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0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8"/>
  </p:notesMasterIdLst>
  <p:handoutMasterIdLst>
    <p:handoutMasterId r:id="rId59"/>
  </p:handoutMasterIdLst>
  <p:sldIdLst>
    <p:sldId id="256" r:id="rId2"/>
    <p:sldId id="1120" r:id="rId3"/>
    <p:sldId id="1466" r:id="rId4"/>
    <p:sldId id="1499" r:id="rId5"/>
    <p:sldId id="1468" r:id="rId6"/>
    <p:sldId id="1469" r:id="rId7"/>
    <p:sldId id="1470" r:id="rId8"/>
    <p:sldId id="1474" r:id="rId9"/>
    <p:sldId id="1475" r:id="rId10"/>
    <p:sldId id="1476" r:id="rId11"/>
    <p:sldId id="1472" r:id="rId12"/>
    <p:sldId id="1477" r:id="rId13"/>
    <p:sldId id="1478" r:id="rId14"/>
    <p:sldId id="1483" r:id="rId15"/>
    <p:sldId id="1479" r:id="rId16"/>
    <p:sldId id="1480" r:id="rId17"/>
    <p:sldId id="1481" r:id="rId18"/>
    <p:sldId id="1482" r:id="rId19"/>
    <p:sldId id="1484" r:id="rId20"/>
    <p:sldId id="1485" r:id="rId21"/>
    <p:sldId id="1486" r:id="rId22"/>
    <p:sldId id="1487" r:id="rId23"/>
    <p:sldId id="1488" r:id="rId24"/>
    <p:sldId id="1489" r:id="rId25"/>
    <p:sldId id="1501" r:id="rId26"/>
    <p:sldId id="1490" r:id="rId27"/>
    <p:sldId id="1491" r:id="rId28"/>
    <p:sldId id="1492" r:id="rId29"/>
    <p:sldId id="1494" r:id="rId30"/>
    <p:sldId id="1495" r:id="rId31"/>
    <p:sldId id="1496" r:id="rId32"/>
    <p:sldId id="1629" r:id="rId33"/>
    <p:sldId id="1526" r:id="rId34"/>
    <p:sldId id="1504" r:id="rId35"/>
    <p:sldId id="1516" r:id="rId36"/>
    <p:sldId id="1517" r:id="rId37"/>
    <p:sldId id="1612" r:id="rId38"/>
    <p:sldId id="1518" r:id="rId39"/>
    <p:sldId id="1519" r:id="rId40"/>
    <p:sldId id="1520" r:id="rId41"/>
    <p:sldId id="1521" r:id="rId42"/>
    <p:sldId id="1522" r:id="rId43"/>
    <p:sldId id="1523" r:id="rId44"/>
    <p:sldId id="1524" r:id="rId45"/>
    <p:sldId id="1525" r:id="rId46"/>
    <p:sldId id="1613" r:id="rId47"/>
    <p:sldId id="1515" r:id="rId48"/>
    <p:sldId id="1505" r:id="rId49"/>
    <p:sldId id="1508" r:id="rId50"/>
    <p:sldId id="1509" r:id="rId51"/>
    <p:sldId id="1510" r:id="rId52"/>
    <p:sldId id="1511" r:id="rId53"/>
    <p:sldId id="1531" r:id="rId54"/>
    <p:sldId id="1513" r:id="rId55"/>
    <p:sldId id="1514" r:id="rId56"/>
    <p:sldId id="1467" r:id="rId5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3"/>
  </p:normalViewPr>
  <p:slideViewPr>
    <p:cSldViewPr>
      <p:cViewPr varScale="1">
        <p:scale>
          <a:sx n="113" d="100"/>
          <a:sy n="113" d="100"/>
        </p:scale>
        <p:origin x="160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2PL and Strict 2PL Locking Protocols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A Brief Primer on Transaction Management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Anomalies Due to Concurrency</a:t>
          </a: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Schedules with Aborted Transactions</a:t>
          </a: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CC051F4B-17BB-4D9C-ADB0-700CD2124955}" type="pres">
      <dgm:prSet presAssocID="{C4797427-72CE-41EC-9F4E-A308E1F1C0A5}" presName="text_1" presStyleLbl="node1" presStyleIdx="0" presStyleCnt="4">
        <dgm:presLayoutVars>
          <dgm:bulletEnabled val="1"/>
        </dgm:presLayoutVars>
      </dgm:prSet>
      <dgm:spPr/>
    </dgm:pt>
    <dgm:pt modelId="{943AAF66-1C1E-4036-BAFE-130AF4AE314A}" type="pres">
      <dgm:prSet presAssocID="{C4797427-72CE-41EC-9F4E-A308E1F1C0A5}" presName="accent_1" presStyleCnt="0"/>
      <dgm:spPr/>
    </dgm:pt>
    <dgm:pt modelId="{1D9B0BA2-0AB2-4427-AE28-98650EADD147}" type="pres">
      <dgm:prSet presAssocID="{C4797427-72CE-41EC-9F4E-A308E1F1C0A5}" presName="accentRepeatNode" presStyleLbl="solidFgAcc1" presStyleIdx="0" presStyleCnt="4"/>
      <dgm:spPr>
        <a:solidFill>
          <a:srgbClr val="0070C0"/>
        </a:solidFill>
        <a:ln>
          <a:solidFill>
            <a:schemeClr val="tx1"/>
          </a:solidFill>
        </a:ln>
      </dgm:spPr>
    </dgm:pt>
    <dgm:pt modelId="{7AFB17D6-ABC3-4B25-B3BB-655A1A5B32A9}" type="pres">
      <dgm:prSet presAssocID="{020DE52D-4485-480D-9641-C45E840E866B}" presName="text_2" presStyleLbl="node1" presStyleIdx="1" presStyleCnt="4">
        <dgm:presLayoutVars>
          <dgm:bulletEnabled val="1"/>
        </dgm:presLayoutVars>
      </dgm:prSet>
      <dgm:spPr/>
    </dgm:pt>
    <dgm:pt modelId="{D9367CE6-DB52-4FE4-8879-99F3A35776AF}" type="pres">
      <dgm:prSet presAssocID="{020DE52D-4485-480D-9641-C45E840E866B}" presName="accent_2" presStyleCnt="0"/>
      <dgm:spPr/>
    </dgm:pt>
    <dgm:pt modelId="{2B94B3DE-3FD1-4138-B6A8-86C32D7CDAE7}" type="pres">
      <dgm:prSet presAssocID="{020DE52D-4485-480D-9641-C45E840E866B}" presName="accentRepeatNode" presStyleLbl="solidFgAcc1" presStyleIdx="1" presStyleCnt="4"/>
      <dgm:spPr>
        <a:solidFill>
          <a:srgbClr val="FFFF00"/>
        </a:solidFill>
        <a:ln>
          <a:solidFill>
            <a:schemeClr val="tx1"/>
          </a:solidFill>
        </a:ln>
      </dgm:spPr>
    </dgm:pt>
    <dgm:pt modelId="{393CDCAB-BA8B-463A-B82B-1A837A72FF2E}" type="pres">
      <dgm:prSet presAssocID="{594BF85D-E9BC-439A-80D6-0EB4896FAE66}" presName="text_3" presStyleLbl="node1" presStyleIdx="2" presStyleCnt="4">
        <dgm:presLayoutVars>
          <dgm:bulletEnabled val="1"/>
        </dgm:presLayoutVars>
      </dgm:prSet>
      <dgm:spPr/>
    </dgm:pt>
    <dgm:pt modelId="{8E5A188A-F2FA-4D31-8387-F0CE899D06D8}" type="pres">
      <dgm:prSet presAssocID="{594BF85D-E9BC-439A-80D6-0EB4896FAE66}" presName="accent_3" presStyleCnt="0"/>
      <dgm:spPr/>
    </dgm:pt>
    <dgm:pt modelId="{58A99791-976C-4270-ABCC-A15CE6943D6C}" type="pres">
      <dgm:prSet presAssocID="{594BF85D-E9BC-439A-80D6-0EB4896FAE66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</dgm:pt>
    <dgm:pt modelId="{F316C8E8-D225-4EEF-944A-E4BB3B1F0C7A}" type="pres">
      <dgm:prSet presAssocID="{47736B17-8141-4E43-9780-98F53B713858}" presName="text_4" presStyleLbl="node1" presStyleIdx="3" presStyleCnt="4">
        <dgm:presLayoutVars>
          <dgm:bulletEnabled val="1"/>
        </dgm:presLayoutVars>
      </dgm:prSet>
      <dgm:spPr/>
    </dgm:pt>
    <dgm:pt modelId="{633E8A40-F9ED-4FF1-BE18-D0820CB9FC31}" type="pres">
      <dgm:prSet presAssocID="{47736B17-8141-4E43-9780-98F53B713858}" presName="accent_4" presStyleCnt="0"/>
      <dgm:spPr/>
    </dgm:pt>
    <dgm:pt modelId="{C4F438E0-C9FB-4142-A782-E2ED2FAB32AB}" type="pres">
      <dgm:prSet presAssocID="{47736B17-8141-4E43-9780-98F53B713858}" presName="accentRepeatNode" presStyleLbl="solidFgAcc1" presStyleIdx="3" presStyleCnt="4"/>
      <dgm:spPr>
        <a:solidFill>
          <a:srgbClr val="C00000"/>
        </a:solidFill>
        <a:ln>
          <a:solidFill>
            <a:schemeClr val="tx1"/>
          </a:solidFill>
        </a:ln>
      </dgm:spPr>
    </dgm:pt>
  </dgm:ptLst>
  <dgm:cxnLst>
    <dgm:cxn modelId="{75739507-C25A-4FF2-8A75-99CFEB1AA6FA}" srcId="{BE1645D6-1611-4DF4-8DF3-EEC32D8C4F8A}" destId="{020DE52D-4485-480D-9641-C45E840E866B}" srcOrd="1" destOrd="0" parTransId="{C347DBC6-43D8-4312-8C18-62665D399B40}" sibTransId="{E0EF98CB-C1C0-4C22-A539-F558B4CAED5C}"/>
    <dgm:cxn modelId="{308D9C11-95C0-4DF9-AB65-57E211302D2D}" type="presOf" srcId="{47736B17-8141-4E43-9780-98F53B713858}" destId="{F316C8E8-D225-4EEF-944A-E4BB3B1F0C7A}" srcOrd="0" destOrd="0" presId="urn:microsoft.com/office/officeart/2008/layout/VerticalCurvedList"/>
    <dgm:cxn modelId="{FC5E8247-4F22-4C8E-9FD2-9BA329BBDBC0}" type="presOf" srcId="{C4797427-72CE-41EC-9F4E-A308E1F1C0A5}" destId="{CC051F4B-17BB-4D9C-ADB0-700CD2124955}" srcOrd="0" destOrd="0" presId="urn:microsoft.com/office/officeart/2008/layout/VerticalCurvedList"/>
    <dgm:cxn modelId="{4659F949-8732-400E-A9E1-77855CB3A4A2}" type="presOf" srcId="{BE1645D6-1611-4DF4-8DF3-EEC32D8C4F8A}" destId="{8D4BB782-D1CB-4178-BD6C-378E667E109F}" srcOrd="0" destOrd="0" presId="urn:microsoft.com/office/officeart/2008/layout/VerticalCurvedList"/>
    <dgm:cxn modelId="{177AE26B-85F3-45B8-9830-6A178AF1ADDD}" srcId="{BE1645D6-1611-4DF4-8DF3-EEC32D8C4F8A}" destId="{594BF85D-E9BC-439A-80D6-0EB4896FAE66}" srcOrd="2" destOrd="0" parTransId="{F9701C7C-9B01-4876-A1ED-4F2C271A4DC0}" sibTransId="{120C55D7-E0EA-4E24-BA54-2E5BE7566668}"/>
    <dgm:cxn modelId="{47606F81-F792-4CC4-98CB-861D5F093B14}" type="presOf" srcId="{594BF85D-E9BC-439A-80D6-0EB4896FAE66}" destId="{393CDCAB-BA8B-463A-B82B-1A837A72FF2E}" srcOrd="0" destOrd="0" presId="urn:microsoft.com/office/officeart/2008/layout/VerticalCurvedList"/>
    <dgm:cxn modelId="{9850D0BC-3210-4D60-B857-EAAD675AAF0B}" srcId="{BE1645D6-1611-4DF4-8DF3-EEC32D8C4F8A}" destId="{C4797427-72CE-41EC-9F4E-A308E1F1C0A5}" srcOrd="0" destOrd="0" parTransId="{DE1632A6-6E93-43B3-A705-C4408049176E}" sibTransId="{F697B42C-0438-4219-9447-F99531A21CCC}"/>
    <dgm:cxn modelId="{247A11BD-3E2E-4A5D-B640-D2CBCC243683}" type="presOf" srcId="{020DE52D-4485-480D-9641-C45E840E866B}" destId="{7AFB17D6-ABC3-4B25-B3BB-655A1A5B32A9}" srcOrd="0" destOrd="0" presId="urn:microsoft.com/office/officeart/2008/layout/VerticalCurvedList"/>
    <dgm:cxn modelId="{CC57F3BD-5A75-4B32-AAB8-A0C24D0072DF}" srcId="{BE1645D6-1611-4DF4-8DF3-EEC32D8C4F8A}" destId="{47736B17-8141-4E43-9780-98F53B713858}" srcOrd="3" destOrd="0" parTransId="{397A7621-4703-4C39-9978-2D49301A2AA4}" sibTransId="{5939E8F9-A02A-4E0B-BCEC-7E77A483A98C}"/>
    <dgm:cxn modelId="{7B192CE4-A8DD-4DF8-8623-6305BD8C99A7}" type="presOf" srcId="{F697B42C-0438-4219-9447-F99531A21CCC}" destId="{C56633DC-E658-46D8-BE63-7CB1CCD3C8DC}" srcOrd="0" destOrd="0" presId="urn:microsoft.com/office/officeart/2008/layout/VerticalCurvedList"/>
    <dgm:cxn modelId="{30308E58-3DAF-4E27-ACB8-46B58B37143A}" type="presParOf" srcId="{8D4BB782-D1CB-4178-BD6C-378E667E109F}" destId="{30E5EA73-69FE-4C99-B7E6-D2785DA2F8C5}" srcOrd="0" destOrd="0" presId="urn:microsoft.com/office/officeart/2008/layout/VerticalCurvedList"/>
    <dgm:cxn modelId="{ECFE8941-EB72-4D45-B775-6AE2B961995E}" type="presParOf" srcId="{30E5EA73-69FE-4C99-B7E6-D2785DA2F8C5}" destId="{147482D8-F793-4B63-AC92-2D2E108DBAA0}" srcOrd="0" destOrd="0" presId="urn:microsoft.com/office/officeart/2008/layout/VerticalCurvedList"/>
    <dgm:cxn modelId="{CF3027C3-3952-4F1C-AB9F-A3CD1480124D}" type="presParOf" srcId="{147482D8-F793-4B63-AC92-2D2E108DBAA0}" destId="{F2410933-DB5E-4543-A714-4AF5A203C95C}" srcOrd="0" destOrd="0" presId="urn:microsoft.com/office/officeart/2008/layout/VerticalCurvedList"/>
    <dgm:cxn modelId="{F492EF0D-3834-4E36-B969-88ABDCABD07A}" type="presParOf" srcId="{147482D8-F793-4B63-AC92-2D2E108DBAA0}" destId="{C56633DC-E658-46D8-BE63-7CB1CCD3C8DC}" srcOrd="1" destOrd="0" presId="urn:microsoft.com/office/officeart/2008/layout/VerticalCurvedList"/>
    <dgm:cxn modelId="{FB4F405C-80D2-427C-92EC-C330197D5EF8}" type="presParOf" srcId="{147482D8-F793-4B63-AC92-2D2E108DBAA0}" destId="{82F03708-A2AD-459B-AB59-7BBD9EB44E67}" srcOrd="2" destOrd="0" presId="urn:microsoft.com/office/officeart/2008/layout/VerticalCurvedList"/>
    <dgm:cxn modelId="{0E8B39E5-1B89-479D-95EB-FD8C821B0FED}" type="presParOf" srcId="{147482D8-F793-4B63-AC92-2D2E108DBAA0}" destId="{9C6C1869-E7B2-4FB9-A22B-16BADC04A189}" srcOrd="3" destOrd="0" presId="urn:microsoft.com/office/officeart/2008/layout/VerticalCurvedList"/>
    <dgm:cxn modelId="{C6C7C4BD-6467-4AC8-AC35-8CE02103FAF2}" type="presParOf" srcId="{30E5EA73-69FE-4C99-B7E6-D2785DA2F8C5}" destId="{CC051F4B-17BB-4D9C-ADB0-700CD2124955}" srcOrd="1" destOrd="0" presId="urn:microsoft.com/office/officeart/2008/layout/VerticalCurvedList"/>
    <dgm:cxn modelId="{1CD47858-C6DB-4435-B386-7F401289B2CD}" type="presParOf" srcId="{30E5EA73-69FE-4C99-B7E6-D2785DA2F8C5}" destId="{943AAF66-1C1E-4036-BAFE-130AF4AE314A}" srcOrd="2" destOrd="0" presId="urn:microsoft.com/office/officeart/2008/layout/VerticalCurvedList"/>
    <dgm:cxn modelId="{577406A2-0034-45D4-BF64-47E007845610}" type="presParOf" srcId="{943AAF66-1C1E-4036-BAFE-130AF4AE314A}" destId="{1D9B0BA2-0AB2-4427-AE28-98650EADD147}" srcOrd="0" destOrd="0" presId="urn:microsoft.com/office/officeart/2008/layout/VerticalCurvedList"/>
    <dgm:cxn modelId="{B63BEA28-DCAB-49C7-B284-B6F747A4618D}" type="presParOf" srcId="{30E5EA73-69FE-4C99-B7E6-D2785DA2F8C5}" destId="{7AFB17D6-ABC3-4B25-B3BB-655A1A5B32A9}" srcOrd="3" destOrd="0" presId="urn:microsoft.com/office/officeart/2008/layout/VerticalCurvedList"/>
    <dgm:cxn modelId="{A97DE598-E2B2-4D63-9AB5-2DB834130FD9}" type="presParOf" srcId="{30E5EA73-69FE-4C99-B7E6-D2785DA2F8C5}" destId="{D9367CE6-DB52-4FE4-8879-99F3A35776AF}" srcOrd="4" destOrd="0" presId="urn:microsoft.com/office/officeart/2008/layout/VerticalCurvedList"/>
    <dgm:cxn modelId="{630C7D2A-9E45-4365-B301-B0EFD5600CD7}" type="presParOf" srcId="{D9367CE6-DB52-4FE4-8879-99F3A35776AF}" destId="{2B94B3DE-3FD1-4138-B6A8-86C32D7CDAE7}" srcOrd="0" destOrd="0" presId="urn:microsoft.com/office/officeart/2008/layout/VerticalCurvedList"/>
    <dgm:cxn modelId="{DC670D9A-9FA8-461D-B16F-AA9B0E2015AE}" type="presParOf" srcId="{30E5EA73-69FE-4C99-B7E6-D2785DA2F8C5}" destId="{393CDCAB-BA8B-463A-B82B-1A837A72FF2E}" srcOrd="5" destOrd="0" presId="urn:microsoft.com/office/officeart/2008/layout/VerticalCurvedList"/>
    <dgm:cxn modelId="{D6892AA8-BA35-4FF0-894B-F9AD4F3F5A51}" type="presParOf" srcId="{30E5EA73-69FE-4C99-B7E6-D2785DA2F8C5}" destId="{8E5A188A-F2FA-4D31-8387-F0CE899D06D8}" srcOrd="6" destOrd="0" presId="urn:microsoft.com/office/officeart/2008/layout/VerticalCurvedList"/>
    <dgm:cxn modelId="{3DBE8075-CE88-4179-9C7B-A176DF4B61A4}" type="presParOf" srcId="{8E5A188A-F2FA-4D31-8387-F0CE899D06D8}" destId="{58A99791-976C-4270-ABCC-A15CE6943D6C}" srcOrd="0" destOrd="0" presId="urn:microsoft.com/office/officeart/2008/layout/VerticalCurvedList"/>
    <dgm:cxn modelId="{1444F99A-9248-40FA-9E98-8D2521B58F55}" type="presParOf" srcId="{30E5EA73-69FE-4C99-B7E6-D2785DA2F8C5}" destId="{F316C8E8-D225-4EEF-944A-E4BB3B1F0C7A}" srcOrd="7" destOrd="0" presId="urn:microsoft.com/office/officeart/2008/layout/VerticalCurvedList"/>
    <dgm:cxn modelId="{AD4607A5-3D09-4760-8D14-483180CBD674}" type="presParOf" srcId="{30E5EA73-69FE-4C99-B7E6-D2785DA2F8C5}" destId="{633E8A40-F9ED-4FF1-BE18-D0820CB9FC31}" srcOrd="8" destOrd="0" presId="urn:microsoft.com/office/officeart/2008/layout/VerticalCurvedList"/>
    <dgm:cxn modelId="{55C34977-C9E1-46A6-A383-56933A853792}" type="presParOf" srcId="{633E8A40-F9ED-4FF1-BE18-D0820CB9FC31}" destId="{C4F438E0-C9FB-4142-A782-E2ED2FAB32A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2PL and Strict 2PL Locking Protocols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A Brief Primer on Transaction Management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Anomalies Due to Concurrency</a:t>
          </a: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Schedules with Aborted Transactions</a:t>
          </a: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CC051F4B-17BB-4D9C-ADB0-700CD2124955}" type="pres">
      <dgm:prSet presAssocID="{C4797427-72CE-41EC-9F4E-A308E1F1C0A5}" presName="text_1" presStyleLbl="node1" presStyleIdx="0" presStyleCnt="4">
        <dgm:presLayoutVars>
          <dgm:bulletEnabled val="1"/>
        </dgm:presLayoutVars>
      </dgm:prSet>
      <dgm:spPr/>
    </dgm:pt>
    <dgm:pt modelId="{943AAF66-1C1E-4036-BAFE-130AF4AE314A}" type="pres">
      <dgm:prSet presAssocID="{C4797427-72CE-41EC-9F4E-A308E1F1C0A5}" presName="accent_1" presStyleCnt="0"/>
      <dgm:spPr/>
    </dgm:pt>
    <dgm:pt modelId="{1D9B0BA2-0AB2-4427-AE28-98650EADD147}" type="pres">
      <dgm:prSet presAssocID="{C4797427-72CE-41EC-9F4E-A308E1F1C0A5}" presName="accentRepeatNode" presStyleLbl="solidFgAcc1" presStyleIdx="0" presStyleCnt="4"/>
      <dgm:spPr>
        <a:solidFill>
          <a:srgbClr val="0070C0"/>
        </a:solidFill>
        <a:ln>
          <a:solidFill>
            <a:schemeClr val="tx1"/>
          </a:solidFill>
        </a:ln>
      </dgm:spPr>
    </dgm:pt>
    <dgm:pt modelId="{7AFB17D6-ABC3-4B25-B3BB-655A1A5B32A9}" type="pres">
      <dgm:prSet presAssocID="{020DE52D-4485-480D-9641-C45E840E866B}" presName="text_2" presStyleLbl="node1" presStyleIdx="1" presStyleCnt="4">
        <dgm:presLayoutVars>
          <dgm:bulletEnabled val="1"/>
        </dgm:presLayoutVars>
      </dgm:prSet>
      <dgm:spPr/>
    </dgm:pt>
    <dgm:pt modelId="{D9367CE6-DB52-4FE4-8879-99F3A35776AF}" type="pres">
      <dgm:prSet presAssocID="{020DE52D-4485-480D-9641-C45E840E866B}" presName="accent_2" presStyleCnt="0"/>
      <dgm:spPr/>
    </dgm:pt>
    <dgm:pt modelId="{2B94B3DE-3FD1-4138-B6A8-86C32D7CDAE7}" type="pres">
      <dgm:prSet presAssocID="{020DE52D-4485-480D-9641-C45E840E866B}" presName="accentRepeatNode" presStyleLbl="solidFgAcc1" presStyleIdx="1" presStyleCnt="4"/>
      <dgm:spPr>
        <a:solidFill>
          <a:srgbClr val="FFFF00"/>
        </a:solidFill>
        <a:ln>
          <a:solidFill>
            <a:schemeClr val="tx1"/>
          </a:solidFill>
        </a:ln>
      </dgm:spPr>
    </dgm:pt>
    <dgm:pt modelId="{393CDCAB-BA8B-463A-B82B-1A837A72FF2E}" type="pres">
      <dgm:prSet presAssocID="{594BF85D-E9BC-439A-80D6-0EB4896FAE66}" presName="text_3" presStyleLbl="node1" presStyleIdx="2" presStyleCnt="4">
        <dgm:presLayoutVars>
          <dgm:bulletEnabled val="1"/>
        </dgm:presLayoutVars>
      </dgm:prSet>
      <dgm:spPr/>
    </dgm:pt>
    <dgm:pt modelId="{8E5A188A-F2FA-4D31-8387-F0CE899D06D8}" type="pres">
      <dgm:prSet presAssocID="{594BF85D-E9BC-439A-80D6-0EB4896FAE66}" presName="accent_3" presStyleCnt="0"/>
      <dgm:spPr/>
    </dgm:pt>
    <dgm:pt modelId="{58A99791-976C-4270-ABCC-A15CE6943D6C}" type="pres">
      <dgm:prSet presAssocID="{594BF85D-E9BC-439A-80D6-0EB4896FAE66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</dgm:pt>
    <dgm:pt modelId="{F316C8E8-D225-4EEF-944A-E4BB3B1F0C7A}" type="pres">
      <dgm:prSet presAssocID="{47736B17-8141-4E43-9780-98F53B713858}" presName="text_4" presStyleLbl="node1" presStyleIdx="3" presStyleCnt="4">
        <dgm:presLayoutVars>
          <dgm:bulletEnabled val="1"/>
        </dgm:presLayoutVars>
      </dgm:prSet>
      <dgm:spPr/>
    </dgm:pt>
    <dgm:pt modelId="{633E8A40-F9ED-4FF1-BE18-D0820CB9FC31}" type="pres">
      <dgm:prSet presAssocID="{47736B17-8141-4E43-9780-98F53B713858}" presName="accent_4" presStyleCnt="0"/>
      <dgm:spPr/>
    </dgm:pt>
    <dgm:pt modelId="{C4F438E0-C9FB-4142-A782-E2ED2FAB32AB}" type="pres">
      <dgm:prSet presAssocID="{47736B17-8141-4E43-9780-98F53B713858}" presName="accentRepeatNode" presStyleLbl="solidFgAcc1" presStyleIdx="3" presStyleCnt="4"/>
      <dgm:spPr>
        <a:solidFill>
          <a:srgbClr val="C00000"/>
        </a:solidFill>
        <a:ln>
          <a:solidFill>
            <a:schemeClr val="tx1"/>
          </a:solidFill>
        </a:ln>
      </dgm:spPr>
    </dgm:pt>
  </dgm:ptLst>
  <dgm:cxnLst>
    <dgm:cxn modelId="{75739507-C25A-4FF2-8A75-99CFEB1AA6FA}" srcId="{BE1645D6-1611-4DF4-8DF3-EEC32D8C4F8A}" destId="{020DE52D-4485-480D-9641-C45E840E866B}" srcOrd="1" destOrd="0" parTransId="{C347DBC6-43D8-4312-8C18-62665D399B40}" sibTransId="{E0EF98CB-C1C0-4C22-A539-F558B4CAED5C}"/>
    <dgm:cxn modelId="{1FE99D07-3FE6-4432-A300-1488C7FFF405}" type="presOf" srcId="{F697B42C-0438-4219-9447-F99531A21CCC}" destId="{C56633DC-E658-46D8-BE63-7CB1CCD3C8DC}" srcOrd="0" destOrd="0" presId="urn:microsoft.com/office/officeart/2008/layout/VerticalCurvedList"/>
    <dgm:cxn modelId="{B4942242-0475-4736-AE3F-42E358B5BCAE}" type="presOf" srcId="{020DE52D-4485-480D-9641-C45E840E866B}" destId="{7AFB17D6-ABC3-4B25-B3BB-655A1A5B32A9}" srcOrd="0" destOrd="0" presId="urn:microsoft.com/office/officeart/2008/layout/VerticalCurvedList"/>
    <dgm:cxn modelId="{177AE26B-85F3-45B8-9830-6A178AF1ADDD}" srcId="{BE1645D6-1611-4DF4-8DF3-EEC32D8C4F8A}" destId="{594BF85D-E9BC-439A-80D6-0EB4896FAE66}" srcOrd="2" destOrd="0" parTransId="{F9701C7C-9B01-4876-A1ED-4F2C271A4DC0}" sibTransId="{120C55D7-E0EA-4E24-BA54-2E5BE7566668}"/>
    <dgm:cxn modelId="{FED2578D-5887-4F7C-8475-B296476D37F1}" type="presOf" srcId="{C4797427-72CE-41EC-9F4E-A308E1F1C0A5}" destId="{CC051F4B-17BB-4D9C-ADB0-700CD2124955}" srcOrd="0" destOrd="0" presId="urn:microsoft.com/office/officeart/2008/layout/VerticalCurvedList"/>
    <dgm:cxn modelId="{9986DE95-6CBC-414B-8B95-845283046F5F}" type="presOf" srcId="{47736B17-8141-4E43-9780-98F53B713858}" destId="{F316C8E8-D225-4EEF-944A-E4BB3B1F0C7A}" srcOrd="0" destOrd="0" presId="urn:microsoft.com/office/officeart/2008/layout/VerticalCurvedList"/>
    <dgm:cxn modelId="{B7E0DA9B-7834-464F-B34F-81A8857A25A8}" type="presOf" srcId="{594BF85D-E9BC-439A-80D6-0EB4896FAE66}" destId="{393CDCAB-BA8B-463A-B82B-1A837A72FF2E}" srcOrd="0" destOrd="0" presId="urn:microsoft.com/office/officeart/2008/layout/VerticalCurvedList"/>
    <dgm:cxn modelId="{DB61F19E-7792-4752-8F61-32FE5EB688F5}" type="presOf" srcId="{BE1645D6-1611-4DF4-8DF3-EEC32D8C4F8A}" destId="{8D4BB782-D1CB-4178-BD6C-378E667E109F}" srcOrd="0" destOrd="0" presId="urn:microsoft.com/office/officeart/2008/layout/VerticalCurvedList"/>
    <dgm:cxn modelId="{9850D0BC-3210-4D60-B857-EAAD675AAF0B}" srcId="{BE1645D6-1611-4DF4-8DF3-EEC32D8C4F8A}" destId="{C4797427-72CE-41EC-9F4E-A308E1F1C0A5}" srcOrd="0" destOrd="0" parTransId="{DE1632A6-6E93-43B3-A705-C4408049176E}" sibTransId="{F697B42C-0438-4219-9447-F99531A21CCC}"/>
    <dgm:cxn modelId="{CC57F3BD-5A75-4B32-AAB8-A0C24D0072DF}" srcId="{BE1645D6-1611-4DF4-8DF3-EEC32D8C4F8A}" destId="{47736B17-8141-4E43-9780-98F53B713858}" srcOrd="3" destOrd="0" parTransId="{397A7621-4703-4C39-9978-2D49301A2AA4}" sibTransId="{5939E8F9-A02A-4E0B-BCEC-7E77A483A98C}"/>
    <dgm:cxn modelId="{36170CCD-5CB3-4FCC-A1B1-DB4623E3B446}" type="presParOf" srcId="{8D4BB782-D1CB-4178-BD6C-378E667E109F}" destId="{30E5EA73-69FE-4C99-B7E6-D2785DA2F8C5}" srcOrd="0" destOrd="0" presId="urn:microsoft.com/office/officeart/2008/layout/VerticalCurvedList"/>
    <dgm:cxn modelId="{D108B50A-5D77-4277-8E2E-FC28EB89E057}" type="presParOf" srcId="{30E5EA73-69FE-4C99-B7E6-D2785DA2F8C5}" destId="{147482D8-F793-4B63-AC92-2D2E108DBAA0}" srcOrd="0" destOrd="0" presId="urn:microsoft.com/office/officeart/2008/layout/VerticalCurvedList"/>
    <dgm:cxn modelId="{BEC671DD-528B-4195-AD31-3ECD91188697}" type="presParOf" srcId="{147482D8-F793-4B63-AC92-2D2E108DBAA0}" destId="{F2410933-DB5E-4543-A714-4AF5A203C95C}" srcOrd="0" destOrd="0" presId="urn:microsoft.com/office/officeart/2008/layout/VerticalCurvedList"/>
    <dgm:cxn modelId="{273A3AD6-73E7-4F73-A6BB-68CB2DA8F2C7}" type="presParOf" srcId="{147482D8-F793-4B63-AC92-2D2E108DBAA0}" destId="{C56633DC-E658-46D8-BE63-7CB1CCD3C8DC}" srcOrd="1" destOrd="0" presId="urn:microsoft.com/office/officeart/2008/layout/VerticalCurvedList"/>
    <dgm:cxn modelId="{D710F284-C3D4-4EB0-84BC-B8EC3CD63C5F}" type="presParOf" srcId="{147482D8-F793-4B63-AC92-2D2E108DBAA0}" destId="{82F03708-A2AD-459B-AB59-7BBD9EB44E67}" srcOrd="2" destOrd="0" presId="urn:microsoft.com/office/officeart/2008/layout/VerticalCurvedList"/>
    <dgm:cxn modelId="{8E45E811-5DC6-443C-BEC4-8458C8F06FD5}" type="presParOf" srcId="{147482D8-F793-4B63-AC92-2D2E108DBAA0}" destId="{9C6C1869-E7B2-4FB9-A22B-16BADC04A189}" srcOrd="3" destOrd="0" presId="urn:microsoft.com/office/officeart/2008/layout/VerticalCurvedList"/>
    <dgm:cxn modelId="{32973404-CE66-4E04-AA4E-7FA60B2C202D}" type="presParOf" srcId="{30E5EA73-69FE-4C99-B7E6-D2785DA2F8C5}" destId="{CC051F4B-17BB-4D9C-ADB0-700CD2124955}" srcOrd="1" destOrd="0" presId="urn:microsoft.com/office/officeart/2008/layout/VerticalCurvedList"/>
    <dgm:cxn modelId="{8662872E-5882-461B-BE28-56B298145F7B}" type="presParOf" srcId="{30E5EA73-69FE-4C99-B7E6-D2785DA2F8C5}" destId="{943AAF66-1C1E-4036-BAFE-130AF4AE314A}" srcOrd="2" destOrd="0" presId="urn:microsoft.com/office/officeart/2008/layout/VerticalCurvedList"/>
    <dgm:cxn modelId="{08732A3E-1C5A-4B60-9A6E-763283B550D3}" type="presParOf" srcId="{943AAF66-1C1E-4036-BAFE-130AF4AE314A}" destId="{1D9B0BA2-0AB2-4427-AE28-98650EADD147}" srcOrd="0" destOrd="0" presId="urn:microsoft.com/office/officeart/2008/layout/VerticalCurvedList"/>
    <dgm:cxn modelId="{22A1C3CB-3691-4CFE-976B-45CD7F60CF8D}" type="presParOf" srcId="{30E5EA73-69FE-4C99-B7E6-D2785DA2F8C5}" destId="{7AFB17D6-ABC3-4B25-B3BB-655A1A5B32A9}" srcOrd="3" destOrd="0" presId="urn:microsoft.com/office/officeart/2008/layout/VerticalCurvedList"/>
    <dgm:cxn modelId="{5DC18D9D-1113-47A4-BA27-CA284CD1D43E}" type="presParOf" srcId="{30E5EA73-69FE-4C99-B7E6-D2785DA2F8C5}" destId="{D9367CE6-DB52-4FE4-8879-99F3A35776AF}" srcOrd="4" destOrd="0" presId="urn:microsoft.com/office/officeart/2008/layout/VerticalCurvedList"/>
    <dgm:cxn modelId="{EFFB594B-0DBE-4817-ACD0-7811B493FAD2}" type="presParOf" srcId="{D9367CE6-DB52-4FE4-8879-99F3A35776AF}" destId="{2B94B3DE-3FD1-4138-B6A8-86C32D7CDAE7}" srcOrd="0" destOrd="0" presId="urn:microsoft.com/office/officeart/2008/layout/VerticalCurvedList"/>
    <dgm:cxn modelId="{AC3FC442-7B7C-47D7-A9C7-8D10D4915551}" type="presParOf" srcId="{30E5EA73-69FE-4C99-B7E6-D2785DA2F8C5}" destId="{393CDCAB-BA8B-463A-B82B-1A837A72FF2E}" srcOrd="5" destOrd="0" presId="urn:microsoft.com/office/officeart/2008/layout/VerticalCurvedList"/>
    <dgm:cxn modelId="{17FDA02B-3168-4E60-AF26-4B392DD279BC}" type="presParOf" srcId="{30E5EA73-69FE-4C99-B7E6-D2785DA2F8C5}" destId="{8E5A188A-F2FA-4D31-8387-F0CE899D06D8}" srcOrd="6" destOrd="0" presId="urn:microsoft.com/office/officeart/2008/layout/VerticalCurvedList"/>
    <dgm:cxn modelId="{89DD9A22-BA49-4322-B4FD-00292EA55681}" type="presParOf" srcId="{8E5A188A-F2FA-4D31-8387-F0CE899D06D8}" destId="{58A99791-976C-4270-ABCC-A15CE6943D6C}" srcOrd="0" destOrd="0" presId="urn:microsoft.com/office/officeart/2008/layout/VerticalCurvedList"/>
    <dgm:cxn modelId="{CD8BCFCE-16AE-4C6B-AFFD-636CB04B7007}" type="presParOf" srcId="{30E5EA73-69FE-4C99-B7E6-D2785DA2F8C5}" destId="{F316C8E8-D225-4EEF-944A-E4BB3B1F0C7A}" srcOrd="7" destOrd="0" presId="urn:microsoft.com/office/officeart/2008/layout/VerticalCurvedList"/>
    <dgm:cxn modelId="{893D4F42-8B40-49C5-AC42-AA5A33A002A2}" type="presParOf" srcId="{30E5EA73-69FE-4C99-B7E6-D2785DA2F8C5}" destId="{633E8A40-F9ED-4FF1-BE18-D0820CB9FC31}" srcOrd="8" destOrd="0" presId="urn:microsoft.com/office/officeart/2008/layout/VerticalCurvedList"/>
    <dgm:cxn modelId="{3C7971F6-CE13-4D92-BD24-0AEF9EA56408}" type="presParOf" srcId="{633E8A40-F9ED-4FF1-BE18-D0820CB9FC31}" destId="{C4F438E0-C9FB-4142-A782-E2ED2FAB32A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600" dirty="0">
              <a:solidFill>
                <a:schemeClr val="tx1"/>
              </a:solidFill>
            </a:rPr>
            <a:t>Dynamic Databases and the Phantom Problem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Lock Conversions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Dealing with Deadlocks</a:t>
          </a: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Concurrency Control in B+ Trees</a:t>
          </a: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6A9BB9A5-D7E6-4B85-A893-A853B42EDFDB}" type="pres">
      <dgm:prSet presAssocID="{C4797427-72CE-41EC-9F4E-A308E1F1C0A5}" presName="text_1" presStyleLbl="node1" presStyleIdx="0" presStyleCnt="4">
        <dgm:presLayoutVars>
          <dgm:bulletEnabled val="1"/>
        </dgm:presLayoutVars>
      </dgm:prSet>
      <dgm:spPr/>
    </dgm:pt>
    <dgm:pt modelId="{D339894F-B556-4276-87C5-28469AC5903F}" type="pres">
      <dgm:prSet presAssocID="{C4797427-72CE-41EC-9F4E-A308E1F1C0A5}" presName="accent_1" presStyleCnt="0"/>
      <dgm:spPr/>
    </dgm:pt>
    <dgm:pt modelId="{1D9B0BA2-0AB2-4427-AE28-98650EADD147}" type="pres">
      <dgm:prSet presAssocID="{C4797427-72CE-41EC-9F4E-A308E1F1C0A5}" presName="accentRepeatNode" presStyleLbl="solidFgAcc1" presStyleIdx="0" presStyleCnt="4"/>
      <dgm:spPr>
        <a:solidFill>
          <a:srgbClr val="2906FA"/>
        </a:solidFill>
        <a:ln>
          <a:solidFill>
            <a:schemeClr val="tx1"/>
          </a:solidFill>
        </a:ln>
      </dgm:spPr>
    </dgm:pt>
    <dgm:pt modelId="{39E20E5E-7A0A-4B3D-AD24-19B40C981C2F}" type="pres">
      <dgm:prSet presAssocID="{020DE52D-4485-480D-9641-C45E840E866B}" presName="text_2" presStyleLbl="node1" presStyleIdx="1" presStyleCnt="4">
        <dgm:presLayoutVars>
          <dgm:bulletEnabled val="1"/>
        </dgm:presLayoutVars>
      </dgm:prSet>
      <dgm:spPr/>
    </dgm:pt>
    <dgm:pt modelId="{35B9B1A7-D8A9-48DF-B7EB-492522B108AE}" type="pres">
      <dgm:prSet presAssocID="{020DE52D-4485-480D-9641-C45E840E866B}" presName="accent_2" presStyleCnt="0"/>
      <dgm:spPr/>
    </dgm:pt>
    <dgm:pt modelId="{2B94B3DE-3FD1-4138-B6A8-86C32D7CDAE7}" type="pres">
      <dgm:prSet presAssocID="{020DE52D-4485-480D-9641-C45E840E866B}" presName="accentRepeatNode" presStyleLbl="solidFgAcc1" presStyleIdx="1" presStyleCnt="4"/>
      <dgm:spPr>
        <a:solidFill>
          <a:srgbClr val="FFFF00"/>
        </a:solidFill>
        <a:ln>
          <a:solidFill>
            <a:schemeClr val="tx1"/>
          </a:solidFill>
        </a:ln>
      </dgm:spPr>
    </dgm:pt>
    <dgm:pt modelId="{A6946E9A-7D31-4472-807C-904F7A880CDC}" type="pres">
      <dgm:prSet presAssocID="{594BF85D-E9BC-439A-80D6-0EB4896FAE66}" presName="text_3" presStyleLbl="node1" presStyleIdx="2" presStyleCnt="4">
        <dgm:presLayoutVars>
          <dgm:bulletEnabled val="1"/>
        </dgm:presLayoutVars>
      </dgm:prSet>
      <dgm:spPr/>
    </dgm:pt>
    <dgm:pt modelId="{423D8E4F-9FB0-44F1-BB47-0A0198419235}" type="pres">
      <dgm:prSet presAssocID="{594BF85D-E9BC-439A-80D6-0EB4896FAE66}" presName="accent_3" presStyleCnt="0"/>
      <dgm:spPr/>
    </dgm:pt>
    <dgm:pt modelId="{58A99791-976C-4270-ABCC-A15CE6943D6C}" type="pres">
      <dgm:prSet presAssocID="{594BF85D-E9BC-439A-80D6-0EB4896FAE66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</dgm:pt>
    <dgm:pt modelId="{67907F57-CE92-4148-A363-A077A6E4AB6F}" type="pres">
      <dgm:prSet presAssocID="{47736B17-8141-4E43-9780-98F53B713858}" presName="text_4" presStyleLbl="node1" presStyleIdx="3" presStyleCnt="4">
        <dgm:presLayoutVars>
          <dgm:bulletEnabled val="1"/>
        </dgm:presLayoutVars>
      </dgm:prSet>
      <dgm:spPr/>
    </dgm:pt>
    <dgm:pt modelId="{26D4161C-6068-4D83-8289-AC16ABE02D0F}" type="pres">
      <dgm:prSet presAssocID="{47736B17-8141-4E43-9780-98F53B713858}" presName="accent_4" presStyleCnt="0"/>
      <dgm:spPr/>
    </dgm:pt>
    <dgm:pt modelId="{C4F438E0-C9FB-4142-A782-E2ED2FAB32AB}" type="pres">
      <dgm:prSet presAssocID="{47736B17-8141-4E43-9780-98F53B713858}" presName="accentRepeatNode" presStyleLbl="solidFgAcc1" presStyleIdx="3" presStyleCnt="4"/>
      <dgm:spPr>
        <a:solidFill>
          <a:srgbClr val="7030A0"/>
        </a:solidFill>
        <a:ln>
          <a:solidFill>
            <a:schemeClr val="tx1"/>
          </a:solidFill>
        </a:ln>
      </dgm:spPr>
    </dgm:pt>
  </dgm:ptLst>
  <dgm:cxnLst>
    <dgm:cxn modelId="{75739507-C25A-4FF2-8A75-99CFEB1AA6FA}" srcId="{BE1645D6-1611-4DF4-8DF3-EEC32D8C4F8A}" destId="{020DE52D-4485-480D-9641-C45E840E866B}" srcOrd="1" destOrd="0" parTransId="{C347DBC6-43D8-4312-8C18-62665D399B40}" sibTransId="{E0EF98CB-C1C0-4C22-A539-F558B4CAED5C}"/>
    <dgm:cxn modelId="{662EB91C-48D5-4480-B2C8-3971CCDAA736}" type="presOf" srcId="{020DE52D-4485-480D-9641-C45E840E866B}" destId="{39E20E5E-7A0A-4B3D-AD24-19B40C981C2F}" srcOrd="0" destOrd="0" presId="urn:microsoft.com/office/officeart/2008/layout/VerticalCurvedList"/>
    <dgm:cxn modelId="{B4242B20-6F76-4B53-AF4B-14215E63BDE4}" type="presOf" srcId="{C4797427-72CE-41EC-9F4E-A308E1F1C0A5}" destId="{6A9BB9A5-D7E6-4B85-A893-A853B42EDFDB}" srcOrd="0" destOrd="0" presId="urn:microsoft.com/office/officeart/2008/layout/VerticalCurvedList"/>
    <dgm:cxn modelId="{05916A56-9F5E-411D-856A-8CC78F2733A9}" type="presOf" srcId="{F697B42C-0438-4219-9447-F99531A21CCC}" destId="{C56633DC-E658-46D8-BE63-7CB1CCD3C8DC}" srcOrd="0" destOrd="0" presId="urn:microsoft.com/office/officeart/2008/layout/VerticalCurvedList"/>
    <dgm:cxn modelId="{E2324167-E61D-440E-AB37-E25B849C942E}" type="presOf" srcId="{594BF85D-E9BC-439A-80D6-0EB4896FAE66}" destId="{A6946E9A-7D31-4472-807C-904F7A880CDC}" srcOrd="0" destOrd="0" presId="urn:microsoft.com/office/officeart/2008/layout/VerticalCurvedList"/>
    <dgm:cxn modelId="{177AE26B-85F3-45B8-9830-6A178AF1ADDD}" srcId="{BE1645D6-1611-4DF4-8DF3-EEC32D8C4F8A}" destId="{594BF85D-E9BC-439A-80D6-0EB4896FAE66}" srcOrd="2" destOrd="0" parTransId="{F9701C7C-9B01-4876-A1ED-4F2C271A4DC0}" sibTransId="{120C55D7-E0EA-4E24-BA54-2E5BE7566668}"/>
    <dgm:cxn modelId="{9850D0BC-3210-4D60-B857-EAAD675AAF0B}" srcId="{BE1645D6-1611-4DF4-8DF3-EEC32D8C4F8A}" destId="{C4797427-72CE-41EC-9F4E-A308E1F1C0A5}" srcOrd="0" destOrd="0" parTransId="{DE1632A6-6E93-43B3-A705-C4408049176E}" sibTransId="{F697B42C-0438-4219-9447-F99531A21CCC}"/>
    <dgm:cxn modelId="{CC57F3BD-5A75-4B32-AAB8-A0C24D0072DF}" srcId="{BE1645D6-1611-4DF4-8DF3-EEC32D8C4F8A}" destId="{47736B17-8141-4E43-9780-98F53B713858}" srcOrd="3" destOrd="0" parTransId="{397A7621-4703-4C39-9978-2D49301A2AA4}" sibTransId="{5939E8F9-A02A-4E0B-BCEC-7E77A483A98C}"/>
    <dgm:cxn modelId="{DB8202C6-8A47-44F7-8837-8B0E64DECEE4}" type="presOf" srcId="{BE1645D6-1611-4DF4-8DF3-EEC32D8C4F8A}" destId="{8D4BB782-D1CB-4178-BD6C-378E667E109F}" srcOrd="0" destOrd="0" presId="urn:microsoft.com/office/officeart/2008/layout/VerticalCurvedList"/>
    <dgm:cxn modelId="{9176C9DE-1967-477E-ABC0-9547AF180F8C}" type="presOf" srcId="{47736B17-8141-4E43-9780-98F53B713858}" destId="{67907F57-CE92-4148-A363-A077A6E4AB6F}" srcOrd="0" destOrd="0" presId="urn:microsoft.com/office/officeart/2008/layout/VerticalCurvedList"/>
    <dgm:cxn modelId="{560DCE75-B4D3-4352-9DCB-CB0640190A9B}" type="presParOf" srcId="{8D4BB782-D1CB-4178-BD6C-378E667E109F}" destId="{30E5EA73-69FE-4C99-B7E6-D2785DA2F8C5}" srcOrd="0" destOrd="0" presId="urn:microsoft.com/office/officeart/2008/layout/VerticalCurvedList"/>
    <dgm:cxn modelId="{3032F25E-7E78-41FC-B6D2-ED8AF3C16FC3}" type="presParOf" srcId="{30E5EA73-69FE-4C99-B7E6-D2785DA2F8C5}" destId="{147482D8-F793-4B63-AC92-2D2E108DBAA0}" srcOrd="0" destOrd="0" presId="urn:microsoft.com/office/officeart/2008/layout/VerticalCurvedList"/>
    <dgm:cxn modelId="{78439C14-A58F-4D5A-B504-AAC696C6DA1D}" type="presParOf" srcId="{147482D8-F793-4B63-AC92-2D2E108DBAA0}" destId="{F2410933-DB5E-4543-A714-4AF5A203C95C}" srcOrd="0" destOrd="0" presId="urn:microsoft.com/office/officeart/2008/layout/VerticalCurvedList"/>
    <dgm:cxn modelId="{8D975E46-9172-4CF4-971E-476CBE3A2896}" type="presParOf" srcId="{147482D8-F793-4B63-AC92-2D2E108DBAA0}" destId="{C56633DC-E658-46D8-BE63-7CB1CCD3C8DC}" srcOrd="1" destOrd="0" presId="urn:microsoft.com/office/officeart/2008/layout/VerticalCurvedList"/>
    <dgm:cxn modelId="{A41FCD32-D587-452B-8D83-D08BD495CD2C}" type="presParOf" srcId="{147482D8-F793-4B63-AC92-2D2E108DBAA0}" destId="{82F03708-A2AD-459B-AB59-7BBD9EB44E67}" srcOrd="2" destOrd="0" presId="urn:microsoft.com/office/officeart/2008/layout/VerticalCurvedList"/>
    <dgm:cxn modelId="{CECA53CE-9207-4576-9D18-3F8651CEFF57}" type="presParOf" srcId="{147482D8-F793-4B63-AC92-2D2E108DBAA0}" destId="{9C6C1869-E7B2-4FB9-A22B-16BADC04A189}" srcOrd="3" destOrd="0" presId="urn:microsoft.com/office/officeart/2008/layout/VerticalCurvedList"/>
    <dgm:cxn modelId="{209D8741-164D-46BD-BB57-CB5FED37BEBA}" type="presParOf" srcId="{30E5EA73-69FE-4C99-B7E6-D2785DA2F8C5}" destId="{6A9BB9A5-D7E6-4B85-A893-A853B42EDFDB}" srcOrd="1" destOrd="0" presId="urn:microsoft.com/office/officeart/2008/layout/VerticalCurvedList"/>
    <dgm:cxn modelId="{C96B2367-9C30-4C28-ADE2-6E3637B842E2}" type="presParOf" srcId="{30E5EA73-69FE-4C99-B7E6-D2785DA2F8C5}" destId="{D339894F-B556-4276-87C5-28469AC5903F}" srcOrd="2" destOrd="0" presId="urn:microsoft.com/office/officeart/2008/layout/VerticalCurvedList"/>
    <dgm:cxn modelId="{8E91816D-463C-4588-8CA5-9CE29A1165F0}" type="presParOf" srcId="{D339894F-B556-4276-87C5-28469AC5903F}" destId="{1D9B0BA2-0AB2-4427-AE28-98650EADD147}" srcOrd="0" destOrd="0" presId="urn:microsoft.com/office/officeart/2008/layout/VerticalCurvedList"/>
    <dgm:cxn modelId="{6D8C075F-D225-475B-8418-5A3BD0E31F4A}" type="presParOf" srcId="{30E5EA73-69FE-4C99-B7E6-D2785DA2F8C5}" destId="{39E20E5E-7A0A-4B3D-AD24-19B40C981C2F}" srcOrd="3" destOrd="0" presId="urn:microsoft.com/office/officeart/2008/layout/VerticalCurvedList"/>
    <dgm:cxn modelId="{30369C25-67D0-48AA-BD05-0A925F3E26A9}" type="presParOf" srcId="{30E5EA73-69FE-4C99-B7E6-D2785DA2F8C5}" destId="{35B9B1A7-D8A9-48DF-B7EB-492522B108AE}" srcOrd="4" destOrd="0" presId="urn:microsoft.com/office/officeart/2008/layout/VerticalCurvedList"/>
    <dgm:cxn modelId="{A14FD367-D169-4243-96C2-4CE2B33D01C3}" type="presParOf" srcId="{35B9B1A7-D8A9-48DF-B7EB-492522B108AE}" destId="{2B94B3DE-3FD1-4138-B6A8-86C32D7CDAE7}" srcOrd="0" destOrd="0" presId="urn:microsoft.com/office/officeart/2008/layout/VerticalCurvedList"/>
    <dgm:cxn modelId="{C24FEE4C-AB09-4AA4-B05D-B8B784B770DB}" type="presParOf" srcId="{30E5EA73-69FE-4C99-B7E6-D2785DA2F8C5}" destId="{A6946E9A-7D31-4472-807C-904F7A880CDC}" srcOrd="5" destOrd="0" presId="urn:microsoft.com/office/officeart/2008/layout/VerticalCurvedList"/>
    <dgm:cxn modelId="{1DBD16C3-CBED-40C1-8D99-0EB7F6941584}" type="presParOf" srcId="{30E5EA73-69FE-4C99-B7E6-D2785DA2F8C5}" destId="{423D8E4F-9FB0-44F1-BB47-0A0198419235}" srcOrd="6" destOrd="0" presId="urn:microsoft.com/office/officeart/2008/layout/VerticalCurvedList"/>
    <dgm:cxn modelId="{A824E490-B375-44D3-A2DE-20158B1E96A8}" type="presParOf" srcId="{423D8E4F-9FB0-44F1-BB47-0A0198419235}" destId="{58A99791-976C-4270-ABCC-A15CE6943D6C}" srcOrd="0" destOrd="0" presId="urn:microsoft.com/office/officeart/2008/layout/VerticalCurvedList"/>
    <dgm:cxn modelId="{96175698-16DC-4550-A888-A0CE8E66D7A3}" type="presParOf" srcId="{30E5EA73-69FE-4C99-B7E6-D2785DA2F8C5}" destId="{67907F57-CE92-4148-A363-A077A6E4AB6F}" srcOrd="7" destOrd="0" presId="urn:microsoft.com/office/officeart/2008/layout/VerticalCurvedList"/>
    <dgm:cxn modelId="{75BFA1D6-7B25-423A-93DB-E5CD33F40A60}" type="presParOf" srcId="{30E5EA73-69FE-4C99-B7E6-D2785DA2F8C5}" destId="{26D4161C-6068-4D83-8289-AC16ABE02D0F}" srcOrd="8" destOrd="0" presId="urn:microsoft.com/office/officeart/2008/layout/VerticalCurvedList"/>
    <dgm:cxn modelId="{5D88509A-4A56-486B-A05F-F81A1C241704}" type="presParOf" srcId="{26D4161C-6068-4D83-8289-AC16ABE02D0F}" destId="{C4F438E0-C9FB-4142-A782-E2ED2FAB32A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600" dirty="0">
              <a:solidFill>
                <a:schemeClr val="tx1"/>
              </a:solidFill>
            </a:rPr>
            <a:t>Dynamic Databases and the Phantom Problem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Lock Conversions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Dealing with Deadlocks</a:t>
          </a: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Concurrency Control in B+ Trees</a:t>
          </a: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6A9BB9A5-D7E6-4B85-A893-A853B42EDFDB}" type="pres">
      <dgm:prSet presAssocID="{C4797427-72CE-41EC-9F4E-A308E1F1C0A5}" presName="text_1" presStyleLbl="node1" presStyleIdx="0" presStyleCnt="4">
        <dgm:presLayoutVars>
          <dgm:bulletEnabled val="1"/>
        </dgm:presLayoutVars>
      </dgm:prSet>
      <dgm:spPr/>
    </dgm:pt>
    <dgm:pt modelId="{D339894F-B556-4276-87C5-28469AC5903F}" type="pres">
      <dgm:prSet presAssocID="{C4797427-72CE-41EC-9F4E-A308E1F1C0A5}" presName="accent_1" presStyleCnt="0"/>
      <dgm:spPr/>
    </dgm:pt>
    <dgm:pt modelId="{1D9B0BA2-0AB2-4427-AE28-98650EADD147}" type="pres">
      <dgm:prSet presAssocID="{C4797427-72CE-41EC-9F4E-A308E1F1C0A5}" presName="accentRepeatNode" presStyleLbl="solidFgAcc1" presStyleIdx="0" presStyleCnt="4"/>
      <dgm:spPr>
        <a:solidFill>
          <a:srgbClr val="2906FA"/>
        </a:solidFill>
        <a:ln>
          <a:solidFill>
            <a:schemeClr val="tx1"/>
          </a:solidFill>
        </a:ln>
      </dgm:spPr>
    </dgm:pt>
    <dgm:pt modelId="{39E20E5E-7A0A-4B3D-AD24-19B40C981C2F}" type="pres">
      <dgm:prSet presAssocID="{020DE52D-4485-480D-9641-C45E840E866B}" presName="text_2" presStyleLbl="node1" presStyleIdx="1" presStyleCnt="4">
        <dgm:presLayoutVars>
          <dgm:bulletEnabled val="1"/>
        </dgm:presLayoutVars>
      </dgm:prSet>
      <dgm:spPr/>
    </dgm:pt>
    <dgm:pt modelId="{35B9B1A7-D8A9-48DF-B7EB-492522B108AE}" type="pres">
      <dgm:prSet presAssocID="{020DE52D-4485-480D-9641-C45E840E866B}" presName="accent_2" presStyleCnt="0"/>
      <dgm:spPr/>
    </dgm:pt>
    <dgm:pt modelId="{2B94B3DE-3FD1-4138-B6A8-86C32D7CDAE7}" type="pres">
      <dgm:prSet presAssocID="{020DE52D-4485-480D-9641-C45E840E866B}" presName="accentRepeatNode" presStyleLbl="solidFgAcc1" presStyleIdx="1" presStyleCnt="4"/>
      <dgm:spPr>
        <a:solidFill>
          <a:srgbClr val="FFFF00"/>
        </a:solidFill>
        <a:ln>
          <a:solidFill>
            <a:schemeClr val="tx1"/>
          </a:solidFill>
        </a:ln>
      </dgm:spPr>
    </dgm:pt>
    <dgm:pt modelId="{A6946E9A-7D31-4472-807C-904F7A880CDC}" type="pres">
      <dgm:prSet presAssocID="{594BF85D-E9BC-439A-80D6-0EB4896FAE66}" presName="text_3" presStyleLbl="node1" presStyleIdx="2" presStyleCnt="4">
        <dgm:presLayoutVars>
          <dgm:bulletEnabled val="1"/>
        </dgm:presLayoutVars>
      </dgm:prSet>
      <dgm:spPr/>
    </dgm:pt>
    <dgm:pt modelId="{423D8E4F-9FB0-44F1-BB47-0A0198419235}" type="pres">
      <dgm:prSet presAssocID="{594BF85D-E9BC-439A-80D6-0EB4896FAE66}" presName="accent_3" presStyleCnt="0"/>
      <dgm:spPr/>
    </dgm:pt>
    <dgm:pt modelId="{58A99791-976C-4270-ABCC-A15CE6943D6C}" type="pres">
      <dgm:prSet presAssocID="{594BF85D-E9BC-439A-80D6-0EB4896FAE66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</dgm:pt>
    <dgm:pt modelId="{67907F57-CE92-4148-A363-A077A6E4AB6F}" type="pres">
      <dgm:prSet presAssocID="{47736B17-8141-4E43-9780-98F53B713858}" presName="text_4" presStyleLbl="node1" presStyleIdx="3" presStyleCnt="4">
        <dgm:presLayoutVars>
          <dgm:bulletEnabled val="1"/>
        </dgm:presLayoutVars>
      </dgm:prSet>
      <dgm:spPr/>
    </dgm:pt>
    <dgm:pt modelId="{26D4161C-6068-4D83-8289-AC16ABE02D0F}" type="pres">
      <dgm:prSet presAssocID="{47736B17-8141-4E43-9780-98F53B713858}" presName="accent_4" presStyleCnt="0"/>
      <dgm:spPr/>
    </dgm:pt>
    <dgm:pt modelId="{C4F438E0-C9FB-4142-A782-E2ED2FAB32AB}" type="pres">
      <dgm:prSet presAssocID="{47736B17-8141-4E43-9780-98F53B713858}" presName="accentRepeatNode" presStyleLbl="solidFgAcc1" presStyleIdx="3" presStyleCnt="4"/>
      <dgm:spPr>
        <a:solidFill>
          <a:srgbClr val="7030A0"/>
        </a:solidFill>
        <a:ln>
          <a:solidFill>
            <a:schemeClr val="tx1"/>
          </a:solidFill>
        </a:ln>
      </dgm:spPr>
    </dgm:pt>
  </dgm:ptLst>
  <dgm:cxnLst>
    <dgm:cxn modelId="{ACA38707-9CBE-4846-9DD7-9CE6A46299F0}" type="presOf" srcId="{C4797427-72CE-41EC-9F4E-A308E1F1C0A5}" destId="{6A9BB9A5-D7E6-4B85-A893-A853B42EDFDB}" srcOrd="0" destOrd="0" presId="urn:microsoft.com/office/officeart/2008/layout/VerticalCurvedList"/>
    <dgm:cxn modelId="{75739507-C25A-4FF2-8A75-99CFEB1AA6FA}" srcId="{BE1645D6-1611-4DF4-8DF3-EEC32D8C4F8A}" destId="{020DE52D-4485-480D-9641-C45E840E866B}" srcOrd="1" destOrd="0" parTransId="{C347DBC6-43D8-4312-8C18-62665D399B40}" sibTransId="{E0EF98CB-C1C0-4C22-A539-F558B4CAED5C}"/>
    <dgm:cxn modelId="{4E904C3D-E944-4870-9FC5-FFAD97C412F8}" type="presOf" srcId="{BE1645D6-1611-4DF4-8DF3-EEC32D8C4F8A}" destId="{8D4BB782-D1CB-4178-BD6C-378E667E109F}" srcOrd="0" destOrd="0" presId="urn:microsoft.com/office/officeart/2008/layout/VerticalCurvedList"/>
    <dgm:cxn modelId="{6D6AD845-8B91-4B05-8F83-A611CFE026C6}" type="presOf" srcId="{020DE52D-4485-480D-9641-C45E840E866B}" destId="{39E20E5E-7A0A-4B3D-AD24-19B40C981C2F}" srcOrd="0" destOrd="0" presId="urn:microsoft.com/office/officeart/2008/layout/VerticalCurvedList"/>
    <dgm:cxn modelId="{177AE26B-85F3-45B8-9830-6A178AF1ADDD}" srcId="{BE1645D6-1611-4DF4-8DF3-EEC32D8C4F8A}" destId="{594BF85D-E9BC-439A-80D6-0EB4896FAE66}" srcOrd="2" destOrd="0" parTransId="{F9701C7C-9B01-4876-A1ED-4F2C271A4DC0}" sibTransId="{120C55D7-E0EA-4E24-BA54-2E5BE7566668}"/>
    <dgm:cxn modelId="{9850D0BC-3210-4D60-B857-EAAD675AAF0B}" srcId="{BE1645D6-1611-4DF4-8DF3-EEC32D8C4F8A}" destId="{C4797427-72CE-41EC-9F4E-A308E1F1C0A5}" srcOrd="0" destOrd="0" parTransId="{DE1632A6-6E93-43B3-A705-C4408049176E}" sibTransId="{F697B42C-0438-4219-9447-F99531A21CCC}"/>
    <dgm:cxn modelId="{CC57F3BD-5A75-4B32-AAB8-A0C24D0072DF}" srcId="{BE1645D6-1611-4DF4-8DF3-EEC32D8C4F8A}" destId="{47736B17-8141-4E43-9780-98F53B713858}" srcOrd="3" destOrd="0" parTransId="{397A7621-4703-4C39-9978-2D49301A2AA4}" sibTransId="{5939E8F9-A02A-4E0B-BCEC-7E77A483A98C}"/>
    <dgm:cxn modelId="{81B3FCBF-6F72-4BD5-B25D-90E2954D3F70}" type="presOf" srcId="{47736B17-8141-4E43-9780-98F53B713858}" destId="{67907F57-CE92-4148-A363-A077A6E4AB6F}" srcOrd="0" destOrd="0" presId="urn:microsoft.com/office/officeart/2008/layout/VerticalCurvedList"/>
    <dgm:cxn modelId="{1AD057E2-D1FB-4128-A9E5-7FD341445644}" type="presOf" srcId="{594BF85D-E9BC-439A-80D6-0EB4896FAE66}" destId="{A6946E9A-7D31-4472-807C-904F7A880CDC}" srcOrd="0" destOrd="0" presId="urn:microsoft.com/office/officeart/2008/layout/VerticalCurvedList"/>
    <dgm:cxn modelId="{324D09F0-960D-42B3-90CB-1DCDC52CF9FC}" type="presOf" srcId="{F697B42C-0438-4219-9447-F99531A21CCC}" destId="{C56633DC-E658-46D8-BE63-7CB1CCD3C8DC}" srcOrd="0" destOrd="0" presId="urn:microsoft.com/office/officeart/2008/layout/VerticalCurvedList"/>
    <dgm:cxn modelId="{7DF9ECEA-5F5D-48F6-9A5E-B59BCA6AF087}" type="presParOf" srcId="{8D4BB782-D1CB-4178-BD6C-378E667E109F}" destId="{30E5EA73-69FE-4C99-B7E6-D2785DA2F8C5}" srcOrd="0" destOrd="0" presId="urn:microsoft.com/office/officeart/2008/layout/VerticalCurvedList"/>
    <dgm:cxn modelId="{0653C8EA-834E-4A2A-9108-EA0058254B8D}" type="presParOf" srcId="{30E5EA73-69FE-4C99-B7E6-D2785DA2F8C5}" destId="{147482D8-F793-4B63-AC92-2D2E108DBAA0}" srcOrd="0" destOrd="0" presId="urn:microsoft.com/office/officeart/2008/layout/VerticalCurvedList"/>
    <dgm:cxn modelId="{AEF886E2-BB26-4A35-9B8D-F767DD6E0F64}" type="presParOf" srcId="{147482D8-F793-4B63-AC92-2D2E108DBAA0}" destId="{F2410933-DB5E-4543-A714-4AF5A203C95C}" srcOrd="0" destOrd="0" presId="urn:microsoft.com/office/officeart/2008/layout/VerticalCurvedList"/>
    <dgm:cxn modelId="{E0C5D5EB-D112-41F1-A6E5-D627B570D663}" type="presParOf" srcId="{147482D8-F793-4B63-AC92-2D2E108DBAA0}" destId="{C56633DC-E658-46D8-BE63-7CB1CCD3C8DC}" srcOrd="1" destOrd="0" presId="urn:microsoft.com/office/officeart/2008/layout/VerticalCurvedList"/>
    <dgm:cxn modelId="{0068E2ED-FA23-4B2D-B79E-A0A7C7940B33}" type="presParOf" srcId="{147482D8-F793-4B63-AC92-2D2E108DBAA0}" destId="{82F03708-A2AD-459B-AB59-7BBD9EB44E67}" srcOrd="2" destOrd="0" presId="urn:microsoft.com/office/officeart/2008/layout/VerticalCurvedList"/>
    <dgm:cxn modelId="{91372791-7960-47E2-A516-3838CF22C487}" type="presParOf" srcId="{147482D8-F793-4B63-AC92-2D2E108DBAA0}" destId="{9C6C1869-E7B2-4FB9-A22B-16BADC04A189}" srcOrd="3" destOrd="0" presId="urn:microsoft.com/office/officeart/2008/layout/VerticalCurvedList"/>
    <dgm:cxn modelId="{7FD79E8A-C1DC-4A6C-A26A-BD07510B16EF}" type="presParOf" srcId="{30E5EA73-69FE-4C99-B7E6-D2785DA2F8C5}" destId="{6A9BB9A5-D7E6-4B85-A893-A853B42EDFDB}" srcOrd="1" destOrd="0" presId="urn:microsoft.com/office/officeart/2008/layout/VerticalCurvedList"/>
    <dgm:cxn modelId="{6F3EBD45-D22F-42D1-B7C3-9B8F344261DF}" type="presParOf" srcId="{30E5EA73-69FE-4C99-B7E6-D2785DA2F8C5}" destId="{D339894F-B556-4276-87C5-28469AC5903F}" srcOrd="2" destOrd="0" presId="urn:microsoft.com/office/officeart/2008/layout/VerticalCurvedList"/>
    <dgm:cxn modelId="{613346A7-A258-4AE4-B5F6-181025B06B24}" type="presParOf" srcId="{D339894F-B556-4276-87C5-28469AC5903F}" destId="{1D9B0BA2-0AB2-4427-AE28-98650EADD147}" srcOrd="0" destOrd="0" presId="urn:microsoft.com/office/officeart/2008/layout/VerticalCurvedList"/>
    <dgm:cxn modelId="{FB122F43-77BC-4FA6-BEE5-44F091FE84F6}" type="presParOf" srcId="{30E5EA73-69FE-4C99-B7E6-D2785DA2F8C5}" destId="{39E20E5E-7A0A-4B3D-AD24-19B40C981C2F}" srcOrd="3" destOrd="0" presId="urn:microsoft.com/office/officeart/2008/layout/VerticalCurvedList"/>
    <dgm:cxn modelId="{D76E43DB-280B-4B1C-8C2C-937D3C1C3212}" type="presParOf" srcId="{30E5EA73-69FE-4C99-B7E6-D2785DA2F8C5}" destId="{35B9B1A7-D8A9-48DF-B7EB-492522B108AE}" srcOrd="4" destOrd="0" presId="urn:microsoft.com/office/officeart/2008/layout/VerticalCurvedList"/>
    <dgm:cxn modelId="{AF884F5B-1BED-4760-A861-3D9B2A7B6EFB}" type="presParOf" srcId="{35B9B1A7-D8A9-48DF-B7EB-492522B108AE}" destId="{2B94B3DE-3FD1-4138-B6A8-86C32D7CDAE7}" srcOrd="0" destOrd="0" presId="urn:microsoft.com/office/officeart/2008/layout/VerticalCurvedList"/>
    <dgm:cxn modelId="{27CF0CA2-1C2A-4BB0-9B4E-8A9DE8350F90}" type="presParOf" srcId="{30E5EA73-69FE-4C99-B7E6-D2785DA2F8C5}" destId="{A6946E9A-7D31-4472-807C-904F7A880CDC}" srcOrd="5" destOrd="0" presId="urn:microsoft.com/office/officeart/2008/layout/VerticalCurvedList"/>
    <dgm:cxn modelId="{E4D3B974-18F4-42CD-A594-B898D788029E}" type="presParOf" srcId="{30E5EA73-69FE-4C99-B7E6-D2785DA2F8C5}" destId="{423D8E4F-9FB0-44F1-BB47-0A0198419235}" srcOrd="6" destOrd="0" presId="urn:microsoft.com/office/officeart/2008/layout/VerticalCurvedList"/>
    <dgm:cxn modelId="{660BDFD6-EFF3-43B6-923E-570220074F9E}" type="presParOf" srcId="{423D8E4F-9FB0-44F1-BB47-0A0198419235}" destId="{58A99791-976C-4270-ABCC-A15CE6943D6C}" srcOrd="0" destOrd="0" presId="urn:microsoft.com/office/officeart/2008/layout/VerticalCurvedList"/>
    <dgm:cxn modelId="{F943D809-A66E-49E4-B98A-8D542AC0C981}" type="presParOf" srcId="{30E5EA73-69FE-4C99-B7E6-D2785DA2F8C5}" destId="{67907F57-CE92-4148-A363-A077A6E4AB6F}" srcOrd="7" destOrd="0" presId="urn:microsoft.com/office/officeart/2008/layout/VerticalCurvedList"/>
    <dgm:cxn modelId="{575081BE-7D12-4504-9468-02757BF4FF65}" type="presParOf" srcId="{30E5EA73-69FE-4C99-B7E6-D2785DA2F8C5}" destId="{26D4161C-6068-4D83-8289-AC16ABE02D0F}" srcOrd="8" destOrd="0" presId="urn:microsoft.com/office/officeart/2008/layout/VerticalCurvedList"/>
    <dgm:cxn modelId="{2BF3D68B-CFC9-422D-A1E9-DC146920D21F}" type="presParOf" srcId="{26D4161C-6068-4D83-8289-AC16ABE02D0F}" destId="{C4F438E0-C9FB-4142-A782-E2ED2FAB32A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600" dirty="0">
              <a:solidFill>
                <a:schemeClr val="tx1"/>
              </a:solidFill>
            </a:rPr>
            <a:t>Dynamic Databases and the Phantom Problem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Lock Conversions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Dealing with Deadlocks</a:t>
          </a: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Concurrency Control in B+ Trees</a:t>
          </a: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6A9BB9A5-D7E6-4B85-A893-A853B42EDFDB}" type="pres">
      <dgm:prSet presAssocID="{C4797427-72CE-41EC-9F4E-A308E1F1C0A5}" presName="text_1" presStyleLbl="node1" presStyleIdx="0" presStyleCnt="4">
        <dgm:presLayoutVars>
          <dgm:bulletEnabled val="1"/>
        </dgm:presLayoutVars>
      </dgm:prSet>
      <dgm:spPr/>
    </dgm:pt>
    <dgm:pt modelId="{D339894F-B556-4276-87C5-28469AC5903F}" type="pres">
      <dgm:prSet presAssocID="{C4797427-72CE-41EC-9F4E-A308E1F1C0A5}" presName="accent_1" presStyleCnt="0"/>
      <dgm:spPr/>
    </dgm:pt>
    <dgm:pt modelId="{1D9B0BA2-0AB2-4427-AE28-98650EADD147}" type="pres">
      <dgm:prSet presAssocID="{C4797427-72CE-41EC-9F4E-A308E1F1C0A5}" presName="accentRepeatNode" presStyleLbl="solidFgAcc1" presStyleIdx="0" presStyleCnt="4"/>
      <dgm:spPr>
        <a:solidFill>
          <a:srgbClr val="2906FA"/>
        </a:solidFill>
        <a:ln>
          <a:solidFill>
            <a:schemeClr val="tx1"/>
          </a:solidFill>
        </a:ln>
      </dgm:spPr>
    </dgm:pt>
    <dgm:pt modelId="{39E20E5E-7A0A-4B3D-AD24-19B40C981C2F}" type="pres">
      <dgm:prSet presAssocID="{020DE52D-4485-480D-9641-C45E840E866B}" presName="text_2" presStyleLbl="node1" presStyleIdx="1" presStyleCnt="4">
        <dgm:presLayoutVars>
          <dgm:bulletEnabled val="1"/>
        </dgm:presLayoutVars>
      </dgm:prSet>
      <dgm:spPr/>
    </dgm:pt>
    <dgm:pt modelId="{35B9B1A7-D8A9-48DF-B7EB-492522B108AE}" type="pres">
      <dgm:prSet presAssocID="{020DE52D-4485-480D-9641-C45E840E866B}" presName="accent_2" presStyleCnt="0"/>
      <dgm:spPr/>
    </dgm:pt>
    <dgm:pt modelId="{2B94B3DE-3FD1-4138-B6A8-86C32D7CDAE7}" type="pres">
      <dgm:prSet presAssocID="{020DE52D-4485-480D-9641-C45E840E866B}" presName="accentRepeatNode" presStyleLbl="solidFgAcc1" presStyleIdx="1" presStyleCnt="4"/>
      <dgm:spPr>
        <a:solidFill>
          <a:srgbClr val="FFFF00"/>
        </a:solidFill>
        <a:ln>
          <a:solidFill>
            <a:schemeClr val="tx1"/>
          </a:solidFill>
        </a:ln>
      </dgm:spPr>
    </dgm:pt>
    <dgm:pt modelId="{A6946E9A-7D31-4472-807C-904F7A880CDC}" type="pres">
      <dgm:prSet presAssocID="{594BF85D-E9BC-439A-80D6-0EB4896FAE66}" presName="text_3" presStyleLbl="node1" presStyleIdx="2" presStyleCnt="4">
        <dgm:presLayoutVars>
          <dgm:bulletEnabled val="1"/>
        </dgm:presLayoutVars>
      </dgm:prSet>
      <dgm:spPr/>
    </dgm:pt>
    <dgm:pt modelId="{423D8E4F-9FB0-44F1-BB47-0A0198419235}" type="pres">
      <dgm:prSet presAssocID="{594BF85D-E9BC-439A-80D6-0EB4896FAE66}" presName="accent_3" presStyleCnt="0"/>
      <dgm:spPr/>
    </dgm:pt>
    <dgm:pt modelId="{58A99791-976C-4270-ABCC-A15CE6943D6C}" type="pres">
      <dgm:prSet presAssocID="{594BF85D-E9BC-439A-80D6-0EB4896FAE66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</dgm:pt>
    <dgm:pt modelId="{67907F57-CE92-4148-A363-A077A6E4AB6F}" type="pres">
      <dgm:prSet presAssocID="{47736B17-8141-4E43-9780-98F53B713858}" presName="text_4" presStyleLbl="node1" presStyleIdx="3" presStyleCnt="4">
        <dgm:presLayoutVars>
          <dgm:bulletEnabled val="1"/>
        </dgm:presLayoutVars>
      </dgm:prSet>
      <dgm:spPr/>
    </dgm:pt>
    <dgm:pt modelId="{26D4161C-6068-4D83-8289-AC16ABE02D0F}" type="pres">
      <dgm:prSet presAssocID="{47736B17-8141-4E43-9780-98F53B713858}" presName="accent_4" presStyleCnt="0"/>
      <dgm:spPr/>
    </dgm:pt>
    <dgm:pt modelId="{C4F438E0-C9FB-4142-A782-E2ED2FAB32AB}" type="pres">
      <dgm:prSet presAssocID="{47736B17-8141-4E43-9780-98F53B713858}" presName="accentRepeatNode" presStyleLbl="solidFgAcc1" presStyleIdx="3" presStyleCnt="4"/>
      <dgm:spPr>
        <a:solidFill>
          <a:srgbClr val="7030A0"/>
        </a:solidFill>
        <a:ln>
          <a:solidFill>
            <a:schemeClr val="tx1"/>
          </a:solidFill>
        </a:ln>
      </dgm:spPr>
    </dgm:pt>
  </dgm:ptLst>
  <dgm:cxnLst>
    <dgm:cxn modelId="{75739507-C25A-4FF2-8A75-99CFEB1AA6FA}" srcId="{BE1645D6-1611-4DF4-8DF3-EEC32D8C4F8A}" destId="{020DE52D-4485-480D-9641-C45E840E866B}" srcOrd="1" destOrd="0" parTransId="{C347DBC6-43D8-4312-8C18-62665D399B40}" sibTransId="{E0EF98CB-C1C0-4C22-A539-F558B4CAED5C}"/>
    <dgm:cxn modelId="{8C550746-D61C-470A-9B93-8F0E50ADED2B}" type="presOf" srcId="{F697B42C-0438-4219-9447-F99531A21CCC}" destId="{C56633DC-E658-46D8-BE63-7CB1CCD3C8DC}" srcOrd="0" destOrd="0" presId="urn:microsoft.com/office/officeart/2008/layout/VerticalCurvedList"/>
    <dgm:cxn modelId="{6A058861-0F01-40D0-921C-6E8FFBF877D2}" type="presOf" srcId="{BE1645D6-1611-4DF4-8DF3-EEC32D8C4F8A}" destId="{8D4BB782-D1CB-4178-BD6C-378E667E109F}" srcOrd="0" destOrd="0" presId="urn:microsoft.com/office/officeart/2008/layout/VerticalCurvedList"/>
    <dgm:cxn modelId="{177AE26B-85F3-45B8-9830-6A178AF1ADDD}" srcId="{BE1645D6-1611-4DF4-8DF3-EEC32D8C4F8A}" destId="{594BF85D-E9BC-439A-80D6-0EB4896FAE66}" srcOrd="2" destOrd="0" parTransId="{F9701C7C-9B01-4876-A1ED-4F2C271A4DC0}" sibTransId="{120C55D7-E0EA-4E24-BA54-2E5BE7566668}"/>
    <dgm:cxn modelId="{F3393778-708E-4EE3-9DEB-49F4A118BB2B}" type="presOf" srcId="{C4797427-72CE-41EC-9F4E-A308E1F1C0A5}" destId="{6A9BB9A5-D7E6-4B85-A893-A853B42EDFDB}" srcOrd="0" destOrd="0" presId="urn:microsoft.com/office/officeart/2008/layout/VerticalCurvedList"/>
    <dgm:cxn modelId="{853ACB87-E748-49DA-8460-BEA9A0694AEF}" type="presOf" srcId="{020DE52D-4485-480D-9641-C45E840E866B}" destId="{39E20E5E-7A0A-4B3D-AD24-19B40C981C2F}" srcOrd="0" destOrd="0" presId="urn:microsoft.com/office/officeart/2008/layout/VerticalCurvedList"/>
    <dgm:cxn modelId="{791656AA-89D7-47C9-A7CD-1505C62D701E}" type="presOf" srcId="{594BF85D-E9BC-439A-80D6-0EB4896FAE66}" destId="{A6946E9A-7D31-4472-807C-904F7A880CDC}" srcOrd="0" destOrd="0" presId="urn:microsoft.com/office/officeart/2008/layout/VerticalCurvedList"/>
    <dgm:cxn modelId="{9850D0BC-3210-4D60-B857-EAAD675AAF0B}" srcId="{BE1645D6-1611-4DF4-8DF3-EEC32D8C4F8A}" destId="{C4797427-72CE-41EC-9F4E-A308E1F1C0A5}" srcOrd="0" destOrd="0" parTransId="{DE1632A6-6E93-43B3-A705-C4408049176E}" sibTransId="{F697B42C-0438-4219-9447-F99531A21CCC}"/>
    <dgm:cxn modelId="{CC57F3BD-5A75-4B32-AAB8-A0C24D0072DF}" srcId="{BE1645D6-1611-4DF4-8DF3-EEC32D8C4F8A}" destId="{47736B17-8141-4E43-9780-98F53B713858}" srcOrd="3" destOrd="0" parTransId="{397A7621-4703-4C39-9978-2D49301A2AA4}" sibTransId="{5939E8F9-A02A-4E0B-BCEC-7E77A483A98C}"/>
    <dgm:cxn modelId="{E4E5C8C7-32F7-4E09-831C-F75453FC2116}" type="presOf" srcId="{47736B17-8141-4E43-9780-98F53B713858}" destId="{67907F57-CE92-4148-A363-A077A6E4AB6F}" srcOrd="0" destOrd="0" presId="urn:microsoft.com/office/officeart/2008/layout/VerticalCurvedList"/>
    <dgm:cxn modelId="{DD609639-CFE2-4C41-9225-5706E8B76BF4}" type="presParOf" srcId="{8D4BB782-D1CB-4178-BD6C-378E667E109F}" destId="{30E5EA73-69FE-4C99-B7E6-D2785DA2F8C5}" srcOrd="0" destOrd="0" presId="urn:microsoft.com/office/officeart/2008/layout/VerticalCurvedList"/>
    <dgm:cxn modelId="{1A544DE5-35EE-4BEB-9B03-44832A4DD291}" type="presParOf" srcId="{30E5EA73-69FE-4C99-B7E6-D2785DA2F8C5}" destId="{147482D8-F793-4B63-AC92-2D2E108DBAA0}" srcOrd="0" destOrd="0" presId="urn:microsoft.com/office/officeart/2008/layout/VerticalCurvedList"/>
    <dgm:cxn modelId="{1C3104BE-2886-4897-B2DD-5D1C7A1F0CDB}" type="presParOf" srcId="{147482D8-F793-4B63-AC92-2D2E108DBAA0}" destId="{F2410933-DB5E-4543-A714-4AF5A203C95C}" srcOrd="0" destOrd="0" presId="urn:microsoft.com/office/officeart/2008/layout/VerticalCurvedList"/>
    <dgm:cxn modelId="{D512BDFB-8B34-4BB2-BC8C-9A1FB704038D}" type="presParOf" srcId="{147482D8-F793-4B63-AC92-2D2E108DBAA0}" destId="{C56633DC-E658-46D8-BE63-7CB1CCD3C8DC}" srcOrd="1" destOrd="0" presId="urn:microsoft.com/office/officeart/2008/layout/VerticalCurvedList"/>
    <dgm:cxn modelId="{9D986B4A-467F-48CA-919D-6F930F7E2BC7}" type="presParOf" srcId="{147482D8-F793-4B63-AC92-2D2E108DBAA0}" destId="{82F03708-A2AD-459B-AB59-7BBD9EB44E67}" srcOrd="2" destOrd="0" presId="urn:microsoft.com/office/officeart/2008/layout/VerticalCurvedList"/>
    <dgm:cxn modelId="{3C69739C-E782-43F2-8C65-3CB3855C92A6}" type="presParOf" srcId="{147482D8-F793-4B63-AC92-2D2E108DBAA0}" destId="{9C6C1869-E7B2-4FB9-A22B-16BADC04A189}" srcOrd="3" destOrd="0" presId="urn:microsoft.com/office/officeart/2008/layout/VerticalCurvedList"/>
    <dgm:cxn modelId="{70041D3F-D516-4E35-8125-CBC6E83A8DD0}" type="presParOf" srcId="{30E5EA73-69FE-4C99-B7E6-D2785DA2F8C5}" destId="{6A9BB9A5-D7E6-4B85-A893-A853B42EDFDB}" srcOrd="1" destOrd="0" presId="urn:microsoft.com/office/officeart/2008/layout/VerticalCurvedList"/>
    <dgm:cxn modelId="{53E89372-9C24-4A7A-9650-55E2FDAA854C}" type="presParOf" srcId="{30E5EA73-69FE-4C99-B7E6-D2785DA2F8C5}" destId="{D339894F-B556-4276-87C5-28469AC5903F}" srcOrd="2" destOrd="0" presId="urn:microsoft.com/office/officeart/2008/layout/VerticalCurvedList"/>
    <dgm:cxn modelId="{69C8A4BF-E91A-4E1E-A7D5-0C09491A69ED}" type="presParOf" srcId="{D339894F-B556-4276-87C5-28469AC5903F}" destId="{1D9B0BA2-0AB2-4427-AE28-98650EADD147}" srcOrd="0" destOrd="0" presId="urn:microsoft.com/office/officeart/2008/layout/VerticalCurvedList"/>
    <dgm:cxn modelId="{5C944496-86CF-4F55-8094-1E35D8465A03}" type="presParOf" srcId="{30E5EA73-69FE-4C99-B7E6-D2785DA2F8C5}" destId="{39E20E5E-7A0A-4B3D-AD24-19B40C981C2F}" srcOrd="3" destOrd="0" presId="urn:microsoft.com/office/officeart/2008/layout/VerticalCurvedList"/>
    <dgm:cxn modelId="{2C40184C-EE7F-447C-875E-680AD32F7B47}" type="presParOf" srcId="{30E5EA73-69FE-4C99-B7E6-D2785DA2F8C5}" destId="{35B9B1A7-D8A9-48DF-B7EB-492522B108AE}" srcOrd="4" destOrd="0" presId="urn:microsoft.com/office/officeart/2008/layout/VerticalCurvedList"/>
    <dgm:cxn modelId="{08C7C208-F0A7-4713-BA45-70C4D702F73D}" type="presParOf" srcId="{35B9B1A7-D8A9-48DF-B7EB-492522B108AE}" destId="{2B94B3DE-3FD1-4138-B6A8-86C32D7CDAE7}" srcOrd="0" destOrd="0" presId="urn:microsoft.com/office/officeart/2008/layout/VerticalCurvedList"/>
    <dgm:cxn modelId="{A484C0BF-A536-49C2-BFE3-32A298960C50}" type="presParOf" srcId="{30E5EA73-69FE-4C99-B7E6-D2785DA2F8C5}" destId="{A6946E9A-7D31-4472-807C-904F7A880CDC}" srcOrd="5" destOrd="0" presId="urn:microsoft.com/office/officeart/2008/layout/VerticalCurvedList"/>
    <dgm:cxn modelId="{8627E6CE-2810-4A7D-82C1-C35E3DA90EAE}" type="presParOf" srcId="{30E5EA73-69FE-4C99-B7E6-D2785DA2F8C5}" destId="{423D8E4F-9FB0-44F1-BB47-0A0198419235}" srcOrd="6" destOrd="0" presId="urn:microsoft.com/office/officeart/2008/layout/VerticalCurvedList"/>
    <dgm:cxn modelId="{A6A6546F-2EAF-478C-82A1-FB1FBAE07BEE}" type="presParOf" srcId="{423D8E4F-9FB0-44F1-BB47-0A0198419235}" destId="{58A99791-976C-4270-ABCC-A15CE6943D6C}" srcOrd="0" destOrd="0" presId="urn:microsoft.com/office/officeart/2008/layout/VerticalCurvedList"/>
    <dgm:cxn modelId="{0C229A9A-8097-472B-9653-BA8CF2BB5BDC}" type="presParOf" srcId="{30E5EA73-69FE-4C99-B7E6-D2785DA2F8C5}" destId="{67907F57-CE92-4148-A363-A077A6E4AB6F}" srcOrd="7" destOrd="0" presId="urn:microsoft.com/office/officeart/2008/layout/VerticalCurvedList"/>
    <dgm:cxn modelId="{E003B87C-0C68-4F87-9ABA-974F4DC169A8}" type="presParOf" srcId="{30E5EA73-69FE-4C99-B7E6-D2785DA2F8C5}" destId="{26D4161C-6068-4D83-8289-AC16ABE02D0F}" srcOrd="8" destOrd="0" presId="urn:microsoft.com/office/officeart/2008/layout/VerticalCurvedList"/>
    <dgm:cxn modelId="{E8908848-A4C9-44D6-87D7-B0F3092204E8}" type="presParOf" srcId="{26D4161C-6068-4D83-8289-AC16ABE02D0F}" destId="{C4F438E0-C9FB-4142-A782-E2ED2FAB32A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051F4B-17BB-4D9C-ADB0-700CD2124955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A Brief Primer on Transaction Management</a:t>
          </a:r>
        </a:p>
      </dsp:txBody>
      <dsp:txXfrm>
        <a:off x="584189" y="398361"/>
        <a:ext cx="6860950" cy="797137"/>
      </dsp:txXfrm>
    </dsp:sp>
    <dsp:sp modelId="{1D9B0BA2-0AB2-4427-AE28-98650EADD147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FB17D6-ABC3-4B25-B3BB-655A1A5B32A9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Anomalies Due to Concurrency</a:t>
          </a:r>
        </a:p>
      </dsp:txBody>
      <dsp:txXfrm>
        <a:off x="1041206" y="1594274"/>
        <a:ext cx="6403933" cy="797137"/>
      </dsp:txXfrm>
    </dsp:sp>
    <dsp:sp modelId="{2B94B3DE-3FD1-4138-B6A8-86C32D7CDAE7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3CDCAB-BA8B-463A-B82B-1A837A72FF2E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2PL and Strict 2PL Locking Protocols</a:t>
          </a:r>
        </a:p>
      </dsp:txBody>
      <dsp:txXfrm>
        <a:off x="1041206" y="2790187"/>
        <a:ext cx="6403933" cy="797137"/>
      </dsp:txXfrm>
    </dsp:sp>
    <dsp:sp modelId="{58A99791-976C-4270-ABCC-A15CE6943D6C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16C8E8-D225-4EEF-944A-E4BB3B1F0C7A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Schedules with Aborted Transactions</a:t>
          </a:r>
        </a:p>
      </dsp:txBody>
      <dsp:txXfrm>
        <a:off x="584189" y="3986101"/>
        <a:ext cx="6860950" cy="797137"/>
      </dsp:txXfrm>
    </dsp:sp>
    <dsp:sp modelId="{C4F438E0-C9FB-4142-A782-E2ED2FAB32AB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051F4B-17BB-4D9C-ADB0-700CD2124955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A Brief Primer on Transaction Management</a:t>
          </a:r>
        </a:p>
      </dsp:txBody>
      <dsp:txXfrm>
        <a:off x="584189" y="398361"/>
        <a:ext cx="6860950" cy="797137"/>
      </dsp:txXfrm>
    </dsp:sp>
    <dsp:sp modelId="{1D9B0BA2-0AB2-4427-AE28-98650EADD147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FB17D6-ABC3-4B25-B3BB-655A1A5B32A9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Anomalies Due to Concurrency</a:t>
          </a:r>
        </a:p>
      </dsp:txBody>
      <dsp:txXfrm>
        <a:off x="1041206" y="1594274"/>
        <a:ext cx="6403933" cy="797137"/>
      </dsp:txXfrm>
    </dsp:sp>
    <dsp:sp modelId="{2B94B3DE-3FD1-4138-B6A8-86C32D7CDAE7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3CDCAB-BA8B-463A-B82B-1A837A72FF2E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2PL and Strict 2PL Locking Protocols</a:t>
          </a:r>
        </a:p>
      </dsp:txBody>
      <dsp:txXfrm>
        <a:off x="1041206" y="2790187"/>
        <a:ext cx="6403933" cy="797137"/>
      </dsp:txXfrm>
    </dsp:sp>
    <dsp:sp modelId="{58A99791-976C-4270-ABCC-A15CE6943D6C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16C8E8-D225-4EEF-944A-E4BB3B1F0C7A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Schedules with Aborted Transactions</a:t>
          </a:r>
        </a:p>
      </dsp:txBody>
      <dsp:txXfrm>
        <a:off x="584189" y="3986101"/>
        <a:ext cx="6860950" cy="797137"/>
      </dsp:txXfrm>
    </dsp:sp>
    <dsp:sp modelId="{C4F438E0-C9FB-4142-A782-E2ED2FAB32AB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9BB9A5-D7E6-4B85-A893-A853B42EDFDB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Lock Conversions</a:t>
          </a:r>
        </a:p>
      </dsp:txBody>
      <dsp:txXfrm>
        <a:off x="584189" y="398361"/>
        <a:ext cx="6860950" cy="797137"/>
      </dsp:txXfrm>
    </dsp:sp>
    <dsp:sp modelId="{1D9B0BA2-0AB2-4427-AE28-98650EADD147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E20E5E-7A0A-4B3D-AD24-19B40C981C2F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Dealing with Deadlocks</a:t>
          </a:r>
        </a:p>
      </dsp:txBody>
      <dsp:txXfrm>
        <a:off x="1041206" y="1594274"/>
        <a:ext cx="6403933" cy="797137"/>
      </dsp:txXfrm>
    </dsp:sp>
    <dsp:sp modelId="{2B94B3DE-3FD1-4138-B6A8-86C32D7CDAE7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946E9A-7D31-4472-807C-904F7A880CDC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solidFill>
                <a:schemeClr val="tx1"/>
              </a:solidFill>
            </a:rPr>
            <a:t>Dynamic Databases and the Phantom Problem</a:t>
          </a:r>
        </a:p>
      </dsp:txBody>
      <dsp:txXfrm>
        <a:off x="1041206" y="2790187"/>
        <a:ext cx="6403933" cy="797137"/>
      </dsp:txXfrm>
    </dsp:sp>
    <dsp:sp modelId="{58A99791-976C-4270-ABCC-A15CE6943D6C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907F57-CE92-4148-A363-A077A6E4AB6F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Concurrency Control in B+ Trees</a:t>
          </a:r>
        </a:p>
      </dsp:txBody>
      <dsp:txXfrm>
        <a:off x="584189" y="3986101"/>
        <a:ext cx="6860950" cy="797137"/>
      </dsp:txXfrm>
    </dsp:sp>
    <dsp:sp modelId="{C4F438E0-C9FB-4142-A782-E2ED2FAB32AB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9BB9A5-D7E6-4B85-A893-A853B42EDFDB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Lock Conversions</a:t>
          </a:r>
        </a:p>
      </dsp:txBody>
      <dsp:txXfrm>
        <a:off x="584189" y="398361"/>
        <a:ext cx="6860950" cy="797137"/>
      </dsp:txXfrm>
    </dsp:sp>
    <dsp:sp modelId="{1D9B0BA2-0AB2-4427-AE28-98650EADD147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E20E5E-7A0A-4B3D-AD24-19B40C981C2F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Dealing with Deadlocks</a:t>
          </a:r>
        </a:p>
      </dsp:txBody>
      <dsp:txXfrm>
        <a:off x="1041206" y="1594274"/>
        <a:ext cx="6403933" cy="797137"/>
      </dsp:txXfrm>
    </dsp:sp>
    <dsp:sp modelId="{2B94B3DE-3FD1-4138-B6A8-86C32D7CDAE7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946E9A-7D31-4472-807C-904F7A880CDC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solidFill>
                <a:schemeClr val="tx1"/>
              </a:solidFill>
            </a:rPr>
            <a:t>Dynamic Databases and the Phantom Problem</a:t>
          </a:r>
        </a:p>
      </dsp:txBody>
      <dsp:txXfrm>
        <a:off x="1041206" y="2790187"/>
        <a:ext cx="6403933" cy="797137"/>
      </dsp:txXfrm>
    </dsp:sp>
    <dsp:sp modelId="{58A99791-976C-4270-ABCC-A15CE6943D6C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907F57-CE92-4148-A363-A077A6E4AB6F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Concurrency Control in B+ Trees</a:t>
          </a:r>
        </a:p>
      </dsp:txBody>
      <dsp:txXfrm>
        <a:off x="584189" y="3986101"/>
        <a:ext cx="6860950" cy="797137"/>
      </dsp:txXfrm>
    </dsp:sp>
    <dsp:sp modelId="{C4F438E0-C9FB-4142-A782-E2ED2FAB32AB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9BB9A5-D7E6-4B85-A893-A853B42EDFDB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Lock Conversions</a:t>
          </a:r>
        </a:p>
      </dsp:txBody>
      <dsp:txXfrm>
        <a:off x="584189" y="398361"/>
        <a:ext cx="6860950" cy="797137"/>
      </dsp:txXfrm>
    </dsp:sp>
    <dsp:sp modelId="{1D9B0BA2-0AB2-4427-AE28-98650EADD147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E20E5E-7A0A-4B3D-AD24-19B40C981C2F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Dealing with Deadlocks</a:t>
          </a:r>
        </a:p>
      </dsp:txBody>
      <dsp:txXfrm>
        <a:off x="1041206" y="1594274"/>
        <a:ext cx="6403933" cy="797137"/>
      </dsp:txXfrm>
    </dsp:sp>
    <dsp:sp modelId="{2B94B3DE-3FD1-4138-B6A8-86C32D7CDAE7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946E9A-7D31-4472-807C-904F7A880CDC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solidFill>
                <a:schemeClr val="tx1"/>
              </a:solidFill>
            </a:rPr>
            <a:t>Dynamic Databases and the Phantom Problem</a:t>
          </a:r>
        </a:p>
      </dsp:txBody>
      <dsp:txXfrm>
        <a:off x="1041206" y="2790187"/>
        <a:ext cx="6403933" cy="797137"/>
      </dsp:txXfrm>
    </dsp:sp>
    <dsp:sp modelId="{58A99791-976C-4270-ABCC-A15CE6943D6C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907F57-CE92-4148-A363-A077A6E4AB6F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Concurrency Control in B+ Trees</a:t>
          </a:r>
        </a:p>
      </dsp:txBody>
      <dsp:txXfrm>
        <a:off x="584189" y="3986101"/>
        <a:ext cx="6860950" cy="797137"/>
      </dsp:txXfrm>
    </dsp:sp>
    <dsp:sp modelId="{C4F438E0-C9FB-4142-A782-E2ED2FAB32AB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4/19/20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4/19/20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582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157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2833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5004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5564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5078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3086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863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697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595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9639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5534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25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782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8041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0477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61261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50138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22976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36725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59388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33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91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7576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37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16998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46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7469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8663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521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480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7963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7091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702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4/19/20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4/19/20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4/19/20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4/19/20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4/19/20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4/19/20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4/19/20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4/19/20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4/19/20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4/19/20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4/19/20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4/19/20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/>
              <a:t>Database Applications (15-415)</a:t>
            </a:r>
            <a:br>
              <a:rPr lang="en-US" sz="4900" dirty="0"/>
            </a:br>
            <a:br>
              <a:rPr lang="en-US" dirty="0"/>
            </a:br>
            <a:r>
              <a:rPr lang="en-US" dirty="0"/>
              <a:t>DBMS Internals- Part XII</a:t>
            </a:r>
            <a:br>
              <a:rPr lang="en-US" dirty="0"/>
            </a:br>
            <a:r>
              <a:rPr lang="en-US" dirty="0"/>
              <a:t>Lecture 25, April 19, 2020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Two-Phase Locking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 widely used locking protocol, called </a:t>
            </a:r>
            <a:r>
              <a:rPr lang="en-US" sz="2800" i="1" dirty="0">
                <a:solidFill>
                  <a:srgbClr val="0070C0"/>
                </a:solidFill>
              </a:rPr>
              <a:t>Two-Phase Locking</a:t>
            </a:r>
            <a:r>
              <a:rPr lang="en-US" sz="2800" dirty="0"/>
              <a:t> (</a:t>
            </a:r>
            <a:r>
              <a:rPr lang="en-US" sz="2800" i="1" dirty="0">
                <a:solidFill>
                  <a:srgbClr val="0070C0"/>
                </a:solidFill>
              </a:rPr>
              <a:t>2PL</a:t>
            </a:r>
            <a:r>
              <a:rPr lang="en-US" sz="2800" dirty="0"/>
              <a:t>), has two rules:	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Rule 1</a:t>
            </a:r>
            <a:r>
              <a:rPr lang="en-US" sz="2600" dirty="0"/>
              <a:t>: if a transaction </a:t>
            </a:r>
            <a:r>
              <a:rPr lang="en-US" sz="2600" b="1" i="1" dirty="0"/>
              <a:t>T</a:t>
            </a:r>
            <a:r>
              <a:rPr lang="en-US" sz="2600" dirty="0"/>
              <a:t> wants to read (or write) an object </a:t>
            </a:r>
            <a:r>
              <a:rPr lang="en-US" sz="2600" b="1" i="1" dirty="0"/>
              <a:t>O</a:t>
            </a:r>
            <a:r>
              <a:rPr lang="en-US" sz="2600" dirty="0"/>
              <a:t>, it first requests the lock manager for a shared (or exclusive) lock on </a:t>
            </a:r>
            <a:r>
              <a:rPr lang="en-US" sz="2600" b="1" i="1" dirty="0"/>
              <a:t>O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96" name="Oval 95"/>
          <p:cNvSpPr/>
          <p:nvPr/>
        </p:nvSpPr>
        <p:spPr>
          <a:xfrm>
            <a:off x="404813" y="3960812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T0</a:t>
            </a:r>
          </a:p>
        </p:txBody>
      </p:sp>
      <p:sp>
        <p:nvSpPr>
          <p:cNvPr id="97" name="Oval 96"/>
          <p:cNvSpPr/>
          <p:nvPr/>
        </p:nvSpPr>
        <p:spPr>
          <a:xfrm>
            <a:off x="1243013" y="3960812"/>
            <a:ext cx="457200" cy="4572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T1</a:t>
            </a:r>
          </a:p>
        </p:txBody>
      </p:sp>
      <p:sp>
        <p:nvSpPr>
          <p:cNvPr id="98" name="Oval 97"/>
          <p:cNvSpPr/>
          <p:nvPr/>
        </p:nvSpPr>
        <p:spPr>
          <a:xfrm>
            <a:off x="2157413" y="3960812"/>
            <a:ext cx="457200" cy="4572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T2</a:t>
            </a:r>
          </a:p>
        </p:txBody>
      </p:sp>
      <p:sp>
        <p:nvSpPr>
          <p:cNvPr id="99" name="Oval 98"/>
          <p:cNvSpPr/>
          <p:nvPr/>
        </p:nvSpPr>
        <p:spPr>
          <a:xfrm>
            <a:off x="611188" y="5256212"/>
            <a:ext cx="914400" cy="914400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b="1" dirty="0">
                <a:solidFill>
                  <a:schemeClr val="tx1"/>
                </a:solidFill>
              </a:rPr>
              <a:t>Lock Manager</a:t>
            </a:r>
          </a:p>
        </p:txBody>
      </p:sp>
      <p:cxnSp>
        <p:nvCxnSpPr>
          <p:cNvPr id="102" name="Straight Connector 101"/>
          <p:cNvCxnSpPr/>
          <p:nvPr/>
        </p:nvCxnSpPr>
        <p:spPr>
          <a:xfrm>
            <a:off x="1624013" y="52562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1624013" y="5256212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2081213" y="52562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104"/>
          <p:cNvSpPr/>
          <p:nvPr/>
        </p:nvSpPr>
        <p:spPr>
          <a:xfrm>
            <a:off x="328613" y="5180012"/>
            <a:ext cx="2362200" cy="10668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6" name="TextBox 105"/>
          <p:cNvSpPr txBox="1">
            <a:spLocks noChangeArrowheads="1"/>
          </p:cNvSpPr>
          <p:nvPr/>
        </p:nvSpPr>
        <p:spPr bwMode="auto">
          <a:xfrm rot="16200000">
            <a:off x="1964531" y="5536407"/>
            <a:ext cx="6445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/>
              <a:t>Queue</a:t>
            </a:r>
          </a:p>
        </p:txBody>
      </p:sp>
      <p:sp>
        <p:nvSpPr>
          <p:cNvPr id="109" name="Oval 108"/>
          <p:cNvSpPr/>
          <p:nvPr/>
        </p:nvSpPr>
        <p:spPr>
          <a:xfrm>
            <a:off x="6096000" y="3884612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T0</a:t>
            </a:r>
          </a:p>
        </p:txBody>
      </p:sp>
      <p:sp>
        <p:nvSpPr>
          <p:cNvPr id="110" name="Oval 109"/>
          <p:cNvSpPr/>
          <p:nvPr/>
        </p:nvSpPr>
        <p:spPr>
          <a:xfrm>
            <a:off x="6934200" y="3884612"/>
            <a:ext cx="457200" cy="4572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T1</a:t>
            </a:r>
          </a:p>
        </p:txBody>
      </p:sp>
      <p:sp>
        <p:nvSpPr>
          <p:cNvPr id="111" name="Oval 110"/>
          <p:cNvSpPr/>
          <p:nvPr/>
        </p:nvSpPr>
        <p:spPr>
          <a:xfrm>
            <a:off x="7848600" y="3884612"/>
            <a:ext cx="457200" cy="4572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T2</a:t>
            </a:r>
          </a:p>
        </p:txBody>
      </p:sp>
      <p:sp>
        <p:nvSpPr>
          <p:cNvPr id="112" name="Oval 111"/>
          <p:cNvSpPr/>
          <p:nvPr/>
        </p:nvSpPr>
        <p:spPr>
          <a:xfrm>
            <a:off x="6302375" y="5180012"/>
            <a:ext cx="914400" cy="914400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b="1" dirty="0">
                <a:solidFill>
                  <a:schemeClr val="tx1"/>
                </a:solidFill>
              </a:rPr>
              <a:t>Lock Manager</a:t>
            </a:r>
          </a:p>
        </p:txBody>
      </p:sp>
      <p:cxnSp>
        <p:nvCxnSpPr>
          <p:cNvPr id="115" name="Straight Connector 114"/>
          <p:cNvCxnSpPr/>
          <p:nvPr/>
        </p:nvCxnSpPr>
        <p:spPr>
          <a:xfrm>
            <a:off x="7315200" y="51800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7315200" y="5180012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7772400" y="51800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ectangle 117"/>
          <p:cNvSpPr/>
          <p:nvPr/>
        </p:nvSpPr>
        <p:spPr>
          <a:xfrm>
            <a:off x="6019800" y="5103812"/>
            <a:ext cx="2362200" cy="10668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9" name="TextBox 118"/>
          <p:cNvSpPr txBox="1">
            <a:spLocks noChangeArrowheads="1"/>
          </p:cNvSpPr>
          <p:nvPr/>
        </p:nvSpPr>
        <p:spPr bwMode="auto">
          <a:xfrm rot="16200000">
            <a:off x="7655719" y="5460206"/>
            <a:ext cx="6445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/>
              <a:t>Queue</a:t>
            </a:r>
          </a:p>
        </p:txBody>
      </p:sp>
      <p:sp>
        <p:nvSpPr>
          <p:cNvPr id="122" name="Oval 121"/>
          <p:cNvSpPr/>
          <p:nvPr/>
        </p:nvSpPr>
        <p:spPr>
          <a:xfrm>
            <a:off x="3048000" y="3960812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T0</a:t>
            </a:r>
          </a:p>
        </p:txBody>
      </p:sp>
      <p:sp>
        <p:nvSpPr>
          <p:cNvPr id="123" name="Oval 122"/>
          <p:cNvSpPr/>
          <p:nvPr/>
        </p:nvSpPr>
        <p:spPr>
          <a:xfrm>
            <a:off x="3925887" y="3960812"/>
            <a:ext cx="457200" cy="4572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T1</a:t>
            </a:r>
          </a:p>
        </p:txBody>
      </p:sp>
      <p:sp>
        <p:nvSpPr>
          <p:cNvPr id="124" name="Oval 123"/>
          <p:cNvSpPr/>
          <p:nvPr/>
        </p:nvSpPr>
        <p:spPr>
          <a:xfrm>
            <a:off x="4800600" y="3960812"/>
            <a:ext cx="457200" cy="4572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T2</a:t>
            </a:r>
          </a:p>
        </p:txBody>
      </p:sp>
      <p:sp>
        <p:nvSpPr>
          <p:cNvPr id="125" name="Oval 124"/>
          <p:cNvSpPr/>
          <p:nvPr/>
        </p:nvSpPr>
        <p:spPr>
          <a:xfrm>
            <a:off x="3255962" y="5256212"/>
            <a:ext cx="914400" cy="914400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b="1" dirty="0">
                <a:solidFill>
                  <a:schemeClr val="tx1"/>
                </a:solidFill>
              </a:rPr>
              <a:t>Lock Manager</a:t>
            </a:r>
          </a:p>
        </p:txBody>
      </p:sp>
      <p:cxnSp>
        <p:nvCxnSpPr>
          <p:cNvPr id="128" name="Straight Connector 127"/>
          <p:cNvCxnSpPr/>
          <p:nvPr/>
        </p:nvCxnSpPr>
        <p:spPr>
          <a:xfrm>
            <a:off x="4352747" y="5294311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4352747" y="5294311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4809947" y="5294311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Rectangle 130"/>
          <p:cNvSpPr/>
          <p:nvPr/>
        </p:nvSpPr>
        <p:spPr>
          <a:xfrm>
            <a:off x="2971800" y="5180012"/>
            <a:ext cx="2362200" cy="10668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2" name="TextBox 131"/>
          <p:cNvSpPr txBox="1">
            <a:spLocks noChangeArrowheads="1"/>
          </p:cNvSpPr>
          <p:nvPr/>
        </p:nvSpPr>
        <p:spPr bwMode="auto">
          <a:xfrm rot="16200000">
            <a:off x="4694059" y="5575299"/>
            <a:ext cx="6445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/>
              <a:t>Queue</a:t>
            </a:r>
          </a:p>
        </p:txBody>
      </p:sp>
      <p:cxnSp>
        <p:nvCxnSpPr>
          <p:cNvPr id="140" name="Straight Connector 139"/>
          <p:cNvCxnSpPr/>
          <p:nvPr/>
        </p:nvCxnSpPr>
        <p:spPr>
          <a:xfrm flipV="1">
            <a:off x="2806700" y="3730625"/>
            <a:ext cx="0" cy="2741612"/>
          </a:xfrm>
          <a:prstGeom prst="line">
            <a:avLst/>
          </a:prstGeom>
          <a:ln w="1905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flipV="1">
            <a:off x="5672138" y="3657600"/>
            <a:ext cx="0" cy="2741612"/>
          </a:xfrm>
          <a:prstGeom prst="line">
            <a:avLst/>
          </a:prstGeom>
          <a:ln w="1905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28" name="Straight Arrow Connector 26627"/>
          <p:cNvCxnSpPr/>
          <p:nvPr/>
        </p:nvCxnSpPr>
        <p:spPr>
          <a:xfrm>
            <a:off x="131561" y="6705600"/>
            <a:ext cx="149245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1" name="TextBox 26630"/>
          <p:cNvSpPr txBox="1"/>
          <p:nvPr/>
        </p:nvSpPr>
        <p:spPr>
          <a:xfrm>
            <a:off x="436142" y="6367330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Time</a:t>
            </a:r>
          </a:p>
        </p:txBody>
      </p:sp>
      <p:sp>
        <p:nvSpPr>
          <p:cNvPr id="47" name="Rectangle 46"/>
          <p:cNvSpPr/>
          <p:nvPr/>
        </p:nvSpPr>
        <p:spPr>
          <a:xfrm>
            <a:off x="1700213" y="5294313"/>
            <a:ext cx="304800" cy="381000"/>
          </a:xfrm>
          <a:prstGeom prst="rect">
            <a:avLst/>
          </a:prstGeom>
          <a:solidFill>
            <a:srgbClr val="2906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/>
              <a:t>1</a:t>
            </a:r>
          </a:p>
        </p:txBody>
      </p:sp>
      <p:sp>
        <p:nvSpPr>
          <p:cNvPr id="52" name="Rectangle 51"/>
          <p:cNvSpPr/>
          <p:nvPr/>
        </p:nvSpPr>
        <p:spPr>
          <a:xfrm>
            <a:off x="4448837" y="5391148"/>
            <a:ext cx="304800" cy="381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/>
              <a:t>0</a:t>
            </a: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1700213" y="4567237"/>
            <a:ext cx="11063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/>
              <a:t>“Shared”</a:t>
            </a:r>
          </a:p>
          <a:p>
            <a:pPr algn="ctr" eaLnBrk="1" hangingPunct="1"/>
            <a:r>
              <a:rPr lang="en-US" sz="1200" dirty="0"/>
              <a:t>Lock Granted</a:t>
            </a:r>
          </a:p>
        </p:txBody>
      </p:sp>
      <p:cxnSp>
        <p:nvCxnSpPr>
          <p:cNvPr id="54" name="Straight Arrow Connector 53"/>
          <p:cNvCxnSpPr/>
          <p:nvPr/>
        </p:nvCxnSpPr>
        <p:spPr>
          <a:xfrm flipH="1" flipV="1">
            <a:off x="1471613" y="4418012"/>
            <a:ext cx="381000" cy="7620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4048041" y="4445000"/>
            <a:ext cx="11063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/>
              <a:t>“Shared”</a:t>
            </a:r>
          </a:p>
          <a:p>
            <a:pPr algn="ctr" eaLnBrk="1" hangingPunct="1"/>
            <a:r>
              <a:rPr lang="en-US" sz="1200" dirty="0"/>
              <a:t>Lock Granted</a:t>
            </a:r>
          </a:p>
        </p:txBody>
      </p:sp>
      <p:cxnSp>
        <p:nvCxnSpPr>
          <p:cNvPr id="58" name="Straight Arrow Connector 57"/>
          <p:cNvCxnSpPr>
            <a:stCxn id="131" idx="0"/>
          </p:cNvCxnSpPr>
          <p:nvPr/>
        </p:nvCxnSpPr>
        <p:spPr>
          <a:xfrm flipH="1" flipV="1">
            <a:off x="3505200" y="4341812"/>
            <a:ext cx="647700" cy="8382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4918" y="5270498"/>
            <a:ext cx="4191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7354" y="5353050"/>
            <a:ext cx="4191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1373970" y="6246812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t9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925887" y="6246812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t9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6296574" y="4445000"/>
            <a:ext cx="11982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/>
              <a:t>Write Request</a:t>
            </a:r>
            <a:br>
              <a:rPr lang="en-US" sz="1200" dirty="0"/>
            </a:br>
            <a:r>
              <a:rPr lang="en-US" sz="1200" dirty="0"/>
              <a:t>on Object </a:t>
            </a:r>
            <a:r>
              <a:rPr lang="en-US" sz="1200" b="1" i="1" dirty="0"/>
              <a:t>O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8042276" y="4521844"/>
            <a:ext cx="10350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/>
              <a:t>Lock Denied</a:t>
            </a:r>
          </a:p>
        </p:txBody>
      </p:sp>
      <p:cxnSp>
        <p:nvCxnSpPr>
          <p:cNvPr id="66" name="Straight Arrow Connector 65"/>
          <p:cNvCxnSpPr/>
          <p:nvPr/>
        </p:nvCxnSpPr>
        <p:spPr>
          <a:xfrm flipH="1">
            <a:off x="6934200" y="4341812"/>
            <a:ext cx="1143000" cy="7620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V="1">
            <a:off x="8077200" y="4341812"/>
            <a:ext cx="0" cy="7620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7391400" y="5248275"/>
            <a:ext cx="304800" cy="381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2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221799" y="6169898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t10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693864" y="5751511"/>
            <a:ext cx="304800" cy="381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/>
              <a:t>0</a:t>
            </a:r>
          </a:p>
        </p:txBody>
      </p:sp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4918" y="5733255"/>
            <a:ext cx="4191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0947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7" grpId="0"/>
      <p:bldP spid="61" grpId="0"/>
      <p:bldP spid="62" grpId="0"/>
      <p:bldP spid="64" grpId="0"/>
      <p:bldP spid="65" grpId="0"/>
      <p:bldP spid="68" grpId="0" animBg="1"/>
      <p:bldP spid="6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Two-Phase Locking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44124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A widely used locking protocol, called </a:t>
            </a:r>
            <a:r>
              <a:rPr lang="en-US" sz="2600" i="1" dirty="0">
                <a:solidFill>
                  <a:srgbClr val="0070C0"/>
                </a:solidFill>
              </a:rPr>
              <a:t>Two-Phase Locking </a:t>
            </a:r>
            <a:r>
              <a:rPr lang="en-US" sz="2600" dirty="0"/>
              <a:t>(</a:t>
            </a:r>
            <a:r>
              <a:rPr lang="en-US" sz="2600" i="1" dirty="0">
                <a:solidFill>
                  <a:srgbClr val="0070C0"/>
                </a:solidFill>
              </a:rPr>
              <a:t>2PL</a:t>
            </a:r>
            <a:r>
              <a:rPr lang="en-US" sz="2600" dirty="0"/>
              <a:t>), has two rules:	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Rule 2</a:t>
            </a:r>
            <a:r>
              <a:rPr lang="en-US" sz="2400" dirty="0"/>
              <a:t>: </a:t>
            </a:r>
            <a:r>
              <a:rPr lang="en-US" sz="2400" b="1" i="1" dirty="0"/>
              <a:t>T</a:t>
            </a:r>
            <a:r>
              <a:rPr lang="en-US" sz="2400" dirty="0"/>
              <a:t> can release locks before it </a:t>
            </a:r>
            <a:r>
              <a:rPr lang="en-US" sz="2400" i="1" dirty="0"/>
              <a:t>commits</a:t>
            </a:r>
            <a:r>
              <a:rPr lang="en-US" sz="2400" dirty="0"/>
              <a:t> or </a:t>
            </a:r>
            <a:r>
              <a:rPr lang="en-US" sz="2400" i="1" dirty="0"/>
              <a:t>aborts</a:t>
            </a:r>
            <a:r>
              <a:rPr lang="en-US" sz="2400" dirty="0"/>
              <a:t>, and cannot request additional locks once it releases </a:t>
            </a:r>
            <a:r>
              <a:rPr lang="en-US" sz="2400" i="1" u="sng" dirty="0"/>
              <a:t>any</a:t>
            </a:r>
            <a:r>
              <a:rPr lang="en-US" sz="2400" dirty="0"/>
              <a:t> lock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Thus, every transaction has a “growing” phase in which it acquires locks, followed by a “shrinking” phase in which it releases locks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1676400" y="6461336"/>
            <a:ext cx="5791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 flipV="1">
            <a:off x="1676400" y="4556336"/>
            <a:ext cx="0" cy="1905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36538" y="5013536"/>
            <a:ext cx="1055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/>
            <a:r>
              <a:rPr lang="en-US"/>
              <a:t># locks</a:t>
            </a:r>
          </a:p>
        </p:txBody>
      </p:sp>
      <p:sp>
        <p:nvSpPr>
          <p:cNvPr id="7" name="Freeform 11"/>
          <p:cNvSpPr>
            <a:spLocks/>
          </p:cNvSpPr>
          <p:nvPr/>
        </p:nvSpPr>
        <p:spPr bwMode="auto">
          <a:xfrm>
            <a:off x="1951038" y="4892886"/>
            <a:ext cx="4754562" cy="1568450"/>
          </a:xfrm>
          <a:custGeom>
            <a:avLst/>
            <a:gdLst>
              <a:gd name="T0" fmla="*/ 0 w 2995"/>
              <a:gd name="T1" fmla="*/ 2147483647 h 988"/>
              <a:gd name="T2" fmla="*/ 2147483647 w 2995"/>
              <a:gd name="T3" fmla="*/ 2147483647 h 988"/>
              <a:gd name="T4" fmla="*/ 2147483647 w 2995"/>
              <a:gd name="T5" fmla="*/ 2147483647 h 988"/>
              <a:gd name="T6" fmla="*/ 2147483647 w 2995"/>
              <a:gd name="T7" fmla="*/ 2147483647 h 988"/>
              <a:gd name="T8" fmla="*/ 2147483647 w 2995"/>
              <a:gd name="T9" fmla="*/ 0 h 988"/>
              <a:gd name="T10" fmla="*/ 2147483647 w 2995"/>
              <a:gd name="T11" fmla="*/ 2147483647 h 988"/>
              <a:gd name="T12" fmla="*/ 2147483647 w 2995"/>
              <a:gd name="T13" fmla="*/ 2147483647 h 988"/>
              <a:gd name="T14" fmla="*/ 2147483647 w 2995"/>
              <a:gd name="T15" fmla="*/ 2147483647 h 98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995"/>
              <a:gd name="T25" fmla="*/ 0 h 988"/>
              <a:gd name="T26" fmla="*/ 2995 w 2995"/>
              <a:gd name="T27" fmla="*/ 988 h 98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995" h="988">
                <a:moveTo>
                  <a:pt x="0" y="969"/>
                </a:moveTo>
                <a:lnTo>
                  <a:pt x="451" y="604"/>
                </a:lnTo>
                <a:lnTo>
                  <a:pt x="883" y="316"/>
                </a:lnTo>
                <a:lnTo>
                  <a:pt x="1603" y="28"/>
                </a:lnTo>
                <a:lnTo>
                  <a:pt x="2085" y="0"/>
                </a:lnTo>
                <a:lnTo>
                  <a:pt x="2323" y="220"/>
                </a:lnTo>
                <a:lnTo>
                  <a:pt x="2803" y="460"/>
                </a:lnTo>
                <a:lnTo>
                  <a:pt x="2995" y="988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12"/>
          <p:cNvSpPr>
            <a:spLocks/>
          </p:cNvSpPr>
          <p:nvPr/>
        </p:nvSpPr>
        <p:spPr bwMode="auto">
          <a:xfrm>
            <a:off x="3276600" y="4403936"/>
            <a:ext cx="1905000" cy="2286000"/>
          </a:xfrm>
          <a:custGeom>
            <a:avLst/>
            <a:gdLst>
              <a:gd name="T0" fmla="*/ 2147483647 w 1200"/>
              <a:gd name="T1" fmla="*/ 0 h 1440"/>
              <a:gd name="T2" fmla="*/ 2147483647 w 1200"/>
              <a:gd name="T3" fmla="*/ 2147483647 h 1440"/>
              <a:gd name="T4" fmla="*/ 0 w 1200"/>
              <a:gd name="T5" fmla="*/ 2147483647 h 1440"/>
              <a:gd name="T6" fmla="*/ 0 60000 65536"/>
              <a:gd name="T7" fmla="*/ 0 60000 65536"/>
              <a:gd name="T8" fmla="*/ 0 60000 65536"/>
              <a:gd name="T9" fmla="*/ 0 w 1200"/>
              <a:gd name="T10" fmla="*/ 0 h 1440"/>
              <a:gd name="T11" fmla="*/ 1200 w 1200"/>
              <a:gd name="T12" fmla="*/ 1440 h 14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00" h="1440">
                <a:moveTo>
                  <a:pt x="1200" y="0"/>
                </a:moveTo>
                <a:lnTo>
                  <a:pt x="1200" y="1440"/>
                </a:lnTo>
                <a:lnTo>
                  <a:pt x="0" y="144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1219200" y="6410060"/>
            <a:ext cx="1970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/>
            <a:r>
              <a:rPr lang="en-US" dirty="0"/>
              <a:t>growing phase</a:t>
            </a:r>
          </a:p>
        </p:txBody>
      </p:sp>
      <p:sp>
        <p:nvSpPr>
          <p:cNvPr id="10" name="Freeform 14"/>
          <p:cNvSpPr>
            <a:spLocks/>
          </p:cNvSpPr>
          <p:nvPr/>
        </p:nvSpPr>
        <p:spPr bwMode="auto">
          <a:xfrm>
            <a:off x="5334000" y="4403936"/>
            <a:ext cx="1371600" cy="2286000"/>
          </a:xfrm>
          <a:custGeom>
            <a:avLst/>
            <a:gdLst>
              <a:gd name="T0" fmla="*/ 0 w 864"/>
              <a:gd name="T1" fmla="*/ 0 h 1440"/>
              <a:gd name="T2" fmla="*/ 0 w 864"/>
              <a:gd name="T3" fmla="*/ 2147483647 h 1440"/>
              <a:gd name="T4" fmla="*/ 2147483647 w 864"/>
              <a:gd name="T5" fmla="*/ 2147483647 h 1440"/>
              <a:gd name="T6" fmla="*/ 0 60000 65536"/>
              <a:gd name="T7" fmla="*/ 0 60000 65536"/>
              <a:gd name="T8" fmla="*/ 0 60000 65536"/>
              <a:gd name="T9" fmla="*/ 0 w 864"/>
              <a:gd name="T10" fmla="*/ 0 h 1440"/>
              <a:gd name="T11" fmla="*/ 864 w 864"/>
              <a:gd name="T12" fmla="*/ 1440 h 14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64" h="1440">
                <a:moveTo>
                  <a:pt x="0" y="0"/>
                </a:moveTo>
                <a:lnTo>
                  <a:pt x="0" y="1440"/>
                </a:lnTo>
                <a:lnTo>
                  <a:pt x="864" y="144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6705600" y="6385136"/>
            <a:ext cx="2105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/>
            <a:r>
              <a:rPr lang="en-US"/>
              <a:t>shrinking phase</a:t>
            </a:r>
          </a:p>
        </p:txBody>
      </p:sp>
    </p:spTree>
    <p:extLst>
      <p:ext uri="{BB962C8B-B14F-4D97-AF65-F5344CB8AC3E}">
        <p14:creationId xmlns:p14="http://schemas.microsoft.com/office/powerpoint/2010/main" val="3456407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 animBg="1"/>
      <p:bldP spid="8" grpId="0" animBg="1"/>
      <p:bldP spid="9" grpId="0"/>
      <p:bldP spid="10" grpId="0" animBg="1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Two-Phase Locking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44124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A widely used locking protocol, called </a:t>
            </a:r>
            <a:r>
              <a:rPr lang="en-US" sz="2600" i="1" dirty="0">
                <a:solidFill>
                  <a:srgbClr val="0070C0"/>
                </a:solidFill>
              </a:rPr>
              <a:t>Two-Phase Locking </a:t>
            </a:r>
            <a:r>
              <a:rPr lang="en-US" sz="2600" dirty="0"/>
              <a:t>(</a:t>
            </a:r>
            <a:r>
              <a:rPr lang="en-US" sz="2600" i="1" dirty="0">
                <a:solidFill>
                  <a:srgbClr val="0070C0"/>
                </a:solidFill>
              </a:rPr>
              <a:t>2PL</a:t>
            </a:r>
            <a:r>
              <a:rPr lang="en-US" sz="2600" dirty="0"/>
              <a:t>), has two rules:	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Rule 2</a:t>
            </a:r>
            <a:r>
              <a:rPr lang="en-US" sz="2400" dirty="0"/>
              <a:t>: </a:t>
            </a:r>
            <a:r>
              <a:rPr lang="en-US" sz="2400" b="1" i="1" dirty="0"/>
              <a:t>T</a:t>
            </a:r>
            <a:r>
              <a:rPr lang="en-US" sz="2400" dirty="0"/>
              <a:t> can release locks before it </a:t>
            </a:r>
            <a:r>
              <a:rPr lang="en-US" sz="2400" i="1" dirty="0"/>
              <a:t>commits</a:t>
            </a:r>
            <a:r>
              <a:rPr lang="en-US" sz="2400" dirty="0"/>
              <a:t> or </a:t>
            </a:r>
            <a:r>
              <a:rPr lang="en-US" sz="2400" i="1" dirty="0"/>
              <a:t>aborts</a:t>
            </a:r>
            <a:r>
              <a:rPr lang="en-US" sz="2400" dirty="0"/>
              <a:t>, and cannot request additional locks once it releases </a:t>
            </a:r>
            <a:r>
              <a:rPr lang="en-US" sz="2400" i="1" u="sng" dirty="0"/>
              <a:t>any</a:t>
            </a:r>
            <a:r>
              <a:rPr lang="en-US" sz="2400" dirty="0"/>
              <a:t> lock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Thus, every transaction has a “growing” phase in which it acquires locks, followed by a “shrinking” phase in which it releases locks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1676400" y="6461336"/>
            <a:ext cx="5791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 flipV="1">
            <a:off x="1676400" y="4556336"/>
            <a:ext cx="0" cy="1905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36538" y="5013536"/>
            <a:ext cx="1055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/>
            <a:r>
              <a:rPr lang="en-US"/>
              <a:t># locks</a:t>
            </a:r>
          </a:p>
        </p:txBody>
      </p:sp>
      <p:sp>
        <p:nvSpPr>
          <p:cNvPr id="7" name="Freeform 11"/>
          <p:cNvSpPr>
            <a:spLocks/>
          </p:cNvSpPr>
          <p:nvPr/>
        </p:nvSpPr>
        <p:spPr bwMode="auto">
          <a:xfrm>
            <a:off x="1951038" y="4892886"/>
            <a:ext cx="4754562" cy="1568450"/>
          </a:xfrm>
          <a:custGeom>
            <a:avLst/>
            <a:gdLst>
              <a:gd name="T0" fmla="*/ 0 w 2995"/>
              <a:gd name="T1" fmla="*/ 2147483647 h 988"/>
              <a:gd name="T2" fmla="*/ 2147483647 w 2995"/>
              <a:gd name="T3" fmla="*/ 2147483647 h 988"/>
              <a:gd name="T4" fmla="*/ 2147483647 w 2995"/>
              <a:gd name="T5" fmla="*/ 2147483647 h 988"/>
              <a:gd name="T6" fmla="*/ 2147483647 w 2995"/>
              <a:gd name="T7" fmla="*/ 2147483647 h 988"/>
              <a:gd name="T8" fmla="*/ 2147483647 w 2995"/>
              <a:gd name="T9" fmla="*/ 0 h 988"/>
              <a:gd name="T10" fmla="*/ 2147483647 w 2995"/>
              <a:gd name="T11" fmla="*/ 2147483647 h 988"/>
              <a:gd name="T12" fmla="*/ 2147483647 w 2995"/>
              <a:gd name="T13" fmla="*/ 2147483647 h 988"/>
              <a:gd name="T14" fmla="*/ 2147483647 w 2995"/>
              <a:gd name="T15" fmla="*/ 2147483647 h 98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995"/>
              <a:gd name="T25" fmla="*/ 0 h 988"/>
              <a:gd name="T26" fmla="*/ 2995 w 2995"/>
              <a:gd name="T27" fmla="*/ 988 h 98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995" h="988">
                <a:moveTo>
                  <a:pt x="0" y="969"/>
                </a:moveTo>
                <a:lnTo>
                  <a:pt x="451" y="604"/>
                </a:lnTo>
                <a:lnTo>
                  <a:pt x="883" y="316"/>
                </a:lnTo>
                <a:lnTo>
                  <a:pt x="1603" y="28"/>
                </a:lnTo>
                <a:lnTo>
                  <a:pt x="2085" y="0"/>
                </a:lnTo>
                <a:lnTo>
                  <a:pt x="2323" y="220"/>
                </a:lnTo>
                <a:lnTo>
                  <a:pt x="2803" y="460"/>
                </a:lnTo>
                <a:lnTo>
                  <a:pt x="2995" y="988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AutoShape 14"/>
          <p:cNvSpPr>
            <a:spLocks noChangeArrowheads="1"/>
          </p:cNvSpPr>
          <p:nvPr/>
        </p:nvSpPr>
        <p:spPr bwMode="auto">
          <a:xfrm>
            <a:off x="5137803" y="5618357"/>
            <a:ext cx="22860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3886200" y="5918676"/>
            <a:ext cx="2179638" cy="4572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/>
            <a:r>
              <a:rPr lang="en-US">
                <a:solidFill>
                  <a:schemeClr val="tx2"/>
                </a:solidFill>
              </a:rPr>
              <a:t>violation of 2PL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4546362" y="4910270"/>
            <a:ext cx="794403" cy="0"/>
          </a:xfrm>
          <a:prstGeom prst="line">
            <a:avLst/>
          </a:prstGeom>
          <a:ln w="1111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6465" y="4892886"/>
            <a:ext cx="412335" cy="349250"/>
          </a:xfrm>
          <a:prstGeom prst="line">
            <a:avLst/>
          </a:prstGeom>
          <a:ln w="1111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13"/>
          <p:cNvSpPr>
            <a:spLocks/>
          </p:cNvSpPr>
          <p:nvPr/>
        </p:nvSpPr>
        <p:spPr bwMode="auto">
          <a:xfrm>
            <a:off x="4495800" y="4910270"/>
            <a:ext cx="1143000" cy="623888"/>
          </a:xfrm>
          <a:custGeom>
            <a:avLst/>
            <a:gdLst>
              <a:gd name="T0" fmla="*/ 0 w 720"/>
              <a:gd name="T1" fmla="*/ 0 h 393"/>
              <a:gd name="T2" fmla="*/ 2147483647 w 720"/>
              <a:gd name="T3" fmla="*/ 2147483647 h 393"/>
              <a:gd name="T4" fmla="*/ 2147483647 w 720"/>
              <a:gd name="T5" fmla="*/ 2147483647 h 393"/>
              <a:gd name="T6" fmla="*/ 0 60000 65536"/>
              <a:gd name="T7" fmla="*/ 0 60000 65536"/>
              <a:gd name="T8" fmla="*/ 0 60000 65536"/>
              <a:gd name="T9" fmla="*/ 0 w 720"/>
              <a:gd name="T10" fmla="*/ 0 h 393"/>
              <a:gd name="T11" fmla="*/ 720 w 720"/>
              <a:gd name="T12" fmla="*/ 393 h 3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0" h="393">
                <a:moveTo>
                  <a:pt x="0" y="0"/>
                </a:moveTo>
                <a:lnTo>
                  <a:pt x="473" y="393"/>
                </a:lnTo>
                <a:lnTo>
                  <a:pt x="720" y="192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352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Resolving RW Conflicts Using 2PL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Suppose that T1 and T2 actions are interleaved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reads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T2 reads A, decrements A and commits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tries to decrement A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T1 and T2 can be represented by the following schedule: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016554" y="424370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54554" y="447230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47542" y="41411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36058" y="414498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81507" y="4455886"/>
            <a:ext cx="8451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R(A)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W(A)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50497" y="4472304"/>
            <a:ext cx="84510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r>
              <a:rPr lang="en-US" sz="1600" dirty="0"/>
              <a:t>R(A)</a:t>
            </a:r>
          </a:p>
          <a:p>
            <a:r>
              <a:rPr lang="en-US" sz="1600" dirty="0"/>
              <a:t>W(A)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79659" y="6198552"/>
            <a:ext cx="2197589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Exposes RW Anomaly</a:t>
            </a:r>
          </a:p>
        </p:txBody>
      </p:sp>
      <p:sp>
        <p:nvSpPr>
          <p:cNvPr id="3" name="Striped Right Arrow 2"/>
          <p:cNvSpPr/>
          <p:nvPr/>
        </p:nvSpPr>
        <p:spPr>
          <a:xfrm>
            <a:off x="3429000" y="4754795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6075072" y="4217352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313072" y="44459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506060" y="41148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194576" y="41186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695399" y="4429534"/>
            <a:ext cx="133325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EXCLUSIVE</a:t>
            </a:r>
            <a:r>
              <a:rPr lang="en-US" sz="1600" dirty="0">
                <a:solidFill>
                  <a:srgbClr val="FF0000"/>
                </a:solidFill>
              </a:rPr>
              <a:t>(A)</a:t>
            </a:r>
          </a:p>
          <a:p>
            <a:r>
              <a:rPr lang="en-US" sz="1600" dirty="0"/>
              <a:t>R(A)</a:t>
            </a:r>
          </a:p>
          <a:p>
            <a:endParaRPr lang="en-US" sz="1600" dirty="0"/>
          </a:p>
          <a:p>
            <a:r>
              <a:rPr lang="en-US" sz="1600" dirty="0"/>
              <a:t>W(A)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053984" y="5484611"/>
            <a:ext cx="133325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r>
              <a:rPr lang="en-US" sz="1600" b="1" dirty="0">
                <a:solidFill>
                  <a:srgbClr val="FF0000"/>
                </a:solidFill>
              </a:rPr>
              <a:t>EXCLUSIVE</a:t>
            </a:r>
            <a:r>
              <a:rPr lang="en-US" sz="1600" dirty="0">
                <a:solidFill>
                  <a:srgbClr val="FF0000"/>
                </a:solidFill>
              </a:rPr>
              <a:t>(A)</a:t>
            </a:r>
            <a:endParaRPr lang="en-US" sz="1600" dirty="0"/>
          </a:p>
          <a:p>
            <a:r>
              <a:rPr lang="en-US" sz="1600" dirty="0"/>
              <a:t>R(A)</a:t>
            </a:r>
          </a:p>
          <a:p>
            <a:r>
              <a:rPr lang="en-US" sz="1600" dirty="0"/>
              <a:t>W(A)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24607" y="4838620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Lock</a:t>
            </a:r>
            <a:r>
              <a:rPr lang="en-US" dirty="0">
                <a:solidFill>
                  <a:srgbClr val="FF0000"/>
                </a:solidFill>
              </a:rPr>
              <a:t>(A)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442676" y="5100994"/>
            <a:ext cx="0" cy="25935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24479" y="5249210"/>
            <a:ext cx="63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Wait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6442676" y="5549522"/>
            <a:ext cx="0" cy="225793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7498547" y="4450827"/>
            <a:ext cx="1410056" cy="1219868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RW Conflict Resolved!</a:t>
            </a:r>
          </a:p>
        </p:txBody>
      </p:sp>
    </p:spTree>
    <p:extLst>
      <p:ext uri="{BB962C8B-B14F-4D97-AF65-F5344CB8AC3E}">
        <p14:creationId xmlns:p14="http://schemas.microsoft.com/office/powerpoint/2010/main" val="882216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2" grpId="0" animBg="1"/>
      <p:bldP spid="3" grpId="0" animBg="1"/>
      <p:bldP spid="21" grpId="0"/>
      <p:bldP spid="22" grpId="0"/>
      <p:bldP spid="23" grpId="0"/>
      <p:bldP spid="24" grpId="0"/>
      <p:bldP spid="4" grpId="0"/>
      <p:bldP spid="32" grpId="0"/>
      <p:bldP spid="2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Resolving RW Conflicts Using 2PL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Suppose that T1 and T2 actions are interleaved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reads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T2 reads A, decrements A </a:t>
            </a:r>
            <a:r>
              <a:rPr lang="en-US" sz="2200"/>
              <a:t>and commits</a:t>
            </a:r>
            <a:endParaRPr lang="en-US" sz="2200" dirty="0"/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tries to decrement A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T1 and T2 can be represented by the following schedule: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016554" y="424370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54554" y="447230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47542" y="41411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36058" y="414498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81507" y="4455886"/>
            <a:ext cx="8451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R(A)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W(A)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50497" y="4472304"/>
            <a:ext cx="84510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r>
              <a:rPr lang="en-US" sz="1600" dirty="0"/>
              <a:t>R(A)</a:t>
            </a:r>
          </a:p>
          <a:p>
            <a:r>
              <a:rPr lang="en-US" sz="1600" dirty="0"/>
              <a:t>W(A)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79659" y="6198552"/>
            <a:ext cx="2197589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Exposes RW Anomaly</a:t>
            </a:r>
          </a:p>
        </p:txBody>
      </p:sp>
      <p:sp>
        <p:nvSpPr>
          <p:cNvPr id="3" name="Striped Right Arrow 2"/>
          <p:cNvSpPr/>
          <p:nvPr/>
        </p:nvSpPr>
        <p:spPr>
          <a:xfrm>
            <a:off x="3429000" y="4754795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6075072" y="4217352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313072" y="44459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506060" y="41148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194576" y="41186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695399" y="4429534"/>
            <a:ext cx="133325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EXCLUSIVE</a:t>
            </a:r>
            <a:r>
              <a:rPr lang="en-US" sz="1600" dirty="0">
                <a:solidFill>
                  <a:srgbClr val="FF0000"/>
                </a:solidFill>
              </a:rPr>
              <a:t>(A)</a:t>
            </a:r>
          </a:p>
          <a:p>
            <a:r>
              <a:rPr lang="en-US" sz="1600" dirty="0"/>
              <a:t>R(A)</a:t>
            </a:r>
          </a:p>
          <a:p>
            <a:endParaRPr lang="en-US" sz="1600" dirty="0"/>
          </a:p>
          <a:p>
            <a:r>
              <a:rPr lang="en-US" sz="1600" dirty="0"/>
              <a:t>W(A)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24607" y="4838620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Lock</a:t>
            </a:r>
            <a:r>
              <a:rPr lang="en-US" dirty="0">
                <a:solidFill>
                  <a:srgbClr val="FF0000"/>
                </a:solidFill>
              </a:rPr>
              <a:t>(A)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442676" y="5100994"/>
            <a:ext cx="0" cy="25935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24479" y="5249210"/>
            <a:ext cx="63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Wait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6442676" y="5549522"/>
            <a:ext cx="0" cy="225793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7315200" y="4450827"/>
            <a:ext cx="1593403" cy="1219868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But, it can limit parallelism!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053984" y="5484611"/>
            <a:ext cx="133325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r>
              <a:rPr lang="en-US" sz="1600" b="1" dirty="0">
                <a:solidFill>
                  <a:srgbClr val="FF0000"/>
                </a:solidFill>
              </a:rPr>
              <a:t>EXCLUSIVE</a:t>
            </a:r>
            <a:r>
              <a:rPr lang="en-US" sz="1600" dirty="0">
                <a:solidFill>
                  <a:srgbClr val="FF0000"/>
                </a:solidFill>
              </a:rPr>
              <a:t>(A)</a:t>
            </a:r>
            <a:endParaRPr lang="en-US" sz="1600" dirty="0"/>
          </a:p>
          <a:p>
            <a:r>
              <a:rPr lang="en-US" sz="1600" dirty="0"/>
              <a:t>R(A)</a:t>
            </a:r>
          </a:p>
          <a:p>
            <a:r>
              <a:rPr lang="en-US" sz="1600" dirty="0"/>
              <a:t>W(A)</a:t>
            </a:r>
          </a:p>
          <a:p>
            <a:r>
              <a:rPr lang="en-US" sz="1600" dirty="0"/>
              <a:t>Commit</a:t>
            </a:r>
          </a:p>
        </p:txBody>
      </p:sp>
    </p:spTree>
    <p:extLst>
      <p:ext uri="{BB962C8B-B14F-4D97-AF65-F5344CB8AC3E}">
        <p14:creationId xmlns:p14="http://schemas.microsoft.com/office/powerpoint/2010/main" val="35982138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Resolving WW Conflicts Using 2PL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Suppose that T1 and T2 actions are interleaved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sets Mohammad’s Salary to $1000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T2 sets Ahmad’s Salary to $2000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sets Ahmad’s Salary to $1000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T2 sets Mohammad’s Salary to $2000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T1 and T2 can be represented by the following schedule: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016554" y="4229020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54554" y="4457620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47542" y="412646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36058" y="413030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81507" y="4441202"/>
            <a:ext cx="84510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W(MS)</a:t>
            </a:r>
          </a:p>
          <a:p>
            <a:endParaRPr lang="en-US" sz="1600" dirty="0"/>
          </a:p>
          <a:p>
            <a:r>
              <a:rPr lang="en-US" sz="1600" dirty="0"/>
              <a:t>W(AS)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50497" y="4457620"/>
            <a:ext cx="8451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r>
              <a:rPr lang="en-US" sz="1600" dirty="0"/>
              <a:t>W(AS)</a:t>
            </a:r>
          </a:p>
          <a:p>
            <a:endParaRPr lang="en-US" sz="1600" dirty="0"/>
          </a:p>
          <a:p>
            <a:r>
              <a:rPr lang="en-US" sz="1600" dirty="0"/>
              <a:t>W(MS)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200" y="5972127"/>
            <a:ext cx="3975319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Exposes WW Anomaly </a:t>
            </a:r>
            <a:br>
              <a:rPr lang="en-US" dirty="0"/>
            </a:br>
            <a:r>
              <a:rPr lang="en-US" dirty="0"/>
              <a:t>(</a:t>
            </a:r>
            <a:r>
              <a:rPr lang="en-US" i="1" dirty="0"/>
              <a:t>assuming, MS &amp; AS must be kept equal</a:t>
            </a:r>
            <a:r>
              <a:rPr lang="en-US" dirty="0"/>
              <a:t>)</a:t>
            </a:r>
          </a:p>
        </p:txBody>
      </p:sp>
      <p:sp>
        <p:nvSpPr>
          <p:cNvPr id="3" name="Striped Right Arrow 2"/>
          <p:cNvSpPr/>
          <p:nvPr/>
        </p:nvSpPr>
        <p:spPr>
          <a:xfrm>
            <a:off x="3429000" y="4602395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6075072" y="4064952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313072" y="42935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506060" y="39624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194576" y="39662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652669" y="4277134"/>
            <a:ext cx="148393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EXCLUSIVE</a:t>
            </a:r>
            <a:r>
              <a:rPr lang="en-US" sz="1600" dirty="0">
                <a:solidFill>
                  <a:srgbClr val="FF0000"/>
                </a:solidFill>
              </a:rPr>
              <a:t>(MS)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EXCLUSIVE</a:t>
            </a:r>
            <a:r>
              <a:rPr lang="en-US" sz="1600" dirty="0">
                <a:solidFill>
                  <a:srgbClr val="FF0000"/>
                </a:solidFill>
              </a:rPr>
              <a:t>(AS)</a:t>
            </a:r>
          </a:p>
          <a:p>
            <a:r>
              <a:rPr lang="en-US" sz="1600" dirty="0"/>
              <a:t>W(MS)</a:t>
            </a:r>
          </a:p>
          <a:p>
            <a:r>
              <a:rPr lang="en-US" sz="1600" dirty="0"/>
              <a:t>W(AS)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036892" y="5332211"/>
            <a:ext cx="148393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r>
              <a:rPr lang="en-US" sz="1600" b="1" dirty="0">
                <a:solidFill>
                  <a:srgbClr val="FF0000"/>
                </a:solidFill>
              </a:rPr>
              <a:t>EXCLUSIVE</a:t>
            </a:r>
            <a:r>
              <a:rPr lang="en-US" sz="1600" dirty="0">
                <a:solidFill>
                  <a:srgbClr val="FF0000"/>
                </a:solidFill>
              </a:rPr>
              <a:t>(AS)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EXCLUSIVE</a:t>
            </a:r>
            <a:r>
              <a:rPr lang="en-US" sz="1600" dirty="0">
                <a:solidFill>
                  <a:srgbClr val="FF0000"/>
                </a:solidFill>
              </a:rPr>
              <a:t>(MS)</a:t>
            </a:r>
            <a:endParaRPr lang="en-US" sz="1600" dirty="0"/>
          </a:p>
          <a:p>
            <a:r>
              <a:rPr lang="en-US" sz="1600" dirty="0"/>
              <a:t>W(AS)</a:t>
            </a:r>
          </a:p>
          <a:p>
            <a:r>
              <a:rPr lang="en-US" sz="1600" dirty="0"/>
              <a:t>W(MS)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24607" y="4686220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Lock</a:t>
            </a:r>
            <a:r>
              <a:rPr lang="en-US" dirty="0">
                <a:solidFill>
                  <a:srgbClr val="FF0000"/>
                </a:solidFill>
              </a:rPr>
              <a:t>(AS)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442676" y="4948594"/>
            <a:ext cx="0" cy="25935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24479" y="5096810"/>
            <a:ext cx="63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Wait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6442676" y="5397122"/>
            <a:ext cx="0" cy="225793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7498547" y="4298427"/>
            <a:ext cx="1410056" cy="1219868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WW Conflict Resolved!</a:t>
            </a:r>
          </a:p>
        </p:txBody>
      </p:sp>
    </p:spTree>
    <p:extLst>
      <p:ext uri="{BB962C8B-B14F-4D97-AF65-F5344CB8AC3E}">
        <p14:creationId xmlns:p14="http://schemas.microsoft.com/office/powerpoint/2010/main" val="2643765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2" grpId="0" animBg="1"/>
      <p:bldP spid="3" grpId="0" animBg="1"/>
      <p:bldP spid="21" grpId="0"/>
      <p:bldP spid="22" grpId="0"/>
      <p:bldP spid="23" grpId="0"/>
      <p:bldP spid="24" grpId="0"/>
      <p:bldP spid="4" grpId="0"/>
      <p:bldP spid="32" grpId="0"/>
      <p:bldP spid="2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Resolving WW Conflicts Using 2PL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Suppose that T1 and T2 actions are interleaved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sets Mohammad’s Salary to $1000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T2 sets Ahmad’s Salary to $2000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sets Ahmad’s Salary to $1000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T2 sets Mohammad’s Salary to $2000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T1 and T2 can be represented by the following schedule: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016554" y="4229020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54554" y="4457620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47542" y="412646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36058" y="413030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81507" y="4441202"/>
            <a:ext cx="84510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W(MS)</a:t>
            </a:r>
          </a:p>
          <a:p>
            <a:endParaRPr lang="en-US" sz="1600" dirty="0"/>
          </a:p>
          <a:p>
            <a:r>
              <a:rPr lang="en-US" sz="1600" dirty="0"/>
              <a:t>W(AS)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50497" y="4457620"/>
            <a:ext cx="8451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r>
              <a:rPr lang="en-US" sz="1600" dirty="0"/>
              <a:t>W(AS)</a:t>
            </a:r>
          </a:p>
          <a:p>
            <a:endParaRPr lang="en-US" sz="1600" dirty="0"/>
          </a:p>
          <a:p>
            <a:r>
              <a:rPr lang="en-US" sz="1600" dirty="0"/>
              <a:t>W(MS)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200" y="5972127"/>
            <a:ext cx="3975319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Exposes WW Anomaly </a:t>
            </a:r>
            <a:br>
              <a:rPr lang="en-US" dirty="0"/>
            </a:br>
            <a:r>
              <a:rPr lang="en-US" dirty="0"/>
              <a:t>(</a:t>
            </a:r>
            <a:r>
              <a:rPr lang="en-US" i="1" dirty="0"/>
              <a:t>assuming, MS &amp; AS must be kept equal</a:t>
            </a:r>
            <a:r>
              <a:rPr lang="en-US" dirty="0"/>
              <a:t>)</a:t>
            </a:r>
          </a:p>
        </p:txBody>
      </p:sp>
      <p:sp>
        <p:nvSpPr>
          <p:cNvPr id="3" name="Striped Right Arrow 2"/>
          <p:cNvSpPr/>
          <p:nvPr/>
        </p:nvSpPr>
        <p:spPr>
          <a:xfrm>
            <a:off x="3429000" y="4602395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6075072" y="4064952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313072" y="42935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506060" y="39624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194576" y="39662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652669" y="4277134"/>
            <a:ext cx="148393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EXCLUSIVE</a:t>
            </a:r>
            <a:r>
              <a:rPr lang="en-US" sz="1600" dirty="0">
                <a:solidFill>
                  <a:srgbClr val="FF0000"/>
                </a:solidFill>
              </a:rPr>
              <a:t>(MS)</a:t>
            </a:r>
          </a:p>
          <a:p>
            <a:r>
              <a:rPr lang="en-US" sz="1600" dirty="0"/>
              <a:t>W(MS)</a:t>
            </a:r>
          </a:p>
          <a:p>
            <a:r>
              <a:rPr lang="en-US" b="1" dirty="0">
                <a:solidFill>
                  <a:srgbClr val="FF0000"/>
                </a:solidFill>
              </a:rPr>
              <a:t>Lock</a:t>
            </a:r>
            <a:r>
              <a:rPr lang="en-US" dirty="0"/>
              <a:t>(AS)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070363" y="4599317"/>
            <a:ext cx="14278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EXCLUSIVE</a:t>
            </a:r>
            <a:r>
              <a:rPr lang="en-US" sz="1600" dirty="0">
                <a:solidFill>
                  <a:srgbClr val="FF0000"/>
                </a:solidFill>
              </a:rPr>
              <a:t>(AS)</a:t>
            </a:r>
          </a:p>
          <a:p>
            <a:r>
              <a:rPr lang="en-US" sz="1600" dirty="0"/>
              <a:t>W(AS)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Lock</a:t>
            </a:r>
            <a:r>
              <a:rPr lang="en-US" sz="1600" dirty="0"/>
              <a:t>(MS)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5174333" y="5074271"/>
            <a:ext cx="0" cy="25935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856136" y="5333629"/>
            <a:ext cx="63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Wait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4652669" y="6124339"/>
            <a:ext cx="3505200" cy="499373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Deadlock!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6512773" y="5423271"/>
            <a:ext cx="0" cy="25935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194576" y="5682629"/>
            <a:ext cx="63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Wait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467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7762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Resolving WR Conflicts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78621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Suppose that T1 and T2 actions are </a:t>
            </a:r>
            <a:r>
              <a:rPr lang="en-US" sz="2400" i="1" dirty="0"/>
              <a:t>interleaved</a:t>
            </a:r>
            <a:r>
              <a:rPr lang="en-US" sz="2400" dirty="0"/>
              <a:t>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deducts $100 from account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T2 adds 6% interest to accounts A and B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credits $100 to account B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T1 and T2 can be represented by the following schedule: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016554" y="336277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54554" y="359137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447542" y="326022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136058" y="326405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81507" y="3574956"/>
            <a:ext cx="84510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R(A)</a:t>
            </a:r>
          </a:p>
          <a:p>
            <a:r>
              <a:rPr lang="en-US" sz="1600" dirty="0"/>
              <a:t>W(A)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R(B)</a:t>
            </a:r>
          </a:p>
          <a:p>
            <a:r>
              <a:rPr lang="en-US" sz="1600" dirty="0"/>
              <a:t>W(B)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50497" y="3591374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R(A)</a:t>
            </a:r>
          </a:p>
          <a:p>
            <a:r>
              <a:rPr lang="en-US" sz="1600" dirty="0"/>
              <a:t>W(A)</a:t>
            </a:r>
          </a:p>
          <a:p>
            <a:r>
              <a:rPr lang="en-US" sz="1600" dirty="0"/>
              <a:t>R(B)</a:t>
            </a:r>
          </a:p>
          <a:p>
            <a:r>
              <a:rPr lang="en-US" sz="1600" dirty="0"/>
              <a:t>W(B)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29058" y="6097728"/>
            <a:ext cx="2199641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Exposes WR Anomaly</a:t>
            </a:r>
          </a:p>
        </p:txBody>
      </p:sp>
      <p:sp>
        <p:nvSpPr>
          <p:cNvPr id="24" name="Striped Right Arrow 23"/>
          <p:cNvSpPr/>
          <p:nvPr/>
        </p:nvSpPr>
        <p:spPr>
          <a:xfrm>
            <a:off x="3429000" y="4264839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5757257" y="3404790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995257" y="3633390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188245" y="330223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876761" y="330607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495800" y="3616972"/>
            <a:ext cx="133325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EXCLUSIVE</a:t>
            </a:r>
            <a:r>
              <a:rPr lang="en-US" sz="1600" dirty="0">
                <a:solidFill>
                  <a:srgbClr val="FF0000"/>
                </a:solidFill>
              </a:rPr>
              <a:t>(A)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EXCLUSIVE</a:t>
            </a:r>
            <a:r>
              <a:rPr lang="en-US" sz="1600" dirty="0">
                <a:solidFill>
                  <a:srgbClr val="FF0000"/>
                </a:solidFill>
              </a:rPr>
              <a:t>(B)</a:t>
            </a:r>
            <a:endParaRPr lang="en-US" sz="1600" dirty="0"/>
          </a:p>
          <a:p>
            <a:r>
              <a:rPr lang="en-US" sz="1600" dirty="0"/>
              <a:t>R(A)</a:t>
            </a:r>
          </a:p>
          <a:p>
            <a:r>
              <a:rPr lang="en-US" sz="1600" dirty="0"/>
              <a:t>W(A)</a:t>
            </a:r>
          </a:p>
          <a:p>
            <a:r>
              <a:rPr lang="en-US" sz="1600" dirty="0"/>
              <a:t>R(B)</a:t>
            </a:r>
          </a:p>
          <a:p>
            <a:r>
              <a:rPr lang="en-US" sz="1600" dirty="0"/>
              <a:t>W(B)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757945" y="3889699"/>
            <a:ext cx="1333250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b="1" dirty="0">
                <a:solidFill>
                  <a:srgbClr val="FF0000"/>
                </a:solidFill>
              </a:rPr>
              <a:t>EXCLUSIVE</a:t>
            </a:r>
            <a:r>
              <a:rPr lang="en-US" sz="1600" dirty="0">
                <a:solidFill>
                  <a:srgbClr val="FF0000"/>
                </a:solidFill>
              </a:rPr>
              <a:t>(A)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EXCLUSIVE</a:t>
            </a:r>
            <a:r>
              <a:rPr lang="en-US" sz="1600" dirty="0">
                <a:solidFill>
                  <a:srgbClr val="FF0000"/>
                </a:solidFill>
              </a:rPr>
              <a:t>(B)</a:t>
            </a:r>
            <a:endParaRPr lang="en-US" sz="1600" dirty="0"/>
          </a:p>
          <a:p>
            <a:r>
              <a:rPr lang="en-US" sz="1600" dirty="0"/>
              <a:t>R(A)</a:t>
            </a:r>
          </a:p>
          <a:p>
            <a:r>
              <a:rPr lang="en-US" sz="1600" dirty="0"/>
              <a:t>W(A)</a:t>
            </a:r>
          </a:p>
          <a:p>
            <a:r>
              <a:rPr lang="en-US" sz="1600" dirty="0"/>
              <a:t>R(B)</a:t>
            </a:r>
          </a:p>
          <a:p>
            <a:r>
              <a:rPr lang="en-US" sz="1600" dirty="0"/>
              <a:t>W(B)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757257" y="3889699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Lock</a:t>
            </a:r>
            <a:r>
              <a:rPr lang="en-US" dirty="0">
                <a:solidFill>
                  <a:srgbClr val="FF0000"/>
                </a:solidFill>
              </a:rPr>
              <a:t>(A)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814158" y="4603018"/>
            <a:ext cx="63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Wait</a:t>
            </a: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6132355" y="4903330"/>
            <a:ext cx="0" cy="225793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6140048" y="4473339"/>
            <a:ext cx="0" cy="25935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757257" y="4135716"/>
            <a:ext cx="878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Lock</a:t>
            </a:r>
            <a:r>
              <a:rPr lang="en-US" dirty="0">
                <a:solidFill>
                  <a:srgbClr val="FF0000"/>
                </a:solidFill>
              </a:rPr>
              <a:t>(B)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7391400" y="3765255"/>
            <a:ext cx="1410056" cy="1219868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WR Conflict Resolved!</a:t>
            </a:r>
          </a:p>
        </p:txBody>
      </p:sp>
    </p:spTree>
    <p:extLst>
      <p:ext uri="{BB962C8B-B14F-4D97-AF65-F5344CB8AC3E}">
        <p14:creationId xmlns:p14="http://schemas.microsoft.com/office/powerpoint/2010/main" val="1043488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23" grpId="0" animBg="1"/>
      <p:bldP spid="24" grpId="0" animBg="1"/>
      <p:bldP spid="27" grpId="0"/>
      <p:bldP spid="28" grpId="0"/>
      <p:bldP spid="35" grpId="0"/>
      <p:bldP spid="36" grpId="0"/>
      <p:bldP spid="37" grpId="0"/>
      <p:bldP spid="38" grpId="0"/>
      <p:bldP spid="42" grpId="0"/>
      <p:bldP spid="4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7762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Resolving WR Conflicts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78621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Suppose that T1 and T2 actions are </a:t>
            </a:r>
            <a:r>
              <a:rPr lang="en-US" sz="2400" i="1" dirty="0"/>
              <a:t>interleaved</a:t>
            </a:r>
            <a:r>
              <a:rPr lang="en-US" sz="2400" dirty="0"/>
              <a:t>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deducts $100 from account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T2 adds 6% interest to accounts A and B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credits $100 to account B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T1 and T2 can be represented by the following schedule: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016554" y="336277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54554" y="359137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447542" y="326022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136058" y="326405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81507" y="3574956"/>
            <a:ext cx="84510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R(A)</a:t>
            </a:r>
          </a:p>
          <a:p>
            <a:r>
              <a:rPr lang="en-US" sz="1600" dirty="0"/>
              <a:t>W(A)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R(B)</a:t>
            </a:r>
          </a:p>
          <a:p>
            <a:r>
              <a:rPr lang="en-US" sz="1600" dirty="0"/>
              <a:t>W(B)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50497" y="3591374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R(A)</a:t>
            </a:r>
          </a:p>
          <a:p>
            <a:r>
              <a:rPr lang="en-US" sz="1600" dirty="0"/>
              <a:t>W(A)</a:t>
            </a:r>
          </a:p>
          <a:p>
            <a:r>
              <a:rPr lang="en-US" sz="1600" dirty="0"/>
              <a:t>R(B)</a:t>
            </a:r>
          </a:p>
          <a:p>
            <a:r>
              <a:rPr lang="en-US" sz="1600" dirty="0"/>
              <a:t>W(B)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29058" y="6097728"/>
            <a:ext cx="2199641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Exposes WR Anomaly</a:t>
            </a:r>
          </a:p>
        </p:txBody>
      </p:sp>
      <p:sp>
        <p:nvSpPr>
          <p:cNvPr id="24" name="Striped Right Arrow 23"/>
          <p:cNvSpPr/>
          <p:nvPr/>
        </p:nvSpPr>
        <p:spPr>
          <a:xfrm>
            <a:off x="3429000" y="4264839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5757257" y="3404790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995257" y="3633390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188245" y="330223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876761" y="330607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495800" y="3616972"/>
            <a:ext cx="1333250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EXCLUSIVE</a:t>
            </a:r>
            <a:r>
              <a:rPr lang="en-US" sz="1600" dirty="0">
                <a:solidFill>
                  <a:srgbClr val="FF0000"/>
                </a:solidFill>
              </a:rPr>
              <a:t>(A)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EXCLUSIVE</a:t>
            </a:r>
            <a:r>
              <a:rPr lang="en-US" sz="1600" dirty="0">
                <a:solidFill>
                  <a:srgbClr val="FF0000"/>
                </a:solidFill>
              </a:rPr>
              <a:t>(B)</a:t>
            </a:r>
            <a:endParaRPr lang="en-US" sz="1600" dirty="0"/>
          </a:p>
          <a:p>
            <a:r>
              <a:rPr lang="en-US" sz="1600" dirty="0"/>
              <a:t>R(A)</a:t>
            </a:r>
          </a:p>
          <a:p>
            <a:r>
              <a:rPr lang="en-US" sz="1600" dirty="0"/>
              <a:t>W(A)</a:t>
            </a:r>
          </a:p>
          <a:p>
            <a:r>
              <a:rPr lang="en-US" dirty="0">
                <a:solidFill>
                  <a:srgbClr val="FF0000"/>
                </a:solidFill>
              </a:rPr>
              <a:t>RELEASE(A)</a:t>
            </a:r>
          </a:p>
          <a:p>
            <a:r>
              <a:rPr lang="en-US" sz="1600" dirty="0"/>
              <a:t>R(B)</a:t>
            </a:r>
          </a:p>
          <a:p>
            <a:r>
              <a:rPr lang="en-US" sz="1600" dirty="0"/>
              <a:t>W(B)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749399" y="3889699"/>
            <a:ext cx="1333250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b="1" dirty="0">
                <a:solidFill>
                  <a:srgbClr val="FF0000"/>
                </a:solidFill>
              </a:rPr>
              <a:t>EXCLUSIVE</a:t>
            </a:r>
            <a:r>
              <a:rPr lang="en-US" sz="1600" dirty="0">
                <a:solidFill>
                  <a:srgbClr val="FF0000"/>
                </a:solidFill>
              </a:rPr>
              <a:t>(A)</a:t>
            </a:r>
          </a:p>
          <a:p>
            <a:r>
              <a:rPr lang="en-US" sz="1600" dirty="0"/>
              <a:t>R(A)</a:t>
            </a:r>
          </a:p>
          <a:p>
            <a:r>
              <a:rPr lang="en-US" sz="1600" dirty="0"/>
              <a:t>W(A)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EXCLUSIVE</a:t>
            </a:r>
            <a:r>
              <a:rPr lang="en-US" sz="1600" dirty="0">
                <a:solidFill>
                  <a:srgbClr val="FF0000"/>
                </a:solidFill>
              </a:rPr>
              <a:t>(B)</a:t>
            </a:r>
            <a:endParaRPr lang="en-US" sz="1600" dirty="0"/>
          </a:p>
          <a:p>
            <a:r>
              <a:rPr lang="en-US" sz="1600" dirty="0"/>
              <a:t>R(B)</a:t>
            </a:r>
          </a:p>
          <a:p>
            <a:r>
              <a:rPr lang="en-US" sz="1600" dirty="0"/>
              <a:t>W(B)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757257" y="3889699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Lock</a:t>
            </a:r>
            <a:r>
              <a:rPr lang="en-US" dirty="0">
                <a:solidFill>
                  <a:srgbClr val="FF0000"/>
                </a:solidFill>
              </a:rPr>
              <a:t>(A)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814158" y="4343400"/>
            <a:ext cx="63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Wait</a:t>
            </a: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6128829" y="4663412"/>
            <a:ext cx="0" cy="225793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757257" y="4135716"/>
            <a:ext cx="878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Lock</a:t>
            </a:r>
            <a:r>
              <a:rPr lang="en-US" dirty="0">
                <a:solidFill>
                  <a:srgbClr val="FF0000"/>
                </a:solidFill>
              </a:rPr>
              <a:t>(B)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7391400" y="3765254"/>
            <a:ext cx="1410056" cy="1642001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WR Conflict is </a:t>
            </a:r>
            <a:r>
              <a:rPr lang="en-US" sz="2000" b="1" i="1" dirty="0">
                <a:solidFill>
                  <a:schemeClr val="bg1"/>
                </a:solidFill>
              </a:rPr>
              <a:t>NOT</a:t>
            </a:r>
            <a:r>
              <a:rPr lang="en-US" sz="2000" dirty="0">
                <a:solidFill>
                  <a:schemeClr val="bg1"/>
                </a:solidFill>
              </a:rPr>
              <a:t> Resolved!</a:t>
            </a:r>
          </a:p>
        </p:txBody>
      </p:sp>
      <p:sp>
        <p:nvSpPr>
          <p:cNvPr id="29" name="Oval 28"/>
          <p:cNvSpPr/>
          <p:nvPr/>
        </p:nvSpPr>
        <p:spPr>
          <a:xfrm>
            <a:off x="5735031" y="5129105"/>
            <a:ext cx="589541" cy="279162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>
            <a:stCxn id="29" idx="2"/>
            <a:endCxn id="31" idx="6"/>
          </p:cNvCxnSpPr>
          <p:nvPr/>
        </p:nvCxnSpPr>
        <p:spPr>
          <a:xfrm flipH="1" flipV="1">
            <a:off x="5144354" y="4521027"/>
            <a:ext cx="590677" cy="747659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4554813" y="4381446"/>
            <a:ext cx="589541" cy="279162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7264962" y="5543813"/>
            <a:ext cx="1688182" cy="1107829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How can we solve this?</a:t>
            </a:r>
          </a:p>
        </p:txBody>
      </p:sp>
    </p:spTree>
    <p:extLst>
      <p:ext uri="{BB962C8B-B14F-4D97-AF65-F5344CB8AC3E}">
        <p14:creationId xmlns:p14="http://schemas.microsoft.com/office/powerpoint/2010/main" val="53830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29" grpId="0" animBg="1"/>
      <p:bldP spid="31" grpId="0" animBg="1"/>
      <p:bldP spid="3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i="1" dirty="0">
                <a:ea typeface="ＭＳ Ｐゴシック" pitchFamily="34" charset="-128"/>
              </a:rPr>
              <a:t>Strict</a:t>
            </a:r>
            <a:r>
              <a:rPr lang="en-US" dirty="0">
                <a:ea typeface="ＭＳ Ｐゴシック" pitchFamily="34" charset="-128"/>
              </a:rPr>
              <a:t> Two-Phase Locking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WR conflicts (as well as RW &amp; WW) can be solved by making 2PL </a:t>
            </a:r>
            <a:r>
              <a:rPr lang="en-US" sz="3000" i="1" dirty="0"/>
              <a:t>stricter</a:t>
            </a:r>
            <a:r>
              <a:rPr lang="en-US" sz="3000" dirty="0"/>
              <a:t> 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In particular, </a:t>
            </a:r>
            <a:r>
              <a:rPr lang="en-US" sz="3000" i="1" dirty="0">
                <a:solidFill>
                  <a:srgbClr val="0070C0"/>
                </a:solidFill>
              </a:rPr>
              <a:t>Rule 2</a:t>
            </a:r>
            <a:r>
              <a:rPr lang="en-US" sz="3000" dirty="0"/>
              <a:t> in 2PL can be modified </a:t>
            </a:r>
            <a:br>
              <a:rPr lang="en-US" sz="3000" dirty="0"/>
            </a:br>
            <a:r>
              <a:rPr lang="en-US" sz="3000" dirty="0"/>
              <a:t>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900" dirty="0">
                <a:solidFill>
                  <a:srgbClr val="0070C0"/>
                </a:solidFill>
              </a:rPr>
              <a:t>Rule 2</a:t>
            </a:r>
            <a:r>
              <a:rPr lang="en-US" sz="2900" dirty="0"/>
              <a:t>: locks of a transaction </a:t>
            </a:r>
            <a:r>
              <a:rPr lang="en-US" sz="2900" b="1" i="1" dirty="0"/>
              <a:t>T</a:t>
            </a:r>
            <a:r>
              <a:rPr lang="en-US" sz="2900" dirty="0"/>
              <a:t> can only be released after </a:t>
            </a:r>
            <a:r>
              <a:rPr lang="en-US" sz="2900" b="1" i="1" dirty="0"/>
              <a:t>T</a:t>
            </a:r>
            <a:r>
              <a:rPr lang="en-US" sz="2900" dirty="0"/>
              <a:t> completes (i.e., commits or aborts)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This version of 2PL is called </a:t>
            </a:r>
            <a:r>
              <a:rPr lang="en-US" sz="3000" i="1" dirty="0">
                <a:solidFill>
                  <a:srgbClr val="00B050"/>
                </a:solidFill>
              </a:rPr>
              <a:t>Strict</a:t>
            </a:r>
            <a:r>
              <a:rPr lang="en-US" sz="3000" dirty="0">
                <a:solidFill>
                  <a:srgbClr val="00B050"/>
                </a:solidFill>
              </a:rPr>
              <a:t> Two-Phase Locking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46808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  <a:latin typeface="+mj-lt"/>
              </a:rPr>
              <a:t>Last Two Sessions: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DBMS Internals- Part XI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/>
              <a:t>Transaction Management</a:t>
            </a:r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/>
          </a:p>
          <a:p>
            <a:pPr marL="914400" lvl="2" indent="0" algn="just">
              <a:buNone/>
              <a:defRPr/>
            </a:pPr>
            <a:endParaRPr lang="en-US" sz="22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>
                <a:latin typeface="+mj-lt"/>
              </a:rPr>
              <a:t>Transaction Management </a:t>
            </a:r>
            <a:r>
              <a:rPr lang="en-US" dirty="0"/>
              <a:t> (</a:t>
            </a:r>
            <a:r>
              <a:rPr lang="en-US" i="1" dirty="0"/>
              <a:t>Continue</a:t>
            </a:r>
            <a:r>
              <a:rPr lang="en-US" dirty="0"/>
              <a:t>)</a:t>
            </a:r>
            <a:endParaRPr lang="en-US" dirty="0">
              <a:latin typeface="+mj-lt"/>
            </a:endParaRPr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  <a:latin typeface="+mj-lt"/>
              </a:rPr>
              <a:t>Announcement: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PS5 is now posted. It is due on Thursday, April 23  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/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/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6460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7762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Resolving WR Conflicts: </a:t>
            </a:r>
            <a:r>
              <a:rPr lang="en-US" i="1" dirty="0">
                <a:ea typeface="ＭＳ Ｐゴシック" pitchFamily="34" charset="-128"/>
              </a:rPr>
              <a:t>Revisit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78621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Suppose that T1 and T2 actions are </a:t>
            </a:r>
            <a:r>
              <a:rPr lang="en-US" sz="2400" i="1" dirty="0"/>
              <a:t>interleaved</a:t>
            </a:r>
            <a:r>
              <a:rPr lang="en-US" sz="2400" dirty="0"/>
              <a:t>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deducts $100 from account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T2 adds 6% interest to accounts A and B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credits $100 to account B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T1 and T2 can be represented by the following schedule: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016554" y="336277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54554" y="359137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447542" y="326022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136058" y="326405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81507" y="3574956"/>
            <a:ext cx="84510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R(A)</a:t>
            </a:r>
          </a:p>
          <a:p>
            <a:r>
              <a:rPr lang="en-US" sz="1600" dirty="0"/>
              <a:t>W(A)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R(B)</a:t>
            </a:r>
          </a:p>
          <a:p>
            <a:r>
              <a:rPr lang="en-US" sz="1600" dirty="0"/>
              <a:t>W(B)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50497" y="3591374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R(A)</a:t>
            </a:r>
          </a:p>
          <a:p>
            <a:r>
              <a:rPr lang="en-US" sz="1600" dirty="0"/>
              <a:t>W(A)</a:t>
            </a:r>
          </a:p>
          <a:p>
            <a:r>
              <a:rPr lang="en-US" sz="1600" dirty="0"/>
              <a:t>R(B)</a:t>
            </a:r>
          </a:p>
          <a:p>
            <a:r>
              <a:rPr lang="en-US" sz="1600" dirty="0"/>
              <a:t>W(B)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29058" y="6097728"/>
            <a:ext cx="2199641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Exposes WR Anomaly</a:t>
            </a:r>
          </a:p>
        </p:txBody>
      </p:sp>
      <p:sp>
        <p:nvSpPr>
          <p:cNvPr id="24" name="Striped Right Arrow 23"/>
          <p:cNvSpPr/>
          <p:nvPr/>
        </p:nvSpPr>
        <p:spPr>
          <a:xfrm>
            <a:off x="3429000" y="4264839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5757257" y="3404790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995257" y="3633390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188245" y="330223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876761" y="330607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495800" y="3616972"/>
            <a:ext cx="1333250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EXCLUSIVE</a:t>
            </a:r>
            <a:r>
              <a:rPr lang="en-US" sz="1600" dirty="0">
                <a:solidFill>
                  <a:srgbClr val="FF0000"/>
                </a:solidFill>
              </a:rPr>
              <a:t>(A)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EXCLUSIVE</a:t>
            </a:r>
            <a:r>
              <a:rPr lang="en-US" sz="1600" dirty="0">
                <a:solidFill>
                  <a:srgbClr val="FF0000"/>
                </a:solidFill>
              </a:rPr>
              <a:t>(B)</a:t>
            </a:r>
            <a:endParaRPr lang="en-US" sz="1600" dirty="0"/>
          </a:p>
          <a:p>
            <a:r>
              <a:rPr lang="en-US" sz="1600" dirty="0"/>
              <a:t>R(A)</a:t>
            </a:r>
          </a:p>
          <a:p>
            <a:r>
              <a:rPr lang="en-US" sz="1600" dirty="0"/>
              <a:t>W(A)</a:t>
            </a:r>
          </a:p>
          <a:p>
            <a:r>
              <a:rPr lang="en-US" dirty="0">
                <a:solidFill>
                  <a:srgbClr val="FF0000"/>
                </a:solidFill>
              </a:rPr>
              <a:t>RELEASE(A)</a:t>
            </a:r>
          </a:p>
          <a:p>
            <a:r>
              <a:rPr lang="en-US" sz="1600" dirty="0"/>
              <a:t>R(B)</a:t>
            </a:r>
          </a:p>
          <a:p>
            <a:r>
              <a:rPr lang="en-US" sz="1600" dirty="0"/>
              <a:t>W(B)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757016" y="3889699"/>
            <a:ext cx="1333250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b="1" dirty="0">
                <a:solidFill>
                  <a:srgbClr val="FF0000"/>
                </a:solidFill>
              </a:rPr>
              <a:t>EXCLUSIVE</a:t>
            </a:r>
            <a:r>
              <a:rPr lang="en-US" sz="1600" dirty="0">
                <a:solidFill>
                  <a:srgbClr val="FF0000"/>
                </a:solidFill>
              </a:rPr>
              <a:t>(A)</a:t>
            </a:r>
          </a:p>
          <a:p>
            <a:r>
              <a:rPr lang="en-US" sz="1600" dirty="0"/>
              <a:t>R(A)</a:t>
            </a:r>
          </a:p>
          <a:p>
            <a:r>
              <a:rPr lang="en-US" sz="1600" dirty="0"/>
              <a:t>W(A)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EXCLUSIVE</a:t>
            </a:r>
            <a:r>
              <a:rPr lang="en-US" sz="1600" dirty="0">
                <a:solidFill>
                  <a:srgbClr val="FF0000"/>
                </a:solidFill>
              </a:rPr>
              <a:t>(B)</a:t>
            </a:r>
            <a:endParaRPr lang="en-US" sz="1600" dirty="0"/>
          </a:p>
          <a:p>
            <a:r>
              <a:rPr lang="en-US" sz="1600" dirty="0"/>
              <a:t>R(B)</a:t>
            </a:r>
          </a:p>
          <a:p>
            <a:r>
              <a:rPr lang="en-US" sz="1600" dirty="0"/>
              <a:t>W(B)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757257" y="3889699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Lock</a:t>
            </a:r>
            <a:r>
              <a:rPr lang="en-US" dirty="0">
                <a:solidFill>
                  <a:srgbClr val="FF0000"/>
                </a:solidFill>
              </a:rPr>
              <a:t>(A)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814158" y="4343400"/>
            <a:ext cx="63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Wait</a:t>
            </a: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6128829" y="4663412"/>
            <a:ext cx="0" cy="225793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757257" y="4135716"/>
            <a:ext cx="878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Lock</a:t>
            </a:r>
            <a:r>
              <a:rPr lang="en-US" dirty="0">
                <a:solidFill>
                  <a:srgbClr val="FF0000"/>
                </a:solidFill>
              </a:rPr>
              <a:t>(B)</a:t>
            </a:r>
          </a:p>
        </p:txBody>
      </p:sp>
      <p:sp>
        <p:nvSpPr>
          <p:cNvPr id="31" name="Oval 30"/>
          <p:cNvSpPr/>
          <p:nvPr/>
        </p:nvSpPr>
        <p:spPr>
          <a:xfrm>
            <a:off x="4516452" y="4593997"/>
            <a:ext cx="1194159" cy="363760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081470" y="6336268"/>
            <a:ext cx="2703882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Not allowed with </a:t>
            </a:r>
            <a:r>
              <a:rPr lang="en-US" i="1" dirty="0"/>
              <a:t>strict</a:t>
            </a:r>
            <a:r>
              <a:rPr lang="en-US" dirty="0"/>
              <a:t> 2PL</a:t>
            </a:r>
          </a:p>
        </p:txBody>
      </p:sp>
      <p:cxnSp>
        <p:nvCxnSpPr>
          <p:cNvPr id="4" name="Straight Arrow Connector 3"/>
          <p:cNvCxnSpPr>
            <a:stCxn id="31" idx="4"/>
            <a:endCxn id="2" idx="0"/>
          </p:cNvCxnSpPr>
          <p:nvPr/>
        </p:nvCxnSpPr>
        <p:spPr>
          <a:xfrm flipH="1">
            <a:off x="4433411" y="4957757"/>
            <a:ext cx="680121" cy="1378511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2768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7762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Resolving WR Conflicts: </a:t>
            </a:r>
            <a:r>
              <a:rPr lang="en-US" i="1" dirty="0">
                <a:ea typeface="ＭＳ Ｐゴシック" pitchFamily="34" charset="-128"/>
              </a:rPr>
              <a:t>Revisit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78621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Suppose that T1 and T2 actions are </a:t>
            </a:r>
            <a:r>
              <a:rPr lang="en-US" sz="2400" i="1" dirty="0"/>
              <a:t>interleaved</a:t>
            </a:r>
            <a:r>
              <a:rPr lang="en-US" sz="2400" dirty="0"/>
              <a:t>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deducts $100 from account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T2 adds 6% interest to accounts A and B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credits $100 to account B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T1 and T2 can be represented by the following schedule: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016554" y="336277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54554" y="359137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447542" y="326022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136058" y="326405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81507" y="3574956"/>
            <a:ext cx="84510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R(A)</a:t>
            </a:r>
          </a:p>
          <a:p>
            <a:r>
              <a:rPr lang="en-US" sz="1600" dirty="0"/>
              <a:t>W(A)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R(B)</a:t>
            </a:r>
          </a:p>
          <a:p>
            <a:r>
              <a:rPr lang="en-US" sz="1600" dirty="0"/>
              <a:t>W(B)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50497" y="3591374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R(A)</a:t>
            </a:r>
          </a:p>
          <a:p>
            <a:r>
              <a:rPr lang="en-US" sz="1600" dirty="0"/>
              <a:t>W(A)</a:t>
            </a:r>
          </a:p>
          <a:p>
            <a:r>
              <a:rPr lang="en-US" sz="1600" dirty="0"/>
              <a:t>R(B)</a:t>
            </a:r>
          </a:p>
          <a:p>
            <a:r>
              <a:rPr lang="en-US" sz="1600" dirty="0"/>
              <a:t>W(B)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29058" y="6097728"/>
            <a:ext cx="2199641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Exposes WR Anomaly</a:t>
            </a:r>
          </a:p>
        </p:txBody>
      </p:sp>
      <p:sp>
        <p:nvSpPr>
          <p:cNvPr id="24" name="Striped Right Arrow 23"/>
          <p:cNvSpPr/>
          <p:nvPr/>
        </p:nvSpPr>
        <p:spPr>
          <a:xfrm>
            <a:off x="3429000" y="4264839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5757257" y="3404790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995257" y="3633390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188245" y="330223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876761" y="330607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495800" y="3616972"/>
            <a:ext cx="118885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EXCLUSIVE</a:t>
            </a:r>
            <a:r>
              <a:rPr lang="en-US" sz="1400" dirty="0">
                <a:solidFill>
                  <a:srgbClr val="FF0000"/>
                </a:solidFill>
              </a:rPr>
              <a:t>(A)</a:t>
            </a:r>
          </a:p>
          <a:p>
            <a:r>
              <a:rPr lang="en-US" sz="1400" b="1" dirty="0">
                <a:solidFill>
                  <a:srgbClr val="FF0000"/>
                </a:solidFill>
              </a:rPr>
              <a:t>EXCLUSIVE</a:t>
            </a:r>
            <a:r>
              <a:rPr lang="en-US" sz="1400" dirty="0">
                <a:solidFill>
                  <a:srgbClr val="FF0000"/>
                </a:solidFill>
              </a:rPr>
              <a:t>(B)</a:t>
            </a:r>
            <a:endParaRPr lang="en-US" sz="1400" dirty="0"/>
          </a:p>
          <a:p>
            <a:r>
              <a:rPr lang="en-US" sz="1600" dirty="0"/>
              <a:t>R(A)</a:t>
            </a:r>
          </a:p>
          <a:p>
            <a:r>
              <a:rPr lang="en-US" sz="1600" dirty="0"/>
              <a:t>W(A)</a:t>
            </a:r>
          </a:p>
          <a:p>
            <a:r>
              <a:rPr lang="en-US" sz="1600" dirty="0"/>
              <a:t>R(B)</a:t>
            </a:r>
          </a:p>
          <a:p>
            <a:r>
              <a:rPr lang="en-US" sz="1600" dirty="0"/>
              <a:t>W(B)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757730" y="3889699"/>
            <a:ext cx="1260217" cy="30008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b="1" dirty="0">
              <a:solidFill>
                <a:srgbClr val="FF0000"/>
              </a:solidFill>
            </a:endParaRPr>
          </a:p>
          <a:p>
            <a:endParaRPr lang="en-US" sz="1400" b="1" dirty="0">
              <a:solidFill>
                <a:srgbClr val="FF0000"/>
              </a:solidFill>
            </a:endParaRPr>
          </a:p>
          <a:p>
            <a:r>
              <a:rPr lang="en-US" sz="1500" b="1" dirty="0">
                <a:solidFill>
                  <a:srgbClr val="FF0000"/>
                </a:solidFill>
              </a:rPr>
              <a:t>EXCLUSIVE</a:t>
            </a:r>
            <a:r>
              <a:rPr lang="en-US" sz="1500" dirty="0">
                <a:solidFill>
                  <a:srgbClr val="FF0000"/>
                </a:solidFill>
              </a:rPr>
              <a:t>(A)</a:t>
            </a:r>
          </a:p>
          <a:p>
            <a:r>
              <a:rPr lang="en-US" sz="1500" b="1" dirty="0">
                <a:solidFill>
                  <a:srgbClr val="FF0000"/>
                </a:solidFill>
              </a:rPr>
              <a:t>EXCLUSIVE</a:t>
            </a:r>
            <a:r>
              <a:rPr lang="en-US" sz="1500" dirty="0">
                <a:solidFill>
                  <a:srgbClr val="FF0000"/>
                </a:solidFill>
              </a:rPr>
              <a:t>(B)</a:t>
            </a:r>
          </a:p>
          <a:p>
            <a:r>
              <a:rPr lang="en-US" sz="1500" dirty="0"/>
              <a:t>R(A)</a:t>
            </a:r>
          </a:p>
          <a:p>
            <a:r>
              <a:rPr lang="en-US" sz="1500" dirty="0"/>
              <a:t>W(A)</a:t>
            </a:r>
          </a:p>
          <a:p>
            <a:r>
              <a:rPr lang="en-US" sz="1500" dirty="0"/>
              <a:t>R(B)</a:t>
            </a:r>
          </a:p>
          <a:p>
            <a:r>
              <a:rPr lang="en-US" sz="1500" dirty="0"/>
              <a:t>W(B)</a:t>
            </a:r>
          </a:p>
          <a:p>
            <a:r>
              <a:rPr lang="en-US" sz="1500" dirty="0"/>
              <a:t>Commit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757257" y="3889699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Lock</a:t>
            </a:r>
            <a:r>
              <a:rPr lang="en-US" dirty="0">
                <a:solidFill>
                  <a:srgbClr val="FF0000"/>
                </a:solidFill>
              </a:rPr>
              <a:t>(A)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814158" y="4635795"/>
            <a:ext cx="63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Wait</a:t>
            </a: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6128829" y="4955807"/>
            <a:ext cx="0" cy="225793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757257" y="4135716"/>
            <a:ext cx="878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Lock</a:t>
            </a:r>
            <a:r>
              <a:rPr lang="en-US" dirty="0">
                <a:solidFill>
                  <a:srgbClr val="FF0000"/>
                </a:solidFill>
              </a:rPr>
              <a:t>(B)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7264962" y="3444888"/>
            <a:ext cx="1650438" cy="1510919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WR Conflict is Resolved!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7264962" y="5068703"/>
            <a:ext cx="1688182" cy="1582939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But, parallelism is limited more!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6131502" y="4447701"/>
            <a:ext cx="0" cy="25935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9162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3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2PL vs. Strict 2PL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300" dirty="0">
                <a:solidFill>
                  <a:srgbClr val="00B050"/>
                </a:solidFill>
              </a:rPr>
              <a:t>Two-Phase Locking (2PL):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>
                <a:ea typeface="ＭＳ Ｐゴシック" charset="-128"/>
              </a:rPr>
              <a:t>Limits concurrency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>
                <a:ea typeface="ＭＳ Ｐゴシック" charset="-128"/>
              </a:rPr>
              <a:t>May lead to deadlocks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>
                <a:ea typeface="ＭＳ Ｐゴシック" charset="-128"/>
              </a:rPr>
              <a:t>May have ‘dirty reads’ 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3300" dirty="0">
                <a:solidFill>
                  <a:srgbClr val="00B050"/>
                </a:solidFill>
              </a:rPr>
              <a:t>Strict 2PL: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>
                <a:ea typeface="ＭＳ Ｐゴシック" charset="-128"/>
              </a:rPr>
              <a:t>Limits concurrency more </a:t>
            </a:r>
            <a:br>
              <a:rPr lang="en-US" sz="3200" dirty="0">
                <a:ea typeface="ＭＳ Ｐゴシック" charset="-128"/>
              </a:rPr>
            </a:br>
            <a:r>
              <a:rPr lang="en-US" sz="3200" dirty="0">
                <a:ea typeface="ＭＳ Ｐゴシック" charset="-128"/>
              </a:rPr>
              <a:t>(</a:t>
            </a:r>
            <a:r>
              <a:rPr lang="en-US" sz="3200" i="1" dirty="0">
                <a:ea typeface="ＭＳ Ｐゴシック" charset="-128"/>
              </a:rPr>
              <a:t>but</a:t>
            </a:r>
            <a:r>
              <a:rPr lang="en-US" sz="3200" dirty="0">
                <a:ea typeface="ＭＳ Ｐゴシック" charset="-128"/>
              </a:rPr>
              <a:t>, actions of different </a:t>
            </a:r>
            <a:br>
              <a:rPr lang="en-US" sz="3200" dirty="0">
                <a:ea typeface="ＭＳ Ｐゴシック" charset="-128"/>
              </a:rPr>
            </a:br>
            <a:r>
              <a:rPr lang="en-US" sz="3200" dirty="0">
                <a:ea typeface="ＭＳ Ｐゴシック" charset="-128"/>
              </a:rPr>
              <a:t>transactions can still be interleaved)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>
                <a:ea typeface="ＭＳ Ｐゴシック" charset="-128"/>
              </a:rPr>
              <a:t>May still lead to deadlocks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>
                <a:ea typeface="ＭＳ Ｐゴシック" charset="-128"/>
              </a:rPr>
              <a:t>Avoids ‘dirty reads’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6934337" y="1397952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6172337" y="16265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365325" y="12954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53841" y="12992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96680" y="1610134"/>
            <a:ext cx="130625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SHARED(A)</a:t>
            </a:r>
          </a:p>
          <a:p>
            <a:r>
              <a:rPr lang="en-US" sz="1600" dirty="0"/>
              <a:t>R(A)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>
                <a:solidFill>
                  <a:srgbClr val="FF0000"/>
                </a:solidFill>
              </a:rPr>
              <a:t>EXCLUSIVE(C)</a:t>
            </a:r>
          </a:p>
          <a:p>
            <a:r>
              <a:rPr lang="en-US" sz="1600" dirty="0"/>
              <a:t>R(C)</a:t>
            </a:r>
          </a:p>
          <a:p>
            <a:r>
              <a:rPr lang="en-US" sz="1600" dirty="0"/>
              <a:t>W(C)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968280" y="1626552"/>
            <a:ext cx="141372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r>
              <a:rPr lang="en-US" sz="1600" dirty="0">
                <a:solidFill>
                  <a:srgbClr val="FF0000"/>
                </a:solidFill>
              </a:rPr>
              <a:t>SHARED(A)</a:t>
            </a:r>
          </a:p>
          <a:p>
            <a:r>
              <a:rPr lang="en-US" sz="1600" dirty="0"/>
              <a:t>R(A)</a:t>
            </a:r>
          </a:p>
          <a:p>
            <a:r>
              <a:rPr lang="en-US" sz="1600" dirty="0">
                <a:solidFill>
                  <a:srgbClr val="FF0000"/>
                </a:solidFill>
              </a:rPr>
              <a:t>EXECLUSIVE(B)</a:t>
            </a:r>
          </a:p>
          <a:p>
            <a:r>
              <a:rPr lang="en-US" sz="1600" dirty="0"/>
              <a:t>R(B)</a:t>
            </a:r>
          </a:p>
          <a:p>
            <a:r>
              <a:rPr lang="en-US" sz="1600" dirty="0"/>
              <a:t>W(B)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02674" y="4222093"/>
            <a:ext cx="2937720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 Schedule with </a:t>
            </a:r>
            <a:r>
              <a:rPr lang="en-US" b="1" i="1" dirty="0"/>
              <a:t>Strict 2PL </a:t>
            </a:r>
            <a:br>
              <a:rPr lang="en-US" b="1" i="1" dirty="0"/>
            </a:br>
            <a:r>
              <a:rPr lang="en-US" b="1" dirty="0"/>
              <a:t>and </a:t>
            </a:r>
            <a:r>
              <a:rPr lang="en-US" b="1" i="1" dirty="0"/>
              <a:t>Interleaved Actions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5502674" y="1295400"/>
            <a:ext cx="0" cy="2926693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502674" y="1295400"/>
            <a:ext cx="2944024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8446698" y="1299236"/>
            <a:ext cx="0" cy="2926693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8345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Performance of Locking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300" dirty="0"/>
              <a:t>Locking comes with delays mainly from </a:t>
            </a:r>
            <a:r>
              <a:rPr lang="en-US" sz="3300" i="1" dirty="0">
                <a:solidFill>
                  <a:srgbClr val="0070C0"/>
                </a:solidFill>
              </a:rPr>
              <a:t>blocking</a:t>
            </a:r>
          </a:p>
          <a:p>
            <a:pPr>
              <a:buFont typeface="Wingdings" pitchFamily="2" charset="2"/>
              <a:buChar char="§"/>
            </a:pPr>
            <a:endParaRPr lang="en-US" sz="33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3300" dirty="0">
                <a:ea typeface="ＭＳ Ｐゴシック" charset="-128"/>
              </a:rPr>
              <a:t>Usually, the first few transactions are unlikely to conflict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>
                <a:ea typeface="ＭＳ Ｐゴシック" charset="-128"/>
              </a:rPr>
              <a:t>Throughput can rise in proportion to the number of active transactions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3400" dirty="0">
                <a:ea typeface="ＭＳ Ｐゴシック" charset="-128"/>
              </a:rPr>
              <a:t>As more transactions are executed concurrently, the likelihood of blocking increases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>
                <a:ea typeface="ＭＳ Ｐゴシック" charset="-128"/>
              </a:rPr>
              <a:t>Throughput will increase more slowly with the number of active transactions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3400" dirty="0">
                <a:ea typeface="ＭＳ Ｐゴシック" charset="-128"/>
              </a:rPr>
              <a:t>There comes a point when adding another active transaction will actually decrease throughput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>
                <a:ea typeface="ＭＳ Ｐゴシック" charset="-128"/>
              </a:rPr>
              <a:t>When the system </a:t>
            </a:r>
            <a:r>
              <a:rPr lang="en-US" sz="3100" i="1" dirty="0">
                <a:solidFill>
                  <a:srgbClr val="0070C0"/>
                </a:solidFill>
                <a:ea typeface="ＭＳ Ｐゴシック" charset="-128"/>
              </a:rPr>
              <a:t>thrashes</a:t>
            </a:r>
            <a:r>
              <a:rPr lang="en-US" sz="3100" dirty="0">
                <a:ea typeface="ＭＳ Ｐゴシック" charset="-128"/>
              </a:rPr>
              <a:t>!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864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Performance of Locking (</a:t>
            </a:r>
            <a:r>
              <a:rPr lang="en-US" i="1" dirty="0"/>
              <a:t>Cont’d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33800"/>
            <a:ext cx="8229600" cy="27432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sz="3300" dirty="0"/>
              <a:t>If a database begins to </a:t>
            </a:r>
            <a:r>
              <a:rPr lang="en-US" sz="3300" i="1" dirty="0"/>
              <a:t>thrash</a:t>
            </a:r>
            <a:r>
              <a:rPr lang="en-US" sz="3300" dirty="0"/>
              <a:t>, the DBA should reduce the number of active transactions</a:t>
            </a:r>
          </a:p>
          <a:p>
            <a:pPr>
              <a:buFont typeface="Wingdings" pitchFamily="2" charset="2"/>
              <a:buChar char="§"/>
            </a:pPr>
            <a:endParaRPr lang="en-US" sz="3300" dirty="0"/>
          </a:p>
          <a:p>
            <a:pPr>
              <a:buFont typeface="Wingdings" pitchFamily="2" charset="2"/>
              <a:buChar char="§"/>
            </a:pPr>
            <a:r>
              <a:rPr lang="en-US" sz="3300" dirty="0"/>
              <a:t>Empirically, thrashing is seen to occur when 30% of active transactions are blocked!</a:t>
            </a:r>
            <a:endParaRPr lang="en-US" dirty="0"/>
          </a:p>
        </p:txBody>
      </p:sp>
      <p:sp>
        <p:nvSpPr>
          <p:cNvPr id="4" name="Arc 3"/>
          <p:cNvSpPr/>
          <p:nvPr/>
        </p:nvSpPr>
        <p:spPr>
          <a:xfrm rot="19375467">
            <a:off x="690516" y="2835047"/>
            <a:ext cx="5857970" cy="2991155"/>
          </a:xfrm>
          <a:prstGeom prst="arc">
            <a:avLst>
              <a:gd name="adj1" fmla="val 16200000"/>
              <a:gd name="adj2" fmla="val 135987"/>
            </a:avLst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726108" y="3132748"/>
            <a:ext cx="3810000" cy="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2726108" y="1456348"/>
            <a:ext cx="0" cy="167640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432927" y="3220700"/>
            <a:ext cx="2396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# of Active Transactions</a:t>
            </a:r>
          </a:p>
        </p:txBody>
      </p:sp>
      <p:sp>
        <p:nvSpPr>
          <p:cNvPr id="14" name="TextBox 13"/>
          <p:cNvSpPr txBox="1"/>
          <p:nvPr/>
        </p:nvSpPr>
        <p:spPr>
          <a:xfrm rot="16200000">
            <a:off x="1825554" y="2109882"/>
            <a:ext cx="1290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Throughput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5105400" y="2184249"/>
            <a:ext cx="0" cy="948499"/>
          </a:xfrm>
          <a:prstGeom prst="line">
            <a:avLst/>
          </a:prstGeom>
          <a:ln w="254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104686" y="2611634"/>
            <a:ext cx="1100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Thrashing</a:t>
            </a:r>
          </a:p>
        </p:txBody>
      </p:sp>
    </p:spTree>
    <p:extLst>
      <p:ext uri="{BB962C8B-B14F-4D97-AF65-F5344CB8AC3E}">
        <p14:creationId xmlns:p14="http://schemas.microsoft.com/office/powerpoint/2010/main" val="1750392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/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62548" y="515739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8556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Schedules with </a:t>
            </a:r>
            <a:r>
              <a:rPr lang="en-US" i="1" dirty="0">
                <a:ea typeface="ＭＳ Ｐゴシック" pitchFamily="34" charset="-128"/>
              </a:rPr>
              <a:t>Aborted</a:t>
            </a:r>
            <a:r>
              <a:rPr lang="en-US" dirty="0">
                <a:ea typeface="ＭＳ Ｐゴシック" pitchFamily="34" charset="-128"/>
              </a:rPr>
              <a:t> Transactions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Suppose that T1 and T2 actions are interleaved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deducts $100 from account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T2 adds 6% interest to accounts A and B, and commits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is aborted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T1 and T2 can be represented by the following schedule: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016554" y="424370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54554" y="447230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47542" y="41411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36058" y="414498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20442" y="4455886"/>
            <a:ext cx="660758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R(A)</a:t>
            </a:r>
          </a:p>
          <a:p>
            <a:r>
              <a:rPr lang="en-US" sz="1600" dirty="0"/>
              <a:t>W(A)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Abort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50497" y="4472304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R(A)</a:t>
            </a:r>
          </a:p>
          <a:p>
            <a:r>
              <a:rPr lang="en-US" sz="1600" dirty="0"/>
              <a:t>W(A)</a:t>
            </a:r>
          </a:p>
          <a:p>
            <a:r>
              <a:rPr lang="en-US" sz="1600" dirty="0"/>
              <a:t>R(B)</a:t>
            </a:r>
          </a:p>
          <a:p>
            <a:r>
              <a:rPr lang="en-US" sz="1600" dirty="0"/>
              <a:t>W(B)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48000" y="4594429"/>
            <a:ext cx="557370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T2 read a value for A that should have never been there!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3124200" y="5127612"/>
            <a:ext cx="5408597" cy="815987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How can we deal with the situation, assuming T2 </a:t>
            </a:r>
            <a:r>
              <a:rPr lang="en-US" sz="2000" i="1" u="sng" dirty="0">
                <a:solidFill>
                  <a:schemeClr val="bg1"/>
                </a:solidFill>
              </a:rPr>
              <a:t>had not yet committed</a:t>
            </a:r>
            <a:r>
              <a:rPr lang="en-US" sz="2000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5" name="Oval 4"/>
          <p:cNvSpPr/>
          <p:nvPr/>
        </p:nvSpPr>
        <p:spPr>
          <a:xfrm>
            <a:off x="2021222" y="4985252"/>
            <a:ext cx="566296" cy="28472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338704" y="4724400"/>
            <a:ext cx="566296" cy="28472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25" idx="6"/>
          </p:cNvCxnSpPr>
          <p:nvPr/>
        </p:nvCxnSpPr>
        <p:spPr>
          <a:xfrm>
            <a:off x="1905000" y="4866762"/>
            <a:ext cx="231058" cy="193999"/>
          </a:xfrm>
          <a:prstGeom prst="straightConnector1">
            <a:avLst/>
          </a:prstGeom>
          <a:ln w="15875">
            <a:solidFill>
              <a:srgbClr val="0070C0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0508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2" grpId="0" animBg="1"/>
      <p:bldP spid="29" grpId="0" animBg="1"/>
      <p:bldP spid="5" grpId="0" animBg="1"/>
      <p:bldP spid="2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Schedules with </a:t>
            </a:r>
            <a:r>
              <a:rPr lang="en-US" i="1" dirty="0">
                <a:ea typeface="ＭＳ Ｐゴシック" pitchFamily="34" charset="-128"/>
              </a:rPr>
              <a:t>Aborted</a:t>
            </a:r>
            <a:r>
              <a:rPr lang="en-US" dirty="0">
                <a:ea typeface="ＭＳ Ｐゴシック" pitchFamily="34" charset="-128"/>
              </a:rPr>
              <a:t> Transactions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Suppose that T1 and T2 actions are interleaved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deducts $100 from account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T2 adds 6% interest to accounts A and B, and commits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is aborted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T1 and T2 can be represented by the following schedule: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016554" y="424370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54554" y="447230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47542" y="41411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36058" y="414498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20442" y="4455886"/>
            <a:ext cx="660758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R(A)</a:t>
            </a:r>
          </a:p>
          <a:p>
            <a:r>
              <a:rPr lang="en-US" sz="1600" dirty="0"/>
              <a:t>W(A)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Abort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50497" y="4472304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R(A)</a:t>
            </a:r>
          </a:p>
          <a:p>
            <a:r>
              <a:rPr lang="en-US" sz="1600" dirty="0"/>
              <a:t>W(A)</a:t>
            </a:r>
          </a:p>
          <a:p>
            <a:r>
              <a:rPr lang="en-US" sz="1600" dirty="0"/>
              <a:t>R(B)</a:t>
            </a:r>
          </a:p>
          <a:p>
            <a:r>
              <a:rPr lang="en-US" sz="1600" dirty="0"/>
              <a:t>W(B)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2971800" y="5127613"/>
            <a:ext cx="5791200" cy="511187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We can </a:t>
            </a:r>
            <a:r>
              <a:rPr lang="en-US" sz="2000" i="1" u="sng" dirty="0">
                <a:solidFill>
                  <a:schemeClr val="bg1"/>
                </a:solidFill>
              </a:rPr>
              <a:t>cascade</a:t>
            </a:r>
            <a:r>
              <a:rPr lang="en-US" sz="2000" dirty="0">
                <a:solidFill>
                  <a:schemeClr val="bg1"/>
                </a:solidFill>
              </a:rPr>
              <a:t> the abort of T1 by aborting T2 as well!</a:t>
            </a:r>
          </a:p>
        </p:txBody>
      </p:sp>
      <p:sp>
        <p:nvSpPr>
          <p:cNvPr id="5" name="Oval 4"/>
          <p:cNvSpPr/>
          <p:nvPr/>
        </p:nvSpPr>
        <p:spPr>
          <a:xfrm>
            <a:off x="2021222" y="4985252"/>
            <a:ext cx="566296" cy="28472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338704" y="4724400"/>
            <a:ext cx="566296" cy="28472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25" idx="6"/>
          </p:cNvCxnSpPr>
          <p:nvPr/>
        </p:nvCxnSpPr>
        <p:spPr>
          <a:xfrm>
            <a:off x="1905000" y="4866762"/>
            <a:ext cx="231058" cy="193999"/>
          </a:xfrm>
          <a:prstGeom prst="straightConnector1">
            <a:avLst/>
          </a:prstGeom>
          <a:ln w="15875">
            <a:solidFill>
              <a:srgbClr val="0070C0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2971800" y="5813413"/>
            <a:ext cx="5791200" cy="70457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This “cascading process” can be </a:t>
            </a:r>
            <a:r>
              <a:rPr lang="en-US" sz="2000" i="1" dirty="0">
                <a:solidFill>
                  <a:schemeClr val="tx1"/>
                </a:solidFill>
              </a:rPr>
              <a:t>recursively</a:t>
            </a:r>
            <a:r>
              <a:rPr lang="en-US" sz="2000" dirty="0">
                <a:solidFill>
                  <a:schemeClr val="tx1"/>
                </a:solidFill>
              </a:rPr>
              <a:t> applied to any transaction that read A written by T1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048000" y="4594429"/>
            <a:ext cx="557370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T2 read a value for A that should have never been there!</a:t>
            </a:r>
          </a:p>
        </p:txBody>
      </p:sp>
    </p:spTree>
    <p:extLst>
      <p:ext uri="{BB962C8B-B14F-4D97-AF65-F5344CB8AC3E}">
        <p14:creationId xmlns:p14="http://schemas.microsoft.com/office/powerpoint/2010/main" val="391415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Schedules with </a:t>
            </a:r>
            <a:r>
              <a:rPr lang="en-US" i="1" dirty="0">
                <a:ea typeface="ＭＳ Ｐゴシック" pitchFamily="34" charset="-128"/>
              </a:rPr>
              <a:t>Aborted</a:t>
            </a:r>
            <a:r>
              <a:rPr lang="en-US" dirty="0">
                <a:ea typeface="ＭＳ Ｐゴシック" pitchFamily="34" charset="-128"/>
              </a:rPr>
              <a:t> Transactions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Suppose that T1 and T2 actions are interleaved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deducts $100 from account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T2 adds 6% interest to accounts A and B, and commits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is aborted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T1 and T2 can be represented by the following schedule: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016554" y="424370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54554" y="447230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47542" y="41411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36058" y="414498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20442" y="4455886"/>
            <a:ext cx="660758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R(A)</a:t>
            </a:r>
          </a:p>
          <a:p>
            <a:r>
              <a:rPr lang="en-US" sz="1600" dirty="0"/>
              <a:t>W(A)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Abort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50497" y="4472304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R(A)</a:t>
            </a:r>
          </a:p>
          <a:p>
            <a:r>
              <a:rPr lang="en-US" sz="1600" dirty="0"/>
              <a:t>W(A)</a:t>
            </a:r>
          </a:p>
          <a:p>
            <a:r>
              <a:rPr lang="en-US" sz="1600" dirty="0"/>
              <a:t>R(B)</a:t>
            </a:r>
          </a:p>
          <a:p>
            <a:r>
              <a:rPr lang="en-US" sz="1600" dirty="0"/>
              <a:t>W(B)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3124200" y="5127612"/>
            <a:ext cx="5408597" cy="815987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How can we deal with the situation, assuming T2 </a:t>
            </a:r>
            <a:r>
              <a:rPr lang="en-US" sz="2000" i="1" u="sng" dirty="0">
                <a:solidFill>
                  <a:schemeClr val="bg1"/>
                </a:solidFill>
              </a:rPr>
              <a:t>had actually committed</a:t>
            </a:r>
            <a:r>
              <a:rPr lang="en-US" sz="2000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5" name="Oval 4"/>
          <p:cNvSpPr/>
          <p:nvPr/>
        </p:nvSpPr>
        <p:spPr>
          <a:xfrm>
            <a:off x="2021222" y="4985252"/>
            <a:ext cx="566296" cy="28472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338704" y="4724400"/>
            <a:ext cx="566296" cy="28472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25" idx="6"/>
          </p:cNvCxnSpPr>
          <p:nvPr/>
        </p:nvCxnSpPr>
        <p:spPr>
          <a:xfrm>
            <a:off x="1905000" y="4866762"/>
            <a:ext cx="231058" cy="193999"/>
          </a:xfrm>
          <a:prstGeom prst="straightConnector1">
            <a:avLst/>
          </a:prstGeom>
          <a:ln w="15875">
            <a:solidFill>
              <a:srgbClr val="0070C0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3109957" y="6096000"/>
            <a:ext cx="5422840" cy="511187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The schedule is indeed </a:t>
            </a:r>
            <a:r>
              <a:rPr lang="en-US" sz="2000" i="1" u="sng" dirty="0">
                <a:solidFill>
                  <a:schemeClr val="bg1"/>
                </a:solidFill>
              </a:rPr>
              <a:t>unrecoverable</a:t>
            </a:r>
            <a:r>
              <a:rPr lang="en-US" sz="2000" dirty="0">
                <a:solidFill>
                  <a:schemeClr val="bg1"/>
                </a:solidFill>
              </a:rPr>
              <a:t>!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048000" y="4594429"/>
            <a:ext cx="557370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T2 read a value for A that should have never been there!</a:t>
            </a:r>
          </a:p>
        </p:txBody>
      </p:sp>
    </p:spTree>
    <p:extLst>
      <p:ext uri="{BB962C8B-B14F-4D97-AF65-F5344CB8AC3E}">
        <p14:creationId xmlns:p14="http://schemas.microsoft.com/office/powerpoint/2010/main" val="3911362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Schedules with </a:t>
            </a:r>
            <a:r>
              <a:rPr lang="en-US" i="1" dirty="0">
                <a:ea typeface="ＭＳ Ｐゴシック" pitchFamily="34" charset="-128"/>
              </a:rPr>
              <a:t>Aborted</a:t>
            </a:r>
            <a:r>
              <a:rPr lang="en-US" dirty="0">
                <a:ea typeface="ＭＳ Ｐゴシック" pitchFamily="34" charset="-128"/>
              </a:rPr>
              <a:t> Transactions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Suppose that T1 and T2 actions are interleaved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deducts $100 from account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T2 adds 6% interest to accounts A and B, and commits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is aborted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T1 and T2 can be represented by the following schedule: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016554" y="424370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54554" y="447230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47542" y="41411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36058" y="414498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20442" y="4455886"/>
            <a:ext cx="660758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R(A)</a:t>
            </a:r>
          </a:p>
          <a:p>
            <a:r>
              <a:rPr lang="en-US" sz="1600" dirty="0"/>
              <a:t>W(A)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Abort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50497" y="4472304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R(A)</a:t>
            </a:r>
          </a:p>
          <a:p>
            <a:r>
              <a:rPr lang="en-US" sz="1600" dirty="0"/>
              <a:t>W(A)</a:t>
            </a:r>
          </a:p>
          <a:p>
            <a:r>
              <a:rPr lang="en-US" sz="1600" dirty="0"/>
              <a:t>R(B)</a:t>
            </a:r>
          </a:p>
          <a:p>
            <a:r>
              <a:rPr lang="en-US" sz="1600" dirty="0"/>
              <a:t>W(B)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3124200" y="5127612"/>
            <a:ext cx="5408597" cy="968388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For a schedule to be </a:t>
            </a:r>
            <a:r>
              <a:rPr lang="en-US" sz="2000" i="1" dirty="0">
                <a:solidFill>
                  <a:schemeClr val="tx1"/>
                </a:solidFill>
              </a:rPr>
              <a:t>recoverable</a:t>
            </a:r>
            <a:r>
              <a:rPr lang="en-US" sz="2000" dirty="0">
                <a:solidFill>
                  <a:schemeClr val="tx1"/>
                </a:solidFill>
              </a:rPr>
              <a:t>, transactions should commit only after all transactions whose changes they read commit!</a:t>
            </a:r>
          </a:p>
        </p:txBody>
      </p:sp>
      <p:sp>
        <p:nvSpPr>
          <p:cNvPr id="5" name="Oval 4"/>
          <p:cNvSpPr/>
          <p:nvPr/>
        </p:nvSpPr>
        <p:spPr>
          <a:xfrm>
            <a:off x="2021222" y="4985252"/>
            <a:ext cx="566296" cy="28472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338704" y="4724400"/>
            <a:ext cx="566296" cy="28472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25" idx="6"/>
          </p:cNvCxnSpPr>
          <p:nvPr/>
        </p:nvCxnSpPr>
        <p:spPr>
          <a:xfrm>
            <a:off x="1905000" y="4866762"/>
            <a:ext cx="231058" cy="193999"/>
          </a:xfrm>
          <a:prstGeom prst="straightConnector1">
            <a:avLst/>
          </a:prstGeom>
          <a:ln w="15875">
            <a:solidFill>
              <a:srgbClr val="0070C0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3135594" y="6189292"/>
            <a:ext cx="5408597" cy="457201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“</a:t>
            </a:r>
            <a:r>
              <a:rPr lang="en-US" sz="2000" i="1" dirty="0">
                <a:solidFill>
                  <a:schemeClr val="tx1"/>
                </a:solidFill>
              </a:rPr>
              <a:t>Recoverable schedules</a:t>
            </a:r>
            <a:r>
              <a:rPr lang="en-US" sz="2000" dirty="0">
                <a:solidFill>
                  <a:schemeClr val="tx1"/>
                </a:solidFill>
              </a:rPr>
              <a:t>” avoid </a:t>
            </a:r>
            <a:r>
              <a:rPr lang="en-US" sz="2000" i="1" dirty="0">
                <a:solidFill>
                  <a:schemeClr val="tx1"/>
                </a:solidFill>
              </a:rPr>
              <a:t>cascading aborts</a:t>
            </a:r>
            <a:r>
              <a:rPr lang="en-US" sz="2000" dirty="0">
                <a:solidFill>
                  <a:schemeClr val="tx1"/>
                </a:solidFill>
              </a:rPr>
              <a:t>!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48000" y="4594429"/>
            <a:ext cx="557370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T2 read a value for A that should have never been there!</a:t>
            </a:r>
          </a:p>
        </p:txBody>
      </p:sp>
    </p:spTree>
    <p:extLst>
      <p:ext uri="{BB962C8B-B14F-4D97-AF65-F5344CB8AC3E}">
        <p14:creationId xmlns:p14="http://schemas.microsoft.com/office/powerpoint/2010/main" val="2775731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 Manager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Lock Manager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Recovery Manager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1080470" y="3318192"/>
            <a:ext cx="1688307" cy="1735932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5285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Schedules with </a:t>
            </a:r>
            <a:r>
              <a:rPr lang="en-US" i="1" dirty="0">
                <a:ea typeface="ＭＳ Ｐゴシック" pitchFamily="34" charset="-128"/>
              </a:rPr>
              <a:t>Aborted</a:t>
            </a:r>
            <a:r>
              <a:rPr lang="en-US" dirty="0">
                <a:ea typeface="ＭＳ Ｐゴシック" pitchFamily="34" charset="-128"/>
              </a:rPr>
              <a:t> Transactions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Suppose that T1 and T2 actions are interleaved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deducts $100 from account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T2 adds 6% interest to accounts A and B, and commits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is aborted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T1 and T2 can be represented by the following schedule: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016554" y="424370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54554" y="447230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47542" y="41411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36058" y="414498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20442" y="4455886"/>
            <a:ext cx="660758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R(A)</a:t>
            </a:r>
          </a:p>
          <a:p>
            <a:r>
              <a:rPr lang="en-US" sz="1600" dirty="0"/>
              <a:t>W(A)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Abort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50497" y="4472304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R(A)</a:t>
            </a:r>
          </a:p>
          <a:p>
            <a:r>
              <a:rPr lang="en-US" sz="1600" dirty="0"/>
              <a:t>W(A)</a:t>
            </a:r>
          </a:p>
          <a:p>
            <a:r>
              <a:rPr lang="en-US" sz="1600" dirty="0"/>
              <a:t>R(B)</a:t>
            </a:r>
          </a:p>
          <a:p>
            <a:r>
              <a:rPr lang="en-US" sz="1600" dirty="0"/>
              <a:t>W(B)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3124200" y="5127612"/>
            <a:ext cx="5408597" cy="484194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How can we ensure “recoverable schedules”?</a:t>
            </a:r>
          </a:p>
        </p:txBody>
      </p:sp>
      <p:sp>
        <p:nvSpPr>
          <p:cNvPr id="5" name="Oval 4"/>
          <p:cNvSpPr/>
          <p:nvPr/>
        </p:nvSpPr>
        <p:spPr>
          <a:xfrm>
            <a:off x="2021222" y="4985252"/>
            <a:ext cx="566296" cy="28472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338704" y="4724400"/>
            <a:ext cx="566296" cy="28472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25" idx="6"/>
          </p:cNvCxnSpPr>
          <p:nvPr/>
        </p:nvCxnSpPr>
        <p:spPr>
          <a:xfrm>
            <a:off x="1905000" y="4866762"/>
            <a:ext cx="231058" cy="193999"/>
          </a:xfrm>
          <a:prstGeom prst="straightConnector1">
            <a:avLst/>
          </a:prstGeom>
          <a:ln w="15875">
            <a:solidFill>
              <a:srgbClr val="0070C0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3105684" y="5773301"/>
            <a:ext cx="5408597" cy="457201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By using Strict 2PL!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48000" y="4594429"/>
            <a:ext cx="557370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T2 read a value for A that should have never been there!</a:t>
            </a:r>
          </a:p>
        </p:txBody>
      </p:sp>
    </p:spTree>
    <p:extLst>
      <p:ext uri="{BB962C8B-B14F-4D97-AF65-F5344CB8AC3E}">
        <p14:creationId xmlns:p14="http://schemas.microsoft.com/office/powerpoint/2010/main" val="1250015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Schedules with </a:t>
            </a:r>
            <a:r>
              <a:rPr lang="en-US" i="1" dirty="0">
                <a:ea typeface="ＭＳ Ｐゴシック" pitchFamily="34" charset="-128"/>
              </a:rPr>
              <a:t>Aborted</a:t>
            </a:r>
            <a:r>
              <a:rPr lang="en-US" dirty="0">
                <a:ea typeface="ＭＳ Ｐゴシック" pitchFamily="34" charset="-128"/>
              </a:rPr>
              <a:t> Transactions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34454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Suppose that T1 and T2 actions are interleaved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deducts $100 from account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T2 adds 6% interest to accounts A and B, and commits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is aborted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T1 and T2 can be represented by the following schedule: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016554" y="424370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54554" y="447230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47542" y="41411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36058" y="414498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20442" y="4455886"/>
            <a:ext cx="660758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R(A)</a:t>
            </a:r>
          </a:p>
          <a:p>
            <a:r>
              <a:rPr lang="en-US" sz="1600" dirty="0"/>
              <a:t>W(A)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Abort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50497" y="4472304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R(A)</a:t>
            </a:r>
          </a:p>
          <a:p>
            <a:r>
              <a:rPr lang="en-US" sz="1600" dirty="0"/>
              <a:t>W(A)</a:t>
            </a:r>
          </a:p>
          <a:p>
            <a:r>
              <a:rPr lang="en-US" sz="1600" dirty="0"/>
              <a:t>R(B)</a:t>
            </a:r>
          </a:p>
          <a:p>
            <a:r>
              <a:rPr lang="en-US" sz="1600" dirty="0"/>
              <a:t>W(B)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17" name="Striped Right Arrow 16"/>
          <p:cNvSpPr/>
          <p:nvPr/>
        </p:nvSpPr>
        <p:spPr>
          <a:xfrm>
            <a:off x="3200400" y="4800600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5866159" y="381071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104159" y="403931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297147" y="3708162"/>
            <a:ext cx="37702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/>
              <a:t>T1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985663" y="3711998"/>
            <a:ext cx="37702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/>
              <a:t>T2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604702" y="4022896"/>
            <a:ext cx="126021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FF0000"/>
                </a:solidFill>
              </a:rPr>
              <a:t>EXCLUSIVE</a:t>
            </a:r>
            <a:r>
              <a:rPr lang="en-US" sz="1500" dirty="0">
                <a:solidFill>
                  <a:srgbClr val="FF0000"/>
                </a:solidFill>
              </a:rPr>
              <a:t>(A)</a:t>
            </a:r>
          </a:p>
          <a:p>
            <a:r>
              <a:rPr lang="en-US" sz="1500" dirty="0"/>
              <a:t>R(A)</a:t>
            </a:r>
          </a:p>
          <a:p>
            <a:r>
              <a:rPr lang="en-US" sz="1500" dirty="0"/>
              <a:t>W(A)</a:t>
            </a:r>
          </a:p>
          <a:p>
            <a:endParaRPr lang="en-US" sz="1500" dirty="0"/>
          </a:p>
          <a:p>
            <a:r>
              <a:rPr lang="en-US" sz="1500" dirty="0"/>
              <a:t>Abort</a:t>
            </a:r>
          </a:p>
          <a:p>
            <a:r>
              <a:rPr lang="en-US" sz="1500" b="1" dirty="0">
                <a:solidFill>
                  <a:srgbClr val="FF0000"/>
                </a:solidFill>
              </a:rPr>
              <a:t>UNDO(T1)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815571" y="4295623"/>
            <a:ext cx="1260217" cy="26314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500" dirty="0"/>
          </a:p>
          <a:p>
            <a:endParaRPr lang="en-US" sz="1500" dirty="0"/>
          </a:p>
          <a:p>
            <a:endParaRPr lang="en-US" sz="1500" dirty="0"/>
          </a:p>
          <a:p>
            <a:endParaRPr lang="en-US" sz="1500" dirty="0"/>
          </a:p>
          <a:p>
            <a:r>
              <a:rPr lang="en-US" sz="1500" b="1" dirty="0">
                <a:solidFill>
                  <a:srgbClr val="FF0000"/>
                </a:solidFill>
              </a:rPr>
              <a:t>EXCLUSIVE</a:t>
            </a:r>
            <a:r>
              <a:rPr lang="en-US" sz="1500" dirty="0">
                <a:solidFill>
                  <a:srgbClr val="FF0000"/>
                </a:solidFill>
              </a:rPr>
              <a:t>(A)</a:t>
            </a:r>
          </a:p>
          <a:p>
            <a:r>
              <a:rPr lang="en-US" sz="1500" dirty="0"/>
              <a:t>R(A)</a:t>
            </a:r>
          </a:p>
          <a:p>
            <a:r>
              <a:rPr lang="en-US" sz="1500" dirty="0"/>
              <a:t>W(A)</a:t>
            </a:r>
          </a:p>
          <a:p>
            <a:r>
              <a:rPr lang="en-US" sz="1500" b="1" dirty="0">
                <a:solidFill>
                  <a:srgbClr val="FF0000"/>
                </a:solidFill>
              </a:rPr>
              <a:t>EXCLUSIVE</a:t>
            </a:r>
            <a:r>
              <a:rPr lang="en-US" sz="1500" dirty="0">
                <a:solidFill>
                  <a:srgbClr val="FF0000"/>
                </a:solidFill>
              </a:rPr>
              <a:t>(B)</a:t>
            </a:r>
            <a:endParaRPr lang="en-US" sz="1500" dirty="0"/>
          </a:p>
          <a:p>
            <a:r>
              <a:rPr lang="en-US" sz="1500" dirty="0"/>
              <a:t>R(B)</a:t>
            </a:r>
          </a:p>
          <a:p>
            <a:r>
              <a:rPr lang="en-US" sz="1500" dirty="0"/>
              <a:t>W(B)</a:t>
            </a:r>
          </a:p>
          <a:p>
            <a:r>
              <a:rPr lang="en-US" sz="1500" dirty="0"/>
              <a:t>Commit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814883" y="4506478"/>
            <a:ext cx="76976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FF0000"/>
                </a:solidFill>
              </a:rPr>
              <a:t>Lock</a:t>
            </a:r>
            <a:r>
              <a:rPr lang="en-US" sz="1500" dirty="0">
                <a:solidFill>
                  <a:srgbClr val="FF0000"/>
                </a:solidFill>
              </a:rPr>
              <a:t>(A)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923060" y="4749324"/>
            <a:ext cx="56085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FF0000"/>
                </a:solidFill>
              </a:rPr>
              <a:t>Wait</a:t>
            </a:r>
            <a:endParaRPr lang="en-US" sz="1500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6195001" y="5018060"/>
            <a:ext cx="0" cy="225793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ounded Rectangle 32"/>
          <p:cNvSpPr/>
          <p:nvPr/>
        </p:nvSpPr>
        <p:spPr>
          <a:xfrm>
            <a:off x="7264962" y="4226590"/>
            <a:ext cx="1688182" cy="1582939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Cascaded aborts are avoided!</a:t>
            </a:r>
          </a:p>
        </p:txBody>
      </p:sp>
    </p:spTree>
    <p:extLst>
      <p:ext uri="{BB962C8B-B14F-4D97-AF65-F5344CB8AC3E}">
        <p14:creationId xmlns:p14="http://schemas.microsoft.com/office/powerpoint/2010/main" val="2187582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0" grpId="0"/>
      <p:bldP spid="21" grpId="0"/>
      <p:bldP spid="22" grpId="0"/>
      <p:bldP spid="23" grpId="0"/>
      <p:bldP spid="24" grpId="0"/>
      <p:bldP spid="26" grpId="0"/>
      <p:bldP spid="3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780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Serializable Schedules: </a:t>
            </a:r>
            <a:r>
              <a:rPr lang="en-US" i="1" dirty="0">
                <a:ea typeface="ＭＳ Ｐゴシック" pitchFamily="34" charset="-128"/>
              </a:rPr>
              <a:t>Redefined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362" y="1295400"/>
            <a:ext cx="8763000" cy="51054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Two schedules are said to be </a:t>
            </a:r>
            <a:r>
              <a:rPr lang="en-US" sz="2800" i="1" dirty="0">
                <a:solidFill>
                  <a:srgbClr val="0070C0"/>
                </a:solidFill>
              </a:rPr>
              <a:t>equivalent</a:t>
            </a:r>
            <a:r>
              <a:rPr lang="en-US" sz="2800" dirty="0"/>
              <a:t> if for any database state, the effect of executing the 1st schedule is </a:t>
            </a:r>
            <a:r>
              <a:rPr lang="en-US" sz="2800" u="sng" dirty="0"/>
              <a:t>identical</a:t>
            </a:r>
            <a:r>
              <a:rPr lang="en-US" sz="2800" dirty="0"/>
              <a:t> to the effect of executing the 2nd schedule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u="sng" dirty="0"/>
              <a:t>Previously</a:t>
            </a:r>
            <a:r>
              <a:rPr lang="en-US" sz="2800" dirty="0"/>
              <a:t>: a </a:t>
            </a:r>
            <a:r>
              <a:rPr lang="en-US" sz="2800" i="1" dirty="0">
                <a:solidFill>
                  <a:srgbClr val="FF0000"/>
                </a:solidFill>
              </a:rPr>
              <a:t>serializable schedule </a:t>
            </a:r>
            <a:r>
              <a:rPr lang="en-US" sz="2800" dirty="0"/>
              <a:t>is a schedule that is equivalent to a serial schedule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u="sng" dirty="0"/>
              <a:t>Now</a:t>
            </a:r>
            <a:r>
              <a:rPr lang="en-US" sz="2800" dirty="0"/>
              <a:t>: a </a:t>
            </a:r>
            <a:r>
              <a:rPr lang="en-US" sz="2800" i="1" dirty="0">
                <a:solidFill>
                  <a:srgbClr val="FF0000"/>
                </a:solidFill>
              </a:rPr>
              <a:t>serializable schedule </a:t>
            </a:r>
            <a:r>
              <a:rPr lang="en-US" sz="2800" dirty="0"/>
              <a:t>is a schedule that is equivalent to a serial schedule </a:t>
            </a:r>
            <a:r>
              <a:rPr lang="en-US" sz="2800" i="1" u="sng" dirty="0"/>
              <a:t>over a set of committed transactions</a:t>
            </a:r>
          </a:p>
          <a:p>
            <a:pPr>
              <a:buFont typeface="Wingdings" pitchFamily="2" charset="2"/>
              <a:buChar char="§"/>
            </a:pPr>
            <a:endParaRPr lang="en-US" sz="2800" i="1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This definition captures </a:t>
            </a:r>
            <a:r>
              <a:rPr lang="en-US" sz="2800" i="1" dirty="0">
                <a:solidFill>
                  <a:srgbClr val="0070C0"/>
                </a:solidFill>
              </a:rPr>
              <a:t>serializability</a:t>
            </a:r>
            <a:r>
              <a:rPr lang="en-US" sz="2800" dirty="0"/>
              <a:t> as well as </a:t>
            </a:r>
            <a:r>
              <a:rPr lang="en-US" sz="2800" i="1" dirty="0">
                <a:solidFill>
                  <a:srgbClr val="0070C0"/>
                </a:solidFill>
              </a:rPr>
              <a:t>recoverability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40012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Now…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308373538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53290" y="15240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2146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Lock Conversions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A transaction may need to change the lock it already acquires on an object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From Shared to Exclusive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/>
              <a:t>This is referred to as </a:t>
            </a:r>
            <a:r>
              <a:rPr lang="en-US" sz="2600" i="1" dirty="0">
                <a:solidFill>
                  <a:srgbClr val="0070C0"/>
                </a:solidFill>
              </a:rPr>
              <a:t>lock upgrade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From Exclusive to Shared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/>
              <a:t>This is referred to as </a:t>
            </a:r>
            <a:r>
              <a:rPr lang="en-US" sz="2600" i="1" dirty="0">
                <a:solidFill>
                  <a:srgbClr val="0070C0"/>
                </a:solidFill>
              </a:rPr>
              <a:t>lock downgrade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For example, an SQL update statement might acquire a Shared lock </a:t>
            </a:r>
            <a:r>
              <a:rPr lang="en-US" sz="3000" i="1" u="sng" dirty="0"/>
              <a:t>on each row</a:t>
            </a:r>
            <a:r>
              <a:rPr lang="en-US" sz="3000" dirty="0"/>
              <a:t>, </a:t>
            </a:r>
            <a:r>
              <a:rPr lang="en-US" sz="3000" b="1" i="1" dirty="0"/>
              <a:t>R</a:t>
            </a:r>
            <a:r>
              <a:rPr lang="en-US" sz="3000" dirty="0"/>
              <a:t>, in a table and if </a:t>
            </a:r>
            <a:r>
              <a:rPr lang="en-US" sz="3000" b="1" i="1" dirty="0"/>
              <a:t>R</a:t>
            </a:r>
            <a:r>
              <a:rPr lang="en-US" sz="3000" dirty="0"/>
              <a:t> satisfies the condition (in the WHERE clause), an Exclusive lock must be obtained for </a:t>
            </a:r>
            <a:r>
              <a:rPr lang="en-US" sz="3000" b="1" i="1" dirty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1183458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Lock Upgrades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686800" cy="54102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 lock upgrade request from a transaction </a:t>
            </a:r>
            <a:r>
              <a:rPr lang="en-US" sz="2800" b="1" i="1" dirty="0"/>
              <a:t>T</a:t>
            </a:r>
            <a:r>
              <a:rPr lang="en-US" sz="2800" dirty="0"/>
              <a:t> on object </a:t>
            </a:r>
            <a:r>
              <a:rPr lang="en-US" sz="2800" b="1" i="1" dirty="0"/>
              <a:t>O</a:t>
            </a:r>
            <a:r>
              <a:rPr lang="en-US" sz="2800" dirty="0"/>
              <a:t> must be handled specially by: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Granting an Exclusive lock to </a:t>
            </a:r>
            <a:r>
              <a:rPr lang="en-US" sz="2600" b="1" i="1" dirty="0"/>
              <a:t>T</a:t>
            </a:r>
            <a:r>
              <a:rPr lang="en-US" sz="2600" dirty="0"/>
              <a:t> immediately </a:t>
            </a:r>
            <a:r>
              <a:rPr lang="en-US" sz="2600" i="1" dirty="0"/>
              <a:t>if no other transaction holds a lock on </a:t>
            </a:r>
            <a:r>
              <a:rPr lang="en-US" sz="2600" b="1" dirty="0"/>
              <a:t>O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Otherwise, queuing </a:t>
            </a:r>
            <a:r>
              <a:rPr lang="en-US" sz="2600" b="1" i="1" dirty="0"/>
              <a:t>T</a:t>
            </a:r>
            <a:r>
              <a:rPr lang="en-US" sz="2600" dirty="0"/>
              <a:t> at the </a:t>
            </a:r>
            <a:r>
              <a:rPr lang="en-US" sz="2600" i="1" u="sng" dirty="0">
                <a:solidFill>
                  <a:srgbClr val="FF0000"/>
                </a:solidFill>
              </a:rPr>
              <a:t>front</a:t>
            </a:r>
            <a:r>
              <a:rPr lang="en-US" sz="2600" dirty="0"/>
              <a:t> of </a:t>
            </a:r>
            <a:r>
              <a:rPr lang="en-US" sz="2600" b="1" i="1" dirty="0"/>
              <a:t>O</a:t>
            </a:r>
            <a:r>
              <a:rPr lang="en-US" sz="2600" dirty="0"/>
              <a:t>’s queue </a:t>
            </a:r>
            <a:br>
              <a:rPr lang="en-US" sz="2600" dirty="0"/>
            </a:br>
            <a:r>
              <a:rPr lang="en-US" sz="2600" dirty="0"/>
              <a:t>(i.e., </a:t>
            </a:r>
            <a:r>
              <a:rPr lang="en-US" sz="2600" b="1" i="1" u="sng" dirty="0"/>
              <a:t>T</a:t>
            </a:r>
            <a:r>
              <a:rPr lang="en-US" sz="2600" i="1" u="sng" dirty="0"/>
              <a:t> is favored</a:t>
            </a:r>
            <a:r>
              <a:rPr lang="en-US" sz="2600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b="1" i="1" dirty="0"/>
              <a:t>T</a:t>
            </a:r>
            <a:r>
              <a:rPr lang="en-US" sz="2800" dirty="0"/>
              <a:t> is </a:t>
            </a:r>
            <a:r>
              <a:rPr lang="en-US" sz="2800" i="1" dirty="0"/>
              <a:t>favored</a:t>
            </a:r>
            <a:r>
              <a:rPr lang="en-US" sz="2800" dirty="0"/>
              <a:t> because it already holds a Shared lock on </a:t>
            </a:r>
            <a:r>
              <a:rPr lang="en-US" sz="2800" b="1" i="1" dirty="0"/>
              <a:t>O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Queuing </a:t>
            </a:r>
            <a:r>
              <a:rPr lang="en-US" sz="2600" b="1" i="1" dirty="0"/>
              <a:t>T </a:t>
            </a:r>
            <a:r>
              <a:rPr lang="en-US" sz="2600" i="1" dirty="0"/>
              <a:t>in front of</a:t>
            </a:r>
            <a:r>
              <a:rPr lang="en-US" sz="2600" dirty="0"/>
              <a:t> another transaction </a:t>
            </a:r>
            <a:r>
              <a:rPr lang="en-US" sz="2600" b="1" i="1" dirty="0"/>
              <a:t>T’</a:t>
            </a:r>
            <a:r>
              <a:rPr lang="en-US" sz="2600" dirty="0"/>
              <a:t> that holds no lock on </a:t>
            </a:r>
            <a:r>
              <a:rPr lang="en-US" sz="2600" b="1" i="1" dirty="0"/>
              <a:t>O</a:t>
            </a:r>
            <a:r>
              <a:rPr lang="en-US" sz="2600" dirty="0"/>
              <a:t>, but requested an Exclusive lock on </a:t>
            </a:r>
            <a:r>
              <a:rPr lang="en-US" sz="2600" b="1" i="1" dirty="0"/>
              <a:t>O</a:t>
            </a:r>
            <a:r>
              <a:rPr lang="en-US" sz="2600" dirty="0"/>
              <a:t> averts a deadlock!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However, if </a:t>
            </a:r>
            <a:r>
              <a:rPr lang="en-US" sz="2600" b="1" i="1" dirty="0"/>
              <a:t>T</a:t>
            </a:r>
            <a:r>
              <a:rPr lang="en-US" sz="2600" dirty="0"/>
              <a:t> and </a:t>
            </a:r>
            <a:r>
              <a:rPr lang="en-US" sz="2600" b="1" i="1" dirty="0"/>
              <a:t>T’</a:t>
            </a:r>
            <a:r>
              <a:rPr lang="en-US" sz="2600" dirty="0"/>
              <a:t> hold a Shared lock on </a:t>
            </a:r>
            <a:r>
              <a:rPr lang="en-US" sz="2600" b="1" i="1" dirty="0"/>
              <a:t>O</a:t>
            </a:r>
            <a:r>
              <a:rPr lang="en-US" sz="2600" dirty="0"/>
              <a:t>, and both request upgrades to an Exclusive lock, a deadlock will arise regardless!  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99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Lock Downgrades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610600" cy="51054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300" dirty="0"/>
              <a:t>Lock upgrades can be entirely avoided by obtaining Exclusive locks </a:t>
            </a:r>
            <a:r>
              <a:rPr lang="en-US" sz="3300" i="1" dirty="0"/>
              <a:t>initially</a:t>
            </a:r>
            <a:r>
              <a:rPr lang="en-US" sz="3300" dirty="0"/>
              <a:t>, and downgrade them to Shared locks once needed</a:t>
            </a:r>
          </a:p>
          <a:p>
            <a:pPr>
              <a:buFont typeface="Wingdings" pitchFamily="2" charset="2"/>
              <a:buChar char="§"/>
            </a:pPr>
            <a:endParaRPr lang="en-US" sz="3300" dirty="0"/>
          </a:p>
          <a:p>
            <a:pPr>
              <a:buFont typeface="Wingdings" pitchFamily="2" charset="2"/>
              <a:buChar char="§"/>
            </a:pPr>
            <a:r>
              <a:rPr lang="en-US" sz="3300" dirty="0">
                <a:solidFill>
                  <a:srgbClr val="0070C0"/>
                </a:solidFill>
              </a:rPr>
              <a:t>Would this violate any 2PL requirement?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/>
              <a:t>On the surface yes; since the transaction (say, </a:t>
            </a:r>
            <a:r>
              <a:rPr lang="en-US" sz="3100" b="1" i="1" dirty="0"/>
              <a:t>T</a:t>
            </a:r>
            <a:r>
              <a:rPr lang="en-US" sz="3100" dirty="0"/>
              <a:t>) may need to upgrade later</a:t>
            </a:r>
          </a:p>
          <a:p>
            <a:pPr lvl="1">
              <a:buFont typeface="Wingdings" pitchFamily="2" charset="2"/>
              <a:buChar char="§"/>
            </a:pPr>
            <a:endParaRPr lang="en-US" sz="3100" dirty="0"/>
          </a:p>
          <a:p>
            <a:pPr lvl="1">
              <a:buFont typeface="Wingdings" pitchFamily="2" charset="2"/>
              <a:buChar char="§"/>
            </a:pPr>
            <a:r>
              <a:rPr lang="en-US" sz="3100" dirty="0"/>
              <a:t>This is a special case as </a:t>
            </a:r>
            <a:r>
              <a:rPr lang="en-US" sz="3100" b="1" i="1" dirty="0"/>
              <a:t>T</a:t>
            </a:r>
            <a:r>
              <a:rPr lang="en-US" sz="3100" dirty="0"/>
              <a:t> </a:t>
            </a:r>
            <a:r>
              <a:rPr lang="en-US" sz="3100" i="1" u="sng" dirty="0"/>
              <a:t>conservatively</a:t>
            </a:r>
            <a:r>
              <a:rPr lang="en-US" sz="3100" dirty="0"/>
              <a:t> obtained an Exclusive lock, and did nothing but read the object that it downgraded</a:t>
            </a:r>
          </a:p>
          <a:p>
            <a:pPr lvl="1">
              <a:buFont typeface="Wingdings" pitchFamily="2" charset="2"/>
              <a:buChar char="§"/>
            </a:pPr>
            <a:endParaRPr lang="en-US" sz="3100" dirty="0"/>
          </a:p>
          <a:p>
            <a:pPr lvl="1">
              <a:buFont typeface="Wingdings" pitchFamily="2" charset="2"/>
              <a:buChar char="§"/>
            </a:pPr>
            <a:r>
              <a:rPr lang="en-US" sz="3100" dirty="0"/>
              <a:t>2PL can be safely extended to allow lock downgrades in the growing phase, </a:t>
            </a:r>
            <a:r>
              <a:rPr lang="en-US" sz="3100" i="1" u="sng" dirty="0"/>
              <a:t>provided that the transaction has not modified the object </a:t>
            </a:r>
          </a:p>
          <a:p>
            <a:pPr marL="457200" lvl="1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959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504990404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17833" y="27432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922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Deadlock Detection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1816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The lock manager maintains a structure called a </a:t>
            </a:r>
            <a:r>
              <a:rPr lang="en-US" sz="3000" i="1" dirty="0">
                <a:solidFill>
                  <a:srgbClr val="FF0000"/>
                </a:solidFill>
              </a:rPr>
              <a:t>waits-for graph </a:t>
            </a:r>
            <a:r>
              <a:rPr lang="en-US" sz="3000" dirty="0"/>
              <a:t>to </a:t>
            </a:r>
            <a:r>
              <a:rPr lang="en-US" sz="3000" i="1" dirty="0"/>
              <a:t>periodically</a:t>
            </a:r>
            <a:r>
              <a:rPr lang="en-US" sz="3000" dirty="0"/>
              <a:t> detect deadlocks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In a waits-for graph: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The nodes correspond to active transactions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There is an edge from Ti to </a:t>
            </a:r>
            <a:r>
              <a:rPr lang="en-US" dirty="0" err="1"/>
              <a:t>Tj</a:t>
            </a:r>
            <a:r>
              <a:rPr lang="en-US" dirty="0"/>
              <a:t> </a:t>
            </a:r>
            <a:r>
              <a:rPr lang="en-US" i="1" dirty="0"/>
              <a:t>if and only if</a:t>
            </a:r>
            <a:r>
              <a:rPr lang="en-US" dirty="0"/>
              <a:t> Ti is waiting for </a:t>
            </a:r>
            <a:r>
              <a:rPr lang="en-US" dirty="0" err="1"/>
              <a:t>Tj</a:t>
            </a:r>
            <a:r>
              <a:rPr lang="en-US" dirty="0"/>
              <a:t> to release a lock</a:t>
            </a:r>
          </a:p>
          <a:p>
            <a:pPr lvl="1">
              <a:buFont typeface="Wingdings" pitchFamily="2" charset="2"/>
              <a:buChar char="§"/>
            </a:pPr>
            <a:endParaRPr lang="en-US" sz="31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The lock manager </a:t>
            </a:r>
            <a:r>
              <a:rPr lang="en-US" sz="3000" i="1" dirty="0"/>
              <a:t>adds</a:t>
            </a:r>
            <a:r>
              <a:rPr lang="en-US" sz="3000" dirty="0"/>
              <a:t> and </a:t>
            </a:r>
            <a:r>
              <a:rPr lang="en-US" sz="3000" i="1" dirty="0"/>
              <a:t>removes</a:t>
            </a:r>
            <a:r>
              <a:rPr lang="en-US" sz="3000" dirty="0"/>
              <a:t> edges to and from a waits-for graph when it </a:t>
            </a:r>
            <a:r>
              <a:rPr lang="en-US" sz="3000" i="1" dirty="0"/>
              <a:t>queues</a:t>
            </a:r>
            <a:r>
              <a:rPr lang="en-US" sz="3000" dirty="0"/>
              <a:t> and </a:t>
            </a:r>
            <a:r>
              <a:rPr lang="en-US" sz="3000" i="1" dirty="0"/>
              <a:t>grants</a:t>
            </a:r>
            <a:r>
              <a:rPr lang="en-US" sz="3000" dirty="0"/>
              <a:t> lock requests, respectively 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A deadlock is detected when a </a:t>
            </a:r>
            <a:r>
              <a:rPr lang="en-US" sz="3000" i="1" dirty="0">
                <a:solidFill>
                  <a:srgbClr val="00B050"/>
                </a:solidFill>
              </a:rPr>
              <a:t>cycle </a:t>
            </a:r>
            <a:r>
              <a:rPr lang="en-US" sz="3000" dirty="0"/>
              <a:t>in the waits-for graph is found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622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Deadlock Detection (</a:t>
            </a:r>
            <a:r>
              <a:rPr lang="en-US" i="1" dirty="0"/>
              <a:t>Cont’d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The following schedule is free of deadlocks: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2281336"/>
            <a:ext cx="0" cy="29764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762000" y="2509936"/>
            <a:ext cx="350909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54988" y="217878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21992" y="218262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7888" y="2493518"/>
            <a:ext cx="54053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S(A)</a:t>
            </a:r>
          </a:p>
          <a:p>
            <a:r>
              <a:rPr lang="en-US" sz="1600" dirty="0"/>
              <a:t>R(A)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b="1" dirty="0">
                <a:solidFill>
                  <a:srgbClr val="FF0000"/>
                </a:solidFill>
              </a:rPr>
              <a:t>S(B)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85237" y="2509936"/>
            <a:ext cx="60465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r>
              <a:rPr lang="en-US" sz="1600" b="1" dirty="0">
                <a:solidFill>
                  <a:srgbClr val="FF0000"/>
                </a:solidFill>
              </a:rPr>
              <a:t>X(B)</a:t>
            </a:r>
          </a:p>
          <a:p>
            <a:r>
              <a:rPr lang="en-US" sz="1600" dirty="0"/>
              <a:t>W(B)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b="1" dirty="0">
                <a:solidFill>
                  <a:srgbClr val="FF0000"/>
                </a:solidFill>
              </a:rPr>
              <a:t>X(C)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442290" y="2286000"/>
            <a:ext cx="0" cy="2971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99637" y="2514600"/>
            <a:ext cx="53091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b="1" dirty="0">
                <a:solidFill>
                  <a:srgbClr val="FF0000"/>
                </a:solidFill>
              </a:rPr>
              <a:t>S(C)</a:t>
            </a:r>
          </a:p>
          <a:p>
            <a:r>
              <a:rPr lang="en-US" sz="1600" dirty="0"/>
              <a:t>R(C)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3424154" y="2497508"/>
            <a:ext cx="54213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b="1" dirty="0">
                <a:solidFill>
                  <a:srgbClr val="FF0000"/>
                </a:solidFill>
              </a:rPr>
              <a:t>X(B)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280490" y="2286000"/>
            <a:ext cx="0" cy="2971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670890" y="217561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474592" y="217633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T4</a:t>
            </a:r>
          </a:p>
        </p:txBody>
      </p:sp>
      <p:sp>
        <p:nvSpPr>
          <p:cNvPr id="22" name="Striped Right Arrow 21"/>
          <p:cNvSpPr/>
          <p:nvPr/>
        </p:nvSpPr>
        <p:spPr>
          <a:xfrm>
            <a:off x="4724400" y="3277915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096000" y="2367286"/>
            <a:ext cx="685800" cy="680714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T1</a:t>
            </a:r>
          </a:p>
        </p:txBody>
      </p:sp>
      <p:sp>
        <p:nvSpPr>
          <p:cNvPr id="24" name="Oval 23"/>
          <p:cNvSpPr/>
          <p:nvPr/>
        </p:nvSpPr>
        <p:spPr>
          <a:xfrm>
            <a:off x="7543800" y="2370746"/>
            <a:ext cx="685800" cy="680714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T2</a:t>
            </a:r>
          </a:p>
        </p:txBody>
      </p:sp>
      <p:sp>
        <p:nvSpPr>
          <p:cNvPr id="25" name="Oval 24"/>
          <p:cNvSpPr/>
          <p:nvPr/>
        </p:nvSpPr>
        <p:spPr>
          <a:xfrm>
            <a:off x="6096000" y="3934665"/>
            <a:ext cx="685800" cy="680714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T4</a:t>
            </a:r>
          </a:p>
        </p:txBody>
      </p:sp>
      <p:sp>
        <p:nvSpPr>
          <p:cNvPr id="26" name="Oval 25"/>
          <p:cNvSpPr/>
          <p:nvPr/>
        </p:nvSpPr>
        <p:spPr>
          <a:xfrm>
            <a:off x="7543800" y="3968218"/>
            <a:ext cx="685800" cy="680714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T3</a:t>
            </a:r>
          </a:p>
        </p:txBody>
      </p:sp>
      <p:cxnSp>
        <p:nvCxnSpPr>
          <p:cNvPr id="31" name="Straight Arrow Connector 30"/>
          <p:cNvCxnSpPr>
            <a:stCxn id="23" idx="6"/>
          </p:cNvCxnSpPr>
          <p:nvPr/>
        </p:nvCxnSpPr>
        <p:spPr>
          <a:xfrm>
            <a:off x="6781800" y="2707643"/>
            <a:ext cx="77724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5" idx="7"/>
            <a:endCxn id="24" idx="3"/>
          </p:cNvCxnSpPr>
          <p:nvPr/>
        </p:nvCxnSpPr>
        <p:spPr>
          <a:xfrm flipV="1">
            <a:off x="6681367" y="2951772"/>
            <a:ext cx="962866" cy="108258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4" idx="4"/>
            <a:endCxn id="26" idx="0"/>
          </p:cNvCxnSpPr>
          <p:nvPr/>
        </p:nvCxnSpPr>
        <p:spPr>
          <a:xfrm>
            <a:off x="7886700" y="3051460"/>
            <a:ext cx="0" cy="91675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81000" y="6135469"/>
            <a:ext cx="861810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*</a:t>
            </a:r>
            <a:r>
              <a:rPr lang="en-US" dirty="0"/>
              <a:t>The nodes correspond to active transactions and there is an edge from Ti to </a:t>
            </a:r>
            <a:r>
              <a:rPr lang="en-US" dirty="0" err="1"/>
              <a:t>Tj</a:t>
            </a:r>
            <a:r>
              <a:rPr lang="en-US" dirty="0"/>
              <a:t> </a:t>
            </a:r>
            <a:r>
              <a:rPr lang="en-US" i="1" dirty="0"/>
              <a:t>if and only if</a:t>
            </a:r>
            <a:r>
              <a:rPr lang="en-US" dirty="0"/>
              <a:t> Ti is waiting for </a:t>
            </a:r>
            <a:r>
              <a:rPr lang="en-US" dirty="0" err="1"/>
              <a:t>Tj</a:t>
            </a:r>
            <a:r>
              <a:rPr lang="en-US" dirty="0"/>
              <a:t> to release a lock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334000" y="5328576"/>
            <a:ext cx="3665106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The Corresponding </a:t>
            </a:r>
            <a:r>
              <a:rPr lang="en-US" b="1" dirty="0"/>
              <a:t>Waits-For Graph</a:t>
            </a:r>
            <a:r>
              <a:rPr lang="en-US" b="1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96184" y="5362760"/>
            <a:ext cx="3060453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 schedule </a:t>
            </a:r>
            <a:r>
              <a:rPr lang="en-US" i="1" u="sng" dirty="0"/>
              <a:t>without</a:t>
            </a:r>
            <a:r>
              <a:rPr lang="en-US" dirty="0"/>
              <a:t> a deadlock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1098154" y="3155237"/>
            <a:ext cx="623838" cy="337825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V="1">
            <a:off x="1997399" y="3908170"/>
            <a:ext cx="623838" cy="337825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2209800" y="3155237"/>
            <a:ext cx="1472541" cy="1287445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410200" y="4720127"/>
            <a:ext cx="35519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>
                <a:solidFill>
                  <a:srgbClr val="FF0000"/>
                </a:solidFill>
              </a:rPr>
              <a:t>No cycles; hence, no deadlocks!</a:t>
            </a:r>
          </a:p>
        </p:txBody>
      </p:sp>
    </p:spTree>
    <p:extLst>
      <p:ext uri="{BB962C8B-B14F-4D97-AF65-F5344CB8AC3E}">
        <p14:creationId xmlns:p14="http://schemas.microsoft.com/office/powerpoint/2010/main" val="291233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4" grpId="0"/>
      <p:bldP spid="15" grpId="0"/>
      <p:bldP spid="20" grpId="0"/>
      <p:bldP spid="21" grpId="0"/>
      <p:bldP spid="22" grpId="0" animBg="1"/>
      <p:bldP spid="23" grpId="0" animBg="1"/>
      <p:bldP spid="24" grpId="0" animBg="1"/>
      <p:bldP spid="25" grpId="0" animBg="1"/>
      <p:bldP spid="26" grpId="0" animBg="1"/>
      <p:bldP spid="42" grpId="0"/>
      <p:bldP spid="43" grpId="0" animBg="1"/>
      <p:bldP spid="44" grpId="0" animBg="1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/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9" y="38862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0570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Deadlock Detection (</a:t>
            </a:r>
            <a:r>
              <a:rPr lang="en-US" i="1" dirty="0"/>
              <a:t>Cont’d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The following schedule is </a:t>
            </a:r>
            <a:r>
              <a:rPr lang="en-US" sz="3000" b="1" u="sng" dirty="0"/>
              <a:t>NOT</a:t>
            </a:r>
            <a:r>
              <a:rPr lang="en-US" sz="3000" dirty="0"/>
              <a:t> free of deadlocks: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2281336"/>
            <a:ext cx="0" cy="29764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762000" y="2509936"/>
            <a:ext cx="350909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54988" y="217878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21992" y="218262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7888" y="2493518"/>
            <a:ext cx="54053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S(A)</a:t>
            </a:r>
          </a:p>
          <a:p>
            <a:r>
              <a:rPr lang="en-US" sz="1600" dirty="0"/>
              <a:t>R(A)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b="1" dirty="0">
                <a:solidFill>
                  <a:srgbClr val="FF0000"/>
                </a:solidFill>
              </a:rPr>
              <a:t>S(B)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85237" y="2509936"/>
            <a:ext cx="60465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r>
              <a:rPr lang="en-US" sz="1600" b="1" dirty="0">
                <a:solidFill>
                  <a:srgbClr val="FF0000"/>
                </a:solidFill>
              </a:rPr>
              <a:t>X(B)</a:t>
            </a:r>
          </a:p>
          <a:p>
            <a:r>
              <a:rPr lang="en-US" sz="1600" dirty="0"/>
              <a:t>W(B)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b="1" dirty="0">
                <a:solidFill>
                  <a:srgbClr val="FF0000"/>
                </a:solidFill>
              </a:rPr>
              <a:t>X(C)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442290" y="2286000"/>
            <a:ext cx="0" cy="2971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99637" y="2514600"/>
            <a:ext cx="55175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b="1" dirty="0">
                <a:solidFill>
                  <a:srgbClr val="FF0000"/>
                </a:solidFill>
              </a:rPr>
              <a:t>S(C)</a:t>
            </a:r>
          </a:p>
          <a:p>
            <a:r>
              <a:rPr lang="en-US" sz="1600" dirty="0"/>
              <a:t>R(C)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b="1" dirty="0">
                <a:solidFill>
                  <a:srgbClr val="FF0000"/>
                </a:solidFill>
              </a:rPr>
              <a:t>X(A)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24154" y="2497508"/>
            <a:ext cx="54213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b="1" dirty="0">
                <a:solidFill>
                  <a:srgbClr val="FF0000"/>
                </a:solidFill>
              </a:rPr>
              <a:t>X(B)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280490" y="2286000"/>
            <a:ext cx="0" cy="2971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670890" y="217561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474592" y="217633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T4</a:t>
            </a:r>
          </a:p>
        </p:txBody>
      </p:sp>
      <p:sp>
        <p:nvSpPr>
          <p:cNvPr id="22" name="Striped Right Arrow 21"/>
          <p:cNvSpPr/>
          <p:nvPr/>
        </p:nvSpPr>
        <p:spPr>
          <a:xfrm>
            <a:off x="4724400" y="3277915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096000" y="2367286"/>
            <a:ext cx="685800" cy="680714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T1</a:t>
            </a:r>
          </a:p>
        </p:txBody>
      </p:sp>
      <p:sp>
        <p:nvSpPr>
          <p:cNvPr id="24" name="Oval 23"/>
          <p:cNvSpPr/>
          <p:nvPr/>
        </p:nvSpPr>
        <p:spPr>
          <a:xfrm>
            <a:off x="7543800" y="2370746"/>
            <a:ext cx="685800" cy="680714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T2</a:t>
            </a:r>
          </a:p>
        </p:txBody>
      </p:sp>
      <p:sp>
        <p:nvSpPr>
          <p:cNvPr id="25" name="Oval 24"/>
          <p:cNvSpPr/>
          <p:nvPr/>
        </p:nvSpPr>
        <p:spPr>
          <a:xfrm>
            <a:off x="6096000" y="3934665"/>
            <a:ext cx="685800" cy="680714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T4</a:t>
            </a:r>
          </a:p>
        </p:txBody>
      </p:sp>
      <p:sp>
        <p:nvSpPr>
          <p:cNvPr id="26" name="Oval 25"/>
          <p:cNvSpPr/>
          <p:nvPr/>
        </p:nvSpPr>
        <p:spPr>
          <a:xfrm>
            <a:off x="7543800" y="3968218"/>
            <a:ext cx="685800" cy="680714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T3</a:t>
            </a:r>
          </a:p>
        </p:txBody>
      </p:sp>
      <p:cxnSp>
        <p:nvCxnSpPr>
          <p:cNvPr id="31" name="Straight Arrow Connector 30"/>
          <p:cNvCxnSpPr>
            <a:stCxn id="23" idx="6"/>
          </p:cNvCxnSpPr>
          <p:nvPr/>
        </p:nvCxnSpPr>
        <p:spPr>
          <a:xfrm>
            <a:off x="6781800" y="2707643"/>
            <a:ext cx="77724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5" idx="7"/>
            <a:endCxn id="24" idx="3"/>
          </p:cNvCxnSpPr>
          <p:nvPr/>
        </p:nvCxnSpPr>
        <p:spPr>
          <a:xfrm flipV="1">
            <a:off x="6681367" y="2951772"/>
            <a:ext cx="962866" cy="108258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4" idx="4"/>
            <a:endCxn id="26" idx="0"/>
          </p:cNvCxnSpPr>
          <p:nvPr/>
        </p:nvCxnSpPr>
        <p:spPr>
          <a:xfrm>
            <a:off x="7886700" y="3051460"/>
            <a:ext cx="0" cy="91675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81000" y="6135469"/>
            <a:ext cx="861810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*</a:t>
            </a:r>
            <a:r>
              <a:rPr lang="en-US" dirty="0"/>
              <a:t>The nodes correspond to active transactions and there is an edge from Ti to </a:t>
            </a:r>
            <a:r>
              <a:rPr lang="en-US" dirty="0" err="1"/>
              <a:t>Tj</a:t>
            </a:r>
            <a:r>
              <a:rPr lang="en-US" dirty="0"/>
              <a:t> </a:t>
            </a:r>
            <a:r>
              <a:rPr lang="en-US" i="1" dirty="0"/>
              <a:t>if and only if</a:t>
            </a:r>
            <a:r>
              <a:rPr lang="en-US" dirty="0"/>
              <a:t> Ti is waiting for </a:t>
            </a:r>
            <a:r>
              <a:rPr lang="en-US" dirty="0" err="1"/>
              <a:t>Tj</a:t>
            </a:r>
            <a:r>
              <a:rPr lang="en-US" dirty="0"/>
              <a:t> to release a lock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334000" y="5328576"/>
            <a:ext cx="3665106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The Corresponding </a:t>
            </a:r>
            <a:r>
              <a:rPr lang="en-US" b="1" dirty="0"/>
              <a:t>Waits-For Graph</a:t>
            </a:r>
            <a:r>
              <a:rPr lang="en-US" b="1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160092" y="5359638"/>
            <a:ext cx="2739853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 schedule </a:t>
            </a:r>
            <a:r>
              <a:rPr lang="en-US" i="1" u="sng" dirty="0"/>
              <a:t>with</a:t>
            </a:r>
            <a:r>
              <a:rPr lang="en-US" dirty="0"/>
              <a:t> a deadlock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762000" y="4763102"/>
            <a:ext cx="3657600" cy="0"/>
          </a:xfrm>
          <a:prstGeom prst="line">
            <a:avLst/>
          </a:prstGeom>
          <a:ln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6" idx="1"/>
            <a:endCxn id="23" idx="5"/>
          </p:cNvCxnSpPr>
          <p:nvPr/>
        </p:nvCxnSpPr>
        <p:spPr>
          <a:xfrm flipH="1" flipV="1">
            <a:off x="6681367" y="2948312"/>
            <a:ext cx="962866" cy="1119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098154" y="3155237"/>
            <a:ext cx="623838" cy="337825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1997399" y="3908170"/>
            <a:ext cx="623838" cy="337825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 flipV="1">
            <a:off x="2209800" y="3155237"/>
            <a:ext cx="1472541" cy="1287445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1295400" y="2667000"/>
            <a:ext cx="1608747" cy="2116509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01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Deadlock Detection (</a:t>
            </a:r>
            <a:r>
              <a:rPr lang="en-US" i="1" dirty="0"/>
              <a:t>Cont’d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The following schedule is </a:t>
            </a:r>
            <a:r>
              <a:rPr lang="en-US" sz="3000" b="1" u="sng" dirty="0"/>
              <a:t>NOT</a:t>
            </a:r>
            <a:r>
              <a:rPr lang="en-US" sz="3000" dirty="0"/>
              <a:t> free of deadlocks: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2281336"/>
            <a:ext cx="0" cy="29764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762000" y="2509936"/>
            <a:ext cx="350909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54988" y="217878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21992" y="218262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7888" y="2493518"/>
            <a:ext cx="54053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S(A)</a:t>
            </a:r>
          </a:p>
          <a:p>
            <a:r>
              <a:rPr lang="en-US" sz="1600" dirty="0"/>
              <a:t>R(A)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b="1" dirty="0">
                <a:solidFill>
                  <a:srgbClr val="FF0000"/>
                </a:solidFill>
              </a:rPr>
              <a:t>S(B)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85237" y="2509936"/>
            <a:ext cx="60465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r>
              <a:rPr lang="en-US" sz="1600" b="1" dirty="0">
                <a:solidFill>
                  <a:srgbClr val="FF0000"/>
                </a:solidFill>
              </a:rPr>
              <a:t>X(B)</a:t>
            </a:r>
          </a:p>
          <a:p>
            <a:r>
              <a:rPr lang="en-US" sz="1600" dirty="0"/>
              <a:t>W(B)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b="1" dirty="0">
                <a:solidFill>
                  <a:srgbClr val="FF0000"/>
                </a:solidFill>
              </a:rPr>
              <a:t>X(C)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442290" y="2286000"/>
            <a:ext cx="0" cy="2971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99637" y="2514600"/>
            <a:ext cx="55175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b="1" dirty="0">
                <a:solidFill>
                  <a:srgbClr val="FF0000"/>
                </a:solidFill>
              </a:rPr>
              <a:t>S(C)</a:t>
            </a:r>
          </a:p>
          <a:p>
            <a:r>
              <a:rPr lang="en-US" sz="1600" dirty="0"/>
              <a:t>R(C)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b="1" dirty="0">
                <a:solidFill>
                  <a:srgbClr val="FF0000"/>
                </a:solidFill>
              </a:rPr>
              <a:t>X(A)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24154" y="2497508"/>
            <a:ext cx="54213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b="1" dirty="0">
                <a:solidFill>
                  <a:srgbClr val="FF0000"/>
                </a:solidFill>
              </a:rPr>
              <a:t>X(B)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280490" y="2286000"/>
            <a:ext cx="0" cy="2971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670890" y="217561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474592" y="217633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T4</a:t>
            </a:r>
          </a:p>
        </p:txBody>
      </p:sp>
      <p:sp>
        <p:nvSpPr>
          <p:cNvPr id="22" name="Striped Right Arrow 21"/>
          <p:cNvSpPr/>
          <p:nvPr/>
        </p:nvSpPr>
        <p:spPr>
          <a:xfrm>
            <a:off x="4724400" y="3277915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096000" y="2367286"/>
            <a:ext cx="685800" cy="680714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T1</a:t>
            </a:r>
          </a:p>
        </p:txBody>
      </p:sp>
      <p:sp>
        <p:nvSpPr>
          <p:cNvPr id="24" name="Oval 23"/>
          <p:cNvSpPr/>
          <p:nvPr/>
        </p:nvSpPr>
        <p:spPr>
          <a:xfrm>
            <a:off x="7543800" y="2370746"/>
            <a:ext cx="685800" cy="680714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T2</a:t>
            </a:r>
          </a:p>
        </p:txBody>
      </p:sp>
      <p:sp>
        <p:nvSpPr>
          <p:cNvPr id="25" name="Oval 24"/>
          <p:cNvSpPr/>
          <p:nvPr/>
        </p:nvSpPr>
        <p:spPr>
          <a:xfrm>
            <a:off x="6096000" y="3934665"/>
            <a:ext cx="685800" cy="680714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T4</a:t>
            </a:r>
          </a:p>
        </p:txBody>
      </p:sp>
      <p:sp>
        <p:nvSpPr>
          <p:cNvPr id="26" name="Oval 25"/>
          <p:cNvSpPr/>
          <p:nvPr/>
        </p:nvSpPr>
        <p:spPr>
          <a:xfrm>
            <a:off x="7543800" y="3968218"/>
            <a:ext cx="685800" cy="680714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T3</a:t>
            </a:r>
          </a:p>
        </p:txBody>
      </p:sp>
      <p:cxnSp>
        <p:nvCxnSpPr>
          <p:cNvPr id="31" name="Straight Arrow Connector 30"/>
          <p:cNvCxnSpPr>
            <a:stCxn id="23" idx="6"/>
          </p:cNvCxnSpPr>
          <p:nvPr/>
        </p:nvCxnSpPr>
        <p:spPr>
          <a:xfrm>
            <a:off x="6781800" y="2707643"/>
            <a:ext cx="77724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5" idx="7"/>
            <a:endCxn id="24" idx="3"/>
          </p:cNvCxnSpPr>
          <p:nvPr/>
        </p:nvCxnSpPr>
        <p:spPr>
          <a:xfrm flipV="1">
            <a:off x="6681367" y="2951772"/>
            <a:ext cx="962866" cy="108258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4" idx="4"/>
            <a:endCxn id="26" idx="0"/>
          </p:cNvCxnSpPr>
          <p:nvPr/>
        </p:nvCxnSpPr>
        <p:spPr>
          <a:xfrm>
            <a:off x="7886700" y="3051460"/>
            <a:ext cx="0" cy="91675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81000" y="6135469"/>
            <a:ext cx="861810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*</a:t>
            </a:r>
            <a:r>
              <a:rPr lang="en-US" dirty="0"/>
              <a:t>The nodes correspond to active transactions and there is an edge from Ti to </a:t>
            </a:r>
            <a:r>
              <a:rPr lang="en-US" dirty="0" err="1"/>
              <a:t>Tj</a:t>
            </a:r>
            <a:r>
              <a:rPr lang="en-US" dirty="0"/>
              <a:t> </a:t>
            </a:r>
            <a:r>
              <a:rPr lang="en-US" i="1" dirty="0"/>
              <a:t>if and only if</a:t>
            </a:r>
            <a:r>
              <a:rPr lang="en-US" dirty="0"/>
              <a:t> Ti is waiting for </a:t>
            </a:r>
            <a:r>
              <a:rPr lang="en-US" dirty="0" err="1"/>
              <a:t>Tj</a:t>
            </a:r>
            <a:r>
              <a:rPr lang="en-US" dirty="0"/>
              <a:t> to release a lock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334000" y="5328576"/>
            <a:ext cx="3665106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The Corresponding </a:t>
            </a:r>
            <a:r>
              <a:rPr lang="en-US" b="1" dirty="0"/>
              <a:t>Waits-For Graph</a:t>
            </a:r>
            <a:r>
              <a:rPr lang="en-US" b="1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160092" y="5359638"/>
            <a:ext cx="2739853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 schedule </a:t>
            </a:r>
            <a:r>
              <a:rPr lang="en-US" i="1" u="sng" dirty="0"/>
              <a:t>with</a:t>
            </a:r>
            <a:r>
              <a:rPr lang="en-US" dirty="0"/>
              <a:t> a deadlock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762000" y="4763102"/>
            <a:ext cx="3657600" cy="0"/>
          </a:xfrm>
          <a:prstGeom prst="line">
            <a:avLst/>
          </a:prstGeom>
          <a:ln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6" idx="1"/>
            <a:endCxn id="23" idx="5"/>
          </p:cNvCxnSpPr>
          <p:nvPr/>
        </p:nvCxnSpPr>
        <p:spPr>
          <a:xfrm flipH="1" flipV="1">
            <a:off x="6681367" y="2948312"/>
            <a:ext cx="962866" cy="1119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098154" y="3155237"/>
            <a:ext cx="623838" cy="337825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1997399" y="3908170"/>
            <a:ext cx="623838" cy="337825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 flipV="1">
            <a:off x="2209800" y="3155237"/>
            <a:ext cx="1472541" cy="1287445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1295400" y="2667000"/>
            <a:ext cx="1608747" cy="2116509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3" idx="6"/>
            <a:endCxn id="24" idx="2"/>
          </p:cNvCxnSpPr>
          <p:nvPr/>
        </p:nvCxnSpPr>
        <p:spPr>
          <a:xfrm>
            <a:off x="6781800" y="2707643"/>
            <a:ext cx="762000" cy="346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24" idx="4"/>
            <a:endCxn id="26" idx="0"/>
          </p:cNvCxnSpPr>
          <p:nvPr/>
        </p:nvCxnSpPr>
        <p:spPr>
          <a:xfrm>
            <a:off x="7886700" y="3051460"/>
            <a:ext cx="0" cy="916758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26" idx="1"/>
            <a:endCxn id="23" idx="5"/>
          </p:cNvCxnSpPr>
          <p:nvPr/>
        </p:nvCxnSpPr>
        <p:spPr>
          <a:xfrm flipH="1" flipV="1">
            <a:off x="6681367" y="2948312"/>
            <a:ext cx="962866" cy="1119594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5307649" y="4747499"/>
            <a:ext cx="3863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Cycle detected; hence, a deadlock!</a:t>
            </a:r>
          </a:p>
        </p:txBody>
      </p:sp>
    </p:spTree>
    <p:extLst>
      <p:ext uri="{BB962C8B-B14F-4D97-AF65-F5344CB8AC3E}">
        <p14:creationId xmlns:p14="http://schemas.microsoft.com/office/powerpoint/2010/main" val="28160181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Resolving Deadlocks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1816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A deadlock is resolved by aborting a transaction that is on a cycle and releasing its locks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This allows some of the waiting transactions to proceed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The choice of which transaction to abort can be made using different criteria: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The one with the fewest locks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Or the one that has done the least work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Or the one that is farthest from completion (</a:t>
            </a:r>
            <a:r>
              <a:rPr lang="en-US" sz="2600" i="1" dirty="0"/>
              <a:t>more accurate</a:t>
            </a:r>
            <a:r>
              <a:rPr lang="en-US" sz="2600" dirty="0"/>
              <a:t>)</a:t>
            </a:r>
          </a:p>
          <a:p>
            <a:pPr marL="457200" lvl="1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3000" dirty="0">
                <a:solidFill>
                  <a:srgbClr val="FF0000"/>
                </a:solidFill>
              </a:rPr>
              <a:t>Caveat</a:t>
            </a:r>
            <a:r>
              <a:rPr lang="en-US" sz="3000" dirty="0"/>
              <a:t>: a transaction that was aborted in the past, should be </a:t>
            </a:r>
            <a:r>
              <a:rPr lang="en-US" sz="3000" i="1" dirty="0"/>
              <a:t>favored</a:t>
            </a:r>
            <a:r>
              <a:rPr lang="en-US" sz="3000" dirty="0"/>
              <a:t> subsequently and not aborted upon a deadlock detection!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40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Deadlock Prevention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51816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Studies indicate that deadlocks are relatively infrequent and </a:t>
            </a:r>
            <a:r>
              <a:rPr lang="en-US" sz="3000" i="1" dirty="0">
                <a:solidFill>
                  <a:srgbClr val="FF0000"/>
                </a:solidFill>
              </a:rPr>
              <a:t>detection-based schemes </a:t>
            </a:r>
            <a:r>
              <a:rPr lang="en-US" sz="3000" dirty="0"/>
              <a:t>work well in practice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However, if there is a high level of </a:t>
            </a:r>
            <a:r>
              <a:rPr lang="en-US" sz="3000" i="1" dirty="0"/>
              <a:t>contention</a:t>
            </a:r>
            <a:r>
              <a:rPr lang="en-US" sz="3000" dirty="0"/>
              <a:t> for locks, </a:t>
            </a:r>
            <a:r>
              <a:rPr lang="en-US" sz="3000" i="1" dirty="0">
                <a:solidFill>
                  <a:srgbClr val="FF0000"/>
                </a:solidFill>
              </a:rPr>
              <a:t>prevention-based schemes </a:t>
            </a:r>
            <a:r>
              <a:rPr lang="en-US" sz="3000" dirty="0"/>
              <a:t>could perform better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Deadlocks can be averted by giving each transaction a </a:t>
            </a:r>
            <a:r>
              <a:rPr lang="en-US" sz="3000" i="1" dirty="0">
                <a:solidFill>
                  <a:srgbClr val="0070C0"/>
                </a:solidFill>
              </a:rPr>
              <a:t>priority</a:t>
            </a:r>
            <a:r>
              <a:rPr lang="en-US" sz="3000" dirty="0"/>
              <a:t> and ensuring that lower-priority transactions are not allowed to wait for higher-priority ones </a:t>
            </a:r>
            <a:br>
              <a:rPr lang="en-US" sz="3000" dirty="0"/>
            </a:br>
            <a:r>
              <a:rPr lang="en-US" sz="3000" dirty="0"/>
              <a:t>(or vice versa)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29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Deadlock Prevention (</a:t>
            </a:r>
            <a:r>
              <a:rPr lang="en-US" i="1" dirty="0"/>
              <a:t>Cont’d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181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One way to assign priorities is to give each transaction a </a:t>
            </a:r>
            <a:r>
              <a:rPr lang="en-US" sz="3000" i="1" dirty="0">
                <a:solidFill>
                  <a:srgbClr val="0070C0"/>
                </a:solidFill>
              </a:rPr>
              <a:t>timestamp</a:t>
            </a:r>
            <a:r>
              <a:rPr lang="en-US" sz="3000" dirty="0"/>
              <a:t> when it is started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Thus, the lower the timestamp, the higher is the transaction’s priority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If a transaction </a:t>
            </a:r>
            <a:r>
              <a:rPr lang="en-US" sz="3000" b="1" i="1" dirty="0"/>
              <a:t>Ti</a:t>
            </a:r>
            <a:r>
              <a:rPr lang="en-US" sz="3000" dirty="0"/>
              <a:t> requests a lock and a transaction </a:t>
            </a:r>
            <a:r>
              <a:rPr lang="en-US" sz="3000" b="1" i="1" dirty="0" err="1"/>
              <a:t>Tj</a:t>
            </a:r>
            <a:r>
              <a:rPr lang="en-US" sz="3000" dirty="0"/>
              <a:t> holds a conflicting lock, the lock manager can use one of the following policies: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Wound-Wait</a:t>
            </a:r>
            <a:r>
              <a:rPr lang="en-US" sz="2600" dirty="0"/>
              <a:t>: If </a:t>
            </a:r>
            <a:r>
              <a:rPr lang="en-US" sz="2600" b="1" i="1" dirty="0"/>
              <a:t>Ti</a:t>
            </a:r>
            <a:r>
              <a:rPr lang="en-US" sz="2600" dirty="0"/>
              <a:t> has higher priority, </a:t>
            </a:r>
            <a:r>
              <a:rPr lang="en-US" sz="2600" b="1" i="1" dirty="0" err="1"/>
              <a:t>Tj</a:t>
            </a:r>
            <a:r>
              <a:rPr lang="en-US" sz="2600" dirty="0"/>
              <a:t> is aborted; otherwise, </a:t>
            </a:r>
            <a:r>
              <a:rPr lang="en-US" sz="2600" b="1" i="1" dirty="0"/>
              <a:t>Ti</a:t>
            </a:r>
            <a:r>
              <a:rPr lang="en-US" sz="2600" dirty="0"/>
              <a:t> waits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Wait-Die</a:t>
            </a:r>
            <a:r>
              <a:rPr lang="en-US" sz="2600" dirty="0"/>
              <a:t>: If </a:t>
            </a:r>
            <a:r>
              <a:rPr lang="en-US" sz="2600" b="1" i="1" dirty="0"/>
              <a:t>Ti</a:t>
            </a:r>
            <a:r>
              <a:rPr lang="en-US" sz="2600" dirty="0"/>
              <a:t> has higher priority, it is allowed to wait; otherwise, it is aborted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50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Reissuing Timestamps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1816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A subtle point is that we must ensure that no transaction is perennially aborted because it never had a sufficiently high priority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To avoid that, when a transaction is aborted and restarted, it should be given the same timestamp it had originally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This policy is referred to as </a:t>
            </a:r>
            <a:r>
              <a:rPr lang="en-US" dirty="0">
                <a:solidFill>
                  <a:srgbClr val="0070C0"/>
                </a:solidFill>
              </a:rPr>
              <a:t>reissuing timestamps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Reissuing timestamps ensures that each transaction will eventually become the oldest and accordingly get all the locks it requires!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461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859394061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53290" y="3921204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1862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Dynamic Databases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Thus far, we have assumed </a:t>
            </a:r>
            <a:r>
              <a:rPr lang="en-US" sz="3000" i="1" dirty="0">
                <a:solidFill>
                  <a:srgbClr val="0070C0"/>
                </a:solidFill>
              </a:rPr>
              <a:t>static databases</a:t>
            </a:r>
          </a:p>
          <a:p>
            <a:pPr marL="0" indent="0">
              <a:buNone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We now relax that condition and assume </a:t>
            </a:r>
            <a:r>
              <a:rPr lang="en-US" sz="3000" i="1" dirty="0">
                <a:solidFill>
                  <a:srgbClr val="0070C0"/>
                </a:solidFill>
              </a:rPr>
              <a:t>dynamic databases</a:t>
            </a:r>
            <a:r>
              <a:rPr lang="en-US" sz="3000" dirty="0"/>
              <a:t> (i.e., databases that grow and shrink)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To study locking protocols for dynamic databases, </a:t>
            </a:r>
            <a:br>
              <a:rPr lang="en-US" sz="3000" dirty="0"/>
            </a:br>
            <a:r>
              <a:rPr lang="en-US" sz="3000" dirty="0"/>
              <a:t>we consider the following: 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A Sailors relation 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A transaction </a:t>
            </a:r>
            <a:r>
              <a:rPr lang="en-US" sz="2600" b="1" i="1" dirty="0"/>
              <a:t>T1</a:t>
            </a:r>
            <a:r>
              <a:rPr lang="en-US" sz="2600" dirty="0"/>
              <a:t> which </a:t>
            </a:r>
            <a:r>
              <a:rPr lang="en-US" sz="2600" i="1" dirty="0"/>
              <a:t>only</a:t>
            </a:r>
            <a:r>
              <a:rPr lang="en-US" sz="2600" dirty="0"/>
              <a:t> scans S to find the oldest Sailor for specific rating levels</a:t>
            </a: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ea typeface="ＭＳ Ｐゴシック" charset="-128"/>
              </a:rPr>
              <a:t>A transaction </a:t>
            </a:r>
            <a:r>
              <a:rPr lang="en-US" sz="2600" b="1" i="1" dirty="0">
                <a:ea typeface="ＭＳ Ｐゴシック" charset="-128"/>
              </a:rPr>
              <a:t>T2</a:t>
            </a:r>
            <a:r>
              <a:rPr lang="en-US" sz="2600" dirty="0">
                <a:ea typeface="ＭＳ Ｐゴシック" charset="-128"/>
              </a:rPr>
              <a:t> which updates Sailor while T1 is running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868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A Possible Scenario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Assume a scenario whereby the actions of </a:t>
            </a:r>
            <a:r>
              <a:rPr lang="en-US" sz="3000" b="1" i="1" dirty="0"/>
              <a:t>T1</a:t>
            </a:r>
            <a:r>
              <a:rPr lang="en-US" sz="3000" dirty="0"/>
              <a:t> and </a:t>
            </a:r>
            <a:r>
              <a:rPr lang="en-US" sz="3000" b="1" i="1" dirty="0"/>
              <a:t>T2 </a:t>
            </a:r>
            <a:r>
              <a:rPr lang="en-US" sz="3000" dirty="0"/>
              <a:t>are</a:t>
            </a:r>
            <a:r>
              <a:rPr lang="en-US" sz="3000" b="1" i="1" dirty="0"/>
              <a:t> </a:t>
            </a:r>
            <a:r>
              <a:rPr lang="en-US" sz="3000" dirty="0"/>
              <a:t>interleaved</a:t>
            </a:r>
            <a:r>
              <a:rPr lang="en-US" sz="3000" b="1" i="1" dirty="0"/>
              <a:t> </a:t>
            </a:r>
            <a:r>
              <a:rPr lang="en-US" sz="3000" dirty="0"/>
              <a:t>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b="1" i="1" dirty="0">
                <a:ea typeface="ＭＳ Ｐゴシック" charset="-128"/>
              </a:rPr>
              <a:t>T1</a:t>
            </a:r>
            <a:r>
              <a:rPr lang="en-US" dirty="0">
                <a:ea typeface="ＭＳ Ｐゴシック" charset="-128"/>
              </a:rPr>
              <a:t> identifies all </a:t>
            </a:r>
            <a:r>
              <a:rPr lang="en-US" i="1" u="sng" dirty="0">
                <a:ea typeface="ＭＳ Ｐゴシック" charset="-128"/>
              </a:rPr>
              <a:t>pages</a:t>
            </a:r>
            <a:r>
              <a:rPr lang="en-US" dirty="0">
                <a:ea typeface="ＭＳ Ｐゴシック" charset="-128"/>
              </a:rPr>
              <a:t> containing Sailors with rating 1 (say, pages </a:t>
            </a:r>
            <a:r>
              <a:rPr lang="en-US" b="1" i="1" dirty="0">
                <a:ea typeface="ＭＳ Ｐゴシック" charset="-128"/>
              </a:rPr>
              <a:t>A</a:t>
            </a:r>
            <a:r>
              <a:rPr lang="en-US" dirty="0">
                <a:ea typeface="ＭＳ Ｐゴシック" charset="-128"/>
              </a:rPr>
              <a:t> and </a:t>
            </a:r>
            <a:r>
              <a:rPr lang="en-US" b="1" i="1" dirty="0">
                <a:ea typeface="ＭＳ Ｐゴシック" charset="-128"/>
              </a:rPr>
              <a:t>B</a:t>
            </a:r>
            <a:r>
              <a:rPr lang="en-US" dirty="0">
                <a:ea typeface="ＭＳ Ｐゴシック" charset="-128"/>
              </a:rPr>
              <a:t>) </a:t>
            </a:r>
          </a:p>
          <a:p>
            <a:pPr lvl="1">
              <a:buFont typeface="Wingdings" pitchFamily="2" charset="2"/>
              <a:buChar char="§"/>
            </a:pPr>
            <a:r>
              <a:rPr lang="en-US" b="1" i="1" dirty="0">
                <a:ea typeface="ＭＳ Ｐゴシック" charset="-128"/>
              </a:rPr>
              <a:t>T1</a:t>
            </a:r>
            <a:r>
              <a:rPr lang="en-US" dirty="0">
                <a:ea typeface="ＭＳ Ｐゴシック" charset="-128"/>
              </a:rPr>
              <a:t> finds the age of the oldest Sailor with rating 1 (say, 71)</a:t>
            </a:r>
          </a:p>
          <a:p>
            <a:pPr lvl="1">
              <a:buFont typeface="Wingdings" pitchFamily="2" charset="2"/>
              <a:buChar char="§"/>
            </a:pPr>
            <a:r>
              <a:rPr lang="en-US" b="1" i="1" dirty="0">
                <a:ea typeface="ＭＳ Ｐゴシック" charset="-128"/>
              </a:rPr>
              <a:t>T2</a:t>
            </a:r>
            <a:r>
              <a:rPr lang="en-US" dirty="0">
                <a:ea typeface="ＭＳ Ｐゴシック" charset="-128"/>
              </a:rPr>
              <a:t> inserts a new Sailor with rating 1 and age 96 (perhaps into page </a:t>
            </a:r>
            <a:r>
              <a:rPr lang="en-US" b="1" i="1" dirty="0">
                <a:ea typeface="ＭＳ Ｐゴシック" charset="-128"/>
              </a:rPr>
              <a:t>C</a:t>
            </a:r>
            <a:r>
              <a:rPr lang="en-US" dirty="0">
                <a:ea typeface="ＭＳ Ｐゴシック" charset="-128"/>
              </a:rPr>
              <a:t> which does not contain any Sailor with rating 1)</a:t>
            </a:r>
          </a:p>
          <a:p>
            <a:pPr lvl="1">
              <a:buFont typeface="Wingdings" pitchFamily="2" charset="2"/>
              <a:buChar char="§"/>
            </a:pPr>
            <a:r>
              <a:rPr lang="en-US" b="1" i="1" dirty="0">
                <a:ea typeface="ＭＳ Ｐゴシック" charset="-128"/>
              </a:rPr>
              <a:t>T2</a:t>
            </a:r>
            <a:r>
              <a:rPr lang="en-US" dirty="0">
                <a:ea typeface="ＭＳ Ｐゴシック" charset="-128"/>
              </a:rPr>
              <a:t> locates the page containing the oldest Sailor with rating 2 (say, page </a:t>
            </a:r>
            <a:r>
              <a:rPr lang="en-US" b="1" i="1" dirty="0">
                <a:ea typeface="ＭＳ Ｐゴシック" charset="-128"/>
              </a:rPr>
              <a:t>D</a:t>
            </a:r>
            <a:r>
              <a:rPr lang="en-US" dirty="0">
                <a:ea typeface="ＭＳ Ｐゴシック" charset="-128"/>
              </a:rPr>
              <a:t>) and deletes this Sailor (whose age is, say, 80)</a:t>
            </a:r>
          </a:p>
          <a:p>
            <a:pPr lvl="1">
              <a:buFont typeface="Wingdings" pitchFamily="2" charset="2"/>
              <a:buChar char="§"/>
            </a:pPr>
            <a:r>
              <a:rPr lang="en-US" b="1" i="1" dirty="0">
                <a:ea typeface="ＭＳ Ｐゴシック" charset="-128"/>
              </a:rPr>
              <a:t>T2</a:t>
            </a:r>
            <a:r>
              <a:rPr lang="en-US" dirty="0">
                <a:ea typeface="ＭＳ Ｐゴシック" charset="-128"/>
              </a:rPr>
              <a:t> commits</a:t>
            </a:r>
          </a:p>
          <a:p>
            <a:pPr lvl="1">
              <a:buFont typeface="Wingdings" pitchFamily="2" charset="2"/>
              <a:buChar char="§"/>
            </a:pPr>
            <a:r>
              <a:rPr lang="en-US" b="1" i="1" dirty="0">
                <a:ea typeface="ＭＳ Ｐゴシック" charset="-128"/>
              </a:rPr>
              <a:t>T1</a:t>
            </a:r>
            <a:r>
              <a:rPr lang="en-US" dirty="0">
                <a:ea typeface="ＭＳ Ｐゴシック" charset="-128"/>
              </a:rPr>
              <a:t> identifies all pages containing Sailors with rating 2 (say pages </a:t>
            </a:r>
            <a:r>
              <a:rPr lang="en-US" b="1" i="1" dirty="0">
                <a:ea typeface="ＭＳ Ｐゴシック" charset="-128"/>
              </a:rPr>
              <a:t>D</a:t>
            </a:r>
            <a:r>
              <a:rPr lang="en-US" dirty="0">
                <a:ea typeface="ＭＳ Ｐゴシック" charset="-128"/>
              </a:rPr>
              <a:t> and </a:t>
            </a:r>
            <a:r>
              <a:rPr lang="en-US" b="1" i="1" dirty="0">
                <a:ea typeface="ＭＳ Ｐゴシック" charset="-128"/>
              </a:rPr>
              <a:t>E</a:t>
            </a:r>
            <a:r>
              <a:rPr lang="en-US" dirty="0">
                <a:ea typeface="ＭＳ Ｐゴシック" charset="-128"/>
              </a:rPr>
              <a:t>), and finds the age of the oldest such Sailor (which is, say, 63)</a:t>
            </a:r>
          </a:p>
          <a:p>
            <a:pPr lvl="1">
              <a:buFont typeface="Wingdings" pitchFamily="2" charset="2"/>
              <a:buChar char="§"/>
            </a:pPr>
            <a:r>
              <a:rPr lang="en-US" b="1" i="1" dirty="0">
                <a:ea typeface="ＭＳ Ｐゴシック" charset="-128"/>
              </a:rPr>
              <a:t>T1</a:t>
            </a:r>
            <a:r>
              <a:rPr lang="en-US" dirty="0">
                <a:ea typeface="ＭＳ Ｐゴシック" charset="-128"/>
              </a:rPr>
              <a:t> commits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240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A Possible Scenario (</a:t>
            </a:r>
            <a:r>
              <a:rPr lang="en-US" i="1" dirty="0"/>
              <a:t>Cont’d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We can apply strict 2PL to the given interleaved actions of </a:t>
            </a:r>
            <a:r>
              <a:rPr lang="en-US" sz="2600" b="1" i="1" dirty="0"/>
              <a:t>T1</a:t>
            </a:r>
            <a:r>
              <a:rPr lang="en-US" sz="2600" dirty="0"/>
              <a:t> and </a:t>
            </a:r>
            <a:r>
              <a:rPr lang="en-US" sz="2600" b="1" i="1" dirty="0"/>
              <a:t>T2</a:t>
            </a:r>
            <a:r>
              <a:rPr lang="en-US" sz="2600" dirty="0"/>
              <a:t> as follows (</a:t>
            </a:r>
            <a:r>
              <a:rPr lang="en-US" sz="2600" b="1" dirty="0">
                <a:solidFill>
                  <a:srgbClr val="FF0000"/>
                </a:solidFill>
              </a:rPr>
              <a:t>S</a:t>
            </a:r>
            <a:r>
              <a:rPr lang="en-US" sz="2600" dirty="0"/>
              <a:t> = Shared; </a:t>
            </a:r>
            <a:r>
              <a:rPr lang="en-US" sz="2600" b="1" dirty="0">
                <a:solidFill>
                  <a:srgbClr val="FF0000"/>
                </a:solidFill>
              </a:rPr>
              <a:t>X</a:t>
            </a:r>
            <a:r>
              <a:rPr lang="en-US" sz="2600" dirty="0"/>
              <a:t> = Exclusive):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601112" y="2493675"/>
            <a:ext cx="0" cy="29165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839112" y="2722275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032100" y="239112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20616" y="239495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62912" y="2705857"/>
            <a:ext cx="84510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R(A)</a:t>
            </a:r>
          </a:p>
          <a:p>
            <a:r>
              <a:rPr lang="en-US" sz="1600" dirty="0"/>
              <a:t>R(B)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R(D)</a:t>
            </a:r>
          </a:p>
          <a:p>
            <a:r>
              <a:rPr lang="en-US" sz="1600" dirty="0"/>
              <a:t>R(E)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35055" y="2722275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R(C)</a:t>
            </a:r>
          </a:p>
          <a:p>
            <a:r>
              <a:rPr lang="en-US" sz="1600" dirty="0"/>
              <a:t>W(C)</a:t>
            </a:r>
          </a:p>
          <a:p>
            <a:r>
              <a:rPr lang="en-US" sz="1600" dirty="0"/>
              <a:t>R(D)</a:t>
            </a:r>
          </a:p>
          <a:p>
            <a:r>
              <a:rPr lang="en-US" sz="1600" dirty="0"/>
              <a:t>W(D)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13" name="Striped Right Arrow 12"/>
          <p:cNvSpPr/>
          <p:nvPr/>
        </p:nvSpPr>
        <p:spPr>
          <a:xfrm>
            <a:off x="3429000" y="3238278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5867400" y="2464752"/>
            <a:ext cx="0" cy="42440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105400" y="26933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298388" y="23622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986904" y="23660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029200" y="2676934"/>
            <a:ext cx="845103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S(A)</a:t>
            </a:r>
          </a:p>
          <a:p>
            <a:r>
              <a:rPr lang="en-US" sz="1600" dirty="0"/>
              <a:t>R(A)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S(B)</a:t>
            </a:r>
          </a:p>
          <a:p>
            <a:r>
              <a:rPr lang="en-US" sz="1600" dirty="0"/>
              <a:t>R(B)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b="1" dirty="0">
                <a:solidFill>
                  <a:srgbClr val="FF0000"/>
                </a:solidFill>
              </a:rPr>
              <a:t>S(D)</a:t>
            </a:r>
          </a:p>
          <a:p>
            <a:r>
              <a:rPr lang="en-US" sz="1600" dirty="0"/>
              <a:t>R(D)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S(E)</a:t>
            </a:r>
          </a:p>
          <a:p>
            <a:r>
              <a:rPr lang="en-US" sz="1600" dirty="0"/>
              <a:t>R(E)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01343" y="2693352"/>
            <a:ext cx="845103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b="1" dirty="0">
                <a:solidFill>
                  <a:srgbClr val="FF0000"/>
                </a:solidFill>
              </a:rPr>
              <a:t>E(C)</a:t>
            </a:r>
          </a:p>
          <a:p>
            <a:r>
              <a:rPr lang="en-US" sz="1600" dirty="0"/>
              <a:t>R(C)</a:t>
            </a:r>
          </a:p>
          <a:p>
            <a:r>
              <a:rPr lang="en-US" sz="1600" dirty="0"/>
              <a:t>W(C)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E(D)</a:t>
            </a:r>
          </a:p>
          <a:p>
            <a:r>
              <a:rPr lang="en-US" sz="1600" dirty="0"/>
              <a:t>R(D)</a:t>
            </a:r>
          </a:p>
          <a:p>
            <a:r>
              <a:rPr lang="en-US" sz="1600" dirty="0"/>
              <a:t>W(D)</a:t>
            </a:r>
          </a:p>
          <a:p>
            <a:r>
              <a:rPr lang="en-US" sz="1600" dirty="0"/>
              <a:t>Commit</a:t>
            </a:r>
          </a:p>
        </p:txBody>
      </p:sp>
    </p:spTree>
    <p:extLst>
      <p:ext uri="{BB962C8B-B14F-4D97-AF65-F5344CB8AC3E}">
        <p14:creationId xmlns:p14="http://schemas.microsoft.com/office/powerpoint/2010/main" val="870687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3" grpId="0" animBg="1"/>
      <p:bldP spid="16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Locking Protocols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WR, RW and WW anomalies can be avoided using a </a:t>
            </a:r>
            <a:br>
              <a:rPr lang="en-US" sz="2800" dirty="0"/>
            </a:br>
            <a:r>
              <a:rPr lang="en-US" sz="2800" i="1" dirty="0">
                <a:solidFill>
                  <a:srgbClr val="0070C0"/>
                </a:solidFill>
              </a:rPr>
              <a:t>locking protocol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A locking protocol: 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Is </a:t>
            </a:r>
            <a:r>
              <a:rPr lang="en-US" sz="2600" i="1" dirty="0">
                <a:solidFill>
                  <a:srgbClr val="00B050"/>
                </a:solidFill>
              </a:rPr>
              <a:t>a set of rules </a:t>
            </a:r>
            <a:r>
              <a:rPr lang="en-US" sz="2600" dirty="0"/>
              <a:t>to be followed by each transaction to ensure that only serializable schedules are allowed (</a:t>
            </a:r>
            <a:r>
              <a:rPr lang="en-US" sz="2600" i="1" dirty="0"/>
              <a:t>extended later</a:t>
            </a:r>
            <a:r>
              <a:rPr lang="en-US" sz="2600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Associates a </a:t>
            </a:r>
            <a:r>
              <a:rPr lang="en-US" sz="2600" i="1" dirty="0">
                <a:solidFill>
                  <a:srgbClr val="00B050"/>
                </a:solidFill>
              </a:rPr>
              <a:t>lock</a:t>
            </a:r>
            <a:r>
              <a:rPr lang="en-US" sz="2600" dirty="0"/>
              <a:t> with each database object, which could be of different types (e.g., </a:t>
            </a:r>
            <a:r>
              <a:rPr lang="en-US" sz="2600" i="1" dirty="0"/>
              <a:t>shared</a:t>
            </a:r>
            <a:r>
              <a:rPr lang="en-US" sz="2600" dirty="0"/>
              <a:t> or </a:t>
            </a:r>
            <a:r>
              <a:rPr lang="en-US" sz="2600" i="1" dirty="0"/>
              <a:t>exclusive</a:t>
            </a:r>
            <a:r>
              <a:rPr lang="en-US" sz="2600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i="1" dirty="0">
                <a:solidFill>
                  <a:srgbClr val="00B050"/>
                </a:solidFill>
              </a:rPr>
              <a:t>Grants and denies locks </a:t>
            </a:r>
            <a:r>
              <a:rPr lang="en-US" sz="2600" dirty="0"/>
              <a:t>to transactions according to the specified rules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The part of the DBMS that keeps track of locks is called the </a:t>
            </a:r>
            <a:r>
              <a:rPr lang="en-US" sz="2800" i="1" dirty="0">
                <a:solidFill>
                  <a:srgbClr val="C00000"/>
                </a:solidFill>
              </a:rPr>
              <a:t>lock manager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709606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A Possible Scenario (</a:t>
            </a:r>
            <a:r>
              <a:rPr lang="en-US" i="1" dirty="0"/>
              <a:t>Cont’d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We can apply strict 2PL to the given interleaved actions of </a:t>
            </a:r>
            <a:r>
              <a:rPr lang="en-US" sz="2600" b="1" i="1" dirty="0"/>
              <a:t>T1</a:t>
            </a:r>
            <a:r>
              <a:rPr lang="en-US" sz="2600" dirty="0"/>
              <a:t> and </a:t>
            </a:r>
            <a:r>
              <a:rPr lang="en-US" sz="2600" b="1" i="1" dirty="0"/>
              <a:t>T2</a:t>
            </a:r>
            <a:r>
              <a:rPr lang="en-US" sz="2600" dirty="0"/>
              <a:t> as follows (</a:t>
            </a:r>
            <a:r>
              <a:rPr lang="en-US" sz="2600" b="1" dirty="0">
                <a:solidFill>
                  <a:srgbClr val="FF0000"/>
                </a:solidFill>
              </a:rPr>
              <a:t>S</a:t>
            </a:r>
            <a:r>
              <a:rPr lang="en-US" sz="2600" dirty="0"/>
              <a:t> = Shared; </a:t>
            </a:r>
            <a:r>
              <a:rPr lang="en-US" sz="2600" b="1" dirty="0">
                <a:solidFill>
                  <a:srgbClr val="FF0000"/>
                </a:solidFill>
              </a:rPr>
              <a:t>X</a:t>
            </a:r>
            <a:r>
              <a:rPr lang="en-US" sz="2600" dirty="0"/>
              <a:t> = Exclusive):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371600" y="2493675"/>
            <a:ext cx="0" cy="29165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609600" y="2722275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02588" y="239112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91104" y="239495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2705857"/>
            <a:ext cx="84510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R(A)</a:t>
            </a:r>
          </a:p>
          <a:p>
            <a:r>
              <a:rPr lang="en-US" sz="1600" dirty="0"/>
              <a:t>R(B)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R(D)</a:t>
            </a:r>
          </a:p>
          <a:p>
            <a:r>
              <a:rPr lang="en-US" sz="1600" dirty="0"/>
              <a:t>R(E)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05543" y="2722275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R(C)</a:t>
            </a:r>
          </a:p>
          <a:p>
            <a:r>
              <a:rPr lang="en-US" sz="1600" dirty="0"/>
              <a:t>W(C)</a:t>
            </a:r>
          </a:p>
          <a:p>
            <a:r>
              <a:rPr lang="en-US" sz="1600" dirty="0"/>
              <a:t>R(D)</a:t>
            </a:r>
          </a:p>
          <a:p>
            <a:r>
              <a:rPr lang="en-US" sz="1600" dirty="0"/>
              <a:t>W(D)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13" name="Striped Right Arrow 12"/>
          <p:cNvSpPr/>
          <p:nvPr/>
        </p:nvSpPr>
        <p:spPr>
          <a:xfrm>
            <a:off x="2199488" y="3238278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5867400" y="2464752"/>
            <a:ext cx="0" cy="42440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105400" y="26933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298388" y="23622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986904" y="23660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029200" y="2676934"/>
            <a:ext cx="845103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S(A)</a:t>
            </a:r>
          </a:p>
          <a:p>
            <a:r>
              <a:rPr lang="en-US" sz="1600" dirty="0"/>
              <a:t>R(A)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S(B)</a:t>
            </a:r>
          </a:p>
          <a:p>
            <a:r>
              <a:rPr lang="en-US" sz="1600" dirty="0"/>
              <a:t>R(B)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b="1" dirty="0">
                <a:solidFill>
                  <a:srgbClr val="FF0000"/>
                </a:solidFill>
              </a:rPr>
              <a:t>S(D)</a:t>
            </a:r>
          </a:p>
          <a:p>
            <a:r>
              <a:rPr lang="en-US" sz="1600" dirty="0"/>
              <a:t>R(D)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S(E)</a:t>
            </a:r>
          </a:p>
          <a:p>
            <a:r>
              <a:rPr lang="en-US" sz="1600" dirty="0"/>
              <a:t>R(E)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01343" y="2693352"/>
            <a:ext cx="845103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b="1" dirty="0">
                <a:solidFill>
                  <a:srgbClr val="FF0000"/>
                </a:solidFill>
              </a:rPr>
              <a:t>E(C)</a:t>
            </a:r>
          </a:p>
          <a:p>
            <a:r>
              <a:rPr lang="en-US" sz="1600" dirty="0"/>
              <a:t>R(C)</a:t>
            </a:r>
          </a:p>
          <a:p>
            <a:r>
              <a:rPr lang="en-US" sz="1600" dirty="0"/>
              <a:t>W(C)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E(D)</a:t>
            </a:r>
          </a:p>
          <a:p>
            <a:r>
              <a:rPr lang="en-US" sz="1600" dirty="0"/>
              <a:t>R(D)</a:t>
            </a:r>
          </a:p>
          <a:p>
            <a:r>
              <a:rPr lang="en-US" sz="1600" dirty="0"/>
              <a:t>W(D)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174762" y="3733800"/>
            <a:ext cx="1382110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 tuple with </a:t>
            </a:r>
            <a:br>
              <a:rPr lang="en-US" dirty="0"/>
            </a:br>
            <a:r>
              <a:rPr lang="en-US" dirty="0"/>
              <a:t>rating 1 and </a:t>
            </a:r>
            <a:br>
              <a:rPr lang="en-US" dirty="0"/>
            </a:br>
            <a:r>
              <a:rPr lang="en-US" dirty="0"/>
              <a:t>age 71 is </a:t>
            </a:r>
            <a:br>
              <a:rPr lang="en-US" dirty="0"/>
            </a:br>
            <a:r>
              <a:rPr lang="en-US" dirty="0"/>
              <a:t>returned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4545461" y="3733800"/>
            <a:ext cx="1321939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901343" y="4445238"/>
            <a:ext cx="845103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763280" y="4445238"/>
            <a:ext cx="2232086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ea typeface="ＭＳ Ｐゴシック" charset="-128"/>
              </a:rPr>
              <a:t>A tuple with rating 1 </a:t>
            </a:r>
          </a:p>
          <a:p>
            <a:r>
              <a:rPr lang="en-US" dirty="0">
                <a:ea typeface="ＭＳ Ｐゴシック" charset="-128"/>
              </a:rPr>
              <a:t>and age 96 is inserted</a:t>
            </a:r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5867400" y="5181600"/>
            <a:ext cx="895880" cy="0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6763538" y="5181600"/>
            <a:ext cx="0" cy="45720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746901" y="5634993"/>
            <a:ext cx="2232086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ea typeface="ＭＳ Ｐゴシック" charset="-128"/>
              </a:rPr>
              <a:t>A tuple with rating 2 </a:t>
            </a:r>
          </a:p>
          <a:p>
            <a:r>
              <a:rPr lang="en-US" dirty="0">
                <a:ea typeface="ＭＳ Ｐゴシック" charset="-128"/>
              </a:rPr>
              <a:t>and age 80 is deleted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4552364" y="6400800"/>
            <a:ext cx="1321939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166930" y="5200471"/>
            <a:ext cx="1382110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 tuple with </a:t>
            </a:r>
            <a:br>
              <a:rPr lang="en-US" dirty="0"/>
            </a:br>
            <a:r>
              <a:rPr lang="en-US" dirty="0"/>
              <a:t>rating 2 and </a:t>
            </a:r>
            <a:br>
              <a:rPr lang="en-US" dirty="0"/>
            </a:br>
            <a:r>
              <a:rPr lang="en-US" dirty="0"/>
              <a:t>age 63 is </a:t>
            </a:r>
            <a:br>
              <a:rPr lang="en-US" dirty="0"/>
            </a:br>
            <a:r>
              <a:rPr lang="en-US" dirty="0"/>
              <a:t>returned</a:t>
            </a:r>
          </a:p>
        </p:txBody>
      </p:sp>
    </p:spTree>
    <p:extLst>
      <p:ext uri="{BB962C8B-B14F-4D97-AF65-F5344CB8AC3E}">
        <p14:creationId xmlns:p14="http://schemas.microsoft.com/office/powerpoint/2010/main" val="1727593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3" grpId="0" animBg="1"/>
      <p:bldP spid="38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A Possible Scenario (</a:t>
            </a:r>
            <a:r>
              <a:rPr lang="en-US" i="1" dirty="0"/>
              <a:t>Cont’d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One possible </a:t>
            </a:r>
            <a:r>
              <a:rPr lang="en-US" sz="2600" u="sng" dirty="0"/>
              <a:t>serial execution</a:t>
            </a:r>
            <a:r>
              <a:rPr lang="en-US" sz="2600" dirty="0"/>
              <a:t> of </a:t>
            </a:r>
            <a:r>
              <a:rPr lang="en-US" sz="2600" b="1" i="1" dirty="0"/>
              <a:t>T1</a:t>
            </a:r>
            <a:r>
              <a:rPr lang="en-US" sz="2600" dirty="0"/>
              <a:t> and </a:t>
            </a:r>
            <a:r>
              <a:rPr lang="en-US" sz="2600" b="1" i="1" dirty="0"/>
              <a:t>T2</a:t>
            </a:r>
            <a:r>
              <a:rPr lang="en-US" sz="2600" dirty="0"/>
              <a:t> is as follows </a:t>
            </a:r>
            <a:br>
              <a:rPr lang="en-US" sz="2600" dirty="0"/>
            </a:br>
            <a:r>
              <a:rPr lang="en-US" sz="2600" dirty="0"/>
              <a:t>(</a:t>
            </a:r>
            <a:r>
              <a:rPr lang="en-US" sz="2600" b="1" dirty="0">
                <a:solidFill>
                  <a:srgbClr val="FF0000"/>
                </a:solidFill>
              </a:rPr>
              <a:t>S</a:t>
            </a:r>
            <a:r>
              <a:rPr lang="en-US" sz="2600" dirty="0"/>
              <a:t> = Shared; </a:t>
            </a:r>
            <a:r>
              <a:rPr lang="en-US" sz="2600" b="1" dirty="0">
                <a:solidFill>
                  <a:srgbClr val="FF0000"/>
                </a:solidFill>
              </a:rPr>
              <a:t>X</a:t>
            </a:r>
            <a:r>
              <a:rPr lang="en-US" sz="2600" dirty="0"/>
              <a:t> = Exclusive):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371600" y="2493675"/>
            <a:ext cx="0" cy="29165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609600" y="2722275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02588" y="239112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91104" y="239495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2705857"/>
            <a:ext cx="8451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R(A)</a:t>
            </a:r>
          </a:p>
          <a:p>
            <a:r>
              <a:rPr lang="en-US" sz="1600" dirty="0"/>
              <a:t>R(B)</a:t>
            </a:r>
          </a:p>
          <a:p>
            <a:r>
              <a:rPr lang="en-US" sz="1600" dirty="0"/>
              <a:t>R(D)</a:t>
            </a:r>
          </a:p>
          <a:p>
            <a:r>
              <a:rPr lang="en-US" sz="1600" dirty="0"/>
              <a:t>R(E)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05543" y="2722275"/>
            <a:ext cx="84510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R(C)</a:t>
            </a:r>
          </a:p>
          <a:p>
            <a:r>
              <a:rPr lang="en-US" sz="1600" dirty="0"/>
              <a:t>W(C)</a:t>
            </a:r>
          </a:p>
          <a:p>
            <a:r>
              <a:rPr lang="en-US" sz="1600" dirty="0"/>
              <a:t>R(D)</a:t>
            </a:r>
          </a:p>
          <a:p>
            <a:r>
              <a:rPr lang="en-US" sz="1600" dirty="0"/>
              <a:t>W(D)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13" name="Striped Right Arrow 12"/>
          <p:cNvSpPr/>
          <p:nvPr/>
        </p:nvSpPr>
        <p:spPr>
          <a:xfrm>
            <a:off x="2199488" y="3238278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5867400" y="2464752"/>
            <a:ext cx="0" cy="42440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105400" y="26933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298388" y="23622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986904" y="23660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029200" y="2676934"/>
            <a:ext cx="84510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S(A)</a:t>
            </a:r>
          </a:p>
          <a:p>
            <a:r>
              <a:rPr lang="en-US" sz="1600" dirty="0"/>
              <a:t>R(A)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S(B)</a:t>
            </a:r>
          </a:p>
          <a:p>
            <a:r>
              <a:rPr lang="en-US" sz="1600" dirty="0"/>
              <a:t>R(B)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S(D)</a:t>
            </a:r>
          </a:p>
          <a:p>
            <a:r>
              <a:rPr lang="en-US" sz="1600" dirty="0"/>
              <a:t>R(D)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S(E)</a:t>
            </a:r>
          </a:p>
          <a:p>
            <a:r>
              <a:rPr lang="en-US" sz="1600" dirty="0"/>
              <a:t>R(E)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01343" y="2693352"/>
            <a:ext cx="845103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b="1" dirty="0">
              <a:solidFill>
                <a:srgbClr val="FF0000"/>
              </a:solidFill>
            </a:endParaRPr>
          </a:p>
          <a:p>
            <a:endParaRPr lang="en-US" sz="1600" b="1" dirty="0">
              <a:solidFill>
                <a:srgbClr val="FF0000"/>
              </a:solidFill>
            </a:endParaRPr>
          </a:p>
          <a:p>
            <a:endParaRPr lang="en-US" sz="1600" b="1" dirty="0">
              <a:solidFill>
                <a:srgbClr val="FF0000"/>
              </a:solidFill>
            </a:endParaRPr>
          </a:p>
          <a:p>
            <a:endParaRPr lang="en-US" sz="1600" b="1" dirty="0">
              <a:solidFill>
                <a:srgbClr val="FF0000"/>
              </a:solidFill>
            </a:endParaRPr>
          </a:p>
          <a:p>
            <a:endParaRPr lang="en-US" sz="1600" b="1" dirty="0">
              <a:solidFill>
                <a:srgbClr val="FF0000"/>
              </a:solidFill>
            </a:endParaRPr>
          </a:p>
          <a:p>
            <a:r>
              <a:rPr lang="en-US" sz="1600" b="1" dirty="0">
                <a:solidFill>
                  <a:srgbClr val="FF0000"/>
                </a:solidFill>
              </a:rPr>
              <a:t>E(C)</a:t>
            </a:r>
          </a:p>
          <a:p>
            <a:r>
              <a:rPr lang="en-US" sz="1600" dirty="0"/>
              <a:t>R(C)</a:t>
            </a:r>
          </a:p>
          <a:p>
            <a:r>
              <a:rPr lang="en-US" sz="1600" dirty="0"/>
              <a:t>W(C)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E(D)</a:t>
            </a:r>
          </a:p>
          <a:p>
            <a:r>
              <a:rPr lang="en-US" sz="1600" dirty="0"/>
              <a:t>R(D)</a:t>
            </a:r>
          </a:p>
          <a:p>
            <a:r>
              <a:rPr lang="en-US" sz="1600" dirty="0"/>
              <a:t>W(D)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174762" y="3733800"/>
            <a:ext cx="1382110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 tuple with </a:t>
            </a:r>
            <a:br>
              <a:rPr lang="en-US" dirty="0"/>
            </a:br>
            <a:r>
              <a:rPr lang="en-US" dirty="0"/>
              <a:t>rating 1 and </a:t>
            </a:r>
            <a:br>
              <a:rPr lang="en-US" dirty="0"/>
            </a:br>
            <a:r>
              <a:rPr lang="en-US" dirty="0"/>
              <a:t>age 71 is </a:t>
            </a:r>
            <a:br>
              <a:rPr lang="en-US" dirty="0"/>
            </a:br>
            <a:r>
              <a:rPr lang="en-US" dirty="0"/>
              <a:t>returned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4545461" y="3733800"/>
            <a:ext cx="1321939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763280" y="5297269"/>
            <a:ext cx="2232086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ea typeface="ＭＳ Ｐゴシック" charset="-128"/>
              </a:rPr>
              <a:t>A tuple with rating 1 </a:t>
            </a:r>
          </a:p>
          <a:p>
            <a:r>
              <a:rPr lang="en-US" dirty="0">
                <a:ea typeface="ＭＳ Ｐゴシック" charset="-128"/>
              </a:rPr>
              <a:t>and age 96 is inserted</a:t>
            </a:r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5867400" y="5681530"/>
            <a:ext cx="762000" cy="0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746901" y="6135469"/>
            <a:ext cx="2232086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ea typeface="ＭＳ Ｐゴシック" charset="-128"/>
              </a:rPr>
              <a:t>A tuple with rating 2 </a:t>
            </a:r>
          </a:p>
          <a:p>
            <a:r>
              <a:rPr lang="en-US" dirty="0">
                <a:ea typeface="ＭＳ Ｐゴシック" charset="-128"/>
              </a:rPr>
              <a:t>and age 80 is deleted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166930" y="5200471"/>
            <a:ext cx="1382110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 tuple with </a:t>
            </a:r>
            <a:br>
              <a:rPr lang="en-US" dirty="0"/>
            </a:br>
            <a:r>
              <a:rPr lang="en-US" dirty="0"/>
              <a:t>rating 2 and </a:t>
            </a:r>
            <a:br>
              <a:rPr lang="en-US" dirty="0"/>
            </a:br>
            <a:r>
              <a:rPr lang="en-US" dirty="0"/>
              <a:t>age 80 is </a:t>
            </a:r>
            <a:br>
              <a:rPr lang="en-US" dirty="0"/>
            </a:br>
            <a:r>
              <a:rPr lang="en-US" dirty="0"/>
              <a:t>returned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4800600" y="4692196"/>
            <a:ext cx="1045792" cy="0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800600" y="4692196"/>
            <a:ext cx="0" cy="508275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4545461" y="5200471"/>
            <a:ext cx="255139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6629400" y="5297269"/>
            <a:ext cx="0" cy="392093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6629400" y="5297269"/>
            <a:ext cx="133880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867400" y="6400800"/>
            <a:ext cx="762000" cy="0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6629400" y="6135469"/>
            <a:ext cx="0" cy="265332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6629400" y="6146562"/>
            <a:ext cx="133880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0131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3" grpId="0" animBg="1"/>
      <p:bldP spid="16" grpId="0"/>
      <p:bldP spid="17" grpId="0"/>
      <p:bldP spid="18" grpId="0"/>
      <p:bldP spid="19" grpId="0"/>
      <p:bldP spid="21" grpId="0" animBg="1"/>
      <p:bldP spid="27" grpId="0" animBg="1"/>
      <p:bldP spid="33" grpId="0" animBg="1"/>
      <p:bldP spid="38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A Possible Scenario (</a:t>
            </a:r>
            <a:r>
              <a:rPr lang="en-US" i="1" dirty="0"/>
              <a:t>Cont’d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Another possible </a:t>
            </a:r>
            <a:r>
              <a:rPr lang="en-US" sz="2600" u="sng" dirty="0"/>
              <a:t>serial execution</a:t>
            </a:r>
            <a:r>
              <a:rPr lang="en-US" sz="2600" dirty="0"/>
              <a:t> of T1 and T2 is as follows (</a:t>
            </a:r>
            <a:r>
              <a:rPr lang="en-US" sz="2600" b="1" dirty="0">
                <a:solidFill>
                  <a:srgbClr val="FF0000"/>
                </a:solidFill>
              </a:rPr>
              <a:t>S</a:t>
            </a:r>
            <a:r>
              <a:rPr lang="en-US" sz="2600" dirty="0"/>
              <a:t> = Shared; </a:t>
            </a:r>
            <a:r>
              <a:rPr lang="en-US" sz="2600" b="1" dirty="0">
                <a:solidFill>
                  <a:srgbClr val="FF0000"/>
                </a:solidFill>
              </a:rPr>
              <a:t>X</a:t>
            </a:r>
            <a:r>
              <a:rPr lang="en-US" sz="2600" dirty="0"/>
              <a:t> = Exclusive):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371600" y="2493675"/>
            <a:ext cx="0" cy="29165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609600" y="2722275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02588" y="239112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91104" y="239495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2705857"/>
            <a:ext cx="84510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R(A)</a:t>
            </a:r>
          </a:p>
          <a:p>
            <a:r>
              <a:rPr lang="en-US" sz="1600" dirty="0"/>
              <a:t>R(B)</a:t>
            </a:r>
          </a:p>
          <a:p>
            <a:r>
              <a:rPr lang="en-US" sz="1600" dirty="0"/>
              <a:t>R(D)</a:t>
            </a:r>
          </a:p>
          <a:p>
            <a:r>
              <a:rPr lang="en-US" sz="1600" dirty="0"/>
              <a:t>R(E)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05543" y="2722275"/>
            <a:ext cx="8451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R(C)</a:t>
            </a:r>
          </a:p>
          <a:p>
            <a:r>
              <a:rPr lang="en-US" sz="1600" dirty="0"/>
              <a:t>W(C)</a:t>
            </a:r>
          </a:p>
          <a:p>
            <a:r>
              <a:rPr lang="en-US" sz="1600" dirty="0"/>
              <a:t>R(D)</a:t>
            </a:r>
          </a:p>
          <a:p>
            <a:r>
              <a:rPr lang="en-US" sz="1600" dirty="0"/>
              <a:t>W(D)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13" name="Striped Right Arrow 12"/>
          <p:cNvSpPr/>
          <p:nvPr/>
        </p:nvSpPr>
        <p:spPr>
          <a:xfrm>
            <a:off x="2286000" y="3238278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5867400" y="2464752"/>
            <a:ext cx="0" cy="42440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105400" y="26933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298388" y="23622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986904" y="23660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029200" y="2676934"/>
            <a:ext cx="805029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500" b="1" dirty="0">
              <a:solidFill>
                <a:srgbClr val="FF0000"/>
              </a:solidFill>
            </a:endParaRPr>
          </a:p>
          <a:p>
            <a:endParaRPr lang="en-US" sz="1500" b="1" dirty="0">
              <a:solidFill>
                <a:srgbClr val="FF0000"/>
              </a:solidFill>
            </a:endParaRPr>
          </a:p>
          <a:p>
            <a:endParaRPr lang="en-US" sz="1500" b="1" dirty="0">
              <a:solidFill>
                <a:srgbClr val="FF0000"/>
              </a:solidFill>
            </a:endParaRPr>
          </a:p>
          <a:p>
            <a:endParaRPr lang="en-US" sz="1500" b="1" dirty="0">
              <a:solidFill>
                <a:srgbClr val="FF0000"/>
              </a:solidFill>
            </a:endParaRPr>
          </a:p>
          <a:p>
            <a:endParaRPr lang="en-US" sz="1500" b="1" dirty="0">
              <a:solidFill>
                <a:srgbClr val="FF0000"/>
              </a:solidFill>
            </a:endParaRPr>
          </a:p>
          <a:p>
            <a:endParaRPr lang="en-US" sz="1500" b="1" dirty="0">
              <a:solidFill>
                <a:srgbClr val="FF0000"/>
              </a:solidFill>
            </a:endParaRPr>
          </a:p>
          <a:p>
            <a:endParaRPr lang="en-US" sz="1500" b="1" dirty="0">
              <a:solidFill>
                <a:srgbClr val="FF0000"/>
              </a:solidFill>
            </a:endParaRPr>
          </a:p>
          <a:p>
            <a:r>
              <a:rPr lang="en-US" sz="1500" b="1" dirty="0">
                <a:solidFill>
                  <a:srgbClr val="FF0000"/>
                </a:solidFill>
              </a:rPr>
              <a:t>S(A)</a:t>
            </a:r>
          </a:p>
          <a:p>
            <a:r>
              <a:rPr lang="en-US" sz="1500" dirty="0"/>
              <a:t>R(A)</a:t>
            </a:r>
          </a:p>
          <a:p>
            <a:r>
              <a:rPr lang="en-US" sz="1500" b="1" dirty="0">
                <a:solidFill>
                  <a:srgbClr val="FF0000"/>
                </a:solidFill>
              </a:rPr>
              <a:t>S(B)</a:t>
            </a:r>
          </a:p>
          <a:p>
            <a:r>
              <a:rPr lang="en-US" sz="1500" dirty="0"/>
              <a:t>R(B)</a:t>
            </a:r>
          </a:p>
          <a:p>
            <a:r>
              <a:rPr lang="en-US" sz="1500" b="1" dirty="0">
                <a:solidFill>
                  <a:srgbClr val="FF0000"/>
                </a:solidFill>
              </a:rPr>
              <a:t>S(C)</a:t>
            </a:r>
          </a:p>
          <a:p>
            <a:r>
              <a:rPr lang="en-US" sz="1500" dirty="0"/>
              <a:t>R(C)</a:t>
            </a:r>
          </a:p>
          <a:p>
            <a:r>
              <a:rPr lang="en-US" sz="1500" b="1" dirty="0">
                <a:solidFill>
                  <a:srgbClr val="FF0000"/>
                </a:solidFill>
              </a:rPr>
              <a:t>S(D)</a:t>
            </a:r>
          </a:p>
          <a:p>
            <a:r>
              <a:rPr lang="en-US" sz="1500" dirty="0"/>
              <a:t>R(D)</a:t>
            </a:r>
          </a:p>
          <a:p>
            <a:r>
              <a:rPr lang="en-US" sz="1500" b="1" dirty="0">
                <a:solidFill>
                  <a:srgbClr val="FF0000"/>
                </a:solidFill>
              </a:rPr>
              <a:t>S(E)</a:t>
            </a:r>
          </a:p>
          <a:p>
            <a:r>
              <a:rPr lang="en-US" sz="1500" dirty="0"/>
              <a:t>R(E)</a:t>
            </a:r>
          </a:p>
          <a:p>
            <a:r>
              <a:rPr lang="en-US" sz="1500" dirty="0"/>
              <a:t>Commit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01343" y="2693352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E(C)</a:t>
            </a:r>
          </a:p>
          <a:p>
            <a:r>
              <a:rPr lang="en-US" sz="1600" dirty="0"/>
              <a:t>R(C)</a:t>
            </a:r>
          </a:p>
          <a:p>
            <a:r>
              <a:rPr lang="en-US" sz="1600" dirty="0"/>
              <a:t>W(C)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E(D)</a:t>
            </a:r>
          </a:p>
          <a:p>
            <a:r>
              <a:rPr lang="en-US" sz="1600" dirty="0"/>
              <a:t>R(D)</a:t>
            </a:r>
          </a:p>
          <a:p>
            <a:r>
              <a:rPr lang="en-US" sz="1600" dirty="0"/>
              <a:t>W(D)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174762" y="4057471"/>
            <a:ext cx="1382110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 tuple with </a:t>
            </a:r>
            <a:br>
              <a:rPr lang="en-US" dirty="0"/>
            </a:br>
            <a:r>
              <a:rPr lang="en-US" dirty="0"/>
              <a:t>rating 1 and </a:t>
            </a:r>
            <a:br>
              <a:rPr lang="en-US" dirty="0"/>
            </a:br>
            <a:r>
              <a:rPr lang="en-US" dirty="0"/>
              <a:t>age 96 is </a:t>
            </a:r>
            <a:br>
              <a:rPr lang="en-US" dirty="0"/>
            </a:br>
            <a:r>
              <a:rPr lang="en-US" dirty="0"/>
              <a:t>returned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867400" y="3488108"/>
            <a:ext cx="845103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696340" y="3488108"/>
            <a:ext cx="2232086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ea typeface="ＭＳ Ｐゴシック" charset="-128"/>
              </a:rPr>
              <a:t>A tuple with rating 1 </a:t>
            </a:r>
          </a:p>
          <a:p>
            <a:r>
              <a:rPr lang="en-US" dirty="0">
                <a:ea typeface="ＭＳ Ｐゴシック" charset="-128"/>
              </a:rPr>
              <a:t>and age 96 is inserted</a:t>
            </a:r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5872030" y="4233016"/>
            <a:ext cx="824310" cy="0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696340" y="4487968"/>
            <a:ext cx="2232086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ea typeface="ＭＳ Ｐゴシック" charset="-128"/>
              </a:rPr>
              <a:t>A tuple with rating 2 </a:t>
            </a:r>
          </a:p>
          <a:p>
            <a:r>
              <a:rPr lang="en-US" dirty="0">
                <a:ea typeface="ＭＳ Ｐゴシック" charset="-128"/>
              </a:rPr>
              <a:t>and age 80 is deleted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166930" y="5581471"/>
            <a:ext cx="1382110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 tuple with </a:t>
            </a:r>
            <a:br>
              <a:rPr lang="en-US" dirty="0"/>
            </a:br>
            <a:r>
              <a:rPr lang="en-US" dirty="0"/>
              <a:t>rating 2 and </a:t>
            </a:r>
            <a:br>
              <a:rPr lang="en-US" dirty="0"/>
            </a:br>
            <a:r>
              <a:rPr lang="en-US" dirty="0"/>
              <a:t>age 63 is </a:t>
            </a:r>
            <a:br>
              <a:rPr lang="en-US" dirty="0"/>
            </a:br>
            <a:r>
              <a:rPr lang="en-US" dirty="0"/>
              <a:t>returned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4809146" y="5705193"/>
            <a:ext cx="1045792" cy="0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819130" y="4048925"/>
            <a:ext cx="0" cy="1664814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4549040" y="4057471"/>
            <a:ext cx="255139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696340" y="4233016"/>
            <a:ext cx="0" cy="276218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676609" y="6629400"/>
            <a:ext cx="1185447" cy="0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676609" y="5581471"/>
            <a:ext cx="0" cy="1047929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4495800" y="5578265"/>
            <a:ext cx="180811" cy="3206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3744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3" grpId="0" animBg="1"/>
      <p:bldP spid="16" grpId="0"/>
      <p:bldP spid="17" grpId="0"/>
      <p:bldP spid="18" grpId="0"/>
      <p:bldP spid="19" grpId="0"/>
      <p:bldP spid="21" grpId="0" animBg="1"/>
      <p:bldP spid="27" grpId="0" animBg="1"/>
      <p:bldP spid="33" grpId="0" animBg="1"/>
      <p:bldP spid="38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A Possible Scenario: </a:t>
            </a:r>
            <a:r>
              <a:rPr lang="en-US" i="1" dirty="0"/>
              <a:t>Revisit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We can apply strict 2PL to the given interleaved actions of </a:t>
            </a:r>
            <a:r>
              <a:rPr lang="en-US" sz="2600" b="1" i="1" dirty="0"/>
              <a:t>T1</a:t>
            </a:r>
            <a:r>
              <a:rPr lang="en-US" sz="2600" dirty="0"/>
              <a:t> and </a:t>
            </a:r>
            <a:r>
              <a:rPr lang="en-US" sz="2600" b="1" i="1" dirty="0"/>
              <a:t>T2</a:t>
            </a:r>
            <a:r>
              <a:rPr lang="en-US" sz="2600" dirty="0"/>
              <a:t> as follows (</a:t>
            </a:r>
            <a:r>
              <a:rPr lang="en-US" sz="2600" b="1" dirty="0">
                <a:solidFill>
                  <a:srgbClr val="FF0000"/>
                </a:solidFill>
              </a:rPr>
              <a:t>S</a:t>
            </a:r>
            <a:r>
              <a:rPr lang="en-US" sz="2600" dirty="0"/>
              <a:t> = Shared; </a:t>
            </a:r>
            <a:r>
              <a:rPr lang="en-US" sz="2600" b="1" dirty="0">
                <a:solidFill>
                  <a:srgbClr val="FF0000"/>
                </a:solidFill>
              </a:rPr>
              <a:t>X</a:t>
            </a:r>
            <a:r>
              <a:rPr lang="en-US" sz="2600" dirty="0"/>
              <a:t> = Exclusive):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371600" y="2493675"/>
            <a:ext cx="0" cy="29165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609600" y="2722275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02588" y="239112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91104" y="239495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2705857"/>
            <a:ext cx="84510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R(A)</a:t>
            </a:r>
          </a:p>
          <a:p>
            <a:r>
              <a:rPr lang="en-US" sz="1600" dirty="0"/>
              <a:t>R(B)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R(D)</a:t>
            </a:r>
          </a:p>
          <a:p>
            <a:r>
              <a:rPr lang="en-US" sz="1600" dirty="0"/>
              <a:t>R(E)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05543" y="2722275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R(C)</a:t>
            </a:r>
          </a:p>
          <a:p>
            <a:r>
              <a:rPr lang="en-US" sz="1600" dirty="0"/>
              <a:t>W(C)</a:t>
            </a:r>
          </a:p>
          <a:p>
            <a:r>
              <a:rPr lang="en-US" sz="1600" dirty="0"/>
              <a:t>R(D)</a:t>
            </a:r>
          </a:p>
          <a:p>
            <a:r>
              <a:rPr lang="en-US" sz="1600" dirty="0"/>
              <a:t>W(D)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13" name="Striped Right Arrow 12"/>
          <p:cNvSpPr/>
          <p:nvPr/>
        </p:nvSpPr>
        <p:spPr>
          <a:xfrm>
            <a:off x="2199488" y="3238278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5867400" y="2464752"/>
            <a:ext cx="0" cy="42440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105400" y="26933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298388" y="23622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986904" y="23660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029200" y="2676934"/>
            <a:ext cx="845103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S(A)</a:t>
            </a:r>
          </a:p>
          <a:p>
            <a:r>
              <a:rPr lang="en-US" sz="1600" dirty="0"/>
              <a:t>R(A)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S(B)</a:t>
            </a:r>
          </a:p>
          <a:p>
            <a:r>
              <a:rPr lang="en-US" sz="1600" dirty="0"/>
              <a:t>R(B)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b="1" dirty="0">
                <a:solidFill>
                  <a:srgbClr val="FF0000"/>
                </a:solidFill>
              </a:rPr>
              <a:t>S(D)</a:t>
            </a:r>
          </a:p>
          <a:p>
            <a:r>
              <a:rPr lang="en-US" sz="1600" dirty="0"/>
              <a:t>R(D)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S(E)</a:t>
            </a:r>
          </a:p>
          <a:p>
            <a:r>
              <a:rPr lang="en-US" sz="1600" dirty="0"/>
              <a:t>R(E)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01343" y="2693352"/>
            <a:ext cx="845103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b="1" dirty="0">
                <a:solidFill>
                  <a:srgbClr val="FF0000"/>
                </a:solidFill>
              </a:rPr>
              <a:t>E(C)</a:t>
            </a:r>
          </a:p>
          <a:p>
            <a:r>
              <a:rPr lang="en-US" sz="1600" dirty="0"/>
              <a:t>R(C)</a:t>
            </a:r>
          </a:p>
          <a:p>
            <a:r>
              <a:rPr lang="en-US" sz="1600" dirty="0"/>
              <a:t>W(C)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E(D)</a:t>
            </a:r>
          </a:p>
          <a:p>
            <a:r>
              <a:rPr lang="en-US" sz="1600" dirty="0"/>
              <a:t>R(D)</a:t>
            </a:r>
          </a:p>
          <a:p>
            <a:r>
              <a:rPr lang="en-US" sz="1600" dirty="0"/>
              <a:t>W(D)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174762" y="3733800"/>
            <a:ext cx="1382110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 tuple with </a:t>
            </a:r>
            <a:br>
              <a:rPr lang="en-US" dirty="0"/>
            </a:br>
            <a:r>
              <a:rPr lang="en-US" dirty="0"/>
              <a:t>rating 1 and </a:t>
            </a:r>
            <a:br>
              <a:rPr lang="en-US" dirty="0"/>
            </a:br>
            <a:r>
              <a:rPr lang="en-US" dirty="0"/>
              <a:t>age 71 is </a:t>
            </a:r>
            <a:br>
              <a:rPr lang="en-US" dirty="0"/>
            </a:br>
            <a:r>
              <a:rPr lang="en-US" dirty="0"/>
              <a:t>returned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4545461" y="3733800"/>
            <a:ext cx="1321939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901343" y="4445238"/>
            <a:ext cx="845103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763280" y="4445238"/>
            <a:ext cx="2232086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ea typeface="ＭＳ Ｐゴシック" charset="-128"/>
              </a:rPr>
              <a:t>A tuple with rating 1 </a:t>
            </a:r>
          </a:p>
          <a:p>
            <a:r>
              <a:rPr lang="en-US" dirty="0">
                <a:ea typeface="ＭＳ Ｐゴシック" charset="-128"/>
              </a:rPr>
              <a:t>and age 96 is inserted</a:t>
            </a:r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5867400" y="5181600"/>
            <a:ext cx="895880" cy="0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6763538" y="5181600"/>
            <a:ext cx="0" cy="45720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746901" y="5634993"/>
            <a:ext cx="2232086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ea typeface="ＭＳ Ｐゴシック" charset="-128"/>
              </a:rPr>
              <a:t>A tuple with rating 2 </a:t>
            </a:r>
          </a:p>
          <a:p>
            <a:r>
              <a:rPr lang="en-US" dirty="0">
                <a:ea typeface="ＭＳ Ｐゴシック" charset="-128"/>
              </a:rPr>
              <a:t>and age 80 is deleted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4552364" y="6400800"/>
            <a:ext cx="1321939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166930" y="5200471"/>
            <a:ext cx="1382110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 tuple with </a:t>
            </a:r>
            <a:br>
              <a:rPr lang="en-US" dirty="0"/>
            </a:br>
            <a:r>
              <a:rPr lang="en-US" dirty="0"/>
              <a:t>rating 2 and </a:t>
            </a:r>
            <a:br>
              <a:rPr lang="en-US" dirty="0"/>
            </a:br>
            <a:r>
              <a:rPr lang="en-US" dirty="0"/>
              <a:t>age 63 is </a:t>
            </a:r>
            <a:br>
              <a:rPr lang="en-US" dirty="0"/>
            </a:br>
            <a:r>
              <a:rPr lang="en-US" dirty="0"/>
              <a:t>returned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52400" y="5562600"/>
            <a:ext cx="2466188" cy="9144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This schedule is not identical to any serial execution of T1 and T2!</a:t>
            </a:r>
          </a:p>
        </p:txBody>
      </p:sp>
    </p:spTree>
    <p:extLst>
      <p:ext uri="{BB962C8B-B14F-4D97-AF65-F5344CB8AC3E}">
        <p14:creationId xmlns:p14="http://schemas.microsoft.com/office/powerpoint/2010/main" val="2005924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The Phantom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The problem is that </a:t>
            </a:r>
            <a:r>
              <a:rPr lang="en-US" sz="2600" b="1" i="1" dirty="0"/>
              <a:t>T1 </a:t>
            </a:r>
            <a:r>
              <a:rPr lang="en-US" sz="2600" dirty="0"/>
              <a:t>assumes that it has locked “all” the pages which contain Sailors records with rating 1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charset="-128"/>
              </a:rPr>
              <a:t>This assumption is violated when </a:t>
            </a:r>
            <a:r>
              <a:rPr lang="en-US" sz="2600" b="1" i="1" dirty="0">
                <a:ea typeface="ＭＳ Ｐゴシック" charset="-128"/>
              </a:rPr>
              <a:t>T2</a:t>
            </a:r>
            <a:r>
              <a:rPr lang="en-US" sz="2600" dirty="0">
                <a:ea typeface="ＭＳ Ｐゴシック" charset="-128"/>
              </a:rPr>
              <a:t> inserts a new Sailor record with rating 1 on a </a:t>
            </a:r>
            <a:r>
              <a:rPr lang="en-US" sz="2600" i="1" dirty="0">
                <a:ea typeface="ＭＳ Ｐゴシック" charset="-128"/>
              </a:rPr>
              <a:t>different</a:t>
            </a:r>
            <a:r>
              <a:rPr lang="en-US" sz="2600" dirty="0">
                <a:ea typeface="ＭＳ Ｐゴシック" charset="-128"/>
              </a:rPr>
              <a:t> page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charset="-128"/>
              </a:rPr>
              <a:t>Hence, locking pages at any given time does not prevent new </a:t>
            </a:r>
            <a:r>
              <a:rPr lang="en-US" sz="2600" i="1" u="sng" dirty="0">
                <a:ea typeface="ＭＳ Ｐゴシック" charset="-128"/>
              </a:rPr>
              <a:t>phantom</a:t>
            </a:r>
            <a:r>
              <a:rPr lang="en-US" sz="2600" dirty="0">
                <a:ea typeface="ＭＳ Ｐゴシック" charset="-128"/>
              </a:rPr>
              <a:t> records from being added on other pages!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ea typeface="ＭＳ Ｐゴシック" charset="-128"/>
              </a:rPr>
              <a:t>This is commonly known as the</a:t>
            </a:r>
            <a:r>
              <a:rPr lang="en-US" sz="2400" dirty="0">
                <a:solidFill>
                  <a:srgbClr val="FF0000"/>
                </a:solidFill>
                <a:ea typeface="ＭＳ Ｐゴシック" charset="-128"/>
              </a:rPr>
              <a:t> “</a:t>
            </a:r>
            <a:r>
              <a:rPr lang="en-US" sz="2400" i="1" dirty="0">
                <a:solidFill>
                  <a:srgbClr val="FF0000"/>
                </a:solidFill>
                <a:ea typeface="ＭＳ Ｐゴシック" charset="-128"/>
              </a:rPr>
              <a:t>Phantom Problem</a:t>
            </a:r>
            <a:r>
              <a:rPr lang="en-US" sz="2400" dirty="0">
                <a:solidFill>
                  <a:srgbClr val="FF0000"/>
                </a:solidFill>
                <a:ea typeface="ＭＳ Ｐゴシック" charset="-128"/>
              </a:rPr>
              <a:t>”</a:t>
            </a:r>
          </a:p>
          <a:p>
            <a:pPr lvl="1">
              <a:buFont typeface="Wingdings" pitchFamily="2" charset="2"/>
              <a:buChar char="§"/>
            </a:pPr>
            <a:endParaRPr lang="en-US" sz="22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charset="-128"/>
              </a:rPr>
              <a:t>The Phantom Problem is caused, not because of a flaw in the Strict 2PL protocol, but because of </a:t>
            </a:r>
            <a:r>
              <a:rPr lang="en-US" sz="2600" b="1" i="1" dirty="0">
                <a:ea typeface="ＭＳ Ｐゴシック" charset="-128"/>
              </a:rPr>
              <a:t>T1</a:t>
            </a:r>
            <a:r>
              <a:rPr lang="en-US" sz="2600" dirty="0">
                <a:ea typeface="ＭＳ Ｐゴシック" charset="-128"/>
              </a:rPr>
              <a:t>’s unrealistic assumptions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40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915400" cy="1143000"/>
          </a:xfrm>
        </p:spPr>
        <p:txBody>
          <a:bodyPr lIns="0" rIns="0">
            <a:normAutofit fontScale="90000"/>
          </a:bodyPr>
          <a:lstStyle/>
          <a:p>
            <a:r>
              <a:rPr lang="en-US" dirty="0"/>
              <a:t>How Can We Solve the </a:t>
            </a:r>
            <a:br>
              <a:rPr lang="en-US" dirty="0"/>
            </a:br>
            <a:r>
              <a:rPr lang="en-US" dirty="0"/>
              <a:t>Phantom Problem?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If there is </a:t>
            </a:r>
            <a:r>
              <a:rPr lang="en-US" sz="2800" i="1" dirty="0"/>
              <a:t>no index </a:t>
            </a:r>
            <a:r>
              <a:rPr lang="en-US" sz="2800" dirty="0"/>
              <a:t>on rating</a:t>
            </a:r>
            <a:r>
              <a:rPr lang="en-US" sz="2800" i="1" dirty="0"/>
              <a:t> </a:t>
            </a:r>
            <a:r>
              <a:rPr lang="en-US" sz="2800" dirty="0"/>
              <a:t>and all pages in Sailors must be scanned, </a:t>
            </a:r>
            <a:r>
              <a:rPr lang="en-US" sz="2800" b="1" i="1" dirty="0"/>
              <a:t>T1</a:t>
            </a:r>
            <a:r>
              <a:rPr lang="en-US" sz="2800" dirty="0"/>
              <a:t> should somehow ensure that no </a:t>
            </a:r>
            <a:r>
              <a:rPr lang="en-US" sz="2800" i="1" dirty="0"/>
              <a:t>new</a:t>
            </a:r>
            <a:r>
              <a:rPr lang="en-US" sz="2800" dirty="0"/>
              <a:t> pages are inserted to the Sailors relation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This has to do with the </a:t>
            </a:r>
            <a:r>
              <a:rPr lang="en-US" sz="2600" i="1" dirty="0">
                <a:solidFill>
                  <a:srgbClr val="0070C0"/>
                </a:solidFill>
              </a:rPr>
              <a:t>locking granularity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If there is an </a:t>
            </a:r>
            <a:r>
              <a:rPr lang="en-US" sz="2800" i="1" u="sng" dirty="0"/>
              <a:t>index</a:t>
            </a:r>
            <a:r>
              <a:rPr lang="en-US" sz="2800" dirty="0"/>
              <a:t> on rating, </a:t>
            </a:r>
            <a:r>
              <a:rPr lang="en-US" sz="2800" b="1" i="1" dirty="0"/>
              <a:t>T1</a:t>
            </a:r>
            <a:r>
              <a:rPr lang="en-US" sz="2800" dirty="0"/>
              <a:t> can lock the index entries and the data pages which involve the targeted ratings, and accordingly prevent new insertions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This technique is known as </a:t>
            </a:r>
            <a:r>
              <a:rPr lang="en-US" sz="2600" i="1" dirty="0">
                <a:solidFill>
                  <a:srgbClr val="0070C0"/>
                </a:solidFill>
              </a:rPr>
              <a:t>index locking 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364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Next Class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 Manager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Lock Manager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Recovery Manager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1080470" y="3318192"/>
            <a:ext cx="1688307" cy="1735932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84938" y="5286375"/>
            <a:ext cx="119725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Continue…</a:t>
            </a:r>
          </a:p>
        </p:txBody>
      </p:sp>
      <p:cxnSp>
        <p:nvCxnSpPr>
          <p:cNvPr id="21" name="Straight Arrow Connector 20"/>
          <p:cNvCxnSpPr>
            <a:stCxn id="3" idx="2"/>
            <a:endCxn id="2" idx="0"/>
          </p:cNvCxnSpPr>
          <p:nvPr/>
        </p:nvCxnSpPr>
        <p:spPr>
          <a:xfrm>
            <a:off x="1924624" y="5054124"/>
            <a:ext cx="58940" cy="232251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7549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Lock Managers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Usually, a lock manager in a DBMS maintains three types of data structures: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A queue, </a:t>
            </a:r>
            <a:r>
              <a:rPr lang="en-US" sz="2600" b="1" i="1" dirty="0"/>
              <a:t>Q</a:t>
            </a:r>
            <a:r>
              <a:rPr lang="en-US" sz="2600" dirty="0"/>
              <a:t>, for each lock, </a:t>
            </a:r>
            <a:r>
              <a:rPr lang="en-US" sz="2600" b="1" i="1" dirty="0"/>
              <a:t>L</a:t>
            </a:r>
            <a:r>
              <a:rPr lang="en-US" sz="2600" dirty="0"/>
              <a:t>,</a:t>
            </a:r>
            <a:br>
              <a:rPr lang="en-US" sz="2600" dirty="0"/>
            </a:br>
            <a:r>
              <a:rPr lang="en-US" sz="2600" dirty="0"/>
              <a:t>to hold its pending requests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A lock table, which keeps for </a:t>
            </a:r>
            <a:br>
              <a:rPr lang="en-US" sz="2600" dirty="0"/>
            </a:br>
            <a:r>
              <a:rPr lang="en-US" sz="2600" dirty="0"/>
              <a:t>each </a:t>
            </a:r>
            <a:r>
              <a:rPr lang="en-US" sz="2600" b="1" i="1" dirty="0"/>
              <a:t>L</a:t>
            </a:r>
            <a:r>
              <a:rPr lang="en-US" sz="2600" dirty="0"/>
              <a:t> associated with </a:t>
            </a:r>
            <a:br>
              <a:rPr lang="en-US" sz="2600" dirty="0"/>
            </a:br>
            <a:r>
              <a:rPr lang="en-US" sz="2600" dirty="0"/>
              <a:t>each object, </a:t>
            </a:r>
            <a:r>
              <a:rPr lang="en-US" sz="2600" b="1" i="1" dirty="0"/>
              <a:t>O</a:t>
            </a:r>
            <a:r>
              <a:rPr lang="en-US" sz="2600" dirty="0"/>
              <a:t>, a record </a:t>
            </a:r>
            <a:r>
              <a:rPr lang="en-US" sz="2600" b="1" i="1" dirty="0"/>
              <a:t>R</a:t>
            </a:r>
            <a:r>
              <a:rPr lang="en-US" sz="2600" dirty="0"/>
              <a:t> </a:t>
            </a:r>
            <a:br>
              <a:rPr lang="en-US" sz="2600" dirty="0"/>
            </a:br>
            <a:r>
              <a:rPr lang="en-US" sz="2600" dirty="0"/>
              <a:t>that contains: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/>
              <a:t>The type of </a:t>
            </a:r>
            <a:r>
              <a:rPr lang="en-US" sz="2600" b="1" i="1" dirty="0"/>
              <a:t>L</a:t>
            </a:r>
            <a:r>
              <a:rPr lang="en-US" sz="2600" dirty="0"/>
              <a:t> (e.g., shared or exclusive)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/>
              <a:t>The number of transactions currently holding </a:t>
            </a:r>
            <a:r>
              <a:rPr lang="en-US" sz="2600" b="1" i="1" dirty="0"/>
              <a:t>L</a:t>
            </a:r>
            <a:r>
              <a:rPr lang="en-US" sz="2600" dirty="0"/>
              <a:t> on </a:t>
            </a:r>
            <a:r>
              <a:rPr lang="en-US" sz="2600" b="1" i="1" dirty="0"/>
              <a:t>O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/>
              <a:t>A pointer to </a:t>
            </a:r>
            <a:r>
              <a:rPr lang="en-US" sz="2600" b="1" i="1" dirty="0"/>
              <a:t>Q</a:t>
            </a:r>
          </a:p>
          <a:p>
            <a:pPr lvl="2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A transaction table, which maintains for each transaction, </a:t>
            </a:r>
            <a:r>
              <a:rPr lang="en-US" sz="2600" b="1" i="1" dirty="0"/>
              <a:t>T</a:t>
            </a:r>
            <a:r>
              <a:rPr lang="en-US" sz="2600" dirty="0"/>
              <a:t>, a pointer to a list of locks held by </a:t>
            </a:r>
            <a:r>
              <a:rPr lang="en-US" sz="2600" b="1" i="1" dirty="0"/>
              <a:t>T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2" name="Rectangle 1"/>
          <p:cNvSpPr/>
          <p:nvPr/>
        </p:nvSpPr>
        <p:spPr>
          <a:xfrm>
            <a:off x="4953000" y="1981200"/>
            <a:ext cx="3886200" cy="2286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7365762" y="2480846"/>
            <a:ext cx="0" cy="457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365762" y="2480846"/>
            <a:ext cx="381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746762" y="2480846"/>
            <a:ext cx="0" cy="457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722846" y="2818587"/>
            <a:ext cx="12250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Lock Queue 1 </a:t>
            </a:r>
            <a:br>
              <a:rPr lang="en-US" sz="1400" b="1" dirty="0"/>
            </a:br>
            <a:r>
              <a:rPr lang="en-US" sz="1400" b="1" dirty="0"/>
              <a:t>(Q1)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105400" y="3327876"/>
          <a:ext cx="28194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dirty="0"/>
                        <a:t>Object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Lock #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Type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# of </a:t>
                      </a:r>
                      <a:r>
                        <a:rPr lang="en-US" sz="1200" b="1" dirty="0" err="1"/>
                        <a:t>Trx</a:t>
                      </a:r>
                      <a:endParaRPr lang="en-US" sz="12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Q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Q1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4" name="Straight Connector 13"/>
          <p:cNvCxnSpPr/>
          <p:nvPr/>
        </p:nvCxnSpPr>
        <p:spPr>
          <a:xfrm>
            <a:off x="8153400" y="3317902"/>
            <a:ext cx="0" cy="457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153400" y="3317902"/>
            <a:ext cx="381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534400" y="3317902"/>
            <a:ext cx="0" cy="457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66276" y="3082898"/>
            <a:ext cx="9517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Lock Table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558684" y="2117650"/>
            <a:ext cx="18718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Transaction List 1 (LS1)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5181600" y="2345488"/>
          <a:ext cx="12192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dirty="0" err="1"/>
                        <a:t>Trx</a:t>
                      </a:r>
                      <a:endParaRPr lang="en-US" sz="12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List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T1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LS1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5063639" y="2041022"/>
            <a:ext cx="1477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Transaction Table</a:t>
            </a:r>
          </a:p>
        </p:txBody>
      </p:sp>
    </p:spTree>
    <p:extLst>
      <p:ext uri="{BB962C8B-B14F-4D97-AF65-F5344CB8AC3E}">
        <p14:creationId xmlns:p14="http://schemas.microsoft.com/office/powerpoint/2010/main" val="2544533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  <p:bldP spid="17" grpId="0"/>
      <p:bldP spid="18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Two-Phase Locking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 widely used locking protocol, called </a:t>
            </a:r>
            <a:r>
              <a:rPr lang="en-US" sz="2800" i="1" dirty="0">
                <a:solidFill>
                  <a:srgbClr val="0070C0"/>
                </a:solidFill>
              </a:rPr>
              <a:t>Two-Phase Locking</a:t>
            </a:r>
            <a:r>
              <a:rPr lang="en-US" sz="2800" dirty="0"/>
              <a:t> (</a:t>
            </a:r>
            <a:r>
              <a:rPr lang="en-US" sz="2800" i="1" dirty="0">
                <a:solidFill>
                  <a:srgbClr val="0070C0"/>
                </a:solidFill>
              </a:rPr>
              <a:t>2PL</a:t>
            </a:r>
            <a:r>
              <a:rPr lang="en-US" sz="2800" dirty="0"/>
              <a:t>), has two rules:	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Rule 1</a:t>
            </a:r>
            <a:r>
              <a:rPr lang="en-US" sz="2600" dirty="0"/>
              <a:t>: if a transaction </a:t>
            </a:r>
            <a:r>
              <a:rPr lang="en-US" sz="2600" b="1" i="1" dirty="0"/>
              <a:t>T</a:t>
            </a:r>
            <a:r>
              <a:rPr lang="en-US" sz="2600" dirty="0"/>
              <a:t> wants to read (or write) an object </a:t>
            </a:r>
            <a:r>
              <a:rPr lang="en-US" sz="2600" b="1" i="1" dirty="0"/>
              <a:t>O</a:t>
            </a:r>
            <a:r>
              <a:rPr lang="en-US" sz="2600" dirty="0"/>
              <a:t>, it first requests the lock manager for a shared (or exclusive) lock on </a:t>
            </a:r>
            <a:r>
              <a:rPr lang="en-US" sz="2600" b="1" i="1" dirty="0"/>
              <a:t>O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96" name="Oval 95"/>
          <p:cNvSpPr/>
          <p:nvPr/>
        </p:nvSpPr>
        <p:spPr>
          <a:xfrm>
            <a:off x="404813" y="3960812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T0</a:t>
            </a:r>
          </a:p>
        </p:txBody>
      </p:sp>
      <p:sp>
        <p:nvSpPr>
          <p:cNvPr id="97" name="Oval 96"/>
          <p:cNvSpPr/>
          <p:nvPr/>
        </p:nvSpPr>
        <p:spPr>
          <a:xfrm>
            <a:off x="1243013" y="3960812"/>
            <a:ext cx="457200" cy="4572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T1</a:t>
            </a:r>
          </a:p>
        </p:txBody>
      </p:sp>
      <p:sp>
        <p:nvSpPr>
          <p:cNvPr id="98" name="Oval 97"/>
          <p:cNvSpPr/>
          <p:nvPr/>
        </p:nvSpPr>
        <p:spPr>
          <a:xfrm>
            <a:off x="2157413" y="3960812"/>
            <a:ext cx="457200" cy="4572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T2</a:t>
            </a:r>
          </a:p>
        </p:txBody>
      </p:sp>
      <p:sp>
        <p:nvSpPr>
          <p:cNvPr id="99" name="Oval 98"/>
          <p:cNvSpPr/>
          <p:nvPr/>
        </p:nvSpPr>
        <p:spPr>
          <a:xfrm>
            <a:off x="611188" y="5256212"/>
            <a:ext cx="914400" cy="914400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b="1" dirty="0">
                <a:solidFill>
                  <a:schemeClr val="tx1"/>
                </a:solidFill>
              </a:rPr>
              <a:t>Lock Manager</a:t>
            </a:r>
          </a:p>
        </p:txBody>
      </p:sp>
      <p:sp>
        <p:nvSpPr>
          <p:cNvPr id="100" name="TextBox 99"/>
          <p:cNvSpPr txBox="1">
            <a:spLocks noChangeArrowheads="1"/>
          </p:cNvSpPr>
          <p:nvPr/>
        </p:nvSpPr>
        <p:spPr bwMode="auto">
          <a:xfrm>
            <a:off x="131561" y="4572265"/>
            <a:ext cx="12073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/>
              <a:t>Read Request </a:t>
            </a:r>
            <a:br>
              <a:rPr lang="en-US" sz="1200" dirty="0"/>
            </a:br>
            <a:r>
              <a:rPr lang="en-US" sz="1200" dirty="0"/>
              <a:t>on Object </a:t>
            </a:r>
            <a:r>
              <a:rPr lang="en-US" sz="1200" b="1" i="1" dirty="0"/>
              <a:t>O</a:t>
            </a:r>
          </a:p>
        </p:txBody>
      </p:sp>
      <p:sp>
        <p:nvSpPr>
          <p:cNvPr id="101" name="TextBox 100"/>
          <p:cNvSpPr txBox="1">
            <a:spLocks noChangeArrowheads="1"/>
          </p:cNvSpPr>
          <p:nvPr/>
        </p:nvSpPr>
        <p:spPr bwMode="auto">
          <a:xfrm>
            <a:off x="1700213" y="4567237"/>
            <a:ext cx="11063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/>
              <a:t>“Shared”</a:t>
            </a:r>
          </a:p>
          <a:p>
            <a:pPr algn="ctr" eaLnBrk="1" hangingPunct="1"/>
            <a:r>
              <a:rPr lang="en-US" sz="1200" dirty="0"/>
              <a:t>Lock Granted</a:t>
            </a:r>
          </a:p>
        </p:txBody>
      </p:sp>
      <p:cxnSp>
        <p:nvCxnSpPr>
          <p:cNvPr id="102" name="Straight Connector 101"/>
          <p:cNvCxnSpPr/>
          <p:nvPr/>
        </p:nvCxnSpPr>
        <p:spPr>
          <a:xfrm>
            <a:off x="1624013" y="52562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1624013" y="5256212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2081213" y="52562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104"/>
          <p:cNvSpPr/>
          <p:nvPr/>
        </p:nvSpPr>
        <p:spPr>
          <a:xfrm>
            <a:off x="328613" y="5180012"/>
            <a:ext cx="2362200" cy="10668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6" name="TextBox 105"/>
          <p:cNvSpPr txBox="1">
            <a:spLocks noChangeArrowheads="1"/>
          </p:cNvSpPr>
          <p:nvPr/>
        </p:nvSpPr>
        <p:spPr bwMode="auto">
          <a:xfrm rot="16200000">
            <a:off x="1964531" y="5536407"/>
            <a:ext cx="6445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/>
              <a:t>Queue</a:t>
            </a:r>
          </a:p>
        </p:txBody>
      </p:sp>
      <p:cxnSp>
        <p:nvCxnSpPr>
          <p:cNvPr id="107" name="Straight Arrow Connector 106"/>
          <p:cNvCxnSpPr/>
          <p:nvPr/>
        </p:nvCxnSpPr>
        <p:spPr>
          <a:xfrm flipH="1">
            <a:off x="1193801" y="4445000"/>
            <a:ext cx="277812" cy="735012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 flipH="1" flipV="1">
            <a:off x="1471613" y="4418012"/>
            <a:ext cx="381000" cy="7620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Oval 108"/>
          <p:cNvSpPr/>
          <p:nvPr/>
        </p:nvSpPr>
        <p:spPr>
          <a:xfrm>
            <a:off x="6096000" y="3884612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T0</a:t>
            </a:r>
          </a:p>
        </p:txBody>
      </p:sp>
      <p:sp>
        <p:nvSpPr>
          <p:cNvPr id="110" name="Oval 109"/>
          <p:cNvSpPr/>
          <p:nvPr/>
        </p:nvSpPr>
        <p:spPr>
          <a:xfrm>
            <a:off x="6934200" y="3884612"/>
            <a:ext cx="457200" cy="4572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T1</a:t>
            </a:r>
          </a:p>
        </p:txBody>
      </p:sp>
      <p:sp>
        <p:nvSpPr>
          <p:cNvPr id="111" name="Oval 110"/>
          <p:cNvSpPr/>
          <p:nvPr/>
        </p:nvSpPr>
        <p:spPr>
          <a:xfrm>
            <a:off x="7848600" y="3884612"/>
            <a:ext cx="457200" cy="4572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T2</a:t>
            </a:r>
          </a:p>
        </p:txBody>
      </p:sp>
      <p:sp>
        <p:nvSpPr>
          <p:cNvPr id="112" name="Oval 111"/>
          <p:cNvSpPr/>
          <p:nvPr/>
        </p:nvSpPr>
        <p:spPr>
          <a:xfrm>
            <a:off x="6302375" y="5180012"/>
            <a:ext cx="914400" cy="914400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b="1" dirty="0">
                <a:solidFill>
                  <a:schemeClr val="tx1"/>
                </a:solidFill>
              </a:rPr>
              <a:t>Lock Manager</a:t>
            </a:r>
          </a:p>
        </p:txBody>
      </p:sp>
      <p:sp>
        <p:nvSpPr>
          <p:cNvPr id="113" name="TextBox 112"/>
          <p:cNvSpPr txBox="1">
            <a:spLocks noChangeArrowheads="1"/>
          </p:cNvSpPr>
          <p:nvPr/>
        </p:nvSpPr>
        <p:spPr bwMode="auto">
          <a:xfrm>
            <a:off x="6296574" y="4445000"/>
            <a:ext cx="11982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/>
              <a:t>Write Request</a:t>
            </a:r>
            <a:br>
              <a:rPr lang="en-US" sz="1200" dirty="0"/>
            </a:br>
            <a:r>
              <a:rPr lang="en-US" sz="1200" dirty="0"/>
              <a:t>on Object </a:t>
            </a:r>
            <a:r>
              <a:rPr lang="en-US" sz="1200" b="1" i="1" dirty="0"/>
              <a:t>O</a:t>
            </a:r>
          </a:p>
        </p:txBody>
      </p:sp>
      <p:sp>
        <p:nvSpPr>
          <p:cNvPr id="114" name="TextBox 113"/>
          <p:cNvSpPr txBox="1">
            <a:spLocks noChangeArrowheads="1"/>
          </p:cNvSpPr>
          <p:nvPr/>
        </p:nvSpPr>
        <p:spPr bwMode="auto">
          <a:xfrm>
            <a:off x="8042276" y="4521844"/>
            <a:ext cx="10350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/>
              <a:t>Lock Denied</a:t>
            </a:r>
          </a:p>
        </p:txBody>
      </p:sp>
      <p:cxnSp>
        <p:nvCxnSpPr>
          <p:cNvPr id="115" name="Straight Connector 114"/>
          <p:cNvCxnSpPr/>
          <p:nvPr/>
        </p:nvCxnSpPr>
        <p:spPr>
          <a:xfrm>
            <a:off x="7315200" y="51800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7315200" y="5180012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7772400" y="51800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ectangle 117"/>
          <p:cNvSpPr/>
          <p:nvPr/>
        </p:nvSpPr>
        <p:spPr>
          <a:xfrm>
            <a:off x="6019800" y="5103812"/>
            <a:ext cx="2362200" cy="10668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9" name="TextBox 118"/>
          <p:cNvSpPr txBox="1">
            <a:spLocks noChangeArrowheads="1"/>
          </p:cNvSpPr>
          <p:nvPr/>
        </p:nvSpPr>
        <p:spPr bwMode="auto">
          <a:xfrm rot="16200000">
            <a:off x="7655719" y="5460206"/>
            <a:ext cx="6445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/>
              <a:t>Queue</a:t>
            </a:r>
          </a:p>
        </p:txBody>
      </p:sp>
      <p:cxnSp>
        <p:nvCxnSpPr>
          <p:cNvPr id="120" name="Straight Arrow Connector 119"/>
          <p:cNvCxnSpPr/>
          <p:nvPr/>
        </p:nvCxnSpPr>
        <p:spPr>
          <a:xfrm flipH="1">
            <a:off x="6934200" y="4341812"/>
            <a:ext cx="1143000" cy="7620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endCxn id="111" idx="4"/>
          </p:cNvCxnSpPr>
          <p:nvPr/>
        </p:nvCxnSpPr>
        <p:spPr>
          <a:xfrm flipV="1">
            <a:off x="8077200" y="4341812"/>
            <a:ext cx="0" cy="7620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Oval 121"/>
          <p:cNvSpPr/>
          <p:nvPr/>
        </p:nvSpPr>
        <p:spPr>
          <a:xfrm>
            <a:off x="3048000" y="3960812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T0</a:t>
            </a:r>
          </a:p>
        </p:txBody>
      </p:sp>
      <p:sp>
        <p:nvSpPr>
          <p:cNvPr id="123" name="Oval 122"/>
          <p:cNvSpPr/>
          <p:nvPr/>
        </p:nvSpPr>
        <p:spPr>
          <a:xfrm>
            <a:off x="3925887" y="3960812"/>
            <a:ext cx="457200" cy="4572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T1</a:t>
            </a:r>
          </a:p>
        </p:txBody>
      </p:sp>
      <p:sp>
        <p:nvSpPr>
          <p:cNvPr id="124" name="Oval 123"/>
          <p:cNvSpPr/>
          <p:nvPr/>
        </p:nvSpPr>
        <p:spPr>
          <a:xfrm>
            <a:off x="4800600" y="3960812"/>
            <a:ext cx="457200" cy="4572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T2</a:t>
            </a:r>
          </a:p>
        </p:txBody>
      </p:sp>
      <p:sp>
        <p:nvSpPr>
          <p:cNvPr id="125" name="Oval 124"/>
          <p:cNvSpPr/>
          <p:nvPr/>
        </p:nvSpPr>
        <p:spPr>
          <a:xfrm>
            <a:off x="3255962" y="5256212"/>
            <a:ext cx="914400" cy="914400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b="1" dirty="0">
                <a:solidFill>
                  <a:schemeClr val="tx1"/>
                </a:solidFill>
              </a:rPr>
              <a:t>Lock Manager</a:t>
            </a:r>
          </a:p>
        </p:txBody>
      </p:sp>
      <p:sp>
        <p:nvSpPr>
          <p:cNvPr id="126" name="TextBox 125"/>
          <p:cNvSpPr txBox="1">
            <a:spLocks noChangeArrowheads="1"/>
          </p:cNvSpPr>
          <p:nvPr/>
        </p:nvSpPr>
        <p:spPr bwMode="auto">
          <a:xfrm>
            <a:off x="2745315" y="4528668"/>
            <a:ext cx="100540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/>
              <a:t>Read </a:t>
            </a:r>
            <a:br>
              <a:rPr lang="en-US" sz="1200" dirty="0"/>
            </a:br>
            <a:r>
              <a:rPr lang="en-US" sz="1200" dirty="0"/>
              <a:t>Request </a:t>
            </a:r>
            <a:br>
              <a:rPr lang="en-US" sz="1200" dirty="0"/>
            </a:br>
            <a:r>
              <a:rPr lang="en-US" sz="1200" dirty="0"/>
              <a:t>on Object </a:t>
            </a:r>
            <a:r>
              <a:rPr lang="en-US" sz="1200" b="1" i="1" dirty="0"/>
              <a:t>O</a:t>
            </a:r>
          </a:p>
        </p:txBody>
      </p:sp>
      <p:sp>
        <p:nvSpPr>
          <p:cNvPr id="127" name="TextBox 126"/>
          <p:cNvSpPr txBox="1">
            <a:spLocks noChangeArrowheads="1"/>
          </p:cNvSpPr>
          <p:nvPr/>
        </p:nvSpPr>
        <p:spPr bwMode="auto">
          <a:xfrm>
            <a:off x="4048041" y="4445000"/>
            <a:ext cx="11063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/>
              <a:t>“Shared”</a:t>
            </a:r>
          </a:p>
          <a:p>
            <a:pPr algn="ctr" eaLnBrk="1" hangingPunct="1"/>
            <a:r>
              <a:rPr lang="en-US" sz="1200" dirty="0"/>
              <a:t>Lock Granted</a:t>
            </a:r>
          </a:p>
        </p:txBody>
      </p:sp>
      <p:cxnSp>
        <p:nvCxnSpPr>
          <p:cNvPr id="128" name="Straight Connector 127"/>
          <p:cNvCxnSpPr/>
          <p:nvPr/>
        </p:nvCxnSpPr>
        <p:spPr>
          <a:xfrm>
            <a:off x="4352747" y="5294311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4352747" y="5294311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4809947" y="5294311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Rectangle 130"/>
          <p:cNvSpPr/>
          <p:nvPr/>
        </p:nvSpPr>
        <p:spPr>
          <a:xfrm>
            <a:off x="2971800" y="5180012"/>
            <a:ext cx="2362200" cy="10668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2" name="TextBox 131"/>
          <p:cNvSpPr txBox="1">
            <a:spLocks noChangeArrowheads="1"/>
          </p:cNvSpPr>
          <p:nvPr/>
        </p:nvSpPr>
        <p:spPr bwMode="auto">
          <a:xfrm rot="16200000">
            <a:off x="4694059" y="5575299"/>
            <a:ext cx="6445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/>
              <a:t>Queue</a:t>
            </a:r>
          </a:p>
        </p:txBody>
      </p:sp>
      <p:cxnSp>
        <p:nvCxnSpPr>
          <p:cNvPr id="133" name="Straight Arrow Connector 132"/>
          <p:cNvCxnSpPr>
            <a:stCxn id="122" idx="4"/>
            <a:endCxn id="131" idx="0"/>
          </p:cNvCxnSpPr>
          <p:nvPr/>
        </p:nvCxnSpPr>
        <p:spPr>
          <a:xfrm>
            <a:off x="3276600" y="4418012"/>
            <a:ext cx="876300" cy="7620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 flipH="1" flipV="1">
            <a:off x="3505200" y="4341812"/>
            <a:ext cx="990602" cy="83820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Rectangle 134"/>
          <p:cNvSpPr/>
          <p:nvPr/>
        </p:nvSpPr>
        <p:spPr>
          <a:xfrm>
            <a:off x="7391400" y="5248275"/>
            <a:ext cx="304800" cy="381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2</a:t>
            </a:r>
          </a:p>
        </p:txBody>
      </p:sp>
      <p:cxnSp>
        <p:nvCxnSpPr>
          <p:cNvPr id="140" name="Straight Connector 139"/>
          <p:cNvCxnSpPr/>
          <p:nvPr/>
        </p:nvCxnSpPr>
        <p:spPr>
          <a:xfrm flipV="1">
            <a:off x="2806700" y="3730625"/>
            <a:ext cx="0" cy="2741612"/>
          </a:xfrm>
          <a:prstGeom prst="line">
            <a:avLst/>
          </a:prstGeom>
          <a:ln w="1905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flipV="1">
            <a:off x="5672138" y="3657600"/>
            <a:ext cx="0" cy="2741612"/>
          </a:xfrm>
          <a:prstGeom prst="line">
            <a:avLst/>
          </a:prstGeom>
          <a:ln w="1905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28" name="Straight Arrow Connector 26627"/>
          <p:cNvCxnSpPr/>
          <p:nvPr/>
        </p:nvCxnSpPr>
        <p:spPr>
          <a:xfrm>
            <a:off x="131561" y="6705600"/>
            <a:ext cx="149245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1" name="TextBox 26630"/>
          <p:cNvSpPr txBox="1"/>
          <p:nvPr/>
        </p:nvSpPr>
        <p:spPr>
          <a:xfrm>
            <a:off x="436142" y="6367330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Time</a:t>
            </a:r>
          </a:p>
        </p:txBody>
      </p:sp>
      <p:sp>
        <p:nvSpPr>
          <p:cNvPr id="26638" name="TextBox 26637"/>
          <p:cNvSpPr txBox="1"/>
          <p:nvPr/>
        </p:nvSpPr>
        <p:spPr>
          <a:xfrm>
            <a:off x="1373970" y="6246812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t0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3925887" y="6246812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t1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7162088" y="6187704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t2</a:t>
            </a:r>
          </a:p>
        </p:txBody>
      </p:sp>
    </p:spTree>
    <p:extLst>
      <p:ext uri="{BB962C8B-B14F-4D97-AF65-F5344CB8AC3E}">
        <p14:creationId xmlns:p14="http://schemas.microsoft.com/office/powerpoint/2010/main" val="1196842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5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25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7" grpId="0" animBg="1"/>
      <p:bldP spid="98" grpId="0" animBg="1"/>
      <p:bldP spid="99" grpId="0" animBg="1"/>
      <p:bldP spid="100" grpId="0"/>
      <p:bldP spid="101" grpId="0"/>
      <p:bldP spid="105" grpId="0" animBg="1"/>
      <p:bldP spid="106" grpId="0"/>
      <p:bldP spid="109" grpId="0" animBg="1"/>
      <p:bldP spid="110" grpId="0" animBg="1"/>
      <p:bldP spid="111" grpId="0" animBg="1"/>
      <p:bldP spid="112" grpId="0" animBg="1"/>
      <p:bldP spid="113" grpId="0"/>
      <p:bldP spid="114" grpId="0"/>
      <p:bldP spid="118" grpId="0" animBg="1"/>
      <p:bldP spid="119" grpId="0"/>
      <p:bldP spid="122" grpId="0" animBg="1"/>
      <p:bldP spid="123" grpId="0" animBg="1"/>
      <p:bldP spid="124" grpId="0" animBg="1"/>
      <p:bldP spid="125" grpId="0" animBg="1"/>
      <p:bldP spid="126" grpId="0"/>
      <p:bldP spid="127" grpId="0"/>
      <p:bldP spid="131" grpId="0" animBg="1"/>
      <p:bldP spid="132" grpId="0"/>
      <p:bldP spid="135" grpId="0" animBg="1"/>
      <p:bldP spid="26631" grpId="0"/>
      <p:bldP spid="26638" grpId="0"/>
      <p:bldP spid="152" grpId="0"/>
      <p:bldP spid="1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Two-Phase Locking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 widely used locking protocol, called </a:t>
            </a:r>
            <a:r>
              <a:rPr lang="en-US" sz="2800" i="1" dirty="0">
                <a:solidFill>
                  <a:srgbClr val="0070C0"/>
                </a:solidFill>
              </a:rPr>
              <a:t>Two-Phase Locking</a:t>
            </a:r>
            <a:r>
              <a:rPr lang="en-US" sz="2800" dirty="0"/>
              <a:t> (</a:t>
            </a:r>
            <a:r>
              <a:rPr lang="en-US" sz="2800" i="1" dirty="0">
                <a:solidFill>
                  <a:srgbClr val="0070C0"/>
                </a:solidFill>
              </a:rPr>
              <a:t>2PL</a:t>
            </a:r>
            <a:r>
              <a:rPr lang="en-US" sz="2800" dirty="0"/>
              <a:t>), has two rules:	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Rule 1</a:t>
            </a:r>
            <a:r>
              <a:rPr lang="en-US" sz="2600" dirty="0"/>
              <a:t>: if a transaction </a:t>
            </a:r>
            <a:r>
              <a:rPr lang="en-US" sz="2600" b="1" i="1" dirty="0"/>
              <a:t>T</a:t>
            </a:r>
            <a:r>
              <a:rPr lang="en-US" sz="2600" dirty="0"/>
              <a:t> wants to read (or write) an object </a:t>
            </a:r>
            <a:r>
              <a:rPr lang="en-US" sz="2600" b="1" i="1" dirty="0"/>
              <a:t>O</a:t>
            </a:r>
            <a:r>
              <a:rPr lang="en-US" sz="2600" dirty="0"/>
              <a:t>, it first requests the lock manager for a shared (or exclusive) lock on </a:t>
            </a:r>
            <a:r>
              <a:rPr lang="en-US" sz="2600" b="1" i="1" dirty="0"/>
              <a:t>O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96" name="Oval 95"/>
          <p:cNvSpPr/>
          <p:nvPr/>
        </p:nvSpPr>
        <p:spPr>
          <a:xfrm>
            <a:off x="404813" y="3960812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T0</a:t>
            </a:r>
          </a:p>
        </p:txBody>
      </p:sp>
      <p:sp>
        <p:nvSpPr>
          <p:cNvPr id="97" name="Oval 96"/>
          <p:cNvSpPr/>
          <p:nvPr/>
        </p:nvSpPr>
        <p:spPr>
          <a:xfrm>
            <a:off x="1243013" y="3960812"/>
            <a:ext cx="457200" cy="4572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T1</a:t>
            </a:r>
          </a:p>
        </p:txBody>
      </p:sp>
      <p:sp>
        <p:nvSpPr>
          <p:cNvPr id="98" name="Oval 97"/>
          <p:cNvSpPr/>
          <p:nvPr/>
        </p:nvSpPr>
        <p:spPr>
          <a:xfrm>
            <a:off x="2157413" y="3960812"/>
            <a:ext cx="457200" cy="4572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T2</a:t>
            </a:r>
          </a:p>
        </p:txBody>
      </p:sp>
      <p:sp>
        <p:nvSpPr>
          <p:cNvPr id="99" name="Oval 98"/>
          <p:cNvSpPr/>
          <p:nvPr/>
        </p:nvSpPr>
        <p:spPr>
          <a:xfrm>
            <a:off x="611188" y="5256212"/>
            <a:ext cx="914400" cy="914400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b="1" dirty="0">
                <a:solidFill>
                  <a:schemeClr val="tx1"/>
                </a:solidFill>
              </a:rPr>
              <a:t>Lock Manager</a:t>
            </a:r>
          </a:p>
        </p:txBody>
      </p:sp>
      <p:sp>
        <p:nvSpPr>
          <p:cNvPr id="100" name="TextBox 99"/>
          <p:cNvSpPr txBox="1">
            <a:spLocks noChangeArrowheads="1"/>
          </p:cNvSpPr>
          <p:nvPr/>
        </p:nvSpPr>
        <p:spPr bwMode="auto">
          <a:xfrm>
            <a:off x="178849" y="4572265"/>
            <a:ext cx="11128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/>
              <a:t>Release Lock</a:t>
            </a:r>
            <a:br>
              <a:rPr lang="en-US" sz="1200" dirty="0"/>
            </a:br>
            <a:r>
              <a:rPr lang="en-US" sz="1200" dirty="0"/>
              <a:t>on Object </a:t>
            </a:r>
            <a:r>
              <a:rPr lang="en-US" sz="1200" b="1" i="1" dirty="0"/>
              <a:t>O</a:t>
            </a:r>
          </a:p>
        </p:txBody>
      </p:sp>
      <p:cxnSp>
        <p:nvCxnSpPr>
          <p:cNvPr id="102" name="Straight Connector 101"/>
          <p:cNvCxnSpPr/>
          <p:nvPr/>
        </p:nvCxnSpPr>
        <p:spPr>
          <a:xfrm>
            <a:off x="1624013" y="52562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1624013" y="5256212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2081213" y="52562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104"/>
          <p:cNvSpPr/>
          <p:nvPr/>
        </p:nvSpPr>
        <p:spPr>
          <a:xfrm>
            <a:off x="328613" y="5180012"/>
            <a:ext cx="2362200" cy="10668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6" name="TextBox 105"/>
          <p:cNvSpPr txBox="1">
            <a:spLocks noChangeArrowheads="1"/>
          </p:cNvSpPr>
          <p:nvPr/>
        </p:nvSpPr>
        <p:spPr bwMode="auto">
          <a:xfrm rot="16200000">
            <a:off x="1964531" y="5536407"/>
            <a:ext cx="6445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/>
              <a:t>Queue</a:t>
            </a:r>
          </a:p>
        </p:txBody>
      </p:sp>
      <p:cxnSp>
        <p:nvCxnSpPr>
          <p:cNvPr id="107" name="Straight Arrow Connector 106"/>
          <p:cNvCxnSpPr>
            <a:stCxn id="97" idx="4"/>
          </p:cNvCxnSpPr>
          <p:nvPr/>
        </p:nvCxnSpPr>
        <p:spPr>
          <a:xfrm flipH="1">
            <a:off x="1193800" y="4418012"/>
            <a:ext cx="277813" cy="7620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Oval 108"/>
          <p:cNvSpPr/>
          <p:nvPr/>
        </p:nvSpPr>
        <p:spPr>
          <a:xfrm>
            <a:off x="6096000" y="3884612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T0</a:t>
            </a:r>
          </a:p>
        </p:txBody>
      </p:sp>
      <p:sp>
        <p:nvSpPr>
          <p:cNvPr id="110" name="Oval 109"/>
          <p:cNvSpPr/>
          <p:nvPr/>
        </p:nvSpPr>
        <p:spPr>
          <a:xfrm>
            <a:off x="6934200" y="3884612"/>
            <a:ext cx="457200" cy="4572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T1</a:t>
            </a:r>
          </a:p>
        </p:txBody>
      </p:sp>
      <p:sp>
        <p:nvSpPr>
          <p:cNvPr id="111" name="Oval 110"/>
          <p:cNvSpPr/>
          <p:nvPr/>
        </p:nvSpPr>
        <p:spPr>
          <a:xfrm>
            <a:off x="7848600" y="3884612"/>
            <a:ext cx="457200" cy="4572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T2</a:t>
            </a:r>
          </a:p>
        </p:txBody>
      </p:sp>
      <p:sp>
        <p:nvSpPr>
          <p:cNvPr id="112" name="Oval 111"/>
          <p:cNvSpPr/>
          <p:nvPr/>
        </p:nvSpPr>
        <p:spPr>
          <a:xfrm>
            <a:off x="6302375" y="5180012"/>
            <a:ext cx="914400" cy="914400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b="1" dirty="0">
                <a:solidFill>
                  <a:schemeClr val="tx1"/>
                </a:solidFill>
              </a:rPr>
              <a:t>Lock Manager</a:t>
            </a:r>
          </a:p>
        </p:txBody>
      </p:sp>
      <p:sp>
        <p:nvSpPr>
          <p:cNvPr id="114" name="TextBox 113"/>
          <p:cNvSpPr txBox="1">
            <a:spLocks noChangeArrowheads="1"/>
          </p:cNvSpPr>
          <p:nvPr/>
        </p:nvSpPr>
        <p:spPr bwMode="auto">
          <a:xfrm>
            <a:off x="6749044" y="4495800"/>
            <a:ext cx="13051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/>
              <a:t>“Exclusive” Lock</a:t>
            </a:r>
            <a:br>
              <a:rPr lang="en-US" sz="1200" dirty="0"/>
            </a:br>
            <a:r>
              <a:rPr lang="en-US" sz="1200" dirty="0"/>
              <a:t>Granted</a:t>
            </a:r>
          </a:p>
        </p:txBody>
      </p:sp>
      <p:cxnSp>
        <p:nvCxnSpPr>
          <p:cNvPr id="115" name="Straight Connector 114"/>
          <p:cNvCxnSpPr/>
          <p:nvPr/>
        </p:nvCxnSpPr>
        <p:spPr>
          <a:xfrm>
            <a:off x="7315200" y="51800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7315200" y="5180012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7772400" y="51800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ectangle 117"/>
          <p:cNvSpPr/>
          <p:nvPr/>
        </p:nvSpPr>
        <p:spPr>
          <a:xfrm>
            <a:off x="6019800" y="5103812"/>
            <a:ext cx="2362200" cy="10668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9" name="TextBox 118"/>
          <p:cNvSpPr txBox="1">
            <a:spLocks noChangeArrowheads="1"/>
          </p:cNvSpPr>
          <p:nvPr/>
        </p:nvSpPr>
        <p:spPr bwMode="auto">
          <a:xfrm rot="16200000">
            <a:off x="7655719" y="5460206"/>
            <a:ext cx="6445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/>
              <a:t>Queue</a:t>
            </a:r>
          </a:p>
        </p:txBody>
      </p:sp>
      <p:cxnSp>
        <p:nvCxnSpPr>
          <p:cNvPr id="121" name="Straight Arrow Connector 120"/>
          <p:cNvCxnSpPr>
            <a:endCxn id="111" idx="4"/>
          </p:cNvCxnSpPr>
          <p:nvPr/>
        </p:nvCxnSpPr>
        <p:spPr>
          <a:xfrm flipV="1">
            <a:off x="8077200" y="4341812"/>
            <a:ext cx="0" cy="7620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Oval 121"/>
          <p:cNvSpPr/>
          <p:nvPr/>
        </p:nvSpPr>
        <p:spPr>
          <a:xfrm>
            <a:off x="3048000" y="3960812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T0</a:t>
            </a:r>
          </a:p>
        </p:txBody>
      </p:sp>
      <p:sp>
        <p:nvSpPr>
          <p:cNvPr id="123" name="Oval 122"/>
          <p:cNvSpPr/>
          <p:nvPr/>
        </p:nvSpPr>
        <p:spPr>
          <a:xfrm>
            <a:off x="3925887" y="3960812"/>
            <a:ext cx="457200" cy="4572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T1</a:t>
            </a:r>
          </a:p>
        </p:txBody>
      </p:sp>
      <p:sp>
        <p:nvSpPr>
          <p:cNvPr id="124" name="Oval 123"/>
          <p:cNvSpPr/>
          <p:nvPr/>
        </p:nvSpPr>
        <p:spPr>
          <a:xfrm>
            <a:off x="4800600" y="3960812"/>
            <a:ext cx="457200" cy="4572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T2</a:t>
            </a:r>
          </a:p>
        </p:txBody>
      </p:sp>
      <p:sp>
        <p:nvSpPr>
          <p:cNvPr id="125" name="Oval 124"/>
          <p:cNvSpPr/>
          <p:nvPr/>
        </p:nvSpPr>
        <p:spPr>
          <a:xfrm>
            <a:off x="3255962" y="5256212"/>
            <a:ext cx="914400" cy="914400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b="1" dirty="0">
                <a:solidFill>
                  <a:schemeClr val="tx1"/>
                </a:solidFill>
              </a:rPr>
              <a:t>Lock Manager</a:t>
            </a:r>
          </a:p>
        </p:txBody>
      </p:sp>
      <p:sp>
        <p:nvSpPr>
          <p:cNvPr id="126" name="TextBox 125"/>
          <p:cNvSpPr txBox="1">
            <a:spLocks noChangeArrowheads="1"/>
          </p:cNvSpPr>
          <p:nvPr/>
        </p:nvSpPr>
        <p:spPr bwMode="auto">
          <a:xfrm>
            <a:off x="3925887" y="4572265"/>
            <a:ext cx="11560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/>
              <a:t>Release Lock </a:t>
            </a:r>
            <a:br>
              <a:rPr lang="en-US" sz="1200" dirty="0"/>
            </a:br>
            <a:r>
              <a:rPr lang="en-US" sz="1200" dirty="0"/>
              <a:t>on Object </a:t>
            </a:r>
            <a:r>
              <a:rPr lang="en-US" sz="1200" b="1" i="1" dirty="0"/>
              <a:t>O</a:t>
            </a:r>
          </a:p>
        </p:txBody>
      </p:sp>
      <p:cxnSp>
        <p:nvCxnSpPr>
          <p:cNvPr id="128" name="Straight Connector 127"/>
          <p:cNvCxnSpPr/>
          <p:nvPr/>
        </p:nvCxnSpPr>
        <p:spPr>
          <a:xfrm>
            <a:off x="4352747" y="5294311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4352747" y="5294311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4809947" y="5294311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Rectangle 130"/>
          <p:cNvSpPr/>
          <p:nvPr/>
        </p:nvSpPr>
        <p:spPr>
          <a:xfrm>
            <a:off x="2971800" y="5180012"/>
            <a:ext cx="2362200" cy="10668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2" name="TextBox 131"/>
          <p:cNvSpPr txBox="1">
            <a:spLocks noChangeArrowheads="1"/>
          </p:cNvSpPr>
          <p:nvPr/>
        </p:nvSpPr>
        <p:spPr bwMode="auto">
          <a:xfrm rot="16200000">
            <a:off x="4694059" y="5575299"/>
            <a:ext cx="6445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/>
              <a:t>Queue</a:t>
            </a:r>
          </a:p>
        </p:txBody>
      </p:sp>
      <p:cxnSp>
        <p:nvCxnSpPr>
          <p:cNvPr id="133" name="Straight Arrow Connector 132"/>
          <p:cNvCxnSpPr>
            <a:stCxn id="122" idx="5"/>
            <a:endCxn id="131" idx="0"/>
          </p:cNvCxnSpPr>
          <p:nvPr/>
        </p:nvCxnSpPr>
        <p:spPr>
          <a:xfrm>
            <a:off x="3438245" y="4351057"/>
            <a:ext cx="714655" cy="82895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Rectangle 134"/>
          <p:cNvSpPr/>
          <p:nvPr/>
        </p:nvSpPr>
        <p:spPr>
          <a:xfrm>
            <a:off x="7391400" y="5248275"/>
            <a:ext cx="304800" cy="381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2</a:t>
            </a:r>
          </a:p>
        </p:txBody>
      </p:sp>
      <p:cxnSp>
        <p:nvCxnSpPr>
          <p:cNvPr id="140" name="Straight Connector 139"/>
          <p:cNvCxnSpPr/>
          <p:nvPr/>
        </p:nvCxnSpPr>
        <p:spPr>
          <a:xfrm flipV="1">
            <a:off x="2806700" y="3730625"/>
            <a:ext cx="0" cy="2741612"/>
          </a:xfrm>
          <a:prstGeom prst="line">
            <a:avLst/>
          </a:prstGeom>
          <a:ln w="1905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flipV="1">
            <a:off x="5672138" y="3657600"/>
            <a:ext cx="0" cy="2741612"/>
          </a:xfrm>
          <a:prstGeom prst="line">
            <a:avLst/>
          </a:prstGeom>
          <a:ln w="1905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28" name="Straight Arrow Connector 26627"/>
          <p:cNvCxnSpPr/>
          <p:nvPr/>
        </p:nvCxnSpPr>
        <p:spPr>
          <a:xfrm>
            <a:off x="131561" y="6705600"/>
            <a:ext cx="149245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1" name="TextBox 26630"/>
          <p:cNvSpPr txBox="1"/>
          <p:nvPr/>
        </p:nvSpPr>
        <p:spPr>
          <a:xfrm>
            <a:off x="436142" y="6367330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Time</a:t>
            </a:r>
          </a:p>
        </p:txBody>
      </p:sp>
      <p:pic>
        <p:nvPicPr>
          <p:cNvPr id="798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300" y="5197105"/>
            <a:ext cx="4191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" name="TextBox 51"/>
          <p:cNvSpPr txBox="1"/>
          <p:nvPr/>
        </p:nvSpPr>
        <p:spPr>
          <a:xfrm>
            <a:off x="1373970" y="6246812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t3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925887" y="6246812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t4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162088" y="6187704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t5</a:t>
            </a:r>
          </a:p>
        </p:txBody>
      </p:sp>
      <p:sp>
        <p:nvSpPr>
          <p:cNvPr id="46" name="Rectangle 45"/>
          <p:cNvSpPr/>
          <p:nvPr/>
        </p:nvSpPr>
        <p:spPr>
          <a:xfrm>
            <a:off x="1693864" y="5332413"/>
            <a:ext cx="304800" cy="381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2</a:t>
            </a:r>
          </a:p>
        </p:txBody>
      </p:sp>
      <p:sp>
        <p:nvSpPr>
          <p:cNvPr id="47" name="Rectangle 46"/>
          <p:cNvSpPr/>
          <p:nvPr/>
        </p:nvSpPr>
        <p:spPr>
          <a:xfrm>
            <a:off x="4419422" y="5353050"/>
            <a:ext cx="304800" cy="381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772695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9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14" grpId="0"/>
      <p:bldP spid="126" grpId="0"/>
      <p:bldP spid="52" grpId="0"/>
      <p:bldP spid="53" grpId="0"/>
      <p:bldP spid="5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Two-Phase Locking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 widely used locking protocol, called </a:t>
            </a:r>
            <a:r>
              <a:rPr lang="en-US" sz="2800" i="1" dirty="0">
                <a:solidFill>
                  <a:srgbClr val="0070C0"/>
                </a:solidFill>
              </a:rPr>
              <a:t>Two-Phase Locking</a:t>
            </a:r>
            <a:r>
              <a:rPr lang="en-US" sz="2800" dirty="0"/>
              <a:t> (</a:t>
            </a:r>
            <a:r>
              <a:rPr lang="en-US" sz="2800" i="1" dirty="0">
                <a:solidFill>
                  <a:srgbClr val="0070C0"/>
                </a:solidFill>
              </a:rPr>
              <a:t>2PL</a:t>
            </a:r>
            <a:r>
              <a:rPr lang="en-US" sz="2800" dirty="0"/>
              <a:t>), has two rules:	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Rule 1</a:t>
            </a:r>
            <a:r>
              <a:rPr lang="en-US" sz="2600" dirty="0"/>
              <a:t>: if a transaction </a:t>
            </a:r>
            <a:r>
              <a:rPr lang="en-US" sz="2600" b="1" i="1" dirty="0"/>
              <a:t>T</a:t>
            </a:r>
            <a:r>
              <a:rPr lang="en-US" sz="2600" dirty="0"/>
              <a:t> wants to read (or write) an object </a:t>
            </a:r>
            <a:r>
              <a:rPr lang="en-US" sz="2600" b="1" i="1" dirty="0"/>
              <a:t>O</a:t>
            </a:r>
            <a:r>
              <a:rPr lang="en-US" sz="2600" dirty="0"/>
              <a:t>, it first requests the lock manager for a shared (or exclusive) lock on </a:t>
            </a:r>
            <a:r>
              <a:rPr lang="en-US" sz="2600" b="1" i="1" dirty="0"/>
              <a:t>O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96" name="Oval 95"/>
          <p:cNvSpPr/>
          <p:nvPr/>
        </p:nvSpPr>
        <p:spPr>
          <a:xfrm>
            <a:off x="404813" y="3960812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T0</a:t>
            </a:r>
          </a:p>
        </p:txBody>
      </p:sp>
      <p:sp>
        <p:nvSpPr>
          <p:cNvPr id="97" name="Oval 96"/>
          <p:cNvSpPr/>
          <p:nvPr/>
        </p:nvSpPr>
        <p:spPr>
          <a:xfrm>
            <a:off x="1243013" y="3960812"/>
            <a:ext cx="457200" cy="4572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T1</a:t>
            </a:r>
          </a:p>
        </p:txBody>
      </p:sp>
      <p:sp>
        <p:nvSpPr>
          <p:cNvPr id="98" name="Oval 97"/>
          <p:cNvSpPr/>
          <p:nvPr/>
        </p:nvSpPr>
        <p:spPr>
          <a:xfrm>
            <a:off x="2157413" y="3960812"/>
            <a:ext cx="457200" cy="4572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T2</a:t>
            </a:r>
          </a:p>
        </p:txBody>
      </p:sp>
      <p:sp>
        <p:nvSpPr>
          <p:cNvPr id="99" name="Oval 98"/>
          <p:cNvSpPr/>
          <p:nvPr/>
        </p:nvSpPr>
        <p:spPr>
          <a:xfrm>
            <a:off x="611188" y="5256212"/>
            <a:ext cx="914400" cy="914400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b="1" dirty="0">
                <a:solidFill>
                  <a:schemeClr val="tx1"/>
                </a:solidFill>
              </a:rPr>
              <a:t>Lock Manager</a:t>
            </a:r>
          </a:p>
        </p:txBody>
      </p:sp>
      <p:cxnSp>
        <p:nvCxnSpPr>
          <p:cNvPr id="102" name="Straight Connector 101"/>
          <p:cNvCxnSpPr/>
          <p:nvPr/>
        </p:nvCxnSpPr>
        <p:spPr>
          <a:xfrm>
            <a:off x="1624013" y="52562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1624013" y="5256212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2081213" y="52562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104"/>
          <p:cNvSpPr/>
          <p:nvPr/>
        </p:nvSpPr>
        <p:spPr>
          <a:xfrm>
            <a:off x="328613" y="5180012"/>
            <a:ext cx="2362200" cy="10668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6" name="TextBox 105"/>
          <p:cNvSpPr txBox="1">
            <a:spLocks noChangeArrowheads="1"/>
          </p:cNvSpPr>
          <p:nvPr/>
        </p:nvSpPr>
        <p:spPr bwMode="auto">
          <a:xfrm rot="16200000">
            <a:off x="1964531" y="5536407"/>
            <a:ext cx="6445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/>
              <a:t>Queue</a:t>
            </a:r>
          </a:p>
        </p:txBody>
      </p:sp>
      <p:sp>
        <p:nvSpPr>
          <p:cNvPr id="109" name="Oval 108"/>
          <p:cNvSpPr/>
          <p:nvPr/>
        </p:nvSpPr>
        <p:spPr>
          <a:xfrm>
            <a:off x="6096000" y="3884612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T0</a:t>
            </a:r>
          </a:p>
        </p:txBody>
      </p:sp>
      <p:sp>
        <p:nvSpPr>
          <p:cNvPr id="110" name="Oval 109"/>
          <p:cNvSpPr/>
          <p:nvPr/>
        </p:nvSpPr>
        <p:spPr>
          <a:xfrm>
            <a:off x="6934200" y="3884612"/>
            <a:ext cx="457200" cy="4572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T1</a:t>
            </a:r>
          </a:p>
        </p:txBody>
      </p:sp>
      <p:sp>
        <p:nvSpPr>
          <p:cNvPr id="111" name="Oval 110"/>
          <p:cNvSpPr/>
          <p:nvPr/>
        </p:nvSpPr>
        <p:spPr>
          <a:xfrm>
            <a:off x="7848600" y="3884612"/>
            <a:ext cx="457200" cy="4572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T2</a:t>
            </a:r>
          </a:p>
        </p:txBody>
      </p:sp>
      <p:sp>
        <p:nvSpPr>
          <p:cNvPr id="112" name="Oval 111"/>
          <p:cNvSpPr/>
          <p:nvPr/>
        </p:nvSpPr>
        <p:spPr>
          <a:xfrm>
            <a:off x="6302375" y="5180012"/>
            <a:ext cx="914400" cy="914400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b="1" dirty="0">
                <a:solidFill>
                  <a:schemeClr val="tx1"/>
                </a:solidFill>
              </a:rPr>
              <a:t>Lock Manager</a:t>
            </a:r>
          </a:p>
        </p:txBody>
      </p:sp>
      <p:cxnSp>
        <p:nvCxnSpPr>
          <p:cNvPr id="115" name="Straight Connector 114"/>
          <p:cNvCxnSpPr/>
          <p:nvPr/>
        </p:nvCxnSpPr>
        <p:spPr>
          <a:xfrm>
            <a:off x="7315200" y="51800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7315200" y="5180012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7772400" y="51800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ectangle 117"/>
          <p:cNvSpPr/>
          <p:nvPr/>
        </p:nvSpPr>
        <p:spPr>
          <a:xfrm>
            <a:off x="6019800" y="5103812"/>
            <a:ext cx="2362200" cy="10668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9" name="TextBox 118"/>
          <p:cNvSpPr txBox="1">
            <a:spLocks noChangeArrowheads="1"/>
          </p:cNvSpPr>
          <p:nvPr/>
        </p:nvSpPr>
        <p:spPr bwMode="auto">
          <a:xfrm rot="16200000">
            <a:off x="7655719" y="5460206"/>
            <a:ext cx="6445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/>
              <a:t>Queue</a:t>
            </a:r>
          </a:p>
        </p:txBody>
      </p:sp>
      <p:sp>
        <p:nvSpPr>
          <p:cNvPr id="122" name="Oval 121"/>
          <p:cNvSpPr/>
          <p:nvPr/>
        </p:nvSpPr>
        <p:spPr>
          <a:xfrm>
            <a:off x="3048000" y="3960812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T0</a:t>
            </a:r>
          </a:p>
        </p:txBody>
      </p:sp>
      <p:sp>
        <p:nvSpPr>
          <p:cNvPr id="123" name="Oval 122"/>
          <p:cNvSpPr/>
          <p:nvPr/>
        </p:nvSpPr>
        <p:spPr>
          <a:xfrm>
            <a:off x="3925887" y="3960812"/>
            <a:ext cx="457200" cy="4572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T1</a:t>
            </a:r>
          </a:p>
        </p:txBody>
      </p:sp>
      <p:sp>
        <p:nvSpPr>
          <p:cNvPr id="124" name="Oval 123"/>
          <p:cNvSpPr/>
          <p:nvPr/>
        </p:nvSpPr>
        <p:spPr>
          <a:xfrm>
            <a:off x="4800600" y="3960812"/>
            <a:ext cx="457200" cy="4572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T2</a:t>
            </a:r>
          </a:p>
        </p:txBody>
      </p:sp>
      <p:sp>
        <p:nvSpPr>
          <p:cNvPr id="125" name="Oval 124"/>
          <p:cNvSpPr/>
          <p:nvPr/>
        </p:nvSpPr>
        <p:spPr>
          <a:xfrm>
            <a:off x="3255962" y="5256212"/>
            <a:ext cx="914400" cy="914400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b="1" dirty="0">
                <a:solidFill>
                  <a:schemeClr val="tx1"/>
                </a:solidFill>
              </a:rPr>
              <a:t>Lock Manager</a:t>
            </a:r>
          </a:p>
        </p:txBody>
      </p:sp>
      <p:cxnSp>
        <p:nvCxnSpPr>
          <p:cNvPr id="128" name="Straight Connector 127"/>
          <p:cNvCxnSpPr/>
          <p:nvPr/>
        </p:nvCxnSpPr>
        <p:spPr>
          <a:xfrm>
            <a:off x="4352747" y="5294311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4352747" y="5294311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4809947" y="5294311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Rectangle 130"/>
          <p:cNvSpPr/>
          <p:nvPr/>
        </p:nvSpPr>
        <p:spPr>
          <a:xfrm>
            <a:off x="2971800" y="5180012"/>
            <a:ext cx="2362200" cy="10668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2" name="TextBox 131"/>
          <p:cNvSpPr txBox="1">
            <a:spLocks noChangeArrowheads="1"/>
          </p:cNvSpPr>
          <p:nvPr/>
        </p:nvSpPr>
        <p:spPr bwMode="auto">
          <a:xfrm rot="16200000">
            <a:off x="4694059" y="5575299"/>
            <a:ext cx="6445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/>
              <a:t>Queue</a:t>
            </a:r>
          </a:p>
        </p:txBody>
      </p:sp>
      <p:cxnSp>
        <p:nvCxnSpPr>
          <p:cNvPr id="140" name="Straight Connector 139"/>
          <p:cNvCxnSpPr/>
          <p:nvPr/>
        </p:nvCxnSpPr>
        <p:spPr>
          <a:xfrm flipV="1">
            <a:off x="2806700" y="3730625"/>
            <a:ext cx="0" cy="2741612"/>
          </a:xfrm>
          <a:prstGeom prst="line">
            <a:avLst/>
          </a:prstGeom>
          <a:ln w="1905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flipV="1">
            <a:off x="5672138" y="3657600"/>
            <a:ext cx="0" cy="2741612"/>
          </a:xfrm>
          <a:prstGeom prst="line">
            <a:avLst/>
          </a:prstGeom>
          <a:ln w="1905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28" name="Straight Arrow Connector 26627"/>
          <p:cNvCxnSpPr/>
          <p:nvPr/>
        </p:nvCxnSpPr>
        <p:spPr>
          <a:xfrm>
            <a:off x="131561" y="6705600"/>
            <a:ext cx="149245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1" name="TextBox 26630"/>
          <p:cNvSpPr txBox="1"/>
          <p:nvPr/>
        </p:nvSpPr>
        <p:spPr>
          <a:xfrm>
            <a:off x="436142" y="6367330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Time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131561" y="4572265"/>
            <a:ext cx="12073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/>
              <a:t>Read Request </a:t>
            </a:r>
            <a:br>
              <a:rPr lang="en-US" sz="1200" dirty="0"/>
            </a:br>
            <a:r>
              <a:rPr lang="en-US" sz="1200" dirty="0"/>
              <a:t>on Object </a:t>
            </a:r>
            <a:r>
              <a:rPr lang="en-US" sz="1200" b="1" i="1" dirty="0"/>
              <a:t>O</a:t>
            </a: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1735479" y="4567237"/>
            <a:ext cx="103586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/>
              <a:t>Lock Denied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 flipH="1">
            <a:off x="1193801" y="4445000"/>
            <a:ext cx="277812" cy="735012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 flipV="1">
            <a:off x="1471613" y="4418012"/>
            <a:ext cx="381000" cy="7620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1700213" y="5294313"/>
            <a:ext cx="304800" cy="381000"/>
          </a:xfrm>
          <a:prstGeom prst="rect">
            <a:avLst/>
          </a:prstGeom>
          <a:solidFill>
            <a:srgbClr val="2906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/>
              <a:t>1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2745315" y="4528668"/>
            <a:ext cx="100540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/>
              <a:t>Read </a:t>
            </a:r>
            <a:br>
              <a:rPr lang="en-US" sz="1200" dirty="0"/>
            </a:br>
            <a:r>
              <a:rPr lang="en-US" sz="1200" dirty="0"/>
              <a:t>Request </a:t>
            </a:r>
            <a:br>
              <a:rPr lang="en-US" sz="1200" dirty="0"/>
            </a:br>
            <a:r>
              <a:rPr lang="en-US" sz="1200" dirty="0"/>
              <a:t>on Object </a:t>
            </a:r>
            <a:r>
              <a:rPr lang="en-US" sz="1200" b="1" i="1" dirty="0"/>
              <a:t>O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4083307" y="4599801"/>
            <a:ext cx="103586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/>
              <a:t>Lock Denied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3276600" y="4418012"/>
            <a:ext cx="876300" cy="7620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 flipV="1">
            <a:off x="3505200" y="4341812"/>
            <a:ext cx="990602" cy="83820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4438472" y="5780086"/>
            <a:ext cx="304800" cy="381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/>
              <a:t>0</a:t>
            </a: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6382728" y="4396400"/>
            <a:ext cx="11560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/>
              <a:t>Release Lock </a:t>
            </a:r>
            <a:br>
              <a:rPr lang="en-US" sz="1200" dirty="0"/>
            </a:br>
            <a:r>
              <a:rPr lang="en-US" sz="1200" dirty="0"/>
              <a:t>on Object </a:t>
            </a:r>
            <a:r>
              <a:rPr lang="en-US" sz="1200" b="1" i="1" dirty="0"/>
              <a:t>O</a:t>
            </a:r>
          </a:p>
        </p:txBody>
      </p:sp>
      <p:cxnSp>
        <p:nvCxnSpPr>
          <p:cNvPr id="56" name="Straight Arrow Connector 55"/>
          <p:cNvCxnSpPr>
            <a:stCxn id="111" idx="4"/>
          </p:cNvCxnSpPr>
          <p:nvPr/>
        </p:nvCxnSpPr>
        <p:spPr>
          <a:xfrm flipH="1">
            <a:off x="7216775" y="4341812"/>
            <a:ext cx="860425" cy="759619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1373970" y="6246812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t6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925887" y="6246812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t7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162088" y="6187704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t8</a:t>
            </a:r>
          </a:p>
        </p:txBody>
      </p:sp>
      <p:sp>
        <p:nvSpPr>
          <p:cNvPr id="53" name="Rectangle 52"/>
          <p:cNvSpPr/>
          <p:nvPr/>
        </p:nvSpPr>
        <p:spPr>
          <a:xfrm>
            <a:off x="4432122" y="5344857"/>
            <a:ext cx="304800" cy="381000"/>
          </a:xfrm>
          <a:prstGeom prst="rect">
            <a:avLst/>
          </a:prstGeom>
          <a:solidFill>
            <a:srgbClr val="2906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/>
              <a:t>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7400926" y="5685125"/>
            <a:ext cx="304800" cy="381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/>
              <a:t>0</a:t>
            </a:r>
          </a:p>
        </p:txBody>
      </p:sp>
      <p:sp>
        <p:nvSpPr>
          <p:cNvPr id="57" name="Rectangle 56"/>
          <p:cNvSpPr/>
          <p:nvPr/>
        </p:nvSpPr>
        <p:spPr>
          <a:xfrm>
            <a:off x="7394576" y="5249896"/>
            <a:ext cx="304800" cy="381000"/>
          </a:xfrm>
          <a:prstGeom prst="rect">
            <a:avLst/>
          </a:prstGeom>
          <a:solidFill>
            <a:srgbClr val="2906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7418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7" grpId="0" animBg="1"/>
      <p:bldP spid="48" grpId="0"/>
      <p:bldP spid="49" grpId="0"/>
      <p:bldP spid="52" grpId="0" animBg="1"/>
      <p:bldP spid="55" grpId="0"/>
      <p:bldP spid="59" grpId="0"/>
      <p:bldP spid="60" grpId="0"/>
      <p:bldP spid="61" grpId="0"/>
      <p:bldP spid="53" grpId="0" animBg="1"/>
      <p:bldP spid="54" grpId="0" animBg="1"/>
      <p:bldP spid="5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49018</TotalTime>
  <Words>6129</Words>
  <Application>Microsoft Macintosh PowerPoint</Application>
  <PresentationFormat>On-screen Show (4:3)</PresentationFormat>
  <Paragraphs>1452</Paragraphs>
  <Slides>56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2" baseType="lpstr">
      <vt:lpstr>Arial</vt:lpstr>
      <vt:lpstr>Book Antiqua</vt:lpstr>
      <vt:lpstr>Calibri</vt:lpstr>
      <vt:lpstr>Times New Roman</vt:lpstr>
      <vt:lpstr>Wingdings</vt:lpstr>
      <vt:lpstr>Office Theme</vt:lpstr>
      <vt:lpstr>Database Applications (15-415)  DBMS Internals- Part XII Lecture 25, April 19, 2020</vt:lpstr>
      <vt:lpstr>Today…</vt:lpstr>
      <vt:lpstr>DBMS Layers</vt:lpstr>
      <vt:lpstr>Outline</vt:lpstr>
      <vt:lpstr>Locking Protocols</vt:lpstr>
      <vt:lpstr>Lock Managers</vt:lpstr>
      <vt:lpstr>Two-Phase Locking</vt:lpstr>
      <vt:lpstr>Two-Phase Locking</vt:lpstr>
      <vt:lpstr>Two-Phase Locking</vt:lpstr>
      <vt:lpstr>Two-Phase Locking</vt:lpstr>
      <vt:lpstr>Two-Phase Locking</vt:lpstr>
      <vt:lpstr>Two-Phase Locking</vt:lpstr>
      <vt:lpstr>Resolving RW Conflicts Using 2PL</vt:lpstr>
      <vt:lpstr>Resolving RW Conflicts Using 2PL</vt:lpstr>
      <vt:lpstr>Resolving WW Conflicts Using 2PL</vt:lpstr>
      <vt:lpstr>Resolving WW Conflicts Using 2PL</vt:lpstr>
      <vt:lpstr>Resolving WR Conflicts</vt:lpstr>
      <vt:lpstr>Resolving WR Conflicts</vt:lpstr>
      <vt:lpstr>Strict Two-Phase Locking</vt:lpstr>
      <vt:lpstr>Resolving WR Conflicts: Revisit</vt:lpstr>
      <vt:lpstr>Resolving WR Conflicts: Revisit</vt:lpstr>
      <vt:lpstr>2PL vs. Strict 2PL</vt:lpstr>
      <vt:lpstr>Performance of Locking</vt:lpstr>
      <vt:lpstr>Performance of Locking (Cont’d)</vt:lpstr>
      <vt:lpstr>Outline</vt:lpstr>
      <vt:lpstr>Schedules with Aborted Transactions</vt:lpstr>
      <vt:lpstr>Schedules with Aborted Transactions</vt:lpstr>
      <vt:lpstr>Schedules with Aborted Transactions</vt:lpstr>
      <vt:lpstr>Schedules with Aborted Transactions</vt:lpstr>
      <vt:lpstr>Schedules with Aborted Transactions</vt:lpstr>
      <vt:lpstr>Schedules with Aborted Transactions</vt:lpstr>
      <vt:lpstr>Serializable Schedules: Redefined</vt:lpstr>
      <vt:lpstr>Now…</vt:lpstr>
      <vt:lpstr>Lock Conversions</vt:lpstr>
      <vt:lpstr>Lock Upgrades</vt:lpstr>
      <vt:lpstr>Lock Downgrades</vt:lpstr>
      <vt:lpstr>Outline</vt:lpstr>
      <vt:lpstr>Deadlock Detection</vt:lpstr>
      <vt:lpstr>Deadlock Detection (Cont’d)</vt:lpstr>
      <vt:lpstr>Deadlock Detection (Cont’d)</vt:lpstr>
      <vt:lpstr>Deadlock Detection (Cont’d)</vt:lpstr>
      <vt:lpstr>Resolving Deadlocks</vt:lpstr>
      <vt:lpstr>Deadlock Prevention</vt:lpstr>
      <vt:lpstr>Deadlock Prevention (Cont’d)</vt:lpstr>
      <vt:lpstr>Reissuing Timestamps </vt:lpstr>
      <vt:lpstr>Outline</vt:lpstr>
      <vt:lpstr>Dynamic Databases</vt:lpstr>
      <vt:lpstr>A Possible Scenario</vt:lpstr>
      <vt:lpstr>A Possible Scenario (Cont’d)</vt:lpstr>
      <vt:lpstr>A Possible Scenario (Cont’d)</vt:lpstr>
      <vt:lpstr>A Possible Scenario (Cont’d)</vt:lpstr>
      <vt:lpstr>A Possible Scenario (Cont’d)</vt:lpstr>
      <vt:lpstr>A Possible Scenario: Revisit</vt:lpstr>
      <vt:lpstr>The Phantom Problem</vt:lpstr>
      <vt:lpstr>How Can We Solve the  Phantom Problem?</vt:lpstr>
      <vt:lpstr>Next Class</vt:lpstr>
    </vt:vector>
  </TitlesOfParts>
  <Company>Carnegie Mellon University in Qatar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Mohammad H Hammoud</cp:lastModifiedBy>
  <cp:revision>3445</cp:revision>
  <dcterms:created xsi:type="dcterms:W3CDTF">2013-11-24T06:45:02Z</dcterms:created>
  <dcterms:modified xsi:type="dcterms:W3CDTF">2020-04-23T17:43:34Z</dcterms:modified>
</cp:coreProperties>
</file>