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1120" r:id="rId3"/>
    <p:sldId id="1466" r:id="rId4"/>
    <p:sldId id="1503" r:id="rId5"/>
    <p:sldId id="1354" r:id="rId6"/>
    <p:sldId id="1395" r:id="rId7"/>
    <p:sldId id="1396" r:id="rId8"/>
    <p:sldId id="1397" r:id="rId9"/>
    <p:sldId id="1398" r:id="rId10"/>
    <p:sldId id="1399" r:id="rId11"/>
    <p:sldId id="1400" r:id="rId12"/>
    <p:sldId id="1404" r:id="rId13"/>
    <p:sldId id="1423" r:id="rId14"/>
    <p:sldId id="1424" r:id="rId15"/>
    <p:sldId id="1405" r:id="rId16"/>
    <p:sldId id="1502" r:id="rId17"/>
    <p:sldId id="1406" r:id="rId18"/>
    <p:sldId id="1410" r:id="rId19"/>
    <p:sldId id="1407" r:id="rId20"/>
    <p:sldId id="1411" r:id="rId21"/>
    <p:sldId id="1409" r:id="rId22"/>
    <p:sldId id="1412" r:id="rId23"/>
    <p:sldId id="1414" r:id="rId24"/>
    <p:sldId id="1415" r:id="rId25"/>
    <p:sldId id="1417" r:id="rId26"/>
    <p:sldId id="1418" r:id="rId27"/>
    <p:sldId id="1421" r:id="rId28"/>
    <p:sldId id="1419" r:id="rId29"/>
    <p:sldId id="1422" r:id="rId30"/>
    <p:sldId id="146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3"/>
  </p:normalViewPr>
  <p:slideViewPr>
    <p:cSldViewPr>
      <p:cViewPr varScale="1">
        <p:scale>
          <a:sx n="113" d="100"/>
          <a:sy n="113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2PL and Strict 2PL Locking Protocols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A Brief Primer on Transaction Management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Anomalies Due to Concurrency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Schedules with Aborted Transactions</a:t>
          </a: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C051F4B-17BB-4D9C-ADB0-700CD2124955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7AFB17D6-ABC3-4B25-B3BB-655A1A5B32A9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</dgm:pt>
    <dgm:pt modelId="{393CDCAB-BA8B-463A-B82B-1A837A72FF2E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F316C8E8-D225-4EEF-944A-E4BB3B1F0C7A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</dgm:pt>
    <dgm:pt modelId="{633E8A40-F9ED-4FF1-BE18-D0820CB9FC31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C00000"/>
        </a:solidFill>
        <a:ln>
          <a:solidFill>
            <a:schemeClr val="tx1"/>
          </a:solidFill>
        </a:ln>
      </dgm:spPr>
    </dgm:pt>
  </dgm:ptLst>
  <dgm:cxnLst>
    <dgm:cxn modelId="{97427107-2A0B-44B1-A659-2D0A853D389E}" type="presOf" srcId="{F697B42C-0438-4219-9447-F99531A21CCC}" destId="{C56633DC-E658-46D8-BE63-7CB1CCD3C8DC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7134E613-0319-47C9-9BF0-4D2A5664A521}" type="presOf" srcId="{47736B17-8141-4E43-9780-98F53B713858}" destId="{F316C8E8-D225-4EEF-944A-E4BB3B1F0C7A}" srcOrd="0" destOrd="0" presId="urn:microsoft.com/office/officeart/2008/layout/VerticalCurvedList"/>
    <dgm:cxn modelId="{8304924F-13CE-4461-A6ED-47CFFC997A26}" type="presOf" srcId="{020DE52D-4485-480D-9641-C45E840E866B}" destId="{7AFB17D6-ABC3-4B25-B3BB-655A1A5B32A9}" srcOrd="0" destOrd="0" presId="urn:microsoft.com/office/officeart/2008/layout/VerticalCurvedList"/>
    <dgm:cxn modelId="{E94B2E51-14EB-4E34-9CCF-7A12096CCA7D}" type="presOf" srcId="{BE1645D6-1611-4DF4-8DF3-EEC32D8C4F8A}" destId="{8D4BB782-D1CB-4178-BD6C-378E667E109F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87413797-1A8F-4CB3-A4F1-D4F6A7F7BE13}" type="presOf" srcId="{594BF85D-E9BC-439A-80D6-0EB4896FAE66}" destId="{393CDCAB-BA8B-463A-B82B-1A837A72FF2E}" srcOrd="0" destOrd="0" presId="urn:microsoft.com/office/officeart/2008/layout/VerticalCurvedList"/>
    <dgm:cxn modelId="{42D89BA0-7A11-43AE-94B8-7B34F672D44A}" type="presOf" srcId="{C4797427-72CE-41EC-9F4E-A308E1F1C0A5}" destId="{CC051F4B-17BB-4D9C-ADB0-700CD2124955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C07F55A4-1656-41FC-AC57-F164070A0FAE}" type="presParOf" srcId="{8D4BB782-D1CB-4178-BD6C-378E667E109F}" destId="{30E5EA73-69FE-4C99-B7E6-D2785DA2F8C5}" srcOrd="0" destOrd="0" presId="urn:microsoft.com/office/officeart/2008/layout/VerticalCurvedList"/>
    <dgm:cxn modelId="{C061F7B6-83A0-48A0-B0C9-3922D774A959}" type="presParOf" srcId="{30E5EA73-69FE-4C99-B7E6-D2785DA2F8C5}" destId="{147482D8-F793-4B63-AC92-2D2E108DBAA0}" srcOrd="0" destOrd="0" presId="urn:microsoft.com/office/officeart/2008/layout/VerticalCurvedList"/>
    <dgm:cxn modelId="{2CC04005-5A53-4A93-9AA0-8ECFC6A0080F}" type="presParOf" srcId="{147482D8-F793-4B63-AC92-2D2E108DBAA0}" destId="{F2410933-DB5E-4543-A714-4AF5A203C95C}" srcOrd="0" destOrd="0" presId="urn:microsoft.com/office/officeart/2008/layout/VerticalCurvedList"/>
    <dgm:cxn modelId="{603F4399-55C8-4AD8-A9A1-BC3B260D1009}" type="presParOf" srcId="{147482D8-F793-4B63-AC92-2D2E108DBAA0}" destId="{C56633DC-E658-46D8-BE63-7CB1CCD3C8DC}" srcOrd="1" destOrd="0" presId="urn:microsoft.com/office/officeart/2008/layout/VerticalCurvedList"/>
    <dgm:cxn modelId="{C8EBFD73-7D45-4336-B0F1-772E291D3D67}" type="presParOf" srcId="{147482D8-F793-4B63-AC92-2D2E108DBAA0}" destId="{82F03708-A2AD-459B-AB59-7BBD9EB44E67}" srcOrd="2" destOrd="0" presId="urn:microsoft.com/office/officeart/2008/layout/VerticalCurvedList"/>
    <dgm:cxn modelId="{CA2A0F61-E761-417D-AD27-20FEA46B4543}" type="presParOf" srcId="{147482D8-F793-4B63-AC92-2D2E108DBAA0}" destId="{9C6C1869-E7B2-4FB9-A22B-16BADC04A189}" srcOrd="3" destOrd="0" presId="urn:microsoft.com/office/officeart/2008/layout/VerticalCurvedList"/>
    <dgm:cxn modelId="{2B2672A7-5E72-47E2-8692-8101EA11DA53}" type="presParOf" srcId="{30E5EA73-69FE-4C99-B7E6-D2785DA2F8C5}" destId="{CC051F4B-17BB-4D9C-ADB0-700CD2124955}" srcOrd="1" destOrd="0" presId="urn:microsoft.com/office/officeart/2008/layout/VerticalCurvedList"/>
    <dgm:cxn modelId="{449644E6-1238-4E17-9315-E509540FBACC}" type="presParOf" srcId="{30E5EA73-69FE-4C99-B7E6-D2785DA2F8C5}" destId="{943AAF66-1C1E-4036-BAFE-130AF4AE314A}" srcOrd="2" destOrd="0" presId="urn:microsoft.com/office/officeart/2008/layout/VerticalCurvedList"/>
    <dgm:cxn modelId="{FEE2263F-F9F5-402A-8FF9-AD2BA0E6F10E}" type="presParOf" srcId="{943AAF66-1C1E-4036-BAFE-130AF4AE314A}" destId="{1D9B0BA2-0AB2-4427-AE28-98650EADD147}" srcOrd="0" destOrd="0" presId="urn:microsoft.com/office/officeart/2008/layout/VerticalCurvedList"/>
    <dgm:cxn modelId="{F83191AF-E525-4A88-AD3A-BE2176E599E8}" type="presParOf" srcId="{30E5EA73-69FE-4C99-B7E6-D2785DA2F8C5}" destId="{7AFB17D6-ABC3-4B25-B3BB-655A1A5B32A9}" srcOrd="3" destOrd="0" presId="urn:microsoft.com/office/officeart/2008/layout/VerticalCurvedList"/>
    <dgm:cxn modelId="{5D90E5EC-562E-45DE-BC03-74FA6A6001BD}" type="presParOf" srcId="{30E5EA73-69FE-4C99-B7E6-D2785DA2F8C5}" destId="{D9367CE6-DB52-4FE4-8879-99F3A35776AF}" srcOrd="4" destOrd="0" presId="urn:microsoft.com/office/officeart/2008/layout/VerticalCurvedList"/>
    <dgm:cxn modelId="{7D7FDCA3-6512-498B-93DD-85F026FA6399}" type="presParOf" srcId="{D9367CE6-DB52-4FE4-8879-99F3A35776AF}" destId="{2B94B3DE-3FD1-4138-B6A8-86C32D7CDAE7}" srcOrd="0" destOrd="0" presId="urn:microsoft.com/office/officeart/2008/layout/VerticalCurvedList"/>
    <dgm:cxn modelId="{516B9479-FC4A-440A-90E3-EC98B259C899}" type="presParOf" srcId="{30E5EA73-69FE-4C99-B7E6-D2785DA2F8C5}" destId="{393CDCAB-BA8B-463A-B82B-1A837A72FF2E}" srcOrd="5" destOrd="0" presId="urn:microsoft.com/office/officeart/2008/layout/VerticalCurvedList"/>
    <dgm:cxn modelId="{B77C4ACE-449C-49B4-B4B0-8B1CD917A31F}" type="presParOf" srcId="{30E5EA73-69FE-4C99-B7E6-D2785DA2F8C5}" destId="{8E5A188A-F2FA-4D31-8387-F0CE899D06D8}" srcOrd="6" destOrd="0" presId="urn:microsoft.com/office/officeart/2008/layout/VerticalCurvedList"/>
    <dgm:cxn modelId="{B18298D3-D40E-4DA0-9C6C-70ABFB117A5B}" type="presParOf" srcId="{8E5A188A-F2FA-4D31-8387-F0CE899D06D8}" destId="{58A99791-976C-4270-ABCC-A15CE6943D6C}" srcOrd="0" destOrd="0" presId="urn:microsoft.com/office/officeart/2008/layout/VerticalCurvedList"/>
    <dgm:cxn modelId="{BE48ABC5-52BC-44D4-AAF8-840776C4AD53}" type="presParOf" srcId="{30E5EA73-69FE-4C99-B7E6-D2785DA2F8C5}" destId="{F316C8E8-D225-4EEF-944A-E4BB3B1F0C7A}" srcOrd="7" destOrd="0" presId="urn:microsoft.com/office/officeart/2008/layout/VerticalCurvedList"/>
    <dgm:cxn modelId="{8975F4FC-2019-4A1F-9052-3F496C06B522}" type="presParOf" srcId="{30E5EA73-69FE-4C99-B7E6-D2785DA2F8C5}" destId="{633E8A40-F9ED-4FF1-BE18-D0820CB9FC31}" srcOrd="8" destOrd="0" presId="urn:microsoft.com/office/officeart/2008/layout/VerticalCurvedList"/>
    <dgm:cxn modelId="{7EB2E60F-A31A-4A31-87C8-A1202301669D}" type="presParOf" srcId="{633E8A40-F9ED-4FF1-BE18-D0820CB9FC31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2PL and Strict 2PL Locking Protocols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A Brief Primer on Transaction Management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Anomalies Due to Concurrency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Schedules with Aborted Transactions</a:t>
          </a: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C051F4B-17BB-4D9C-ADB0-700CD2124955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7AFB17D6-ABC3-4B25-B3BB-655A1A5B32A9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</dgm:pt>
    <dgm:pt modelId="{393CDCAB-BA8B-463A-B82B-1A837A72FF2E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F316C8E8-D225-4EEF-944A-E4BB3B1F0C7A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</dgm:pt>
    <dgm:pt modelId="{633E8A40-F9ED-4FF1-BE18-D0820CB9FC31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C0000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590FFD30-AADA-410B-80C5-E1949B63CBBB}" type="presOf" srcId="{F697B42C-0438-4219-9447-F99531A21CCC}" destId="{C56633DC-E658-46D8-BE63-7CB1CCD3C8DC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0A3FE784-4EA4-4164-B3B3-50EDC5EF2EFC}" type="presOf" srcId="{020DE52D-4485-480D-9641-C45E840E866B}" destId="{7AFB17D6-ABC3-4B25-B3BB-655A1A5B32A9}" srcOrd="0" destOrd="0" presId="urn:microsoft.com/office/officeart/2008/layout/VerticalCurvedList"/>
    <dgm:cxn modelId="{A039E192-BFE3-407D-951B-01F5717B42CA}" type="presOf" srcId="{C4797427-72CE-41EC-9F4E-A308E1F1C0A5}" destId="{CC051F4B-17BB-4D9C-ADB0-700CD2124955}" srcOrd="0" destOrd="0" presId="urn:microsoft.com/office/officeart/2008/layout/VerticalCurvedList"/>
    <dgm:cxn modelId="{AE157EAE-EAF1-4382-A6D7-FDED13B003BA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FA06CEC6-26B6-4CF9-9FD7-D7D4C009CC31}" type="presOf" srcId="{47736B17-8141-4E43-9780-98F53B713858}" destId="{F316C8E8-D225-4EEF-944A-E4BB3B1F0C7A}" srcOrd="0" destOrd="0" presId="urn:microsoft.com/office/officeart/2008/layout/VerticalCurvedList"/>
    <dgm:cxn modelId="{B2E991F7-74BE-450D-9ED4-E8E1F62FC2C1}" type="presOf" srcId="{594BF85D-E9BC-439A-80D6-0EB4896FAE66}" destId="{393CDCAB-BA8B-463A-B82B-1A837A72FF2E}" srcOrd="0" destOrd="0" presId="urn:microsoft.com/office/officeart/2008/layout/VerticalCurvedList"/>
    <dgm:cxn modelId="{79003BE6-F1FF-4BE5-843D-74A9DB5616EA}" type="presParOf" srcId="{8D4BB782-D1CB-4178-BD6C-378E667E109F}" destId="{30E5EA73-69FE-4C99-B7E6-D2785DA2F8C5}" srcOrd="0" destOrd="0" presId="urn:microsoft.com/office/officeart/2008/layout/VerticalCurvedList"/>
    <dgm:cxn modelId="{80D0891B-33C7-48C0-8B00-D8390A55B994}" type="presParOf" srcId="{30E5EA73-69FE-4C99-B7E6-D2785DA2F8C5}" destId="{147482D8-F793-4B63-AC92-2D2E108DBAA0}" srcOrd="0" destOrd="0" presId="urn:microsoft.com/office/officeart/2008/layout/VerticalCurvedList"/>
    <dgm:cxn modelId="{D85E0949-B48E-48D9-BBF2-6A78EEA22098}" type="presParOf" srcId="{147482D8-F793-4B63-AC92-2D2E108DBAA0}" destId="{F2410933-DB5E-4543-A714-4AF5A203C95C}" srcOrd="0" destOrd="0" presId="urn:microsoft.com/office/officeart/2008/layout/VerticalCurvedList"/>
    <dgm:cxn modelId="{40F7570C-F9E3-4AE7-8BD2-C4A5117AE957}" type="presParOf" srcId="{147482D8-F793-4B63-AC92-2D2E108DBAA0}" destId="{C56633DC-E658-46D8-BE63-7CB1CCD3C8DC}" srcOrd="1" destOrd="0" presId="urn:microsoft.com/office/officeart/2008/layout/VerticalCurvedList"/>
    <dgm:cxn modelId="{5041E4B9-3ACD-41AE-9F6A-3FDA17157CF4}" type="presParOf" srcId="{147482D8-F793-4B63-AC92-2D2E108DBAA0}" destId="{82F03708-A2AD-459B-AB59-7BBD9EB44E67}" srcOrd="2" destOrd="0" presId="urn:microsoft.com/office/officeart/2008/layout/VerticalCurvedList"/>
    <dgm:cxn modelId="{DEA4EB72-0BB2-40A0-B028-4210D905D390}" type="presParOf" srcId="{147482D8-F793-4B63-AC92-2D2E108DBAA0}" destId="{9C6C1869-E7B2-4FB9-A22B-16BADC04A189}" srcOrd="3" destOrd="0" presId="urn:microsoft.com/office/officeart/2008/layout/VerticalCurvedList"/>
    <dgm:cxn modelId="{2C7723CE-DBAC-47E0-9F4D-AE226EABDD86}" type="presParOf" srcId="{30E5EA73-69FE-4C99-B7E6-D2785DA2F8C5}" destId="{CC051F4B-17BB-4D9C-ADB0-700CD2124955}" srcOrd="1" destOrd="0" presId="urn:microsoft.com/office/officeart/2008/layout/VerticalCurvedList"/>
    <dgm:cxn modelId="{8911879B-48F2-4619-87CC-1F7D8EF6E2A9}" type="presParOf" srcId="{30E5EA73-69FE-4C99-B7E6-D2785DA2F8C5}" destId="{943AAF66-1C1E-4036-BAFE-130AF4AE314A}" srcOrd="2" destOrd="0" presId="urn:microsoft.com/office/officeart/2008/layout/VerticalCurvedList"/>
    <dgm:cxn modelId="{9A561A09-297A-4DAC-8460-4EFDDE5084F7}" type="presParOf" srcId="{943AAF66-1C1E-4036-BAFE-130AF4AE314A}" destId="{1D9B0BA2-0AB2-4427-AE28-98650EADD147}" srcOrd="0" destOrd="0" presId="urn:microsoft.com/office/officeart/2008/layout/VerticalCurvedList"/>
    <dgm:cxn modelId="{7E47EC8F-BBBB-4090-B67A-88B194C30DD0}" type="presParOf" srcId="{30E5EA73-69FE-4C99-B7E6-D2785DA2F8C5}" destId="{7AFB17D6-ABC3-4B25-B3BB-655A1A5B32A9}" srcOrd="3" destOrd="0" presId="urn:microsoft.com/office/officeart/2008/layout/VerticalCurvedList"/>
    <dgm:cxn modelId="{A108608B-5EF4-4711-BEBE-58A46ACED56C}" type="presParOf" srcId="{30E5EA73-69FE-4C99-B7E6-D2785DA2F8C5}" destId="{D9367CE6-DB52-4FE4-8879-99F3A35776AF}" srcOrd="4" destOrd="0" presId="urn:microsoft.com/office/officeart/2008/layout/VerticalCurvedList"/>
    <dgm:cxn modelId="{088AFD80-0295-42F2-AE1F-065EF501FCE4}" type="presParOf" srcId="{D9367CE6-DB52-4FE4-8879-99F3A35776AF}" destId="{2B94B3DE-3FD1-4138-B6A8-86C32D7CDAE7}" srcOrd="0" destOrd="0" presId="urn:microsoft.com/office/officeart/2008/layout/VerticalCurvedList"/>
    <dgm:cxn modelId="{54AC4194-B534-4CEF-ABE1-70CE4D32B46D}" type="presParOf" srcId="{30E5EA73-69FE-4C99-B7E6-D2785DA2F8C5}" destId="{393CDCAB-BA8B-463A-B82B-1A837A72FF2E}" srcOrd="5" destOrd="0" presId="urn:microsoft.com/office/officeart/2008/layout/VerticalCurvedList"/>
    <dgm:cxn modelId="{87427DC3-A67C-4323-80BE-EE9922402DCD}" type="presParOf" srcId="{30E5EA73-69FE-4C99-B7E6-D2785DA2F8C5}" destId="{8E5A188A-F2FA-4D31-8387-F0CE899D06D8}" srcOrd="6" destOrd="0" presId="urn:microsoft.com/office/officeart/2008/layout/VerticalCurvedList"/>
    <dgm:cxn modelId="{74E11D9E-0FA2-4337-B3D7-943F0DCC179A}" type="presParOf" srcId="{8E5A188A-F2FA-4D31-8387-F0CE899D06D8}" destId="{58A99791-976C-4270-ABCC-A15CE6943D6C}" srcOrd="0" destOrd="0" presId="urn:microsoft.com/office/officeart/2008/layout/VerticalCurvedList"/>
    <dgm:cxn modelId="{0DB70ABB-22D5-40AF-9761-343094718275}" type="presParOf" srcId="{30E5EA73-69FE-4C99-B7E6-D2785DA2F8C5}" destId="{F316C8E8-D225-4EEF-944A-E4BB3B1F0C7A}" srcOrd="7" destOrd="0" presId="urn:microsoft.com/office/officeart/2008/layout/VerticalCurvedList"/>
    <dgm:cxn modelId="{4AE54FC3-00D5-4473-8336-992C563B1CFD}" type="presParOf" srcId="{30E5EA73-69FE-4C99-B7E6-D2785DA2F8C5}" destId="{633E8A40-F9ED-4FF1-BE18-D0820CB9FC31}" srcOrd="8" destOrd="0" presId="urn:microsoft.com/office/officeart/2008/layout/VerticalCurvedList"/>
    <dgm:cxn modelId="{DEC68122-4336-4292-A7AE-834ED84A942C}" type="presParOf" srcId="{633E8A40-F9ED-4FF1-BE18-D0820CB9FC31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51F4B-17BB-4D9C-ADB0-700CD212495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A Brief Primer on Transaction Management</a:t>
          </a:r>
        </a:p>
      </dsp:txBody>
      <dsp:txXfrm>
        <a:off x="584189" y="398361"/>
        <a:ext cx="6860950" cy="797137"/>
      </dsp:txXfrm>
    </dsp:sp>
    <dsp:sp modelId="{1D9B0BA2-0AB2-4427-AE28-98650EADD14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B17D6-ABC3-4B25-B3BB-655A1A5B32A9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Anomalies Due to Concurrency</a:t>
          </a:r>
        </a:p>
      </dsp:txBody>
      <dsp:txXfrm>
        <a:off x="1041206" y="1594274"/>
        <a:ext cx="6403933" cy="797137"/>
      </dsp:txXfrm>
    </dsp:sp>
    <dsp:sp modelId="{2B94B3DE-3FD1-4138-B6A8-86C32D7CDAE7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CDCAB-BA8B-463A-B82B-1A837A72FF2E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2PL and Strict 2PL Locking Protocols</a:t>
          </a:r>
        </a:p>
      </dsp:txBody>
      <dsp:txXfrm>
        <a:off x="1041206" y="2790187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16C8E8-D225-4EEF-944A-E4BB3B1F0C7A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Schedules with Aborted Transactions</a:t>
          </a:r>
        </a:p>
      </dsp:txBody>
      <dsp:txXfrm>
        <a:off x="584189" y="3986101"/>
        <a:ext cx="6860950" cy="797137"/>
      </dsp:txXfrm>
    </dsp:sp>
    <dsp:sp modelId="{C4F438E0-C9FB-4142-A782-E2ED2FAB32A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51F4B-17BB-4D9C-ADB0-700CD212495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A Brief Primer on Transaction Management</a:t>
          </a:r>
        </a:p>
      </dsp:txBody>
      <dsp:txXfrm>
        <a:off x="584189" y="398361"/>
        <a:ext cx="6860950" cy="797137"/>
      </dsp:txXfrm>
    </dsp:sp>
    <dsp:sp modelId="{1D9B0BA2-0AB2-4427-AE28-98650EADD14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B17D6-ABC3-4B25-B3BB-655A1A5B32A9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Anomalies Due to Concurrency</a:t>
          </a:r>
        </a:p>
      </dsp:txBody>
      <dsp:txXfrm>
        <a:off x="1041206" y="1594274"/>
        <a:ext cx="6403933" cy="797137"/>
      </dsp:txXfrm>
    </dsp:sp>
    <dsp:sp modelId="{2B94B3DE-3FD1-4138-B6A8-86C32D7CDAE7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CDCAB-BA8B-463A-B82B-1A837A72FF2E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2PL and Strict 2PL Locking Protocols</a:t>
          </a:r>
        </a:p>
      </dsp:txBody>
      <dsp:txXfrm>
        <a:off x="1041206" y="2790187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16C8E8-D225-4EEF-944A-E4BB3B1F0C7A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Schedules with Aborted Transactions</a:t>
          </a:r>
        </a:p>
      </dsp:txBody>
      <dsp:txXfrm>
        <a:off x="584189" y="3986101"/>
        <a:ext cx="6860950" cy="797137"/>
      </dsp:txXfrm>
    </dsp:sp>
    <dsp:sp modelId="{C4F438E0-C9FB-4142-A782-E2ED2FAB32A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7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582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75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XI</a:t>
            </a:r>
            <a:br>
              <a:rPr lang="en-US" dirty="0"/>
            </a:br>
            <a:r>
              <a:rPr lang="en-US" dirty="0"/>
              <a:t>Lecture 24, April 16,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Serializable Schedules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Two schedules are said to be </a:t>
            </a:r>
            <a:r>
              <a:rPr lang="en-US" sz="2600" i="1" dirty="0">
                <a:solidFill>
                  <a:srgbClr val="0070C0"/>
                </a:solidFill>
              </a:rPr>
              <a:t>equivalent</a:t>
            </a:r>
            <a:r>
              <a:rPr lang="en-US" sz="2600" dirty="0"/>
              <a:t> if for any database state, the effect of executing the 1st schedule is </a:t>
            </a:r>
            <a:r>
              <a:rPr lang="en-US" sz="2600" u="sng" dirty="0"/>
              <a:t>identical</a:t>
            </a:r>
            <a:r>
              <a:rPr lang="en-US" sz="2600" dirty="0"/>
              <a:t> to the effect of executing the 2nd schedule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 </a:t>
            </a:r>
            <a:r>
              <a:rPr lang="en-US" sz="2600" dirty="0">
                <a:solidFill>
                  <a:srgbClr val="0070C0"/>
                </a:solidFill>
              </a:rPr>
              <a:t>serializable schedule </a:t>
            </a:r>
            <a:r>
              <a:rPr lang="en-US" sz="2600" dirty="0"/>
              <a:t>is a schedule that is equivalent to a serial schedule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0778" y="370104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58778" y="392964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1766" y="359849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40282" y="36023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5731" y="3913226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Commit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554721" y="3929644"/>
            <a:ext cx="8451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6434984"/>
            <a:ext cx="239777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 </a:t>
            </a:r>
            <a:r>
              <a:rPr lang="en-US" i="1" dirty="0"/>
              <a:t>Serializable</a:t>
            </a:r>
            <a:r>
              <a:rPr lang="en-US" dirty="0"/>
              <a:t> Schedule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821247" y="3700668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59247" y="3929268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52235" y="35981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40751" y="36019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86200" y="3912850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4855190" y="3929268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6434608"/>
            <a:ext cx="179408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 </a:t>
            </a:r>
            <a:r>
              <a:rPr lang="en-US" i="1" dirty="0"/>
              <a:t>Serial</a:t>
            </a:r>
            <a:r>
              <a:rPr lang="en-US" dirty="0"/>
              <a:t> Schedule</a:t>
            </a:r>
          </a:p>
        </p:txBody>
      </p:sp>
      <p:sp>
        <p:nvSpPr>
          <p:cNvPr id="2" name="Striped Right Arrow 1"/>
          <p:cNvSpPr/>
          <p:nvPr/>
        </p:nvSpPr>
        <p:spPr>
          <a:xfrm>
            <a:off x="2438400" y="4419600"/>
            <a:ext cx="1371600" cy="892214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Equivalent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7807754" y="368425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045754" y="391285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238742" y="35816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927258" y="358553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72707" y="3896432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endParaRPr lang="en-US" sz="1600" dirty="0"/>
          </a:p>
          <a:p>
            <a:r>
              <a:rPr lang="en-US" sz="1600" dirty="0"/>
              <a:t>Commit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7841697" y="3912850"/>
            <a:ext cx="8451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Commit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82501" y="6418190"/>
            <a:ext cx="297293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Another </a:t>
            </a:r>
            <a:r>
              <a:rPr lang="en-US" i="1" dirty="0"/>
              <a:t>Serializable</a:t>
            </a:r>
            <a:r>
              <a:rPr lang="en-US" dirty="0"/>
              <a:t> Schedule</a:t>
            </a:r>
          </a:p>
        </p:txBody>
      </p:sp>
      <p:sp>
        <p:nvSpPr>
          <p:cNvPr id="34" name="Striped Right Arrow 33"/>
          <p:cNvSpPr/>
          <p:nvPr/>
        </p:nvSpPr>
        <p:spPr>
          <a:xfrm rot="10800000">
            <a:off x="5411995" y="4345513"/>
            <a:ext cx="1371600" cy="892214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99296" y="4606954"/>
            <a:ext cx="1166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Equivalent</a:t>
            </a:r>
          </a:p>
        </p:txBody>
      </p:sp>
    </p:spTree>
    <p:extLst>
      <p:ext uri="{BB962C8B-B14F-4D97-AF65-F5344CB8AC3E}">
        <p14:creationId xmlns:p14="http://schemas.microsoft.com/office/powerpoint/2010/main" val="349465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7" grpId="0"/>
      <p:bldP spid="18" grpId="0"/>
      <p:bldP spid="19" grpId="0"/>
      <p:bldP spid="20" grpId="0"/>
      <p:bldP spid="21" grpId="0" animBg="1"/>
      <p:bldP spid="2" grpId="0" animBg="1"/>
      <p:bldP spid="26" grpId="0"/>
      <p:bldP spid="27" grpId="0"/>
      <p:bldP spid="28" grpId="0"/>
      <p:bldP spid="29" grpId="0"/>
      <p:bldP spid="30" grpId="0" animBg="1"/>
      <p:bldP spid="34" grpId="0" animBg="1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Examples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transactions T1 and T2 as follows: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>
              <a:buFont typeface="Wingdings" pitchFamily="2" charset="2"/>
              <a:buChar char="§"/>
            </a:pPr>
            <a:endParaRPr lang="en-US" i="1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T1 can be thought of as transferring $100 from A’s account to B’s account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T2 can be thought of as crediting accounts A and B with a 6% interest payment</a:t>
            </a:r>
            <a:endParaRPr lang="en-US" sz="2800" i="1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8800" y="2362200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A=A-100,   B=B +100   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</p:spTree>
    <p:extLst>
      <p:ext uri="{BB962C8B-B14F-4D97-AF65-F5344CB8AC3E}">
        <p14:creationId xmlns:p14="http://schemas.microsoft.com/office/powerpoint/2010/main" val="313157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10263" y="4694608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847294" y="464820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Examples: A </a:t>
            </a:r>
            <a:r>
              <a:rPr lang="en-US" i="1" dirty="0">
                <a:ea typeface="ＭＳ Ｐゴシック" pitchFamily="34" charset="-128"/>
              </a:rPr>
              <a:t>Serial</a:t>
            </a:r>
            <a:r>
              <a:rPr lang="en-US" dirty="0">
                <a:ea typeface="ＭＳ Ｐゴシック" pitchFamily="34" charset="-128"/>
              </a:rPr>
              <a:t> Schedule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transactions T1 and T2 as follows: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8800" y="2362200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A=A-100,   B=B +100   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  <p:sp>
        <p:nvSpPr>
          <p:cNvPr id="6" name="Rectangle 5"/>
          <p:cNvSpPr/>
          <p:nvPr/>
        </p:nvSpPr>
        <p:spPr>
          <a:xfrm>
            <a:off x="18716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8" name="Rectangle 7"/>
          <p:cNvSpPr/>
          <p:nvPr/>
        </p:nvSpPr>
        <p:spPr>
          <a:xfrm>
            <a:off x="59483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" y="3695700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59973" y="3678238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rgbClr val="0000FF"/>
                </a:solidFill>
              </a:rPr>
              <a:t>T2</a:t>
            </a:r>
            <a:r>
              <a:rPr lang="en-US" sz="1600" dirty="0">
                <a:solidFill>
                  <a:srgbClr val="0000FF"/>
                </a:solidFill>
              </a:rPr>
              <a:t> = Add interest of 6% to A and B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286000" y="4038600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286000" y="4038600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909763" y="4267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367463" y="4021138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8363" y="42545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10163" y="52578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596199" y="4021138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09913" y="52197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716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=1060</a:t>
            </a:r>
          </a:p>
        </p:txBody>
      </p:sp>
      <p:sp>
        <p:nvSpPr>
          <p:cNvPr id="27" name="Oval 26"/>
          <p:cNvSpPr/>
          <p:nvPr/>
        </p:nvSpPr>
        <p:spPr>
          <a:xfrm>
            <a:off x="1383506" y="4924425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19969" y="4924425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10046" y="630750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Account 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73015" y="6353916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Account 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50500" y="525602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=1060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885394" y="5256434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=960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48363" y="525602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=1160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80480" y="5241777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31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4" grpId="0" animBg="1"/>
      <p:bldP spid="25" grpId="0" animBg="1"/>
      <p:bldP spid="25" grpId="1" animBg="1"/>
      <p:bldP spid="27" grpId="0" animBg="1"/>
      <p:bldP spid="28" grpId="0" animBg="1"/>
      <p:bldP spid="3" grpId="0"/>
      <p:bldP spid="32" grpId="0"/>
      <p:bldP spid="20" grpId="0" animBg="1"/>
      <p:bldP spid="20" grpId="1" animBg="1"/>
      <p:bldP spid="16" grpId="0" animBg="1"/>
      <p:bldP spid="16" grpId="1" animBg="1"/>
      <p:bldP spid="22" grpId="0" animBg="1"/>
      <p:bldP spid="22" grpId="1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10263" y="4694608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847294" y="464820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Examples: Another </a:t>
            </a:r>
            <a:r>
              <a:rPr lang="en-US" i="1" dirty="0">
                <a:ea typeface="ＭＳ Ｐゴシック" pitchFamily="34" charset="-128"/>
              </a:rPr>
              <a:t>Serial</a:t>
            </a:r>
            <a:r>
              <a:rPr lang="en-US" dirty="0">
                <a:ea typeface="ＭＳ Ｐゴシック" pitchFamily="34" charset="-128"/>
              </a:rPr>
              <a:t> Schedule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transactions T1 and T2 as follows: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8800" y="2362200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A=A-100,   B=B +100   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  <p:sp>
        <p:nvSpPr>
          <p:cNvPr id="6" name="Rectangle 5"/>
          <p:cNvSpPr/>
          <p:nvPr/>
        </p:nvSpPr>
        <p:spPr>
          <a:xfrm>
            <a:off x="18716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8" name="Rectangle 7"/>
          <p:cNvSpPr/>
          <p:nvPr/>
        </p:nvSpPr>
        <p:spPr>
          <a:xfrm>
            <a:off x="59483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" y="3695700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59973" y="3678238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rgbClr val="0000FF"/>
                </a:solidFill>
              </a:rPr>
              <a:t>T2</a:t>
            </a:r>
            <a:r>
              <a:rPr lang="en-US" sz="1600" dirty="0">
                <a:solidFill>
                  <a:srgbClr val="0000FF"/>
                </a:solidFill>
              </a:rPr>
              <a:t> = Add interest of 6% to A and B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286000" y="4038600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286000" y="4038600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885394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=900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09763" y="4267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367463" y="4021138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8363" y="42545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10163" y="52578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60111" y="5259935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=1100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596199" y="4021138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09913" y="52197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85394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=954</a:t>
            </a:r>
          </a:p>
        </p:txBody>
      </p:sp>
      <p:sp>
        <p:nvSpPr>
          <p:cNvPr id="27" name="Oval 26"/>
          <p:cNvSpPr/>
          <p:nvPr/>
        </p:nvSpPr>
        <p:spPr>
          <a:xfrm>
            <a:off x="1447800" y="496466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19969" y="4985015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10046" y="630750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Account 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73015" y="6353916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Account 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56909" y="525602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=1166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00271" y="5753510"/>
            <a:ext cx="18717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/>
              <a:t>Previously:</a:t>
            </a:r>
            <a:r>
              <a:rPr lang="en-US" b="1" dirty="0"/>
              <a:t> </a:t>
            </a:r>
          </a:p>
          <a:p>
            <a:r>
              <a:rPr lang="en-US" b="1" dirty="0"/>
              <a:t>Account A = </a:t>
            </a:r>
            <a:r>
              <a:rPr lang="en-US" b="1" i="1" dirty="0"/>
              <a:t>960</a:t>
            </a:r>
          </a:p>
          <a:p>
            <a:r>
              <a:rPr lang="en-US" b="1" dirty="0"/>
              <a:t>Account B = </a:t>
            </a:r>
            <a:r>
              <a:rPr lang="en-US" b="1" i="1" dirty="0"/>
              <a:t>1160</a:t>
            </a:r>
            <a:r>
              <a:rPr lang="en-US" dirty="0"/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23210" y="4953000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762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  <p:bldP spid="3" grpId="0"/>
      <p:bldP spid="32" grpId="0"/>
      <p:bldP spid="20" grpId="0" animBg="1"/>
      <p:bldP spid="20" grpId="1" animBg="1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10263" y="4694608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847294" y="464820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Examples: A </a:t>
            </a:r>
            <a:r>
              <a:rPr lang="en-US" i="1" dirty="0">
                <a:ea typeface="ＭＳ Ｐゴシック" pitchFamily="34" charset="-128"/>
              </a:rPr>
              <a:t>Serializable</a:t>
            </a:r>
            <a:r>
              <a:rPr lang="en-US" dirty="0">
                <a:ea typeface="ＭＳ Ｐゴシック" pitchFamily="34" charset="-128"/>
              </a:rPr>
              <a:t> Schedule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transactions T1 and T2 as follows: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8800" y="2362200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A=A-100,   B=B +100   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  <p:sp>
        <p:nvSpPr>
          <p:cNvPr id="6" name="Rectangle 5"/>
          <p:cNvSpPr/>
          <p:nvPr/>
        </p:nvSpPr>
        <p:spPr>
          <a:xfrm>
            <a:off x="18716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8" name="Rectangle 7"/>
          <p:cNvSpPr/>
          <p:nvPr/>
        </p:nvSpPr>
        <p:spPr>
          <a:xfrm>
            <a:off x="59483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" y="3695700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59973" y="3678238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rgbClr val="0000FF"/>
                </a:solidFill>
              </a:rPr>
              <a:t>T2</a:t>
            </a:r>
            <a:r>
              <a:rPr lang="en-US" sz="1600" dirty="0">
                <a:solidFill>
                  <a:srgbClr val="0000FF"/>
                </a:solidFill>
              </a:rPr>
              <a:t> = Add interest of 6% to A and B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286000" y="4038600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286000" y="4038600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885394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=900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09763" y="4267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367463" y="4021138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8363" y="42545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10163" y="52578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60111" y="5259935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=1100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596199" y="4021138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09913" y="52197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85394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=954</a:t>
            </a:r>
          </a:p>
        </p:txBody>
      </p:sp>
      <p:sp>
        <p:nvSpPr>
          <p:cNvPr id="27" name="Oval 26"/>
          <p:cNvSpPr/>
          <p:nvPr/>
        </p:nvSpPr>
        <p:spPr>
          <a:xfrm>
            <a:off x="1383506" y="49530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36406" y="498098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10046" y="630750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Account 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73015" y="6353916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Account 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56909" y="525602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=1166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928831" y="5753510"/>
            <a:ext cx="28146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/>
              <a:t>A Previous Serial Schedule:</a:t>
            </a:r>
            <a:r>
              <a:rPr lang="en-US" b="1" dirty="0"/>
              <a:t> </a:t>
            </a:r>
          </a:p>
          <a:p>
            <a:pPr algn="ctr"/>
            <a:r>
              <a:rPr lang="en-US" b="1" dirty="0"/>
              <a:t>Account A = </a:t>
            </a:r>
            <a:r>
              <a:rPr lang="en-US" b="1" i="1" dirty="0"/>
              <a:t>954</a:t>
            </a:r>
          </a:p>
          <a:p>
            <a:pPr algn="ctr"/>
            <a:r>
              <a:rPr lang="en-US" b="1" dirty="0"/>
              <a:t>Account B = </a:t>
            </a:r>
            <a:r>
              <a:rPr lang="en-US" b="1" i="1" dirty="0"/>
              <a:t>1166</a:t>
            </a:r>
            <a:r>
              <a:rPr lang="en-US" dirty="0"/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23210" y="4953000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020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  <p:bldP spid="3" grpId="0"/>
      <p:bldP spid="32" grpId="0"/>
      <p:bldP spid="20" grpId="0" animBg="1"/>
      <p:bldP spid="20" grpId="1" animBg="1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Comments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is no guarantee that T1 will execute before T2 or vice-versa, if both are submitted together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However, the net effect </a:t>
            </a:r>
            <a:r>
              <a:rPr lang="en-US" sz="2800" i="1" dirty="0"/>
              <a:t>must </a:t>
            </a:r>
            <a:r>
              <a:rPr lang="en-US" sz="2800" dirty="0"/>
              <a:t>be equivalent to these two transactions running </a:t>
            </a:r>
            <a:r>
              <a:rPr lang="en-US" sz="2800" i="1" dirty="0"/>
              <a:t>serially</a:t>
            </a:r>
            <a:r>
              <a:rPr lang="en-US" sz="2800" dirty="0"/>
              <a:t> in some order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Executing transactions serially in different orders may produce different results, but they are all acceptable!</a:t>
            </a:r>
          </a:p>
          <a:p>
            <a:pPr>
              <a:buFont typeface="Wingdings" pitchFamily="2" charset="2"/>
              <a:buChar char="§"/>
            </a:pPr>
            <a:endParaRPr lang="en-US" sz="2800" i="1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DBMS makes no guarantees about which result will be the outcome of an interleaved execution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3201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9295371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726822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41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Anomalies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Interleaving actions of different transactions can leave the database in an </a:t>
            </a:r>
            <a:r>
              <a:rPr lang="en-US" sz="2800" dirty="0">
                <a:solidFill>
                  <a:srgbClr val="0070C0"/>
                </a:solidFill>
              </a:rPr>
              <a:t>inconsistent state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Two actions on the same data object are said to </a:t>
            </a:r>
            <a:r>
              <a:rPr lang="en-US" sz="2800" b="1" i="1" dirty="0"/>
              <a:t>conflict</a:t>
            </a:r>
            <a:r>
              <a:rPr lang="en-US" sz="2800" dirty="0"/>
              <a:t> if at least one of them is a write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There are 3 </a:t>
            </a:r>
            <a:r>
              <a:rPr lang="en-US" sz="2800" dirty="0">
                <a:solidFill>
                  <a:srgbClr val="0070C0"/>
                </a:solidFill>
              </a:rPr>
              <a:t>anomalies</a:t>
            </a:r>
            <a:r>
              <a:rPr lang="en-US" sz="2800" dirty="0"/>
              <a:t> that can arise upon interleaving actions of different transactions (say, T1 and T2):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Write-Read (WR) Conflict</a:t>
            </a:r>
            <a:r>
              <a:rPr lang="en-US" sz="2600" dirty="0"/>
              <a:t>: T2 reads a data object previously written by T1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Read-Write (RW) Conflict</a:t>
            </a:r>
            <a:r>
              <a:rPr lang="en-US" sz="2600" dirty="0"/>
              <a:t>: T2 writes a data object previously read by T1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Write-Write (WW) Conflict</a:t>
            </a:r>
            <a:r>
              <a:rPr lang="en-US" sz="2600" dirty="0"/>
              <a:t>: T2 writes a data object previously written by T1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7952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WR conflicts arise when transaction T2 reads a data object A that has been modified by another transaction T1, </a:t>
            </a:r>
            <a:r>
              <a:rPr lang="en-US" sz="2600" i="1" dirty="0"/>
              <a:t>which has not yet committed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Such a read is called a </a:t>
            </a:r>
            <a:r>
              <a:rPr lang="en-US" sz="2600" dirty="0">
                <a:solidFill>
                  <a:srgbClr val="FF0000"/>
                </a:solidFill>
              </a:rPr>
              <a:t>dirty read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Assume T1 and T2 such that: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T1 transfers $100 from A’s account to B’s account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T2 credits accounts A and B with a 6% interest payment</a:t>
            </a:r>
            <a:endParaRPr lang="en-US" sz="2400" i="1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52600" y="5339697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A=A-100,   B=B +100   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</p:spTree>
    <p:extLst>
      <p:ext uri="{BB962C8B-B14F-4D97-AF65-F5344CB8AC3E}">
        <p14:creationId xmlns:p14="http://schemas.microsoft.com/office/powerpoint/2010/main" val="21291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</a:t>
            </a:r>
            <a:r>
              <a:rPr lang="en-US" sz="2600" i="1" dirty="0"/>
              <a:t>interleaved</a:t>
            </a:r>
            <a:r>
              <a:rPr lang="en-US" sz="2600" dirty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credits $100 to account B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29" name="Folded Corner 28"/>
          <p:cNvSpPr/>
          <p:nvPr/>
        </p:nvSpPr>
        <p:spPr>
          <a:xfrm>
            <a:off x="5910263" y="450662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olded Corner 29"/>
          <p:cNvSpPr/>
          <p:nvPr/>
        </p:nvSpPr>
        <p:spPr>
          <a:xfrm>
            <a:off x="1847294" y="446021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871663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48363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14400" y="350771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59973" y="349025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rgbClr val="0000FF"/>
                </a:solidFill>
              </a:rPr>
              <a:t>T2</a:t>
            </a:r>
            <a:r>
              <a:rPr lang="en-US" sz="1600" dirty="0">
                <a:solidFill>
                  <a:srgbClr val="0000FF"/>
                </a:solidFill>
              </a:rPr>
              <a:t> = Add interest of 6% to A and B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710046" y="6119520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Account 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773015" y="616592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Account B</a:t>
            </a:r>
          </a:p>
        </p:txBody>
      </p:sp>
    </p:spTree>
    <p:extLst>
      <p:ext uri="{BB962C8B-B14F-4D97-AF65-F5344CB8AC3E}">
        <p14:creationId xmlns:p14="http://schemas.microsoft.com/office/powerpoint/2010/main" val="339280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48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Quiz II and a very brief introduction on transaction management </a:t>
            </a:r>
            <a:endParaRPr lang="en-US" sz="2600" dirty="0"/>
          </a:p>
          <a:p>
            <a:pPr marL="914400" lvl="2" indent="0" algn="just">
              <a:buNone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XI</a:t>
            </a:r>
            <a:endParaRPr lang="en-US" dirty="0">
              <a:latin typeface="+mj-lt"/>
            </a:endParaRP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Transaction 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>
                <a:solidFill>
                  <a:srgbClr val="0070C0"/>
                </a:solidFill>
                <a:latin typeface="+mj-lt"/>
              </a:rPr>
              <a:t>Announcement:</a:t>
            </a:r>
            <a:endParaRPr lang="en-US" sz="2800" dirty="0">
              <a:solidFill>
                <a:srgbClr val="0070C0"/>
              </a:solidFill>
              <a:latin typeface="+mj-lt"/>
            </a:endParaRP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P3 is due on April 18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</a:t>
            </a:r>
            <a:r>
              <a:rPr lang="en-US" sz="2600" i="1" dirty="0"/>
              <a:t>interleaved</a:t>
            </a:r>
            <a:r>
              <a:rPr lang="en-US" sz="2600" dirty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credits $100 to account B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29" name="Folded Corner 28"/>
          <p:cNvSpPr/>
          <p:nvPr/>
        </p:nvSpPr>
        <p:spPr>
          <a:xfrm>
            <a:off x="5910263" y="450662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olded Corner 29"/>
          <p:cNvSpPr/>
          <p:nvPr/>
        </p:nvSpPr>
        <p:spPr>
          <a:xfrm>
            <a:off x="1847294" y="446021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871663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48363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14400" y="350771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59973" y="349025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rgbClr val="0000FF"/>
                </a:solidFill>
              </a:rPr>
              <a:t>T2</a:t>
            </a:r>
            <a:r>
              <a:rPr lang="en-US" sz="1600" dirty="0">
                <a:solidFill>
                  <a:srgbClr val="0000FF"/>
                </a:solidFill>
              </a:rPr>
              <a:t> = Add interest of 6% to A and B</a:t>
            </a:r>
          </a:p>
        </p:txBody>
      </p:sp>
      <p:cxnSp>
        <p:nvCxnSpPr>
          <p:cNvPr id="35" name="Straight Arrow Connector 34"/>
          <p:cNvCxnSpPr>
            <a:stCxn id="33" idx="2"/>
            <a:endCxn id="31" idx="0"/>
          </p:cNvCxnSpPr>
          <p:nvPr/>
        </p:nvCxnSpPr>
        <p:spPr>
          <a:xfrm>
            <a:off x="2286000" y="3850612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3" idx="2"/>
            <a:endCxn id="32" idx="1"/>
          </p:cNvCxnSpPr>
          <p:nvPr/>
        </p:nvCxnSpPr>
        <p:spPr>
          <a:xfrm>
            <a:off x="2286000" y="3850612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885394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=900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909763" y="407921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1</a:t>
            </a:r>
          </a:p>
        </p:txBody>
      </p:sp>
      <p:cxnSp>
        <p:nvCxnSpPr>
          <p:cNvPr id="39" name="Straight Arrow Connector 38"/>
          <p:cNvCxnSpPr>
            <a:stCxn id="34" idx="2"/>
            <a:endCxn id="32" idx="0"/>
          </p:cNvCxnSpPr>
          <p:nvPr/>
        </p:nvCxnSpPr>
        <p:spPr>
          <a:xfrm flipH="1">
            <a:off x="6367463" y="3833150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948363" y="406651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10163" y="506981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4</a:t>
            </a:r>
          </a:p>
        </p:txBody>
      </p:sp>
      <p:cxnSp>
        <p:nvCxnSpPr>
          <p:cNvPr id="43" name="Straight Arrow Connector 42"/>
          <p:cNvCxnSpPr>
            <a:stCxn id="34" idx="2"/>
          </p:cNvCxnSpPr>
          <p:nvPr/>
        </p:nvCxnSpPr>
        <p:spPr>
          <a:xfrm flipH="1">
            <a:off x="2596199" y="3833150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109913" y="503171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885394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=954</a:t>
            </a:r>
          </a:p>
        </p:txBody>
      </p:sp>
      <p:sp>
        <p:nvSpPr>
          <p:cNvPr id="46" name="Oval 45"/>
          <p:cNvSpPr/>
          <p:nvPr/>
        </p:nvSpPr>
        <p:spPr>
          <a:xfrm>
            <a:off x="1447800" y="4776672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19969" y="477453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710046" y="6119520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Account 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773015" y="616592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Account B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954237" y="5071947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=1060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954237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=1160</a:t>
            </a:r>
          </a:p>
        </p:txBody>
      </p:sp>
      <p:pic>
        <p:nvPicPr>
          <p:cNvPr id="52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9406" y="3235828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TextBox 52"/>
          <p:cNvSpPr txBox="1"/>
          <p:nvPr/>
        </p:nvSpPr>
        <p:spPr>
          <a:xfrm>
            <a:off x="2722592" y="5380672"/>
            <a:ext cx="32271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Different than any </a:t>
            </a:r>
            <a:br>
              <a:rPr lang="en-US" b="1" i="1" dirty="0">
                <a:solidFill>
                  <a:srgbClr val="FF0000"/>
                </a:solidFill>
              </a:rPr>
            </a:br>
            <a:r>
              <a:rPr lang="en-US" b="1" i="1" dirty="0">
                <a:solidFill>
                  <a:srgbClr val="FF0000"/>
                </a:solidFill>
              </a:rPr>
              <a:t>serial schedule. </a:t>
            </a:r>
            <a:r>
              <a:rPr lang="en-US" b="1" dirty="0">
                <a:solidFill>
                  <a:srgbClr val="FF0000"/>
                </a:solidFill>
              </a:rPr>
              <a:t>(I.e.,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br>
              <a:rPr lang="en-US" b="1" i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Neither: [A = 954 and B = 1166]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Nor: [A = 960 and B = 1160])</a:t>
            </a:r>
          </a:p>
        </p:txBody>
      </p:sp>
      <p:sp>
        <p:nvSpPr>
          <p:cNvPr id="2" name="Rectangle 1"/>
          <p:cNvSpPr/>
          <p:nvPr/>
        </p:nvSpPr>
        <p:spPr>
          <a:xfrm>
            <a:off x="1157393" y="1918531"/>
            <a:ext cx="3967163" cy="381000"/>
          </a:xfrm>
          <a:prstGeom prst="rect">
            <a:avLst/>
          </a:prstGeom>
          <a:solidFill>
            <a:srgbClr val="FFFF00">
              <a:alpha val="8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362200"/>
            <a:ext cx="4630015" cy="381000"/>
          </a:xfrm>
          <a:prstGeom prst="rect">
            <a:avLst/>
          </a:prstGeom>
          <a:solidFill>
            <a:srgbClr val="FFFF00">
              <a:alpha val="8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2 and 3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143000" y="2793762"/>
            <a:ext cx="3967163" cy="381000"/>
          </a:xfrm>
          <a:prstGeom prst="rect">
            <a:avLst/>
          </a:prstGeom>
          <a:solidFill>
            <a:srgbClr val="FFFF00">
              <a:alpha val="8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0241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8" grpId="0" animBg="1"/>
      <p:bldP spid="40" grpId="0" animBg="1"/>
      <p:bldP spid="41" grpId="0" animBg="1"/>
      <p:bldP spid="44" grpId="0" animBg="1"/>
      <p:bldP spid="45" grpId="0" animBg="1"/>
      <p:bldP spid="45" grpId="1" animBg="1"/>
      <p:bldP spid="46" grpId="0" animBg="1"/>
      <p:bldP spid="47" grpId="0" animBg="1"/>
      <p:bldP spid="51" grpId="0" animBg="1"/>
      <p:bldP spid="51" grpId="1" animBg="1"/>
      <p:bldP spid="42" grpId="0" animBg="1"/>
      <p:bldP spid="42" grpId="1" animBg="1"/>
      <p:bldP spid="53" grpId="0"/>
      <p:bldP spid="55" grpId="0" animBg="1"/>
      <p:bldP spid="5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T1 and T2 can be represented by the following schedule: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481916" y="2159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19916" y="2388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12904" y="2057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01420" y="2061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46869" y="2372134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515859" y="2388552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" name="Oval 1"/>
          <p:cNvSpPr/>
          <p:nvPr/>
        </p:nvSpPr>
        <p:spPr>
          <a:xfrm>
            <a:off x="4490221" y="2896314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2" idx="2"/>
          </p:cNvCxnSpPr>
          <p:nvPr/>
        </p:nvCxnSpPr>
        <p:spPr>
          <a:xfrm flipH="1" flipV="1">
            <a:off x="4120653" y="2790917"/>
            <a:ext cx="369568" cy="24497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47431" y="2655943"/>
            <a:ext cx="3489545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 value of A written by T1 is read</a:t>
            </a:r>
            <a:br>
              <a:rPr lang="en-US" dirty="0"/>
            </a:br>
            <a:r>
              <a:rPr lang="en-US" dirty="0"/>
              <a:t>by T2 before T1 has completed all</a:t>
            </a:r>
            <a:br>
              <a:rPr lang="en-US" dirty="0"/>
            </a:br>
            <a:r>
              <a:rPr lang="en-US" dirty="0"/>
              <a:t>its changes!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38800" y="3835102"/>
            <a:ext cx="3091167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Why is this a problem?</a:t>
            </a:r>
          </a:p>
        </p:txBody>
      </p:sp>
      <p:sp>
        <p:nvSpPr>
          <p:cNvPr id="12" name="Oval 11"/>
          <p:cNvSpPr/>
          <p:nvPr/>
        </p:nvSpPr>
        <p:spPr>
          <a:xfrm>
            <a:off x="3555762" y="2651336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0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4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T1 and T2 can be represented by the following schedule: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481916" y="2159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19916" y="2388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12904" y="2057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01420" y="2061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46869" y="2372134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515859" y="2388552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" name="Oval 1"/>
          <p:cNvSpPr/>
          <p:nvPr/>
        </p:nvSpPr>
        <p:spPr>
          <a:xfrm>
            <a:off x="4490221" y="2896314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55762" y="2651336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2" idx="2"/>
          </p:cNvCxnSpPr>
          <p:nvPr/>
        </p:nvCxnSpPr>
        <p:spPr>
          <a:xfrm flipH="1" flipV="1">
            <a:off x="4120653" y="2790917"/>
            <a:ext cx="369568" cy="24497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47431" y="2655943"/>
            <a:ext cx="3489545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 value of A written by T1 is read</a:t>
            </a:r>
            <a:br>
              <a:rPr lang="en-US" dirty="0"/>
            </a:br>
            <a:r>
              <a:rPr lang="en-US" dirty="0"/>
              <a:t>by T2 before T1 has completed all</a:t>
            </a:r>
            <a:br>
              <a:rPr lang="en-US" dirty="0"/>
            </a:br>
            <a:r>
              <a:rPr lang="en-US" dirty="0"/>
              <a:t>its changes!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38800" y="3835102"/>
            <a:ext cx="3091167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Why is this a problem?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5229761"/>
            <a:ext cx="8884355" cy="132343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2000" dirty="0"/>
              <a:t>T1 may write some value into A that makes the database inconsistent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000" dirty="0"/>
              <a:t>As long as T1 overwrites this value with a ‘correct’ value of A before committing, </a:t>
            </a:r>
            <a:br>
              <a:rPr lang="en-US" sz="2000" dirty="0"/>
            </a:br>
            <a:r>
              <a:rPr lang="en-US" sz="2000" dirty="0"/>
              <a:t>no harm is done if T1 and T2 are run in some serial order (this is because T2 </a:t>
            </a:r>
            <a:br>
              <a:rPr lang="en-US" sz="2000" dirty="0"/>
            </a:br>
            <a:r>
              <a:rPr lang="en-US" sz="2000" dirty="0"/>
              <a:t>would then not see the </a:t>
            </a:r>
            <a:r>
              <a:rPr lang="en-US" sz="2000" u="sng" dirty="0"/>
              <a:t>temporary</a:t>
            </a:r>
            <a:r>
              <a:rPr lang="en-US" sz="2000" dirty="0"/>
              <a:t> inconsistency)</a:t>
            </a:r>
          </a:p>
        </p:txBody>
      </p:sp>
    </p:spTree>
    <p:extLst>
      <p:ext uri="{BB962C8B-B14F-4D97-AF65-F5344CB8AC3E}">
        <p14:creationId xmlns:p14="http://schemas.microsoft.com/office/powerpoint/2010/main" val="3919106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T1 and T2 can be represented by the following schedule: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481916" y="2159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19916" y="2388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12904" y="2057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01420" y="2061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46869" y="2372134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515859" y="2388552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" name="Oval 1"/>
          <p:cNvSpPr/>
          <p:nvPr/>
        </p:nvSpPr>
        <p:spPr>
          <a:xfrm>
            <a:off x="4490221" y="2896314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55762" y="2651336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2" idx="2"/>
          </p:cNvCxnSpPr>
          <p:nvPr/>
        </p:nvCxnSpPr>
        <p:spPr>
          <a:xfrm flipH="1" flipV="1">
            <a:off x="4120653" y="2790917"/>
            <a:ext cx="369568" cy="24497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47431" y="2655943"/>
            <a:ext cx="3489545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 value of A written by T1 is read</a:t>
            </a:r>
            <a:br>
              <a:rPr lang="en-US" dirty="0"/>
            </a:br>
            <a:r>
              <a:rPr lang="en-US" dirty="0"/>
              <a:t>by T2 before T1 has completed all</a:t>
            </a:r>
            <a:br>
              <a:rPr lang="en-US" dirty="0"/>
            </a:br>
            <a:r>
              <a:rPr lang="en-US" dirty="0"/>
              <a:t>its changes!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38800" y="3835102"/>
            <a:ext cx="3091167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Why is this a problem?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73432" y="5181600"/>
            <a:ext cx="8455976" cy="1219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Note that although a transaction must leave a database in a consistent state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it completes, it is not required to keep the database consistent while it is still in progress!</a:t>
            </a:r>
          </a:p>
        </p:txBody>
      </p:sp>
    </p:spTree>
    <p:extLst>
      <p:ext uri="{BB962C8B-B14F-4D97-AF65-F5344CB8AC3E}">
        <p14:creationId xmlns:p14="http://schemas.microsoft.com/office/powerpoint/2010/main" val="3103320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Unrepeatable Reads: RW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RW conflicts arise when transaction T2 writes a data object A that has been read by another transaction T1, </a:t>
            </a:r>
            <a:r>
              <a:rPr lang="en-US" sz="2800" i="1" dirty="0"/>
              <a:t>while T1 is still in progress</a:t>
            </a:r>
          </a:p>
          <a:p>
            <a:pPr>
              <a:buFont typeface="Wingdings" pitchFamily="2" charset="2"/>
              <a:buChar char="§"/>
            </a:pPr>
            <a:endParaRPr lang="en-US" sz="2600" i="1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If T1 tries to read A again, it will get a different result!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Such a read is called an </a:t>
            </a:r>
            <a:r>
              <a:rPr lang="en-US" sz="2600" dirty="0">
                <a:solidFill>
                  <a:srgbClr val="FF0000"/>
                </a:solidFill>
              </a:rPr>
              <a:t>unrepeatable read</a:t>
            </a:r>
          </a:p>
          <a:p>
            <a:pPr lvl="1">
              <a:buFont typeface="Wingdings" pitchFamily="2" charset="2"/>
              <a:buChar char="§"/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Assume A is the number of available copies for a book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 transaction that places an order on the book reads A, checks that A &gt; 0 and decrements A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Assume two transactions, T1 and T2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2558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Unrepeatable Reads: RW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reads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reads A, decrements A and commit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tries to decrement A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30" name="Folded Corner 29"/>
          <p:cNvSpPr/>
          <p:nvPr/>
        </p:nvSpPr>
        <p:spPr>
          <a:xfrm>
            <a:off x="3886200" y="4490834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910569" y="5100434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A=1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14400" y="3507712"/>
            <a:ext cx="2743200" cy="4546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chemeClr val="tx1"/>
                </a:solidFill>
              </a:rPr>
              <a:t>T1: Places an order on a book of quantity 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59973" y="3490250"/>
            <a:ext cx="2912427" cy="47215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rgbClr val="0000FF"/>
                </a:solidFill>
              </a:rPr>
              <a:t>T2</a:t>
            </a:r>
            <a:r>
              <a:rPr lang="en-US" sz="1600" dirty="0">
                <a:solidFill>
                  <a:srgbClr val="0000FF"/>
                </a:solidFill>
              </a:rPr>
              <a:t> = </a:t>
            </a:r>
            <a:r>
              <a:rPr lang="en-US" sz="1600" b="1" i="1" dirty="0">
                <a:solidFill>
                  <a:srgbClr val="2906FA"/>
                </a:solidFill>
              </a:rPr>
              <a:t>Places an order on a book of quantity A</a:t>
            </a:r>
            <a:endParaRPr lang="en-US" sz="1600" dirty="0">
              <a:solidFill>
                <a:srgbClr val="2906FA"/>
              </a:solidFill>
            </a:endParaRPr>
          </a:p>
        </p:txBody>
      </p:sp>
      <p:cxnSp>
        <p:nvCxnSpPr>
          <p:cNvPr id="12" name="Straight Arrow Connector 11"/>
          <p:cNvCxnSpPr>
            <a:endCxn id="31" idx="0"/>
          </p:cNvCxnSpPr>
          <p:nvPr/>
        </p:nvCxnSpPr>
        <p:spPr>
          <a:xfrm>
            <a:off x="2209800" y="3962400"/>
            <a:ext cx="2119869" cy="11380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90600" y="4338434"/>
            <a:ext cx="1771828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1: Read A = 1</a:t>
            </a:r>
          </a:p>
        </p:txBody>
      </p:sp>
      <p:cxnSp>
        <p:nvCxnSpPr>
          <p:cNvPr id="16" name="Straight Arrow Connector 15"/>
          <p:cNvCxnSpPr>
            <a:stCxn id="34" idx="2"/>
            <a:endCxn id="31" idx="0"/>
          </p:cNvCxnSpPr>
          <p:nvPr/>
        </p:nvCxnSpPr>
        <p:spPr>
          <a:xfrm flipH="1">
            <a:off x="4329669" y="3962400"/>
            <a:ext cx="1986518" cy="11380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562600" y="4490834"/>
            <a:ext cx="1600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2: Read A = 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24300" y="5100434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A=0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953000" y="5105400"/>
            <a:ext cx="26670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3: Decrement A &amp; Commit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14400" y="5105400"/>
            <a:ext cx="26670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4: Decrement A = ERROR!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81000" y="6172200"/>
            <a:ext cx="8534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This situation will never arise in a serial execution of T1 and T2; T2 would read A and see 0 and therefore not proceed with placing an order!</a:t>
            </a:r>
          </a:p>
        </p:txBody>
      </p:sp>
    </p:spTree>
    <p:extLst>
      <p:ext uri="{BB962C8B-B14F-4D97-AF65-F5344CB8AC3E}">
        <p14:creationId xmlns:p14="http://schemas.microsoft.com/office/powerpoint/2010/main" val="332726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3" grpId="0" animBg="1"/>
      <p:bldP spid="34" grpId="0" animBg="1"/>
      <p:bldP spid="13" grpId="0" animBg="1"/>
      <p:bldP spid="17" grpId="0" animBg="1"/>
      <p:bldP spid="20" grpId="0" animBg="1"/>
      <p:bldP spid="21" grpId="0" animBg="1"/>
      <p:bldP spid="22" grpId="0" animBg="1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Overwriting Uncommitted Data: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WW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WW conflicts arise when transaction T2 writes a data object A that has been written by another transaction T1, </a:t>
            </a:r>
            <a:r>
              <a:rPr lang="en-US" sz="2600" i="1" dirty="0"/>
              <a:t>while T1 is still in progress</a:t>
            </a:r>
          </a:p>
          <a:p>
            <a:pPr>
              <a:buFont typeface="Wingdings" pitchFamily="2" charset="2"/>
              <a:buChar char="§"/>
            </a:pPr>
            <a:endParaRPr lang="en-US" sz="2600" i="1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Suppose that Mohammad and Ahmad are two employees and their salaries </a:t>
            </a:r>
            <a:r>
              <a:rPr lang="en-US" sz="2600" i="1" u="sng" dirty="0"/>
              <a:t>must be kept equal</a:t>
            </a:r>
          </a:p>
          <a:p>
            <a:pPr>
              <a:buFont typeface="Wingdings" pitchFamily="2" charset="2"/>
              <a:buChar char="§"/>
            </a:pPr>
            <a:endParaRPr lang="en-US" sz="2600" i="1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Assume T1 sets Mohammad’s and Ahmad’s salaries to $1000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Assume T2 sets Mohammad’s and Ahmad’s salaries to $2000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8060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86463" y="300056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923494" y="295415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Overwriting Uncommitted Data: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WW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§"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MS=0</a:t>
            </a:r>
          </a:p>
        </p:txBody>
      </p:sp>
      <p:sp>
        <p:nvSpPr>
          <p:cNvPr id="8" name="Rectangle 7"/>
          <p:cNvSpPr/>
          <p:nvPr/>
        </p:nvSpPr>
        <p:spPr>
          <a:xfrm>
            <a:off x="60245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AS=0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90600" y="200165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chemeClr val="tx1"/>
                </a:solidFill>
              </a:rPr>
              <a:t>T1: Sets Salaries to $1000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36173" y="198419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rgbClr val="0000FF"/>
                </a:solidFill>
              </a:rPr>
              <a:t>T2</a:t>
            </a:r>
            <a:r>
              <a:rPr lang="en-US" sz="1600" dirty="0">
                <a:solidFill>
                  <a:srgbClr val="0000FF"/>
                </a:solidFill>
              </a:rPr>
              <a:t> = Sets Salaries to $2000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362200" y="2344552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362200" y="2344552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985963" y="25731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443663" y="2327090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4563" y="25604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86363" y="35637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672399" y="2327090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86113" y="35256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1459706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611894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13286" y="4631145"/>
            <a:ext cx="213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Mohammad’s Salary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31660" y="4659868"/>
            <a:ext cx="164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Ahmad’s Salary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28346" y="3561059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AS=2000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47016" y="3572765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MS=2000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3833685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/>
              <a:t>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023851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AS=1000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MS=1000</a:t>
            </a:r>
          </a:p>
        </p:txBody>
      </p:sp>
    </p:spTree>
    <p:extLst>
      <p:ext uri="{BB962C8B-B14F-4D97-AF65-F5344CB8AC3E}">
        <p14:creationId xmlns:p14="http://schemas.microsoft.com/office/powerpoint/2010/main" val="175149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4" grpId="0" animBg="1"/>
      <p:bldP spid="27" grpId="0" animBg="1"/>
      <p:bldP spid="28" grpId="0" animBg="1"/>
      <p:bldP spid="3" grpId="0"/>
      <p:bldP spid="32" grpId="0"/>
      <p:bldP spid="20" grpId="0" animBg="1"/>
      <p:bldP spid="20" grpId="1" animBg="1"/>
      <p:bldP spid="25" grpId="0" animBg="1"/>
      <p:bldP spid="25" grpId="1" animBg="1"/>
      <p:bldP spid="7" grpId="0"/>
      <p:bldP spid="22" grpId="0" animBg="1"/>
      <p:bldP spid="22" grpId="1" animBg="1"/>
      <p:bldP spid="16" grpId="0" animBg="1"/>
      <p:bldP spid="16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86463" y="300056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923494" y="295415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Overwriting Uncommitted Data: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WW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§"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MS=0</a:t>
            </a:r>
          </a:p>
        </p:txBody>
      </p:sp>
      <p:sp>
        <p:nvSpPr>
          <p:cNvPr id="8" name="Rectangle 7"/>
          <p:cNvSpPr/>
          <p:nvPr/>
        </p:nvSpPr>
        <p:spPr>
          <a:xfrm>
            <a:off x="60245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AS=0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90600" y="200165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chemeClr val="tx1"/>
                </a:solidFill>
              </a:rPr>
              <a:t>T1: Sets Salaries to $1000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36173" y="198419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rgbClr val="0000FF"/>
                </a:solidFill>
              </a:rPr>
              <a:t>T2</a:t>
            </a:r>
            <a:r>
              <a:rPr lang="en-US" sz="1600" dirty="0">
                <a:solidFill>
                  <a:srgbClr val="0000FF"/>
                </a:solidFill>
              </a:rPr>
              <a:t> = Sets Salaries to $2000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362200" y="2344552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362200" y="2344552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985963" y="25731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443663" y="2327090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4563" y="25604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86363" y="35637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672399" y="2327090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86113" y="35256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7" name="Oval 26"/>
          <p:cNvSpPr/>
          <p:nvPr/>
        </p:nvSpPr>
        <p:spPr>
          <a:xfrm>
            <a:off x="1459706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611894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13286" y="4631145"/>
            <a:ext cx="213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Mohammad’s Salary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31660" y="4659868"/>
            <a:ext cx="164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Ahmad’s Salary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MS=1000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023851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AS=1000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36311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AS=2000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43100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MS=2000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3833685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/>
              <a:t> </a:t>
            </a:r>
          </a:p>
        </p:txBody>
      </p:sp>
      <p:pic>
        <p:nvPicPr>
          <p:cNvPr id="30" name="Picture 2" descr="http://easyukpaydayloanss.co.uk/wp-content/uploads/2013/12/happy-man-carto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362" y="1612622"/>
            <a:ext cx="1126173" cy="1112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762000" y="5257800"/>
            <a:ext cx="75438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Either serial schedule is </a:t>
            </a:r>
            <a:r>
              <a:rPr lang="en-US" u="sng" dirty="0">
                <a:solidFill>
                  <a:schemeClr val="tx1"/>
                </a:solidFill>
              </a:rPr>
              <a:t>acceptable</a:t>
            </a:r>
            <a:r>
              <a:rPr lang="en-US" dirty="0">
                <a:solidFill>
                  <a:schemeClr val="tx1"/>
                </a:solidFill>
              </a:rPr>
              <a:t> from a </a:t>
            </a:r>
            <a:r>
              <a:rPr lang="en-US" i="1" dirty="0">
                <a:solidFill>
                  <a:schemeClr val="tx1"/>
                </a:solidFill>
              </a:rPr>
              <a:t>consistency standpoint </a:t>
            </a:r>
            <a:r>
              <a:rPr lang="en-US" dirty="0">
                <a:solidFill>
                  <a:schemeClr val="tx1"/>
                </a:solidFill>
              </a:rPr>
              <a:t>(although Mohammad and Ahmad may prefer higher salaries!)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62000" y="6019800"/>
            <a:ext cx="75438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Neither T1 nor T2 reads a salary value before writing it- such a write is called a </a:t>
            </a:r>
            <a:r>
              <a:rPr lang="en-US" b="1" i="1" dirty="0">
                <a:solidFill>
                  <a:schemeClr val="tx1"/>
                </a:solidFill>
              </a:rPr>
              <a:t>blind write!</a:t>
            </a:r>
          </a:p>
        </p:txBody>
      </p:sp>
    </p:spTree>
    <p:extLst>
      <p:ext uri="{BB962C8B-B14F-4D97-AF65-F5344CB8AC3E}">
        <p14:creationId xmlns:p14="http://schemas.microsoft.com/office/powerpoint/2010/main" val="245948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4" grpId="0" animBg="1"/>
      <p:bldP spid="27" grpId="0" animBg="1"/>
      <p:bldP spid="28" grpId="0" animBg="1"/>
      <p:bldP spid="3" grpId="0"/>
      <p:bldP spid="32" grpId="0"/>
      <p:bldP spid="16" grpId="0" animBg="1"/>
      <p:bldP spid="16" grpId="1" animBg="1"/>
      <p:bldP spid="22" grpId="0" animBg="1"/>
      <p:bldP spid="22" grpId="1" animBg="1"/>
      <p:bldP spid="20" grpId="0" animBg="1"/>
      <p:bldP spid="20" grpId="1" animBg="1"/>
      <p:bldP spid="25" grpId="0" animBg="1"/>
      <p:bldP spid="25" grpId="1" animBg="1"/>
      <p:bldP spid="7" grpId="0"/>
      <p:bldP spid="9" grpId="0" animBg="1"/>
      <p:bldP spid="3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86463" y="300056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923494" y="295415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Overwriting Uncommitted Data: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WW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§"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MS=0</a:t>
            </a:r>
          </a:p>
        </p:txBody>
      </p:sp>
      <p:sp>
        <p:nvSpPr>
          <p:cNvPr id="8" name="Rectangle 7"/>
          <p:cNvSpPr/>
          <p:nvPr/>
        </p:nvSpPr>
        <p:spPr>
          <a:xfrm>
            <a:off x="60245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AS=0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90600" y="200165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chemeClr val="tx1"/>
                </a:solidFill>
              </a:rPr>
              <a:t>T1: Sets Salaries to $1000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36173" y="198419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>
                <a:solidFill>
                  <a:srgbClr val="0000FF"/>
                </a:solidFill>
              </a:rPr>
              <a:t>T2</a:t>
            </a:r>
            <a:r>
              <a:rPr lang="en-US" sz="1600" dirty="0">
                <a:solidFill>
                  <a:srgbClr val="0000FF"/>
                </a:solidFill>
              </a:rPr>
              <a:t> = Sets Salaries to $2000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362200" y="2344552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362200" y="2344552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985963" y="25731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443663" y="2327090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4563" y="25604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86363" y="35637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672399" y="2327090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86113" y="35256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7" name="Oval 26"/>
          <p:cNvSpPr/>
          <p:nvPr/>
        </p:nvSpPr>
        <p:spPr>
          <a:xfrm>
            <a:off x="1459706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601382" y="32684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13286" y="4631145"/>
            <a:ext cx="213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Mohammad’s Salary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31660" y="4659868"/>
            <a:ext cx="164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Ahmad’s Salary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MS=1000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19800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AS=2000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43100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MS=2000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023851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AS=1000</a:t>
            </a:r>
          </a:p>
        </p:txBody>
      </p:sp>
      <p:sp>
        <p:nvSpPr>
          <p:cNvPr id="4" name="Multiply 3"/>
          <p:cNvSpPr/>
          <p:nvPr/>
        </p:nvSpPr>
        <p:spPr>
          <a:xfrm>
            <a:off x="3893586" y="3801984"/>
            <a:ext cx="1066800" cy="990600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6913" y="1553977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1143000" y="5257800"/>
            <a:ext cx="6934200" cy="10668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The problem is that we have a </a:t>
            </a:r>
            <a:r>
              <a:rPr lang="en-US" sz="2000" b="1" i="1" u="sng" dirty="0"/>
              <a:t>lost update</a:t>
            </a:r>
            <a:r>
              <a:rPr lang="en-US" sz="2000" dirty="0"/>
              <a:t>. In particular, T2 overwrote Mohammad’s Salary as set by T1 (this will never happen with a serializable schedule!)</a:t>
            </a:r>
          </a:p>
        </p:txBody>
      </p:sp>
    </p:spTree>
    <p:extLst>
      <p:ext uri="{BB962C8B-B14F-4D97-AF65-F5344CB8AC3E}">
        <p14:creationId xmlns:p14="http://schemas.microsoft.com/office/powerpoint/2010/main" val="355378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4" grpId="0" animBg="1"/>
      <p:bldP spid="27" grpId="0" animBg="1"/>
      <p:bldP spid="28" grpId="0" animBg="1"/>
      <p:bldP spid="3" grpId="0"/>
      <p:bldP spid="32" grpId="0"/>
      <p:bldP spid="16" grpId="0" animBg="1"/>
      <p:bldP spid="16" grpId="1" animBg="1"/>
      <p:bldP spid="20" grpId="0" animBg="1"/>
      <p:bldP spid="20" grpId="1" animBg="1"/>
      <p:bldP spid="25" grpId="0" animBg="1"/>
      <p:bldP spid="25" grpId="1" animBg="1"/>
      <p:bldP spid="22" grpId="0" animBg="1"/>
      <p:bldP spid="22" grpId="1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080470" y="3318192"/>
            <a:ext cx="1688307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28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080470" y="3318192"/>
            <a:ext cx="1688307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84938" y="5286375"/>
            <a:ext cx="119725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Continue…</a:t>
            </a:r>
          </a:p>
        </p:txBody>
      </p:sp>
      <p:cxnSp>
        <p:nvCxnSpPr>
          <p:cNvPr id="21" name="Straight Arrow Connector 20"/>
          <p:cNvCxnSpPr>
            <a:stCxn id="3" idx="2"/>
            <a:endCxn id="2" idx="0"/>
          </p:cNvCxnSpPr>
          <p:nvPr/>
        </p:nvCxnSpPr>
        <p:spPr>
          <a:xfrm>
            <a:off x="1924624" y="5054124"/>
            <a:ext cx="58940" cy="23225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58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9295371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45457" y="1524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41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Concurrent Execution of Programs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database is typically </a:t>
            </a:r>
            <a:r>
              <a:rPr lang="en-US" sz="2600" i="1" dirty="0"/>
              <a:t>shared</a:t>
            </a:r>
            <a:r>
              <a:rPr lang="en-US" sz="2600" dirty="0"/>
              <a:t> by a large number of users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DBMSs </a:t>
            </a:r>
            <a:r>
              <a:rPr lang="en-US" sz="2600" i="1" dirty="0"/>
              <a:t>schedule</a:t>
            </a:r>
            <a:r>
              <a:rPr lang="en-US" sz="2600" dirty="0"/>
              <a:t> users’ programs </a:t>
            </a:r>
            <a:r>
              <a:rPr lang="en-US" sz="2600" i="1" dirty="0">
                <a:solidFill>
                  <a:srgbClr val="0070C0"/>
                </a:solidFill>
              </a:rPr>
              <a:t>concurrently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While one user program is waiting for an I/O access to be satisfied, the CPU can process another program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Better system throughput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Interleaved executions of short and long programs allow the short program to complete quickly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Better response time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Fairer</a:t>
            </a:r>
          </a:p>
          <a:p>
            <a:pPr lvl="2">
              <a:buFont typeface="Wingdings" pitchFamily="2" charset="2"/>
              <a:buChar char="§"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5322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i="1" dirty="0"/>
              <a:t>Any </a:t>
            </a:r>
            <a:r>
              <a:rPr lang="en-US" sz="2800" i="1" u="sng" dirty="0"/>
              <a:t>one</a:t>
            </a:r>
            <a:r>
              <a:rPr lang="en-US" sz="2800" i="1" dirty="0"/>
              <a:t> execution </a:t>
            </a:r>
            <a:r>
              <a:rPr lang="en-US" sz="2800" dirty="0"/>
              <a:t>of a user program in a DBMS is denoted as a </a:t>
            </a:r>
            <a:r>
              <a:rPr lang="en-US" sz="2800" dirty="0">
                <a:solidFill>
                  <a:srgbClr val="0070C0"/>
                </a:solidFill>
              </a:rPr>
              <a:t>transaction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Executing the same program several times will generate several transactions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 transaction is the basic unit of change as seen by a DBMS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E.g., Transfer $100 from account A to account B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 transaction may carry out many operations on data, but DBMSs are only concerned about </a:t>
            </a:r>
            <a:r>
              <a:rPr lang="en-US" sz="2800" i="1" dirty="0">
                <a:solidFill>
                  <a:srgbClr val="00B050"/>
                </a:solidFill>
              </a:rPr>
              <a:t>reads</a:t>
            </a:r>
            <a:r>
              <a:rPr lang="en-US" sz="2800" dirty="0"/>
              <a:t> and </a:t>
            </a:r>
            <a:r>
              <a:rPr lang="en-US" sz="2800" i="1" dirty="0">
                <a:solidFill>
                  <a:srgbClr val="00B050"/>
                </a:solidFill>
              </a:rPr>
              <a:t>writes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Thus, in essence a transaction becomes </a:t>
            </a:r>
            <a:r>
              <a:rPr lang="en-US" sz="2800" i="1" dirty="0"/>
              <a:t>a sequence of reads and writes</a:t>
            </a:r>
          </a:p>
          <a:p>
            <a:pPr lvl="2">
              <a:buFont typeface="Wingdings" pitchFamily="2" charset="2"/>
              <a:buChar char="§"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8709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Transactions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addition to reading and writing, a transaction must specify as its final action: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Either</a:t>
            </a:r>
            <a:r>
              <a:rPr lang="en-US" i="1" dirty="0">
                <a:solidFill>
                  <a:srgbClr val="00B050"/>
                </a:solidFill>
              </a:rPr>
              <a:t> Commit</a:t>
            </a:r>
            <a:r>
              <a:rPr lang="en-US" dirty="0"/>
              <a:t> (i.e., complete successfully)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Or </a:t>
            </a:r>
            <a:r>
              <a:rPr lang="en-US" i="1" dirty="0">
                <a:solidFill>
                  <a:srgbClr val="00B050"/>
                </a:solidFill>
              </a:rPr>
              <a:t>Abort</a:t>
            </a:r>
            <a:r>
              <a:rPr lang="en-US" dirty="0"/>
              <a:t> (i.e., terminate and </a:t>
            </a:r>
            <a:r>
              <a:rPr lang="en-US" i="1" dirty="0"/>
              <a:t>undo</a:t>
            </a:r>
            <a:r>
              <a:rPr lang="en-US" dirty="0"/>
              <a:t> actions)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We make two assumptions: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Transactions interact only via database reads and writes (i.e., no </a:t>
            </a:r>
            <a:r>
              <a:rPr lang="en-US" i="1" dirty="0"/>
              <a:t>message passing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 database is a fixed collection of </a:t>
            </a:r>
            <a:r>
              <a:rPr lang="en-US" i="1" dirty="0"/>
              <a:t>independent</a:t>
            </a:r>
            <a:r>
              <a:rPr lang="en-US" dirty="0"/>
              <a:t> objects (A, B, C, etc.)</a:t>
            </a:r>
          </a:p>
          <a:p>
            <a:pPr lvl="2">
              <a:buFont typeface="Wingdings" pitchFamily="2" charset="2"/>
              <a:buChar char="§"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8048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Schedules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</a:t>
            </a:r>
            <a:r>
              <a:rPr lang="en-US" sz="2600" dirty="0">
                <a:solidFill>
                  <a:srgbClr val="0070C0"/>
                </a:solidFill>
              </a:rPr>
              <a:t>schedule </a:t>
            </a:r>
            <a:r>
              <a:rPr lang="en-US" sz="2600" dirty="0"/>
              <a:t>is a list of actions (i.e., read, write, abort, and/or commit) from a </a:t>
            </a:r>
            <a:r>
              <a:rPr lang="en-US" sz="2600" i="1" dirty="0"/>
              <a:t>set</a:t>
            </a:r>
            <a:r>
              <a:rPr lang="en-US" sz="2600" dirty="0"/>
              <a:t> of transactions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 </a:t>
            </a:r>
            <a:r>
              <a:rPr lang="en-US" sz="2600" i="1" dirty="0"/>
              <a:t>order</a:t>
            </a:r>
            <a:r>
              <a:rPr lang="en-US" sz="2600" dirty="0"/>
              <a:t> in which two actions of a transaction </a:t>
            </a:r>
            <a:r>
              <a:rPr lang="en-US" sz="2600" b="1" i="1" dirty="0"/>
              <a:t>T</a:t>
            </a:r>
            <a:r>
              <a:rPr lang="en-US" sz="2600" dirty="0"/>
              <a:t> appear in a schedule must be the same as they appear in </a:t>
            </a:r>
            <a:r>
              <a:rPr lang="en-US" sz="2600" b="1" i="1" dirty="0"/>
              <a:t>T</a:t>
            </a:r>
            <a:r>
              <a:rPr lang="en-US" sz="2600" dirty="0"/>
              <a:t> itself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Assume </a:t>
            </a:r>
            <a:r>
              <a:rPr lang="en-US" sz="2600" b="1" dirty="0"/>
              <a:t>T1</a:t>
            </a:r>
            <a:r>
              <a:rPr lang="en-US" sz="2600" dirty="0"/>
              <a:t> = [R(A), W(A)] and </a:t>
            </a:r>
            <a:r>
              <a:rPr lang="en-US" sz="2600" b="1" dirty="0"/>
              <a:t>T2</a:t>
            </a:r>
            <a:r>
              <a:rPr lang="en-US" sz="2600" dirty="0"/>
              <a:t> = [R(B), W(B), R(C), W(C)]</a:t>
            </a:r>
          </a:p>
          <a:p>
            <a:pPr lvl="2">
              <a:buFont typeface="Wingdings" pitchFamily="2" charset="2"/>
              <a:buChar char="§"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384036" y="442031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22036" y="464891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15024" y="431776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03540" y="43215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81972" y="4632496"/>
            <a:ext cx="6639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R(A)</a:t>
            </a:r>
          </a:p>
          <a:p>
            <a:r>
              <a:rPr lang="en-US" dirty="0"/>
              <a:t>W(A)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17979" y="4648914"/>
            <a:ext cx="6639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R(B)</a:t>
            </a:r>
          </a:p>
          <a:p>
            <a:r>
              <a:rPr lang="en-US" dirty="0"/>
              <a:t>W(B)</a:t>
            </a:r>
          </a:p>
          <a:p>
            <a:endParaRPr lang="en-US" dirty="0"/>
          </a:p>
          <a:p>
            <a:r>
              <a:rPr lang="en-US" dirty="0"/>
              <a:t>R(C)</a:t>
            </a:r>
          </a:p>
          <a:p>
            <a:r>
              <a:rPr lang="en-US" dirty="0"/>
              <a:t>W(C)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517636" y="43953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755636" y="46239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48624" y="42928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37140" y="42966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15572" y="4607572"/>
            <a:ext cx="6639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R(A)</a:t>
            </a:r>
          </a:p>
          <a:p>
            <a:r>
              <a:rPr lang="en-US" dirty="0"/>
              <a:t>W(A)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51579" y="4623990"/>
            <a:ext cx="6639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R(B)</a:t>
            </a:r>
          </a:p>
          <a:p>
            <a:r>
              <a:rPr lang="en-US" dirty="0"/>
              <a:t>W(B)</a:t>
            </a:r>
          </a:p>
          <a:p>
            <a:r>
              <a:rPr lang="en-US" dirty="0"/>
              <a:t>R(C)</a:t>
            </a:r>
          </a:p>
          <a:p>
            <a:r>
              <a:rPr lang="en-US" dirty="0"/>
              <a:t>W(C)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24455" y="6121638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44765" y="6181460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464893" y="43953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02893" y="46239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895881" y="42928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84397" y="42966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2829" y="4607572"/>
            <a:ext cx="6639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R(A)</a:t>
            </a:r>
          </a:p>
          <a:p>
            <a:r>
              <a:rPr lang="en-US" dirty="0"/>
              <a:t>W(A)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498836" y="4623990"/>
            <a:ext cx="6639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R(C)</a:t>
            </a:r>
          </a:p>
          <a:p>
            <a:r>
              <a:rPr lang="en-US" dirty="0"/>
              <a:t>W(C)</a:t>
            </a:r>
          </a:p>
          <a:p>
            <a:endParaRPr lang="en-US" dirty="0"/>
          </a:p>
          <a:p>
            <a:r>
              <a:rPr lang="en-US" dirty="0"/>
              <a:t>R(B)</a:t>
            </a:r>
          </a:p>
          <a:p>
            <a:r>
              <a:rPr lang="en-US" dirty="0"/>
              <a:t>W(B)</a:t>
            </a:r>
          </a:p>
        </p:txBody>
      </p:sp>
      <p:sp>
        <p:nvSpPr>
          <p:cNvPr id="16" name="Multiply 15"/>
          <p:cNvSpPr/>
          <p:nvPr/>
        </p:nvSpPr>
        <p:spPr>
          <a:xfrm>
            <a:off x="6103630" y="6095604"/>
            <a:ext cx="751495" cy="676540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4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4" grpId="0"/>
      <p:bldP spid="19" grpId="0"/>
      <p:bldP spid="20" grpId="0"/>
      <p:bldP spid="21" grpId="0"/>
      <p:bldP spid="22" grpId="0"/>
      <p:bldP spid="15" grpId="0"/>
      <p:bldP spid="24" grpId="0"/>
      <p:bldP spid="27" grpId="0"/>
      <p:bldP spid="28" grpId="0"/>
      <p:bldP spid="29" grpId="0"/>
      <p:bldP spid="30" grpId="0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Serial Schedules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>
                <a:solidFill>
                  <a:srgbClr val="0070C0"/>
                </a:solidFill>
              </a:rPr>
              <a:t>complete schedule </a:t>
            </a:r>
            <a:r>
              <a:rPr lang="en-US" sz="2800" dirty="0"/>
              <a:t>must contain all the actions of every transaction that appears on it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If the actions of different transactions are </a:t>
            </a:r>
            <a:r>
              <a:rPr lang="en-US" sz="2800" i="1" u="sng" dirty="0"/>
              <a:t>not</a:t>
            </a:r>
            <a:r>
              <a:rPr lang="en-US" sz="2800" dirty="0"/>
              <a:t> </a:t>
            </a:r>
            <a:r>
              <a:rPr lang="en-US" sz="2800" i="1" u="sng" dirty="0"/>
              <a:t>interleaved</a:t>
            </a:r>
            <a:r>
              <a:rPr lang="en-US" sz="2800" dirty="0"/>
              <a:t>, the schedule is called a </a:t>
            </a:r>
            <a:r>
              <a:rPr lang="en-US" sz="2800" dirty="0">
                <a:solidFill>
                  <a:srgbClr val="0070C0"/>
                </a:solidFill>
              </a:rPr>
              <a:t>serial schedule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450906" y="38363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688906" y="40649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881894" y="3733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70410" y="37376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94249" y="4506125"/>
            <a:ext cx="9284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R(A)</a:t>
            </a:r>
          </a:p>
          <a:p>
            <a:r>
              <a:rPr lang="en-US" dirty="0"/>
              <a:t>W(A)</a:t>
            </a:r>
          </a:p>
          <a:p>
            <a:r>
              <a:rPr lang="en-US" dirty="0"/>
              <a:t>Commit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84849" y="4064952"/>
            <a:ext cx="92845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R(B)</a:t>
            </a:r>
          </a:p>
          <a:p>
            <a:r>
              <a:rPr lang="en-US" dirty="0"/>
              <a:t>W(B)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R(C)</a:t>
            </a:r>
          </a:p>
          <a:p>
            <a:r>
              <a:rPr lang="en-US" dirty="0"/>
              <a:t>W(C)</a:t>
            </a:r>
          </a:p>
          <a:p>
            <a:r>
              <a:rPr lang="en-US" dirty="0"/>
              <a:t>Commit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068647" y="386266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306647" y="409126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99635" y="37601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88151" y="376394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4074846"/>
            <a:ext cx="9284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R(A)</a:t>
            </a:r>
          </a:p>
          <a:p>
            <a:r>
              <a:rPr lang="en-US" dirty="0"/>
              <a:t>W(A)</a:t>
            </a:r>
          </a:p>
          <a:p>
            <a:r>
              <a:rPr lang="en-US" dirty="0"/>
              <a:t>Commit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02590" y="4091264"/>
            <a:ext cx="9284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R(A)</a:t>
            </a:r>
          </a:p>
          <a:p>
            <a:r>
              <a:rPr lang="en-US" dirty="0"/>
              <a:t>W(A)</a:t>
            </a:r>
          </a:p>
          <a:p>
            <a:r>
              <a:rPr lang="en-US" dirty="0"/>
              <a:t>R(C)</a:t>
            </a:r>
          </a:p>
          <a:p>
            <a:r>
              <a:rPr lang="en-US" dirty="0"/>
              <a:t>W(C)</a:t>
            </a:r>
          </a:p>
          <a:p>
            <a:r>
              <a:rPr lang="en-US" dirty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2116" y="6399588"/>
            <a:ext cx="179408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Serial Schedule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38851" y="6373231"/>
            <a:ext cx="225734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Non-Serial Schedule</a:t>
            </a:r>
          </a:p>
        </p:txBody>
      </p:sp>
    </p:spTree>
    <p:extLst>
      <p:ext uri="{BB962C8B-B14F-4D97-AF65-F5344CB8AC3E}">
        <p14:creationId xmlns:p14="http://schemas.microsoft.com/office/powerpoint/2010/main" val="412520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2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36847</TotalTime>
  <Words>3176</Words>
  <Application>Microsoft Macintosh PowerPoint</Application>
  <PresentationFormat>On-screen Show (4:3)</PresentationFormat>
  <Paragraphs>622</Paragraphs>
  <Slides>30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Book Antiqua</vt:lpstr>
      <vt:lpstr>Calibri</vt:lpstr>
      <vt:lpstr>Wingdings</vt:lpstr>
      <vt:lpstr>Office Theme</vt:lpstr>
      <vt:lpstr>Database Applications (15-415)  DBMS Internals- Part XI Lecture 24, April 16, 2020</vt:lpstr>
      <vt:lpstr>Today…</vt:lpstr>
      <vt:lpstr>DBMS Layers</vt:lpstr>
      <vt:lpstr>Outline</vt:lpstr>
      <vt:lpstr>Concurrent Execution of Programs</vt:lpstr>
      <vt:lpstr>Transactions</vt:lpstr>
      <vt:lpstr>Transactions (Cont’d)</vt:lpstr>
      <vt:lpstr>Schedules</vt:lpstr>
      <vt:lpstr>Serial Schedules</vt:lpstr>
      <vt:lpstr>Serializable Schedules</vt:lpstr>
      <vt:lpstr>Examples</vt:lpstr>
      <vt:lpstr>Examples: A Serial Schedule</vt:lpstr>
      <vt:lpstr>Examples: Another Serial Schedule</vt:lpstr>
      <vt:lpstr>Examples: A Serializable Schedule</vt:lpstr>
      <vt:lpstr>Comments</vt:lpstr>
      <vt:lpstr>Outline</vt:lpstr>
      <vt:lpstr>Anomalies</vt:lpstr>
      <vt:lpstr>Reading Uncommitted Data: WR Conflicts</vt:lpstr>
      <vt:lpstr>Reading Uncommitted Data: WR Conflicts</vt:lpstr>
      <vt:lpstr>Reading Uncommitted Data: WR Conflicts</vt:lpstr>
      <vt:lpstr>Reading Uncommitted Data: WR Conflicts</vt:lpstr>
      <vt:lpstr>Reading Uncommitted Data: WR Conflicts</vt:lpstr>
      <vt:lpstr>Reading Uncommitted Data: WR Conflicts</vt:lpstr>
      <vt:lpstr>Unrepeatable Reads: RW Conflicts</vt:lpstr>
      <vt:lpstr>Unrepeatable Reads: RW Conflicts</vt:lpstr>
      <vt:lpstr>Overwriting Uncommitted Data:  WW Conflicts</vt:lpstr>
      <vt:lpstr>Overwriting Uncommitted Data:  WW Conflicts</vt:lpstr>
      <vt:lpstr>Overwriting Uncommitted Data:  WW Conflicts</vt:lpstr>
      <vt:lpstr>Overwriting Uncommitted Data:  WW Conflicts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 Hammoud</cp:lastModifiedBy>
  <cp:revision>3138</cp:revision>
  <dcterms:created xsi:type="dcterms:W3CDTF">2013-11-24T06:45:02Z</dcterms:created>
  <dcterms:modified xsi:type="dcterms:W3CDTF">2020-04-23T17:38:11Z</dcterms:modified>
</cp:coreProperties>
</file>