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56" r:id="rId2"/>
    <p:sldId id="1120" r:id="rId3"/>
    <p:sldId id="780" r:id="rId4"/>
    <p:sldId id="1434" r:id="rId5"/>
    <p:sldId id="1435" r:id="rId6"/>
    <p:sldId id="1436" r:id="rId7"/>
    <p:sldId id="1437" r:id="rId8"/>
    <p:sldId id="1438" r:id="rId9"/>
    <p:sldId id="1439" r:id="rId10"/>
    <p:sldId id="1440" r:id="rId11"/>
    <p:sldId id="1441" r:id="rId12"/>
    <p:sldId id="1442" r:id="rId13"/>
    <p:sldId id="1443" r:id="rId14"/>
    <p:sldId id="1350" r:id="rId15"/>
    <p:sldId id="1305" r:id="rId16"/>
    <p:sldId id="1264" r:id="rId17"/>
    <p:sldId id="1266" r:id="rId18"/>
    <p:sldId id="1267" r:id="rId19"/>
    <p:sldId id="1270" r:id="rId20"/>
    <p:sldId id="1268" r:id="rId21"/>
    <p:sldId id="1269" r:id="rId22"/>
    <p:sldId id="1271" r:id="rId23"/>
    <p:sldId id="1272" r:id="rId24"/>
    <p:sldId id="1273" r:id="rId25"/>
    <p:sldId id="1274" r:id="rId26"/>
    <p:sldId id="1275" r:id="rId27"/>
    <p:sldId id="1276" r:id="rId28"/>
    <p:sldId id="1433" r:id="rId29"/>
    <p:sldId id="1395" r:id="rId30"/>
    <p:sldId id="1396" r:id="rId31"/>
    <p:sldId id="1397" r:id="rId32"/>
    <p:sldId id="1398" r:id="rId33"/>
    <p:sldId id="1399" r:id="rId34"/>
    <p:sldId id="1400" r:id="rId35"/>
    <p:sldId id="1401" r:id="rId36"/>
    <p:sldId id="1402" r:id="rId37"/>
    <p:sldId id="1403" r:id="rId38"/>
    <p:sldId id="1404" r:id="rId39"/>
    <p:sldId id="1405" r:id="rId40"/>
    <p:sldId id="1406" r:id="rId41"/>
    <p:sldId id="1407" r:id="rId42"/>
    <p:sldId id="1408" r:id="rId43"/>
    <p:sldId id="1409" r:id="rId44"/>
    <p:sldId id="1410" r:id="rId45"/>
    <p:sldId id="1411" r:id="rId46"/>
    <p:sldId id="1412" r:id="rId47"/>
    <p:sldId id="1413" r:id="rId48"/>
    <p:sldId id="1414" r:id="rId49"/>
    <p:sldId id="1415" r:id="rId50"/>
    <p:sldId id="1416" r:id="rId51"/>
    <p:sldId id="1417" r:id="rId52"/>
    <p:sldId id="1418" r:id="rId53"/>
    <p:sldId id="1419" r:id="rId54"/>
    <p:sldId id="1420" r:id="rId55"/>
    <p:sldId id="1421" r:id="rId56"/>
    <p:sldId id="1422" r:id="rId57"/>
    <p:sldId id="1423" r:id="rId58"/>
    <p:sldId id="1424" r:id="rId59"/>
    <p:sldId id="1425" r:id="rId60"/>
    <p:sldId id="1431" r:id="rId61"/>
    <p:sldId id="1427" r:id="rId62"/>
    <p:sldId id="1428" r:id="rId63"/>
    <p:sldId id="1429" r:id="rId64"/>
    <p:sldId id="1430" r:id="rId65"/>
    <p:sldId id="1432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>
      <p:cViewPr varScale="1">
        <p:scale>
          <a:sx n="114" d="100"/>
          <a:sy n="114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Query Evaluation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Nested Sub-Queries</a:t>
          </a: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814D6C03-ABC8-4980-BA25-A833FA30F94F}" type="presOf" srcId="{F697B42C-0438-4219-9447-F99531A21CCC}" destId="{C56633DC-E658-46D8-BE63-7CB1CCD3C8DC}" srcOrd="0" destOrd="0" presId="urn:microsoft.com/office/officeart/2008/layout/VerticalCurvedList"/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AE0B8935-B369-485B-9A01-24AB249EDE98}" type="presOf" srcId="{594BF85D-E9BC-439A-80D6-0EB4896FAE66}" destId="{393CDCAB-BA8B-463A-B82B-1A837A72FF2E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B6D7186F-CA5C-41E3-AB52-70CDA903F24D}" type="presOf" srcId="{914C438B-CCCB-4B7D-BE70-B0437C49BAAD}" destId="{29C05A1E-7F28-4068-AB2C-06506DD49CD5}" srcOrd="0" destOrd="0" presId="urn:microsoft.com/office/officeart/2008/layout/VerticalCurvedList"/>
    <dgm:cxn modelId="{F1666D91-D1BB-443D-8181-374F38607F04}" type="presOf" srcId="{020DE52D-4485-480D-9641-C45E840E866B}" destId="{7AFB17D6-ABC3-4B25-B3BB-655A1A5B32A9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DCFEACBE-F706-47BE-8638-13F1509F4F24}" type="presOf" srcId="{BE1645D6-1611-4DF4-8DF3-EEC32D8C4F8A}" destId="{8D4BB782-D1CB-4178-BD6C-378E667E109F}" srcOrd="0" destOrd="0" presId="urn:microsoft.com/office/officeart/2008/layout/VerticalCurvedList"/>
    <dgm:cxn modelId="{5C52F5C2-B359-4929-9DB8-B1B486FE26B3}" type="presOf" srcId="{C4797427-72CE-41EC-9F4E-A308E1F1C0A5}" destId="{CC051F4B-17BB-4D9C-ADB0-700CD2124955}" srcOrd="0" destOrd="0" presId="urn:microsoft.com/office/officeart/2008/layout/VerticalCurvedList"/>
    <dgm:cxn modelId="{463DEEC7-26C4-4E8A-B6B8-9C36ADC1058B}" type="presOf" srcId="{25D39C3D-207E-474C-848E-FB6DD16A7698}" destId="{78D6EA6B-EAE3-4A18-AD38-EB89FFEDDCC3}" srcOrd="0" destOrd="0" presId="urn:microsoft.com/office/officeart/2008/layout/VerticalCurvedList"/>
    <dgm:cxn modelId="{47324EFE-EF03-4B39-B957-C33AC924E93D}" type="presOf" srcId="{C21CBBAD-FD3A-4E73-A5C6-7D6C79BA9E96}" destId="{7002C2F0-D565-4E24-AD75-449CA8D002DB}" srcOrd="0" destOrd="0" presId="urn:microsoft.com/office/officeart/2008/layout/VerticalCurvedList"/>
    <dgm:cxn modelId="{739E6E32-BBE5-40D9-AA33-ED5E1341FE42}" type="presParOf" srcId="{8D4BB782-D1CB-4178-BD6C-378E667E109F}" destId="{30E5EA73-69FE-4C99-B7E6-D2785DA2F8C5}" srcOrd="0" destOrd="0" presId="urn:microsoft.com/office/officeart/2008/layout/VerticalCurvedList"/>
    <dgm:cxn modelId="{46A0915E-2B84-47E4-B569-387E98876D9C}" type="presParOf" srcId="{30E5EA73-69FE-4C99-B7E6-D2785DA2F8C5}" destId="{147482D8-F793-4B63-AC92-2D2E108DBAA0}" srcOrd="0" destOrd="0" presId="urn:microsoft.com/office/officeart/2008/layout/VerticalCurvedList"/>
    <dgm:cxn modelId="{2337ED26-08AB-42D0-A19D-6A44D3836E12}" type="presParOf" srcId="{147482D8-F793-4B63-AC92-2D2E108DBAA0}" destId="{F2410933-DB5E-4543-A714-4AF5A203C95C}" srcOrd="0" destOrd="0" presId="urn:microsoft.com/office/officeart/2008/layout/VerticalCurvedList"/>
    <dgm:cxn modelId="{E265A5DF-E026-4D25-82C6-048AB7804080}" type="presParOf" srcId="{147482D8-F793-4B63-AC92-2D2E108DBAA0}" destId="{C56633DC-E658-46D8-BE63-7CB1CCD3C8DC}" srcOrd="1" destOrd="0" presId="urn:microsoft.com/office/officeart/2008/layout/VerticalCurvedList"/>
    <dgm:cxn modelId="{30AD950F-1469-486E-A17B-7F114D73C86A}" type="presParOf" srcId="{147482D8-F793-4B63-AC92-2D2E108DBAA0}" destId="{82F03708-A2AD-459B-AB59-7BBD9EB44E67}" srcOrd="2" destOrd="0" presId="urn:microsoft.com/office/officeart/2008/layout/VerticalCurvedList"/>
    <dgm:cxn modelId="{EFCBC6CF-386E-466D-8CBE-329A2531899C}" type="presParOf" srcId="{147482D8-F793-4B63-AC92-2D2E108DBAA0}" destId="{9C6C1869-E7B2-4FB9-A22B-16BADC04A189}" srcOrd="3" destOrd="0" presId="urn:microsoft.com/office/officeart/2008/layout/VerticalCurvedList"/>
    <dgm:cxn modelId="{1DC8F2B9-3946-4E32-955B-48EC8810E08C}" type="presParOf" srcId="{30E5EA73-69FE-4C99-B7E6-D2785DA2F8C5}" destId="{CC051F4B-17BB-4D9C-ADB0-700CD2124955}" srcOrd="1" destOrd="0" presId="urn:microsoft.com/office/officeart/2008/layout/VerticalCurvedList"/>
    <dgm:cxn modelId="{109509DB-33C3-40A1-B623-E93B587BF071}" type="presParOf" srcId="{30E5EA73-69FE-4C99-B7E6-D2785DA2F8C5}" destId="{943AAF66-1C1E-4036-BAFE-130AF4AE314A}" srcOrd="2" destOrd="0" presId="urn:microsoft.com/office/officeart/2008/layout/VerticalCurvedList"/>
    <dgm:cxn modelId="{CBE99D27-EDE0-4E90-A3AB-D8A09EC41D96}" type="presParOf" srcId="{943AAF66-1C1E-4036-BAFE-130AF4AE314A}" destId="{1D9B0BA2-0AB2-4427-AE28-98650EADD147}" srcOrd="0" destOrd="0" presId="urn:microsoft.com/office/officeart/2008/layout/VerticalCurvedList"/>
    <dgm:cxn modelId="{6144694F-09A6-4E81-874E-893E03D6D03A}" type="presParOf" srcId="{30E5EA73-69FE-4C99-B7E6-D2785DA2F8C5}" destId="{7AFB17D6-ABC3-4B25-B3BB-655A1A5B32A9}" srcOrd="3" destOrd="0" presId="urn:microsoft.com/office/officeart/2008/layout/VerticalCurvedList"/>
    <dgm:cxn modelId="{F469FF56-1E9E-4551-932A-566DD92FF368}" type="presParOf" srcId="{30E5EA73-69FE-4C99-B7E6-D2785DA2F8C5}" destId="{D9367CE6-DB52-4FE4-8879-99F3A35776AF}" srcOrd="4" destOrd="0" presId="urn:microsoft.com/office/officeart/2008/layout/VerticalCurvedList"/>
    <dgm:cxn modelId="{F4A753B3-AADD-4A19-9D11-F3DF16FEBF91}" type="presParOf" srcId="{D9367CE6-DB52-4FE4-8879-99F3A35776AF}" destId="{2B94B3DE-3FD1-4138-B6A8-86C32D7CDAE7}" srcOrd="0" destOrd="0" presId="urn:microsoft.com/office/officeart/2008/layout/VerticalCurvedList"/>
    <dgm:cxn modelId="{EC80D6C7-3FE7-4C85-9AE8-3F7333A636C9}" type="presParOf" srcId="{30E5EA73-69FE-4C99-B7E6-D2785DA2F8C5}" destId="{393CDCAB-BA8B-463A-B82B-1A837A72FF2E}" srcOrd="5" destOrd="0" presId="urn:microsoft.com/office/officeart/2008/layout/VerticalCurvedList"/>
    <dgm:cxn modelId="{E981343F-894C-4067-8A68-4547842006A0}" type="presParOf" srcId="{30E5EA73-69FE-4C99-B7E6-D2785DA2F8C5}" destId="{8E5A188A-F2FA-4D31-8387-F0CE899D06D8}" srcOrd="6" destOrd="0" presId="urn:microsoft.com/office/officeart/2008/layout/VerticalCurvedList"/>
    <dgm:cxn modelId="{09884895-00A1-456B-9FF5-EC6EFBE097EF}" type="presParOf" srcId="{8E5A188A-F2FA-4D31-8387-F0CE899D06D8}" destId="{58A99791-976C-4270-ABCC-A15CE6943D6C}" srcOrd="0" destOrd="0" presId="urn:microsoft.com/office/officeart/2008/layout/VerticalCurvedList"/>
    <dgm:cxn modelId="{9F38B623-E761-4E22-8B91-D8C360B36064}" type="presParOf" srcId="{30E5EA73-69FE-4C99-B7E6-D2785DA2F8C5}" destId="{78D6EA6B-EAE3-4A18-AD38-EB89FFEDDCC3}" srcOrd="7" destOrd="0" presId="urn:microsoft.com/office/officeart/2008/layout/VerticalCurvedList"/>
    <dgm:cxn modelId="{7D4A6BFB-E7E7-4B1E-BDEE-CAE7D77B3F45}" type="presParOf" srcId="{30E5EA73-69FE-4C99-B7E6-D2785DA2F8C5}" destId="{B1CFF377-96B2-43A8-9E74-442C87FFFB8A}" srcOrd="8" destOrd="0" presId="urn:microsoft.com/office/officeart/2008/layout/VerticalCurvedList"/>
    <dgm:cxn modelId="{A00C4167-8F8A-4671-9EE3-5A51E304E2E0}" type="presParOf" srcId="{B1CFF377-96B2-43A8-9E74-442C87FFFB8A}" destId="{2F6D85D9-5397-4257-8408-F4D9837A1129}" srcOrd="0" destOrd="0" presId="urn:microsoft.com/office/officeart/2008/layout/VerticalCurvedList"/>
    <dgm:cxn modelId="{5D435275-EB8F-4A94-A9F2-684D0DCCE52D}" type="presParOf" srcId="{30E5EA73-69FE-4C99-B7E6-D2785DA2F8C5}" destId="{7002C2F0-D565-4E24-AD75-449CA8D002DB}" srcOrd="9" destOrd="0" presId="urn:microsoft.com/office/officeart/2008/layout/VerticalCurvedList"/>
    <dgm:cxn modelId="{7CA8C727-E7F1-44D5-8C72-10497C97A411}" type="presParOf" srcId="{30E5EA73-69FE-4C99-B7E6-D2785DA2F8C5}" destId="{F3BD0CA6-ED54-446A-9B0C-E7119E43F082}" srcOrd="10" destOrd="0" presId="urn:microsoft.com/office/officeart/2008/layout/VerticalCurvedList"/>
    <dgm:cxn modelId="{2584B1C0-29EC-42F4-B28C-B0DC195AE7DC}" type="presParOf" srcId="{F3BD0CA6-ED54-446A-9B0C-E7119E43F082}" destId="{1CB3F7E7-A80B-4A69-8110-0D103E2270D6}" srcOrd="0" destOrd="0" presId="urn:microsoft.com/office/officeart/2008/layout/VerticalCurvedList"/>
    <dgm:cxn modelId="{C049ED10-E576-48B7-9714-B5D9F84A0C85}" type="presParOf" srcId="{30E5EA73-69FE-4C99-B7E6-D2785DA2F8C5}" destId="{29C05A1E-7F28-4068-AB2C-06506DD49CD5}" srcOrd="11" destOrd="0" presId="urn:microsoft.com/office/officeart/2008/layout/VerticalCurvedList"/>
    <dgm:cxn modelId="{B4F80FF0-4094-4D08-B8E2-2D3279897193}" type="presParOf" srcId="{30E5EA73-69FE-4C99-B7E6-D2785DA2F8C5}" destId="{6F714ABD-92A1-4362-9654-96BF0AC1BBAF}" srcOrd="12" destOrd="0" presId="urn:microsoft.com/office/officeart/2008/layout/VerticalCurvedList"/>
    <dgm:cxn modelId="{1B4CB9E2-8225-46E5-B655-EA61A5F31A9E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Query Evaluation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Nested Sub-Queries</a:t>
          </a: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09D4F707-F2E2-40C8-A966-F95558044557}" type="presOf" srcId="{C21CBBAD-FD3A-4E73-A5C6-7D6C79BA9E96}" destId="{7002C2F0-D565-4E24-AD75-449CA8D002DB}" srcOrd="0" destOrd="0" presId="urn:microsoft.com/office/officeart/2008/layout/VerticalCurvedList"/>
    <dgm:cxn modelId="{970D050F-77A4-4E0E-AFC1-3D8A7187BE63}" type="presOf" srcId="{F697B42C-0438-4219-9447-F99531A21CCC}" destId="{C56633DC-E658-46D8-BE63-7CB1CCD3C8DC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58C63A48-25F8-49D3-94B3-9A757232A449}" type="presOf" srcId="{594BF85D-E9BC-439A-80D6-0EB4896FAE66}" destId="{393CDCAB-BA8B-463A-B82B-1A837A72FF2E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3B5E0D8F-B9B3-426D-9151-FCD1357DAA79}" type="presOf" srcId="{914C438B-CCCB-4B7D-BE70-B0437C49BAAD}" destId="{29C05A1E-7F28-4068-AB2C-06506DD49CD5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6C992C3-AF5A-4E48-946F-07108A7F5D79}" type="presOf" srcId="{BE1645D6-1611-4DF4-8DF3-EEC32D8C4F8A}" destId="{8D4BB782-D1CB-4178-BD6C-378E667E109F}" srcOrd="0" destOrd="0" presId="urn:microsoft.com/office/officeart/2008/layout/VerticalCurvedList"/>
    <dgm:cxn modelId="{9AB4B1CD-1333-42A8-8521-86454F9D8E80}" type="presOf" srcId="{C4797427-72CE-41EC-9F4E-A308E1F1C0A5}" destId="{CC051F4B-17BB-4D9C-ADB0-700CD2124955}" srcOrd="0" destOrd="0" presId="urn:microsoft.com/office/officeart/2008/layout/VerticalCurvedList"/>
    <dgm:cxn modelId="{161110D9-E1B6-4CD5-8901-49C6A4390D6B}" type="presOf" srcId="{020DE52D-4485-480D-9641-C45E840E866B}" destId="{7AFB17D6-ABC3-4B25-B3BB-655A1A5B32A9}" srcOrd="0" destOrd="0" presId="urn:microsoft.com/office/officeart/2008/layout/VerticalCurvedList"/>
    <dgm:cxn modelId="{FEF98EE8-88C8-4B8B-994F-B0F9417E5C3C}" type="presOf" srcId="{25D39C3D-207E-474C-848E-FB6DD16A7698}" destId="{78D6EA6B-EAE3-4A18-AD38-EB89FFEDDCC3}" srcOrd="0" destOrd="0" presId="urn:microsoft.com/office/officeart/2008/layout/VerticalCurvedList"/>
    <dgm:cxn modelId="{807E16DE-C6FD-4ABF-B038-FBB5BAD796BD}" type="presParOf" srcId="{8D4BB782-D1CB-4178-BD6C-378E667E109F}" destId="{30E5EA73-69FE-4C99-B7E6-D2785DA2F8C5}" srcOrd="0" destOrd="0" presId="urn:microsoft.com/office/officeart/2008/layout/VerticalCurvedList"/>
    <dgm:cxn modelId="{370CBA07-BDE8-46E6-A902-86FE101AADA3}" type="presParOf" srcId="{30E5EA73-69FE-4C99-B7E6-D2785DA2F8C5}" destId="{147482D8-F793-4B63-AC92-2D2E108DBAA0}" srcOrd="0" destOrd="0" presId="urn:microsoft.com/office/officeart/2008/layout/VerticalCurvedList"/>
    <dgm:cxn modelId="{4D7526F8-2FD8-4777-8ECE-8C028550E275}" type="presParOf" srcId="{147482D8-F793-4B63-AC92-2D2E108DBAA0}" destId="{F2410933-DB5E-4543-A714-4AF5A203C95C}" srcOrd="0" destOrd="0" presId="urn:microsoft.com/office/officeart/2008/layout/VerticalCurvedList"/>
    <dgm:cxn modelId="{E5E625B0-C749-4080-9147-351E470930B8}" type="presParOf" srcId="{147482D8-F793-4B63-AC92-2D2E108DBAA0}" destId="{C56633DC-E658-46D8-BE63-7CB1CCD3C8DC}" srcOrd="1" destOrd="0" presId="urn:microsoft.com/office/officeart/2008/layout/VerticalCurvedList"/>
    <dgm:cxn modelId="{E0FC5715-39C7-49DC-A159-5746F8CC6E7B}" type="presParOf" srcId="{147482D8-F793-4B63-AC92-2D2E108DBAA0}" destId="{82F03708-A2AD-459B-AB59-7BBD9EB44E67}" srcOrd="2" destOrd="0" presId="urn:microsoft.com/office/officeart/2008/layout/VerticalCurvedList"/>
    <dgm:cxn modelId="{6F34EEA0-CA2F-4855-9B3B-E830BCA78853}" type="presParOf" srcId="{147482D8-F793-4B63-AC92-2D2E108DBAA0}" destId="{9C6C1869-E7B2-4FB9-A22B-16BADC04A189}" srcOrd="3" destOrd="0" presId="urn:microsoft.com/office/officeart/2008/layout/VerticalCurvedList"/>
    <dgm:cxn modelId="{18BE84F5-89EA-4607-A47E-445B888A4BF5}" type="presParOf" srcId="{30E5EA73-69FE-4C99-B7E6-D2785DA2F8C5}" destId="{CC051F4B-17BB-4D9C-ADB0-700CD2124955}" srcOrd="1" destOrd="0" presId="urn:microsoft.com/office/officeart/2008/layout/VerticalCurvedList"/>
    <dgm:cxn modelId="{C551170B-B706-4B73-8949-C302261D28ED}" type="presParOf" srcId="{30E5EA73-69FE-4C99-B7E6-D2785DA2F8C5}" destId="{943AAF66-1C1E-4036-BAFE-130AF4AE314A}" srcOrd="2" destOrd="0" presId="urn:microsoft.com/office/officeart/2008/layout/VerticalCurvedList"/>
    <dgm:cxn modelId="{FFDD52CC-0B9A-4F09-8878-63AF6F26909F}" type="presParOf" srcId="{943AAF66-1C1E-4036-BAFE-130AF4AE314A}" destId="{1D9B0BA2-0AB2-4427-AE28-98650EADD147}" srcOrd="0" destOrd="0" presId="urn:microsoft.com/office/officeart/2008/layout/VerticalCurvedList"/>
    <dgm:cxn modelId="{6FC23D6A-0AD3-4C9E-81F3-12BB3C2D93CF}" type="presParOf" srcId="{30E5EA73-69FE-4C99-B7E6-D2785DA2F8C5}" destId="{7AFB17D6-ABC3-4B25-B3BB-655A1A5B32A9}" srcOrd="3" destOrd="0" presId="urn:microsoft.com/office/officeart/2008/layout/VerticalCurvedList"/>
    <dgm:cxn modelId="{D24C8BAF-D9CF-4B53-AB12-E5F484375198}" type="presParOf" srcId="{30E5EA73-69FE-4C99-B7E6-D2785DA2F8C5}" destId="{D9367CE6-DB52-4FE4-8879-99F3A35776AF}" srcOrd="4" destOrd="0" presId="urn:microsoft.com/office/officeart/2008/layout/VerticalCurvedList"/>
    <dgm:cxn modelId="{CCEEAEB7-41BC-43F0-A7EB-641602DCB66D}" type="presParOf" srcId="{D9367CE6-DB52-4FE4-8879-99F3A35776AF}" destId="{2B94B3DE-3FD1-4138-B6A8-86C32D7CDAE7}" srcOrd="0" destOrd="0" presId="urn:microsoft.com/office/officeart/2008/layout/VerticalCurvedList"/>
    <dgm:cxn modelId="{EA8359F2-C610-4036-9ACA-868887C050BB}" type="presParOf" srcId="{30E5EA73-69FE-4C99-B7E6-D2785DA2F8C5}" destId="{393CDCAB-BA8B-463A-B82B-1A837A72FF2E}" srcOrd="5" destOrd="0" presId="urn:microsoft.com/office/officeart/2008/layout/VerticalCurvedList"/>
    <dgm:cxn modelId="{A002716B-652A-4A4F-807D-D51E923E99C2}" type="presParOf" srcId="{30E5EA73-69FE-4C99-B7E6-D2785DA2F8C5}" destId="{8E5A188A-F2FA-4D31-8387-F0CE899D06D8}" srcOrd="6" destOrd="0" presId="urn:microsoft.com/office/officeart/2008/layout/VerticalCurvedList"/>
    <dgm:cxn modelId="{6329DEE1-E3C6-421E-942C-2BEB485527B5}" type="presParOf" srcId="{8E5A188A-F2FA-4D31-8387-F0CE899D06D8}" destId="{58A99791-976C-4270-ABCC-A15CE6943D6C}" srcOrd="0" destOrd="0" presId="urn:microsoft.com/office/officeart/2008/layout/VerticalCurvedList"/>
    <dgm:cxn modelId="{062445B2-FAF3-429C-8E59-20C154C1CB96}" type="presParOf" srcId="{30E5EA73-69FE-4C99-B7E6-D2785DA2F8C5}" destId="{78D6EA6B-EAE3-4A18-AD38-EB89FFEDDCC3}" srcOrd="7" destOrd="0" presId="urn:microsoft.com/office/officeart/2008/layout/VerticalCurvedList"/>
    <dgm:cxn modelId="{EC75DE7B-C9AC-41F0-88A3-DCD799E03D30}" type="presParOf" srcId="{30E5EA73-69FE-4C99-B7E6-D2785DA2F8C5}" destId="{B1CFF377-96B2-43A8-9E74-442C87FFFB8A}" srcOrd="8" destOrd="0" presId="urn:microsoft.com/office/officeart/2008/layout/VerticalCurvedList"/>
    <dgm:cxn modelId="{9B7DF213-B3C5-44BA-9917-B3BB02E1AF44}" type="presParOf" srcId="{B1CFF377-96B2-43A8-9E74-442C87FFFB8A}" destId="{2F6D85D9-5397-4257-8408-F4D9837A1129}" srcOrd="0" destOrd="0" presId="urn:microsoft.com/office/officeart/2008/layout/VerticalCurvedList"/>
    <dgm:cxn modelId="{4E0C3269-EE8A-4831-BA47-2289743D1C9C}" type="presParOf" srcId="{30E5EA73-69FE-4C99-B7E6-D2785DA2F8C5}" destId="{7002C2F0-D565-4E24-AD75-449CA8D002DB}" srcOrd="9" destOrd="0" presId="urn:microsoft.com/office/officeart/2008/layout/VerticalCurvedList"/>
    <dgm:cxn modelId="{BDC1BF85-3CB0-4471-B11E-DAA0214A2946}" type="presParOf" srcId="{30E5EA73-69FE-4C99-B7E6-D2785DA2F8C5}" destId="{F3BD0CA6-ED54-446A-9B0C-E7119E43F082}" srcOrd="10" destOrd="0" presId="urn:microsoft.com/office/officeart/2008/layout/VerticalCurvedList"/>
    <dgm:cxn modelId="{623A66F9-54E9-4E16-B49A-F0218EA8CFFC}" type="presParOf" srcId="{F3BD0CA6-ED54-446A-9B0C-E7119E43F082}" destId="{1CB3F7E7-A80B-4A69-8110-0D103E2270D6}" srcOrd="0" destOrd="0" presId="urn:microsoft.com/office/officeart/2008/layout/VerticalCurvedList"/>
    <dgm:cxn modelId="{5A56131B-242F-4321-9DD9-0DA1A8895D49}" type="presParOf" srcId="{30E5EA73-69FE-4C99-B7E6-D2785DA2F8C5}" destId="{29C05A1E-7F28-4068-AB2C-06506DD49CD5}" srcOrd="11" destOrd="0" presId="urn:microsoft.com/office/officeart/2008/layout/VerticalCurvedList"/>
    <dgm:cxn modelId="{40F99238-5602-4562-AD70-4E1C5C341746}" type="presParOf" srcId="{30E5EA73-69FE-4C99-B7E6-D2785DA2F8C5}" destId="{6F714ABD-92A1-4362-9654-96BF0AC1BBAF}" srcOrd="12" destOrd="0" presId="urn:microsoft.com/office/officeart/2008/layout/VerticalCurvedList"/>
    <dgm:cxn modelId="{CFB936F4-4BD7-4987-8545-A489FEDB09DB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Relational Algebra Equivalences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A Brief Primer on Query Optimization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25D39C3D-207E-474C-848E-FB6DD16A7698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Estimating Plan Costs</a:t>
          </a:r>
        </a:p>
      </dgm:t>
    </dgm:pt>
    <dgm:pt modelId="{C1251F7F-DD50-48D9-9DEB-28136C1AA1D6}" type="parTrans" cxnId="{1F673B98-1971-4F8F-BDD5-EC4D458DAB45}">
      <dgm:prSet/>
      <dgm:spPr/>
      <dgm:t>
        <a:bodyPr/>
        <a:lstStyle/>
        <a:p>
          <a:endParaRPr lang="en-US"/>
        </a:p>
      </dgm:t>
    </dgm:pt>
    <dgm:pt modelId="{7745816C-3EB2-4A15-82AF-7851D46AA7DE}" type="sibTrans" cxnId="{1F673B98-1971-4F8F-BDD5-EC4D458DAB45}">
      <dgm:prSet/>
      <dgm:spPr/>
      <dgm:t>
        <a:bodyPr/>
        <a:lstStyle/>
        <a:p>
          <a:endParaRPr lang="en-US"/>
        </a:p>
      </dgm:t>
    </dgm:pt>
    <dgm:pt modelId="{C21CBBAD-FD3A-4E73-A5C6-7D6C79BA9E96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Enumerating Plans</a:t>
          </a:r>
        </a:p>
      </dgm:t>
    </dgm:pt>
    <dgm:pt modelId="{0D133BC3-746B-4414-AC37-9D2A376989BD}" type="parTrans" cxnId="{21452129-2D3B-4820-874A-6716401D605C}">
      <dgm:prSet/>
      <dgm:spPr/>
      <dgm:t>
        <a:bodyPr/>
        <a:lstStyle/>
        <a:p>
          <a:endParaRPr lang="en-US"/>
        </a:p>
      </dgm:t>
    </dgm:pt>
    <dgm:pt modelId="{0AC0D392-30EE-444F-9DED-6E0DD68D4FAB}" type="sibTrans" cxnId="{21452129-2D3B-4820-874A-6716401D605C}">
      <dgm:prSet/>
      <dgm:spPr/>
      <dgm:t>
        <a:bodyPr/>
        <a:lstStyle/>
        <a:p>
          <a:endParaRPr lang="en-US"/>
        </a:p>
      </dgm:t>
    </dgm:pt>
    <dgm:pt modelId="{020DE52D-4485-480D-9641-C45E840E866B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Query Evaluation Plans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914C438B-CCCB-4B7D-BE70-B0437C49BAAD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Nested Sub-Queries</a:t>
          </a:r>
        </a:p>
      </dgm:t>
    </dgm:pt>
    <dgm:pt modelId="{483B1639-9C59-4988-94CF-3E62C3DDF401}" type="parTrans" cxnId="{66F6EEA3-E47A-46F5-ADDC-5CB1FDD70333}">
      <dgm:prSet/>
      <dgm:spPr/>
      <dgm:t>
        <a:bodyPr/>
        <a:lstStyle/>
        <a:p>
          <a:endParaRPr lang="en-US"/>
        </a:p>
      </dgm:t>
    </dgm:pt>
    <dgm:pt modelId="{CCD0A9B0-020D-4E37-8CAB-6F015291F99A}" type="sibTrans" cxnId="{66F6EEA3-E47A-46F5-ADDC-5CB1FDD70333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CC051F4B-17BB-4D9C-ADB0-700CD2124955}" type="pres">
      <dgm:prSet presAssocID="{C4797427-72CE-41EC-9F4E-A308E1F1C0A5}" presName="text_1" presStyleLbl="node1" presStyleIdx="0" presStyleCnt="6">
        <dgm:presLayoutVars>
          <dgm:bulletEnabled val="1"/>
        </dgm:presLayoutVars>
      </dgm:prSet>
      <dgm:spPr/>
    </dgm:pt>
    <dgm:pt modelId="{943AAF66-1C1E-4036-BAFE-130AF4AE314A}" type="pres">
      <dgm:prSet presAssocID="{C4797427-72CE-41EC-9F4E-A308E1F1C0A5}" presName="accent_1" presStyleCnt="0"/>
      <dgm:spPr/>
    </dgm:pt>
    <dgm:pt modelId="{1D9B0BA2-0AB2-4427-AE28-98650EADD147}" type="pres">
      <dgm:prSet presAssocID="{C4797427-72CE-41EC-9F4E-A308E1F1C0A5}" presName="accentRepeatNode" presStyleLbl="solidFgAcc1" presStyleIdx="0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7AFB17D6-ABC3-4B25-B3BB-655A1A5B32A9}" type="pres">
      <dgm:prSet presAssocID="{020DE52D-4485-480D-9641-C45E840E866B}" presName="text_2" presStyleLbl="node1" presStyleIdx="1" presStyleCnt="6">
        <dgm:presLayoutVars>
          <dgm:bulletEnabled val="1"/>
        </dgm:presLayoutVars>
      </dgm:prSet>
      <dgm:spPr/>
    </dgm:pt>
    <dgm:pt modelId="{D9367CE6-DB52-4FE4-8879-99F3A35776AF}" type="pres">
      <dgm:prSet presAssocID="{020DE52D-4485-480D-9641-C45E840E866B}" presName="accent_2" presStyleCnt="0"/>
      <dgm:spPr/>
    </dgm:pt>
    <dgm:pt modelId="{2B94B3DE-3FD1-4138-B6A8-86C32D7CDAE7}" type="pres">
      <dgm:prSet presAssocID="{020DE52D-4485-480D-9641-C45E840E866B}" presName="accentRepeatNode" presStyleLbl="solidFgAcc1" presStyleIdx="1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93CDCAB-BA8B-463A-B82B-1A837A72FF2E}" type="pres">
      <dgm:prSet presAssocID="{594BF85D-E9BC-439A-80D6-0EB4896FAE66}" presName="text_3" presStyleLbl="node1" presStyleIdx="2" presStyleCnt="6">
        <dgm:presLayoutVars>
          <dgm:bulletEnabled val="1"/>
        </dgm:presLayoutVars>
      </dgm:prSet>
      <dgm:spPr/>
    </dgm:pt>
    <dgm:pt modelId="{8E5A188A-F2FA-4D31-8387-F0CE899D06D8}" type="pres">
      <dgm:prSet presAssocID="{594BF85D-E9BC-439A-80D6-0EB4896FAE66}" presName="accent_3" presStyleCnt="0"/>
      <dgm:spPr/>
    </dgm:pt>
    <dgm:pt modelId="{58A99791-976C-4270-ABCC-A15CE6943D6C}" type="pres">
      <dgm:prSet presAssocID="{594BF85D-E9BC-439A-80D6-0EB4896FAE66}" presName="accentRepeatNode" presStyleLbl="solidFgAcc1" presStyleIdx="2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78D6EA6B-EAE3-4A18-AD38-EB89FFEDDCC3}" type="pres">
      <dgm:prSet presAssocID="{25D39C3D-207E-474C-848E-FB6DD16A7698}" presName="text_4" presStyleLbl="node1" presStyleIdx="3" presStyleCnt="6">
        <dgm:presLayoutVars>
          <dgm:bulletEnabled val="1"/>
        </dgm:presLayoutVars>
      </dgm:prSet>
      <dgm:spPr/>
    </dgm:pt>
    <dgm:pt modelId="{B1CFF377-96B2-43A8-9E74-442C87FFFB8A}" type="pres">
      <dgm:prSet presAssocID="{25D39C3D-207E-474C-848E-FB6DD16A7698}" presName="accent_4" presStyleCnt="0"/>
      <dgm:spPr/>
    </dgm:pt>
    <dgm:pt modelId="{2F6D85D9-5397-4257-8408-F4D9837A1129}" type="pres">
      <dgm:prSet presAssocID="{25D39C3D-207E-474C-848E-FB6DD16A7698}" presName="accentRepeatNode" presStyleLbl="solidFgAcc1" presStyleIdx="3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7002C2F0-D565-4E24-AD75-449CA8D002DB}" type="pres">
      <dgm:prSet presAssocID="{C21CBBAD-FD3A-4E73-A5C6-7D6C79BA9E96}" presName="text_5" presStyleLbl="node1" presStyleIdx="4" presStyleCnt="6">
        <dgm:presLayoutVars>
          <dgm:bulletEnabled val="1"/>
        </dgm:presLayoutVars>
      </dgm:prSet>
      <dgm:spPr/>
    </dgm:pt>
    <dgm:pt modelId="{F3BD0CA6-ED54-446A-9B0C-E7119E43F082}" type="pres">
      <dgm:prSet presAssocID="{C21CBBAD-FD3A-4E73-A5C6-7D6C79BA9E96}" presName="accent_5" presStyleCnt="0"/>
      <dgm:spPr/>
    </dgm:pt>
    <dgm:pt modelId="{1CB3F7E7-A80B-4A69-8110-0D103E2270D6}" type="pres">
      <dgm:prSet presAssocID="{C21CBBAD-FD3A-4E73-A5C6-7D6C79BA9E96}" presName="accentRepeatNode" presStyleLbl="solidFgAcc1" presStyleIdx="4" presStyleCnt="6"/>
      <dgm:spPr>
        <a:solidFill>
          <a:srgbClr val="92D050"/>
        </a:solidFill>
        <a:ln>
          <a:solidFill>
            <a:schemeClr val="tx1"/>
          </a:solidFill>
        </a:ln>
      </dgm:spPr>
    </dgm:pt>
    <dgm:pt modelId="{29C05A1E-7F28-4068-AB2C-06506DD49CD5}" type="pres">
      <dgm:prSet presAssocID="{914C438B-CCCB-4B7D-BE70-B0437C49BAAD}" presName="text_6" presStyleLbl="node1" presStyleIdx="5" presStyleCnt="6">
        <dgm:presLayoutVars>
          <dgm:bulletEnabled val="1"/>
        </dgm:presLayoutVars>
      </dgm:prSet>
      <dgm:spPr/>
    </dgm:pt>
    <dgm:pt modelId="{6F714ABD-92A1-4362-9654-96BF0AC1BBAF}" type="pres">
      <dgm:prSet presAssocID="{914C438B-CCCB-4B7D-BE70-B0437C49BAAD}" presName="accent_6" presStyleCnt="0"/>
      <dgm:spPr/>
    </dgm:pt>
    <dgm:pt modelId="{16DEB51D-6671-4EDB-B5CE-70531D4F557A}" type="pres">
      <dgm:prSet presAssocID="{914C438B-CCCB-4B7D-BE70-B0437C49BAAD}" presName="accentRepeatNode" presStyleLbl="solidFgAcc1" presStyleIdx="5" presStyleCnt="6"/>
      <dgm:spPr>
        <a:solidFill>
          <a:srgbClr val="C00000"/>
        </a:solidFill>
        <a:ln>
          <a:solidFill>
            <a:schemeClr val="tx1"/>
          </a:solidFill>
        </a:ln>
      </dgm:spPr>
    </dgm:pt>
  </dgm:ptLst>
  <dgm:cxnLst>
    <dgm:cxn modelId="{75739507-C25A-4FF2-8A75-99CFEB1AA6FA}" srcId="{BE1645D6-1611-4DF4-8DF3-EEC32D8C4F8A}" destId="{020DE52D-4485-480D-9641-C45E840E866B}" srcOrd="1" destOrd="0" parTransId="{C347DBC6-43D8-4312-8C18-62665D399B40}" sibTransId="{E0EF98CB-C1C0-4C22-A539-F558B4CAED5C}"/>
    <dgm:cxn modelId="{D1C4DC19-E0B0-41A8-9791-3849A9118F2A}" type="presOf" srcId="{F697B42C-0438-4219-9447-F99531A21CCC}" destId="{C56633DC-E658-46D8-BE63-7CB1CCD3C8DC}" srcOrd="0" destOrd="0" presId="urn:microsoft.com/office/officeart/2008/layout/VerticalCurvedList"/>
    <dgm:cxn modelId="{21452129-2D3B-4820-874A-6716401D605C}" srcId="{BE1645D6-1611-4DF4-8DF3-EEC32D8C4F8A}" destId="{C21CBBAD-FD3A-4E73-A5C6-7D6C79BA9E96}" srcOrd="4" destOrd="0" parTransId="{0D133BC3-746B-4414-AC37-9D2A376989BD}" sibTransId="{0AC0D392-30EE-444F-9DED-6E0DD68D4FAB}"/>
    <dgm:cxn modelId="{27C59E6B-C02C-4DBE-BFDB-506DBD58236F}" type="presOf" srcId="{C4797427-72CE-41EC-9F4E-A308E1F1C0A5}" destId="{CC051F4B-17BB-4D9C-ADB0-700CD2124955}" srcOrd="0" destOrd="0" presId="urn:microsoft.com/office/officeart/2008/layout/VerticalCurvedList"/>
    <dgm:cxn modelId="{177AE26B-85F3-45B8-9830-6A178AF1ADDD}" srcId="{BE1645D6-1611-4DF4-8DF3-EEC32D8C4F8A}" destId="{594BF85D-E9BC-439A-80D6-0EB4896FAE66}" srcOrd="2" destOrd="0" parTransId="{F9701C7C-9B01-4876-A1ED-4F2C271A4DC0}" sibTransId="{120C55D7-E0EA-4E24-BA54-2E5BE7566668}"/>
    <dgm:cxn modelId="{1C5F5C7B-360D-44C6-9263-14B22D9BEF04}" type="presOf" srcId="{914C438B-CCCB-4B7D-BE70-B0437C49BAAD}" destId="{29C05A1E-7F28-4068-AB2C-06506DD49CD5}" srcOrd="0" destOrd="0" presId="urn:microsoft.com/office/officeart/2008/layout/VerticalCurvedList"/>
    <dgm:cxn modelId="{E969647E-0FB4-4A33-ADB5-CE310170BE05}" type="presOf" srcId="{594BF85D-E9BC-439A-80D6-0EB4896FAE66}" destId="{393CDCAB-BA8B-463A-B82B-1A837A72FF2E}" srcOrd="0" destOrd="0" presId="urn:microsoft.com/office/officeart/2008/layout/VerticalCurvedList"/>
    <dgm:cxn modelId="{F0144B96-448A-44C1-92DA-26EE40AC200D}" type="presOf" srcId="{BE1645D6-1611-4DF4-8DF3-EEC32D8C4F8A}" destId="{8D4BB782-D1CB-4178-BD6C-378E667E109F}" srcOrd="0" destOrd="0" presId="urn:microsoft.com/office/officeart/2008/layout/VerticalCurvedList"/>
    <dgm:cxn modelId="{1F673B98-1971-4F8F-BDD5-EC4D458DAB45}" srcId="{BE1645D6-1611-4DF4-8DF3-EEC32D8C4F8A}" destId="{25D39C3D-207E-474C-848E-FB6DD16A7698}" srcOrd="3" destOrd="0" parTransId="{C1251F7F-DD50-48D9-9DEB-28136C1AA1D6}" sibTransId="{7745816C-3EB2-4A15-82AF-7851D46AA7DE}"/>
    <dgm:cxn modelId="{DBBA64A3-7946-42E9-9680-51436F8B613C}" type="presOf" srcId="{25D39C3D-207E-474C-848E-FB6DD16A7698}" destId="{78D6EA6B-EAE3-4A18-AD38-EB89FFEDDCC3}" srcOrd="0" destOrd="0" presId="urn:microsoft.com/office/officeart/2008/layout/VerticalCurvedList"/>
    <dgm:cxn modelId="{66F6EEA3-E47A-46F5-ADDC-5CB1FDD70333}" srcId="{BE1645D6-1611-4DF4-8DF3-EEC32D8C4F8A}" destId="{914C438B-CCCB-4B7D-BE70-B0437C49BAAD}" srcOrd="5" destOrd="0" parTransId="{483B1639-9C59-4988-94CF-3E62C3DDF401}" sibTransId="{CCD0A9B0-020D-4E37-8CAB-6F015291F99A}"/>
    <dgm:cxn modelId="{372C59BA-F915-40C3-A838-A7C41FAF3943}" type="presOf" srcId="{020DE52D-4485-480D-9641-C45E840E866B}" destId="{7AFB17D6-ABC3-4B25-B3BB-655A1A5B32A9}" srcOrd="0" destOrd="0" presId="urn:microsoft.com/office/officeart/2008/layout/VerticalCurvedList"/>
    <dgm:cxn modelId="{9850D0BC-3210-4D60-B857-EAAD675AAF0B}" srcId="{BE1645D6-1611-4DF4-8DF3-EEC32D8C4F8A}" destId="{C4797427-72CE-41EC-9F4E-A308E1F1C0A5}" srcOrd="0" destOrd="0" parTransId="{DE1632A6-6E93-43B3-A705-C4408049176E}" sibTransId="{F697B42C-0438-4219-9447-F99531A21CCC}"/>
    <dgm:cxn modelId="{817F99FE-33FF-4D32-95F5-E42202D57E0C}" type="presOf" srcId="{C21CBBAD-FD3A-4E73-A5C6-7D6C79BA9E96}" destId="{7002C2F0-D565-4E24-AD75-449CA8D002DB}" srcOrd="0" destOrd="0" presId="urn:microsoft.com/office/officeart/2008/layout/VerticalCurvedList"/>
    <dgm:cxn modelId="{C6ED5D7E-E7AA-44D0-A81D-21E3C2506F7B}" type="presParOf" srcId="{8D4BB782-D1CB-4178-BD6C-378E667E109F}" destId="{30E5EA73-69FE-4C99-B7E6-D2785DA2F8C5}" srcOrd="0" destOrd="0" presId="urn:microsoft.com/office/officeart/2008/layout/VerticalCurvedList"/>
    <dgm:cxn modelId="{16401609-F9FE-4B55-8457-136DF9D22786}" type="presParOf" srcId="{30E5EA73-69FE-4C99-B7E6-D2785DA2F8C5}" destId="{147482D8-F793-4B63-AC92-2D2E108DBAA0}" srcOrd="0" destOrd="0" presId="urn:microsoft.com/office/officeart/2008/layout/VerticalCurvedList"/>
    <dgm:cxn modelId="{F97EEA28-C8D2-458E-B35D-6C0671A8047A}" type="presParOf" srcId="{147482D8-F793-4B63-AC92-2D2E108DBAA0}" destId="{F2410933-DB5E-4543-A714-4AF5A203C95C}" srcOrd="0" destOrd="0" presId="urn:microsoft.com/office/officeart/2008/layout/VerticalCurvedList"/>
    <dgm:cxn modelId="{31CBAED1-3870-48D1-B9E2-6EAC7E0AF14D}" type="presParOf" srcId="{147482D8-F793-4B63-AC92-2D2E108DBAA0}" destId="{C56633DC-E658-46D8-BE63-7CB1CCD3C8DC}" srcOrd="1" destOrd="0" presId="urn:microsoft.com/office/officeart/2008/layout/VerticalCurvedList"/>
    <dgm:cxn modelId="{B63C95E4-7680-406C-98FA-B0C653A14B97}" type="presParOf" srcId="{147482D8-F793-4B63-AC92-2D2E108DBAA0}" destId="{82F03708-A2AD-459B-AB59-7BBD9EB44E67}" srcOrd="2" destOrd="0" presId="urn:microsoft.com/office/officeart/2008/layout/VerticalCurvedList"/>
    <dgm:cxn modelId="{21B59447-18F5-4FC9-93B6-3C878D052DD6}" type="presParOf" srcId="{147482D8-F793-4B63-AC92-2D2E108DBAA0}" destId="{9C6C1869-E7B2-4FB9-A22B-16BADC04A189}" srcOrd="3" destOrd="0" presId="urn:microsoft.com/office/officeart/2008/layout/VerticalCurvedList"/>
    <dgm:cxn modelId="{70C3D0B9-53E1-4882-848D-C5E8745BE784}" type="presParOf" srcId="{30E5EA73-69FE-4C99-B7E6-D2785DA2F8C5}" destId="{CC051F4B-17BB-4D9C-ADB0-700CD2124955}" srcOrd="1" destOrd="0" presId="urn:microsoft.com/office/officeart/2008/layout/VerticalCurvedList"/>
    <dgm:cxn modelId="{AC6E0415-0459-401D-8B2D-8A0361689884}" type="presParOf" srcId="{30E5EA73-69FE-4C99-B7E6-D2785DA2F8C5}" destId="{943AAF66-1C1E-4036-BAFE-130AF4AE314A}" srcOrd="2" destOrd="0" presId="urn:microsoft.com/office/officeart/2008/layout/VerticalCurvedList"/>
    <dgm:cxn modelId="{E3BC0229-0223-4FCB-9261-BCAF2A26774E}" type="presParOf" srcId="{943AAF66-1C1E-4036-BAFE-130AF4AE314A}" destId="{1D9B0BA2-0AB2-4427-AE28-98650EADD147}" srcOrd="0" destOrd="0" presId="urn:microsoft.com/office/officeart/2008/layout/VerticalCurvedList"/>
    <dgm:cxn modelId="{8FE9ED72-1A67-473A-AB58-4D4404438CD5}" type="presParOf" srcId="{30E5EA73-69FE-4C99-B7E6-D2785DA2F8C5}" destId="{7AFB17D6-ABC3-4B25-B3BB-655A1A5B32A9}" srcOrd="3" destOrd="0" presId="urn:microsoft.com/office/officeart/2008/layout/VerticalCurvedList"/>
    <dgm:cxn modelId="{0855BAD7-482A-4FB1-8319-6A39F80FDCD7}" type="presParOf" srcId="{30E5EA73-69FE-4C99-B7E6-D2785DA2F8C5}" destId="{D9367CE6-DB52-4FE4-8879-99F3A35776AF}" srcOrd="4" destOrd="0" presId="urn:microsoft.com/office/officeart/2008/layout/VerticalCurvedList"/>
    <dgm:cxn modelId="{6AC33F83-AB47-4909-87D1-309DE43C89B9}" type="presParOf" srcId="{D9367CE6-DB52-4FE4-8879-99F3A35776AF}" destId="{2B94B3DE-3FD1-4138-B6A8-86C32D7CDAE7}" srcOrd="0" destOrd="0" presId="urn:microsoft.com/office/officeart/2008/layout/VerticalCurvedList"/>
    <dgm:cxn modelId="{EB68C6CA-422D-4C08-A8FD-C2DFDC0D771B}" type="presParOf" srcId="{30E5EA73-69FE-4C99-B7E6-D2785DA2F8C5}" destId="{393CDCAB-BA8B-463A-B82B-1A837A72FF2E}" srcOrd="5" destOrd="0" presId="urn:microsoft.com/office/officeart/2008/layout/VerticalCurvedList"/>
    <dgm:cxn modelId="{30630A6E-2D5C-4040-BBFA-6FE1156B510F}" type="presParOf" srcId="{30E5EA73-69FE-4C99-B7E6-D2785DA2F8C5}" destId="{8E5A188A-F2FA-4D31-8387-F0CE899D06D8}" srcOrd="6" destOrd="0" presId="urn:microsoft.com/office/officeart/2008/layout/VerticalCurvedList"/>
    <dgm:cxn modelId="{F2F7A5B1-360F-4B70-B8D3-48A219A57F92}" type="presParOf" srcId="{8E5A188A-F2FA-4D31-8387-F0CE899D06D8}" destId="{58A99791-976C-4270-ABCC-A15CE6943D6C}" srcOrd="0" destOrd="0" presId="urn:microsoft.com/office/officeart/2008/layout/VerticalCurvedList"/>
    <dgm:cxn modelId="{6112AFA5-9AA2-41FA-AA0F-2AB8CEA4A5A8}" type="presParOf" srcId="{30E5EA73-69FE-4C99-B7E6-D2785DA2F8C5}" destId="{78D6EA6B-EAE3-4A18-AD38-EB89FFEDDCC3}" srcOrd="7" destOrd="0" presId="urn:microsoft.com/office/officeart/2008/layout/VerticalCurvedList"/>
    <dgm:cxn modelId="{540B2B72-1AD8-4C10-B7AE-E0EDB3C40CA0}" type="presParOf" srcId="{30E5EA73-69FE-4C99-B7E6-D2785DA2F8C5}" destId="{B1CFF377-96B2-43A8-9E74-442C87FFFB8A}" srcOrd="8" destOrd="0" presId="urn:microsoft.com/office/officeart/2008/layout/VerticalCurvedList"/>
    <dgm:cxn modelId="{1D21BB13-3E65-4404-A4AD-9D333B49B4C2}" type="presParOf" srcId="{B1CFF377-96B2-43A8-9E74-442C87FFFB8A}" destId="{2F6D85D9-5397-4257-8408-F4D9837A1129}" srcOrd="0" destOrd="0" presId="urn:microsoft.com/office/officeart/2008/layout/VerticalCurvedList"/>
    <dgm:cxn modelId="{E41FE574-8A50-4143-B0C1-AF4BDC3E12F1}" type="presParOf" srcId="{30E5EA73-69FE-4C99-B7E6-D2785DA2F8C5}" destId="{7002C2F0-D565-4E24-AD75-449CA8D002DB}" srcOrd="9" destOrd="0" presId="urn:microsoft.com/office/officeart/2008/layout/VerticalCurvedList"/>
    <dgm:cxn modelId="{0B383731-ED7E-4DB3-BE70-7B02FCABCCD2}" type="presParOf" srcId="{30E5EA73-69FE-4C99-B7E6-D2785DA2F8C5}" destId="{F3BD0CA6-ED54-446A-9B0C-E7119E43F082}" srcOrd="10" destOrd="0" presId="urn:microsoft.com/office/officeart/2008/layout/VerticalCurvedList"/>
    <dgm:cxn modelId="{9E87714A-1F17-401A-810B-CC0D1ED61530}" type="presParOf" srcId="{F3BD0CA6-ED54-446A-9B0C-E7119E43F082}" destId="{1CB3F7E7-A80B-4A69-8110-0D103E2270D6}" srcOrd="0" destOrd="0" presId="urn:microsoft.com/office/officeart/2008/layout/VerticalCurvedList"/>
    <dgm:cxn modelId="{EC10B666-1E49-49B4-8083-B3486DD7AE7D}" type="presParOf" srcId="{30E5EA73-69FE-4C99-B7E6-D2785DA2F8C5}" destId="{29C05A1E-7F28-4068-AB2C-06506DD49CD5}" srcOrd="11" destOrd="0" presId="urn:microsoft.com/office/officeart/2008/layout/VerticalCurvedList"/>
    <dgm:cxn modelId="{8B100171-5F06-486C-8289-D8B6EED74A4E}" type="presParOf" srcId="{30E5EA73-69FE-4C99-B7E6-D2785DA2F8C5}" destId="{6F714ABD-92A1-4362-9654-96BF0AC1BBAF}" srcOrd="12" destOrd="0" presId="urn:microsoft.com/office/officeart/2008/layout/VerticalCurvedList"/>
    <dgm:cxn modelId="{74B80F53-F396-48CB-8F85-59C72223B67F}" type="presParOf" srcId="{6F714ABD-92A1-4362-9654-96BF0AC1BBAF}" destId="{16DEB51D-6671-4EDB-B5CE-70531D4F55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Query Evaluation Plans</a:t>
          </a: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Nested Sub-Queries</a:t>
          </a: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Query Evaluation Plans</a:t>
          </a: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Nested Sub-Queries</a:t>
          </a: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051F4B-17BB-4D9C-ADB0-700CD2124955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A Brief Primer on Query Optimization</a:t>
          </a:r>
        </a:p>
      </dsp:txBody>
      <dsp:txXfrm>
        <a:off x="415787" y="272863"/>
        <a:ext cx="7029352" cy="545518"/>
      </dsp:txXfrm>
    </dsp:sp>
    <dsp:sp modelId="{1D9B0BA2-0AB2-4427-AE28-98650EADD147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B17D6-ABC3-4B25-B3BB-655A1A5B32A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Query Evaluation Plans</a:t>
          </a:r>
        </a:p>
      </dsp:txBody>
      <dsp:txXfrm>
        <a:off x="864513" y="1091037"/>
        <a:ext cx="6580625" cy="545518"/>
      </dsp:txXfrm>
    </dsp:sp>
    <dsp:sp modelId="{2B94B3DE-3FD1-4138-B6A8-86C32D7CDAE7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CDCAB-BA8B-463A-B82B-1A837A72FF2E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Relational Algebra Equivalences</a:t>
          </a:r>
        </a:p>
      </dsp:txBody>
      <dsp:txXfrm>
        <a:off x="1069704" y="1909212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6EA6B-EAE3-4A18-AD38-EB89FFEDDCC3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Estimating Plan Costs</a:t>
          </a:r>
        </a:p>
      </dsp:txBody>
      <dsp:txXfrm>
        <a:off x="1069704" y="2726868"/>
        <a:ext cx="6375434" cy="545518"/>
      </dsp:txXfrm>
    </dsp:sp>
    <dsp:sp modelId="{2F6D85D9-5397-4257-8408-F4D9837A1129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2C2F0-D565-4E24-AD75-449CA8D002DB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Enumerating Plans</a:t>
          </a:r>
        </a:p>
      </dsp:txBody>
      <dsp:txXfrm>
        <a:off x="864513" y="3545043"/>
        <a:ext cx="6580625" cy="545518"/>
      </dsp:txXfrm>
    </dsp:sp>
    <dsp:sp modelId="{1CB3F7E7-A80B-4A69-8110-0D103E2270D6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05A1E-7F28-4068-AB2C-06506DD49C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Nested Sub-Queries</a:t>
          </a:r>
        </a:p>
      </dsp:txBody>
      <dsp:txXfrm>
        <a:off x="415787" y="4363218"/>
        <a:ext cx="7029352" cy="545518"/>
      </dsp:txXfrm>
    </dsp:sp>
    <dsp:sp modelId="{16DEB51D-6671-4EDB-B5CE-70531D4F557A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3.w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269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60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415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12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9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.jpe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2.jpe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2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8.bin"/><Relationship Id="rId21" Type="http://schemas.openxmlformats.org/officeDocument/2006/relationships/image" Target="../media/image16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10" Type="http://schemas.openxmlformats.org/officeDocument/2006/relationships/image" Target="../media/image11.wmf"/><Relationship Id="rId19" Type="http://schemas.openxmlformats.org/officeDocument/2006/relationships/image" Target="../media/image1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0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X</a:t>
            </a:r>
            <a:br>
              <a:rPr lang="en-US" dirty="0"/>
            </a:br>
            <a:r>
              <a:rPr lang="en-US" dirty="0"/>
              <a:t>Lecture 23, April 14,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09800" y="2133600"/>
          <a:ext cx="3886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0" name="Equation" r:id="rId4" imgW="3073320" imgH="507960" progId="Equation.3">
                  <p:embed/>
                </p:oleObj>
              </mc:Choice>
              <mc:Fallback>
                <p:oleObj name="Equation" r:id="rId4" imgW="307332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3886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25353" y="4648200"/>
            <a:ext cx="86076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commute a selection with a cross-product or a join</a:t>
            </a:r>
            <a:br>
              <a:rPr lang="en-US" sz="2400" dirty="0"/>
            </a:br>
            <a:r>
              <a:rPr lang="en-US" sz="2400" dirty="0"/>
              <a:t>if the selection condition involves only attributes of one of the</a:t>
            </a:r>
            <a:br>
              <a:rPr lang="en-US" sz="2400" dirty="0"/>
            </a:br>
            <a:r>
              <a:rPr lang="en-US" sz="2400" dirty="0"/>
              <a:t>arguments to the cross-product or join!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57400" y="2895600"/>
          <a:ext cx="4445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1" name="Equation" r:id="rId6" imgW="3733560" imgH="507960" progId="Equation.3">
                  <p:embed/>
                </p:oleObj>
              </mc:Choice>
              <mc:Fallback>
                <p:oleObj name="Equation" r:id="rId6" imgW="3733560" imgH="507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4445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5240" y="3657600"/>
            <a:ext cx="8267904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Caveat</a:t>
            </a:r>
            <a:r>
              <a:rPr lang="en-US" sz="2400" dirty="0"/>
              <a:t>: The attributes mentioned in </a:t>
            </a:r>
            <a:r>
              <a:rPr lang="en-US" sz="2400" i="1" dirty="0"/>
              <a:t>c </a:t>
            </a:r>
            <a:r>
              <a:rPr lang="en-US" sz="2400" dirty="0"/>
              <a:t>must appear only in R and </a:t>
            </a:r>
            <a:br>
              <a:rPr lang="en-US" sz="2400" dirty="0"/>
            </a:br>
            <a:r>
              <a:rPr lang="en-US" sz="2400" i="1" dirty="0"/>
              <a:t>NOT</a:t>
            </a:r>
            <a:r>
              <a:rPr lang="en-US" sz="2400" dirty="0"/>
              <a:t> in S</a:t>
            </a:r>
          </a:p>
        </p:txBody>
      </p:sp>
    </p:spTree>
    <p:extLst>
      <p:ext uri="{BB962C8B-B14F-4D97-AF65-F5344CB8AC3E}">
        <p14:creationId xmlns:p14="http://schemas.microsoft.com/office/powerpoint/2010/main" val="161431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 and with Joins (</a:t>
            </a:r>
            <a:r>
              <a:rPr lang="en-US" sz="2800" i="1" dirty="0">
                <a:solidFill>
                  <a:srgbClr val="0070C0"/>
                </a:solidFill>
              </a:rPr>
              <a:t>Cont’d</a:t>
            </a:r>
            <a:r>
              <a:rPr lang="en-US" sz="2800" dirty="0">
                <a:solidFill>
                  <a:srgbClr val="0070C0"/>
                </a:solidFill>
              </a:rPr>
              <a:t>):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343025" y="1968500"/>
          <a:ext cx="5621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0" name="Equation" r:id="rId4" imgW="4444920" imgH="838080" progId="Equation.3">
                  <p:embed/>
                </p:oleObj>
              </mc:Choice>
              <mc:Fallback>
                <p:oleObj name="Equation" r:id="rId4" imgW="4444920" imgH="8380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1968500"/>
                        <a:ext cx="56213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41577" y="4648200"/>
            <a:ext cx="8175250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push part of the selection condition </a:t>
            </a:r>
            <a:r>
              <a:rPr lang="en-US" sz="2400" b="1" i="1" dirty="0"/>
              <a:t>c</a:t>
            </a:r>
            <a:r>
              <a:rPr lang="en-US" sz="2400" dirty="0"/>
              <a:t> ahead of </a:t>
            </a:r>
            <a:br>
              <a:rPr lang="en-US" sz="2400" dirty="0"/>
            </a:br>
            <a:r>
              <a:rPr lang="en-US" sz="2400" dirty="0"/>
              <a:t>the cross-product!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124200" y="2895600"/>
          <a:ext cx="415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1" name="Equation" r:id="rId6" imgW="3492360" imgH="609480" progId="Equation.3">
                  <p:embed/>
                </p:oleObj>
              </mc:Choice>
              <mc:Fallback>
                <p:oleObj name="Equation" r:id="rId6" imgW="349236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4157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124200" y="3810000"/>
          <a:ext cx="412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2" name="Equation" r:id="rId8" imgW="3466800" imgH="609480" progId="Equation.3">
                  <p:embed/>
                </p:oleObj>
              </mc:Choice>
              <mc:Fallback>
                <p:oleObj name="Equation" r:id="rId8" imgW="346680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4127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96298" y="5569803"/>
            <a:ext cx="364946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applies to joins as well!</a:t>
            </a:r>
          </a:p>
        </p:txBody>
      </p:sp>
    </p:spTree>
    <p:extLst>
      <p:ext uri="{BB962C8B-B14F-4D97-AF65-F5344CB8AC3E}">
        <p14:creationId xmlns:p14="http://schemas.microsoft.com/office/powerpoint/2010/main" val="201285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Projections with Cross-Products and with Joins: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74800" y="2082800"/>
          <a:ext cx="515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4" name="Equation" r:id="rId4" imgW="4076640" imgH="609480" progId="Equation.3">
                  <p:embed/>
                </p:oleObj>
              </mc:Choice>
              <mc:Fallback>
                <p:oleObj name="Equation" r:id="rId4" imgW="407664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2082800"/>
                        <a:ext cx="5156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57200" y="4895671"/>
            <a:ext cx="8334396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Intuitively, we need to retain only those attributes of R and S that</a:t>
            </a:r>
            <a:br>
              <a:rPr lang="en-US" sz="2400" dirty="0"/>
            </a:br>
            <a:r>
              <a:rPr lang="en-US" sz="2400" dirty="0"/>
              <a:t>are either mentioned in the join condition </a:t>
            </a:r>
            <a:r>
              <a:rPr lang="en-US" sz="2400" b="1" i="1" dirty="0"/>
              <a:t>c</a:t>
            </a:r>
            <a:r>
              <a:rPr lang="en-US" sz="2400" dirty="0"/>
              <a:t> or included in the set</a:t>
            </a:r>
            <a:br>
              <a:rPr lang="en-US" sz="2400" dirty="0"/>
            </a:br>
            <a:r>
              <a:rPr lang="en-US" sz="2400" dirty="0"/>
              <a:t>of attributes </a:t>
            </a:r>
            <a:r>
              <a:rPr lang="en-US" sz="2400" b="1" i="1" dirty="0"/>
              <a:t>a</a:t>
            </a:r>
            <a:r>
              <a:rPr lang="en-US" sz="2400" dirty="0"/>
              <a:t> retained by the projection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336675" y="2895600"/>
          <a:ext cx="612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5" name="Equation" r:id="rId6" imgW="5143320" imgH="609480" progId="Equation.3">
                  <p:embed/>
                </p:oleObj>
              </mc:Choice>
              <mc:Fallback>
                <p:oleObj name="Equation" r:id="rId6" imgW="51433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2895600"/>
                        <a:ext cx="612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928688" y="3886200"/>
          <a:ext cx="6938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6" name="Equation" r:id="rId8" imgW="5829120" imgH="609480" progId="Equation.3">
                  <p:embed/>
                </p:oleObj>
              </mc:Choice>
              <mc:Fallback>
                <p:oleObj name="Equation" r:id="rId8" imgW="5829120" imgH="609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886200"/>
                        <a:ext cx="69389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01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How to Estimate the Cost of Plans?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381000" y="1447800"/>
            <a:ext cx="8468047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Now that correctness is ensured, how can the DBMS estimate the costs of various plans?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3945731" y="449404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900487" y="327484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grpSp>
        <p:nvGrpSpPr>
          <p:cNvPr id="37" name="Group 53"/>
          <p:cNvGrpSpPr>
            <a:grpSpLocks/>
          </p:cNvGrpSpPr>
          <p:nvPr/>
        </p:nvGrpSpPr>
        <p:grpSpPr bwMode="auto">
          <a:xfrm>
            <a:off x="950912" y="2806857"/>
            <a:ext cx="2687638" cy="3313113"/>
            <a:chOff x="3020" y="2103"/>
            <a:chExt cx="1693" cy="2087"/>
          </a:xfrm>
        </p:grpSpPr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269" y="2688"/>
              <a:ext cx="73" cy="10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3306" y="2699"/>
              <a:ext cx="65" cy="1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3671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2"/>
            <p:cNvSpPr>
              <a:spLocks/>
            </p:cNvSpPr>
            <p:nvPr/>
          </p:nvSpPr>
          <p:spPr bwMode="auto">
            <a:xfrm>
              <a:off x="3726" y="2113"/>
              <a:ext cx="1" cy="109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3"/>
            <p:cNvSpPr>
              <a:spLocks/>
            </p:cNvSpPr>
            <p:nvPr/>
          </p:nvSpPr>
          <p:spPr bwMode="auto">
            <a:xfrm>
              <a:off x="3645" y="2103"/>
              <a:ext cx="110" cy="1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>
              <a:off x="3745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5"/>
            <p:cNvSpPr>
              <a:spLocks/>
            </p:cNvSpPr>
            <p:nvPr/>
          </p:nvSpPr>
          <p:spPr bwMode="auto">
            <a:xfrm>
              <a:off x="3964" y="3371"/>
              <a:ext cx="1" cy="78"/>
            </a:xfrm>
            <a:custGeom>
              <a:avLst/>
              <a:gdLst>
                <a:gd name="T0" fmla="*/ 0 w 1"/>
                <a:gd name="T1" fmla="*/ 0 h 78"/>
                <a:gd name="T2" fmla="*/ 0 w 1"/>
                <a:gd name="T3" fmla="*/ 77 h 78"/>
                <a:gd name="T4" fmla="*/ 0 w 1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8">
                  <a:moveTo>
                    <a:pt x="0" y="0"/>
                  </a:moveTo>
                  <a:lnTo>
                    <a:pt x="0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6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0 h 78"/>
                <a:gd name="T2" fmla="*/ 219 w 220"/>
                <a:gd name="T3" fmla="*/ 77 h 78"/>
                <a:gd name="T4" fmla="*/ 0 w 220"/>
                <a:gd name="T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0"/>
                  </a:moveTo>
                  <a:lnTo>
                    <a:pt x="219" y="7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7"/>
            <p:cNvSpPr>
              <a:spLocks/>
            </p:cNvSpPr>
            <p:nvPr/>
          </p:nvSpPr>
          <p:spPr bwMode="auto">
            <a:xfrm>
              <a:off x="3745" y="3371"/>
              <a:ext cx="220" cy="78"/>
            </a:xfrm>
            <a:custGeom>
              <a:avLst/>
              <a:gdLst>
                <a:gd name="T0" fmla="*/ 0 w 220"/>
                <a:gd name="T1" fmla="*/ 77 h 78"/>
                <a:gd name="T2" fmla="*/ 219 w 220"/>
                <a:gd name="T3" fmla="*/ 0 h 78"/>
                <a:gd name="T4" fmla="*/ 0 w 220"/>
                <a:gd name="T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" h="78">
                  <a:moveTo>
                    <a:pt x="0" y="77"/>
                  </a:moveTo>
                  <a:lnTo>
                    <a:pt x="219" y="0"/>
                  </a:lnTo>
                  <a:lnTo>
                    <a:pt x="0" y="7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8"/>
            <p:cNvSpPr>
              <a:spLocks/>
            </p:cNvSpPr>
            <p:nvPr/>
          </p:nvSpPr>
          <p:spPr bwMode="auto">
            <a:xfrm>
              <a:off x="3370" y="3693"/>
              <a:ext cx="422" cy="225"/>
            </a:xfrm>
            <a:custGeom>
              <a:avLst/>
              <a:gdLst>
                <a:gd name="T0" fmla="*/ 0 w 422"/>
                <a:gd name="T1" fmla="*/ 224 h 225"/>
                <a:gd name="T2" fmla="*/ 421 w 422"/>
                <a:gd name="T3" fmla="*/ 0 h 225"/>
                <a:gd name="T4" fmla="*/ 0 w 422"/>
                <a:gd name="T5" fmla="*/ 224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2" h="225">
                  <a:moveTo>
                    <a:pt x="0" y="224"/>
                  </a:moveTo>
                  <a:lnTo>
                    <a:pt x="421" y="0"/>
                  </a:lnTo>
                  <a:lnTo>
                    <a:pt x="0" y="22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9"/>
            <p:cNvSpPr>
              <a:spLocks/>
            </p:cNvSpPr>
            <p:nvPr/>
          </p:nvSpPr>
          <p:spPr bwMode="auto">
            <a:xfrm>
              <a:off x="3947" y="3693"/>
              <a:ext cx="431" cy="225"/>
            </a:xfrm>
            <a:custGeom>
              <a:avLst/>
              <a:gdLst>
                <a:gd name="T0" fmla="*/ 0 w 431"/>
                <a:gd name="T1" fmla="*/ 0 h 225"/>
                <a:gd name="T2" fmla="*/ 430 w 431"/>
                <a:gd name="T3" fmla="*/ 224 h 225"/>
                <a:gd name="T4" fmla="*/ 0 w 431"/>
                <a:gd name="T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" h="225">
                  <a:moveTo>
                    <a:pt x="0" y="0"/>
                  </a:moveTo>
                  <a:lnTo>
                    <a:pt x="430" y="22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0"/>
            <p:cNvSpPr>
              <a:spLocks/>
            </p:cNvSpPr>
            <p:nvPr/>
          </p:nvSpPr>
          <p:spPr bwMode="auto">
            <a:xfrm>
              <a:off x="3856" y="2922"/>
              <a:ext cx="1" cy="353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1"/>
            <p:cNvSpPr>
              <a:spLocks/>
            </p:cNvSpPr>
            <p:nvPr/>
          </p:nvSpPr>
          <p:spPr bwMode="auto">
            <a:xfrm>
              <a:off x="3856" y="2338"/>
              <a:ext cx="1" cy="32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42"/>
            <p:cNvSpPr>
              <a:spLocks/>
            </p:cNvSpPr>
            <p:nvPr/>
          </p:nvSpPr>
          <p:spPr bwMode="auto">
            <a:xfrm>
              <a:off x="3828" y="2741"/>
              <a:ext cx="55" cy="10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43"/>
            <p:cNvSpPr>
              <a:spLocks/>
            </p:cNvSpPr>
            <p:nvPr/>
          </p:nvSpPr>
          <p:spPr bwMode="auto">
            <a:xfrm>
              <a:off x="3882" y="2749"/>
              <a:ext cx="48" cy="92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4"/>
            <p:cNvSpPr>
              <a:spLocks noChangeArrowheads="1"/>
            </p:cNvSpPr>
            <p:nvPr/>
          </p:nvSpPr>
          <p:spPr bwMode="auto">
            <a:xfrm>
              <a:off x="3020" y="3971"/>
              <a:ext cx="71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84" name="Rectangle 45"/>
            <p:cNvSpPr>
              <a:spLocks noChangeArrowheads="1"/>
            </p:cNvSpPr>
            <p:nvPr/>
          </p:nvSpPr>
          <p:spPr bwMode="auto">
            <a:xfrm>
              <a:off x="4145" y="3961"/>
              <a:ext cx="568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85" name="Rectangle 46"/>
            <p:cNvSpPr>
              <a:spLocks noChangeArrowheads="1"/>
            </p:cNvSpPr>
            <p:nvPr/>
          </p:nvSpPr>
          <p:spPr bwMode="auto">
            <a:xfrm>
              <a:off x="3633" y="3504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47"/>
            <p:cNvSpPr>
              <a:spLocks noChangeArrowheads="1"/>
            </p:cNvSpPr>
            <p:nvPr/>
          </p:nvSpPr>
          <p:spPr bwMode="auto">
            <a:xfrm>
              <a:off x="3331" y="2733"/>
              <a:ext cx="56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87" name="Rectangle 48"/>
            <p:cNvSpPr>
              <a:spLocks noChangeArrowheads="1"/>
            </p:cNvSpPr>
            <p:nvPr/>
          </p:nvSpPr>
          <p:spPr bwMode="auto">
            <a:xfrm>
              <a:off x="3935" y="2712"/>
              <a:ext cx="615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88" name="Rectangle 49"/>
            <p:cNvSpPr>
              <a:spLocks noChangeArrowheads="1"/>
            </p:cNvSpPr>
            <p:nvPr/>
          </p:nvSpPr>
          <p:spPr bwMode="auto">
            <a:xfrm>
              <a:off x="3706" y="2157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445614" y="2889488"/>
            <a:ext cx="1617663" cy="3278188"/>
            <a:chOff x="6309883" y="1728825"/>
            <a:chExt cx="1617663" cy="3278188"/>
          </a:xfrm>
        </p:grpSpPr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6948058" y="3321088"/>
              <a:ext cx="1588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130621" y="3321088"/>
              <a:ext cx="1587" cy="88900"/>
            </a:xfrm>
            <a:custGeom>
              <a:avLst/>
              <a:gdLst>
                <a:gd name="T0" fmla="*/ 0 w 1"/>
                <a:gd name="T1" fmla="*/ 0 h 56"/>
                <a:gd name="T2" fmla="*/ 0 w 1"/>
                <a:gd name="T3" fmla="*/ 55 h 56"/>
                <a:gd name="T4" fmla="*/ 0 w 1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6">
                  <a:moveTo>
                    <a:pt x="0" y="0"/>
                  </a:moveTo>
                  <a:lnTo>
                    <a:pt x="0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0 h 56"/>
                <a:gd name="T2" fmla="*/ 115 w 116"/>
                <a:gd name="T3" fmla="*/ 55 h 56"/>
                <a:gd name="T4" fmla="*/ 0 w 116"/>
                <a:gd name="T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0"/>
                  </a:moveTo>
                  <a:lnTo>
                    <a:pt x="115" y="5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6948058" y="3321088"/>
              <a:ext cx="184150" cy="88900"/>
            </a:xfrm>
            <a:custGeom>
              <a:avLst/>
              <a:gdLst>
                <a:gd name="T0" fmla="*/ 0 w 116"/>
                <a:gd name="T1" fmla="*/ 55 h 56"/>
                <a:gd name="T2" fmla="*/ 115 w 116"/>
                <a:gd name="T3" fmla="*/ 0 h 56"/>
                <a:gd name="T4" fmla="*/ 0 w 116"/>
                <a:gd name="T5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56">
                  <a:moveTo>
                    <a:pt x="0" y="55"/>
                  </a:moveTo>
                  <a:lnTo>
                    <a:pt x="115" y="0"/>
                  </a:lnTo>
                  <a:lnTo>
                    <a:pt x="0" y="5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6635321" y="3678275"/>
              <a:ext cx="350837" cy="250825"/>
            </a:xfrm>
            <a:custGeom>
              <a:avLst/>
              <a:gdLst>
                <a:gd name="T0" fmla="*/ 0 w 221"/>
                <a:gd name="T1" fmla="*/ 157 h 158"/>
                <a:gd name="T2" fmla="*/ 220 w 221"/>
                <a:gd name="T3" fmla="*/ 0 h 158"/>
                <a:gd name="T4" fmla="*/ 0 w 221"/>
                <a:gd name="T5" fmla="*/ 15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1" h="158">
                  <a:moveTo>
                    <a:pt x="0" y="157"/>
                  </a:moveTo>
                  <a:lnTo>
                    <a:pt x="220" y="0"/>
                  </a:lnTo>
                  <a:lnTo>
                    <a:pt x="0" y="15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116333" y="3678275"/>
              <a:ext cx="360363" cy="250825"/>
            </a:xfrm>
            <a:custGeom>
              <a:avLst/>
              <a:gdLst>
                <a:gd name="T0" fmla="*/ 0 w 227"/>
                <a:gd name="T1" fmla="*/ 0 h 158"/>
                <a:gd name="T2" fmla="*/ 226 w 227"/>
                <a:gd name="T3" fmla="*/ 157 h 158"/>
                <a:gd name="T4" fmla="*/ 0 w 227"/>
                <a:gd name="T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58">
                  <a:moveTo>
                    <a:pt x="0" y="0"/>
                  </a:moveTo>
                  <a:lnTo>
                    <a:pt x="226" y="15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038546" y="2033625"/>
              <a:ext cx="1587" cy="390525"/>
            </a:xfrm>
            <a:custGeom>
              <a:avLst/>
              <a:gdLst>
                <a:gd name="T0" fmla="*/ 0 w 1"/>
                <a:gd name="T1" fmla="*/ 0 h 246"/>
                <a:gd name="T2" fmla="*/ 0 w 1"/>
                <a:gd name="T3" fmla="*/ 245 h 246"/>
                <a:gd name="T4" fmla="*/ 0 w 1"/>
                <a:gd name="T5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6">
                  <a:moveTo>
                    <a:pt x="0" y="0"/>
                  </a:moveTo>
                  <a:lnTo>
                    <a:pt x="0" y="24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032196" y="2822613"/>
              <a:ext cx="1587" cy="358775"/>
            </a:xfrm>
            <a:custGeom>
              <a:avLst/>
              <a:gdLst>
                <a:gd name="T0" fmla="*/ 0 w 1"/>
                <a:gd name="T1" fmla="*/ 0 h 226"/>
                <a:gd name="T2" fmla="*/ 0 w 1"/>
                <a:gd name="T3" fmla="*/ 225 h 226"/>
                <a:gd name="T4" fmla="*/ 0 w 1"/>
                <a:gd name="T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26">
                  <a:moveTo>
                    <a:pt x="0" y="0"/>
                  </a:moveTo>
                  <a:lnTo>
                    <a:pt x="0" y="2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6809946" y="1738350"/>
              <a:ext cx="1587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6855983" y="1738350"/>
              <a:ext cx="1588" cy="120650"/>
            </a:xfrm>
            <a:custGeom>
              <a:avLst/>
              <a:gdLst>
                <a:gd name="T0" fmla="*/ 0 w 1"/>
                <a:gd name="T1" fmla="*/ 0 h 76"/>
                <a:gd name="T2" fmla="*/ 0 w 1"/>
                <a:gd name="T3" fmla="*/ 75 h 76"/>
                <a:gd name="T4" fmla="*/ 0 w 1"/>
                <a:gd name="T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76">
                  <a:moveTo>
                    <a:pt x="0" y="0"/>
                  </a:moveTo>
                  <a:lnTo>
                    <a:pt x="0" y="7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6787721" y="1728825"/>
              <a:ext cx="92075" cy="1588"/>
            </a:xfrm>
            <a:custGeom>
              <a:avLst/>
              <a:gdLst>
                <a:gd name="T0" fmla="*/ 0 w 58"/>
                <a:gd name="T1" fmla="*/ 0 h 1"/>
                <a:gd name="T2" fmla="*/ 57 w 58"/>
                <a:gd name="T3" fmla="*/ 0 h 1"/>
                <a:gd name="T4" fmla="*/ 0 w 58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">
                  <a:moveTo>
                    <a:pt x="0" y="0"/>
                  </a:moveTo>
                  <a:lnTo>
                    <a:pt x="57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6803596" y="2489238"/>
              <a:ext cx="61912" cy="109537"/>
            </a:xfrm>
            <a:custGeom>
              <a:avLst/>
              <a:gdLst>
                <a:gd name="T0" fmla="*/ 38 w 39"/>
                <a:gd name="T1" fmla="*/ 34 h 69"/>
                <a:gd name="T2" fmla="*/ 33 w 39"/>
                <a:gd name="T3" fmla="*/ 10 h 69"/>
                <a:gd name="T4" fmla="*/ 19 w 39"/>
                <a:gd name="T5" fmla="*/ 0 h 69"/>
                <a:gd name="T6" fmla="*/ 5 w 39"/>
                <a:gd name="T7" fmla="*/ 10 h 69"/>
                <a:gd name="T8" fmla="*/ 0 w 39"/>
                <a:gd name="T9" fmla="*/ 34 h 69"/>
                <a:gd name="T10" fmla="*/ 5 w 39"/>
                <a:gd name="T11" fmla="*/ 58 h 69"/>
                <a:gd name="T12" fmla="*/ 19 w 39"/>
                <a:gd name="T13" fmla="*/ 68 h 69"/>
                <a:gd name="T14" fmla="*/ 33 w 39"/>
                <a:gd name="T15" fmla="*/ 58 h 69"/>
                <a:gd name="T16" fmla="*/ 38 w 39"/>
                <a:gd name="T17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69">
                  <a:moveTo>
                    <a:pt x="38" y="34"/>
                  </a:moveTo>
                  <a:lnTo>
                    <a:pt x="33" y="10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0" y="34"/>
                  </a:lnTo>
                  <a:lnTo>
                    <a:pt x="5" y="58"/>
                  </a:lnTo>
                  <a:lnTo>
                    <a:pt x="19" y="68"/>
                  </a:lnTo>
                  <a:lnTo>
                    <a:pt x="33" y="58"/>
                  </a:lnTo>
                  <a:lnTo>
                    <a:pt x="38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6832171" y="2498763"/>
              <a:ext cx="57150" cy="1587"/>
            </a:xfrm>
            <a:custGeom>
              <a:avLst/>
              <a:gdLst>
                <a:gd name="T0" fmla="*/ 0 w 36"/>
                <a:gd name="T1" fmla="*/ 0 h 1"/>
                <a:gd name="T2" fmla="*/ 35 w 36"/>
                <a:gd name="T3" fmla="*/ 0 h 1"/>
                <a:gd name="T4" fmla="*/ 0 w 36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">
                  <a:moveTo>
                    <a:pt x="0" y="0"/>
                  </a:move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2"/>
            <p:cNvSpPr>
              <a:spLocks/>
            </p:cNvSpPr>
            <p:nvPr/>
          </p:nvSpPr>
          <p:spPr bwMode="auto">
            <a:xfrm>
              <a:off x="6619446" y="4306925"/>
              <a:ext cx="1587" cy="388938"/>
            </a:xfrm>
            <a:custGeom>
              <a:avLst/>
              <a:gdLst>
                <a:gd name="T0" fmla="*/ 0 w 1"/>
                <a:gd name="T1" fmla="*/ 0 h 245"/>
                <a:gd name="T2" fmla="*/ 0 w 1"/>
                <a:gd name="T3" fmla="*/ 244 h 245"/>
                <a:gd name="T4" fmla="*/ 0 w 1"/>
                <a:gd name="T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45">
                  <a:moveTo>
                    <a:pt x="0" y="0"/>
                  </a:move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Rectangle 23"/>
            <p:cNvSpPr>
              <a:spLocks noChangeArrowheads="1"/>
            </p:cNvSpPr>
            <p:nvPr/>
          </p:nvSpPr>
          <p:spPr bwMode="auto">
            <a:xfrm>
              <a:off x="6309883" y="4735550"/>
              <a:ext cx="8588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105" name="Rectangle 24"/>
            <p:cNvSpPr>
              <a:spLocks noChangeArrowheads="1"/>
            </p:cNvSpPr>
            <p:nvPr/>
          </p:nvSpPr>
          <p:spPr bwMode="auto">
            <a:xfrm>
              <a:off x="7238571" y="4062450"/>
              <a:ext cx="688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106" name="Rectangle 25"/>
            <p:cNvSpPr>
              <a:spLocks noChangeArrowheads="1"/>
            </p:cNvSpPr>
            <p:nvPr/>
          </p:nvSpPr>
          <p:spPr bwMode="auto">
            <a:xfrm>
              <a:off x="6659133" y="3386175"/>
              <a:ext cx="7096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sid=sid</a:t>
              </a:r>
            </a:p>
          </p:txBody>
        </p:sp>
        <p:sp>
          <p:nvSpPr>
            <p:cNvPr id="107" name="Rectangle 26"/>
            <p:cNvSpPr>
              <a:spLocks noChangeArrowheads="1"/>
            </p:cNvSpPr>
            <p:nvPr/>
          </p:nvSpPr>
          <p:spPr bwMode="auto">
            <a:xfrm>
              <a:off x="6400371" y="4076738"/>
              <a:ext cx="7953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108" name="Rectangle 27"/>
            <p:cNvSpPr>
              <a:spLocks noChangeArrowheads="1"/>
            </p:cNvSpPr>
            <p:nvPr/>
          </p:nvSpPr>
          <p:spPr bwMode="auto">
            <a:xfrm>
              <a:off x="6797246" y="1782800"/>
              <a:ext cx="6635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6797246" y="2517813"/>
              <a:ext cx="862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110" name="Freeform 32"/>
            <p:cNvSpPr>
              <a:spLocks/>
            </p:cNvSpPr>
            <p:nvPr/>
          </p:nvSpPr>
          <p:spPr bwMode="auto">
            <a:xfrm>
              <a:off x="6384496" y="4046575"/>
              <a:ext cx="65087" cy="111125"/>
            </a:xfrm>
            <a:custGeom>
              <a:avLst/>
              <a:gdLst>
                <a:gd name="T0" fmla="*/ 40 w 41"/>
                <a:gd name="T1" fmla="*/ 34 h 70"/>
                <a:gd name="T2" fmla="*/ 34 w 41"/>
                <a:gd name="T3" fmla="*/ 10 h 70"/>
                <a:gd name="T4" fmla="*/ 20 w 41"/>
                <a:gd name="T5" fmla="*/ 0 h 70"/>
                <a:gd name="T6" fmla="*/ 6 w 41"/>
                <a:gd name="T7" fmla="*/ 10 h 70"/>
                <a:gd name="T8" fmla="*/ 0 w 41"/>
                <a:gd name="T9" fmla="*/ 34 h 70"/>
                <a:gd name="T10" fmla="*/ 6 w 41"/>
                <a:gd name="T11" fmla="*/ 59 h 70"/>
                <a:gd name="T12" fmla="*/ 20 w 41"/>
                <a:gd name="T13" fmla="*/ 69 h 70"/>
                <a:gd name="T14" fmla="*/ 34 w 41"/>
                <a:gd name="T15" fmla="*/ 59 h 70"/>
                <a:gd name="T16" fmla="*/ 40 w 41"/>
                <a:gd name="T17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70">
                  <a:moveTo>
                    <a:pt x="40" y="34"/>
                  </a:moveTo>
                  <a:lnTo>
                    <a:pt x="34" y="10"/>
                  </a:lnTo>
                  <a:lnTo>
                    <a:pt x="20" y="0"/>
                  </a:lnTo>
                  <a:lnTo>
                    <a:pt x="6" y="10"/>
                  </a:lnTo>
                  <a:lnTo>
                    <a:pt x="0" y="34"/>
                  </a:lnTo>
                  <a:lnTo>
                    <a:pt x="6" y="59"/>
                  </a:lnTo>
                  <a:lnTo>
                    <a:pt x="20" y="69"/>
                  </a:lnTo>
                  <a:lnTo>
                    <a:pt x="34" y="59"/>
                  </a:lnTo>
                  <a:lnTo>
                    <a:pt x="4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3"/>
            <p:cNvSpPr>
              <a:spLocks/>
            </p:cNvSpPr>
            <p:nvPr/>
          </p:nvSpPr>
          <p:spPr bwMode="auto">
            <a:xfrm>
              <a:off x="6416246" y="4057688"/>
              <a:ext cx="58737" cy="1587"/>
            </a:xfrm>
            <a:custGeom>
              <a:avLst/>
              <a:gdLst>
                <a:gd name="T0" fmla="*/ 0 w 37"/>
                <a:gd name="T1" fmla="*/ 0 h 1"/>
                <a:gd name="T2" fmla="*/ 36 w 37"/>
                <a:gd name="T3" fmla="*/ 0 h 1"/>
                <a:gd name="T4" fmla="*/ 0 w 3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29"/>
          <p:cNvSpPr>
            <a:spLocks noChangeArrowheads="1"/>
          </p:cNvSpPr>
          <p:nvPr/>
        </p:nvSpPr>
        <p:spPr bwMode="auto">
          <a:xfrm>
            <a:off x="1146175" y="4737100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30"/>
          <p:cNvSpPr>
            <a:spLocks noChangeArrowheads="1"/>
          </p:cNvSpPr>
          <p:nvPr/>
        </p:nvSpPr>
        <p:spPr bwMode="auto">
          <a:xfrm>
            <a:off x="1532798" y="4219486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 rot="20003422">
            <a:off x="1346663" y="5319721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 rot="1817574">
            <a:off x="2744498" y="5296489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30"/>
          <p:cNvSpPr>
            <a:spLocks noChangeArrowheads="1"/>
          </p:cNvSpPr>
          <p:nvPr/>
        </p:nvSpPr>
        <p:spPr bwMode="auto">
          <a:xfrm>
            <a:off x="1556213" y="31784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17"/>
          <p:cNvSpPr/>
          <p:nvPr/>
        </p:nvSpPr>
        <p:spPr>
          <a:xfrm rot="19361719">
            <a:off x="6342174" y="4875394"/>
            <a:ext cx="533400" cy="1139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6032864" y="4422686"/>
            <a:ext cx="723900" cy="203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30"/>
          <p:cNvSpPr>
            <a:spLocks noChangeArrowheads="1"/>
          </p:cNvSpPr>
          <p:nvPr/>
        </p:nvSpPr>
        <p:spPr bwMode="auto">
          <a:xfrm>
            <a:off x="6431523" y="3127613"/>
            <a:ext cx="5715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30"/>
          <p:cNvSpPr>
            <a:spLocks noChangeArrowheads="1"/>
          </p:cNvSpPr>
          <p:nvPr/>
        </p:nvSpPr>
        <p:spPr bwMode="auto">
          <a:xfrm>
            <a:off x="6411046" y="3885223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 rot="2396778">
            <a:off x="7510712" y="4779324"/>
            <a:ext cx="533400" cy="2047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" grpId="0" animBg="1"/>
      <p:bldP spid="116" grpId="0" animBg="1"/>
      <p:bldP spid="117" grpId="0" animBg="1"/>
      <p:bldP spid="118" grpId="0" animBg="1"/>
      <p:bldP spid="120" grpId="0" animBg="1"/>
      <p:bldP spid="122" grpId="0" animBg="1"/>
      <p:bldP spid="123" grpId="0" animBg="1"/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821424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35321" y="370454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Bracket 2"/>
          <p:cNvSpPr/>
          <p:nvPr/>
        </p:nvSpPr>
        <p:spPr>
          <a:xfrm>
            <a:off x="8153400" y="1575276"/>
            <a:ext cx="134594" cy="2158524"/>
          </a:xfrm>
          <a:prstGeom prst="rightBracket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87994" y="2598072"/>
            <a:ext cx="72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So far</a:t>
            </a:r>
          </a:p>
        </p:txBody>
      </p:sp>
    </p:spTree>
    <p:extLst>
      <p:ext uri="{BB962C8B-B14F-4D97-AF65-F5344CB8AC3E}">
        <p14:creationId xmlns:p14="http://schemas.microsoft.com/office/powerpoint/2010/main" val="206426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Estimating the Cost of a Plan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The cost of a plan can be estimated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Estimating </a:t>
            </a:r>
            <a:r>
              <a:rPr lang="en-US" i="1" dirty="0"/>
              <a:t>the cost of each operation </a:t>
            </a:r>
            <a:r>
              <a:rPr lang="en-US" dirty="0"/>
              <a:t>in the </a:t>
            </a:r>
            <a:br>
              <a:rPr lang="en-US" dirty="0"/>
            </a:br>
            <a:r>
              <a:rPr lang="en-US" dirty="0"/>
              <a:t>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Already covered last week (e.g., costs of various </a:t>
            </a:r>
            <a:br>
              <a:rPr lang="en-US" sz="2600" dirty="0"/>
            </a:br>
            <a:r>
              <a:rPr lang="en-US" sz="2600" dirty="0"/>
              <a:t>join algorithms)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Estimating </a:t>
            </a:r>
            <a:r>
              <a:rPr lang="en-US" i="1" dirty="0"/>
              <a:t>the size of the result set of each operation </a:t>
            </a:r>
            <a:r>
              <a:rPr lang="en-US" dirty="0"/>
              <a:t>in the plan tree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output </a:t>
            </a:r>
            <a:r>
              <a:rPr lang="en-US" sz="2600" i="1" u="sng" dirty="0"/>
              <a:t>size</a:t>
            </a:r>
            <a:r>
              <a:rPr lang="en-US" sz="2600" dirty="0"/>
              <a:t> and </a:t>
            </a:r>
            <a:r>
              <a:rPr lang="en-US" sz="2600" i="1" u="sng" dirty="0"/>
              <a:t>order</a:t>
            </a:r>
            <a:r>
              <a:rPr lang="en-US" sz="2600" dirty="0"/>
              <a:t> of a child node affects the cost of its parent node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962114" y="6147276"/>
            <a:ext cx="7496086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we estimate result sizes?</a:t>
            </a:r>
          </a:p>
        </p:txBody>
      </p:sp>
    </p:spTree>
    <p:extLst>
      <p:ext uri="{BB962C8B-B14F-4D97-AF65-F5344CB8AC3E}">
        <p14:creationId xmlns:p14="http://schemas.microsoft.com/office/powerpoint/2010/main" val="20242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Estimating Result Sizes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a query block, </a:t>
            </a:r>
            <a:r>
              <a:rPr lang="en-US" sz="2800" b="1" i="1" dirty="0"/>
              <a:t>QB</a:t>
            </a:r>
            <a:r>
              <a:rPr lang="en-US" sz="2800" dirty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is the </a:t>
            </a:r>
            <a:r>
              <a:rPr lang="en-US" sz="2600" i="1" dirty="0">
                <a:solidFill>
                  <a:srgbClr val="0070C0"/>
                </a:solidFill>
              </a:rPr>
              <a:t>maximum</a:t>
            </a:r>
            <a:r>
              <a:rPr lang="en-US" sz="2600" dirty="0">
                <a:solidFill>
                  <a:srgbClr val="0070C0"/>
                </a:solidFill>
              </a:rPr>
              <a:t> number of tuples generated by </a:t>
            </a:r>
            <a:r>
              <a:rPr lang="en-US" sz="2600" b="1" i="1" dirty="0">
                <a:solidFill>
                  <a:srgbClr val="0070C0"/>
                </a:solidFill>
              </a:rPr>
              <a:t>QB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err="1"/>
              <a:t>NTuples</a:t>
            </a:r>
            <a:r>
              <a:rPr lang="en-US" sz="2600" dirty="0"/>
              <a:t> (R1) × </a:t>
            </a:r>
            <a:r>
              <a:rPr lang="en-US" sz="2600" dirty="0" err="1"/>
              <a:t>NTuples</a:t>
            </a:r>
            <a:r>
              <a:rPr lang="en-US" sz="2600" dirty="0"/>
              <a:t> (R2) × …. × </a:t>
            </a:r>
            <a:r>
              <a:rPr lang="en-US" sz="2600" dirty="0" err="1"/>
              <a:t>NTuples</a:t>
            </a:r>
            <a:r>
              <a:rPr lang="en-US" sz="2600" dirty="0"/>
              <a:t>(</a:t>
            </a:r>
            <a:r>
              <a:rPr lang="en-US" sz="2600" dirty="0" err="1"/>
              <a:t>Rn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Every term in the WHERE clause, however, eliminates some of the possible resultant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</a:t>
            </a:r>
            <a:r>
              <a:rPr lang="en-US" sz="2600" i="1" dirty="0">
                <a:solidFill>
                  <a:srgbClr val="FF0000"/>
                </a:solidFill>
              </a:rPr>
              <a:t>reduction factor</a:t>
            </a:r>
            <a:r>
              <a:rPr lang="en-US" sz="2600" dirty="0"/>
              <a:t> can be associated with each term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R1, R2, …., </a:t>
            </a:r>
            <a:r>
              <a:rPr lang="en-US" dirty="0" err="1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term k</a:t>
            </a:r>
          </a:p>
        </p:txBody>
      </p:sp>
    </p:spTree>
    <p:extLst>
      <p:ext uri="{BB962C8B-B14F-4D97-AF65-F5344CB8AC3E}">
        <p14:creationId xmlns:p14="http://schemas.microsoft.com/office/powerpoint/2010/main" val="31171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Estimating Result Sizes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a query block, </a:t>
            </a:r>
            <a:r>
              <a:rPr lang="en-US" sz="2800" b="1" i="1" dirty="0"/>
              <a:t>QB</a:t>
            </a:r>
            <a:r>
              <a:rPr lang="en-US" sz="2800" dirty="0"/>
              <a:t>,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i="1" dirty="0">
                <a:solidFill>
                  <a:srgbClr val="FF0000"/>
                </a:solidFill>
              </a:rPr>
              <a:t>reduction factor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i="1" dirty="0"/>
              <a:t>(</a:t>
            </a:r>
            <a:r>
              <a:rPr lang="en-US" sz="2600" i="1" dirty="0">
                <a:solidFill>
                  <a:srgbClr val="FF0000"/>
                </a:solidFill>
              </a:rPr>
              <a:t>RF</a:t>
            </a:r>
            <a:r>
              <a:rPr lang="en-US" sz="2600" i="1" dirty="0"/>
              <a:t>)</a:t>
            </a:r>
            <a:r>
              <a:rPr lang="en-US" sz="2600" i="1" dirty="0">
                <a:solidFill>
                  <a:schemeClr val="accent2"/>
                </a:solidFill>
              </a:rPr>
              <a:t> </a:t>
            </a:r>
            <a:r>
              <a:rPr lang="en-US" sz="2600" dirty="0"/>
              <a:t>associated with each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i="1" dirty="0">
                <a:solidFill>
                  <a:srgbClr val="3365FB"/>
                </a:solidFill>
              </a:rPr>
              <a:t>term</a:t>
            </a:r>
            <a:r>
              <a:rPr lang="en-US" sz="2600" dirty="0">
                <a:solidFill>
                  <a:srgbClr val="3365FB"/>
                </a:solidFill>
              </a:rPr>
              <a:t> </a:t>
            </a:r>
            <a:r>
              <a:rPr lang="en-US" sz="2600" dirty="0"/>
              <a:t>reflects the impact of the </a:t>
            </a:r>
            <a:r>
              <a:rPr lang="en-US" sz="2600" i="1" dirty="0"/>
              <a:t>term</a:t>
            </a:r>
            <a:r>
              <a:rPr lang="en-US" sz="2600" dirty="0"/>
              <a:t> in reducing the result size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Final (</a:t>
            </a:r>
            <a:r>
              <a:rPr lang="en-US" sz="2600" b="1" i="1" u="sng" dirty="0"/>
              <a:t>estimated</a:t>
            </a:r>
            <a:r>
              <a:rPr lang="en-US" sz="2600" dirty="0"/>
              <a:t>) result cardinality = [</a:t>
            </a:r>
            <a:r>
              <a:rPr lang="pt-BR" sz="2600" dirty="0"/>
              <a:t>NTuples (R1) × ... × NTuples(Rn)] × [ RF(term 1) ×... × RF(term k)]</a:t>
            </a:r>
          </a:p>
          <a:p>
            <a:pPr lvl="1">
              <a:buFont typeface="Wingdings" pitchFamily="2" charset="2"/>
              <a:buChar char="§"/>
            </a:pPr>
            <a:r>
              <a:rPr lang="pt-BR" sz="2400" b="1" i="1" dirty="0"/>
              <a:t>Implicit assumptions</a:t>
            </a:r>
            <a:r>
              <a:rPr lang="pt-BR" sz="2400" i="1" dirty="0"/>
              <a:t>: terms are independent and distribution is uniform!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4600" y="2209800"/>
            <a:ext cx="4199869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attribute list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R1, R2, …., </a:t>
            </a:r>
            <a:r>
              <a:rPr lang="en-US" dirty="0" err="1">
                <a:latin typeface="Book Antiqua" pitchFamily="18" charset="0"/>
              </a:rPr>
              <a:t>Rn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  term 1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... </a:t>
            </a:r>
            <a:r>
              <a:rPr lang="en-US" sz="2000" dirty="0">
                <a:latin typeface="Book Antiqua" pitchFamily="18" charset="0"/>
              </a:rPr>
              <a:t>AND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>
                <a:solidFill>
                  <a:srgbClr val="3365FB"/>
                </a:solidFill>
                <a:latin typeface="Book Antiqua" pitchFamily="18" charset="0"/>
              </a:rPr>
              <a:t>term k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42634" y="6155818"/>
            <a:ext cx="75438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But, how can we compute reduction factors?</a:t>
            </a:r>
          </a:p>
        </p:txBody>
      </p:sp>
      <p:sp>
        <p:nvSpPr>
          <p:cNvPr id="3" name="Oval 2"/>
          <p:cNvSpPr/>
          <p:nvPr/>
        </p:nvSpPr>
        <p:spPr>
          <a:xfrm>
            <a:off x="2895600" y="4860422"/>
            <a:ext cx="3742669" cy="53340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3" idx="4"/>
            <a:endCxn id="2" idx="0"/>
          </p:cNvCxnSpPr>
          <p:nvPr/>
        </p:nvCxnSpPr>
        <p:spPr>
          <a:xfrm flipH="1">
            <a:off x="4614534" y="5393822"/>
            <a:ext cx="152401" cy="76199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02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Approximating Reduction Factors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Reduction factors (RFs) can be </a:t>
            </a:r>
            <a:r>
              <a:rPr lang="en-US" sz="2800" i="1" dirty="0"/>
              <a:t>approximated</a:t>
            </a:r>
            <a:r>
              <a:rPr lang="en-US" sz="2800" dirty="0"/>
              <a:t> using the statistics available in the DBMS’s catalog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different </a:t>
            </a:r>
            <a:r>
              <a:rPr lang="en-US" sz="2800" b="1" i="1" u="sng" dirty="0"/>
              <a:t>forms</a:t>
            </a:r>
            <a:r>
              <a:rPr lang="en-US" sz="2800" dirty="0"/>
              <a:t>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Form 1</a:t>
            </a:r>
            <a:r>
              <a:rPr lang="en-US" sz="2600" dirty="0"/>
              <a:t>: </a:t>
            </a:r>
            <a:r>
              <a:rPr lang="en-US" sz="2600" i="1" dirty="0"/>
              <a:t>Column</a:t>
            </a:r>
            <a:r>
              <a:rPr lang="en-US" sz="2600" dirty="0"/>
              <a:t> = </a:t>
            </a:r>
            <a:r>
              <a:rPr lang="en-US" sz="2600" i="1" dirty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RF = 1/</a:t>
            </a:r>
            <a:r>
              <a:rPr lang="en-US" sz="2600" dirty="0" err="1"/>
              <a:t>NKeys</a:t>
            </a:r>
            <a:r>
              <a:rPr lang="en-US" sz="2600" dirty="0"/>
              <a:t>(</a:t>
            </a:r>
            <a:r>
              <a:rPr lang="en-US" sz="2600" b="1" i="1" dirty="0"/>
              <a:t>I</a:t>
            </a:r>
            <a:r>
              <a:rPr lang="en-US" sz="2600" dirty="0"/>
              <a:t>), if there is </a:t>
            </a:r>
            <a:br>
              <a:rPr lang="en-US" sz="2600" dirty="0"/>
            </a:br>
            <a:r>
              <a:rPr lang="en-US" sz="2600" dirty="0"/>
              <a:t>an index </a:t>
            </a:r>
            <a:r>
              <a:rPr lang="en-US" sz="2600" b="1" i="1" dirty="0"/>
              <a:t>I</a:t>
            </a:r>
            <a:r>
              <a:rPr lang="en-US" sz="2600" dirty="0"/>
              <a:t> on </a:t>
            </a:r>
            <a:r>
              <a:rPr lang="en-US" sz="2600" i="1" dirty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Otherwise, RF = 1/10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789612" y="3470275"/>
            <a:ext cx="2435225" cy="2778125"/>
            <a:chOff x="3986" y="1562"/>
            <a:chExt cx="1534" cy="175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dirty="0">
                  <a:solidFill>
                    <a:schemeClr val="tx2"/>
                  </a:solidFill>
                </a:rPr>
                <a:t>F</a:t>
              </a: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H="1">
            <a:off x="7081837" y="3971599"/>
            <a:ext cx="418886" cy="3810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283384" y="5685402"/>
            <a:ext cx="684212" cy="2286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73566" y="5683619"/>
            <a:ext cx="1209818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NKeys</a:t>
            </a:r>
            <a:r>
              <a:rPr lang="en-US" sz="2400" dirty="0"/>
              <a:t>(I)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05635" y="3558143"/>
            <a:ext cx="162191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E.g., grade = ‘B’</a:t>
            </a:r>
          </a:p>
        </p:txBody>
      </p:sp>
      <p:sp>
        <p:nvSpPr>
          <p:cNvPr id="3" name="Rectangle 2"/>
          <p:cNvSpPr/>
          <p:nvPr/>
        </p:nvSpPr>
        <p:spPr>
          <a:xfrm>
            <a:off x="6929437" y="4437062"/>
            <a:ext cx="304800" cy="103187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955215" y="5520584"/>
            <a:ext cx="1651001" cy="34607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Approximating Reduction Factors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Form 2</a:t>
            </a:r>
            <a:r>
              <a:rPr lang="en-US" sz="2600" dirty="0"/>
              <a:t>: </a:t>
            </a:r>
            <a:r>
              <a:rPr lang="en-US" sz="2600" i="1" dirty="0"/>
              <a:t>Column 1</a:t>
            </a:r>
            <a:r>
              <a:rPr lang="en-US" sz="2600" dirty="0"/>
              <a:t> = </a:t>
            </a:r>
            <a:r>
              <a:rPr lang="en-US" sz="2600" i="1" dirty="0"/>
              <a:t>Column 2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RF = 1/MAX(</a:t>
            </a:r>
            <a:r>
              <a:rPr lang="en-US" dirty="0" err="1"/>
              <a:t>NKeys</a:t>
            </a:r>
            <a:r>
              <a:rPr lang="en-US" dirty="0"/>
              <a:t>(</a:t>
            </a:r>
            <a:r>
              <a:rPr lang="en-US" b="1" i="1" dirty="0"/>
              <a:t>I1</a:t>
            </a:r>
            <a:r>
              <a:rPr lang="en-US" dirty="0"/>
              <a:t>), </a:t>
            </a:r>
            <a:r>
              <a:rPr lang="en-US" dirty="0" err="1"/>
              <a:t>NKeys</a:t>
            </a:r>
            <a:r>
              <a:rPr lang="en-US" dirty="0"/>
              <a:t>(</a:t>
            </a:r>
            <a:r>
              <a:rPr lang="en-US" b="1" i="1" dirty="0"/>
              <a:t>I2</a:t>
            </a:r>
            <a:r>
              <a:rPr lang="en-US" dirty="0"/>
              <a:t>)), if there are indices </a:t>
            </a:r>
            <a:r>
              <a:rPr lang="en-US" b="1" i="1" dirty="0"/>
              <a:t>I1</a:t>
            </a:r>
            <a:r>
              <a:rPr lang="en-US" dirty="0"/>
              <a:t> and </a:t>
            </a:r>
            <a:r>
              <a:rPr lang="en-US" b="1" i="1" dirty="0"/>
              <a:t>I2</a:t>
            </a:r>
            <a:r>
              <a:rPr lang="en-US" dirty="0"/>
              <a:t> on </a:t>
            </a:r>
            <a:r>
              <a:rPr lang="en-US" i="1" dirty="0"/>
              <a:t>Column 1</a:t>
            </a:r>
            <a:r>
              <a:rPr lang="en-US" dirty="0"/>
              <a:t> and </a:t>
            </a:r>
            <a:r>
              <a:rPr lang="en-US" i="1" dirty="0"/>
              <a:t>Column 2</a:t>
            </a:r>
            <a:r>
              <a:rPr lang="en-US" dirty="0"/>
              <a:t>, respectively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/>
              <a:t>Or</a:t>
            </a:r>
            <a:r>
              <a:rPr lang="en-US" dirty="0"/>
              <a:t>: RF = 1/</a:t>
            </a:r>
            <a:r>
              <a:rPr lang="en-US" dirty="0" err="1"/>
              <a:t>NKeys</a:t>
            </a:r>
            <a:r>
              <a:rPr lang="en-US" dirty="0"/>
              <a:t>(</a:t>
            </a:r>
            <a:r>
              <a:rPr lang="en-US" b="1" i="1" dirty="0"/>
              <a:t>I</a:t>
            </a:r>
            <a:r>
              <a:rPr lang="en-US" dirty="0"/>
              <a:t>), if there is only 1 index on </a:t>
            </a:r>
            <a:r>
              <a:rPr lang="en-US" i="1" dirty="0"/>
              <a:t>Column 1</a:t>
            </a:r>
            <a:r>
              <a:rPr lang="en-US" dirty="0"/>
              <a:t> or </a:t>
            </a:r>
            <a:r>
              <a:rPr lang="en-US" i="1" dirty="0"/>
              <a:t>Column 2</a:t>
            </a:r>
            <a:r>
              <a:rPr lang="en-US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b="1" dirty="0"/>
              <a:t>Or</a:t>
            </a:r>
            <a:r>
              <a:rPr lang="en-US" dirty="0"/>
              <a:t>: RF = 1/10, if neither </a:t>
            </a:r>
            <a:r>
              <a:rPr lang="en-US" i="1" dirty="0"/>
              <a:t>Column 1</a:t>
            </a:r>
            <a:r>
              <a:rPr lang="en-US" dirty="0"/>
              <a:t> nor </a:t>
            </a:r>
            <a:r>
              <a:rPr lang="en-US" i="1" dirty="0"/>
              <a:t>Column 2</a:t>
            </a:r>
            <a:r>
              <a:rPr lang="en-US" dirty="0"/>
              <a:t> has </a:t>
            </a:r>
            <a:br>
              <a:rPr lang="en-US" dirty="0"/>
            </a:br>
            <a:r>
              <a:rPr lang="en-US" dirty="0"/>
              <a:t>an index</a:t>
            </a:r>
          </a:p>
          <a:p>
            <a:pPr marL="914400" lvl="2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Form 3</a:t>
            </a:r>
            <a:r>
              <a:rPr lang="en-US" sz="2600" dirty="0"/>
              <a:t>: </a:t>
            </a:r>
            <a:r>
              <a:rPr lang="en-US" sz="2600" i="1" dirty="0"/>
              <a:t>Column</a:t>
            </a:r>
            <a:r>
              <a:rPr lang="en-US" sz="2600" dirty="0"/>
              <a:t> </a:t>
            </a:r>
            <a:r>
              <a:rPr lang="en-US" sz="2600" b="1" dirty="0"/>
              <a:t>IN</a:t>
            </a:r>
            <a:r>
              <a:rPr lang="en-US" sz="2600" dirty="0"/>
              <a:t> (</a:t>
            </a:r>
            <a:r>
              <a:rPr lang="en-US" sz="2600" i="1" dirty="0"/>
              <a:t>List of Values</a:t>
            </a:r>
            <a:r>
              <a:rPr lang="en-US" sz="26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RF equals to RF of “</a:t>
            </a:r>
            <a:r>
              <a:rPr lang="en-US" i="1" dirty="0"/>
              <a:t>Column</a:t>
            </a:r>
            <a:r>
              <a:rPr lang="en-US" dirty="0"/>
              <a:t> = </a:t>
            </a:r>
            <a:r>
              <a:rPr lang="en-US" i="1" dirty="0"/>
              <a:t>Value</a:t>
            </a:r>
            <a:r>
              <a:rPr lang="en-US" dirty="0"/>
              <a:t>” (i.e., </a:t>
            </a:r>
            <a:r>
              <a:rPr lang="en-US" dirty="0">
                <a:solidFill>
                  <a:srgbClr val="0070C0"/>
                </a:solidFill>
              </a:rPr>
              <a:t>Form 1</a:t>
            </a:r>
            <a:r>
              <a:rPr lang="en-US" dirty="0"/>
              <a:t>) × # of elements in the </a:t>
            </a:r>
            <a:r>
              <a:rPr lang="en-US" i="1" dirty="0"/>
              <a:t>List of Values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7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Query Optimization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X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Query Optimization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tomorrow by midnight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April 18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Approximating Reduction Factors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For different forms of terms, RF is computed differently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Form 4</a:t>
            </a:r>
            <a:r>
              <a:rPr lang="en-US" dirty="0"/>
              <a:t>: </a:t>
            </a:r>
            <a:r>
              <a:rPr lang="en-US" i="1" dirty="0"/>
              <a:t>Column</a:t>
            </a:r>
            <a:r>
              <a:rPr lang="en-US" dirty="0"/>
              <a:t> &gt; </a:t>
            </a:r>
            <a:r>
              <a:rPr lang="en-US" i="1" dirty="0"/>
              <a:t>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RF = (High(</a:t>
            </a:r>
            <a:r>
              <a:rPr lang="en-US" sz="2600" b="1" i="1" dirty="0"/>
              <a:t>I</a:t>
            </a:r>
            <a:r>
              <a:rPr lang="en-US" sz="2600" dirty="0"/>
              <a:t>) – </a:t>
            </a:r>
            <a:r>
              <a:rPr lang="en-US" sz="2600" i="1" dirty="0"/>
              <a:t>Value</a:t>
            </a:r>
            <a:r>
              <a:rPr lang="en-US" sz="2600" dirty="0"/>
              <a:t>)/</a:t>
            </a:r>
            <a:br>
              <a:rPr lang="en-US" sz="2600" dirty="0"/>
            </a:br>
            <a:r>
              <a:rPr lang="en-US" sz="2600" dirty="0"/>
              <a:t>(High(</a:t>
            </a:r>
            <a:r>
              <a:rPr lang="en-US" sz="2600" b="1" i="1" dirty="0"/>
              <a:t>I</a:t>
            </a:r>
            <a:r>
              <a:rPr lang="en-US" sz="2600" dirty="0"/>
              <a:t>) – Low(</a:t>
            </a:r>
            <a:r>
              <a:rPr lang="en-US" sz="2600" b="1" i="1" dirty="0"/>
              <a:t>I</a:t>
            </a:r>
            <a:r>
              <a:rPr lang="en-US" sz="2600" dirty="0"/>
              <a:t>)), if there </a:t>
            </a:r>
            <a:br>
              <a:rPr lang="en-US" sz="2600" dirty="0"/>
            </a:br>
            <a:r>
              <a:rPr lang="en-US" sz="2600" dirty="0"/>
              <a:t>is an index </a:t>
            </a:r>
            <a:r>
              <a:rPr lang="en-US" sz="2600" b="1" i="1" dirty="0"/>
              <a:t>I</a:t>
            </a:r>
            <a:r>
              <a:rPr lang="en-US" sz="2600" dirty="0"/>
              <a:t> on </a:t>
            </a:r>
            <a:r>
              <a:rPr lang="en-US" sz="2600" i="1" dirty="0"/>
              <a:t>Column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Otherwise, RF equals to </a:t>
            </a:r>
            <a:br>
              <a:rPr lang="en-US" sz="2600" dirty="0"/>
            </a:br>
            <a:r>
              <a:rPr lang="en-US" sz="2600" dirty="0"/>
              <a:t>any fraction &lt; 1/2</a:t>
            </a:r>
            <a:endParaRPr lang="pt-BR" sz="26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044"/>
          <p:cNvSpPr>
            <a:spLocks noChangeArrowheads="1"/>
          </p:cNvSpPr>
          <p:nvPr/>
        </p:nvSpPr>
        <p:spPr bwMode="auto">
          <a:xfrm>
            <a:off x="6251575" y="4419600"/>
            <a:ext cx="914400" cy="1143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grpSp>
        <p:nvGrpSpPr>
          <p:cNvPr id="6" name="Group 1028"/>
          <p:cNvGrpSpPr>
            <a:grpSpLocks/>
          </p:cNvGrpSpPr>
          <p:nvPr/>
        </p:nvGrpSpPr>
        <p:grpSpPr bwMode="auto">
          <a:xfrm>
            <a:off x="5413375" y="3505200"/>
            <a:ext cx="2435225" cy="2778125"/>
            <a:chOff x="3986" y="1562"/>
            <a:chExt cx="1534" cy="1750"/>
          </a:xfrm>
        </p:grpSpPr>
        <p:sp>
          <p:nvSpPr>
            <p:cNvPr id="7" name="Rectangle 1029"/>
            <p:cNvSpPr>
              <a:spLocks noChangeArrowheads="1"/>
            </p:cNvSpPr>
            <p:nvPr/>
          </p:nvSpPr>
          <p:spPr bwMode="auto">
            <a:xfrm>
              <a:off x="4128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Text Box 1030"/>
            <p:cNvSpPr txBox="1">
              <a:spLocks noChangeArrowheads="1"/>
            </p:cNvSpPr>
            <p:nvPr/>
          </p:nvSpPr>
          <p:spPr bwMode="auto">
            <a:xfrm>
              <a:off x="4896" y="3024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grade</a:t>
              </a:r>
            </a:p>
          </p:txBody>
        </p:sp>
        <p:sp>
          <p:nvSpPr>
            <p:cNvPr id="9" name="Line 1031"/>
            <p:cNvSpPr>
              <a:spLocks noChangeShapeType="1"/>
            </p:cNvSpPr>
            <p:nvPr/>
          </p:nvSpPr>
          <p:spPr bwMode="auto">
            <a:xfrm flipV="1">
              <a:off x="4128" y="1824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1032"/>
            <p:cNvSpPr>
              <a:spLocks noChangeArrowheads="1"/>
            </p:cNvSpPr>
            <p:nvPr/>
          </p:nvSpPr>
          <p:spPr bwMode="auto">
            <a:xfrm>
              <a:off x="4512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033"/>
            <p:cNvSpPr>
              <a:spLocks noChangeArrowheads="1"/>
            </p:cNvSpPr>
            <p:nvPr/>
          </p:nvSpPr>
          <p:spPr bwMode="auto">
            <a:xfrm>
              <a:off x="4704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034"/>
            <p:cNvSpPr>
              <a:spLocks noChangeArrowheads="1"/>
            </p:cNvSpPr>
            <p:nvPr/>
          </p:nvSpPr>
          <p:spPr bwMode="auto">
            <a:xfrm>
              <a:off x="4896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035"/>
            <p:cNvSpPr>
              <a:spLocks noChangeArrowheads="1"/>
            </p:cNvSpPr>
            <p:nvPr/>
          </p:nvSpPr>
          <p:spPr bwMode="auto">
            <a:xfrm>
              <a:off x="4320" y="2160"/>
              <a:ext cx="192" cy="672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036"/>
            <p:cNvSpPr txBox="1">
              <a:spLocks noChangeArrowheads="1"/>
            </p:cNvSpPr>
            <p:nvPr/>
          </p:nvSpPr>
          <p:spPr bwMode="auto">
            <a:xfrm>
              <a:off x="3986" y="1562"/>
              <a:ext cx="5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count</a:t>
              </a:r>
            </a:p>
          </p:txBody>
        </p:sp>
        <p:sp>
          <p:nvSpPr>
            <p:cNvPr id="15" name="Text Box 1037"/>
            <p:cNvSpPr txBox="1">
              <a:spLocks noChangeArrowheads="1"/>
            </p:cNvSpPr>
            <p:nvPr/>
          </p:nvSpPr>
          <p:spPr bwMode="auto">
            <a:xfrm>
              <a:off x="4913" y="27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A</a:t>
              </a:r>
            </a:p>
          </p:txBody>
        </p:sp>
        <p:sp>
          <p:nvSpPr>
            <p:cNvPr id="16" name="Text Box 1038"/>
            <p:cNvSpPr txBox="1">
              <a:spLocks noChangeArrowheads="1"/>
            </p:cNvSpPr>
            <p:nvPr/>
          </p:nvSpPr>
          <p:spPr bwMode="auto">
            <a:xfrm>
              <a:off x="4060" y="281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schemeClr val="tx2"/>
                  </a:solidFill>
                </a:rPr>
                <a:t>F</a:t>
              </a:r>
            </a:p>
          </p:txBody>
        </p:sp>
        <p:sp>
          <p:nvSpPr>
            <p:cNvPr id="17" name="Line 1039"/>
            <p:cNvSpPr>
              <a:spLocks noChangeShapeType="1"/>
            </p:cNvSpPr>
            <p:nvPr/>
          </p:nvSpPr>
          <p:spPr bwMode="auto">
            <a:xfrm>
              <a:off x="4128" y="2832"/>
              <a:ext cx="139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Line 1040"/>
          <p:cNvSpPr>
            <a:spLocks noChangeShapeType="1"/>
          </p:cNvSpPr>
          <p:nvPr/>
        </p:nvSpPr>
        <p:spPr bwMode="auto">
          <a:xfrm>
            <a:off x="6251575" y="41910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1041"/>
          <p:cNvSpPr>
            <a:spLocks noChangeShapeType="1"/>
          </p:cNvSpPr>
          <p:nvPr/>
        </p:nvSpPr>
        <p:spPr bwMode="auto">
          <a:xfrm>
            <a:off x="6251575" y="5791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042"/>
          <p:cNvSpPr>
            <a:spLocks noChangeShapeType="1"/>
          </p:cNvSpPr>
          <p:nvPr/>
        </p:nvSpPr>
        <p:spPr bwMode="auto">
          <a:xfrm>
            <a:off x="6251575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" name="Straight Arrow Connector 20"/>
          <p:cNvCxnSpPr>
            <a:stCxn id="22" idx="2"/>
          </p:cNvCxnSpPr>
          <p:nvPr/>
        </p:nvCxnSpPr>
        <p:spPr>
          <a:xfrm flipH="1">
            <a:off x="7010401" y="3915672"/>
            <a:ext cx="495616" cy="275328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45337" y="3515562"/>
            <a:ext cx="1921360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E.g., grade &gt;= ‘C’</a:t>
            </a:r>
          </a:p>
        </p:txBody>
      </p:sp>
    </p:spTree>
    <p:extLst>
      <p:ext uri="{BB962C8B-B14F-4D97-AF65-F5344CB8AC3E}">
        <p14:creationId xmlns:p14="http://schemas.microsoft.com/office/powerpoint/2010/main" val="340405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Estimates can be improved considerably by maintaining more detailed statistics known as </a:t>
            </a:r>
            <a:r>
              <a:rPr lang="en-US" sz="2800" i="1" dirty="0">
                <a:solidFill>
                  <a:srgbClr val="00B050"/>
                </a:solidFill>
              </a:rPr>
              <a:t>histograms</a:t>
            </a: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1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820211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26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0   1   2  3  4   5   6   7   8   9  10 11 12 13 14</a:t>
              </a:r>
            </a:p>
          </p:txBody>
        </p:sp>
      </p:grp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72310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8621484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27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437068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Distribution Approximating D</a:t>
            </a:r>
          </a:p>
        </p:txBody>
      </p:sp>
    </p:spTree>
    <p:extLst>
      <p:ext uri="{BB962C8B-B14F-4D97-AF65-F5344CB8AC3E}">
        <p14:creationId xmlns:p14="http://schemas.microsoft.com/office/powerpoint/2010/main" val="453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Estimates can be improved considerably by maintaining more detailed statistics known as </a:t>
            </a:r>
            <a:r>
              <a:rPr lang="en-US" sz="2800" i="1" dirty="0">
                <a:solidFill>
                  <a:srgbClr val="00B050"/>
                </a:solidFill>
              </a:rPr>
              <a:t>histograms</a:t>
            </a: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3" name="Text Box 2056"/>
          <p:cNvSpPr txBox="1">
            <a:spLocks noChangeArrowheads="1"/>
          </p:cNvSpPr>
          <p:nvPr/>
        </p:nvSpPr>
        <p:spPr bwMode="auto">
          <a:xfrm>
            <a:off x="1428249" y="2516736"/>
            <a:ext cx="1817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Distribution 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00366" y="2930210"/>
            <a:ext cx="4620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What is the result size of </a:t>
            </a:r>
            <a:r>
              <a:rPr lang="en-US" sz="2000" b="1" i="1" dirty="0"/>
              <a:t>term</a:t>
            </a:r>
            <a:r>
              <a:rPr lang="en-US" sz="2000" b="1" dirty="0"/>
              <a:t> value &gt; 13?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9076" y="4354082"/>
            <a:ext cx="118013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9 tuples</a:t>
            </a:r>
          </a:p>
        </p:txBody>
      </p:sp>
      <p:cxnSp>
        <p:nvCxnSpPr>
          <p:cNvPr id="7" name="Straight Arrow Connector 6"/>
          <p:cNvCxnSpPr>
            <a:stCxn id="16" idx="3"/>
            <a:endCxn id="5" idx="1"/>
          </p:cNvCxnSpPr>
          <p:nvPr/>
        </p:nvCxnSpPr>
        <p:spPr>
          <a:xfrm flipV="1">
            <a:off x="3850165" y="4584915"/>
            <a:ext cx="1458911" cy="29506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03213" y="2943225"/>
            <a:ext cx="3738854" cy="3571875"/>
            <a:chOff x="199733" y="2943225"/>
            <a:chExt cx="3738854" cy="3571875"/>
          </a:xfrm>
        </p:grpSpPr>
        <p:graphicFrame>
          <p:nvGraphicFramePr>
            <p:cNvPr id="1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9628105"/>
                </p:ext>
              </p:extLst>
            </p:nvPr>
          </p:nvGraphicFramePr>
          <p:xfrm>
            <a:off x="199733" y="2943225"/>
            <a:ext cx="3667125" cy="3571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24" name="Worksheet" r:id="rId3" imgW="3667237" imgH="3571798" progId="Excel.Sheet.8">
                    <p:embed/>
                  </p:oleObj>
                </mc:Choice>
                <mc:Fallback>
                  <p:oleObj name="Worksheet" r:id="rId3" imgW="3667237" imgH="3571798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733" y="2943225"/>
                          <a:ext cx="3667125" cy="35718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FF000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2054"/>
            <p:cNvSpPr txBox="1">
              <a:spLocks noChangeArrowheads="1"/>
            </p:cNvSpPr>
            <p:nvPr/>
          </p:nvSpPr>
          <p:spPr bwMode="auto">
            <a:xfrm>
              <a:off x="509587" y="60229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0   1   2  3  4   5   6   7   8   9  10 11 12 13 14</a:t>
              </a: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638550" y="3432175"/>
            <a:ext cx="211615" cy="2895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Estimates can be improved considerably by maintaining more detailed statistics known as </a:t>
            </a:r>
            <a:r>
              <a:rPr lang="en-US" sz="2800" i="1" dirty="0">
                <a:solidFill>
                  <a:srgbClr val="00B050"/>
                </a:solidFill>
              </a:rPr>
              <a:t>histograms</a:t>
            </a:r>
            <a:endParaRPr lang="en-US" i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28625" y="2943225"/>
            <a:ext cx="3838575" cy="3457575"/>
            <a:chOff x="4619625" y="2943225"/>
            <a:chExt cx="3838575" cy="3457575"/>
          </a:xfrm>
        </p:grpSpPr>
        <p:graphicFrame>
          <p:nvGraphicFramePr>
            <p:cNvPr id="1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889003"/>
                </p:ext>
              </p:extLst>
            </p:nvPr>
          </p:nvGraphicFramePr>
          <p:xfrm>
            <a:off x="4619625" y="2943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32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9625" y="2943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solidFill>
                            <a:srgbClr val="0070C0"/>
                          </a:solidFill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 Box 2053"/>
            <p:cNvSpPr txBox="1">
              <a:spLocks noChangeArrowheads="1"/>
            </p:cNvSpPr>
            <p:nvPr/>
          </p:nvSpPr>
          <p:spPr bwMode="auto">
            <a:xfrm>
              <a:off x="4962525" y="5883275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 dirty="0">
                  <a:cs typeface="Times New Roman" pitchFamily="18" charset="0"/>
                </a:rPr>
                <a:t>0   1   2   3   4   5   6   7   8   9  10 11 12 13 14</a:t>
              </a:r>
            </a:p>
          </p:txBody>
        </p:sp>
      </p:grpSp>
      <p:sp>
        <p:nvSpPr>
          <p:cNvPr id="17" name="Text Box 2055"/>
          <p:cNvSpPr txBox="1">
            <a:spLocks noChangeArrowheads="1"/>
          </p:cNvSpPr>
          <p:nvPr/>
        </p:nvSpPr>
        <p:spPr bwMode="auto">
          <a:xfrm>
            <a:off x="76200" y="2519363"/>
            <a:ext cx="4697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Uniform Distribution Approximating 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What is the (</a:t>
            </a:r>
            <a:r>
              <a:rPr lang="en-US" sz="2000" b="1" i="1" u="sng" dirty="0"/>
              <a:t>estimated</a:t>
            </a:r>
            <a:r>
              <a:rPr lang="en-US" sz="2000" b="1" dirty="0"/>
              <a:t>) result size of </a:t>
            </a:r>
            <a:br>
              <a:rPr lang="en-US" sz="2000" b="1" dirty="0"/>
            </a:br>
            <a:r>
              <a:rPr lang="en-US" sz="2000" b="1" i="1" dirty="0"/>
              <a:t>term</a:t>
            </a:r>
            <a:r>
              <a:rPr lang="en-US" sz="2000" b="1" dirty="0"/>
              <a:t> value &gt; 13?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900801" y="4910270"/>
            <a:ext cx="258685" cy="1295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41893" y="4354082"/>
            <a:ext cx="28456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(1/15 × 45) = 3 tuples</a:t>
            </a:r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 flipV="1">
            <a:off x="4159486" y="4584915"/>
            <a:ext cx="1282407" cy="97305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692746" y="5105400"/>
            <a:ext cx="2232054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Clearly, this is inaccurate!</a:t>
            </a:r>
          </a:p>
        </p:txBody>
      </p:sp>
    </p:spTree>
    <p:extLst>
      <p:ext uri="{BB962C8B-B14F-4D97-AF65-F5344CB8AC3E}">
        <p14:creationId xmlns:p14="http://schemas.microsoft.com/office/powerpoint/2010/main" val="31448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can do better if we divide the range of values into </a:t>
            </a:r>
            <a:r>
              <a:rPr lang="en-US" sz="2800" i="1" dirty="0"/>
              <a:t>sub-ranges</a:t>
            </a:r>
            <a:r>
              <a:rPr lang="en-US" sz="2800" dirty="0"/>
              <a:t> called </a:t>
            </a:r>
            <a:r>
              <a:rPr lang="en-US" sz="2800" i="1" dirty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773432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92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724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7427865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93" name="Chart" r:id="rId5" imgW="3838575" imgH="3457651" progId="Excel.Chart.8">
                    <p:embed/>
                  </p:oleObj>
                </mc:Choice>
                <mc:Fallback>
                  <p:oleObj name="Chart" r:id="rId5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5386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histogram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Uniform distribution per a bucket</a:t>
            </a:r>
          </a:p>
        </p:txBody>
      </p:sp>
      <p:sp>
        <p:nvSpPr>
          <p:cNvPr id="4" name="Left Brace 3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5400000">
            <a:off x="6913192" y="4076700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343964" y="3821668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Equal # of tuples per a bucket</a:t>
            </a:r>
          </a:p>
        </p:txBody>
      </p:sp>
    </p:spTree>
    <p:extLst>
      <p:ext uri="{BB962C8B-B14F-4D97-AF65-F5344CB8AC3E}">
        <p14:creationId xmlns:p14="http://schemas.microsoft.com/office/powerpoint/2010/main" val="400128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3" grpId="0"/>
      <p:bldP spid="4" grpId="0" animBg="1"/>
      <p:bldP spid="46" grpId="0" animBg="1"/>
      <p:bldP spid="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can do better if we divide the range of values into </a:t>
            </a:r>
            <a:r>
              <a:rPr lang="en-US" sz="2800" i="1" dirty="0"/>
              <a:t>sub-ranges</a:t>
            </a:r>
            <a:r>
              <a:rPr lang="en-US" sz="2800" dirty="0"/>
              <a:t> called </a:t>
            </a:r>
            <a:r>
              <a:rPr lang="en-US" sz="2800" i="1" dirty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200025" y="2790825"/>
            <a:ext cx="3838575" cy="3838575"/>
            <a:chOff x="200025" y="2562225"/>
            <a:chExt cx="3838575" cy="3838575"/>
          </a:xfrm>
        </p:grpSpPr>
        <p:graphicFrame>
          <p:nvGraphicFramePr>
            <p:cNvPr id="1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5314973"/>
                </p:ext>
              </p:extLst>
            </p:nvPr>
          </p:nvGraphicFramePr>
          <p:xfrm>
            <a:off x="200025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76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5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533400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476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Count=8</a:t>
              </a:r>
            </a:p>
          </p:txBody>
        </p:sp>
        <p:sp>
          <p:nvSpPr>
            <p:cNvPr id="22" name="AutoShape 11"/>
            <p:cNvSpPr>
              <a:spLocks/>
            </p:cNvSpPr>
            <p:nvPr/>
          </p:nvSpPr>
          <p:spPr bwMode="auto">
            <a:xfrm rot="16200000">
              <a:off x="776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12334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Count=4</a:t>
              </a:r>
            </a:p>
          </p:txBody>
        </p:sp>
        <p:sp>
          <p:nvSpPr>
            <p:cNvPr id="24" name="AutoShape 13"/>
            <p:cNvSpPr>
              <a:spLocks/>
            </p:cNvSpPr>
            <p:nvPr/>
          </p:nvSpPr>
          <p:spPr bwMode="auto">
            <a:xfrm rot="16200000">
              <a:off x="14620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8732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26" name="AutoShape 15"/>
            <p:cNvSpPr>
              <a:spLocks/>
            </p:cNvSpPr>
            <p:nvPr/>
          </p:nvSpPr>
          <p:spPr bwMode="auto">
            <a:xfrm rot="16200000">
              <a:off x="21018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590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Count=3</a:t>
              </a:r>
            </a:p>
          </p:txBody>
        </p:sp>
        <p:sp>
          <p:nvSpPr>
            <p:cNvPr id="28" name="AutoShape 17"/>
            <p:cNvSpPr>
              <a:spLocks/>
            </p:cNvSpPr>
            <p:nvPr/>
          </p:nvSpPr>
          <p:spPr bwMode="auto">
            <a:xfrm rot="16200000">
              <a:off x="2787650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2146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Count=15</a:t>
              </a:r>
            </a:p>
          </p:txBody>
        </p:sp>
        <p:sp>
          <p:nvSpPr>
            <p:cNvPr id="30" name="AutoShape 19"/>
            <p:cNvSpPr>
              <a:spLocks/>
            </p:cNvSpPr>
            <p:nvPr/>
          </p:nvSpPr>
          <p:spPr bwMode="auto">
            <a:xfrm rot="16200000">
              <a:off x="3443288" y="5562600"/>
              <a:ext cx="228600" cy="533400"/>
            </a:xfrm>
            <a:prstGeom prst="leftBrace">
              <a:avLst>
                <a:gd name="adj1" fmla="val 19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68337" y="2417762"/>
            <a:ext cx="2587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Equiwidth</a:t>
            </a:r>
            <a:r>
              <a:rPr lang="en-US" sz="2000" b="0" dirty="0">
                <a:solidFill>
                  <a:srgbClr val="CF0E30"/>
                </a:solidFill>
                <a:latin typeface="Book Antiqua" pitchFamily="18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histogram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663565" y="4354081"/>
            <a:ext cx="258685" cy="1589517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012962" y="3657600"/>
            <a:ext cx="5105400" cy="92333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The selected range = 1/3 of the range for 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Bucket 5 represents a total of 15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Estimated size = 1/3 × 15 = 5 tuples</a:t>
            </a:r>
          </a:p>
        </p:txBody>
      </p:sp>
      <p:cxnSp>
        <p:nvCxnSpPr>
          <p:cNvPr id="51" name="Straight Arrow Connector 50"/>
          <p:cNvCxnSpPr>
            <a:stCxn id="49" idx="3"/>
            <a:endCxn id="50" idx="1"/>
          </p:cNvCxnSpPr>
          <p:nvPr/>
        </p:nvCxnSpPr>
        <p:spPr>
          <a:xfrm flipV="1">
            <a:off x="3922250" y="4119265"/>
            <a:ext cx="90712" cy="102957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692746" y="5105400"/>
            <a:ext cx="1805335" cy="1219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Better than regular histograms!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What is the (</a:t>
            </a:r>
            <a:r>
              <a:rPr lang="en-US" sz="2000" b="1" i="1" u="sng" dirty="0"/>
              <a:t>estimated</a:t>
            </a:r>
            <a:r>
              <a:rPr lang="en-US" sz="2000" b="1" dirty="0"/>
              <a:t>) result size of </a:t>
            </a:r>
            <a:br>
              <a:rPr lang="en-US" sz="2000" b="1" dirty="0"/>
            </a:br>
            <a:r>
              <a:rPr lang="en-US" sz="2000" b="1" i="1" dirty="0"/>
              <a:t>term</a:t>
            </a:r>
            <a:r>
              <a:rPr lang="en-US" sz="2000" b="1" dirty="0"/>
              <a:t> value &gt; 13?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9378" y="3534182"/>
            <a:ext cx="331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Uniform distribution per a bucket</a:t>
            </a:r>
          </a:p>
        </p:txBody>
      </p:sp>
      <p:sp>
        <p:nvSpPr>
          <p:cNvPr id="32" name="Left Brace 31"/>
          <p:cNvSpPr/>
          <p:nvPr/>
        </p:nvSpPr>
        <p:spPr>
          <a:xfrm rot="5400000">
            <a:off x="2075413" y="3810000"/>
            <a:ext cx="304800" cy="8382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2" grpId="0" animBg="1"/>
      <p:bldP spid="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can do better if we divide the range of values into </a:t>
            </a:r>
            <a:r>
              <a:rPr lang="en-US" sz="2800" i="1" dirty="0"/>
              <a:t>sub-ranges</a:t>
            </a:r>
            <a:r>
              <a:rPr lang="en-US" sz="2800" dirty="0"/>
              <a:t> called </a:t>
            </a:r>
            <a:r>
              <a:rPr lang="en-US" sz="2800" i="1" dirty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23357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300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histogram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41154" y="2719418"/>
            <a:ext cx="41401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What is the (</a:t>
            </a:r>
            <a:r>
              <a:rPr lang="en-US" sz="2000" b="1" i="1" u="sng" dirty="0"/>
              <a:t>estimated</a:t>
            </a:r>
            <a:r>
              <a:rPr lang="en-US" sz="2000" b="1" dirty="0"/>
              <a:t>) result size of </a:t>
            </a:r>
            <a:br>
              <a:rPr lang="en-US" sz="2000" b="1" dirty="0"/>
            </a:br>
            <a:r>
              <a:rPr lang="en-US" sz="2000" b="1" i="1" dirty="0"/>
              <a:t>term</a:t>
            </a:r>
            <a:r>
              <a:rPr lang="en-US" sz="2000" b="1" dirty="0"/>
              <a:t> value &gt; 13?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619466" y="3276600"/>
            <a:ext cx="258685" cy="266700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3"/>
            <a:endCxn id="52" idx="1"/>
          </p:cNvCxnSpPr>
          <p:nvPr/>
        </p:nvCxnSpPr>
        <p:spPr>
          <a:xfrm flipV="1">
            <a:off x="3878151" y="4257765"/>
            <a:ext cx="134811" cy="35233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12962" y="3657600"/>
            <a:ext cx="5105400" cy="120032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Ins="0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The selected range = 100% of the range for </a:t>
            </a:r>
            <a:br>
              <a:rPr lang="en-US" dirty="0"/>
            </a:br>
            <a:r>
              <a:rPr lang="en-US" dirty="0"/>
              <a:t>bucket 5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Bucket 5 represents a total of 9 tuples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Estimated size = 1 × 9 = 9 tuples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5410200" y="5105400"/>
            <a:ext cx="2286000" cy="1600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Better than </a:t>
            </a:r>
            <a:r>
              <a:rPr lang="en-US" sz="2400" i="1" dirty="0" err="1">
                <a:solidFill>
                  <a:schemeClr val="tx1"/>
                </a:solidFill>
              </a:rPr>
              <a:t>equiwidth</a:t>
            </a:r>
            <a:r>
              <a:rPr lang="en-US" sz="2400" dirty="0">
                <a:solidFill>
                  <a:schemeClr val="tx1"/>
                </a:solidFill>
              </a:rPr>
              <a:t> histograms!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Equal # of tuples per a bucket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10624" y="6323752"/>
            <a:ext cx="8502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i="1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43896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2" grpId="0" animBg="1"/>
      <p:bldP spid="53" grpId="0" animBg="1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Improved Statistics: Histograms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can do better if we divide the range of values into </a:t>
            </a:r>
            <a:r>
              <a:rPr lang="en-US" sz="2800" i="1" dirty="0"/>
              <a:t>sub-ranges</a:t>
            </a:r>
            <a:r>
              <a:rPr lang="en-US" sz="2800" dirty="0"/>
              <a:t> called </a:t>
            </a:r>
            <a:r>
              <a:rPr lang="en-US" sz="2800" i="1" dirty="0">
                <a:solidFill>
                  <a:srgbClr val="00B050"/>
                </a:solidFill>
              </a:rPr>
              <a:t>buckets</a:t>
            </a:r>
          </a:p>
          <a:p>
            <a:pPr>
              <a:buFont typeface="Wingdings" pitchFamily="2" charset="2"/>
              <a:buChar char="§"/>
            </a:pPr>
            <a:endParaRPr lang="en-US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52400" y="2790825"/>
            <a:ext cx="4129088" cy="3838575"/>
            <a:chOff x="4724400" y="2562225"/>
            <a:chExt cx="4129088" cy="3838575"/>
          </a:xfrm>
        </p:grpSpPr>
        <p:graphicFrame>
          <p:nvGraphicFramePr>
            <p:cNvPr id="32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0561519"/>
                </p:ext>
              </p:extLst>
            </p:nvPr>
          </p:nvGraphicFramePr>
          <p:xfrm>
            <a:off x="4724400" y="2562225"/>
            <a:ext cx="3838575" cy="3457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323" name="Chart" r:id="rId3" imgW="3838575" imgH="3457651" progId="Excel.Chart.8">
                    <p:embed/>
                  </p:oleObj>
                </mc:Choice>
                <mc:Fallback>
                  <p:oleObj name="Chart" r:id="rId3" imgW="3838575" imgH="34576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2562225"/>
                          <a:ext cx="3838575" cy="3457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5043488" y="5486400"/>
              <a:ext cx="3429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400" b="0">
                  <a:cs typeface="Times New Roman" pitchFamily="18" charset="0"/>
                </a:rPr>
                <a:t>0   1   2   3   4   5   6   7   8   9  10 11 12 13 14</a:t>
              </a: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195888" y="5943600"/>
              <a:ext cx="7318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1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  <p:sp>
          <p:nvSpPr>
            <p:cNvPr id="35" name="AutoShape 21"/>
            <p:cNvSpPr>
              <a:spLocks/>
            </p:cNvSpPr>
            <p:nvPr/>
          </p:nvSpPr>
          <p:spPr bwMode="auto">
            <a:xfrm rot="16200000">
              <a:off x="5445919" y="5431631"/>
              <a:ext cx="228600" cy="795338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22"/>
            <p:cNvSpPr>
              <a:spLocks/>
            </p:cNvSpPr>
            <p:nvPr/>
          </p:nvSpPr>
          <p:spPr bwMode="auto">
            <a:xfrm rot="16200000">
              <a:off x="6317457" y="5431631"/>
              <a:ext cx="228600" cy="795337"/>
            </a:xfrm>
            <a:prstGeom prst="leftBrace">
              <a:avLst>
                <a:gd name="adj1" fmla="val 28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5957888" y="5943600"/>
              <a:ext cx="7953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2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38" name="AutoShape 24"/>
            <p:cNvSpPr>
              <a:spLocks/>
            </p:cNvSpPr>
            <p:nvPr/>
          </p:nvSpPr>
          <p:spPr bwMode="auto">
            <a:xfrm rot="16200000">
              <a:off x="6948488" y="5638800"/>
              <a:ext cx="228600" cy="381000"/>
            </a:xfrm>
            <a:prstGeom prst="leftBrace">
              <a:avLst>
                <a:gd name="adj1" fmla="val 1388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6686550" y="5943600"/>
              <a:ext cx="7953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3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Count=10</a:t>
              </a:r>
            </a:p>
          </p:txBody>
        </p:sp>
        <p:sp>
          <p:nvSpPr>
            <p:cNvPr id="40" name="AutoShape 26"/>
            <p:cNvSpPr>
              <a:spLocks/>
            </p:cNvSpPr>
            <p:nvPr/>
          </p:nvSpPr>
          <p:spPr bwMode="auto">
            <a:xfrm rot="16200000">
              <a:off x="7634288" y="5410200"/>
              <a:ext cx="228600" cy="838200"/>
            </a:xfrm>
            <a:prstGeom prst="leftBrace">
              <a:avLst>
                <a:gd name="adj1" fmla="val 305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27"/>
            <p:cNvSpPr txBox="1">
              <a:spLocks noChangeArrowheads="1"/>
            </p:cNvSpPr>
            <p:nvPr/>
          </p:nvSpPr>
          <p:spPr bwMode="auto">
            <a:xfrm>
              <a:off x="74358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4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Count=7</a:t>
              </a:r>
            </a:p>
          </p:txBody>
        </p:sp>
        <p:sp>
          <p:nvSpPr>
            <p:cNvPr id="42" name="AutoShape 28"/>
            <p:cNvSpPr>
              <a:spLocks/>
            </p:cNvSpPr>
            <p:nvPr/>
          </p:nvSpPr>
          <p:spPr bwMode="auto">
            <a:xfrm rot="16200000">
              <a:off x="8205788" y="5753100"/>
              <a:ext cx="228600" cy="152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8121650" y="5943600"/>
              <a:ext cx="73183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Bucket 5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sz="1200" b="0">
                  <a:cs typeface="Times New Roman" pitchFamily="18" charset="0"/>
                </a:rPr>
                <a:t>Count=9</a:t>
              </a:r>
            </a:p>
          </p:txBody>
        </p:sp>
      </p:grp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814354" y="2414527"/>
            <a:ext cx="2643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i="1" dirty="0" err="1">
                <a:solidFill>
                  <a:srgbClr val="0070C0"/>
                </a:solidFill>
                <a:latin typeface="Book Antiqua" pitchFamily="18" charset="0"/>
              </a:rPr>
              <a:t>Equidepth</a:t>
            </a:r>
            <a:r>
              <a:rPr lang="en-US" sz="2000" b="0" dirty="0">
                <a:solidFill>
                  <a:srgbClr val="0070C0"/>
                </a:solidFill>
                <a:latin typeface="Book Antiqua" pitchFamily="18" charset="0"/>
              </a:rPr>
              <a:t> histogram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4550790" y="2614582"/>
            <a:ext cx="3875673" cy="1957418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Because, buckets with very frequently occurring values contain fewer slots; hence, the uniform distribution assumption is applied to a smaller range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of values!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571998" y="4981485"/>
            <a:ext cx="3875673" cy="141931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What about buckets with </a:t>
            </a:r>
            <a:r>
              <a:rPr lang="en-US" sz="2000" u="sng" dirty="0">
                <a:solidFill>
                  <a:schemeClr val="tx1"/>
                </a:solidFill>
              </a:rPr>
              <a:t>mostly</a:t>
            </a:r>
            <a:r>
              <a:rPr lang="en-US" sz="2000" dirty="0">
                <a:solidFill>
                  <a:schemeClr val="tx1"/>
                </a:solidFill>
              </a:rPr>
              <a:t> infrequent values?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687529"/>
            <a:ext cx="2403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They are approximated </a:t>
            </a:r>
            <a:br>
              <a:rPr lang="en-US" i="1" dirty="0"/>
            </a:br>
            <a:r>
              <a:rPr lang="en-US" i="1" dirty="0"/>
              <a:t>less accurately!</a:t>
            </a:r>
          </a:p>
        </p:txBody>
      </p:sp>
      <p:sp>
        <p:nvSpPr>
          <p:cNvPr id="23" name="Left Brace 22"/>
          <p:cNvSpPr/>
          <p:nvPr/>
        </p:nvSpPr>
        <p:spPr>
          <a:xfrm rot="5400000">
            <a:off x="2342661" y="4069668"/>
            <a:ext cx="304800" cy="533400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73433" y="3814636"/>
            <a:ext cx="296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Equal # of tuples per a bucket</a:t>
            </a:r>
          </a:p>
        </p:txBody>
      </p:sp>
    </p:spTree>
    <p:extLst>
      <p:ext uri="{BB962C8B-B14F-4D97-AF65-F5344CB8AC3E}">
        <p14:creationId xmlns:p14="http://schemas.microsoft.com/office/powerpoint/2010/main" val="26633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71324819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23930" y="457271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a query </a:t>
            </a:r>
            <a:r>
              <a:rPr lang="en-US" sz="2800" b="1" i="1" dirty="0"/>
              <a:t>Q</a:t>
            </a:r>
            <a:r>
              <a:rPr lang="en-US" sz="2800" dirty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Here are 3 plans that are </a:t>
            </a:r>
            <a:r>
              <a:rPr lang="en-US" sz="2800" i="1" dirty="0"/>
              <a:t>equivalent</a:t>
            </a:r>
            <a:r>
              <a:rPr lang="en-US" sz="28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825847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0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dirty="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04800" y="3446463"/>
            <a:ext cx="2357438" cy="1924050"/>
            <a:chOff x="304800" y="3446463"/>
            <a:chExt cx="2357438" cy="1924050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85883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1119188" y="4529138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858838" y="4529138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1344613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1606550" y="4021138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1344613" y="4021138"/>
              <a:ext cx="263525" cy="103188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185102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2111375" y="3446463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1851025" y="3446463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1485900" y="3582988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1974850" y="359251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990600" y="4122738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1481138" y="4132263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504825" y="4652963"/>
              <a:ext cx="484188" cy="396875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995363" y="4662488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1274763" y="50133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304800" y="5022850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1770063" y="44561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2325688" y="39290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74963" y="3429000"/>
            <a:ext cx="1827212" cy="1957388"/>
            <a:chOff x="2874963" y="3429000"/>
            <a:chExt cx="1827212" cy="1957388"/>
          </a:xfrm>
        </p:grpSpPr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381635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4076700" y="4545013"/>
              <a:ext cx="1588" cy="106363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3816350" y="4545013"/>
              <a:ext cx="261938" cy="106363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338613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3646488" y="4003675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3386138" y="4003675"/>
              <a:ext cx="261938" cy="104775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3890963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4152900" y="3429000"/>
              <a:ext cx="1588" cy="104775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3890963" y="3429000"/>
              <a:ext cx="263525" cy="104775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3524250" y="3565525"/>
              <a:ext cx="484188" cy="398463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4016375" y="3575050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3040063" y="412750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3530600" y="4138613"/>
              <a:ext cx="401638" cy="333375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3463925" y="4667250"/>
              <a:ext cx="482600" cy="398463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3954463" y="467677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4233863" y="502761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3263900" y="503872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2874963" y="4513263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4365625" y="3913188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sp>
        <p:nvSpPr>
          <p:cNvPr id="3" name="Left Bracket 2"/>
          <p:cNvSpPr/>
          <p:nvPr/>
        </p:nvSpPr>
        <p:spPr>
          <a:xfrm rot="16200000">
            <a:off x="2374503" y="3988197"/>
            <a:ext cx="318294" cy="4229100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8403" y="6336268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Linear Trees</a:t>
            </a:r>
          </a:p>
        </p:txBody>
      </p:sp>
      <p:sp>
        <p:nvSpPr>
          <p:cNvPr id="87" name="Left Bracket 86"/>
          <p:cNvSpPr/>
          <p:nvPr/>
        </p:nvSpPr>
        <p:spPr>
          <a:xfrm rot="16200000">
            <a:off x="6831410" y="4065191"/>
            <a:ext cx="318294" cy="407511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384302" y="6336268"/>
            <a:ext cx="1414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 Bushy Tree</a:t>
            </a:r>
          </a:p>
        </p:txBody>
      </p:sp>
      <p:sp>
        <p:nvSpPr>
          <p:cNvPr id="89" name="Left Bracket 88"/>
          <p:cNvSpPr/>
          <p:nvPr/>
        </p:nvSpPr>
        <p:spPr>
          <a:xfrm rot="16200000">
            <a:off x="1372579" y="4367026"/>
            <a:ext cx="318294" cy="2225253"/>
          </a:xfrm>
          <a:prstGeom prst="lef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821702" y="5715000"/>
            <a:ext cx="1585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Left-Deep Tree</a:t>
            </a:r>
          </a:p>
        </p:txBody>
      </p:sp>
    </p:spTree>
    <p:extLst>
      <p:ext uri="{BB962C8B-B14F-4D97-AF65-F5344CB8AC3E}">
        <p14:creationId xmlns:p14="http://schemas.microsoft.com/office/powerpoint/2010/main" val="28358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7" grpId="0" animBg="1"/>
      <p:bldP spid="88" grpId="0"/>
      <p:bldP spid="89" grpId="0" animBg="1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9141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6749407" y="2313762"/>
            <a:ext cx="1411412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i="1" dirty="0"/>
              <a:t>Continue…</a:t>
            </a:r>
          </a:p>
        </p:txBody>
      </p:sp>
      <p:cxnSp>
        <p:nvCxnSpPr>
          <p:cNvPr id="38" name="Straight Arrow Connector 37"/>
          <p:cNvCxnSpPr>
            <a:stCxn id="3" idx="3"/>
            <a:endCxn id="37" idx="1"/>
          </p:cNvCxnSpPr>
          <p:nvPr/>
        </p:nvCxnSpPr>
        <p:spPr>
          <a:xfrm flipV="1">
            <a:off x="6077154" y="2529206"/>
            <a:ext cx="672253" cy="365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a query </a:t>
            </a:r>
            <a:r>
              <a:rPr lang="en-US" sz="2800" b="1" i="1" dirty="0"/>
              <a:t>Q</a:t>
            </a:r>
            <a:r>
              <a:rPr lang="en-US" sz="2800" dirty="0"/>
              <a:t>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Here are 3 plans that are </a:t>
            </a:r>
            <a:r>
              <a:rPr lang="en-US" sz="2800" i="1" dirty="0"/>
              <a:t>equivalent</a:t>
            </a:r>
            <a:r>
              <a:rPr lang="en-US" sz="28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341"/>
              </p:ext>
            </p:extLst>
          </p:nvPr>
        </p:nvGraphicFramePr>
        <p:xfrm>
          <a:off x="3928930" y="1531832"/>
          <a:ext cx="332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4" name="Equation" r:id="rId3" imgW="2793960" imgH="342720" progId="Equation.3">
                  <p:embed/>
                </p:oleObj>
              </mc:Choice>
              <mc:Fallback>
                <p:oleObj name="Equation" r:id="rId3" imgW="2793960" imgH="34272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930" y="1531832"/>
                        <a:ext cx="332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4800600" y="3429000"/>
            <a:ext cx="4151313" cy="1881188"/>
            <a:chOff x="90" y="2928"/>
            <a:chExt cx="2615" cy="1185"/>
          </a:xfrm>
        </p:grpSpPr>
        <p:sp>
          <p:nvSpPr>
            <p:cNvPr id="10" name="Freeform 52"/>
            <p:cNvSpPr>
              <a:spLocks/>
            </p:cNvSpPr>
            <p:nvPr/>
          </p:nvSpPr>
          <p:spPr bwMode="auto">
            <a:xfrm>
              <a:off x="2046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2322" y="3439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4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0 h 88"/>
                <a:gd name="T2" fmla="*/ 276 w 277"/>
                <a:gd name="T3" fmla="*/ 87 h 88"/>
                <a:gd name="T4" fmla="*/ 0 w 277"/>
                <a:gd name="T5" fmla="*/ 0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0"/>
                  </a:moveTo>
                  <a:lnTo>
                    <a:pt x="276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5"/>
            <p:cNvSpPr>
              <a:spLocks/>
            </p:cNvSpPr>
            <p:nvPr/>
          </p:nvSpPr>
          <p:spPr bwMode="auto">
            <a:xfrm>
              <a:off x="2046" y="3439"/>
              <a:ext cx="277" cy="88"/>
            </a:xfrm>
            <a:custGeom>
              <a:avLst/>
              <a:gdLst>
                <a:gd name="T0" fmla="*/ 0 w 277"/>
                <a:gd name="T1" fmla="*/ 87 h 88"/>
                <a:gd name="T2" fmla="*/ 276 w 277"/>
                <a:gd name="T3" fmla="*/ 0 h 88"/>
                <a:gd name="T4" fmla="*/ 0 w 277"/>
                <a:gd name="T5" fmla="*/ 87 h 88"/>
                <a:gd name="T6" fmla="*/ 0 60000 65536"/>
                <a:gd name="T7" fmla="*/ 0 60000 65536"/>
                <a:gd name="T8" fmla="*/ 0 60000 65536"/>
                <a:gd name="T9" fmla="*/ 0 w 277"/>
                <a:gd name="T10" fmla="*/ 0 h 88"/>
                <a:gd name="T11" fmla="*/ 277 w 277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8">
                  <a:moveTo>
                    <a:pt x="0" y="87"/>
                  </a:moveTo>
                  <a:lnTo>
                    <a:pt x="276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6"/>
            <p:cNvSpPr>
              <a:spLocks/>
            </p:cNvSpPr>
            <p:nvPr/>
          </p:nvSpPr>
          <p:spPr bwMode="auto">
            <a:xfrm>
              <a:off x="1371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7"/>
            <p:cNvSpPr>
              <a:spLocks/>
            </p:cNvSpPr>
            <p:nvPr/>
          </p:nvSpPr>
          <p:spPr bwMode="auto">
            <a:xfrm>
              <a:off x="1647" y="2928"/>
              <a:ext cx="1" cy="89"/>
            </a:xfrm>
            <a:custGeom>
              <a:avLst/>
              <a:gdLst>
                <a:gd name="T0" fmla="*/ 0 w 1"/>
                <a:gd name="T1" fmla="*/ 0 h 89"/>
                <a:gd name="T2" fmla="*/ 0 w 1"/>
                <a:gd name="T3" fmla="*/ 88 h 89"/>
                <a:gd name="T4" fmla="*/ 0 w 1"/>
                <a:gd name="T5" fmla="*/ 0 h 89"/>
                <a:gd name="T6" fmla="*/ 0 60000 65536"/>
                <a:gd name="T7" fmla="*/ 0 60000 65536"/>
                <a:gd name="T8" fmla="*/ 0 60000 65536"/>
                <a:gd name="T9" fmla="*/ 0 w 1"/>
                <a:gd name="T10" fmla="*/ 0 h 89"/>
                <a:gd name="T11" fmla="*/ 1 w 1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9">
                  <a:moveTo>
                    <a:pt x="0" y="0"/>
                  </a:moveTo>
                  <a:lnTo>
                    <a:pt x="0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8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0 h 89"/>
                <a:gd name="T2" fmla="*/ 276 w 277"/>
                <a:gd name="T3" fmla="*/ 88 h 89"/>
                <a:gd name="T4" fmla="*/ 0 w 277"/>
                <a:gd name="T5" fmla="*/ 0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0"/>
                  </a:moveTo>
                  <a:lnTo>
                    <a:pt x="276" y="8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59"/>
            <p:cNvSpPr>
              <a:spLocks/>
            </p:cNvSpPr>
            <p:nvPr/>
          </p:nvSpPr>
          <p:spPr bwMode="auto">
            <a:xfrm>
              <a:off x="1371" y="2928"/>
              <a:ext cx="277" cy="89"/>
            </a:xfrm>
            <a:custGeom>
              <a:avLst/>
              <a:gdLst>
                <a:gd name="T0" fmla="*/ 0 w 277"/>
                <a:gd name="T1" fmla="*/ 88 h 89"/>
                <a:gd name="T2" fmla="*/ 276 w 277"/>
                <a:gd name="T3" fmla="*/ 0 h 89"/>
                <a:gd name="T4" fmla="*/ 0 w 277"/>
                <a:gd name="T5" fmla="*/ 88 h 89"/>
                <a:gd name="T6" fmla="*/ 0 60000 65536"/>
                <a:gd name="T7" fmla="*/ 0 60000 65536"/>
                <a:gd name="T8" fmla="*/ 0 60000 65536"/>
                <a:gd name="T9" fmla="*/ 0 w 277"/>
                <a:gd name="T10" fmla="*/ 0 h 89"/>
                <a:gd name="T11" fmla="*/ 277 w 277"/>
                <a:gd name="T12" fmla="*/ 89 h 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7" h="89">
                  <a:moveTo>
                    <a:pt x="0" y="88"/>
                  </a:moveTo>
                  <a:lnTo>
                    <a:pt x="276" y="0"/>
                  </a:lnTo>
                  <a:lnTo>
                    <a:pt x="0" y="8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60"/>
            <p:cNvSpPr>
              <a:spLocks/>
            </p:cNvSpPr>
            <p:nvPr/>
          </p:nvSpPr>
          <p:spPr bwMode="auto">
            <a:xfrm>
              <a:off x="1673" y="3517"/>
              <a:ext cx="508" cy="335"/>
            </a:xfrm>
            <a:custGeom>
              <a:avLst/>
              <a:gdLst>
                <a:gd name="T0" fmla="*/ 0 w 508"/>
                <a:gd name="T1" fmla="*/ 334 h 335"/>
                <a:gd name="T2" fmla="*/ 507 w 508"/>
                <a:gd name="T3" fmla="*/ 0 h 335"/>
                <a:gd name="T4" fmla="*/ 0 w 508"/>
                <a:gd name="T5" fmla="*/ 334 h 335"/>
                <a:gd name="T6" fmla="*/ 0 60000 65536"/>
                <a:gd name="T7" fmla="*/ 0 60000 65536"/>
                <a:gd name="T8" fmla="*/ 0 60000 65536"/>
                <a:gd name="T9" fmla="*/ 0 w 508"/>
                <a:gd name="T10" fmla="*/ 0 h 335"/>
                <a:gd name="T11" fmla="*/ 508 w 508"/>
                <a:gd name="T12" fmla="*/ 335 h 3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8" h="335">
                  <a:moveTo>
                    <a:pt x="0" y="334"/>
                  </a:moveTo>
                  <a:lnTo>
                    <a:pt x="507" y="0"/>
                  </a:lnTo>
                  <a:lnTo>
                    <a:pt x="0" y="33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61"/>
            <p:cNvSpPr>
              <a:spLocks/>
            </p:cNvSpPr>
            <p:nvPr/>
          </p:nvSpPr>
          <p:spPr bwMode="auto">
            <a:xfrm>
              <a:off x="2190" y="3526"/>
              <a:ext cx="422" cy="281"/>
            </a:xfrm>
            <a:custGeom>
              <a:avLst/>
              <a:gdLst>
                <a:gd name="T0" fmla="*/ 0 w 422"/>
                <a:gd name="T1" fmla="*/ 0 h 281"/>
                <a:gd name="T2" fmla="*/ 421 w 422"/>
                <a:gd name="T3" fmla="*/ 280 h 281"/>
                <a:gd name="T4" fmla="*/ 0 w 422"/>
                <a:gd name="T5" fmla="*/ 0 h 281"/>
                <a:gd name="T6" fmla="*/ 0 60000 65536"/>
                <a:gd name="T7" fmla="*/ 0 60000 65536"/>
                <a:gd name="T8" fmla="*/ 0 60000 65536"/>
                <a:gd name="T9" fmla="*/ 0 w 422"/>
                <a:gd name="T10" fmla="*/ 0 h 281"/>
                <a:gd name="T11" fmla="*/ 422 w 422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1">
                  <a:moveTo>
                    <a:pt x="0" y="0"/>
                  </a:moveTo>
                  <a:lnTo>
                    <a:pt x="421" y="28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62"/>
            <p:cNvSpPr>
              <a:spLocks/>
            </p:cNvSpPr>
            <p:nvPr/>
          </p:nvSpPr>
          <p:spPr bwMode="auto">
            <a:xfrm>
              <a:off x="631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908" y="3427"/>
              <a:ext cx="1" cy="88"/>
            </a:xfrm>
            <a:custGeom>
              <a:avLst/>
              <a:gdLst>
                <a:gd name="T0" fmla="*/ 0 w 1"/>
                <a:gd name="T1" fmla="*/ 0 h 88"/>
                <a:gd name="T2" fmla="*/ 0 w 1"/>
                <a:gd name="T3" fmla="*/ 87 h 88"/>
                <a:gd name="T4" fmla="*/ 0 w 1"/>
                <a:gd name="T5" fmla="*/ 0 h 88"/>
                <a:gd name="T6" fmla="*/ 0 60000 65536"/>
                <a:gd name="T7" fmla="*/ 0 60000 65536"/>
                <a:gd name="T8" fmla="*/ 0 60000 65536"/>
                <a:gd name="T9" fmla="*/ 0 w 1"/>
                <a:gd name="T10" fmla="*/ 0 h 88"/>
                <a:gd name="T11" fmla="*/ 1 w 1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88">
                  <a:moveTo>
                    <a:pt x="0" y="0"/>
                  </a:moveTo>
                  <a:lnTo>
                    <a:pt x="0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64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0 h 88"/>
                <a:gd name="T2" fmla="*/ 277 w 278"/>
                <a:gd name="T3" fmla="*/ 87 h 88"/>
                <a:gd name="T4" fmla="*/ 0 w 278"/>
                <a:gd name="T5" fmla="*/ 0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0"/>
                  </a:moveTo>
                  <a:lnTo>
                    <a:pt x="277" y="8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5"/>
            <p:cNvSpPr>
              <a:spLocks/>
            </p:cNvSpPr>
            <p:nvPr/>
          </p:nvSpPr>
          <p:spPr bwMode="auto">
            <a:xfrm>
              <a:off x="631" y="3427"/>
              <a:ext cx="278" cy="88"/>
            </a:xfrm>
            <a:custGeom>
              <a:avLst/>
              <a:gdLst>
                <a:gd name="T0" fmla="*/ 0 w 278"/>
                <a:gd name="T1" fmla="*/ 87 h 88"/>
                <a:gd name="T2" fmla="*/ 277 w 278"/>
                <a:gd name="T3" fmla="*/ 0 h 88"/>
                <a:gd name="T4" fmla="*/ 0 w 278"/>
                <a:gd name="T5" fmla="*/ 87 h 88"/>
                <a:gd name="T6" fmla="*/ 0 60000 65536"/>
                <a:gd name="T7" fmla="*/ 0 60000 65536"/>
                <a:gd name="T8" fmla="*/ 0 60000 65536"/>
                <a:gd name="T9" fmla="*/ 0 w 278"/>
                <a:gd name="T10" fmla="*/ 0 h 88"/>
                <a:gd name="T11" fmla="*/ 278 w 278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" h="88">
                  <a:moveTo>
                    <a:pt x="0" y="87"/>
                  </a:moveTo>
                  <a:lnTo>
                    <a:pt x="277" y="0"/>
                  </a:lnTo>
                  <a:lnTo>
                    <a:pt x="0" y="8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260" y="3530"/>
              <a:ext cx="509" cy="334"/>
            </a:xfrm>
            <a:custGeom>
              <a:avLst/>
              <a:gdLst>
                <a:gd name="T0" fmla="*/ 0 w 509"/>
                <a:gd name="T1" fmla="*/ 333 h 334"/>
                <a:gd name="T2" fmla="*/ 508 w 509"/>
                <a:gd name="T3" fmla="*/ 0 h 334"/>
                <a:gd name="T4" fmla="*/ 0 w 509"/>
                <a:gd name="T5" fmla="*/ 333 h 334"/>
                <a:gd name="T6" fmla="*/ 0 60000 65536"/>
                <a:gd name="T7" fmla="*/ 0 60000 65536"/>
                <a:gd name="T8" fmla="*/ 0 60000 65536"/>
                <a:gd name="T9" fmla="*/ 0 w 509"/>
                <a:gd name="T10" fmla="*/ 0 h 334"/>
                <a:gd name="T11" fmla="*/ 509 w 509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9" h="334">
                  <a:moveTo>
                    <a:pt x="0" y="333"/>
                  </a:moveTo>
                  <a:lnTo>
                    <a:pt x="508" y="0"/>
                  </a:lnTo>
                  <a:lnTo>
                    <a:pt x="0" y="3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777" y="3538"/>
              <a:ext cx="422" cy="282"/>
            </a:xfrm>
            <a:custGeom>
              <a:avLst/>
              <a:gdLst>
                <a:gd name="T0" fmla="*/ 0 w 422"/>
                <a:gd name="T1" fmla="*/ 0 h 282"/>
                <a:gd name="T2" fmla="*/ 421 w 422"/>
                <a:gd name="T3" fmla="*/ 281 h 282"/>
                <a:gd name="T4" fmla="*/ 0 w 422"/>
                <a:gd name="T5" fmla="*/ 0 h 282"/>
                <a:gd name="T6" fmla="*/ 0 60000 65536"/>
                <a:gd name="T7" fmla="*/ 0 60000 65536"/>
                <a:gd name="T8" fmla="*/ 0 60000 65536"/>
                <a:gd name="T9" fmla="*/ 0 w 422"/>
                <a:gd name="T10" fmla="*/ 0 h 282"/>
                <a:gd name="T11" fmla="*/ 422 w 422"/>
                <a:gd name="T12" fmla="*/ 282 h 2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" h="282">
                  <a:moveTo>
                    <a:pt x="0" y="0"/>
                  </a:moveTo>
                  <a:lnTo>
                    <a:pt x="421" y="2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779" y="3057"/>
              <a:ext cx="730" cy="328"/>
            </a:xfrm>
            <a:custGeom>
              <a:avLst/>
              <a:gdLst>
                <a:gd name="T0" fmla="*/ 0 w 730"/>
                <a:gd name="T1" fmla="*/ 327 h 328"/>
                <a:gd name="T2" fmla="*/ 729 w 730"/>
                <a:gd name="T3" fmla="*/ 0 h 328"/>
                <a:gd name="T4" fmla="*/ 0 w 730"/>
                <a:gd name="T5" fmla="*/ 327 h 328"/>
                <a:gd name="T6" fmla="*/ 0 60000 65536"/>
                <a:gd name="T7" fmla="*/ 0 60000 65536"/>
                <a:gd name="T8" fmla="*/ 0 60000 65536"/>
                <a:gd name="T9" fmla="*/ 0 w 730"/>
                <a:gd name="T10" fmla="*/ 0 h 328"/>
                <a:gd name="T11" fmla="*/ 730 w 730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0" h="328">
                  <a:moveTo>
                    <a:pt x="0" y="327"/>
                  </a:moveTo>
                  <a:lnTo>
                    <a:pt x="729" y="0"/>
                  </a:lnTo>
                  <a:lnTo>
                    <a:pt x="0" y="32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1517" y="3057"/>
              <a:ext cx="654" cy="328"/>
            </a:xfrm>
            <a:custGeom>
              <a:avLst/>
              <a:gdLst>
                <a:gd name="T0" fmla="*/ 0 w 654"/>
                <a:gd name="T1" fmla="*/ 0 h 328"/>
                <a:gd name="T2" fmla="*/ 653 w 654"/>
                <a:gd name="T3" fmla="*/ 327 h 328"/>
                <a:gd name="T4" fmla="*/ 0 w 654"/>
                <a:gd name="T5" fmla="*/ 0 h 328"/>
                <a:gd name="T6" fmla="*/ 0 60000 65536"/>
                <a:gd name="T7" fmla="*/ 0 60000 65536"/>
                <a:gd name="T8" fmla="*/ 0 60000 65536"/>
                <a:gd name="T9" fmla="*/ 0 w 654"/>
                <a:gd name="T10" fmla="*/ 0 h 328"/>
                <a:gd name="T11" fmla="*/ 654 w 65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4" h="328">
                  <a:moveTo>
                    <a:pt x="0" y="0"/>
                  </a:moveTo>
                  <a:lnTo>
                    <a:pt x="653" y="32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70"/>
            <p:cNvSpPr>
              <a:spLocks noChangeArrowheads="1"/>
            </p:cNvSpPr>
            <p:nvPr/>
          </p:nvSpPr>
          <p:spPr bwMode="auto">
            <a:xfrm>
              <a:off x="1540" y="390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29" name="Rectangle 71"/>
            <p:cNvSpPr>
              <a:spLocks noChangeArrowheads="1"/>
            </p:cNvSpPr>
            <p:nvPr/>
          </p:nvSpPr>
          <p:spPr bwMode="auto">
            <a:xfrm>
              <a:off x="2499" y="3883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1113" y="3885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90" y="3894"/>
              <a:ext cx="206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37" name="Rectangle 2"/>
          <p:cNvSpPr>
            <a:spLocks noChangeArrowheads="1"/>
          </p:cNvSpPr>
          <p:nvPr/>
        </p:nvSpPr>
        <p:spPr bwMode="auto">
          <a:xfrm>
            <a:off x="762000" y="5105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00400" y="5105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304800" y="3429000"/>
            <a:ext cx="4397375" cy="1957388"/>
            <a:chOff x="2754" y="2928"/>
            <a:chExt cx="2770" cy="1233"/>
          </a:xfrm>
        </p:grpSpPr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3103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3267" y="3621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0"/>
            <p:cNvSpPr>
              <a:spLocks/>
            </p:cNvSpPr>
            <p:nvPr/>
          </p:nvSpPr>
          <p:spPr bwMode="auto">
            <a:xfrm>
              <a:off x="3103" y="3621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1"/>
            <p:cNvSpPr>
              <a:spLocks/>
            </p:cNvSpPr>
            <p:nvPr/>
          </p:nvSpPr>
          <p:spPr bwMode="auto">
            <a:xfrm>
              <a:off x="3409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2"/>
            <p:cNvSpPr>
              <a:spLocks/>
            </p:cNvSpPr>
            <p:nvPr/>
          </p:nvSpPr>
          <p:spPr bwMode="auto">
            <a:xfrm>
              <a:off x="3574" y="3301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3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4"/>
            <p:cNvSpPr>
              <a:spLocks/>
            </p:cNvSpPr>
            <p:nvPr/>
          </p:nvSpPr>
          <p:spPr bwMode="auto">
            <a:xfrm>
              <a:off x="3409" y="3301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5"/>
            <p:cNvSpPr>
              <a:spLocks/>
            </p:cNvSpPr>
            <p:nvPr/>
          </p:nvSpPr>
          <p:spPr bwMode="auto">
            <a:xfrm>
              <a:off x="3728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6"/>
            <p:cNvSpPr>
              <a:spLocks/>
            </p:cNvSpPr>
            <p:nvPr/>
          </p:nvSpPr>
          <p:spPr bwMode="auto">
            <a:xfrm>
              <a:off x="3892" y="2939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17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8"/>
            <p:cNvSpPr>
              <a:spLocks/>
            </p:cNvSpPr>
            <p:nvPr/>
          </p:nvSpPr>
          <p:spPr bwMode="auto">
            <a:xfrm>
              <a:off x="3728" y="2939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3498" y="3025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0"/>
            <p:cNvSpPr>
              <a:spLocks/>
            </p:cNvSpPr>
            <p:nvPr/>
          </p:nvSpPr>
          <p:spPr bwMode="auto">
            <a:xfrm>
              <a:off x="3806" y="303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1"/>
            <p:cNvSpPr>
              <a:spLocks/>
            </p:cNvSpPr>
            <p:nvPr/>
          </p:nvSpPr>
          <p:spPr bwMode="auto">
            <a:xfrm>
              <a:off x="3186" y="3365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2"/>
            <p:cNvSpPr>
              <a:spLocks/>
            </p:cNvSpPr>
            <p:nvPr/>
          </p:nvSpPr>
          <p:spPr bwMode="auto">
            <a:xfrm>
              <a:off x="3495" y="3371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3"/>
            <p:cNvSpPr>
              <a:spLocks/>
            </p:cNvSpPr>
            <p:nvPr/>
          </p:nvSpPr>
          <p:spPr bwMode="auto">
            <a:xfrm>
              <a:off x="2880" y="3699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3189" y="3705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5"/>
            <p:cNvSpPr>
              <a:spLocks/>
            </p:cNvSpPr>
            <p:nvPr/>
          </p:nvSpPr>
          <p:spPr bwMode="auto">
            <a:xfrm>
              <a:off x="4966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6"/>
            <p:cNvSpPr>
              <a:spLocks/>
            </p:cNvSpPr>
            <p:nvPr/>
          </p:nvSpPr>
          <p:spPr bwMode="auto">
            <a:xfrm>
              <a:off x="5130" y="3631"/>
              <a:ext cx="1" cy="67"/>
            </a:xfrm>
            <a:custGeom>
              <a:avLst/>
              <a:gdLst>
                <a:gd name="T0" fmla="*/ 0 w 1"/>
                <a:gd name="T1" fmla="*/ 0 h 67"/>
                <a:gd name="T2" fmla="*/ 0 w 1"/>
                <a:gd name="T3" fmla="*/ 66 h 67"/>
                <a:gd name="T4" fmla="*/ 0 w 1"/>
                <a:gd name="T5" fmla="*/ 0 h 67"/>
                <a:gd name="T6" fmla="*/ 0 60000 65536"/>
                <a:gd name="T7" fmla="*/ 0 60000 65536"/>
                <a:gd name="T8" fmla="*/ 0 60000 65536"/>
                <a:gd name="T9" fmla="*/ 0 w 1"/>
                <a:gd name="T10" fmla="*/ 0 h 67"/>
                <a:gd name="T11" fmla="*/ 1 w 1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7">
                  <a:moveTo>
                    <a:pt x="0" y="0"/>
                  </a:moveTo>
                  <a:lnTo>
                    <a:pt x="0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27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0 h 67"/>
                <a:gd name="T2" fmla="*/ 164 w 165"/>
                <a:gd name="T3" fmla="*/ 66 h 67"/>
                <a:gd name="T4" fmla="*/ 0 w 165"/>
                <a:gd name="T5" fmla="*/ 0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0"/>
                  </a:moveTo>
                  <a:lnTo>
                    <a:pt x="164" y="6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28"/>
            <p:cNvSpPr>
              <a:spLocks/>
            </p:cNvSpPr>
            <p:nvPr/>
          </p:nvSpPr>
          <p:spPr bwMode="auto">
            <a:xfrm>
              <a:off x="4966" y="3631"/>
              <a:ext cx="165" cy="67"/>
            </a:xfrm>
            <a:custGeom>
              <a:avLst/>
              <a:gdLst>
                <a:gd name="T0" fmla="*/ 0 w 165"/>
                <a:gd name="T1" fmla="*/ 66 h 67"/>
                <a:gd name="T2" fmla="*/ 164 w 165"/>
                <a:gd name="T3" fmla="*/ 0 h 67"/>
                <a:gd name="T4" fmla="*/ 0 w 165"/>
                <a:gd name="T5" fmla="*/ 66 h 67"/>
                <a:gd name="T6" fmla="*/ 0 60000 65536"/>
                <a:gd name="T7" fmla="*/ 0 60000 65536"/>
                <a:gd name="T8" fmla="*/ 0 60000 65536"/>
                <a:gd name="T9" fmla="*/ 0 w 165"/>
                <a:gd name="T10" fmla="*/ 0 h 67"/>
                <a:gd name="T11" fmla="*/ 165 w 165"/>
                <a:gd name="T12" fmla="*/ 67 h 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7">
                  <a:moveTo>
                    <a:pt x="0" y="66"/>
                  </a:moveTo>
                  <a:lnTo>
                    <a:pt x="164" y="0"/>
                  </a:lnTo>
                  <a:lnTo>
                    <a:pt x="0" y="6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9"/>
            <p:cNvSpPr>
              <a:spLocks/>
            </p:cNvSpPr>
            <p:nvPr/>
          </p:nvSpPr>
          <p:spPr bwMode="auto">
            <a:xfrm>
              <a:off x="4695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0"/>
            <p:cNvSpPr>
              <a:spLocks/>
            </p:cNvSpPr>
            <p:nvPr/>
          </p:nvSpPr>
          <p:spPr bwMode="auto">
            <a:xfrm>
              <a:off x="4859" y="3290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1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2"/>
            <p:cNvSpPr>
              <a:spLocks/>
            </p:cNvSpPr>
            <p:nvPr/>
          </p:nvSpPr>
          <p:spPr bwMode="auto">
            <a:xfrm>
              <a:off x="4695" y="3290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3"/>
            <p:cNvSpPr>
              <a:spLocks/>
            </p:cNvSpPr>
            <p:nvPr/>
          </p:nvSpPr>
          <p:spPr bwMode="auto">
            <a:xfrm>
              <a:off x="5013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4"/>
            <p:cNvSpPr>
              <a:spLocks/>
            </p:cNvSpPr>
            <p:nvPr/>
          </p:nvSpPr>
          <p:spPr bwMode="auto">
            <a:xfrm>
              <a:off x="5178" y="2928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5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0 h 66"/>
                <a:gd name="T2" fmla="*/ 165 w 166"/>
                <a:gd name="T3" fmla="*/ 65 h 66"/>
                <a:gd name="T4" fmla="*/ 0 w 166"/>
                <a:gd name="T5" fmla="*/ 0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0"/>
                  </a:moveTo>
                  <a:lnTo>
                    <a:pt x="165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6"/>
            <p:cNvSpPr>
              <a:spLocks/>
            </p:cNvSpPr>
            <p:nvPr/>
          </p:nvSpPr>
          <p:spPr bwMode="auto">
            <a:xfrm>
              <a:off x="5013" y="2928"/>
              <a:ext cx="166" cy="66"/>
            </a:xfrm>
            <a:custGeom>
              <a:avLst/>
              <a:gdLst>
                <a:gd name="T0" fmla="*/ 0 w 166"/>
                <a:gd name="T1" fmla="*/ 65 h 66"/>
                <a:gd name="T2" fmla="*/ 165 w 166"/>
                <a:gd name="T3" fmla="*/ 0 h 66"/>
                <a:gd name="T4" fmla="*/ 0 w 166"/>
                <a:gd name="T5" fmla="*/ 65 h 66"/>
                <a:gd name="T6" fmla="*/ 0 60000 65536"/>
                <a:gd name="T7" fmla="*/ 0 60000 65536"/>
                <a:gd name="T8" fmla="*/ 0 60000 65536"/>
                <a:gd name="T9" fmla="*/ 0 w 166"/>
                <a:gd name="T10" fmla="*/ 0 h 66"/>
                <a:gd name="T11" fmla="*/ 166 w 166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6">
                  <a:moveTo>
                    <a:pt x="0" y="65"/>
                  </a:moveTo>
                  <a:lnTo>
                    <a:pt x="165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7"/>
            <p:cNvSpPr>
              <a:spLocks/>
            </p:cNvSpPr>
            <p:nvPr/>
          </p:nvSpPr>
          <p:spPr bwMode="auto">
            <a:xfrm>
              <a:off x="4782" y="3014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8"/>
            <p:cNvSpPr>
              <a:spLocks/>
            </p:cNvSpPr>
            <p:nvPr/>
          </p:nvSpPr>
          <p:spPr bwMode="auto">
            <a:xfrm>
              <a:off x="5092" y="3020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9"/>
            <p:cNvSpPr>
              <a:spLocks/>
            </p:cNvSpPr>
            <p:nvPr/>
          </p:nvSpPr>
          <p:spPr bwMode="auto">
            <a:xfrm>
              <a:off x="4477" y="336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4786" y="3375"/>
              <a:ext cx="253" cy="210"/>
            </a:xfrm>
            <a:custGeom>
              <a:avLst/>
              <a:gdLst>
                <a:gd name="T0" fmla="*/ 0 w 253"/>
                <a:gd name="T1" fmla="*/ 0 h 210"/>
                <a:gd name="T2" fmla="*/ 252 w 253"/>
                <a:gd name="T3" fmla="*/ 209 h 210"/>
                <a:gd name="T4" fmla="*/ 0 w 253"/>
                <a:gd name="T5" fmla="*/ 0 h 210"/>
                <a:gd name="T6" fmla="*/ 0 60000 65536"/>
                <a:gd name="T7" fmla="*/ 0 60000 65536"/>
                <a:gd name="T8" fmla="*/ 0 60000 65536"/>
                <a:gd name="T9" fmla="*/ 0 w 253"/>
                <a:gd name="T10" fmla="*/ 0 h 210"/>
                <a:gd name="T11" fmla="*/ 253 w 253"/>
                <a:gd name="T12" fmla="*/ 210 h 2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0">
                  <a:moveTo>
                    <a:pt x="0" y="0"/>
                  </a:moveTo>
                  <a:lnTo>
                    <a:pt x="252" y="20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>
              <a:off x="4744" y="3708"/>
              <a:ext cx="304" cy="251"/>
            </a:xfrm>
            <a:custGeom>
              <a:avLst/>
              <a:gdLst>
                <a:gd name="T0" fmla="*/ 0 w 304"/>
                <a:gd name="T1" fmla="*/ 250 h 251"/>
                <a:gd name="T2" fmla="*/ 303 w 304"/>
                <a:gd name="T3" fmla="*/ 0 h 251"/>
                <a:gd name="T4" fmla="*/ 0 w 304"/>
                <a:gd name="T5" fmla="*/ 250 h 251"/>
                <a:gd name="T6" fmla="*/ 0 60000 65536"/>
                <a:gd name="T7" fmla="*/ 0 60000 65536"/>
                <a:gd name="T8" fmla="*/ 0 60000 65536"/>
                <a:gd name="T9" fmla="*/ 0 w 304"/>
                <a:gd name="T10" fmla="*/ 0 h 251"/>
                <a:gd name="T11" fmla="*/ 304 w 304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" h="251">
                  <a:moveTo>
                    <a:pt x="0" y="250"/>
                  </a:moveTo>
                  <a:lnTo>
                    <a:pt x="303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>
              <a:off x="5053" y="371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43"/>
            <p:cNvSpPr>
              <a:spLocks noChangeArrowheads="1"/>
            </p:cNvSpPr>
            <p:nvPr/>
          </p:nvSpPr>
          <p:spPr bwMode="auto">
            <a:xfrm>
              <a:off x="3365" y="3926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8" name="Rectangle 44"/>
            <p:cNvSpPr>
              <a:spLocks noChangeArrowheads="1"/>
            </p:cNvSpPr>
            <p:nvPr/>
          </p:nvSpPr>
          <p:spPr bwMode="auto">
            <a:xfrm>
              <a:off x="2754" y="393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79" name="Rectangle 45"/>
            <p:cNvSpPr>
              <a:spLocks noChangeArrowheads="1"/>
            </p:cNvSpPr>
            <p:nvPr/>
          </p:nvSpPr>
          <p:spPr bwMode="auto">
            <a:xfrm>
              <a:off x="3677" y="357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0" name="Rectangle 46"/>
            <p:cNvSpPr>
              <a:spLocks noChangeArrowheads="1"/>
            </p:cNvSpPr>
            <p:nvPr/>
          </p:nvSpPr>
          <p:spPr bwMode="auto">
            <a:xfrm>
              <a:off x="4027" y="324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  <p:sp>
          <p:nvSpPr>
            <p:cNvPr id="81" name="Rectangle 47"/>
            <p:cNvSpPr>
              <a:spLocks noChangeArrowheads="1"/>
            </p:cNvSpPr>
            <p:nvPr/>
          </p:nvSpPr>
          <p:spPr bwMode="auto">
            <a:xfrm>
              <a:off x="5229" y="393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82" name="Rectangle 48"/>
            <p:cNvSpPr>
              <a:spLocks noChangeArrowheads="1"/>
            </p:cNvSpPr>
            <p:nvPr/>
          </p:nvSpPr>
          <p:spPr bwMode="auto">
            <a:xfrm>
              <a:off x="4618" y="3942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83" name="Rectangle 49"/>
            <p:cNvSpPr>
              <a:spLocks noChangeArrowheads="1"/>
            </p:cNvSpPr>
            <p:nvPr/>
          </p:nvSpPr>
          <p:spPr bwMode="auto">
            <a:xfrm>
              <a:off x="4373" y="3611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sp>
          <p:nvSpPr>
            <p:cNvPr id="84" name="Rectangle 50"/>
            <p:cNvSpPr>
              <a:spLocks noChangeArrowheads="1"/>
            </p:cNvSpPr>
            <p:nvPr/>
          </p:nvSpPr>
          <p:spPr bwMode="auto">
            <a:xfrm>
              <a:off x="5312" y="3233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D</a:t>
              </a: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3352800" y="3124200"/>
            <a:ext cx="5203825" cy="2286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352800" y="2971800"/>
            <a:ext cx="4868862" cy="2514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8372" y="3099881"/>
            <a:ext cx="9637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000" dirty="0"/>
              <a:t> 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860426" y="6019800"/>
            <a:ext cx="7608886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99891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two main reasons for concentrating only on left-deep plans: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 the number of joins increases, the number of plans increases rapidly; hence, it becomes necessary to prune the space of alternative plans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Left-deep trees allow us to generate all </a:t>
            </a:r>
            <a:r>
              <a:rPr lang="en-US" sz="2600" b="1" i="1" dirty="0"/>
              <a:t>fully pipelined</a:t>
            </a:r>
            <a:r>
              <a:rPr lang="en-US" sz="2600" dirty="0"/>
              <a:t> plans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Clearly, by adding details to left-deep trees (e.g., the join algorithm per each join), several query plans can </a:t>
            </a:r>
            <a:br>
              <a:rPr lang="en-US" sz="2800" dirty="0"/>
            </a:br>
            <a:r>
              <a:rPr lang="en-US" sz="2800" dirty="0"/>
              <a:t>be obtained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query optimizer enumerates </a:t>
            </a:r>
            <a:r>
              <a:rPr lang="en-US" sz="2800" i="1" dirty="0"/>
              <a:t>all possible left-deep </a:t>
            </a:r>
            <a:r>
              <a:rPr lang="en-US" sz="2800" dirty="0"/>
              <a:t>plans using typically a </a:t>
            </a:r>
            <a:r>
              <a:rPr lang="en-US" sz="2800" i="1" dirty="0">
                <a:solidFill>
                  <a:srgbClr val="FF0000"/>
                </a:solidFill>
              </a:rPr>
              <a:t>dynamic programming approach </a:t>
            </a:r>
            <a:r>
              <a:rPr lang="en-US" sz="2800" dirty="0"/>
              <a:t>(later), estimates the cost of each plan, and selects the one with the lowest cost!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014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71500" indent="-514350">
              <a:buFont typeface="Wingdings" pitchFamily="2" charset="2"/>
              <a:buChar char="§"/>
            </a:pPr>
            <a:r>
              <a:rPr lang="en-US" sz="2800" dirty="0"/>
              <a:t>Assume the following query </a:t>
            </a:r>
            <a:r>
              <a:rPr lang="en-US" sz="2800" b="1" i="1" dirty="0"/>
              <a:t>Q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2057400" y="4736216"/>
            <a:ext cx="4724400" cy="101309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SELECT </a:t>
            </a:r>
            <a:r>
              <a:rPr lang="en-US" b="0">
                <a:latin typeface="Book Antiqua" pitchFamily="18" charset="0"/>
              </a:rPr>
              <a:t> S.sname, B.bname, R.day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FROM </a:t>
            </a:r>
            <a:r>
              <a:rPr lang="en-US" b="0">
                <a:latin typeface="Book Antiqua" pitchFamily="18" charset="0"/>
              </a:rPr>
              <a:t> Sailors S, Reserves R, Boats B</a:t>
            </a:r>
          </a:p>
          <a:p>
            <a:pPr algn="l">
              <a:spcBef>
                <a:spcPct val="0"/>
              </a:spcBef>
            </a:pPr>
            <a:r>
              <a:rPr lang="en-US" sz="2000" b="0">
                <a:latin typeface="Book Antiqua" pitchFamily="18" charset="0"/>
              </a:rPr>
              <a:t>WHERE</a:t>
            </a:r>
            <a:r>
              <a:rPr lang="en-US" b="0">
                <a:latin typeface="Book Antiqua" pitchFamily="18" charset="0"/>
              </a:rPr>
              <a:t>  S.sid = R.sid AND R.bid = B.bid</a:t>
            </a:r>
          </a:p>
        </p:txBody>
      </p:sp>
    </p:spTree>
    <p:extLst>
      <p:ext uri="{BB962C8B-B14F-4D97-AF65-F5344CB8AC3E}">
        <p14:creationId xmlns:p14="http://schemas.microsoft.com/office/powerpoint/2010/main" val="384762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left-deep orderings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4648200"/>
            <a:ext cx="1801813" cy="1349375"/>
            <a:chOff x="762000" y="4648200"/>
            <a:chExt cx="1801813" cy="1349375"/>
          </a:xfrm>
        </p:grpSpPr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801813" y="46482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2063750" y="46482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801813" y="46482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524000" y="4749800"/>
              <a:ext cx="407988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938338" y="4759325"/>
              <a:ext cx="401637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962025" y="5280025"/>
              <a:ext cx="484188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452563" y="52895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31963" y="5640388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762000" y="5649913"/>
              <a:ext cx="325438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227263" y="5083175"/>
              <a:ext cx="33655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80" name="Text Box 80"/>
            <p:cNvSpPr txBox="1">
              <a:spLocks noChangeArrowheads="1"/>
            </p:cNvSpPr>
            <p:nvPr/>
          </p:nvSpPr>
          <p:spPr bwMode="auto">
            <a:xfrm>
              <a:off x="1295400" y="4967288"/>
              <a:ext cx="2968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27788" y="2895600"/>
            <a:ext cx="1804987" cy="1349375"/>
            <a:chOff x="6427788" y="2895600"/>
            <a:chExt cx="1804987" cy="1349375"/>
          </a:xfrm>
        </p:grpSpPr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7467600" y="2895600"/>
              <a:ext cx="1588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7729538" y="2895600"/>
              <a:ext cx="1587" cy="103188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2147483647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0 h 65"/>
                <a:gd name="T2" fmla="*/ 2147483647 w 166"/>
                <a:gd name="T3" fmla="*/ 2147483647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7467600" y="2895600"/>
              <a:ext cx="263525" cy="103188"/>
            </a:xfrm>
            <a:custGeom>
              <a:avLst/>
              <a:gdLst>
                <a:gd name="T0" fmla="*/ 0 w 166"/>
                <a:gd name="T1" fmla="*/ 2147483647 h 65"/>
                <a:gd name="T2" fmla="*/ 2147483647 w 166"/>
                <a:gd name="T3" fmla="*/ 0 h 65"/>
                <a:gd name="T4" fmla="*/ 0 w 166"/>
                <a:gd name="T5" fmla="*/ 2147483647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7189788" y="2997200"/>
              <a:ext cx="407987" cy="355600"/>
            </a:xfrm>
            <a:custGeom>
              <a:avLst/>
              <a:gdLst>
                <a:gd name="T0" fmla="*/ 0 w 305"/>
                <a:gd name="T1" fmla="*/ 2147483647 h 251"/>
                <a:gd name="T2" fmla="*/ 2147483647 w 305"/>
                <a:gd name="T3" fmla="*/ 0 h 251"/>
                <a:gd name="T4" fmla="*/ 0 w 305"/>
                <a:gd name="T5" fmla="*/ 2147483647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7604125" y="3006725"/>
              <a:ext cx="401638" cy="334963"/>
            </a:xfrm>
            <a:custGeom>
              <a:avLst/>
              <a:gdLst>
                <a:gd name="T0" fmla="*/ 0 w 253"/>
                <a:gd name="T1" fmla="*/ 0 h 211"/>
                <a:gd name="T2" fmla="*/ 2147483647 w 253"/>
                <a:gd name="T3" fmla="*/ 2147483647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6627813" y="3527425"/>
              <a:ext cx="484187" cy="396875"/>
            </a:xfrm>
            <a:custGeom>
              <a:avLst/>
              <a:gdLst>
                <a:gd name="T0" fmla="*/ 0 w 305"/>
                <a:gd name="T1" fmla="*/ 2147483647 h 250"/>
                <a:gd name="T2" fmla="*/ 2147483647 w 305"/>
                <a:gd name="T3" fmla="*/ 0 h 250"/>
                <a:gd name="T4" fmla="*/ 0 w 305"/>
                <a:gd name="T5" fmla="*/ 2147483647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7118350" y="3536950"/>
              <a:ext cx="403225" cy="334963"/>
            </a:xfrm>
            <a:custGeom>
              <a:avLst/>
              <a:gdLst>
                <a:gd name="T0" fmla="*/ 0 w 254"/>
                <a:gd name="T1" fmla="*/ 0 h 211"/>
                <a:gd name="T2" fmla="*/ 2147483647 w 254"/>
                <a:gd name="T3" fmla="*/ 2147483647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7397750" y="3887788"/>
              <a:ext cx="328613" cy="350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90" name="Rectangle 90"/>
            <p:cNvSpPr>
              <a:spLocks noChangeArrowheads="1"/>
            </p:cNvSpPr>
            <p:nvPr/>
          </p:nvSpPr>
          <p:spPr bwMode="auto">
            <a:xfrm>
              <a:off x="6427788" y="3897313"/>
              <a:ext cx="336550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91" name="Rectangle 91"/>
            <p:cNvSpPr>
              <a:spLocks noChangeArrowheads="1"/>
            </p:cNvSpPr>
            <p:nvPr/>
          </p:nvSpPr>
          <p:spPr bwMode="auto">
            <a:xfrm>
              <a:off x="7893050" y="3330575"/>
              <a:ext cx="33972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92" name="Text Box 92"/>
            <p:cNvSpPr txBox="1">
              <a:spLocks noChangeArrowheads="1"/>
            </p:cNvSpPr>
            <p:nvPr/>
          </p:nvSpPr>
          <p:spPr bwMode="auto">
            <a:xfrm>
              <a:off x="6961188" y="3214688"/>
              <a:ext cx="2968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1800" b="0">
                  <a:latin typeface="Tahoma" pitchFamily="34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97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All possible left-deep orderings</a:t>
            </a:r>
          </a:p>
          <a:p>
            <a:pPr marL="457200" lvl="1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685800" y="2870200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21" name="Freeform 21"/>
          <p:cNvSpPr>
            <a:spLocks/>
          </p:cNvSpPr>
          <p:nvPr/>
        </p:nvSpPr>
        <p:spPr bwMode="auto">
          <a:xfrm>
            <a:off x="1801813" y="46482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2063750" y="46482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1801813" y="46482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1524000" y="4749800"/>
            <a:ext cx="407988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1938338" y="4759325"/>
            <a:ext cx="401637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7"/>
          <p:cNvSpPr>
            <a:spLocks/>
          </p:cNvSpPr>
          <p:nvPr/>
        </p:nvSpPr>
        <p:spPr bwMode="auto">
          <a:xfrm>
            <a:off x="962025" y="5280025"/>
            <a:ext cx="484188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452563" y="52895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731963" y="5640388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762000" y="5649913"/>
            <a:ext cx="3254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227263" y="5083175"/>
            <a:ext cx="3365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grpSp>
        <p:nvGrpSpPr>
          <p:cNvPr id="32" name="Group 32"/>
          <p:cNvGrpSpPr>
            <a:grpSpLocks/>
          </p:cNvGrpSpPr>
          <p:nvPr/>
        </p:nvGrpSpPr>
        <p:grpSpPr bwMode="auto">
          <a:xfrm>
            <a:off x="3455988" y="2892425"/>
            <a:ext cx="1801812" cy="1349375"/>
            <a:chOff x="384" y="1664"/>
            <a:chExt cx="1135" cy="850"/>
          </a:xfrm>
        </p:grpSpPr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995" y="2289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3532188" y="4670425"/>
            <a:ext cx="1790700" cy="1349375"/>
            <a:chOff x="384" y="1664"/>
            <a:chExt cx="1128" cy="850"/>
          </a:xfrm>
        </p:grpSpPr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6427788" y="4670425"/>
            <a:ext cx="1790700" cy="1349375"/>
            <a:chOff x="384" y="1664"/>
            <a:chExt cx="1128" cy="850"/>
          </a:xfrm>
        </p:grpSpPr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Rectangle 77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78" name="Rectangle 78"/>
            <p:cNvSpPr>
              <a:spLocks noChangeArrowheads="1"/>
            </p:cNvSpPr>
            <p:nvPr/>
          </p:nvSpPr>
          <p:spPr bwMode="auto">
            <a:xfrm>
              <a:off x="384" y="2295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1307" y="1938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</p:grpSp>
      <p:sp>
        <p:nvSpPr>
          <p:cNvPr id="80" name="Text Box 80"/>
          <p:cNvSpPr txBox="1">
            <a:spLocks noChangeArrowheads="1"/>
          </p:cNvSpPr>
          <p:nvPr/>
        </p:nvSpPr>
        <p:spPr bwMode="auto">
          <a:xfrm>
            <a:off x="1295400" y="4967288"/>
            <a:ext cx="296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sp>
        <p:nvSpPr>
          <p:cNvPr id="81" name="Freeform 81"/>
          <p:cNvSpPr>
            <a:spLocks/>
          </p:cNvSpPr>
          <p:nvPr/>
        </p:nvSpPr>
        <p:spPr bwMode="auto">
          <a:xfrm>
            <a:off x="7467600" y="2895600"/>
            <a:ext cx="1588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82"/>
          <p:cNvSpPr>
            <a:spLocks/>
          </p:cNvSpPr>
          <p:nvPr/>
        </p:nvSpPr>
        <p:spPr bwMode="auto">
          <a:xfrm>
            <a:off x="7729538" y="2895600"/>
            <a:ext cx="1587" cy="103188"/>
          </a:xfrm>
          <a:custGeom>
            <a:avLst/>
            <a:gdLst>
              <a:gd name="T0" fmla="*/ 0 w 1"/>
              <a:gd name="T1" fmla="*/ 0 h 65"/>
              <a:gd name="T2" fmla="*/ 0 w 1"/>
              <a:gd name="T3" fmla="*/ 2147483647 h 65"/>
              <a:gd name="T4" fmla="*/ 0 w 1"/>
              <a:gd name="T5" fmla="*/ 0 h 65"/>
              <a:gd name="T6" fmla="*/ 0 60000 65536"/>
              <a:gd name="T7" fmla="*/ 0 60000 65536"/>
              <a:gd name="T8" fmla="*/ 0 60000 65536"/>
              <a:gd name="T9" fmla="*/ 0 w 1"/>
              <a:gd name="T10" fmla="*/ 0 h 65"/>
              <a:gd name="T11" fmla="*/ 1 w 1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5">
                <a:moveTo>
                  <a:pt x="0" y="0"/>
                </a:moveTo>
                <a:lnTo>
                  <a:pt x="0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83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0 h 65"/>
              <a:gd name="T2" fmla="*/ 2147483647 w 166"/>
              <a:gd name="T3" fmla="*/ 2147483647 h 65"/>
              <a:gd name="T4" fmla="*/ 0 w 166"/>
              <a:gd name="T5" fmla="*/ 0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0"/>
                </a:moveTo>
                <a:lnTo>
                  <a:pt x="165" y="6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4"/>
          <p:cNvSpPr>
            <a:spLocks/>
          </p:cNvSpPr>
          <p:nvPr/>
        </p:nvSpPr>
        <p:spPr bwMode="auto">
          <a:xfrm>
            <a:off x="7467600" y="2895600"/>
            <a:ext cx="263525" cy="103188"/>
          </a:xfrm>
          <a:custGeom>
            <a:avLst/>
            <a:gdLst>
              <a:gd name="T0" fmla="*/ 0 w 166"/>
              <a:gd name="T1" fmla="*/ 2147483647 h 65"/>
              <a:gd name="T2" fmla="*/ 2147483647 w 166"/>
              <a:gd name="T3" fmla="*/ 0 h 65"/>
              <a:gd name="T4" fmla="*/ 0 w 166"/>
              <a:gd name="T5" fmla="*/ 2147483647 h 65"/>
              <a:gd name="T6" fmla="*/ 0 60000 65536"/>
              <a:gd name="T7" fmla="*/ 0 60000 65536"/>
              <a:gd name="T8" fmla="*/ 0 60000 65536"/>
              <a:gd name="T9" fmla="*/ 0 w 166"/>
              <a:gd name="T10" fmla="*/ 0 h 65"/>
              <a:gd name="T11" fmla="*/ 166 w 166"/>
              <a:gd name="T12" fmla="*/ 65 h 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" h="65">
                <a:moveTo>
                  <a:pt x="0" y="64"/>
                </a:moveTo>
                <a:lnTo>
                  <a:pt x="165" y="0"/>
                </a:lnTo>
                <a:lnTo>
                  <a:pt x="0" y="6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5"/>
          <p:cNvSpPr>
            <a:spLocks/>
          </p:cNvSpPr>
          <p:nvPr/>
        </p:nvSpPr>
        <p:spPr bwMode="auto">
          <a:xfrm>
            <a:off x="7189788" y="2997200"/>
            <a:ext cx="407987" cy="355600"/>
          </a:xfrm>
          <a:custGeom>
            <a:avLst/>
            <a:gdLst>
              <a:gd name="T0" fmla="*/ 0 w 305"/>
              <a:gd name="T1" fmla="*/ 2147483647 h 251"/>
              <a:gd name="T2" fmla="*/ 2147483647 w 305"/>
              <a:gd name="T3" fmla="*/ 0 h 251"/>
              <a:gd name="T4" fmla="*/ 0 w 305"/>
              <a:gd name="T5" fmla="*/ 2147483647 h 251"/>
              <a:gd name="T6" fmla="*/ 0 60000 65536"/>
              <a:gd name="T7" fmla="*/ 0 60000 65536"/>
              <a:gd name="T8" fmla="*/ 0 60000 65536"/>
              <a:gd name="T9" fmla="*/ 0 w 305"/>
              <a:gd name="T10" fmla="*/ 0 h 251"/>
              <a:gd name="T11" fmla="*/ 305 w 305"/>
              <a:gd name="T12" fmla="*/ 251 h 2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1">
                <a:moveTo>
                  <a:pt x="0" y="250"/>
                </a:moveTo>
                <a:lnTo>
                  <a:pt x="304" y="0"/>
                </a:lnTo>
                <a:lnTo>
                  <a:pt x="0" y="25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6"/>
          <p:cNvSpPr>
            <a:spLocks/>
          </p:cNvSpPr>
          <p:nvPr/>
        </p:nvSpPr>
        <p:spPr bwMode="auto">
          <a:xfrm>
            <a:off x="7604125" y="3006725"/>
            <a:ext cx="401638" cy="334963"/>
          </a:xfrm>
          <a:custGeom>
            <a:avLst/>
            <a:gdLst>
              <a:gd name="T0" fmla="*/ 0 w 253"/>
              <a:gd name="T1" fmla="*/ 0 h 211"/>
              <a:gd name="T2" fmla="*/ 2147483647 w 253"/>
              <a:gd name="T3" fmla="*/ 2147483647 h 211"/>
              <a:gd name="T4" fmla="*/ 0 w 253"/>
              <a:gd name="T5" fmla="*/ 0 h 211"/>
              <a:gd name="T6" fmla="*/ 0 60000 65536"/>
              <a:gd name="T7" fmla="*/ 0 60000 65536"/>
              <a:gd name="T8" fmla="*/ 0 60000 65536"/>
              <a:gd name="T9" fmla="*/ 0 w 253"/>
              <a:gd name="T10" fmla="*/ 0 h 211"/>
              <a:gd name="T11" fmla="*/ 253 w 253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3" h="211">
                <a:moveTo>
                  <a:pt x="0" y="0"/>
                </a:moveTo>
                <a:lnTo>
                  <a:pt x="252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7"/>
          <p:cNvSpPr>
            <a:spLocks/>
          </p:cNvSpPr>
          <p:nvPr/>
        </p:nvSpPr>
        <p:spPr bwMode="auto">
          <a:xfrm>
            <a:off x="6627813" y="3527425"/>
            <a:ext cx="484187" cy="396875"/>
          </a:xfrm>
          <a:custGeom>
            <a:avLst/>
            <a:gdLst>
              <a:gd name="T0" fmla="*/ 0 w 305"/>
              <a:gd name="T1" fmla="*/ 2147483647 h 250"/>
              <a:gd name="T2" fmla="*/ 2147483647 w 305"/>
              <a:gd name="T3" fmla="*/ 0 h 250"/>
              <a:gd name="T4" fmla="*/ 0 w 305"/>
              <a:gd name="T5" fmla="*/ 2147483647 h 250"/>
              <a:gd name="T6" fmla="*/ 0 60000 65536"/>
              <a:gd name="T7" fmla="*/ 0 60000 65536"/>
              <a:gd name="T8" fmla="*/ 0 60000 65536"/>
              <a:gd name="T9" fmla="*/ 0 w 305"/>
              <a:gd name="T10" fmla="*/ 0 h 250"/>
              <a:gd name="T11" fmla="*/ 305 w 305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5" h="250">
                <a:moveTo>
                  <a:pt x="0" y="249"/>
                </a:moveTo>
                <a:lnTo>
                  <a:pt x="304" y="0"/>
                </a:lnTo>
                <a:lnTo>
                  <a:pt x="0" y="24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8"/>
          <p:cNvSpPr>
            <a:spLocks/>
          </p:cNvSpPr>
          <p:nvPr/>
        </p:nvSpPr>
        <p:spPr bwMode="auto">
          <a:xfrm>
            <a:off x="7118350" y="3536950"/>
            <a:ext cx="403225" cy="334963"/>
          </a:xfrm>
          <a:custGeom>
            <a:avLst/>
            <a:gdLst>
              <a:gd name="T0" fmla="*/ 0 w 254"/>
              <a:gd name="T1" fmla="*/ 0 h 211"/>
              <a:gd name="T2" fmla="*/ 2147483647 w 254"/>
              <a:gd name="T3" fmla="*/ 2147483647 h 211"/>
              <a:gd name="T4" fmla="*/ 0 w 254"/>
              <a:gd name="T5" fmla="*/ 0 h 211"/>
              <a:gd name="T6" fmla="*/ 0 60000 65536"/>
              <a:gd name="T7" fmla="*/ 0 60000 65536"/>
              <a:gd name="T8" fmla="*/ 0 60000 65536"/>
              <a:gd name="T9" fmla="*/ 0 w 254"/>
              <a:gd name="T10" fmla="*/ 0 h 211"/>
              <a:gd name="T11" fmla="*/ 254 w 254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" h="211">
                <a:moveTo>
                  <a:pt x="0" y="0"/>
                </a:moveTo>
                <a:lnTo>
                  <a:pt x="253" y="210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Rectangle 89"/>
          <p:cNvSpPr>
            <a:spLocks noChangeArrowheads="1"/>
          </p:cNvSpPr>
          <p:nvPr/>
        </p:nvSpPr>
        <p:spPr bwMode="auto">
          <a:xfrm>
            <a:off x="7397750" y="3887788"/>
            <a:ext cx="3286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90" name="Rectangle 90"/>
          <p:cNvSpPr>
            <a:spLocks noChangeArrowheads="1"/>
          </p:cNvSpPr>
          <p:nvPr/>
        </p:nvSpPr>
        <p:spPr bwMode="auto">
          <a:xfrm>
            <a:off x="6427788" y="3897313"/>
            <a:ext cx="33655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B</a:t>
            </a:r>
          </a:p>
        </p:txBody>
      </p:sp>
      <p:sp>
        <p:nvSpPr>
          <p:cNvPr id="91" name="Rectangle 91"/>
          <p:cNvSpPr>
            <a:spLocks noChangeArrowheads="1"/>
          </p:cNvSpPr>
          <p:nvPr/>
        </p:nvSpPr>
        <p:spPr bwMode="auto">
          <a:xfrm>
            <a:off x="7893050" y="3330575"/>
            <a:ext cx="3397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700">
                <a:solidFill>
                  <a:srgbClr val="000000"/>
                </a:solidFill>
                <a:latin typeface="Arial" pitchFamily="34" charset="0"/>
              </a:rPr>
              <a:t>R</a:t>
            </a:r>
          </a:p>
        </p:txBody>
      </p:sp>
      <p:sp>
        <p:nvSpPr>
          <p:cNvPr id="92" name="Text Box 92"/>
          <p:cNvSpPr txBox="1">
            <a:spLocks noChangeArrowheads="1"/>
          </p:cNvSpPr>
          <p:nvPr/>
        </p:nvSpPr>
        <p:spPr bwMode="auto">
          <a:xfrm>
            <a:off x="6961188" y="3214688"/>
            <a:ext cx="296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800" b="0">
                <a:latin typeface="Tahoma" pitchFamily="34" charset="0"/>
              </a:rPr>
              <a:t>x</a:t>
            </a:r>
          </a:p>
        </p:txBody>
      </p:sp>
      <p:grpSp>
        <p:nvGrpSpPr>
          <p:cNvPr id="93" name="Group 93"/>
          <p:cNvGrpSpPr>
            <a:grpSpLocks/>
          </p:cNvGrpSpPr>
          <p:nvPr/>
        </p:nvGrpSpPr>
        <p:grpSpPr bwMode="auto">
          <a:xfrm>
            <a:off x="554038" y="4572000"/>
            <a:ext cx="2268537" cy="1447800"/>
            <a:chOff x="301" y="2736"/>
            <a:chExt cx="1429" cy="912"/>
          </a:xfrm>
        </p:grpSpPr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95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96"/>
          <p:cNvGrpSpPr>
            <a:grpSpLocks/>
          </p:cNvGrpSpPr>
          <p:nvPr/>
        </p:nvGrpSpPr>
        <p:grpSpPr bwMode="auto">
          <a:xfrm>
            <a:off x="6265863" y="2743200"/>
            <a:ext cx="2268537" cy="1447800"/>
            <a:chOff x="301" y="2736"/>
            <a:chExt cx="1429" cy="912"/>
          </a:xfrm>
        </p:grpSpPr>
        <p:sp>
          <p:nvSpPr>
            <p:cNvPr id="97" name="Line 97"/>
            <p:cNvSpPr>
              <a:spLocks noChangeShapeType="1"/>
            </p:cNvSpPr>
            <p:nvPr/>
          </p:nvSpPr>
          <p:spPr bwMode="auto">
            <a:xfrm>
              <a:off x="480" y="2736"/>
              <a:ext cx="1200" cy="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 rot="19820530" flipV="1">
              <a:off x="301" y="3044"/>
              <a:ext cx="1429" cy="3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1683373" y="6172200"/>
            <a:ext cx="6026151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Prune plans with cross-products immediately!</a:t>
            </a:r>
          </a:p>
        </p:txBody>
      </p:sp>
      <p:sp>
        <p:nvSpPr>
          <p:cNvPr id="3" name="Oval 2"/>
          <p:cNvSpPr/>
          <p:nvPr/>
        </p:nvSpPr>
        <p:spPr>
          <a:xfrm>
            <a:off x="320675" y="2508250"/>
            <a:ext cx="2667000" cy="205740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915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</p:spTree>
    <p:extLst>
      <p:ext uri="{BB962C8B-B14F-4D97-AF65-F5344CB8AC3E}">
        <p14:creationId xmlns:p14="http://schemas.microsoft.com/office/powerpoint/2010/main" val="212495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1" grpId="0"/>
      <p:bldP spid="112" grpId="0"/>
      <p:bldP spid="129" grpId="0"/>
      <p:bldP spid="130" grpId="0"/>
      <p:bldP spid="147" grpId="0"/>
      <p:bldP spid="148" grpId="0"/>
      <p:bldP spid="165" grpId="0"/>
      <p:bldP spid="16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46187" y="3679825"/>
            <a:ext cx="1801813" cy="1349375"/>
            <a:chOff x="384" y="1664"/>
            <a:chExt cx="1135" cy="850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grpSp>
        <p:nvGrpSpPr>
          <p:cNvPr id="95" name="Group 23"/>
          <p:cNvGrpSpPr>
            <a:grpSpLocks/>
          </p:cNvGrpSpPr>
          <p:nvPr/>
        </p:nvGrpSpPr>
        <p:grpSpPr bwMode="auto">
          <a:xfrm>
            <a:off x="6553200" y="4975225"/>
            <a:ext cx="1801813" cy="1349375"/>
            <a:chOff x="384" y="1664"/>
            <a:chExt cx="1135" cy="850"/>
          </a:xfrm>
        </p:grpSpPr>
        <p:sp>
          <p:nvSpPr>
            <p:cNvPr id="96" name="Freeform 24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25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6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7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8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29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0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1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2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3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4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5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36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09" name="Rectangle 37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11" name="Text Box 39"/>
          <p:cNvSpPr txBox="1">
            <a:spLocks noChangeArrowheads="1"/>
          </p:cNvSpPr>
          <p:nvPr/>
        </p:nvSpPr>
        <p:spPr bwMode="auto">
          <a:xfrm>
            <a:off x="70866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12" name="Text Box 40"/>
          <p:cNvSpPr txBox="1">
            <a:spLocks noChangeArrowheads="1"/>
          </p:cNvSpPr>
          <p:nvPr/>
        </p:nvSpPr>
        <p:spPr bwMode="auto">
          <a:xfrm>
            <a:off x="6629400" y="52800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13" name="Group 41"/>
          <p:cNvGrpSpPr>
            <a:grpSpLocks/>
          </p:cNvGrpSpPr>
          <p:nvPr/>
        </p:nvGrpSpPr>
        <p:grpSpPr bwMode="auto">
          <a:xfrm>
            <a:off x="4191000" y="4975225"/>
            <a:ext cx="1801813" cy="1349375"/>
            <a:chOff x="384" y="1664"/>
            <a:chExt cx="1135" cy="850"/>
          </a:xfrm>
        </p:grpSpPr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45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46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47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48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49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50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51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52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53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54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27" name="Rectangle 55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28" name="Rectangle 56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4724400" y="4822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4114800" y="52800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131" name="Group 59"/>
          <p:cNvGrpSpPr>
            <a:grpSpLocks/>
          </p:cNvGrpSpPr>
          <p:nvPr/>
        </p:nvGrpSpPr>
        <p:grpSpPr bwMode="auto">
          <a:xfrm>
            <a:off x="6553200" y="3200400"/>
            <a:ext cx="1801813" cy="1349375"/>
            <a:chOff x="384" y="1664"/>
            <a:chExt cx="1135" cy="850"/>
          </a:xfrm>
        </p:grpSpPr>
        <p:sp>
          <p:nvSpPr>
            <p:cNvPr id="132" name="Freeform 60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1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2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63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64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65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66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67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68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69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70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71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72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45" name="Rectangle 73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46" name="Rectangle 74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47" name="Text Box 75"/>
          <p:cNvSpPr txBox="1">
            <a:spLocks noChangeArrowheads="1"/>
          </p:cNvSpPr>
          <p:nvPr/>
        </p:nvSpPr>
        <p:spPr bwMode="auto">
          <a:xfrm>
            <a:off x="6934200" y="30480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6629400" y="3505200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HJ</a:t>
            </a:r>
          </a:p>
        </p:txBody>
      </p:sp>
      <p:grpSp>
        <p:nvGrpSpPr>
          <p:cNvPr id="149" name="Group 77"/>
          <p:cNvGrpSpPr>
            <a:grpSpLocks/>
          </p:cNvGrpSpPr>
          <p:nvPr/>
        </p:nvGrpSpPr>
        <p:grpSpPr bwMode="auto">
          <a:xfrm>
            <a:off x="4191000" y="3222625"/>
            <a:ext cx="1801813" cy="1349375"/>
            <a:chOff x="384" y="1664"/>
            <a:chExt cx="1135" cy="850"/>
          </a:xfrm>
        </p:grpSpPr>
        <p:sp>
          <p:nvSpPr>
            <p:cNvPr id="150" name="Freeform 7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7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8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8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8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8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8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8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8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8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8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Rectangle 9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63" name="Rectangle 9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64" name="Rectangle 9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65" name="Text Box 93"/>
          <p:cNvSpPr txBox="1">
            <a:spLocks noChangeArrowheads="1"/>
          </p:cNvSpPr>
          <p:nvPr/>
        </p:nvSpPr>
        <p:spPr bwMode="auto">
          <a:xfrm>
            <a:off x="4572000" y="3070225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6" name="Text Box 94"/>
          <p:cNvSpPr txBox="1">
            <a:spLocks noChangeArrowheads="1"/>
          </p:cNvSpPr>
          <p:nvPr/>
        </p:nvSpPr>
        <p:spPr bwMode="auto">
          <a:xfrm>
            <a:off x="4114800" y="3581400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for the 3 other plans</a:t>
            </a:r>
          </a:p>
        </p:txBody>
      </p:sp>
      <p:sp>
        <p:nvSpPr>
          <p:cNvPr id="169" name="Oval 168"/>
          <p:cNvSpPr/>
          <p:nvPr/>
        </p:nvSpPr>
        <p:spPr>
          <a:xfrm>
            <a:off x="3673476" y="3048000"/>
            <a:ext cx="2667000" cy="1633538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>
            <a:off x="3352800" y="3048000"/>
            <a:ext cx="0" cy="2895600"/>
          </a:xfrm>
          <a:prstGeom prst="line">
            <a:avLst/>
          </a:prstGeom>
          <a:ln w="22225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urved Up Arrow 170"/>
          <p:cNvSpPr/>
          <p:nvPr/>
        </p:nvSpPr>
        <p:spPr>
          <a:xfrm>
            <a:off x="3009900" y="6137305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3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839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187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188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201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202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203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4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205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6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207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25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67" name="Text Box 95"/>
          <p:cNvSpPr txBox="1">
            <a:spLocks noChangeArrowheads="1"/>
          </p:cNvSpPr>
          <p:nvPr/>
        </p:nvSpPr>
        <p:spPr bwMode="auto">
          <a:xfrm>
            <a:off x="228600" y="5538788"/>
            <a:ext cx="2482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 dirty="0">
                <a:solidFill>
                  <a:srgbClr val="FF0000"/>
                </a:solidFill>
                <a:latin typeface="Book Antiqua" pitchFamily="18" charset="0"/>
              </a:rPr>
              <a:t>+ do same for the 3 other plans</a:t>
            </a:r>
          </a:p>
        </p:txBody>
      </p:sp>
      <p:grpSp>
        <p:nvGrpSpPr>
          <p:cNvPr id="169" name="Group 7"/>
          <p:cNvGrpSpPr>
            <a:grpSpLocks/>
          </p:cNvGrpSpPr>
          <p:nvPr/>
        </p:nvGrpSpPr>
        <p:grpSpPr bwMode="auto">
          <a:xfrm>
            <a:off x="992270" y="3886847"/>
            <a:ext cx="1801813" cy="1349375"/>
            <a:chOff x="384" y="1664"/>
            <a:chExt cx="1135" cy="850"/>
          </a:xfrm>
        </p:grpSpPr>
        <p:sp>
          <p:nvSpPr>
            <p:cNvPr id="170" name="Freeform 8"/>
            <p:cNvSpPr>
              <a:spLocks/>
            </p:cNvSpPr>
            <p:nvPr/>
          </p:nvSpPr>
          <p:spPr bwMode="auto">
            <a:xfrm>
              <a:off x="733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9"/>
            <p:cNvSpPr>
              <a:spLocks/>
            </p:cNvSpPr>
            <p:nvPr/>
          </p:nvSpPr>
          <p:spPr bwMode="auto">
            <a:xfrm>
              <a:off x="897" y="1984"/>
              <a:ext cx="1" cy="66"/>
            </a:xfrm>
            <a:custGeom>
              <a:avLst/>
              <a:gdLst>
                <a:gd name="T0" fmla="*/ 0 w 1"/>
                <a:gd name="T1" fmla="*/ 0 h 66"/>
                <a:gd name="T2" fmla="*/ 0 w 1"/>
                <a:gd name="T3" fmla="*/ 65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  <a:gd name="T9" fmla="*/ 0 w 1"/>
                <a:gd name="T10" fmla="*/ 0 h 66"/>
                <a:gd name="T11" fmla="*/ 1 w 1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6">
                  <a:moveTo>
                    <a:pt x="0" y="0"/>
                  </a:moveTo>
                  <a:lnTo>
                    <a:pt x="0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0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0 h 66"/>
                <a:gd name="T2" fmla="*/ 164 w 165"/>
                <a:gd name="T3" fmla="*/ 65 h 66"/>
                <a:gd name="T4" fmla="*/ 0 w 165"/>
                <a:gd name="T5" fmla="*/ 0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0"/>
                  </a:moveTo>
                  <a:lnTo>
                    <a:pt x="164" y="6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"/>
            <p:cNvSpPr>
              <a:spLocks/>
            </p:cNvSpPr>
            <p:nvPr/>
          </p:nvSpPr>
          <p:spPr bwMode="auto">
            <a:xfrm>
              <a:off x="733" y="1984"/>
              <a:ext cx="165" cy="66"/>
            </a:xfrm>
            <a:custGeom>
              <a:avLst/>
              <a:gdLst>
                <a:gd name="T0" fmla="*/ 0 w 165"/>
                <a:gd name="T1" fmla="*/ 65 h 66"/>
                <a:gd name="T2" fmla="*/ 164 w 165"/>
                <a:gd name="T3" fmla="*/ 0 h 66"/>
                <a:gd name="T4" fmla="*/ 0 w 165"/>
                <a:gd name="T5" fmla="*/ 65 h 66"/>
                <a:gd name="T6" fmla="*/ 0 60000 65536"/>
                <a:gd name="T7" fmla="*/ 0 60000 65536"/>
                <a:gd name="T8" fmla="*/ 0 60000 65536"/>
                <a:gd name="T9" fmla="*/ 0 w 165"/>
                <a:gd name="T10" fmla="*/ 0 h 66"/>
                <a:gd name="T11" fmla="*/ 165 w 165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66">
                  <a:moveTo>
                    <a:pt x="0" y="65"/>
                  </a:moveTo>
                  <a:lnTo>
                    <a:pt x="164" y="0"/>
                  </a:lnTo>
                  <a:lnTo>
                    <a:pt x="0" y="6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2"/>
            <p:cNvSpPr>
              <a:spLocks/>
            </p:cNvSpPr>
            <p:nvPr/>
          </p:nvSpPr>
          <p:spPr bwMode="auto">
            <a:xfrm>
              <a:off x="1039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3"/>
            <p:cNvSpPr>
              <a:spLocks/>
            </p:cNvSpPr>
            <p:nvPr/>
          </p:nvSpPr>
          <p:spPr bwMode="auto">
            <a:xfrm>
              <a:off x="1204" y="1664"/>
              <a:ext cx="1" cy="65"/>
            </a:xfrm>
            <a:custGeom>
              <a:avLst/>
              <a:gdLst>
                <a:gd name="T0" fmla="*/ 0 w 1"/>
                <a:gd name="T1" fmla="*/ 0 h 65"/>
                <a:gd name="T2" fmla="*/ 0 w 1"/>
                <a:gd name="T3" fmla="*/ 64 h 65"/>
                <a:gd name="T4" fmla="*/ 0 w 1"/>
                <a:gd name="T5" fmla="*/ 0 h 65"/>
                <a:gd name="T6" fmla="*/ 0 60000 65536"/>
                <a:gd name="T7" fmla="*/ 0 60000 65536"/>
                <a:gd name="T8" fmla="*/ 0 60000 65536"/>
                <a:gd name="T9" fmla="*/ 0 w 1"/>
                <a:gd name="T10" fmla="*/ 0 h 65"/>
                <a:gd name="T11" fmla="*/ 1 w 1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65">
                  <a:moveTo>
                    <a:pt x="0" y="0"/>
                  </a:move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4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0 h 65"/>
                <a:gd name="T2" fmla="*/ 165 w 166"/>
                <a:gd name="T3" fmla="*/ 64 h 65"/>
                <a:gd name="T4" fmla="*/ 0 w 166"/>
                <a:gd name="T5" fmla="*/ 0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0"/>
                  </a:moveTo>
                  <a:lnTo>
                    <a:pt x="165" y="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5"/>
            <p:cNvSpPr>
              <a:spLocks/>
            </p:cNvSpPr>
            <p:nvPr/>
          </p:nvSpPr>
          <p:spPr bwMode="auto">
            <a:xfrm>
              <a:off x="1039" y="1664"/>
              <a:ext cx="166" cy="65"/>
            </a:xfrm>
            <a:custGeom>
              <a:avLst/>
              <a:gdLst>
                <a:gd name="T0" fmla="*/ 0 w 166"/>
                <a:gd name="T1" fmla="*/ 64 h 65"/>
                <a:gd name="T2" fmla="*/ 165 w 166"/>
                <a:gd name="T3" fmla="*/ 0 h 65"/>
                <a:gd name="T4" fmla="*/ 0 w 166"/>
                <a:gd name="T5" fmla="*/ 64 h 65"/>
                <a:gd name="T6" fmla="*/ 0 60000 65536"/>
                <a:gd name="T7" fmla="*/ 0 60000 65536"/>
                <a:gd name="T8" fmla="*/ 0 60000 65536"/>
                <a:gd name="T9" fmla="*/ 0 w 166"/>
                <a:gd name="T10" fmla="*/ 0 h 65"/>
                <a:gd name="T11" fmla="*/ 166 w 166"/>
                <a:gd name="T12" fmla="*/ 65 h 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" h="65">
                  <a:moveTo>
                    <a:pt x="0" y="64"/>
                  </a:moveTo>
                  <a:lnTo>
                    <a:pt x="165" y="0"/>
                  </a:lnTo>
                  <a:lnTo>
                    <a:pt x="0" y="6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6"/>
            <p:cNvSpPr>
              <a:spLocks/>
            </p:cNvSpPr>
            <p:nvPr/>
          </p:nvSpPr>
          <p:spPr bwMode="auto">
            <a:xfrm>
              <a:off x="816" y="1728"/>
              <a:ext cx="305" cy="251"/>
            </a:xfrm>
            <a:custGeom>
              <a:avLst/>
              <a:gdLst>
                <a:gd name="T0" fmla="*/ 0 w 305"/>
                <a:gd name="T1" fmla="*/ 250 h 251"/>
                <a:gd name="T2" fmla="*/ 304 w 305"/>
                <a:gd name="T3" fmla="*/ 0 h 251"/>
                <a:gd name="T4" fmla="*/ 0 w 305"/>
                <a:gd name="T5" fmla="*/ 250 h 251"/>
                <a:gd name="T6" fmla="*/ 0 60000 65536"/>
                <a:gd name="T7" fmla="*/ 0 60000 65536"/>
                <a:gd name="T8" fmla="*/ 0 60000 65536"/>
                <a:gd name="T9" fmla="*/ 0 w 305"/>
                <a:gd name="T10" fmla="*/ 0 h 251"/>
                <a:gd name="T11" fmla="*/ 305 w 305"/>
                <a:gd name="T12" fmla="*/ 251 h 2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1">
                  <a:moveTo>
                    <a:pt x="0" y="250"/>
                  </a:moveTo>
                  <a:lnTo>
                    <a:pt x="304" y="0"/>
                  </a:lnTo>
                  <a:lnTo>
                    <a:pt x="0" y="25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"/>
            <p:cNvSpPr>
              <a:spLocks/>
            </p:cNvSpPr>
            <p:nvPr/>
          </p:nvSpPr>
          <p:spPr bwMode="auto">
            <a:xfrm>
              <a:off x="1125" y="1734"/>
              <a:ext cx="253" cy="211"/>
            </a:xfrm>
            <a:custGeom>
              <a:avLst/>
              <a:gdLst>
                <a:gd name="T0" fmla="*/ 0 w 253"/>
                <a:gd name="T1" fmla="*/ 0 h 211"/>
                <a:gd name="T2" fmla="*/ 252 w 253"/>
                <a:gd name="T3" fmla="*/ 210 h 211"/>
                <a:gd name="T4" fmla="*/ 0 w 253"/>
                <a:gd name="T5" fmla="*/ 0 h 211"/>
                <a:gd name="T6" fmla="*/ 0 60000 65536"/>
                <a:gd name="T7" fmla="*/ 0 60000 65536"/>
                <a:gd name="T8" fmla="*/ 0 60000 65536"/>
                <a:gd name="T9" fmla="*/ 0 w 253"/>
                <a:gd name="T10" fmla="*/ 0 h 211"/>
                <a:gd name="T11" fmla="*/ 253 w 253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" h="211">
                  <a:moveTo>
                    <a:pt x="0" y="0"/>
                  </a:moveTo>
                  <a:lnTo>
                    <a:pt x="252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8"/>
            <p:cNvSpPr>
              <a:spLocks/>
            </p:cNvSpPr>
            <p:nvPr/>
          </p:nvSpPr>
          <p:spPr bwMode="auto">
            <a:xfrm>
              <a:off x="510" y="2062"/>
              <a:ext cx="305" cy="250"/>
            </a:xfrm>
            <a:custGeom>
              <a:avLst/>
              <a:gdLst>
                <a:gd name="T0" fmla="*/ 0 w 305"/>
                <a:gd name="T1" fmla="*/ 249 h 250"/>
                <a:gd name="T2" fmla="*/ 304 w 305"/>
                <a:gd name="T3" fmla="*/ 0 h 250"/>
                <a:gd name="T4" fmla="*/ 0 w 305"/>
                <a:gd name="T5" fmla="*/ 249 h 250"/>
                <a:gd name="T6" fmla="*/ 0 60000 65536"/>
                <a:gd name="T7" fmla="*/ 0 60000 65536"/>
                <a:gd name="T8" fmla="*/ 0 60000 65536"/>
                <a:gd name="T9" fmla="*/ 0 w 305"/>
                <a:gd name="T10" fmla="*/ 0 h 250"/>
                <a:gd name="T11" fmla="*/ 305 w 305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5" h="250">
                  <a:moveTo>
                    <a:pt x="0" y="249"/>
                  </a:moveTo>
                  <a:lnTo>
                    <a:pt x="304" y="0"/>
                  </a:lnTo>
                  <a:lnTo>
                    <a:pt x="0" y="24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9"/>
            <p:cNvSpPr>
              <a:spLocks/>
            </p:cNvSpPr>
            <p:nvPr/>
          </p:nvSpPr>
          <p:spPr bwMode="auto">
            <a:xfrm>
              <a:off x="819" y="2068"/>
              <a:ext cx="254" cy="211"/>
            </a:xfrm>
            <a:custGeom>
              <a:avLst/>
              <a:gdLst>
                <a:gd name="T0" fmla="*/ 0 w 254"/>
                <a:gd name="T1" fmla="*/ 0 h 211"/>
                <a:gd name="T2" fmla="*/ 253 w 254"/>
                <a:gd name="T3" fmla="*/ 210 h 211"/>
                <a:gd name="T4" fmla="*/ 0 w 254"/>
                <a:gd name="T5" fmla="*/ 0 h 211"/>
                <a:gd name="T6" fmla="*/ 0 60000 65536"/>
                <a:gd name="T7" fmla="*/ 0 60000 65536"/>
                <a:gd name="T8" fmla="*/ 0 60000 65536"/>
                <a:gd name="T9" fmla="*/ 0 w 254"/>
                <a:gd name="T10" fmla="*/ 0 h 211"/>
                <a:gd name="T11" fmla="*/ 254 w 254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" h="211">
                  <a:moveTo>
                    <a:pt x="0" y="0"/>
                  </a:moveTo>
                  <a:lnTo>
                    <a:pt x="253" y="210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Rectangle 20"/>
            <p:cNvSpPr>
              <a:spLocks noChangeArrowheads="1"/>
            </p:cNvSpPr>
            <p:nvPr/>
          </p:nvSpPr>
          <p:spPr bwMode="auto">
            <a:xfrm>
              <a:off x="995" y="2289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sp>
          <p:nvSpPr>
            <p:cNvPr id="183" name="Rectangle 21"/>
            <p:cNvSpPr>
              <a:spLocks noChangeArrowheads="1"/>
            </p:cNvSpPr>
            <p:nvPr/>
          </p:nvSpPr>
          <p:spPr bwMode="auto">
            <a:xfrm>
              <a:off x="384" y="2295"/>
              <a:ext cx="20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S</a:t>
              </a:r>
            </a:p>
          </p:txBody>
        </p:sp>
        <p:sp>
          <p:nvSpPr>
            <p:cNvPr id="184" name="Rectangle 22"/>
            <p:cNvSpPr>
              <a:spLocks noChangeArrowheads="1"/>
            </p:cNvSpPr>
            <p:nvPr/>
          </p:nvSpPr>
          <p:spPr bwMode="auto">
            <a:xfrm>
              <a:off x="1307" y="1938"/>
              <a:ext cx="21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185" name="Text Box 23"/>
          <p:cNvSpPr txBox="1">
            <a:spLocks noChangeArrowheads="1"/>
          </p:cNvSpPr>
          <p:nvPr/>
        </p:nvSpPr>
        <p:spPr bwMode="auto">
          <a:xfrm>
            <a:off x="1373270" y="37344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sp>
        <p:nvSpPr>
          <p:cNvPr id="186" name="Text Box 24"/>
          <p:cNvSpPr txBox="1">
            <a:spLocks noChangeArrowheads="1"/>
          </p:cNvSpPr>
          <p:nvPr/>
        </p:nvSpPr>
        <p:spPr bwMode="auto">
          <a:xfrm>
            <a:off x="916070" y="4191647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cs typeface="Times New Roman" pitchFamily="18" charset="0"/>
              </a:rPr>
              <a:t>NLJ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3352800" y="3692495"/>
            <a:ext cx="0" cy="243840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rved Up Arrow 67"/>
          <p:cNvSpPr/>
          <p:nvPr/>
        </p:nvSpPr>
        <p:spPr>
          <a:xfrm>
            <a:off x="3009900" y="6324600"/>
            <a:ext cx="685800" cy="3048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170363" y="3733800"/>
            <a:ext cx="3581400" cy="1746250"/>
            <a:chOff x="3505200" y="3511550"/>
            <a:chExt cx="3581400" cy="1746250"/>
          </a:xfrm>
        </p:grpSpPr>
        <p:grpSp>
          <p:nvGrpSpPr>
            <p:cNvPr id="70" name="Group 26"/>
            <p:cNvGrpSpPr>
              <a:grpSpLocks/>
            </p:cNvGrpSpPr>
            <p:nvPr/>
          </p:nvGrpSpPr>
          <p:grpSpPr bwMode="auto">
            <a:xfrm>
              <a:off x="3989388" y="3663950"/>
              <a:ext cx="1801812" cy="1349375"/>
              <a:chOff x="384" y="1664"/>
              <a:chExt cx="1135" cy="850"/>
            </a:xfrm>
          </p:grpSpPr>
          <p:sp>
            <p:nvSpPr>
              <p:cNvPr id="76" name="Freeform 27"/>
              <p:cNvSpPr>
                <a:spLocks/>
              </p:cNvSpPr>
              <p:nvPr/>
            </p:nvSpPr>
            <p:spPr bwMode="auto">
              <a:xfrm>
                <a:off x="733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28"/>
              <p:cNvSpPr>
                <a:spLocks/>
              </p:cNvSpPr>
              <p:nvPr/>
            </p:nvSpPr>
            <p:spPr bwMode="auto">
              <a:xfrm>
                <a:off x="897" y="1984"/>
                <a:ext cx="1" cy="66"/>
              </a:xfrm>
              <a:custGeom>
                <a:avLst/>
                <a:gdLst>
                  <a:gd name="T0" fmla="*/ 0 w 1"/>
                  <a:gd name="T1" fmla="*/ 0 h 66"/>
                  <a:gd name="T2" fmla="*/ 0 w 1"/>
                  <a:gd name="T3" fmla="*/ 65 h 66"/>
                  <a:gd name="T4" fmla="*/ 0 w 1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6"/>
                  <a:gd name="T11" fmla="*/ 1 w 1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6">
                    <a:moveTo>
                      <a:pt x="0" y="0"/>
                    </a:moveTo>
                    <a:lnTo>
                      <a:pt x="0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29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0 h 66"/>
                  <a:gd name="T2" fmla="*/ 164 w 165"/>
                  <a:gd name="T3" fmla="*/ 65 h 66"/>
                  <a:gd name="T4" fmla="*/ 0 w 165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0"/>
                    </a:moveTo>
                    <a:lnTo>
                      <a:pt x="164" y="6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0"/>
              <p:cNvSpPr>
                <a:spLocks/>
              </p:cNvSpPr>
              <p:nvPr/>
            </p:nvSpPr>
            <p:spPr bwMode="auto">
              <a:xfrm>
                <a:off x="733" y="1984"/>
                <a:ext cx="165" cy="66"/>
              </a:xfrm>
              <a:custGeom>
                <a:avLst/>
                <a:gdLst>
                  <a:gd name="T0" fmla="*/ 0 w 165"/>
                  <a:gd name="T1" fmla="*/ 65 h 66"/>
                  <a:gd name="T2" fmla="*/ 164 w 165"/>
                  <a:gd name="T3" fmla="*/ 0 h 66"/>
                  <a:gd name="T4" fmla="*/ 0 w 165"/>
                  <a:gd name="T5" fmla="*/ 65 h 66"/>
                  <a:gd name="T6" fmla="*/ 0 60000 65536"/>
                  <a:gd name="T7" fmla="*/ 0 60000 65536"/>
                  <a:gd name="T8" fmla="*/ 0 60000 65536"/>
                  <a:gd name="T9" fmla="*/ 0 w 165"/>
                  <a:gd name="T10" fmla="*/ 0 h 66"/>
                  <a:gd name="T11" fmla="*/ 165 w 165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5" h="66">
                    <a:moveTo>
                      <a:pt x="0" y="65"/>
                    </a:moveTo>
                    <a:lnTo>
                      <a:pt x="164" y="0"/>
                    </a:lnTo>
                    <a:lnTo>
                      <a:pt x="0" y="65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1"/>
              <p:cNvSpPr>
                <a:spLocks/>
              </p:cNvSpPr>
              <p:nvPr/>
            </p:nvSpPr>
            <p:spPr bwMode="auto">
              <a:xfrm>
                <a:off x="1039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2"/>
              <p:cNvSpPr>
                <a:spLocks/>
              </p:cNvSpPr>
              <p:nvPr/>
            </p:nvSpPr>
            <p:spPr bwMode="auto">
              <a:xfrm>
                <a:off x="1204" y="1664"/>
                <a:ext cx="1" cy="65"/>
              </a:xfrm>
              <a:custGeom>
                <a:avLst/>
                <a:gdLst>
                  <a:gd name="T0" fmla="*/ 0 w 1"/>
                  <a:gd name="T1" fmla="*/ 0 h 65"/>
                  <a:gd name="T2" fmla="*/ 0 w 1"/>
                  <a:gd name="T3" fmla="*/ 64 h 65"/>
                  <a:gd name="T4" fmla="*/ 0 w 1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5"/>
                  <a:gd name="T11" fmla="*/ 1 w 1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5">
                    <a:moveTo>
                      <a:pt x="0" y="0"/>
                    </a:move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33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0 h 65"/>
                  <a:gd name="T2" fmla="*/ 165 w 166"/>
                  <a:gd name="T3" fmla="*/ 64 h 65"/>
                  <a:gd name="T4" fmla="*/ 0 w 166"/>
                  <a:gd name="T5" fmla="*/ 0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0"/>
                    </a:moveTo>
                    <a:lnTo>
                      <a:pt x="165" y="6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34"/>
              <p:cNvSpPr>
                <a:spLocks/>
              </p:cNvSpPr>
              <p:nvPr/>
            </p:nvSpPr>
            <p:spPr bwMode="auto">
              <a:xfrm>
                <a:off x="1039" y="1664"/>
                <a:ext cx="166" cy="65"/>
              </a:xfrm>
              <a:custGeom>
                <a:avLst/>
                <a:gdLst>
                  <a:gd name="T0" fmla="*/ 0 w 166"/>
                  <a:gd name="T1" fmla="*/ 64 h 65"/>
                  <a:gd name="T2" fmla="*/ 165 w 166"/>
                  <a:gd name="T3" fmla="*/ 0 h 65"/>
                  <a:gd name="T4" fmla="*/ 0 w 166"/>
                  <a:gd name="T5" fmla="*/ 64 h 65"/>
                  <a:gd name="T6" fmla="*/ 0 60000 65536"/>
                  <a:gd name="T7" fmla="*/ 0 60000 65536"/>
                  <a:gd name="T8" fmla="*/ 0 60000 65536"/>
                  <a:gd name="T9" fmla="*/ 0 w 166"/>
                  <a:gd name="T10" fmla="*/ 0 h 65"/>
                  <a:gd name="T11" fmla="*/ 166 w 166"/>
                  <a:gd name="T12" fmla="*/ 65 h 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6" h="65">
                    <a:moveTo>
                      <a:pt x="0" y="64"/>
                    </a:moveTo>
                    <a:lnTo>
                      <a:pt x="165" y="0"/>
                    </a:lnTo>
                    <a:lnTo>
                      <a:pt x="0" y="64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35"/>
              <p:cNvSpPr>
                <a:spLocks/>
              </p:cNvSpPr>
              <p:nvPr/>
            </p:nvSpPr>
            <p:spPr bwMode="auto">
              <a:xfrm>
                <a:off x="816" y="1728"/>
                <a:ext cx="305" cy="251"/>
              </a:xfrm>
              <a:custGeom>
                <a:avLst/>
                <a:gdLst>
                  <a:gd name="T0" fmla="*/ 0 w 305"/>
                  <a:gd name="T1" fmla="*/ 250 h 251"/>
                  <a:gd name="T2" fmla="*/ 304 w 305"/>
                  <a:gd name="T3" fmla="*/ 0 h 251"/>
                  <a:gd name="T4" fmla="*/ 0 w 305"/>
                  <a:gd name="T5" fmla="*/ 250 h 251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1"/>
                  <a:gd name="T11" fmla="*/ 305 w 305"/>
                  <a:gd name="T12" fmla="*/ 251 h 25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1">
                    <a:moveTo>
                      <a:pt x="0" y="250"/>
                    </a:moveTo>
                    <a:lnTo>
                      <a:pt x="304" y="0"/>
                    </a:lnTo>
                    <a:lnTo>
                      <a:pt x="0" y="25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36"/>
              <p:cNvSpPr>
                <a:spLocks/>
              </p:cNvSpPr>
              <p:nvPr/>
            </p:nvSpPr>
            <p:spPr bwMode="auto">
              <a:xfrm>
                <a:off x="1125" y="1734"/>
                <a:ext cx="253" cy="211"/>
              </a:xfrm>
              <a:custGeom>
                <a:avLst/>
                <a:gdLst>
                  <a:gd name="T0" fmla="*/ 0 w 253"/>
                  <a:gd name="T1" fmla="*/ 0 h 211"/>
                  <a:gd name="T2" fmla="*/ 252 w 253"/>
                  <a:gd name="T3" fmla="*/ 210 h 211"/>
                  <a:gd name="T4" fmla="*/ 0 w 253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3"/>
                  <a:gd name="T10" fmla="*/ 0 h 211"/>
                  <a:gd name="T11" fmla="*/ 253 w 253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3" h="211">
                    <a:moveTo>
                      <a:pt x="0" y="0"/>
                    </a:moveTo>
                    <a:lnTo>
                      <a:pt x="252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37"/>
              <p:cNvSpPr>
                <a:spLocks/>
              </p:cNvSpPr>
              <p:nvPr/>
            </p:nvSpPr>
            <p:spPr bwMode="auto">
              <a:xfrm>
                <a:off x="510" y="2062"/>
                <a:ext cx="305" cy="250"/>
              </a:xfrm>
              <a:custGeom>
                <a:avLst/>
                <a:gdLst>
                  <a:gd name="T0" fmla="*/ 0 w 305"/>
                  <a:gd name="T1" fmla="*/ 249 h 250"/>
                  <a:gd name="T2" fmla="*/ 304 w 305"/>
                  <a:gd name="T3" fmla="*/ 0 h 250"/>
                  <a:gd name="T4" fmla="*/ 0 w 305"/>
                  <a:gd name="T5" fmla="*/ 249 h 250"/>
                  <a:gd name="T6" fmla="*/ 0 60000 65536"/>
                  <a:gd name="T7" fmla="*/ 0 60000 65536"/>
                  <a:gd name="T8" fmla="*/ 0 60000 65536"/>
                  <a:gd name="T9" fmla="*/ 0 w 305"/>
                  <a:gd name="T10" fmla="*/ 0 h 250"/>
                  <a:gd name="T11" fmla="*/ 305 w 305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5" h="250">
                    <a:moveTo>
                      <a:pt x="0" y="249"/>
                    </a:moveTo>
                    <a:lnTo>
                      <a:pt x="304" y="0"/>
                    </a:lnTo>
                    <a:lnTo>
                      <a:pt x="0" y="24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38"/>
              <p:cNvSpPr>
                <a:spLocks/>
              </p:cNvSpPr>
              <p:nvPr/>
            </p:nvSpPr>
            <p:spPr bwMode="auto">
              <a:xfrm>
                <a:off x="819" y="2068"/>
                <a:ext cx="254" cy="211"/>
              </a:xfrm>
              <a:custGeom>
                <a:avLst/>
                <a:gdLst>
                  <a:gd name="T0" fmla="*/ 0 w 254"/>
                  <a:gd name="T1" fmla="*/ 0 h 211"/>
                  <a:gd name="T2" fmla="*/ 253 w 254"/>
                  <a:gd name="T3" fmla="*/ 210 h 211"/>
                  <a:gd name="T4" fmla="*/ 0 w 254"/>
                  <a:gd name="T5" fmla="*/ 0 h 211"/>
                  <a:gd name="T6" fmla="*/ 0 60000 65536"/>
                  <a:gd name="T7" fmla="*/ 0 60000 65536"/>
                  <a:gd name="T8" fmla="*/ 0 60000 65536"/>
                  <a:gd name="T9" fmla="*/ 0 w 254"/>
                  <a:gd name="T10" fmla="*/ 0 h 211"/>
                  <a:gd name="T11" fmla="*/ 254 w 254"/>
                  <a:gd name="T12" fmla="*/ 211 h 2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" h="211">
                    <a:moveTo>
                      <a:pt x="0" y="0"/>
                    </a:moveTo>
                    <a:lnTo>
                      <a:pt x="253" y="2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39"/>
              <p:cNvSpPr>
                <a:spLocks noChangeArrowheads="1"/>
              </p:cNvSpPr>
              <p:nvPr/>
            </p:nvSpPr>
            <p:spPr bwMode="auto">
              <a:xfrm>
                <a:off x="995" y="2289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R</a:t>
                </a:r>
              </a:p>
            </p:txBody>
          </p:sp>
          <p:sp>
            <p:nvSpPr>
              <p:cNvPr id="89" name="Rectangle 40"/>
              <p:cNvSpPr>
                <a:spLocks noChangeArrowheads="1"/>
              </p:cNvSpPr>
              <p:nvPr/>
            </p:nvSpPr>
            <p:spPr bwMode="auto">
              <a:xfrm>
                <a:off x="384" y="2295"/>
                <a:ext cx="20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S</a:t>
                </a:r>
              </a:p>
            </p:txBody>
          </p:sp>
          <p:sp>
            <p:nvSpPr>
              <p:cNvPr id="90" name="Rectangle 41"/>
              <p:cNvSpPr>
                <a:spLocks noChangeArrowheads="1"/>
              </p:cNvSpPr>
              <p:nvPr/>
            </p:nvSpPr>
            <p:spPr bwMode="auto">
              <a:xfrm>
                <a:off x="1307" y="1938"/>
                <a:ext cx="212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700">
                    <a:solidFill>
                      <a:srgbClr val="000000"/>
                    </a:solidFill>
                    <a:latin typeface="Arial" pitchFamily="34" charset="0"/>
                  </a:rPr>
                  <a:t>B</a:t>
                </a:r>
              </a:p>
            </p:txBody>
          </p:sp>
        </p:grpSp>
        <p:sp>
          <p:nvSpPr>
            <p:cNvPr id="71" name="Text Box 42"/>
            <p:cNvSpPr txBox="1">
              <a:spLocks noChangeArrowheads="1"/>
            </p:cNvSpPr>
            <p:nvPr/>
          </p:nvSpPr>
          <p:spPr bwMode="auto">
            <a:xfrm>
              <a:off x="4419600" y="35115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2" name="Text Box 43"/>
            <p:cNvSpPr txBox="1">
              <a:spLocks noChangeArrowheads="1"/>
            </p:cNvSpPr>
            <p:nvPr/>
          </p:nvSpPr>
          <p:spPr bwMode="auto">
            <a:xfrm>
              <a:off x="3913188" y="3968750"/>
              <a:ext cx="6223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rgbClr val="CF0E30"/>
                  </a:solidFill>
                  <a:cs typeface="Times New Roman" pitchFamily="18" charset="0"/>
                </a:rPr>
                <a:t>NLJ</a:t>
              </a:r>
            </a:p>
          </p:txBody>
        </p:sp>
        <p:sp>
          <p:nvSpPr>
            <p:cNvPr id="73" name="Text Box 44"/>
            <p:cNvSpPr txBox="1">
              <a:spLocks noChangeArrowheads="1"/>
            </p:cNvSpPr>
            <p:nvPr/>
          </p:nvSpPr>
          <p:spPr bwMode="auto">
            <a:xfrm>
              <a:off x="5257800" y="47085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 dirty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4" name="Text Box 45"/>
            <p:cNvSpPr txBox="1">
              <a:spLocks noChangeArrowheads="1"/>
            </p:cNvSpPr>
            <p:nvPr/>
          </p:nvSpPr>
          <p:spPr bwMode="auto">
            <a:xfrm>
              <a:off x="5740400" y="4098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  <p:sp>
          <p:nvSpPr>
            <p:cNvPr id="75" name="Text Box 46"/>
            <p:cNvSpPr txBox="1">
              <a:spLocks noChangeArrowheads="1"/>
            </p:cNvSpPr>
            <p:nvPr/>
          </p:nvSpPr>
          <p:spPr bwMode="auto">
            <a:xfrm>
              <a:off x="3505200" y="4860925"/>
              <a:ext cx="1346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sz="2000" b="0">
                  <a:solidFill>
                    <a:schemeClr val="accent1"/>
                  </a:solidFill>
                  <a:cs typeface="Times New Roman" pitchFamily="18" charset="0"/>
                </a:rPr>
                <a:t>(heap scan)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3091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Enumerating Execution Plans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query optimizer enumerates: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All possible left-deep orderings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possible ways for evaluating each operator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different access paths for each relation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Rounded Rectangle 1"/>
          <p:cNvSpPr/>
          <p:nvPr/>
        </p:nvSpPr>
        <p:spPr>
          <a:xfrm>
            <a:off x="762000" y="3886200"/>
            <a:ext cx="7848600" cy="1066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Subsequently, estimate the cost of each plan using </a:t>
            </a:r>
            <a:r>
              <a:rPr lang="en-US" sz="2800" i="1" dirty="0">
                <a:solidFill>
                  <a:schemeClr val="tx1"/>
                </a:solidFill>
              </a:rPr>
              <a:t>statistics</a:t>
            </a:r>
            <a:r>
              <a:rPr lang="en-US" sz="2800" dirty="0">
                <a:solidFill>
                  <a:schemeClr val="tx1"/>
                </a:solidFill>
              </a:rPr>
              <a:t> collected and stored at the system catalog!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2000" y="5257800"/>
            <a:ext cx="7848600" cy="1066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Let us now study a </a:t>
            </a:r>
            <a:r>
              <a:rPr lang="en-US" sz="2800" i="1" dirty="0">
                <a:solidFill>
                  <a:schemeClr val="tx1"/>
                </a:solidFill>
              </a:rPr>
              <a:t>dynamic programming algorithm </a:t>
            </a:r>
            <a:r>
              <a:rPr lang="en-US" sz="2800" dirty="0">
                <a:solidFill>
                  <a:schemeClr val="tx1"/>
                </a:solidFill>
              </a:rPr>
              <a:t>to effectively enumerate and estimate cost plans</a:t>
            </a:r>
          </a:p>
        </p:txBody>
      </p:sp>
    </p:spTree>
    <p:extLst>
      <p:ext uri="{BB962C8B-B14F-4D97-AF65-F5344CB8AC3E}">
        <p14:creationId xmlns:p14="http://schemas.microsoft.com/office/powerpoint/2010/main" val="16095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Relational Algebra Equivalences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relational query optimizer uses </a:t>
            </a:r>
            <a:r>
              <a:rPr lang="en-US" sz="2800" i="1" dirty="0">
                <a:solidFill>
                  <a:srgbClr val="00B050"/>
                </a:solidFill>
              </a:rPr>
              <a:t>relational algebra equivalences</a:t>
            </a:r>
            <a:r>
              <a:rPr lang="en-US" sz="2800" dirty="0"/>
              <a:t> to identify many </a:t>
            </a:r>
            <a:r>
              <a:rPr lang="en-US" sz="2800" i="1" dirty="0">
                <a:solidFill>
                  <a:srgbClr val="00B050"/>
                </a:solidFill>
              </a:rPr>
              <a:t>equivalent</a:t>
            </a:r>
            <a:r>
              <a:rPr lang="en-US" sz="2800" dirty="0"/>
              <a:t> expressions for a given query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relational algebra expressions over the same set of input relations are said to be </a:t>
            </a:r>
            <a:r>
              <a:rPr lang="en-US" sz="2800" i="1" dirty="0"/>
              <a:t>equivalent</a:t>
            </a:r>
            <a:r>
              <a:rPr lang="en-US" sz="2800" dirty="0"/>
              <a:t> if they produce the same result on all relations’ instances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Relational algebra equivalences allow us to: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Push selections and projections ahead of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Combine selections and cross-products into joins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Choose different join orders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46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 lIns="0" rIns="0">
            <a:normAutofit/>
          </a:bodyPr>
          <a:lstStyle/>
          <a:p>
            <a:r>
              <a:rPr lang="en-US" sz="3800" dirty="0">
                <a:ea typeface="ＭＳ Ｐゴシック" pitchFamily="34" charset="-128"/>
              </a:rPr>
              <a:t>Towards a Dynamic Programming Algorithm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Only </a:t>
            </a:r>
            <a:r>
              <a:rPr lang="en-US" sz="2400" i="1" dirty="0"/>
              <a:t>selection</a:t>
            </a:r>
            <a:r>
              <a:rPr lang="en-US" sz="2400" dirty="0"/>
              <a:t>, </a:t>
            </a:r>
            <a:r>
              <a:rPr lang="en-US" sz="2400" i="1" dirty="0"/>
              <a:t>projection</a:t>
            </a:r>
            <a:r>
              <a:rPr lang="en-US" sz="2400" dirty="0"/>
              <a:t>, </a:t>
            </a:r>
            <a:r>
              <a:rPr lang="en-US" sz="2400" i="1" dirty="0"/>
              <a:t>grouping</a:t>
            </a:r>
            <a:r>
              <a:rPr lang="en-US" sz="2400" dirty="0"/>
              <a:t> and </a:t>
            </a:r>
            <a:r>
              <a:rPr lang="en-US" sz="2400" i="1" dirty="0"/>
              <a:t>aggregate</a:t>
            </a:r>
            <a:r>
              <a:rPr lang="en-US" sz="2400" dirty="0"/>
              <a:t> operations are involved (i.e., no </a:t>
            </a:r>
            <a:r>
              <a:rPr lang="en-US" sz="2400" i="1" dirty="0"/>
              <a:t>joins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Every available access path is considered and the one with the least estimated cost is selected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different operations are carried out together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E.g., if an index is used for a selection, projection can be done for each retrieved tuple, and the resulting tuples can be </a:t>
            </a:r>
            <a:r>
              <a:rPr lang="en-US" sz="2200" i="1" dirty="0">
                <a:solidFill>
                  <a:schemeClr val="accent2"/>
                </a:solidFill>
              </a:rPr>
              <a:t>pipelined</a:t>
            </a:r>
            <a:r>
              <a:rPr lang="en-US" sz="2200" dirty="0"/>
              <a:t> into an aggregate operation (if any)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3087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SQL query </a:t>
            </a:r>
            <a:r>
              <a:rPr lang="en-US" sz="2800" b="1" i="1" dirty="0"/>
              <a:t>Q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700" b="1" i="1" dirty="0"/>
              <a:t>Q</a:t>
            </a:r>
            <a:r>
              <a:rPr lang="en-US" sz="2700" dirty="0"/>
              <a:t> can be expressed in a relational algebra tree as follows: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COUNT (*)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&gt; 5 AND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= 20</a:t>
            </a:r>
          </a:p>
          <a:p>
            <a:r>
              <a:rPr lang="en-US" dirty="0">
                <a:latin typeface="Book Antiqua" pitchFamily="18" charset="0"/>
              </a:rPr>
              <a:t>GROUP BY </a:t>
            </a:r>
            <a:r>
              <a:rPr lang="en-US" dirty="0" err="1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31541" y="3962400"/>
            <a:ext cx="2546176" cy="2819400"/>
            <a:chOff x="3231541" y="3962400"/>
            <a:chExt cx="2546176" cy="2819400"/>
          </a:xfrm>
        </p:grpSpPr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0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</a:p>
          </p:txBody>
        </p:sp>
        <p:sp>
          <p:nvSpPr>
            <p:cNvPr id="41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2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rating, COUNT(*)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GROUP </a:t>
              </a:r>
              <a:r>
                <a:rPr lang="en-US" dirty="0" err="1"/>
                <a:t>BY</a:t>
              </a:r>
              <a:r>
                <a:rPr lang="en-US" sz="2200" b="1" baseline="-25000" dirty="0" err="1"/>
                <a:t>rating</a:t>
              </a:r>
              <a:endParaRPr lang="en-US" sz="2200" b="1" dirty="0"/>
            </a:p>
          </p:txBody>
        </p:sp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</a:p>
          </p:txBody>
        </p:sp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610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SQL query </a:t>
            </a:r>
            <a:r>
              <a:rPr lang="en-US" sz="2800" b="1" i="1" dirty="0"/>
              <a:t>Q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</a:t>
            </a:r>
            <a:r>
              <a:rPr lang="en-US" sz="2800" b="1" i="1" dirty="0">
                <a:solidFill>
                  <a:srgbClr val="0070C0"/>
                </a:solidFill>
              </a:rPr>
              <a:t>Q</a:t>
            </a:r>
            <a:r>
              <a:rPr lang="en-US" sz="2800" dirty="0">
                <a:solidFill>
                  <a:srgbClr val="0070C0"/>
                </a:solidFill>
              </a:rPr>
              <a:t> be evaluated?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Apply CASE I: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Every available access path </a:t>
            </a:r>
            <a:r>
              <a:rPr lang="en-US" sz="2600" i="1" dirty="0"/>
              <a:t>for Sailors</a:t>
            </a:r>
            <a:r>
              <a:rPr lang="en-US" sz="2600" dirty="0"/>
              <a:t> is considered and the one with the least estimated cost is selected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The selection and projection operations are carried out together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5562600" y="2526294"/>
            <a:ext cx="6096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1066800" y="2291303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COUNT (*)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&gt; 5 AND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= 20</a:t>
            </a:r>
          </a:p>
          <a:p>
            <a:r>
              <a:rPr lang="en-US" dirty="0">
                <a:latin typeface="Book Antiqua" pitchFamily="18" charset="0"/>
              </a:rPr>
              <a:t>GROUP BY </a:t>
            </a:r>
            <a:r>
              <a:rPr lang="en-US" dirty="0" err="1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400800" y="1524000"/>
            <a:ext cx="2546176" cy="2819400"/>
            <a:chOff x="3231541" y="3962400"/>
            <a:chExt cx="2546176" cy="2819400"/>
          </a:xfrm>
        </p:grpSpPr>
        <p:sp>
          <p:nvSpPr>
            <p:cNvPr id="19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rating, COUNT(*)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GROUP </a:t>
              </a:r>
              <a:r>
                <a:rPr lang="en-US" dirty="0" err="1"/>
                <a:t>BY</a:t>
              </a:r>
              <a:r>
                <a:rPr lang="en-US" sz="2200" b="1" baseline="-25000" dirty="0" err="1"/>
                <a:t>rating</a:t>
              </a:r>
              <a:endParaRPr lang="en-US" sz="2200" b="1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85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SQL query </a:t>
            </a:r>
            <a:r>
              <a:rPr lang="en-US" sz="2800" b="1" i="1" dirty="0"/>
              <a:t>Q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3" name="Striped Right Arrow 2"/>
          <p:cNvSpPr/>
          <p:nvPr/>
        </p:nvSpPr>
        <p:spPr>
          <a:xfrm>
            <a:off x="4191000" y="4926839"/>
            <a:ext cx="914400" cy="68580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2300317" y="2057400"/>
            <a:ext cx="4100483" cy="1290097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COUNT (*)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&gt; 5 AND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= 20</a:t>
            </a:r>
          </a:p>
          <a:p>
            <a:r>
              <a:rPr lang="en-US" dirty="0">
                <a:latin typeface="Book Antiqua" pitchFamily="18" charset="0"/>
              </a:rPr>
              <a:t>GROUP BY </a:t>
            </a:r>
            <a:r>
              <a:rPr lang="en-US" dirty="0" err="1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492424" y="3962400"/>
            <a:ext cx="2546176" cy="2819400"/>
            <a:chOff x="3231541" y="3962400"/>
            <a:chExt cx="2546176" cy="2819400"/>
          </a:xfrm>
        </p:grpSpPr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352800" y="5833322"/>
              <a:ext cx="115888" cy="158750"/>
            </a:xfrm>
            <a:custGeom>
              <a:avLst/>
              <a:gdLst>
                <a:gd name="T0" fmla="*/ 72 w 73"/>
                <a:gd name="T1" fmla="*/ 50 h 100"/>
                <a:gd name="T2" fmla="*/ 62 w 73"/>
                <a:gd name="T3" fmla="*/ 15 h 100"/>
                <a:gd name="T4" fmla="*/ 36 w 73"/>
                <a:gd name="T5" fmla="*/ 0 h 100"/>
                <a:gd name="T6" fmla="*/ 11 w 73"/>
                <a:gd name="T7" fmla="*/ 15 h 100"/>
                <a:gd name="T8" fmla="*/ 0 w 73"/>
                <a:gd name="T9" fmla="*/ 50 h 100"/>
                <a:gd name="T10" fmla="*/ 11 w 73"/>
                <a:gd name="T11" fmla="*/ 84 h 100"/>
                <a:gd name="T12" fmla="*/ 36 w 73"/>
                <a:gd name="T13" fmla="*/ 99 h 100"/>
                <a:gd name="T14" fmla="*/ 62 w 73"/>
                <a:gd name="T15" fmla="*/ 84 h 100"/>
                <a:gd name="T16" fmla="*/ 72 w 73"/>
                <a:gd name="T17" fmla="*/ 5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00">
                  <a:moveTo>
                    <a:pt x="72" y="50"/>
                  </a:moveTo>
                  <a:lnTo>
                    <a:pt x="62" y="15"/>
                  </a:lnTo>
                  <a:lnTo>
                    <a:pt x="36" y="0"/>
                  </a:lnTo>
                  <a:lnTo>
                    <a:pt x="11" y="15"/>
                  </a:lnTo>
                  <a:lnTo>
                    <a:pt x="0" y="50"/>
                  </a:lnTo>
                  <a:lnTo>
                    <a:pt x="11" y="84"/>
                  </a:lnTo>
                  <a:lnTo>
                    <a:pt x="36" y="99"/>
                  </a:lnTo>
                  <a:lnTo>
                    <a:pt x="62" y="84"/>
                  </a:lnTo>
                  <a:lnTo>
                    <a:pt x="72" y="5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3411538" y="5850784"/>
              <a:ext cx="103188" cy="1588"/>
            </a:xfrm>
            <a:custGeom>
              <a:avLst/>
              <a:gdLst>
                <a:gd name="T0" fmla="*/ 0 w 65"/>
                <a:gd name="T1" fmla="*/ 0 h 1"/>
                <a:gd name="T2" fmla="*/ 64 w 65"/>
                <a:gd name="T3" fmla="*/ 0 h 1"/>
                <a:gd name="T4" fmla="*/ 0 w 6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">
                  <a:moveTo>
                    <a:pt x="0" y="0"/>
                  </a:moveTo>
                  <a:lnTo>
                    <a:pt x="6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115602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4202915" y="3978275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4074327" y="3962400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4401352" y="6140449"/>
              <a:ext cx="46038" cy="31273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352 h 353"/>
                <a:gd name="T4" fmla="*/ 0 w 1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4409290" y="4335463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4324960" y="5917459"/>
              <a:ext cx="87313" cy="158750"/>
            </a:xfrm>
            <a:custGeom>
              <a:avLst/>
              <a:gdLst>
                <a:gd name="T0" fmla="*/ 0 w 55"/>
                <a:gd name="T1" fmla="*/ 99 h 100"/>
                <a:gd name="T2" fmla="*/ 54 w 55"/>
                <a:gd name="T3" fmla="*/ 0 h 100"/>
                <a:gd name="T4" fmla="*/ 0 w 55"/>
                <a:gd name="T5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0">
                  <a:moveTo>
                    <a:pt x="0" y="99"/>
                  </a:moveTo>
                  <a:lnTo>
                    <a:pt x="54" y="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4410685" y="5930159"/>
              <a:ext cx="76200" cy="146050"/>
            </a:xfrm>
            <a:custGeom>
              <a:avLst/>
              <a:gdLst>
                <a:gd name="T0" fmla="*/ 0 w 48"/>
                <a:gd name="T1" fmla="*/ 0 h 92"/>
                <a:gd name="T2" fmla="*/ 47 w 48"/>
                <a:gd name="T3" fmla="*/ 91 h 92"/>
                <a:gd name="T4" fmla="*/ 0 w 48"/>
                <a:gd name="T5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92">
                  <a:moveTo>
                    <a:pt x="0" y="0"/>
                  </a:moveTo>
                  <a:lnTo>
                    <a:pt x="47" y="9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3960027" y="6434137"/>
              <a:ext cx="901701" cy="347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4537945" y="5887429"/>
              <a:ext cx="923331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age = 20</a:t>
              </a:r>
            </a:p>
          </p:txBody>
        </p:sp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>
              <a:off x="3399842" y="5895605"/>
              <a:ext cx="976314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4171165" y="4048125"/>
              <a:ext cx="1606552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rating, COUNT(*)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231541" y="4514147"/>
              <a:ext cx="161287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GROUP </a:t>
              </a:r>
              <a:r>
                <a:rPr lang="en-US" dirty="0" err="1"/>
                <a:t>BY</a:t>
              </a:r>
              <a:r>
                <a:rPr lang="en-US" sz="2200" b="1" baseline="-25000" dirty="0" err="1"/>
                <a:t>rating</a:t>
              </a:r>
              <a:endParaRPr lang="en-US" sz="2200" b="1" dirty="0"/>
            </a:p>
          </p:txBody>
        </p:sp>
        <p:sp>
          <p:nvSpPr>
            <p:cNvPr id="47" name="Freeform 31"/>
            <p:cNvSpPr>
              <a:spLocks/>
            </p:cNvSpPr>
            <p:nvPr/>
          </p:nvSpPr>
          <p:spPr bwMode="auto">
            <a:xfrm>
              <a:off x="4114059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2"/>
            <p:cNvSpPr>
              <a:spLocks/>
            </p:cNvSpPr>
            <p:nvPr/>
          </p:nvSpPr>
          <p:spPr bwMode="auto">
            <a:xfrm>
              <a:off x="4201372" y="5187538"/>
              <a:ext cx="1588" cy="173038"/>
            </a:xfrm>
            <a:custGeom>
              <a:avLst/>
              <a:gdLst>
                <a:gd name="T0" fmla="*/ 0 w 1"/>
                <a:gd name="T1" fmla="*/ 0 h 109"/>
                <a:gd name="T2" fmla="*/ 0 w 1"/>
                <a:gd name="T3" fmla="*/ 108 h 109"/>
                <a:gd name="T4" fmla="*/ 0 w 1"/>
                <a:gd name="T5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9">
                  <a:moveTo>
                    <a:pt x="0" y="0"/>
                  </a:moveTo>
                  <a:lnTo>
                    <a:pt x="0" y="10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3"/>
            <p:cNvSpPr>
              <a:spLocks/>
            </p:cNvSpPr>
            <p:nvPr/>
          </p:nvSpPr>
          <p:spPr bwMode="auto">
            <a:xfrm>
              <a:off x="4072784" y="5171663"/>
              <a:ext cx="174625" cy="1588"/>
            </a:xfrm>
            <a:custGeom>
              <a:avLst/>
              <a:gdLst>
                <a:gd name="T0" fmla="*/ 0 w 110"/>
                <a:gd name="T1" fmla="*/ 0 h 1"/>
                <a:gd name="T2" fmla="*/ 109 w 110"/>
                <a:gd name="T3" fmla="*/ 0 h 1"/>
                <a:gd name="T4" fmla="*/ 0 w 110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" h="1">
                  <a:moveTo>
                    <a:pt x="0" y="0"/>
                  </a:moveTo>
                  <a:lnTo>
                    <a:pt x="109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169622" y="5257388"/>
              <a:ext cx="679674" cy="305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rating</a:t>
              </a:r>
            </a:p>
          </p:txBody>
        </p:sp>
        <p:sp>
          <p:nvSpPr>
            <p:cNvPr id="51" name="Freeform 41"/>
            <p:cNvSpPr>
              <a:spLocks/>
            </p:cNvSpPr>
            <p:nvPr/>
          </p:nvSpPr>
          <p:spPr bwMode="auto">
            <a:xfrm>
              <a:off x="4411054" y="4964694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399200" y="5523018"/>
              <a:ext cx="46038" cy="336550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322 h 323"/>
                <a:gd name="T4" fmla="*/ 0 w 1"/>
                <a:gd name="T5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61240" y="3958082"/>
            <a:ext cx="3704084" cy="2819400"/>
            <a:chOff x="5461240" y="3958082"/>
            <a:chExt cx="3704084" cy="2819400"/>
          </a:xfrm>
        </p:grpSpPr>
        <p:grpSp>
          <p:nvGrpSpPr>
            <p:cNvPr id="28" name="Group 27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(Scan; Write</a:t>
                </a:r>
                <a:br>
                  <a:rPr lang="en-US" b="1" dirty="0"/>
                </a:br>
                <a:r>
                  <a:rPr lang="en-US" b="1" dirty="0"/>
                  <a:t>to Temp T1)</a:t>
                </a: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54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64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65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66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68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4" name="TextBox 73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78" name="TextBox 77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812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tuple</a:t>
            </a:r>
          </a:p>
        </p:txBody>
      </p:sp>
      <p:sp>
        <p:nvSpPr>
          <p:cNvPr id="26624" name="Rectangle 26623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S.age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26627" name="Straight Arrow Connector 26626"/>
          <p:cNvCxnSpPr>
            <a:stCxn id="2" idx="6"/>
            <a:endCxn id="61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1" name="Straight Arrow Connector 26630"/>
          <p:cNvCxnSpPr>
            <a:stCxn id="2" idx="6"/>
            <a:endCxn id="63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33" name="Straight Arrow Connector 26632"/>
          <p:cNvCxnSpPr>
            <a:stCxn id="2" idx="6"/>
            <a:endCxn id="26624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</a:t>
            </a:r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S.rating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64" name="Straight Arrow Connector 63"/>
          <p:cNvCxnSpPr>
            <a:stCxn id="2" idx="6"/>
            <a:endCxn id="80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28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1" grpId="0" animBg="1"/>
      <p:bldP spid="62" grpId="0"/>
      <p:bldP spid="63" grpId="0" animBg="1"/>
      <p:bldP spid="26624" grpId="0" animBg="1"/>
      <p:bldP spid="67" grpId="0"/>
      <p:bldP spid="76" grpId="0" animBg="1"/>
      <p:bldP spid="79" grpId="0"/>
      <p:bldP spid="80" grpId="0" animBg="1"/>
      <p:bldP spid="8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4</a:t>
            </a:r>
            <a:br>
              <a:rPr lang="en-US" i="1" dirty="0"/>
            </a:br>
            <a:r>
              <a:rPr lang="en-US" i="1" dirty="0"/>
              <a:t>(default &lt; 1/2)</a:t>
            </a:r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1</a:t>
            </a:r>
            <a:br>
              <a:rPr lang="en-US" i="1" dirty="0"/>
            </a:br>
            <a:r>
              <a:rPr lang="en-US" i="1" dirty="0"/>
              <a:t>(default = 1/10)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5172633" y="3974068"/>
            <a:ext cx="3514167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tuple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S.age</a:t>
            </a:r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734952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</a:t>
            </a:r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181600" y="4729109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S.rating</a:t>
            </a:r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7439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2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Scan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64" name="Oval 63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1000" y="5421868"/>
            <a:ext cx="160659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4</a:t>
            </a:r>
            <a:br>
              <a:rPr lang="en-US" i="1" dirty="0"/>
            </a:br>
            <a:r>
              <a:rPr lang="en-US" i="1" dirty="0"/>
              <a:t>(default &lt; 1/2)</a:t>
            </a:r>
          </a:p>
        </p:txBody>
      </p:sp>
      <p:cxnSp>
        <p:nvCxnSpPr>
          <p:cNvPr id="68" name="Straight Arrow Connector 67"/>
          <p:cNvCxnSpPr>
            <a:stCxn id="64" idx="4"/>
            <a:endCxn id="66" idx="0"/>
          </p:cNvCxnSpPr>
          <p:nvPr/>
        </p:nvCxnSpPr>
        <p:spPr>
          <a:xfrm flipH="1">
            <a:off x="1184297" y="4694555"/>
            <a:ext cx="277443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61271" y="5389602"/>
            <a:ext cx="165154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1</a:t>
            </a:r>
            <a:br>
              <a:rPr lang="en-US" i="1" dirty="0"/>
            </a:br>
            <a:r>
              <a:rPr lang="en-US" i="1" dirty="0"/>
              <a:t>(default = 1/10)</a:t>
            </a:r>
          </a:p>
        </p:txBody>
      </p:sp>
      <p:cxnSp>
        <p:nvCxnSpPr>
          <p:cNvPr id="70" name="Straight Arrow Connector 69"/>
          <p:cNvCxnSpPr>
            <a:stCxn id="65" idx="4"/>
            <a:endCxn id="69" idx="0"/>
          </p:cNvCxnSpPr>
          <p:nvPr/>
        </p:nvCxnSpPr>
        <p:spPr>
          <a:xfrm>
            <a:off x="2652512" y="4676186"/>
            <a:ext cx="4345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381001" y="3502197"/>
            <a:ext cx="4056680" cy="183166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181600" y="3200400"/>
            <a:ext cx="3505199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 = </a:t>
            </a:r>
            <a:r>
              <a:rPr lang="en-US" b="1" dirty="0"/>
              <a:t>500 I/</a:t>
            </a:r>
            <a:r>
              <a:rPr lang="en-US" b="1" dirty="0" err="1"/>
              <a:t>Os</a:t>
            </a:r>
            <a:endParaRPr lang="en-US" b="1" dirty="0"/>
          </a:p>
        </p:txBody>
      </p:sp>
      <p:sp>
        <p:nvSpPr>
          <p:cNvPr id="83" name="Rectangle 82"/>
          <p:cNvSpPr/>
          <p:nvPr/>
        </p:nvSpPr>
        <p:spPr>
          <a:xfrm>
            <a:off x="6598378" y="3515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57644" y="3974068"/>
            <a:ext cx="41441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Size of T1 tuple/Size of Sailors tuple = </a:t>
            </a:r>
            <a:r>
              <a:rPr lang="en-US" b="1" dirty="0"/>
              <a:t>0.25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181600" y="5498068"/>
            <a:ext cx="35052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S.age</a:t>
            </a:r>
            <a:r>
              <a:rPr lang="en-US" dirty="0"/>
              <a:t> = </a:t>
            </a:r>
            <a:r>
              <a:rPr lang="en-US" b="1" dirty="0"/>
              <a:t>0.1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612761" y="42886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87" name="Straight Arrow Connector 86"/>
          <p:cNvCxnSpPr>
            <a:stCxn id="78" idx="6"/>
            <a:endCxn id="82" idx="1"/>
          </p:cNvCxnSpPr>
          <p:nvPr/>
        </p:nvCxnSpPr>
        <p:spPr>
          <a:xfrm flipV="1">
            <a:off x="4437681" y="3385066"/>
            <a:ext cx="743919" cy="103296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8" idx="6"/>
            <a:endCxn id="84" idx="1"/>
          </p:cNvCxnSpPr>
          <p:nvPr/>
        </p:nvCxnSpPr>
        <p:spPr>
          <a:xfrm flipV="1">
            <a:off x="4437681" y="4158734"/>
            <a:ext cx="419963" cy="259296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8" idx="6"/>
            <a:endCxn id="85" idx="1"/>
          </p:cNvCxnSpPr>
          <p:nvPr/>
        </p:nvCxnSpPr>
        <p:spPr>
          <a:xfrm>
            <a:off x="4437681" y="4418030"/>
            <a:ext cx="743919" cy="126470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172633" y="2133600"/>
            <a:ext cx="3514166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NPages</a:t>
            </a:r>
            <a:r>
              <a:rPr lang="en-US" dirty="0"/>
              <a:t>(Sailors) = </a:t>
            </a:r>
            <a:r>
              <a:rPr lang="en-US" b="1" dirty="0"/>
              <a:t>500 I/</a:t>
            </a:r>
            <a:r>
              <a:rPr lang="en-US" b="1" dirty="0" err="1"/>
              <a:t>Os</a:t>
            </a:r>
            <a:r>
              <a:rPr lang="en-US" b="1" dirty="0"/>
              <a:t> </a:t>
            </a:r>
          </a:p>
        </p:txBody>
      </p:sp>
      <p:cxnSp>
        <p:nvCxnSpPr>
          <p:cNvPr id="91" name="Straight Arrow Connector 90"/>
          <p:cNvCxnSpPr>
            <a:stCxn id="78" idx="6"/>
            <a:endCxn id="90" idx="1"/>
          </p:cNvCxnSpPr>
          <p:nvPr/>
        </p:nvCxnSpPr>
        <p:spPr>
          <a:xfrm flipV="1">
            <a:off x="4437681" y="2318266"/>
            <a:ext cx="734952" cy="2099764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6578577" y="25238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029200" y="4729109"/>
            <a:ext cx="373380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Reduction Factor (RF) of </a:t>
            </a:r>
            <a:r>
              <a:rPr lang="en-US" dirty="0" err="1"/>
              <a:t>S.rating</a:t>
            </a:r>
            <a:r>
              <a:rPr lang="en-US" dirty="0"/>
              <a:t> = </a:t>
            </a:r>
            <a:r>
              <a:rPr lang="en-US" b="1" dirty="0"/>
              <a:t>0.2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619994" y="499533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×</a:t>
            </a:r>
          </a:p>
        </p:txBody>
      </p:sp>
      <p:cxnSp>
        <p:nvCxnSpPr>
          <p:cNvPr id="95" name="Straight Arrow Connector 94"/>
          <p:cNvCxnSpPr>
            <a:stCxn id="78" idx="6"/>
            <a:endCxn id="93" idx="1"/>
          </p:cNvCxnSpPr>
          <p:nvPr/>
        </p:nvCxnSpPr>
        <p:spPr>
          <a:xfrm>
            <a:off x="4437681" y="4418030"/>
            <a:ext cx="591519" cy="495745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259839" y="6412468"/>
            <a:ext cx="115288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502.5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612761" y="590087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36856420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(Scan; Write</a:t>
                </a:r>
                <a:br>
                  <a:rPr lang="en-US" b="1" dirty="0"/>
                </a:br>
                <a:r>
                  <a:rPr lang="en-US" b="1" dirty="0"/>
                  <a:t>to Temp T1)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70C0"/>
                    </a:solidFill>
                  </a:rPr>
                  <a:t>External Sorting</a:t>
                </a:r>
                <a:r>
                  <a:rPr lang="en-US" b="1" dirty="0"/>
                  <a:t>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2467832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87250" y="3025228"/>
            <a:ext cx="3385414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3 × </a:t>
            </a:r>
            <a:r>
              <a:rPr lang="en-US" dirty="0" err="1"/>
              <a:t>NPages</a:t>
            </a:r>
            <a:r>
              <a:rPr lang="en-US" dirty="0"/>
              <a:t>(T1) = 3 × 2.5 = 7.5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/>
          <p:nvPr/>
        </p:nvCxnSpPr>
        <p:spPr>
          <a:xfrm flipV="1">
            <a:off x="4290859" y="3203053"/>
            <a:ext cx="362920" cy="2084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78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a </a:t>
            </a:r>
            <a:r>
              <a:rPr lang="en-US" sz="2600" u="sng" dirty="0">
                <a:solidFill>
                  <a:srgbClr val="0070C0"/>
                </a:solidFill>
              </a:rPr>
              <a:t>file scan</a:t>
            </a:r>
            <a:r>
              <a:rPr lang="en-US" sz="2600" dirty="0">
                <a:solidFill>
                  <a:srgbClr val="0070C0"/>
                </a:solidFill>
              </a:rPr>
              <a:t> for sailors?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432425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558299" cy="2819400"/>
              <a:chOff x="5461240" y="3958082"/>
              <a:chExt cx="3558299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349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(Scan; Write</a:t>
                </a:r>
                <a:br>
                  <a:rPr lang="en-US" b="1" dirty="0"/>
                </a:br>
                <a:r>
                  <a:rPr lang="en-US" b="1" dirty="0"/>
                  <a:t>to Temp T1)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4062057" y="2829282"/>
            <a:ext cx="1823027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315659" y="3025228"/>
            <a:ext cx="918841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7.5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26631" name="Straight Arrow Connector 26630"/>
          <p:cNvCxnSpPr>
            <a:endCxn id="63" idx="1"/>
          </p:cNvCxnSpPr>
          <p:nvPr/>
        </p:nvCxnSpPr>
        <p:spPr>
          <a:xfrm>
            <a:off x="5885084" y="3205137"/>
            <a:ext cx="430575" cy="4757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581804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61" idx="6"/>
            <a:endCxn id="64" idx="1"/>
          </p:cNvCxnSpPr>
          <p:nvPr/>
        </p:nvCxnSpPr>
        <p:spPr>
          <a:xfrm>
            <a:off x="6031905" y="4455213"/>
            <a:ext cx="220368" cy="13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252273" y="4270560"/>
            <a:ext cx="1152880" cy="36933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502.5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320641" y="5332245"/>
            <a:ext cx="1087157" cy="40011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/>
              <a:t>510 I/</a:t>
            </a:r>
            <a:r>
              <a:rPr lang="en-US" sz="2000" b="1" dirty="0" err="1"/>
              <a:t>Os</a:t>
            </a:r>
            <a:endParaRPr lang="en-US" sz="2000" b="1" dirty="0"/>
          </a:p>
        </p:txBody>
      </p:sp>
      <p:sp>
        <p:nvSpPr>
          <p:cNvPr id="3" name="Plus 2"/>
          <p:cNvSpPr/>
          <p:nvPr/>
        </p:nvSpPr>
        <p:spPr>
          <a:xfrm>
            <a:off x="6553115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/>
          <p:cNvSpPr/>
          <p:nvPr/>
        </p:nvSpPr>
        <p:spPr>
          <a:xfrm>
            <a:off x="6553115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060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Cost of retrieving the index entries</a:t>
            </a:r>
          </a:p>
        </p:txBody>
      </p:sp>
      <p:cxnSp>
        <p:nvCxnSpPr>
          <p:cNvPr id="77" name="Straight Arrow Connector 76"/>
          <p:cNvCxnSpPr>
            <a:stCxn id="2" idx="6"/>
            <a:endCxn id="76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Cost of retrieving the corresponding</a:t>
            </a:r>
            <a:br>
              <a:rPr lang="en-US" dirty="0"/>
            </a:br>
            <a:r>
              <a:rPr lang="en-US" dirty="0"/>
              <a:t>Sailors tuples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Cost of writing out T1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cxnSp>
        <p:nvCxnSpPr>
          <p:cNvPr id="70" name="Straight Arrow Connector 69"/>
          <p:cNvCxnSpPr>
            <a:endCxn id="65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" idx="6"/>
            <a:endCxn id="66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39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6" grpId="0" animBg="1"/>
      <p:bldP spid="64" grpId="0"/>
      <p:bldP spid="65" grpId="0" animBg="1"/>
      <p:bldP spid="66" grpId="0" animBg="1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selections: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Cascading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>
                <a:solidFill>
                  <a:srgbClr val="0070C0"/>
                </a:solidFill>
              </a:rPr>
              <a:t>Commutation of Selections: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2133600" y="2655888"/>
          <a:ext cx="55626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0" name="Equation" r:id="rId4" imgW="5564188" imgH="927100" progId="Equation.3">
                  <p:embed/>
                </p:oleObj>
              </mc:Choice>
              <mc:Fallback>
                <p:oleObj name="Equation" r:id="rId4" imgW="5564188" imgH="927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55888"/>
                        <a:ext cx="55626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362200" y="5131260"/>
          <a:ext cx="53086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1" name="Equation" r:id="rId6" imgW="5310188" imgH="1225550" progId="Equation.3">
                  <p:embed/>
                </p:oleObj>
              </mc:Choice>
              <mc:Fallback>
                <p:oleObj name="Equation" r:id="rId6" imgW="5310188" imgH="122555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1260"/>
                        <a:ext cx="5308600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3352800"/>
            <a:ext cx="740087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Allows us to combine several selections into one selection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3962400"/>
            <a:ext cx="840877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/>
              <a:t>OR</a:t>
            </a:r>
            <a:r>
              <a:rPr lang="en-US" sz="2400" dirty="0"/>
              <a:t>: Allows us to replace a selection with several smaller selections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11273" y="5786735"/>
            <a:ext cx="666592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Allows us to test selection conditions in either order</a:t>
            </a:r>
          </a:p>
        </p:txBody>
      </p:sp>
    </p:spTree>
    <p:extLst>
      <p:ext uri="{BB962C8B-B14F-4D97-AF65-F5344CB8AC3E}">
        <p14:creationId xmlns:p14="http://schemas.microsoft.com/office/powerpoint/2010/main" val="42742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4</a:t>
            </a:r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Low(I)) = (10 – 5)/10 = 0.5</a:t>
            </a:r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1</a:t>
            </a:r>
            <a:r>
              <a:rPr lang="en-US" dirty="0"/>
              <a:t>. Can be applied </a:t>
            </a:r>
            <a:br>
              <a:rPr lang="en-US" dirty="0"/>
            </a:br>
            <a:r>
              <a:rPr lang="en-US" dirty="0"/>
              <a:t>to each retrieved tuple.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Cost of retrieving the index entries</a:t>
            </a:r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Cost of retrieving the corresponding</a:t>
            </a:r>
            <a:br>
              <a:rPr lang="en-US" dirty="0"/>
            </a:br>
            <a:r>
              <a:rPr lang="en-US" dirty="0"/>
              <a:t>Sailors tuples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Cost of writing out T1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565000" y="41759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68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7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4</a:t>
            </a:r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Low(I)) = (10 – 5)/10 = 0.5</a:t>
            </a:r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1</a:t>
            </a:r>
            <a:r>
              <a:rPr lang="en-US" dirty="0"/>
              <a:t>. Can be applied </a:t>
            </a:r>
            <a:br>
              <a:rPr lang="en-US" dirty="0"/>
            </a:br>
            <a:r>
              <a:rPr lang="en-US" dirty="0"/>
              <a:t>to each retrieved tuple.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Cost of retrieving the index entries</a:t>
            </a:r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Cost of retrieving the corresponding</a:t>
            </a:r>
            <a:br>
              <a:rPr lang="en-US" dirty="0"/>
            </a:br>
            <a:r>
              <a:rPr lang="en-US" dirty="0"/>
              <a:t>Sailors tuples</a:t>
            </a:r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615946" y="4653229"/>
            <a:ext cx="2263312" cy="923330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= 0.5 × 0.1 × </a:t>
            </a:r>
            <a:r>
              <a:rPr lang="en-US" dirty="0" err="1"/>
              <a:t>NPages</a:t>
            </a:r>
            <a:r>
              <a:rPr lang="en-US" dirty="0"/>
              <a:t>(I)</a:t>
            </a:r>
          </a:p>
          <a:p>
            <a:r>
              <a:rPr lang="en-US" dirty="0"/>
              <a:t>= 0.5 × 0.1 × 600</a:t>
            </a:r>
          </a:p>
          <a:p>
            <a:r>
              <a:rPr lang="en-US" dirty="0"/>
              <a:t>= 30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519639" y="4229880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 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00B050"/>
                    </a:solidFill>
                  </a:rPr>
                  <a:t>Index</a:t>
                </a:r>
                <a:r>
                  <a:rPr lang="en-US" b="1" dirty="0"/>
                  <a:t>; </a:t>
                </a:r>
                <a:r>
                  <a:rPr lang="en-US" b="1" dirty="0">
                    <a:solidFill>
                      <a:srgbClr val="0070C0"/>
                    </a:solidFill>
                  </a:rPr>
                  <a:t>Write</a:t>
                </a:r>
                <a:br>
                  <a:rPr lang="en-US" b="1" dirty="0">
                    <a:solidFill>
                      <a:srgbClr val="0070C0"/>
                    </a:solidFill>
                  </a:rPr>
                </a:br>
                <a:r>
                  <a:rPr lang="en-US" b="1" dirty="0">
                    <a:solidFill>
                      <a:srgbClr val="0070C0"/>
                    </a:solidFill>
                  </a:rPr>
                  <a:t>to Temp T1</a:t>
                </a:r>
                <a:r>
                  <a:rPr lang="en-US" b="1" dirty="0"/>
                  <a:t>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6635" name="Oval 26634"/>
          <p:cNvSpPr/>
          <p:nvPr/>
        </p:nvSpPr>
        <p:spPr>
          <a:xfrm>
            <a:off x="953832" y="4356193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144604" y="4337824"/>
            <a:ext cx="1015816" cy="33836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TextBox 26635"/>
          <p:cNvSpPr txBox="1"/>
          <p:nvPr/>
        </p:nvSpPr>
        <p:spPr>
          <a:xfrm>
            <a:off x="381000" y="5421868"/>
            <a:ext cx="161332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4</a:t>
            </a:r>
          </a:p>
        </p:txBody>
      </p:sp>
      <p:cxnSp>
        <p:nvCxnSpPr>
          <p:cNvPr id="26638" name="Straight Arrow Connector 26637"/>
          <p:cNvCxnSpPr>
            <a:stCxn id="26635" idx="4"/>
            <a:endCxn id="26636" idx="0"/>
          </p:cNvCxnSpPr>
          <p:nvPr/>
        </p:nvCxnSpPr>
        <p:spPr>
          <a:xfrm flipH="1">
            <a:off x="1187664" y="4694555"/>
            <a:ext cx="274076" cy="727313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3" idx="4"/>
          </p:cNvCxnSpPr>
          <p:nvPr/>
        </p:nvCxnSpPr>
        <p:spPr>
          <a:xfrm>
            <a:off x="2652512" y="4676186"/>
            <a:ext cx="799630" cy="7134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9899" y="6089302"/>
            <a:ext cx="3820591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lvl="2"/>
            <a:r>
              <a:rPr lang="en-US" dirty="0"/>
              <a:t>RF = (High(I) – Value)/</a:t>
            </a:r>
            <a:br>
              <a:rPr lang="en-US" dirty="0"/>
            </a:br>
            <a:r>
              <a:rPr lang="en-US" dirty="0"/>
              <a:t>(High(I) – Low(I)) = (10 – 5)/10 = 0.5</a:t>
            </a:r>
          </a:p>
        </p:txBody>
      </p:sp>
      <p:cxnSp>
        <p:nvCxnSpPr>
          <p:cNvPr id="5" name="Straight Arrow Connector 4"/>
          <p:cNvCxnSpPr>
            <a:stCxn id="26636" idx="2"/>
          </p:cNvCxnSpPr>
          <p:nvPr/>
        </p:nvCxnSpPr>
        <p:spPr>
          <a:xfrm>
            <a:off x="1187664" y="5791200"/>
            <a:ext cx="274076" cy="2981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61271" y="5389602"/>
            <a:ext cx="317304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Term of </a:t>
            </a:r>
            <a:r>
              <a:rPr lang="en-US" i="1" dirty="0"/>
              <a:t>Form 1</a:t>
            </a:r>
            <a:r>
              <a:rPr lang="en-US" dirty="0"/>
              <a:t>. Can be applied </a:t>
            </a:r>
            <a:br>
              <a:rPr lang="en-US" dirty="0"/>
            </a:br>
            <a:r>
              <a:rPr lang="en-US" dirty="0"/>
              <a:t>to each retrieved tuple.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29199" y="2476447"/>
            <a:ext cx="3549847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Cost of retrieving the index entries</a:t>
            </a:r>
          </a:p>
        </p:txBody>
      </p:sp>
      <p:cxnSp>
        <p:nvCxnSpPr>
          <p:cNvPr id="62" name="Straight Arrow Connector 61"/>
          <p:cNvCxnSpPr>
            <a:endCxn id="61" idx="1"/>
          </p:cNvCxnSpPr>
          <p:nvPr/>
        </p:nvCxnSpPr>
        <p:spPr>
          <a:xfrm flipV="1">
            <a:off x="4437680" y="2661113"/>
            <a:ext cx="591519" cy="179410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60517" y="29482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012108" y="3499855"/>
            <a:ext cx="3566939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Cost of retrieving the corresponding</a:t>
            </a:r>
            <a:br>
              <a:rPr lang="en-US" dirty="0"/>
            </a:br>
            <a:r>
              <a:rPr lang="en-US" dirty="0"/>
              <a:t>Sailors tuples</a:t>
            </a:r>
          </a:p>
        </p:txBody>
      </p:sp>
      <p:cxnSp>
        <p:nvCxnSpPr>
          <p:cNvPr id="74" name="Straight Arrow Connector 73"/>
          <p:cNvCxnSpPr>
            <a:endCxn id="67" idx="1"/>
          </p:cNvCxnSpPr>
          <p:nvPr/>
        </p:nvCxnSpPr>
        <p:spPr>
          <a:xfrm flipV="1">
            <a:off x="4424861" y="3823021"/>
            <a:ext cx="587247" cy="61811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4851162" y="2209800"/>
            <a:ext cx="3886200" cy="2110356"/>
          </a:xfrm>
          <a:prstGeom prst="roundRect">
            <a:avLst/>
          </a:prstGeom>
          <a:solidFill>
            <a:srgbClr val="FFC000">
              <a:alpha val="51000"/>
            </a:srgbClr>
          </a:solidFill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029199" y="4763869"/>
            <a:ext cx="3549848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Cost of writing out T1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565000" y="4277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</a:p>
        </p:txBody>
      </p:sp>
      <p:cxnSp>
        <p:nvCxnSpPr>
          <p:cNvPr id="66" name="Straight Arrow Connector 65"/>
          <p:cNvCxnSpPr>
            <a:endCxn id="64" idx="1"/>
          </p:cNvCxnSpPr>
          <p:nvPr/>
        </p:nvCxnSpPr>
        <p:spPr>
          <a:xfrm>
            <a:off x="4437680" y="4455213"/>
            <a:ext cx="591519" cy="493322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885607" y="5528101"/>
            <a:ext cx="1654620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2 × 30 = 60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519639" y="5058211"/>
            <a:ext cx="445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29659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</a:t>
            </a:r>
            <a:r>
              <a:rPr lang="en-US" dirty="0">
                <a:ea typeface="ＭＳ Ｐゴシック" pitchFamily="34" charset="-128"/>
              </a:rPr>
              <a:t>: Single-Relation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cost of we assume </a:t>
            </a:r>
            <a:r>
              <a:rPr lang="en-US" sz="2600" i="1" u="sng" dirty="0">
                <a:solidFill>
                  <a:srgbClr val="0070C0"/>
                </a:solidFill>
              </a:rPr>
              <a:t>a clustered index on rating with A(1)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422988"/>
            <a:ext cx="3704084" cy="2819400"/>
            <a:chOff x="5461240" y="3958082"/>
            <a:chExt cx="3704084" cy="2819400"/>
          </a:xfrm>
        </p:grpSpPr>
        <p:grpSp>
          <p:nvGrpSpPr>
            <p:cNvPr id="35" name="Group 34"/>
            <p:cNvGrpSpPr/>
            <p:nvPr/>
          </p:nvGrpSpPr>
          <p:grpSpPr>
            <a:xfrm>
              <a:off x="5461240" y="3958082"/>
              <a:ext cx="3642617" cy="2819400"/>
              <a:chOff x="5461240" y="3958082"/>
              <a:chExt cx="3642617" cy="2819400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7670323" y="5701326"/>
                <a:ext cx="1433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(Index; Write</a:t>
                </a:r>
                <a:br>
                  <a:rPr lang="en-US" b="1" dirty="0"/>
                </a:br>
                <a:r>
                  <a:rPr lang="en-US" b="1" dirty="0"/>
                  <a:t>to Temp T1)</a:t>
                </a:r>
              </a:p>
            </p:txBody>
          </p:sp>
          <p:grpSp>
            <p:nvGrpSpPr>
              <p:cNvPr id="38" name="Group 37"/>
              <p:cNvGrpSpPr/>
              <p:nvPr/>
            </p:nvGrpSpPr>
            <p:grpSpPr>
              <a:xfrm>
                <a:off x="5461240" y="3958082"/>
                <a:ext cx="2546176" cy="2819400"/>
                <a:chOff x="3231541" y="3962400"/>
                <a:chExt cx="2546176" cy="2819400"/>
              </a:xfrm>
            </p:grpSpPr>
            <p:sp>
              <p:nvSpPr>
                <p:cNvPr id="41" name="Freeform 29"/>
                <p:cNvSpPr>
                  <a:spLocks/>
                </p:cNvSpPr>
                <p:nvPr/>
              </p:nvSpPr>
              <p:spPr bwMode="auto">
                <a:xfrm>
                  <a:off x="3352800" y="5833322"/>
                  <a:ext cx="115888" cy="158750"/>
                </a:xfrm>
                <a:custGeom>
                  <a:avLst/>
                  <a:gdLst>
                    <a:gd name="T0" fmla="*/ 72 w 73"/>
                    <a:gd name="T1" fmla="*/ 50 h 100"/>
                    <a:gd name="T2" fmla="*/ 62 w 73"/>
                    <a:gd name="T3" fmla="*/ 15 h 100"/>
                    <a:gd name="T4" fmla="*/ 36 w 73"/>
                    <a:gd name="T5" fmla="*/ 0 h 100"/>
                    <a:gd name="T6" fmla="*/ 11 w 73"/>
                    <a:gd name="T7" fmla="*/ 15 h 100"/>
                    <a:gd name="T8" fmla="*/ 0 w 73"/>
                    <a:gd name="T9" fmla="*/ 50 h 100"/>
                    <a:gd name="T10" fmla="*/ 11 w 73"/>
                    <a:gd name="T11" fmla="*/ 84 h 100"/>
                    <a:gd name="T12" fmla="*/ 36 w 73"/>
                    <a:gd name="T13" fmla="*/ 99 h 100"/>
                    <a:gd name="T14" fmla="*/ 62 w 73"/>
                    <a:gd name="T15" fmla="*/ 84 h 100"/>
                    <a:gd name="T16" fmla="*/ 72 w 73"/>
                    <a:gd name="T17" fmla="*/ 5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3" h="100">
                      <a:moveTo>
                        <a:pt x="72" y="50"/>
                      </a:moveTo>
                      <a:lnTo>
                        <a:pt x="62" y="15"/>
                      </a:lnTo>
                      <a:lnTo>
                        <a:pt x="36" y="0"/>
                      </a:lnTo>
                      <a:lnTo>
                        <a:pt x="11" y="15"/>
                      </a:lnTo>
                      <a:lnTo>
                        <a:pt x="0" y="50"/>
                      </a:lnTo>
                      <a:lnTo>
                        <a:pt x="11" y="84"/>
                      </a:lnTo>
                      <a:lnTo>
                        <a:pt x="36" y="99"/>
                      </a:lnTo>
                      <a:lnTo>
                        <a:pt x="62" y="84"/>
                      </a:lnTo>
                      <a:lnTo>
                        <a:pt x="72" y="5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30"/>
                <p:cNvSpPr>
                  <a:spLocks/>
                </p:cNvSpPr>
                <p:nvPr/>
              </p:nvSpPr>
              <p:spPr bwMode="auto">
                <a:xfrm>
                  <a:off x="3411538" y="5850784"/>
                  <a:ext cx="103188" cy="1588"/>
                </a:xfrm>
                <a:custGeom>
                  <a:avLst/>
                  <a:gdLst>
                    <a:gd name="T0" fmla="*/ 0 w 65"/>
                    <a:gd name="T1" fmla="*/ 0 h 1"/>
                    <a:gd name="T2" fmla="*/ 64 w 65"/>
                    <a:gd name="T3" fmla="*/ 0 h 1"/>
                    <a:gd name="T4" fmla="*/ 0 w 65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1">
                      <a:moveTo>
                        <a:pt x="0" y="0"/>
                      </a:moveTo>
                      <a:lnTo>
                        <a:pt x="6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31"/>
                <p:cNvSpPr>
                  <a:spLocks/>
                </p:cNvSpPr>
                <p:nvPr/>
              </p:nvSpPr>
              <p:spPr bwMode="auto">
                <a:xfrm>
                  <a:off x="4115602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32"/>
                <p:cNvSpPr>
                  <a:spLocks/>
                </p:cNvSpPr>
                <p:nvPr/>
              </p:nvSpPr>
              <p:spPr bwMode="auto">
                <a:xfrm>
                  <a:off x="4202915" y="3978275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33"/>
                <p:cNvSpPr>
                  <a:spLocks/>
                </p:cNvSpPr>
                <p:nvPr/>
              </p:nvSpPr>
              <p:spPr bwMode="auto">
                <a:xfrm>
                  <a:off x="4074327" y="3962400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0"/>
                <p:cNvSpPr>
                  <a:spLocks/>
                </p:cNvSpPr>
                <p:nvPr/>
              </p:nvSpPr>
              <p:spPr bwMode="auto">
                <a:xfrm>
                  <a:off x="4401352" y="6140449"/>
                  <a:ext cx="46038" cy="312738"/>
                </a:xfrm>
                <a:custGeom>
                  <a:avLst/>
                  <a:gdLst>
                    <a:gd name="T0" fmla="*/ 0 w 1"/>
                    <a:gd name="T1" fmla="*/ 0 h 353"/>
                    <a:gd name="T2" fmla="*/ 0 w 1"/>
                    <a:gd name="T3" fmla="*/ 352 h 353"/>
                    <a:gd name="T4" fmla="*/ 0 w 1"/>
                    <a:gd name="T5" fmla="*/ 0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53">
                      <a:moveTo>
                        <a:pt x="0" y="0"/>
                      </a:moveTo>
                      <a:lnTo>
                        <a:pt x="0" y="35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1"/>
                <p:cNvSpPr>
                  <a:spLocks/>
                </p:cNvSpPr>
                <p:nvPr/>
              </p:nvSpPr>
              <p:spPr bwMode="auto">
                <a:xfrm>
                  <a:off x="4409290" y="4335463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42"/>
                <p:cNvSpPr>
                  <a:spLocks/>
                </p:cNvSpPr>
                <p:nvPr/>
              </p:nvSpPr>
              <p:spPr bwMode="auto">
                <a:xfrm>
                  <a:off x="4324960" y="5917459"/>
                  <a:ext cx="87313" cy="158750"/>
                </a:xfrm>
                <a:custGeom>
                  <a:avLst/>
                  <a:gdLst>
                    <a:gd name="T0" fmla="*/ 0 w 55"/>
                    <a:gd name="T1" fmla="*/ 99 h 100"/>
                    <a:gd name="T2" fmla="*/ 54 w 55"/>
                    <a:gd name="T3" fmla="*/ 0 h 100"/>
                    <a:gd name="T4" fmla="*/ 0 w 55"/>
                    <a:gd name="T5" fmla="*/ 99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5" h="100">
                      <a:moveTo>
                        <a:pt x="0" y="99"/>
                      </a:moveTo>
                      <a:lnTo>
                        <a:pt x="54" y="0"/>
                      </a:lnTo>
                      <a:lnTo>
                        <a:pt x="0" y="99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43"/>
                <p:cNvSpPr>
                  <a:spLocks/>
                </p:cNvSpPr>
                <p:nvPr/>
              </p:nvSpPr>
              <p:spPr bwMode="auto">
                <a:xfrm>
                  <a:off x="4410685" y="5930159"/>
                  <a:ext cx="76200" cy="146050"/>
                </a:xfrm>
                <a:custGeom>
                  <a:avLst/>
                  <a:gdLst>
                    <a:gd name="T0" fmla="*/ 0 w 48"/>
                    <a:gd name="T1" fmla="*/ 0 h 92"/>
                    <a:gd name="T2" fmla="*/ 47 w 48"/>
                    <a:gd name="T3" fmla="*/ 91 h 92"/>
                    <a:gd name="T4" fmla="*/ 0 w 48"/>
                    <a:gd name="T5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92">
                      <a:moveTo>
                        <a:pt x="0" y="0"/>
                      </a:moveTo>
                      <a:lnTo>
                        <a:pt x="47" y="9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Rectangle 45"/>
                <p:cNvSpPr>
                  <a:spLocks noChangeArrowheads="1"/>
                </p:cNvSpPr>
                <p:nvPr/>
              </p:nvSpPr>
              <p:spPr bwMode="auto">
                <a:xfrm>
                  <a:off x="3960027" y="6434137"/>
                  <a:ext cx="901701" cy="3476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700" b="1" dirty="0">
                      <a:solidFill>
                        <a:srgbClr val="000000"/>
                      </a:solidFill>
                      <a:latin typeface="Arial" pitchFamily="34" charset="0"/>
                    </a:rPr>
                    <a:t>Sailors</a:t>
                  </a:r>
                </a:p>
              </p:txBody>
            </p:sp>
            <p:sp>
              <p:nvSpPr>
                <p:cNvPr id="51" name="Rectangle 47"/>
                <p:cNvSpPr>
                  <a:spLocks noChangeArrowheads="1"/>
                </p:cNvSpPr>
                <p:nvPr/>
              </p:nvSpPr>
              <p:spPr bwMode="auto">
                <a:xfrm>
                  <a:off x="4537945" y="5887429"/>
                  <a:ext cx="923331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age = 20</a:t>
                  </a:r>
                </a:p>
              </p:txBody>
            </p:sp>
            <p:sp>
              <p:nvSpPr>
                <p:cNvPr id="52" name="Rectangle 48"/>
                <p:cNvSpPr>
                  <a:spLocks noChangeArrowheads="1"/>
                </p:cNvSpPr>
                <p:nvPr/>
              </p:nvSpPr>
              <p:spPr bwMode="auto">
                <a:xfrm>
                  <a:off x="3399842" y="5895605"/>
                  <a:ext cx="976314" cy="3016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 &gt; 5</a:t>
                  </a:r>
                </a:p>
              </p:txBody>
            </p:sp>
            <p:sp>
              <p:nvSpPr>
                <p:cNvPr id="53" name="Rectangle 49"/>
                <p:cNvSpPr>
                  <a:spLocks noChangeArrowheads="1"/>
                </p:cNvSpPr>
                <p:nvPr/>
              </p:nvSpPr>
              <p:spPr bwMode="auto">
                <a:xfrm>
                  <a:off x="4171165" y="4048125"/>
                  <a:ext cx="1606552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rating, COUNT(*)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31541" y="4514147"/>
                  <a:ext cx="1612877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GROUP </a:t>
                  </a:r>
                  <a:r>
                    <a:rPr lang="en-US" dirty="0" err="1"/>
                    <a:t>BY</a:t>
                  </a:r>
                  <a:r>
                    <a:rPr lang="en-US" sz="2200" b="1" baseline="-25000" dirty="0" err="1"/>
                    <a:t>rating</a:t>
                  </a:r>
                  <a:endParaRPr lang="en-US" sz="2200" b="1" dirty="0"/>
                </a:p>
              </p:txBody>
            </p:sp>
            <p:sp>
              <p:nvSpPr>
                <p:cNvPr id="55" name="Freeform 31"/>
                <p:cNvSpPr>
                  <a:spLocks/>
                </p:cNvSpPr>
                <p:nvPr/>
              </p:nvSpPr>
              <p:spPr bwMode="auto">
                <a:xfrm>
                  <a:off x="4114059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Freeform 32"/>
                <p:cNvSpPr>
                  <a:spLocks/>
                </p:cNvSpPr>
                <p:nvPr/>
              </p:nvSpPr>
              <p:spPr bwMode="auto">
                <a:xfrm>
                  <a:off x="4201372" y="5187538"/>
                  <a:ext cx="1588" cy="173038"/>
                </a:xfrm>
                <a:custGeom>
                  <a:avLst/>
                  <a:gdLst>
                    <a:gd name="T0" fmla="*/ 0 w 1"/>
                    <a:gd name="T1" fmla="*/ 0 h 109"/>
                    <a:gd name="T2" fmla="*/ 0 w 1"/>
                    <a:gd name="T3" fmla="*/ 108 h 109"/>
                    <a:gd name="T4" fmla="*/ 0 w 1"/>
                    <a:gd name="T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09">
                      <a:moveTo>
                        <a:pt x="0" y="0"/>
                      </a:moveTo>
                      <a:lnTo>
                        <a:pt x="0" y="10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33"/>
                <p:cNvSpPr>
                  <a:spLocks/>
                </p:cNvSpPr>
                <p:nvPr/>
              </p:nvSpPr>
              <p:spPr bwMode="auto">
                <a:xfrm>
                  <a:off x="4072784" y="5171663"/>
                  <a:ext cx="174625" cy="1588"/>
                </a:xfrm>
                <a:custGeom>
                  <a:avLst/>
                  <a:gdLst>
                    <a:gd name="T0" fmla="*/ 0 w 110"/>
                    <a:gd name="T1" fmla="*/ 0 h 1"/>
                    <a:gd name="T2" fmla="*/ 109 w 110"/>
                    <a:gd name="T3" fmla="*/ 0 h 1"/>
                    <a:gd name="T4" fmla="*/ 0 w 110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0" h="1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Rectangle 49"/>
                <p:cNvSpPr>
                  <a:spLocks noChangeArrowheads="1"/>
                </p:cNvSpPr>
                <p:nvPr/>
              </p:nvSpPr>
              <p:spPr bwMode="auto">
                <a:xfrm>
                  <a:off x="4169622" y="5257388"/>
                  <a:ext cx="679674" cy="305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1" dirty="0">
                      <a:solidFill>
                        <a:srgbClr val="000000"/>
                      </a:solidFill>
                      <a:latin typeface="Arial" pitchFamily="34" charset="0"/>
                    </a:rPr>
                    <a:t>rating</a:t>
                  </a:r>
                </a:p>
              </p:txBody>
            </p:sp>
            <p:sp>
              <p:nvSpPr>
                <p:cNvPr id="59" name="Freeform 41"/>
                <p:cNvSpPr>
                  <a:spLocks/>
                </p:cNvSpPr>
                <p:nvPr/>
              </p:nvSpPr>
              <p:spPr bwMode="auto">
                <a:xfrm>
                  <a:off x="4411054" y="4964694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41"/>
                <p:cNvSpPr>
                  <a:spLocks/>
                </p:cNvSpPr>
                <p:nvPr/>
              </p:nvSpPr>
              <p:spPr bwMode="auto">
                <a:xfrm>
                  <a:off x="4399200" y="5523018"/>
                  <a:ext cx="46038" cy="336550"/>
                </a:xfrm>
                <a:custGeom>
                  <a:avLst/>
                  <a:gdLst>
                    <a:gd name="T0" fmla="*/ 0 w 1"/>
                    <a:gd name="T1" fmla="*/ 0 h 323"/>
                    <a:gd name="T2" fmla="*/ 0 w 1"/>
                    <a:gd name="T3" fmla="*/ 322 h 323"/>
                    <a:gd name="T4" fmla="*/ 0 w 1"/>
                    <a:gd name="T5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23">
                      <a:moveTo>
                        <a:pt x="0" y="0"/>
                      </a:moveTo>
                      <a:lnTo>
                        <a:pt x="0" y="3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TextBox 38"/>
              <p:cNvSpPr txBox="1"/>
              <p:nvPr/>
            </p:nvSpPr>
            <p:spPr>
              <a:xfrm>
                <a:off x="7063328" y="4560322"/>
                <a:ext cx="18505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(External Sorting)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060962" y="5227452"/>
                <a:ext cx="12747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(on-the-fly)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890616" y="3990446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(on-the-fly)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2987579" y="4081441"/>
            <a:ext cx="1450101" cy="747543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442865" y="4272940"/>
            <a:ext cx="1654620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2 × 30 = 60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2" idx="6"/>
            <a:endCxn id="61" idx="1"/>
          </p:cNvCxnSpPr>
          <p:nvPr/>
        </p:nvCxnSpPr>
        <p:spPr>
          <a:xfrm>
            <a:off x="4437680" y="4455213"/>
            <a:ext cx="1005185" cy="2393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2421579" y="2846014"/>
            <a:ext cx="1823027" cy="747543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442866" y="3025228"/>
            <a:ext cx="1654620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~7.5 I/</a:t>
            </a:r>
            <a:r>
              <a:rPr lang="en-US" dirty="0" err="1"/>
              <a:t>Os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39" idx="3"/>
            <a:endCxn id="69" idx="1"/>
          </p:cNvCxnSpPr>
          <p:nvPr/>
        </p:nvCxnSpPr>
        <p:spPr>
          <a:xfrm>
            <a:off x="4290859" y="3209894"/>
            <a:ext cx="1152007" cy="0"/>
          </a:xfrm>
          <a:prstGeom prst="straightConnector1">
            <a:avLst/>
          </a:prstGeom>
          <a:ln w="2222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953000" y="5343435"/>
            <a:ext cx="2823658" cy="707886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/>
              <a:t>67.5 I/</a:t>
            </a:r>
            <a:r>
              <a:rPr lang="en-US" sz="2000" b="1" dirty="0" err="1"/>
              <a:t>Os</a:t>
            </a:r>
            <a:r>
              <a:rPr lang="en-US" sz="2000" b="1" dirty="0"/>
              <a:t> (</a:t>
            </a:r>
            <a:r>
              <a:rPr lang="en-US" sz="2000" b="1" i="1" dirty="0"/>
              <a:t>as opposed to </a:t>
            </a:r>
            <a:br>
              <a:rPr lang="en-US" sz="2000" b="1" i="1"/>
            </a:br>
            <a:r>
              <a:rPr lang="en-US" sz="2000" b="1" i="1"/>
              <a:t>510 </a:t>
            </a:r>
            <a:r>
              <a:rPr lang="en-US" sz="2000" b="1" i="1" dirty="0"/>
              <a:t>I/</a:t>
            </a:r>
            <a:r>
              <a:rPr lang="en-US" sz="2000" b="1" i="1" dirty="0" err="1"/>
              <a:t>Os</a:t>
            </a:r>
            <a:r>
              <a:rPr lang="en-US" sz="2000" b="1" i="1" dirty="0"/>
              <a:t> with a file scan</a:t>
            </a:r>
            <a:r>
              <a:rPr lang="en-US" sz="2000" b="1" dirty="0"/>
              <a:t>)</a:t>
            </a:r>
          </a:p>
        </p:txBody>
      </p:sp>
      <p:sp>
        <p:nvSpPr>
          <p:cNvPr id="73" name="Plus 72"/>
          <p:cNvSpPr/>
          <p:nvPr/>
        </p:nvSpPr>
        <p:spPr>
          <a:xfrm>
            <a:off x="5900560" y="3527790"/>
            <a:ext cx="609600" cy="586748"/>
          </a:xfrm>
          <a:prstGeom prst="mathPlus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qual 73"/>
          <p:cNvSpPr/>
          <p:nvPr/>
        </p:nvSpPr>
        <p:spPr>
          <a:xfrm>
            <a:off x="5900560" y="4828984"/>
            <a:ext cx="609600" cy="413404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281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 lIns="0" rIns="0">
            <a:normAutofit/>
          </a:bodyPr>
          <a:lstStyle/>
          <a:p>
            <a:r>
              <a:rPr lang="en-US" sz="3800" dirty="0">
                <a:ea typeface="ＭＳ Ｐゴシック" pitchFamily="34" charset="-128"/>
              </a:rPr>
              <a:t>Towards a Dynamic Programming Algorithm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There are two main cases 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CASE I: Single-Relation Queries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CASE II: Multiple-Relation Queries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CASE II: </a:t>
            </a:r>
            <a:r>
              <a:rPr lang="en-US" sz="2800" dirty="0">
                <a:solidFill>
                  <a:srgbClr val="0070C0"/>
                </a:solidFill>
              </a:rPr>
              <a:t>Multiple-Relation Queries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/>
              <a:t>Only consider left-deep plans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Apply a dynamic programming algorithm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8020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Enumeration of Left-Deep Plans Using Dynamic Programming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Enumerate using </a:t>
            </a:r>
            <a:r>
              <a:rPr lang="en-US" sz="2600" b="1" i="1" dirty="0"/>
              <a:t>N</a:t>
            </a:r>
            <a:r>
              <a:rPr lang="en-US" sz="2600" dirty="0"/>
              <a:t> passes (if </a:t>
            </a:r>
            <a:r>
              <a:rPr lang="en-US" sz="2600" b="1" i="1" dirty="0"/>
              <a:t>N</a:t>
            </a:r>
            <a:r>
              <a:rPr lang="en-US" sz="2600" dirty="0"/>
              <a:t> relations joined):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1:</a:t>
            </a:r>
            <a:r>
              <a:rPr lang="en-US" sz="2400" dirty="0"/>
              <a:t>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For each relation, enumerate all plans (all </a:t>
            </a:r>
            <a:r>
              <a:rPr lang="en-US" b="1" i="1" dirty="0"/>
              <a:t>1</a:t>
            </a:r>
            <a:r>
              <a:rPr lang="en-US" dirty="0"/>
              <a:t>-relation plans)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Retain the cheapest plan per each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2: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Enumerate all </a:t>
            </a:r>
            <a:r>
              <a:rPr lang="en-US" b="1" i="1" dirty="0"/>
              <a:t>2</a:t>
            </a:r>
            <a:r>
              <a:rPr lang="en-US" dirty="0"/>
              <a:t>-relation plans by considering each </a:t>
            </a:r>
            <a:r>
              <a:rPr lang="en-US" b="1" i="1" dirty="0"/>
              <a:t>1</a:t>
            </a:r>
            <a:r>
              <a:rPr lang="en-US" dirty="0"/>
              <a:t>-relation plan retained in </a:t>
            </a:r>
            <a:r>
              <a:rPr lang="en-US" dirty="0">
                <a:solidFill>
                  <a:srgbClr val="0070C0"/>
                </a:solidFill>
              </a:rPr>
              <a:t>Pass 1</a:t>
            </a:r>
            <a:r>
              <a:rPr lang="en-US" dirty="0"/>
              <a:t> (as </a:t>
            </a:r>
            <a:r>
              <a:rPr lang="en-US" i="1" dirty="0"/>
              <a:t>outer</a:t>
            </a:r>
            <a:r>
              <a:rPr lang="en-US" dirty="0"/>
              <a:t>) and successively every other relation (as </a:t>
            </a:r>
            <a:r>
              <a:rPr lang="en-US" i="1" dirty="0"/>
              <a:t>inner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Retain the cheapest plan per each </a:t>
            </a:r>
            <a:r>
              <a:rPr lang="en-US" b="1" i="1" dirty="0"/>
              <a:t>1</a:t>
            </a:r>
            <a:r>
              <a:rPr lang="en-US" dirty="0"/>
              <a:t>-relation plan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Pass N: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Enumerate all </a:t>
            </a:r>
            <a:r>
              <a:rPr lang="en-US" b="1" i="1" dirty="0"/>
              <a:t>N</a:t>
            </a:r>
            <a:r>
              <a:rPr lang="en-US" dirty="0"/>
              <a:t>-relation plans by considering each (</a:t>
            </a:r>
            <a:r>
              <a:rPr lang="en-US" b="1" i="1" dirty="0"/>
              <a:t>N-1</a:t>
            </a:r>
            <a:r>
              <a:rPr lang="en-US" dirty="0"/>
              <a:t>)-relation plan retained in </a:t>
            </a:r>
            <a:r>
              <a:rPr lang="en-US" dirty="0">
                <a:solidFill>
                  <a:srgbClr val="0070C0"/>
                </a:solidFill>
              </a:rPr>
              <a:t>Pass N-1 </a:t>
            </a:r>
            <a:r>
              <a:rPr lang="en-US" dirty="0"/>
              <a:t>(as outer) and successively every other relation (as inner)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Retain the cheapest plan per each (</a:t>
            </a:r>
            <a:r>
              <a:rPr lang="en-US" b="1" i="1" dirty="0"/>
              <a:t>N-1</a:t>
            </a:r>
            <a:r>
              <a:rPr lang="en-US" dirty="0"/>
              <a:t>)-relation plan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Pick the cheapest N-relation plan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6044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Enumeration of Left-Deep Plans Using Dynamic Programming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</a:t>
            </a:r>
            <a:r>
              <a:rPr lang="en-US" sz="2800" b="1" i="1" dirty="0"/>
              <a:t>N-1</a:t>
            </a:r>
            <a:r>
              <a:rPr lang="en-US" sz="2800" dirty="0"/>
              <a:t> way plan is not combined with an additional relation 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There is a join condition between them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predicates in the WHERE clause have been used up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ORDER BY, GROUP BY, and aggregate functions </a:t>
            </a:r>
            <a:r>
              <a:rPr lang="en-US" sz="2800" dirty="0"/>
              <a:t>are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handled as a final step, using either an `interestingly ordered’ plan or an additional sorting operator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Despite of pruning the plan space, this approach is </a:t>
            </a:r>
            <a:r>
              <a:rPr lang="en-US" sz="2800" i="1" dirty="0">
                <a:solidFill>
                  <a:srgbClr val="0070C0"/>
                </a:solidFill>
              </a:rPr>
              <a:t>still exponential</a:t>
            </a:r>
            <a:r>
              <a:rPr lang="en-US" sz="2800" dirty="0"/>
              <a:t> in the # of tables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4602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relational algebra tree: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Assume the following: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3505200" y="2049970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3245643" y="5029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Sailors: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Hash 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Reserves: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359624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</a:rPr>
              <a:t>Pass 1: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Sailors</a:t>
            </a:r>
            <a:r>
              <a:rPr lang="en-US" sz="2600" dirty="0"/>
              <a:t>:</a:t>
            </a:r>
            <a:r>
              <a:rPr lang="en-US" sz="2400" dirty="0"/>
              <a:t> 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B+ tree matches rating&gt;5, </a:t>
            </a:r>
            <a:br>
              <a:rPr lang="en-US" sz="2600" dirty="0"/>
            </a:br>
            <a:r>
              <a:rPr lang="en-US" sz="2600" dirty="0"/>
              <a:t>and is </a:t>
            </a:r>
            <a:r>
              <a:rPr lang="en-US" sz="2600" i="1" dirty="0"/>
              <a:t>probably</a:t>
            </a:r>
            <a:r>
              <a:rPr lang="en-US" sz="2600" dirty="0"/>
              <a:t> the cheapest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If this selection is expected to </a:t>
            </a:r>
            <a:br>
              <a:rPr lang="en-US" sz="2600" dirty="0"/>
            </a:br>
            <a:r>
              <a:rPr lang="en-US" sz="2600" dirty="0"/>
              <a:t>retrieve a lot of tuples, and </a:t>
            </a:r>
            <a:br>
              <a:rPr lang="en-US" sz="2600" dirty="0"/>
            </a:br>
            <a:r>
              <a:rPr lang="en-US" sz="2600" dirty="0"/>
              <a:t>the index is un-clustered, </a:t>
            </a:r>
            <a:br>
              <a:rPr lang="en-US" sz="2600" dirty="0"/>
            </a:br>
            <a:r>
              <a:rPr lang="en-US" sz="2600" dirty="0"/>
              <a:t>file scan might be cheaper!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Reserves</a:t>
            </a:r>
            <a:r>
              <a:rPr lang="en-US" sz="2600" dirty="0"/>
              <a:t>: B+ tree on </a:t>
            </a:r>
            <a:r>
              <a:rPr lang="en-US" sz="2600" i="1" dirty="0"/>
              <a:t>bid</a:t>
            </a:r>
            <a:r>
              <a:rPr lang="en-US" sz="2600" dirty="0"/>
              <a:t> matches </a:t>
            </a:r>
            <a:br>
              <a:rPr lang="en-US" sz="2600" dirty="0"/>
            </a:br>
            <a:r>
              <a:rPr lang="en-US" sz="2600" i="1" dirty="0"/>
              <a:t>bid=500</a:t>
            </a:r>
            <a:r>
              <a:rPr lang="en-US" sz="2600" dirty="0"/>
              <a:t>; </a:t>
            </a:r>
            <a:r>
              <a:rPr lang="en-US" sz="2600" i="1" dirty="0"/>
              <a:t>probably</a:t>
            </a:r>
            <a:r>
              <a:rPr lang="en-US" sz="2600" dirty="0"/>
              <a:t> the cheapest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Sailors: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Hash 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Reserves: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237208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ea typeface="ＭＳ Ｐゴシック" pitchFamily="34" charset="-128"/>
              </a:rPr>
              <a:t>CASE II</a:t>
            </a:r>
            <a:r>
              <a:rPr lang="en-US" dirty="0">
                <a:ea typeface="ＭＳ Ｐゴシック" pitchFamily="34" charset="-128"/>
              </a:rPr>
              <a:t>: Multiple-Relation Queries-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</a:rPr>
              <a:t>Pass 2: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Consider each plan retained from </a:t>
            </a:r>
            <a:br>
              <a:rPr lang="en-US" sz="2600" dirty="0"/>
            </a:br>
            <a:r>
              <a:rPr lang="en-US" sz="2600" b="1" dirty="0">
                <a:solidFill>
                  <a:srgbClr val="0070C0"/>
                </a:solidFill>
              </a:rPr>
              <a:t>Pass 1</a:t>
            </a:r>
            <a:r>
              <a:rPr lang="en-US" sz="2600" dirty="0"/>
              <a:t> as the outer, and join it effectively</a:t>
            </a:r>
            <a:br>
              <a:rPr lang="en-US" sz="2600" dirty="0"/>
            </a:br>
            <a:r>
              <a:rPr lang="en-US" sz="2600" dirty="0"/>
              <a:t>with every other relation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E.g., </a:t>
            </a:r>
            <a:r>
              <a:rPr lang="en-US" sz="2600" dirty="0">
                <a:solidFill>
                  <a:srgbClr val="FF0000"/>
                </a:solidFill>
              </a:rPr>
              <a:t>Reserves</a:t>
            </a:r>
            <a:r>
              <a:rPr lang="en-US" sz="2600" dirty="0"/>
              <a:t> as outer: 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Hash index can be used to get </a:t>
            </a:r>
            <a:br>
              <a:rPr lang="en-US" dirty="0"/>
            </a:br>
            <a:r>
              <a:rPr lang="en-US" dirty="0"/>
              <a:t>Sailors tuples that satisfy </a:t>
            </a:r>
            <a:br>
              <a:rPr lang="en-US" dirty="0"/>
            </a:br>
            <a:r>
              <a:rPr lang="en-US" dirty="0" err="1"/>
              <a:t>sid</a:t>
            </a:r>
            <a:r>
              <a:rPr lang="en-US" dirty="0"/>
              <a:t> = outer tuple’s </a:t>
            </a:r>
            <a:r>
              <a:rPr lang="en-US" dirty="0" err="1"/>
              <a:t>sid</a:t>
            </a:r>
            <a:r>
              <a:rPr lang="en-US" dirty="0"/>
              <a:t> value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1761948"/>
            <a:ext cx="2316162" cy="2312113"/>
            <a:chOff x="4029" y="147"/>
            <a:chExt cx="1459" cy="2328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116" y="1515"/>
              <a:ext cx="48" cy="104"/>
            </a:xfrm>
            <a:custGeom>
              <a:avLst/>
              <a:gdLst>
                <a:gd name="T0" fmla="*/ 47 w 48"/>
                <a:gd name="T1" fmla="*/ 52 h 104"/>
                <a:gd name="T2" fmla="*/ 40 w 48"/>
                <a:gd name="T3" fmla="*/ 15 h 104"/>
                <a:gd name="T4" fmla="*/ 24 w 48"/>
                <a:gd name="T5" fmla="*/ 0 h 104"/>
                <a:gd name="T6" fmla="*/ 7 w 48"/>
                <a:gd name="T7" fmla="*/ 15 h 104"/>
                <a:gd name="T8" fmla="*/ 0 w 48"/>
                <a:gd name="T9" fmla="*/ 52 h 104"/>
                <a:gd name="T10" fmla="*/ 7 w 48"/>
                <a:gd name="T11" fmla="*/ 88 h 104"/>
                <a:gd name="T12" fmla="*/ 24 w 48"/>
                <a:gd name="T13" fmla="*/ 103 h 104"/>
                <a:gd name="T14" fmla="*/ 40 w 48"/>
                <a:gd name="T15" fmla="*/ 88 h 104"/>
                <a:gd name="T16" fmla="*/ 47 w 48"/>
                <a:gd name="T17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04">
                  <a:moveTo>
                    <a:pt x="47" y="52"/>
                  </a:moveTo>
                  <a:lnTo>
                    <a:pt x="40" y="15"/>
                  </a:lnTo>
                  <a:lnTo>
                    <a:pt x="24" y="0"/>
                  </a:lnTo>
                  <a:lnTo>
                    <a:pt x="7" y="15"/>
                  </a:lnTo>
                  <a:lnTo>
                    <a:pt x="0" y="52"/>
                  </a:lnTo>
                  <a:lnTo>
                    <a:pt x="7" y="88"/>
                  </a:lnTo>
                  <a:lnTo>
                    <a:pt x="24" y="103"/>
                  </a:lnTo>
                  <a:lnTo>
                    <a:pt x="40" y="88"/>
                  </a:lnTo>
                  <a:lnTo>
                    <a:pt x="47" y="5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139" y="1517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470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504" y="158"/>
              <a:ext cx="1" cy="114"/>
            </a:xfrm>
            <a:custGeom>
              <a:avLst/>
              <a:gdLst>
                <a:gd name="T0" fmla="*/ 0 w 1"/>
                <a:gd name="T1" fmla="*/ 0 h 114"/>
                <a:gd name="T2" fmla="*/ 0 w 1"/>
                <a:gd name="T3" fmla="*/ 113 h 114"/>
                <a:gd name="T4" fmla="*/ 0 w 1"/>
                <a:gd name="T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14">
                  <a:moveTo>
                    <a:pt x="0" y="0"/>
                  </a:moveTo>
                  <a:lnTo>
                    <a:pt x="0" y="1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452" y="147"/>
              <a:ext cx="69" cy="1"/>
            </a:xfrm>
            <a:custGeom>
              <a:avLst/>
              <a:gdLst>
                <a:gd name="T0" fmla="*/ 0 w 69"/>
                <a:gd name="T1" fmla="*/ 0 h 1"/>
                <a:gd name="T2" fmla="*/ 68 w 69"/>
                <a:gd name="T3" fmla="*/ 0 h 1"/>
                <a:gd name="T4" fmla="*/ 0 w 69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1">
                  <a:moveTo>
                    <a:pt x="0" y="0"/>
                  </a:moveTo>
                  <a:lnTo>
                    <a:pt x="68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510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4648" y="878"/>
              <a:ext cx="1" cy="84"/>
            </a:xfrm>
            <a:custGeom>
              <a:avLst/>
              <a:gdLst>
                <a:gd name="T0" fmla="*/ 0 w 1"/>
                <a:gd name="T1" fmla="*/ 0 h 84"/>
                <a:gd name="T2" fmla="*/ 0 w 1"/>
                <a:gd name="T3" fmla="*/ 83 h 84"/>
                <a:gd name="T4" fmla="*/ 0 w 1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4">
                  <a:moveTo>
                    <a:pt x="0" y="0"/>
                  </a:moveTo>
                  <a:lnTo>
                    <a:pt x="0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0 h 84"/>
                <a:gd name="T2" fmla="*/ 138 w 139"/>
                <a:gd name="T3" fmla="*/ 83 h 84"/>
                <a:gd name="T4" fmla="*/ 0 w 139"/>
                <a:gd name="T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0"/>
                  </a:moveTo>
                  <a:lnTo>
                    <a:pt x="138" y="8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4510" y="878"/>
              <a:ext cx="139" cy="84"/>
            </a:xfrm>
            <a:custGeom>
              <a:avLst/>
              <a:gdLst>
                <a:gd name="T0" fmla="*/ 0 w 139"/>
                <a:gd name="T1" fmla="*/ 83 h 84"/>
                <a:gd name="T2" fmla="*/ 138 w 139"/>
                <a:gd name="T3" fmla="*/ 0 h 84"/>
                <a:gd name="T4" fmla="*/ 0 w 139"/>
                <a:gd name="T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84">
                  <a:moveTo>
                    <a:pt x="0" y="83"/>
                  </a:moveTo>
                  <a:lnTo>
                    <a:pt x="138" y="0"/>
                  </a:lnTo>
                  <a:lnTo>
                    <a:pt x="0" y="8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4275" y="1218"/>
              <a:ext cx="266" cy="238"/>
            </a:xfrm>
            <a:custGeom>
              <a:avLst/>
              <a:gdLst>
                <a:gd name="T0" fmla="*/ 0 w 266"/>
                <a:gd name="T1" fmla="*/ 237 h 238"/>
                <a:gd name="T2" fmla="*/ 265 w 266"/>
                <a:gd name="T3" fmla="*/ 0 h 238"/>
                <a:gd name="T4" fmla="*/ 0 w 266"/>
                <a:gd name="T5" fmla="*/ 23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6" h="238">
                  <a:moveTo>
                    <a:pt x="0" y="237"/>
                  </a:moveTo>
                  <a:lnTo>
                    <a:pt x="265" y="0"/>
                  </a:lnTo>
                  <a:lnTo>
                    <a:pt x="0" y="2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636" y="1218"/>
              <a:ext cx="270" cy="238"/>
            </a:xfrm>
            <a:custGeom>
              <a:avLst/>
              <a:gdLst>
                <a:gd name="T0" fmla="*/ 0 w 270"/>
                <a:gd name="T1" fmla="*/ 0 h 238"/>
                <a:gd name="T2" fmla="*/ 269 w 270"/>
                <a:gd name="T3" fmla="*/ 237 h 238"/>
                <a:gd name="T4" fmla="*/ 0 w 270"/>
                <a:gd name="T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" h="238">
                  <a:moveTo>
                    <a:pt x="0" y="0"/>
                  </a:moveTo>
                  <a:lnTo>
                    <a:pt x="269" y="23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4579" y="403"/>
              <a:ext cx="1" cy="374"/>
            </a:xfrm>
            <a:custGeom>
              <a:avLst/>
              <a:gdLst>
                <a:gd name="T0" fmla="*/ 0 w 1"/>
                <a:gd name="T1" fmla="*/ 0 h 374"/>
                <a:gd name="T2" fmla="*/ 0 w 1"/>
                <a:gd name="T3" fmla="*/ 373 h 374"/>
                <a:gd name="T4" fmla="*/ 0 w 1"/>
                <a:gd name="T5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74">
                  <a:moveTo>
                    <a:pt x="0" y="0"/>
                  </a:moveTo>
                  <a:lnTo>
                    <a:pt x="0" y="37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4938" y="1729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4761" y="1520"/>
              <a:ext cx="46" cy="103"/>
            </a:xfrm>
            <a:custGeom>
              <a:avLst/>
              <a:gdLst>
                <a:gd name="T0" fmla="*/ 45 w 46"/>
                <a:gd name="T1" fmla="*/ 51 h 103"/>
                <a:gd name="T2" fmla="*/ 38 w 46"/>
                <a:gd name="T3" fmla="*/ 14 h 103"/>
                <a:gd name="T4" fmla="*/ 23 w 46"/>
                <a:gd name="T5" fmla="*/ 0 h 103"/>
                <a:gd name="T6" fmla="*/ 7 w 46"/>
                <a:gd name="T7" fmla="*/ 14 h 103"/>
                <a:gd name="T8" fmla="*/ 0 w 46"/>
                <a:gd name="T9" fmla="*/ 51 h 103"/>
                <a:gd name="T10" fmla="*/ 7 w 46"/>
                <a:gd name="T11" fmla="*/ 87 h 103"/>
                <a:gd name="T12" fmla="*/ 23 w 46"/>
                <a:gd name="T13" fmla="*/ 102 h 103"/>
                <a:gd name="T14" fmla="*/ 38 w 46"/>
                <a:gd name="T15" fmla="*/ 87 h 103"/>
                <a:gd name="T16" fmla="*/ 45 w 46"/>
                <a:gd name="T17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3">
                  <a:moveTo>
                    <a:pt x="45" y="51"/>
                  </a:moveTo>
                  <a:lnTo>
                    <a:pt x="38" y="14"/>
                  </a:lnTo>
                  <a:lnTo>
                    <a:pt x="23" y="0"/>
                  </a:lnTo>
                  <a:lnTo>
                    <a:pt x="7" y="14"/>
                  </a:lnTo>
                  <a:lnTo>
                    <a:pt x="0" y="51"/>
                  </a:lnTo>
                  <a:lnTo>
                    <a:pt x="7" y="87"/>
                  </a:lnTo>
                  <a:lnTo>
                    <a:pt x="23" y="102"/>
                  </a:lnTo>
                  <a:lnTo>
                    <a:pt x="38" y="87"/>
                  </a:lnTo>
                  <a:lnTo>
                    <a:pt x="45" y="5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4783" y="1529"/>
              <a:ext cx="42" cy="1"/>
            </a:xfrm>
            <a:custGeom>
              <a:avLst/>
              <a:gdLst>
                <a:gd name="T0" fmla="*/ 0 w 42"/>
                <a:gd name="T1" fmla="*/ 0 h 1"/>
                <a:gd name="T2" fmla="*/ 41 w 42"/>
                <a:gd name="T3" fmla="*/ 0 h 1"/>
                <a:gd name="T4" fmla="*/ 0 w 4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">
                  <a:moveTo>
                    <a:pt x="0" y="0"/>
                  </a:moveTo>
                  <a:lnTo>
                    <a:pt x="41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4247" y="1750"/>
              <a:ext cx="1" cy="342"/>
            </a:xfrm>
            <a:custGeom>
              <a:avLst/>
              <a:gdLst>
                <a:gd name="T0" fmla="*/ 0 w 1"/>
                <a:gd name="T1" fmla="*/ 0 h 342"/>
                <a:gd name="T2" fmla="*/ 0 w 1"/>
                <a:gd name="T3" fmla="*/ 341 h 342"/>
                <a:gd name="T4" fmla="*/ 0 w 1"/>
                <a:gd name="T5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42">
                  <a:moveTo>
                    <a:pt x="0" y="0"/>
                  </a:moveTo>
                  <a:lnTo>
                    <a:pt x="0" y="34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4"/>
            <p:cNvSpPr>
              <a:spLocks noChangeArrowheads="1"/>
            </p:cNvSpPr>
            <p:nvPr/>
          </p:nvSpPr>
          <p:spPr bwMode="auto">
            <a:xfrm>
              <a:off x="4029" y="2137"/>
              <a:ext cx="68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Arial" pitchFamily="34" charset="0"/>
                </a:rPr>
                <a:t>Reserves</a:t>
              </a:r>
            </a:p>
          </p:txBody>
        </p:sp>
        <p:sp>
          <p:nvSpPr>
            <p:cNvPr id="22" name="Rectangle 25"/>
            <p:cNvSpPr>
              <a:spLocks noChangeArrowheads="1"/>
            </p:cNvSpPr>
            <p:nvPr/>
          </p:nvSpPr>
          <p:spPr bwMode="auto">
            <a:xfrm>
              <a:off x="4764" y="2136"/>
              <a:ext cx="546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Sailors</a:t>
              </a: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4484" y="926"/>
              <a:ext cx="50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r>
                <a:rPr lang="en-US" sz="1400" b="1" dirty="0">
                  <a:solidFill>
                    <a:srgbClr val="000000"/>
                  </a:solidFill>
                  <a:latin typeface="Arial" pitchFamily="34" charset="0"/>
                </a:rPr>
                <a:t>=</a:t>
              </a:r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sid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124" y="1509"/>
              <a:ext cx="66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bid=100 </a:t>
              </a:r>
            </a:p>
          </p:txBody>
        </p:sp>
        <p:sp>
          <p:nvSpPr>
            <p:cNvPr id="25" name="Rectangle 28"/>
            <p:cNvSpPr>
              <a:spLocks noChangeArrowheads="1"/>
            </p:cNvSpPr>
            <p:nvPr/>
          </p:nvSpPr>
          <p:spPr bwMode="auto">
            <a:xfrm>
              <a:off x="4766" y="1468"/>
              <a:ext cx="72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700" b="1" dirty="0">
                  <a:solidFill>
                    <a:srgbClr val="000000"/>
                  </a:solidFill>
                  <a:latin typeface="Arial" pitchFamily="34" charset="0"/>
                </a:rPr>
                <a:t>rating &gt; 5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470" y="166"/>
              <a:ext cx="46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dirty="0" err="1">
                  <a:solidFill>
                    <a:srgbClr val="000000"/>
                  </a:solidFill>
                  <a:latin typeface="Arial" pitchFamily="34" charset="0"/>
                </a:rPr>
                <a:t>sname</a:t>
              </a:r>
              <a:endParaRPr lang="en-US" sz="1400" b="1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996781" y="4648200"/>
            <a:ext cx="2979738" cy="161925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Sailors: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rating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Hash on </a:t>
            </a:r>
            <a:r>
              <a:rPr lang="en-US" sz="2000" i="1" dirty="0" err="1">
                <a:latin typeface="Book Antiqua" pitchFamily="18" charset="0"/>
              </a:rPr>
              <a:t>sid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- </a:t>
            </a:r>
            <a:r>
              <a:rPr lang="en-US" sz="2000" u="sng" dirty="0">
                <a:latin typeface="Book Antiqua" pitchFamily="18" charset="0"/>
              </a:rPr>
              <a:t>Reserves: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  - B+ tree on </a:t>
            </a:r>
            <a:r>
              <a:rPr lang="en-US" sz="2000" i="1" dirty="0">
                <a:latin typeface="Book Antiqua" pitchFamily="18" charset="0"/>
              </a:rPr>
              <a:t>bid</a:t>
            </a:r>
          </a:p>
        </p:txBody>
      </p:sp>
    </p:spTree>
    <p:extLst>
      <p:ext uri="{BB962C8B-B14F-4D97-AF65-F5344CB8AC3E}">
        <p14:creationId xmlns:p14="http://schemas.microsoft.com/office/powerpoint/2010/main" val="405930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RA Equivalences: Projections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One important equivalence involves projections: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Cascading of Projections: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905071"/>
            <a:ext cx="801084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that successively eliminating columns from a relation</a:t>
            </a:r>
            <a:br>
              <a:rPr lang="en-US" sz="2400" dirty="0"/>
            </a:br>
            <a:r>
              <a:rPr lang="en-US" sz="2400" dirty="0"/>
              <a:t>is equivalent to simply eliminating all but the columns retained</a:t>
            </a:r>
            <a:br>
              <a:rPr lang="en-US" sz="2400" dirty="0"/>
            </a:br>
            <a:r>
              <a:rPr lang="en-US" sz="2400" dirty="0"/>
              <a:t>by the final projection!</a:t>
            </a:r>
          </a:p>
        </p:txBody>
      </p:sp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57388" y="2792413"/>
          <a:ext cx="45434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8" name="Equation" r:id="rId4" imgW="1447560" imgH="253800" progId="Equation.3">
                  <p:embed/>
                </p:oleObj>
              </mc:Choice>
              <mc:Fallback>
                <p:oleObj name="Equation" r:id="rId4" imgW="144756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792413"/>
                        <a:ext cx="45434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518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19364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2711" y="532759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nested query </a:t>
            </a:r>
            <a:r>
              <a:rPr lang="en-US" sz="2800" b="1" i="1" dirty="0"/>
              <a:t>Q1</a:t>
            </a:r>
            <a:r>
              <a:rPr lang="en-US" sz="28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nested sub-query can be evaluated </a:t>
            </a:r>
            <a:r>
              <a:rPr lang="en-US" sz="2800" i="1" dirty="0"/>
              <a:t>just once</a:t>
            </a:r>
            <a:r>
              <a:rPr lang="en-US" sz="2800" dirty="0"/>
              <a:t>, yielding a </a:t>
            </a:r>
            <a:r>
              <a:rPr lang="en-US" sz="2800" u="sng" dirty="0"/>
              <a:t>single</a:t>
            </a:r>
            <a:r>
              <a:rPr lang="en-US" sz="2800" dirty="0"/>
              <a:t> value </a:t>
            </a:r>
            <a:r>
              <a:rPr lang="en-US" sz="2800" b="1" i="1" dirty="0"/>
              <a:t>V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b="1" i="1" dirty="0"/>
              <a:t>V</a:t>
            </a:r>
            <a:r>
              <a:rPr lang="en-US" sz="2800" dirty="0"/>
              <a:t> can be incorporated into the top-level query as if it had been part of the original statement of </a:t>
            </a:r>
            <a:r>
              <a:rPr lang="en-US" sz="2800" b="1" i="1" dirty="0"/>
              <a:t>Q1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2819400" y="2181349"/>
            <a:ext cx="34290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sz="2000" dirty="0" err="1">
                <a:latin typeface="Book Antiqua" pitchFamily="18" charset="0"/>
              </a:rPr>
              <a:t>S.rating</a:t>
            </a:r>
            <a:r>
              <a:rPr lang="en-US" sz="2000" dirty="0">
                <a:latin typeface="Book Antiqua" pitchFamily="18" charset="0"/>
              </a:rPr>
              <a:t> =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>
                <a:latin typeface="Book Antiqua" pitchFamily="18" charset="0"/>
              </a:rPr>
              <a:t>MAX (S2.rating) 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Sailors S2)</a:t>
            </a:r>
          </a:p>
        </p:txBody>
      </p:sp>
    </p:spTree>
    <p:extLst>
      <p:ext uri="{BB962C8B-B14F-4D97-AF65-F5344CB8AC3E}">
        <p14:creationId xmlns:p14="http://schemas.microsoft.com/office/powerpoint/2010/main" val="344587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708" y="1447800"/>
            <a:ext cx="88392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Now, consider the following nested query </a:t>
            </a:r>
            <a:r>
              <a:rPr lang="en-US" sz="2800" b="1" i="1" dirty="0"/>
              <a:t>Q2</a:t>
            </a:r>
            <a:r>
              <a:rPr lang="en-US" sz="28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nested sub-query can still be evaluated </a:t>
            </a:r>
            <a:r>
              <a:rPr lang="en-US" sz="2800" i="1" dirty="0"/>
              <a:t>just once</a:t>
            </a:r>
            <a:r>
              <a:rPr lang="en-US" sz="2800" dirty="0"/>
              <a:t>, but it will yield a </a:t>
            </a:r>
            <a:r>
              <a:rPr lang="en-US" sz="2800" u="sng" dirty="0"/>
              <a:t>collection</a:t>
            </a:r>
            <a:r>
              <a:rPr lang="en-US" sz="2800" dirty="0"/>
              <a:t> of </a:t>
            </a:r>
            <a:r>
              <a:rPr lang="en-US" sz="2800" i="1" dirty="0" err="1"/>
              <a:t>sids</a:t>
            </a:r>
            <a:endParaRPr lang="en-US" sz="2800" b="1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Every </a:t>
            </a:r>
            <a:r>
              <a:rPr lang="en-US" sz="2800" i="1" dirty="0" err="1"/>
              <a:t>sid</a:t>
            </a:r>
            <a:r>
              <a:rPr lang="en-US" sz="2800" dirty="0"/>
              <a:t> value in Sailors must be checked whether it exists in the collection of </a:t>
            </a:r>
            <a:r>
              <a:rPr lang="en-US" sz="2800" dirty="0" err="1"/>
              <a:t>sids</a:t>
            </a:r>
            <a:r>
              <a:rPr lang="en-US" sz="2800" dirty="0"/>
              <a:t> returned by the nested sub-query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entails a join, and the full range of join methods can be explored!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0400" y="1938470"/>
            <a:ext cx="2905125" cy="1936428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 err="1">
                <a:latin typeface="Book Antiqua" pitchFamily="18" charset="0"/>
              </a:rPr>
              <a:t>R.sid</a:t>
            </a:r>
            <a:endParaRPr lang="en-US" i="1" dirty="0">
              <a:latin typeface="Book Antiqua" pitchFamily="18" charset="0"/>
            </a:endParaRP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=103 )</a:t>
            </a:r>
          </a:p>
        </p:txBody>
      </p:sp>
    </p:spTree>
    <p:extLst>
      <p:ext uri="{BB962C8B-B14F-4D97-AF65-F5344CB8AC3E}">
        <p14:creationId xmlns:p14="http://schemas.microsoft.com/office/powerpoint/2010/main" val="186695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40454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Nested Sub-queries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Now, consider another nested query </a:t>
            </a:r>
            <a:r>
              <a:rPr lang="en-US" sz="2800" b="1" i="1" dirty="0"/>
              <a:t>Q3</a:t>
            </a:r>
            <a:r>
              <a:rPr lang="en-US" sz="2800" dirty="0"/>
              <a:t>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Q3 is </a:t>
            </a:r>
            <a:r>
              <a:rPr lang="en-US" sz="2800" i="1" dirty="0"/>
              <a:t>correlated</a:t>
            </a:r>
            <a:r>
              <a:rPr lang="en-US" sz="2800" dirty="0"/>
              <a:t>; hence, we “cannot” evaluate the sub-query just once!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 this case, the typical evaluation strategy is to evaluate the nested sub-query </a:t>
            </a:r>
            <a:r>
              <a:rPr lang="en-US" sz="2800" i="1" u="sng" dirty="0"/>
              <a:t>for each tuple</a:t>
            </a:r>
            <a:r>
              <a:rPr lang="en-US" sz="2800" dirty="0"/>
              <a:t> of Sailors</a:t>
            </a:r>
            <a:endParaRPr lang="en-US" sz="24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95600" y="1845178"/>
            <a:ext cx="2905125" cy="224420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EXISTS </a:t>
            </a:r>
          </a:p>
          <a:p>
            <a:r>
              <a:rPr lang="en-US" dirty="0">
                <a:latin typeface="Book Antiqua" pitchFamily="18" charset="0"/>
              </a:rPr>
              <a:t>   </a:t>
            </a:r>
            <a:r>
              <a:rPr lang="en-US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SELECT  </a:t>
            </a:r>
            <a:r>
              <a:rPr lang="en-US" i="1" dirty="0">
                <a:latin typeface="Book Antiqua" pitchFamily="18" charset="0"/>
              </a:rPr>
              <a:t>*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FROM </a:t>
            </a:r>
            <a:r>
              <a:rPr lang="en-US" i="1" dirty="0">
                <a:latin typeface="Book Antiqua" pitchFamily="18" charset="0"/>
              </a:rPr>
              <a:t> Reserves R</a:t>
            </a:r>
          </a:p>
          <a:p>
            <a:r>
              <a:rPr lang="en-US" i="1" dirty="0">
                <a:latin typeface="Book Antiqua" pitchFamily="18" charset="0"/>
              </a:rPr>
              <a:t>    </a:t>
            </a:r>
            <a:r>
              <a:rPr lang="en-US" sz="2000" i="1" dirty="0">
                <a:latin typeface="Book Antiqua" pitchFamily="18" charset="0"/>
              </a:rPr>
              <a:t>WHERE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R.bid</a:t>
            </a:r>
            <a:r>
              <a:rPr lang="en-US" i="1" dirty="0">
                <a:latin typeface="Book Antiqua" pitchFamily="18" charset="0"/>
              </a:rPr>
              <a:t>=103 </a:t>
            </a:r>
          </a:p>
          <a:p>
            <a:r>
              <a:rPr lang="en-US" sz="2000" i="1" dirty="0">
                <a:latin typeface="Book Antiqua" pitchFamily="18" charset="0"/>
              </a:rPr>
              <a:t>     AND</a:t>
            </a:r>
            <a:r>
              <a:rPr lang="en-US" i="1" dirty="0">
                <a:latin typeface="Book Antiqua" pitchFamily="18" charset="0"/>
              </a:rPr>
              <a:t>  </a:t>
            </a:r>
            <a:r>
              <a:rPr lang="en-US" i="1" dirty="0" err="1">
                <a:latin typeface="Book Antiqua" pitchFamily="18" charset="0"/>
              </a:rPr>
              <a:t>R.sid</a:t>
            </a:r>
            <a:r>
              <a:rPr lang="en-US" i="1" dirty="0">
                <a:latin typeface="Book Antiqua" pitchFamily="18" charset="0"/>
              </a:rPr>
              <a:t>=</a:t>
            </a:r>
            <a:r>
              <a:rPr lang="en-US" i="1" dirty="0" err="1">
                <a:latin typeface="Book Antiqua" pitchFamily="18" charset="0"/>
              </a:rPr>
              <a:t>S.sid</a:t>
            </a:r>
            <a:r>
              <a:rPr lang="en-US" i="1" dirty="0">
                <a:latin typeface="Book Antiqua" pitchFamily="18" charset="0"/>
              </a:rPr>
              <a:t>)</a:t>
            </a:r>
          </a:p>
        </p:txBody>
      </p:sp>
      <p:sp>
        <p:nvSpPr>
          <p:cNvPr id="3" name="Oval 2"/>
          <p:cNvSpPr/>
          <p:nvPr/>
        </p:nvSpPr>
        <p:spPr>
          <a:xfrm>
            <a:off x="4606184" y="3708162"/>
            <a:ext cx="6096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0892" y="2167070"/>
            <a:ext cx="1066800" cy="35558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8" idx="4"/>
            <a:endCxn id="3" idx="0"/>
          </p:cNvCxnSpPr>
          <p:nvPr/>
        </p:nvCxnSpPr>
        <p:spPr>
          <a:xfrm>
            <a:off x="4284292" y="2522652"/>
            <a:ext cx="626692" cy="118551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6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Summary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38760" cy="54864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Query optimization is a crucial task in relational DBMSs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must understand query optimization in order to understand the performance impact of a given database design (relations, indexes) on a workload (set of queries)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Two parts to optimizing a query:</a:t>
            </a:r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/>
              <a:t>Consider a set of alternative plans (e.g., using dynamic programming)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Apply selections/projections as early as possible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Prune search space; typically, keep left-deep plans only</a:t>
            </a:r>
          </a:p>
          <a:p>
            <a:pPr marL="971550" lvl="1" indent="-514350">
              <a:buSzPct val="75000"/>
              <a:buFont typeface="+mj-lt"/>
              <a:buAutoNum type="arabicPeriod"/>
            </a:pPr>
            <a:r>
              <a:rPr lang="en-US" dirty="0"/>
              <a:t>Estimate the cost of each plan that is considered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Must estimate </a:t>
            </a:r>
            <a:r>
              <a:rPr lang="en-US" sz="2800" i="1" dirty="0"/>
              <a:t>size of result </a:t>
            </a:r>
            <a:r>
              <a:rPr lang="en-US" sz="2800" dirty="0"/>
              <a:t>and </a:t>
            </a:r>
            <a:r>
              <a:rPr lang="en-US" sz="2800" i="1" dirty="0"/>
              <a:t>cost of each tree node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i="1" dirty="0"/>
              <a:t>Key issues</a:t>
            </a:r>
            <a:r>
              <a:rPr lang="en-US" sz="2800" dirty="0"/>
              <a:t>: Statistics, indexes, operator implementations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223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Next Class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079756" y="3343830"/>
            <a:ext cx="1671929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7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Commutative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4429035"/>
            <a:ext cx="7570469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allows us to choose which relation to be the inner and </a:t>
            </a:r>
            <a:br>
              <a:rPr lang="en-US" sz="2400" dirty="0"/>
            </a:br>
            <a:r>
              <a:rPr lang="en-US" sz="2400" dirty="0"/>
              <a:t>which to be the outer!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3048000" y="3048000"/>
            <a:ext cx="2965556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× S)      (S × R) </a:t>
            </a:r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4343400" y="3131291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0" name="Equation" r:id="rId4" imgW="458782" imgH="416068" progId="Equation.3">
                  <p:embed/>
                </p:oleObj>
              </mc:Choice>
              <mc:Fallback>
                <p:oleObj name="Equation" r:id="rId4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31291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3026516" y="3598862"/>
            <a:ext cx="30353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(R     S)      (S     R) </a:t>
            </a:r>
          </a:p>
        </p:txBody>
      </p:sp>
      <p:graphicFrame>
        <p:nvGraphicFramePr>
          <p:cNvPr id="12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249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1" name="Equation" r:id="rId6" imgW="415349" imgH="270056" progId="Equation.3">
                  <p:embed/>
                </p:oleObj>
              </mc:Choice>
              <mc:Fallback>
                <p:oleObj name="Equation" r:id="rId6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9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25191" y="3751262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2" name="Equation" r:id="rId8" imgW="415349" imgH="270056" progId="Equation.3">
                  <p:embed/>
                </p:oleObj>
              </mc:Choice>
              <mc:Fallback>
                <p:oleObj name="Equation" r:id="rId8" imgW="415349" imgH="270056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5191" y="3751262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4321916" y="3682153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3" name="Equation" r:id="rId9" imgW="458782" imgH="416068" progId="Equation.3">
                  <p:embed/>
                </p:oleObj>
              </mc:Choice>
              <mc:Fallback>
                <p:oleObj name="Equation" r:id="rId9" imgW="458782" imgH="416068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916" y="3682153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48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Cross-Products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Two important equivalences involve cross-products and joins: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dirty="0">
                <a:solidFill>
                  <a:srgbClr val="0070C0"/>
                </a:solidFill>
              </a:rPr>
              <a:t>Associative Operations: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112603"/>
            <a:ext cx="822635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that regardless of the order in which the relations are</a:t>
            </a:r>
            <a:br>
              <a:rPr lang="en-US" sz="2400" dirty="0"/>
            </a:br>
            <a:r>
              <a:rPr lang="en-US" sz="2400" dirty="0"/>
              <a:t>considered, the final result is the same!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438400" y="3048000"/>
            <a:ext cx="4167809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× (S × T)      (R × S) × T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20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267200" y="31242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6" name="Equation" r:id="rId3" imgW="458640" imgH="415800" progId="Equation.3">
                  <p:embed/>
                </p:oleObj>
              </mc:Choice>
              <mc:Fallback>
                <p:oleObj name="Equation" r:id="rId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908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7" name="Equation" r:id="rId5" imgW="415800" imgH="269640" progId="Equation.3">
                  <p:embed/>
                </p:oleObj>
              </mc:Choice>
              <mc:Fallback>
                <p:oleObj name="Equation" r:id="rId5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2181225" y="35814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>
                <a:latin typeface="Book Antiqua" pitchFamily="18" charset="0"/>
              </a:rPr>
              <a:t>R      (S     T)      (R     S)      T</a:t>
            </a:r>
            <a:r>
              <a:rPr lang="en-US">
                <a:latin typeface="Book Antiqua" pitchFamily="18" charset="0"/>
              </a:rPr>
              <a:t> </a:t>
            </a:r>
          </a:p>
        </p:txBody>
      </p:sp>
      <p:graphicFrame>
        <p:nvGraphicFramePr>
          <p:cNvPr id="2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3429000" y="37401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8" name="Equation" r:id="rId7" imgW="415800" imgH="269640" progId="Equation.3">
                  <p:embed/>
                </p:oleObj>
              </mc:Choice>
              <mc:Fallback>
                <p:oleObj name="Equation" r:id="rId7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401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6">
            <a:hlinkClick r:id="" action="ppaction://ole?verb=0"/>
          </p:cNvPr>
          <p:cNvGraphicFramePr>
            <a:graphicFrameLocks/>
          </p:cNvGraphicFramePr>
          <p:nvPr/>
        </p:nvGraphicFramePr>
        <p:xfrm>
          <a:off x="5029200" y="3717925"/>
          <a:ext cx="41592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9" name="Equation" r:id="rId9" imgW="415800" imgH="291960" progId="Equation.3">
                  <p:embed/>
                </p:oleObj>
              </mc:Choice>
              <mc:Fallback>
                <p:oleObj name="Equation" r:id="rId9" imgW="415800" imgH="2919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717925"/>
                        <a:ext cx="41592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67400" y="3717925"/>
          <a:ext cx="41592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0" name="Equation" r:id="rId11" imgW="415800" imgH="279360" progId="Equation.3">
                  <p:embed/>
                </p:oleObj>
              </mc:Choice>
              <mc:Fallback>
                <p:oleObj name="Equation" r:id="rId11" imgW="415800" imgH="27936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7925"/>
                        <a:ext cx="41592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83063" y="36576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1" name="Equation" r:id="rId13" imgW="458640" imgH="415800" progId="Equation.3">
                  <p:embed/>
                </p:oleObj>
              </mc:Choice>
              <mc:Fallback>
                <p:oleObj name="Equation" r:id="rId13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3063" y="36576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6"/>
          <p:cNvSpPr>
            <a:spLocks noChangeArrowheads="1"/>
          </p:cNvSpPr>
          <p:nvPr/>
        </p:nvSpPr>
        <p:spPr bwMode="auto">
          <a:xfrm>
            <a:off x="2867025" y="4267200"/>
            <a:ext cx="4524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(S     T)      (T     R)      S</a:t>
            </a:r>
            <a:r>
              <a:rPr lang="en-US" dirty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4" name="Object 2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0450" y="434340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2" name="Equation" r:id="rId14" imgW="458640" imgH="415800" progId="Equation.3">
                  <p:embed/>
                </p:oleObj>
              </mc:Choice>
              <mc:Fallback>
                <p:oleObj name="Equation" r:id="rId14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34340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9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781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3" name="Equation" r:id="rId16" imgW="415800" imgH="269640" progId="Equation.3">
                  <p:embed/>
                </p:oleObj>
              </mc:Choice>
              <mc:Fallback>
                <p:oleObj name="Equation" r:id="rId16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163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4" name="Equation" r:id="rId18" imgW="415800" imgH="269640" progId="Equation.3">
                  <p:embed/>
                </p:oleObj>
              </mc:Choice>
              <mc:Fallback>
                <p:oleObj name="Equation" r:id="rId18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1">
            <a:hlinkClick r:id="" action="ppaction://ole?verb=0"/>
          </p:cNvPr>
          <p:cNvGraphicFramePr>
            <a:graphicFrameLocks/>
          </p:cNvGraphicFramePr>
          <p:nvPr/>
        </p:nvGraphicFramePr>
        <p:xfrm>
          <a:off x="57165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5" name="Equation" r:id="rId20" imgW="415800" imgH="269640" progId="Equation.3">
                  <p:embed/>
                </p:oleObj>
              </mc:Choice>
              <mc:Fallback>
                <p:oleObj name="Equation" r:id="rId20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4787" y="4425950"/>
          <a:ext cx="4159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6" name="Equation" r:id="rId22" imgW="415800" imgH="269640" progId="Equation.3">
                  <p:embed/>
                </p:oleObj>
              </mc:Choice>
              <mc:Fallback>
                <p:oleObj name="Equation" r:id="rId22" imgW="415800" imgH="269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787" y="4425950"/>
                        <a:ext cx="4159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58600" y="4260152"/>
            <a:ext cx="15103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It follows: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09600" y="6096000"/>
            <a:ext cx="7891584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</a:t>
            </a:r>
            <a:r>
              <a:rPr lang="en-US" sz="2000" i="1" dirty="0">
                <a:solidFill>
                  <a:schemeClr val="tx1"/>
                </a:solidFill>
              </a:rPr>
              <a:t>order-independence</a:t>
            </a:r>
            <a:r>
              <a:rPr lang="en-US" sz="2000" dirty="0">
                <a:solidFill>
                  <a:schemeClr val="tx1"/>
                </a:solidFill>
              </a:rPr>
              <a:t> is fundamental to how a query optimizer generates alternative query evaluation plans</a:t>
            </a:r>
          </a:p>
        </p:txBody>
      </p:sp>
    </p:spTree>
    <p:extLst>
      <p:ext uri="{BB962C8B-B14F-4D97-AF65-F5344CB8AC3E}">
        <p14:creationId xmlns:p14="http://schemas.microsoft.com/office/powerpoint/2010/main" val="33111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2" grpId="0"/>
      <p:bldP spid="33" grpId="0"/>
      <p:bldP spid="2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RA Equivalences: Selections, Projections, Cross Products and Joins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68047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Projections: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Selections with Cross-Products: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9358" y="2971800"/>
            <a:ext cx="780630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commute a selection with a projection if the</a:t>
            </a:r>
            <a:br>
              <a:rPr lang="en-US" sz="2400" dirty="0"/>
            </a:br>
            <a:r>
              <a:rPr lang="en-US" sz="2400" dirty="0"/>
              <a:t>selection involves only attributes retained by the projection!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90800" y="2209800"/>
          <a:ext cx="3671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8" name="Equation" r:id="rId4" imgW="1447560" imgH="228600" progId="Equation.3">
                  <p:embed/>
                </p:oleObj>
              </mc:Choice>
              <mc:Fallback>
                <p:oleObj name="Equation" r:id="rId4" imgW="14475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3671887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667000" y="4572000"/>
            <a:ext cx="44198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800" i="1" dirty="0">
                <a:latin typeface="Book Antiqua" pitchFamily="18" charset="0"/>
              </a:rPr>
              <a:t>R         T</a:t>
            </a:r>
            <a:endParaRPr lang="en-US" dirty="0">
              <a:latin typeface="Book Antiqua" pitchFamily="18" charset="0"/>
            </a:endParaRPr>
          </a:p>
        </p:txBody>
      </p:sp>
      <p:graphicFrame>
        <p:nvGraphicFramePr>
          <p:cNvPr id="28" name="Object 28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14800" y="4676730"/>
          <a:ext cx="4587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9" name="Equation" r:id="rId6" imgW="458640" imgH="415800" progId="Equation.3">
                  <p:embed/>
                </p:oleObj>
              </mc:Choice>
              <mc:Fallback>
                <p:oleObj name="Equation" r:id="rId6" imgW="458640" imgH="415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676730"/>
                        <a:ext cx="4587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0">
            <a:hlinkClick r:id="" action="ppaction://ole?verb=0"/>
          </p:cNvPr>
          <p:cNvGraphicFramePr>
            <a:graphicFrameLocks/>
          </p:cNvGraphicFramePr>
          <p:nvPr/>
        </p:nvGraphicFramePr>
        <p:xfrm>
          <a:off x="3073638" y="4724162"/>
          <a:ext cx="787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0" name="Equation" r:id="rId8" imgW="787320" imgH="431640" progId="Equation.3">
                  <p:embed/>
                </p:oleObj>
              </mc:Choice>
              <mc:Fallback>
                <p:oleObj name="Equation" r:id="rId8" imgW="7873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638" y="4724162"/>
                        <a:ext cx="787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72000" y="4603705"/>
          <a:ext cx="1577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1" name="Equation" r:id="rId10" imgW="622080" imgH="228600" progId="Equation.3">
                  <p:embed/>
                </p:oleObj>
              </mc:Choice>
              <mc:Fallback>
                <p:oleObj name="Equation" r:id="rId10" imgW="6220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603705"/>
                        <a:ext cx="1577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74184" y="5341203"/>
            <a:ext cx="773436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This says we can combine a selection with a cross-product to</a:t>
            </a:r>
            <a:br>
              <a:rPr lang="en-US" sz="2400" dirty="0"/>
            </a:br>
            <a:r>
              <a:rPr lang="en-US" sz="2400" dirty="0"/>
              <a:t>form a join (</a:t>
            </a:r>
            <a:r>
              <a:rPr lang="en-US" sz="2400" i="1" dirty="0"/>
              <a:t>as per the definition of a join</a:t>
            </a:r>
            <a:r>
              <a:rPr lang="en-US" sz="2400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369202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7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27067</TotalTime>
  <Words>5606</Words>
  <Application>Microsoft Macintosh PowerPoint</Application>
  <PresentationFormat>On-screen Show (4:3)</PresentationFormat>
  <Paragraphs>1125</Paragraphs>
  <Slides>65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65</vt:i4>
      </vt:variant>
    </vt:vector>
  </HeadingPairs>
  <TitlesOfParts>
    <vt:vector size="75" baseType="lpstr">
      <vt:lpstr>Arial</vt:lpstr>
      <vt:lpstr>Book Antiqua</vt:lpstr>
      <vt:lpstr>Calibri</vt:lpstr>
      <vt:lpstr>Tahoma</vt:lpstr>
      <vt:lpstr>Times New Roman</vt:lpstr>
      <vt:lpstr>Wingdings</vt:lpstr>
      <vt:lpstr>Office Theme</vt:lpstr>
      <vt:lpstr>Equation</vt:lpstr>
      <vt:lpstr>Worksheet</vt:lpstr>
      <vt:lpstr>Chart</vt:lpstr>
      <vt:lpstr>Database Applications (15-415)  DBMS Internals- Part X Lecture 23, April 14, 2020</vt:lpstr>
      <vt:lpstr>Today…</vt:lpstr>
      <vt:lpstr>DBMS Layers</vt:lpstr>
      <vt:lpstr>Relational Algebra Equivalences</vt:lpstr>
      <vt:lpstr>RA Equivalences: Selections</vt:lpstr>
      <vt:lpstr>RA Equivalences: Projections</vt:lpstr>
      <vt:lpstr>RA Equivalences: Cross-Products and Joins</vt:lpstr>
      <vt:lpstr>RA Equivalences: Cross-Products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RA Equivalences: Selections, Projections, Cross Products and Joins</vt:lpstr>
      <vt:lpstr>How to Estimate the Cost of Plans?</vt:lpstr>
      <vt:lpstr>Outline</vt:lpstr>
      <vt:lpstr>Estimating the Cost of a Plan</vt:lpstr>
      <vt:lpstr>Estimating Result Sizes</vt:lpstr>
      <vt:lpstr>Estimating Result Sizes (Cont’d)</vt:lpstr>
      <vt:lpstr>Approximating Reduction Factors</vt:lpstr>
      <vt:lpstr>Approximating Reduction Factors (Cont’d)</vt:lpstr>
      <vt:lpstr>Approximating Reduction Factors (Cont’d)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Improved Statistics: Histograms</vt:lpstr>
      <vt:lpstr>Outline</vt:lpstr>
      <vt:lpstr>Enumerating Execution Plans</vt:lpstr>
      <vt:lpstr>Enumerating Execution Plans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Enumerating Execution Plans (Cont’d)</vt:lpstr>
      <vt:lpstr>Towards a Dynamic Programming Algorithm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CASE I: Single-Relation Queries-  An Example</vt:lpstr>
      <vt:lpstr>Towards a Dynamic Programming Algorithm</vt:lpstr>
      <vt:lpstr>Enumeration of Left-Deep Plans Using Dynamic Programming</vt:lpstr>
      <vt:lpstr>Enumeration of Left-Deep Plans Using Dynamic Programming (Cont’d)</vt:lpstr>
      <vt:lpstr>CASE II: Multiple-Relation Queries-  An Example</vt:lpstr>
      <vt:lpstr>CASE II: Multiple-Relation Queries-  An Example</vt:lpstr>
      <vt:lpstr>CASE II: Multiple-Relation Queries-  An Example</vt:lpstr>
      <vt:lpstr>Outline</vt:lpstr>
      <vt:lpstr>Nested Sub-queries</vt:lpstr>
      <vt:lpstr>Nested Sub-queries</vt:lpstr>
      <vt:lpstr>Nested Sub-queries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2809</cp:revision>
  <dcterms:created xsi:type="dcterms:W3CDTF">2013-11-24T06:45:02Z</dcterms:created>
  <dcterms:modified xsi:type="dcterms:W3CDTF">2020-04-14T11:54:08Z</dcterms:modified>
</cp:coreProperties>
</file>