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56" r:id="rId2"/>
    <p:sldId id="1120" r:id="rId3"/>
    <p:sldId id="1353" r:id="rId4"/>
    <p:sldId id="1361" r:id="rId5"/>
    <p:sldId id="1372" r:id="rId6"/>
    <p:sldId id="1373" r:id="rId7"/>
    <p:sldId id="1374" r:id="rId8"/>
    <p:sldId id="1375" r:id="rId9"/>
    <p:sldId id="1376" r:id="rId10"/>
    <p:sldId id="1377" r:id="rId11"/>
    <p:sldId id="1378" r:id="rId12"/>
    <p:sldId id="1379" r:id="rId13"/>
    <p:sldId id="1380" r:id="rId14"/>
    <p:sldId id="1381" r:id="rId15"/>
    <p:sldId id="1382" r:id="rId16"/>
    <p:sldId id="1349" r:id="rId17"/>
    <p:sldId id="1383" r:id="rId18"/>
    <p:sldId id="1384" r:id="rId19"/>
    <p:sldId id="1385" r:id="rId20"/>
    <p:sldId id="1386" r:id="rId21"/>
    <p:sldId id="1387" r:id="rId22"/>
    <p:sldId id="1388" r:id="rId23"/>
    <p:sldId id="1389" r:id="rId24"/>
    <p:sldId id="1390" r:id="rId25"/>
    <p:sldId id="1391" r:id="rId26"/>
    <p:sldId id="1392" r:id="rId27"/>
    <p:sldId id="1393" r:id="rId28"/>
    <p:sldId id="1394" r:id="rId29"/>
    <p:sldId id="1395" r:id="rId30"/>
    <p:sldId id="1396" r:id="rId31"/>
    <p:sldId id="1397" r:id="rId32"/>
    <p:sldId id="1398" r:id="rId33"/>
    <p:sldId id="1399" r:id="rId34"/>
    <p:sldId id="1400" r:id="rId35"/>
    <p:sldId id="1401" r:id="rId36"/>
    <p:sldId id="1402" r:id="rId37"/>
    <p:sldId id="1403" r:id="rId38"/>
    <p:sldId id="1404" r:id="rId39"/>
    <p:sldId id="1405" r:id="rId40"/>
    <p:sldId id="1350" r:id="rId41"/>
    <p:sldId id="1362" r:id="rId42"/>
    <p:sldId id="1363" r:id="rId43"/>
    <p:sldId id="1364" r:id="rId44"/>
    <p:sldId id="1365" r:id="rId45"/>
    <p:sldId id="1366" r:id="rId46"/>
    <p:sldId id="1367" r:id="rId47"/>
    <p:sldId id="1368" r:id="rId48"/>
    <p:sldId id="1369" r:id="rId49"/>
    <p:sldId id="1370" r:id="rId50"/>
    <p:sldId id="1371" r:id="rId51"/>
    <p:sldId id="1360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8"/>
  </p:normalViewPr>
  <p:slideViewPr>
    <p:cSldViewPr>
      <p:cViewPr varScale="1">
        <p:scale>
          <a:sx n="114" d="100"/>
          <a:sy n="114" d="100"/>
        </p:scale>
        <p:origin x="156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Relational Algebra Equivalences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A Brief Primer on Query Optimization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25D39C3D-207E-474C-848E-FB6DD16A7698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Estimating Plan Costs</a:t>
          </a:r>
        </a:p>
      </dgm:t>
    </dgm:pt>
    <dgm:pt modelId="{C1251F7F-DD50-48D9-9DEB-28136C1AA1D6}" type="parTrans" cxnId="{1F673B98-1971-4F8F-BDD5-EC4D458DAB45}">
      <dgm:prSet/>
      <dgm:spPr/>
      <dgm:t>
        <a:bodyPr/>
        <a:lstStyle/>
        <a:p>
          <a:endParaRPr lang="en-US"/>
        </a:p>
      </dgm:t>
    </dgm:pt>
    <dgm:pt modelId="{7745816C-3EB2-4A15-82AF-7851D46AA7DE}" type="sibTrans" cxnId="{1F673B98-1971-4F8F-BDD5-EC4D458DAB45}">
      <dgm:prSet/>
      <dgm:spPr/>
      <dgm:t>
        <a:bodyPr/>
        <a:lstStyle/>
        <a:p>
          <a:endParaRPr lang="en-US"/>
        </a:p>
      </dgm:t>
    </dgm:pt>
    <dgm:pt modelId="{C21CBBAD-FD3A-4E73-A5C6-7D6C79BA9E96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Enumerating Plans</a:t>
          </a:r>
        </a:p>
      </dgm:t>
    </dgm:pt>
    <dgm:pt modelId="{0D133BC3-746B-4414-AC37-9D2A376989BD}" type="parTrans" cxnId="{21452129-2D3B-4820-874A-6716401D605C}">
      <dgm:prSet/>
      <dgm:spPr/>
      <dgm:t>
        <a:bodyPr/>
        <a:lstStyle/>
        <a:p>
          <a:endParaRPr lang="en-US"/>
        </a:p>
      </dgm:t>
    </dgm:pt>
    <dgm:pt modelId="{0AC0D392-30EE-444F-9DED-6E0DD68D4FAB}" type="sibTrans" cxnId="{21452129-2D3B-4820-874A-6716401D605C}">
      <dgm:prSet/>
      <dgm:spPr/>
      <dgm:t>
        <a:bodyPr/>
        <a:lstStyle/>
        <a:p>
          <a:endParaRPr lang="en-US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Evaluating Query Plans</a:t>
          </a: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5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5"/>
      <dgm:spPr/>
    </dgm:pt>
    <dgm:pt modelId="{9C6C1869-E7B2-4FB9-A22B-16BADC04A189}" type="pres">
      <dgm:prSet presAssocID="{BE1645D6-1611-4DF4-8DF3-EEC32D8C4F8A}" presName="dstNode" presStyleLbl="node1" presStyleIdx="0" presStyleCnt="5"/>
      <dgm:spPr/>
    </dgm:pt>
    <dgm:pt modelId="{E9DC2CC1-206D-4172-BEFA-72F9643C71B0}" type="pres">
      <dgm:prSet presAssocID="{C4797427-72CE-41EC-9F4E-A308E1F1C0A5}" presName="text_1" presStyleLbl="node1" presStyleIdx="0" presStyleCnt="5">
        <dgm:presLayoutVars>
          <dgm:bulletEnabled val="1"/>
        </dgm:presLayoutVars>
      </dgm:prSet>
      <dgm:spPr/>
    </dgm:pt>
    <dgm:pt modelId="{CDEA2F02-3758-428A-A656-F53845813ACE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5"/>
      <dgm:spPr>
        <a:solidFill>
          <a:srgbClr val="0070C0"/>
        </a:solidFill>
        <a:ln>
          <a:solidFill>
            <a:schemeClr val="tx1"/>
          </a:solidFill>
        </a:ln>
      </dgm:spPr>
    </dgm:pt>
    <dgm:pt modelId="{031F93DD-355B-4102-93DC-F7C74069ADF6}" type="pres">
      <dgm:prSet presAssocID="{020DE52D-4485-480D-9641-C45E840E866B}" presName="text_2" presStyleLbl="node1" presStyleIdx="1" presStyleCnt="5">
        <dgm:presLayoutVars>
          <dgm:bulletEnabled val="1"/>
        </dgm:presLayoutVars>
      </dgm:prSet>
      <dgm:spPr/>
    </dgm:pt>
    <dgm:pt modelId="{E26692FF-ACB8-457E-931F-968856E48C1F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5"/>
      <dgm:spPr>
        <a:solidFill>
          <a:srgbClr val="FFFF00"/>
        </a:solidFill>
        <a:ln>
          <a:solidFill>
            <a:schemeClr val="tx1"/>
          </a:solidFill>
        </a:ln>
      </dgm:spPr>
    </dgm:pt>
    <dgm:pt modelId="{2E1E1092-929C-4D7A-AC2C-3DA7357AF1E8}" type="pres">
      <dgm:prSet presAssocID="{594BF85D-E9BC-439A-80D6-0EB4896FAE66}" presName="text_3" presStyleLbl="node1" presStyleIdx="2" presStyleCnt="5">
        <dgm:presLayoutVars>
          <dgm:bulletEnabled val="1"/>
        </dgm:presLayoutVars>
      </dgm:prSet>
      <dgm:spPr/>
    </dgm:pt>
    <dgm:pt modelId="{4961C40F-C08E-4D16-AB8E-FC62A43B11BB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5"/>
      <dgm:spPr>
        <a:solidFill>
          <a:srgbClr val="FFC000"/>
        </a:solidFill>
        <a:ln>
          <a:solidFill>
            <a:schemeClr val="tx1"/>
          </a:solidFill>
        </a:ln>
      </dgm:spPr>
    </dgm:pt>
    <dgm:pt modelId="{C3BA5CAC-A39B-46AA-BE0F-E12BA875C6BA}" type="pres">
      <dgm:prSet presAssocID="{25D39C3D-207E-474C-848E-FB6DD16A7698}" presName="text_4" presStyleLbl="node1" presStyleIdx="3" presStyleCnt="5">
        <dgm:presLayoutVars>
          <dgm:bulletEnabled val="1"/>
        </dgm:presLayoutVars>
      </dgm:prSet>
      <dgm:spPr/>
    </dgm:pt>
    <dgm:pt modelId="{88A03FE9-3973-49F7-BD20-D9BA5BB67DC8}" type="pres">
      <dgm:prSet presAssocID="{25D39C3D-207E-474C-848E-FB6DD16A7698}" presName="accent_4" presStyleCnt="0"/>
      <dgm:spPr/>
    </dgm:pt>
    <dgm:pt modelId="{2F6D85D9-5397-4257-8408-F4D9837A1129}" type="pres">
      <dgm:prSet presAssocID="{25D39C3D-207E-474C-848E-FB6DD16A7698}" presName="accentRepeatNode" presStyleLbl="solidFgAcc1" presStyleIdx="3" presStyleCnt="5"/>
      <dgm:spPr>
        <a:solidFill>
          <a:srgbClr val="7030A0"/>
        </a:solidFill>
        <a:ln>
          <a:solidFill>
            <a:schemeClr val="tx1"/>
          </a:solidFill>
        </a:ln>
      </dgm:spPr>
    </dgm:pt>
    <dgm:pt modelId="{0CDDD9FC-E4EC-4AD2-A766-DE7C67E566F2}" type="pres">
      <dgm:prSet presAssocID="{C21CBBAD-FD3A-4E73-A5C6-7D6C79BA9E96}" presName="text_5" presStyleLbl="node1" presStyleIdx="4" presStyleCnt="5">
        <dgm:presLayoutVars>
          <dgm:bulletEnabled val="1"/>
        </dgm:presLayoutVars>
      </dgm:prSet>
      <dgm:spPr/>
    </dgm:pt>
    <dgm:pt modelId="{D30EA54A-4EB8-4CCA-99EE-4D9481C58821}" type="pres">
      <dgm:prSet presAssocID="{C21CBBAD-FD3A-4E73-A5C6-7D6C79BA9E96}" presName="accent_5" presStyleCnt="0"/>
      <dgm:spPr/>
    </dgm:pt>
    <dgm:pt modelId="{1CB3F7E7-A80B-4A69-8110-0D103E2270D6}" type="pres">
      <dgm:prSet presAssocID="{C21CBBAD-FD3A-4E73-A5C6-7D6C79BA9E96}" presName="accentRepeatNode" presStyleLbl="solidFgAcc1" presStyleIdx="4" presStyleCnt="5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21452129-2D3B-4820-874A-6716401D605C}" srcId="{BE1645D6-1611-4DF4-8DF3-EEC32D8C4F8A}" destId="{C21CBBAD-FD3A-4E73-A5C6-7D6C79BA9E96}" srcOrd="4" destOrd="0" parTransId="{0D133BC3-746B-4414-AC37-9D2A376989BD}" sibTransId="{0AC0D392-30EE-444F-9DED-6E0DD68D4FAB}"/>
    <dgm:cxn modelId="{4BBFB45D-5B78-4542-841D-F3A5C6AD1803}" type="presOf" srcId="{25D39C3D-207E-474C-848E-FB6DD16A7698}" destId="{C3BA5CAC-A39B-46AA-BE0F-E12BA875C6BA}" srcOrd="0" destOrd="0" presId="urn:microsoft.com/office/officeart/2008/layout/VerticalCurvedList"/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18B56076-1B11-4C11-857C-447AD80DA87D}" type="presOf" srcId="{C4797427-72CE-41EC-9F4E-A308E1F1C0A5}" destId="{E9DC2CC1-206D-4172-BEFA-72F9643C71B0}" srcOrd="0" destOrd="0" presId="urn:microsoft.com/office/officeart/2008/layout/VerticalCurvedList"/>
    <dgm:cxn modelId="{3F400185-E314-450A-A10D-C22C0B4C65A8}" type="presOf" srcId="{594BF85D-E9BC-439A-80D6-0EB4896FAE66}" destId="{2E1E1092-929C-4D7A-AC2C-3DA7357AF1E8}" srcOrd="0" destOrd="0" presId="urn:microsoft.com/office/officeart/2008/layout/VerticalCurvedList"/>
    <dgm:cxn modelId="{B734B094-2A62-4903-8909-C18D7ED0DFEB}" type="presOf" srcId="{F697B42C-0438-4219-9447-F99531A21CCC}" destId="{C56633DC-E658-46D8-BE63-7CB1CCD3C8DC}" srcOrd="0" destOrd="0" presId="urn:microsoft.com/office/officeart/2008/layout/VerticalCurvedList"/>
    <dgm:cxn modelId="{4C7C4197-5AB7-486E-A1E7-2A98E5AD646B}" type="presOf" srcId="{C21CBBAD-FD3A-4E73-A5C6-7D6C79BA9E96}" destId="{0CDDD9FC-E4EC-4AD2-A766-DE7C67E566F2}" srcOrd="0" destOrd="0" presId="urn:microsoft.com/office/officeart/2008/layout/VerticalCurvedList"/>
    <dgm:cxn modelId="{1F673B98-1971-4F8F-BDD5-EC4D458DAB45}" srcId="{BE1645D6-1611-4DF4-8DF3-EEC32D8C4F8A}" destId="{25D39C3D-207E-474C-848E-FB6DD16A7698}" srcOrd="3" destOrd="0" parTransId="{C1251F7F-DD50-48D9-9DEB-28136C1AA1D6}" sibTransId="{7745816C-3EB2-4A15-82AF-7851D46AA7DE}"/>
    <dgm:cxn modelId="{1D18DEA9-0465-4C61-8C48-F6F49BCF75B3}" type="presOf" srcId="{BE1645D6-1611-4DF4-8DF3-EEC32D8C4F8A}" destId="{8D4BB782-D1CB-4178-BD6C-378E667E109F}" srcOrd="0" destOrd="0" presId="urn:microsoft.com/office/officeart/2008/layout/VerticalCurvedList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6E0B20D4-4B76-44DB-8F13-83A9B16794D3}" type="presOf" srcId="{020DE52D-4485-480D-9641-C45E840E866B}" destId="{031F93DD-355B-4102-93DC-F7C74069ADF6}" srcOrd="0" destOrd="0" presId="urn:microsoft.com/office/officeart/2008/layout/VerticalCurvedList"/>
    <dgm:cxn modelId="{FD179508-84A4-493E-9AFC-5EB4446F289F}" type="presParOf" srcId="{8D4BB782-D1CB-4178-BD6C-378E667E109F}" destId="{30E5EA73-69FE-4C99-B7E6-D2785DA2F8C5}" srcOrd="0" destOrd="0" presId="urn:microsoft.com/office/officeart/2008/layout/VerticalCurvedList"/>
    <dgm:cxn modelId="{D315FB47-5FE5-4698-B518-C5A690ADDC47}" type="presParOf" srcId="{30E5EA73-69FE-4C99-B7E6-D2785DA2F8C5}" destId="{147482D8-F793-4B63-AC92-2D2E108DBAA0}" srcOrd="0" destOrd="0" presId="urn:microsoft.com/office/officeart/2008/layout/VerticalCurvedList"/>
    <dgm:cxn modelId="{6BD806C1-933E-4DC1-95AC-C87FC6904387}" type="presParOf" srcId="{147482D8-F793-4B63-AC92-2D2E108DBAA0}" destId="{F2410933-DB5E-4543-A714-4AF5A203C95C}" srcOrd="0" destOrd="0" presId="urn:microsoft.com/office/officeart/2008/layout/VerticalCurvedList"/>
    <dgm:cxn modelId="{19799CC9-8329-4B0C-9249-A13417F88746}" type="presParOf" srcId="{147482D8-F793-4B63-AC92-2D2E108DBAA0}" destId="{C56633DC-E658-46D8-BE63-7CB1CCD3C8DC}" srcOrd="1" destOrd="0" presId="urn:microsoft.com/office/officeart/2008/layout/VerticalCurvedList"/>
    <dgm:cxn modelId="{1F582D73-B38D-414B-BB11-F88349B2A2FF}" type="presParOf" srcId="{147482D8-F793-4B63-AC92-2D2E108DBAA0}" destId="{82F03708-A2AD-459B-AB59-7BBD9EB44E67}" srcOrd="2" destOrd="0" presId="urn:microsoft.com/office/officeart/2008/layout/VerticalCurvedList"/>
    <dgm:cxn modelId="{02F4B229-A58C-4B92-9E71-E0C8B3E77373}" type="presParOf" srcId="{147482D8-F793-4B63-AC92-2D2E108DBAA0}" destId="{9C6C1869-E7B2-4FB9-A22B-16BADC04A189}" srcOrd="3" destOrd="0" presId="urn:microsoft.com/office/officeart/2008/layout/VerticalCurvedList"/>
    <dgm:cxn modelId="{3ADABA92-FF89-40DE-8FD0-4505B38855F5}" type="presParOf" srcId="{30E5EA73-69FE-4C99-B7E6-D2785DA2F8C5}" destId="{E9DC2CC1-206D-4172-BEFA-72F9643C71B0}" srcOrd="1" destOrd="0" presId="urn:microsoft.com/office/officeart/2008/layout/VerticalCurvedList"/>
    <dgm:cxn modelId="{0A00251E-3AA8-4D4A-BF83-27590909C7C3}" type="presParOf" srcId="{30E5EA73-69FE-4C99-B7E6-D2785DA2F8C5}" destId="{CDEA2F02-3758-428A-A656-F53845813ACE}" srcOrd="2" destOrd="0" presId="urn:microsoft.com/office/officeart/2008/layout/VerticalCurvedList"/>
    <dgm:cxn modelId="{68368F44-79A4-4A8E-AD48-5304E43C7F8B}" type="presParOf" srcId="{CDEA2F02-3758-428A-A656-F53845813ACE}" destId="{1D9B0BA2-0AB2-4427-AE28-98650EADD147}" srcOrd="0" destOrd="0" presId="urn:microsoft.com/office/officeart/2008/layout/VerticalCurvedList"/>
    <dgm:cxn modelId="{EE0D4F77-F8BA-4F13-8506-938A6611E745}" type="presParOf" srcId="{30E5EA73-69FE-4C99-B7E6-D2785DA2F8C5}" destId="{031F93DD-355B-4102-93DC-F7C74069ADF6}" srcOrd="3" destOrd="0" presId="urn:microsoft.com/office/officeart/2008/layout/VerticalCurvedList"/>
    <dgm:cxn modelId="{CB195B08-3CF0-40FF-9988-0D1AF7266934}" type="presParOf" srcId="{30E5EA73-69FE-4C99-B7E6-D2785DA2F8C5}" destId="{E26692FF-ACB8-457E-931F-968856E48C1F}" srcOrd="4" destOrd="0" presId="urn:microsoft.com/office/officeart/2008/layout/VerticalCurvedList"/>
    <dgm:cxn modelId="{B63D658B-3A0C-4C22-9D5F-DBC295CA6AAE}" type="presParOf" srcId="{E26692FF-ACB8-457E-931F-968856E48C1F}" destId="{2B94B3DE-3FD1-4138-B6A8-86C32D7CDAE7}" srcOrd="0" destOrd="0" presId="urn:microsoft.com/office/officeart/2008/layout/VerticalCurvedList"/>
    <dgm:cxn modelId="{84BBCF10-18CB-4CA7-9F3E-F43786B25A47}" type="presParOf" srcId="{30E5EA73-69FE-4C99-B7E6-D2785DA2F8C5}" destId="{2E1E1092-929C-4D7A-AC2C-3DA7357AF1E8}" srcOrd="5" destOrd="0" presId="urn:microsoft.com/office/officeart/2008/layout/VerticalCurvedList"/>
    <dgm:cxn modelId="{C354ADF3-D014-4B1D-B331-BA4356CFCC37}" type="presParOf" srcId="{30E5EA73-69FE-4C99-B7E6-D2785DA2F8C5}" destId="{4961C40F-C08E-4D16-AB8E-FC62A43B11BB}" srcOrd="6" destOrd="0" presId="urn:microsoft.com/office/officeart/2008/layout/VerticalCurvedList"/>
    <dgm:cxn modelId="{99937AFD-D84F-4CC6-930E-6A3819566E81}" type="presParOf" srcId="{4961C40F-C08E-4D16-AB8E-FC62A43B11BB}" destId="{58A99791-976C-4270-ABCC-A15CE6943D6C}" srcOrd="0" destOrd="0" presId="urn:microsoft.com/office/officeart/2008/layout/VerticalCurvedList"/>
    <dgm:cxn modelId="{07BC5133-31ED-4912-8529-E8F8F93CA105}" type="presParOf" srcId="{30E5EA73-69FE-4C99-B7E6-D2785DA2F8C5}" destId="{C3BA5CAC-A39B-46AA-BE0F-E12BA875C6BA}" srcOrd="7" destOrd="0" presId="urn:microsoft.com/office/officeart/2008/layout/VerticalCurvedList"/>
    <dgm:cxn modelId="{D06D5ABE-C544-4B8B-8536-7C259114AAE1}" type="presParOf" srcId="{30E5EA73-69FE-4C99-B7E6-D2785DA2F8C5}" destId="{88A03FE9-3973-49F7-BD20-D9BA5BB67DC8}" srcOrd="8" destOrd="0" presId="urn:microsoft.com/office/officeart/2008/layout/VerticalCurvedList"/>
    <dgm:cxn modelId="{56D199BE-D62D-41FB-9BA9-35B1E8C0AEAD}" type="presParOf" srcId="{88A03FE9-3973-49F7-BD20-D9BA5BB67DC8}" destId="{2F6D85D9-5397-4257-8408-F4D9837A1129}" srcOrd="0" destOrd="0" presId="urn:microsoft.com/office/officeart/2008/layout/VerticalCurvedList"/>
    <dgm:cxn modelId="{E9095B74-AC91-416A-8F29-0CB01B15AD1C}" type="presParOf" srcId="{30E5EA73-69FE-4C99-B7E6-D2785DA2F8C5}" destId="{0CDDD9FC-E4EC-4AD2-A766-DE7C67E566F2}" srcOrd="9" destOrd="0" presId="urn:microsoft.com/office/officeart/2008/layout/VerticalCurvedList"/>
    <dgm:cxn modelId="{F893EF3F-1BEC-49A3-B661-75C85C7338A9}" type="presParOf" srcId="{30E5EA73-69FE-4C99-B7E6-D2785DA2F8C5}" destId="{D30EA54A-4EB8-4CCA-99EE-4D9481C58821}" srcOrd="10" destOrd="0" presId="urn:microsoft.com/office/officeart/2008/layout/VerticalCurvedList"/>
    <dgm:cxn modelId="{4CCCE661-7703-4232-ABE3-CC5EE07E4815}" type="presParOf" srcId="{D30EA54A-4EB8-4CCA-99EE-4D9481C58821}" destId="{1CB3F7E7-A80B-4A69-8110-0D103E2270D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Relational Algebra Equivalences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A Brief Primer on Query Optimization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25D39C3D-207E-474C-848E-FB6DD16A7698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Estimating Plan Costs</a:t>
          </a:r>
        </a:p>
      </dgm:t>
    </dgm:pt>
    <dgm:pt modelId="{C1251F7F-DD50-48D9-9DEB-28136C1AA1D6}" type="parTrans" cxnId="{1F673B98-1971-4F8F-BDD5-EC4D458DAB45}">
      <dgm:prSet/>
      <dgm:spPr/>
      <dgm:t>
        <a:bodyPr/>
        <a:lstStyle/>
        <a:p>
          <a:endParaRPr lang="en-US"/>
        </a:p>
      </dgm:t>
    </dgm:pt>
    <dgm:pt modelId="{7745816C-3EB2-4A15-82AF-7851D46AA7DE}" type="sibTrans" cxnId="{1F673B98-1971-4F8F-BDD5-EC4D458DAB45}">
      <dgm:prSet/>
      <dgm:spPr/>
      <dgm:t>
        <a:bodyPr/>
        <a:lstStyle/>
        <a:p>
          <a:endParaRPr lang="en-US"/>
        </a:p>
      </dgm:t>
    </dgm:pt>
    <dgm:pt modelId="{C21CBBAD-FD3A-4E73-A5C6-7D6C79BA9E96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Enumerating Plans</a:t>
          </a:r>
        </a:p>
      </dgm:t>
    </dgm:pt>
    <dgm:pt modelId="{0D133BC3-746B-4414-AC37-9D2A376989BD}" type="parTrans" cxnId="{21452129-2D3B-4820-874A-6716401D605C}">
      <dgm:prSet/>
      <dgm:spPr/>
      <dgm:t>
        <a:bodyPr/>
        <a:lstStyle/>
        <a:p>
          <a:endParaRPr lang="en-US"/>
        </a:p>
      </dgm:t>
    </dgm:pt>
    <dgm:pt modelId="{0AC0D392-30EE-444F-9DED-6E0DD68D4FAB}" type="sibTrans" cxnId="{21452129-2D3B-4820-874A-6716401D605C}">
      <dgm:prSet/>
      <dgm:spPr/>
      <dgm:t>
        <a:bodyPr/>
        <a:lstStyle/>
        <a:p>
          <a:endParaRPr lang="en-US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Evaluating Query Plans</a:t>
          </a: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5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5"/>
      <dgm:spPr/>
    </dgm:pt>
    <dgm:pt modelId="{9C6C1869-E7B2-4FB9-A22B-16BADC04A189}" type="pres">
      <dgm:prSet presAssocID="{BE1645D6-1611-4DF4-8DF3-EEC32D8C4F8A}" presName="dstNode" presStyleLbl="node1" presStyleIdx="0" presStyleCnt="5"/>
      <dgm:spPr/>
    </dgm:pt>
    <dgm:pt modelId="{6CBFC6E9-E783-4FB0-858B-053AC4D10E77}" type="pres">
      <dgm:prSet presAssocID="{C4797427-72CE-41EC-9F4E-A308E1F1C0A5}" presName="text_1" presStyleLbl="node1" presStyleIdx="0" presStyleCnt="5">
        <dgm:presLayoutVars>
          <dgm:bulletEnabled val="1"/>
        </dgm:presLayoutVars>
      </dgm:prSet>
      <dgm:spPr/>
    </dgm:pt>
    <dgm:pt modelId="{4F9160D9-D229-4BD2-84EF-C0A09CE31AE8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5"/>
      <dgm:spPr>
        <a:solidFill>
          <a:srgbClr val="0070C0"/>
        </a:solidFill>
        <a:ln>
          <a:solidFill>
            <a:schemeClr val="tx1"/>
          </a:solidFill>
        </a:ln>
      </dgm:spPr>
    </dgm:pt>
    <dgm:pt modelId="{623FCBF6-1808-4DF8-BF95-4101B5AD6EC0}" type="pres">
      <dgm:prSet presAssocID="{020DE52D-4485-480D-9641-C45E840E866B}" presName="text_2" presStyleLbl="node1" presStyleIdx="1" presStyleCnt="5">
        <dgm:presLayoutVars>
          <dgm:bulletEnabled val="1"/>
        </dgm:presLayoutVars>
      </dgm:prSet>
      <dgm:spPr/>
    </dgm:pt>
    <dgm:pt modelId="{D4FD29CF-143B-4883-99C5-82E39D5E93FC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5"/>
      <dgm:spPr>
        <a:solidFill>
          <a:srgbClr val="FFFF00"/>
        </a:solidFill>
        <a:ln>
          <a:solidFill>
            <a:schemeClr val="tx1"/>
          </a:solidFill>
        </a:ln>
      </dgm:spPr>
    </dgm:pt>
    <dgm:pt modelId="{E3F15854-3C82-4172-B123-B6B29A3EE701}" type="pres">
      <dgm:prSet presAssocID="{594BF85D-E9BC-439A-80D6-0EB4896FAE66}" presName="text_3" presStyleLbl="node1" presStyleIdx="2" presStyleCnt="5">
        <dgm:presLayoutVars>
          <dgm:bulletEnabled val="1"/>
        </dgm:presLayoutVars>
      </dgm:prSet>
      <dgm:spPr/>
    </dgm:pt>
    <dgm:pt modelId="{E2950A15-9BA6-4D66-872F-503747CF5E9E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5"/>
      <dgm:spPr>
        <a:solidFill>
          <a:srgbClr val="FFC000"/>
        </a:solidFill>
        <a:ln>
          <a:solidFill>
            <a:schemeClr val="tx1"/>
          </a:solidFill>
        </a:ln>
      </dgm:spPr>
    </dgm:pt>
    <dgm:pt modelId="{2D8A7D59-D1E0-4F42-B10E-FE3DD7AFD1A3}" type="pres">
      <dgm:prSet presAssocID="{25D39C3D-207E-474C-848E-FB6DD16A7698}" presName="text_4" presStyleLbl="node1" presStyleIdx="3" presStyleCnt="5">
        <dgm:presLayoutVars>
          <dgm:bulletEnabled val="1"/>
        </dgm:presLayoutVars>
      </dgm:prSet>
      <dgm:spPr/>
    </dgm:pt>
    <dgm:pt modelId="{EEE1F670-75AE-4B95-AA4C-F63B5D7290B4}" type="pres">
      <dgm:prSet presAssocID="{25D39C3D-207E-474C-848E-FB6DD16A7698}" presName="accent_4" presStyleCnt="0"/>
      <dgm:spPr/>
    </dgm:pt>
    <dgm:pt modelId="{2F6D85D9-5397-4257-8408-F4D9837A1129}" type="pres">
      <dgm:prSet presAssocID="{25D39C3D-207E-474C-848E-FB6DD16A7698}" presName="accentRepeatNode" presStyleLbl="solidFgAcc1" presStyleIdx="3" presStyleCnt="5"/>
      <dgm:spPr>
        <a:solidFill>
          <a:srgbClr val="7030A0"/>
        </a:solidFill>
        <a:ln>
          <a:solidFill>
            <a:schemeClr val="tx1"/>
          </a:solidFill>
        </a:ln>
      </dgm:spPr>
    </dgm:pt>
    <dgm:pt modelId="{41EE6D31-D0D8-45FA-BAC3-14543CED8334}" type="pres">
      <dgm:prSet presAssocID="{C21CBBAD-FD3A-4E73-A5C6-7D6C79BA9E96}" presName="text_5" presStyleLbl="node1" presStyleIdx="4" presStyleCnt="5">
        <dgm:presLayoutVars>
          <dgm:bulletEnabled val="1"/>
        </dgm:presLayoutVars>
      </dgm:prSet>
      <dgm:spPr/>
    </dgm:pt>
    <dgm:pt modelId="{E26C6BE9-1C76-43D7-8101-FA2C8D6739B3}" type="pres">
      <dgm:prSet presAssocID="{C21CBBAD-FD3A-4E73-A5C6-7D6C79BA9E96}" presName="accent_5" presStyleCnt="0"/>
      <dgm:spPr/>
    </dgm:pt>
    <dgm:pt modelId="{1CB3F7E7-A80B-4A69-8110-0D103E2270D6}" type="pres">
      <dgm:prSet presAssocID="{C21CBBAD-FD3A-4E73-A5C6-7D6C79BA9E96}" presName="accentRepeatNode" presStyleLbl="solidFgAcc1" presStyleIdx="4" presStyleCnt="5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3D949E21-0E6A-4DE4-BBDB-7B4C8C0D8A61}" type="presOf" srcId="{F697B42C-0438-4219-9447-F99531A21CCC}" destId="{C56633DC-E658-46D8-BE63-7CB1CCD3C8DC}" srcOrd="0" destOrd="0" presId="urn:microsoft.com/office/officeart/2008/layout/VerticalCurvedList"/>
    <dgm:cxn modelId="{21452129-2D3B-4820-874A-6716401D605C}" srcId="{BE1645D6-1611-4DF4-8DF3-EEC32D8C4F8A}" destId="{C21CBBAD-FD3A-4E73-A5C6-7D6C79BA9E96}" srcOrd="4" destOrd="0" parTransId="{0D133BC3-746B-4414-AC37-9D2A376989BD}" sibTransId="{0AC0D392-30EE-444F-9DED-6E0DD68D4FAB}"/>
    <dgm:cxn modelId="{F4805329-4459-40F8-BEFA-1B41A66AF71B}" type="presOf" srcId="{C4797427-72CE-41EC-9F4E-A308E1F1C0A5}" destId="{6CBFC6E9-E783-4FB0-858B-053AC4D10E77}" srcOrd="0" destOrd="0" presId="urn:microsoft.com/office/officeart/2008/layout/VerticalCurvedList"/>
    <dgm:cxn modelId="{01063C58-8F04-447E-8A72-88D87DF48FB7}" type="presOf" srcId="{594BF85D-E9BC-439A-80D6-0EB4896FAE66}" destId="{E3F15854-3C82-4172-B123-B6B29A3EE701}" srcOrd="0" destOrd="0" presId="urn:microsoft.com/office/officeart/2008/layout/VerticalCurvedList"/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0A6C0B73-C85C-4856-97FB-78263DA1BC70}" type="presOf" srcId="{25D39C3D-207E-474C-848E-FB6DD16A7698}" destId="{2D8A7D59-D1E0-4F42-B10E-FE3DD7AFD1A3}" srcOrd="0" destOrd="0" presId="urn:microsoft.com/office/officeart/2008/layout/VerticalCurvedList"/>
    <dgm:cxn modelId="{1F673B98-1971-4F8F-BDD5-EC4D458DAB45}" srcId="{BE1645D6-1611-4DF4-8DF3-EEC32D8C4F8A}" destId="{25D39C3D-207E-474C-848E-FB6DD16A7698}" srcOrd="3" destOrd="0" parTransId="{C1251F7F-DD50-48D9-9DEB-28136C1AA1D6}" sibTransId="{7745816C-3EB2-4A15-82AF-7851D46AA7DE}"/>
    <dgm:cxn modelId="{046897A6-0367-4024-ADFF-55C8681ED8EB}" type="presOf" srcId="{020DE52D-4485-480D-9641-C45E840E866B}" destId="{623FCBF6-1808-4DF8-BF95-4101B5AD6EC0}" srcOrd="0" destOrd="0" presId="urn:microsoft.com/office/officeart/2008/layout/VerticalCurvedList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D5326CE7-10C5-4DF7-96D7-AC1DE6946D96}" type="presOf" srcId="{BE1645D6-1611-4DF4-8DF3-EEC32D8C4F8A}" destId="{8D4BB782-D1CB-4178-BD6C-378E667E109F}" srcOrd="0" destOrd="0" presId="urn:microsoft.com/office/officeart/2008/layout/VerticalCurvedList"/>
    <dgm:cxn modelId="{5FECFEF9-B96D-47C2-B5D6-2C7F2CF4BB1D}" type="presOf" srcId="{C21CBBAD-FD3A-4E73-A5C6-7D6C79BA9E96}" destId="{41EE6D31-D0D8-45FA-BAC3-14543CED8334}" srcOrd="0" destOrd="0" presId="urn:microsoft.com/office/officeart/2008/layout/VerticalCurvedList"/>
    <dgm:cxn modelId="{4F66DA3D-CB83-4E44-859E-1973E2C83E0F}" type="presParOf" srcId="{8D4BB782-D1CB-4178-BD6C-378E667E109F}" destId="{30E5EA73-69FE-4C99-B7E6-D2785DA2F8C5}" srcOrd="0" destOrd="0" presId="urn:microsoft.com/office/officeart/2008/layout/VerticalCurvedList"/>
    <dgm:cxn modelId="{EA926EC7-0ECA-4B3A-89B8-A86F6B859F40}" type="presParOf" srcId="{30E5EA73-69FE-4C99-B7E6-D2785DA2F8C5}" destId="{147482D8-F793-4B63-AC92-2D2E108DBAA0}" srcOrd="0" destOrd="0" presId="urn:microsoft.com/office/officeart/2008/layout/VerticalCurvedList"/>
    <dgm:cxn modelId="{81EED7D3-D4D3-4E4A-8F0D-6F3307E57504}" type="presParOf" srcId="{147482D8-F793-4B63-AC92-2D2E108DBAA0}" destId="{F2410933-DB5E-4543-A714-4AF5A203C95C}" srcOrd="0" destOrd="0" presId="urn:microsoft.com/office/officeart/2008/layout/VerticalCurvedList"/>
    <dgm:cxn modelId="{BC84082D-5060-4B22-9C63-9BAFAF1FC675}" type="presParOf" srcId="{147482D8-F793-4B63-AC92-2D2E108DBAA0}" destId="{C56633DC-E658-46D8-BE63-7CB1CCD3C8DC}" srcOrd="1" destOrd="0" presId="urn:microsoft.com/office/officeart/2008/layout/VerticalCurvedList"/>
    <dgm:cxn modelId="{F0B5EEC5-D875-4C44-AA63-28C78D3EEF0B}" type="presParOf" srcId="{147482D8-F793-4B63-AC92-2D2E108DBAA0}" destId="{82F03708-A2AD-459B-AB59-7BBD9EB44E67}" srcOrd="2" destOrd="0" presId="urn:microsoft.com/office/officeart/2008/layout/VerticalCurvedList"/>
    <dgm:cxn modelId="{716872B7-190E-404B-A8D1-FF01AA547636}" type="presParOf" srcId="{147482D8-F793-4B63-AC92-2D2E108DBAA0}" destId="{9C6C1869-E7B2-4FB9-A22B-16BADC04A189}" srcOrd="3" destOrd="0" presId="urn:microsoft.com/office/officeart/2008/layout/VerticalCurvedList"/>
    <dgm:cxn modelId="{F4975C62-9CAE-483B-AD8F-9F4300ADB511}" type="presParOf" srcId="{30E5EA73-69FE-4C99-B7E6-D2785DA2F8C5}" destId="{6CBFC6E9-E783-4FB0-858B-053AC4D10E77}" srcOrd="1" destOrd="0" presId="urn:microsoft.com/office/officeart/2008/layout/VerticalCurvedList"/>
    <dgm:cxn modelId="{36E8779C-B727-4352-9C48-82F505C17EBC}" type="presParOf" srcId="{30E5EA73-69FE-4C99-B7E6-D2785DA2F8C5}" destId="{4F9160D9-D229-4BD2-84EF-C0A09CE31AE8}" srcOrd="2" destOrd="0" presId="urn:microsoft.com/office/officeart/2008/layout/VerticalCurvedList"/>
    <dgm:cxn modelId="{BDD9129A-0E34-48DB-8EB5-6D4CCEE86122}" type="presParOf" srcId="{4F9160D9-D229-4BD2-84EF-C0A09CE31AE8}" destId="{1D9B0BA2-0AB2-4427-AE28-98650EADD147}" srcOrd="0" destOrd="0" presId="urn:microsoft.com/office/officeart/2008/layout/VerticalCurvedList"/>
    <dgm:cxn modelId="{01ED2C1F-A800-4549-90A8-7959B9A3EF5D}" type="presParOf" srcId="{30E5EA73-69FE-4C99-B7E6-D2785DA2F8C5}" destId="{623FCBF6-1808-4DF8-BF95-4101B5AD6EC0}" srcOrd="3" destOrd="0" presId="urn:microsoft.com/office/officeart/2008/layout/VerticalCurvedList"/>
    <dgm:cxn modelId="{389EED68-8EBF-4C4A-A903-600B59887421}" type="presParOf" srcId="{30E5EA73-69FE-4C99-B7E6-D2785DA2F8C5}" destId="{D4FD29CF-143B-4883-99C5-82E39D5E93FC}" srcOrd="4" destOrd="0" presId="urn:microsoft.com/office/officeart/2008/layout/VerticalCurvedList"/>
    <dgm:cxn modelId="{6647090C-1F9C-4B75-B982-DE09DF8FED91}" type="presParOf" srcId="{D4FD29CF-143B-4883-99C5-82E39D5E93FC}" destId="{2B94B3DE-3FD1-4138-B6A8-86C32D7CDAE7}" srcOrd="0" destOrd="0" presId="urn:microsoft.com/office/officeart/2008/layout/VerticalCurvedList"/>
    <dgm:cxn modelId="{E3EBFE49-251B-4D91-836B-6944282E5148}" type="presParOf" srcId="{30E5EA73-69FE-4C99-B7E6-D2785DA2F8C5}" destId="{E3F15854-3C82-4172-B123-B6B29A3EE701}" srcOrd="5" destOrd="0" presId="urn:microsoft.com/office/officeart/2008/layout/VerticalCurvedList"/>
    <dgm:cxn modelId="{441C5E47-9EB2-4315-AE42-EA98A8220F1F}" type="presParOf" srcId="{30E5EA73-69FE-4C99-B7E6-D2785DA2F8C5}" destId="{E2950A15-9BA6-4D66-872F-503747CF5E9E}" srcOrd="6" destOrd="0" presId="urn:microsoft.com/office/officeart/2008/layout/VerticalCurvedList"/>
    <dgm:cxn modelId="{0B6016D5-B3A3-45A9-9B00-8D7A6F0357EA}" type="presParOf" srcId="{E2950A15-9BA6-4D66-872F-503747CF5E9E}" destId="{58A99791-976C-4270-ABCC-A15CE6943D6C}" srcOrd="0" destOrd="0" presId="urn:microsoft.com/office/officeart/2008/layout/VerticalCurvedList"/>
    <dgm:cxn modelId="{AB169BB7-15A1-4456-873E-71A827C4C16A}" type="presParOf" srcId="{30E5EA73-69FE-4C99-B7E6-D2785DA2F8C5}" destId="{2D8A7D59-D1E0-4F42-B10E-FE3DD7AFD1A3}" srcOrd="7" destOrd="0" presId="urn:microsoft.com/office/officeart/2008/layout/VerticalCurvedList"/>
    <dgm:cxn modelId="{035F0991-1E37-454B-9D39-53C1F95E5DDD}" type="presParOf" srcId="{30E5EA73-69FE-4C99-B7E6-D2785DA2F8C5}" destId="{EEE1F670-75AE-4B95-AA4C-F63B5D7290B4}" srcOrd="8" destOrd="0" presId="urn:microsoft.com/office/officeart/2008/layout/VerticalCurvedList"/>
    <dgm:cxn modelId="{B4602C6E-8780-4D7E-8344-C8CC7B6A709F}" type="presParOf" srcId="{EEE1F670-75AE-4B95-AA4C-F63B5D7290B4}" destId="{2F6D85D9-5397-4257-8408-F4D9837A1129}" srcOrd="0" destOrd="0" presId="urn:microsoft.com/office/officeart/2008/layout/VerticalCurvedList"/>
    <dgm:cxn modelId="{FF1E71AE-DA23-4F84-970B-6A67E81F81AC}" type="presParOf" srcId="{30E5EA73-69FE-4C99-B7E6-D2785DA2F8C5}" destId="{41EE6D31-D0D8-45FA-BAC3-14543CED8334}" srcOrd="9" destOrd="0" presId="urn:microsoft.com/office/officeart/2008/layout/VerticalCurvedList"/>
    <dgm:cxn modelId="{1930CA9D-E153-4FB9-AD58-921FE7232EE9}" type="presParOf" srcId="{30E5EA73-69FE-4C99-B7E6-D2785DA2F8C5}" destId="{E26C6BE9-1C76-43D7-8101-FA2C8D6739B3}" srcOrd="10" destOrd="0" presId="urn:microsoft.com/office/officeart/2008/layout/VerticalCurvedList"/>
    <dgm:cxn modelId="{87ED7B29-4292-4DD8-9BF1-B5264F232475}" type="presParOf" srcId="{E26C6BE9-1C76-43D7-8101-FA2C8D6739B3}" destId="{1CB3F7E7-A80B-4A69-8110-0D103E2270D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Relational Algebra Equivalences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A Brief Primer on Query Optimization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25D39C3D-207E-474C-848E-FB6DD16A7698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Estimating Plan Costs</a:t>
          </a:r>
        </a:p>
      </dgm:t>
    </dgm:pt>
    <dgm:pt modelId="{C1251F7F-DD50-48D9-9DEB-28136C1AA1D6}" type="parTrans" cxnId="{1F673B98-1971-4F8F-BDD5-EC4D458DAB45}">
      <dgm:prSet/>
      <dgm:spPr/>
      <dgm:t>
        <a:bodyPr/>
        <a:lstStyle/>
        <a:p>
          <a:endParaRPr lang="en-US"/>
        </a:p>
      </dgm:t>
    </dgm:pt>
    <dgm:pt modelId="{7745816C-3EB2-4A15-82AF-7851D46AA7DE}" type="sibTrans" cxnId="{1F673B98-1971-4F8F-BDD5-EC4D458DAB45}">
      <dgm:prSet/>
      <dgm:spPr/>
      <dgm:t>
        <a:bodyPr/>
        <a:lstStyle/>
        <a:p>
          <a:endParaRPr lang="en-US"/>
        </a:p>
      </dgm:t>
    </dgm:pt>
    <dgm:pt modelId="{C21CBBAD-FD3A-4E73-A5C6-7D6C79BA9E96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Enumerating Plans</a:t>
          </a:r>
        </a:p>
      </dgm:t>
    </dgm:pt>
    <dgm:pt modelId="{0D133BC3-746B-4414-AC37-9D2A376989BD}" type="parTrans" cxnId="{21452129-2D3B-4820-874A-6716401D605C}">
      <dgm:prSet/>
      <dgm:spPr/>
      <dgm:t>
        <a:bodyPr/>
        <a:lstStyle/>
        <a:p>
          <a:endParaRPr lang="en-US"/>
        </a:p>
      </dgm:t>
    </dgm:pt>
    <dgm:pt modelId="{0AC0D392-30EE-444F-9DED-6E0DD68D4FAB}" type="sibTrans" cxnId="{21452129-2D3B-4820-874A-6716401D605C}">
      <dgm:prSet/>
      <dgm:spPr/>
      <dgm:t>
        <a:bodyPr/>
        <a:lstStyle/>
        <a:p>
          <a:endParaRPr lang="en-US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Evaluating Query Plans</a:t>
          </a: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5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5"/>
      <dgm:spPr/>
    </dgm:pt>
    <dgm:pt modelId="{9C6C1869-E7B2-4FB9-A22B-16BADC04A189}" type="pres">
      <dgm:prSet presAssocID="{BE1645D6-1611-4DF4-8DF3-EEC32D8C4F8A}" presName="dstNode" presStyleLbl="node1" presStyleIdx="0" presStyleCnt="5"/>
      <dgm:spPr/>
    </dgm:pt>
    <dgm:pt modelId="{E671A26C-E985-44C3-9E75-918B6E88F282}" type="pres">
      <dgm:prSet presAssocID="{C4797427-72CE-41EC-9F4E-A308E1F1C0A5}" presName="text_1" presStyleLbl="node1" presStyleIdx="0" presStyleCnt="5">
        <dgm:presLayoutVars>
          <dgm:bulletEnabled val="1"/>
        </dgm:presLayoutVars>
      </dgm:prSet>
      <dgm:spPr/>
    </dgm:pt>
    <dgm:pt modelId="{07E151AE-55A3-4D0A-8E95-5EB86E1FD6A7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5"/>
      <dgm:spPr>
        <a:solidFill>
          <a:srgbClr val="0070C0"/>
        </a:solidFill>
        <a:ln>
          <a:solidFill>
            <a:schemeClr val="tx1"/>
          </a:solidFill>
        </a:ln>
      </dgm:spPr>
    </dgm:pt>
    <dgm:pt modelId="{4FAD0DA2-BDA8-4BD6-B3A0-CA53A2B7A525}" type="pres">
      <dgm:prSet presAssocID="{020DE52D-4485-480D-9641-C45E840E866B}" presName="text_2" presStyleLbl="node1" presStyleIdx="1" presStyleCnt="5">
        <dgm:presLayoutVars>
          <dgm:bulletEnabled val="1"/>
        </dgm:presLayoutVars>
      </dgm:prSet>
      <dgm:spPr/>
    </dgm:pt>
    <dgm:pt modelId="{48BD1B05-38CE-4072-BA04-D5D5E2BA7399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5"/>
      <dgm:spPr>
        <a:solidFill>
          <a:srgbClr val="FFFF00"/>
        </a:solidFill>
        <a:ln>
          <a:solidFill>
            <a:schemeClr val="tx1"/>
          </a:solidFill>
        </a:ln>
      </dgm:spPr>
    </dgm:pt>
    <dgm:pt modelId="{1BE59F29-644C-44A0-A659-C6094DE23F11}" type="pres">
      <dgm:prSet presAssocID="{594BF85D-E9BC-439A-80D6-0EB4896FAE66}" presName="text_3" presStyleLbl="node1" presStyleIdx="2" presStyleCnt="5">
        <dgm:presLayoutVars>
          <dgm:bulletEnabled val="1"/>
        </dgm:presLayoutVars>
      </dgm:prSet>
      <dgm:spPr/>
    </dgm:pt>
    <dgm:pt modelId="{D0CB46F2-2587-4FBF-91D6-29611E07AE54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5"/>
      <dgm:spPr>
        <a:solidFill>
          <a:srgbClr val="FFC000"/>
        </a:solidFill>
        <a:ln>
          <a:solidFill>
            <a:schemeClr val="tx1"/>
          </a:solidFill>
        </a:ln>
      </dgm:spPr>
    </dgm:pt>
    <dgm:pt modelId="{387FD33F-6535-4749-8D69-274373746B2F}" type="pres">
      <dgm:prSet presAssocID="{25D39C3D-207E-474C-848E-FB6DD16A7698}" presName="text_4" presStyleLbl="node1" presStyleIdx="3" presStyleCnt="5">
        <dgm:presLayoutVars>
          <dgm:bulletEnabled val="1"/>
        </dgm:presLayoutVars>
      </dgm:prSet>
      <dgm:spPr/>
    </dgm:pt>
    <dgm:pt modelId="{D46B2E4D-DCF8-4C1D-8169-A7FF513662B7}" type="pres">
      <dgm:prSet presAssocID="{25D39C3D-207E-474C-848E-FB6DD16A7698}" presName="accent_4" presStyleCnt="0"/>
      <dgm:spPr/>
    </dgm:pt>
    <dgm:pt modelId="{2F6D85D9-5397-4257-8408-F4D9837A1129}" type="pres">
      <dgm:prSet presAssocID="{25D39C3D-207E-474C-848E-FB6DD16A7698}" presName="accentRepeatNode" presStyleLbl="solidFgAcc1" presStyleIdx="3" presStyleCnt="5"/>
      <dgm:spPr>
        <a:solidFill>
          <a:srgbClr val="7030A0"/>
        </a:solidFill>
        <a:ln>
          <a:solidFill>
            <a:schemeClr val="tx1"/>
          </a:solidFill>
        </a:ln>
      </dgm:spPr>
    </dgm:pt>
    <dgm:pt modelId="{565D1838-8C13-4770-94BF-01C2C25EAF54}" type="pres">
      <dgm:prSet presAssocID="{C21CBBAD-FD3A-4E73-A5C6-7D6C79BA9E96}" presName="text_5" presStyleLbl="node1" presStyleIdx="4" presStyleCnt="5">
        <dgm:presLayoutVars>
          <dgm:bulletEnabled val="1"/>
        </dgm:presLayoutVars>
      </dgm:prSet>
      <dgm:spPr/>
    </dgm:pt>
    <dgm:pt modelId="{4EBB27AB-D0A4-4F79-9722-BCD5CBAE2ADD}" type="pres">
      <dgm:prSet presAssocID="{C21CBBAD-FD3A-4E73-A5C6-7D6C79BA9E96}" presName="accent_5" presStyleCnt="0"/>
      <dgm:spPr/>
    </dgm:pt>
    <dgm:pt modelId="{1CB3F7E7-A80B-4A69-8110-0D103E2270D6}" type="pres">
      <dgm:prSet presAssocID="{C21CBBAD-FD3A-4E73-A5C6-7D6C79BA9E96}" presName="accentRepeatNode" presStyleLbl="solidFgAcc1" presStyleIdx="4" presStyleCnt="5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7A012813-7592-4C8B-A7DA-AB1960C7CCBC}" type="presOf" srcId="{C4797427-72CE-41EC-9F4E-A308E1F1C0A5}" destId="{E671A26C-E985-44C3-9E75-918B6E88F282}" srcOrd="0" destOrd="0" presId="urn:microsoft.com/office/officeart/2008/layout/VerticalCurvedList"/>
    <dgm:cxn modelId="{E2C18D24-4E14-44E1-B1E9-1725088E8E49}" type="presOf" srcId="{F697B42C-0438-4219-9447-F99531A21CCC}" destId="{C56633DC-E658-46D8-BE63-7CB1CCD3C8DC}" srcOrd="0" destOrd="0" presId="urn:microsoft.com/office/officeart/2008/layout/VerticalCurvedList"/>
    <dgm:cxn modelId="{21452129-2D3B-4820-874A-6716401D605C}" srcId="{BE1645D6-1611-4DF4-8DF3-EEC32D8C4F8A}" destId="{C21CBBAD-FD3A-4E73-A5C6-7D6C79BA9E96}" srcOrd="4" destOrd="0" parTransId="{0D133BC3-746B-4414-AC37-9D2A376989BD}" sibTransId="{0AC0D392-30EE-444F-9DED-6E0DD68D4FAB}"/>
    <dgm:cxn modelId="{7B734E4B-356D-4E1F-A5F3-C16E362C0837}" type="presOf" srcId="{25D39C3D-207E-474C-848E-FB6DD16A7698}" destId="{387FD33F-6535-4749-8D69-274373746B2F}" srcOrd="0" destOrd="0" presId="urn:microsoft.com/office/officeart/2008/layout/VerticalCurvedList"/>
    <dgm:cxn modelId="{C0FD5060-8900-41A0-A734-BE67AF41C7D6}" type="presOf" srcId="{C21CBBAD-FD3A-4E73-A5C6-7D6C79BA9E96}" destId="{565D1838-8C13-4770-94BF-01C2C25EAF54}" srcOrd="0" destOrd="0" presId="urn:microsoft.com/office/officeart/2008/layout/VerticalCurvedList"/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4BA7D477-4DFB-430E-A3F0-8D119E68D672}" type="presOf" srcId="{020DE52D-4485-480D-9641-C45E840E866B}" destId="{4FAD0DA2-BDA8-4BD6-B3A0-CA53A2B7A525}" srcOrd="0" destOrd="0" presId="urn:microsoft.com/office/officeart/2008/layout/VerticalCurvedList"/>
    <dgm:cxn modelId="{1F673B98-1971-4F8F-BDD5-EC4D458DAB45}" srcId="{BE1645D6-1611-4DF4-8DF3-EEC32D8C4F8A}" destId="{25D39C3D-207E-474C-848E-FB6DD16A7698}" srcOrd="3" destOrd="0" parTransId="{C1251F7F-DD50-48D9-9DEB-28136C1AA1D6}" sibTransId="{7745816C-3EB2-4A15-82AF-7851D46AA7DE}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DCFEACBE-F706-47BE-8638-13F1509F4F24}" type="presOf" srcId="{BE1645D6-1611-4DF4-8DF3-EEC32D8C4F8A}" destId="{8D4BB782-D1CB-4178-BD6C-378E667E109F}" srcOrd="0" destOrd="0" presId="urn:microsoft.com/office/officeart/2008/layout/VerticalCurvedList"/>
    <dgm:cxn modelId="{DB3376ED-5339-4DEE-A0BB-322D363217D8}" type="presOf" srcId="{594BF85D-E9BC-439A-80D6-0EB4896FAE66}" destId="{1BE59F29-644C-44A0-A659-C6094DE23F11}" srcOrd="0" destOrd="0" presId="urn:microsoft.com/office/officeart/2008/layout/VerticalCurvedList"/>
    <dgm:cxn modelId="{739E6E32-BBE5-40D9-AA33-ED5E1341FE42}" type="presParOf" srcId="{8D4BB782-D1CB-4178-BD6C-378E667E109F}" destId="{30E5EA73-69FE-4C99-B7E6-D2785DA2F8C5}" srcOrd="0" destOrd="0" presId="urn:microsoft.com/office/officeart/2008/layout/VerticalCurvedList"/>
    <dgm:cxn modelId="{46A0915E-2B84-47E4-B569-387E98876D9C}" type="presParOf" srcId="{30E5EA73-69FE-4C99-B7E6-D2785DA2F8C5}" destId="{147482D8-F793-4B63-AC92-2D2E108DBAA0}" srcOrd="0" destOrd="0" presId="urn:microsoft.com/office/officeart/2008/layout/VerticalCurvedList"/>
    <dgm:cxn modelId="{2337ED26-08AB-42D0-A19D-6A44D3836E12}" type="presParOf" srcId="{147482D8-F793-4B63-AC92-2D2E108DBAA0}" destId="{F2410933-DB5E-4543-A714-4AF5A203C95C}" srcOrd="0" destOrd="0" presId="urn:microsoft.com/office/officeart/2008/layout/VerticalCurvedList"/>
    <dgm:cxn modelId="{E265A5DF-E026-4D25-82C6-048AB7804080}" type="presParOf" srcId="{147482D8-F793-4B63-AC92-2D2E108DBAA0}" destId="{C56633DC-E658-46D8-BE63-7CB1CCD3C8DC}" srcOrd="1" destOrd="0" presId="urn:microsoft.com/office/officeart/2008/layout/VerticalCurvedList"/>
    <dgm:cxn modelId="{30AD950F-1469-486E-A17B-7F114D73C86A}" type="presParOf" srcId="{147482D8-F793-4B63-AC92-2D2E108DBAA0}" destId="{82F03708-A2AD-459B-AB59-7BBD9EB44E67}" srcOrd="2" destOrd="0" presId="urn:microsoft.com/office/officeart/2008/layout/VerticalCurvedList"/>
    <dgm:cxn modelId="{EFCBC6CF-386E-466D-8CBE-329A2531899C}" type="presParOf" srcId="{147482D8-F793-4B63-AC92-2D2E108DBAA0}" destId="{9C6C1869-E7B2-4FB9-A22B-16BADC04A189}" srcOrd="3" destOrd="0" presId="urn:microsoft.com/office/officeart/2008/layout/VerticalCurvedList"/>
    <dgm:cxn modelId="{D50BF8D2-670B-4451-AE0C-35D56CA3BB6A}" type="presParOf" srcId="{30E5EA73-69FE-4C99-B7E6-D2785DA2F8C5}" destId="{E671A26C-E985-44C3-9E75-918B6E88F282}" srcOrd="1" destOrd="0" presId="urn:microsoft.com/office/officeart/2008/layout/VerticalCurvedList"/>
    <dgm:cxn modelId="{70C34577-066A-47DF-B2F6-6335A36C7B92}" type="presParOf" srcId="{30E5EA73-69FE-4C99-B7E6-D2785DA2F8C5}" destId="{07E151AE-55A3-4D0A-8E95-5EB86E1FD6A7}" srcOrd="2" destOrd="0" presId="urn:microsoft.com/office/officeart/2008/layout/VerticalCurvedList"/>
    <dgm:cxn modelId="{05291842-805D-4758-A536-2EF008B25324}" type="presParOf" srcId="{07E151AE-55A3-4D0A-8E95-5EB86E1FD6A7}" destId="{1D9B0BA2-0AB2-4427-AE28-98650EADD147}" srcOrd="0" destOrd="0" presId="urn:microsoft.com/office/officeart/2008/layout/VerticalCurvedList"/>
    <dgm:cxn modelId="{4512C0C5-B112-47D0-AF4E-22B14F1D3BCF}" type="presParOf" srcId="{30E5EA73-69FE-4C99-B7E6-D2785DA2F8C5}" destId="{4FAD0DA2-BDA8-4BD6-B3A0-CA53A2B7A525}" srcOrd="3" destOrd="0" presId="urn:microsoft.com/office/officeart/2008/layout/VerticalCurvedList"/>
    <dgm:cxn modelId="{22A65AD0-B5A1-4C3A-A973-85AA7C106EB6}" type="presParOf" srcId="{30E5EA73-69FE-4C99-B7E6-D2785DA2F8C5}" destId="{48BD1B05-38CE-4072-BA04-D5D5E2BA7399}" srcOrd="4" destOrd="0" presId="urn:microsoft.com/office/officeart/2008/layout/VerticalCurvedList"/>
    <dgm:cxn modelId="{B5672FDE-8FA4-46FB-AC42-BEC210E8C561}" type="presParOf" srcId="{48BD1B05-38CE-4072-BA04-D5D5E2BA7399}" destId="{2B94B3DE-3FD1-4138-B6A8-86C32D7CDAE7}" srcOrd="0" destOrd="0" presId="urn:microsoft.com/office/officeart/2008/layout/VerticalCurvedList"/>
    <dgm:cxn modelId="{BEBF7F42-5A0F-4730-A4F4-909D3D710F2F}" type="presParOf" srcId="{30E5EA73-69FE-4C99-B7E6-D2785DA2F8C5}" destId="{1BE59F29-644C-44A0-A659-C6094DE23F11}" srcOrd="5" destOrd="0" presId="urn:microsoft.com/office/officeart/2008/layout/VerticalCurvedList"/>
    <dgm:cxn modelId="{848EC958-C935-490A-912E-6EA9E13A7755}" type="presParOf" srcId="{30E5EA73-69FE-4C99-B7E6-D2785DA2F8C5}" destId="{D0CB46F2-2587-4FBF-91D6-29611E07AE54}" srcOrd="6" destOrd="0" presId="urn:microsoft.com/office/officeart/2008/layout/VerticalCurvedList"/>
    <dgm:cxn modelId="{4B034BE8-FAC1-4439-B5C5-A0CE3C660E95}" type="presParOf" srcId="{D0CB46F2-2587-4FBF-91D6-29611E07AE54}" destId="{58A99791-976C-4270-ABCC-A15CE6943D6C}" srcOrd="0" destOrd="0" presId="urn:microsoft.com/office/officeart/2008/layout/VerticalCurvedList"/>
    <dgm:cxn modelId="{CEEC30FD-F8B1-454D-A18F-F548086D60B1}" type="presParOf" srcId="{30E5EA73-69FE-4C99-B7E6-D2785DA2F8C5}" destId="{387FD33F-6535-4749-8D69-274373746B2F}" srcOrd="7" destOrd="0" presId="urn:microsoft.com/office/officeart/2008/layout/VerticalCurvedList"/>
    <dgm:cxn modelId="{A352D0C8-A70B-4E9E-90BE-47BD1B50477C}" type="presParOf" srcId="{30E5EA73-69FE-4C99-B7E6-D2785DA2F8C5}" destId="{D46B2E4D-DCF8-4C1D-8169-A7FF513662B7}" srcOrd="8" destOrd="0" presId="urn:microsoft.com/office/officeart/2008/layout/VerticalCurvedList"/>
    <dgm:cxn modelId="{286B087B-45EA-4AA8-B2CF-C9FF09FAF0C0}" type="presParOf" srcId="{D46B2E4D-DCF8-4C1D-8169-A7FF513662B7}" destId="{2F6D85D9-5397-4257-8408-F4D9837A1129}" srcOrd="0" destOrd="0" presId="urn:microsoft.com/office/officeart/2008/layout/VerticalCurvedList"/>
    <dgm:cxn modelId="{1D2B46BA-5E21-4FFE-8D7F-DABECDF3C38C}" type="presParOf" srcId="{30E5EA73-69FE-4C99-B7E6-D2785DA2F8C5}" destId="{565D1838-8C13-4770-94BF-01C2C25EAF54}" srcOrd="9" destOrd="0" presId="urn:microsoft.com/office/officeart/2008/layout/VerticalCurvedList"/>
    <dgm:cxn modelId="{CB931F09-750A-4FB9-BD67-7B578E2C65B7}" type="presParOf" srcId="{30E5EA73-69FE-4C99-B7E6-D2785DA2F8C5}" destId="{4EBB27AB-D0A4-4F79-9722-BCD5CBAE2ADD}" srcOrd="10" destOrd="0" presId="urn:microsoft.com/office/officeart/2008/layout/VerticalCurvedList"/>
    <dgm:cxn modelId="{E120B65A-DEEE-4F84-9407-8DD149866406}" type="presParOf" srcId="{4EBB27AB-D0A4-4F79-9722-BCD5CBAE2ADD}" destId="{1CB3F7E7-A80B-4A69-8110-0D103E2270D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DC2CC1-206D-4172-BEFA-72F9643C71B0}">
      <dsp:nvSpPr>
        <dsp:cNvPr id="0" name=""/>
        <dsp:cNvSpPr/>
      </dsp:nvSpPr>
      <dsp:spPr>
        <a:xfrm>
          <a:off x="487811" y="323746"/>
          <a:ext cx="6957327" cy="64790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27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A Brief Primer on Query Optimization</a:t>
          </a:r>
        </a:p>
      </dsp:txBody>
      <dsp:txXfrm>
        <a:off x="487811" y="323746"/>
        <a:ext cx="6957327" cy="647907"/>
      </dsp:txXfrm>
    </dsp:sp>
    <dsp:sp modelId="{1D9B0BA2-0AB2-4427-AE28-98650EADD147}">
      <dsp:nvSpPr>
        <dsp:cNvPr id="0" name=""/>
        <dsp:cNvSpPr/>
      </dsp:nvSpPr>
      <dsp:spPr>
        <a:xfrm>
          <a:off x="82869" y="242757"/>
          <a:ext cx="809884" cy="809884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1F93DD-355B-4102-93DC-F7C74069ADF6}">
      <dsp:nvSpPr>
        <dsp:cNvPr id="0" name=""/>
        <dsp:cNvSpPr/>
      </dsp:nvSpPr>
      <dsp:spPr>
        <a:xfrm>
          <a:off x="952082" y="1295296"/>
          <a:ext cx="6493056" cy="647907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27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Evaluating Query Plans</a:t>
          </a:r>
        </a:p>
      </dsp:txBody>
      <dsp:txXfrm>
        <a:off x="952082" y="1295296"/>
        <a:ext cx="6493056" cy="647907"/>
      </dsp:txXfrm>
    </dsp:sp>
    <dsp:sp modelId="{2B94B3DE-3FD1-4138-B6A8-86C32D7CDAE7}">
      <dsp:nvSpPr>
        <dsp:cNvPr id="0" name=""/>
        <dsp:cNvSpPr/>
      </dsp:nvSpPr>
      <dsp:spPr>
        <a:xfrm>
          <a:off x="547140" y="1214307"/>
          <a:ext cx="809884" cy="80988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1E1092-929C-4D7A-AC2C-3DA7357AF1E8}">
      <dsp:nvSpPr>
        <dsp:cNvPr id="0" name=""/>
        <dsp:cNvSpPr/>
      </dsp:nvSpPr>
      <dsp:spPr>
        <a:xfrm>
          <a:off x="1094576" y="2266846"/>
          <a:ext cx="6350562" cy="64790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27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Relational Algebra Equivalences</a:t>
          </a:r>
        </a:p>
      </dsp:txBody>
      <dsp:txXfrm>
        <a:off x="1094576" y="2266846"/>
        <a:ext cx="6350562" cy="647907"/>
      </dsp:txXfrm>
    </dsp:sp>
    <dsp:sp modelId="{58A99791-976C-4270-ABCC-A15CE6943D6C}">
      <dsp:nvSpPr>
        <dsp:cNvPr id="0" name=""/>
        <dsp:cNvSpPr/>
      </dsp:nvSpPr>
      <dsp:spPr>
        <a:xfrm>
          <a:off x="689634" y="2185857"/>
          <a:ext cx="809884" cy="80988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BA5CAC-A39B-46AA-BE0F-E12BA875C6BA}">
      <dsp:nvSpPr>
        <dsp:cNvPr id="0" name=""/>
        <dsp:cNvSpPr/>
      </dsp:nvSpPr>
      <dsp:spPr>
        <a:xfrm>
          <a:off x="952082" y="3238396"/>
          <a:ext cx="6493056" cy="647907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27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Estimating Plan Costs</a:t>
          </a:r>
        </a:p>
      </dsp:txBody>
      <dsp:txXfrm>
        <a:off x="952082" y="3238396"/>
        <a:ext cx="6493056" cy="647907"/>
      </dsp:txXfrm>
    </dsp:sp>
    <dsp:sp modelId="{2F6D85D9-5397-4257-8408-F4D9837A1129}">
      <dsp:nvSpPr>
        <dsp:cNvPr id="0" name=""/>
        <dsp:cNvSpPr/>
      </dsp:nvSpPr>
      <dsp:spPr>
        <a:xfrm>
          <a:off x="547140" y="3157407"/>
          <a:ext cx="809884" cy="809884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DDD9FC-E4EC-4AD2-A766-DE7C67E566F2}">
      <dsp:nvSpPr>
        <dsp:cNvPr id="0" name=""/>
        <dsp:cNvSpPr/>
      </dsp:nvSpPr>
      <dsp:spPr>
        <a:xfrm>
          <a:off x="487811" y="4209946"/>
          <a:ext cx="6957327" cy="64790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27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Enumerating Plans</a:t>
          </a:r>
        </a:p>
      </dsp:txBody>
      <dsp:txXfrm>
        <a:off x="487811" y="4209946"/>
        <a:ext cx="6957327" cy="647907"/>
      </dsp:txXfrm>
    </dsp:sp>
    <dsp:sp modelId="{1CB3F7E7-A80B-4A69-8110-0D103E2270D6}">
      <dsp:nvSpPr>
        <dsp:cNvPr id="0" name=""/>
        <dsp:cNvSpPr/>
      </dsp:nvSpPr>
      <dsp:spPr>
        <a:xfrm>
          <a:off x="82869" y="4128957"/>
          <a:ext cx="809884" cy="809884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BFC6E9-E783-4FB0-858B-053AC4D10E77}">
      <dsp:nvSpPr>
        <dsp:cNvPr id="0" name=""/>
        <dsp:cNvSpPr/>
      </dsp:nvSpPr>
      <dsp:spPr>
        <a:xfrm>
          <a:off x="487811" y="323746"/>
          <a:ext cx="6957327" cy="64790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27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A Brief Primer on Query Optimization</a:t>
          </a:r>
        </a:p>
      </dsp:txBody>
      <dsp:txXfrm>
        <a:off x="487811" y="323746"/>
        <a:ext cx="6957327" cy="647907"/>
      </dsp:txXfrm>
    </dsp:sp>
    <dsp:sp modelId="{1D9B0BA2-0AB2-4427-AE28-98650EADD147}">
      <dsp:nvSpPr>
        <dsp:cNvPr id="0" name=""/>
        <dsp:cNvSpPr/>
      </dsp:nvSpPr>
      <dsp:spPr>
        <a:xfrm>
          <a:off x="82869" y="242757"/>
          <a:ext cx="809884" cy="809884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3FCBF6-1808-4DF8-BF95-4101B5AD6EC0}">
      <dsp:nvSpPr>
        <dsp:cNvPr id="0" name=""/>
        <dsp:cNvSpPr/>
      </dsp:nvSpPr>
      <dsp:spPr>
        <a:xfrm>
          <a:off x="952082" y="1295296"/>
          <a:ext cx="6493056" cy="647907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27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Evaluating Query Plans</a:t>
          </a:r>
        </a:p>
      </dsp:txBody>
      <dsp:txXfrm>
        <a:off x="952082" y="1295296"/>
        <a:ext cx="6493056" cy="647907"/>
      </dsp:txXfrm>
    </dsp:sp>
    <dsp:sp modelId="{2B94B3DE-3FD1-4138-B6A8-86C32D7CDAE7}">
      <dsp:nvSpPr>
        <dsp:cNvPr id="0" name=""/>
        <dsp:cNvSpPr/>
      </dsp:nvSpPr>
      <dsp:spPr>
        <a:xfrm>
          <a:off x="547140" y="1214307"/>
          <a:ext cx="809884" cy="80988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F15854-3C82-4172-B123-B6B29A3EE701}">
      <dsp:nvSpPr>
        <dsp:cNvPr id="0" name=""/>
        <dsp:cNvSpPr/>
      </dsp:nvSpPr>
      <dsp:spPr>
        <a:xfrm>
          <a:off x="1094576" y="2266846"/>
          <a:ext cx="6350562" cy="64790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27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Relational Algebra Equivalences</a:t>
          </a:r>
        </a:p>
      </dsp:txBody>
      <dsp:txXfrm>
        <a:off x="1094576" y="2266846"/>
        <a:ext cx="6350562" cy="647907"/>
      </dsp:txXfrm>
    </dsp:sp>
    <dsp:sp modelId="{58A99791-976C-4270-ABCC-A15CE6943D6C}">
      <dsp:nvSpPr>
        <dsp:cNvPr id="0" name=""/>
        <dsp:cNvSpPr/>
      </dsp:nvSpPr>
      <dsp:spPr>
        <a:xfrm>
          <a:off x="689634" y="2185857"/>
          <a:ext cx="809884" cy="80988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8A7D59-D1E0-4F42-B10E-FE3DD7AFD1A3}">
      <dsp:nvSpPr>
        <dsp:cNvPr id="0" name=""/>
        <dsp:cNvSpPr/>
      </dsp:nvSpPr>
      <dsp:spPr>
        <a:xfrm>
          <a:off x="952082" y="3238396"/>
          <a:ext cx="6493056" cy="647907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27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Estimating Plan Costs</a:t>
          </a:r>
        </a:p>
      </dsp:txBody>
      <dsp:txXfrm>
        <a:off x="952082" y="3238396"/>
        <a:ext cx="6493056" cy="647907"/>
      </dsp:txXfrm>
    </dsp:sp>
    <dsp:sp modelId="{2F6D85D9-5397-4257-8408-F4D9837A1129}">
      <dsp:nvSpPr>
        <dsp:cNvPr id="0" name=""/>
        <dsp:cNvSpPr/>
      </dsp:nvSpPr>
      <dsp:spPr>
        <a:xfrm>
          <a:off x="547140" y="3157407"/>
          <a:ext cx="809884" cy="809884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EE6D31-D0D8-45FA-BAC3-14543CED8334}">
      <dsp:nvSpPr>
        <dsp:cNvPr id="0" name=""/>
        <dsp:cNvSpPr/>
      </dsp:nvSpPr>
      <dsp:spPr>
        <a:xfrm>
          <a:off x="487811" y="4209946"/>
          <a:ext cx="6957327" cy="64790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27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Enumerating Plans</a:t>
          </a:r>
        </a:p>
      </dsp:txBody>
      <dsp:txXfrm>
        <a:off x="487811" y="4209946"/>
        <a:ext cx="6957327" cy="647907"/>
      </dsp:txXfrm>
    </dsp:sp>
    <dsp:sp modelId="{1CB3F7E7-A80B-4A69-8110-0D103E2270D6}">
      <dsp:nvSpPr>
        <dsp:cNvPr id="0" name=""/>
        <dsp:cNvSpPr/>
      </dsp:nvSpPr>
      <dsp:spPr>
        <a:xfrm>
          <a:off x="82869" y="4128957"/>
          <a:ext cx="809884" cy="809884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1A26C-E985-44C3-9E75-918B6E88F282}">
      <dsp:nvSpPr>
        <dsp:cNvPr id="0" name=""/>
        <dsp:cNvSpPr/>
      </dsp:nvSpPr>
      <dsp:spPr>
        <a:xfrm>
          <a:off x="487811" y="323746"/>
          <a:ext cx="6957327" cy="64790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27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A Brief Primer on Query Optimization</a:t>
          </a:r>
        </a:p>
      </dsp:txBody>
      <dsp:txXfrm>
        <a:off x="487811" y="323746"/>
        <a:ext cx="6957327" cy="647907"/>
      </dsp:txXfrm>
    </dsp:sp>
    <dsp:sp modelId="{1D9B0BA2-0AB2-4427-AE28-98650EADD147}">
      <dsp:nvSpPr>
        <dsp:cNvPr id="0" name=""/>
        <dsp:cNvSpPr/>
      </dsp:nvSpPr>
      <dsp:spPr>
        <a:xfrm>
          <a:off x="82869" y="242757"/>
          <a:ext cx="809884" cy="809884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AD0DA2-BDA8-4BD6-B3A0-CA53A2B7A525}">
      <dsp:nvSpPr>
        <dsp:cNvPr id="0" name=""/>
        <dsp:cNvSpPr/>
      </dsp:nvSpPr>
      <dsp:spPr>
        <a:xfrm>
          <a:off x="952082" y="1295296"/>
          <a:ext cx="6493056" cy="647907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27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Evaluating Query Plans</a:t>
          </a:r>
        </a:p>
      </dsp:txBody>
      <dsp:txXfrm>
        <a:off x="952082" y="1295296"/>
        <a:ext cx="6493056" cy="647907"/>
      </dsp:txXfrm>
    </dsp:sp>
    <dsp:sp modelId="{2B94B3DE-3FD1-4138-B6A8-86C32D7CDAE7}">
      <dsp:nvSpPr>
        <dsp:cNvPr id="0" name=""/>
        <dsp:cNvSpPr/>
      </dsp:nvSpPr>
      <dsp:spPr>
        <a:xfrm>
          <a:off x="547140" y="1214307"/>
          <a:ext cx="809884" cy="80988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E59F29-644C-44A0-A659-C6094DE23F11}">
      <dsp:nvSpPr>
        <dsp:cNvPr id="0" name=""/>
        <dsp:cNvSpPr/>
      </dsp:nvSpPr>
      <dsp:spPr>
        <a:xfrm>
          <a:off x="1094576" y="2266846"/>
          <a:ext cx="6350562" cy="64790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27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Relational Algebra Equivalences</a:t>
          </a:r>
        </a:p>
      </dsp:txBody>
      <dsp:txXfrm>
        <a:off x="1094576" y="2266846"/>
        <a:ext cx="6350562" cy="647907"/>
      </dsp:txXfrm>
    </dsp:sp>
    <dsp:sp modelId="{58A99791-976C-4270-ABCC-A15CE6943D6C}">
      <dsp:nvSpPr>
        <dsp:cNvPr id="0" name=""/>
        <dsp:cNvSpPr/>
      </dsp:nvSpPr>
      <dsp:spPr>
        <a:xfrm>
          <a:off x="689634" y="2185857"/>
          <a:ext cx="809884" cy="80988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7FD33F-6535-4749-8D69-274373746B2F}">
      <dsp:nvSpPr>
        <dsp:cNvPr id="0" name=""/>
        <dsp:cNvSpPr/>
      </dsp:nvSpPr>
      <dsp:spPr>
        <a:xfrm>
          <a:off x="952082" y="3238396"/>
          <a:ext cx="6493056" cy="647907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27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Estimating Plan Costs</a:t>
          </a:r>
        </a:p>
      </dsp:txBody>
      <dsp:txXfrm>
        <a:off x="952082" y="3238396"/>
        <a:ext cx="6493056" cy="647907"/>
      </dsp:txXfrm>
    </dsp:sp>
    <dsp:sp modelId="{2F6D85D9-5397-4257-8408-F4D9837A1129}">
      <dsp:nvSpPr>
        <dsp:cNvPr id="0" name=""/>
        <dsp:cNvSpPr/>
      </dsp:nvSpPr>
      <dsp:spPr>
        <a:xfrm>
          <a:off x="547140" y="3157407"/>
          <a:ext cx="809884" cy="809884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5D1838-8C13-4770-94BF-01C2C25EAF54}">
      <dsp:nvSpPr>
        <dsp:cNvPr id="0" name=""/>
        <dsp:cNvSpPr/>
      </dsp:nvSpPr>
      <dsp:spPr>
        <a:xfrm>
          <a:off x="487811" y="4209946"/>
          <a:ext cx="6957327" cy="64790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27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Enumerating Plans</a:t>
          </a:r>
        </a:p>
      </dsp:txBody>
      <dsp:txXfrm>
        <a:off x="487811" y="4209946"/>
        <a:ext cx="6957327" cy="647907"/>
      </dsp:txXfrm>
    </dsp:sp>
    <dsp:sp modelId="{1CB3F7E7-A80B-4A69-8110-0D103E2270D6}">
      <dsp:nvSpPr>
        <dsp:cNvPr id="0" name=""/>
        <dsp:cNvSpPr/>
      </dsp:nvSpPr>
      <dsp:spPr>
        <a:xfrm>
          <a:off x="82869" y="4128957"/>
          <a:ext cx="809884" cy="809884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16.wmf"/><Relationship Id="rId1" Type="http://schemas.openxmlformats.org/officeDocument/2006/relationships/image" Target="../media/image21.wmf"/><Relationship Id="rId4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4/12/20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4/12/20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6002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841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16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4629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0709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40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7350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534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28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</a:t>
            </a:r>
            <a:r>
              <a:rPr lang="en-US" baseline="0"/>
              <a:t>all </a:t>
            </a:r>
            <a:r>
              <a:rPr lang="en-US" sz="1200"/>
              <a:t>Query optimization is one of the most important tasks of a relational DBMS</a:t>
            </a:r>
          </a:p>
          <a:p>
            <a:r>
              <a:rPr lang="en-US" baseline="0"/>
              <a:t>is </a:t>
            </a:r>
            <a:r>
              <a:rPr lang="en-US" baseline="0" dirty="0"/>
              <a:t>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804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85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</a:t>
            </a:r>
            <a:r>
              <a:rPr lang="en-US" baseline="0"/>
              <a:t>all </a:t>
            </a:r>
            <a:r>
              <a:rPr lang="en-US" sz="1200"/>
              <a:t>Query optimization is one of the most important tasks of a relational DBMS</a:t>
            </a:r>
          </a:p>
          <a:p>
            <a:r>
              <a:rPr lang="en-US" baseline="0"/>
              <a:t>is </a:t>
            </a:r>
            <a:r>
              <a:rPr lang="en-US" baseline="0" dirty="0"/>
              <a:t>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9255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5304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4107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827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4/12/20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4/12/20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4/12/20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4/12/20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4/12/20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4/12/20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4/12/20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4/12/20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4/12/20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4/12/20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4/12/20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4/12/20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8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0.bin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1.jpe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4.bin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20.bin"/><Relationship Id="rId18" Type="http://schemas.openxmlformats.org/officeDocument/2006/relationships/oleObject" Target="../embeddings/oleObject23.bin"/><Relationship Id="rId3" Type="http://schemas.openxmlformats.org/officeDocument/2006/relationships/oleObject" Target="../embeddings/oleObject15.bin"/><Relationship Id="rId21" Type="http://schemas.openxmlformats.org/officeDocument/2006/relationships/image" Target="../media/image19.wmf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15.wmf"/><Relationship Id="rId1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2.bin"/><Relationship Id="rId20" Type="http://schemas.openxmlformats.org/officeDocument/2006/relationships/oleObject" Target="../embeddings/oleObject24.bin"/><Relationship Id="rId1" Type="http://schemas.openxmlformats.org/officeDocument/2006/relationships/vmlDrawing" Target="../drawings/vmlDrawing9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image" Target="../media/image16.wmf"/><Relationship Id="rId23" Type="http://schemas.openxmlformats.org/officeDocument/2006/relationships/image" Target="../media/image20.wmf"/><Relationship Id="rId10" Type="http://schemas.openxmlformats.org/officeDocument/2006/relationships/image" Target="../media/image14.wmf"/><Relationship Id="rId19" Type="http://schemas.openxmlformats.org/officeDocument/2006/relationships/image" Target="../media/image18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8.bin"/><Relationship Id="rId14" Type="http://schemas.openxmlformats.org/officeDocument/2006/relationships/oleObject" Target="../embeddings/oleObject21.bin"/><Relationship Id="rId22" Type="http://schemas.openxmlformats.org/officeDocument/2006/relationships/oleObject" Target="../embeddings/oleObject25.bin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image" Target="../media/image1.jpeg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23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6.bin"/><Relationship Id="rId9" Type="http://schemas.openxmlformats.org/officeDocument/2006/relationships/image" Target="../media/image22.wm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30.bin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image" Target="../media/image1.jpeg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3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32.bin"/><Relationship Id="rId9" Type="http://schemas.openxmlformats.org/officeDocument/2006/relationships/image" Target="../media/image28.wmf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image" Target="../media/image1.jpeg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6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35.bin"/><Relationship Id="rId9" Type="http://schemas.openxmlformats.org/officeDocument/2006/relationships/image" Target="../media/image31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Database Applications (15-415)</a:t>
            </a:r>
            <a:br>
              <a:rPr lang="en-US" sz="4900" dirty="0"/>
            </a:br>
            <a:br>
              <a:rPr lang="en-US" dirty="0"/>
            </a:br>
            <a:r>
              <a:rPr lang="en-US" dirty="0"/>
              <a:t>DBMS Internals- Part IX</a:t>
            </a:r>
            <a:br>
              <a:rPr lang="en-US" dirty="0"/>
            </a:br>
            <a:r>
              <a:rPr lang="en-US" dirty="0"/>
              <a:t>Lecture 22, April 12, 2020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Catalog Manager: Statistics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62560" cy="4648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What would you store at the Statistics component?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err="1">
                <a:solidFill>
                  <a:srgbClr val="00B050"/>
                </a:solidFill>
              </a:rPr>
              <a:t>NTuples</a:t>
            </a:r>
            <a:r>
              <a:rPr lang="en-US" sz="2400" dirty="0">
                <a:solidFill>
                  <a:srgbClr val="00B050"/>
                </a:solidFill>
              </a:rPr>
              <a:t>(R)</a:t>
            </a:r>
            <a:r>
              <a:rPr lang="en-US" sz="2400" dirty="0"/>
              <a:t>: # records for table R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err="1">
                <a:solidFill>
                  <a:srgbClr val="00B050"/>
                </a:solidFill>
              </a:rPr>
              <a:t>NPages</a:t>
            </a:r>
            <a:r>
              <a:rPr lang="en-US" sz="2400" dirty="0">
                <a:solidFill>
                  <a:srgbClr val="00B050"/>
                </a:solidFill>
              </a:rPr>
              <a:t>(R)</a:t>
            </a:r>
            <a:r>
              <a:rPr lang="en-US" sz="2400" dirty="0"/>
              <a:t>: # pages for R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err="1">
                <a:solidFill>
                  <a:srgbClr val="00B050"/>
                </a:solidFill>
              </a:rPr>
              <a:t>NKeys</a:t>
            </a:r>
            <a:r>
              <a:rPr lang="en-US" sz="2400" dirty="0">
                <a:solidFill>
                  <a:srgbClr val="00B050"/>
                </a:solidFill>
              </a:rPr>
              <a:t>(I)</a:t>
            </a:r>
            <a:r>
              <a:rPr lang="en-US" sz="2400" dirty="0"/>
              <a:t>: # distinct key values for index I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err="1">
                <a:solidFill>
                  <a:srgbClr val="00B050"/>
                </a:solidFill>
              </a:rPr>
              <a:t>INPages</a:t>
            </a:r>
            <a:r>
              <a:rPr lang="en-US" sz="2400" dirty="0">
                <a:solidFill>
                  <a:srgbClr val="00B050"/>
                </a:solidFill>
              </a:rPr>
              <a:t>(I)</a:t>
            </a:r>
            <a:r>
              <a:rPr lang="en-US" sz="2400" dirty="0"/>
              <a:t>: # pages for index I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err="1">
                <a:solidFill>
                  <a:srgbClr val="00B050"/>
                </a:solidFill>
              </a:rPr>
              <a:t>IHeight</a:t>
            </a:r>
            <a:r>
              <a:rPr lang="en-US" sz="2400" dirty="0">
                <a:solidFill>
                  <a:srgbClr val="00B050"/>
                </a:solidFill>
              </a:rPr>
              <a:t>(I)</a:t>
            </a:r>
            <a:r>
              <a:rPr lang="en-US" sz="2400" dirty="0"/>
              <a:t>: # levels for I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err="1">
                <a:solidFill>
                  <a:srgbClr val="00B050"/>
                </a:solidFill>
              </a:rPr>
              <a:t>ILow</a:t>
            </a:r>
            <a:r>
              <a:rPr lang="en-US" sz="2400" dirty="0">
                <a:solidFill>
                  <a:srgbClr val="00B050"/>
                </a:solidFill>
              </a:rPr>
              <a:t>(I), </a:t>
            </a:r>
            <a:r>
              <a:rPr lang="en-US" sz="2400" dirty="0" err="1">
                <a:solidFill>
                  <a:srgbClr val="00B050"/>
                </a:solidFill>
              </a:rPr>
              <a:t>IHigh</a:t>
            </a:r>
            <a:r>
              <a:rPr lang="en-US" sz="2400" dirty="0">
                <a:solidFill>
                  <a:srgbClr val="00B050"/>
                </a:solidFill>
              </a:rPr>
              <a:t>(I)</a:t>
            </a:r>
            <a:r>
              <a:rPr lang="en-US" sz="2400" dirty="0"/>
              <a:t>: range of values for I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...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Such statistics are important for estimating plan costs and result sizes (</a:t>
            </a:r>
            <a:r>
              <a:rPr lang="en-US" i="1" dirty="0"/>
              <a:t>to be discussed shortly!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pic>
        <p:nvPicPr>
          <p:cNvPr id="7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662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SQL Blocks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SQL queries are optimized by </a:t>
            </a:r>
            <a:r>
              <a:rPr lang="en-US" sz="2800" i="1" dirty="0"/>
              <a:t>decomposing</a:t>
            </a:r>
            <a:r>
              <a:rPr lang="en-US" sz="2800" dirty="0"/>
              <a:t> them into a collection of smaller units, called </a:t>
            </a:r>
            <a:r>
              <a:rPr lang="en-US" sz="2800" dirty="0">
                <a:solidFill>
                  <a:srgbClr val="0070C0"/>
                </a:solidFill>
              </a:rPr>
              <a:t>blocks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A block is an SQL query with: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No nesting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Exactly 1 SELECT and 1 FROM clauses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At most 1 WHERE, 1 GROUP BY and 1 HAVING clauses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A typical relational query optimizer concentrates on optimizing a single block at a time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09185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Translating SQL Queries Into Relational Algebra Trees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81000" y="1828800"/>
            <a:ext cx="3276600" cy="1643063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sz="1800"/>
              <a:t>select name</a:t>
            </a:r>
          </a:p>
          <a:p>
            <a:pPr algn="l"/>
            <a:r>
              <a:rPr lang="en-US" sz="1800"/>
              <a:t>from STUDENT, TAKES</a:t>
            </a:r>
          </a:p>
          <a:p>
            <a:pPr algn="l"/>
            <a:r>
              <a:rPr lang="en-US" sz="1800"/>
              <a:t>where c-id=‘415’ and</a:t>
            </a:r>
          </a:p>
          <a:p>
            <a:pPr algn="l"/>
            <a:r>
              <a:rPr lang="en-US" sz="1800"/>
              <a:t>STUDENT.ssn=TAKES.ssn</a:t>
            </a:r>
            <a:endParaRPr 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3810000" y="2514600"/>
            <a:ext cx="1905000" cy="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5029200" y="1219200"/>
            <a:ext cx="3629025" cy="2784475"/>
            <a:chOff x="3234" y="912"/>
            <a:chExt cx="2286" cy="1754"/>
          </a:xfrm>
        </p:grpSpPr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3234" y="2378"/>
              <a:ext cx="10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STUDENT</a:t>
              </a: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4608" y="2352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TAKES</a:t>
              </a: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4118" y="180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endParaRPr lang="en-US"/>
            </a:p>
          </p:txBody>
        </p:sp>
        <p:graphicFrame>
          <p:nvGraphicFramePr>
            <p:cNvPr id="11" name="Object 2"/>
            <p:cNvGraphicFramePr>
              <a:graphicFrameLocks noChangeAspect="1"/>
            </p:cNvGraphicFramePr>
            <p:nvPr/>
          </p:nvGraphicFramePr>
          <p:xfrm>
            <a:off x="4272" y="1872"/>
            <a:ext cx="308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06" name="Equation" r:id="rId4" imgW="215640" imgH="177480" progId="Equation.3">
                    <p:embed/>
                  </p:oleObj>
                </mc:Choice>
                <mc:Fallback>
                  <p:oleObj name="Equation" r:id="rId4" imgW="2156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2" y="1872"/>
                          <a:ext cx="308" cy="2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Line 9"/>
            <p:cNvSpPr>
              <a:spLocks noChangeShapeType="1"/>
            </p:cNvSpPr>
            <p:nvPr/>
          </p:nvSpPr>
          <p:spPr bwMode="auto">
            <a:xfrm flipV="1">
              <a:off x="3984" y="2112"/>
              <a:ext cx="288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H="1" flipV="1">
              <a:off x="4560" y="2064"/>
              <a:ext cx="288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V="1">
              <a:off x="4416" y="1680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4272" y="1296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s</a:t>
              </a: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4320" y="912"/>
              <a:ext cx="2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p</a:t>
              </a:r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 flipV="1">
              <a:off x="4416" y="1200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52400" y="4114800"/>
            <a:ext cx="899618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400" dirty="0"/>
              <a:t>An SQL block can be thought of as an algebra expression containing: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sz="2400" dirty="0"/>
              <a:t>A cross-product of all relations in the FROM clause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sz="2400" dirty="0"/>
              <a:t>Selections in the WHERE clause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sz="2400" dirty="0"/>
              <a:t>Projections in the SELECT clause</a:t>
            </a:r>
          </a:p>
          <a:p>
            <a:pPr marL="742950" lvl="1" indent="-285750">
              <a:buFont typeface="Wingdings" pitchFamily="2" charset="2"/>
              <a:buChar char="§"/>
            </a:pPr>
            <a:endParaRPr lang="en-US" sz="2400" dirty="0"/>
          </a:p>
          <a:p>
            <a:pPr marL="285750" indent="-285750">
              <a:buFont typeface="Wingdings" pitchFamily="2" charset="2"/>
              <a:buChar char="§"/>
            </a:pPr>
            <a:r>
              <a:rPr lang="en-US" sz="2400" dirty="0"/>
              <a:t>Remaining operators can be carried out on the result of such </a:t>
            </a:r>
            <a:br>
              <a:rPr lang="en-US" sz="2400" dirty="0"/>
            </a:br>
            <a:r>
              <a:rPr lang="en-US" sz="2400" dirty="0"/>
              <a:t>SQL block 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905000" y="3546475"/>
            <a:ext cx="533400" cy="568325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2438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Translating SQL Queries Into Relational Algebra Trees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</a:p>
        </p:txBody>
      </p:sp>
      <p:sp>
        <p:nvSpPr>
          <p:cNvPr id="19" name="Line 4"/>
          <p:cNvSpPr>
            <a:spLocks noChangeShapeType="1"/>
          </p:cNvSpPr>
          <p:nvPr/>
        </p:nvSpPr>
        <p:spPr bwMode="auto">
          <a:xfrm>
            <a:off x="3810000" y="3311525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5029200" y="4343400"/>
            <a:ext cx="162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STUDENT</a:t>
            </a: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7210425" y="4302125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TAKES</a:t>
            </a:r>
          </a:p>
        </p:txBody>
      </p:sp>
      <p:graphicFrame>
        <p:nvGraphicFramePr>
          <p:cNvPr id="22" name="Object 2"/>
          <p:cNvGraphicFramePr>
            <a:graphicFrameLocks noChangeAspect="1"/>
          </p:cNvGraphicFramePr>
          <p:nvPr/>
        </p:nvGraphicFramePr>
        <p:xfrm>
          <a:off x="6629400" y="2854325"/>
          <a:ext cx="488950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4" name="Equation" r:id="rId4" imgW="215640" imgH="177480" progId="Equation.3">
                  <p:embed/>
                </p:oleObj>
              </mc:Choice>
              <mc:Fallback>
                <p:oleObj name="Equation" r:id="rId4" imgW="2156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854325"/>
                        <a:ext cx="488950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Line 11"/>
          <p:cNvSpPr>
            <a:spLocks noChangeShapeType="1"/>
          </p:cNvSpPr>
          <p:nvPr/>
        </p:nvSpPr>
        <p:spPr bwMode="auto">
          <a:xfrm flipH="1" flipV="1">
            <a:off x="7162800" y="3082925"/>
            <a:ext cx="457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" name="Line 12"/>
          <p:cNvSpPr>
            <a:spLocks noChangeShapeType="1"/>
          </p:cNvSpPr>
          <p:nvPr/>
        </p:nvSpPr>
        <p:spPr bwMode="auto">
          <a:xfrm flipV="1">
            <a:off x="7848600" y="3921125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7543800" y="3311525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latin typeface="Symbol" pitchFamily="18" charset="2"/>
              </a:rPr>
              <a:t>s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6753225" y="2016125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latin typeface="Symbol" pitchFamily="18" charset="2"/>
              </a:rPr>
              <a:t>p</a:t>
            </a:r>
          </a:p>
        </p:txBody>
      </p:sp>
      <p:sp>
        <p:nvSpPr>
          <p:cNvPr id="27" name="Line 15"/>
          <p:cNvSpPr>
            <a:spLocks noChangeShapeType="1"/>
          </p:cNvSpPr>
          <p:nvPr/>
        </p:nvSpPr>
        <p:spPr bwMode="auto">
          <a:xfrm flipV="1">
            <a:off x="6905625" y="2473325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8" name="Group 16"/>
          <p:cNvGrpSpPr>
            <a:grpSpLocks/>
          </p:cNvGrpSpPr>
          <p:nvPr/>
        </p:nvGrpSpPr>
        <p:grpSpPr bwMode="auto">
          <a:xfrm>
            <a:off x="533400" y="2092325"/>
            <a:ext cx="3629025" cy="2784475"/>
            <a:chOff x="3234" y="912"/>
            <a:chExt cx="2286" cy="1754"/>
          </a:xfrm>
        </p:grpSpPr>
        <p:sp>
          <p:nvSpPr>
            <p:cNvPr id="29" name="Text Box 17"/>
            <p:cNvSpPr txBox="1">
              <a:spLocks noChangeArrowheads="1"/>
            </p:cNvSpPr>
            <p:nvPr/>
          </p:nvSpPr>
          <p:spPr bwMode="auto">
            <a:xfrm>
              <a:off x="3234" y="2378"/>
              <a:ext cx="10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STUDENT</a:t>
              </a:r>
            </a:p>
          </p:txBody>
        </p:sp>
        <p:sp>
          <p:nvSpPr>
            <p:cNvPr id="30" name="Text Box 18"/>
            <p:cNvSpPr txBox="1">
              <a:spLocks noChangeArrowheads="1"/>
            </p:cNvSpPr>
            <p:nvPr/>
          </p:nvSpPr>
          <p:spPr bwMode="auto">
            <a:xfrm>
              <a:off x="4608" y="2352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TAKES</a:t>
              </a:r>
            </a:p>
          </p:txBody>
        </p:sp>
        <p:sp>
          <p:nvSpPr>
            <p:cNvPr id="31" name="Text Box 19"/>
            <p:cNvSpPr txBox="1">
              <a:spLocks noChangeArrowheads="1"/>
            </p:cNvSpPr>
            <p:nvPr/>
          </p:nvSpPr>
          <p:spPr bwMode="auto">
            <a:xfrm>
              <a:off x="4118" y="180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endParaRPr lang="en-US"/>
            </a:p>
          </p:txBody>
        </p:sp>
        <p:graphicFrame>
          <p:nvGraphicFramePr>
            <p:cNvPr id="32" name="Object 3"/>
            <p:cNvGraphicFramePr>
              <a:graphicFrameLocks noChangeAspect="1"/>
            </p:cNvGraphicFramePr>
            <p:nvPr/>
          </p:nvGraphicFramePr>
          <p:xfrm>
            <a:off x="4272" y="1872"/>
            <a:ext cx="308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755" name="Equation" r:id="rId6" imgW="215640" imgH="177480" progId="Equation.3">
                    <p:embed/>
                  </p:oleObj>
                </mc:Choice>
                <mc:Fallback>
                  <p:oleObj name="Equation" r:id="rId6" imgW="2156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2" y="1872"/>
                          <a:ext cx="308" cy="2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Line 21"/>
            <p:cNvSpPr>
              <a:spLocks noChangeShapeType="1"/>
            </p:cNvSpPr>
            <p:nvPr/>
          </p:nvSpPr>
          <p:spPr bwMode="auto">
            <a:xfrm flipV="1">
              <a:off x="3984" y="2112"/>
              <a:ext cx="288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" name="Line 22"/>
            <p:cNvSpPr>
              <a:spLocks noChangeShapeType="1"/>
            </p:cNvSpPr>
            <p:nvPr/>
          </p:nvSpPr>
          <p:spPr bwMode="auto">
            <a:xfrm flipH="1" flipV="1">
              <a:off x="4560" y="2064"/>
              <a:ext cx="288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" name="Line 23"/>
            <p:cNvSpPr>
              <a:spLocks noChangeShapeType="1"/>
            </p:cNvSpPr>
            <p:nvPr/>
          </p:nvSpPr>
          <p:spPr bwMode="auto">
            <a:xfrm flipV="1">
              <a:off x="4416" y="1680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" name="Text Box 24"/>
            <p:cNvSpPr txBox="1">
              <a:spLocks noChangeArrowheads="1"/>
            </p:cNvSpPr>
            <p:nvPr/>
          </p:nvSpPr>
          <p:spPr bwMode="auto">
            <a:xfrm>
              <a:off x="4272" y="1296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s</a:t>
              </a:r>
            </a:p>
          </p:txBody>
        </p:sp>
        <p:sp>
          <p:nvSpPr>
            <p:cNvPr id="37" name="Text Box 25"/>
            <p:cNvSpPr txBox="1">
              <a:spLocks noChangeArrowheads="1"/>
            </p:cNvSpPr>
            <p:nvPr/>
          </p:nvSpPr>
          <p:spPr bwMode="auto">
            <a:xfrm>
              <a:off x="4320" y="912"/>
              <a:ext cx="2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p</a:t>
              </a:r>
            </a:p>
          </p:txBody>
        </p:sp>
        <p:sp>
          <p:nvSpPr>
            <p:cNvPr id="38" name="Line 26"/>
            <p:cNvSpPr>
              <a:spLocks noChangeShapeType="1"/>
            </p:cNvSpPr>
            <p:nvPr/>
          </p:nvSpPr>
          <p:spPr bwMode="auto">
            <a:xfrm flipV="1">
              <a:off x="4416" y="1200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9" name="Line 27"/>
          <p:cNvSpPr>
            <a:spLocks noChangeShapeType="1"/>
          </p:cNvSpPr>
          <p:nvPr/>
        </p:nvSpPr>
        <p:spPr bwMode="auto">
          <a:xfrm flipV="1">
            <a:off x="6096000" y="3235325"/>
            <a:ext cx="6096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" name="Text Box 28"/>
          <p:cNvSpPr txBox="1">
            <a:spLocks noChangeArrowheads="1"/>
          </p:cNvSpPr>
          <p:nvPr/>
        </p:nvSpPr>
        <p:spPr bwMode="auto">
          <a:xfrm>
            <a:off x="4267200" y="2092325"/>
            <a:ext cx="2224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Canonical form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533400" y="5181600"/>
            <a:ext cx="3429000" cy="0"/>
          </a:xfrm>
          <a:prstGeom prst="line">
            <a:avLst/>
          </a:prstGeom>
          <a:ln w="317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029200" y="5181600"/>
            <a:ext cx="3429000" cy="0"/>
          </a:xfrm>
          <a:prstGeom prst="line">
            <a:avLst/>
          </a:prstGeom>
          <a:ln w="317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159000" y="5257800"/>
            <a:ext cx="2003425" cy="381000"/>
          </a:xfrm>
          <a:prstGeom prst="straightConnector1">
            <a:avLst/>
          </a:prstGeom>
          <a:ln w="15875">
            <a:solidFill>
              <a:srgbClr val="0070C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4876800" y="5334000"/>
            <a:ext cx="1614488" cy="304800"/>
          </a:xfrm>
          <a:prstGeom prst="straightConnector1">
            <a:avLst/>
          </a:prstGeom>
          <a:ln w="15875">
            <a:solidFill>
              <a:srgbClr val="0070C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458465" y="5704811"/>
            <a:ext cx="2108462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Still the same result!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838200" y="6248400"/>
            <a:ext cx="76200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How can this be guaranteed? </a:t>
            </a:r>
          </a:p>
        </p:txBody>
      </p:sp>
    </p:spTree>
    <p:extLst>
      <p:ext uri="{BB962C8B-B14F-4D97-AF65-F5344CB8AC3E}">
        <p14:creationId xmlns:p14="http://schemas.microsoft.com/office/powerpoint/2010/main" val="4090853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/>
      <p:bldP spid="23" grpId="0" animBg="1"/>
      <p:bldP spid="24" grpId="0" animBg="1"/>
      <p:bldP spid="25" grpId="0"/>
      <p:bldP spid="26" grpId="0"/>
      <p:bldP spid="27" grpId="0" animBg="1"/>
      <p:bldP spid="39" grpId="0" animBg="1"/>
      <p:bldP spid="40" grpId="0"/>
      <p:bldP spid="51" grpId="0" animBg="1"/>
      <p:bldP spid="5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Translating SQL Queries Into Relational Algebra Trees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</a:p>
        </p:txBody>
      </p:sp>
      <p:sp>
        <p:nvSpPr>
          <p:cNvPr id="41" name="Line 4"/>
          <p:cNvSpPr>
            <a:spLocks noChangeShapeType="1"/>
          </p:cNvSpPr>
          <p:nvPr/>
        </p:nvSpPr>
        <p:spPr bwMode="auto">
          <a:xfrm>
            <a:off x="3810000" y="3311525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5029200" y="4343400"/>
            <a:ext cx="162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STUDENT</a:t>
            </a:r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7210425" y="4302125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TAKES</a:t>
            </a:r>
          </a:p>
        </p:txBody>
      </p:sp>
      <p:graphicFrame>
        <p:nvGraphicFramePr>
          <p:cNvPr id="44" name="Object 2"/>
          <p:cNvGraphicFramePr>
            <a:graphicFrameLocks noChangeAspect="1"/>
          </p:cNvGraphicFramePr>
          <p:nvPr/>
        </p:nvGraphicFramePr>
        <p:xfrm>
          <a:off x="6629400" y="2854325"/>
          <a:ext cx="488950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78" name="Equation" r:id="rId4" imgW="215640" imgH="177480" progId="Equation.3">
                  <p:embed/>
                </p:oleObj>
              </mc:Choice>
              <mc:Fallback>
                <p:oleObj name="Equation" r:id="rId4" imgW="2156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854325"/>
                        <a:ext cx="488950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Line 11"/>
          <p:cNvSpPr>
            <a:spLocks noChangeShapeType="1"/>
          </p:cNvSpPr>
          <p:nvPr/>
        </p:nvSpPr>
        <p:spPr bwMode="auto">
          <a:xfrm flipH="1" flipV="1">
            <a:off x="7162800" y="3082925"/>
            <a:ext cx="457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" name="Line 12"/>
          <p:cNvSpPr>
            <a:spLocks noChangeShapeType="1"/>
          </p:cNvSpPr>
          <p:nvPr/>
        </p:nvSpPr>
        <p:spPr bwMode="auto">
          <a:xfrm flipV="1">
            <a:off x="7848600" y="3921125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7" name="Text Box 13"/>
          <p:cNvSpPr txBox="1">
            <a:spLocks noChangeArrowheads="1"/>
          </p:cNvSpPr>
          <p:nvPr/>
        </p:nvSpPr>
        <p:spPr bwMode="auto">
          <a:xfrm>
            <a:off x="7543800" y="3311525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latin typeface="Symbol" pitchFamily="18" charset="2"/>
              </a:rPr>
              <a:t>s</a:t>
            </a:r>
          </a:p>
        </p:txBody>
      </p:sp>
      <p:sp>
        <p:nvSpPr>
          <p:cNvPr id="48" name="Text Box 14"/>
          <p:cNvSpPr txBox="1">
            <a:spLocks noChangeArrowheads="1"/>
          </p:cNvSpPr>
          <p:nvPr/>
        </p:nvSpPr>
        <p:spPr bwMode="auto">
          <a:xfrm>
            <a:off x="6753225" y="2016125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latin typeface="Symbol" pitchFamily="18" charset="2"/>
              </a:rPr>
              <a:t>p</a:t>
            </a:r>
          </a:p>
        </p:txBody>
      </p:sp>
      <p:sp>
        <p:nvSpPr>
          <p:cNvPr id="49" name="Line 15"/>
          <p:cNvSpPr>
            <a:spLocks noChangeShapeType="1"/>
          </p:cNvSpPr>
          <p:nvPr/>
        </p:nvSpPr>
        <p:spPr bwMode="auto">
          <a:xfrm flipV="1">
            <a:off x="6905625" y="2473325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50" name="Group 16"/>
          <p:cNvGrpSpPr>
            <a:grpSpLocks/>
          </p:cNvGrpSpPr>
          <p:nvPr/>
        </p:nvGrpSpPr>
        <p:grpSpPr bwMode="auto">
          <a:xfrm>
            <a:off x="533400" y="2092325"/>
            <a:ext cx="3629025" cy="2784475"/>
            <a:chOff x="3234" y="912"/>
            <a:chExt cx="2286" cy="1754"/>
          </a:xfrm>
        </p:grpSpPr>
        <p:sp>
          <p:nvSpPr>
            <p:cNvPr id="51" name="Text Box 17"/>
            <p:cNvSpPr txBox="1">
              <a:spLocks noChangeArrowheads="1"/>
            </p:cNvSpPr>
            <p:nvPr/>
          </p:nvSpPr>
          <p:spPr bwMode="auto">
            <a:xfrm>
              <a:off x="3234" y="2378"/>
              <a:ext cx="10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STUDENT</a:t>
              </a:r>
            </a:p>
          </p:txBody>
        </p:sp>
        <p:sp>
          <p:nvSpPr>
            <p:cNvPr id="52" name="Text Box 18"/>
            <p:cNvSpPr txBox="1">
              <a:spLocks noChangeArrowheads="1"/>
            </p:cNvSpPr>
            <p:nvPr/>
          </p:nvSpPr>
          <p:spPr bwMode="auto">
            <a:xfrm>
              <a:off x="4608" y="2352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TAKES</a:t>
              </a:r>
            </a:p>
          </p:txBody>
        </p:sp>
        <p:sp>
          <p:nvSpPr>
            <p:cNvPr id="53" name="Text Box 19"/>
            <p:cNvSpPr txBox="1">
              <a:spLocks noChangeArrowheads="1"/>
            </p:cNvSpPr>
            <p:nvPr/>
          </p:nvSpPr>
          <p:spPr bwMode="auto">
            <a:xfrm>
              <a:off x="4118" y="180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endParaRPr lang="en-US"/>
            </a:p>
          </p:txBody>
        </p:sp>
        <p:graphicFrame>
          <p:nvGraphicFramePr>
            <p:cNvPr id="54" name="Object 3"/>
            <p:cNvGraphicFramePr>
              <a:graphicFrameLocks noChangeAspect="1"/>
            </p:cNvGraphicFramePr>
            <p:nvPr/>
          </p:nvGraphicFramePr>
          <p:xfrm>
            <a:off x="4272" y="1872"/>
            <a:ext cx="308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779" name="Equation" r:id="rId6" imgW="215640" imgH="177480" progId="Equation.3">
                    <p:embed/>
                  </p:oleObj>
                </mc:Choice>
                <mc:Fallback>
                  <p:oleObj name="Equation" r:id="rId6" imgW="2156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2" y="1872"/>
                          <a:ext cx="308" cy="2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5" name="Line 21"/>
            <p:cNvSpPr>
              <a:spLocks noChangeShapeType="1"/>
            </p:cNvSpPr>
            <p:nvPr/>
          </p:nvSpPr>
          <p:spPr bwMode="auto">
            <a:xfrm flipV="1">
              <a:off x="3984" y="2112"/>
              <a:ext cx="288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6" name="Line 22"/>
            <p:cNvSpPr>
              <a:spLocks noChangeShapeType="1"/>
            </p:cNvSpPr>
            <p:nvPr/>
          </p:nvSpPr>
          <p:spPr bwMode="auto">
            <a:xfrm flipH="1" flipV="1">
              <a:off x="4560" y="2064"/>
              <a:ext cx="288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7" name="Line 23"/>
            <p:cNvSpPr>
              <a:spLocks noChangeShapeType="1"/>
            </p:cNvSpPr>
            <p:nvPr/>
          </p:nvSpPr>
          <p:spPr bwMode="auto">
            <a:xfrm flipV="1">
              <a:off x="4416" y="1680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" name="Text Box 24"/>
            <p:cNvSpPr txBox="1">
              <a:spLocks noChangeArrowheads="1"/>
            </p:cNvSpPr>
            <p:nvPr/>
          </p:nvSpPr>
          <p:spPr bwMode="auto">
            <a:xfrm>
              <a:off x="4272" y="1296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s</a:t>
              </a:r>
            </a:p>
          </p:txBody>
        </p:sp>
        <p:sp>
          <p:nvSpPr>
            <p:cNvPr id="59" name="Text Box 25"/>
            <p:cNvSpPr txBox="1">
              <a:spLocks noChangeArrowheads="1"/>
            </p:cNvSpPr>
            <p:nvPr/>
          </p:nvSpPr>
          <p:spPr bwMode="auto">
            <a:xfrm>
              <a:off x="4320" y="912"/>
              <a:ext cx="2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p</a:t>
              </a:r>
            </a:p>
          </p:txBody>
        </p:sp>
        <p:sp>
          <p:nvSpPr>
            <p:cNvPr id="60" name="Line 26"/>
            <p:cNvSpPr>
              <a:spLocks noChangeShapeType="1"/>
            </p:cNvSpPr>
            <p:nvPr/>
          </p:nvSpPr>
          <p:spPr bwMode="auto">
            <a:xfrm flipV="1">
              <a:off x="4416" y="1200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61" name="Line 27"/>
          <p:cNvSpPr>
            <a:spLocks noChangeShapeType="1"/>
          </p:cNvSpPr>
          <p:nvPr/>
        </p:nvSpPr>
        <p:spPr bwMode="auto">
          <a:xfrm flipV="1">
            <a:off x="6096000" y="3235325"/>
            <a:ext cx="6096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2" name="Text Box 28"/>
          <p:cNvSpPr txBox="1">
            <a:spLocks noChangeArrowheads="1"/>
          </p:cNvSpPr>
          <p:nvPr/>
        </p:nvSpPr>
        <p:spPr bwMode="auto">
          <a:xfrm>
            <a:off x="4267200" y="2092325"/>
            <a:ext cx="2224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Canonical form</a:t>
            </a:r>
          </a:p>
        </p:txBody>
      </p:sp>
      <p:sp>
        <p:nvSpPr>
          <p:cNvPr id="63" name="Rectangle 27"/>
          <p:cNvSpPr>
            <a:spLocks noChangeArrowheads="1"/>
          </p:cNvSpPr>
          <p:nvPr/>
        </p:nvSpPr>
        <p:spPr bwMode="auto">
          <a:xfrm rot="2826330">
            <a:off x="1525588" y="3854450"/>
            <a:ext cx="152400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Rectangle 28"/>
          <p:cNvSpPr>
            <a:spLocks noChangeArrowheads="1"/>
          </p:cNvSpPr>
          <p:nvPr/>
        </p:nvSpPr>
        <p:spPr bwMode="auto">
          <a:xfrm rot="18642518">
            <a:off x="3307556" y="3815557"/>
            <a:ext cx="179387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29"/>
          <p:cNvSpPr>
            <a:spLocks noChangeArrowheads="1"/>
          </p:cNvSpPr>
          <p:nvPr/>
        </p:nvSpPr>
        <p:spPr bwMode="auto">
          <a:xfrm>
            <a:off x="1320800" y="3235325"/>
            <a:ext cx="723900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Rectangle 30"/>
          <p:cNvSpPr>
            <a:spLocks noChangeArrowheads="1"/>
          </p:cNvSpPr>
          <p:nvPr/>
        </p:nvSpPr>
        <p:spPr bwMode="auto">
          <a:xfrm>
            <a:off x="1485900" y="2524125"/>
            <a:ext cx="114300" cy="406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angle 31"/>
          <p:cNvSpPr>
            <a:spLocks noChangeArrowheads="1"/>
          </p:cNvSpPr>
          <p:nvPr/>
        </p:nvSpPr>
        <p:spPr bwMode="auto">
          <a:xfrm rot="18642518">
            <a:off x="8222456" y="3815557"/>
            <a:ext cx="179387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Rectangle 32"/>
          <p:cNvSpPr>
            <a:spLocks noChangeArrowheads="1"/>
          </p:cNvSpPr>
          <p:nvPr/>
        </p:nvSpPr>
        <p:spPr bwMode="auto">
          <a:xfrm rot="2826330">
            <a:off x="5830888" y="3752850"/>
            <a:ext cx="152400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33"/>
          <p:cNvSpPr>
            <a:spLocks noChangeArrowheads="1"/>
          </p:cNvSpPr>
          <p:nvPr/>
        </p:nvSpPr>
        <p:spPr bwMode="auto">
          <a:xfrm rot="18642518">
            <a:off x="7603331" y="2948782"/>
            <a:ext cx="87313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7099300" y="2435225"/>
            <a:ext cx="190500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304801" y="5486400"/>
            <a:ext cx="8353424" cy="6096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OBSERVATION: try to perform selections and projections early!</a:t>
            </a:r>
          </a:p>
        </p:txBody>
      </p:sp>
    </p:spTree>
    <p:extLst>
      <p:ext uri="{BB962C8B-B14F-4D97-AF65-F5344CB8AC3E}">
        <p14:creationId xmlns:p14="http://schemas.microsoft.com/office/powerpoint/2010/main" val="3408011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Translating SQL Queries Into Relational Algebra Trees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</a:p>
        </p:txBody>
      </p:sp>
      <p:grpSp>
        <p:nvGrpSpPr>
          <p:cNvPr id="33" name="Group 25"/>
          <p:cNvGrpSpPr>
            <a:grpSpLocks/>
          </p:cNvGrpSpPr>
          <p:nvPr/>
        </p:nvGrpSpPr>
        <p:grpSpPr bwMode="auto">
          <a:xfrm>
            <a:off x="2590800" y="2244725"/>
            <a:ext cx="3629025" cy="2784475"/>
            <a:chOff x="3168" y="1104"/>
            <a:chExt cx="2286" cy="1754"/>
          </a:xfrm>
        </p:grpSpPr>
        <p:sp>
          <p:nvSpPr>
            <p:cNvPr id="34" name="Text Box 4"/>
            <p:cNvSpPr txBox="1">
              <a:spLocks noChangeArrowheads="1"/>
            </p:cNvSpPr>
            <p:nvPr/>
          </p:nvSpPr>
          <p:spPr bwMode="auto">
            <a:xfrm>
              <a:off x="3168" y="2570"/>
              <a:ext cx="10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STUDENT</a:t>
              </a:r>
            </a:p>
          </p:txBody>
        </p:sp>
        <p:sp>
          <p:nvSpPr>
            <p:cNvPr id="35" name="Text Box 5"/>
            <p:cNvSpPr txBox="1">
              <a:spLocks noChangeArrowheads="1"/>
            </p:cNvSpPr>
            <p:nvPr/>
          </p:nvSpPr>
          <p:spPr bwMode="auto">
            <a:xfrm>
              <a:off x="4542" y="2544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TAKES</a:t>
              </a:r>
            </a:p>
          </p:txBody>
        </p:sp>
        <p:graphicFrame>
          <p:nvGraphicFramePr>
            <p:cNvPr id="36" name="Object 2"/>
            <p:cNvGraphicFramePr>
              <a:graphicFrameLocks noChangeAspect="1"/>
            </p:cNvGraphicFramePr>
            <p:nvPr/>
          </p:nvGraphicFramePr>
          <p:xfrm>
            <a:off x="4176" y="1632"/>
            <a:ext cx="308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78" name="Equation" r:id="rId4" imgW="215640" imgH="177480" progId="Equation.3">
                    <p:embed/>
                  </p:oleObj>
                </mc:Choice>
                <mc:Fallback>
                  <p:oleObj name="Equation" r:id="rId4" imgW="2156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6" y="1632"/>
                          <a:ext cx="308" cy="2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" name="Line 7"/>
            <p:cNvSpPr>
              <a:spLocks noChangeShapeType="1"/>
            </p:cNvSpPr>
            <p:nvPr/>
          </p:nvSpPr>
          <p:spPr bwMode="auto">
            <a:xfrm flipH="1" flipV="1">
              <a:off x="4512" y="1776"/>
              <a:ext cx="288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8" name="Line 8"/>
            <p:cNvSpPr>
              <a:spLocks noChangeShapeType="1"/>
            </p:cNvSpPr>
            <p:nvPr/>
          </p:nvSpPr>
          <p:spPr bwMode="auto">
            <a:xfrm flipV="1">
              <a:off x="4944" y="2304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" name="Text Box 9"/>
            <p:cNvSpPr txBox="1">
              <a:spLocks noChangeArrowheads="1"/>
            </p:cNvSpPr>
            <p:nvPr/>
          </p:nvSpPr>
          <p:spPr bwMode="auto">
            <a:xfrm>
              <a:off x="4752" y="1920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s</a:t>
              </a:r>
            </a:p>
          </p:txBody>
        </p:sp>
        <p:sp>
          <p:nvSpPr>
            <p:cNvPr id="40" name="Text Box 10"/>
            <p:cNvSpPr txBox="1">
              <a:spLocks noChangeArrowheads="1"/>
            </p:cNvSpPr>
            <p:nvPr/>
          </p:nvSpPr>
          <p:spPr bwMode="auto">
            <a:xfrm>
              <a:off x="4254" y="1104"/>
              <a:ext cx="2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p</a:t>
              </a:r>
            </a:p>
          </p:txBody>
        </p:sp>
        <p:sp>
          <p:nvSpPr>
            <p:cNvPr id="71" name="Line 11"/>
            <p:cNvSpPr>
              <a:spLocks noChangeShapeType="1"/>
            </p:cNvSpPr>
            <p:nvPr/>
          </p:nvSpPr>
          <p:spPr bwMode="auto">
            <a:xfrm flipV="1">
              <a:off x="4350" y="1392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2" name="Line 23"/>
            <p:cNvSpPr>
              <a:spLocks noChangeShapeType="1"/>
            </p:cNvSpPr>
            <p:nvPr/>
          </p:nvSpPr>
          <p:spPr bwMode="auto">
            <a:xfrm flipV="1">
              <a:off x="3840" y="1872"/>
              <a:ext cx="384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73" name="Text Box 26"/>
          <p:cNvSpPr txBox="1">
            <a:spLocks noChangeArrowheads="1"/>
          </p:cNvSpPr>
          <p:nvPr/>
        </p:nvSpPr>
        <p:spPr bwMode="auto">
          <a:xfrm>
            <a:off x="5791200" y="3540125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chemeClr val="tx2"/>
                </a:solidFill>
              </a:rPr>
              <a:t>Index; seq scan</a:t>
            </a:r>
            <a:endParaRPr lang="en-US"/>
          </a:p>
        </p:txBody>
      </p:sp>
      <p:sp>
        <p:nvSpPr>
          <p:cNvPr id="74" name="Text Box 27"/>
          <p:cNvSpPr txBox="1">
            <a:spLocks noChangeArrowheads="1"/>
          </p:cNvSpPr>
          <p:nvPr/>
        </p:nvSpPr>
        <p:spPr bwMode="auto">
          <a:xfrm>
            <a:off x="1676400" y="2930525"/>
            <a:ext cx="2133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chemeClr val="tx2"/>
                </a:solidFill>
              </a:rPr>
              <a:t>Hash join; merge join; nested loops;</a:t>
            </a:r>
          </a:p>
        </p:txBody>
      </p:sp>
      <p:sp>
        <p:nvSpPr>
          <p:cNvPr id="75" name="Line 28"/>
          <p:cNvSpPr>
            <a:spLocks noChangeShapeType="1"/>
          </p:cNvSpPr>
          <p:nvPr/>
        </p:nvSpPr>
        <p:spPr bwMode="auto">
          <a:xfrm flipH="1">
            <a:off x="3505200" y="3311525"/>
            <a:ext cx="609600" cy="0"/>
          </a:xfrm>
          <a:prstGeom prst="line">
            <a:avLst/>
          </a:prstGeom>
          <a:noFill/>
          <a:ln w="38100" cap="rnd">
            <a:solidFill>
              <a:schemeClr val="tx2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6" name="Line 29"/>
          <p:cNvSpPr>
            <a:spLocks noChangeShapeType="1"/>
          </p:cNvSpPr>
          <p:nvPr/>
        </p:nvSpPr>
        <p:spPr bwMode="auto">
          <a:xfrm>
            <a:off x="5562600" y="3768725"/>
            <a:ext cx="304800" cy="0"/>
          </a:xfrm>
          <a:prstGeom prst="line">
            <a:avLst/>
          </a:prstGeom>
          <a:noFill/>
          <a:ln w="38100" cap="rnd">
            <a:solidFill>
              <a:schemeClr val="tx2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7" name="Rounded Rectangle 76"/>
          <p:cNvSpPr/>
          <p:nvPr/>
        </p:nvSpPr>
        <p:spPr>
          <a:xfrm>
            <a:off x="666750" y="5562600"/>
            <a:ext cx="8001000" cy="762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</a:rPr>
              <a:t>How to evaluate a query plan (as opposed to </a:t>
            </a:r>
            <a:br>
              <a:rPr lang="en-US" sz="2600" dirty="0">
                <a:solidFill>
                  <a:schemeClr val="tx1"/>
                </a:solidFill>
              </a:rPr>
            </a:br>
            <a:r>
              <a:rPr lang="en-US" sz="2600" dirty="0">
                <a:solidFill>
                  <a:schemeClr val="tx1"/>
                </a:solidFill>
              </a:rPr>
              <a:t>evaluating an operator)?</a:t>
            </a:r>
          </a:p>
        </p:txBody>
      </p:sp>
    </p:spTree>
    <p:extLst>
      <p:ext uri="{BB962C8B-B14F-4D97-AF65-F5344CB8AC3E}">
        <p14:creationId xmlns:p14="http://schemas.microsoft.com/office/powerpoint/2010/main" val="3941667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559770216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23622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6810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Query Evaluation Plans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610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A </a:t>
            </a:r>
            <a:r>
              <a:rPr lang="en-US" sz="2600" i="1" dirty="0">
                <a:solidFill>
                  <a:srgbClr val="FF0000"/>
                </a:solidFill>
              </a:rPr>
              <a:t>query evaluation plan </a:t>
            </a:r>
            <a:r>
              <a:rPr lang="en-US" sz="2600" dirty="0"/>
              <a:t>(or simply a </a:t>
            </a:r>
            <a:r>
              <a:rPr lang="en-US" sz="2600" i="1" dirty="0">
                <a:solidFill>
                  <a:srgbClr val="FF0000"/>
                </a:solidFill>
              </a:rPr>
              <a:t>plan</a:t>
            </a:r>
            <a:r>
              <a:rPr lang="en-US" sz="2600" dirty="0"/>
              <a:t>) consists of an </a:t>
            </a:r>
            <a:r>
              <a:rPr lang="en-US" sz="2600" i="1" dirty="0"/>
              <a:t>extended</a:t>
            </a:r>
            <a:r>
              <a:rPr lang="en-US" sz="2600" dirty="0"/>
              <a:t> relational algebra tree (or simply a tree)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A plan tree consists of annotations at each node indicating: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The access methods to use for each relation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The implementation method to use for each operator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Consider the following SQL query </a:t>
            </a:r>
            <a:r>
              <a:rPr lang="en-US" sz="2600" b="1" i="1" dirty="0"/>
              <a:t>Q</a:t>
            </a:r>
            <a:r>
              <a:rPr lang="en-US" sz="2600" dirty="0"/>
              <a:t>: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2895600" y="5181600"/>
            <a:ext cx="3200400" cy="1320874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>
                <a:latin typeface="Book Antiqua" pitchFamily="18" charset="0"/>
              </a:rPr>
              <a:t>SELECT</a:t>
            </a:r>
            <a:r>
              <a:rPr lang="en-US">
                <a:latin typeface="Book Antiqua" pitchFamily="18" charset="0"/>
              </a:rPr>
              <a:t>  S.sname</a:t>
            </a:r>
          </a:p>
          <a:p>
            <a:r>
              <a:rPr lang="en-US" sz="2000">
                <a:latin typeface="Book Antiqua" pitchFamily="18" charset="0"/>
              </a:rPr>
              <a:t>FROM</a:t>
            </a:r>
            <a:r>
              <a:rPr lang="en-US">
                <a:latin typeface="Book Antiqua" pitchFamily="18" charset="0"/>
              </a:rPr>
              <a:t>  Reserves R, Sailors S</a:t>
            </a:r>
          </a:p>
          <a:p>
            <a:r>
              <a:rPr lang="en-US" sz="2000">
                <a:latin typeface="Book Antiqua" pitchFamily="18" charset="0"/>
              </a:rPr>
              <a:t>WHERE</a:t>
            </a:r>
            <a:r>
              <a:rPr lang="en-US">
                <a:latin typeface="Book Antiqua" pitchFamily="18" charset="0"/>
              </a:rPr>
              <a:t>  R.sid=S.sid </a:t>
            </a:r>
            <a:r>
              <a:rPr lang="en-US" sz="2000">
                <a:latin typeface="Book Antiqua" pitchFamily="18" charset="0"/>
              </a:rPr>
              <a:t>AND</a:t>
            </a:r>
            <a:r>
              <a:rPr lang="en-US">
                <a:latin typeface="Book Antiqua" pitchFamily="18" charset="0"/>
              </a:rPr>
              <a:t> </a:t>
            </a:r>
          </a:p>
          <a:p>
            <a:r>
              <a:rPr lang="en-US">
                <a:latin typeface="Book Antiqua" pitchFamily="18" charset="0"/>
              </a:rPr>
              <a:t>    R.bid=100 </a:t>
            </a:r>
            <a:r>
              <a:rPr lang="en-US" sz="2000">
                <a:latin typeface="Book Antiqua" pitchFamily="18" charset="0"/>
              </a:rPr>
              <a:t>AND</a:t>
            </a:r>
            <a:r>
              <a:rPr lang="en-US">
                <a:latin typeface="Book Antiqua" pitchFamily="18" charset="0"/>
              </a:rPr>
              <a:t> S.rating&gt;5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705600" y="5029200"/>
            <a:ext cx="1905000" cy="1295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What is the corresponding RA of </a:t>
            </a:r>
            <a:r>
              <a:rPr lang="en-US" sz="2000" b="1" i="1" dirty="0">
                <a:solidFill>
                  <a:schemeClr val="tx1"/>
                </a:solidFill>
              </a:rPr>
              <a:t>Q</a:t>
            </a:r>
            <a:r>
              <a:rPr lang="en-US" sz="2000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8649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Query Evaluation Plans (Cont’d)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b="1" i="1" dirty="0"/>
              <a:t>Q</a:t>
            </a:r>
            <a:r>
              <a:rPr lang="en-US" sz="2800" dirty="0"/>
              <a:t> can be expressed in relational algebra as follows: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1219200" y="2057400"/>
          <a:ext cx="6858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02" name="Equation" r:id="rId3" imgW="9563100" imgH="698500" progId="Equation.3">
                  <p:embed/>
                </p:oleObj>
              </mc:Choice>
              <mc:Fallback>
                <p:oleObj name="Equation" r:id="rId3" imgW="9563100" imgH="6985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057400"/>
                        <a:ext cx="68580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" name="Group 28"/>
          <p:cNvGrpSpPr>
            <a:grpSpLocks/>
          </p:cNvGrpSpPr>
          <p:nvPr/>
        </p:nvGrpSpPr>
        <p:grpSpPr bwMode="auto">
          <a:xfrm>
            <a:off x="685800" y="3581400"/>
            <a:ext cx="2592388" cy="3016250"/>
            <a:chOff x="4078" y="82"/>
            <a:chExt cx="1633" cy="1900"/>
          </a:xfrm>
        </p:grpSpPr>
        <p:sp>
          <p:nvSpPr>
            <p:cNvPr id="31" name="Freeform 7"/>
            <p:cNvSpPr>
              <a:spLocks/>
            </p:cNvSpPr>
            <p:nvPr/>
          </p:nvSpPr>
          <p:spPr bwMode="auto">
            <a:xfrm>
              <a:off x="4317" y="599"/>
              <a:ext cx="68" cy="88"/>
            </a:xfrm>
            <a:custGeom>
              <a:avLst/>
              <a:gdLst>
                <a:gd name="T0" fmla="*/ 67 w 68"/>
                <a:gd name="T1" fmla="*/ 43 h 88"/>
                <a:gd name="T2" fmla="*/ 58 w 68"/>
                <a:gd name="T3" fmla="*/ 13 h 88"/>
                <a:gd name="T4" fmla="*/ 34 w 68"/>
                <a:gd name="T5" fmla="*/ 0 h 88"/>
                <a:gd name="T6" fmla="*/ 10 w 68"/>
                <a:gd name="T7" fmla="*/ 13 h 88"/>
                <a:gd name="T8" fmla="*/ 0 w 68"/>
                <a:gd name="T9" fmla="*/ 43 h 88"/>
                <a:gd name="T10" fmla="*/ 10 w 68"/>
                <a:gd name="T11" fmla="*/ 74 h 88"/>
                <a:gd name="T12" fmla="*/ 34 w 68"/>
                <a:gd name="T13" fmla="*/ 87 h 88"/>
                <a:gd name="T14" fmla="*/ 58 w 68"/>
                <a:gd name="T15" fmla="*/ 74 h 88"/>
                <a:gd name="T16" fmla="*/ 67 w 68"/>
                <a:gd name="T17" fmla="*/ 4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" h="88">
                  <a:moveTo>
                    <a:pt x="67" y="43"/>
                  </a:moveTo>
                  <a:lnTo>
                    <a:pt x="58" y="13"/>
                  </a:lnTo>
                  <a:lnTo>
                    <a:pt x="34" y="0"/>
                  </a:lnTo>
                  <a:lnTo>
                    <a:pt x="10" y="13"/>
                  </a:lnTo>
                  <a:lnTo>
                    <a:pt x="0" y="43"/>
                  </a:lnTo>
                  <a:lnTo>
                    <a:pt x="10" y="74"/>
                  </a:lnTo>
                  <a:lnTo>
                    <a:pt x="34" y="87"/>
                  </a:lnTo>
                  <a:lnTo>
                    <a:pt x="58" y="74"/>
                  </a:lnTo>
                  <a:lnTo>
                    <a:pt x="67" y="43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8"/>
            <p:cNvSpPr>
              <a:spLocks/>
            </p:cNvSpPr>
            <p:nvPr/>
          </p:nvSpPr>
          <p:spPr bwMode="auto">
            <a:xfrm>
              <a:off x="4351" y="608"/>
              <a:ext cx="62" cy="1"/>
            </a:xfrm>
            <a:custGeom>
              <a:avLst/>
              <a:gdLst>
                <a:gd name="T0" fmla="*/ 0 w 62"/>
                <a:gd name="T1" fmla="*/ 0 h 1"/>
                <a:gd name="T2" fmla="*/ 61 w 62"/>
                <a:gd name="T3" fmla="*/ 0 h 1"/>
                <a:gd name="T4" fmla="*/ 0 w 6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2" h="1">
                  <a:moveTo>
                    <a:pt x="0" y="0"/>
                  </a:moveTo>
                  <a:lnTo>
                    <a:pt x="61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9"/>
            <p:cNvSpPr>
              <a:spLocks/>
            </p:cNvSpPr>
            <p:nvPr/>
          </p:nvSpPr>
          <p:spPr bwMode="auto">
            <a:xfrm>
              <a:off x="4698" y="90"/>
              <a:ext cx="1" cy="97"/>
            </a:xfrm>
            <a:custGeom>
              <a:avLst/>
              <a:gdLst>
                <a:gd name="T0" fmla="*/ 0 w 1"/>
                <a:gd name="T1" fmla="*/ 0 h 97"/>
                <a:gd name="T2" fmla="*/ 0 w 1"/>
                <a:gd name="T3" fmla="*/ 96 h 97"/>
                <a:gd name="T4" fmla="*/ 0 w 1"/>
                <a:gd name="T5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97">
                  <a:moveTo>
                    <a:pt x="0" y="0"/>
                  </a:moveTo>
                  <a:lnTo>
                    <a:pt x="0" y="9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10"/>
            <p:cNvSpPr>
              <a:spLocks/>
            </p:cNvSpPr>
            <p:nvPr/>
          </p:nvSpPr>
          <p:spPr bwMode="auto">
            <a:xfrm>
              <a:off x="4750" y="90"/>
              <a:ext cx="1" cy="97"/>
            </a:xfrm>
            <a:custGeom>
              <a:avLst/>
              <a:gdLst>
                <a:gd name="T0" fmla="*/ 0 w 1"/>
                <a:gd name="T1" fmla="*/ 0 h 97"/>
                <a:gd name="T2" fmla="*/ 0 w 1"/>
                <a:gd name="T3" fmla="*/ 96 h 97"/>
                <a:gd name="T4" fmla="*/ 0 w 1"/>
                <a:gd name="T5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97">
                  <a:moveTo>
                    <a:pt x="0" y="0"/>
                  </a:moveTo>
                  <a:lnTo>
                    <a:pt x="0" y="9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11"/>
            <p:cNvSpPr>
              <a:spLocks/>
            </p:cNvSpPr>
            <p:nvPr/>
          </p:nvSpPr>
          <p:spPr bwMode="auto">
            <a:xfrm>
              <a:off x="4673" y="82"/>
              <a:ext cx="103" cy="1"/>
            </a:xfrm>
            <a:custGeom>
              <a:avLst/>
              <a:gdLst>
                <a:gd name="T0" fmla="*/ 0 w 103"/>
                <a:gd name="T1" fmla="*/ 0 h 1"/>
                <a:gd name="T2" fmla="*/ 102 w 103"/>
                <a:gd name="T3" fmla="*/ 0 h 1"/>
                <a:gd name="T4" fmla="*/ 0 w 103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">
                  <a:moveTo>
                    <a:pt x="0" y="0"/>
                  </a:moveTo>
                  <a:lnTo>
                    <a:pt x="102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12"/>
            <p:cNvSpPr>
              <a:spLocks/>
            </p:cNvSpPr>
            <p:nvPr/>
          </p:nvSpPr>
          <p:spPr bwMode="auto">
            <a:xfrm>
              <a:off x="4767" y="1203"/>
              <a:ext cx="1" cy="70"/>
            </a:xfrm>
            <a:custGeom>
              <a:avLst/>
              <a:gdLst>
                <a:gd name="T0" fmla="*/ 0 w 1"/>
                <a:gd name="T1" fmla="*/ 0 h 70"/>
                <a:gd name="T2" fmla="*/ 0 w 1"/>
                <a:gd name="T3" fmla="*/ 69 h 70"/>
                <a:gd name="T4" fmla="*/ 0 w 1"/>
                <a:gd name="T5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0">
                  <a:moveTo>
                    <a:pt x="0" y="0"/>
                  </a:moveTo>
                  <a:lnTo>
                    <a:pt x="0" y="6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13"/>
            <p:cNvSpPr>
              <a:spLocks/>
            </p:cNvSpPr>
            <p:nvPr/>
          </p:nvSpPr>
          <p:spPr bwMode="auto">
            <a:xfrm>
              <a:off x="4974" y="1203"/>
              <a:ext cx="1" cy="70"/>
            </a:xfrm>
            <a:custGeom>
              <a:avLst/>
              <a:gdLst>
                <a:gd name="T0" fmla="*/ 0 w 1"/>
                <a:gd name="T1" fmla="*/ 0 h 70"/>
                <a:gd name="T2" fmla="*/ 0 w 1"/>
                <a:gd name="T3" fmla="*/ 69 h 70"/>
                <a:gd name="T4" fmla="*/ 0 w 1"/>
                <a:gd name="T5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0">
                  <a:moveTo>
                    <a:pt x="0" y="0"/>
                  </a:moveTo>
                  <a:lnTo>
                    <a:pt x="0" y="6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14"/>
            <p:cNvSpPr>
              <a:spLocks/>
            </p:cNvSpPr>
            <p:nvPr/>
          </p:nvSpPr>
          <p:spPr bwMode="auto">
            <a:xfrm>
              <a:off x="4767" y="1203"/>
              <a:ext cx="208" cy="70"/>
            </a:xfrm>
            <a:custGeom>
              <a:avLst/>
              <a:gdLst>
                <a:gd name="T0" fmla="*/ 0 w 208"/>
                <a:gd name="T1" fmla="*/ 0 h 70"/>
                <a:gd name="T2" fmla="*/ 207 w 208"/>
                <a:gd name="T3" fmla="*/ 69 h 70"/>
                <a:gd name="T4" fmla="*/ 0 w 208"/>
                <a:gd name="T5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" h="70">
                  <a:moveTo>
                    <a:pt x="0" y="0"/>
                  </a:moveTo>
                  <a:lnTo>
                    <a:pt x="207" y="6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15"/>
            <p:cNvSpPr>
              <a:spLocks/>
            </p:cNvSpPr>
            <p:nvPr/>
          </p:nvSpPr>
          <p:spPr bwMode="auto">
            <a:xfrm>
              <a:off x="4767" y="1203"/>
              <a:ext cx="208" cy="70"/>
            </a:xfrm>
            <a:custGeom>
              <a:avLst/>
              <a:gdLst>
                <a:gd name="T0" fmla="*/ 0 w 208"/>
                <a:gd name="T1" fmla="*/ 69 h 70"/>
                <a:gd name="T2" fmla="*/ 207 w 208"/>
                <a:gd name="T3" fmla="*/ 0 h 70"/>
                <a:gd name="T4" fmla="*/ 0 w 208"/>
                <a:gd name="T5" fmla="*/ 69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" h="70">
                  <a:moveTo>
                    <a:pt x="0" y="69"/>
                  </a:moveTo>
                  <a:lnTo>
                    <a:pt x="207" y="0"/>
                  </a:lnTo>
                  <a:lnTo>
                    <a:pt x="0" y="6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16"/>
            <p:cNvSpPr>
              <a:spLocks/>
            </p:cNvSpPr>
            <p:nvPr/>
          </p:nvSpPr>
          <p:spPr bwMode="auto">
            <a:xfrm>
              <a:off x="4412" y="1487"/>
              <a:ext cx="399" cy="200"/>
            </a:xfrm>
            <a:custGeom>
              <a:avLst/>
              <a:gdLst>
                <a:gd name="T0" fmla="*/ 0 w 399"/>
                <a:gd name="T1" fmla="*/ 199 h 200"/>
                <a:gd name="T2" fmla="*/ 398 w 399"/>
                <a:gd name="T3" fmla="*/ 0 h 200"/>
                <a:gd name="T4" fmla="*/ 0 w 399"/>
                <a:gd name="T5" fmla="*/ 199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9" h="200">
                  <a:moveTo>
                    <a:pt x="0" y="199"/>
                  </a:moveTo>
                  <a:lnTo>
                    <a:pt x="398" y="0"/>
                  </a:lnTo>
                  <a:lnTo>
                    <a:pt x="0" y="1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17"/>
            <p:cNvSpPr>
              <a:spLocks/>
            </p:cNvSpPr>
            <p:nvPr/>
          </p:nvSpPr>
          <p:spPr bwMode="auto">
            <a:xfrm>
              <a:off x="4957" y="1487"/>
              <a:ext cx="408" cy="200"/>
            </a:xfrm>
            <a:custGeom>
              <a:avLst/>
              <a:gdLst>
                <a:gd name="T0" fmla="*/ 0 w 408"/>
                <a:gd name="T1" fmla="*/ 0 h 200"/>
                <a:gd name="T2" fmla="*/ 407 w 408"/>
                <a:gd name="T3" fmla="*/ 199 h 200"/>
                <a:gd name="T4" fmla="*/ 0 w 408"/>
                <a:gd name="T5" fmla="*/ 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8" h="200">
                  <a:moveTo>
                    <a:pt x="0" y="0"/>
                  </a:moveTo>
                  <a:lnTo>
                    <a:pt x="407" y="1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18"/>
            <p:cNvSpPr>
              <a:spLocks/>
            </p:cNvSpPr>
            <p:nvPr/>
          </p:nvSpPr>
          <p:spPr bwMode="auto">
            <a:xfrm>
              <a:off x="4872" y="806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19"/>
            <p:cNvSpPr>
              <a:spLocks/>
            </p:cNvSpPr>
            <p:nvPr/>
          </p:nvSpPr>
          <p:spPr bwMode="auto">
            <a:xfrm>
              <a:off x="4872" y="289"/>
              <a:ext cx="1" cy="286"/>
            </a:xfrm>
            <a:custGeom>
              <a:avLst/>
              <a:gdLst>
                <a:gd name="T0" fmla="*/ 0 w 1"/>
                <a:gd name="T1" fmla="*/ 0 h 286"/>
                <a:gd name="T2" fmla="*/ 0 w 1"/>
                <a:gd name="T3" fmla="*/ 285 h 286"/>
                <a:gd name="T4" fmla="*/ 0 w 1"/>
                <a:gd name="T5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6">
                  <a:moveTo>
                    <a:pt x="0" y="0"/>
                  </a:moveTo>
                  <a:lnTo>
                    <a:pt x="0" y="28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20"/>
            <p:cNvSpPr>
              <a:spLocks/>
            </p:cNvSpPr>
            <p:nvPr/>
          </p:nvSpPr>
          <p:spPr bwMode="auto">
            <a:xfrm>
              <a:off x="4853" y="632"/>
              <a:ext cx="45" cy="93"/>
            </a:xfrm>
            <a:custGeom>
              <a:avLst/>
              <a:gdLst>
                <a:gd name="T0" fmla="*/ 0 w 45"/>
                <a:gd name="T1" fmla="*/ 92 h 93"/>
                <a:gd name="T2" fmla="*/ 44 w 45"/>
                <a:gd name="T3" fmla="*/ 0 h 93"/>
                <a:gd name="T4" fmla="*/ 0 w 45"/>
                <a:gd name="T5" fmla="*/ 9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93">
                  <a:moveTo>
                    <a:pt x="0" y="92"/>
                  </a:moveTo>
                  <a:lnTo>
                    <a:pt x="44" y="0"/>
                  </a:lnTo>
                  <a:lnTo>
                    <a:pt x="0" y="9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21"/>
            <p:cNvSpPr>
              <a:spLocks/>
            </p:cNvSpPr>
            <p:nvPr/>
          </p:nvSpPr>
          <p:spPr bwMode="auto">
            <a:xfrm>
              <a:off x="4897" y="639"/>
              <a:ext cx="43" cy="86"/>
            </a:xfrm>
            <a:custGeom>
              <a:avLst/>
              <a:gdLst>
                <a:gd name="T0" fmla="*/ 0 w 43"/>
                <a:gd name="T1" fmla="*/ 0 h 86"/>
                <a:gd name="T2" fmla="*/ 42 w 43"/>
                <a:gd name="T3" fmla="*/ 85 h 86"/>
                <a:gd name="T4" fmla="*/ 0 w 43"/>
                <a:gd name="T5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86">
                  <a:moveTo>
                    <a:pt x="0" y="0"/>
                  </a:moveTo>
                  <a:lnTo>
                    <a:pt x="42" y="8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Rectangle 22"/>
            <p:cNvSpPr>
              <a:spLocks noChangeArrowheads="1"/>
            </p:cNvSpPr>
            <p:nvPr/>
          </p:nvSpPr>
          <p:spPr bwMode="auto">
            <a:xfrm>
              <a:off x="4078" y="1763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47" name="Rectangle 23"/>
            <p:cNvSpPr>
              <a:spLocks noChangeArrowheads="1"/>
            </p:cNvSpPr>
            <p:nvPr/>
          </p:nvSpPr>
          <p:spPr bwMode="auto">
            <a:xfrm>
              <a:off x="5143" y="1754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48" name="Rectangle 24"/>
            <p:cNvSpPr>
              <a:spLocks noChangeArrowheads="1"/>
            </p:cNvSpPr>
            <p:nvPr/>
          </p:nvSpPr>
          <p:spPr bwMode="auto">
            <a:xfrm>
              <a:off x="4657" y="134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=</a:t>
              </a:r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9" name="Rectangle 25"/>
            <p:cNvSpPr>
              <a:spLocks noChangeArrowheads="1"/>
            </p:cNvSpPr>
            <p:nvPr/>
          </p:nvSpPr>
          <p:spPr bwMode="auto">
            <a:xfrm>
              <a:off x="4373" y="661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50" name="Rectangle 26"/>
            <p:cNvSpPr>
              <a:spLocks noChangeArrowheads="1"/>
            </p:cNvSpPr>
            <p:nvPr/>
          </p:nvSpPr>
          <p:spPr bwMode="auto">
            <a:xfrm>
              <a:off x="4944" y="644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51" name="Rectangle 27"/>
            <p:cNvSpPr>
              <a:spLocks noChangeArrowheads="1"/>
            </p:cNvSpPr>
            <p:nvPr/>
          </p:nvSpPr>
          <p:spPr bwMode="auto">
            <a:xfrm>
              <a:off x="4728" y="152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354508" y="2838232"/>
            <a:ext cx="1287532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A RA Tree:</a:t>
            </a:r>
          </a:p>
        </p:txBody>
      </p:sp>
      <p:grpSp>
        <p:nvGrpSpPr>
          <p:cNvPr id="53" name="Group 53"/>
          <p:cNvGrpSpPr>
            <a:grpSpLocks/>
          </p:cNvGrpSpPr>
          <p:nvPr/>
        </p:nvGrpSpPr>
        <p:grpSpPr bwMode="auto">
          <a:xfrm>
            <a:off x="4938845" y="3309382"/>
            <a:ext cx="4162425" cy="3384550"/>
            <a:chOff x="3020" y="2058"/>
            <a:chExt cx="2622" cy="2132"/>
          </a:xfrm>
        </p:grpSpPr>
        <p:sp>
          <p:nvSpPr>
            <p:cNvPr id="54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42"/>
            <p:cNvSpPr>
              <a:spLocks/>
            </p:cNvSpPr>
            <p:nvPr/>
          </p:nvSpPr>
          <p:spPr bwMode="auto">
            <a:xfrm>
              <a:off x="3828" y="2741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43"/>
            <p:cNvSpPr>
              <a:spLocks/>
            </p:cNvSpPr>
            <p:nvPr/>
          </p:nvSpPr>
          <p:spPr bwMode="auto">
            <a:xfrm>
              <a:off x="3882" y="2749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70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71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72" name="Rectangle 47"/>
            <p:cNvSpPr>
              <a:spLocks noChangeArrowheads="1"/>
            </p:cNvSpPr>
            <p:nvPr/>
          </p:nvSpPr>
          <p:spPr bwMode="auto">
            <a:xfrm>
              <a:off x="3331" y="2733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73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74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75" name="Rectangle 50"/>
            <p:cNvSpPr>
              <a:spLocks noChangeArrowheads="1"/>
            </p:cNvSpPr>
            <p:nvPr/>
          </p:nvSpPr>
          <p:spPr bwMode="auto">
            <a:xfrm>
              <a:off x="4055" y="3306"/>
              <a:ext cx="158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(Simple Nested Loops)</a:t>
              </a:r>
            </a:p>
          </p:txBody>
        </p:sp>
        <p:sp>
          <p:nvSpPr>
            <p:cNvPr id="76" name="Rectangle 51"/>
            <p:cNvSpPr>
              <a:spLocks noChangeArrowheads="1"/>
            </p:cNvSpPr>
            <p:nvPr/>
          </p:nvSpPr>
          <p:spPr bwMode="auto">
            <a:xfrm>
              <a:off x="4560" y="2692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77" name="Rectangle 52"/>
            <p:cNvSpPr>
              <a:spLocks noChangeArrowheads="1"/>
            </p:cNvSpPr>
            <p:nvPr/>
          </p:nvSpPr>
          <p:spPr bwMode="auto">
            <a:xfrm>
              <a:off x="4540" y="2058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5012822" y="2819400"/>
            <a:ext cx="2485039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An Extended RA Tree: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21575" y="6341692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(File Scan)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953854" y="6341692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(File Scan)</a:t>
            </a:r>
          </a:p>
        </p:txBody>
      </p:sp>
      <p:cxnSp>
        <p:nvCxnSpPr>
          <p:cNvPr id="79" name="Straight Connector 78"/>
          <p:cNvCxnSpPr/>
          <p:nvPr/>
        </p:nvCxnSpPr>
        <p:spPr>
          <a:xfrm>
            <a:off x="3844898" y="2854298"/>
            <a:ext cx="0" cy="3143250"/>
          </a:xfrm>
          <a:prstGeom prst="line">
            <a:avLst/>
          </a:prstGeom>
          <a:ln w="1905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Curved Up Arrow 80"/>
          <p:cNvSpPr/>
          <p:nvPr/>
        </p:nvSpPr>
        <p:spPr>
          <a:xfrm>
            <a:off x="3506788" y="5970588"/>
            <a:ext cx="684212" cy="379413"/>
          </a:xfrm>
          <a:prstGeom prst="curved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68298" y="2743200"/>
            <a:ext cx="8001000" cy="0"/>
          </a:xfrm>
          <a:prstGeom prst="line">
            <a:avLst/>
          </a:prstGeom>
          <a:ln w="1905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134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8" grpId="0"/>
      <p:bldP spid="7" grpId="0"/>
      <p:bldP spid="80" grpId="0"/>
      <p:bldP spid="8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Pipelining vs. Materializing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When a query is composed of several operators, the result of one operator can sometimes be </a:t>
            </a:r>
            <a:r>
              <a:rPr lang="en-US" sz="2800" i="1" dirty="0">
                <a:solidFill>
                  <a:srgbClr val="FF0000"/>
                </a:solidFill>
              </a:rPr>
              <a:t>pipelined</a:t>
            </a:r>
            <a:r>
              <a:rPr lang="en-US" sz="2800" dirty="0"/>
              <a:t> to another operator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4676775" y="2819400"/>
            <a:ext cx="4162425" cy="3384550"/>
            <a:chOff x="3020" y="2058"/>
            <a:chExt cx="2622" cy="2132"/>
          </a:xfrm>
        </p:grpSpPr>
        <p:sp>
          <p:nvSpPr>
            <p:cNvPr id="7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42"/>
            <p:cNvSpPr>
              <a:spLocks/>
            </p:cNvSpPr>
            <p:nvPr/>
          </p:nvSpPr>
          <p:spPr bwMode="auto">
            <a:xfrm>
              <a:off x="3828" y="2741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43"/>
            <p:cNvSpPr>
              <a:spLocks/>
            </p:cNvSpPr>
            <p:nvPr/>
          </p:nvSpPr>
          <p:spPr bwMode="auto">
            <a:xfrm>
              <a:off x="3882" y="2749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23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24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25" name="Rectangle 47"/>
            <p:cNvSpPr>
              <a:spLocks noChangeArrowheads="1"/>
            </p:cNvSpPr>
            <p:nvPr/>
          </p:nvSpPr>
          <p:spPr bwMode="auto">
            <a:xfrm>
              <a:off x="3331" y="2733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26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27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28" name="Rectangle 50"/>
            <p:cNvSpPr>
              <a:spLocks noChangeArrowheads="1"/>
            </p:cNvSpPr>
            <p:nvPr/>
          </p:nvSpPr>
          <p:spPr bwMode="auto">
            <a:xfrm>
              <a:off x="4055" y="3306"/>
              <a:ext cx="158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(Simple Nested Loops)</a:t>
              </a:r>
            </a:p>
          </p:txBody>
        </p:sp>
        <p:sp>
          <p:nvSpPr>
            <p:cNvPr id="29" name="Rectangle 51"/>
            <p:cNvSpPr>
              <a:spLocks noChangeArrowheads="1"/>
            </p:cNvSpPr>
            <p:nvPr/>
          </p:nvSpPr>
          <p:spPr bwMode="auto">
            <a:xfrm>
              <a:off x="4560" y="2692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30" name="Rectangle 52"/>
            <p:cNvSpPr>
              <a:spLocks noChangeArrowheads="1"/>
            </p:cNvSpPr>
            <p:nvPr/>
          </p:nvSpPr>
          <p:spPr bwMode="auto">
            <a:xfrm>
              <a:off x="4540" y="2058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7259505" y="5851710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(File Scan)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691784" y="5851710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(File Scan)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6083300" y="4159250"/>
            <a:ext cx="0" cy="592138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6063478" y="3244850"/>
            <a:ext cx="0" cy="592138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4910270" y="2590800"/>
            <a:ext cx="2306505" cy="220980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405660" y="3370891"/>
            <a:ext cx="3855992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/>
              <a:t>Pipeline</a:t>
            </a:r>
            <a:r>
              <a:rPr lang="en-US" dirty="0"/>
              <a:t> the output of the join into the </a:t>
            </a:r>
            <a:br>
              <a:rPr lang="en-US" dirty="0"/>
            </a:br>
            <a:r>
              <a:rPr lang="en-US" dirty="0"/>
              <a:t>selection and projection that follow</a:t>
            </a:r>
          </a:p>
        </p:txBody>
      </p:sp>
      <p:cxnSp>
        <p:nvCxnSpPr>
          <p:cNvPr id="43" name="Straight Arrow Connector 42"/>
          <p:cNvCxnSpPr>
            <a:stCxn id="34" idx="2"/>
            <a:endCxn id="36" idx="3"/>
          </p:cNvCxnSpPr>
          <p:nvPr/>
        </p:nvCxnSpPr>
        <p:spPr>
          <a:xfrm flipH="1" flipV="1">
            <a:off x="4261652" y="3694057"/>
            <a:ext cx="648618" cy="16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7130211" y="2828369"/>
            <a:ext cx="1312863" cy="347663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851906" y="2406134"/>
            <a:ext cx="1907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B050"/>
                </a:solidFill>
              </a:rPr>
              <a:t>Applied on-the-fly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7204816" y="3843337"/>
            <a:ext cx="1312863" cy="347663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1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4" grpId="0" animBg="1"/>
      <p:bldP spid="36" grpId="0" animBg="1"/>
      <p:bldP spid="44" grpId="0" animBg="1"/>
      <p:bldP spid="45" grpId="0"/>
      <p:bldP spid="4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DBMS Internals- Part VIII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/>
              <a:t>Algorithms for Relational Operations (</a:t>
            </a:r>
            <a:r>
              <a:rPr lang="en-US" sz="2600" i="1" dirty="0"/>
              <a:t>Cont’d</a:t>
            </a:r>
            <a:r>
              <a:rPr lang="en-US" sz="2600" dirty="0"/>
              <a:t>)</a:t>
            </a:r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latin typeface="+mj-lt"/>
              </a:rPr>
              <a:t>DBMS Internals- Part IX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>
                <a:latin typeface="+mj-lt"/>
              </a:rPr>
              <a:t>Query Optimization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PS4 is due on April 15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P3 is due on April 18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46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Pipelining vs. Materializing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When a query is composed of several operators, the result of one operator can sometimes be </a:t>
            </a:r>
            <a:r>
              <a:rPr lang="en-US" sz="2800" i="1" dirty="0">
                <a:solidFill>
                  <a:srgbClr val="FF0000"/>
                </a:solidFill>
              </a:rPr>
              <a:t>pipelined</a:t>
            </a:r>
            <a:r>
              <a:rPr lang="en-US" sz="2800" dirty="0"/>
              <a:t> to another operator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4676775" y="2819400"/>
            <a:ext cx="4162425" cy="3384550"/>
            <a:chOff x="3020" y="2058"/>
            <a:chExt cx="2622" cy="2132"/>
          </a:xfrm>
        </p:grpSpPr>
        <p:sp>
          <p:nvSpPr>
            <p:cNvPr id="7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42"/>
            <p:cNvSpPr>
              <a:spLocks/>
            </p:cNvSpPr>
            <p:nvPr/>
          </p:nvSpPr>
          <p:spPr bwMode="auto">
            <a:xfrm>
              <a:off x="3828" y="2741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43"/>
            <p:cNvSpPr>
              <a:spLocks/>
            </p:cNvSpPr>
            <p:nvPr/>
          </p:nvSpPr>
          <p:spPr bwMode="auto">
            <a:xfrm>
              <a:off x="3882" y="2749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23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24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25" name="Rectangle 47"/>
            <p:cNvSpPr>
              <a:spLocks noChangeArrowheads="1"/>
            </p:cNvSpPr>
            <p:nvPr/>
          </p:nvSpPr>
          <p:spPr bwMode="auto">
            <a:xfrm>
              <a:off x="3331" y="2733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26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27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28" name="Rectangle 50"/>
            <p:cNvSpPr>
              <a:spLocks noChangeArrowheads="1"/>
            </p:cNvSpPr>
            <p:nvPr/>
          </p:nvSpPr>
          <p:spPr bwMode="auto">
            <a:xfrm>
              <a:off x="4055" y="3306"/>
              <a:ext cx="158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(Simple Nested Loops)</a:t>
              </a:r>
            </a:p>
          </p:txBody>
        </p:sp>
        <p:sp>
          <p:nvSpPr>
            <p:cNvPr id="29" name="Rectangle 51"/>
            <p:cNvSpPr>
              <a:spLocks noChangeArrowheads="1"/>
            </p:cNvSpPr>
            <p:nvPr/>
          </p:nvSpPr>
          <p:spPr bwMode="auto">
            <a:xfrm>
              <a:off x="4560" y="2692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30" name="Rectangle 52"/>
            <p:cNvSpPr>
              <a:spLocks noChangeArrowheads="1"/>
            </p:cNvSpPr>
            <p:nvPr/>
          </p:nvSpPr>
          <p:spPr bwMode="auto">
            <a:xfrm>
              <a:off x="4540" y="2058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7259505" y="5851710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(File Scan)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691784" y="5851710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(File Scan)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6083300" y="4159250"/>
            <a:ext cx="0" cy="592138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6063478" y="3244850"/>
            <a:ext cx="0" cy="592138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4910270" y="2590800"/>
            <a:ext cx="2306505" cy="220980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405660" y="3370891"/>
            <a:ext cx="3855992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/>
              <a:t>Pipeline</a:t>
            </a:r>
            <a:r>
              <a:rPr lang="en-US" dirty="0"/>
              <a:t> the output of the join into the </a:t>
            </a:r>
            <a:br>
              <a:rPr lang="en-US" dirty="0"/>
            </a:br>
            <a:r>
              <a:rPr lang="en-US" dirty="0"/>
              <a:t>selection and projection that follow</a:t>
            </a:r>
          </a:p>
        </p:txBody>
      </p:sp>
      <p:cxnSp>
        <p:nvCxnSpPr>
          <p:cNvPr id="43" name="Straight Arrow Connector 42"/>
          <p:cNvCxnSpPr>
            <a:stCxn id="34" idx="2"/>
            <a:endCxn id="36" idx="3"/>
          </p:cNvCxnSpPr>
          <p:nvPr/>
        </p:nvCxnSpPr>
        <p:spPr>
          <a:xfrm flipH="1" flipV="1">
            <a:off x="4261652" y="3694057"/>
            <a:ext cx="648618" cy="16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7130211" y="2828369"/>
            <a:ext cx="1312863" cy="347663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851906" y="2406134"/>
            <a:ext cx="1907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B050"/>
                </a:solidFill>
              </a:rPr>
              <a:t>Applied on-the-fly</a:t>
            </a:r>
          </a:p>
        </p:txBody>
      </p:sp>
      <p:sp>
        <p:nvSpPr>
          <p:cNvPr id="46" name="Not Equal 45"/>
          <p:cNvSpPr/>
          <p:nvPr/>
        </p:nvSpPr>
        <p:spPr>
          <a:xfrm>
            <a:off x="1534682" y="4211638"/>
            <a:ext cx="1295400" cy="519112"/>
          </a:xfrm>
          <a:prstGeom prst="mathNotEqua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34816" y="4867870"/>
            <a:ext cx="5029069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In contrast, a temporary table can be </a:t>
            </a:r>
            <a:r>
              <a:rPr lang="en-US" i="1" dirty="0">
                <a:solidFill>
                  <a:srgbClr val="FF0000"/>
                </a:solidFill>
              </a:rPr>
              <a:t>materialized</a:t>
            </a:r>
            <a:br>
              <a:rPr lang="en-US" dirty="0"/>
            </a:br>
            <a:r>
              <a:rPr lang="en-US" dirty="0"/>
              <a:t>to hold the </a:t>
            </a:r>
            <a:r>
              <a:rPr lang="en-US" i="1" dirty="0"/>
              <a:t>intermediate result</a:t>
            </a:r>
            <a:r>
              <a:rPr lang="en-US" dirty="0"/>
              <a:t> of the join and </a:t>
            </a:r>
            <a:r>
              <a:rPr lang="en-US" i="1" dirty="0"/>
              <a:t>read </a:t>
            </a:r>
            <a:br>
              <a:rPr lang="en-US" i="1" dirty="0"/>
            </a:br>
            <a:r>
              <a:rPr lang="en-US" i="1" dirty="0"/>
              <a:t>back</a:t>
            </a:r>
            <a:r>
              <a:rPr lang="en-US" dirty="0"/>
              <a:t> by the selection operation!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838200" y="6265002"/>
            <a:ext cx="7086600" cy="408358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Pipelining </a:t>
            </a:r>
            <a:r>
              <a:rPr lang="en-US" sz="2000" i="1" dirty="0">
                <a:solidFill>
                  <a:schemeClr val="tx1"/>
                </a:solidFill>
              </a:rPr>
              <a:t>can</a:t>
            </a:r>
            <a:r>
              <a:rPr lang="en-US" sz="2000" dirty="0">
                <a:solidFill>
                  <a:schemeClr val="tx1"/>
                </a:solidFill>
              </a:rPr>
              <a:t> significantly save I/O cost!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7204816" y="3843337"/>
            <a:ext cx="1312863" cy="347663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690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I/O Cost of the </a:t>
            </a:r>
            <a:r>
              <a:rPr lang="en-US" b="1" i="1" dirty="0">
                <a:ea typeface="ＭＳ Ｐゴシック" pitchFamily="34" charset="-128"/>
              </a:rPr>
              <a:t>Q</a:t>
            </a:r>
            <a:r>
              <a:rPr lang="en-US" dirty="0">
                <a:ea typeface="ＭＳ Ｐゴシック" pitchFamily="34" charset="-128"/>
              </a:rPr>
              <a:t> Plan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What is the I/O cost of the following evaluation plan?</a:t>
            </a: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41" name="Group 53"/>
          <p:cNvGrpSpPr>
            <a:grpSpLocks/>
          </p:cNvGrpSpPr>
          <p:nvPr/>
        </p:nvGrpSpPr>
        <p:grpSpPr bwMode="auto">
          <a:xfrm>
            <a:off x="2390775" y="2090182"/>
            <a:ext cx="4162425" cy="3384550"/>
            <a:chOff x="3020" y="2058"/>
            <a:chExt cx="2622" cy="2132"/>
          </a:xfrm>
        </p:grpSpPr>
        <p:sp>
          <p:nvSpPr>
            <p:cNvPr id="42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42"/>
            <p:cNvSpPr>
              <a:spLocks/>
            </p:cNvSpPr>
            <p:nvPr/>
          </p:nvSpPr>
          <p:spPr bwMode="auto">
            <a:xfrm>
              <a:off x="3828" y="2741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43"/>
            <p:cNvSpPr>
              <a:spLocks/>
            </p:cNvSpPr>
            <p:nvPr/>
          </p:nvSpPr>
          <p:spPr bwMode="auto">
            <a:xfrm>
              <a:off x="3882" y="2749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64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65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66" name="Rectangle 47"/>
            <p:cNvSpPr>
              <a:spLocks noChangeArrowheads="1"/>
            </p:cNvSpPr>
            <p:nvPr/>
          </p:nvSpPr>
          <p:spPr bwMode="auto">
            <a:xfrm>
              <a:off x="3331" y="2733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67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68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69" name="Rectangle 50"/>
            <p:cNvSpPr>
              <a:spLocks noChangeArrowheads="1"/>
            </p:cNvSpPr>
            <p:nvPr/>
          </p:nvSpPr>
          <p:spPr bwMode="auto">
            <a:xfrm>
              <a:off x="4055" y="3306"/>
              <a:ext cx="158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(Simple Nested Loops)</a:t>
              </a:r>
            </a:p>
          </p:txBody>
        </p:sp>
        <p:sp>
          <p:nvSpPr>
            <p:cNvPr id="70" name="Rectangle 51"/>
            <p:cNvSpPr>
              <a:spLocks noChangeArrowheads="1"/>
            </p:cNvSpPr>
            <p:nvPr/>
          </p:nvSpPr>
          <p:spPr bwMode="auto">
            <a:xfrm>
              <a:off x="4560" y="2692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71" name="Rectangle 52"/>
            <p:cNvSpPr>
              <a:spLocks noChangeArrowheads="1"/>
            </p:cNvSpPr>
            <p:nvPr/>
          </p:nvSpPr>
          <p:spPr bwMode="auto">
            <a:xfrm>
              <a:off x="4540" y="2058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</p:grpSp>
      <p:sp>
        <p:nvSpPr>
          <p:cNvPr id="73" name="TextBox 72"/>
          <p:cNvSpPr txBox="1"/>
          <p:nvPr/>
        </p:nvSpPr>
        <p:spPr>
          <a:xfrm>
            <a:off x="4973505" y="5122492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(File Scan)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405784" y="5122492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(File Scan)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304800" y="5791200"/>
            <a:ext cx="8534400" cy="914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The cost of the join is 1000 + 1000 * 500 = 501,000 I/</a:t>
            </a:r>
            <a:r>
              <a:rPr lang="en-US" dirty="0" err="1">
                <a:solidFill>
                  <a:schemeClr val="tx1"/>
                </a:solidFill>
              </a:rPr>
              <a:t>Os</a:t>
            </a:r>
            <a:r>
              <a:rPr lang="en-US" dirty="0">
                <a:solidFill>
                  <a:schemeClr val="tx1"/>
                </a:solidFill>
              </a:rPr>
              <a:t> (assuming page-oriented Simple NL join)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The selection and projection are done on-the-fly; hence, do not incur additional I/</a:t>
            </a:r>
            <a:r>
              <a:rPr lang="en-US" dirty="0" err="1">
                <a:solidFill>
                  <a:schemeClr val="tx1"/>
                </a:solidFill>
              </a:rPr>
              <a:t>Os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94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Pushing Selections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How can we reduce the cost of a join?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By reducing the sizes of the input relations!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3038575" y="2795819"/>
            <a:ext cx="2687638" cy="3313113"/>
            <a:chOff x="3020" y="2103"/>
            <a:chExt cx="1693" cy="2087"/>
          </a:xfrm>
        </p:grpSpPr>
        <p:sp>
          <p:nvSpPr>
            <p:cNvPr id="7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42"/>
            <p:cNvSpPr>
              <a:spLocks/>
            </p:cNvSpPr>
            <p:nvPr/>
          </p:nvSpPr>
          <p:spPr bwMode="auto">
            <a:xfrm>
              <a:off x="3828" y="2741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43"/>
            <p:cNvSpPr>
              <a:spLocks/>
            </p:cNvSpPr>
            <p:nvPr/>
          </p:nvSpPr>
          <p:spPr bwMode="auto">
            <a:xfrm>
              <a:off x="3882" y="2749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23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24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25" name="Rectangle 47"/>
            <p:cNvSpPr>
              <a:spLocks noChangeArrowheads="1"/>
            </p:cNvSpPr>
            <p:nvPr/>
          </p:nvSpPr>
          <p:spPr bwMode="auto">
            <a:xfrm>
              <a:off x="3331" y="2733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26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27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</p:grpSp>
      <p:sp>
        <p:nvSpPr>
          <p:cNvPr id="2" name="Oval 1"/>
          <p:cNvSpPr/>
          <p:nvPr/>
        </p:nvSpPr>
        <p:spPr>
          <a:xfrm>
            <a:off x="3038574" y="3567113"/>
            <a:ext cx="1282700" cy="68580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0642" y="4547515"/>
            <a:ext cx="3239990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Involves </a:t>
            </a:r>
            <a:r>
              <a:rPr lang="en-US" i="1" dirty="0"/>
              <a:t>bid</a:t>
            </a:r>
            <a:r>
              <a:rPr lang="en-US" dirty="0"/>
              <a:t> in Reserves;</a:t>
            </a:r>
            <a:br>
              <a:rPr lang="en-US" dirty="0"/>
            </a:br>
            <a:r>
              <a:rPr lang="en-US" dirty="0"/>
              <a:t>hence, “push” ahead of the join!</a:t>
            </a:r>
          </a:p>
        </p:txBody>
      </p:sp>
      <p:cxnSp>
        <p:nvCxnSpPr>
          <p:cNvPr id="34" name="Straight Arrow Connector 33"/>
          <p:cNvCxnSpPr>
            <a:stCxn id="2" idx="2"/>
            <a:endCxn id="5" idx="0"/>
          </p:cNvCxnSpPr>
          <p:nvPr/>
        </p:nvCxnSpPr>
        <p:spPr>
          <a:xfrm flipH="1">
            <a:off x="2160637" y="3910013"/>
            <a:ext cx="877937" cy="637502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4511537" y="3581453"/>
            <a:ext cx="1282700" cy="6858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5370610" y="4611469"/>
            <a:ext cx="323999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Involves </a:t>
            </a:r>
            <a:r>
              <a:rPr lang="en-US" i="1" dirty="0"/>
              <a:t>rating</a:t>
            </a:r>
            <a:r>
              <a:rPr lang="en-US" dirty="0"/>
              <a:t> in Sailors;</a:t>
            </a:r>
            <a:br>
              <a:rPr lang="en-US" dirty="0"/>
            </a:br>
            <a:r>
              <a:rPr lang="en-US" dirty="0"/>
              <a:t>hence, “push” ahead of the join!</a:t>
            </a:r>
          </a:p>
        </p:txBody>
      </p:sp>
      <p:cxnSp>
        <p:nvCxnSpPr>
          <p:cNvPr id="39" name="Straight Arrow Connector 38"/>
          <p:cNvCxnSpPr>
            <a:endCxn id="38" idx="0"/>
          </p:cNvCxnSpPr>
          <p:nvPr/>
        </p:nvCxnSpPr>
        <p:spPr>
          <a:xfrm>
            <a:off x="5819875" y="3946756"/>
            <a:ext cx="1170730" cy="664713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38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37" grpId="0" animBg="1"/>
      <p:bldP spid="3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Pushing Selections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How can we reduce the cost of a join?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By reducing the sizes of the input relations!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32" name="Group 36"/>
          <p:cNvGrpSpPr>
            <a:grpSpLocks/>
          </p:cNvGrpSpPr>
          <p:nvPr/>
        </p:nvGrpSpPr>
        <p:grpSpPr bwMode="auto">
          <a:xfrm>
            <a:off x="4525963" y="2768838"/>
            <a:ext cx="4389437" cy="2816225"/>
            <a:chOff x="2975" y="103"/>
            <a:chExt cx="2765" cy="1774"/>
          </a:xfrm>
        </p:grpSpPr>
        <p:sp>
          <p:nvSpPr>
            <p:cNvPr id="33" name="Freeform 6"/>
            <p:cNvSpPr>
              <a:spLocks/>
            </p:cNvSpPr>
            <p:nvPr/>
          </p:nvSpPr>
          <p:spPr bwMode="auto">
            <a:xfrm>
              <a:off x="3600" y="1260"/>
              <a:ext cx="63" cy="75"/>
            </a:xfrm>
            <a:custGeom>
              <a:avLst/>
              <a:gdLst>
                <a:gd name="T0" fmla="*/ 62 w 63"/>
                <a:gd name="T1" fmla="*/ 37 h 75"/>
                <a:gd name="T2" fmla="*/ 53 w 63"/>
                <a:gd name="T3" fmla="*/ 11 h 75"/>
                <a:gd name="T4" fmla="*/ 31 w 63"/>
                <a:gd name="T5" fmla="*/ 0 h 75"/>
                <a:gd name="T6" fmla="*/ 9 w 63"/>
                <a:gd name="T7" fmla="*/ 11 h 75"/>
                <a:gd name="T8" fmla="*/ 0 w 63"/>
                <a:gd name="T9" fmla="*/ 37 h 75"/>
                <a:gd name="T10" fmla="*/ 9 w 63"/>
                <a:gd name="T11" fmla="*/ 64 h 75"/>
                <a:gd name="T12" fmla="*/ 31 w 63"/>
                <a:gd name="T13" fmla="*/ 74 h 75"/>
                <a:gd name="T14" fmla="*/ 53 w 63"/>
                <a:gd name="T15" fmla="*/ 64 h 75"/>
                <a:gd name="T16" fmla="*/ 62 w 63"/>
                <a:gd name="T17" fmla="*/ 3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5">
                  <a:moveTo>
                    <a:pt x="62" y="37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7"/>
                  </a:lnTo>
                  <a:lnTo>
                    <a:pt x="9" y="64"/>
                  </a:lnTo>
                  <a:lnTo>
                    <a:pt x="31" y="74"/>
                  </a:lnTo>
                  <a:lnTo>
                    <a:pt x="53" y="64"/>
                  </a:lnTo>
                  <a:lnTo>
                    <a:pt x="62" y="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7"/>
            <p:cNvSpPr>
              <a:spLocks/>
            </p:cNvSpPr>
            <p:nvPr/>
          </p:nvSpPr>
          <p:spPr bwMode="auto">
            <a:xfrm>
              <a:off x="3631" y="1266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8"/>
            <p:cNvSpPr>
              <a:spLocks/>
            </p:cNvSpPr>
            <p:nvPr/>
          </p:nvSpPr>
          <p:spPr bwMode="auto">
            <a:xfrm>
              <a:off x="4090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9"/>
            <p:cNvSpPr>
              <a:spLocks/>
            </p:cNvSpPr>
            <p:nvPr/>
          </p:nvSpPr>
          <p:spPr bwMode="auto">
            <a:xfrm>
              <a:off x="4137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10"/>
            <p:cNvSpPr>
              <a:spLocks/>
            </p:cNvSpPr>
            <p:nvPr/>
          </p:nvSpPr>
          <p:spPr bwMode="auto">
            <a:xfrm>
              <a:off x="4067" y="170"/>
              <a:ext cx="94" cy="1"/>
            </a:xfrm>
            <a:custGeom>
              <a:avLst/>
              <a:gdLst>
                <a:gd name="T0" fmla="*/ 0 w 94"/>
                <a:gd name="T1" fmla="*/ 0 h 1"/>
                <a:gd name="T2" fmla="*/ 93 w 94"/>
                <a:gd name="T3" fmla="*/ 0 h 1"/>
                <a:gd name="T4" fmla="*/ 0 w 9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1">
                  <a:moveTo>
                    <a:pt x="0" y="0"/>
                  </a:moveTo>
                  <a:lnTo>
                    <a:pt x="9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11"/>
            <p:cNvSpPr>
              <a:spLocks/>
            </p:cNvSpPr>
            <p:nvPr/>
          </p:nvSpPr>
          <p:spPr bwMode="auto">
            <a:xfrm>
              <a:off x="4168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12"/>
            <p:cNvSpPr>
              <a:spLocks/>
            </p:cNvSpPr>
            <p:nvPr/>
          </p:nvSpPr>
          <p:spPr bwMode="auto">
            <a:xfrm>
              <a:off x="4354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3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0 h 62"/>
                <a:gd name="T2" fmla="*/ 186 w 187"/>
                <a:gd name="T3" fmla="*/ 61 h 62"/>
                <a:gd name="T4" fmla="*/ 0 w 18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0"/>
                  </a:moveTo>
                  <a:lnTo>
                    <a:pt x="186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4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61 h 62"/>
                <a:gd name="T2" fmla="*/ 186 w 187"/>
                <a:gd name="T3" fmla="*/ 0 h 62"/>
                <a:gd name="T4" fmla="*/ 0 w 187"/>
                <a:gd name="T5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61"/>
                  </a:moveTo>
                  <a:lnTo>
                    <a:pt x="186" y="0"/>
                  </a:lnTo>
                  <a:lnTo>
                    <a:pt x="0" y="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5"/>
            <p:cNvSpPr>
              <a:spLocks/>
            </p:cNvSpPr>
            <p:nvPr/>
          </p:nvSpPr>
          <p:spPr bwMode="auto">
            <a:xfrm>
              <a:off x="3848" y="1004"/>
              <a:ext cx="359" cy="173"/>
            </a:xfrm>
            <a:custGeom>
              <a:avLst/>
              <a:gdLst>
                <a:gd name="T0" fmla="*/ 0 w 359"/>
                <a:gd name="T1" fmla="*/ 172 h 173"/>
                <a:gd name="T2" fmla="*/ 358 w 359"/>
                <a:gd name="T3" fmla="*/ 0 h 173"/>
                <a:gd name="T4" fmla="*/ 0 w 359"/>
                <a:gd name="T5" fmla="*/ 17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9" h="173">
                  <a:moveTo>
                    <a:pt x="0" y="172"/>
                  </a:moveTo>
                  <a:lnTo>
                    <a:pt x="358" y="0"/>
                  </a:lnTo>
                  <a:lnTo>
                    <a:pt x="0" y="1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6"/>
            <p:cNvSpPr>
              <a:spLocks/>
            </p:cNvSpPr>
            <p:nvPr/>
          </p:nvSpPr>
          <p:spPr bwMode="auto">
            <a:xfrm>
              <a:off x="4338" y="1004"/>
              <a:ext cx="366" cy="173"/>
            </a:xfrm>
            <a:custGeom>
              <a:avLst/>
              <a:gdLst>
                <a:gd name="T0" fmla="*/ 0 w 366"/>
                <a:gd name="T1" fmla="*/ 0 h 173"/>
                <a:gd name="T2" fmla="*/ 365 w 366"/>
                <a:gd name="T3" fmla="*/ 172 h 173"/>
                <a:gd name="T4" fmla="*/ 0 w 366"/>
                <a:gd name="T5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6" h="173">
                  <a:moveTo>
                    <a:pt x="0" y="0"/>
                  </a:moveTo>
                  <a:lnTo>
                    <a:pt x="365" y="1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7"/>
            <p:cNvSpPr>
              <a:spLocks/>
            </p:cNvSpPr>
            <p:nvPr/>
          </p:nvSpPr>
          <p:spPr bwMode="auto">
            <a:xfrm>
              <a:off x="4734" y="1402"/>
              <a:ext cx="1" cy="272"/>
            </a:xfrm>
            <a:custGeom>
              <a:avLst/>
              <a:gdLst>
                <a:gd name="T0" fmla="*/ 0 w 1"/>
                <a:gd name="T1" fmla="*/ 0 h 272"/>
                <a:gd name="T2" fmla="*/ 0 w 1"/>
                <a:gd name="T3" fmla="*/ 271 h 272"/>
                <a:gd name="T4" fmla="*/ 0 w 1"/>
                <a:gd name="T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2">
                  <a:moveTo>
                    <a:pt x="0" y="0"/>
                  </a:moveTo>
                  <a:lnTo>
                    <a:pt x="0" y="27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8"/>
            <p:cNvSpPr>
              <a:spLocks/>
            </p:cNvSpPr>
            <p:nvPr/>
          </p:nvSpPr>
          <p:spPr bwMode="auto">
            <a:xfrm>
              <a:off x="4253" y="412"/>
              <a:ext cx="1" cy="247"/>
            </a:xfrm>
            <a:custGeom>
              <a:avLst/>
              <a:gdLst>
                <a:gd name="T0" fmla="*/ 0 w 1"/>
                <a:gd name="T1" fmla="*/ 0 h 247"/>
                <a:gd name="T2" fmla="*/ 0 w 1"/>
                <a:gd name="T3" fmla="*/ 246 h 247"/>
                <a:gd name="T4" fmla="*/ 0 w 1"/>
                <a:gd name="T5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7">
                  <a:moveTo>
                    <a:pt x="0" y="0"/>
                  </a:moveTo>
                  <a:lnTo>
                    <a:pt x="0" y="2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19"/>
            <p:cNvSpPr>
              <a:spLocks/>
            </p:cNvSpPr>
            <p:nvPr/>
          </p:nvSpPr>
          <p:spPr bwMode="auto">
            <a:xfrm>
              <a:off x="4494" y="1244"/>
              <a:ext cx="63" cy="77"/>
            </a:xfrm>
            <a:custGeom>
              <a:avLst/>
              <a:gdLst>
                <a:gd name="T0" fmla="*/ 62 w 63"/>
                <a:gd name="T1" fmla="*/ 38 h 77"/>
                <a:gd name="T2" fmla="*/ 53 w 63"/>
                <a:gd name="T3" fmla="*/ 11 h 77"/>
                <a:gd name="T4" fmla="*/ 31 w 63"/>
                <a:gd name="T5" fmla="*/ 0 h 77"/>
                <a:gd name="T6" fmla="*/ 9 w 63"/>
                <a:gd name="T7" fmla="*/ 11 h 77"/>
                <a:gd name="T8" fmla="*/ 0 w 63"/>
                <a:gd name="T9" fmla="*/ 38 h 77"/>
                <a:gd name="T10" fmla="*/ 9 w 63"/>
                <a:gd name="T11" fmla="*/ 65 h 77"/>
                <a:gd name="T12" fmla="*/ 31 w 63"/>
                <a:gd name="T13" fmla="*/ 76 h 77"/>
                <a:gd name="T14" fmla="*/ 53 w 63"/>
                <a:gd name="T15" fmla="*/ 65 h 77"/>
                <a:gd name="T16" fmla="*/ 62 w 63"/>
                <a:gd name="T17" fmla="*/ 3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7">
                  <a:moveTo>
                    <a:pt x="62" y="38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8"/>
                  </a:lnTo>
                  <a:lnTo>
                    <a:pt x="9" y="65"/>
                  </a:lnTo>
                  <a:lnTo>
                    <a:pt x="31" y="76"/>
                  </a:lnTo>
                  <a:lnTo>
                    <a:pt x="53" y="65"/>
                  </a:lnTo>
                  <a:lnTo>
                    <a:pt x="62" y="3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20"/>
            <p:cNvSpPr>
              <a:spLocks/>
            </p:cNvSpPr>
            <p:nvPr/>
          </p:nvSpPr>
          <p:spPr bwMode="auto">
            <a:xfrm>
              <a:off x="4525" y="1251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21"/>
            <p:cNvSpPr>
              <a:spLocks/>
            </p:cNvSpPr>
            <p:nvPr/>
          </p:nvSpPr>
          <p:spPr bwMode="auto">
            <a:xfrm>
              <a:off x="3825" y="1409"/>
              <a:ext cx="1" cy="271"/>
            </a:xfrm>
            <a:custGeom>
              <a:avLst/>
              <a:gdLst>
                <a:gd name="T0" fmla="*/ 0 w 1"/>
                <a:gd name="T1" fmla="*/ 0 h 271"/>
                <a:gd name="T2" fmla="*/ 0 w 1"/>
                <a:gd name="T3" fmla="*/ 270 h 271"/>
                <a:gd name="T4" fmla="*/ 0 w 1"/>
                <a:gd name="T5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1">
                  <a:moveTo>
                    <a:pt x="0" y="0"/>
                  </a:moveTo>
                  <a:lnTo>
                    <a:pt x="0" y="27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Rectangle 22"/>
            <p:cNvSpPr>
              <a:spLocks noChangeArrowheads="1"/>
            </p:cNvSpPr>
            <p:nvPr/>
          </p:nvSpPr>
          <p:spPr bwMode="auto">
            <a:xfrm>
              <a:off x="3550" y="1650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54" name="Rectangle 23"/>
            <p:cNvSpPr>
              <a:spLocks noChangeArrowheads="1"/>
            </p:cNvSpPr>
            <p:nvPr/>
          </p:nvSpPr>
          <p:spPr bwMode="auto">
            <a:xfrm>
              <a:off x="4531" y="1658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55" name="Rectangle 24"/>
            <p:cNvSpPr>
              <a:spLocks noChangeArrowheads="1"/>
            </p:cNvSpPr>
            <p:nvPr/>
          </p:nvSpPr>
          <p:spPr bwMode="auto">
            <a:xfrm>
              <a:off x="4063" y="849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56" name="Rectangle 25"/>
            <p:cNvSpPr>
              <a:spLocks noChangeArrowheads="1"/>
            </p:cNvSpPr>
            <p:nvPr/>
          </p:nvSpPr>
          <p:spPr bwMode="auto">
            <a:xfrm>
              <a:off x="3643" y="1276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57" name="Rectangle 26"/>
            <p:cNvSpPr>
              <a:spLocks noChangeArrowheads="1"/>
            </p:cNvSpPr>
            <p:nvPr/>
          </p:nvSpPr>
          <p:spPr bwMode="auto">
            <a:xfrm>
              <a:off x="4111" y="202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58" name="Rectangle 27"/>
            <p:cNvSpPr>
              <a:spLocks noChangeArrowheads="1"/>
            </p:cNvSpPr>
            <p:nvPr/>
          </p:nvSpPr>
          <p:spPr bwMode="auto">
            <a:xfrm>
              <a:off x="4452" y="103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59" name="Rectangle 28"/>
            <p:cNvSpPr>
              <a:spLocks noChangeArrowheads="1"/>
            </p:cNvSpPr>
            <p:nvPr/>
          </p:nvSpPr>
          <p:spPr bwMode="auto">
            <a:xfrm>
              <a:off x="4522" y="1261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60" name="Rectangle 29"/>
            <p:cNvSpPr>
              <a:spLocks noChangeArrowheads="1"/>
            </p:cNvSpPr>
            <p:nvPr/>
          </p:nvSpPr>
          <p:spPr bwMode="auto">
            <a:xfrm>
              <a:off x="2975" y="1153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61" name="Rectangle 30"/>
            <p:cNvSpPr>
              <a:spLocks noChangeArrowheads="1"/>
            </p:cNvSpPr>
            <p:nvPr/>
          </p:nvSpPr>
          <p:spPr bwMode="auto">
            <a:xfrm>
              <a:off x="2975" y="1261"/>
              <a:ext cx="63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 </a:t>
              </a:r>
            </a:p>
          </p:txBody>
        </p:sp>
        <p:sp>
          <p:nvSpPr>
            <p:cNvPr id="62" name="Rectangle 31"/>
            <p:cNvSpPr>
              <a:spLocks noChangeArrowheads="1"/>
            </p:cNvSpPr>
            <p:nvPr/>
          </p:nvSpPr>
          <p:spPr bwMode="auto">
            <a:xfrm>
              <a:off x="2975" y="1365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temp T1)</a:t>
              </a:r>
            </a:p>
          </p:txBody>
        </p:sp>
        <p:sp>
          <p:nvSpPr>
            <p:cNvPr id="63" name="Rectangle 32"/>
            <p:cNvSpPr>
              <a:spLocks noChangeArrowheads="1"/>
            </p:cNvSpPr>
            <p:nvPr/>
          </p:nvSpPr>
          <p:spPr bwMode="auto">
            <a:xfrm>
              <a:off x="5059" y="1147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64" name="Rectangle 33"/>
            <p:cNvSpPr>
              <a:spLocks noChangeArrowheads="1"/>
            </p:cNvSpPr>
            <p:nvPr/>
          </p:nvSpPr>
          <p:spPr bwMode="auto">
            <a:xfrm>
              <a:off x="5059" y="1252"/>
              <a:ext cx="59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</a:t>
              </a:r>
            </a:p>
          </p:txBody>
        </p:sp>
        <p:sp>
          <p:nvSpPr>
            <p:cNvPr id="65" name="Rectangle 34"/>
            <p:cNvSpPr>
              <a:spLocks noChangeArrowheads="1"/>
            </p:cNvSpPr>
            <p:nvPr/>
          </p:nvSpPr>
          <p:spPr bwMode="auto">
            <a:xfrm>
              <a:off x="5059" y="1356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temp T2)</a:t>
              </a:r>
            </a:p>
          </p:txBody>
        </p:sp>
        <p:sp>
          <p:nvSpPr>
            <p:cNvPr id="66" name="Rectangle 35"/>
            <p:cNvSpPr>
              <a:spLocks noChangeArrowheads="1"/>
            </p:cNvSpPr>
            <p:nvPr/>
          </p:nvSpPr>
          <p:spPr bwMode="auto">
            <a:xfrm>
              <a:off x="4468" y="697"/>
              <a:ext cx="124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(Sort-Merge Join)</a:t>
              </a:r>
            </a:p>
          </p:txBody>
        </p:sp>
      </p:grpSp>
      <p:grpSp>
        <p:nvGrpSpPr>
          <p:cNvPr id="67" name="Group 53"/>
          <p:cNvGrpSpPr>
            <a:grpSpLocks/>
          </p:cNvGrpSpPr>
          <p:nvPr/>
        </p:nvGrpSpPr>
        <p:grpSpPr bwMode="auto">
          <a:xfrm>
            <a:off x="228600" y="2815192"/>
            <a:ext cx="4162425" cy="3384550"/>
            <a:chOff x="3020" y="2058"/>
            <a:chExt cx="2622" cy="2132"/>
          </a:xfrm>
        </p:grpSpPr>
        <p:sp>
          <p:nvSpPr>
            <p:cNvPr id="68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42"/>
            <p:cNvSpPr>
              <a:spLocks/>
            </p:cNvSpPr>
            <p:nvPr/>
          </p:nvSpPr>
          <p:spPr bwMode="auto">
            <a:xfrm>
              <a:off x="3828" y="2741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43"/>
            <p:cNvSpPr>
              <a:spLocks/>
            </p:cNvSpPr>
            <p:nvPr/>
          </p:nvSpPr>
          <p:spPr bwMode="auto">
            <a:xfrm>
              <a:off x="3882" y="2749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84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85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86" name="Rectangle 47"/>
            <p:cNvSpPr>
              <a:spLocks noChangeArrowheads="1"/>
            </p:cNvSpPr>
            <p:nvPr/>
          </p:nvSpPr>
          <p:spPr bwMode="auto">
            <a:xfrm>
              <a:off x="3331" y="2733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87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88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89" name="Rectangle 50"/>
            <p:cNvSpPr>
              <a:spLocks noChangeArrowheads="1"/>
            </p:cNvSpPr>
            <p:nvPr/>
          </p:nvSpPr>
          <p:spPr bwMode="auto">
            <a:xfrm>
              <a:off x="4055" y="3306"/>
              <a:ext cx="158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(Simple Nested Loops)</a:t>
              </a:r>
            </a:p>
          </p:txBody>
        </p:sp>
        <p:sp>
          <p:nvSpPr>
            <p:cNvPr id="90" name="Rectangle 51"/>
            <p:cNvSpPr>
              <a:spLocks noChangeArrowheads="1"/>
            </p:cNvSpPr>
            <p:nvPr/>
          </p:nvSpPr>
          <p:spPr bwMode="auto">
            <a:xfrm>
              <a:off x="4560" y="2692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91" name="Rectangle 52"/>
            <p:cNvSpPr>
              <a:spLocks noChangeArrowheads="1"/>
            </p:cNvSpPr>
            <p:nvPr/>
          </p:nvSpPr>
          <p:spPr bwMode="auto">
            <a:xfrm>
              <a:off x="4540" y="2058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</p:grpSp>
      <p:sp>
        <p:nvSpPr>
          <p:cNvPr id="92" name="TextBox 91"/>
          <p:cNvSpPr txBox="1"/>
          <p:nvPr/>
        </p:nvSpPr>
        <p:spPr>
          <a:xfrm>
            <a:off x="1871663" y="6161079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(File Scan)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241390" y="6183868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(File Scan)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419600" y="2667000"/>
            <a:ext cx="0" cy="3494079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urved Up Arrow 27"/>
          <p:cNvSpPr/>
          <p:nvPr/>
        </p:nvSpPr>
        <p:spPr>
          <a:xfrm>
            <a:off x="4017963" y="6199743"/>
            <a:ext cx="782637" cy="330668"/>
          </a:xfrm>
          <a:prstGeom prst="curved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602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I/O Cost of the </a:t>
            </a:r>
            <a:r>
              <a:rPr lang="en-US" i="1" dirty="0">
                <a:ea typeface="ＭＳ Ｐゴシック" pitchFamily="34" charset="-128"/>
              </a:rPr>
              <a:t>New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b="1" i="1" dirty="0">
                <a:ea typeface="ＭＳ Ｐゴシック" pitchFamily="34" charset="-128"/>
              </a:rPr>
              <a:t>Q</a:t>
            </a:r>
            <a:r>
              <a:rPr lang="en-US" dirty="0">
                <a:ea typeface="ＭＳ Ｐゴシック" pitchFamily="34" charset="-128"/>
              </a:rPr>
              <a:t> Plan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What is the I/O cost of the following evaluation plan?</a:t>
            </a: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32" name="Group 36"/>
          <p:cNvGrpSpPr>
            <a:grpSpLocks/>
          </p:cNvGrpSpPr>
          <p:nvPr/>
        </p:nvGrpSpPr>
        <p:grpSpPr bwMode="auto">
          <a:xfrm>
            <a:off x="1917196" y="2220635"/>
            <a:ext cx="4752975" cy="2816225"/>
            <a:chOff x="2899" y="103"/>
            <a:chExt cx="2994" cy="1774"/>
          </a:xfrm>
        </p:grpSpPr>
        <p:sp>
          <p:nvSpPr>
            <p:cNvPr id="33" name="Freeform 6"/>
            <p:cNvSpPr>
              <a:spLocks/>
            </p:cNvSpPr>
            <p:nvPr/>
          </p:nvSpPr>
          <p:spPr bwMode="auto">
            <a:xfrm>
              <a:off x="3600" y="1260"/>
              <a:ext cx="63" cy="75"/>
            </a:xfrm>
            <a:custGeom>
              <a:avLst/>
              <a:gdLst>
                <a:gd name="T0" fmla="*/ 62 w 63"/>
                <a:gd name="T1" fmla="*/ 37 h 75"/>
                <a:gd name="T2" fmla="*/ 53 w 63"/>
                <a:gd name="T3" fmla="*/ 11 h 75"/>
                <a:gd name="T4" fmla="*/ 31 w 63"/>
                <a:gd name="T5" fmla="*/ 0 h 75"/>
                <a:gd name="T6" fmla="*/ 9 w 63"/>
                <a:gd name="T7" fmla="*/ 11 h 75"/>
                <a:gd name="T8" fmla="*/ 0 w 63"/>
                <a:gd name="T9" fmla="*/ 37 h 75"/>
                <a:gd name="T10" fmla="*/ 9 w 63"/>
                <a:gd name="T11" fmla="*/ 64 h 75"/>
                <a:gd name="T12" fmla="*/ 31 w 63"/>
                <a:gd name="T13" fmla="*/ 74 h 75"/>
                <a:gd name="T14" fmla="*/ 53 w 63"/>
                <a:gd name="T15" fmla="*/ 64 h 75"/>
                <a:gd name="T16" fmla="*/ 62 w 63"/>
                <a:gd name="T17" fmla="*/ 3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5">
                  <a:moveTo>
                    <a:pt x="62" y="37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7"/>
                  </a:lnTo>
                  <a:lnTo>
                    <a:pt x="9" y="64"/>
                  </a:lnTo>
                  <a:lnTo>
                    <a:pt x="31" y="74"/>
                  </a:lnTo>
                  <a:lnTo>
                    <a:pt x="53" y="64"/>
                  </a:lnTo>
                  <a:lnTo>
                    <a:pt x="62" y="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7"/>
            <p:cNvSpPr>
              <a:spLocks/>
            </p:cNvSpPr>
            <p:nvPr/>
          </p:nvSpPr>
          <p:spPr bwMode="auto">
            <a:xfrm>
              <a:off x="3631" y="1266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8"/>
            <p:cNvSpPr>
              <a:spLocks/>
            </p:cNvSpPr>
            <p:nvPr/>
          </p:nvSpPr>
          <p:spPr bwMode="auto">
            <a:xfrm>
              <a:off x="4090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9"/>
            <p:cNvSpPr>
              <a:spLocks/>
            </p:cNvSpPr>
            <p:nvPr/>
          </p:nvSpPr>
          <p:spPr bwMode="auto">
            <a:xfrm>
              <a:off x="4137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10"/>
            <p:cNvSpPr>
              <a:spLocks/>
            </p:cNvSpPr>
            <p:nvPr/>
          </p:nvSpPr>
          <p:spPr bwMode="auto">
            <a:xfrm>
              <a:off x="4067" y="170"/>
              <a:ext cx="94" cy="1"/>
            </a:xfrm>
            <a:custGeom>
              <a:avLst/>
              <a:gdLst>
                <a:gd name="T0" fmla="*/ 0 w 94"/>
                <a:gd name="T1" fmla="*/ 0 h 1"/>
                <a:gd name="T2" fmla="*/ 93 w 94"/>
                <a:gd name="T3" fmla="*/ 0 h 1"/>
                <a:gd name="T4" fmla="*/ 0 w 9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1">
                  <a:moveTo>
                    <a:pt x="0" y="0"/>
                  </a:moveTo>
                  <a:lnTo>
                    <a:pt x="9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11"/>
            <p:cNvSpPr>
              <a:spLocks/>
            </p:cNvSpPr>
            <p:nvPr/>
          </p:nvSpPr>
          <p:spPr bwMode="auto">
            <a:xfrm>
              <a:off x="4168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12"/>
            <p:cNvSpPr>
              <a:spLocks/>
            </p:cNvSpPr>
            <p:nvPr/>
          </p:nvSpPr>
          <p:spPr bwMode="auto">
            <a:xfrm>
              <a:off x="4354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13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0 h 62"/>
                <a:gd name="T2" fmla="*/ 186 w 187"/>
                <a:gd name="T3" fmla="*/ 61 h 62"/>
                <a:gd name="T4" fmla="*/ 0 w 18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0"/>
                  </a:moveTo>
                  <a:lnTo>
                    <a:pt x="186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14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61 h 62"/>
                <a:gd name="T2" fmla="*/ 186 w 187"/>
                <a:gd name="T3" fmla="*/ 0 h 62"/>
                <a:gd name="T4" fmla="*/ 0 w 187"/>
                <a:gd name="T5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61"/>
                  </a:moveTo>
                  <a:lnTo>
                    <a:pt x="186" y="0"/>
                  </a:lnTo>
                  <a:lnTo>
                    <a:pt x="0" y="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5"/>
            <p:cNvSpPr>
              <a:spLocks/>
            </p:cNvSpPr>
            <p:nvPr/>
          </p:nvSpPr>
          <p:spPr bwMode="auto">
            <a:xfrm>
              <a:off x="3848" y="1004"/>
              <a:ext cx="359" cy="173"/>
            </a:xfrm>
            <a:custGeom>
              <a:avLst/>
              <a:gdLst>
                <a:gd name="T0" fmla="*/ 0 w 359"/>
                <a:gd name="T1" fmla="*/ 172 h 173"/>
                <a:gd name="T2" fmla="*/ 358 w 359"/>
                <a:gd name="T3" fmla="*/ 0 h 173"/>
                <a:gd name="T4" fmla="*/ 0 w 359"/>
                <a:gd name="T5" fmla="*/ 17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9" h="173">
                  <a:moveTo>
                    <a:pt x="0" y="172"/>
                  </a:moveTo>
                  <a:lnTo>
                    <a:pt x="358" y="0"/>
                  </a:lnTo>
                  <a:lnTo>
                    <a:pt x="0" y="1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6"/>
            <p:cNvSpPr>
              <a:spLocks/>
            </p:cNvSpPr>
            <p:nvPr/>
          </p:nvSpPr>
          <p:spPr bwMode="auto">
            <a:xfrm>
              <a:off x="4338" y="1004"/>
              <a:ext cx="366" cy="173"/>
            </a:xfrm>
            <a:custGeom>
              <a:avLst/>
              <a:gdLst>
                <a:gd name="T0" fmla="*/ 0 w 366"/>
                <a:gd name="T1" fmla="*/ 0 h 173"/>
                <a:gd name="T2" fmla="*/ 365 w 366"/>
                <a:gd name="T3" fmla="*/ 172 h 173"/>
                <a:gd name="T4" fmla="*/ 0 w 366"/>
                <a:gd name="T5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6" h="173">
                  <a:moveTo>
                    <a:pt x="0" y="0"/>
                  </a:moveTo>
                  <a:lnTo>
                    <a:pt x="365" y="1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7"/>
            <p:cNvSpPr>
              <a:spLocks/>
            </p:cNvSpPr>
            <p:nvPr/>
          </p:nvSpPr>
          <p:spPr bwMode="auto">
            <a:xfrm>
              <a:off x="4734" y="1402"/>
              <a:ext cx="1" cy="272"/>
            </a:xfrm>
            <a:custGeom>
              <a:avLst/>
              <a:gdLst>
                <a:gd name="T0" fmla="*/ 0 w 1"/>
                <a:gd name="T1" fmla="*/ 0 h 272"/>
                <a:gd name="T2" fmla="*/ 0 w 1"/>
                <a:gd name="T3" fmla="*/ 271 h 272"/>
                <a:gd name="T4" fmla="*/ 0 w 1"/>
                <a:gd name="T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2">
                  <a:moveTo>
                    <a:pt x="0" y="0"/>
                  </a:moveTo>
                  <a:lnTo>
                    <a:pt x="0" y="27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8"/>
            <p:cNvSpPr>
              <a:spLocks/>
            </p:cNvSpPr>
            <p:nvPr/>
          </p:nvSpPr>
          <p:spPr bwMode="auto">
            <a:xfrm>
              <a:off x="4253" y="412"/>
              <a:ext cx="1" cy="247"/>
            </a:xfrm>
            <a:custGeom>
              <a:avLst/>
              <a:gdLst>
                <a:gd name="T0" fmla="*/ 0 w 1"/>
                <a:gd name="T1" fmla="*/ 0 h 247"/>
                <a:gd name="T2" fmla="*/ 0 w 1"/>
                <a:gd name="T3" fmla="*/ 246 h 247"/>
                <a:gd name="T4" fmla="*/ 0 w 1"/>
                <a:gd name="T5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7">
                  <a:moveTo>
                    <a:pt x="0" y="0"/>
                  </a:moveTo>
                  <a:lnTo>
                    <a:pt x="0" y="2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9"/>
            <p:cNvSpPr>
              <a:spLocks/>
            </p:cNvSpPr>
            <p:nvPr/>
          </p:nvSpPr>
          <p:spPr bwMode="auto">
            <a:xfrm>
              <a:off x="4494" y="1244"/>
              <a:ext cx="63" cy="77"/>
            </a:xfrm>
            <a:custGeom>
              <a:avLst/>
              <a:gdLst>
                <a:gd name="T0" fmla="*/ 62 w 63"/>
                <a:gd name="T1" fmla="*/ 38 h 77"/>
                <a:gd name="T2" fmla="*/ 53 w 63"/>
                <a:gd name="T3" fmla="*/ 11 h 77"/>
                <a:gd name="T4" fmla="*/ 31 w 63"/>
                <a:gd name="T5" fmla="*/ 0 h 77"/>
                <a:gd name="T6" fmla="*/ 9 w 63"/>
                <a:gd name="T7" fmla="*/ 11 h 77"/>
                <a:gd name="T8" fmla="*/ 0 w 63"/>
                <a:gd name="T9" fmla="*/ 38 h 77"/>
                <a:gd name="T10" fmla="*/ 9 w 63"/>
                <a:gd name="T11" fmla="*/ 65 h 77"/>
                <a:gd name="T12" fmla="*/ 31 w 63"/>
                <a:gd name="T13" fmla="*/ 76 h 77"/>
                <a:gd name="T14" fmla="*/ 53 w 63"/>
                <a:gd name="T15" fmla="*/ 65 h 77"/>
                <a:gd name="T16" fmla="*/ 62 w 63"/>
                <a:gd name="T17" fmla="*/ 3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7">
                  <a:moveTo>
                    <a:pt x="62" y="38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8"/>
                  </a:lnTo>
                  <a:lnTo>
                    <a:pt x="9" y="65"/>
                  </a:lnTo>
                  <a:lnTo>
                    <a:pt x="31" y="76"/>
                  </a:lnTo>
                  <a:lnTo>
                    <a:pt x="53" y="65"/>
                  </a:lnTo>
                  <a:lnTo>
                    <a:pt x="62" y="3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20"/>
            <p:cNvSpPr>
              <a:spLocks/>
            </p:cNvSpPr>
            <p:nvPr/>
          </p:nvSpPr>
          <p:spPr bwMode="auto">
            <a:xfrm>
              <a:off x="4525" y="1251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21"/>
            <p:cNvSpPr>
              <a:spLocks/>
            </p:cNvSpPr>
            <p:nvPr/>
          </p:nvSpPr>
          <p:spPr bwMode="auto">
            <a:xfrm>
              <a:off x="3825" y="1409"/>
              <a:ext cx="1" cy="271"/>
            </a:xfrm>
            <a:custGeom>
              <a:avLst/>
              <a:gdLst>
                <a:gd name="T0" fmla="*/ 0 w 1"/>
                <a:gd name="T1" fmla="*/ 0 h 271"/>
                <a:gd name="T2" fmla="*/ 0 w 1"/>
                <a:gd name="T3" fmla="*/ 270 h 271"/>
                <a:gd name="T4" fmla="*/ 0 w 1"/>
                <a:gd name="T5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1">
                  <a:moveTo>
                    <a:pt x="0" y="0"/>
                  </a:moveTo>
                  <a:lnTo>
                    <a:pt x="0" y="27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22"/>
            <p:cNvSpPr>
              <a:spLocks noChangeArrowheads="1"/>
            </p:cNvSpPr>
            <p:nvPr/>
          </p:nvSpPr>
          <p:spPr bwMode="auto">
            <a:xfrm>
              <a:off x="3550" y="1650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77" name="Rectangle 23"/>
            <p:cNvSpPr>
              <a:spLocks noChangeArrowheads="1"/>
            </p:cNvSpPr>
            <p:nvPr/>
          </p:nvSpPr>
          <p:spPr bwMode="auto">
            <a:xfrm>
              <a:off x="4531" y="1658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78" name="Rectangle 24"/>
            <p:cNvSpPr>
              <a:spLocks noChangeArrowheads="1"/>
            </p:cNvSpPr>
            <p:nvPr/>
          </p:nvSpPr>
          <p:spPr bwMode="auto">
            <a:xfrm>
              <a:off x="4063" y="849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79" name="Rectangle 25"/>
            <p:cNvSpPr>
              <a:spLocks noChangeArrowheads="1"/>
            </p:cNvSpPr>
            <p:nvPr/>
          </p:nvSpPr>
          <p:spPr bwMode="auto">
            <a:xfrm>
              <a:off x="3643" y="1276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80" name="Rectangle 26"/>
            <p:cNvSpPr>
              <a:spLocks noChangeArrowheads="1"/>
            </p:cNvSpPr>
            <p:nvPr/>
          </p:nvSpPr>
          <p:spPr bwMode="auto">
            <a:xfrm>
              <a:off x="4111" y="202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81" name="Rectangle 27"/>
            <p:cNvSpPr>
              <a:spLocks noChangeArrowheads="1"/>
            </p:cNvSpPr>
            <p:nvPr/>
          </p:nvSpPr>
          <p:spPr bwMode="auto">
            <a:xfrm>
              <a:off x="4452" y="103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82" name="Rectangle 28"/>
            <p:cNvSpPr>
              <a:spLocks noChangeArrowheads="1"/>
            </p:cNvSpPr>
            <p:nvPr/>
          </p:nvSpPr>
          <p:spPr bwMode="auto">
            <a:xfrm>
              <a:off x="4522" y="1261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83" name="Rectangle 29"/>
            <p:cNvSpPr>
              <a:spLocks noChangeArrowheads="1"/>
            </p:cNvSpPr>
            <p:nvPr/>
          </p:nvSpPr>
          <p:spPr bwMode="auto">
            <a:xfrm>
              <a:off x="2899" y="1153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84" name="Rectangle 30"/>
            <p:cNvSpPr>
              <a:spLocks noChangeArrowheads="1"/>
            </p:cNvSpPr>
            <p:nvPr/>
          </p:nvSpPr>
          <p:spPr bwMode="auto">
            <a:xfrm>
              <a:off x="2899" y="1261"/>
              <a:ext cx="63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 </a:t>
              </a:r>
            </a:p>
          </p:txBody>
        </p:sp>
        <p:sp>
          <p:nvSpPr>
            <p:cNvPr id="85" name="Rectangle 31"/>
            <p:cNvSpPr>
              <a:spLocks noChangeArrowheads="1"/>
            </p:cNvSpPr>
            <p:nvPr/>
          </p:nvSpPr>
          <p:spPr bwMode="auto">
            <a:xfrm>
              <a:off x="2899" y="1365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temp T1)</a:t>
              </a:r>
            </a:p>
          </p:txBody>
        </p:sp>
        <p:sp>
          <p:nvSpPr>
            <p:cNvPr id="86" name="Rectangle 32"/>
            <p:cNvSpPr>
              <a:spLocks noChangeArrowheads="1"/>
            </p:cNvSpPr>
            <p:nvPr/>
          </p:nvSpPr>
          <p:spPr bwMode="auto">
            <a:xfrm>
              <a:off x="5212" y="1147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87" name="Rectangle 33"/>
            <p:cNvSpPr>
              <a:spLocks noChangeArrowheads="1"/>
            </p:cNvSpPr>
            <p:nvPr/>
          </p:nvSpPr>
          <p:spPr bwMode="auto">
            <a:xfrm>
              <a:off x="5212" y="1252"/>
              <a:ext cx="59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</a:t>
              </a:r>
            </a:p>
          </p:txBody>
        </p:sp>
        <p:sp>
          <p:nvSpPr>
            <p:cNvPr id="88" name="Rectangle 34"/>
            <p:cNvSpPr>
              <a:spLocks noChangeArrowheads="1"/>
            </p:cNvSpPr>
            <p:nvPr/>
          </p:nvSpPr>
          <p:spPr bwMode="auto">
            <a:xfrm>
              <a:off x="5212" y="1356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temp T2)</a:t>
              </a:r>
            </a:p>
          </p:txBody>
        </p:sp>
        <p:sp>
          <p:nvSpPr>
            <p:cNvPr id="89" name="Rectangle 35"/>
            <p:cNvSpPr>
              <a:spLocks noChangeArrowheads="1"/>
            </p:cNvSpPr>
            <p:nvPr/>
          </p:nvSpPr>
          <p:spPr bwMode="auto">
            <a:xfrm>
              <a:off x="4468" y="697"/>
              <a:ext cx="124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(Sort-Merge Join)</a:t>
              </a:r>
            </a:p>
          </p:txBody>
        </p:sp>
      </p:grpSp>
      <p:sp>
        <p:nvSpPr>
          <p:cNvPr id="3" name="Oval 2"/>
          <p:cNvSpPr/>
          <p:nvPr/>
        </p:nvSpPr>
        <p:spPr>
          <a:xfrm>
            <a:off x="1773606" y="3839885"/>
            <a:ext cx="1300163" cy="83661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3470" y="5036861"/>
            <a:ext cx="3785652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Cost of Scanning Reserves </a:t>
            </a:r>
            <a:r>
              <a:rPr lang="en-US" dirty="0"/>
              <a:t>= 1000 I/</a:t>
            </a:r>
            <a:r>
              <a:rPr lang="en-US" dirty="0" err="1"/>
              <a:t>Os</a:t>
            </a:r>
            <a:endParaRPr lang="en-US" dirty="0"/>
          </a:p>
          <a:p>
            <a:r>
              <a:rPr lang="en-US" b="1" dirty="0"/>
              <a:t>Cost of Writing T1 </a:t>
            </a:r>
            <a:r>
              <a:rPr lang="en-US" dirty="0"/>
              <a:t>= 10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/>
              <a:t> I/</a:t>
            </a:r>
            <a:r>
              <a:rPr lang="en-US" dirty="0" err="1"/>
              <a:t>Os</a:t>
            </a:r>
            <a:r>
              <a:rPr lang="en-US" dirty="0"/>
              <a:t> (</a:t>
            </a:r>
            <a:r>
              <a:rPr lang="en-US" i="1" dirty="0"/>
              <a:t>later</a:t>
            </a:r>
            <a:r>
              <a:rPr lang="en-US" dirty="0"/>
              <a:t>)</a:t>
            </a:r>
          </a:p>
        </p:txBody>
      </p:sp>
      <p:cxnSp>
        <p:nvCxnSpPr>
          <p:cNvPr id="90" name="Straight Arrow Connector 89"/>
          <p:cNvCxnSpPr>
            <a:endCxn id="4" idx="0"/>
          </p:cNvCxnSpPr>
          <p:nvPr/>
        </p:nvCxnSpPr>
        <p:spPr>
          <a:xfrm flipH="1">
            <a:off x="1926296" y="4705410"/>
            <a:ext cx="446985" cy="331451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>
          <a:xfrm>
            <a:off x="5449142" y="3805753"/>
            <a:ext cx="1300163" cy="83661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4751740" y="5046034"/>
            <a:ext cx="3655040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Cost of Scanning Sailors </a:t>
            </a:r>
            <a:r>
              <a:rPr lang="en-US" dirty="0"/>
              <a:t>= 500 I/</a:t>
            </a:r>
            <a:r>
              <a:rPr lang="en-US" dirty="0" err="1"/>
              <a:t>Os</a:t>
            </a:r>
            <a:endParaRPr lang="en-US" dirty="0"/>
          </a:p>
          <a:p>
            <a:r>
              <a:rPr lang="en-US" b="1" dirty="0"/>
              <a:t>Cost of Writing T2 </a:t>
            </a:r>
            <a:r>
              <a:rPr lang="en-US" dirty="0"/>
              <a:t>= 250</a:t>
            </a: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/>
              <a:t> I/</a:t>
            </a:r>
            <a:r>
              <a:rPr lang="en-US" dirty="0" err="1"/>
              <a:t>Os</a:t>
            </a:r>
            <a:r>
              <a:rPr lang="en-US" dirty="0"/>
              <a:t> (</a:t>
            </a:r>
            <a:r>
              <a:rPr lang="en-US" i="1" dirty="0"/>
              <a:t>later</a:t>
            </a:r>
            <a:r>
              <a:rPr lang="en-US" dirty="0"/>
              <a:t>)</a:t>
            </a:r>
          </a:p>
        </p:txBody>
      </p:sp>
      <p:cxnSp>
        <p:nvCxnSpPr>
          <p:cNvPr id="93" name="Straight Arrow Connector 92"/>
          <p:cNvCxnSpPr>
            <a:stCxn id="91" idx="4"/>
            <a:endCxn id="92" idx="0"/>
          </p:cNvCxnSpPr>
          <p:nvPr/>
        </p:nvCxnSpPr>
        <p:spPr>
          <a:xfrm>
            <a:off x="6099224" y="4642366"/>
            <a:ext cx="480036" cy="403668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0532" y="5943600"/>
            <a:ext cx="723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/>
              <a:t>Assuming 100 boats and uniform distribution of reservations across boats.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0562" y="6336268"/>
            <a:ext cx="5743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/>
              <a:t>Assuming 10 ratings and uniform distribution over ratings.</a:t>
            </a:r>
          </a:p>
        </p:txBody>
      </p:sp>
    </p:spTree>
    <p:extLst>
      <p:ext uri="{BB962C8B-B14F-4D97-AF65-F5344CB8AC3E}">
        <p14:creationId xmlns:p14="http://schemas.microsoft.com/office/powerpoint/2010/main" val="3769446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91" grpId="0" animBg="1"/>
      <p:bldP spid="92" grpId="0" animBg="1"/>
      <p:bldP spid="2" grpId="0"/>
      <p:bldP spid="5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I/O Cost of the </a:t>
            </a:r>
            <a:r>
              <a:rPr lang="en-US" i="1" dirty="0">
                <a:ea typeface="ＭＳ Ｐゴシック" pitchFamily="34" charset="-128"/>
              </a:rPr>
              <a:t>New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b="1" i="1" dirty="0">
                <a:ea typeface="ＭＳ Ｐゴシック" pitchFamily="34" charset="-128"/>
              </a:rPr>
              <a:t>Q</a:t>
            </a:r>
            <a:r>
              <a:rPr lang="en-US" dirty="0">
                <a:ea typeface="ＭＳ Ｐゴシック" pitchFamily="34" charset="-128"/>
              </a:rPr>
              <a:t> Plan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What is the I/O cost of the following evaluation plan?</a:t>
            </a: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32" name="Group 36"/>
          <p:cNvGrpSpPr>
            <a:grpSpLocks/>
          </p:cNvGrpSpPr>
          <p:nvPr/>
        </p:nvGrpSpPr>
        <p:grpSpPr bwMode="auto">
          <a:xfrm>
            <a:off x="1917196" y="2220635"/>
            <a:ext cx="4752975" cy="2816225"/>
            <a:chOff x="2899" y="103"/>
            <a:chExt cx="2994" cy="1774"/>
          </a:xfrm>
        </p:grpSpPr>
        <p:sp>
          <p:nvSpPr>
            <p:cNvPr id="33" name="Freeform 6"/>
            <p:cNvSpPr>
              <a:spLocks/>
            </p:cNvSpPr>
            <p:nvPr/>
          </p:nvSpPr>
          <p:spPr bwMode="auto">
            <a:xfrm>
              <a:off x="3600" y="1260"/>
              <a:ext cx="63" cy="75"/>
            </a:xfrm>
            <a:custGeom>
              <a:avLst/>
              <a:gdLst>
                <a:gd name="T0" fmla="*/ 62 w 63"/>
                <a:gd name="T1" fmla="*/ 37 h 75"/>
                <a:gd name="T2" fmla="*/ 53 w 63"/>
                <a:gd name="T3" fmla="*/ 11 h 75"/>
                <a:gd name="T4" fmla="*/ 31 w 63"/>
                <a:gd name="T5" fmla="*/ 0 h 75"/>
                <a:gd name="T6" fmla="*/ 9 w 63"/>
                <a:gd name="T7" fmla="*/ 11 h 75"/>
                <a:gd name="T8" fmla="*/ 0 w 63"/>
                <a:gd name="T9" fmla="*/ 37 h 75"/>
                <a:gd name="T10" fmla="*/ 9 w 63"/>
                <a:gd name="T11" fmla="*/ 64 h 75"/>
                <a:gd name="T12" fmla="*/ 31 w 63"/>
                <a:gd name="T13" fmla="*/ 74 h 75"/>
                <a:gd name="T14" fmla="*/ 53 w 63"/>
                <a:gd name="T15" fmla="*/ 64 h 75"/>
                <a:gd name="T16" fmla="*/ 62 w 63"/>
                <a:gd name="T17" fmla="*/ 3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5">
                  <a:moveTo>
                    <a:pt x="62" y="37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7"/>
                  </a:lnTo>
                  <a:lnTo>
                    <a:pt x="9" y="64"/>
                  </a:lnTo>
                  <a:lnTo>
                    <a:pt x="31" y="74"/>
                  </a:lnTo>
                  <a:lnTo>
                    <a:pt x="53" y="64"/>
                  </a:lnTo>
                  <a:lnTo>
                    <a:pt x="62" y="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7"/>
            <p:cNvSpPr>
              <a:spLocks/>
            </p:cNvSpPr>
            <p:nvPr/>
          </p:nvSpPr>
          <p:spPr bwMode="auto">
            <a:xfrm>
              <a:off x="3631" y="1266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8"/>
            <p:cNvSpPr>
              <a:spLocks/>
            </p:cNvSpPr>
            <p:nvPr/>
          </p:nvSpPr>
          <p:spPr bwMode="auto">
            <a:xfrm>
              <a:off x="4090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9"/>
            <p:cNvSpPr>
              <a:spLocks/>
            </p:cNvSpPr>
            <p:nvPr/>
          </p:nvSpPr>
          <p:spPr bwMode="auto">
            <a:xfrm>
              <a:off x="4137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10"/>
            <p:cNvSpPr>
              <a:spLocks/>
            </p:cNvSpPr>
            <p:nvPr/>
          </p:nvSpPr>
          <p:spPr bwMode="auto">
            <a:xfrm>
              <a:off x="4067" y="170"/>
              <a:ext cx="94" cy="1"/>
            </a:xfrm>
            <a:custGeom>
              <a:avLst/>
              <a:gdLst>
                <a:gd name="T0" fmla="*/ 0 w 94"/>
                <a:gd name="T1" fmla="*/ 0 h 1"/>
                <a:gd name="T2" fmla="*/ 93 w 94"/>
                <a:gd name="T3" fmla="*/ 0 h 1"/>
                <a:gd name="T4" fmla="*/ 0 w 9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1">
                  <a:moveTo>
                    <a:pt x="0" y="0"/>
                  </a:moveTo>
                  <a:lnTo>
                    <a:pt x="9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11"/>
            <p:cNvSpPr>
              <a:spLocks/>
            </p:cNvSpPr>
            <p:nvPr/>
          </p:nvSpPr>
          <p:spPr bwMode="auto">
            <a:xfrm>
              <a:off x="4168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12"/>
            <p:cNvSpPr>
              <a:spLocks/>
            </p:cNvSpPr>
            <p:nvPr/>
          </p:nvSpPr>
          <p:spPr bwMode="auto">
            <a:xfrm>
              <a:off x="4354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13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0 h 62"/>
                <a:gd name="T2" fmla="*/ 186 w 187"/>
                <a:gd name="T3" fmla="*/ 61 h 62"/>
                <a:gd name="T4" fmla="*/ 0 w 18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0"/>
                  </a:moveTo>
                  <a:lnTo>
                    <a:pt x="186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14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61 h 62"/>
                <a:gd name="T2" fmla="*/ 186 w 187"/>
                <a:gd name="T3" fmla="*/ 0 h 62"/>
                <a:gd name="T4" fmla="*/ 0 w 187"/>
                <a:gd name="T5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61"/>
                  </a:moveTo>
                  <a:lnTo>
                    <a:pt x="186" y="0"/>
                  </a:lnTo>
                  <a:lnTo>
                    <a:pt x="0" y="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5"/>
            <p:cNvSpPr>
              <a:spLocks/>
            </p:cNvSpPr>
            <p:nvPr/>
          </p:nvSpPr>
          <p:spPr bwMode="auto">
            <a:xfrm>
              <a:off x="3848" y="1004"/>
              <a:ext cx="359" cy="173"/>
            </a:xfrm>
            <a:custGeom>
              <a:avLst/>
              <a:gdLst>
                <a:gd name="T0" fmla="*/ 0 w 359"/>
                <a:gd name="T1" fmla="*/ 172 h 173"/>
                <a:gd name="T2" fmla="*/ 358 w 359"/>
                <a:gd name="T3" fmla="*/ 0 h 173"/>
                <a:gd name="T4" fmla="*/ 0 w 359"/>
                <a:gd name="T5" fmla="*/ 17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9" h="173">
                  <a:moveTo>
                    <a:pt x="0" y="172"/>
                  </a:moveTo>
                  <a:lnTo>
                    <a:pt x="358" y="0"/>
                  </a:lnTo>
                  <a:lnTo>
                    <a:pt x="0" y="1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6"/>
            <p:cNvSpPr>
              <a:spLocks/>
            </p:cNvSpPr>
            <p:nvPr/>
          </p:nvSpPr>
          <p:spPr bwMode="auto">
            <a:xfrm>
              <a:off x="4338" y="1004"/>
              <a:ext cx="366" cy="173"/>
            </a:xfrm>
            <a:custGeom>
              <a:avLst/>
              <a:gdLst>
                <a:gd name="T0" fmla="*/ 0 w 366"/>
                <a:gd name="T1" fmla="*/ 0 h 173"/>
                <a:gd name="T2" fmla="*/ 365 w 366"/>
                <a:gd name="T3" fmla="*/ 172 h 173"/>
                <a:gd name="T4" fmla="*/ 0 w 366"/>
                <a:gd name="T5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6" h="173">
                  <a:moveTo>
                    <a:pt x="0" y="0"/>
                  </a:moveTo>
                  <a:lnTo>
                    <a:pt x="365" y="1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7"/>
            <p:cNvSpPr>
              <a:spLocks/>
            </p:cNvSpPr>
            <p:nvPr/>
          </p:nvSpPr>
          <p:spPr bwMode="auto">
            <a:xfrm>
              <a:off x="4734" y="1402"/>
              <a:ext cx="1" cy="272"/>
            </a:xfrm>
            <a:custGeom>
              <a:avLst/>
              <a:gdLst>
                <a:gd name="T0" fmla="*/ 0 w 1"/>
                <a:gd name="T1" fmla="*/ 0 h 272"/>
                <a:gd name="T2" fmla="*/ 0 w 1"/>
                <a:gd name="T3" fmla="*/ 271 h 272"/>
                <a:gd name="T4" fmla="*/ 0 w 1"/>
                <a:gd name="T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2">
                  <a:moveTo>
                    <a:pt x="0" y="0"/>
                  </a:moveTo>
                  <a:lnTo>
                    <a:pt x="0" y="27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8"/>
            <p:cNvSpPr>
              <a:spLocks/>
            </p:cNvSpPr>
            <p:nvPr/>
          </p:nvSpPr>
          <p:spPr bwMode="auto">
            <a:xfrm>
              <a:off x="4253" y="412"/>
              <a:ext cx="1" cy="247"/>
            </a:xfrm>
            <a:custGeom>
              <a:avLst/>
              <a:gdLst>
                <a:gd name="T0" fmla="*/ 0 w 1"/>
                <a:gd name="T1" fmla="*/ 0 h 247"/>
                <a:gd name="T2" fmla="*/ 0 w 1"/>
                <a:gd name="T3" fmla="*/ 246 h 247"/>
                <a:gd name="T4" fmla="*/ 0 w 1"/>
                <a:gd name="T5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7">
                  <a:moveTo>
                    <a:pt x="0" y="0"/>
                  </a:moveTo>
                  <a:lnTo>
                    <a:pt x="0" y="2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9"/>
            <p:cNvSpPr>
              <a:spLocks/>
            </p:cNvSpPr>
            <p:nvPr/>
          </p:nvSpPr>
          <p:spPr bwMode="auto">
            <a:xfrm>
              <a:off x="4494" y="1244"/>
              <a:ext cx="63" cy="77"/>
            </a:xfrm>
            <a:custGeom>
              <a:avLst/>
              <a:gdLst>
                <a:gd name="T0" fmla="*/ 62 w 63"/>
                <a:gd name="T1" fmla="*/ 38 h 77"/>
                <a:gd name="T2" fmla="*/ 53 w 63"/>
                <a:gd name="T3" fmla="*/ 11 h 77"/>
                <a:gd name="T4" fmla="*/ 31 w 63"/>
                <a:gd name="T5" fmla="*/ 0 h 77"/>
                <a:gd name="T6" fmla="*/ 9 w 63"/>
                <a:gd name="T7" fmla="*/ 11 h 77"/>
                <a:gd name="T8" fmla="*/ 0 w 63"/>
                <a:gd name="T9" fmla="*/ 38 h 77"/>
                <a:gd name="T10" fmla="*/ 9 w 63"/>
                <a:gd name="T11" fmla="*/ 65 h 77"/>
                <a:gd name="T12" fmla="*/ 31 w 63"/>
                <a:gd name="T13" fmla="*/ 76 h 77"/>
                <a:gd name="T14" fmla="*/ 53 w 63"/>
                <a:gd name="T15" fmla="*/ 65 h 77"/>
                <a:gd name="T16" fmla="*/ 62 w 63"/>
                <a:gd name="T17" fmla="*/ 3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7">
                  <a:moveTo>
                    <a:pt x="62" y="38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8"/>
                  </a:lnTo>
                  <a:lnTo>
                    <a:pt x="9" y="65"/>
                  </a:lnTo>
                  <a:lnTo>
                    <a:pt x="31" y="76"/>
                  </a:lnTo>
                  <a:lnTo>
                    <a:pt x="53" y="65"/>
                  </a:lnTo>
                  <a:lnTo>
                    <a:pt x="62" y="3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20"/>
            <p:cNvSpPr>
              <a:spLocks/>
            </p:cNvSpPr>
            <p:nvPr/>
          </p:nvSpPr>
          <p:spPr bwMode="auto">
            <a:xfrm>
              <a:off x="4525" y="1251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21"/>
            <p:cNvSpPr>
              <a:spLocks/>
            </p:cNvSpPr>
            <p:nvPr/>
          </p:nvSpPr>
          <p:spPr bwMode="auto">
            <a:xfrm>
              <a:off x="3825" y="1409"/>
              <a:ext cx="1" cy="271"/>
            </a:xfrm>
            <a:custGeom>
              <a:avLst/>
              <a:gdLst>
                <a:gd name="T0" fmla="*/ 0 w 1"/>
                <a:gd name="T1" fmla="*/ 0 h 271"/>
                <a:gd name="T2" fmla="*/ 0 w 1"/>
                <a:gd name="T3" fmla="*/ 270 h 271"/>
                <a:gd name="T4" fmla="*/ 0 w 1"/>
                <a:gd name="T5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1">
                  <a:moveTo>
                    <a:pt x="0" y="0"/>
                  </a:moveTo>
                  <a:lnTo>
                    <a:pt x="0" y="27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22"/>
            <p:cNvSpPr>
              <a:spLocks noChangeArrowheads="1"/>
            </p:cNvSpPr>
            <p:nvPr/>
          </p:nvSpPr>
          <p:spPr bwMode="auto">
            <a:xfrm>
              <a:off x="3550" y="1650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77" name="Rectangle 23"/>
            <p:cNvSpPr>
              <a:spLocks noChangeArrowheads="1"/>
            </p:cNvSpPr>
            <p:nvPr/>
          </p:nvSpPr>
          <p:spPr bwMode="auto">
            <a:xfrm>
              <a:off x="4531" y="1658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78" name="Rectangle 24"/>
            <p:cNvSpPr>
              <a:spLocks noChangeArrowheads="1"/>
            </p:cNvSpPr>
            <p:nvPr/>
          </p:nvSpPr>
          <p:spPr bwMode="auto">
            <a:xfrm>
              <a:off x="4063" y="849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79" name="Rectangle 25"/>
            <p:cNvSpPr>
              <a:spLocks noChangeArrowheads="1"/>
            </p:cNvSpPr>
            <p:nvPr/>
          </p:nvSpPr>
          <p:spPr bwMode="auto">
            <a:xfrm>
              <a:off x="3643" y="1276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80" name="Rectangle 26"/>
            <p:cNvSpPr>
              <a:spLocks noChangeArrowheads="1"/>
            </p:cNvSpPr>
            <p:nvPr/>
          </p:nvSpPr>
          <p:spPr bwMode="auto">
            <a:xfrm>
              <a:off x="4111" y="202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81" name="Rectangle 27"/>
            <p:cNvSpPr>
              <a:spLocks noChangeArrowheads="1"/>
            </p:cNvSpPr>
            <p:nvPr/>
          </p:nvSpPr>
          <p:spPr bwMode="auto">
            <a:xfrm>
              <a:off x="4452" y="103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82" name="Rectangle 28"/>
            <p:cNvSpPr>
              <a:spLocks noChangeArrowheads="1"/>
            </p:cNvSpPr>
            <p:nvPr/>
          </p:nvSpPr>
          <p:spPr bwMode="auto">
            <a:xfrm>
              <a:off x="4522" y="1261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83" name="Rectangle 29"/>
            <p:cNvSpPr>
              <a:spLocks noChangeArrowheads="1"/>
            </p:cNvSpPr>
            <p:nvPr/>
          </p:nvSpPr>
          <p:spPr bwMode="auto">
            <a:xfrm>
              <a:off x="2899" y="1153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84" name="Rectangle 30"/>
            <p:cNvSpPr>
              <a:spLocks noChangeArrowheads="1"/>
            </p:cNvSpPr>
            <p:nvPr/>
          </p:nvSpPr>
          <p:spPr bwMode="auto">
            <a:xfrm>
              <a:off x="2899" y="1261"/>
              <a:ext cx="63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 </a:t>
              </a:r>
            </a:p>
          </p:txBody>
        </p:sp>
        <p:sp>
          <p:nvSpPr>
            <p:cNvPr id="85" name="Rectangle 31"/>
            <p:cNvSpPr>
              <a:spLocks noChangeArrowheads="1"/>
            </p:cNvSpPr>
            <p:nvPr/>
          </p:nvSpPr>
          <p:spPr bwMode="auto">
            <a:xfrm>
              <a:off x="2899" y="1365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temp T1)</a:t>
              </a:r>
            </a:p>
          </p:txBody>
        </p:sp>
        <p:sp>
          <p:nvSpPr>
            <p:cNvPr id="86" name="Rectangle 32"/>
            <p:cNvSpPr>
              <a:spLocks noChangeArrowheads="1"/>
            </p:cNvSpPr>
            <p:nvPr/>
          </p:nvSpPr>
          <p:spPr bwMode="auto">
            <a:xfrm>
              <a:off x="5212" y="1147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87" name="Rectangle 33"/>
            <p:cNvSpPr>
              <a:spLocks noChangeArrowheads="1"/>
            </p:cNvSpPr>
            <p:nvPr/>
          </p:nvSpPr>
          <p:spPr bwMode="auto">
            <a:xfrm>
              <a:off x="5212" y="1252"/>
              <a:ext cx="59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</a:t>
              </a:r>
            </a:p>
          </p:txBody>
        </p:sp>
        <p:sp>
          <p:nvSpPr>
            <p:cNvPr id="88" name="Rectangle 34"/>
            <p:cNvSpPr>
              <a:spLocks noChangeArrowheads="1"/>
            </p:cNvSpPr>
            <p:nvPr/>
          </p:nvSpPr>
          <p:spPr bwMode="auto">
            <a:xfrm>
              <a:off x="5212" y="1356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temp T2)</a:t>
              </a:r>
            </a:p>
          </p:txBody>
        </p:sp>
        <p:sp>
          <p:nvSpPr>
            <p:cNvPr id="89" name="Rectangle 35"/>
            <p:cNvSpPr>
              <a:spLocks noChangeArrowheads="1"/>
            </p:cNvSpPr>
            <p:nvPr/>
          </p:nvSpPr>
          <p:spPr bwMode="auto">
            <a:xfrm>
              <a:off x="4468" y="697"/>
              <a:ext cx="124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(Sort-Merge Join)</a:t>
              </a:r>
            </a:p>
          </p:txBody>
        </p:sp>
      </p:grpSp>
      <p:sp>
        <p:nvSpPr>
          <p:cNvPr id="3" name="Oval 2"/>
          <p:cNvSpPr/>
          <p:nvPr/>
        </p:nvSpPr>
        <p:spPr>
          <a:xfrm>
            <a:off x="1773606" y="3839885"/>
            <a:ext cx="1300163" cy="836613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5449142" y="3805753"/>
            <a:ext cx="1300163" cy="836613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475029" y="3163610"/>
            <a:ext cx="1818267" cy="347663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/>
          <p:cNvSpPr txBox="1"/>
          <p:nvPr/>
        </p:nvSpPr>
        <p:spPr>
          <a:xfrm>
            <a:off x="6367939" y="3013558"/>
            <a:ext cx="2699862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lIns="9144" rIns="0" rtlCol="0">
            <a:spAutoFit/>
          </a:bodyPr>
          <a:lstStyle/>
          <a:p>
            <a:pPr algn="ctr"/>
            <a:r>
              <a:rPr lang="en-US" b="1" dirty="0"/>
              <a:t>Cost </a:t>
            </a:r>
            <a:r>
              <a:rPr lang="en-US" dirty="0"/>
              <a:t>= 2×4×250 = 2000 I/</a:t>
            </a:r>
            <a:r>
              <a:rPr lang="en-US" dirty="0" err="1"/>
              <a:t>Os</a:t>
            </a:r>
            <a:r>
              <a:rPr lang="en-US" dirty="0"/>
              <a:t> (assuming B = 5)</a:t>
            </a:r>
          </a:p>
        </p:txBody>
      </p:sp>
      <p:cxnSp>
        <p:nvCxnSpPr>
          <p:cNvPr id="11" name="Straight Arrow Connector 10"/>
          <p:cNvCxnSpPr>
            <a:endCxn id="94" idx="2"/>
          </p:cNvCxnSpPr>
          <p:nvPr/>
        </p:nvCxnSpPr>
        <p:spPr>
          <a:xfrm flipV="1">
            <a:off x="6749305" y="3659889"/>
            <a:ext cx="968565" cy="598302"/>
          </a:xfrm>
          <a:prstGeom prst="straightConnector1">
            <a:avLst/>
          </a:prstGeom>
          <a:ln w="25400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382556" y="3081744"/>
            <a:ext cx="2416687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Cost </a:t>
            </a:r>
            <a:r>
              <a:rPr lang="en-US" dirty="0"/>
              <a:t>= 2×2×10 = 40 I/</a:t>
            </a:r>
            <a:r>
              <a:rPr lang="en-US" dirty="0" err="1"/>
              <a:t>Os</a:t>
            </a:r>
            <a:endParaRPr lang="en-US" dirty="0"/>
          </a:p>
          <a:p>
            <a:pPr algn="ctr"/>
            <a:r>
              <a:rPr lang="en-US" dirty="0"/>
              <a:t>(assuming B = 5)</a:t>
            </a:r>
          </a:p>
        </p:txBody>
      </p:sp>
      <p:sp>
        <p:nvSpPr>
          <p:cNvPr id="15" name="TextBox 14"/>
          <p:cNvSpPr txBox="1"/>
          <p:nvPr/>
        </p:nvSpPr>
        <p:spPr>
          <a:xfrm rot="19719466">
            <a:off x="6703031" y="3945335"/>
            <a:ext cx="1101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To sort T2</a:t>
            </a:r>
          </a:p>
        </p:txBody>
      </p:sp>
      <p:cxnSp>
        <p:nvCxnSpPr>
          <p:cNvPr id="98" name="Straight Arrow Connector 97"/>
          <p:cNvCxnSpPr/>
          <p:nvPr/>
        </p:nvCxnSpPr>
        <p:spPr>
          <a:xfrm flipH="1" flipV="1">
            <a:off x="1169483" y="3728075"/>
            <a:ext cx="604124" cy="547778"/>
          </a:xfrm>
          <a:prstGeom prst="straightConnector1">
            <a:avLst/>
          </a:prstGeom>
          <a:ln w="25400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 rot="2504237">
            <a:off x="834497" y="4004442"/>
            <a:ext cx="1094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To sort T1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 flipH="1" flipV="1">
            <a:off x="1590899" y="2711173"/>
            <a:ext cx="1" cy="370571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1556716" y="2679424"/>
            <a:ext cx="6161154" cy="334134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177" y="2209800"/>
            <a:ext cx="331238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Merge Cost </a:t>
            </a:r>
            <a:r>
              <a:rPr lang="en-US" dirty="0"/>
              <a:t>= 10 + 250 = 260 I/</a:t>
            </a:r>
            <a:r>
              <a:rPr lang="en-US" dirty="0" err="1"/>
              <a:t>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363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1" grpId="0" animBg="1"/>
      <p:bldP spid="9" grpId="0" animBg="1"/>
      <p:bldP spid="94" grpId="0" animBg="1"/>
      <p:bldP spid="96" grpId="0" animBg="1"/>
      <p:bldP spid="15" grpId="0"/>
      <p:bldP spid="99" grpId="0"/>
      <p:bldP spid="5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I/O Cost of the </a:t>
            </a:r>
            <a:r>
              <a:rPr lang="en-US" i="1" dirty="0">
                <a:ea typeface="ＭＳ Ｐゴシック" pitchFamily="34" charset="-128"/>
              </a:rPr>
              <a:t>New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b="1" i="1" dirty="0">
                <a:ea typeface="ＭＳ Ｐゴシック" pitchFamily="34" charset="-128"/>
              </a:rPr>
              <a:t>Q</a:t>
            </a:r>
            <a:r>
              <a:rPr lang="en-US" dirty="0">
                <a:ea typeface="ＭＳ Ｐゴシック" pitchFamily="34" charset="-128"/>
              </a:rPr>
              <a:t> Plan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What is the I/O cost of the following evaluation plan?</a:t>
            </a: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32" name="Group 36"/>
          <p:cNvGrpSpPr>
            <a:grpSpLocks/>
          </p:cNvGrpSpPr>
          <p:nvPr/>
        </p:nvGrpSpPr>
        <p:grpSpPr bwMode="auto">
          <a:xfrm>
            <a:off x="1917196" y="2220635"/>
            <a:ext cx="4752975" cy="2816225"/>
            <a:chOff x="2899" y="103"/>
            <a:chExt cx="2994" cy="1774"/>
          </a:xfrm>
        </p:grpSpPr>
        <p:sp>
          <p:nvSpPr>
            <p:cNvPr id="33" name="Freeform 6"/>
            <p:cNvSpPr>
              <a:spLocks/>
            </p:cNvSpPr>
            <p:nvPr/>
          </p:nvSpPr>
          <p:spPr bwMode="auto">
            <a:xfrm>
              <a:off x="3600" y="1260"/>
              <a:ext cx="63" cy="75"/>
            </a:xfrm>
            <a:custGeom>
              <a:avLst/>
              <a:gdLst>
                <a:gd name="T0" fmla="*/ 62 w 63"/>
                <a:gd name="T1" fmla="*/ 37 h 75"/>
                <a:gd name="T2" fmla="*/ 53 w 63"/>
                <a:gd name="T3" fmla="*/ 11 h 75"/>
                <a:gd name="T4" fmla="*/ 31 w 63"/>
                <a:gd name="T5" fmla="*/ 0 h 75"/>
                <a:gd name="T6" fmla="*/ 9 w 63"/>
                <a:gd name="T7" fmla="*/ 11 h 75"/>
                <a:gd name="T8" fmla="*/ 0 w 63"/>
                <a:gd name="T9" fmla="*/ 37 h 75"/>
                <a:gd name="T10" fmla="*/ 9 w 63"/>
                <a:gd name="T11" fmla="*/ 64 h 75"/>
                <a:gd name="T12" fmla="*/ 31 w 63"/>
                <a:gd name="T13" fmla="*/ 74 h 75"/>
                <a:gd name="T14" fmla="*/ 53 w 63"/>
                <a:gd name="T15" fmla="*/ 64 h 75"/>
                <a:gd name="T16" fmla="*/ 62 w 63"/>
                <a:gd name="T17" fmla="*/ 3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5">
                  <a:moveTo>
                    <a:pt x="62" y="37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7"/>
                  </a:lnTo>
                  <a:lnTo>
                    <a:pt x="9" y="64"/>
                  </a:lnTo>
                  <a:lnTo>
                    <a:pt x="31" y="74"/>
                  </a:lnTo>
                  <a:lnTo>
                    <a:pt x="53" y="64"/>
                  </a:lnTo>
                  <a:lnTo>
                    <a:pt x="62" y="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7"/>
            <p:cNvSpPr>
              <a:spLocks/>
            </p:cNvSpPr>
            <p:nvPr/>
          </p:nvSpPr>
          <p:spPr bwMode="auto">
            <a:xfrm>
              <a:off x="3631" y="1266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8"/>
            <p:cNvSpPr>
              <a:spLocks/>
            </p:cNvSpPr>
            <p:nvPr/>
          </p:nvSpPr>
          <p:spPr bwMode="auto">
            <a:xfrm>
              <a:off x="4090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9"/>
            <p:cNvSpPr>
              <a:spLocks/>
            </p:cNvSpPr>
            <p:nvPr/>
          </p:nvSpPr>
          <p:spPr bwMode="auto">
            <a:xfrm>
              <a:off x="4137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10"/>
            <p:cNvSpPr>
              <a:spLocks/>
            </p:cNvSpPr>
            <p:nvPr/>
          </p:nvSpPr>
          <p:spPr bwMode="auto">
            <a:xfrm>
              <a:off x="4067" y="170"/>
              <a:ext cx="94" cy="1"/>
            </a:xfrm>
            <a:custGeom>
              <a:avLst/>
              <a:gdLst>
                <a:gd name="T0" fmla="*/ 0 w 94"/>
                <a:gd name="T1" fmla="*/ 0 h 1"/>
                <a:gd name="T2" fmla="*/ 93 w 94"/>
                <a:gd name="T3" fmla="*/ 0 h 1"/>
                <a:gd name="T4" fmla="*/ 0 w 9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1">
                  <a:moveTo>
                    <a:pt x="0" y="0"/>
                  </a:moveTo>
                  <a:lnTo>
                    <a:pt x="9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11"/>
            <p:cNvSpPr>
              <a:spLocks/>
            </p:cNvSpPr>
            <p:nvPr/>
          </p:nvSpPr>
          <p:spPr bwMode="auto">
            <a:xfrm>
              <a:off x="4168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12"/>
            <p:cNvSpPr>
              <a:spLocks/>
            </p:cNvSpPr>
            <p:nvPr/>
          </p:nvSpPr>
          <p:spPr bwMode="auto">
            <a:xfrm>
              <a:off x="4354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13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0 h 62"/>
                <a:gd name="T2" fmla="*/ 186 w 187"/>
                <a:gd name="T3" fmla="*/ 61 h 62"/>
                <a:gd name="T4" fmla="*/ 0 w 18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0"/>
                  </a:moveTo>
                  <a:lnTo>
                    <a:pt x="186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14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61 h 62"/>
                <a:gd name="T2" fmla="*/ 186 w 187"/>
                <a:gd name="T3" fmla="*/ 0 h 62"/>
                <a:gd name="T4" fmla="*/ 0 w 187"/>
                <a:gd name="T5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61"/>
                  </a:moveTo>
                  <a:lnTo>
                    <a:pt x="186" y="0"/>
                  </a:lnTo>
                  <a:lnTo>
                    <a:pt x="0" y="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5"/>
            <p:cNvSpPr>
              <a:spLocks/>
            </p:cNvSpPr>
            <p:nvPr/>
          </p:nvSpPr>
          <p:spPr bwMode="auto">
            <a:xfrm>
              <a:off x="3848" y="1004"/>
              <a:ext cx="359" cy="173"/>
            </a:xfrm>
            <a:custGeom>
              <a:avLst/>
              <a:gdLst>
                <a:gd name="T0" fmla="*/ 0 w 359"/>
                <a:gd name="T1" fmla="*/ 172 h 173"/>
                <a:gd name="T2" fmla="*/ 358 w 359"/>
                <a:gd name="T3" fmla="*/ 0 h 173"/>
                <a:gd name="T4" fmla="*/ 0 w 359"/>
                <a:gd name="T5" fmla="*/ 17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9" h="173">
                  <a:moveTo>
                    <a:pt x="0" y="172"/>
                  </a:moveTo>
                  <a:lnTo>
                    <a:pt x="358" y="0"/>
                  </a:lnTo>
                  <a:lnTo>
                    <a:pt x="0" y="1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6"/>
            <p:cNvSpPr>
              <a:spLocks/>
            </p:cNvSpPr>
            <p:nvPr/>
          </p:nvSpPr>
          <p:spPr bwMode="auto">
            <a:xfrm>
              <a:off x="4338" y="1004"/>
              <a:ext cx="366" cy="173"/>
            </a:xfrm>
            <a:custGeom>
              <a:avLst/>
              <a:gdLst>
                <a:gd name="T0" fmla="*/ 0 w 366"/>
                <a:gd name="T1" fmla="*/ 0 h 173"/>
                <a:gd name="T2" fmla="*/ 365 w 366"/>
                <a:gd name="T3" fmla="*/ 172 h 173"/>
                <a:gd name="T4" fmla="*/ 0 w 366"/>
                <a:gd name="T5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6" h="173">
                  <a:moveTo>
                    <a:pt x="0" y="0"/>
                  </a:moveTo>
                  <a:lnTo>
                    <a:pt x="365" y="1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7"/>
            <p:cNvSpPr>
              <a:spLocks/>
            </p:cNvSpPr>
            <p:nvPr/>
          </p:nvSpPr>
          <p:spPr bwMode="auto">
            <a:xfrm>
              <a:off x="4734" y="1402"/>
              <a:ext cx="1" cy="272"/>
            </a:xfrm>
            <a:custGeom>
              <a:avLst/>
              <a:gdLst>
                <a:gd name="T0" fmla="*/ 0 w 1"/>
                <a:gd name="T1" fmla="*/ 0 h 272"/>
                <a:gd name="T2" fmla="*/ 0 w 1"/>
                <a:gd name="T3" fmla="*/ 271 h 272"/>
                <a:gd name="T4" fmla="*/ 0 w 1"/>
                <a:gd name="T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2">
                  <a:moveTo>
                    <a:pt x="0" y="0"/>
                  </a:moveTo>
                  <a:lnTo>
                    <a:pt x="0" y="27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8"/>
            <p:cNvSpPr>
              <a:spLocks/>
            </p:cNvSpPr>
            <p:nvPr/>
          </p:nvSpPr>
          <p:spPr bwMode="auto">
            <a:xfrm>
              <a:off x="4253" y="412"/>
              <a:ext cx="1" cy="247"/>
            </a:xfrm>
            <a:custGeom>
              <a:avLst/>
              <a:gdLst>
                <a:gd name="T0" fmla="*/ 0 w 1"/>
                <a:gd name="T1" fmla="*/ 0 h 247"/>
                <a:gd name="T2" fmla="*/ 0 w 1"/>
                <a:gd name="T3" fmla="*/ 246 h 247"/>
                <a:gd name="T4" fmla="*/ 0 w 1"/>
                <a:gd name="T5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7">
                  <a:moveTo>
                    <a:pt x="0" y="0"/>
                  </a:moveTo>
                  <a:lnTo>
                    <a:pt x="0" y="2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9"/>
            <p:cNvSpPr>
              <a:spLocks/>
            </p:cNvSpPr>
            <p:nvPr/>
          </p:nvSpPr>
          <p:spPr bwMode="auto">
            <a:xfrm>
              <a:off x="4494" y="1244"/>
              <a:ext cx="63" cy="77"/>
            </a:xfrm>
            <a:custGeom>
              <a:avLst/>
              <a:gdLst>
                <a:gd name="T0" fmla="*/ 62 w 63"/>
                <a:gd name="T1" fmla="*/ 38 h 77"/>
                <a:gd name="T2" fmla="*/ 53 w 63"/>
                <a:gd name="T3" fmla="*/ 11 h 77"/>
                <a:gd name="T4" fmla="*/ 31 w 63"/>
                <a:gd name="T5" fmla="*/ 0 h 77"/>
                <a:gd name="T6" fmla="*/ 9 w 63"/>
                <a:gd name="T7" fmla="*/ 11 h 77"/>
                <a:gd name="T8" fmla="*/ 0 w 63"/>
                <a:gd name="T9" fmla="*/ 38 h 77"/>
                <a:gd name="T10" fmla="*/ 9 w 63"/>
                <a:gd name="T11" fmla="*/ 65 h 77"/>
                <a:gd name="T12" fmla="*/ 31 w 63"/>
                <a:gd name="T13" fmla="*/ 76 h 77"/>
                <a:gd name="T14" fmla="*/ 53 w 63"/>
                <a:gd name="T15" fmla="*/ 65 h 77"/>
                <a:gd name="T16" fmla="*/ 62 w 63"/>
                <a:gd name="T17" fmla="*/ 3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7">
                  <a:moveTo>
                    <a:pt x="62" y="38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8"/>
                  </a:lnTo>
                  <a:lnTo>
                    <a:pt x="9" y="65"/>
                  </a:lnTo>
                  <a:lnTo>
                    <a:pt x="31" y="76"/>
                  </a:lnTo>
                  <a:lnTo>
                    <a:pt x="53" y="65"/>
                  </a:lnTo>
                  <a:lnTo>
                    <a:pt x="62" y="3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20"/>
            <p:cNvSpPr>
              <a:spLocks/>
            </p:cNvSpPr>
            <p:nvPr/>
          </p:nvSpPr>
          <p:spPr bwMode="auto">
            <a:xfrm>
              <a:off x="4525" y="1251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21"/>
            <p:cNvSpPr>
              <a:spLocks/>
            </p:cNvSpPr>
            <p:nvPr/>
          </p:nvSpPr>
          <p:spPr bwMode="auto">
            <a:xfrm>
              <a:off x="3825" y="1409"/>
              <a:ext cx="1" cy="271"/>
            </a:xfrm>
            <a:custGeom>
              <a:avLst/>
              <a:gdLst>
                <a:gd name="T0" fmla="*/ 0 w 1"/>
                <a:gd name="T1" fmla="*/ 0 h 271"/>
                <a:gd name="T2" fmla="*/ 0 w 1"/>
                <a:gd name="T3" fmla="*/ 270 h 271"/>
                <a:gd name="T4" fmla="*/ 0 w 1"/>
                <a:gd name="T5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1">
                  <a:moveTo>
                    <a:pt x="0" y="0"/>
                  </a:moveTo>
                  <a:lnTo>
                    <a:pt x="0" y="27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22"/>
            <p:cNvSpPr>
              <a:spLocks noChangeArrowheads="1"/>
            </p:cNvSpPr>
            <p:nvPr/>
          </p:nvSpPr>
          <p:spPr bwMode="auto">
            <a:xfrm>
              <a:off x="3550" y="1650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77" name="Rectangle 23"/>
            <p:cNvSpPr>
              <a:spLocks noChangeArrowheads="1"/>
            </p:cNvSpPr>
            <p:nvPr/>
          </p:nvSpPr>
          <p:spPr bwMode="auto">
            <a:xfrm>
              <a:off x="4531" y="1658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78" name="Rectangle 24"/>
            <p:cNvSpPr>
              <a:spLocks noChangeArrowheads="1"/>
            </p:cNvSpPr>
            <p:nvPr/>
          </p:nvSpPr>
          <p:spPr bwMode="auto">
            <a:xfrm>
              <a:off x="4063" y="849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79" name="Rectangle 25"/>
            <p:cNvSpPr>
              <a:spLocks noChangeArrowheads="1"/>
            </p:cNvSpPr>
            <p:nvPr/>
          </p:nvSpPr>
          <p:spPr bwMode="auto">
            <a:xfrm>
              <a:off x="3643" y="1276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80" name="Rectangle 26"/>
            <p:cNvSpPr>
              <a:spLocks noChangeArrowheads="1"/>
            </p:cNvSpPr>
            <p:nvPr/>
          </p:nvSpPr>
          <p:spPr bwMode="auto">
            <a:xfrm>
              <a:off x="4111" y="202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81" name="Rectangle 27"/>
            <p:cNvSpPr>
              <a:spLocks noChangeArrowheads="1"/>
            </p:cNvSpPr>
            <p:nvPr/>
          </p:nvSpPr>
          <p:spPr bwMode="auto">
            <a:xfrm>
              <a:off x="4452" y="103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82" name="Rectangle 28"/>
            <p:cNvSpPr>
              <a:spLocks noChangeArrowheads="1"/>
            </p:cNvSpPr>
            <p:nvPr/>
          </p:nvSpPr>
          <p:spPr bwMode="auto">
            <a:xfrm>
              <a:off x="4522" y="1261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83" name="Rectangle 29"/>
            <p:cNvSpPr>
              <a:spLocks noChangeArrowheads="1"/>
            </p:cNvSpPr>
            <p:nvPr/>
          </p:nvSpPr>
          <p:spPr bwMode="auto">
            <a:xfrm>
              <a:off x="2899" y="1153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84" name="Rectangle 30"/>
            <p:cNvSpPr>
              <a:spLocks noChangeArrowheads="1"/>
            </p:cNvSpPr>
            <p:nvPr/>
          </p:nvSpPr>
          <p:spPr bwMode="auto">
            <a:xfrm>
              <a:off x="2899" y="1261"/>
              <a:ext cx="63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 </a:t>
              </a:r>
            </a:p>
          </p:txBody>
        </p:sp>
        <p:sp>
          <p:nvSpPr>
            <p:cNvPr id="85" name="Rectangle 31"/>
            <p:cNvSpPr>
              <a:spLocks noChangeArrowheads="1"/>
            </p:cNvSpPr>
            <p:nvPr/>
          </p:nvSpPr>
          <p:spPr bwMode="auto">
            <a:xfrm>
              <a:off x="2899" y="1365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temp T1)</a:t>
              </a:r>
            </a:p>
          </p:txBody>
        </p:sp>
        <p:sp>
          <p:nvSpPr>
            <p:cNvPr id="86" name="Rectangle 32"/>
            <p:cNvSpPr>
              <a:spLocks noChangeArrowheads="1"/>
            </p:cNvSpPr>
            <p:nvPr/>
          </p:nvSpPr>
          <p:spPr bwMode="auto">
            <a:xfrm>
              <a:off x="5212" y="1147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87" name="Rectangle 33"/>
            <p:cNvSpPr>
              <a:spLocks noChangeArrowheads="1"/>
            </p:cNvSpPr>
            <p:nvPr/>
          </p:nvSpPr>
          <p:spPr bwMode="auto">
            <a:xfrm>
              <a:off x="5212" y="1252"/>
              <a:ext cx="59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</a:t>
              </a:r>
            </a:p>
          </p:txBody>
        </p:sp>
        <p:sp>
          <p:nvSpPr>
            <p:cNvPr id="88" name="Rectangle 34"/>
            <p:cNvSpPr>
              <a:spLocks noChangeArrowheads="1"/>
            </p:cNvSpPr>
            <p:nvPr/>
          </p:nvSpPr>
          <p:spPr bwMode="auto">
            <a:xfrm>
              <a:off x="5212" y="1356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temp T2)</a:t>
              </a:r>
            </a:p>
          </p:txBody>
        </p:sp>
        <p:sp>
          <p:nvSpPr>
            <p:cNvPr id="89" name="Rectangle 35"/>
            <p:cNvSpPr>
              <a:spLocks noChangeArrowheads="1"/>
            </p:cNvSpPr>
            <p:nvPr/>
          </p:nvSpPr>
          <p:spPr bwMode="auto">
            <a:xfrm>
              <a:off x="4468" y="697"/>
              <a:ext cx="124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(Sort-Merge Join)</a:t>
              </a:r>
            </a:p>
          </p:txBody>
        </p:sp>
      </p:grpSp>
      <p:sp>
        <p:nvSpPr>
          <p:cNvPr id="48" name="Oval 47"/>
          <p:cNvSpPr/>
          <p:nvPr/>
        </p:nvSpPr>
        <p:spPr>
          <a:xfrm>
            <a:off x="3578515" y="1976159"/>
            <a:ext cx="2148682" cy="83661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6009771" y="2083207"/>
            <a:ext cx="2819400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Done on-the-fly, thus, do </a:t>
            </a:r>
            <a:br>
              <a:rPr lang="en-US" dirty="0"/>
            </a:br>
            <a:r>
              <a:rPr lang="en-US" dirty="0"/>
              <a:t>not incur additional I/</a:t>
            </a:r>
            <a:r>
              <a:rPr lang="en-US" dirty="0" err="1"/>
              <a:t>Os</a:t>
            </a:r>
            <a:endParaRPr lang="en-US" dirty="0"/>
          </a:p>
        </p:txBody>
      </p:sp>
      <p:cxnSp>
        <p:nvCxnSpPr>
          <p:cNvPr id="51" name="Straight Arrow Connector 50"/>
          <p:cNvCxnSpPr>
            <a:endCxn id="50" idx="1"/>
          </p:cNvCxnSpPr>
          <p:nvPr/>
        </p:nvCxnSpPr>
        <p:spPr>
          <a:xfrm>
            <a:off x="5727198" y="2406373"/>
            <a:ext cx="282573" cy="0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6603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I/O Cost of the </a:t>
            </a:r>
            <a:r>
              <a:rPr lang="en-US" i="1" dirty="0">
                <a:ea typeface="ＭＳ Ｐゴシック" pitchFamily="34" charset="-128"/>
              </a:rPr>
              <a:t>New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b="1" i="1" dirty="0">
                <a:ea typeface="ＭＳ Ｐゴシック" pitchFamily="34" charset="-128"/>
              </a:rPr>
              <a:t>Q</a:t>
            </a:r>
            <a:r>
              <a:rPr lang="en-US" dirty="0">
                <a:ea typeface="ＭＳ Ｐゴシック" pitchFamily="34" charset="-128"/>
              </a:rPr>
              <a:t> Plan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What is the I/O cost of the following evaluation plan?</a:t>
            </a: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32" name="Group 36"/>
          <p:cNvGrpSpPr>
            <a:grpSpLocks/>
          </p:cNvGrpSpPr>
          <p:nvPr/>
        </p:nvGrpSpPr>
        <p:grpSpPr bwMode="auto">
          <a:xfrm>
            <a:off x="1917196" y="2220635"/>
            <a:ext cx="4752975" cy="2816225"/>
            <a:chOff x="2899" y="103"/>
            <a:chExt cx="2994" cy="1774"/>
          </a:xfrm>
        </p:grpSpPr>
        <p:sp>
          <p:nvSpPr>
            <p:cNvPr id="33" name="Freeform 6"/>
            <p:cNvSpPr>
              <a:spLocks/>
            </p:cNvSpPr>
            <p:nvPr/>
          </p:nvSpPr>
          <p:spPr bwMode="auto">
            <a:xfrm>
              <a:off x="3600" y="1260"/>
              <a:ext cx="63" cy="75"/>
            </a:xfrm>
            <a:custGeom>
              <a:avLst/>
              <a:gdLst>
                <a:gd name="T0" fmla="*/ 62 w 63"/>
                <a:gd name="T1" fmla="*/ 37 h 75"/>
                <a:gd name="T2" fmla="*/ 53 w 63"/>
                <a:gd name="T3" fmla="*/ 11 h 75"/>
                <a:gd name="T4" fmla="*/ 31 w 63"/>
                <a:gd name="T5" fmla="*/ 0 h 75"/>
                <a:gd name="T6" fmla="*/ 9 w 63"/>
                <a:gd name="T7" fmla="*/ 11 h 75"/>
                <a:gd name="T8" fmla="*/ 0 w 63"/>
                <a:gd name="T9" fmla="*/ 37 h 75"/>
                <a:gd name="T10" fmla="*/ 9 w 63"/>
                <a:gd name="T11" fmla="*/ 64 h 75"/>
                <a:gd name="T12" fmla="*/ 31 w 63"/>
                <a:gd name="T13" fmla="*/ 74 h 75"/>
                <a:gd name="T14" fmla="*/ 53 w 63"/>
                <a:gd name="T15" fmla="*/ 64 h 75"/>
                <a:gd name="T16" fmla="*/ 62 w 63"/>
                <a:gd name="T17" fmla="*/ 3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5">
                  <a:moveTo>
                    <a:pt x="62" y="37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7"/>
                  </a:lnTo>
                  <a:lnTo>
                    <a:pt x="9" y="64"/>
                  </a:lnTo>
                  <a:lnTo>
                    <a:pt x="31" y="74"/>
                  </a:lnTo>
                  <a:lnTo>
                    <a:pt x="53" y="64"/>
                  </a:lnTo>
                  <a:lnTo>
                    <a:pt x="62" y="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7"/>
            <p:cNvSpPr>
              <a:spLocks/>
            </p:cNvSpPr>
            <p:nvPr/>
          </p:nvSpPr>
          <p:spPr bwMode="auto">
            <a:xfrm>
              <a:off x="3631" y="1266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8"/>
            <p:cNvSpPr>
              <a:spLocks/>
            </p:cNvSpPr>
            <p:nvPr/>
          </p:nvSpPr>
          <p:spPr bwMode="auto">
            <a:xfrm>
              <a:off x="4090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9"/>
            <p:cNvSpPr>
              <a:spLocks/>
            </p:cNvSpPr>
            <p:nvPr/>
          </p:nvSpPr>
          <p:spPr bwMode="auto">
            <a:xfrm>
              <a:off x="4137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10"/>
            <p:cNvSpPr>
              <a:spLocks/>
            </p:cNvSpPr>
            <p:nvPr/>
          </p:nvSpPr>
          <p:spPr bwMode="auto">
            <a:xfrm>
              <a:off x="4067" y="170"/>
              <a:ext cx="94" cy="1"/>
            </a:xfrm>
            <a:custGeom>
              <a:avLst/>
              <a:gdLst>
                <a:gd name="T0" fmla="*/ 0 w 94"/>
                <a:gd name="T1" fmla="*/ 0 h 1"/>
                <a:gd name="T2" fmla="*/ 93 w 94"/>
                <a:gd name="T3" fmla="*/ 0 h 1"/>
                <a:gd name="T4" fmla="*/ 0 w 9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1">
                  <a:moveTo>
                    <a:pt x="0" y="0"/>
                  </a:moveTo>
                  <a:lnTo>
                    <a:pt x="9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11"/>
            <p:cNvSpPr>
              <a:spLocks/>
            </p:cNvSpPr>
            <p:nvPr/>
          </p:nvSpPr>
          <p:spPr bwMode="auto">
            <a:xfrm>
              <a:off x="4168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12"/>
            <p:cNvSpPr>
              <a:spLocks/>
            </p:cNvSpPr>
            <p:nvPr/>
          </p:nvSpPr>
          <p:spPr bwMode="auto">
            <a:xfrm>
              <a:off x="4354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13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0 h 62"/>
                <a:gd name="T2" fmla="*/ 186 w 187"/>
                <a:gd name="T3" fmla="*/ 61 h 62"/>
                <a:gd name="T4" fmla="*/ 0 w 18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0"/>
                  </a:moveTo>
                  <a:lnTo>
                    <a:pt x="186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14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61 h 62"/>
                <a:gd name="T2" fmla="*/ 186 w 187"/>
                <a:gd name="T3" fmla="*/ 0 h 62"/>
                <a:gd name="T4" fmla="*/ 0 w 187"/>
                <a:gd name="T5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61"/>
                  </a:moveTo>
                  <a:lnTo>
                    <a:pt x="186" y="0"/>
                  </a:lnTo>
                  <a:lnTo>
                    <a:pt x="0" y="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5"/>
            <p:cNvSpPr>
              <a:spLocks/>
            </p:cNvSpPr>
            <p:nvPr/>
          </p:nvSpPr>
          <p:spPr bwMode="auto">
            <a:xfrm>
              <a:off x="3848" y="1004"/>
              <a:ext cx="359" cy="173"/>
            </a:xfrm>
            <a:custGeom>
              <a:avLst/>
              <a:gdLst>
                <a:gd name="T0" fmla="*/ 0 w 359"/>
                <a:gd name="T1" fmla="*/ 172 h 173"/>
                <a:gd name="T2" fmla="*/ 358 w 359"/>
                <a:gd name="T3" fmla="*/ 0 h 173"/>
                <a:gd name="T4" fmla="*/ 0 w 359"/>
                <a:gd name="T5" fmla="*/ 17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9" h="173">
                  <a:moveTo>
                    <a:pt x="0" y="172"/>
                  </a:moveTo>
                  <a:lnTo>
                    <a:pt x="358" y="0"/>
                  </a:lnTo>
                  <a:lnTo>
                    <a:pt x="0" y="1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6"/>
            <p:cNvSpPr>
              <a:spLocks/>
            </p:cNvSpPr>
            <p:nvPr/>
          </p:nvSpPr>
          <p:spPr bwMode="auto">
            <a:xfrm>
              <a:off x="4338" y="1004"/>
              <a:ext cx="366" cy="173"/>
            </a:xfrm>
            <a:custGeom>
              <a:avLst/>
              <a:gdLst>
                <a:gd name="T0" fmla="*/ 0 w 366"/>
                <a:gd name="T1" fmla="*/ 0 h 173"/>
                <a:gd name="T2" fmla="*/ 365 w 366"/>
                <a:gd name="T3" fmla="*/ 172 h 173"/>
                <a:gd name="T4" fmla="*/ 0 w 366"/>
                <a:gd name="T5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6" h="173">
                  <a:moveTo>
                    <a:pt x="0" y="0"/>
                  </a:moveTo>
                  <a:lnTo>
                    <a:pt x="365" y="1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7"/>
            <p:cNvSpPr>
              <a:spLocks/>
            </p:cNvSpPr>
            <p:nvPr/>
          </p:nvSpPr>
          <p:spPr bwMode="auto">
            <a:xfrm>
              <a:off x="4734" y="1402"/>
              <a:ext cx="1" cy="272"/>
            </a:xfrm>
            <a:custGeom>
              <a:avLst/>
              <a:gdLst>
                <a:gd name="T0" fmla="*/ 0 w 1"/>
                <a:gd name="T1" fmla="*/ 0 h 272"/>
                <a:gd name="T2" fmla="*/ 0 w 1"/>
                <a:gd name="T3" fmla="*/ 271 h 272"/>
                <a:gd name="T4" fmla="*/ 0 w 1"/>
                <a:gd name="T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2">
                  <a:moveTo>
                    <a:pt x="0" y="0"/>
                  </a:moveTo>
                  <a:lnTo>
                    <a:pt x="0" y="27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8"/>
            <p:cNvSpPr>
              <a:spLocks/>
            </p:cNvSpPr>
            <p:nvPr/>
          </p:nvSpPr>
          <p:spPr bwMode="auto">
            <a:xfrm>
              <a:off x="4253" y="412"/>
              <a:ext cx="1" cy="247"/>
            </a:xfrm>
            <a:custGeom>
              <a:avLst/>
              <a:gdLst>
                <a:gd name="T0" fmla="*/ 0 w 1"/>
                <a:gd name="T1" fmla="*/ 0 h 247"/>
                <a:gd name="T2" fmla="*/ 0 w 1"/>
                <a:gd name="T3" fmla="*/ 246 h 247"/>
                <a:gd name="T4" fmla="*/ 0 w 1"/>
                <a:gd name="T5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7">
                  <a:moveTo>
                    <a:pt x="0" y="0"/>
                  </a:moveTo>
                  <a:lnTo>
                    <a:pt x="0" y="2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9"/>
            <p:cNvSpPr>
              <a:spLocks/>
            </p:cNvSpPr>
            <p:nvPr/>
          </p:nvSpPr>
          <p:spPr bwMode="auto">
            <a:xfrm>
              <a:off x="4494" y="1244"/>
              <a:ext cx="63" cy="77"/>
            </a:xfrm>
            <a:custGeom>
              <a:avLst/>
              <a:gdLst>
                <a:gd name="T0" fmla="*/ 62 w 63"/>
                <a:gd name="T1" fmla="*/ 38 h 77"/>
                <a:gd name="T2" fmla="*/ 53 w 63"/>
                <a:gd name="T3" fmla="*/ 11 h 77"/>
                <a:gd name="T4" fmla="*/ 31 w 63"/>
                <a:gd name="T5" fmla="*/ 0 h 77"/>
                <a:gd name="T6" fmla="*/ 9 w 63"/>
                <a:gd name="T7" fmla="*/ 11 h 77"/>
                <a:gd name="T8" fmla="*/ 0 w 63"/>
                <a:gd name="T9" fmla="*/ 38 h 77"/>
                <a:gd name="T10" fmla="*/ 9 w 63"/>
                <a:gd name="T11" fmla="*/ 65 h 77"/>
                <a:gd name="T12" fmla="*/ 31 w 63"/>
                <a:gd name="T13" fmla="*/ 76 h 77"/>
                <a:gd name="T14" fmla="*/ 53 w 63"/>
                <a:gd name="T15" fmla="*/ 65 h 77"/>
                <a:gd name="T16" fmla="*/ 62 w 63"/>
                <a:gd name="T17" fmla="*/ 3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7">
                  <a:moveTo>
                    <a:pt x="62" y="38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8"/>
                  </a:lnTo>
                  <a:lnTo>
                    <a:pt x="9" y="65"/>
                  </a:lnTo>
                  <a:lnTo>
                    <a:pt x="31" y="76"/>
                  </a:lnTo>
                  <a:lnTo>
                    <a:pt x="53" y="65"/>
                  </a:lnTo>
                  <a:lnTo>
                    <a:pt x="62" y="3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20"/>
            <p:cNvSpPr>
              <a:spLocks/>
            </p:cNvSpPr>
            <p:nvPr/>
          </p:nvSpPr>
          <p:spPr bwMode="auto">
            <a:xfrm>
              <a:off x="4525" y="1251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21"/>
            <p:cNvSpPr>
              <a:spLocks/>
            </p:cNvSpPr>
            <p:nvPr/>
          </p:nvSpPr>
          <p:spPr bwMode="auto">
            <a:xfrm>
              <a:off x="3825" y="1409"/>
              <a:ext cx="1" cy="271"/>
            </a:xfrm>
            <a:custGeom>
              <a:avLst/>
              <a:gdLst>
                <a:gd name="T0" fmla="*/ 0 w 1"/>
                <a:gd name="T1" fmla="*/ 0 h 271"/>
                <a:gd name="T2" fmla="*/ 0 w 1"/>
                <a:gd name="T3" fmla="*/ 270 h 271"/>
                <a:gd name="T4" fmla="*/ 0 w 1"/>
                <a:gd name="T5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1">
                  <a:moveTo>
                    <a:pt x="0" y="0"/>
                  </a:moveTo>
                  <a:lnTo>
                    <a:pt x="0" y="27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22"/>
            <p:cNvSpPr>
              <a:spLocks noChangeArrowheads="1"/>
            </p:cNvSpPr>
            <p:nvPr/>
          </p:nvSpPr>
          <p:spPr bwMode="auto">
            <a:xfrm>
              <a:off x="3550" y="1650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77" name="Rectangle 23"/>
            <p:cNvSpPr>
              <a:spLocks noChangeArrowheads="1"/>
            </p:cNvSpPr>
            <p:nvPr/>
          </p:nvSpPr>
          <p:spPr bwMode="auto">
            <a:xfrm>
              <a:off x="4531" y="1658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78" name="Rectangle 24"/>
            <p:cNvSpPr>
              <a:spLocks noChangeArrowheads="1"/>
            </p:cNvSpPr>
            <p:nvPr/>
          </p:nvSpPr>
          <p:spPr bwMode="auto">
            <a:xfrm>
              <a:off x="4063" y="849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79" name="Rectangle 25"/>
            <p:cNvSpPr>
              <a:spLocks noChangeArrowheads="1"/>
            </p:cNvSpPr>
            <p:nvPr/>
          </p:nvSpPr>
          <p:spPr bwMode="auto">
            <a:xfrm>
              <a:off x="3643" y="1276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80" name="Rectangle 26"/>
            <p:cNvSpPr>
              <a:spLocks noChangeArrowheads="1"/>
            </p:cNvSpPr>
            <p:nvPr/>
          </p:nvSpPr>
          <p:spPr bwMode="auto">
            <a:xfrm>
              <a:off x="4111" y="202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81" name="Rectangle 27"/>
            <p:cNvSpPr>
              <a:spLocks noChangeArrowheads="1"/>
            </p:cNvSpPr>
            <p:nvPr/>
          </p:nvSpPr>
          <p:spPr bwMode="auto">
            <a:xfrm>
              <a:off x="4452" y="103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82" name="Rectangle 28"/>
            <p:cNvSpPr>
              <a:spLocks noChangeArrowheads="1"/>
            </p:cNvSpPr>
            <p:nvPr/>
          </p:nvSpPr>
          <p:spPr bwMode="auto">
            <a:xfrm>
              <a:off x="4522" y="1261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83" name="Rectangle 29"/>
            <p:cNvSpPr>
              <a:spLocks noChangeArrowheads="1"/>
            </p:cNvSpPr>
            <p:nvPr/>
          </p:nvSpPr>
          <p:spPr bwMode="auto">
            <a:xfrm>
              <a:off x="2899" y="1153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84" name="Rectangle 30"/>
            <p:cNvSpPr>
              <a:spLocks noChangeArrowheads="1"/>
            </p:cNvSpPr>
            <p:nvPr/>
          </p:nvSpPr>
          <p:spPr bwMode="auto">
            <a:xfrm>
              <a:off x="2899" y="1261"/>
              <a:ext cx="63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 </a:t>
              </a:r>
            </a:p>
          </p:txBody>
        </p:sp>
        <p:sp>
          <p:nvSpPr>
            <p:cNvPr id="85" name="Rectangle 31"/>
            <p:cNvSpPr>
              <a:spLocks noChangeArrowheads="1"/>
            </p:cNvSpPr>
            <p:nvPr/>
          </p:nvSpPr>
          <p:spPr bwMode="auto">
            <a:xfrm>
              <a:off x="2899" y="1365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temp T1)</a:t>
              </a:r>
            </a:p>
          </p:txBody>
        </p:sp>
        <p:sp>
          <p:nvSpPr>
            <p:cNvPr id="86" name="Rectangle 32"/>
            <p:cNvSpPr>
              <a:spLocks noChangeArrowheads="1"/>
            </p:cNvSpPr>
            <p:nvPr/>
          </p:nvSpPr>
          <p:spPr bwMode="auto">
            <a:xfrm>
              <a:off x="5212" y="1147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87" name="Rectangle 33"/>
            <p:cNvSpPr>
              <a:spLocks noChangeArrowheads="1"/>
            </p:cNvSpPr>
            <p:nvPr/>
          </p:nvSpPr>
          <p:spPr bwMode="auto">
            <a:xfrm>
              <a:off x="5212" y="1252"/>
              <a:ext cx="59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</a:t>
              </a:r>
            </a:p>
          </p:txBody>
        </p:sp>
        <p:sp>
          <p:nvSpPr>
            <p:cNvPr id="88" name="Rectangle 34"/>
            <p:cNvSpPr>
              <a:spLocks noChangeArrowheads="1"/>
            </p:cNvSpPr>
            <p:nvPr/>
          </p:nvSpPr>
          <p:spPr bwMode="auto">
            <a:xfrm>
              <a:off x="5212" y="1356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temp T2)</a:t>
              </a:r>
            </a:p>
          </p:txBody>
        </p:sp>
        <p:sp>
          <p:nvSpPr>
            <p:cNvPr id="89" name="Rectangle 35"/>
            <p:cNvSpPr>
              <a:spLocks noChangeArrowheads="1"/>
            </p:cNvSpPr>
            <p:nvPr/>
          </p:nvSpPr>
          <p:spPr bwMode="auto">
            <a:xfrm>
              <a:off x="4468" y="697"/>
              <a:ext cx="124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(Sort-Merge Join)</a:t>
              </a:r>
            </a:p>
          </p:txBody>
        </p:sp>
      </p:grpSp>
      <p:sp>
        <p:nvSpPr>
          <p:cNvPr id="3" name="Oval 2"/>
          <p:cNvSpPr/>
          <p:nvPr/>
        </p:nvSpPr>
        <p:spPr>
          <a:xfrm>
            <a:off x="1773606" y="3839885"/>
            <a:ext cx="1300163" cy="83661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3470" y="5036861"/>
            <a:ext cx="3785652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Cost of Scanning Reserves </a:t>
            </a:r>
            <a:r>
              <a:rPr lang="en-US" dirty="0"/>
              <a:t>= 1000 I/</a:t>
            </a:r>
            <a:r>
              <a:rPr lang="en-US" dirty="0" err="1"/>
              <a:t>Os</a:t>
            </a:r>
            <a:endParaRPr lang="en-US" dirty="0"/>
          </a:p>
          <a:p>
            <a:r>
              <a:rPr lang="en-US" b="1" dirty="0"/>
              <a:t>Cost of Writing T1 </a:t>
            </a:r>
            <a:r>
              <a:rPr lang="en-US" dirty="0"/>
              <a:t>= 10 I/</a:t>
            </a:r>
            <a:r>
              <a:rPr lang="en-US" dirty="0" err="1"/>
              <a:t>Os</a:t>
            </a:r>
            <a:r>
              <a:rPr lang="en-US" dirty="0"/>
              <a:t> (</a:t>
            </a:r>
            <a:r>
              <a:rPr lang="en-US" i="1" dirty="0"/>
              <a:t>later</a:t>
            </a:r>
            <a:r>
              <a:rPr lang="en-US" dirty="0"/>
              <a:t>)</a:t>
            </a:r>
          </a:p>
        </p:txBody>
      </p:sp>
      <p:cxnSp>
        <p:nvCxnSpPr>
          <p:cNvPr id="90" name="Straight Arrow Connector 89"/>
          <p:cNvCxnSpPr>
            <a:endCxn id="4" idx="0"/>
          </p:cNvCxnSpPr>
          <p:nvPr/>
        </p:nvCxnSpPr>
        <p:spPr>
          <a:xfrm flipH="1">
            <a:off x="1926296" y="4705410"/>
            <a:ext cx="446985" cy="331451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>
          <a:xfrm>
            <a:off x="5449142" y="3805753"/>
            <a:ext cx="1300163" cy="83661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4751740" y="5046034"/>
            <a:ext cx="3539623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Cost of Scanning Sailors </a:t>
            </a:r>
            <a:r>
              <a:rPr lang="en-US" dirty="0"/>
              <a:t>= 500 I/</a:t>
            </a:r>
            <a:r>
              <a:rPr lang="en-US" dirty="0" err="1"/>
              <a:t>Os</a:t>
            </a:r>
            <a:endParaRPr lang="en-US" dirty="0"/>
          </a:p>
          <a:p>
            <a:r>
              <a:rPr lang="en-US" b="1" dirty="0"/>
              <a:t>Cost of Writing T2 </a:t>
            </a:r>
            <a:r>
              <a:rPr lang="en-US" dirty="0"/>
              <a:t>= 250 I/</a:t>
            </a:r>
            <a:r>
              <a:rPr lang="en-US" dirty="0" err="1"/>
              <a:t>Os</a:t>
            </a:r>
            <a:r>
              <a:rPr lang="en-US" dirty="0"/>
              <a:t> (</a:t>
            </a:r>
            <a:r>
              <a:rPr lang="en-US" i="1" dirty="0"/>
              <a:t>later</a:t>
            </a:r>
            <a:r>
              <a:rPr lang="en-US" dirty="0"/>
              <a:t>)</a:t>
            </a:r>
          </a:p>
        </p:txBody>
      </p:sp>
      <p:cxnSp>
        <p:nvCxnSpPr>
          <p:cNvPr id="93" name="Straight Arrow Connector 92"/>
          <p:cNvCxnSpPr>
            <a:stCxn id="91" idx="4"/>
            <a:endCxn id="92" idx="0"/>
          </p:cNvCxnSpPr>
          <p:nvPr/>
        </p:nvCxnSpPr>
        <p:spPr>
          <a:xfrm>
            <a:off x="6099224" y="4642366"/>
            <a:ext cx="422328" cy="403668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4475029" y="3163610"/>
            <a:ext cx="1818267" cy="347663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/>
          <p:cNvSpPr txBox="1"/>
          <p:nvPr/>
        </p:nvSpPr>
        <p:spPr>
          <a:xfrm>
            <a:off x="6367939" y="3013558"/>
            <a:ext cx="2699862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lIns="9144" rIns="0" rtlCol="0">
            <a:spAutoFit/>
          </a:bodyPr>
          <a:lstStyle/>
          <a:p>
            <a:pPr algn="ctr"/>
            <a:r>
              <a:rPr lang="en-US" b="1" dirty="0"/>
              <a:t>Cost </a:t>
            </a:r>
            <a:r>
              <a:rPr lang="en-US" dirty="0"/>
              <a:t>= 2×4×250 = 2000 I/</a:t>
            </a:r>
            <a:r>
              <a:rPr lang="en-US" dirty="0" err="1"/>
              <a:t>Os</a:t>
            </a:r>
            <a:r>
              <a:rPr lang="en-US" dirty="0"/>
              <a:t> (assuming B = 5)</a:t>
            </a:r>
          </a:p>
        </p:txBody>
      </p:sp>
      <p:cxnSp>
        <p:nvCxnSpPr>
          <p:cNvPr id="11" name="Straight Arrow Connector 10"/>
          <p:cNvCxnSpPr>
            <a:endCxn id="94" idx="2"/>
          </p:cNvCxnSpPr>
          <p:nvPr/>
        </p:nvCxnSpPr>
        <p:spPr>
          <a:xfrm flipV="1">
            <a:off x="6749305" y="3659889"/>
            <a:ext cx="968565" cy="598302"/>
          </a:xfrm>
          <a:prstGeom prst="straightConnector1">
            <a:avLst/>
          </a:prstGeom>
          <a:ln w="25400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382556" y="3081744"/>
            <a:ext cx="2416687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Cost </a:t>
            </a:r>
            <a:r>
              <a:rPr lang="en-US" dirty="0"/>
              <a:t>= 2×2×10 = 40 I/</a:t>
            </a:r>
            <a:r>
              <a:rPr lang="en-US" dirty="0" err="1"/>
              <a:t>Os</a:t>
            </a:r>
            <a:endParaRPr lang="en-US" dirty="0"/>
          </a:p>
          <a:p>
            <a:pPr algn="ctr"/>
            <a:r>
              <a:rPr lang="en-US" dirty="0"/>
              <a:t>(assuming B = 5)</a:t>
            </a:r>
          </a:p>
        </p:txBody>
      </p:sp>
      <p:sp>
        <p:nvSpPr>
          <p:cNvPr id="15" name="TextBox 14"/>
          <p:cNvSpPr txBox="1"/>
          <p:nvPr/>
        </p:nvSpPr>
        <p:spPr>
          <a:xfrm rot="19719466">
            <a:off x="6703031" y="3945335"/>
            <a:ext cx="1101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To sort T2</a:t>
            </a:r>
          </a:p>
        </p:txBody>
      </p:sp>
      <p:cxnSp>
        <p:nvCxnSpPr>
          <p:cNvPr id="98" name="Straight Arrow Connector 97"/>
          <p:cNvCxnSpPr/>
          <p:nvPr/>
        </p:nvCxnSpPr>
        <p:spPr>
          <a:xfrm flipH="1" flipV="1">
            <a:off x="1169483" y="3728075"/>
            <a:ext cx="604124" cy="547778"/>
          </a:xfrm>
          <a:prstGeom prst="straightConnector1">
            <a:avLst/>
          </a:prstGeom>
          <a:ln w="25400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 rot="2504237">
            <a:off x="834497" y="4004442"/>
            <a:ext cx="1094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To sort T1</a:t>
            </a:r>
          </a:p>
        </p:txBody>
      </p:sp>
      <p:cxnSp>
        <p:nvCxnSpPr>
          <p:cNvPr id="19" name="Straight Arrow Connector 18"/>
          <p:cNvCxnSpPr>
            <a:stCxn id="96" idx="0"/>
          </p:cNvCxnSpPr>
          <p:nvPr/>
        </p:nvCxnSpPr>
        <p:spPr>
          <a:xfrm flipH="1" flipV="1">
            <a:off x="1590899" y="2711173"/>
            <a:ext cx="1" cy="370571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94" idx="0"/>
          </p:cNvCxnSpPr>
          <p:nvPr/>
        </p:nvCxnSpPr>
        <p:spPr>
          <a:xfrm flipH="1" flipV="1">
            <a:off x="1556716" y="2679424"/>
            <a:ext cx="6161154" cy="334134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72177" y="2209800"/>
            <a:ext cx="331238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Merge Cost </a:t>
            </a:r>
            <a:r>
              <a:rPr lang="en-US" dirty="0"/>
              <a:t>= 10 + 250 = 260 I/</a:t>
            </a:r>
            <a:r>
              <a:rPr lang="en-US" dirty="0" err="1"/>
              <a:t>Os</a:t>
            </a:r>
            <a:endParaRPr lang="en-US" dirty="0"/>
          </a:p>
        </p:txBody>
      </p:sp>
      <p:sp>
        <p:nvSpPr>
          <p:cNvPr id="101" name="Rounded Rectangle 100"/>
          <p:cNvSpPr/>
          <p:nvPr/>
        </p:nvSpPr>
        <p:spPr>
          <a:xfrm>
            <a:off x="303372" y="6096000"/>
            <a:ext cx="8534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Total Cost </a:t>
            </a:r>
            <a:r>
              <a:rPr lang="en-US" sz="2400" dirty="0">
                <a:solidFill>
                  <a:schemeClr val="tx1"/>
                </a:solidFill>
              </a:rPr>
              <a:t>= 1000 + 10 + 500 + 250 + 40 + 2000 + 260 = 4060 I/</a:t>
            </a:r>
            <a:r>
              <a:rPr lang="en-US" sz="2400" dirty="0" err="1">
                <a:solidFill>
                  <a:schemeClr val="tx1"/>
                </a:solidFill>
              </a:rPr>
              <a:t>Os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3578515" y="1976159"/>
            <a:ext cx="2148682" cy="83661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6009771" y="2083207"/>
            <a:ext cx="2819400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Done on-the-fly, thus, do </a:t>
            </a:r>
            <a:br>
              <a:rPr lang="en-US" dirty="0"/>
            </a:br>
            <a:r>
              <a:rPr lang="en-US" dirty="0"/>
              <a:t>not incur additional I/</a:t>
            </a:r>
            <a:r>
              <a:rPr lang="en-US" dirty="0" err="1"/>
              <a:t>Os</a:t>
            </a:r>
            <a:endParaRPr lang="en-US" dirty="0"/>
          </a:p>
        </p:txBody>
      </p:sp>
      <p:cxnSp>
        <p:nvCxnSpPr>
          <p:cNvPr id="54" name="Straight Arrow Connector 53"/>
          <p:cNvCxnSpPr>
            <a:endCxn id="53" idx="1"/>
          </p:cNvCxnSpPr>
          <p:nvPr/>
        </p:nvCxnSpPr>
        <p:spPr>
          <a:xfrm>
            <a:off x="5727198" y="2406373"/>
            <a:ext cx="282573" cy="0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083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I/O Costs of the </a:t>
            </a:r>
            <a:r>
              <a:rPr lang="en-US" i="1" dirty="0">
                <a:ea typeface="ＭＳ Ｐゴシック" pitchFamily="34" charset="-128"/>
              </a:rPr>
              <a:t>Two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b="1" i="1" dirty="0">
                <a:ea typeface="ＭＳ Ｐゴシック" pitchFamily="34" charset="-128"/>
              </a:rPr>
              <a:t>Q</a:t>
            </a:r>
            <a:r>
              <a:rPr lang="en-US" dirty="0">
                <a:ea typeface="ＭＳ Ｐゴシック" pitchFamily="34" charset="-128"/>
              </a:rPr>
              <a:t> Plans</a:t>
            </a:r>
          </a:p>
        </p:txBody>
      </p:sp>
      <p:sp>
        <p:nvSpPr>
          <p:cNvPr id="101" name="Rounded Rectangle 100"/>
          <p:cNvSpPr/>
          <p:nvPr/>
        </p:nvSpPr>
        <p:spPr>
          <a:xfrm>
            <a:off x="272508" y="5638800"/>
            <a:ext cx="3793622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Total Cost </a:t>
            </a:r>
            <a:r>
              <a:rPr lang="en-US" sz="2400" dirty="0">
                <a:solidFill>
                  <a:schemeClr val="tx1"/>
                </a:solidFill>
              </a:rPr>
              <a:t>= 501, 000 I/</a:t>
            </a:r>
            <a:r>
              <a:rPr lang="en-US" sz="2400" dirty="0" err="1">
                <a:solidFill>
                  <a:schemeClr val="tx1"/>
                </a:solidFill>
              </a:rPr>
              <a:t>Os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53" name="Group 36"/>
          <p:cNvGrpSpPr>
            <a:grpSpLocks/>
          </p:cNvGrpSpPr>
          <p:nvPr/>
        </p:nvGrpSpPr>
        <p:grpSpPr bwMode="auto">
          <a:xfrm>
            <a:off x="4525963" y="1546418"/>
            <a:ext cx="4389437" cy="2816225"/>
            <a:chOff x="2975" y="103"/>
            <a:chExt cx="2765" cy="1774"/>
          </a:xfrm>
        </p:grpSpPr>
        <p:sp>
          <p:nvSpPr>
            <p:cNvPr id="54" name="Freeform 6"/>
            <p:cNvSpPr>
              <a:spLocks/>
            </p:cNvSpPr>
            <p:nvPr/>
          </p:nvSpPr>
          <p:spPr bwMode="auto">
            <a:xfrm>
              <a:off x="3600" y="1260"/>
              <a:ext cx="63" cy="75"/>
            </a:xfrm>
            <a:custGeom>
              <a:avLst/>
              <a:gdLst>
                <a:gd name="T0" fmla="*/ 62 w 63"/>
                <a:gd name="T1" fmla="*/ 37 h 75"/>
                <a:gd name="T2" fmla="*/ 53 w 63"/>
                <a:gd name="T3" fmla="*/ 11 h 75"/>
                <a:gd name="T4" fmla="*/ 31 w 63"/>
                <a:gd name="T5" fmla="*/ 0 h 75"/>
                <a:gd name="T6" fmla="*/ 9 w 63"/>
                <a:gd name="T7" fmla="*/ 11 h 75"/>
                <a:gd name="T8" fmla="*/ 0 w 63"/>
                <a:gd name="T9" fmla="*/ 37 h 75"/>
                <a:gd name="T10" fmla="*/ 9 w 63"/>
                <a:gd name="T11" fmla="*/ 64 h 75"/>
                <a:gd name="T12" fmla="*/ 31 w 63"/>
                <a:gd name="T13" fmla="*/ 74 h 75"/>
                <a:gd name="T14" fmla="*/ 53 w 63"/>
                <a:gd name="T15" fmla="*/ 64 h 75"/>
                <a:gd name="T16" fmla="*/ 62 w 63"/>
                <a:gd name="T17" fmla="*/ 3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5">
                  <a:moveTo>
                    <a:pt x="62" y="37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7"/>
                  </a:lnTo>
                  <a:lnTo>
                    <a:pt x="9" y="64"/>
                  </a:lnTo>
                  <a:lnTo>
                    <a:pt x="31" y="74"/>
                  </a:lnTo>
                  <a:lnTo>
                    <a:pt x="53" y="64"/>
                  </a:lnTo>
                  <a:lnTo>
                    <a:pt x="62" y="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7"/>
            <p:cNvSpPr>
              <a:spLocks/>
            </p:cNvSpPr>
            <p:nvPr/>
          </p:nvSpPr>
          <p:spPr bwMode="auto">
            <a:xfrm>
              <a:off x="3631" y="1266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8"/>
            <p:cNvSpPr>
              <a:spLocks/>
            </p:cNvSpPr>
            <p:nvPr/>
          </p:nvSpPr>
          <p:spPr bwMode="auto">
            <a:xfrm>
              <a:off x="4090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9"/>
            <p:cNvSpPr>
              <a:spLocks/>
            </p:cNvSpPr>
            <p:nvPr/>
          </p:nvSpPr>
          <p:spPr bwMode="auto">
            <a:xfrm>
              <a:off x="4137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10"/>
            <p:cNvSpPr>
              <a:spLocks/>
            </p:cNvSpPr>
            <p:nvPr/>
          </p:nvSpPr>
          <p:spPr bwMode="auto">
            <a:xfrm>
              <a:off x="4067" y="170"/>
              <a:ext cx="94" cy="1"/>
            </a:xfrm>
            <a:custGeom>
              <a:avLst/>
              <a:gdLst>
                <a:gd name="T0" fmla="*/ 0 w 94"/>
                <a:gd name="T1" fmla="*/ 0 h 1"/>
                <a:gd name="T2" fmla="*/ 93 w 94"/>
                <a:gd name="T3" fmla="*/ 0 h 1"/>
                <a:gd name="T4" fmla="*/ 0 w 9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1">
                  <a:moveTo>
                    <a:pt x="0" y="0"/>
                  </a:moveTo>
                  <a:lnTo>
                    <a:pt x="9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11"/>
            <p:cNvSpPr>
              <a:spLocks/>
            </p:cNvSpPr>
            <p:nvPr/>
          </p:nvSpPr>
          <p:spPr bwMode="auto">
            <a:xfrm>
              <a:off x="4168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12"/>
            <p:cNvSpPr>
              <a:spLocks/>
            </p:cNvSpPr>
            <p:nvPr/>
          </p:nvSpPr>
          <p:spPr bwMode="auto">
            <a:xfrm>
              <a:off x="4354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13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0 h 62"/>
                <a:gd name="T2" fmla="*/ 186 w 187"/>
                <a:gd name="T3" fmla="*/ 61 h 62"/>
                <a:gd name="T4" fmla="*/ 0 w 18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0"/>
                  </a:moveTo>
                  <a:lnTo>
                    <a:pt x="186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14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61 h 62"/>
                <a:gd name="T2" fmla="*/ 186 w 187"/>
                <a:gd name="T3" fmla="*/ 0 h 62"/>
                <a:gd name="T4" fmla="*/ 0 w 187"/>
                <a:gd name="T5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61"/>
                  </a:moveTo>
                  <a:lnTo>
                    <a:pt x="186" y="0"/>
                  </a:lnTo>
                  <a:lnTo>
                    <a:pt x="0" y="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15"/>
            <p:cNvSpPr>
              <a:spLocks/>
            </p:cNvSpPr>
            <p:nvPr/>
          </p:nvSpPr>
          <p:spPr bwMode="auto">
            <a:xfrm>
              <a:off x="3848" y="1004"/>
              <a:ext cx="359" cy="173"/>
            </a:xfrm>
            <a:custGeom>
              <a:avLst/>
              <a:gdLst>
                <a:gd name="T0" fmla="*/ 0 w 359"/>
                <a:gd name="T1" fmla="*/ 172 h 173"/>
                <a:gd name="T2" fmla="*/ 358 w 359"/>
                <a:gd name="T3" fmla="*/ 0 h 173"/>
                <a:gd name="T4" fmla="*/ 0 w 359"/>
                <a:gd name="T5" fmla="*/ 17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9" h="173">
                  <a:moveTo>
                    <a:pt x="0" y="172"/>
                  </a:moveTo>
                  <a:lnTo>
                    <a:pt x="358" y="0"/>
                  </a:lnTo>
                  <a:lnTo>
                    <a:pt x="0" y="1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16"/>
            <p:cNvSpPr>
              <a:spLocks/>
            </p:cNvSpPr>
            <p:nvPr/>
          </p:nvSpPr>
          <p:spPr bwMode="auto">
            <a:xfrm>
              <a:off x="4338" y="1004"/>
              <a:ext cx="366" cy="173"/>
            </a:xfrm>
            <a:custGeom>
              <a:avLst/>
              <a:gdLst>
                <a:gd name="T0" fmla="*/ 0 w 366"/>
                <a:gd name="T1" fmla="*/ 0 h 173"/>
                <a:gd name="T2" fmla="*/ 365 w 366"/>
                <a:gd name="T3" fmla="*/ 172 h 173"/>
                <a:gd name="T4" fmla="*/ 0 w 366"/>
                <a:gd name="T5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6" h="173">
                  <a:moveTo>
                    <a:pt x="0" y="0"/>
                  </a:moveTo>
                  <a:lnTo>
                    <a:pt x="365" y="1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17"/>
            <p:cNvSpPr>
              <a:spLocks/>
            </p:cNvSpPr>
            <p:nvPr/>
          </p:nvSpPr>
          <p:spPr bwMode="auto">
            <a:xfrm>
              <a:off x="4734" y="1402"/>
              <a:ext cx="1" cy="272"/>
            </a:xfrm>
            <a:custGeom>
              <a:avLst/>
              <a:gdLst>
                <a:gd name="T0" fmla="*/ 0 w 1"/>
                <a:gd name="T1" fmla="*/ 0 h 272"/>
                <a:gd name="T2" fmla="*/ 0 w 1"/>
                <a:gd name="T3" fmla="*/ 271 h 272"/>
                <a:gd name="T4" fmla="*/ 0 w 1"/>
                <a:gd name="T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2">
                  <a:moveTo>
                    <a:pt x="0" y="0"/>
                  </a:moveTo>
                  <a:lnTo>
                    <a:pt x="0" y="27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18"/>
            <p:cNvSpPr>
              <a:spLocks/>
            </p:cNvSpPr>
            <p:nvPr/>
          </p:nvSpPr>
          <p:spPr bwMode="auto">
            <a:xfrm>
              <a:off x="4253" y="412"/>
              <a:ext cx="1" cy="247"/>
            </a:xfrm>
            <a:custGeom>
              <a:avLst/>
              <a:gdLst>
                <a:gd name="T0" fmla="*/ 0 w 1"/>
                <a:gd name="T1" fmla="*/ 0 h 247"/>
                <a:gd name="T2" fmla="*/ 0 w 1"/>
                <a:gd name="T3" fmla="*/ 246 h 247"/>
                <a:gd name="T4" fmla="*/ 0 w 1"/>
                <a:gd name="T5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7">
                  <a:moveTo>
                    <a:pt x="0" y="0"/>
                  </a:moveTo>
                  <a:lnTo>
                    <a:pt x="0" y="2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19"/>
            <p:cNvSpPr>
              <a:spLocks/>
            </p:cNvSpPr>
            <p:nvPr/>
          </p:nvSpPr>
          <p:spPr bwMode="auto">
            <a:xfrm>
              <a:off x="4494" y="1244"/>
              <a:ext cx="63" cy="77"/>
            </a:xfrm>
            <a:custGeom>
              <a:avLst/>
              <a:gdLst>
                <a:gd name="T0" fmla="*/ 62 w 63"/>
                <a:gd name="T1" fmla="*/ 38 h 77"/>
                <a:gd name="T2" fmla="*/ 53 w 63"/>
                <a:gd name="T3" fmla="*/ 11 h 77"/>
                <a:gd name="T4" fmla="*/ 31 w 63"/>
                <a:gd name="T5" fmla="*/ 0 h 77"/>
                <a:gd name="T6" fmla="*/ 9 w 63"/>
                <a:gd name="T7" fmla="*/ 11 h 77"/>
                <a:gd name="T8" fmla="*/ 0 w 63"/>
                <a:gd name="T9" fmla="*/ 38 h 77"/>
                <a:gd name="T10" fmla="*/ 9 w 63"/>
                <a:gd name="T11" fmla="*/ 65 h 77"/>
                <a:gd name="T12" fmla="*/ 31 w 63"/>
                <a:gd name="T13" fmla="*/ 76 h 77"/>
                <a:gd name="T14" fmla="*/ 53 w 63"/>
                <a:gd name="T15" fmla="*/ 65 h 77"/>
                <a:gd name="T16" fmla="*/ 62 w 63"/>
                <a:gd name="T17" fmla="*/ 3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7">
                  <a:moveTo>
                    <a:pt x="62" y="38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8"/>
                  </a:lnTo>
                  <a:lnTo>
                    <a:pt x="9" y="65"/>
                  </a:lnTo>
                  <a:lnTo>
                    <a:pt x="31" y="76"/>
                  </a:lnTo>
                  <a:lnTo>
                    <a:pt x="53" y="65"/>
                  </a:lnTo>
                  <a:lnTo>
                    <a:pt x="62" y="3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20"/>
            <p:cNvSpPr>
              <a:spLocks/>
            </p:cNvSpPr>
            <p:nvPr/>
          </p:nvSpPr>
          <p:spPr bwMode="auto">
            <a:xfrm>
              <a:off x="4525" y="1251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21"/>
            <p:cNvSpPr>
              <a:spLocks/>
            </p:cNvSpPr>
            <p:nvPr/>
          </p:nvSpPr>
          <p:spPr bwMode="auto">
            <a:xfrm>
              <a:off x="3825" y="1409"/>
              <a:ext cx="1" cy="271"/>
            </a:xfrm>
            <a:custGeom>
              <a:avLst/>
              <a:gdLst>
                <a:gd name="T0" fmla="*/ 0 w 1"/>
                <a:gd name="T1" fmla="*/ 0 h 271"/>
                <a:gd name="T2" fmla="*/ 0 w 1"/>
                <a:gd name="T3" fmla="*/ 270 h 271"/>
                <a:gd name="T4" fmla="*/ 0 w 1"/>
                <a:gd name="T5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1">
                  <a:moveTo>
                    <a:pt x="0" y="0"/>
                  </a:moveTo>
                  <a:lnTo>
                    <a:pt x="0" y="27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Rectangle 22"/>
            <p:cNvSpPr>
              <a:spLocks noChangeArrowheads="1"/>
            </p:cNvSpPr>
            <p:nvPr/>
          </p:nvSpPr>
          <p:spPr bwMode="auto">
            <a:xfrm>
              <a:off x="3550" y="1650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71" name="Rectangle 23"/>
            <p:cNvSpPr>
              <a:spLocks noChangeArrowheads="1"/>
            </p:cNvSpPr>
            <p:nvPr/>
          </p:nvSpPr>
          <p:spPr bwMode="auto">
            <a:xfrm>
              <a:off x="4531" y="1658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73" name="Rectangle 24"/>
            <p:cNvSpPr>
              <a:spLocks noChangeArrowheads="1"/>
            </p:cNvSpPr>
            <p:nvPr/>
          </p:nvSpPr>
          <p:spPr bwMode="auto">
            <a:xfrm>
              <a:off x="4063" y="849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74" name="Rectangle 25"/>
            <p:cNvSpPr>
              <a:spLocks noChangeArrowheads="1"/>
            </p:cNvSpPr>
            <p:nvPr/>
          </p:nvSpPr>
          <p:spPr bwMode="auto">
            <a:xfrm>
              <a:off x="3643" y="1276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95" name="Rectangle 26"/>
            <p:cNvSpPr>
              <a:spLocks noChangeArrowheads="1"/>
            </p:cNvSpPr>
            <p:nvPr/>
          </p:nvSpPr>
          <p:spPr bwMode="auto">
            <a:xfrm>
              <a:off x="4111" y="202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97" name="Rectangle 27"/>
            <p:cNvSpPr>
              <a:spLocks noChangeArrowheads="1"/>
            </p:cNvSpPr>
            <p:nvPr/>
          </p:nvSpPr>
          <p:spPr bwMode="auto">
            <a:xfrm>
              <a:off x="4452" y="103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102" name="Rectangle 28"/>
            <p:cNvSpPr>
              <a:spLocks noChangeArrowheads="1"/>
            </p:cNvSpPr>
            <p:nvPr/>
          </p:nvSpPr>
          <p:spPr bwMode="auto">
            <a:xfrm>
              <a:off x="4522" y="1261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103" name="Rectangle 29"/>
            <p:cNvSpPr>
              <a:spLocks noChangeArrowheads="1"/>
            </p:cNvSpPr>
            <p:nvPr/>
          </p:nvSpPr>
          <p:spPr bwMode="auto">
            <a:xfrm>
              <a:off x="2975" y="1153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104" name="Rectangle 30"/>
            <p:cNvSpPr>
              <a:spLocks noChangeArrowheads="1"/>
            </p:cNvSpPr>
            <p:nvPr/>
          </p:nvSpPr>
          <p:spPr bwMode="auto">
            <a:xfrm>
              <a:off x="2975" y="1261"/>
              <a:ext cx="63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 </a:t>
              </a:r>
            </a:p>
          </p:txBody>
        </p:sp>
        <p:sp>
          <p:nvSpPr>
            <p:cNvPr id="105" name="Rectangle 31"/>
            <p:cNvSpPr>
              <a:spLocks noChangeArrowheads="1"/>
            </p:cNvSpPr>
            <p:nvPr/>
          </p:nvSpPr>
          <p:spPr bwMode="auto">
            <a:xfrm>
              <a:off x="2975" y="1365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temp T1)</a:t>
              </a:r>
            </a:p>
          </p:txBody>
        </p:sp>
        <p:sp>
          <p:nvSpPr>
            <p:cNvPr id="106" name="Rectangle 32"/>
            <p:cNvSpPr>
              <a:spLocks noChangeArrowheads="1"/>
            </p:cNvSpPr>
            <p:nvPr/>
          </p:nvSpPr>
          <p:spPr bwMode="auto">
            <a:xfrm>
              <a:off x="5059" y="1147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107" name="Rectangle 33"/>
            <p:cNvSpPr>
              <a:spLocks noChangeArrowheads="1"/>
            </p:cNvSpPr>
            <p:nvPr/>
          </p:nvSpPr>
          <p:spPr bwMode="auto">
            <a:xfrm>
              <a:off x="5059" y="1252"/>
              <a:ext cx="59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write to</a:t>
              </a:r>
            </a:p>
          </p:txBody>
        </p:sp>
        <p:sp>
          <p:nvSpPr>
            <p:cNvPr id="108" name="Rectangle 34"/>
            <p:cNvSpPr>
              <a:spLocks noChangeArrowheads="1"/>
            </p:cNvSpPr>
            <p:nvPr/>
          </p:nvSpPr>
          <p:spPr bwMode="auto">
            <a:xfrm>
              <a:off x="5059" y="1356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temp T2)</a:t>
              </a:r>
            </a:p>
          </p:txBody>
        </p:sp>
        <p:sp>
          <p:nvSpPr>
            <p:cNvPr id="109" name="Rectangle 35"/>
            <p:cNvSpPr>
              <a:spLocks noChangeArrowheads="1"/>
            </p:cNvSpPr>
            <p:nvPr/>
          </p:nvSpPr>
          <p:spPr bwMode="auto">
            <a:xfrm>
              <a:off x="4468" y="697"/>
              <a:ext cx="124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(Sort-Merge Join)</a:t>
              </a:r>
            </a:p>
          </p:txBody>
        </p:sp>
      </p:grpSp>
      <p:grpSp>
        <p:nvGrpSpPr>
          <p:cNvPr id="110" name="Group 53"/>
          <p:cNvGrpSpPr>
            <a:grpSpLocks/>
          </p:cNvGrpSpPr>
          <p:nvPr/>
        </p:nvGrpSpPr>
        <p:grpSpPr bwMode="auto">
          <a:xfrm>
            <a:off x="228600" y="1677518"/>
            <a:ext cx="4162425" cy="3384550"/>
            <a:chOff x="3020" y="2058"/>
            <a:chExt cx="2622" cy="2132"/>
          </a:xfrm>
        </p:grpSpPr>
        <p:sp>
          <p:nvSpPr>
            <p:cNvPr id="111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42"/>
            <p:cNvSpPr>
              <a:spLocks/>
            </p:cNvSpPr>
            <p:nvPr/>
          </p:nvSpPr>
          <p:spPr bwMode="auto">
            <a:xfrm>
              <a:off x="3828" y="2741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43"/>
            <p:cNvSpPr>
              <a:spLocks/>
            </p:cNvSpPr>
            <p:nvPr/>
          </p:nvSpPr>
          <p:spPr bwMode="auto">
            <a:xfrm>
              <a:off x="3882" y="2749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127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128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129" name="Rectangle 47"/>
            <p:cNvSpPr>
              <a:spLocks noChangeArrowheads="1"/>
            </p:cNvSpPr>
            <p:nvPr/>
          </p:nvSpPr>
          <p:spPr bwMode="auto">
            <a:xfrm>
              <a:off x="3331" y="2733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130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131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132" name="Rectangle 50"/>
            <p:cNvSpPr>
              <a:spLocks noChangeArrowheads="1"/>
            </p:cNvSpPr>
            <p:nvPr/>
          </p:nvSpPr>
          <p:spPr bwMode="auto">
            <a:xfrm>
              <a:off x="4055" y="3306"/>
              <a:ext cx="158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(Simple Nested Loops)</a:t>
              </a:r>
            </a:p>
          </p:txBody>
        </p:sp>
        <p:sp>
          <p:nvSpPr>
            <p:cNvPr id="133" name="Rectangle 51"/>
            <p:cNvSpPr>
              <a:spLocks noChangeArrowheads="1"/>
            </p:cNvSpPr>
            <p:nvPr/>
          </p:nvSpPr>
          <p:spPr bwMode="auto">
            <a:xfrm>
              <a:off x="4560" y="2692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134" name="Rectangle 52"/>
            <p:cNvSpPr>
              <a:spLocks noChangeArrowheads="1"/>
            </p:cNvSpPr>
            <p:nvPr/>
          </p:nvSpPr>
          <p:spPr bwMode="auto">
            <a:xfrm>
              <a:off x="4540" y="2058"/>
              <a:ext cx="847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</p:grpSp>
      <p:sp>
        <p:nvSpPr>
          <p:cNvPr id="135" name="TextBox 134"/>
          <p:cNvSpPr txBox="1"/>
          <p:nvPr/>
        </p:nvSpPr>
        <p:spPr>
          <a:xfrm>
            <a:off x="1871663" y="5023405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(File Scan)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241390" y="5046194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(File Scan)</a:t>
            </a:r>
          </a:p>
        </p:txBody>
      </p:sp>
      <p:cxnSp>
        <p:nvCxnSpPr>
          <p:cNvPr id="137" name="Straight Connector 136"/>
          <p:cNvCxnSpPr/>
          <p:nvPr/>
        </p:nvCxnSpPr>
        <p:spPr>
          <a:xfrm>
            <a:off x="4419600" y="1529326"/>
            <a:ext cx="0" cy="3494079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Curved Up Arrow 137"/>
          <p:cNvSpPr/>
          <p:nvPr/>
        </p:nvSpPr>
        <p:spPr>
          <a:xfrm>
            <a:off x="4017963" y="5062069"/>
            <a:ext cx="782637" cy="330668"/>
          </a:xfrm>
          <a:prstGeom prst="curvedUp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9" name="Rounded Rectangle 138"/>
          <p:cNvSpPr/>
          <p:nvPr/>
        </p:nvSpPr>
        <p:spPr>
          <a:xfrm>
            <a:off x="5099302" y="5621708"/>
            <a:ext cx="3793622" cy="6096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Total Cost </a:t>
            </a:r>
            <a:r>
              <a:rPr lang="en-US" sz="2400" dirty="0">
                <a:solidFill>
                  <a:schemeClr val="tx1"/>
                </a:solidFill>
              </a:rPr>
              <a:t>= 4060 I/</a:t>
            </a:r>
            <a:r>
              <a:rPr lang="en-US" sz="2400" dirty="0" err="1">
                <a:solidFill>
                  <a:schemeClr val="tx1"/>
                </a:solidFill>
              </a:rPr>
              <a:t>Os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238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  <p:bldP spid="135" grpId="0"/>
      <p:bldP spid="136" grpId="0"/>
      <p:bldP spid="138" grpId="0" animBg="1"/>
      <p:bldP spid="13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Pushing Projections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How can we reduce the cost of a join?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By reducing the sizes of the input relations!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Consider (again) the following plan: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32" name="Group 36"/>
          <p:cNvGrpSpPr>
            <a:grpSpLocks/>
          </p:cNvGrpSpPr>
          <p:nvPr/>
        </p:nvGrpSpPr>
        <p:grpSpPr bwMode="auto">
          <a:xfrm>
            <a:off x="334962" y="3733800"/>
            <a:ext cx="4389438" cy="2709863"/>
            <a:chOff x="2975" y="170"/>
            <a:chExt cx="2765" cy="1707"/>
          </a:xfrm>
        </p:grpSpPr>
        <p:sp>
          <p:nvSpPr>
            <p:cNvPr id="33" name="Freeform 6"/>
            <p:cNvSpPr>
              <a:spLocks/>
            </p:cNvSpPr>
            <p:nvPr/>
          </p:nvSpPr>
          <p:spPr bwMode="auto">
            <a:xfrm>
              <a:off x="3600" y="1260"/>
              <a:ext cx="63" cy="75"/>
            </a:xfrm>
            <a:custGeom>
              <a:avLst/>
              <a:gdLst>
                <a:gd name="T0" fmla="*/ 62 w 63"/>
                <a:gd name="T1" fmla="*/ 37 h 75"/>
                <a:gd name="T2" fmla="*/ 53 w 63"/>
                <a:gd name="T3" fmla="*/ 11 h 75"/>
                <a:gd name="T4" fmla="*/ 31 w 63"/>
                <a:gd name="T5" fmla="*/ 0 h 75"/>
                <a:gd name="T6" fmla="*/ 9 w 63"/>
                <a:gd name="T7" fmla="*/ 11 h 75"/>
                <a:gd name="T8" fmla="*/ 0 w 63"/>
                <a:gd name="T9" fmla="*/ 37 h 75"/>
                <a:gd name="T10" fmla="*/ 9 w 63"/>
                <a:gd name="T11" fmla="*/ 64 h 75"/>
                <a:gd name="T12" fmla="*/ 31 w 63"/>
                <a:gd name="T13" fmla="*/ 74 h 75"/>
                <a:gd name="T14" fmla="*/ 53 w 63"/>
                <a:gd name="T15" fmla="*/ 64 h 75"/>
                <a:gd name="T16" fmla="*/ 62 w 63"/>
                <a:gd name="T17" fmla="*/ 3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5">
                  <a:moveTo>
                    <a:pt x="62" y="37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7"/>
                  </a:lnTo>
                  <a:lnTo>
                    <a:pt x="9" y="64"/>
                  </a:lnTo>
                  <a:lnTo>
                    <a:pt x="31" y="74"/>
                  </a:lnTo>
                  <a:lnTo>
                    <a:pt x="53" y="64"/>
                  </a:lnTo>
                  <a:lnTo>
                    <a:pt x="62" y="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7"/>
            <p:cNvSpPr>
              <a:spLocks/>
            </p:cNvSpPr>
            <p:nvPr/>
          </p:nvSpPr>
          <p:spPr bwMode="auto">
            <a:xfrm>
              <a:off x="3631" y="1266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8"/>
            <p:cNvSpPr>
              <a:spLocks/>
            </p:cNvSpPr>
            <p:nvPr/>
          </p:nvSpPr>
          <p:spPr bwMode="auto">
            <a:xfrm>
              <a:off x="4090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9"/>
            <p:cNvSpPr>
              <a:spLocks/>
            </p:cNvSpPr>
            <p:nvPr/>
          </p:nvSpPr>
          <p:spPr bwMode="auto">
            <a:xfrm>
              <a:off x="4137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10"/>
            <p:cNvSpPr>
              <a:spLocks/>
            </p:cNvSpPr>
            <p:nvPr/>
          </p:nvSpPr>
          <p:spPr bwMode="auto">
            <a:xfrm>
              <a:off x="4067" y="170"/>
              <a:ext cx="94" cy="1"/>
            </a:xfrm>
            <a:custGeom>
              <a:avLst/>
              <a:gdLst>
                <a:gd name="T0" fmla="*/ 0 w 94"/>
                <a:gd name="T1" fmla="*/ 0 h 1"/>
                <a:gd name="T2" fmla="*/ 93 w 94"/>
                <a:gd name="T3" fmla="*/ 0 h 1"/>
                <a:gd name="T4" fmla="*/ 0 w 9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1">
                  <a:moveTo>
                    <a:pt x="0" y="0"/>
                  </a:moveTo>
                  <a:lnTo>
                    <a:pt x="9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11"/>
            <p:cNvSpPr>
              <a:spLocks/>
            </p:cNvSpPr>
            <p:nvPr/>
          </p:nvSpPr>
          <p:spPr bwMode="auto">
            <a:xfrm>
              <a:off x="4168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12"/>
            <p:cNvSpPr>
              <a:spLocks/>
            </p:cNvSpPr>
            <p:nvPr/>
          </p:nvSpPr>
          <p:spPr bwMode="auto">
            <a:xfrm>
              <a:off x="4354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3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0 h 62"/>
                <a:gd name="T2" fmla="*/ 186 w 187"/>
                <a:gd name="T3" fmla="*/ 61 h 62"/>
                <a:gd name="T4" fmla="*/ 0 w 18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0"/>
                  </a:moveTo>
                  <a:lnTo>
                    <a:pt x="186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4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61 h 62"/>
                <a:gd name="T2" fmla="*/ 186 w 187"/>
                <a:gd name="T3" fmla="*/ 0 h 62"/>
                <a:gd name="T4" fmla="*/ 0 w 187"/>
                <a:gd name="T5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61"/>
                  </a:moveTo>
                  <a:lnTo>
                    <a:pt x="186" y="0"/>
                  </a:lnTo>
                  <a:lnTo>
                    <a:pt x="0" y="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5"/>
            <p:cNvSpPr>
              <a:spLocks/>
            </p:cNvSpPr>
            <p:nvPr/>
          </p:nvSpPr>
          <p:spPr bwMode="auto">
            <a:xfrm>
              <a:off x="3848" y="1004"/>
              <a:ext cx="359" cy="173"/>
            </a:xfrm>
            <a:custGeom>
              <a:avLst/>
              <a:gdLst>
                <a:gd name="T0" fmla="*/ 0 w 359"/>
                <a:gd name="T1" fmla="*/ 172 h 173"/>
                <a:gd name="T2" fmla="*/ 358 w 359"/>
                <a:gd name="T3" fmla="*/ 0 h 173"/>
                <a:gd name="T4" fmla="*/ 0 w 359"/>
                <a:gd name="T5" fmla="*/ 17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9" h="173">
                  <a:moveTo>
                    <a:pt x="0" y="172"/>
                  </a:moveTo>
                  <a:lnTo>
                    <a:pt x="358" y="0"/>
                  </a:lnTo>
                  <a:lnTo>
                    <a:pt x="0" y="1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6"/>
            <p:cNvSpPr>
              <a:spLocks/>
            </p:cNvSpPr>
            <p:nvPr/>
          </p:nvSpPr>
          <p:spPr bwMode="auto">
            <a:xfrm>
              <a:off x="4338" y="1004"/>
              <a:ext cx="366" cy="173"/>
            </a:xfrm>
            <a:custGeom>
              <a:avLst/>
              <a:gdLst>
                <a:gd name="T0" fmla="*/ 0 w 366"/>
                <a:gd name="T1" fmla="*/ 0 h 173"/>
                <a:gd name="T2" fmla="*/ 365 w 366"/>
                <a:gd name="T3" fmla="*/ 172 h 173"/>
                <a:gd name="T4" fmla="*/ 0 w 366"/>
                <a:gd name="T5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6" h="173">
                  <a:moveTo>
                    <a:pt x="0" y="0"/>
                  </a:moveTo>
                  <a:lnTo>
                    <a:pt x="365" y="1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7"/>
            <p:cNvSpPr>
              <a:spLocks/>
            </p:cNvSpPr>
            <p:nvPr/>
          </p:nvSpPr>
          <p:spPr bwMode="auto">
            <a:xfrm>
              <a:off x="4734" y="1402"/>
              <a:ext cx="1" cy="272"/>
            </a:xfrm>
            <a:custGeom>
              <a:avLst/>
              <a:gdLst>
                <a:gd name="T0" fmla="*/ 0 w 1"/>
                <a:gd name="T1" fmla="*/ 0 h 272"/>
                <a:gd name="T2" fmla="*/ 0 w 1"/>
                <a:gd name="T3" fmla="*/ 271 h 272"/>
                <a:gd name="T4" fmla="*/ 0 w 1"/>
                <a:gd name="T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2">
                  <a:moveTo>
                    <a:pt x="0" y="0"/>
                  </a:moveTo>
                  <a:lnTo>
                    <a:pt x="0" y="27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8"/>
            <p:cNvSpPr>
              <a:spLocks/>
            </p:cNvSpPr>
            <p:nvPr/>
          </p:nvSpPr>
          <p:spPr bwMode="auto">
            <a:xfrm>
              <a:off x="4253" y="412"/>
              <a:ext cx="1" cy="247"/>
            </a:xfrm>
            <a:custGeom>
              <a:avLst/>
              <a:gdLst>
                <a:gd name="T0" fmla="*/ 0 w 1"/>
                <a:gd name="T1" fmla="*/ 0 h 247"/>
                <a:gd name="T2" fmla="*/ 0 w 1"/>
                <a:gd name="T3" fmla="*/ 246 h 247"/>
                <a:gd name="T4" fmla="*/ 0 w 1"/>
                <a:gd name="T5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7">
                  <a:moveTo>
                    <a:pt x="0" y="0"/>
                  </a:moveTo>
                  <a:lnTo>
                    <a:pt x="0" y="2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19"/>
            <p:cNvSpPr>
              <a:spLocks/>
            </p:cNvSpPr>
            <p:nvPr/>
          </p:nvSpPr>
          <p:spPr bwMode="auto">
            <a:xfrm>
              <a:off x="4494" y="1244"/>
              <a:ext cx="63" cy="77"/>
            </a:xfrm>
            <a:custGeom>
              <a:avLst/>
              <a:gdLst>
                <a:gd name="T0" fmla="*/ 62 w 63"/>
                <a:gd name="T1" fmla="*/ 38 h 77"/>
                <a:gd name="T2" fmla="*/ 53 w 63"/>
                <a:gd name="T3" fmla="*/ 11 h 77"/>
                <a:gd name="T4" fmla="*/ 31 w 63"/>
                <a:gd name="T5" fmla="*/ 0 h 77"/>
                <a:gd name="T6" fmla="*/ 9 w 63"/>
                <a:gd name="T7" fmla="*/ 11 h 77"/>
                <a:gd name="T8" fmla="*/ 0 w 63"/>
                <a:gd name="T9" fmla="*/ 38 h 77"/>
                <a:gd name="T10" fmla="*/ 9 w 63"/>
                <a:gd name="T11" fmla="*/ 65 h 77"/>
                <a:gd name="T12" fmla="*/ 31 w 63"/>
                <a:gd name="T13" fmla="*/ 76 h 77"/>
                <a:gd name="T14" fmla="*/ 53 w 63"/>
                <a:gd name="T15" fmla="*/ 65 h 77"/>
                <a:gd name="T16" fmla="*/ 62 w 63"/>
                <a:gd name="T17" fmla="*/ 3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7">
                  <a:moveTo>
                    <a:pt x="62" y="38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8"/>
                  </a:lnTo>
                  <a:lnTo>
                    <a:pt x="9" y="65"/>
                  </a:lnTo>
                  <a:lnTo>
                    <a:pt x="31" y="76"/>
                  </a:lnTo>
                  <a:lnTo>
                    <a:pt x="53" y="65"/>
                  </a:lnTo>
                  <a:lnTo>
                    <a:pt x="62" y="3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20"/>
            <p:cNvSpPr>
              <a:spLocks/>
            </p:cNvSpPr>
            <p:nvPr/>
          </p:nvSpPr>
          <p:spPr bwMode="auto">
            <a:xfrm>
              <a:off x="4525" y="1251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21"/>
            <p:cNvSpPr>
              <a:spLocks/>
            </p:cNvSpPr>
            <p:nvPr/>
          </p:nvSpPr>
          <p:spPr bwMode="auto">
            <a:xfrm>
              <a:off x="3825" y="1409"/>
              <a:ext cx="1" cy="271"/>
            </a:xfrm>
            <a:custGeom>
              <a:avLst/>
              <a:gdLst>
                <a:gd name="T0" fmla="*/ 0 w 1"/>
                <a:gd name="T1" fmla="*/ 0 h 271"/>
                <a:gd name="T2" fmla="*/ 0 w 1"/>
                <a:gd name="T3" fmla="*/ 270 h 271"/>
                <a:gd name="T4" fmla="*/ 0 w 1"/>
                <a:gd name="T5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1">
                  <a:moveTo>
                    <a:pt x="0" y="0"/>
                  </a:moveTo>
                  <a:lnTo>
                    <a:pt x="0" y="27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Rectangle 22"/>
            <p:cNvSpPr>
              <a:spLocks noChangeArrowheads="1"/>
            </p:cNvSpPr>
            <p:nvPr/>
          </p:nvSpPr>
          <p:spPr bwMode="auto">
            <a:xfrm>
              <a:off x="3550" y="1650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54" name="Rectangle 23"/>
            <p:cNvSpPr>
              <a:spLocks noChangeArrowheads="1"/>
            </p:cNvSpPr>
            <p:nvPr/>
          </p:nvSpPr>
          <p:spPr bwMode="auto">
            <a:xfrm>
              <a:off x="4531" y="1658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55" name="Rectangle 24"/>
            <p:cNvSpPr>
              <a:spLocks noChangeArrowheads="1"/>
            </p:cNvSpPr>
            <p:nvPr/>
          </p:nvSpPr>
          <p:spPr bwMode="auto">
            <a:xfrm>
              <a:off x="4063" y="849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56" name="Rectangle 25"/>
            <p:cNvSpPr>
              <a:spLocks noChangeArrowheads="1"/>
            </p:cNvSpPr>
            <p:nvPr/>
          </p:nvSpPr>
          <p:spPr bwMode="auto">
            <a:xfrm>
              <a:off x="3643" y="1276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57" name="Rectangle 26"/>
            <p:cNvSpPr>
              <a:spLocks noChangeArrowheads="1"/>
            </p:cNvSpPr>
            <p:nvPr/>
          </p:nvSpPr>
          <p:spPr bwMode="auto">
            <a:xfrm>
              <a:off x="4111" y="202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9" name="Rectangle 28"/>
            <p:cNvSpPr>
              <a:spLocks noChangeArrowheads="1"/>
            </p:cNvSpPr>
            <p:nvPr/>
          </p:nvSpPr>
          <p:spPr bwMode="auto">
            <a:xfrm>
              <a:off x="4522" y="1261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60" name="Rectangle 29"/>
            <p:cNvSpPr>
              <a:spLocks noChangeArrowheads="1"/>
            </p:cNvSpPr>
            <p:nvPr/>
          </p:nvSpPr>
          <p:spPr bwMode="auto">
            <a:xfrm>
              <a:off x="2975" y="1153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61" name="Rectangle 30"/>
            <p:cNvSpPr>
              <a:spLocks noChangeArrowheads="1"/>
            </p:cNvSpPr>
            <p:nvPr/>
          </p:nvSpPr>
          <p:spPr bwMode="auto">
            <a:xfrm>
              <a:off x="2975" y="1261"/>
              <a:ext cx="63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 </a:t>
              </a:r>
            </a:p>
          </p:txBody>
        </p:sp>
        <p:sp>
          <p:nvSpPr>
            <p:cNvPr id="62" name="Rectangle 31"/>
            <p:cNvSpPr>
              <a:spLocks noChangeArrowheads="1"/>
            </p:cNvSpPr>
            <p:nvPr/>
          </p:nvSpPr>
          <p:spPr bwMode="auto">
            <a:xfrm>
              <a:off x="2975" y="1365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temp T1)</a:t>
              </a:r>
            </a:p>
          </p:txBody>
        </p:sp>
        <p:sp>
          <p:nvSpPr>
            <p:cNvPr id="63" name="Rectangle 32"/>
            <p:cNvSpPr>
              <a:spLocks noChangeArrowheads="1"/>
            </p:cNvSpPr>
            <p:nvPr/>
          </p:nvSpPr>
          <p:spPr bwMode="auto">
            <a:xfrm>
              <a:off x="5059" y="1147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64" name="Rectangle 33"/>
            <p:cNvSpPr>
              <a:spLocks noChangeArrowheads="1"/>
            </p:cNvSpPr>
            <p:nvPr/>
          </p:nvSpPr>
          <p:spPr bwMode="auto">
            <a:xfrm>
              <a:off x="5059" y="1252"/>
              <a:ext cx="59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</a:t>
              </a:r>
            </a:p>
          </p:txBody>
        </p:sp>
        <p:sp>
          <p:nvSpPr>
            <p:cNvPr id="65" name="Rectangle 34"/>
            <p:cNvSpPr>
              <a:spLocks noChangeArrowheads="1"/>
            </p:cNvSpPr>
            <p:nvPr/>
          </p:nvSpPr>
          <p:spPr bwMode="auto">
            <a:xfrm>
              <a:off x="5059" y="1356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temp T2)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029200" y="3610590"/>
            <a:ext cx="3586431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dirty="0"/>
              <a:t>What are the attributes required </a:t>
            </a:r>
            <a:br>
              <a:rPr lang="en-US" dirty="0"/>
            </a:br>
            <a:r>
              <a:rPr lang="en-US" dirty="0"/>
              <a:t>from T1 and T2?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i="1" dirty="0"/>
              <a:t>Sid</a:t>
            </a:r>
            <a:r>
              <a:rPr lang="en-US" dirty="0"/>
              <a:t> from T1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i="1" dirty="0"/>
              <a:t>Sid</a:t>
            </a:r>
            <a:r>
              <a:rPr lang="en-US" dirty="0"/>
              <a:t> and </a:t>
            </a:r>
            <a:r>
              <a:rPr lang="en-US" dirty="0" err="1"/>
              <a:t>sname</a:t>
            </a:r>
            <a:r>
              <a:rPr lang="en-US" dirty="0"/>
              <a:t> from T2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29200" y="5156199"/>
            <a:ext cx="3586431" cy="1168401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Hence, as we scan Reserves and Sailors we can also remove unwanted columns (i.e., “Push” the projections ahead of the join)!</a:t>
            </a:r>
          </a:p>
        </p:txBody>
      </p:sp>
    </p:spTree>
    <p:extLst>
      <p:ext uri="{BB962C8B-B14F-4D97-AF65-F5344CB8AC3E}">
        <p14:creationId xmlns:p14="http://schemas.microsoft.com/office/powerpoint/2010/main" val="2573179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209800"/>
            <a:ext cx="3148013" cy="646113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785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Pushing Projections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How can we reduce the cost of a join?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By reducing the sizes of the input relations!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Consider (again) the following plan: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32" name="Group 36"/>
          <p:cNvGrpSpPr>
            <a:grpSpLocks/>
          </p:cNvGrpSpPr>
          <p:nvPr/>
        </p:nvGrpSpPr>
        <p:grpSpPr bwMode="auto">
          <a:xfrm>
            <a:off x="334962" y="3733800"/>
            <a:ext cx="4389438" cy="2709863"/>
            <a:chOff x="2975" y="170"/>
            <a:chExt cx="2765" cy="1707"/>
          </a:xfrm>
        </p:grpSpPr>
        <p:sp>
          <p:nvSpPr>
            <p:cNvPr id="33" name="Freeform 6"/>
            <p:cNvSpPr>
              <a:spLocks/>
            </p:cNvSpPr>
            <p:nvPr/>
          </p:nvSpPr>
          <p:spPr bwMode="auto">
            <a:xfrm>
              <a:off x="3600" y="1260"/>
              <a:ext cx="63" cy="75"/>
            </a:xfrm>
            <a:custGeom>
              <a:avLst/>
              <a:gdLst>
                <a:gd name="T0" fmla="*/ 62 w 63"/>
                <a:gd name="T1" fmla="*/ 37 h 75"/>
                <a:gd name="T2" fmla="*/ 53 w 63"/>
                <a:gd name="T3" fmla="*/ 11 h 75"/>
                <a:gd name="T4" fmla="*/ 31 w 63"/>
                <a:gd name="T5" fmla="*/ 0 h 75"/>
                <a:gd name="T6" fmla="*/ 9 w 63"/>
                <a:gd name="T7" fmla="*/ 11 h 75"/>
                <a:gd name="T8" fmla="*/ 0 w 63"/>
                <a:gd name="T9" fmla="*/ 37 h 75"/>
                <a:gd name="T10" fmla="*/ 9 w 63"/>
                <a:gd name="T11" fmla="*/ 64 h 75"/>
                <a:gd name="T12" fmla="*/ 31 w 63"/>
                <a:gd name="T13" fmla="*/ 74 h 75"/>
                <a:gd name="T14" fmla="*/ 53 w 63"/>
                <a:gd name="T15" fmla="*/ 64 h 75"/>
                <a:gd name="T16" fmla="*/ 62 w 63"/>
                <a:gd name="T17" fmla="*/ 3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5">
                  <a:moveTo>
                    <a:pt x="62" y="37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7"/>
                  </a:lnTo>
                  <a:lnTo>
                    <a:pt x="9" y="64"/>
                  </a:lnTo>
                  <a:lnTo>
                    <a:pt x="31" y="74"/>
                  </a:lnTo>
                  <a:lnTo>
                    <a:pt x="53" y="64"/>
                  </a:lnTo>
                  <a:lnTo>
                    <a:pt x="62" y="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7"/>
            <p:cNvSpPr>
              <a:spLocks/>
            </p:cNvSpPr>
            <p:nvPr/>
          </p:nvSpPr>
          <p:spPr bwMode="auto">
            <a:xfrm>
              <a:off x="3631" y="1266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8"/>
            <p:cNvSpPr>
              <a:spLocks/>
            </p:cNvSpPr>
            <p:nvPr/>
          </p:nvSpPr>
          <p:spPr bwMode="auto">
            <a:xfrm>
              <a:off x="4090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9"/>
            <p:cNvSpPr>
              <a:spLocks/>
            </p:cNvSpPr>
            <p:nvPr/>
          </p:nvSpPr>
          <p:spPr bwMode="auto">
            <a:xfrm>
              <a:off x="4137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10"/>
            <p:cNvSpPr>
              <a:spLocks/>
            </p:cNvSpPr>
            <p:nvPr/>
          </p:nvSpPr>
          <p:spPr bwMode="auto">
            <a:xfrm>
              <a:off x="4067" y="170"/>
              <a:ext cx="94" cy="1"/>
            </a:xfrm>
            <a:custGeom>
              <a:avLst/>
              <a:gdLst>
                <a:gd name="T0" fmla="*/ 0 w 94"/>
                <a:gd name="T1" fmla="*/ 0 h 1"/>
                <a:gd name="T2" fmla="*/ 93 w 94"/>
                <a:gd name="T3" fmla="*/ 0 h 1"/>
                <a:gd name="T4" fmla="*/ 0 w 9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1">
                  <a:moveTo>
                    <a:pt x="0" y="0"/>
                  </a:moveTo>
                  <a:lnTo>
                    <a:pt x="9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11"/>
            <p:cNvSpPr>
              <a:spLocks/>
            </p:cNvSpPr>
            <p:nvPr/>
          </p:nvSpPr>
          <p:spPr bwMode="auto">
            <a:xfrm>
              <a:off x="4168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12"/>
            <p:cNvSpPr>
              <a:spLocks/>
            </p:cNvSpPr>
            <p:nvPr/>
          </p:nvSpPr>
          <p:spPr bwMode="auto">
            <a:xfrm>
              <a:off x="4354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3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0 h 62"/>
                <a:gd name="T2" fmla="*/ 186 w 187"/>
                <a:gd name="T3" fmla="*/ 61 h 62"/>
                <a:gd name="T4" fmla="*/ 0 w 18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0"/>
                  </a:moveTo>
                  <a:lnTo>
                    <a:pt x="186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4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61 h 62"/>
                <a:gd name="T2" fmla="*/ 186 w 187"/>
                <a:gd name="T3" fmla="*/ 0 h 62"/>
                <a:gd name="T4" fmla="*/ 0 w 187"/>
                <a:gd name="T5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61"/>
                  </a:moveTo>
                  <a:lnTo>
                    <a:pt x="186" y="0"/>
                  </a:lnTo>
                  <a:lnTo>
                    <a:pt x="0" y="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5"/>
            <p:cNvSpPr>
              <a:spLocks/>
            </p:cNvSpPr>
            <p:nvPr/>
          </p:nvSpPr>
          <p:spPr bwMode="auto">
            <a:xfrm>
              <a:off x="3848" y="1004"/>
              <a:ext cx="359" cy="173"/>
            </a:xfrm>
            <a:custGeom>
              <a:avLst/>
              <a:gdLst>
                <a:gd name="T0" fmla="*/ 0 w 359"/>
                <a:gd name="T1" fmla="*/ 172 h 173"/>
                <a:gd name="T2" fmla="*/ 358 w 359"/>
                <a:gd name="T3" fmla="*/ 0 h 173"/>
                <a:gd name="T4" fmla="*/ 0 w 359"/>
                <a:gd name="T5" fmla="*/ 17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9" h="173">
                  <a:moveTo>
                    <a:pt x="0" y="172"/>
                  </a:moveTo>
                  <a:lnTo>
                    <a:pt x="358" y="0"/>
                  </a:lnTo>
                  <a:lnTo>
                    <a:pt x="0" y="1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6"/>
            <p:cNvSpPr>
              <a:spLocks/>
            </p:cNvSpPr>
            <p:nvPr/>
          </p:nvSpPr>
          <p:spPr bwMode="auto">
            <a:xfrm>
              <a:off x="4338" y="1004"/>
              <a:ext cx="366" cy="173"/>
            </a:xfrm>
            <a:custGeom>
              <a:avLst/>
              <a:gdLst>
                <a:gd name="T0" fmla="*/ 0 w 366"/>
                <a:gd name="T1" fmla="*/ 0 h 173"/>
                <a:gd name="T2" fmla="*/ 365 w 366"/>
                <a:gd name="T3" fmla="*/ 172 h 173"/>
                <a:gd name="T4" fmla="*/ 0 w 366"/>
                <a:gd name="T5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6" h="173">
                  <a:moveTo>
                    <a:pt x="0" y="0"/>
                  </a:moveTo>
                  <a:lnTo>
                    <a:pt x="365" y="1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7"/>
            <p:cNvSpPr>
              <a:spLocks/>
            </p:cNvSpPr>
            <p:nvPr/>
          </p:nvSpPr>
          <p:spPr bwMode="auto">
            <a:xfrm>
              <a:off x="4734" y="1402"/>
              <a:ext cx="1" cy="272"/>
            </a:xfrm>
            <a:custGeom>
              <a:avLst/>
              <a:gdLst>
                <a:gd name="T0" fmla="*/ 0 w 1"/>
                <a:gd name="T1" fmla="*/ 0 h 272"/>
                <a:gd name="T2" fmla="*/ 0 w 1"/>
                <a:gd name="T3" fmla="*/ 271 h 272"/>
                <a:gd name="T4" fmla="*/ 0 w 1"/>
                <a:gd name="T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2">
                  <a:moveTo>
                    <a:pt x="0" y="0"/>
                  </a:moveTo>
                  <a:lnTo>
                    <a:pt x="0" y="27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8"/>
            <p:cNvSpPr>
              <a:spLocks/>
            </p:cNvSpPr>
            <p:nvPr/>
          </p:nvSpPr>
          <p:spPr bwMode="auto">
            <a:xfrm>
              <a:off x="4253" y="412"/>
              <a:ext cx="1" cy="247"/>
            </a:xfrm>
            <a:custGeom>
              <a:avLst/>
              <a:gdLst>
                <a:gd name="T0" fmla="*/ 0 w 1"/>
                <a:gd name="T1" fmla="*/ 0 h 247"/>
                <a:gd name="T2" fmla="*/ 0 w 1"/>
                <a:gd name="T3" fmla="*/ 246 h 247"/>
                <a:gd name="T4" fmla="*/ 0 w 1"/>
                <a:gd name="T5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7">
                  <a:moveTo>
                    <a:pt x="0" y="0"/>
                  </a:moveTo>
                  <a:lnTo>
                    <a:pt x="0" y="2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19"/>
            <p:cNvSpPr>
              <a:spLocks/>
            </p:cNvSpPr>
            <p:nvPr/>
          </p:nvSpPr>
          <p:spPr bwMode="auto">
            <a:xfrm>
              <a:off x="4494" y="1244"/>
              <a:ext cx="63" cy="77"/>
            </a:xfrm>
            <a:custGeom>
              <a:avLst/>
              <a:gdLst>
                <a:gd name="T0" fmla="*/ 62 w 63"/>
                <a:gd name="T1" fmla="*/ 38 h 77"/>
                <a:gd name="T2" fmla="*/ 53 w 63"/>
                <a:gd name="T3" fmla="*/ 11 h 77"/>
                <a:gd name="T4" fmla="*/ 31 w 63"/>
                <a:gd name="T5" fmla="*/ 0 h 77"/>
                <a:gd name="T6" fmla="*/ 9 w 63"/>
                <a:gd name="T7" fmla="*/ 11 h 77"/>
                <a:gd name="T8" fmla="*/ 0 w 63"/>
                <a:gd name="T9" fmla="*/ 38 h 77"/>
                <a:gd name="T10" fmla="*/ 9 w 63"/>
                <a:gd name="T11" fmla="*/ 65 h 77"/>
                <a:gd name="T12" fmla="*/ 31 w 63"/>
                <a:gd name="T13" fmla="*/ 76 h 77"/>
                <a:gd name="T14" fmla="*/ 53 w 63"/>
                <a:gd name="T15" fmla="*/ 65 h 77"/>
                <a:gd name="T16" fmla="*/ 62 w 63"/>
                <a:gd name="T17" fmla="*/ 3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7">
                  <a:moveTo>
                    <a:pt x="62" y="38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8"/>
                  </a:lnTo>
                  <a:lnTo>
                    <a:pt x="9" y="65"/>
                  </a:lnTo>
                  <a:lnTo>
                    <a:pt x="31" y="76"/>
                  </a:lnTo>
                  <a:lnTo>
                    <a:pt x="53" y="65"/>
                  </a:lnTo>
                  <a:lnTo>
                    <a:pt x="62" y="3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20"/>
            <p:cNvSpPr>
              <a:spLocks/>
            </p:cNvSpPr>
            <p:nvPr/>
          </p:nvSpPr>
          <p:spPr bwMode="auto">
            <a:xfrm>
              <a:off x="4525" y="1251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21"/>
            <p:cNvSpPr>
              <a:spLocks/>
            </p:cNvSpPr>
            <p:nvPr/>
          </p:nvSpPr>
          <p:spPr bwMode="auto">
            <a:xfrm>
              <a:off x="3825" y="1409"/>
              <a:ext cx="1" cy="271"/>
            </a:xfrm>
            <a:custGeom>
              <a:avLst/>
              <a:gdLst>
                <a:gd name="T0" fmla="*/ 0 w 1"/>
                <a:gd name="T1" fmla="*/ 0 h 271"/>
                <a:gd name="T2" fmla="*/ 0 w 1"/>
                <a:gd name="T3" fmla="*/ 270 h 271"/>
                <a:gd name="T4" fmla="*/ 0 w 1"/>
                <a:gd name="T5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1">
                  <a:moveTo>
                    <a:pt x="0" y="0"/>
                  </a:moveTo>
                  <a:lnTo>
                    <a:pt x="0" y="27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Rectangle 22"/>
            <p:cNvSpPr>
              <a:spLocks noChangeArrowheads="1"/>
            </p:cNvSpPr>
            <p:nvPr/>
          </p:nvSpPr>
          <p:spPr bwMode="auto">
            <a:xfrm>
              <a:off x="3550" y="1650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54" name="Rectangle 23"/>
            <p:cNvSpPr>
              <a:spLocks noChangeArrowheads="1"/>
            </p:cNvSpPr>
            <p:nvPr/>
          </p:nvSpPr>
          <p:spPr bwMode="auto">
            <a:xfrm>
              <a:off x="4531" y="1658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55" name="Rectangle 24"/>
            <p:cNvSpPr>
              <a:spLocks noChangeArrowheads="1"/>
            </p:cNvSpPr>
            <p:nvPr/>
          </p:nvSpPr>
          <p:spPr bwMode="auto">
            <a:xfrm>
              <a:off x="4063" y="849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56" name="Rectangle 25"/>
            <p:cNvSpPr>
              <a:spLocks noChangeArrowheads="1"/>
            </p:cNvSpPr>
            <p:nvPr/>
          </p:nvSpPr>
          <p:spPr bwMode="auto">
            <a:xfrm>
              <a:off x="3643" y="1276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57" name="Rectangle 26"/>
            <p:cNvSpPr>
              <a:spLocks noChangeArrowheads="1"/>
            </p:cNvSpPr>
            <p:nvPr/>
          </p:nvSpPr>
          <p:spPr bwMode="auto">
            <a:xfrm>
              <a:off x="4111" y="202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9" name="Rectangle 28"/>
            <p:cNvSpPr>
              <a:spLocks noChangeArrowheads="1"/>
            </p:cNvSpPr>
            <p:nvPr/>
          </p:nvSpPr>
          <p:spPr bwMode="auto">
            <a:xfrm>
              <a:off x="4522" y="1261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60" name="Rectangle 29"/>
            <p:cNvSpPr>
              <a:spLocks noChangeArrowheads="1"/>
            </p:cNvSpPr>
            <p:nvPr/>
          </p:nvSpPr>
          <p:spPr bwMode="auto">
            <a:xfrm>
              <a:off x="2975" y="1153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61" name="Rectangle 30"/>
            <p:cNvSpPr>
              <a:spLocks noChangeArrowheads="1"/>
            </p:cNvSpPr>
            <p:nvPr/>
          </p:nvSpPr>
          <p:spPr bwMode="auto">
            <a:xfrm>
              <a:off x="2975" y="1261"/>
              <a:ext cx="63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 </a:t>
              </a:r>
            </a:p>
          </p:txBody>
        </p:sp>
        <p:sp>
          <p:nvSpPr>
            <p:cNvPr id="62" name="Rectangle 31"/>
            <p:cNvSpPr>
              <a:spLocks noChangeArrowheads="1"/>
            </p:cNvSpPr>
            <p:nvPr/>
          </p:nvSpPr>
          <p:spPr bwMode="auto">
            <a:xfrm>
              <a:off x="2975" y="1365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temp T1)</a:t>
              </a:r>
            </a:p>
          </p:txBody>
        </p:sp>
        <p:sp>
          <p:nvSpPr>
            <p:cNvPr id="63" name="Rectangle 32"/>
            <p:cNvSpPr>
              <a:spLocks noChangeArrowheads="1"/>
            </p:cNvSpPr>
            <p:nvPr/>
          </p:nvSpPr>
          <p:spPr bwMode="auto">
            <a:xfrm>
              <a:off x="5059" y="1147"/>
              <a:ext cx="53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64" name="Rectangle 33"/>
            <p:cNvSpPr>
              <a:spLocks noChangeArrowheads="1"/>
            </p:cNvSpPr>
            <p:nvPr/>
          </p:nvSpPr>
          <p:spPr bwMode="auto">
            <a:xfrm>
              <a:off x="5059" y="1252"/>
              <a:ext cx="59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write to</a:t>
              </a:r>
            </a:p>
          </p:txBody>
        </p:sp>
        <p:sp>
          <p:nvSpPr>
            <p:cNvPr id="65" name="Rectangle 34"/>
            <p:cNvSpPr>
              <a:spLocks noChangeArrowheads="1"/>
            </p:cNvSpPr>
            <p:nvPr/>
          </p:nvSpPr>
          <p:spPr bwMode="auto">
            <a:xfrm>
              <a:off x="5059" y="1356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temp T2)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020654" y="4186921"/>
            <a:ext cx="3594977" cy="207021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The cost after applying this heuristic can become 2000 I/</a:t>
            </a:r>
            <a:r>
              <a:rPr lang="en-US" sz="2400" dirty="0" err="1">
                <a:solidFill>
                  <a:schemeClr val="tx1"/>
                </a:solidFill>
              </a:rPr>
              <a:t>Os</a:t>
            </a:r>
            <a:r>
              <a:rPr lang="en-US" sz="2400" dirty="0">
                <a:solidFill>
                  <a:schemeClr val="tx1"/>
                </a:solidFill>
              </a:rPr>
              <a:t> (as opposed to 4060 I/</a:t>
            </a:r>
            <a:r>
              <a:rPr lang="en-US" sz="2400" dirty="0" err="1">
                <a:solidFill>
                  <a:schemeClr val="tx1"/>
                </a:solidFill>
              </a:rPr>
              <a:t>Os</a:t>
            </a:r>
            <a:r>
              <a:rPr lang="en-US" sz="2400" dirty="0">
                <a:solidFill>
                  <a:schemeClr val="tx1"/>
                </a:solidFill>
              </a:rPr>
              <a:t> with only pushing the selection)!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0091" y="3863757"/>
            <a:ext cx="14622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“Push” ahead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the join</a:t>
            </a:r>
          </a:p>
        </p:txBody>
      </p:sp>
      <p:cxnSp>
        <p:nvCxnSpPr>
          <p:cNvPr id="23" name="Curved Connector 22"/>
          <p:cNvCxnSpPr/>
          <p:nvPr/>
        </p:nvCxnSpPr>
        <p:spPr>
          <a:xfrm rot="5400000">
            <a:off x="1213247" y="4320778"/>
            <a:ext cx="1300163" cy="284956"/>
          </a:xfrm>
          <a:prstGeom prst="curvedConnector3">
            <a:avLst>
              <a:gd name="adj1" fmla="val -2583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2017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What if indexes are available on Reserves and Sailors?</a:t>
            </a:r>
            <a:endParaRPr lang="en-US" sz="3000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Using Indexes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69758" y="1981200"/>
            <a:ext cx="6050236" cy="3362713"/>
            <a:chOff x="669758" y="1981200"/>
            <a:chExt cx="6050236" cy="3362713"/>
          </a:xfrm>
        </p:grpSpPr>
        <p:sp>
          <p:nvSpPr>
            <p:cNvPr id="38" name="Freeform 9"/>
            <p:cNvSpPr>
              <a:spLocks/>
            </p:cNvSpPr>
            <p:nvPr/>
          </p:nvSpPr>
          <p:spPr bwMode="auto">
            <a:xfrm>
              <a:off x="3900487" y="3632200"/>
              <a:ext cx="1588" cy="88900"/>
            </a:xfrm>
            <a:custGeom>
              <a:avLst/>
              <a:gdLst>
                <a:gd name="T0" fmla="*/ 0 w 1"/>
                <a:gd name="T1" fmla="*/ 0 h 56"/>
                <a:gd name="T2" fmla="*/ 0 w 1"/>
                <a:gd name="T3" fmla="*/ 55 h 56"/>
                <a:gd name="T4" fmla="*/ 0 w 1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6">
                  <a:moveTo>
                    <a:pt x="0" y="0"/>
                  </a:move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10"/>
            <p:cNvSpPr>
              <a:spLocks/>
            </p:cNvSpPr>
            <p:nvPr/>
          </p:nvSpPr>
          <p:spPr bwMode="auto">
            <a:xfrm>
              <a:off x="4083050" y="3632200"/>
              <a:ext cx="1587" cy="88900"/>
            </a:xfrm>
            <a:custGeom>
              <a:avLst/>
              <a:gdLst>
                <a:gd name="T0" fmla="*/ 0 w 1"/>
                <a:gd name="T1" fmla="*/ 0 h 56"/>
                <a:gd name="T2" fmla="*/ 0 w 1"/>
                <a:gd name="T3" fmla="*/ 55 h 56"/>
                <a:gd name="T4" fmla="*/ 0 w 1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6">
                  <a:moveTo>
                    <a:pt x="0" y="0"/>
                  </a:move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11"/>
            <p:cNvSpPr>
              <a:spLocks/>
            </p:cNvSpPr>
            <p:nvPr/>
          </p:nvSpPr>
          <p:spPr bwMode="auto">
            <a:xfrm>
              <a:off x="3900487" y="3632200"/>
              <a:ext cx="184150" cy="88900"/>
            </a:xfrm>
            <a:custGeom>
              <a:avLst/>
              <a:gdLst>
                <a:gd name="T0" fmla="*/ 0 w 116"/>
                <a:gd name="T1" fmla="*/ 0 h 56"/>
                <a:gd name="T2" fmla="*/ 115 w 116"/>
                <a:gd name="T3" fmla="*/ 55 h 56"/>
                <a:gd name="T4" fmla="*/ 0 w 116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56">
                  <a:moveTo>
                    <a:pt x="0" y="0"/>
                  </a:moveTo>
                  <a:lnTo>
                    <a:pt x="115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12"/>
            <p:cNvSpPr>
              <a:spLocks/>
            </p:cNvSpPr>
            <p:nvPr/>
          </p:nvSpPr>
          <p:spPr bwMode="auto">
            <a:xfrm>
              <a:off x="3900487" y="3632200"/>
              <a:ext cx="184150" cy="88900"/>
            </a:xfrm>
            <a:custGeom>
              <a:avLst/>
              <a:gdLst>
                <a:gd name="T0" fmla="*/ 0 w 116"/>
                <a:gd name="T1" fmla="*/ 55 h 56"/>
                <a:gd name="T2" fmla="*/ 115 w 116"/>
                <a:gd name="T3" fmla="*/ 0 h 56"/>
                <a:gd name="T4" fmla="*/ 0 w 116"/>
                <a:gd name="T5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56">
                  <a:moveTo>
                    <a:pt x="0" y="55"/>
                  </a:moveTo>
                  <a:lnTo>
                    <a:pt x="115" y="0"/>
                  </a:lnTo>
                  <a:lnTo>
                    <a:pt x="0" y="5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13"/>
            <p:cNvSpPr>
              <a:spLocks/>
            </p:cNvSpPr>
            <p:nvPr/>
          </p:nvSpPr>
          <p:spPr bwMode="auto">
            <a:xfrm>
              <a:off x="3587750" y="3989387"/>
              <a:ext cx="350837" cy="250825"/>
            </a:xfrm>
            <a:custGeom>
              <a:avLst/>
              <a:gdLst>
                <a:gd name="T0" fmla="*/ 0 w 221"/>
                <a:gd name="T1" fmla="*/ 157 h 158"/>
                <a:gd name="T2" fmla="*/ 220 w 221"/>
                <a:gd name="T3" fmla="*/ 0 h 158"/>
                <a:gd name="T4" fmla="*/ 0 w 221"/>
                <a:gd name="T5" fmla="*/ 157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1" h="158">
                  <a:moveTo>
                    <a:pt x="0" y="157"/>
                  </a:moveTo>
                  <a:lnTo>
                    <a:pt x="220" y="0"/>
                  </a:lnTo>
                  <a:lnTo>
                    <a:pt x="0" y="15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14"/>
            <p:cNvSpPr>
              <a:spLocks/>
            </p:cNvSpPr>
            <p:nvPr/>
          </p:nvSpPr>
          <p:spPr bwMode="auto">
            <a:xfrm>
              <a:off x="4068762" y="3989387"/>
              <a:ext cx="360363" cy="250825"/>
            </a:xfrm>
            <a:custGeom>
              <a:avLst/>
              <a:gdLst>
                <a:gd name="T0" fmla="*/ 0 w 227"/>
                <a:gd name="T1" fmla="*/ 0 h 158"/>
                <a:gd name="T2" fmla="*/ 226 w 227"/>
                <a:gd name="T3" fmla="*/ 157 h 158"/>
                <a:gd name="T4" fmla="*/ 0 w 227"/>
                <a:gd name="T5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7" h="158">
                  <a:moveTo>
                    <a:pt x="0" y="0"/>
                  </a:moveTo>
                  <a:lnTo>
                    <a:pt x="226" y="15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15"/>
            <p:cNvSpPr>
              <a:spLocks/>
            </p:cNvSpPr>
            <p:nvPr/>
          </p:nvSpPr>
          <p:spPr bwMode="auto">
            <a:xfrm>
              <a:off x="3990975" y="2344737"/>
              <a:ext cx="1587" cy="390525"/>
            </a:xfrm>
            <a:custGeom>
              <a:avLst/>
              <a:gdLst>
                <a:gd name="T0" fmla="*/ 0 w 1"/>
                <a:gd name="T1" fmla="*/ 0 h 246"/>
                <a:gd name="T2" fmla="*/ 0 w 1"/>
                <a:gd name="T3" fmla="*/ 245 h 246"/>
                <a:gd name="T4" fmla="*/ 0 w 1"/>
                <a:gd name="T5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6">
                  <a:moveTo>
                    <a:pt x="0" y="0"/>
                  </a:moveTo>
                  <a:lnTo>
                    <a:pt x="0" y="24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16"/>
            <p:cNvSpPr>
              <a:spLocks/>
            </p:cNvSpPr>
            <p:nvPr/>
          </p:nvSpPr>
          <p:spPr bwMode="auto">
            <a:xfrm>
              <a:off x="3984625" y="3133725"/>
              <a:ext cx="1587" cy="358775"/>
            </a:xfrm>
            <a:custGeom>
              <a:avLst/>
              <a:gdLst>
                <a:gd name="T0" fmla="*/ 0 w 1"/>
                <a:gd name="T1" fmla="*/ 0 h 226"/>
                <a:gd name="T2" fmla="*/ 0 w 1"/>
                <a:gd name="T3" fmla="*/ 225 h 226"/>
                <a:gd name="T4" fmla="*/ 0 w 1"/>
                <a:gd name="T5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26">
                  <a:moveTo>
                    <a:pt x="0" y="0"/>
                  </a:moveTo>
                  <a:lnTo>
                    <a:pt x="0" y="2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17"/>
            <p:cNvSpPr>
              <a:spLocks/>
            </p:cNvSpPr>
            <p:nvPr/>
          </p:nvSpPr>
          <p:spPr bwMode="auto">
            <a:xfrm>
              <a:off x="3762375" y="2049462"/>
              <a:ext cx="1587" cy="120650"/>
            </a:xfrm>
            <a:custGeom>
              <a:avLst/>
              <a:gdLst>
                <a:gd name="T0" fmla="*/ 0 w 1"/>
                <a:gd name="T1" fmla="*/ 0 h 76"/>
                <a:gd name="T2" fmla="*/ 0 w 1"/>
                <a:gd name="T3" fmla="*/ 75 h 76"/>
                <a:gd name="T4" fmla="*/ 0 w 1"/>
                <a:gd name="T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6">
                  <a:moveTo>
                    <a:pt x="0" y="0"/>
                  </a:moveTo>
                  <a:lnTo>
                    <a:pt x="0" y="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18"/>
            <p:cNvSpPr>
              <a:spLocks/>
            </p:cNvSpPr>
            <p:nvPr/>
          </p:nvSpPr>
          <p:spPr bwMode="auto">
            <a:xfrm>
              <a:off x="3808412" y="2049462"/>
              <a:ext cx="1588" cy="120650"/>
            </a:xfrm>
            <a:custGeom>
              <a:avLst/>
              <a:gdLst>
                <a:gd name="T0" fmla="*/ 0 w 1"/>
                <a:gd name="T1" fmla="*/ 0 h 76"/>
                <a:gd name="T2" fmla="*/ 0 w 1"/>
                <a:gd name="T3" fmla="*/ 75 h 76"/>
                <a:gd name="T4" fmla="*/ 0 w 1"/>
                <a:gd name="T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6">
                  <a:moveTo>
                    <a:pt x="0" y="0"/>
                  </a:moveTo>
                  <a:lnTo>
                    <a:pt x="0" y="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19"/>
            <p:cNvSpPr>
              <a:spLocks/>
            </p:cNvSpPr>
            <p:nvPr/>
          </p:nvSpPr>
          <p:spPr bwMode="auto">
            <a:xfrm>
              <a:off x="3740150" y="2039937"/>
              <a:ext cx="92075" cy="1588"/>
            </a:xfrm>
            <a:custGeom>
              <a:avLst/>
              <a:gdLst>
                <a:gd name="T0" fmla="*/ 0 w 58"/>
                <a:gd name="T1" fmla="*/ 0 h 1"/>
                <a:gd name="T2" fmla="*/ 57 w 58"/>
                <a:gd name="T3" fmla="*/ 0 h 1"/>
                <a:gd name="T4" fmla="*/ 0 w 58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">
                  <a:moveTo>
                    <a:pt x="0" y="0"/>
                  </a:moveTo>
                  <a:lnTo>
                    <a:pt x="57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20"/>
            <p:cNvSpPr>
              <a:spLocks/>
            </p:cNvSpPr>
            <p:nvPr/>
          </p:nvSpPr>
          <p:spPr bwMode="auto">
            <a:xfrm>
              <a:off x="3756025" y="2800350"/>
              <a:ext cx="61912" cy="109537"/>
            </a:xfrm>
            <a:custGeom>
              <a:avLst/>
              <a:gdLst>
                <a:gd name="T0" fmla="*/ 38 w 39"/>
                <a:gd name="T1" fmla="*/ 34 h 69"/>
                <a:gd name="T2" fmla="*/ 33 w 39"/>
                <a:gd name="T3" fmla="*/ 10 h 69"/>
                <a:gd name="T4" fmla="*/ 19 w 39"/>
                <a:gd name="T5" fmla="*/ 0 h 69"/>
                <a:gd name="T6" fmla="*/ 5 w 39"/>
                <a:gd name="T7" fmla="*/ 10 h 69"/>
                <a:gd name="T8" fmla="*/ 0 w 39"/>
                <a:gd name="T9" fmla="*/ 34 h 69"/>
                <a:gd name="T10" fmla="*/ 5 w 39"/>
                <a:gd name="T11" fmla="*/ 58 h 69"/>
                <a:gd name="T12" fmla="*/ 19 w 39"/>
                <a:gd name="T13" fmla="*/ 68 h 69"/>
                <a:gd name="T14" fmla="*/ 33 w 39"/>
                <a:gd name="T15" fmla="*/ 58 h 69"/>
                <a:gd name="T16" fmla="*/ 38 w 39"/>
                <a:gd name="T17" fmla="*/ 3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69">
                  <a:moveTo>
                    <a:pt x="38" y="34"/>
                  </a:moveTo>
                  <a:lnTo>
                    <a:pt x="33" y="10"/>
                  </a:lnTo>
                  <a:lnTo>
                    <a:pt x="19" y="0"/>
                  </a:lnTo>
                  <a:lnTo>
                    <a:pt x="5" y="10"/>
                  </a:lnTo>
                  <a:lnTo>
                    <a:pt x="0" y="34"/>
                  </a:lnTo>
                  <a:lnTo>
                    <a:pt x="5" y="58"/>
                  </a:lnTo>
                  <a:lnTo>
                    <a:pt x="19" y="68"/>
                  </a:lnTo>
                  <a:lnTo>
                    <a:pt x="33" y="58"/>
                  </a:lnTo>
                  <a:lnTo>
                    <a:pt x="38" y="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21"/>
            <p:cNvSpPr>
              <a:spLocks/>
            </p:cNvSpPr>
            <p:nvPr/>
          </p:nvSpPr>
          <p:spPr bwMode="auto">
            <a:xfrm>
              <a:off x="3784600" y="2809875"/>
              <a:ext cx="57150" cy="1587"/>
            </a:xfrm>
            <a:custGeom>
              <a:avLst/>
              <a:gdLst>
                <a:gd name="T0" fmla="*/ 0 w 36"/>
                <a:gd name="T1" fmla="*/ 0 h 1"/>
                <a:gd name="T2" fmla="*/ 35 w 36"/>
                <a:gd name="T3" fmla="*/ 0 h 1"/>
                <a:gd name="T4" fmla="*/ 0 w 36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1">
                  <a:moveTo>
                    <a:pt x="0" y="0"/>
                  </a:moveTo>
                  <a:lnTo>
                    <a:pt x="3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22"/>
            <p:cNvSpPr>
              <a:spLocks/>
            </p:cNvSpPr>
            <p:nvPr/>
          </p:nvSpPr>
          <p:spPr bwMode="auto">
            <a:xfrm>
              <a:off x="3571875" y="4618037"/>
              <a:ext cx="1587" cy="388938"/>
            </a:xfrm>
            <a:custGeom>
              <a:avLst/>
              <a:gdLst>
                <a:gd name="T0" fmla="*/ 0 w 1"/>
                <a:gd name="T1" fmla="*/ 0 h 245"/>
                <a:gd name="T2" fmla="*/ 0 w 1"/>
                <a:gd name="T3" fmla="*/ 244 h 245"/>
                <a:gd name="T4" fmla="*/ 0 w 1"/>
                <a:gd name="T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5">
                  <a:moveTo>
                    <a:pt x="0" y="0"/>
                  </a:moveTo>
                  <a:lnTo>
                    <a:pt x="0" y="24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Rectangle 23"/>
            <p:cNvSpPr>
              <a:spLocks noChangeArrowheads="1"/>
            </p:cNvSpPr>
            <p:nvPr/>
          </p:nvSpPr>
          <p:spPr bwMode="auto">
            <a:xfrm>
              <a:off x="3262312" y="5046662"/>
              <a:ext cx="858838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78" name="Rectangle 24"/>
            <p:cNvSpPr>
              <a:spLocks noChangeArrowheads="1"/>
            </p:cNvSpPr>
            <p:nvPr/>
          </p:nvSpPr>
          <p:spPr bwMode="auto">
            <a:xfrm>
              <a:off x="4191000" y="4373562"/>
              <a:ext cx="6889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79" name="Rectangle 25"/>
            <p:cNvSpPr>
              <a:spLocks noChangeArrowheads="1"/>
            </p:cNvSpPr>
            <p:nvPr/>
          </p:nvSpPr>
          <p:spPr bwMode="auto">
            <a:xfrm>
              <a:off x="3611562" y="3697287"/>
              <a:ext cx="7096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80" name="Rectangle 26"/>
            <p:cNvSpPr>
              <a:spLocks noChangeArrowheads="1"/>
            </p:cNvSpPr>
            <p:nvPr/>
          </p:nvSpPr>
          <p:spPr bwMode="auto">
            <a:xfrm>
              <a:off x="3352800" y="4387850"/>
              <a:ext cx="795337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81" name="Rectangle 27"/>
            <p:cNvSpPr>
              <a:spLocks noChangeArrowheads="1"/>
            </p:cNvSpPr>
            <p:nvPr/>
          </p:nvSpPr>
          <p:spPr bwMode="auto">
            <a:xfrm>
              <a:off x="3749675" y="2093912"/>
              <a:ext cx="6635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82" name="Rectangle 28"/>
            <p:cNvSpPr>
              <a:spLocks noChangeArrowheads="1"/>
            </p:cNvSpPr>
            <p:nvPr/>
          </p:nvSpPr>
          <p:spPr bwMode="auto">
            <a:xfrm>
              <a:off x="4341812" y="1981200"/>
              <a:ext cx="1001713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83" name="Rectangle 29"/>
            <p:cNvSpPr>
              <a:spLocks noChangeArrowheads="1"/>
            </p:cNvSpPr>
            <p:nvPr/>
          </p:nvSpPr>
          <p:spPr bwMode="auto">
            <a:xfrm>
              <a:off x="3749675" y="2828925"/>
              <a:ext cx="862012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84" name="Rectangle 30"/>
            <p:cNvSpPr>
              <a:spLocks noChangeArrowheads="1"/>
            </p:cNvSpPr>
            <p:nvPr/>
          </p:nvSpPr>
          <p:spPr bwMode="auto">
            <a:xfrm>
              <a:off x="2392362" y="4093288"/>
              <a:ext cx="909638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(Use hash</a:t>
              </a:r>
            </a:p>
          </p:txBody>
        </p:sp>
        <p:sp>
          <p:nvSpPr>
            <p:cNvPr id="85" name="Rectangle 31"/>
            <p:cNvSpPr>
              <a:spLocks noChangeArrowheads="1"/>
            </p:cNvSpPr>
            <p:nvPr/>
          </p:nvSpPr>
          <p:spPr bwMode="auto">
            <a:xfrm>
              <a:off x="2468562" y="4244100"/>
              <a:ext cx="858838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index; do</a:t>
              </a:r>
            </a:p>
          </p:txBody>
        </p:sp>
        <p:sp>
          <p:nvSpPr>
            <p:cNvPr id="86" name="Freeform 32"/>
            <p:cNvSpPr>
              <a:spLocks/>
            </p:cNvSpPr>
            <p:nvPr/>
          </p:nvSpPr>
          <p:spPr bwMode="auto">
            <a:xfrm>
              <a:off x="3336925" y="4357687"/>
              <a:ext cx="65087" cy="111125"/>
            </a:xfrm>
            <a:custGeom>
              <a:avLst/>
              <a:gdLst>
                <a:gd name="T0" fmla="*/ 40 w 41"/>
                <a:gd name="T1" fmla="*/ 34 h 70"/>
                <a:gd name="T2" fmla="*/ 34 w 41"/>
                <a:gd name="T3" fmla="*/ 10 h 70"/>
                <a:gd name="T4" fmla="*/ 20 w 41"/>
                <a:gd name="T5" fmla="*/ 0 h 70"/>
                <a:gd name="T6" fmla="*/ 6 w 41"/>
                <a:gd name="T7" fmla="*/ 10 h 70"/>
                <a:gd name="T8" fmla="*/ 0 w 41"/>
                <a:gd name="T9" fmla="*/ 34 h 70"/>
                <a:gd name="T10" fmla="*/ 6 w 41"/>
                <a:gd name="T11" fmla="*/ 59 h 70"/>
                <a:gd name="T12" fmla="*/ 20 w 41"/>
                <a:gd name="T13" fmla="*/ 69 h 70"/>
                <a:gd name="T14" fmla="*/ 34 w 41"/>
                <a:gd name="T15" fmla="*/ 59 h 70"/>
                <a:gd name="T16" fmla="*/ 40 w 41"/>
                <a:gd name="T17" fmla="*/ 3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70">
                  <a:moveTo>
                    <a:pt x="40" y="34"/>
                  </a:moveTo>
                  <a:lnTo>
                    <a:pt x="34" y="10"/>
                  </a:lnTo>
                  <a:lnTo>
                    <a:pt x="20" y="0"/>
                  </a:lnTo>
                  <a:lnTo>
                    <a:pt x="6" y="10"/>
                  </a:lnTo>
                  <a:lnTo>
                    <a:pt x="0" y="34"/>
                  </a:lnTo>
                  <a:lnTo>
                    <a:pt x="6" y="59"/>
                  </a:lnTo>
                  <a:lnTo>
                    <a:pt x="20" y="69"/>
                  </a:lnTo>
                  <a:lnTo>
                    <a:pt x="34" y="59"/>
                  </a:lnTo>
                  <a:lnTo>
                    <a:pt x="40" y="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33"/>
            <p:cNvSpPr>
              <a:spLocks/>
            </p:cNvSpPr>
            <p:nvPr/>
          </p:nvSpPr>
          <p:spPr bwMode="auto">
            <a:xfrm>
              <a:off x="3368675" y="4368800"/>
              <a:ext cx="58737" cy="1587"/>
            </a:xfrm>
            <a:custGeom>
              <a:avLst/>
              <a:gdLst>
                <a:gd name="T0" fmla="*/ 0 w 37"/>
                <a:gd name="T1" fmla="*/ 0 h 1"/>
                <a:gd name="T2" fmla="*/ 36 w 37"/>
                <a:gd name="T3" fmla="*/ 0 h 1"/>
                <a:gd name="T4" fmla="*/ 0 w 37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1">
                  <a:moveTo>
                    <a:pt x="0" y="0"/>
                  </a:moveTo>
                  <a:lnTo>
                    <a:pt x="36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Rectangle 34"/>
            <p:cNvSpPr>
              <a:spLocks noChangeArrowheads="1"/>
            </p:cNvSpPr>
            <p:nvPr/>
          </p:nvSpPr>
          <p:spPr bwMode="auto">
            <a:xfrm>
              <a:off x="2489200" y="4398088"/>
              <a:ext cx="815975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not write</a:t>
              </a:r>
            </a:p>
          </p:txBody>
        </p:sp>
        <p:sp>
          <p:nvSpPr>
            <p:cNvPr id="89" name="Rectangle 35"/>
            <p:cNvSpPr>
              <a:spLocks noChangeArrowheads="1"/>
            </p:cNvSpPr>
            <p:nvPr/>
          </p:nvSpPr>
          <p:spPr bwMode="auto">
            <a:xfrm>
              <a:off x="2489200" y="4547313"/>
              <a:ext cx="823912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result to </a:t>
              </a:r>
            </a:p>
          </p:txBody>
        </p:sp>
        <p:sp>
          <p:nvSpPr>
            <p:cNvPr id="90" name="Rectangle 36"/>
            <p:cNvSpPr>
              <a:spLocks noChangeArrowheads="1"/>
            </p:cNvSpPr>
            <p:nvPr/>
          </p:nvSpPr>
          <p:spPr bwMode="auto">
            <a:xfrm>
              <a:off x="2489200" y="4708391"/>
              <a:ext cx="595312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temp)</a:t>
              </a:r>
            </a:p>
          </p:txBody>
        </p:sp>
        <p:sp>
          <p:nvSpPr>
            <p:cNvPr id="91" name="Rectangle 37"/>
            <p:cNvSpPr>
              <a:spLocks noChangeArrowheads="1"/>
            </p:cNvSpPr>
            <p:nvPr/>
          </p:nvSpPr>
          <p:spPr bwMode="auto">
            <a:xfrm>
              <a:off x="4297362" y="3529012"/>
              <a:ext cx="1722438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(Index Nested Loops,</a:t>
              </a:r>
            </a:p>
          </p:txBody>
        </p:sp>
        <p:sp>
          <p:nvSpPr>
            <p:cNvPr id="92" name="Rectangle 38"/>
            <p:cNvSpPr>
              <a:spLocks noChangeArrowheads="1"/>
            </p:cNvSpPr>
            <p:nvPr/>
          </p:nvSpPr>
          <p:spPr bwMode="auto">
            <a:xfrm>
              <a:off x="4297362" y="3683000"/>
              <a:ext cx="1341438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with pipelining )</a:t>
              </a:r>
            </a:p>
          </p:txBody>
        </p:sp>
        <p:sp>
          <p:nvSpPr>
            <p:cNvPr id="93" name="Rectangle 39"/>
            <p:cNvSpPr>
              <a:spLocks noChangeArrowheads="1"/>
            </p:cNvSpPr>
            <p:nvPr/>
          </p:nvSpPr>
          <p:spPr bwMode="auto">
            <a:xfrm>
              <a:off x="4576762" y="2757487"/>
              <a:ext cx="10017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916295" y="4339557"/>
              <a:ext cx="18036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/>
                <a:t>(Hash index on </a:t>
              </a:r>
              <a:r>
                <a:rPr lang="en-US" sz="1600" b="1" dirty="0" err="1"/>
                <a:t>sid</a:t>
              </a:r>
              <a:r>
                <a:rPr lang="en-US" sz="1600" b="1" dirty="0"/>
                <a:t>)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669758" y="5005359"/>
              <a:ext cx="26638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/>
                <a:t>(Clustered hash index on bid)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02576" y="5410200"/>
            <a:ext cx="8951425" cy="12003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dirty="0"/>
              <a:t>With clustered index on </a:t>
            </a:r>
            <a:r>
              <a:rPr lang="en-US" i="1" dirty="0"/>
              <a:t>bid </a:t>
            </a:r>
            <a:r>
              <a:rPr lang="en-US" dirty="0"/>
              <a:t>of Reserves, we get 100,000/100 =  1000 tuples (assuming 100</a:t>
            </a:r>
            <a:br>
              <a:rPr lang="en-US" dirty="0"/>
            </a:br>
            <a:r>
              <a:rPr lang="en-US" dirty="0"/>
              <a:t>boats and uniform distribution of reservations across boats)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dirty="0"/>
              <a:t>Since the index is clustered, the 1000 tuples appear consecutively within the same </a:t>
            </a:r>
            <a:br>
              <a:rPr lang="en-US" dirty="0"/>
            </a:br>
            <a:r>
              <a:rPr lang="en-US" dirty="0"/>
              <a:t>bucket; thus # of pages = 1000/100 = 10 pages</a:t>
            </a:r>
          </a:p>
        </p:txBody>
      </p:sp>
    </p:spTree>
    <p:extLst>
      <p:ext uri="{BB962C8B-B14F-4D97-AF65-F5344CB8AC3E}">
        <p14:creationId xmlns:p14="http://schemas.microsoft.com/office/powerpoint/2010/main" val="815382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Using Indexes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What if indexes are available on Reserves and Sailors?</a:t>
            </a:r>
            <a:endParaRPr lang="en-US" sz="3000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8" name="Freeform 9"/>
          <p:cNvSpPr>
            <a:spLocks/>
          </p:cNvSpPr>
          <p:nvPr/>
        </p:nvSpPr>
        <p:spPr bwMode="auto">
          <a:xfrm>
            <a:off x="3900487" y="3632200"/>
            <a:ext cx="1588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0"/>
          <p:cNvSpPr>
            <a:spLocks/>
          </p:cNvSpPr>
          <p:nvPr/>
        </p:nvSpPr>
        <p:spPr bwMode="auto">
          <a:xfrm>
            <a:off x="4083050" y="3632200"/>
            <a:ext cx="1587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Freeform 11"/>
          <p:cNvSpPr>
            <a:spLocks/>
          </p:cNvSpPr>
          <p:nvPr/>
        </p:nvSpPr>
        <p:spPr bwMode="auto">
          <a:xfrm>
            <a:off x="3900487" y="3632200"/>
            <a:ext cx="184150" cy="88900"/>
          </a:xfrm>
          <a:custGeom>
            <a:avLst/>
            <a:gdLst>
              <a:gd name="T0" fmla="*/ 0 w 116"/>
              <a:gd name="T1" fmla="*/ 0 h 56"/>
              <a:gd name="T2" fmla="*/ 115 w 116"/>
              <a:gd name="T3" fmla="*/ 55 h 56"/>
              <a:gd name="T4" fmla="*/ 0 w 116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0"/>
                </a:moveTo>
                <a:lnTo>
                  <a:pt x="115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12"/>
          <p:cNvSpPr>
            <a:spLocks/>
          </p:cNvSpPr>
          <p:nvPr/>
        </p:nvSpPr>
        <p:spPr bwMode="auto">
          <a:xfrm>
            <a:off x="3900487" y="3632200"/>
            <a:ext cx="184150" cy="88900"/>
          </a:xfrm>
          <a:custGeom>
            <a:avLst/>
            <a:gdLst>
              <a:gd name="T0" fmla="*/ 0 w 116"/>
              <a:gd name="T1" fmla="*/ 55 h 56"/>
              <a:gd name="T2" fmla="*/ 115 w 116"/>
              <a:gd name="T3" fmla="*/ 0 h 56"/>
              <a:gd name="T4" fmla="*/ 0 w 116"/>
              <a:gd name="T5" fmla="*/ 55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55"/>
                </a:moveTo>
                <a:lnTo>
                  <a:pt x="115" y="0"/>
                </a:lnTo>
                <a:lnTo>
                  <a:pt x="0" y="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13"/>
          <p:cNvSpPr>
            <a:spLocks/>
          </p:cNvSpPr>
          <p:nvPr/>
        </p:nvSpPr>
        <p:spPr bwMode="auto">
          <a:xfrm>
            <a:off x="3587750" y="3989387"/>
            <a:ext cx="350837" cy="250825"/>
          </a:xfrm>
          <a:custGeom>
            <a:avLst/>
            <a:gdLst>
              <a:gd name="T0" fmla="*/ 0 w 221"/>
              <a:gd name="T1" fmla="*/ 157 h 158"/>
              <a:gd name="T2" fmla="*/ 220 w 221"/>
              <a:gd name="T3" fmla="*/ 0 h 158"/>
              <a:gd name="T4" fmla="*/ 0 w 221"/>
              <a:gd name="T5" fmla="*/ 157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" h="158">
                <a:moveTo>
                  <a:pt x="0" y="157"/>
                </a:moveTo>
                <a:lnTo>
                  <a:pt x="220" y="0"/>
                </a:lnTo>
                <a:lnTo>
                  <a:pt x="0" y="1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14"/>
          <p:cNvSpPr>
            <a:spLocks/>
          </p:cNvSpPr>
          <p:nvPr/>
        </p:nvSpPr>
        <p:spPr bwMode="auto">
          <a:xfrm>
            <a:off x="4068762" y="3989387"/>
            <a:ext cx="360363" cy="250825"/>
          </a:xfrm>
          <a:custGeom>
            <a:avLst/>
            <a:gdLst>
              <a:gd name="T0" fmla="*/ 0 w 227"/>
              <a:gd name="T1" fmla="*/ 0 h 158"/>
              <a:gd name="T2" fmla="*/ 226 w 227"/>
              <a:gd name="T3" fmla="*/ 157 h 158"/>
              <a:gd name="T4" fmla="*/ 0 w 227"/>
              <a:gd name="T5" fmla="*/ 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158">
                <a:moveTo>
                  <a:pt x="0" y="0"/>
                </a:moveTo>
                <a:lnTo>
                  <a:pt x="226" y="1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15"/>
          <p:cNvSpPr>
            <a:spLocks/>
          </p:cNvSpPr>
          <p:nvPr/>
        </p:nvSpPr>
        <p:spPr bwMode="auto">
          <a:xfrm>
            <a:off x="3990975" y="2344737"/>
            <a:ext cx="1587" cy="390525"/>
          </a:xfrm>
          <a:custGeom>
            <a:avLst/>
            <a:gdLst>
              <a:gd name="T0" fmla="*/ 0 w 1"/>
              <a:gd name="T1" fmla="*/ 0 h 246"/>
              <a:gd name="T2" fmla="*/ 0 w 1"/>
              <a:gd name="T3" fmla="*/ 245 h 246"/>
              <a:gd name="T4" fmla="*/ 0 w 1"/>
              <a:gd name="T5" fmla="*/ 0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6">
                <a:moveTo>
                  <a:pt x="0" y="0"/>
                </a:moveTo>
                <a:lnTo>
                  <a:pt x="0" y="24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16"/>
          <p:cNvSpPr>
            <a:spLocks/>
          </p:cNvSpPr>
          <p:nvPr/>
        </p:nvSpPr>
        <p:spPr bwMode="auto">
          <a:xfrm>
            <a:off x="3984625" y="3133725"/>
            <a:ext cx="1587" cy="358775"/>
          </a:xfrm>
          <a:custGeom>
            <a:avLst/>
            <a:gdLst>
              <a:gd name="T0" fmla="*/ 0 w 1"/>
              <a:gd name="T1" fmla="*/ 0 h 226"/>
              <a:gd name="T2" fmla="*/ 0 w 1"/>
              <a:gd name="T3" fmla="*/ 225 h 226"/>
              <a:gd name="T4" fmla="*/ 0 w 1"/>
              <a:gd name="T5" fmla="*/ 0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26">
                <a:moveTo>
                  <a:pt x="0" y="0"/>
                </a:moveTo>
                <a:lnTo>
                  <a:pt x="0" y="2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17"/>
          <p:cNvSpPr>
            <a:spLocks/>
          </p:cNvSpPr>
          <p:nvPr/>
        </p:nvSpPr>
        <p:spPr bwMode="auto">
          <a:xfrm>
            <a:off x="3762375" y="2049462"/>
            <a:ext cx="1587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18"/>
          <p:cNvSpPr>
            <a:spLocks/>
          </p:cNvSpPr>
          <p:nvPr/>
        </p:nvSpPr>
        <p:spPr bwMode="auto">
          <a:xfrm>
            <a:off x="3808412" y="2049462"/>
            <a:ext cx="1588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19"/>
          <p:cNvSpPr>
            <a:spLocks/>
          </p:cNvSpPr>
          <p:nvPr/>
        </p:nvSpPr>
        <p:spPr bwMode="auto">
          <a:xfrm>
            <a:off x="3740150" y="2039937"/>
            <a:ext cx="92075" cy="1588"/>
          </a:xfrm>
          <a:custGeom>
            <a:avLst/>
            <a:gdLst>
              <a:gd name="T0" fmla="*/ 0 w 58"/>
              <a:gd name="T1" fmla="*/ 0 h 1"/>
              <a:gd name="T2" fmla="*/ 57 w 58"/>
              <a:gd name="T3" fmla="*/ 0 h 1"/>
              <a:gd name="T4" fmla="*/ 0 w 58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1">
                <a:moveTo>
                  <a:pt x="0" y="0"/>
                </a:moveTo>
                <a:lnTo>
                  <a:pt x="57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20"/>
          <p:cNvSpPr>
            <a:spLocks/>
          </p:cNvSpPr>
          <p:nvPr/>
        </p:nvSpPr>
        <p:spPr bwMode="auto">
          <a:xfrm>
            <a:off x="3756025" y="2800350"/>
            <a:ext cx="61912" cy="109537"/>
          </a:xfrm>
          <a:custGeom>
            <a:avLst/>
            <a:gdLst>
              <a:gd name="T0" fmla="*/ 38 w 39"/>
              <a:gd name="T1" fmla="*/ 34 h 69"/>
              <a:gd name="T2" fmla="*/ 33 w 39"/>
              <a:gd name="T3" fmla="*/ 10 h 69"/>
              <a:gd name="T4" fmla="*/ 19 w 39"/>
              <a:gd name="T5" fmla="*/ 0 h 69"/>
              <a:gd name="T6" fmla="*/ 5 w 39"/>
              <a:gd name="T7" fmla="*/ 10 h 69"/>
              <a:gd name="T8" fmla="*/ 0 w 39"/>
              <a:gd name="T9" fmla="*/ 34 h 69"/>
              <a:gd name="T10" fmla="*/ 5 w 39"/>
              <a:gd name="T11" fmla="*/ 58 h 69"/>
              <a:gd name="T12" fmla="*/ 19 w 39"/>
              <a:gd name="T13" fmla="*/ 68 h 69"/>
              <a:gd name="T14" fmla="*/ 33 w 39"/>
              <a:gd name="T15" fmla="*/ 58 h 69"/>
              <a:gd name="T16" fmla="*/ 38 w 39"/>
              <a:gd name="T17" fmla="*/ 34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" h="69">
                <a:moveTo>
                  <a:pt x="38" y="34"/>
                </a:moveTo>
                <a:lnTo>
                  <a:pt x="33" y="10"/>
                </a:lnTo>
                <a:lnTo>
                  <a:pt x="19" y="0"/>
                </a:lnTo>
                <a:lnTo>
                  <a:pt x="5" y="10"/>
                </a:lnTo>
                <a:lnTo>
                  <a:pt x="0" y="34"/>
                </a:lnTo>
                <a:lnTo>
                  <a:pt x="5" y="58"/>
                </a:lnTo>
                <a:lnTo>
                  <a:pt x="19" y="68"/>
                </a:lnTo>
                <a:lnTo>
                  <a:pt x="33" y="58"/>
                </a:lnTo>
                <a:lnTo>
                  <a:pt x="38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21"/>
          <p:cNvSpPr>
            <a:spLocks/>
          </p:cNvSpPr>
          <p:nvPr/>
        </p:nvSpPr>
        <p:spPr bwMode="auto">
          <a:xfrm>
            <a:off x="3784600" y="2809875"/>
            <a:ext cx="57150" cy="1587"/>
          </a:xfrm>
          <a:custGeom>
            <a:avLst/>
            <a:gdLst>
              <a:gd name="T0" fmla="*/ 0 w 36"/>
              <a:gd name="T1" fmla="*/ 0 h 1"/>
              <a:gd name="T2" fmla="*/ 35 w 36"/>
              <a:gd name="T3" fmla="*/ 0 h 1"/>
              <a:gd name="T4" fmla="*/ 0 w 36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1">
                <a:moveTo>
                  <a:pt x="0" y="0"/>
                </a:moveTo>
                <a:lnTo>
                  <a:pt x="3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22"/>
          <p:cNvSpPr>
            <a:spLocks/>
          </p:cNvSpPr>
          <p:nvPr/>
        </p:nvSpPr>
        <p:spPr bwMode="auto">
          <a:xfrm>
            <a:off x="3571875" y="4618037"/>
            <a:ext cx="1587" cy="388938"/>
          </a:xfrm>
          <a:custGeom>
            <a:avLst/>
            <a:gdLst>
              <a:gd name="T0" fmla="*/ 0 w 1"/>
              <a:gd name="T1" fmla="*/ 0 h 245"/>
              <a:gd name="T2" fmla="*/ 0 w 1"/>
              <a:gd name="T3" fmla="*/ 244 h 245"/>
              <a:gd name="T4" fmla="*/ 0 w 1"/>
              <a:gd name="T5" fmla="*/ 0 h 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5">
                <a:moveTo>
                  <a:pt x="0" y="0"/>
                </a:moveTo>
                <a:lnTo>
                  <a:pt x="0" y="24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Rectangle 23"/>
          <p:cNvSpPr>
            <a:spLocks noChangeArrowheads="1"/>
          </p:cNvSpPr>
          <p:nvPr/>
        </p:nvSpPr>
        <p:spPr bwMode="auto">
          <a:xfrm>
            <a:off x="3262312" y="5046662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Reserves</a:t>
            </a:r>
          </a:p>
        </p:txBody>
      </p:sp>
      <p:sp>
        <p:nvSpPr>
          <p:cNvPr id="78" name="Rectangle 24"/>
          <p:cNvSpPr>
            <a:spLocks noChangeArrowheads="1"/>
          </p:cNvSpPr>
          <p:nvPr/>
        </p:nvSpPr>
        <p:spPr bwMode="auto">
          <a:xfrm>
            <a:off x="4191000" y="4373562"/>
            <a:ext cx="6889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Sailors</a:t>
            </a:r>
          </a:p>
        </p:txBody>
      </p:sp>
      <p:sp>
        <p:nvSpPr>
          <p:cNvPr id="79" name="Rectangle 25"/>
          <p:cNvSpPr>
            <a:spLocks noChangeArrowheads="1"/>
          </p:cNvSpPr>
          <p:nvPr/>
        </p:nvSpPr>
        <p:spPr bwMode="auto">
          <a:xfrm>
            <a:off x="3611562" y="3697287"/>
            <a:ext cx="7096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sid=sid</a:t>
            </a:r>
          </a:p>
        </p:txBody>
      </p:sp>
      <p:sp>
        <p:nvSpPr>
          <p:cNvPr id="80" name="Rectangle 26"/>
          <p:cNvSpPr>
            <a:spLocks noChangeArrowheads="1"/>
          </p:cNvSpPr>
          <p:nvPr/>
        </p:nvSpPr>
        <p:spPr bwMode="auto">
          <a:xfrm>
            <a:off x="3352800" y="4387850"/>
            <a:ext cx="79533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bid=100 </a:t>
            </a:r>
          </a:p>
        </p:txBody>
      </p:sp>
      <p:sp>
        <p:nvSpPr>
          <p:cNvPr id="81" name="Rectangle 27"/>
          <p:cNvSpPr>
            <a:spLocks noChangeArrowheads="1"/>
          </p:cNvSpPr>
          <p:nvPr/>
        </p:nvSpPr>
        <p:spPr bwMode="auto">
          <a:xfrm>
            <a:off x="3749675" y="2093912"/>
            <a:ext cx="6635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sname</a:t>
            </a:r>
          </a:p>
        </p:txBody>
      </p:sp>
      <p:sp>
        <p:nvSpPr>
          <p:cNvPr id="82" name="Rectangle 28"/>
          <p:cNvSpPr>
            <a:spLocks noChangeArrowheads="1"/>
          </p:cNvSpPr>
          <p:nvPr/>
        </p:nvSpPr>
        <p:spPr bwMode="auto">
          <a:xfrm>
            <a:off x="4341812" y="1981200"/>
            <a:ext cx="100171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83" name="Rectangle 29"/>
          <p:cNvSpPr>
            <a:spLocks noChangeArrowheads="1"/>
          </p:cNvSpPr>
          <p:nvPr/>
        </p:nvSpPr>
        <p:spPr bwMode="auto">
          <a:xfrm>
            <a:off x="3749675" y="2828925"/>
            <a:ext cx="8620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rating &gt; 5</a:t>
            </a:r>
          </a:p>
        </p:txBody>
      </p:sp>
      <p:sp>
        <p:nvSpPr>
          <p:cNvPr id="84" name="Rectangle 30"/>
          <p:cNvSpPr>
            <a:spLocks noChangeArrowheads="1"/>
          </p:cNvSpPr>
          <p:nvPr/>
        </p:nvSpPr>
        <p:spPr bwMode="auto">
          <a:xfrm>
            <a:off x="2392362" y="4093288"/>
            <a:ext cx="9096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(Use hash</a:t>
            </a:r>
          </a:p>
        </p:txBody>
      </p:sp>
      <p:sp>
        <p:nvSpPr>
          <p:cNvPr id="85" name="Rectangle 31"/>
          <p:cNvSpPr>
            <a:spLocks noChangeArrowheads="1"/>
          </p:cNvSpPr>
          <p:nvPr/>
        </p:nvSpPr>
        <p:spPr bwMode="auto">
          <a:xfrm>
            <a:off x="2468562" y="4244100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index; do</a:t>
            </a:r>
          </a:p>
        </p:txBody>
      </p:sp>
      <p:sp>
        <p:nvSpPr>
          <p:cNvPr id="86" name="Freeform 32"/>
          <p:cNvSpPr>
            <a:spLocks/>
          </p:cNvSpPr>
          <p:nvPr/>
        </p:nvSpPr>
        <p:spPr bwMode="auto">
          <a:xfrm>
            <a:off x="3336925" y="4357687"/>
            <a:ext cx="65087" cy="111125"/>
          </a:xfrm>
          <a:custGeom>
            <a:avLst/>
            <a:gdLst>
              <a:gd name="T0" fmla="*/ 40 w 41"/>
              <a:gd name="T1" fmla="*/ 34 h 70"/>
              <a:gd name="T2" fmla="*/ 34 w 41"/>
              <a:gd name="T3" fmla="*/ 10 h 70"/>
              <a:gd name="T4" fmla="*/ 20 w 41"/>
              <a:gd name="T5" fmla="*/ 0 h 70"/>
              <a:gd name="T6" fmla="*/ 6 w 41"/>
              <a:gd name="T7" fmla="*/ 10 h 70"/>
              <a:gd name="T8" fmla="*/ 0 w 41"/>
              <a:gd name="T9" fmla="*/ 34 h 70"/>
              <a:gd name="T10" fmla="*/ 6 w 41"/>
              <a:gd name="T11" fmla="*/ 59 h 70"/>
              <a:gd name="T12" fmla="*/ 20 w 41"/>
              <a:gd name="T13" fmla="*/ 69 h 70"/>
              <a:gd name="T14" fmla="*/ 34 w 41"/>
              <a:gd name="T15" fmla="*/ 59 h 70"/>
              <a:gd name="T16" fmla="*/ 40 w 41"/>
              <a:gd name="T17" fmla="*/ 34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" h="70">
                <a:moveTo>
                  <a:pt x="40" y="34"/>
                </a:moveTo>
                <a:lnTo>
                  <a:pt x="34" y="10"/>
                </a:lnTo>
                <a:lnTo>
                  <a:pt x="20" y="0"/>
                </a:lnTo>
                <a:lnTo>
                  <a:pt x="6" y="10"/>
                </a:lnTo>
                <a:lnTo>
                  <a:pt x="0" y="34"/>
                </a:lnTo>
                <a:lnTo>
                  <a:pt x="6" y="59"/>
                </a:lnTo>
                <a:lnTo>
                  <a:pt x="20" y="69"/>
                </a:lnTo>
                <a:lnTo>
                  <a:pt x="34" y="59"/>
                </a:lnTo>
                <a:lnTo>
                  <a:pt x="40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33"/>
          <p:cNvSpPr>
            <a:spLocks/>
          </p:cNvSpPr>
          <p:nvPr/>
        </p:nvSpPr>
        <p:spPr bwMode="auto">
          <a:xfrm>
            <a:off x="3368675" y="4368800"/>
            <a:ext cx="58737" cy="1587"/>
          </a:xfrm>
          <a:custGeom>
            <a:avLst/>
            <a:gdLst>
              <a:gd name="T0" fmla="*/ 0 w 37"/>
              <a:gd name="T1" fmla="*/ 0 h 1"/>
              <a:gd name="T2" fmla="*/ 36 w 37"/>
              <a:gd name="T3" fmla="*/ 0 h 1"/>
              <a:gd name="T4" fmla="*/ 0 w 37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1">
                <a:moveTo>
                  <a:pt x="0" y="0"/>
                </a:moveTo>
                <a:lnTo>
                  <a:pt x="3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Rectangle 34"/>
          <p:cNvSpPr>
            <a:spLocks noChangeArrowheads="1"/>
          </p:cNvSpPr>
          <p:nvPr/>
        </p:nvSpPr>
        <p:spPr bwMode="auto">
          <a:xfrm>
            <a:off x="2489200" y="4398088"/>
            <a:ext cx="81597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not write</a:t>
            </a:r>
          </a:p>
        </p:txBody>
      </p:sp>
      <p:sp>
        <p:nvSpPr>
          <p:cNvPr id="89" name="Rectangle 35"/>
          <p:cNvSpPr>
            <a:spLocks noChangeArrowheads="1"/>
          </p:cNvSpPr>
          <p:nvPr/>
        </p:nvSpPr>
        <p:spPr bwMode="auto">
          <a:xfrm>
            <a:off x="2489200" y="4547313"/>
            <a:ext cx="8239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result to </a:t>
            </a:r>
          </a:p>
        </p:txBody>
      </p:sp>
      <p:sp>
        <p:nvSpPr>
          <p:cNvPr id="90" name="Rectangle 36"/>
          <p:cNvSpPr>
            <a:spLocks noChangeArrowheads="1"/>
          </p:cNvSpPr>
          <p:nvPr/>
        </p:nvSpPr>
        <p:spPr bwMode="auto">
          <a:xfrm>
            <a:off x="2489200" y="4708391"/>
            <a:ext cx="595312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Arial" pitchFamily="34" charset="0"/>
              </a:rPr>
              <a:t>temp)</a:t>
            </a:r>
          </a:p>
        </p:txBody>
      </p:sp>
      <p:sp>
        <p:nvSpPr>
          <p:cNvPr id="91" name="Rectangle 37"/>
          <p:cNvSpPr>
            <a:spLocks noChangeArrowheads="1"/>
          </p:cNvSpPr>
          <p:nvPr/>
        </p:nvSpPr>
        <p:spPr bwMode="auto">
          <a:xfrm>
            <a:off x="4297362" y="3529012"/>
            <a:ext cx="17224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(Index Nested Loops,</a:t>
            </a:r>
          </a:p>
        </p:txBody>
      </p:sp>
      <p:sp>
        <p:nvSpPr>
          <p:cNvPr id="92" name="Rectangle 38"/>
          <p:cNvSpPr>
            <a:spLocks noChangeArrowheads="1"/>
          </p:cNvSpPr>
          <p:nvPr/>
        </p:nvSpPr>
        <p:spPr bwMode="auto">
          <a:xfrm>
            <a:off x="4297362" y="3683000"/>
            <a:ext cx="13414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with pipelining )</a:t>
            </a:r>
          </a:p>
        </p:txBody>
      </p:sp>
      <p:sp>
        <p:nvSpPr>
          <p:cNvPr id="93" name="Rectangle 39"/>
          <p:cNvSpPr>
            <a:spLocks noChangeArrowheads="1"/>
          </p:cNvSpPr>
          <p:nvPr/>
        </p:nvSpPr>
        <p:spPr bwMode="auto">
          <a:xfrm>
            <a:off x="4576762" y="2757487"/>
            <a:ext cx="10017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16295" y="4339557"/>
            <a:ext cx="18036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(Hash index on </a:t>
            </a:r>
            <a:r>
              <a:rPr lang="en-US" sz="1600" b="1" dirty="0" err="1"/>
              <a:t>sid</a:t>
            </a:r>
            <a:r>
              <a:rPr lang="en-US" sz="1600" b="1" dirty="0"/>
              <a:t>)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69758" y="5005359"/>
            <a:ext cx="26638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(Clustered hash index on bid)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2576" y="5410200"/>
            <a:ext cx="8980792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dirty="0"/>
              <a:t>For each selected Reserves tuple, we can retrieve matching Sailors tuples using the hash</a:t>
            </a:r>
            <a:br>
              <a:rPr lang="en-US" dirty="0"/>
            </a:br>
            <a:r>
              <a:rPr lang="en-US" dirty="0"/>
              <a:t>index on the </a:t>
            </a:r>
            <a:r>
              <a:rPr lang="en-US" i="1" dirty="0" err="1"/>
              <a:t>sid</a:t>
            </a:r>
            <a:r>
              <a:rPr lang="en-US" dirty="0"/>
              <a:t> field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dirty="0"/>
              <a:t>Selected Reserves tuples need not be materialized and the join result can be pipelined!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dirty="0"/>
              <a:t>For each tuple in the join result, we apply rating &gt;  5 and the projection of </a:t>
            </a:r>
            <a:r>
              <a:rPr lang="en-US" i="1" dirty="0" err="1"/>
              <a:t>sname</a:t>
            </a:r>
            <a:r>
              <a:rPr lang="en-US" dirty="0"/>
              <a:t> on-the-fly</a:t>
            </a:r>
          </a:p>
        </p:txBody>
      </p:sp>
    </p:spTree>
    <p:extLst>
      <p:ext uri="{BB962C8B-B14F-4D97-AF65-F5344CB8AC3E}">
        <p14:creationId xmlns:p14="http://schemas.microsoft.com/office/powerpoint/2010/main" val="2898186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Using Indexes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What if indexes are available on Reserves and Sailors?</a:t>
            </a:r>
            <a:endParaRPr lang="en-US" sz="3000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8" name="Freeform 9"/>
          <p:cNvSpPr>
            <a:spLocks/>
          </p:cNvSpPr>
          <p:nvPr/>
        </p:nvSpPr>
        <p:spPr bwMode="auto">
          <a:xfrm>
            <a:off x="3900487" y="3632200"/>
            <a:ext cx="1588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0"/>
          <p:cNvSpPr>
            <a:spLocks/>
          </p:cNvSpPr>
          <p:nvPr/>
        </p:nvSpPr>
        <p:spPr bwMode="auto">
          <a:xfrm>
            <a:off x="4083050" y="3632200"/>
            <a:ext cx="1587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Freeform 11"/>
          <p:cNvSpPr>
            <a:spLocks/>
          </p:cNvSpPr>
          <p:nvPr/>
        </p:nvSpPr>
        <p:spPr bwMode="auto">
          <a:xfrm>
            <a:off x="3900487" y="3632200"/>
            <a:ext cx="184150" cy="88900"/>
          </a:xfrm>
          <a:custGeom>
            <a:avLst/>
            <a:gdLst>
              <a:gd name="T0" fmla="*/ 0 w 116"/>
              <a:gd name="T1" fmla="*/ 0 h 56"/>
              <a:gd name="T2" fmla="*/ 115 w 116"/>
              <a:gd name="T3" fmla="*/ 55 h 56"/>
              <a:gd name="T4" fmla="*/ 0 w 116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0"/>
                </a:moveTo>
                <a:lnTo>
                  <a:pt x="115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12"/>
          <p:cNvSpPr>
            <a:spLocks/>
          </p:cNvSpPr>
          <p:nvPr/>
        </p:nvSpPr>
        <p:spPr bwMode="auto">
          <a:xfrm>
            <a:off x="3900487" y="3632200"/>
            <a:ext cx="184150" cy="88900"/>
          </a:xfrm>
          <a:custGeom>
            <a:avLst/>
            <a:gdLst>
              <a:gd name="T0" fmla="*/ 0 w 116"/>
              <a:gd name="T1" fmla="*/ 55 h 56"/>
              <a:gd name="T2" fmla="*/ 115 w 116"/>
              <a:gd name="T3" fmla="*/ 0 h 56"/>
              <a:gd name="T4" fmla="*/ 0 w 116"/>
              <a:gd name="T5" fmla="*/ 55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55"/>
                </a:moveTo>
                <a:lnTo>
                  <a:pt x="115" y="0"/>
                </a:lnTo>
                <a:lnTo>
                  <a:pt x="0" y="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13"/>
          <p:cNvSpPr>
            <a:spLocks/>
          </p:cNvSpPr>
          <p:nvPr/>
        </p:nvSpPr>
        <p:spPr bwMode="auto">
          <a:xfrm>
            <a:off x="3587750" y="3989387"/>
            <a:ext cx="350837" cy="250825"/>
          </a:xfrm>
          <a:custGeom>
            <a:avLst/>
            <a:gdLst>
              <a:gd name="T0" fmla="*/ 0 w 221"/>
              <a:gd name="T1" fmla="*/ 157 h 158"/>
              <a:gd name="T2" fmla="*/ 220 w 221"/>
              <a:gd name="T3" fmla="*/ 0 h 158"/>
              <a:gd name="T4" fmla="*/ 0 w 221"/>
              <a:gd name="T5" fmla="*/ 157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" h="158">
                <a:moveTo>
                  <a:pt x="0" y="157"/>
                </a:moveTo>
                <a:lnTo>
                  <a:pt x="220" y="0"/>
                </a:lnTo>
                <a:lnTo>
                  <a:pt x="0" y="1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14"/>
          <p:cNvSpPr>
            <a:spLocks/>
          </p:cNvSpPr>
          <p:nvPr/>
        </p:nvSpPr>
        <p:spPr bwMode="auto">
          <a:xfrm>
            <a:off x="4068762" y="3989387"/>
            <a:ext cx="360363" cy="250825"/>
          </a:xfrm>
          <a:custGeom>
            <a:avLst/>
            <a:gdLst>
              <a:gd name="T0" fmla="*/ 0 w 227"/>
              <a:gd name="T1" fmla="*/ 0 h 158"/>
              <a:gd name="T2" fmla="*/ 226 w 227"/>
              <a:gd name="T3" fmla="*/ 157 h 158"/>
              <a:gd name="T4" fmla="*/ 0 w 227"/>
              <a:gd name="T5" fmla="*/ 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158">
                <a:moveTo>
                  <a:pt x="0" y="0"/>
                </a:moveTo>
                <a:lnTo>
                  <a:pt x="226" y="1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15"/>
          <p:cNvSpPr>
            <a:spLocks/>
          </p:cNvSpPr>
          <p:nvPr/>
        </p:nvSpPr>
        <p:spPr bwMode="auto">
          <a:xfrm>
            <a:off x="3990975" y="2344737"/>
            <a:ext cx="1587" cy="390525"/>
          </a:xfrm>
          <a:custGeom>
            <a:avLst/>
            <a:gdLst>
              <a:gd name="T0" fmla="*/ 0 w 1"/>
              <a:gd name="T1" fmla="*/ 0 h 246"/>
              <a:gd name="T2" fmla="*/ 0 w 1"/>
              <a:gd name="T3" fmla="*/ 245 h 246"/>
              <a:gd name="T4" fmla="*/ 0 w 1"/>
              <a:gd name="T5" fmla="*/ 0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6">
                <a:moveTo>
                  <a:pt x="0" y="0"/>
                </a:moveTo>
                <a:lnTo>
                  <a:pt x="0" y="24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16"/>
          <p:cNvSpPr>
            <a:spLocks/>
          </p:cNvSpPr>
          <p:nvPr/>
        </p:nvSpPr>
        <p:spPr bwMode="auto">
          <a:xfrm>
            <a:off x="3984625" y="3133725"/>
            <a:ext cx="1587" cy="358775"/>
          </a:xfrm>
          <a:custGeom>
            <a:avLst/>
            <a:gdLst>
              <a:gd name="T0" fmla="*/ 0 w 1"/>
              <a:gd name="T1" fmla="*/ 0 h 226"/>
              <a:gd name="T2" fmla="*/ 0 w 1"/>
              <a:gd name="T3" fmla="*/ 225 h 226"/>
              <a:gd name="T4" fmla="*/ 0 w 1"/>
              <a:gd name="T5" fmla="*/ 0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26">
                <a:moveTo>
                  <a:pt x="0" y="0"/>
                </a:moveTo>
                <a:lnTo>
                  <a:pt x="0" y="2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17"/>
          <p:cNvSpPr>
            <a:spLocks/>
          </p:cNvSpPr>
          <p:nvPr/>
        </p:nvSpPr>
        <p:spPr bwMode="auto">
          <a:xfrm>
            <a:off x="3762375" y="2049462"/>
            <a:ext cx="1587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18"/>
          <p:cNvSpPr>
            <a:spLocks/>
          </p:cNvSpPr>
          <p:nvPr/>
        </p:nvSpPr>
        <p:spPr bwMode="auto">
          <a:xfrm>
            <a:off x="3808412" y="2049462"/>
            <a:ext cx="1588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19"/>
          <p:cNvSpPr>
            <a:spLocks/>
          </p:cNvSpPr>
          <p:nvPr/>
        </p:nvSpPr>
        <p:spPr bwMode="auto">
          <a:xfrm>
            <a:off x="3740150" y="2039937"/>
            <a:ext cx="92075" cy="1588"/>
          </a:xfrm>
          <a:custGeom>
            <a:avLst/>
            <a:gdLst>
              <a:gd name="T0" fmla="*/ 0 w 58"/>
              <a:gd name="T1" fmla="*/ 0 h 1"/>
              <a:gd name="T2" fmla="*/ 57 w 58"/>
              <a:gd name="T3" fmla="*/ 0 h 1"/>
              <a:gd name="T4" fmla="*/ 0 w 58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1">
                <a:moveTo>
                  <a:pt x="0" y="0"/>
                </a:moveTo>
                <a:lnTo>
                  <a:pt x="57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20"/>
          <p:cNvSpPr>
            <a:spLocks/>
          </p:cNvSpPr>
          <p:nvPr/>
        </p:nvSpPr>
        <p:spPr bwMode="auto">
          <a:xfrm>
            <a:off x="3756025" y="2800350"/>
            <a:ext cx="61912" cy="109537"/>
          </a:xfrm>
          <a:custGeom>
            <a:avLst/>
            <a:gdLst>
              <a:gd name="T0" fmla="*/ 38 w 39"/>
              <a:gd name="T1" fmla="*/ 34 h 69"/>
              <a:gd name="T2" fmla="*/ 33 w 39"/>
              <a:gd name="T3" fmla="*/ 10 h 69"/>
              <a:gd name="T4" fmla="*/ 19 w 39"/>
              <a:gd name="T5" fmla="*/ 0 h 69"/>
              <a:gd name="T6" fmla="*/ 5 w 39"/>
              <a:gd name="T7" fmla="*/ 10 h 69"/>
              <a:gd name="T8" fmla="*/ 0 w 39"/>
              <a:gd name="T9" fmla="*/ 34 h 69"/>
              <a:gd name="T10" fmla="*/ 5 w 39"/>
              <a:gd name="T11" fmla="*/ 58 h 69"/>
              <a:gd name="T12" fmla="*/ 19 w 39"/>
              <a:gd name="T13" fmla="*/ 68 h 69"/>
              <a:gd name="T14" fmla="*/ 33 w 39"/>
              <a:gd name="T15" fmla="*/ 58 h 69"/>
              <a:gd name="T16" fmla="*/ 38 w 39"/>
              <a:gd name="T17" fmla="*/ 34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" h="69">
                <a:moveTo>
                  <a:pt x="38" y="34"/>
                </a:moveTo>
                <a:lnTo>
                  <a:pt x="33" y="10"/>
                </a:lnTo>
                <a:lnTo>
                  <a:pt x="19" y="0"/>
                </a:lnTo>
                <a:lnTo>
                  <a:pt x="5" y="10"/>
                </a:lnTo>
                <a:lnTo>
                  <a:pt x="0" y="34"/>
                </a:lnTo>
                <a:lnTo>
                  <a:pt x="5" y="58"/>
                </a:lnTo>
                <a:lnTo>
                  <a:pt x="19" y="68"/>
                </a:lnTo>
                <a:lnTo>
                  <a:pt x="33" y="58"/>
                </a:lnTo>
                <a:lnTo>
                  <a:pt x="38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21"/>
          <p:cNvSpPr>
            <a:spLocks/>
          </p:cNvSpPr>
          <p:nvPr/>
        </p:nvSpPr>
        <p:spPr bwMode="auto">
          <a:xfrm>
            <a:off x="3784600" y="2809875"/>
            <a:ext cx="57150" cy="1587"/>
          </a:xfrm>
          <a:custGeom>
            <a:avLst/>
            <a:gdLst>
              <a:gd name="T0" fmla="*/ 0 w 36"/>
              <a:gd name="T1" fmla="*/ 0 h 1"/>
              <a:gd name="T2" fmla="*/ 35 w 36"/>
              <a:gd name="T3" fmla="*/ 0 h 1"/>
              <a:gd name="T4" fmla="*/ 0 w 36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1">
                <a:moveTo>
                  <a:pt x="0" y="0"/>
                </a:moveTo>
                <a:lnTo>
                  <a:pt x="3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22"/>
          <p:cNvSpPr>
            <a:spLocks/>
          </p:cNvSpPr>
          <p:nvPr/>
        </p:nvSpPr>
        <p:spPr bwMode="auto">
          <a:xfrm>
            <a:off x="3571875" y="4618037"/>
            <a:ext cx="1587" cy="388938"/>
          </a:xfrm>
          <a:custGeom>
            <a:avLst/>
            <a:gdLst>
              <a:gd name="T0" fmla="*/ 0 w 1"/>
              <a:gd name="T1" fmla="*/ 0 h 245"/>
              <a:gd name="T2" fmla="*/ 0 w 1"/>
              <a:gd name="T3" fmla="*/ 244 h 245"/>
              <a:gd name="T4" fmla="*/ 0 w 1"/>
              <a:gd name="T5" fmla="*/ 0 h 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5">
                <a:moveTo>
                  <a:pt x="0" y="0"/>
                </a:moveTo>
                <a:lnTo>
                  <a:pt x="0" y="24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Rectangle 23"/>
          <p:cNvSpPr>
            <a:spLocks noChangeArrowheads="1"/>
          </p:cNvSpPr>
          <p:nvPr/>
        </p:nvSpPr>
        <p:spPr bwMode="auto">
          <a:xfrm>
            <a:off x="3262312" y="5046662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Reserves</a:t>
            </a:r>
          </a:p>
        </p:txBody>
      </p:sp>
      <p:sp>
        <p:nvSpPr>
          <p:cNvPr id="78" name="Rectangle 24"/>
          <p:cNvSpPr>
            <a:spLocks noChangeArrowheads="1"/>
          </p:cNvSpPr>
          <p:nvPr/>
        </p:nvSpPr>
        <p:spPr bwMode="auto">
          <a:xfrm>
            <a:off x="4191000" y="4373562"/>
            <a:ext cx="6889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Sailors</a:t>
            </a:r>
          </a:p>
        </p:txBody>
      </p:sp>
      <p:sp>
        <p:nvSpPr>
          <p:cNvPr id="79" name="Rectangle 25"/>
          <p:cNvSpPr>
            <a:spLocks noChangeArrowheads="1"/>
          </p:cNvSpPr>
          <p:nvPr/>
        </p:nvSpPr>
        <p:spPr bwMode="auto">
          <a:xfrm>
            <a:off x="3611562" y="3697287"/>
            <a:ext cx="7096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sid=sid</a:t>
            </a:r>
          </a:p>
        </p:txBody>
      </p:sp>
      <p:sp>
        <p:nvSpPr>
          <p:cNvPr id="80" name="Rectangle 26"/>
          <p:cNvSpPr>
            <a:spLocks noChangeArrowheads="1"/>
          </p:cNvSpPr>
          <p:nvPr/>
        </p:nvSpPr>
        <p:spPr bwMode="auto">
          <a:xfrm>
            <a:off x="3352800" y="4387850"/>
            <a:ext cx="79533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bid=100 </a:t>
            </a:r>
          </a:p>
        </p:txBody>
      </p:sp>
      <p:sp>
        <p:nvSpPr>
          <p:cNvPr id="81" name="Rectangle 27"/>
          <p:cNvSpPr>
            <a:spLocks noChangeArrowheads="1"/>
          </p:cNvSpPr>
          <p:nvPr/>
        </p:nvSpPr>
        <p:spPr bwMode="auto">
          <a:xfrm>
            <a:off x="3749675" y="2093912"/>
            <a:ext cx="6635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sname</a:t>
            </a:r>
          </a:p>
        </p:txBody>
      </p:sp>
      <p:sp>
        <p:nvSpPr>
          <p:cNvPr id="82" name="Rectangle 28"/>
          <p:cNvSpPr>
            <a:spLocks noChangeArrowheads="1"/>
          </p:cNvSpPr>
          <p:nvPr/>
        </p:nvSpPr>
        <p:spPr bwMode="auto">
          <a:xfrm>
            <a:off x="4341812" y="1981200"/>
            <a:ext cx="100171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83" name="Rectangle 29"/>
          <p:cNvSpPr>
            <a:spLocks noChangeArrowheads="1"/>
          </p:cNvSpPr>
          <p:nvPr/>
        </p:nvSpPr>
        <p:spPr bwMode="auto">
          <a:xfrm>
            <a:off x="3749675" y="2828925"/>
            <a:ext cx="8620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rating &gt; 5</a:t>
            </a:r>
          </a:p>
        </p:txBody>
      </p:sp>
      <p:sp>
        <p:nvSpPr>
          <p:cNvPr id="84" name="Rectangle 30"/>
          <p:cNvSpPr>
            <a:spLocks noChangeArrowheads="1"/>
          </p:cNvSpPr>
          <p:nvPr/>
        </p:nvSpPr>
        <p:spPr bwMode="auto">
          <a:xfrm>
            <a:off x="2392362" y="4093288"/>
            <a:ext cx="9096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(Use hash</a:t>
            </a:r>
          </a:p>
        </p:txBody>
      </p:sp>
      <p:sp>
        <p:nvSpPr>
          <p:cNvPr id="85" name="Rectangle 31"/>
          <p:cNvSpPr>
            <a:spLocks noChangeArrowheads="1"/>
          </p:cNvSpPr>
          <p:nvPr/>
        </p:nvSpPr>
        <p:spPr bwMode="auto">
          <a:xfrm>
            <a:off x="2468562" y="4244100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index; do</a:t>
            </a:r>
          </a:p>
        </p:txBody>
      </p:sp>
      <p:sp>
        <p:nvSpPr>
          <p:cNvPr id="86" name="Freeform 32"/>
          <p:cNvSpPr>
            <a:spLocks/>
          </p:cNvSpPr>
          <p:nvPr/>
        </p:nvSpPr>
        <p:spPr bwMode="auto">
          <a:xfrm>
            <a:off x="3336925" y="4357687"/>
            <a:ext cx="65087" cy="111125"/>
          </a:xfrm>
          <a:custGeom>
            <a:avLst/>
            <a:gdLst>
              <a:gd name="T0" fmla="*/ 40 w 41"/>
              <a:gd name="T1" fmla="*/ 34 h 70"/>
              <a:gd name="T2" fmla="*/ 34 w 41"/>
              <a:gd name="T3" fmla="*/ 10 h 70"/>
              <a:gd name="T4" fmla="*/ 20 w 41"/>
              <a:gd name="T5" fmla="*/ 0 h 70"/>
              <a:gd name="T6" fmla="*/ 6 w 41"/>
              <a:gd name="T7" fmla="*/ 10 h 70"/>
              <a:gd name="T8" fmla="*/ 0 w 41"/>
              <a:gd name="T9" fmla="*/ 34 h 70"/>
              <a:gd name="T10" fmla="*/ 6 w 41"/>
              <a:gd name="T11" fmla="*/ 59 h 70"/>
              <a:gd name="T12" fmla="*/ 20 w 41"/>
              <a:gd name="T13" fmla="*/ 69 h 70"/>
              <a:gd name="T14" fmla="*/ 34 w 41"/>
              <a:gd name="T15" fmla="*/ 59 h 70"/>
              <a:gd name="T16" fmla="*/ 40 w 41"/>
              <a:gd name="T17" fmla="*/ 34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" h="70">
                <a:moveTo>
                  <a:pt x="40" y="34"/>
                </a:moveTo>
                <a:lnTo>
                  <a:pt x="34" y="10"/>
                </a:lnTo>
                <a:lnTo>
                  <a:pt x="20" y="0"/>
                </a:lnTo>
                <a:lnTo>
                  <a:pt x="6" y="10"/>
                </a:lnTo>
                <a:lnTo>
                  <a:pt x="0" y="34"/>
                </a:lnTo>
                <a:lnTo>
                  <a:pt x="6" y="59"/>
                </a:lnTo>
                <a:lnTo>
                  <a:pt x="20" y="69"/>
                </a:lnTo>
                <a:lnTo>
                  <a:pt x="34" y="59"/>
                </a:lnTo>
                <a:lnTo>
                  <a:pt x="40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33"/>
          <p:cNvSpPr>
            <a:spLocks/>
          </p:cNvSpPr>
          <p:nvPr/>
        </p:nvSpPr>
        <p:spPr bwMode="auto">
          <a:xfrm>
            <a:off x="3368675" y="4368800"/>
            <a:ext cx="58737" cy="1587"/>
          </a:xfrm>
          <a:custGeom>
            <a:avLst/>
            <a:gdLst>
              <a:gd name="T0" fmla="*/ 0 w 37"/>
              <a:gd name="T1" fmla="*/ 0 h 1"/>
              <a:gd name="T2" fmla="*/ 36 w 37"/>
              <a:gd name="T3" fmla="*/ 0 h 1"/>
              <a:gd name="T4" fmla="*/ 0 w 37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1">
                <a:moveTo>
                  <a:pt x="0" y="0"/>
                </a:moveTo>
                <a:lnTo>
                  <a:pt x="3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Rectangle 34"/>
          <p:cNvSpPr>
            <a:spLocks noChangeArrowheads="1"/>
          </p:cNvSpPr>
          <p:nvPr/>
        </p:nvSpPr>
        <p:spPr bwMode="auto">
          <a:xfrm>
            <a:off x="2489200" y="4398088"/>
            <a:ext cx="81597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not write</a:t>
            </a:r>
          </a:p>
        </p:txBody>
      </p:sp>
      <p:sp>
        <p:nvSpPr>
          <p:cNvPr id="89" name="Rectangle 35"/>
          <p:cNvSpPr>
            <a:spLocks noChangeArrowheads="1"/>
          </p:cNvSpPr>
          <p:nvPr/>
        </p:nvSpPr>
        <p:spPr bwMode="auto">
          <a:xfrm>
            <a:off x="2489200" y="4547313"/>
            <a:ext cx="8239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result to </a:t>
            </a:r>
          </a:p>
        </p:txBody>
      </p:sp>
      <p:sp>
        <p:nvSpPr>
          <p:cNvPr id="90" name="Rectangle 36"/>
          <p:cNvSpPr>
            <a:spLocks noChangeArrowheads="1"/>
          </p:cNvSpPr>
          <p:nvPr/>
        </p:nvSpPr>
        <p:spPr bwMode="auto">
          <a:xfrm>
            <a:off x="2489200" y="4708391"/>
            <a:ext cx="595312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Arial" pitchFamily="34" charset="0"/>
              </a:rPr>
              <a:t>temp)</a:t>
            </a:r>
          </a:p>
        </p:txBody>
      </p:sp>
      <p:sp>
        <p:nvSpPr>
          <p:cNvPr id="91" name="Rectangle 37"/>
          <p:cNvSpPr>
            <a:spLocks noChangeArrowheads="1"/>
          </p:cNvSpPr>
          <p:nvPr/>
        </p:nvSpPr>
        <p:spPr bwMode="auto">
          <a:xfrm>
            <a:off x="4297362" y="3529012"/>
            <a:ext cx="17224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(Index Nested Loops,</a:t>
            </a:r>
          </a:p>
        </p:txBody>
      </p:sp>
      <p:sp>
        <p:nvSpPr>
          <p:cNvPr id="92" name="Rectangle 38"/>
          <p:cNvSpPr>
            <a:spLocks noChangeArrowheads="1"/>
          </p:cNvSpPr>
          <p:nvPr/>
        </p:nvSpPr>
        <p:spPr bwMode="auto">
          <a:xfrm>
            <a:off x="4297362" y="3683000"/>
            <a:ext cx="13414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with pipelining )</a:t>
            </a:r>
          </a:p>
        </p:txBody>
      </p:sp>
      <p:sp>
        <p:nvSpPr>
          <p:cNvPr id="93" name="Rectangle 39"/>
          <p:cNvSpPr>
            <a:spLocks noChangeArrowheads="1"/>
          </p:cNvSpPr>
          <p:nvPr/>
        </p:nvSpPr>
        <p:spPr bwMode="auto">
          <a:xfrm>
            <a:off x="4576762" y="2757487"/>
            <a:ext cx="10017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16295" y="4339557"/>
            <a:ext cx="18036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(Hash index on </a:t>
            </a:r>
            <a:r>
              <a:rPr lang="en-US" sz="1600" b="1" dirty="0" err="1"/>
              <a:t>sid</a:t>
            </a:r>
            <a:r>
              <a:rPr lang="en-US" sz="1600" b="1" dirty="0"/>
              <a:t>)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69758" y="5005359"/>
            <a:ext cx="26638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(Clustered hash index on bid)</a:t>
            </a:r>
          </a:p>
        </p:txBody>
      </p:sp>
      <p:cxnSp>
        <p:nvCxnSpPr>
          <p:cNvPr id="3" name="Curved Connector 2"/>
          <p:cNvCxnSpPr/>
          <p:nvPr/>
        </p:nvCxnSpPr>
        <p:spPr>
          <a:xfrm rot="5400000">
            <a:off x="2583259" y="2961084"/>
            <a:ext cx="1872456" cy="184150"/>
          </a:xfrm>
          <a:prstGeom prst="curvedConnector3">
            <a:avLst>
              <a:gd name="adj1" fmla="val -4311"/>
            </a:avLst>
          </a:prstGeom>
          <a:ln>
            <a:solidFill>
              <a:srgbClr val="2906F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48826" y="2344737"/>
            <a:ext cx="2887329" cy="646331"/>
          </a:xfrm>
          <a:prstGeom prst="rect">
            <a:avLst/>
          </a:prstGeom>
          <a:noFill/>
          <a:ln>
            <a:solidFill>
              <a:srgbClr val="2906FA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Is it necessary to project out </a:t>
            </a:r>
            <a:br>
              <a:rPr lang="en-US" dirty="0"/>
            </a:br>
            <a:r>
              <a:rPr lang="en-US" dirty="0"/>
              <a:t>unwanted columns?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4396" y="3133725"/>
            <a:ext cx="2696187" cy="646331"/>
          </a:xfrm>
          <a:prstGeom prst="rect">
            <a:avLst/>
          </a:prstGeom>
          <a:noFill/>
          <a:ln>
            <a:solidFill>
              <a:srgbClr val="2906FA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NO</a:t>
            </a:r>
            <a:r>
              <a:rPr lang="en-US" dirty="0"/>
              <a:t>, since selection results </a:t>
            </a:r>
            <a:br>
              <a:rPr lang="en-US" dirty="0"/>
            </a:br>
            <a:r>
              <a:rPr lang="en-US" dirty="0"/>
              <a:t>are NOT materialized</a:t>
            </a:r>
          </a:p>
        </p:txBody>
      </p:sp>
    </p:spTree>
    <p:extLst>
      <p:ext uri="{BB962C8B-B14F-4D97-AF65-F5344CB8AC3E}">
        <p14:creationId xmlns:p14="http://schemas.microsoft.com/office/powerpoint/2010/main" val="21884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Using Indexes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What if indexes are available on Reserves and Sailors?</a:t>
            </a:r>
            <a:endParaRPr lang="en-US" sz="3000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8" name="Freeform 9"/>
          <p:cNvSpPr>
            <a:spLocks/>
          </p:cNvSpPr>
          <p:nvPr/>
        </p:nvSpPr>
        <p:spPr bwMode="auto">
          <a:xfrm>
            <a:off x="3900487" y="3632200"/>
            <a:ext cx="1588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0"/>
          <p:cNvSpPr>
            <a:spLocks/>
          </p:cNvSpPr>
          <p:nvPr/>
        </p:nvSpPr>
        <p:spPr bwMode="auto">
          <a:xfrm>
            <a:off x="4083050" y="3632200"/>
            <a:ext cx="1587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Freeform 11"/>
          <p:cNvSpPr>
            <a:spLocks/>
          </p:cNvSpPr>
          <p:nvPr/>
        </p:nvSpPr>
        <p:spPr bwMode="auto">
          <a:xfrm>
            <a:off x="3900487" y="3632200"/>
            <a:ext cx="184150" cy="88900"/>
          </a:xfrm>
          <a:custGeom>
            <a:avLst/>
            <a:gdLst>
              <a:gd name="T0" fmla="*/ 0 w 116"/>
              <a:gd name="T1" fmla="*/ 0 h 56"/>
              <a:gd name="T2" fmla="*/ 115 w 116"/>
              <a:gd name="T3" fmla="*/ 55 h 56"/>
              <a:gd name="T4" fmla="*/ 0 w 116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0"/>
                </a:moveTo>
                <a:lnTo>
                  <a:pt x="115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12"/>
          <p:cNvSpPr>
            <a:spLocks/>
          </p:cNvSpPr>
          <p:nvPr/>
        </p:nvSpPr>
        <p:spPr bwMode="auto">
          <a:xfrm>
            <a:off x="3900487" y="3632200"/>
            <a:ext cx="184150" cy="88900"/>
          </a:xfrm>
          <a:custGeom>
            <a:avLst/>
            <a:gdLst>
              <a:gd name="T0" fmla="*/ 0 w 116"/>
              <a:gd name="T1" fmla="*/ 55 h 56"/>
              <a:gd name="T2" fmla="*/ 115 w 116"/>
              <a:gd name="T3" fmla="*/ 0 h 56"/>
              <a:gd name="T4" fmla="*/ 0 w 116"/>
              <a:gd name="T5" fmla="*/ 55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55"/>
                </a:moveTo>
                <a:lnTo>
                  <a:pt x="115" y="0"/>
                </a:lnTo>
                <a:lnTo>
                  <a:pt x="0" y="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13"/>
          <p:cNvSpPr>
            <a:spLocks/>
          </p:cNvSpPr>
          <p:nvPr/>
        </p:nvSpPr>
        <p:spPr bwMode="auto">
          <a:xfrm>
            <a:off x="3587750" y="3989387"/>
            <a:ext cx="350837" cy="250825"/>
          </a:xfrm>
          <a:custGeom>
            <a:avLst/>
            <a:gdLst>
              <a:gd name="T0" fmla="*/ 0 w 221"/>
              <a:gd name="T1" fmla="*/ 157 h 158"/>
              <a:gd name="T2" fmla="*/ 220 w 221"/>
              <a:gd name="T3" fmla="*/ 0 h 158"/>
              <a:gd name="T4" fmla="*/ 0 w 221"/>
              <a:gd name="T5" fmla="*/ 157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" h="158">
                <a:moveTo>
                  <a:pt x="0" y="157"/>
                </a:moveTo>
                <a:lnTo>
                  <a:pt x="220" y="0"/>
                </a:lnTo>
                <a:lnTo>
                  <a:pt x="0" y="1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14"/>
          <p:cNvSpPr>
            <a:spLocks/>
          </p:cNvSpPr>
          <p:nvPr/>
        </p:nvSpPr>
        <p:spPr bwMode="auto">
          <a:xfrm>
            <a:off x="4068762" y="3989387"/>
            <a:ext cx="360363" cy="250825"/>
          </a:xfrm>
          <a:custGeom>
            <a:avLst/>
            <a:gdLst>
              <a:gd name="T0" fmla="*/ 0 w 227"/>
              <a:gd name="T1" fmla="*/ 0 h 158"/>
              <a:gd name="T2" fmla="*/ 226 w 227"/>
              <a:gd name="T3" fmla="*/ 157 h 158"/>
              <a:gd name="T4" fmla="*/ 0 w 227"/>
              <a:gd name="T5" fmla="*/ 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158">
                <a:moveTo>
                  <a:pt x="0" y="0"/>
                </a:moveTo>
                <a:lnTo>
                  <a:pt x="226" y="1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15"/>
          <p:cNvSpPr>
            <a:spLocks/>
          </p:cNvSpPr>
          <p:nvPr/>
        </p:nvSpPr>
        <p:spPr bwMode="auto">
          <a:xfrm>
            <a:off x="3990975" y="2344737"/>
            <a:ext cx="1587" cy="390525"/>
          </a:xfrm>
          <a:custGeom>
            <a:avLst/>
            <a:gdLst>
              <a:gd name="T0" fmla="*/ 0 w 1"/>
              <a:gd name="T1" fmla="*/ 0 h 246"/>
              <a:gd name="T2" fmla="*/ 0 w 1"/>
              <a:gd name="T3" fmla="*/ 245 h 246"/>
              <a:gd name="T4" fmla="*/ 0 w 1"/>
              <a:gd name="T5" fmla="*/ 0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6">
                <a:moveTo>
                  <a:pt x="0" y="0"/>
                </a:moveTo>
                <a:lnTo>
                  <a:pt x="0" y="24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16"/>
          <p:cNvSpPr>
            <a:spLocks/>
          </p:cNvSpPr>
          <p:nvPr/>
        </p:nvSpPr>
        <p:spPr bwMode="auto">
          <a:xfrm>
            <a:off x="3984625" y="3133725"/>
            <a:ext cx="1587" cy="358775"/>
          </a:xfrm>
          <a:custGeom>
            <a:avLst/>
            <a:gdLst>
              <a:gd name="T0" fmla="*/ 0 w 1"/>
              <a:gd name="T1" fmla="*/ 0 h 226"/>
              <a:gd name="T2" fmla="*/ 0 w 1"/>
              <a:gd name="T3" fmla="*/ 225 h 226"/>
              <a:gd name="T4" fmla="*/ 0 w 1"/>
              <a:gd name="T5" fmla="*/ 0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26">
                <a:moveTo>
                  <a:pt x="0" y="0"/>
                </a:moveTo>
                <a:lnTo>
                  <a:pt x="0" y="2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17"/>
          <p:cNvSpPr>
            <a:spLocks/>
          </p:cNvSpPr>
          <p:nvPr/>
        </p:nvSpPr>
        <p:spPr bwMode="auto">
          <a:xfrm>
            <a:off x="3762375" y="2049462"/>
            <a:ext cx="1587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18"/>
          <p:cNvSpPr>
            <a:spLocks/>
          </p:cNvSpPr>
          <p:nvPr/>
        </p:nvSpPr>
        <p:spPr bwMode="auto">
          <a:xfrm>
            <a:off x="3808412" y="2049462"/>
            <a:ext cx="1588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19"/>
          <p:cNvSpPr>
            <a:spLocks/>
          </p:cNvSpPr>
          <p:nvPr/>
        </p:nvSpPr>
        <p:spPr bwMode="auto">
          <a:xfrm>
            <a:off x="3740150" y="2039937"/>
            <a:ext cx="92075" cy="1588"/>
          </a:xfrm>
          <a:custGeom>
            <a:avLst/>
            <a:gdLst>
              <a:gd name="T0" fmla="*/ 0 w 58"/>
              <a:gd name="T1" fmla="*/ 0 h 1"/>
              <a:gd name="T2" fmla="*/ 57 w 58"/>
              <a:gd name="T3" fmla="*/ 0 h 1"/>
              <a:gd name="T4" fmla="*/ 0 w 58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1">
                <a:moveTo>
                  <a:pt x="0" y="0"/>
                </a:moveTo>
                <a:lnTo>
                  <a:pt x="57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20"/>
          <p:cNvSpPr>
            <a:spLocks/>
          </p:cNvSpPr>
          <p:nvPr/>
        </p:nvSpPr>
        <p:spPr bwMode="auto">
          <a:xfrm>
            <a:off x="3756025" y="2800350"/>
            <a:ext cx="61912" cy="109537"/>
          </a:xfrm>
          <a:custGeom>
            <a:avLst/>
            <a:gdLst>
              <a:gd name="T0" fmla="*/ 38 w 39"/>
              <a:gd name="T1" fmla="*/ 34 h 69"/>
              <a:gd name="T2" fmla="*/ 33 w 39"/>
              <a:gd name="T3" fmla="*/ 10 h 69"/>
              <a:gd name="T4" fmla="*/ 19 w 39"/>
              <a:gd name="T5" fmla="*/ 0 h 69"/>
              <a:gd name="T6" fmla="*/ 5 w 39"/>
              <a:gd name="T7" fmla="*/ 10 h 69"/>
              <a:gd name="T8" fmla="*/ 0 w 39"/>
              <a:gd name="T9" fmla="*/ 34 h 69"/>
              <a:gd name="T10" fmla="*/ 5 w 39"/>
              <a:gd name="T11" fmla="*/ 58 h 69"/>
              <a:gd name="T12" fmla="*/ 19 w 39"/>
              <a:gd name="T13" fmla="*/ 68 h 69"/>
              <a:gd name="T14" fmla="*/ 33 w 39"/>
              <a:gd name="T15" fmla="*/ 58 h 69"/>
              <a:gd name="T16" fmla="*/ 38 w 39"/>
              <a:gd name="T17" fmla="*/ 34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" h="69">
                <a:moveTo>
                  <a:pt x="38" y="34"/>
                </a:moveTo>
                <a:lnTo>
                  <a:pt x="33" y="10"/>
                </a:lnTo>
                <a:lnTo>
                  <a:pt x="19" y="0"/>
                </a:lnTo>
                <a:lnTo>
                  <a:pt x="5" y="10"/>
                </a:lnTo>
                <a:lnTo>
                  <a:pt x="0" y="34"/>
                </a:lnTo>
                <a:lnTo>
                  <a:pt x="5" y="58"/>
                </a:lnTo>
                <a:lnTo>
                  <a:pt x="19" y="68"/>
                </a:lnTo>
                <a:lnTo>
                  <a:pt x="33" y="58"/>
                </a:lnTo>
                <a:lnTo>
                  <a:pt x="38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21"/>
          <p:cNvSpPr>
            <a:spLocks/>
          </p:cNvSpPr>
          <p:nvPr/>
        </p:nvSpPr>
        <p:spPr bwMode="auto">
          <a:xfrm>
            <a:off x="3784600" y="2809875"/>
            <a:ext cx="57150" cy="1587"/>
          </a:xfrm>
          <a:custGeom>
            <a:avLst/>
            <a:gdLst>
              <a:gd name="T0" fmla="*/ 0 w 36"/>
              <a:gd name="T1" fmla="*/ 0 h 1"/>
              <a:gd name="T2" fmla="*/ 35 w 36"/>
              <a:gd name="T3" fmla="*/ 0 h 1"/>
              <a:gd name="T4" fmla="*/ 0 w 36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1">
                <a:moveTo>
                  <a:pt x="0" y="0"/>
                </a:moveTo>
                <a:lnTo>
                  <a:pt x="3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22"/>
          <p:cNvSpPr>
            <a:spLocks/>
          </p:cNvSpPr>
          <p:nvPr/>
        </p:nvSpPr>
        <p:spPr bwMode="auto">
          <a:xfrm>
            <a:off x="3571875" y="4618037"/>
            <a:ext cx="1587" cy="388938"/>
          </a:xfrm>
          <a:custGeom>
            <a:avLst/>
            <a:gdLst>
              <a:gd name="T0" fmla="*/ 0 w 1"/>
              <a:gd name="T1" fmla="*/ 0 h 245"/>
              <a:gd name="T2" fmla="*/ 0 w 1"/>
              <a:gd name="T3" fmla="*/ 244 h 245"/>
              <a:gd name="T4" fmla="*/ 0 w 1"/>
              <a:gd name="T5" fmla="*/ 0 h 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5">
                <a:moveTo>
                  <a:pt x="0" y="0"/>
                </a:moveTo>
                <a:lnTo>
                  <a:pt x="0" y="24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Rectangle 23"/>
          <p:cNvSpPr>
            <a:spLocks noChangeArrowheads="1"/>
          </p:cNvSpPr>
          <p:nvPr/>
        </p:nvSpPr>
        <p:spPr bwMode="auto">
          <a:xfrm>
            <a:off x="3262312" y="5046662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Reserves</a:t>
            </a:r>
          </a:p>
        </p:txBody>
      </p:sp>
      <p:sp>
        <p:nvSpPr>
          <p:cNvPr id="78" name="Rectangle 24"/>
          <p:cNvSpPr>
            <a:spLocks noChangeArrowheads="1"/>
          </p:cNvSpPr>
          <p:nvPr/>
        </p:nvSpPr>
        <p:spPr bwMode="auto">
          <a:xfrm>
            <a:off x="4191000" y="4373562"/>
            <a:ext cx="6889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Sailors</a:t>
            </a:r>
          </a:p>
        </p:txBody>
      </p:sp>
      <p:sp>
        <p:nvSpPr>
          <p:cNvPr id="79" name="Rectangle 25"/>
          <p:cNvSpPr>
            <a:spLocks noChangeArrowheads="1"/>
          </p:cNvSpPr>
          <p:nvPr/>
        </p:nvSpPr>
        <p:spPr bwMode="auto">
          <a:xfrm>
            <a:off x="3611562" y="3697287"/>
            <a:ext cx="7096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sid=sid</a:t>
            </a:r>
          </a:p>
        </p:txBody>
      </p:sp>
      <p:sp>
        <p:nvSpPr>
          <p:cNvPr id="80" name="Rectangle 26"/>
          <p:cNvSpPr>
            <a:spLocks noChangeArrowheads="1"/>
          </p:cNvSpPr>
          <p:nvPr/>
        </p:nvSpPr>
        <p:spPr bwMode="auto">
          <a:xfrm>
            <a:off x="3352800" y="4387850"/>
            <a:ext cx="79533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bid=100 </a:t>
            </a:r>
          </a:p>
        </p:txBody>
      </p:sp>
      <p:sp>
        <p:nvSpPr>
          <p:cNvPr id="81" name="Rectangle 27"/>
          <p:cNvSpPr>
            <a:spLocks noChangeArrowheads="1"/>
          </p:cNvSpPr>
          <p:nvPr/>
        </p:nvSpPr>
        <p:spPr bwMode="auto">
          <a:xfrm>
            <a:off x="3749675" y="2093912"/>
            <a:ext cx="6635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sname</a:t>
            </a:r>
          </a:p>
        </p:txBody>
      </p:sp>
      <p:sp>
        <p:nvSpPr>
          <p:cNvPr id="82" name="Rectangle 28"/>
          <p:cNvSpPr>
            <a:spLocks noChangeArrowheads="1"/>
          </p:cNvSpPr>
          <p:nvPr/>
        </p:nvSpPr>
        <p:spPr bwMode="auto">
          <a:xfrm>
            <a:off x="4341812" y="1981200"/>
            <a:ext cx="100171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83" name="Rectangle 29"/>
          <p:cNvSpPr>
            <a:spLocks noChangeArrowheads="1"/>
          </p:cNvSpPr>
          <p:nvPr/>
        </p:nvSpPr>
        <p:spPr bwMode="auto">
          <a:xfrm>
            <a:off x="3749675" y="2828925"/>
            <a:ext cx="8620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rating &gt; 5</a:t>
            </a:r>
          </a:p>
        </p:txBody>
      </p:sp>
      <p:sp>
        <p:nvSpPr>
          <p:cNvPr id="84" name="Rectangle 30"/>
          <p:cNvSpPr>
            <a:spLocks noChangeArrowheads="1"/>
          </p:cNvSpPr>
          <p:nvPr/>
        </p:nvSpPr>
        <p:spPr bwMode="auto">
          <a:xfrm>
            <a:off x="2392362" y="4093288"/>
            <a:ext cx="9096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(Use hash</a:t>
            </a:r>
          </a:p>
        </p:txBody>
      </p:sp>
      <p:sp>
        <p:nvSpPr>
          <p:cNvPr id="85" name="Rectangle 31"/>
          <p:cNvSpPr>
            <a:spLocks noChangeArrowheads="1"/>
          </p:cNvSpPr>
          <p:nvPr/>
        </p:nvSpPr>
        <p:spPr bwMode="auto">
          <a:xfrm>
            <a:off x="2468562" y="4244100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index; do</a:t>
            </a:r>
          </a:p>
        </p:txBody>
      </p:sp>
      <p:sp>
        <p:nvSpPr>
          <p:cNvPr id="86" name="Freeform 32"/>
          <p:cNvSpPr>
            <a:spLocks/>
          </p:cNvSpPr>
          <p:nvPr/>
        </p:nvSpPr>
        <p:spPr bwMode="auto">
          <a:xfrm>
            <a:off x="3336925" y="4357687"/>
            <a:ext cx="65087" cy="111125"/>
          </a:xfrm>
          <a:custGeom>
            <a:avLst/>
            <a:gdLst>
              <a:gd name="T0" fmla="*/ 40 w 41"/>
              <a:gd name="T1" fmla="*/ 34 h 70"/>
              <a:gd name="T2" fmla="*/ 34 w 41"/>
              <a:gd name="T3" fmla="*/ 10 h 70"/>
              <a:gd name="T4" fmla="*/ 20 w 41"/>
              <a:gd name="T5" fmla="*/ 0 h 70"/>
              <a:gd name="T6" fmla="*/ 6 w 41"/>
              <a:gd name="T7" fmla="*/ 10 h 70"/>
              <a:gd name="T8" fmla="*/ 0 w 41"/>
              <a:gd name="T9" fmla="*/ 34 h 70"/>
              <a:gd name="T10" fmla="*/ 6 w 41"/>
              <a:gd name="T11" fmla="*/ 59 h 70"/>
              <a:gd name="T12" fmla="*/ 20 w 41"/>
              <a:gd name="T13" fmla="*/ 69 h 70"/>
              <a:gd name="T14" fmla="*/ 34 w 41"/>
              <a:gd name="T15" fmla="*/ 59 h 70"/>
              <a:gd name="T16" fmla="*/ 40 w 41"/>
              <a:gd name="T17" fmla="*/ 34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" h="70">
                <a:moveTo>
                  <a:pt x="40" y="34"/>
                </a:moveTo>
                <a:lnTo>
                  <a:pt x="34" y="10"/>
                </a:lnTo>
                <a:lnTo>
                  <a:pt x="20" y="0"/>
                </a:lnTo>
                <a:lnTo>
                  <a:pt x="6" y="10"/>
                </a:lnTo>
                <a:lnTo>
                  <a:pt x="0" y="34"/>
                </a:lnTo>
                <a:lnTo>
                  <a:pt x="6" y="59"/>
                </a:lnTo>
                <a:lnTo>
                  <a:pt x="20" y="69"/>
                </a:lnTo>
                <a:lnTo>
                  <a:pt x="34" y="59"/>
                </a:lnTo>
                <a:lnTo>
                  <a:pt x="40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33"/>
          <p:cNvSpPr>
            <a:spLocks/>
          </p:cNvSpPr>
          <p:nvPr/>
        </p:nvSpPr>
        <p:spPr bwMode="auto">
          <a:xfrm>
            <a:off x="3368675" y="4368800"/>
            <a:ext cx="58737" cy="1587"/>
          </a:xfrm>
          <a:custGeom>
            <a:avLst/>
            <a:gdLst>
              <a:gd name="T0" fmla="*/ 0 w 37"/>
              <a:gd name="T1" fmla="*/ 0 h 1"/>
              <a:gd name="T2" fmla="*/ 36 w 37"/>
              <a:gd name="T3" fmla="*/ 0 h 1"/>
              <a:gd name="T4" fmla="*/ 0 w 37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1">
                <a:moveTo>
                  <a:pt x="0" y="0"/>
                </a:moveTo>
                <a:lnTo>
                  <a:pt x="3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Rectangle 34"/>
          <p:cNvSpPr>
            <a:spLocks noChangeArrowheads="1"/>
          </p:cNvSpPr>
          <p:nvPr/>
        </p:nvSpPr>
        <p:spPr bwMode="auto">
          <a:xfrm>
            <a:off x="2489200" y="4398088"/>
            <a:ext cx="81597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not write</a:t>
            </a:r>
          </a:p>
        </p:txBody>
      </p:sp>
      <p:sp>
        <p:nvSpPr>
          <p:cNvPr id="89" name="Rectangle 35"/>
          <p:cNvSpPr>
            <a:spLocks noChangeArrowheads="1"/>
          </p:cNvSpPr>
          <p:nvPr/>
        </p:nvSpPr>
        <p:spPr bwMode="auto">
          <a:xfrm>
            <a:off x="2489200" y="4547313"/>
            <a:ext cx="8239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result to </a:t>
            </a:r>
          </a:p>
        </p:txBody>
      </p:sp>
      <p:sp>
        <p:nvSpPr>
          <p:cNvPr id="90" name="Rectangle 36"/>
          <p:cNvSpPr>
            <a:spLocks noChangeArrowheads="1"/>
          </p:cNvSpPr>
          <p:nvPr/>
        </p:nvSpPr>
        <p:spPr bwMode="auto">
          <a:xfrm>
            <a:off x="2489200" y="4708391"/>
            <a:ext cx="595312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Arial" pitchFamily="34" charset="0"/>
              </a:rPr>
              <a:t>temp)</a:t>
            </a:r>
          </a:p>
        </p:txBody>
      </p:sp>
      <p:sp>
        <p:nvSpPr>
          <p:cNvPr id="91" name="Rectangle 37"/>
          <p:cNvSpPr>
            <a:spLocks noChangeArrowheads="1"/>
          </p:cNvSpPr>
          <p:nvPr/>
        </p:nvSpPr>
        <p:spPr bwMode="auto">
          <a:xfrm>
            <a:off x="4297362" y="3529012"/>
            <a:ext cx="17224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(Index Nested Loops,</a:t>
            </a:r>
          </a:p>
        </p:txBody>
      </p:sp>
      <p:sp>
        <p:nvSpPr>
          <p:cNvPr id="92" name="Rectangle 38"/>
          <p:cNvSpPr>
            <a:spLocks noChangeArrowheads="1"/>
          </p:cNvSpPr>
          <p:nvPr/>
        </p:nvSpPr>
        <p:spPr bwMode="auto">
          <a:xfrm>
            <a:off x="4297362" y="3683000"/>
            <a:ext cx="13414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with pipelining )</a:t>
            </a:r>
          </a:p>
        </p:txBody>
      </p:sp>
      <p:sp>
        <p:nvSpPr>
          <p:cNvPr id="93" name="Rectangle 39"/>
          <p:cNvSpPr>
            <a:spLocks noChangeArrowheads="1"/>
          </p:cNvSpPr>
          <p:nvPr/>
        </p:nvSpPr>
        <p:spPr bwMode="auto">
          <a:xfrm>
            <a:off x="4576762" y="2757487"/>
            <a:ext cx="10017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16295" y="4339557"/>
            <a:ext cx="18036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(Hash index on </a:t>
            </a:r>
            <a:r>
              <a:rPr lang="en-US" sz="1600" b="1" dirty="0" err="1"/>
              <a:t>sid</a:t>
            </a:r>
            <a:r>
              <a:rPr lang="en-US" sz="1600" b="1" dirty="0"/>
              <a:t>)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69758" y="5005359"/>
            <a:ext cx="26638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(Clustered hash index on bid)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72200" y="2438400"/>
            <a:ext cx="2693110" cy="646331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Does the hash index on </a:t>
            </a:r>
            <a:r>
              <a:rPr lang="en-US" dirty="0" err="1"/>
              <a:t>sid</a:t>
            </a:r>
            <a:br>
              <a:rPr lang="en-US" dirty="0"/>
            </a:br>
            <a:r>
              <a:rPr lang="en-US" dirty="0"/>
              <a:t>need to be clustered?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72200" y="3282252"/>
            <a:ext cx="2753831" cy="92333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NO</a:t>
            </a:r>
            <a:r>
              <a:rPr lang="en-US" dirty="0"/>
              <a:t>, since there is at most </a:t>
            </a:r>
            <a:br>
              <a:rPr lang="en-US" dirty="0"/>
            </a:br>
            <a:r>
              <a:rPr lang="en-US" dirty="0"/>
              <a:t>1 matching Sailors tuple </a:t>
            </a:r>
            <a:br>
              <a:rPr lang="en-US" dirty="0"/>
            </a:br>
            <a:r>
              <a:rPr lang="en-US" dirty="0"/>
              <a:t>per a Reserves tuple! Why?</a:t>
            </a:r>
          </a:p>
        </p:txBody>
      </p:sp>
      <p:cxnSp>
        <p:nvCxnSpPr>
          <p:cNvPr id="5" name="Straight Arrow Connector 4"/>
          <p:cNvCxnSpPr>
            <a:stCxn id="4" idx="0"/>
            <a:endCxn id="7" idx="1"/>
          </p:cNvCxnSpPr>
          <p:nvPr/>
        </p:nvCxnSpPr>
        <p:spPr>
          <a:xfrm flipV="1">
            <a:off x="5818145" y="2761566"/>
            <a:ext cx="354055" cy="1577991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0"/>
          </p:cNvCxnSpPr>
          <p:nvPr/>
        </p:nvCxnSpPr>
        <p:spPr>
          <a:xfrm flipV="1">
            <a:off x="5818145" y="3743917"/>
            <a:ext cx="354055" cy="595640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332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Using Indexes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What if indexes are available on Reserves and Sailors?</a:t>
            </a:r>
            <a:endParaRPr lang="en-US" sz="3000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8" name="Freeform 9"/>
          <p:cNvSpPr>
            <a:spLocks/>
          </p:cNvSpPr>
          <p:nvPr/>
        </p:nvSpPr>
        <p:spPr bwMode="auto">
          <a:xfrm>
            <a:off x="3900487" y="3632200"/>
            <a:ext cx="1588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0"/>
          <p:cNvSpPr>
            <a:spLocks/>
          </p:cNvSpPr>
          <p:nvPr/>
        </p:nvSpPr>
        <p:spPr bwMode="auto">
          <a:xfrm>
            <a:off x="4083050" y="3632200"/>
            <a:ext cx="1587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Freeform 11"/>
          <p:cNvSpPr>
            <a:spLocks/>
          </p:cNvSpPr>
          <p:nvPr/>
        </p:nvSpPr>
        <p:spPr bwMode="auto">
          <a:xfrm>
            <a:off x="3900487" y="3632200"/>
            <a:ext cx="184150" cy="88900"/>
          </a:xfrm>
          <a:custGeom>
            <a:avLst/>
            <a:gdLst>
              <a:gd name="T0" fmla="*/ 0 w 116"/>
              <a:gd name="T1" fmla="*/ 0 h 56"/>
              <a:gd name="T2" fmla="*/ 115 w 116"/>
              <a:gd name="T3" fmla="*/ 55 h 56"/>
              <a:gd name="T4" fmla="*/ 0 w 116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0"/>
                </a:moveTo>
                <a:lnTo>
                  <a:pt x="115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12"/>
          <p:cNvSpPr>
            <a:spLocks/>
          </p:cNvSpPr>
          <p:nvPr/>
        </p:nvSpPr>
        <p:spPr bwMode="auto">
          <a:xfrm>
            <a:off x="3900487" y="3632200"/>
            <a:ext cx="184150" cy="88900"/>
          </a:xfrm>
          <a:custGeom>
            <a:avLst/>
            <a:gdLst>
              <a:gd name="T0" fmla="*/ 0 w 116"/>
              <a:gd name="T1" fmla="*/ 55 h 56"/>
              <a:gd name="T2" fmla="*/ 115 w 116"/>
              <a:gd name="T3" fmla="*/ 0 h 56"/>
              <a:gd name="T4" fmla="*/ 0 w 116"/>
              <a:gd name="T5" fmla="*/ 55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55"/>
                </a:moveTo>
                <a:lnTo>
                  <a:pt x="115" y="0"/>
                </a:lnTo>
                <a:lnTo>
                  <a:pt x="0" y="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13"/>
          <p:cNvSpPr>
            <a:spLocks/>
          </p:cNvSpPr>
          <p:nvPr/>
        </p:nvSpPr>
        <p:spPr bwMode="auto">
          <a:xfrm>
            <a:off x="3587750" y="3989387"/>
            <a:ext cx="350837" cy="250825"/>
          </a:xfrm>
          <a:custGeom>
            <a:avLst/>
            <a:gdLst>
              <a:gd name="T0" fmla="*/ 0 w 221"/>
              <a:gd name="T1" fmla="*/ 157 h 158"/>
              <a:gd name="T2" fmla="*/ 220 w 221"/>
              <a:gd name="T3" fmla="*/ 0 h 158"/>
              <a:gd name="T4" fmla="*/ 0 w 221"/>
              <a:gd name="T5" fmla="*/ 157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" h="158">
                <a:moveTo>
                  <a:pt x="0" y="157"/>
                </a:moveTo>
                <a:lnTo>
                  <a:pt x="220" y="0"/>
                </a:lnTo>
                <a:lnTo>
                  <a:pt x="0" y="1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14"/>
          <p:cNvSpPr>
            <a:spLocks/>
          </p:cNvSpPr>
          <p:nvPr/>
        </p:nvSpPr>
        <p:spPr bwMode="auto">
          <a:xfrm>
            <a:off x="4068762" y="3989387"/>
            <a:ext cx="360363" cy="250825"/>
          </a:xfrm>
          <a:custGeom>
            <a:avLst/>
            <a:gdLst>
              <a:gd name="T0" fmla="*/ 0 w 227"/>
              <a:gd name="T1" fmla="*/ 0 h 158"/>
              <a:gd name="T2" fmla="*/ 226 w 227"/>
              <a:gd name="T3" fmla="*/ 157 h 158"/>
              <a:gd name="T4" fmla="*/ 0 w 227"/>
              <a:gd name="T5" fmla="*/ 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158">
                <a:moveTo>
                  <a:pt x="0" y="0"/>
                </a:moveTo>
                <a:lnTo>
                  <a:pt x="226" y="1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15"/>
          <p:cNvSpPr>
            <a:spLocks/>
          </p:cNvSpPr>
          <p:nvPr/>
        </p:nvSpPr>
        <p:spPr bwMode="auto">
          <a:xfrm>
            <a:off x="3990975" y="2344737"/>
            <a:ext cx="1587" cy="390525"/>
          </a:xfrm>
          <a:custGeom>
            <a:avLst/>
            <a:gdLst>
              <a:gd name="T0" fmla="*/ 0 w 1"/>
              <a:gd name="T1" fmla="*/ 0 h 246"/>
              <a:gd name="T2" fmla="*/ 0 w 1"/>
              <a:gd name="T3" fmla="*/ 245 h 246"/>
              <a:gd name="T4" fmla="*/ 0 w 1"/>
              <a:gd name="T5" fmla="*/ 0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6">
                <a:moveTo>
                  <a:pt x="0" y="0"/>
                </a:moveTo>
                <a:lnTo>
                  <a:pt x="0" y="24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16"/>
          <p:cNvSpPr>
            <a:spLocks/>
          </p:cNvSpPr>
          <p:nvPr/>
        </p:nvSpPr>
        <p:spPr bwMode="auto">
          <a:xfrm>
            <a:off x="3984625" y="3133725"/>
            <a:ext cx="1587" cy="358775"/>
          </a:xfrm>
          <a:custGeom>
            <a:avLst/>
            <a:gdLst>
              <a:gd name="T0" fmla="*/ 0 w 1"/>
              <a:gd name="T1" fmla="*/ 0 h 226"/>
              <a:gd name="T2" fmla="*/ 0 w 1"/>
              <a:gd name="T3" fmla="*/ 225 h 226"/>
              <a:gd name="T4" fmla="*/ 0 w 1"/>
              <a:gd name="T5" fmla="*/ 0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26">
                <a:moveTo>
                  <a:pt x="0" y="0"/>
                </a:moveTo>
                <a:lnTo>
                  <a:pt x="0" y="2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17"/>
          <p:cNvSpPr>
            <a:spLocks/>
          </p:cNvSpPr>
          <p:nvPr/>
        </p:nvSpPr>
        <p:spPr bwMode="auto">
          <a:xfrm>
            <a:off x="3762375" y="2049462"/>
            <a:ext cx="1587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18"/>
          <p:cNvSpPr>
            <a:spLocks/>
          </p:cNvSpPr>
          <p:nvPr/>
        </p:nvSpPr>
        <p:spPr bwMode="auto">
          <a:xfrm>
            <a:off x="3808412" y="2049462"/>
            <a:ext cx="1588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19"/>
          <p:cNvSpPr>
            <a:spLocks/>
          </p:cNvSpPr>
          <p:nvPr/>
        </p:nvSpPr>
        <p:spPr bwMode="auto">
          <a:xfrm>
            <a:off x="3740150" y="2039937"/>
            <a:ext cx="92075" cy="1588"/>
          </a:xfrm>
          <a:custGeom>
            <a:avLst/>
            <a:gdLst>
              <a:gd name="T0" fmla="*/ 0 w 58"/>
              <a:gd name="T1" fmla="*/ 0 h 1"/>
              <a:gd name="T2" fmla="*/ 57 w 58"/>
              <a:gd name="T3" fmla="*/ 0 h 1"/>
              <a:gd name="T4" fmla="*/ 0 w 58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1">
                <a:moveTo>
                  <a:pt x="0" y="0"/>
                </a:moveTo>
                <a:lnTo>
                  <a:pt x="57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20"/>
          <p:cNvSpPr>
            <a:spLocks/>
          </p:cNvSpPr>
          <p:nvPr/>
        </p:nvSpPr>
        <p:spPr bwMode="auto">
          <a:xfrm>
            <a:off x="3756025" y="2800350"/>
            <a:ext cx="61912" cy="109537"/>
          </a:xfrm>
          <a:custGeom>
            <a:avLst/>
            <a:gdLst>
              <a:gd name="T0" fmla="*/ 38 w 39"/>
              <a:gd name="T1" fmla="*/ 34 h 69"/>
              <a:gd name="T2" fmla="*/ 33 w 39"/>
              <a:gd name="T3" fmla="*/ 10 h 69"/>
              <a:gd name="T4" fmla="*/ 19 w 39"/>
              <a:gd name="T5" fmla="*/ 0 h 69"/>
              <a:gd name="T6" fmla="*/ 5 w 39"/>
              <a:gd name="T7" fmla="*/ 10 h 69"/>
              <a:gd name="T8" fmla="*/ 0 w 39"/>
              <a:gd name="T9" fmla="*/ 34 h 69"/>
              <a:gd name="T10" fmla="*/ 5 w 39"/>
              <a:gd name="T11" fmla="*/ 58 h 69"/>
              <a:gd name="T12" fmla="*/ 19 w 39"/>
              <a:gd name="T13" fmla="*/ 68 h 69"/>
              <a:gd name="T14" fmla="*/ 33 w 39"/>
              <a:gd name="T15" fmla="*/ 58 h 69"/>
              <a:gd name="T16" fmla="*/ 38 w 39"/>
              <a:gd name="T17" fmla="*/ 34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" h="69">
                <a:moveTo>
                  <a:pt x="38" y="34"/>
                </a:moveTo>
                <a:lnTo>
                  <a:pt x="33" y="10"/>
                </a:lnTo>
                <a:lnTo>
                  <a:pt x="19" y="0"/>
                </a:lnTo>
                <a:lnTo>
                  <a:pt x="5" y="10"/>
                </a:lnTo>
                <a:lnTo>
                  <a:pt x="0" y="34"/>
                </a:lnTo>
                <a:lnTo>
                  <a:pt x="5" y="58"/>
                </a:lnTo>
                <a:lnTo>
                  <a:pt x="19" y="68"/>
                </a:lnTo>
                <a:lnTo>
                  <a:pt x="33" y="58"/>
                </a:lnTo>
                <a:lnTo>
                  <a:pt x="38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21"/>
          <p:cNvSpPr>
            <a:spLocks/>
          </p:cNvSpPr>
          <p:nvPr/>
        </p:nvSpPr>
        <p:spPr bwMode="auto">
          <a:xfrm>
            <a:off x="3784600" y="2809875"/>
            <a:ext cx="57150" cy="1587"/>
          </a:xfrm>
          <a:custGeom>
            <a:avLst/>
            <a:gdLst>
              <a:gd name="T0" fmla="*/ 0 w 36"/>
              <a:gd name="T1" fmla="*/ 0 h 1"/>
              <a:gd name="T2" fmla="*/ 35 w 36"/>
              <a:gd name="T3" fmla="*/ 0 h 1"/>
              <a:gd name="T4" fmla="*/ 0 w 36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1">
                <a:moveTo>
                  <a:pt x="0" y="0"/>
                </a:moveTo>
                <a:lnTo>
                  <a:pt x="3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22"/>
          <p:cNvSpPr>
            <a:spLocks/>
          </p:cNvSpPr>
          <p:nvPr/>
        </p:nvSpPr>
        <p:spPr bwMode="auto">
          <a:xfrm>
            <a:off x="3571875" y="4618037"/>
            <a:ext cx="1587" cy="388938"/>
          </a:xfrm>
          <a:custGeom>
            <a:avLst/>
            <a:gdLst>
              <a:gd name="T0" fmla="*/ 0 w 1"/>
              <a:gd name="T1" fmla="*/ 0 h 245"/>
              <a:gd name="T2" fmla="*/ 0 w 1"/>
              <a:gd name="T3" fmla="*/ 244 h 245"/>
              <a:gd name="T4" fmla="*/ 0 w 1"/>
              <a:gd name="T5" fmla="*/ 0 h 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5">
                <a:moveTo>
                  <a:pt x="0" y="0"/>
                </a:moveTo>
                <a:lnTo>
                  <a:pt x="0" y="24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Rectangle 23"/>
          <p:cNvSpPr>
            <a:spLocks noChangeArrowheads="1"/>
          </p:cNvSpPr>
          <p:nvPr/>
        </p:nvSpPr>
        <p:spPr bwMode="auto">
          <a:xfrm>
            <a:off x="3262312" y="5046662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Reserves</a:t>
            </a:r>
          </a:p>
        </p:txBody>
      </p:sp>
      <p:sp>
        <p:nvSpPr>
          <p:cNvPr id="78" name="Rectangle 24"/>
          <p:cNvSpPr>
            <a:spLocks noChangeArrowheads="1"/>
          </p:cNvSpPr>
          <p:nvPr/>
        </p:nvSpPr>
        <p:spPr bwMode="auto">
          <a:xfrm>
            <a:off x="4191000" y="4373562"/>
            <a:ext cx="6889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Sailors</a:t>
            </a:r>
          </a:p>
        </p:txBody>
      </p:sp>
      <p:sp>
        <p:nvSpPr>
          <p:cNvPr id="79" name="Rectangle 25"/>
          <p:cNvSpPr>
            <a:spLocks noChangeArrowheads="1"/>
          </p:cNvSpPr>
          <p:nvPr/>
        </p:nvSpPr>
        <p:spPr bwMode="auto">
          <a:xfrm>
            <a:off x="3611562" y="3697287"/>
            <a:ext cx="7096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sid=sid</a:t>
            </a:r>
          </a:p>
        </p:txBody>
      </p:sp>
      <p:sp>
        <p:nvSpPr>
          <p:cNvPr id="80" name="Rectangle 26"/>
          <p:cNvSpPr>
            <a:spLocks noChangeArrowheads="1"/>
          </p:cNvSpPr>
          <p:nvPr/>
        </p:nvSpPr>
        <p:spPr bwMode="auto">
          <a:xfrm>
            <a:off x="3352800" y="4387850"/>
            <a:ext cx="79533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bid=100 </a:t>
            </a:r>
          </a:p>
        </p:txBody>
      </p:sp>
      <p:sp>
        <p:nvSpPr>
          <p:cNvPr id="81" name="Rectangle 27"/>
          <p:cNvSpPr>
            <a:spLocks noChangeArrowheads="1"/>
          </p:cNvSpPr>
          <p:nvPr/>
        </p:nvSpPr>
        <p:spPr bwMode="auto">
          <a:xfrm>
            <a:off x="3749675" y="2093912"/>
            <a:ext cx="6635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sname</a:t>
            </a:r>
          </a:p>
        </p:txBody>
      </p:sp>
      <p:sp>
        <p:nvSpPr>
          <p:cNvPr id="82" name="Rectangle 28"/>
          <p:cNvSpPr>
            <a:spLocks noChangeArrowheads="1"/>
          </p:cNvSpPr>
          <p:nvPr/>
        </p:nvSpPr>
        <p:spPr bwMode="auto">
          <a:xfrm>
            <a:off x="4341812" y="1981200"/>
            <a:ext cx="100171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83" name="Rectangle 29"/>
          <p:cNvSpPr>
            <a:spLocks noChangeArrowheads="1"/>
          </p:cNvSpPr>
          <p:nvPr/>
        </p:nvSpPr>
        <p:spPr bwMode="auto">
          <a:xfrm>
            <a:off x="3749675" y="2828925"/>
            <a:ext cx="8620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rating &gt; 5</a:t>
            </a:r>
          </a:p>
        </p:txBody>
      </p:sp>
      <p:sp>
        <p:nvSpPr>
          <p:cNvPr id="84" name="Rectangle 30"/>
          <p:cNvSpPr>
            <a:spLocks noChangeArrowheads="1"/>
          </p:cNvSpPr>
          <p:nvPr/>
        </p:nvSpPr>
        <p:spPr bwMode="auto">
          <a:xfrm>
            <a:off x="2392362" y="4093288"/>
            <a:ext cx="9096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(Use hash</a:t>
            </a:r>
          </a:p>
        </p:txBody>
      </p:sp>
      <p:sp>
        <p:nvSpPr>
          <p:cNvPr id="85" name="Rectangle 31"/>
          <p:cNvSpPr>
            <a:spLocks noChangeArrowheads="1"/>
          </p:cNvSpPr>
          <p:nvPr/>
        </p:nvSpPr>
        <p:spPr bwMode="auto">
          <a:xfrm>
            <a:off x="2468562" y="4244100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index; do</a:t>
            </a:r>
          </a:p>
        </p:txBody>
      </p:sp>
      <p:sp>
        <p:nvSpPr>
          <p:cNvPr id="86" name="Freeform 32"/>
          <p:cNvSpPr>
            <a:spLocks/>
          </p:cNvSpPr>
          <p:nvPr/>
        </p:nvSpPr>
        <p:spPr bwMode="auto">
          <a:xfrm>
            <a:off x="3336925" y="4357687"/>
            <a:ext cx="65087" cy="111125"/>
          </a:xfrm>
          <a:custGeom>
            <a:avLst/>
            <a:gdLst>
              <a:gd name="T0" fmla="*/ 40 w 41"/>
              <a:gd name="T1" fmla="*/ 34 h 70"/>
              <a:gd name="T2" fmla="*/ 34 w 41"/>
              <a:gd name="T3" fmla="*/ 10 h 70"/>
              <a:gd name="T4" fmla="*/ 20 w 41"/>
              <a:gd name="T5" fmla="*/ 0 h 70"/>
              <a:gd name="T6" fmla="*/ 6 w 41"/>
              <a:gd name="T7" fmla="*/ 10 h 70"/>
              <a:gd name="T8" fmla="*/ 0 w 41"/>
              <a:gd name="T9" fmla="*/ 34 h 70"/>
              <a:gd name="T10" fmla="*/ 6 w 41"/>
              <a:gd name="T11" fmla="*/ 59 h 70"/>
              <a:gd name="T12" fmla="*/ 20 w 41"/>
              <a:gd name="T13" fmla="*/ 69 h 70"/>
              <a:gd name="T14" fmla="*/ 34 w 41"/>
              <a:gd name="T15" fmla="*/ 59 h 70"/>
              <a:gd name="T16" fmla="*/ 40 w 41"/>
              <a:gd name="T17" fmla="*/ 34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" h="70">
                <a:moveTo>
                  <a:pt x="40" y="34"/>
                </a:moveTo>
                <a:lnTo>
                  <a:pt x="34" y="10"/>
                </a:lnTo>
                <a:lnTo>
                  <a:pt x="20" y="0"/>
                </a:lnTo>
                <a:lnTo>
                  <a:pt x="6" y="10"/>
                </a:lnTo>
                <a:lnTo>
                  <a:pt x="0" y="34"/>
                </a:lnTo>
                <a:lnTo>
                  <a:pt x="6" y="59"/>
                </a:lnTo>
                <a:lnTo>
                  <a:pt x="20" y="69"/>
                </a:lnTo>
                <a:lnTo>
                  <a:pt x="34" y="59"/>
                </a:lnTo>
                <a:lnTo>
                  <a:pt x="40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33"/>
          <p:cNvSpPr>
            <a:spLocks/>
          </p:cNvSpPr>
          <p:nvPr/>
        </p:nvSpPr>
        <p:spPr bwMode="auto">
          <a:xfrm>
            <a:off x="3368675" y="4368800"/>
            <a:ext cx="58737" cy="1587"/>
          </a:xfrm>
          <a:custGeom>
            <a:avLst/>
            <a:gdLst>
              <a:gd name="T0" fmla="*/ 0 w 37"/>
              <a:gd name="T1" fmla="*/ 0 h 1"/>
              <a:gd name="T2" fmla="*/ 36 w 37"/>
              <a:gd name="T3" fmla="*/ 0 h 1"/>
              <a:gd name="T4" fmla="*/ 0 w 37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1">
                <a:moveTo>
                  <a:pt x="0" y="0"/>
                </a:moveTo>
                <a:lnTo>
                  <a:pt x="3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Rectangle 34"/>
          <p:cNvSpPr>
            <a:spLocks noChangeArrowheads="1"/>
          </p:cNvSpPr>
          <p:nvPr/>
        </p:nvSpPr>
        <p:spPr bwMode="auto">
          <a:xfrm>
            <a:off x="2489200" y="4398088"/>
            <a:ext cx="81597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not write</a:t>
            </a:r>
          </a:p>
        </p:txBody>
      </p:sp>
      <p:sp>
        <p:nvSpPr>
          <p:cNvPr id="89" name="Rectangle 35"/>
          <p:cNvSpPr>
            <a:spLocks noChangeArrowheads="1"/>
          </p:cNvSpPr>
          <p:nvPr/>
        </p:nvSpPr>
        <p:spPr bwMode="auto">
          <a:xfrm>
            <a:off x="2489200" y="4547313"/>
            <a:ext cx="8239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result to </a:t>
            </a:r>
          </a:p>
        </p:txBody>
      </p:sp>
      <p:sp>
        <p:nvSpPr>
          <p:cNvPr id="90" name="Rectangle 36"/>
          <p:cNvSpPr>
            <a:spLocks noChangeArrowheads="1"/>
          </p:cNvSpPr>
          <p:nvPr/>
        </p:nvSpPr>
        <p:spPr bwMode="auto">
          <a:xfrm>
            <a:off x="2489200" y="4708391"/>
            <a:ext cx="595312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Arial" pitchFamily="34" charset="0"/>
              </a:rPr>
              <a:t>temp)</a:t>
            </a:r>
          </a:p>
        </p:txBody>
      </p:sp>
      <p:sp>
        <p:nvSpPr>
          <p:cNvPr id="91" name="Rectangle 37"/>
          <p:cNvSpPr>
            <a:spLocks noChangeArrowheads="1"/>
          </p:cNvSpPr>
          <p:nvPr/>
        </p:nvSpPr>
        <p:spPr bwMode="auto">
          <a:xfrm>
            <a:off x="4297362" y="3529012"/>
            <a:ext cx="17224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(Index Nested Loops,</a:t>
            </a:r>
          </a:p>
        </p:txBody>
      </p:sp>
      <p:sp>
        <p:nvSpPr>
          <p:cNvPr id="92" name="Rectangle 38"/>
          <p:cNvSpPr>
            <a:spLocks noChangeArrowheads="1"/>
          </p:cNvSpPr>
          <p:nvPr/>
        </p:nvSpPr>
        <p:spPr bwMode="auto">
          <a:xfrm>
            <a:off x="4297362" y="3683000"/>
            <a:ext cx="13414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with pipelining )</a:t>
            </a:r>
          </a:p>
        </p:txBody>
      </p:sp>
      <p:sp>
        <p:nvSpPr>
          <p:cNvPr id="93" name="Rectangle 39"/>
          <p:cNvSpPr>
            <a:spLocks noChangeArrowheads="1"/>
          </p:cNvSpPr>
          <p:nvPr/>
        </p:nvSpPr>
        <p:spPr bwMode="auto">
          <a:xfrm>
            <a:off x="4576762" y="2757487"/>
            <a:ext cx="10017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16295" y="4339557"/>
            <a:ext cx="18036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(Hash index on </a:t>
            </a:r>
            <a:r>
              <a:rPr lang="en-US" sz="1600" b="1" dirty="0" err="1"/>
              <a:t>sid</a:t>
            </a:r>
            <a:r>
              <a:rPr lang="en-US" sz="1600" b="1" dirty="0"/>
              <a:t>)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69758" y="5005359"/>
            <a:ext cx="26638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(Clustered hash index on bid)</a:t>
            </a:r>
          </a:p>
        </p:txBody>
      </p:sp>
      <p:sp>
        <p:nvSpPr>
          <p:cNvPr id="2" name="Oval 1"/>
          <p:cNvSpPr/>
          <p:nvPr/>
        </p:nvSpPr>
        <p:spPr>
          <a:xfrm>
            <a:off x="4897067" y="4193935"/>
            <a:ext cx="1803699" cy="613193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918633" y="4040915"/>
            <a:ext cx="2072967" cy="92333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Cost</a:t>
            </a:r>
            <a:r>
              <a:rPr lang="en-US" dirty="0"/>
              <a:t> = 1.2 I/</a:t>
            </a:r>
            <a:r>
              <a:rPr lang="en-US" dirty="0" err="1"/>
              <a:t>Os</a:t>
            </a:r>
            <a:r>
              <a:rPr lang="en-US" dirty="0"/>
              <a:t> (if A(1)) or 2.2 (if A(2))     	</a:t>
            </a:r>
          </a:p>
        </p:txBody>
      </p:sp>
      <p:cxnSp>
        <p:nvCxnSpPr>
          <p:cNvPr id="11" name="Straight Arrow Connector 10"/>
          <p:cNvCxnSpPr>
            <a:stCxn id="2" idx="6"/>
            <a:endCxn id="3" idx="1"/>
          </p:cNvCxnSpPr>
          <p:nvPr/>
        </p:nvCxnSpPr>
        <p:spPr>
          <a:xfrm>
            <a:off x="6700766" y="4500532"/>
            <a:ext cx="217867" cy="204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04028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Using Indexes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What if indexes are available on Reserves and Sailors?</a:t>
            </a:r>
            <a:endParaRPr lang="en-US" sz="3000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8" name="Freeform 9"/>
          <p:cNvSpPr>
            <a:spLocks/>
          </p:cNvSpPr>
          <p:nvPr/>
        </p:nvSpPr>
        <p:spPr bwMode="auto">
          <a:xfrm>
            <a:off x="3900487" y="3632200"/>
            <a:ext cx="1588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0"/>
          <p:cNvSpPr>
            <a:spLocks/>
          </p:cNvSpPr>
          <p:nvPr/>
        </p:nvSpPr>
        <p:spPr bwMode="auto">
          <a:xfrm>
            <a:off x="4083050" y="3632200"/>
            <a:ext cx="1587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Freeform 11"/>
          <p:cNvSpPr>
            <a:spLocks/>
          </p:cNvSpPr>
          <p:nvPr/>
        </p:nvSpPr>
        <p:spPr bwMode="auto">
          <a:xfrm>
            <a:off x="3900487" y="3632200"/>
            <a:ext cx="184150" cy="88900"/>
          </a:xfrm>
          <a:custGeom>
            <a:avLst/>
            <a:gdLst>
              <a:gd name="T0" fmla="*/ 0 w 116"/>
              <a:gd name="T1" fmla="*/ 0 h 56"/>
              <a:gd name="T2" fmla="*/ 115 w 116"/>
              <a:gd name="T3" fmla="*/ 55 h 56"/>
              <a:gd name="T4" fmla="*/ 0 w 116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0"/>
                </a:moveTo>
                <a:lnTo>
                  <a:pt x="115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12"/>
          <p:cNvSpPr>
            <a:spLocks/>
          </p:cNvSpPr>
          <p:nvPr/>
        </p:nvSpPr>
        <p:spPr bwMode="auto">
          <a:xfrm>
            <a:off x="3900487" y="3632200"/>
            <a:ext cx="184150" cy="88900"/>
          </a:xfrm>
          <a:custGeom>
            <a:avLst/>
            <a:gdLst>
              <a:gd name="T0" fmla="*/ 0 w 116"/>
              <a:gd name="T1" fmla="*/ 55 h 56"/>
              <a:gd name="T2" fmla="*/ 115 w 116"/>
              <a:gd name="T3" fmla="*/ 0 h 56"/>
              <a:gd name="T4" fmla="*/ 0 w 116"/>
              <a:gd name="T5" fmla="*/ 55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55"/>
                </a:moveTo>
                <a:lnTo>
                  <a:pt x="115" y="0"/>
                </a:lnTo>
                <a:lnTo>
                  <a:pt x="0" y="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13"/>
          <p:cNvSpPr>
            <a:spLocks/>
          </p:cNvSpPr>
          <p:nvPr/>
        </p:nvSpPr>
        <p:spPr bwMode="auto">
          <a:xfrm>
            <a:off x="3587750" y="3989387"/>
            <a:ext cx="350837" cy="250825"/>
          </a:xfrm>
          <a:custGeom>
            <a:avLst/>
            <a:gdLst>
              <a:gd name="T0" fmla="*/ 0 w 221"/>
              <a:gd name="T1" fmla="*/ 157 h 158"/>
              <a:gd name="T2" fmla="*/ 220 w 221"/>
              <a:gd name="T3" fmla="*/ 0 h 158"/>
              <a:gd name="T4" fmla="*/ 0 w 221"/>
              <a:gd name="T5" fmla="*/ 157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" h="158">
                <a:moveTo>
                  <a:pt x="0" y="157"/>
                </a:moveTo>
                <a:lnTo>
                  <a:pt x="220" y="0"/>
                </a:lnTo>
                <a:lnTo>
                  <a:pt x="0" y="1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14"/>
          <p:cNvSpPr>
            <a:spLocks/>
          </p:cNvSpPr>
          <p:nvPr/>
        </p:nvSpPr>
        <p:spPr bwMode="auto">
          <a:xfrm>
            <a:off x="4068762" y="3989387"/>
            <a:ext cx="360363" cy="250825"/>
          </a:xfrm>
          <a:custGeom>
            <a:avLst/>
            <a:gdLst>
              <a:gd name="T0" fmla="*/ 0 w 227"/>
              <a:gd name="T1" fmla="*/ 0 h 158"/>
              <a:gd name="T2" fmla="*/ 226 w 227"/>
              <a:gd name="T3" fmla="*/ 157 h 158"/>
              <a:gd name="T4" fmla="*/ 0 w 227"/>
              <a:gd name="T5" fmla="*/ 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158">
                <a:moveTo>
                  <a:pt x="0" y="0"/>
                </a:moveTo>
                <a:lnTo>
                  <a:pt x="226" y="1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15"/>
          <p:cNvSpPr>
            <a:spLocks/>
          </p:cNvSpPr>
          <p:nvPr/>
        </p:nvSpPr>
        <p:spPr bwMode="auto">
          <a:xfrm>
            <a:off x="3990975" y="2344737"/>
            <a:ext cx="1587" cy="390525"/>
          </a:xfrm>
          <a:custGeom>
            <a:avLst/>
            <a:gdLst>
              <a:gd name="T0" fmla="*/ 0 w 1"/>
              <a:gd name="T1" fmla="*/ 0 h 246"/>
              <a:gd name="T2" fmla="*/ 0 w 1"/>
              <a:gd name="T3" fmla="*/ 245 h 246"/>
              <a:gd name="T4" fmla="*/ 0 w 1"/>
              <a:gd name="T5" fmla="*/ 0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6">
                <a:moveTo>
                  <a:pt x="0" y="0"/>
                </a:moveTo>
                <a:lnTo>
                  <a:pt x="0" y="24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16"/>
          <p:cNvSpPr>
            <a:spLocks/>
          </p:cNvSpPr>
          <p:nvPr/>
        </p:nvSpPr>
        <p:spPr bwMode="auto">
          <a:xfrm>
            <a:off x="3984625" y="3133725"/>
            <a:ext cx="1587" cy="358775"/>
          </a:xfrm>
          <a:custGeom>
            <a:avLst/>
            <a:gdLst>
              <a:gd name="T0" fmla="*/ 0 w 1"/>
              <a:gd name="T1" fmla="*/ 0 h 226"/>
              <a:gd name="T2" fmla="*/ 0 w 1"/>
              <a:gd name="T3" fmla="*/ 225 h 226"/>
              <a:gd name="T4" fmla="*/ 0 w 1"/>
              <a:gd name="T5" fmla="*/ 0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26">
                <a:moveTo>
                  <a:pt x="0" y="0"/>
                </a:moveTo>
                <a:lnTo>
                  <a:pt x="0" y="2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17"/>
          <p:cNvSpPr>
            <a:spLocks/>
          </p:cNvSpPr>
          <p:nvPr/>
        </p:nvSpPr>
        <p:spPr bwMode="auto">
          <a:xfrm>
            <a:off x="3762375" y="2049462"/>
            <a:ext cx="1587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18"/>
          <p:cNvSpPr>
            <a:spLocks/>
          </p:cNvSpPr>
          <p:nvPr/>
        </p:nvSpPr>
        <p:spPr bwMode="auto">
          <a:xfrm>
            <a:off x="3808412" y="2049462"/>
            <a:ext cx="1588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19"/>
          <p:cNvSpPr>
            <a:spLocks/>
          </p:cNvSpPr>
          <p:nvPr/>
        </p:nvSpPr>
        <p:spPr bwMode="auto">
          <a:xfrm>
            <a:off x="3740150" y="2039937"/>
            <a:ext cx="92075" cy="1588"/>
          </a:xfrm>
          <a:custGeom>
            <a:avLst/>
            <a:gdLst>
              <a:gd name="T0" fmla="*/ 0 w 58"/>
              <a:gd name="T1" fmla="*/ 0 h 1"/>
              <a:gd name="T2" fmla="*/ 57 w 58"/>
              <a:gd name="T3" fmla="*/ 0 h 1"/>
              <a:gd name="T4" fmla="*/ 0 w 58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1">
                <a:moveTo>
                  <a:pt x="0" y="0"/>
                </a:moveTo>
                <a:lnTo>
                  <a:pt x="57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20"/>
          <p:cNvSpPr>
            <a:spLocks/>
          </p:cNvSpPr>
          <p:nvPr/>
        </p:nvSpPr>
        <p:spPr bwMode="auto">
          <a:xfrm>
            <a:off x="3756025" y="2800350"/>
            <a:ext cx="61912" cy="109537"/>
          </a:xfrm>
          <a:custGeom>
            <a:avLst/>
            <a:gdLst>
              <a:gd name="T0" fmla="*/ 38 w 39"/>
              <a:gd name="T1" fmla="*/ 34 h 69"/>
              <a:gd name="T2" fmla="*/ 33 w 39"/>
              <a:gd name="T3" fmla="*/ 10 h 69"/>
              <a:gd name="T4" fmla="*/ 19 w 39"/>
              <a:gd name="T5" fmla="*/ 0 h 69"/>
              <a:gd name="T6" fmla="*/ 5 w 39"/>
              <a:gd name="T7" fmla="*/ 10 h 69"/>
              <a:gd name="T8" fmla="*/ 0 w 39"/>
              <a:gd name="T9" fmla="*/ 34 h 69"/>
              <a:gd name="T10" fmla="*/ 5 w 39"/>
              <a:gd name="T11" fmla="*/ 58 h 69"/>
              <a:gd name="T12" fmla="*/ 19 w 39"/>
              <a:gd name="T13" fmla="*/ 68 h 69"/>
              <a:gd name="T14" fmla="*/ 33 w 39"/>
              <a:gd name="T15" fmla="*/ 58 h 69"/>
              <a:gd name="T16" fmla="*/ 38 w 39"/>
              <a:gd name="T17" fmla="*/ 34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" h="69">
                <a:moveTo>
                  <a:pt x="38" y="34"/>
                </a:moveTo>
                <a:lnTo>
                  <a:pt x="33" y="10"/>
                </a:lnTo>
                <a:lnTo>
                  <a:pt x="19" y="0"/>
                </a:lnTo>
                <a:lnTo>
                  <a:pt x="5" y="10"/>
                </a:lnTo>
                <a:lnTo>
                  <a:pt x="0" y="34"/>
                </a:lnTo>
                <a:lnTo>
                  <a:pt x="5" y="58"/>
                </a:lnTo>
                <a:lnTo>
                  <a:pt x="19" y="68"/>
                </a:lnTo>
                <a:lnTo>
                  <a:pt x="33" y="58"/>
                </a:lnTo>
                <a:lnTo>
                  <a:pt x="38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21"/>
          <p:cNvSpPr>
            <a:spLocks/>
          </p:cNvSpPr>
          <p:nvPr/>
        </p:nvSpPr>
        <p:spPr bwMode="auto">
          <a:xfrm>
            <a:off x="3784600" y="2809875"/>
            <a:ext cx="57150" cy="1587"/>
          </a:xfrm>
          <a:custGeom>
            <a:avLst/>
            <a:gdLst>
              <a:gd name="T0" fmla="*/ 0 w 36"/>
              <a:gd name="T1" fmla="*/ 0 h 1"/>
              <a:gd name="T2" fmla="*/ 35 w 36"/>
              <a:gd name="T3" fmla="*/ 0 h 1"/>
              <a:gd name="T4" fmla="*/ 0 w 36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1">
                <a:moveTo>
                  <a:pt x="0" y="0"/>
                </a:moveTo>
                <a:lnTo>
                  <a:pt x="3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22"/>
          <p:cNvSpPr>
            <a:spLocks/>
          </p:cNvSpPr>
          <p:nvPr/>
        </p:nvSpPr>
        <p:spPr bwMode="auto">
          <a:xfrm>
            <a:off x="3571875" y="4618037"/>
            <a:ext cx="1587" cy="388938"/>
          </a:xfrm>
          <a:custGeom>
            <a:avLst/>
            <a:gdLst>
              <a:gd name="T0" fmla="*/ 0 w 1"/>
              <a:gd name="T1" fmla="*/ 0 h 245"/>
              <a:gd name="T2" fmla="*/ 0 w 1"/>
              <a:gd name="T3" fmla="*/ 244 h 245"/>
              <a:gd name="T4" fmla="*/ 0 w 1"/>
              <a:gd name="T5" fmla="*/ 0 h 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5">
                <a:moveTo>
                  <a:pt x="0" y="0"/>
                </a:moveTo>
                <a:lnTo>
                  <a:pt x="0" y="24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Rectangle 23"/>
          <p:cNvSpPr>
            <a:spLocks noChangeArrowheads="1"/>
          </p:cNvSpPr>
          <p:nvPr/>
        </p:nvSpPr>
        <p:spPr bwMode="auto">
          <a:xfrm>
            <a:off x="3262312" y="5046662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Reserves</a:t>
            </a:r>
          </a:p>
        </p:txBody>
      </p:sp>
      <p:sp>
        <p:nvSpPr>
          <p:cNvPr id="78" name="Rectangle 24"/>
          <p:cNvSpPr>
            <a:spLocks noChangeArrowheads="1"/>
          </p:cNvSpPr>
          <p:nvPr/>
        </p:nvSpPr>
        <p:spPr bwMode="auto">
          <a:xfrm>
            <a:off x="4191000" y="4373562"/>
            <a:ext cx="6889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Sailors</a:t>
            </a:r>
          </a:p>
        </p:txBody>
      </p:sp>
      <p:sp>
        <p:nvSpPr>
          <p:cNvPr id="79" name="Rectangle 25"/>
          <p:cNvSpPr>
            <a:spLocks noChangeArrowheads="1"/>
          </p:cNvSpPr>
          <p:nvPr/>
        </p:nvSpPr>
        <p:spPr bwMode="auto">
          <a:xfrm>
            <a:off x="3611562" y="3697287"/>
            <a:ext cx="7096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sid=sid</a:t>
            </a:r>
          </a:p>
        </p:txBody>
      </p:sp>
      <p:sp>
        <p:nvSpPr>
          <p:cNvPr id="80" name="Rectangle 26"/>
          <p:cNvSpPr>
            <a:spLocks noChangeArrowheads="1"/>
          </p:cNvSpPr>
          <p:nvPr/>
        </p:nvSpPr>
        <p:spPr bwMode="auto">
          <a:xfrm>
            <a:off x="3352800" y="4387850"/>
            <a:ext cx="79533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bid=100 </a:t>
            </a:r>
          </a:p>
        </p:txBody>
      </p:sp>
      <p:sp>
        <p:nvSpPr>
          <p:cNvPr id="81" name="Rectangle 27"/>
          <p:cNvSpPr>
            <a:spLocks noChangeArrowheads="1"/>
          </p:cNvSpPr>
          <p:nvPr/>
        </p:nvSpPr>
        <p:spPr bwMode="auto">
          <a:xfrm>
            <a:off x="3749675" y="2093912"/>
            <a:ext cx="6635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sname</a:t>
            </a:r>
          </a:p>
        </p:txBody>
      </p:sp>
      <p:sp>
        <p:nvSpPr>
          <p:cNvPr id="82" name="Rectangle 28"/>
          <p:cNvSpPr>
            <a:spLocks noChangeArrowheads="1"/>
          </p:cNvSpPr>
          <p:nvPr/>
        </p:nvSpPr>
        <p:spPr bwMode="auto">
          <a:xfrm>
            <a:off x="4341812" y="1981200"/>
            <a:ext cx="100171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83" name="Rectangle 29"/>
          <p:cNvSpPr>
            <a:spLocks noChangeArrowheads="1"/>
          </p:cNvSpPr>
          <p:nvPr/>
        </p:nvSpPr>
        <p:spPr bwMode="auto">
          <a:xfrm>
            <a:off x="3749675" y="2828925"/>
            <a:ext cx="8620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rating &gt; 5</a:t>
            </a:r>
          </a:p>
        </p:txBody>
      </p:sp>
      <p:sp>
        <p:nvSpPr>
          <p:cNvPr id="84" name="Rectangle 30"/>
          <p:cNvSpPr>
            <a:spLocks noChangeArrowheads="1"/>
          </p:cNvSpPr>
          <p:nvPr/>
        </p:nvSpPr>
        <p:spPr bwMode="auto">
          <a:xfrm>
            <a:off x="2392362" y="4093288"/>
            <a:ext cx="9096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(Use hash</a:t>
            </a:r>
          </a:p>
        </p:txBody>
      </p:sp>
      <p:sp>
        <p:nvSpPr>
          <p:cNvPr id="85" name="Rectangle 31"/>
          <p:cNvSpPr>
            <a:spLocks noChangeArrowheads="1"/>
          </p:cNvSpPr>
          <p:nvPr/>
        </p:nvSpPr>
        <p:spPr bwMode="auto">
          <a:xfrm>
            <a:off x="2468562" y="4244100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index; do</a:t>
            </a:r>
          </a:p>
        </p:txBody>
      </p:sp>
      <p:sp>
        <p:nvSpPr>
          <p:cNvPr id="86" name="Freeform 32"/>
          <p:cNvSpPr>
            <a:spLocks/>
          </p:cNvSpPr>
          <p:nvPr/>
        </p:nvSpPr>
        <p:spPr bwMode="auto">
          <a:xfrm>
            <a:off x="3336925" y="4357687"/>
            <a:ext cx="65087" cy="111125"/>
          </a:xfrm>
          <a:custGeom>
            <a:avLst/>
            <a:gdLst>
              <a:gd name="T0" fmla="*/ 40 w 41"/>
              <a:gd name="T1" fmla="*/ 34 h 70"/>
              <a:gd name="T2" fmla="*/ 34 w 41"/>
              <a:gd name="T3" fmla="*/ 10 h 70"/>
              <a:gd name="T4" fmla="*/ 20 w 41"/>
              <a:gd name="T5" fmla="*/ 0 h 70"/>
              <a:gd name="T6" fmla="*/ 6 w 41"/>
              <a:gd name="T7" fmla="*/ 10 h 70"/>
              <a:gd name="T8" fmla="*/ 0 w 41"/>
              <a:gd name="T9" fmla="*/ 34 h 70"/>
              <a:gd name="T10" fmla="*/ 6 w 41"/>
              <a:gd name="T11" fmla="*/ 59 h 70"/>
              <a:gd name="T12" fmla="*/ 20 w 41"/>
              <a:gd name="T13" fmla="*/ 69 h 70"/>
              <a:gd name="T14" fmla="*/ 34 w 41"/>
              <a:gd name="T15" fmla="*/ 59 h 70"/>
              <a:gd name="T16" fmla="*/ 40 w 41"/>
              <a:gd name="T17" fmla="*/ 34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" h="70">
                <a:moveTo>
                  <a:pt x="40" y="34"/>
                </a:moveTo>
                <a:lnTo>
                  <a:pt x="34" y="10"/>
                </a:lnTo>
                <a:lnTo>
                  <a:pt x="20" y="0"/>
                </a:lnTo>
                <a:lnTo>
                  <a:pt x="6" y="10"/>
                </a:lnTo>
                <a:lnTo>
                  <a:pt x="0" y="34"/>
                </a:lnTo>
                <a:lnTo>
                  <a:pt x="6" y="59"/>
                </a:lnTo>
                <a:lnTo>
                  <a:pt x="20" y="69"/>
                </a:lnTo>
                <a:lnTo>
                  <a:pt x="34" y="59"/>
                </a:lnTo>
                <a:lnTo>
                  <a:pt x="40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33"/>
          <p:cNvSpPr>
            <a:spLocks/>
          </p:cNvSpPr>
          <p:nvPr/>
        </p:nvSpPr>
        <p:spPr bwMode="auto">
          <a:xfrm>
            <a:off x="3368675" y="4368800"/>
            <a:ext cx="58737" cy="1587"/>
          </a:xfrm>
          <a:custGeom>
            <a:avLst/>
            <a:gdLst>
              <a:gd name="T0" fmla="*/ 0 w 37"/>
              <a:gd name="T1" fmla="*/ 0 h 1"/>
              <a:gd name="T2" fmla="*/ 36 w 37"/>
              <a:gd name="T3" fmla="*/ 0 h 1"/>
              <a:gd name="T4" fmla="*/ 0 w 37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1">
                <a:moveTo>
                  <a:pt x="0" y="0"/>
                </a:moveTo>
                <a:lnTo>
                  <a:pt x="3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Rectangle 34"/>
          <p:cNvSpPr>
            <a:spLocks noChangeArrowheads="1"/>
          </p:cNvSpPr>
          <p:nvPr/>
        </p:nvSpPr>
        <p:spPr bwMode="auto">
          <a:xfrm>
            <a:off x="2489200" y="4398088"/>
            <a:ext cx="81597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not write</a:t>
            </a:r>
          </a:p>
        </p:txBody>
      </p:sp>
      <p:sp>
        <p:nvSpPr>
          <p:cNvPr id="89" name="Rectangle 35"/>
          <p:cNvSpPr>
            <a:spLocks noChangeArrowheads="1"/>
          </p:cNvSpPr>
          <p:nvPr/>
        </p:nvSpPr>
        <p:spPr bwMode="auto">
          <a:xfrm>
            <a:off x="2489200" y="4547313"/>
            <a:ext cx="8239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result to </a:t>
            </a:r>
          </a:p>
        </p:txBody>
      </p:sp>
      <p:sp>
        <p:nvSpPr>
          <p:cNvPr id="90" name="Rectangle 36"/>
          <p:cNvSpPr>
            <a:spLocks noChangeArrowheads="1"/>
          </p:cNvSpPr>
          <p:nvPr/>
        </p:nvSpPr>
        <p:spPr bwMode="auto">
          <a:xfrm>
            <a:off x="2489200" y="4708391"/>
            <a:ext cx="595312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Arial" pitchFamily="34" charset="0"/>
              </a:rPr>
              <a:t>temp)</a:t>
            </a:r>
          </a:p>
        </p:txBody>
      </p:sp>
      <p:sp>
        <p:nvSpPr>
          <p:cNvPr id="91" name="Rectangle 37"/>
          <p:cNvSpPr>
            <a:spLocks noChangeArrowheads="1"/>
          </p:cNvSpPr>
          <p:nvPr/>
        </p:nvSpPr>
        <p:spPr bwMode="auto">
          <a:xfrm>
            <a:off x="4297362" y="3529012"/>
            <a:ext cx="17224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(Index Nested Loops,</a:t>
            </a:r>
          </a:p>
        </p:txBody>
      </p:sp>
      <p:sp>
        <p:nvSpPr>
          <p:cNvPr id="92" name="Rectangle 38"/>
          <p:cNvSpPr>
            <a:spLocks noChangeArrowheads="1"/>
          </p:cNvSpPr>
          <p:nvPr/>
        </p:nvSpPr>
        <p:spPr bwMode="auto">
          <a:xfrm>
            <a:off x="4297362" y="3683000"/>
            <a:ext cx="13414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with pipelining )</a:t>
            </a:r>
          </a:p>
        </p:txBody>
      </p:sp>
      <p:sp>
        <p:nvSpPr>
          <p:cNvPr id="93" name="Rectangle 39"/>
          <p:cNvSpPr>
            <a:spLocks noChangeArrowheads="1"/>
          </p:cNvSpPr>
          <p:nvPr/>
        </p:nvSpPr>
        <p:spPr bwMode="auto">
          <a:xfrm>
            <a:off x="4576762" y="2757487"/>
            <a:ext cx="10017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16295" y="4339557"/>
            <a:ext cx="18036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(Hash index on </a:t>
            </a:r>
            <a:r>
              <a:rPr lang="en-US" sz="1600" b="1" dirty="0" err="1"/>
              <a:t>sid</a:t>
            </a:r>
            <a:r>
              <a:rPr lang="en-US" sz="1600" b="1" dirty="0"/>
              <a:t>)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69758" y="5005359"/>
            <a:ext cx="26638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(Clustered hash index on bid)</a:t>
            </a:r>
          </a:p>
        </p:txBody>
      </p:sp>
      <p:sp>
        <p:nvSpPr>
          <p:cNvPr id="5" name="Oval 4"/>
          <p:cNvSpPr/>
          <p:nvPr/>
        </p:nvSpPr>
        <p:spPr>
          <a:xfrm>
            <a:off x="3262312" y="2539999"/>
            <a:ext cx="2316163" cy="660401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49184" y="2182594"/>
            <a:ext cx="312188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Why not </a:t>
            </a:r>
            <a:r>
              <a:rPr lang="en-US" i="1" dirty="0"/>
              <a:t>pushing</a:t>
            </a:r>
            <a:r>
              <a:rPr lang="en-US" dirty="0"/>
              <a:t> this selection </a:t>
            </a:r>
            <a:br>
              <a:rPr lang="en-US" dirty="0"/>
            </a:br>
            <a:r>
              <a:rPr lang="en-US" dirty="0"/>
              <a:t>ahead of the join?</a:t>
            </a:r>
          </a:p>
        </p:txBody>
      </p:sp>
      <p:cxnSp>
        <p:nvCxnSpPr>
          <p:cNvPr id="9" name="Straight Arrow Connector 8"/>
          <p:cNvCxnSpPr>
            <a:endCxn id="7" idx="1"/>
          </p:cNvCxnSpPr>
          <p:nvPr/>
        </p:nvCxnSpPr>
        <p:spPr>
          <a:xfrm flipV="1">
            <a:off x="5612659" y="2505760"/>
            <a:ext cx="136525" cy="364439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620994" y="2926979"/>
            <a:ext cx="335739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It would require a scan on Sailors!</a:t>
            </a:r>
          </a:p>
        </p:txBody>
      </p:sp>
    </p:spTree>
    <p:extLst>
      <p:ext uri="{BB962C8B-B14F-4D97-AF65-F5344CB8AC3E}">
        <p14:creationId xmlns:p14="http://schemas.microsoft.com/office/powerpoint/2010/main" val="1526187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Rectangle 3"/>
          <p:cNvSpPr txBox="1">
            <a:spLocks noChangeArrowheads="1"/>
          </p:cNvSpPr>
          <p:nvPr/>
        </p:nvSpPr>
        <p:spPr>
          <a:xfrm>
            <a:off x="381000" y="1447800"/>
            <a:ext cx="863876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What is the I/O cost of the following evaluation plan?</a:t>
            </a: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Font typeface="Arial" pitchFamily="34" charset="0"/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I/O Cost of the </a:t>
            </a:r>
            <a:r>
              <a:rPr lang="en-US" i="1" dirty="0">
                <a:ea typeface="ＭＳ Ｐゴシック" pitchFamily="34" charset="-128"/>
              </a:rPr>
              <a:t>New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b="1" i="1" dirty="0">
                <a:ea typeface="ＭＳ Ｐゴシック" pitchFamily="34" charset="-128"/>
              </a:rPr>
              <a:t>Q</a:t>
            </a:r>
            <a:r>
              <a:rPr lang="en-US" dirty="0">
                <a:ea typeface="ＭＳ Ｐゴシック" pitchFamily="34" charset="-128"/>
              </a:rPr>
              <a:t> Plan</a:t>
            </a:r>
          </a:p>
        </p:txBody>
      </p:sp>
      <p:sp>
        <p:nvSpPr>
          <p:cNvPr id="72" name="Freeform 9"/>
          <p:cNvSpPr>
            <a:spLocks/>
          </p:cNvSpPr>
          <p:nvPr/>
        </p:nvSpPr>
        <p:spPr bwMode="auto">
          <a:xfrm>
            <a:off x="4038493" y="3927087"/>
            <a:ext cx="1588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10"/>
          <p:cNvSpPr>
            <a:spLocks/>
          </p:cNvSpPr>
          <p:nvPr/>
        </p:nvSpPr>
        <p:spPr bwMode="auto">
          <a:xfrm>
            <a:off x="4221056" y="3927087"/>
            <a:ext cx="1587" cy="88900"/>
          </a:xfrm>
          <a:custGeom>
            <a:avLst/>
            <a:gdLst>
              <a:gd name="T0" fmla="*/ 0 w 1"/>
              <a:gd name="T1" fmla="*/ 0 h 56"/>
              <a:gd name="T2" fmla="*/ 0 w 1"/>
              <a:gd name="T3" fmla="*/ 55 h 56"/>
              <a:gd name="T4" fmla="*/ 0 w 1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6">
                <a:moveTo>
                  <a:pt x="0" y="0"/>
                </a:moveTo>
                <a:lnTo>
                  <a:pt x="0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11"/>
          <p:cNvSpPr>
            <a:spLocks/>
          </p:cNvSpPr>
          <p:nvPr/>
        </p:nvSpPr>
        <p:spPr bwMode="auto">
          <a:xfrm>
            <a:off x="4038493" y="3927087"/>
            <a:ext cx="184150" cy="88900"/>
          </a:xfrm>
          <a:custGeom>
            <a:avLst/>
            <a:gdLst>
              <a:gd name="T0" fmla="*/ 0 w 116"/>
              <a:gd name="T1" fmla="*/ 0 h 56"/>
              <a:gd name="T2" fmla="*/ 115 w 116"/>
              <a:gd name="T3" fmla="*/ 55 h 56"/>
              <a:gd name="T4" fmla="*/ 0 w 116"/>
              <a:gd name="T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0"/>
                </a:moveTo>
                <a:lnTo>
                  <a:pt x="115" y="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12"/>
          <p:cNvSpPr>
            <a:spLocks/>
          </p:cNvSpPr>
          <p:nvPr/>
        </p:nvSpPr>
        <p:spPr bwMode="auto">
          <a:xfrm>
            <a:off x="4038493" y="3927087"/>
            <a:ext cx="184150" cy="88900"/>
          </a:xfrm>
          <a:custGeom>
            <a:avLst/>
            <a:gdLst>
              <a:gd name="T0" fmla="*/ 0 w 116"/>
              <a:gd name="T1" fmla="*/ 55 h 56"/>
              <a:gd name="T2" fmla="*/ 115 w 116"/>
              <a:gd name="T3" fmla="*/ 0 h 56"/>
              <a:gd name="T4" fmla="*/ 0 w 116"/>
              <a:gd name="T5" fmla="*/ 55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56">
                <a:moveTo>
                  <a:pt x="0" y="55"/>
                </a:moveTo>
                <a:lnTo>
                  <a:pt x="115" y="0"/>
                </a:lnTo>
                <a:lnTo>
                  <a:pt x="0" y="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13"/>
          <p:cNvSpPr>
            <a:spLocks/>
          </p:cNvSpPr>
          <p:nvPr/>
        </p:nvSpPr>
        <p:spPr bwMode="auto">
          <a:xfrm>
            <a:off x="3725756" y="4284274"/>
            <a:ext cx="350837" cy="250825"/>
          </a:xfrm>
          <a:custGeom>
            <a:avLst/>
            <a:gdLst>
              <a:gd name="T0" fmla="*/ 0 w 221"/>
              <a:gd name="T1" fmla="*/ 157 h 158"/>
              <a:gd name="T2" fmla="*/ 220 w 221"/>
              <a:gd name="T3" fmla="*/ 0 h 158"/>
              <a:gd name="T4" fmla="*/ 0 w 221"/>
              <a:gd name="T5" fmla="*/ 157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" h="158">
                <a:moveTo>
                  <a:pt x="0" y="157"/>
                </a:moveTo>
                <a:lnTo>
                  <a:pt x="220" y="0"/>
                </a:lnTo>
                <a:lnTo>
                  <a:pt x="0" y="1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14"/>
          <p:cNvSpPr>
            <a:spLocks/>
          </p:cNvSpPr>
          <p:nvPr/>
        </p:nvSpPr>
        <p:spPr bwMode="auto">
          <a:xfrm>
            <a:off x="4206768" y="4284274"/>
            <a:ext cx="360363" cy="250825"/>
          </a:xfrm>
          <a:custGeom>
            <a:avLst/>
            <a:gdLst>
              <a:gd name="T0" fmla="*/ 0 w 227"/>
              <a:gd name="T1" fmla="*/ 0 h 158"/>
              <a:gd name="T2" fmla="*/ 226 w 227"/>
              <a:gd name="T3" fmla="*/ 157 h 158"/>
              <a:gd name="T4" fmla="*/ 0 w 227"/>
              <a:gd name="T5" fmla="*/ 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158">
                <a:moveTo>
                  <a:pt x="0" y="0"/>
                </a:moveTo>
                <a:lnTo>
                  <a:pt x="226" y="1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15"/>
          <p:cNvSpPr>
            <a:spLocks/>
          </p:cNvSpPr>
          <p:nvPr/>
        </p:nvSpPr>
        <p:spPr bwMode="auto">
          <a:xfrm>
            <a:off x="4128981" y="2639624"/>
            <a:ext cx="1587" cy="390525"/>
          </a:xfrm>
          <a:custGeom>
            <a:avLst/>
            <a:gdLst>
              <a:gd name="T0" fmla="*/ 0 w 1"/>
              <a:gd name="T1" fmla="*/ 0 h 246"/>
              <a:gd name="T2" fmla="*/ 0 w 1"/>
              <a:gd name="T3" fmla="*/ 245 h 246"/>
              <a:gd name="T4" fmla="*/ 0 w 1"/>
              <a:gd name="T5" fmla="*/ 0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6">
                <a:moveTo>
                  <a:pt x="0" y="0"/>
                </a:moveTo>
                <a:lnTo>
                  <a:pt x="0" y="24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16"/>
          <p:cNvSpPr>
            <a:spLocks/>
          </p:cNvSpPr>
          <p:nvPr/>
        </p:nvSpPr>
        <p:spPr bwMode="auto">
          <a:xfrm>
            <a:off x="4122631" y="3428612"/>
            <a:ext cx="1587" cy="358775"/>
          </a:xfrm>
          <a:custGeom>
            <a:avLst/>
            <a:gdLst>
              <a:gd name="T0" fmla="*/ 0 w 1"/>
              <a:gd name="T1" fmla="*/ 0 h 226"/>
              <a:gd name="T2" fmla="*/ 0 w 1"/>
              <a:gd name="T3" fmla="*/ 225 h 226"/>
              <a:gd name="T4" fmla="*/ 0 w 1"/>
              <a:gd name="T5" fmla="*/ 0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26">
                <a:moveTo>
                  <a:pt x="0" y="0"/>
                </a:moveTo>
                <a:lnTo>
                  <a:pt x="0" y="2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17"/>
          <p:cNvSpPr>
            <a:spLocks/>
          </p:cNvSpPr>
          <p:nvPr/>
        </p:nvSpPr>
        <p:spPr bwMode="auto">
          <a:xfrm>
            <a:off x="3900381" y="2344349"/>
            <a:ext cx="1587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18"/>
          <p:cNvSpPr>
            <a:spLocks/>
          </p:cNvSpPr>
          <p:nvPr/>
        </p:nvSpPr>
        <p:spPr bwMode="auto">
          <a:xfrm>
            <a:off x="3946418" y="2344349"/>
            <a:ext cx="1588" cy="120650"/>
          </a:xfrm>
          <a:custGeom>
            <a:avLst/>
            <a:gdLst>
              <a:gd name="T0" fmla="*/ 0 w 1"/>
              <a:gd name="T1" fmla="*/ 0 h 76"/>
              <a:gd name="T2" fmla="*/ 0 w 1"/>
              <a:gd name="T3" fmla="*/ 75 h 76"/>
              <a:gd name="T4" fmla="*/ 0 w 1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6">
                <a:moveTo>
                  <a:pt x="0" y="0"/>
                </a:moveTo>
                <a:lnTo>
                  <a:pt x="0" y="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Freeform 19"/>
          <p:cNvSpPr>
            <a:spLocks/>
          </p:cNvSpPr>
          <p:nvPr/>
        </p:nvSpPr>
        <p:spPr bwMode="auto">
          <a:xfrm>
            <a:off x="3878156" y="2334824"/>
            <a:ext cx="92075" cy="1588"/>
          </a:xfrm>
          <a:custGeom>
            <a:avLst/>
            <a:gdLst>
              <a:gd name="T0" fmla="*/ 0 w 58"/>
              <a:gd name="T1" fmla="*/ 0 h 1"/>
              <a:gd name="T2" fmla="*/ 57 w 58"/>
              <a:gd name="T3" fmla="*/ 0 h 1"/>
              <a:gd name="T4" fmla="*/ 0 w 58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1">
                <a:moveTo>
                  <a:pt x="0" y="0"/>
                </a:moveTo>
                <a:lnTo>
                  <a:pt x="57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Freeform 20"/>
          <p:cNvSpPr>
            <a:spLocks/>
          </p:cNvSpPr>
          <p:nvPr/>
        </p:nvSpPr>
        <p:spPr bwMode="auto">
          <a:xfrm>
            <a:off x="3894031" y="3095237"/>
            <a:ext cx="61912" cy="109537"/>
          </a:xfrm>
          <a:custGeom>
            <a:avLst/>
            <a:gdLst>
              <a:gd name="T0" fmla="*/ 38 w 39"/>
              <a:gd name="T1" fmla="*/ 34 h 69"/>
              <a:gd name="T2" fmla="*/ 33 w 39"/>
              <a:gd name="T3" fmla="*/ 10 h 69"/>
              <a:gd name="T4" fmla="*/ 19 w 39"/>
              <a:gd name="T5" fmla="*/ 0 h 69"/>
              <a:gd name="T6" fmla="*/ 5 w 39"/>
              <a:gd name="T7" fmla="*/ 10 h 69"/>
              <a:gd name="T8" fmla="*/ 0 w 39"/>
              <a:gd name="T9" fmla="*/ 34 h 69"/>
              <a:gd name="T10" fmla="*/ 5 w 39"/>
              <a:gd name="T11" fmla="*/ 58 h 69"/>
              <a:gd name="T12" fmla="*/ 19 w 39"/>
              <a:gd name="T13" fmla="*/ 68 h 69"/>
              <a:gd name="T14" fmla="*/ 33 w 39"/>
              <a:gd name="T15" fmla="*/ 58 h 69"/>
              <a:gd name="T16" fmla="*/ 38 w 39"/>
              <a:gd name="T17" fmla="*/ 34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" h="69">
                <a:moveTo>
                  <a:pt x="38" y="34"/>
                </a:moveTo>
                <a:lnTo>
                  <a:pt x="33" y="10"/>
                </a:lnTo>
                <a:lnTo>
                  <a:pt x="19" y="0"/>
                </a:lnTo>
                <a:lnTo>
                  <a:pt x="5" y="10"/>
                </a:lnTo>
                <a:lnTo>
                  <a:pt x="0" y="34"/>
                </a:lnTo>
                <a:lnTo>
                  <a:pt x="5" y="58"/>
                </a:lnTo>
                <a:lnTo>
                  <a:pt x="19" y="68"/>
                </a:lnTo>
                <a:lnTo>
                  <a:pt x="33" y="58"/>
                </a:lnTo>
                <a:lnTo>
                  <a:pt x="38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Freeform 21"/>
          <p:cNvSpPr>
            <a:spLocks/>
          </p:cNvSpPr>
          <p:nvPr/>
        </p:nvSpPr>
        <p:spPr bwMode="auto">
          <a:xfrm>
            <a:off x="3922606" y="3104762"/>
            <a:ext cx="57150" cy="1587"/>
          </a:xfrm>
          <a:custGeom>
            <a:avLst/>
            <a:gdLst>
              <a:gd name="T0" fmla="*/ 0 w 36"/>
              <a:gd name="T1" fmla="*/ 0 h 1"/>
              <a:gd name="T2" fmla="*/ 35 w 36"/>
              <a:gd name="T3" fmla="*/ 0 h 1"/>
              <a:gd name="T4" fmla="*/ 0 w 36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1">
                <a:moveTo>
                  <a:pt x="0" y="0"/>
                </a:moveTo>
                <a:lnTo>
                  <a:pt x="3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22"/>
          <p:cNvSpPr>
            <a:spLocks/>
          </p:cNvSpPr>
          <p:nvPr/>
        </p:nvSpPr>
        <p:spPr bwMode="auto">
          <a:xfrm>
            <a:off x="3709881" y="4912924"/>
            <a:ext cx="1587" cy="388938"/>
          </a:xfrm>
          <a:custGeom>
            <a:avLst/>
            <a:gdLst>
              <a:gd name="T0" fmla="*/ 0 w 1"/>
              <a:gd name="T1" fmla="*/ 0 h 245"/>
              <a:gd name="T2" fmla="*/ 0 w 1"/>
              <a:gd name="T3" fmla="*/ 244 h 245"/>
              <a:gd name="T4" fmla="*/ 0 w 1"/>
              <a:gd name="T5" fmla="*/ 0 h 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45">
                <a:moveTo>
                  <a:pt x="0" y="0"/>
                </a:moveTo>
                <a:lnTo>
                  <a:pt x="0" y="24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Rectangle 23"/>
          <p:cNvSpPr>
            <a:spLocks noChangeArrowheads="1"/>
          </p:cNvSpPr>
          <p:nvPr/>
        </p:nvSpPr>
        <p:spPr bwMode="auto">
          <a:xfrm>
            <a:off x="3400318" y="5341549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Reserves</a:t>
            </a:r>
          </a:p>
        </p:txBody>
      </p:sp>
      <p:sp>
        <p:nvSpPr>
          <p:cNvPr id="89" name="Rectangle 24"/>
          <p:cNvSpPr>
            <a:spLocks noChangeArrowheads="1"/>
          </p:cNvSpPr>
          <p:nvPr/>
        </p:nvSpPr>
        <p:spPr bwMode="auto">
          <a:xfrm>
            <a:off x="4329006" y="4668449"/>
            <a:ext cx="6889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Sailors</a:t>
            </a:r>
          </a:p>
        </p:txBody>
      </p:sp>
      <p:sp>
        <p:nvSpPr>
          <p:cNvPr id="90" name="Rectangle 25"/>
          <p:cNvSpPr>
            <a:spLocks noChangeArrowheads="1"/>
          </p:cNvSpPr>
          <p:nvPr/>
        </p:nvSpPr>
        <p:spPr bwMode="auto">
          <a:xfrm>
            <a:off x="3749568" y="3992174"/>
            <a:ext cx="7096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sid=sid</a:t>
            </a:r>
          </a:p>
        </p:txBody>
      </p:sp>
      <p:sp>
        <p:nvSpPr>
          <p:cNvPr id="91" name="Rectangle 26"/>
          <p:cNvSpPr>
            <a:spLocks noChangeArrowheads="1"/>
          </p:cNvSpPr>
          <p:nvPr/>
        </p:nvSpPr>
        <p:spPr bwMode="auto">
          <a:xfrm>
            <a:off x="3490806" y="4682737"/>
            <a:ext cx="79533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bid=100 </a:t>
            </a:r>
          </a:p>
        </p:txBody>
      </p:sp>
      <p:sp>
        <p:nvSpPr>
          <p:cNvPr id="92" name="Rectangle 27"/>
          <p:cNvSpPr>
            <a:spLocks noChangeArrowheads="1"/>
          </p:cNvSpPr>
          <p:nvPr/>
        </p:nvSpPr>
        <p:spPr bwMode="auto">
          <a:xfrm>
            <a:off x="3887681" y="2388799"/>
            <a:ext cx="6635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sname</a:t>
            </a:r>
          </a:p>
        </p:txBody>
      </p:sp>
      <p:sp>
        <p:nvSpPr>
          <p:cNvPr id="93" name="Rectangle 28"/>
          <p:cNvSpPr>
            <a:spLocks noChangeArrowheads="1"/>
          </p:cNvSpPr>
          <p:nvPr/>
        </p:nvSpPr>
        <p:spPr bwMode="auto">
          <a:xfrm>
            <a:off x="4479818" y="2276087"/>
            <a:ext cx="100171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94" name="Rectangle 29"/>
          <p:cNvSpPr>
            <a:spLocks noChangeArrowheads="1"/>
          </p:cNvSpPr>
          <p:nvPr/>
        </p:nvSpPr>
        <p:spPr bwMode="auto">
          <a:xfrm>
            <a:off x="3887681" y="3123812"/>
            <a:ext cx="8620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Arial" pitchFamily="34" charset="0"/>
              </a:rPr>
              <a:t>rating &gt; 5</a:t>
            </a:r>
          </a:p>
        </p:txBody>
      </p:sp>
      <p:sp>
        <p:nvSpPr>
          <p:cNvPr id="96" name="Rectangle 30"/>
          <p:cNvSpPr>
            <a:spLocks noChangeArrowheads="1"/>
          </p:cNvSpPr>
          <p:nvPr/>
        </p:nvSpPr>
        <p:spPr bwMode="auto">
          <a:xfrm>
            <a:off x="2530368" y="4388175"/>
            <a:ext cx="9096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(Use hash</a:t>
            </a:r>
          </a:p>
        </p:txBody>
      </p:sp>
      <p:sp>
        <p:nvSpPr>
          <p:cNvPr id="98" name="Rectangle 31"/>
          <p:cNvSpPr>
            <a:spLocks noChangeArrowheads="1"/>
          </p:cNvSpPr>
          <p:nvPr/>
        </p:nvSpPr>
        <p:spPr bwMode="auto">
          <a:xfrm>
            <a:off x="2606568" y="4538987"/>
            <a:ext cx="8588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index; do</a:t>
            </a:r>
          </a:p>
        </p:txBody>
      </p:sp>
      <p:sp>
        <p:nvSpPr>
          <p:cNvPr id="99" name="Freeform 32"/>
          <p:cNvSpPr>
            <a:spLocks/>
          </p:cNvSpPr>
          <p:nvPr/>
        </p:nvSpPr>
        <p:spPr bwMode="auto">
          <a:xfrm>
            <a:off x="3474931" y="4652574"/>
            <a:ext cx="65087" cy="111125"/>
          </a:xfrm>
          <a:custGeom>
            <a:avLst/>
            <a:gdLst>
              <a:gd name="T0" fmla="*/ 40 w 41"/>
              <a:gd name="T1" fmla="*/ 34 h 70"/>
              <a:gd name="T2" fmla="*/ 34 w 41"/>
              <a:gd name="T3" fmla="*/ 10 h 70"/>
              <a:gd name="T4" fmla="*/ 20 w 41"/>
              <a:gd name="T5" fmla="*/ 0 h 70"/>
              <a:gd name="T6" fmla="*/ 6 w 41"/>
              <a:gd name="T7" fmla="*/ 10 h 70"/>
              <a:gd name="T8" fmla="*/ 0 w 41"/>
              <a:gd name="T9" fmla="*/ 34 h 70"/>
              <a:gd name="T10" fmla="*/ 6 w 41"/>
              <a:gd name="T11" fmla="*/ 59 h 70"/>
              <a:gd name="T12" fmla="*/ 20 w 41"/>
              <a:gd name="T13" fmla="*/ 69 h 70"/>
              <a:gd name="T14" fmla="*/ 34 w 41"/>
              <a:gd name="T15" fmla="*/ 59 h 70"/>
              <a:gd name="T16" fmla="*/ 40 w 41"/>
              <a:gd name="T17" fmla="*/ 34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" h="70">
                <a:moveTo>
                  <a:pt x="40" y="34"/>
                </a:moveTo>
                <a:lnTo>
                  <a:pt x="34" y="10"/>
                </a:lnTo>
                <a:lnTo>
                  <a:pt x="20" y="0"/>
                </a:lnTo>
                <a:lnTo>
                  <a:pt x="6" y="10"/>
                </a:lnTo>
                <a:lnTo>
                  <a:pt x="0" y="34"/>
                </a:lnTo>
                <a:lnTo>
                  <a:pt x="6" y="59"/>
                </a:lnTo>
                <a:lnTo>
                  <a:pt x="20" y="69"/>
                </a:lnTo>
                <a:lnTo>
                  <a:pt x="34" y="59"/>
                </a:lnTo>
                <a:lnTo>
                  <a:pt x="40" y="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" name="Freeform 33"/>
          <p:cNvSpPr>
            <a:spLocks/>
          </p:cNvSpPr>
          <p:nvPr/>
        </p:nvSpPr>
        <p:spPr bwMode="auto">
          <a:xfrm>
            <a:off x="3506681" y="4663687"/>
            <a:ext cx="58737" cy="1587"/>
          </a:xfrm>
          <a:custGeom>
            <a:avLst/>
            <a:gdLst>
              <a:gd name="T0" fmla="*/ 0 w 37"/>
              <a:gd name="T1" fmla="*/ 0 h 1"/>
              <a:gd name="T2" fmla="*/ 36 w 37"/>
              <a:gd name="T3" fmla="*/ 0 h 1"/>
              <a:gd name="T4" fmla="*/ 0 w 37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1">
                <a:moveTo>
                  <a:pt x="0" y="0"/>
                </a:moveTo>
                <a:lnTo>
                  <a:pt x="3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Rectangle 34"/>
          <p:cNvSpPr>
            <a:spLocks noChangeArrowheads="1"/>
          </p:cNvSpPr>
          <p:nvPr/>
        </p:nvSpPr>
        <p:spPr bwMode="auto">
          <a:xfrm>
            <a:off x="2627206" y="4692975"/>
            <a:ext cx="81597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not write</a:t>
            </a:r>
          </a:p>
        </p:txBody>
      </p:sp>
      <p:sp>
        <p:nvSpPr>
          <p:cNvPr id="141" name="Rectangle 35"/>
          <p:cNvSpPr>
            <a:spLocks noChangeArrowheads="1"/>
          </p:cNvSpPr>
          <p:nvPr/>
        </p:nvSpPr>
        <p:spPr bwMode="auto">
          <a:xfrm>
            <a:off x="2627206" y="4842200"/>
            <a:ext cx="823912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result to </a:t>
            </a:r>
          </a:p>
        </p:txBody>
      </p:sp>
      <p:sp>
        <p:nvSpPr>
          <p:cNvPr id="142" name="Rectangle 36"/>
          <p:cNvSpPr>
            <a:spLocks noChangeArrowheads="1"/>
          </p:cNvSpPr>
          <p:nvPr/>
        </p:nvSpPr>
        <p:spPr bwMode="auto">
          <a:xfrm>
            <a:off x="2627206" y="5003278"/>
            <a:ext cx="595312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Arial" pitchFamily="34" charset="0"/>
              </a:rPr>
              <a:t>temp)</a:t>
            </a:r>
          </a:p>
        </p:txBody>
      </p:sp>
      <p:sp>
        <p:nvSpPr>
          <p:cNvPr id="143" name="Rectangle 37"/>
          <p:cNvSpPr>
            <a:spLocks noChangeArrowheads="1"/>
          </p:cNvSpPr>
          <p:nvPr/>
        </p:nvSpPr>
        <p:spPr bwMode="auto">
          <a:xfrm>
            <a:off x="4435368" y="3823899"/>
            <a:ext cx="172243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(Index Nested Loops,</a:t>
            </a:r>
          </a:p>
        </p:txBody>
      </p:sp>
      <p:sp>
        <p:nvSpPr>
          <p:cNvPr id="144" name="Rectangle 38"/>
          <p:cNvSpPr>
            <a:spLocks noChangeArrowheads="1"/>
          </p:cNvSpPr>
          <p:nvPr/>
        </p:nvSpPr>
        <p:spPr bwMode="auto">
          <a:xfrm>
            <a:off x="4435368" y="3977887"/>
            <a:ext cx="1341438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with pipelining )</a:t>
            </a:r>
          </a:p>
        </p:txBody>
      </p:sp>
      <p:sp>
        <p:nvSpPr>
          <p:cNvPr id="145" name="Rectangle 39"/>
          <p:cNvSpPr>
            <a:spLocks noChangeArrowheads="1"/>
          </p:cNvSpPr>
          <p:nvPr/>
        </p:nvSpPr>
        <p:spPr bwMode="auto">
          <a:xfrm>
            <a:off x="4714768" y="3052374"/>
            <a:ext cx="100171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pitchFamily="34" charset="0"/>
              </a:rPr>
              <a:t>(On-the-fly)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5054301" y="4634444"/>
            <a:ext cx="18036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(Hash index on </a:t>
            </a:r>
            <a:r>
              <a:rPr lang="en-US" sz="1600" b="1" dirty="0" err="1"/>
              <a:t>sid</a:t>
            </a:r>
            <a:r>
              <a:rPr lang="en-US" sz="1600" b="1" dirty="0"/>
              <a:t>)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807764" y="5300246"/>
            <a:ext cx="26638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(Clustered hash index on bid)</a:t>
            </a:r>
          </a:p>
        </p:txBody>
      </p:sp>
      <p:sp>
        <p:nvSpPr>
          <p:cNvPr id="148" name="Oval 147"/>
          <p:cNvSpPr/>
          <p:nvPr/>
        </p:nvSpPr>
        <p:spPr>
          <a:xfrm>
            <a:off x="2060435" y="4338248"/>
            <a:ext cx="2316163" cy="961998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09600" y="3807508"/>
            <a:ext cx="86113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10 I/</a:t>
            </a:r>
            <a:r>
              <a:rPr lang="en-US" dirty="0" err="1"/>
              <a:t>Os</a:t>
            </a:r>
            <a:endParaRPr lang="en-US" dirty="0"/>
          </a:p>
        </p:txBody>
      </p:sp>
      <p:cxnSp>
        <p:nvCxnSpPr>
          <p:cNvPr id="151" name="Straight Arrow Connector 150"/>
          <p:cNvCxnSpPr/>
          <p:nvPr/>
        </p:nvCxnSpPr>
        <p:spPr>
          <a:xfrm flipH="1" flipV="1">
            <a:off x="1470733" y="3992174"/>
            <a:ext cx="596216" cy="797239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Oval 151"/>
          <p:cNvSpPr/>
          <p:nvPr/>
        </p:nvSpPr>
        <p:spPr>
          <a:xfrm>
            <a:off x="5106087" y="4511871"/>
            <a:ext cx="1803699" cy="613193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TextBox 152"/>
          <p:cNvSpPr txBox="1"/>
          <p:nvPr/>
        </p:nvSpPr>
        <p:spPr>
          <a:xfrm>
            <a:off x="7127653" y="4358851"/>
            <a:ext cx="1892107" cy="12003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Cost = 1.2 I/</a:t>
            </a:r>
            <a:r>
              <a:rPr lang="en-US" dirty="0" err="1"/>
              <a:t>Os</a:t>
            </a:r>
            <a:r>
              <a:rPr lang="en-US" dirty="0"/>
              <a:t> for </a:t>
            </a:r>
            <a:br>
              <a:rPr lang="en-US" dirty="0"/>
            </a:br>
            <a:r>
              <a:rPr lang="en-US" dirty="0"/>
              <a:t>1000 Reserves tuples; hence, </a:t>
            </a:r>
            <a:br>
              <a:rPr lang="en-US" dirty="0"/>
            </a:br>
            <a:r>
              <a:rPr lang="en-US" dirty="0"/>
              <a:t>1200 I/</a:t>
            </a:r>
            <a:r>
              <a:rPr lang="en-US" dirty="0" err="1"/>
              <a:t>Os</a:t>
            </a:r>
            <a:r>
              <a:rPr lang="en-US" dirty="0"/>
              <a:t>	</a:t>
            </a:r>
          </a:p>
        </p:txBody>
      </p:sp>
      <p:cxnSp>
        <p:nvCxnSpPr>
          <p:cNvPr id="154" name="Straight Arrow Connector 153"/>
          <p:cNvCxnSpPr>
            <a:stCxn id="152" idx="6"/>
            <a:endCxn id="153" idx="1"/>
          </p:cNvCxnSpPr>
          <p:nvPr/>
        </p:nvCxnSpPr>
        <p:spPr>
          <a:xfrm>
            <a:off x="6909786" y="4818468"/>
            <a:ext cx="217867" cy="140548"/>
          </a:xfrm>
          <a:prstGeom prst="straightConnector1">
            <a:avLst/>
          </a:prstGeom>
          <a:ln w="19050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Rounded Rectangle 154"/>
          <p:cNvSpPr/>
          <p:nvPr/>
        </p:nvSpPr>
        <p:spPr>
          <a:xfrm>
            <a:off x="397378" y="6096000"/>
            <a:ext cx="8534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Total Cost </a:t>
            </a:r>
            <a:r>
              <a:rPr lang="en-US" sz="2400" dirty="0">
                <a:solidFill>
                  <a:schemeClr val="tx1"/>
                </a:solidFill>
              </a:rPr>
              <a:t>= 10 + 1200 = </a:t>
            </a:r>
            <a:r>
              <a:rPr lang="en-US" sz="2400" i="1" u="sng" dirty="0">
                <a:solidFill>
                  <a:schemeClr val="tx1"/>
                </a:solidFill>
              </a:rPr>
              <a:t>1210</a:t>
            </a:r>
            <a:r>
              <a:rPr lang="en-US" sz="2400" dirty="0">
                <a:solidFill>
                  <a:schemeClr val="tx1"/>
                </a:solidFill>
              </a:rPr>
              <a:t> I/</a:t>
            </a:r>
            <a:r>
              <a:rPr lang="en-US" sz="2400" dirty="0" err="1">
                <a:solidFill>
                  <a:schemeClr val="tx1"/>
                </a:solidFill>
              </a:rPr>
              <a:t>Os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999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 animBg="1"/>
      <p:bldP spid="2" grpId="0" animBg="1"/>
      <p:bldP spid="152" grpId="0" animBg="1"/>
      <p:bldP spid="153" grpId="0" animBg="1"/>
      <p:bldP spid="15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Comparing I/O Costs: Recap</a:t>
            </a:r>
          </a:p>
        </p:txBody>
      </p:sp>
      <p:sp>
        <p:nvSpPr>
          <p:cNvPr id="101" name="Rounded Rectangle 100"/>
          <p:cNvSpPr/>
          <p:nvPr/>
        </p:nvSpPr>
        <p:spPr>
          <a:xfrm>
            <a:off x="95965" y="5409484"/>
            <a:ext cx="2813205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Total Cost </a:t>
            </a:r>
            <a:r>
              <a:rPr lang="en-US" sz="2000" dirty="0">
                <a:solidFill>
                  <a:schemeClr val="tx1"/>
                </a:solidFill>
              </a:rPr>
              <a:t>= </a:t>
            </a:r>
            <a:r>
              <a:rPr lang="en-US" sz="2000" u="sng" dirty="0">
                <a:solidFill>
                  <a:schemeClr val="tx1"/>
                </a:solidFill>
              </a:rPr>
              <a:t>501, 000 </a:t>
            </a:r>
            <a:r>
              <a:rPr lang="en-US" sz="2000" dirty="0">
                <a:solidFill>
                  <a:schemeClr val="tx1"/>
                </a:solidFill>
              </a:rPr>
              <a:t>I/</a:t>
            </a:r>
            <a:r>
              <a:rPr lang="en-US" sz="2000" dirty="0" err="1">
                <a:solidFill>
                  <a:schemeClr val="tx1"/>
                </a:solidFill>
              </a:rPr>
              <a:t>Os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53" name="Group 36"/>
          <p:cNvGrpSpPr>
            <a:grpSpLocks/>
          </p:cNvGrpSpPr>
          <p:nvPr/>
        </p:nvGrpSpPr>
        <p:grpSpPr bwMode="auto">
          <a:xfrm>
            <a:off x="3182916" y="1738415"/>
            <a:ext cx="3195303" cy="2743200"/>
            <a:chOff x="3066" y="103"/>
            <a:chExt cx="2562" cy="1728"/>
          </a:xfrm>
        </p:grpSpPr>
        <p:sp>
          <p:nvSpPr>
            <p:cNvPr id="54" name="Freeform 6"/>
            <p:cNvSpPr>
              <a:spLocks/>
            </p:cNvSpPr>
            <p:nvPr/>
          </p:nvSpPr>
          <p:spPr bwMode="auto">
            <a:xfrm>
              <a:off x="3600" y="1260"/>
              <a:ext cx="63" cy="75"/>
            </a:xfrm>
            <a:custGeom>
              <a:avLst/>
              <a:gdLst>
                <a:gd name="T0" fmla="*/ 62 w 63"/>
                <a:gd name="T1" fmla="*/ 37 h 75"/>
                <a:gd name="T2" fmla="*/ 53 w 63"/>
                <a:gd name="T3" fmla="*/ 11 h 75"/>
                <a:gd name="T4" fmla="*/ 31 w 63"/>
                <a:gd name="T5" fmla="*/ 0 h 75"/>
                <a:gd name="T6" fmla="*/ 9 w 63"/>
                <a:gd name="T7" fmla="*/ 11 h 75"/>
                <a:gd name="T8" fmla="*/ 0 w 63"/>
                <a:gd name="T9" fmla="*/ 37 h 75"/>
                <a:gd name="T10" fmla="*/ 9 w 63"/>
                <a:gd name="T11" fmla="*/ 64 h 75"/>
                <a:gd name="T12" fmla="*/ 31 w 63"/>
                <a:gd name="T13" fmla="*/ 74 h 75"/>
                <a:gd name="T14" fmla="*/ 53 w 63"/>
                <a:gd name="T15" fmla="*/ 64 h 75"/>
                <a:gd name="T16" fmla="*/ 62 w 63"/>
                <a:gd name="T17" fmla="*/ 3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5">
                  <a:moveTo>
                    <a:pt x="62" y="37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7"/>
                  </a:lnTo>
                  <a:lnTo>
                    <a:pt x="9" y="64"/>
                  </a:lnTo>
                  <a:lnTo>
                    <a:pt x="31" y="74"/>
                  </a:lnTo>
                  <a:lnTo>
                    <a:pt x="53" y="64"/>
                  </a:lnTo>
                  <a:lnTo>
                    <a:pt x="62" y="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55" name="Freeform 7"/>
            <p:cNvSpPr>
              <a:spLocks/>
            </p:cNvSpPr>
            <p:nvPr/>
          </p:nvSpPr>
          <p:spPr bwMode="auto">
            <a:xfrm>
              <a:off x="3631" y="1266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56" name="Freeform 8"/>
            <p:cNvSpPr>
              <a:spLocks/>
            </p:cNvSpPr>
            <p:nvPr/>
          </p:nvSpPr>
          <p:spPr bwMode="auto">
            <a:xfrm>
              <a:off x="4090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57" name="Freeform 9"/>
            <p:cNvSpPr>
              <a:spLocks/>
            </p:cNvSpPr>
            <p:nvPr/>
          </p:nvSpPr>
          <p:spPr bwMode="auto">
            <a:xfrm>
              <a:off x="4137" y="1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58" name="Freeform 10"/>
            <p:cNvSpPr>
              <a:spLocks/>
            </p:cNvSpPr>
            <p:nvPr/>
          </p:nvSpPr>
          <p:spPr bwMode="auto">
            <a:xfrm>
              <a:off x="4067" y="170"/>
              <a:ext cx="94" cy="1"/>
            </a:xfrm>
            <a:custGeom>
              <a:avLst/>
              <a:gdLst>
                <a:gd name="T0" fmla="*/ 0 w 94"/>
                <a:gd name="T1" fmla="*/ 0 h 1"/>
                <a:gd name="T2" fmla="*/ 93 w 94"/>
                <a:gd name="T3" fmla="*/ 0 h 1"/>
                <a:gd name="T4" fmla="*/ 0 w 9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1">
                  <a:moveTo>
                    <a:pt x="0" y="0"/>
                  </a:moveTo>
                  <a:lnTo>
                    <a:pt x="9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59" name="Freeform 11"/>
            <p:cNvSpPr>
              <a:spLocks/>
            </p:cNvSpPr>
            <p:nvPr/>
          </p:nvSpPr>
          <p:spPr bwMode="auto">
            <a:xfrm>
              <a:off x="4168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60" name="Freeform 12"/>
            <p:cNvSpPr>
              <a:spLocks/>
            </p:cNvSpPr>
            <p:nvPr/>
          </p:nvSpPr>
          <p:spPr bwMode="auto">
            <a:xfrm>
              <a:off x="4354" y="756"/>
              <a:ext cx="1" cy="62"/>
            </a:xfrm>
            <a:custGeom>
              <a:avLst/>
              <a:gdLst>
                <a:gd name="T0" fmla="*/ 0 w 1"/>
                <a:gd name="T1" fmla="*/ 0 h 62"/>
                <a:gd name="T2" fmla="*/ 0 w 1"/>
                <a:gd name="T3" fmla="*/ 61 h 62"/>
                <a:gd name="T4" fmla="*/ 0 w 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">
                  <a:moveTo>
                    <a:pt x="0" y="0"/>
                  </a:moveTo>
                  <a:lnTo>
                    <a:pt x="0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61" name="Freeform 13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0 h 62"/>
                <a:gd name="T2" fmla="*/ 186 w 187"/>
                <a:gd name="T3" fmla="*/ 61 h 62"/>
                <a:gd name="T4" fmla="*/ 0 w 18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0"/>
                  </a:moveTo>
                  <a:lnTo>
                    <a:pt x="186" y="6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62" name="Freeform 14"/>
            <p:cNvSpPr>
              <a:spLocks/>
            </p:cNvSpPr>
            <p:nvPr/>
          </p:nvSpPr>
          <p:spPr bwMode="auto">
            <a:xfrm>
              <a:off x="4168" y="756"/>
              <a:ext cx="187" cy="62"/>
            </a:xfrm>
            <a:custGeom>
              <a:avLst/>
              <a:gdLst>
                <a:gd name="T0" fmla="*/ 0 w 187"/>
                <a:gd name="T1" fmla="*/ 61 h 62"/>
                <a:gd name="T2" fmla="*/ 186 w 187"/>
                <a:gd name="T3" fmla="*/ 0 h 62"/>
                <a:gd name="T4" fmla="*/ 0 w 187"/>
                <a:gd name="T5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62">
                  <a:moveTo>
                    <a:pt x="0" y="61"/>
                  </a:moveTo>
                  <a:lnTo>
                    <a:pt x="186" y="0"/>
                  </a:lnTo>
                  <a:lnTo>
                    <a:pt x="0" y="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63" name="Freeform 15"/>
            <p:cNvSpPr>
              <a:spLocks/>
            </p:cNvSpPr>
            <p:nvPr/>
          </p:nvSpPr>
          <p:spPr bwMode="auto">
            <a:xfrm>
              <a:off x="3848" y="1004"/>
              <a:ext cx="359" cy="173"/>
            </a:xfrm>
            <a:custGeom>
              <a:avLst/>
              <a:gdLst>
                <a:gd name="T0" fmla="*/ 0 w 359"/>
                <a:gd name="T1" fmla="*/ 172 h 173"/>
                <a:gd name="T2" fmla="*/ 358 w 359"/>
                <a:gd name="T3" fmla="*/ 0 h 173"/>
                <a:gd name="T4" fmla="*/ 0 w 359"/>
                <a:gd name="T5" fmla="*/ 17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9" h="173">
                  <a:moveTo>
                    <a:pt x="0" y="172"/>
                  </a:moveTo>
                  <a:lnTo>
                    <a:pt x="358" y="0"/>
                  </a:lnTo>
                  <a:lnTo>
                    <a:pt x="0" y="1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64" name="Freeform 16"/>
            <p:cNvSpPr>
              <a:spLocks/>
            </p:cNvSpPr>
            <p:nvPr/>
          </p:nvSpPr>
          <p:spPr bwMode="auto">
            <a:xfrm>
              <a:off x="4338" y="1004"/>
              <a:ext cx="366" cy="173"/>
            </a:xfrm>
            <a:custGeom>
              <a:avLst/>
              <a:gdLst>
                <a:gd name="T0" fmla="*/ 0 w 366"/>
                <a:gd name="T1" fmla="*/ 0 h 173"/>
                <a:gd name="T2" fmla="*/ 365 w 366"/>
                <a:gd name="T3" fmla="*/ 172 h 173"/>
                <a:gd name="T4" fmla="*/ 0 w 366"/>
                <a:gd name="T5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6" h="173">
                  <a:moveTo>
                    <a:pt x="0" y="0"/>
                  </a:moveTo>
                  <a:lnTo>
                    <a:pt x="365" y="1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65" name="Freeform 17"/>
            <p:cNvSpPr>
              <a:spLocks/>
            </p:cNvSpPr>
            <p:nvPr/>
          </p:nvSpPr>
          <p:spPr bwMode="auto">
            <a:xfrm>
              <a:off x="4734" y="1402"/>
              <a:ext cx="1" cy="272"/>
            </a:xfrm>
            <a:custGeom>
              <a:avLst/>
              <a:gdLst>
                <a:gd name="T0" fmla="*/ 0 w 1"/>
                <a:gd name="T1" fmla="*/ 0 h 272"/>
                <a:gd name="T2" fmla="*/ 0 w 1"/>
                <a:gd name="T3" fmla="*/ 271 h 272"/>
                <a:gd name="T4" fmla="*/ 0 w 1"/>
                <a:gd name="T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2">
                  <a:moveTo>
                    <a:pt x="0" y="0"/>
                  </a:moveTo>
                  <a:lnTo>
                    <a:pt x="0" y="27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66" name="Freeform 18"/>
            <p:cNvSpPr>
              <a:spLocks/>
            </p:cNvSpPr>
            <p:nvPr/>
          </p:nvSpPr>
          <p:spPr bwMode="auto">
            <a:xfrm>
              <a:off x="4253" y="412"/>
              <a:ext cx="1" cy="247"/>
            </a:xfrm>
            <a:custGeom>
              <a:avLst/>
              <a:gdLst>
                <a:gd name="T0" fmla="*/ 0 w 1"/>
                <a:gd name="T1" fmla="*/ 0 h 247"/>
                <a:gd name="T2" fmla="*/ 0 w 1"/>
                <a:gd name="T3" fmla="*/ 246 h 247"/>
                <a:gd name="T4" fmla="*/ 0 w 1"/>
                <a:gd name="T5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7">
                  <a:moveTo>
                    <a:pt x="0" y="0"/>
                  </a:moveTo>
                  <a:lnTo>
                    <a:pt x="0" y="2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67" name="Freeform 19"/>
            <p:cNvSpPr>
              <a:spLocks/>
            </p:cNvSpPr>
            <p:nvPr/>
          </p:nvSpPr>
          <p:spPr bwMode="auto">
            <a:xfrm>
              <a:off x="4494" y="1244"/>
              <a:ext cx="63" cy="77"/>
            </a:xfrm>
            <a:custGeom>
              <a:avLst/>
              <a:gdLst>
                <a:gd name="T0" fmla="*/ 62 w 63"/>
                <a:gd name="T1" fmla="*/ 38 h 77"/>
                <a:gd name="T2" fmla="*/ 53 w 63"/>
                <a:gd name="T3" fmla="*/ 11 h 77"/>
                <a:gd name="T4" fmla="*/ 31 w 63"/>
                <a:gd name="T5" fmla="*/ 0 h 77"/>
                <a:gd name="T6" fmla="*/ 9 w 63"/>
                <a:gd name="T7" fmla="*/ 11 h 77"/>
                <a:gd name="T8" fmla="*/ 0 w 63"/>
                <a:gd name="T9" fmla="*/ 38 h 77"/>
                <a:gd name="T10" fmla="*/ 9 w 63"/>
                <a:gd name="T11" fmla="*/ 65 h 77"/>
                <a:gd name="T12" fmla="*/ 31 w 63"/>
                <a:gd name="T13" fmla="*/ 76 h 77"/>
                <a:gd name="T14" fmla="*/ 53 w 63"/>
                <a:gd name="T15" fmla="*/ 65 h 77"/>
                <a:gd name="T16" fmla="*/ 62 w 63"/>
                <a:gd name="T17" fmla="*/ 3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77">
                  <a:moveTo>
                    <a:pt x="62" y="38"/>
                  </a:moveTo>
                  <a:lnTo>
                    <a:pt x="53" y="11"/>
                  </a:lnTo>
                  <a:lnTo>
                    <a:pt x="31" y="0"/>
                  </a:lnTo>
                  <a:lnTo>
                    <a:pt x="9" y="11"/>
                  </a:lnTo>
                  <a:lnTo>
                    <a:pt x="0" y="38"/>
                  </a:lnTo>
                  <a:lnTo>
                    <a:pt x="9" y="65"/>
                  </a:lnTo>
                  <a:lnTo>
                    <a:pt x="31" y="76"/>
                  </a:lnTo>
                  <a:lnTo>
                    <a:pt x="53" y="65"/>
                  </a:lnTo>
                  <a:lnTo>
                    <a:pt x="62" y="3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68" name="Freeform 20"/>
            <p:cNvSpPr>
              <a:spLocks/>
            </p:cNvSpPr>
            <p:nvPr/>
          </p:nvSpPr>
          <p:spPr bwMode="auto">
            <a:xfrm>
              <a:off x="4525" y="1251"/>
              <a:ext cx="55" cy="1"/>
            </a:xfrm>
            <a:custGeom>
              <a:avLst/>
              <a:gdLst>
                <a:gd name="T0" fmla="*/ 0 w 55"/>
                <a:gd name="T1" fmla="*/ 0 h 1"/>
                <a:gd name="T2" fmla="*/ 54 w 55"/>
                <a:gd name="T3" fmla="*/ 0 h 1"/>
                <a:gd name="T4" fmla="*/ 0 w 5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">
                  <a:moveTo>
                    <a:pt x="0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69" name="Freeform 21"/>
            <p:cNvSpPr>
              <a:spLocks/>
            </p:cNvSpPr>
            <p:nvPr/>
          </p:nvSpPr>
          <p:spPr bwMode="auto">
            <a:xfrm>
              <a:off x="3825" y="1409"/>
              <a:ext cx="1" cy="271"/>
            </a:xfrm>
            <a:custGeom>
              <a:avLst/>
              <a:gdLst>
                <a:gd name="T0" fmla="*/ 0 w 1"/>
                <a:gd name="T1" fmla="*/ 0 h 271"/>
                <a:gd name="T2" fmla="*/ 0 w 1"/>
                <a:gd name="T3" fmla="*/ 270 h 271"/>
                <a:gd name="T4" fmla="*/ 0 w 1"/>
                <a:gd name="T5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1">
                  <a:moveTo>
                    <a:pt x="0" y="0"/>
                  </a:moveTo>
                  <a:lnTo>
                    <a:pt x="0" y="27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70" name="Rectangle 22"/>
            <p:cNvSpPr>
              <a:spLocks noChangeArrowheads="1"/>
            </p:cNvSpPr>
            <p:nvPr/>
          </p:nvSpPr>
          <p:spPr bwMode="auto">
            <a:xfrm>
              <a:off x="3550" y="1650"/>
              <a:ext cx="54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71" name="Rectangle 23"/>
            <p:cNvSpPr>
              <a:spLocks noChangeArrowheads="1"/>
            </p:cNvSpPr>
            <p:nvPr/>
          </p:nvSpPr>
          <p:spPr bwMode="auto">
            <a:xfrm>
              <a:off x="4531" y="1658"/>
              <a:ext cx="43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73" name="Rectangle 24"/>
            <p:cNvSpPr>
              <a:spLocks noChangeArrowheads="1"/>
            </p:cNvSpPr>
            <p:nvPr/>
          </p:nvSpPr>
          <p:spPr bwMode="auto">
            <a:xfrm>
              <a:off x="4063" y="849"/>
              <a:ext cx="45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74" name="Rectangle 25"/>
            <p:cNvSpPr>
              <a:spLocks noChangeArrowheads="1"/>
            </p:cNvSpPr>
            <p:nvPr/>
          </p:nvSpPr>
          <p:spPr bwMode="auto">
            <a:xfrm>
              <a:off x="3643" y="1276"/>
              <a:ext cx="50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95" name="Rectangle 26"/>
            <p:cNvSpPr>
              <a:spLocks noChangeArrowheads="1"/>
            </p:cNvSpPr>
            <p:nvPr/>
          </p:nvSpPr>
          <p:spPr bwMode="auto">
            <a:xfrm>
              <a:off x="4111" y="202"/>
              <a:ext cx="42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97" name="Rectangle 27"/>
            <p:cNvSpPr>
              <a:spLocks noChangeArrowheads="1"/>
            </p:cNvSpPr>
            <p:nvPr/>
          </p:nvSpPr>
          <p:spPr bwMode="auto">
            <a:xfrm>
              <a:off x="4452" y="103"/>
              <a:ext cx="63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102" name="Rectangle 28"/>
            <p:cNvSpPr>
              <a:spLocks noChangeArrowheads="1"/>
            </p:cNvSpPr>
            <p:nvPr/>
          </p:nvSpPr>
          <p:spPr bwMode="auto">
            <a:xfrm>
              <a:off x="4522" y="1261"/>
              <a:ext cx="54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103" name="Rectangle 29"/>
            <p:cNvSpPr>
              <a:spLocks noChangeArrowheads="1"/>
            </p:cNvSpPr>
            <p:nvPr/>
          </p:nvSpPr>
          <p:spPr bwMode="auto">
            <a:xfrm>
              <a:off x="3066" y="1159"/>
              <a:ext cx="41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104" name="Rectangle 30"/>
            <p:cNvSpPr>
              <a:spLocks noChangeArrowheads="1"/>
            </p:cNvSpPr>
            <p:nvPr/>
          </p:nvSpPr>
          <p:spPr bwMode="auto">
            <a:xfrm>
              <a:off x="3066" y="1267"/>
              <a:ext cx="4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write to </a:t>
              </a:r>
            </a:p>
          </p:txBody>
        </p:sp>
        <p:sp>
          <p:nvSpPr>
            <p:cNvPr id="105" name="Rectangle 31"/>
            <p:cNvSpPr>
              <a:spLocks noChangeArrowheads="1"/>
            </p:cNvSpPr>
            <p:nvPr/>
          </p:nvSpPr>
          <p:spPr bwMode="auto">
            <a:xfrm>
              <a:off x="3066" y="1371"/>
              <a:ext cx="51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temp T1)</a:t>
              </a:r>
            </a:p>
          </p:txBody>
        </p:sp>
        <p:sp>
          <p:nvSpPr>
            <p:cNvPr id="106" name="Rectangle 32"/>
            <p:cNvSpPr>
              <a:spLocks noChangeArrowheads="1"/>
            </p:cNvSpPr>
            <p:nvPr/>
          </p:nvSpPr>
          <p:spPr bwMode="auto">
            <a:xfrm>
              <a:off x="5133" y="1162"/>
              <a:ext cx="41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(Scan;</a:t>
              </a:r>
            </a:p>
          </p:txBody>
        </p:sp>
        <p:sp>
          <p:nvSpPr>
            <p:cNvPr id="107" name="Rectangle 33"/>
            <p:cNvSpPr>
              <a:spLocks noChangeArrowheads="1"/>
            </p:cNvSpPr>
            <p:nvPr/>
          </p:nvSpPr>
          <p:spPr bwMode="auto">
            <a:xfrm>
              <a:off x="5129" y="1260"/>
              <a:ext cx="4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write to</a:t>
              </a:r>
            </a:p>
          </p:txBody>
        </p:sp>
        <p:sp>
          <p:nvSpPr>
            <p:cNvPr id="108" name="Rectangle 34"/>
            <p:cNvSpPr>
              <a:spLocks noChangeArrowheads="1"/>
            </p:cNvSpPr>
            <p:nvPr/>
          </p:nvSpPr>
          <p:spPr bwMode="auto">
            <a:xfrm>
              <a:off x="5109" y="1365"/>
              <a:ext cx="51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temp T2)</a:t>
              </a:r>
            </a:p>
          </p:txBody>
        </p:sp>
        <p:sp>
          <p:nvSpPr>
            <p:cNvPr id="109" name="Rectangle 35"/>
            <p:cNvSpPr>
              <a:spLocks noChangeArrowheads="1"/>
            </p:cNvSpPr>
            <p:nvPr/>
          </p:nvSpPr>
          <p:spPr bwMode="auto">
            <a:xfrm>
              <a:off x="4468" y="697"/>
              <a:ext cx="91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(Sort-Merge Join)</a:t>
              </a:r>
            </a:p>
          </p:txBody>
        </p:sp>
      </p:grpSp>
      <p:grpSp>
        <p:nvGrpSpPr>
          <p:cNvPr id="110" name="Group 53"/>
          <p:cNvGrpSpPr>
            <a:grpSpLocks/>
          </p:cNvGrpSpPr>
          <p:nvPr/>
        </p:nvGrpSpPr>
        <p:grpSpPr bwMode="auto">
          <a:xfrm>
            <a:off x="165971" y="1748957"/>
            <a:ext cx="3110242" cy="3270251"/>
            <a:chOff x="3020" y="2103"/>
            <a:chExt cx="2530" cy="2060"/>
          </a:xfrm>
        </p:grpSpPr>
        <p:sp>
          <p:nvSpPr>
            <p:cNvPr id="111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12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13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14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15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16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17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18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19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20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21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22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23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24" name="Freeform 42"/>
            <p:cNvSpPr>
              <a:spLocks/>
            </p:cNvSpPr>
            <p:nvPr/>
          </p:nvSpPr>
          <p:spPr bwMode="auto">
            <a:xfrm>
              <a:off x="3872" y="2740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25" name="Freeform 43"/>
            <p:cNvSpPr>
              <a:spLocks/>
            </p:cNvSpPr>
            <p:nvPr/>
          </p:nvSpPr>
          <p:spPr bwMode="auto">
            <a:xfrm>
              <a:off x="3934" y="2743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26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9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127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63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128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6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129" name="Rectangle 47"/>
            <p:cNvSpPr>
              <a:spLocks noChangeArrowheads="1"/>
            </p:cNvSpPr>
            <p:nvPr/>
          </p:nvSpPr>
          <p:spPr bwMode="auto">
            <a:xfrm>
              <a:off x="3251" y="2739"/>
              <a:ext cx="73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130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79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131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61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132" name="Rectangle 50"/>
            <p:cNvSpPr>
              <a:spLocks noChangeArrowheads="1"/>
            </p:cNvSpPr>
            <p:nvPr/>
          </p:nvSpPr>
          <p:spPr bwMode="auto">
            <a:xfrm>
              <a:off x="4258" y="3307"/>
              <a:ext cx="1241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(Simple Nested </a:t>
              </a:r>
              <a:b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</a:br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Loops)</a:t>
              </a:r>
            </a:p>
          </p:txBody>
        </p:sp>
        <p:sp>
          <p:nvSpPr>
            <p:cNvPr id="133" name="Rectangle 51"/>
            <p:cNvSpPr>
              <a:spLocks noChangeArrowheads="1"/>
            </p:cNvSpPr>
            <p:nvPr/>
          </p:nvSpPr>
          <p:spPr bwMode="auto">
            <a:xfrm>
              <a:off x="4619" y="2659"/>
              <a:ext cx="9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134" name="Rectangle 52"/>
            <p:cNvSpPr>
              <a:spLocks noChangeArrowheads="1"/>
            </p:cNvSpPr>
            <p:nvPr/>
          </p:nvSpPr>
          <p:spPr bwMode="auto">
            <a:xfrm>
              <a:off x="4299" y="2138"/>
              <a:ext cx="9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</p:grpSp>
      <p:sp>
        <p:nvSpPr>
          <p:cNvPr id="135" name="TextBox 134"/>
          <p:cNvSpPr txBox="1"/>
          <p:nvPr/>
        </p:nvSpPr>
        <p:spPr>
          <a:xfrm>
            <a:off x="1522592" y="4921430"/>
            <a:ext cx="819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(File Scan)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136245" y="4973169"/>
            <a:ext cx="819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(File Scan)</a:t>
            </a:r>
          </a:p>
        </p:txBody>
      </p:sp>
      <p:cxnSp>
        <p:nvCxnSpPr>
          <p:cNvPr id="137" name="Straight Connector 136"/>
          <p:cNvCxnSpPr/>
          <p:nvPr/>
        </p:nvCxnSpPr>
        <p:spPr>
          <a:xfrm>
            <a:off x="3201057" y="1525129"/>
            <a:ext cx="0" cy="4723271"/>
          </a:xfrm>
          <a:prstGeom prst="line">
            <a:avLst/>
          </a:prstGeom>
          <a:ln w="222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ounded Rectangle 138"/>
          <p:cNvSpPr/>
          <p:nvPr/>
        </p:nvSpPr>
        <p:spPr>
          <a:xfrm>
            <a:off x="3329004" y="5409484"/>
            <a:ext cx="3000575" cy="609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Total Cost </a:t>
            </a:r>
            <a:r>
              <a:rPr lang="en-US" sz="2000" dirty="0">
                <a:solidFill>
                  <a:schemeClr val="tx1"/>
                </a:solidFill>
              </a:rPr>
              <a:t>= </a:t>
            </a:r>
            <a:r>
              <a:rPr lang="en-US" sz="2000" u="sng" dirty="0">
                <a:solidFill>
                  <a:schemeClr val="tx1"/>
                </a:solidFill>
              </a:rPr>
              <a:t>4060</a:t>
            </a:r>
            <a:r>
              <a:rPr lang="en-US" sz="2000" dirty="0">
                <a:solidFill>
                  <a:schemeClr val="tx1"/>
                </a:solidFill>
              </a:rPr>
              <a:t> I/</a:t>
            </a:r>
            <a:r>
              <a:rPr lang="en-US" sz="2000" dirty="0" err="1">
                <a:solidFill>
                  <a:schemeClr val="tx1"/>
                </a:solidFill>
              </a:rPr>
              <a:t>Os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>
            <a:off x="6492658" y="1488155"/>
            <a:ext cx="0" cy="4723271"/>
          </a:xfrm>
          <a:prstGeom prst="line">
            <a:avLst/>
          </a:prstGeom>
          <a:ln w="222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6439848" y="1746352"/>
            <a:ext cx="2531231" cy="3336925"/>
            <a:chOff x="3150700" y="2276087"/>
            <a:chExt cx="2626106" cy="3336925"/>
          </a:xfrm>
        </p:grpSpPr>
        <p:sp>
          <p:nvSpPr>
            <p:cNvPr id="75" name="Freeform 9"/>
            <p:cNvSpPr>
              <a:spLocks/>
            </p:cNvSpPr>
            <p:nvPr/>
          </p:nvSpPr>
          <p:spPr bwMode="auto">
            <a:xfrm>
              <a:off x="4038493" y="3927087"/>
              <a:ext cx="1588" cy="88900"/>
            </a:xfrm>
            <a:custGeom>
              <a:avLst/>
              <a:gdLst>
                <a:gd name="T0" fmla="*/ 0 w 1"/>
                <a:gd name="T1" fmla="*/ 0 h 56"/>
                <a:gd name="T2" fmla="*/ 0 w 1"/>
                <a:gd name="T3" fmla="*/ 55 h 56"/>
                <a:gd name="T4" fmla="*/ 0 w 1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6">
                  <a:moveTo>
                    <a:pt x="0" y="0"/>
                  </a:move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10"/>
            <p:cNvSpPr>
              <a:spLocks/>
            </p:cNvSpPr>
            <p:nvPr/>
          </p:nvSpPr>
          <p:spPr bwMode="auto">
            <a:xfrm>
              <a:off x="4221056" y="3927087"/>
              <a:ext cx="1587" cy="88900"/>
            </a:xfrm>
            <a:custGeom>
              <a:avLst/>
              <a:gdLst>
                <a:gd name="T0" fmla="*/ 0 w 1"/>
                <a:gd name="T1" fmla="*/ 0 h 56"/>
                <a:gd name="T2" fmla="*/ 0 w 1"/>
                <a:gd name="T3" fmla="*/ 55 h 56"/>
                <a:gd name="T4" fmla="*/ 0 w 1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6">
                  <a:moveTo>
                    <a:pt x="0" y="0"/>
                  </a:move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11"/>
            <p:cNvSpPr>
              <a:spLocks/>
            </p:cNvSpPr>
            <p:nvPr/>
          </p:nvSpPr>
          <p:spPr bwMode="auto">
            <a:xfrm>
              <a:off x="4038493" y="3927087"/>
              <a:ext cx="184150" cy="88900"/>
            </a:xfrm>
            <a:custGeom>
              <a:avLst/>
              <a:gdLst>
                <a:gd name="T0" fmla="*/ 0 w 116"/>
                <a:gd name="T1" fmla="*/ 0 h 56"/>
                <a:gd name="T2" fmla="*/ 115 w 116"/>
                <a:gd name="T3" fmla="*/ 55 h 56"/>
                <a:gd name="T4" fmla="*/ 0 w 116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56">
                  <a:moveTo>
                    <a:pt x="0" y="0"/>
                  </a:moveTo>
                  <a:lnTo>
                    <a:pt x="115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12"/>
            <p:cNvSpPr>
              <a:spLocks/>
            </p:cNvSpPr>
            <p:nvPr/>
          </p:nvSpPr>
          <p:spPr bwMode="auto">
            <a:xfrm>
              <a:off x="4038493" y="3927087"/>
              <a:ext cx="184150" cy="88900"/>
            </a:xfrm>
            <a:custGeom>
              <a:avLst/>
              <a:gdLst>
                <a:gd name="T0" fmla="*/ 0 w 116"/>
                <a:gd name="T1" fmla="*/ 55 h 56"/>
                <a:gd name="T2" fmla="*/ 115 w 116"/>
                <a:gd name="T3" fmla="*/ 0 h 56"/>
                <a:gd name="T4" fmla="*/ 0 w 116"/>
                <a:gd name="T5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56">
                  <a:moveTo>
                    <a:pt x="0" y="55"/>
                  </a:moveTo>
                  <a:lnTo>
                    <a:pt x="115" y="0"/>
                  </a:lnTo>
                  <a:lnTo>
                    <a:pt x="0" y="5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13"/>
            <p:cNvSpPr>
              <a:spLocks/>
            </p:cNvSpPr>
            <p:nvPr/>
          </p:nvSpPr>
          <p:spPr bwMode="auto">
            <a:xfrm>
              <a:off x="3725756" y="4284274"/>
              <a:ext cx="350837" cy="250825"/>
            </a:xfrm>
            <a:custGeom>
              <a:avLst/>
              <a:gdLst>
                <a:gd name="T0" fmla="*/ 0 w 221"/>
                <a:gd name="T1" fmla="*/ 157 h 158"/>
                <a:gd name="T2" fmla="*/ 220 w 221"/>
                <a:gd name="T3" fmla="*/ 0 h 158"/>
                <a:gd name="T4" fmla="*/ 0 w 221"/>
                <a:gd name="T5" fmla="*/ 157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1" h="158">
                  <a:moveTo>
                    <a:pt x="0" y="157"/>
                  </a:moveTo>
                  <a:lnTo>
                    <a:pt x="220" y="0"/>
                  </a:lnTo>
                  <a:lnTo>
                    <a:pt x="0" y="15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14"/>
            <p:cNvSpPr>
              <a:spLocks/>
            </p:cNvSpPr>
            <p:nvPr/>
          </p:nvSpPr>
          <p:spPr bwMode="auto">
            <a:xfrm>
              <a:off x="4206768" y="4284274"/>
              <a:ext cx="360363" cy="250825"/>
            </a:xfrm>
            <a:custGeom>
              <a:avLst/>
              <a:gdLst>
                <a:gd name="T0" fmla="*/ 0 w 227"/>
                <a:gd name="T1" fmla="*/ 0 h 158"/>
                <a:gd name="T2" fmla="*/ 226 w 227"/>
                <a:gd name="T3" fmla="*/ 157 h 158"/>
                <a:gd name="T4" fmla="*/ 0 w 227"/>
                <a:gd name="T5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7" h="158">
                  <a:moveTo>
                    <a:pt x="0" y="0"/>
                  </a:moveTo>
                  <a:lnTo>
                    <a:pt x="226" y="15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15"/>
            <p:cNvSpPr>
              <a:spLocks/>
            </p:cNvSpPr>
            <p:nvPr/>
          </p:nvSpPr>
          <p:spPr bwMode="auto">
            <a:xfrm>
              <a:off x="4128981" y="2639624"/>
              <a:ext cx="1587" cy="390525"/>
            </a:xfrm>
            <a:custGeom>
              <a:avLst/>
              <a:gdLst>
                <a:gd name="T0" fmla="*/ 0 w 1"/>
                <a:gd name="T1" fmla="*/ 0 h 246"/>
                <a:gd name="T2" fmla="*/ 0 w 1"/>
                <a:gd name="T3" fmla="*/ 245 h 246"/>
                <a:gd name="T4" fmla="*/ 0 w 1"/>
                <a:gd name="T5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6">
                  <a:moveTo>
                    <a:pt x="0" y="0"/>
                  </a:moveTo>
                  <a:lnTo>
                    <a:pt x="0" y="24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16"/>
            <p:cNvSpPr>
              <a:spLocks/>
            </p:cNvSpPr>
            <p:nvPr/>
          </p:nvSpPr>
          <p:spPr bwMode="auto">
            <a:xfrm>
              <a:off x="4122631" y="3428612"/>
              <a:ext cx="1587" cy="358775"/>
            </a:xfrm>
            <a:custGeom>
              <a:avLst/>
              <a:gdLst>
                <a:gd name="T0" fmla="*/ 0 w 1"/>
                <a:gd name="T1" fmla="*/ 0 h 226"/>
                <a:gd name="T2" fmla="*/ 0 w 1"/>
                <a:gd name="T3" fmla="*/ 225 h 226"/>
                <a:gd name="T4" fmla="*/ 0 w 1"/>
                <a:gd name="T5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26">
                  <a:moveTo>
                    <a:pt x="0" y="0"/>
                  </a:moveTo>
                  <a:lnTo>
                    <a:pt x="0" y="2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17"/>
            <p:cNvSpPr>
              <a:spLocks/>
            </p:cNvSpPr>
            <p:nvPr/>
          </p:nvSpPr>
          <p:spPr bwMode="auto">
            <a:xfrm>
              <a:off x="3900381" y="2344349"/>
              <a:ext cx="1587" cy="120650"/>
            </a:xfrm>
            <a:custGeom>
              <a:avLst/>
              <a:gdLst>
                <a:gd name="T0" fmla="*/ 0 w 1"/>
                <a:gd name="T1" fmla="*/ 0 h 76"/>
                <a:gd name="T2" fmla="*/ 0 w 1"/>
                <a:gd name="T3" fmla="*/ 75 h 76"/>
                <a:gd name="T4" fmla="*/ 0 w 1"/>
                <a:gd name="T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6">
                  <a:moveTo>
                    <a:pt x="0" y="0"/>
                  </a:moveTo>
                  <a:lnTo>
                    <a:pt x="0" y="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18"/>
            <p:cNvSpPr>
              <a:spLocks/>
            </p:cNvSpPr>
            <p:nvPr/>
          </p:nvSpPr>
          <p:spPr bwMode="auto">
            <a:xfrm>
              <a:off x="3946418" y="2344349"/>
              <a:ext cx="1588" cy="120650"/>
            </a:xfrm>
            <a:custGeom>
              <a:avLst/>
              <a:gdLst>
                <a:gd name="T0" fmla="*/ 0 w 1"/>
                <a:gd name="T1" fmla="*/ 0 h 76"/>
                <a:gd name="T2" fmla="*/ 0 w 1"/>
                <a:gd name="T3" fmla="*/ 75 h 76"/>
                <a:gd name="T4" fmla="*/ 0 w 1"/>
                <a:gd name="T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6">
                  <a:moveTo>
                    <a:pt x="0" y="0"/>
                  </a:moveTo>
                  <a:lnTo>
                    <a:pt x="0" y="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19"/>
            <p:cNvSpPr>
              <a:spLocks/>
            </p:cNvSpPr>
            <p:nvPr/>
          </p:nvSpPr>
          <p:spPr bwMode="auto">
            <a:xfrm>
              <a:off x="3878156" y="2334824"/>
              <a:ext cx="92075" cy="1588"/>
            </a:xfrm>
            <a:custGeom>
              <a:avLst/>
              <a:gdLst>
                <a:gd name="T0" fmla="*/ 0 w 58"/>
                <a:gd name="T1" fmla="*/ 0 h 1"/>
                <a:gd name="T2" fmla="*/ 57 w 58"/>
                <a:gd name="T3" fmla="*/ 0 h 1"/>
                <a:gd name="T4" fmla="*/ 0 w 58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">
                  <a:moveTo>
                    <a:pt x="0" y="0"/>
                  </a:moveTo>
                  <a:lnTo>
                    <a:pt x="57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20"/>
            <p:cNvSpPr>
              <a:spLocks/>
            </p:cNvSpPr>
            <p:nvPr/>
          </p:nvSpPr>
          <p:spPr bwMode="auto">
            <a:xfrm>
              <a:off x="3894031" y="3095237"/>
              <a:ext cx="61912" cy="109537"/>
            </a:xfrm>
            <a:custGeom>
              <a:avLst/>
              <a:gdLst>
                <a:gd name="T0" fmla="*/ 38 w 39"/>
                <a:gd name="T1" fmla="*/ 34 h 69"/>
                <a:gd name="T2" fmla="*/ 33 w 39"/>
                <a:gd name="T3" fmla="*/ 10 h 69"/>
                <a:gd name="T4" fmla="*/ 19 w 39"/>
                <a:gd name="T5" fmla="*/ 0 h 69"/>
                <a:gd name="T6" fmla="*/ 5 w 39"/>
                <a:gd name="T7" fmla="*/ 10 h 69"/>
                <a:gd name="T8" fmla="*/ 0 w 39"/>
                <a:gd name="T9" fmla="*/ 34 h 69"/>
                <a:gd name="T10" fmla="*/ 5 w 39"/>
                <a:gd name="T11" fmla="*/ 58 h 69"/>
                <a:gd name="T12" fmla="*/ 19 w 39"/>
                <a:gd name="T13" fmla="*/ 68 h 69"/>
                <a:gd name="T14" fmla="*/ 33 w 39"/>
                <a:gd name="T15" fmla="*/ 58 h 69"/>
                <a:gd name="T16" fmla="*/ 38 w 39"/>
                <a:gd name="T17" fmla="*/ 3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69">
                  <a:moveTo>
                    <a:pt x="38" y="34"/>
                  </a:moveTo>
                  <a:lnTo>
                    <a:pt x="33" y="10"/>
                  </a:lnTo>
                  <a:lnTo>
                    <a:pt x="19" y="0"/>
                  </a:lnTo>
                  <a:lnTo>
                    <a:pt x="5" y="10"/>
                  </a:lnTo>
                  <a:lnTo>
                    <a:pt x="0" y="34"/>
                  </a:lnTo>
                  <a:lnTo>
                    <a:pt x="5" y="58"/>
                  </a:lnTo>
                  <a:lnTo>
                    <a:pt x="19" y="68"/>
                  </a:lnTo>
                  <a:lnTo>
                    <a:pt x="33" y="58"/>
                  </a:lnTo>
                  <a:lnTo>
                    <a:pt x="38" y="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21"/>
            <p:cNvSpPr>
              <a:spLocks/>
            </p:cNvSpPr>
            <p:nvPr/>
          </p:nvSpPr>
          <p:spPr bwMode="auto">
            <a:xfrm>
              <a:off x="3922606" y="3104762"/>
              <a:ext cx="57150" cy="1587"/>
            </a:xfrm>
            <a:custGeom>
              <a:avLst/>
              <a:gdLst>
                <a:gd name="T0" fmla="*/ 0 w 36"/>
                <a:gd name="T1" fmla="*/ 0 h 1"/>
                <a:gd name="T2" fmla="*/ 35 w 36"/>
                <a:gd name="T3" fmla="*/ 0 h 1"/>
                <a:gd name="T4" fmla="*/ 0 w 36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1">
                  <a:moveTo>
                    <a:pt x="0" y="0"/>
                  </a:moveTo>
                  <a:lnTo>
                    <a:pt x="3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22"/>
            <p:cNvSpPr>
              <a:spLocks/>
            </p:cNvSpPr>
            <p:nvPr/>
          </p:nvSpPr>
          <p:spPr bwMode="auto">
            <a:xfrm>
              <a:off x="3709881" y="4912924"/>
              <a:ext cx="1587" cy="388938"/>
            </a:xfrm>
            <a:custGeom>
              <a:avLst/>
              <a:gdLst>
                <a:gd name="T0" fmla="*/ 0 w 1"/>
                <a:gd name="T1" fmla="*/ 0 h 245"/>
                <a:gd name="T2" fmla="*/ 0 w 1"/>
                <a:gd name="T3" fmla="*/ 244 h 245"/>
                <a:gd name="T4" fmla="*/ 0 w 1"/>
                <a:gd name="T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5">
                  <a:moveTo>
                    <a:pt x="0" y="0"/>
                  </a:moveTo>
                  <a:lnTo>
                    <a:pt x="0" y="24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Rectangle 23"/>
            <p:cNvSpPr>
              <a:spLocks noChangeArrowheads="1"/>
            </p:cNvSpPr>
            <p:nvPr/>
          </p:nvSpPr>
          <p:spPr bwMode="auto">
            <a:xfrm>
              <a:off x="3400318" y="5341549"/>
              <a:ext cx="858838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90" name="Rectangle 24"/>
            <p:cNvSpPr>
              <a:spLocks noChangeArrowheads="1"/>
            </p:cNvSpPr>
            <p:nvPr/>
          </p:nvSpPr>
          <p:spPr bwMode="auto">
            <a:xfrm>
              <a:off x="4329006" y="4668449"/>
              <a:ext cx="6889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91" name="Rectangle 25"/>
            <p:cNvSpPr>
              <a:spLocks noChangeArrowheads="1"/>
            </p:cNvSpPr>
            <p:nvPr/>
          </p:nvSpPr>
          <p:spPr bwMode="auto">
            <a:xfrm>
              <a:off x="3749568" y="3992174"/>
              <a:ext cx="7096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92" name="Rectangle 26"/>
            <p:cNvSpPr>
              <a:spLocks noChangeArrowheads="1"/>
            </p:cNvSpPr>
            <p:nvPr/>
          </p:nvSpPr>
          <p:spPr bwMode="auto">
            <a:xfrm>
              <a:off x="3490806" y="4682737"/>
              <a:ext cx="795337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93" name="Rectangle 27"/>
            <p:cNvSpPr>
              <a:spLocks noChangeArrowheads="1"/>
            </p:cNvSpPr>
            <p:nvPr/>
          </p:nvSpPr>
          <p:spPr bwMode="auto">
            <a:xfrm>
              <a:off x="3887681" y="2388799"/>
              <a:ext cx="6635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94" name="Rectangle 28"/>
            <p:cNvSpPr>
              <a:spLocks noChangeArrowheads="1"/>
            </p:cNvSpPr>
            <p:nvPr/>
          </p:nvSpPr>
          <p:spPr bwMode="auto">
            <a:xfrm>
              <a:off x="4479818" y="2276087"/>
              <a:ext cx="1001713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96" name="Rectangle 29"/>
            <p:cNvSpPr>
              <a:spLocks noChangeArrowheads="1"/>
            </p:cNvSpPr>
            <p:nvPr/>
          </p:nvSpPr>
          <p:spPr bwMode="auto">
            <a:xfrm>
              <a:off x="3887681" y="3123812"/>
              <a:ext cx="862012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98" name="Rectangle 30"/>
            <p:cNvSpPr>
              <a:spLocks noChangeArrowheads="1"/>
            </p:cNvSpPr>
            <p:nvPr/>
          </p:nvSpPr>
          <p:spPr bwMode="auto">
            <a:xfrm>
              <a:off x="3150700" y="4215543"/>
              <a:ext cx="676878" cy="459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(Hash </a:t>
              </a:r>
              <a:b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</a:br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index)</a:t>
              </a:r>
            </a:p>
          </p:txBody>
        </p:sp>
        <p:sp>
          <p:nvSpPr>
            <p:cNvPr id="100" name="Freeform 32"/>
            <p:cNvSpPr>
              <a:spLocks/>
            </p:cNvSpPr>
            <p:nvPr/>
          </p:nvSpPr>
          <p:spPr bwMode="auto">
            <a:xfrm>
              <a:off x="3474931" y="4652574"/>
              <a:ext cx="65087" cy="111125"/>
            </a:xfrm>
            <a:custGeom>
              <a:avLst/>
              <a:gdLst>
                <a:gd name="T0" fmla="*/ 40 w 41"/>
                <a:gd name="T1" fmla="*/ 34 h 70"/>
                <a:gd name="T2" fmla="*/ 34 w 41"/>
                <a:gd name="T3" fmla="*/ 10 h 70"/>
                <a:gd name="T4" fmla="*/ 20 w 41"/>
                <a:gd name="T5" fmla="*/ 0 h 70"/>
                <a:gd name="T6" fmla="*/ 6 w 41"/>
                <a:gd name="T7" fmla="*/ 10 h 70"/>
                <a:gd name="T8" fmla="*/ 0 w 41"/>
                <a:gd name="T9" fmla="*/ 34 h 70"/>
                <a:gd name="T10" fmla="*/ 6 w 41"/>
                <a:gd name="T11" fmla="*/ 59 h 70"/>
                <a:gd name="T12" fmla="*/ 20 w 41"/>
                <a:gd name="T13" fmla="*/ 69 h 70"/>
                <a:gd name="T14" fmla="*/ 34 w 41"/>
                <a:gd name="T15" fmla="*/ 59 h 70"/>
                <a:gd name="T16" fmla="*/ 40 w 41"/>
                <a:gd name="T17" fmla="*/ 3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70">
                  <a:moveTo>
                    <a:pt x="40" y="34"/>
                  </a:moveTo>
                  <a:lnTo>
                    <a:pt x="34" y="10"/>
                  </a:lnTo>
                  <a:lnTo>
                    <a:pt x="20" y="0"/>
                  </a:lnTo>
                  <a:lnTo>
                    <a:pt x="6" y="10"/>
                  </a:lnTo>
                  <a:lnTo>
                    <a:pt x="0" y="34"/>
                  </a:lnTo>
                  <a:lnTo>
                    <a:pt x="6" y="59"/>
                  </a:lnTo>
                  <a:lnTo>
                    <a:pt x="20" y="69"/>
                  </a:lnTo>
                  <a:lnTo>
                    <a:pt x="34" y="59"/>
                  </a:lnTo>
                  <a:lnTo>
                    <a:pt x="40" y="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3"/>
            <p:cNvSpPr>
              <a:spLocks/>
            </p:cNvSpPr>
            <p:nvPr/>
          </p:nvSpPr>
          <p:spPr bwMode="auto">
            <a:xfrm>
              <a:off x="3506681" y="4663687"/>
              <a:ext cx="58737" cy="1587"/>
            </a:xfrm>
            <a:custGeom>
              <a:avLst/>
              <a:gdLst>
                <a:gd name="T0" fmla="*/ 0 w 37"/>
                <a:gd name="T1" fmla="*/ 0 h 1"/>
                <a:gd name="T2" fmla="*/ 36 w 37"/>
                <a:gd name="T3" fmla="*/ 0 h 1"/>
                <a:gd name="T4" fmla="*/ 0 w 37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1">
                  <a:moveTo>
                    <a:pt x="0" y="0"/>
                  </a:moveTo>
                  <a:lnTo>
                    <a:pt x="36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Rectangle 37"/>
            <p:cNvSpPr>
              <a:spLocks noChangeArrowheads="1"/>
            </p:cNvSpPr>
            <p:nvPr/>
          </p:nvSpPr>
          <p:spPr bwMode="auto">
            <a:xfrm>
              <a:off x="4435367" y="3656956"/>
              <a:ext cx="1280577" cy="459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(Index Nested </a:t>
              </a:r>
              <a:b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</a:br>
              <a:r>
                <a:rPr lang="en-US" sz="1200" b="1" dirty="0">
                  <a:solidFill>
                    <a:srgbClr val="000000"/>
                  </a:solidFill>
                  <a:latin typeface="Arial" pitchFamily="34" charset="0"/>
                </a:rPr>
                <a:t>Loops,</a:t>
              </a:r>
            </a:p>
          </p:txBody>
        </p:sp>
        <p:sp>
          <p:nvSpPr>
            <p:cNvPr id="145" name="Rectangle 38"/>
            <p:cNvSpPr>
              <a:spLocks noChangeArrowheads="1"/>
            </p:cNvSpPr>
            <p:nvPr/>
          </p:nvSpPr>
          <p:spPr bwMode="auto">
            <a:xfrm>
              <a:off x="4435368" y="3977887"/>
              <a:ext cx="1341438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with pipelining )</a:t>
              </a:r>
            </a:p>
          </p:txBody>
        </p:sp>
        <p:sp>
          <p:nvSpPr>
            <p:cNvPr id="146" name="Rectangle 39"/>
            <p:cNvSpPr>
              <a:spLocks noChangeArrowheads="1"/>
            </p:cNvSpPr>
            <p:nvPr/>
          </p:nvSpPr>
          <p:spPr bwMode="auto">
            <a:xfrm>
              <a:off x="4714768" y="3052374"/>
              <a:ext cx="10017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(On-the-fly)</a:t>
              </a: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4905735" y="4629982"/>
              <a:ext cx="64062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(Hash </a:t>
              </a:r>
              <a:br>
                <a:rPr lang="en-US" sz="1200" b="1" dirty="0"/>
              </a:br>
              <a:r>
                <a:rPr lang="en-US" sz="1200" b="1" dirty="0"/>
                <a:t>index </a:t>
              </a:r>
              <a:br>
                <a:rPr lang="en-US" sz="1200" b="1" dirty="0"/>
              </a:br>
              <a:r>
                <a:rPr lang="en-US" sz="1200" b="1" dirty="0"/>
                <a:t>on </a:t>
              </a:r>
              <a:r>
                <a:rPr lang="en-US" sz="1200" b="1" dirty="0" err="1"/>
                <a:t>sid</a:t>
              </a:r>
              <a:r>
                <a:rPr lang="en-US" sz="1200" b="1" dirty="0"/>
                <a:t>)</a:t>
              </a:r>
            </a:p>
          </p:txBody>
        </p:sp>
      </p:grpSp>
      <p:sp>
        <p:nvSpPr>
          <p:cNvPr id="150" name="Rounded Rectangle 149"/>
          <p:cNvSpPr/>
          <p:nvPr/>
        </p:nvSpPr>
        <p:spPr>
          <a:xfrm>
            <a:off x="6561308" y="5422010"/>
            <a:ext cx="2489925" cy="6096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Total Cost </a:t>
            </a:r>
            <a:r>
              <a:rPr lang="en-US" sz="2000" dirty="0">
                <a:solidFill>
                  <a:schemeClr val="tx1"/>
                </a:solidFill>
              </a:rPr>
              <a:t>= </a:t>
            </a:r>
            <a:r>
              <a:rPr lang="en-US" sz="2000" i="1" u="sng" dirty="0">
                <a:solidFill>
                  <a:schemeClr val="tx1"/>
                </a:solidFill>
              </a:rPr>
              <a:t>1210</a:t>
            </a:r>
            <a:r>
              <a:rPr lang="en-US" sz="2000" dirty="0">
                <a:solidFill>
                  <a:schemeClr val="tx1"/>
                </a:solidFill>
              </a:rPr>
              <a:t> I/</a:t>
            </a:r>
            <a:r>
              <a:rPr lang="en-US" sz="2000" dirty="0" err="1">
                <a:solidFill>
                  <a:schemeClr val="tx1"/>
                </a:solidFill>
              </a:rPr>
              <a:t>Os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1" name="Curved Up Arrow 150"/>
          <p:cNvSpPr/>
          <p:nvPr/>
        </p:nvSpPr>
        <p:spPr>
          <a:xfrm>
            <a:off x="2809738" y="6238159"/>
            <a:ext cx="782637" cy="330668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2" name="Curved Up Arrow 151"/>
          <p:cNvSpPr/>
          <p:nvPr/>
        </p:nvSpPr>
        <p:spPr>
          <a:xfrm>
            <a:off x="6101339" y="6201667"/>
            <a:ext cx="782637" cy="330668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67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  <p:bldP spid="135" grpId="0"/>
      <p:bldP spid="136" grpId="0"/>
      <p:bldP spid="139" grpId="0" animBg="1"/>
      <p:bldP spid="150" grpId="0" animBg="1"/>
      <p:bldP spid="151" grpId="0" animBg="1"/>
      <p:bldP spid="15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But, How Can we Ensure Correctness?</a:t>
            </a:r>
          </a:p>
        </p:txBody>
      </p:sp>
      <p:sp>
        <p:nvSpPr>
          <p:cNvPr id="19" name="Line 4"/>
          <p:cNvSpPr>
            <a:spLocks noChangeShapeType="1"/>
          </p:cNvSpPr>
          <p:nvPr/>
        </p:nvSpPr>
        <p:spPr bwMode="auto">
          <a:xfrm>
            <a:off x="3810000" y="3333382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" name="Text Box 28"/>
          <p:cNvSpPr txBox="1">
            <a:spLocks noChangeArrowheads="1"/>
          </p:cNvSpPr>
          <p:nvPr/>
        </p:nvSpPr>
        <p:spPr bwMode="auto">
          <a:xfrm>
            <a:off x="3764756" y="2114182"/>
            <a:ext cx="2224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Canonical form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533400" y="5203457"/>
            <a:ext cx="3429000" cy="0"/>
          </a:xfrm>
          <a:prstGeom prst="line">
            <a:avLst/>
          </a:prstGeom>
          <a:ln w="317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029200" y="5203457"/>
            <a:ext cx="3429000" cy="0"/>
          </a:xfrm>
          <a:prstGeom prst="line">
            <a:avLst/>
          </a:prstGeom>
          <a:ln w="317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159000" y="5279657"/>
            <a:ext cx="2003425" cy="381000"/>
          </a:xfrm>
          <a:prstGeom prst="straightConnector1">
            <a:avLst/>
          </a:prstGeom>
          <a:ln w="15875">
            <a:solidFill>
              <a:srgbClr val="0070C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4876800" y="5355857"/>
            <a:ext cx="1614488" cy="304800"/>
          </a:xfrm>
          <a:prstGeom prst="straightConnector1">
            <a:avLst/>
          </a:prstGeom>
          <a:ln w="15875">
            <a:solidFill>
              <a:srgbClr val="0070C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458465" y="5726668"/>
            <a:ext cx="2108462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Still the same result!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838200" y="6248400"/>
            <a:ext cx="76200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How can this be guaranteed? </a:t>
            </a:r>
          </a:p>
        </p:txBody>
      </p:sp>
      <p:grpSp>
        <p:nvGrpSpPr>
          <p:cNvPr id="42" name="Group 53"/>
          <p:cNvGrpSpPr>
            <a:grpSpLocks/>
          </p:cNvGrpSpPr>
          <p:nvPr/>
        </p:nvGrpSpPr>
        <p:grpSpPr bwMode="auto">
          <a:xfrm>
            <a:off x="815181" y="1646194"/>
            <a:ext cx="2687638" cy="3313113"/>
            <a:chOff x="3020" y="2103"/>
            <a:chExt cx="1693" cy="2087"/>
          </a:xfrm>
        </p:grpSpPr>
        <p:sp>
          <p:nvSpPr>
            <p:cNvPr id="45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42"/>
            <p:cNvSpPr>
              <a:spLocks/>
            </p:cNvSpPr>
            <p:nvPr/>
          </p:nvSpPr>
          <p:spPr bwMode="auto">
            <a:xfrm>
              <a:off x="3828" y="2741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43"/>
            <p:cNvSpPr>
              <a:spLocks/>
            </p:cNvSpPr>
            <p:nvPr/>
          </p:nvSpPr>
          <p:spPr bwMode="auto">
            <a:xfrm>
              <a:off x="3882" y="2749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64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65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=</a:t>
              </a:r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6" name="Rectangle 47"/>
            <p:cNvSpPr>
              <a:spLocks noChangeArrowheads="1"/>
            </p:cNvSpPr>
            <p:nvPr/>
          </p:nvSpPr>
          <p:spPr bwMode="auto">
            <a:xfrm>
              <a:off x="3331" y="2733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67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68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309883" y="1728825"/>
            <a:ext cx="1617663" cy="3278188"/>
            <a:chOff x="6309883" y="1728825"/>
            <a:chExt cx="1617663" cy="3278188"/>
          </a:xfrm>
        </p:grpSpPr>
        <p:sp>
          <p:nvSpPr>
            <p:cNvPr id="75" name="Freeform 9"/>
            <p:cNvSpPr>
              <a:spLocks/>
            </p:cNvSpPr>
            <p:nvPr/>
          </p:nvSpPr>
          <p:spPr bwMode="auto">
            <a:xfrm>
              <a:off x="6948058" y="3321088"/>
              <a:ext cx="1588" cy="88900"/>
            </a:xfrm>
            <a:custGeom>
              <a:avLst/>
              <a:gdLst>
                <a:gd name="T0" fmla="*/ 0 w 1"/>
                <a:gd name="T1" fmla="*/ 0 h 56"/>
                <a:gd name="T2" fmla="*/ 0 w 1"/>
                <a:gd name="T3" fmla="*/ 55 h 56"/>
                <a:gd name="T4" fmla="*/ 0 w 1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6">
                  <a:moveTo>
                    <a:pt x="0" y="0"/>
                  </a:move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10"/>
            <p:cNvSpPr>
              <a:spLocks/>
            </p:cNvSpPr>
            <p:nvPr/>
          </p:nvSpPr>
          <p:spPr bwMode="auto">
            <a:xfrm>
              <a:off x="7130621" y="3321088"/>
              <a:ext cx="1587" cy="88900"/>
            </a:xfrm>
            <a:custGeom>
              <a:avLst/>
              <a:gdLst>
                <a:gd name="T0" fmla="*/ 0 w 1"/>
                <a:gd name="T1" fmla="*/ 0 h 56"/>
                <a:gd name="T2" fmla="*/ 0 w 1"/>
                <a:gd name="T3" fmla="*/ 55 h 56"/>
                <a:gd name="T4" fmla="*/ 0 w 1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6">
                  <a:moveTo>
                    <a:pt x="0" y="0"/>
                  </a:move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11"/>
            <p:cNvSpPr>
              <a:spLocks/>
            </p:cNvSpPr>
            <p:nvPr/>
          </p:nvSpPr>
          <p:spPr bwMode="auto">
            <a:xfrm>
              <a:off x="6948058" y="3321088"/>
              <a:ext cx="184150" cy="88900"/>
            </a:xfrm>
            <a:custGeom>
              <a:avLst/>
              <a:gdLst>
                <a:gd name="T0" fmla="*/ 0 w 116"/>
                <a:gd name="T1" fmla="*/ 0 h 56"/>
                <a:gd name="T2" fmla="*/ 115 w 116"/>
                <a:gd name="T3" fmla="*/ 55 h 56"/>
                <a:gd name="T4" fmla="*/ 0 w 116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56">
                  <a:moveTo>
                    <a:pt x="0" y="0"/>
                  </a:moveTo>
                  <a:lnTo>
                    <a:pt x="115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12"/>
            <p:cNvSpPr>
              <a:spLocks/>
            </p:cNvSpPr>
            <p:nvPr/>
          </p:nvSpPr>
          <p:spPr bwMode="auto">
            <a:xfrm>
              <a:off x="6948058" y="3321088"/>
              <a:ext cx="184150" cy="88900"/>
            </a:xfrm>
            <a:custGeom>
              <a:avLst/>
              <a:gdLst>
                <a:gd name="T0" fmla="*/ 0 w 116"/>
                <a:gd name="T1" fmla="*/ 55 h 56"/>
                <a:gd name="T2" fmla="*/ 115 w 116"/>
                <a:gd name="T3" fmla="*/ 0 h 56"/>
                <a:gd name="T4" fmla="*/ 0 w 116"/>
                <a:gd name="T5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56">
                  <a:moveTo>
                    <a:pt x="0" y="55"/>
                  </a:moveTo>
                  <a:lnTo>
                    <a:pt x="115" y="0"/>
                  </a:lnTo>
                  <a:lnTo>
                    <a:pt x="0" y="5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13"/>
            <p:cNvSpPr>
              <a:spLocks/>
            </p:cNvSpPr>
            <p:nvPr/>
          </p:nvSpPr>
          <p:spPr bwMode="auto">
            <a:xfrm>
              <a:off x="6635321" y="3678275"/>
              <a:ext cx="350837" cy="250825"/>
            </a:xfrm>
            <a:custGeom>
              <a:avLst/>
              <a:gdLst>
                <a:gd name="T0" fmla="*/ 0 w 221"/>
                <a:gd name="T1" fmla="*/ 157 h 158"/>
                <a:gd name="T2" fmla="*/ 220 w 221"/>
                <a:gd name="T3" fmla="*/ 0 h 158"/>
                <a:gd name="T4" fmla="*/ 0 w 221"/>
                <a:gd name="T5" fmla="*/ 157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1" h="158">
                  <a:moveTo>
                    <a:pt x="0" y="157"/>
                  </a:moveTo>
                  <a:lnTo>
                    <a:pt x="220" y="0"/>
                  </a:lnTo>
                  <a:lnTo>
                    <a:pt x="0" y="15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14"/>
            <p:cNvSpPr>
              <a:spLocks/>
            </p:cNvSpPr>
            <p:nvPr/>
          </p:nvSpPr>
          <p:spPr bwMode="auto">
            <a:xfrm>
              <a:off x="7116333" y="3678275"/>
              <a:ext cx="360363" cy="250825"/>
            </a:xfrm>
            <a:custGeom>
              <a:avLst/>
              <a:gdLst>
                <a:gd name="T0" fmla="*/ 0 w 227"/>
                <a:gd name="T1" fmla="*/ 0 h 158"/>
                <a:gd name="T2" fmla="*/ 226 w 227"/>
                <a:gd name="T3" fmla="*/ 157 h 158"/>
                <a:gd name="T4" fmla="*/ 0 w 227"/>
                <a:gd name="T5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7" h="158">
                  <a:moveTo>
                    <a:pt x="0" y="0"/>
                  </a:moveTo>
                  <a:lnTo>
                    <a:pt x="226" y="15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15"/>
            <p:cNvSpPr>
              <a:spLocks/>
            </p:cNvSpPr>
            <p:nvPr/>
          </p:nvSpPr>
          <p:spPr bwMode="auto">
            <a:xfrm>
              <a:off x="7038546" y="2033625"/>
              <a:ext cx="1587" cy="390525"/>
            </a:xfrm>
            <a:custGeom>
              <a:avLst/>
              <a:gdLst>
                <a:gd name="T0" fmla="*/ 0 w 1"/>
                <a:gd name="T1" fmla="*/ 0 h 246"/>
                <a:gd name="T2" fmla="*/ 0 w 1"/>
                <a:gd name="T3" fmla="*/ 245 h 246"/>
                <a:gd name="T4" fmla="*/ 0 w 1"/>
                <a:gd name="T5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6">
                  <a:moveTo>
                    <a:pt x="0" y="0"/>
                  </a:moveTo>
                  <a:lnTo>
                    <a:pt x="0" y="24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16"/>
            <p:cNvSpPr>
              <a:spLocks/>
            </p:cNvSpPr>
            <p:nvPr/>
          </p:nvSpPr>
          <p:spPr bwMode="auto">
            <a:xfrm>
              <a:off x="7032196" y="2822613"/>
              <a:ext cx="1587" cy="358775"/>
            </a:xfrm>
            <a:custGeom>
              <a:avLst/>
              <a:gdLst>
                <a:gd name="T0" fmla="*/ 0 w 1"/>
                <a:gd name="T1" fmla="*/ 0 h 226"/>
                <a:gd name="T2" fmla="*/ 0 w 1"/>
                <a:gd name="T3" fmla="*/ 225 h 226"/>
                <a:gd name="T4" fmla="*/ 0 w 1"/>
                <a:gd name="T5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26">
                  <a:moveTo>
                    <a:pt x="0" y="0"/>
                  </a:moveTo>
                  <a:lnTo>
                    <a:pt x="0" y="2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17"/>
            <p:cNvSpPr>
              <a:spLocks/>
            </p:cNvSpPr>
            <p:nvPr/>
          </p:nvSpPr>
          <p:spPr bwMode="auto">
            <a:xfrm>
              <a:off x="6809946" y="1738350"/>
              <a:ext cx="1587" cy="120650"/>
            </a:xfrm>
            <a:custGeom>
              <a:avLst/>
              <a:gdLst>
                <a:gd name="T0" fmla="*/ 0 w 1"/>
                <a:gd name="T1" fmla="*/ 0 h 76"/>
                <a:gd name="T2" fmla="*/ 0 w 1"/>
                <a:gd name="T3" fmla="*/ 75 h 76"/>
                <a:gd name="T4" fmla="*/ 0 w 1"/>
                <a:gd name="T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6">
                  <a:moveTo>
                    <a:pt x="0" y="0"/>
                  </a:moveTo>
                  <a:lnTo>
                    <a:pt x="0" y="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18"/>
            <p:cNvSpPr>
              <a:spLocks/>
            </p:cNvSpPr>
            <p:nvPr/>
          </p:nvSpPr>
          <p:spPr bwMode="auto">
            <a:xfrm>
              <a:off x="6855983" y="1738350"/>
              <a:ext cx="1588" cy="120650"/>
            </a:xfrm>
            <a:custGeom>
              <a:avLst/>
              <a:gdLst>
                <a:gd name="T0" fmla="*/ 0 w 1"/>
                <a:gd name="T1" fmla="*/ 0 h 76"/>
                <a:gd name="T2" fmla="*/ 0 w 1"/>
                <a:gd name="T3" fmla="*/ 75 h 76"/>
                <a:gd name="T4" fmla="*/ 0 w 1"/>
                <a:gd name="T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6">
                  <a:moveTo>
                    <a:pt x="0" y="0"/>
                  </a:moveTo>
                  <a:lnTo>
                    <a:pt x="0" y="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19"/>
            <p:cNvSpPr>
              <a:spLocks/>
            </p:cNvSpPr>
            <p:nvPr/>
          </p:nvSpPr>
          <p:spPr bwMode="auto">
            <a:xfrm>
              <a:off x="6787721" y="1728825"/>
              <a:ext cx="92075" cy="1588"/>
            </a:xfrm>
            <a:custGeom>
              <a:avLst/>
              <a:gdLst>
                <a:gd name="T0" fmla="*/ 0 w 58"/>
                <a:gd name="T1" fmla="*/ 0 h 1"/>
                <a:gd name="T2" fmla="*/ 57 w 58"/>
                <a:gd name="T3" fmla="*/ 0 h 1"/>
                <a:gd name="T4" fmla="*/ 0 w 58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">
                  <a:moveTo>
                    <a:pt x="0" y="0"/>
                  </a:moveTo>
                  <a:lnTo>
                    <a:pt x="57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20"/>
            <p:cNvSpPr>
              <a:spLocks/>
            </p:cNvSpPr>
            <p:nvPr/>
          </p:nvSpPr>
          <p:spPr bwMode="auto">
            <a:xfrm>
              <a:off x="6803596" y="2489238"/>
              <a:ext cx="61912" cy="109537"/>
            </a:xfrm>
            <a:custGeom>
              <a:avLst/>
              <a:gdLst>
                <a:gd name="T0" fmla="*/ 38 w 39"/>
                <a:gd name="T1" fmla="*/ 34 h 69"/>
                <a:gd name="T2" fmla="*/ 33 w 39"/>
                <a:gd name="T3" fmla="*/ 10 h 69"/>
                <a:gd name="T4" fmla="*/ 19 w 39"/>
                <a:gd name="T5" fmla="*/ 0 h 69"/>
                <a:gd name="T6" fmla="*/ 5 w 39"/>
                <a:gd name="T7" fmla="*/ 10 h 69"/>
                <a:gd name="T8" fmla="*/ 0 w 39"/>
                <a:gd name="T9" fmla="*/ 34 h 69"/>
                <a:gd name="T10" fmla="*/ 5 w 39"/>
                <a:gd name="T11" fmla="*/ 58 h 69"/>
                <a:gd name="T12" fmla="*/ 19 w 39"/>
                <a:gd name="T13" fmla="*/ 68 h 69"/>
                <a:gd name="T14" fmla="*/ 33 w 39"/>
                <a:gd name="T15" fmla="*/ 58 h 69"/>
                <a:gd name="T16" fmla="*/ 38 w 39"/>
                <a:gd name="T17" fmla="*/ 3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69">
                  <a:moveTo>
                    <a:pt x="38" y="34"/>
                  </a:moveTo>
                  <a:lnTo>
                    <a:pt x="33" y="10"/>
                  </a:lnTo>
                  <a:lnTo>
                    <a:pt x="19" y="0"/>
                  </a:lnTo>
                  <a:lnTo>
                    <a:pt x="5" y="10"/>
                  </a:lnTo>
                  <a:lnTo>
                    <a:pt x="0" y="34"/>
                  </a:lnTo>
                  <a:lnTo>
                    <a:pt x="5" y="58"/>
                  </a:lnTo>
                  <a:lnTo>
                    <a:pt x="19" y="68"/>
                  </a:lnTo>
                  <a:lnTo>
                    <a:pt x="33" y="58"/>
                  </a:lnTo>
                  <a:lnTo>
                    <a:pt x="38" y="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21"/>
            <p:cNvSpPr>
              <a:spLocks/>
            </p:cNvSpPr>
            <p:nvPr/>
          </p:nvSpPr>
          <p:spPr bwMode="auto">
            <a:xfrm>
              <a:off x="6832171" y="2498763"/>
              <a:ext cx="57150" cy="1587"/>
            </a:xfrm>
            <a:custGeom>
              <a:avLst/>
              <a:gdLst>
                <a:gd name="T0" fmla="*/ 0 w 36"/>
                <a:gd name="T1" fmla="*/ 0 h 1"/>
                <a:gd name="T2" fmla="*/ 35 w 36"/>
                <a:gd name="T3" fmla="*/ 0 h 1"/>
                <a:gd name="T4" fmla="*/ 0 w 36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1">
                  <a:moveTo>
                    <a:pt x="0" y="0"/>
                  </a:moveTo>
                  <a:lnTo>
                    <a:pt x="3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22"/>
            <p:cNvSpPr>
              <a:spLocks/>
            </p:cNvSpPr>
            <p:nvPr/>
          </p:nvSpPr>
          <p:spPr bwMode="auto">
            <a:xfrm>
              <a:off x="6619446" y="4306925"/>
              <a:ext cx="1587" cy="388938"/>
            </a:xfrm>
            <a:custGeom>
              <a:avLst/>
              <a:gdLst>
                <a:gd name="T0" fmla="*/ 0 w 1"/>
                <a:gd name="T1" fmla="*/ 0 h 245"/>
                <a:gd name="T2" fmla="*/ 0 w 1"/>
                <a:gd name="T3" fmla="*/ 244 h 245"/>
                <a:gd name="T4" fmla="*/ 0 w 1"/>
                <a:gd name="T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5">
                  <a:moveTo>
                    <a:pt x="0" y="0"/>
                  </a:moveTo>
                  <a:lnTo>
                    <a:pt x="0" y="24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Rectangle 23"/>
            <p:cNvSpPr>
              <a:spLocks noChangeArrowheads="1"/>
            </p:cNvSpPr>
            <p:nvPr/>
          </p:nvSpPr>
          <p:spPr bwMode="auto">
            <a:xfrm>
              <a:off x="6309883" y="4735550"/>
              <a:ext cx="858838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90" name="Rectangle 24"/>
            <p:cNvSpPr>
              <a:spLocks noChangeArrowheads="1"/>
            </p:cNvSpPr>
            <p:nvPr/>
          </p:nvSpPr>
          <p:spPr bwMode="auto">
            <a:xfrm>
              <a:off x="7238571" y="4062450"/>
              <a:ext cx="6889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91" name="Rectangle 25"/>
            <p:cNvSpPr>
              <a:spLocks noChangeArrowheads="1"/>
            </p:cNvSpPr>
            <p:nvPr/>
          </p:nvSpPr>
          <p:spPr bwMode="auto">
            <a:xfrm>
              <a:off x="6659133" y="3386175"/>
              <a:ext cx="7096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92" name="Rectangle 26"/>
            <p:cNvSpPr>
              <a:spLocks noChangeArrowheads="1"/>
            </p:cNvSpPr>
            <p:nvPr/>
          </p:nvSpPr>
          <p:spPr bwMode="auto">
            <a:xfrm>
              <a:off x="6400371" y="4076738"/>
              <a:ext cx="795337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93" name="Rectangle 27"/>
            <p:cNvSpPr>
              <a:spLocks noChangeArrowheads="1"/>
            </p:cNvSpPr>
            <p:nvPr/>
          </p:nvSpPr>
          <p:spPr bwMode="auto">
            <a:xfrm>
              <a:off x="6797246" y="1782800"/>
              <a:ext cx="6635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95" name="Rectangle 29"/>
            <p:cNvSpPr>
              <a:spLocks noChangeArrowheads="1"/>
            </p:cNvSpPr>
            <p:nvPr/>
          </p:nvSpPr>
          <p:spPr bwMode="auto">
            <a:xfrm>
              <a:off x="6797246" y="2517813"/>
              <a:ext cx="862012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98" name="Freeform 32"/>
            <p:cNvSpPr>
              <a:spLocks/>
            </p:cNvSpPr>
            <p:nvPr/>
          </p:nvSpPr>
          <p:spPr bwMode="auto">
            <a:xfrm>
              <a:off x="6384496" y="4046575"/>
              <a:ext cx="65087" cy="111125"/>
            </a:xfrm>
            <a:custGeom>
              <a:avLst/>
              <a:gdLst>
                <a:gd name="T0" fmla="*/ 40 w 41"/>
                <a:gd name="T1" fmla="*/ 34 h 70"/>
                <a:gd name="T2" fmla="*/ 34 w 41"/>
                <a:gd name="T3" fmla="*/ 10 h 70"/>
                <a:gd name="T4" fmla="*/ 20 w 41"/>
                <a:gd name="T5" fmla="*/ 0 h 70"/>
                <a:gd name="T6" fmla="*/ 6 w 41"/>
                <a:gd name="T7" fmla="*/ 10 h 70"/>
                <a:gd name="T8" fmla="*/ 0 w 41"/>
                <a:gd name="T9" fmla="*/ 34 h 70"/>
                <a:gd name="T10" fmla="*/ 6 w 41"/>
                <a:gd name="T11" fmla="*/ 59 h 70"/>
                <a:gd name="T12" fmla="*/ 20 w 41"/>
                <a:gd name="T13" fmla="*/ 69 h 70"/>
                <a:gd name="T14" fmla="*/ 34 w 41"/>
                <a:gd name="T15" fmla="*/ 59 h 70"/>
                <a:gd name="T16" fmla="*/ 40 w 41"/>
                <a:gd name="T17" fmla="*/ 3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70">
                  <a:moveTo>
                    <a:pt x="40" y="34"/>
                  </a:moveTo>
                  <a:lnTo>
                    <a:pt x="34" y="10"/>
                  </a:lnTo>
                  <a:lnTo>
                    <a:pt x="20" y="0"/>
                  </a:lnTo>
                  <a:lnTo>
                    <a:pt x="6" y="10"/>
                  </a:lnTo>
                  <a:lnTo>
                    <a:pt x="0" y="34"/>
                  </a:lnTo>
                  <a:lnTo>
                    <a:pt x="6" y="59"/>
                  </a:lnTo>
                  <a:lnTo>
                    <a:pt x="20" y="69"/>
                  </a:lnTo>
                  <a:lnTo>
                    <a:pt x="34" y="59"/>
                  </a:lnTo>
                  <a:lnTo>
                    <a:pt x="40" y="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33"/>
            <p:cNvSpPr>
              <a:spLocks/>
            </p:cNvSpPr>
            <p:nvPr/>
          </p:nvSpPr>
          <p:spPr bwMode="auto">
            <a:xfrm>
              <a:off x="6416246" y="4057688"/>
              <a:ext cx="58737" cy="1587"/>
            </a:xfrm>
            <a:custGeom>
              <a:avLst/>
              <a:gdLst>
                <a:gd name="T0" fmla="*/ 0 w 37"/>
                <a:gd name="T1" fmla="*/ 0 h 1"/>
                <a:gd name="T2" fmla="*/ 36 w 37"/>
                <a:gd name="T3" fmla="*/ 0 h 1"/>
                <a:gd name="T4" fmla="*/ 0 w 37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1">
                  <a:moveTo>
                    <a:pt x="0" y="0"/>
                  </a:moveTo>
                  <a:lnTo>
                    <a:pt x="36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2097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40" grpId="0"/>
      <p:bldP spid="51" grpId="0" animBg="1"/>
      <p:bldP spid="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786333914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50441" y="1295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623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261270950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0382" y="33528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426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Relational Algebra Equivalences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 relational query optimizer uses </a:t>
            </a:r>
            <a:r>
              <a:rPr lang="en-US" sz="2800" i="1" dirty="0">
                <a:solidFill>
                  <a:srgbClr val="00B050"/>
                </a:solidFill>
              </a:rPr>
              <a:t>relational algebra equivalences</a:t>
            </a:r>
            <a:r>
              <a:rPr lang="en-US" sz="2800" dirty="0"/>
              <a:t> to identify many </a:t>
            </a:r>
            <a:r>
              <a:rPr lang="en-US" sz="2800" i="1" dirty="0">
                <a:solidFill>
                  <a:srgbClr val="00B050"/>
                </a:solidFill>
              </a:rPr>
              <a:t>equivalent</a:t>
            </a:r>
            <a:r>
              <a:rPr lang="en-US" sz="2800" dirty="0"/>
              <a:t> expressions for a given query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Two relational algebra expressions over the same set of input relations are said to be </a:t>
            </a:r>
            <a:r>
              <a:rPr lang="en-US" sz="2800" i="1" dirty="0"/>
              <a:t>equivalent</a:t>
            </a:r>
            <a:r>
              <a:rPr lang="en-US" sz="2800" dirty="0"/>
              <a:t> if they produce the same result on all relations’ instances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Relational algebra equivalences allow us to: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Push selections and projections ahead of joins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Combine selections and cross-products into joins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Choose different join orders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4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RA Equivalences: Selections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Two important equivalences involve selections: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Cascading of Selections: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marL="971550" lvl="1" indent="-514350">
              <a:buFont typeface="+mj-lt"/>
              <a:buAutoNum type="arabicPeriod" startAt="2"/>
            </a:pPr>
            <a:r>
              <a:rPr lang="en-US" dirty="0">
                <a:solidFill>
                  <a:srgbClr val="0070C0"/>
                </a:solidFill>
              </a:rPr>
              <a:t>Commutation of Selections: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905908"/>
              </p:ext>
            </p:extLst>
          </p:nvPr>
        </p:nvGraphicFramePr>
        <p:xfrm>
          <a:off x="2133600" y="2655888"/>
          <a:ext cx="5562600" cy="92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4" name="Equation" r:id="rId4" imgW="5564188" imgH="927100" progId="Equation.3">
                  <p:embed/>
                </p:oleObj>
              </mc:Choice>
              <mc:Fallback>
                <p:oleObj name="Equation" r:id="rId4" imgW="5564188" imgH="9271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655888"/>
                        <a:ext cx="5562600" cy="925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6759586"/>
              </p:ext>
            </p:extLst>
          </p:nvPr>
        </p:nvGraphicFramePr>
        <p:xfrm>
          <a:off x="2362200" y="5131260"/>
          <a:ext cx="5308600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5" name="Equation" r:id="rId6" imgW="5310188" imgH="1225550" progId="Equation.3">
                  <p:embed/>
                </p:oleObj>
              </mc:Choice>
              <mc:Fallback>
                <p:oleObj name="Equation" r:id="rId6" imgW="5310188" imgH="122555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131260"/>
                        <a:ext cx="5308600" cy="1223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3352800"/>
            <a:ext cx="7400872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Allows us to combine several selections into one selection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3962400"/>
            <a:ext cx="8408777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i="1" dirty="0"/>
              <a:t>OR</a:t>
            </a:r>
            <a:r>
              <a:rPr lang="en-US" sz="2400" dirty="0"/>
              <a:t>: Allows us to replace a selection with several smaller selections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11273" y="5786735"/>
            <a:ext cx="6665927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Allows us to test selection conditions in either order</a:t>
            </a:r>
          </a:p>
        </p:txBody>
      </p:sp>
    </p:spTree>
    <p:extLst>
      <p:ext uri="{BB962C8B-B14F-4D97-AF65-F5344CB8AC3E}">
        <p14:creationId xmlns:p14="http://schemas.microsoft.com/office/powerpoint/2010/main" val="939338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RA Equivalences: Projections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One important equivalence involves projections: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Cascading of Projections: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9600" y="3905071"/>
            <a:ext cx="8010847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This says that successively eliminating columns from a relation</a:t>
            </a:r>
            <a:br>
              <a:rPr lang="en-US" sz="2400" dirty="0"/>
            </a:br>
            <a:r>
              <a:rPr lang="en-US" sz="2400" dirty="0"/>
              <a:t>is equivalent to simply eliminating all but the columns retained</a:t>
            </a:r>
            <a:br>
              <a:rPr lang="en-US" sz="2400" dirty="0"/>
            </a:br>
            <a:r>
              <a:rPr lang="en-US" sz="2400" dirty="0"/>
              <a:t>by the final projection!</a:t>
            </a:r>
          </a:p>
        </p:txBody>
      </p:sp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0534216"/>
              </p:ext>
            </p:extLst>
          </p:nvPr>
        </p:nvGraphicFramePr>
        <p:xfrm>
          <a:off x="1957388" y="2792413"/>
          <a:ext cx="4543425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1" name="Equation" r:id="rId4" imgW="1447560" imgH="253800" progId="Equation.3">
                  <p:embed/>
                </p:oleObj>
              </mc:Choice>
              <mc:Fallback>
                <p:oleObj name="Equation" r:id="rId4" imgW="1447560" imgH="253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7388" y="2792413"/>
                        <a:ext cx="4543425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9600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RA Equivalences: Cross-Products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Two important equivalences involve cross-products and joins: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Commutative Operations: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2000" y="4429035"/>
            <a:ext cx="7570469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This allows us to choose which relation to be the inner and </a:t>
            </a:r>
            <a:br>
              <a:rPr lang="en-US" sz="2400" dirty="0"/>
            </a:br>
            <a:r>
              <a:rPr lang="en-US" sz="2400" dirty="0"/>
              <a:t>which to be the outer!</a:t>
            </a:r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3048000" y="3048000"/>
            <a:ext cx="2965556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800" i="1" dirty="0">
                <a:latin typeface="Book Antiqua" pitchFamily="18" charset="0"/>
              </a:rPr>
              <a:t>(R × S)      (S × R) </a:t>
            </a:r>
          </a:p>
        </p:txBody>
      </p:sp>
      <p:graphicFrame>
        <p:nvGraphicFramePr>
          <p:cNvPr id="8" name="Object 7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7776201"/>
              </p:ext>
            </p:extLst>
          </p:nvPr>
        </p:nvGraphicFramePr>
        <p:xfrm>
          <a:off x="4343400" y="3131291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46" name="Equation" r:id="rId4" imgW="458782" imgH="416068" progId="Equation.3">
                  <p:embed/>
                </p:oleObj>
              </mc:Choice>
              <mc:Fallback>
                <p:oleObj name="Equation" r:id="rId4" imgW="458782" imgH="416068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131291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22"/>
          <p:cNvSpPr>
            <a:spLocks noChangeArrowheads="1"/>
          </p:cNvSpPr>
          <p:nvPr/>
        </p:nvSpPr>
        <p:spPr bwMode="auto">
          <a:xfrm>
            <a:off x="3026516" y="3598862"/>
            <a:ext cx="30353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800" i="1" dirty="0">
                <a:latin typeface="Book Antiqua" pitchFamily="18" charset="0"/>
              </a:rPr>
              <a:t>(R     S)      (S     R) </a:t>
            </a:r>
          </a:p>
        </p:txBody>
      </p:sp>
      <p:graphicFrame>
        <p:nvGraphicFramePr>
          <p:cNvPr id="12" name="Object 1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8921982"/>
              </p:ext>
            </p:extLst>
          </p:nvPr>
        </p:nvGraphicFramePr>
        <p:xfrm>
          <a:off x="3524991" y="3751262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47" name="Equation" r:id="rId6" imgW="415349" imgH="270056" progId="Equation.3">
                  <p:embed/>
                </p:oleObj>
              </mc:Choice>
              <mc:Fallback>
                <p:oleObj name="Equation" r:id="rId6" imgW="415349" imgH="270056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991" y="3751262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7613492"/>
              </p:ext>
            </p:extLst>
          </p:nvPr>
        </p:nvGraphicFramePr>
        <p:xfrm>
          <a:off x="5125191" y="3751262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48" name="Equation" r:id="rId8" imgW="415349" imgH="270056" progId="Equation.3">
                  <p:embed/>
                </p:oleObj>
              </mc:Choice>
              <mc:Fallback>
                <p:oleObj name="Equation" r:id="rId8" imgW="415349" imgH="270056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5191" y="3751262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5011471"/>
              </p:ext>
            </p:extLst>
          </p:nvPr>
        </p:nvGraphicFramePr>
        <p:xfrm>
          <a:off x="4321916" y="3682153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49" name="Equation" r:id="rId9" imgW="458782" imgH="416068" progId="Equation.3">
                  <p:embed/>
                </p:oleObj>
              </mc:Choice>
              <mc:Fallback>
                <p:oleObj name="Equation" r:id="rId9" imgW="458782" imgH="416068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1916" y="3682153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7623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11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RA Equivalences: Cross-Products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Two important equivalences involve cross-products and joins:</a:t>
            </a:r>
          </a:p>
          <a:p>
            <a:pPr marL="971550" lvl="1" indent="-514350">
              <a:buFont typeface="+mj-lt"/>
              <a:buAutoNum type="arabicPeriod" startAt="2"/>
            </a:pPr>
            <a:r>
              <a:rPr lang="en-US" dirty="0">
                <a:solidFill>
                  <a:srgbClr val="0070C0"/>
                </a:solidFill>
              </a:rPr>
              <a:t>Associative Operations: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5112603"/>
            <a:ext cx="8226355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This says that regardless of the order in which the relations are</a:t>
            </a:r>
            <a:br>
              <a:rPr lang="en-US" sz="2400" dirty="0"/>
            </a:br>
            <a:r>
              <a:rPr lang="en-US" sz="2400" dirty="0"/>
              <a:t>considered, the final result is the same!</a:t>
            </a: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2438400" y="3048000"/>
            <a:ext cx="4167809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800" i="1" dirty="0">
                <a:latin typeface="Book Antiqua" pitchFamily="18" charset="0"/>
              </a:rPr>
              <a:t>R × (S × T)      (R × S) × T</a:t>
            </a:r>
            <a:r>
              <a:rPr lang="en-US" dirty="0">
                <a:latin typeface="Book Antiqua" pitchFamily="18" charset="0"/>
              </a:rPr>
              <a:t> </a:t>
            </a:r>
          </a:p>
        </p:txBody>
      </p:sp>
      <p:graphicFrame>
        <p:nvGraphicFramePr>
          <p:cNvPr id="20" name="Object 1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1795978"/>
              </p:ext>
            </p:extLst>
          </p:nvPr>
        </p:nvGraphicFramePr>
        <p:xfrm>
          <a:off x="4267200" y="3124200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59" name="Equation" r:id="rId3" imgW="458640" imgH="415800" progId="Equation.3">
                  <p:embed/>
                </p:oleObj>
              </mc:Choice>
              <mc:Fallback>
                <p:oleObj name="Equation" r:id="rId3" imgW="458640" imgH="415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124200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0852442"/>
              </p:ext>
            </p:extLst>
          </p:nvPr>
        </p:nvGraphicFramePr>
        <p:xfrm>
          <a:off x="2590800" y="37401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60" name="Equation" r:id="rId5" imgW="415800" imgH="269640" progId="Equation.3">
                  <p:embed/>
                </p:oleObj>
              </mc:Choice>
              <mc:Fallback>
                <p:oleObj name="Equation" r:id="rId5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7401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2181225" y="3581400"/>
            <a:ext cx="45243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800" i="1">
                <a:latin typeface="Book Antiqua" pitchFamily="18" charset="0"/>
              </a:rPr>
              <a:t>R      (S     T)      (R     S)      T</a:t>
            </a:r>
            <a:r>
              <a:rPr lang="en-US">
                <a:latin typeface="Book Antiqua" pitchFamily="18" charset="0"/>
              </a:rPr>
              <a:t> </a:t>
            </a:r>
          </a:p>
        </p:txBody>
      </p:sp>
      <p:graphicFrame>
        <p:nvGraphicFramePr>
          <p:cNvPr id="23" name="Object 1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3678614"/>
              </p:ext>
            </p:extLst>
          </p:nvPr>
        </p:nvGraphicFramePr>
        <p:xfrm>
          <a:off x="3429000" y="37401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61" name="Equation" r:id="rId7" imgW="415800" imgH="269640" progId="Equation.3">
                  <p:embed/>
                </p:oleObj>
              </mc:Choice>
              <mc:Fallback>
                <p:oleObj name="Equation" r:id="rId7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7401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6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4069846"/>
              </p:ext>
            </p:extLst>
          </p:nvPr>
        </p:nvGraphicFramePr>
        <p:xfrm>
          <a:off x="5029200" y="3717925"/>
          <a:ext cx="415925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62" name="Equation" r:id="rId9" imgW="415800" imgH="291960" progId="Equation.3">
                  <p:embed/>
                </p:oleObj>
              </mc:Choice>
              <mc:Fallback>
                <p:oleObj name="Equation" r:id="rId9" imgW="415800" imgH="29196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717925"/>
                        <a:ext cx="415925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7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1465766"/>
              </p:ext>
            </p:extLst>
          </p:nvPr>
        </p:nvGraphicFramePr>
        <p:xfrm>
          <a:off x="5867400" y="3717925"/>
          <a:ext cx="415925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63" name="Equation" r:id="rId11" imgW="415800" imgH="279360" progId="Equation.3">
                  <p:embed/>
                </p:oleObj>
              </mc:Choice>
              <mc:Fallback>
                <p:oleObj name="Equation" r:id="rId11" imgW="415800" imgH="27936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717925"/>
                        <a:ext cx="415925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3028062"/>
              </p:ext>
            </p:extLst>
          </p:nvPr>
        </p:nvGraphicFramePr>
        <p:xfrm>
          <a:off x="4183063" y="3657600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64" name="Equation" r:id="rId13" imgW="458640" imgH="415800" progId="Equation.3">
                  <p:embed/>
                </p:oleObj>
              </mc:Choice>
              <mc:Fallback>
                <p:oleObj name="Equation" r:id="rId13" imgW="458640" imgH="415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3063" y="3657600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26"/>
          <p:cNvSpPr>
            <a:spLocks noChangeArrowheads="1"/>
          </p:cNvSpPr>
          <p:nvPr/>
        </p:nvSpPr>
        <p:spPr bwMode="auto">
          <a:xfrm>
            <a:off x="2867025" y="4267200"/>
            <a:ext cx="45243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800" i="1" dirty="0">
                <a:latin typeface="Book Antiqua" pitchFamily="18" charset="0"/>
              </a:rPr>
              <a:t>R      (S     T)      (T     R)      S</a:t>
            </a:r>
            <a:r>
              <a:rPr lang="en-US" dirty="0">
                <a:latin typeface="Book Antiqua" pitchFamily="18" charset="0"/>
              </a:rPr>
              <a:t> </a:t>
            </a:r>
          </a:p>
        </p:txBody>
      </p:sp>
      <p:graphicFrame>
        <p:nvGraphicFramePr>
          <p:cNvPr id="34" name="Object 2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7998881"/>
              </p:ext>
            </p:extLst>
          </p:nvPr>
        </p:nvGraphicFramePr>
        <p:xfrm>
          <a:off x="4870450" y="4343400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65" name="Equation" r:id="rId14" imgW="458640" imgH="415800" progId="Equation.3">
                  <p:embed/>
                </p:oleObj>
              </mc:Choice>
              <mc:Fallback>
                <p:oleObj name="Equation" r:id="rId14" imgW="458640" imgH="415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0450" y="4343400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29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6218647"/>
              </p:ext>
            </p:extLst>
          </p:nvPr>
        </p:nvGraphicFramePr>
        <p:xfrm>
          <a:off x="3278187" y="44259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66" name="Equation" r:id="rId16" imgW="415800" imgH="269640" progId="Equation.3">
                  <p:embed/>
                </p:oleObj>
              </mc:Choice>
              <mc:Fallback>
                <p:oleObj name="Equation" r:id="rId16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8187" y="44259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1278009"/>
              </p:ext>
            </p:extLst>
          </p:nvPr>
        </p:nvGraphicFramePr>
        <p:xfrm>
          <a:off x="4116387" y="44259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67" name="Equation" r:id="rId18" imgW="415800" imgH="269640" progId="Equation.3">
                  <p:embed/>
                </p:oleObj>
              </mc:Choice>
              <mc:Fallback>
                <p:oleObj name="Equation" r:id="rId18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6387" y="44259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0424825"/>
              </p:ext>
            </p:extLst>
          </p:nvPr>
        </p:nvGraphicFramePr>
        <p:xfrm>
          <a:off x="5716587" y="44259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68" name="Equation" r:id="rId20" imgW="415800" imgH="269640" progId="Equation.3">
                  <p:embed/>
                </p:oleObj>
              </mc:Choice>
              <mc:Fallback>
                <p:oleObj name="Equation" r:id="rId20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6587" y="44259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363195"/>
              </p:ext>
            </p:extLst>
          </p:nvPr>
        </p:nvGraphicFramePr>
        <p:xfrm>
          <a:off x="6554787" y="44259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69" name="Equation" r:id="rId22" imgW="415800" imgH="269640" progId="Equation.3">
                  <p:embed/>
                </p:oleObj>
              </mc:Choice>
              <mc:Fallback>
                <p:oleObj name="Equation" r:id="rId22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4787" y="44259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358600" y="4260152"/>
            <a:ext cx="151035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It follows: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609600" y="6096000"/>
            <a:ext cx="7891584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This </a:t>
            </a:r>
            <a:r>
              <a:rPr lang="en-US" sz="2000" i="1" dirty="0">
                <a:solidFill>
                  <a:schemeClr val="tx1"/>
                </a:solidFill>
              </a:rPr>
              <a:t>order-independence</a:t>
            </a:r>
            <a:r>
              <a:rPr lang="en-US" sz="2000" dirty="0">
                <a:solidFill>
                  <a:schemeClr val="tx1"/>
                </a:solidFill>
              </a:rPr>
              <a:t> is fundamental to how a query optimizer generates alternative query evaluation plans</a:t>
            </a:r>
          </a:p>
        </p:txBody>
      </p:sp>
    </p:spTree>
    <p:extLst>
      <p:ext uri="{BB962C8B-B14F-4D97-AF65-F5344CB8AC3E}">
        <p14:creationId xmlns:p14="http://schemas.microsoft.com/office/powerpoint/2010/main" val="186101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/>
      <p:bldP spid="22" grpId="0"/>
      <p:bldP spid="33" grpId="0"/>
      <p:bldP spid="2" grpId="0"/>
      <p:bldP spid="2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RA Equivalences: Selections, Projections, Cross 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Selections with Projections: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Selections with Cross-Products: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59358" y="2971800"/>
            <a:ext cx="7806304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This says we can commute a selection with a projection if the</a:t>
            </a:r>
            <a:br>
              <a:rPr lang="en-US" sz="2400" dirty="0"/>
            </a:br>
            <a:r>
              <a:rPr lang="en-US" sz="2400" dirty="0"/>
              <a:t>selection involves only attributes retained by the projection!</a:t>
            </a:r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9750389"/>
              </p:ext>
            </p:extLst>
          </p:nvPr>
        </p:nvGraphicFramePr>
        <p:xfrm>
          <a:off x="2590800" y="2209800"/>
          <a:ext cx="3671887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94" name="Equation" r:id="rId4" imgW="1447560" imgH="228600" progId="Equation.3">
                  <p:embed/>
                </p:oleObj>
              </mc:Choice>
              <mc:Fallback>
                <p:oleObj name="Equation" r:id="rId4" imgW="1447560" imgH="2286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209800"/>
                        <a:ext cx="3671887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2667000" y="4572000"/>
            <a:ext cx="4419824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800" i="1" dirty="0">
                <a:latin typeface="Book Antiqua" pitchFamily="18" charset="0"/>
              </a:rPr>
              <a:t>R         T</a:t>
            </a:r>
            <a:endParaRPr lang="en-US" dirty="0">
              <a:latin typeface="Book Antiqua" pitchFamily="18" charset="0"/>
            </a:endParaRPr>
          </a:p>
        </p:txBody>
      </p:sp>
      <p:graphicFrame>
        <p:nvGraphicFramePr>
          <p:cNvPr id="28" name="Object 2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4338020"/>
              </p:ext>
            </p:extLst>
          </p:nvPr>
        </p:nvGraphicFramePr>
        <p:xfrm>
          <a:off x="4114800" y="4676730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95" name="Equation" r:id="rId6" imgW="458640" imgH="415800" progId="Equation.3">
                  <p:embed/>
                </p:oleObj>
              </mc:Choice>
              <mc:Fallback>
                <p:oleObj name="Equation" r:id="rId6" imgW="458640" imgH="415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676730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3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238408"/>
              </p:ext>
            </p:extLst>
          </p:nvPr>
        </p:nvGraphicFramePr>
        <p:xfrm>
          <a:off x="3073638" y="4724162"/>
          <a:ext cx="787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96" name="Equation" r:id="rId8" imgW="787320" imgH="431640" progId="Equation.3">
                  <p:embed/>
                </p:oleObj>
              </mc:Choice>
              <mc:Fallback>
                <p:oleObj name="Equation" r:id="rId8" imgW="787320" imgH="431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3638" y="4724162"/>
                        <a:ext cx="7874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4560805"/>
              </p:ext>
            </p:extLst>
          </p:nvPr>
        </p:nvGraphicFramePr>
        <p:xfrm>
          <a:off x="4572000" y="4603705"/>
          <a:ext cx="15779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97" name="Equation" r:id="rId10" imgW="622080" imgH="228600" progId="Equation.3">
                  <p:embed/>
                </p:oleObj>
              </mc:Choice>
              <mc:Fallback>
                <p:oleObj name="Equation" r:id="rId10" imgW="622080" imgH="2286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603705"/>
                        <a:ext cx="1577975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874184" y="5341203"/>
            <a:ext cx="7734361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This says we can combine a selection with a cross-product to</a:t>
            </a:r>
            <a:br>
              <a:rPr lang="en-US" sz="2400" dirty="0"/>
            </a:br>
            <a:r>
              <a:rPr lang="en-US" sz="2400" dirty="0"/>
              <a:t>form a join (</a:t>
            </a:r>
            <a:r>
              <a:rPr lang="en-US" sz="2400" i="1" dirty="0"/>
              <a:t>as per the definition of a join</a:t>
            </a:r>
            <a:r>
              <a:rPr lang="en-US" sz="2400" dirty="0"/>
              <a:t>)!</a:t>
            </a:r>
          </a:p>
        </p:txBody>
      </p:sp>
    </p:spTree>
    <p:extLst>
      <p:ext uri="{BB962C8B-B14F-4D97-AF65-F5344CB8AC3E}">
        <p14:creationId xmlns:p14="http://schemas.microsoft.com/office/powerpoint/2010/main" val="146207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7" grpId="0"/>
      <p:bldP spid="39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RA Equivalences: Selections, Projections, Cross 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Selections with Cross-Products and with Joins: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0" name="Object 3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6338405"/>
              </p:ext>
            </p:extLst>
          </p:nvPr>
        </p:nvGraphicFramePr>
        <p:xfrm>
          <a:off x="2209800" y="2133600"/>
          <a:ext cx="38862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64" name="Equation" r:id="rId4" imgW="3073320" imgH="507960" progId="Equation.3">
                  <p:embed/>
                </p:oleObj>
              </mc:Choice>
              <mc:Fallback>
                <p:oleObj name="Equation" r:id="rId4" imgW="3073320" imgH="50796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133600"/>
                        <a:ext cx="38862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325353" y="4648200"/>
            <a:ext cx="8607676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This says we can commute a selection with a cross-product or a join</a:t>
            </a:r>
            <a:br>
              <a:rPr lang="en-US" sz="2400" dirty="0"/>
            </a:br>
            <a:r>
              <a:rPr lang="en-US" sz="2400" dirty="0"/>
              <a:t>if the selection condition involves only attributes of one of the</a:t>
            </a:r>
            <a:br>
              <a:rPr lang="en-US" sz="2400" dirty="0"/>
            </a:br>
            <a:r>
              <a:rPr lang="en-US" sz="2400" dirty="0"/>
              <a:t>arguments to the cross-product or join!</a:t>
            </a:r>
          </a:p>
        </p:txBody>
      </p:sp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1652175"/>
              </p:ext>
            </p:extLst>
          </p:nvPr>
        </p:nvGraphicFramePr>
        <p:xfrm>
          <a:off x="2057400" y="2895600"/>
          <a:ext cx="4445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65" name="Equation" r:id="rId6" imgW="3733560" imgH="507960" progId="Equation.3">
                  <p:embed/>
                </p:oleObj>
              </mc:Choice>
              <mc:Fallback>
                <p:oleObj name="Equation" r:id="rId6" imgW="3733560" imgH="50796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895600"/>
                        <a:ext cx="44450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95240" y="3657600"/>
            <a:ext cx="8267904" cy="83099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/>
              <a:t>Caveat</a:t>
            </a:r>
            <a:r>
              <a:rPr lang="en-US" sz="2400" dirty="0"/>
              <a:t>: The attributes mentioned in </a:t>
            </a:r>
            <a:r>
              <a:rPr lang="en-US" sz="2400" i="1" dirty="0"/>
              <a:t>c </a:t>
            </a:r>
            <a:r>
              <a:rPr lang="en-US" sz="2400" dirty="0"/>
              <a:t>must appear only in R and </a:t>
            </a:r>
            <a:br>
              <a:rPr lang="en-US" sz="2400" dirty="0"/>
            </a:br>
            <a:r>
              <a:rPr lang="en-US" sz="2400" i="1" dirty="0"/>
              <a:t>NOT</a:t>
            </a:r>
            <a:r>
              <a:rPr lang="en-US" sz="2400" dirty="0"/>
              <a:t> in S</a:t>
            </a:r>
          </a:p>
        </p:txBody>
      </p:sp>
    </p:spTree>
    <p:extLst>
      <p:ext uri="{BB962C8B-B14F-4D97-AF65-F5344CB8AC3E}">
        <p14:creationId xmlns:p14="http://schemas.microsoft.com/office/powerpoint/2010/main" val="3594107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13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RA Equivalences: Selections, Projections, Cross 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Selections with Cross-Products and with Joins (</a:t>
            </a:r>
            <a:r>
              <a:rPr lang="en-US" sz="2800" i="1" dirty="0">
                <a:solidFill>
                  <a:srgbClr val="0070C0"/>
                </a:solidFill>
              </a:rPr>
              <a:t>Cont’d</a:t>
            </a:r>
            <a:r>
              <a:rPr lang="en-US" sz="2800" dirty="0">
                <a:solidFill>
                  <a:srgbClr val="0070C0"/>
                </a:solidFill>
              </a:rPr>
              <a:t>):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0" name="Object 3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9711184"/>
              </p:ext>
            </p:extLst>
          </p:nvPr>
        </p:nvGraphicFramePr>
        <p:xfrm>
          <a:off x="1343025" y="1968500"/>
          <a:ext cx="56213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15" name="Equation" r:id="rId4" imgW="4444920" imgH="838080" progId="Equation.3">
                  <p:embed/>
                </p:oleObj>
              </mc:Choice>
              <mc:Fallback>
                <p:oleObj name="Equation" r:id="rId4" imgW="4444920" imgH="8380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3025" y="1968500"/>
                        <a:ext cx="562133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541577" y="4648200"/>
            <a:ext cx="8175250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This says we can push part of the selection condition </a:t>
            </a:r>
            <a:r>
              <a:rPr lang="en-US" sz="2400" b="1" i="1" dirty="0"/>
              <a:t>c</a:t>
            </a:r>
            <a:r>
              <a:rPr lang="en-US" sz="2400" dirty="0"/>
              <a:t> ahead of </a:t>
            </a:r>
            <a:br>
              <a:rPr lang="en-US" sz="2400" dirty="0"/>
            </a:br>
            <a:r>
              <a:rPr lang="en-US" sz="2400" dirty="0"/>
              <a:t>the cross-product!</a:t>
            </a:r>
          </a:p>
        </p:txBody>
      </p:sp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1241256"/>
              </p:ext>
            </p:extLst>
          </p:nvPr>
        </p:nvGraphicFramePr>
        <p:xfrm>
          <a:off x="3124200" y="2895600"/>
          <a:ext cx="41576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16" name="Equation" r:id="rId6" imgW="3492360" imgH="609480" progId="Equation.3">
                  <p:embed/>
                </p:oleObj>
              </mc:Choice>
              <mc:Fallback>
                <p:oleObj name="Equation" r:id="rId6" imgW="349236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895600"/>
                        <a:ext cx="415766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8130772"/>
              </p:ext>
            </p:extLst>
          </p:nvPr>
        </p:nvGraphicFramePr>
        <p:xfrm>
          <a:off x="3124200" y="3810000"/>
          <a:ext cx="4127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17" name="Equation" r:id="rId8" imgW="3466800" imgH="609480" progId="Equation.3">
                  <p:embed/>
                </p:oleObj>
              </mc:Choice>
              <mc:Fallback>
                <p:oleObj name="Equation" r:id="rId8" imgW="346680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810000"/>
                        <a:ext cx="41275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796298" y="5569803"/>
            <a:ext cx="3649461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This applies to joins as well!</a:t>
            </a:r>
          </a:p>
        </p:txBody>
      </p:sp>
    </p:spTree>
    <p:extLst>
      <p:ext uri="{BB962C8B-B14F-4D97-AF65-F5344CB8AC3E}">
        <p14:creationId xmlns:p14="http://schemas.microsoft.com/office/powerpoint/2010/main" val="96934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10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RA Equivalences: Selections, Projections, Cross 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Projections with Cross-Products and with Joins: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0" name="Object 30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0713356"/>
              </p:ext>
            </p:extLst>
          </p:nvPr>
        </p:nvGraphicFramePr>
        <p:xfrm>
          <a:off x="1574800" y="2082800"/>
          <a:ext cx="5156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39" name="Equation" r:id="rId4" imgW="4076640" imgH="609480" progId="Equation.3">
                  <p:embed/>
                </p:oleObj>
              </mc:Choice>
              <mc:Fallback>
                <p:oleObj name="Equation" r:id="rId4" imgW="407664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4800" y="2082800"/>
                        <a:ext cx="51562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457200" y="4895671"/>
            <a:ext cx="8334396" cy="12003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Intuitively, we need to retain only those attributes of R and S that</a:t>
            </a:r>
            <a:br>
              <a:rPr lang="en-US" sz="2400" dirty="0"/>
            </a:br>
            <a:r>
              <a:rPr lang="en-US" sz="2400" dirty="0"/>
              <a:t>are either mentioned in the join condition </a:t>
            </a:r>
            <a:r>
              <a:rPr lang="en-US" sz="2400" b="1" i="1" dirty="0"/>
              <a:t>c</a:t>
            </a:r>
            <a:r>
              <a:rPr lang="en-US" sz="2400" dirty="0"/>
              <a:t> or included in the set</a:t>
            </a:r>
            <a:br>
              <a:rPr lang="en-US" sz="2400" dirty="0"/>
            </a:br>
            <a:r>
              <a:rPr lang="en-US" sz="2400" dirty="0"/>
              <a:t>of attributes </a:t>
            </a:r>
            <a:r>
              <a:rPr lang="en-US" sz="2400" b="1" i="1" dirty="0"/>
              <a:t>a</a:t>
            </a:r>
            <a:r>
              <a:rPr lang="en-US" sz="2400" dirty="0"/>
              <a:t> retained by the projection</a:t>
            </a:r>
          </a:p>
        </p:txBody>
      </p:sp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0004456"/>
              </p:ext>
            </p:extLst>
          </p:nvPr>
        </p:nvGraphicFramePr>
        <p:xfrm>
          <a:off x="1336675" y="2895600"/>
          <a:ext cx="61229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40" name="Equation" r:id="rId6" imgW="5143320" imgH="609480" progId="Equation.3">
                  <p:embed/>
                </p:oleObj>
              </mc:Choice>
              <mc:Fallback>
                <p:oleObj name="Equation" r:id="rId6" imgW="514332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6675" y="2895600"/>
                        <a:ext cx="61229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2608945"/>
              </p:ext>
            </p:extLst>
          </p:nvPr>
        </p:nvGraphicFramePr>
        <p:xfrm>
          <a:off x="928688" y="3886200"/>
          <a:ext cx="69389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41" name="Equation" r:id="rId8" imgW="5829120" imgH="609480" progId="Equation.3">
                  <p:embed/>
                </p:oleObj>
              </mc:Choice>
              <mc:Fallback>
                <p:oleObj name="Equation" r:id="rId8" imgW="582912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3886200"/>
                        <a:ext cx="6938962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1085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/>
              <a:t>Cost-Based Query Sub-System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5" name="Text Box 2052"/>
          <p:cNvSpPr txBox="1">
            <a:spLocks noChangeArrowheads="1"/>
          </p:cNvSpPr>
          <p:nvPr/>
        </p:nvSpPr>
        <p:spPr bwMode="auto">
          <a:xfrm>
            <a:off x="2166938" y="2754313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Query Parser</a:t>
            </a:r>
          </a:p>
        </p:txBody>
      </p:sp>
      <p:sp>
        <p:nvSpPr>
          <p:cNvPr id="6" name="Text Box 2053"/>
          <p:cNvSpPr txBox="1">
            <a:spLocks noChangeArrowheads="1"/>
          </p:cNvSpPr>
          <p:nvPr/>
        </p:nvSpPr>
        <p:spPr bwMode="auto">
          <a:xfrm>
            <a:off x="1524000" y="3721100"/>
            <a:ext cx="617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Query Optimizer</a:t>
            </a:r>
          </a:p>
        </p:txBody>
      </p:sp>
      <p:sp>
        <p:nvSpPr>
          <p:cNvPr id="7" name="Text Box 2054"/>
          <p:cNvSpPr txBox="1">
            <a:spLocks noChangeArrowheads="1"/>
          </p:cNvSpPr>
          <p:nvPr/>
        </p:nvSpPr>
        <p:spPr bwMode="auto">
          <a:xfrm>
            <a:off x="1676400" y="4559300"/>
            <a:ext cx="1676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Plan Generator</a:t>
            </a:r>
          </a:p>
        </p:txBody>
      </p:sp>
      <p:sp>
        <p:nvSpPr>
          <p:cNvPr id="8" name="Text Box 2055"/>
          <p:cNvSpPr txBox="1">
            <a:spLocks noChangeArrowheads="1"/>
          </p:cNvSpPr>
          <p:nvPr/>
        </p:nvSpPr>
        <p:spPr bwMode="auto">
          <a:xfrm>
            <a:off x="3352800" y="4559300"/>
            <a:ext cx="2057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Plan Cost Estimator</a:t>
            </a:r>
          </a:p>
        </p:txBody>
      </p:sp>
      <p:sp>
        <p:nvSpPr>
          <p:cNvPr id="9" name="Text Box 2056"/>
          <p:cNvSpPr txBox="1">
            <a:spLocks noChangeArrowheads="1"/>
          </p:cNvSpPr>
          <p:nvPr/>
        </p:nvSpPr>
        <p:spPr bwMode="auto">
          <a:xfrm>
            <a:off x="1676400" y="6223000"/>
            <a:ext cx="396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Query Plan Evaluator</a:t>
            </a:r>
          </a:p>
        </p:txBody>
      </p:sp>
      <p:sp>
        <p:nvSpPr>
          <p:cNvPr id="10" name="Rectangle 2057"/>
          <p:cNvSpPr>
            <a:spLocks noChangeArrowheads="1"/>
          </p:cNvSpPr>
          <p:nvPr/>
        </p:nvSpPr>
        <p:spPr bwMode="auto">
          <a:xfrm>
            <a:off x="1970088" y="2667000"/>
            <a:ext cx="22098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2058"/>
          <p:cNvSpPr>
            <a:spLocks noChangeArrowheads="1"/>
          </p:cNvSpPr>
          <p:nvPr/>
        </p:nvSpPr>
        <p:spPr bwMode="auto">
          <a:xfrm>
            <a:off x="1676400" y="4559300"/>
            <a:ext cx="1371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2059"/>
          <p:cNvSpPr>
            <a:spLocks noChangeArrowheads="1"/>
          </p:cNvSpPr>
          <p:nvPr/>
        </p:nvSpPr>
        <p:spPr bwMode="auto">
          <a:xfrm>
            <a:off x="3276600" y="4559300"/>
            <a:ext cx="14478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2060"/>
          <p:cNvSpPr>
            <a:spLocks noChangeArrowheads="1"/>
          </p:cNvSpPr>
          <p:nvPr/>
        </p:nvSpPr>
        <p:spPr bwMode="auto">
          <a:xfrm>
            <a:off x="1524000" y="3721100"/>
            <a:ext cx="35814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" name="Group 2061"/>
          <p:cNvGrpSpPr>
            <a:grpSpLocks/>
          </p:cNvGrpSpPr>
          <p:nvPr/>
        </p:nvGrpSpPr>
        <p:grpSpPr bwMode="auto">
          <a:xfrm>
            <a:off x="5638800" y="4635500"/>
            <a:ext cx="2438400" cy="609600"/>
            <a:chOff x="3600" y="1968"/>
            <a:chExt cx="1536" cy="384"/>
          </a:xfrm>
        </p:grpSpPr>
        <p:sp>
          <p:nvSpPr>
            <p:cNvPr id="15" name="Text Box 2062"/>
            <p:cNvSpPr txBox="1">
              <a:spLocks noChangeArrowheads="1"/>
            </p:cNvSpPr>
            <p:nvPr/>
          </p:nvSpPr>
          <p:spPr bwMode="auto">
            <a:xfrm>
              <a:off x="3600" y="1968"/>
              <a:ext cx="15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/>
              <a:r>
                <a:rPr lang="en-US" b="0"/>
                <a:t>Catalog Manager</a:t>
              </a:r>
            </a:p>
          </p:txBody>
        </p:sp>
        <p:sp>
          <p:nvSpPr>
            <p:cNvPr id="16" name="Rectangle 2063"/>
            <p:cNvSpPr>
              <a:spLocks noChangeArrowheads="1"/>
            </p:cNvSpPr>
            <p:nvPr/>
          </p:nvSpPr>
          <p:spPr bwMode="auto">
            <a:xfrm>
              <a:off x="3600" y="1968"/>
              <a:ext cx="1488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Rectangle 2064"/>
          <p:cNvSpPr>
            <a:spLocks noChangeArrowheads="1"/>
          </p:cNvSpPr>
          <p:nvPr/>
        </p:nvSpPr>
        <p:spPr bwMode="auto">
          <a:xfrm>
            <a:off x="1600200" y="6070600"/>
            <a:ext cx="3048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2065"/>
          <p:cNvSpPr>
            <a:spLocks noChangeShapeType="1"/>
          </p:cNvSpPr>
          <p:nvPr/>
        </p:nvSpPr>
        <p:spPr bwMode="auto">
          <a:xfrm>
            <a:off x="2971800" y="5854700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2066"/>
          <p:cNvSpPr>
            <a:spLocks noChangeShapeType="1"/>
          </p:cNvSpPr>
          <p:nvPr/>
        </p:nvSpPr>
        <p:spPr bwMode="auto">
          <a:xfrm flipV="1">
            <a:off x="5097463" y="4940300"/>
            <a:ext cx="5413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2067"/>
          <p:cNvSpPr>
            <a:spLocks noChangeShapeType="1"/>
          </p:cNvSpPr>
          <p:nvPr/>
        </p:nvSpPr>
        <p:spPr bwMode="auto">
          <a:xfrm>
            <a:off x="3048000" y="32639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AutoShape 2068"/>
          <p:cNvSpPr>
            <a:spLocks noChangeArrowheads="1"/>
          </p:cNvSpPr>
          <p:nvPr/>
        </p:nvSpPr>
        <p:spPr bwMode="auto">
          <a:xfrm>
            <a:off x="2362200" y="5473700"/>
            <a:ext cx="2057400" cy="304800"/>
          </a:xfrm>
          <a:prstGeom prst="curvedUpArrow">
            <a:avLst>
              <a:gd name="adj1" fmla="val 135000"/>
              <a:gd name="adj2" fmla="val 270000"/>
              <a:gd name="adj3" fmla="val 33333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AutoShape 2069"/>
          <p:cNvSpPr>
            <a:spLocks noChangeArrowheads="1"/>
          </p:cNvSpPr>
          <p:nvPr/>
        </p:nvSpPr>
        <p:spPr bwMode="auto">
          <a:xfrm rot="10800000">
            <a:off x="2133600" y="4330700"/>
            <a:ext cx="2133600" cy="228600"/>
          </a:xfrm>
          <a:prstGeom prst="curvedUpArrow">
            <a:avLst>
              <a:gd name="adj1" fmla="val 186667"/>
              <a:gd name="adj2" fmla="val 373333"/>
              <a:gd name="adj3" fmla="val 33333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 Box 2070"/>
          <p:cNvSpPr txBox="1">
            <a:spLocks noChangeArrowheads="1"/>
          </p:cNvSpPr>
          <p:nvPr/>
        </p:nvSpPr>
        <p:spPr bwMode="auto">
          <a:xfrm>
            <a:off x="5473700" y="1901825"/>
            <a:ext cx="3022600" cy="156527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Usually there is a</a:t>
            </a:r>
          </a:p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heuristics-based</a:t>
            </a:r>
          </a:p>
          <a:p>
            <a:pPr algn="l" eaLnBrk="1" hangingPunct="1">
              <a:spcBef>
                <a:spcPct val="0"/>
              </a:spcBef>
            </a:pPr>
            <a:r>
              <a:rPr lang="en-US" b="0" u="sng">
                <a:solidFill>
                  <a:srgbClr val="CF0E30"/>
                </a:solidFill>
                <a:latin typeface="Book Antiqua" pitchFamily="18" charset="0"/>
              </a:rPr>
              <a:t>rewriting</a:t>
            </a: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 step before</a:t>
            </a:r>
          </a:p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the cost-based steps.</a:t>
            </a:r>
          </a:p>
        </p:txBody>
      </p:sp>
      <p:grpSp>
        <p:nvGrpSpPr>
          <p:cNvPr id="24" name="Group 2071"/>
          <p:cNvGrpSpPr>
            <a:grpSpLocks/>
          </p:cNvGrpSpPr>
          <p:nvPr/>
        </p:nvGrpSpPr>
        <p:grpSpPr bwMode="auto">
          <a:xfrm>
            <a:off x="5691188" y="5665788"/>
            <a:ext cx="1077912" cy="1025525"/>
            <a:chOff x="3585" y="3001"/>
            <a:chExt cx="679" cy="646"/>
          </a:xfrm>
        </p:grpSpPr>
        <p:sp>
          <p:nvSpPr>
            <p:cNvPr id="25" name="Rectangle 2072"/>
            <p:cNvSpPr>
              <a:spLocks noChangeArrowheads="1"/>
            </p:cNvSpPr>
            <p:nvPr/>
          </p:nvSpPr>
          <p:spPr bwMode="auto">
            <a:xfrm>
              <a:off x="3585" y="3085"/>
              <a:ext cx="675" cy="46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073"/>
            <p:cNvSpPr>
              <a:spLocks noChangeArrowheads="1"/>
            </p:cNvSpPr>
            <p:nvPr/>
          </p:nvSpPr>
          <p:spPr bwMode="auto">
            <a:xfrm>
              <a:off x="3585" y="3001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2074"/>
            <p:cNvSpPr>
              <a:spLocks noChangeArrowheads="1"/>
            </p:cNvSpPr>
            <p:nvPr/>
          </p:nvSpPr>
          <p:spPr bwMode="auto">
            <a:xfrm>
              <a:off x="3590" y="3457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" name="Text Box 2075"/>
          <p:cNvSpPr txBox="1">
            <a:spLocks noChangeArrowheads="1"/>
          </p:cNvSpPr>
          <p:nvPr/>
        </p:nvSpPr>
        <p:spPr bwMode="auto">
          <a:xfrm>
            <a:off x="5680075" y="5973763"/>
            <a:ext cx="1116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latin typeface="Book Antiqua" pitchFamily="18" charset="0"/>
              </a:rPr>
              <a:t>Schema</a:t>
            </a:r>
          </a:p>
        </p:txBody>
      </p:sp>
      <p:grpSp>
        <p:nvGrpSpPr>
          <p:cNvPr id="29" name="Group 2076"/>
          <p:cNvGrpSpPr>
            <a:grpSpLocks/>
          </p:cNvGrpSpPr>
          <p:nvPr/>
        </p:nvGrpSpPr>
        <p:grpSpPr bwMode="auto">
          <a:xfrm>
            <a:off x="7019925" y="5680075"/>
            <a:ext cx="1077913" cy="1025525"/>
            <a:chOff x="3585" y="3001"/>
            <a:chExt cx="679" cy="646"/>
          </a:xfrm>
        </p:grpSpPr>
        <p:sp>
          <p:nvSpPr>
            <p:cNvPr id="30" name="Rectangle 2077"/>
            <p:cNvSpPr>
              <a:spLocks noChangeArrowheads="1"/>
            </p:cNvSpPr>
            <p:nvPr/>
          </p:nvSpPr>
          <p:spPr bwMode="auto">
            <a:xfrm>
              <a:off x="3585" y="3085"/>
              <a:ext cx="675" cy="46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Oval 2078"/>
            <p:cNvSpPr>
              <a:spLocks noChangeArrowheads="1"/>
            </p:cNvSpPr>
            <p:nvPr/>
          </p:nvSpPr>
          <p:spPr bwMode="auto">
            <a:xfrm>
              <a:off x="3585" y="3001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2079"/>
            <p:cNvSpPr>
              <a:spLocks noChangeArrowheads="1"/>
            </p:cNvSpPr>
            <p:nvPr/>
          </p:nvSpPr>
          <p:spPr bwMode="auto">
            <a:xfrm>
              <a:off x="3590" y="3457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" name="Text Box 2080"/>
          <p:cNvSpPr txBox="1">
            <a:spLocks noChangeArrowheads="1"/>
          </p:cNvSpPr>
          <p:nvPr/>
        </p:nvSpPr>
        <p:spPr bwMode="auto">
          <a:xfrm>
            <a:off x="6980238" y="5988050"/>
            <a:ext cx="12493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latin typeface="Book Antiqua" pitchFamily="18" charset="0"/>
              </a:rPr>
              <a:t>Statistics</a:t>
            </a:r>
          </a:p>
        </p:txBody>
      </p:sp>
      <p:sp>
        <p:nvSpPr>
          <p:cNvPr id="34" name="Line 2081"/>
          <p:cNvSpPr>
            <a:spLocks noChangeShapeType="1"/>
          </p:cNvSpPr>
          <p:nvPr/>
        </p:nvSpPr>
        <p:spPr bwMode="auto">
          <a:xfrm>
            <a:off x="6197600" y="5257800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2082"/>
          <p:cNvSpPr>
            <a:spLocks noChangeShapeType="1"/>
          </p:cNvSpPr>
          <p:nvPr/>
        </p:nvSpPr>
        <p:spPr bwMode="auto">
          <a:xfrm>
            <a:off x="7493000" y="5245100"/>
            <a:ext cx="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2083"/>
          <p:cNvSpPr>
            <a:spLocks noChangeShapeType="1"/>
          </p:cNvSpPr>
          <p:nvPr/>
        </p:nvSpPr>
        <p:spPr bwMode="auto">
          <a:xfrm>
            <a:off x="4221163" y="3073400"/>
            <a:ext cx="2789237" cy="1549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 Box 2084"/>
          <p:cNvSpPr txBox="1">
            <a:spLocks noChangeArrowheads="1"/>
          </p:cNvSpPr>
          <p:nvPr/>
        </p:nvSpPr>
        <p:spPr bwMode="auto">
          <a:xfrm>
            <a:off x="1851025" y="1271588"/>
            <a:ext cx="2519363" cy="8382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1600" b="0">
                <a:latin typeface="Courier New" pitchFamily="49" charset="0"/>
              </a:rPr>
              <a:t>Select *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 b="0">
                <a:latin typeface="Courier New" pitchFamily="49" charset="0"/>
              </a:rPr>
              <a:t>From Blah B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 b="0">
                <a:latin typeface="Courier New" pitchFamily="49" charset="0"/>
              </a:rPr>
              <a:t>Where B.blah = blah</a:t>
            </a:r>
          </a:p>
        </p:txBody>
      </p:sp>
      <p:sp>
        <p:nvSpPr>
          <p:cNvPr id="38" name="Text Box 2085"/>
          <p:cNvSpPr txBox="1">
            <a:spLocks noChangeArrowheads="1"/>
          </p:cNvSpPr>
          <p:nvPr/>
        </p:nvSpPr>
        <p:spPr bwMode="auto">
          <a:xfrm>
            <a:off x="593725" y="1462088"/>
            <a:ext cx="1238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Queries</a:t>
            </a:r>
          </a:p>
        </p:txBody>
      </p:sp>
      <p:sp>
        <p:nvSpPr>
          <p:cNvPr id="39" name="Freeform 2086"/>
          <p:cNvSpPr>
            <a:spLocks/>
          </p:cNvSpPr>
          <p:nvPr/>
        </p:nvSpPr>
        <p:spPr bwMode="auto">
          <a:xfrm>
            <a:off x="2209800" y="2133600"/>
            <a:ext cx="698500" cy="520700"/>
          </a:xfrm>
          <a:custGeom>
            <a:avLst/>
            <a:gdLst>
              <a:gd name="T0" fmla="*/ 2147483647 w 440"/>
              <a:gd name="T1" fmla="*/ 0 h 328"/>
              <a:gd name="T2" fmla="*/ 2147483647 w 440"/>
              <a:gd name="T3" fmla="*/ 2147483647 h 328"/>
              <a:gd name="T4" fmla="*/ 2147483647 w 440"/>
              <a:gd name="T5" fmla="*/ 2147483647 h 328"/>
              <a:gd name="T6" fmla="*/ 0 60000 65536"/>
              <a:gd name="T7" fmla="*/ 0 60000 65536"/>
              <a:gd name="T8" fmla="*/ 0 60000 65536"/>
              <a:gd name="T9" fmla="*/ 0 w 440"/>
              <a:gd name="T10" fmla="*/ 0 h 328"/>
              <a:gd name="T11" fmla="*/ 440 w 440"/>
              <a:gd name="T12" fmla="*/ 328 h 3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0" h="328">
                <a:moveTo>
                  <a:pt x="344" y="0"/>
                </a:moveTo>
                <a:cubicBezTo>
                  <a:pt x="172" y="36"/>
                  <a:pt x="0" y="73"/>
                  <a:pt x="16" y="128"/>
                </a:cubicBezTo>
                <a:cubicBezTo>
                  <a:pt x="32" y="183"/>
                  <a:pt x="236" y="255"/>
                  <a:pt x="440" y="32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stealth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AutoShape 2087"/>
          <p:cNvSpPr>
            <a:spLocks noChangeArrowheads="1"/>
          </p:cNvSpPr>
          <p:nvPr/>
        </p:nvSpPr>
        <p:spPr bwMode="auto">
          <a:xfrm>
            <a:off x="317500" y="2717800"/>
            <a:ext cx="1168400" cy="495300"/>
          </a:xfrm>
          <a:prstGeom prst="rightArrow">
            <a:avLst>
              <a:gd name="adj1" fmla="val 50000"/>
              <a:gd name="adj2" fmla="val 58974"/>
            </a:avLst>
          </a:prstGeom>
          <a:solidFill>
            <a:srgbClr val="FFC000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51180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How to Estimate the Cost of Plans?</a:t>
            </a:r>
          </a:p>
        </p:txBody>
      </p:sp>
      <p:sp>
        <p:nvSpPr>
          <p:cNvPr id="34" name="Rectangle 3"/>
          <p:cNvSpPr txBox="1">
            <a:spLocks noChangeArrowheads="1"/>
          </p:cNvSpPr>
          <p:nvPr/>
        </p:nvSpPr>
        <p:spPr>
          <a:xfrm>
            <a:off x="381000" y="1447800"/>
            <a:ext cx="8468047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Now that correctness is ensured, how can the DBMS estimate the costs of various plans?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5" name="Line 4"/>
          <p:cNvSpPr>
            <a:spLocks noChangeShapeType="1"/>
          </p:cNvSpPr>
          <p:nvPr/>
        </p:nvSpPr>
        <p:spPr bwMode="auto">
          <a:xfrm>
            <a:off x="3945731" y="4494045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" name="Text Box 28"/>
          <p:cNvSpPr txBox="1">
            <a:spLocks noChangeArrowheads="1"/>
          </p:cNvSpPr>
          <p:nvPr/>
        </p:nvSpPr>
        <p:spPr bwMode="auto">
          <a:xfrm>
            <a:off x="3900487" y="3274845"/>
            <a:ext cx="2224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Canonical form</a:t>
            </a:r>
          </a:p>
        </p:txBody>
      </p:sp>
      <p:grpSp>
        <p:nvGrpSpPr>
          <p:cNvPr id="37" name="Group 53"/>
          <p:cNvGrpSpPr>
            <a:grpSpLocks/>
          </p:cNvGrpSpPr>
          <p:nvPr/>
        </p:nvGrpSpPr>
        <p:grpSpPr bwMode="auto">
          <a:xfrm>
            <a:off x="950912" y="2806857"/>
            <a:ext cx="2687638" cy="3313113"/>
            <a:chOff x="3020" y="2103"/>
            <a:chExt cx="1693" cy="2087"/>
          </a:xfrm>
        </p:grpSpPr>
        <p:sp>
          <p:nvSpPr>
            <p:cNvPr id="38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42"/>
            <p:cNvSpPr>
              <a:spLocks/>
            </p:cNvSpPr>
            <p:nvPr/>
          </p:nvSpPr>
          <p:spPr bwMode="auto">
            <a:xfrm>
              <a:off x="3828" y="2741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43"/>
            <p:cNvSpPr>
              <a:spLocks/>
            </p:cNvSpPr>
            <p:nvPr/>
          </p:nvSpPr>
          <p:spPr bwMode="auto">
            <a:xfrm>
              <a:off x="3882" y="2749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84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85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=</a:t>
              </a:r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6" name="Rectangle 47"/>
            <p:cNvSpPr>
              <a:spLocks noChangeArrowheads="1"/>
            </p:cNvSpPr>
            <p:nvPr/>
          </p:nvSpPr>
          <p:spPr bwMode="auto">
            <a:xfrm>
              <a:off x="3331" y="2733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87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88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6445614" y="2889488"/>
            <a:ext cx="1617663" cy="3278188"/>
            <a:chOff x="6309883" y="1728825"/>
            <a:chExt cx="1617663" cy="3278188"/>
          </a:xfrm>
        </p:grpSpPr>
        <p:sp>
          <p:nvSpPr>
            <p:cNvPr id="90" name="Freeform 9"/>
            <p:cNvSpPr>
              <a:spLocks/>
            </p:cNvSpPr>
            <p:nvPr/>
          </p:nvSpPr>
          <p:spPr bwMode="auto">
            <a:xfrm>
              <a:off x="6948058" y="3321088"/>
              <a:ext cx="1588" cy="88900"/>
            </a:xfrm>
            <a:custGeom>
              <a:avLst/>
              <a:gdLst>
                <a:gd name="T0" fmla="*/ 0 w 1"/>
                <a:gd name="T1" fmla="*/ 0 h 56"/>
                <a:gd name="T2" fmla="*/ 0 w 1"/>
                <a:gd name="T3" fmla="*/ 55 h 56"/>
                <a:gd name="T4" fmla="*/ 0 w 1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6">
                  <a:moveTo>
                    <a:pt x="0" y="0"/>
                  </a:move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10"/>
            <p:cNvSpPr>
              <a:spLocks/>
            </p:cNvSpPr>
            <p:nvPr/>
          </p:nvSpPr>
          <p:spPr bwMode="auto">
            <a:xfrm>
              <a:off x="7130621" y="3321088"/>
              <a:ext cx="1587" cy="88900"/>
            </a:xfrm>
            <a:custGeom>
              <a:avLst/>
              <a:gdLst>
                <a:gd name="T0" fmla="*/ 0 w 1"/>
                <a:gd name="T1" fmla="*/ 0 h 56"/>
                <a:gd name="T2" fmla="*/ 0 w 1"/>
                <a:gd name="T3" fmla="*/ 55 h 56"/>
                <a:gd name="T4" fmla="*/ 0 w 1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6">
                  <a:moveTo>
                    <a:pt x="0" y="0"/>
                  </a:move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11"/>
            <p:cNvSpPr>
              <a:spLocks/>
            </p:cNvSpPr>
            <p:nvPr/>
          </p:nvSpPr>
          <p:spPr bwMode="auto">
            <a:xfrm>
              <a:off x="6948058" y="3321088"/>
              <a:ext cx="184150" cy="88900"/>
            </a:xfrm>
            <a:custGeom>
              <a:avLst/>
              <a:gdLst>
                <a:gd name="T0" fmla="*/ 0 w 116"/>
                <a:gd name="T1" fmla="*/ 0 h 56"/>
                <a:gd name="T2" fmla="*/ 115 w 116"/>
                <a:gd name="T3" fmla="*/ 55 h 56"/>
                <a:gd name="T4" fmla="*/ 0 w 116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56">
                  <a:moveTo>
                    <a:pt x="0" y="0"/>
                  </a:moveTo>
                  <a:lnTo>
                    <a:pt x="115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12"/>
            <p:cNvSpPr>
              <a:spLocks/>
            </p:cNvSpPr>
            <p:nvPr/>
          </p:nvSpPr>
          <p:spPr bwMode="auto">
            <a:xfrm>
              <a:off x="6948058" y="3321088"/>
              <a:ext cx="184150" cy="88900"/>
            </a:xfrm>
            <a:custGeom>
              <a:avLst/>
              <a:gdLst>
                <a:gd name="T0" fmla="*/ 0 w 116"/>
                <a:gd name="T1" fmla="*/ 55 h 56"/>
                <a:gd name="T2" fmla="*/ 115 w 116"/>
                <a:gd name="T3" fmla="*/ 0 h 56"/>
                <a:gd name="T4" fmla="*/ 0 w 116"/>
                <a:gd name="T5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56">
                  <a:moveTo>
                    <a:pt x="0" y="55"/>
                  </a:moveTo>
                  <a:lnTo>
                    <a:pt x="115" y="0"/>
                  </a:lnTo>
                  <a:lnTo>
                    <a:pt x="0" y="5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13"/>
            <p:cNvSpPr>
              <a:spLocks/>
            </p:cNvSpPr>
            <p:nvPr/>
          </p:nvSpPr>
          <p:spPr bwMode="auto">
            <a:xfrm>
              <a:off x="6635321" y="3678275"/>
              <a:ext cx="350837" cy="250825"/>
            </a:xfrm>
            <a:custGeom>
              <a:avLst/>
              <a:gdLst>
                <a:gd name="T0" fmla="*/ 0 w 221"/>
                <a:gd name="T1" fmla="*/ 157 h 158"/>
                <a:gd name="T2" fmla="*/ 220 w 221"/>
                <a:gd name="T3" fmla="*/ 0 h 158"/>
                <a:gd name="T4" fmla="*/ 0 w 221"/>
                <a:gd name="T5" fmla="*/ 157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1" h="158">
                  <a:moveTo>
                    <a:pt x="0" y="157"/>
                  </a:moveTo>
                  <a:lnTo>
                    <a:pt x="220" y="0"/>
                  </a:lnTo>
                  <a:lnTo>
                    <a:pt x="0" y="15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14"/>
            <p:cNvSpPr>
              <a:spLocks/>
            </p:cNvSpPr>
            <p:nvPr/>
          </p:nvSpPr>
          <p:spPr bwMode="auto">
            <a:xfrm>
              <a:off x="7116333" y="3678275"/>
              <a:ext cx="360363" cy="250825"/>
            </a:xfrm>
            <a:custGeom>
              <a:avLst/>
              <a:gdLst>
                <a:gd name="T0" fmla="*/ 0 w 227"/>
                <a:gd name="T1" fmla="*/ 0 h 158"/>
                <a:gd name="T2" fmla="*/ 226 w 227"/>
                <a:gd name="T3" fmla="*/ 157 h 158"/>
                <a:gd name="T4" fmla="*/ 0 w 227"/>
                <a:gd name="T5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7" h="158">
                  <a:moveTo>
                    <a:pt x="0" y="0"/>
                  </a:moveTo>
                  <a:lnTo>
                    <a:pt x="226" y="15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15"/>
            <p:cNvSpPr>
              <a:spLocks/>
            </p:cNvSpPr>
            <p:nvPr/>
          </p:nvSpPr>
          <p:spPr bwMode="auto">
            <a:xfrm>
              <a:off x="7038546" y="2033625"/>
              <a:ext cx="1587" cy="390525"/>
            </a:xfrm>
            <a:custGeom>
              <a:avLst/>
              <a:gdLst>
                <a:gd name="T0" fmla="*/ 0 w 1"/>
                <a:gd name="T1" fmla="*/ 0 h 246"/>
                <a:gd name="T2" fmla="*/ 0 w 1"/>
                <a:gd name="T3" fmla="*/ 245 h 246"/>
                <a:gd name="T4" fmla="*/ 0 w 1"/>
                <a:gd name="T5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6">
                  <a:moveTo>
                    <a:pt x="0" y="0"/>
                  </a:moveTo>
                  <a:lnTo>
                    <a:pt x="0" y="24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16"/>
            <p:cNvSpPr>
              <a:spLocks/>
            </p:cNvSpPr>
            <p:nvPr/>
          </p:nvSpPr>
          <p:spPr bwMode="auto">
            <a:xfrm>
              <a:off x="7032196" y="2822613"/>
              <a:ext cx="1587" cy="358775"/>
            </a:xfrm>
            <a:custGeom>
              <a:avLst/>
              <a:gdLst>
                <a:gd name="T0" fmla="*/ 0 w 1"/>
                <a:gd name="T1" fmla="*/ 0 h 226"/>
                <a:gd name="T2" fmla="*/ 0 w 1"/>
                <a:gd name="T3" fmla="*/ 225 h 226"/>
                <a:gd name="T4" fmla="*/ 0 w 1"/>
                <a:gd name="T5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26">
                  <a:moveTo>
                    <a:pt x="0" y="0"/>
                  </a:moveTo>
                  <a:lnTo>
                    <a:pt x="0" y="2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17"/>
            <p:cNvSpPr>
              <a:spLocks/>
            </p:cNvSpPr>
            <p:nvPr/>
          </p:nvSpPr>
          <p:spPr bwMode="auto">
            <a:xfrm>
              <a:off x="6809946" y="1738350"/>
              <a:ext cx="1587" cy="120650"/>
            </a:xfrm>
            <a:custGeom>
              <a:avLst/>
              <a:gdLst>
                <a:gd name="T0" fmla="*/ 0 w 1"/>
                <a:gd name="T1" fmla="*/ 0 h 76"/>
                <a:gd name="T2" fmla="*/ 0 w 1"/>
                <a:gd name="T3" fmla="*/ 75 h 76"/>
                <a:gd name="T4" fmla="*/ 0 w 1"/>
                <a:gd name="T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6">
                  <a:moveTo>
                    <a:pt x="0" y="0"/>
                  </a:moveTo>
                  <a:lnTo>
                    <a:pt x="0" y="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18"/>
            <p:cNvSpPr>
              <a:spLocks/>
            </p:cNvSpPr>
            <p:nvPr/>
          </p:nvSpPr>
          <p:spPr bwMode="auto">
            <a:xfrm>
              <a:off x="6855983" y="1738350"/>
              <a:ext cx="1588" cy="120650"/>
            </a:xfrm>
            <a:custGeom>
              <a:avLst/>
              <a:gdLst>
                <a:gd name="T0" fmla="*/ 0 w 1"/>
                <a:gd name="T1" fmla="*/ 0 h 76"/>
                <a:gd name="T2" fmla="*/ 0 w 1"/>
                <a:gd name="T3" fmla="*/ 75 h 76"/>
                <a:gd name="T4" fmla="*/ 0 w 1"/>
                <a:gd name="T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6">
                  <a:moveTo>
                    <a:pt x="0" y="0"/>
                  </a:moveTo>
                  <a:lnTo>
                    <a:pt x="0" y="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19"/>
            <p:cNvSpPr>
              <a:spLocks/>
            </p:cNvSpPr>
            <p:nvPr/>
          </p:nvSpPr>
          <p:spPr bwMode="auto">
            <a:xfrm>
              <a:off x="6787721" y="1728825"/>
              <a:ext cx="92075" cy="1588"/>
            </a:xfrm>
            <a:custGeom>
              <a:avLst/>
              <a:gdLst>
                <a:gd name="T0" fmla="*/ 0 w 58"/>
                <a:gd name="T1" fmla="*/ 0 h 1"/>
                <a:gd name="T2" fmla="*/ 57 w 58"/>
                <a:gd name="T3" fmla="*/ 0 h 1"/>
                <a:gd name="T4" fmla="*/ 0 w 58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">
                  <a:moveTo>
                    <a:pt x="0" y="0"/>
                  </a:moveTo>
                  <a:lnTo>
                    <a:pt x="57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20"/>
            <p:cNvSpPr>
              <a:spLocks/>
            </p:cNvSpPr>
            <p:nvPr/>
          </p:nvSpPr>
          <p:spPr bwMode="auto">
            <a:xfrm>
              <a:off x="6803596" y="2489238"/>
              <a:ext cx="61912" cy="109537"/>
            </a:xfrm>
            <a:custGeom>
              <a:avLst/>
              <a:gdLst>
                <a:gd name="T0" fmla="*/ 38 w 39"/>
                <a:gd name="T1" fmla="*/ 34 h 69"/>
                <a:gd name="T2" fmla="*/ 33 w 39"/>
                <a:gd name="T3" fmla="*/ 10 h 69"/>
                <a:gd name="T4" fmla="*/ 19 w 39"/>
                <a:gd name="T5" fmla="*/ 0 h 69"/>
                <a:gd name="T6" fmla="*/ 5 w 39"/>
                <a:gd name="T7" fmla="*/ 10 h 69"/>
                <a:gd name="T8" fmla="*/ 0 w 39"/>
                <a:gd name="T9" fmla="*/ 34 h 69"/>
                <a:gd name="T10" fmla="*/ 5 w 39"/>
                <a:gd name="T11" fmla="*/ 58 h 69"/>
                <a:gd name="T12" fmla="*/ 19 w 39"/>
                <a:gd name="T13" fmla="*/ 68 h 69"/>
                <a:gd name="T14" fmla="*/ 33 w 39"/>
                <a:gd name="T15" fmla="*/ 58 h 69"/>
                <a:gd name="T16" fmla="*/ 38 w 39"/>
                <a:gd name="T17" fmla="*/ 3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69">
                  <a:moveTo>
                    <a:pt x="38" y="34"/>
                  </a:moveTo>
                  <a:lnTo>
                    <a:pt x="33" y="10"/>
                  </a:lnTo>
                  <a:lnTo>
                    <a:pt x="19" y="0"/>
                  </a:lnTo>
                  <a:lnTo>
                    <a:pt x="5" y="10"/>
                  </a:lnTo>
                  <a:lnTo>
                    <a:pt x="0" y="34"/>
                  </a:lnTo>
                  <a:lnTo>
                    <a:pt x="5" y="58"/>
                  </a:lnTo>
                  <a:lnTo>
                    <a:pt x="19" y="68"/>
                  </a:lnTo>
                  <a:lnTo>
                    <a:pt x="33" y="58"/>
                  </a:lnTo>
                  <a:lnTo>
                    <a:pt x="38" y="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21"/>
            <p:cNvSpPr>
              <a:spLocks/>
            </p:cNvSpPr>
            <p:nvPr/>
          </p:nvSpPr>
          <p:spPr bwMode="auto">
            <a:xfrm>
              <a:off x="6832171" y="2498763"/>
              <a:ext cx="57150" cy="1587"/>
            </a:xfrm>
            <a:custGeom>
              <a:avLst/>
              <a:gdLst>
                <a:gd name="T0" fmla="*/ 0 w 36"/>
                <a:gd name="T1" fmla="*/ 0 h 1"/>
                <a:gd name="T2" fmla="*/ 35 w 36"/>
                <a:gd name="T3" fmla="*/ 0 h 1"/>
                <a:gd name="T4" fmla="*/ 0 w 36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1">
                  <a:moveTo>
                    <a:pt x="0" y="0"/>
                  </a:moveTo>
                  <a:lnTo>
                    <a:pt x="3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22"/>
            <p:cNvSpPr>
              <a:spLocks/>
            </p:cNvSpPr>
            <p:nvPr/>
          </p:nvSpPr>
          <p:spPr bwMode="auto">
            <a:xfrm>
              <a:off x="6619446" y="4306925"/>
              <a:ext cx="1587" cy="388938"/>
            </a:xfrm>
            <a:custGeom>
              <a:avLst/>
              <a:gdLst>
                <a:gd name="T0" fmla="*/ 0 w 1"/>
                <a:gd name="T1" fmla="*/ 0 h 245"/>
                <a:gd name="T2" fmla="*/ 0 w 1"/>
                <a:gd name="T3" fmla="*/ 244 h 245"/>
                <a:gd name="T4" fmla="*/ 0 w 1"/>
                <a:gd name="T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5">
                  <a:moveTo>
                    <a:pt x="0" y="0"/>
                  </a:moveTo>
                  <a:lnTo>
                    <a:pt x="0" y="24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Rectangle 23"/>
            <p:cNvSpPr>
              <a:spLocks noChangeArrowheads="1"/>
            </p:cNvSpPr>
            <p:nvPr/>
          </p:nvSpPr>
          <p:spPr bwMode="auto">
            <a:xfrm>
              <a:off x="6309883" y="4735550"/>
              <a:ext cx="858838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105" name="Rectangle 24"/>
            <p:cNvSpPr>
              <a:spLocks noChangeArrowheads="1"/>
            </p:cNvSpPr>
            <p:nvPr/>
          </p:nvSpPr>
          <p:spPr bwMode="auto">
            <a:xfrm>
              <a:off x="7238571" y="4062450"/>
              <a:ext cx="6889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106" name="Rectangle 25"/>
            <p:cNvSpPr>
              <a:spLocks noChangeArrowheads="1"/>
            </p:cNvSpPr>
            <p:nvPr/>
          </p:nvSpPr>
          <p:spPr bwMode="auto">
            <a:xfrm>
              <a:off x="6659133" y="3386175"/>
              <a:ext cx="7096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107" name="Rectangle 26"/>
            <p:cNvSpPr>
              <a:spLocks noChangeArrowheads="1"/>
            </p:cNvSpPr>
            <p:nvPr/>
          </p:nvSpPr>
          <p:spPr bwMode="auto">
            <a:xfrm>
              <a:off x="6400371" y="4076738"/>
              <a:ext cx="795337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108" name="Rectangle 27"/>
            <p:cNvSpPr>
              <a:spLocks noChangeArrowheads="1"/>
            </p:cNvSpPr>
            <p:nvPr/>
          </p:nvSpPr>
          <p:spPr bwMode="auto">
            <a:xfrm>
              <a:off x="6797246" y="1782800"/>
              <a:ext cx="6635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109" name="Rectangle 29"/>
            <p:cNvSpPr>
              <a:spLocks noChangeArrowheads="1"/>
            </p:cNvSpPr>
            <p:nvPr/>
          </p:nvSpPr>
          <p:spPr bwMode="auto">
            <a:xfrm>
              <a:off x="6797246" y="2517813"/>
              <a:ext cx="862012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110" name="Freeform 32"/>
            <p:cNvSpPr>
              <a:spLocks/>
            </p:cNvSpPr>
            <p:nvPr/>
          </p:nvSpPr>
          <p:spPr bwMode="auto">
            <a:xfrm>
              <a:off x="6384496" y="4046575"/>
              <a:ext cx="65087" cy="111125"/>
            </a:xfrm>
            <a:custGeom>
              <a:avLst/>
              <a:gdLst>
                <a:gd name="T0" fmla="*/ 40 w 41"/>
                <a:gd name="T1" fmla="*/ 34 h 70"/>
                <a:gd name="T2" fmla="*/ 34 w 41"/>
                <a:gd name="T3" fmla="*/ 10 h 70"/>
                <a:gd name="T4" fmla="*/ 20 w 41"/>
                <a:gd name="T5" fmla="*/ 0 h 70"/>
                <a:gd name="T6" fmla="*/ 6 w 41"/>
                <a:gd name="T7" fmla="*/ 10 h 70"/>
                <a:gd name="T8" fmla="*/ 0 w 41"/>
                <a:gd name="T9" fmla="*/ 34 h 70"/>
                <a:gd name="T10" fmla="*/ 6 w 41"/>
                <a:gd name="T11" fmla="*/ 59 h 70"/>
                <a:gd name="T12" fmla="*/ 20 w 41"/>
                <a:gd name="T13" fmla="*/ 69 h 70"/>
                <a:gd name="T14" fmla="*/ 34 w 41"/>
                <a:gd name="T15" fmla="*/ 59 h 70"/>
                <a:gd name="T16" fmla="*/ 40 w 41"/>
                <a:gd name="T17" fmla="*/ 3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70">
                  <a:moveTo>
                    <a:pt x="40" y="34"/>
                  </a:moveTo>
                  <a:lnTo>
                    <a:pt x="34" y="10"/>
                  </a:lnTo>
                  <a:lnTo>
                    <a:pt x="20" y="0"/>
                  </a:lnTo>
                  <a:lnTo>
                    <a:pt x="6" y="10"/>
                  </a:lnTo>
                  <a:lnTo>
                    <a:pt x="0" y="34"/>
                  </a:lnTo>
                  <a:lnTo>
                    <a:pt x="6" y="59"/>
                  </a:lnTo>
                  <a:lnTo>
                    <a:pt x="20" y="69"/>
                  </a:lnTo>
                  <a:lnTo>
                    <a:pt x="34" y="59"/>
                  </a:lnTo>
                  <a:lnTo>
                    <a:pt x="40" y="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33"/>
            <p:cNvSpPr>
              <a:spLocks/>
            </p:cNvSpPr>
            <p:nvPr/>
          </p:nvSpPr>
          <p:spPr bwMode="auto">
            <a:xfrm>
              <a:off x="6416246" y="4057688"/>
              <a:ext cx="58737" cy="1587"/>
            </a:xfrm>
            <a:custGeom>
              <a:avLst/>
              <a:gdLst>
                <a:gd name="T0" fmla="*/ 0 w 37"/>
                <a:gd name="T1" fmla="*/ 0 h 1"/>
                <a:gd name="T2" fmla="*/ 36 w 37"/>
                <a:gd name="T3" fmla="*/ 0 h 1"/>
                <a:gd name="T4" fmla="*/ 0 w 37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1">
                  <a:moveTo>
                    <a:pt x="0" y="0"/>
                  </a:moveTo>
                  <a:lnTo>
                    <a:pt x="36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" name="Rectangle 29"/>
          <p:cNvSpPr>
            <a:spLocks noChangeArrowheads="1"/>
          </p:cNvSpPr>
          <p:nvPr/>
        </p:nvSpPr>
        <p:spPr bwMode="auto">
          <a:xfrm>
            <a:off x="1146175" y="4737100"/>
            <a:ext cx="723900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" name="Rectangle 30"/>
          <p:cNvSpPr>
            <a:spLocks noChangeArrowheads="1"/>
          </p:cNvSpPr>
          <p:nvPr/>
        </p:nvSpPr>
        <p:spPr bwMode="auto">
          <a:xfrm>
            <a:off x="1532798" y="4219486"/>
            <a:ext cx="114300" cy="406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 rot="20003422">
            <a:off x="1346663" y="5319721"/>
            <a:ext cx="533400" cy="2047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>
          <a:xfrm rot="1817574">
            <a:off x="2744498" y="5296489"/>
            <a:ext cx="533400" cy="2047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30"/>
          <p:cNvSpPr>
            <a:spLocks noChangeArrowheads="1"/>
          </p:cNvSpPr>
          <p:nvPr/>
        </p:nvSpPr>
        <p:spPr bwMode="auto">
          <a:xfrm>
            <a:off x="1556213" y="3178413"/>
            <a:ext cx="57150" cy="406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" name="Rectangle 117"/>
          <p:cNvSpPr/>
          <p:nvPr/>
        </p:nvSpPr>
        <p:spPr>
          <a:xfrm rot="19361719">
            <a:off x="6342174" y="4875394"/>
            <a:ext cx="533400" cy="1139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29"/>
          <p:cNvSpPr>
            <a:spLocks noChangeArrowheads="1"/>
          </p:cNvSpPr>
          <p:nvPr/>
        </p:nvSpPr>
        <p:spPr bwMode="auto">
          <a:xfrm>
            <a:off x="6032864" y="4422686"/>
            <a:ext cx="723900" cy="203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" name="Rectangle 30"/>
          <p:cNvSpPr>
            <a:spLocks noChangeArrowheads="1"/>
          </p:cNvSpPr>
          <p:nvPr/>
        </p:nvSpPr>
        <p:spPr bwMode="auto">
          <a:xfrm>
            <a:off x="6431523" y="3127613"/>
            <a:ext cx="57150" cy="406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" name="Rectangle 30"/>
          <p:cNvSpPr>
            <a:spLocks noChangeArrowheads="1"/>
          </p:cNvSpPr>
          <p:nvPr/>
        </p:nvSpPr>
        <p:spPr bwMode="auto">
          <a:xfrm>
            <a:off x="6411046" y="3885223"/>
            <a:ext cx="114300" cy="406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Rectangle 60"/>
          <p:cNvSpPr/>
          <p:nvPr/>
        </p:nvSpPr>
        <p:spPr>
          <a:xfrm rot="2396778">
            <a:off x="7510712" y="4779324"/>
            <a:ext cx="533400" cy="2047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934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animBg="1"/>
      <p:bldP spid="115" grpId="0" animBg="1"/>
      <p:bldP spid="3" grpId="0" animBg="1"/>
      <p:bldP spid="116" grpId="0" animBg="1"/>
      <p:bldP spid="117" grpId="0" animBg="1"/>
      <p:bldP spid="118" grpId="0" animBg="1"/>
      <p:bldP spid="120" grpId="0" animBg="1"/>
      <p:bldP spid="122" grpId="0" animBg="1"/>
      <p:bldP spid="123" grpId="0" animBg="1"/>
      <p:bldP spid="61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Next Class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209800"/>
            <a:ext cx="3148013" cy="646113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352665" y="2348190"/>
            <a:ext cx="121167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Continue…</a:t>
            </a:r>
          </a:p>
        </p:txBody>
      </p:sp>
      <p:cxnSp>
        <p:nvCxnSpPr>
          <p:cNvPr id="21" name="Straight Arrow Connector 20"/>
          <p:cNvCxnSpPr>
            <a:stCxn id="3" idx="3"/>
            <a:endCxn id="2" idx="1"/>
          </p:cNvCxnSpPr>
          <p:nvPr/>
        </p:nvCxnSpPr>
        <p:spPr>
          <a:xfrm flipV="1">
            <a:off x="6075567" y="2532856"/>
            <a:ext cx="277098" cy="1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2573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Query Optimization Steps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B050"/>
                </a:solidFill>
              </a:rPr>
              <a:t>Step 1</a:t>
            </a:r>
            <a:r>
              <a:rPr lang="en-US" sz="2800" dirty="0"/>
              <a:t>: Queries are parsed into internal forms </a:t>
            </a:r>
            <a:br>
              <a:rPr lang="en-US" sz="2800" dirty="0"/>
            </a:br>
            <a:r>
              <a:rPr lang="en-US" sz="2800" dirty="0"/>
              <a:t>(e.g., parse trees)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B050"/>
                </a:solidFill>
              </a:rPr>
              <a:t>Step 2</a:t>
            </a:r>
            <a:r>
              <a:rPr lang="en-US" sz="2800" dirty="0"/>
              <a:t>: Internal forms are transformed into ‘canonical forms’ (syntactic query optimization)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B050"/>
                </a:solidFill>
              </a:rPr>
              <a:t>Step 3</a:t>
            </a:r>
            <a:r>
              <a:rPr lang="en-US" sz="2800" dirty="0"/>
              <a:t>: A </a:t>
            </a:r>
            <a:r>
              <a:rPr lang="en-US" sz="2800" i="1" u="sng" dirty="0"/>
              <a:t>subset</a:t>
            </a:r>
            <a:r>
              <a:rPr lang="en-US" sz="2800" dirty="0"/>
              <a:t> of alternative plans are enumerated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B050"/>
                </a:solidFill>
              </a:rPr>
              <a:t>Step 4</a:t>
            </a:r>
            <a:r>
              <a:rPr lang="en-US" sz="2800" dirty="0"/>
              <a:t>: Costs for alternative plans are estimated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B050"/>
                </a:solidFill>
              </a:rPr>
              <a:t>Step 5</a:t>
            </a:r>
            <a:r>
              <a:rPr lang="en-US" sz="2800" dirty="0"/>
              <a:t>: The query evaluation plan with the </a:t>
            </a:r>
            <a:r>
              <a:rPr lang="en-US" sz="2800" i="1" u="sng" dirty="0"/>
              <a:t>least estimated cost</a:t>
            </a:r>
            <a:r>
              <a:rPr lang="en-US" sz="2800" dirty="0"/>
              <a:t> is picked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32038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Required Information to Evaluate Queries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495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To estimate the costs of query plans, the query optimizer examines the system catalog and retrieves: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Information about the types and lengths of fields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Statistics about the referenced relations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Access paths (indexes) available for relations</a:t>
            </a:r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In particular, the </a:t>
            </a:r>
            <a:r>
              <a:rPr lang="en-US" sz="2800" i="1" dirty="0">
                <a:solidFill>
                  <a:srgbClr val="FF0000"/>
                </a:solidFill>
              </a:rPr>
              <a:t>Schema</a:t>
            </a:r>
            <a:r>
              <a:rPr lang="en-US" sz="2800" dirty="0"/>
              <a:t> and </a:t>
            </a:r>
            <a:r>
              <a:rPr lang="en-US" sz="2800" i="1" dirty="0">
                <a:solidFill>
                  <a:srgbClr val="FF0000"/>
                </a:solidFill>
              </a:rPr>
              <a:t>Statistics</a:t>
            </a:r>
            <a:r>
              <a:rPr lang="en-US" sz="2800" dirty="0"/>
              <a:t> components in the Catalog Manager are inspected to find a good enough query evaluation plan</a:t>
            </a:r>
          </a:p>
          <a:p>
            <a:endParaRPr lang="en-US" dirty="0"/>
          </a:p>
        </p:txBody>
      </p:sp>
      <p:pic>
        <p:nvPicPr>
          <p:cNvPr id="7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72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/>
              <a:t>Cost-Based Query Sub-System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5" name="Text Box 2052"/>
          <p:cNvSpPr txBox="1">
            <a:spLocks noChangeArrowheads="1"/>
          </p:cNvSpPr>
          <p:nvPr/>
        </p:nvSpPr>
        <p:spPr bwMode="auto">
          <a:xfrm>
            <a:off x="2166938" y="2754313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Query Parser</a:t>
            </a:r>
          </a:p>
        </p:txBody>
      </p:sp>
      <p:sp>
        <p:nvSpPr>
          <p:cNvPr id="6" name="Text Box 2053"/>
          <p:cNvSpPr txBox="1">
            <a:spLocks noChangeArrowheads="1"/>
          </p:cNvSpPr>
          <p:nvPr/>
        </p:nvSpPr>
        <p:spPr bwMode="auto">
          <a:xfrm>
            <a:off x="1524000" y="3721100"/>
            <a:ext cx="617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Query Optimizer</a:t>
            </a:r>
          </a:p>
        </p:txBody>
      </p:sp>
      <p:sp>
        <p:nvSpPr>
          <p:cNvPr id="7" name="Text Box 2054"/>
          <p:cNvSpPr txBox="1">
            <a:spLocks noChangeArrowheads="1"/>
          </p:cNvSpPr>
          <p:nvPr/>
        </p:nvSpPr>
        <p:spPr bwMode="auto">
          <a:xfrm>
            <a:off x="1676400" y="4559300"/>
            <a:ext cx="1676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Plan Generator</a:t>
            </a:r>
          </a:p>
        </p:txBody>
      </p:sp>
      <p:sp>
        <p:nvSpPr>
          <p:cNvPr id="8" name="Text Box 2055"/>
          <p:cNvSpPr txBox="1">
            <a:spLocks noChangeArrowheads="1"/>
          </p:cNvSpPr>
          <p:nvPr/>
        </p:nvSpPr>
        <p:spPr bwMode="auto">
          <a:xfrm>
            <a:off x="3352800" y="4559300"/>
            <a:ext cx="2057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Plan Cost Estimator</a:t>
            </a:r>
          </a:p>
        </p:txBody>
      </p:sp>
      <p:sp>
        <p:nvSpPr>
          <p:cNvPr id="9" name="Text Box 2056"/>
          <p:cNvSpPr txBox="1">
            <a:spLocks noChangeArrowheads="1"/>
          </p:cNvSpPr>
          <p:nvPr/>
        </p:nvSpPr>
        <p:spPr bwMode="auto">
          <a:xfrm>
            <a:off x="1676400" y="6223000"/>
            <a:ext cx="396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Query Plan Evaluator</a:t>
            </a:r>
          </a:p>
        </p:txBody>
      </p:sp>
      <p:sp>
        <p:nvSpPr>
          <p:cNvPr id="10" name="Rectangle 2057"/>
          <p:cNvSpPr>
            <a:spLocks noChangeArrowheads="1"/>
          </p:cNvSpPr>
          <p:nvPr/>
        </p:nvSpPr>
        <p:spPr bwMode="auto">
          <a:xfrm>
            <a:off x="1970088" y="2667000"/>
            <a:ext cx="22098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2058"/>
          <p:cNvSpPr>
            <a:spLocks noChangeArrowheads="1"/>
          </p:cNvSpPr>
          <p:nvPr/>
        </p:nvSpPr>
        <p:spPr bwMode="auto">
          <a:xfrm>
            <a:off x="1676400" y="4559300"/>
            <a:ext cx="1371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2059"/>
          <p:cNvSpPr>
            <a:spLocks noChangeArrowheads="1"/>
          </p:cNvSpPr>
          <p:nvPr/>
        </p:nvSpPr>
        <p:spPr bwMode="auto">
          <a:xfrm>
            <a:off x="3276600" y="4559300"/>
            <a:ext cx="14478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2060"/>
          <p:cNvSpPr>
            <a:spLocks noChangeArrowheads="1"/>
          </p:cNvSpPr>
          <p:nvPr/>
        </p:nvSpPr>
        <p:spPr bwMode="auto">
          <a:xfrm>
            <a:off x="1524000" y="3721100"/>
            <a:ext cx="35814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" name="Group 2061"/>
          <p:cNvGrpSpPr>
            <a:grpSpLocks/>
          </p:cNvGrpSpPr>
          <p:nvPr/>
        </p:nvGrpSpPr>
        <p:grpSpPr bwMode="auto">
          <a:xfrm>
            <a:off x="5638800" y="4635500"/>
            <a:ext cx="2438400" cy="609600"/>
            <a:chOff x="3600" y="1968"/>
            <a:chExt cx="1536" cy="384"/>
          </a:xfrm>
        </p:grpSpPr>
        <p:sp>
          <p:nvSpPr>
            <p:cNvPr id="15" name="Text Box 2062"/>
            <p:cNvSpPr txBox="1">
              <a:spLocks noChangeArrowheads="1"/>
            </p:cNvSpPr>
            <p:nvPr/>
          </p:nvSpPr>
          <p:spPr bwMode="auto">
            <a:xfrm>
              <a:off x="3600" y="1968"/>
              <a:ext cx="15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/>
              <a:r>
                <a:rPr lang="en-US" b="0"/>
                <a:t>Catalog Manager</a:t>
              </a:r>
            </a:p>
          </p:txBody>
        </p:sp>
        <p:sp>
          <p:nvSpPr>
            <p:cNvPr id="16" name="Rectangle 2063"/>
            <p:cNvSpPr>
              <a:spLocks noChangeArrowheads="1"/>
            </p:cNvSpPr>
            <p:nvPr/>
          </p:nvSpPr>
          <p:spPr bwMode="auto">
            <a:xfrm>
              <a:off x="3600" y="1968"/>
              <a:ext cx="1488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Rectangle 2064"/>
          <p:cNvSpPr>
            <a:spLocks noChangeArrowheads="1"/>
          </p:cNvSpPr>
          <p:nvPr/>
        </p:nvSpPr>
        <p:spPr bwMode="auto">
          <a:xfrm>
            <a:off x="1600200" y="6070600"/>
            <a:ext cx="3048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2065"/>
          <p:cNvSpPr>
            <a:spLocks noChangeShapeType="1"/>
          </p:cNvSpPr>
          <p:nvPr/>
        </p:nvSpPr>
        <p:spPr bwMode="auto">
          <a:xfrm>
            <a:off x="2971800" y="5854700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2066"/>
          <p:cNvSpPr>
            <a:spLocks noChangeShapeType="1"/>
          </p:cNvSpPr>
          <p:nvPr/>
        </p:nvSpPr>
        <p:spPr bwMode="auto">
          <a:xfrm flipV="1">
            <a:off x="5097463" y="4940300"/>
            <a:ext cx="5413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2067"/>
          <p:cNvSpPr>
            <a:spLocks noChangeShapeType="1"/>
          </p:cNvSpPr>
          <p:nvPr/>
        </p:nvSpPr>
        <p:spPr bwMode="auto">
          <a:xfrm>
            <a:off x="3048000" y="32639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AutoShape 2068"/>
          <p:cNvSpPr>
            <a:spLocks noChangeArrowheads="1"/>
          </p:cNvSpPr>
          <p:nvPr/>
        </p:nvSpPr>
        <p:spPr bwMode="auto">
          <a:xfrm>
            <a:off x="2362200" y="5473700"/>
            <a:ext cx="2057400" cy="304800"/>
          </a:xfrm>
          <a:prstGeom prst="curvedUpArrow">
            <a:avLst>
              <a:gd name="adj1" fmla="val 135000"/>
              <a:gd name="adj2" fmla="val 270000"/>
              <a:gd name="adj3" fmla="val 33333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AutoShape 2069"/>
          <p:cNvSpPr>
            <a:spLocks noChangeArrowheads="1"/>
          </p:cNvSpPr>
          <p:nvPr/>
        </p:nvSpPr>
        <p:spPr bwMode="auto">
          <a:xfrm rot="10800000">
            <a:off x="2133600" y="4330700"/>
            <a:ext cx="2133600" cy="228600"/>
          </a:xfrm>
          <a:prstGeom prst="curvedUpArrow">
            <a:avLst>
              <a:gd name="adj1" fmla="val 186667"/>
              <a:gd name="adj2" fmla="val 373333"/>
              <a:gd name="adj3" fmla="val 33333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 Box 2070"/>
          <p:cNvSpPr txBox="1">
            <a:spLocks noChangeArrowheads="1"/>
          </p:cNvSpPr>
          <p:nvPr/>
        </p:nvSpPr>
        <p:spPr bwMode="auto">
          <a:xfrm>
            <a:off x="5473700" y="1901825"/>
            <a:ext cx="3022600" cy="156527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Usually there is a</a:t>
            </a:r>
          </a:p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heuristics-based</a:t>
            </a:r>
          </a:p>
          <a:p>
            <a:pPr algn="l" eaLnBrk="1" hangingPunct="1">
              <a:spcBef>
                <a:spcPct val="0"/>
              </a:spcBef>
            </a:pPr>
            <a:r>
              <a:rPr lang="en-US" b="0" u="sng">
                <a:solidFill>
                  <a:srgbClr val="CF0E30"/>
                </a:solidFill>
                <a:latin typeface="Book Antiqua" pitchFamily="18" charset="0"/>
              </a:rPr>
              <a:t>rewriting</a:t>
            </a: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 step before</a:t>
            </a:r>
          </a:p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the cost-based steps.</a:t>
            </a:r>
          </a:p>
        </p:txBody>
      </p:sp>
      <p:grpSp>
        <p:nvGrpSpPr>
          <p:cNvPr id="24" name="Group 2071"/>
          <p:cNvGrpSpPr>
            <a:grpSpLocks/>
          </p:cNvGrpSpPr>
          <p:nvPr/>
        </p:nvGrpSpPr>
        <p:grpSpPr bwMode="auto">
          <a:xfrm>
            <a:off x="5691188" y="5665788"/>
            <a:ext cx="1077912" cy="1025525"/>
            <a:chOff x="3585" y="3001"/>
            <a:chExt cx="679" cy="646"/>
          </a:xfrm>
        </p:grpSpPr>
        <p:sp>
          <p:nvSpPr>
            <p:cNvPr id="25" name="Rectangle 2072"/>
            <p:cNvSpPr>
              <a:spLocks noChangeArrowheads="1"/>
            </p:cNvSpPr>
            <p:nvPr/>
          </p:nvSpPr>
          <p:spPr bwMode="auto">
            <a:xfrm>
              <a:off x="3585" y="3085"/>
              <a:ext cx="675" cy="46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073"/>
            <p:cNvSpPr>
              <a:spLocks noChangeArrowheads="1"/>
            </p:cNvSpPr>
            <p:nvPr/>
          </p:nvSpPr>
          <p:spPr bwMode="auto">
            <a:xfrm>
              <a:off x="3585" y="3001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2074"/>
            <p:cNvSpPr>
              <a:spLocks noChangeArrowheads="1"/>
            </p:cNvSpPr>
            <p:nvPr/>
          </p:nvSpPr>
          <p:spPr bwMode="auto">
            <a:xfrm>
              <a:off x="3590" y="3457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" name="Text Box 2075"/>
          <p:cNvSpPr txBox="1">
            <a:spLocks noChangeArrowheads="1"/>
          </p:cNvSpPr>
          <p:nvPr/>
        </p:nvSpPr>
        <p:spPr bwMode="auto">
          <a:xfrm>
            <a:off x="5680075" y="5973763"/>
            <a:ext cx="1116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latin typeface="Book Antiqua" pitchFamily="18" charset="0"/>
              </a:rPr>
              <a:t>Schema</a:t>
            </a:r>
          </a:p>
        </p:txBody>
      </p:sp>
      <p:grpSp>
        <p:nvGrpSpPr>
          <p:cNvPr id="29" name="Group 2076"/>
          <p:cNvGrpSpPr>
            <a:grpSpLocks/>
          </p:cNvGrpSpPr>
          <p:nvPr/>
        </p:nvGrpSpPr>
        <p:grpSpPr bwMode="auto">
          <a:xfrm>
            <a:off x="7019925" y="5680075"/>
            <a:ext cx="1077913" cy="1025525"/>
            <a:chOff x="3585" y="3001"/>
            <a:chExt cx="679" cy="646"/>
          </a:xfrm>
        </p:grpSpPr>
        <p:sp>
          <p:nvSpPr>
            <p:cNvPr id="30" name="Rectangle 2077"/>
            <p:cNvSpPr>
              <a:spLocks noChangeArrowheads="1"/>
            </p:cNvSpPr>
            <p:nvPr/>
          </p:nvSpPr>
          <p:spPr bwMode="auto">
            <a:xfrm>
              <a:off x="3585" y="3085"/>
              <a:ext cx="675" cy="46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Oval 2078"/>
            <p:cNvSpPr>
              <a:spLocks noChangeArrowheads="1"/>
            </p:cNvSpPr>
            <p:nvPr/>
          </p:nvSpPr>
          <p:spPr bwMode="auto">
            <a:xfrm>
              <a:off x="3585" y="3001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2079"/>
            <p:cNvSpPr>
              <a:spLocks noChangeArrowheads="1"/>
            </p:cNvSpPr>
            <p:nvPr/>
          </p:nvSpPr>
          <p:spPr bwMode="auto">
            <a:xfrm>
              <a:off x="3590" y="3457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" name="Text Box 2080"/>
          <p:cNvSpPr txBox="1">
            <a:spLocks noChangeArrowheads="1"/>
          </p:cNvSpPr>
          <p:nvPr/>
        </p:nvSpPr>
        <p:spPr bwMode="auto">
          <a:xfrm>
            <a:off x="6980238" y="5988050"/>
            <a:ext cx="12493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latin typeface="Book Antiqua" pitchFamily="18" charset="0"/>
              </a:rPr>
              <a:t>Statistics</a:t>
            </a:r>
          </a:p>
        </p:txBody>
      </p:sp>
      <p:sp>
        <p:nvSpPr>
          <p:cNvPr id="34" name="Line 2081"/>
          <p:cNvSpPr>
            <a:spLocks noChangeShapeType="1"/>
          </p:cNvSpPr>
          <p:nvPr/>
        </p:nvSpPr>
        <p:spPr bwMode="auto">
          <a:xfrm>
            <a:off x="6197600" y="5257800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2082"/>
          <p:cNvSpPr>
            <a:spLocks noChangeShapeType="1"/>
          </p:cNvSpPr>
          <p:nvPr/>
        </p:nvSpPr>
        <p:spPr bwMode="auto">
          <a:xfrm>
            <a:off x="7493000" y="5245100"/>
            <a:ext cx="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2083"/>
          <p:cNvSpPr>
            <a:spLocks noChangeShapeType="1"/>
          </p:cNvSpPr>
          <p:nvPr/>
        </p:nvSpPr>
        <p:spPr bwMode="auto">
          <a:xfrm>
            <a:off x="4221163" y="3073400"/>
            <a:ext cx="2789237" cy="1549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 Box 2084"/>
          <p:cNvSpPr txBox="1">
            <a:spLocks noChangeArrowheads="1"/>
          </p:cNvSpPr>
          <p:nvPr/>
        </p:nvSpPr>
        <p:spPr bwMode="auto">
          <a:xfrm>
            <a:off x="1851025" y="1271588"/>
            <a:ext cx="2519363" cy="8382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1600" b="0">
                <a:latin typeface="Courier New" pitchFamily="49" charset="0"/>
              </a:rPr>
              <a:t>Select *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 b="0">
                <a:latin typeface="Courier New" pitchFamily="49" charset="0"/>
              </a:rPr>
              <a:t>From Blah B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 b="0">
                <a:latin typeface="Courier New" pitchFamily="49" charset="0"/>
              </a:rPr>
              <a:t>Where B.blah = blah</a:t>
            </a:r>
          </a:p>
        </p:txBody>
      </p:sp>
      <p:sp>
        <p:nvSpPr>
          <p:cNvPr id="38" name="Text Box 2085"/>
          <p:cNvSpPr txBox="1">
            <a:spLocks noChangeArrowheads="1"/>
          </p:cNvSpPr>
          <p:nvPr/>
        </p:nvSpPr>
        <p:spPr bwMode="auto">
          <a:xfrm>
            <a:off x="593725" y="1462088"/>
            <a:ext cx="1238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Queries</a:t>
            </a:r>
          </a:p>
        </p:txBody>
      </p:sp>
      <p:sp>
        <p:nvSpPr>
          <p:cNvPr id="39" name="Freeform 2086"/>
          <p:cNvSpPr>
            <a:spLocks/>
          </p:cNvSpPr>
          <p:nvPr/>
        </p:nvSpPr>
        <p:spPr bwMode="auto">
          <a:xfrm>
            <a:off x="2209800" y="2133600"/>
            <a:ext cx="698500" cy="520700"/>
          </a:xfrm>
          <a:custGeom>
            <a:avLst/>
            <a:gdLst>
              <a:gd name="T0" fmla="*/ 2147483647 w 440"/>
              <a:gd name="T1" fmla="*/ 0 h 328"/>
              <a:gd name="T2" fmla="*/ 2147483647 w 440"/>
              <a:gd name="T3" fmla="*/ 2147483647 h 328"/>
              <a:gd name="T4" fmla="*/ 2147483647 w 440"/>
              <a:gd name="T5" fmla="*/ 2147483647 h 328"/>
              <a:gd name="T6" fmla="*/ 0 60000 65536"/>
              <a:gd name="T7" fmla="*/ 0 60000 65536"/>
              <a:gd name="T8" fmla="*/ 0 60000 65536"/>
              <a:gd name="T9" fmla="*/ 0 w 440"/>
              <a:gd name="T10" fmla="*/ 0 h 328"/>
              <a:gd name="T11" fmla="*/ 440 w 440"/>
              <a:gd name="T12" fmla="*/ 328 h 3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0" h="328">
                <a:moveTo>
                  <a:pt x="344" y="0"/>
                </a:moveTo>
                <a:cubicBezTo>
                  <a:pt x="172" y="36"/>
                  <a:pt x="0" y="73"/>
                  <a:pt x="16" y="128"/>
                </a:cubicBezTo>
                <a:cubicBezTo>
                  <a:pt x="32" y="183"/>
                  <a:pt x="236" y="255"/>
                  <a:pt x="440" y="32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stealth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AutoShape 2087"/>
          <p:cNvSpPr>
            <a:spLocks noChangeArrowheads="1"/>
          </p:cNvSpPr>
          <p:nvPr/>
        </p:nvSpPr>
        <p:spPr bwMode="auto">
          <a:xfrm>
            <a:off x="317500" y="2717800"/>
            <a:ext cx="1168400" cy="495300"/>
          </a:xfrm>
          <a:prstGeom prst="rightArrow">
            <a:avLst>
              <a:gd name="adj1" fmla="val 50000"/>
              <a:gd name="adj2" fmla="val 58974"/>
            </a:avLst>
          </a:prstGeom>
          <a:solidFill>
            <a:srgbClr val="FFC000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5410200" y="5425305"/>
            <a:ext cx="3048000" cy="1435100"/>
          </a:xfrm>
          <a:prstGeom prst="ellipse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 rot="1903692">
            <a:off x="8382000" y="4724400"/>
            <a:ext cx="381000" cy="749300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78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Catalog Manager: The Schema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80060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What kind of information do we store at the Schema?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/>
              <a:t>Information about </a:t>
            </a:r>
            <a:r>
              <a:rPr lang="en-US" sz="3100" dirty="0">
                <a:solidFill>
                  <a:srgbClr val="00B050"/>
                </a:solidFill>
              </a:rPr>
              <a:t>tables</a:t>
            </a:r>
            <a:r>
              <a:rPr lang="en-US" sz="3100" dirty="0"/>
              <a:t> (e.g., table names and integrity constraints) and </a:t>
            </a:r>
            <a:r>
              <a:rPr lang="en-US" sz="3100" dirty="0">
                <a:solidFill>
                  <a:srgbClr val="00B050"/>
                </a:solidFill>
              </a:rPr>
              <a:t>attributes</a:t>
            </a:r>
            <a:r>
              <a:rPr lang="en-US" sz="3100" dirty="0"/>
              <a:t> (e.g., attribute names and types)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/>
              <a:t>Information about </a:t>
            </a:r>
            <a:r>
              <a:rPr lang="en-US" sz="3100" dirty="0">
                <a:solidFill>
                  <a:srgbClr val="00B050"/>
                </a:solidFill>
              </a:rPr>
              <a:t>indices</a:t>
            </a:r>
            <a:r>
              <a:rPr lang="en-US" sz="3100" dirty="0"/>
              <a:t> (e.g., index structures) 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/>
              <a:t>Information about </a:t>
            </a:r>
            <a:r>
              <a:rPr lang="en-US" sz="3100" dirty="0">
                <a:solidFill>
                  <a:srgbClr val="00B050"/>
                </a:solidFill>
              </a:rPr>
              <a:t>users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Where do we store such information?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/>
              <a:t>In tables, hence, can be queried like any other tables 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/>
              <a:t>For example: </a:t>
            </a:r>
            <a:r>
              <a:rPr lang="en-US" sz="3100" dirty="0" err="1"/>
              <a:t>Attribute_Cat</a:t>
            </a:r>
            <a:r>
              <a:rPr lang="en-US" sz="3100" dirty="0"/>
              <a:t> (</a:t>
            </a:r>
            <a:r>
              <a:rPr lang="en-US" sz="3100" dirty="0" err="1"/>
              <a:t>attr_name</a:t>
            </a:r>
            <a:r>
              <a:rPr lang="en-US" sz="3100" dirty="0"/>
              <a:t>: </a:t>
            </a:r>
            <a:r>
              <a:rPr lang="en-US" sz="3100" b="1" dirty="0"/>
              <a:t>string</a:t>
            </a:r>
            <a:r>
              <a:rPr lang="en-US" sz="3100" dirty="0"/>
              <a:t>, </a:t>
            </a:r>
            <a:r>
              <a:rPr lang="en-US" sz="3100" dirty="0" err="1"/>
              <a:t>rel_name</a:t>
            </a:r>
            <a:r>
              <a:rPr lang="en-US" sz="3100" dirty="0"/>
              <a:t>: </a:t>
            </a:r>
            <a:r>
              <a:rPr lang="en-US" sz="3100" b="1" dirty="0"/>
              <a:t>string</a:t>
            </a:r>
            <a:r>
              <a:rPr lang="en-US" sz="3100" dirty="0"/>
              <a:t>; type: </a:t>
            </a:r>
            <a:r>
              <a:rPr lang="en-US" sz="3100" b="1" dirty="0"/>
              <a:t>string</a:t>
            </a:r>
            <a:r>
              <a:rPr lang="en-US" sz="3100" dirty="0"/>
              <a:t>; position: </a:t>
            </a:r>
            <a:r>
              <a:rPr lang="en-US" sz="3100" b="1" dirty="0"/>
              <a:t>integer</a:t>
            </a:r>
            <a:r>
              <a:rPr lang="en-US" sz="3100" dirty="0"/>
              <a:t>)</a:t>
            </a:r>
          </a:p>
        </p:txBody>
      </p:sp>
      <p:pic>
        <p:nvPicPr>
          <p:cNvPr id="7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4136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26208</TotalTime>
  <Words>3881</Words>
  <Application>Microsoft Macintosh PowerPoint</Application>
  <PresentationFormat>On-screen Show (4:3)</PresentationFormat>
  <Paragraphs>985</Paragraphs>
  <Slides>51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60" baseType="lpstr">
      <vt:lpstr>Arial</vt:lpstr>
      <vt:lpstr>Book Antiqua</vt:lpstr>
      <vt:lpstr>Calibri</vt:lpstr>
      <vt:lpstr>Courier New</vt:lpstr>
      <vt:lpstr>Symbol</vt:lpstr>
      <vt:lpstr>Times New Roman</vt:lpstr>
      <vt:lpstr>Wingdings</vt:lpstr>
      <vt:lpstr>Office Theme</vt:lpstr>
      <vt:lpstr>Equation</vt:lpstr>
      <vt:lpstr>Database Applications (15-415)  DBMS Internals- Part IX Lecture 22, April 12, 2020</vt:lpstr>
      <vt:lpstr>Today…</vt:lpstr>
      <vt:lpstr>DBMS Layers</vt:lpstr>
      <vt:lpstr>Outline</vt:lpstr>
      <vt:lpstr>Cost-Based Query Sub-System</vt:lpstr>
      <vt:lpstr>Query Optimization Steps</vt:lpstr>
      <vt:lpstr>Required Information to Evaluate Queries</vt:lpstr>
      <vt:lpstr>Cost-Based Query Sub-System</vt:lpstr>
      <vt:lpstr>Catalog Manager: The Schema</vt:lpstr>
      <vt:lpstr>Catalog Manager: Statistics</vt:lpstr>
      <vt:lpstr>SQL Blocks</vt:lpstr>
      <vt:lpstr>Translating SQL Queries Into Relational Algebra Trees</vt:lpstr>
      <vt:lpstr>Translating SQL Queries Into Relational Algebra Trees (Cont’d)</vt:lpstr>
      <vt:lpstr>Translating SQL Queries Into Relational Algebra Trees (Cont’d)</vt:lpstr>
      <vt:lpstr>Translating SQL Queries Into Relational Algebra Trees (Cont’d)</vt:lpstr>
      <vt:lpstr>Outline</vt:lpstr>
      <vt:lpstr>Query Evaluation Plans</vt:lpstr>
      <vt:lpstr>Query Evaluation Plans (Cont’d)</vt:lpstr>
      <vt:lpstr>Pipelining vs. Materializing</vt:lpstr>
      <vt:lpstr>Pipelining vs. Materializing</vt:lpstr>
      <vt:lpstr>The I/O Cost of the Q Plan</vt:lpstr>
      <vt:lpstr>Pushing Selections</vt:lpstr>
      <vt:lpstr>Pushing Selections</vt:lpstr>
      <vt:lpstr>The I/O Cost of the New Q Plan</vt:lpstr>
      <vt:lpstr>The I/O Cost of the New Q Plan</vt:lpstr>
      <vt:lpstr>The I/O Cost of the New Q Plan</vt:lpstr>
      <vt:lpstr>The I/O Cost of the New Q Plan</vt:lpstr>
      <vt:lpstr>The I/O Costs of the Two Q Plans</vt:lpstr>
      <vt:lpstr>Pushing Projections</vt:lpstr>
      <vt:lpstr>Pushing Projections</vt:lpstr>
      <vt:lpstr>Using Indexes</vt:lpstr>
      <vt:lpstr>Using Indexes</vt:lpstr>
      <vt:lpstr>Using Indexes</vt:lpstr>
      <vt:lpstr>Using Indexes</vt:lpstr>
      <vt:lpstr>Using Indexes</vt:lpstr>
      <vt:lpstr>Using Indexes</vt:lpstr>
      <vt:lpstr>The I/O Cost of the New Q Plan</vt:lpstr>
      <vt:lpstr>Comparing I/O Costs: Recap</vt:lpstr>
      <vt:lpstr>But, How Can we Ensure Correctness?</vt:lpstr>
      <vt:lpstr>Outline</vt:lpstr>
      <vt:lpstr>Relational Algebra Equivalences</vt:lpstr>
      <vt:lpstr>RA Equivalences: Selections</vt:lpstr>
      <vt:lpstr>RA Equivalences: Projections</vt:lpstr>
      <vt:lpstr>RA Equivalences: Cross-Products and Joins</vt:lpstr>
      <vt:lpstr>RA Equivalences: Cross-Products and Joins</vt:lpstr>
      <vt:lpstr>RA Equivalences: Selections, Projections, Cross Products and Joins</vt:lpstr>
      <vt:lpstr>RA Equivalences: Selections, Projections, Cross Products and Joins</vt:lpstr>
      <vt:lpstr>RA Equivalences: Selections, Projections, Cross Products and Joins</vt:lpstr>
      <vt:lpstr>RA Equivalences: Selections, Projections, Cross Products and Joins</vt:lpstr>
      <vt:lpstr>How to Estimate the Cost of Plans?</vt:lpstr>
      <vt:lpstr>Next Class</vt:lpstr>
    </vt:vector>
  </TitlesOfParts>
  <Company>Carnegie Mellon University in Qatar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Microsoft Office User</cp:lastModifiedBy>
  <cp:revision>2647</cp:revision>
  <dcterms:created xsi:type="dcterms:W3CDTF">2013-11-24T06:45:02Z</dcterms:created>
  <dcterms:modified xsi:type="dcterms:W3CDTF">2020-04-12T11:56:27Z</dcterms:modified>
</cp:coreProperties>
</file>