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9"/>
  </p:notesMasterIdLst>
  <p:handoutMasterIdLst>
    <p:handoutMasterId r:id="rId70"/>
  </p:handoutMasterIdLst>
  <p:sldIdLst>
    <p:sldId id="256" r:id="rId2"/>
    <p:sldId id="1120" r:id="rId3"/>
    <p:sldId id="780" r:id="rId4"/>
    <p:sldId id="1243" r:id="rId5"/>
    <p:sldId id="1242" r:id="rId6"/>
    <p:sldId id="1148" r:id="rId7"/>
    <p:sldId id="1149" r:id="rId8"/>
    <p:sldId id="1213" r:id="rId9"/>
    <p:sldId id="1150" r:id="rId10"/>
    <p:sldId id="1151" r:id="rId11"/>
    <p:sldId id="1152" r:id="rId12"/>
    <p:sldId id="1153" r:id="rId13"/>
    <p:sldId id="1154" r:id="rId14"/>
    <p:sldId id="1190" r:id="rId15"/>
    <p:sldId id="1175" r:id="rId16"/>
    <p:sldId id="1176" r:id="rId17"/>
    <p:sldId id="1177" r:id="rId18"/>
    <p:sldId id="1178" r:id="rId19"/>
    <p:sldId id="1179" r:id="rId20"/>
    <p:sldId id="1180" r:id="rId21"/>
    <p:sldId id="1189" r:id="rId22"/>
    <p:sldId id="1214" r:id="rId23"/>
    <p:sldId id="1181" r:id="rId24"/>
    <p:sldId id="1182" r:id="rId25"/>
    <p:sldId id="1183" r:id="rId26"/>
    <p:sldId id="1184" r:id="rId27"/>
    <p:sldId id="1186" r:id="rId28"/>
    <p:sldId id="1187" r:id="rId29"/>
    <p:sldId id="1188" r:id="rId30"/>
    <p:sldId id="1215" r:id="rId31"/>
    <p:sldId id="1191" r:id="rId32"/>
    <p:sldId id="1193" r:id="rId33"/>
    <p:sldId id="1194" r:id="rId34"/>
    <p:sldId id="1216" r:id="rId35"/>
    <p:sldId id="1195" r:id="rId36"/>
    <p:sldId id="1196" r:id="rId37"/>
    <p:sldId id="1198" r:id="rId38"/>
    <p:sldId id="1197" r:id="rId39"/>
    <p:sldId id="1199" r:id="rId40"/>
    <p:sldId id="1200" r:id="rId41"/>
    <p:sldId id="1201" r:id="rId42"/>
    <p:sldId id="1203" r:id="rId43"/>
    <p:sldId id="1205" r:id="rId44"/>
    <p:sldId id="1206" r:id="rId45"/>
    <p:sldId id="1207" r:id="rId46"/>
    <p:sldId id="1208" r:id="rId47"/>
    <p:sldId id="1209" r:id="rId48"/>
    <p:sldId id="1250" r:id="rId49"/>
    <p:sldId id="1210" r:id="rId50"/>
    <p:sldId id="1251" r:id="rId51"/>
    <p:sldId id="1252" r:id="rId52"/>
    <p:sldId id="1211" r:id="rId53"/>
    <p:sldId id="1212" r:id="rId54"/>
    <p:sldId id="1254" r:id="rId55"/>
    <p:sldId id="1253" r:id="rId56"/>
    <p:sldId id="1217" r:id="rId57"/>
    <p:sldId id="1218" r:id="rId58"/>
    <p:sldId id="1219" r:id="rId59"/>
    <p:sldId id="1220" r:id="rId60"/>
    <p:sldId id="1221" r:id="rId61"/>
    <p:sldId id="1222" r:id="rId62"/>
    <p:sldId id="1223" r:id="rId63"/>
    <p:sldId id="1224" r:id="rId64"/>
    <p:sldId id="1225" r:id="rId65"/>
    <p:sldId id="1226" r:id="rId66"/>
    <p:sldId id="1227" r:id="rId67"/>
    <p:sldId id="993" r:id="rId6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6F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>
      <p:cViewPr varScale="1">
        <p:scale>
          <a:sx n="114" d="100"/>
          <a:sy n="114" d="100"/>
        </p:scale>
        <p:origin x="1560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1645D6-1611-4DF4-8DF3-EEC32D8C4F8A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94BF85D-E9BC-439A-80D6-0EB4896FAE66}">
      <dgm:prSet phldrT="[Text]" custT="1"/>
      <dgm:spPr>
        <a:solidFill>
          <a:srgbClr val="FFC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tx1"/>
              </a:solidFill>
            </a:rPr>
            <a:t>The Join Operation</a:t>
          </a:r>
        </a:p>
      </dgm:t>
    </dgm:pt>
    <dgm:pt modelId="{F9701C7C-9B01-4876-A1ED-4F2C271A4DC0}" type="parTrans" cxnId="{177AE26B-85F3-45B8-9830-6A178AF1ADDD}">
      <dgm:prSet/>
      <dgm:spPr/>
      <dgm:t>
        <a:bodyPr/>
        <a:lstStyle/>
        <a:p>
          <a:endParaRPr lang="en-US" sz="2800"/>
        </a:p>
      </dgm:t>
    </dgm:pt>
    <dgm:pt modelId="{120C55D7-E0EA-4E24-BA54-2E5BE7566668}" type="sibTrans" cxnId="{177AE26B-85F3-45B8-9830-6A178AF1ADDD}">
      <dgm:prSet/>
      <dgm:spPr/>
      <dgm:t>
        <a:bodyPr/>
        <a:lstStyle/>
        <a:p>
          <a:endParaRPr lang="en-US" sz="2800"/>
        </a:p>
      </dgm:t>
    </dgm:pt>
    <dgm:pt modelId="{28B79A80-DFE9-4DA9-B338-5A3F20975ABB}">
      <dgm:prSet phldrT="[Text]" custT="1"/>
      <dgm:spPr>
        <a:solidFill>
          <a:srgbClr val="00B05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Introduction</a:t>
          </a:r>
        </a:p>
      </dgm:t>
    </dgm:pt>
    <dgm:pt modelId="{1E486317-18A2-4E56-91BD-DC0887CC4B1A}" type="parTrans" cxnId="{DB12B5D3-3C60-40FA-8D2A-8B51BF246C8B}">
      <dgm:prSet/>
      <dgm:spPr/>
      <dgm:t>
        <a:bodyPr/>
        <a:lstStyle/>
        <a:p>
          <a:endParaRPr lang="en-US" sz="2800"/>
        </a:p>
      </dgm:t>
    </dgm:pt>
    <dgm:pt modelId="{6746164B-1731-47FB-B64F-C58BACAB2281}" type="sibTrans" cxnId="{DB12B5D3-3C60-40FA-8D2A-8B51BF246C8B}">
      <dgm:prSet/>
      <dgm:spPr/>
      <dgm:t>
        <a:bodyPr/>
        <a:lstStyle/>
        <a:p>
          <a:endParaRPr lang="en-US" sz="2800"/>
        </a:p>
      </dgm:t>
    </dgm:pt>
    <dgm:pt modelId="{B490C752-C9CA-4075-9727-BE4AA742E7F5}">
      <dgm:prSet phldrT="[Text]" custT="1"/>
      <dgm:spPr>
        <a:solidFill>
          <a:srgbClr val="C0000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Selection Operation</a:t>
          </a:r>
        </a:p>
      </dgm:t>
    </dgm:pt>
    <dgm:pt modelId="{18E9C660-ABE3-4A0C-B325-8B7B70E64BBD}" type="parTrans" cxnId="{A5517110-06A5-4EF7-B66B-46C367932BF4}">
      <dgm:prSet/>
      <dgm:spPr/>
      <dgm:t>
        <a:bodyPr/>
        <a:lstStyle/>
        <a:p>
          <a:endParaRPr lang="en-US" sz="2800"/>
        </a:p>
      </dgm:t>
    </dgm:pt>
    <dgm:pt modelId="{6E9F6ACD-2889-478B-AD14-C0C044F1ACFC}" type="sibTrans" cxnId="{A5517110-06A5-4EF7-B66B-46C367932BF4}">
      <dgm:prSet/>
      <dgm:spPr/>
      <dgm:t>
        <a:bodyPr/>
        <a:lstStyle/>
        <a:p>
          <a:endParaRPr lang="en-US" sz="2800"/>
        </a:p>
      </dgm:t>
    </dgm:pt>
    <dgm:pt modelId="{C4797427-72CE-41EC-9F4E-A308E1F1C0A5}">
      <dgm:prSet phldrT="[Text]" custT="1"/>
      <dgm:spPr>
        <a:solidFill>
          <a:srgbClr val="0070C0"/>
        </a:solidFill>
        <a:ln>
          <a:solidFill>
            <a:schemeClr val="tx1"/>
          </a:solidFill>
        </a:ln>
      </dgm:spPr>
      <dgm:t>
        <a:bodyPr/>
        <a:lstStyle/>
        <a:p>
          <a:r>
            <a:rPr lang="en-US" sz="2800" dirty="0">
              <a:solidFill>
                <a:schemeClr val="bg1"/>
              </a:solidFill>
            </a:rPr>
            <a:t>The Projection Operation</a:t>
          </a:r>
        </a:p>
      </dgm:t>
    </dgm:pt>
    <dgm:pt modelId="{DE1632A6-6E93-43B3-A705-C4408049176E}" type="parTrans" cxnId="{9850D0BC-3210-4D60-B857-EAAD675AAF0B}">
      <dgm:prSet/>
      <dgm:spPr/>
      <dgm:t>
        <a:bodyPr/>
        <a:lstStyle/>
        <a:p>
          <a:endParaRPr lang="en-US" sz="2800"/>
        </a:p>
      </dgm:t>
    </dgm:pt>
    <dgm:pt modelId="{F697B42C-0438-4219-9447-F99531A21CCC}" type="sibTrans" cxnId="{9850D0BC-3210-4D60-B857-EAAD675AAF0B}">
      <dgm:prSet/>
      <dgm:spPr/>
      <dgm:t>
        <a:bodyPr/>
        <a:lstStyle/>
        <a:p>
          <a:endParaRPr lang="en-US" sz="2800"/>
        </a:p>
      </dgm:t>
    </dgm:pt>
    <dgm:pt modelId="{8D4BB782-D1CB-4178-BD6C-378E667E109F}" type="pres">
      <dgm:prSet presAssocID="{BE1645D6-1611-4DF4-8DF3-EEC32D8C4F8A}" presName="Name0" presStyleCnt="0">
        <dgm:presLayoutVars>
          <dgm:chMax val="7"/>
          <dgm:chPref val="7"/>
          <dgm:dir/>
        </dgm:presLayoutVars>
      </dgm:prSet>
      <dgm:spPr/>
    </dgm:pt>
    <dgm:pt modelId="{30E5EA73-69FE-4C99-B7E6-D2785DA2F8C5}" type="pres">
      <dgm:prSet presAssocID="{BE1645D6-1611-4DF4-8DF3-EEC32D8C4F8A}" presName="Name1" presStyleCnt="0"/>
      <dgm:spPr/>
    </dgm:pt>
    <dgm:pt modelId="{147482D8-F793-4B63-AC92-2D2E108DBAA0}" type="pres">
      <dgm:prSet presAssocID="{BE1645D6-1611-4DF4-8DF3-EEC32D8C4F8A}" presName="cycle" presStyleCnt="0"/>
      <dgm:spPr/>
    </dgm:pt>
    <dgm:pt modelId="{F2410933-DB5E-4543-A714-4AF5A203C95C}" type="pres">
      <dgm:prSet presAssocID="{BE1645D6-1611-4DF4-8DF3-EEC32D8C4F8A}" presName="srcNode" presStyleLbl="node1" presStyleIdx="0" presStyleCnt="4"/>
      <dgm:spPr/>
    </dgm:pt>
    <dgm:pt modelId="{C56633DC-E658-46D8-BE63-7CB1CCD3C8DC}" type="pres">
      <dgm:prSet presAssocID="{BE1645D6-1611-4DF4-8DF3-EEC32D8C4F8A}" presName="conn" presStyleLbl="parChTrans1D2" presStyleIdx="0" presStyleCnt="1"/>
      <dgm:spPr/>
    </dgm:pt>
    <dgm:pt modelId="{82F03708-A2AD-459B-AB59-7BBD9EB44E67}" type="pres">
      <dgm:prSet presAssocID="{BE1645D6-1611-4DF4-8DF3-EEC32D8C4F8A}" presName="extraNode" presStyleLbl="node1" presStyleIdx="0" presStyleCnt="4"/>
      <dgm:spPr/>
    </dgm:pt>
    <dgm:pt modelId="{9C6C1869-E7B2-4FB9-A22B-16BADC04A189}" type="pres">
      <dgm:prSet presAssocID="{BE1645D6-1611-4DF4-8DF3-EEC32D8C4F8A}" presName="dstNode" presStyleLbl="node1" presStyleIdx="0" presStyleCnt="4"/>
      <dgm:spPr/>
    </dgm:pt>
    <dgm:pt modelId="{58C1AF61-83DA-4C1D-AB86-12CF6B57BCC5}" type="pres">
      <dgm:prSet presAssocID="{28B79A80-DFE9-4DA9-B338-5A3F20975ABB}" presName="text_1" presStyleLbl="node1" presStyleIdx="0" presStyleCnt="4">
        <dgm:presLayoutVars>
          <dgm:bulletEnabled val="1"/>
        </dgm:presLayoutVars>
      </dgm:prSet>
      <dgm:spPr/>
    </dgm:pt>
    <dgm:pt modelId="{8F6F2BC9-C9E1-4BE2-B05C-C2439D8BCAA9}" type="pres">
      <dgm:prSet presAssocID="{28B79A80-DFE9-4DA9-B338-5A3F20975ABB}" presName="accent_1" presStyleCnt="0"/>
      <dgm:spPr/>
    </dgm:pt>
    <dgm:pt modelId="{B754EC0E-654C-4EF0-9D56-C89787A35FDD}" type="pres">
      <dgm:prSet presAssocID="{28B79A80-DFE9-4DA9-B338-5A3F20975ABB}" presName="accentRepeatNode" presStyleLbl="solidFgAcc1" presStyleIdx="0" presStyleCnt="4"/>
      <dgm:spPr>
        <a:solidFill>
          <a:srgbClr val="00B050"/>
        </a:solidFill>
        <a:ln>
          <a:solidFill>
            <a:schemeClr val="tx1"/>
          </a:solidFill>
        </a:ln>
      </dgm:spPr>
    </dgm:pt>
    <dgm:pt modelId="{7BD67296-9B9C-4E5A-8D96-0527826AE180}" type="pres">
      <dgm:prSet presAssocID="{B490C752-C9CA-4075-9727-BE4AA742E7F5}" presName="text_2" presStyleLbl="node1" presStyleIdx="1" presStyleCnt="4">
        <dgm:presLayoutVars>
          <dgm:bulletEnabled val="1"/>
        </dgm:presLayoutVars>
      </dgm:prSet>
      <dgm:spPr/>
    </dgm:pt>
    <dgm:pt modelId="{D8B848BE-10D8-4E69-B32C-5A25293D14A7}" type="pres">
      <dgm:prSet presAssocID="{B490C752-C9CA-4075-9727-BE4AA742E7F5}" presName="accent_2" presStyleCnt="0"/>
      <dgm:spPr/>
    </dgm:pt>
    <dgm:pt modelId="{5A5545A9-4864-4CB0-B4C5-F499246CB525}" type="pres">
      <dgm:prSet presAssocID="{B490C752-C9CA-4075-9727-BE4AA742E7F5}" presName="accentRepeatNode" presStyleLbl="solidFgAcc1" presStyleIdx="1" presStyleCnt="4"/>
      <dgm:spPr>
        <a:solidFill>
          <a:srgbClr val="C00000"/>
        </a:solidFill>
        <a:ln>
          <a:solidFill>
            <a:schemeClr val="tx1"/>
          </a:solidFill>
        </a:ln>
      </dgm:spPr>
    </dgm:pt>
    <dgm:pt modelId="{599AE00A-E511-4896-AA74-F6E900B41983}" type="pres">
      <dgm:prSet presAssocID="{C4797427-72CE-41EC-9F4E-A308E1F1C0A5}" presName="text_3" presStyleLbl="node1" presStyleIdx="2" presStyleCnt="4">
        <dgm:presLayoutVars>
          <dgm:bulletEnabled val="1"/>
        </dgm:presLayoutVars>
      </dgm:prSet>
      <dgm:spPr/>
    </dgm:pt>
    <dgm:pt modelId="{FC7DDA2D-C904-46F2-9AA5-90E50E52BBB1}" type="pres">
      <dgm:prSet presAssocID="{C4797427-72CE-41EC-9F4E-A308E1F1C0A5}" presName="accent_3" presStyleCnt="0"/>
      <dgm:spPr/>
    </dgm:pt>
    <dgm:pt modelId="{1D9B0BA2-0AB2-4427-AE28-98650EADD147}" type="pres">
      <dgm:prSet presAssocID="{C4797427-72CE-41EC-9F4E-A308E1F1C0A5}" presName="accentRepeatNode" presStyleLbl="solidFgAcc1" presStyleIdx="2" presStyleCnt="4"/>
      <dgm:spPr>
        <a:solidFill>
          <a:srgbClr val="0070C0"/>
        </a:solidFill>
        <a:ln>
          <a:solidFill>
            <a:schemeClr val="tx1"/>
          </a:solidFill>
        </a:ln>
      </dgm:spPr>
    </dgm:pt>
    <dgm:pt modelId="{B29A9E0A-040D-4327-A720-2D4283647F1F}" type="pres">
      <dgm:prSet presAssocID="{594BF85D-E9BC-439A-80D6-0EB4896FAE66}" presName="text_4" presStyleLbl="node1" presStyleIdx="3" presStyleCnt="4">
        <dgm:presLayoutVars>
          <dgm:bulletEnabled val="1"/>
        </dgm:presLayoutVars>
      </dgm:prSet>
      <dgm:spPr/>
    </dgm:pt>
    <dgm:pt modelId="{BF5707B0-F172-4777-9CA5-5BDD20207612}" type="pres">
      <dgm:prSet presAssocID="{594BF85D-E9BC-439A-80D6-0EB4896FAE66}" presName="accent_4" presStyleCnt="0"/>
      <dgm:spPr/>
    </dgm:pt>
    <dgm:pt modelId="{58A99791-976C-4270-ABCC-A15CE6943D6C}" type="pres">
      <dgm:prSet presAssocID="{594BF85D-E9BC-439A-80D6-0EB4896FAE66}" presName="accentRepeatNode" presStyleLbl="solidFgAcc1" presStyleIdx="3" presStyleCnt="4"/>
      <dgm:spPr>
        <a:solidFill>
          <a:srgbClr val="FFC000"/>
        </a:solidFill>
        <a:ln>
          <a:solidFill>
            <a:schemeClr val="tx1"/>
          </a:solidFill>
        </a:ln>
      </dgm:spPr>
    </dgm:pt>
  </dgm:ptLst>
  <dgm:cxnLst>
    <dgm:cxn modelId="{A5517110-06A5-4EF7-B66B-46C367932BF4}" srcId="{BE1645D6-1611-4DF4-8DF3-EEC32D8C4F8A}" destId="{B490C752-C9CA-4075-9727-BE4AA742E7F5}" srcOrd="1" destOrd="0" parTransId="{18E9C660-ABE3-4A0C-B325-8B7B70E64BBD}" sibTransId="{6E9F6ACD-2889-478B-AD14-C0C044F1ACFC}"/>
    <dgm:cxn modelId="{664E3235-0C92-4E1C-A14D-B8ED69C50DFF}" type="presOf" srcId="{BE1645D6-1611-4DF4-8DF3-EEC32D8C4F8A}" destId="{8D4BB782-D1CB-4178-BD6C-378E667E109F}" srcOrd="0" destOrd="0" presId="urn:microsoft.com/office/officeart/2008/layout/VerticalCurvedList"/>
    <dgm:cxn modelId="{6FAC393A-3CF6-4068-AEB1-3DC6FC38D09F}" type="presOf" srcId="{28B79A80-DFE9-4DA9-B338-5A3F20975ABB}" destId="{58C1AF61-83DA-4C1D-AB86-12CF6B57BCC5}" srcOrd="0" destOrd="0" presId="urn:microsoft.com/office/officeart/2008/layout/VerticalCurvedList"/>
    <dgm:cxn modelId="{0BF4D263-9AAD-4705-973C-C4FF35204DD0}" type="presOf" srcId="{B490C752-C9CA-4075-9727-BE4AA742E7F5}" destId="{7BD67296-9B9C-4E5A-8D96-0527826AE180}" srcOrd="0" destOrd="0" presId="urn:microsoft.com/office/officeart/2008/layout/VerticalCurvedList"/>
    <dgm:cxn modelId="{177AE26B-85F3-45B8-9830-6A178AF1ADDD}" srcId="{BE1645D6-1611-4DF4-8DF3-EEC32D8C4F8A}" destId="{594BF85D-E9BC-439A-80D6-0EB4896FAE66}" srcOrd="3" destOrd="0" parTransId="{F9701C7C-9B01-4876-A1ED-4F2C271A4DC0}" sibTransId="{120C55D7-E0EA-4E24-BA54-2E5BE7566668}"/>
    <dgm:cxn modelId="{21FD336C-95CA-461A-8FA8-CA10989A761A}" type="presOf" srcId="{C4797427-72CE-41EC-9F4E-A308E1F1C0A5}" destId="{599AE00A-E511-4896-AA74-F6E900B41983}" srcOrd="0" destOrd="0" presId="urn:microsoft.com/office/officeart/2008/layout/VerticalCurvedList"/>
    <dgm:cxn modelId="{DBA2EA8A-05B3-42D3-8A34-6D1FB0F2B064}" type="presOf" srcId="{594BF85D-E9BC-439A-80D6-0EB4896FAE66}" destId="{B29A9E0A-040D-4327-A720-2D4283647F1F}" srcOrd="0" destOrd="0" presId="urn:microsoft.com/office/officeart/2008/layout/VerticalCurvedList"/>
    <dgm:cxn modelId="{82764399-F16E-45E0-9A0C-0B0335EE7AB3}" type="presOf" srcId="{6746164B-1731-47FB-B64F-C58BACAB2281}" destId="{C56633DC-E658-46D8-BE63-7CB1CCD3C8DC}" srcOrd="0" destOrd="0" presId="urn:microsoft.com/office/officeart/2008/layout/VerticalCurvedList"/>
    <dgm:cxn modelId="{9850D0BC-3210-4D60-B857-EAAD675AAF0B}" srcId="{BE1645D6-1611-4DF4-8DF3-EEC32D8C4F8A}" destId="{C4797427-72CE-41EC-9F4E-A308E1F1C0A5}" srcOrd="2" destOrd="0" parTransId="{DE1632A6-6E93-43B3-A705-C4408049176E}" sibTransId="{F697B42C-0438-4219-9447-F99531A21CCC}"/>
    <dgm:cxn modelId="{DB12B5D3-3C60-40FA-8D2A-8B51BF246C8B}" srcId="{BE1645D6-1611-4DF4-8DF3-EEC32D8C4F8A}" destId="{28B79A80-DFE9-4DA9-B338-5A3F20975ABB}" srcOrd="0" destOrd="0" parTransId="{1E486317-18A2-4E56-91BD-DC0887CC4B1A}" sibTransId="{6746164B-1731-47FB-B64F-C58BACAB2281}"/>
    <dgm:cxn modelId="{AEB9FF3A-A0DA-40E5-AB0C-16DB8F280A0D}" type="presParOf" srcId="{8D4BB782-D1CB-4178-BD6C-378E667E109F}" destId="{30E5EA73-69FE-4C99-B7E6-D2785DA2F8C5}" srcOrd="0" destOrd="0" presId="urn:microsoft.com/office/officeart/2008/layout/VerticalCurvedList"/>
    <dgm:cxn modelId="{D12BBAA9-0ACC-476F-ADCC-E5913DBE5925}" type="presParOf" srcId="{30E5EA73-69FE-4C99-B7E6-D2785DA2F8C5}" destId="{147482D8-F793-4B63-AC92-2D2E108DBAA0}" srcOrd="0" destOrd="0" presId="urn:microsoft.com/office/officeart/2008/layout/VerticalCurvedList"/>
    <dgm:cxn modelId="{195843FB-EBA0-48C2-A829-62C4AF0D59A1}" type="presParOf" srcId="{147482D8-F793-4B63-AC92-2D2E108DBAA0}" destId="{F2410933-DB5E-4543-A714-4AF5A203C95C}" srcOrd="0" destOrd="0" presId="urn:microsoft.com/office/officeart/2008/layout/VerticalCurvedList"/>
    <dgm:cxn modelId="{99641E36-BEEC-4F83-9EF6-41BB3E4ABEE5}" type="presParOf" srcId="{147482D8-F793-4B63-AC92-2D2E108DBAA0}" destId="{C56633DC-E658-46D8-BE63-7CB1CCD3C8DC}" srcOrd="1" destOrd="0" presId="urn:microsoft.com/office/officeart/2008/layout/VerticalCurvedList"/>
    <dgm:cxn modelId="{6A4E8C4A-70DB-4EEE-A028-04530E8226E2}" type="presParOf" srcId="{147482D8-F793-4B63-AC92-2D2E108DBAA0}" destId="{82F03708-A2AD-459B-AB59-7BBD9EB44E67}" srcOrd="2" destOrd="0" presId="urn:microsoft.com/office/officeart/2008/layout/VerticalCurvedList"/>
    <dgm:cxn modelId="{5CD91FA6-E34D-4395-A446-37B6BCF90816}" type="presParOf" srcId="{147482D8-F793-4B63-AC92-2D2E108DBAA0}" destId="{9C6C1869-E7B2-4FB9-A22B-16BADC04A189}" srcOrd="3" destOrd="0" presId="urn:microsoft.com/office/officeart/2008/layout/VerticalCurvedList"/>
    <dgm:cxn modelId="{53700FA7-B5D4-4545-B354-397B138982C7}" type="presParOf" srcId="{30E5EA73-69FE-4C99-B7E6-D2785DA2F8C5}" destId="{58C1AF61-83DA-4C1D-AB86-12CF6B57BCC5}" srcOrd="1" destOrd="0" presId="urn:microsoft.com/office/officeart/2008/layout/VerticalCurvedList"/>
    <dgm:cxn modelId="{8D8EFE0C-946C-4D18-A4F5-EAB98DF81ADB}" type="presParOf" srcId="{30E5EA73-69FE-4C99-B7E6-D2785DA2F8C5}" destId="{8F6F2BC9-C9E1-4BE2-B05C-C2439D8BCAA9}" srcOrd="2" destOrd="0" presId="urn:microsoft.com/office/officeart/2008/layout/VerticalCurvedList"/>
    <dgm:cxn modelId="{9A29113B-CB72-4D86-B0B8-6DEA694509D7}" type="presParOf" srcId="{8F6F2BC9-C9E1-4BE2-B05C-C2439D8BCAA9}" destId="{B754EC0E-654C-4EF0-9D56-C89787A35FDD}" srcOrd="0" destOrd="0" presId="urn:microsoft.com/office/officeart/2008/layout/VerticalCurvedList"/>
    <dgm:cxn modelId="{E6A52F64-C2DD-4B33-94BE-FF02695AC4FE}" type="presParOf" srcId="{30E5EA73-69FE-4C99-B7E6-D2785DA2F8C5}" destId="{7BD67296-9B9C-4E5A-8D96-0527826AE180}" srcOrd="3" destOrd="0" presId="urn:microsoft.com/office/officeart/2008/layout/VerticalCurvedList"/>
    <dgm:cxn modelId="{E916D3CE-7C44-4E1A-BD12-683E721157F1}" type="presParOf" srcId="{30E5EA73-69FE-4C99-B7E6-D2785DA2F8C5}" destId="{D8B848BE-10D8-4E69-B32C-5A25293D14A7}" srcOrd="4" destOrd="0" presId="urn:microsoft.com/office/officeart/2008/layout/VerticalCurvedList"/>
    <dgm:cxn modelId="{BA9B3DDC-09C1-4312-BF21-6210FEE1EC82}" type="presParOf" srcId="{D8B848BE-10D8-4E69-B32C-5A25293D14A7}" destId="{5A5545A9-4864-4CB0-B4C5-F499246CB525}" srcOrd="0" destOrd="0" presId="urn:microsoft.com/office/officeart/2008/layout/VerticalCurvedList"/>
    <dgm:cxn modelId="{BD6712DA-DE0D-48CF-8EC4-6BC75AC20681}" type="presParOf" srcId="{30E5EA73-69FE-4C99-B7E6-D2785DA2F8C5}" destId="{599AE00A-E511-4896-AA74-F6E900B41983}" srcOrd="5" destOrd="0" presId="urn:microsoft.com/office/officeart/2008/layout/VerticalCurvedList"/>
    <dgm:cxn modelId="{6397EE55-9B10-435C-A5DE-18D8EE527FE7}" type="presParOf" srcId="{30E5EA73-69FE-4C99-B7E6-D2785DA2F8C5}" destId="{FC7DDA2D-C904-46F2-9AA5-90E50E52BBB1}" srcOrd="6" destOrd="0" presId="urn:microsoft.com/office/officeart/2008/layout/VerticalCurvedList"/>
    <dgm:cxn modelId="{5249C746-7FD0-4F7E-A13C-332362E98A38}" type="presParOf" srcId="{FC7DDA2D-C904-46F2-9AA5-90E50E52BBB1}" destId="{1D9B0BA2-0AB2-4427-AE28-98650EADD147}" srcOrd="0" destOrd="0" presId="urn:microsoft.com/office/officeart/2008/layout/VerticalCurvedList"/>
    <dgm:cxn modelId="{35732D85-C01A-4455-9401-E52FA3B03F20}" type="presParOf" srcId="{30E5EA73-69FE-4C99-B7E6-D2785DA2F8C5}" destId="{B29A9E0A-040D-4327-A720-2D4283647F1F}" srcOrd="7" destOrd="0" presId="urn:microsoft.com/office/officeart/2008/layout/VerticalCurvedList"/>
    <dgm:cxn modelId="{BB63139E-EA07-4AEA-ACFD-472EEA4A581F}" type="presParOf" srcId="{30E5EA73-69FE-4C99-B7E6-D2785DA2F8C5}" destId="{BF5707B0-F172-4777-9CA5-5BDD20207612}" srcOrd="8" destOrd="0" presId="urn:microsoft.com/office/officeart/2008/layout/VerticalCurvedList"/>
    <dgm:cxn modelId="{E501F62F-5ABE-4463-886E-FDE49032ECC3}" type="presParOf" srcId="{BF5707B0-F172-4777-9CA5-5BDD20207612}" destId="{58A99791-976C-4270-ABCC-A15CE6943D6C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6633DC-E658-46D8-BE63-7CB1CCD3C8DC}">
      <dsp:nvSpPr>
        <dsp:cNvPr id="0" name=""/>
        <dsp:cNvSpPr/>
      </dsp:nvSpPr>
      <dsp:spPr>
        <a:xfrm>
          <a:off x="-5858768" y="-896635"/>
          <a:ext cx="6974870" cy="6974870"/>
        </a:xfrm>
        <a:prstGeom prst="blockArc">
          <a:avLst>
            <a:gd name="adj1" fmla="val 18900000"/>
            <a:gd name="adj2" fmla="val 2700000"/>
            <a:gd name="adj3" fmla="val 31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C1AF61-83DA-4C1D-AB86-12CF6B57BCC5}">
      <dsp:nvSpPr>
        <dsp:cNvPr id="0" name=""/>
        <dsp:cNvSpPr/>
      </dsp:nvSpPr>
      <dsp:spPr>
        <a:xfrm>
          <a:off x="584189" y="398361"/>
          <a:ext cx="6860950" cy="797137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Introduction</a:t>
          </a:r>
        </a:p>
      </dsp:txBody>
      <dsp:txXfrm>
        <a:off x="584189" y="398361"/>
        <a:ext cx="6860950" cy="797137"/>
      </dsp:txXfrm>
    </dsp:sp>
    <dsp:sp modelId="{B754EC0E-654C-4EF0-9D56-C89787A35FDD}">
      <dsp:nvSpPr>
        <dsp:cNvPr id="0" name=""/>
        <dsp:cNvSpPr/>
      </dsp:nvSpPr>
      <dsp:spPr>
        <a:xfrm>
          <a:off x="85978" y="298719"/>
          <a:ext cx="996421" cy="996421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D67296-9B9C-4E5A-8D96-0527826AE180}">
      <dsp:nvSpPr>
        <dsp:cNvPr id="0" name=""/>
        <dsp:cNvSpPr/>
      </dsp:nvSpPr>
      <dsp:spPr>
        <a:xfrm>
          <a:off x="1041206" y="1594274"/>
          <a:ext cx="6403933" cy="797137"/>
        </a:xfrm>
        <a:prstGeom prst="rect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Selection Operation</a:t>
          </a:r>
        </a:p>
      </dsp:txBody>
      <dsp:txXfrm>
        <a:off x="1041206" y="1594274"/>
        <a:ext cx="6403933" cy="797137"/>
      </dsp:txXfrm>
    </dsp:sp>
    <dsp:sp modelId="{5A5545A9-4864-4CB0-B4C5-F499246CB525}">
      <dsp:nvSpPr>
        <dsp:cNvPr id="0" name=""/>
        <dsp:cNvSpPr/>
      </dsp:nvSpPr>
      <dsp:spPr>
        <a:xfrm>
          <a:off x="542995" y="1494632"/>
          <a:ext cx="996421" cy="996421"/>
        </a:xfrm>
        <a:prstGeom prst="ellipse">
          <a:avLst/>
        </a:prstGeom>
        <a:solidFill>
          <a:srgbClr val="C00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99AE00A-E511-4896-AA74-F6E900B41983}">
      <dsp:nvSpPr>
        <dsp:cNvPr id="0" name=""/>
        <dsp:cNvSpPr/>
      </dsp:nvSpPr>
      <dsp:spPr>
        <a:xfrm>
          <a:off x="1041206" y="2790187"/>
          <a:ext cx="6403933" cy="797137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bg1"/>
              </a:solidFill>
            </a:rPr>
            <a:t>The Projection Operation</a:t>
          </a:r>
        </a:p>
      </dsp:txBody>
      <dsp:txXfrm>
        <a:off x="1041206" y="2790187"/>
        <a:ext cx="6403933" cy="797137"/>
      </dsp:txXfrm>
    </dsp:sp>
    <dsp:sp modelId="{1D9B0BA2-0AB2-4427-AE28-98650EADD147}">
      <dsp:nvSpPr>
        <dsp:cNvPr id="0" name=""/>
        <dsp:cNvSpPr/>
      </dsp:nvSpPr>
      <dsp:spPr>
        <a:xfrm>
          <a:off x="542995" y="2690545"/>
          <a:ext cx="996421" cy="996421"/>
        </a:xfrm>
        <a:prstGeom prst="ellipse">
          <a:avLst/>
        </a:prstGeom>
        <a:solidFill>
          <a:srgbClr val="0070C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9A9E0A-040D-4327-A720-2D4283647F1F}">
      <dsp:nvSpPr>
        <dsp:cNvPr id="0" name=""/>
        <dsp:cNvSpPr/>
      </dsp:nvSpPr>
      <dsp:spPr>
        <a:xfrm>
          <a:off x="584189" y="3986101"/>
          <a:ext cx="6860950" cy="797137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2728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>
              <a:solidFill>
                <a:schemeClr val="tx1"/>
              </a:solidFill>
            </a:rPr>
            <a:t>The Join Operation</a:t>
          </a:r>
        </a:p>
      </dsp:txBody>
      <dsp:txXfrm>
        <a:off x="584189" y="3986101"/>
        <a:ext cx="6860950" cy="797137"/>
      </dsp:txXfrm>
    </dsp:sp>
    <dsp:sp modelId="{58A99791-976C-4270-ABCC-A15CE6943D6C}">
      <dsp:nvSpPr>
        <dsp:cNvPr id="0" name=""/>
        <dsp:cNvSpPr/>
      </dsp:nvSpPr>
      <dsp:spPr>
        <a:xfrm>
          <a:off x="85978" y="3886459"/>
          <a:ext cx="996421" cy="996421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6CA34-8411-407E-893D-8E71990DC10C}" type="datetimeFigureOut">
              <a:rPr lang="en-US" smtClean="0"/>
              <a:t>4/7/20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4777B9-B548-4935-8E6D-F45127D461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272576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C7C770-57F1-4183-B1B5-424B207D1741}" type="datetimeFigureOut">
              <a:rPr lang="en-US" smtClean="0"/>
              <a:t>4/7/20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4ED4D-EFD9-46AD-897E-D5BE4B53CB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2388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2975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6266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7519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48484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315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790D9A01-2525-4EDF-961F-D30339FE7FD5}" type="slidenum">
              <a:rPr lang="en-US" smtClean="0"/>
              <a:pPr eaLnBrk="1" hangingPunct="1"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102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EB9CB2FB-79FF-4711-A961-14A1A90B9D06}" type="slidenum">
              <a:rPr lang="en-US" smtClean="0"/>
              <a:pPr eaLnBrk="1" hangingPunct="1"/>
              <a:t>4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278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06498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pPr eaLnBrk="1" hangingPunct="1"/>
            <a:endParaRPr lang="en-US">
              <a:latin typeface="Book Antiqua" pitchFamily="18" charset="0"/>
            </a:endParaRPr>
          </a:p>
        </p:txBody>
      </p:sp>
      <p:sp>
        <p:nvSpPr>
          <p:cNvPr id="106499" name="Header Placeholder 3"/>
          <p:cNvSpPr>
            <a:spLocks noGrp="1"/>
          </p:cNvSpPr>
          <p:nvPr>
            <p:ph type="hdr" sz="quarter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15-415/615</a:t>
            </a:r>
          </a:p>
        </p:txBody>
      </p:sp>
      <p:sp>
        <p:nvSpPr>
          <p:cNvPr id="106500" name="Date Placeholder 4"/>
          <p:cNvSpPr>
            <a:spLocks noGrp="1"/>
          </p:cNvSpPr>
          <p:nvPr>
            <p:ph type="dt" sz="quarter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r>
              <a:rPr lang="en-US" sz="1300"/>
              <a:t>Faloutsos</a:t>
            </a:r>
          </a:p>
        </p:txBody>
      </p:sp>
      <p:sp>
        <p:nvSpPr>
          <p:cNvPr id="106501" name="Slide Number Placeholder 5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02756" indent="-270291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081164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513629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1946095" indent="-216233" defTabSz="915986" eaLnBrk="0" hangingPunct="0"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378560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811026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243491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675957" indent="-216233" defTabSz="915986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eaLnBrk="1" hangingPunct="1"/>
            <a:fld id="{A2A2EBD8-1F7D-4F5D-89A0-27D2933BF83C}" type="slidenum">
              <a:rPr lang="en-US" sz="1300"/>
              <a:pPr eaLnBrk="1" hangingPunct="1"/>
              <a:t>27</a:t>
            </a:fld>
            <a:endParaRPr lang="en-US" sz="1300"/>
          </a:p>
        </p:txBody>
      </p:sp>
    </p:spTree>
    <p:extLst>
      <p:ext uri="{BB962C8B-B14F-4D97-AF65-F5344CB8AC3E}">
        <p14:creationId xmlns:p14="http://schemas.microsoft.com/office/powerpoint/2010/main" val="35093603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838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7593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59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329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5436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step</a:t>
            </a:r>
            <a:r>
              <a:rPr lang="en-US" baseline="0" dirty="0"/>
              <a:t> 2, the combination of all attributes is used as a key for sorting.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5A4ED4D-EFD9-46AD-897E-D5BE4B53CB4B}" type="slidenum">
              <a:rPr lang="en-US" smtClean="0"/>
              <a:t>61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3617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B007E-8C7F-4E2E-BC7B-2A3A1679722A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9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85160-A181-4E5D-A8B9-6CC6B5BAC31C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814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1D89C-2CB1-4680-B533-FD01CA337ED3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556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CFE0C-32D0-48F6-B754-86DDD932679A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389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5F951-6F0A-4BC8-8E78-042EB20EDAB0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39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627F7-2F2A-48BC-9DFD-9A2600CFA556}" type="datetime1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176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BFDD5-512B-4522-BA85-F72134273AE1}" type="datetime1">
              <a:rPr lang="en-US" smtClean="0"/>
              <a:t>4/7/20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058DFD-FDB4-43ED-A73B-376F2F66B10F}" type="datetime1">
              <a:rPr lang="en-US" smtClean="0"/>
              <a:t>4/7/20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51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AB476-D146-4EA7-B6A7-C7ED67CB0904}" type="datetime1">
              <a:rPr lang="en-US" smtClean="0"/>
              <a:t>4/7/20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5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A0457E-5E49-4C84-A5ED-8D6AE6DEE17A}" type="datetime1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2052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E47378-4043-40E8-88FD-3B9FC25ACA76}" type="datetime1">
              <a:rPr lang="en-US" smtClean="0"/>
              <a:t>4/7/20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3370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9FE058-E24E-44D4-8AE6-4ED6084A3F18}" type="datetime1">
              <a:rPr lang="en-US" smtClean="0"/>
              <a:t>4/7/20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CA4BC5-AE2A-401E-9EDD-DF8812A14A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586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wmf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wmf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3.wmf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3.wmf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3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3.wmf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18.bin"/><Relationship Id="rId4" Type="http://schemas.openxmlformats.org/officeDocument/2006/relationships/image" Target="../media/image3.wmf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3.wmf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3.wmf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5.wmf"/><Relationship Id="rId4" Type="http://schemas.openxmlformats.org/officeDocument/2006/relationships/oleObject" Target="../embeddings/oleObject23.bin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25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24.bin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27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26.bin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3352800"/>
          </a:xfrm>
        </p:spPr>
        <p:txBody>
          <a:bodyPr>
            <a:normAutofit fontScale="90000"/>
          </a:bodyPr>
          <a:lstStyle/>
          <a:p>
            <a:r>
              <a:rPr lang="en-US" sz="4900" dirty="0"/>
              <a:t>Database Applications (15-415)</a:t>
            </a:r>
            <a:br>
              <a:rPr lang="en-US" sz="4900" dirty="0"/>
            </a:br>
            <a:br>
              <a:rPr lang="en-US" dirty="0"/>
            </a:br>
            <a:r>
              <a:rPr lang="en-US" dirty="0"/>
              <a:t>DBMS Internals- Part VII</a:t>
            </a:r>
            <a:br>
              <a:rPr lang="en-US" dirty="0"/>
            </a:br>
            <a:r>
              <a:rPr lang="en-US" dirty="0"/>
              <a:t>Lecture 20, April 07, 2020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876800"/>
            <a:ext cx="6400800" cy="1219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Mohammad Hammoud</a:t>
            </a:r>
          </a:p>
        </p:txBody>
      </p:sp>
      <p:pic>
        <p:nvPicPr>
          <p:cNvPr id="9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4247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if match: print (r, s) </a:t>
            </a:r>
          </a:p>
        </p:txBody>
      </p:sp>
    </p:spTree>
    <p:extLst>
      <p:ext uri="{BB962C8B-B14F-4D97-AF65-F5344CB8AC3E}">
        <p14:creationId xmlns:p14="http://schemas.microsoft.com/office/powerpoint/2010/main" val="2906859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Text Box 17"/>
          <p:cNvSpPr txBox="1">
            <a:spLocks noChangeArrowheads="1"/>
          </p:cNvSpPr>
          <p:nvPr/>
        </p:nvSpPr>
        <p:spPr bwMode="auto">
          <a:xfrm>
            <a:off x="6090348" y="2314288"/>
            <a:ext cx="261321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0070C0"/>
                </a:solidFill>
                <a:latin typeface="Times New Roman" pitchFamily="18" charset="0"/>
              </a:rPr>
              <a:t>Outer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9" name="Text Box 18"/>
          <p:cNvSpPr txBox="1">
            <a:spLocks noChangeArrowheads="1"/>
          </p:cNvSpPr>
          <p:nvPr/>
        </p:nvSpPr>
        <p:spPr bwMode="auto">
          <a:xfrm>
            <a:off x="6508633" y="2861261"/>
            <a:ext cx="25442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rgbClr val="0070C0"/>
                </a:solidFill>
                <a:latin typeface="Times New Roman" pitchFamily="18" charset="0"/>
              </a:rPr>
              <a:t>Inner Relation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Line 19"/>
          <p:cNvSpPr>
            <a:spLocks noChangeShapeType="1"/>
          </p:cNvSpPr>
          <p:nvPr/>
        </p:nvSpPr>
        <p:spPr bwMode="auto">
          <a:xfrm flipH="1" flipV="1">
            <a:off x="5055393" y="2567781"/>
            <a:ext cx="1077913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0"/>
          <p:cNvSpPr>
            <a:spLocks noChangeArrowheads="1"/>
          </p:cNvSpPr>
          <p:nvPr/>
        </p:nvSpPr>
        <p:spPr bwMode="auto">
          <a:xfrm>
            <a:off x="4626292" y="23344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Oval 21"/>
          <p:cNvSpPr>
            <a:spLocks noChangeArrowheads="1"/>
          </p:cNvSpPr>
          <p:nvPr/>
        </p:nvSpPr>
        <p:spPr bwMode="auto">
          <a:xfrm>
            <a:off x="5079221" y="2766219"/>
            <a:ext cx="304800" cy="412750"/>
          </a:xfrm>
          <a:prstGeom prst="ellips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/>
        </p:nvSpPr>
        <p:spPr bwMode="auto">
          <a:xfrm flipH="1" flipV="1">
            <a:off x="5456676" y="3034506"/>
            <a:ext cx="1077912" cy="88900"/>
          </a:xfrm>
          <a:prstGeom prst="line">
            <a:avLst/>
          </a:prstGeom>
          <a:noFill/>
          <a:ln w="28575">
            <a:solidFill>
              <a:srgbClr val="0070C0"/>
            </a:solidFill>
            <a:round/>
            <a:headEnd type="none" w="sm" len="sm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0B5B51B-3BED-482A-B0AE-188D5C33BF42}"/>
              </a:ext>
            </a:extLst>
          </p:cNvPr>
          <p:cNvSpPr/>
          <p:nvPr/>
        </p:nvSpPr>
        <p:spPr>
          <a:xfrm>
            <a:off x="1385888" y="2286000"/>
            <a:ext cx="4572000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</a:t>
            </a:r>
          </a:p>
          <a:p>
            <a:pPr lvl="3">
              <a:buFontTx/>
              <a:buNone/>
            </a:pPr>
            <a:r>
              <a:rPr lang="en-US" sz="2800" b="1" dirty="0"/>
              <a:t>if match: print (r, s) </a:t>
            </a:r>
          </a:p>
        </p:txBody>
      </p:sp>
    </p:spTree>
    <p:extLst>
      <p:ext uri="{BB962C8B-B14F-4D97-AF65-F5344CB8AC3E}">
        <p14:creationId xmlns:p14="http://schemas.microsoft.com/office/powerpoint/2010/main" val="1147488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How 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numbers of pages 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54373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70866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/>
              <a:t>How many disk accesses (</a:t>
            </a:r>
            <a:r>
              <a:rPr lang="ja-JP" altLang="en-US" sz="2800" dirty="0"/>
              <a:t>‘</a:t>
            </a:r>
            <a:r>
              <a:rPr lang="en-US" altLang="ja-JP" sz="2800" dirty="0"/>
              <a:t>M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N</a:t>
            </a:r>
            <a:r>
              <a:rPr lang="ja-JP" altLang="en-US" sz="2800" dirty="0"/>
              <a:t>’</a:t>
            </a:r>
            <a:r>
              <a:rPr lang="en-US" altLang="ja-JP" sz="2800" dirty="0"/>
              <a:t> are the numbers of pages for </a:t>
            </a:r>
            <a:r>
              <a:rPr lang="ja-JP" altLang="en-US" sz="2800" dirty="0"/>
              <a:t>‘</a:t>
            </a:r>
            <a:r>
              <a:rPr lang="en-US" altLang="ja-JP" sz="2800" dirty="0"/>
              <a:t>R</a:t>
            </a:r>
            <a:r>
              <a:rPr lang="ja-JP" altLang="en-US" sz="2800" dirty="0"/>
              <a:t>’</a:t>
            </a:r>
            <a:r>
              <a:rPr lang="en-US" altLang="ja-JP" sz="2800" dirty="0"/>
              <a:t> and </a:t>
            </a:r>
            <a:r>
              <a:rPr lang="ja-JP" altLang="en-US" sz="2800" dirty="0"/>
              <a:t>‘</a:t>
            </a:r>
            <a:r>
              <a:rPr lang="en-US" altLang="ja-JP" sz="2800" dirty="0"/>
              <a:t>S</a:t>
            </a:r>
            <a:r>
              <a:rPr lang="ja-JP" altLang="en-US" sz="2800" dirty="0"/>
              <a:t>’</a:t>
            </a:r>
            <a:r>
              <a:rPr lang="en-US" altLang="ja-JP" sz="2800" dirty="0"/>
              <a:t>)?</a:t>
            </a:r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>
                <a:solidFill>
                  <a:srgbClr val="00B050"/>
                </a:solidFill>
              </a:rPr>
              <a:t>M+m</a:t>
            </a:r>
            <a:r>
              <a:rPr lang="en-US" altLang="ja-JP" sz="3600" dirty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90142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762000" y="2438400"/>
            <a:ext cx="8153400" cy="954107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A50021"/>
                </a:solidFill>
              </a:rPr>
              <a:t>- Cost = M + (</a:t>
            </a:r>
            <a:r>
              <a:rPr lang="en-US" sz="2800" dirty="0" err="1">
                <a:solidFill>
                  <a:srgbClr val="A50021"/>
                </a:solidFill>
              </a:rPr>
              <a:t>p</a:t>
            </a:r>
            <a:r>
              <a:rPr lang="en-US" sz="2800" baseline="-25000" dirty="0" err="1">
                <a:solidFill>
                  <a:srgbClr val="A50021"/>
                </a:solidFill>
              </a:rPr>
              <a:t>R</a:t>
            </a:r>
            <a:r>
              <a:rPr lang="en-US" sz="2800" dirty="0">
                <a:solidFill>
                  <a:srgbClr val="A50021"/>
                </a:solidFill>
              </a:rPr>
              <a:t> * M) * N </a:t>
            </a:r>
            <a:r>
              <a:rPr lang="en-US" sz="2800" dirty="0"/>
              <a:t>= 1000 + 100*1000*500 I/</a:t>
            </a:r>
            <a:r>
              <a:rPr lang="en-US" sz="2800" dirty="0" err="1"/>
              <a:t>Os</a:t>
            </a:r>
            <a:endParaRPr lang="en-US" sz="2800" dirty="0"/>
          </a:p>
          <a:p>
            <a:r>
              <a:rPr lang="en-US" sz="2800" dirty="0"/>
              <a:t>- At 10ms/IO, </a:t>
            </a:r>
            <a:r>
              <a:rPr lang="en-US" sz="2800" dirty="0">
                <a:solidFill>
                  <a:srgbClr val="A50021"/>
                </a:solidFill>
              </a:rPr>
              <a:t>total = ~6 days (!)</a:t>
            </a:r>
          </a:p>
        </p:txBody>
      </p:sp>
      <p:sp>
        <p:nvSpPr>
          <p:cNvPr id="2" name="Rectangle 1"/>
          <p:cNvSpPr/>
          <p:nvPr/>
        </p:nvSpPr>
        <p:spPr>
          <a:xfrm>
            <a:off x="4724400" y="3808194"/>
            <a:ext cx="366760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3600" dirty="0">
                <a:solidFill>
                  <a:srgbClr val="00B050"/>
                </a:solidFill>
              </a:rPr>
              <a:t>I/O Cost = </a:t>
            </a:r>
            <a:r>
              <a:rPr lang="en-US" altLang="ja-JP" sz="3600" dirty="0" err="1">
                <a:solidFill>
                  <a:srgbClr val="00B050"/>
                </a:solidFill>
              </a:rPr>
              <a:t>M+m</a:t>
            </a:r>
            <a:r>
              <a:rPr lang="en-US" altLang="ja-JP" sz="3600" dirty="0">
                <a:solidFill>
                  <a:srgbClr val="00B050"/>
                </a:solidFill>
              </a:rPr>
              <a:t>*N</a:t>
            </a:r>
            <a:endParaRPr lang="en-US" sz="3600" dirty="0">
              <a:solidFill>
                <a:srgbClr val="00B050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233488" y="60960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2330194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Nested Loops Join: A Simple Refinement</a:t>
            </a:r>
          </a:p>
        </p:txBody>
      </p:sp>
      <p:grpSp>
        <p:nvGrpSpPr>
          <p:cNvPr id="94213" name="Group 5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4216" name="Rectangle 6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7" name="Rectangle 7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18" name="Text Box 8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4219" name="Line 9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0" name="Line 10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1" name="Text Box 11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4222" name="Line 12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3" name="Line 13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4" name="Text Box 14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4225" name="Text Box 15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4226" name="Line 16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4227" name="Line 17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4214" name="Rectangle 18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94215" name="Text Box 19"/>
          <p:cNvSpPr txBox="1">
            <a:spLocks noChangeArrowheads="1"/>
          </p:cNvSpPr>
          <p:nvPr/>
        </p:nvSpPr>
        <p:spPr bwMode="auto">
          <a:xfrm>
            <a:off x="5667126" y="3278694"/>
            <a:ext cx="174919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603893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524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524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524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4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524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525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525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5238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95239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>
          <a:xfrm>
            <a:off x="228600" y="274638"/>
            <a:ext cx="8610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Nested Loops Join: A Simple Refinement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888577" y="2436776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a </a:t>
            </a:r>
            <a:r>
              <a:rPr lang="en-US" sz="28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800" b="1" dirty="0">
                <a:latin typeface="Times New Roman" pitchFamily="18" charset="0"/>
              </a:rPr>
              <a:t>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</a:t>
            </a:r>
            <a:r>
              <a:rPr lang="en-US" sz="2600" b="1" i="1" dirty="0">
                <a:solidFill>
                  <a:srgbClr val="0070C0"/>
                </a:solidFill>
                <a:latin typeface="Times New Roman" pitchFamily="18" charset="0"/>
              </a:rPr>
              <a:t>page</a:t>
            </a:r>
            <a:r>
              <a:rPr lang="en-US" sz="2600" b="1" dirty="0">
                <a:latin typeface="Times New Roman" pitchFamily="18" charset="0"/>
              </a:rPr>
              <a:t>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1519952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626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6264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5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6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6267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8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69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6270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1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2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6273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6274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6275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6262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Which relation should be the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96263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77794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728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728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8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729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729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729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729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729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7286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Which relation should be the </a:t>
            </a:r>
            <a:r>
              <a:rPr lang="en-US" sz="3200" i="1" dirty="0">
                <a:latin typeface="Times New Roman" pitchFamily="18" charset="0"/>
              </a:rPr>
              <a:t>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 The smaller (page-wise)</a:t>
            </a:r>
          </a:p>
        </p:txBody>
      </p:sp>
      <p:sp>
        <p:nvSpPr>
          <p:cNvPr id="97287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3059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830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831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831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831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1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832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832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832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831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N=500 </a:t>
            </a:r>
            <a:r>
              <a:rPr lang="en-US" sz="3200" dirty="0">
                <a:latin typeface="Times New Roman" pitchFamily="18" charset="0"/>
              </a:rPr>
              <a:t>- </a:t>
            </a:r>
            <a:r>
              <a:rPr lang="en-US" sz="3200" i="1" dirty="0">
                <a:latin typeface="Times New Roman" pitchFamily="18" charset="0"/>
              </a:rPr>
              <a:t>if larger is the outer</a:t>
            </a:r>
            <a:r>
              <a:rPr lang="en-US" sz="3200" dirty="0">
                <a:latin typeface="Times New Roman" pitchFamily="18" charset="0"/>
              </a:rPr>
              <a:t>: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1000 + 1000*500 = 501,000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            = 5010 sec (~ 1.4h)</a:t>
            </a:r>
          </a:p>
        </p:txBody>
      </p:sp>
      <p:sp>
        <p:nvSpPr>
          <p:cNvPr id="98311" name="Text Box 17"/>
          <p:cNvSpPr txBox="1">
            <a:spLocks noChangeArrowheads="1"/>
          </p:cNvSpPr>
          <p:nvPr/>
        </p:nvSpPr>
        <p:spPr bwMode="auto">
          <a:xfrm>
            <a:off x="5684838" y="3281363"/>
            <a:ext cx="30019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1618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Today…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Last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DBMS Internals- Part VI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/>
              <a:t>Algorithms for Relational Operations</a:t>
            </a:r>
          </a:p>
          <a:p>
            <a:pPr marL="914400" lvl="2" indent="0" algn="just">
              <a:buNone/>
              <a:defRPr/>
            </a:pPr>
            <a:endParaRPr lang="en-US" sz="2200" dirty="0">
              <a:latin typeface="+mj-lt"/>
            </a:endParaRPr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Today’s Session: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>
                <a:latin typeface="+mj-lt"/>
              </a:rPr>
              <a:t>DBMS Internals- Part VII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600" dirty="0">
                <a:latin typeface="+mj-lt"/>
              </a:rPr>
              <a:t>Algorithms for Relational Operations (</a:t>
            </a:r>
            <a:r>
              <a:rPr lang="en-US" sz="2600" i="1" dirty="0">
                <a:latin typeface="+mj-lt"/>
              </a:rPr>
              <a:t>Cont’d</a:t>
            </a:r>
            <a:r>
              <a:rPr lang="en-US" sz="2600" dirty="0">
                <a:latin typeface="+mj-lt"/>
              </a:rPr>
              <a:t>)</a:t>
            </a:r>
          </a:p>
          <a:p>
            <a:pPr lvl="2" algn="just">
              <a:buFont typeface="Wingdings" pitchFamily="2" charset="2"/>
              <a:buChar char="§"/>
              <a:defRPr/>
            </a:pPr>
            <a:endParaRPr lang="en-US" sz="2600" dirty="0">
              <a:latin typeface="+mj-lt"/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0070C0"/>
                </a:solidFill>
                <a:latin typeface="+mj-lt"/>
              </a:rPr>
              <a:t>Announcements: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dirty="0"/>
              <a:t>P3 is due on Apr 18.</a:t>
            </a:r>
          </a:p>
          <a:p>
            <a:pPr marL="457200" lvl="1" indent="0" algn="just">
              <a:buNone/>
              <a:defRPr/>
            </a:pPr>
            <a:r>
              <a:rPr lang="en-US" dirty="0"/>
              <a:t> 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200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eaLnBrk="1" hangingPunct="1">
              <a:buFontTx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6460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Nested Loops Join</a:t>
            </a:r>
          </a:p>
        </p:txBody>
      </p:sp>
      <p:grpSp>
        <p:nvGrpSpPr>
          <p:cNvPr id="99333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99336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7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38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99339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0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1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99342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3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4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99345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99346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99347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99334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M=1000, N=500 - 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if smaller is the outer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: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500 + 1000*500 = 500,500 </a:t>
            </a:r>
          </a:p>
          <a:p>
            <a:pPr eaLnBrk="0" hangingPunct="0">
              <a:spcBef>
                <a:spcPct val="20000"/>
              </a:spcBef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            = 5005 sec (~ 1.4h)</a:t>
            </a:r>
          </a:p>
        </p:txBody>
      </p:sp>
      <p:sp>
        <p:nvSpPr>
          <p:cNvPr id="99335" name="Text Box 17"/>
          <p:cNvSpPr txBox="1">
            <a:spLocks noChangeArrowheads="1"/>
          </p:cNvSpPr>
          <p:nvPr/>
        </p:nvSpPr>
        <p:spPr bwMode="auto">
          <a:xfrm>
            <a:off x="5718175" y="3281363"/>
            <a:ext cx="29337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N+M*N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1017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Summary: 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we do not apply the page-oriented refinement?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Cost = M+ (</a:t>
            </a:r>
            <a:r>
              <a:rPr lang="en-US" dirty="0" err="1"/>
              <a:t>p</a:t>
            </a:r>
            <a:r>
              <a:rPr lang="en-US" baseline="-25000" dirty="0" err="1"/>
              <a:t>R</a:t>
            </a:r>
            <a:r>
              <a:rPr lang="en-US" dirty="0"/>
              <a:t> * M) * N = 1000 + 100*1000*500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total = ~6 days (!)</a:t>
            </a:r>
          </a:p>
          <a:p>
            <a:pPr lvl="1">
              <a:buFont typeface="Wingdings" pitchFamily="2" charset="2"/>
              <a:buChar char="§"/>
            </a:pPr>
            <a:endParaRPr lang="en-US" dirty="0">
              <a:solidFill>
                <a:srgbClr val="A5002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we apply the page-oriented refinement?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Cost = M * N + M  = 1000*500+1000 I/</a:t>
            </a:r>
            <a:r>
              <a:rPr lang="en-US" dirty="0" err="1"/>
              <a:t>Os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At 10ms/IO, total = 1.4 hours (!)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the </a:t>
            </a:r>
            <a:r>
              <a:rPr lang="en-US" i="1" dirty="0">
                <a:solidFill>
                  <a:srgbClr val="0070C0"/>
                </a:solidFill>
              </a:rPr>
              <a:t>smaller</a:t>
            </a:r>
            <a:r>
              <a:rPr lang="en-US" dirty="0">
                <a:solidFill>
                  <a:srgbClr val="0070C0"/>
                </a:solidFill>
              </a:rPr>
              <a:t> relation is the outer?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Slightly better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975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5814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3429214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8351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035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0359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0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1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0362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3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4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0365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6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67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0368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0369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0370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0358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i="1" dirty="0">
                <a:solidFill>
                  <a:schemeClr val="tx1"/>
                </a:solidFill>
                <a:latin typeface="Times New Roman" pitchFamily="18" charset="0"/>
              </a:rPr>
              <a:t> 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buffer pages available?</a:t>
            </a:r>
          </a:p>
        </p:txBody>
      </p:sp>
    </p:spTree>
    <p:extLst>
      <p:ext uri="{BB962C8B-B14F-4D97-AF65-F5344CB8AC3E}">
        <p14:creationId xmlns:p14="http://schemas.microsoft.com/office/powerpoint/2010/main" val="21011337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1381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1383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4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5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1386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7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88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1389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0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1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1392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1393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1394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1382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What if we have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 buffer pages available?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A:	Give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–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1 buffer pages to outer </a:t>
            </a:r>
            <a:b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	and 1 page to inner</a:t>
            </a:r>
          </a:p>
        </p:txBody>
      </p:sp>
    </p:spTree>
    <p:extLst>
      <p:ext uri="{BB962C8B-B14F-4D97-AF65-F5344CB8AC3E}">
        <p14:creationId xmlns:p14="http://schemas.microsoft.com/office/powerpoint/2010/main" val="36915214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240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240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0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241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241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241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241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241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2406" name="Rectangle 16"/>
          <p:cNvSpPr>
            <a:spLocks noChangeArrowheads="1"/>
          </p:cNvSpPr>
          <p:nvPr/>
        </p:nvSpPr>
        <p:spPr bwMode="auto">
          <a:xfrm>
            <a:off x="700881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102407" name="Text Box 17"/>
          <p:cNvSpPr txBox="1">
            <a:spLocks noChangeArrowheads="1"/>
          </p:cNvSpPr>
          <p:nvPr/>
        </p:nvSpPr>
        <p:spPr bwMode="auto">
          <a:xfrm>
            <a:off x="6318250" y="3281363"/>
            <a:ext cx="173355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?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</p:spTree>
    <p:extLst>
      <p:ext uri="{BB962C8B-B14F-4D97-AF65-F5344CB8AC3E}">
        <p14:creationId xmlns:p14="http://schemas.microsoft.com/office/powerpoint/2010/main" val="2925248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342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343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343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343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344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344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C8DEF4A-168F-41BB-AA65-66D1B3D21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425" y="3266182"/>
            <a:ext cx="30332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  </a:t>
            </a:r>
            <a:endParaRPr lang="en-US" sz="32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M+⌈M/(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−1)⌉*N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86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5477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5480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1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5483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4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5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5486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7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88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5489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5490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5491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5478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latin typeface="Times New Roman" pitchFamily="18" charset="0"/>
              </a:rPr>
              <a:t>If the smallest (outer) relation fits in memory?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That is, M =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−1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=?</a:t>
            </a:r>
          </a:p>
        </p:txBody>
      </p:sp>
    </p:spTree>
    <p:extLst>
      <p:ext uri="{BB962C8B-B14F-4D97-AF65-F5344CB8AC3E}">
        <p14:creationId xmlns:p14="http://schemas.microsoft.com/office/powerpoint/2010/main" val="225531070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7525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7528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29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0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7531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2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3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7534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5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6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7537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7538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7539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7526" name="Rectangle 16"/>
          <p:cNvSpPr>
            <a:spLocks noChangeArrowheads="1"/>
          </p:cNvSpPr>
          <p:nvPr/>
        </p:nvSpPr>
        <p:spPr bwMode="auto">
          <a:xfrm>
            <a:off x="685800" y="1981200"/>
            <a:ext cx="83058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If the smallest (outer) relation fits in memory? </a:t>
            </a: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That is</a:t>
            </a:r>
            <a:r>
              <a:rPr lang="en-US" sz="3200" dirty="0">
                <a:latin typeface="Times New Roman" pitchFamily="18" charset="0"/>
              </a:rPr>
              <a:t>, M = </a:t>
            </a:r>
            <a:r>
              <a:rPr lang="en-US" sz="3200" b="1" i="1" dirty="0">
                <a:latin typeface="Times New Roman" pitchFamily="18" charset="0"/>
              </a:rPr>
              <a:t>B</a:t>
            </a:r>
            <a:r>
              <a:rPr lang="en-US" sz="3200" dirty="0">
                <a:latin typeface="Times New Roman" pitchFamily="18" charset="0"/>
              </a:rPr>
              <a:t>−1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 = 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N+M (minimum!)</a:t>
            </a:r>
          </a:p>
        </p:txBody>
      </p:sp>
    </p:spTree>
    <p:extLst>
      <p:ext uri="{BB962C8B-B14F-4D97-AF65-F5344CB8AC3E}">
        <p14:creationId xmlns:p14="http://schemas.microsoft.com/office/powerpoint/2010/main" val="25926126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Nested Loops - Guidelines</a:t>
            </a:r>
          </a:p>
        </p:txBody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/>
              <a:t>Pick as outer the smallest table </a:t>
            </a:r>
            <a:br>
              <a:rPr lang="en-US" sz="3600" dirty="0"/>
            </a:br>
            <a:r>
              <a:rPr lang="en-US" sz="3600" dirty="0"/>
              <a:t>(= fewest pages)</a:t>
            </a:r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Fit as much of it in memory as possible</a:t>
            </a:r>
          </a:p>
          <a:p>
            <a:pPr>
              <a:buFont typeface="Wingdings" pitchFamily="2" charset="2"/>
              <a:buChar char="§"/>
            </a:pPr>
            <a:endParaRPr lang="en-US" sz="3600" dirty="0"/>
          </a:p>
          <a:p>
            <a:pPr>
              <a:buFont typeface="Wingdings" pitchFamily="2" charset="2"/>
              <a:buChar char="§"/>
            </a:pPr>
            <a:r>
              <a:rPr lang="en-US" sz="3600" dirty="0"/>
              <a:t>Loop over the inner</a:t>
            </a:r>
          </a:p>
        </p:txBody>
      </p:sp>
    </p:spTree>
    <p:extLst>
      <p:ext uri="{BB962C8B-B14F-4D97-AF65-F5344CB8AC3E}">
        <p14:creationId xmlns:p14="http://schemas.microsoft.com/office/powerpoint/2010/main" val="61377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DBMS Layers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81563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020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4876800"/>
            <a:ext cx="6553200" cy="4572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885469" y="4715539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2864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31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What if there is an index on one of the relations on the join attribute(s)?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A: Leverage the index by making the indexed relation </a:t>
            </a:r>
            <a:r>
              <a:rPr lang="en-US" i="1" dirty="0"/>
              <a:t>inner</a:t>
            </a:r>
            <a:r>
              <a:rPr lang="en-US" dirty="0"/>
              <a:t> 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521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32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Assuming an index on S: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385887" y="2286000"/>
            <a:ext cx="6919903" cy="1384995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lvl="1">
              <a:buFontTx/>
              <a:buNone/>
            </a:pPr>
            <a:r>
              <a:rPr lang="en-US" sz="2800" b="1" dirty="0"/>
              <a:t>for each tuple r of R</a:t>
            </a:r>
          </a:p>
          <a:p>
            <a:pPr lvl="2">
              <a:buFontTx/>
              <a:buNone/>
            </a:pPr>
            <a:r>
              <a:rPr lang="en-US" sz="2800" b="1" dirty="0"/>
              <a:t>for each tuple s of S where </a:t>
            </a:r>
            <a:r>
              <a:rPr lang="en-US" sz="2800" b="1" dirty="0" err="1"/>
              <a:t>s.sid</a:t>
            </a:r>
            <a:r>
              <a:rPr lang="en-US" sz="2800" b="1" dirty="0"/>
              <a:t> = </a:t>
            </a:r>
            <a:r>
              <a:rPr lang="en-US" sz="2800" b="1" dirty="0" err="1"/>
              <a:t>r.sid</a:t>
            </a:r>
            <a:endParaRPr lang="en-US" sz="2800" b="1" dirty="0"/>
          </a:p>
          <a:p>
            <a:pPr lvl="3">
              <a:buFontTx/>
              <a:buNone/>
            </a:pPr>
            <a:r>
              <a:rPr lang="en-US" sz="2800" b="1" dirty="0"/>
              <a:t>Add (r, s) to result</a:t>
            </a:r>
          </a:p>
        </p:txBody>
      </p:sp>
    </p:spTree>
    <p:extLst>
      <p:ext uri="{BB962C8B-B14F-4D97-AF65-F5344CB8AC3E}">
        <p14:creationId xmlns:p14="http://schemas.microsoft.com/office/powerpoint/2010/main" val="20620821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fld id="{95AF0E49-DE5B-4DE3-8273-8B5D162D58B8}" type="slidenum">
              <a:rPr lang="en-US" sz="1400">
                <a:solidFill>
                  <a:schemeClr val="tx1"/>
                </a:solidFill>
                <a:latin typeface="Times New Roman" pitchFamily="18" charset="0"/>
              </a:rPr>
              <a:pPr/>
              <a:t>33</a:t>
            </a:fld>
            <a:endParaRPr lang="en-US" sz="140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1059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676400"/>
            <a:ext cx="7772400" cy="2198688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What will be the cost?</a:t>
            </a:r>
          </a:p>
          <a:p>
            <a:pPr>
              <a:buFont typeface="Wingdings" pitchFamily="2" charset="2"/>
              <a:buChar char="§"/>
            </a:pPr>
            <a:r>
              <a:rPr lang="en-US" dirty="0"/>
              <a:t>Cost: M + m * c    (c: look-up cost)</a:t>
            </a:r>
          </a:p>
        </p:txBody>
      </p:sp>
      <p:sp>
        <p:nvSpPr>
          <p:cNvPr id="110597" name="Rectangle 3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Index Nested Loops Join</a:t>
            </a:r>
          </a:p>
        </p:txBody>
      </p:sp>
      <p:grpSp>
        <p:nvGrpSpPr>
          <p:cNvPr id="110598" name="Group 4"/>
          <p:cNvGrpSpPr>
            <a:grpSpLocks/>
          </p:cNvGrpSpPr>
          <p:nvPr/>
        </p:nvGrpSpPr>
        <p:grpSpPr bwMode="auto">
          <a:xfrm>
            <a:off x="384175" y="3875088"/>
            <a:ext cx="8024813" cy="1936750"/>
            <a:chOff x="242" y="2496"/>
            <a:chExt cx="5055" cy="1220"/>
          </a:xfrm>
        </p:grpSpPr>
        <p:sp>
          <p:nvSpPr>
            <p:cNvPr id="110600" name="Rectangle 5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1" name="Rectangle 6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2" name="Text Box 7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0603" name="Line 8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4" name="Line 9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5" name="Text Box 10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0606" name="Line 11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7" name="Line 12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08" name="Text Box 13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0609" name="Text Box 14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0610" name="Line 15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0611" name="Line 16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0599" name="Freeform 17"/>
          <p:cNvSpPr>
            <a:spLocks noChangeAspect="1"/>
          </p:cNvSpPr>
          <p:nvPr/>
        </p:nvSpPr>
        <p:spPr bwMode="auto">
          <a:xfrm>
            <a:off x="3259138" y="5111750"/>
            <a:ext cx="584200" cy="420688"/>
          </a:xfrm>
          <a:custGeom>
            <a:avLst/>
            <a:gdLst>
              <a:gd name="T0" fmla="*/ 0 w 789"/>
              <a:gd name="T1" fmla="*/ 190227868 h 569"/>
              <a:gd name="T2" fmla="*/ 432559747 w 789"/>
              <a:gd name="T3" fmla="*/ 0 h 569"/>
              <a:gd name="T4" fmla="*/ 432559747 w 789"/>
              <a:gd name="T5" fmla="*/ 311034083 h 569"/>
              <a:gd name="T6" fmla="*/ 0 w 789"/>
              <a:gd name="T7" fmla="*/ 190227868 h 569"/>
              <a:gd name="T8" fmla="*/ 0 60000 65536"/>
              <a:gd name="T9" fmla="*/ 0 60000 65536"/>
              <a:gd name="T10" fmla="*/ 0 60000 65536"/>
              <a:gd name="T11" fmla="*/ 0 60000 65536"/>
              <a:gd name="T12" fmla="*/ 0 w 789"/>
              <a:gd name="T13" fmla="*/ 0 h 569"/>
              <a:gd name="T14" fmla="*/ 789 w 789"/>
              <a:gd name="T15" fmla="*/ 569 h 569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9" h="569">
                <a:moveTo>
                  <a:pt x="0" y="348"/>
                </a:moveTo>
                <a:lnTo>
                  <a:pt x="789" y="0"/>
                </a:lnTo>
                <a:lnTo>
                  <a:pt x="789" y="569"/>
                </a:lnTo>
                <a:lnTo>
                  <a:pt x="0" y="348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 type="none" w="sm" len="sm"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85800" y="2895600"/>
            <a:ext cx="8115491" cy="8925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600" dirty="0"/>
              <a:t>‘</a:t>
            </a:r>
            <a:r>
              <a:rPr lang="en-US" altLang="ja-JP" sz="2600" dirty="0"/>
              <a:t>c</a:t>
            </a:r>
            <a:r>
              <a:rPr lang="ja-JP" altLang="en-US" sz="2600" dirty="0"/>
              <a:t>’</a:t>
            </a:r>
            <a:r>
              <a:rPr lang="en-US" altLang="ja-JP" sz="2600" dirty="0"/>
              <a:t> depends on the type of index, the adopted alternative </a:t>
            </a:r>
          </a:p>
          <a:p>
            <a:r>
              <a:rPr lang="en-US" altLang="ja-JP" sz="2600" dirty="0"/>
              <a:t>and whether the index is clustered or un-clustered!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002857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43000" y="5334000"/>
            <a:ext cx="6553200" cy="3810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901682" y="5109001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77493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7526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</a:t>
            </a: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ort both relations on join attribute(s)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Scan each relation and merge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This works only for equality join conditions!</a:t>
            </a: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13003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3982645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6893143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Object 3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676116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1924031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6286963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7530342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57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27432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endCxn id="4" idx="3"/>
          </p:cNvCxnSpPr>
          <p:nvPr/>
        </p:nvCxnSpPr>
        <p:spPr>
          <a:xfrm flipH="1">
            <a:off x="3920384" y="2375376"/>
            <a:ext cx="625978" cy="5583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265919" y="1752599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43599" y="1605289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129516578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943449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735918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60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Equal 6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8212052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13960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147038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2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184876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375376"/>
            <a:ext cx="625978" cy="101552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4648200" y="2565876"/>
            <a:ext cx="1887908" cy="3225324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</p:spTree>
    <p:extLst>
      <p:ext uri="{BB962C8B-B14F-4D97-AF65-F5344CB8AC3E}">
        <p14:creationId xmlns:p14="http://schemas.microsoft.com/office/powerpoint/2010/main" val="305896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Outline</a:t>
            </a:r>
          </a:p>
        </p:txBody>
      </p:sp>
      <p:graphicFrame>
        <p:nvGraphicFramePr>
          <p:cNvPr id="22" name="Diagram 21"/>
          <p:cNvGraphicFramePr/>
          <p:nvPr/>
        </p:nvGraphicFramePr>
        <p:xfrm>
          <a:off x="609600" y="1295400"/>
          <a:ext cx="7517977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076078" y="5216604"/>
            <a:ext cx="106792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buClr>
                <a:schemeClr val="tx1"/>
              </a:buClr>
              <a:buFont typeface="Wingdings" pitchFamily="2" charset="2"/>
              <a:buChar char="ü"/>
            </a:pPr>
            <a:r>
              <a:rPr lang="en-US" sz="6600" dirty="0"/>
              <a:t> </a:t>
            </a:r>
          </a:p>
        </p:txBody>
      </p:sp>
      <p:pic>
        <p:nvPicPr>
          <p:cNvPr id="10" name="Picture 5" descr="CMUQ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4366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06895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4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5990494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45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1574512"/>
            <a:ext cx="3754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32575433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1804772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68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36078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669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</p:spTree>
    <p:extLst>
      <p:ext uri="{BB962C8B-B14F-4D97-AF65-F5344CB8AC3E}">
        <p14:creationId xmlns:p14="http://schemas.microsoft.com/office/powerpoint/2010/main" val="4243976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36303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2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26868360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93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2615724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2806224"/>
            <a:ext cx="625978" cy="584676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2" name="Straight Arrow Connector 11"/>
          <p:cNvCxnSpPr>
            <a:stCxn id="23" idx="2"/>
          </p:cNvCxnSpPr>
          <p:nvPr/>
        </p:nvCxnSpPr>
        <p:spPr>
          <a:xfrm flipH="1">
            <a:off x="4648200" y="2996724"/>
            <a:ext cx="1887908" cy="27944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129684" y="3581400"/>
            <a:ext cx="2103689" cy="220980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</p:spTree>
    <p:extLst>
      <p:ext uri="{BB962C8B-B14F-4D97-AF65-F5344CB8AC3E}">
        <p14:creationId xmlns:p14="http://schemas.microsoft.com/office/powerpoint/2010/main" val="3927789795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0230934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6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3782743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717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3250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6716358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41345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4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200400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148830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6639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8716506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4369190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4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90791659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65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3513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89139537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Join: An Example</a:t>
            </a:r>
          </a:p>
        </p:txBody>
      </p:sp>
      <p:graphicFrame>
        <p:nvGraphicFramePr>
          <p:cNvPr id="2" name="Objec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59162751"/>
              </p:ext>
            </p:extLst>
          </p:nvPr>
        </p:nvGraphicFramePr>
        <p:xfrm>
          <a:off x="233363" y="2286000"/>
          <a:ext cx="3886200" cy="271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0" name="Document" r:id="rId3" imgW="4340860" imgH="2717800" progId="Word.Document.8">
                  <p:embed/>
                </p:oleObj>
              </mc:Choice>
              <mc:Fallback>
                <p:oleObj name="Document" r:id="rId3" imgW="4340860" imgH="271780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363" y="2286000"/>
                        <a:ext cx="3886200" cy="2717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873097"/>
              </p:ext>
            </p:extLst>
          </p:nvPr>
        </p:nvGraphicFramePr>
        <p:xfrm>
          <a:off x="4419600" y="1600200"/>
          <a:ext cx="4306137" cy="342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791" name="Document" r:id="rId5" imgW="4808220" imgH="3426460" progId="Word.Document.8">
                  <p:embed/>
                </p:oleObj>
              </mc:Choice>
              <mc:Fallback>
                <p:oleObj name="Document" r:id="rId5" imgW="4808220" imgH="3426460" progId="Word.Documen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600200"/>
                        <a:ext cx="4306137" cy="34274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38984" y="3576424"/>
            <a:ext cx="3581400" cy="381000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4546362" y="3051570"/>
            <a:ext cx="3979492" cy="381000"/>
          </a:xfrm>
          <a:prstGeom prst="roundRect">
            <a:avLst/>
          </a:prstGeom>
          <a:noFill/>
          <a:ln>
            <a:solidFill>
              <a:srgbClr val="2906FA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>
            <a:stCxn id="23" idx="1"/>
            <a:endCxn id="4" idx="3"/>
          </p:cNvCxnSpPr>
          <p:nvPr/>
        </p:nvCxnSpPr>
        <p:spPr>
          <a:xfrm flipH="1">
            <a:off x="3920384" y="3242070"/>
            <a:ext cx="625978" cy="524854"/>
          </a:xfrm>
          <a:prstGeom prst="straightConnector1">
            <a:avLst/>
          </a:prstGeom>
          <a:ln w="25400">
            <a:solidFill>
              <a:schemeClr val="tx1"/>
            </a:solidFill>
            <a:prstDash val="sysDash"/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Equal 10"/>
          <p:cNvSpPr/>
          <p:nvPr/>
        </p:nvSpPr>
        <p:spPr>
          <a:xfrm>
            <a:off x="3429000" y="1752600"/>
            <a:ext cx="381000" cy="228600"/>
          </a:xfrm>
          <a:prstGeom prst="mathEqual">
            <a:avLst/>
          </a:prstGeom>
          <a:solidFill>
            <a:schemeClr val="tx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33800" y="1601834"/>
            <a:ext cx="7117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YES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648200" y="3432570"/>
            <a:ext cx="1887908" cy="2358630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057400" y="3957424"/>
            <a:ext cx="2175973" cy="1833776"/>
          </a:xfrm>
          <a:prstGeom prst="straightConnector1">
            <a:avLst/>
          </a:prstGeom>
          <a:ln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68072" y="5943599"/>
            <a:ext cx="2956579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/>
              <a:t>Output the two tuples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477000" y="5466545"/>
            <a:ext cx="2159437" cy="95410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/>
              <a:t>Continue the </a:t>
            </a:r>
            <a:br>
              <a:rPr lang="en-US" sz="2800" dirty="0"/>
            </a:br>
            <a:r>
              <a:rPr lang="en-US" sz="2800" dirty="0"/>
              <a:t>same way!</a:t>
            </a:r>
          </a:p>
        </p:txBody>
      </p:sp>
    </p:spTree>
    <p:extLst>
      <p:ext uri="{BB962C8B-B14F-4D97-AF65-F5344CB8AC3E}">
        <p14:creationId xmlns:p14="http://schemas.microsoft.com/office/powerpoint/2010/main" val="1992918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6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554629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For B = 100: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     = 2*1000*</a:t>
            </a:r>
            <a:r>
              <a:rPr lang="en-US" sz="2400" dirty="0">
                <a:latin typeface="Times New Roman" pitchFamily="18" charset="0"/>
              </a:rPr>
              <a:t>⌈1+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log</a:t>
            </a:r>
            <a:r>
              <a:rPr lang="en-US" sz="2400" baseline="-25000" dirty="0">
                <a:latin typeface="Times New Roman" pitchFamily="18" charset="0"/>
              </a:rPr>
              <a:t>99</a:t>
            </a:r>
            <a:r>
              <a:rPr lang="en-US" sz="2400" dirty="0">
                <a:latin typeface="Times New Roman" pitchFamily="18" charset="0"/>
              </a:rPr>
              <a:t>⌈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1000/100</a:t>
            </a:r>
            <a:r>
              <a:rPr lang="en-US" sz="2400" dirty="0">
                <a:latin typeface="Times New Roman" pitchFamily="18" charset="0"/>
              </a:rPr>
              <a:t>⌉⌉</a:t>
            </a: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+ 2*500*</a:t>
            </a:r>
            <a:r>
              <a:rPr lang="en-US" sz="2400" dirty="0">
                <a:latin typeface="Times New Roman" pitchFamily="18" charset="0"/>
              </a:rPr>
              <a:t>⌈1+log</a:t>
            </a:r>
            <a:r>
              <a:rPr lang="en-US" sz="2400" baseline="-25000" dirty="0">
                <a:latin typeface="Times New Roman" pitchFamily="18" charset="0"/>
              </a:rPr>
              <a:t>99</a:t>
            </a:r>
            <a:r>
              <a:rPr lang="en-US" sz="2400" dirty="0">
                <a:latin typeface="Times New Roman" pitchFamily="18" charset="0"/>
              </a:rPr>
              <a:t> ⌈500/100⌉⌉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 	+ 1000 + 500</a:t>
            </a:r>
          </a:p>
          <a:p>
            <a:pPr eaLnBrk="0" hangingPunct="0">
              <a:spcBef>
                <a:spcPct val="20000"/>
              </a:spcBef>
            </a:pPr>
            <a:r>
              <a:rPr lang="en-US" sz="2400" dirty="0">
                <a:latin typeface="Times New Roman" pitchFamily="18" charset="0"/>
              </a:rPr>
              <a:t>      = 2*1000*2 + 2*500*2 + 1000 + 500 = 7,500 I/</a:t>
            </a:r>
            <a:r>
              <a:rPr lang="en-US" sz="2400" dirty="0" err="1">
                <a:latin typeface="Times New Roman" pitchFamily="18" charset="0"/>
              </a:rPr>
              <a:t>Os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7970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2906FA"/>
                </a:solidFill>
                <a:latin typeface="Times New Roman" pitchFamily="18" charset="0"/>
              </a:rPr>
              <a:t>100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?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85992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100" dirty="0"/>
              <a:t>Consider the following query, Q, which implies a join: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3100" dirty="0">
                <a:solidFill>
                  <a:srgbClr val="0070C0"/>
                </a:solidFill>
              </a:rPr>
              <a:t>How can we evaluate Q?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Compute R × S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Select (and project) as required</a:t>
            </a:r>
          </a:p>
          <a:p>
            <a:pPr lvl="1">
              <a:buFont typeface="Wingdings" pitchFamily="2" charset="2"/>
              <a:buChar char="§"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But, the result of a cross-product is typically much larger than the result of a join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Hence, it is very important to implement joins </a:t>
            </a:r>
            <a:r>
              <a:rPr lang="en-US" sz="3000" i="1" dirty="0"/>
              <a:t>without </a:t>
            </a:r>
            <a:r>
              <a:rPr lang="en-US" sz="3000" dirty="0"/>
              <a:t>materializing the underlying cross-product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200400" y="1870816"/>
            <a:ext cx="2716641" cy="92333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/>
              <a:t>SELECT</a:t>
            </a:r>
            <a:r>
              <a:rPr lang="en-US" dirty="0"/>
              <a:t> *</a:t>
            </a:r>
          </a:p>
          <a:p>
            <a:r>
              <a:rPr lang="en-US" b="1" dirty="0"/>
              <a:t>FROM</a:t>
            </a:r>
            <a:r>
              <a:rPr lang="en-US" dirty="0"/>
              <a:t> Reserves R, Sailors S</a:t>
            </a:r>
          </a:p>
          <a:p>
            <a:r>
              <a:rPr lang="en-US" b="1" dirty="0"/>
              <a:t>WHERE</a:t>
            </a:r>
            <a:r>
              <a:rPr lang="en-US" dirty="0"/>
              <a:t> </a:t>
            </a:r>
            <a:r>
              <a:rPr lang="en-US" dirty="0" err="1"/>
              <a:t>R.sid</a:t>
            </a:r>
            <a:r>
              <a:rPr lang="en-US" dirty="0"/>
              <a:t> = </a:t>
            </a:r>
            <a:r>
              <a:rPr lang="en-US" dirty="0" err="1"/>
              <a:t>S.sid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08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Block Nested Loops</a:t>
            </a:r>
          </a:p>
        </p:txBody>
      </p:sp>
      <p:grpSp>
        <p:nvGrpSpPr>
          <p:cNvPr id="10342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03432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3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4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03435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6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7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03438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39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0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03441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03442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03443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03430" name="Rectangle 16"/>
          <p:cNvSpPr>
            <a:spLocks noChangeArrowheads="1"/>
          </p:cNvSpPr>
          <p:nvPr/>
        </p:nvSpPr>
        <p:spPr bwMode="auto">
          <a:xfrm>
            <a:off x="685800" y="1981200"/>
            <a:ext cx="8001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Algorithm: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89576" y="2556482"/>
            <a:ext cx="4572000" cy="1446550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>
            <a:spAutoFit/>
          </a:bodyPr>
          <a:lstStyle/>
          <a:p>
            <a:pPr lvl="1" eaLnBrk="0" hangingPunct="0">
              <a:spcBef>
                <a:spcPct val="20000"/>
              </a:spcBef>
            </a:pPr>
            <a:r>
              <a:rPr lang="en-US" sz="2800" b="1" dirty="0">
                <a:latin typeface="Times New Roman" pitchFamily="18" charset="0"/>
              </a:rPr>
              <a:t>Read in </a:t>
            </a:r>
            <a:r>
              <a:rPr lang="en-US" sz="2800" b="1" i="1" dirty="0">
                <a:latin typeface="Times New Roman" pitchFamily="18" charset="0"/>
              </a:rPr>
              <a:t>B</a:t>
            </a:r>
            <a:r>
              <a:rPr lang="en-US" sz="2800" dirty="0">
                <a:latin typeface="Times New Roman" pitchFamily="18" charset="0"/>
              </a:rPr>
              <a:t>−</a:t>
            </a:r>
            <a:r>
              <a:rPr lang="en-US" sz="2800" b="1" dirty="0">
                <a:latin typeface="Times New Roman" pitchFamily="18" charset="0"/>
              </a:rPr>
              <a:t>1 pages of R</a:t>
            </a:r>
          </a:p>
          <a:p>
            <a:pPr marL="857250" lvl="2" eaLnBrk="0" hangingPunct="0">
              <a:spcBef>
                <a:spcPct val="20000"/>
              </a:spcBef>
            </a:pPr>
            <a:r>
              <a:rPr lang="en-US" sz="2600" b="1" dirty="0">
                <a:latin typeface="Times New Roman" pitchFamily="18" charset="0"/>
              </a:rPr>
              <a:t>Read in a page of S</a:t>
            </a:r>
          </a:p>
          <a:p>
            <a:pPr marL="1200150" lvl="3" eaLnBrk="0" hangingPunct="0">
              <a:spcBef>
                <a:spcPct val="20000"/>
              </a:spcBef>
            </a:pPr>
            <a:r>
              <a:rPr lang="en-US" sz="2400" b="1" dirty="0">
                <a:latin typeface="Times New Roman" pitchFamily="18" charset="0"/>
              </a:rPr>
              <a:t>Print matching tuples</a:t>
            </a:r>
          </a:p>
        </p:txBody>
      </p:sp>
      <p:sp>
        <p:nvSpPr>
          <p:cNvPr id="19" name="Text Box 17">
            <a:extLst>
              <a:ext uri="{FF2B5EF4-FFF2-40B4-BE49-F238E27FC236}">
                <a16:creationId xmlns:a16="http://schemas.microsoft.com/office/drawing/2014/main" id="{CC8DEF4A-168F-41BB-AA65-66D1B3D211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8425" y="3266182"/>
            <a:ext cx="3033202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 type="none" w="sm" len="sm"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 eaLnBrk="1" hangingPunct="1"/>
            <a:r>
              <a:rPr lang="en-US" sz="3200" dirty="0">
                <a:solidFill>
                  <a:schemeClr val="tx1"/>
                </a:solidFill>
                <a:latin typeface="Times New Roman" pitchFamily="18" charset="0"/>
              </a:rPr>
              <a:t>COST=   </a:t>
            </a:r>
            <a:endParaRPr lang="en-US" sz="3200" dirty="0">
              <a:solidFill>
                <a:schemeClr val="tx2"/>
              </a:solidFill>
              <a:latin typeface="Times New Roman" pitchFamily="18" charset="0"/>
            </a:endParaRPr>
          </a:p>
          <a:p>
            <a:pPr algn="ctr" eaLnBrk="1" hangingPunct="1"/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M+⌈M/(</a:t>
            </a:r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</a:rPr>
              <a:t>B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−1)⌉*N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365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2906FA"/>
                </a:solidFill>
                <a:latin typeface="Times New Roman" pitchFamily="18" charset="0"/>
              </a:rPr>
              <a:t>100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6,500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42330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C00000"/>
                </a:solidFill>
                <a:latin typeface="Times New Roman" pitchFamily="18" charset="0"/>
              </a:rPr>
              <a:t>35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15,500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494746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vs. Block Nested Loop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685800" y="1524000"/>
            <a:ext cx="83820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Assuming </a:t>
            </a:r>
            <a:r>
              <a:rPr lang="en-US" sz="3200" dirty="0">
                <a:solidFill>
                  <a:srgbClr val="00B050"/>
                </a:solidFill>
                <a:latin typeface="Times New Roman" pitchFamily="18" charset="0"/>
              </a:rPr>
              <a:t>300</a:t>
            </a:r>
            <a:r>
              <a:rPr lang="en-US" sz="3200" dirty="0">
                <a:latin typeface="Times New Roman" pitchFamily="18" charset="0"/>
              </a:rPr>
              <a:t> buffer pages, Reserves and Sailors can be sorted in 2 passes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Sort-Merge cost = 7,500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3200" dirty="0">
                <a:latin typeface="Times New Roman" pitchFamily="18" charset="0"/>
              </a:rPr>
              <a:t>Block Nested Loop cost = 2,500 I/</a:t>
            </a:r>
            <a:r>
              <a:rPr lang="en-US" sz="3200" dirty="0" err="1">
                <a:latin typeface="Times New Roman" pitchFamily="18" charset="0"/>
              </a:rPr>
              <a:t>Os</a:t>
            </a:r>
            <a:endParaRPr lang="en-US" sz="3200" dirty="0">
              <a:latin typeface="Times New Roman" pitchFamily="18" charset="0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</a:pPr>
            <a:endParaRPr lang="en-US" sz="320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485115" y="6056423"/>
            <a:ext cx="8305800" cy="587406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Block Nested Loops Join is more sensitive to the buffer size!</a:t>
            </a:r>
          </a:p>
        </p:txBody>
      </p:sp>
    </p:spTree>
    <p:extLst>
      <p:ext uri="{BB962C8B-B14F-4D97-AF65-F5344CB8AC3E}">
        <p14:creationId xmlns:p14="http://schemas.microsoft.com/office/powerpoint/2010/main" val="4218830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COST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latin typeface="Times New Roman" pitchFamily="18" charset="0"/>
              </a:rPr>
              <a:t>2M*⌈1+log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⌈M/B⌉⌉ + 2N*⌈1+log</a:t>
            </a:r>
            <a:r>
              <a:rPr lang="en-US" sz="2400" baseline="-25000" dirty="0">
                <a:latin typeface="Times New Roman" pitchFamily="18" charset="0"/>
              </a:rPr>
              <a:t>B−1</a:t>
            </a:r>
            <a:r>
              <a:rPr lang="en-US" sz="2400" dirty="0">
                <a:latin typeface="Times New Roman" pitchFamily="18" charset="0"/>
              </a:rPr>
              <a:t>⌈N/B⌉⌉ + M + N</a:t>
            </a:r>
          </a:p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endParaRPr lang="en-US" sz="2400" dirty="0">
              <a:latin typeface="Times New Roman" pitchFamily="18" charset="0"/>
            </a:endParaRPr>
          </a:p>
        </p:txBody>
      </p:sp>
      <p:sp>
        <p:nvSpPr>
          <p:cNvPr id="17" name="Rounded Rectangle 19">
            <a:extLst>
              <a:ext uri="{FF2B5EF4-FFF2-40B4-BE49-F238E27FC236}">
                <a16:creationId xmlns:a16="http://schemas.microsoft.com/office/drawing/2014/main" id="{75B115B0-A223-42E8-9B8B-014E8A81C540}"/>
              </a:ext>
            </a:extLst>
          </p:cNvPr>
          <p:cNvSpPr/>
          <p:nvPr/>
        </p:nvSpPr>
        <p:spPr>
          <a:xfrm>
            <a:off x="1233488" y="6096000"/>
            <a:ext cx="6858000" cy="5334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Can we do better?</a:t>
            </a:r>
          </a:p>
        </p:txBody>
      </p:sp>
    </p:spTree>
    <p:extLst>
      <p:ext uri="{BB962C8B-B14F-4D97-AF65-F5344CB8AC3E}">
        <p14:creationId xmlns:p14="http://schemas.microsoft.com/office/powerpoint/2010/main" val="57305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Sort-Merge Join</a:t>
            </a:r>
          </a:p>
        </p:txBody>
      </p:sp>
      <p:grpSp>
        <p:nvGrpSpPr>
          <p:cNvPr id="113669" name="Group 3"/>
          <p:cNvGrpSpPr>
            <a:grpSpLocks/>
          </p:cNvGrpSpPr>
          <p:nvPr/>
        </p:nvGrpSpPr>
        <p:grpSpPr bwMode="auto">
          <a:xfrm>
            <a:off x="384175" y="3962400"/>
            <a:ext cx="8024813" cy="1936750"/>
            <a:chOff x="242" y="2496"/>
            <a:chExt cx="5055" cy="1220"/>
          </a:xfrm>
        </p:grpSpPr>
        <p:sp>
          <p:nvSpPr>
            <p:cNvPr id="113671" name="Rectangle 4"/>
            <p:cNvSpPr>
              <a:spLocks noChangeArrowheads="1"/>
            </p:cNvSpPr>
            <p:nvPr/>
          </p:nvSpPr>
          <p:spPr bwMode="auto">
            <a:xfrm>
              <a:off x="1382" y="2806"/>
              <a:ext cx="432" cy="768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2" name="Rectangle 5"/>
            <p:cNvSpPr>
              <a:spLocks noChangeArrowheads="1"/>
            </p:cNvSpPr>
            <p:nvPr/>
          </p:nvSpPr>
          <p:spPr bwMode="auto">
            <a:xfrm>
              <a:off x="2534" y="3238"/>
              <a:ext cx="1536" cy="384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3" name="Text Box 6"/>
            <p:cNvSpPr txBox="1">
              <a:spLocks noChangeArrowheads="1"/>
            </p:cNvSpPr>
            <p:nvPr/>
          </p:nvSpPr>
          <p:spPr bwMode="auto">
            <a:xfrm>
              <a:off x="1190" y="2496"/>
              <a:ext cx="86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R(A,..)</a:t>
              </a:r>
            </a:p>
          </p:txBody>
        </p:sp>
        <p:sp>
          <p:nvSpPr>
            <p:cNvPr id="113674" name="Line 7"/>
            <p:cNvSpPr>
              <a:spLocks noChangeShapeType="1"/>
            </p:cNvSpPr>
            <p:nvPr/>
          </p:nvSpPr>
          <p:spPr bwMode="auto">
            <a:xfrm flipV="1">
              <a:off x="1478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5" name="Line 8"/>
            <p:cNvSpPr>
              <a:spLocks noChangeShapeType="1"/>
            </p:cNvSpPr>
            <p:nvPr/>
          </p:nvSpPr>
          <p:spPr bwMode="auto">
            <a:xfrm flipV="1">
              <a:off x="2630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6" name="Text Box 9"/>
            <p:cNvSpPr txBox="1">
              <a:spLocks noChangeArrowheads="1"/>
            </p:cNvSpPr>
            <p:nvPr/>
          </p:nvSpPr>
          <p:spPr bwMode="auto">
            <a:xfrm>
              <a:off x="2438" y="2806"/>
              <a:ext cx="10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S(A, ......)</a:t>
              </a:r>
            </a:p>
          </p:txBody>
        </p:sp>
        <p:sp>
          <p:nvSpPr>
            <p:cNvPr id="113677" name="Line 10"/>
            <p:cNvSpPr>
              <a:spLocks noChangeShapeType="1"/>
            </p:cNvSpPr>
            <p:nvPr/>
          </p:nvSpPr>
          <p:spPr bwMode="auto">
            <a:xfrm flipV="1">
              <a:off x="1190" y="2806"/>
              <a:ext cx="0" cy="76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8" name="Line 11"/>
            <p:cNvSpPr>
              <a:spLocks noChangeShapeType="1"/>
            </p:cNvSpPr>
            <p:nvPr/>
          </p:nvSpPr>
          <p:spPr bwMode="auto">
            <a:xfrm flipV="1">
              <a:off x="4262" y="3238"/>
              <a:ext cx="0" cy="3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79" name="Text Box 12"/>
            <p:cNvSpPr txBox="1">
              <a:spLocks noChangeArrowheads="1"/>
            </p:cNvSpPr>
            <p:nvPr/>
          </p:nvSpPr>
          <p:spPr bwMode="auto">
            <a:xfrm>
              <a:off x="242" y="2888"/>
              <a:ext cx="863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M pages,</a:t>
              </a:r>
            </a:p>
            <a:p>
              <a:pPr algn="ctr"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m tuples</a:t>
              </a:r>
            </a:p>
          </p:txBody>
        </p:sp>
        <p:sp>
          <p:nvSpPr>
            <p:cNvPr id="113680" name="Text Box 13"/>
            <p:cNvSpPr txBox="1">
              <a:spLocks noChangeArrowheads="1"/>
            </p:cNvSpPr>
            <p:nvPr/>
          </p:nvSpPr>
          <p:spPr bwMode="auto">
            <a:xfrm>
              <a:off x="4487" y="3083"/>
              <a:ext cx="810" cy="6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1pPr>
              <a:lvl2pPr marL="742950" indent="-28575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2pPr>
              <a:lvl3pPr marL="11430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3pPr>
              <a:lvl4pPr marL="16002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4pPr>
              <a:lvl5pPr marL="2057400" indent="-228600" eaLnBrk="0" hangingPunct="0"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CF0E30"/>
                  </a:solidFill>
                  <a:latin typeface="Book Antiqua" pitchFamily="18" charset="0"/>
                  <a:ea typeface="MS PGothic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N pages,</a:t>
              </a:r>
            </a:p>
            <a:p>
              <a:pPr>
                <a:spcBef>
                  <a:spcPct val="50000"/>
                </a:spcBef>
              </a:pPr>
              <a:r>
                <a:rPr lang="en-US" b="1">
                  <a:solidFill>
                    <a:schemeClr val="tx1"/>
                  </a:solidFill>
                  <a:latin typeface="Times New Roman" pitchFamily="18" charset="0"/>
                </a:rPr>
                <a:t> n tuples</a:t>
              </a:r>
            </a:p>
          </p:txBody>
        </p:sp>
        <p:sp>
          <p:nvSpPr>
            <p:cNvPr id="113681" name="Line 14"/>
            <p:cNvSpPr>
              <a:spLocks noChangeShapeType="1"/>
            </p:cNvSpPr>
            <p:nvPr/>
          </p:nvSpPr>
          <p:spPr bwMode="auto">
            <a:xfrm>
              <a:off x="1373" y="2880"/>
              <a:ext cx="4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3682" name="Line 15"/>
            <p:cNvSpPr>
              <a:spLocks noChangeShapeType="1"/>
            </p:cNvSpPr>
            <p:nvPr/>
          </p:nvSpPr>
          <p:spPr bwMode="auto">
            <a:xfrm>
              <a:off x="2525" y="3312"/>
              <a:ext cx="1536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13670" name="Rectangle 16"/>
          <p:cNvSpPr>
            <a:spLocks noChangeArrowheads="1"/>
          </p:cNvSpPr>
          <p:nvPr/>
        </p:nvSpPr>
        <p:spPr bwMode="auto">
          <a:xfrm>
            <a:off x="457200" y="1523999"/>
            <a:ext cx="8610600" cy="2403475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If B &gt; √L where L is the number of pages of the larger relation: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Using replacement sort (outputs on avg. 2B-sized runs/pass)</a:t>
            </a:r>
          </a:p>
          <a:p>
            <a:pPr marL="914400" lvl="1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latin typeface="Times New Roman" pitchFamily="18" charset="0"/>
              </a:rPr>
              <a:t>and combining the merging phases of the sort and the join:</a:t>
            </a:r>
          </a:p>
          <a:p>
            <a:pPr marL="1371600" lvl="2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COST = 3 (M + N)</a:t>
            </a:r>
          </a:p>
          <a:p>
            <a:pPr marL="1371600" lvl="2" indent="-457200" eaLnBrk="0" hangingPunct="0">
              <a:spcBef>
                <a:spcPct val="20000"/>
              </a:spcBef>
              <a:buFont typeface="Wingdings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  <a:latin typeface="Times New Roman" pitchFamily="18" charset="0"/>
              </a:rPr>
              <a:t>COST = 3 (1000 + 500) = 4,500 I/</a:t>
            </a:r>
            <a:r>
              <a:rPr lang="en-US" sz="2400" dirty="0" err="1">
                <a:solidFill>
                  <a:schemeClr val="tx1"/>
                </a:solidFill>
                <a:latin typeface="Times New Roman" pitchFamily="18" charset="0"/>
              </a:rPr>
              <a:t>Os</a:t>
            </a:r>
            <a:endParaRPr lang="en-US" sz="2400" dirty="0">
              <a:solidFill>
                <a:schemeClr val="tx1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687342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/>
          <p:cNvSpPr/>
          <p:nvPr/>
        </p:nvSpPr>
        <p:spPr>
          <a:xfrm>
            <a:off x="1153536" y="5736652"/>
            <a:ext cx="6553200" cy="408065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755228" y="556299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1583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3" grpId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The join algorithm based on hashing has two phases: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Partitioning (also called </a:t>
            </a:r>
            <a:r>
              <a:rPr lang="en-US" sz="2600" i="1" dirty="0">
                <a:solidFill>
                  <a:srgbClr val="0070C0"/>
                </a:solidFill>
              </a:rPr>
              <a:t>Building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r>
              <a:rPr lang="en-US" sz="2600" dirty="0">
                <a:solidFill>
                  <a:srgbClr val="0070C0"/>
                </a:solidFill>
              </a:rPr>
              <a:t>Probing (also called </a:t>
            </a:r>
            <a:r>
              <a:rPr lang="en-US" sz="2600" i="1" dirty="0">
                <a:solidFill>
                  <a:srgbClr val="0070C0"/>
                </a:solidFill>
              </a:rPr>
              <a:t>Matching</a:t>
            </a:r>
            <a:r>
              <a:rPr lang="en-US" sz="2600" dirty="0">
                <a:solidFill>
                  <a:srgbClr val="0070C0"/>
                </a:solidFill>
              </a:rPr>
              <a:t>) Phase</a:t>
            </a:r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Idea</a:t>
            </a:r>
            <a:r>
              <a:rPr lang="en-US" sz="2800" dirty="0"/>
              <a:t>: Hash both relations </a:t>
            </a:r>
            <a:r>
              <a:rPr lang="en-US" sz="2800" i="1" dirty="0"/>
              <a:t>on the join attribute </a:t>
            </a:r>
            <a:r>
              <a:rPr lang="en-US" sz="2800" dirty="0"/>
              <a:t>into </a:t>
            </a:r>
            <a:r>
              <a:rPr lang="en-US" sz="2800" b="1" i="1" dirty="0"/>
              <a:t>k</a:t>
            </a:r>
            <a:r>
              <a:rPr lang="en-US" sz="2800" dirty="0"/>
              <a:t> partitions, using the </a:t>
            </a:r>
            <a:r>
              <a:rPr lang="en-US" sz="2800" b="1" i="1" dirty="0"/>
              <a:t>same</a:t>
            </a:r>
            <a:r>
              <a:rPr lang="en-US" sz="2800" dirty="0"/>
              <a:t>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B050"/>
                </a:solidFill>
              </a:rPr>
              <a:t>Premise</a:t>
            </a:r>
            <a:r>
              <a:rPr lang="en-US" sz="2800" dirty="0"/>
              <a:t>: R tuples in partition </a:t>
            </a:r>
            <a:r>
              <a:rPr lang="en-US" sz="2800" b="1" i="1" dirty="0" err="1"/>
              <a:t>i</a:t>
            </a:r>
            <a:r>
              <a:rPr lang="en-US" sz="2800" dirty="0"/>
              <a:t> can join only with S tuples in the same partition </a:t>
            </a:r>
            <a:r>
              <a:rPr lang="en-US" sz="2800" b="1" i="1" dirty="0" err="1"/>
              <a:t>i</a:t>
            </a:r>
            <a:endParaRPr lang="en-US" sz="2800" b="1" i="1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1693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Partitioning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3876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Partition both relations using hash function </a:t>
            </a:r>
            <a:r>
              <a:rPr lang="en-US" sz="2800" b="1" i="1" dirty="0"/>
              <a:t>h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" name="Group 114"/>
          <p:cNvGrpSpPr>
            <a:grpSpLocks/>
          </p:cNvGrpSpPr>
          <p:nvPr/>
        </p:nvGrpSpPr>
        <p:grpSpPr bwMode="auto">
          <a:xfrm>
            <a:off x="1600200" y="2974975"/>
            <a:ext cx="5657850" cy="2968625"/>
            <a:chOff x="2162" y="203"/>
            <a:chExt cx="3564" cy="1870"/>
          </a:xfrm>
        </p:grpSpPr>
        <p:sp>
          <p:nvSpPr>
            <p:cNvPr id="7" name="Rectangle 61"/>
            <p:cNvSpPr>
              <a:spLocks noChangeArrowheads="1"/>
            </p:cNvSpPr>
            <p:nvPr/>
          </p:nvSpPr>
          <p:spPr bwMode="auto">
            <a:xfrm>
              <a:off x="2934" y="1830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" name="Rectangle 62"/>
            <p:cNvSpPr>
              <a:spLocks noChangeArrowheads="1"/>
            </p:cNvSpPr>
            <p:nvPr/>
          </p:nvSpPr>
          <p:spPr bwMode="auto">
            <a:xfrm>
              <a:off x="4908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" name="Rectangle 63"/>
            <p:cNvSpPr>
              <a:spLocks noChangeArrowheads="1"/>
            </p:cNvSpPr>
            <p:nvPr/>
          </p:nvSpPr>
          <p:spPr bwMode="auto">
            <a:xfrm>
              <a:off x="2315" y="1844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10" name="Rectangle 64"/>
            <p:cNvSpPr>
              <a:spLocks noChangeArrowheads="1"/>
            </p:cNvSpPr>
            <p:nvPr/>
          </p:nvSpPr>
          <p:spPr bwMode="auto">
            <a:xfrm>
              <a:off x="2162" y="203"/>
              <a:ext cx="670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Original 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Relation</a:t>
              </a:r>
            </a:p>
          </p:txBody>
        </p:sp>
        <p:sp>
          <p:nvSpPr>
            <p:cNvPr id="11" name="Rectangle 65"/>
            <p:cNvSpPr>
              <a:spLocks noChangeArrowheads="1"/>
            </p:cNvSpPr>
            <p:nvPr/>
          </p:nvSpPr>
          <p:spPr bwMode="auto">
            <a:xfrm>
              <a:off x="3914" y="395"/>
              <a:ext cx="581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</a:t>
              </a:r>
            </a:p>
          </p:txBody>
        </p:sp>
        <p:sp>
          <p:nvSpPr>
            <p:cNvPr id="12" name="Freeform 66"/>
            <p:cNvSpPr>
              <a:spLocks/>
            </p:cNvSpPr>
            <p:nvPr/>
          </p:nvSpPr>
          <p:spPr bwMode="auto">
            <a:xfrm>
              <a:off x="504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67"/>
            <p:cNvSpPr>
              <a:spLocks/>
            </p:cNvSpPr>
            <p:nvPr/>
          </p:nvSpPr>
          <p:spPr bwMode="auto">
            <a:xfrm>
              <a:off x="5138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4 w 27"/>
                <a:gd name="T3" fmla="*/ 0 h 40"/>
                <a:gd name="T4" fmla="*/ 0 w 27"/>
                <a:gd name="T5" fmla="*/ 20 h 40"/>
                <a:gd name="T6" fmla="*/ 14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4" y="0"/>
                  </a:lnTo>
                  <a:lnTo>
                    <a:pt x="0" y="20"/>
                  </a:lnTo>
                  <a:lnTo>
                    <a:pt x="14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68"/>
            <p:cNvSpPr>
              <a:spLocks/>
            </p:cNvSpPr>
            <p:nvPr/>
          </p:nvSpPr>
          <p:spPr bwMode="auto">
            <a:xfrm>
              <a:off x="2832" y="384"/>
              <a:ext cx="1683" cy="1442"/>
            </a:xfrm>
            <a:custGeom>
              <a:avLst/>
              <a:gdLst>
                <a:gd name="T0" fmla="*/ 0 w 1683"/>
                <a:gd name="T1" fmla="*/ 1441 h 1442"/>
                <a:gd name="T2" fmla="*/ 0 w 1683"/>
                <a:gd name="T3" fmla="*/ 0 h 1442"/>
                <a:gd name="T4" fmla="*/ 1682 w 1683"/>
                <a:gd name="T5" fmla="*/ 0 h 1442"/>
                <a:gd name="T6" fmla="*/ 1682 w 1683"/>
                <a:gd name="T7" fmla="*/ 1441 h 1442"/>
                <a:gd name="T8" fmla="*/ 0 w 1683"/>
                <a:gd name="T9" fmla="*/ 1441 h 14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83" h="1442">
                  <a:moveTo>
                    <a:pt x="0" y="1441"/>
                  </a:moveTo>
                  <a:lnTo>
                    <a:pt x="0" y="0"/>
                  </a:lnTo>
                  <a:lnTo>
                    <a:pt x="1682" y="0"/>
                  </a:lnTo>
                  <a:lnTo>
                    <a:pt x="1682" y="1441"/>
                  </a:lnTo>
                  <a:lnTo>
                    <a:pt x="0" y="144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69"/>
            <p:cNvSpPr>
              <a:spLocks/>
            </p:cNvSpPr>
            <p:nvPr/>
          </p:nvSpPr>
          <p:spPr bwMode="auto">
            <a:xfrm>
              <a:off x="3054" y="1215"/>
              <a:ext cx="211" cy="170"/>
            </a:xfrm>
            <a:custGeom>
              <a:avLst/>
              <a:gdLst>
                <a:gd name="T0" fmla="*/ 0 w 211"/>
                <a:gd name="T1" fmla="*/ 169 h 170"/>
                <a:gd name="T2" fmla="*/ 0 w 211"/>
                <a:gd name="T3" fmla="*/ 0 h 170"/>
                <a:gd name="T4" fmla="*/ 210 w 211"/>
                <a:gd name="T5" fmla="*/ 0 h 170"/>
                <a:gd name="T6" fmla="*/ 210 w 211"/>
                <a:gd name="T7" fmla="*/ 169 h 170"/>
                <a:gd name="T8" fmla="*/ 0 w 211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70">
                  <a:moveTo>
                    <a:pt x="0" y="169"/>
                  </a:moveTo>
                  <a:lnTo>
                    <a:pt x="0" y="0"/>
                  </a:lnTo>
                  <a:lnTo>
                    <a:pt x="210" y="0"/>
                  </a:lnTo>
                  <a:lnTo>
                    <a:pt x="210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6" name="Group 73"/>
            <p:cNvGrpSpPr>
              <a:grpSpLocks/>
            </p:cNvGrpSpPr>
            <p:nvPr/>
          </p:nvGrpSpPr>
          <p:grpSpPr bwMode="auto">
            <a:xfrm>
              <a:off x="4158" y="1336"/>
              <a:ext cx="211" cy="57"/>
              <a:chOff x="4158" y="1336"/>
              <a:chExt cx="211" cy="57"/>
            </a:xfrm>
          </p:grpSpPr>
          <p:sp>
            <p:nvSpPr>
              <p:cNvPr id="57" name="Freeform 70"/>
              <p:cNvSpPr>
                <a:spLocks/>
              </p:cNvSpPr>
              <p:nvPr/>
            </p:nvSpPr>
            <p:spPr bwMode="auto">
              <a:xfrm>
                <a:off x="4158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8" name="Freeform 71"/>
              <p:cNvSpPr>
                <a:spLocks/>
              </p:cNvSpPr>
              <p:nvPr/>
            </p:nvSpPr>
            <p:spPr bwMode="auto">
              <a:xfrm>
                <a:off x="4249" y="1336"/>
                <a:ext cx="27" cy="40"/>
              </a:xfrm>
              <a:custGeom>
                <a:avLst/>
                <a:gdLst>
                  <a:gd name="T0" fmla="*/ 26 w 27"/>
                  <a:gd name="T1" fmla="*/ 19 h 40"/>
                  <a:gd name="T2" fmla="*/ 13 w 27"/>
                  <a:gd name="T3" fmla="*/ 0 h 40"/>
                  <a:gd name="T4" fmla="*/ 0 w 27"/>
                  <a:gd name="T5" fmla="*/ 19 h 40"/>
                  <a:gd name="T6" fmla="*/ 13 w 27"/>
                  <a:gd name="T7" fmla="*/ 39 h 40"/>
                  <a:gd name="T8" fmla="*/ 26 w 27"/>
                  <a:gd name="T9" fmla="*/ 19 h 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0">
                    <a:moveTo>
                      <a:pt x="26" y="19"/>
                    </a:moveTo>
                    <a:lnTo>
                      <a:pt x="13" y="0"/>
                    </a:lnTo>
                    <a:lnTo>
                      <a:pt x="0" y="19"/>
                    </a:lnTo>
                    <a:lnTo>
                      <a:pt x="13" y="39"/>
                    </a:lnTo>
                    <a:lnTo>
                      <a:pt x="26" y="19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9" name="Freeform 72"/>
              <p:cNvSpPr>
                <a:spLocks/>
              </p:cNvSpPr>
              <p:nvPr/>
            </p:nvSpPr>
            <p:spPr bwMode="auto">
              <a:xfrm>
                <a:off x="4347" y="1336"/>
                <a:ext cx="22" cy="57"/>
              </a:xfrm>
              <a:custGeom>
                <a:avLst/>
                <a:gdLst>
                  <a:gd name="T0" fmla="*/ 21 w 22"/>
                  <a:gd name="T1" fmla="*/ 27 h 57"/>
                  <a:gd name="T2" fmla="*/ 11 w 22"/>
                  <a:gd name="T3" fmla="*/ 0 h 57"/>
                  <a:gd name="T4" fmla="*/ 0 w 22"/>
                  <a:gd name="T5" fmla="*/ 27 h 57"/>
                  <a:gd name="T6" fmla="*/ 11 w 22"/>
                  <a:gd name="T7" fmla="*/ 56 h 57"/>
                  <a:gd name="T8" fmla="*/ 21 w 22"/>
                  <a:gd name="T9" fmla="*/ 27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2" h="57">
                    <a:moveTo>
                      <a:pt x="21" y="27"/>
                    </a:moveTo>
                    <a:lnTo>
                      <a:pt x="11" y="0"/>
                    </a:lnTo>
                    <a:lnTo>
                      <a:pt x="0" y="27"/>
                    </a:lnTo>
                    <a:lnTo>
                      <a:pt x="11" y="56"/>
                    </a:lnTo>
                    <a:lnTo>
                      <a:pt x="21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Freeform 74"/>
            <p:cNvSpPr>
              <a:spLocks/>
            </p:cNvSpPr>
            <p:nvPr/>
          </p:nvSpPr>
          <p:spPr bwMode="auto">
            <a:xfrm>
              <a:off x="4793" y="79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75"/>
            <p:cNvSpPr>
              <a:spLocks/>
            </p:cNvSpPr>
            <p:nvPr/>
          </p:nvSpPr>
          <p:spPr bwMode="auto">
            <a:xfrm>
              <a:off x="4976" y="791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76"/>
            <p:cNvSpPr>
              <a:spLocks/>
            </p:cNvSpPr>
            <p:nvPr/>
          </p:nvSpPr>
          <p:spPr bwMode="auto">
            <a:xfrm>
              <a:off x="4793" y="1085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77"/>
            <p:cNvSpPr>
              <a:spLocks/>
            </p:cNvSpPr>
            <p:nvPr/>
          </p:nvSpPr>
          <p:spPr bwMode="auto">
            <a:xfrm>
              <a:off x="4982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78"/>
            <p:cNvSpPr>
              <a:spLocks/>
            </p:cNvSpPr>
            <p:nvPr/>
          </p:nvSpPr>
          <p:spPr bwMode="auto">
            <a:xfrm>
              <a:off x="4950" y="1390"/>
              <a:ext cx="27" cy="40"/>
            </a:xfrm>
            <a:custGeom>
              <a:avLst/>
              <a:gdLst>
                <a:gd name="T0" fmla="*/ 26 w 27"/>
                <a:gd name="T1" fmla="*/ 20 h 40"/>
                <a:gd name="T2" fmla="*/ 13 w 27"/>
                <a:gd name="T3" fmla="*/ 0 h 40"/>
                <a:gd name="T4" fmla="*/ 0 w 27"/>
                <a:gd name="T5" fmla="*/ 20 h 40"/>
                <a:gd name="T6" fmla="*/ 13 w 27"/>
                <a:gd name="T7" fmla="*/ 39 h 40"/>
                <a:gd name="T8" fmla="*/ 26 w 27"/>
                <a:gd name="T9" fmla="*/ 20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40">
                  <a:moveTo>
                    <a:pt x="26" y="20"/>
                  </a:moveTo>
                  <a:lnTo>
                    <a:pt x="13" y="0"/>
                  </a:lnTo>
                  <a:lnTo>
                    <a:pt x="0" y="20"/>
                  </a:lnTo>
                  <a:lnTo>
                    <a:pt x="13" y="39"/>
                  </a:lnTo>
                  <a:lnTo>
                    <a:pt x="26" y="2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79"/>
            <p:cNvSpPr>
              <a:spLocks/>
            </p:cNvSpPr>
            <p:nvPr/>
          </p:nvSpPr>
          <p:spPr bwMode="auto">
            <a:xfrm>
              <a:off x="5171" y="1085"/>
              <a:ext cx="157" cy="170"/>
            </a:xfrm>
            <a:custGeom>
              <a:avLst/>
              <a:gdLst>
                <a:gd name="T0" fmla="*/ 0 w 157"/>
                <a:gd name="T1" fmla="*/ 169 h 170"/>
                <a:gd name="T2" fmla="*/ 0 w 157"/>
                <a:gd name="T3" fmla="*/ 0 h 170"/>
                <a:gd name="T4" fmla="*/ 156 w 157"/>
                <a:gd name="T5" fmla="*/ 0 h 170"/>
                <a:gd name="T6" fmla="*/ 156 w 157"/>
                <a:gd name="T7" fmla="*/ 169 h 170"/>
                <a:gd name="T8" fmla="*/ 0 w 157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170">
                  <a:moveTo>
                    <a:pt x="0" y="169"/>
                  </a:moveTo>
                  <a:lnTo>
                    <a:pt x="0" y="0"/>
                  </a:lnTo>
                  <a:lnTo>
                    <a:pt x="156" y="0"/>
                  </a:lnTo>
                  <a:lnTo>
                    <a:pt x="156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80"/>
            <p:cNvSpPr>
              <a:spLocks noChangeArrowheads="1"/>
            </p:cNvSpPr>
            <p:nvPr/>
          </p:nvSpPr>
          <p:spPr bwMode="auto">
            <a:xfrm>
              <a:off x="4148" y="907"/>
              <a:ext cx="170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24" name="Freeform 81"/>
            <p:cNvSpPr>
              <a:spLocks/>
            </p:cNvSpPr>
            <p:nvPr/>
          </p:nvSpPr>
          <p:spPr bwMode="auto">
            <a:xfrm>
              <a:off x="4793" y="1611"/>
              <a:ext cx="158" cy="170"/>
            </a:xfrm>
            <a:custGeom>
              <a:avLst/>
              <a:gdLst>
                <a:gd name="T0" fmla="*/ 0 w 158"/>
                <a:gd name="T1" fmla="*/ 169 h 170"/>
                <a:gd name="T2" fmla="*/ 0 w 158"/>
                <a:gd name="T3" fmla="*/ 0 h 170"/>
                <a:gd name="T4" fmla="*/ 157 w 158"/>
                <a:gd name="T5" fmla="*/ 0 h 170"/>
                <a:gd name="T6" fmla="*/ 157 w 158"/>
                <a:gd name="T7" fmla="*/ 169 h 170"/>
                <a:gd name="T8" fmla="*/ 0 w 158"/>
                <a:gd name="T9" fmla="*/ 169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8" h="170">
                  <a:moveTo>
                    <a:pt x="0" y="169"/>
                  </a:moveTo>
                  <a:lnTo>
                    <a:pt x="0" y="0"/>
                  </a:lnTo>
                  <a:lnTo>
                    <a:pt x="157" y="0"/>
                  </a:lnTo>
                  <a:lnTo>
                    <a:pt x="157" y="169"/>
                  </a:lnTo>
                  <a:lnTo>
                    <a:pt x="0" y="169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Freeform 82"/>
            <p:cNvSpPr>
              <a:spLocks/>
            </p:cNvSpPr>
            <p:nvPr/>
          </p:nvSpPr>
          <p:spPr bwMode="auto">
            <a:xfrm>
              <a:off x="4128" y="1584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" name="Rectangle 83"/>
            <p:cNvSpPr>
              <a:spLocks noChangeArrowheads="1"/>
            </p:cNvSpPr>
            <p:nvPr/>
          </p:nvSpPr>
          <p:spPr bwMode="auto">
            <a:xfrm>
              <a:off x="2905" y="951"/>
              <a:ext cx="46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INPUT</a:t>
              </a:r>
            </a:p>
          </p:txBody>
        </p:sp>
        <p:sp useBgFill="1">
          <p:nvSpPr>
            <p:cNvPr id="27" name="Rectangle 84"/>
            <p:cNvSpPr>
              <a:spLocks noChangeArrowheads="1"/>
            </p:cNvSpPr>
            <p:nvPr/>
          </p:nvSpPr>
          <p:spPr bwMode="auto">
            <a:xfrm>
              <a:off x="4148" y="562"/>
              <a:ext cx="170" cy="190"/>
            </a:xfrm>
            <a:prstGeom prst="rect">
              <a:avLst/>
            </a:prstGeom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28" name="Rectangle 85"/>
            <p:cNvSpPr>
              <a:spLocks noChangeArrowheads="1"/>
            </p:cNvSpPr>
            <p:nvPr/>
          </p:nvSpPr>
          <p:spPr bwMode="auto">
            <a:xfrm>
              <a:off x="3272" y="1106"/>
              <a:ext cx="512" cy="4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hash</a:t>
              </a:r>
            </a:p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function</a:t>
              </a:r>
            </a:p>
            <a:p>
              <a:pPr algn="ctr"/>
              <a:r>
                <a:rPr lang="en-US" sz="2000" b="1">
                  <a:solidFill>
                    <a:schemeClr val="accent2"/>
                  </a:solidFill>
                </a:rPr>
                <a:t>h</a:t>
              </a:r>
            </a:p>
          </p:txBody>
        </p:sp>
        <p:sp>
          <p:nvSpPr>
            <p:cNvPr id="29" name="Rectangle 86"/>
            <p:cNvSpPr>
              <a:spLocks noChangeArrowheads="1"/>
            </p:cNvSpPr>
            <p:nvPr/>
          </p:nvSpPr>
          <p:spPr bwMode="auto">
            <a:xfrm>
              <a:off x="4088" y="1402"/>
              <a:ext cx="282" cy="19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B-1</a:t>
              </a:r>
            </a:p>
          </p:txBody>
        </p:sp>
        <p:sp>
          <p:nvSpPr>
            <p:cNvPr id="30" name="Rectangle 87"/>
            <p:cNvSpPr>
              <a:spLocks noChangeArrowheads="1"/>
            </p:cNvSpPr>
            <p:nvPr/>
          </p:nvSpPr>
          <p:spPr bwMode="auto">
            <a:xfrm>
              <a:off x="4695" y="388"/>
              <a:ext cx="72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</p:txBody>
        </p:sp>
        <p:sp>
          <p:nvSpPr>
            <p:cNvPr id="31" name="Rectangle 88"/>
            <p:cNvSpPr>
              <a:spLocks noChangeArrowheads="1"/>
            </p:cNvSpPr>
            <p:nvPr/>
          </p:nvSpPr>
          <p:spPr bwMode="auto">
            <a:xfrm>
              <a:off x="5422" y="773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1</a:t>
              </a:r>
            </a:p>
          </p:txBody>
        </p:sp>
        <p:sp>
          <p:nvSpPr>
            <p:cNvPr id="32" name="Rectangle 89"/>
            <p:cNvSpPr>
              <a:spLocks noChangeArrowheads="1"/>
            </p:cNvSpPr>
            <p:nvPr/>
          </p:nvSpPr>
          <p:spPr bwMode="auto">
            <a:xfrm>
              <a:off x="5416" y="1040"/>
              <a:ext cx="18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2</a:t>
              </a:r>
            </a:p>
          </p:txBody>
        </p:sp>
        <p:sp>
          <p:nvSpPr>
            <p:cNvPr id="33" name="Rectangle 90"/>
            <p:cNvSpPr>
              <a:spLocks noChangeArrowheads="1"/>
            </p:cNvSpPr>
            <p:nvPr/>
          </p:nvSpPr>
          <p:spPr bwMode="auto">
            <a:xfrm>
              <a:off x="5396" y="1539"/>
              <a:ext cx="330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B-1</a:t>
              </a:r>
            </a:p>
          </p:txBody>
        </p:sp>
        <p:grpSp>
          <p:nvGrpSpPr>
            <p:cNvPr id="34" name="Group 95"/>
            <p:cNvGrpSpPr>
              <a:grpSpLocks/>
            </p:cNvGrpSpPr>
            <p:nvPr/>
          </p:nvGrpSpPr>
          <p:grpSpPr bwMode="auto">
            <a:xfrm>
              <a:off x="2209" y="628"/>
              <a:ext cx="575" cy="1228"/>
              <a:chOff x="2209" y="628"/>
              <a:chExt cx="575" cy="1228"/>
            </a:xfrm>
          </p:grpSpPr>
          <p:sp>
            <p:nvSpPr>
              <p:cNvPr id="53" name="Oval 91"/>
              <p:cNvSpPr>
                <a:spLocks noChangeArrowheads="1"/>
              </p:cNvSpPr>
              <p:nvPr/>
            </p:nvSpPr>
            <p:spPr bwMode="auto">
              <a:xfrm>
                <a:off x="2213" y="628"/>
                <a:ext cx="567" cy="85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Line 92"/>
              <p:cNvSpPr>
                <a:spLocks noChangeShapeType="1"/>
              </p:cNvSpPr>
              <p:nvPr/>
            </p:nvSpPr>
            <p:spPr bwMode="auto">
              <a:xfrm>
                <a:off x="2209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5" name="Line 93"/>
              <p:cNvSpPr>
                <a:spLocks noChangeShapeType="1"/>
              </p:cNvSpPr>
              <p:nvPr/>
            </p:nvSpPr>
            <p:spPr bwMode="auto">
              <a:xfrm>
                <a:off x="2784" y="674"/>
                <a:ext cx="0" cy="1101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6" name="Arc 94"/>
              <p:cNvSpPr>
                <a:spLocks/>
              </p:cNvSpPr>
              <p:nvPr/>
            </p:nvSpPr>
            <p:spPr bwMode="auto">
              <a:xfrm>
                <a:off x="2212" y="1781"/>
                <a:ext cx="567" cy="75"/>
              </a:xfrm>
              <a:custGeom>
                <a:avLst/>
                <a:gdLst>
                  <a:gd name="G0" fmla="+- 21600 0 0"/>
                  <a:gd name="G1" fmla="+- 1536 0 0"/>
                  <a:gd name="G2" fmla="+- 21600 0 0"/>
                  <a:gd name="T0" fmla="*/ 43180 w 43200"/>
                  <a:gd name="T1" fmla="*/ 606 h 23136"/>
                  <a:gd name="T2" fmla="*/ 55 w 43200"/>
                  <a:gd name="T3" fmla="*/ 0 h 23136"/>
                  <a:gd name="T4" fmla="*/ 21600 w 43200"/>
                  <a:gd name="T5" fmla="*/ 1536 h 231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136" fill="none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</a:path>
                  <a:path w="43200" h="23136" stroke="0" extrusionOk="0">
                    <a:moveTo>
                      <a:pt x="43179" y="606"/>
                    </a:moveTo>
                    <a:cubicBezTo>
                      <a:pt x="43193" y="915"/>
                      <a:pt x="43200" y="1225"/>
                      <a:pt x="43200" y="1536"/>
                    </a:cubicBezTo>
                    <a:cubicBezTo>
                      <a:pt x="43200" y="13465"/>
                      <a:pt x="33529" y="23136"/>
                      <a:pt x="21600" y="23136"/>
                    </a:cubicBezTo>
                    <a:cubicBezTo>
                      <a:pt x="9670" y="23136"/>
                      <a:pt x="0" y="13465"/>
                      <a:pt x="0" y="1536"/>
                    </a:cubicBezTo>
                    <a:cubicBezTo>
                      <a:pt x="-1" y="1023"/>
                      <a:pt x="18" y="511"/>
                      <a:pt x="54" y="-1"/>
                    </a:cubicBezTo>
                    <a:lnTo>
                      <a:pt x="21600" y="1536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35" name="Rectangle 96"/>
            <p:cNvSpPr>
              <a:spLocks noChangeArrowheads="1"/>
            </p:cNvSpPr>
            <p:nvPr/>
          </p:nvSpPr>
          <p:spPr bwMode="auto">
            <a:xfrm>
              <a:off x="2404" y="772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" name="Rectangle 97"/>
            <p:cNvSpPr>
              <a:spLocks noChangeArrowheads="1"/>
            </p:cNvSpPr>
            <p:nvPr/>
          </p:nvSpPr>
          <p:spPr bwMode="auto">
            <a:xfrm>
              <a:off x="2404" y="106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" name="Rectangle 98"/>
            <p:cNvSpPr>
              <a:spLocks noChangeArrowheads="1"/>
            </p:cNvSpPr>
            <p:nvPr/>
          </p:nvSpPr>
          <p:spPr bwMode="auto">
            <a:xfrm>
              <a:off x="2404" y="1540"/>
              <a:ext cx="184" cy="184"/>
            </a:xfrm>
            <a:prstGeom prst="rect">
              <a:avLst/>
            </a:prstGeom>
            <a:solidFill>
              <a:srgbClr val="F6BF69"/>
            </a:solidFill>
            <a:ln w="12700">
              <a:solidFill>
                <a:schemeClr val="tx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" name="Rectangle 99"/>
            <p:cNvSpPr>
              <a:spLocks noChangeArrowheads="1"/>
            </p:cNvSpPr>
            <p:nvPr/>
          </p:nvSpPr>
          <p:spPr bwMode="auto">
            <a:xfrm>
              <a:off x="2290" y="1178"/>
              <a:ext cx="434" cy="36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3200" b="1">
                  <a:solidFill>
                    <a:schemeClr val="tx2"/>
                  </a:solidFill>
                  <a:latin typeface="Book Antiqua" pitchFamily="18" charset="0"/>
                </a:rPr>
                <a:t>. . .</a:t>
              </a:r>
            </a:p>
          </p:txBody>
        </p:sp>
        <p:grpSp>
          <p:nvGrpSpPr>
            <p:cNvPr id="39" name="Group 104"/>
            <p:cNvGrpSpPr>
              <a:grpSpLocks/>
            </p:cNvGrpSpPr>
            <p:nvPr/>
          </p:nvGrpSpPr>
          <p:grpSpPr bwMode="auto">
            <a:xfrm>
              <a:off x="4753" y="628"/>
              <a:ext cx="671" cy="1240"/>
              <a:chOff x="4753" y="628"/>
              <a:chExt cx="671" cy="1240"/>
            </a:xfrm>
          </p:grpSpPr>
          <p:sp>
            <p:nvSpPr>
              <p:cNvPr id="49" name="Oval 100"/>
              <p:cNvSpPr>
                <a:spLocks noChangeArrowheads="1"/>
              </p:cNvSpPr>
              <p:nvPr/>
            </p:nvSpPr>
            <p:spPr bwMode="auto">
              <a:xfrm>
                <a:off x="4757" y="628"/>
                <a:ext cx="663" cy="86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Line 101"/>
              <p:cNvSpPr>
                <a:spLocks noChangeShapeType="1"/>
              </p:cNvSpPr>
              <p:nvPr/>
            </p:nvSpPr>
            <p:spPr bwMode="auto">
              <a:xfrm>
                <a:off x="4753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1" name="Line 102"/>
              <p:cNvSpPr>
                <a:spLocks noChangeShapeType="1"/>
              </p:cNvSpPr>
              <p:nvPr/>
            </p:nvSpPr>
            <p:spPr bwMode="auto">
              <a:xfrm>
                <a:off x="5424" y="675"/>
                <a:ext cx="0" cy="111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52" name="Arc 103"/>
              <p:cNvSpPr>
                <a:spLocks/>
              </p:cNvSpPr>
              <p:nvPr/>
            </p:nvSpPr>
            <p:spPr bwMode="auto">
              <a:xfrm>
                <a:off x="4756" y="1796"/>
                <a:ext cx="663" cy="72"/>
              </a:xfrm>
              <a:custGeom>
                <a:avLst/>
                <a:gdLst>
                  <a:gd name="G0" fmla="+- 21600 0 0"/>
                  <a:gd name="G1" fmla="+- 620 0 0"/>
                  <a:gd name="G2" fmla="+- 21600 0 0"/>
                  <a:gd name="T0" fmla="*/ 43191 w 43200"/>
                  <a:gd name="T1" fmla="*/ 0 h 22220"/>
                  <a:gd name="T2" fmla="*/ 0 w 43200"/>
                  <a:gd name="T3" fmla="*/ 620 h 22220"/>
                  <a:gd name="T4" fmla="*/ 21600 w 43200"/>
                  <a:gd name="T5" fmla="*/ 620 h 222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20" fill="none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</a:path>
                  <a:path w="43200" h="22220" stroke="0" extrusionOk="0">
                    <a:moveTo>
                      <a:pt x="43191" y="-1"/>
                    </a:moveTo>
                    <a:cubicBezTo>
                      <a:pt x="43197" y="206"/>
                      <a:pt x="43200" y="413"/>
                      <a:pt x="43200" y="620"/>
                    </a:cubicBezTo>
                    <a:cubicBezTo>
                      <a:pt x="43200" y="12549"/>
                      <a:pt x="33529" y="22220"/>
                      <a:pt x="21600" y="22220"/>
                    </a:cubicBezTo>
                    <a:cubicBezTo>
                      <a:pt x="9670" y="22220"/>
                      <a:pt x="0" y="12549"/>
                      <a:pt x="0" y="620"/>
                    </a:cubicBezTo>
                    <a:lnTo>
                      <a:pt x="21600" y="62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40" name="Line 105"/>
            <p:cNvSpPr>
              <a:spLocks noChangeShapeType="1"/>
            </p:cNvSpPr>
            <p:nvPr/>
          </p:nvSpPr>
          <p:spPr bwMode="auto">
            <a:xfrm>
              <a:off x="2788" y="1296"/>
              <a:ext cx="232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106"/>
            <p:cNvSpPr>
              <a:spLocks noChangeShapeType="1"/>
            </p:cNvSpPr>
            <p:nvPr/>
          </p:nvSpPr>
          <p:spPr bwMode="auto">
            <a:xfrm flipV="1">
              <a:off x="3796" y="908"/>
              <a:ext cx="328" cy="392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2" name="Line 107"/>
            <p:cNvSpPr>
              <a:spLocks noChangeShapeType="1"/>
            </p:cNvSpPr>
            <p:nvPr/>
          </p:nvSpPr>
          <p:spPr bwMode="auto">
            <a:xfrm flipV="1">
              <a:off x="3796" y="1196"/>
              <a:ext cx="328" cy="104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" name="Line 108"/>
            <p:cNvSpPr>
              <a:spLocks noChangeShapeType="1"/>
            </p:cNvSpPr>
            <p:nvPr/>
          </p:nvSpPr>
          <p:spPr bwMode="auto">
            <a:xfrm>
              <a:off x="3796" y="1300"/>
              <a:ext cx="328" cy="376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Line 109"/>
            <p:cNvSpPr>
              <a:spLocks noChangeShapeType="1"/>
            </p:cNvSpPr>
            <p:nvPr/>
          </p:nvSpPr>
          <p:spPr bwMode="auto">
            <a:xfrm>
              <a:off x="4420" y="864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Line 110"/>
            <p:cNvSpPr>
              <a:spLocks noChangeShapeType="1"/>
            </p:cNvSpPr>
            <p:nvPr/>
          </p:nvSpPr>
          <p:spPr bwMode="auto">
            <a:xfrm>
              <a:off x="4420" y="1152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6" name="Line 111"/>
            <p:cNvSpPr>
              <a:spLocks noChangeShapeType="1"/>
            </p:cNvSpPr>
            <p:nvPr/>
          </p:nvSpPr>
          <p:spPr bwMode="auto">
            <a:xfrm>
              <a:off x="4420" y="1680"/>
              <a:ext cx="376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Freeform 112"/>
            <p:cNvSpPr>
              <a:spLocks/>
            </p:cNvSpPr>
            <p:nvPr/>
          </p:nvSpPr>
          <p:spPr bwMode="auto">
            <a:xfrm>
              <a:off x="4128" y="1056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Freeform 113"/>
            <p:cNvSpPr>
              <a:spLocks/>
            </p:cNvSpPr>
            <p:nvPr/>
          </p:nvSpPr>
          <p:spPr bwMode="auto">
            <a:xfrm>
              <a:off x="4128" y="720"/>
              <a:ext cx="266" cy="181"/>
            </a:xfrm>
            <a:custGeom>
              <a:avLst/>
              <a:gdLst>
                <a:gd name="T0" fmla="*/ 0 w 266"/>
                <a:gd name="T1" fmla="*/ 180 h 181"/>
                <a:gd name="T2" fmla="*/ 0 w 266"/>
                <a:gd name="T3" fmla="*/ 0 h 181"/>
                <a:gd name="T4" fmla="*/ 265 w 266"/>
                <a:gd name="T5" fmla="*/ 0 h 181"/>
                <a:gd name="T6" fmla="*/ 265 w 266"/>
                <a:gd name="T7" fmla="*/ 180 h 181"/>
                <a:gd name="T8" fmla="*/ 0 w 266"/>
                <a:gd name="T9" fmla="*/ 18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6" h="181">
                  <a:moveTo>
                    <a:pt x="0" y="180"/>
                  </a:moveTo>
                  <a:lnTo>
                    <a:pt x="0" y="0"/>
                  </a:lnTo>
                  <a:lnTo>
                    <a:pt x="265" y="0"/>
                  </a:lnTo>
                  <a:lnTo>
                    <a:pt x="265" y="180"/>
                  </a:lnTo>
                  <a:lnTo>
                    <a:pt x="0" y="180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3784422" y="2354243"/>
            <a:ext cx="4818691" cy="646331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/>
              <a:t>Two tuples that belong to different partitions are </a:t>
            </a:r>
            <a:br>
              <a:rPr lang="en-US" dirty="0"/>
            </a:br>
            <a:r>
              <a:rPr lang="en-US" dirty="0"/>
              <a:t>guaranteed not to match</a:t>
            </a:r>
          </a:p>
        </p:txBody>
      </p:sp>
      <p:cxnSp>
        <p:nvCxnSpPr>
          <p:cNvPr id="61" name="Straight Arrow Connector 60"/>
          <p:cNvCxnSpPr/>
          <p:nvPr/>
        </p:nvCxnSpPr>
        <p:spPr>
          <a:xfrm flipH="1">
            <a:off x="7095947" y="3000574"/>
            <a:ext cx="615950" cy="10674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7019747" y="3000574"/>
            <a:ext cx="692150" cy="152866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0624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Probing Phase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Read in a partition of R, hash it using </a:t>
            </a:r>
            <a:r>
              <a:rPr lang="en-US" sz="2800" b="1" i="1" dirty="0"/>
              <a:t>h2</a:t>
            </a:r>
            <a:r>
              <a:rPr lang="en-US" sz="2800" b="1" dirty="0"/>
              <a:t> (!= </a:t>
            </a:r>
            <a:r>
              <a:rPr lang="en-US" sz="2800" b="1" i="1" dirty="0"/>
              <a:t>h</a:t>
            </a:r>
            <a:r>
              <a:rPr lang="en-US" sz="2800" b="1" dirty="0"/>
              <a:t>)</a:t>
            </a:r>
          </a:p>
          <a:p>
            <a:pPr marL="0" indent="0">
              <a:buClr>
                <a:schemeClr val="tx1"/>
              </a:buClr>
              <a:buSzPct val="75000"/>
              <a:buNone/>
            </a:pPr>
            <a:r>
              <a:rPr lang="en-US" sz="2800" dirty="0"/>
              <a:t> </a:t>
            </a:r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800" dirty="0"/>
              <a:t>Scan the corresponding partition of S and search </a:t>
            </a:r>
            <a:br>
              <a:rPr lang="en-US" sz="2800" dirty="0"/>
            </a:br>
            <a:r>
              <a:rPr lang="en-US" sz="2800" dirty="0"/>
              <a:t>for matches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pSp>
        <p:nvGrpSpPr>
          <p:cNvPr id="63" name="Group 60"/>
          <p:cNvGrpSpPr>
            <a:grpSpLocks/>
          </p:cNvGrpSpPr>
          <p:nvPr/>
        </p:nvGrpSpPr>
        <p:grpSpPr bwMode="auto">
          <a:xfrm>
            <a:off x="1760538" y="3525838"/>
            <a:ext cx="5478462" cy="3027362"/>
            <a:chOff x="2161" y="2239"/>
            <a:chExt cx="3451" cy="1907"/>
          </a:xfrm>
        </p:grpSpPr>
        <p:sp>
          <p:nvSpPr>
            <p:cNvPr id="64" name="Rectangle 8"/>
            <p:cNvSpPr>
              <a:spLocks noChangeArrowheads="1"/>
            </p:cNvSpPr>
            <p:nvPr/>
          </p:nvSpPr>
          <p:spPr bwMode="auto">
            <a:xfrm>
              <a:off x="2169" y="2239"/>
              <a:ext cx="722" cy="40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Partitions</a:t>
              </a:r>
            </a:p>
            <a:p>
              <a:r>
                <a:rPr lang="en-US" sz="1800" b="1">
                  <a:solidFill>
                    <a:srgbClr val="000000"/>
                  </a:solidFill>
                </a:rPr>
                <a:t>of R &amp; S</a:t>
              </a:r>
            </a:p>
          </p:txBody>
        </p:sp>
        <p:sp>
          <p:nvSpPr>
            <p:cNvPr id="65" name="Rectangle 9"/>
            <p:cNvSpPr>
              <a:spLocks noChangeArrowheads="1"/>
            </p:cNvSpPr>
            <p:nvPr/>
          </p:nvSpPr>
          <p:spPr bwMode="auto">
            <a:xfrm>
              <a:off x="3254" y="3604"/>
              <a:ext cx="708" cy="2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>
                <a:lnSpc>
                  <a:spcPct val="50000"/>
                </a:lnSpc>
              </a:pPr>
              <a:r>
                <a:rPr lang="en-US" sz="1400" b="1">
                  <a:solidFill>
                    <a:srgbClr val="000000"/>
                  </a:solidFill>
                </a:rPr>
                <a:t>Input buffer</a:t>
              </a:r>
            </a:p>
            <a:p>
              <a:pPr algn="ctr"/>
              <a:r>
                <a:rPr lang="en-US" sz="1400" b="1">
                  <a:solidFill>
                    <a:srgbClr val="000000"/>
                  </a:solidFill>
                </a:rPr>
                <a:t>for Si</a:t>
              </a:r>
            </a:p>
          </p:txBody>
        </p:sp>
        <p:sp>
          <p:nvSpPr>
            <p:cNvPr id="66" name="Rectangle 10"/>
            <p:cNvSpPr>
              <a:spLocks noChangeArrowheads="1"/>
            </p:cNvSpPr>
            <p:nvPr/>
          </p:nvSpPr>
          <p:spPr bwMode="auto">
            <a:xfrm>
              <a:off x="3288" y="2522"/>
              <a:ext cx="1412" cy="3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Hash table for partition</a:t>
              </a:r>
            </a:p>
            <a:p>
              <a:pPr algn="ctr"/>
              <a:r>
                <a:rPr lang="en-US" sz="1600" b="1">
                  <a:solidFill>
                    <a:srgbClr val="000000"/>
                  </a:solidFill>
                </a:rPr>
                <a:t>Ri (k &lt; B-1 pages)</a:t>
              </a:r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513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2362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Freeform 13"/>
            <p:cNvSpPr>
              <a:spLocks/>
            </p:cNvSpPr>
            <p:nvPr/>
          </p:nvSpPr>
          <p:spPr bwMode="auto">
            <a:xfrm>
              <a:off x="244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2535" y="346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2 w 25"/>
                <a:gd name="T3" fmla="*/ 0 h 36"/>
                <a:gd name="T4" fmla="*/ 0 w 25"/>
                <a:gd name="T5" fmla="*/ 18 h 36"/>
                <a:gd name="T6" fmla="*/ 12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2" y="0"/>
                  </a:lnTo>
                  <a:lnTo>
                    <a:pt x="0" y="18"/>
                  </a:lnTo>
                  <a:lnTo>
                    <a:pt x="12" y="35"/>
                  </a:lnTo>
                  <a:lnTo>
                    <a:pt x="24" y="18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2218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2386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2218" y="3189"/>
              <a:ext cx="145" cy="155"/>
            </a:xfrm>
            <a:custGeom>
              <a:avLst/>
              <a:gdLst>
                <a:gd name="T0" fmla="*/ 0 w 145"/>
                <a:gd name="T1" fmla="*/ 154 h 155"/>
                <a:gd name="T2" fmla="*/ 0 w 145"/>
                <a:gd name="T3" fmla="*/ 0 h 155"/>
                <a:gd name="T4" fmla="*/ 144 w 145"/>
                <a:gd name="T5" fmla="*/ 0 h 155"/>
                <a:gd name="T6" fmla="*/ 144 w 145"/>
                <a:gd name="T7" fmla="*/ 154 h 155"/>
                <a:gd name="T8" fmla="*/ 0 w 145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5">
                  <a:moveTo>
                    <a:pt x="0" y="154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2392" y="318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F6BF6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2421" y="3669"/>
              <a:ext cx="144" cy="155"/>
            </a:xfrm>
            <a:custGeom>
              <a:avLst/>
              <a:gdLst>
                <a:gd name="T0" fmla="*/ 0 w 144"/>
                <a:gd name="T1" fmla="*/ 154 h 155"/>
                <a:gd name="T2" fmla="*/ 0 w 144"/>
                <a:gd name="T3" fmla="*/ 0 h 155"/>
                <a:gd name="T4" fmla="*/ 143 w 144"/>
                <a:gd name="T5" fmla="*/ 0 h 155"/>
                <a:gd name="T6" fmla="*/ 143 w 144"/>
                <a:gd name="T7" fmla="*/ 154 h 155"/>
                <a:gd name="T8" fmla="*/ 0 w 144"/>
                <a:gd name="T9" fmla="*/ 15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5">
                  <a:moveTo>
                    <a:pt x="0" y="154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4"/>
                  </a:lnTo>
                  <a:lnTo>
                    <a:pt x="0" y="154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2218" y="3670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442" y="2956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644" y="2962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Freeform 23"/>
            <p:cNvSpPr>
              <a:spLocks/>
            </p:cNvSpPr>
            <p:nvPr/>
          </p:nvSpPr>
          <p:spPr bwMode="auto">
            <a:xfrm>
              <a:off x="4307" y="2962"/>
              <a:ext cx="144" cy="156"/>
            </a:xfrm>
            <a:custGeom>
              <a:avLst/>
              <a:gdLst>
                <a:gd name="T0" fmla="*/ 0 w 144"/>
                <a:gd name="T1" fmla="*/ 155 h 156"/>
                <a:gd name="T2" fmla="*/ 0 w 144"/>
                <a:gd name="T3" fmla="*/ 0 h 156"/>
                <a:gd name="T4" fmla="*/ 143 w 144"/>
                <a:gd name="T5" fmla="*/ 0 h 156"/>
                <a:gd name="T6" fmla="*/ 143 w 144"/>
                <a:gd name="T7" fmla="*/ 155 h 156"/>
                <a:gd name="T8" fmla="*/ 0 w 144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56">
                  <a:moveTo>
                    <a:pt x="0" y="155"/>
                  </a:moveTo>
                  <a:lnTo>
                    <a:pt x="0" y="0"/>
                  </a:lnTo>
                  <a:lnTo>
                    <a:pt x="143" y="0"/>
                  </a:lnTo>
                  <a:lnTo>
                    <a:pt x="143" y="155"/>
                  </a:lnTo>
                  <a:lnTo>
                    <a:pt x="0" y="155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961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Freeform 25"/>
            <p:cNvSpPr>
              <a:spLocks/>
            </p:cNvSpPr>
            <p:nvPr/>
          </p:nvSpPr>
          <p:spPr bwMode="auto">
            <a:xfrm>
              <a:off x="4045" y="3028"/>
              <a:ext cx="24" cy="36"/>
            </a:xfrm>
            <a:custGeom>
              <a:avLst/>
              <a:gdLst>
                <a:gd name="T0" fmla="*/ 23 w 24"/>
                <a:gd name="T1" fmla="*/ 18 h 36"/>
                <a:gd name="T2" fmla="*/ 11 w 24"/>
                <a:gd name="T3" fmla="*/ 0 h 36"/>
                <a:gd name="T4" fmla="*/ 0 w 24"/>
                <a:gd name="T5" fmla="*/ 18 h 36"/>
                <a:gd name="T6" fmla="*/ 11 w 24"/>
                <a:gd name="T7" fmla="*/ 35 h 36"/>
                <a:gd name="T8" fmla="*/ 23 w 24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36">
                  <a:moveTo>
                    <a:pt x="23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3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Freeform 26"/>
            <p:cNvSpPr>
              <a:spLocks/>
            </p:cNvSpPr>
            <p:nvPr/>
          </p:nvSpPr>
          <p:spPr bwMode="auto">
            <a:xfrm>
              <a:off x="4134" y="3028"/>
              <a:ext cx="25" cy="36"/>
            </a:xfrm>
            <a:custGeom>
              <a:avLst/>
              <a:gdLst>
                <a:gd name="T0" fmla="*/ 24 w 25"/>
                <a:gd name="T1" fmla="*/ 18 h 36"/>
                <a:gd name="T2" fmla="*/ 11 w 25"/>
                <a:gd name="T3" fmla="*/ 0 h 36"/>
                <a:gd name="T4" fmla="*/ 0 w 25"/>
                <a:gd name="T5" fmla="*/ 18 h 36"/>
                <a:gd name="T6" fmla="*/ 11 w 25"/>
                <a:gd name="T7" fmla="*/ 35 h 36"/>
                <a:gd name="T8" fmla="*/ 24 w 25"/>
                <a:gd name="T9" fmla="*/ 18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36">
                  <a:moveTo>
                    <a:pt x="24" y="18"/>
                  </a:moveTo>
                  <a:lnTo>
                    <a:pt x="11" y="0"/>
                  </a:lnTo>
                  <a:lnTo>
                    <a:pt x="0" y="18"/>
                  </a:lnTo>
                  <a:lnTo>
                    <a:pt x="11" y="35"/>
                  </a:lnTo>
                  <a:lnTo>
                    <a:pt x="24" y="18"/>
                  </a:lnTo>
                </a:path>
              </a:pathLst>
            </a:custGeom>
            <a:solidFill>
              <a:srgbClr val="C0FEF9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Freeform 27"/>
            <p:cNvSpPr>
              <a:spLocks/>
            </p:cNvSpPr>
            <p:nvPr/>
          </p:nvSpPr>
          <p:spPr bwMode="auto">
            <a:xfrm>
              <a:off x="3408" y="2928"/>
              <a:ext cx="1102" cy="231"/>
            </a:xfrm>
            <a:custGeom>
              <a:avLst/>
              <a:gdLst>
                <a:gd name="T0" fmla="*/ 0 w 1102"/>
                <a:gd name="T1" fmla="*/ 230 h 231"/>
                <a:gd name="T2" fmla="*/ 0 w 1102"/>
                <a:gd name="T3" fmla="*/ 0 h 231"/>
                <a:gd name="T4" fmla="*/ 1101 w 1102"/>
                <a:gd name="T5" fmla="*/ 0 h 231"/>
                <a:gd name="T6" fmla="*/ 1101 w 1102"/>
                <a:gd name="T7" fmla="*/ 230 h 231"/>
                <a:gd name="T8" fmla="*/ 0 w 1102"/>
                <a:gd name="T9" fmla="*/ 230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02" h="231">
                  <a:moveTo>
                    <a:pt x="0" y="230"/>
                  </a:moveTo>
                  <a:lnTo>
                    <a:pt x="0" y="0"/>
                  </a:lnTo>
                  <a:lnTo>
                    <a:pt x="1101" y="0"/>
                  </a:lnTo>
                  <a:lnTo>
                    <a:pt x="1101" y="230"/>
                  </a:lnTo>
                  <a:lnTo>
                    <a:pt x="0" y="23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4" name="Freeform 28"/>
            <p:cNvSpPr>
              <a:spLocks/>
            </p:cNvSpPr>
            <p:nvPr/>
          </p:nvSpPr>
          <p:spPr bwMode="auto">
            <a:xfrm>
              <a:off x="4265" y="3414"/>
              <a:ext cx="145" cy="156"/>
            </a:xfrm>
            <a:custGeom>
              <a:avLst/>
              <a:gdLst>
                <a:gd name="T0" fmla="*/ 0 w 145"/>
                <a:gd name="T1" fmla="*/ 155 h 156"/>
                <a:gd name="T2" fmla="*/ 0 w 145"/>
                <a:gd name="T3" fmla="*/ 0 h 156"/>
                <a:gd name="T4" fmla="*/ 144 w 145"/>
                <a:gd name="T5" fmla="*/ 0 h 156"/>
                <a:gd name="T6" fmla="*/ 144 w 145"/>
                <a:gd name="T7" fmla="*/ 155 h 156"/>
                <a:gd name="T8" fmla="*/ 0 w 145"/>
                <a:gd name="T9" fmla="*/ 155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5" h="156">
                  <a:moveTo>
                    <a:pt x="0" y="155"/>
                  </a:moveTo>
                  <a:lnTo>
                    <a:pt x="0" y="0"/>
                  </a:lnTo>
                  <a:lnTo>
                    <a:pt x="144" y="0"/>
                  </a:lnTo>
                  <a:lnTo>
                    <a:pt x="144" y="155"/>
                  </a:lnTo>
                  <a:lnTo>
                    <a:pt x="0" y="155"/>
                  </a:lnTo>
                </a:path>
              </a:pathLst>
            </a:custGeom>
            <a:solidFill>
              <a:schemeClr val="accent1"/>
            </a:solidFill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5" name="Freeform 29"/>
            <p:cNvSpPr>
              <a:spLocks/>
            </p:cNvSpPr>
            <p:nvPr/>
          </p:nvSpPr>
          <p:spPr bwMode="auto">
            <a:xfrm>
              <a:off x="3227" y="2496"/>
              <a:ext cx="1526" cy="1393"/>
            </a:xfrm>
            <a:custGeom>
              <a:avLst/>
              <a:gdLst>
                <a:gd name="T0" fmla="*/ 0 w 1526"/>
                <a:gd name="T1" fmla="*/ 1392 h 1393"/>
                <a:gd name="T2" fmla="*/ 0 w 1526"/>
                <a:gd name="T3" fmla="*/ 0 h 1393"/>
                <a:gd name="T4" fmla="*/ 1525 w 1526"/>
                <a:gd name="T5" fmla="*/ 0 h 1393"/>
                <a:gd name="T6" fmla="*/ 1525 w 1526"/>
                <a:gd name="T7" fmla="*/ 1392 h 1393"/>
                <a:gd name="T8" fmla="*/ 0 w 1526"/>
                <a:gd name="T9" fmla="*/ 1392 h 1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6" h="1393">
                  <a:moveTo>
                    <a:pt x="0" y="1392"/>
                  </a:moveTo>
                  <a:lnTo>
                    <a:pt x="0" y="0"/>
                  </a:lnTo>
                  <a:lnTo>
                    <a:pt x="1525" y="0"/>
                  </a:lnTo>
                  <a:lnTo>
                    <a:pt x="1525" y="1392"/>
                  </a:lnTo>
                  <a:lnTo>
                    <a:pt x="0" y="13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86" name="Group 36"/>
            <p:cNvGrpSpPr>
              <a:grpSpLocks/>
            </p:cNvGrpSpPr>
            <p:nvPr/>
          </p:nvGrpSpPr>
          <p:grpSpPr bwMode="auto">
            <a:xfrm>
              <a:off x="5095" y="2868"/>
              <a:ext cx="197" cy="862"/>
              <a:chOff x="5095" y="2868"/>
              <a:chExt cx="197" cy="862"/>
            </a:xfrm>
          </p:grpSpPr>
          <p:sp>
            <p:nvSpPr>
              <p:cNvPr id="110" name="Freeform 30"/>
              <p:cNvSpPr>
                <a:spLocks/>
              </p:cNvSpPr>
              <p:nvPr/>
            </p:nvSpPr>
            <p:spPr bwMode="auto">
              <a:xfrm>
                <a:off x="5095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1" name="Freeform 31"/>
              <p:cNvSpPr>
                <a:spLocks/>
              </p:cNvSpPr>
              <p:nvPr/>
            </p:nvSpPr>
            <p:spPr bwMode="auto">
              <a:xfrm>
                <a:off x="5178" y="3396"/>
                <a:ext cx="25" cy="37"/>
              </a:xfrm>
              <a:custGeom>
                <a:avLst/>
                <a:gdLst>
                  <a:gd name="T0" fmla="*/ 24 w 25"/>
                  <a:gd name="T1" fmla="*/ 18 h 37"/>
                  <a:gd name="T2" fmla="*/ 12 w 25"/>
                  <a:gd name="T3" fmla="*/ 0 h 37"/>
                  <a:gd name="T4" fmla="*/ 0 w 25"/>
                  <a:gd name="T5" fmla="*/ 18 h 37"/>
                  <a:gd name="T6" fmla="*/ 12 w 25"/>
                  <a:gd name="T7" fmla="*/ 36 h 37"/>
                  <a:gd name="T8" fmla="*/ 24 w 25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5" h="37">
                    <a:moveTo>
                      <a:pt x="24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4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" name="Freeform 32"/>
              <p:cNvSpPr>
                <a:spLocks/>
              </p:cNvSpPr>
              <p:nvPr/>
            </p:nvSpPr>
            <p:spPr bwMode="auto">
              <a:xfrm>
                <a:off x="5268" y="3396"/>
                <a:ext cx="24" cy="37"/>
              </a:xfrm>
              <a:custGeom>
                <a:avLst/>
                <a:gdLst>
                  <a:gd name="T0" fmla="*/ 23 w 24"/>
                  <a:gd name="T1" fmla="*/ 18 h 37"/>
                  <a:gd name="T2" fmla="*/ 12 w 24"/>
                  <a:gd name="T3" fmla="*/ 0 h 37"/>
                  <a:gd name="T4" fmla="*/ 0 w 24"/>
                  <a:gd name="T5" fmla="*/ 18 h 37"/>
                  <a:gd name="T6" fmla="*/ 12 w 24"/>
                  <a:gd name="T7" fmla="*/ 36 h 37"/>
                  <a:gd name="T8" fmla="*/ 23 w 24"/>
                  <a:gd name="T9" fmla="*/ 18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4" h="37">
                    <a:moveTo>
                      <a:pt x="23" y="18"/>
                    </a:moveTo>
                    <a:lnTo>
                      <a:pt x="12" y="0"/>
                    </a:lnTo>
                    <a:lnTo>
                      <a:pt x="0" y="18"/>
                    </a:lnTo>
                    <a:lnTo>
                      <a:pt x="12" y="36"/>
                    </a:lnTo>
                    <a:lnTo>
                      <a:pt x="23" y="18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" name="Freeform 33"/>
              <p:cNvSpPr>
                <a:spLocks/>
              </p:cNvSpPr>
              <p:nvPr/>
            </p:nvSpPr>
            <p:spPr bwMode="auto">
              <a:xfrm>
                <a:off x="5131" y="2868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4" name="Freeform 34"/>
              <p:cNvSpPr>
                <a:spLocks/>
              </p:cNvSpPr>
              <p:nvPr/>
            </p:nvSpPr>
            <p:spPr bwMode="auto">
              <a:xfrm>
                <a:off x="5131" y="3093"/>
                <a:ext cx="144" cy="156"/>
              </a:xfrm>
              <a:custGeom>
                <a:avLst/>
                <a:gdLst>
                  <a:gd name="T0" fmla="*/ 0 w 144"/>
                  <a:gd name="T1" fmla="*/ 155 h 156"/>
                  <a:gd name="T2" fmla="*/ 0 w 144"/>
                  <a:gd name="T3" fmla="*/ 0 h 156"/>
                  <a:gd name="T4" fmla="*/ 143 w 144"/>
                  <a:gd name="T5" fmla="*/ 0 h 156"/>
                  <a:gd name="T6" fmla="*/ 143 w 144"/>
                  <a:gd name="T7" fmla="*/ 155 h 156"/>
                  <a:gd name="T8" fmla="*/ 0 w 144"/>
                  <a:gd name="T9" fmla="*/ 155 h 1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6">
                    <a:moveTo>
                      <a:pt x="0" y="155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5"/>
                    </a:lnTo>
                    <a:lnTo>
                      <a:pt x="0" y="155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5" name="Freeform 35"/>
              <p:cNvSpPr>
                <a:spLocks/>
              </p:cNvSpPr>
              <p:nvPr/>
            </p:nvSpPr>
            <p:spPr bwMode="auto">
              <a:xfrm>
                <a:off x="5131" y="3575"/>
                <a:ext cx="144" cy="155"/>
              </a:xfrm>
              <a:custGeom>
                <a:avLst/>
                <a:gdLst>
                  <a:gd name="T0" fmla="*/ 0 w 144"/>
                  <a:gd name="T1" fmla="*/ 154 h 155"/>
                  <a:gd name="T2" fmla="*/ 0 w 144"/>
                  <a:gd name="T3" fmla="*/ 0 h 155"/>
                  <a:gd name="T4" fmla="*/ 143 w 144"/>
                  <a:gd name="T5" fmla="*/ 0 h 155"/>
                  <a:gd name="T6" fmla="*/ 143 w 144"/>
                  <a:gd name="T7" fmla="*/ 154 h 155"/>
                  <a:gd name="T8" fmla="*/ 0 w 144"/>
                  <a:gd name="T9" fmla="*/ 154 h 1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44" h="155">
                    <a:moveTo>
                      <a:pt x="0" y="154"/>
                    </a:moveTo>
                    <a:lnTo>
                      <a:pt x="0" y="0"/>
                    </a:lnTo>
                    <a:lnTo>
                      <a:pt x="143" y="0"/>
                    </a:lnTo>
                    <a:lnTo>
                      <a:pt x="143" y="154"/>
                    </a:lnTo>
                    <a:lnTo>
                      <a:pt x="0" y="154"/>
                    </a:lnTo>
                  </a:path>
                </a:pathLst>
              </a:custGeom>
              <a:solidFill>
                <a:schemeClr val="accent1"/>
              </a:solidFill>
              <a:ln w="12700" cap="rnd" cmpd="sng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87" name="Rectangle 37"/>
            <p:cNvSpPr>
              <a:spLocks noChangeArrowheads="1"/>
            </p:cNvSpPr>
            <p:nvPr/>
          </p:nvSpPr>
          <p:spPr bwMode="auto">
            <a:xfrm>
              <a:off x="3195" y="3882"/>
              <a:ext cx="158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B main memory buffers</a:t>
              </a:r>
            </a:p>
          </p:txBody>
        </p:sp>
        <p:sp>
          <p:nvSpPr>
            <p:cNvPr id="88" name="Rectangle 38"/>
            <p:cNvSpPr>
              <a:spLocks noChangeArrowheads="1"/>
            </p:cNvSpPr>
            <p:nvPr/>
          </p:nvSpPr>
          <p:spPr bwMode="auto">
            <a:xfrm>
              <a:off x="2319" y="3917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89" name="Rectangle 39"/>
            <p:cNvSpPr>
              <a:spLocks noChangeArrowheads="1"/>
            </p:cNvSpPr>
            <p:nvPr/>
          </p:nvSpPr>
          <p:spPr bwMode="auto">
            <a:xfrm>
              <a:off x="4127" y="3546"/>
              <a:ext cx="491" cy="32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400" b="1">
                  <a:solidFill>
                    <a:srgbClr val="000000"/>
                  </a:solidFill>
                </a:rPr>
                <a:t>Output </a:t>
              </a:r>
            </a:p>
            <a:p>
              <a:r>
                <a:rPr lang="en-US" sz="1400" b="1">
                  <a:solidFill>
                    <a:srgbClr val="000000"/>
                  </a:solidFill>
                </a:rPr>
                <a:t> buffer</a:t>
              </a:r>
            </a:p>
          </p:txBody>
        </p:sp>
        <p:sp>
          <p:nvSpPr>
            <p:cNvPr id="90" name="Rectangle 40"/>
            <p:cNvSpPr>
              <a:spLocks noChangeArrowheads="1"/>
            </p:cNvSpPr>
            <p:nvPr/>
          </p:nvSpPr>
          <p:spPr bwMode="auto">
            <a:xfrm>
              <a:off x="4998" y="3882"/>
              <a:ext cx="394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Disk</a:t>
              </a:r>
            </a:p>
          </p:txBody>
        </p:sp>
        <p:sp>
          <p:nvSpPr>
            <p:cNvPr id="91" name="Rectangle 41"/>
            <p:cNvSpPr>
              <a:spLocks noChangeArrowheads="1"/>
            </p:cNvSpPr>
            <p:nvPr/>
          </p:nvSpPr>
          <p:spPr bwMode="auto">
            <a:xfrm>
              <a:off x="4806" y="2352"/>
              <a:ext cx="80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000000"/>
                  </a:solidFill>
                </a:rPr>
                <a:t>Join Result</a:t>
              </a:r>
            </a:p>
          </p:txBody>
        </p:sp>
        <p:sp>
          <p:nvSpPr>
            <p:cNvPr id="92" name="Rectangle 42"/>
            <p:cNvSpPr>
              <a:spLocks noChangeArrowheads="1"/>
            </p:cNvSpPr>
            <p:nvPr/>
          </p:nvSpPr>
          <p:spPr bwMode="auto">
            <a:xfrm>
              <a:off x="2833" y="2706"/>
              <a:ext cx="370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hash</a:t>
              </a:r>
            </a:p>
          </p:txBody>
        </p:sp>
        <p:sp>
          <p:nvSpPr>
            <p:cNvPr id="93" name="Rectangle 43"/>
            <p:cNvSpPr>
              <a:spLocks noChangeArrowheads="1"/>
            </p:cNvSpPr>
            <p:nvPr/>
          </p:nvSpPr>
          <p:spPr bwMode="auto">
            <a:xfrm>
              <a:off x="2862" y="2838"/>
              <a:ext cx="228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000000"/>
                  </a:solidFill>
                </a:rPr>
                <a:t>fn</a:t>
              </a:r>
            </a:p>
          </p:txBody>
        </p:sp>
        <p:sp>
          <p:nvSpPr>
            <p:cNvPr id="94" name="Rectangle 44"/>
            <p:cNvSpPr>
              <a:spLocks noChangeArrowheads="1"/>
            </p:cNvSpPr>
            <p:nvPr/>
          </p:nvSpPr>
          <p:spPr bwMode="auto">
            <a:xfrm>
              <a:off x="2867" y="2968"/>
              <a:ext cx="266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800" b="1">
                  <a:solidFill>
                    <a:srgbClr val="3365FB"/>
                  </a:solidFill>
                </a:rPr>
                <a:t>h2</a:t>
              </a:r>
            </a:p>
          </p:txBody>
        </p:sp>
        <p:sp>
          <p:nvSpPr>
            <p:cNvPr id="95" name="Rectangle 45"/>
            <p:cNvSpPr>
              <a:spLocks noChangeArrowheads="1"/>
            </p:cNvSpPr>
            <p:nvPr/>
          </p:nvSpPr>
          <p:spPr bwMode="auto">
            <a:xfrm>
              <a:off x="3747" y="3264"/>
              <a:ext cx="249" cy="2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8" tIns="44450" rIns="90488" bIns="44450">
              <a:spAutoFit/>
            </a:bodyPr>
            <a:lstStyle/>
            <a:p>
              <a:r>
                <a:rPr lang="en-US" sz="1600" b="1">
                  <a:solidFill>
                    <a:srgbClr val="3365FB"/>
                  </a:solidFill>
                </a:rPr>
                <a:t>h2</a:t>
              </a:r>
            </a:p>
          </p:txBody>
        </p:sp>
        <p:grpSp>
          <p:nvGrpSpPr>
            <p:cNvPr id="96" name="Group 50"/>
            <p:cNvGrpSpPr>
              <a:grpSpLocks/>
            </p:cNvGrpSpPr>
            <p:nvPr/>
          </p:nvGrpSpPr>
          <p:grpSpPr bwMode="auto">
            <a:xfrm>
              <a:off x="2161" y="2644"/>
              <a:ext cx="671" cy="1273"/>
              <a:chOff x="2161" y="2644"/>
              <a:chExt cx="671" cy="1273"/>
            </a:xfrm>
          </p:grpSpPr>
          <p:sp>
            <p:nvSpPr>
              <p:cNvPr id="106" name="Oval 46"/>
              <p:cNvSpPr>
                <a:spLocks noChangeArrowheads="1"/>
              </p:cNvSpPr>
              <p:nvPr/>
            </p:nvSpPr>
            <p:spPr bwMode="auto">
              <a:xfrm>
                <a:off x="2165" y="2644"/>
                <a:ext cx="663" cy="88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Line 47"/>
              <p:cNvSpPr>
                <a:spLocks noChangeShapeType="1"/>
              </p:cNvSpPr>
              <p:nvPr/>
            </p:nvSpPr>
            <p:spPr bwMode="auto">
              <a:xfrm>
                <a:off x="2161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8" name="Line 48"/>
              <p:cNvSpPr>
                <a:spLocks noChangeShapeType="1"/>
              </p:cNvSpPr>
              <p:nvPr/>
            </p:nvSpPr>
            <p:spPr bwMode="auto">
              <a:xfrm>
                <a:off x="2832" y="2692"/>
                <a:ext cx="0" cy="1144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Arc 49"/>
              <p:cNvSpPr>
                <a:spLocks/>
              </p:cNvSpPr>
              <p:nvPr/>
            </p:nvSpPr>
            <p:spPr bwMode="auto">
              <a:xfrm>
                <a:off x="2163" y="3843"/>
                <a:ext cx="663" cy="74"/>
              </a:xfrm>
              <a:custGeom>
                <a:avLst/>
                <a:gdLst>
                  <a:gd name="G0" fmla="+- 21600 0 0"/>
                  <a:gd name="G1" fmla="+- 602 0 0"/>
                  <a:gd name="G2" fmla="+- 21600 0 0"/>
                  <a:gd name="T0" fmla="*/ 43192 w 43200"/>
                  <a:gd name="T1" fmla="*/ 0 h 22202"/>
                  <a:gd name="T2" fmla="*/ 0 w 43200"/>
                  <a:gd name="T3" fmla="*/ 602 h 22202"/>
                  <a:gd name="T4" fmla="*/ 21600 w 43200"/>
                  <a:gd name="T5" fmla="*/ 602 h 222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2202" fill="none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</a:path>
                  <a:path w="43200" h="22202" stroke="0" extrusionOk="0">
                    <a:moveTo>
                      <a:pt x="43191" y="0"/>
                    </a:moveTo>
                    <a:cubicBezTo>
                      <a:pt x="43197" y="200"/>
                      <a:pt x="43200" y="401"/>
                      <a:pt x="43200" y="602"/>
                    </a:cubicBezTo>
                    <a:cubicBezTo>
                      <a:pt x="43200" y="12531"/>
                      <a:pt x="33529" y="22202"/>
                      <a:pt x="21600" y="22202"/>
                    </a:cubicBezTo>
                    <a:cubicBezTo>
                      <a:pt x="9670" y="22202"/>
                      <a:pt x="0" y="12531"/>
                      <a:pt x="0" y="602"/>
                    </a:cubicBezTo>
                    <a:lnTo>
                      <a:pt x="21600" y="602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7" name="Group 55"/>
            <p:cNvGrpSpPr>
              <a:grpSpLocks/>
            </p:cNvGrpSpPr>
            <p:nvPr/>
          </p:nvGrpSpPr>
          <p:grpSpPr bwMode="auto">
            <a:xfrm>
              <a:off x="4944" y="2692"/>
              <a:ext cx="528" cy="1180"/>
              <a:chOff x="4944" y="2692"/>
              <a:chExt cx="528" cy="1180"/>
            </a:xfrm>
          </p:grpSpPr>
          <p:sp>
            <p:nvSpPr>
              <p:cNvPr id="102" name="Oval 51"/>
              <p:cNvSpPr>
                <a:spLocks noChangeArrowheads="1"/>
              </p:cNvSpPr>
              <p:nvPr/>
            </p:nvSpPr>
            <p:spPr bwMode="auto">
              <a:xfrm>
                <a:off x="4948" y="2692"/>
                <a:ext cx="520" cy="81"/>
              </a:xfrm>
              <a:prstGeom prst="ellipse">
                <a:avLst/>
              </a:prstGeom>
              <a:noFill/>
              <a:ln w="12700">
                <a:solidFill>
                  <a:schemeClr val="tx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Line 52"/>
              <p:cNvSpPr>
                <a:spLocks noChangeShapeType="1"/>
              </p:cNvSpPr>
              <p:nvPr/>
            </p:nvSpPr>
            <p:spPr bwMode="auto">
              <a:xfrm>
                <a:off x="4944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4" name="Line 53"/>
              <p:cNvSpPr>
                <a:spLocks noChangeShapeType="1"/>
              </p:cNvSpPr>
              <p:nvPr/>
            </p:nvSpPr>
            <p:spPr bwMode="auto">
              <a:xfrm>
                <a:off x="5472" y="2736"/>
                <a:ext cx="0" cy="1058"/>
              </a:xfrm>
              <a:prstGeom prst="line">
                <a:avLst/>
              </a:prstGeom>
              <a:noFill/>
              <a:ln w="127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5" name="Arc 54"/>
              <p:cNvSpPr>
                <a:spLocks/>
              </p:cNvSpPr>
              <p:nvPr/>
            </p:nvSpPr>
            <p:spPr bwMode="auto">
              <a:xfrm>
                <a:off x="4946" y="3800"/>
                <a:ext cx="520" cy="72"/>
              </a:xfrm>
              <a:custGeom>
                <a:avLst/>
                <a:gdLst>
                  <a:gd name="G0" fmla="+- 21600 0 0"/>
                  <a:gd name="G1" fmla="+- 1607 0 0"/>
                  <a:gd name="G2" fmla="+- 21600 0 0"/>
                  <a:gd name="T0" fmla="*/ 43178 w 43200"/>
                  <a:gd name="T1" fmla="*/ 637 h 23207"/>
                  <a:gd name="T2" fmla="*/ 60 w 43200"/>
                  <a:gd name="T3" fmla="*/ 0 h 23207"/>
                  <a:gd name="T4" fmla="*/ 21600 w 43200"/>
                  <a:gd name="T5" fmla="*/ 1607 h 2320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200" h="23207" fill="none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</a:path>
                  <a:path w="43200" h="23207" stroke="0" extrusionOk="0">
                    <a:moveTo>
                      <a:pt x="43178" y="636"/>
                    </a:moveTo>
                    <a:cubicBezTo>
                      <a:pt x="43192" y="960"/>
                      <a:pt x="43200" y="1283"/>
                      <a:pt x="43200" y="1607"/>
                    </a:cubicBezTo>
                    <a:cubicBezTo>
                      <a:pt x="43200" y="13536"/>
                      <a:pt x="33529" y="23207"/>
                      <a:pt x="21600" y="23207"/>
                    </a:cubicBezTo>
                    <a:cubicBezTo>
                      <a:pt x="9670" y="23207"/>
                      <a:pt x="0" y="13536"/>
                      <a:pt x="0" y="1607"/>
                    </a:cubicBezTo>
                    <a:cubicBezTo>
                      <a:pt x="-1" y="1070"/>
                      <a:pt x="19" y="534"/>
                      <a:pt x="59" y="-1"/>
                    </a:cubicBezTo>
                    <a:lnTo>
                      <a:pt x="21600" y="1607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8" name="Line 56"/>
            <p:cNvSpPr>
              <a:spLocks noChangeShapeType="1"/>
            </p:cNvSpPr>
            <p:nvPr/>
          </p:nvSpPr>
          <p:spPr bwMode="auto">
            <a:xfrm>
              <a:off x="2836" y="3168"/>
              <a:ext cx="568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57"/>
            <p:cNvSpPr>
              <a:spLocks noChangeShapeType="1"/>
            </p:cNvSpPr>
            <p:nvPr/>
          </p:nvSpPr>
          <p:spPr bwMode="auto">
            <a:xfrm>
              <a:off x="2836" y="3504"/>
              <a:ext cx="664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Freeform 58"/>
            <p:cNvSpPr>
              <a:spLocks/>
            </p:cNvSpPr>
            <p:nvPr/>
          </p:nvSpPr>
          <p:spPr bwMode="auto">
            <a:xfrm>
              <a:off x="3600" y="3168"/>
              <a:ext cx="193" cy="289"/>
            </a:xfrm>
            <a:custGeom>
              <a:avLst/>
              <a:gdLst>
                <a:gd name="T0" fmla="*/ 0 w 193"/>
                <a:gd name="T1" fmla="*/ 288 h 289"/>
                <a:gd name="T2" fmla="*/ 192 w 193"/>
                <a:gd name="T3" fmla="*/ 173 h 289"/>
                <a:gd name="T4" fmla="*/ 188 w 193"/>
                <a:gd name="T5" fmla="*/ 145 h 289"/>
                <a:gd name="T6" fmla="*/ 0 w 193"/>
                <a:gd name="T7" fmla="*/ 115 h 289"/>
                <a:gd name="T8" fmla="*/ 192 w 193"/>
                <a:gd name="T9" fmla="*/ 0 h 2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289">
                  <a:moveTo>
                    <a:pt x="0" y="288"/>
                  </a:moveTo>
                  <a:lnTo>
                    <a:pt x="192" y="173"/>
                  </a:lnTo>
                  <a:lnTo>
                    <a:pt x="188" y="145"/>
                  </a:lnTo>
                  <a:lnTo>
                    <a:pt x="0" y="115"/>
                  </a:lnTo>
                  <a:lnTo>
                    <a:pt x="192" y="0"/>
                  </a:lnTo>
                </a:path>
              </a:pathLst>
            </a:custGeom>
            <a:noFill/>
            <a:ln w="12700" cap="rnd" cmpd="sng">
              <a:solidFill>
                <a:schemeClr val="tx2"/>
              </a:solidFill>
              <a:prstDash val="solid"/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Line 59"/>
            <p:cNvSpPr>
              <a:spLocks noChangeShapeType="1"/>
            </p:cNvSpPr>
            <p:nvPr/>
          </p:nvSpPr>
          <p:spPr bwMode="auto">
            <a:xfrm>
              <a:off x="4420" y="3504"/>
              <a:ext cx="520" cy="0"/>
            </a:xfrm>
            <a:prstGeom prst="line">
              <a:avLst/>
            </a:prstGeom>
            <a:noFill/>
            <a:ln w="12700">
              <a:solidFill>
                <a:schemeClr val="tx2"/>
              </a:solidFill>
              <a:round/>
              <a:headEnd type="none" w="sm" len="sm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079099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2092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4953000"/>
          </a:xfrm>
        </p:spPr>
        <p:txBody>
          <a:bodyPr>
            <a:normAutofit/>
          </a:bodyPr>
          <a:lstStyle/>
          <a:p>
            <a:pPr>
              <a:buClr>
                <a:srgbClr val="0070C0"/>
              </a:buClr>
              <a:buSzPct val="100000"/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partitioning phase?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We need to scan R and S, and write them out once</a:t>
            </a:r>
          </a:p>
          <a:p>
            <a:pPr lvl="1">
              <a:buClr>
                <a:schemeClr val="tx1"/>
              </a:buClr>
              <a:buSzPct val="75000"/>
              <a:buFont typeface="Wingdings" pitchFamily="2" charset="2"/>
              <a:buChar char="§"/>
            </a:pPr>
            <a:r>
              <a:rPr lang="en-US" sz="2400" dirty="0"/>
              <a:t>Hence, cost is 2M + 2N = 2 (M + N) I/</a:t>
            </a:r>
            <a:r>
              <a:rPr lang="en-US" sz="2400" dirty="0" err="1"/>
              <a:t>Os</a:t>
            </a:r>
            <a:endParaRPr lang="en-US" sz="2400" dirty="0"/>
          </a:p>
          <a:p>
            <a:pPr>
              <a:buClr>
                <a:schemeClr val="tx1"/>
              </a:buClr>
              <a:buSzPct val="75000"/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2800" dirty="0">
                <a:solidFill>
                  <a:srgbClr val="0070C0"/>
                </a:solidFill>
              </a:rPr>
              <a:t>What is the cost of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We need to scan each partition of R and S once (</a:t>
            </a:r>
            <a:r>
              <a:rPr lang="en-US" sz="2400" i="1" dirty="0"/>
              <a:t>assuming no partition overflows</a:t>
            </a:r>
            <a:r>
              <a:rPr 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sz="2400" dirty="0"/>
              <a:t>Hence, cost is M + N I/</a:t>
            </a:r>
            <a:r>
              <a:rPr lang="en-US" sz="2400" dirty="0" err="1"/>
              <a:t>Os</a:t>
            </a:r>
            <a:endParaRPr lang="en-US" sz="2400" dirty="0"/>
          </a:p>
          <a:p>
            <a:pPr lvl="1">
              <a:buFont typeface="Wingdings" pitchFamily="2" charset="2"/>
              <a:buChar char="§"/>
            </a:pPr>
            <a:endParaRPr lang="en-US" sz="24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0575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Join: Cost (</a:t>
            </a:r>
            <a:r>
              <a:rPr lang="en-US" i="1" dirty="0">
                <a:ea typeface="ＭＳ Ｐゴシック" pitchFamily="34" charset="-128"/>
              </a:rPr>
              <a:t>Cont’d</a:t>
            </a:r>
            <a:r>
              <a:rPr lang="en-US" dirty="0">
                <a:ea typeface="ＭＳ Ｐゴシック" pitchFamily="34" charset="-128"/>
              </a:rPr>
              <a:t>)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610600" cy="4419600"/>
          </a:xfrm>
        </p:spPr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Total Cost = 3 (M + N)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Joining Reserves and Sailors would cost 3 (500 + 1000) </a:t>
            </a:r>
            <a:br>
              <a:rPr lang="en-US" sz="3000" dirty="0"/>
            </a:br>
            <a:r>
              <a:rPr lang="en-US" sz="3000" dirty="0"/>
              <a:t>= 4,500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Assuming 10ms per I/O, hash join takes less than </a:t>
            </a:r>
            <a:br>
              <a:rPr lang="en-US" sz="3000" dirty="0"/>
            </a:br>
            <a:r>
              <a:rPr lang="en-US" sz="3000" dirty="0"/>
              <a:t>1 minute!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This underscores the importance of using a good join algorithm (e.g., </a:t>
            </a:r>
            <a:r>
              <a:rPr lang="en-US" sz="3000" i="1" dirty="0"/>
              <a:t>Simple NL Join takes ~140 hours!</a:t>
            </a:r>
            <a:r>
              <a:rPr lang="en-US" sz="3000" dirty="0"/>
              <a:t>)</a:t>
            </a:r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sp>
        <p:nvSpPr>
          <p:cNvPr id="4" name="Rounded Rectangle 3"/>
          <p:cNvSpPr/>
          <p:nvPr/>
        </p:nvSpPr>
        <p:spPr>
          <a:xfrm>
            <a:off x="609600" y="5867400"/>
            <a:ext cx="8077200" cy="685800"/>
          </a:xfrm>
          <a:prstGeom prst="round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 dirty="0">
                <a:solidFill>
                  <a:schemeClr val="tx1"/>
                </a:solidFill>
              </a:rPr>
              <a:t>But, so far we have been assuming that partitions fit in memory!</a:t>
            </a:r>
          </a:p>
        </p:txBody>
      </p:sp>
    </p:spTree>
    <p:extLst>
      <p:ext uri="{BB962C8B-B14F-4D97-AF65-F5344CB8AC3E}">
        <p14:creationId xmlns:p14="http://schemas.microsoft.com/office/powerpoint/2010/main" val="2617381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334000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How can we increase the chances for a given partition in the probing phase to fit in memory?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Maximize the number of partitions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If we partition R (or S) into </a:t>
            </a:r>
            <a:r>
              <a:rPr lang="en-US" sz="3600" b="1" i="1" dirty="0">
                <a:solidFill>
                  <a:srgbClr val="0070C0"/>
                </a:solidFill>
              </a:rPr>
              <a:t>k</a:t>
            </a:r>
            <a:r>
              <a:rPr lang="en-US" sz="3600" dirty="0">
                <a:solidFill>
                  <a:srgbClr val="0070C0"/>
                </a:solidFill>
              </a:rPr>
              <a:t> partitions, what would be the size of each partition (in terms of B)?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At least </a:t>
            </a:r>
            <a:r>
              <a:rPr lang="en-US" sz="3100" b="1" i="1" dirty="0"/>
              <a:t>k</a:t>
            </a:r>
            <a:r>
              <a:rPr lang="en-US" sz="3100" dirty="0"/>
              <a:t> output buffer pages and 1 input buffer page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Given B buffer pages, </a:t>
            </a:r>
            <a:r>
              <a:rPr lang="en-US" sz="3100" b="1" i="1" dirty="0"/>
              <a:t>k</a:t>
            </a:r>
            <a:r>
              <a:rPr lang="en-US" sz="3100" dirty="0"/>
              <a:t> = B – 1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dirty="0"/>
              <a:t>Hence, the size of an R (or S) partition = M / (B – 1)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600" dirty="0">
                <a:solidFill>
                  <a:srgbClr val="0070C0"/>
                </a:solidFill>
              </a:rPr>
              <a:t>What is the number of pages in the (in-memory) hash table built during the probing phase per a partition?</a:t>
            </a:r>
          </a:p>
          <a:p>
            <a:pPr lvl="1">
              <a:buFont typeface="Wingdings" pitchFamily="2" charset="2"/>
              <a:buChar char="§"/>
            </a:pPr>
            <a:r>
              <a:rPr lang="en-US" sz="3100" b="1" i="1" dirty="0"/>
              <a:t>f </a:t>
            </a:r>
            <a:r>
              <a:rPr lang="en-US" sz="3100" dirty="0"/>
              <a:t>* M / (B – 1), where </a:t>
            </a:r>
            <a:r>
              <a:rPr lang="en-US" sz="3100" b="1" i="1" dirty="0"/>
              <a:t>f</a:t>
            </a:r>
            <a:r>
              <a:rPr lang="en-US" sz="3100" dirty="0"/>
              <a:t> is a </a:t>
            </a:r>
            <a:r>
              <a:rPr lang="en-US" sz="3100" i="1" dirty="0"/>
              <a:t>fudge factor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171530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>
                <a:ea typeface="ＭＳ Ｐゴシック" pitchFamily="34" charset="-128"/>
              </a:rPr>
              <a:t>Memory Requirements and </a:t>
            </a:r>
            <a:br>
              <a:rPr lang="en-US" dirty="0">
                <a:ea typeface="ＭＳ Ｐゴシック" pitchFamily="34" charset="-128"/>
              </a:rPr>
            </a:br>
            <a:r>
              <a:rPr lang="en-US" dirty="0">
                <a:ea typeface="ＭＳ Ｐゴシック" pitchFamily="34" charset="-128"/>
              </a:rPr>
              <a:t>Overflow Handling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458200" cy="50292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else do we need in the probing phase?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 buffer page for scanning the S partition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An output buffer page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is a good value of B as such?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B &gt; </a:t>
            </a:r>
            <a:r>
              <a:rPr lang="en-US" i="1" dirty="0"/>
              <a:t>f * </a:t>
            </a:r>
            <a:r>
              <a:rPr lang="en-US" dirty="0"/>
              <a:t>M / (B – 1) + 2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Therefore, we need (approx.)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What if a partition overflows?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/>
              <a:t>Apply the hash join technique </a:t>
            </a:r>
            <a:r>
              <a:rPr lang="en-US" i="1" dirty="0"/>
              <a:t>recursively</a:t>
            </a:r>
            <a:r>
              <a:rPr lang="en-US" dirty="0"/>
              <a:t> (as is the case with the projection operation)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5129669"/>
              </p:ext>
            </p:extLst>
          </p:nvPr>
        </p:nvGraphicFramePr>
        <p:xfrm>
          <a:off x="5235574" y="4250269"/>
          <a:ext cx="1851026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Equation" r:id="rId4" imgW="711000" imgH="253800" progId="Equation.3">
                  <p:embed/>
                </p:oleObj>
              </mc:Choice>
              <mc:Fallback>
                <p:oleObj name="Equation" r:id="rId4" imgW="711000" imgH="2538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5574" y="4250269"/>
                        <a:ext cx="1851026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96912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0292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 (M is the # of pages in the </a:t>
            </a:r>
            <a:r>
              <a:rPr lang="en-US" sz="3000" i="1" dirty="0"/>
              <a:t>smaller </a:t>
            </a:r>
            <a:r>
              <a:rPr lang="en-US" sz="3000" dirty="0"/>
              <a:t>relation) and we assume uniform partitioning, the cost of hash join is 3(M+N) I/</a:t>
            </a:r>
            <a:r>
              <a:rPr lang="en-US" sz="3000" dirty="0" err="1"/>
              <a:t>Os</a:t>
            </a:r>
            <a:endParaRPr lang="en-US" sz="30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If                    (N is the # of pages in the </a:t>
            </a:r>
            <a:r>
              <a:rPr lang="en-US" sz="3000" i="1" dirty="0"/>
              <a:t>larger</a:t>
            </a:r>
            <a:r>
              <a:rPr lang="en-US" sz="3000" dirty="0"/>
              <a:t> relation), the cost of sort-merge join is 3(M+N) I/</a:t>
            </a:r>
            <a:r>
              <a:rPr lang="en-US" sz="3000" dirty="0" err="1"/>
              <a:t>Os</a:t>
            </a:r>
            <a:r>
              <a:rPr lang="en-US" sz="3000" dirty="0"/>
              <a:t> 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2" name="Object 1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17004" y="1540246"/>
          <a:ext cx="14874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0" name="Equation" r:id="rId4" imgW="571320" imgH="215640" progId="Equation.3">
                  <p:embed/>
                </p:oleObj>
              </mc:Choice>
              <mc:Fallback>
                <p:oleObj name="Equation" r:id="rId4" imgW="57132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7004" y="1540246"/>
                        <a:ext cx="14874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155700" y="3569441"/>
          <a:ext cx="1422400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91" name="Equation" r:id="rId6" imgW="545760" imgH="228600" progId="Equation.3">
                  <p:embed/>
                </p:oleObj>
              </mc:Choice>
              <mc:Fallback>
                <p:oleObj name="Equation" r:id="rId6" imgW="5457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5700" y="3569441"/>
                        <a:ext cx="1422400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33400" y="4953000"/>
            <a:ext cx="8077200" cy="68580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600" dirty="0">
                <a:solidFill>
                  <a:schemeClr val="tx1"/>
                </a:solidFill>
              </a:rPr>
              <a:t>Which algorithm to use, hash join or sort-merge join?</a:t>
            </a:r>
          </a:p>
        </p:txBody>
      </p:sp>
    </p:spTree>
    <p:extLst>
      <p:ext uri="{BB962C8B-B14F-4D97-AF65-F5344CB8AC3E}">
        <p14:creationId xmlns:p14="http://schemas.microsoft.com/office/powerpoint/2010/main" val="49443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Hash Join vs. Sort-Merge Join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56388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4800" dirty="0"/>
              <a:t>If the available number of buffer pages falls between</a:t>
            </a:r>
            <a:br>
              <a:rPr lang="en-US" sz="4800" dirty="0"/>
            </a:br>
            <a:r>
              <a:rPr lang="en-US" sz="4800" dirty="0"/>
              <a:t>and         , hash join is preferred (why?)</a:t>
            </a:r>
          </a:p>
          <a:p>
            <a:pPr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shown to be highly parallelizable (</a:t>
            </a:r>
            <a:r>
              <a:rPr lang="en-US" sz="4800" i="1" dirty="0"/>
              <a:t>beyond the scope of the class</a:t>
            </a:r>
            <a:r>
              <a:rPr lang="en-US" sz="4800" dirty="0"/>
              <a:t>)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Hash join is sensitive to data skew while sort-merge join </a:t>
            </a:r>
            <a:br>
              <a:rPr lang="en-US" sz="4800" dirty="0"/>
            </a:br>
            <a:r>
              <a:rPr lang="en-US" sz="4800" dirty="0"/>
              <a:t>is not</a:t>
            </a:r>
          </a:p>
          <a:p>
            <a:pPr marL="342900" lvl="1" indent="-342900">
              <a:buFont typeface="Wingdings" pitchFamily="2" charset="2"/>
              <a:buChar char="§"/>
            </a:pPr>
            <a:endParaRPr lang="en-US" sz="4800" dirty="0"/>
          </a:p>
          <a:p>
            <a:pPr marL="342900" lvl="1" indent="-342900">
              <a:buFont typeface="Wingdings" pitchFamily="2" charset="2"/>
              <a:buChar char="§"/>
            </a:pPr>
            <a:r>
              <a:rPr lang="en-US" sz="4800" dirty="0"/>
              <a:t>Results are sorted after applying sort-merge join (may help </a:t>
            </a:r>
            <a:r>
              <a:rPr lang="ja-JP" altLang="en-US" sz="4800" dirty="0"/>
              <a:t>“</a:t>
            </a:r>
            <a:r>
              <a:rPr lang="en-US" altLang="ja-JP" sz="4800" dirty="0"/>
              <a:t>upstream</a:t>
            </a:r>
            <a:r>
              <a:rPr lang="ja-JP" altLang="en-US" sz="4800" dirty="0"/>
              <a:t>”</a:t>
            </a:r>
            <a:r>
              <a:rPr lang="en-US" altLang="ja-JP" sz="4800" dirty="0"/>
              <a:t> operators)</a:t>
            </a:r>
          </a:p>
          <a:p>
            <a:pPr marL="0" indent="0">
              <a:buNone/>
            </a:pPr>
            <a:endParaRPr lang="en-US" sz="4800" dirty="0"/>
          </a:p>
          <a:p>
            <a:pPr>
              <a:buFont typeface="Wingdings" pitchFamily="2" charset="2"/>
              <a:buChar char="§"/>
            </a:pPr>
            <a:r>
              <a:rPr lang="en-US" sz="4800" dirty="0"/>
              <a:t>Sort-merge join goes fast if one of the input relations is already sorted</a:t>
            </a:r>
          </a:p>
          <a:p>
            <a:pPr marL="0" indent="0">
              <a:buNone/>
            </a:pPr>
            <a:r>
              <a:rPr lang="en-US" sz="4000" dirty="0"/>
              <a:t> </a:t>
            </a:r>
          </a:p>
          <a:p>
            <a:pPr>
              <a:buFont typeface="Wingdings" pitchFamily="2" charset="2"/>
              <a:buChar char="§"/>
            </a:pPr>
            <a:endParaRPr lang="en-US" sz="3000" dirty="0"/>
          </a:p>
          <a:p>
            <a:pPr marL="0" indent="0">
              <a:buNone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2200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graphicFrame>
        <p:nvGraphicFramePr>
          <p:cNvPr id="3" name="Object 2">
            <a:hlinkClick r:id="" action="ppaction://ole?verb=0"/>
          </p:cNvPr>
          <p:cNvGraphicFramePr>
            <a:graphicFrameLocks/>
          </p:cNvGraphicFramePr>
          <p:nvPr/>
        </p:nvGraphicFramePr>
        <p:xfrm>
          <a:off x="1295400" y="1752600"/>
          <a:ext cx="760413" cy="400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4" name="Equation" r:id="rId4" imgW="291960" imgH="228600" progId="Equation.3">
                  <p:embed/>
                </p:oleObj>
              </mc:Choice>
              <mc:Fallback>
                <p:oleObj name="Equation" r:id="rId4" imgW="291960" imgH="22860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52600"/>
                        <a:ext cx="760413" cy="400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>
            <a:hlinkClick r:id="" action="ppaction://ole?verb=0"/>
          </p:cNvPr>
          <p:cNvGraphicFramePr>
            <a:graphicFrameLocks/>
          </p:cNvGraphicFramePr>
          <p:nvPr/>
        </p:nvGraphicFramePr>
        <p:xfrm>
          <a:off x="7848600" y="1388692"/>
          <a:ext cx="8255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15" name="Equation" r:id="rId6" imgW="317160" imgH="215640" progId="Equation.3">
                  <p:embed/>
                </p:oleObj>
              </mc:Choice>
              <mc:Fallback>
                <p:oleObj name="Equation" r:id="rId6" imgW="317160" imgH="215640" progId="Equation.3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1388692"/>
                        <a:ext cx="8255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2086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914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143000" y="4876800"/>
            <a:ext cx="6553200" cy="1246263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680478" y="516472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680479" y="3150547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07693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9" grpId="0"/>
      <p:bldP spid="10" grpId="0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Class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322842" y="2154238"/>
            <a:ext cx="23558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Query Optimization</a:t>
            </a:r>
          </a:p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and Execution</a:t>
            </a:r>
            <a:endParaRPr lang="en-US" sz="2000">
              <a:solidFill>
                <a:schemeClr val="tx2"/>
              </a:solidFill>
              <a:latin typeface="Arial" pitchFamily="34" charset="0"/>
            </a:endParaRPr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245054" y="2984500"/>
            <a:ext cx="2513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Relational Operators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2927554" y="3494088"/>
            <a:ext cx="3148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Arial" pitchFamily="34" charset="0"/>
              </a:rPr>
              <a:t>Files and Access Methods</a:t>
            </a:r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3297442" y="4076700"/>
            <a:ext cx="24114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Buffer Management</a:t>
            </a:r>
            <a:endParaRPr lang="en-US" sz="2000">
              <a:solidFill>
                <a:schemeClr val="tx1"/>
              </a:solidFill>
              <a:latin typeface="Arial" pitchFamily="34" charset="0"/>
            </a:endParaRPr>
          </a:p>
        </p:txBody>
      </p:sp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2991054" y="4602163"/>
            <a:ext cx="302101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r>
              <a:rPr lang="en-US" sz="2000">
                <a:solidFill>
                  <a:schemeClr val="tx2"/>
                </a:solidFill>
                <a:latin typeface="Arial" pitchFamily="34" charset="0"/>
              </a:rPr>
              <a:t>Disk Space Management</a:t>
            </a: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2889454" y="2160588"/>
            <a:ext cx="3222625" cy="2871787"/>
          </a:xfrm>
          <a:prstGeom prst="rect">
            <a:avLst/>
          </a:prstGeom>
          <a:noFill/>
          <a:ln w="50800">
            <a:solidFill>
              <a:schemeClr val="tx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>
            <a:off x="2864054" y="29241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>
            <a:off x="2864054" y="34575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Line 13"/>
          <p:cNvSpPr>
            <a:spLocks noChangeShapeType="1"/>
          </p:cNvSpPr>
          <p:nvPr/>
        </p:nvSpPr>
        <p:spPr bwMode="auto">
          <a:xfrm>
            <a:off x="2864054" y="39147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2864054" y="4524375"/>
            <a:ext cx="3276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3943554" y="55276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927679" y="5580063"/>
            <a:ext cx="3175" cy="57467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>
            <a:off x="4997654" y="5607050"/>
            <a:ext cx="0" cy="517525"/>
          </a:xfrm>
          <a:prstGeom prst="line">
            <a:avLst/>
          </a:prstGeom>
          <a:noFill/>
          <a:ln w="25400">
            <a:solidFill>
              <a:srgbClr val="063DE8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3943554" y="6061075"/>
            <a:ext cx="1041400" cy="111125"/>
          </a:xfrm>
          <a:prstGeom prst="ellipse">
            <a:avLst/>
          </a:prstGeom>
          <a:noFill/>
          <a:ln w="25400">
            <a:solidFill>
              <a:srgbClr val="063DE8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19"/>
          <p:cNvSpPr>
            <a:spLocks noChangeArrowheads="1"/>
          </p:cNvSpPr>
          <p:nvPr/>
        </p:nvSpPr>
        <p:spPr bwMode="auto">
          <a:xfrm>
            <a:off x="4218192" y="5719763"/>
            <a:ext cx="5016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l"/>
            <a:r>
              <a:rPr lang="en-US" sz="1800">
                <a:solidFill>
                  <a:srgbClr val="280049"/>
                </a:solidFill>
                <a:latin typeface="Arial" pitchFamily="34" charset="0"/>
              </a:rPr>
              <a:t>DB</a:t>
            </a:r>
          </a:p>
        </p:txBody>
      </p:sp>
      <p:sp>
        <p:nvSpPr>
          <p:cNvPr id="20" name="Line 20"/>
          <p:cNvSpPr>
            <a:spLocks noChangeShapeType="1"/>
          </p:cNvSpPr>
          <p:nvPr/>
        </p:nvSpPr>
        <p:spPr bwMode="auto">
          <a:xfrm>
            <a:off x="4388054" y="5057775"/>
            <a:ext cx="0" cy="457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7"/>
          <p:cNvSpPr txBox="1">
            <a:spLocks noChangeArrowheads="1"/>
          </p:cNvSpPr>
          <p:nvPr/>
        </p:nvSpPr>
        <p:spPr bwMode="auto">
          <a:xfrm>
            <a:off x="3838276" y="1316038"/>
            <a:ext cx="1131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1pPr>
            <a:lvl2pPr marL="742950" indent="-28575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2pPr>
            <a:lvl3pPr marL="11430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3pPr>
            <a:lvl4pPr marL="16002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4pPr>
            <a:lvl5pPr marL="2057400" indent="-228600"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rgbClr val="CF0E30"/>
                </a:solidFill>
                <a:latin typeface="Book Antiqua" pitchFamily="18" charset="0"/>
                <a:ea typeface="ＭＳ Ｐゴシック" pitchFamily="34" charset="-128"/>
              </a:defRPr>
            </a:lvl9pPr>
          </a:lstStyle>
          <a:p>
            <a:pPr algn="l"/>
            <a:r>
              <a:rPr lang="en-US" sz="2400">
                <a:solidFill>
                  <a:schemeClr val="tx1"/>
                </a:solidFill>
              </a:rPr>
              <a:t>Queries</a:t>
            </a:r>
            <a:endParaRPr lang="en-US" sz="2400"/>
          </a:p>
        </p:txBody>
      </p:sp>
      <p:sp>
        <p:nvSpPr>
          <p:cNvPr id="24" name="AutoShape 33"/>
          <p:cNvSpPr>
            <a:spLocks noChangeArrowheads="1"/>
          </p:cNvSpPr>
          <p:nvPr/>
        </p:nvSpPr>
        <p:spPr bwMode="auto">
          <a:xfrm rot="3522769">
            <a:off x="33053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auto">
          <a:xfrm rot="7454055">
            <a:off x="5057979" y="1752600"/>
            <a:ext cx="609600" cy="1524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063DE8"/>
          </a:solidFill>
          <a:ln w="28575">
            <a:solidFill>
              <a:srgbClr val="063DE8"/>
            </a:solidFill>
            <a:miter lim="800000"/>
            <a:headEnd type="none" w="sm" len="sm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205963" y="3438972"/>
            <a:ext cx="1447800" cy="1524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1282163" y="3515172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Transaction Manager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82163" y="4269338"/>
            <a:ext cx="1295400" cy="6096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Lock Manager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361211" y="3481702"/>
            <a:ext cx="1295400" cy="1524000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Recovery Manager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2637385" y="3639442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2637385" y="41831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635957" y="4792766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25493" y="3632674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6125493" y="41763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6124065" y="4785998"/>
            <a:ext cx="228600" cy="0"/>
          </a:xfrm>
          <a:prstGeom prst="straightConnector1">
            <a:avLst/>
          </a:prstGeom>
          <a:ln w="15875">
            <a:solidFill>
              <a:srgbClr val="0070C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2927554" y="2971800"/>
            <a:ext cx="3148013" cy="396875"/>
          </a:xfrm>
          <a:prstGeom prst="round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6465900" y="2486581"/>
            <a:ext cx="1190711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i="1" dirty="0"/>
              <a:t>Continue…</a:t>
            </a:r>
          </a:p>
        </p:txBody>
      </p:sp>
      <p:cxnSp>
        <p:nvCxnSpPr>
          <p:cNvPr id="21" name="Straight Arrow Connector 20"/>
          <p:cNvCxnSpPr>
            <a:stCxn id="3" idx="3"/>
            <a:endCxn id="2" idx="1"/>
          </p:cNvCxnSpPr>
          <p:nvPr/>
        </p:nvCxnSpPr>
        <p:spPr>
          <a:xfrm flipV="1">
            <a:off x="6075567" y="2671247"/>
            <a:ext cx="390333" cy="498991"/>
          </a:xfrm>
          <a:prstGeom prst="straightConnector1">
            <a:avLst/>
          </a:prstGeom>
          <a:ln w="1905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6462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Assumptions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assume </a:t>
            </a:r>
            <a:r>
              <a:rPr lang="en-US" sz="2800" i="1" dirty="0"/>
              <a:t>equality</a:t>
            </a:r>
            <a:r>
              <a:rPr lang="en-US" sz="2800" dirty="0"/>
              <a:t> joins with: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R</a:t>
            </a:r>
            <a:r>
              <a:rPr lang="en-US" dirty="0"/>
              <a:t> representing Reserves and </a:t>
            </a:r>
            <a:r>
              <a:rPr lang="en-US" b="1" i="1" dirty="0"/>
              <a:t>S</a:t>
            </a:r>
            <a:r>
              <a:rPr lang="en-US" dirty="0"/>
              <a:t> representing Sailors</a:t>
            </a:r>
            <a:endParaRPr lang="en-US" b="1" i="1" dirty="0"/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M</a:t>
            </a:r>
            <a:r>
              <a:rPr lang="en-US" dirty="0"/>
              <a:t> pages in </a:t>
            </a:r>
            <a:r>
              <a:rPr lang="en-US" b="1" i="1" dirty="0"/>
              <a:t>R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R</a:t>
            </a:r>
            <a:r>
              <a:rPr lang="en-US" dirty="0"/>
              <a:t> tuples per page, </a:t>
            </a:r>
            <a:r>
              <a:rPr lang="en-US" b="1" i="1" dirty="0"/>
              <a:t>m</a:t>
            </a:r>
            <a:r>
              <a:rPr lang="en-US" dirty="0"/>
              <a:t> tuples total</a:t>
            </a:r>
          </a:p>
          <a:p>
            <a:pPr lvl="1">
              <a:buFont typeface="Wingdings" pitchFamily="2" charset="2"/>
              <a:buChar char="§"/>
            </a:pPr>
            <a:r>
              <a:rPr lang="en-US" b="1" i="1" dirty="0"/>
              <a:t>N</a:t>
            </a:r>
            <a:r>
              <a:rPr lang="en-US" dirty="0"/>
              <a:t> pages in </a:t>
            </a:r>
            <a:r>
              <a:rPr lang="en-US" b="1" i="1" dirty="0"/>
              <a:t>S</a:t>
            </a:r>
            <a:r>
              <a:rPr lang="en-US" dirty="0"/>
              <a:t>, </a:t>
            </a:r>
            <a:r>
              <a:rPr lang="en-US" b="1" i="1" dirty="0" err="1"/>
              <a:t>p</a:t>
            </a:r>
            <a:r>
              <a:rPr lang="en-US" b="1" i="1" baseline="-25000" dirty="0" err="1"/>
              <a:t>S</a:t>
            </a:r>
            <a:r>
              <a:rPr lang="en-US" dirty="0"/>
              <a:t> tuples per page, </a:t>
            </a:r>
            <a:r>
              <a:rPr lang="en-US" b="1" i="1" dirty="0"/>
              <a:t>n</a:t>
            </a:r>
            <a:r>
              <a:rPr lang="en-US" dirty="0"/>
              <a:t> tuples total</a:t>
            </a:r>
          </a:p>
          <a:p>
            <a:pPr marL="0" indent="0">
              <a:buNone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We ignore the output and computational costs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6080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>
                <a:ea typeface="ＭＳ Ｐゴシック" pitchFamily="34" charset="-128"/>
              </a:rPr>
              <a:t>The Join Operation</a:t>
            </a: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sz="2800" dirty="0"/>
              <a:t>We will study </a:t>
            </a:r>
            <a:r>
              <a:rPr lang="en-US" sz="2800" i="1" dirty="0"/>
              <a:t>five</a:t>
            </a:r>
            <a:r>
              <a:rPr lang="en-US" sz="2800" dirty="0"/>
              <a:t> join algorithms, </a:t>
            </a:r>
            <a:r>
              <a:rPr lang="en-US" sz="2800" i="1" dirty="0"/>
              <a:t>two</a:t>
            </a:r>
            <a:r>
              <a:rPr lang="en-US" sz="2800" dirty="0"/>
              <a:t> of which enumerate the cross-product and </a:t>
            </a:r>
            <a:r>
              <a:rPr lang="en-US" sz="2800" i="1" dirty="0"/>
              <a:t>three</a:t>
            </a:r>
            <a:r>
              <a:rPr lang="en-US" sz="2800" dirty="0"/>
              <a:t> which do not</a:t>
            </a:r>
          </a:p>
          <a:p>
            <a:pPr>
              <a:buFont typeface="Wingdings" pitchFamily="2" charset="2"/>
              <a:buChar char="§"/>
            </a:pPr>
            <a:endParaRPr lang="en-US" sz="31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Simple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Block Nested Loops Join</a:t>
            </a:r>
          </a:p>
          <a:p>
            <a:pPr marL="457200" lvl="1" indent="0">
              <a:buNone/>
            </a:pPr>
            <a:endParaRPr lang="en-US" sz="2600" dirty="0"/>
          </a:p>
          <a:p>
            <a:pPr>
              <a:buFont typeface="Wingdings" pitchFamily="2" charset="2"/>
              <a:buChar char="§"/>
            </a:pPr>
            <a:r>
              <a:rPr lang="en-US" sz="2800" dirty="0"/>
              <a:t>Join algorithms which </a:t>
            </a:r>
            <a:r>
              <a:rPr lang="en-US" sz="2800" u="sng" dirty="0"/>
              <a:t>do not</a:t>
            </a:r>
            <a:r>
              <a:rPr lang="en-US" sz="2800" dirty="0"/>
              <a:t> enumerate the cross-product: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Index Nested Loops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Sort-Merge Join</a:t>
            </a:r>
          </a:p>
          <a:p>
            <a:pPr lvl="1">
              <a:buFont typeface="Wingdings" pitchFamily="2" charset="2"/>
              <a:buChar char="§"/>
            </a:pPr>
            <a:r>
              <a:rPr lang="en-US" dirty="0">
                <a:solidFill>
                  <a:srgbClr val="0070C0"/>
                </a:solidFill>
              </a:rPr>
              <a:t>Hash Join</a:t>
            </a:r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143000" y="3124200"/>
            <a:ext cx="6553200" cy="533400"/>
          </a:xfrm>
          <a:prstGeom prst="rect">
            <a:avLst/>
          </a:prstGeom>
          <a:solidFill>
            <a:srgbClr val="92D050">
              <a:alpha val="51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7862680" y="2975676"/>
            <a:ext cx="8082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4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1283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274638"/>
            <a:ext cx="8915400" cy="1143000"/>
          </a:xfrm>
        </p:spPr>
        <p:txBody>
          <a:bodyPr>
            <a:normAutofit/>
          </a:bodyPr>
          <a:lstStyle/>
          <a:p>
            <a:r>
              <a:rPr lang="en-US" dirty="0"/>
              <a:t>Simple Nested Loops Join</a:t>
            </a:r>
            <a:endParaRPr lang="en-US" dirty="0">
              <a:ea typeface="ＭＳ Ｐゴシック" pitchFamily="34" charset="-128"/>
            </a:endParaRPr>
          </a:p>
        </p:txBody>
      </p:sp>
      <p:sp>
        <p:nvSpPr>
          <p:cNvPr id="266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534400" cy="4953000"/>
          </a:xfrm>
        </p:spPr>
        <p:txBody>
          <a:bodyPr>
            <a:normAutofit/>
          </a:bodyPr>
          <a:lstStyle/>
          <a:p>
            <a:r>
              <a:rPr lang="en-US" sz="2800" dirty="0"/>
              <a:t>Algorithm #0: (</a:t>
            </a:r>
            <a:r>
              <a:rPr lang="en-US" sz="2800" i="1" dirty="0"/>
              <a:t>naive</a:t>
            </a:r>
            <a:r>
              <a:rPr lang="en-US" sz="2800" dirty="0"/>
              <a:t>) nested loop (</a:t>
            </a:r>
            <a:r>
              <a:rPr lang="en-US" sz="2800" b="1" u="sng" dirty="0">
                <a:solidFill>
                  <a:srgbClr val="FF3300"/>
                </a:solidFill>
              </a:rPr>
              <a:t>SLOW</a:t>
            </a:r>
            <a:r>
              <a:rPr lang="en-US" sz="2800" dirty="0">
                <a:solidFill>
                  <a:srgbClr val="FF0000"/>
                </a:solidFill>
              </a:rPr>
              <a:t>!</a:t>
            </a:r>
            <a:r>
              <a:rPr lang="en-US" sz="28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sz="1800" dirty="0"/>
          </a:p>
          <a:p>
            <a:pPr marL="0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  <a:p>
            <a:pPr>
              <a:buFont typeface="Wingdings" pitchFamily="2" charset="2"/>
              <a:buChar char="§"/>
            </a:pPr>
            <a:endParaRPr lang="en-US" sz="2800" dirty="0"/>
          </a:p>
        </p:txBody>
      </p:sp>
      <p:pic>
        <p:nvPicPr>
          <p:cNvPr id="4" name="Picture 5" descr="CMUQ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6324600"/>
            <a:ext cx="231416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1233488" y="4454525"/>
            <a:ext cx="685800" cy="12192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3062288" y="5140325"/>
            <a:ext cx="2438400" cy="609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928688" y="3962400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R(A,..)</a:t>
            </a:r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V="1">
            <a:off x="13858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 flipV="1">
            <a:off x="32146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909888" y="4454525"/>
            <a:ext cx="16621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S(A, ......)</a:t>
            </a:r>
          </a:p>
        </p:txBody>
      </p:sp>
      <p:sp>
        <p:nvSpPr>
          <p:cNvPr id="11" name="Line 11"/>
          <p:cNvSpPr>
            <a:spLocks noChangeShapeType="1"/>
          </p:cNvSpPr>
          <p:nvPr/>
        </p:nvSpPr>
        <p:spPr bwMode="auto">
          <a:xfrm flipV="1">
            <a:off x="928688" y="4454525"/>
            <a:ext cx="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Line 12"/>
          <p:cNvSpPr>
            <a:spLocks noChangeShapeType="1"/>
          </p:cNvSpPr>
          <p:nvPr/>
        </p:nvSpPr>
        <p:spPr bwMode="auto">
          <a:xfrm flipV="1">
            <a:off x="5805488" y="5140325"/>
            <a:ext cx="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arrow" w="med" len="med"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254000" y="4800600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m</a:t>
            </a:r>
          </a:p>
        </p:txBody>
      </p:sp>
      <p:sp>
        <p:nvSpPr>
          <p:cNvPr id="14" name="Text Box 14"/>
          <p:cNvSpPr txBox="1">
            <a:spLocks noChangeArrowheads="1"/>
          </p:cNvSpPr>
          <p:nvPr/>
        </p:nvSpPr>
        <p:spPr bwMode="auto">
          <a:xfrm>
            <a:off x="6086475" y="5181600"/>
            <a:ext cx="3540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1pPr>
            <a:lvl2pPr marL="742950" indent="-28575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2pPr>
            <a:lvl3pPr marL="11430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3pPr>
            <a:lvl4pPr marL="16002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4pPr>
            <a:lvl5pPr marL="2057400" indent="-228600" eaLnBrk="0" hangingPunct="0"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CF0E30"/>
                </a:solidFill>
                <a:latin typeface="Book Antiqua" pitchFamily="18" charset="0"/>
                <a:ea typeface="MS PGothic" pitchFamily="34" charset="-128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>
                <a:solidFill>
                  <a:schemeClr val="tx1"/>
                </a:solidFill>
                <a:latin typeface="Times New Roman" pitchFamily="18" charset="0"/>
              </a:rPr>
              <a:t>n</a:t>
            </a:r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1219200" y="4572000"/>
            <a:ext cx="685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/>
        </p:nvSpPr>
        <p:spPr bwMode="auto">
          <a:xfrm>
            <a:off x="3048000" y="5257800"/>
            <a:ext cx="243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9434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23911</TotalTime>
  <Words>3448</Words>
  <Application>Microsoft Macintosh PowerPoint</Application>
  <PresentationFormat>On-screen Show (4:3)</PresentationFormat>
  <Paragraphs>839</Paragraphs>
  <Slides>67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67</vt:i4>
      </vt:variant>
    </vt:vector>
  </HeadingPairs>
  <TitlesOfParts>
    <vt:vector size="75" baseType="lpstr">
      <vt:lpstr>Arial</vt:lpstr>
      <vt:lpstr>Book Antiqua</vt:lpstr>
      <vt:lpstr>Calibri</vt:lpstr>
      <vt:lpstr>Times New Roman</vt:lpstr>
      <vt:lpstr>Wingdings</vt:lpstr>
      <vt:lpstr>Office Theme</vt:lpstr>
      <vt:lpstr>Document</vt:lpstr>
      <vt:lpstr>Equation</vt:lpstr>
      <vt:lpstr>Database Applications (15-415)  DBMS Internals- Part VII Lecture 20, April 07, 2020</vt:lpstr>
      <vt:lpstr>Today…</vt:lpstr>
      <vt:lpstr>DBMS Layers</vt:lpstr>
      <vt:lpstr>Outline</vt:lpstr>
      <vt:lpstr>The Join Operation</vt:lpstr>
      <vt:lpstr>The Join Operation</vt:lpstr>
      <vt:lpstr>Assumptions</vt:lpstr>
      <vt:lpstr>The Join Operation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Simple Nested Loops Join</vt:lpstr>
      <vt:lpstr>Nested Loops Join: A Simple Refinement</vt:lpstr>
      <vt:lpstr>PowerPoint Presentation</vt:lpstr>
      <vt:lpstr>Nested Loops Join</vt:lpstr>
      <vt:lpstr>Nested Loops Join</vt:lpstr>
      <vt:lpstr>Nested Loops Join</vt:lpstr>
      <vt:lpstr>Nested Loops Join</vt:lpstr>
      <vt:lpstr>Summary: Simple Nested Loops Join</vt:lpstr>
      <vt:lpstr>The Join Operation</vt:lpstr>
      <vt:lpstr>Block Nested Loops</vt:lpstr>
      <vt:lpstr>Block Nested Loops</vt:lpstr>
      <vt:lpstr>Block Nested Loops</vt:lpstr>
      <vt:lpstr>Block Nested Loops</vt:lpstr>
      <vt:lpstr>Block Nested Loops</vt:lpstr>
      <vt:lpstr>Block Nested Loops</vt:lpstr>
      <vt:lpstr>Nested Loops - Guidelines</vt:lpstr>
      <vt:lpstr>The Join Operation</vt:lpstr>
      <vt:lpstr>Index Nested Loops Join</vt:lpstr>
      <vt:lpstr>Index Nested Loops Join</vt:lpstr>
      <vt:lpstr>Index Nested Loops Join</vt:lpstr>
      <vt:lpstr>The Join Operation</vt:lpstr>
      <vt:lpstr>Sort-Merge Join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Join: An Example</vt:lpstr>
      <vt:lpstr>Sort-Merge Join</vt:lpstr>
      <vt:lpstr>Sort-Merge Join</vt:lpstr>
      <vt:lpstr>Sort-Merge vs. Block Nested Loop</vt:lpstr>
      <vt:lpstr>Block Nested Loops</vt:lpstr>
      <vt:lpstr>Sort-Merge vs. Block Nested Loop</vt:lpstr>
      <vt:lpstr>Sort-Merge vs. Block Nested Loop</vt:lpstr>
      <vt:lpstr>Sort-Merge vs. Block Nested Loop</vt:lpstr>
      <vt:lpstr>Sort-Merge Join</vt:lpstr>
      <vt:lpstr>Sort-Merge Join</vt:lpstr>
      <vt:lpstr>The Join Operation</vt:lpstr>
      <vt:lpstr>Hash Join</vt:lpstr>
      <vt:lpstr>Hash Join: Partitioning Phase</vt:lpstr>
      <vt:lpstr>Hash Join: Probing Phase</vt:lpstr>
      <vt:lpstr>Hash Join: Cost</vt:lpstr>
      <vt:lpstr>Hash Join: Cost (Cont’d)</vt:lpstr>
      <vt:lpstr>Memory Requirements and  Overflow Handling</vt:lpstr>
      <vt:lpstr>Memory Requirements and  Overflow Handling</vt:lpstr>
      <vt:lpstr>Hash Join vs. Sort-Merge Join</vt:lpstr>
      <vt:lpstr>Hash Join vs. Sort-Merge Join</vt:lpstr>
      <vt:lpstr>The Join Operation</vt:lpstr>
      <vt:lpstr>Next Class</vt:lpstr>
    </vt:vector>
  </TitlesOfParts>
  <Company>Carnegie Mellon University in Qatar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Dania Abed Rabbou</dc:creator>
  <cp:lastModifiedBy>Microsoft Office User</cp:lastModifiedBy>
  <cp:revision>2357</cp:revision>
  <dcterms:created xsi:type="dcterms:W3CDTF">2013-11-24T06:45:02Z</dcterms:created>
  <dcterms:modified xsi:type="dcterms:W3CDTF">2020-04-07T11:21:27Z</dcterms:modified>
</cp:coreProperties>
</file>