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1120" r:id="rId3"/>
    <p:sldId id="1199" r:id="rId4"/>
    <p:sldId id="1215" r:id="rId5"/>
    <p:sldId id="1218" r:id="rId6"/>
    <p:sldId id="1219" r:id="rId7"/>
    <p:sldId id="1220" r:id="rId8"/>
    <p:sldId id="1221" r:id="rId9"/>
    <p:sldId id="1222" r:id="rId10"/>
    <p:sldId id="1223" r:id="rId11"/>
    <p:sldId id="1224" r:id="rId12"/>
    <p:sldId id="1195" r:id="rId13"/>
    <p:sldId id="1196" r:id="rId14"/>
    <p:sldId id="1197" r:id="rId15"/>
    <p:sldId id="1198" r:id="rId16"/>
    <p:sldId id="780" r:id="rId17"/>
    <p:sldId id="1163" r:id="rId18"/>
    <p:sldId id="1156" r:id="rId19"/>
    <p:sldId id="1157" r:id="rId20"/>
    <p:sldId id="1164" r:id="rId21"/>
    <p:sldId id="1167" r:id="rId22"/>
    <p:sldId id="1097" r:id="rId23"/>
    <p:sldId id="1121" r:id="rId24"/>
    <p:sldId id="1122" r:id="rId25"/>
    <p:sldId id="1123" r:id="rId26"/>
    <p:sldId id="1124" r:id="rId27"/>
    <p:sldId id="1125" r:id="rId28"/>
    <p:sldId id="1126" r:id="rId29"/>
    <p:sldId id="1127" r:id="rId30"/>
    <p:sldId id="1168" r:id="rId31"/>
    <p:sldId id="1128" r:id="rId32"/>
    <p:sldId id="1169" r:id="rId33"/>
    <p:sldId id="1170" r:id="rId34"/>
    <p:sldId id="1130" r:id="rId35"/>
    <p:sldId id="1200" r:id="rId36"/>
    <p:sldId id="1158" r:id="rId37"/>
    <p:sldId id="1131" r:id="rId38"/>
    <p:sldId id="1160" r:id="rId39"/>
    <p:sldId id="1171" r:id="rId40"/>
    <p:sldId id="1161" r:id="rId41"/>
    <p:sldId id="1201" r:id="rId42"/>
    <p:sldId id="1202" r:id="rId43"/>
    <p:sldId id="1165" r:id="rId44"/>
    <p:sldId id="1135" r:id="rId45"/>
    <p:sldId id="1172" r:id="rId46"/>
    <p:sldId id="1136" r:id="rId47"/>
    <p:sldId id="1137" r:id="rId48"/>
    <p:sldId id="1138" r:id="rId49"/>
    <p:sldId id="1139" r:id="rId50"/>
    <p:sldId id="1173" r:id="rId51"/>
    <p:sldId id="1140" r:id="rId52"/>
    <p:sldId id="1141" r:id="rId53"/>
    <p:sldId id="1142" r:id="rId54"/>
    <p:sldId id="1143" r:id="rId55"/>
    <p:sldId id="1144" r:id="rId56"/>
    <p:sldId id="1145" r:id="rId57"/>
    <p:sldId id="1146" r:id="rId58"/>
    <p:sldId id="993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3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 custT="1"/>
      <dgm:spPr>
        <a:solidFill>
          <a:srgbClr val="7030A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/>
            <a:t>General External Merge Sorting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A Simple 2-Way External Merge Sorting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/>
        </a:p>
      </dgm:t>
    </dgm:pt>
    <dgm:pt modelId="{26894F22-714D-4787-870C-2571D04C9DF2}">
      <dgm:prSet phldrT="[Text]"/>
      <dgm:spPr>
        <a:solidFill>
          <a:srgbClr val="2906FA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Optimizations: Replacement Sorting, Blocked I/O and Double Buffering</a:t>
          </a:r>
        </a:p>
      </dgm:t>
    </dgm:pt>
    <dgm:pt modelId="{8C9193DF-9FAC-4B2C-855F-E9309EC6EF40}" type="parTrans" cxnId="{7808C1DB-3EC8-41C0-B06B-634A492BF561}">
      <dgm:prSet/>
      <dgm:spPr/>
      <dgm:t>
        <a:bodyPr/>
        <a:lstStyle/>
        <a:p>
          <a:endParaRPr lang="en-US"/>
        </a:p>
      </dgm:t>
    </dgm:pt>
    <dgm:pt modelId="{E9013D65-CB84-4A9F-94E0-BB8FCCE50264}" type="sibTrans" cxnId="{7808C1DB-3EC8-41C0-B06B-634A492BF561}">
      <dgm:prSet/>
      <dgm:spPr/>
      <dgm:t>
        <a:bodyPr/>
        <a:lstStyle/>
        <a:p>
          <a:endParaRPr lang="en-US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Why Sorting?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bg1"/>
              </a:solidFill>
            </a:rPr>
            <a:t>In-Memory vs. External Sorting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/>
        </a:p>
      </dgm:t>
    </dgm:pt>
    <dgm:pt modelId="{AA56095E-17EA-4DC1-A4F9-7534E1841256}">
      <dgm:prSet phldrT="[Text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000" dirty="0">
              <a:solidFill>
                <a:schemeClr val="tx1"/>
              </a:solidFill>
            </a:rPr>
            <a:t>Linear Hashing</a:t>
          </a:r>
        </a:p>
      </dgm:t>
    </dgm:pt>
    <dgm:pt modelId="{ECA08959-5D3C-4DFE-9E62-2BC4E3A174E3}" type="parTrans" cxnId="{95FB1585-34FC-4A4F-9DEB-06745114833A}">
      <dgm:prSet/>
      <dgm:spPr/>
      <dgm:t>
        <a:bodyPr/>
        <a:lstStyle/>
        <a:p>
          <a:endParaRPr lang="en-US"/>
        </a:p>
      </dgm:t>
    </dgm:pt>
    <dgm:pt modelId="{AA42DE05-6490-401A-BD66-0A89C7CADE75}" type="sibTrans" cxnId="{95FB1585-34FC-4A4F-9DEB-06745114833A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6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6"/>
      <dgm:spPr/>
    </dgm:pt>
    <dgm:pt modelId="{9C6C1869-E7B2-4FB9-A22B-16BADC04A189}" type="pres">
      <dgm:prSet presAssocID="{BE1645D6-1611-4DF4-8DF3-EEC32D8C4F8A}" presName="dstNode" presStyleLbl="node1" presStyleIdx="0" presStyleCnt="6"/>
      <dgm:spPr/>
    </dgm:pt>
    <dgm:pt modelId="{72F17EAF-20CA-4523-85A4-BCAB578E4167}" type="pres">
      <dgm:prSet presAssocID="{AA56095E-17EA-4DC1-A4F9-7534E1841256}" presName="text_1" presStyleLbl="node1" presStyleIdx="0" presStyleCnt="6">
        <dgm:presLayoutVars>
          <dgm:bulletEnabled val="1"/>
        </dgm:presLayoutVars>
      </dgm:prSet>
      <dgm:spPr/>
    </dgm:pt>
    <dgm:pt modelId="{BA82A4E7-8372-4649-B8AD-39E84D60DDC9}" type="pres">
      <dgm:prSet presAssocID="{AA56095E-17EA-4DC1-A4F9-7534E1841256}" presName="accent_1" presStyleCnt="0"/>
      <dgm:spPr/>
    </dgm:pt>
    <dgm:pt modelId="{A0D53F8D-5A57-48D3-B589-B8459855BEDA}" type="pres">
      <dgm:prSet presAssocID="{AA56095E-17EA-4DC1-A4F9-7534E1841256}" presName="accentRepeatNode" presStyleLbl="solidFgAcc1" presStyleIdx="0" presStyleCnt="6"/>
      <dgm:spPr>
        <a:solidFill>
          <a:srgbClr val="FFFF00"/>
        </a:solidFill>
        <a:ln>
          <a:solidFill>
            <a:schemeClr val="tx1"/>
          </a:solidFill>
        </a:ln>
      </dgm:spPr>
    </dgm:pt>
    <dgm:pt modelId="{31A07275-8FE2-4F95-99E9-B69E78543907}" type="pres">
      <dgm:prSet presAssocID="{B490C752-C9CA-4075-9727-BE4AA742E7F5}" presName="text_2" presStyleLbl="node1" presStyleIdx="1" presStyleCnt="6">
        <dgm:presLayoutVars>
          <dgm:bulletEnabled val="1"/>
        </dgm:presLayoutVars>
      </dgm:prSet>
      <dgm:spPr/>
    </dgm:pt>
    <dgm:pt modelId="{C39023CA-BD98-443C-860F-DC3EF56D0866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6"/>
      <dgm:spPr>
        <a:solidFill>
          <a:srgbClr val="C00000"/>
        </a:solidFill>
        <a:ln>
          <a:solidFill>
            <a:schemeClr val="tx1"/>
          </a:solidFill>
        </a:ln>
      </dgm:spPr>
    </dgm:pt>
    <dgm:pt modelId="{2CBBA120-6C8C-4064-AFD4-A844052F14F9}" type="pres">
      <dgm:prSet presAssocID="{C4797427-72CE-41EC-9F4E-A308E1F1C0A5}" presName="text_3" presStyleLbl="node1" presStyleIdx="2" presStyleCnt="6">
        <dgm:presLayoutVars>
          <dgm:bulletEnabled val="1"/>
        </dgm:presLayoutVars>
      </dgm:prSet>
      <dgm:spPr/>
    </dgm:pt>
    <dgm:pt modelId="{EC9AF6F2-80EE-475B-8A67-CDBADA38B5DA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6"/>
      <dgm:spPr>
        <a:solidFill>
          <a:srgbClr val="0070C0"/>
        </a:solidFill>
        <a:ln>
          <a:solidFill>
            <a:schemeClr val="tx1"/>
          </a:solidFill>
        </a:ln>
      </dgm:spPr>
    </dgm:pt>
    <dgm:pt modelId="{08509C0A-65C3-44A7-9D73-C4AAA8E6A0DC}" type="pres">
      <dgm:prSet presAssocID="{594BF85D-E9BC-439A-80D6-0EB4896FAE66}" presName="text_4" presStyleLbl="node1" presStyleIdx="3" presStyleCnt="6">
        <dgm:presLayoutVars>
          <dgm:bulletEnabled val="1"/>
        </dgm:presLayoutVars>
      </dgm:prSet>
      <dgm:spPr/>
    </dgm:pt>
    <dgm:pt modelId="{D36CFCF2-354B-4856-AB62-A95B2E10A843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6"/>
      <dgm:spPr>
        <a:solidFill>
          <a:srgbClr val="FFC000"/>
        </a:solidFill>
        <a:ln>
          <a:solidFill>
            <a:schemeClr val="tx1"/>
          </a:solidFill>
        </a:ln>
      </dgm:spPr>
    </dgm:pt>
    <dgm:pt modelId="{F9B05A0F-E388-44D7-83C6-074EA684FDE8}" type="pres">
      <dgm:prSet presAssocID="{1639CA94-34C3-4B9C-92E1-C13864A4BA19}" presName="text_5" presStyleLbl="node1" presStyleIdx="4" presStyleCnt="6">
        <dgm:presLayoutVars>
          <dgm:bulletEnabled val="1"/>
        </dgm:presLayoutVars>
      </dgm:prSet>
      <dgm:spPr/>
    </dgm:pt>
    <dgm:pt modelId="{EF285042-CDEF-4564-88EF-661E0F2347D3}" type="pres">
      <dgm:prSet presAssocID="{1639CA94-34C3-4B9C-92E1-C13864A4BA19}" presName="accent_5" presStyleCnt="0"/>
      <dgm:spPr/>
    </dgm:pt>
    <dgm:pt modelId="{485F26A9-AA94-4ADA-AC54-FB58E0E0ED28}" type="pres">
      <dgm:prSet presAssocID="{1639CA94-34C3-4B9C-92E1-C13864A4BA19}" presName="accentRepeatNode" presStyleLbl="solidFgAcc1" presStyleIdx="4" presStyleCnt="6"/>
      <dgm:spPr>
        <a:solidFill>
          <a:srgbClr val="7030A0"/>
        </a:solidFill>
        <a:ln>
          <a:solidFill>
            <a:schemeClr val="tx1"/>
          </a:solidFill>
        </a:ln>
      </dgm:spPr>
    </dgm:pt>
    <dgm:pt modelId="{D00352A6-4AC8-402B-9E57-1BC0B9C61984}" type="pres">
      <dgm:prSet presAssocID="{26894F22-714D-4787-870C-2571D04C9DF2}" presName="text_6" presStyleLbl="node1" presStyleIdx="5" presStyleCnt="6">
        <dgm:presLayoutVars>
          <dgm:bulletEnabled val="1"/>
        </dgm:presLayoutVars>
      </dgm:prSet>
      <dgm:spPr/>
    </dgm:pt>
    <dgm:pt modelId="{2D07C31F-A84E-459B-848B-87084FE5F942}" type="pres">
      <dgm:prSet presAssocID="{26894F22-714D-4787-870C-2571D04C9DF2}" presName="accent_6" presStyleCnt="0"/>
      <dgm:spPr/>
    </dgm:pt>
    <dgm:pt modelId="{E92E61B4-BFF6-4CE0-9EB8-A7FA3E42AAB6}" type="pres">
      <dgm:prSet presAssocID="{26894F22-714D-4787-870C-2571D04C9DF2}" presName="accentRepeatNode" presStyleLbl="solidFgAcc1" presStyleIdx="5" presStyleCnt="6"/>
      <dgm:spPr>
        <a:solidFill>
          <a:srgbClr val="2906FA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228A8915-5402-4794-9A03-774A0F591380}" type="presOf" srcId="{AA42DE05-6490-401A-BD66-0A89C7CADE75}" destId="{C56633DC-E658-46D8-BE63-7CB1CCD3C8DC}" srcOrd="0" destOrd="0" presId="urn:microsoft.com/office/officeart/2008/layout/VerticalCurvedList"/>
    <dgm:cxn modelId="{3A13025A-B00B-4410-AB8C-4CA7E50189E7}" type="presOf" srcId="{AA56095E-17EA-4DC1-A4F9-7534E1841256}" destId="{72F17EAF-20CA-4523-85A4-BCAB578E4167}" srcOrd="0" destOrd="0" presId="urn:microsoft.com/office/officeart/2008/layout/VerticalCurvedList"/>
    <dgm:cxn modelId="{6D8BC35F-5FB4-48E7-9B78-277A1DC53CF8}" type="presOf" srcId="{B490C752-C9CA-4075-9727-BE4AA742E7F5}" destId="{31A07275-8FE2-4F95-99E9-B69E78543907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E578F072-7C14-401C-A31B-6BF1BB23EDB2}" type="presOf" srcId="{26894F22-714D-4787-870C-2571D04C9DF2}" destId="{D00352A6-4AC8-402B-9E57-1BC0B9C61984}" srcOrd="0" destOrd="0" presId="urn:microsoft.com/office/officeart/2008/layout/VerticalCurvedList"/>
    <dgm:cxn modelId="{1C26D880-8153-4F0F-B6AF-62FFA2226E47}" type="presOf" srcId="{594BF85D-E9BC-439A-80D6-0EB4896FAE66}" destId="{08509C0A-65C3-44A7-9D73-C4AAA8E6A0DC}" srcOrd="0" destOrd="0" presId="urn:microsoft.com/office/officeart/2008/layout/VerticalCurvedList"/>
    <dgm:cxn modelId="{95FB1585-34FC-4A4F-9DEB-06745114833A}" srcId="{BE1645D6-1611-4DF4-8DF3-EEC32D8C4F8A}" destId="{AA56095E-17EA-4DC1-A4F9-7534E1841256}" srcOrd="0" destOrd="0" parTransId="{ECA08959-5D3C-4DFE-9E62-2BC4E3A174E3}" sibTransId="{AA42DE05-6490-401A-BD66-0A89C7CADE75}"/>
    <dgm:cxn modelId="{0968E49C-7C1B-421D-9B1B-106E5EC8C1DF}" type="presOf" srcId="{1639CA94-34C3-4B9C-92E1-C13864A4BA19}" destId="{F9B05A0F-E388-44D7-83C6-074EA684FDE8}" srcOrd="0" destOrd="0" presId="urn:microsoft.com/office/officeart/2008/layout/VerticalCurvedList"/>
    <dgm:cxn modelId="{61042FA2-0EA1-4255-ABD7-7ED5CF9E43F0}" type="presOf" srcId="{C4797427-72CE-41EC-9F4E-A308E1F1C0A5}" destId="{2CBBA120-6C8C-4064-AFD4-A844052F14F9}" srcOrd="0" destOrd="0" presId="urn:microsoft.com/office/officeart/2008/layout/VerticalCurvedList"/>
    <dgm:cxn modelId="{D5FBB6B4-BDDA-4927-80E8-A4F68D98800B}" srcId="{BE1645D6-1611-4DF4-8DF3-EEC32D8C4F8A}" destId="{1639CA94-34C3-4B9C-92E1-C13864A4BA19}" srcOrd="4" destOrd="0" parTransId="{1A7083B0-00E4-4EE8-9D2E-F851B46DB471}" sibTransId="{9B5CF5B4-C56A-4B27-B438-A8CF699CAF14}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7F00DDBF-42BA-431F-8C28-B16AEFBE165C}" type="presOf" srcId="{BE1645D6-1611-4DF4-8DF3-EEC32D8C4F8A}" destId="{8D4BB782-D1CB-4178-BD6C-378E667E109F}" srcOrd="0" destOrd="0" presId="urn:microsoft.com/office/officeart/2008/layout/VerticalCurvedList"/>
    <dgm:cxn modelId="{7808C1DB-3EC8-41C0-B06B-634A492BF561}" srcId="{BE1645D6-1611-4DF4-8DF3-EEC32D8C4F8A}" destId="{26894F22-714D-4787-870C-2571D04C9DF2}" srcOrd="5" destOrd="0" parTransId="{8C9193DF-9FAC-4B2C-855F-E9309EC6EF40}" sibTransId="{E9013D65-CB84-4A9F-94E0-BB8FCCE50264}"/>
    <dgm:cxn modelId="{5FAFC887-069A-4B48-921D-7AAE3FC93EBD}" type="presParOf" srcId="{8D4BB782-D1CB-4178-BD6C-378E667E109F}" destId="{30E5EA73-69FE-4C99-B7E6-D2785DA2F8C5}" srcOrd="0" destOrd="0" presId="urn:microsoft.com/office/officeart/2008/layout/VerticalCurvedList"/>
    <dgm:cxn modelId="{BDCD4E88-3E50-4D3A-8A5A-9B670FFCDE0C}" type="presParOf" srcId="{30E5EA73-69FE-4C99-B7E6-D2785DA2F8C5}" destId="{147482D8-F793-4B63-AC92-2D2E108DBAA0}" srcOrd="0" destOrd="0" presId="urn:microsoft.com/office/officeart/2008/layout/VerticalCurvedList"/>
    <dgm:cxn modelId="{EDA795D6-D65D-4BAB-9434-20D8290A00A0}" type="presParOf" srcId="{147482D8-F793-4B63-AC92-2D2E108DBAA0}" destId="{F2410933-DB5E-4543-A714-4AF5A203C95C}" srcOrd="0" destOrd="0" presId="urn:microsoft.com/office/officeart/2008/layout/VerticalCurvedList"/>
    <dgm:cxn modelId="{B753F8C8-46F9-4DA3-A70F-23BFDCA5E2C4}" type="presParOf" srcId="{147482D8-F793-4B63-AC92-2D2E108DBAA0}" destId="{C56633DC-E658-46D8-BE63-7CB1CCD3C8DC}" srcOrd="1" destOrd="0" presId="urn:microsoft.com/office/officeart/2008/layout/VerticalCurvedList"/>
    <dgm:cxn modelId="{9E0928CB-F194-4FF5-A30A-3BEB20B4C057}" type="presParOf" srcId="{147482D8-F793-4B63-AC92-2D2E108DBAA0}" destId="{82F03708-A2AD-459B-AB59-7BBD9EB44E67}" srcOrd="2" destOrd="0" presId="urn:microsoft.com/office/officeart/2008/layout/VerticalCurvedList"/>
    <dgm:cxn modelId="{75E14C83-2E64-43E6-B56A-2A6391BB0745}" type="presParOf" srcId="{147482D8-F793-4B63-AC92-2D2E108DBAA0}" destId="{9C6C1869-E7B2-4FB9-A22B-16BADC04A189}" srcOrd="3" destOrd="0" presId="urn:microsoft.com/office/officeart/2008/layout/VerticalCurvedList"/>
    <dgm:cxn modelId="{D2587353-947F-467B-80C3-605AC3749113}" type="presParOf" srcId="{30E5EA73-69FE-4C99-B7E6-D2785DA2F8C5}" destId="{72F17EAF-20CA-4523-85A4-BCAB578E4167}" srcOrd="1" destOrd="0" presId="urn:microsoft.com/office/officeart/2008/layout/VerticalCurvedList"/>
    <dgm:cxn modelId="{4978492E-F7C9-4727-8C1A-274A1B83B988}" type="presParOf" srcId="{30E5EA73-69FE-4C99-B7E6-D2785DA2F8C5}" destId="{BA82A4E7-8372-4649-B8AD-39E84D60DDC9}" srcOrd="2" destOrd="0" presId="urn:microsoft.com/office/officeart/2008/layout/VerticalCurvedList"/>
    <dgm:cxn modelId="{25DD867E-5F2D-4E0F-9195-35979FBA7D6D}" type="presParOf" srcId="{BA82A4E7-8372-4649-B8AD-39E84D60DDC9}" destId="{A0D53F8D-5A57-48D3-B589-B8459855BEDA}" srcOrd="0" destOrd="0" presId="urn:microsoft.com/office/officeart/2008/layout/VerticalCurvedList"/>
    <dgm:cxn modelId="{FF5D62F1-594B-4F28-8163-C5D8AD4CA64A}" type="presParOf" srcId="{30E5EA73-69FE-4C99-B7E6-D2785DA2F8C5}" destId="{31A07275-8FE2-4F95-99E9-B69E78543907}" srcOrd="3" destOrd="0" presId="urn:microsoft.com/office/officeart/2008/layout/VerticalCurvedList"/>
    <dgm:cxn modelId="{8B3D4A2C-336F-4B8D-B789-704488996C7F}" type="presParOf" srcId="{30E5EA73-69FE-4C99-B7E6-D2785DA2F8C5}" destId="{C39023CA-BD98-443C-860F-DC3EF56D0866}" srcOrd="4" destOrd="0" presId="urn:microsoft.com/office/officeart/2008/layout/VerticalCurvedList"/>
    <dgm:cxn modelId="{AC1548F2-5349-412C-BE85-2E7442212FE9}" type="presParOf" srcId="{C39023CA-BD98-443C-860F-DC3EF56D0866}" destId="{5A5545A9-4864-4CB0-B4C5-F499246CB525}" srcOrd="0" destOrd="0" presId="urn:microsoft.com/office/officeart/2008/layout/VerticalCurvedList"/>
    <dgm:cxn modelId="{21BE3CE5-89EF-47B4-8D42-CD8A7A834A56}" type="presParOf" srcId="{30E5EA73-69FE-4C99-B7E6-D2785DA2F8C5}" destId="{2CBBA120-6C8C-4064-AFD4-A844052F14F9}" srcOrd="5" destOrd="0" presId="urn:microsoft.com/office/officeart/2008/layout/VerticalCurvedList"/>
    <dgm:cxn modelId="{E015720A-019E-40DC-B6B4-A243787C9D4F}" type="presParOf" srcId="{30E5EA73-69FE-4C99-B7E6-D2785DA2F8C5}" destId="{EC9AF6F2-80EE-475B-8A67-CDBADA38B5DA}" srcOrd="6" destOrd="0" presId="urn:microsoft.com/office/officeart/2008/layout/VerticalCurvedList"/>
    <dgm:cxn modelId="{3B7E2140-C8A0-4104-8C0F-45F523D01529}" type="presParOf" srcId="{EC9AF6F2-80EE-475B-8A67-CDBADA38B5DA}" destId="{1D9B0BA2-0AB2-4427-AE28-98650EADD147}" srcOrd="0" destOrd="0" presId="urn:microsoft.com/office/officeart/2008/layout/VerticalCurvedList"/>
    <dgm:cxn modelId="{F72CD2BE-6A8F-4920-A7DC-219F8EB30F72}" type="presParOf" srcId="{30E5EA73-69FE-4C99-B7E6-D2785DA2F8C5}" destId="{08509C0A-65C3-44A7-9D73-C4AAA8E6A0DC}" srcOrd="7" destOrd="0" presId="urn:microsoft.com/office/officeart/2008/layout/VerticalCurvedList"/>
    <dgm:cxn modelId="{CB5C1878-C81A-4F4E-89C6-6C057D848B2E}" type="presParOf" srcId="{30E5EA73-69FE-4C99-B7E6-D2785DA2F8C5}" destId="{D36CFCF2-354B-4856-AB62-A95B2E10A843}" srcOrd="8" destOrd="0" presId="urn:microsoft.com/office/officeart/2008/layout/VerticalCurvedList"/>
    <dgm:cxn modelId="{B26B994A-DB75-4088-B30E-1B4E9846F03C}" type="presParOf" srcId="{D36CFCF2-354B-4856-AB62-A95B2E10A843}" destId="{58A99791-976C-4270-ABCC-A15CE6943D6C}" srcOrd="0" destOrd="0" presId="urn:microsoft.com/office/officeart/2008/layout/VerticalCurvedList"/>
    <dgm:cxn modelId="{C10AB8C7-1A83-48E5-81BB-159108983DC3}" type="presParOf" srcId="{30E5EA73-69FE-4C99-B7E6-D2785DA2F8C5}" destId="{F9B05A0F-E388-44D7-83C6-074EA684FDE8}" srcOrd="9" destOrd="0" presId="urn:microsoft.com/office/officeart/2008/layout/VerticalCurvedList"/>
    <dgm:cxn modelId="{08C0F4A2-FF6F-443D-91DE-3BC01419455C}" type="presParOf" srcId="{30E5EA73-69FE-4C99-B7E6-D2785DA2F8C5}" destId="{EF285042-CDEF-4564-88EF-661E0F2347D3}" srcOrd="10" destOrd="0" presId="urn:microsoft.com/office/officeart/2008/layout/VerticalCurvedList"/>
    <dgm:cxn modelId="{6F29FB2B-5845-4200-A26A-56E39F9ACC90}" type="presParOf" srcId="{EF285042-CDEF-4564-88EF-661E0F2347D3}" destId="{485F26A9-AA94-4ADA-AC54-FB58E0E0ED28}" srcOrd="0" destOrd="0" presId="urn:microsoft.com/office/officeart/2008/layout/VerticalCurvedList"/>
    <dgm:cxn modelId="{4A86E5B0-2EC0-432B-B81D-772AC191F24E}" type="presParOf" srcId="{30E5EA73-69FE-4C99-B7E6-D2785DA2F8C5}" destId="{D00352A6-4AC8-402B-9E57-1BC0B9C61984}" srcOrd="11" destOrd="0" presId="urn:microsoft.com/office/officeart/2008/layout/VerticalCurvedList"/>
    <dgm:cxn modelId="{725903D2-7E94-4070-8182-30AE52323540}" type="presParOf" srcId="{30E5EA73-69FE-4C99-B7E6-D2785DA2F8C5}" destId="{2D07C31F-A84E-459B-848B-87084FE5F942}" srcOrd="12" destOrd="0" presId="urn:microsoft.com/office/officeart/2008/layout/VerticalCurvedList"/>
    <dgm:cxn modelId="{7EEC5822-EBFA-4D34-BFC5-D13A3304E09A}" type="presParOf" srcId="{2D07C31F-A84E-459B-848B-87084FE5F942}" destId="{E92E61B4-BFF6-4CE0-9EB8-A7FA3E42AAB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F0D96907-967B-47D6-8CBC-FB3A7E5E6773}" type="presOf" srcId="{28B79A80-DFE9-4DA9-B338-5A3F20975ABB}" destId="{58C1AF61-83DA-4C1D-AB86-12CF6B57BCC5}" srcOrd="0" destOrd="0" presId="urn:microsoft.com/office/officeart/2008/layout/VerticalCurvedList"/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B7073247-80B4-4C51-B050-FEAAD62D70B0}" type="presOf" srcId="{BE1645D6-1611-4DF4-8DF3-EEC32D8C4F8A}" destId="{8D4BB782-D1CB-4178-BD6C-378E667E109F}" srcOrd="0" destOrd="0" presId="urn:microsoft.com/office/officeart/2008/layout/VerticalCurvedList"/>
    <dgm:cxn modelId="{4F09574E-9BE5-4EB7-97DC-5DFAF837918B}" type="presOf" srcId="{B490C752-C9CA-4075-9727-BE4AA742E7F5}" destId="{7BD67296-9B9C-4E5A-8D96-0527826AE180}" srcOrd="0" destOrd="0" presId="urn:microsoft.com/office/officeart/2008/layout/VerticalCurvedList"/>
    <dgm:cxn modelId="{EF7E9C54-7E86-439C-90E9-28F6E54B8C92}" type="presOf" srcId="{6746164B-1731-47FB-B64F-C58BACAB2281}" destId="{C56633DC-E658-46D8-BE63-7CB1CCD3C8DC}" srcOrd="0" destOrd="0" presId="urn:microsoft.com/office/officeart/2008/layout/VerticalCurvedList"/>
    <dgm:cxn modelId="{6FFDB083-91A8-422D-BAD1-A3222B710761}" type="presOf" srcId="{C4797427-72CE-41EC-9F4E-A308E1F1C0A5}" destId="{599AE00A-E511-4896-AA74-F6E900B41983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C34909B3-4D6B-4866-824F-30162356A94D}" type="presParOf" srcId="{8D4BB782-D1CB-4178-BD6C-378E667E109F}" destId="{30E5EA73-69FE-4C99-B7E6-D2785DA2F8C5}" srcOrd="0" destOrd="0" presId="urn:microsoft.com/office/officeart/2008/layout/VerticalCurvedList"/>
    <dgm:cxn modelId="{0632D350-177E-4EC5-BE43-73307A259163}" type="presParOf" srcId="{30E5EA73-69FE-4C99-B7E6-D2785DA2F8C5}" destId="{147482D8-F793-4B63-AC92-2D2E108DBAA0}" srcOrd="0" destOrd="0" presId="urn:microsoft.com/office/officeart/2008/layout/VerticalCurvedList"/>
    <dgm:cxn modelId="{3D18A3D0-EB6D-40FA-8050-7F63451A40A7}" type="presParOf" srcId="{147482D8-F793-4B63-AC92-2D2E108DBAA0}" destId="{F2410933-DB5E-4543-A714-4AF5A203C95C}" srcOrd="0" destOrd="0" presId="urn:microsoft.com/office/officeart/2008/layout/VerticalCurvedList"/>
    <dgm:cxn modelId="{DC0B3EBD-7D8C-49A7-B8CB-6830D984DBC6}" type="presParOf" srcId="{147482D8-F793-4B63-AC92-2D2E108DBAA0}" destId="{C56633DC-E658-46D8-BE63-7CB1CCD3C8DC}" srcOrd="1" destOrd="0" presId="urn:microsoft.com/office/officeart/2008/layout/VerticalCurvedList"/>
    <dgm:cxn modelId="{E8FE0D1F-EF0D-430C-AA33-072176B9C625}" type="presParOf" srcId="{147482D8-F793-4B63-AC92-2D2E108DBAA0}" destId="{82F03708-A2AD-459B-AB59-7BBD9EB44E67}" srcOrd="2" destOrd="0" presId="urn:microsoft.com/office/officeart/2008/layout/VerticalCurvedList"/>
    <dgm:cxn modelId="{F4EBAA07-0937-4B35-92E1-81ED2B8A5D57}" type="presParOf" srcId="{147482D8-F793-4B63-AC92-2D2E108DBAA0}" destId="{9C6C1869-E7B2-4FB9-A22B-16BADC04A189}" srcOrd="3" destOrd="0" presId="urn:microsoft.com/office/officeart/2008/layout/VerticalCurvedList"/>
    <dgm:cxn modelId="{C1652EB4-B22C-4C6A-9C7D-DBFF29DB5483}" type="presParOf" srcId="{30E5EA73-69FE-4C99-B7E6-D2785DA2F8C5}" destId="{58C1AF61-83DA-4C1D-AB86-12CF6B57BCC5}" srcOrd="1" destOrd="0" presId="urn:microsoft.com/office/officeart/2008/layout/VerticalCurvedList"/>
    <dgm:cxn modelId="{5D7CCB4F-9199-44B9-B02D-023EFE4C2C6B}" type="presParOf" srcId="{30E5EA73-69FE-4C99-B7E6-D2785DA2F8C5}" destId="{8F6F2BC9-C9E1-4BE2-B05C-C2439D8BCAA9}" srcOrd="2" destOrd="0" presId="urn:microsoft.com/office/officeart/2008/layout/VerticalCurvedList"/>
    <dgm:cxn modelId="{8C734880-811F-4411-A222-113DD42073E2}" type="presParOf" srcId="{8F6F2BC9-C9E1-4BE2-B05C-C2439D8BCAA9}" destId="{B754EC0E-654C-4EF0-9D56-C89787A35FDD}" srcOrd="0" destOrd="0" presId="urn:microsoft.com/office/officeart/2008/layout/VerticalCurvedList"/>
    <dgm:cxn modelId="{10224AE5-340F-421A-8D69-05E26C94CDD4}" type="presParOf" srcId="{30E5EA73-69FE-4C99-B7E6-D2785DA2F8C5}" destId="{7BD67296-9B9C-4E5A-8D96-0527826AE180}" srcOrd="3" destOrd="0" presId="urn:microsoft.com/office/officeart/2008/layout/VerticalCurvedList"/>
    <dgm:cxn modelId="{852C8689-6CC5-480A-9F43-293EEF4FCCBA}" type="presParOf" srcId="{30E5EA73-69FE-4C99-B7E6-D2785DA2F8C5}" destId="{D8B848BE-10D8-4E69-B32C-5A25293D14A7}" srcOrd="4" destOrd="0" presId="urn:microsoft.com/office/officeart/2008/layout/VerticalCurvedList"/>
    <dgm:cxn modelId="{CDFB2576-7540-4256-8BD0-8093E05F496C}" type="presParOf" srcId="{D8B848BE-10D8-4E69-B32C-5A25293D14A7}" destId="{5A5545A9-4864-4CB0-B4C5-F499246CB525}" srcOrd="0" destOrd="0" presId="urn:microsoft.com/office/officeart/2008/layout/VerticalCurvedList"/>
    <dgm:cxn modelId="{2B6974FD-13C3-4AA1-B415-8A80D38679AD}" type="presParOf" srcId="{30E5EA73-69FE-4C99-B7E6-D2785DA2F8C5}" destId="{599AE00A-E511-4896-AA74-F6E900B41983}" srcOrd="5" destOrd="0" presId="urn:microsoft.com/office/officeart/2008/layout/VerticalCurvedList"/>
    <dgm:cxn modelId="{B3C8159A-9D2C-4D5B-8A49-ABAC455AE802}" type="presParOf" srcId="{30E5EA73-69FE-4C99-B7E6-D2785DA2F8C5}" destId="{FC7DDA2D-C904-46F2-9AA5-90E50E52BBB1}" srcOrd="6" destOrd="0" presId="urn:microsoft.com/office/officeart/2008/layout/VerticalCurvedList"/>
    <dgm:cxn modelId="{2648EA20-32BB-400D-A3AB-BD6C7A206E8F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58C1AF61-83DA-4C1D-AB86-12CF6B57BCC5}" type="pres">
      <dgm:prSet presAssocID="{28B79A80-DFE9-4DA9-B338-5A3F20975ABB}" presName="text_1" presStyleLbl="node1" presStyleIdx="0" presStyleCnt="3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3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3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3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3"/>
      <dgm:spPr>
        <a:solidFill>
          <a:srgbClr val="0070C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5B7A8211-DF15-4C9D-AC25-7E81DB477470}" type="presOf" srcId="{C4797427-72CE-41EC-9F4E-A308E1F1C0A5}" destId="{599AE00A-E511-4896-AA74-F6E900B41983}" srcOrd="0" destOrd="0" presId="urn:microsoft.com/office/officeart/2008/layout/VerticalCurvedList"/>
    <dgm:cxn modelId="{CE303763-3733-41C3-B1C7-64D70E5A3B59}" type="presOf" srcId="{BE1645D6-1611-4DF4-8DF3-EEC32D8C4F8A}" destId="{8D4BB782-D1CB-4178-BD6C-378E667E109F}" srcOrd="0" destOrd="0" presId="urn:microsoft.com/office/officeart/2008/layout/VerticalCurvedList"/>
    <dgm:cxn modelId="{AFAD8769-6780-40B3-9D74-7952377DE69E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C6817BE8-AF9A-4AD3-85B3-AC775404229C}" type="presOf" srcId="{28B79A80-DFE9-4DA9-B338-5A3F20975ABB}" destId="{58C1AF61-83DA-4C1D-AB86-12CF6B57BCC5}" srcOrd="0" destOrd="0" presId="urn:microsoft.com/office/officeart/2008/layout/VerticalCurvedList"/>
    <dgm:cxn modelId="{9E82BAF9-C271-4EA8-B4B0-DDFAC575B3F5}" type="presOf" srcId="{B490C752-C9CA-4075-9727-BE4AA742E7F5}" destId="{7BD67296-9B9C-4E5A-8D96-0527826AE180}" srcOrd="0" destOrd="0" presId="urn:microsoft.com/office/officeart/2008/layout/VerticalCurvedList"/>
    <dgm:cxn modelId="{8592AAD9-2873-4A3F-B1E1-2E978B0B1EB8}" type="presParOf" srcId="{8D4BB782-D1CB-4178-BD6C-378E667E109F}" destId="{30E5EA73-69FE-4C99-B7E6-D2785DA2F8C5}" srcOrd="0" destOrd="0" presId="urn:microsoft.com/office/officeart/2008/layout/VerticalCurvedList"/>
    <dgm:cxn modelId="{D4C7945E-3560-4FF8-874A-8FD5074509C5}" type="presParOf" srcId="{30E5EA73-69FE-4C99-B7E6-D2785DA2F8C5}" destId="{147482D8-F793-4B63-AC92-2D2E108DBAA0}" srcOrd="0" destOrd="0" presId="urn:microsoft.com/office/officeart/2008/layout/VerticalCurvedList"/>
    <dgm:cxn modelId="{5DAD9066-907D-4DE1-8283-932112441A3A}" type="presParOf" srcId="{147482D8-F793-4B63-AC92-2D2E108DBAA0}" destId="{F2410933-DB5E-4543-A714-4AF5A203C95C}" srcOrd="0" destOrd="0" presId="urn:microsoft.com/office/officeart/2008/layout/VerticalCurvedList"/>
    <dgm:cxn modelId="{B4676305-D8FB-44E6-89F6-735609A719C8}" type="presParOf" srcId="{147482D8-F793-4B63-AC92-2D2E108DBAA0}" destId="{C56633DC-E658-46D8-BE63-7CB1CCD3C8DC}" srcOrd="1" destOrd="0" presId="urn:microsoft.com/office/officeart/2008/layout/VerticalCurvedList"/>
    <dgm:cxn modelId="{A7654D1B-732D-4195-A4AB-8538AD85C509}" type="presParOf" srcId="{147482D8-F793-4B63-AC92-2D2E108DBAA0}" destId="{82F03708-A2AD-459B-AB59-7BBD9EB44E67}" srcOrd="2" destOrd="0" presId="urn:microsoft.com/office/officeart/2008/layout/VerticalCurvedList"/>
    <dgm:cxn modelId="{33E0CDCD-B85C-4A3D-89BB-B861B6DE12B5}" type="presParOf" srcId="{147482D8-F793-4B63-AC92-2D2E108DBAA0}" destId="{9C6C1869-E7B2-4FB9-A22B-16BADC04A189}" srcOrd="3" destOrd="0" presId="urn:microsoft.com/office/officeart/2008/layout/VerticalCurvedList"/>
    <dgm:cxn modelId="{B4695CAF-17E3-47EC-9F84-D5E72DAD7F19}" type="presParOf" srcId="{30E5EA73-69FE-4C99-B7E6-D2785DA2F8C5}" destId="{58C1AF61-83DA-4C1D-AB86-12CF6B57BCC5}" srcOrd="1" destOrd="0" presId="urn:microsoft.com/office/officeart/2008/layout/VerticalCurvedList"/>
    <dgm:cxn modelId="{01ACCBEE-3EBF-4996-A110-4EE48740FDBE}" type="presParOf" srcId="{30E5EA73-69FE-4C99-B7E6-D2785DA2F8C5}" destId="{8F6F2BC9-C9E1-4BE2-B05C-C2439D8BCAA9}" srcOrd="2" destOrd="0" presId="urn:microsoft.com/office/officeart/2008/layout/VerticalCurvedList"/>
    <dgm:cxn modelId="{E0DB2650-1070-4065-8645-104BE23AF918}" type="presParOf" srcId="{8F6F2BC9-C9E1-4BE2-B05C-C2439D8BCAA9}" destId="{B754EC0E-654C-4EF0-9D56-C89787A35FDD}" srcOrd="0" destOrd="0" presId="urn:microsoft.com/office/officeart/2008/layout/VerticalCurvedList"/>
    <dgm:cxn modelId="{F3EC48F5-0D24-4267-8A58-30F0E472EEAA}" type="presParOf" srcId="{30E5EA73-69FE-4C99-B7E6-D2785DA2F8C5}" destId="{7BD67296-9B9C-4E5A-8D96-0527826AE180}" srcOrd="3" destOrd="0" presId="urn:microsoft.com/office/officeart/2008/layout/VerticalCurvedList"/>
    <dgm:cxn modelId="{14085347-8222-425A-9661-C34F8B50046B}" type="presParOf" srcId="{30E5EA73-69FE-4C99-B7E6-D2785DA2F8C5}" destId="{D8B848BE-10D8-4E69-B32C-5A25293D14A7}" srcOrd="4" destOrd="0" presId="urn:microsoft.com/office/officeart/2008/layout/VerticalCurvedList"/>
    <dgm:cxn modelId="{D72C2059-20B8-447A-91DC-C9D42B660CDC}" type="presParOf" srcId="{D8B848BE-10D8-4E69-B32C-5A25293D14A7}" destId="{5A5545A9-4864-4CB0-B4C5-F499246CB525}" srcOrd="0" destOrd="0" presId="urn:microsoft.com/office/officeart/2008/layout/VerticalCurvedList"/>
    <dgm:cxn modelId="{2C6F9F62-9D6A-472A-8AB5-0FDBCD326E16}" type="presParOf" srcId="{30E5EA73-69FE-4C99-B7E6-D2785DA2F8C5}" destId="{599AE00A-E511-4896-AA74-F6E900B41983}" srcOrd="5" destOrd="0" presId="urn:microsoft.com/office/officeart/2008/layout/VerticalCurvedList"/>
    <dgm:cxn modelId="{B3CC7DCB-1ACF-4142-9CE8-6CC08480A35E}" type="presParOf" srcId="{30E5EA73-69FE-4C99-B7E6-D2785DA2F8C5}" destId="{FC7DDA2D-C904-46F2-9AA5-90E50E52BBB1}" srcOrd="6" destOrd="0" presId="urn:microsoft.com/office/officeart/2008/layout/VerticalCurvedList"/>
    <dgm:cxn modelId="{BA109FD1-FE00-4BE1-9975-CCC259233371}" type="presParOf" srcId="{FC7DDA2D-C904-46F2-9AA5-90E50E52BBB1}" destId="{1D9B0BA2-0AB2-4427-AE28-98650EADD14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7EAF-20CA-4523-85A4-BCAB578E4167}">
      <dsp:nvSpPr>
        <dsp:cNvPr id="0" name=""/>
        <dsp:cNvSpPr/>
      </dsp:nvSpPr>
      <dsp:spPr>
        <a:xfrm>
          <a:off x="415787" y="272863"/>
          <a:ext cx="7029352" cy="545518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Linear Hashing</a:t>
          </a:r>
        </a:p>
      </dsp:txBody>
      <dsp:txXfrm>
        <a:off x="415787" y="272863"/>
        <a:ext cx="7029352" cy="545518"/>
      </dsp:txXfrm>
    </dsp:sp>
    <dsp:sp modelId="{A0D53F8D-5A57-48D3-B589-B8459855BEDA}">
      <dsp:nvSpPr>
        <dsp:cNvPr id="0" name=""/>
        <dsp:cNvSpPr/>
      </dsp:nvSpPr>
      <dsp:spPr>
        <a:xfrm>
          <a:off x="74837" y="204673"/>
          <a:ext cx="681898" cy="681898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07275-8FE2-4F95-99E9-B69E78543907}">
      <dsp:nvSpPr>
        <dsp:cNvPr id="0" name=""/>
        <dsp:cNvSpPr/>
      </dsp:nvSpPr>
      <dsp:spPr>
        <a:xfrm>
          <a:off x="864513" y="1091037"/>
          <a:ext cx="6580625" cy="54551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Why Sorting?</a:t>
          </a:r>
        </a:p>
      </dsp:txBody>
      <dsp:txXfrm>
        <a:off x="864513" y="1091037"/>
        <a:ext cx="6580625" cy="545518"/>
      </dsp:txXfrm>
    </dsp:sp>
    <dsp:sp modelId="{5A5545A9-4864-4CB0-B4C5-F499246CB525}">
      <dsp:nvSpPr>
        <dsp:cNvPr id="0" name=""/>
        <dsp:cNvSpPr/>
      </dsp:nvSpPr>
      <dsp:spPr>
        <a:xfrm>
          <a:off x="523564" y="1022847"/>
          <a:ext cx="681898" cy="68189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BA120-6C8C-4064-AFD4-A844052F14F9}">
      <dsp:nvSpPr>
        <dsp:cNvPr id="0" name=""/>
        <dsp:cNvSpPr/>
      </dsp:nvSpPr>
      <dsp:spPr>
        <a:xfrm>
          <a:off x="1069704" y="1909212"/>
          <a:ext cx="6375434" cy="545518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bg1"/>
              </a:solidFill>
            </a:rPr>
            <a:t>In-Memory vs. External Sorting</a:t>
          </a:r>
        </a:p>
      </dsp:txBody>
      <dsp:txXfrm>
        <a:off x="1069704" y="1909212"/>
        <a:ext cx="6375434" cy="545518"/>
      </dsp:txXfrm>
    </dsp:sp>
    <dsp:sp modelId="{1D9B0BA2-0AB2-4427-AE28-98650EADD147}">
      <dsp:nvSpPr>
        <dsp:cNvPr id="0" name=""/>
        <dsp:cNvSpPr/>
      </dsp:nvSpPr>
      <dsp:spPr>
        <a:xfrm>
          <a:off x="728755" y="1841022"/>
          <a:ext cx="681898" cy="681898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509C0A-65C3-44A7-9D73-C4AAA8E6A0DC}">
      <dsp:nvSpPr>
        <dsp:cNvPr id="0" name=""/>
        <dsp:cNvSpPr/>
      </dsp:nvSpPr>
      <dsp:spPr>
        <a:xfrm>
          <a:off x="1069704" y="2726868"/>
          <a:ext cx="6375434" cy="545518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A Simple 2-Way External Merge Sorting</a:t>
          </a:r>
        </a:p>
      </dsp:txBody>
      <dsp:txXfrm>
        <a:off x="1069704" y="2726868"/>
        <a:ext cx="6375434" cy="545518"/>
      </dsp:txXfrm>
    </dsp:sp>
    <dsp:sp modelId="{58A99791-976C-4270-ABCC-A15CE6943D6C}">
      <dsp:nvSpPr>
        <dsp:cNvPr id="0" name=""/>
        <dsp:cNvSpPr/>
      </dsp:nvSpPr>
      <dsp:spPr>
        <a:xfrm>
          <a:off x="728755" y="2658678"/>
          <a:ext cx="681898" cy="681898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B05A0F-E388-44D7-83C6-074EA684FDE8}">
      <dsp:nvSpPr>
        <dsp:cNvPr id="0" name=""/>
        <dsp:cNvSpPr/>
      </dsp:nvSpPr>
      <dsp:spPr>
        <a:xfrm>
          <a:off x="864513" y="3545043"/>
          <a:ext cx="6580625" cy="545518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General External Merge Sorting</a:t>
          </a:r>
        </a:p>
      </dsp:txBody>
      <dsp:txXfrm>
        <a:off x="864513" y="3545043"/>
        <a:ext cx="6580625" cy="545518"/>
      </dsp:txXfrm>
    </dsp:sp>
    <dsp:sp modelId="{485F26A9-AA94-4ADA-AC54-FB58E0E0ED28}">
      <dsp:nvSpPr>
        <dsp:cNvPr id="0" name=""/>
        <dsp:cNvSpPr/>
      </dsp:nvSpPr>
      <dsp:spPr>
        <a:xfrm>
          <a:off x="523564" y="3476853"/>
          <a:ext cx="681898" cy="681898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0352A6-4AC8-402B-9E57-1BC0B9C61984}">
      <dsp:nvSpPr>
        <dsp:cNvPr id="0" name=""/>
        <dsp:cNvSpPr/>
      </dsp:nvSpPr>
      <dsp:spPr>
        <a:xfrm>
          <a:off x="415787" y="4363218"/>
          <a:ext cx="7029352" cy="545518"/>
        </a:xfrm>
        <a:prstGeom prst="rect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3006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Optimizations: Replacement Sorting, Blocked I/O and Double Buffering</a:t>
          </a:r>
        </a:p>
      </dsp:txBody>
      <dsp:txXfrm>
        <a:off x="415787" y="4363218"/>
        <a:ext cx="7029352" cy="545518"/>
      </dsp:txXfrm>
    </dsp:sp>
    <dsp:sp modelId="{E92E61B4-BFF6-4CE0-9EB8-A7FA3E42AAB6}">
      <dsp:nvSpPr>
        <dsp:cNvPr id="0" name=""/>
        <dsp:cNvSpPr/>
      </dsp:nvSpPr>
      <dsp:spPr>
        <a:xfrm>
          <a:off x="74837" y="4295028"/>
          <a:ext cx="681898" cy="681898"/>
        </a:xfrm>
        <a:prstGeom prst="ellipse">
          <a:avLst/>
        </a:prstGeom>
        <a:solidFill>
          <a:srgbClr val="2906FA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7436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719206" y="518160"/>
          <a:ext cx="6727264" cy="1036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719206" y="518160"/>
        <a:ext cx="6727264" cy="1036320"/>
      </dsp:txXfrm>
    </dsp:sp>
    <dsp:sp modelId="{B754EC0E-654C-4EF0-9D56-C89787A35FDD}">
      <dsp:nvSpPr>
        <dsp:cNvPr id="0" name=""/>
        <dsp:cNvSpPr/>
      </dsp:nvSpPr>
      <dsp:spPr>
        <a:xfrm>
          <a:off x="71506" y="388620"/>
          <a:ext cx="1295400" cy="1295400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95908" y="2072640"/>
          <a:ext cx="6350562" cy="103632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95908" y="2072640"/>
        <a:ext cx="6350562" cy="1036320"/>
      </dsp:txXfrm>
    </dsp:sp>
    <dsp:sp modelId="{5A5545A9-4864-4CB0-B4C5-F499246CB525}">
      <dsp:nvSpPr>
        <dsp:cNvPr id="0" name=""/>
        <dsp:cNvSpPr/>
      </dsp:nvSpPr>
      <dsp:spPr>
        <a:xfrm>
          <a:off x="448208" y="1943100"/>
          <a:ext cx="1295400" cy="12954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719206" y="3627120"/>
          <a:ext cx="6727264" cy="1036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57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719206" y="3627120"/>
        <a:ext cx="6727264" cy="1036320"/>
      </dsp:txXfrm>
    </dsp:sp>
    <dsp:sp modelId="{1D9B0BA2-0AB2-4427-AE28-98650EADD147}">
      <dsp:nvSpPr>
        <dsp:cNvPr id="0" name=""/>
        <dsp:cNvSpPr/>
      </dsp:nvSpPr>
      <dsp:spPr>
        <a:xfrm>
          <a:off x="71506" y="3497580"/>
          <a:ext cx="1295400" cy="12954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69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45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150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50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89668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1719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8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297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We can minimize I/O cost by maximizing run sizes!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3357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412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20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583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21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7333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selective</a:t>
            </a:r>
            <a:r>
              <a:rPr lang="en-US" baseline="0" dirty="0"/>
              <a:t> access path = </a:t>
            </a:r>
            <a:r>
              <a:rPr lang="en-US" dirty="0"/>
              <a:t>An index or file scan that we estimate will require the fewest page I/</a:t>
            </a:r>
            <a:r>
              <a:rPr lang="en-US" dirty="0" err="1"/>
              <a:t>Os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77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Faloutsos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100" b="0"/>
              <a:t>CMU - 15-415/615</a:t>
            </a:r>
          </a:p>
        </p:txBody>
      </p:sp>
      <p:sp>
        <p:nvSpPr>
          <p:cNvPr id="1177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5879619" indent="-35447153" defTabSz="914485"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32465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864931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297396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729862" eaLnBrk="0" fontAlgn="base" hangingPunct="0">
              <a:spcBef>
                <a:spcPct val="50000"/>
              </a:spcBef>
              <a:spcAft>
                <a:spcPct val="0"/>
              </a:spcAft>
              <a:defRPr sz="23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fld id="{E0D36DA8-B707-4810-BF28-0B6F9E0333E2}" type="slidenum">
              <a:rPr lang="en-US" sz="1100" b="0"/>
              <a:pPr/>
              <a:t>30</a:t>
            </a:fld>
            <a:endParaRPr lang="en-US" sz="1100" b="0"/>
          </a:p>
        </p:txBody>
      </p:sp>
      <p:sp>
        <p:nvSpPr>
          <p:cNvPr id="1177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3587" cy="3432175"/>
          </a:xfrm>
          <a:ln w="12700" cap="flat">
            <a:solidFill>
              <a:schemeClr val="tx1"/>
            </a:solidFill>
          </a:ln>
        </p:spPr>
      </p:sp>
      <p:sp>
        <p:nvSpPr>
          <p:cNvPr id="1177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294" y="4343704"/>
            <a:ext cx="5027414" cy="41138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87" tIns="45844" rIns="91687" bIns="45844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5076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9.wmf"/><Relationship Id="rId3" Type="http://schemas.openxmlformats.org/officeDocument/2006/relationships/image" Target="../media/image1.jpeg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VI</a:t>
            </a:r>
            <a:br>
              <a:rPr lang="en-US" dirty="0"/>
            </a:br>
            <a:r>
              <a:rPr lang="en-US" dirty="0"/>
              <a:t>Lecture 19, April 05,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INSTEAD: </a:t>
            </a:r>
            <a:r>
              <a:rPr lang="en-US" sz="2800" i="1" dirty="0">
                <a:solidFill>
                  <a:schemeClr val="tx2"/>
                </a:solidFill>
              </a:rPr>
              <a:t>pre-fetch</a:t>
            </a:r>
            <a:r>
              <a:rPr lang="en-US" sz="2800" dirty="0"/>
              <a:t> 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into a `</a:t>
            </a:r>
            <a:r>
              <a:rPr lang="en-US" altLang="ja-JP" sz="2800" i="1" dirty="0">
                <a:solidFill>
                  <a:schemeClr val="tx2"/>
                </a:solidFill>
              </a:rPr>
              <a:t>shadow block</a:t>
            </a:r>
            <a:r>
              <a:rPr lang="ja-JP" altLang="en-US" sz="2800" dirty="0"/>
              <a:t>’</a:t>
            </a:r>
            <a:endParaRPr lang="en-US" altLang="ja-JP" sz="28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When INPUT1 is exhausted, issue a </a:t>
            </a:r>
            <a:r>
              <a:rPr lang="ja-JP" altLang="en-US" sz="2400" dirty="0"/>
              <a:t>‘</a:t>
            </a:r>
            <a:r>
              <a:rPr lang="en-US" altLang="ja-JP" sz="2400" dirty="0"/>
              <a:t>read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also proceed with INPUT1</a:t>
            </a:r>
            <a:r>
              <a:rPr lang="ja-JP" altLang="en-US" sz="2400" dirty="0"/>
              <a:t>’</a:t>
            </a:r>
            <a:endParaRPr lang="en-US" altLang="ja-JP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Thus, the CPU can never go idle!</a:t>
            </a:r>
          </a:p>
          <a:p>
            <a:pPr lvl="1"/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200" name="Freeform 6"/>
          <p:cNvSpPr>
            <a:spLocks/>
          </p:cNvSpPr>
          <p:nvPr/>
        </p:nvSpPr>
        <p:spPr bwMode="auto">
          <a:xfrm>
            <a:off x="5000625" y="4429125"/>
            <a:ext cx="715963" cy="258762"/>
          </a:xfrm>
          <a:custGeom>
            <a:avLst/>
            <a:gdLst>
              <a:gd name="T0" fmla="*/ 0 w 451"/>
              <a:gd name="T1" fmla="*/ 162 h 163"/>
              <a:gd name="T2" fmla="*/ 0 w 451"/>
              <a:gd name="T3" fmla="*/ 0 h 163"/>
              <a:gd name="T4" fmla="*/ 450 w 451"/>
              <a:gd name="T5" fmla="*/ 0 h 163"/>
              <a:gd name="T6" fmla="*/ 450 w 451"/>
              <a:gd name="T7" fmla="*/ 162 h 163"/>
              <a:gd name="T8" fmla="*/ 0 w 451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1" h="163">
                <a:moveTo>
                  <a:pt x="0" y="162"/>
                </a:moveTo>
                <a:lnTo>
                  <a:pt x="0" y="0"/>
                </a:lnTo>
                <a:lnTo>
                  <a:pt x="450" y="0"/>
                </a:lnTo>
                <a:lnTo>
                  <a:pt x="450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Rectangle 7"/>
          <p:cNvSpPr>
            <a:spLocks noChangeArrowheads="1"/>
          </p:cNvSpPr>
          <p:nvPr/>
        </p:nvSpPr>
        <p:spPr bwMode="auto">
          <a:xfrm>
            <a:off x="4979988" y="4459287"/>
            <a:ext cx="80803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</a:t>
            </a:r>
          </a:p>
        </p:txBody>
      </p:sp>
      <p:sp>
        <p:nvSpPr>
          <p:cNvPr id="202" name="Freeform 8"/>
          <p:cNvSpPr>
            <a:spLocks/>
          </p:cNvSpPr>
          <p:nvPr/>
        </p:nvSpPr>
        <p:spPr bwMode="auto">
          <a:xfrm>
            <a:off x="4989513" y="4757737"/>
            <a:ext cx="727075" cy="258763"/>
          </a:xfrm>
          <a:custGeom>
            <a:avLst/>
            <a:gdLst>
              <a:gd name="T0" fmla="*/ 0 w 458"/>
              <a:gd name="T1" fmla="*/ 162 h 163"/>
              <a:gd name="T2" fmla="*/ 0 w 458"/>
              <a:gd name="T3" fmla="*/ 0 h 163"/>
              <a:gd name="T4" fmla="*/ 457 w 458"/>
              <a:gd name="T5" fmla="*/ 0 h 163"/>
              <a:gd name="T6" fmla="*/ 457 w 458"/>
              <a:gd name="T7" fmla="*/ 162 h 163"/>
              <a:gd name="T8" fmla="*/ 0 w 45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8" h="163">
                <a:moveTo>
                  <a:pt x="0" y="162"/>
                </a:moveTo>
                <a:lnTo>
                  <a:pt x="0" y="0"/>
                </a:lnTo>
                <a:lnTo>
                  <a:pt x="457" y="0"/>
                </a:lnTo>
                <a:lnTo>
                  <a:pt x="457" y="162"/>
                </a:lnTo>
                <a:lnTo>
                  <a:pt x="0" y="162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Rectangle 9"/>
          <p:cNvSpPr>
            <a:spLocks noChangeArrowheads="1"/>
          </p:cNvSpPr>
          <p:nvPr/>
        </p:nvSpPr>
        <p:spPr bwMode="auto">
          <a:xfrm>
            <a:off x="4927600" y="4786312"/>
            <a:ext cx="842963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OUTPUT'</a:t>
            </a:r>
          </a:p>
        </p:txBody>
      </p:sp>
      <p:sp>
        <p:nvSpPr>
          <p:cNvPr id="204" name="Freeform 10"/>
          <p:cNvSpPr>
            <a:spLocks/>
          </p:cNvSpPr>
          <p:nvPr/>
        </p:nvSpPr>
        <p:spPr bwMode="auto">
          <a:xfrm>
            <a:off x="1524000" y="4119562"/>
            <a:ext cx="1163638" cy="171450"/>
          </a:xfrm>
          <a:custGeom>
            <a:avLst/>
            <a:gdLst>
              <a:gd name="T0" fmla="*/ 732 w 733"/>
              <a:gd name="T1" fmla="*/ 54 h 108"/>
              <a:gd name="T2" fmla="*/ 703 w 733"/>
              <a:gd name="T3" fmla="*/ 33 h 108"/>
              <a:gd name="T4" fmla="*/ 625 w 733"/>
              <a:gd name="T5" fmla="*/ 15 h 108"/>
              <a:gd name="T6" fmla="*/ 366 w 733"/>
              <a:gd name="T7" fmla="*/ 0 h 108"/>
              <a:gd name="T8" fmla="*/ 107 w 733"/>
              <a:gd name="T9" fmla="*/ 15 h 108"/>
              <a:gd name="T10" fmla="*/ 29 w 733"/>
              <a:gd name="T11" fmla="*/ 33 h 108"/>
              <a:gd name="T12" fmla="*/ 0 w 733"/>
              <a:gd name="T13" fmla="*/ 54 h 108"/>
              <a:gd name="T14" fmla="*/ 29 w 733"/>
              <a:gd name="T15" fmla="*/ 74 h 108"/>
              <a:gd name="T16" fmla="*/ 107 w 733"/>
              <a:gd name="T17" fmla="*/ 91 h 108"/>
              <a:gd name="T18" fmla="*/ 366 w 733"/>
              <a:gd name="T19" fmla="*/ 107 h 108"/>
              <a:gd name="T20" fmla="*/ 625 w 733"/>
              <a:gd name="T21" fmla="*/ 91 h 108"/>
              <a:gd name="T22" fmla="*/ 703 w 733"/>
              <a:gd name="T23" fmla="*/ 74 h 108"/>
              <a:gd name="T24" fmla="*/ 732 w 733"/>
              <a:gd name="T25" fmla="*/ 54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3" h="108">
                <a:moveTo>
                  <a:pt x="732" y="54"/>
                </a:moveTo>
                <a:lnTo>
                  <a:pt x="703" y="33"/>
                </a:lnTo>
                <a:lnTo>
                  <a:pt x="625" y="15"/>
                </a:lnTo>
                <a:lnTo>
                  <a:pt x="366" y="0"/>
                </a:lnTo>
                <a:lnTo>
                  <a:pt x="107" y="15"/>
                </a:lnTo>
                <a:lnTo>
                  <a:pt x="29" y="33"/>
                </a:lnTo>
                <a:lnTo>
                  <a:pt x="0" y="54"/>
                </a:lnTo>
                <a:lnTo>
                  <a:pt x="29" y="74"/>
                </a:lnTo>
                <a:lnTo>
                  <a:pt x="107" y="91"/>
                </a:lnTo>
                <a:lnTo>
                  <a:pt x="366" y="107"/>
                </a:lnTo>
                <a:lnTo>
                  <a:pt x="625" y="91"/>
                </a:lnTo>
                <a:lnTo>
                  <a:pt x="703" y="74"/>
                </a:lnTo>
                <a:lnTo>
                  <a:pt x="732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Freeform 11"/>
          <p:cNvSpPr>
            <a:spLocks/>
          </p:cNvSpPr>
          <p:nvPr/>
        </p:nvSpPr>
        <p:spPr bwMode="auto">
          <a:xfrm>
            <a:off x="1524000" y="5308600"/>
            <a:ext cx="1163638" cy="90487"/>
          </a:xfrm>
          <a:custGeom>
            <a:avLst/>
            <a:gdLst>
              <a:gd name="T0" fmla="*/ 0 w 733"/>
              <a:gd name="T1" fmla="*/ 0 h 57"/>
              <a:gd name="T2" fmla="*/ 10 w 733"/>
              <a:gd name="T3" fmla="*/ 4 h 57"/>
              <a:gd name="T4" fmla="*/ 66 w 733"/>
              <a:gd name="T5" fmla="*/ 25 h 57"/>
              <a:gd name="T6" fmla="*/ 194 w 733"/>
              <a:gd name="T7" fmla="*/ 46 h 57"/>
              <a:gd name="T8" fmla="*/ 373 w 733"/>
              <a:gd name="T9" fmla="*/ 56 h 57"/>
              <a:gd name="T10" fmla="*/ 551 w 733"/>
              <a:gd name="T11" fmla="*/ 44 h 57"/>
              <a:gd name="T12" fmla="*/ 684 w 733"/>
              <a:gd name="T13" fmla="*/ 21 h 57"/>
              <a:gd name="T14" fmla="*/ 728 w 733"/>
              <a:gd name="T15" fmla="*/ 3 h 57"/>
              <a:gd name="T16" fmla="*/ 732 w 733"/>
              <a:gd name="T17" fmla="*/ 0 h 57"/>
              <a:gd name="T18" fmla="*/ 0 w 733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3" h="57">
                <a:moveTo>
                  <a:pt x="0" y="0"/>
                </a:moveTo>
                <a:lnTo>
                  <a:pt x="10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4" y="21"/>
                </a:lnTo>
                <a:lnTo>
                  <a:pt x="728" y="3"/>
                </a:lnTo>
                <a:lnTo>
                  <a:pt x="732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Freeform 12"/>
          <p:cNvSpPr>
            <a:spLocks/>
          </p:cNvSpPr>
          <p:nvPr/>
        </p:nvSpPr>
        <p:spPr bwMode="auto">
          <a:xfrm>
            <a:off x="152400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Freeform 13"/>
          <p:cNvSpPr>
            <a:spLocks/>
          </p:cNvSpPr>
          <p:nvPr/>
        </p:nvSpPr>
        <p:spPr bwMode="auto">
          <a:xfrm>
            <a:off x="6380163" y="4098925"/>
            <a:ext cx="1165225" cy="173037"/>
          </a:xfrm>
          <a:custGeom>
            <a:avLst/>
            <a:gdLst>
              <a:gd name="T0" fmla="*/ 733 w 734"/>
              <a:gd name="T1" fmla="*/ 54 h 109"/>
              <a:gd name="T2" fmla="*/ 705 w 734"/>
              <a:gd name="T3" fmla="*/ 33 h 109"/>
              <a:gd name="T4" fmla="*/ 626 w 734"/>
              <a:gd name="T5" fmla="*/ 16 h 109"/>
              <a:gd name="T6" fmla="*/ 367 w 734"/>
              <a:gd name="T7" fmla="*/ 0 h 109"/>
              <a:gd name="T8" fmla="*/ 108 w 734"/>
              <a:gd name="T9" fmla="*/ 16 h 109"/>
              <a:gd name="T10" fmla="*/ 29 w 734"/>
              <a:gd name="T11" fmla="*/ 33 h 109"/>
              <a:gd name="T12" fmla="*/ 0 w 734"/>
              <a:gd name="T13" fmla="*/ 54 h 109"/>
              <a:gd name="T14" fmla="*/ 29 w 734"/>
              <a:gd name="T15" fmla="*/ 75 h 109"/>
              <a:gd name="T16" fmla="*/ 108 w 734"/>
              <a:gd name="T17" fmla="*/ 92 h 109"/>
              <a:gd name="T18" fmla="*/ 367 w 734"/>
              <a:gd name="T19" fmla="*/ 108 h 109"/>
              <a:gd name="T20" fmla="*/ 626 w 734"/>
              <a:gd name="T21" fmla="*/ 92 h 109"/>
              <a:gd name="T22" fmla="*/ 705 w 734"/>
              <a:gd name="T23" fmla="*/ 75 h 109"/>
              <a:gd name="T24" fmla="*/ 733 w 734"/>
              <a:gd name="T25" fmla="*/ 5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34" h="109">
                <a:moveTo>
                  <a:pt x="733" y="54"/>
                </a:moveTo>
                <a:lnTo>
                  <a:pt x="705" y="33"/>
                </a:lnTo>
                <a:lnTo>
                  <a:pt x="626" y="16"/>
                </a:lnTo>
                <a:lnTo>
                  <a:pt x="367" y="0"/>
                </a:lnTo>
                <a:lnTo>
                  <a:pt x="108" y="16"/>
                </a:lnTo>
                <a:lnTo>
                  <a:pt x="29" y="33"/>
                </a:lnTo>
                <a:lnTo>
                  <a:pt x="0" y="54"/>
                </a:lnTo>
                <a:lnTo>
                  <a:pt x="29" y="75"/>
                </a:lnTo>
                <a:lnTo>
                  <a:pt x="108" y="92"/>
                </a:lnTo>
                <a:lnTo>
                  <a:pt x="367" y="108"/>
                </a:lnTo>
                <a:lnTo>
                  <a:pt x="626" y="92"/>
                </a:lnTo>
                <a:lnTo>
                  <a:pt x="705" y="75"/>
                </a:lnTo>
                <a:lnTo>
                  <a:pt x="733" y="54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Freeform 14"/>
          <p:cNvSpPr>
            <a:spLocks/>
          </p:cNvSpPr>
          <p:nvPr/>
        </p:nvSpPr>
        <p:spPr bwMode="auto">
          <a:xfrm>
            <a:off x="6380163" y="5367337"/>
            <a:ext cx="1165225" cy="90488"/>
          </a:xfrm>
          <a:custGeom>
            <a:avLst/>
            <a:gdLst>
              <a:gd name="T0" fmla="*/ 0 w 734"/>
              <a:gd name="T1" fmla="*/ 0 h 57"/>
              <a:gd name="T2" fmla="*/ 9 w 734"/>
              <a:gd name="T3" fmla="*/ 4 h 57"/>
              <a:gd name="T4" fmla="*/ 66 w 734"/>
              <a:gd name="T5" fmla="*/ 25 h 57"/>
              <a:gd name="T6" fmla="*/ 194 w 734"/>
              <a:gd name="T7" fmla="*/ 46 h 57"/>
              <a:gd name="T8" fmla="*/ 373 w 734"/>
              <a:gd name="T9" fmla="*/ 56 h 57"/>
              <a:gd name="T10" fmla="*/ 551 w 734"/>
              <a:gd name="T11" fmla="*/ 44 h 57"/>
              <a:gd name="T12" fmla="*/ 683 w 734"/>
              <a:gd name="T13" fmla="*/ 21 h 57"/>
              <a:gd name="T14" fmla="*/ 728 w 734"/>
              <a:gd name="T15" fmla="*/ 3 h 57"/>
              <a:gd name="T16" fmla="*/ 733 w 734"/>
              <a:gd name="T17" fmla="*/ 0 h 57"/>
              <a:gd name="T18" fmla="*/ 0 w 734"/>
              <a:gd name="T19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34" h="57">
                <a:moveTo>
                  <a:pt x="0" y="0"/>
                </a:moveTo>
                <a:lnTo>
                  <a:pt x="9" y="4"/>
                </a:lnTo>
                <a:lnTo>
                  <a:pt x="66" y="25"/>
                </a:lnTo>
                <a:lnTo>
                  <a:pt x="194" y="46"/>
                </a:lnTo>
                <a:lnTo>
                  <a:pt x="373" y="56"/>
                </a:lnTo>
                <a:lnTo>
                  <a:pt x="551" y="44"/>
                </a:lnTo>
                <a:lnTo>
                  <a:pt x="683" y="21"/>
                </a:lnTo>
                <a:lnTo>
                  <a:pt x="728" y="3"/>
                </a:lnTo>
                <a:lnTo>
                  <a:pt x="733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Freeform 15"/>
          <p:cNvSpPr>
            <a:spLocks/>
          </p:cNvSpPr>
          <p:nvPr/>
        </p:nvSpPr>
        <p:spPr bwMode="auto">
          <a:xfrm>
            <a:off x="7543800" y="4205287"/>
            <a:ext cx="1588" cy="1155700"/>
          </a:xfrm>
          <a:custGeom>
            <a:avLst/>
            <a:gdLst>
              <a:gd name="T0" fmla="*/ 0 w 1"/>
              <a:gd name="T1" fmla="*/ 0 h 728"/>
              <a:gd name="T2" fmla="*/ 0 w 1"/>
              <a:gd name="T3" fmla="*/ 727 h 728"/>
              <a:gd name="T4" fmla="*/ 0 w 1"/>
              <a:gd name="T5" fmla="*/ 0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28">
                <a:moveTo>
                  <a:pt x="0" y="0"/>
                </a:moveTo>
                <a:lnTo>
                  <a:pt x="0" y="727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Freeform 16"/>
          <p:cNvSpPr>
            <a:spLocks/>
          </p:cNvSpPr>
          <p:nvPr/>
        </p:nvSpPr>
        <p:spPr bwMode="auto">
          <a:xfrm>
            <a:off x="6380163" y="4241800"/>
            <a:ext cx="1587" cy="1117600"/>
          </a:xfrm>
          <a:custGeom>
            <a:avLst/>
            <a:gdLst>
              <a:gd name="T0" fmla="*/ 0 w 1"/>
              <a:gd name="T1" fmla="*/ 0 h 704"/>
              <a:gd name="T2" fmla="*/ 0 w 1"/>
              <a:gd name="T3" fmla="*/ 703 h 704"/>
              <a:gd name="T4" fmla="*/ 0 w 1"/>
              <a:gd name="T5" fmla="*/ 0 h 7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704">
                <a:moveTo>
                  <a:pt x="0" y="0"/>
                </a:moveTo>
                <a:lnTo>
                  <a:pt x="0" y="703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Freeform 17"/>
          <p:cNvSpPr>
            <a:spLocks/>
          </p:cNvSpPr>
          <p:nvPr/>
        </p:nvSpPr>
        <p:spPr bwMode="auto">
          <a:xfrm>
            <a:off x="1646238" y="5041900"/>
            <a:ext cx="946150" cy="109537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Freeform 18"/>
          <p:cNvSpPr>
            <a:spLocks/>
          </p:cNvSpPr>
          <p:nvPr/>
        </p:nvSpPr>
        <p:spPr bwMode="auto">
          <a:xfrm>
            <a:off x="6478588" y="4559300"/>
            <a:ext cx="933450" cy="109537"/>
          </a:xfrm>
          <a:custGeom>
            <a:avLst/>
            <a:gdLst>
              <a:gd name="T0" fmla="*/ 0 w 588"/>
              <a:gd name="T1" fmla="*/ 68 h 69"/>
              <a:gd name="T2" fmla="*/ 0 w 588"/>
              <a:gd name="T3" fmla="*/ 0 h 69"/>
              <a:gd name="T4" fmla="*/ 587 w 588"/>
              <a:gd name="T5" fmla="*/ 0 h 69"/>
              <a:gd name="T6" fmla="*/ 587 w 588"/>
              <a:gd name="T7" fmla="*/ 68 h 69"/>
              <a:gd name="T8" fmla="*/ 0 w 588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9">
                <a:moveTo>
                  <a:pt x="0" y="68"/>
                </a:moveTo>
                <a:lnTo>
                  <a:pt x="0" y="0"/>
                </a:lnTo>
                <a:lnTo>
                  <a:pt x="587" y="0"/>
                </a:lnTo>
                <a:lnTo>
                  <a:pt x="587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Freeform 19"/>
          <p:cNvSpPr>
            <a:spLocks/>
          </p:cNvSpPr>
          <p:nvPr/>
        </p:nvSpPr>
        <p:spPr bwMode="auto">
          <a:xfrm>
            <a:off x="6491288" y="4997450"/>
            <a:ext cx="933450" cy="100012"/>
          </a:xfrm>
          <a:custGeom>
            <a:avLst/>
            <a:gdLst>
              <a:gd name="T0" fmla="*/ 0 w 588"/>
              <a:gd name="T1" fmla="*/ 62 h 63"/>
              <a:gd name="T2" fmla="*/ 0 w 588"/>
              <a:gd name="T3" fmla="*/ 0 h 63"/>
              <a:gd name="T4" fmla="*/ 587 w 588"/>
              <a:gd name="T5" fmla="*/ 0 h 63"/>
              <a:gd name="T6" fmla="*/ 587 w 588"/>
              <a:gd name="T7" fmla="*/ 62 h 63"/>
              <a:gd name="T8" fmla="*/ 0 w 588"/>
              <a:gd name="T9" fmla="*/ 62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8" h="63">
                <a:moveTo>
                  <a:pt x="0" y="62"/>
                </a:moveTo>
                <a:lnTo>
                  <a:pt x="0" y="0"/>
                </a:lnTo>
                <a:lnTo>
                  <a:pt x="587" y="0"/>
                </a:lnTo>
                <a:lnTo>
                  <a:pt x="587" y="62"/>
                </a:lnTo>
                <a:lnTo>
                  <a:pt x="0" y="62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Freeform 20"/>
          <p:cNvSpPr>
            <a:spLocks/>
          </p:cNvSpPr>
          <p:nvPr/>
        </p:nvSpPr>
        <p:spPr bwMode="auto">
          <a:xfrm>
            <a:off x="1646238" y="4611687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Freeform 21"/>
          <p:cNvSpPr>
            <a:spLocks/>
          </p:cNvSpPr>
          <p:nvPr/>
        </p:nvSpPr>
        <p:spPr bwMode="auto">
          <a:xfrm>
            <a:off x="1646238" y="4354512"/>
            <a:ext cx="946150" cy="109538"/>
          </a:xfrm>
          <a:custGeom>
            <a:avLst/>
            <a:gdLst>
              <a:gd name="T0" fmla="*/ 0 w 596"/>
              <a:gd name="T1" fmla="*/ 68 h 69"/>
              <a:gd name="T2" fmla="*/ 0 w 596"/>
              <a:gd name="T3" fmla="*/ 0 h 69"/>
              <a:gd name="T4" fmla="*/ 595 w 596"/>
              <a:gd name="T5" fmla="*/ 0 h 69"/>
              <a:gd name="T6" fmla="*/ 595 w 596"/>
              <a:gd name="T7" fmla="*/ 68 h 69"/>
              <a:gd name="T8" fmla="*/ 0 w 596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6" h="69">
                <a:moveTo>
                  <a:pt x="0" y="68"/>
                </a:moveTo>
                <a:lnTo>
                  <a:pt x="0" y="0"/>
                </a:lnTo>
                <a:lnTo>
                  <a:pt x="595" y="0"/>
                </a:lnTo>
                <a:lnTo>
                  <a:pt x="595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Freeform 22"/>
          <p:cNvSpPr>
            <a:spLocks/>
          </p:cNvSpPr>
          <p:nvPr/>
        </p:nvSpPr>
        <p:spPr bwMode="auto">
          <a:xfrm>
            <a:off x="6491288" y="4354512"/>
            <a:ext cx="944562" cy="109538"/>
          </a:xfrm>
          <a:custGeom>
            <a:avLst/>
            <a:gdLst>
              <a:gd name="T0" fmla="*/ 0 w 595"/>
              <a:gd name="T1" fmla="*/ 68 h 69"/>
              <a:gd name="T2" fmla="*/ 0 w 595"/>
              <a:gd name="T3" fmla="*/ 0 h 69"/>
              <a:gd name="T4" fmla="*/ 594 w 595"/>
              <a:gd name="T5" fmla="*/ 0 h 69"/>
              <a:gd name="T6" fmla="*/ 594 w 595"/>
              <a:gd name="T7" fmla="*/ 68 h 69"/>
              <a:gd name="T8" fmla="*/ 0 w 595"/>
              <a:gd name="T9" fmla="*/ 68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5" h="69">
                <a:moveTo>
                  <a:pt x="0" y="68"/>
                </a:moveTo>
                <a:lnTo>
                  <a:pt x="0" y="0"/>
                </a:lnTo>
                <a:lnTo>
                  <a:pt x="594" y="0"/>
                </a:lnTo>
                <a:lnTo>
                  <a:pt x="594" y="68"/>
                </a:lnTo>
                <a:lnTo>
                  <a:pt x="0" y="68"/>
                </a:lnTo>
              </a:path>
            </a:pathLst>
          </a:custGeom>
          <a:solidFill>
            <a:srgbClr val="FAFD00"/>
          </a:solidFill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Freeform 23"/>
          <p:cNvSpPr>
            <a:spLocks/>
          </p:cNvSpPr>
          <p:nvPr/>
        </p:nvSpPr>
        <p:spPr bwMode="auto">
          <a:xfrm>
            <a:off x="6756400" y="4783137"/>
            <a:ext cx="49213" cy="66675"/>
          </a:xfrm>
          <a:custGeom>
            <a:avLst/>
            <a:gdLst>
              <a:gd name="T0" fmla="*/ 30 w 31"/>
              <a:gd name="T1" fmla="*/ 21 h 42"/>
              <a:gd name="T2" fmla="*/ 15 w 31"/>
              <a:gd name="T3" fmla="*/ 0 h 42"/>
              <a:gd name="T4" fmla="*/ 0 w 31"/>
              <a:gd name="T5" fmla="*/ 21 h 42"/>
              <a:gd name="T6" fmla="*/ 15 w 31"/>
              <a:gd name="T7" fmla="*/ 41 h 42"/>
              <a:gd name="T8" fmla="*/ 30 w 31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1" h="42">
                <a:moveTo>
                  <a:pt x="30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0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Freeform 24"/>
          <p:cNvSpPr>
            <a:spLocks/>
          </p:cNvSpPr>
          <p:nvPr/>
        </p:nvSpPr>
        <p:spPr bwMode="auto">
          <a:xfrm>
            <a:off x="6924675" y="4783137"/>
            <a:ext cx="52388" cy="66675"/>
          </a:xfrm>
          <a:custGeom>
            <a:avLst/>
            <a:gdLst>
              <a:gd name="T0" fmla="*/ 32 w 33"/>
              <a:gd name="T1" fmla="*/ 21 h 42"/>
              <a:gd name="T2" fmla="*/ 16 w 33"/>
              <a:gd name="T3" fmla="*/ 0 h 42"/>
              <a:gd name="T4" fmla="*/ 0 w 33"/>
              <a:gd name="T5" fmla="*/ 21 h 42"/>
              <a:gd name="T6" fmla="*/ 16 w 33"/>
              <a:gd name="T7" fmla="*/ 41 h 42"/>
              <a:gd name="T8" fmla="*/ 32 w 33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3" h="42">
                <a:moveTo>
                  <a:pt x="32" y="21"/>
                </a:moveTo>
                <a:lnTo>
                  <a:pt x="16" y="0"/>
                </a:lnTo>
                <a:lnTo>
                  <a:pt x="0" y="21"/>
                </a:lnTo>
                <a:lnTo>
                  <a:pt x="16" y="41"/>
                </a:lnTo>
                <a:lnTo>
                  <a:pt x="32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Freeform 25"/>
          <p:cNvSpPr>
            <a:spLocks/>
          </p:cNvSpPr>
          <p:nvPr/>
        </p:nvSpPr>
        <p:spPr bwMode="auto">
          <a:xfrm>
            <a:off x="7107238" y="4783137"/>
            <a:ext cx="50800" cy="66675"/>
          </a:xfrm>
          <a:custGeom>
            <a:avLst/>
            <a:gdLst>
              <a:gd name="T0" fmla="*/ 31 w 32"/>
              <a:gd name="T1" fmla="*/ 21 h 42"/>
              <a:gd name="T2" fmla="*/ 15 w 32"/>
              <a:gd name="T3" fmla="*/ 0 h 42"/>
              <a:gd name="T4" fmla="*/ 0 w 32"/>
              <a:gd name="T5" fmla="*/ 21 h 42"/>
              <a:gd name="T6" fmla="*/ 15 w 32"/>
              <a:gd name="T7" fmla="*/ 41 h 42"/>
              <a:gd name="T8" fmla="*/ 31 w 32"/>
              <a:gd name="T9" fmla="*/ 21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" h="42">
                <a:moveTo>
                  <a:pt x="31" y="21"/>
                </a:moveTo>
                <a:lnTo>
                  <a:pt x="15" y="0"/>
                </a:lnTo>
                <a:lnTo>
                  <a:pt x="0" y="21"/>
                </a:lnTo>
                <a:lnTo>
                  <a:pt x="15" y="41"/>
                </a:lnTo>
                <a:lnTo>
                  <a:pt x="31" y="21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20" name="Group 29"/>
          <p:cNvGrpSpPr>
            <a:grpSpLocks/>
          </p:cNvGrpSpPr>
          <p:nvPr/>
        </p:nvGrpSpPr>
        <p:grpSpPr bwMode="auto">
          <a:xfrm>
            <a:off x="3494088" y="5157787"/>
            <a:ext cx="403225" cy="65088"/>
            <a:chOff x="2297" y="3192"/>
            <a:chExt cx="254" cy="41"/>
          </a:xfrm>
        </p:grpSpPr>
        <p:sp>
          <p:nvSpPr>
            <p:cNvPr id="221" name="Freeform 26"/>
            <p:cNvSpPr>
              <a:spLocks/>
            </p:cNvSpPr>
            <p:nvPr/>
          </p:nvSpPr>
          <p:spPr bwMode="auto">
            <a:xfrm>
              <a:off x="2297" y="3192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2" name="Freeform 27"/>
            <p:cNvSpPr>
              <a:spLocks/>
            </p:cNvSpPr>
            <p:nvPr/>
          </p:nvSpPr>
          <p:spPr bwMode="auto">
            <a:xfrm>
              <a:off x="2405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3" name="Freeform 28"/>
            <p:cNvSpPr>
              <a:spLocks/>
            </p:cNvSpPr>
            <p:nvPr/>
          </p:nvSpPr>
          <p:spPr bwMode="auto">
            <a:xfrm>
              <a:off x="2520" y="3192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4" name="Freeform 30"/>
          <p:cNvSpPr>
            <a:spLocks/>
          </p:cNvSpPr>
          <p:nvPr/>
        </p:nvSpPr>
        <p:spPr bwMode="auto">
          <a:xfrm>
            <a:off x="3378200" y="3563937"/>
            <a:ext cx="752475" cy="280988"/>
          </a:xfrm>
          <a:custGeom>
            <a:avLst/>
            <a:gdLst>
              <a:gd name="T0" fmla="*/ 0 w 474"/>
              <a:gd name="T1" fmla="*/ 176 h 177"/>
              <a:gd name="T2" fmla="*/ 0 w 474"/>
              <a:gd name="T3" fmla="*/ 0 h 177"/>
              <a:gd name="T4" fmla="*/ 473 w 474"/>
              <a:gd name="T5" fmla="*/ 0 h 177"/>
              <a:gd name="T6" fmla="*/ 473 w 474"/>
              <a:gd name="T7" fmla="*/ 176 h 177"/>
              <a:gd name="T8" fmla="*/ 0 w 474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4" h="177">
                <a:moveTo>
                  <a:pt x="0" y="176"/>
                </a:moveTo>
                <a:lnTo>
                  <a:pt x="0" y="0"/>
                </a:lnTo>
                <a:lnTo>
                  <a:pt x="473" y="0"/>
                </a:lnTo>
                <a:lnTo>
                  <a:pt x="473" y="176"/>
                </a:lnTo>
                <a:lnTo>
                  <a:pt x="0" y="176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Freeform 31"/>
          <p:cNvSpPr>
            <a:spLocks/>
          </p:cNvSpPr>
          <p:nvPr/>
        </p:nvSpPr>
        <p:spPr bwMode="auto">
          <a:xfrm>
            <a:off x="3382963" y="3898900"/>
            <a:ext cx="750887" cy="280987"/>
          </a:xfrm>
          <a:custGeom>
            <a:avLst/>
            <a:gdLst>
              <a:gd name="T0" fmla="*/ 0 w 473"/>
              <a:gd name="T1" fmla="*/ 176 h 177"/>
              <a:gd name="T2" fmla="*/ 0 w 473"/>
              <a:gd name="T3" fmla="*/ 0 h 177"/>
              <a:gd name="T4" fmla="*/ 472 w 473"/>
              <a:gd name="T5" fmla="*/ 0 h 177"/>
              <a:gd name="T6" fmla="*/ 472 w 473"/>
              <a:gd name="T7" fmla="*/ 176 h 177"/>
              <a:gd name="T8" fmla="*/ 0 w 473"/>
              <a:gd name="T9" fmla="*/ 176 h 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73" h="177">
                <a:moveTo>
                  <a:pt x="0" y="176"/>
                </a:moveTo>
                <a:lnTo>
                  <a:pt x="0" y="0"/>
                </a:lnTo>
                <a:lnTo>
                  <a:pt x="472" y="0"/>
                </a:lnTo>
                <a:lnTo>
                  <a:pt x="472" y="176"/>
                </a:lnTo>
                <a:lnTo>
                  <a:pt x="0" y="176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Freeform 32"/>
          <p:cNvSpPr>
            <a:spLocks/>
          </p:cNvSpPr>
          <p:nvPr/>
        </p:nvSpPr>
        <p:spPr bwMode="auto">
          <a:xfrm>
            <a:off x="3387725" y="5435600"/>
            <a:ext cx="774700" cy="258762"/>
          </a:xfrm>
          <a:custGeom>
            <a:avLst/>
            <a:gdLst>
              <a:gd name="T0" fmla="*/ 0 w 488"/>
              <a:gd name="T1" fmla="*/ 162 h 163"/>
              <a:gd name="T2" fmla="*/ 0 w 488"/>
              <a:gd name="T3" fmla="*/ 0 h 163"/>
              <a:gd name="T4" fmla="*/ 487 w 488"/>
              <a:gd name="T5" fmla="*/ 0 h 163"/>
              <a:gd name="T6" fmla="*/ 487 w 488"/>
              <a:gd name="T7" fmla="*/ 162 h 163"/>
              <a:gd name="T8" fmla="*/ 0 w 488"/>
              <a:gd name="T9" fmla="*/ 162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8" h="163">
                <a:moveTo>
                  <a:pt x="0" y="162"/>
                </a:moveTo>
                <a:lnTo>
                  <a:pt x="0" y="0"/>
                </a:lnTo>
                <a:lnTo>
                  <a:pt x="487" y="0"/>
                </a:lnTo>
                <a:lnTo>
                  <a:pt x="487" y="162"/>
                </a:lnTo>
                <a:lnTo>
                  <a:pt x="0" y="162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Freeform 33"/>
          <p:cNvSpPr>
            <a:spLocks/>
          </p:cNvSpPr>
          <p:nvPr/>
        </p:nvSpPr>
        <p:spPr bwMode="auto">
          <a:xfrm>
            <a:off x="3400425" y="5754687"/>
            <a:ext cx="776288" cy="257175"/>
          </a:xfrm>
          <a:custGeom>
            <a:avLst/>
            <a:gdLst>
              <a:gd name="T0" fmla="*/ 0 w 489"/>
              <a:gd name="T1" fmla="*/ 161 h 162"/>
              <a:gd name="T2" fmla="*/ 0 w 489"/>
              <a:gd name="T3" fmla="*/ 0 h 162"/>
              <a:gd name="T4" fmla="*/ 488 w 489"/>
              <a:gd name="T5" fmla="*/ 0 h 162"/>
              <a:gd name="T6" fmla="*/ 488 w 489"/>
              <a:gd name="T7" fmla="*/ 161 h 162"/>
              <a:gd name="T8" fmla="*/ 0 w 489"/>
              <a:gd name="T9" fmla="*/ 161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" h="162">
                <a:moveTo>
                  <a:pt x="0" y="161"/>
                </a:moveTo>
                <a:lnTo>
                  <a:pt x="0" y="0"/>
                </a:lnTo>
                <a:lnTo>
                  <a:pt x="488" y="0"/>
                </a:lnTo>
                <a:lnTo>
                  <a:pt x="488" y="161"/>
                </a:lnTo>
                <a:lnTo>
                  <a:pt x="0" y="161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Freeform 34"/>
          <p:cNvSpPr>
            <a:spLocks/>
          </p:cNvSpPr>
          <p:nvPr/>
        </p:nvSpPr>
        <p:spPr bwMode="auto">
          <a:xfrm>
            <a:off x="2971800" y="3443287"/>
            <a:ext cx="3068638" cy="2714625"/>
          </a:xfrm>
          <a:custGeom>
            <a:avLst/>
            <a:gdLst>
              <a:gd name="T0" fmla="*/ 0 w 1933"/>
              <a:gd name="T1" fmla="*/ 0 h 1710"/>
              <a:gd name="T2" fmla="*/ 1932 w 1933"/>
              <a:gd name="T3" fmla="*/ 0 h 1710"/>
              <a:gd name="T4" fmla="*/ 1932 w 1933"/>
              <a:gd name="T5" fmla="*/ 1709 h 1710"/>
              <a:gd name="T6" fmla="*/ 0 w 1933"/>
              <a:gd name="T7" fmla="*/ 1709 h 1710"/>
              <a:gd name="T8" fmla="*/ 0 w 1933"/>
              <a:gd name="T9" fmla="*/ 0 h 17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33" h="1710">
                <a:moveTo>
                  <a:pt x="0" y="0"/>
                </a:moveTo>
                <a:lnTo>
                  <a:pt x="1932" y="0"/>
                </a:lnTo>
                <a:lnTo>
                  <a:pt x="1932" y="1709"/>
                </a:lnTo>
                <a:lnTo>
                  <a:pt x="0" y="1709"/>
                </a:lnTo>
                <a:lnTo>
                  <a:pt x="0" y="0"/>
                </a:lnTo>
              </a:path>
            </a:pathLst>
          </a:custGeom>
          <a:noFill/>
          <a:ln w="508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Freeform 35"/>
          <p:cNvSpPr>
            <a:spLocks/>
          </p:cNvSpPr>
          <p:nvPr/>
        </p:nvSpPr>
        <p:spPr bwMode="auto">
          <a:xfrm>
            <a:off x="3370263" y="4330700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rgbClr val="FAFD00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Freeform 36"/>
          <p:cNvSpPr>
            <a:spLocks/>
          </p:cNvSpPr>
          <p:nvPr/>
        </p:nvSpPr>
        <p:spPr bwMode="auto">
          <a:xfrm>
            <a:off x="3371850" y="4646612"/>
            <a:ext cx="777875" cy="260350"/>
          </a:xfrm>
          <a:custGeom>
            <a:avLst/>
            <a:gdLst>
              <a:gd name="T0" fmla="*/ 0 w 490"/>
              <a:gd name="T1" fmla="*/ 163 h 164"/>
              <a:gd name="T2" fmla="*/ 0 w 490"/>
              <a:gd name="T3" fmla="*/ 0 h 164"/>
              <a:gd name="T4" fmla="*/ 489 w 490"/>
              <a:gd name="T5" fmla="*/ 0 h 164"/>
              <a:gd name="T6" fmla="*/ 489 w 490"/>
              <a:gd name="T7" fmla="*/ 163 h 164"/>
              <a:gd name="T8" fmla="*/ 0 w 490"/>
              <a:gd name="T9" fmla="*/ 163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0" h="164">
                <a:moveTo>
                  <a:pt x="0" y="163"/>
                </a:moveTo>
                <a:lnTo>
                  <a:pt x="0" y="0"/>
                </a:lnTo>
                <a:lnTo>
                  <a:pt x="489" y="0"/>
                </a:lnTo>
                <a:lnTo>
                  <a:pt x="489" y="163"/>
                </a:lnTo>
                <a:lnTo>
                  <a:pt x="0" y="163"/>
                </a:lnTo>
              </a:path>
            </a:pathLst>
          </a:custGeom>
          <a:solidFill>
            <a:schemeClr val="bg2"/>
          </a:solidFill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31" name="Group 43"/>
          <p:cNvGrpSpPr>
            <a:grpSpLocks/>
          </p:cNvGrpSpPr>
          <p:nvPr/>
        </p:nvGrpSpPr>
        <p:grpSpPr bwMode="auto">
          <a:xfrm>
            <a:off x="4214813" y="3873500"/>
            <a:ext cx="617537" cy="1820862"/>
            <a:chOff x="2751" y="2383"/>
            <a:chExt cx="389" cy="1147"/>
          </a:xfrm>
        </p:grpSpPr>
        <p:sp>
          <p:nvSpPr>
            <p:cNvPr id="232" name="Freeform 37"/>
            <p:cNvSpPr>
              <a:spLocks/>
            </p:cNvSpPr>
            <p:nvPr/>
          </p:nvSpPr>
          <p:spPr bwMode="auto">
            <a:xfrm>
              <a:off x="2751" y="2956"/>
              <a:ext cx="389" cy="574"/>
            </a:xfrm>
            <a:custGeom>
              <a:avLst/>
              <a:gdLst>
                <a:gd name="T0" fmla="*/ 0 w 389"/>
                <a:gd name="T1" fmla="*/ 573 h 574"/>
                <a:gd name="T2" fmla="*/ 388 w 389"/>
                <a:gd name="T3" fmla="*/ 0 h 574"/>
                <a:gd name="T4" fmla="*/ 0 w 389"/>
                <a:gd name="T5" fmla="*/ 573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574">
                  <a:moveTo>
                    <a:pt x="0" y="573"/>
                  </a:moveTo>
                  <a:lnTo>
                    <a:pt x="388" y="0"/>
                  </a:lnTo>
                  <a:lnTo>
                    <a:pt x="0" y="573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3" name="Freeform 38"/>
            <p:cNvSpPr>
              <a:spLocks/>
            </p:cNvSpPr>
            <p:nvPr/>
          </p:nvSpPr>
          <p:spPr bwMode="auto">
            <a:xfrm>
              <a:off x="3038" y="2956"/>
              <a:ext cx="102" cy="122"/>
            </a:xfrm>
            <a:custGeom>
              <a:avLst/>
              <a:gdLst>
                <a:gd name="T0" fmla="*/ 0 w 102"/>
                <a:gd name="T1" fmla="*/ 89 h 122"/>
                <a:gd name="T2" fmla="*/ 101 w 102"/>
                <a:gd name="T3" fmla="*/ 0 h 122"/>
                <a:gd name="T4" fmla="*/ 60 w 102"/>
                <a:gd name="T5" fmla="*/ 12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2" h="122">
                  <a:moveTo>
                    <a:pt x="0" y="89"/>
                  </a:moveTo>
                  <a:lnTo>
                    <a:pt x="101" y="0"/>
                  </a:lnTo>
                  <a:lnTo>
                    <a:pt x="60" y="12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4" name="Freeform 39"/>
            <p:cNvSpPr>
              <a:spLocks/>
            </p:cNvSpPr>
            <p:nvPr/>
          </p:nvSpPr>
          <p:spPr bwMode="auto">
            <a:xfrm>
              <a:off x="2751" y="2383"/>
              <a:ext cx="389" cy="422"/>
            </a:xfrm>
            <a:custGeom>
              <a:avLst/>
              <a:gdLst>
                <a:gd name="T0" fmla="*/ 0 w 389"/>
                <a:gd name="T1" fmla="*/ 0 h 422"/>
                <a:gd name="T2" fmla="*/ 388 w 389"/>
                <a:gd name="T3" fmla="*/ 421 h 422"/>
                <a:gd name="T4" fmla="*/ 0 w 389"/>
                <a:gd name="T5" fmla="*/ 0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22">
                  <a:moveTo>
                    <a:pt x="0" y="0"/>
                  </a:moveTo>
                  <a:lnTo>
                    <a:pt x="388" y="421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" name="Freeform 40"/>
            <p:cNvSpPr>
              <a:spLocks/>
            </p:cNvSpPr>
            <p:nvPr/>
          </p:nvSpPr>
          <p:spPr bwMode="auto">
            <a:xfrm>
              <a:off x="3025" y="2689"/>
              <a:ext cx="115" cy="116"/>
            </a:xfrm>
            <a:custGeom>
              <a:avLst/>
              <a:gdLst>
                <a:gd name="T0" fmla="*/ 54 w 115"/>
                <a:gd name="T1" fmla="*/ 0 h 116"/>
                <a:gd name="T2" fmla="*/ 114 w 115"/>
                <a:gd name="T3" fmla="*/ 115 h 116"/>
                <a:gd name="T4" fmla="*/ 0 w 115"/>
                <a:gd name="T5" fmla="*/ 39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" h="116">
                  <a:moveTo>
                    <a:pt x="54" y="0"/>
                  </a:moveTo>
                  <a:lnTo>
                    <a:pt x="114" y="115"/>
                  </a:lnTo>
                  <a:lnTo>
                    <a:pt x="0" y="39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41"/>
            <p:cNvSpPr>
              <a:spLocks/>
            </p:cNvSpPr>
            <p:nvPr/>
          </p:nvSpPr>
          <p:spPr bwMode="auto">
            <a:xfrm>
              <a:off x="2751" y="2842"/>
              <a:ext cx="389" cy="40"/>
            </a:xfrm>
            <a:custGeom>
              <a:avLst/>
              <a:gdLst>
                <a:gd name="T0" fmla="*/ 0 w 389"/>
                <a:gd name="T1" fmla="*/ 0 h 40"/>
                <a:gd name="T2" fmla="*/ 388 w 389"/>
                <a:gd name="T3" fmla="*/ 39 h 40"/>
                <a:gd name="T4" fmla="*/ 0 w 389"/>
                <a:gd name="T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9" h="40">
                  <a:moveTo>
                    <a:pt x="0" y="0"/>
                  </a:moveTo>
                  <a:lnTo>
                    <a:pt x="388" y="39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42"/>
            <p:cNvSpPr>
              <a:spLocks/>
            </p:cNvSpPr>
            <p:nvPr/>
          </p:nvSpPr>
          <p:spPr bwMode="auto">
            <a:xfrm>
              <a:off x="2999" y="2837"/>
              <a:ext cx="141" cy="62"/>
            </a:xfrm>
            <a:custGeom>
              <a:avLst/>
              <a:gdLst>
                <a:gd name="T0" fmla="*/ 8 w 141"/>
                <a:gd name="T1" fmla="*/ 0 h 62"/>
                <a:gd name="T2" fmla="*/ 140 w 141"/>
                <a:gd name="T3" fmla="*/ 44 h 62"/>
                <a:gd name="T4" fmla="*/ 0 w 141"/>
                <a:gd name="T5" fmla="*/ 6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62">
                  <a:moveTo>
                    <a:pt x="8" y="0"/>
                  </a:moveTo>
                  <a:lnTo>
                    <a:pt x="140" y="44"/>
                  </a:lnTo>
                  <a:lnTo>
                    <a:pt x="0" y="61"/>
                  </a:lnTo>
                </a:path>
              </a:pathLst>
            </a:custGeom>
            <a:noFill/>
            <a:ln w="25400" cap="rnd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8" name="Freeform 44"/>
          <p:cNvSpPr>
            <a:spLocks/>
          </p:cNvSpPr>
          <p:nvPr/>
        </p:nvSpPr>
        <p:spPr bwMode="auto">
          <a:xfrm>
            <a:off x="4968875" y="5124450"/>
            <a:ext cx="111125" cy="49212"/>
          </a:xfrm>
          <a:custGeom>
            <a:avLst/>
            <a:gdLst>
              <a:gd name="T0" fmla="*/ 69 w 70"/>
              <a:gd name="T1" fmla="*/ 30 h 31"/>
              <a:gd name="T2" fmla="*/ 0 w 70"/>
              <a:gd name="T3" fmla="*/ 15 h 31"/>
              <a:gd name="T4" fmla="*/ 69 w 70"/>
              <a:gd name="T5" fmla="*/ 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69" y="30"/>
                </a:moveTo>
                <a:lnTo>
                  <a:pt x="0" y="15"/>
                </a:lnTo>
                <a:lnTo>
                  <a:pt x="69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Freeform 45"/>
          <p:cNvSpPr>
            <a:spLocks/>
          </p:cNvSpPr>
          <p:nvPr/>
        </p:nvSpPr>
        <p:spPr bwMode="auto">
          <a:xfrm>
            <a:off x="4968875" y="5148262"/>
            <a:ext cx="684213" cy="1588"/>
          </a:xfrm>
          <a:custGeom>
            <a:avLst/>
            <a:gdLst>
              <a:gd name="T0" fmla="*/ 0 w 431"/>
              <a:gd name="T1" fmla="*/ 0 h 1"/>
              <a:gd name="T2" fmla="*/ 430 w 431"/>
              <a:gd name="T3" fmla="*/ 0 h 1"/>
              <a:gd name="T4" fmla="*/ 0 w 431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" h="1">
                <a:moveTo>
                  <a:pt x="0" y="0"/>
                </a:moveTo>
                <a:lnTo>
                  <a:pt x="430" y="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Freeform 46"/>
          <p:cNvSpPr>
            <a:spLocks/>
          </p:cNvSpPr>
          <p:nvPr/>
        </p:nvSpPr>
        <p:spPr bwMode="auto">
          <a:xfrm>
            <a:off x="5541963" y="5124450"/>
            <a:ext cx="111125" cy="49212"/>
          </a:xfrm>
          <a:custGeom>
            <a:avLst/>
            <a:gdLst>
              <a:gd name="T0" fmla="*/ 0 w 70"/>
              <a:gd name="T1" fmla="*/ 0 h 31"/>
              <a:gd name="T2" fmla="*/ 69 w 70"/>
              <a:gd name="T3" fmla="*/ 15 h 31"/>
              <a:gd name="T4" fmla="*/ 0 w 70"/>
              <a:gd name="T5" fmla="*/ 30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" h="31">
                <a:moveTo>
                  <a:pt x="0" y="0"/>
                </a:moveTo>
                <a:lnTo>
                  <a:pt x="69" y="15"/>
                </a:lnTo>
                <a:lnTo>
                  <a:pt x="0" y="3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Rectangle 47"/>
          <p:cNvSpPr>
            <a:spLocks noChangeArrowheads="1"/>
          </p:cNvSpPr>
          <p:nvPr/>
        </p:nvSpPr>
        <p:spPr bwMode="auto">
          <a:xfrm>
            <a:off x="1782763" y="5443537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2" name="Rectangle 48"/>
          <p:cNvSpPr>
            <a:spLocks noChangeArrowheads="1"/>
          </p:cNvSpPr>
          <p:nvPr/>
        </p:nvSpPr>
        <p:spPr bwMode="auto">
          <a:xfrm>
            <a:off x="6623050" y="5503862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pitchFamily="34" charset="0"/>
              </a:rPr>
              <a:t>Disk</a:t>
            </a:r>
          </a:p>
        </p:txBody>
      </p:sp>
      <p:sp>
        <p:nvSpPr>
          <p:cNvPr id="243" name="Rectangle 49"/>
          <p:cNvSpPr>
            <a:spLocks noChangeArrowheads="1"/>
          </p:cNvSpPr>
          <p:nvPr/>
        </p:nvSpPr>
        <p:spPr bwMode="auto">
          <a:xfrm>
            <a:off x="3389313" y="36147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</a:t>
            </a: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3413125" y="5476875"/>
            <a:ext cx="7651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</a:t>
            </a:r>
          </a:p>
        </p:txBody>
      </p:sp>
      <p:sp>
        <p:nvSpPr>
          <p:cNvPr id="245" name="Rectangle 51"/>
          <p:cNvSpPr>
            <a:spLocks noChangeArrowheads="1"/>
          </p:cNvSpPr>
          <p:nvPr/>
        </p:nvSpPr>
        <p:spPr bwMode="auto">
          <a:xfrm>
            <a:off x="3378200" y="4364037"/>
            <a:ext cx="765175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</a:t>
            </a:r>
          </a:p>
        </p:txBody>
      </p:sp>
      <p:sp>
        <p:nvSpPr>
          <p:cNvPr id="246" name="Rectangle 52"/>
          <p:cNvSpPr>
            <a:spLocks noChangeArrowheads="1"/>
          </p:cNvSpPr>
          <p:nvPr/>
        </p:nvSpPr>
        <p:spPr bwMode="auto">
          <a:xfrm>
            <a:off x="3338513" y="3941762"/>
            <a:ext cx="801687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1'</a:t>
            </a:r>
          </a:p>
        </p:txBody>
      </p:sp>
      <p:sp>
        <p:nvSpPr>
          <p:cNvPr id="247" name="Rectangle 53"/>
          <p:cNvSpPr>
            <a:spLocks noChangeArrowheads="1"/>
          </p:cNvSpPr>
          <p:nvPr/>
        </p:nvSpPr>
        <p:spPr bwMode="auto">
          <a:xfrm>
            <a:off x="3328988" y="4689475"/>
            <a:ext cx="801687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2'</a:t>
            </a:r>
          </a:p>
        </p:txBody>
      </p:sp>
      <p:sp>
        <p:nvSpPr>
          <p:cNvPr id="248" name="Rectangle 54"/>
          <p:cNvSpPr>
            <a:spLocks noChangeArrowheads="1"/>
          </p:cNvSpPr>
          <p:nvPr/>
        </p:nvSpPr>
        <p:spPr bwMode="auto">
          <a:xfrm>
            <a:off x="3336925" y="5776912"/>
            <a:ext cx="801688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200" b="1">
                <a:latin typeface="Arial" pitchFamily="34" charset="0"/>
              </a:rPr>
              <a:t>INPUT k'</a:t>
            </a:r>
          </a:p>
        </p:txBody>
      </p:sp>
      <p:sp>
        <p:nvSpPr>
          <p:cNvPr id="249" name="Rectangle 55"/>
          <p:cNvSpPr>
            <a:spLocks noChangeArrowheads="1"/>
          </p:cNvSpPr>
          <p:nvPr/>
        </p:nvSpPr>
        <p:spPr bwMode="auto">
          <a:xfrm>
            <a:off x="4878388" y="5341937"/>
            <a:ext cx="10302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block size</a:t>
            </a:r>
          </a:p>
        </p:txBody>
      </p:sp>
      <p:sp>
        <p:nvSpPr>
          <p:cNvPr id="250" name="Rectangle 56"/>
          <p:cNvSpPr>
            <a:spLocks noChangeArrowheads="1"/>
          </p:cNvSpPr>
          <p:nvPr/>
        </p:nvSpPr>
        <p:spPr bwMode="auto">
          <a:xfrm>
            <a:off x="5219700" y="5138737"/>
            <a:ext cx="3048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latin typeface="Arial" pitchFamily="34" charset="0"/>
              </a:rPr>
              <a:t>b</a:t>
            </a:r>
          </a:p>
        </p:txBody>
      </p:sp>
      <p:sp>
        <p:nvSpPr>
          <p:cNvPr id="251" name="Rectangle 57"/>
          <p:cNvSpPr>
            <a:spLocks noChangeArrowheads="1"/>
          </p:cNvSpPr>
          <p:nvPr/>
        </p:nvSpPr>
        <p:spPr bwMode="auto">
          <a:xfrm>
            <a:off x="2894013" y="6251575"/>
            <a:ext cx="33432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latin typeface="Arial" pitchFamily="34" charset="0"/>
              </a:rPr>
              <a:t>B main memory buffers, k-way merge</a:t>
            </a:r>
          </a:p>
        </p:txBody>
      </p:sp>
      <p:sp>
        <p:nvSpPr>
          <p:cNvPr id="252" name="Freeform 58"/>
          <p:cNvSpPr>
            <a:spLocks/>
          </p:cNvSpPr>
          <p:nvPr/>
        </p:nvSpPr>
        <p:spPr bwMode="auto">
          <a:xfrm>
            <a:off x="2711450" y="4214812"/>
            <a:ext cx="1588" cy="1065213"/>
          </a:xfrm>
          <a:custGeom>
            <a:avLst/>
            <a:gdLst>
              <a:gd name="T0" fmla="*/ 0 w 1"/>
              <a:gd name="T1" fmla="*/ 0 h 671"/>
              <a:gd name="T2" fmla="*/ 0 w 1"/>
              <a:gd name="T3" fmla="*/ 670 h 671"/>
              <a:gd name="T4" fmla="*/ 0 w 1"/>
              <a:gd name="T5" fmla="*/ 0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" h="671">
                <a:moveTo>
                  <a:pt x="0" y="0"/>
                </a:moveTo>
                <a:lnTo>
                  <a:pt x="0" y="67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3" name="Group 62"/>
          <p:cNvGrpSpPr>
            <a:grpSpLocks/>
          </p:cNvGrpSpPr>
          <p:nvPr/>
        </p:nvGrpSpPr>
        <p:grpSpPr bwMode="auto">
          <a:xfrm>
            <a:off x="1909763" y="4838700"/>
            <a:ext cx="403225" cy="65087"/>
            <a:chOff x="1299" y="2991"/>
            <a:chExt cx="254" cy="41"/>
          </a:xfrm>
        </p:grpSpPr>
        <p:sp>
          <p:nvSpPr>
            <p:cNvPr id="254" name="Freeform 59"/>
            <p:cNvSpPr>
              <a:spLocks/>
            </p:cNvSpPr>
            <p:nvPr/>
          </p:nvSpPr>
          <p:spPr bwMode="auto">
            <a:xfrm>
              <a:off x="1299" y="2991"/>
              <a:ext cx="33" cy="41"/>
            </a:xfrm>
            <a:custGeom>
              <a:avLst/>
              <a:gdLst>
                <a:gd name="T0" fmla="*/ 32 w 33"/>
                <a:gd name="T1" fmla="*/ 20 h 41"/>
                <a:gd name="T2" fmla="*/ 16 w 33"/>
                <a:gd name="T3" fmla="*/ 0 h 41"/>
                <a:gd name="T4" fmla="*/ 0 w 33"/>
                <a:gd name="T5" fmla="*/ 20 h 41"/>
                <a:gd name="T6" fmla="*/ 16 w 33"/>
                <a:gd name="T7" fmla="*/ 40 h 41"/>
                <a:gd name="T8" fmla="*/ 32 w 33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1">
                  <a:moveTo>
                    <a:pt x="32" y="20"/>
                  </a:moveTo>
                  <a:lnTo>
                    <a:pt x="16" y="0"/>
                  </a:lnTo>
                  <a:lnTo>
                    <a:pt x="0" y="20"/>
                  </a:lnTo>
                  <a:lnTo>
                    <a:pt x="16" y="40"/>
                  </a:lnTo>
                  <a:lnTo>
                    <a:pt x="32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60"/>
            <p:cNvSpPr>
              <a:spLocks/>
            </p:cNvSpPr>
            <p:nvPr/>
          </p:nvSpPr>
          <p:spPr bwMode="auto">
            <a:xfrm>
              <a:off x="1407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61"/>
            <p:cNvSpPr>
              <a:spLocks/>
            </p:cNvSpPr>
            <p:nvPr/>
          </p:nvSpPr>
          <p:spPr bwMode="auto">
            <a:xfrm>
              <a:off x="1522" y="2991"/>
              <a:ext cx="31" cy="41"/>
            </a:xfrm>
            <a:custGeom>
              <a:avLst/>
              <a:gdLst>
                <a:gd name="T0" fmla="*/ 30 w 31"/>
                <a:gd name="T1" fmla="*/ 20 h 41"/>
                <a:gd name="T2" fmla="*/ 15 w 31"/>
                <a:gd name="T3" fmla="*/ 0 h 41"/>
                <a:gd name="T4" fmla="*/ 0 w 31"/>
                <a:gd name="T5" fmla="*/ 20 h 41"/>
                <a:gd name="T6" fmla="*/ 15 w 31"/>
                <a:gd name="T7" fmla="*/ 40 h 41"/>
                <a:gd name="T8" fmla="*/ 30 w 31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1">
                  <a:moveTo>
                    <a:pt x="30" y="20"/>
                  </a:moveTo>
                  <a:lnTo>
                    <a:pt x="15" y="0"/>
                  </a:lnTo>
                  <a:lnTo>
                    <a:pt x="0" y="20"/>
                  </a:lnTo>
                  <a:lnTo>
                    <a:pt x="15" y="40"/>
                  </a:lnTo>
                  <a:lnTo>
                    <a:pt x="30" y="2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7" name="Line 63"/>
          <p:cNvSpPr>
            <a:spLocks noChangeShapeType="1"/>
          </p:cNvSpPr>
          <p:nvPr/>
        </p:nvSpPr>
        <p:spPr bwMode="auto">
          <a:xfrm flipV="1">
            <a:off x="2628900" y="3841750"/>
            <a:ext cx="712788" cy="55880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64"/>
          <p:cNvSpPr>
            <a:spLocks noChangeShapeType="1"/>
          </p:cNvSpPr>
          <p:nvPr/>
        </p:nvSpPr>
        <p:spPr bwMode="auto">
          <a:xfrm>
            <a:off x="2633663" y="4640262"/>
            <a:ext cx="7127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65"/>
          <p:cNvSpPr>
            <a:spLocks noChangeShapeType="1"/>
          </p:cNvSpPr>
          <p:nvPr/>
        </p:nvSpPr>
        <p:spPr bwMode="auto">
          <a:xfrm>
            <a:off x="2633663" y="5119687"/>
            <a:ext cx="712787" cy="6381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66"/>
          <p:cNvSpPr>
            <a:spLocks noChangeShapeType="1"/>
          </p:cNvSpPr>
          <p:nvPr/>
        </p:nvSpPr>
        <p:spPr bwMode="auto">
          <a:xfrm>
            <a:off x="5721350" y="4719637"/>
            <a:ext cx="635000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6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060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External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the relation to be sorted has a B+ tree index on 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IDEA</a:t>
            </a:r>
            <a:r>
              <a:rPr lang="en-US" sz="3000" dirty="0"/>
              <a:t>:</a:t>
            </a:r>
            <a:r>
              <a:rPr lang="en-US" sz="3000" dirty="0">
                <a:solidFill>
                  <a:schemeClr val="folHlink"/>
                </a:solidFill>
              </a:rPr>
              <a:t> </a:t>
            </a:r>
            <a:r>
              <a:rPr lang="en-US" sz="3000" dirty="0"/>
              <a:t>retrieve records in order by traversing </a:t>
            </a:r>
            <a:br>
              <a:rPr lang="en-US" sz="3000" dirty="0"/>
            </a:br>
            <a:r>
              <a:rPr lang="en-US" sz="3000" dirty="0"/>
              <a:t>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if the B+ tree is clustered?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What if the B+ tree in un-clustered?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156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Clustered B+ Trees for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2774268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3387043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40014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4615768" y="39131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5228543" y="39131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5841318" y="39131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2558368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V="1">
            <a:off x="2558368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2558368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25583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5758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9"/>
          <p:cNvSpPr>
            <a:spLocks noChangeShapeType="1"/>
          </p:cNvSpPr>
          <p:nvPr/>
        </p:nvSpPr>
        <p:spPr bwMode="auto">
          <a:xfrm>
            <a:off x="25932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0"/>
          <p:cNvSpPr>
            <a:spLocks noChangeShapeType="1"/>
          </p:cNvSpPr>
          <p:nvPr/>
        </p:nvSpPr>
        <p:spPr bwMode="auto">
          <a:xfrm>
            <a:off x="26091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26266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6440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6615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>
            <a:off x="26774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25"/>
          <p:cNvSpPr>
            <a:spLocks noChangeShapeType="1"/>
          </p:cNvSpPr>
          <p:nvPr/>
        </p:nvSpPr>
        <p:spPr bwMode="auto">
          <a:xfrm>
            <a:off x="26948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6"/>
          <p:cNvSpPr>
            <a:spLocks noChangeShapeType="1"/>
          </p:cNvSpPr>
          <p:nvPr/>
        </p:nvSpPr>
        <p:spPr bwMode="auto">
          <a:xfrm>
            <a:off x="27123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27"/>
          <p:cNvSpPr>
            <a:spLocks noChangeShapeType="1"/>
          </p:cNvSpPr>
          <p:nvPr/>
        </p:nvSpPr>
        <p:spPr bwMode="auto">
          <a:xfrm>
            <a:off x="27298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Line 28"/>
          <p:cNvSpPr>
            <a:spLocks noChangeShapeType="1"/>
          </p:cNvSpPr>
          <p:nvPr/>
        </p:nvSpPr>
        <p:spPr bwMode="auto">
          <a:xfrm>
            <a:off x="27456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27631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27806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>
            <a:off x="27980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8139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28314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2848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28663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28822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28996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2917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29346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9504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2967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2"/>
          <p:cNvSpPr>
            <a:spLocks noChangeShapeType="1"/>
          </p:cNvSpPr>
          <p:nvPr/>
        </p:nvSpPr>
        <p:spPr bwMode="auto">
          <a:xfrm>
            <a:off x="29854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>
            <a:off x="3002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44"/>
          <p:cNvSpPr>
            <a:spLocks noChangeShapeType="1"/>
          </p:cNvSpPr>
          <p:nvPr/>
        </p:nvSpPr>
        <p:spPr bwMode="auto">
          <a:xfrm>
            <a:off x="30187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45"/>
          <p:cNvSpPr>
            <a:spLocks noChangeShapeType="1"/>
          </p:cNvSpPr>
          <p:nvPr/>
        </p:nvSpPr>
        <p:spPr bwMode="auto">
          <a:xfrm>
            <a:off x="3036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46"/>
          <p:cNvSpPr>
            <a:spLocks noChangeShapeType="1"/>
          </p:cNvSpPr>
          <p:nvPr/>
        </p:nvSpPr>
        <p:spPr bwMode="auto">
          <a:xfrm>
            <a:off x="30536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47"/>
          <p:cNvSpPr>
            <a:spLocks noChangeShapeType="1"/>
          </p:cNvSpPr>
          <p:nvPr/>
        </p:nvSpPr>
        <p:spPr bwMode="auto">
          <a:xfrm>
            <a:off x="3071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48"/>
          <p:cNvSpPr>
            <a:spLocks noChangeShapeType="1"/>
          </p:cNvSpPr>
          <p:nvPr/>
        </p:nvSpPr>
        <p:spPr bwMode="auto">
          <a:xfrm>
            <a:off x="30870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49"/>
          <p:cNvSpPr>
            <a:spLocks noChangeShapeType="1"/>
          </p:cNvSpPr>
          <p:nvPr/>
        </p:nvSpPr>
        <p:spPr bwMode="auto">
          <a:xfrm>
            <a:off x="3099706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50"/>
          <p:cNvSpPr>
            <a:spLocks noChangeShapeType="1"/>
          </p:cNvSpPr>
          <p:nvPr/>
        </p:nvSpPr>
        <p:spPr bwMode="auto">
          <a:xfrm>
            <a:off x="3099706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1"/>
          <p:cNvSpPr>
            <a:spLocks noChangeShapeType="1"/>
          </p:cNvSpPr>
          <p:nvPr/>
        </p:nvSpPr>
        <p:spPr bwMode="auto">
          <a:xfrm>
            <a:off x="3099706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2"/>
          <p:cNvSpPr>
            <a:spLocks noChangeShapeType="1"/>
          </p:cNvSpPr>
          <p:nvPr/>
        </p:nvSpPr>
        <p:spPr bwMode="auto">
          <a:xfrm>
            <a:off x="3099706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3"/>
          <p:cNvSpPr>
            <a:spLocks noChangeShapeType="1"/>
          </p:cNvSpPr>
          <p:nvPr/>
        </p:nvSpPr>
        <p:spPr bwMode="auto">
          <a:xfrm>
            <a:off x="3099706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Line 54"/>
          <p:cNvSpPr>
            <a:spLocks noChangeShapeType="1"/>
          </p:cNvSpPr>
          <p:nvPr/>
        </p:nvSpPr>
        <p:spPr bwMode="auto">
          <a:xfrm>
            <a:off x="3099706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Line 55"/>
          <p:cNvSpPr>
            <a:spLocks noChangeShapeType="1"/>
          </p:cNvSpPr>
          <p:nvPr/>
        </p:nvSpPr>
        <p:spPr bwMode="auto">
          <a:xfrm>
            <a:off x="3099706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6"/>
          <p:cNvSpPr>
            <a:spLocks noChangeShapeType="1"/>
          </p:cNvSpPr>
          <p:nvPr/>
        </p:nvSpPr>
        <p:spPr bwMode="auto">
          <a:xfrm>
            <a:off x="3099706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7"/>
          <p:cNvSpPr>
            <a:spLocks noChangeShapeType="1"/>
          </p:cNvSpPr>
          <p:nvPr/>
        </p:nvSpPr>
        <p:spPr bwMode="auto">
          <a:xfrm>
            <a:off x="3099706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58"/>
          <p:cNvSpPr>
            <a:spLocks noChangeShapeType="1"/>
          </p:cNvSpPr>
          <p:nvPr/>
        </p:nvSpPr>
        <p:spPr bwMode="auto">
          <a:xfrm>
            <a:off x="3099706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59"/>
          <p:cNvSpPr>
            <a:spLocks noChangeShapeType="1"/>
          </p:cNvSpPr>
          <p:nvPr/>
        </p:nvSpPr>
        <p:spPr bwMode="auto">
          <a:xfrm>
            <a:off x="3099706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60"/>
          <p:cNvSpPr>
            <a:spLocks noChangeShapeType="1"/>
          </p:cNvSpPr>
          <p:nvPr/>
        </p:nvSpPr>
        <p:spPr bwMode="auto">
          <a:xfrm>
            <a:off x="3099706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61"/>
          <p:cNvSpPr>
            <a:spLocks noChangeShapeType="1"/>
          </p:cNvSpPr>
          <p:nvPr/>
        </p:nvSpPr>
        <p:spPr bwMode="auto">
          <a:xfrm>
            <a:off x="3099706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62"/>
          <p:cNvSpPr>
            <a:spLocks noChangeShapeType="1"/>
          </p:cNvSpPr>
          <p:nvPr/>
        </p:nvSpPr>
        <p:spPr bwMode="auto">
          <a:xfrm>
            <a:off x="3099706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63"/>
          <p:cNvSpPr>
            <a:spLocks noChangeShapeType="1"/>
          </p:cNvSpPr>
          <p:nvPr/>
        </p:nvSpPr>
        <p:spPr bwMode="auto">
          <a:xfrm>
            <a:off x="3099706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64"/>
          <p:cNvSpPr>
            <a:spLocks noChangeShapeType="1"/>
          </p:cNvSpPr>
          <p:nvPr/>
        </p:nvSpPr>
        <p:spPr bwMode="auto">
          <a:xfrm>
            <a:off x="3099706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65"/>
          <p:cNvSpPr>
            <a:spLocks noChangeShapeType="1"/>
          </p:cNvSpPr>
          <p:nvPr/>
        </p:nvSpPr>
        <p:spPr bwMode="auto">
          <a:xfrm>
            <a:off x="3099706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66"/>
          <p:cNvSpPr>
            <a:spLocks noChangeShapeType="1"/>
          </p:cNvSpPr>
          <p:nvPr/>
        </p:nvSpPr>
        <p:spPr bwMode="auto">
          <a:xfrm>
            <a:off x="3099706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67"/>
          <p:cNvSpPr>
            <a:spLocks noChangeShapeType="1"/>
          </p:cNvSpPr>
          <p:nvPr/>
        </p:nvSpPr>
        <p:spPr bwMode="auto">
          <a:xfrm>
            <a:off x="3099706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68"/>
          <p:cNvSpPr>
            <a:spLocks noChangeShapeType="1"/>
          </p:cNvSpPr>
          <p:nvPr/>
        </p:nvSpPr>
        <p:spPr bwMode="auto">
          <a:xfrm>
            <a:off x="3099706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69"/>
          <p:cNvSpPr>
            <a:spLocks noChangeShapeType="1"/>
          </p:cNvSpPr>
          <p:nvPr/>
        </p:nvSpPr>
        <p:spPr bwMode="auto">
          <a:xfrm>
            <a:off x="3099706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70"/>
          <p:cNvSpPr>
            <a:spLocks noChangeShapeType="1"/>
          </p:cNvSpPr>
          <p:nvPr/>
        </p:nvSpPr>
        <p:spPr bwMode="auto">
          <a:xfrm>
            <a:off x="3099706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71"/>
          <p:cNvSpPr>
            <a:spLocks noChangeShapeType="1"/>
          </p:cNvSpPr>
          <p:nvPr/>
        </p:nvSpPr>
        <p:spPr bwMode="auto">
          <a:xfrm flipH="1">
            <a:off x="3094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72"/>
          <p:cNvSpPr>
            <a:spLocks noChangeShapeType="1"/>
          </p:cNvSpPr>
          <p:nvPr/>
        </p:nvSpPr>
        <p:spPr bwMode="auto">
          <a:xfrm flipH="1">
            <a:off x="30774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73"/>
          <p:cNvSpPr>
            <a:spLocks noChangeShapeType="1"/>
          </p:cNvSpPr>
          <p:nvPr/>
        </p:nvSpPr>
        <p:spPr bwMode="auto">
          <a:xfrm flipH="1">
            <a:off x="30616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74"/>
          <p:cNvSpPr>
            <a:spLocks noChangeShapeType="1"/>
          </p:cNvSpPr>
          <p:nvPr/>
        </p:nvSpPr>
        <p:spPr bwMode="auto">
          <a:xfrm flipH="1">
            <a:off x="3044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75"/>
          <p:cNvSpPr>
            <a:spLocks noChangeShapeType="1"/>
          </p:cNvSpPr>
          <p:nvPr/>
        </p:nvSpPr>
        <p:spPr bwMode="auto">
          <a:xfrm flipH="1">
            <a:off x="3026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76"/>
          <p:cNvSpPr>
            <a:spLocks noChangeShapeType="1"/>
          </p:cNvSpPr>
          <p:nvPr/>
        </p:nvSpPr>
        <p:spPr bwMode="auto">
          <a:xfrm flipH="1">
            <a:off x="3009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77"/>
          <p:cNvSpPr>
            <a:spLocks noChangeShapeType="1"/>
          </p:cNvSpPr>
          <p:nvPr/>
        </p:nvSpPr>
        <p:spPr bwMode="auto">
          <a:xfrm flipH="1">
            <a:off x="29933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78"/>
          <p:cNvSpPr>
            <a:spLocks noChangeShapeType="1"/>
          </p:cNvSpPr>
          <p:nvPr/>
        </p:nvSpPr>
        <p:spPr bwMode="auto">
          <a:xfrm flipH="1">
            <a:off x="2975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79"/>
          <p:cNvSpPr>
            <a:spLocks noChangeShapeType="1"/>
          </p:cNvSpPr>
          <p:nvPr/>
        </p:nvSpPr>
        <p:spPr bwMode="auto">
          <a:xfrm flipH="1">
            <a:off x="2958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80"/>
          <p:cNvSpPr>
            <a:spLocks noChangeShapeType="1"/>
          </p:cNvSpPr>
          <p:nvPr/>
        </p:nvSpPr>
        <p:spPr bwMode="auto">
          <a:xfrm flipH="1">
            <a:off x="2940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81"/>
          <p:cNvSpPr>
            <a:spLocks noChangeShapeType="1"/>
          </p:cNvSpPr>
          <p:nvPr/>
        </p:nvSpPr>
        <p:spPr bwMode="auto">
          <a:xfrm flipH="1">
            <a:off x="29250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82"/>
          <p:cNvSpPr>
            <a:spLocks noChangeShapeType="1"/>
          </p:cNvSpPr>
          <p:nvPr/>
        </p:nvSpPr>
        <p:spPr bwMode="auto">
          <a:xfrm flipH="1">
            <a:off x="29076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83"/>
          <p:cNvSpPr>
            <a:spLocks noChangeShapeType="1"/>
          </p:cNvSpPr>
          <p:nvPr/>
        </p:nvSpPr>
        <p:spPr bwMode="auto">
          <a:xfrm flipH="1">
            <a:off x="28901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84"/>
          <p:cNvSpPr>
            <a:spLocks noChangeShapeType="1"/>
          </p:cNvSpPr>
          <p:nvPr/>
        </p:nvSpPr>
        <p:spPr bwMode="auto">
          <a:xfrm flipH="1">
            <a:off x="2872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85"/>
          <p:cNvSpPr>
            <a:spLocks noChangeShapeType="1"/>
          </p:cNvSpPr>
          <p:nvPr/>
        </p:nvSpPr>
        <p:spPr bwMode="auto">
          <a:xfrm flipH="1">
            <a:off x="28568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86"/>
          <p:cNvSpPr>
            <a:spLocks noChangeShapeType="1"/>
          </p:cNvSpPr>
          <p:nvPr/>
        </p:nvSpPr>
        <p:spPr bwMode="auto">
          <a:xfrm flipH="1">
            <a:off x="28393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87"/>
          <p:cNvSpPr>
            <a:spLocks noChangeShapeType="1"/>
          </p:cNvSpPr>
          <p:nvPr/>
        </p:nvSpPr>
        <p:spPr bwMode="auto">
          <a:xfrm flipH="1">
            <a:off x="28218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Line 88"/>
          <p:cNvSpPr>
            <a:spLocks noChangeShapeType="1"/>
          </p:cNvSpPr>
          <p:nvPr/>
        </p:nvSpPr>
        <p:spPr bwMode="auto">
          <a:xfrm flipH="1">
            <a:off x="2804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89"/>
          <p:cNvSpPr>
            <a:spLocks noChangeShapeType="1"/>
          </p:cNvSpPr>
          <p:nvPr/>
        </p:nvSpPr>
        <p:spPr bwMode="auto">
          <a:xfrm flipH="1">
            <a:off x="27885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90"/>
          <p:cNvSpPr>
            <a:spLocks noChangeShapeType="1"/>
          </p:cNvSpPr>
          <p:nvPr/>
        </p:nvSpPr>
        <p:spPr bwMode="auto">
          <a:xfrm flipH="1">
            <a:off x="27710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91"/>
          <p:cNvSpPr>
            <a:spLocks noChangeShapeType="1"/>
          </p:cNvSpPr>
          <p:nvPr/>
        </p:nvSpPr>
        <p:spPr bwMode="auto">
          <a:xfrm flipH="1">
            <a:off x="27536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92"/>
          <p:cNvSpPr>
            <a:spLocks noChangeShapeType="1"/>
          </p:cNvSpPr>
          <p:nvPr/>
        </p:nvSpPr>
        <p:spPr bwMode="auto">
          <a:xfrm flipH="1">
            <a:off x="2736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93"/>
          <p:cNvSpPr>
            <a:spLocks noChangeShapeType="1"/>
          </p:cNvSpPr>
          <p:nvPr/>
        </p:nvSpPr>
        <p:spPr bwMode="auto">
          <a:xfrm flipH="1">
            <a:off x="27202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" name="Line 94"/>
          <p:cNvSpPr>
            <a:spLocks noChangeShapeType="1"/>
          </p:cNvSpPr>
          <p:nvPr/>
        </p:nvSpPr>
        <p:spPr bwMode="auto">
          <a:xfrm flipH="1">
            <a:off x="27028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" name="Line 95"/>
          <p:cNvSpPr>
            <a:spLocks noChangeShapeType="1"/>
          </p:cNvSpPr>
          <p:nvPr/>
        </p:nvSpPr>
        <p:spPr bwMode="auto">
          <a:xfrm flipH="1">
            <a:off x="26853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4" name="Line 96"/>
          <p:cNvSpPr>
            <a:spLocks noChangeShapeType="1"/>
          </p:cNvSpPr>
          <p:nvPr/>
        </p:nvSpPr>
        <p:spPr bwMode="auto">
          <a:xfrm flipH="1">
            <a:off x="2667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" name="Line 97"/>
          <p:cNvSpPr>
            <a:spLocks noChangeShapeType="1"/>
          </p:cNvSpPr>
          <p:nvPr/>
        </p:nvSpPr>
        <p:spPr bwMode="auto">
          <a:xfrm flipH="1">
            <a:off x="26520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6" name="Line 98"/>
          <p:cNvSpPr>
            <a:spLocks noChangeShapeType="1"/>
          </p:cNvSpPr>
          <p:nvPr/>
        </p:nvSpPr>
        <p:spPr bwMode="auto">
          <a:xfrm flipH="1">
            <a:off x="26345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" name="Line 99"/>
          <p:cNvSpPr>
            <a:spLocks noChangeShapeType="1"/>
          </p:cNvSpPr>
          <p:nvPr/>
        </p:nvSpPr>
        <p:spPr bwMode="auto">
          <a:xfrm flipH="1">
            <a:off x="26171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8" name="Line 100"/>
          <p:cNvSpPr>
            <a:spLocks noChangeShapeType="1"/>
          </p:cNvSpPr>
          <p:nvPr/>
        </p:nvSpPr>
        <p:spPr bwMode="auto">
          <a:xfrm flipH="1">
            <a:off x="2599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9" name="Line 101"/>
          <p:cNvSpPr>
            <a:spLocks noChangeShapeType="1"/>
          </p:cNvSpPr>
          <p:nvPr/>
        </p:nvSpPr>
        <p:spPr bwMode="auto">
          <a:xfrm flipH="1">
            <a:off x="25837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0" name="Line 102"/>
          <p:cNvSpPr>
            <a:spLocks noChangeShapeType="1"/>
          </p:cNvSpPr>
          <p:nvPr/>
        </p:nvSpPr>
        <p:spPr bwMode="auto">
          <a:xfrm flipH="1">
            <a:off x="25663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103"/>
          <p:cNvSpPr>
            <a:spLocks noChangeShapeType="1"/>
          </p:cNvSpPr>
          <p:nvPr/>
        </p:nvSpPr>
        <p:spPr bwMode="auto">
          <a:xfrm flipV="1">
            <a:off x="2558368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" name="Line 104"/>
          <p:cNvSpPr>
            <a:spLocks noChangeShapeType="1"/>
          </p:cNvSpPr>
          <p:nvPr/>
        </p:nvSpPr>
        <p:spPr bwMode="auto">
          <a:xfrm flipV="1">
            <a:off x="2558368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105"/>
          <p:cNvSpPr>
            <a:spLocks noChangeShapeType="1"/>
          </p:cNvSpPr>
          <p:nvPr/>
        </p:nvSpPr>
        <p:spPr bwMode="auto">
          <a:xfrm flipV="1">
            <a:off x="2558368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" name="Line 106"/>
          <p:cNvSpPr>
            <a:spLocks noChangeShapeType="1"/>
          </p:cNvSpPr>
          <p:nvPr/>
        </p:nvSpPr>
        <p:spPr bwMode="auto">
          <a:xfrm flipV="1">
            <a:off x="2558368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" name="Line 107"/>
          <p:cNvSpPr>
            <a:spLocks noChangeShapeType="1"/>
          </p:cNvSpPr>
          <p:nvPr/>
        </p:nvSpPr>
        <p:spPr bwMode="auto">
          <a:xfrm flipV="1">
            <a:off x="2558368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2558368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09"/>
          <p:cNvSpPr>
            <a:spLocks noChangeShapeType="1"/>
          </p:cNvSpPr>
          <p:nvPr/>
        </p:nvSpPr>
        <p:spPr bwMode="auto">
          <a:xfrm flipV="1">
            <a:off x="2558368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10"/>
          <p:cNvSpPr>
            <a:spLocks noChangeShapeType="1"/>
          </p:cNvSpPr>
          <p:nvPr/>
        </p:nvSpPr>
        <p:spPr bwMode="auto">
          <a:xfrm flipV="1">
            <a:off x="2558368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11"/>
          <p:cNvSpPr>
            <a:spLocks noChangeShapeType="1"/>
          </p:cNvSpPr>
          <p:nvPr/>
        </p:nvSpPr>
        <p:spPr bwMode="auto">
          <a:xfrm flipV="1">
            <a:off x="2558368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12"/>
          <p:cNvSpPr>
            <a:spLocks noChangeShapeType="1"/>
          </p:cNvSpPr>
          <p:nvPr/>
        </p:nvSpPr>
        <p:spPr bwMode="auto">
          <a:xfrm flipV="1">
            <a:off x="2558368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13"/>
          <p:cNvSpPr>
            <a:spLocks noChangeShapeType="1"/>
          </p:cNvSpPr>
          <p:nvPr/>
        </p:nvSpPr>
        <p:spPr bwMode="auto">
          <a:xfrm flipV="1">
            <a:off x="2558368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" name="Line 114"/>
          <p:cNvSpPr>
            <a:spLocks noChangeShapeType="1"/>
          </p:cNvSpPr>
          <p:nvPr/>
        </p:nvSpPr>
        <p:spPr bwMode="auto">
          <a:xfrm flipV="1">
            <a:off x="2558368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" name="Line 115"/>
          <p:cNvSpPr>
            <a:spLocks noChangeShapeType="1"/>
          </p:cNvSpPr>
          <p:nvPr/>
        </p:nvSpPr>
        <p:spPr bwMode="auto">
          <a:xfrm flipV="1">
            <a:off x="2558368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4" name="Line 116"/>
          <p:cNvSpPr>
            <a:spLocks noChangeShapeType="1"/>
          </p:cNvSpPr>
          <p:nvPr/>
        </p:nvSpPr>
        <p:spPr bwMode="auto">
          <a:xfrm flipV="1">
            <a:off x="2558368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" name="Line 117"/>
          <p:cNvSpPr>
            <a:spLocks noChangeShapeType="1"/>
          </p:cNvSpPr>
          <p:nvPr/>
        </p:nvSpPr>
        <p:spPr bwMode="auto">
          <a:xfrm flipV="1">
            <a:off x="2558368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" name="Line 118"/>
          <p:cNvSpPr>
            <a:spLocks noChangeShapeType="1"/>
          </p:cNvSpPr>
          <p:nvPr/>
        </p:nvSpPr>
        <p:spPr bwMode="auto">
          <a:xfrm flipV="1">
            <a:off x="2558368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" name="Line 119"/>
          <p:cNvSpPr>
            <a:spLocks noChangeShapeType="1"/>
          </p:cNvSpPr>
          <p:nvPr/>
        </p:nvSpPr>
        <p:spPr bwMode="auto">
          <a:xfrm flipV="1">
            <a:off x="2558368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8" name="Line 120"/>
          <p:cNvSpPr>
            <a:spLocks noChangeShapeType="1"/>
          </p:cNvSpPr>
          <p:nvPr/>
        </p:nvSpPr>
        <p:spPr bwMode="auto">
          <a:xfrm flipV="1">
            <a:off x="2558368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9" name="Line 121"/>
          <p:cNvSpPr>
            <a:spLocks noChangeShapeType="1"/>
          </p:cNvSpPr>
          <p:nvPr/>
        </p:nvSpPr>
        <p:spPr bwMode="auto">
          <a:xfrm flipV="1">
            <a:off x="2558368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0" name="Line 122"/>
          <p:cNvSpPr>
            <a:spLocks noChangeShapeType="1"/>
          </p:cNvSpPr>
          <p:nvPr/>
        </p:nvSpPr>
        <p:spPr bwMode="auto">
          <a:xfrm flipV="1">
            <a:off x="2558368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1" name="Line 123"/>
          <p:cNvSpPr>
            <a:spLocks noChangeShapeType="1"/>
          </p:cNvSpPr>
          <p:nvPr/>
        </p:nvSpPr>
        <p:spPr bwMode="auto">
          <a:xfrm flipV="1">
            <a:off x="2558368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" name="Line 124"/>
          <p:cNvSpPr>
            <a:spLocks noChangeShapeType="1"/>
          </p:cNvSpPr>
          <p:nvPr/>
        </p:nvSpPr>
        <p:spPr bwMode="auto">
          <a:xfrm flipV="1">
            <a:off x="2558368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" name="Freeform 125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" name="Freeform 126"/>
          <p:cNvSpPr>
            <a:spLocks/>
          </p:cNvSpPr>
          <p:nvPr/>
        </p:nvSpPr>
        <p:spPr bwMode="auto">
          <a:xfrm>
            <a:off x="3425143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" name="Line 127"/>
          <p:cNvSpPr>
            <a:spLocks noChangeShapeType="1"/>
          </p:cNvSpPr>
          <p:nvPr/>
        </p:nvSpPr>
        <p:spPr bwMode="auto">
          <a:xfrm flipV="1">
            <a:off x="3425143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" name="Line 128"/>
          <p:cNvSpPr>
            <a:spLocks noChangeShapeType="1"/>
          </p:cNvSpPr>
          <p:nvPr/>
        </p:nvSpPr>
        <p:spPr bwMode="auto">
          <a:xfrm>
            <a:off x="3425143" y="29495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7" name="Line 129"/>
          <p:cNvSpPr>
            <a:spLocks noChangeShapeType="1"/>
          </p:cNvSpPr>
          <p:nvPr/>
        </p:nvSpPr>
        <p:spPr bwMode="auto">
          <a:xfrm>
            <a:off x="3425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8" name="Line 130"/>
          <p:cNvSpPr>
            <a:spLocks noChangeShapeType="1"/>
          </p:cNvSpPr>
          <p:nvPr/>
        </p:nvSpPr>
        <p:spPr bwMode="auto">
          <a:xfrm>
            <a:off x="3442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" name="Line 131"/>
          <p:cNvSpPr>
            <a:spLocks noChangeShapeType="1"/>
          </p:cNvSpPr>
          <p:nvPr/>
        </p:nvSpPr>
        <p:spPr bwMode="auto">
          <a:xfrm>
            <a:off x="34600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0" name="Line 132"/>
          <p:cNvSpPr>
            <a:spLocks noChangeShapeType="1"/>
          </p:cNvSpPr>
          <p:nvPr/>
        </p:nvSpPr>
        <p:spPr bwMode="auto">
          <a:xfrm>
            <a:off x="34759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1" name="Line 133"/>
          <p:cNvSpPr>
            <a:spLocks noChangeShapeType="1"/>
          </p:cNvSpPr>
          <p:nvPr/>
        </p:nvSpPr>
        <p:spPr bwMode="auto">
          <a:xfrm>
            <a:off x="3493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2" name="Line 134"/>
          <p:cNvSpPr>
            <a:spLocks noChangeShapeType="1"/>
          </p:cNvSpPr>
          <p:nvPr/>
        </p:nvSpPr>
        <p:spPr bwMode="auto">
          <a:xfrm>
            <a:off x="35108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" name="Line 135"/>
          <p:cNvSpPr>
            <a:spLocks noChangeShapeType="1"/>
          </p:cNvSpPr>
          <p:nvPr/>
        </p:nvSpPr>
        <p:spPr bwMode="auto">
          <a:xfrm>
            <a:off x="35283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" name="Line 136"/>
          <p:cNvSpPr>
            <a:spLocks noChangeShapeType="1"/>
          </p:cNvSpPr>
          <p:nvPr/>
        </p:nvSpPr>
        <p:spPr bwMode="auto">
          <a:xfrm>
            <a:off x="35442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5" name="Line 137"/>
          <p:cNvSpPr>
            <a:spLocks noChangeShapeType="1"/>
          </p:cNvSpPr>
          <p:nvPr/>
        </p:nvSpPr>
        <p:spPr bwMode="auto">
          <a:xfrm>
            <a:off x="35616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6" name="Line 138"/>
          <p:cNvSpPr>
            <a:spLocks noChangeShapeType="1"/>
          </p:cNvSpPr>
          <p:nvPr/>
        </p:nvSpPr>
        <p:spPr bwMode="auto">
          <a:xfrm>
            <a:off x="35791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7" name="Line 139"/>
          <p:cNvSpPr>
            <a:spLocks noChangeShapeType="1"/>
          </p:cNvSpPr>
          <p:nvPr/>
        </p:nvSpPr>
        <p:spPr bwMode="auto">
          <a:xfrm>
            <a:off x="35965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8" name="Line 140"/>
          <p:cNvSpPr>
            <a:spLocks noChangeShapeType="1"/>
          </p:cNvSpPr>
          <p:nvPr/>
        </p:nvSpPr>
        <p:spPr bwMode="auto">
          <a:xfrm>
            <a:off x="36124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9" name="Line 141"/>
          <p:cNvSpPr>
            <a:spLocks noChangeShapeType="1"/>
          </p:cNvSpPr>
          <p:nvPr/>
        </p:nvSpPr>
        <p:spPr bwMode="auto">
          <a:xfrm>
            <a:off x="36299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" name="Line 142"/>
          <p:cNvSpPr>
            <a:spLocks noChangeShapeType="1"/>
          </p:cNvSpPr>
          <p:nvPr/>
        </p:nvSpPr>
        <p:spPr bwMode="auto">
          <a:xfrm>
            <a:off x="36473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1" name="Line 143"/>
          <p:cNvSpPr>
            <a:spLocks noChangeShapeType="1"/>
          </p:cNvSpPr>
          <p:nvPr/>
        </p:nvSpPr>
        <p:spPr bwMode="auto">
          <a:xfrm>
            <a:off x="36648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2" name="Line 144"/>
          <p:cNvSpPr>
            <a:spLocks noChangeShapeType="1"/>
          </p:cNvSpPr>
          <p:nvPr/>
        </p:nvSpPr>
        <p:spPr bwMode="auto">
          <a:xfrm>
            <a:off x="36807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" name="Line 145"/>
          <p:cNvSpPr>
            <a:spLocks noChangeShapeType="1"/>
          </p:cNvSpPr>
          <p:nvPr/>
        </p:nvSpPr>
        <p:spPr bwMode="auto">
          <a:xfrm>
            <a:off x="36981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" name="Line 146"/>
          <p:cNvSpPr>
            <a:spLocks noChangeShapeType="1"/>
          </p:cNvSpPr>
          <p:nvPr/>
        </p:nvSpPr>
        <p:spPr bwMode="auto">
          <a:xfrm>
            <a:off x="37156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5" name="Line 147"/>
          <p:cNvSpPr>
            <a:spLocks noChangeShapeType="1"/>
          </p:cNvSpPr>
          <p:nvPr/>
        </p:nvSpPr>
        <p:spPr bwMode="auto">
          <a:xfrm>
            <a:off x="37331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6" name="Line 148"/>
          <p:cNvSpPr>
            <a:spLocks noChangeShapeType="1"/>
          </p:cNvSpPr>
          <p:nvPr/>
        </p:nvSpPr>
        <p:spPr bwMode="auto">
          <a:xfrm>
            <a:off x="37489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7" name="Line 149"/>
          <p:cNvSpPr>
            <a:spLocks noChangeShapeType="1"/>
          </p:cNvSpPr>
          <p:nvPr/>
        </p:nvSpPr>
        <p:spPr bwMode="auto">
          <a:xfrm>
            <a:off x="37664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8" name="Line 150"/>
          <p:cNvSpPr>
            <a:spLocks noChangeShapeType="1"/>
          </p:cNvSpPr>
          <p:nvPr/>
        </p:nvSpPr>
        <p:spPr bwMode="auto">
          <a:xfrm>
            <a:off x="37839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9" name="Line 151"/>
          <p:cNvSpPr>
            <a:spLocks noChangeShapeType="1"/>
          </p:cNvSpPr>
          <p:nvPr/>
        </p:nvSpPr>
        <p:spPr bwMode="auto">
          <a:xfrm>
            <a:off x="38013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" name="Line 152"/>
          <p:cNvSpPr>
            <a:spLocks noChangeShapeType="1"/>
          </p:cNvSpPr>
          <p:nvPr/>
        </p:nvSpPr>
        <p:spPr bwMode="auto">
          <a:xfrm>
            <a:off x="38172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1" name="Line 153"/>
          <p:cNvSpPr>
            <a:spLocks noChangeShapeType="1"/>
          </p:cNvSpPr>
          <p:nvPr/>
        </p:nvSpPr>
        <p:spPr bwMode="auto">
          <a:xfrm>
            <a:off x="38347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" name="Line 154"/>
          <p:cNvSpPr>
            <a:spLocks noChangeShapeType="1"/>
          </p:cNvSpPr>
          <p:nvPr/>
        </p:nvSpPr>
        <p:spPr bwMode="auto">
          <a:xfrm>
            <a:off x="38521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" name="Line 155"/>
          <p:cNvSpPr>
            <a:spLocks noChangeShapeType="1"/>
          </p:cNvSpPr>
          <p:nvPr/>
        </p:nvSpPr>
        <p:spPr bwMode="auto">
          <a:xfrm>
            <a:off x="38680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4" name="Line 156"/>
          <p:cNvSpPr>
            <a:spLocks noChangeShapeType="1"/>
          </p:cNvSpPr>
          <p:nvPr/>
        </p:nvSpPr>
        <p:spPr bwMode="auto">
          <a:xfrm>
            <a:off x="38855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5" name="Line 157"/>
          <p:cNvSpPr>
            <a:spLocks noChangeShapeType="1"/>
          </p:cNvSpPr>
          <p:nvPr/>
        </p:nvSpPr>
        <p:spPr bwMode="auto">
          <a:xfrm>
            <a:off x="39029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" name="Line 158"/>
          <p:cNvSpPr>
            <a:spLocks noChangeShapeType="1"/>
          </p:cNvSpPr>
          <p:nvPr/>
        </p:nvSpPr>
        <p:spPr bwMode="auto">
          <a:xfrm>
            <a:off x="39204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7" name="Line 159"/>
          <p:cNvSpPr>
            <a:spLocks noChangeShapeType="1"/>
          </p:cNvSpPr>
          <p:nvPr/>
        </p:nvSpPr>
        <p:spPr bwMode="auto">
          <a:xfrm>
            <a:off x="39363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" name="Line 160"/>
          <p:cNvSpPr>
            <a:spLocks noChangeShapeType="1"/>
          </p:cNvSpPr>
          <p:nvPr/>
        </p:nvSpPr>
        <p:spPr bwMode="auto">
          <a:xfrm>
            <a:off x="39537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9" name="Line 161"/>
          <p:cNvSpPr>
            <a:spLocks noChangeShapeType="1"/>
          </p:cNvSpPr>
          <p:nvPr/>
        </p:nvSpPr>
        <p:spPr bwMode="auto">
          <a:xfrm>
            <a:off x="396648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0" name="Line 162"/>
          <p:cNvSpPr>
            <a:spLocks noChangeShapeType="1"/>
          </p:cNvSpPr>
          <p:nvPr/>
        </p:nvSpPr>
        <p:spPr bwMode="auto">
          <a:xfrm>
            <a:off x="396648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1" name="Line 163"/>
          <p:cNvSpPr>
            <a:spLocks noChangeShapeType="1"/>
          </p:cNvSpPr>
          <p:nvPr/>
        </p:nvSpPr>
        <p:spPr bwMode="auto">
          <a:xfrm>
            <a:off x="3966481" y="29876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2" name="Line 164"/>
          <p:cNvSpPr>
            <a:spLocks noChangeShapeType="1"/>
          </p:cNvSpPr>
          <p:nvPr/>
        </p:nvSpPr>
        <p:spPr bwMode="auto">
          <a:xfrm>
            <a:off x="3966481" y="30035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" name="Line 165"/>
          <p:cNvSpPr>
            <a:spLocks noChangeShapeType="1"/>
          </p:cNvSpPr>
          <p:nvPr/>
        </p:nvSpPr>
        <p:spPr bwMode="auto">
          <a:xfrm>
            <a:off x="396648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" name="Line 166"/>
          <p:cNvSpPr>
            <a:spLocks noChangeShapeType="1"/>
          </p:cNvSpPr>
          <p:nvPr/>
        </p:nvSpPr>
        <p:spPr bwMode="auto">
          <a:xfrm>
            <a:off x="3966481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5" name="Line 167"/>
          <p:cNvSpPr>
            <a:spLocks noChangeShapeType="1"/>
          </p:cNvSpPr>
          <p:nvPr/>
        </p:nvSpPr>
        <p:spPr bwMode="auto">
          <a:xfrm>
            <a:off x="3966481" y="30559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6" name="Line 168"/>
          <p:cNvSpPr>
            <a:spLocks noChangeShapeType="1"/>
          </p:cNvSpPr>
          <p:nvPr/>
        </p:nvSpPr>
        <p:spPr bwMode="auto">
          <a:xfrm>
            <a:off x="396648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7" name="Line 169"/>
          <p:cNvSpPr>
            <a:spLocks noChangeShapeType="1"/>
          </p:cNvSpPr>
          <p:nvPr/>
        </p:nvSpPr>
        <p:spPr bwMode="auto">
          <a:xfrm>
            <a:off x="396648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8" name="Line 170"/>
          <p:cNvSpPr>
            <a:spLocks noChangeShapeType="1"/>
          </p:cNvSpPr>
          <p:nvPr/>
        </p:nvSpPr>
        <p:spPr bwMode="auto">
          <a:xfrm>
            <a:off x="3966481" y="3106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9" name="Line 171"/>
          <p:cNvSpPr>
            <a:spLocks noChangeShapeType="1"/>
          </p:cNvSpPr>
          <p:nvPr/>
        </p:nvSpPr>
        <p:spPr bwMode="auto">
          <a:xfrm>
            <a:off x="3966481" y="3122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0" name="Line 172"/>
          <p:cNvSpPr>
            <a:spLocks noChangeShapeType="1"/>
          </p:cNvSpPr>
          <p:nvPr/>
        </p:nvSpPr>
        <p:spPr bwMode="auto">
          <a:xfrm>
            <a:off x="396648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1" name="Line 173"/>
          <p:cNvSpPr>
            <a:spLocks noChangeShapeType="1"/>
          </p:cNvSpPr>
          <p:nvPr/>
        </p:nvSpPr>
        <p:spPr bwMode="auto">
          <a:xfrm>
            <a:off x="396648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2" name="Line 174"/>
          <p:cNvSpPr>
            <a:spLocks noChangeShapeType="1"/>
          </p:cNvSpPr>
          <p:nvPr/>
        </p:nvSpPr>
        <p:spPr bwMode="auto">
          <a:xfrm>
            <a:off x="3966481" y="3175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" name="Line 175"/>
          <p:cNvSpPr>
            <a:spLocks noChangeShapeType="1"/>
          </p:cNvSpPr>
          <p:nvPr/>
        </p:nvSpPr>
        <p:spPr bwMode="auto">
          <a:xfrm>
            <a:off x="3966481" y="3190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" name="Line 176"/>
          <p:cNvSpPr>
            <a:spLocks noChangeShapeType="1"/>
          </p:cNvSpPr>
          <p:nvPr/>
        </p:nvSpPr>
        <p:spPr bwMode="auto">
          <a:xfrm>
            <a:off x="396648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" name="Line 177"/>
          <p:cNvSpPr>
            <a:spLocks noChangeShapeType="1"/>
          </p:cNvSpPr>
          <p:nvPr/>
        </p:nvSpPr>
        <p:spPr bwMode="auto">
          <a:xfrm>
            <a:off x="3966481" y="3225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" name="Line 178"/>
          <p:cNvSpPr>
            <a:spLocks noChangeShapeType="1"/>
          </p:cNvSpPr>
          <p:nvPr/>
        </p:nvSpPr>
        <p:spPr bwMode="auto">
          <a:xfrm>
            <a:off x="3966481" y="3241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7" name="Line 179"/>
          <p:cNvSpPr>
            <a:spLocks noChangeShapeType="1"/>
          </p:cNvSpPr>
          <p:nvPr/>
        </p:nvSpPr>
        <p:spPr bwMode="auto">
          <a:xfrm>
            <a:off x="396648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8" name="Line 180"/>
          <p:cNvSpPr>
            <a:spLocks noChangeShapeType="1"/>
          </p:cNvSpPr>
          <p:nvPr/>
        </p:nvSpPr>
        <p:spPr bwMode="auto">
          <a:xfrm>
            <a:off x="396648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" name="Line 181"/>
          <p:cNvSpPr>
            <a:spLocks noChangeShapeType="1"/>
          </p:cNvSpPr>
          <p:nvPr/>
        </p:nvSpPr>
        <p:spPr bwMode="auto">
          <a:xfrm>
            <a:off x="3966481" y="3294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0" name="Line 182"/>
          <p:cNvSpPr>
            <a:spLocks noChangeShapeType="1"/>
          </p:cNvSpPr>
          <p:nvPr/>
        </p:nvSpPr>
        <p:spPr bwMode="auto">
          <a:xfrm>
            <a:off x="3966481" y="3309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1" name="Line 183"/>
          <p:cNvSpPr>
            <a:spLocks noChangeShapeType="1"/>
          </p:cNvSpPr>
          <p:nvPr/>
        </p:nvSpPr>
        <p:spPr bwMode="auto">
          <a:xfrm flipH="1">
            <a:off x="39617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" name="Line 184"/>
          <p:cNvSpPr>
            <a:spLocks noChangeShapeType="1"/>
          </p:cNvSpPr>
          <p:nvPr/>
        </p:nvSpPr>
        <p:spPr bwMode="auto">
          <a:xfrm flipH="1">
            <a:off x="39442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3" name="Line 185"/>
          <p:cNvSpPr>
            <a:spLocks noChangeShapeType="1"/>
          </p:cNvSpPr>
          <p:nvPr/>
        </p:nvSpPr>
        <p:spPr bwMode="auto">
          <a:xfrm flipH="1">
            <a:off x="392838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" name="Line 186"/>
          <p:cNvSpPr>
            <a:spLocks noChangeShapeType="1"/>
          </p:cNvSpPr>
          <p:nvPr/>
        </p:nvSpPr>
        <p:spPr bwMode="auto">
          <a:xfrm flipH="1">
            <a:off x="3910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5" name="Line 187"/>
          <p:cNvSpPr>
            <a:spLocks noChangeShapeType="1"/>
          </p:cNvSpPr>
          <p:nvPr/>
        </p:nvSpPr>
        <p:spPr bwMode="auto">
          <a:xfrm flipH="1">
            <a:off x="38934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6" name="Line 188"/>
          <p:cNvSpPr>
            <a:spLocks noChangeShapeType="1"/>
          </p:cNvSpPr>
          <p:nvPr/>
        </p:nvSpPr>
        <p:spPr bwMode="auto">
          <a:xfrm flipH="1">
            <a:off x="38759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189"/>
          <p:cNvSpPr>
            <a:spLocks noChangeShapeType="1"/>
          </p:cNvSpPr>
          <p:nvPr/>
        </p:nvSpPr>
        <p:spPr bwMode="auto">
          <a:xfrm flipH="1">
            <a:off x="38601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Line 190"/>
          <p:cNvSpPr>
            <a:spLocks noChangeShapeType="1"/>
          </p:cNvSpPr>
          <p:nvPr/>
        </p:nvSpPr>
        <p:spPr bwMode="auto">
          <a:xfrm flipH="1">
            <a:off x="38426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Line 191"/>
          <p:cNvSpPr>
            <a:spLocks noChangeShapeType="1"/>
          </p:cNvSpPr>
          <p:nvPr/>
        </p:nvSpPr>
        <p:spPr bwMode="auto">
          <a:xfrm flipH="1">
            <a:off x="38251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Line 192"/>
          <p:cNvSpPr>
            <a:spLocks noChangeShapeType="1"/>
          </p:cNvSpPr>
          <p:nvPr/>
        </p:nvSpPr>
        <p:spPr bwMode="auto">
          <a:xfrm flipH="1">
            <a:off x="38077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1" name="Line 193"/>
          <p:cNvSpPr>
            <a:spLocks noChangeShapeType="1"/>
          </p:cNvSpPr>
          <p:nvPr/>
        </p:nvSpPr>
        <p:spPr bwMode="auto">
          <a:xfrm flipH="1">
            <a:off x="37918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2" name="Line 194"/>
          <p:cNvSpPr>
            <a:spLocks noChangeShapeType="1"/>
          </p:cNvSpPr>
          <p:nvPr/>
        </p:nvSpPr>
        <p:spPr bwMode="auto">
          <a:xfrm flipH="1">
            <a:off x="37743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" name="Line 195"/>
          <p:cNvSpPr>
            <a:spLocks noChangeShapeType="1"/>
          </p:cNvSpPr>
          <p:nvPr/>
        </p:nvSpPr>
        <p:spPr bwMode="auto">
          <a:xfrm flipH="1">
            <a:off x="37569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" name="Line 196"/>
          <p:cNvSpPr>
            <a:spLocks noChangeShapeType="1"/>
          </p:cNvSpPr>
          <p:nvPr/>
        </p:nvSpPr>
        <p:spPr bwMode="auto">
          <a:xfrm flipH="1">
            <a:off x="37394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" name="Line 197"/>
          <p:cNvSpPr>
            <a:spLocks noChangeShapeType="1"/>
          </p:cNvSpPr>
          <p:nvPr/>
        </p:nvSpPr>
        <p:spPr bwMode="auto">
          <a:xfrm flipH="1">
            <a:off x="37235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6" name="Line 198"/>
          <p:cNvSpPr>
            <a:spLocks noChangeShapeType="1"/>
          </p:cNvSpPr>
          <p:nvPr/>
        </p:nvSpPr>
        <p:spPr bwMode="auto">
          <a:xfrm flipH="1">
            <a:off x="37061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7" name="Line 199"/>
          <p:cNvSpPr>
            <a:spLocks noChangeShapeType="1"/>
          </p:cNvSpPr>
          <p:nvPr/>
        </p:nvSpPr>
        <p:spPr bwMode="auto">
          <a:xfrm flipH="1">
            <a:off x="36886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8" name="Line 200"/>
          <p:cNvSpPr>
            <a:spLocks noChangeShapeType="1"/>
          </p:cNvSpPr>
          <p:nvPr/>
        </p:nvSpPr>
        <p:spPr bwMode="auto">
          <a:xfrm flipH="1">
            <a:off x="36712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9" name="Line 201"/>
          <p:cNvSpPr>
            <a:spLocks noChangeShapeType="1"/>
          </p:cNvSpPr>
          <p:nvPr/>
        </p:nvSpPr>
        <p:spPr bwMode="auto">
          <a:xfrm flipH="1">
            <a:off x="36553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0" name="Line 202"/>
          <p:cNvSpPr>
            <a:spLocks noChangeShapeType="1"/>
          </p:cNvSpPr>
          <p:nvPr/>
        </p:nvSpPr>
        <p:spPr bwMode="auto">
          <a:xfrm flipH="1">
            <a:off x="36378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1" name="Line 203"/>
          <p:cNvSpPr>
            <a:spLocks noChangeShapeType="1"/>
          </p:cNvSpPr>
          <p:nvPr/>
        </p:nvSpPr>
        <p:spPr bwMode="auto">
          <a:xfrm flipH="1">
            <a:off x="36204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2" name="Line 204"/>
          <p:cNvSpPr>
            <a:spLocks noChangeShapeType="1"/>
          </p:cNvSpPr>
          <p:nvPr/>
        </p:nvSpPr>
        <p:spPr bwMode="auto">
          <a:xfrm flipH="1">
            <a:off x="36029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3" name="Line 205"/>
          <p:cNvSpPr>
            <a:spLocks noChangeShapeType="1"/>
          </p:cNvSpPr>
          <p:nvPr/>
        </p:nvSpPr>
        <p:spPr bwMode="auto">
          <a:xfrm flipH="1">
            <a:off x="35870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" name="Line 206"/>
          <p:cNvSpPr>
            <a:spLocks noChangeShapeType="1"/>
          </p:cNvSpPr>
          <p:nvPr/>
        </p:nvSpPr>
        <p:spPr bwMode="auto">
          <a:xfrm flipH="1">
            <a:off x="35696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" name="Line 207"/>
          <p:cNvSpPr>
            <a:spLocks noChangeShapeType="1"/>
          </p:cNvSpPr>
          <p:nvPr/>
        </p:nvSpPr>
        <p:spPr bwMode="auto">
          <a:xfrm flipH="1">
            <a:off x="35521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" name="Line 208"/>
          <p:cNvSpPr>
            <a:spLocks noChangeShapeType="1"/>
          </p:cNvSpPr>
          <p:nvPr/>
        </p:nvSpPr>
        <p:spPr bwMode="auto">
          <a:xfrm flipH="1">
            <a:off x="35346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" name="Line 209"/>
          <p:cNvSpPr>
            <a:spLocks noChangeShapeType="1"/>
          </p:cNvSpPr>
          <p:nvPr/>
        </p:nvSpPr>
        <p:spPr bwMode="auto">
          <a:xfrm flipH="1">
            <a:off x="35188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" name="Line 210"/>
          <p:cNvSpPr>
            <a:spLocks noChangeShapeType="1"/>
          </p:cNvSpPr>
          <p:nvPr/>
        </p:nvSpPr>
        <p:spPr bwMode="auto">
          <a:xfrm flipH="1">
            <a:off x="35013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" name="Line 211"/>
          <p:cNvSpPr>
            <a:spLocks noChangeShapeType="1"/>
          </p:cNvSpPr>
          <p:nvPr/>
        </p:nvSpPr>
        <p:spPr bwMode="auto">
          <a:xfrm flipH="1">
            <a:off x="34838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0" name="Line 212"/>
          <p:cNvSpPr>
            <a:spLocks noChangeShapeType="1"/>
          </p:cNvSpPr>
          <p:nvPr/>
        </p:nvSpPr>
        <p:spPr bwMode="auto">
          <a:xfrm flipH="1">
            <a:off x="34664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" name="Line 213"/>
          <p:cNvSpPr>
            <a:spLocks noChangeShapeType="1"/>
          </p:cNvSpPr>
          <p:nvPr/>
        </p:nvSpPr>
        <p:spPr bwMode="auto">
          <a:xfrm flipH="1">
            <a:off x="34505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" name="Line 214"/>
          <p:cNvSpPr>
            <a:spLocks noChangeShapeType="1"/>
          </p:cNvSpPr>
          <p:nvPr/>
        </p:nvSpPr>
        <p:spPr bwMode="auto">
          <a:xfrm flipH="1">
            <a:off x="34330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3" name="Line 215"/>
          <p:cNvSpPr>
            <a:spLocks noChangeShapeType="1"/>
          </p:cNvSpPr>
          <p:nvPr/>
        </p:nvSpPr>
        <p:spPr bwMode="auto">
          <a:xfrm flipV="1">
            <a:off x="3425143" y="3317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4" name="Line 216"/>
          <p:cNvSpPr>
            <a:spLocks noChangeShapeType="1"/>
          </p:cNvSpPr>
          <p:nvPr/>
        </p:nvSpPr>
        <p:spPr bwMode="auto">
          <a:xfrm flipV="1">
            <a:off x="3425143" y="32956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" name="Line 217"/>
          <p:cNvSpPr>
            <a:spLocks noChangeShapeType="1"/>
          </p:cNvSpPr>
          <p:nvPr/>
        </p:nvSpPr>
        <p:spPr bwMode="auto">
          <a:xfrm flipV="1">
            <a:off x="3425143" y="32781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" name="Line 218"/>
          <p:cNvSpPr>
            <a:spLocks noChangeShapeType="1"/>
          </p:cNvSpPr>
          <p:nvPr/>
        </p:nvSpPr>
        <p:spPr bwMode="auto">
          <a:xfrm flipV="1">
            <a:off x="3425143" y="3267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Line 219"/>
          <p:cNvSpPr>
            <a:spLocks noChangeShapeType="1"/>
          </p:cNvSpPr>
          <p:nvPr/>
        </p:nvSpPr>
        <p:spPr bwMode="auto">
          <a:xfrm flipV="1">
            <a:off x="3425143" y="32496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" name="Line 220"/>
          <p:cNvSpPr>
            <a:spLocks noChangeShapeType="1"/>
          </p:cNvSpPr>
          <p:nvPr/>
        </p:nvSpPr>
        <p:spPr bwMode="auto">
          <a:xfrm flipV="1">
            <a:off x="3425143" y="32273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9" name="Line 221"/>
          <p:cNvSpPr>
            <a:spLocks noChangeShapeType="1"/>
          </p:cNvSpPr>
          <p:nvPr/>
        </p:nvSpPr>
        <p:spPr bwMode="auto">
          <a:xfrm flipV="1">
            <a:off x="3425143" y="3209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0" name="Line 222"/>
          <p:cNvSpPr>
            <a:spLocks noChangeShapeType="1"/>
          </p:cNvSpPr>
          <p:nvPr/>
        </p:nvSpPr>
        <p:spPr bwMode="auto">
          <a:xfrm flipV="1">
            <a:off x="3425143" y="31988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1" name="Line 223"/>
          <p:cNvSpPr>
            <a:spLocks noChangeShapeType="1"/>
          </p:cNvSpPr>
          <p:nvPr/>
        </p:nvSpPr>
        <p:spPr bwMode="auto">
          <a:xfrm flipV="1">
            <a:off x="3425143" y="3176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" name="Line 224"/>
          <p:cNvSpPr>
            <a:spLocks noChangeShapeType="1"/>
          </p:cNvSpPr>
          <p:nvPr/>
        </p:nvSpPr>
        <p:spPr bwMode="auto">
          <a:xfrm flipV="1">
            <a:off x="3425143" y="31591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3" name="Line 225"/>
          <p:cNvSpPr>
            <a:spLocks noChangeShapeType="1"/>
          </p:cNvSpPr>
          <p:nvPr/>
        </p:nvSpPr>
        <p:spPr bwMode="auto">
          <a:xfrm flipV="1">
            <a:off x="3425143" y="3141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" name="Line 226"/>
          <p:cNvSpPr>
            <a:spLocks noChangeShapeType="1"/>
          </p:cNvSpPr>
          <p:nvPr/>
        </p:nvSpPr>
        <p:spPr bwMode="auto">
          <a:xfrm flipV="1">
            <a:off x="3425143" y="31305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" name="Line 227"/>
          <p:cNvSpPr>
            <a:spLocks noChangeShapeType="1"/>
          </p:cNvSpPr>
          <p:nvPr/>
        </p:nvSpPr>
        <p:spPr bwMode="auto">
          <a:xfrm flipV="1">
            <a:off x="3425143" y="3108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" name="Line 228"/>
          <p:cNvSpPr>
            <a:spLocks noChangeShapeType="1"/>
          </p:cNvSpPr>
          <p:nvPr/>
        </p:nvSpPr>
        <p:spPr bwMode="auto">
          <a:xfrm flipV="1">
            <a:off x="3425143" y="3090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7" name="Line 229"/>
          <p:cNvSpPr>
            <a:spLocks noChangeShapeType="1"/>
          </p:cNvSpPr>
          <p:nvPr/>
        </p:nvSpPr>
        <p:spPr bwMode="auto">
          <a:xfrm flipV="1">
            <a:off x="3425143" y="30797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8" name="Line 230"/>
          <p:cNvSpPr>
            <a:spLocks noChangeShapeType="1"/>
          </p:cNvSpPr>
          <p:nvPr/>
        </p:nvSpPr>
        <p:spPr bwMode="auto">
          <a:xfrm flipV="1">
            <a:off x="3425143" y="3062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9" name="Line 231"/>
          <p:cNvSpPr>
            <a:spLocks noChangeShapeType="1"/>
          </p:cNvSpPr>
          <p:nvPr/>
        </p:nvSpPr>
        <p:spPr bwMode="auto">
          <a:xfrm flipV="1">
            <a:off x="3425143" y="3040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" name="Line 232"/>
          <p:cNvSpPr>
            <a:spLocks noChangeShapeType="1"/>
          </p:cNvSpPr>
          <p:nvPr/>
        </p:nvSpPr>
        <p:spPr bwMode="auto">
          <a:xfrm flipV="1">
            <a:off x="3425143" y="3022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" name="Line 233"/>
          <p:cNvSpPr>
            <a:spLocks noChangeShapeType="1"/>
          </p:cNvSpPr>
          <p:nvPr/>
        </p:nvSpPr>
        <p:spPr bwMode="auto">
          <a:xfrm flipV="1">
            <a:off x="3425143" y="30114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2" name="Line 234"/>
          <p:cNvSpPr>
            <a:spLocks noChangeShapeType="1"/>
          </p:cNvSpPr>
          <p:nvPr/>
        </p:nvSpPr>
        <p:spPr bwMode="auto">
          <a:xfrm flipV="1">
            <a:off x="3425143" y="2989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3" name="Line 235"/>
          <p:cNvSpPr>
            <a:spLocks noChangeShapeType="1"/>
          </p:cNvSpPr>
          <p:nvPr/>
        </p:nvSpPr>
        <p:spPr bwMode="auto">
          <a:xfrm flipV="1">
            <a:off x="3425143" y="2971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4" name="Line 236"/>
          <p:cNvSpPr>
            <a:spLocks noChangeShapeType="1"/>
          </p:cNvSpPr>
          <p:nvPr/>
        </p:nvSpPr>
        <p:spPr bwMode="auto">
          <a:xfrm flipV="1">
            <a:off x="3425143" y="2954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" name="Freeform 237"/>
          <p:cNvSpPr>
            <a:spLocks/>
          </p:cNvSpPr>
          <p:nvPr/>
        </p:nvSpPr>
        <p:spPr bwMode="auto">
          <a:xfrm>
            <a:off x="2159906" y="39131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6" name="Freeform 238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7" name="Freeform 239"/>
          <p:cNvSpPr>
            <a:spLocks/>
          </p:cNvSpPr>
          <p:nvPr/>
        </p:nvSpPr>
        <p:spPr bwMode="auto">
          <a:xfrm>
            <a:off x="4887231" y="29495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8" name="Line 240"/>
          <p:cNvSpPr>
            <a:spLocks noChangeShapeType="1"/>
          </p:cNvSpPr>
          <p:nvPr/>
        </p:nvSpPr>
        <p:spPr bwMode="auto">
          <a:xfrm flipV="1">
            <a:off x="4887231" y="29432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9" name="Line 241"/>
          <p:cNvSpPr>
            <a:spLocks noChangeShapeType="1"/>
          </p:cNvSpPr>
          <p:nvPr/>
        </p:nvSpPr>
        <p:spPr bwMode="auto">
          <a:xfrm>
            <a:off x="4887231" y="29495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0" name="Line 242"/>
          <p:cNvSpPr>
            <a:spLocks noChangeShapeType="1"/>
          </p:cNvSpPr>
          <p:nvPr/>
        </p:nvSpPr>
        <p:spPr bwMode="auto">
          <a:xfrm>
            <a:off x="48872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1" name="Line 243"/>
          <p:cNvSpPr>
            <a:spLocks noChangeShapeType="1"/>
          </p:cNvSpPr>
          <p:nvPr/>
        </p:nvSpPr>
        <p:spPr bwMode="auto">
          <a:xfrm>
            <a:off x="490469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2" name="Line 244"/>
          <p:cNvSpPr>
            <a:spLocks noChangeShapeType="1"/>
          </p:cNvSpPr>
          <p:nvPr/>
        </p:nvSpPr>
        <p:spPr bwMode="auto">
          <a:xfrm>
            <a:off x="49221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3" name="Line 245"/>
          <p:cNvSpPr>
            <a:spLocks noChangeShapeType="1"/>
          </p:cNvSpPr>
          <p:nvPr/>
        </p:nvSpPr>
        <p:spPr bwMode="auto">
          <a:xfrm>
            <a:off x="493803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4" name="Line 246"/>
          <p:cNvSpPr>
            <a:spLocks noChangeShapeType="1"/>
          </p:cNvSpPr>
          <p:nvPr/>
        </p:nvSpPr>
        <p:spPr bwMode="auto">
          <a:xfrm>
            <a:off x="49554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" name="Line 247"/>
          <p:cNvSpPr>
            <a:spLocks noChangeShapeType="1"/>
          </p:cNvSpPr>
          <p:nvPr/>
        </p:nvSpPr>
        <p:spPr bwMode="auto">
          <a:xfrm>
            <a:off x="497295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" name="Line 248"/>
          <p:cNvSpPr>
            <a:spLocks noChangeShapeType="1"/>
          </p:cNvSpPr>
          <p:nvPr/>
        </p:nvSpPr>
        <p:spPr bwMode="auto">
          <a:xfrm>
            <a:off x="49904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7" name="Line 249"/>
          <p:cNvSpPr>
            <a:spLocks noChangeShapeType="1"/>
          </p:cNvSpPr>
          <p:nvPr/>
        </p:nvSpPr>
        <p:spPr bwMode="auto">
          <a:xfrm>
            <a:off x="500629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8" name="Line 250"/>
          <p:cNvSpPr>
            <a:spLocks noChangeShapeType="1"/>
          </p:cNvSpPr>
          <p:nvPr/>
        </p:nvSpPr>
        <p:spPr bwMode="auto">
          <a:xfrm>
            <a:off x="50237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9" name="Line 251"/>
          <p:cNvSpPr>
            <a:spLocks noChangeShapeType="1"/>
          </p:cNvSpPr>
          <p:nvPr/>
        </p:nvSpPr>
        <p:spPr bwMode="auto">
          <a:xfrm>
            <a:off x="504121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0" name="Line 252"/>
          <p:cNvSpPr>
            <a:spLocks noChangeShapeType="1"/>
          </p:cNvSpPr>
          <p:nvPr/>
        </p:nvSpPr>
        <p:spPr bwMode="auto">
          <a:xfrm>
            <a:off x="50586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1" name="Line 253"/>
          <p:cNvSpPr>
            <a:spLocks noChangeShapeType="1"/>
          </p:cNvSpPr>
          <p:nvPr/>
        </p:nvSpPr>
        <p:spPr bwMode="auto">
          <a:xfrm>
            <a:off x="507455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" name="Line 254"/>
          <p:cNvSpPr>
            <a:spLocks noChangeShapeType="1"/>
          </p:cNvSpPr>
          <p:nvPr/>
        </p:nvSpPr>
        <p:spPr bwMode="auto">
          <a:xfrm>
            <a:off x="50920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" name="Line 255"/>
          <p:cNvSpPr>
            <a:spLocks noChangeShapeType="1"/>
          </p:cNvSpPr>
          <p:nvPr/>
        </p:nvSpPr>
        <p:spPr bwMode="auto">
          <a:xfrm>
            <a:off x="510948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4" name="Line 256"/>
          <p:cNvSpPr>
            <a:spLocks noChangeShapeType="1"/>
          </p:cNvSpPr>
          <p:nvPr/>
        </p:nvSpPr>
        <p:spPr bwMode="auto">
          <a:xfrm>
            <a:off x="51269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5" name="Line 257"/>
          <p:cNvSpPr>
            <a:spLocks noChangeShapeType="1"/>
          </p:cNvSpPr>
          <p:nvPr/>
        </p:nvSpPr>
        <p:spPr bwMode="auto">
          <a:xfrm>
            <a:off x="514281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" name="Line 258"/>
          <p:cNvSpPr>
            <a:spLocks noChangeShapeType="1"/>
          </p:cNvSpPr>
          <p:nvPr/>
        </p:nvSpPr>
        <p:spPr bwMode="auto">
          <a:xfrm>
            <a:off x="51602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7" name="Line 259"/>
          <p:cNvSpPr>
            <a:spLocks noChangeShapeType="1"/>
          </p:cNvSpPr>
          <p:nvPr/>
        </p:nvSpPr>
        <p:spPr bwMode="auto">
          <a:xfrm>
            <a:off x="5177743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8" name="Line 260"/>
          <p:cNvSpPr>
            <a:spLocks noChangeShapeType="1"/>
          </p:cNvSpPr>
          <p:nvPr/>
        </p:nvSpPr>
        <p:spPr bwMode="auto">
          <a:xfrm>
            <a:off x="51952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9" name="Line 261"/>
          <p:cNvSpPr>
            <a:spLocks noChangeShapeType="1"/>
          </p:cNvSpPr>
          <p:nvPr/>
        </p:nvSpPr>
        <p:spPr bwMode="auto">
          <a:xfrm>
            <a:off x="52110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0" name="Line 262"/>
          <p:cNvSpPr>
            <a:spLocks noChangeShapeType="1"/>
          </p:cNvSpPr>
          <p:nvPr/>
        </p:nvSpPr>
        <p:spPr bwMode="auto">
          <a:xfrm>
            <a:off x="52285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1" name="Line 263"/>
          <p:cNvSpPr>
            <a:spLocks noChangeShapeType="1"/>
          </p:cNvSpPr>
          <p:nvPr/>
        </p:nvSpPr>
        <p:spPr bwMode="auto">
          <a:xfrm>
            <a:off x="5246006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2" name="Line 264"/>
          <p:cNvSpPr>
            <a:spLocks noChangeShapeType="1"/>
          </p:cNvSpPr>
          <p:nvPr/>
        </p:nvSpPr>
        <p:spPr bwMode="auto">
          <a:xfrm>
            <a:off x="5261881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3" name="Line 265"/>
          <p:cNvSpPr>
            <a:spLocks noChangeShapeType="1"/>
          </p:cNvSpPr>
          <p:nvPr/>
        </p:nvSpPr>
        <p:spPr bwMode="auto">
          <a:xfrm>
            <a:off x="52793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" name="Line 266"/>
          <p:cNvSpPr>
            <a:spLocks noChangeShapeType="1"/>
          </p:cNvSpPr>
          <p:nvPr/>
        </p:nvSpPr>
        <p:spPr bwMode="auto">
          <a:xfrm>
            <a:off x="52968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5" name="Line 267"/>
          <p:cNvSpPr>
            <a:spLocks noChangeShapeType="1"/>
          </p:cNvSpPr>
          <p:nvPr/>
        </p:nvSpPr>
        <p:spPr bwMode="auto">
          <a:xfrm>
            <a:off x="5314268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" name="Line 268"/>
          <p:cNvSpPr>
            <a:spLocks noChangeShapeType="1"/>
          </p:cNvSpPr>
          <p:nvPr/>
        </p:nvSpPr>
        <p:spPr bwMode="auto">
          <a:xfrm>
            <a:off x="5330143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" name="Line 269"/>
          <p:cNvSpPr>
            <a:spLocks noChangeShapeType="1"/>
          </p:cNvSpPr>
          <p:nvPr/>
        </p:nvSpPr>
        <p:spPr bwMode="auto">
          <a:xfrm>
            <a:off x="53476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8" name="Line 270"/>
          <p:cNvSpPr>
            <a:spLocks noChangeShapeType="1"/>
          </p:cNvSpPr>
          <p:nvPr/>
        </p:nvSpPr>
        <p:spPr bwMode="auto">
          <a:xfrm>
            <a:off x="53650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9" name="Line 271"/>
          <p:cNvSpPr>
            <a:spLocks noChangeShapeType="1"/>
          </p:cNvSpPr>
          <p:nvPr/>
        </p:nvSpPr>
        <p:spPr bwMode="auto">
          <a:xfrm>
            <a:off x="5382531" y="29495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0" name="Line 272"/>
          <p:cNvSpPr>
            <a:spLocks noChangeShapeType="1"/>
          </p:cNvSpPr>
          <p:nvPr/>
        </p:nvSpPr>
        <p:spPr bwMode="auto">
          <a:xfrm>
            <a:off x="5398406" y="29495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1" name="Line 273"/>
          <p:cNvSpPr>
            <a:spLocks noChangeShapeType="1"/>
          </p:cNvSpPr>
          <p:nvPr/>
        </p:nvSpPr>
        <p:spPr bwMode="auto">
          <a:xfrm>
            <a:off x="5415868" y="29495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2" name="Line 274"/>
          <p:cNvSpPr>
            <a:spLocks noChangeShapeType="1"/>
          </p:cNvSpPr>
          <p:nvPr/>
        </p:nvSpPr>
        <p:spPr bwMode="auto">
          <a:xfrm>
            <a:off x="5428568" y="2954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3" name="Line 275"/>
          <p:cNvSpPr>
            <a:spLocks noChangeShapeType="1"/>
          </p:cNvSpPr>
          <p:nvPr/>
        </p:nvSpPr>
        <p:spPr bwMode="auto">
          <a:xfrm>
            <a:off x="5428568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4" name="Line 276"/>
          <p:cNvSpPr>
            <a:spLocks noChangeShapeType="1"/>
          </p:cNvSpPr>
          <p:nvPr/>
        </p:nvSpPr>
        <p:spPr bwMode="auto">
          <a:xfrm>
            <a:off x="5428568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5" name="Line 277"/>
          <p:cNvSpPr>
            <a:spLocks noChangeShapeType="1"/>
          </p:cNvSpPr>
          <p:nvPr/>
        </p:nvSpPr>
        <p:spPr bwMode="auto">
          <a:xfrm>
            <a:off x="5428568" y="3005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" name="Line 278"/>
          <p:cNvSpPr>
            <a:spLocks noChangeShapeType="1"/>
          </p:cNvSpPr>
          <p:nvPr/>
        </p:nvSpPr>
        <p:spPr bwMode="auto">
          <a:xfrm>
            <a:off x="5428568" y="30226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7" name="Line 279"/>
          <p:cNvSpPr>
            <a:spLocks noChangeShapeType="1"/>
          </p:cNvSpPr>
          <p:nvPr/>
        </p:nvSpPr>
        <p:spPr bwMode="auto">
          <a:xfrm>
            <a:off x="5428568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" name="Line 280"/>
          <p:cNvSpPr>
            <a:spLocks noChangeShapeType="1"/>
          </p:cNvSpPr>
          <p:nvPr/>
        </p:nvSpPr>
        <p:spPr bwMode="auto">
          <a:xfrm>
            <a:off x="5428568" y="3055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" name="Line 281"/>
          <p:cNvSpPr>
            <a:spLocks noChangeShapeType="1"/>
          </p:cNvSpPr>
          <p:nvPr/>
        </p:nvSpPr>
        <p:spPr bwMode="auto">
          <a:xfrm>
            <a:off x="5428568" y="3073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" name="Line 282"/>
          <p:cNvSpPr>
            <a:spLocks noChangeShapeType="1"/>
          </p:cNvSpPr>
          <p:nvPr/>
        </p:nvSpPr>
        <p:spPr bwMode="auto">
          <a:xfrm>
            <a:off x="5428568" y="30908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1" name="Line 283"/>
          <p:cNvSpPr>
            <a:spLocks noChangeShapeType="1"/>
          </p:cNvSpPr>
          <p:nvPr/>
        </p:nvSpPr>
        <p:spPr bwMode="auto">
          <a:xfrm>
            <a:off x="5428568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" name="Line 284"/>
          <p:cNvSpPr>
            <a:spLocks noChangeShapeType="1"/>
          </p:cNvSpPr>
          <p:nvPr/>
        </p:nvSpPr>
        <p:spPr bwMode="auto">
          <a:xfrm>
            <a:off x="5428568" y="3124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" name="Line 285"/>
          <p:cNvSpPr>
            <a:spLocks noChangeShapeType="1"/>
          </p:cNvSpPr>
          <p:nvPr/>
        </p:nvSpPr>
        <p:spPr bwMode="auto">
          <a:xfrm>
            <a:off x="5428568" y="31416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4" name="Line 286"/>
          <p:cNvSpPr>
            <a:spLocks noChangeShapeType="1"/>
          </p:cNvSpPr>
          <p:nvPr/>
        </p:nvSpPr>
        <p:spPr bwMode="auto">
          <a:xfrm>
            <a:off x="5428568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5" name="Line 287"/>
          <p:cNvSpPr>
            <a:spLocks noChangeShapeType="1"/>
          </p:cNvSpPr>
          <p:nvPr/>
        </p:nvSpPr>
        <p:spPr bwMode="auto">
          <a:xfrm>
            <a:off x="5428568" y="3175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" name="Line 288"/>
          <p:cNvSpPr>
            <a:spLocks noChangeShapeType="1"/>
          </p:cNvSpPr>
          <p:nvPr/>
        </p:nvSpPr>
        <p:spPr bwMode="auto">
          <a:xfrm>
            <a:off x="5428568" y="3192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" name="Line 289"/>
          <p:cNvSpPr>
            <a:spLocks noChangeShapeType="1"/>
          </p:cNvSpPr>
          <p:nvPr/>
        </p:nvSpPr>
        <p:spPr bwMode="auto">
          <a:xfrm>
            <a:off x="5428568" y="32099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8" name="Line 290"/>
          <p:cNvSpPr>
            <a:spLocks noChangeShapeType="1"/>
          </p:cNvSpPr>
          <p:nvPr/>
        </p:nvSpPr>
        <p:spPr bwMode="auto">
          <a:xfrm>
            <a:off x="5428568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9" name="Line 291"/>
          <p:cNvSpPr>
            <a:spLocks noChangeShapeType="1"/>
          </p:cNvSpPr>
          <p:nvPr/>
        </p:nvSpPr>
        <p:spPr bwMode="auto">
          <a:xfrm>
            <a:off x="5428568" y="3243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0" name="Line 292"/>
          <p:cNvSpPr>
            <a:spLocks noChangeShapeType="1"/>
          </p:cNvSpPr>
          <p:nvPr/>
        </p:nvSpPr>
        <p:spPr bwMode="auto">
          <a:xfrm>
            <a:off x="5428568" y="32607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" name="Line 293"/>
          <p:cNvSpPr>
            <a:spLocks noChangeShapeType="1"/>
          </p:cNvSpPr>
          <p:nvPr/>
        </p:nvSpPr>
        <p:spPr bwMode="auto">
          <a:xfrm>
            <a:off x="5428568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2" name="Line 294"/>
          <p:cNvSpPr>
            <a:spLocks noChangeShapeType="1"/>
          </p:cNvSpPr>
          <p:nvPr/>
        </p:nvSpPr>
        <p:spPr bwMode="auto">
          <a:xfrm>
            <a:off x="5428568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3" name="Line 295"/>
          <p:cNvSpPr>
            <a:spLocks noChangeShapeType="1"/>
          </p:cNvSpPr>
          <p:nvPr/>
        </p:nvSpPr>
        <p:spPr bwMode="auto">
          <a:xfrm>
            <a:off x="5428568" y="3311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4" name="Line 296"/>
          <p:cNvSpPr>
            <a:spLocks noChangeShapeType="1"/>
          </p:cNvSpPr>
          <p:nvPr/>
        </p:nvSpPr>
        <p:spPr bwMode="auto">
          <a:xfrm flipH="1">
            <a:off x="54222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5" name="Line 297"/>
          <p:cNvSpPr>
            <a:spLocks noChangeShapeType="1"/>
          </p:cNvSpPr>
          <p:nvPr/>
        </p:nvSpPr>
        <p:spPr bwMode="auto">
          <a:xfrm flipH="1">
            <a:off x="54047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6" name="Line 298"/>
          <p:cNvSpPr>
            <a:spLocks noChangeShapeType="1"/>
          </p:cNvSpPr>
          <p:nvPr/>
        </p:nvSpPr>
        <p:spPr bwMode="auto">
          <a:xfrm flipH="1">
            <a:off x="53872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" name="Line 299"/>
          <p:cNvSpPr>
            <a:spLocks noChangeShapeType="1"/>
          </p:cNvSpPr>
          <p:nvPr/>
        </p:nvSpPr>
        <p:spPr bwMode="auto">
          <a:xfrm flipH="1">
            <a:off x="537141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8" name="Line 300"/>
          <p:cNvSpPr>
            <a:spLocks noChangeShapeType="1"/>
          </p:cNvSpPr>
          <p:nvPr/>
        </p:nvSpPr>
        <p:spPr bwMode="auto">
          <a:xfrm flipH="1">
            <a:off x="535395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9" name="Line 301"/>
          <p:cNvSpPr>
            <a:spLocks noChangeShapeType="1"/>
          </p:cNvSpPr>
          <p:nvPr/>
        </p:nvSpPr>
        <p:spPr bwMode="auto">
          <a:xfrm flipH="1">
            <a:off x="53364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" name="Line 302"/>
          <p:cNvSpPr>
            <a:spLocks noChangeShapeType="1"/>
          </p:cNvSpPr>
          <p:nvPr/>
        </p:nvSpPr>
        <p:spPr bwMode="auto">
          <a:xfrm flipH="1">
            <a:off x="53190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" name="Line 303"/>
          <p:cNvSpPr>
            <a:spLocks noChangeShapeType="1"/>
          </p:cNvSpPr>
          <p:nvPr/>
        </p:nvSpPr>
        <p:spPr bwMode="auto">
          <a:xfrm flipH="1">
            <a:off x="53031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2" name="Line 304"/>
          <p:cNvSpPr>
            <a:spLocks noChangeShapeType="1"/>
          </p:cNvSpPr>
          <p:nvPr/>
        </p:nvSpPr>
        <p:spPr bwMode="auto">
          <a:xfrm flipH="1">
            <a:off x="528569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3" name="Line 305"/>
          <p:cNvSpPr>
            <a:spLocks noChangeShapeType="1"/>
          </p:cNvSpPr>
          <p:nvPr/>
        </p:nvSpPr>
        <p:spPr bwMode="auto">
          <a:xfrm flipH="1">
            <a:off x="52682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4" name="Line 306"/>
          <p:cNvSpPr>
            <a:spLocks noChangeShapeType="1"/>
          </p:cNvSpPr>
          <p:nvPr/>
        </p:nvSpPr>
        <p:spPr bwMode="auto">
          <a:xfrm flipH="1">
            <a:off x="525235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5" name="Line 307"/>
          <p:cNvSpPr>
            <a:spLocks noChangeShapeType="1"/>
          </p:cNvSpPr>
          <p:nvPr/>
        </p:nvSpPr>
        <p:spPr bwMode="auto">
          <a:xfrm flipH="1">
            <a:off x="52348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6" name="Line 308"/>
          <p:cNvSpPr>
            <a:spLocks noChangeShapeType="1"/>
          </p:cNvSpPr>
          <p:nvPr/>
        </p:nvSpPr>
        <p:spPr bwMode="auto">
          <a:xfrm flipH="1">
            <a:off x="521743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" name="Line 309"/>
          <p:cNvSpPr>
            <a:spLocks noChangeShapeType="1"/>
          </p:cNvSpPr>
          <p:nvPr/>
        </p:nvSpPr>
        <p:spPr bwMode="auto">
          <a:xfrm flipH="1">
            <a:off x="51999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" name="Line 310"/>
          <p:cNvSpPr>
            <a:spLocks noChangeShapeType="1"/>
          </p:cNvSpPr>
          <p:nvPr/>
        </p:nvSpPr>
        <p:spPr bwMode="auto">
          <a:xfrm flipH="1">
            <a:off x="518409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" name="Line 311"/>
          <p:cNvSpPr>
            <a:spLocks noChangeShapeType="1"/>
          </p:cNvSpPr>
          <p:nvPr/>
        </p:nvSpPr>
        <p:spPr bwMode="auto">
          <a:xfrm flipH="1">
            <a:off x="51666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" name="Line 312"/>
          <p:cNvSpPr>
            <a:spLocks noChangeShapeType="1"/>
          </p:cNvSpPr>
          <p:nvPr/>
        </p:nvSpPr>
        <p:spPr bwMode="auto">
          <a:xfrm flipH="1">
            <a:off x="514916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" name="Line 313"/>
          <p:cNvSpPr>
            <a:spLocks noChangeShapeType="1"/>
          </p:cNvSpPr>
          <p:nvPr/>
        </p:nvSpPr>
        <p:spPr bwMode="auto">
          <a:xfrm flipH="1">
            <a:off x="51317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2" name="Line 314"/>
          <p:cNvSpPr>
            <a:spLocks noChangeShapeType="1"/>
          </p:cNvSpPr>
          <p:nvPr/>
        </p:nvSpPr>
        <p:spPr bwMode="auto">
          <a:xfrm flipH="1">
            <a:off x="5115831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3" name="Line 315"/>
          <p:cNvSpPr>
            <a:spLocks noChangeShapeType="1"/>
          </p:cNvSpPr>
          <p:nvPr/>
        </p:nvSpPr>
        <p:spPr bwMode="auto">
          <a:xfrm flipH="1">
            <a:off x="50983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4" name="Line 316"/>
          <p:cNvSpPr>
            <a:spLocks noChangeShapeType="1"/>
          </p:cNvSpPr>
          <p:nvPr/>
        </p:nvSpPr>
        <p:spPr bwMode="auto">
          <a:xfrm flipH="1">
            <a:off x="5080906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5" name="Line 317"/>
          <p:cNvSpPr>
            <a:spLocks noChangeShapeType="1"/>
          </p:cNvSpPr>
          <p:nvPr/>
        </p:nvSpPr>
        <p:spPr bwMode="auto">
          <a:xfrm flipH="1">
            <a:off x="50634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" name="Line 318"/>
          <p:cNvSpPr>
            <a:spLocks noChangeShapeType="1"/>
          </p:cNvSpPr>
          <p:nvPr/>
        </p:nvSpPr>
        <p:spPr bwMode="auto">
          <a:xfrm flipH="1">
            <a:off x="5047568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" name="Line 319"/>
          <p:cNvSpPr>
            <a:spLocks noChangeShapeType="1"/>
          </p:cNvSpPr>
          <p:nvPr/>
        </p:nvSpPr>
        <p:spPr bwMode="auto">
          <a:xfrm flipH="1">
            <a:off x="50301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8" name="Line 320"/>
          <p:cNvSpPr>
            <a:spLocks noChangeShapeType="1"/>
          </p:cNvSpPr>
          <p:nvPr/>
        </p:nvSpPr>
        <p:spPr bwMode="auto">
          <a:xfrm flipH="1">
            <a:off x="50126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9" name="Line 321"/>
          <p:cNvSpPr>
            <a:spLocks noChangeShapeType="1"/>
          </p:cNvSpPr>
          <p:nvPr/>
        </p:nvSpPr>
        <p:spPr bwMode="auto">
          <a:xfrm flipH="1">
            <a:off x="49951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0" name="Line 322"/>
          <p:cNvSpPr>
            <a:spLocks noChangeShapeType="1"/>
          </p:cNvSpPr>
          <p:nvPr/>
        </p:nvSpPr>
        <p:spPr bwMode="auto">
          <a:xfrm flipH="1">
            <a:off x="4979306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" name="Line 323"/>
          <p:cNvSpPr>
            <a:spLocks noChangeShapeType="1"/>
          </p:cNvSpPr>
          <p:nvPr/>
        </p:nvSpPr>
        <p:spPr bwMode="auto">
          <a:xfrm flipH="1">
            <a:off x="4961843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2" name="Line 324"/>
          <p:cNvSpPr>
            <a:spLocks noChangeShapeType="1"/>
          </p:cNvSpPr>
          <p:nvPr/>
        </p:nvSpPr>
        <p:spPr bwMode="auto">
          <a:xfrm flipH="1">
            <a:off x="49443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3" name="Line 325"/>
          <p:cNvSpPr>
            <a:spLocks noChangeShapeType="1"/>
          </p:cNvSpPr>
          <p:nvPr/>
        </p:nvSpPr>
        <p:spPr bwMode="auto">
          <a:xfrm flipH="1">
            <a:off x="4926918" y="33274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4" name="Line 326"/>
          <p:cNvSpPr>
            <a:spLocks noChangeShapeType="1"/>
          </p:cNvSpPr>
          <p:nvPr/>
        </p:nvSpPr>
        <p:spPr bwMode="auto">
          <a:xfrm flipH="1">
            <a:off x="4911043" y="33274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5" name="Line 327"/>
          <p:cNvSpPr>
            <a:spLocks noChangeShapeType="1"/>
          </p:cNvSpPr>
          <p:nvPr/>
        </p:nvSpPr>
        <p:spPr bwMode="auto">
          <a:xfrm flipH="1">
            <a:off x="4893581" y="33274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6" name="Line 328"/>
          <p:cNvSpPr>
            <a:spLocks noChangeShapeType="1"/>
          </p:cNvSpPr>
          <p:nvPr/>
        </p:nvSpPr>
        <p:spPr bwMode="auto">
          <a:xfrm flipV="1">
            <a:off x="4887231" y="33162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" name="Line 329"/>
          <p:cNvSpPr>
            <a:spLocks noChangeShapeType="1"/>
          </p:cNvSpPr>
          <p:nvPr/>
        </p:nvSpPr>
        <p:spPr bwMode="auto">
          <a:xfrm flipV="1">
            <a:off x="4887231" y="3294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8" name="Line 330"/>
          <p:cNvSpPr>
            <a:spLocks noChangeShapeType="1"/>
          </p:cNvSpPr>
          <p:nvPr/>
        </p:nvSpPr>
        <p:spPr bwMode="auto">
          <a:xfrm flipV="1">
            <a:off x="4887231" y="3276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" name="Line 331"/>
          <p:cNvSpPr>
            <a:spLocks noChangeShapeType="1"/>
          </p:cNvSpPr>
          <p:nvPr/>
        </p:nvSpPr>
        <p:spPr bwMode="auto">
          <a:xfrm flipV="1">
            <a:off x="4887231" y="3259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0" name="Line 332"/>
          <p:cNvSpPr>
            <a:spLocks noChangeShapeType="1"/>
          </p:cNvSpPr>
          <p:nvPr/>
        </p:nvSpPr>
        <p:spPr bwMode="auto">
          <a:xfrm flipV="1">
            <a:off x="4887231" y="32480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1" name="Line 333"/>
          <p:cNvSpPr>
            <a:spLocks noChangeShapeType="1"/>
          </p:cNvSpPr>
          <p:nvPr/>
        </p:nvSpPr>
        <p:spPr bwMode="auto">
          <a:xfrm flipV="1">
            <a:off x="4887231" y="32258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2" name="Line 334"/>
          <p:cNvSpPr>
            <a:spLocks noChangeShapeType="1"/>
          </p:cNvSpPr>
          <p:nvPr/>
        </p:nvSpPr>
        <p:spPr bwMode="auto">
          <a:xfrm flipV="1">
            <a:off x="4887231" y="3208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3" name="Line 335"/>
          <p:cNvSpPr>
            <a:spLocks noChangeShapeType="1"/>
          </p:cNvSpPr>
          <p:nvPr/>
        </p:nvSpPr>
        <p:spPr bwMode="auto">
          <a:xfrm flipV="1">
            <a:off x="4887231" y="31972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4" name="Line 336"/>
          <p:cNvSpPr>
            <a:spLocks noChangeShapeType="1"/>
          </p:cNvSpPr>
          <p:nvPr/>
        </p:nvSpPr>
        <p:spPr bwMode="auto">
          <a:xfrm flipV="1">
            <a:off x="4887231" y="31797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5" name="Line 337"/>
          <p:cNvSpPr>
            <a:spLocks noChangeShapeType="1"/>
          </p:cNvSpPr>
          <p:nvPr/>
        </p:nvSpPr>
        <p:spPr bwMode="auto">
          <a:xfrm flipV="1">
            <a:off x="4887231" y="3157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6" name="Line 338"/>
          <p:cNvSpPr>
            <a:spLocks noChangeShapeType="1"/>
          </p:cNvSpPr>
          <p:nvPr/>
        </p:nvSpPr>
        <p:spPr bwMode="auto">
          <a:xfrm flipV="1">
            <a:off x="4887231" y="3140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" name="Line 339"/>
          <p:cNvSpPr>
            <a:spLocks noChangeShapeType="1"/>
          </p:cNvSpPr>
          <p:nvPr/>
        </p:nvSpPr>
        <p:spPr bwMode="auto">
          <a:xfrm flipV="1">
            <a:off x="4887231" y="31289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" name="Line 340"/>
          <p:cNvSpPr>
            <a:spLocks noChangeShapeType="1"/>
          </p:cNvSpPr>
          <p:nvPr/>
        </p:nvSpPr>
        <p:spPr bwMode="auto">
          <a:xfrm flipV="1">
            <a:off x="4887231" y="3106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9" name="Line 341"/>
          <p:cNvSpPr>
            <a:spLocks noChangeShapeType="1"/>
          </p:cNvSpPr>
          <p:nvPr/>
        </p:nvSpPr>
        <p:spPr bwMode="auto">
          <a:xfrm flipV="1">
            <a:off x="4887231" y="3089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0" name="Line 342"/>
          <p:cNvSpPr>
            <a:spLocks noChangeShapeType="1"/>
          </p:cNvSpPr>
          <p:nvPr/>
        </p:nvSpPr>
        <p:spPr bwMode="auto">
          <a:xfrm flipV="1">
            <a:off x="4887231" y="30718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1" name="Line 343"/>
          <p:cNvSpPr>
            <a:spLocks noChangeShapeType="1"/>
          </p:cNvSpPr>
          <p:nvPr/>
        </p:nvSpPr>
        <p:spPr bwMode="auto">
          <a:xfrm flipV="1">
            <a:off x="4887231" y="30607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2" name="Line 344"/>
          <p:cNvSpPr>
            <a:spLocks noChangeShapeType="1"/>
          </p:cNvSpPr>
          <p:nvPr/>
        </p:nvSpPr>
        <p:spPr bwMode="auto">
          <a:xfrm flipV="1">
            <a:off x="4887231" y="3038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3" name="Line 345"/>
          <p:cNvSpPr>
            <a:spLocks noChangeShapeType="1"/>
          </p:cNvSpPr>
          <p:nvPr/>
        </p:nvSpPr>
        <p:spPr bwMode="auto">
          <a:xfrm flipV="1">
            <a:off x="4887231" y="3021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4" name="Line 346"/>
          <p:cNvSpPr>
            <a:spLocks noChangeShapeType="1"/>
          </p:cNvSpPr>
          <p:nvPr/>
        </p:nvSpPr>
        <p:spPr bwMode="auto">
          <a:xfrm flipV="1">
            <a:off x="4887231" y="30099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5" name="Line 347"/>
          <p:cNvSpPr>
            <a:spLocks noChangeShapeType="1"/>
          </p:cNvSpPr>
          <p:nvPr/>
        </p:nvSpPr>
        <p:spPr bwMode="auto">
          <a:xfrm flipV="1">
            <a:off x="4887231" y="2987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6" name="Line 348"/>
          <p:cNvSpPr>
            <a:spLocks noChangeShapeType="1"/>
          </p:cNvSpPr>
          <p:nvPr/>
        </p:nvSpPr>
        <p:spPr bwMode="auto">
          <a:xfrm flipV="1">
            <a:off x="4887231" y="2970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7" name="Line 349"/>
          <p:cNvSpPr>
            <a:spLocks noChangeShapeType="1"/>
          </p:cNvSpPr>
          <p:nvPr/>
        </p:nvSpPr>
        <p:spPr bwMode="auto">
          <a:xfrm flipV="1">
            <a:off x="4887231" y="29527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" name="Rectangle 350"/>
          <p:cNvSpPr>
            <a:spLocks noChangeArrowheads="1"/>
          </p:cNvSpPr>
          <p:nvPr/>
        </p:nvSpPr>
        <p:spPr bwMode="auto">
          <a:xfrm>
            <a:off x="4834843" y="1843088"/>
            <a:ext cx="20367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349" name="Rectangle 351"/>
          <p:cNvSpPr>
            <a:spLocks noChangeArrowheads="1"/>
          </p:cNvSpPr>
          <p:nvPr/>
        </p:nvSpPr>
        <p:spPr bwMode="auto">
          <a:xfrm>
            <a:off x="3541031" y="44577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350" name="Rectangle 352"/>
          <p:cNvSpPr>
            <a:spLocks noChangeArrowheads="1"/>
          </p:cNvSpPr>
          <p:nvPr/>
        </p:nvSpPr>
        <p:spPr bwMode="auto">
          <a:xfrm>
            <a:off x="4834843" y="1573213"/>
            <a:ext cx="84455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351" name="Rectangle 353"/>
          <p:cNvSpPr>
            <a:spLocks noChangeArrowheads="1"/>
          </p:cNvSpPr>
          <p:nvPr/>
        </p:nvSpPr>
        <p:spPr bwMode="auto">
          <a:xfrm>
            <a:off x="5446031" y="2740025"/>
            <a:ext cx="167163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352" name="Rectangle 354"/>
          <p:cNvSpPr>
            <a:spLocks noChangeArrowheads="1"/>
          </p:cNvSpPr>
          <p:nvPr/>
        </p:nvSpPr>
        <p:spPr bwMode="auto">
          <a:xfrm>
            <a:off x="5447618" y="29543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353" name="Line 355"/>
          <p:cNvSpPr>
            <a:spLocks noChangeShapeType="1"/>
          </p:cNvSpPr>
          <p:nvPr/>
        </p:nvSpPr>
        <p:spPr bwMode="auto">
          <a:xfrm>
            <a:off x="3672793" y="12192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4" name="Line 356"/>
          <p:cNvSpPr>
            <a:spLocks noChangeShapeType="1"/>
          </p:cNvSpPr>
          <p:nvPr/>
        </p:nvSpPr>
        <p:spPr bwMode="auto">
          <a:xfrm flipH="1">
            <a:off x="2834593" y="26670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5" name="Line 357"/>
          <p:cNvSpPr>
            <a:spLocks noChangeShapeType="1"/>
          </p:cNvSpPr>
          <p:nvPr/>
        </p:nvSpPr>
        <p:spPr bwMode="auto">
          <a:xfrm>
            <a:off x="3748993" y="26670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6" name="Line 358"/>
          <p:cNvSpPr>
            <a:spLocks noChangeShapeType="1"/>
          </p:cNvSpPr>
          <p:nvPr/>
        </p:nvSpPr>
        <p:spPr bwMode="auto">
          <a:xfrm>
            <a:off x="4891993" y="26670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7" name="Line 359"/>
          <p:cNvSpPr>
            <a:spLocks noChangeShapeType="1"/>
          </p:cNvSpPr>
          <p:nvPr/>
        </p:nvSpPr>
        <p:spPr bwMode="auto">
          <a:xfrm flipH="1">
            <a:off x="2224993" y="33528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" name="Line 360"/>
          <p:cNvSpPr>
            <a:spLocks noChangeShapeType="1"/>
          </p:cNvSpPr>
          <p:nvPr/>
        </p:nvSpPr>
        <p:spPr bwMode="auto">
          <a:xfrm flipH="1">
            <a:off x="2377393" y="33528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9" name="Line 361"/>
          <p:cNvSpPr>
            <a:spLocks noChangeShapeType="1"/>
          </p:cNvSpPr>
          <p:nvPr/>
        </p:nvSpPr>
        <p:spPr bwMode="auto">
          <a:xfrm flipH="1">
            <a:off x="2529793" y="32766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0" name="Line 362"/>
          <p:cNvSpPr>
            <a:spLocks noChangeShapeType="1"/>
          </p:cNvSpPr>
          <p:nvPr/>
        </p:nvSpPr>
        <p:spPr bwMode="auto">
          <a:xfrm>
            <a:off x="2986993" y="3352800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1" name="Line 363"/>
          <p:cNvSpPr>
            <a:spLocks noChangeShapeType="1"/>
          </p:cNvSpPr>
          <p:nvPr/>
        </p:nvSpPr>
        <p:spPr bwMode="auto">
          <a:xfrm flipH="1">
            <a:off x="35203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2" name="Line 364"/>
          <p:cNvSpPr>
            <a:spLocks noChangeShapeType="1"/>
          </p:cNvSpPr>
          <p:nvPr/>
        </p:nvSpPr>
        <p:spPr bwMode="auto">
          <a:xfrm flipH="1">
            <a:off x="35965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3" name="Line 365"/>
          <p:cNvSpPr>
            <a:spLocks noChangeShapeType="1"/>
          </p:cNvSpPr>
          <p:nvPr/>
        </p:nvSpPr>
        <p:spPr bwMode="auto">
          <a:xfrm flipH="1">
            <a:off x="36727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4" name="Line 366"/>
          <p:cNvSpPr>
            <a:spLocks noChangeShapeType="1"/>
          </p:cNvSpPr>
          <p:nvPr/>
        </p:nvSpPr>
        <p:spPr bwMode="auto">
          <a:xfrm flipH="1">
            <a:off x="3748993" y="33528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5" name="Line 367"/>
          <p:cNvSpPr>
            <a:spLocks noChangeShapeType="1"/>
          </p:cNvSpPr>
          <p:nvPr/>
        </p:nvSpPr>
        <p:spPr bwMode="auto">
          <a:xfrm>
            <a:off x="50443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6" name="Line 368"/>
          <p:cNvSpPr>
            <a:spLocks noChangeShapeType="1"/>
          </p:cNvSpPr>
          <p:nvPr/>
        </p:nvSpPr>
        <p:spPr bwMode="auto">
          <a:xfrm>
            <a:off x="5120593" y="33528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7" name="Line 369"/>
          <p:cNvSpPr>
            <a:spLocks noChangeShapeType="1"/>
          </p:cNvSpPr>
          <p:nvPr/>
        </p:nvSpPr>
        <p:spPr bwMode="auto">
          <a:xfrm>
            <a:off x="52729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" name="Line 370"/>
          <p:cNvSpPr>
            <a:spLocks noChangeShapeType="1"/>
          </p:cNvSpPr>
          <p:nvPr/>
        </p:nvSpPr>
        <p:spPr bwMode="auto">
          <a:xfrm>
            <a:off x="5349193" y="33528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9" name="Line 371"/>
          <p:cNvSpPr>
            <a:spLocks noChangeShapeType="1"/>
          </p:cNvSpPr>
          <p:nvPr/>
        </p:nvSpPr>
        <p:spPr bwMode="auto">
          <a:xfrm flipH="1">
            <a:off x="2986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0" name="Line 372"/>
          <p:cNvSpPr>
            <a:spLocks noChangeShapeType="1"/>
          </p:cNvSpPr>
          <p:nvPr/>
        </p:nvSpPr>
        <p:spPr bwMode="auto">
          <a:xfrm>
            <a:off x="4129993" y="15240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1" name="Line 373"/>
          <p:cNvSpPr>
            <a:spLocks noChangeShapeType="1"/>
          </p:cNvSpPr>
          <p:nvPr/>
        </p:nvSpPr>
        <p:spPr bwMode="auto">
          <a:xfrm>
            <a:off x="2986993" y="26670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2954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(1)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retrieve all leaf pages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fetch each page </a:t>
            </a:r>
            <a:r>
              <a:rPr lang="en-US" sz="2400" u="sng" dirty="0"/>
              <a:t>just once 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2313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Un-clustered B+ Trees for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372" name="Rectangle 3"/>
          <p:cNvSpPr txBox="1">
            <a:spLocks noChangeArrowheads="1"/>
          </p:cNvSpPr>
          <p:nvPr/>
        </p:nvSpPr>
        <p:spPr>
          <a:xfrm>
            <a:off x="457200" y="1447800"/>
            <a:ext cx="8610600" cy="5410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Is Alternative (1) an option?</a:t>
            </a:r>
            <a:endParaRPr lang="en-US" sz="2400" i="1" dirty="0">
              <a:solidFill>
                <a:srgbClr val="FF000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</a:t>
            </a: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What if Alternative (2) or (3) is in use?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Cost:</a:t>
            </a:r>
            <a:r>
              <a:rPr lang="en-US" sz="2400" dirty="0"/>
              <a:t> root to the left-most leaf, then fetch pages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dirty="0"/>
              <a:t>Worst-case: 1 I/O per each data record!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73" name="Freeform 6"/>
          <p:cNvSpPr>
            <a:spLocks/>
          </p:cNvSpPr>
          <p:nvPr/>
        </p:nvSpPr>
        <p:spPr bwMode="auto">
          <a:xfrm>
            <a:off x="2851944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4" name="Freeform 7"/>
          <p:cNvSpPr>
            <a:spLocks/>
          </p:cNvSpPr>
          <p:nvPr/>
        </p:nvSpPr>
        <p:spPr bwMode="auto">
          <a:xfrm>
            <a:off x="3464719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5" name="Freeform 8"/>
          <p:cNvSpPr>
            <a:spLocks/>
          </p:cNvSpPr>
          <p:nvPr/>
        </p:nvSpPr>
        <p:spPr bwMode="auto">
          <a:xfrm>
            <a:off x="40790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6" name="Freeform 9"/>
          <p:cNvSpPr>
            <a:spLocks/>
          </p:cNvSpPr>
          <p:nvPr/>
        </p:nvSpPr>
        <p:spPr bwMode="auto">
          <a:xfrm>
            <a:off x="4693444" y="3684588"/>
            <a:ext cx="460375" cy="384175"/>
          </a:xfrm>
          <a:custGeom>
            <a:avLst/>
            <a:gdLst>
              <a:gd name="T0" fmla="*/ 0 w 290"/>
              <a:gd name="T1" fmla="*/ 241 h 242"/>
              <a:gd name="T2" fmla="*/ 0 w 290"/>
              <a:gd name="T3" fmla="*/ 0 h 242"/>
              <a:gd name="T4" fmla="*/ 289 w 290"/>
              <a:gd name="T5" fmla="*/ 0 h 242"/>
              <a:gd name="T6" fmla="*/ 289 w 290"/>
              <a:gd name="T7" fmla="*/ 241 h 242"/>
              <a:gd name="T8" fmla="*/ 0 w 290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0" h="242">
                <a:moveTo>
                  <a:pt x="0" y="241"/>
                </a:moveTo>
                <a:lnTo>
                  <a:pt x="0" y="0"/>
                </a:lnTo>
                <a:lnTo>
                  <a:pt x="289" y="0"/>
                </a:lnTo>
                <a:lnTo>
                  <a:pt x="289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7" name="Freeform 10"/>
          <p:cNvSpPr>
            <a:spLocks/>
          </p:cNvSpPr>
          <p:nvPr/>
        </p:nvSpPr>
        <p:spPr bwMode="auto">
          <a:xfrm>
            <a:off x="5306219" y="3684588"/>
            <a:ext cx="461963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" name="Freeform 11"/>
          <p:cNvSpPr>
            <a:spLocks/>
          </p:cNvSpPr>
          <p:nvPr/>
        </p:nvSpPr>
        <p:spPr bwMode="auto">
          <a:xfrm>
            <a:off x="5918994" y="3684588"/>
            <a:ext cx="463550" cy="384175"/>
          </a:xfrm>
          <a:custGeom>
            <a:avLst/>
            <a:gdLst>
              <a:gd name="T0" fmla="*/ 0 w 292"/>
              <a:gd name="T1" fmla="*/ 241 h 242"/>
              <a:gd name="T2" fmla="*/ 0 w 292"/>
              <a:gd name="T3" fmla="*/ 0 h 242"/>
              <a:gd name="T4" fmla="*/ 291 w 292"/>
              <a:gd name="T5" fmla="*/ 0 h 242"/>
              <a:gd name="T6" fmla="*/ 291 w 292"/>
              <a:gd name="T7" fmla="*/ 241 h 242"/>
              <a:gd name="T8" fmla="*/ 0 w 292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2" h="242">
                <a:moveTo>
                  <a:pt x="0" y="241"/>
                </a:moveTo>
                <a:lnTo>
                  <a:pt x="0" y="0"/>
                </a:lnTo>
                <a:lnTo>
                  <a:pt x="291" y="0"/>
                </a:lnTo>
                <a:lnTo>
                  <a:pt x="291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" name="Freeform 12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0" name="Freeform 13"/>
          <p:cNvSpPr>
            <a:spLocks/>
          </p:cNvSpPr>
          <p:nvPr/>
        </p:nvSpPr>
        <p:spPr bwMode="auto">
          <a:xfrm>
            <a:off x="2636044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1" name="Line 14"/>
          <p:cNvSpPr>
            <a:spLocks noChangeShapeType="1"/>
          </p:cNvSpPr>
          <p:nvPr/>
        </p:nvSpPr>
        <p:spPr bwMode="auto">
          <a:xfrm flipV="1">
            <a:off x="2636044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2" name="Line 15"/>
          <p:cNvSpPr>
            <a:spLocks noChangeShapeType="1"/>
          </p:cNvSpPr>
          <p:nvPr/>
        </p:nvSpPr>
        <p:spPr bwMode="auto">
          <a:xfrm>
            <a:off x="2636044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3" name="Line 16"/>
          <p:cNvSpPr>
            <a:spLocks noChangeShapeType="1"/>
          </p:cNvSpPr>
          <p:nvPr/>
        </p:nvSpPr>
        <p:spPr bwMode="auto">
          <a:xfrm>
            <a:off x="26360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4" name="Line 17"/>
          <p:cNvSpPr>
            <a:spLocks noChangeShapeType="1"/>
          </p:cNvSpPr>
          <p:nvPr/>
        </p:nvSpPr>
        <p:spPr bwMode="auto">
          <a:xfrm>
            <a:off x="26535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5" name="Line 18"/>
          <p:cNvSpPr>
            <a:spLocks noChangeShapeType="1"/>
          </p:cNvSpPr>
          <p:nvPr/>
        </p:nvSpPr>
        <p:spPr bwMode="auto">
          <a:xfrm>
            <a:off x="26709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6" name="Line 19"/>
          <p:cNvSpPr>
            <a:spLocks noChangeShapeType="1"/>
          </p:cNvSpPr>
          <p:nvPr/>
        </p:nvSpPr>
        <p:spPr bwMode="auto">
          <a:xfrm>
            <a:off x="26868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7" name="Line 20"/>
          <p:cNvSpPr>
            <a:spLocks noChangeShapeType="1"/>
          </p:cNvSpPr>
          <p:nvPr/>
        </p:nvSpPr>
        <p:spPr bwMode="auto">
          <a:xfrm>
            <a:off x="27043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8" name="Line 21"/>
          <p:cNvSpPr>
            <a:spLocks noChangeShapeType="1"/>
          </p:cNvSpPr>
          <p:nvPr/>
        </p:nvSpPr>
        <p:spPr bwMode="auto">
          <a:xfrm>
            <a:off x="27217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" name="Line 22"/>
          <p:cNvSpPr>
            <a:spLocks noChangeShapeType="1"/>
          </p:cNvSpPr>
          <p:nvPr/>
        </p:nvSpPr>
        <p:spPr bwMode="auto">
          <a:xfrm>
            <a:off x="27392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0" name="Line 23"/>
          <p:cNvSpPr>
            <a:spLocks noChangeShapeType="1"/>
          </p:cNvSpPr>
          <p:nvPr/>
        </p:nvSpPr>
        <p:spPr bwMode="auto">
          <a:xfrm>
            <a:off x="27551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1" name="Line 24"/>
          <p:cNvSpPr>
            <a:spLocks noChangeShapeType="1"/>
          </p:cNvSpPr>
          <p:nvPr/>
        </p:nvSpPr>
        <p:spPr bwMode="auto">
          <a:xfrm>
            <a:off x="27725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" name="Line 25"/>
          <p:cNvSpPr>
            <a:spLocks noChangeShapeType="1"/>
          </p:cNvSpPr>
          <p:nvPr/>
        </p:nvSpPr>
        <p:spPr bwMode="auto">
          <a:xfrm>
            <a:off x="27900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3" name="Line 26"/>
          <p:cNvSpPr>
            <a:spLocks noChangeShapeType="1"/>
          </p:cNvSpPr>
          <p:nvPr/>
        </p:nvSpPr>
        <p:spPr bwMode="auto">
          <a:xfrm>
            <a:off x="28074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4" name="Line 27"/>
          <p:cNvSpPr>
            <a:spLocks noChangeShapeType="1"/>
          </p:cNvSpPr>
          <p:nvPr/>
        </p:nvSpPr>
        <p:spPr bwMode="auto">
          <a:xfrm>
            <a:off x="28233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5" name="Line 28"/>
          <p:cNvSpPr>
            <a:spLocks noChangeShapeType="1"/>
          </p:cNvSpPr>
          <p:nvPr/>
        </p:nvSpPr>
        <p:spPr bwMode="auto">
          <a:xfrm>
            <a:off x="28408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6" name="Line 29"/>
          <p:cNvSpPr>
            <a:spLocks noChangeShapeType="1"/>
          </p:cNvSpPr>
          <p:nvPr/>
        </p:nvSpPr>
        <p:spPr bwMode="auto">
          <a:xfrm>
            <a:off x="28582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7" name="Line 30"/>
          <p:cNvSpPr>
            <a:spLocks noChangeShapeType="1"/>
          </p:cNvSpPr>
          <p:nvPr/>
        </p:nvSpPr>
        <p:spPr bwMode="auto">
          <a:xfrm>
            <a:off x="28757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8" name="Line 31"/>
          <p:cNvSpPr>
            <a:spLocks noChangeShapeType="1"/>
          </p:cNvSpPr>
          <p:nvPr/>
        </p:nvSpPr>
        <p:spPr bwMode="auto">
          <a:xfrm>
            <a:off x="28916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" name="Line 32"/>
          <p:cNvSpPr>
            <a:spLocks noChangeShapeType="1"/>
          </p:cNvSpPr>
          <p:nvPr/>
        </p:nvSpPr>
        <p:spPr bwMode="auto">
          <a:xfrm>
            <a:off x="29090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0" name="Line 33"/>
          <p:cNvSpPr>
            <a:spLocks noChangeShapeType="1"/>
          </p:cNvSpPr>
          <p:nvPr/>
        </p:nvSpPr>
        <p:spPr bwMode="auto">
          <a:xfrm>
            <a:off x="2926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1" name="Line 34"/>
          <p:cNvSpPr>
            <a:spLocks noChangeShapeType="1"/>
          </p:cNvSpPr>
          <p:nvPr/>
        </p:nvSpPr>
        <p:spPr bwMode="auto">
          <a:xfrm>
            <a:off x="29440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2" name="Line 35"/>
          <p:cNvSpPr>
            <a:spLocks noChangeShapeType="1"/>
          </p:cNvSpPr>
          <p:nvPr/>
        </p:nvSpPr>
        <p:spPr bwMode="auto">
          <a:xfrm>
            <a:off x="29598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3" name="Line 36"/>
          <p:cNvSpPr>
            <a:spLocks noChangeShapeType="1"/>
          </p:cNvSpPr>
          <p:nvPr/>
        </p:nvSpPr>
        <p:spPr bwMode="auto">
          <a:xfrm>
            <a:off x="29773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4" name="Line 37"/>
          <p:cNvSpPr>
            <a:spLocks noChangeShapeType="1"/>
          </p:cNvSpPr>
          <p:nvPr/>
        </p:nvSpPr>
        <p:spPr bwMode="auto">
          <a:xfrm>
            <a:off x="2994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5" name="Line 38"/>
          <p:cNvSpPr>
            <a:spLocks noChangeShapeType="1"/>
          </p:cNvSpPr>
          <p:nvPr/>
        </p:nvSpPr>
        <p:spPr bwMode="auto">
          <a:xfrm>
            <a:off x="30122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6" name="Line 39"/>
          <p:cNvSpPr>
            <a:spLocks noChangeShapeType="1"/>
          </p:cNvSpPr>
          <p:nvPr/>
        </p:nvSpPr>
        <p:spPr bwMode="auto">
          <a:xfrm>
            <a:off x="30281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7" name="Line 40"/>
          <p:cNvSpPr>
            <a:spLocks noChangeShapeType="1"/>
          </p:cNvSpPr>
          <p:nvPr/>
        </p:nvSpPr>
        <p:spPr bwMode="auto">
          <a:xfrm>
            <a:off x="3045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8" name="Line 41"/>
          <p:cNvSpPr>
            <a:spLocks noChangeShapeType="1"/>
          </p:cNvSpPr>
          <p:nvPr/>
        </p:nvSpPr>
        <p:spPr bwMode="auto">
          <a:xfrm>
            <a:off x="30630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" name="Line 42"/>
          <p:cNvSpPr>
            <a:spLocks noChangeShapeType="1"/>
          </p:cNvSpPr>
          <p:nvPr/>
        </p:nvSpPr>
        <p:spPr bwMode="auto">
          <a:xfrm>
            <a:off x="3080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" name="Line 43"/>
          <p:cNvSpPr>
            <a:spLocks noChangeShapeType="1"/>
          </p:cNvSpPr>
          <p:nvPr/>
        </p:nvSpPr>
        <p:spPr bwMode="auto">
          <a:xfrm>
            <a:off x="30964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" name="Line 44"/>
          <p:cNvSpPr>
            <a:spLocks noChangeShapeType="1"/>
          </p:cNvSpPr>
          <p:nvPr/>
        </p:nvSpPr>
        <p:spPr bwMode="auto">
          <a:xfrm>
            <a:off x="3113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" name="Line 45"/>
          <p:cNvSpPr>
            <a:spLocks noChangeShapeType="1"/>
          </p:cNvSpPr>
          <p:nvPr/>
        </p:nvSpPr>
        <p:spPr bwMode="auto">
          <a:xfrm>
            <a:off x="31313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" name="Line 46"/>
          <p:cNvSpPr>
            <a:spLocks noChangeShapeType="1"/>
          </p:cNvSpPr>
          <p:nvPr/>
        </p:nvSpPr>
        <p:spPr bwMode="auto">
          <a:xfrm>
            <a:off x="3148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" name="Line 47"/>
          <p:cNvSpPr>
            <a:spLocks noChangeShapeType="1"/>
          </p:cNvSpPr>
          <p:nvPr/>
        </p:nvSpPr>
        <p:spPr bwMode="auto">
          <a:xfrm>
            <a:off x="31646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5" name="Line 48"/>
          <p:cNvSpPr>
            <a:spLocks noChangeShapeType="1"/>
          </p:cNvSpPr>
          <p:nvPr/>
        </p:nvSpPr>
        <p:spPr bwMode="auto">
          <a:xfrm>
            <a:off x="3177382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6" name="Line 49"/>
          <p:cNvSpPr>
            <a:spLocks noChangeShapeType="1"/>
          </p:cNvSpPr>
          <p:nvPr/>
        </p:nvSpPr>
        <p:spPr bwMode="auto">
          <a:xfrm>
            <a:off x="3177382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7" name="Line 50"/>
          <p:cNvSpPr>
            <a:spLocks noChangeShapeType="1"/>
          </p:cNvSpPr>
          <p:nvPr/>
        </p:nvSpPr>
        <p:spPr bwMode="auto">
          <a:xfrm>
            <a:off x="3177382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8" name="Line 51"/>
          <p:cNvSpPr>
            <a:spLocks noChangeShapeType="1"/>
          </p:cNvSpPr>
          <p:nvPr/>
        </p:nvSpPr>
        <p:spPr bwMode="auto">
          <a:xfrm>
            <a:off x="3177382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" name="Line 52"/>
          <p:cNvSpPr>
            <a:spLocks noChangeShapeType="1"/>
          </p:cNvSpPr>
          <p:nvPr/>
        </p:nvSpPr>
        <p:spPr bwMode="auto">
          <a:xfrm>
            <a:off x="3177382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" name="Line 53"/>
          <p:cNvSpPr>
            <a:spLocks noChangeShapeType="1"/>
          </p:cNvSpPr>
          <p:nvPr/>
        </p:nvSpPr>
        <p:spPr bwMode="auto">
          <a:xfrm>
            <a:off x="3177382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1" name="Line 54"/>
          <p:cNvSpPr>
            <a:spLocks noChangeShapeType="1"/>
          </p:cNvSpPr>
          <p:nvPr/>
        </p:nvSpPr>
        <p:spPr bwMode="auto">
          <a:xfrm>
            <a:off x="3177382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2" name="Line 55"/>
          <p:cNvSpPr>
            <a:spLocks noChangeShapeType="1"/>
          </p:cNvSpPr>
          <p:nvPr/>
        </p:nvSpPr>
        <p:spPr bwMode="auto">
          <a:xfrm>
            <a:off x="3177382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3" name="Line 56"/>
          <p:cNvSpPr>
            <a:spLocks noChangeShapeType="1"/>
          </p:cNvSpPr>
          <p:nvPr/>
        </p:nvSpPr>
        <p:spPr bwMode="auto">
          <a:xfrm>
            <a:off x="3177382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4" name="Line 57"/>
          <p:cNvSpPr>
            <a:spLocks noChangeShapeType="1"/>
          </p:cNvSpPr>
          <p:nvPr/>
        </p:nvSpPr>
        <p:spPr bwMode="auto">
          <a:xfrm>
            <a:off x="3177382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5" name="Line 58"/>
          <p:cNvSpPr>
            <a:spLocks noChangeShapeType="1"/>
          </p:cNvSpPr>
          <p:nvPr/>
        </p:nvSpPr>
        <p:spPr bwMode="auto">
          <a:xfrm>
            <a:off x="3177382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6" name="Line 59"/>
          <p:cNvSpPr>
            <a:spLocks noChangeShapeType="1"/>
          </p:cNvSpPr>
          <p:nvPr/>
        </p:nvSpPr>
        <p:spPr bwMode="auto">
          <a:xfrm>
            <a:off x="3177382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7" name="Line 60"/>
          <p:cNvSpPr>
            <a:spLocks noChangeShapeType="1"/>
          </p:cNvSpPr>
          <p:nvPr/>
        </p:nvSpPr>
        <p:spPr bwMode="auto">
          <a:xfrm>
            <a:off x="3177382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8" name="Line 61"/>
          <p:cNvSpPr>
            <a:spLocks noChangeShapeType="1"/>
          </p:cNvSpPr>
          <p:nvPr/>
        </p:nvSpPr>
        <p:spPr bwMode="auto">
          <a:xfrm>
            <a:off x="3177382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9" name="Line 62"/>
          <p:cNvSpPr>
            <a:spLocks noChangeShapeType="1"/>
          </p:cNvSpPr>
          <p:nvPr/>
        </p:nvSpPr>
        <p:spPr bwMode="auto">
          <a:xfrm>
            <a:off x="3177382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" name="Line 63"/>
          <p:cNvSpPr>
            <a:spLocks noChangeShapeType="1"/>
          </p:cNvSpPr>
          <p:nvPr/>
        </p:nvSpPr>
        <p:spPr bwMode="auto">
          <a:xfrm>
            <a:off x="3177382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1" name="Line 64"/>
          <p:cNvSpPr>
            <a:spLocks noChangeShapeType="1"/>
          </p:cNvSpPr>
          <p:nvPr/>
        </p:nvSpPr>
        <p:spPr bwMode="auto">
          <a:xfrm>
            <a:off x="3177382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2" name="Line 65"/>
          <p:cNvSpPr>
            <a:spLocks noChangeShapeType="1"/>
          </p:cNvSpPr>
          <p:nvPr/>
        </p:nvSpPr>
        <p:spPr bwMode="auto">
          <a:xfrm>
            <a:off x="3177382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3" name="Line 66"/>
          <p:cNvSpPr>
            <a:spLocks noChangeShapeType="1"/>
          </p:cNvSpPr>
          <p:nvPr/>
        </p:nvSpPr>
        <p:spPr bwMode="auto">
          <a:xfrm>
            <a:off x="3177382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4" name="Line 67"/>
          <p:cNvSpPr>
            <a:spLocks noChangeShapeType="1"/>
          </p:cNvSpPr>
          <p:nvPr/>
        </p:nvSpPr>
        <p:spPr bwMode="auto">
          <a:xfrm>
            <a:off x="3177382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5" name="Line 68"/>
          <p:cNvSpPr>
            <a:spLocks noChangeShapeType="1"/>
          </p:cNvSpPr>
          <p:nvPr/>
        </p:nvSpPr>
        <p:spPr bwMode="auto">
          <a:xfrm>
            <a:off x="3177382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6" name="Line 69"/>
          <p:cNvSpPr>
            <a:spLocks noChangeShapeType="1"/>
          </p:cNvSpPr>
          <p:nvPr/>
        </p:nvSpPr>
        <p:spPr bwMode="auto">
          <a:xfrm>
            <a:off x="3177382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7" name="Line 70"/>
          <p:cNvSpPr>
            <a:spLocks noChangeShapeType="1"/>
          </p:cNvSpPr>
          <p:nvPr/>
        </p:nvSpPr>
        <p:spPr bwMode="auto">
          <a:xfrm flipH="1">
            <a:off x="3172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8" name="Line 71"/>
          <p:cNvSpPr>
            <a:spLocks noChangeShapeType="1"/>
          </p:cNvSpPr>
          <p:nvPr/>
        </p:nvSpPr>
        <p:spPr bwMode="auto">
          <a:xfrm flipH="1">
            <a:off x="31551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9" name="Line 72"/>
          <p:cNvSpPr>
            <a:spLocks noChangeShapeType="1"/>
          </p:cNvSpPr>
          <p:nvPr/>
        </p:nvSpPr>
        <p:spPr bwMode="auto">
          <a:xfrm flipH="1">
            <a:off x="31392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" name="Line 73"/>
          <p:cNvSpPr>
            <a:spLocks noChangeShapeType="1"/>
          </p:cNvSpPr>
          <p:nvPr/>
        </p:nvSpPr>
        <p:spPr bwMode="auto">
          <a:xfrm flipH="1">
            <a:off x="3121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" name="Line 74"/>
          <p:cNvSpPr>
            <a:spLocks noChangeShapeType="1"/>
          </p:cNvSpPr>
          <p:nvPr/>
        </p:nvSpPr>
        <p:spPr bwMode="auto">
          <a:xfrm flipH="1">
            <a:off x="3104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2" name="Line 75"/>
          <p:cNvSpPr>
            <a:spLocks noChangeShapeType="1"/>
          </p:cNvSpPr>
          <p:nvPr/>
        </p:nvSpPr>
        <p:spPr bwMode="auto">
          <a:xfrm flipH="1">
            <a:off x="3086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3" name="Line 76"/>
          <p:cNvSpPr>
            <a:spLocks noChangeShapeType="1"/>
          </p:cNvSpPr>
          <p:nvPr/>
        </p:nvSpPr>
        <p:spPr bwMode="auto">
          <a:xfrm flipH="1">
            <a:off x="30710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4" name="Line 77"/>
          <p:cNvSpPr>
            <a:spLocks noChangeShapeType="1"/>
          </p:cNvSpPr>
          <p:nvPr/>
        </p:nvSpPr>
        <p:spPr bwMode="auto">
          <a:xfrm flipH="1">
            <a:off x="3053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5" name="Line 78"/>
          <p:cNvSpPr>
            <a:spLocks noChangeShapeType="1"/>
          </p:cNvSpPr>
          <p:nvPr/>
        </p:nvSpPr>
        <p:spPr bwMode="auto">
          <a:xfrm flipH="1">
            <a:off x="3036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6" name="Line 79"/>
          <p:cNvSpPr>
            <a:spLocks noChangeShapeType="1"/>
          </p:cNvSpPr>
          <p:nvPr/>
        </p:nvSpPr>
        <p:spPr bwMode="auto">
          <a:xfrm flipH="1">
            <a:off x="3018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7" name="Line 80"/>
          <p:cNvSpPr>
            <a:spLocks noChangeShapeType="1"/>
          </p:cNvSpPr>
          <p:nvPr/>
        </p:nvSpPr>
        <p:spPr bwMode="auto">
          <a:xfrm flipH="1">
            <a:off x="30027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8" name="Line 81"/>
          <p:cNvSpPr>
            <a:spLocks noChangeShapeType="1"/>
          </p:cNvSpPr>
          <p:nvPr/>
        </p:nvSpPr>
        <p:spPr bwMode="auto">
          <a:xfrm flipH="1">
            <a:off x="29852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9" name="Line 82"/>
          <p:cNvSpPr>
            <a:spLocks noChangeShapeType="1"/>
          </p:cNvSpPr>
          <p:nvPr/>
        </p:nvSpPr>
        <p:spPr bwMode="auto">
          <a:xfrm flipH="1">
            <a:off x="29678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" name="Line 83"/>
          <p:cNvSpPr>
            <a:spLocks noChangeShapeType="1"/>
          </p:cNvSpPr>
          <p:nvPr/>
        </p:nvSpPr>
        <p:spPr bwMode="auto">
          <a:xfrm flipH="1">
            <a:off x="2950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1" name="Line 84"/>
          <p:cNvSpPr>
            <a:spLocks noChangeShapeType="1"/>
          </p:cNvSpPr>
          <p:nvPr/>
        </p:nvSpPr>
        <p:spPr bwMode="auto">
          <a:xfrm flipH="1">
            <a:off x="29344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2" name="Line 85"/>
          <p:cNvSpPr>
            <a:spLocks noChangeShapeType="1"/>
          </p:cNvSpPr>
          <p:nvPr/>
        </p:nvSpPr>
        <p:spPr bwMode="auto">
          <a:xfrm flipH="1">
            <a:off x="29170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3" name="Line 86"/>
          <p:cNvSpPr>
            <a:spLocks noChangeShapeType="1"/>
          </p:cNvSpPr>
          <p:nvPr/>
        </p:nvSpPr>
        <p:spPr bwMode="auto">
          <a:xfrm flipH="1">
            <a:off x="28995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4" name="Line 87"/>
          <p:cNvSpPr>
            <a:spLocks noChangeShapeType="1"/>
          </p:cNvSpPr>
          <p:nvPr/>
        </p:nvSpPr>
        <p:spPr bwMode="auto">
          <a:xfrm flipH="1">
            <a:off x="2882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5" name="Line 88"/>
          <p:cNvSpPr>
            <a:spLocks noChangeShapeType="1"/>
          </p:cNvSpPr>
          <p:nvPr/>
        </p:nvSpPr>
        <p:spPr bwMode="auto">
          <a:xfrm flipH="1">
            <a:off x="28662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6" name="Line 89"/>
          <p:cNvSpPr>
            <a:spLocks noChangeShapeType="1"/>
          </p:cNvSpPr>
          <p:nvPr/>
        </p:nvSpPr>
        <p:spPr bwMode="auto">
          <a:xfrm flipH="1">
            <a:off x="28487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7" name="Line 90"/>
          <p:cNvSpPr>
            <a:spLocks noChangeShapeType="1"/>
          </p:cNvSpPr>
          <p:nvPr/>
        </p:nvSpPr>
        <p:spPr bwMode="auto">
          <a:xfrm flipH="1">
            <a:off x="28313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8" name="Line 91"/>
          <p:cNvSpPr>
            <a:spLocks noChangeShapeType="1"/>
          </p:cNvSpPr>
          <p:nvPr/>
        </p:nvSpPr>
        <p:spPr bwMode="auto">
          <a:xfrm flipH="1">
            <a:off x="2813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9" name="Line 92"/>
          <p:cNvSpPr>
            <a:spLocks noChangeShapeType="1"/>
          </p:cNvSpPr>
          <p:nvPr/>
        </p:nvSpPr>
        <p:spPr bwMode="auto">
          <a:xfrm flipH="1">
            <a:off x="27979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" name="Line 93"/>
          <p:cNvSpPr>
            <a:spLocks noChangeShapeType="1"/>
          </p:cNvSpPr>
          <p:nvPr/>
        </p:nvSpPr>
        <p:spPr bwMode="auto">
          <a:xfrm flipH="1">
            <a:off x="27805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1" name="Line 94"/>
          <p:cNvSpPr>
            <a:spLocks noChangeShapeType="1"/>
          </p:cNvSpPr>
          <p:nvPr/>
        </p:nvSpPr>
        <p:spPr bwMode="auto">
          <a:xfrm flipH="1">
            <a:off x="27630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" name="Line 95"/>
          <p:cNvSpPr>
            <a:spLocks noChangeShapeType="1"/>
          </p:cNvSpPr>
          <p:nvPr/>
        </p:nvSpPr>
        <p:spPr bwMode="auto">
          <a:xfrm flipH="1">
            <a:off x="2745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3" name="Line 96"/>
          <p:cNvSpPr>
            <a:spLocks noChangeShapeType="1"/>
          </p:cNvSpPr>
          <p:nvPr/>
        </p:nvSpPr>
        <p:spPr bwMode="auto">
          <a:xfrm flipH="1">
            <a:off x="27297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4" name="Line 97"/>
          <p:cNvSpPr>
            <a:spLocks noChangeShapeType="1"/>
          </p:cNvSpPr>
          <p:nvPr/>
        </p:nvSpPr>
        <p:spPr bwMode="auto">
          <a:xfrm flipH="1">
            <a:off x="27122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5" name="Line 98"/>
          <p:cNvSpPr>
            <a:spLocks noChangeShapeType="1"/>
          </p:cNvSpPr>
          <p:nvPr/>
        </p:nvSpPr>
        <p:spPr bwMode="auto">
          <a:xfrm flipH="1">
            <a:off x="26947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6" name="Line 99"/>
          <p:cNvSpPr>
            <a:spLocks noChangeShapeType="1"/>
          </p:cNvSpPr>
          <p:nvPr/>
        </p:nvSpPr>
        <p:spPr bwMode="auto">
          <a:xfrm flipH="1">
            <a:off x="2677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7" name="Line 100"/>
          <p:cNvSpPr>
            <a:spLocks noChangeShapeType="1"/>
          </p:cNvSpPr>
          <p:nvPr/>
        </p:nvSpPr>
        <p:spPr bwMode="auto">
          <a:xfrm flipH="1">
            <a:off x="26614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8" name="Line 101"/>
          <p:cNvSpPr>
            <a:spLocks noChangeShapeType="1"/>
          </p:cNvSpPr>
          <p:nvPr/>
        </p:nvSpPr>
        <p:spPr bwMode="auto">
          <a:xfrm flipH="1">
            <a:off x="26439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9" name="Line 102"/>
          <p:cNvSpPr>
            <a:spLocks noChangeShapeType="1"/>
          </p:cNvSpPr>
          <p:nvPr/>
        </p:nvSpPr>
        <p:spPr bwMode="auto">
          <a:xfrm flipV="1">
            <a:off x="2636044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0" name="Line 103"/>
          <p:cNvSpPr>
            <a:spLocks noChangeShapeType="1"/>
          </p:cNvSpPr>
          <p:nvPr/>
        </p:nvSpPr>
        <p:spPr bwMode="auto">
          <a:xfrm flipV="1">
            <a:off x="2636044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" name="Line 104"/>
          <p:cNvSpPr>
            <a:spLocks noChangeShapeType="1"/>
          </p:cNvSpPr>
          <p:nvPr/>
        </p:nvSpPr>
        <p:spPr bwMode="auto">
          <a:xfrm flipV="1">
            <a:off x="2636044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2" name="Line 105"/>
          <p:cNvSpPr>
            <a:spLocks noChangeShapeType="1"/>
          </p:cNvSpPr>
          <p:nvPr/>
        </p:nvSpPr>
        <p:spPr bwMode="auto">
          <a:xfrm flipV="1">
            <a:off x="2636044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3" name="Line 106"/>
          <p:cNvSpPr>
            <a:spLocks noChangeShapeType="1"/>
          </p:cNvSpPr>
          <p:nvPr/>
        </p:nvSpPr>
        <p:spPr bwMode="auto">
          <a:xfrm flipV="1">
            <a:off x="2636044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4" name="Line 107"/>
          <p:cNvSpPr>
            <a:spLocks noChangeShapeType="1"/>
          </p:cNvSpPr>
          <p:nvPr/>
        </p:nvSpPr>
        <p:spPr bwMode="auto">
          <a:xfrm flipV="1">
            <a:off x="2636044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5" name="Line 108"/>
          <p:cNvSpPr>
            <a:spLocks noChangeShapeType="1"/>
          </p:cNvSpPr>
          <p:nvPr/>
        </p:nvSpPr>
        <p:spPr bwMode="auto">
          <a:xfrm flipV="1">
            <a:off x="2636044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6" name="Line 109"/>
          <p:cNvSpPr>
            <a:spLocks noChangeShapeType="1"/>
          </p:cNvSpPr>
          <p:nvPr/>
        </p:nvSpPr>
        <p:spPr bwMode="auto">
          <a:xfrm flipV="1">
            <a:off x="2636044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7" name="Line 110"/>
          <p:cNvSpPr>
            <a:spLocks noChangeShapeType="1"/>
          </p:cNvSpPr>
          <p:nvPr/>
        </p:nvSpPr>
        <p:spPr bwMode="auto">
          <a:xfrm flipV="1">
            <a:off x="2636044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8" name="Line 111"/>
          <p:cNvSpPr>
            <a:spLocks noChangeShapeType="1"/>
          </p:cNvSpPr>
          <p:nvPr/>
        </p:nvSpPr>
        <p:spPr bwMode="auto">
          <a:xfrm flipV="1">
            <a:off x="2636044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9" name="Line 112"/>
          <p:cNvSpPr>
            <a:spLocks noChangeShapeType="1"/>
          </p:cNvSpPr>
          <p:nvPr/>
        </p:nvSpPr>
        <p:spPr bwMode="auto">
          <a:xfrm flipV="1">
            <a:off x="2636044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0" name="Line 113"/>
          <p:cNvSpPr>
            <a:spLocks noChangeShapeType="1"/>
          </p:cNvSpPr>
          <p:nvPr/>
        </p:nvSpPr>
        <p:spPr bwMode="auto">
          <a:xfrm flipV="1">
            <a:off x="2636044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" name="Line 114"/>
          <p:cNvSpPr>
            <a:spLocks noChangeShapeType="1"/>
          </p:cNvSpPr>
          <p:nvPr/>
        </p:nvSpPr>
        <p:spPr bwMode="auto">
          <a:xfrm flipV="1">
            <a:off x="2636044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2" name="Line 115"/>
          <p:cNvSpPr>
            <a:spLocks noChangeShapeType="1"/>
          </p:cNvSpPr>
          <p:nvPr/>
        </p:nvSpPr>
        <p:spPr bwMode="auto">
          <a:xfrm flipV="1">
            <a:off x="2636044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3" name="Line 116"/>
          <p:cNvSpPr>
            <a:spLocks noChangeShapeType="1"/>
          </p:cNvSpPr>
          <p:nvPr/>
        </p:nvSpPr>
        <p:spPr bwMode="auto">
          <a:xfrm flipV="1">
            <a:off x="2636044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4" name="Line 117"/>
          <p:cNvSpPr>
            <a:spLocks noChangeShapeType="1"/>
          </p:cNvSpPr>
          <p:nvPr/>
        </p:nvSpPr>
        <p:spPr bwMode="auto">
          <a:xfrm flipV="1">
            <a:off x="2636044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5" name="Line 118"/>
          <p:cNvSpPr>
            <a:spLocks noChangeShapeType="1"/>
          </p:cNvSpPr>
          <p:nvPr/>
        </p:nvSpPr>
        <p:spPr bwMode="auto">
          <a:xfrm flipV="1">
            <a:off x="2636044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6" name="Line 119"/>
          <p:cNvSpPr>
            <a:spLocks noChangeShapeType="1"/>
          </p:cNvSpPr>
          <p:nvPr/>
        </p:nvSpPr>
        <p:spPr bwMode="auto">
          <a:xfrm flipV="1">
            <a:off x="2636044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7" name="Line 120"/>
          <p:cNvSpPr>
            <a:spLocks noChangeShapeType="1"/>
          </p:cNvSpPr>
          <p:nvPr/>
        </p:nvSpPr>
        <p:spPr bwMode="auto">
          <a:xfrm flipV="1">
            <a:off x="2636044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8" name="Line 121"/>
          <p:cNvSpPr>
            <a:spLocks noChangeShapeType="1"/>
          </p:cNvSpPr>
          <p:nvPr/>
        </p:nvSpPr>
        <p:spPr bwMode="auto">
          <a:xfrm flipV="1">
            <a:off x="2636044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9" name="Line 122"/>
          <p:cNvSpPr>
            <a:spLocks noChangeShapeType="1"/>
          </p:cNvSpPr>
          <p:nvPr/>
        </p:nvSpPr>
        <p:spPr bwMode="auto">
          <a:xfrm flipV="1">
            <a:off x="2636044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0" name="Line 123"/>
          <p:cNvSpPr>
            <a:spLocks noChangeShapeType="1"/>
          </p:cNvSpPr>
          <p:nvPr/>
        </p:nvSpPr>
        <p:spPr bwMode="auto">
          <a:xfrm flipV="1">
            <a:off x="2636044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" name="Freeform 124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2" name="Freeform 125"/>
          <p:cNvSpPr>
            <a:spLocks/>
          </p:cNvSpPr>
          <p:nvPr/>
        </p:nvSpPr>
        <p:spPr bwMode="auto">
          <a:xfrm>
            <a:off x="3502819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3" name="Line 126"/>
          <p:cNvSpPr>
            <a:spLocks noChangeShapeType="1"/>
          </p:cNvSpPr>
          <p:nvPr/>
        </p:nvSpPr>
        <p:spPr bwMode="auto">
          <a:xfrm flipV="1">
            <a:off x="3502819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4" name="Line 127"/>
          <p:cNvSpPr>
            <a:spLocks noChangeShapeType="1"/>
          </p:cNvSpPr>
          <p:nvPr/>
        </p:nvSpPr>
        <p:spPr bwMode="auto">
          <a:xfrm>
            <a:off x="3502819" y="2720975"/>
            <a:ext cx="1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5" name="Line 128"/>
          <p:cNvSpPr>
            <a:spLocks noChangeShapeType="1"/>
          </p:cNvSpPr>
          <p:nvPr/>
        </p:nvSpPr>
        <p:spPr bwMode="auto">
          <a:xfrm>
            <a:off x="3502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6" name="Line 129"/>
          <p:cNvSpPr>
            <a:spLocks noChangeShapeType="1"/>
          </p:cNvSpPr>
          <p:nvPr/>
        </p:nvSpPr>
        <p:spPr bwMode="auto">
          <a:xfrm>
            <a:off x="3520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7" name="Line 130"/>
          <p:cNvSpPr>
            <a:spLocks noChangeShapeType="1"/>
          </p:cNvSpPr>
          <p:nvPr/>
        </p:nvSpPr>
        <p:spPr bwMode="auto">
          <a:xfrm>
            <a:off x="35377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8" name="Line 131"/>
          <p:cNvSpPr>
            <a:spLocks noChangeShapeType="1"/>
          </p:cNvSpPr>
          <p:nvPr/>
        </p:nvSpPr>
        <p:spPr bwMode="auto">
          <a:xfrm>
            <a:off x="35536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9" name="Line 132"/>
          <p:cNvSpPr>
            <a:spLocks noChangeShapeType="1"/>
          </p:cNvSpPr>
          <p:nvPr/>
        </p:nvSpPr>
        <p:spPr bwMode="auto">
          <a:xfrm>
            <a:off x="3571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0" name="Line 133"/>
          <p:cNvSpPr>
            <a:spLocks noChangeShapeType="1"/>
          </p:cNvSpPr>
          <p:nvPr/>
        </p:nvSpPr>
        <p:spPr bwMode="auto">
          <a:xfrm>
            <a:off x="35885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" name="Line 134"/>
          <p:cNvSpPr>
            <a:spLocks noChangeShapeType="1"/>
          </p:cNvSpPr>
          <p:nvPr/>
        </p:nvSpPr>
        <p:spPr bwMode="auto">
          <a:xfrm>
            <a:off x="36060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" name="Line 135"/>
          <p:cNvSpPr>
            <a:spLocks noChangeShapeType="1"/>
          </p:cNvSpPr>
          <p:nvPr/>
        </p:nvSpPr>
        <p:spPr bwMode="auto">
          <a:xfrm>
            <a:off x="36218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3" name="Line 136"/>
          <p:cNvSpPr>
            <a:spLocks noChangeShapeType="1"/>
          </p:cNvSpPr>
          <p:nvPr/>
        </p:nvSpPr>
        <p:spPr bwMode="auto">
          <a:xfrm>
            <a:off x="36393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4" name="Line 137"/>
          <p:cNvSpPr>
            <a:spLocks noChangeShapeType="1"/>
          </p:cNvSpPr>
          <p:nvPr/>
        </p:nvSpPr>
        <p:spPr bwMode="auto">
          <a:xfrm>
            <a:off x="36568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5" name="Line 138"/>
          <p:cNvSpPr>
            <a:spLocks noChangeShapeType="1"/>
          </p:cNvSpPr>
          <p:nvPr/>
        </p:nvSpPr>
        <p:spPr bwMode="auto">
          <a:xfrm>
            <a:off x="36742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6" name="Line 139"/>
          <p:cNvSpPr>
            <a:spLocks noChangeShapeType="1"/>
          </p:cNvSpPr>
          <p:nvPr/>
        </p:nvSpPr>
        <p:spPr bwMode="auto">
          <a:xfrm>
            <a:off x="36901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7" name="Line 140"/>
          <p:cNvSpPr>
            <a:spLocks noChangeShapeType="1"/>
          </p:cNvSpPr>
          <p:nvPr/>
        </p:nvSpPr>
        <p:spPr bwMode="auto">
          <a:xfrm>
            <a:off x="37076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8" name="Line 141"/>
          <p:cNvSpPr>
            <a:spLocks noChangeShapeType="1"/>
          </p:cNvSpPr>
          <p:nvPr/>
        </p:nvSpPr>
        <p:spPr bwMode="auto">
          <a:xfrm>
            <a:off x="37250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9" name="Line 142"/>
          <p:cNvSpPr>
            <a:spLocks noChangeShapeType="1"/>
          </p:cNvSpPr>
          <p:nvPr/>
        </p:nvSpPr>
        <p:spPr bwMode="auto">
          <a:xfrm>
            <a:off x="37425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0" name="Line 143"/>
          <p:cNvSpPr>
            <a:spLocks noChangeShapeType="1"/>
          </p:cNvSpPr>
          <p:nvPr/>
        </p:nvSpPr>
        <p:spPr bwMode="auto">
          <a:xfrm>
            <a:off x="37584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1" name="Line 144"/>
          <p:cNvSpPr>
            <a:spLocks noChangeShapeType="1"/>
          </p:cNvSpPr>
          <p:nvPr/>
        </p:nvSpPr>
        <p:spPr bwMode="auto">
          <a:xfrm>
            <a:off x="37758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" name="Line 145"/>
          <p:cNvSpPr>
            <a:spLocks noChangeShapeType="1"/>
          </p:cNvSpPr>
          <p:nvPr/>
        </p:nvSpPr>
        <p:spPr bwMode="auto">
          <a:xfrm>
            <a:off x="37933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" name="Line 146"/>
          <p:cNvSpPr>
            <a:spLocks noChangeShapeType="1"/>
          </p:cNvSpPr>
          <p:nvPr/>
        </p:nvSpPr>
        <p:spPr bwMode="auto">
          <a:xfrm>
            <a:off x="38107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" name="Line 147"/>
          <p:cNvSpPr>
            <a:spLocks noChangeShapeType="1"/>
          </p:cNvSpPr>
          <p:nvPr/>
        </p:nvSpPr>
        <p:spPr bwMode="auto">
          <a:xfrm>
            <a:off x="38266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" name="Line 148"/>
          <p:cNvSpPr>
            <a:spLocks noChangeShapeType="1"/>
          </p:cNvSpPr>
          <p:nvPr/>
        </p:nvSpPr>
        <p:spPr bwMode="auto">
          <a:xfrm>
            <a:off x="38441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" name="Line 149"/>
          <p:cNvSpPr>
            <a:spLocks noChangeShapeType="1"/>
          </p:cNvSpPr>
          <p:nvPr/>
        </p:nvSpPr>
        <p:spPr bwMode="auto">
          <a:xfrm>
            <a:off x="38615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7" name="Line 150"/>
          <p:cNvSpPr>
            <a:spLocks noChangeShapeType="1"/>
          </p:cNvSpPr>
          <p:nvPr/>
        </p:nvSpPr>
        <p:spPr bwMode="auto">
          <a:xfrm>
            <a:off x="38790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8" name="Line 151"/>
          <p:cNvSpPr>
            <a:spLocks noChangeShapeType="1"/>
          </p:cNvSpPr>
          <p:nvPr/>
        </p:nvSpPr>
        <p:spPr bwMode="auto">
          <a:xfrm>
            <a:off x="38949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9" name="Line 152"/>
          <p:cNvSpPr>
            <a:spLocks noChangeShapeType="1"/>
          </p:cNvSpPr>
          <p:nvPr/>
        </p:nvSpPr>
        <p:spPr bwMode="auto">
          <a:xfrm>
            <a:off x="39123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0" name="Line 153"/>
          <p:cNvSpPr>
            <a:spLocks noChangeShapeType="1"/>
          </p:cNvSpPr>
          <p:nvPr/>
        </p:nvSpPr>
        <p:spPr bwMode="auto">
          <a:xfrm>
            <a:off x="39298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1" name="Line 154"/>
          <p:cNvSpPr>
            <a:spLocks noChangeShapeType="1"/>
          </p:cNvSpPr>
          <p:nvPr/>
        </p:nvSpPr>
        <p:spPr bwMode="auto">
          <a:xfrm>
            <a:off x="39457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" name="Line 155"/>
          <p:cNvSpPr>
            <a:spLocks noChangeShapeType="1"/>
          </p:cNvSpPr>
          <p:nvPr/>
        </p:nvSpPr>
        <p:spPr bwMode="auto">
          <a:xfrm>
            <a:off x="39631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3" name="Line 156"/>
          <p:cNvSpPr>
            <a:spLocks noChangeShapeType="1"/>
          </p:cNvSpPr>
          <p:nvPr/>
        </p:nvSpPr>
        <p:spPr bwMode="auto">
          <a:xfrm>
            <a:off x="39806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" name="Line 157"/>
          <p:cNvSpPr>
            <a:spLocks noChangeShapeType="1"/>
          </p:cNvSpPr>
          <p:nvPr/>
        </p:nvSpPr>
        <p:spPr bwMode="auto">
          <a:xfrm>
            <a:off x="39981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5" name="Line 158"/>
          <p:cNvSpPr>
            <a:spLocks noChangeShapeType="1"/>
          </p:cNvSpPr>
          <p:nvPr/>
        </p:nvSpPr>
        <p:spPr bwMode="auto">
          <a:xfrm>
            <a:off x="40139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6" name="Line 159"/>
          <p:cNvSpPr>
            <a:spLocks noChangeShapeType="1"/>
          </p:cNvSpPr>
          <p:nvPr/>
        </p:nvSpPr>
        <p:spPr bwMode="auto">
          <a:xfrm>
            <a:off x="40314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7" name="Line 160"/>
          <p:cNvSpPr>
            <a:spLocks noChangeShapeType="1"/>
          </p:cNvSpPr>
          <p:nvPr/>
        </p:nvSpPr>
        <p:spPr bwMode="auto">
          <a:xfrm>
            <a:off x="404415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8" name="Line 161"/>
          <p:cNvSpPr>
            <a:spLocks noChangeShapeType="1"/>
          </p:cNvSpPr>
          <p:nvPr/>
        </p:nvSpPr>
        <p:spPr bwMode="auto">
          <a:xfrm>
            <a:off x="404415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9" name="Line 162"/>
          <p:cNvSpPr>
            <a:spLocks noChangeShapeType="1"/>
          </p:cNvSpPr>
          <p:nvPr/>
        </p:nvSpPr>
        <p:spPr bwMode="auto">
          <a:xfrm>
            <a:off x="4044157" y="27590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0" name="Line 163"/>
          <p:cNvSpPr>
            <a:spLocks noChangeShapeType="1"/>
          </p:cNvSpPr>
          <p:nvPr/>
        </p:nvSpPr>
        <p:spPr bwMode="auto">
          <a:xfrm>
            <a:off x="4044157" y="27749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1" name="Line 164"/>
          <p:cNvSpPr>
            <a:spLocks noChangeShapeType="1"/>
          </p:cNvSpPr>
          <p:nvPr/>
        </p:nvSpPr>
        <p:spPr bwMode="auto">
          <a:xfrm>
            <a:off x="404415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" name="Line 165"/>
          <p:cNvSpPr>
            <a:spLocks noChangeShapeType="1"/>
          </p:cNvSpPr>
          <p:nvPr/>
        </p:nvSpPr>
        <p:spPr bwMode="auto">
          <a:xfrm>
            <a:off x="4044157" y="28098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3" name="Line 166"/>
          <p:cNvSpPr>
            <a:spLocks noChangeShapeType="1"/>
          </p:cNvSpPr>
          <p:nvPr/>
        </p:nvSpPr>
        <p:spPr bwMode="auto">
          <a:xfrm>
            <a:off x="4044157" y="28273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4" name="Line 167"/>
          <p:cNvSpPr>
            <a:spLocks noChangeShapeType="1"/>
          </p:cNvSpPr>
          <p:nvPr/>
        </p:nvSpPr>
        <p:spPr bwMode="auto">
          <a:xfrm>
            <a:off x="404415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5" name="Line 168"/>
          <p:cNvSpPr>
            <a:spLocks noChangeShapeType="1"/>
          </p:cNvSpPr>
          <p:nvPr/>
        </p:nvSpPr>
        <p:spPr bwMode="auto">
          <a:xfrm>
            <a:off x="404415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6" name="Line 169"/>
          <p:cNvSpPr>
            <a:spLocks noChangeShapeType="1"/>
          </p:cNvSpPr>
          <p:nvPr/>
        </p:nvSpPr>
        <p:spPr bwMode="auto">
          <a:xfrm>
            <a:off x="4044157" y="28781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7" name="Line 170"/>
          <p:cNvSpPr>
            <a:spLocks noChangeShapeType="1"/>
          </p:cNvSpPr>
          <p:nvPr/>
        </p:nvSpPr>
        <p:spPr bwMode="auto">
          <a:xfrm>
            <a:off x="4044157" y="28940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8" name="Line 171"/>
          <p:cNvSpPr>
            <a:spLocks noChangeShapeType="1"/>
          </p:cNvSpPr>
          <p:nvPr/>
        </p:nvSpPr>
        <p:spPr bwMode="auto">
          <a:xfrm>
            <a:off x="404415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9" name="Line 172"/>
          <p:cNvSpPr>
            <a:spLocks noChangeShapeType="1"/>
          </p:cNvSpPr>
          <p:nvPr/>
        </p:nvSpPr>
        <p:spPr bwMode="auto">
          <a:xfrm>
            <a:off x="404415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0" name="Line 173"/>
          <p:cNvSpPr>
            <a:spLocks noChangeShapeType="1"/>
          </p:cNvSpPr>
          <p:nvPr/>
        </p:nvSpPr>
        <p:spPr bwMode="auto">
          <a:xfrm>
            <a:off x="4044157" y="29464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1" name="Line 174"/>
          <p:cNvSpPr>
            <a:spLocks noChangeShapeType="1"/>
          </p:cNvSpPr>
          <p:nvPr/>
        </p:nvSpPr>
        <p:spPr bwMode="auto">
          <a:xfrm>
            <a:off x="4044157" y="29622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" name="Line 175"/>
          <p:cNvSpPr>
            <a:spLocks noChangeShapeType="1"/>
          </p:cNvSpPr>
          <p:nvPr/>
        </p:nvSpPr>
        <p:spPr bwMode="auto">
          <a:xfrm>
            <a:off x="404415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" name="Line 176"/>
          <p:cNvSpPr>
            <a:spLocks noChangeShapeType="1"/>
          </p:cNvSpPr>
          <p:nvPr/>
        </p:nvSpPr>
        <p:spPr bwMode="auto">
          <a:xfrm>
            <a:off x="4044157" y="29972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4" name="Line 177"/>
          <p:cNvSpPr>
            <a:spLocks noChangeShapeType="1"/>
          </p:cNvSpPr>
          <p:nvPr/>
        </p:nvSpPr>
        <p:spPr bwMode="auto">
          <a:xfrm>
            <a:off x="4044157" y="3013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5" name="Line 178"/>
          <p:cNvSpPr>
            <a:spLocks noChangeShapeType="1"/>
          </p:cNvSpPr>
          <p:nvPr/>
        </p:nvSpPr>
        <p:spPr bwMode="auto">
          <a:xfrm>
            <a:off x="404415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6" name="Line 179"/>
          <p:cNvSpPr>
            <a:spLocks noChangeShapeType="1"/>
          </p:cNvSpPr>
          <p:nvPr/>
        </p:nvSpPr>
        <p:spPr bwMode="auto">
          <a:xfrm>
            <a:off x="404415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7" name="Line 180"/>
          <p:cNvSpPr>
            <a:spLocks noChangeShapeType="1"/>
          </p:cNvSpPr>
          <p:nvPr/>
        </p:nvSpPr>
        <p:spPr bwMode="auto">
          <a:xfrm>
            <a:off x="4044157" y="30654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8" name="Line 181"/>
          <p:cNvSpPr>
            <a:spLocks noChangeShapeType="1"/>
          </p:cNvSpPr>
          <p:nvPr/>
        </p:nvSpPr>
        <p:spPr bwMode="auto">
          <a:xfrm>
            <a:off x="4044157" y="3081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9" name="Line 182"/>
          <p:cNvSpPr>
            <a:spLocks noChangeShapeType="1"/>
          </p:cNvSpPr>
          <p:nvPr/>
        </p:nvSpPr>
        <p:spPr bwMode="auto">
          <a:xfrm flipH="1">
            <a:off x="40393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0" name="Line 183"/>
          <p:cNvSpPr>
            <a:spLocks noChangeShapeType="1"/>
          </p:cNvSpPr>
          <p:nvPr/>
        </p:nvSpPr>
        <p:spPr bwMode="auto">
          <a:xfrm flipH="1">
            <a:off x="40219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1" name="Line 184"/>
          <p:cNvSpPr>
            <a:spLocks noChangeShapeType="1"/>
          </p:cNvSpPr>
          <p:nvPr/>
        </p:nvSpPr>
        <p:spPr bwMode="auto">
          <a:xfrm flipH="1">
            <a:off x="400605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" name="Line 185"/>
          <p:cNvSpPr>
            <a:spLocks noChangeShapeType="1"/>
          </p:cNvSpPr>
          <p:nvPr/>
        </p:nvSpPr>
        <p:spPr bwMode="auto">
          <a:xfrm flipH="1">
            <a:off x="3988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" name="Line 186"/>
          <p:cNvSpPr>
            <a:spLocks noChangeShapeType="1"/>
          </p:cNvSpPr>
          <p:nvPr/>
        </p:nvSpPr>
        <p:spPr bwMode="auto">
          <a:xfrm flipH="1">
            <a:off x="39711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4" name="Line 187"/>
          <p:cNvSpPr>
            <a:spLocks noChangeShapeType="1"/>
          </p:cNvSpPr>
          <p:nvPr/>
        </p:nvSpPr>
        <p:spPr bwMode="auto">
          <a:xfrm flipH="1">
            <a:off x="39536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5" name="Line 188"/>
          <p:cNvSpPr>
            <a:spLocks noChangeShapeType="1"/>
          </p:cNvSpPr>
          <p:nvPr/>
        </p:nvSpPr>
        <p:spPr bwMode="auto">
          <a:xfrm flipH="1">
            <a:off x="39377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6" name="Line 189"/>
          <p:cNvSpPr>
            <a:spLocks noChangeShapeType="1"/>
          </p:cNvSpPr>
          <p:nvPr/>
        </p:nvSpPr>
        <p:spPr bwMode="auto">
          <a:xfrm flipH="1">
            <a:off x="39203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7" name="Line 190"/>
          <p:cNvSpPr>
            <a:spLocks noChangeShapeType="1"/>
          </p:cNvSpPr>
          <p:nvPr/>
        </p:nvSpPr>
        <p:spPr bwMode="auto">
          <a:xfrm flipH="1">
            <a:off x="39028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8" name="Line 191"/>
          <p:cNvSpPr>
            <a:spLocks noChangeShapeType="1"/>
          </p:cNvSpPr>
          <p:nvPr/>
        </p:nvSpPr>
        <p:spPr bwMode="auto">
          <a:xfrm flipH="1">
            <a:off x="38854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9" name="Line 192"/>
          <p:cNvSpPr>
            <a:spLocks noChangeShapeType="1"/>
          </p:cNvSpPr>
          <p:nvPr/>
        </p:nvSpPr>
        <p:spPr bwMode="auto">
          <a:xfrm flipH="1">
            <a:off x="38695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0" name="Line 193"/>
          <p:cNvSpPr>
            <a:spLocks noChangeShapeType="1"/>
          </p:cNvSpPr>
          <p:nvPr/>
        </p:nvSpPr>
        <p:spPr bwMode="auto">
          <a:xfrm flipH="1">
            <a:off x="38520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1" name="Line 194"/>
          <p:cNvSpPr>
            <a:spLocks noChangeShapeType="1"/>
          </p:cNvSpPr>
          <p:nvPr/>
        </p:nvSpPr>
        <p:spPr bwMode="auto">
          <a:xfrm flipH="1">
            <a:off x="38346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2" name="Line 195"/>
          <p:cNvSpPr>
            <a:spLocks noChangeShapeType="1"/>
          </p:cNvSpPr>
          <p:nvPr/>
        </p:nvSpPr>
        <p:spPr bwMode="auto">
          <a:xfrm flipH="1">
            <a:off x="38171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" name="Line 196"/>
          <p:cNvSpPr>
            <a:spLocks noChangeShapeType="1"/>
          </p:cNvSpPr>
          <p:nvPr/>
        </p:nvSpPr>
        <p:spPr bwMode="auto">
          <a:xfrm flipH="1">
            <a:off x="38012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4" name="Line 197"/>
          <p:cNvSpPr>
            <a:spLocks noChangeShapeType="1"/>
          </p:cNvSpPr>
          <p:nvPr/>
        </p:nvSpPr>
        <p:spPr bwMode="auto">
          <a:xfrm flipH="1">
            <a:off x="37838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5" name="Line 198"/>
          <p:cNvSpPr>
            <a:spLocks noChangeShapeType="1"/>
          </p:cNvSpPr>
          <p:nvPr/>
        </p:nvSpPr>
        <p:spPr bwMode="auto">
          <a:xfrm flipH="1">
            <a:off x="37663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6" name="Line 199"/>
          <p:cNvSpPr>
            <a:spLocks noChangeShapeType="1"/>
          </p:cNvSpPr>
          <p:nvPr/>
        </p:nvSpPr>
        <p:spPr bwMode="auto">
          <a:xfrm flipH="1">
            <a:off x="37488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7" name="Line 200"/>
          <p:cNvSpPr>
            <a:spLocks noChangeShapeType="1"/>
          </p:cNvSpPr>
          <p:nvPr/>
        </p:nvSpPr>
        <p:spPr bwMode="auto">
          <a:xfrm flipH="1">
            <a:off x="37330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8" name="Line 201"/>
          <p:cNvSpPr>
            <a:spLocks noChangeShapeType="1"/>
          </p:cNvSpPr>
          <p:nvPr/>
        </p:nvSpPr>
        <p:spPr bwMode="auto">
          <a:xfrm flipH="1">
            <a:off x="37155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9" name="Line 202"/>
          <p:cNvSpPr>
            <a:spLocks noChangeShapeType="1"/>
          </p:cNvSpPr>
          <p:nvPr/>
        </p:nvSpPr>
        <p:spPr bwMode="auto">
          <a:xfrm flipH="1">
            <a:off x="36980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0" name="Line 203"/>
          <p:cNvSpPr>
            <a:spLocks noChangeShapeType="1"/>
          </p:cNvSpPr>
          <p:nvPr/>
        </p:nvSpPr>
        <p:spPr bwMode="auto">
          <a:xfrm flipH="1">
            <a:off x="36806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1" name="Line 204"/>
          <p:cNvSpPr>
            <a:spLocks noChangeShapeType="1"/>
          </p:cNvSpPr>
          <p:nvPr/>
        </p:nvSpPr>
        <p:spPr bwMode="auto">
          <a:xfrm flipH="1">
            <a:off x="36647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2" name="Line 205"/>
          <p:cNvSpPr>
            <a:spLocks noChangeShapeType="1"/>
          </p:cNvSpPr>
          <p:nvPr/>
        </p:nvSpPr>
        <p:spPr bwMode="auto">
          <a:xfrm flipH="1">
            <a:off x="36472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" name="Line 206"/>
          <p:cNvSpPr>
            <a:spLocks noChangeShapeType="1"/>
          </p:cNvSpPr>
          <p:nvPr/>
        </p:nvSpPr>
        <p:spPr bwMode="auto">
          <a:xfrm flipH="1">
            <a:off x="36298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4" name="Line 207"/>
          <p:cNvSpPr>
            <a:spLocks noChangeShapeType="1"/>
          </p:cNvSpPr>
          <p:nvPr/>
        </p:nvSpPr>
        <p:spPr bwMode="auto">
          <a:xfrm flipH="1">
            <a:off x="36123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5" name="Line 208"/>
          <p:cNvSpPr>
            <a:spLocks noChangeShapeType="1"/>
          </p:cNvSpPr>
          <p:nvPr/>
        </p:nvSpPr>
        <p:spPr bwMode="auto">
          <a:xfrm flipH="1">
            <a:off x="35964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6" name="Line 209"/>
          <p:cNvSpPr>
            <a:spLocks noChangeShapeType="1"/>
          </p:cNvSpPr>
          <p:nvPr/>
        </p:nvSpPr>
        <p:spPr bwMode="auto">
          <a:xfrm flipH="1">
            <a:off x="35790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7" name="Line 210"/>
          <p:cNvSpPr>
            <a:spLocks noChangeShapeType="1"/>
          </p:cNvSpPr>
          <p:nvPr/>
        </p:nvSpPr>
        <p:spPr bwMode="auto">
          <a:xfrm flipH="1">
            <a:off x="35615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8" name="Line 211"/>
          <p:cNvSpPr>
            <a:spLocks noChangeShapeType="1"/>
          </p:cNvSpPr>
          <p:nvPr/>
        </p:nvSpPr>
        <p:spPr bwMode="auto">
          <a:xfrm flipH="1">
            <a:off x="35440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9" name="Line 212"/>
          <p:cNvSpPr>
            <a:spLocks noChangeShapeType="1"/>
          </p:cNvSpPr>
          <p:nvPr/>
        </p:nvSpPr>
        <p:spPr bwMode="auto">
          <a:xfrm flipH="1">
            <a:off x="35282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" name="Line 213"/>
          <p:cNvSpPr>
            <a:spLocks noChangeShapeType="1"/>
          </p:cNvSpPr>
          <p:nvPr/>
        </p:nvSpPr>
        <p:spPr bwMode="auto">
          <a:xfrm flipH="1">
            <a:off x="35107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1" name="Line 214"/>
          <p:cNvSpPr>
            <a:spLocks noChangeShapeType="1"/>
          </p:cNvSpPr>
          <p:nvPr/>
        </p:nvSpPr>
        <p:spPr bwMode="auto">
          <a:xfrm flipV="1">
            <a:off x="3502819" y="30892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2" name="Line 215"/>
          <p:cNvSpPr>
            <a:spLocks noChangeShapeType="1"/>
          </p:cNvSpPr>
          <p:nvPr/>
        </p:nvSpPr>
        <p:spPr bwMode="auto">
          <a:xfrm flipV="1">
            <a:off x="3502819" y="30670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" name="Line 216"/>
          <p:cNvSpPr>
            <a:spLocks noChangeShapeType="1"/>
          </p:cNvSpPr>
          <p:nvPr/>
        </p:nvSpPr>
        <p:spPr bwMode="auto">
          <a:xfrm flipV="1">
            <a:off x="3502819" y="30495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" name="Line 217"/>
          <p:cNvSpPr>
            <a:spLocks noChangeShapeType="1"/>
          </p:cNvSpPr>
          <p:nvPr/>
        </p:nvSpPr>
        <p:spPr bwMode="auto">
          <a:xfrm flipV="1">
            <a:off x="3502819" y="303847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5" name="Line 218"/>
          <p:cNvSpPr>
            <a:spLocks noChangeShapeType="1"/>
          </p:cNvSpPr>
          <p:nvPr/>
        </p:nvSpPr>
        <p:spPr bwMode="auto">
          <a:xfrm flipV="1">
            <a:off x="3502819" y="30210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6" name="Line 219"/>
          <p:cNvSpPr>
            <a:spLocks noChangeShapeType="1"/>
          </p:cNvSpPr>
          <p:nvPr/>
        </p:nvSpPr>
        <p:spPr bwMode="auto">
          <a:xfrm flipV="1">
            <a:off x="3502819" y="29987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7" name="Line 220"/>
          <p:cNvSpPr>
            <a:spLocks noChangeShapeType="1"/>
          </p:cNvSpPr>
          <p:nvPr/>
        </p:nvSpPr>
        <p:spPr bwMode="auto">
          <a:xfrm flipV="1">
            <a:off x="3502819" y="29813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8" name="Line 221"/>
          <p:cNvSpPr>
            <a:spLocks noChangeShapeType="1"/>
          </p:cNvSpPr>
          <p:nvPr/>
        </p:nvSpPr>
        <p:spPr bwMode="auto">
          <a:xfrm flipV="1">
            <a:off x="3502819" y="297021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9" name="Line 222"/>
          <p:cNvSpPr>
            <a:spLocks noChangeShapeType="1"/>
          </p:cNvSpPr>
          <p:nvPr/>
        </p:nvSpPr>
        <p:spPr bwMode="auto">
          <a:xfrm flipV="1">
            <a:off x="3502819" y="294798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0" name="Line 223"/>
          <p:cNvSpPr>
            <a:spLocks noChangeShapeType="1"/>
          </p:cNvSpPr>
          <p:nvPr/>
        </p:nvSpPr>
        <p:spPr bwMode="auto">
          <a:xfrm flipV="1">
            <a:off x="3502819" y="29305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1" name="Line 224"/>
          <p:cNvSpPr>
            <a:spLocks noChangeShapeType="1"/>
          </p:cNvSpPr>
          <p:nvPr/>
        </p:nvSpPr>
        <p:spPr bwMode="auto">
          <a:xfrm flipV="1">
            <a:off x="3502819" y="29130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2" name="Line 225"/>
          <p:cNvSpPr>
            <a:spLocks noChangeShapeType="1"/>
          </p:cNvSpPr>
          <p:nvPr/>
        </p:nvSpPr>
        <p:spPr bwMode="auto">
          <a:xfrm flipV="1">
            <a:off x="3502819" y="29019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" name="Line 226"/>
          <p:cNvSpPr>
            <a:spLocks noChangeShapeType="1"/>
          </p:cNvSpPr>
          <p:nvPr/>
        </p:nvSpPr>
        <p:spPr bwMode="auto">
          <a:xfrm flipV="1">
            <a:off x="3502819" y="28797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" name="Line 227"/>
          <p:cNvSpPr>
            <a:spLocks noChangeShapeType="1"/>
          </p:cNvSpPr>
          <p:nvPr/>
        </p:nvSpPr>
        <p:spPr bwMode="auto">
          <a:xfrm flipV="1">
            <a:off x="3502819" y="28622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5" name="Line 228"/>
          <p:cNvSpPr>
            <a:spLocks noChangeShapeType="1"/>
          </p:cNvSpPr>
          <p:nvPr/>
        </p:nvSpPr>
        <p:spPr bwMode="auto">
          <a:xfrm flipV="1">
            <a:off x="3502819" y="285115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6" name="Line 229"/>
          <p:cNvSpPr>
            <a:spLocks noChangeShapeType="1"/>
          </p:cNvSpPr>
          <p:nvPr/>
        </p:nvSpPr>
        <p:spPr bwMode="auto">
          <a:xfrm flipV="1">
            <a:off x="3502819" y="2833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7" name="Line 230"/>
          <p:cNvSpPr>
            <a:spLocks noChangeShapeType="1"/>
          </p:cNvSpPr>
          <p:nvPr/>
        </p:nvSpPr>
        <p:spPr bwMode="auto">
          <a:xfrm flipV="1">
            <a:off x="3502819" y="2811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8" name="Line 231"/>
          <p:cNvSpPr>
            <a:spLocks noChangeShapeType="1"/>
          </p:cNvSpPr>
          <p:nvPr/>
        </p:nvSpPr>
        <p:spPr bwMode="auto">
          <a:xfrm flipV="1">
            <a:off x="3502819" y="2794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9" name="Line 232"/>
          <p:cNvSpPr>
            <a:spLocks noChangeShapeType="1"/>
          </p:cNvSpPr>
          <p:nvPr/>
        </p:nvSpPr>
        <p:spPr bwMode="auto">
          <a:xfrm flipV="1">
            <a:off x="3502819" y="27828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0" name="Line 233"/>
          <p:cNvSpPr>
            <a:spLocks noChangeShapeType="1"/>
          </p:cNvSpPr>
          <p:nvPr/>
        </p:nvSpPr>
        <p:spPr bwMode="auto">
          <a:xfrm flipV="1">
            <a:off x="3502819" y="2760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1" name="Line 234"/>
          <p:cNvSpPr>
            <a:spLocks noChangeShapeType="1"/>
          </p:cNvSpPr>
          <p:nvPr/>
        </p:nvSpPr>
        <p:spPr bwMode="auto">
          <a:xfrm flipV="1">
            <a:off x="3502819" y="2743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2" name="Line 235"/>
          <p:cNvSpPr>
            <a:spLocks noChangeShapeType="1"/>
          </p:cNvSpPr>
          <p:nvPr/>
        </p:nvSpPr>
        <p:spPr bwMode="auto">
          <a:xfrm flipV="1">
            <a:off x="3502819" y="2725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3" name="Freeform 236"/>
          <p:cNvSpPr>
            <a:spLocks/>
          </p:cNvSpPr>
          <p:nvPr/>
        </p:nvSpPr>
        <p:spPr bwMode="auto">
          <a:xfrm>
            <a:off x="2237582" y="3684588"/>
            <a:ext cx="461962" cy="384175"/>
          </a:xfrm>
          <a:custGeom>
            <a:avLst/>
            <a:gdLst>
              <a:gd name="T0" fmla="*/ 0 w 291"/>
              <a:gd name="T1" fmla="*/ 241 h 242"/>
              <a:gd name="T2" fmla="*/ 0 w 291"/>
              <a:gd name="T3" fmla="*/ 0 h 242"/>
              <a:gd name="T4" fmla="*/ 290 w 291"/>
              <a:gd name="T5" fmla="*/ 0 h 242"/>
              <a:gd name="T6" fmla="*/ 290 w 291"/>
              <a:gd name="T7" fmla="*/ 241 h 242"/>
              <a:gd name="T8" fmla="*/ 0 w 291"/>
              <a:gd name="T9" fmla="*/ 24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1" h="242">
                <a:moveTo>
                  <a:pt x="0" y="241"/>
                </a:moveTo>
                <a:lnTo>
                  <a:pt x="0" y="0"/>
                </a:lnTo>
                <a:lnTo>
                  <a:pt x="290" y="0"/>
                </a:lnTo>
                <a:lnTo>
                  <a:pt x="290" y="241"/>
                </a:lnTo>
                <a:lnTo>
                  <a:pt x="0" y="24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" name="Freeform 237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5" name="Freeform 238"/>
          <p:cNvSpPr>
            <a:spLocks/>
          </p:cNvSpPr>
          <p:nvPr/>
        </p:nvSpPr>
        <p:spPr bwMode="auto">
          <a:xfrm>
            <a:off x="4964907" y="2720975"/>
            <a:ext cx="542925" cy="379413"/>
          </a:xfrm>
          <a:custGeom>
            <a:avLst/>
            <a:gdLst>
              <a:gd name="T0" fmla="*/ 0 w 342"/>
              <a:gd name="T1" fmla="*/ 0 h 239"/>
              <a:gd name="T2" fmla="*/ 341 w 342"/>
              <a:gd name="T3" fmla="*/ 0 h 239"/>
              <a:gd name="T4" fmla="*/ 341 w 342"/>
              <a:gd name="T5" fmla="*/ 238 h 239"/>
              <a:gd name="T6" fmla="*/ 0 w 342"/>
              <a:gd name="T7" fmla="*/ 238 h 239"/>
              <a:gd name="T8" fmla="*/ 0 w 342"/>
              <a:gd name="T9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2" h="239">
                <a:moveTo>
                  <a:pt x="0" y="0"/>
                </a:moveTo>
                <a:lnTo>
                  <a:pt x="341" y="0"/>
                </a:lnTo>
                <a:lnTo>
                  <a:pt x="341" y="238"/>
                </a:lnTo>
                <a:lnTo>
                  <a:pt x="0" y="238"/>
                </a:lnTo>
                <a:lnTo>
                  <a:pt x="0" y="0"/>
                </a:lnTo>
              </a:path>
            </a:pathLst>
          </a:custGeom>
          <a:pattFill prst="lgConfetti">
            <a:fgClr>
              <a:schemeClr val="tx1"/>
            </a:fgClr>
            <a:bgClr>
              <a:srgbClr val="FFFFFF"/>
            </a:bgClr>
          </a:pattFill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6" name="Line 239"/>
          <p:cNvSpPr>
            <a:spLocks noChangeShapeType="1"/>
          </p:cNvSpPr>
          <p:nvPr/>
        </p:nvSpPr>
        <p:spPr bwMode="auto">
          <a:xfrm flipV="1">
            <a:off x="4964907" y="2714625"/>
            <a:ext cx="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7" name="Line 240"/>
          <p:cNvSpPr>
            <a:spLocks noChangeShapeType="1"/>
          </p:cNvSpPr>
          <p:nvPr/>
        </p:nvSpPr>
        <p:spPr bwMode="auto">
          <a:xfrm>
            <a:off x="4964907" y="2720975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8" name="Line 241"/>
          <p:cNvSpPr>
            <a:spLocks noChangeShapeType="1"/>
          </p:cNvSpPr>
          <p:nvPr/>
        </p:nvSpPr>
        <p:spPr bwMode="auto">
          <a:xfrm>
            <a:off x="49649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9" name="Line 242"/>
          <p:cNvSpPr>
            <a:spLocks noChangeShapeType="1"/>
          </p:cNvSpPr>
          <p:nvPr/>
        </p:nvSpPr>
        <p:spPr bwMode="auto">
          <a:xfrm>
            <a:off x="498236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0" name="Line 243"/>
          <p:cNvSpPr>
            <a:spLocks noChangeShapeType="1"/>
          </p:cNvSpPr>
          <p:nvPr/>
        </p:nvSpPr>
        <p:spPr bwMode="auto">
          <a:xfrm>
            <a:off x="49998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1" name="Line 244"/>
          <p:cNvSpPr>
            <a:spLocks noChangeShapeType="1"/>
          </p:cNvSpPr>
          <p:nvPr/>
        </p:nvSpPr>
        <p:spPr bwMode="auto">
          <a:xfrm>
            <a:off x="501570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2" name="Line 245"/>
          <p:cNvSpPr>
            <a:spLocks noChangeShapeType="1"/>
          </p:cNvSpPr>
          <p:nvPr/>
        </p:nvSpPr>
        <p:spPr bwMode="auto">
          <a:xfrm>
            <a:off x="50331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3" name="Line 246"/>
          <p:cNvSpPr>
            <a:spLocks noChangeShapeType="1"/>
          </p:cNvSpPr>
          <p:nvPr/>
        </p:nvSpPr>
        <p:spPr bwMode="auto">
          <a:xfrm>
            <a:off x="505063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" name="Line 247"/>
          <p:cNvSpPr>
            <a:spLocks noChangeShapeType="1"/>
          </p:cNvSpPr>
          <p:nvPr/>
        </p:nvSpPr>
        <p:spPr bwMode="auto">
          <a:xfrm>
            <a:off x="50680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" name="Line 248"/>
          <p:cNvSpPr>
            <a:spLocks noChangeShapeType="1"/>
          </p:cNvSpPr>
          <p:nvPr/>
        </p:nvSpPr>
        <p:spPr bwMode="auto">
          <a:xfrm>
            <a:off x="508396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" name="Line 249"/>
          <p:cNvSpPr>
            <a:spLocks noChangeShapeType="1"/>
          </p:cNvSpPr>
          <p:nvPr/>
        </p:nvSpPr>
        <p:spPr bwMode="auto">
          <a:xfrm>
            <a:off x="51014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" name="Line 250"/>
          <p:cNvSpPr>
            <a:spLocks noChangeShapeType="1"/>
          </p:cNvSpPr>
          <p:nvPr/>
        </p:nvSpPr>
        <p:spPr bwMode="auto">
          <a:xfrm>
            <a:off x="511889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" name="Line 251"/>
          <p:cNvSpPr>
            <a:spLocks noChangeShapeType="1"/>
          </p:cNvSpPr>
          <p:nvPr/>
        </p:nvSpPr>
        <p:spPr bwMode="auto">
          <a:xfrm>
            <a:off x="51363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" name="Line 252"/>
          <p:cNvSpPr>
            <a:spLocks noChangeShapeType="1"/>
          </p:cNvSpPr>
          <p:nvPr/>
        </p:nvSpPr>
        <p:spPr bwMode="auto">
          <a:xfrm>
            <a:off x="515223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" name="Line 253"/>
          <p:cNvSpPr>
            <a:spLocks noChangeShapeType="1"/>
          </p:cNvSpPr>
          <p:nvPr/>
        </p:nvSpPr>
        <p:spPr bwMode="auto">
          <a:xfrm>
            <a:off x="51696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1" name="Line 254"/>
          <p:cNvSpPr>
            <a:spLocks noChangeShapeType="1"/>
          </p:cNvSpPr>
          <p:nvPr/>
        </p:nvSpPr>
        <p:spPr bwMode="auto">
          <a:xfrm>
            <a:off x="518715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2" name="Line 255"/>
          <p:cNvSpPr>
            <a:spLocks noChangeShapeType="1"/>
          </p:cNvSpPr>
          <p:nvPr/>
        </p:nvSpPr>
        <p:spPr bwMode="auto">
          <a:xfrm>
            <a:off x="52046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3" name="Line 256"/>
          <p:cNvSpPr>
            <a:spLocks noChangeShapeType="1"/>
          </p:cNvSpPr>
          <p:nvPr/>
        </p:nvSpPr>
        <p:spPr bwMode="auto">
          <a:xfrm>
            <a:off x="522049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" name="Line 257"/>
          <p:cNvSpPr>
            <a:spLocks noChangeShapeType="1"/>
          </p:cNvSpPr>
          <p:nvPr/>
        </p:nvSpPr>
        <p:spPr bwMode="auto">
          <a:xfrm>
            <a:off x="52379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5" name="Line 258"/>
          <p:cNvSpPr>
            <a:spLocks noChangeShapeType="1"/>
          </p:cNvSpPr>
          <p:nvPr/>
        </p:nvSpPr>
        <p:spPr bwMode="auto">
          <a:xfrm>
            <a:off x="5255419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6" name="Line 259"/>
          <p:cNvSpPr>
            <a:spLocks noChangeShapeType="1"/>
          </p:cNvSpPr>
          <p:nvPr/>
        </p:nvSpPr>
        <p:spPr bwMode="auto">
          <a:xfrm>
            <a:off x="52728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7" name="Line 260"/>
          <p:cNvSpPr>
            <a:spLocks noChangeShapeType="1"/>
          </p:cNvSpPr>
          <p:nvPr/>
        </p:nvSpPr>
        <p:spPr bwMode="auto">
          <a:xfrm>
            <a:off x="52887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8" name="Line 261"/>
          <p:cNvSpPr>
            <a:spLocks noChangeShapeType="1"/>
          </p:cNvSpPr>
          <p:nvPr/>
        </p:nvSpPr>
        <p:spPr bwMode="auto">
          <a:xfrm>
            <a:off x="53062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9" name="Line 262"/>
          <p:cNvSpPr>
            <a:spLocks noChangeShapeType="1"/>
          </p:cNvSpPr>
          <p:nvPr/>
        </p:nvSpPr>
        <p:spPr bwMode="auto">
          <a:xfrm>
            <a:off x="5323682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0" name="Line 263"/>
          <p:cNvSpPr>
            <a:spLocks noChangeShapeType="1"/>
          </p:cNvSpPr>
          <p:nvPr/>
        </p:nvSpPr>
        <p:spPr bwMode="auto">
          <a:xfrm>
            <a:off x="5339557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1" name="Line 264"/>
          <p:cNvSpPr>
            <a:spLocks noChangeShapeType="1"/>
          </p:cNvSpPr>
          <p:nvPr/>
        </p:nvSpPr>
        <p:spPr bwMode="auto">
          <a:xfrm>
            <a:off x="53570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2" name="Line 265"/>
          <p:cNvSpPr>
            <a:spLocks noChangeShapeType="1"/>
          </p:cNvSpPr>
          <p:nvPr/>
        </p:nvSpPr>
        <p:spPr bwMode="auto">
          <a:xfrm>
            <a:off x="53744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3" name="Line 266"/>
          <p:cNvSpPr>
            <a:spLocks noChangeShapeType="1"/>
          </p:cNvSpPr>
          <p:nvPr/>
        </p:nvSpPr>
        <p:spPr bwMode="auto">
          <a:xfrm>
            <a:off x="5391944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" name="Line 267"/>
          <p:cNvSpPr>
            <a:spLocks noChangeShapeType="1"/>
          </p:cNvSpPr>
          <p:nvPr/>
        </p:nvSpPr>
        <p:spPr bwMode="auto">
          <a:xfrm>
            <a:off x="5407819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" name="Line 268"/>
          <p:cNvSpPr>
            <a:spLocks noChangeShapeType="1"/>
          </p:cNvSpPr>
          <p:nvPr/>
        </p:nvSpPr>
        <p:spPr bwMode="auto">
          <a:xfrm>
            <a:off x="54252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6" name="Line 269"/>
          <p:cNvSpPr>
            <a:spLocks noChangeShapeType="1"/>
          </p:cNvSpPr>
          <p:nvPr/>
        </p:nvSpPr>
        <p:spPr bwMode="auto">
          <a:xfrm>
            <a:off x="54427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7" name="Line 270"/>
          <p:cNvSpPr>
            <a:spLocks noChangeShapeType="1"/>
          </p:cNvSpPr>
          <p:nvPr/>
        </p:nvSpPr>
        <p:spPr bwMode="auto">
          <a:xfrm>
            <a:off x="5460207" y="2720975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8" name="Line 271"/>
          <p:cNvSpPr>
            <a:spLocks noChangeShapeType="1"/>
          </p:cNvSpPr>
          <p:nvPr/>
        </p:nvSpPr>
        <p:spPr bwMode="auto">
          <a:xfrm>
            <a:off x="5476082" y="2720975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9" name="Line 272"/>
          <p:cNvSpPr>
            <a:spLocks noChangeShapeType="1"/>
          </p:cNvSpPr>
          <p:nvPr/>
        </p:nvSpPr>
        <p:spPr bwMode="auto">
          <a:xfrm>
            <a:off x="5493544" y="2720975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0" name="Line 273"/>
          <p:cNvSpPr>
            <a:spLocks noChangeShapeType="1"/>
          </p:cNvSpPr>
          <p:nvPr/>
        </p:nvSpPr>
        <p:spPr bwMode="auto">
          <a:xfrm>
            <a:off x="5506244" y="272573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1" name="Line 274"/>
          <p:cNvSpPr>
            <a:spLocks noChangeShapeType="1"/>
          </p:cNvSpPr>
          <p:nvPr/>
        </p:nvSpPr>
        <p:spPr bwMode="auto">
          <a:xfrm>
            <a:off x="5506244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2" name="Line 275"/>
          <p:cNvSpPr>
            <a:spLocks noChangeShapeType="1"/>
          </p:cNvSpPr>
          <p:nvPr/>
        </p:nvSpPr>
        <p:spPr bwMode="auto">
          <a:xfrm>
            <a:off x="5506244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3" name="Line 276"/>
          <p:cNvSpPr>
            <a:spLocks noChangeShapeType="1"/>
          </p:cNvSpPr>
          <p:nvPr/>
        </p:nvSpPr>
        <p:spPr bwMode="auto">
          <a:xfrm>
            <a:off x="5506244" y="2776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4" name="Line 277"/>
          <p:cNvSpPr>
            <a:spLocks noChangeShapeType="1"/>
          </p:cNvSpPr>
          <p:nvPr/>
        </p:nvSpPr>
        <p:spPr bwMode="auto">
          <a:xfrm>
            <a:off x="5506244" y="27940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" name="Line 278"/>
          <p:cNvSpPr>
            <a:spLocks noChangeShapeType="1"/>
          </p:cNvSpPr>
          <p:nvPr/>
        </p:nvSpPr>
        <p:spPr bwMode="auto">
          <a:xfrm>
            <a:off x="5506244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6" name="Line 279"/>
          <p:cNvSpPr>
            <a:spLocks noChangeShapeType="1"/>
          </p:cNvSpPr>
          <p:nvPr/>
        </p:nvSpPr>
        <p:spPr bwMode="auto">
          <a:xfrm>
            <a:off x="5506244" y="28273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7" name="Line 280"/>
          <p:cNvSpPr>
            <a:spLocks noChangeShapeType="1"/>
          </p:cNvSpPr>
          <p:nvPr/>
        </p:nvSpPr>
        <p:spPr bwMode="auto">
          <a:xfrm>
            <a:off x="5506244" y="28448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8" name="Line 281"/>
          <p:cNvSpPr>
            <a:spLocks noChangeShapeType="1"/>
          </p:cNvSpPr>
          <p:nvPr/>
        </p:nvSpPr>
        <p:spPr bwMode="auto">
          <a:xfrm>
            <a:off x="5506244" y="28622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9" name="Line 282"/>
          <p:cNvSpPr>
            <a:spLocks noChangeShapeType="1"/>
          </p:cNvSpPr>
          <p:nvPr/>
        </p:nvSpPr>
        <p:spPr bwMode="auto">
          <a:xfrm>
            <a:off x="5506244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0" name="Line 283"/>
          <p:cNvSpPr>
            <a:spLocks noChangeShapeType="1"/>
          </p:cNvSpPr>
          <p:nvPr/>
        </p:nvSpPr>
        <p:spPr bwMode="auto">
          <a:xfrm>
            <a:off x="5506244" y="28956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1" name="Line 284"/>
          <p:cNvSpPr>
            <a:spLocks noChangeShapeType="1"/>
          </p:cNvSpPr>
          <p:nvPr/>
        </p:nvSpPr>
        <p:spPr bwMode="auto">
          <a:xfrm>
            <a:off x="5506244" y="29130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2" name="Line 285"/>
          <p:cNvSpPr>
            <a:spLocks noChangeShapeType="1"/>
          </p:cNvSpPr>
          <p:nvPr/>
        </p:nvSpPr>
        <p:spPr bwMode="auto">
          <a:xfrm>
            <a:off x="5506244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3" name="Line 286"/>
          <p:cNvSpPr>
            <a:spLocks noChangeShapeType="1"/>
          </p:cNvSpPr>
          <p:nvPr/>
        </p:nvSpPr>
        <p:spPr bwMode="auto">
          <a:xfrm>
            <a:off x="5506244" y="29464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4" name="Line 287"/>
          <p:cNvSpPr>
            <a:spLocks noChangeShapeType="1"/>
          </p:cNvSpPr>
          <p:nvPr/>
        </p:nvSpPr>
        <p:spPr bwMode="auto">
          <a:xfrm>
            <a:off x="5506244" y="29638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" name="Line 288"/>
          <p:cNvSpPr>
            <a:spLocks noChangeShapeType="1"/>
          </p:cNvSpPr>
          <p:nvPr/>
        </p:nvSpPr>
        <p:spPr bwMode="auto">
          <a:xfrm>
            <a:off x="5506244" y="29813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6" name="Line 289"/>
          <p:cNvSpPr>
            <a:spLocks noChangeShapeType="1"/>
          </p:cNvSpPr>
          <p:nvPr/>
        </p:nvSpPr>
        <p:spPr bwMode="auto">
          <a:xfrm>
            <a:off x="5506244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7" name="Line 290"/>
          <p:cNvSpPr>
            <a:spLocks noChangeShapeType="1"/>
          </p:cNvSpPr>
          <p:nvPr/>
        </p:nvSpPr>
        <p:spPr bwMode="auto">
          <a:xfrm>
            <a:off x="5506244" y="30146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8" name="Line 291"/>
          <p:cNvSpPr>
            <a:spLocks noChangeShapeType="1"/>
          </p:cNvSpPr>
          <p:nvPr/>
        </p:nvSpPr>
        <p:spPr bwMode="auto">
          <a:xfrm>
            <a:off x="5506244" y="30321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9" name="Line 292"/>
          <p:cNvSpPr>
            <a:spLocks noChangeShapeType="1"/>
          </p:cNvSpPr>
          <p:nvPr/>
        </p:nvSpPr>
        <p:spPr bwMode="auto">
          <a:xfrm>
            <a:off x="5506244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0" name="Line 293"/>
          <p:cNvSpPr>
            <a:spLocks noChangeShapeType="1"/>
          </p:cNvSpPr>
          <p:nvPr/>
        </p:nvSpPr>
        <p:spPr bwMode="auto">
          <a:xfrm>
            <a:off x="5506244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1" name="Line 294"/>
          <p:cNvSpPr>
            <a:spLocks noChangeShapeType="1"/>
          </p:cNvSpPr>
          <p:nvPr/>
        </p:nvSpPr>
        <p:spPr bwMode="auto">
          <a:xfrm>
            <a:off x="5506244" y="308292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2" name="Line 295"/>
          <p:cNvSpPr>
            <a:spLocks noChangeShapeType="1"/>
          </p:cNvSpPr>
          <p:nvPr/>
        </p:nvSpPr>
        <p:spPr bwMode="auto">
          <a:xfrm flipH="1">
            <a:off x="54998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3" name="Line 296"/>
          <p:cNvSpPr>
            <a:spLocks noChangeShapeType="1"/>
          </p:cNvSpPr>
          <p:nvPr/>
        </p:nvSpPr>
        <p:spPr bwMode="auto">
          <a:xfrm flipH="1">
            <a:off x="54824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4" name="Line 297"/>
          <p:cNvSpPr>
            <a:spLocks noChangeShapeType="1"/>
          </p:cNvSpPr>
          <p:nvPr/>
        </p:nvSpPr>
        <p:spPr bwMode="auto">
          <a:xfrm flipH="1">
            <a:off x="54649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" name="Line 298"/>
          <p:cNvSpPr>
            <a:spLocks noChangeShapeType="1"/>
          </p:cNvSpPr>
          <p:nvPr/>
        </p:nvSpPr>
        <p:spPr bwMode="auto">
          <a:xfrm flipH="1">
            <a:off x="544909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6" name="Line 299"/>
          <p:cNvSpPr>
            <a:spLocks noChangeShapeType="1"/>
          </p:cNvSpPr>
          <p:nvPr/>
        </p:nvSpPr>
        <p:spPr bwMode="auto">
          <a:xfrm flipH="1">
            <a:off x="543163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7" name="Line 300"/>
          <p:cNvSpPr>
            <a:spLocks noChangeShapeType="1"/>
          </p:cNvSpPr>
          <p:nvPr/>
        </p:nvSpPr>
        <p:spPr bwMode="auto">
          <a:xfrm flipH="1">
            <a:off x="54141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8" name="Line 301"/>
          <p:cNvSpPr>
            <a:spLocks noChangeShapeType="1"/>
          </p:cNvSpPr>
          <p:nvPr/>
        </p:nvSpPr>
        <p:spPr bwMode="auto">
          <a:xfrm flipH="1">
            <a:off x="53967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9" name="Line 302"/>
          <p:cNvSpPr>
            <a:spLocks noChangeShapeType="1"/>
          </p:cNvSpPr>
          <p:nvPr/>
        </p:nvSpPr>
        <p:spPr bwMode="auto">
          <a:xfrm flipH="1">
            <a:off x="53808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0" name="Line 303"/>
          <p:cNvSpPr>
            <a:spLocks noChangeShapeType="1"/>
          </p:cNvSpPr>
          <p:nvPr/>
        </p:nvSpPr>
        <p:spPr bwMode="auto">
          <a:xfrm flipH="1">
            <a:off x="536336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1" name="Line 304"/>
          <p:cNvSpPr>
            <a:spLocks noChangeShapeType="1"/>
          </p:cNvSpPr>
          <p:nvPr/>
        </p:nvSpPr>
        <p:spPr bwMode="auto">
          <a:xfrm flipH="1">
            <a:off x="53459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2" name="Line 305"/>
          <p:cNvSpPr>
            <a:spLocks noChangeShapeType="1"/>
          </p:cNvSpPr>
          <p:nvPr/>
        </p:nvSpPr>
        <p:spPr bwMode="auto">
          <a:xfrm flipH="1">
            <a:off x="533003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3" name="Line 306"/>
          <p:cNvSpPr>
            <a:spLocks noChangeShapeType="1"/>
          </p:cNvSpPr>
          <p:nvPr/>
        </p:nvSpPr>
        <p:spPr bwMode="auto">
          <a:xfrm flipH="1">
            <a:off x="53125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4" name="Line 307"/>
          <p:cNvSpPr>
            <a:spLocks noChangeShapeType="1"/>
          </p:cNvSpPr>
          <p:nvPr/>
        </p:nvSpPr>
        <p:spPr bwMode="auto">
          <a:xfrm flipH="1">
            <a:off x="529510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" name="Line 308"/>
          <p:cNvSpPr>
            <a:spLocks noChangeShapeType="1"/>
          </p:cNvSpPr>
          <p:nvPr/>
        </p:nvSpPr>
        <p:spPr bwMode="auto">
          <a:xfrm flipH="1">
            <a:off x="52776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" name="Line 309"/>
          <p:cNvSpPr>
            <a:spLocks noChangeShapeType="1"/>
          </p:cNvSpPr>
          <p:nvPr/>
        </p:nvSpPr>
        <p:spPr bwMode="auto">
          <a:xfrm flipH="1">
            <a:off x="526176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7" name="Line 310"/>
          <p:cNvSpPr>
            <a:spLocks noChangeShapeType="1"/>
          </p:cNvSpPr>
          <p:nvPr/>
        </p:nvSpPr>
        <p:spPr bwMode="auto">
          <a:xfrm flipH="1">
            <a:off x="52443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8" name="Line 311"/>
          <p:cNvSpPr>
            <a:spLocks noChangeShapeType="1"/>
          </p:cNvSpPr>
          <p:nvPr/>
        </p:nvSpPr>
        <p:spPr bwMode="auto">
          <a:xfrm flipH="1">
            <a:off x="522684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9" name="Line 312"/>
          <p:cNvSpPr>
            <a:spLocks noChangeShapeType="1"/>
          </p:cNvSpPr>
          <p:nvPr/>
        </p:nvSpPr>
        <p:spPr bwMode="auto">
          <a:xfrm flipH="1">
            <a:off x="52093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0" name="Line 313"/>
          <p:cNvSpPr>
            <a:spLocks noChangeShapeType="1"/>
          </p:cNvSpPr>
          <p:nvPr/>
        </p:nvSpPr>
        <p:spPr bwMode="auto">
          <a:xfrm flipH="1">
            <a:off x="5193507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1" name="Line 314"/>
          <p:cNvSpPr>
            <a:spLocks noChangeShapeType="1"/>
          </p:cNvSpPr>
          <p:nvPr/>
        </p:nvSpPr>
        <p:spPr bwMode="auto">
          <a:xfrm flipH="1">
            <a:off x="51760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2" name="Line 315"/>
          <p:cNvSpPr>
            <a:spLocks noChangeShapeType="1"/>
          </p:cNvSpPr>
          <p:nvPr/>
        </p:nvSpPr>
        <p:spPr bwMode="auto">
          <a:xfrm flipH="1">
            <a:off x="5158582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3" name="Line 316"/>
          <p:cNvSpPr>
            <a:spLocks noChangeShapeType="1"/>
          </p:cNvSpPr>
          <p:nvPr/>
        </p:nvSpPr>
        <p:spPr bwMode="auto">
          <a:xfrm flipH="1">
            <a:off x="51411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4" name="Line 317"/>
          <p:cNvSpPr>
            <a:spLocks noChangeShapeType="1"/>
          </p:cNvSpPr>
          <p:nvPr/>
        </p:nvSpPr>
        <p:spPr bwMode="auto">
          <a:xfrm flipH="1">
            <a:off x="5125244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5" name="Line 318"/>
          <p:cNvSpPr>
            <a:spLocks noChangeShapeType="1"/>
          </p:cNvSpPr>
          <p:nvPr/>
        </p:nvSpPr>
        <p:spPr bwMode="auto">
          <a:xfrm flipH="1">
            <a:off x="51077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" name="Line 319"/>
          <p:cNvSpPr>
            <a:spLocks noChangeShapeType="1"/>
          </p:cNvSpPr>
          <p:nvPr/>
        </p:nvSpPr>
        <p:spPr bwMode="auto">
          <a:xfrm flipH="1">
            <a:off x="50903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7" name="Line 320"/>
          <p:cNvSpPr>
            <a:spLocks noChangeShapeType="1"/>
          </p:cNvSpPr>
          <p:nvPr/>
        </p:nvSpPr>
        <p:spPr bwMode="auto">
          <a:xfrm flipH="1">
            <a:off x="50728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8" name="Line 321"/>
          <p:cNvSpPr>
            <a:spLocks noChangeShapeType="1"/>
          </p:cNvSpPr>
          <p:nvPr/>
        </p:nvSpPr>
        <p:spPr bwMode="auto">
          <a:xfrm flipH="1">
            <a:off x="5056982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9" name="Line 322"/>
          <p:cNvSpPr>
            <a:spLocks noChangeShapeType="1"/>
          </p:cNvSpPr>
          <p:nvPr/>
        </p:nvSpPr>
        <p:spPr bwMode="auto">
          <a:xfrm flipH="1">
            <a:off x="5039519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0" name="Line 323"/>
          <p:cNvSpPr>
            <a:spLocks noChangeShapeType="1"/>
          </p:cNvSpPr>
          <p:nvPr/>
        </p:nvSpPr>
        <p:spPr bwMode="auto">
          <a:xfrm flipH="1">
            <a:off x="50220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1" name="Line 324"/>
          <p:cNvSpPr>
            <a:spLocks noChangeShapeType="1"/>
          </p:cNvSpPr>
          <p:nvPr/>
        </p:nvSpPr>
        <p:spPr bwMode="auto">
          <a:xfrm flipH="1">
            <a:off x="5004594" y="3098800"/>
            <a:ext cx="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2" name="Line 325"/>
          <p:cNvSpPr>
            <a:spLocks noChangeShapeType="1"/>
          </p:cNvSpPr>
          <p:nvPr/>
        </p:nvSpPr>
        <p:spPr bwMode="auto">
          <a:xfrm flipH="1">
            <a:off x="4988719" y="3098800"/>
            <a:ext cx="31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3" name="Line 326"/>
          <p:cNvSpPr>
            <a:spLocks noChangeShapeType="1"/>
          </p:cNvSpPr>
          <p:nvPr/>
        </p:nvSpPr>
        <p:spPr bwMode="auto">
          <a:xfrm flipH="1">
            <a:off x="4971257" y="3098800"/>
            <a:ext cx="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4" name="Line 327"/>
          <p:cNvSpPr>
            <a:spLocks noChangeShapeType="1"/>
          </p:cNvSpPr>
          <p:nvPr/>
        </p:nvSpPr>
        <p:spPr bwMode="auto">
          <a:xfrm flipV="1">
            <a:off x="4964907" y="3087688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5" name="Line 328"/>
          <p:cNvSpPr>
            <a:spLocks noChangeShapeType="1"/>
          </p:cNvSpPr>
          <p:nvPr/>
        </p:nvSpPr>
        <p:spPr bwMode="auto">
          <a:xfrm flipV="1">
            <a:off x="4964907" y="306546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" name="Line 329"/>
          <p:cNvSpPr>
            <a:spLocks noChangeShapeType="1"/>
          </p:cNvSpPr>
          <p:nvPr/>
        </p:nvSpPr>
        <p:spPr bwMode="auto">
          <a:xfrm flipV="1">
            <a:off x="4964907" y="30480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7" name="Line 330"/>
          <p:cNvSpPr>
            <a:spLocks noChangeShapeType="1"/>
          </p:cNvSpPr>
          <p:nvPr/>
        </p:nvSpPr>
        <p:spPr bwMode="auto">
          <a:xfrm flipV="1">
            <a:off x="4964907" y="30305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8" name="Line 331"/>
          <p:cNvSpPr>
            <a:spLocks noChangeShapeType="1"/>
          </p:cNvSpPr>
          <p:nvPr/>
        </p:nvSpPr>
        <p:spPr bwMode="auto">
          <a:xfrm flipV="1">
            <a:off x="4964907" y="30194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9" name="Line 332"/>
          <p:cNvSpPr>
            <a:spLocks noChangeShapeType="1"/>
          </p:cNvSpPr>
          <p:nvPr/>
        </p:nvSpPr>
        <p:spPr bwMode="auto">
          <a:xfrm flipV="1">
            <a:off x="4964907" y="299720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0" name="Line 333"/>
          <p:cNvSpPr>
            <a:spLocks noChangeShapeType="1"/>
          </p:cNvSpPr>
          <p:nvPr/>
        </p:nvSpPr>
        <p:spPr bwMode="auto">
          <a:xfrm flipV="1">
            <a:off x="4964907" y="29797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1" name="Line 334"/>
          <p:cNvSpPr>
            <a:spLocks noChangeShapeType="1"/>
          </p:cNvSpPr>
          <p:nvPr/>
        </p:nvSpPr>
        <p:spPr bwMode="auto">
          <a:xfrm flipV="1">
            <a:off x="4964907" y="2968625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2" name="Line 335"/>
          <p:cNvSpPr>
            <a:spLocks noChangeShapeType="1"/>
          </p:cNvSpPr>
          <p:nvPr/>
        </p:nvSpPr>
        <p:spPr bwMode="auto">
          <a:xfrm flipV="1">
            <a:off x="4964907" y="29511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3" name="Line 336"/>
          <p:cNvSpPr>
            <a:spLocks noChangeShapeType="1"/>
          </p:cNvSpPr>
          <p:nvPr/>
        </p:nvSpPr>
        <p:spPr bwMode="auto">
          <a:xfrm flipV="1">
            <a:off x="4964907" y="29289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4" name="Line 337"/>
          <p:cNvSpPr>
            <a:spLocks noChangeShapeType="1"/>
          </p:cNvSpPr>
          <p:nvPr/>
        </p:nvSpPr>
        <p:spPr bwMode="auto">
          <a:xfrm flipV="1">
            <a:off x="4964907" y="29114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5" name="Line 338"/>
          <p:cNvSpPr>
            <a:spLocks noChangeShapeType="1"/>
          </p:cNvSpPr>
          <p:nvPr/>
        </p:nvSpPr>
        <p:spPr bwMode="auto">
          <a:xfrm flipV="1">
            <a:off x="4964907" y="2900363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" name="Line 339"/>
          <p:cNvSpPr>
            <a:spLocks noChangeShapeType="1"/>
          </p:cNvSpPr>
          <p:nvPr/>
        </p:nvSpPr>
        <p:spPr bwMode="auto">
          <a:xfrm flipV="1">
            <a:off x="4964907" y="2878138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" name="Line 340"/>
          <p:cNvSpPr>
            <a:spLocks noChangeShapeType="1"/>
          </p:cNvSpPr>
          <p:nvPr/>
        </p:nvSpPr>
        <p:spPr bwMode="auto">
          <a:xfrm flipV="1">
            <a:off x="4964907" y="28606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8" name="Line 341"/>
          <p:cNvSpPr>
            <a:spLocks noChangeShapeType="1"/>
          </p:cNvSpPr>
          <p:nvPr/>
        </p:nvSpPr>
        <p:spPr bwMode="auto">
          <a:xfrm flipV="1">
            <a:off x="4964907" y="28432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9" name="Line 342"/>
          <p:cNvSpPr>
            <a:spLocks noChangeShapeType="1"/>
          </p:cNvSpPr>
          <p:nvPr/>
        </p:nvSpPr>
        <p:spPr bwMode="auto">
          <a:xfrm flipV="1">
            <a:off x="4964907" y="28321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0" name="Line 343"/>
          <p:cNvSpPr>
            <a:spLocks noChangeShapeType="1"/>
          </p:cNvSpPr>
          <p:nvPr/>
        </p:nvSpPr>
        <p:spPr bwMode="auto">
          <a:xfrm flipV="1">
            <a:off x="4964907" y="28098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1" name="Line 344"/>
          <p:cNvSpPr>
            <a:spLocks noChangeShapeType="1"/>
          </p:cNvSpPr>
          <p:nvPr/>
        </p:nvSpPr>
        <p:spPr bwMode="auto">
          <a:xfrm flipV="1">
            <a:off x="4964907" y="27924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2" name="Line 345"/>
          <p:cNvSpPr>
            <a:spLocks noChangeShapeType="1"/>
          </p:cNvSpPr>
          <p:nvPr/>
        </p:nvSpPr>
        <p:spPr bwMode="auto">
          <a:xfrm flipV="1">
            <a:off x="4964907" y="2781300"/>
            <a:ext cx="0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3" name="Line 346"/>
          <p:cNvSpPr>
            <a:spLocks noChangeShapeType="1"/>
          </p:cNvSpPr>
          <p:nvPr/>
        </p:nvSpPr>
        <p:spPr bwMode="auto">
          <a:xfrm flipV="1">
            <a:off x="4964907" y="2759075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4" name="Line 347"/>
          <p:cNvSpPr>
            <a:spLocks noChangeShapeType="1"/>
          </p:cNvSpPr>
          <p:nvPr/>
        </p:nvSpPr>
        <p:spPr bwMode="auto">
          <a:xfrm flipV="1">
            <a:off x="4964907" y="2741613"/>
            <a:ext cx="0" cy="47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5" name="Line 348"/>
          <p:cNvSpPr>
            <a:spLocks noChangeShapeType="1"/>
          </p:cNvSpPr>
          <p:nvPr/>
        </p:nvSpPr>
        <p:spPr bwMode="auto">
          <a:xfrm flipV="1">
            <a:off x="4964907" y="2724150"/>
            <a:ext cx="0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" name="Rectangle 349"/>
          <p:cNvSpPr>
            <a:spLocks noChangeArrowheads="1"/>
          </p:cNvSpPr>
          <p:nvPr/>
        </p:nvSpPr>
        <p:spPr bwMode="auto">
          <a:xfrm>
            <a:off x="4914107" y="1612900"/>
            <a:ext cx="203676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(Directs search)</a:t>
            </a:r>
          </a:p>
        </p:txBody>
      </p:sp>
      <p:sp>
        <p:nvSpPr>
          <p:cNvPr id="717" name="Rectangle 350"/>
          <p:cNvSpPr>
            <a:spLocks noChangeArrowheads="1"/>
          </p:cNvSpPr>
          <p:nvPr/>
        </p:nvSpPr>
        <p:spPr bwMode="auto">
          <a:xfrm>
            <a:off x="3618707" y="4229100"/>
            <a:ext cx="17621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Records</a:t>
            </a:r>
          </a:p>
        </p:txBody>
      </p:sp>
      <p:sp>
        <p:nvSpPr>
          <p:cNvPr id="718" name="Rectangle 351"/>
          <p:cNvSpPr>
            <a:spLocks noChangeArrowheads="1"/>
          </p:cNvSpPr>
          <p:nvPr/>
        </p:nvSpPr>
        <p:spPr bwMode="auto">
          <a:xfrm>
            <a:off x="4914107" y="1343025"/>
            <a:ext cx="84455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Index</a:t>
            </a:r>
          </a:p>
        </p:txBody>
      </p:sp>
      <p:sp>
        <p:nvSpPr>
          <p:cNvPr id="719" name="Rectangle 352"/>
          <p:cNvSpPr>
            <a:spLocks noChangeArrowheads="1"/>
          </p:cNvSpPr>
          <p:nvPr/>
        </p:nvSpPr>
        <p:spPr bwMode="auto">
          <a:xfrm>
            <a:off x="5525294" y="2509838"/>
            <a:ext cx="1671638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rgbClr val="000000"/>
                </a:solidFill>
                <a:latin typeface="Bookman Old Style" pitchFamily="18" charset="0"/>
              </a:rPr>
              <a:t>Data Entries</a:t>
            </a:r>
          </a:p>
        </p:txBody>
      </p:sp>
      <p:sp>
        <p:nvSpPr>
          <p:cNvPr id="720" name="Rectangle 353"/>
          <p:cNvSpPr>
            <a:spLocks noChangeArrowheads="1"/>
          </p:cNvSpPr>
          <p:nvPr/>
        </p:nvSpPr>
        <p:spPr bwMode="auto">
          <a:xfrm>
            <a:off x="5525294" y="2725738"/>
            <a:ext cx="1706563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("Sequence set")</a:t>
            </a:r>
          </a:p>
        </p:txBody>
      </p:sp>
      <p:sp>
        <p:nvSpPr>
          <p:cNvPr id="721" name="Line 354"/>
          <p:cNvSpPr>
            <a:spLocks noChangeShapeType="1"/>
          </p:cNvSpPr>
          <p:nvPr/>
        </p:nvSpPr>
        <p:spPr bwMode="auto">
          <a:xfrm flipH="1">
            <a:off x="3064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2" name="Line 355"/>
          <p:cNvSpPr>
            <a:spLocks noChangeShapeType="1"/>
          </p:cNvSpPr>
          <p:nvPr/>
        </p:nvSpPr>
        <p:spPr bwMode="auto">
          <a:xfrm>
            <a:off x="4207669" y="1295400"/>
            <a:ext cx="1143000" cy="11430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3" name="Line 356"/>
          <p:cNvSpPr>
            <a:spLocks noChangeShapeType="1"/>
          </p:cNvSpPr>
          <p:nvPr/>
        </p:nvSpPr>
        <p:spPr bwMode="auto">
          <a:xfrm>
            <a:off x="3064669" y="2438400"/>
            <a:ext cx="22860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4" name="Line 357"/>
          <p:cNvSpPr>
            <a:spLocks noChangeShapeType="1"/>
          </p:cNvSpPr>
          <p:nvPr/>
        </p:nvSpPr>
        <p:spPr bwMode="auto">
          <a:xfrm>
            <a:off x="3750469" y="9906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5" name="Line 358"/>
          <p:cNvSpPr>
            <a:spLocks noChangeShapeType="1"/>
          </p:cNvSpPr>
          <p:nvPr/>
        </p:nvSpPr>
        <p:spPr bwMode="auto">
          <a:xfrm flipH="1">
            <a:off x="2912269" y="2438400"/>
            <a:ext cx="4572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6" name="Line 359"/>
          <p:cNvSpPr>
            <a:spLocks noChangeShapeType="1"/>
          </p:cNvSpPr>
          <p:nvPr/>
        </p:nvSpPr>
        <p:spPr bwMode="auto">
          <a:xfrm>
            <a:off x="3826669" y="2438400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" name="Line 360"/>
          <p:cNvSpPr>
            <a:spLocks noChangeShapeType="1"/>
          </p:cNvSpPr>
          <p:nvPr/>
        </p:nvSpPr>
        <p:spPr bwMode="auto">
          <a:xfrm>
            <a:off x="4969669" y="2438400"/>
            <a:ext cx="2286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8" name="Line 361"/>
          <p:cNvSpPr>
            <a:spLocks noChangeShapeType="1"/>
          </p:cNvSpPr>
          <p:nvPr/>
        </p:nvSpPr>
        <p:spPr bwMode="auto">
          <a:xfrm>
            <a:off x="2759869" y="3124200"/>
            <a:ext cx="13716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9" name="Line 362"/>
          <p:cNvSpPr>
            <a:spLocks noChangeShapeType="1"/>
          </p:cNvSpPr>
          <p:nvPr/>
        </p:nvSpPr>
        <p:spPr bwMode="auto">
          <a:xfrm flipH="1">
            <a:off x="24550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0" name="Line 363"/>
          <p:cNvSpPr>
            <a:spLocks noChangeShapeType="1"/>
          </p:cNvSpPr>
          <p:nvPr/>
        </p:nvSpPr>
        <p:spPr bwMode="auto">
          <a:xfrm flipH="1">
            <a:off x="2607469" y="3048000"/>
            <a:ext cx="381000" cy="685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1" name="Line 364"/>
          <p:cNvSpPr>
            <a:spLocks noChangeShapeType="1"/>
          </p:cNvSpPr>
          <p:nvPr/>
        </p:nvSpPr>
        <p:spPr bwMode="auto">
          <a:xfrm>
            <a:off x="3064669" y="3124200"/>
            <a:ext cx="457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2" name="Line 365"/>
          <p:cNvSpPr>
            <a:spLocks noChangeShapeType="1"/>
          </p:cNvSpPr>
          <p:nvPr/>
        </p:nvSpPr>
        <p:spPr bwMode="auto">
          <a:xfrm flipH="1">
            <a:off x="3598069" y="3124200"/>
            <a:ext cx="762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3" name="Line 366"/>
          <p:cNvSpPr>
            <a:spLocks noChangeShapeType="1"/>
          </p:cNvSpPr>
          <p:nvPr/>
        </p:nvSpPr>
        <p:spPr bwMode="auto">
          <a:xfrm flipH="1">
            <a:off x="2455069" y="3124200"/>
            <a:ext cx="129540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4" name="Line 367"/>
          <p:cNvSpPr>
            <a:spLocks noChangeShapeType="1"/>
          </p:cNvSpPr>
          <p:nvPr/>
        </p:nvSpPr>
        <p:spPr bwMode="auto">
          <a:xfrm>
            <a:off x="3826669" y="3124200"/>
            <a:ext cx="1524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5" name="Line 368"/>
          <p:cNvSpPr>
            <a:spLocks noChangeShapeType="1"/>
          </p:cNvSpPr>
          <p:nvPr/>
        </p:nvSpPr>
        <p:spPr bwMode="auto">
          <a:xfrm>
            <a:off x="39028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6" name="Line 369"/>
          <p:cNvSpPr>
            <a:spLocks noChangeShapeType="1"/>
          </p:cNvSpPr>
          <p:nvPr/>
        </p:nvSpPr>
        <p:spPr bwMode="auto">
          <a:xfrm flipH="1">
            <a:off x="3674269" y="3124200"/>
            <a:ext cx="1447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" name="Line 370"/>
          <p:cNvSpPr>
            <a:spLocks noChangeShapeType="1"/>
          </p:cNvSpPr>
          <p:nvPr/>
        </p:nvSpPr>
        <p:spPr bwMode="auto">
          <a:xfrm>
            <a:off x="5198269" y="3124200"/>
            <a:ext cx="304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8" name="Line 371"/>
          <p:cNvSpPr>
            <a:spLocks noChangeShapeType="1"/>
          </p:cNvSpPr>
          <p:nvPr/>
        </p:nvSpPr>
        <p:spPr bwMode="auto">
          <a:xfrm flipH="1">
            <a:off x="4969669" y="3124200"/>
            <a:ext cx="3810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9" name="Line 372"/>
          <p:cNvSpPr>
            <a:spLocks noChangeShapeType="1"/>
          </p:cNvSpPr>
          <p:nvPr/>
        </p:nvSpPr>
        <p:spPr bwMode="auto">
          <a:xfrm>
            <a:off x="5426869" y="3124200"/>
            <a:ext cx="6858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7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76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Using B+ Trees for External Sorting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Scenario</a:t>
            </a:r>
            <a:r>
              <a:rPr lang="en-US" sz="3000" dirty="0"/>
              <a:t>: the relation to be sorted has a B+ tree index on its primary key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IDEA</a:t>
            </a:r>
            <a:r>
              <a:rPr lang="en-US" sz="3000" dirty="0"/>
              <a:t>:</a:t>
            </a:r>
            <a:r>
              <a:rPr lang="en-US" sz="3000" dirty="0">
                <a:solidFill>
                  <a:schemeClr val="folHlink"/>
                </a:solidFill>
              </a:rPr>
              <a:t> </a:t>
            </a:r>
            <a:r>
              <a:rPr lang="en-US" sz="3000" dirty="0"/>
              <a:t>Can retrieve records in order by traversing leaf pages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Is this a good idea?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What if the B+ tree is 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Good idea!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What if the B+ tree in un-clustered?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>
                <a:solidFill>
                  <a:srgbClr val="C00000"/>
                </a:solidFill>
              </a:rPr>
              <a:t>Could be a very bad idea!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1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External sorting is important; a DBMS may dedicate part of its buffer pool for sorting!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External merge-sorting: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Pass 0: Produces sorted </a:t>
            </a:r>
            <a:r>
              <a:rPr lang="en-US" b="1" i="1" dirty="0"/>
              <a:t>runs</a:t>
            </a:r>
            <a:r>
              <a:rPr lang="en-US" dirty="0"/>
              <a:t> of size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(# buffer pages)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Later passes: </a:t>
            </a:r>
            <a:r>
              <a:rPr lang="en-US" b="1" i="1" dirty="0"/>
              <a:t>merge</a:t>
            </a:r>
            <a:r>
              <a:rPr lang="en-US" dirty="0"/>
              <a:t> runs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dirty="0"/>
              <a:t># of runs merged at a time depends on </a:t>
            </a:r>
            <a:r>
              <a:rPr lang="en-US" b="1" i="1" dirty="0"/>
              <a:t>B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b="1" i="1" dirty="0"/>
              <a:t>block size</a:t>
            </a:r>
            <a:endParaRPr lang="en-US" dirty="0"/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/>
              <a:t>A larger B means a smaller # of passes</a:t>
            </a:r>
          </a:p>
          <a:p>
            <a:pPr lvl="2">
              <a:buSzPct val="75000"/>
              <a:buFont typeface="Wingdings" pitchFamily="2" charset="2"/>
              <a:buChar char="§"/>
            </a:pPr>
            <a:r>
              <a:rPr lang="en-US" sz="2600" dirty="0"/>
              <a:t>A larger block size means less I/O cost per page, but potentially a larger # of passes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6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800" dirty="0"/>
              <a:t>Clustered B+ tree is good for sorting; un-clustered tree is usually bad!</a:t>
            </a:r>
          </a:p>
          <a:p>
            <a:endParaRPr lang="en-US" sz="28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00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482383191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9" y="17526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Relational Operations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38760" cy="52578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will consider how to implement: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Selection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Projection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Join</a:t>
            </a:r>
            <a:r>
              <a:rPr lang="en-US" sz="2400" dirty="0"/>
              <a:t>  (   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Set-difference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Union</a:t>
            </a:r>
            <a:r>
              <a:rPr lang="en-US" sz="2400" dirty="0"/>
              <a:t>  (     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400" i="1" dirty="0">
                <a:solidFill>
                  <a:srgbClr val="0070C0"/>
                </a:solidFill>
              </a:rPr>
              <a:t>Aggregation</a:t>
            </a:r>
            <a:r>
              <a:rPr lang="en-US" sz="2400" dirty="0"/>
              <a:t>  (SUM, MIN, etc.) and GROUP BY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Since each operation returns a relation, ops can be </a:t>
            </a:r>
            <a:r>
              <a:rPr lang="en-US" sz="2600" i="1" dirty="0"/>
              <a:t>composed</a:t>
            </a:r>
            <a:r>
              <a:rPr lang="en-US" sz="2600" dirty="0"/>
              <a:t>!</a:t>
            </a:r>
          </a:p>
          <a:p>
            <a:pPr>
              <a:buSzPct val="75000"/>
              <a:buFont typeface="Wingdings" pitchFamily="2" charset="2"/>
              <a:buChar char="§"/>
            </a:pPr>
            <a:endParaRPr lang="en-US" sz="26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600" dirty="0"/>
              <a:t>After we cover how to implement operations, we will discuss how to </a:t>
            </a:r>
            <a:r>
              <a:rPr lang="en-US" sz="2600" i="1" dirty="0"/>
              <a:t>optimize </a:t>
            </a:r>
            <a:r>
              <a:rPr lang="en-US" sz="2600" dirty="0"/>
              <a:t>queries (formed by composing operators)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3040469"/>
              </p:ext>
            </p:extLst>
          </p:nvPr>
        </p:nvGraphicFramePr>
        <p:xfrm>
          <a:off x="2377969" y="1828800"/>
          <a:ext cx="22018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3" name="Equation" r:id="rId4" imgW="2199631" imgH="736908" progId="Equation.3">
                  <p:embed/>
                </p:oleObj>
              </mc:Choice>
              <mc:Fallback>
                <p:oleObj name="Equation" r:id="rId4" imgW="2199631" imgH="736908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7969" y="1828800"/>
                        <a:ext cx="22018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4455061"/>
              </p:ext>
            </p:extLst>
          </p:nvPr>
        </p:nvGraphicFramePr>
        <p:xfrm>
          <a:off x="2512298" y="2201016"/>
          <a:ext cx="2032000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4" name="Equation" r:id="rId6" imgW="2030063" imgH="999976" progId="Equation.3">
                  <p:embed/>
                </p:oleObj>
              </mc:Choice>
              <mc:Fallback>
                <p:oleObj name="Equation" r:id="rId6" imgW="2030063" imgH="999976" progId="Equation.3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2298" y="2201016"/>
                        <a:ext cx="2032000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9886400"/>
              </p:ext>
            </p:extLst>
          </p:nvPr>
        </p:nvGraphicFramePr>
        <p:xfrm>
          <a:off x="1868011" y="2662873"/>
          <a:ext cx="5683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5" name="Equation" r:id="rId8" imgW="567940" imgH="359116" progId="Equation.3">
                  <p:embed/>
                </p:oleObj>
              </mc:Choice>
              <mc:Fallback>
                <p:oleObj name="Equation" r:id="rId8" imgW="567940" imgH="359116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8011" y="2662873"/>
                        <a:ext cx="56832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6743958"/>
              </p:ext>
            </p:extLst>
          </p:nvPr>
        </p:nvGraphicFramePr>
        <p:xfrm>
          <a:off x="2995136" y="3080518"/>
          <a:ext cx="508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6" name="Equation" r:id="rId10" imgW="508704" imgH="1396164" progId="Equation.3">
                  <p:embed/>
                </p:oleObj>
              </mc:Choice>
              <mc:Fallback>
                <p:oleObj name="Equation" r:id="rId10" imgW="508704" imgH="1396164" progId="Equation.3">
                  <p:embed/>
                  <p:pic>
                    <p:nvPicPr>
                      <p:cNvPr id="0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136" y="3080518"/>
                        <a:ext cx="508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438131"/>
              </p:ext>
            </p:extLst>
          </p:nvPr>
        </p:nvGraphicFramePr>
        <p:xfrm>
          <a:off x="2097114" y="3461518"/>
          <a:ext cx="6270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7" name="Equation" r:id="rId12" imgW="626475" imgH="482512" progId="Equation.3">
                  <p:embed/>
                </p:oleObj>
              </mc:Choice>
              <mc:Fallback>
                <p:oleObj name="Equation" r:id="rId12" imgW="626475" imgH="482512" progId="Equation.3">
                  <p:embed/>
                  <p:pic>
                    <p:nvPicPr>
                      <p:cNvPr id="0" name="Object 9"/>
                      <p:cNvPicPr>
                        <a:picLocks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7114" y="3461518"/>
                        <a:ext cx="627063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12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2578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assume the following two relations: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Reserves,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40 bytes long,  100 tuples per page, 1000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For Sailors, we assume: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Each tuple is 50 bytes long,  80 tuples per page, 500 pages</a:t>
            </a:r>
          </a:p>
          <a:p>
            <a:pPr lvl="1">
              <a:buSzPct val="75000"/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Our cost metric is the number of I/</a:t>
            </a:r>
            <a:r>
              <a:rPr lang="en-US" sz="2800" dirty="0" err="1"/>
              <a:t>Os</a:t>
            </a:r>
            <a:r>
              <a:rPr lang="en-US" sz="28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the computational and output costs</a:t>
            </a:r>
            <a:endParaRPr lang="en-US" dirty="0"/>
          </a:p>
          <a:p>
            <a:pPr>
              <a:buSzPct val="75000"/>
            </a:pPr>
            <a:endParaRPr lang="en-US" sz="32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371600" y="1905000"/>
            <a:ext cx="6155532" cy="9207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latin typeface="Book Antiqua" pitchFamily="18" charset="0"/>
              </a:rPr>
              <a:t>Sailors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sname</a:t>
            </a:r>
            <a:r>
              <a:rPr lang="en-US" dirty="0">
                <a:latin typeface="Book Antiqua" pitchFamily="18" charset="0"/>
              </a:rPr>
              <a:t>: string, </a:t>
            </a:r>
            <a:r>
              <a:rPr lang="en-US" i="1" dirty="0">
                <a:latin typeface="Book Antiqua" pitchFamily="18" charset="0"/>
              </a:rPr>
              <a:t>rating</a:t>
            </a:r>
            <a:r>
              <a:rPr lang="en-US" dirty="0">
                <a:latin typeface="Book Antiqua" pitchFamily="18" charset="0"/>
              </a:rPr>
              <a:t>: integer, </a:t>
            </a:r>
            <a:r>
              <a:rPr lang="en-US" i="1" dirty="0">
                <a:latin typeface="Book Antiqua" pitchFamily="18" charset="0"/>
              </a:rPr>
              <a:t>age</a:t>
            </a:r>
            <a:r>
              <a:rPr lang="en-US" dirty="0">
                <a:latin typeface="Book Antiqua" pitchFamily="18" charset="0"/>
              </a:rPr>
              <a:t>: real)</a:t>
            </a:r>
          </a:p>
          <a:p>
            <a:pPr algn="ctr"/>
            <a:endParaRPr lang="en-US" dirty="0">
              <a:latin typeface="Book Antiqua" pitchFamily="18" charset="0"/>
            </a:endParaRPr>
          </a:p>
          <a:p>
            <a:pPr algn="ctr"/>
            <a:r>
              <a:rPr lang="en-US" dirty="0">
                <a:latin typeface="Book Antiqua" pitchFamily="18" charset="0"/>
              </a:rPr>
              <a:t>Reserves (</a:t>
            </a:r>
            <a:r>
              <a:rPr lang="en-US" i="1" u="sng" dirty="0" err="1">
                <a:latin typeface="Book Antiqua" pitchFamily="18" charset="0"/>
              </a:rPr>
              <a:t>sid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bid</a:t>
            </a:r>
            <a:r>
              <a:rPr lang="en-US" u="sng" dirty="0">
                <a:latin typeface="Book Antiqua" pitchFamily="18" charset="0"/>
              </a:rPr>
              <a:t>: integer, </a:t>
            </a:r>
            <a:r>
              <a:rPr lang="en-US" i="1" u="sng" dirty="0">
                <a:latin typeface="Book Antiqua" pitchFamily="18" charset="0"/>
              </a:rPr>
              <a:t>day</a:t>
            </a:r>
            <a:r>
              <a:rPr lang="en-US" u="sng" dirty="0">
                <a:latin typeface="Book Antiqua" pitchFamily="18" charset="0"/>
              </a:rPr>
              <a:t>: date</a:t>
            </a:r>
            <a:r>
              <a:rPr lang="en-US" dirty="0">
                <a:latin typeface="Book Antiqua" pitchFamily="18" charset="0"/>
              </a:rPr>
              <a:t>, </a:t>
            </a:r>
            <a:r>
              <a:rPr lang="en-US" i="1" dirty="0" err="1">
                <a:latin typeface="Book Antiqua" pitchFamily="18" charset="0"/>
              </a:rPr>
              <a:t>rname</a:t>
            </a:r>
            <a:r>
              <a:rPr lang="en-US" dirty="0">
                <a:latin typeface="Book Antiqua" pitchFamily="18" charset="0"/>
              </a:rPr>
              <a:t>: string)</a:t>
            </a:r>
          </a:p>
        </p:txBody>
      </p:sp>
    </p:spTree>
    <p:extLst>
      <p:ext uri="{BB962C8B-B14F-4D97-AF65-F5344CB8AC3E}">
        <p14:creationId xmlns:p14="http://schemas.microsoft.com/office/powerpoint/2010/main" val="1842852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External Sorting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External Sorting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Algorithms for Relational Operations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 18.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57489553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4378" y="34290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53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Simple Selection Conditions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2011363" y="52276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General Selection Conditions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23427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Selection Operation: Basic Approach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selection query, Q: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Reserves entirely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Check the condition on each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Add the tuple to the result if the condition is satisfied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1000 I/</a:t>
            </a:r>
            <a:r>
              <a:rPr lang="en-US" sz="2600" dirty="0" err="1"/>
              <a:t>Os</a:t>
            </a:r>
            <a:r>
              <a:rPr lang="en-US" sz="2600" dirty="0"/>
              <a:t> (since Reserves contains 1000 pages)! 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363789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*</a:t>
            </a:r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R.rname</a:t>
            </a:r>
            <a:r>
              <a:rPr lang="en-US" dirty="0"/>
              <a:t> = ‘Joe’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90600" y="6172200"/>
            <a:ext cx="7086599" cy="457200"/>
          </a:xfrm>
          <a:prstGeom prst="round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49167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How to Improve Upon the Basic Approach for Selections?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We can utilize the information in the selection condition and use an index (if a </a:t>
            </a:r>
            <a:r>
              <a:rPr lang="en-US" sz="2600" i="1" dirty="0"/>
              <a:t>suitable</a:t>
            </a:r>
            <a:r>
              <a:rPr lang="en-US" sz="2600" dirty="0"/>
              <a:t> index is available)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For instance, a B+ tree index on </a:t>
            </a:r>
            <a:r>
              <a:rPr lang="en-US" sz="2600" i="1" dirty="0" err="1"/>
              <a:t>rname</a:t>
            </a:r>
            <a:r>
              <a:rPr lang="en-US" sz="2600" dirty="0"/>
              <a:t> can be used to answer Q considerably faster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But, an index on bid (for example) would not be useful!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Different data organizations dictate different evaluations for the selection operation: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 Index, Unsorted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No Index, Sorted Data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B+ Tree Index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70C0"/>
                </a:solidFill>
              </a:rPr>
              <a:t>Hash Index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61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No Index, Unsorted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If there is no index on </a:t>
            </a:r>
            <a:r>
              <a:rPr lang="en-US" sz="2600" b="1" i="1" dirty="0" err="1"/>
              <a:t>R.attr</a:t>
            </a:r>
            <a:r>
              <a:rPr lang="en-US" sz="2600" dirty="0"/>
              <a:t> and </a:t>
            </a:r>
            <a:r>
              <a:rPr lang="en-US" sz="2600" b="1" i="1" dirty="0"/>
              <a:t>R</a:t>
            </a:r>
            <a:r>
              <a:rPr lang="en-US" sz="2600" dirty="0"/>
              <a:t> is not sorted, we have to scan </a:t>
            </a:r>
            <a:r>
              <a:rPr lang="en-US" sz="2600" b="1" i="1" dirty="0"/>
              <a:t>R</a:t>
            </a:r>
            <a:r>
              <a:rPr lang="en-US" sz="2600" dirty="0"/>
              <a:t> entirely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Therefore, the </a:t>
            </a:r>
            <a:r>
              <a:rPr lang="en-US" sz="2600" i="1" u="sng" dirty="0"/>
              <a:t>most selective access path</a:t>
            </a:r>
            <a:r>
              <a:rPr lang="en-US" sz="2600" dirty="0"/>
              <a:t> is a </a:t>
            </a:r>
            <a:r>
              <a:rPr lang="en-US" sz="2600" dirty="0">
                <a:solidFill>
                  <a:srgbClr val="FF0000"/>
                </a:solidFill>
              </a:rPr>
              <a:t>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During the file scan, for each tuple, we test the condition </a:t>
            </a:r>
            <a:r>
              <a:rPr lang="en-US" sz="2600" b="1" i="1" dirty="0" err="1"/>
              <a:t>R.attr</a:t>
            </a:r>
            <a:r>
              <a:rPr lang="en-US" sz="2600" b="1" dirty="0"/>
              <a:t> </a:t>
            </a:r>
            <a:r>
              <a:rPr lang="en-US" sz="2600" b="1" i="1" dirty="0"/>
              <a:t>op</a:t>
            </a:r>
            <a:r>
              <a:rPr lang="en-US" sz="2600" b="1" dirty="0"/>
              <a:t> </a:t>
            </a:r>
            <a:r>
              <a:rPr lang="en-US" sz="2600" b="1" i="1" dirty="0"/>
              <a:t>value</a:t>
            </a:r>
            <a:r>
              <a:rPr lang="en-US" sz="2600" b="1" dirty="0"/>
              <a:t> </a:t>
            </a:r>
            <a:r>
              <a:rPr lang="en-US" sz="2600" dirty="0"/>
              <a:t>and add the tuple to the result if the condition is satisfied (</a:t>
            </a:r>
            <a:r>
              <a:rPr lang="en-US" sz="2600" i="1" dirty="0">
                <a:solidFill>
                  <a:srgbClr val="0070C0"/>
                </a:solidFill>
              </a:rPr>
              <a:t>this is the basic approach!</a:t>
            </a:r>
            <a:r>
              <a:rPr lang="en-US" sz="2600" dirty="0"/>
              <a:t>)</a:t>
            </a: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4008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35" name="Equation" r:id="rId5" imgW="977760" imgH="291960" progId="Equation.3">
                  <p:embed/>
                </p:oleObj>
              </mc:Choice>
              <mc:Fallback>
                <p:oleObj name="Equation" r:id="rId5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507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No Index, Sorted Data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can be done if there is no index on </a:t>
            </a:r>
            <a:r>
              <a:rPr lang="en-US" sz="2600" b="1" i="1" dirty="0" err="1">
                <a:solidFill>
                  <a:srgbClr val="0070C0"/>
                </a:solidFill>
              </a:rPr>
              <a:t>R.attr</a:t>
            </a:r>
            <a:r>
              <a:rPr lang="en-US" sz="2600" dirty="0">
                <a:solidFill>
                  <a:srgbClr val="0070C0"/>
                </a:solidFill>
              </a:rPr>
              <a:t> but </a:t>
            </a:r>
            <a:r>
              <a:rPr lang="en-US" sz="2600" b="1" i="1" dirty="0">
                <a:solidFill>
                  <a:srgbClr val="0070C0"/>
                </a:solidFill>
              </a:rPr>
              <a:t>R</a:t>
            </a:r>
            <a:r>
              <a:rPr lang="en-US" sz="2600" dirty="0">
                <a:solidFill>
                  <a:srgbClr val="0070C0"/>
                </a:solidFill>
              </a:rPr>
              <a:t> is sorted?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Do a binary search to locate the first tuple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Start at the located tuple and scan </a:t>
            </a:r>
            <a:r>
              <a:rPr lang="en-US" sz="2400" b="1" i="1" dirty="0"/>
              <a:t>R</a:t>
            </a:r>
            <a:r>
              <a:rPr lang="en-US" sz="2400" dirty="0"/>
              <a:t> until the selection condition is no more satisfied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Therefore, the most selective access path is a </a:t>
            </a:r>
            <a:r>
              <a:rPr lang="en-US" sz="2600" dirty="0">
                <a:solidFill>
                  <a:srgbClr val="FF0000"/>
                </a:solidFill>
              </a:rPr>
              <a:t>sorted-file scan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I/O cost = O(log</a:t>
            </a:r>
            <a:r>
              <a:rPr lang="en-US" sz="2600" baseline="-25000" dirty="0"/>
              <a:t>2</a:t>
            </a:r>
            <a:r>
              <a:rPr lang="en-US" sz="2600" dirty="0"/>
              <a:t> </a:t>
            </a:r>
            <a:r>
              <a:rPr lang="en-US" sz="2600" b="1" i="1" dirty="0"/>
              <a:t>M</a:t>
            </a:r>
            <a:r>
              <a:rPr lang="en-US" sz="2600" dirty="0"/>
              <a:t>) + scan cost (which can vary from 0 to </a:t>
            </a:r>
            <a:r>
              <a:rPr lang="en-US" sz="2600" b="1" i="1" dirty="0"/>
              <a:t>M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8594508"/>
              </p:ext>
            </p:extLst>
          </p:nvPr>
        </p:nvGraphicFramePr>
        <p:xfrm>
          <a:off x="3429000" y="20574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8" name="Equation" r:id="rId4" imgW="977760" imgH="291960" progId="Equation.3">
                  <p:embed/>
                </p:oleObj>
              </mc:Choice>
              <mc:Fallback>
                <p:oleObj name="Equation" r:id="rId4" imgW="9777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0574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666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Assume a selection operation of the form: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can be done if there is a B+ tree index on </a:t>
            </a:r>
            <a:r>
              <a:rPr lang="en-US" sz="2600" b="1" i="1" dirty="0" err="1">
                <a:solidFill>
                  <a:srgbClr val="0070C0"/>
                </a:solidFill>
              </a:rPr>
              <a:t>R.attr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Search the tree to locate the first index entry that points to a qualifying tuple of </a:t>
            </a:r>
            <a:r>
              <a:rPr lang="en-US" sz="2600" b="1" i="1" dirty="0"/>
              <a:t>R</a:t>
            </a:r>
            <a:r>
              <a:rPr lang="en-US" sz="2600" dirty="0"/>
              <a:t> (</a:t>
            </a:r>
            <a:r>
              <a:rPr lang="en-US" sz="2600" dirty="0">
                <a:solidFill>
                  <a:srgbClr val="FF0000"/>
                </a:solidFill>
              </a:rPr>
              <a:t>STEP 1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the leaf pages to retrieve all entries in which the key value satisfies the selection condition (</a:t>
            </a:r>
            <a:r>
              <a:rPr lang="en-US" sz="2600" dirty="0">
                <a:solidFill>
                  <a:srgbClr val="FF0000"/>
                </a:solidFill>
              </a:rPr>
              <a:t>STEP 2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would be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STEP 1</a:t>
            </a:r>
            <a:r>
              <a:rPr lang="en-US" sz="2400" dirty="0"/>
              <a:t>: 2 or 3 I/</a:t>
            </a:r>
            <a:r>
              <a:rPr lang="en-US" sz="2400" dirty="0" err="1"/>
              <a:t>Os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STEP 2</a:t>
            </a:r>
            <a:r>
              <a:rPr lang="en-US" sz="2400" dirty="0"/>
              <a:t>: Depends on the number of qualifying tuples, the employed alternative and whether the index is clustered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328378"/>
              </p:ext>
            </p:extLst>
          </p:nvPr>
        </p:nvGraphicFramePr>
        <p:xfrm>
          <a:off x="3352800" y="1955800"/>
          <a:ext cx="20891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80" name="Equation" r:id="rId4" imgW="977476" imgH="291973" progId="Equation.3">
                  <p:embed/>
                </p:oleObj>
              </mc:Choice>
              <mc:Fallback>
                <p:oleObj name="Equation" r:id="rId4" imgW="977476" imgH="291973" progId="Equation.3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1955800"/>
                        <a:ext cx="2089150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328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uses </a:t>
            </a:r>
            <a:r>
              <a:rPr lang="en-US" sz="2600" i="1" dirty="0">
                <a:solidFill>
                  <a:srgbClr val="0070C0"/>
                </a:solidFill>
              </a:rPr>
              <a:t>Alternative (1)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The leaf pages contain the actual tuples and no additional cost </a:t>
            </a:r>
            <a:br>
              <a:rPr lang="en-US" sz="2400" dirty="0"/>
            </a:br>
            <a:r>
              <a:rPr lang="en-US" sz="2400" dirty="0"/>
              <a:t>is incurred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is </a:t>
            </a:r>
            <a:r>
              <a:rPr lang="en-US" sz="2600" i="1" dirty="0">
                <a:solidFill>
                  <a:srgbClr val="0070C0"/>
                </a:solidFill>
              </a:rPr>
              <a:t>clustered</a:t>
            </a:r>
            <a:r>
              <a:rPr lang="en-US" sz="2600" dirty="0">
                <a:solidFill>
                  <a:srgbClr val="0070C0"/>
                </a:solidFill>
              </a:rPr>
              <a:t> and uses </a:t>
            </a:r>
            <a:r>
              <a:rPr lang="en-US" sz="2600" i="1" dirty="0">
                <a:solidFill>
                  <a:srgbClr val="0070C0"/>
                </a:solidFill>
              </a:rPr>
              <a:t>Alternative (2)</a:t>
            </a:r>
            <a:r>
              <a:rPr lang="en-US" sz="2600" dirty="0">
                <a:solidFill>
                  <a:srgbClr val="0070C0"/>
                </a:solidFill>
              </a:rPr>
              <a:t> or </a:t>
            </a:r>
            <a:r>
              <a:rPr lang="en-US" sz="2600" i="1" dirty="0">
                <a:solidFill>
                  <a:srgbClr val="0070C0"/>
                </a:solidFill>
              </a:rPr>
              <a:t>(3)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Best case: 1 I/O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Worst case: # of leaf </a:t>
            </a:r>
            <a:r>
              <a:rPr lang="en-US" sz="2400" u="sng" dirty="0"/>
              <a:t>pages</a:t>
            </a:r>
            <a:r>
              <a:rPr lang="en-US" sz="2400" dirty="0"/>
              <a:t> scanned</a:t>
            </a:r>
          </a:p>
          <a:p>
            <a:pPr lvl="1">
              <a:buFont typeface="Wingdings" pitchFamily="2" charset="2"/>
              <a:buChar char="§"/>
            </a:pPr>
            <a:endParaRPr lang="en-US" sz="10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if the index is </a:t>
            </a:r>
            <a:r>
              <a:rPr lang="en-US" sz="2600" i="1" dirty="0">
                <a:solidFill>
                  <a:srgbClr val="0070C0"/>
                </a:solidFill>
              </a:rPr>
              <a:t>un-clustered</a:t>
            </a:r>
            <a:r>
              <a:rPr lang="en-US" sz="2600" dirty="0">
                <a:solidFill>
                  <a:srgbClr val="0070C0"/>
                </a:solidFill>
              </a:rPr>
              <a:t> and uses </a:t>
            </a:r>
            <a:r>
              <a:rPr lang="en-US" sz="2600" i="1" dirty="0">
                <a:solidFill>
                  <a:srgbClr val="0070C0"/>
                </a:solidFill>
              </a:rPr>
              <a:t>Alternative (2)</a:t>
            </a:r>
            <a:r>
              <a:rPr lang="en-US" sz="2600" dirty="0">
                <a:solidFill>
                  <a:srgbClr val="0070C0"/>
                </a:solidFill>
              </a:rPr>
              <a:t> or </a:t>
            </a:r>
            <a:r>
              <a:rPr lang="en-US" sz="2600" i="1" dirty="0">
                <a:solidFill>
                  <a:srgbClr val="0070C0"/>
                </a:solidFill>
              </a:rPr>
              <a:t>(3)</a:t>
            </a:r>
            <a:r>
              <a:rPr lang="en-US" sz="2600" dirty="0">
                <a:solidFill>
                  <a:srgbClr val="0070C0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Each index entry can point to a qualifying tuple on a different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Cost = 1 I/O </a:t>
            </a:r>
            <a:r>
              <a:rPr lang="en-US" sz="2400" u="sng" dirty="0"/>
              <a:t>per a qualifying tuple</a:t>
            </a:r>
            <a:r>
              <a:rPr lang="en-US" sz="2400" dirty="0"/>
              <a:t>!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Can we do better?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71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B+ Tree Index (Cont’d)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Important refinement for un-clustered indexes</a:t>
            </a:r>
            <a:r>
              <a:rPr lang="en-US" sz="2800" dirty="0"/>
              <a:t>: 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Find qualifying index entries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Sort the rids by their page-id component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tuples in order  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This ensures that each data page is fetched </a:t>
            </a:r>
            <a:r>
              <a:rPr lang="en-US" sz="2800" u="sng" dirty="0"/>
              <a:t>just once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dirty="0"/>
              <a:t>I/O Cost = 1 I/O per a data page (vs. 1 I/O per a </a:t>
            </a:r>
            <a:br>
              <a:rPr lang="en-US" dirty="0"/>
            </a:br>
            <a:r>
              <a:rPr lang="en-US" dirty="0"/>
              <a:t>qualifying tuple)!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058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Index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673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Assume an “equality” selection operation </a:t>
            </a:r>
            <a:r>
              <a:rPr lang="en-US" sz="2800" b="1" i="1" dirty="0"/>
              <a:t>S</a:t>
            </a:r>
            <a:r>
              <a:rPr lang="en-US" sz="2800" dirty="0"/>
              <a:t> of the form: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best way to implement </a:t>
            </a:r>
            <a:r>
              <a:rPr lang="en-US" sz="2800" b="1" i="1" dirty="0"/>
              <a:t>S</a:t>
            </a:r>
            <a:r>
              <a:rPr lang="en-US" sz="2800" dirty="0"/>
              <a:t> is to use a </a:t>
            </a:r>
            <a:r>
              <a:rPr lang="en-US" sz="2800" i="1" dirty="0"/>
              <a:t>hash index </a:t>
            </a:r>
            <a:r>
              <a:rPr lang="en-US" sz="2800" dirty="0"/>
              <a:t>(if available on </a:t>
            </a:r>
            <a:r>
              <a:rPr lang="en-US" sz="2800" b="1" i="1" dirty="0" err="1"/>
              <a:t>R.attr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Cost = 1 or 2 I/</a:t>
            </a:r>
            <a:r>
              <a:rPr lang="en-US" sz="2800" dirty="0" err="1"/>
              <a:t>Os</a:t>
            </a:r>
            <a:r>
              <a:rPr lang="en-US" sz="2800" dirty="0"/>
              <a:t> (to retrieve the appropriate bucket page) + # of I/</a:t>
            </a:r>
            <a:r>
              <a:rPr lang="en-US" sz="2800" dirty="0" err="1"/>
              <a:t>Os</a:t>
            </a:r>
            <a:r>
              <a:rPr lang="en-US" sz="2800" dirty="0"/>
              <a:t> to retrieve qualifying tuples (could be 1 or </a:t>
            </a:r>
            <a:r>
              <a:rPr lang="en-US" sz="2800" i="1" dirty="0"/>
              <a:t>many</a:t>
            </a:r>
            <a:r>
              <a:rPr lang="en-US" sz="28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The cost of retrieving qualifying tuples depends on: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number of such tuples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Whether the index is clustered or un-clustered!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9549764"/>
              </p:ext>
            </p:extLst>
          </p:nvPr>
        </p:nvGraphicFramePr>
        <p:xfrm>
          <a:off x="3367088" y="1955800"/>
          <a:ext cx="20605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9" name="Equation" r:id="rId3" imgW="965160" imgH="291960" progId="Equation.3">
                  <p:embed/>
                </p:oleObj>
              </mc:Choice>
              <mc:Fallback>
                <p:oleObj name="Equation" r:id="rId3" imgW="965160" imgH="291960" progId="Equation.3">
                  <p:embed/>
                  <p:pic>
                    <p:nvPicPr>
                      <p:cNvPr id="0" name="Object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7088" y="1955800"/>
                        <a:ext cx="2060575" cy="5588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258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9906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3" idx="3"/>
            <a:endCxn id="21" idx="1"/>
          </p:cNvCxnSpPr>
          <p:nvPr/>
        </p:nvCxnSpPr>
        <p:spPr>
          <a:xfrm flipV="1">
            <a:off x="6075567" y="2606756"/>
            <a:ext cx="495909" cy="58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571476" y="2283590"/>
            <a:ext cx="1672061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 with </a:t>
            </a:r>
            <a:br>
              <a:rPr lang="en-US" i="1" dirty="0"/>
            </a:br>
            <a:r>
              <a:rPr lang="en-US" i="1" dirty="0"/>
              <a:t>External Sorting</a:t>
            </a:r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06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Selection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Simple Selection Conditions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6430963" y="5253275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General Selection Conditions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3044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General Selection Conditions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Thus far, we have considered only simple selection conditions of the form </a:t>
            </a:r>
            <a:r>
              <a:rPr lang="en-US" sz="2600" i="1" dirty="0" err="1">
                <a:solidFill>
                  <a:srgbClr val="00B050"/>
                </a:solidFill>
              </a:rPr>
              <a:t>R.attr</a:t>
            </a:r>
            <a:r>
              <a:rPr lang="en-US" sz="2600" i="1" dirty="0">
                <a:solidFill>
                  <a:srgbClr val="00B050"/>
                </a:solidFill>
              </a:rPr>
              <a:t> op value</a:t>
            </a:r>
            <a:endParaRPr lang="en-US" sz="2600" dirty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In general, a selection condition is an expression with logical connectives (i.e., ˄ and ˅) of </a:t>
            </a:r>
            <a:r>
              <a:rPr lang="en-US" sz="2600" i="1" dirty="0"/>
              <a:t>terms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E.g., </a:t>
            </a:r>
            <a:r>
              <a:rPr lang="en-US" sz="2400" i="1" dirty="0" err="1">
                <a:solidFill>
                  <a:srgbClr val="00B050"/>
                </a:solidFill>
              </a:rPr>
              <a:t>R.rname</a:t>
            </a:r>
            <a:r>
              <a:rPr lang="en-US" sz="2400" i="1" dirty="0">
                <a:solidFill>
                  <a:srgbClr val="00B050"/>
                </a:solidFill>
              </a:rPr>
              <a:t> = ‘Joe’ ˄ </a:t>
            </a:r>
            <a:r>
              <a:rPr lang="en-US" sz="2400" i="1" dirty="0" err="1">
                <a:solidFill>
                  <a:srgbClr val="00B050"/>
                </a:solidFill>
              </a:rPr>
              <a:t>R.bid</a:t>
            </a:r>
            <a:r>
              <a:rPr lang="en-US" sz="2400" i="1" dirty="0">
                <a:solidFill>
                  <a:srgbClr val="00B050"/>
                </a:solidFill>
              </a:rPr>
              <a:t>=r 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selection with </a:t>
            </a:r>
            <a:r>
              <a:rPr lang="en-US" sz="2600" i="1" dirty="0"/>
              <a:t>conjunctions</a:t>
            </a:r>
            <a:r>
              <a:rPr lang="en-US" sz="2600" dirty="0"/>
              <a:t> of conditions is said to be in </a:t>
            </a:r>
            <a:r>
              <a:rPr lang="en-US" sz="2600" i="1" dirty="0">
                <a:solidFill>
                  <a:srgbClr val="0070C0"/>
                </a:solidFill>
              </a:rPr>
              <a:t>Conjunctive Normal Form </a:t>
            </a:r>
            <a:r>
              <a:rPr lang="en-US" sz="2600" dirty="0"/>
              <a:t>(</a:t>
            </a:r>
            <a:r>
              <a:rPr lang="en-US" sz="2600" i="1" dirty="0">
                <a:solidFill>
                  <a:srgbClr val="0070C0"/>
                </a:solidFill>
              </a:rPr>
              <a:t>CNF</a:t>
            </a:r>
            <a:r>
              <a:rPr lang="en-US" sz="2600" dirty="0"/>
              <a:t>) and each condition is </a:t>
            </a:r>
            <a:br>
              <a:rPr lang="en-US" sz="2600" dirty="0"/>
            </a:br>
            <a:r>
              <a:rPr lang="en-US" sz="2600" dirty="0"/>
              <a:t>called a </a:t>
            </a:r>
            <a:r>
              <a:rPr lang="en-US" sz="2600" i="1" dirty="0">
                <a:solidFill>
                  <a:srgbClr val="0070C0"/>
                </a:solidFill>
              </a:rPr>
              <a:t>conjunct</a:t>
            </a:r>
          </a:p>
          <a:p>
            <a:pPr>
              <a:buFont typeface="Wingdings" pitchFamily="2" charset="2"/>
              <a:buChar char="§"/>
            </a:pPr>
            <a:endParaRPr lang="en-US" sz="2400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/>
              <a:t>A conjunct can contain disjunctions and is said to </a:t>
            </a:r>
            <a:br>
              <a:rPr lang="en-US" sz="2600" dirty="0"/>
            </a:br>
            <a:r>
              <a:rPr lang="en-US" sz="2600" dirty="0"/>
              <a:t>be </a:t>
            </a:r>
            <a:r>
              <a:rPr lang="en-US" sz="2600" i="1" dirty="0">
                <a:solidFill>
                  <a:srgbClr val="0070C0"/>
                </a:solidFill>
              </a:rPr>
              <a:t>disjunctive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552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3323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chemeClr val="bg1">
                    <a:lumMod val="95000"/>
                  </a:schemeClr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854396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solidFill>
                  <a:srgbClr val="00B050"/>
                </a:solidFill>
              </a:rPr>
              <a:t>Case 1: No index is available on any of the conjuncts</a:t>
            </a:r>
            <a:endParaRPr lang="en-US" sz="3200" dirty="0"/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Scan the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Example: Consider </a:t>
            </a:r>
            <a:r>
              <a:rPr lang="en-US" sz="3200" dirty="0">
                <a:solidFill>
                  <a:srgbClr val="0070C0"/>
                </a:solidFill>
              </a:rPr>
              <a:t>day&lt;24/3/2015 AND bid=5 AND </a:t>
            </a:r>
            <a:r>
              <a:rPr lang="en-US" sz="3200" dirty="0" err="1">
                <a:solidFill>
                  <a:srgbClr val="0070C0"/>
                </a:solidFill>
              </a:rPr>
              <a:t>sid</a:t>
            </a:r>
            <a:r>
              <a:rPr lang="en-US" sz="3200" dirty="0">
                <a:solidFill>
                  <a:srgbClr val="0070C0"/>
                </a:solidFill>
              </a:rPr>
              <a:t>=3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Scan Reserves and retrieve 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2800" dirty="0"/>
              <a:t>For each retrieved tuple check </a:t>
            </a:r>
            <a:r>
              <a:rPr lang="en-US" sz="2800" dirty="0">
                <a:solidFill>
                  <a:srgbClr val="0070C0"/>
                </a:solidFill>
              </a:rPr>
              <a:t>day&lt;24/3/2015 AND bid=5 AND </a:t>
            </a:r>
            <a:r>
              <a:rPr lang="en-US" sz="2800" dirty="0" err="1">
                <a:solidFill>
                  <a:srgbClr val="0070C0"/>
                </a:solidFill>
              </a:rPr>
              <a:t>sid</a:t>
            </a:r>
            <a:r>
              <a:rPr lang="en-US" sz="2800" dirty="0">
                <a:solidFill>
                  <a:srgbClr val="0070C0"/>
                </a:solidFill>
              </a:rPr>
              <a:t>=3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387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>
                <a:solidFill>
                  <a:srgbClr val="00B050"/>
                </a:solidFill>
              </a:rPr>
              <a:t>Case 2: There is one index available for one of the conjuncts</a:t>
            </a:r>
            <a:endParaRPr lang="en-US" sz="3200" dirty="0"/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Use that index to retrieve tuples that satisfy the pertaining conjunct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Check for each retrieved tuple any remaining conjunct which does not </a:t>
            </a:r>
            <a:br>
              <a:rPr lang="en-US" sz="3200" dirty="0"/>
            </a:br>
            <a:r>
              <a:rPr lang="en-US" sz="3200" dirty="0"/>
              <a:t>match the index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9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Single-Index Approach: Examples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Consider </a:t>
            </a:r>
            <a:r>
              <a:rPr lang="en-US" dirty="0">
                <a:solidFill>
                  <a:srgbClr val="0070C0"/>
                </a:solidFill>
              </a:rPr>
              <a:t>day&lt;24/3/2015 AND bid=5 AND </a:t>
            </a:r>
            <a:r>
              <a:rPr lang="en-US" dirty="0" err="1">
                <a:solidFill>
                  <a:srgbClr val="0070C0"/>
                </a:solidFill>
              </a:rPr>
              <a:t>sid</a:t>
            </a:r>
            <a:r>
              <a:rPr lang="en-US" dirty="0">
                <a:solidFill>
                  <a:srgbClr val="0070C0"/>
                </a:solidFill>
              </a:rPr>
              <a:t>=3</a:t>
            </a:r>
            <a:r>
              <a:rPr lang="en-US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Example 1: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 B+ tree index on </a:t>
            </a:r>
            <a:r>
              <a:rPr lang="en-US" sz="2600" i="1" dirty="0"/>
              <a:t>day</a:t>
            </a:r>
            <a:r>
              <a:rPr lang="en-US" sz="2600" dirty="0"/>
              <a:t> is available; hence, use that index to retrieve tuples that satisfy </a:t>
            </a:r>
            <a:r>
              <a:rPr lang="en-US" sz="2600" dirty="0">
                <a:solidFill>
                  <a:srgbClr val="0070C0"/>
                </a:solidFill>
              </a:rPr>
              <a:t>day &lt; 24/3/2015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For each retrieved tuple check </a:t>
            </a:r>
            <a:r>
              <a:rPr lang="en-US" sz="2600" dirty="0">
                <a:solidFill>
                  <a:srgbClr val="0070C0"/>
                </a:solidFill>
              </a:rPr>
              <a:t>bid=5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0070C0"/>
                </a:solidFill>
              </a:rPr>
              <a:t>and</a:t>
            </a:r>
            <a:r>
              <a:rPr lang="en-US" sz="2600" dirty="0"/>
              <a:t> </a:t>
            </a:r>
            <a:r>
              <a:rPr lang="en-US" sz="2600" dirty="0" err="1">
                <a:solidFill>
                  <a:srgbClr val="0070C0"/>
                </a:solidFill>
              </a:rPr>
              <a:t>sid</a:t>
            </a:r>
            <a:r>
              <a:rPr lang="en-US" sz="2600" dirty="0">
                <a:solidFill>
                  <a:srgbClr val="0070C0"/>
                </a:solidFill>
              </a:rPr>
              <a:t>=3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Example 2: 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A hash index on </a:t>
            </a:r>
            <a:r>
              <a:rPr lang="en-US" sz="2600" i="1" dirty="0"/>
              <a:t>&lt;bid, </a:t>
            </a:r>
            <a:r>
              <a:rPr lang="en-US" sz="2600" i="1" dirty="0" err="1"/>
              <a:t>sid</a:t>
            </a:r>
            <a:r>
              <a:rPr lang="en-US" sz="2600" i="1" dirty="0"/>
              <a:t>&gt; </a:t>
            </a:r>
            <a:r>
              <a:rPr lang="en-US" sz="2600" dirty="0"/>
              <a:t>is available; hence, use that index to retrieve tuples that satisfy </a:t>
            </a:r>
            <a:r>
              <a:rPr lang="en-US" sz="2600" dirty="0">
                <a:solidFill>
                  <a:srgbClr val="0070C0"/>
                </a:solidFill>
              </a:rPr>
              <a:t>bid=5 </a:t>
            </a:r>
            <a:br>
              <a:rPr lang="en-US" sz="2600" dirty="0">
                <a:solidFill>
                  <a:srgbClr val="0070C0"/>
                </a:solidFill>
              </a:rPr>
            </a:br>
            <a:r>
              <a:rPr lang="en-US" sz="2600" dirty="0">
                <a:solidFill>
                  <a:srgbClr val="0070C0"/>
                </a:solidFill>
              </a:rPr>
              <a:t>and </a:t>
            </a:r>
            <a:r>
              <a:rPr lang="en-US" sz="2600" dirty="0" err="1">
                <a:solidFill>
                  <a:srgbClr val="0070C0"/>
                </a:solidFill>
              </a:rPr>
              <a:t>sid</a:t>
            </a:r>
            <a:r>
              <a:rPr lang="en-US" sz="2600" dirty="0">
                <a:solidFill>
                  <a:srgbClr val="0070C0"/>
                </a:solidFill>
              </a:rPr>
              <a:t>= 3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/>
              <a:t>For each retrieved tuple check </a:t>
            </a:r>
            <a:r>
              <a:rPr lang="en-US" sz="2600" dirty="0">
                <a:solidFill>
                  <a:srgbClr val="0070C0"/>
                </a:solidFill>
              </a:rPr>
              <a:t>day&lt; 24/3/2015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888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without </a:t>
            </a:r>
            <a:r>
              <a:rPr lang="en-US" dirty="0">
                <a:ea typeface="ＭＳ Ｐゴシック" pitchFamily="34" charset="-128"/>
              </a:rPr>
              <a:t>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There are mainly </a:t>
            </a:r>
            <a:r>
              <a:rPr lang="en-US" u="sng" dirty="0"/>
              <a:t>three cases </a:t>
            </a:r>
            <a:r>
              <a:rPr lang="en-US" dirty="0"/>
              <a:t>to consider: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>
                <a:solidFill>
                  <a:srgbClr val="00B050"/>
                </a:solidFill>
              </a:rPr>
              <a:t>Case 3: Multiple indices are available</a:t>
            </a:r>
            <a:endParaRPr lang="en-US" sz="3000" dirty="0"/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Get sets of rids (assuming Alternative (2) or (3)) using each matching index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i="1" u="sng" dirty="0"/>
              <a:t>Intersect</a:t>
            </a:r>
            <a:r>
              <a:rPr lang="en-US" sz="3000" dirty="0"/>
              <a:t> these sets of rids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Retrieve the tuples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/>
              <a:t>Check for each retrieved tuple any remaining conjuncts which do not match indices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5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The Multiple-Indices Approach: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Consider </a:t>
            </a:r>
            <a:r>
              <a:rPr lang="en-US" dirty="0">
                <a:solidFill>
                  <a:srgbClr val="0070C0"/>
                </a:solidFill>
              </a:rPr>
              <a:t>day&lt;24/3/2015 AND bid=5 AND </a:t>
            </a:r>
            <a:r>
              <a:rPr lang="en-US" dirty="0" err="1">
                <a:solidFill>
                  <a:srgbClr val="0070C0"/>
                </a:solidFill>
              </a:rPr>
              <a:t>sid</a:t>
            </a:r>
            <a:r>
              <a:rPr lang="en-US" dirty="0">
                <a:solidFill>
                  <a:srgbClr val="0070C0"/>
                </a:solidFill>
              </a:rPr>
              <a:t>=3</a:t>
            </a:r>
            <a:r>
              <a:rPr lang="en-US" dirty="0"/>
              <a:t>: </a:t>
            </a:r>
          </a:p>
          <a:p>
            <a:pPr lvl="1">
              <a:buFont typeface="Wingdings" pitchFamily="2" charset="2"/>
              <a:buChar char="§"/>
            </a:pPr>
            <a:r>
              <a:rPr lang="en-US" sz="3200" dirty="0"/>
              <a:t>If we have a B+ tree index on </a:t>
            </a:r>
            <a:r>
              <a:rPr lang="en-US" sz="3200" i="1" dirty="0"/>
              <a:t>day</a:t>
            </a:r>
            <a:r>
              <a:rPr lang="en-US" sz="3200" dirty="0"/>
              <a:t> (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d</a:t>
            </a:r>
            <a:r>
              <a:rPr lang="en-US" sz="3200" dirty="0"/>
              <a:t>) and an index on </a:t>
            </a:r>
            <a:r>
              <a:rPr lang="en-US" sz="3200" dirty="0" err="1"/>
              <a:t>sid</a:t>
            </a:r>
            <a:r>
              <a:rPr lang="en-US" sz="3200" dirty="0"/>
              <a:t> (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s</a:t>
            </a:r>
            <a:r>
              <a:rPr lang="en-US" sz="3200" dirty="0"/>
              <a:t>), we can: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</a:t>
            </a:r>
            <a:r>
              <a:rPr lang="en-US" sz="3200" i="1" dirty="0"/>
              <a:t>rids</a:t>
            </a:r>
            <a:r>
              <a:rPr lang="en-US" sz="3200" dirty="0"/>
              <a:t> satisfying </a:t>
            </a:r>
            <a:r>
              <a:rPr lang="en-US" sz="3200" dirty="0">
                <a:solidFill>
                  <a:srgbClr val="0070C0"/>
                </a:solidFill>
              </a:rPr>
              <a:t>day &lt; 24/3/2015</a:t>
            </a:r>
            <a:r>
              <a:rPr lang="en-US" sz="3200" dirty="0"/>
              <a:t> using 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d</a:t>
            </a:r>
            <a:r>
              <a:rPr lang="en-US" sz="3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</a:t>
            </a:r>
            <a:r>
              <a:rPr lang="en-US" sz="3200" i="1" dirty="0"/>
              <a:t>rids</a:t>
            </a:r>
            <a:r>
              <a:rPr lang="en-US" sz="3200" dirty="0"/>
              <a:t> satisfying </a:t>
            </a:r>
            <a:r>
              <a:rPr lang="en-US" sz="3200" dirty="0" err="1">
                <a:solidFill>
                  <a:srgbClr val="0070C0"/>
                </a:solidFill>
              </a:rPr>
              <a:t>sid</a:t>
            </a:r>
            <a:r>
              <a:rPr lang="en-US" sz="3200" dirty="0">
                <a:solidFill>
                  <a:srgbClr val="0070C0"/>
                </a:solidFill>
              </a:rPr>
              <a:t>=3</a:t>
            </a:r>
            <a:r>
              <a:rPr lang="en-US" sz="3200" dirty="0"/>
              <a:t> using </a:t>
            </a:r>
            <a:r>
              <a:rPr lang="en-US" sz="3200" b="1" i="1" dirty="0"/>
              <a:t>I</a:t>
            </a:r>
            <a:r>
              <a:rPr lang="en-US" sz="3200" b="1" i="1" baseline="-25000" dirty="0"/>
              <a:t>s</a:t>
            </a:r>
            <a:r>
              <a:rPr lang="en-US" sz="3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Intersect results </a:t>
            </a:r>
          </a:p>
          <a:p>
            <a:pPr lvl="2">
              <a:buFont typeface="Wingdings" pitchFamily="2" charset="2"/>
              <a:buChar char="§"/>
            </a:pPr>
            <a:r>
              <a:rPr lang="en-US" sz="3200" dirty="0"/>
              <a:t>Retrieve tuples and check</a:t>
            </a:r>
            <a:r>
              <a:rPr lang="en-US" sz="3200" dirty="0">
                <a:solidFill>
                  <a:srgbClr val="0070C0"/>
                </a:solidFill>
              </a:rPr>
              <a:t> bid=5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445647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Two General Cases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400" dirty="0"/>
              <a:t>We will discuss general selections: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chemeClr val="bg1">
                    <a:lumMod val="95000"/>
                  </a:schemeClr>
                </a:solidFill>
              </a:rPr>
              <a:t>Without Disjunctions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3400" dirty="0">
                <a:solidFill>
                  <a:srgbClr val="0070C0"/>
                </a:solidFill>
              </a:rPr>
              <a:t>With Disjunctions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926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60481" y="54071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51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1</a:t>
            </a:r>
            <a:r>
              <a:rPr lang="en-US" sz="2400" dirty="0"/>
              <a:t>: If a conjunct, </a:t>
            </a:r>
            <a:r>
              <a:rPr lang="en-US" sz="2400" b="1" i="1" dirty="0"/>
              <a:t>C</a:t>
            </a:r>
            <a:r>
              <a:rPr lang="en-US" sz="2400" dirty="0"/>
              <a:t>, is a disjunction of terms and one term requires a file scan, testing</a:t>
            </a:r>
            <a:r>
              <a:rPr lang="en-US" sz="2400" b="1" i="1" dirty="0"/>
              <a:t> C</a:t>
            </a:r>
            <a:r>
              <a:rPr lang="en-US" sz="2400" dirty="0"/>
              <a:t> would require a file scan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i="1" dirty="0">
                <a:solidFill>
                  <a:srgbClr val="0070C0"/>
                </a:solidFill>
              </a:rPr>
              <a:t>day&lt;8/9/94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=‘Omar’ </a:t>
            </a:r>
            <a:r>
              <a:rPr lang="en-US" sz="2400" dirty="0"/>
              <a:t>and assume hash indices on </a:t>
            </a:r>
            <a:r>
              <a:rPr lang="en-US" sz="2400" i="1" dirty="0" err="1"/>
              <a:t>rname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  <a:r>
              <a:rPr lang="en-US" sz="2400" dirty="0"/>
              <a:t>) and </a:t>
            </a:r>
            <a:r>
              <a:rPr lang="en-US" sz="2400" i="1" dirty="0" err="1"/>
              <a:t>sid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  <a:r>
              <a:rPr lang="en-US" sz="2400" dirty="0"/>
              <a:t>) 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We can retrieve tuples satisfying </a:t>
            </a:r>
            <a:r>
              <a:rPr lang="en-US" sz="2300" i="1" dirty="0" err="1">
                <a:solidFill>
                  <a:srgbClr val="0070C0"/>
                </a:solidFill>
              </a:rPr>
              <a:t>rname</a:t>
            </a:r>
            <a:r>
              <a:rPr lang="en-US" sz="2300" i="1" dirty="0">
                <a:solidFill>
                  <a:srgbClr val="0070C0"/>
                </a:solidFill>
              </a:rPr>
              <a:t> = ‘Omar’ </a:t>
            </a:r>
            <a:r>
              <a:rPr lang="en-US" sz="2300" dirty="0"/>
              <a:t>using </a:t>
            </a:r>
            <a:r>
              <a:rPr lang="en-US" sz="2300" b="1" i="1" dirty="0"/>
              <a:t>I</a:t>
            </a:r>
            <a:r>
              <a:rPr lang="en-US" sz="2300" b="1" i="1" baseline="-25000" dirty="0"/>
              <a:t>1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However, </a:t>
            </a:r>
            <a:r>
              <a:rPr lang="en-US" sz="2300" i="1" dirty="0">
                <a:solidFill>
                  <a:srgbClr val="0070C0"/>
                </a:solidFill>
              </a:rPr>
              <a:t>day&lt;8/9/94</a:t>
            </a:r>
            <a:r>
              <a:rPr lang="en-US" sz="2300" dirty="0"/>
              <a:t> requires a file scan</a:t>
            </a:r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Hence, as the file scan is to be done, we can check the condition </a:t>
            </a:r>
            <a:r>
              <a:rPr lang="en-US" sz="2300" i="1" dirty="0" err="1">
                <a:solidFill>
                  <a:srgbClr val="0070C0"/>
                </a:solidFill>
              </a:rPr>
              <a:t>rname</a:t>
            </a:r>
            <a:r>
              <a:rPr lang="en-US" sz="2300" i="1" dirty="0">
                <a:solidFill>
                  <a:srgbClr val="0070C0"/>
                </a:solidFill>
              </a:rPr>
              <a:t>=‘Omar’ </a:t>
            </a:r>
            <a:r>
              <a:rPr lang="en-US" sz="2300" dirty="0"/>
              <a:t>and preclude using </a:t>
            </a:r>
            <a:r>
              <a:rPr lang="en-US" sz="2300" b="1" i="1" dirty="0"/>
              <a:t>I</a:t>
            </a:r>
            <a:r>
              <a:rPr lang="en-US" sz="2300" b="1" i="1" baseline="-25000" dirty="0"/>
              <a:t>1</a:t>
            </a:r>
            <a:endParaRPr lang="en-US" sz="2300" baseline="-25000" dirty="0"/>
          </a:p>
          <a:p>
            <a:pPr lvl="2">
              <a:buFont typeface="Wingdings" pitchFamily="2" charset="2"/>
              <a:buChar char="§"/>
            </a:pPr>
            <a:r>
              <a:rPr lang="en-US" sz="2300" dirty="0"/>
              <a:t>Therefore, the most selective access path is a file scan </a:t>
            </a:r>
            <a:r>
              <a:rPr lang="en-US" sz="2300" i="1" u="sng" dirty="0"/>
              <a:t>only</a:t>
            </a:r>
          </a:p>
          <a:p>
            <a:pPr lvl="3">
              <a:buFont typeface="Wingdings" pitchFamily="2" charset="2"/>
              <a:buChar char="§"/>
            </a:pPr>
            <a:endParaRPr lang="en-US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9361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2</a:t>
            </a:r>
            <a:r>
              <a:rPr lang="en-US" sz="2400" dirty="0"/>
              <a:t>: If the selection condition is CNF and contains a conjunct with a disjunction, we can take advantage of other conjuncts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dirty="0">
                <a:solidFill>
                  <a:srgbClr val="0070C0"/>
                </a:solidFill>
              </a:rPr>
              <a:t>(</a:t>
            </a:r>
            <a:r>
              <a:rPr lang="en-US" sz="2400" i="1" dirty="0">
                <a:solidFill>
                  <a:srgbClr val="0070C0"/>
                </a:solidFill>
              </a:rPr>
              <a:t>day&lt;1/1/99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=‘Joe’) AND </a:t>
            </a:r>
            <a:r>
              <a:rPr lang="en-US" sz="2400" i="1" dirty="0" err="1">
                <a:solidFill>
                  <a:srgbClr val="0070C0"/>
                </a:solidFill>
              </a:rPr>
              <a:t>sid</a:t>
            </a:r>
            <a:r>
              <a:rPr lang="en-US" sz="2400" i="1" dirty="0">
                <a:solidFill>
                  <a:srgbClr val="0070C0"/>
                </a:solidFill>
              </a:rPr>
              <a:t>=3</a:t>
            </a:r>
            <a:r>
              <a:rPr lang="en-US" sz="2400" i="1" dirty="0"/>
              <a:t>. </a:t>
            </a:r>
            <a:r>
              <a:rPr lang="en-US" sz="2400" dirty="0"/>
              <a:t>Suppose also the existence of a hash index on </a:t>
            </a:r>
            <a:r>
              <a:rPr lang="en-US" sz="2400" i="1" dirty="0" err="1"/>
              <a:t>sid</a:t>
            </a:r>
            <a:r>
              <a:rPr lang="en-US" sz="2400" i="1" dirty="0"/>
              <a:t> </a:t>
            </a:r>
            <a:r>
              <a:rPr lang="en-US" sz="2400" dirty="0"/>
              <a:t>(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s</a:t>
            </a:r>
            <a:r>
              <a:rPr lang="en-US" sz="2400" dirty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use </a:t>
            </a:r>
            <a:r>
              <a:rPr lang="en-US" b="1" i="1" dirty="0"/>
              <a:t>I</a:t>
            </a:r>
            <a:r>
              <a:rPr lang="en-US" b="1" i="1" baseline="-25000" dirty="0"/>
              <a:t>s</a:t>
            </a:r>
            <a:r>
              <a:rPr lang="en-US" dirty="0"/>
              <a:t> to find qualifying tuples on </a:t>
            </a:r>
            <a:r>
              <a:rPr lang="en-US" i="1" dirty="0" err="1"/>
              <a:t>sid</a:t>
            </a:r>
            <a:r>
              <a:rPr lang="en-US" dirty="0"/>
              <a:t> and check for each retrieved tuple </a:t>
            </a:r>
            <a:r>
              <a:rPr lang="en-US" i="1" dirty="0">
                <a:solidFill>
                  <a:srgbClr val="0070C0"/>
                </a:solidFill>
              </a:rPr>
              <a:t>day&lt;1/1/99 OR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=‘Joe’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Therefore, the most selective access path is the index </a:t>
            </a:r>
            <a:br>
              <a:rPr lang="en-US" dirty="0"/>
            </a:br>
            <a:r>
              <a:rPr lang="en-US" dirty="0"/>
              <a:t>on </a:t>
            </a:r>
            <a:r>
              <a:rPr lang="en-US" i="1" dirty="0" err="1"/>
              <a:t>sid</a:t>
            </a:r>
            <a:endParaRPr lang="en-US" i="1" dirty="0"/>
          </a:p>
          <a:p>
            <a:pPr lvl="3"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44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Evaluating Selections </a:t>
            </a:r>
            <a:r>
              <a:rPr lang="en-US" i="1" dirty="0">
                <a:ea typeface="ＭＳ Ｐゴシック" pitchFamily="34" charset="-128"/>
              </a:rPr>
              <a:t>with</a:t>
            </a:r>
            <a:r>
              <a:rPr lang="en-US" dirty="0">
                <a:ea typeface="ＭＳ Ｐゴシック" pitchFamily="34" charset="-128"/>
              </a:rPr>
              <a:t> Disjunctions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610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There are mainly </a:t>
            </a:r>
            <a:r>
              <a:rPr lang="en-US" sz="2800" u="sng" dirty="0"/>
              <a:t>three cases </a:t>
            </a:r>
            <a:r>
              <a:rPr lang="en-US" sz="2800" dirty="0"/>
              <a:t>to consider:</a:t>
            </a:r>
            <a:endParaRPr lang="en-US" sz="2800" dirty="0">
              <a:solidFill>
                <a:srgbClr val="00B05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CASE 3</a:t>
            </a:r>
            <a:r>
              <a:rPr lang="en-US" sz="2400" dirty="0"/>
              <a:t>: If every term in a disjunction has a matching index, we can retrieve candidate tuples using the indices and </a:t>
            </a:r>
            <a:r>
              <a:rPr lang="en-US" sz="2400" i="1" u="sng" dirty="0"/>
              <a:t>union</a:t>
            </a:r>
            <a:r>
              <a:rPr lang="en-US" sz="2400" u="sng" dirty="0"/>
              <a:t> </a:t>
            </a:r>
            <a:r>
              <a:rPr lang="en-US" sz="2400" dirty="0"/>
              <a:t>them all</a:t>
            </a:r>
          </a:p>
          <a:p>
            <a:pPr marL="457200" lvl="1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FF0000"/>
                </a:solidFill>
              </a:rPr>
              <a:t>Example</a:t>
            </a:r>
            <a:r>
              <a:rPr lang="en-US" sz="2400" dirty="0"/>
              <a:t>: Consider </a:t>
            </a:r>
            <a:r>
              <a:rPr lang="en-US" sz="2400" i="1" dirty="0">
                <a:solidFill>
                  <a:srgbClr val="0070C0"/>
                </a:solidFill>
              </a:rPr>
              <a:t>day&lt;8/9/94 OR </a:t>
            </a:r>
            <a:r>
              <a:rPr lang="en-US" sz="2400" i="1" dirty="0" err="1">
                <a:solidFill>
                  <a:srgbClr val="0070C0"/>
                </a:solidFill>
              </a:rPr>
              <a:t>rname</a:t>
            </a:r>
            <a:r>
              <a:rPr lang="en-US" sz="2400" i="1" dirty="0">
                <a:solidFill>
                  <a:srgbClr val="0070C0"/>
                </a:solidFill>
              </a:rPr>
              <a:t>=‘Alice’ </a:t>
            </a:r>
            <a:r>
              <a:rPr lang="en-US" sz="2400" dirty="0"/>
              <a:t>and suppose B+ indices on </a:t>
            </a:r>
            <a:r>
              <a:rPr lang="en-US" sz="2400" i="1" dirty="0"/>
              <a:t>day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1</a:t>
            </a:r>
            <a:r>
              <a:rPr lang="en-US" sz="2400" dirty="0"/>
              <a:t>) and </a:t>
            </a:r>
            <a:r>
              <a:rPr lang="en-US" sz="2400" i="1" dirty="0" err="1"/>
              <a:t>rname</a:t>
            </a:r>
            <a:r>
              <a:rPr lang="en-US" sz="2400" dirty="0"/>
              <a:t> (i.e., </a:t>
            </a:r>
            <a:r>
              <a:rPr lang="en-US" sz="2400" b="1" i="1" dirty="0"/>
              <a:t>I</a:t>
            </a:r>
            <a:r>
              <a:rPr lang="en-US" sz="2400" b="1" i="1" baseline="-25000" dirty="0"/>
              <a:t>2</a:t>
            </a:r>
            <a:r>
              <a:rPr lang="en-US" sz="2400" dirty="0"/>
              <a:t>) are available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retrieve tuples satisfying </a:t>
            </a:r>
            <a:r>
              <a:rPr lang="en-US" i="1" dirty="0">
                <a:solidFill>
                  <a:srgbClr val="0070C0"/>
                </a:solidFill>
              </a:rPr>
              <a:t>day&lt;8/9/94 </a:t>
            </a:r>
            <a:r>
              <a:rPr lang="en-US" dirty="0"/>
              <a:t>using </a:t>
            </a:r>
            <a:r>
              <a:rPr lang="en-US" b="1" i="1" dirty="0"/>
              <a:t>I</a:t>
            </a:r>
            <a:r>
              <a:rPr lang="en-US" b="1" i="1" baseline="-25000" dirty="0"/>
              <a:t>1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r>
              <a:rPr lang="en-US" dirty="0"/>
              <a:t>In addition, we can retrieve tuples satisfying </a:t>
            </a:r>
            <a:r>
              <a:rPr lang="en-US" i="1" dirty="0" err="1">
                <a:solidFill>
                  <a:srgbClr val="0070C0"/>
                </a:solidFill>
              </a:rPr>
              <a:t>rname</a:t>
            </a:r>
            <a:r>
              <a:rPr lang="en-US" i="1" dirty="0">
                <a:solidFill>
                  <a:srgbClr val="0070C0"/>
                </a:solidFill>
              </a:rPr>
              <a:t> = ‘Alice’</a:t>
            </a:r>
            <a:r>
              <a:rPr lang="en-US" dirty="0"/>
              <a:t> using </a:t>
            </a:r>
            <a:r>
              <a:rPr lang="en-US" b="1" i="1" dirty="0"/>
              <a:t>I</a:t>
            </a:r>
            <a:r>
              <a:rPr lang="en-US" b="1" i="1" baseline="-25000" dirty="0"/>
              <a:t>2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We can subsequently union their results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latin typeface="Book Antiqua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976036"/>
            <a:ext cx="81534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Q: What if all matching indices use Alternative (2) or (3)?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6418906"/>
            <a:ext cx="8153400" cy="3810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A: Apply the refinement for un-clustered indices! </a:t>
            </a:r>
          </a:p>
        </p:txBody>
      </p:sp>
    </p:spTree>
    <p:extLst>
      <p:ext uri="{BB962C8B-B14F-4D97-AF65-F5344CB8AC3E}">
        <p14:creationId xmlns:p14="http://schemas.microsoft.com/office/powerpoint/2010/main" val="99860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863645912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87396" y="4876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18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the following query, Q, which implies </a:t>
            </a:r>
            <a:br>
              <a:rPr lang="en-US" sz="2800" dirty="0"/>
            </a:br>
            <a:r>
              <a:rPr lang="en-US" sz="2800" dirty="0"/>
              <a:t>a projection: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Scan R and remove unwanted attributes (</a:t>
            </a:r>
            <a:r>
              <a:rPr lang="en-US" sz="2600" dirty="0">
                <a:solidFill>
                  <a:srgbClr val="FF0000"/>
                </a:solidFill>
              </a:rPr>
              <a:t>STEP 1</a:t>
            </a:r>
            <a:r>
              <a:rPr lang="en-US" sz="26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Eliminate any duplicate tuples (</a:t>
            </a:r>
            <a:r>
              <a:rPr lang="en-US" sz="2600" dirty="0">
                <a:solidFill>
                  <a:srgbClr val="FF0000"/>
                </a:solidFill>
              </a:rPr>
              <a:t>STEP 2</a:t>
            </a:r>
            <a:r>
              <a:rPr lang="en-US" sz="2600" dirty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FF0000"/>
                </a:solidFill>
              </a:rPr>
              <a:t>STEP2</a:t>
            </a:r>
            <a:r>
              <a:rPr lang="en-US" sz="3000" dirty="0"/>
              <a:t> is difficult and can be pursued using </a:t>
            </a:r>
            <a:r>
              <a:rPr lang="en-US" sz="3000" i="1" dirty="0"/>
              <a:t>two</a:t>
            </a:r>
            <a:r>
              <a:rPr lang="en-US" sz="3000" dirty="0"/>
              <a:t> basic approaches: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Projection Based on Hashing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1800" y="22098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1158919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1935163" y="5380037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3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approach based on sorting has the following steps: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1</a:t>
            </a:r>
            <a:r>
              <a:rPr lang="en-US" sz="2400" dirty="0"/>
              <a:t>: Scan </a:t>
            </a:r>
            <a:r>
              <a:rPr lang="en-US" sz="2400" b="1" i="1" dirty="0"/>
              <a:t>R </a:t>
            </a:r>
            <a:r>
              <a:rPr lang="en-US" sz="2400" dirty="0"/>
              <a:t>and produce a set of tuples, </a:t>
            </a:r>
            <a:r>
              <a:rPr lang="en-US" sz="2400" b="1" i="1" dirty="0"/>
              <a:t>S</a:t>
            </a:r>
            <a:r>
              <a:rPr lang="en-US" sz="2400" dirty="0"/>
              <a:t>, which contains only the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2</a:t>
            </a:r>
            <a:r>
              <a:rPr lang="en-US" sz="2400" dirty="0"/>
              <a:t>: Sort </a:t>
            </a:r>
            <a:r>
              <a:rPr lang="en-US" sz="2400" b="1" i="1" dirty="0"/>
              <a:t>S</a:t>
            </a:r>
            <a:r>
              <a:rPr lang="en-US" sz="2400" dirty="0"/>
              <a:t> using </a:t>
            </a:r>
            <a:r>
              <a:rPr lang="en-US" sz="2400" i="1" dirty="0"/>
              <a:t>external sorting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00B050"/>
                </a:solidFill>
              </a:rPr>
              <a:t>Step 3</a:t>
            </a:r>
            <a:r>
              <a:rPr lang="en-US" sz="2400" dirty="0"/>
              <a:t>: Scan the sorted result, compare adjacent tuples, and discard duplicates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What is the I/O cost (assuming we use </a:t>
            </a:r>
            <a:r>
              <a:rPr lang="en-US" sz="2600" i="1" dirty="0">
                <a:solidFill>
                  <a:srgbClr val="0070C0"/>
                </a:solidFill>
              </a:rPr>
              <a:t>temporary </a:t>
            </a:r>
            <a:r>
              <a:rPr lang="en-US" sz="2600" dirty="0">
                <a:solidFill>
                  <a:srgbClr val="0070C0"/>
                </a:solidFill>
              </a:rPr>
              <a:t>relations)?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1</a:t>
            </a:r>
            <a:r>
              <a:rPr lang="en-US" sz="2200" dirty="0"/>
              <a:t>: </a:t>
            </a:r>
            <a:r>
              <a:rPr lang="en-US" sz="2200" b="1" i="1" dirty="0"/>
              <a:t>M</a:t>
            </a:r>
            <a:r>
              <a:rPr lang="en-US" sz="2200" dirty="0"/>
              <a:t> + </a:t>
            </a:r>
            <a:r>
              <a:rPr lang="en-US" sz="2200" b="1" i="1" dirty="0"/>
              <a:t>T</a:t>
            </a:r>
            <a:r>
              <a:rPr lang="en-US" sz="2200" dirty="0"/>
              <a:t> I/</a:t>
            </a:r>
            <a:r>
              <a:rPr lang="en-US" sz="2200" dirty="0" err="1"/>
              <a:t>Os</a:t>
            </a:r>
            <a:r>
              <a:rPr lang="en-US" sz="2200" dirty="0"/>
              <a:t>, where </a:t>
            </a:r>
            <a:r>
              <a:rPr lang="en-US" sz="2200" b="1" i="1" dirty="0"/>
              <a:t>M </a:t>
            </a:r>
            <a:r>
              <a:rPr lang="en-US" sz="2200" dirty="0"/>
              <a:t>is the number of pages of </a:t>
            </a:r>
            <a:r>
              <a:rPr lang="en-US" sz="2200" b="1" i="1" dirty="0"/>
              <a:t>R</a:t>
            </a:r>
            <a:r>
              <a:rPr lang="en-US" sz="2200" dirty="0"/>
              <a:t> and </a:t>
            </a:r>
            <a:r>
              <a:rPr lang="en-US" sz="2200" b="1" i="1" dirty="0"/>
              <a:t>T</a:t>
            </a:r>
            <a:r>
              <a:rPr lang="en-US" sz="2200" dirty="0"/>
              <a:t> is the number of pages of the temporary relation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2</a:t>
            </a:r>
            <a:r>
              <a:rPr lang="en-US" sz="2200" dirty="0"/>
              <a:t>: 2</a:t>
            </a:r>
            <a:r>
              <a:rPr lang="en-US" sz="2200" b="1" i="1" dirty="0"/>
              <a:t>T</a:t>
            </a:r>
            <a:r>
              <a:rPr lang="en-US" sz="2200" dirty="0"/>
              <a:t> × # of passes 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>
                <a:solidFill>
                  <a:srgbClr val="00B050"/>
                </a:solidFill>
              </a:rPr>
              <a:t>Step 3</a:t>
            </a:r>
            <a:r>
              <a:rPr lang="en-US" sz="2200" dirty="0"/>
              <a:t>: </a:t>
            </a:r>
            <a:r>
              <a:rPr lang="en-US" sz="2200" b="1" i="1" dirty="0"/>
              <a:t>T </a:t>
            </a:r>
            <a:r>
              <a:rPr lang="en-US" sz="2200" dirty="0"/>
              <a:t>I/</a:t>
            </a:r>
            <a:r>
              <a:rPr lang="en-US" sz="2200" dirty="0" err="1"/>
              <a:t>Os</a:t>
            </a: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2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Projection Operation: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1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I/</a:t>
            </a:r>
            <a:r>
              <a:rPr lang="en-US" sz="2600" dirty="0" err="1"/>
              <a:t>Os</a:t>
            </a:r>
            <a:r>
              <a:rPr lang="en-US" sz="2600" dirty="0"/>
              <a:t> + 250 I/</a:t>
            </a:r>
            <a:r>
              <a:rPr lang="en-US" sz="2600" dirty="0" err="1"/>
              <a:t>Os</a:t>
            </a:r>
            <a:r>
              <a:rPr lang="en-US" sz="2600" dirty="0"/>
              <a:t>, assuming each tuple written in the temporary relation is 10 bytes long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2</a:t>
            </a:r>
            <a:r>
              <a:rPr lang="en-US" sz="2600" dirty="0"/>
              <a:t>: if </a:t>
            </a:r>
            <a:r>
              <a:rPr lang="en-US" sz="2600" b="1" i="1" dirty="0"/>
              <a:t>B</a:t>
            </a:r>
            <a:r>
              <a:rPr lang="en-US" sz="2600" dirty="0"/>
              <a:t> (say) is 20, we can sort the temporary relation in 2 passes at a cost of 2×250×2 = 1000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Step 3</a:t>
            </a:r>
            <a:r>
              <a:rPr lang="en-US" sz="2600" dirty="0"/>
              <a:t>: add another 250 I/</a:t>
            </a:r>
            <a:r>
              <a:rPr lang="en-US" sz="2600" dirty="0" err="1"/>
              <a:t>Os</a:t>
            </a:r>
            <a:r>
              <a:rPr lang="en-US" sz="2600" dirty="0"/>
              <a:t> for the scan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2500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b="1" dirty="0"/>
              <a:t>DISTINCT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58667" y="62484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83349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7630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Projection based on sorting can be simply done by </a:t>
            </a:r>
            <a:r>
              <a:rPr lang="en-US" sz="2800" i="1" dirty="0"/>
              <a:t>modifying</a:t>
            </a:r>
            <a:r>
              <a:rPr lang="en-US" sz="2800" dirty="0"/>
              <a:t> the external sorting algorithm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can this be achieved?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Project out unwanted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Eliminate duplicates during merging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 0</a:t>
            </a:r>
            <a:r>
              <a:rPr lang="en-US" sz="2600" dirty="0"/>
              <a:t>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B050"/>
                </a:solidFill>
              </a:rPr>
              <a:t>Passes 1, 2, 3, etc.</a:t>
            </a:r>
            <a:r>
              <a:rPr lang="en-US" sz="2600" dirty="0"/>
              <a:t>: Cost of merging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8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</a:t>
            </a:r>
            <a:r>
              <a:rPr lang="en-US" i="1" dirty="0">
                <a:ea typeface="ＭＳ Ｐゴシック" pitchFamily="34" charset="-128"/>
              </a:rPr>
              <a:t>Modified</a:t>
            </a:r>
            <a:r>
              <a:rPr lang="en-US" dirty="0">
                <a:ea typeface="ＭＳ Ｐゴシック" pitchFamily="34" charset="-128"/>
              </a:rPr>
              <a:t>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External Sorting: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000" dirty="0">
                <a:solidFill>
                  <a:srgbClr val="0070C0"/>
                </a:solidFill>
              </a:rPr>
              <a:t>How many I/</a:t>
            </a:r>
            <a:r>
              <a:rPr lang="en-US" sz="3000" dirty="0" err="1">
                <a:solidFill>
                  <a:srgbClr val="0070C0"/>
                </a:solidFill>
              </a:rPr>
              <a:t>Os</a:t>
            </a:r>
            <a:r>
              <a:rPr lang="en-US" sz="30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0</a:t>
            </a:r>
            <a:r>
              <a:rPr lang="en-US" dirty="0"/>
              <a:t>: </a:t>
            </a:r>
            <a:r>
              <a:rPr lang="en-US" b="1" i="1" dirty="0"/>
              <a:t>M</a:t>
            </a:r>
            <a:r>
              <a:rPr lang="en-US" dirty="0"/>
              <a:t> + </a:t>
            </a:r>
            <a:r>
              <a:rPr lang="en-US" b="1" i="1" dirty="0"/>
              <a:t>T</a:t>
            </a:r>
            <a:r>
              <a:rPr lang="en-US" dirty="0"/>
              <a:t> = 1000 + 250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B050"/>
                </a:solidFill>
              </a:rPr>
              <a:t>Pass 1</a:t>
            </a:r>
            <a:r>
              <a:rPr lang="en-US" dirty="0"/>
              <a:t>: read the runs (total of 250 pages) and </a:t>
            </a:r>
            <a:br>
              <a:rPr lang="en-US" dirty="0"/>
            </a:br>
            <a:r>
              <a:rPr lang="en-US" dirty="0"/>
              <a:t>merge them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Grand Total = 1500 I/</a:t>
            </a:r>
            <a:r>
              <a:rPr lang="en-US" dirty="0" err="1"/>
              <a:t>Os</a:t>
            </a:r>
            <a:r>
              <a:rPr lang="en-US" dirty="0"/>
              <a:t> (as opposed to 2500 I/</a:t>
            </a:r>
            <a:r>
              <a:rPr lang="en-US" dirty="0" err="1"/>
              <a:t>Os</a:t>
            </a:r>
            <a:r>
              <a:rPr lang="en-US" dirty="0"/>
              <a:t> using the </a:t>
            </a:r>
            <a:r>
              <a:rPr lang="en-US" i="1" dirty="0"/>
              <a:t>unmodified</a:t>
            </a:r>
            <a:r>
              <a:rPr lang="en-US" dirty="0"/>
              <a:t> version!)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48000" y="2173069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</p:spTree>
    <p:extLst>
      <p:ext uri="{BB962C8B-B14F-4D97-AF65-F5344CB8AC3E}">
        <p14:creationId xmlns:p14="http://schemas.microsoft.com/office/powerpoint/2010/main" val="3725739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 and 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So far, we assumed random </a:t>
            </a:r>
            <a:r>
              <a:rPr lang="en-US" sz="2800"/>
              <a:t>disk accesses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Would cost change if we assume that reads and writes are done sequentially?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Yes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How can we incorporate this fact into our </a:t>
            </a:r>
            <a:br>
              <a:rPr lang="en-US" dirty="0"/>
            </a:br>
            <a:r>
              <a:rPr lang="en-US" dirty="0"/>
              <a:t>cost model?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Use bigger units (this is referred to as </a:t>
            </a:r>
            <a:r>
              <a:rPr lang="en-US" dirty="0">
                <a:solidFill>
                  <a:srgbClr val="0070C0"/>
                </a:solidFill>
              </a:rPr>
              <a:t>Blocked I/O</a:t>
            </a:r>
            <a:r>
              <a:rPr lang="en-US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Mask I/O delays through pre-fetching (this is referred to as </a:t>
            </a:r>
            <a:r>
              <a:rPr lang="en-US" dirty="0">
                <a:solidFill>
                  <a:srgbClr val="0070C0"/>
                </a:solidFill>
              </a:rPr>
              <a:t>double buffering</a:t>
            </a:r>
            <a:r>
              <a:rPr lang="en-US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981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dirty="0">
                <a:ea typeface="ＭＳ Ｐゴシック" pitchFamily="34" charset="-128"/>
              </a:rPr>
              <a:t>The Projection Operation</a:t>
            </a:r>
          </a:p>
        </p:txBody>
      </p:sp>
      <p:pic>
        <p:nvPicPr>
          <p:cNvPr id="5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048000" y="1828800"/>
            <a:ext cx="2895600" cy="1066800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Discussions on:</a:t>
            </a:r>
          </a:p>
        </p:txBody>
      </p:sp>
      <p:cxnSp>
        <p:nvCxnSpPr>
          <p:cNvPr id="10" name="Straight Arrow Connector 9"/>
          <p:cNvCxnSpPr>
            <a:stCxn id="9" idx="2"/>
            <a:endCxn id="11" idx="0"/>
          </p:cNvCxnSpPr>
          <p:nvPr/>
        </p:nvCxnSpPr>
        <p:spPr>
          <a:xfrm flipH="1">
            <a:off x="2438400" y="2895600"/>
            <a:ext cx="205740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81000" y="4056063"/>
            <a:ext cx="41148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Sorting</a:t>
            </a:r>
          </a:p>
        </p:txBody>
      </p:sp>
      <p:sp>
        <p:nvSpPr>
          <p:cNvPr id="13" name="Chevron 12"/>
          <p:cNvSpPr/>
          <p:nvPr/>
        </p:nvSpPr>
        <p:spPr>
          <a:xfrm rot="16200000">
            <a:off x="6463708" y="5361253"/>
            <a:ext cx="742950" cy="346075"/>
          </a:xfrm>
          <a:prstGeom prst="chevr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876800" y="4056063"/>
            <a:ext cx="4000500" cy="8382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Projection Based on Hashing</a:t>
            </a:r>
          </a:p>
        </p:txBody>
      </p:sp>
      <p:cxnSp>
        <p:nvCxnSpPr>
          <p:cNvPr id="18" name="Straight Arrow Connector 17"/>
          <p:cNvCxnSpPr>
            <a:stCxn id="9" idx="2"/>
            <a:endCxn id="15" idx="0"/>
          </p:cNvCxnSpPr>
          <p:nvPr/>
        </p:nvCxnSpPr>
        <p:spPr>
          <a:xfrm>
            <a:off x="4495800" y="2895600"/>
            <a:ext cx="2381250" cy="11604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2024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 </a:t>
            </a:r>
            <a:r>
              <a:rPr lang="en-US" sz="2800" dirty="0"/>
              <a:t>(</a:t>
            </a:r>
            <a:r>
              <a:rPr lang="en-US" sz="2800" i="1" dirty="0"/>
              <a:t>assuming B buffers</a:t>
            </a:r>
            <a:r>
              <a:rPr lang="en-US" sz="2800" dirty="0"/>
              <a:t>):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</a:t>
            </a:r>
            <a:r>
              <a:rPr lang="en-US" sz="2600" b="1" i="1" dirty="0"/>
              <a:t>R </a:t>
            </a:r>
            <a:r>
              <a:rPr lang="en-US" sz="2600" dirty="0"/>
              <a:t>using 1 input buffer, </a:t>
            </a:r>
            <a:r>
              <a:rPr lang="en-US" sz="2600" i="1" dirty="0"/>
              <a:t>one</a:t>
            </a:r>
            <a:r>
              <a:rPr lang="en-US" sz="2600" dirty="0"/>
              <a:t> page at a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For each tuple in the input page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Discard unwanted fields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/>
              <a:t>Apply hash function </a:t>
            </a:r>
            <a:r>
              <a:rPr lang="en-US" b="1" i="1" dirty="0"/>
              <a:t>h1</a:t>
            </a:r>
            <a:r>
              <a:rPr lang="en-US" dirty="0"/>
              <a:t> to choose one of </a:t>
            </a:r>
            <a:r>
              <a:rPr lang="en-US" b="1" i="1" dirty="0"/>
              <a:t>B</a:t>
            </a:r>
            <a:r>
              <a:rPr lang="en-US" dirty="0"/>
              <a:t>-1 </a:t>
            </a:r>
            <a:br>
              <a:rPr lang="en-US" dirty="0"/>
            </a:br>
            <a:r>
              <a:rPr lang="en-US" dirty="0"/>
              <a:t>output buffers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1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rgbClr val="0070C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Partitioning Phase</a:t>
            </a:r>
            <a:r>
              <a:rPr lang="en-US" sz="2800" dirty="0"/>
              <a:t>:</a:t>
            </a:r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835150" y="3810000"/>
            <a:ext cx="5661025" cy="2971800"/>
            <a:chOff x="2164" y="207"/>
            <a:chExt cx="3566" cy="1872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936" y="1833"/>
              <a:ext cx="158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 main memory buffers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4910" y="1847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2317" y="1848"/>
              <a:ext cx="3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Disk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2164" y="207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Original </a:t>
              </a:r>
            </a:p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Relation</a:t>
              </a: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3916" y="398"/>
              <a:ext cx="58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OUTPUT</a:t>
              </a: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83"/>
                <a:gd name="T16" fmla="*/ 0 h 1442"/>
                <a:gd name="T17" fmla="*/ 1683 w 1683"/>
                <a:gd name="T18" fmla="*/ 1442 h 14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1"/>
                <a:gd name="T16" fmla="*/ 0 h 170"/>
                <a:gd name="T17" fmla="*/ 211 w 211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" name="Group 16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6" name="Freeform 17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Freeform 18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40"/>
                  <a:gd name="T17" fmla="*/ 27 w 27"/>
                  <a:gd name="T18" fmla="*/ 40 h 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19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2"/>
                  <a:gd name="T16" fmla="*/ 0 h 57"/>
                  <a:gd name="T17" fmla="*/ 22 w 22"/>
                  <a:gd name="T18" fmla="*/ 57 h 5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>
                <a:solidFill>
                  <a:srgbClr val="00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" name="Freeform 20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40"/>
                <a:gd name="T17" fmla="*/ 27 w 27"/>
                <a:gd name="T18" fmla="*/ 40 h 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170"/>
                <a:gd name="T17" fmla="*/ 157 w 157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Rectangle 26"/>
            <p:cNvSpPr>
              <a:spLocks noChangeArrowheads="1"/>
            </p:cNvSpPr>
            <p:nvPr/>
          </p:nvSpPr>
          <p:spPr bwMode="auto">
            <a:xfrm>
              <a:off x="4150" y="910"/>
              <a:ext cx="17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"/>
                <a:gd name="T16" fmla="*/ 0 h 170"/>
                <a:gd name="T17" fmla="*/ 158 w 158"/>
                <a:gd name="T18" fmla="*/ 170 h 17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ectangle 29"/>
            <p:cNvSpPr>
              <a:spLocks noChangeArrowheads="1"/>
            </p:cNvSpPr>
            <p:nvPr/>
          </p:nvSpPr>
          <p:spPr bwMode="auto">
            <a:xfrm>
              <a:off x="2907" y="954"/>
              <a:ext cx="46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INPUT</a:t>
              </a:r>
            </a:p>
          </p:txBody>
        </p:sp>
        <p:sp useBgFill="1">
          <p:nvSpPr>
            <p:cNvPr id="26" name="Rectangle 30"/>
            <p:cNvSpPr>
              <a:spLocks noChangeArrowheads="1"/>
            </p:cNvSpPr>
            <p:nvPr/>
          </p:nvSpPr>
          <p:spPr bwMode="auto">
            <a:xfrm>
              <a:off x="4150" y="565"/>
              <a:ext cx="172" cy="192"/>
            </a:xfrm>
            <a:prstGeom prst="rect">
              <a:avLst/>
            </a:pr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27" name="Rectangle 31"/>
            <p:cNvSpPr>
              <a:spLocks noChangeArrowheads="1"/>
            </p:cNvSpPr>
            <p:nvPr/>
          </p:nvSpPr>
          <p:spPr bwMode="auto">
            <a:xfrm>
              <a:off x="3269" y="1109"/>
              <a:ext cx="514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hash</a:t>
              </a:r>
            </a:p>
            <a:p>
              <a:pPr algn="ctr" eaLnBrk="0" hangingPunct="0">
                <a:lnSpc>
                  <a:spcPct val="50000"/>
                </a:lnSpc>
              </a:pPr>
              <a:r>
                <a:rPr lang="en-US" sz="1400" b="1" dirty="0">
                  <a:solidFill>
                    <a:srgbClr val="000000"/>
                  </a:solidFill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000" b="1" dirty="0">
                  <a:solidFill>
                    <a:schemeClr val="accent2"/>
                  </a:solidFill>
                  <a:latin typeface="Times New Roman" pitchFamily="18" charset="0"/>
                </a:rPr>
                <a:t>h1</a:t>
              </a:r>
            </a:p>
          </p:txBody>
        </p:sp>
        <p:sp>
          <p:nvSpPr>
            <p:cNvPr id="28" name="Rectangle 32"/>
            <p:cNvSpPr>
              <a:spLocks noChangeArrowheads="1"/>
            </p:cNvSpPr>
            <p:nvPr/>
          </p:nvSpPr>
          <p:spPr bwMode="auto">
            <a:xfrm>
              <a:off x="4090" y="1405"/>
              <a:ext cx="2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sp>
          <p:nvSpPr>
            <p:cNvPr id="29" name="Rectangle 33"/>
            <p:cNvSpPr>
              <a:spLocks noChangeArrowheads="1"/>
            </p:cNvSpPr>
            <p:nvPr/>
          </p:nvSpPr>
          <p:spPr bwMode="auto">
            <a:xfrm>
              <a:off x="4697" y="391"/>
              <a:ext cx="7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Partitions</a:t>
              </a:r>
            </a:p>
          </p:txBody>
        </p:sp>
        <p:sp>
          <p:nvSpPr>
            <p:cNvPr id="30" name="Rectangle 34"/>
            <p:cNvSpPr>
              <a:spLocks noChangeArrowheads="1"/>
            </p:cNvSpPr>
            <p:nvPr/>
          </p:nvSpPr>
          <p:spPr bwMode="auto">
            <a:xfrm>
              <a:off x="5424" y="776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1" name="Rectangle 35"/>
            <p:cNvSpPr>
              <a:spLocks noChangeArrowheads="1"/>
            </p:cNvSpPr>
            <p:nvPr/>
          </p:nvSpPr>
          <p:spPr bwMode="auto">
            <a:xfrm>
              <a:off x="5418" y="10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2" name="Rectangle 36"/>
            <p:cNvSpPr>
              <a:spLocks noChangeArrowheads="1"/>
            </p:cNvSpPr>
            <p:nvPr/>
          </p:nvSpPr>
          <p:spPr bwMode="auto">
            <a:xfrm>
              <a:off x="5398" y="1542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000000"/>
                  </a:solidFill>
                  <a:latin typeface="Times New Roman" pitchFamily="18" charset="0"/>
                </a:rPr>
                <a:t>B-1</a:t>
              </a:r>
            </a:p>
          </p:txBody>
        </p:sp>
        <p:grpSp>
          <p:nvGrpSpPr>
            <p:cNvPr id="33" name="Group 37"/>
            <p:cNvGrpSpPr>
              <a:grpSpLocks/>
            </p:cNvGrpSpPr>
            <p:nvPr/>
          </p:nvGrpSpPr>
          <p:grpSpPr bwMode="auto">
            <a:xfrm>
              <a:off x="2205" y="628"/>
              <a:ext cx="579" cy="1230"/>
              <a:chOff x="2205" y="628"/>
              <a:chExt cx="579" cy="1230"/>
            </a:xfrm>
          </p:grpSpPr>
          <p:sp>
            <p:nvSpPr>
              <p:cNvPr id="52" name="Oval 38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39"/>
              <p:cNvSpPr>
                <a:spLocks noChangeShapeType="1"/>
              </p:cNvSpPr>
              <p:nvPr/>
            </p:nvSpPr>
            <p:spPr bwMode="auto">
              <a:xfrm>
                <a:off x="2209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40"/>
              <p:cNvSpPr>
                <a:spLocks noChangeShapeType="1"/>
              </p:cNvSpPr>
              <p:nvPr/>
            </p:nvSpPr>
            <p:spPr bwMode="auto">
              <a:xfrm>
                <a:off x="2784" y="671"/>
                <a:ext cx="0" cy="110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Arc 41"/>
              <p:cNvSpPr>
                <a:spLocks/>
              </p:cNvSpPr>
              <p:nvPr/>
            </p:nvSpPr>
            <p:spPr bwMode="auto">
              <a:xfrm>
                <a:off x="2205" y="1782"/>
                <a:ext cx="575" cy="76"/>
              </a:xfrm>
              <a:custGeom>
                <a:avLst/>
                <a:gdLst>
                  <a:gd name="T0" fmla="*/ 0 w 43200"/>
                  <a:gd name="T1" fmla="*/ 0 h 22187"/>
                  <a:gd name="T2" fmla="*/ 0 w 43200"/>
                  <a:gd name="T3" fmla="*/ 0 h 22187"/>
                  <a:gd name="T4" fmla="*/ 0 w 43200"/>
                  <a:gd name="T5" fmla="*/ 0 h 22187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7"/>
                  <a:gd name="T11" fmla="*/ 43200 w 43200"/>
                  <a:gd name="T12" fmla="*/ 22187 h 2218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7" fill="none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</a:path>
                  <a:path w="43200" h="22187" stroke="0" extrusionOk="0">
                    <a:moveTo>
                      <a:pt x="43192" y="-1"/>
                    </a:moveTo>
                    <a:cubicBezTo>
                      <a:pt x="43197" y="195"/>
                      <a:pt x="43200" y="391"/>
                      <a:pt x="43200" y="587"/>
                    </a:cubicBezTo>
                    <a:cubicBezTo>
                      <a:pt x="43200" y="12516"/>
                      <a:pt x="33529" y="22187"/>
                      <a:pt x="21600" y="22187"/>
                    </a:cubicBezTo>
                    <a:cubicBezTo>
                      <a:pt x="9670" y="22187"/>
                      <a:pt x="0" y="12516"/>
                      <a:pt x="0" y="587"/>
                    </a:cubicBezTo>
                    <a:cubicBezTo>
                      <a:pt x="0" y="392"/>
                      <a:pt x="2" y="198"/>
                      <a:pt x="7" y="3"/>
                    </a:cubicBezTo>
                    <a:lnTo>
                      <a:pt x="21600" y="587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43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45"/>
            <p:cNvSpPr>
              <a:spLocks noChangeArrowheads="1"/>
            </p:cNvSpPr>
            <p:nvPr/>
          </p:nvSpPr>
          <p:spPr bwMode="auto">
            <a:xfrm>
              <a:off x="2292" y="1182"/>
              <a:ext cx="43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3200" b="1">
                  <a:solidFill>
                    <a:schemeClr val="tx2"/>
                  </a:solidFill>
                </a:rPr>
                <a:t>. . .</a:t>
              </a:r>
            </a:p>
          </p:txBody>
        </p:sp>
        <p:grpSp>
          <p:nvGrpSpPr>
            <p:cNvPr id="38" name="Group 46"/>
            <p:cNvGrpSpPr>
              <a:grpSpLocks/>
            </p:cNvGrpSpPr>
            <p:nvPr/>
          </p:nvGrpSpPr>
          <p:grpSpPr bwMode="auto">
            <a:xfrm>
              <a:off x="4749" y="628"/>
              <a:ext cx="675" cy="1244"/>
              <a:chOff x="4749" y="628"/>
              <a:chExt cx="675" cy="1244"/>
            </a:xfrm>
          </p:grpSpPr>
          <p:sp>
            <p:nvSpPr>
              <p:cNvPr id="48" name="Oval 47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8"/>
              <p:cNvSpPr>
                <a:spLocks noChangeShapeType="1"/>
              </p:cNvSpPr>
              <p:nvPr/>
            </p:nvSpPr>
            <p:spPr bwMode="auto">
              <a:xfrm>
                <a:off x="4753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9"/>
              <p:cNvSpPr>
                <a:spLocks noChangeShapeType="1"/>
              </p:cNvSpPr>
              <p:nvPr/>
            </p:nvSpPr>
            <p:spPr bwMode="auto">
              <a:xfrm>
                <a:off x="5424" y="672"/>
                <a:ext cx="0" cy="112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Arc 50"/>
              <p:cNvSpPr>
                <a:spLocks/>
              </p:cNvSpPr>
              <p:nvPr/>
            </p:nvSpPr>
            <p:spPr bwMode="auto">
              <a:xfrm>
                <a:off x="4749" y="1796"/>
                <a:ext cx="671" cy="76"/>
              </a:xfrm>
              <a:custGeom>
                <a:avLst/>
                <a:gdLst>
                  <a:gd name="T0" fmla="*/ 0 w 43200"/>
                  <a:gd name="T1" fmla="*/ 0 h 22186"/>
                  <a:gd name="T2" fmla="*/ 0 w 43200"/>
                  <a:gd name="T3" fmla="*/ 0 h 22186"/>
                  <a:gd name="T4" fmla="*/ 0 w 43200"/>
                  <a:gd name="T5" fmla="*/ 0 h 22186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22186"/>
                  <a:gd name="T11" fmla="*/ 43200 w 43200"/>
                  <a:gd name="T12" fmla="*/ 22186 h 2218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22186" fill="none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</a:path>
                  <a:path w="43200" h="22186" stroke="0" extrusionOk="0">
                    <a:moveTo>
                      <a:pt x="43192" y="-1"/>
                    </a:moveTo>
                    <a:cubicBezTo>
                      <a:pt x="43197" y="195"/>
                      <a:pt x="43200" y="390"/>
                      <a:pt x="43200" y="586"/>
                    </a:cubicBezTo>
                    <a:cubicBezTo>
                      <a:pt x="43200" y="12515"/>
                      <a:pt x="33529" y="22186"/>
                      <a:pt x="21600" y="22186"/>
                    </a:cubicBezTo>
                    <a:cubicBezTo>
                      <a:pt x="9670" y="22185"/>
                      <a:pt x="-1" y="12515"/>
                      <a:pt x="-1" y="585"/>
                    </a:cubicBezTo>
                    <a:lnTo>
                      <a:pt x="21600" y="586"/>
                    </a:lnTo>
                    <a:lnTo>
                      <a:pt x="43192" y="-1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" name="Line 51"/>
            <p:cNvSpPr>
              <a:spLocks noChangeShapeType="1"/>
            </p:cNvSpPr>
            <p:nvPr/>
          </p:nvSpPr>
          <p:spPr bwMode="auto">
            <a:xfrm>
              <a:off x="2785" y="1296"/>
              <a:ext cx="239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52"/>
            <p:cNvSpPr>
              <a:spLocks noChangeShapeType="1"/>
            </p:cNvSpPr>
            <p:nvPr/>
          </p:nvSpPr>
          <p:spPr bwMode="auto">
            <a:xfrm flipV="1">
              <a:off x="3793" y="913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53"/>
            <p:cNvSpPr>
              <a:spLocks noChangeShapeType="1"/>
            </p:cNvSpPr>
            <p:nvPr/>
          </p:nvSpPr>
          <p:spPr bwMode="auto">
            <a:xfrm flipV="1">
              <a:off x="3793" y="1201"/>
              <a:ext cx="335" cy="95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Line 54"/>
            <p:cNvSpPr>
              <a:spLocks noChangeShapeType="1"/>
            </p:cNvSpPr>
            <p:nvPr/>
          </p:nvSpPr>
          <p:spPr bwMode="auto">
            <a:xfrm>
              <a:off x="3793" y="1297"/>
              <a:ext cx="335" cy="383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55"/>
            <p:cNvSpPr>
              <a:spLocks noChangeShapeType="1"/>
            </p:cNvSpPr>
            <p:nvPr/>
          </p:nvSpPr>
          <p:spPr bwMode="auto">
            <a:xfrm>
              <a:off x="4417" y="864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56"/>
            <p:cNvSpPr>
              <a:spLocks noChangeShapeType="1"/>
            </p:cNvSpPr>
            <p:nvPr/>
          </p:nvSpPr>
          <p:spPr bwMode="auto">
            <a:xfrm>
              <a:off x="4417" y="1152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57"/>
            <p:cNvSpPr>
              <a:spLocks noChangeShapeType="1"/>
            </p:cNvSpPr>
            <p:nvPr/>
          </p:nvSpPr>
          <p:spPr bwMode="auto">
            <a:xfrm>
              <a:off x="4417" y="1680"/>
              <a:ext cx="383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Freeform 58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59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6"/>
                <a:gd name="T16" fmla="*/ 0 h 181"/>
                <a:gd name="T17" fmla="*/ 266 w 266"/>
                <a:gd name="T18" fmla="*/ 181 h 18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>
              <a:solidFill>
                <a:schemeClr val="tx2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997325" y="3182815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be duplicates </a:t>
            </a:r>
          </a:p>
        </p:txBody>
      </p:sp>
      <p:cxnSp>
        <p:nvCxnSpPr>
          <p:cNvPr id="59" name="Straight Arrow Connector 58"/>
          <p:cNvCxnSpPr>
            <a:endCxn id="30" idx="3"/>
          </p:cNvCxnSpPr>
          <p:nvPr/>
        </p:nvCxnSpPr>
        <p:spPr>
          <a:xfrm flipH="1">
            <a:off x="7308850" y="3829146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25" name="Straight Arrow Connector 26624"/>
          <p:cNvCxnSpPr/>
          <p:nvPr/>
        </p:nvCxnSpPr>
        <p:spPr>
          <a:xfrm flipH="1">
            <a:off x="7232650" y="3829146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30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Duplicate Elimination Phase</a:t>
            </a:r>
            <a:r>
              <a:rPr lang="en-US" sz="2800" dirty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Read each partition and build a corresponding </a:t>
            </a:r>
            <a:r>
              <a:rPr lang="en-US" sz="2600" i="1" dirty="0"/>
              <a:t>in-memory</a:t>
            </a:r>
            <a:r>
              <a:rPr lang="en-US" sz="2600" dirty="0"/>
              <a:t> hash table, using hash function </a:t>
            </a:r>
            <a:r>
              <a:rPr lang="en-US" sz="2600" b="1" i="1" dirty="0"/>
              <a:t>h2</a:t>
            </a:r>
            <a:r>
              <a:rPr lang="en-US" sz="2600" dirty="0"/>
              <a:t> (&lt;&gt; </a:t>
            </a:r>
            <a:r>
              <a:rPr lang="en-US" sz="2600" b="1" i="1" dirty="0"/>
              <a:t>h1</a:t>
            </a:r>
            <a:r>
              <a:rPr lang="en-US" sz="2600" dirty="0"/>
              <a:t>) on all fields, while discarding duplicates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If a partition </a:t>
            </a:r>
            <a:r>
              <a:rPr lang="en-US" sz="2600" b="1" i="1" dirty="0"/>
              <a:t>P</a:t>
            </a:r>
            <a:r>
              <a:rPr lang="en-US" sz="2600" dirty="0"/>
              <a:t> does not fit in memory, apply hash-based projection algorithm </a:t>
            </a:r>
            <a:r>
              <a:rPr lang="en-US" sz="2600" i="1" dirty="0"/>
              <a:t>recursively</a:t>
            </a:r>
            <a:r>
              <a:rPr lang="en-US" sz="2600" dirty="0"/>
              <a:t> on </a:t>
            </a:r>
            <a:r>
              <a:rPr lang="en-US" sz="2600" b="1" i="1" dirty="0"/>
              <a:t>P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76582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Duplicate Elimination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I/O cost of hash-based projection?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 = </a:t>
            </a:r>
            <a:r>
              <a:rPr lang="en-US" sz="2600" b="1" i="1" dirty="0"/>
              <a:t>M</a:t>
            </a:r>
            <a:r>
              <a:rPr lang="en-US" sz="2600" dirty="0"/>
              <a:t> (to read </a:t>
            </a:r>
            <a:r>
              <a:rPr lang="en-US" sz="2600" b="1" i="1" dirty="0"/>
              <a:t>R</a:t>
            </a:r>
            <a:r>
              <a:rPr lang="en-US" sz="2600" dirty="0"/>
              <a:t>) + </a:t>
            </a:r>
            <a:r>
              <a:rPr lang="en-US" sz="2600" b="1" i="1" dirty="0"/>
              <a:t>T</a:t>
            </a:r>
            <a:r>
              <a:rPr lang="en-US" sz="2600" dirty="0"/>
              <a:t> (to write out the projected tuples)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 = </a:t>
            </a:r>
            <a:r>
              <a:rPr lang="en-US" sz="2600" b="1" i="1" dirty="0"/>
              <a:t>T</a:t>
            </a:r>
            <a:r>
              <a:rPr lang="en-US" sz="2600" dirty="0"/>
              <a:t> (to read in every partition) (CPU and final writing costs are ignored)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Cost = </a:t>
            </a:r>
            <a:r>
              <a:rPr lang="en-US" sz="2600" b="1" i="1" dirty="0"/>
              <a:t>M</a:t>
            </a:r>
            <a:r>
              <a:rPr lang="en-US" sz="2600" dirty="0"/>
              <a:t> + 2</a:t>
            </a:r>
            <a:r>
              <a:rPr lang="en-US" sz="2600" b="1" i="1" dirty="0"/>
              <a:t>T</a:t>
            </a:r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83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Projection Based on Hashing: An Example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Consider Q again: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How many I/</a:t>
            </a:r>
            <a:r>
              <a:rPr lang="en-US" sz="2800" dirty="0" err="1">
                <a:solidFill>
                  <a:srgbClr val="0070C0"/>
                </a:solidFill>
              </a:rPr>
              <a:t>Os</a:t>
            </a:r>
            <a:r>
              <a:rPr lang="en-US" sz="2800" dirty="0">
                <a:solidFill>
                  <a:srgbClr val="0070C0"/>
                </a:solidFill>
              </a:rPr>
              <a:t> would evaluating Q incur?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Partitioning phase: </a:t>
            </a:r>
            <a:r>
              <a:rPr lang="en-US" sz="2600" b="1" i="1" dirty="0"/>
              <a:t>M</a:t>
            </a:r>
            <a:r>
              <a:rPr lang="en-US" sz="2600" dirty="0"/>
              <a:t> + </a:t>
            </a:r>
            <a:r>
              <a:rPr lang="en-US" sz="2600" b="1" i="1" dirty="0"/>
              <a:t>T</a:t>
            </a:r>
            <a:r>
              <a:rPr lang="en-US" sz="2600" dirty="0"/>
              <a:t> = 1000 + 250 I/</a:t>
            </a:r>
            <a:r>
              <a:rPr lang="en-US" sz="2600" dirty="0" err="1"/>
              <a:t>Os</a:t>
            </a:r>
            <a:r>
              <a:rPr lang="en-US" sz="2600" dirty="0"/>
              <a:t>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Duplicate Elimination phase: </a:t>
            </a:r>
            <a:r>
              <a:rPr lang="en-US" sz="2600" b="1" dirty="0"/>
              <a:t>T</a:t>
            </a:r>
            <a:r>
              <a:rPr lang="en-US" sz="2600" dirty="0"/>
              <a:t> = 250 I/</a:t>
            </a:r>
            <a:r>
              <a:rPr lang="en-US" sz="2600" dirty="0" err="1"/>
              <a:t>Os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Total = 1500 I/</a:t>
            </a:r>
            <a:r>
              <a:rPr lang="en-US" sz="2600" dirty="0" err="1"/>
              <a:t>Os</a:t>
            </a:r>
            <a:r>
              <a:rPr lang="en-US" sz="2600" dirty="0"/>
              <a:t> (as opposed to 2500 I/</a:t>
            </a:r>
            <a:r>
              <a:rPr lang="en-US" sz="2600" dirty="0" err="1"/>
              <a:t>Os</a:t>
            </a:r>
            <a:r>
              <a:rPr lang="en-US" sz="2600" dirty="0"/>
              <a:t> and 1500 I/</a:t>
            </a:r>
            <a:r>
              <a:rPr lang="en-US" sz="2600" dirty="0" err="1"/>
              <a:t>Os</a:t>
            </a:r>
            <a:r>
              <a:rPr lang="en-US" sz="2600" dirty="0"/>
              <a:t> using </a:t>
            </a:r>
            <a:r>
              <a:rPr lang="en-US" sz="2600" i="1" dirty="0"/>
              <a:t>projection based on sorting </a:t>
            </a:r>
            <a:r>
              <a:rPr lang="en-US" sz="2600" dirty="0"/>
              <a:t>and </a:t>
            </a:r>
            <a:r>
              <a:rPr lang="en-US" sz="2600" i="1" dirty="0"/>
              <a:t>projection based on modified external sorting</a:t>
            </a:r>
            <a:r>
              <a:rPr lang="en-US" sz="2600" dirty="0"/>
              <a:t>, respectively)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200400" y="2057400"/>
            <a:ext cx="2854884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DISTINCT </a:t>
            </a:r>
            <a:r>
              <a:rPr lang="en-US" dirty="0" err="1"/>
              <a:t>R.sid</a:t>
            </a:r>
            <a:r>
              <a:rPr lang="en-US" dirty="0"/>
              <a:t>, </a:t>
            </a:r>
            <a:r>
              <a:rPr lang="en-US" dirty="0" err="1"/>
              <a:t>R.bid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Reserves R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914400" y="5955350"/>
            <a:ext cx="7467600" cy="67405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Which one is better, </a:t>
            </a:r>
            <a:r>
              <a:rPr lang="en-US" sz="2000" i="1" dirty="0">
                <a:solidFill>
                  <a:schemeClr val="tx1"/>
                </a:solidFill>
              </a:rPr>
              <a:t>projection based on modified external sorting </a:t>
            </a:r>
            <a:r>
              <a:rPr lang="en-US" sz="2000" dirty="0">
                <a:solidFill>
                  <a:schemeClr val="tx1"/>
                </a:solidFill>
              </a:rPr>
              <a:t>or </a:t>
            </a:r>
            <a:r>
              <a:rPr lang="en-US" sz="2000" i="1" dirty="0">
                <a:solidFill>
                  <a:schemeClr val="tx1"/>
                </a:solidFill>
              </a:rPr>
              <a:t>projection based on hashing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16688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Sorting vs. Hashing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sorting-based approach is superior </a:t>
            </a:r>
            <a:r>
              <a:rPr lang="en-US" sz="2800" i="1" dirty="0"/>
              <a:t>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duplicate frequency</a:t>
            </a:r>
            <a:r>
              <a:rPr lang="en-US" sz="2600" dirty="0"/>
              <a:t> is high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Or the </a:t>
            </a:r>
            <a:r>
              <a:rPr lang="en-US" sz="2600" dirty="0">
                <a:solidFill>
                  <a:srgbClr val="FF0000"/>
                </a:solidFill>
              </a:rPr>
              <a:t>distribution</a:t>
            </a:r>
            <a:r>
              <a:rPr lang="en-US" sz="2600" dirty="0"/>
              <a:t> of (hash) values is very </a:t>
            </a:r>
            <a:r>
              <a:rPr lang="en-US" sz="2600" dirty="0">
                <a:solidFill>
                  <a:srgbClr val="FF0000"/>
                </a:solidFill>
              </a:rPr>
              <a:t>skewed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With the sorting-based approach the result is </a:t>
            </a:r>
            <a:r>
              <a:rPr lang="en-US" sz="2800" dirty="0">
                <a:solidFill>
                  <a:srgbClr val="FF0000"/>
                </a:solidFill>
              </a:rPr>
              <a:t>sorted</a:t>
            </a:r>
            <a:r>
              <a:rPr lang="en-US" sz="2800" dirty="0"/>
              <a:t>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Most DBMSs incorporate a </a:t>
            </a:r>
            <a:r>
              <a:rPr lang="en-US" sz="2800" i="1" dirty="0"/>
              <a:t>sorting utility</a:t>
            </a:r>
            <a:r>
              <a:rPr lang="en-US" sz="2800" dirty="0"/>
              <a:t>, which can be used to implement projection relatively easy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Hence, sorting is the standard approach for projection!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871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Index-Only Scan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Can an index be used for projections?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Useful if the key includes </a:t>
            </a:r>
            <a:r>
              <a:rPr lang="en-US" sz="2600" i="1" dirty="0"/>
              <a:t>all</a:t>
            </a:r>
            <a:r>
              <a:rPr lang="en-US" sz="2600" dirty="0"/>
              <a:t> wanted attributes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As such, key values can be simply retrieved from the index without ever accessing the actual relation!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This technique is referred to as </a:t>
            </a:r>
            <a:r>
              <a:rPr lang="en-US" sz="2600" dirty="0">
                <a:solidFill>
                  <a:srgbClr val="00B050"/>
                </a:solidFill>
              </a:rPr>
              <a:t>index-only scan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If an ordered (i.e., tree) index contains all wanted attributes as </a:t>
            </a:r>
            <a:r>
              <a:rPr lang="en-US" sz="2800" i="1" dirty="0"/>
              <a:t>prefix </a:t>
            </a:r>
            <a:r>
              <a:rPr lang="en-US" sz="2800" dirty="0"/>
              <a:t>of search key, we can: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Retrieve index entries in order (index-only scan)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600" dirty="0"/>
              <a:t>Discard unwanted fields and compare adjacent tuples to eliminate duplicates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b="1" i="1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4388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6837363" y="4325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198563" y="4714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1198563" y="5715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1052513" y="4360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6953250" y="4800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>
            <a:off x="6967538" y="5081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Freeform 12"/>
          <p:cNvSpPr>
            <a:spLocks/>
          </p:cNvSpPr>
          <p:nvPr/>
        </p:nvSpPr>
        <p:spPr bwMode="auto">
          <a:xfrm>
            <a:off x="3321050" y="4222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Freeform 13"/>
          <p:cNvSpPr>
            <a:spLocks/>
          </p:cNvSpPr>
          <p:nvPr/>
        </p:nvSpPr>
        <p:spPr bwMode="auto">
          <a:xfrm>
            <a:off x="5170488" y="5076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3292475" y="5799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2787650" y="4114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3303588" y="4278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3224213" y="5856288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5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122863" y="5100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7245350" y="6159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382713" y="6191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19" name="Line 21"/>
          <p:cNvSpPr>
            <a:spLocks noChangeShapeType="1"/>
          </p:cNvSpPr>
          <p:nvPr/>
        </p:nvSpPr>
        <p:spPr bwMode="auto">
          <a:xfrm>
            <a:off x="1068388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2"/>
          <p:cNvSpPr>
            <a:spLocks noChangeShapeType="1"/>
          </p:cNvSpPr>
          <p:nvPr/>
        </p:nvSpPr>
        <p:spPr bwMode="auto">
          <a:xfrm>
            <a:off x="2435225" y="4483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1" name="Group 23"/>
          <p:cNvGrpSpPr>
            <a:grpSpLocks/>
          </p:cNvGrpSpPr>
          <p:nvPr/>
        </p:nvGrpSpPr>
        <p:grpSpPr bwMode="auto">
          <a:xfrm>
            <a:off x="1073150" y="5961063"/>
            <a:ext cx="1362075" cy="190500"/>
            <a:chOff x="676" y="3611"/>
            <a:chExt cx="858" cy="120"/>
          </a:xfrm>
        </p:grpSpPr>
        <p:sp>
          <p:nvSpPr>
            <p:cNvPr id="2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26"/>
          <p:cNvGrpSpPr>
            <a:grpSpLocks/>
          </p:cNvGrpSpPr>
          <p:nvPr/>
        </p:nvGrpSpPr>
        <p:grpSpPr bwMode="auto">
          <a:xfrm>
            <a:off x="6859588" y="5884863"/>
            <a:ext cx="1368425" cy="179387"/>
            <a:chOff x="4321" y="3563"/>
            <a:chExt cx="862" cy="113"/>
          </a:xfrm>
        </p:grpSpPr>
        <p:sp>
          <p:nvSpPr>
            <p:cNvPr id="2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Line 29"/>
          <p:cNvSpPr>
            <a:spLocks noChangeShapeType="1"/>
          </p:cNvSpPr>
          <p:nvPr/>
        </p:nvSpPr>
        <p:spPr bwMode="auto">
          <a:xfrm>
            <a:off x="6861175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0"/>
          <p:cNvSpPr>
            <a:spLocks noChangeShapeType="1"/>
          </p:cNvSpPr>
          <p:nvPr/>
        </p:nvSpPr>
        <p:spPr bwMode="auto">
          <a:xfrm>
            <a:off x="8228013" y="4483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2270125" y="4575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2"/>
          <p:cNvSpPr>
            <a:spLocks noChangeShapeType="1"/>
          </p:cNvSpPr>
          <p:nvPr/>
        </p:nvSpPr>
        <p:spPr bwMode="auto">
          <a:xfrm>
            <a:off x="2274888" y="5129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527550" y="4759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4522788" y="5407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216650" y="5313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Freeform 36"/>
          <p:cNvSpPr>
            <a:spLocks/>
          </p:cNvSpPr>
          <p:nvPr/>
        </p:nvSpPr>
        <p:spPr bwMode="auto">
          <a:xfrm>
            <a:off x="3321050" y="4868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3303588" y="4924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36" name="Rectangle 38"/>
          <p:cNvSpPr>
            <a:spLocks noChangeArrowheads="1"/>
          </p:cNvSpPr>
          <p:nvPr/>
        </p:nvSpPr>
        <p:spPr bwMode="auto">
          <a:xfrm>
            <a:off x="3471863" y="4992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37" name="Freeform 39"/>
          <p:cNvSpPr>
            <a:spLocks/>
          </p:cNvSpPr>
          <p:nvPr/>
        </p:nvSpPr>
        <p:spPr bwMode="auto">
          <a:xfrm>
            <a:off x="1198563" y="4992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355850" y="5775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4527550" y="5129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7088188" y="4900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41" name="Freeform 43"/>
          <p:cNvSpPr>
            <a:spLocks/>
          </p:cNvSpPr>
          <p:nvPr/>
        </p:nvSpPr>
        <p:spPr bwMode="auto">
          <a:xfrm>
            <a:off x="6967538" y="5635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1298575" y="4900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5751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12"/>
          <p:cNvSpPr>
            <a:spLocks/>
          </p:cNvSpPr>
          <p:nvPr/>
        </p:nvSpPr>
        <p:spPr bwMode="auto">
          <a:xfrm>
            <a:off x="5180012" y="46148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2"/>
          <p:cNvSpPr>
            <a:spLocks/>
          </p:cNvSpPr>
          <p:nvPr/>
        </p:nvSpPr>
        <p:spPr bwMode="auto">
          <a:xfrm>
            <a:off x="3305175" y="5148262"/>
            <a:ext cx="1189037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5"/>
          <p:cNvSpPr>
            <a:spLocks/>
          </p:cNvSpPr>
          <p:nvPr/>
        </p:nvSpPr>
        <p:spPr bwMode="auto">
          <a:xfrm>
            <a:off x="6835775" y="4216400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>
            <a:off x="1196975" y="4605337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7"/>
          <p:cNvSpPr>
            <a:spLocks/>
          </p:cNvSpPr>
          <p:nvPr/>
        </p:nvSpPr>
        <p:spPr bwMode="auto">
          <a:xfrm>
            <a:off x="1196975" y="5605462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8"/>
          <p:cNvSpPr>
            <a:spLocks/>
          </p:cNvSpPr>
          <p:nvPr/>
        </p:nvSpPr>
        <p:spPr bwMode="auto">
          <a:xfrm>
            <a:off x="1050925" y="4251325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Rectangle 9"/>
          <p:cNvSpPr>
            <a:spLocks noChangeArrowheads="1"/>
          </p:cNvSpPr>
          <p:nvPr/>
        </p:nvSpPr>
        <p:spPr bwMode="auto">
          <a:xfrm>
            <a:off x="3325812" y="6189662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b="1" dirty="0">
                <a:latin typeface="Bookman Old Style" pitchFamily="18" charset="0"/>
              </a:rPr>
              <a:t>3</a:t>
            </a:r>
            <a:r>
              <a:rPr lang="en-US" sz="1800" b="1" dirty="0">
                <a:solidFill>
                  <a:schemeClr val="tx1"/>
                </a:solidFill>
                <a:latin typeface="Bookman Old Style" pitchFamily="18" charset="0"/>
              </a:rPr>
              <a:t> Main memory buffers</a:t>
            </a:r>
          </a:p>
        </p:txBody>
      </p:sp>
      <p:sp>
        <p:nvSpPr>
          <p:cNvPr id="50" name="Freeform 10"/>
          <p:cNvSpPr>
            <a:spLocks/>
          </p:cNvSpPr>
          <p:nvPr/>
        </p:nvSpPr>
        <p:spPr bwMode="auto">
          <a:xfrm>
            <a:off x="6951662" y="4691062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1"/>
          <p:cNvSpPr>
            <a:spLocks/>
          </p:cNvSpPr>
          <p:nvPr/>
        </p:nvSpPr>
        <p:spPr bwMode="auto">
          <a:xfrm>
            <a:off x="6965950" y="4972050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2"/>
          <p:cNvSpPr>
            <a:spLocks/>
          </p:cNvSpPr>
          <p:nvPr/>
        </p:nvSpPr>
        <p:spPr bwMode="auto">
          <a:xfrm>
            <a:off x="3319462" y="3548062"/>
            <a:ext cx="1189038" cy="1111250"/>
          </a:xfrm>
          <a:custGeom>
            <a:avLst/>
            <a:gdLst>
              <a:gd name="T0" fmla="*/ 0 w 749"/>
              <a:gd name="T1" fmla="*/ 1107972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1107972 h 339"/>
              <a:gd name="T8" fmla="*/ 0 w 749"/>
              <a:gd name="T9" fmla="*/ 1107972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6062" y="2709862"/>
            <a:ext cx="3625850" cy="3787775"/>
          </a:xfrm>
          <a:custGeom>
            <a:avLst/>
            <a:gdLst>
              <a:gd name="T0" fmla="*/ 0 w 2284"/>
              <a:gd name="T1" fmla="*/ 3785362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3785362 h 1570"/>
              <a:gd name="T8" fmla="*/ 0 w 2284"/>
              <a:gd name="T9" fmla="*/ 3785362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427412" y="3167062"/>
            <a:ext cx="1046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89300" y="4767262"/>
            <a:ext cx="10525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80012" y="4233862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3762" y="604996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1125" y="6081712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6800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3637" y="4373562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1562" y="5851525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8000" y="5775325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59587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6425" y="4373562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68537" y="4465637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3"/>
          <p:cNvSpPr>
            <a:spLocks noChangeShapeType="1"/>
          </p:cNvSpPr>
          <p:nvPr/>
        </p:nvSpPr>
        <p:spPr bwMode="auto">
          <a:xfrm>
            <a:off x="4525962" y="4649787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 flipV="1">
            <a:off x="4521200" y="5297487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 flipV="1">
            <a:off x="6399212" y="5203825"/>
            <a:ext cx="460375" cy="20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Freeform 39"/>
          <p:cNvSpPr>
            <a:spLocks/>
          </p:cNvSpPr>
          <p:nvPr/>
        </p:nvSpPr>
        <p:spPr bwMode="auto">
          <a:xfrm>
            <a:off x="1196975" y="4883150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" name="Line 40"/>
          <p:cNvSpPr>
            <a:spLocks noChangeShapeType="1"/>
          </p:cNvSpPr>
          <p:nvPr/>
        </p:nvSpPr>
        <p:spPr bwMode="auto">
          <a:xfrm>
            <a:off x="2354262" y="5665787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Rectangle 42"/>
          <p:cNvSpPr>
            <a:spLocks noChangeArrowheads="1"/>
          </p:cNvSpPr>
          <p:nvPr/>
        </p:nvSpPr>
        <p:spPr bwMode="auto">
          <a:xfrm>
            <a:off x="7086600" y="4791075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6" name="Freeform 43"/>
          <p:cNvSpPr>
            <a:spLocks/>
          </p:cNvSpPr>
          <p:nvPr/>
        </p:nvSpPr>
        <p:spPr bwMode="auto">
          <a:xfrm>
            <a:off x="6965950" y="5526087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7" name="Rectangle 44"/>
          <p:cNvSpPr>
            <a:spLocks noChangeArrowheads="1"/>
          </p:cNvSpPr>
          <p:nvPr/>
        </p:nvSpPr>
        <p:spPr bwMode="auto">
          <a:xfrm>
            <a:off x="1296987" y="4791075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3351212" y="40814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5180012" y="5222875"/>
            <a:ext cx="1143000" cy="15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351212" y="5681662"/>
            <a:ext cx="11430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sm" len="sm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53910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Blocked I/O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we go with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buffers of size (say) 1 page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INSTEAD: let us go with </a:t>
            </a:r>
            <a:r>
              <a:rPr lang="en-US" sz="2800" i="1" dirty="0"/>
              <a:t>B/b</a:t>
            </a:r>
            <a:r>
              <a:rPr lang="en-US" sz="2800" dirty="0"/>
              <a:t> buffers, of size </a:t>
            </a:r>
            <a:r>
              <a:rPr lang="ja-JP" altLang="en-US" sz="2800" dirty="0"/>
              <a:t>‘</a:t>
            </a:r>
            <a:r>
              <a:rPr lang="en-US" altLang="ja-JP" sz="2800" i="1" dirty="0"/>
              <a:t>b</a:t>
            </a:r>
            <a:r>
              <a:rPr lang="ja-JP" altLang="en-US" sz="2800" dirty="0"/>
              <a:t>’</a:t>
            </a:r>
            <a:r>
              <a:rPr lang="en-US" altLang="ja-JP" sz="2800" dirty="0"/>
              <a:t> pages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Fewer random accesses (as some of the pages will be arranged sequentially!)</a:t>
            </a:r>
          </a:p>
          <a:p>
            <a:pPr lvl="1">
              <a:buFont typeface="Wingdings" pitchFamily="2" charset="2"/>
              <a:buChar char="§"/>
            </a:pPr>
            <a:endParaRPr lang="en-US" altLang="ja-JP" sz="2400" dirty="0"/>
          </a:p>
          <a:p>
            <a:pPr>
              <a:buFont typeface="Wingdings" pitchFamily="2" charset="2"/>
              <a:buChar char="§"/>
            </a:pPr>
            <a:r>
              <a:rPr lang="en-US" altLang="ja-JP" sz="2800" dirty="0">
                <a:solidFill>
                  <a:srgbClr val="0070C0"/>
                </a:solidFill>
              </a:rPr>
              <a:t>What is the main disadvantage?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ja-JP" sz="2400" dirty="0"/>
              <a:t>Smaller fan-in and accordingly larger number of passes! </a:t>
            </a:r>
          </a:p>
          <a:p>
            <a:pPr>
              <a:buFont typeface="Wingdings" pitchFamily="2" charset="2"/>
              <a:buChar char="§"/>
            </a:pPr>
            <a:endParaRPr lang="en-US" altLang="ja-JP" sz="2800" dirty="0"/>
          </a:p>
          <a:p>
            <a:endParaRPr lang="en-US" altLang="ja-JP" sz="2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62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Double Buffering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5344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Normally, when, say </a:t>
            </a:r>
            <a:r>
              <a:rPr lang="ja-JP" altLang="en-US" sz="2800" dirty="0"/>
              <a:t>‘</a:t>
            </a:r>
            <a:r>
              <a:rPr lang="en-US" altLang="ja-JP" sz="2800" dirty="0"/>
              <a:t>INPUT1</a:t>
            </a:r>
            <a:r>
              <a:rPr lang="ja-JP" altLang="en-US" sz="2800" dirty="0"/>
              <a:t>’</a:t>
            </a:r>
            <a:r>
              <a:rPr lang="en-US" altLang="ja-JP" sz="2800" dirty="0"/>
              <a:t> is exhausted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issue a </a:t>
            </a:r>
            <a:r>
              <a:rPr lang="ja-JP" altLang="en-US" dirty="0"/>
              <a:t>‘</a:t>
            </a:r>
            <a:r>
              <a:rPr lang="en-US" altLang="ja-JP" dirty="0"/>
              <a:t>read</a:t>
            </a:r>
            <a:r>
              <a:rPr lang="ja-JP" altLang="en-US" dirty="0"/>
              <a:t>’</a:t>
            </a:r>
            <a:r>
              <a:rPr lang="en-US" altLang="ja-JP" dirty="0"/>
              <a:t> request and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We wait …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marL="457200" lvl="1" indent="0">
              <a:buNone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43" name="Freeform 5"/>
          <p:cNvSpPr>
            <a:spLocks/>
          </p:cNvSpPr>
          <p:nvPr/>
        </p:nvSpPr>
        <p:spPr bwMode="auto">
          <a:xfrm>
            <a:off x="6837363" y="3944938"/>
            <a:ext cx="1393825" cy="254000"/>
          </a:xfrm>
          <a:custGeom>
            <a:avLst/>
            <a:gdLst>
              <a:gd name="T0" fmla="*/ 1392238 w 878"/>
              <a:gd name="T1" fmla="*/ 128588 h 160"/>
              <a:gd name="T2" fmla="*/ 1338263 w 878"/>
              <a:gd name="T3" fmla="*/ 76200 h 160"/>
              <a:gd name="T4" fmla="*/ 1189038 w 878"/>
              <a:gd name="T5" fmla="*/ 38100 h 160"/>
              <a:gd name="T6" fmla="*/ 696913 w 878"/>
              <a:gd name="T7" fmla="*/ 0 h 160"/>
              <a:gd name="T8" fmla="*/ 204788 w 878"/>
              <a:gd name="T9" fmla="*/ 38100 h 160"/>
              <a:gd name="T10" fmla="*/ 55563 w 878"/>
              <a:gd name="T11" fmla="*/ 76200 h 160"/>
              <a:gd name="T12" fmla="*/ 0 w 878"/>
              <a:gd name="T13" fmla="*/ 128588 h 160"/>
              <a:gd name="T14" fmla="*/ 55563 w 878"/>
              <a:gd name="T15" fmla="*/ 177800 h 160"/>
              <a:gd name="T16" fmla="*/ 204788 w 878"/>
              <a:gd name="T17" fmla="*/ 215900 h 160"/>
              <a:gd name="T18" fmla="*/ 696913 w 878"/>
              <a:gd name="T19" fmla="*/ 252413 h 160"/>
              <a:gd name="T20" fmla="*/ 1189038 w 878"/>
              <a:gd name="T21" fmla="*/ 215900 h 160"/>
              <a:gd name="T22" fmla="*/ 1338263 w 878"/>
              <a:gd name="T23" fmla="*/ 177800 h 160"/>
              <a:gd name="T24" fmla="*/ 1392238 w 878"/>
              <a:gd name="T25" fmla="*/ 128588 h 1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8"/>
              <a:gd name="T40" fmla="*/ 0 h 160"/>
              <a:gd name="T41" fmla="*/ 878 w 878"/>
              <a:gd name="T42" fmla="*/ 160 h 16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8" h="160">
                <a:moveTo>
                  <a:pt x="877" y="81"/>
                </a:moveTo>
                <a:lnTo>
                  <a:pt x="843" y="48"/>
                </a:lnTo>
                <a:lnTo>
                  <a:pt x="749" y="24"/>
                </a:lnTo>
                <a:lnTo>
                  <a:pt x="439" y="0"/>
                </a:lnTo>
                <a:lnTo>
                  <a:pt x="129" y="24"/>
                </a:lnTo>
                <a:lnTo>
                  <a:pt x="35" y="48"/>
                </a:lnTo>
                <a:lnTo>
                  <a:pt x="0" y="81"/>
                </a:lnTo>
                <a:lnTo>
                  <a:pt x="35" y="112"/>
                </a:lnTo>
                <a:lnTo>
                  <a:pt x="129" y="136"/>
                </a:lnTo>
                <a:lnTo>
                  <a:pt x="439" y="159"/>
                </a:lnTo>
                <a:lnTo>
                  <a:pt x="749" y="136"/>
                </a:lnTo>
                <a:lnTo>
                  <a:pt x="843" y="112"/>
                </a:lnTo>
                <a:lnTo>
                  <a:pt x="877" y="81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6"/>
          <p:cNvSpPr>
            <a:spLocks/>
          </p:cNvSpPr>
          <p:nvPr/>
        </p:nvSpPr>
        <p:spPr bwMode="auto">
          <a:xfrm>
            <a:off x="1198563" y="4333875"/>
            <a:ext cx="1098550" cy="182563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7"/>
          <p:cNvSpPr>
            <a:spLocks/>
          </p:cNvSpPr>
          <p:nvPr/>
        </p:nvSpPr>
        <p:spPr bwMode="auto">
          <a:xfrm>
            <a:off x="1198563" y="5334000"/>
            <a:ext cx="1128712" cy="166688"/>
          </a:xfrm>
          <a:custGeom>
            <a:avLst/>
            <a:gdLst>
              <a:gd name="T0" fmla="*/ 0 w 711"/>
              <a:gd name="T1" fmla="*/ 165100 h 105"/>
              <a:gd name="T2" fmla="*/ 0 w 711"/>
              <a:gd name="T3" fmla="*/ 0 h 105"/>
              <a:gd name="T4" fmla="*/ 1127125 w 711"/>
              <a:gd name="T5" fmla="*/ 0 h 105"/>
              <a:gd name="T6" fmla="*/ 1127125 w 711"/>
              <a:gd name="T7" fmla="*/ 165100 h 105"/>
              <a:gd name="T8" fmla="*/ 0 w 711"/>
              <a:gd name="T9" fmla="*/ 165100 h 1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11"/>
              <a:gd name="T16" fmla="*/ 0 h 105"/>
              <a:gd name="T17" fmla="*/ 711 w 711"/>
              <a:gd name="T18" fmla="*/ 105 h 1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11" h="105">
                <a:moveTo>
                  <a:pt x="0" y="104"/>
                </a:moveTo>
                <a:lnTo>
                  <a:pt x="0" y="0"/>
                </a:lnTo>
                <a:lnTo>
                  <a:pt x="710" y="0"/>
                </a:lnTo>
                <a:lnTo>
                  <a:pt x="710" y="104"/>
                </a:lnTo>
                <a:lnTo>
                  <a:pt x="0" y="10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8"/>
          <p:cNvSpPr>
            <a:spLocks/>
          </p:cNvSpPr>
          <p:nvPr/>
        </p:nvSpPr>
        <p:spPr bwMode="auto">
          <a:xfrm>
            <a:off x="1052513" y="3979863"/>
            <a:ext cx="1387475" cy="265112"/>
          </a:xfrm>
          <a:custGeom>
            <a:avLst/>
            <a:gdLst>
              <a:gd name="T0" fmla="*/ 1385888 w 874"/>
              <a:gd name="T1" fmla="*/ 133350 h 167"/>
              <a:gd name="T2" fmla="*/ 1331913 w 874"/>
              <a:gd name="T3" fmla="*/ 80962 h 167"/>
              <a:gd name="T4" fmla="*/ 1182688 w 874"/>
              <a:gd name="T5" fmla="*/ 38100 h 167"/>
              <a:gd name="T6" fmla="*/ 693738 w 874"/>
              <a:gd name="T7" fmla="*/ 0 h 167"/>
              <a:gd name="T8" fmla="*/ 203200 w 874"/>
              <a:gd name="T9" fmla="*/ 38100 h 167"/>
              <a:gd name="T10" fmla="*/ 53975 w 874"/>
              <a:gd name="T11" fmla="*/ 80962 h 167"/>
              <a:gd name="T12" fmla="*/ 0 w 874"/>
              <a:gd name="T13" fmla="*/ 133350 h 167"/>
              <a:gd name="T14" fmla="*/ 53975 w 874"/>
              <a:gd name="T15" fmla="*/ 182562 h 167"/>
              <a:gd name="T16" fmla="*/ 203200 w 874"/>
              <a:gd name="T17" fmla="*/ 225425 h 167"/>
              <a:gd name="T18" fmla="*/ 693738 w 874"/>
              <a:gd name="T19" fmla="*/ 263525 h 167"/>
              <a:gd name="T20" fmla="*/ 1182688 w 874"/>
              <a:gd name="T21" fmla="*/ 225425 h 167"/>
              <a:gd name="T22" fmla="*/ 1331913 w 874"/>
              <a:gd name="T23" fmla="*/ 182562 h 167"/>
              <a:gd name="T24" fmla="*/ 1385888 w 874"/>
              <a:gd name="T25" fmla="*/ 133350 h 16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874"/>
              <a:gd name="T40" fmla="*/ 0 h 167"/>
              <a:gd name="T41" fmla="*/ 874 w 874"/>
              <a:gd name="T42" fmla="*/ 167 h 167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874" h="167">
                <a:moveTo>
                  <a:pt x="873" y="84"/>
                </a:moveTo>
                <a:lnTo>
                  <a:pt x="839" y="51"/>
                </a:lnTo>
                <a:lnTo>
                  <a:pt x="745" y="24"/>
                </a:lnTo>
                <a:lnTo>
                  <a:pt x="437" y="0"/>
                </a:lnTo>
                <a:lnTo>
                  <a:pt x="128" y="24"/>
                </a:lnTo>
                <a:lnTo>
                  <a:pt x="34" y="51"/>
                </a:lnTo>
                <a:lnTo>
                  <a:pt x="0" y="84"/>
                </a:lnTo>
                <a:lnTo>
                  <a:pt x="34" y="115"/>
                </a:lnTo>
                <a:lnTo>
                  <a:pt x="128" y="142"/>
                </a:lnTo>
                <a:lnTo>
                  <a:pt x="437" y="166"/>
                </a:lnTo>
                <a:lnTo>
                  <a:pt x="745" y="142"/>
                </a:lnTo>
                <a:lnTo>
                  <a:pt x="839" y="115"/>
                </a:lnTo>
                <a:lnTo>
                  <a:pt x="873" y="8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7" name="Rectangle 9"/>
          <p:cNvSpPr>
            <a:spLocks noChangeArrowheads="1"/>
          </p:cNvSpPr>
          <p:nvPr/>
        </p:nvSpPr>
        <p:spPr bwMode="auto">
          <a:xfrm>
            <a:off x="3327400" y="5918200"/>
            <a:ext cx="3065463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B Main memory buffers</a:t>
            </a:r>
          </a:p>
        </p:txBody>
      </p:sp>
      <p:sp>
        <p:nvSpPr>
          <p:cNvPr id="48" name="Freeform 10"/>
          <p:cNvSpPr>
            <a:spLocks/>
          </p:cNvSpPr>
          <p:nvPr/>
        </p:nvSpPr>
        <p:spPr bwMode="auto">
          <a:xfrm>
            <a:off x="6953250" y="4419600"/>
            <a:ext cx="1119188" cy="157163"/>
          </a:xfrm>
          <a:custGeom>
            <a:avLst/>
            <a:gdLst>
              <a:gd name="T0" fmla="*/ 0 w 705"/>
              <a:gd name="T1" fmla="*/ 155575 h 99"/>
              <a:gd name="T2" fmla="*/ 0 w 705"/>
              <a:gd name="T3" fmla="*/ 0 h 99"/>
              <a:gd name="T4" fmla="*/ 1117600 w 705"/>
              <a:gd name="T5" fmla="*/ 0 h 99"/>
              <a:gd name="T6" fmla="*/ 1117600 w 705"/>
              <a:gd name="T7" fmla="*/ 155575 h 99"/>
              <a:gd name="T8" fmla="*/ 0 w 705"/>
              <a:gd name="T9" fmla="*/ 155575 h 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5"/>
              <a:gd name="T16" fmla="*/ 0 h 99"/>
              <a:gd name="T17" fmla="*/ 705 w 705"/>
              <a:gd name="T18" fmla="*/ 99 h 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5" h="99">
                <a:moveTo>
                  <a:pt x="0" y="98"/>
                </a:moveTo>
                <a:lnTo>
                  <a:pt x="0" y="0"/>
                </a:lnTo>
                <a:lnTo>
                  <a:pt x="704" y="0"/>
                </a:lnTo>
                <a:lnTo>
                  <a:pt x="704" y="98"/>
                </a:lnTo>
                <a:lnTo>
                  <a:pt x="0" y="98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1"/>
          <p:cNvSpPr>
            <a:spLocks/>
          </p:cNvSpPr>
          <p:nvPr/>
        </p:nvSpPr>
        <p:spPr bwMode="auto">
          <a:xfrm>
            <a:off x="6967538" y="4700588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2"/>
          <p:cNvSpPr>
            <a:spLocks/>
          </p:cNvSpPr>
          <p:nvPr/>
        </p:nvSpPr>
        <p:spPr bwMode="auto">
          <a:xfrm>
            <a:off x="3321050" y="3841750"/>
            <a:ext cx="1189038" cy="538163"/>
          </a:xfrm>
          <a:custGeom>
            <a:avLst/>
            <a:gdLst>
              <a:gd name="T0" fmla="*/ 0 w 749"/>
              <a:gd name="T1" fmla="*/ 536575 h 339"/>
              <a:gd name="T2" fmla="*/ 0 w 749"/>
              <a:gd name="T3" fmla="*/ 0 h 339"/>
              <a:gd name="T4" fmla="*/ 1187450 w 749"/>
              <a:gd name="T5" fmla="*/ 0 h 339"/>
              <a:gd name="T6" fmla="*/ 1187450 w 749"/>
              <a:gd name="T7" fmla="*/ 536575 h 339"/>
              <a:gd name="T8" fmla="*/ 0 w 749"/>
              <a:gd name="T9" fmla="*/ 536575 h 3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39"/>
              <a:gd name="T17" fmla="*/ 749 w 749"/>
              <a:gd name="T18" fmla="*/ 339 h 3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39">
                <a:moveTo>
                  <a:pt x="0" y="338"/>
                </a:moveTo>
                <a:lnTo>
                  <a:pt x="0" y="0"/>
                </a:lnTo>
                <a:lnTo>
                  <a:pt x="748" y="0"/>
                </a:lnTo>
                <a:lnTo>
                  <a:pt x="748" y="338"/>
                </a:lnTo>
                <a:lnTo>
                  <a:pt x="0" y="338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3"/>
          <p:cNvSpPr>
            <a:spLocks/>
          </p:cNvSpPr>
          <p:nvPr/>
        </p:nvSpPr>
        <p:spPr bwMode="auto">
          <a:xfrm>
            <a:off x="5170488" y="4695825"/>
            <a:ext cx="1058862" cy="436563"/>
          </a:xfrm>
          <a:custGeom>
            <a:avLst/>
            <a:gdLst>
              <a:gd name="T0" fmla="*/ 0 w 667"/>
              <a:gd name="T1" fmla="*/ 434975 h 275"/>
              <a:gd name="T2" fmla="*/ 0 w 667"/>
              <a:gd name="T3" fmla="*/ 0 h 275"/>
              <a:gd name="T4" fmla="*/ 1057275 w 667"/>
              <a:gd name="T5" fmla="*/ 0 h 275"/>
              <a:gd name="T6" fmla="*/ 1057275 w 667"/>
              <a:gd name="T7" fmla="*/ 434975 h 275"/>
              <a:gd name="T8" fmla="*/ 0 w 667"/>
              <a:gd name="T9" fmla="*/ 434975 h 2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67"/>
              <a:gd name="T16" fmla="*/ 0 h 275"/>
              <a:gd name="T17" fmla="*/ 667 w 667"/>
              <a:gd name="T18" fmla="*/ 275 h 2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67" h="275">
                <a:moveTo>
                  <a:pt x="0" y="274"/>
                </a:moveTo>
                <a:lnTo>
                  <a:pt x="0" y="0"/>
                </a:lnTo>
                <a:lnTo>
                  <a:pt x="666" y="0"/>
                </a:lnTo>
                <a:lnTo>
                  <a:pt x="666" y="274"/>
                </a:lnTo>
                <a:lnTo>
                  <a:pt x="0" y="274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4"/>
          <p:cNvSpPr>
            <a:spLocks/>
          </p:cNvSpPr>
          <p:nvPr/>
        </p:nvSpPr>
        <p:spPr bwMode="auto">
          <a:xfrm>
            <a:off x="3292475" y="5418138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5"/>
          <p:cNvSpPr>
            <a:spLocks/>
          </p:cNvSpPr>
          <p:nvPr/>
        </p:nvSpPr>
        <p:spPr bwMode="auto">
          <a:xfrm>
            <a:off x="2787650" y="3733800"/>
            <a:ext cx="3625850" cy="2492375"/>
          </a:xfrm>
          <a:custGeom>
            <a:avLst/>
            <a:gdLst>
              <a:gd name="T0" fmla="*/ 0 w 2284"/>
              <a:gd name="T1" fmla="*/ 2490788 h 1570"/>
              <a:gd name="T2" fmla="*/ 0 w 2284"/>
              <a:gd name="T3" fmla="*/ 0 h 1570"/>
              <a:gd name="T4" fmla="*/ 3624263 w 2284"/>
              <a:gd name="T5" fmla="*/ 0 h 1570"/>
              <a:gd name="T6" fmla="*/ 3624263 w 2284"/>
              <a:gd name="T7" fmla="*/ 2490788 h 1570"/>
              <a:gd name="T8" fmla="*/ 0 w 2284"/>
              <a:gd name="T9" fmla="*/ 2490788 h 15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4"/>
              <a:gd name="T16" fmla="*/ 0 h 1570"/>
              <a:gd name="T17" fmla="*/ 2284 w 2284"/>
              <a:gd name="T18" fmla="*/ 1570 h 15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4" h="1570">
                <a:moveTo>
                  <a:pt x="0" y="1569"/>
                </a:moveTo>
                <a:lnTo>
                  <a:pt x="0" y="0"/>
                </a:lnTo>
                <a:lnTo>
                  <a:pt x="2283" y="0"/>
                </a:lnTo>
                <a:lnTo>
                  <a:pt x="2283" y="1569"/>
                </a:lnTo>
                <a:lnTo>
                  <a:pt x="0" y="1569"/>
                </a:lnTo>
              </a:path>
            </a:pathLst>
          </a:custGeom>
          <a:noFill/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Rectangle 16"/>
          <p:cNvSpPr>
            <a:spLocks noChangeArrowheads="1"/>
          </p:cNvSpPr>
          <p:nvPr/>
        </p:nvSpPr>
        <p:spPr bwMode="auto">
          <a:xfrm>
            <a:off x="3303588" y="3897313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1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224213" y="5475288"/>
            <a:ext cx="126523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B-1</a:t>
            </a:r>
          </a:p>
        </p:txBody>
      </p: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122863" y="4719638"/>
            <a:ext cx="1063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OUTPUT</a:t>
            </a: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7245350" y="577850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1382713" y="5810250"/>
            <a:ext cx="7112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solidFill>
                  <a:schemeClr val="tx1"/>
                </a:solidFill>
                <a:latin typeface="Bookman Old Style" pitchFamily="18" charset="0"/>
              </a:rPr>
              <a:t>Disk</a:t>
            </a:r>
          </a:p>
        </p:txBody>
      </p:sp>
      <p:sp>
        <p:nvSpPr>
          <p:cNvPr id="59" name="Line 21"/>
          <p:cNvSpPr>
            <a:spLocks noChangeShapeType="1"/>
          </p:cNvSpPr>
          <p:nvPr/>
        </p:nvSpPr>
        <p:spPr bwMode="auto">
          <a:xfrm>
            <a:off x="1068388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2"/>
          <p:cNvSpPr>
            <a:spLocks noChangeShapeType="1"/>
          </p:cNvSpPr>
          <p:nvPr/>
        </p:nvSpPr>
        <p:spPr bwMode="auto">
          <a:xfrm>
            <a:off x="2435225" y="4102100"/>
            <a:ext cx="0" cy="1477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" name="Group 23"/>
          <p:cNvGrpSpPr>
            <a:grpSpLocks/>
          </p:cNvGrpSpPr>
          <p:nvPr/>
        </p:nvGrpSpPr>
        <p:grpSpPr bwMode="auto">
          <a:xfrm>
            <a:off x="1073150" y="5580063"/>
            <a:ext cx="1362075" cy="190500"/>
            <a:chOff x="676" y="3611"/>
            <a:chExt cx="858" cy="120"/>
          </a:xfrm>
        </p:grpSpPr>
        <p:sp>
          <p:nvSpPr>
            <p:cNvPr id="62" name="Arc 24"/>
            <p:cNvSpPr>
              <a:spLocks/>
            </p:cNvSpPr>
            <p:nvPr/>
          </p:nvSpPr>
          <p:spPr bwMode="auto">
            <a:xfrm>
              <a:off x="676" y="3611"/>
              <a:ext cx="456" cy="120"/>
            </a:xfrm>
            <a:custGeom>
              <a:avLst/>
              <a:gdLst>
                <a:gd name="T0" fmla="*/ 10 w 21600"/>
                <a:gd name="T1" fmla="*/ 1 h 22344"/>
                <a:gd name="T2" fmla="*/ 0 w 21600"/>
                <a:gd name="T3" fmla="*/ 0 h 22344"/>
                <a:gd name="T4" fmla="*/ 10 w 21600"/>
                <a:gd name="T5" fmla="*/ 0 h 22344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344"/>
                <a:gd name="T11" fmla="*/ 21600 w 21600"/>
                <a:gd name="T12" fmla="*/ 22344 h 22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344" fill="none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</a:path>
                <a:path w="21600" h="22344" stroke="0" extrusionOk="0">
                  <a:moveTo>
                    <a:pt x="21457" y="22343"/>
                  </a:moveTo>
                  <a:cubicBezTo>
                    <a:pt x="9583" y="22264"/>
                    <a:pt x="0" y="12617"/>
                    <a:pt x="0" y="744"/>
                  </a:cubicBezTo>
                  <a:cubicBezTo>
                    <a:pt x="0" y="495"/>
                    <a:pt x="4" y="247"/>
                    <a:pt x="12" y="-1"/>
                  </a:cubicBezTo>
                  <a:lnTo>
                    <a:pt x="21600" y="744"/>
                  </a:lnTo>
                  <a:lnTo>
                    <a:pt x="21457" y="22343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Arc 25"/>
            <p:cNvSpPr>
              <a:spLocks/>
            </p:cNvSpPr>
            <p:nvPr/>
          </p:nvSpPr>
          <p:spPr bwMode="auto">
            <a:xfrm>
              <a:off x="1078" y="3611"/>
              <a:ext cx="456" cy="117"/>
            </a:xfrm>
            <a:custGeom>
              <a:avLst/>
              <a:gdLst>
                <a:gd name="T0" fmla="*/ 10 w 21600"/>
                <a:gd name="T1" fmla="*/ 0 h 21787"/>
                <a:gd name="T2" fmla="*/ 0 w 21600"/>
                <a:gd name="T3" fmla="*/ 1 h 21787"/>
                <a:gd name="T4" fmla="*/ 0 w 21600"/>
                <a:gd name="T5" fmla="*/ 0 h 2178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87"/>
                <a:gd name="T11" fmla="*/ 21600 w 21600"/>
                <a:gd name="T12" fmla="*/ 21787 h 217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87" fill="none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</a:path>
                <a:path w="21600" h="21787" stroke="0" extrusionOk="0">
                  <a:moveTo>
                    <a:pt x="21599" y="-1"/>
                  </a:moveTo>
                  <a:cubicBezTo>
                    <a:pt x="21599" y="62"/>
                    <a:pt x="21600" y="124"/>
                    <a:pt x="21600" y="187"/>
                  </a:cubicBezTo>
                  <a:cubicBezTo>
                    <a:pt x="21600" y="12116"/>
                    <a:pt x="11929" y="21787"/>
                    <a:pt x="-1" y="21787"/>
                  </a:cubicBezTo>
                  <a:lnTo>
                    <a:pt x="0" y="18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4" name="Group 26"/>
          <p:cNvGrpSpPr>
            <a:grpSpLocks/>
          </p:cNvGrpSpPr>
          <p:nvPr/>
        </p:nvGrpSpPr>
        <p:grpSpPr bwMode="auto">
          <a:xfrm>
            <a:off x="6859588" y="5503863"/>
            <a:ext cx="1368425" cy="179387"/>
            <a:chOff x="4321" y="3563"/>
            <a:chExt cx="862" cy="113"/>
          </a:xfrm>
        </p:grpSpPr>
        <p:sp>
          <p:nvSpPr>
            <p:cNvPr id="65" name="Arc 27"/>
            <p:cNvSpPr>
              <a:spLocks/>
            </p:cNvSpPr>
            <p:nvPr/>
          </p:nvSpPr>
          <p:spPr bwMode="auto">
            <a:xfrm>
              <a:off x="4321" y="3563"/>
              <a:ext cx="458" cy="113"/>
            </a:xfrm>
            <a:custGeom>
              <a:avLst/>
              <a:gdLst>
                <a:gd name="T0" fmla="*/ 10 w 21600"/>
                <a:gd name="T1" fmla="*/ 1 h 22189"/>
                <a:gd name="T2" fmla="*/ 0 w 21600"/>
                <a:gd name="T3" fmla="*/ 0 h 22189"/>
                <a:gd name="T4" fmla="*/ 10 w 21600"/>
                <a:gd name="T5" fmla="*/ 0 h 2218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2189"/>
                <a:gd name="T11" fmla="*/ 21600 w 21600"/>
                <a:gd name="T12" fmla="*/ 22189 h 2218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2189" fill="none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</a:path>
                <a:path w="21600" h="22189" stroke="0" extrusionOk="0">
                  <a:moveTo>
                    <a:pt x="21457" y="22188"/>
                  </a:moveTo>
                  <a:cubicBezTo>
                    <a:pt x="9583" y="22109"/>
                    <a:pt x="0" y="12462"/>
                    <a:pt x="0" y="589"/>
                  </a:cubicBezTo>
                  <a:cubicBezTo>
                    <a:pt x="0" y="392"/>
                    <a:pt x="2" y="196"/>
                    <a:pt x="8" y="0"/>
                  </a:cubicBezTo>
                  <a:lnTo>
                    <a:pt x="21600" y="589"/>
                  </a:lnTo>
                  <a:lnTo>
                    <a:pt x="21457" y="22188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Arc 28"/>
            <p:cNvSpPr>
              <a:spLocks/>
            </p:cNvSpPr>
            <p:nvPr/>
          </p:nvSpPr>
          <p:spPr bwMode="auto">
            <a:xfrm>
              <a:off x="4725" y="3563"/>
              <a:ext cx="458" cy="111"/>
            </a:xfrm>
            <a:custGeom>
              <a:avLst/>
              <a:gdLst>
                <a:gd name="T0" fmla="*/ 10 w 21600"/>
                <a:gd name="T1" fmla="*/ 0 h 21797"/>
                <a:gd name="T2" fmla="*/ 0 w 21600"/>
                <a:gd name="T3" fmla="*/ 1 h 21797"/>
                <a:gd name="T4" fmla="*/ 0 w 21600"/>
                <a:gd name="T5" fmla="*/ 0 h 21797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797"/>
                <a:gd name="T11" fmla="*/ 21600 w 21600"/>
                <a:gd name="T12" fmla="*/ 21797 h 2179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797" fill="none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</a:path>
                <a:path w="21600" h="21797" stroke="0" extrusionOk="0">
                  <a:moveTo>
                    <a:pt x="21599" y="-1"/>
                  </a:moveTo>
                  <a:cubicBezTo>
                    <a:pt x="21599" y="65"/>
                    <a:pt x="21600" y="131"/>
                    <a:pt x="21600" y="197"/>
                  </a:cubicBezTo>
                  <a:cubicBezTo>
                    <a:pt x="21600" y="12126"/>
                    <a:pt x="11929" y="21797"/>
                    <a:pt x="-1" y="21797"/>
                  </a:cubicBezTo>
                  <a:lnTo>
                    <a:pt x="0" y="197"/>
                  </a:lnTo>
                  <a:lnTo>
                    <a:pt x="21599" y="-1"/>
                  </a:lnTo>
                  <a:close/>
                </a:path>
              </a:pathLst>
            </a:custGeom>
            <a:noFill/>
            <a:ln w="12700" cap="rnd">
              <a:solidFill>
                <a:schemeClr val="tx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7" name="Line 29"/>
          <p:cNvSpPr>
            <a:spLocks noChangeShapeType="1"/>
          </p:cNvSpPr>
          <p:nvPr/>
        </p:nvSpPr>
        <p:spPr bwMode="auto">
          <a:xfrm>
            <a:off x="6861175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0"/>
          <p:cNvSpPr>
            <a:spLocks noChangeShapeType="1"/>
          </p:cNvSpPr>
          <p:nvPr/>
        </p:nvSpPr>
        <p:spPr bwMode="auto">
          <a:xfrm>
            <a:off x="8228013" y="4102100"/>
            <a:ext cx="0" cy="139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2270125" y="4194175"/>
            <a:ext cx="1046163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" name="Line 32"/>
          <p:cNvSpPr>
            <a:spLocks noChangeShapeType="1"/>
          </p:cNvSpPr>
          <p:nvPr/>
        </p:nvSpPr>
        <p:spPr bwMode="auto">
          <a:xfrm>
            <a:off x="2274888" y="4748213"/>
            <a:ext cx="10461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Line 33"/>
          <p:cNvSpPr>
            <a:spLocks noChangeShapeType="1"/>
          </p:cNvSpPr>
          <p:nvPr/>
        </p:nvSpPr>
        <p:spPr bwMode="auto">
          <a:xfrm>
            <a:off x="4527550" y="4378325"/>
            <a:ext cx="642938" cy="461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" name="Line 34"/>
          <p:cNvSpPr>
            <a:spLocks noChangeShapeType="1"/>
          </p:cNvSpPr>
          <p:nvPr/>
        </p:nvSpPr>
        <p:spPr bwMode="auto">
          <a:xfrm flipV="1">
            <a:off x="4522788" y="5026025"/>
            <a:ext cx="642937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5"/>
          <p:cNvSpPr>
            <a:spLocks noChangeShapeType="1"/>
          </p:cNvSpPr>
          <p:nvPr/>
        </p:nvSpPr>
        <p:spPr bwMode="auto">
          <a:xfrm>
            <a:off x="6216650" y="4932363"/>
            <a:ext cx="6445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Freeform 36"/>
          <p:cNvSpPr>
            <a:spLocks/>
          </p:cNvSpPr>
          <p:nvPr/>
        </p:nvSpPr>
        <p:spPr bwMode="auto">
          <a:xfrm>
            <a:off x="3321050" y="4487863"/>
            <a:ext cx="1189038" cy="539750"/>
          </a:xfrm>
          <a:custGeom>
            <a:avLst/>
            <a:gdLst>
              <a:gd name="T0" fmla="*/ 0 w 749"/>
              <a:gd name="T1" fmla="*/ 538163 h 340"/>
              <a:gd name="T2" fmla="*/ 0 w 749"/>
              <a:gd name="T3" fmla="*/ 0 h 340"/>
              <a:gd name="T4" fmla="*/ 1187450 w 749"/>
              <a:gd name="T5" fmla="*/ 0 h 340"/>
              <a:gd name="T6" fmla="*/ 1187450 w 749"/>
              <a:gd name="T7" fmla="*/ 538163 h 340"/>
              <a:gd name="T8" fmla="*/ 0 w 749"/>
              <a:gd name="T9" fmla="*/ 538163 h 3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49"/>
              <a:gd name="T16" fmla="*/ 0 h 340"/>
              <a:gd name="T17" fmla="*/ 749 w 749"/>
              <a:gd name="T18" fmla="*/ 340 h 3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49" h="340">
                <a:moveTo>
                  <a:pt x="0" y="339"/>
                </a:moveTo>
                <a:lnTo>
                  <a:pt x="0" y="0"/>
                </a:lnTo>
                <a:lnTo>
                  <a:pt x="748" y="0"/>
                </a:lnTo>
                <a:lnTo>
                  <a:pt x="748" y="339"/>
                </a:lnTo>
                <a:lnTo>
                  <a:pt x="0" y="339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3303588" y="4543425"/>
            <a:ext cx="1046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chemeClr val="tx2"/>
                </a:solidFill>
                <a:latin typeface="Bookman Old Style" pitchFamily="18" charset="0"/>
              </a:rPr>
              <a:t>INPUT 2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3471863" y="4611688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77" name="Freeform 39"/>
          <p:cNvSpPr>
            <a:spLocks/>
          </p:cNvSpPr>
          <p:nvPr/>
        </p:nvSpPr>
        <p:spPr bwMode="auto">
          <a:xfrm>
            <a:off x="1198563" y="4611688"/>
            <a:ext cx="1098550" cy="182562"/>
          </a:xfrm>
          <a:custGeom>
            <a:avLst/>
            <a:gdLst>
              <a:gd name="T0" fmla="*/ 0 w 692"/>
              <a:gd name="T1" fmla="*/ 180975 h 115"/>
              <a:gd name="T2" fmla="*/ 0 w 692"/>
              <a:gd name="T3" fmla="*/ 0 h 115"/>
              <a:gd name="T4" fmla="*/ 1096963 w 692"/>
              <a:gd name="T5" fmla="*/ 0 h 115"/>
              <a:gd name="T6" fmla="*/ 1096963 w 692"/>
              <a:gd name="T7" fmla="*/ 180975 h 115"/>
              <a:gd name="T8" fmla="*/ 0 w 692"/>
              <a:gd name="T9" fmla="*/ 180975 h 1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2"/>
              <a:gd name="T16" fmla="*/ 0 h 115"/>
              <a:gd name="T17" fmla="*/ 692 w 692"/>
              <a:gd name="T18" fmla="*/ 115 h 1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2" h="115">
                <a:moveTo>
                  <a:pt x="0" y="114"/>
                </a:moveTo>
                <a:lnTo>
                  <a:pt x="0" y="0"/>
                </a:lnTo>
                <a:lnTo>
                  <a:pt x="691" y="0"/>
                </a:lnTo>
                <a:lnTo>
                  <a:pt x="691" y="114"/>
                </a:lnTo>
                <a:lnTo>
                  <a:pt x="0" y="114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" name="Line 40"/>
          <p:cNvSpPr>
            <a:spLocks noChangeShapeType="1"/>
          </p:cNvSpPr>
          <p:nvPr/>
        </p:nvSpPr>
        <p:spPr bwMode="auto">
          <a:xfrm>
            <a:off x="2355850" y="5394325"/>
            <a:ext cx="965200" cy="2778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1"/>
          <p:cNvSpPr>
            <a:spLocks noChangeShapeType="1"/>
          </p:cNvSpPr>
          <p:nvPr/>
        </p:nvSpPr>
        <p:spPr bwMode="auto">
          <a:xfrm>
            <a:off x="4527550" y="4748213"/>
            <a:ext cx="642938" cy="1841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Rectangle 42"/>
          <p:cNvSpPr>
            <a:spLocks noChangeArrowheads="1"/>
          </p:cNvSpPr>
          <p:nvPr/>
        </p:nvSpPr>
        <p:spPr bwMode="auto">
          <a:xfrm>
            <a:off x="7088188" y="4519613"/>
            <a:ext cx="83185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sp>
        <p:nvSpPr>
          <p:cNvPr id="81" name="Freeform 43"/>
          <p:cNvSpPr>
            <a:spLocks/>
          </p:cNvSpPr>
          <p:nvPr/>
        </p:nvSpPr>
        <p:spPr bwMode="auto">
          <a:xfrm>
            <a:off x="6967538" y="5254625"/>
            <a:ext cx="1120775" cy="142875"/>
          </a:xfrm>
          <a:custGeom>
            <a:avLst/>
            <a:gdLst>
              <a:gd name="T0" fmla="*/ 0 w 706"/>
              <a:gd name="T1" fmla="*/ 141288 h 90"/>
              <a:gd name="T2" fmla="*/ 0 w 706"/>
              <a:gd name="T3" fmla="*/ 0 h 90"/>
              <a:gd name="T4" fmla="*/ 1119188 w 706"/>
              <a:gd name="T5" fmla="*/ 0 h 90"/>
              <a:gd name="T6" fmla="*/ 1119188 w 706"/>
              <a:gd name="T7" fmla="*/ 141288 h 90"/>
              <a:gd name="T8" fmla="*/ 0 w 706"/>
              <a:gd name="T9" fmla="*/ 141288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6"/>
              <a:gd name="T16" fmla="*/ 0 h 90"/>
              <a:gd name="T17" fmla="*/ 706 w 706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6" h="90">
                <a:moveTo>
                  <a:pt x="0" y="89"/>
                </a:moveTo>
                <a:lnTo>
                  <a:pt x="0" y="0"/>
                </a:lnTo>
                <a:lnTo>
                  <a:pt x="705" y="0"/>
                </a:lnTo>
                <a:lnTo>
                  <a:pt x="705" y="89"/>
                </a:lnTo>
                <a:lnTo>
                  <a:pt x="0" y="89"/>
                </a:lnTo>
              </a:path>
            </a:pathLst>
          </a:custGeom>
          <a:solidFill>
            <a:srgbClr val="99CCFF"/>
          </a:solidFill>
          <a:ln w="12700" cap="rnd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2" name="Rectangle 44"/>
          <p:cNvSpPr>
            <a:spLocks noChangeArrowheads="1"/>
          </p:cNvSpPr>
          <p:nvPr/>
        </p:nvSpPr>
        <p:spPr bwMode="auto">
          <a:xfrm>
            <a:off x="1298575" y="4519613"/>
            <a:ext cx="81597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4000">
                <a:solidFill>
                  <a:schemeClr val="tx2"/>
                </a:solidFill>
              </a:rPr>
              <a:t>. . .</a:t>
            </a:r>
          </a:p>
        </p:txBody>
      </p:sp>
      <p:pic>
        <p:nvPicPr>
          <p:cNvPr id="8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88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26103</TotalTime>
  <Words>3866</Words>
  <Application>Microsoft Macintosh PowerPoint</Application>
  <PresentationFormat>On-screen Show (4:3)</PresentationFormat>
  <Paragraphs>881</Paragraphs>
  <Slides>58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6" baseType="lpstr">
      <vt:lpstr>Arial</vt:lpstr>
      <vt:lpstr>Book Antiqua</vt:lpstr>
      <vt:lpstr>Bookman Old Style</vt:lpstr>
      <vt:lpstr>Calibri</vt:lpstr>
      <vt:lpstr>Times New Roman</vt:lpstr>
      <vt:lpstr>Wingdings</vt:lpstr>
      <vt:lpstr>Office Theme</vt:lpstr>
      <vt:lpstr>Equation</vt:lpstr>
      <vt:lpstr>Database Applications (15-415)  DBMS Internals- Part VI Lecture 19, April 05, 2020</vt:lpstr>
      <vt:lpstr>Today…</vt:lpstr>
      <vt:lpstr>DBMS Layers</vt:lpstr>
      <vt:lpstr>Outline</vt:lpstr>
      <vt:lpstr>Blocked I/O and Double Buffering</vt:lpstr>
      <vt:lpstr>Blocked I/O</vt:lpstr>
      <vt:lpstr>Blocked I/O</vt:lpstr>
      <vt:lpstr>Blocked I/O</vt:lpstr>
      <vt:lpstr>Double Buffering</vt:lpstr>
      <vt:lpstr>Double Buffering</vt:lpstr>
      <vt:lpstr>Using B+ Trees for External Sorting</vt:lpstr>
      <vt:lpstr>Using Clustered B+ Trees for Sorting</vt:lpstr>
      <vt:lpstr>Using Un-clustered B+ Trees for Sorting</vt:lpstr>
      <vt:lpstr>Using B+ Trees for External Sorting</vt:lpstr>
      <vt:lpstr>Summary</vt:lpstr>
      <vt:lpstr>DBMS Layers</vt:lpstr>
      <vt:lpstr>Outline</vt:lpstr>
      <vt:lpstr>Relational Operations</vt:lpstr>
      <vt:lpstr>Assumptions</vt:lpstr>
      <vt:lpstr>Outline</vt:lpstr>
      <vt:lpstr>The Selection Operation</vt:lpstr>
      <vt:lpstr>The Selection Operation: Basic Approach</vt:lpstr>
      <vt:lpstr>How to Improve Upon the Basic Approach for Selections?</vt:lpstr>
      <vt:lpstr>No Index, Unsorted Data</vt:lpstr>
      <vt:lpstr>No Index, Sorted Data</vt:lpstr>
      <vt:lpstr>B+ Tree Index</vt:lpstr>
      <vt:lpstr>B+ Tree Index (Cont’d)</vt:lpstr>
      <vt:lpstr>B+ Tree Index (Cont’d)</vt:lpstr>
      <vt:lpstr>Hash Index</vt:lpstr>
      <vt:lpstr>The Selection Operation</vt:lpstr>
      <vt:lpstr>General Selection Conditions</vt:lpstr>
      <vt:lpstr>Two General Cases</vt:lpstr>
      <vt:lpstr>Two General Cases</vt:lpstr>
      <vt:lpstr>Evaluating Selections without Disjunctions</vt:lpstr>
      <vt:lpstr>Evaluating Selections without Disjunctions</vt:lpstr>
      <vt:lpstr>The Single-Index Approach: Examples</vt:lpstr>
      <vt:lpstr>Evaluating Selections without Disjunctions</vt:lpstr>
      <vt:lpstr>The Multiple-Indices Approach:  An Example</vt:lpstr>
      <vt:lpstr>Two General Cases</vt:lpstr>
      <vt:lpstr>Evaluating Selections with Disjunctions</vt:lpstr>
      <vt:lpstr>Evaluating Selections with Disjunctions</vt:lpstr>
      <vt:lpstr>Evaluating Selections with Disjunctions</vt:lpstr>
      <vt:lpstr>Outline</vt:lpstr>
      <vt:lpstr>The Projection Operation</vt:lpstr>
      <vt:lpstr>The Projection Operation</vt:lpstr>
      <vt:lpstr>Projection Based on Sorting</vt:lpstr>
      <vt:lpstr>The Projection Operation: An Example</vt:lpstr>
      <vt:lpstr>Projection Based on Modified  External Sorting</vt:lpstr>
      <vt:lpstr>Projection Based on Modified  External Sorting: An Example</vt:lpstr>
      <vt:lpstr>The Projection Operation</vt:lpstr>
      <vt:lpstr>Projection Based on Hashing</vt:lpstr>
      <vt:lpstr>Projection Based on Hashing</vt:lpstr>
      <vt:lpstr>Projection Based on Hashing</vt:lpstr>
      <vt:lpstr>Projection Based on Hashing</vt:lpstr>
      <vt:lpstr>Projection Based on Hashing: An Example</vt:lpstr>
      <vt:lpstr>Sorting vs. Hashing</vt:lpstr>
      <vt:lpstr>Index-Only Scan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2235</cp:revision>
  <dcterms:created xsi:type="dcterms:W3CDTF">2013-11-24T06:45:02Z</dcterms:created>
  <dcterms:modified xsi:type="dcterms:W3CDTF">2020-04-07T11:20:46Z</dcterms:modified>
</cp:coreProperties>
</file>