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1120" r:id="rId3"/>
    <p:sldId id="780" r:id="rId4"/>
    <p:sldId id="1169" r:id="rId5"/>
    <p:sldId id="1170" r:id="rId6"/>
    <p:sldId id="1171" r:id="rId7"/>
    <p:sldId id="1172" r:id="rId8"/>
    <p:sldId id="1173" r:id="rId9"/>
    <p:sldId id="1174" r:id="rId10"/>
    <p:sldId id="1175" r:id="rId11"/>
    <p:sldId id="1176" r:id="rId12"/>
    <p:sldId id="1177" r:id="rId13"/>
    <p:sldId id="1178" r:id="rId14"/>
    <p:sldId id="1179" r:id="rId15"/>
    <p:sldId id="1180" r:id="rId16"/>
    <p:sldId id="1181" r:id="rId17"/>
    <p:sldId id="1182" r:id="rId18"/>
    <p:sldId id="1183" r:id="rId19"/>
    <p:sldId id="1184" r:id="rId20"/>
    <p:sldId id="1185" r:id="rId21"/>
    <p:sldId id="1186" r:id="rId22"/>
    <p:sldId id="1187" r:id="rId23"/>
    <p:sldId id="1188" r:id="rId24"/>
    <p:sldId id="996" r:id="rId25"/>
    <p:sldId id="1142" r:id="rId26"/>
    <p:sldId id="1143" r:id="rId27"/>
    <p:sldId id="1144" r:id="rId28"/>
    <p:sldId id="1145" r:id="rId29"/>
    <p:sldId id="1146" r:id="rId30"/>
    <p:sldId id="1147" r:id="rId31"/>
    <p:sldId id="1148" r:id="rId32"/>
    <p:sldId id="1149" r:id="rId33"/>
    <p:sldId id="1150" r:id="rId34"/>
    <p:sldId id="1151" r:id="rId35"/>
    <p:sldId id="1152" r:id="rId36"/>
    <p:sldId id="1153" r:id="rId37"/>
    <p:sldId id="1154" r:id="rId38"/>
    <p:sldId id="1155" r:id="rId39"/>
    <p:sldId id="1156" r:id="rId40"/>
    <p:sldId id="1112" r:id="rId41"/>
    <p:sldId id="1157" r:id="rId42"/>
    <p:sldId id="1049" r:id="rId43"/>
    <p:sldId id="1158" r:id="rId44"/>
    <p:sldId id="1073" r:id="rId45"/>
    <p:sldId id="1159" r:id="rId46"/>
    <p:sldId id="1050" r:id="rId47"/>
    <p:sldId id="1074" r:id="rId48"/>
    <p:sldId id="1077" r:id="rId49"/>
    <p:sldId id="1078" r:id="rId50"/>
    <p:sldId id="1079" r:id="rId51"/>
    <p:sldId id="1160" r:id="rId52"/>
    <p:sldId id="1080" r:id="rId53"/>
    <p:sldId id="1081" r:id="rId54"/>
    <p:sldId id="1082" r:id="rId55"/>
    <p:sldId id="1161" r:id="rId56"/>
    <p:sldId id="1083" r:id="rId57"/>
    <p:sldId id="1119" r:id="rId58"/>
    <p:sldId id="1086" r:id="rId59"/>
    <p:sldId id="1087" r:id="rId60"/>
    <p:sldId id="1088" r:id="rId61"/>
    <p:sldId id="1089" r:id="rId62"/>
    <p:sldId id="1090" r:id="rId63"/>
    <p:sldId id="1091" r:id="rId64"/>
    <p:sldId id="993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6D355E87-D36B-4EA1-AEC4-7B218D382E01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C65C822C-41C4-438C-A6A9-D630ED5298B5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DAF769D4-2562-42E9-A891-95ECC44E320C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6D26F62E-69EB-4208-8A81-FC5F64935E8C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3AAEA091-8E51-4440-B5A5-E02339014AA1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7CAF87A7-51F7-4DE5-93DE-C5A17857E415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16AB78CE-CFD7-4548-B577-98CD07B21E48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2AB1A72F-2963-4F96-B564-9FBF28FFDF9D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285D3219-7B13-4924-816A-7FCD2BF3B9D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65A18012-55A6-4997-AF1D-B9E27FE276C4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74531BE3-D1A0-4218-823F-6B8B42888AB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60EA3967-202E-4F98-B4FC-7F560A15744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45803E20-8090-4DD6-B314-603118120F67}" type="presOf" srcId="{1639CA94-34C3-4B9C-92E1-C13864A4BA19}" destId="{285D3219-7B13-4924-816A-7FCD2BF3B9D8}" srcOrd="0" destOrd="0" presId="urn:microsoft.com/office/officeart/2008/layout/VerticalCurvedList"/>
    <dgm:cxn modelId="{1BEE5A24-59FE-4679-8C1A-5D430FA9B1AA}" type="presOf" srcId="{594BF85D-E9BC-439A-80D6-0EB4896FAE66}" destId="{16AB78CE-CFD7-4548-B577-98CD07B21E48}" srcOrd="0" destOrd="0" presId="urn:microsoft.com/office/officeart/2008/layout/VerticalCurvedList"/>
    <dgm:cxn modelId="{3F220B5B-37D4-4848-8547-6E3D9E507CA2}" type="presOf" srcId="{C4797427-72CE-41EC-9F4E-A308E1F1C0A5}" destId="{3AAEA091-8E51-4440-B5A5-E02339014AA1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27D8CD70-121B-41DB-A5BF-D9F3DEBC63DC}" type="presOf" srcId="{BE1645D6-1611-4DF4-8DF3-EEC32D8C4F8A}" destId="{8D4BB782-D1CB-4178-BD6C-378E667E109F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C8FCFE8F-C136-461F-97BC-0228CC388EC2}" type="presOf" srcId="{AA56095E-17EA-4DC1-A4F9-7534E1841256}" destId="{6D355E87-D36B-4EA1-AEC4-7B218D382E01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0BCD31BA-119E-4DBA-AA65-5506B928DDD0}" type="presOf" srcId="{AA42DE05-6490-401A-BD66-0A89C7CADE75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6927DBE8-CA1B-42BE-8A87-2C62E01172E4}" type="presOf" srcId="{26894F22-714D-4787-870C-2571D04C9DF2}" destId="{74531BE3-D1A0-4218-823F-6B8B42888AB8}" srcOrd="0" destOrd="0" presId="urn:microsoft.com/office/officeart/2008/layout/VerticalCurvedList"/>
    <dgm:cxn modelId="{E45A8DF9-8046-4B46-ACD7-93F4B639FEF4}" type="presOf" srcId="{B490C752-C9CA-4075-9727-BE4AA742E7F5}" destId="{DAF769D4-2562-42E9-A891-95ECC44E320C}" srcOrd="0" destOrd="0" presId="urn:microsoft.com/office/officeart/2008/layout/VerticalCurvedList"/>
    <dgm:cxn modelId="{B0973D72-7669-4B79-887E-35FC8A577D47}" type="presParOf" srcId="{8D4BB782-D1CB-4178-BD6C-378E667E109F}" destId="{30E5EA73-69FE-4C99-B7E6-D2785DA2F8C5}" srcOrd="0" destOrd="0" presId="urn:microsoft.com/office/officeart/2008/layout/VerticalCurvedList"/>
    <dgm:cxn modelId="{8B44550F-AA4F-4507-9CC3-E79950421EE2}" type="presParOf" srcId="{30E5EA73-69FE-4C99-B7E6-D2785DA2F8C5}" destId="{147482D8-F793-4B63-AC92-2D2E108DBAA0}" srcOrd="0" destOrd="0" presId="urn:microsoft.com/office/officeart/2008/layout/VerticalCurvedList"/>
    <dgm:cxn modelId="{064CE0A9-9BD0-49DA-A49C-F2E8AF42BBDB}" type="presParOf" srcId="{147482D8-F793-4B63-AC92-2D2E108DBAA0}" destId="{F2410933-DB5E-4543-A714-4AF5A203C95C}" srcOrd="0" destOrd="0" presId="urn:microsoft.com/office/officeart/2008/layout/VerticalCurvedList"/>
    <dgm:cxn modelId="{A44B6BDC-A83D-4A2A-A080-850C4C941336}" type="presParOf" srcId="{147482D8-F793-4B63-AC92-2D2E108DBAA0}" destId="{C56633DC-E658-46D8-BE63-7CB1CCD3C8DC}" srcOrd="1" destOrd="0" presId="urn:microsoft.com/office/officeart/2008/layout/VerticalCurvedList"/>
    <dgm:cxn modelId="{2C4774EA-7360-45D9-84B7-E43C203549FB}" type="presParOf" srcId="{147482D8-F793-4B63-AC92-2D2E108DBAA0}" destId="{82F03708-A2AD-459B-AB59-7BBD9EB44E67}" srcOrd="2" destOrd="0" presId="urn:microsoft.com/office/officeart/2008/layout/VerticalCurvedList"/>
    <dgm:cxn modelId="{79A0A827-F8A2-4861-AD74-7AC596AC928B}" type="presParOf" srcId="{147482D8-F793-4B63-AC92-2D2E108DBAA0}" destId="{9C6C1869-E7B2-4FB9-A22B-16BADC04A189}" srcOrd="3" destOrd="0" presId="urn:microsoft.com/office/officeart/2008/layout/VerticalCurvedList"/>
    <dgm:cxn modelId="{3B5AACFC-097D-4FBE-8946-4332E7E93D52}" type="presParOf" srcId="{30E5EA73-69FE-4C99-B7E6-D2785DA2F8C5}" destId="{6D355E87-D36B-4EA1-AEC4-7B218D382E01}" srcOrd="1" destOrd="0" presId="urn:microsoft.com/office/officeart/2008/layout/VerticalCurvedList"/>
    <dgm:cxn modelId="{6721F91A-E30D-406A-B240-5361AEF695F2}" type="presParOf" srcId="{30E5EA73-69FE-4C99-B7E6-D2785DA2F8C5}" destId="{C65C822C-41C4-438C-A6A9-D630ED5298B5}" srcOrd="2" destOrd="0" presId="urn:microsoft.com/office/officeart/2008/layout/VerticalCurvedList"/>
    <dgm:cxn modelId="{DF663B5B-09DB-47CB-80E7-76C5BBE593C3}" type="presParOf" srcId="{C65C822C-41C4-438C-A6A9-D630ED5298B5}" destId="{A0D53F8D-5A57-48D3-B589-B8459855BEDA}" srcOrd="0" destOrd="0" presId="urn:microsoft.com/office/officeart/2008/layout/VerticalCurvedList"/>
    <dgm:cxn modelId="{C680D2EA-2E3F-4448-ACF1-27E49646CDEA}" type="presParOf" srcId="{30E5EA73-69FE-4C99-B7E6-D2785DA2F8C5}" destId="{DAF769D4-2562-42E9-A891-95ECC44E320C}" srcOrd="3" destOrd="0" presId="urn:microsoft.com/office/officeart/2008/layout/VerticalCurvedList"/>
    <dgm:cxn modelId="{D9012018-037C-4B16-88DA-7A14FFDDEB2F}" type="presParOf" srcId="{30E5EA73-69FE-4C99-B7E6-D2785DA2F8C5}" destId="{6D26F62E-69EB-4208-8A81-FC5F64935E8C}" srcOrd="4" destOrd="0" presId="urn:microsoft.com/office/officeart/2008/layout/VerticalCurvedList"/>
    <dgm:cxn modelId="{3C18CA1D-51FA-4A33-B0CF-14A24017B14E}" type="presParOf" srcId="{6D26F62E-69EB-4208-8A81-FC5F64935E8C}" destId="{5A5545A9-4864-4CB0-B4C5-F499246CB525}" srcOrd="0" destOrd="0" presId="urn:microsoft.com/office/officeart/2008/layout/VerticalCurvedList"/>
    <dgm:cxn modelId="{5B3776F6-E144-4D34-AF1D-CB9B2BEE3EAD}" type="presParOf" srcId="{30E5EA73-69FE-4C99-B7E6-D2785DA2F8C5}" destId="{3AAEA091-8E51-4440-B5A5-E02339014AA1}" srcOrd="5" destOrd="0" presId="urn:microsoft.com/office/officeart/2008/layout/VerticalCurvedList"/>
    <dgm:cxn modelId="{83C5551F-96D5-4428-B37F-6B2545BF093B}" type="presParOf" srcId="{30E5EA73-69FE-4C99-B7E6-D2785DA2F8C5}" destId="{7CAF87A7-51F7-4DE5-93DE-C5A17857E415}" srcOrd="6" destOrd="0" presId="urn:microsoft.com/office/officeart/2008/layout/VerticalCurvedList"/>
    <dgm:cxn modelId="{CAEB83A4-FC7E-442D-82FF-45F6BD2FAF7D}" type="presParOf" srcId="{7CAF87A7-51F7-4DE5-93DE-C5A17857E415}" destId="{1D9B0BA2-0AB2-4427-AE28-98650EADD147}" srcOrd="0" destOrd="0" presId="urn:microsoft.com/office/officeart/2008/layout/VerticalCurvedList"/>
    <dgm:cxn modelId="{4EDA4700-55E0-4943-8F01-8A0F5FB4664A}" type="presParOf" srcId="{30E5EA73-69FE-4C99-B7E6-D2785DA2F8C5}" destId="{16AB78CE-CFD7-4548-B577-98CD07B21E48}" srcOrd="7" destOrd="0" presId="urn:microsoft.com/office/officeart/2008/layout/VerticalCurvedList"/>
    <dgm:cxn modelId="{06B6C658-42DC-44F2-A677-7FCC80256D57}" type="presParOf" srcId="{30E5EA73-69FE-4C99-B7E6-D2785DA2F8C5}" destId="{2AB1A72F-2963-4F96-B564-9FBF28FFDF9D}" srcOrd="8" destOrd="0" presId="urn:microsoft.com/office/officeart/2008/layout/VerticalCurvedList"/>
    <dgm:cxn modelId="{BAC84CEA-E6C1-40AB-B3C5-2172BB00E529}" type="presParOf" srcId="{2AB1A72F-2963-4F96-B564-9FBF28FFDF9D}" destId="{58A99791-976C-4270-ABCC-A15CE6943D6C}" srcOrd="0" destOrd="0" presId="urn:microsoft.com/office/officeart/2008/layout/VerticalCurvedList"/>
    <dgm:cxn modelId="{DA9A08E3-532D-4C32-B666-7A609B76D32E}" type="presParOf" srcId="{30E5EA73-69FE-4C99-B7E6-D2785DA2F8C5}" destId="{285D3219-7B13-4924-816A-7FCD2BF3B9D8}" srcOrd="9" destOrd="0" presId="urn:microsoft.com/office/officeart/2008/layout/VerticalCurvedList"/>
    <dgm:cxn modelId="{02816A50-9BAE-4225-A76E-5A6282474401}" type="presParOf" srcId="{30E5EA73-69FE-4C99-B7E6-D2785DA2F8C5}" destId="{65A18012-55A6-4997-AF1D-B9E27FE276C4}" srcOrd="10" destOrd="0" presId="urn:microsoft.com/office/officeart/2008/layout/VerticalCurvedList"/>
    <dgm:cxn modelId="{0577479F-5F91-4D96-9CBD-C58F0E851A0A}" type="presParOf" srcId="{65A18012-55A6-4997-AF1D-B9E27FE276C4}" destId="{485F26A9-AA94-4ADA-AC54-FB58E0E0ED28}" srcOrd="0" destOrd="0" presId="urn:microsoft.com/office/officeart/2008/layout/VerticalCurvedList"/>
    <dgm:cxn modelId="{BFD14A00-D34E-4589-B5D4-CF018EFE6143}" type="presParOf" srcId="{30E5EA73-69FE-4C99-B7E6-D2785DA2F8C5}" destId="{74531BE3-D1A0-4218-823F-6B8B42888AB8}" srcOrd="11" destOrd="0" presId="urn:microsoft.com/office/officeart/2008/layout/VerticalCurvedList"/>
    <dgm:cxn modelId="{B0F9C511-25DE-41D5-93CE-C1D0031E7047}" type="presParOf" srcId="{30E5EA73-69FE-4C99-B7E6-D2785DA2F8C5}" destId="{60EA3967-202E-4F98-B4FC-7F560A15744F}" srcOrd="12" destOrd="0" presId="urn:microsoft.com/office/officeart/2008/layout/VerticalCurvedList"/>
    <dgm:cxn modelId="{CA895777-3A1C-4DB8-95ED-67E4F7BD1251}" type="presParOf" srcId="{60EA3967-202E-4F98-B4FC-7F560A15744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2E6D5A96-A52E-49CB-8D66-8214A24A063F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3BDF740D-E70F-4667-9D5E-B893A33BDF5D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5161AE46-79E8-4C2B-B3B3-77FA8A2EC0B9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E9FA1520-0194-4A1F-9E92-66D9D66F4569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E68DD5AF-2210-42B7-9265-663E63ACE524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D6BDD615-AB29-4EEE-ACFF-89942B013945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D8624C56-8194-475E-BFE4-1EB33E8B64D4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1C38230C-C95C-4568-8700-4C6255570EE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DFB5543C-B79B-4A96-ACBF-F66232EB403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F51E86F9-784A-4346-9414-F69F8DDFC75D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33CB0AAA-9503-40FC-8E6D-10A914B7083E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03DEBF9F-24DE-4A2A-BBCA-5E56F22479E7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53DAFC35-3505-44CE-9949-A31CA3350917}" type="presOf" srcId="{BE1645D6-1611-4DF4-8DF3-EEC32D8C4F8A}" destId="{8D4BB782-D1CB-4178-BD6C-378E667E109F}" srcOrd="0" destOrd="0" presId="urn:microsoft.com/office/officeart/2008/layout/VerticalCurvedList"/>
    <dgm:cxn modelId="{7568DF69-8DCF-4768-829E-44834BDF7B81}" type="presOf" srcId="{AA42DE05-6490-401A-BD66-0A89C7CADE75}" destId="{C56633DC-E658-46D8-BE63-7CB1CCD3C8DC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6B114C4E-6A09-4E2C-B611-6E97D07863DB}" type="presOf" srcId="{26894F22-714D-4787-870C-2571D04C9DF2}" destId="{33CB0AAA-9503-40FC-8E6D-10A914B7083E}" srcOrd="0" destOrd="0" presId="urn:microsoft.com/office/officeart/2008/layout/VerticalCurvedList"/>
    <dgm:cxn modelId="{0E79C173-8EE3-4AF9-A1E8-5343A4918F64}" type="presOf" srcId="{594BF85D-E9BC-439A-80D6-0EB4896FAE66}" destId="{D8624C56-8194-475E-BFE4-1EB33E8B64D4}" srcOrd="0" destOrd="0" presId="urn:microsoft.com/office/officeart/2008/layout/VerticalCurvedList"/>
    <dgm:cxn modelId="{6AD7D67F-4069-47A6-9E39-2A3F185BB462}" type="presOf" srcId="{B490C752-C9CA-4075-9727-BE4AA742E7F5}" destId="{5161AE46-79E8-4C2B-B3B3-77FA8A2EC0B9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81F6C98E-1AFE-49A3-A31F-EF1356A4711D}" type="presOf" srcId="{C4797427-72CE-41EC-9F4E-A308E1F1C0A5}" destId="{E68DD5AF-2210-42B7-9265-663E63ACE524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FBEDC6C3-32C6-405B-A574-043AAEDAB10F}" type="presOf" srcId="{1639CA94-34C3-4B9C-92E1-C13864A4BA19}" destId="{DFB5543C-B79B-4A96-ACBF-F66232EB4038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A636ABEA-21AE-42E0-A883-7CDB8AEEB434}" type="presOf" srcId="{AA56095E-17EA-4DC1-A4F9-7534E1841256}" destId="{2E6D5A96-A52E-49CB-8D66-8214A24A063F}" srcOrd="0" destOrd="0" presId="urn:microsoft.com/office/officeart/2008/layout/VerticalCurvedList"/>
    <dgm:cxn modelId="{4F53A472-4CB6-4758-A8B2-15AF342351C6}" type="presParOf" srcId="{8D4BB782-D1CB-4178-BD6C-378E667E109F}" destId="{30E5EA73-69FE-4C99-B7E6-D2785DA2F8C5}" srcOrd="0" destOrd="0" presId="urn:microsoft.com/office/officeart/2008/layout/VerticalCurvedList"/>
    <dgm:cxn modelId="{0B673EA3-B52F-4C85-B739-CEC72B612617}" type="presParOf" srcId="{30E5EA73-69FE-4C99-B7E6-D2785DA2F8C5}" destId="{147482D8-F793-4B63-AC92-2D2E108DBAA0}" srcOrd="0" destOrd="0" presId="urn:microsoft.com/office/officeart/2008/layout/VerticalCurvedList"/>
    <dgm:cxn modelId="{4FB42030-5157-4EBE-B257-B2A132B72522}" type="presParOf" srcId="{147482D8-F793-4B63-AC92-2D2E108DBAA0}" destId="{F2410933-DB5E-4543-A714-4AF5A203C95C}" srcOrd="0" destOrd="0" presId="urn:microsoft.com/office/officeart/2008/layout/VerticalCurvedList"/>
    <dgm:cxn modelId="{3EE65F68-FE3F-417F-A454-8FB15D54C831}" type="presParOf" srcId="{147482D8-F793-4B63-AC92-2D2E108DBAA0}" destId="{C56633DC-E658-46D8-BE63-7CB1CCD3C8DC}" srcOrd="1" destOrd="0" presId="urn:microsoft.com/office/officeart/2008/layout/VerticalCurvedList"/>
    <dgm:cxn modelId="{F4CA4C80-7613-4FCB-A435-A1CF59FD2AE9}" type="presParOf" srcId="{147482D8-F793-4B63-AC92-2D2E108DBAA0}" destId="{82F03708-A2AD-459B-AB59-7BBD9EB44E67}" srcOrd="2" destOrd="0" presId="urn:microsoft.com/office/officeart/2008/layout/VerticalCurvedList"/>
    <dgm:cxn modelId="{8281FD89-301C-491C-9524-12ACA743A74F}" type="presParOf" srcId="{147482D8-F793-4B63-AC92-2D2E108DBAA0}" destId="{9C6C1869-E7B2-4FB9-A22B-16BADC04A189}" srcOrd="3" destOrd="0" presId="urn:microsoft.com/office/officeart/2008/layout/VerticalCurvedList"/>
    <dgm:cxn modelId="{5CD50A8C-425E-48F0-AE13-742B63AC67D5}" type="presParOf" srcId="{30E5EA73-69FE-4C99-B7E6-D2785DA2F8C5}" destId="{2E6D5A96-A52E-49CB-8D66-8214A24A063F}" srcOrd="1" destOrd="0" presId="urn:microsoft.com/office/officeart/2008/layout/VerticalCurvedList"/>
    <dgm:cxn modelId="{BCA2AE20-E6D2-4912-9874-6573E4221B5C}" type="presParOf" srcId="{30E5EA73-69FE-4C99-B7E6-D2785DA2F8C5}" destId="{3BDF740D-E70F-4667-9D5E-B893A33BDF5D}" srcOrd="2" destOrd="0" presId="urn:microsoft.com/office/officeart/2008/layout/VerticalCurvedList"/>
    <dgm:cxn modelId="{1A69C50E-659A-4CE3-9377-EA6DF56E9664}" type="presParOf" srcId="{3BDF740D-E70F-4667-9D5E-B893A33BDF5D}" destId="{A0D53F8D-5A57-48D3-B589-B8459855BEDA}" srcOrd="0" destOrd="0" presId="urn:microsoft.com/office/officeart/2008/layout/VerticalCurvedList"/>
    <dgm:cxn modelId="{14C12E6E-0277-4B66-917D-93A29AA06334}" type="presParOf" srcId="{30E5EA73-69FE-4C99-B7E6-D2785DA2F8C5}" destId="{5161AE46-79E8-4C2B-B3B3-77FA8A2EC0B9}" srcOrd="3" destOrd="0" presId="urn:microsoft.com/office/officeart/2008/layout/VerticalCurvedList"/>
    <dgm:cxn modelId="{FB9AC5FA-DCAD-492B-B1B0-5FB70E62DBAF}" type="presParOf" srcId="{30E5EA73-69FE-4C99-B7E6-D2785DA2F8C5}" destId="{E9FA1520-0194-4A1F-9E92-66D9D66F4569}" srcOrd="4" destOrd="0" presId="urn:microsoft.com/office/officeart/2008/layout/VerticalCurvedList"/>
    <dgm:cxn modelId="{4B7FB774-8F23-4F01-801D-98369BD09EE5}" type="presParOf" srcId="{E9FA1520-0194-4A1F-9E92-66D9D66F4569}" destId="{5A5545A9-4864-4CB0-B4C5-F499246CB525}" srcOrd="0" destOrd="0" presId="urn:microsoft.com/office/officeart/2008/layout/VerticalCurvedList"/>
    <dgm:cxn modelId="{59D74ED3-A1AD-4717-87BF-52EE045566D1}" type="presParOf" srcId="{30E5EA73-69FE-4C99-B7E6-D2785DA2F8C5}" destId="{E68DD5AF-2210-42B7-9265-663E63ACE524}" srcOrd="5" destOrd="0" presId="urn:microsoft.com/office/officeart/2008/layout/VerticalCurvedList"/>
    <dgm:cxn modelId="{BDFC6702-10BB-48D2-A3CC-E64A8AD5504D}" type="presParOf" srcId="{30E5EA73-69FE-4C99-B7E6-D2785DA2F8C5}" destId="{D6BDD615-AB29-4EEE-ACFF-89942B013945}" srcOrd="6" destOrd="0" presId="urn:microsoft.com/office/officeart/2008/layout/VerticalCurvedList"/>
    <dgm:cxn modelId="{26BF96AB-2054-4589-A50F-AEF06AC97F59}" type="presParOf" srcId="{D6BDD615-AB29-4EEE-ACFF-89942B013945}" destId="{1D9B0BA2-0AB2-4427-AE28-98650EADD147}" srcOrd="0" destOrd="0" presId="urn:microsoft.com/office/officeart/2008/layout/VerticalCurvedList"/>
    <dgm:cxn modelId="{75A43BF1-ECDC-4CDF-938A-9B86880A6C60}" type="presParOf" srcId="{30E5EA73-69FE-4C99-B7E6-D2785DA2F8C5}" destId="{D8624C56-8194-475E-BFE4-1EB33E8B64D4}" srcOrd="7" destOrd="0" presId="urn:microsoft.com/office/officeart/2008/layout/VerticalCurvedList"/>
    <dgm:cxn modelId="{CB88600C-8EFF-4CBD-9783-6D5E8FDED472}" type="presParOf" srcId="{30E5EA73-69FE-4C99-B7E6-D2785DA2F8C5}" destId="{1C38230C-C95C-4568-8700-4C6255570EE2}" srcOrd="8" destOrd="0" presId="urn:microsoft.com/office/officeart/2008/layout/VerticalCurvedList"/>
    <dgm:cxn modelId="{8A70B9B7-0D1A-42C0-9D11-02841078650A}" type="presParOf" srcId="{1C38230C-C95C-4568-8700-4C6255570EE2}" destId="{58A99791-976C-4270-ABCC-A15CE6943D6C}" srcOrd="0" destOrd="0" presId="urn:microsoft.com/office/officeart/2008/layout/VerticalCurvedList"/>
    <dgm:cxn modelId="{1D440E01-62F8-4ED4-85FF-43FD0D381224}" type="presParOf" srcId="{30E5EA73-69FE-4C99-B7E6-D2785DA2F8C5}" destId="{DFB5543C-B79B-4A96-ACBF-F66232EB4038}" srcOrd="9" destOrd="0" presId="urn:microsoft.com/office/officeart/2008/layout/VerticalCurvedList"/>
    <dgm:cxn modelId="{0E9FAD91-8D14-4767-84FE-8C154DA630DA}" type="presParOf" srcId="{30E5EA73-69FE-4C99-B7E6-D2785DA2F8C5}" destId="{F51E86F9-784A-4346-9414-F69F8DDFC75D}" srcOrd="10" destOrd="0" presId="urn:microsoft.com/office/officeart/2008/layout/VerticalCurvedList"/>
    <dgm:cxn modelId="{38232A1B-D883-4059-9AD1-ED226DEE092E}" type="presParOf" srcId="{F51E86F9-784A-4346-9414-F69F8DDFC75D}" destId="{485F26A9-AA94-4ADA-AC54-FB58E0E0ED28}" srcOrd="0" destOrd="0" presId="urn:microsoft.com/office/officeart/2008/layout/VerticalCurvedList"/>
    <dgm:cxn modelId="{96DEB3C3-423C-40A2-BDC4-58DB44977001}" type="presParOf" srcId="{30E5EA73-69FE-4C99-B7E6-D2785DA2F8C5}" destId="{33CB0AAA-9503-40FC-8E6D-10A914B7083E}" srcOrd="11" destOrd="0" presId="urn:microsoft.com/office/officeart/2008/layout/VerticalCurvedList"/>
    <dgm:cxn modelId="{90B334CB-4049-4907-9192-3C8995C5DF5B}" type="presParOf" srcId="{30E5EA73-69FE-4C99-B7E6-D2785DA2F8C5}" destId="{03DEBF9F-24DE-4A2A-BBCA-5E56F22479E7}" srcOrd="12" destOrd="0" presId="urn:microsoft.com/office/officeart/2008/layout/VerticalCurvedList"/>
    <dgm:cxn modelId="{ED24BB63-FAC1-4EEC-BA0D-D8BF73C32DB8}" type="presParOf" srcId="{03DEBF9F-24DE-4A2A-BBCA-5E56F22479E7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AA8A7D5F-224C-44CA-BA9B-231A8050B5BA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40CEBFE9-5050-4C3B-8593-FFC88AF625CE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72D7E51B-E051-4E0B-B15A-62B77C2AA10D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7572F137-0F19-4CA6-BE8A-A608B9BB96DF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B0B9E5BB-18C1-4D5C-BB78-6AED43F0AF81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CDB092B7-1DDD-485B-BE1E-4C87ACC336C3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9BFD70C2-BFC5-4B8A-A222-6E1BE8C8308D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85324A68-035B-41B4-8522-8D902873B1D3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7397380B-FF32-4C85-8491-34A691497FA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185F705E-983B-4F80-A771-8AD8C6DE20D2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A12BA256-42F6-4BE0-8F3F-157C6E2C8F8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31AB07A8-948C-42AD-9DB4-049A676D6E2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68166107-C40E-4FEB-BEDD-092D11AE4D8F}" type="presOf" srcId="{26894F22-714D-4787-870C-2571D04C9DF2}" destId="{A12BA256-42F6-4BE0-8F3F-157C6E2C8F84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A15D4C18-36D2-4F88-8BA0-8C05C0843719}" type="presOf" srcId="{C4797427-72CE-41EC-9F4E-A308E1F1C0A5}" destId="{B0B9E5BB-18C1-4D5C-BB78-6AED43F0AF81}" srcOrd="0" destOrd="0" presId="urn:microsoft.com/office/officeart/2008/layout/VerticalCurvedList"/>
    <dgm:cxn modelId="{6004C864-5AAC-495B-8DBD-62DFB400BD37}" type="presOf" srcId="{BE1645D6-1611-4DF4-8DF3-EEC32D8C4F8A}" destId="{8D4BB782-D1CB-4178-BD6C-378E667E109F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242BBF7B-886C-4AA7-BADD-219E101140EF}" type="presOf" srcId="{AA42DE05-6490-401A-BD66-0A89C7CADE75}" destId="{C56633DC-E658-46D8-BE63-7CB1CCD3C8DC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6831BF8E-8A5C-4B6B-A7F1-8EC55C9DB721}" type="presOf" srcId="{AA56095E-17EA-4DC1-A4F9-7534E1841256}" destId="{AA8A7D5F-224C-44CA-BA9B-231A8050B5BA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48A91CBD-D56D-4E50-88ED-DBC207D94B1A}" type="presOf" srcId="{594BF85D-E9BC-439A-80D6-0EB4896FAE66}" destId="{9BFD70C2-BFC5-4B8A-A222-6E1BE8C8308D}" srcOrd="0" destOrd="0" presId="urn:microsoft.com/office/officeart/2008/layout/VerticalCurvedList"/>
    <dgm:cxn modelId="{6026BECE-6B1B-4137-A0B5-85388B907B2C}" type="presOf" srcId="{B490C752-C9CA-4075-9727-BE4AA742E7F5}" destId="{72D7E51B-E051-4E0B-B15A-62B77C2AA10D}" srcOrd="0" destOrd="0" presId="urn:microsoft.com/office/officeart/2008/layout/VerticalCurvedList"/>
    <dgm:cxn modelId="{A83AF8D9-34D3-4979-9947-47789C18B1E4}" type="presOf" srcId="{1639CA94-34C3-4B9C-92E1-C13864A4BA19}" destId="{7397380B-FF32-4C85-8491-34A691497FA8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962E5EB7-62D6-4B25-8245-552E009EC44F}" type="presParOf" srcId="{8D4BB782-D1CB-4178-BD6C-378E667E109F}" destId="{30E5EA73-69FE-4C99-B7E6-D2785DA2F8C5}" srcOrd="0" destOrd="0" presId="urn:microsoft.com/office/officeart/2008/layout/VerticalCurvedList"/>
    <dgm:cxn modelId="{303BEE64-B4FC-4D2A-AA09-4AD3D6C4C262}" type="presParOf" srcId="{30E5EA73-69FE-4C99-B7E6-D2785DA2F8C5}" destId="{147482D8-F793-4B63-AC92-2D2E108DBAA0}" srcOrd="0" destOrd="0" presId="urn:microsoft.com/office/officeart/2008/layout/VerticalCurvedList"/>
    <dgm:cxn modelId="{B9829B8B-A804-4268-B810-5C2943B45A64}" type="presParOf" srcId="{147482D8-F793-4B63-AC92-2D2E108DBAA0}" destId="{F2410933-DB5E-4543-A714-4AF5A203C95C}" srcOrd="0" destOrd="0" presId="urn:microsoft.com/office/officeart/2008/layout/VerticalCurvedList"/>
    <dgm:cxn modelId="{8262C913-AFFD-4CA9-B1CA-02DAE38053C0}" type="presParOf" srcId="{147482D8-F793-4B63-AC92-2D2E108DBAA0}" destId="{C56633DC-E658-46D8-BE63-7CB1CCD3C8DC}" srcOrd="1" destOrd="0" presId="urn:microsoft.com/office/officeart/2008/layout/VerticalCurvedList"/>
    <dgm:cxn modelId="{9D77C1CD-0877-4485-B241-7E8BC5E8BD43}" type="presParOf" srcId="{147482D8-F793-4B63-AC92-2D2E108DBAA0}" destId="{82F03708-A2AD-459B-AB59-7BBD9EB44E67}" srcOrd="2" destOrd="0" presId="urn:microsoft.com/office/officeart/2008/layout/VerticalCurvedList"/>
    <dgm:cxn modelId="{99D0FB90-F6A1-4B2B-A983-5FAEAA1C693F}" type="presParOf" srcId="{147482D8-F793-4B63-AC92-2D2E108DBAA0}" destId="{9C6C1869-E7B2-4FB9-A22B-16BADC04A189}" srcOrd="3" destOrd="0" presId="urn:microsoft.com/office/officeart/2008/layout/VerticalCurvedList"/>
    <dgm:cxn modelId="{EEFBEE9F-E047-4431-9A72-3BDED4DE7B61}" type="presParOf" srcId="{30E5EA73-69FE-4C99-B7E6-D2785DA2F8C5}" destId="{AA8A7D5F-224C-44CA-BA9B-231A8050B5BA}" srcOrd="1" destOrd="0" presId="urn:microsoft.com/office/officeart/2008/layout/VerticalCurvedList"/>
    <dgm:cxn modelId="{683A4839-86BD-4986-B75C-6F625EF8BB73}" type="presParOf" srcId="{30E5EA73-69FE-4C99-B7E6-D2785DA2F8C5}" destId="{40CEBFE9-5050-4C3B-8593-FFC88AF625CE}" srcOrd="2" destOrd="0" presId="urn:microsoft.com/office/officeart/2008/layout/VerticalCurvedList"/>
    <dgm:cxn modelId="{343C533E-409D-43F2-B875-EB27A2C5B588}" type="presParOf" srcId="{40CEBFE9-5050-4C3B-8593-FFC88AF625CE}" destId="{A0D53F8D-5A57-48D3-B589-B8459855BEDA}" srcOrd="0" destOrd="0" presId="urn:microsoft.com/office/officeart/2008/layout/VerticalCurvedList"/>
    <dgm:cxn modelId="{63954C19-E48D-4432-8593-ABDFB5664358}" type="presParOf" srcId="{30E5EA73-69FE-4C99-B7E6-D2785DA2F8C5}" destId="{72D7E51B-E051-4E0B-B15A-62B77C2AA10D}" srcOrd="3" destOrd="0" presId="urn:microsoft.com/office/officeart/2008/layout/VerticalCurvedList"/>
    <dgm:cxn modelId="{A52B9E30-6774-4F75-9B93-B634A1D5405B}" type="presParOf" srcId="{30E5EA73-69FE-4C99-B7E6-D2785DA2F8C5}" destId="{7572F137-0F19-4CA6-BE8A-A608B9BB96DF}" srcOrd="4" destOrd="0" presId="urn:microsoft.com/office/officeart/2008/layout/VerticalCurvedList"/>
    <dgm:cxn modelId="{E461A53F-9446-4207-A432-5C2E48DCFF21}" type="presParOf" srcId="{7572F137-0F19-4CA6-BE8A-A608B9BB96DF}" destId="{5A5545A9-4864-4CB0-B4C5-F499246CB525}" srcOrd="0" destOrd="0" presId="urn:microsoft.com/office/officeart/2008/layout/VerticalCurvedList"/>
    <dgm:cxn modelId="{407BD3DB-E209-4313-A23D-55E52D488C37}" type="presParOf" srcId="{30E5EA73-69FE-4C99-B7E6-D2785DA2F8C5}" destId="{B0B9E5BB-18C1-4D5C-BB78-6AED43F0AF81}" srcOrd="5" destOrd="0" presId="urn:microsoft.com/office/officeart/2008/layout/VerticalCurvedList"/>
    <dgm:cxn modelId="{C22B3492-18DF-4F11-A63D-1E2EE3EA8E9F}" type="presParOf" srcId="{30E5EA73-69FE-4C99-B7E6-D2785DA2F8C5}" destId="{CDB092B7-1DDD-485B-BE1E-4C87ACC336C3}" srcOrd="6" destOrd="0" presId="urn:microsoft.com/office/officeart/2008/layout/VerticalCurvedList"/>
    <dgm:cxn modelId="{2A5D59B8-4BCC-4115-93B8-ADDB7B244166}" type="presParOf" srcId="{CDB092B7-1DDD-485B-BE1E-4C87ACC336C3}" destId="{1D9B0BA2-0AB2-4427-AE28-98650EADD147}" srcOrd="0" destOrd="0" presId="urn:microsoft.com/office/officeart/2008/layout/VerticalCurvedList"/>
    <dgm:cxn modelId="{4B23962A-2150-4DAC-98A5-CF3BA4585B6E}" type="presParOf" srcId="{30E5EA73-69FE-4C99-B7E6-D2785DA2F8C5}" destId="{9BFD70C2-BFC5-4B8A-A222-6E1BE8C8308D}" srcOrd="7" destOrd="0" presId="urn:microsoft.com/office/officeart/2008/layout/VerticalCurvedList"/>
    <dgm:cxn modelId="{735A77D9-9EBB-4F26-AAE7-D0C49D4E060E}" type="presParOf" srcId="{30E5EA73-69FE-4C99-B7E6-D2785DA2F8C5}" destId="{85324A68-035B-41B4-8522-8D902873B1D3}" srcOrd="8" destOrd="0" presId="urn:microsoft.com/office/officeart/2008/layout/VerticalCurvedList"/>
    <dgm:cxn modelId="{AF029FAE-836B-4FDC-A75B-2EF17686AAE7}" type="presParOf" srcId="{85324A68-035B-41B4-8522-8D902873B1D3}" destId="{58A99791-976C-4270-ABCC-A15CE6943D6C}" srcOrd="0" destOrd="0" presId="urn:microsoft.com/office/officeart/2008/layout/VerticalCurvedList"/>
    <dgm:cxn modelId="{87E94F33-4D41-4B15-B390-A52331628944}" type="presParOf" srcId="{30E5EA73-69FE-4C99-B7E6-D2785DA2F8C5}" destId="{7397380B-FF32-4C85-8491-34A691497FA8}" srcOrd="9" destOrd="0" presId="urn:microsoft.com/office/officeart/2008/layout/VerticalCurvedList"/>
    <dgm:cxn modelId="{BD2F520C-BCDC-4BD5-B5DF-D9FBA8828925}" type="presParOf" srcId="{30E5EA73-69FE-4C99-B7E6-D2785DA2F8C5}" destId="{185F705E-983B-4F80-A771-8AD8C6DE20D2}" srcOrd="10" destOrd="0" presId="urn:microsoft.com/office/officeart/2008/layout/VerticalCurvedList"/>
    <dgm:cxn modelId="{B05DA26B-B6C2-4144-A944-A7FBE4B9153B}" type="presParOf" srcId="{185F705E-983B-4F80-A771-8AD8C6DE20D2}" destId="{485F26A9-AA94-4ADA-AC54-FB58E0E0ED28}" srcOrd="0" destOrd="0" presId="urn:microsoft.com/office/officeart/2008/layout/VerticalCurvedList"/>
    <dgm:cxn modelId="{88E91B32-C82F-4C16-903B-5DCBEE9BC564}" type="presParOf" srcId="{30E5EA73-69FE-4C99-B7E6-D2785DA2F8C5}" destId="{A12BA256-42F6-4BE0-8F3F-157C6E2C8F84}" srcOrd="11" destOrd="0" presId="urn:microsoft.com/office/officeart/2008/layout/VerticalCurvedList"/>
    <dgm:cxn modelId="{CD05BE8C-DA73-463C-9DC7-48314F608987}" type="presParOf" srcId="{30E5EA73-69FE-4C99-B7E6-D2785DA2F8C5}" destId="{31AB07A8-948C-42AD-9DB4-049A676D6E2F}" srcOrd="12" destOrd="0" presId="urn:microsoft.com/office/officeart/2008/layout/VerticalCurvedList"/>
    <dgm:cxn modelId="{53ACD427-47FB-4CAF-921B-A84D289C8F16}" type="presParOf" srcId="{31AB07A8-948C-42AD-9DB4-049A676D6E2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348F5EBF-099D-476C-944C-78E4AF6F9A80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C8AF3B32-4C81-40C6-AD4B-CD257213991A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EB362C8E-49DA-4231-A7D0-63DCEDBF3B48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01A4D9EC-F41F-4EC8-A551-AF8B0FE64F56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20615A73-FCBF-433F-92CF-32BD30742BA9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301CC175-89A2-4B07-8EA6-923665906A42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361F007E-A3C2-4FC7-8574-0640894EF3E2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CEF84B25-D15A-41A0-A4F5-9CC8C3C9F894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87BABBAC-7A6D-4571-A0C5-EA9F404EAE5F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9A1D7A9E-9D7D-4E81-9C16-0ACBBA2C6548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008D0436-F3E9-4853-B536-E92455861BC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FD5C5C60-E35C-4073-8A8D-049D58C360E0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9762195E-FED4-4F4D-9F54-0D68FC04BD4F}" type="presOf" srcId="{594BF85D-E9BC-439A-80D6-0EB4896FAE66}" destId="{361F007E-A3C2-4FC7-8574-0640894EF3E2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90AE276-D9DC-4CDD-BD4F-2A5FCB05E72C}" type="presOf" srcId="{B490C752-C9CA-4075-9727-BE4AA742E7F5}" destId="{EB362C8E-49DA-4231-A7D0-63DCEDBF3B48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11C91E9A-F57E-4A46-98DB-26A1786396BD}" type="presOf" srcId="{26894F22-714D-4787-870C-2571D04C9DF2}" destId="{008D0436-F3E9-4853-B536-E92455861BC4}" srcOrd="0" destOrd="0" presId="urn:microsoft.com/office/officeart/2008/layout/VerticalCurvedList"/>
    <dgm:cxn modelId="{B5AA8BA5-C8F9-42CC-AC3C-365580FBCBC2}" type="presOf" srcId="{AA56095E-17EA-4DC1-A4F9-7534E1841256}" destId="{348F5EBF-099D-476C-944C-78E4AF6F9A80}" srcOrd="0" destOrd="0" presId="urn:microsoft.com/office/officeart/2008/layout/VerticalCurvedList"/>
    <dgm:cxn modelId="{B4CD5FAB-B026-4C87-A5E8-6C98D53734F3}" type="presOf" srcId="{C4797427-72CE-41EC-9F4E-A308E1F1C0A5}" destId="{20615A73-FCBF-433F-92CF-32BD30742BA9}" srcOrd="0" destOrd="0" presId="urn:microsoft.com/office/officeart/2008/layout/VerticalCurvedList"/>
    <dgm:cxn modelId="{805276B0-1B72-4509-ADEC-CDC837719B45}" type="presOf" srcId="{1639CA94-34C3-4B9C-92E1-C13864A4BA19}" destId="{87BABBAC-7A6D-4571-A0C5-EA9F404EAE5F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5985D3CC-0806-4283-A9FD-68245E78B685}" type="presOf" srcId="{BE1645D6-1611-4DF4-8DF3-EEC32D8C4F8A}" destId="{8D4BB782-D1CB-4178-BD6C-378E667E109F}" srcOrd="0" destOrd="0" presId="urn:microsoft.com/office/officeart/2008/layout/VerticalCurvedList"/>
    <dgm:cxn modelId="{34996ACE-7FAC-468A-887E-0894ECB16BBF}" type="presOf" srcId="{AA42DE05-6490-401A-BD66-0A89C7CADE75}" destId="{C56633DC-E658-46D8-BE63-7CB1CCD3C8DC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D21D97C4-9129-4C27-8E78-B1137714DA44}" type="presParOf" srcId="{8D4BB782-D1CB-4178-BD6C-378E667E109F}" destId="{30E5EA73-69FE-4C99-B7E6-D2785DA2F8C5}" srcOrd="0" destOrd="0" presId="urn:microsoft.com/office/officeart/2008/layout/VerticalCurvedList"/>
    <dgm:cxn modelId="{DEB57695-4226-489D-96A9-F5C419FD2A75}" type="presParOf" srcId="{30E5EA73-69FE-4C99-B7E6-D2785DA2F8C5}" destId="{147482D8-F793-4B63-AC92-2D2E108DBAA0}" srcOrd="0" destOrd="0" presId="urn:microsoft.com/office/officeart/2008/layout/VerticalCurvedList"/>
    <dgm:cxn modelId="{50C0DA64-4129-4E99-A360-F176DE0EBA39}" type="presParOf" srcId="{147482D8-F793-4B63-AC92-2D2E108DBAA0}" destId="{F2410933-DB5E-4543-A714-4AF5A203C95C}" srcOrd="0" destOrd="0" presId="urn:microsoft.com/office/officeart/2008/layout/VerticalCurvedList"/>
    <dgm:cxn modelId="{5810DFD0-1A31-4FEE-87C1-48281A145BED}" type="presParOf" srcId="{147482D8-F793-4B63-AC92-2D2E108DBAA0}" destId="{C56633DC-E658-46D8-BE63-7CB1CCD3C8DC}" srcOrd="1" destOrd="0" presId="urn:microsoft.com/office/officeart/2008/layout/VerticalCurvedList"/>
    <dgm:cxn modelId="{0D5D8A6D-D8C9-4749-8B89-FFE819AA0E60}" type="presParOf" srcId="{147482D8-F793-4B63-AC92-2D2E108DBAA0}" destId="{82F03708-A2AD-459B-AB59-7BBD9EB44E67}" srcOrd="2" destOrd="0" presId="urn:microsoft.com/office/officeart/2008/layout/VerticalCurvedList"/>
    <dgm:cxn modelId="{B13310C3-DC9C-4B55-9129-4D03B948F84A}" type="presParOf" srcId="{147482D8-F793-4B63-AC92-2D2E108DBAA0}" destId="{9C6C1869-E7B2-4FB9-A22B-16BADC04A189}" srcOrd="3" destOrd="0" presId="urn:microsoft.com/office/officeart/2008/layout/VerticalCurvedList"/>
    <dgm:cxn modelId="{6E34ACAD-30BC-4AC9-A7EB-477B45F60D3A}" type="presParOf" srcId="{30E5EA73-69FE-4C99-B7E6-D2785DA2F8C5}" destId="{348F5EBF-099D-476C-944C-78E4AF6F9A80}" srcOrd="1" destOrd="0" presId="urn:microsoft.com/office/officeart/2008/layout/VerticalCurvedList"/>
    <dgm:cxn modelId="{01D81BDD-9024-4E53-A5A8-8B1E903B4F25}" type="presParOf" srcId="{30E5EA73-69FE-4C99-B7E6-D2785DA2F8C5}" destId="{C8AF3B32-4C81-40C6-AD4B-CD257213991A}" srcOrd="2" destOrd="0" presId="urn:microsoft.com/office/officeart/2008/layout/VerticalCurvedList"/>
    <dgm:cxn modelId="{84A95CFD-5B99-455B-BCB7-05182CEAC56A}" type="presParOf" srcId="{C8AF3B32-4C81-40C6-AD4B-CD257213991A}" destId="{A0D53F8D-5A57-48D3-B589-B8459855BEDA}" srcOrd="0" destOrd="0" presId="urn:microsoft.com/office/officeart/2008/layout/VerticalCurvedList"/>
    <dgm:cxn modelId="{1BA31B5E-9679-4845-AC77-8CBC80174B67}" type="presParOf" srcId="{30E5EA73-69FE-4C99-B7E6-D2785DA2F8C5}" destId="{EB362C8E-49DA-4231-A7D0-63DCEDBF3B48}" srcOrd="3" destOrd="0" presId="urn:microsoft.com/office/officeart/2008/layout/VerticalCurvedList"/>
    <dgm:cxn modelId="{03E1EC11-B35D-48F4-B305-0B886A505EEF}" type="presParOf" srcId="{30E5EA73-69FE-4C99-B7E6-D2785DA2F8C5}" destId="{01A4D9EC-F41F-4EC8-A551-AF8B0FE64F56}" srcOrd="4" destOrd="0" presId="urn:microsoft.com/office/officeart/2008/layout/VerticalCurvedList"/>
    <dgm:cxn modelId="{5101BBC7-D9C8-41C6-9346-CD545CAD4D12}" type="presParOf" srcId="{01A4D9EC-F41F-4EC8-A551-AF8B0FE64F56}" destId="{5A5545A9-4864-4CB0-B4C5-F499246CB525}" srcOrd="0" destOrd="0" presId="urn:microsoft.com/office/officeart/2008/layout/VerticalCurvedList"/>
    <dgm:cxn modelId="{83C7D6CE-EC5D-48F0-A1B8-30CCFAD3B1B2}" type="presParOf" srcId="{30E5EA73-69FE-4C99-B7E6-D2785DA2F8C5}" destId="{20615A73-FCBF-433F-92CF-32BD30742BA9}" srcOrd="5" destOrd="0" presId="urn:microsoft.com/office/officeart/2008/layout/VerticalCurvedList"/>
    <dgm:cxn modelId="{B243BD5B-C07D-4086-9A44-53793428018B}" type="presParOf" srcId="{30E5EA73-69FE-4C99-B7E6-D2785DA2F8C5}" destId="{301CC175-89A2-4B07-8EA6-923665906A42}" srcOrd="6" destOrd="0" presId="urn:microsoft.com/office/officeart/2008/layout/VerticalCurvedList"/>
    <dgm:cxn modelId="{679AD599-8541-4E48-B69D-2F62F9FF85D3}" type="presParOf" srcId="{301CC175-89A2-4B07-8EA6-923665906A42}" destId="{1D9B0BA2-0AB2-4427-AE28-98650EADD147}" srcOrd="0" destOrd="0" presId="urn:microsoft.com/office/officeart/2008/layout/VerticalCurvedList"/>
    <dgm:cxn modelId="{DF8018BA-7ED2-400D-9245-24817F963CBF}" type="presParOf" srcId="{30E5EA73-69FE-4C99-B7E6-D2785DA2F8C5}" destId="{361F007E-A3C2-4FC7-8574-0640894EF3E2}" srcOrd="7" destOrd="0" presId="urn:microsoft.com/office/officeart/2008/layout/VerticalCurvedList"/>
    <dgm:cxn modelId="{0F2FDBF5-AB0D-4641-A9E3-DC297C7FF0F1}" type="presParOf" srcId="{30E5EA73-69FE-4C99-B7E6-D2785DA2F8C5}" destId="{CEF84B25-D15A-41A0-A4F5-9CC8C3C9F894}" srcOrd="8" destOrd="0" presId="urn:microsoft.com/office/officeart/2008/layout/VerticalCurvedList"/>
    <dgm:cxn modelId="{185173AA-49F4-4C40-8F58-4F4CAFE59BC6}" type="presParOf" srcId="{CEF84B25-D15A-41A0-A4F5-9CC8C3C9F894}" destId="{58A99791-976C-4270-ABCC-A15CE6943D6C}" srcOrd="0" destOrd="0" presId="urn:microsoft.com/office/officeart/2008/layout/VerticalCurvedList"/>
    <dgm:cxn modelId="{C4F32E57-669B-44EB-83DF-8ECF1A53A22E}" type="presParOf" srcId="{30E5EA73-69FE-4C99-B7E6-D2785DA2F8C5}" destId="{87BABBAC-7A6D-4571-A0C5-EA9F404EAE5F}" srcOrd="9" destOrd="0" presId="urn:microsoft.com/office/officeart/2008/layout/VerticalCurvedList"/>
    <dgm:cxn modelId="{8181F656-C0B2-4B1D-8FA8-669B5B14549C}" type="presParOf" srcId="{30E5EA73-69FE-4C99-B7E6-D2785DA2F8C5}" destId="{9A1D7A9E-9D7D-4E81-9C16-0ACBBA2C6548}" srcOrd="10" destOrd="0" presId="urn:microsoft.com/office/officeart/2008/layout/VerticalCurvedList"/>
    <dgm:cxn modelId="{01045C6D-C5B1-4392-8E25-2A7542FD1A61}" type="presParOf" srcId="{9A1D7A9E-9D7D-4E81-9C16-0ACBBA2C6548}" destId="{485F26A9-AA94-4ADA-AC54-FB58E0E0ED28}" srcOrd="0" destOrd="0" presId="urn:microsoft.com/office/officeart/2008/layout/VerticalCurvedList"/>
    <dgm:cxn modelId="{909052C0-09AE-459D-A199-D00A346222DA}" type="presParOf" srcId="{30E5EA73-69FE-4C99-B7E6-D2785DA2F8C5}" destId="{008D0436-F3E9-4853-B536-E92455861BC4}" srcOrd="11" destOrd="0" presId="urn:microsoft.com/office/officeart/2008/layout/VerticalCurvedList"/>
    <dgm:cxn modelId="{D9ACF746-1D68-41BA-97A5-5B184D7A86C5}" type="presParOf" srcId="{30E5EA73-69FE-4C99-B7E6-D2785DA2F8C5}" destId="{FD5C5C60-E35C-4073-8A8D-049D58C360E0}" srcOrd="12" destOrd="0" presId="urn:microsoft.com/office/officeart/2008/layout/VerticalCurvedList"/>
    <dgm:cxn modelId="{0A4EE272-B405-46D3-8895-890C4C2DB1B2}" type="presParOf" srcId="{FD5C5C60-E35C-4073-8A8D-049D58C360E0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4B3FA494-6C76-4AD8-B39B-5563DF55E0EB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C59754F8-AFC8-409B-A0BB-8A9A961D1761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016D1E98-C60B-4D40-B57F-611DB4E39B3E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06C50BD6-401F-4159-AF46-426B61559629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A2AF1BB8-E5EF-42AB-B28C-ACF081A2C0C6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66F761DF-5891-4BDE-A6F2-644B4CB3D2B7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58F1A37B-369F-4CE5-B12E-330755A1E102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D7AF886D-7045-4724-85A9-9D02ABBA10C5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AE0CF393-424F-4196-9931-32C859877EFA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F42A9E0D-C2A5-4F9A-B8A8-A3FE96613C04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A2A13E18-0D34-46E1-AC39-857883A433D5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D0BDCD28-8D6B-46BD-9898-34C86A9D8E1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113A1612-F232-4246-80E5-95DE107AAD6C}" type="presOf" srcId="{AA56095E-17EA-4DC1-A4F9-7534E1841256}" destId="{4B3FA494-6C76-4AD8-B39B-5563DF55E0EB}" srcOrd="0" destOrd="0" presId="urn:microsoft.com/office/officeart/2008/layout/VerticalCurvedList"/>
    <dgm:cxn modelId="{6B5C621B-B31C-4CD6-82EE-F0B175E258A4}" type="presOf" srcId="{1639CA94-34C3-4B9C-92E1-C13864A4BA19}" destId="{AE0CF393-424F-4196-9931-32C859877EFA}" srcOrd="0" destOrd="0" presId="urn:microsoft.com/office/officeart/2008/layout/VerticalCurvedList"/>
    <dgm:cxn modelId="{FE3C2D26-B988-409C-B389-1A431BF80AC7}" type="presOf" srcId="{AA42DE05-6490-401A-BD66-0A89C7CADE75}" destId="{C56633DC-E658-46D8-BE63-7CB1CCD3C8DC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D86AE057-A049-4046-91FE-04D75FDA08B7}" type="presOf" srcId="{594BF85D-E9BC-439A-80D6-0EB4896FAE66}" destId="{58F1A37B-369F-4CE5-B12E-330755A1E102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92CB7AB3-97D8-4A0E-89B9-399600177404}" type="presOf" srcId="{26894F22-714D-4787-870C-2571D04C9DF2}" destId="{A2A13E18-0D34-46E1-AC39-857883A433D5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58615BBE-3F84-4214-8490-63132E92AAC7}" type="presOf" srcId="{C4797427-72CE-41EC-9F4E-A308E1F1C0A5}" destId="{A2AF1BB8-E5EF-42AB-B28C-ACF081A2C0C6}" srcOrd="0" destOrd="0" presId="urn:microsoft.com/office/officeart/2008/layout/VerticalCurvedList"/>
    <dgm:cxn modelId="{6FA26DC8-732D-406C-88E3-135F3F0C9537}" type="presOf" srcId="{B490C752-C9CA-4075-9727-BE4AA742E7F5}" destId="{016D1E98-C60B-4D40-B57F-611DB4E39B3E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FA34B4DE-AFD7-47D2-AEF8-4460148F8CF4}" type="presOf" srcId="{BE1645D6-1611-4DF4-8DF3-EEC32D8C4F8A}" destId="{8D4BB782-D1CB-4178-BD6C-378E667E109F}" srcOrd="0" destOrd="0" presId="urn:microsoft.com/office/officeart/2008/layout/VerticalCurvedList"/>
    <dgm:cxn modelId="{2432C56B-5014-46CF-BE42-A9037ABDEBAB}" type="presParOf" srcId="{8D4BB782-D1CB-4178-BD6C-378E667E109F}" destId="{30E5EA73-69FE-4C99-B7E6-D2785DA2F8C5}" srcOrd="0" destOrd="0" presId="urn:microsoft.com/office/officeart/2008/layout/VerticalCurvedList"/>
    <dgm:cxn modelId="{F9B90CA4-EC24-47D3-A7A4-D17AA3A4287D}" type="presParOf" srcId="{30E5EA73-69FE-4C99-B7E6-D2785DA2F8C5}" destId="{147482D8-F793-4B63-AC92-2D2E108DBAA0}" srcOrd="0" destOrd="0" presId="urn:microsoft.com/office/officeart/2008/layout/VerticalCurvedList"/>
    <dgm:cxn modelId="{02A11EA1-6BE1-4E7F-84CC-681B7B5D1EA4}" type="presParOf" srcId="{147482D8-F793-4B63-AC92-2D2E108DBAA0}" destId="{F2410933-DB5E-4543-A714-4AF5A203C95C}" srcOrd="0" destOrd="0" presId="urn:microsoft.com/office/officeart/2008/layout/VerticalCurvedList"/>
    <dgm:cxn modelId="{8118D234-4386-4B8A-92D2-3976E411553A}" type="presParOf" srcId="{147482D8-F793-4B63-AC92-2D2E108DBAA0}" destId="{C56633DC-E658-46D8-BE63-7CB1CCD3C8DC}" srcOrd="1" destOrd="0" presId="urn:microsoft.com/office/officeart/2008/layout/VerticalCurvedList"/>
    <dgm:cxn modelId="{276109A3-D621-444A-9905-F63280FB7BE9}" type="presParOf" srcId="{147482D8-F793-4B63-AC92-2D2E108DBAA0}" destId="{82F03708-A2AD-459B-AB59-7BBD9EB44E67}" srcOrd="2" destOrd="0" presId="urn:microsoft.com/office/officeart/2008/layout/VerticalCurvedList"/>
    <dgm:cxn modelId="{304350AF-6E63-4261-BE6C-4B6090161D9C}" type="presParOf" srcId="{147482D8-F793-4B63-AC92-2D2E108DBAA0}" destId="{9C6C1869-E7B2-4FB9-A22B-16BADC04A189}" srcOrd="3" destOrd="0" presId="urn:microsoft.com/office/officeart/2008/layout/VerticalCurvedList"/>
    <dgm:cxn modelId="{9C2D14E6-54F9-4614-9C78-60339D94A29E}" type="presParOf" srcId="{30E5EA73-69FE-4C99-B7E6-D2785DA2F8C5}" destId="{4B3FA494-6C76-4AD8-B39B-5563DF55E0EB}" srcOrd="1" destOrd="0" presId="urn:microsoft.com/office/officeart/2008/layout/VerticalCurvedList"/>
    <dgm:cxn modelId="{878D733E-7347-48EE-A290-1FF39CD311A0}" type="presParOf" srcId="{30E5EA73-69FE-4C99-B7E6-D2785DA2F8C5}" destId="{C59754F8-AFC8-409B-A0BB-8A9A961D1761}" srcOrd="2" destOrd="0" presId="urn:microsoft.com/office/officeart/2008/layout/VerticalCurvedList"/>
    <dgm:cxn modelId="{20E5F079-C73D-4CE0-AFBB-F2B6C6841AF9}" type="presParOf" srcId="{C59754F8-AFC8-409B-A0BB-8A9A961D1761}" destId="{A0D53F8D-5A57-48D3-B589-B8459855BEDA}" srcOrd="0" destOrd="0" presId="urn:microsoft.com/office/officeart/2008/layout/VerticalCurvedList"/>
    <dgm:cxn modelId="{A5A4E654-148D-4900-9854-1A910235E70F}" type="presParOf" srcId="{30E5EA73-69FE-4C99-B7E6-D2785DA2F8C5}" destId="{016D1E98-C60B-4D40-B57F-611DB4E39B3E}" srcOrd="3" destOrd="0" presId="urn:microsoft.com/office/officeart/2008/layout/VerticalCurvedList"/>
    <dgm:cxn modelId="{E81BA6FA-3BE1-4D7E-BE97-3ED9DF534CD4}" type="presParOf" srcId="{30E5EA73-69FE-4C99-B7E6-D2785DA2F8C5}" destId="{06C50BD6-401F-4159-AF46-426B61559629}" srcOrd="4" destOrd="0" presId="urn:microsoft.com/office/officeart/2008/layout/VerticalCurvedList"/>
    <dgm:cxn modelId="{22BE6643-4A39-43EA-974B-56F1D9322DDF}" type="presParOf" srcId="{06C50BD6-401F-4159-AF46-426B61559629}" destId="{5A5545A9-4864-4CB0-B4C5-F499246CB525}" srcOrd="0" destOrd="0" presId="urn:microsoft.com/office/officeart/2008/layout/VerticalCurvedList"/>
    <dgm:cxn modelId="{55C16DD2-6803-41C6-8637-DB315778F407}" type="presParOf" srcId="{30E5EA73-69FE-4C99-B7E6-D2785DA2F8C5}" destId="{A2AF1BB8-E5EF-42AB-B28C-ACF081A2C0C6}" srcOrd="5" destOrd="0" presId="urn:microsoft.com/office/officeart/2008/layout/VerticalCurvedList"/>
    <dgm:cxn modelId="{5F72A43B-9C88-4AC1-9F0C-61B0C8DB77E1}" type="presParOf" srcId="{30E5EA73-69FE-4C99-B7E6-D2785DA2F8C5}" destId="{66F761DF-5891-4BDE-A6F2-644B4CB3D2B7}" srcOrd="6" destOrd="0" presId="urn:microsoft.com/office/officeart/2008/layout/VerticalCurvedList"/>
    <dgm:cxn modelId="{8EEA4DC5-B225-43C7-945C-3120F9FAC507}" type="presParOf" srcId="{66F761DF-5891-4BDE-A6F2-644B4CB3D2B7}" destId="{1D9B0BA2-0AB2-4427-AE28-98650EADD147}" srcOrd="0" destOrd="0" presId="urn:microsoft.com/office/officeart/2008/layout/VerticalCurvedList"/>
    <dgm:cxn modelId="{F3682B27-485F-4165-A66B-BE4589C5AF37}" type="presParOf" srcId="{30E5EA73-69FE-4C99-B7E6-D2785DA2F8C5}" destId="{58F1A37B-369F-4CE5-B12E-330755A1E102}" srcOrd="7" destOrd="0" presId="urn:microsoft.com/office/officeart/2008/layout/VerticalCurvedList"/>
    <dgm:cxn modelId="{0C0052DB-0560-4E63-92C3-2C62418A5AAA}" type="presParOf" srcId="{30E5EA73-69FE-4C99-B7E6-D2785DA2F8C5}" destId="{D7AF886D-7045-4724-85A9-9D02ABBA10C5}" srcOrd="8" destOrd="0" presId="urn:microsoft.com/office/officeart/2008/layout/VerticalCurvedList"/>
    <dgm:cxn modelId="{0A93DBCD-00EC-4BBB-9453-BF236953E6E1}" type="presParOf" srcId="{D7AF886D-7045-4724-85A9-9D02ABBA10C5}" destId="{58A99791-976C-4270-ABCC-A15CE6943D6C}" srcOrd="0" destOrd="0" presId="urn:microsoft.com/office/officeart/2008/layout/VerticalCurvedList"/>
    <dgm:cxn modelId="{BA8790BA-37FD-4B6C-B7AC-CF550FDD357A}" type="presParOf" srcId="{30E5EA73-69FE-4C99-B7E6-D2785DA2F8C5}" destId="{AE0CF393-424F-4196-9931-32C859877EFA}" srcOrd="9" destOrd="0" presId="urn:microsoft.com/office/officeart/2008/layout/VerticalCurvedList"/>
    <dgm:cxn modelId="{2D7F756E-1167-4560-A72E-E2AE9BA85C6E}" type="presParOf" srcId="{30E5EA73-69FE-4C99-B7E6-D2785DA2F8C5}" destId="{F42A9E0D-C2A5-4F9A-B8A8-A3FE96613C04}" srcOrd="10" destOrd="0" presId="urn:microsoft.com/office/officeart/2008/layout/VerticalCurvedList"/>
    <dgm:cxn modelId="{60F4C1FE-A6A3-4B40-B7FB-5FA9D6FA16F5}" type="presParOf" srcId="{F42A9E0D-C2A5-4F9A-B8A8-A3FE96613C04}" destId="{485F26A9-AA94-4ADA-AC54-FB58E0E0ED28}" srcOrd="0" destOrd="0" presId="urn:microsoft.com/office/officeart/2008/layout/VerticalCurvedList"/>
    <dgm:cxn modelId="{B71D539D-6CC7-4C78-AC41-374FF767CC5B}" type="presParOf" srcId="{30E5EA73-69FE-4C99-B7E6-D2785DA2F8C5}" destId="{A2A13E18-0D34-46E1-AC39-857883A433D5}" srcOrd="11" destOrd="0" presId="urn:microsoft.com/office/officeart/2008/layout/VerticalCurvedList"/>
    <dgm:cxn modelId="{A43C0472-4708-400F-81B6-25FA04E303DF}" type="presParOf" srcId="{30E5EA73-69FE-4C99-B7E6-D2785DA2F8C5}" destId="{D0BDCD28-8D6B-46BD-9898-34C86A9D8E1F}" srcOrd="12" destOrd="0" presId="urn:microsoft.com/office/officeart/2008/layout/VerticalCurvedList"/>
    <dgm:cxn modelId="{B2CD7ABA-59A7-4F33-ADC1-2FC87E461E61}" type="presParOf" srcId="{D0BDCD28-8D6B-46BD-9898-34C86A9D8E1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72F17EAF-20CA-4523-85A4-BCAB578E4167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BA82A4E7-8372-4649-B8AD-39E84D60DDC9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31A07275-8FE2-4F95-99E9-B69E78543907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C39023CA-BD98-443C-860F-DC3EF56D0866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2CBBA120-6C8C-4064-AFD4-A844052F14F9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EC9AF6F2-80EE-475B-8A67-CDBADA38B5DA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08509C0A-65C3-44A7-9D73-C4AAA8E6A0DC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D36CFCF2-354B-4856-AB62-A95B2E10A843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F9B05A0F-E388-44D7-83C6-074EA684FDE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EF285042-CDEF-4564-88EF-661E0F2347D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D00352A6-4AC8-402B-9E57-1BC0B9C6198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2D07C31F-A84E-459B-848B-87084FE5F942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228A8915-5402-4794-9A03-774A0F591380}" type="presOf" srcId="{AA42DE05-6490-401A-BD66-0A89C7CADE75}" destId="{C56633DC-E658-46D8-BE63-7CB1CCD3C8DC}" srcOrd="0" destOrd="0" presId="urn:microsoft.com/office/officeart/2008/layout/VerticalCurvedList"/>
    <dgm:cxn modelId="{6D8BC35F-5FB4-48E7-9B78-277A1DC53CF8}" type="presOf" srcId="{B490C752-C9CA-4075-9727-BE4AA742E7F5}" destId="{31A07275-8FE2-4F95-99E9-B69E78543907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578F072-7C14-401C-A31B-6BF1BB23EDB2}" type="presOf" srcId="{26894F22-714D-4787-870C-2571D04C9DF2}" destId="{D00352A6-4AC8-402B-9E57-1BC0B9C61984}" srcOrd="0" destOrd="0" presId="urn:microsoft.com/office/officeart/2008/layout/VerticalCurvedList"/>
    <dgm:cxn modelId="{3A13025A-B00B-4410-AB8C-4CA7E50189E7}" type="presOf" srcId="{AA56095E-17EA-4DC1-A4F9-7534E1841256}" destId="{72F17EAF-20CA-4523-85A4-BCAB578E4167}" srcOrd="0" destOrd="0" presId="urn:microsoft.com/office/officeart/2008/layout/VerticalCurvedList"/>
    <dgm:cxn modelId="{1C26D880-8153-4F0F-B6AF-62FFA2226E47}" type="presOf" srcId="{594BF85D-E9BC-439A-80D6-0EB4896FAE66}" destId="{08509C0A-65C3-44A7-9D73-C4AAA8E6A0DC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0968E49C-7C1B-421D-9B1B-106E5EC8C1DF}" type="presOf" srcId="{1639CA94-34C3-4B9C-92E1-C13864A4BA19}" destId="{F9B05A0F-E388-44D7-83C6-074EA684FDE8}" srcOrd="0" destOrd="0" presId="urn:microsoft.com/office/officeart/2008/layout/VerticalCurvedList"/>
    <dgm:cxn modelId="{61042FA2-0EA1-4255-ABD7-7ED5CF9E43F0}" type="presOf" srcId="{C4797427-72CE-41EC-9F4E-A308E1F1C0A5}" destId="{2CBBA120-6C8C-4064-AFD4-A844052F14F9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7F00DDBF-42BA-431F-8C28-B16AEFBE165C}" type="presOf" srcId="{BE1645D6-1611-4DF4-8DF3-EEC32D8C4F8A}" destId="{8D4BB782-D1CB-4178-BD6C-378E667E109F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5FAFC887-069A-4B48-921D-7AAE3FC93EBD}" type="presParOf" srcId="{8D4BB782-D1CB-4178-BD6C-378E667E109F}" destId="{30E5EA73-69FE-4C99-B7E6-D2785DA2F8C5}" srcOrd="0" destOrd="0" presId="urn:microsoft.com/office/officeart/2008/layout/VerticalCurvedList"/>
    <dgm:cxn modelId="{BDCD4E88-3E50-4D3A-8A5A-9B670FFCDE0C}" type="presParOf" srcId="{30E5EA73-69FE-4C99-B7E6-D2785DA2F8C5}" destId="{147482D8-F793-4B63-AC92-2D2E108DBAA0}" srcOrd="0" destOrd="0" presId="urn:microsoft.com/office/officeart/2008/layout/VerticalCurvedList"/>
    <dgm:cxn modelId="{EDA795D6-D65D-4BAB-9434-20D8290A00A0}" type="presParOf" srcId="{147482D8-F793-4B63-AC92-2D2E108DBAA0}" destId="{F2410933-DB5E-4543-A714-4AF5A203C95C}" srcOrd="0" destOrd="0" presId="urn:microsoft.com/office/officeart/2008/layout/VerticalCurvedList"/>
    <dgm:cxn modelId="{B753F8C8-46F9-4DA3-A70F-23BFDCA5E2C4}" type="presParOf" srcId="{147482D8-F793-4B63-AC92-2D2E108DBAA0}" destId="{C56633DC-E658-46D8-BE63-7CB1CCD3C8DC}" srcOrd="1" destOrd="0" presId="urn:microsoft.com/office/officeart/2008/layout/VerticalCurvedList"/>
    <dgm:cxn modelId="{9E0928CB-F194-4FF5-A30A-3BEB20B4C057}" type="presParOf" srcId="{147482D8-F793-4B63-AC92-2D2E108DBAA0}" destId="{82F03708-A2AD-459B-AB59-7BBD9EB44E67}" srcOrd="2" destOrd="0" presId="urn:microsoft.com/office/officeart/2008/layout/VerticalCurvedList"/>
    <dgm:cxn modelId="{75E14C83-2E64-43E6-B56A-2A6391BB0745}" type="presParOf" srcId="{147482D8-F793-4B63-AC92-2D2E108DBAA0}" destId="{9C6C1869-E7B2-4FB9-A22B-16BADC04A189}" srcOrd="3" destOrd="0" presId="urn:microsoft.com/office/officeart/2008/layout/VerticalCurvedList"/>
    <dgm:cxn modelId="{D2587353-947F-467B-80C3-605AC3749113}" type="presParOf" srcId="{30E5EA73-69FE-4C99-B7E6-D2785DA2F8C5}" destId="{72F17EAF-20CA-4523-85A4-BCAB578E4167}" srcOrd="1" destOrd="0" presId="urn:microsoft.com/office/officeart/2008/layout/VerticalCurvedList"/>
    <dgm:cxn modelId="{4978492E-F7C9-4727-8C1A-274A1B83B988}" type="presParOf" srcId="{30E5EA73-69FE-4C99-B7E6-D2785DA2F8C5}" destId="{BA82A4E7-8372-4649-B8AD-39E84D60DDC9}" srcOrd="2" destOrd="0" presId="urn:microsoft.com/office/officeart/2008/layout/VerticalCurvedList"/>
    <dgm:cxn modelId="{25DD867E-5F2D-4E0F-9195-35979FBA7D6D}" type="presParOf" srcId="{BA82A4E7-8372-4649-B8AD-39E84D60DDC9}" destId="{A0D53F8D-5A57-48D3-B589-B8459855BEDA}" srcOrd="0" destOrd="0" presId="urn:microsoft.com/office/officeart/2008/layout/VerticalCurvedList"/>
    <dgm:cxn modelId="{FF5D62F1-594B-4F28-8163-C5D8AD4CA64A}" type="presParOf" srcId="{30E5EA73-69FE-4C99-B7E6-D2785DA2F8C5}" destId="{31A07275-8FE2-4F95-99E9-B69E78543907}" srcOrd="3" destOrd="0" presId="urn:microsoft.com/office/officeart/2008/layout/VerticalCurvedList"/>
    <dgm:cxn modelId="{8B3D4A2C-336F-4B8D-B789-704488996C7F}" type="presParOf" srcId="{30E5EA73-69FE-4C99-B7E6-D2785DA2F8C5}" destId="{C39023CA-BD98-443C-860F-DC3EF56D0866}" srcOrd="4" destOrd="0" presId="urn:microsoft.com/office/officeart/2008/layout/VerticalCurvedList"/>
    <dgm:cxn modelId="{AC1548F2-5349-412C-BE85-2E7442212FE9}" type="presParOf" srcId="{C39023CA-BD98-443C-860F-DC3EF56D0866}" destId="{5A5545A9-4864-4CB0-B4C5-F499246CB525}" srcOrd="0" destOrd="0" presId="urn:microsoft.com/office/officeart/2008/layout/VerticalCurvedList"/>
    <dgm:cxn modelId="{21BE3CE5-89EF-47B4-8D42-CD8A7A834A56}" type="presParOf" srcId="{30E5EA73-69FE-4C99-B7E6-D2785DA2F8C5}" destId="{2CBBA120-6C8C-4064-AFD4-A844052F14F9}" srcOrd="5" destOrd="0" presId="urn:microsoft.com/office/officeart/2008/layout/VerticalCurvedList"/>
    <dgm:cxn modelId="{E015720A-019E-40DC-B6B4-A243787C9D4F}" type="presParOf" srcId="{30E5EA73-69FE-4C99-B7E6-D2785DA2F8C5}" destId="{EC9AF6F2-80EE-475B-8A67-CDBADA38B5DA}" srcOrd="6" destOrd="0" presId="urn:microsoft.com/office/officeart/2008/layout/VerticalCurvedList"/>
    <dgm:cxn modelId="{3B7E2140-C8A0-4104-8C0F-45F523D01529}" type="presParOf" srcId="{EC9AF6F2-80EE-475B-8A67-CDBADA38B5DA}" destId="{1D9B0BA2-0AB2-4427-AE28-98650EADD147}" srcOrd="0" destOrd="0" presId="urn:microsoft.com/office/officeart/2008/layout/VerticalCurvedList"/>
    <dgm:cxn modelId="{F72CD2BE-6A8F-4920-A7DC-219F8EB30F72}" type="presParOf" srcId="{30E5EA73-69FE-4C99-B7E6-D2785DA2F8C5}" destId="{08509C0A-65C3-44A7-9D73-C4AAA8E6A0DC}" srcOrd="7" destOrd="0" presId="urn:microsoft.com/office/officeart/2008/layout/VerticalCurvedList"/>
    <dgm:cxn modelId="{CB5C1878-C81A-4F4E-89C6-6C057D848B2E}" type="presParOf" srcId="{30E5EA73-69FE-4C99-B7E6-D2785DA2F8C5}" destId="{D36CFCF2-354B-4856-AB62-A95B2E10A843}" srcOrd="8" destOrd="0" presId="urn:microsoft.com/office/officeart/2008/layout/VerticalCurvedList"/>
    <dgm:cxn modelId="{B26B994A-DB75-4088-B30E-1B4E9846F03C}" type="presParOf" srcId="{D36CFCF2-354B-4856-AB62-A95B2E10A843}" destId="{58A99791-976C-4270-ABCC-A15CE6943D6C}" srcOrd="0" destOrd="0" presId="urn:microsoft.com/office/officeart/2008/layout/VerticalCurvedList"/>
    <dgm:cxn modelId="{C10AB8C7-1A83-48E5-81BB-159108983DC3}" type="presParOf" srcId="{30E5EA73-69FE-4C99-B7E6-D2785DA2F8C5}" destId="{F9B05A0F-E388-44D7-83C6-074EA684FDE8}" srcOrd="9" destOrd="0" presId="urn:microsoft.com/office/officeart/2008/layout/VerticalCurvedList"/>
    <dgm:cxn modelId="{08C0F4A2-FF6F-443D-91DE-3BC01419455C}" type="presParOf" srcId="{30E5EA73-69FE-4C99-B7E6-D2785DA2F8C5}" destId="{EF285042-CDEF-4564-88EF-661E0F2347D3}" srcOrd="10" destOrd="0" presId="urn:microsoft.com/office/officeart/2008/layout/VerticalCurvedList"/>
    <dgm:cxn modelId="{6F29FB2B-5845-4200-A26A-56E39F9ACC90}" type="presParOf" srcId="{EF285042-CDEF-4564-88EF-661E0F2347D3}" destId="{485F26A9-AA94-4ADA-AC54-FB58E0E0ED28}" srcOrd="0" destOrd="0" presId="urn:microsoft.com/office/officeart/2008/layout/VerticalCurvedList"/>
    <dgm:cxn modelId="{4A86E5B0-2EC0-432B-B81D-772AC191F24E}" type="presParOf" srcId="{30E5EA73-69FE-4C99-B7E6-D2785DA2F8C5}" destId="{D00352A6-4AC8-402B-9E57-1BC0B9C61984}" srcOrd="11" destOrd="0" presId="urn:microsoft.com/office/officeart/2008/layout/VerticalCurvedList"/>
    <dgm:cxn modelId="{725903D2-7E94-4070-8182-30AE52323540}" type="presParOf" srcId="{30E5EA73-69FE-4C99-B7E6-D2785DA2F8C5}" destId="{2D07C31F-A84E-459B-848B-87084FE5F942}" srcOrd="12" destOrd="0" presId="urn:microsoft.com/office/officeart/2008/layout/VerticalCurvedList"/>
    <dgm:cxn modelId="{7EEC5822-EBFA-4D34-BFC5-D13A3304E09A}" type="presParOf" srcId="{2D07C31F-A84E-459B-848B-87084FE5F942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355E87-D36B-4EA1-AEC4-7B218D382E01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F769D4-2562-42E9-A891-95ECC44E320C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EA091-8E51-4440-B5A5-E02339014AA1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AB78CE-CFD7-4548-B577-98CD07B21E48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5D3219-7B13-4924-816A-7FCD2BF3B9D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31BE3-D1A0-4218-823F-6B8B42888AB8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6D5A96-A52E-49CB-8D66-8214A24A063F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1AE46-79E8-4C2B-B3B3-77FA8A2EC0B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DD5AF-2210-42B7-9265-663E63ACE524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624C56-8194-475E-BFE4-1EB33E8B64D4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B5543C-B79B-4A96-ACBF-F66232EB403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B0AAA-9503-40FC-8E6D-10A914B7083E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A7D5F-224C-44CA-BA9B-231A8050B5BA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7E51B-E051-4E0B-B15A-62B77C2AA10D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B9E5BB-18C1-4D5C-BB78-6AED43F0AF81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D70C2-BFC5-4B8A-A222-6E1BE8C8308D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97380B-FF32-4C85-8491-34A691497FA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2BA256-42F6-4BE0-8F3F-157C6E2C8F8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F5EBF-099D-476C-944C-78E4AF6F9A80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362C8E-49DA-4231-A7D0-63DCEDBF3B48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15A73-FCBF-433F-92CF-32BD30742BA9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1F007E-A3C2-4FC7-8574-0640894EF3E2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ABBAC-7A6D-4571-A0C5-EA9F404EAE5F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D0436-F3E9-4853-B536-E92455861BC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FA494-6C76-4AD8-B39B-5563DF55E0EB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D1E98-C60B-4D40-B57F-611DB4E39B3E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F1BB8-E5EF-42AB-B28C-ACF081A2C0C6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1A37B-369F-4CE5-B12E-330755A1E102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CF393-424F-4196-9931-32C859877EFA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13E18-0D34-46E1-AC39-857883A433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7EAF-20CA-4523-85A4-BCAB578E4167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07275-8FE2-4F95-99E9-B69E78543907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BBA120-6C8C-4064-AFD4-A844052F14F9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509C0A-65C3-44A7-9D73-C4AAA8E6A0DC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05A0F-E388-44D7-83C6-074EA684FDE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352A6-4AC8-402B-9E57-1BC0B9C6198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95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95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We can minimize I/O cost by maximizing run sizes!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88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96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42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19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00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93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each run into an</a:t>
            </a:r>
            <a:r>
              <a:rPr lang="en-US" baseline="0" dirty="0"/>
              <a:t> input buffer, ONE page at a time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37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60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image" Target="../media/image8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V</a:t>
            </a:r>
            <a:br>
              <a:rPr lang="en-US" dirty="0"/>
            </a:br>
            <a:r>
              <a:rPr lang="en-US" dirty="0"/>
              <a:t>Lecture 17, March 29,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20*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730266" y="3659187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730266" y="45132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730266" y="5287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730266" y="28368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330091" y="34319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751029" y="3687762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693504" y="3455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693504" y="3844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693504" y="41780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693504" y="45384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017354" y="50765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363804" y="2743200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378091" y="3581400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378091" y="44196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379679" y="52085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712804" y="4524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727091" y="36877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395429" y="3687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425591" y="2860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746266" y="2847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712804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103329" y="5299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6397016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101741" y="3686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333266" y="34319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333266" y="37748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333266" y="41177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755540" y="2998786"/>
            <a:ext cx="976314" cy="72524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4755540" y="3844688"/>
            <a:ext cx="976314" cy="112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792054" y="42955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874604" y="4676538"/>
            <a:ext cx="857250" cy="803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42981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20 = 101</a:t>
            </a:r>
            <a:r>
              <a:rPr lang="en-US" b="1" dirty="0"/>
              <a:t>00</a:t>
            </a:r>
            <a:endParaRPr lang="en-US" dirty="0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335103" y="6080125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20*</a:t>
            </a: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758840" y="6091238"/>
            <a:ext cx="1374775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7361237" y="60023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361237" y="6202363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7361237" y="64039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5752491" y="60785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039828" y="6078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59" name="Freeform 9"/>
          <p:cNvSpPr>
            <a:spLocks/>
          </p:cNvSpPr>
          <p:nvPr/>
        </p:nvSpPr>
        <p:spPr bwMode="auto">
          <a:xfrm>
            <a:off x="4328133" y="3082184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321783" y="309012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685800" y="6002338"/>
            <a:ext cx="3465513" cy="55244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Is this enough?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209800" y="3659187"/>
            <a:ext cx="1483704" cy="8236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25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20*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730266" y="3659187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730266" y="45132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730266" y="5287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730266" y="28368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330091" y="34319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751029" y="3687762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693504" y="3455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693504" y="3844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693504" y="41780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693504" y="45384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017354" y="50765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363804" y="2743200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378091" y="3581400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378091" y="44196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379679" y="52085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712804" y="4524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727091" y="36877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395429" y="3687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425591" y="2860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746266" y="2847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712804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103329" y="5299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6397016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101741" y="3686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333266" y="34319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333266" y="37748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333266" y="41177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755540" y="2998786"/>
            <a:ext cx="976314" cy="72524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4755540" y="3844688"/>
            <a:ext cx="976314" cy="112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792054" y="42955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874604" y="4676538"/>
            <a:ext cx="857250" cy="803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335103" y="6080125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20*</a:t>
            </a: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758840" y="6091238"/>
            <a:ext cx="1374775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7361237" y="60023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361237" y="6202363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7361237" y="64039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5752491" y="60785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039828" y="6078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59" name="Freeform 9"/>
          <p:cNvSpPr>
            <a:spLocks/>
          </p:cNvSpPr>
          <p:nvPr/>
        </p:nvSpPr>
        <p:spPr bwMode="auto">
          <a:xfrm>
            <a:off x="4328133" y="3086708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321783" y="30861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5638800"/>
            <a:ext cx="3733800" cy="9159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Double the directory and increase the </a:t>
            </a:r>
            <a:r>
              <a:rPr lang="en-US" sz="2200" i="1" dirty="0">
                <a:solidFill>
                  <a:schemeClr val="tx1"/>
                </a:solidFill>
              </a:rPr>
              <a:t>global depth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62000" y="42981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20 = 101</a:t>
            </a:r>
            <a:r>
              <a:rPr lang="en-US" b="1" dirty="0"/>
              <a:t>00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2209800" y="3659187"/>
            <a:ext cx="1483704" cy="8236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036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20*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53059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0 00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53059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1 00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4639521" y="3348038"/>
            <a:ext cx="236538" cy="34448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4614730" y="4540859"/>
            <a:ext cx="236538" cy="34448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621" y="3773269"/>
            <a:ext cx="4016805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These two bits indicate a data entry that </a:t>
            </a:r>
            <a:br>
              <a:rPr lang="en-US" dirty="0"/>
            </a:br>
            <a:r>
              <a:rPr lang="en-US" dirty="0"/>
              <a:t>belongs to one of these two buckets </a:t>
            </a:r>
          </a:p>
        </p:txBody>
      </p:sp>
      <p:cxnSp>
        <p:nvCxnSpPr>
          <p:cNvPr id="19" name="Straight Arrow Connector 18"/>
          <p:cNvCxnSpPr>
            <a:stCxn id="125" idx="0"/>
            <a:endCxn id="9" idx="3"/>
          </p:cNvCxnSpPr>
          <p:nvPr/>
        </p:nvCxnSpPr>
        <p:spPr>
          <a:xfrm flipH="1" flipV="1">
            <a:off x="4215426" y="4096435"/>
            <a:ext cx="517573" cy="444424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0"/>
            <a:endCxn id="9" idx="0"/>
          </p:cNvCxnSpPr>
          <p:nvPr/>
        </p:nvCxnSpPr>
        <p:spPr>
          <a:xfrm flipH="1">
            <a:off x="2207024" y="3348038"/>
            <a:ext cx="2550766" cy="425231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151865" y="4979084"/>
            <a:ext cx="4115870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The third bit distinguishes between these </a:t>
            </a:r>
            <a:br>
              <a:rPr lang="en-US" dirty="0"/>
            </a:br>
            <a:r>
              <a:rPr lang="en-US" dirty="0"/>
              <a:t>two buckets!</a:t>
            </a:r>
          </a:p>
        </p:txBody>
      </p:sp>
      <p:sp>
        <p:nvSpPr>
          <p:cNvPr id="128" name="Rounded Rectangle 127"/>
          <p:cNvSpPr/>
          <p:nvPr/>
        </p:nvSpPr>
        <p:spPr>
          <a:xfrm>
            <a:off x="4423384" y="3351220"/>
            <a:ext cx="191476" cy="344487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4387114" y="4545378"/>
            <a:ext cx="191476" cy="344487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Arrow Connector 130"/>
          <p:cNvCxnSpPr>
            <a:stCxn id="128" idx="1"/>
            <a:endCxn id="126" idx="3"/>
          </p:cNvCxnSpPr>
          <p:nvPr/>
        </p:nvCxnSpPr>
        <p:spPr>
          <a:xfrm flipH="1">
            <a:off x="4267735" y="3523464"/>
            <a:ext cx="155649" cy="177878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129" idx="1"/>
            <a:endCxn id="126" idx="3"/>
          </p:cNvCxnSpPr>
          <p:nvPr/>
        </p:nvCxnSpPr>
        <p:spPr>
          <a:xfrm flipH="1">
            <a:off x="4267735" y="4717622"/>
            <a:ext cx="119379" cy="584628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ounded Rectangle 138"/>
          <p:cNvSpPr/>
          <p:nvPr/>
        </p:nvSpPr>
        <p:spPr>
          <a:xfrm>
            <a:off x="685800" y="5865813"/>
            <a:ext cx="3733800" cy="9159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But, is it necessary always to double the directory?</a:t>
            </a:r>
          </a:p>
        </p:txBody>
      </p:sp>
    </p:spTree>
    <p:extLst>
      <p:ext uri="{BB962C8B-B14F-4D97-AF65-F5344CB8AC3E}">
        <p14:creationId xmlns:p14="http://schemas.microsoft.com/office/powerpoint/2010/main" val="192278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5" grpId="0" animBg="1"/>
      <p:bldP spid="9" grpId="0" animBg="1"/>
      <p:bldP spid="126" grpId="0" animBg="1"/>
      <p:bldP spid="128" grpId="0" animBg="1"/>
      <p:bldP spid="129" grpId="0" animBg="1"/>
      <p:bldP spid="1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9*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01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883878" y="2925940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FULL, hence, split!</a:t>
            </a:r>
          </a:p>
        </p:txBody>
      </p:sp>
      <p:cxnSp>
        <p:nvCxnSpPr>
          <p:cNvPr id="63" name="Straight Arrow Connector 62"/>
          <p:cNvCxnSpPr>
            <a:endCxn id="77" idx="1"/>
          </p:cNvCxnSpPr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05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9*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01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B2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B)</a:t>
            </a: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9*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5229225"/>
            <a:ext cx="2667000" cy="60483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Almost there…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70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9*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128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A)</a:t>
            </a: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9*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609600" y="4724400"/>
            <a:ext cx="3429000" cy="91757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There was no need to double the directory!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09600" y="5791200"/>
            <a:ext cx="3429000" cy="91757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When NOT to double the directory?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67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9*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4875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image‘</a:t>
            </a:r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 of A)</a:t>
            </a: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9*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583607" y="4916487"/>
            <a:ext cx="3429000" cy="157919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If a bucket whose </a:t>
            </a:r>
            <a:r>
              <a:rPr lang="en-US" sz="2000" b="1" u="sng" dirty="0">
                <a:solidFill>
                  <a:schemeClr val="tx1"/>
                </a:solidFill>
              </a:rPr>
              <a:t>local depth equals to the global depth</a:t>
            </a:r>
            <a:r>
              <a:rPr lang="en-US" sz="2000" dirty="0">
                <a:solidFill>
                  <a:schemeClr val="tx1"/>
                </a:solidFill>
              </a:rPr>
              <a:t> is split, the directory </a:t>
            </a:r>
            <a:r>
              <a:rPr lang="en-US" sz="2000" i="1" dirty="0">
                <a:solidFill>
                  <a:schemeClr val="tx1"/>
                </a:solidFill>
              </a:rPr>
              <a:t>must</a:t>
            </a:r>
            <a:r>
              <a:rPr lang="en-US" sz="2000" dirty="0">
                <a:solidFill>
                  <a:schemeClr val="tx1"/>
                </a:solidFill>
              </a:rPr>
              <a:t> be doubled</a:t>
            </a: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273299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26459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277797"/>
            <a:ext cx="136415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9526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09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9*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627812" y="2829503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FULL, hence, split!</a:t>
            </a:r>
          </a:p>
        </p:txBody>
      </p:sp>
      <p:sp>
        <p:nvSpPr>
          <p:cNvPr id="6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56"/>
          <p:cNvSpPr>
            <a:spLocks/>
          </p:cNvSpPr>
          <p:nvPr/>
        </p:nvSpPr>
        <p:spPr bwMode="auto">
          <a:xfrm>
            <a:off x="6115448" y="3962479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57"/>
          <p:cNvSpPr>
            <a:spLocks/>
          </p:cNvSpPr>
          <p:nvPr/>
        </p:nvSpPr>
        <p:spPr bwMode="auto">
          <a:xfrm>
            <a:off x="6115448" y="486288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61"/>
          <p:cNvSpPr>
            <a:spLocks/>
          </p:cNvSpPr>
          <p:nvPr/>
        </p:nvSpPr>
        <p:spPr bwMode="auto">
          <a:xfrm>
            <a:off x="6126560" y="5802207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5" name="Rectangle 66"/>
          <p:cNvSpPr>
            <a:spLocks noChangeArrowheads="1"/>
          </p:cNvSpPr>
          <p:nvPr/>
        </p:nvSpPr>
        <p:spPr bwMode="auto">
          <a:xfrm>
            <a:off x="6118623" y="39218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5" name="Rectangle 67"/>
          <p:cNvSpPr>
            <a:spLocks noChangeArrowheads="1"/>
          </p:cNvSpPr>
          <p:nvPr/>
        </p:nvSpPr>
        <p:spPr bwMode="auto">
          <a:xfrm>
            <a:off x="6118623" y="483589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6131323" y="5775219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15135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Because the local depth (i.e., 2) is </a:t>
            </a:r>
            <a:r>
              <a:rPr lang="en-US" i="1" dirty="0">
                <a:solidFill>
                  <a:schemeClr val="tx1"/>
                </a:solidFill>
              </a:rPr>
              <a:t>less than </a:t>
            </a:r>
            <a:r>
              <a:rPr lang="en-US" dirty="0">
                <a:solidFill>
                  <a:schemeClr val="tx1"/>
                </a:solidFill>
              </a:rPr>
              <a:t>the global depth (i.e., 3), NO need to double the directory</a:t>
            </a:r>
          </a:p>
        </p:txBody>
      </p:sp>
      <p:cxnSp>
        <p:nvCxnSpPr>
          <p:cNvPr id="123" name="Straight Arrow Connector 12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7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2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3" grpId="0"/>
      <p:bldP spid="1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9*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image‘ of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B2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image‘ of B)</a:t>
            </a: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9*</a:t>
            </a: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Rounded Rectangle 134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</p:spTree>
    <p:extLst>
      <p:ext uri="{BB962C8B-B14F-4D97-AF65-F5344CB8AC3E}">
        <p14:creationId xmlns:p14="http://schemas.microsoft.com/office/powerpoint/2010/main" val="1962869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9*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image‘ of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B2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image‘ of B)</a:t>
            </a: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9*</a:t>
            </a: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4793" y="5138739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FINAL STATE!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9 = 1</a:t>
            </a:r>
            <a:r>
              <a:rPr lang="en-US" b="1" dirty="0"/>
              <a:t>001</a:t>
            </a:r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</p:spTree>
    <p:extLst>
      <p:ext uri="{BB962C8B-B14F-4D97-AF65-F5344CB8AC3E}">
        <p14:creationId xmlns:p14="http://schemas.microsoft.com/office/powerpoint/2010/main" val="171631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IV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Tree-based (i.e., B+ Tree– </a:t>
            </a:r>
            <a:r>
              <a:rPr lang="en-US" sz="2600" i="1" dirty="0"/>
              <a:t>cont’d</a:t>
            </a:r>
            <a:r>
              <a:rPr lang="en-US" sz="2600" dirty="0"/>
              <a:t>)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DBMS Internals- Part 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Hash-based indexes and external sorting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PS3 is due on March 31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127862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Because the local depth and the global depth are both 2, we </a:t>
            </a:r>
            <a:r>
              <a:rPr lang="en-US" i="1" dirty="0">
                <a:solidFill>
                  <a:schemeClr val="tx1"/>
                </a:solidFill>
              </a:rPr>
              <a:t>should</a:t>
            </a:r>
            <a:r>
              <a:rPr lang="en-US" dirty="0">
                <a:solidFill>
                  <a:schemeClr val="tx1"/>
                </a:solidFill>
              </a:rPr>
              <a:t> double the directory!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524000" y="432895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20 = 101</a:t>
            </a:r>
            <a:r>
              <a:rPr lang="en-US" b="1" dirty="0"/>
              <a:t>00</a:t>
            </a:r>
            <a:endParaRPr lang="en-US" dirty="0"/>
          </a:p>
        </p:txBody>
      </p:sp>
      <p:sp>
        <p:nvSpPr>
          <p:cNvPr id="227" name="Freeform 9"/>
          <p:cNvSpPr>
            <a:spLocks/>
          </p:cNvSpPr>
          <p:nvPr/>
        </p:nvSpPr>
        <p:spPr bwMode="auto">
          <a:xfrm>
            <a:off x="4956175" y="349250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10"/>
          <p:cNvSpPr>
            <a:spLocks/>
          </p:cNvSpPr>
          <p:nvPr/>
        </p:nvSpPr>
        <p:spPr bwMode="auto">
          <a:xfrm>
            <a:off x="6356350" y="3841750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11"/>
          <p:cNvSpPr>
            <a:spLocks/>
          </p:cNvSpPr>
          <p:nvPr/>
        </p:nvSpPr>
        <p:spPr bwMode="auto">
          <a:xfrm>
            <a:off x="6356350" y="4892675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12"/>
          <p:cNvSpPr>
            <a:spLocks/>
          </p:cNvSpPr>
          <p:nvPr/>
        </p:nvSpPr>
        <p:spPr bwMode="auto">
          <a:xfrm>
            <a:off x="6356350" y="59436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13"/>
          <p:cNvSpPr>
            <a:spLocks/>
          </p:cNvSpPr>
          <p:nvPr/>
        </p:nvSpPr>
        <p:spPr bwMode="auto">
          <a:xfrm>
            <a:off x="6356350" y="27940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14"/>
          <p:cNvSpPr>
            <a:spLocks/>
          </p:cNvSpPr>
          <p:nvPr/>
        </p:nvSpPr>
        <p:spPr bwMode="auto">
          <a:xfrm>
            <a:off x="6356350" y="2443163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15"/>
          <p:cNvSpPr>
            <a:spLocks/>
          </p:cNvSpPr>
          <p:nvPr/>
        </p:nvSpPr>
        <p:spPr bwMode="auto">
          <a:xfrm>
            <a:off x="6356350" y="349250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16"/>
          <p:cNvSpPr>
            <a:spLocks/>
          </p:cNvSpPr>
          <p:nvPr/>
        </p:nvSpPr>
        <p:spPr bwMode="auto">
          <a:xfrm>
            <a:off x="6356350" y="4541838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17"/>
          <p:cNvSpPr>
            <a:spLocks/>
          </p:cNvSpPr>
          <p:nvPr/>
        </p:nvSpPr>
        <p:spPr bwMode="auto">
          <a:xfrm>
            <a:off x="6356350" y="5592763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18"/>
          <p:cNvSpPr>
            <a:spLocks/>
          </p:cNvSpPr>
          <p:nvPr/>
        </p:nvSpPr>
        <p:spPr bwMode="auto">
          <a:xfrm>
            <a:off x="4956175" y="3841750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Rectangle 19"/>
          <p:cNvSpPr>
            <a:spLocks noChangeArrowheads="1"/>
          </p:cNvSpPr>
          <p:nvPr/>
        </p:nvSpPr>
        <p:spPr bwMode="auto">
          <a:xfrm>
            <a:off x="7377113" y="38703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  <a:latin typeface="Helvetica" charset="0"/>
              </a:rPr>
              <a:t>13*</a:t>
            </a:r>
          </a:p>
        </p:txBody>
      </p:sp>
      <p:sp>
        <p:nvSpPr>
          <p:cNvPr id="238" name="Rectangle 20"/>
          <p:cNvSpPr>
            <a:spLocks noChangeArrowheads="1"/>
          </p:cNvSpPr>
          <p:nvPr/>
        </p:nvSpPr>
        <p:spPr bwMode="auto">
          <a:xfrm>
            <a:off x="4319588" y="38655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239" name="Rectangle 21"/>
          <p:cNvSpPr>
            <a:spLocks noChangeArrowheads="1"/>
          </p:cNvSpPr>
          <p:nvPr/>
        </p:nvSpPr>
        <p:spPr bwMode="auto">
          <a:xfrm>
            <a:off x="4319588" y="4254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240" name="Rectangle 22"/>
          <p:cNvSpPr>
            <a:spLocks noChangeArrowheads="1"/>
          </p:cNvSpPr>
          <p:nvPr/>
        </p:nvSpPr>
        <p:spPr bwMode="auto">
          <a:xfrm>
            <a:off x="4319588" y="45878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241" name="Rectangle 23"/>
          <p:cNvSpPr>
            <a:spLocks noChangeArrowheads="1"/>
          </p:cNvSpPr>
          <p:nvPr/>
        </p:nvSpPr>
        <p:spPr bwMode="auto">
          <a:xfrm>
            <a:off x="4319588" y="49482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42" name="Rectangle 24"/>
          <p:cNvSpPr>
            <a:spLocks noChangeArrowheads="1"/>
          </p:cNvSpPr>
          <p:nvPr/>
        </p:nvSpPr>
        <p:spPr bwMode="auto">
          <a:xfrm>
            <a:off x="4949825" y="350043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3" name="Rectangle 25"/>
          <p:cNvSpPr>
            <a:spLocks noChangeArrowheads="1"/>
          </p:cNvSpPr>
          <p:nvPr/>
        </p:nvSpPr>
        <p:spPr bwMode="auto">
          <a:xfrm>
            <a:off x="6397625" y="25003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4" name="Rectangle 26"/>
          <p:cNvSpPr>
            <a:spLocks noChangeArrowheads="1"/>
          </p:cNvSpPr>
          <p:nvPr/>
        </p:nvSpPr>
        <p:spPr bwMode="auto">
          <a:xfrm>
            <a:off x="6373813" y="35036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6362700" y="45513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6" name="Rectangle 28"/>
          <p:cNvSpPr>
            <a:spLocks noChangeArrowheads="1"/>
          </p:cNvSpPr>
          <p:nvPr/>
        </p:nvSpPr>
        <p:spPr bwMode="auto">
          <a:xfrm>
            <a:off x="6388100" y="5621338"/>
            <a:ext cx="269875" cy="3016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7" name="Rectangle 29"/>
          <p:cNvSpPr>
            <a:spLocks noChangeArrowheads="1"/>
          </p:cNvSpPr>
          <p:nvPr/>
        </p:nvSpPr>
        <p:spPr bwMode="auto">
          <a:xfrm>
            <a:off x="4321175" y="24923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248" name="Rectangle 30"/>
          <p:cNvSpPr>
            <a:spLocks noChangeArrowheads="1"/>
          </p:cNvSpPr>
          <p:nvPr/>
        </p:nvSpPr>
        <p:spPr bwMode="auto">
          <a:xfrm>
            <a:off x="4057650" y="2895600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249" name="Rectangle 31"/>
          <p:cNvSpPr>
            <a:spLocks noChangeArrowheads="1"/>
          </p:cNvSpPr>
          <p:nvPr/>
        </p:nvSpPr>
        <p:spPr bwMode="auto">
          <a:xfrm>
            <a:off x="4643438" y="5697538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50" name="Rectangle 32"/>
          <p:cNvSpPr>
            <a:spLocks noChangeArrowheads="1"/>
          </p:cNvSpPr>
          <p:nvPr/>
        </p:nvSpPr>
        <p:spPr bwMode="auto">
          <a:xfrm>
            <a:off x="7989888" y="27003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51" name="Rectangle 33"/>
          <p:cNvSpPr>
            <a:spLocks noChangeArrowheads="1"/>
          </p:cNvSpPr>
          <p:nvPr/>
        </p:nvSpPr>
        <p:spPr bwMode="auto">
          <a:xfrm>
            <a:off x="8004175" y="3763963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52" name="Rectangle 34"/>
          <p:cNvSpPr>
            <a:spLocks noChangeArrowheads="1"/>
          </p:cNvSpPr>
          <p:nvPr/>
        </p:nvSpPr>
        <p:spPr bwMode="auto">
          <a:xfrm>
            <a:off x="8004175" y="47990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253" name="Rectangle 35"/>
          <p:cNvSpPr>
            <a:spLocks noChangeArrowheads="1"/>
          </p:cNvSpPr>
          <p:nvPr/>
        </p:nvSpPr>
        <p:spPr bwMode="auto">
          <a:xfrm>
            <a:off x="8005763" y="58642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254" name="Rectangle 36"/>
          <p:cNvSpPr>
            <a:spLocks noChangeArrowheads="1"/>
          </p:cNvSpPr>
          <p:nvPr/>
        </p:nvSpPr>
        <p:spPr bwMode="auto">
          <a:xfrm>
            <a:off x="6302375" y="6480175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255" name="Rectangle 37"/>
          <p:cNvSpPr>
            <a:spLocks noChangeArrowheads="1"/>
          </p:cNvSpPr>
          <p:nvPr/>
        </p:nvSpPr>
        <p:spPr bwMode="auto">
          <a:xfrm>
            <a:off x="6338888" y="4903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256" name="Rectangle 38"/>
          <p:cNvSpPr>
            <a:spLocks noChangeArrowheads="1"/>
          </p:cNvSpPr>
          <p:nvPr/>
        </p:nvSpPr>
        <p:spPr bwMode="auto">
          <a:xfrm>
            <a:off x="6353175" y="3870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257" name="Rectangle 39"/>
          <p:cNvSpPr>
            <a:spLocks noChangeArrowheads="1"/>
          </p:cNvSpPr>
          <p:nvPr/>
        </p:nvSpPr>
        <p:spPr bwMode="auto">
          <a:xfrm>
            <a:off x="7021513" y="38703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258" name="Rectangle 40"/>
          <p:cNvSpPr>
            <a:spLocks noChangeArrowheads="1"/>
          </p:cNvSpPr>
          <p:nvPr/>
        </p:nvSpPr>
        <p:spPr bwMode="auto">
          <a:xfrm>
            <a:off x="6350000" y="28178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259" name="Rectangle 41"/>
          <p:cNvSpPr>
            <a:spLocks noChangeArrowheads="1"/>
          </p:cNvSpPr>
          <p:nvPr/>
        </p:nvSpPr>
        <p:spPr bwMode="auto">
          <a:xfrm>
            <a:off x="6672263" y="28178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260" name="Rectangle 42"/>
          <p:cNvSpPr>
            <a:spLocks noChangeArrowheads="1"/>
          </p:cNvSpPr>
          <p:nvPr/>
        </p:nvSpPr>
        <p:spPr bwMode="auto">
          <a:xfrm>
            <a:off x="7051675" y="28178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261" name="Rectangle 43"/>
          <p:cNvSpPr>
            <a:spLocks noChangeArrowheads="1"/>
          </p:cNvSpPr>
          <p:nvPr/>
        </p:nvSpPr>
        <p:spPr bwMode="auto">
          <a:xfrm>
            <a:off x="7372350" y="28051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262" name="Rectangle 44"/>
          <p:cNvSpPr>
            <a:spLocks noChangeArrowheads="1"/>
          </p:cNvSpPr>
          <p:nvPr/>
        </p:nvSpPr>
        <p:spPr bwMode="auto">
          <a:xfrm>
            <a:off x="6338888" y="5954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263" name="Rectangle 45"/>
          <p:cNvSpPr>
            <a:spLocks noChangeArrowheads="1"/>
          </p:cNvSpPr>
          <p:nvPr/>
        </p:nvSpPr>
        <p:spPr bwMode="auto">
          <a:xfrm>
            <a:off x="6729413" y="59547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264" name="Rectangle 46"/>
          <p:cNvSpPr>
            <a:spLocks noChangeArrowheads="1"/>
          </p:cNvSpPr>
          <p:nvPr/>
        </p:nvSpPr>
        <p:spPr bwMode="auto">
          <a:xfrm>
            <a:off x="7023100" y="5954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265" name="Rectangle 47"/>
          <p:cNvSpPr>
            <a:spLocks noChangeArrowheads="1"/>
          </p:cNvSpPr>
          <p:nvPr/>
        </p:nvSpPr>
        <p:spPr bwMode="auto">
          <a:xfrm>
            <a:off x="6727825" y="38687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266" name="Freeform 48"/>
          <p:cNvSpPr>
            <a:spLocks/>
          </p:cNvSpPr>
          <p:nvPr/>
        </p:nvSpPr>
        <p:spPr bwMode="auto">
          <a:xfrm>
            <a:off x="5561013" y="2478088"/>
            <a:ext cx="750887" cy="133350"/>
          </a:xfrm>
          <a:custGeom>
            <a:avLst/>
            <a:gdLst>
              <a:gd name="T0" fmla="*/ 0 w 473"/>
              <a:gd name="T1" fmla="*/ 83 h 84"/>
              <a:gd name="T2" fmla="*/ 195 w 473"/>
              <a:gd name="T3" fmla="*/ 0 h 84"/>
              <a:gd name="T4" fmla="*/ 187 w 473"/>
              <a:gd name="T5" fmla="*/ 83 h 84"/>
              <a:gd name="T6" fmla="*/ 472 w 473"/>
              <a:gd name="T7" fmla="*/ 6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3" h="84">
                <a:moveTo>
                  <a:pt x="0" y="83"/>
                </a:moveTo>
                <a:lnTo>
                  <a:pt x="195" y="0"/>
                </a:lnTo>
                <a:lnTo>
                  <a:pt x="187" y="83"/>
                </a:lnTo>
                <a:lnTo>
                  <a:pt x="472" y="6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49"/>
          <p:cNvSpPr>
            <a:spLocks/>
          </p:cNvSpPr>
          <p:nvPr/>
        </p:nvSpPr>
        <p:spPr bwMode="auto">
          <a:xfrm>
            <a:off x="4559300" y="3133725"/>
            <a:ext cx="455613" cy="358775"/>
          </a:xfrm>
          <a:custGeom>
            <a:avLst/>
            <a:gdLst>
              <a:gd name="T0" fmla="*/ 0 w 287"/>
              <a:gd name="T1" fmla="*/ 0 h 226"/>
              <a:gd name="T2" fmla="*/ 53 w 287"/>
              <a:gd name="T3" fmla="*/ 180 h 226"/>
              <a:gd name="T4" fmla="*/ 158 w 287"/>
              <a:gd name="T5" fmla="*/ 75 h 226"/>
              <a:gd name="T6" fmla="*/ 286 w 287"/>
              <a:gd name="T7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26">
                <a:moveTo>
                  <a:pt x="0" y="0"/>
                </a:moveTo>
                <a:lnTo>
                  <a:pt x="53" y="180"/>
                </a:lnTo>
                <a:lnTo>
                  <a:pt x="158" y="75"/>
                </a:lnTo>
                <a:lnTo>
                  <a:pt x="286" y="225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4959350" y="38417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Rectangle 51"/>
          <p:cNvSpPr>
            <a:spLocks noChangeArrowheads="1"/>
          </p:cNvSpPr>
          <p:nvPr/>
        </p:nvSpPr>
        <p:spPr bwMode="auto">
          <a:xfrm>
            <a:off x="4959350" y="41846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" name="Rectangle 52"/>
          <p:cNvSpPr>
            <a:spLocks noChangeArrowheads="1"/>
          </p:cNvSpPr>
          <p:nvPr/>
        </p:nvSpPr>
        <p:spPr bwMode="auto">
          <a:xfrm>
            <a:off x="4959350" y="45275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" name="Line 53"/>
          <p:cNvSpPr>
            <a:spLocks noChangeShapeType="1"/>
          </p:cNvSpPr>
          <p:nvPr/>
        </p:nvSpPr>
        <p:spPr bwMode="auto">
          <a:xfrm flipV="1">
            <a:off x="5381625" y="3038475"/>
            <a:ext cx="965200" cy="1095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Line 54"/>
          <p:cNvSpPr>
            <a:spLocks noChangeShapeType="1"/>
          </p:cNvSpPr>
          <p:nvPr/>
        </p:nvSpPr>
        <p:spPr bwMode="auto">
          <a:xfrm flipV="1">
            <a:off x="5381625" y="4044950"/>
            <a:ext cx="965200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Line 55"/>
          <p:cNvSpPr>
            <a:spLocks noChangeShapeType="1"/>
          </p:cNvSpPr>
          <p:nvPr/>
        </p:nvSpPr>
        <p:spPr bwMode="auto">
          <a:xfrm>
            <a:off x="5418138" y="4705350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Line 56"/>
          <p:cNvSpPr>
            <a:spLocks noChangeShapeType="1"/>
          </p:cNvSpPr>
          <p:nvPr/>
        </p:nvSpPr>
        <p:spPr bwMode="auto">
          <a:xfrm>
            <a:off x="5500688" y="5086350"/>
            <a:ext cx="846137" cy="714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stCxn id="271" idx="0"/>
          </p:cNvCxnSpPr>
          <p:nvPr/>
        </p:nvCxnSpPr>
        <p:spPr>
          <a:xfrm flipV="1">
            <a:off x="5381625" y="3038475"/>
            <a:ext cx="957263" cy="1095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6827456" y="2133600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FULL, hence, split!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971800" y="4022488"/>
            <a:ext cx="1386118" cy="505062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79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3" grpId="0" animBg="1"/>
      <p:bldP spid="27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93731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Is this enough?</a:t>
            </a:r>
          </a:p>
        </p:txBody>
      </p:sp>
      <p:sp>
        <p:nvSpPr>
          <p:cNvPr id="58" name="Freeform 6"/>
          <p:cNvSpPr>
            <a:spLocks/>
          </p:cNvSpPr>
          <p:nvPr/>
        </p:nvSpPr>
        <p:spPr bwMode="auto">
          <a:xfrm>
            <a:off x="4949825" y="3240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7"/>
          <p:cNvSpPr>
            <a:spLocks/>
          </p:cNvSpPr>
          <p:nvPr/>
        </p:nvSpPr>
        <p:spPr bwMode="auto">
          <a:xfrm>
            <a:off x="6135688" y="3536950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8"/>
          <p:cNvSpPr>
            <a:spLocks/>
          </p:cNvSpPr>
          <p:nvPr/>
        </p:nvSpPr>
        <p:spPr bwMode="auto">
          <a:xfrm>
            <a:off x="6135688" y="4427538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9"/>
          <p:cNvSpPr>
            <a:spLocks/>
          </p:cNvSpPr>
          <p:nvPr/>
        </p:nvSpPr>
        <p:spPr bwMode="auto">
          <a:xfrm>
            <a:off x="6135688" y="5318125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10"/>
          <p:cNvSpPr>
            <a:spLocks/>
          </p:cNvSpPr>
          <p:nvPr/>
        </p:nvSpPr>
        <p:spPr bwMode="auto">
          <a:xfrm>
            <a:off x="6135688" y="3240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11"/>
          <p:cNvSpPr>
            <a:spLocks/>
          </p:cNvSpPr>
          <p:nvPr/>
        </p:nvSpPr>
        <p:spPr bwMode="auto">
          <a:xfrm>
            <a:off x="6135688" y="4130675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12"/>
          <p:cNvSpPr>
            <a:spLocks/>
          </p:cNvSpPr>
          <p:nvPr/>
        </p:nvSpPr>
        <p:spPr bwMode="auto">
          <a:xfrm>
            <a:off x="6135688" y="5021263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13"/>
          <p:cNvSpPr>
            <a:spLocks/>
          </p:cNvSpPr>
          <p:nvPr/>
        </p:nvSpPr>
        <p:spPr bwMode="auto">
          <a:xfrm>
            <a:off x="6135688" y="2647950"/>
            <a:ext cx="1189037" cy="296863"/>
          </a:xfrm>
          <a:custGeom>
            <a:avLst/>
            <a:gdLst>
              <a:gd name="T0" fmla="*/ 0 w 749"/>
              <a:gd name="T1" fmla="*/ 186 h 187"/>
              <a:gd name="T2" fmla="*/ 0 w 749"/>
              <a:gd name="T3" fmla="*/ 0 h 187"/>
              <a:gd name="T4" fmla="*/ 748 w 749"/>
              <a:gd name="T5" fmla="*/ 0 h 187"/>
              <a:gd name="T6" fmla="*/ 748 w 749"/>
              <a:gd name="T7" fmla="*/ 186 h 187"/>
              <a:gd name="T8" fmla="*/ 0 w 74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7">
                <a:moveTo>
                  <a:pt x="0" y="186"/>
                </a:moveTo>
                <a:lnTo>
                  <a:pt x="0" y="0"/>
                </a:lnTo>
                <a:lnTo>
                  <a:pt x="748" y="0"/>
                </a:lnTo>
                <a:lnTo>
                  <a:pt x="74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4"/>
          <p:cNvSpPr>
            <a:spLocks/>
          </p:cNvSpPr>
          <p:nvPr/>
        </p:nvSpPr>
        <p:spPr bwMode="auto">
          <a:xfrm>
            <a:off x="6135688" y="2351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5"/>
          <p:cNvSpPr>
            <a:spLocks/>
          </p:cNvSpPr>
          <p:nvPr/>
        </p:nvSpPr>
        <p:spPr bwMode="auto">
          <a:xfrm>
            <a:off x="4949825" y="3536950"/>
            <a:ext cx="593725" cy="1189038"/>
          </a:xfrm>
          <a:custGeom>
            <a:avLst/>
            <a:gdLst>
              <a:gd name="T0" fmla="*/ 0 w 374"/>
              <a:gd name="T1" fmla="*/ 748 h 749"/>
              <a:gd name="T2" fmla="*/ 0 w 374"/>
              <a:gd name="T3" fmla="*/ 0 h 749"/>
              <a:gd name="T4" fmla="*/ 373 w 374"/>
              <a:gd name="T5" fmla="*/ 0 h 749"/>
              <a:gd name="T6" fmla="*/ 373 w 374"/>
              <a:gd name="T7" fmla="*/ 748 h 749"/>
              <a:gd name="T8" fmla="*/ 0 w 374"/>
              <a:gd name="T9" fmla="*/ 748 h 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749">
                <a:moveTo>
                  <a:pt x="0" y="748"/>
                </a:moveTo>
                <a:lnTo>
                  <a:pt x="0" y="0"/>
                </a:lnTo>
                <a:lnTo>
                  <a:pt x="373" y="0"/>
                </a:lnTo>
                <a:lnTo>
                  <a:pt x="373" y="748"/>
                </a:lnTo>
                <a:lnTo>
                  <a:pt x="0" y="74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16"/>
          <p:cNvSpPr>
            <a:spLocks noChangeArrowheads="1"/>
          </p:cNvSpPr>
          <p:nvPr/>
        </p:nvSpPr>
        <p:spPr bwMode="auto">
          <a:xfrm>
            <a:off x="6724650" y="623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69" name="Freeform 17"/>
          <p:cNvSpPr>
            <a:spLocks/>
          </p:cNvSpPr>
          <p:nvPr/>
        </p:nvSpPr>
        <p:spPr bwMode="auto">
          <a:xfrm>
            <a:off x="6148388" y="6243638"/>
            <a:ext cx="1187450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8"/>
          <p:cNvSpPr>
            <a:spLocks/>
          </p:cNvSpPr>
          <p:nvPr/>
        </p:nvSpPr>
        <p:spPr bwMode="auto">
          <a:xfrm>
            <a:off x="6148388" y="5948363"/>
            <a:ext cx="298450" cy="296862"/>
          </a:xfrm>
          <a:custGeom>
            <a:avLst/>
            <a:gdLst>
              <a:gd name="T0" fmla="*/ 0 w 188"/>
              <a:gd name="T1" fmla="*/ 186 h 187"/>
              <a:gd name="T2" fmla="*/ 0 w 188"/>
              <a:gd name="T3" fmla="*/ 0 h 187"/>
              <a:gd name="T4" fmla="*/ 187 w 188"/>
              <a:gd name="T5" fmla="*/ 0 h 187"/>
              <a:gd name="T6" fmla="*/ 187 w 188"/>
              <a:gd name="T7" fmla="*/ 186 h 187"/>
              <a:gd name="T8" fmla="*/ 0 w 188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7">
                <a:moveTo>
                  <a:pt x="0" y="186"/>
                </a:moveTo>
                <a:lnTo>
                  <a:pt x="0" y="0"/>
                </a:lnTo>
                <a:lnTo>
                  <a:pt x="187" y="0"/>
                </a:lnTo>
                <a:lnTo>
                  <a:pt x="187" y="186"/>
                </a:lnTo>
                <a:lnTo>
                  <a:pt x="0" y="186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Rectangle 19"/>
          <p:cNvSpPr>
            <a:spLocks noChangeArrowheads="1"/>
          </p:cNvSpPr>
          <p:nvPr/>
        </p:nvSpPr>
        <p:spPr bwMode="auto">
          <a:xfrm>
            <a:off x="4489450" y="35575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72" name="Rectangle 20"/>
          <p:cNvSpPr>
            <a:spLocks noChangeArrowheads="1"/>
          </p:cNvSpPr>
          <p:nvPr/>
        </p:nvSpPr>
        <p:spPr bwMode="auto">
          <a:xfrm>
            <a:off x="4489450" y="38671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73" name="Rectangle 21"/>
          <p:cNvSpPr>
            <a:spLocks noChangeArrowheads="1"/>
          </p:cNvSpPr>
          <p:nvPr/>
        </p:nvSpPr>
        <p:spPr bwMode="auto">
          <a:xfrm>
            <a:off x="4467225" y="41513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>
            <a:off x="4479925" y="44354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75" name="Rectangle 23"/>
          <p:cNvSpPr>
            <a:spLocks noChangeArrowheads="1"/>
          </p:cNvSpPr>
          <p:nvPr/>
        </p:nvSpPr>
        <p:spPr bwMode="auto">
          <a:xfrm>
            <a:off x="4941888" y="32258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6" name="Rectangle 24"/>
          <p:cNvSpPr>
            <a:spLocks noChangeArrowheads="1"/>
          </p:cNvSpPr>
          <p:nvPr/>
        </p:nvSpPr>
        <p:spPr bwMode="auto">
          <a:xfrm>
            <a:off x="6142038" y="31908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>
            <a:off x="6164263" y="4114800"/>
            <a:ext cx="269875" cy="3016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8" name="Rectangle 26"/>
          <p:cNvSpPr>
            <a:spLocks noChangeArrowheads="1"/>
          </p:cNvSpPr>
          <p:nvPr/>
        </p:nvSpPr>
        <p:spPr bwMode="auto">
          <a:xfrm>
            <a:off x="6142038" y="49450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9" name="Rectangle 27"/>
          <p:cNvSpPr>
            <a:spLocks noChangeArrowheads="1"/>
          </p:cNvSpPr>
          <p:nvPr/>
        </p:nvSpPr>
        <p:spPr bwMode="auto">
          <a:xfrm>
            <a:off x="4289425" y="2362200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80" name="Rectangle 28"/>
          <p:cNvSpPr>
            <a:spLocks noChangeArrowheads="1"/>
          </p:cNvSpPr>
          <p:nvPr/>
        </p:nvSpPr>
        <p:spPr bwMode="auto">
          <a:xfrm>
            <a:off x="6142038" y="2298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1" name="Rectangle 29"/>
          <p:cNvSpPr>
            <a:spLocks noChangeArrowheads="1"/>
          </p:cNvSpPr>
          <p:nvPr/>
        </p:nvSpPr>
        <p:spPr bwMode="auto">
          <a:xfrm>
            <a:off x="6154738" y="589438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2" name="Rectangle 30"/>
          <p:cNvSpPr>
            <a:spLocks noChangeArrowheads="1"/>
          </p:cNvSpPr>
          <p:nvPr/>
        </p:nvSpPr>
        <p:spPr bwMode="auto">
          <a:xfrm>
            <a:off x="4679950" y="51482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3" name="Rectangle 31"/>
          <p:cNvSpPr>
            <a:spLocks noChangeArrowheads="1"/>
          </p:cNvSpPr>
          <p:nvPr/>
        </p:nvSpPr>
        <p:spPr bwMode="auto">
          <a:xfrm>
            <a:off x="4191000" y="2716213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84" name="Rectangle 32"/>
          <p:cNvSpPr>
            <a:spLocks noChangeArrowheads="1"/>
          </p:cNvSpPr>
          <p:nvPr/>
        </p:nvSpPr>
        <p:spPr bwMode="auto">
          <a:xfrm>
            <a:off x="7362825" y="253523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5" name="Rectangle 33"/>
          <p:cNvSpPr>
            <a:spLocks noChangeArrowheads="1"/>
          </p:cNvSpPr>
          <p:nvPr/>
        </p:nvSpPr>
        <p:spPr bwMode="auto">
          <a:xfrm>
            <a:off x="7362825" y="3475038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86" name="Rectangle 34"/>
          <p:cNvSpPr>
            <a:spLocks noChangeArrowheads="1"/>
          </p:cNvSpPr>
          <p:nvPr/>
        </p:nvSpPr>
        <p:spPr bwMode="auto">
          <a:xfrm>
            <a:off x="7362825" y="43434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87" name="Rectangle 35"/>
          <p:cNvSpPr>
            <a:spLocks noChangeArrowheads="1"/>
          </p:cNvSpPr>
          <p:nvPr/>
        </p:nvSpPr>
        <p:spPr bwMode="auto">
          <a:xfrm>
            <a:off x="7362825" y="52165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88" name="Rectangle 36"/>
          <p:cNvSpPr>
            <a:spLocks noChangeArrowheads="1"/>
          </p:cNvSpPr>
          <p:nvPr/>
        </p:nvSpPr>
        <p:spPr bwMode="auto">
          <a:xfrm>
            <a:off x="7362825" y="61547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89" name="Rectangle 37"/>
          <p:cNvSpPr>
            <a:spLocks noChangeArrowheads="1"/>
          </p:cNvSpPr>
          <p:nvPr/>
        </p:nvSpPr>
        <p:spPr bwMode="auto">
          <a:xfrm>
            <a:off x="7362825" y="6354763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90" name="Rectangle 38"/>
          <p:cNvSpPr>
            <a:spLocks noChangeArrowheads="1"/>
          </p:cNvSpPr>
          <p:nvPr/>
        </p:nvSpPr>
        <p:spPr bwMode="auto">
          <a:xfrm>
            <a:off x="736282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1" name="Rectangle 39"/>
          <p:cNvSpPr>
            <a:spLocks noChangeArrowheads="1"/>
          </p:cNvSpPr>
          <p:nvPr/>
        </p:nvSpPr>
        <p:spPr bwMode="auto">
          <a:xfrm>
            <a:off x="6146800" y="35417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2" name="Rectangle 40"/>
          <p:cNvSpPr>
            <a:spLocks noChangeArrowheads="1"/>
          </p:cNvSpPr>
          <p:nvPr/>
        </p:nvSpPr>
        <p:spPr bwMode="auto">
          <a:xfrm>
            <a:off x="6437313" y="35401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3" name="Rectangle 41"/>
          <p:cNvSpPr>
            <a:spLocks noChangeArrowheads="1"/>
          </p:cNvSpPr>
          <p:nvPr/>
        </p:nvSpPr>
        <p:spPr bwMode="auto">
          <a:xfrm>
            <a:off x="6737350" y="3540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4" name="Rectangle 42"/>
          <p:cNvSpPr>
            <a:spLocks noChangeArrowheads="1"/>
          </p:cNvSpPr>
          <p:nvPr/>
        </p:nvSpPr>
        <p:spPr bwMode="auto">
          <a:xfrm>
            <a:off x="6996113" y="3540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95" name="Rectangle 43"/>
          <p:cNvSpPr>
            <a:spLocks noChangeArrowheads="1"/>
          </p:cNvSpPr>
          <p:nvPr/>
        </p:nvSpPr>
        <p:spPr bwMode="auto">
          <a:xfrm>
            <a:off x="6724650" y="2649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44"/>
          <p:cNvSpPr>
            <a:spLocks noChangeArrowheads="1"/>
          </p:cNvSpPr>
          <p:nvPr/>
        </p:nvSpPr>
        <p:spPr bwMode="auto">
          <a:xfrm>
            <a:off x="6996113" y="26368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97" name="Rectangle 45"/>
          <p:cNvSpPr>
            <a:spLocks noChangeArrowheads="1"/>
          </p:cNvSpPr>
          <p:nvPr/>
        </p:nvSpPr>
        <p:spPr bwMode="auto">
          <a:xfrm>
            <a:off x="6132513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98" name="Rectangle 46"/>
          <p:cNvSpPr>
            <a:spLocks noChangeArrowheads="1"/>
          </p:cNvSpPr>
          <p:nvPr/>
        </p:nvSpPr>
        <p:spPr bwMode="auto">
          <a:xfrm>
            <a:off x="6119813" y="5307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99" name="Rectangle 47"/>
          <p:cNvSpPr>
            <a:spLocks noChangeArrowheads="1"/>
          </p:cNvSpPr>
          <p:nvPr/>
        </p:nvSpPr>
        <p:spPr bwMode="auto">
          <a:xfrm>
            <a:off x="6435725" y="5307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0" name="Rectangle 48"/>
          <p:cNvSpPr>
            <a:spLocks noChangeArrowheads="1"/>
          </p:cNvSpPr>
          <p:nvPr/>
        </p:nvSpPr>
        <p:spPr bwMode="auto">
          <a:xfrm>
            <a:off x="6711950" y="5307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01" name="Rectangle 49"/>
          <p:cNvSpPr>
            <a:spLocks noChangeArrowheads="1"/>
          </p:cNvSpPr>
          <p:nvPr/>
        </p:nvSpPr>
        <p:spPr bwMode="auto">
          <a:xfrm>
            <a:off x="6142038" y="62309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2" name="Rectangle 50"/>
          <p:cNvSpPr>
            <a:spLocks noChangeArrowheads="1"/>
          </p:cNvSpPr>
          <p:nvPr/>
        </p:nvSpPr>
        <p:spPr bwMode="auto">
          <a:xfrm>
            <a:off x="6429375" y="62309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3" name="Line 113"/>
          <p:cNvSpPr>
            <a:spLocks noChangeShapeType="1"/>
          </p:cNvSpPr>
          <p:nvPr/>
        </p:nvSpPr>
        <p:spPr bwMode="auto">
          <a:xfrm>
            <a:off x="4973638" y="38258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114"/>
          <p:cNvSpPr>
            <a:spLocks noChangeShapeType="1"/>
          </p:cNvSpPr>
          <p:nvPr/>
        </p:nvSpPr>
        <p:spPr bwMode="auto">
          <a:xfrm>
            <a:off x="4959350" y="4097338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115"/>
          <p:cNvSpPr>
            <a:spLocks noChangeShapeType="1"/>
          </p:cNvSpPr>
          <p:nvPr/>
        </p:nvSpPr>
        <p:spPr bwMode="auto">
          <a:xfrm>
            <a:off x="4956175" y="44037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Line 116"/>
          <p:cNvSpPr>
            <a:spLocks noChangeShapeType="1"/>
          </p:cNvSpPr>
          <p:nvPr/>
        </p:nvSpPr>
        <p:spPr bwMode="auto">
          <a:xfrm flipV="1">
            <a:off x="5203825" y="2803525"/>
            <a:ext cx="915988" cy="8683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Line 117"/>
          <p:cNvSpPr>
            <a:spLocks noChangeShapeType="1"/>
          </p:cNvSpPr>
          <p:nvPr/>
        </p:nvSpPr>
        <p:spPr bwMode="auto">
          <a:xfrm flipV="1">
            <a:off x="5203825" y="3671888"/>
            <a:ext cx="928688" cy="3222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18"/>
          <p:cNvSpPr>
            <a:spLocks noChangeShapeType="1"/>
          </p:cNvSpPr>
          <p:nvPr/>
        </p:nvSpPr>
        <p:spPr bwMode="auto">
          <a:xfrm>
            <a:off x="5243513" y="4260850"/>
            <a:ext cx="881062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19"/>
          <p:cNvSpPr>
            <a:spLocks noChangeShapeType="1"/>
          </p:cNvSpPr>
          <p:nvPr/>
        </p:nvSpPr>
        <p:spPr bwMode="auto">
          <a:xfrm>
            <a:off x="5267325" y="4665663"/>
            <a:ext cx="857250" cy="8096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20"/>
          <p:cNvSpPr>
            <a:spLocks/>
          </p:cNvSpPr>
          <p:nvPr/>
        </p:nvSpPr>
        <p:spPr bwMode="auto">
          <a:xfrm>
            <a:off x="5553075" y="2379663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21"/>
          <p:cNvSpPr>
            <a:spLocks/>
          </p:cNvSpPr>
          <p:nvPr/>
        </p:nvSpPr>
        <p:spPr bwMode="auto">
          <a:xfrm>
            <a:off x="5053013" y="2962275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Rounded Rectangle 111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524000" y="432895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20 = 101</a:t>
            </a:r>
            <a:r>
              <a:rPr lang="en-US" b="1" dirty="0"/>
              <a:t>00</a:t>
            </a:r>
            <a:endParaRPr lang="en-US" dirty="0"/>
          </a:p>
        </p:txBody>
      </p:sp>
      <p:cxnSp>
        <p:nvCxnSpPr>
          <p:cNvPr id="114" name="Straight Arrow Connector 113"/>
          <p:cNvCxnSpPr>
            <a:endCxn id="71" idx="1"/>
          </p:cNvCxnSpPr>
          <p:nvPr/>
        </p:nvCxnSpPr>
        <p:spPr>
          <a:xfrm flipV="1">
            <a:off x="2971800" y="3708401"/>
            <a:ext cx="1517650" cy="819149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5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498633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52"/>
          <p:cNvSpPr>
            <a:spLocks/>
          </p:cNvSpPr>
          <p:nvPr/>
        </p:nvSpPr>
        <p:spPr bwMode="auto">
          <a:xfrm>
            <a:off x="6186488" y="342900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53"/>
          <p:cNvSpPr>
            <a:spLocks/>
          </p:cNvSpPr>
          <p:nvPr/>
        </p:nvSpPr>
        <p:spPr bwMode="auto">
          <a:xfrm>
            <a:off x="6186488" y="43275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54"/>
          <p:cNvSpPr>
            <a:spLocks/>
          </p:cNvSpPr>
          <p:nvPr/>
        </p:nvSpPr>
        <p:spPr bwMode="auto">
          <a:xfrm>
            <a:off x="6186488" y="52292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55"/>
          <p:cNvSpPr>
            <a:spLocks/>
          </p:cNvSpPr>
          <p:nvPr/>
        </p:nvSpPr>
        <p:spPr bwMode="auto">
          <a:xfrm>
            <a:off x="618648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6"/>
          <p:cNvSpPr>
            <a:spLocks/>
          </p:cNvSpPr>
          <p:nvPr/>
        </p:nvSpPr>
        <p:spPr bwMode="auto">
          <a:xfrm>
            <a:off x="6186488" y="40274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7"/>
          <p:cNvSpPr>
            <a:spLocks/>
          </p:cNvSpPr>
          <p:nvPr/>
        </p:nvSpPr>
        <p:spPr bwMode="auto">
          <a:xfrm>
            <a:off x="6186488" y="49291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8"/>
          <p:cNvSpPr>
            <a:spLocks/>
          </p:cNvSpPr>
          <p:nvPr/>
        </p:nvSpPr>
        <p:spPr bwMode="auto">
          <a:xfrm>
            <a:off x="6186488" y="252888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9"/>
          <p:cNvSpPr>
            <a:spLocks/>
          </p:cNvSpPr>
          <p:nvPr/>
        </p:nvSpPr>
        <p:spPr bwMode="auto">
          <a:xfrm>
            <a:off x="6186488" y="2228850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0"/>
          <p:cNvSpPr>
            <a:spLocks/>
          </p:cNvSpPr>
          <p:nvPr/>
        </p:nvSpPr>
        <p:spPr bwMode="auto">
          <a:xfrm>
            <a:off x="6197600" y="61658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1"/>
          <p:cNvSpPr>
            <a:spLocks/>
          </p:cNvSpPr>
          <p:nvPr/>
        </p:nvSpPr>
        <p:spPr bwMode="auto">
          <a:xfrm>
            <a:off x="6197600" y="5865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62"/>
          <p:cNvSpPr>
            <a:spLocks/>
          </p:cNvSpPr>
          <p:nvPr/>
        </p:nvSpPr>
        <p:spPr bwMode="auto">
          <a:xfrm>
            <a:off x="4986338" y="342900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>
            <a:off x="4986338" y="462756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6754813" y="52228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6175375" y="30924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6189663" y="39782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6189663" y="49022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491038" y="3438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4491038" y="3749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133" name="Rectangle 70"/>
          <p:cNvSpPr>
            <a:spLocks noChangeArrowheads="1"/>
          </p:cNvSpPr>
          <p:nvPr/>
        </p:nvSpPr>
        <p:spPr bwMode="auto">
          <a:xfrm>
            <a:off x="4481513" y="4049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134" name="Rectangle 71"/>
          <p:cNvSpPr>
            <a:spLocks noChangeArrowheads="1"/>
          </p:cNvSpPr>
          <p:nvPr/>
        </p:nvSpPr>
        <p:spPr bwMode="auto">
          <a:xfrm>
            <a:off x="4481513" y="43624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135" name="Rectangle 72"/>
          <p:cNvSpPr>
            <a:spLocks noChangeArrowheads="1"/>
          </p:cNvSpPr>
          <p:nvPr/>
        </p:nvSpPr>
        <p:spPr bwMode="auto">
          <a:xfrm>
            <a:off x="4470400" y="4649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4470400" y="496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137" name="Rectangle 74"/>
          <p:cNvSpPr>
            <a:spLocks noChangeArrowheads="1"/>
          </p:cNvSpPr>
          <p:nvPr/>
        </p:nvSpPr>
        <p:spPr bwMode="auto">
          <a:xfrm>
            <a:off x="4457700" y="5284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4470400" y="5573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139" name="Rectangle 76"/>
          <p:cNvSpPr>
            <a:spLocks noChangeArrowheads="1"/>
          </p:cNvSpPr>
          <p:nvPr/>
        </p:nvSpPr>
        <p:spPr bwMode="auto">
          <a:xfrm>
            <a:off x="4987925" y="31035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0" name="Rectangle 77"/>
          <p:cNvSpPr>
            <a:spLocks noChangeArrowheads="1"/>
          </p:cNvSpPr>
          <p:nvPr/>
        </p:nvSpPr>
        <p:spPr bwMode="auto">
          <a:xfrm>
            <a:off x="6175375" y="2190750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202363" y="5838825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42" name="Rectangle 79"/>
          <p:cNvSpPr>
            <a:spLocks noChangeArrowheads="1"/>
          </p:cNvSpPr>
          <p:nvPr/>
        </p:nvSpPr>
        <p:spPr bwMode="auto">
          <a:xfrm>
            <a:off x="4699000" y="606901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143" name="Rectangle 80"/>
          <p:cNvSpPr>
            <a:spLocks noChangeArrowheads="1"/>
          </p:cNvSpPr>
          <p:nvPr/>
        </p:nvSpPr>
        <p:spPr bwMode="auto">
          <a:xfrm>
            <a:off x="7437438" y="25352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7450138" y="344805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145" name="Rectangle 82"/>
          <p:cNvSpPr>
            <a:spLocks noChangeArrowheads="1"/>
          </p:cNvSpPr>
          <p:nvPr/>
        </p:nvSpPr>
        <p:spPr bwMode="auto">
          <a:xfrm>
            <a:off x="7451725" y="433546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146" name="Rectangle 83"/>
          <p:cNvSpPr>
            <a:spLocks noChangeArrowheads="1"/>
          </p:cNvSpPr>
          <p:nvPr/>
        </p:nvSpPr>
        <p:spPr bwMode="auto">
          <a:xfrm>
            <a:off x="7451725" y="524827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147" name="Rectangle 84"/>
          <p:cNvSpPr>
            <a:spLocks noChangeArrowheads="1"/>
          </p:cNvSpPr>
          <p:nvPr/>
        </p:nvSpPr>
        <p:spPr bwMode="auto">
          <a:xfrm>
            <a:off x="7451725" y="61483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148" name="Rectangle 85"/>
          <p:cNvSpPr>
            <a:spLocks noChangeArrowheads="1"/>
          </p:cNvSpPr>
          <p:nvPr/>
        </p:nvSpPr>
        <p:spPr bwMode="auto">
          <a:xfrm>
            <a:off x="7286625" y="637698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149" name="Rectangle 86"/>
          <p:cNvSpPr>
            <a:spLocks noChangeArrowheads="1"/>
          </p:cNvSpPr>
          <p:nvPr/>
        </p:nvSpPr>
        <p:spPr bwMode="auto">
          <a:xfrm>
            <a:off x="735647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150" name="Rectangle 87"/>
          <p:cNvSpPr>
            <a:spLocks noChangeArrowheads="1"/>
          </p:cNvSpPr>
          <p:nvPr/>
        </p:nvSpPr>
        <p:spPr bwMode="auto">
          <a:xfrm>
            <a:off x="6750050" y="251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151" name="Rectangle 88"/>
          <p:cNvSpPr>
            <a:spLocks noChangeArrowheads="1"/>
          </p:cNvSpPr>
          <p:nvPr/>
        </p:nvSpPr>
        <p:spPr bwMode="auto">
          <a:xfrm>
            <a:off x="6180138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6473825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153" name="Rectangle 90"/>
          <p:cNvSpPr>
            <a:spLocks noChangeArrowheads="1"/>
          </p:cNvSpPr>
          <p:nvPr/>
        </p:nvSpPr>
        <p:spPr bwMode="auto">
          <a:xfrm>
            <a:off x="6764338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154" name="Rectangle 91"/>
          <p:cNvSpPr>
            <a:spLocks noChangeArrowheads="1"/>
          </p:cNvSpPr>
          <p:nvPr/>
        </p:nvSpPr>
        <p:spPr bwMode="auto">
          <a:xfrm>
            <a:off x="7053263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55" name="Rectangle 92"/>
          <p:cNvSpPr>
            <a:spLocks noChangeArrowheads="1"/>
          </p:cNvSpPr>
          <p:nvPr/>
        </p:nvSpPr>
        <p:spPr bwMode="auto">
          <a:xfrm>
            <a:off x="7040563" y="25209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154738" y="4321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57" name="Rectangle 94"/>
          <p:cNvSpPr>
            <a:spLocks noChangeArrowheads="1"/>
          </p:cNvSpPr>
          <p:nvPr/>
        </p:nvSpPr>
        <p:spPr bwMode="auto">
          <a:xfrm>
            <a:off x="6154738" y="52085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58" name="Rectangle 95"/>
          <p:cNvSpPr>
            <a:spLocks noChangeArrowheads="1"/>
          </p:cNvSpPr>
          <p:nvPr/>
        </p:nvSpPr>
        <p:spPr bwMode="auto">
          <a:xfrm>
            <a:off x="6473825" y="52212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59" name="Rectangle 96"/>
          <p:cNvSpPr>
            <a:spLocks noChangeArrowheads="1"/>
          </p:cNvSpPr>
          <p:nvPr/>
        </p:nvSpPr>
        <p:spPr bwMode="auto">
          <a:xfrm>
            <a:off x="6191250" y="6156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60" name="Rectangle 97"/>
          <p:cNvSpPr>
            <a:spLocks noChangeArrowheads="1"/>
          </p:cNvSpPr>
          <p:nvPr/>
        </p:nvSpPr>
        <p:spPr bwMode="auto">
          <a:xfrm>
            <a:off x="6780213" y="6145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61" name="Rectangle 98"/>
          <p:cNvSpPr>
            <a:spLocks noChangeArrowheads="1"/>
          </p:cNvSpPr>
          <p:nvPr/>
        </p:nvSpPr>
        <p:spPr bwMode="auto">
          <a:xfrm>
            <a:off x="6480175" y="61420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987925" y="367665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00"/>
          <p:cNvSpPr>
            <a:spLocks noChangeShapeType="1"/>
          </p:cNvSpPr>
          <p:nvPr/>
        </p:nvSpPr>
        <p:spPr bwMode="auto">
          <a:xfrm>
            <a:off x="4997450" y="39719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01"/>
          <p:cNvSpPr>
            <a:spLocks noChangeShapeType="1"/>
          </p:cNvSpPr>
          <p:nvPr/>
        </p:nvSpPr>
        <p:spPr bwMode="auto">
          <a:xfrm>
            <a:off x="4994275" y="430371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02"/>
          <p:cNvSpPr>
            <a:spLocks noChangeShapeType="1"/>
          </p:cNvSpPr>
          <p:nvPr/>
        </p:nvSpPr>
        <p:spPr bwMode="auto">
          <a:xfrm>
            <a:off x="5014913" y="493236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03"/>
          <p:cNvSpPr>
            <a:spLocks noChangeShapeType="1"/>
          </p:cNvSpPr>
          <p:nvPr/>
        </p:nvSpPr>
        <p:spPr bwMode="auto">
          <a:xfrm>
            <a:off x="4989513" y="52863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4"/>
          <p:cNvSpPr>
            <a:spLocks noChangeShapeType="1"/>
          </p:cNvSpPr>
          <p:nvPr/>
        </p:nvSpPr>
        <p:spPr bwMode="auto">
          <a:xfrm>
            <a:off x="4999038" y="557053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V="1">
            <a:off x="5273675" y="271303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6"/>
          <p:cNvSpPr>
            <a:spLocks noChangeShapeType="1"/>
          </p:cNvSpPr>
          <p:nvPr/>
        </p:nvSpPr>
        <p:spPr bwMode="auto">
          <a:xfrm flipV="1">
            <a:off x="5273675" y="360521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7"/>
          <p:cNvSpPr>
            <a:spLocks noChangeShapeType="1"/>
          </p:cNvSpPr>
          <p:nvPr/>
        </p:nvSpPr>
        <p:spPr bwMode="auto">
          <a:xfrm>
            <a:off x="5286375" y="415448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5297488" y="447516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9"/>
          <p:cNvSpPr>
            <a:spLocks noChangeShapeType="1"/>
          </p:cNvSpPr>
          <p:nvPr/>
        </p:nvSpPr>
        <p:spPr bwMode="auto">
          <a:xfrm>
            <a:off x="5214938" y="473710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10"/>
          <p:cNvSpPr>
            <a:spLocks noChangeShapeType="1"/>
          </p:cNvSpPr>
          <p:nvPr/>
        </p:nvSpPr>
        <p:spPr bwMode="auto">
          <a:xfrm flipV="1">
            <a:off x="5245100" y="364807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11"/>
          <p:cNvSpPr>
            <a:spLocks noChangeShapeType="1"/>
          </p:cNvSpPr>
          <p:nvPr/>
        </p:nvSpPr>
        <p:spPr bwMode="auto">
          <a:xfrm flipV="1">
            <a:off x="5257800" y="454660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12"/>
          <p:cNvSpPr>
            <a:spLocks noChangeShapeType="1"/>
          </p:cNvSpPr>
          <p:nvPr/>
        </p:nvSpPr>
        <p:spPr bwMode="auto">
          <a:xfrm flipV="1">
            <a:off x="5257800" y="539908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122"/>
          <p:cNvSpPr>
            <a:spLocks noChangeArrowheads="1"/>
          </p:cNvSpPr>
          <p:nvPr/>
        </p:nvSpPr>
        <p:spPr bwMode="auto">
          <a:xfrm>
            <a:off x="4362450" y="22637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77" name="Rectangle 123"/>
          <p:cNvSpPr>
            <a:spLocks noChangeArrowheads="1"/>
          </p:cNvSpPr>
          <p:nvPr/>
        </p:nvSpPr>
        <p:spPr bwMode="auto">
          <a:xfrm>
            <a:off x="4267200" y="261778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78" name="Freeform 124"/>
          <p:cNvSpPr>
            <a:spLocks/>
          </p:cNvSpPr>
          <p:nvPr/>
        </p:nvSpPr>
        <p:spPr bwMode="auto">
          <a:xfrm>
            <a:off x="5629275" y="2281238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25"/>
          <p:cNvSpPr>
            <a:spLocks/>
          </p:cNvSpPr>
          <p:nvPr/>
        </p:nvSpPr>
        <p:spPr bwMode="auto">
          <a:xfrm>
            <a:off x="5129213" y="286385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914400" y="5107887"/>
            <a:ext cx="2819400" cy="93731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Is this enough?</a:t>
            </a:r>
          </a:p>
        </p:txBody>
      </p:sp>
    </p:spTree>
    <p:extLst>
      <p:ext uri="{BB962C8B-B14F-4D97-AF65-F5344CB8AC3E}">
        <p14:creationId xmlns:p14="http://schemas.microsoft.com/office/powerpoint/2010/main" val="37645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498633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52"/>
          <p:cNvSpPr>
            <a:spLocks/>
          </p:cNvSpPr>
          <p:nvPr/>
        </p:nvSpPr>
        <p:spPr bwMode="auto">
          <a:xfrm>
            <a:off x="6186488" y="342900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53"/>
          <p:cNvSpPr>
            <a:spLocks/>
          </p:cNvSpPr>
          <p:nvPr/>
        </p:nvSpPr>
        <p:spPr bwMode="auto">
          <a:xfrm>
            <a:off x="6186488" y="43275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54"/>
          <p:cNvSpPr>
            <a:spLocks/>
          </p:cNvSpPr>
          <p:nvPr/>
        </p:nvSpPr>
        <p:spPr bwMode="auto">
          <a:xfrm>
            <a:off x="6186488" y="52292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55"/>
          <p:cNvSpPr>
            <a:spLocks/>
          </p:cNvSpPr>
          <p:nvPr/>
        </p:nvSpPr>
        <p:spPr bwMode="auto">
          <a:xfrm>
            <a:off x="618648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6"/>
          <p:cNvSpPr>
            <a:spLocks/>
          </p:cNvSpPr>
          <p:nvPr/>
        </p:nvSpPr>
        <p:spPr bwMode="auto">
          <a:xfrm>
            <a:off x="6186488" y="40274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7"/>
          <p:cNvSpPr>
            <a:spLocks/>
          </p:cNvSpPr>
          <p:nvPr/>
        </p:nvSpPr>
        <p:spPr bwMode="auto">
          <a:xfrm>
            <a:off x="6186488" y="49291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8"/>
          <p:cNvSpPr>
            <a:spLocks/>
          </p:cNvSpPr>
          <p:nvPr/>
        </p:nvSpPr>
        <p:spPr bwMode="auto">
          <a:xfrm>
            <a:off x="6186488" y="252888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9"/>
          <p:cNvSpPr>
            <a:spLocks/>
          </p:cNvSpPr>
          <p:nvPr/>
        </p:nvSpPr>
        <p:spPr bwMode="auto">
          <a:xfrm>
            <a:off x="6186488" y="2228850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0"/>
          <p:cNvSpPr>
            <a:spLocks/>
          </p:cNvSpPr>
          <p:nvPr/>
        </p:nvSpPr>
        <p:spPr bwMode="auto">
          <a:xfrm>
            <a:off x="6197600" y="61658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1"/>
          <p:cNvSpPr>
            <a:spLocks/>
          </p:cNvSpPr>
          <p:nvPr/>
        </p:nvSpPr>
        <p:spPr bwMode="auto">
          <a:xfrm>
            <a:off x="6197600" y="5865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62"/>
          <p:cNvSpPr>
            <a:spLocks/>
          </p:cNvSpPr>
          <p:nvPr/>
        </p:nvSpPr>
        <p:spPr bwMode="auto">
          <a:xfrm>
            <a:off x="4986338" y="342900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>
            <a:off x="4986338" y="462756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6754813" y="52228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6175375" y="30924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6189663" y="39782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6189663" y="49022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491038" y="3438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4491038" y="3749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133" name="Rectangle 70"/>
          <p:cNvSpPr>
            <a:spLocks noChangeArrowheads="1"/>
          </p:cNvSpPr>
          <p:nvPr/>
        </p:nvSpPr>
        <p:spPr bwMode="auto">
          <a:xfrm>
            <a:off x="4481513" y="4049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134" name="Rectangle 71"/>
          <p:cNvSpPr>
            <a:spLocks noChangeArrowheads="1"/>
          </p:cNvSpPr>
          <p:nvPr/>
        </p:nvSpPr>
        <p:spPr bwMode="auto">
          <a:xfrm>
            <a:off x="4481513" y="43624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135" name="Rectangle 72"/>
          <p:cNvSpPr>
            <a:spLocks noChangeArrowheads="1"/>
          </p:cNvSpPr>
          <p:nvPr/>
        </p:nvSpPr>
        <p:spPr bwMode="auto">
          <a:xfrm>
            <a:off x="4470400" y="4649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4470400" y="496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137" name="Rectangle 74"/>
          <p:cNvSpPr>
            <a:spLocks noChangeArrowheads="1"/>
          </p:cNvSpPr>
          <p:nvPr/>
        </p:nvSpPr>
        <p:spPr bwMode="auto">
          <a:xfrm>
            <a:off x="4457700" y="5284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4470400" y="5573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139" name="Rectangle 76"/>
          <p:cNvSpPr>
            <a:spLocks noChangeArrowheads="1"/>
          </p:cNvSpPr>
          <p:nvPr/>
        </p:nvSpPr>
        <p:spPr bwMode="auto">
          <a:xfrm>
            <a:off x="4987925" y="31035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0" name="Rectangle 77"/>
          <p:cNvSpPr>
            <a:spLocks noChangeArrowheads="1"/>
          </p:cNvSpPr>
          <p:nvPr/>
        </p:nvSpPr>
        <p:spPr bwMode="auto">
          <a:xfrm>
            <a:off x="6175375" y="21907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202363" y="583882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2" name="Rectangle 79"/>
          <p:cNvSpPr>
            <a:spLocks noChangeArrowheads="1"/>
          </p:cNvSpPr>
          <p:nvPr/>
        </p:nvSpPr>
        <p:spPr bwMode="auto">
          <a:xfrm>
            <a:off x="4699000" y="606901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143" name="Rectangle 80"/>
          <p:cNvSpPr>
            <a:spLocks noChangeArrowheads="1"/>
          </p:cNvSpPr>
          <p:nvPr/>
        </p:nvSpPr>
        <p:spPr bwMode="auto">
          <a:xfrm>
            <a:off x="7437438" y="25352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7450138" y="344805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145" name="Rectangle 82"/>
          <p:cNvSpPr>
            <a:spLocks noChangeArrowheads="1"/>
          </p:cNvSpPr>
          <p:nvPr/>
        </p:nvSpPr>
        <p:spPr bwMode="auto">
          <a:xfrm>
            <a:off x="7451725" y="433546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146" name="Rectangle 83"/>
          <p:cNvSpPr>
            <a:spLocks noChangeArrowheads="1"/>
          </p:cNvSpPr>
          <p:nvPr/>
        </p:nvSpPr>
        <p:spPr bwMode="auto">
          <a:xfrm>
            <a:off x="7451725" y="524827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147" name="Rectangle 84"/>
          <p:cNvSpPr>
            <a:spLocks noChangeArrowheads="1"/>
          </p:cNvSpPr>
          <p:nvPr/>
        </p:nvSpPr>
        <p:spPr bwMode="auto">
          <a:xfrm>
            <a:off x="7451725" y="61483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148" name="Rectangle 85"/>
          <p:cNvSpPr>
            <a:spLocks noChangeArrowheads="1"/>
          </p:cNvSpPr>
          <p:nvPr/>
        </p:nvSpPr>
        <p:spPr bwMode="auto">
          <a:xfrm>
            <a:off x="7286625" y="637698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149" name="Rectangle 86"/>
          <p:cNvSpPr>
            <a:spLocks noChangeArrowheads="1"/>
          </p:cNvSpPr>
          <p:nvPr/>
        </p:nvSpPr>
        <p:spPr bwMode="auto">
          <a:xfrm>
            <a:off x="735647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150" name="Rectangle 87"/>
          <p:cNvSpPr>
            <a:spLocks noChangeArrowheads="1"/>
          </p:cNvSpPr>
          <p:nvPr/>
        </p:nvSpPr>
        <p:spPr bwMode="auto">
          <a:xfrm>
            <a:off x="6750050" y="251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151" name="Rectangle 88"/>
          <p:cNvSpPr>
            <a:spLocks noChangeArrowheads="1"/>
          </p:cNvSpPr>
          <p:nvPr/>
        </p:nvSpPr>
        <p:spPr bwMode="auto">
          <a:xfrm>
            <a:off x="6180138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6473825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153" name="Rectangle 90"/>
          <p:cNvSpPr>
            <a:spLocks noChangeArrowheads="1"/>
          </p:cNvSpPr>
          <p:nvPr/>
        </p:nvSpPr>
        <p:spPr bwMode="auto">
          <a:xfrm>
            <a:off x="6764338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154" name="Rectangle 91"/>
          <p:cNvSpPr>
            <a:spLocks noChangeArrowheads="1"/>
          </p:cNvSpPr>
          <p:nvPr/>
        </p:nvSpPr>
        <p:spPr bwMode="auto">
          <a:xfrm>
            <a:off x="7053263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55" name="Rectangle 92"/>
          <p:cNvSpPr>
            <a:spLocks noChangeArrowheads="1"/>
          </p:cNvSpPr>
          <p:nvPr/>
        </p:nvSpPr>
        <p:spPr bwMode="auto">
          <a:xfrm>
            <a:off x="7040563" y="25209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154738" y="4321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57" name="Rectangle 94"/>
          <p:cNvSpPr>
            <a:spLocks noChangeArrowheads="1"/>
          </p:cNvSpPr>
          <p:nvPr/>
        </p:nvSpPr>
        <p:spPr bwMode="auto">
          <a:xfrm>
            <a:off x="6154738" y="52085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58" name="Rectangle 95"/>
          <p:cNvSpPr>
            <a:spLocks noChangeArrowheads="1"/>
          </p:cNvSpPr>
          <p:nvPr/>
        </p:nvSpPr>
        <p:spPr bwMode="auto">
          <a:xfrm>
            <a:off x="6473825" y="52212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59" name="Rectangle 96"/>
          <p:cNvSpPr>
            <a:spLocks noChangeArrowheads="1"/>
          </p:cNvSpPr>
          <p:nvPr/>
        </p:nvSpPr>
        <p:spPr bwMode="auto">
          <a:xfrm>
            <a:off x="6191250" y="6156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60" name="Rectangle 97"/>
          <p:cNvSpPr>
            <a:spLocks noChangeArrowheads="1"/>
          </p:cNvSpPr>
          <p:nvPr/>
        </p:nvSpPr>
        <p:spPr bwMode="auto">
          <a:xfrm>
            <a:off x="6780213" y="6145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61" name="Rectangle 98"/>
          <p:cNvSpPr>
            <a:spLocks noChangeArrowheads="1"/>
          </p:cNvSpPr>
          <p:nvPr/>
        </p:nvSpPr>
        <p:spPr bwMode="auto">
          <a:xfrm>
            <a:off x="6480175" y="61420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987925" y="367665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00"/>
          <p:cNvSpPr>
            <a:spLocks noChangeShapeType="1"/>
          </p:cNvSpPr>
          <p:nvPr/>
        </p:nvSpPr>
        <p:spPr bwMode="auto">
          <a:xfrm>
            <a:off x="4997450" y="39719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01"/>
          <p:cNvSpPr>
            <a:spLocks noChangeShapeType="1"/>
          </p:cNvSpPr>
          <p:nvPr/>
        </p:nvSpPr>
        <p:spPr bwMode="auto">
          <a:xfrm>
            <a:off x="4994275" y="430371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02"/>
          <p:cNvSpPr>
            <a:spLocks noChangeShapeType="1"/>
          </p:cNvSpPr>
          <p:nvPr/>
        </p:nvSpPr>
        <p:spPr bwMode="auto">
          <a:xfrm>
            <a:off x="5014913" y="493236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03"/>
          <p:cNvSpPr>
            <a:spLocks noChangeShapeType="1"/>
          </p:cNvSpPr>
          <p:nvPr/>
        </p:nvSpPr>
        <p:spPr bwMode="auto">
          <a:xfrm>
            <a:off x="4989513" y="52863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4"/>
          <p:cNvSpPr>
            <a:spLocks noChangeShapeType="1"/>
          </p:cNvSpPr>
          <p:nvPr/>
        </p:nvSpPr>
        <p:spPr bwMode="auto">
          <a:xfrm>
            <a:off x="4999038" y="557053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V="1">
            <a:off x="5273675" y="271303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6"/>
          <p:cNvSpPr>
            <a:spLocks noChangeShapeType="1"/>
          </p:cNvSpPr>
          <p:nvPr/>
        </p:nvSpPr>
        <p:spPr bwMode="auto">
          <a:xfrm flipV="1">
            <a:off x="5273675" y="360521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7"/>
          <p:cNvSpPr>
            <a:spLocks noChangeShapeType="1"/>
          </p:cNvSpPr>
          <p:nvPr/>
        </p:nvSpPr>
        <p:spPr bwMode="auto">
          <a:xfrm>
            <a:off x="5286375" y="415448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5297488" y="447516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9"/>
          <p:cNvSpPr>
            <a:spLocks noChangeShapeType="1"/>
          </p:cNvSpPr>
          <p:nvPr/>
        </p:nvSpPr>
        <p:spPr bwMode="auto">
          <a:xfrm>
            <a:off x="5214938" y="473710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10"/>
          <p:cNvSpPr>
            <a:spLocks noChangeShapeType="1"/>
          </p:cNvSpPr>
          <p:nvPr/>
        </p:nvSpPr>
        <p:spPr bwMode="auto">
          <a:xfrm flipV="1">
            <a:off x="5245100" y="364807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11"/>
          <p:cNvSpPr>
            <a:spLocks noChangeShapeType="1"/>
          </p:cNvSpPr>
          <p:nvPr/>
        </p:nvSpPr>
        <p:spPr bwMode="auto">
          <a:xfrm flipV="1">
            <a:off x="5257800" y="454660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12"/>
          <p:cNvSpPr>
            <a:spLocks noChangeShapeType="1"/>
          </p:cNvSpPr>
          <p:nvPr/>
        </p:nvSpPr>
        <p:spPr bwMode="auto">
          <a:xfrm flipV="1">
            <a:off x="5257800" y="539908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122"/>
          <p:cNvSpPr>
            <a:spLocks noChangeArrowheads="1"/>
          </p:cNvSpPr>
          <p:nvPr/>
        </p:nvSpPr>
        <p:spPr bwMode="auto">
          <a:xfrm>
            <a:off x="4362450" y="22637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77" name="Rectangle 123"/>
          <p:cNvSpPr>
            <a:spLocks noChangeArrowheads="1"/>
          </p:cNvSpPr>
          <p:nvPr/>
        </p:nvSpPr>
        <p:spPr bwMode="auto">
          <a:xfrm>
            <a:off x="4267200" y="261778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78" name="Freeform 124"/>
          <p:cNvSpPr>
            <a:spLocks/>
          </p:cNvSpPr>
          <p:nvPr/>
        </p:nvSpPr>
        <p:spPr bwMode="auto">
          <a:xfrm>
            <a:off x="5629275" y="2281238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25"/>
          <p:cNvSpPr>
            <a:spLocks/>
          </p:cNvSpPr>
          <p:nvPr/>
        </p:nvSpPr>
        <p:spPr bwMode="auto">
          <a:xfrm>
            <a:off x="5129213" y="286385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Repeat…</a:t>
            </a:r>
          </a:p>
        </p:txBody>
      </p:sp>
      <p:sp>
        <p:nvSpPr>
          <p:cNvPr id="2" name="Oval 1"/>
          <p:cNvSpPr/>
          <p:nvPr/>
        </p:nvSpPr>
        <p:spPr>
          <a:xfrm>
            <a:off x="6103939" y="2095500"/>
            <a:ext cx="498474" cy="53975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110288" y="5702879"/>
            <a:ext cx="498474" cy="53975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1295400" y="3969692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FINAL STATE!</a:t>
            </a:r>
          </a:p>
        </p:txBody>
      </p:sp>
    </p:spTree>
    <p:extLst>
      <p:ext uri="{BB962C8B-B14F-4D97-AF65-F5344CB8AC3E}">
        <p14:creationId xmlns:p14="http://schemas.microsoft.com/office/powerpoint/2010/main" val="404878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92056604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45901" y="129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8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Another way of adapting gracefully to insertions and deletions (i.e., pursuing dynamic hashing) is to use </a:t>
            </a:r>
            <a:r>
              <a:rPr lang="en-US" sz="2800" dirty="0">
                <a:solidFill>
                  <a:srgbClr val="0070C0"/>
                </a:solidFill>
              </a:rPr>
              <a:t>Linear Hashing (LH)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 contrast to Extendible Hashing, LH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Does not require a directory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Deals naturally with collisions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Offers a lot of flexibility w.r.t the timing of bucket split (allowing trading off greater overflow chains for higher average space utilization)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841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How Linear Hashing Works?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LH uses a family of hash functions </a:t>
            </a:r>
            <a:r>
              <a:rPr lang="en-US" b="1" i="1" dirty="0"/>
              <a:t>h</a:t>
            </a:r>
            <a:r>
              <a:rPr lang="en-US" i="1" baseline="-25000" dirty="0"/>
              <a:t>0</a:t>
            </a:r>
            <a:r>
              <a:rPr lang="en-US" dirty="0"/>
              <a:t>, </a:t>
            </a:r>
            <a:r>
              <a:rPr lang="en-US" b="1" i="1" dirty="0"/>
              <a:t>h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h</a:t>
            </a:r>
            <a:r>
              <a:rPr lang="en-US" i="1" baseline="-25000" dirty="0"/>
              <a:t>2</a:t>
            </a:r>
            <a:r>
              <a:rPr lang="en-US" dirty="0"/>
              <a:t>, ...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b="1" i="1" dirty="0">
                <a:solidFill>
                  <a:srgbClr val="0070C0"/>
                </a:solidFill>
              </a:rPr>
              <a:t>h</a:t>
            </a:r>
            <a:r>
              <a:rPr lang="en-US" i="1" baseline="-25000" dirty="0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key</a:t>
            </a:r>
            <a:r>
              <a:rPr lang="en-US" dirty="0">
                <a:solidFill>
                  <a:srgbClr val="0070C0"/>
                </a:solidFill>
              </a:rPr>
              <a:t>) = </a:t>
            </a:r>
            <a:r>
              <a:rPr lang="en-US" b="1" i="1" dirty="0">
                <a:solidFill>
                  <a:srgbClr val="0070C0"/>
                </a:solidFill>
              </a:rPr>
              <a:t>h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key</a:t>
            </a:r>
            <a:r>
              <a:rPr lang="en-US" dirty="0">
                <a:solidFill>
                  <a:srgbClr val="0070C0"/>
                </a:solidFill>
              </a:rPr>
              <a:t>) mod(2</a:t>
            </a:r>
            <a:r>
              <a:rPr lang="en-US" baseline="30000" dirty="0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N)</a:t>
            </a:r>
            <a:r>
              <a:rPr lang="en-US" dirty="0"/>
              <a:t>;  N = initial # buckets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b="1" i="1" dirty="0"/>
              <a:t>h</a:t>
            </a:r>
            <a:r>
              <a:rPr lang="en-US" b="1" dirty="0"/>
              <a:t> </a:t>
            </a:r>
            <a:r>
              <a:rPr lang="en-US" dirty="0"/>
              <a:t>is some hash function (range is </a:t>
            </a:r>
            <a:r>
              <a:rPr lang="en-US" i="1" dirty="0"/>
              <a:t>not</a:t>
            </a:r>
            <a:r>
              <a:rPr lang="en-US" dirty="0"/>
              <a:t> 0 to N-1)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If N = 2</a:t>
            </a:r>
            <a:r>
              <a:rPr lang="en-US" i="1" baseline="30000" dirty="0"/>
              <a:t>d0</a:t>
            </a:r>
            <a:r>
              <a:rPr lang="en-US" dirty="0"/>
              <a:t>, for some </a:t>
            </a:r>
            <a:r>
              <a:rPr lang="en-US" i="1" dirty="0"/>
              <a:t>d0</a:t>
            </a:r>
            <a:r>
              <a:rPr lang="en-US" dirty="0"/>
              <a:t>, </a:t>
            </a:r>
            <a:r>
              <a:rPr lang="en-US" b="1" i="1" dirty="0"/>
              <a:t>h</a:t>
            </a:r>
            <a:r>
              <a:rPr lang="en-US" i="1" baseline="-25000" dirty="0"/>
              <a:t>i</a:t>
            </a:r>
            <a:r>
              <a:rPr lang="en-US" dirty="0"/>
              <a:t> consists of applying </a:t>
            </a:r>
            <a:r>
              <a:rPr lang="en-US" b="1" i="1" dirty="0"/>
              <a:t>h</a:t>
            </a:r>
            <a:r>
              <a:rPr lang="en-US" b="1" dirty="0"/>
              <a:t> </a:t>
            </a:r>
            <a:r>
              <a:rPr lang="en-US" dirty="0"/>
              <a:t>and looking at the last </a:t>
            </a:r>
            <a:r>
              <a:rPr lang="en-US" i="1" dirty="0"/>
              <a:t>di</a:t>
            </a:r>
            <a:r>
              <a:rPr lang="en-US" dirty="0"/>
              <a:t> bits, where </a:t>
            </a:r>
            <a:r>
              <a:rPr lang="en-US" i="1" dirty="0"/>
              <a:t>di</a:t>
            </a:r>
            <a:r>
              <a:rPr lang="en-US" dirty="0"/>
              <a:t> = </a:t>
            </a:r>
            <a:r>
              <a:rPr lang="en-US" i="1" dirty="0"/>
              <a:t>d0</a:t>
            </a:r>
            <a:r>
              <a:rPr lang="en-US" dirty="0"/>
              <a:t> + </a:t>
            </a:r>
            <a:r>
              <a:rPr lang="en-US" i="1" dirty="0"/>
              <a:t>i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b="1" i="1" dirty="0"/>
              <a:t>h</a:t>
            </a:r>
            <a:r>
              <a:rPr lang="en-US" i="1" baseline="-25000" dirty="0"/>
              <a:t>i+1</a:t>
            </a:r>
            <a:r>
              <a:rPr lang="en-US" baseline="-25000" dirty="0"/>
              <a:t> </a:t>
            </a:r>
            <a:r>
              <a:rPr lang="en-US" dirty="0"/>
              <a:t>doubles the range of </a:t>
            </a:r>
            <a:r>
              <a:rPr lang="en-US" b="1" i="1" dirty="0"/>
              <a:t>h</a:t>
            </a:r>
            <a:r>
              <a:rPr lang="en-US" i="1" baseline="-25000" dirty="0"/>
              <a:t>i</a:t>
            </a:r>
            <a:r>
              <a:rPr lang="en-US" baseline="-25000" dirty="0"/>
              <a:t> </a:t>
            </a:r>
            <a:r>
              <a:rPr lang="en-US" dirty="0"/>
              <a:t>(</a:t>
            </a:r>
            <a:r>
              <a:rPr lang="en-US" i="1" dirty="0"/>
              <a:t>similar to directory doubling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4523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How Linear Hashing Works?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86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LH uses overflow pages, and chooses buckets to split in a </a:t>
            </a:r>
            <a:r>
              <a:rPr lang="en-US" sz="2800" i="1" dirty="0">
                <a:solidFill>
                  <a:srgbClr val="0070C0"/>
                </a:solidFill>
              </a:rPr>
              <a:t>round-robin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fashion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dirty="0"/>
              <a:t>Splitting proceeds in “rounds”  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/>
              <a:t>A round ends when all </a:t>
            </a:r>
            <a:r>
              <a:rPr lang="en-US" i="1" dirty="0"/>
              <a:t>N</a:t>
            </a:r>
            <a:r>
              <a:rPr lang="en-US" i="1" baseline="-25000" dirty="0"/>
              <a:t>R</a:t>
            </a:r>
            <a:r>
              <a:rPr lang="en-US" baseline="-25000" dirty="0"/>
              <a:t> </a:t>
            </a:r>
            <a:br>
              <a:rPr lang="en-US" baseline="-25000" dirty="0"/>
            </a:br>
            <a:r>
              <a:rPr lang="en-US" dirty="0"/>
              <a:t>(for round </a:t>
            </a:r>
            <a:r>
              <a:rPr lang="en-US" i="1" dirty="0"/>
              <a:t>R</a:t>
            </a:r>
            <a:r>
              <a:rPr lang="en-US" dirty="0"/>
              <a:t>) initial </a:t>
            </a:r>
            <a:br>
              <a:rPr lang="en-US" dirty="0"/>
            </a:br>
            <a:r>
              <a:rPr lang="en-US" dirty="0"/>
              <a:t>buckets are split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/>
              <a:t>Buckets 0 to </a:t>
            </a:r>
            <a:r>
              <a:rPr lang="en-US" i="1" dirty="0"/>
              <a:t>Next-1 </a:t>
            </a:r>
            <a:br>
              <a:rPr lang="en-US" i="1" dirty="0"/>
            </a:br>
            <a:r>
              <a:rPr lang="en-US" dirty="0"/>
              <a:t>have been split;  </a:t>
            </a:r>
            <a:br>
              <a:rPr lang="en-US" dirty="0"/>
            </a:br>
            <a:r>
              <a:rPr lang="en-US" i="1" dirty="0"/>
              <a:t>Next</a:t>
            </a:r>
            <a:r>
              <a:rPr lang="en-US" dirty="0"/>
              <a:t> to </a:t>
            </a:r>
            <a:r>
              <a:rPr lang="en-US" i="1" dirty="0"/>
              <a:t>N</a:t>
            </a:r>
            <a:r>
              <a:rPr lang="en-US" i="1" baseline="-25000" dirty="0"/>
              <a:t>R</a:t>
            </a:r>
            <a:r>
              <a:rPr lang="en-US" dirty="0"/>
              <a:t> yet to be split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/>
              <a:t>Current round number </a:t>
            </a:r>
            <a:br>
              <a:rPr lang="en-US" dirty="0"/>
            </a:br>
            <a:r>
              <a:rPr lang="en-US" dirty="0"/>
              <a:t>is referred to as </a:t>
            </a:r>
            <a:r>
              <a:rPr lang="en-US" i="1" dirty="0"/>
              <a:t>Level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5592762" y="4669325"/>
            <a:ext cx="960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Arial" pitchFamily="34" charset="0"/>
              </a:rPr>
              <a:t>Level</a:t>
            </a:r>
          </a:p>
        </p:txBody>
      </p:sp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5414962" y="4540738"/>
            <a:ext cx="452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Arial" pitchFamily="34" charset="0"/>
              </a:rPr>
              <a:t>h </a:t>
            </a: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4465637" y="3704979"/>
            <a:ext cx="30781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Arial" pitchFamily="34" charset="0"/>
              </a:rPr>
              <a:t>Buckets that existed at the</a:t>
            </a:r>
          </a:p>
        </p:txBody>
      </p:sp>
      <p:sp>
        <p:nvSpPr>
          <p:cNvPr id="64" name="Rectangle 9"/>
          <p:cNvSpPr>
            <a:spLocks noChangeArrowheads="1"/>
          </p:cNvSpPr>
          <p:nvPr/>
        </p:nvSpPr>
        <p:spPr bwMode="auto">
          <a:xfrm>
            <a:off x="4474065" y="3987799"/>
            <a:ext cx="2873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Arial" pitchFamily="34" charset="0"/>
              </a:rPr>
              <a:t>beginning of this round: </a:t>
            </a:r>
          </a:p>
        </p:txBody>
      </p:sp>
      <p:sp>
        <p:nvSpPr>
          <p:cNvPr id="65" name="Rectangle 10"/>
          <p:cNvSpPr>
            <a:spLocks noChangeArrowheads="1"/>
          </p:cNvSpPr>
          <p:nvPr/>
        </p:nvSpPr>
        <p:spPr bwMode="auto">
          <a:xfrm>
            <a:off x="4797425" y="4305788"/>
            <a:ext cx="2212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Arial" pitchFamily="34" charset="0"/>
              </a:rPr>
              <a:t>this is the range of</a:t>
            </a:r>
          </a:p>
        </p:txBody>
      </p:sp>
      <p:sp>
        <p:nvSpPr>
          <p:cNvPr id="66" name="Rectangle 11"/>
          <p:cNvSpPr>
            <a:spLocks noChangeArrowheads="1"/>
          </p:cNvSpPr>
          <p:nvPr/>
        </p:nvSpPr>
        <p:spPr bwMode="auto">
          <a:xfrm>
            <a:off x="6745085" y="3070224"/>
            <a:ext cx="676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solidFill>
                  <a:srgbClr val="FC0128"/>
                </a:solidFill>
                <a:latin typeface="Arial" pitchFamily="34" charset="0"/>
              </a:rPr>
              <a:t>Next</a:t>
            </a:r>
          </a:p>
        </p:txBody>
      </p:sp>
      <p:sp>
        <p:nvSpPr>
          <p:cNvPr id="77" name="Rectangle 22"/>
          <p:cNvSpPr>
            <a:spLocks noChangeArrowheads="1"/>
          </p:cNvSpPr>
          <p:nvPr/>
        </p:nvSpPr>
        <p:spPr bwMode="auto">
          <a:xfrm>
            <a:off x="7364802" y="2209800"/>
            <a:ext cx="168315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Buckets split </a:t>
            </a:r>
            <a:br>
              <a:rPr lang="en-US" sz="1800" b="1" dirty="0">
                <a:solidFill>
                  <a:schemeClr val="tx2"/>
                </a:solidFill>
                <a:latin typeface="Arial" pitchFamily="34" charset="0"/>
              </a:rPr>
            </a:b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in this round</a:t>
            </a:r>
          </a:p>
        </p:txBody>
      </p:sp>
      <p:sp>
        <p:nvSpPr>
          <p:cNvPr id="85" name="Rectangle 30"/>
          <p:cNvSpPr>
            <a:spLocks noChangeArrowheads="1"/>
          </p:cNvSpPr>
          <p:nvPr/>
        </p:nvSpPr>
        <p:spPr bwMode="auto">
          <a:xfrm>
            <a:off x="5511020" y="5611324"/>
            <a:ext cx="2003755" cy="92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rgbClr val="3365FB"/>
                </a:solidFill>
                <a:latin typeface="Arial" pitchFamily="34" charset="0"/>
              </a:rPr>
              <a:t>‘</a:t>
            </a:r>
            <a:r>
              <a:rPr lang="en-US" sz="1800" b="1" dirty="0">
                <a:solidFill>
                  <a:srgbClr val="3365FB"/>
                </a:solidFill>
                <a:latin typeface="Arial" pitchFamily="34" charset="0"/>
              </a:rPr>
              <a:t>split image’ </a:t>
            </a:r>
          </a:p>
          <a:p>
            <a:r>
              <a:rPr lang="en-US" b="1" dirty="0">
                <a:solidFill>
                  <a:srgbClr val="3365FB"/>
                </a:solidFill>
                <a:latin typeface="Arial" pitchFamily="34" charset="0"/>
              </a:rPr>
              <a:t>b</a:t>
            </a:r>
            <a:r>
              <a:rPr lang="en-US" sz="1800" b="1" dirty="0">
                <a:solidFill>
                  <a:srgbClr val="3365FB"/>
                </a:solidFill>
                <a:latin typeface="Arial" pitchFamily="34" charset="0"/>
              </a:rPr>
              <a:t>uckets </a:t>
            </a:r>
            <a:r>
              <a:rPr lang="en-US" b="1" dirty="0">
                <a:solidFill>
                  <a:srgbClr val="3365FB"/>
                </a:solidFill>
                <a:latin typeface="Arial" pitchFamily="34" charset="0"/>
              </a:rPr>
              <a:t>created </a:t>
            </a:r>
            <a:br>
              <a:rPr lang="en-US" b="1" dirty="0">
                <a:solidFill>
                  <a:srgbClr val="3365FB"/>
                </a:solidFill>
                <a:latin typeface="Arial" pitchFamily="34" charset="0"/>
              </a:rPr>
            </a:br>
            <a:r>
              <a:rPr lang="en-US" b="1" dirty="0">
                <a:solidFill>
                  <a:srgbClr val="3365FB"/>
                </a:solidFill>
                <a:latin typeface="Arial" pitchFamily="34" charset="0"/>
              </a:rPr>
              <a:t>in this round</a:t>
            </a:r>
          </a:p>
        </p:txBody>
      </p:sp>
      <p:sp>
        <p:nvSpPr>
          <p:cNvPr id="86" name="Freeform 31"/>
          <p:cNvSpPr>
            <a:spLocks/>
          </p:cNvSpPr>
          <p:nvPr/>
        </p:nvSpPr>
        <p:spPr bwMode="auto">
          <a:xfrm>
            <a:off x="7991273" y="2960687"/>
            <a:ext cx="430213" cy="3211513"/>
          </a:xfrm>
          <a:custGeom>
            <a:avLst/>
            <a:gdLst>
              <a:gd name="T0" fmla="*/ 0 w 271"/>
              <a:gd name="T1" fmla="*/ 0 h 2023"/>
              <a:gd name="T2" fmla="*/ 270 w 271"/>
              <a:gd name="T3" fmla="*/ 0 h 2023"/>
              <a:gd name="T4" fmla="*/ 270 w 271"/>
              <a:gd name="T5" fmla="*/ 2022 h 2023"/>
              <a:gd name="T6" fmla="*/ 0 w 271"/>
              <a:gd name="T7" fmla="*/ 2022 h 2023"/>
              <a:gd name="T8" fmla="*/ 0 w 271"/>
              <a:gd name="T9" fmla="*/ 0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2023">
                <a:moveTo>
                  <a:pt x="0" y="0"/>
                </a:moveTo>
                <a:lnTo>
                  <a:pt x="270" y="0"/>
                </a:lnTo>
                <a:lnTo>
                  <a:pt x="270" y="2022"/>
                </a:lnTo>
                <a:lnTo>
                  <a:pt x="0" y="2022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2"/>
          <p:cNvSpPr>
            <a:spLocks/>
          </p:cNvSpPr>
          <p:nvPr/>
        </p:nvSpPr>
        <p:spPr bwMode="auto">
          <a:xfrm>
            <a:off x="7991273" y="53149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33"/>
          <p:cNvSpPr>
            <a:spLocks/>
          </p:cNvSpPr>
          <p:nvPr/>
        </p:nvSpPr>
        <p:spPr bwMode="auto">
          <a:xfrm>
            <a:off x="7991273" y="542290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34"/>
          <p:cNvSpPr>
            <a:spLocks/>
          </p:cNvSpPr>
          <p:nvPr/>
        </p:nvSpPr>
        <p:spPr bwMode="auto">
          <a:xfrm>
            <a:off x="7991273" y="5529262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35"/>
          <p:cNvSpPr>
            <a:spLocks/>
          </p:cNvSpPr>
          <p:nvPr/>
        </p:nvSpPr>
        <p:spPr bwMode="auto">
          <a:xfrm>
            <a:off x="7991273" y="563562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36"/>
          <p:cNvSpPr>
            <a:spLocks/>
          </p:cNvSpPr>
          <p:nvPr/>
        </p:nvSpPr>
        <p:spPr bwMode="auto">
          <a:xfrm>
            <a:off x="7991273" y="5635625"/>
            <a:ext cx="430213" cy="536575"/>
          </a:xfrm>
          <a:custGeom>
            <a:avLst/>
            <a:gdLst>
              <a:gd name="T0" fmla="*/ 0 w 271"/>
              <a:gd name="T1" fmla="*/ 0 h 338"/>
              <a:gd name="T2" fmla="*/ 270 w 271"/>
              <a:gd name="T3" fmla="*/ 0 h 338"/>
              <a:gd name="T4" fmla="*/ 270 w 271"/>
              <a:gd name="T5" fmla="*/ 337 h 338"/>
              <a:gd name="T6" fmla="*/ 0 w 271"/>
              <a:gd name="T7" fmla="*/ 337 h 338"/>
              <a:gd name="T8" fmla="*/ 0 w 271"/>
              <a:gd name="T9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338">
                <a:moveTo>
                  <a:pt x="0" y="0"/>
                </a:moveTo>
                <a:lnTo>
                  <a:pt x="270" y="0"/>
                </a:lnTo>
                <a:lnTo>
                  <a:pt x="270" y="337"/>
                </a:lnTo>
                <a:lnTo>
                  <a:pt x="0" y="33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37"/>
          <p:cNvSpPr>
            <a:spLocks/>
          </p:cNvSpPr>
          <p:nvPr/>
        </p:nvSpPr>
        <p:spPr bwMode="auto">
          <a:xfrm>
            <a:off x="7991273" y="60642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38"/>
          <p:cNvSpPr>
            <a:spLocks/>
          </p:cNvSpPr>
          <p:nvPr/>
        </p:nvSpPr>
        <p:spPr bwMode="auto">
          <a:xfrm>
            <a:off x="7991273" y="595630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39"/>
          <p:cNvSpPr>
            <a:spLocks/>
          </p:cNvSpPr>
          <p:nvPr/>
        </p:nvSpPr>
        <p:spPr bwMode="auto">
          <a:xfrm>
            <a:off x="7991273" y="5849937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40"/>
          <p:cNvSpPr>
            <a:spLocks/>
          </p:cNvSpPr>
          <p:nvPr/>
        </p:nvSpPr>
        <p:spPr bwMode="auto">
          <a:xfrm>
            <a:off x="7991273" y="574357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41"/>
          <p:cNvSpPr>
            <a:spLocks/>
          </p:cNvSpPr>
          <p:nvPr/>
        </p:nvSpPr>
        <p:spPr bwMode="auto">
          <a:xfrm>
            <a:off x="7991273" y="2960687"/>
            <a:ext cx="430213" cy="536575"/>
          </a:xfrm>
          <a:custGeom>
            <a:avLst/>
            <a:gdLst>
              <a:gd name="T0" fmla="*/ 0 w 271"/>
              <a:gd name="T1" fmla="*/ 0 h 338"/>
              <a:gd name="T2" fmla="*/ 270 w 271"/>
              <a:gd name="T3" fmla="*/ 0 h 338"/>
              <a:gd name="T4" fmla="*/ 270 w 271"/>
              <a:gd name="T5" fmla="*/ 337 h 338"/>
              <a:gd name="T6" fmla="*/ 0 w 271"/>
              <a:gd name="T7" fmla="*/ 337 h 338"/>
              <a:gd name="T8" fmla="*/ 0 w 271"/>
              <a:gd name="T9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338">
                <a:moveTo>
                  <a:pt x="0" y="0"/>
                </a:moveTo>
                <a:lnTo>
                  <a:pt x="270" y="0"/>
                </a:lnTo>
                <a:lnTo>
                  <a:pt x="270" y="337"/>
                </a:lnTo>
                <a:lnTo>
                  <a:pt x="0" y="33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42"/>
          <p:cNvSpPr>
            <a:spLocks/>
          </p:cNvSpPr>
          <p:nvPr/>
        </p:nvSpPr>
        <p:spPr bwMode="auto">
          <a:xfrm>
            <a:off x="7991273" y="30670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43"/>
          <p:cNvSpPr>
            <a:spLocks/>
          </p:cNvSpPr>
          <p:nvPr/>
        </p:nvSpPr>
        <p:spPr bwMode="auto">
          <a:xfrm>
            <a:off x="7991273" y="317500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44"/>
          <p:cNvSpPr>
            <a:spLocks/>
          </p:cNvSpPr>
          <p:nvPr/>
        </p:nvSpPr>
        <p:spPr bwMode="auto">
          <a:xfrm>
            <a:off x="7991273" y="3281362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45"/>
          <p:cNvSpPr>
            <a:spLocks/>
          </p:cNvSpPr>
          <p:nvPr/>
        </p:nvSpPr>
        <p:spPr bwMode="auto">
          <a:xfrm>
            <a:off x="7991273" y="3389312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46"/>
          <p:cNvSpPr>
            <a:spLocks/>
          </p:cNvSpPr>
          <p:nvPr/>
        </p:nvSpPr>
        <p:spPr bwMode="auto">
          <a:xfrm>
            <a:off x="7991273" y="349567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47"/>
          <p:cNvSpPr>
            <a:spLocks/>
          </p:cNvSpPr>
          <p:nvPr/>
        </p:nvSpPr>
        <p:spPr bwMode="auto">
          <a:xfrm>
            <a:off x="7991273" y="360362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48"/>
          <p:cNvSpPr>
            <a:spLocks/>
          </p:cNvSpPr>
          <p:nvPr/>
        </p:nvSpPr>
        <p:spPr bwMode="auto">
          <a:xfrm>
            <a:off x="7991273" y="3709987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49"/>
          <p:cNvSpPr>
            <a:spLocks/>
          </p:cNvSpPr>
          <p:nvPr/>
        </p:nvSpPr>
        <p:spPr bwMode="auto">
          <a:xfrm>
            <a:off x="7991273" y="38163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" name="Group 53"/>
          <p:cNvGrpSpPr>
            <a:grpSpLocks/>
          </p:cNvGrpSpPr>
          <p:nvPr/>
        </p:nvGrpSpPr>
        <p:grpSpPr bwMode="auto">
          <a:xfrm>
            <a:off x="8454823" y="2976562"/>
            <a:ext cx="381000" cy="457200"/>
            <a:chOff x="2976" y="1584"/>
            <a:chExt cx="240" cy="288"/>
          </a:xfrm>
        </p:grpSpPr>
        <p:sp>
          <p:nvSpPr>
            <p:cNvPr id="106" name="Line 50"/>
            <p:cNvSpPr>
              <a:spLocks noChangeShapeType="1"/>
            </p:cNvSpPr>
            <p:nvPr/>
          </p:nvSpPr>
          <p:spPr bwMode="auto">
            <a:xfrm>
              <a:off x="3120" y="1584"/>
              <a:ext cx="96" cy="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51"/>
            <p:cNvSpPr>
              <a:spLocks noChangeShapeType="1"/>
            </p:cNvSpPr>
            <p:nvPr/>
          </p:nvSpPr>
          <p:spPr bwMode="auto">
            <a:xfrm>
              <a:off x="3216" y="1584"/>
              <a:ext cx="0" cy="288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52"/>
            <p:cNvSpPr>
              <a:spLocks noChangeShapeType="1"/>
            </p:cNvSpPr>
            <p:nvPr/>
          </p:nvSpPr>
          <p:spPr bwMode="auto">
            <a:xfrm>
              <a:off x="2976" y="1872"/>
              <a:ext cx="240" cy="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" name="Group 57"/>
          <p:cNvGrpSpPr>
            <a:grpSpLocks/>
          </p:cNvGrpSpPr>
          <p:nvPr/>
        </p:nvGrpSpPr>
        <p:grpSpPr bwMode="auto">
          <a:xfrm rot="10800000">
            <a:off x="7556748" y="5729287"/>
            <a:ext cx="381000" cy="457200"/>
            <a:chOff x="2985" y="3264"/>
            <a:chExt cx="240" cy="288"/>
          </a:xfrm>
        </p:grpSpPr>
        <p:sp>
          <p:nvSpPr>
            <p:cNvPr id="110" name="Line 54"/>
            <p:cNvSpPr>
              <a:spLocks noChangeShapeType="1"/>
            </p:cNvSpPr>
            <p:nvPr/>
          </p:nvSpPr>
          <p:spPr bwMode="auto">
            <a:xfrm>
              <a:off x="3120" y="3543"/>
              <a:ext cx="96" cy="0"/>
            </a:xfrm>
            <a:prstGeom prst="line">
              <a:avLst/>
            </a:prstGeom>
            <a:noFill/>
            <a:ln w="50800">
              <a:solidFill>
                <a:srgbClr val="3365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55"/>
            <p:cNvSpPr>
              <a:spLocks noChangeShapeType="1"/>
            </p:cNvSpPr>
            <p:nvPr/>
          </p:nvSpPr>
          <p:spPr bwMode="auto">
            <a:xfrm>
              <a:off x="3216" y="3264"/>
              <a:ext cx="0" cy="288"/>
            </a:xfrm>
            <a:prstGeom prst="line">
              <a:avLst/>
            </a:prstGeom>
            <a:noFill/>
            <a:ln w="50800">
              <a:solidFill>
                <a:srgbClr val="3365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56"/>
            <p:cNvSpPr>
              <a:spLocks noChangeShapeType="1"/>
            </p:cNvSpPr>
            <p:nvPr/>
          </p:nvSpPr>
          <p:spPr bwMode="auto">
            <a:xfrm>
              <a:off x="2985" y="3264"/>
              <a:ext cx="240" cy="0"/>
            </a:xfrm>
            <a:prstGeom prst="line">
              <a:avLst/>
            </a:prstGeom>
            <a:noFill/>
            <a:ln w="50800">
              <a:solidFill>
                <a:srgbClr val="3365FB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" name="Line 58"/>
          <p:cNvSpPr>
            <a:spLocks noChangeShapeType="1"/>
          </p:cNvSpPr>
          <p:nvPr/>
        </p:nvSpPr>
        <p:spPr bwMode="auto">
          <a:xfrm flipH="1">
            <a:off x="7007023" y="3509962"/>
            <a:ext cx="990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59"/>
          <p:cNvSpPr>
            <a:spLocks noChangeShapeType="1"/>
          </p:cNvSpPr>
          <p:nvPr/>
        </p:nvSpPr>
        <p:spPr bwMode="auto">
          <a:xfrm flipH="1">
            <a:off x="7540423" y="2976562"/>
            <a:ext cx="152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60"/>
          <p:cNvSpPr>
            <a:spLocks noChangeShapeType="1"/>
          </p:cNvSpPr>
          <p:nvPr/>
        </p:nvSpPr>
        <p:spPr bwMode="auto">
          <a:xfrm>
            <a:off x="7540423" y="2976562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61"/>
          <p:cNvSpPr>
            <a:spLocks noChangeShapeType="1"/>
          </p:cNvSpPr>
          <p:nvPr/>
        </p:nvSpPr>
        <p:spPr bwMode="auto">
          <a:xfrm flipH="1">
            <a:off x="7540423" y="5643562"/>
            <a:ext cx="152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Arc 62"/>
          <p:cNvSpPr>
            <a:spLocks/>
          </p:cNvSpPr>
          <p:nvPr/>
        </p:nvSpPr>
        <p:spPr bwMode="auto">
          <a:xfrm>
            <a:off x="7083223" y="4351337"/>
            <a:ext cx="457200" cy="76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9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5" grpId="0"/>
      <p:bldP spid="66" grpId="0"/>
      <p:bldP spid="77" grpId="0"/>
      <p:bldP spid="85" grpId="0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13" grpId="0" animBg="1"/>
      <p:bldP spid="114" grpId="0" animBg="1"/>
      <p:bldP spid="115" grpId="0" animBg="1"/>
      <p:bldP spid="116" grpId="0" animBg="1"/>
      <p:bldP spid="1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/>
              <a:t>To find a bucket for data entry </a:t>
            </a:r>
            <a:r>
              <a:rPr lang="en-US" sz="2800" i="1" dirty="0"/>
              <a:t>r, </a:t>
            </a:r>
            <a:r>
              <a:rPr lang="en-US" sz="2800" dirty="0"/>
              <a:t>find</a:t>
            </a:r>
            <a:r>
              <a:rPr lang="en-US" sz="2800" i="1" dirty="0"/>
              <a:t> </a:t>
            </a:r>
            <a:r>
              <a:rPr lang="en-US" sz="2800" b="1" i="1" dirty="0" err="1"/>
              <a:t>h</a:t>
            </a:r>
            <a:r>
              <a:rPr lang="en-US" sz="2800" i="1" baseline="-25000" dirty="0" err="1"/>
              <a:t>Level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</a:t>
            </a:r>
            <a:r>
              <a:rPr lang="en-US" sz="2800" i="1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</a:t>
            </a:r>
            <a:r>
              <a:rPr lang="en-US" sz="2600" b="1" i="1" dirty="0" err="1"/>
              <a:t>h</a:t>
            </a:r>
            <a:r>
              <a:rPr lang="en-US" sz="2600" i="1" baseline="-25000" dirty="0" err="1"/>
              <a:t>Level</a:t>
            </a:r>
            <a:r>
              <a:rPr lang="en-US" sz="2600" i="1" dirty="0"/>
              <a:t>(r)</a:t>
            </a:r>
            <a:r>
              <a:rPr lang="en-US" sz="2600" dirty="0"/>
              <a:t> in range `</a:t>
            </a:r>
            <a:r>
              <a:rPr lang="en-US" sz="2600" i="1" dirty="0"/>
              <a:t>Next</a:t>
            </a:r>
            <a:r>
              <a:rPr lang="en-US" sz="2600" dirty="0"/>
              <a:t> to </a:t>
            </a:r>
            <a:r>
              <a:rPr lang="en-US" sz="2600" i="1" dirty="0"/>
              <a:t>N</a:t>
            </a:r>
            <a:r>
              <a:rPr lang="en-US" sz="2600" i="1" baseline="-25000" dirty="0"/>
              <a:t>R</a:t>
            </a:r>
            <a:r>
              <a:rPr lang="en-US" sz="2600" i="1" dirty="0"/>
              <a:t>’</a:t>
            </a:r>
            <a:r>
              <a:rPr lang="en-US" sz="2600" i="1" baseline="-25000" dirty="0"/>
              <a:t> </a:t>
            </a:r>
            <a:r>
              <a:rPr lang="en-US" sz="2600" dirty="0"/>
              <a:t>, </a:t>
            </a:r>
            <a:r>
              <a:rPr lang="en-US" sz="2600" i="1" dirty="0"/>
              <a:t>r </a:t>
            </a:r>
            <a:r>
              <a:rPr lang="en-US" sz="2600" dirty="0"/>
              <a:t>belongs there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Else, </a:t>
            </a:r>
            <a:r>
              <a:rPr lang="en-US" sz="2600" i="1" dirty="0"/>
              <a:t>r </a:t>
            </a:r>
            <a:r>
              <a:rPr lang="en-US" sz="2600" dirty="0"/>
              <a:t>could belong to bucket </a:t>
            </a:r>
            <a:r>
              <a:rPr lang="en-US" sz="2600" b="1" i="1" dirty="0" err="1"/>
              <a:t>h</a:t>
            </a:r>
            <a:r>
              <a:rPr lang="en-US" sz="2600" i="1" baseline="-25000" dirty="0" err="1"/>
              <a:t>Level</a:t>
            </a:r>
            <a:r>
              <a:rPr lang="en-US" sz="2600" dirty="0"/>
              <a:t>(</a:t>
            </a:r>
            <a:r>
              <a:rPr lang="en-US" sz="2600" i="1" dirty="0"/>
              <a:t>r</a:t>
            </a:r>
            <a:r>
              <a:rPr lang="en-US" sz="2600" dirty="0"/>
              <a:t>) or bucket </a:t>
            </a:r>
            <a:br>
              <a:rPr lang="en-US" sz="2600" dirty="0"/>
            </a:br>
            <a:r>
              <a:rPr lang="en-US" sz="2600" b="1" i="1" dirty="0" err="1"/>
              <a:t>h</a:t>
            </a:r>
            <a:r>
              <a:rPr lang="en-US" sz="2600" i="1" baseline="-25000" dirty="0" err="1"/>
              <a:t>Level</a:t>
            </a:r>
            <a:r>
              <a:rPr lang="en-US" sz="2600" dirty="0"/>
              <a:t>(</a:t>
            </a:r>
            <a:r>
              <a:rPr lang="en-US" sz="2600" i="1" dirty="0"/>
              <a:t>r</a:t>
            </a:r>
            <a:r>
              <a:rPr lang="en-US" sz="2600" dirty="0"/>
              <a:t>) + </a:t>
            </a:r>
            <a:r>
              <a:rPr lang="en-US" sz="2600" i="1" dirty="0"/>
              <a:t>N</a:t>
            </a:r>
            <a:r>
              <a:rPr lang="en-US" sz="2600" i="1" baseline="-25000" dirty="0"/>
              <a:t>R</a:t>
            </a:r>
            <a:r>
              <a:rPr lang="en-US" sz="2600" i="1" dirty="0"/>
              <a:t>; </a:t>
            </a:r>
            <a:r>
              <a:rPr lang="en-US" sz="2600" dirty="0"/>
              <a:t>must apply </a:t>
            </a:r>
            <a:r>
              <a:rPr lang="en-US" sz="2600" b="1" i="1" dirty="0"/>
              <a:t>h</a:t>
            </a:r>
            <a:r>
              <a:rPr lang="en-US" sz="2600" i="1" baseline="-25000" dirty="0"/>
              <a:t>Level+1</a:t>
            </a:r>
            <a:r>
              <a:rPr lang="en-US" sz="2600" dirty="0"/>
              <a:t>(</a:t>
            </a:r>
            <a:r>
              <a:rPr lang="en-US" sz="2600" i="1" dirty="0"/>
              <a:t>r</a:t>
            </a:r>
            <a:r>
              <a:rPr lang="en-US" sz="2600" dirty="0"/>
              <a:t>) to find out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Example: search for 5*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154613" y="40640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040313" y="38750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454525" y="38623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5808663" y="4516438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808663" y="5087938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5808663" y="5670550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808663" y="6230938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573588" y="4065588"/>
            <a:ext cx="27411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/>
              <a:t>1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5086350" y="4603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086350" y="51355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5062538" y="5734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5073650" y="6327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4432300" y="46037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419600" y="5133975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432300" y="57451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4445000" y="63055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5457825" y="4113213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5991225" y="3846513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6083300" y="4062413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7008813" y="4953000"/>
            <a:ext cx="1471558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Data entry r</a:t>
            </a: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7008813" y="5100638"/>
            <a:ext cx="136415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with h(r)=5</a:t>
            </a:r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7085013" y="5727700"/>
            <a:ext cx="10350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Courier New" pitchFamily="49" charset="0"/>
              </a:rPr>
              <a:t>Primary </a:t>
            </a: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7085013" y="5916613"/>
            <a:ext cx="13541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Courier New" pitchFamily="49" charset="0"/>
              </a:rPr>
              <a:t>bucket page</a:t>
            </a: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6046788" y="44862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6369050" y="4500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5792788" y="44846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6065838" y="505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5807075" y="5057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6375400" y="5057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5781675" y="5643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6080125" y="5643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6353175" y="5641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6630988" y="5638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5783263" y="6188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6067425" y="6188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2" name="Rectangle 45"/>
          <p:cNvSpPr>
            <a:spLocks noChangeArrowheads="1"/>
          </p:cNvSpPr>
          <p:nvPr/>
        </p:nvSpPr>
        <p:spPr bwMode="auto">
          <a:xfrm>
            <a:off x="6613525" y="6191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6365875" y="6188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4" name="Line 47"/>
          <p:cNvSpPr>
            <a:spLocks noChangeShapeType="1"/>
          </p:cNvSpPr>
          <p:nvPr/>
        </p:nvSpPr>
        <p:spPr bwMode="auto">
          <a:xfrm>
            <a:off x="5481638" y="3913188"/>
            <a:ext cx="0" cy="2667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8"/>
          <p:cNvSpPr>
            <a:spLocks noChangeShapeType="1"/>
          </p:cNvSpPr>
          <p:nvPr/>
        </p:nvSpPr>
        <p:spPr bwMode="auto">
          <a:xfrm>
            <a:off x="4948238" y="3913188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9"/>
          <p:cNvSpPr>
            <a:spLocks noChangeShapeType="1"/>
          </p:cNvSpPr>
          <p:nvPr/>
        </p:nvSpPr>
        <p:spPr bwMode="auto">
          <a:xfrm>
            <a:off x="5619750" y="4360863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0"/>
          <p:cNvSpPr>
            <a:spLocks noChangeShapeType="1"/>
          </p:cNvSpPr>
          <p:nvPr/>
        </p:nvSpPr>
        <p:spPr bwMode="auto">
          <a:xfrm>
            <a:off x="6118225" y="4516438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1"/>
          <p:cNvSpPr>
            <a:spLocks noChangeShapeType="1"/>
          </p:cNvSpPr>
          <p:nvPr/>
        </p:nvSpPr>
        <p:spPr bwMode="auto">
          <a:xfrm>
            <a:off x="6413500" y="4525963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2"/>
          <p:cNvSpPr>
            <a:spLocks noChangeShapeType="1"/>
          </p:cNvSpPr>
          <p:nvPr/>
        </p:nvSpPr>
        <p:spPr bwMode="auto">
          <a:xfrm>
            <a:off x="6092825" y="5097463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3"/>
          <p:cNvSpPr>
            <a:spLocks noChangeShapeType="1"/>
          </p:cNvSpPr>
          <p:nvPr/>
        </p:nvSpPr>
        <p:spPr bwMode="auto">
          <a:xfrm>
            <a:off x="6423025" y="5083175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4"/>
          <p:cNvSpPr>
            <a:spLocks noChangeShapeType="1"/>
          </p:cNvSpPr>
          <p:nvPr/>
        </p:nvSpPr>
        <p:spPr bwMode="auto">
          <a:xfrm>
            <a:off x="6718300" y="452120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5"/>
          <p:cNvSpPr>
            <a:spLocks noChangeShapeType="1"/>
          </p:cNvSpPr>
          <p:nvPr/>
        </p:nvSpPr>
        <p:spPr bwMode="auto">
          <a:xfrm>
            <a:off x="6667500" y="5091113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6"/>
          <p:cNvSpPr>
            <a:spLocks noChangeShapeType="1"/>
          </p:cNvSpPr>
          <p:nvPr/>
        </p:nvSpPr>
        <p:spPr bwMode="auto">
          <a:xfrm>
            <a:off x="6116638" y="5684838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7"/>
          <p:cNvSpPr>
            <a:spLocks noChangeShapeType="1"/>
          </p:cNvSpPr>
          <p:nvPr/>
        </p:nvSpPr>
        <p:spPr bwMode="auto">
          <a:xfrm>
            <a:off x="6411913" y="567055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58"/>
          <p:cNvSpPr>
            <a:spLocks noChangeShapeType="1"/>
          </p:cNvSpPr>
          <p:nvPr/>
        </p:nvSpPr>
        <p:spPr bwMode="auto">
          <a:xfrm>
            <a:off x="6696075" y="5667375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>
            <a:off x="6110288" y="623570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60"/>
          <p:cNvSpPr>
            <a:spLocks noChangeShapeType="1"/>
          </p:cNvSpPr>
          <p:nvPr/>
        </p:nvSpPr>
        <p:spPr bwMode="auto">
          <a:xfrm>
            <a:off x="6405563" y="6243638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61"/>
          <p:cNvSpPr>
            <a:spLocks noChangeShapeType="1"/>
          </p:cNvSpPr>
          <p:nvPr/>
        </p:nvSpPr>
        <p:spPr bwMode="auto">
          <a:xfrm>
            <a:off x="6653213" y="624205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62"/>
          <p:cNvSpPr>
            <a:spLocks/>
          </p:cNvSpPr>
          <p:nvPr/>
        </p:nvSpPr>
        <p:spPr bwMode="auto">
          <a:xfrm>
            <a:off x="6570663" y="5302250"/>
            <a:ext cx="681037" cy="168275"/>
          </a:xfrm>
          <a:custGeom>
            <a:avLst/>
            <a:gdLst>
              <a:gd name="T0" fmla="*/ 428 w 429"/>
              <a:gd name="T1" fmla="*/ 15 h 106"/>
              <a:gd name="T2" fmla="*/ 413 w 429"/>
              <a:gd name="T3" fmla="*/ 45 h 106"/>
              <a:gd name="T4" fmla="*/ 390 w 429"/>
              <a:gd name="T5" fmla="*/ 52 h 106"/>
              <a:gd name="T6" fmla="*/ 368 w 429"/>
              <a:gd name="T7" fmla="*/ 67 h 106"/>
              <a:gd name="T8" fmla="*/ 345 w 429"/>
              <a:gd name="T9" fmla="*/ 75 h 106"/>
              <a:gd name="T10" fmla="*/ 323 w 429"/>
              <a:gd name="T11" fmla="*/ 82 h 106"/>
              <a:gd name="T12" fmla="*/ 300 w 429"/>
              <a:gd name="T13" fmla="*/ 90 h 106"/>
              <a:gd name="T14" fmla="*/ 278 w 429"/>
              <a:gd name="T15" fmla="*/ 97 h 106"/>
              <a:gd name="T16" fmla="*/ 255 w 429"/>
              <a:gd name="T17" fmla="*/ 105 h 106"/>
              <a:gd name="T18" fmla="*/ 233 w 429"/>
              <a:gd name="T19" fmla="*/ 105 h 106"/>
              <a:gd name="T20" fmla="*/ 210 w 429"/>
              <a:gd name="T21" fmla="*/ 105 h 106"/>
              <a:gd name="T22" fmla="*/ 188 w 429"/>
              <a:gd name="T23" fmla="*/ 105 h 106"/>
              <a:gd name="T24" fmla="*/ 165 w 429"/>
              <a:gd name="T25" fmla="*/ 105 h 106"/>
              <a:gd name="T26" fmla="*/ 143 w 429"/>
              <a:gd name="T27" fmla="*/ 97 h 106"/>
              <a:gd name="T28" fmla="*/ 120 w 429"/>
              <a:gd name="T29" fmla="*/ 90 h 106"/>
              <a:gd name="T30" fmla="*/ 98 w 429"/>
              <a:gd name="T31" fmla="*/ 82 h 106"/>
              <a:gd name="T32" fmla="*/ 75 w 429"/>
              <a:gd name="T33" fmla="*/ 75 h 106"/>
              <a:gd name="T34" fmla="*/ 53 w 429"/>
              <a:gd name="T35" fmla="*/ 60 h 106"/>
              <a:gd name="T36" fmla="*/ 30 w 429"/>
              <a:gd name="T37" fmla="*/ 37 h 106"/>
              <a:gd name="T38" fmla="*/ 15 w 429"/>
              <a:gd name="T39" fmla="*/ 15 h 106"/>
              <a:gd name="T40" fmla="*/ 0 w 429"/>
              <a:gd name="T41" fmla="*/ 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29" h="106">
                <a:moveTo>
                  <a:pt x="428" y="15"/>
                </a:moveTo>
                <a:lnTo>
                  <a:pt x="413" y="45"/>
                </a:lnTo>
                <a:lnTo>
                  <a:pt x="390" y="52"/>
                </a:lnTo>
                <a:lnTo>
                  <a:pt x="368" y="67"/>
                </a:lnTo>
                <a:lnTo>
                  <a:pt x="345" y="75"/>
                </a:lnTo>
                <a:lnTo>
                  <a:pt x="323" y="82"/>
                </a:lnTo>
                <a:lnTo>
                  <a:pt x="300" y="90"/>
                </a:lnTo>
                <a:lnTo>
                  <a:pt x="278" y="97"/>
                </a:lnTo>
                <a:lnTo>
                  <a:pt x="255" y="105"/>
                </a:lnTo>
                <a:lnTo>
                  <a:pt x="233" y="105"/>
                </a:lnTo>
                <a:lnTo>
                  <a:pt x="210" y="105"/>
                </a:lnTo>
                <a:lnTo>
                  <a:pt x="188" y="105"/>
                </a:lnTo>
                <a:lnTo>
                  <a:pt x="165" y="105"/>
                </a:lnTo>
                <a:lnTo>
                  <a:pt x="143" y="97"/>
                </a:lnTo>
                <a:lnTo>
                  <a:pt x="120" y="90"/>
                </a:lnTo>
                <a:lnTo>
                  <a:pt x="98" y="82"/>
                </a:lnTo>
                <a:lnTo>
                  <a:pt x="75" y="75"/>
                </a:lnTo>
                <a:lnTo>
                  <a:pt x="53" y="60"/>
                </a:lnTo>
                <a:lnTo>
                  <a:pt x="30" y="37"/>
                </a:lnTo>
                <a:lnTo>
                  <a:pt x="15" y="1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Line 63"/>
          <p:cNvSpPr>
            <a:spLocks noChangeShapeType="1"/>
          </p:cNvSpPr>
          <p:nvPr/>
        </p:nvSpPr>
        <p:spPr bwMode="auto">
          <a:xfrm flipH="1" flipV="1">
            <a:off x="6964363" y="5826125"/>
            <a:ext cx="142875" cy="95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132"/>
          <p:cNvGrpSpPr>
            <a:grpSpLocks/>
          </p:cNvGrpSpPr>
          <p:nvPr/>
        </p:nvGrpSpPr>
        <p:grpSpPr bwMode="auto">
          <a:xfrm>
            <a:off x="6877050" y="4716463"/>
            <a:ext cx="142875" cy="166687"/>
            <a:chOff x="1722" y="2489"/>
            <a:chExt cx="90" cy="105"/>
          </a:xfrm>
        </p:grpSpPr>
        <p:sp>
          <p:nvSpPr>
            <p:cNvPr id="62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135"/>
          <p:cNvGrpSpPr>
            <a:grpSpLocks/>
          </p:cNvGrpSpPr>
          <p:nvPr/>
        </p:nvGrpSpPr>
        <p:grpSpPr bwMode="auto">
          <a:xfrm>
            <a:off x="6886575" y="5297488"/>
            <a:ext cx="142875" cy="166687"/>
            <a:chOff x="1728" y="2855"/>
            <a:chExt cx="90" cy="105"/>
          </a:xfrm>
        </p:grpSpPr>
        <p:sp>
          <p:nvSpPr>
            <p:cNvPr id="65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rgbClr val="007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66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rgbClr val="007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7" name="Group 138"/>
          <p:cNvGrpSpPr>
            <a:grpSpLocks/>
          </p:cNvGrpSpPr>
          <p:nvPr/>
        </p:nvGrpSpPr>
        <p:grpSpPr bwMode="auto">
          <a:xfrm>
            <a:off x="6883400" y="5878513"/>
            <a:ext cx="142875" cy="166687"/>
            <a:chOff x="1726" y="3221"/>
            <a:chExt cx="90" cy="105"/>
          </a:xfrm>
        </p:grpSpPr>
        <p:sp>
          <p:nvSpPr>
            <p:cNvPr id="68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" name="Group 141"/>
          <p:cNvGrpSpPr>
            <a:grpSpLocks/>
          </p:cNvGrpSpPr>
          <p:nvPr/>
        </p:nvGrpSpPr>
        <p:grpSpPr bwMode="auto">
          <a:xfrm>
            <a:off x="6881813" y="6448425"/>
            <a:ext cx="142875" cy="166688"/>
            <a:chOff x="1725" y="3580"/>
            <a:chExt cx="90" cy="105"/>
          </a:xfrm>
        </p:grpSpPr>
        <p:sp>
          <p:nvSpPr>
            <p:cNvPr id="71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" name="Rectangle 16"/>
          <p:cNvSpPr>
            <a:spLocks noChangeArrowheads="1"/>
          </p:cNvSpPr>
          <p:nvPr/>
        </p:nvSpPr>
        <p:spPr bwMode="auto">
          <a:xfrm>
            <a:off x="5394325" y="3527084"/>
            <a:ext cx="11323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Level=0, N=4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234645" y="4635500"/>
            <a:ext cx="16064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Level = 0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5* = 101  01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841110" y="5100638"/>
            <a:ext cx="2313503" cy="201612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5346699" y="3336546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2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3" grpId="0"/>
      <p:bldP spid="75" grpId="0"/>
      <p:bldP spid="7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bucket as in search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If the bucket to insert the data entry into is full: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Add an overflow page and insert data entry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(</a:t>
            </a:r>
            <a:r>
              <a:rPr lang="en-US" i="1" dirty="0"/>
              <a:t>Maybe</a:t>
            </a:r>
            <a:r>
              <a:rPr lang="en-US" dirty="0"/>
              <a:t>) Split </a:t>
            </a:r>
            <a:r>
              <a:rPr lang="en-US" i="1" dirty="0"/>
              <a:t>Next </a:t>
            </a:r>
            <a:r>
              <a:rPr lang="en-US" dirty="0"/>
              <a:t>bucket and increment </a:t>
            </a:r>
            <a:r>
              <a:rPr lang="en-US" i="1" dirty="0"/>
              <a:t>Next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Some points to Keep in mind: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Unlike Extendible Hashing, when an insert triggers a split, the bucket into which the data entry is inserted </a:t>
            </a:r>
            <a:r>
              <a:rPr lang="en-US" sz="2600" u="sng" dirty="0"/>
              <a:t>is not necessarily</a:t>
            </a:r>
            <a:r>
              <a:rPr lang="en-US" sz="2600" dirty="0"/>
              <a:t> the bucket that is split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As in Static Hashing, an overflow page is added to store the newly inserted data entry 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However, since the bucket to split is chosen in a round-robin fashion, eventually </a:t>
            </a:r>
            <a:r>
              <a:rPr lang="en-US" sz="2600" i="1" dirty="0"/>
              <a:t>all </a:t>
            </a:r>
            <a:r>
              <a:rPr lang="en-US" sz="2600" dirty="0"/>
              <a:t>buckets will be split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81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468256"/>
            <a:ext cx="495909" cy="122427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1762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/>
              <a:t>Continue…</a:t>
            </a:r>
            <a:endParaRPr lang="en-US" i="1" dirty="0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Example: insert </a:t>
            </a:r>
            <a:r>
              <a:rPr lang="en-US" dirty="0">
                <a:solidFill>
                  <a:srgbClr val="FF0000"/>
                </a:solidFill>
              </a:rPr>
              <a:t>43*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781550" y="320395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667250" y="30150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081462" y="30023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200525" y="320554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4713287" y="37437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713287" y="427551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4689475" y="48740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4700587" y="546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4059237" y="37437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046537" y="4273929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059237" y="48851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4071937" y="54455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253167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5673725" y="36262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5995987" y="3640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>
            <a:off x="5108575" y="3053142"/>
            <a:ext cx="0" cy="2667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8"/>
          <p:cNvSpPr>
            <a:spLocks noChangeShapeType="1"/>
          </p:cNvSpPr>
          <p:nvPr/>
        </p:nvSpPr>
        <p:spPr bwMode="auto">
          <a:xfrm>
            <a:off x="4575175" y="3053142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3500817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Level = 0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38350" cy="253523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457200" y="5588379"/>
            <a:ext cx="3200400" cy="58382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Add an overflow page and insert data entry</a:t>
            </a:r>
          </a:p>
        </p:txBody>
      </p:sp>
    </p:spTree>
    <p:extLst>
      <p:ext uri="{BB962C8B-B14F-4D97-AF65-F5344CB8AC3E}">
        <p14:creationId xmlns:p14="http://schemas.microsoft.com/office/powerpoint/2010/main" val="60185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Example: insert 43*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781550" y="320395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667250" y="30150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081462" y="30023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200525" y="320554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4713287" y="37437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713287" y="427551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4689475" y="48740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4700587" y="546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4059237" y="37437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046537" y="4273929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059237" y="48851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4071937" y="54455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253167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5673725" y="36262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5995987" y="3640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>
            <a:off x="5108575" y="3053142"/>
            <a:ext cx="0" cy="2667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8"/>
          <p:cNvSpPr>
            <a:spLocks noChangeShapeType="1"/>
          </p:cNvSpPr>
          <p:nvPr/>
        </p:nvSpPr>
        <p:spPr bwMode="auto">
          <a:xfrm>
            <a:off x="4575175" y="3053142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3500817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Level = 0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38350" cy="253523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118"/>
          <p:cNvGrpSpPr>
            <a:grpSpLocks/>
          </p:cNvGrpSpPr>
          <p:nvPr/>
        </p:nvGrpSpPr>
        <p:grpSpPr bwMode="auto">
          <a:xfrm>
            <a:off x="7216775" y="5434013"/>
            <a:ext cx="1146175" cy="300037"/>
            <a:chOff x="4856" y="3423"/>
            <a:chExt cx="722" cy="189"/>
          </a:xfrm>
        </p:grpSpPr>
        <p:sp>
          <p:nvSpPr>
            <p:cNvPr id="73" name="Freeform 114"/>
            <p:cNvSpPr>
              <a:spLocks/>
            </p:cNvSpPr>
            <p:nvPr/>
          </p:nvSpPr>
          <p:spPr bwMode="auto">
            <a:xfrm>
              <a:off x="4856" y="3426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5"/>
            <p:cNvSpPr>
              <a:spLocks noChangeShapeType="1"/>
            </p:cNvSpPr>
            <p:nvPr/>
          </p:nvSpPr>
          <p:spPr bwMode="auto">
            <a:xfrm>
              <a:off x="5035" y="343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6"/>
            <p:cNvSpPr>
              <a:spLocks noChangeShapeType="1"/>
            </p:cNvSpPr>
            <p:nvPr/>
          </p:nvSpPr>
          <p:spPr bwMode="auto">
            <a:xfrm>
              <a:off x="5243" y="3423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17"/>
            <p:cNvSpPr>
              <a:spLocks noChangeShapeType="1"/>
            </p:cNvSpPr>
            <p:nvPr/>
          </p:nvSpPr>
          <p:spPr bwMode="auto">
            <a:xfrm>
              <a:off x="5397" y="3428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" name="Line 121"/>
          <p:cNvSpPr>
            <a:spLocks noChangeShapeType="1"/>
          </p:cNvSpPr>
          <p:nvPr/>
        </p:nvSpPr>
        <p:spPr bwMode="auto">
          <a:xfrm>
            <a:off x="6629400" y="5751513"/>
            <a:ext cx="5349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Rectangle 127"/>
          <p:cNvSpPr>
            <a:spLocks noChangeArrowheads="1"/>
          </p:cNvSpPr>
          <p:nvPr/>
        </p:nvSpPr>
        <p:spPr bwMode="auto">
          <a:xfrm>
            <a:off x="7158038" y="5445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grpSp>
        <p:nvGrpSpPr>
          <p:cNvPr id="79" name="Group 156"/>
          <p:cNvGrpSpPr>
            <a:grpSpLocks/>
          </p:cNvGrpSpPr>
          <p:nvPr/>
        </p:nvGrpSpPr>
        <p:grpSpPr bwMode="auto">
          <a:xfrm>
            <a:off x="8299450" y="5635625"/>
            <a:ext cx="142875" cy="166688"/>
            <a:chOff x="5538" y="3550"/>
            <a:chExt cx="90" cy="105"/>
          </a:xfrm>
        </p:grpSpPr>
        <p:sp>
          <p:nvSpPr>
            <p:cNvPr id="80" name="Line 154"/>
            <p:cNvSpPr>
              <a:spLocks noChangeShapeType="1"/>
            </p:cNvSpPr>
            <p:nvPr/>
          </p:nvSpPr>
          <p:spPr bwMode="auto">
            <a:xfrm>
              <a:off x="5583" y="355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155"/>
            <p:cNvSpPr>
              <a:spLocks noChangeShapeType="1"/>
            </p:cNvSpPr>
            <p:nvPr/>
          </p:nvSpPr>
          <p:spPr bwMode="auto">
            <a:xfrm>
              <a:off x="5538" y="365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Rectangle 119"/>
          <p:cNvSpPr>
            <a:spLocks noChangeArrowheads="1"/>
          </p:cNvSpPr>
          <p:nvPr/>
        </p:nvSpPr>
        <p:spPr bwMode="auto">
          <a:xfrm>
            <a:off x="7162800" y="2989263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83" name="Rectangle 120"/>
          <p:cNvSpPr>
            <a:spLocks noChangeArrowheads="1"/>
          </p:cNvSpPr>
          <p:nvPr/>
        </p:nvSpPr>
        <p:spPr bwMode="auto">
          <a:xfrm>
            <a:off x="7408863" y="3203575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Split </a:t>
            </a:r>
            <a:r>
              <a:rPr lang="en-US" sz="2000" i="1" dirty="0">
                <a:solidFill>
                  <a:schemeClr val="tx1"/>
                </a:solidFill>
              </a:rPr>
              <a:t>Next </a:t>
            </a:r>
            <a:r>
              <a:rPr lang="en-US" sz="2000" dirty="0">
                <a:solidFill>
                  <a:schemeClr val="tx1"/>
                </a:solidFill>
              </a:rPr>
              <a:t>bucket and increment </a:t>
            </a:r>
            <a:r>
              <a:rPr lang="en-US" sz="2000" i="1" dirty="0">
                <a:solidFill>
                  <a:schemeClr val="tx1"/>
                </a:solidFill>
              </a:rPr>
              <a:t>Next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7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Example: insert 43*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253167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3500817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Level = 0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35175" cy="239198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118"/>
          <p:cNvGrpSpPr>
            <a:grpSpLocks/>
          </p:cNvGrpSpPr>
          <p:nvPr/>
        </p:nvGrpSpPr>
        <p:grpSpPr bwMode="auto">
          <a:xfrm>
            <a:off x="7216775" y="5434013"/>
            <a:ext cx="1146175" cy="300037"/>
            <a:chOff x="4856" y="3423"/>
            <a:chExt cx="722" cy="189"/>
          </a:xfrm>
        </p:grpSpPr>
        <p:sp>
          <p:nvSpPr>
            <p:cNvPr id="73" name="Freeform 114"/>
            <p:cNvSpPr>
              <a:spLocks/>
            </p:cNvSpPr>
            <p:nvPr/>
          </p:nvSpPr>
          <p:spPr bwMode="auto">
            <a:xfrm>
              <a:off x="4856" y="3426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5"/>
            <p:cNvSpPr>
              <a:spLocks noChangeShapeType="1"/>
            </p:cNvSpPr>
            <p:nvPr/>
          </p:nvSpPr>
          <p:spPr bwMode="auto">
            <a:xfrm>
              <a:off x="5035" y="343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6"/>
            <p:cNvSpPr>
              <a:spLocks noChangeShapeType="1"/>
            </p:cNvSpPr>
            <p:nvPr/>
          </p:nvSpPr>
          <p:spPr bwMode="auto">
            <a:xfrm>
              <a:off x="5243" y="3423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17"/>
            <p:cNvSpPr>
              <a:spLocks noChangeShapeType="1"/>
            </p:cNvSpPr>
            <p:nvPr/>
          </p:nvSpPr>
          <p:spPr bwMode="auto">
            <a:xfrm>
              <a:off x="5397" y="3428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" name="Line 121"/>
          <p:cNvSpPr>
            <a:spLocks noChangeShapeType="1"/>
          </p:cNvSpPr>
          <p:nvPr/>
        </p:nvSpPr>
        <p:spPr bwMode="auto">
          <a:xfrm>
            <a:off x="6629400" y="5751513"/>
            <a:ext cx="5349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Rectangle 127"/>
          <p:cNvSpPr>
            <a:spLocks noChangeArrowheads="1"/>
          </p:cNvSpPr>
          <p:nvPr/>
        </p:nvSpPr>
        <p:spPr bwMode="auto">
          <a:xfrm>
            <a:off x="7158038" y="5445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grpSp>
        <p:nvGrpSpPr>
          <p:cNvPr id="79" name="Group 156"/>
          <p:cNvGrpSpPr>
            <a:grpSpLocks/>
          </p:cNvGrpSpPr>
          <p:nvPr/>
        </p:nvGrpSpPr>
        <p:grpSpPr bwMode="auto">
          <a:xfrm>
            <a:off x="8299450" y="5635625"/>
            <a:ext cx="142875" cy="166688"/>
            <a:chOff x="5538" y="3550"/>
            <a:chExt cx="90" cy="105"/>
          </a:xfrm>
        </p:grpSpPr>
        <p:sp>
          <p:nvSpPr>
            <p:cNvPr id="80" name="Line 154"/>
            <p:cNvSpPr>
              <a:spLocks noChangeShapeType="1"/>
            </p:cNvSpPr>
            <p:nvPr/>
          </p:nvSpPr>
          <p:spPr bwMode="auto">
            <a:xfrm>
              <a:off x="5583" y="355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155"/>
            <p:cNvSpPr>
              <a:spLocks noChangeShapeType="1"/>
            </p:cNvSpPr>
            <p:nvPr/>
          </p:nvSpPr>
          <p:spPr bwMode="auto">
            <a:xfrm>
              <a:off x="5538" y="365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Rectangle 119"/>
          <p:cNvSpPr>
            <a:spLocks noChangeArrowheads="1"/>
          </p:cNvSpPr>
          <p:nvPr/>
        </p:nvSpPr>
        <p:spPr bwMode="auto">
          <a:xfrm>
            <a:off x="7162800" y="2989263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83" name="Rectangle 120"/>
          <p:cNvSpPr>
            <a:spLocks noChangeArrowheads="1"/>
          </p:cNvSpPr>
          <p:nvPr/>
        </p:nvSpPr>
        <p:spPr bwMode="auto">
          <a:xfrm>
            <a:off x="7408863" y="3203575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5376730" y="6007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686292" y="60086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grpSp>
        <p:nvGrpSpPr>
          <p:cNvPr id="86" name="Group 126"/>
          <p:cNvGrpSpPr>
            <a:grpSpLocks/>
          </p:cNvGrpSpPr>
          <p:nvPr/>
        </p:nvGrpSpPr>
        <p:grpSpPr bwMode="auto">
          <a:xfrm>
            <a:off x="5430705" y="6003925"/>
            <a:ext cx="1146175" cy="300038"/>
            <a:chOff x="3767" y="3782"/>
            <a:chExt cx="722" cy="189"/>
          </a:xfrm>
        </p:grpSpPr>
        <p:sp>
          <p:nvSpPr>
            <p:cNvPr id="87" name="Freeform 122"/>
            <p:cNvSpPr>
              <a:spLocks/>
            </p:cNvSpPr>
            <p:nvPr/>
          </p:nvSpPr>
          <p:spPr bwMode="auto">
            <a:xfrm>
              <a:off x="3767" y="3785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3"/>
            <p:cNvSpPr>
              <a:spLocks noChangeShapeType="1"/>
            </p:cNvSpPr>
            <p:nvPr/>
          </p:nvSpPr>
          <p:spPr bwMode="auto">
            <a:xfrm>
              <a:off x="3946" y="3791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24"/>
            <p:cNvSpPr>
              <a:spLocks noChangeShapeType="1"/>
            </p:cNvSpPr>
            <p:nvPr/>
          </p:nvSpPr>
          <p:spPr bwMode="auto">
            <a:xfrm>
              <a:off x="4154" y="378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25"/>
            <p:cNvSpPr>
              <a:spLocks noChangeShapeType="1"/>
            </p:cNvSpPr>
            <p:nvPr/>
          </p:nvSpPr>
          <p:spPr bwMode="auto">
            <a:xfrm>
              <a:off x="4308" y="3787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" name="Group 153"/>
          <p:cNvGrpSpPr>
            <a:grpSpLocks/>
          </p:cNvGrpSpPr>
          <p:nvPr/>
        </p:nvGrpSpPr>
        <p:grpSpPr bwMode="auto">
          <a:xfrm>
            <a:off x="6494330" y="6210300"/>
            <a:ext cx="142875" cy="166688"/>
            <a:chOff x="4437" y="3912"/>
            <a:chExt cx="90" cy="105"/>
          </a:xfrm>
        </p:grpSpPr>
        <p:sp>
          <p:nvSpPr>
            <p:cNvPr id="92" name="Line 151"/>
            <p:cNvSpPr>
              <a:spLocks noChangeShapeType="1"/>
            </p:cNvSpPr>
            <p:nvPr/>
          </p:nvSpPr>
          <p:spPr bwMode="auto">
            <a:xfrm>
              <a:off x="4482" y="391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152"/>
            <p:cNvSpPr>
              <a:spLocks noChangeShapeType="1"/>
            </p:cNvSpPr>
            <p:nvPr/>
          </p:nvSpPr>
          <p:spPr bwMode="auto">
            <a:xfrm>
              <a:off x="4437" y="401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Almost there…</a:t>
            </a:r>
          </a:p>
        </p:txBody>
      </p:sp>
      <p:sp>
        <p:nvSpPr>
          <p:cNvPr id="95" name="Rectangle 64"/>
          <p:cNvSpPr>
            <a:spLocks noChangeArrowheads="1"/>
          </p:cNvSpPr>
          <p:nvPr/>
        </p:nvSpPr>
        <p:spPr bwMode="auto">
          <a:xfrm>
            <a:off x="4778375" y="330017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6" name="Rectangle 65"/>
          <p:cNvSpPr>
            <a:spLocks noChangeArrowheads="1"/>
          </p:cNvSpPr>
          <p:nvPr/>
        </p:nvSpPr>
        <p:spPr bwMode="auto">
          <a:xfrm>
            <a:off x="4664075" y="31112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7" name="Rectangle 66"/>
          <p:cNvSpPr>
            <a:spLocks noChangeArrowheads="1"/>
          </p:cNvSpPr>
          <p:nvPr/>
        </p:nvSpPr>
        <p:spPr bwMode="auto">
          <a:xfrm>
            <a:off x="4078288" y="30985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4197350" y="33017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99" name="Rectangle 72"/>
          <p:cNvSpPr>
            <a:spLocks noChangeArrowheads="1"/>
          </p:cNvSpPr>
          <p:nvPr/>
        </p:nvSpPr>
        <p:spPr bwMode="auto">
          <a:xfrm>
            <a:off x="4710113" y="3674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4710113" y="42346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01" name="Rectangle 74"/>
          <p:cNvSpPr>
            <a:spLocks noChangeArrowheads="1"/>
          </p:cNvSpPr>
          <p:nvPr/>
        </p:nvSpPr>
        <p:spPr bwMode="auto">
          <a:xfrm>
            <a:off x="4686300" y="4817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02" name="Rectangle 75"/>
          <p:cNvSpPr>
            <a:spLocks noChangeArrowheads="1"/>
          </p:cNvSpPr>
          <p:nvPr/>
        </p:nvSpPr>
        <p:spPr bwMode="auto">
          <a:xfrm>
            <a:off x="4697413" y="53818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03" name="Rectangle 76"/>
          <p:cNvSpPr>
            <a:spLocks noChangeArrowheads="1"/>
          </p:cNvSpPr>
          <p:nvPr/>
        </p:nvSpPr>
        <p:spPr bwMode="auto">
          <a:xfrm>
            <a:off x="4056063" y="367469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04" name="Rectangle 77"/>
          <p:cNvSpPr>
            <a:spLocks noChangeArrowheads="1"/>
          </p:cNvSpPr>
          <p:nvPr/>
        </p:nvSpPr>
        <p:spPr bwMode="auto">
          <a:xfrm>
            <a:off x="4043363" y="4233016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05" name="Rectangle 78"/>
          <p:cNvSpPr>
            <a:spLocks noChangeArrowheads="1"/>
          </p:cNvSpPr>
          <p:nvPr/>
        </p:nvSpPr>
        <p:spPr bwMode="auto">
          <a:xfrm>
            <a:off x="4056063" y="482880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06" name="Rectangle 79"/>
          <p:cNvSpPr>
            <a:spLocks noChangeArrowheads="1"/>
          </p:cNvSpPr>
          <p:nvPr/>
        </p:nvSpPr>
        <p:spPr bwMode="auto">
          <a:xfrm>
            <a:off x="4068763" y="5359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07" name="Line 97"/>
          <p:cNvSpPr>
            <a:spLocks noChangeShapeType="1"/>
          </p:cNvSpPr>
          <p:nvPr/>
        </p:nvSpPr>
        <p:spPr bwMode="auto">
          <a:xfrm>
            <a:off x="5105400" y="3149362"/>
            <a:ext cx="0" cy="316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98"/>
          <p:cNvSpPr>
            <a:spLocks noChangeShapeType="1"/>
          </p:cNvSpPr>
          <p:nvPr/>
        </p:nvSpPr>
        <p:spPr bwMode="auto">
          <a:xfrm>
            <a:off x="4572000" y="3149362"/>
            <a:ext cx="0" cy="31511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Rectangle 128"/>
          <p:cNvSpPr>
            <a:spLocks noChangeArrowheads="1"/>
          </p:cNvSpPr>
          <p:nvPr/>
        </p:nvSpPr>
        <p:spPr bwMode="auto">
          <a:xfrm>
            <a:off x="4706938" y="60147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10" name="Rectangle 129"/>
          <p:cNvSpPr>
            <a:spLocks noChangeArrowheads="1"/>
          </p:cNvSpPr>
          <p:nvPr/>
        </p:nvSpPr>
        <p:spPr bwMode="auto">
          <a:xfrm>
            <a:off x="4078288" y="6018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07972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Example: insert 43*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935280"/>
            <a:ext cx="73977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Next=1</a:t>
            </a: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4182930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Level = 0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71" name="Group 118"/>
          <p:cNvGrpSpPr>
            <a:grpSpLocks/>
          </p:cNvGrpSpPr>
          <p:nvPr/>
        </p:nvGrpSpPr>
        <p:grpSpPr bwMode="auto">
          <a:xfrm>
            <a:off x="7216775" y="5434013"/>
            <a:ext cx="1146175" cy="300037"/>
            <a:chOff x="4856" y="3423"/>
            <a:chExt cx="722" cy="189"/>
          </a:xfrm>
        </p:grpSpPr>
        <p:sp>
          <p:nvSpPr>
            <p:cNvPr id="73" name="Freeform 114"/>
            <p:cNvSpPr>
              <a:spLocks/>
            </p:cNvSpPr>
            <p:nvPr/>
          </p:nvSpPr>
          <p:spPr bwMode="auto">
            <a:xfrm>
              <a:off x="4856" y="3426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5"/>
            <p:cNvSpPr>
              <a:spLocks noChangeShapeType="1"/>
            </p:cNvSpPr>
            <p:nvPr/>
          </p:nvSpPr>
          <p:spPr bwMode="auto">
            <a:xfrm>
              <a:off x="5035" y="343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6"/>
            <p:cNvSpPr>
              <a:spLocks noChangeShapeType="1"/>
            </p:cNvSpPr>
            <p:nvPr/>
          </p:nvSpPr>
          <p:spPr bwMode="auto">
            <a:xfrm>
              <a:off x="5243" y="3423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17"/>
            <p:cNvSpPr>
              <a:spLocks noChangeShapeType="1"/>
            </p:cNvSpPr>
            <p:nvPr/>
          </p:nvSpPr>
          <p:spPr bwMode="auto">
            <a:xfrm>
              <a:off x="5397" y="3428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" name="Line 121"/>
          <p:cNvSpPr>
            <a:spLocks noChangeShapeType="1"/>
          </p:cNvSpPr>
          <p:nvPr/>
        </p:nvSpPr>
        <p:spPr bwMode="auto">
          <a:xfrm>
            <a:off x="6629400" y="5751513"/>
            <a:ext cx="5349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Rectangle 127"/>
          <p:cNvSpPr>
            <a:spLocks noChangeArrowheads="1"/>
          </p:cNvSpPr>
          <p:nvPr/>
        </p:nvSpPr>
        <p:spPr bwMode="auto">
          <a:xfrm>
            <a:off x="7158038" y="5445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grpSp>
        <p:nvGrpSpPr>
          <p:cNvPr id="79" name="Group 156"/>
          <p:cNvGrpSpPr>
            <a:grpSpLocks/>
          </p:cNvGrpSpPr>
          <p:nvPr/>
        </p:nvGrpSpPr>
        <p:grpSpPr bwMode="auto">
          <a:xfrm>
            <a:off x="8299450" y="5635625"/>
            <a:ext cx="142875" cy="166688"/>
            <a:chOff x="5538" y="3550"/>
            <a:chExt cx="90" cy="105"/>
          </a:xfrm>
        </p:grpSpPr>
        <p:sp>
          <p:nvSpPr>
            <p:cNvPr id="80" name="Line 154"/>
            <p:cNvSpPr>
              <a:spLocks noChangeShapeType="1"/>
            </p:cNvSpPr>
            <p:nvPr/>
          </p:nvSpPr>
          <p:spPr bwMode="auto">
            <a:xfrm>
              <a:off x="5583" y="355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155"/>
            <p:cNvSpPr>
              <a:spLocks noChangeShapeType="1"/>
            </p:cNvSpPr>
            <p:nvPr/>
          </p:nvSpPr>
          <p:spPr bwMode="auto">
            <a:xfrm>
              <a:off x="5538" y="365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Rectangle 119"/>
          <p:cNvSpPr>
            <a:spLocks noChangeArrowheads="1"/>
          </p:cNvSpPr>
          <p:nvPr/>
        </p:nvSpPr>
        <p:spPr bwMode="auto">
          <a:xfrm>
            <a:off x="7162800" y="2989263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83" name="Rectangle 120"/>
          <p:cNvSpPr>
            <a:spLocks noChangeArrowheads="1"/>
          </p:cNvSpPr>
          <p:nvPr/>
        </p:nvSpPr>
        <p:spPr bwMode="auto">
          <a:xfrm>
            <a:off x="7408863" y="3203575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5376730" y="6007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686292" y="60086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grpSp>
        <p:nvGrpSpPr>
          <p:cNvPr id="86" name="Group 126"/>
          <p:cNvGrpSpPr>
            <a:grpSpLocks/>
          </p:cNvGrpSpPr>
          <p:nvPr/>
        </p:nvGrpSpPr>
        <p:grpSpPr bwMode="auto">
          <a:xfrm>
            <a:off x="5430705" y="6003925"/>
            <a:ext cx="1146175" cy="300038"/>
            <a:chOff x="3767" y="3782"/>
            <a:chExt cx="722" cy="189"/>
          </a:xfrm>
        </p:grpSpPr>
        <p:sp>
          <p:nvSpPr>
            <p:cNvPr id="87" name="Freeform 122"/>
            <p:cNvSpPr>
              <a:spLocks/>
            </p:cNvSpPr>
            <p:nvPr/>
          </p:nvSpPr>
          <p:spPr bwMode="auto">
            <a:xfrm>
              <a:off x="3767" y="3785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3"/>
            <p:cNvSpPr>
              <a:spLocks noChangeShapeType="1"/>
            </p:cNvSpPr>
            <p:nvPr/>
          </p:nvSpPr>
          <p:spPr bwMode="auto">
            <a:xfrm>
              <a:off x="3946" y="3791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24"/>
            <p:cNvSpPr>
              <a:spLocks noChangeShapeType="1"/>
            </p:cNvSpPr>
            <p:nvPr/>
          </p:nvSpPr>
          <p:spPr bwMode="auto">
            <a:xfrm>
              <a:off x="4154" y="378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25"/>
            <p:cNvSpPr>
              <a:spLocks noChangeShapeType="1"/>
            </p:cNvSpPr>
            <p:nvPr/>
          </p:nvSpPr>
          <p:spPr bwMode="auto">
            <a:xfrm>
              <a:off x="4308" y="3787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" name="Group 153"/>
          <p:cNvGrpSpPr>
            <a:grpSpLocks/>
          </p:cNvGrpSpPr>
          <p:nvPr/>
        </p:nvGrpSpPr>
        <p:grpSpPr bwMode="auto">
          <a:xfrm>
            <a:off x="6494330" y="6210300"/>
            <a:ext cx="142875" cy="166688"/>
            <a:chOff x="4437" y="3912"/>
            <a:chExt cx="90" cy="105"/>
          </a:xfrm>
        </p:grpSpPr>
        <p:sp>
          <p:nvSpPr>
            <p:cNvPr id="92" name="Line 151"/>
            <p:cNvSpPr>
              <a:spLocks noChangeShapeType="1"/>
            </p:cNvSpPr>
            <p:nvPr/>
          </p:nvSpPr>
          <p:spPr bwMode="auto">
            <a:xfrm>
              <a:off x="4482" y="391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152"/>
            <p:cNvSpPr>
              <a:spLocks noChangeShapeType="1"/>
            </p:cNvSpPr>
            <p:nvPr/>
          </p:nvSpPr>
          <p:spPr bwMode="auto">
            <a:xfrm>
              <a:off x="4437" y="401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FINAL STATE!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2743200" y="3053142"/>
            <a:ext cx="2035175" cy="239198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64"/>
          <p:cNvSpPr>
            <a:spLocks noChangeArrowheads="1"/>
          </p:cNvSpPr>
          <p:nvPr/>
        </p:nvSpPr>
        <p:spPr bwMode="auto">
          <a:xfrm>
            <a:off x="4778375" y="330017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7" name="Rectangle 65"/>
          <p:cNvSpPr>
            <a:spLocks noChangeArrowheads="1"/>
          </p:cNvSpPr>
          <p:nvPr/>
        </p:nvSpPr>
        <p:spPr bwMode="auto">
          <a:xfrm>
            <a:off x="4664075" y="31112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8" name="Rectangle 66"/>
          <p:cNvSpPr>
            <a:spLocks noChangeArrowheads="1"/>
          </p:cNvSpPr>
          <p:nvPr/>
        </p:nvSpPr>
        <p:spPr bwMode="auto">
          <a:xfrm>
            <a:off x="4078288" y="30985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9" name="Rectangle 70"/>
          <p:cNvSpPr>
            <a:spLocks noChangeArrowheads="1"/>
          </p:cNvSpPr>
          <p:nvPr/>
        </p:nvSpPr>
        <p:spPr bwMode="auto">
          <a:xfrm>
            <a:off x="4197350" y="33017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4710113" y="3674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4710113" y="42346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4686300" y="4817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4697413" y="53818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4056063" y="367469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4043363" y="4233016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4056063" y="482880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4068763" y="5359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08" name="Line 97"/>
          <p:cNvSpPr>
            <a:spLocks noChangeShapeType="1"/>
          </p:cNvSpPr>
          <p:nvPr/>
        </p:nvSpPr>
        <p:spPr bwMode="auto">
          <a:xfrm>
            <a:off x="5105400" y="3149362"/>
            <a:ext cx="0" cy="316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98"/>
          <p:cNvSpPr>
            <a:spLocks noChangeShapeType="1"/>
          </p:cNvSpPr>
          <p:nvPr/>
        </p:nvSpPr>
        <p:spPr bwMode="auto">
          <a:xfrm>
            <a:off x="4572000" y="3149362"/>
            <a:ext cx="0" cy="31511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Rectangle 128"/>
          <p:cNvSpPr>
            <a:spLocks noChangeArrowheads="1"/>
          </p:cNvSpPr>
          <p:nvPr/>
        </p:nvSpPr>
        <p:spPr bwMode="auto">
          <a:xfrm>
            <a:off x="4706938" y="60147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11" name="Rectangle 129"/>
          <p:cNvSpPr>
            <a:spLocks noChangeArrowheads="1"/>
          </p:cNvSpPr>
          <p:nvPr/>
        </p:nvSpPr>
        <p:spPr bwMode="auto">
          <a:xfrm>
            <a:off x="4078288" y="6018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65522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Another Example: insert </a:t>
            </a:r>
            <a:r>
              <a:rPr lang="en-US" dirty="0">
                <a:solidFill>
                  <a:srgbClr val="FF0000"/>
                </a:solidFill>
              </a:rPr>
              <a:t>50*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Level = 0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1989138" cy="105054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457200" y="5588379"/>
            <a:ext cx="3200400" cy="58382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Add an overflow page and insert data entry</a:t>
            </a:r>
          </a:p>
        </p:txBody>
      </p:sp>
      <p:sp>
        <p:nvSpPr>
          <p:cNvPr id="71" name="Rectangle 6"/>
          <p:cNvSpPr>
            <a:spLocks noChangeArrowheads="1"/>
          </p:cNvSpPr>
          <p:nvPr/>
        </p:nvSpPr>
        <p:spPr bwMode="auto">
          <a:xfrm>
            <a:off x="473233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74" name="Rectangle 7"/>
          <p:cNvSpPr>
            <a:spLocks noChangeArrowheads="1"/>
          </p:cNvSpPr>
          <p:nvPr/>
        </p:nvSpPr>
        <p:spPr bwMode="auto">
          <a:xfrm>
            <a:off x="4635500" y="25669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4143375" y="2557463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5548313" y="3490913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>
            <a:off x="5548313" y="39814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1"/>
          <p:cNvSpPr>
            <a:spLocks/>
          </p:cNvSpPr>
          <p:nvPr/>
        </p:nvSpPr>
        <p:spPr bwMode="auto">
          <a:xfrm>
            <a:off x="5548313" y="44513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2"/>
          <p:cNvSpPr>
            <a:spLocks/>
          </p:cNvSpPr>
          <p:nvPr/>
        </p:nvSpPr>
        <p:spPr bwMode="auto">
          <a:xfrm>
            <a:off x="5538788" y="4930775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3"/>
          <p:cNvSpPr>
            <a:spLocks/>
          </p:cNvSpPr>
          <p:nvPr/>
        </p:nvSpPr>
        <p:spPr bwMode="auto">
          <a:xfrm>
            <a:off x="6958013" y="4465638"/>
            <a:ext cx="1216025" cy="239712"/>
          </a:xfrm>
          <a:custGeom>
            <a:avLst/>
            <a:gdLst>
              <a:gd name="T0" fmla="*/ 0 w 766"/>
              <a:gd name="T1" fmla="*/ 150 h 151"/>
              <a:gd name="T2" fmla="*/ 0 w 766"/>
              <a:gd name="T3" fmla="*/ 0 h 151"/>
              <a:gd name="T4" fmla="*/ 765 w 766"/>
              <a:gd name="T5" fmla="*/ 0 h 151"/>
              <a:gd name="T6" fmla="*/ 765 w 766"/>
              <a:gd name="T7" fmla="*/ 150 h 151"/>
              <a:gd name="T8" fmla="*/ 0 w 766"/>
              <a:gd name="T9" fmla="*/ 15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6" h="151">
                <a:moveTo>
                  <a:pt x="0" y="150"/>
                </a:moveTo>
                <a:lnTo>
                  <a:pt x="0" y="0"/>
                </a:lnTo>
                <a:lnTo>
                  <a:pt x="765" y="0"/>
                </a:lnTo>
                <a:lnTo>
                  <a:pt x="765" y="150"/>
                </a:lnTo>
                <a:lnTo>
                  <a:pt x="0" y="1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4"/>
          <p:cNvSpPr>
            <a:spLocks/>
          </p:cNvSpPr>
          <p:nvPr/>
        </p:nvSpPr>
        <p:spPr bwMode="auto">
          <a:xfrm>
            <a:off x="5548313" y="541020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Rectangle 15"/>
          <p:cNvSpPr>
            <a:spLocks noChangeArrowheads="1"/>
          </p:cNvSpPr>
          <p:nvPr/>
        </p:nvSpPr>
        <p:spPr bwMode="auto">
          <a:xfrm>
            <a:off x="424338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3" name="Freeform 16"/>
          <p:cNvSpPr>
            <a:spLocks/>
          </p:cNvSpPr>
          <p:nvPr/>
        </p:nvSpPr>
        <p:spPr bwMode="auto">
          <a:xfrm>
            <a:off x="5548313" y="5889625"/>
            <a:ext cx="1209675" cy="246063"/>
          </a:xfrm>
          <a:custGeom>
            <a:avLst/>
            <a:gdLst>
              <a:gd name="T0" fmla="*/ 0 w 762"/>
              <a:gd name="T1" fmla="*/ 154 h 155"/>
              <a:gd name="T2" fmla="*/ 0 w 762"/>
              <a:gd name="T3" fmla="*/ 0 h 155"/>
              <a:gd name="T4" fmla="*/ 761 w 762"/>
              <a:gd name="T5" fmla="*/ 0 h 155"/>
              <a:gd name="T6" fmla="*/ 761 w 762"/>
              <a:gd name="T7" fmla="*/ 154 h 155"/>
              <a:gd name="T8" fmla="*/ 0 w 762"/>
              <a:gd name="T9" fmla="*/ 154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5">
                <a:moveTo>
                  <a:pt x="0" y="154"/>
                </a:moveTo>
                <a:lnTo>
                  <a:pt x="0" y="0"/>
                </a:lnTo>
                <a:lnTo>
                  <a:pt x="761" y="0"/>
                </a:lnTo>
                <a:lnTo>
                  <a:pt x="761" y="154"/>
                </a:lnTo>
                <a:lnTo>
                  <a:pt x="0" y="1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Rectangle 17"/>
          <p:cNvSpPr>
            <a:spLocks noChangeArrowheads="1"/>
          </p:cNvSpPr>
          <p:nvPr/>
        </p:nvSpPr>
        <p:spPr bwMode="auto">
          <a:xfrm>
            <a:off x="59928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5" name="Rectangle 18"/>
          <p:cNvSpPr>
            <a:spLocks noChangeArrowheads="1"/>
          </p:cNvSpPr>
          <p:nvPr/>
        </p:nvSpPr>
        <p:spPr bwMode="auto">
          <a:xfrm>
            <a:off x="4670425" y="30162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86" name="Rectangle 19"/>
          <p:cNvSpPr>
            <a:spLocks noChangeArrowheads="1"/>
          </p:cNvSpPr>
          <p:nvPr/>
        </p:nvSpPr>
        <p:spPr bwMode="auto">
          <a:xfrm>
            <a:off x="4672013" y="35147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87" name="Rectangle 20"/>
          <p:cNvSpPr>
            <a:spLocks noChangeArrowheads="1"/>
          </p:cNvSpPr>
          <p:nvPr/>
        </p:nvSpPr>
        <p:spPr bwMode="auto">
          <a:xfrm>
            <a:off x="4652963" y="39655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8" name="Rectangle 21"/>
          <p:cNvSpPr>
            <a:spLocks noChangeArrowheads="1"/>
          </p:cNvSpPr>
          <p:nvPr/>
        </p:nvSpPr>
        <p:spPr bwMode="auto">
          <a:xfrm>
            <a:off x="4660900" y="4464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89" name="Rectangle 22"/>
          <p:cNvSpPr>
            <a:spLocks noChangeArrowheads="1"/>
          </p:cNvSpPr>
          <p:nvPr/>
        </p:nvSpPr>
        <p:spPr bwMode="auto">
          <a:xfrm>
            <a:off x="4122738" y="301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90" name="Rectangle 23"/>
          <p:cNvSpPr>
            <a:spLocks noChangeArrowheads="1"/>
          </p:cNvSpPr>
          <p:nvPr/>
        </p:nvSpPr>
        <p:spPr bwMode="auto">
          <a:xfrm>
            <a:off x="4114800" y="3495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91" name="Rectangle 24"/>
          <p:cNvSpPr>
            <a:spLocks noChangeArrowheads="1"/>
          </p:cNvSpPr>
          <p:nvPr/>
        </p:nvSpPr>
        <p:spPr bwMode="auto">
          <a:xfrm>
            <a:off x="4124325" y="397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92" name="Rectangle 25"/>
          <p:cNvSpPr>
            <a:spLocks noChangeArrowheads="1"/>
          </p:cNvSpPr>
          <p:nvPr/>
        </p:nvSpPr>
        <p:spPr bwMode="auto">
          <a:xfrm>
            <a:off x="4143375" y="4454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93" name="Rectangle 26"/>
          <p:cNvSpPr>
            <a:spLocks noChangeArrowheads="1"/>
          </p:cNvSpPr>
          <p:nvPr/>
        </p:nvSpPr>
        <p:spPr bwMode="auto">
          <a:xfrm>
            <a:off x="4660900" y="4945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94" name="Rectangle 27"/>
          <p:cNvSpPr>
            <a:spLocks noChangeArrowheads="1"/>
          </p:cNvSpPr>
          <p:nvPr/>
        </p:nvSpPr>
        <p:spPr bwMode="auto">
          <a:xfrm>
            <a:off x="4124325" y="4926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95" name="Rectangle 28"/>
          <p:cNvSpPr>
            <a:spLocks noChangeArrowheads="1"/>
          </p:cNvSpPr>
          <p:nvPr/>
        </p:nvSpPr>
        <p:spPr bwMode="auto">
          <a:xfrm>
            <a:off x="5056188" y="4179888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Next=3</a:t>
            </a:r>
          </a:p>
        </p:txBody>
      </p:sp>
      <p:sp>
        <p:nvSpPr>
          <p:cNvPr id="96" name="Rectangle 29"/>
          <p:cNvSpPr>
            <a:spLocks noChangeArrowheads="1"/>
          </p:cNvSpPr>
          <p:nvPr/>
        </p:nvSpPr>
        <p:spPr bwMode="auto">
          <a:xfrm>
            <a:off x="4660900" y="54356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97" name="Rectangle 30"/>
          <p:cNvSpPr>
            <a:spLocks noChangeArrowheads="1"/>
          </p:cNvSpPr>
          <p:nvPr/>
        </p:nvSpPr>
        <p:spPr bwMode="auto">
          <a:xfrm>
            <a:off x="4672013" y="5942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4124325" y="54149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99" name="Rectangle 32"/>
          <p:cNvSpPr>
            <a:spLocks noChangeArrowheads="1"/>
          </p:cNvSpPr>
          <p:nvPr/>
        </p:nvSpPr>
        <p:spPr bwMode="auto">
          <a:xfrm>
            <a:off x="4124325" y="5934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00" name="Rectangle 33"/>
          <p:cNvSpPr>
            <a:spLocks noChangeArrowheads="1"/>
          </p:cNvSpPr>
          <p:nvPr/>
        </p:nvSpPr>
        <p:spPr bwMode="auto">
          <a:xfrm>
            <a:off x="4989513" y="2109788"/>
            <a:ext cx="117243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/>
              <a:t>Level=0, N= 4</a:t>
            </a:r>
          </a:p>
        </p:txBody>
      </p:sp>
      <p:sp>
        <p:nvSpPr>
          <p:cNvPr id="101" name="Rectangle 34"/>
          <p:cNvSpPr>
            <a:spLocks noChangeArrowheads="1"/>
          </p:cNvSpPr>
          <p:nvPr/>
        </p:nvSpPr>
        <p:spPr bwMode="auto">
          <a:xfrm>
            <a:off x="5613400" y="2339975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02" name="Rectangle 35"/>
          <p:cNvSpPr>
            <a:spLocks noChangeArrowheads="1"/>
          </p:cNvSpPr>
          <p:nvPr/>
        </p:nvSpPr>
        <p:spPr bwMode="auto">
          <a:xfrm>
            <a:off x="5680075" y="2532063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3" name="Rectangle 36"/>
          <p:cNvSpPr>
            <a:spLocks noChangeArrowheads="1"/>
          </p:cNvSpPr>
          <p:nvPr/>
        </p:nvSpPr>
        <p:spPr bwMode="auto">
          <a:xfrm>
            <a:off x="6878638" y="2359025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04" name="Rectangle 37"/>
          <p:cNvSpPr>
            <a:spLocks noChangeArrowheads="1"/>
          </p:cNvSpPr>
          <p:nvPr/>
        </p:nvSpPr>
        <p:spPr bwMode="auto">
          <a:xfrm>
            <a:off x="7032625" y="2560638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5" name="Rectangle 38"/>
          <p:cNvSpPr>
            <a:spLocks noChangeArrowheads="1"/>
          </p:cNvSpPr>
          <p:nvPr/>
        </p:nvSpPr>
        <p:spPr bwMode="auto">
          <a:xfrm>
            <a:off x="5511800" y="29987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06" name="Rectangle 39"/>
          <p:cNvSpPr>
            <a:spLocks noChangeArrowheads="1"/>
          </p:cNvSpPr>
          <p:nvPr/>
        </p:nvSpPr>
        <p:spPr bwMode="auto">
          <a:xfrm>
            <a:off x="5535613" y="3479800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07" name="Rectangle 40"/>
          <p:cNvSpPr>
            <a:spLocks noChangeArrowheads="1"/>
          </p:cNvSpPr>
          <p:nvPr/>
        </p:nvSpPr>
        <p:spPr bwMode="auto">
          <a:xfrm>
            <a:off x="5529263" y="5389563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108" name="Rectangle 41"/>
          <p:cNvSpPr>
            <a:spLocks noChangeArrowheads="1"/>
          </p:cNvSpPr>
          <p:nvPr/>
        </p:nvSpPr>
        <p:spPr bwMode="auto">
          <a:xfrm>
            <a:off x="5513388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109" name="Rectangle 42"/>
          <p:cNvSpPr>
            <a:spLocks noChangeArrowheads="1"/>
          </p:cNvSpPr>
          <p:nvPr/>
        </p:nvSpPr>
        <p:spPr bwMode="auto">
          <a:xfrm>
            <a:off x="5753100" y="34798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10" name="Rectangle 43"/>
          <p:cNvSpPr>
            <a:spLocks noChangeArrowheads="1"/>
          </p:cNvSpPr>
          <p:nvPr/>
        </p:nvSpPr>
        <p:spPr bwMode="auto">
          <a:xfrm>
            <a:off x="5510213" y="39639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11" name="Rectangle 44"/>
          <p:cNvSpPr>
            <a:spLocks noChangeArrowheads="1"/>
          </p:cNvSpPr>
          <p:nvPr/>
        </p:nvSpPr>
        <p:spPr bwMode="auto">
          <a:xfrm>
            <a:off x="6054725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112" name="Rectangle 45"/>
          <p:cNvSpPr>
            <a:spLocks noChangeArrowheads="1"/>
          </p:cNvSpPr>
          <p:nvPr/>
        </p:nvSpPr>
        <p:spPr bwMode="auto">
          <a:xfrm>
            <a:off x="5778500" y="39687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13" name="Rectangle 46"/>
          <p:cNvSpPr>
            <a:spLocks noChangeArrowheads="1"/>
          </p:cNvSpPr>
          <p:nvPr/>
        </p:nvSpPr>
        <p:spPr bwMode="auto">
          <a:xfrm>
            <a:off x="6386513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114" name="Rectangle 47"/>
          <p:cNvSpPr>
            <a:spLocks noChangeArrowheads="1"/>
          </p:cNvSpPr>
          <p:nvPr/>
        </p:nvSpPr>
        <p:spPr bwMode="auto">
          <a:xfrm>
            <a:off x="5764213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115" name="Rectangle 48"/>
          <p:cNvSpPr>
            <a:spLocks noChangeArrowheads="1"/>
          </p:cNvSpPr>
          <p:nvPr/>
        </p:nvSpPr>
        <p:spPr bwMode="auto">
          <a:xfrm>
            <a:off x="5526088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116" name="Rectangle 49"/>
          <p:cNvSpPr>
            <a:spLocks noChangeArrowheads="1"/>
          </p:cNvSpPr>
          <p:nvPr/>
        </p:nvSpPr>
        <p:spPr bwMode="auto">
          <a:xfrm>
            <a:off x="6086475" y="4429125"/>
            <a:ext cx="433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117" name="Rectangle 50"/>
          <p:cNvSpPr>
            <a:spLocks noChangeArrowheads="1"/>
          </p:cNvSpPr>
          <p:nvPr/>
        </p:nvSpPr>
        <p:spPr bwMode="auto">
          <a:xfrm>
            <a:off x="6388100" y="44259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118" name="Rectangle 51"/>
          <p:cNvSpPr>
            <a:spLocks noChangeArrowheads="1"/>
          </p:cNvSpPr>
          <p:nvPr/>
        </p:nvSpPr>
        <p:spPr bwMode="auto">
          <a:xfrm>
            <a:off x="6916738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119" name="Rectangle 52"/>
          <p:cNvSpPr>
            <a:spLocks noChangeArrowheads="1"/>
          </p:cNvSpPr>
          <p:nvPr/>
        </p:nvSpPr>
        <p:spPr bwMode="auto">
          <a:xfrm>
            <a:off x="5505450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120" name="Rectangle 53"/>
          <p:cNvSpPr>
            <a:spLocks noChangeArrowheads="1"/>
          </p:cNvSpPr>
          <p:nvPr/>
        </p:nvSpPr>
        <p:spPr bwMode="auto">
          <a:xfrm>
            <a:off x="5743575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121" name="Rectangle 54"/>
          <p:cNvSpPr>
            <a:spLocks noChangeArrowheads="1"/>
          </p:cNvSpPr>
          <p:nvPr/>
        </p:nvSpPr>
        <p:spPr bwMode="auto">
          <a:xfrm>
            <a:off x="5778500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22" name="Rectangle 55"/>
          <p:cNvSpPr>
            <a:spLocks noChangeArrowheads="1"/>
          </p:cNvSpPr>
          <p:nvPr/>
        </p:nvSpPr>
        <p:spPr bwMode="auto">
          <a:xfrm>
            <a:off x="6040438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123" name="Rectangle 56"/>
          <p:cNvSpPr>
            <a:spLocks noChangeArrowheads="1"/>
          </p:cNvSpPr>
          <p:nvPr/>
        </p:nvSpPr>
        <p:spPr bwMode="auto">
          <a:xfrm>
            <a:off x="57642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124" name="Freeform 57"/>
          <p:cNvSpPr>
            <a:spLocks/>
          </p:cNvSpPr>
          <p:nvPr/>
        </p:nvSpPr>
        <p:spPr bwMode="auto">
          <a:xfrm>
            <a:off x="5548313" y="3011488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>
            <a:off x="4994275" y="2667000"/>
            <a:ext cx="0" cy="35369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4575175" y="2663825"/>
            <a:ext cx="0" cy="3536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7" name="Group 62"/>
          <p:cNvGrpSpPr>
            <a:grpSpLocks/>
          </p:cNvGrpSpPr>
          <p:nvPr/>
        </p:nvGrpSpPr>
        <p:grpSpPr bwMode="auto">
          <a:xfrm>
            <a:off x="6684963" y="3190875"/>
            <a:ext cx="142875" cy="166688"/>
            <a:chOff x="1815" y="2010"/>
            <a:chExt cx="90" cy="105"/>
          </a:xfrm>
        </p:grpSpPr>
        <p:sp>
          <p:nvSpPr>
            <p:cNvPr id="128" name="Line 60"/>
            <p:cNvSpPr>
              <a:spLocks noChangeShapeType="1"/>
            </p:cNvSpPr>
            <p:nvPr/>
          </p:nvSpPr>
          <p:spPr bwMode="auto">
            <a:xfrm>
              <a:off x="1860" y="201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Line 61"/>
            <p:cNvSpPr>
              <a:spLocks noChangeShapeType="1"/>
            </p:cNvSpPr>
            <p:nvPr/>
          </p:nvSpPr>
          <p:spPr bwMode="auto">
            <a:xfrm>
              <a:off x="1815" y="211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0" name="Group 65"/>
          <p:cNvGrpSpPr>
            <a:grpSpLocks/>
          </p:cNvGrpSpPr>
          <p:nvPr/>
        </p:nvGrpSpPr>
        <p:grpSpPr bwMode="auto">
          <a:xfrm>
            <a:off x="6683375" y="3678238"/>
            <a:ext cx="142875" cy="166687"/>
            <a:chOff x="1814" y="2317"/>
            <a:chExt cx="90" cy="105"/>
          </a:xfrm>
        </p:grpSpPr>
        <p:sp>
          <p:nvSpPr>
            <p:cNvPr id="131" name="Line 63"/>
            <p:cNvSpPr>
              <a:spLocks noChangeShapeType="1"/>
            </p:cNvSpPr>
            <p:nvPr/>
          </p:nvSpPr>
          <p:spPr bwMode="auto">
            <a:xfrm>
              <a:off x="1859" y="231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Line 64"/>
            <p:cNvSpPr>
              <a:spLocks noChangeShapeType="1"/>
            </p:cNvSpPr>
            <p:nvPr/>
          </p:nvSpPr>
          <p:spPr bwMode="auto">
            <a:xfrm>
              <a:off x="1814" y="242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" name="Group 68"/>
          <p:cNvGrpSpPr>
            <a:grpSpLocks/>
          </p:cNvGrpSpPr>
          <p:nvPr/>
        </p:nvGrpSpPr>
        <p:grpSpPr bwMode="auto">
          <a:xfrm>
            <a:off x="6680200" y="4152900"/>
            <a:ext cx="142875" cy="166688"/>
            <a:chOff x="1812" y="2616"/>
            <a:chExt cx="90" cy="105"/>
          </a:xfrm>
        </p:grpSpPr>
        <p:sp>
          <p:nvSpPr>
            <p:cNvPr id="134" name="Line 66"/>
            <p:cNvSpPr>
              <a:spLocks noChangeShapeType="1"/>
            </p:cNvSpPr>
            <p:nvPr/>
          </p:nvSpPr>
          <p:spPr bwMode="auto">
            <a:xfrm>
              <a:off x="1857" y="261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Line 67"/>
            <p:cNvSpPr>
              <a:spLocks noChangeShapeType="1"/>
            </p:cNvSpPr>
            <p:nvPr/>
          </p:nvSpPr>
          <p:spPr bwMode="auto">
            <a:xfrm>
              <a:off x="1812" y="272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71"/>
          <p:cNvGrpSpPr>
            <a:grpSpLocks/>
          </p:cNvGrpSpPr>
          <p:nvPr/>
        </p:nvGrpSpPr>
        <p:grpSpPr bwMode="auto">
          <a:xfrm>
            <a:off x="6677025" y="5103813"/>
            <a:ext cx="142875" cy="166687"/>
            <a:chOff x="1810" y="3215"/>
            <a:chExt cx="90" cy="105"/>
          </a:xfrm>
        </p:grpSpPr>
        <p:sp>
          <p:nvSpPr>
            <p:cNvPr id="137" name="Line 69"/>
            <p:cNvSpPr>
              <a:spLocks noChangeShapeType="1"/>
            </p:cNvSpPr>
            <p:nvPr/>
          </p:nvSpPr>
          <p:spPr bwMode="auto">
            <a:xfrm>
              <a:off x="1855" y="321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70"/>
            <p:cNvSpPr>
              <a:spLocks noChangeShapeType="1"/>
            </p:cNvSpPr>
            <p:nvPr/>
          </p:nvSpPr>
          <p:spPr bwMode="auto">
            <a:xfrm>
              <a:off x="1810" y="332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9" name="Group 74"/>
          <p:cNvGrpSpPr>
            <a:grpSpLocks/>
          </p:cNvGrpSpPr>
          <p:nvPr/>
        </p:nvGrpSpPr>
        <p:grpSpPr bwMode="auto">
          <a:xfrm>
            <a:off x="6686550" y="5589588"/>
            <a:ext cx="142875" cy="166687"/>
            <a:chOff x="1816" y="3521"/>
            <a:chExt cx="90" cy="105"/>
          </a:xfrm>
        </p:grpSpPr>
        <p:sp>
          <p:nvSpPr>
            <p:cNvPr id="140" name="Line 72"/>
            <p:cNvSpPr>
              <a:spLocks noChangeShapeType="1"/>
            </p:cNvSpPr>
            <p:nvPr/>
          </p:nvSpPr>
          <p:spPr bwMode="auto">
            <a:xfrm>
              <a:off x="1861" y="35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73"/>
            <p:cNvSpPr>
              <a:spLocks noChangeShapeType="1"/>
            </p:cNvSpPr>
            <p:nvPr/>
          </p:nvSpPr>
          <p:spPr bwMode="auto">
            <a:xfrm>
              <a:off x="1816" y="36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2" name="Group 77"/>
          <p:cNvGrpSpPr>
            <a:grpSpLocks/>
          </p:cNvGrpSpPr>
          <p:nvPr/>
        </p:nvGrpSpPr>
        <p:grpSpPr bwMode="auto">
          <a:xfrm>
            <a:off x="6683375" y="6075363"/>
            <a:ext cx="142875" cy="166687"/>
            <a:chOff x="1814" y="3827"/>
            <a:chExt cx="90" cy="105"/>
          </a:xfrm>
        </p:grpSpPr>
        <p:sp>
          <p:nvSpPr>
            <p:cNvPr id="143" name="Line 75"/>
            <p:cNvSpPr>
              <a:spLocks noChangeShapeType="1"/>
            </p:cNvSpPr>
            <p:nvPr/>
          </p:nvSpPr>
          <p:spPr bwMode="auto">
            <a:xfrm>
              <a:off x="1859" y="382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Line 76"/>
            <p:cNvSpPr>
              <a:spLocks noChangeShapeType="1"/>
            </p:cNvSpPr>
            <p:nvPr/>
          </p:nvSpPr>
          <p:spPr bwMode="auto">
            <a:xfrm>
              <a:off x="1814" y="393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" name="Line 78"/>
          <p:cNvSpPr>
            <a:spLocks noChangeShapeType="1"/>
          </p:cNvSpPr>
          <p:nvPr/>
        </p:nvSpPr>
        <p:spPr bwMode="auto">
          <a:xfrm>
            <a:off x="6732588" y="4691063"/>
            <a:ext cx="2254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6" name="Group 81"/>
          <p:cNvGrpSpPr>
            <a:grpSpLocks/>
          </p:cNvGrpSpPr>
          <p:nvPr/>
        </p:nvGrpSpPr>
        <p:grpSpPr bwMode="auto">
          <a:xfrm>
            <a:off x="8107363" y="4591050"/>
            <a:ext cx="142875" cy="166688"/>
            <a:chOff x="2711" y="2892"/>
            <a:chExt cx="90" cy="105"/>
          </a:xfrm>
        </p:grpSpPr>
        <p:sp>
          <p:nvSpPr>
            <p:cNvPr id="147" name="Line 79"/>
            <p:cNvSpPr>
              <a:spLocks noChangeShapeType="1"/>
            </p:cNvSpPr>
            <p:nvPr/>
          </p:nvSpPr>
          <p:spPr bwMode="auto">
            <a:xfrm>
              <a:off x="2756" y="289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80"/>
            <p:cNvSpPr>
              <a:spLocks noChangeShapeType="1"/>
            </p:cNvSpPr>
            <p:nvPr/>
          </p:nvSpPr>
          <p:spPr bwMode="auto">
            <a:xfrm>
              <a:off x="2711" y="299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9" name="Line 138"/>
          <p:cNvSpPr>
            <a:spLocks noChangeShapeType="1"/>
          </p:cNvSpPr>
          <p:nvPr/>
        </p:nvSpPr>
        <p:spPr bwMode="auto">
          <a:xfrm>
            <a:off x="5303838" y="4441825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4774962" y="2032476"/>
            <a:ext cx="1368663" cy="4242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3" grpId="0" animBg="1"/>
      <p:bldP spid="15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Another Example: insert </a:t>
            </a:r>
            <a:r>
              <a:rPr lang="en-US" dirty="0">
                <a:solidFill>
                  <a:srgbClr val="FF0000"/>
                </a:solidFill>
              </a:rPr>
              <a:t>50*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Level = 0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1989138" cy="105054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6"/>
          <p:cNvSpPr>
            <a:spLocks noChangeArrowheads="1"/>
          </p:cNvSpPr>
          <p:nvPr/>
        </p:nvSpPr>
        <p:spPr bwMode="auto">
          <a:xfrm>
            <a:off x="473233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74" name="Rectangle 7"/>
          <p:cNvSpPr>
            <a:spLocks noChangeArrowheads="1"/>
          </p:cNvSpPr>
          <p:nvPr/>
        </p:nvSpPr>
        <p:spPr bwMode="auto">
          <a:xfrm>
            <a:off x="4635500" y="25669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4143375" y="2557463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5548313" y="3490913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>
            <a:off x="5548313" y="39814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1"/>
          <p:cNvSpPr>
            <a:spLocks/>
          </p:cNvSpPr>
          <p:nvPr/>
        </p:nvSpPr>
        <p:spPr bwMode="auto">
          <a:xfrm>
            <a:off x="5548313" y="44513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2"/>
          <p:cNvSpPr>
            <a:spLocks/>
          </p:cNvSpPr>
          <p:nvPr/>
        </p:nvSpPr>
        <p:spPr bwMode="auto">
          <a:xfrm>
            <a:off x="5538788" y="4930775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3"/>
          <p:cNvSpPr>
            <a:spLocks/>
          </p:cNvSpPr>
          <p:nvPr/>
        </p:nvSpPr>
        <p:spPr bwMode="auto">
          <a:xfrm>
            <a:off x="6958013" y="4465638"/>
            <a:ext cx="1216025" cy="239712"/>
          </a:xfrm>
          <a:custGeom>
            <a:avLst/>
            <a:gdLst>
              <a:gd name="T0" fmla="*/ 0 w 766"/>
              <a:gd name="T1" fmla="*/ 150 h 151"/>
              <a:gd name="T2" fmla="*/ 0 w 766"/>
              <a:gd name="T3" fmla="*/ 0 h 151"/>
              <a:gd name="T4" fmla="*/ 765 w 766"/>
              <a:gd name="T5" fmla="*/ 0 h 151"/>
              <a:gd name="T6" fmla="*/ 765 w 766"/>
              <a:gd name="T7" fmla="*/ 150 h 151"/>
              <a:gd name="T8" fmla="*/ 0 w 766"/>
              <a:gd name="T9" fmla="*/ 15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6" h="151">
                <a:moveTo>
                  <a:pt x="0" y="150"/>
                </a:moveTo>
                <a:lnTo>
                  <a:pt x="0" y="0"/>
                </a:lnTo>
                <a:lnTo>
                  <a:pt x="765" y="0"/>
                </a:lnTo>
                <a:lnTo>
                  <a:pt x="765" y="150"/>
                </a:lnTo>
                <a:lnTo>
                  <a:pt x="0" y="1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4"/>
          <p:cNvSpPr>
            <a:spLocks/>
          </p:cNvSpPr>
          <p:nvPr/>
        </p:nvSpPr>
        <p:spPr bwMode="auto">
          <a:xfrm>
            <a:off x="5548313" y="541020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Rectangle 15"/>
          <p:cNvSpPr>
            <a:spLocks noChangeArrowheads="1"/>
          </p:cNvSpPr>
          <p:nvPr/>
        </p:nvSpPr>
        <p:spPr bwMode="auto">
          <a:xfrm>
            <a:off x="424338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3" name="Freeform 16"/>
          <p:cNvSpPr>
            <a:spLocks/>
          </p:cNvSpPr>
          <p:nvPr/>
        </p:nvSpPr>
        <p:spPr bwMode="auto">
          <a:xfrm>
            <a:off x="5548313" y="5889625"/>
            <a:ext cx="1209675" cy="246063"/>
          </a:xfrm>
          <a:custGeom>
            <a:avLst/>
            <a:gdLst>
              <a:gd name="T0" fmla="*/ 0 w 762"/>
              <a:gd name="T1" fmla="*/ 154 h 155"/>
              <a:gd name="T2" fmla="*/ 0 w 762"/>
              <a:gd name="T3" fmla="*/ 0 h 155"/>
              <a:gd name="T4" fmla="*/ 761 w 762"/>
              <a:gd name="T5" fmla="*/ 0 h 155"/>
              <a:gd name="T6" fmla="*/ 761 w 762"/>
              <a:gd name="T7" fmla="*/ 154 h 155"/>
              <a:gd name="T8" fmla="*/ 0 w 762"/>
              <a:gd name="T9" fmla="*/ 154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5">
                <a:moveTo>
                  <a:pt x="0" y="154"/>
                </a:moveTo>
                <a:lnTo>
                  <a:pt x="0" y="0"/>
                </a:lnTo>
                <a:lnTo>
                  <a:pt x="761" y="0"/>
                </a:lnTo>
                <a:lnTo>
                  <a:pt x="761" y="154"/>
                </a:lnTo>
                <a:lnTo>
                  <a:pt x="0" y="1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Rectangle 17"/>
          <p:cNvSpPr>
            <a:spLocks noChangeArrowheads="1"/>
          </p:cNvSpPr>
          <p:nvPr/>
        </p:nvSpPr>
        <p:spPr bwMode="auto">
          <a:xfrm>
            <a:off x="59928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5" name="Rectangle 18"/>
          <p:cNvSpPr>
            <a:spLocks noChangeArrowheads="1"/>
          </p:cNvSpPr>
          <p:nvPr/>
        </p:nvSpPr>
        <p:spPr bwMode="auto">
          <a:xfrm>
            <a:off x="4670425" y="30162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86" name="Rectangle 19"/>
          <p:cNvSpPr>
            <a:spLocks noChangeArrowheads="1"/>
          </p:cNvSpPr>
          <p:nvPr/>
        </p:nvSpPr>
        <p:spPr bwMode="auto">
          <a:xfrm>
            <a:off x="4672013" y="35147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87" name="Rectangle 20"/>
          <p:cNvSpPr>
            <a:spLocks noChangeArrowheads="1"/>
          </p:cNvSpPr>
          <p:nvPr/>
        </p:nvSpPr>
        <p:spPr bwMode="auto">
          <a:xfrm>
            <a:off x="4652963" y="39655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8" name="Rectangle 21"/>
          <p:cNvSpPr>
            <a:spLocks noChangeArrowheads="1"/>
          </p:cNvSpPr>
          <p:nvPr/>
        </p:nvSpPr>
        <p:spPr bwMode="auto">
          <a:xfrm>
            <a:off x="4660900" y="4464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89" name="Rectangle 22"/>
          <p:cNvSpPr>
            <a:spLocks noChangeArrowheads="1"/>
          </p:cNvSpPr>
          <p:nvPr/>
        </p:nvSpPr>
        <p:spPr bwMode="auto">
          <a:xfrm>
            <a:off x="4122738" y="301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90" name="Rectangle 23"/>
          <p:cNvSpPr>
            <a:spLocks noChangeArrowheads="1"/>
          </p:cNvSpPr>
          <p:nvPr/>
        </p:nvSpPr>
        <p:spPr bwMode="auto">
          <a:xfrm>
            <a:off x="4114800" y="3495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91" name="Rectangle 24"/>
          <p:cNvSpPr>
            <a:spLocks noChangeArrowheads="1"/>
          </p:cNvSpPr>
          <p:nvPr/>
        </p:nvSpPr>
        <p:spPr bwMode="auto">
          <a:xfrm>
            <a:off x="4124325" y="397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92" name="Rectangle 25"/>
          <p:cNvSpPr>
            <a:spLocks noChangeArrowheads="1"/>
          </p:cNvSpPr>
          <p:nvPr/>
        </p:nvSpPr>
        <p:spPr bwMode="auto">
          <a:xfrm>
            <a:off x="4143375" y="4454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93" name="Rectangle 26"/>
          <p:cNvSpPr>
            <a:spLocks noChangeArrowheads="1"/>
          </p:cNvSpPr>
          <p:nvPr/>
        </p:nvSpPr>
        <p:spPr bwMode="auto">
          <a:xfrm>
            <a:off x="4660900" y="4945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94" name="Rectangle 27"/>
          <p:cNvSpPr>
            <a:spLocks noChangeArrowheads="1"/>
          </p:cNvSpPr>
          <p:nvPr/>
        </p:nvSpPr>
        <p:spPr bwMode="auto">
          <a:xfrm>
            <a:off x="4124325" y="4926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95" name="Rectangle 28"/>
          <p:cNvSpPr>
            <a:spLocks noChangeArrowheads="1"/>
          </p:cNvSpPr>
          <p:nvPr/>
        </p:nvSpPr>
        <p:spPr bwMode="auto">
          <a:xfrm>
            <a:off x="5056188" y="4179888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Next=3</a:t>
            </a:r>
          </a:p>
        </p:txBody>
      </p:sp>
      <p:sp>
        <p:nvSpPr>
          <p:cNvPr id="96" name="Rectangle 29"/>
          <p:cNvSpPr>
            <a:spLocks noChangeArrowheads="1"/>
          </p:cNvSpPr>
          <p:nvPr/>
        </p:nvSpPr>
        <p:spPr bwMode="auto">
          <a:xfrm>
            <a:off x="4660900" y="54356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97" name="Rectangle 30"/>
          <p:cNvSpPr>
            <a:spLocks noChangeArrowheads="1"/>
          </p:cNvSpPr>
          <p:nvPr/>
        </p:nvSpPr>
        <p:spPr bwMode="auto">
          <a:xfrm>
            <a:off x="4672013" y="5942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4124325" y="54149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99" name="Rectangle 32"/>
          <p:cNvSpPr>
            <a:spLocks noChangeArrowheads="1"/>
          </p:cNvSpPr>
          <p:nvPr/>
        </p:nvSpPr>
        <p:spPr bwMode="auto">
          <a:xfrm>
            <a:off x="4124325" y="5934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01" name="Rectangle 34"/>
          <p:cNvSpPr>
            <a:spLocks noChangeArrowheads="1"/>
          </p:cNvSpPr>
          <p:nvPr/>
        </p:nvSpPr>
        <p:spPr bwMode="auto">
          <a:xfrm>
            <a:off x="5613400" y="2339975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02" name="Rectangle 35"/>
          <p:cNvSpPr>
            <a:spLocks noChangeArrowheads="1"/>
          </p:cNvSpPr>
          <p:nvPr/>
        </p:nvSpPr>
        <p:spPr bwMode="auto">
          <a:xfrm>
            <a:off x="5680075" y="2532063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3" name="Rectangle 36"/>
          <p:cNvSpPr>
            <a:spLocks noChangeArrowheads="1"/>
          </p:cNvSpPr>
          <p:nvPr/>
        </p:nvSpPr>
        <p:spPr bwMode="auto">
          <a:xfrm>
            <a:off x="6878638" y="2359025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04" name="Rectangle 37"/>
          <p:cNvSpPr>
            <a:spLocks noChangeArrowheads="1"/>
          </p:cNvSpPr>
          <p:nvPr/>
        </p:nvSpPr>
        <p:spPr bwMode="auto">
          <a:xfrm>
            <a:off x="7032625" y="2560638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5" name="Rectangle 38"/>
          <p:cNvSpPr>
            <a:spLocks noChangeArrowheads="1"/>
          </p:cNvSpPr>
          <p:nvPr/>
        </p:nvSpPr>
        <p:spPr bwMode="auto">
          <a:xfrm>
            <a:off x="5511800" y="29987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06" name="Rectangle 39"/>
          <p:cNvSpPr>
            <a:spLocks noChangeArrowheads="1"/>
          </p:cNvSpPr>
          <p:nvPr/>
        </p:nvSpPr>
        <p:spPr bwMode="auto">
          <a:xfrm>
            <a:off x="5535613" y="3479800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07" name="Rectangle 40"/>
          <p:cNvSpPr>
            <a:spLocks noChangeArrowheads="1"/>
          </p:cNvSpPr>
          <p:nvPr/>
        </p:nvSpPr>
        <p:spPr bwMode="auto">
          <a:xfrm>
            <a:off x="5529263" y="5389563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108" name="Rectangle 41"/>
          <p:cNvSpPr>
            <a:spLocks noChangeArrowheads="1"/>
          </p:cNvSpPr>
          <p:nvPr/>
        </p:nvSpPr>
        <p:spPr bwMode="auto">
          <a:xfrm>
            <a:off x="5513388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109" name="Rectangle 42"/>
          <p:cNvSpPr>
            <a:spLocks noChangeArrowheads="1"/>
          </p:cNvSpPr>
          <p:nvPr/>
        </p:nvSpPr>
        <p:spPr bwMode="auto">
          <a:xfrm>
            <a:off x="5753100" y="34798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10" name="Rectangle 43"/>
          <p:cNvSpPr>
            <a:spLocks noChangeArrowheads="1"/>
          </p:cNvSpPr>
          <p:nvPr/>
        </p:nvSpPr>
        <p:spPr bwMode="auto">
          <a:xfrm>
            <a:off x="5510213" y="39639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11" name="Rectangle 44"/>
          <p:cNvSpPr>
            <a:spLocks noChangeArrowheads="1"/>
          </p:cNvSpPr>
          <p:nvPr/>
        </p:nvSpPr>
        <p:spPr bwMode="auto">
          <a:xfrm>
            <a:off x="6054725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112" name="Rectangle 45"/>
          <p:cNvSpPr>
            <a:spLocks noChangeArrowheads="1"/>
          </p:cNvSpPr>
          <p:nvPr/>
        </p:nvSpPr>
        <p:spPr bwMode="auto">
          <a:xfrm>
            <a:off x="5778500" y="39687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13" name="Rectangle 46"/>
          <p:cNvSpPr>
            <a:spLocks noChangeArrowheads="1"/>
          </p:cNvSpPr>
          <p:nvPr/>
        </p:nvSpPr>
        <p:spPr bwMode="auto">
          <a:xfrm>
            <a:off x="6386513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114" name="Rectangle 47"/>
          <p:cNvSpPr>
            <a:spLocks noChangeArrowheads="1"/>
          </p:cNvSpPr>
          <p:nvPr/>
        </p:nvSpPr>
        <p:spPr bwMode="auto">
          <a:xfrm>
            <a:off x="5764213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115" name="Rectangle 48"/>
          <p:cNvSpPr>
            <a:spLocks noChangeArrowheads="1"/>
          </p:cNvSpPr>
          <p:nvPr/>
        </p:nvSpPr>
        <p:spPr bwMode="auto">
          <a:xfrm>
            <a:off x="5526088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116" name="Rectangle 49"/>
          <p:cNvSpPr>
            <a:spLocks noChangeArrowheads="1"/>
          </p:cNvSpPr>
          <p:nvPr/>
        </p:nvSpPr>
        <p:spPr bwMode="auto">
          <a:xfrm>
            <a:off x="6086475" y="4429125"/>
            <a:ext cx="433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117" name="Rectangle 50"/>
          <p:cNvSpPr>
            <a:spLocks noChangeArrowheads="1"/>
          </p:cNvSpPr>
          <p:nvPr/>
        </p:nvSpPr>
        <p:spPr bwMode="auto">
          <a:xfrm>
            <a:off x="6388100" y="44259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118" name="Rectangle 51"/>
          <p:cNvSpPr>
            <a:spLocks noChangeArrowheads="1"/>
          </p:cNvSpPr>
          <p:nvPr/>
        </p:nvSpPr>
        <p:spPr bwMode="auto">
          <a:xfrm>
            <a:off x="6916738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119" name="Rectangle 52"/>
          <p:cNvSpPr>
            <a:spLocks noChangeArrowheads="1"/>
          </p:cNvSpPr>
          <p:nvPr/>
        </p:nvSpPr>
        <p:spPr bwMode="auto">
          <a:xfrm>
            <a:off x="5505450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120" name="Rectangle 53"/>
          <p:cNvSpPr>
            <a:spLocks noChangeArrowheads="1"/>
          </p:cNvSpPr>
          <p:nvPr/>
        </p:nvSpPr>
        <p:spPr bwMode="auto">
          <a:xfrm>
            <a:off x="5743575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121" name="Rectangle 54"/>
          <p:cNvSpPr>
            <a:spLocks noChangeArrowheads="1"/>
          </p:cNvSpPr>
          <p:nvPr/>
        </p:nvSpPr>
        <p:spPr bwMode="auto">
          <a:xfrm>
            <a:off x="5778500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22" name="Rectangle 55"/>
          <p:cNvSpPr>
            <a:spLocks noChangeArrowheads="1"/>
          </p:cNvSpPr>
          <p:nvPr/>
        </p:nvSpPr>
        <p:spPr bwMode="auto">
          <a:xfrm>
            <a:off x="6040438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123" name="Rectangle 56"/>
          <p:cNvSpPr>
            <a:spLocks noChangeArrowheads="1"/>
          </p:cNvSpPr>
          <p:nvPr/>
        </p:nvSpPr>
        <p:spPr bwMode="auto">
          <a:xfrm>
            <a:off x="57642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124" name="Freeform 57"/>
          <p:cNvSpPr>
            <a:spLocks/>
          </p:cNvSpPr>
          <p:nvPr/>
        </p:nvSpPr>
        <p:spPr bwMode="auto">
          <a:xfrm>
            <a:off x="5548313" y="3011488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>
            <a:off x="4994275" y="2667000"/>
            <a:ext cx="0" cy="35369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4575175" y="2663825"/>
            <a:ext cx="0" cy="3536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7" name="Group 62"/>
          <p:cNvGrpSpPr>
            <a:grpSpLocks/>
          </p:cNvGrpSpPr>
          <p:nvPr/>
        </p:nvGrpSpPr>
        <p:grpSpPr bwMode="auto">
          <a:xfrm>
            <a:off x="6684963" y="3190875"/>
            <a:ext cx="142875" cy="166688"/>
            <a:chOff x="1815" y="2010"/>
            <a:chExt cx="90" cy="105"/>
          </a:xfrm>
        </p:grpSpPr>
        <p:sp>
          <p:nvSpPr>
            <p:cNvPr id="128" name="Line 60"/>
            <p:cNvSpPr>
              <a:spLocks noChangeShapeType="1"/>
            </p:cNvSpPr>
            <p:nvPr/>
          </p:nvSpPr>
          <p:spPr bwMode="auto">
            <a:xfrm>
              <a:off x="1860" y="201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Line 61"/>
            <p:cNvSpPr>
              <a:spLocks noChangeShapeType="1"/>
            </p:cNvSpPr>
            <p:nvPr/>
          </p:nvSpPr>
          <p:spPr bwMode="auto">
            <a:xfrm>
              <a:off x="1815" y="211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0" name="Group 65"/>
          <p:cNvGrpSpPr>
            <a:grpSpLocks/>
          </p:cNvGrpSpPr>
          <p:nvPr/>
        </p:nvGrpSpPr>
        <p:grpSpPr bwMode="auto">
          <a:xfrm>
            <a:off x="6683375" y="3678238"/>
            <a:ext cx="142875" cy="166687"/>
            <a:chOff x="1814" y="2317"/>
            <a:chExt cx="90" cy="105"/>
          </a:xfrm>
        </p:grpSpPr>
        <p:sp>
          <p:nvSpPr>
            <p:cNvPr id="131" name="Line 63"/>
            <p:cNvSpPr>
              <a:spLocks noChangeShapeType="1"/>
            </p:cNvSpPr>
            <p:nvPr/>
          </p:nvSpPr>
          <p:spPr bwMode="auto">
            <a:xfrm>
              <a:off x="1859" y="231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Line 64"/>
            <p:cNvSpPr>
              <a:spLocks noChangeShapeType="1"/>
            </p:cNvSpPr>
            <p:nvPr/>
          </p:nvSpPr>
          <p:spPr bwMode="auto">
            <a:xfrm>
              <a:off x="1814" y="242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" name="Group 68"/>
          <p:cNvGrpSpPr>
            <a:grpSpLocks/>
          </p:cNvGrpSpPr>
          <p:nvPr/>
        </p:nvGrpSpPr>
        <p:grpSpPr bwMode="auto">
          <a:xfrm>
            <a:off x="6680200" y="4152900"/>
            <a:ext cx="142875" cy="166688"/>
            <a:chOff x="1812" y="2616"/>
            <a:chExt cx="90" cy="105"/>
          </a:xfrm>
        </p:grpSpPr>
        <p:sp>
          <p:nvSpPr>
            <p:cNvPr id="134" name="Line 66"/>
            <p:cNvSpPr>
              <a:spLocks noChangeShapeType="1"/>
            </p:cNvSpPr>
            <p:nvPr/>
          </p:nvSpPr>
          <p:spPr bwMode="auto">
            <a:xfrm>
              <a:off x="1857" y="261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Line 67"/>
            <p:cNvSpPr>
              <a:spLocks noChangeShapeType="1"/>
            </p:cNvSpPr>
            <p:nvPr/>
          </p:nvSpPr>
          <p:spPr bwMode="auto">
            <a:xfrm>
              <a:off x="1812" y="272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71"/>
          <p:cNvGrpSpPr>
            <a:grpSpLocks/>
          </p:cNvGrpSpPr>
          <p:nvPr/>
        </p:nvGrpSpPr>
        <p:grpSpPr bwMode="auto">
          <a:xfrm>
            <a:off x="6677025" y="5103813"/>
            <a:ext cx="142875" cy="166687"/>
            <a:chOff x="1810" y="3215"/>
            <a:chExt cx="90" cy="105"/>
          </a:xfrm>
        </p:grpSpPr>
        <p:sp>
          <p:nvSpPr>
            <p:cNvPr id="137" name="Line 69"/>
            <p:cNvSpPr>
              <a:spLocks noChangeShapeType="1"/>
            </p:cNvSpPr>
            <p:nvPr/>
          </p:nvSpPr>
          <p:spPr bwMode="auto">
            <a:xfrm>
              <a:off x="1855" y="321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70"/>
            <p:cNvSpPr>
              <a:spLocks noChangeShapeType="1"/>
            </p:cNvSpPr>
            <p:nvPr/>
          </p:nvSpPr>
          <p:spPr bwMode="auto">
            <a:xfrm>
              <a:off x="1810" y="332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9" name="Group 74"/>
          <p:cNvGrpSpPr>
            <a:grpSpLocks/>
          </p:cNvGrpSpPr>
          <p:nvPr/>
        </p:nvGrpSpPr>
        <p:grpSpPr bwMode="auto">
          <a:xfrm>
            <a:off x="6686550" y="5589588"/>
            <a:ext cx="142875" cy="166687"/>
            <a:chOff x="1816" y="3521"/>
            <a:chExt cx="90" cy="105"/>
          </a:xfrm>
        </p:grpSpPr>
        <p:sp>
          <p:nvSpPr>
            <p:cNvPr id="140" name="Line 72"/>
            <p:cNvSpPr>
              <a:spLocks noChangeShapeType="1"/>
            </p:cNvSpPr>
            <p:nvPr/>
          </p:nvSpPr>
          <p:spPr bwMode="auto">
            <a:xfrm>
              <a:off x="1861" y="35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73"/>
            <p:cNvSpPr>
              <a:spLocks noChangeShapeType="1"/>
            </p:cNvSpPr>
            <p:nvPr/>
          </p:nvSpPr>
          <p:spPr bwMode="auto">
            <a:xfrm>
              <a:off x="1816" y="36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2" name="Group 77"/>
          <p:cNvGrpSpPr>
            <a:grpSpLocks/>
          </p:cNvGrpSpPr>
          <p:nvPr/>
        </p:nvGrpSpPr>
        <p:grpSpPr bwMode="auto">
          <a:xfrm>
            <a:off x="6683375" y="6075363"/>
            <a:ext cx="142875" cy="166687"/>
            <a:chOff x="1814" y="3827"/>
            <a:chExt cx="90" cy="105"/>
          </a:xfrm>
        </p:grpSpPr>
        <p:sp>
          <p:nvSpPr>
            <p:cNvPr id="143" name="Line 75"/>
            <p:cNvSpPr>
              <a:spLocks noChangeShapeType="1"/>
            </p:cNvSpPr>
            <p:nvPr/>
          </p:nvSpPr>
          <p:spPr bwMode="auto">
            <a:xfrm>
              <a:off x="1859" y="382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Line 76"/>
            <p:cNvSpPr>
              <a:spLocks noChangeShapeType="1"/>
            </p:cNvSpPr>
            <p:nvPr/>
          </p:nvSpPr>
          <p:spPr bwMode="auto">
            <a:xfrm>
              <a:off x="1814" y="393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" name="Line 78"/>
          <p:cNvSpPr>
            <a:spLocks noChangeShapeType="1"/>
          </p:cNvSpPr>
          <p:nvPr/>
        </p:nvSpPr>
        <p:spPr bwMode="auto">
          <a:xfrm>
            <a:off x="6732588" y="4691063"/>
            <a:ext cx="2254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6" name="Group 81"/>
          <p:cNvGrpSpPr>
            <a:grpSpLocks/>
          </p:cNvGrpSpPr>
          <p:nvPr/>
        </p:nvGrpSpPr>
        <p:grpSpPr bwMode="auto">
          <a:xfrm>
            <a:off x="8107363" y="4591050"/>
            <a:ext cx="142875" cy="166688"/>
            <a:chOff x="2711" y="2892"/>
            <a:chExt cx="90" cy="105"/>
          </a:xfrm>
        </p:grpSpPr>
        <p:sp>
          <p:nvSpPr>
            <p:cNvPr id="147" name="Line 79"/>
            <p:cNvSpPr>
              <a:spLocks noChangeShapeType="1"/>
            </p:cNvSpPr>
            <p:nvPr/>
          </p:nvSpPr>
          <p:spPr bwMode="auto">
            <a:xfrm>
              <a:off x="2756" y="289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80"/>
            <p:cNvSpPr>
              <a:spLocks noChangeShapeType="1"/>
            </p:cNvSpPr>
            <p:nvPr/>
          </p:nvSpPr>
          <p:spPr bwMode="auto">
            <a:xfrm>
              <a:off x="2711" y="299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9" name="Line 138"/>
          <p:cNvSpPr>
            <a:spLocks noChangeShapeType="1"/>
          </p:cNvSpPr>
          <p:nvPr/>
        </p:nvSpPr>
        <p:spPr bwMode="auto">
          <a:xfrm>
            <a:off x="5303838" y="4441825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95"/>
          <p:cNvSpPr>
            <a:spLocks/>
          </p:cNvSpPr>
          <p:nvPr/>
        </p:nvSpPr>
        <p:spPr bwMode="auto">
          <a:xfrm>
            <a:off x="7080991" y="4038229"/>
            <a:ext cx="1093047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Rectangle 137"/>
          <p:cNvSpPr>
            <a:spLocks noChangeArrowheads="1"/>
          </p:cNvSpPr>
          <p:nvPr/>
        </p:nvSpPr>
        <p:spPr bwMode="auto">
          <a:xfrm>
            <a:off x="7038129" y="40080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grpSp>
        <p:nvGrpSpPr>
          <p:cNvPr id="153" name="Group 150"/>
          <p:cNvGrpSpPr>
            <a:grpSpLocks/>
          </p:cNvGrpSpPr>
          <p:nvPr/>
        </p:nvGrpSpPr>
        <p:grpSpPr bwMode="auto">
          <a:xfrm>
            <a:off x="8094160" y="4270004"/>
            <a:ext cx="157147" cy="166688"/>
            <a:chOff x="5669" y="2200"/>
            <a:chExt cx="90" cy="105"/>
          </a:xfrm>
        </p:grpSpPr>
        <p:sp>
          <p:nvSpPr>
            <p:cNvPr id="15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6" name="Line 166"/>
          <p:cNvSpPr>
            <a:spLocks noChangeShapeType="1"/>
          </p:cNvSpPr>
          <p:nvPr/>
        </p:nvSpPr>
        <p:spPr bwMode="auto">
          <a:xfrm>
            <a:off x="6823816" y="4323000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Split </a:t>
            </a:r>
            <a:r>
              <a:rPr lang="en-US" sz="2000" i="1" dirty="0">
                <a:solidFill>
                  <a:schemeClr val="tx1"/>
                </a:solidFill>
              </a:rPr>
              <a:t>Next </a:t>
            </a:r>
            <a:r>
              <a:rPr lang="en-US" sz="2000" dirty="0">
                <a:solidFill>
                  <a:schemeClr val="tx1"/>
                </a:solidFill>
              </a:rPr>
              <a:t>bucket and increment </a:t>
            </a:r>
            <a:r>
              <a:rPr lang="en-US" sz="2000" i="1" dirty="0">
                <a:solidFill>
                  <a:schemeClr val="tx1"/>
                </a:solidFill>
              </a:rPr>
              <a:t>Next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8" name="Rectangle 33"/>
          <p:cNvSpPr>
            <a:spLocks noChangeArrowheads="1"/>
          </p:cNvSpPr>
          <p:nvPr/>
        </p:nvSpPr>
        <p:spPr bwMode="auto">
          <a:xfrm>
            <a:off x="4989513" y="2109788"/>
            <a:ext cx="117243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/>
              <a:t>Level=0, N= 4</a:t>
            </a:r>
          </a:p>
        </p:txBody>
      </p:sp>
    </p:spTree>
    <p:extLst>
      <p:ext uri="{BB962C8B-B14F-4D97-AF65-F5344CB8AC3E}">
        <p14:creationId xmlns:p14="http://schemas.microsoft.com/office/powerpoint/2010/main" val="1881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Another Example: insert </a:t>
            </a:r>
            <a:r>
              <a:rPr lang="en-US" dirty="0">
                <a:solidFill>
                  <a:srgbClr val="FF0000"/>
                </a:solidFill>
              </a:rPr>
              <a:t>50*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Level = 0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55812" cy="75685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Almost there…</a:t>
            </a:r>
          </a:p>
        </p:txBody>
      </p:sp>
      <p:sp>
        <p:nvSpPr>
          <p:cNvPr id="158" name="Rectangle 82"/>
          <p:cNvSpPr>
            <a:spLocks noChangeArrowheads="1"/>
          </p:cNvSpPr>
          <p:nvPr/>
        </p:nvSpPr>
        <p:spPr bwMode="auto">
          <a:xfrm>
            <a:off x="4799012" y="22383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9" name="Rectangle 83"/>
          <p:cNvSpPr>
            <a:spLocks noChangeArrowheads="1"/>
          </p:cNvSpPr>
          <p:nvPr/>
        </p:nvSpPr>
        <p:spPr bwMode="auto">
          <a:xfrm>
            <a:off x="4694237" y="219551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0" name="Rectangle 84"/>
          <p:cNvSpPr>
            <a:spLocks noChangeArrowheads="1"/>
          </p:cNvSpPr>
          <p:nvPr/>
        </p:nvSpPr>
        <p:spPr bwMode="auto">
          <a:xfrm>
            <a:off x="4148137" y="21875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1" name="Freeform 85"/>
          <p:cNvSpPr>
            <a:spLocks/>
          </p:cNvSpPr>
          <p:nvPr/>
        </p:nvSpPr>
        <p:spPr bwMode="auto">
          <a:xfrm>
            <a:off x="5707062" y="27368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86"/>
          <p:cNvSpPr>
            <a:spLocks/>
          </p:cNvSpPr>
          <p:nvPr/>
        </p:nvSpPr>
        <p:spPr bwMode="auto">
          <a:xfrm>
            <a:off x="5707062" y="3268662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87"/>
          <p:cNvSpPr>
            <a:spLocks/>
          </p:cNvSpPr>
          <p:nvPr/>
        </p:nvSpPr>
        <p:spPr bwMode="auto">
          <a:xfrm>
            <a:off x="5707062" y="38100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88"/>
          <p:cNvSpPr>
            <a:spLocks/>
          </p:cNvSpPr>
          <p:nvPr/>
        </p:nvSpPr>
        <p:spPr bwMode="auto">
          <a:xfrm>
            <a:off x="5707062" y="43307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89"/>
          <p:cNvSpPr>
            <a:spLocks/>
          </p:cNvSpPr>
          <p:nvPr/>
        </p:nvSpPr>
        <p:spPr bwMode="auto">
          <a:xfrm>
            <a:off x="5695950" y="4862512"/>
            <a:ext cx="1317625" cy="266700"/>
          </a:xfrm>
          <a:custGeom>
            <a:avLst/>
            <a:gdLst>
              <a:gd name="T0" fmla="*/ 0 w 830"/>
              <a:gd name="T1" fmla="*/ 167 h 168"/>
              <a:gd name="T2" fmla="*/ 0 w 830"/>
              <a:gd name="T3" fmla="*/ 0 h 168"/>
              <a:gd name="T4" fmla="*/ 829 w 830"/>
              <a:gd name="T5" fmla="*/ 0 h 168"/>
              <a:gd name="T6" fmla="*/ 829 w 830"/>
              <a:gd name="T7" fmla="*/ 167 h 168"/>
              <a:gd name="T8" fmla="*/ 0 w 830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8">
                <a:moveTo>
                  <a:pt x="0" y="167"/>
                </a:moveTo>
                <a:lnTo>
                  <a:pt x="0" y="0"/>
                </a:lnTo>
                <a:lnTo>
                  <a:pt x="829" y="0"/>
                </a:lnTo>
                <a:lnTo>
                  <a:pt x="829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90"/>
          <p:cNvSpPr>
            <a:spLocks/>
          </p:cNvSpPr>
          <p:nvPr/>
        </p:nvSpPr>
        <p:spPr bwMode="auto">
          <a:xfrm>
            <a:off x="5695950" y="6465887"/>
            <a:ext cx="1317625" cy="268288"/>
          </a:xfrm>
          <a:custGeom>
            <a:avLst/>
            <a:gdLst>
              <a:gd name="T0" fmla="*/ 0 w 830"/>
              <a:gd name="T1" fmla="*/ 168 h 169"/>
              <a:gd name="T2" fmla="*/ 0 w 830"/>
              <a:gd name="T3" fmla="*/ 0 h 169"/>
              <a:gd name="T4" fmla="*/ 829 w 830"/>
              <a:gd name="T5" fmla="*/ 0 h 169"/>
              <a:gd name="T6" fmla="*/ 829 w 830"/>
              <a:gd name="T7" fmla="*/ 168 h 169"/>
              <a:gd name="T8" fmla="*/ 0 w 830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9">
                <a:moveTo>
                  <a:pt x="0" y="168"/>
                </a:moveTo>
                <a:lnTo>
                  <a:pt x="0" y="0"/>
                </a:lnTo>
                <a:lnTo>
                  <a:pt x="829" y="0"/>
                </a:lnTo>
                <a:lnTo>
                  <a:pt x="829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91"/>
          <p:cNvSpPr>
            <a:spLocks/>
          </p:cNvSpPr>
          <p:nvPr/>
        </p:nvSpPr>
        <p:spPr bwMode="auto">
          <a:xfrm>
            <a:off x="5707062" y="5394325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92"/>
          <p:cNvSpPr>
            <a:spLocks/>
          </p:cNvSpPr>
          <p:nvPr/>
        </p:nvSpPr>
        <p:spPr bwMode="auto">
          <a:xfrm>
            <a:off x="5707062" y="59245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4259262" y="22399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70" name="Rectangle 94"/>
          <p:cNvSpPr>
            <a:spLocks noChangeArrowheads="1"/>
          </p:cNvSpPr>
          <p:nvPr/>
        </p:nvSpPr>
        <p:spPr bwMode="auto">
          <a:xfrm>
            <a:off x="6003925" y="5372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71" name="Freeform 95"/>
          <p:cNvSpPr>
            <a:spLocks/>
          </p:cNvSpPr>
          <p:nvPr/>
        </p:nvSpPr>
        <p:spPr bwMode="auto">
          <a:xfrm>
            <a:off x="7278687" y="3798887"/>
            <a:ext cx="993775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Rectangle 96"/>
          <p:cNvSpPr>
            <a:spLocks noChangeArrowheads="1"/>
          </p:cNvSpPr>
          <p:nvPr/>
        </p:nvSpPr>
        <p:spPr bwMode="auto">
          <a:xfrm>
            <a:off x="4732337" y="26685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73" name="Rectangle 97"/>
          <p:cNvSpPr>
            <a:spLocks noChangeArrowheads="1"/>
          </p:cNvSpPr>
          <p:nvPr/>
        </p:nvSpPr>
        <p:spPr bwMode="auto">
          <a:xfrm>
            <a:off x="4732337" y="32210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74" name="Rectangle 98"/>
          <p:cNvSpPr>
            <a:spLocks noChangeArrowheads="1"/>
          </p:cNvSpPr>
          <p:nvPr/>
        </p:nvSpPr>
        <p:spPr bwMode="auto">
          <a:xfrm>
            <a:off x="4710112" y="372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4721225" y="4271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6" name="Rectangle 100"/>
          <p:cNvSpPr>
            <a:spLocks noChangeArrowheads="1"/>
          </p:cNvSpPr>
          <p:nvPr/>
        </p:nvSpPr>
        <p:spPr bwMode="auto">
          <a:xfrm>
            <a:off x="4125912" y="2670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77" name="Rectangle 101"/>
          <p:cNvSpPr>
            <a:spLocks noChangeArrowheads="1"/>
          </p:cNvSpPr>
          <p:nvPr/>
        </p:nvSpPr>
        <p:spPr bwMode="auto">
          <a:xfrm>
            <a:off x="4114800" y="32004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78" name="Rectangle 102"/>
          <p:cNvSpPr>
            <a:spLocks noChangeArrowheads="1"/>
          </p:cNvSpPr>
          <p:nvPr/>
        </p:nvSpPr>
        <p:spPr bwMode="auto">
          <a:xfrm>
            <a:off x="4125912" y="3732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79" name="Rectangle 103"/>
          <p:cNvSpPr>
            <a:spLocks noChangeArrowheads="1"/>
          </p:cNvSpPr>
          <p:nvPr/>
        </p:nvSpPr>
        <p:spPr bwMode="auto">
          <a:xfrm>
            <a:off x="4148137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80" name="Rectangle 104"/>
          <p:cNvSpPr>
            <a:spLocks noChangeArrowheads="1"/>
          </p:cNvSpPr>
          <p:nvPr/>
        </p:nvSpPr>
        <p:spPr bwMode="auto">
          <a:xfrm>
            <a:off x="4721225" y="480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81" name="Rectangle 105"/>
          <p:cNvSpPr>
            <a:spLocks noChangeArrowheads="1"/>
          </p:cNvSpPr>
          <p:nvPr/>
        </p:nvSpPr>
        <p:spPr bwMode="auto">
          <a:xfrm>
            <a:off x="4127500" y="4784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82" name="Rectangle 106"/>
          <p:cNvSpPr>
            <a:spLocks noChangeArrowheads="1"/>
          </p:cNvSpPr>
          <p:nvPr/>
        </p:nvSpPr>
        <p:spPr bwMode="auto">
          <a:xfrm>
            <a:off x="4733925" y="59086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83" name="Rectangle 107"/>
          <p:cNvSpPr>
            <a:spLocks noChangeArrowheads="1"/>
          </p:cNvSpPr>
          <p:nvPr/>
        </p:nvSpPr>
        <p:spPr bwMode="auto">
          <a:xfrm>
            <a:off x="4127500" y="53260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184" name="Rectangle 108"/>
          <p:cNvSpPr>
            <a:spLocks noChangeArrowheads="1"/>
          </p:cNvSpPr>
          <p:nvPr/>
        </p:nvSpPr>
        <p:spPr bwMode="auto">
          <a:xfrm>
            <a:off x="4127500" y="59007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87" name="Rectangle 111"/>
          <p:cNvSpPr>
            <a:spLocks noChangeArrowheads="1"/>
          </p:cNvSpPr>
          <p:nvPr/>
        </p:nvSpPr>
        <p:spPr bwMode="auto">
          <a:xfrm>
            <a:off x="4138612" y="6429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111</a:t>
            </a:r>
          </a:p>
        </p:txBody>
      </p:sp>
      <p:sp>
        <p:nvSpPr>
          <p:cNvPr id="188" name="Rectangle 112"/>
          <p:cNvSpPr>
            <a:spLocks noChangeArrowheads="1"/>
          </p:cNvSpPr>
          <p:nvPr/>
        </p:nvSpPr>
        <p:spPr bwMode="auto">
          <a:xfrm>
            <a:off x="4721225" y="5346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9" name="Rectangle 113"/>
          <p:cNvSpPr>
            <a:spLocks noChangeArrowheads="1"/>
          </p:cNvSpPr>
          <p:nvPr/>
        </p:nvSpPr>
        <p:spPr bwMode="auto">
          <a:xfrm>
            <a:off x="5772150" y="1998662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90" name="Rectangle 114"/>
          <p:cNvSpPr>
            <a:spLocks noChangeArrowheads="1"/>
          </p:cNvSpPr>
          <p:nvPr/>
        </p:nvSpPr>
        <p:spPr bwMode="auto">
          <a:xfrm>
            <a:off x="5846762" y="221138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1" name="Rectangle 115"/>
          <p:cNvSpPr>
            <a:spLocks noChangeArrowheads="1"/>
          </p:cNvSpPr>
          <p:nvPr/>
        </p:nvSpPr>
        <p:spPr bwMode="auto">
          <a:xfrm>
            <a:off x="7173912" y="2020887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92" name="Rectangle 116"/>
          <p:cNvSpPr>
            <a:spLocks noChangeArrowheads="1"/>
          </p:cNvSpPr>
          <p:nvPr/>
        </p:nvSpPr>
        <p:spPr bwMode="auto">
          <a:xfrm>
            <a:off x="7343775" y="2243137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3" name="Rectangle 117"/>
          <p:cNvSpPr>
            <a:spLocks noChangeArrowheads="1"/>
          </p:cNvSpPr>
          <p:nvPr/>
        </p:nvSpPr>
        <p:spPr bwMode="auto">
          <a:xfrm>
            <a:off x="4738687" y="64277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94" name="Rectangle 118"/>
          <p:cNvSpPr>
            <a:spLocks noChangeArrowheads="1"/>
          </p:cNvSpPr>
          <p:nvPr/>
        </p:nvSpPr>
        <p:spPr bwMode="auto">
          <a:xfrm>
            <a:off x="5662612" y="270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95" name="Rectangle 119"/>
          <p:cNvSpPr>
            <a:spLocks noChangeArrowheads="1"/>
          </p:cNvSpPr>
          <p:nvPr/>
        </p:nvSpPr>
        <p:spPr bwMode="auto">
          <a:xfrm>
            <a:off x="5699125" y="3236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96" name="Rectangle 120"/>
          <p:cNvSpPr>
            <a:spLocks noChangeArrowheads="1"/>
          </p:cNvSpPr>
          <p:nvPr/>
        </p:nvSpPr>
        <p:spPr bwMode="auto">
          <a:xfrm>
            <a:off x="5916612" y="3236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97" name="Rectangle 121"/>
          <p:cNvSpPr>
            <a:spLocks noChangeArrowheads="1"/>
          </p:cNvSpPr>
          <p:nvPr/>
        </p:nvSpPr>
        <p:spPr bwMode="auto">
          <a:xfrm>
            <a:off x="5656262" y="3778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98" name="Rectangle 122"/>
          <p:cNvSpPr>
            <a:spLocks noChangeArrowheads="1"/>
          </p:cNvSpPr>
          <p:nvPr/>
        </p:nvSpPr>
        <p:spPr bwMode="auto">
          <a:xfrm>
            <a:off x="5989637" y="37766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99" name="Rectangle 123"/>
          <p:cNvSpPr>
            <a:spLocks noChangeArrowheads="1"/>
          </p:cNvSpPr>
          <p:nvPr/>
        </p:nvSpPr>
        <p:spPr bwMode="auto">
          <a:xfrm>
            <a:off x="6299200" y="3775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200" name="Rectangle 124"/>
          <p:cNvSpPr>
            <a:spLocks noChangeArrowheads="1"/>
          </p:cNvSpPr>
          <p:nvPr/>
        </p:nvSpPr>
        <p:spPr bwMode="auto">
          <a:xfrm>
            <a:off x="6600825" y="3779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5991225" y="428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202" name="Rectangle 126"/>
          <p:cNvSpPr>
            <a:spLocks noChangeArrowheads="1"/>
          </p:cNvSpPr>
          <p:nvPr/>
        </p:nvSpPr>
        <p:spPr bwMode="auto">
          <a:xfrm>
            <a:off x="6378575" y="4287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203" name="Rectangle 127"/>
          <p:cNvSpPr>
            <a:spLocks noChangeArrowheads="1"/>
          </p:cNvSpPr>
          <p:nvPr/>
        </p:nvSpPr>
        <p:spPr bwMode="auto">
          <a:xfrm>
            <a:off x="5645150" y="48196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04" name="Rectangle 128"/>
          <p:cNvSpPr>
            <a:spLocks noChangeArrowheads="1"/>
          </p:cNvSpPr>
          <p:nvPr/>
        </p:nvSpPr>
        <p:spPr bwMode="auto">
          <a:xfrm>
            <a:off x="6026150" y="4830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205" name="Rectangle 129"/>
          <p:cNvSpPr>
            <a:spLocks noChangeArrowheads="1"/>
          </p:cNvSpPr>
          <p:nvPr/>
        </p:nvSpPr>
        <p:spPr bwMode="auto">
          <a:xfrm>
            <a:off x="5695950" y="5353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206" name="Rectangle 130"/>
          <p:cNvSpPr>
            <a:spLocks noChangeArrowheads="1"/>
          </p:cNvSpPr>
          <p:nvPr/>
        </p:nvSpPr>
        <p:spPr bwMode="auto">
          <a:xfrm>
            <a:off x="6350000" y="53625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207" name="Rectangle 131"/>
          <p:cNvSpPr>
            <a:spLocks noChangeArrowheads="1"/>
          </p:cNvSpPr>
          <p:nvPr/>
        </p:nvSpPr>
        <p:spPr bwMode="auto">
          <a:xfrm>
            <a:off x="5664200" y="42973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208" name="Rectangle 132"/>
          <p:cNvSpPr>
            <a:spLocks noChangeArrowheads="1"/>
          </p:cNvSpPr>
          <p:nvPr/>
        </p:nvSpPr>
        <p:spPr bwMode="auto">
          <a:xfrm>
            <a:off x="5676900" y="5881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209" name="Rectangle 133"/>
          <p:cNvSpPr>
            <a:spLocks noChangeArrowheads="1"/>
          </p:cNvSpPr>
          <p:nvPr/>
        </p:nvSpPr>
        <p:spPr bwMode="auto">
          <a:xfrm>
            <a:off x="6037262" y="5892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210" name="Rectangle 134"/>
          <p:cNvSpPr>
            <a:spLocks noChangeArrowheads="1"/>
          </p:cNvSpPr>
          <p:nvPr/>
        </p:nvSpPr>
        <p:spPr bwMode="auto">
          <a:xfrm>
            <a:off x="6350000" y="5891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211" name="Rectangle 135"/>
          <p:cNvSpPr>
            <a:spLocks noChangeArrowheads="1"/>
          </p:cNvSpPr>
          <p:nvPr/>
        </p:nvSpPr>
        <p:spPr bwMode="auto">
          <a:xfrm>
            <a:off x="5665787" y="6411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212" name="Rectangle 136"/>
          <p:cNvSpPr>
            <a:spLocks noChangeArrowheads="1"/>
          </p:cNvSpPr>
          <p:nvPr/>
        </p:nvSpPr>
        <p:spPr bwMode="auto">
          <a:xfrm>
            <a:off x="5951537" y="6411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213" name="Rectangle 137"/>
          <p:cNvSpPr>
            <a:spLocks noChangeArrowheads="1"/>
          </p:cNvSpPr>
          <p:nvPr/>
        </p:nvSpPr>
        <p:spPr bwMode="auto">
          <a:xfrm>
            <a:off x="7235825" y="3768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sp>
        <p:nvSpPr>
          <p:cNvPr id="215" name="Line 140"/>
          <p:cNvSpPr>
            <a:spLocks noChangeShapeType="1"/>
          </p:cNvSpPr>
          <p:nvPr/>
        </p:nvSpPr>
        <p:spPr bwMode="auto">
          <a:xfrm>
            <a:off x="5054600" y="2262187"/>
            <a:ext cx="0" cy="443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141"/>
          <p:cNvSpPr>
            <a:spLocks noChangeShapeType="1"/>
          </p:cNvSpPr>
          <p:nvPr/>
        </p:nvSpPr>
        <p:spPr bwMode="auto">
          <a:xfrm>
            <a:off x="4635500" y="2259012"/>
            <a:ext cx="0" cy="4459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" name="Group 144"/>
          <p:cNvGrpSpPr>
            <a:grpSpLocks/>
          </p:cNvGrpSpPr>
          <p:nvPr/>
        </p:nvGrpSpPr>
        <p:grpSpPr bwMode="auto">
          <a:xfrm>
            <a:off x="6948487" y="2916237"/>
            <a:ext cx="142875" cy="166688"/>
            <a:chOff x="4882" y="1498"/>
            <a:chExt cx="90" cy="105"/>
          </a:xfrm>
        </p:grpSpPr>
        <p:sp>
          <p:nvSpPr>
            <p:cNvPr id="218" name="Line 142"/>
            <p:cNvSpPr>
              <a:spLocks noChangeShapeType="1"/>
            </p:cNvSpPr>
            <p:nvPr/>
          </p:nvSpPr>
          <p:spPr bwMode="auto">
            <a:xfrm>
              <a:off x="4927" y="1498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43"/>
            <p:cNvSpPr>
              <a:spLocks noChangeShapeType="1"/>
            </p:cNvSpPr>
            <p:nvPr/>
          </p:nvSpPr>
          <p:spPr bwMode="auto">
            <a:xfrm>
              <a:off x="4882" y="1603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0" name="Group 147"/>
          <p:cNvGrpSpPr>
            <a:grpSpLocks/>
          </p:cNvGrpSpPr>
          <p:nvPr/>
        </p:nvGrpSpPr>
        <p:grpSpPr bwMode="auto">
          <a:xfrm>
            <a:off x="6946900" y="3436937"/>
            <a:ext cx="142875" cy="166688"/>
            <a:chOff x="4881" y="1826"/>
            <a:chExt cx="90" cy="105"/>
          </a:xfrm>
        </p:grpSpPr>
        <p:sp>
          <p:nvSpPr>
            <p:cNvPr id="221" name="Line 145"/>
            <p:cNvSpPr>
              <a:spLocks noChangeShapeType="1"/>
            </p:cNvSpPr>
            <p:nvPr/>
          </p:nvSpPr>
          <p:spPr bwMode="auto">
            <a:xfrm>
              <a:off x="4926" y="182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46"/>
            <p:cNvSpPr>
              <a:spLocks noChangeShapeType="1"/>
            </p:cNvSpPr>
            <p:nvPr/>
          </p:nvSpPr>
          <p:spPr bwMode="auto">
            <a:xfrm>
              <a:off x="4881" y="193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" name="Group 150"/>
          <p:cNvGrpSpPr>
            <a:grpSpLocks/>
          </p:cNvGrpSpPr>
          <p:nvPr/>
        </p:nvGrpSpPr>
        <p:grpSpPr bwMode="auto">
          <a:xfrm>
            <a:off x="8197850" y="4030662"/>
            <a:ext cx="142875" cy="166688"/>
            <a:chOff x="5669" y="2200"/>
            <a:chExt cx="90" cy="105"/>
          </a:xfrm>
        </p:grpSpPr>
        <p:sp>
          <p:nvSpPr>
            <p:cNvPr id="22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" name="Group 153"/>
          <p:cNvGrpSpPr>
            <a:grpSpLocks/>
          </p:cNvGrpSpPr>
          <p:nvPr/>
        </p:nvGrpSpPr>
        <p:grpSpPr bwMode="auto">
          <a:xfrm>
            <a:off x="6943725" y="4518025"/>
            <a:ext cx="142875" cy="166687"/>
            <a:chOff x="4879" y="2507"/>
            <a:chExt cx="90" cy="105"/>
          </a:xfrm>
        </p:grpSpPr>
        <p:sp>
          <p:nvSpPr>
            <p:cNvPr id="227" name="Line 151"/>
            <p:cNvSpPr>
              <a:spLocks noChangeShapeType="1"/>
            </p:cNvSpPr>
            <p:nvPr/>
          </p:nvSpPr>
          <p:spPr bwMode="auto">
            <a:xfrm>
              <a:off x="4924" y="250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152"/>
            <p:cNvSpPr>
              <a:spLocks noChangeShapeType="1"/>
            </p:cNvSpPr>
            <p:nvPr/>
          </p:nvSpPr>
          <p:spPr bwMode="auto">
            <a:xfrm>
              <a:off x="4879" y="261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9" name="Group 156"/>
          <p:cNvGrpSpPr>
            <a:grpSpLocks/>
          </p:cNvGrpSpPr>
          <p:nvPr/>
        </p:nvGrpSpPr>
        <p:grpSpPr bwMode="auto">
          <a:xfrm>
            <a:off x="6942137" y="5051425"/>
            <a:ext cx="142875" cy="166687"/>
            <a:chOff x="4878" y="2843"/>
            <a:chExt cx="90" cy="105"/>
          </a:xfrm>
        </p:grpSpPr>
        <p:sp>
          <p:nvSpPr>
            <p:cNvPr id="230" name="Line 154"/>
            <p:cNvSpPr>
              <a:spLocks noChangeShapeType="1"/>
            </p:cNvSpPr>
            <p:nvPr/>
          </p:nvSpPr>
          <p:spPr bwMode="auto">
            <a:xfrm>
              <a:off x="4923" y="2843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55"/>
            <p:cNvSpPr>
              <a:spLocks noChangeShapeType="1"/>
            </p:cNvSpPr>
            <p:nvPr/>
          </p:nvSpPr>
          <p:spPr bwMode="auto">
            <a:xfrm>
              <a:off x="4878" y="2948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" name="Group 159"/>
          <p:cNvGrpSpPr>
            <a:grpSpLocks/>
          </p:cNvGrpSpPr>
          <p:nvPr/>
        </p:nvGrpSpPr>
        <p:grpSpPr bwMode="auto">
          <a:xfrm>
            <a:off x="6951662" y="5573712"/>
            <a:ext cx="142875" cy="166688"/>
            <a:chOff x="4884" y="3172"/>
            <a:chExt cx="90" cy="105"/>
          </a:xfrm>
        </p:grpSpPr>
        <p:sp>
          <p:nvSpPr>
            <p:cNvPr id="233" name="Line 157"/>
            <p:cNvSpPr>
              <a:spLocks noChangeShapeType="1"/>
            </p:cNvSpPr>
            <p:nvPr/>
          </p:nvSpPr>
          <p:spPr bwMode="auto">
            <a:xfrm>
              <a:off x="4929" y="317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58"/>
            <p:cNvSpPr>
              <a:spLocks noChangeShapeType="1"/>
            </p:cNvSpPr>
            <p:nvPr/>
          </p:nvSpPr>
          <p:spPr bwMode="auto">
            <a:xfrm>
              <a:off x="4884" y="327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" name="Group 162"/>
          <p:cNvGrpSpPr>
            <a:grpSpLocks/>
          </p:cNvGrpSpPr>
          <p:nvPr/>
        </p:nvGrpSpPr>
        <p:grpSpPr bwMode="auto">
          <a:xfrm>
            <a:off x="6948487" y="6094412"/>
            <a:ext cx="142875" cy="166688"/>
            <a:chOff x="4882" y="3500"/>
            <a:chExt cx="90" cy="105"/>
          </a:xfrm>
        </p:grpSpPr>
        <p:sp>
          <p:nvSpPr>
            <p:cNvPr id="236" name="Line 160"/>
            <p:cNvSpPr>
              <a:spLocks noChangeShapeType="1"/>
            </p:cNvSpPr>
            <p:nvPr/>
          </p:nvSpPr>
          <p:spPr bwMode="auto">
            <a:xfrm>
              <a:off x="4927" y="35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61"/>
            <p:cNvSpPr>
              <a:spLocks noChangeShapeType="1"/>
            </p:cNvSpPr>
            <p:nvPr/>
          </p:nvSpPr>
          <p:spPr bwMode="auto">
            <a:xfrm>
              <a:off x="4882" y="36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" name="Group 165"/>
          <p:cNvGrpSpPr>
            <a:grpSpLocks/>
          </p:cNvGrpSpPr>
          <p:nvPr/>
        </p:nvGrpSpPr>
        <p:grpSpPr bwMode="auto">
          <a:xfrm>
            <a:off x="6923087" y="6640512"/>
            <a:ext cx="142875" cy="166688"/>
            <a:chOff x="4866" y="3844"/>
            <a:chExt cx="90" cy="105"/>
          </a:xfrm>
        </p:grpSpPr>
        <p:sp>
          <p:nvSpPr>
            <p:cNvPr id="239" name="Line 163"/>
            <p:cNvSpPr>
              <a:spLocks noChangeShapeType="1"/>
            </p:cNvSpPr>
            <p:nvPr/>
          </p:nvSpPr>
          <p:spPr bwMode="auto">
            <a:xfrm>
              <a:off x="4911" y="3844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64"/>
            <p:cNvSpPr>
              <a:spLocks noChangeShapeType="1"/>
            </p:cNvSpPr>
            <p:nvPr/>
          </p:nvSpPr>
          <p:spPr bwMode="auto">
            <a:xfrm>
              <a:off x="4866" y="3949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1" name="Line 166"/>
          <p:cNvSpPr>
            <a:spLocks noChangeShapeType="1"/>
          </p:cNvSpPr>
          <p:nvPr/>
        </p:nvSpPr>
        <p:spPr bwMode="auto">
          <a:xfrm>
            <a:off x="7021512" y="4075112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Rectangle 33"/>
          <p:cNvSpPr>
            <a:spLocks noChangeArrowheads="1"/>
          </p:cNvSpPr>
          <p:nvPr/>
        </p:nvSpPr>
        <p:spPr bwMode="auto">
          <a:xfrm>
            <a:off x="4724400" y="1881188"/>
            <a:ext cx="74603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/>
              <a:t>Level=0</a:t>
            </a:r>
          </a:p>
        </p:txBody>
      </p:sp>
      <p:sp>
        <p:nvSpPr>
          <p:cNvPr id="92" name="Rectangle 28"/>
          <p:cNvSpPr>
            <a:spLocks noChangeArrowheads="1"/>
          </p:cNvSpPr>
          <p:nvPr/>
        </p:nvSpPr>
        <p:spPr bwMode="auto">
          <a:xfrm>
            <a:off x="5149378" y="4074812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Next=3</a:t>
            </a:r>
          </a:p>
        </p:txBody>
      </p:sp>
      <p:sp>
        <p:nvSpPr>
          <p:cNvPr id="93" name="Line 138"/>
          <p:cNvSpPr>
            <a:spLocks noChangeShapeType="1"/>
          </p:cNvSpPr>
          <p:nvPr/>
        </p:nvSpPr>
        <p:spPr bwMode="auto">
          <a:xfrm>
            <a:off x="5397028" y="4336749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0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Another Example: insert </a:t>
            </a:r>
            <a:r>
              <a:rPr lang="en-US" dirty="0">
                <a:solidFill>
                  <a:srgbClr val="FF0000"/>
                </a:solidFill>
              </a:rPr>
              <a:t>50*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Level = 0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55812" cy="75685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Almost there…</a:t>
            </a:r>
          </a:p>
        </p:txBody>
      </p:sp>
      <p:sp>
        <p:nvSpPr>
          <p:cNvPr id="158" name="Rectangle 82"/>
          <p:cNvSpPr>
            <a:spLocks noChangeArrowheads="1"/>
          </p:cNvSpPr>
          <p:nvPr/>
        </p:nvSpPr>
        <p:spPr bwMode="auto">
          <a:xfrm>
            <a:off x="4799012" y="22383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9" name="Rectangle 83"/>
          <p:cNvSpPr>
            <a:spLocks noChangeArrowheads="1"/>
          </p:cNvSpPr>
          <p:nvPr/>
        </p:nvSpPr>
        <p:spPr bwMode="auto">
          <a:xfrm>
            <a:off x="4694237" y="219551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0" name="Rectangle 84"/>
          <p:cNvSpPr>
            <a:spLocks noChangeArrowheads="1"/>
          </p:cNvSpPr>
          <p:nvPr/>
        </p:nvSpPr>
        <p:spPr bwMode="auto">
          <a:xfrm>
            <a:off x="4148137" y="21875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1" name="Freeform 85"/>
          <p:cNvSpPr>
            <a:spLocks/>
          </p:cNvSpPr>
          <p:nvPr/>
        </p:nvSpPr>
        <p:spPr bwMode="auto">
          <a:xfrm>
            <a:off x="5707062" y="27368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86"/>
          <p:cNvSpPr>
            <a:spLocks/>
          </p:cNvSpPr>
          <p:nvPr/>
        </p:nvSpPr>
        <p:spPr bwMode="auto">
          <a:xfrm>
            <a:off x="5707062" y="3268662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87"/>
          <p:cNvSpPr>
            <a:spLocks/>
          </p:cNvSpPr>
          <p:nvPr/>
        </p:nvSpPr>
        <p:spPr bwMode="auto">
          <a:xfrm>
            <a:off x="5707062" y="38100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88"/>
          <p:cNvSpPr>
            <a:spLocks/>
          </p:cNvSpPr>
          <p:nvPr/>
        </p:nvSpPr>
        <p:spPr bwMode="auto">
          <a:xfrm>
            <a:off x="5707062" y="43307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89"/>
          <p:cNvSpPr>
            <a:spLocks/>
          </p:cNvSpPr>
          <p:nvPr/>
        </p:nvSpPr>
        <p:spPr bwMode="auto">
          <a:xfrm>
            <a:off x="5695950" y="4862512"/>
            <a:ext cx="1317625" cy="266700"/>
          </a:xfrm>
          <a:custGeom>
            <a:avLst/>
            <a:gdLst>
              <a:gd name="T0" fmla="*/ 0 w 830"/>
              <a:gd name="T1" fmla="*/ 167 h 168"/>
              <a:gd name="T2" fmla="*/ 0 w 830"/>
              <a:gd name="T3" fmla="*/ 0 h 168"/>
              <a:gd name="T4" fmla="*/ 829 w 830"/>
              <a:gd name="T5" fmla="*/ 0 h 168"/>
              <a:gd name="T6" fmla="*/ 829 w 830"/>
              <a:gd name="T7" fmla="*/ 167 h 168"/>
              <a:gd name="T8" fmla="*/ 0 w 830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8">
                <a:moveTo>
                  <a:pt x="0" y="167"/>
                </a:moveTo>
                <a:lnTo>
                  <a:pt x="0" y="0"/>
                </a:lnTo>
                <a:lnTo>
                  <a:pt x="829" y="0"/>
                </a:lnTo>
                <a:lnTo>
                  <a:pt x="829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90"/>
          <p:cNvSpPr>
            <a:spLocks/>
          </p:cNvSpPr>
          <p:nvPr/>
        </p:nvSpPr>
        <p:spPr bwMode="auto">
          <a:xfrm>
            <a:off x="5695950" y="6465887"/>
            <a:ext cx="1317625" cy="268288"/>
          </a:xfrm>
          <a:custGeom>
            <a:avLst/>
            <a:gdLst>
              <a:gd name="T0" fmla="*/ 0 w 830"/>
              <a:gd name="T1" fmla="*/ 168 h 169"/>
              <a:gd name="T2" fmla="*/ 0 w 830"/>
              <a:gd name="T3" fmla="*/ 0 h 169"/>
              <a:gd name="T4" fmla="*/ 829 w 830"/>
              <a:gd name="T5" fmla="*/ 0 h 169"/>
              <a:gd name="T6" fmla="*/ 829 w 830"/>
              <a:gd name="T7" fmla="*/ 168 h 169"/>
              <a:gd name="T8" fmla="*/ 0 w 830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9">
                <a:moveTo>
                  <a:pt x="0" y="168"/>
                </a:moveTo>
                <a:lnTo>
                  <a:pt x="0" y="0"/>
                </a:lnTo>
                <a:lnTo>
                  <a:pt x="829" y="0"/>
                </a:lnTo>
                <a:lnTo>
                  <a:pt x="829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91"/>
          <p:cNvSpPr>
            <a:spLocks/>
          </p:cNvSpPr>
          <p:nvPr/>
        </p:nvSpPr>
        <p:spPr bwMode="auto">
          <a:xfrm>
            <a:off x="5707062" y="5394325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92"/>
          <p:cNvSpPr>
            <a:spLocks/>
          </p:cNvSpPr>
          <p:nvPr/>
        </p:nvSpPr>
        <p:spPr bwMode="auto">
          <a:xfrm>
            <a:off x="5707062" y="59245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4259262" y="22399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70" name="Rectangle 94"/>
          <p:cNvSpPr>
            <a:spLocks noChangeArrowheads="1"/>
          </p:cNvSpPr>
          <p:nvPr/>
        </p:nvSpPr>
        <p:spPr bwMode="auto">
          <a:xfrm>
            <a:off x="6003925" y="5372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71" name="Freeform 95"/>
          <p:cNvSpPr>
            <a:spLocks/>
          </p:cNvSpPr>
          <p:nvPr/>
        </p:nvSpPr>
        <p:spPr bwMode="auto">
          <a:xfrm>
            <a:off x="7278687" y="3798887"/>
            <a:ext cx="993775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Rectangle 96"/>
          <p:cNvSpPr>
            <a:spLocks noChangeArrowheads="1"/>
          </p:cNvSpPr>
          <p:nvPr/>
        </p:nvSpPr>
        <p:spPr bwMode="auto">
          <a:xfrm>
            <a:off x="4732337" y="26685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73" name="Rectangle 97"/>
          <p:cNvSpPr>
            <a:spLocks noChangeArrowheads="1"/>
          </p:cNvSpPr>
          <p:nvPr/>
        </p:nvSpPr>
        <p:spPr bwMode="auto">
          <a:xfrm>
            <a:off x="4732337" y="32210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74" name="Rectangle 98"/>
          <p:cNvSpPr>
            <a:spLocks noChangeArrowheads="1"/>
          </p:cNvSpPr>
          <p:nvPr/>
        </p:nvSpPr>
        <p:spPr bwMode="auto">
          <a:xfrm>
            <a:off x="4710112" y="372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4721225" y="4271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6" name="Rectangle 100"/>
          <p:cNvSpPr>
            <a:spLocks noChangeArrowheads="1"/>
          </p:cNvSpPr>
          <p:nvPr/>
        </p:nvSpPr>
        <p:spPr bwMode="auto">
          <a:xfrm>
            <a:off x="4125912" y="2670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77" name="Rectangle 101"/>
          <p:cNvSpPr>
            <a:spLocks noChangeArrowheads="1"/>
          </p:cNvSpPr>
          <p:nvPr/>
        </p:nvSpPr>
        <p:spPr bwMode="auto">
          <a:xfrm>
            <a:off x="4114800" y="32004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78" name="Rectangle 102"/>
          <p:cNvSpPr>
            <a:spLocks noChangeArrowheads="1"/>
          </p:cNvSpPr>
          <p:nvPr/>
        </p:nvSpPr>
        <p:spPr bwMode="auto">
          <a:xfrm>
            <a:off x="4125912" y="3732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79" name="Rectangle 103"/>
          <p:cNvSpPr>
            <a:spLocks noChangeArrowheads="1"/>
          </p:cNvSpPr>
          <p:nvPr/>
        </p:nvSpPr>
        <p:spPr bwMode="auto">
          <a:xfrm>
            <a:off x="4148137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80" name="Rectangle 104"/>
          <p:cNvSpPr>
            <a:spLocks noChangeArrowheads="1"/>
          </p:cNvSpPr>
          <p:nvPr/>
        </p:nvSpPr>
        <p:spPr bwMode="auto">
          <a:xfrm>
            <a:off x="4721225" y="480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81" name="Rectangle 105"/>
          <p:cNvSpPr>
            <a:spLocks noChangeArrowheads="1"/>
          </p:cNvSpPr>
          <p:nvPr/>
        </p:nvSpPr>
        <p:spPr bwMode="auto">
          <a:xfrm>
            <a:off x="4127500" y="4784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82" name="Rectangle 106"/>
          <p:cNvSpPr>
            <a:spLocks noChangeArrowheads="1"/>
          </p:cNvSpPr>
          <p:nvPr/>
        </p:nvSpPr>
        <p:spPr bwMode="auto">
          <a:xfrm>
            <a:off x="4733925" y="59086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83" name="Rectangle 107"/>
          <p:cNvSpPr>
            <a:spLocks noChangeArrowheads="1"/>
          </p:cNvSpPr>
          <p:nvPr/>
        </p:nvSpPr>
        <p:spPr bwMode="auto">
          <a:xfrm>
            <a:off x="4127500" y="53260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184" name="Rectangle 108"/>
          <p:cNvSpPr>
            <a:spLocks noChangeArrowheads="1"/>
          </p:cNvSpPr>
          <p:nvPr/>
        </p:nvSpPr>
        <p:spPr bwMode="auto">
          <a:xfrm>
            <a:off x="4127500" y="59007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85" name="Rectangle 109"/>
          <p:cNvSpPr>
            <a:spLocks noChangeArrowheads="1"/>
          </p:cNvSpPr>
          <p:nvPr/>
        </p:nvSpPr>
        <p:spPr bwMode="auto">
          <a:xfrm>
            <a:off x="5145087" y="2403475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187" name="Rectangle 111"/>
          <p:cNvSpPr>
            <a:spLocks noChangeArrowheads="1"/>
          </p:cNvSpPr>
          <p:nvPr/>
        </p:nvSpPr>
        <p:spPr bwMode="auto">
          <a:xfrm>
            <a:off x="4138612" y="6429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111</a:t>
            </a:r>
          </a:p>
        </p:txBody>
      </p:sp>
      <p:sp>
        <p:nvSpPr>
          <p:cNvPr id="188" name="Rectangle 112"/>
          <p:cNvSpPr>
            <a:spLocks noChangeArrowheads="1"/>
          </p:cNvSpPr>
          <p:nvPr/>
        </p:nvSpPr>
        <p:spPr bwMode="auto">
          <a:xfrm>
            <a:off x="4721225" y="5346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9" name="Rectangle 113"/>
          <p:cNvSpPr>
            <a:spLocks noChangeArrowheads="1"/>
          </p:cNvSpPr>
          <p:nvPr/>
        </p:nvSpPr>
        <p:spPr bwMode="auto">
          <a:xfrm>
            <a:off x="5772150" y="1998662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90" name="Rectangle 114"/>
          <p:cNvSpPr>
            <a:spLocks noChangeArrowheads="1"/>
          </p:cNvSpPr>
          <p:nvPr/>
        </p:nvSpPr>
        <p:spPr bwMode="auto">
          <a:xfrm>
            <a:off x="5846762" y="221138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1" name="Rectangle 115"/>
          <p:cNvSpPr>
            <a:spLocks noChangeArrowheads="1"/>
          </p:cNvSpPr>
          <p:nvPr/>
        </p:nvSpPr>
        <p:spPr bwMode="auto">
          <a:xfrm>
            <a:off x="7173912" y="2020887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92" name="Rectangle 116"/>
          <p:cNvSpPr>
            <a:spLocks noChangeArrowheads="1"/>
          </p:cNvSpPr>
          <p:nvPr/>
        </p:nvSpPr>
        <p:spPr bwMode="auto">
          <a:xfrm>
            <a:off x="7343775" y="2243137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3" name="Rectangle 117"/>
          <p:cNvSpPr>
            <a:spLocks noChangeArrowheads="1"/>
          </p:cNvSpPr>
          <p:nvPr/>
        </p:nvSpPr>
        <p:spPr bwMode="auto">
          <a:xfrm>
            <a:off x="4738687" y="64277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94" name="Rectangle 118"/>
          <p:cNvSpPr>
            <a:spLocks noChangeArrowheads="1"/>
          </p:cNvSpPr>
          <p:nvPr/>
        </p:nvSpPr>
        <p:spPr bwMode="auto">
          <a:xfrm>
            <a:off x="5662612" y="270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95" name="Rectangle 119"/>
          <p:cNvSpPr>
            <a:spLocks noChangeArrowheads="1"/>
          </p:cNvSpPr>
          <p:nvPr/>
        </p:nvSpPr>
        <p:spPr bwMode="auto">
          <a:xfrm>
            <a:off x="5699125" y="3236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96" name="Rectangle 120"/>
          <p:cNvSpPr>
            <a:spLocks noChangeArrowheads="1"/>
          </p:cNvSpPr>
          <p:nvPr/>
        </p:nvSpPr>
        <p:spPr bwMode="auto">
          <a:xfrm>
            <a:off x="5916612" y="3236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97" name="Rectangle 121"/>
          <p:cNvSpPr>
            <a:spLocks noChangeArrowheads="1"/>
          </p:cNvSpPr>
          <p:nvPr/>
        </p:nvSpPr>
        <p:spPr bwMode="auto">
          <a:xfrm>
            <a:off x="5656262" y="3778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98" name="Rectangle 122"/>
          <p:cNvSpPr>
            <a:spLocks noChangeArrowheads="1"/>
          </p:cNvSpPr>
          <p:nvPr/>
        </p:nvSpPr>
        <p:spPr bwMode="auto">
          <a:xfrm>
            <a:off x="5989637" y="37766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99" name="Rectangle 123"/>
          <p:cNvSpPr>
            <a:spLocks noChangeArrowheads="1"/>
          </p:cNvSpPr>
          <p:nvPr/>
        </p:nvSpPr>
        <p:spPr bwMode="auto">
          <a:xfrm>
            <a:off x="6299200" y="3775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200" name="Rectangle 124"/>
          <p:cNvSpPr>
            <a:spLocks noChangeArrowheads="1"/>
          </p:cNvSpPr>
          <p:nvPr/>
        </p:nvSpPr>
        <p:spPr bwMode="auto">
          <a:xfrm>
            <a:off x="6600825" y="3779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5991225" y="428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202" name="Rectangle 126"/>
          <p:cNvSpPr>
            <a:spLocks noChangeArrowheads="1"/>
          </p:cNvSpPr>
          <p:nvPr/>
        </p:nvSpPr>
        <p:spPr bwMode="auto">
          <a:xfrm>
            <a:off x="6378575" y="4287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203" name="Rectangle 127"/>
          <p:cNvSpPr>
            <a:spLocks noChangeArrowheads="1"/>
          </p:cNvSpPr>
          <p:nvPr/>
        </p:nvSpPr>
        <p:spPr bwMode="auto">
          <a:xfrm>
            <a:off x="5645150" y="48196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04" name="Rectangle 128"/>
          <p:cNvSpPr>
            <a:spLocks noChangeArrowheads="1"/>
          </p:cNvSpPr>
          <p:nvPr/>
        </p:nvSpPr>
        <p:spPr bwMode="auto">
          <a:xfrm>
            <a:off x="6026150" y="4830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205" name="Rectangle 129"/>
          <p:cNvSpPr>
            <a:spLocks noChangeArrowheads="1"/>
          </p:cNvSpPr>
          <p:nvPr/>
        </p:nvSpPr>
        <p:spPr bwMode="auto">
          <a:xfrm>
            <a:off x="5695950" y="5353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206" name="Rectangle 130"/>
          <p:cNvSpPr>
            <a:spLocks noChangeArrowheads="1"/>
          </p:cNvSpPr>
          <p:nvPr/>
        </p:nvSpPr>
        <p:spPr bwMode="auto">
          <a:xfrm>
            <a:off x="6350000" y="53625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207" name="Rectangle 131"/>
          <p:cNvSpPr>
            <a:spLocks noChangeArrowheads="1"/>
          </p:cNvSpPr>
          <p:nvPr/>
        </p:nvSpPr>
        <p:spPr bwMode="auto">
          <a:xfrm>
            <a:off x="5664200" y="42973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208" name="Rectangle 132"/>
          <p:cNvSpPr>
            <a:spLocks noChangeArrowheads="1"/>
          </p:cNvSpPr>
          <p:nvPr/>
        </p:nvSpPr>
        <p:spPr bwMode="auto">
          <a:xfrm>
            <a:off x="5676900" y="5881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209" name="Rectangle 133"/>
          <p:cNvSpPr>
            <a:spLocks noChangeArrowheads="1"/>
          </p:cNvSpPr>
          <p:nvPr/>
        </p:nvSpPr>
        <p:spPr bwMode="auto">
          <a:xfrm>
            <a:off x="6037262" y="5892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210" name="Rectangle 134"/>
          <p:cNvSpPr>
            <a:spLocks noChangeArrowheads="1"/>
          </p:cNvSpPr>
          <p:nvPr/>
        </p:nvSpPr>
        <p:spPr bwMode="auto">
          <a:xfrm>
            <a:off x="6350000" y="5891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211" name="Rectangle 135"/>
          <p:cNvSpPr>
            <a:spLocks noChangeArrowheads="1"/>
          </p:cNvSpPr>
          <p:nvPr/>
        </p:nvSpPr>
        <p:spPr bwMode="auto">
          <a:xfrm>
            <a:off x="5665787" y="6411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212" name="Rectangle 136"/>
          <p:cNvSpPr>
            <a:spLocks noChangeArrowheads="1"/>
          </p:cNvSpPr>
          <p:nvPr/>
        </p:nvSpPr>
        <p:spPr bwMode="auto">
          <a:xfrm>
            <a:off x="5951537" y="6411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213" name="Rectangle 137"/>
          <p:cNvSpPr>
            <a:spLocks noChangeArrowheads="1"/>
          </p:cNvSpPr>
          <p:nvPr/>
        </p:nvSpPr>
        <p:spPr bwMode="auto">
          <a:xfrm>
            <a:off x="7235825" y="3768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sp>
        <p:nvSpPr>
          <p:cNvPr id="214" name="Line 139"/>
          <p:cNvSpPr>
            <a:spLocks noChangeShapeType="1"/>
          </p:cNvSpPr>
          <p:nvPr/>
        </p:nvSpPr>
        <p:spPr bwMode="auto">
          <a:xfrm>
            <a:off x="5448300" y="2713037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Line 140"/>
          <p:cNvSpPr>
            <a:spLocks noChangeShapeType="1"/>
          </p:cNvSpPr>
          <p:nvPr/>
        </p:nvSpPr>
        <p:spPr bwMode="auto">
          <a:xfrm>
            <a:off x="5054600" y="2262187"/>
            <a:ext cx="0" cy="443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141"/>
          <p:cNvSpPr>
            <a:spLocks noChangeShapeType="1"/>
          </p:cNvSpPr>
          <p:nvPr/>
        </p:nvSpPr>
        <p:spPr bwMode="auto">
          <a:xfrm>
            <a:off x="4635500" y="2259012"/>
            <a:ext cx="0" cy="4459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" name="Group 144"/>
          <p:cNvGrpSpPr>
            <a:grpSpLocks/>
          </p:cNvGrpSpPr>
          <p:nvPr/>
        </p:nvGrpSpPr>
        <p:grpSpPr bwMode="auto">
          <a:xfrm>
            <a:off x="6948487" y="2916237"/>
            <a:ext cx="142875" cy="166688"/>
            <a:chOff x="4882" y="1498"/>
            <a:chExt cx="90" cy="105"/>
          </a:xfrm>
        </p:grpSpPr>
        <p:sp>
          <p:nvSpPr>
            <p:cNvPr id="218" name="Line 142"/>
            <p:cNvSpPr>
              <a:spLocks noChangeShapeType="1"/>
            </p:cNvSpPr>
            <p:nvPr/>
          </p:nvSpPr>
          <p:spPr bwMode="auto">
            <a:xfrm>
              <a:off x="4927" y="1498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43"/>
            <p:cNvSpPr>
              <a:spLocks noChangeShapeType="1"/>
            </p:cNvSpPr>
            <p:nvPr/>
          </p:nvSpPr>
          <p:spPr bwMode="auto">
            <a:xfrm>
              <a:off x="4882" y="1603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0" name="Group 147"/>
          <p:cNvGrpSpPr>
            <a:grpSpLocks/>
          </p:cNvGrpSpPr>
          <p:nvPr/>
        </p:nvGrpSpPr>
        <p:grpSpPr bwMode="auto">
          <a:xfrm>
            <a:off x="6946900" y="3436937"/>
            <a:ext cx="142875" cy="166688"/>
            <a:chOff x="4881" y="1826"/>
            <a:chExt cx="90" cy="105"/>
          </a:xfrm>
        </p:grpSpPr>
        <p:sp>
          <p:nvSpPr>
            <p:cNvPr id="221" name="Line 145"/>
            <p:cNvSpPr>
              <a:spLocks noChangeShapeType="1"/>
            </p:cNvSpPr>
            <p:nvPr/>
          </p:nvSpPr>
          <p:spPr bwMode="auto">
            <a:xfrm>
              <a:off x="4926" y="182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46"/>
            <p:cNvSpPr>
              <a:spLocks noChangeShapeType="1"/>
            </p:cNvSpPr>
            <p:nvPr/>
          </p:nvSpPr>
          <p:spPr bwMode="auto">
            <a:xfrm>
              <a:off x="4881" y="193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" name="Group 150"/>
          <p:cNvGrpSpPr>
            <a:grpSpLocks/>
          </p:cNvGrpSpPr>
          <p:nvPr/>
        </p:nvGrpSpPr>
        <p:grpSpPr bwMode="auto">
          <a:xfrm>
            <a:off x="8197850" y="4030662"/>
            <a:ext cx="142875" cy="166688"/>
            <a:chOff x="5669" y="2200"/>
            <a:chExt cx="90" cy="105"/>
          </a:xfrm>
        </p:grpSpPr>
        <p:sp>
          <p:nvSpPr>
            <p:cNvPr id="22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" name="Group 153"/>
          <p:cNvGrpSpPr>
            <a:grpSpLocks/>
          </p:cNvGrpSpPr>
          <p:nvPr/>
        </p:nvGrpSpPr>
        <p:grpSpPr bwMode="auto">
          <a:xfrm>
            <a:off x="6943725" y="4518025"/>
            <a:ext cx="142875" cy="166687"/>
            <a:chOff x="4879" y="2507"/>
            <a:chExt cx="90" cy="105"/>
          </a:xfrm>
        </p:grpSpPr>
        <p:sp>
          <p:nvSpPr>
            <p:cNvPr id="227" name="Line 151"/>
            <p:cNvSpPr>
              <a:spLocks noChangeShapeType="1"/>
            </p:cNvSpPr>
            <p:nvPr/>
          </p:nvSpPr>
          <p:spPr bwMode="auto">
            <a:xfrm>
              <a:off x="4924" y="250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152"/>
            <p:cNvSpPr>
              <a:spLocks noChangeShapeType="1"/>
            </p:cNvSpPr>
            <p:nvPr/>
          </p:nvSpPr>
          <p:spPr bwMode="auto">
            <a:xfrm>
              <a:off x="4879" y="261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9" name="Group 156"/>
          <p:cNvGrpSpPr>
            <a:grpSpLocks/>
          </p:cNvGrpSpPr>
          <p:nvPr/>
        </p:nvGrpSpPr>
        <p:grpSpPr bwMode="auto">
          <a:xfrm>
            <a:off x="6942137" y="5051425"/>
            <a:ext cx="142875" cy="166687"/>
            <a:chOff x="4878" y="2843"/>
            <a:chExt cx="90" cy="105"/>
          </a:xfrm>
        </p:grpSpPr>
        <p:sp>
          <p:nvSpPr>
            <p:cNvPr id="230" name="Line 154"/>
            <p:cNvSpPr>
              <a:spLocks noChangeShapeType="1"/>
            </p:cNvSpPr>
            <p:nvPr/>
          </p:nvSpPr>
          <p:spPr bwMode="auto">
            <a:xfrm>
              <a:off x="4923" y="2843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55"/>
            <p:cNvSpPr>
              <a:spLocks noChangeShapeType="1"/>
            </p:cNvSpPr>
            <p:nvPr/>
          </p:nvSpPr>
          <p:spPr bwMode="auto">
            <a:xfrm>
              <a:off x="4878" y="2948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" name="Group 159"/>
          <p:cNvGrpSpPr>
            <a:grpSpLocks/>
          </p:cNvGrpSpPr>
          <p:nvPr/>
        </p:nvGrpSpPr>
        <p:grpSpPr bwMode="auto">
          <a:xfrm>
            <a:off x="6951662" y="5573712"/>
            <a:ext cx="142875" cy="166688"/>
            <a:chOff x="4884" y="3172"/>
            <a:chExt cx="90" cy="105"/>
          </a:xfrm>
        </p:grpSpPr>
        <p:sp>
          <p:nvSpPr>
            <p:cNvPr id="233" name="Line 157"/>
            <p:cNvSpPr>
              <a:spLocks noChangeShapeType="1"/>
            </p:cNvSpPr>
            <p:nvPr/>
          </p:nvSpPr>
          <p:spPr bwMode="auto">
            <a:xfrm>
              <a:off x="4929" y="317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58"/>
            <p:cNvSpPr>
              <a:spLocks noChangeShapeType="1"/>
            </p:cNvSpPr>
            <p:nvPr/>
          </p:nvSpPr>
          <p:spPr bwMode="auto">
            <a:xfrm>
              <a:off x="4884" y="327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" name="Group 162"/>
          <p:cNvGrpSpPr>
            <a:grpSpLocks/>
          </p:cNvGrpSpPr>
          <p:nvPr/>
        </p:nvGrpSpPr>
        <p:grpSpPr bwMode="auto">
          <a:xfrm>
            <a:off x="6948487" y="6094412"/>
            <a:ext cx="142875" cy="166688"/>
            <a:chOff x="4882" y="3500"/>
            <a:chExt cx="90" cy="105"/>
          </a:xfrm>
        </p:grpSpPr>
        <p:sp>
          <p:nvSpPr>
            <p:cNvPr id="236" name="Line 160"/>
            <p:cNvSpPr>
              <a:spLocks noChangeShapeType="1"/>
            </p:cNvSpPr>
            <p:nvPr/>
          </p:nvSpPr>
          <p:spPr bwMode="auto">
            <a:xfrm>
              <a:off x="4927" y="35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61"/>
            <p:cNvSpPr>
              <a:spLocks noChangeShapeType="1"/>
            </p:cNvSpPr>
            <p:nvPr/>
          </p:nvSpPr>
          <p:spPr bwMode="auto">
            <a:xfrm>
              <a:off x="4882" y="36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" name="Group 165"/>
          <p:cNvGrpSpPr>
            <a:grpSpLocks/>
          </p:cNvGrpSpPr>
          <p:nvPr/>
        </p:nvGrpSpPr>
        <p:grpSpPr bwMode="auto">
          <a:xfrm>
            <a:off x="6923087" y="6640512"/>
            <a:ext cx="142875" cy="166688"/>
            <a:chOff x="4866" y="3844"/>
            <a:chExt cx="90" cy="105"/>
          </a:xfrm>
        </p:grpSpPr>
        <p:sp>
          <p:nvSpPr>
            <p:cNvPr id="239" name="Line 163"/>
            <p:cNvSpPr>
              <a:spLocks noChangeShapeType="1"/>
            </p:cNvSpPr>
            <p:nvPr/>
          </p:nvSpPr>
          <p:spPr bwMode="auto">
            <a:xfrm>
              <a:off x="4911" y="3844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64"/>
            <p:cNvSpPr>
              <a:spLocks noChangeShapeType="1"/>
            </p:cNvSpPr>
            <p:nvPr/>
          </p:nvSpPr>
          <p:spPr bwMode="auto">
            <a:xfrm>
              <a:off x="4866" y="3949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1" name="Line 166"/>
          <p:cNvSpPr>
            <a:spLocks noChangeShapeType="1"/>
          </p:cNvSpPr>
          <p:nvPr/>
        </p:nvSpPr>
        <p:spPr bwMode="auto">
          <a:xfrm>
            <a:off x="7021512" y="4075112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Rectangle 33"/>
          <p:cNvSpPr>
            <a:spLocks noChangeArrowheads="1"/>
          </p:cNvSpPr>
          <p:nvPr/>
        </p:nvSpPr>
        <p:spPr bwMode="auto">
          <a:xfrm>
            <a:off x="4724400" y="1881188"/>
            <a:ext cx="74603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/>
              <a:t>Level=0</a:t>
            </a:r>
          </a:p>
        </p:txBody>
      </p:sp>
    </p:spTree>
    <p:extLst>
      <p:ext uri="{BB962C8B-B14F-4D97-AF65-F5344CB8AC3E}">
        <p14:creationId xmlns:p14="http://schemas.microsoft.com/office/powerpoint/2010/main" val="318684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Another Example: insert </a:t>
            </a:r>
            <a:r>
              <a:rPr lang="en-US" dirty="0">
                <a:solidFill>
                  <a:srgbClr val="FF0000"/>
                </a:solidFill>
              </a:rPr>
              <a:t>50*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Level = 0 </a:t>
            </a:r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55812" cy="75685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FINAL STATE!</a:t>
            </a:r>
          </a:p>
        </p:txBody>
      </p:sp>
      <p:sp>
        <p:nvSpPr>
          <p:cNvPr id="158" name="Rectangle 82"/>
          <p:cNvSpPr>
            <a:spLocks noChangeArrowheads="1"/>
          </p:cNvSpPr>
          <p:nvPr/>
        </p:nvSpPr>
        <p:spPr bwMode="auto">
          <a:xfrm>
            <a:off x="4799012" y="22383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9" name="Rectangle 83"/>
          <p:cNvSpPr>
            <a:spLocks noChangeArrowheads="1"/>
          </p:cNvSpPr>
          <p:nvPr/>
        </p:nvSpPr>
        <p:spPr bwMode="auto">
          <a:xfrm>
            <a:off x="4694237" y="219551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0" name="Rectangle 84"/>
          <p:cNvSpPr>
            <a:spLocks noChangeArrowheads="1"/>
          </p:cNvSpPr>
          <p:nvPr/>
        </p:nvSpPr>
        <p:spPr bwMode="auto">
          <a:xfrm>
            <a:off x="4148137" y="21875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1" name="Freeform 85"/>
          <p:cNvSpPr>
            <a:spLocks/>
          </p:cNvSpPr>
          <p:nvPr/>
        </p:nvSpPr>
        <p:spPr bwMode="auto">
          <a:xfrm>
            <a:off x="5707062" y="27368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86"/>
          <p:cNvSpPr>
            <a:spLocks/>
          </p:cNvSpPr>
          <p:nvPr/>
        </p:nvSpPr>
        <p:spPr bwMode="auto">
          <a:xfrm>
            <a:off x="5707062" y="3268662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87"/>
          <p:cNvSpPr>
            <a:spLocks/>
          </p:cNvSpPr>
          <p:nvPr/>
        </p:nvSpPr>
        <p:spPr bwMode="auto">
          <a:xfrm>
            <a:off x="5707062" y="38100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88"/>
          <p:cNvSpPr>
            <a:spLocks/>
          </p:cNvSpPr>
          <p:nvPr/>
        </p:nvSpPr>
        <p:spPr bwMode="auto">
          <a:xfrm>
            <a:off x="5707062" y="43307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89"/>
          <p:cNvSpPr>
            <a:spLocks/>
          </p:cNvSpPr>
          <p:nvPr/>
        </p:nvSpPr>
        <p:spPr bwMode="auto">
          <a:xfrm>
            <a:off x="5695950" y="4862512"/>
            <a:ext cx="1317625" cy="266700"/>
          </a:xfrm>
          <a:custGeom>
            <a:avLst/>
            <a:gdLst>
              <a:gd name="T0" fmla="*/ 0 w 830"/>
              <a:gd name="T1" fmla="*/ 167 h 168"/>
              <a:gd name="T2" fmla="*/ 0 w 830"/>
              <a:gd name="T3" fmla="*/ 0 h 168"/>
              <a:gd name="T4" fmla="*/ 829 w 830"/>
              <a:gd name="T5" fmla="*/ 0 h 168"/>
              <a:gd name="T6" fmla="*/ 829 w 830"/>
              <a:gd name="T7" fmla="*/ 167 h 168"/>
              <a:gd name="T8" fmla="*/ 0 w 830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8">
                <a:moveTo>
                  <a:pt x="0" y="167"/>
                </a:moveTo>
                <a:lnTo>
                  <a:pt x="0" y="0"/>
                </a:lnTo>
                <a:lnTo>
                  <a:pt x="829" y="0"/>
                </a:lnTo>
                <a:lnTo>
                  <a:pt x="829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90"/>
          <p:cNvSpPr>
            <a:spLocks/>
          </p:cNvSpPr>
          <p:nvPr/>
        </p:nvSpPr>
        <p:spPr bwMode="auto">
          <a:xfrm>
            <a:off x="5695950" y="6465887"/>
            <a:ext cx="1317625" cy="268288"/>
          </a:xfrm>
          <a:custGeom>
            <a:avLst/>
            <a:gdLst>
              <a:gd name="T0" fmla="*/ 0 w 830"/>
              <a:gd name="T1" fmla="*/ 168 h 169"/>
              <a:gd name="T2" fmla="*/ 0 w 830"/>
              <a:gd name="T3" fmla="*/ 0 h 169"/>
              <a:gd name="T4" fmla="*/ 829 w 830"/>
              <a:gd name="T5" fmla="*/ 0 h 169"/>
              <a:gd name="T6" fmla="*/ 829 w 830"/>
              <a:gd name="T7" fmla="*/ 168 h 169"/>
              <a:gd name="T8" fmla="*/ 0 w 830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9">
                <a:moveTo>
                  <a:pt x="0" y="168"/>
                </a:moveTo>
                <a:lnTo>
                  <a:pt x="0" y="0"/>
                </a:lnTo>
                <a:lnTo>
                  <a:pt x="829" y="0"/>
                </a:lnTo>
                <a:lnTo>
                  <a:pt x="829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91"/>
          <p:cNvSpPr>
            <a:spLocks/>
          </p:cNvSpPr>
          <p:nvPr/>
        </p:nvSpPr>
        <p:spPr bwMode="auto">
          <a:xfrm>
            <a:off x="5707062" y="5394325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92"/>
          <p:cNvSpPr>
            <a:spLocks/>
          </p:cNvSpPr>
          <p:nvPr/>
        </p:nvSpPr>
        <p:spPr bwMode="auto">
          <a:xfrm>
            <a:off x="5707062" y="59245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4259262" y="22399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70" name="Rectangle 94"/>
          <p:cNvSpPr>
            <a:spLocks noChangeArrowheads="1"/>
          </p:cNvSpPr>
          <p:nvPr/>
        </p:nvSpPr>
        <p:spPr bwMode="auto">
          <a:xfrm>
            <a:off x="6003925" y="5372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71" name="Freeform 95"/>
          <p:cNvSpPr>
            <a:spLocks/>
          </p:cNvSpPr>
          <p:nvPr/>
        </p:nvSpPr>
        <p:spPr bwMode="auto">
          <a:xfrm>
            <a:off x="7278687" y="3798887"/>
            <a:ext cx="993775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Rectangle 96"/>
          <p:cNvSpPr>
            <a:spLocks noChangeArrowheads="1"/>
          </p:cNvSpPr>
          <p:nvPr/>
        </p:nvSpPr>
        <p:spPr bwMode="auto">
          <a:xfrm>
            <a:off x="4732337" y="26685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73" name="Rectangle 97"/>
          <p:cNvSpPr>
            <a:spLocks noChangeArrowheads="1"/>
          </p:cNvSpPr>
          <p:nvPr/>
        </p:nvSpPr>
        <p:spPr bwMode="auto">
          <a:xfrm>
            <a:off x="4732337" y="32210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74" name="Rectangle 98"/>
          <p:cNvSpPr>
            <a:spLocks noChangeArrowheads="1"/>
          </p:cNvSpPr>
          <p:nvPr/>
        </p:nvSpPr>
        <p:spPr bwMode="auto">
          <a:xfrm>
            <a:off x="4710112" y="372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4721225" y="4271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6" name="Rectangle 100"/>
          <p:cNvSpPr>
            <a:spLocks noChangeArrowheads="1"/>
          </p:cNvSpPr>
          <p:nvPr/>
        </p:nvSpPr>
        <p:spPr bwMode="auto">
          <a:xfrm>
            <a:off x="4125912" y="2670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77" name="Rectangle 101"/>
          <p:cNvSpPr>
            <a:spLocks noChangeArrowheads="1"/>
          </p:cNvSpPr>
          <p:nvPr/>
        </p:nvSpPr>
        <p:spPr bwMode="auto">
          <a:xfrm>
            <a:off x="4114800" y="32004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78" name="Rectangle 102"/>
          <p:cNvSpPr>
            <a:spLocks noChangeArrowheads="1"/>
          </p:cNvSpPr>
          <p:nvPr/>
        </p:nvSpPr>
        <p:spPr bwMode="auto">
          <a:xfrm>
            <a:off x="4125912" y="3732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79" name="Rectangle 103"/>
          <p:cNvSpPr>
            <a:spLocks noChangeArrowheads="1"/>
          </p:cNvSpPr>
          <p:nvPr/>
        </p:nvSpPr>
        <p:spPr bwMode="auto">
          <a:xfrm>
            <a:off x="4148137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80" name="Rectangle 104"/>
          <p:cNvSpPr>
            <a:spLocks noChangeArrowheads="1"/>
          </p:cNvSpPr>
          <p:nvPr/>
        </p:nvSpPr>
        <p:spPr bwMode="auto">
          <a:xfrm>
            <a:off x="4721225" y="480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81" name="Rectangle 105"/>
          <p:cNvSpPr>
            <a:spLocks noChangeArrowheads="1"/>
          </p:cNvSpPr>
          <p:nvPr/>
        </p:nvSpPr>
        <p:spPr bwMode="auto">
          <a:xfrm>
            <a:off x="4127500" y="4784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82" name="Rectangle 106"/>
          <p:cNvSpPr>
            <a:spLocks noChangeArrowheads="1"/>
          </p:cNvSpPr>
          <p:nvPr/>
        </p:nvSpPr>
        <p:spPr bwMode="auto">
          <a:xfrm>
            <a:off x="4733925" y="59086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83" name="Rectangle 107"/>
          <p:cNvSpPr>
            <a:spLocks noChangeArrowheads="1"/>
          </p:cNvSpPr>
          <p:nvPr/>
        </p:nvSpPr>
        <p:spPr bwMode="auto">
          <a:xfrm>
            <a:off x="4127500" y="53260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184" name="Rectangle 108"/>
          <p:cNvSpPr>
            <a:spLocks noChangeArrowheads="1"/>
          </p:cNvSpPr>
          <p:nvPr/>
        </p:nvSpPr>
        <p:spPr bwMode="auto">
          <a:xfrm>
            <a:off x="4127500" y="59007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85" name="Rectangle 109"/>
          <p:cNvSpPr>
            <a:spLocks noChangeArrowheads="1"/>
          </p:cNvSpPr>
          <p:nvPr/>
        </p:nvSpPr>
        <p:spPr bwMode="auto">
          <a:xfrm>
            <a:off x="5145087" y="2403475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187" name="Rectangle 111"/>
          <p:cNvSpPr>
            <a:spLocks noChangeArrowheads="1"/>
          </p:cNvSpPr>
          <p:nvPr/>
        </p:nvSpPr>
        <p:spPr bwMode="auto">
          <a:xfrm>
            <a:off x="4138612" y="6429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111</a:t>
            </a:r>
          </a:p>
        </p:txBody>
      </p:sp>
      <p:sp>
        <p:nvSpPr>
          <p:cNvPr id="188" name="Rectangle 112"/>
          <p:cNvSpPr>
            <a:spLocks noChangeArrowheads="1"/>
          </p:cNvSpPr>
          <p:nvPr/>
        </p:nvSpPr>
        <p:spPr bwMode="auto">
          <a:xfrm>
            <a:off x="4721225" y="5346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9" name="Rectangle 113"/>
          <p:cNvSpPr>
            <a:spLocks noChangeArrowheads="1"/>
          </p:cNvSpPr>
          <p:nvPr/>
        </p:nvSpPr>
        <p:spPr bwMode="auto">
          <a:xfrm>
            <a:off x="5772150" y="1998662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90" name="Rectangle 114"/>
          <p:cNvSpPr>
            <a:spLocks noChangeArrowheads="1"/>
          </p:cNvSpPr>
          <p:nvPr/>
        </p:nvSpPr>
        <p:spPr bwMode="auto">
          <a:xfrm>
            <a:off x="5846762" y="221138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1" name="Rectangle 115"/>
          <p:cNvSpPr>
            <a:spLocks noChangeArrowheads="1"/>
          </p:cNvSpPr>
          <p:nvPr/>
        </p:nvSpPr>
        <p:spPr bwMode="auto">
          <a:xfrm>
            <a:off x="7173912" y="2020887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92" name="Rectangle 116"/>
          <p:cNvSpPr>
            <a:spLocks noChangeArrowheads="1"/>
          </p:cNvSpPr>
          <p:nvPr/>
        </p:nvSpPr>
        <p:spPr bwMode="auto">
          <a:xfrm>
            <a:off x="7343775" y="2243137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3" name="Rectangle 117"/>
          <p:cNvSpPr>
            <a:spLocks noChangeArrowheads="1"/>
          </p:cNvSpPr>
          <p:nvPr/>
        </p:nvSpPr>
        <p:spPr bwMode="auto">
          <a:xfrm>
            <a:off x="4738687" y="64277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94" name="Rectangle 118"/>
          <p:cNvSpPr>
            <a:spLocks noChangeArrowheads="1"/>
          </p:cNvSpPr>
          <p:nvPr/>
        </p:nvSpPr>
        <p:spPr bwMode="auto">
          <a:xfrm>
            <a:off x="5662612" y="270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95" name="Rectangle 119"/>
          <p:cNvSpPr>
            <a:spLocks noChangeArrowheads="1"/>
          </p:cNvSpPr>
          <p:nvPr/>
        </p:nvSpPr>
        <p:spPr bwMode="auto">
          <a:xfrm>
            <a:off x="5699125" y="3236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96" name="Rectangle 120"/>
          <p:cNvSpPr>
            <a:spLocks noChangeArrowheads="1"/>
          </p:cNvSpPr>
          <p:nvPr/>
        </p:nvSpPr>
        <p:spPr bwMode="auto">
          <a:xfrm>
            <a:off x="5916612" y="3236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97" name="Rectangle 121"/>
          <p:cNvSpPr>
            <a:spLocks noChangeArrowheads="1"/>
          </p:cNvSpPr>
          <p:nvPr/>
        </p:nvSpPr>
        <p:spPr bwMode="auto">
          <a:xfrm>
            <a:off x="5656262" y="3778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98" name="Rectangle 122"/>
          <p:cNvSpPr>
            <a:spLocks noChangeArrowheads="1"/>
          </p:cNvSpPr>
          <p:nvPr/>
        </p:nvSpPr>
        <p:spPr bwMode="auto">
          <a:xfrm>
            <a:off x="5989637" y="37766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99" name="Rectangle 123"/>
          <p:cNvSpPr>
            <a:spLocks noChangeArrowheads="1"/>
          </p:cNvSpPr>
          <p:nvPr/>
        </p:nvSpPr>
        <p:spPr bwMode="auto">
          <a:xfrm>
            <a:off x="6299200" y="3775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200" name="Rectangle 124"/>
          <p:cNvSpPr>
            <a:spLocks noChangeArrowheads="1"/>
          </p:cNvSpPr>
          <p:nvPr/>
        </p:nvSpPr>
        <p:spPr bwMode="auto">
          <a:xfrm>
            <a:off x="6600825" y="3779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5991225" y="428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202" name="Rectangle 126"/>
          <p:cNvSpPr>
            <a:spLocks noChangeArrowheads="1"/>
          </p:cNvSpPr>
          <p:nvPr/>
        </p:nvSpPr>
        <p:spPr bwMode="auto">
          <a:xfrm>
            <a:off x="6378575" y="4287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203" name="Rectangle 127"/>
          <p:cNvSpPr>
            <a:spLocks noChangeArrowheads="1"/>
          </p:cNvSpPr>
          <p:nvPr/>
        </p:nvSpPr>
        <p:spPr bwMode="auto">
          <a:xfrm>
            <a:off x="5645150" y="48196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04" name="Rectangle 128"/>
          <p:cNvSpPr>
            <a:spLocks noChangeArrowheads="1"/>
          </p:cNvSpPr>
          <p:nvPr/>
        </p:nvSpPr>
        <p:spPr bwMode="auto">
          <a:xfrm>
            <a:off x="6026150" y="4830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205" name="Rectangle 129"/>
          <p:cNvSpPr>
            <a:spLocks noChangeArrowheads="1"/>
          </p:cNvSpPr>
          <p:nvPr/>
        </p:nvSpPr>
        <p:spPr bwMode="auto">
          <a:xfrm>
            <a:off x="5695950" y="5353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206" name="Rectangle 130"/>
          <p:cNvSpPr>
            <a:spLocks noChangeArrowheads="1"/>
          </p:cNvSpPr>
          <p:nvPr/>
        </p:nvSpPr>
        <p:spPr bwMode="auto">
          <a:xfrm>
            <a:off x="6350000" y="53625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207" name="Rectangle 131"/>
          <p:cNvSpPr>
            <a:spLocks noChangeArrowheads="1"/>
          </p:cNvSpPr>
          <p:nvPr/>
        </p:nvSpPr>
        <p:spPr bwMode="auto">
          <a:xfrm>
            <a:off x="5664200" y="42973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208" name="Rectangle 132"/>
          <p:cNvSpPr>
            <a:spLocks noChangeArrowheads="1"/>
          </p:cNvSpPr>
          <p:nvPr/>
        </p:nvSpPr>
        <p:spPr bwMode="auto">
          <a:xfrm>
            <a:off x="5676900" y="5881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209" name="Rectangle 133"/>
          <p:cNvSpPr>
            <a:spLocks noChangeArrowheads="1"/>
          </p:cNvSpPr>
          <p:nvPr/>
        </p:nvSpPr>
        <p:spPr bwMode="auto">
          <a:xfrm>
            <a:off x="6037262" y="5892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210" name="Rectangle 134"/>
          <p:cNvSpPr>
            <a:spLocks noChangeArrowheads="1"/>
          </p:cNvSpPr>
          <p:nvPr/>
        </p:nvSpPr>
        <p:spPr bwMode="auto">
          <a:xfrm>
            <a:off x="6350000" y="5891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211" name="Rectangle 135"/>
          <p:cNvSpPr>
            <a:spLocks noChangeArrowheads="1"/>
          </p:cNvSpPr>
          <p:nvPr/>
        </p:nvSpPr>
        <p:spPr bwMode="auto">
          <a:xfrm>
            <a:off x="5665787" y="6411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212" name="Rectangle 136"/>
          <p:cNvSpPr>
            <a:spLocks noChangeArrowheads="1"/>
          </p:cNvSpPr>
          <p:nvPr/>
        </p:nvSpPr>
        <p:spPr bwMode="auto">
          <a:xfrm>
            <a:off x="5951537" y="6411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213" name="Rectangle 137"/>
          <p:cNvSpPr>
            <a:spLocks noChangeArrowheads="1"/>
          </p:cNvSpPr>
          <p:nvPr/>
        </p:nvSpPr>
        <p:spPr bwMode="auto">
          <a:xfrm>
            <a:off x="7235825" y="3768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sp>
        <p:nvSpPr>
          <p:cNvPr id="214" name="Line 139"/>
          <p:cNvSpPr>
            <a:spLocks noChangeShapeType="1"/>
          </p:cNvSpPr>
          <p:nvPr/>
        </p:nvSpPr>
        <p:spPr bwMode="auto">
          <a:xfrm>
            <a:off x="5448300" y="2713037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Line 140"/>
          <p:cNvSpPr>
            <a:spLocks noChangeShapeType="1"/>
          </p:cNvSpPr>
          <p:nvPr/>
        </p:nvSpPr>
        <p:spPr bwMode="auto">
          <a:xfrm>
            <a:off x="5054600" y="2262187"/>
            <a:ext cx="0" cy="443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141"/>
          <p:cNvSpPr>
            <a:spLocks noChangeShapeType="1"/>
          </p:cNvSpPr>
          <p:nvPr/>
        </p:nvSpPr>
        <p:spPr bwMode="auto">
          <a:xfrm>
            <a:off x="4635500" y="2259012"/>
            <a:ext cx="0" cy="4459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" name="Group 144"/>
          <p:cNvGrpSpPr>
            <a:grpSpLocks/>
          </p:cNvGrpSpPr>
          <p:nvPr/>
        </p:nvGrpSpPr>
        <p:grpSpPr bwMode="auto">
          <a:xfrm>
            <a:off x="6948487" y="2916237"/>
            <a:ext cx="142875" cy="166688"/>
            <a:chOff x="4882" y="1498"/>
            <a:chExt cx="90" cy="105"/>
          </a:xfrm>
        </p:grpSpPr>
        <p:sp>
          <p:nvSpPr>
            <p:cNvPr id="218" name="Line 142"/>
            <p:cNvSpPr>
              <a:spLocks noChangeShapeType="1"/>
            </p:cNvSpPr>
            <p:nvPr/>
          </p:nvSpPr>
          <p:spPr bwMode="auto">
            <a:xfrm>
              <a:off x="4927" y="1498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43"/>
            <p:cNvSpPr>
              <a:spLocks noChangeShapeType="1"/>
            </p:cNvSpPr>
            <p:nvPr/>
          </p:nvSpPr>
          <p:spPr bwMode="auto">
            <a:xfrm>
              <a:off x="4882" y="1603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0" name="Group 147"/>
          <p:cNvGrpSpPr>
            <a:grpSpLocks/>
          </p:cNvGrpSpPr>
          <p:nvPr/>
        </p:nvGrpSpPr>
        <p:grpSpPr bwMode="auto">
          <a:xfrm>
            <a:off x="6946900" y="3436937"/>
            <a:ext cx="142875" cy="166688"/>
            <a:chOff x="4881" y="1826"/>
            <a:chExt cx="90" cy="105"/>
          </a:xfrm>
        </p:grpSpPr>
        <p:sp>
          <p:nvSpPr>
            <p:cNvPr id="221" name="Line 145"/>
            <p:cNvSpPr>
              <a:spLocks noChangeShapeType="1"/>
            </p:cNvSpPr>
            <p:nvPr/>
          </p:nvSpPr>
          <p:spPr bwMode="auto">
            <a:xfrm>
              <a:off x="4926" y="182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46"/>
            <p:cNvSpPr>
              <a:spLocks noChangeShapeType="1"/>
            </p:cNvSpPr>
            <p:nvPr/>
          </p:nvSpPr>
          <p:spPr bwMode="auto">
            <a:xfrm>
              <a:off x="4881" y="193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" name="Group 150"/>
          <p:cNvGrpSpPr>
            <a:grpSpLocks/>
          </p:cNvGrpSpPr>
          <p:nvPr/>
        </p:nvGrpSpPr>
        <p:grpSpPr bwMode="auto">
          <a:xfrm>
            <a:off x="8197850" y="4030662"/>
            <a:ext cx="142875" cy="166688"/>
            <a:chOff x="5669" y="2200"/>
            <a:chExt cx="90" cy="105"/>
          </a:xfrm>
        </p:grpSpPr>
        <p:sp>
          <p:nvSpPr>
            <p:cNvPr id="22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" name="Group 153"/>
          <p:cNvGrpSpPr>
            <a:grpSpLocks/>
          </p:cNvGrpSpPr>
          <p:nvPr/>
        </p:nvGrpSpPr>
        <p:grpSpPr bwMode="auto">
          <a:xfrm>
            <a:off x="6943725" y="4518025"/>
            <a:ext cx="142875" cy="166687"/>
            <a:chOff x="4879" y="2507"/>
            <a:chExt cx="90" cy="105"/>
          </a:xfrm>
        </p:grpSpPr>
        <p:sp>
          <p:nvSpPr>
            <p:cNvPr id="227" name="Line 151"/>
            <p:cNvSpPr>
              <a:spLocks noChangeShapeType="1"/>
            </p:cNvSpPr>
            <p:nvPr/>
          </p:nvSpPr>
          <p:spPr bwMode="auto">
            <a:xfrm>
              <a:off x="4924" y="250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152"/>
            <p:cNvSpPr>
              <a:spLocks noChangeShapeType="1"/>
            </p:cNvSpPr>
            <p:nvPr/>
          </p:nvSpPr>
          <p:spPr bwMode="auto">
            <a:xfrm>
              <a:off x="4879" y="261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9" name="Group 156"/>
          <p:cNvGrpSpPr>
            <a:grpSpLocks/>
          </p:cNvGrpSpPr>
          <p:nvPr/>
        </p:nvGrpSpPr>
        <p:grpSpPr bwMode="auto">
          <a:xfrm>
            <a:off x="6942137" y="5051425"/>
            <a:ext cx="142875" cy="166687"/>
            <a:chOff x="4878" y="2843"/>
            <a:chExt cx="90" cy="105"/>
          </a:xfrm>
        </p:grpSpPr>
        <p:sp>
          <p:nvSpPr>
            <p:cNvPr id="230" name="Line 154"/>
            <p:cNvSpPr>
              <a:spLocks noChangeShapeType="1"/>
            </p:cNvSpPr>
            <p:nvPr/>
          </p:nvSpPr>
          <p:spPr bwMode="auto">
            <a:xfrm>
              <a:off x="4923" y="2843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55"/>
            <p:cNvSpPr>
              <a:spLocks noChangeShapeType="1"/>
            </p:cNvSpPr>
            <p:nvPr/>
          </p:nvSpPr>
          <p:spPr bwMode="auto">
            <a:xfrm>
              <a:off x="4878" y="2948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" name="Group 159"/>
          <p:cNvGrpSpPr>
            <a:grpSpLocks/>
          </p:cNvGrpSpPr>
          <p:nvPr/>
        </p:nvGrpSpPr>
        <p:grpSpPr bwMode="auto">
          <a:xfrm>
            <a:off x="6951662" y="5573712"/>
            <a:ext cx="142875" cy="166688"/>
            <a:chOff x="4884" y="3172"/>
            <a:chExt cx="90" cy="105"/>
          </a:xfrm>
        </p:grpSpPr>
        <p:sp>
          <p:nvSpPr>
            <p:cNvPr id="233" name="Line 157"/>
            <p:cNvSpPr>
              <a:spLocks noChangeShapeType="1"/>
            </p:cNvSpPr>
            <p:nvPr/>
          </p:nvSpPr>
          <p:spPr bwMode="auto">
            <a:xfrm>
              <a:off x="4929" y="317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58"/>
            <p:cNvSpPr>
              <a:spLocks noChangeShapeType="1"/>
            </p:cNvSpPr>
            <p:nvPr/>
          </p:nvSpPr>
          <p:spPr bwMode="auto">
            <a:xfrm>
              <a:off x="4884" y="327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" name="Group 162"/>
          <p:cNvGrpSpPr>
            <a:grpSpLocks/>
          </p:cNvGrpSpPr>
          <p:nvPr/>
        </p:nvGrpSpPr>
        <p:grpSpPr bwMode="auto">
          <a:xfrm>
            <a:off x="6948487" y="6094412"/>
            <a:ext cx="142875" cy="166688"/>
            <a:chOff x="4882" y="3500"/>
            <a:chExt cx="90" cy="105"/>
          </a:xfrm>
        </p:grpSpPr>
        <p:sp>
          <p:nvSpPr>
            <p:cNvPr id="236" name="Line 160"/>
            <p:cNvSpPr>
              <a:spLocks noChangeShapeType="1"/>
            </p:cNvSpPr>
            <p:nvPr/>
          </p:nvSpPr>
          <p:spPr bwMode="auto">
            <a:xfrm>
              <a:off x="4927" y="35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61"/>
            <p:cNvSpPr>
              <a:spLocks noChangeShapeType="1"/>
            </p:cNvSpPr>
            <p:nvPr/>
          </p:nvSpPr>
          <p:spPr bwMode="auto">
            <a:xfrm>
              <a:off x="4882" y="36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" name="Group 165"/>
          <p:cNvGrpSpPr>
            <a:grpSpLocks/>
          </p:cNvGrpSpPr>
          <p:nvPr/>
        </p:nvGrpSpPr>
        <p:grpSpPr bwMode="auto">
          <a:xfrm>
            <a:off x="6923087" y="6640512"/>
            <a:ext cx="142875" cy="166688"/>
            <a:chOff x="4866" y="3844"/>
            <a:chExt cx="90" cy="105"/>
          </a:xfrm>
        </p:grpSpPr>
        <p:sp>
          <p:nvSpPr>
            <p:cNvPr id="239" name="Line 163"/>
            <p:cNvSpPr>
              <a:spLocks noChangeShapeType="1"/>
            </p:cNvSpPr>
            <p:nvPr/>
          </p:nvSpPr>
          <p:spPr bwMode="auto">
            <a:xfrm>
              <a:off x="4911" y="3844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64"/>
            <p:cNvSpPr>
              <a:spLocks noChangeShapeType="1"/>
            </p:cNvSpPr>
            <p:nvPr/>
          </p:nvSpPr>
          <p:spPr bwMode="auto">
            <a:xfrm>
              <a:off x="4866" y="3949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1" name="Line 166"/>
          <p:cNvSpPr>
            <a:spLocks noChangeShapeType="1"/>
          </p:cNvSpPr>
          <p:nvPr/>
        </p:nvSpPr>
        <p:spPr bwMode="auto">
          <a:xfrm>
            <a:off x="7021512" y="4075112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4619546" y="1881187"/>
            <a:ext cx="1089025" cy="3126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33"/>
          <p:cNvSpPr>
            <a:spLocks noChangeArrowheads="1"/>
          </p:cNvSpPr>
          <p:nvPr/>
        </p:nvSpPr>
        <p:spPr bwMode="auto">
          <a:xfrm>
            <a:off x="4724400" y="1881188"/>
            <a:ext cx="74603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/>
              <a:t>Level=1</a:t>
            </a:r>
          </a:p>
        </p:txBody>
      </p:sp>
    </p:spTree>
    <p:extLst>
      <p:ext uri="{BB962C8B-B14F-4D97-AF65-F5344CB8AC3E}">
        <p14:creationId xmlns:p14="http://schemas.microsoft.com/office/powerpoint/2010/main" val="297317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Linear Hashing: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106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Deletion is essentially the inverse of insertion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the last bucket in the file is empty, it can be removed and </a:t>
            </a:r>
            <a:r>
              <a:rPr lang="en-US" sz="2800" i="1" dirty="0"/>
              <a:t>Next</a:t>
            </a:r>
            <a:r>
              <a:rPr lang="en-US" sz="2800" dirty="0"/>
              <a:t> can be decremented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</a:t>
            </a:r>
            <a:r>
              <a:rPr lang="en-US" sz="2800" i="1" dirty="0"/>
              <a:t>Next</a:t>
            </a:r>
            <a:r>
              <a:rPr lang="en-US" sz="2800" dirty="0"/>
              <a:t> is zero and the last bucket becomes empty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/>
              <a:t>Next</a:t>
            </a:r>
            <a:r>
              <a:rPr lang="en-US" sz="2400" dirty="0"/>
              <a:t> is made to point to bucket </a:t>
            </a:r>
            <a:r>
              <a:rPr lang="en-US" sz="2400" b="1" i="1" dirty="0"/>
              <a:t>M</a:t>
            </a:r>
            <a:r>
              <a:rPr lang="en-US" sz="2400" dirty="0"/>
              <a:t>/2 -1 (where </a:t>
            </a:r>
            <a:r>
              <a:rPr lang="en-US" sz="2400" b="1" i="1" dirty="0"/>
              <a:t>M</a:t>
            </a:r>
            <a:r>
              <a:rPr lang="en-US" sz="2400" dirty="0"/>
              <a:t> is the current number of buckets)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/>
              <a:t>Level</a:t>
            </a:r>
            <a:r>
              <a:rPr lang="en-US" sz="2400" dirty="0"/>
              <a:t> is decremented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empty bucket is removed</a:t>
            </a:r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insertion examples can be worked out backwards as examples of deletions!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837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Directory of Pointers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How else (</a:t>
            </a:r>
            <a:r>
              <a:rPr lang="en-US" sz="2600" i="1" dirty="0"/>
              <a:t>as opposed to overflow pages</a:t>
            </a:r>
            <a:r>
              <a:rPr lang="en-US" sz="2600" dirty="0"/>
              <a:t>) can we add a data record to a full bucket in a </a:t>
            </a:r>
            <a:r>
              <a:rPr lang="en-US" sz="2600" i="1" dirty="0"/>
              <a:t>static</a:t>
            </a:r>
            <a:r>
              <a:rPr lang="en-US" sz="2600" dirty="0"/>
              <a:t> hash file?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Reorganize the table </a:t>
            </a:r>
            <a:r>
              <a:rPr lang="en-US" sz="2400" dirty="0"/>
              <a:t>(e.g., by doubling the number of buckets and redistributing the entries across the new </a:t>
            </a:r>
            <a:br>
              <a:rPr lang="en-US" sz="2400" dirty="0"/>
            </a:br>
            <a:r>
              <a:rPr lang="en-US" sz="2400" dirty="0"/>
              <a:t>set of buckets)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But, </a:t>
            </a:r>
            <a:r>
              <a:rPr lang="en-US" sz="2600" dirty="0"/>
              <a:t>reading and writing all pages is expensive!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In contrast, we can use a </a:t>
            </a:r>
            <a:r>
              <a:rPr lang="en-US" sz="2600" dirty="0">
                <a:solidFill>
                  <a:srgbClr val="0070C0"/>
                </a:solidFill>
              </a:rPr>
              <a:t>directory of pointers </a:t>
            </a:r>
            <a:r>
              <a:rPr lang="en-US" sz="2600" dirty="0"/>
              <a:t>to buckets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Buckets number can be doubled by doubling just the directory and </a:t>
            </a:r>
            <a:r>
              <a:rPr lang="en-US" sz="2400" i="1" dirty="0"/>
              <a:t>splitting “only” the bucket that overflowed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</a:t>
            </a:r>
            <a:r>
              <a:rPr lang="en-US" sz="2400" i="1" dirty="0"/>
              <a:t>trick</a:t>
            </a:r>
            <a:r>
              <a:rPr lang="en-US" sz="2400" dirty="0"/>
              <a:t> lies on how the hash function can be adjusted!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283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606756"/>
            <a:ext cx="495909" cy="563482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92565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But, before we will</a:t>
            </a:r>
          </a:p>
          <a:p>
            <a:r>
              <a:rPr lang="en-US" i="1" dirty="0"/>
              <a:t>discuss “Sorting”</a:t>
            </a:r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11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562709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133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07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When Does A DBMS Sort Data?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Users may want answers in some order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/>
              <a:t>SELECT FROM </a:t>
            </a:r>
            <a:r>
              <a:rPr lang="en-US" sz="2200" dirty="0"/>
              <a:t>student </a:t>
            </a:r>
            <a:r>
              <a:rPr lang="en-US" sz="2200" b="1" i="1" dirty="0"/>
              <a:t>ORDER BY</a:t>
            </a:r>
            <a:r>
              <a:rPr lang="en-US" sz="2200" dirty="0"/>
              <a:t> name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/>
              <a:t>SELECT</a:t>
            </a:r>
            <a:r>
              <a:rPr lang="en-US" sz="2200" dirty="0"/>
              <a:t>  </a:t>
            </a:r>
            <a:r>
              <a:rPr lang="en-US" sz="2200" dirty="0" err="1"/>
              <a:t>S.rating</a:t>
            </a:r>
            <a:r>
              <a:rPr lang="en-US" sz="2200" dirty="0"/>
              <a:t>, </a:t>
            </a:r>
            <a:r>
              <a:rPr lang="en-US" sz="2200" b="1" dirty="0"/>
              <a:t>MIN</a:t>
            </a:r>
            <a:r>
              <a:rPr lang="en-US" sz="2200" dirty="0"/>
              <a:t> (</a:t>
            </a:r>
            <a:r>
              <a:rPr lang="en-US" sz="2200" dirty="0" err="1"/>
              <a:t>S.age</a:t>
            </a:r>
            <a:r>
              <a:rPr lang="en-US" sz="2200" dirty="0"/>
              <a:t>) </a:t>
            </a:r>
            <a:r>
              <a:rPr lang="en-US" sz="2200" b="1" dirty="0"/>
              <a:t>FROM</a:t>
            </a:r>
            <a:r>
              <a:rPr lang="en-US" sz="2200" dirty="0"/>
              <a:t> Sailors S </a:t>
            </a:r>
            <a:r>
              <a:rPr lang="en-US" sz="2200" b="1" i="1" dirty="0"/>
              <a:t>GROUP BY</a:t>
            </a:r>
            <a:r>
              <a:rPr lang="en-US" sz="2200" dirty="0"/>
              <a:t>  </a:t>
            </a:r>
            <a:r>
              <a:rPr lang="en-US" sz="2200" dirty="0" err="1"/>
              <a:t>S.rating</a:t>
            </a:r>
            <a:endParaRPr lang="en-US" sz="2200" dirty="0"/>
          </a:p>
          <a:p>
            <a:pPr marL="457200" lvl="1" indent="0">
              <a:buNone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800" i="1" dirty="0"/>
              <a:t>Bulk loading </a:t>
            </a:r>
            <a:r>
              <a:rPr lang="en-US" sz="2800" dirty="0"/>
              <a:t>a B+ tree index involves sorting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Sorting is useful in eliminating duplicates records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</a:t>
            </a:r>
            <a:r>
              <a:rPr lang="en-US" sz="2800" i="1" dirty="0"/>
              <a:t> Sort-Merge</a:t>
            </a:r>
            <a:r>
              <a:rPr lang="en-US" sz="2800" dirty="0"/>
              <a:t> Join algorithm involves sorting </a:t>
            </a:r>
            <a:br>
              <a:rPr lang="en-US" sz="2800" dirty="0"/>
            </a:br>
            <a:r>
              <a:rPr lang="en-US" sz="2800" dirty="0"/>
              <a:t>(</a:t>
            </a:r>
            <a:r>
              <a:rPr lang="en-US" sz="2800" i="1" dirty="0"/>
              <a:t>next session!</a:t>
            </a:r>
            <a:r>
              <a:rPr lang="en-US" sz="28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9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0309708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971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61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In-Memory vs. External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we want to sort 60GB of data on a machine with only 8GB of RAM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In-Memory Sort (e.g., Quicksort) ?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Yes, but data do not fit in memory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What about relying on virtual memory</a:t>
            </a:r>
            <a:r>
              <a:rPr lang="en-US" sz="3200" dirty="0"/>
              <a:t>?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In this case, </a:t>
            </a:r>
            <a:r>
              <a:rPr lang="en-US" sz="3200" dirty="0">
                <a:solidFill>
                  <a:srgbClr val="0070C0"/>
                </a:solidFill>
              </a:rPr>
              <a:t>external sorting </a:t>
            </a:r>
            <a:r>
              <a:rPr lang="en-US" sz="3200" dirty="0"/>
              <a:t>is needed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In-memory sorting is </a:t>
            </a:r>
            <a:r>
              <a:rPr lang="en-US" sz="2600" i="1" dirty="0"/>
              <a:t>orthogonal</a:t>
            </a:r>
            <a:r>
              <a:rPr lang="en-US" sz="2600" dirty="0"/>
              <a:t> to external sorting!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69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1744587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3733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46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Simple Two-Way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IDEA</a:t>
            </a:r>
            <a:r>
              <a:rPr lang="en-US" sz="2800" dirty="0"/>
              <a:t>: Sort sub-files that can fit in memory and merge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Let us refer to each sorted sub-file as a</a:t>
            </a:r>
            <a:r>
              <a:rPr lang="en-US" sz="2800" b="1" i="1" dirty="0"/>
              <a:t> </a:t>
            </a:r>
            <a:r>
              <a:rPr lang="en-US" sz="2800" i="1" u="sng" dirty="0">
                <a:solidFill>
                  <a:srgbClr val="0070C0"/>
                </a:solidFill>
              </a:rPr>
              <a:t>run</a:t>
            </a:r>
          </a:p>
          <a:p>
            <a:pPr>
              <a:buFont typeface="Wingdings" pitchFamily="2" charset="2"/>
              <a:buChar char="§"/>
            </a:pPr>
            <a:endParaRPr lang="en-US" sz="2600" b="1" i="1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C00000"/>
                </a:solidFill>
              </a:rPr>
              <a:t>Algorithm: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Pass 1:</a:t>
            </a:r>
            <a:r>
              <a:rPr lang="en-US" dirty="0"/>
              <a:t> Read a page into memory, sort it, write it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/>
              <a:t>1-page runs</a:t>
            </a:r>
            <a:r>
              <a:rPr lang="en-US" i="1" dirty="0"/>
              <a:t> </a:t>
            </a:r>
            <a:r>
              <a:rPr lang="en-US" dirty="0"/>
              <a:t>are produced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Passes 2, 3, etc.,: </a:t>
            </a:r>
            <a:r>
              <a:rPr lang="en-US" dirty="0"/>
              <a:t>Merge </a:t>
            </a:r>
            <a:r>
              <a:rPr lang="en-US" i="1" dirty="0"/>
              <a:t>pairs</a:t>
            </a:r>
            <a:r>
              <a:rPr lang="en-US" dirty="0"/>
              <a:t> (hence, 2-way) of runs to produce longer runs until only one run is left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73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Simple Two-Way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C00000"/>
                </a:solidFill>
              </a:rPr>
              <a:t>Algorithm: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 1</a:t>
            </a:r>
            <a:r>
              <a:rPr lang="en-US" sz="2600" dirty="0"/>
              <a:t>: Read a page into memory, sort it, write it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/>
              <a:t>How many buffer pages are needed? 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Passes 2, 3, etc.,</a:t>
            </a:r>
            <a:r>
              <a:rPr lang="en-US" sz="2600" dirty="0"/>
              <a:t>: Merge </a:t>
            </a:r>
            <a:r>
              <a:rPr lang="en-US" sz="2600" i="1" dirty="0"/>
              <a:t>pairs</a:t>
            </a:r>
            <a:r>
              <a:rPr lang="en-US" sz="2600" dirty="0"/>
              <a:t> (hence, 2-way) of runs to produce longer runs until only one run is left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/>
              <a:t>How many buffer pages are needed? 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6854825" y="4735513"/>
            <a:ext cx="1316037" cy="220662"/>
          </a:xfrm>
          <a:custGeom>
            <a:avLst/>
            <a:gdLst>
              <a:gd name="T0" fmla="*/ 828 w 829"/>
              <a:gd name="T1" fmla="*/ 70 h 139"/>
              <a:gd name="T2" fmla="*/ 796 w 829"/>
              <a:gd name="T3" fmla="*/ 42 h 139"/>
              <a:gd name="T4" fmla="*/ 707 w 829"/>
              <a:gd name="T5" fmla="*/ 21 h 139"/>
              <a:gd name="T6" fmla="*/ 414 w 829"/>
              <a:gd name="T7" fmla="*/ 0 h 139"/>
              <a:gd name="T8" fmla="*/ 122 w 829"/>
              <a:gd name="T9" fmla="*/ 21 h 139"/>
              <a:gd name="T10" fmla="*/ 33 w 829"/>
              <a:gd name="T11" fmla="*/ 42 h 139"/>
              <a:gd name="T12" fmla="*/ 0 w 829"/>
              <a:gd name="T13" fmla="*/ 70 h 139"/>
              <a:gd name="T14" fmla="*/ 33 w 829"/>
              <a:gd name="T15" fmla="*/ 97 h 139"/>
              <a:gd name="T16" fmla="*/ 122 w 829"/>
              <a:gd name="T17" fmla="*/ 118 h 139"/>
              <a:gd name="T18" fmla="*/ 414 w 829"/>
              <a:gd name="T19" fmla="*/ 138 h 139"/>
              <a:gd name="T20" fmla="*/ 707 w 829"/>
              <a:gd name="T21" fmla="*/ 118 h 139"/>
              <a:gd name="T22" fmla="*/ 796 w 829"/>
              <a:gd name="T23" fmla="*/ 97 h 139"/>
              <a:gd name="T24" fmla="*/ 828 w 829"/>
              <a:gd name="T25" fmla="*/ 7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9" h="139">
                <a:moveTo>
                  <a:pt x="828" y="70"/>
                </a:moveTo>
                <a:lnTo>
                  <a:pt x="796" y="42"/>
                </a:lnTo>
                <a:lnTo>
                  <a:pt x="707" y="21"/>
                </a:lnTo>
                <a:lnTo>
                  <a:pt x="414" y="0"/>
                </a:lnTo>
                <a:lnTo>
                  <a:pt x="122" y="21"/>
                </a:lnTo>
                <a:lnTo>
                  <a:pt x="33" y="42"/>
                </a:lnTo>
                <a:lnTo>
                  <a:pt x="0" y="70"/>
                </a:lnTo>
                <a:lnTo>
                  <a:pt x="33" y="97"/>
                </a:lnTo>
                <a:lnTo>
                  <a:pt x="122" y="118"/>
                </a:lnTo>
                <a:lnTo>
                  <a:pt x="414" y="138"/>
                </a:lnTo>
                <a:lnTo>
                  <a:pt x="707" y="118"/>
                </a:lnTo>
                <a:lnTo>
                  <a:pt x="796" y="97"/>
                </a:lnTo>
                <a:lnTo>
                  <a:pt x="828" y="70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509712" y="5132388"/>
            <a:ext cx="1039813" cy="150812"/>
          </a:xfrm>
          <a:custGeom>
            <a:avLst/>
            <a:gdLst>
              <a:gd name="T0" fmla="*/ 0 w 655"/>
              <a:gd name="T1" fmla="*/ 94 h 95"/>
              <a:gd name="T2" fmla="*/ 0 w 655"/>
              <a:gd name="T3" fmla="*/ 0 h 95"/>
              <a:gd name="T4" fmla="*/ 654 w 655"/>
              <a:gd name="T5" fmla="*/ 0 h 95"/>
              <a:gd name="T6" fmla="*/ 654 w 655"/>
              <a:gd name="T7" fmla="*/ 94 h 95"/>
              <a:gd name="T8" fmla="*/ 0 w 655"/>
              <a:gd name="T9" fmla="*/ 94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5" h="95">
                <a:moveTo>
                  <a:pt x="0" y="94"/>
                </a:moveTo>
                <a:lnTo>
                  <a:pt x="0" y="0"/>
                </a:lnTo>
                <a:lnTo>
                  <a:pt x="654" y="0"/>
                </a:lnTo>
                <a:lnTo>
                  <a:pt x="654" y="94"/>
                </a:lnTo>
                <a:lnTo>
                  <a:pt x="0" y="9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1509712" y="5880100"/>
            <a:ext cx="1068388" cy="138113"/>
          </a:xfrm>
          <a:custGeom>
            <a:avLst/>
            <a:gdLst>
              <a:gd name="T0" fmla="*/ 0 w 673"/>
              <a:gd name="T1" fmla="*/ 86 h 87"/>
              <a:gd name="T2" fmla="*/ 0 w 673"/>
              <a:gd name="T3" fmla="*/ 0 h 87"/>
              <a:gd name="T4" fmla="*/ 672 w 673"/>
              <a:gd name="T5" fmla="*/ 0 h 87"/>
              <a:gd name="T6" fmla="*/ 672 w 673"/>
              <a:gd name="T7" fmla="*/ 86 h 87"/>
              <a:gd name="T8" fmla="*/ 0 w 673"/>
              <a:gd name="T9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3" h="87">
                <a:moveTo>
                  <a:pt x="0" y="86"/>
                </a:moveTo>
                <a:lnTo>
                  <a:pt x="0" y="0"/>
                </a:lnTo>
                <a:lnTo>
                  <a:pt x="672" y="0"/>
                </a:lnTo>
                <a:lnTo>
                  <a:pt x="672" y="86"/>
                </a:lnTo>
                <a:lnTo>
                  <a:pt x="0" y="86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1371600" y="4764088"/>
            <a:ext cx="1314450" cy="219075"/>
          </a:xfrm>
          <a:custGeom>
            <a:avLst/>
            <a:gdLst>
              <a:gd name="T0" fmla="*/ 827 w 828"/>
              <a:gd name="T1" fmla="*/ 69 h 138"/>
              <a:gd name="T2" fmla="*/ 795 w 828"/>
              <a:gd name="T3" fmla="*/ 42 h 138"/>
              <a:gd name="T4" fmla="*/ 706 w 828"/>
              <a:gd name="T5" fmla="*/ 20 h 138"/>
              <a:gd name="T6" fmla="*/ 414 w 828"/>
              <a:gd name="T7" fmla="*/ 0 h 138"/>
              <a:gd name="T8" fmla="*/ 121 w 828"/>
              <a:gd name="T9" fmla="*/ 20 h 138"/>
              <a:gd name="T10" fmla="*/ 32 w 828"/>
              <a:gd name="T11" fmla="*/ 42 h 138"/>
              <a:gd name="T12" fmla="*/ 0 w 828"/>
              <a:gd name="T13" fmla="*/ 69 h 138"/>
              <a:gd name="T14" fmla="*/ 32 w 828"/>
              <a:gd name="T15" fmla="*/ 95 h 138"/>
              <a:gd name="T16" fmla="*/ 121 w 828"/>
              <a:gd name="T17" fmla="*/ 117 h 138"/>
              <a:gd name="T18" fmla="*/ 414 w 828"/>
              <a:gd name="T19" fmla="*/ 137 h 138"/>
              <a:gd name="T20" fmla="*/ 706 w 828"/>
              <a:gd name="T21" fmla="*/ 117 h 138"/>
              <a:gd name="T22" fmla="*/ 795 w 828"/>
              <a:gd name="T23" fmla="*/ 95 h 138"/>
              <a:gd name="T24" fmla="*/ 827 w 828"/>
              <a:gd name="T25" fmla="*/ 69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8" h="138">
                <a:moveTo>
                  <a:pt x="827" y="69"/>
                </a:moveTo>
                <a:lnTo>
                  <a:pt x="795" y="42"/>
                </a:lnTo>
                <a:lnTo>
                  <a:pt x="706" y="20"/>
                </a:lnTo>
                <a:lnTo>
                  <a:pt x="414" y="0"/>
                </a:lnTo>
                <a:lnTo>
                  <a:pt x="121" y="20"/>
                </a:lnTo>
                <a:lnTo>
                  <a:pt x="32" y="42"/>
                </a:lnTo>
                <a:lnTo>
                  <a:pt x="0" y="69"/>
                </a:lnTo>
                <a:lnTo>
                  <a:pt x="32" y="95"/>
                </a:lnTo>
                <a:lnTo>
                  <a:pt x="121" y="117"/>
                </a:lnTo>
                <a:lnTo>
                  <a:pt x="414" y="137"/>
                </a:lnTo>
                <a:lnTo>
                  <a:pt x="706" y="117"/>
                </a:lnTo>
                <a:lnTo>
                  <a:pt x="795" y="95"/>
                </a:lnTo>
                <a:lnTo>
                  <a:pt x="827" y="6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398837" y="6202363"/>
            <a:ext cx="27305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Main memory buffers</a:t>
            </a:r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6964362" y="5430838"/>
            <a:ext cx="1055688" cy="138112"/>
          </a:xfrm>
          <a:custGeom>
            <a:avLst/>
            <a:gdLst>
              <a:gd name="T0" fmla="*/ 0 w 665"/>
              <a:gd name="T1" fmla="*/ 86 h 87"/>
              <a:gd name="T2" fmla="*/ 0 w 665"/>
              <a:gd name="T3" fmla="*/ 0 h 87"/>
              <a:gd name="T4" fmla="*/ 664 w 665"/>
              <a:gd name="T5" fmla="*/ 0 h 87"/>
              <a:gd name="T6" fmla="*/ 664 w 665"/>
              <a:gd name="T7" fmla="*/ 86 h 87"/>
              <a:gd name="T8" fmla="*/ 0 w 665"/>
              <a:gd name="T9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5" h="87">
                <a:moveTo>
                  <a:pt x="0" y="86"/>
                </a:moveTo>
                <a:lnTo>
                  <a:pt x="0" y="0"/>
                </a:lnTo>
                <a:lnTo>
                  <a:pt x="664" y="0"/>
                </a:lnTo>
                <a:lnTo>
                  <a:pt x="664" y="86"/>
                </a:lnTo>
                <a:lnTo>
                  <a:pt x="0" y="86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6978650" y="5662613"/>
            <a:ext cx="1055687" cy="125412"/>
          </a:xfrm>
          <a:custGeom>
            <a:avLst/>
            <a:gdLst>
              <a:gd name="T0" fmla="*/ 0 w 665"/>
              <a:gd name="T1" fmla="*/ 78 h 79"/>
              <a:gd name="T2" fmla="*/ 0 w 665"/>
              <a:gd name="T3" fmla="*/ 0 h 79"/>
              <a:gd name="T4" fmla="*/ 664 w 665"/>
              <a:gd name="T5" fmla="*/ 0 h 79"/>
              <a:gd name="T6" fmla="*/ 664 w 665"/>
              <a:gd name="T7" fmla="*/ 78 h 79"/>
              <a:gd name="T8" fmla="*/ 0 w 665"/>
              <a:gd name="T9" fmla="*/ 78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5" h="79">
                <a:moveTo>
                  <a:pt x="0" y="78"/>
                </a:moveTo>
                <a:lnTo>
                  <a:pt x="0" y="0"/>
                </a:lnTo>
                <a:lnTo>
                  <a:pt x="664" y="0"/>
                </a:lnTo>
                <a:lnTo>
                  <a:pt x="664" y="78"/>
                </a:lnTo>
                <a:lnTo>
                  <a:pt x="0" y="78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519487" y="4878388"/>
            <a:ext cx="1127125" cy="444500"/>
          </a:xfrm>
          <a:custGeom>
            <a:avLst/>
            <a:gdLst>
              <a:gd name="T0" fmla="*/ 0 w 710"/>
              <a:gd name="T1" fmla="*/ 279 h 280"/>
              <a:gd name="T2" fmla="*/ 0 w 710"/>
              <a:gd name="T3" fmla="*/ 0 h 280"/>
              <a:gd name="T4" fmla="*/ 709 w 710"/>
              <a:gd name="T5" fmla="*/ 0 h 280"/>
              <a:gd name="T6" fmla="*/ 709 w 710"/>
              <a:gd name="T7" fmla="*/ 279 h 280"/>
              <a:gd name="T8" fmla="*/ 0 w 710"/>
              <a:gd name="T9" fmla="*/ 279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0" h="280">
                <a:moveTo>
                  <a:pt x="0" y="279"/>
                </a:moveTo>
                <a:lnTo>
                  <a:pt x="0" y="0"/>
                </a:lnTo>
                <a:lnTo>
                  <a:pt x="709" y="0"/>
                </a:lnTo>
                <a:lnTo>
                  <a:pt x="709" y="279"/>
                </a:lnTo>
                <a:lnTo>
                  <a:pt x="0" y="27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5272087" y="5354638"/>
            <a:ext cx="1001713" cy="360362"/>
          </a:xfrm>
          <a:custGeom>
            <a:avLst/>
            <a:gdLst>
              <a:gd name="T0" fmla="*/ 0 w 631"/>
              <a:gd name="T1" fmla="*/ 226 h 227"/>
              <a:gd name="T2" fmla="*/ 0 w 631"/>
              <a:gd name="T3" fmla="*/ 0 h 227"/>
              <a:gd name="T4" fmla="*/ 630 w 631"/>
              <a:gd name="T5" fmla="*/ 0 h 227"/>
              <a:gd name="T6" fmla="*/ 630 w 631"/>
              <a:gd name="T7" fmla="*/ 226 h 227"/>
              <a:gd name="T8" fmla="*/ 0 w 631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1" h="227">
                <a:moveTo>
                  <a:pt x="0" y="226"/>
                </a:moveTo>
                <a:lnTo>
                  <a:pt x="0" y="0"/>
                </a:lnTo>
                <a:lnTo>
                  <a:pt x="630" y="0"/>
                </a:lnTo>
                <a:lnTo>
                  <a:pt x="630" y="226"/>
                </a:lnTo>
                <a:lnTo>
                  <a:pt x="0" y="226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3492500" y="5721350"/>
            <a:ext cx="1127125" cy="446088"/>
          </a:xfrm>
          <a:custGeom>
            <a:avLst/>
            <a:gdLst>
              <a:gd name="T0" fmla="*/ 0 w 710"/>
              <a:gd name="T1" fmla="*/ 280 h 281"/>
              <a:gd name="T2" fmla="*/ 0 w 710"/>
              <a:gd name="T3" fmla="*/ 0 h 281"/>
              <a:gd name="T4" fmla="*/ 709 w 710"/>
              <a:gd name="T5" fmla="*/ 0 h 281"/>
              <a:gd name="T6" fmla="*/ 709 w 710"/>
              <a:gd name="T7" fmla="*/ 280 h 281"/>
              <a:gd name="T8" fmla="*/ 0 w 710"/>
              <a:gd name="T9" fmla="*/ 28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0" h="281">
                <a:moveTo>
                  <a:pt x="0" y="280"/>
                </a:moveTo>
                <a:lnTo>
                  <a:pt x="0" y="0"/>
                </a:lnTo>
                <a:lnTo>
                  <a:pt x="709" y="0"/>
                </a:lnTo>
                <a:lnTo>
                  <a:pt x="709" y="280"/>
                </a:lnTo>
                <a:lnTo>
                  <a:pt x="0" y="280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3014662" y="4560888"/>
            <a:ext cx="3433763" cy="2055812"/>
          </a:xfrm>
          <a:custGeom>
            <a:avLst/>
            <a:gdLst>
              <a:gd name="T0" fmla="*/ 0 w 2163"/>
              <a:gd name="T1" fmla="*/ 1294 h 1295"/>
              <a:gd name="T2" fmla="*/ 0 w 2163"/>
              <a:gd name="T3" fmla="*/ 0 h 1295"/>
              <a:gd name="T4" fmla="*/ 2162 w 2163"/>
              <a:gd name="T5" fmla="*/ 0 h 1295"/>
              <a:gd name="T6" fmla="*/ 2162 w 2163"/>
              <a:gd name="T7" fmla="*/ 1294 h 1295"/>
              <a:gd name="T8" fmla="*/ 0 w 2163"/>
              <a:gd name="T9" fmla="*/ 1294 h 1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498850" y="4916488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INPUT 1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3498850" y="5761038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INPUT 2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5221287" y="5365750"/>
            <a:ext cx="1063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OUTPUT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7231062" y="6315075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79575" y="6342063"/>
            <a:ext cx="7112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13858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26812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" name="Group 26"/>
          <p:cNvGrpSpPr>
            <a:grpSpLocks/>
          </p:cNvGrpSpPr>
          <p:nvPr/>
        </p:nvGrpSpPr>
        <p:grpSpPr bwMode="auto">
          <a:xfrm>
            <a:off x="1389062" y="6083300"/>
            <a:ext cx="1292225" cy="152400"/>
            <a:chOff x="962" y="3456"/>
            <a:chExt cx="814" cy="96"/>
          </a:xfrm>
        </p:grpSpPr>
        <p:sp>
          <p:nvSpPr>
            <p:cNvPr id="23" name="Arc 24"/>
            <p:cNvSpPr>
              <a:spLocks/>
            </p:cNvSpPr>
            <p:nvPr/>
          </p:nvSpPr>
          <p:spPr bwMode="auto">
            <a:xfrm>
              <a:off x="962" y="3456"/>
              <a:ext cx="432" cy="9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Arc 25"/>
            <p:cNvSpPr>
              <a:spLocks/>
            </p:cNvSpPr>
            <p:nvPr/>
          </p:nvSpPr>
          <p:spPr bwMode="auto">
            <a:xfrm>
              <a:off x="1344" y="3456"/>
              <a:ext cx="432" cy="96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29"/>
          <p:cNvGrpSpPr>
            <a:grpSpLocks/>
          </p:cNvGrpSpPr>
          <p:nvPr/>
        </p:nvGrpSpPr>
        <p:grpSpPr bwMode="auto">
          <a:xfrm>
            <a:off x="6875462" y="6083300"/>
            <a:ext cx="1292225" cy="152400"/>
            <a:chOff x="4418" y="3456"/>
            <a:chExt cx="814" cy="96"/>
          </a:xfrm>
        </p:grpSpPr>
        <p:sp>
          <p:nvSpPr>
            <p:cNvPr id="26" name="Arc 27"/>
            <p:cNvSpPr>
              <a:spLocks/>
            </p:cNvSpPr>
            <p:nvPr/>
          </p:nvSpPr>
          <p:spPr bwMode="auto">
            <a:xfrm>
              <a:off x="4418" y="3456"/>
              <a:ext cx="432" cy="9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Arc 28"/>
            <p:cNvSpPr>
              <a:spLocks/>
            </p:cNvSpPr>
            <p:nvPr/>
          </p:nvSpPr>
          <p:spPr bwMode="auto">
            <a:xfrm>
              <a:off x="4800" y="3456"/>
              <a:ext cx="432" cy="96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68722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81676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528887" y="51689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2528887" y="59309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4662487" y="5092700"/>
            <a:ext cx="60960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4662487" y="5626100"/>
            <a:ext cx="609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6262687" y="5549900"/>
            <a:ext cx="609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278502" y="2573708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400" dirty="0">
                <a:solidFill>
                  <a:srgbClr val="FF0000"/>
                </a:solidFill>
              </a:rPr>
              <a:t>ONE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248400" y="3881735"/>
            <a:ext cx="99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400" dirty="0">
                <a:solidFill>
                  <a:srgbClr val="FF0000"/>
                </a:solidFill>
              </a:rPr>
              <a:t>THREE</a:t>
            </a:r>
          </a:p>
        </p:txBody>
      </p:sp>
    </p:spTree>
    <p:extLst>
      <p:ext uri="{BB962C8B-B14F-4D97-AF65-F5344CB8AC3E}">
        <p14:creationId xmlns:p14="http://schemas.microsoft.com/office/powerpoint/2010/main" val="86613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2" grpId="0"/>
      <p:bldP spid="3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2-Way Merge Sort: An Example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6269037" y="1603375"/>
            <a:ext cx="9762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2906FA"/>
                </a:solidFill>
                <a:latin typeface="Arial" pitchFamily="34" charset="0"/>
              </a:rPr>
              <a:t>Input File</a:t>
            </a: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6256337" y="2108200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1-Page Runs</a:t>
            </a: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6269037" y="2714625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2-Page Runs</a:t>
            </a: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6269037" y="374173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4-Page Runs</a:t>
            </a: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6354762" y="553878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8-Page Runs</a:t>
            </a: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1336807" y="1862138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0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1344931" y="2317750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1</a:t>
            </a: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1346607" y="3068312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2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391012" y="4355996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3</a:t>
            </a:r>
          </a:p>
        </p:txBody>
      </p:sp>
      <p:sp>
        <p:nvSpPr>
          <p:cNvPr id="45" name="Freeform 17"/>
          <p:cNvSpPr>
            <a:spLocks/>
          </p:cNvSpPr>
          <p:nvPr/>
        </p:nvSpPr>
        <p:spPr bwMode="auto">
          <a:xfrm>
            <a:off x="2478087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8"/>
          <p:cNvSpPr>
            <a:spLocks/>
          </p:cNvSpPr>
          <p:nvPr/>
        </p:nvSpPr>
        <p:spPr bwMode="auto">
          <a:xfrm>
            <a:off x="295275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9"/>
          <p:cNvSpPr>
            <a:spLocks/>
          </p:cNvSpPr>
          <p:nvPr/>
        </p:nvSpPr>
        <p:spPr bwMode="auto">
          <a:xfrm>
            <a:off x="342900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20"/>
          <p:cNvSpPr>
            <a:spLocks/>
          </p:cNvSpPr>
          <p:nvPr/>
        </p:nvSpPr>
        <p:spPr bwMode="auto">
          <a:xfrm>
            <a:off x="390525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21"/>
          <p:cNvSpPr>
            <a:spLocks/>
          </p:cNvSpPr>
          <p:nvPr/>
        </p:nvSpPr>
        <p:spPr bwMode="auto">
          <a:xfrm>
            <a:off x="438150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22"/>
          <p:cNvSpPr>
            <a:spLocks/>
          </p:cNvSpPr>
          <p:nvPr/>
        </p:nvSpPr>
        <p:spPr bwMode="auto">
          <a:xfrm>
            <a:off x="4857750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23"/>
          <p:cNvSpPr>
            <a:spLocks/>
          </p:cNvSpPr>
          <p:nvPr/>
        </p:nvSpPr>
        <p:spPr bwMode="auto">
          <a:xfrm>
            <a:off x="5334000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24"/>
          <p:cNvSpPr>
            <a:spLocks/>
          </p:cNvSpPr>
          <p:nvPr/>
        </p:nvSpPr>
        <p:spPr bwMode="auto">
          <a:xfrm>
            <a:off x="5808662" y="2119313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25"/>
          <p:cNvSpPr>
            <a:spLocks/>
          </p:cNvSpPr>
          <p:nvPr/>
        </p:nvSpPr>
        <p:spPr bwMode="auto">
          <a:xfrm>
            <a:off x="27146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26"/>
          <p:cNvSpPr>
            <a:spLocks/>
          </p:cNvSpPr>
          <p:nvPr/>
        </p:nvSpPr>
        <p:spPr bwMode="auto">
          <a:xfrm>
            <a:off x="27146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27"/>
          <p:cNvSpPr>
            <a:spLocks/>
          </p:cNvSpPr>
          <p:nvPr/>
        </p:nvSpPr>
        <p:spPr bwMode="auto">
          <a:xfrm>
            <a:off x="36671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28"/>
          <p:cNvSpPr>
            <a:spLocks/>
          </p:cNvSpPr>
          <p:nvPr/>
        </p:nvSpPr>
        <p:spPr bwMode="auto">
          <a:xfrm>
            <a:off x="36671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9"/>
          <p:cNvSpPr>
            <a:spLocks/>
          </p:cNvSpPr>
          <p:nvPr/>
        </p:nvSpPr>
        <p:spPr bwMode="auto">
          <a:xfrm>
            <a:off x="46196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30"/>
          <p:cNvSpPr>
            <a:spLocks/>
          </p:cNvSpPr>
          <p:nvPr/>
        </p:nvSpPr>
        <p:spPr bwMode="auto">
          <a:xfrm>
            <a:off x="46196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31"/>
          <p:cNvSpPr>
            <a:spLocks/>
          </p:cNvSpPr>
          <p:nvPr/>
        </p:nvSpPr>
        <p:spPr bwMode="auto">
          <a:xfrm>
            <a:off x="5572125" y="263366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32"/>
          <p:cNvSpPr>
            <a:spLocks/>
          </p:cNvSpPr>
          <p:nvPr/>
        </p:nvSpPr>
        <p:spPr bwMode="auto">
          <a:xfrm>
            <a:off x="5572125" y="2889250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33"/>
          <p:cNvSpPr>
            <a:spLocks/>
          </p:cNvSpPr>
          <p:nvPr/>
        </p:nvSpPr>
        <p:spPr bwMode="auto">
          <a:xfrm>
            <a:off x="3190875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34"/>
          <p:cNvSpPr>
            <a:spLocks/>
          </p:cNvSpPr>
          <p:nvPr/>
        </p:nvSpPr>
        <p:spPr bwMode="auto">
          <a:xfrm>
            <a:off x="3190875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35"/>
          <p:cNvSpPr>
            <a:spLocks/>
          </p:cNvSpPr>
          <p:nvPr/>
        </p:nvSpPr>
        <p:spPr bwMode="auto">
          <a:xfrm>
            <a:off x="3190875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36"/>
          <p:cNvSpPr>
            <a:spLocks/>
          </p:cNvSpPr>
          <p:nvPr/>
        </p:nvSpPr>
        <p:spPr bwMode="auto">
          <a:xfrm>
            <a:off x="5094287" y="340201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37"/>
          <p:cNvSpPr>
            <a:spLocks/>
          </p:cNvSpPr>
          <p:nvPr/>
        </p:nvSpPr>
        <p:spPr bwMode="auto">
          <a:xfrm>
            <a:off x="5094287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38"/>
          <p:cNvSpPr>
            <a:spLocks/>
          </p:cNvSpPr>
          <p:nvPr/>
        </p:nvSpPr>
        <p:spPr bwMode="auto">
          <a:xfrm>
            <a:off x="5094287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9"/>
          <p:cNvSpPr>
            <a:spLocks/>
          </p:cNvSpPr>
          <p:nvPr/>
        </p:nvSpPr>
        <p:spPr bwMode="auto">
          <a:xfrm>
            <a:off x="5094287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40"/>
          <p:cNvSpPr>
            <a:spLocks/>
          </p:cNvSpPr>
          <p:nvPr/>
        </p:nvSpPr>
        <p:spPr bwMode="auto">
          <a:xfrm>
            <a:off x="4143375" y="4686300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41"/>
          <p:cNvSpPr>
            <a:spLocks/>
          </p:cNvSpPr>
          <p:nvPr/>
        </p:nvSpPr>
        <p:spPr bwMode="auto">
          <a:xfrm>
            <a:off x="4143375" y="494188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42"/>
          <p:cNvSpPr>
            <a:spLocks/>
          </p:cNvSpPr>
          <p:nvPr/>
        </p:nvSpPr>
        <p:spPr bwMode="auto">
          <a:xfrm>
            <a:off x="4143375" y="51990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43"/>
          <p:cNvSpPr>
            <a:spLocks/>
          </p:cNvSpPr>
          <p:nvPr/>
        </p:nvSpPr>
        <p:spPr bwMode="auto">
          <a:xfrm>
            <a:off x="4143375" y="5456238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44"/>
          <p:cNvSpPr>
            <a:spLocks/>
          </p:cNvSpPr>
          <p:nvPr/>
        </p:nvSpPr>
        <p:spPr bwMode="auto">
          <a:xfrm>
            <a:off x="4143375" y="5711825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45"/>
          <p:cNvSpPr>
            <a:spLocks/>
          </p:cNvSpPr>
          <p:nvPr/>
        </p:nvSpPr>
        <p:spPr bwMode="auto">
          <a:xfrm>
            <a:off x="4143375" y="596900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46"/>
          <p:cNvSpPr>
            <a:spLocks/>
          </p:cNvSpPr>
          <p:nvPr/>
        </p:nvSpPr>
        <p:spPr bwMode="auto">
          <a:xfrm>
            <a:off x="4143375" y="6226175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47"/>
          <p:cNvSpPr>
            <a:spLocks/>
          </p:cNvSpPr>
          <p:nvPr/>
        </p:nvSpPr>
        <p:spPr bwMode="auto">
          <a:xfrm>
            <a:off x="4143375" y="64817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4157662" y="64801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77" name="Freeform 49"/>
          <p:cNvSpPr>
            <a:spLocks/>
          </p:cNvSpPr>
          <p:nvPr/>
        </p:nvSpPr>
        <p:spPr bwMode="auto">
          <a:xfrm>
            <a:off x="295275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50"/>
          <p:cNvSpPr>
            <a:spLocks/>
          </p:cNvSpPr>
          <p:nvPr/>
        </p:nvSpPr>
        <p:spPr bwMode="auto">
          <a:xfrm>
            <a:off x="342900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51"/>
          <p:cNvSpPr>
            <a:spLocks/>
          </p:cNvSpPr>
          <p:nvPr/>
        </p:nvSpPr>
        <p:spPr bwMode="auto">
          <a:xfrm>
            <a:off x="390525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52"/>
          <p:cNvSpPr>
            <a:spLocks/>
          </p:cNvSpPr>
          <p:nvPr/>
        </p:nvSpPr>
        <p:spPr bwMode="auto">
          <a:xfrm>
            <a:off x="438150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53"/>
          <p:cNvSpPr>
            <a:spLocks/>
          </p:cNvSpPr>
          <p:nvPr/>
        </p:nvSpPr>
        <p:spPr bwMode="auto">
          <a:xfrm>
            <a:off x="4857750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54"/>
          <p:cNvSpPr>
            <a:spLocks/>
          </p:cNvSpPr>
          <p:nvPr/>
        </p:nvSpPr>
        <p:spPr bwMode="auto">
          <a:xfrm>
            <a:off x="5334000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55"/>
          <p:cNvSpPr>
            <a:spLocks/>
          </p:cNvSpPr>
          <p:nvPr/>
        </p:nvSpPr>
        <p:spPr bwMode="auto">
          <a:xfrm>
            <a:off x="5808662" y="1604963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56"/>
          <p:cNvSpPr>
            <a:spLocks/>
          </p:cNvSpPr>
          <p:nvPr/>
        </p:nvSpPr>
        <p:spPr bwMode="auto">
          <a:xfrm>
            <a:off x="2478087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43998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2906712" y="1603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338296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9,4</a:t>
            </a: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385921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8,7</a:t>
            </a: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433546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481171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3,1</a:t>
            </a: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5357812" y="16033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24304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3354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290671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2,6</a:t>
            </a: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33829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4,9</a:t>
            </a: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386873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97" name="Rectangle 69"/>
          <p:cNvSpPr>
            <a:spLocks noChangeArrowheads="1"/>
          </p:cNvSpPr>
          <p:nvPr/>
        </p:nvSpPr>
        <p:spPr bwMode="auto">
          <a:xfrm>
            <a:off x="4802187" y="21161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5346700" y="21161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9" name="Rectangle 71"/>
          <p:cNvSpPr>
            <a:spLocks noChangeArrowheads="1"/>
          </p:cNvSpPr>
          <p:nvPr/>
        </p:nvSpPr>
        <p:spPr bwMode="auto">
          <a:xfrm>
            <a:off x="2659062" y="26511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2668587" y="28971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4,6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3621087" y="25987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4,7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3611562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4594225" y="2619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4583112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5584825" y="28654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3144837" y="34099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3144837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4,4</a:t>
            </a:r>
          </a:p>
        </p:txBody>
      </p:sp>
      <p:sp>
        <p:nvSpPr>
          <p:cNvPr id="108" name="Rectangle 80"/>
          <p:cNvSpPr>
            <a:spLocks noChangeArrowheads="1"/>
          </p:cNvSpPr>
          <p:nvPr/>
        </p:nvSpPr>
        <p:spPr bwMode="auto">
          <a:xfrm>
            <a:off x="3154362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6,7</a:t>
            </a:r>
          </a:p>
        </p:txBody>
      </p:sp>
      <p:sp>
        <p:nvSpPr>
          <p:cNvPr id="109" name="Rectangle 81"/>
          <p:cNvSpPr>
            <a:spLocks noChangeArrowheads="1"/>
          </p:cNvSpPr>
          <p:nvPr/>
        </p:nvSpPr>
        <p:spPr bwMode="auto">
          <a:xfrm>
            <a:off x="3144837" y="4191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10" name="Rectangle 82"/>
          <p:cNvSpPr>
            <a:spLocks noChangeArrowheads="1"/>
          </p:cNvSpPr>
          <p:nvPr/>
        </p:nvSpPr>
        <p:spPr bwMode="auto">
          <a:xfrm>
            <a:off x="5051425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1" name="Rectangle 83"/>
          <p:cNvSpPr>
            <a:spLocks noChangeArrowheads="1"/>
          </p:cNvSpPr>
          <p:nvPr/>
        </p:nvSpPr>
        <p:spPr bwMode="auto">
          <a:xfrm>
            <a:off x="5051425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3,5</a:t>
            </a:r>
          </a:p>
        </p:txBody>
      </p:sp>
      <p:sp>
        <p:nvSpPr>
          <p:cNvPr id="112" name="Rectangle 84"/>
          <p:cNvSpPr>
            <a:spLocks noChangeArrowheads="1"/>
          </p:cNvSpPr>
          <p:nvPr/>
        </p:nvSpPr>
        <p:spPr bwMode="auto">
          <a:xfrm>
            <a:off x="5130800" y="415925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13" name="Rectangle 85"/>
          <p:cNvSpPr>
            <a:spLocks noChangeArrowheads="1"/>
          </p:cNvSpPr>
          <p:nvPr/>
        </p:nvSpPr>
        <p:spPr bwMode="auto">
          <a:xfrm>
            <a:off x="4097337" y="49498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4" name="Rectangle 86"/>
          <p:cNvSpPr>
            <a:spLocks noChangeArrowheads="1"/>
          </p:cNvSpPr>
          <p:nvPr/>
        </p:nvSpPr>
        <p:spPr bwMode="auto">
          <a:xfrm>
            <a:off x="4097337" y="51974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15" name="Rectangle 87"/>
          <p:cNvSpPr>
            <a:spLocks noChangeArrowheads="1"/>
          </p:cNvSpPr>
          <p:nvPr/>
        </p:nvSpPr>
        <p:spPr bwMode="auto">
          <a:xfrm>
            <a:off x="4097337" y="545306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116" name="Rectangle 88"/>
          <p:cNvSpPr>
            <a:spLocks noChangeArrowheads="1"/>
          </p:cNvSpPr>
          <p:nvPr/>
        </p:nvSpPr>
        <p:spPr bwMode="auto">
          <a:xfrm>
            <a:off x="4097337" y="57213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4,5</a:t>
            </a:r>
          </a:p>
        </p:txBody>
      </p:sp>
      <p:sp>
        <p:nvSpPr>
          <p:cNvPr id="117" name="Rectangle 89"/>
          <p:cNvSpPr>
            <a:spLocks noChangeArrowheads="1"/>
          </p:cNvSpPr>
          <p:nvPr/>
        </p:nvSpPr>
        <p:spPr bwMode="auto">
          <a:xfrm>
            <a:off x="4097337" y="596741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6,6</a:t>
            </a:r>
          </a:p>
        </p:txBody>
      </p:sp>
      <p:sp>
        <p:nvSpPr>
          <p:cNvPr id="118" name="Rectangle 90"/>
          <p:cNvSpPr>
            <a:spLocks noChangeArrowheads="1"/>
          </p:cNvSpPr>
          <p:nvPr/>
        </p:nvSpPr>
        <p:spPr bwMode="auto">
          <a:xfrm>
            <a:off x="4097337" y="6223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119" name="Freeform 91"/>
          <p:cNvSpPr>
            <a:spLocks/>
          </p:cNvSpPr>
          <p:nvPr/>
        </p:nvSpPr>
        <p:spPr bwMode="auto">
          <a:xfrm>
            <a:off x="3190875" y="3409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92"/>
          <p:cNvSpPr>
            <a:spLocks noChangeShapeType="1"/>
          </p:cNvSpPr>
          <p:nvPr/>
        </p:nvSpPr>
        <p:spPr bwMode="auto">
          <a:xfrm>
            <a:off x="2370137" y="20288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93"/>
          <p:cNvSpPr>
            <a:spLocks noChangeShapeType="1"/>
          </p:cNvSpPr>
          <p:nvPr/>
        </p:nvSpPr>
        <p:spPr bwMode="auto">
          <a:xfrm>
            <a:off x="2370137" y="24860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94"/>
          <p:cNvSpPr>
            <a:spLocks noChangeShapeType="1"/>
          </p:cNvSpPr>
          <p:nvPr/>
        </p:nvSpPr>
        <p:spPr bwMode="auto">
          <a:xfrm>
            <a:off x="2441575" y="32480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95"/>
          <p:cNvSpPr>
            <a:spLocks noChangeShapeType="1"/>
          </p:cNvSpPr>
          <p:nvPr/>
        </p:nvSpPr>
        <p:spPr bwMode="auto">
          <a:xfrm>
            <a:off x="2441575" y="45434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96"/>
          <p:cNvSpPr>
            <a:spLocks noChangeShapeType="1"/>
          </p:cNvSpPr>
          <p:nvPr/>
        </p:nvSpPr>
        <p:spPr bwMode="auto">
          <a:xfrm>
            <a:off x="265271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97"/>
          <p:cNvSpPr>
            <a:spLocks noChangeShapeType="1"/>
          </p:cNvSpPr>
          <p:nvPr/>
        </p:nvSpPr>
        <p:spPr bwMode="auto">
          <a:xfrm>
            <a:off x="307657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98"/>
          <p:cNvSpPr>
            <a:spLocks noChangeShapeType="1"/>
          </p:cNvSpPr>
          <p:nvPr/>
        </p:nvSpPr>
        <p:spPr bwMode="auto">
          <a:xfrm>
            <a:off x="357187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406558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00"/>
          <p:cNvSpPr>
            <a:spLocks noChangeShapeType="1"/>
          </p:cNvSpPr>
          <p:nvPr/>
        </p:nvSpPr>
        <p:spPr bwMode="auto">
          <a:xfrm>
            <a:off x="456088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01"/>
          <p:cNvSpPr>
            <a:spLocks noChangeShapeType="1"/>
          </p:cNvSpPr>
          <p:nvPr/>
        </p:nvSpPr>
        <p:spPr bwMode="auto">
          <a:xfrm>
            <a:off x="498475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02"/>
          <p:cNvSpPr>
            <a:spLocks noChangeShapeType="1"/>
          </p:cNvSpPr>
          <p:nvPr/>
        </p:nvSpPr>
        <p:spPr bwMode="auto">
          <a:xfrm>
            <a:off x="547846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03"/>
          <p:cNvSpPr>
            <a:spLocks noChangeShapeType="1"/>
          </p:cNvSpPr>
          <p:nvPr/>
        </p:nvSpPr>
        <p:spPr bwMode="auto">
          <a:xfrm>
            <a:off x="597376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04"/>
          <p:cNvSpPr>
            <a:spLocks noChangeShapeType="1"/>
          </p:cNvSpPr>
          <p:nvPr/>
        </p:nvSpPr>
        <p:spPr bwMode="auto">
          <a:xfrm>
            <a:off x="258286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 flipH="1">
            <a:off x="286543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06"/>
          <p:cNvSpPr>
            <a:spLocks noChangeShapeType="1"/>
          </p:cNvSpPr>
          <p:nvPr/>
        </p:nvSpPr>
        <p:spPr bwMode="auto">
          <a:xfrm>
            <a:off x="3571875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07"/>
          <p:cNvSpPr>
            <a:spLocks noChangeShapeType="1"/>
          </p:cNvSpPr>
          <p:nvPr/>
        </p:nvSpPr>
        <p:spPr bwMode="auto">
          <a:xfrm flipH="1">
            <a:off x="3854450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08"/>
          <p:cNvSpPr>
            <a:spLocks noChangeShapeType="1"/>
          </p:cNvSpPr>
          <p:nvPr/>
        </p:nvSpPr>
        <p:spPr bwMode="auto">
          <a:xfrm>
            <a:off x="456088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09"/>
          <p:cNvSpPr>
            <a:spLocks noChangeShapeType="1"/>
          </p:cNvSpPr>
          <p:nvPr/>
        </p:nvSpPr>
        <p:spPr bwMode="auto">
          <a:xfrm flipH="1">
            <a:off x="484346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10"/>
          <p:cNvSpPr>
            <a:spLocks noChangeShapeType="1"/>
          </p:cNvSpPr>
          <p:nvPr/>
        </p:nvSpPr>
        <p:spPr bwMode="auto">
          <a:xfrm>
            <a:off x="5478462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11"/>
          <p:cNvSpPr>
            <a:spLocks noChangeShapeType="1"/>
          </p:cNvSpPr>
          <p:nvPr/>
        </p:nvSpPr>
        <p:spPr bwMode="auto">
          <a:xfrm flipH="1">
            <a:off x="5761037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12"/>
          <p:cNvSpPr>
            <a:spLocks noChangeShapeType="1"/>
          </p:cNvSpPr>
          <p:nvPr/>
        </p:nvSpPr>
        <p:spPr bwMode="auto">
          <a:xfrm>
            <a:off x="2865437" y="3171825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13"/>
          <p:cNvSpPr>
            <a:spLocks noChangeShapeType="1"/>
          </p:cNvSpPr>
          <p:nvPr/>
        </p:nvSpPr>
        <p:spPr bwMode="auto">
          <a:xfrm flipH="1">
            <a:off x="3430587" y="3171825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14"/>
          <p:cNvSpPr>
            <a:spLocks noChangeShapeType="1"/>
          </p:cNvSpPr>
          <p:nvPr/>
        </p:nvSpPr>
        <p:spPr bwMode="auto">
          <a:xfrm>
            <a:off x="4772025" y="3171825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15"/>
          <p:cNvSpPr>
            <a:spLocks noChangeShapeType="1"/>
          </p:cNvSpPr>
          <p:nvPr/>
        </p:nvSpPr>
        <p:spPr bwMode="auto">
          <a:xfrm flipH="1">
            <a:off x="5337175" y="3171825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16"/>
          <p:cNvSpPr>
            <a:spLocks noChangeShapeType="1"/>
          </p:cNvSpPr>
          <p:nvPr/>
        </p:nvSpPr>
        <p:spPr bwMode="auto">
          <a:xfrm>
            <a:off x="3359150" y="4467225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17"/>
          <p:cNvSpPr>
            <a:spLocks noChangeShapeType="1"/>
          </p:cNvSpPr>
          <p:nvPr/>
        </p:nvSpPr>
        <p:spPr bwMode="auto">
          <a:xfrm flipH="1">
            <a:off x="4348162" y="4467225"/>
            <a:ext cx="9191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6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77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2-Way Merge Sort: I/O Cost Analysis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486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If the number of pages in the input file is 2</a:t>
            </a:r>
            <a:r>
              <a:rPr lang="en-US" sz="2800" baseline="30000" dirty="0"/>
              <a:t>k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0 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  </a:t>
            </a:r>
            <a:r>
              <a:rPr lang="en-US" dirty="0">
                <a:solidFill>
                  <a:srgbClr val="0070C0"/>
                </a:solidFill>
              </a:rPr>
              <a:t>1-page runs</a:t>
            </a:r>
            <a:endParaRPr lang="en-US" baseline="30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1 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k-1  </a:t>
            </a:r>
            <a:r>
              <a:rPr lang="en-US" dirty="0">
                <a:solidFill>
                  <a:srgbClr val="0070C0"/>
                </a:solidFill>
              </a:rPr>
              <a:t>2-page runs</a:t>
            </a:r>
            <a:endParaRPr lang="en-US" sz="24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2 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k-2 </a:t>
            </a:r>
            <a:r>
              <a:rPr lang="en-US" dirty="0">
                <a:solidFill>
                  <a:srgbClr val="0070C0"/>
                </a:solidFill>
              </a:rPr>
              <a:t>4-page runs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k 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k-k </a:t>
            </a: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</a:t>
            </a:r>
            <a:r>
              <a:rPr lang="en-US" dirty="0">
                <a:solidFill>
                  <a:srgbClr val="0070C0"/>
                </a:solidFill>
              </a:rPr>
              <a:t>-page runs (or 1 run of size 2</a:t>
            </a:r>
            <a:r>
              <a:rPr lang="en-US" baseline="30000" dirty="0">
                <a:solidFill>
                  <a:srgbClr val="0070C0"/>
                </a:solidFill>
              </a:rPr>
              <a:t>k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For </a:t>
            </a:r>
            <a:r>
              <a:rPr lang="en-US" sz="2400" i="1" dirty="0"/>
              <a:t>N</a:t>
            </a:r>
            <a:r>
              <a:rPr lang="en-US" sz="2400" dirty="0"/>
              <a:t> number of pages, how many passes are incurred?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pages do we read and write in each pass?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2</a:t>
            </a:r>
            <a:r>
              <a:rPr lang="en-US" i="1" dirty="0"/>
              <a:t>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/>
              <a:t>What is the overall cost?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 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510038"/>
              </p:ext>
            </p:extLst>
          </p:nvPr>
        </p:nvGraphicFramePr>
        <p:xfrm>
          <a:off x="1676400" y="4741492"/>
          <a:ext cx="1219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8" name="Equation" r:id="rId3" imgW="749160" imgH="228600" progId="Equation.3">
                  <p:embed/>
                </p:oleObj>
              </mc:Choice>
              <mc:Fallback>
                <p:oleObj name="Equation" r:id="rId3" imgW="749160" imgH="2286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41492"/>
                        <a:ext cx="1219200" cy="381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822068"/>
              </p:ext>
            </p:extLst>
          </p:nvPr>
        </p:nvGraphicFramePr>
        <p:xfrm>
          <a:off x="1609725" y="6061075"/>
          <a:ext cx="24288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9" name="Equation" r:id="rId5" imgW="1218960" imgH="355320" progId="Equation.3">
                  <p:embed/>
                </p:oleObj>
              </mc:Choice>
              <mc:Fallback>
                <p:oleObj name="Equation" r:id="rId5" imgW="1218960" imgH="35532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6061075"/>
                        <a:ext cx="2428875" cy="6699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23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Extendible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Extendible Hashing uses a directory of pointers to buckets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 result of applying a hash </a:t>
            </a:r>
            <a:br>
              <a:rPr lang="en-US" sz="2600" dirty="0"/>
            </a:br>
            <a:r>
              <a:rPr lang="en-US" sz="2600" dirty="0"/>
              <a:t>function </a:t>
            </a:r>
            <a:r>
              <a:rPr lang="en-US" sz="2600" b="1" i="1" dirty="0"/>
              <a:t>h</a:t>
            </a:r>
            <a:r>
              <a:rPr lang="en-US" sz="2600" dirty="0"/>
              <a:t> is treated as a </a:t>
            </a:r>
            <a:br>
              <a:rPr lang="en-US" sz="2600" dirty="0"/>
            </a:br>
            <a:r>
              <a:rPr lang="en-US" sz="2600" i="1" dirty="0">
                <a:solidFill>
                  <a:srgbClr val="0070C0"/>
                </a:solidFill>
              </a:rPr>
              <a:t>binary number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and </a:t>
            </a:r>
            <a:br>
              <a:rPr lang="en-US" sz="2600" dirty="0"/>
            </a:br>
            <a:r>
              <a:rPr lang="en-US" sz="2600" dirty="0"/>
              <a:t>the last </a:t>
            </a:r>
            <a:r>
              <a:rPr lang="en-US" sz="2600" b="1" i="1" dirty="0"/>
              <a:t>d</a:t>
            </a:r>
            <a:r>
              <a:rPr lang="en-US" sz="2600" dirty="0"/>
              <a:t> bits are </a:t>
            </a:r>
            <a:br>
              <a:rPr lang="en-US" sz="2600" dirty="0"/>
            </a:br>
            <a:r>
              <a:rPr lang="en-US" sz="2600" dirty="0"/>
              <a:t>interpreted as an </a:t>
            </a:r>
            <a:br>
              <a:rPr lang="en-US" sz="2600" dirty="0"/>
            </a:br>
            <a:r>
              <a:rPr lang="en-US" sz="2600" dirty="0"/>
              <a:t>offset into the directory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b="1" i="1" dirty="0"/>
              <a:t>d</a:t>
            </a:r>
            <a:r>
              <a:rPr lang="en-US" sz="2600" dirty="0"/>
              <a:t> is referred to as the </a:t>
            </a:r>
            <a:r>
              <a:rPr lang="en-US" sz="2600" b="1" i="1" dirty="0">
                <a:solidFill>
                  <a:srgbClr val="0070C0"/>
                </a:solidFill>
              </a:rPr>
              <a:t>global depth </a:t>
            </a:r>
            <a:br>
              <a:rPr lang="en-US" sz="2600" dirty="0"/>
            </a:br>
            <a:r>
              <a:rPr lang="en-US" sz="2600" dirty="0"/>
              <a:t>of the hash file and is kept as part </a:t>
            </a:r>
            <a:br>
              <a:rPr lang="en-US" sz="2600" dirty="0"/>
            </a:br>
            <a:r>
              <a:rPr lang="en-US" sz="2600" dirty="0"/>
              <a:t>of the header of the file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380162" y="305411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6380162" y="38862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6380162" y="4724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6380162" y="2239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979987" y="3054112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4599596" y="3070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4599596" y="34596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4599596" y="37930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4599596" y="41533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667250" y="4648200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856434" y="2253982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870721" y="3084007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870721" y="390022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872309" y="475270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6420643" y="5390912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6362700" y="38973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376987" y="3082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7045325" y="3082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6373812" y="226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6696075" y="22637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7075487" y="22637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7396162" y="2251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6362700" y="4735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753225" y="4735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7046912" y="4735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751637" y="308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983162" y="30541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983162" y="33970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983162" y="37399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5441950" y="2415379"/>
            <a:ext cx="920750" cy="80541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5405437" y="3257312"/>
            <a:ext cx="965200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5441950" y="3917712"/>
            <a:ext cx="931862" cy="1769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524500" y="4298712"/>
            <a:ext cx="849312" cy="6511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9"/>
          <p:cNvSpPr>
            <a:spLocks/>
          </p:cNvSpPr>
          <p:nvPr/>
        </p:nvSpPr>
        <p:spPr bwMode="auto">
          <a:xfrm>
            <a:off x="4981813" y="269703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4975463" y="270496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54" name="Rectangle 30"/>
          <p:cNvSpPr>
            <a:spLocks noChangeArrowheads="1"/>
          </p:cNvSpPr>
          <p:nvPr/>
        </p:nvSpPr>
        <p:spPr bwMode="auto">
          <a:xfrm>
            <a:off x="4522787" y="2097995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55" name="Freeform 49"/>
          <p:cNvSpPr>
            <a:spLocks/>
          </p:cNvSpPr>
          <p:nvPr/>
        </p:nvSpPr>
        <p:spPr bwMode="auto">
          <a:xfrm flipH="1">
            <a:off x="5040551" y="2338255"/>
            <a:ext cx="260905" cy="358775"/>
          </a:xfrm>
          <a:custGeom>
            <a:avLst/>
            <a:gdLst>
              <a:gd name="T0" fmla="*/ 0 w 287"/>
              <a:gd name="T1" fmla="*/ 0 h 226"/>
              <a:gd name="T2" fmla="*/ 53 w 287"/>
              <a:gd name="T3" fmla="*/ 180 h 226"/>
              <a:gd name="T4" fmla="*/ 158 w 287"/>
              <a:gd name="T5" fmla="*/ 75 h 226"/>
              <a:gd name="T6" fmla="*/ 286 w 287"/>
              <a:gd name="T7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26">
                <a:moveTo>
                  <a:pt x="0" y="0"/>
                </a:moveTo>
                <a:lnTo>
                  <a:pt x="53" y="180"/>
                </a:lnTo>
                <a:lnTo>
                  <a:pt x="158" y="75"/>
                </a:lnTo>
                <a:lnTo>
                  <a:pt x="286" y="225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0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2-Way Merge Sort: An Example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6953702" y="1603375"/>
            <a:ext cx="9762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2906FA"/>
                </a:solidFill>
                <a:latin typeface="Arial" pitchFamily="34" charset="0"/>
              </a:rPr>
              <a:t>Input File</a:t>
            </a: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6941002" y="2108200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1-Page Runs</a:t>
            </a: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6953702" y="2714625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2-Page Runs</a:t>
            </a: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6953702" y="374173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4-Page Runs</a:t>
            </a: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7039427" y="553878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8-Page Runs</a:t>
            </a: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2021472" y="1862138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0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2029596" y="2317750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1</a:t>
            </a: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2031272" y="3068312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2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2075677" y="4355996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3</a:t>
            </a:r>
          </a:p>
        </p:txBody>
      </p:sp>
      <p:sp>
        <p:nvSpPr>
          <p:cNvPr id="45" name="Freeform 17"/>
          <p:cNvSpPr>
            <a:spLocks/>
          </p:cNvSpPr>
          <p:nvPr/>
        </p:nvSpPr>
        <p:spPr bwMode="auto">
          <a:xfrm>
            <a:off x="3162752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8"/>
          <p:cNvSpPr>
            <a:spLocks/>
          </p:cNvSpPr>
          <p:nvPr/>
        </p:nvSpPr>
        <p:spPr bwMode="auto">
          <a:xfrm>
            <a:off x="363741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9"/>
          <p:cNvSpPr>
            <a:spLocks/>
          </p:cNvSpPr>
          <p:nvPr/>
        </p:nvSpPr>
        <p:spPr bwMode="auto">
          <a:xfrm>
            <a:off x="411366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20"/>
          <p:cNvSpPr>
            <a:spLocks/>
          </p:cNvSpPr>
          <p:nvPr/>
        </p:nvSpPr>
        <p:spPr bwMode="auto">
          <a:xfrm>
            <a:off x="458991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21"/>
          <p:cNvSpPr>
            <a:spLocks/>
          </p:cNvSpPr>
          <p:nvPr/>
        </p:nvSpPr>
        <p:spPr bwMode="auto">
          <a:xfrm>
            <a:off x="506616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22"/>
          <p:cNvSpPr>
            <a:spLocks/>
          </p:cNvSpPr>
          <p:nvPr/>
        </p:nvSpPr>
        <p:spPr bwMode="auto">
          <a:xfrm>
            <a:off x="5542415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23"/>
          <p:cNvSpPr>
            <a:spLocks/>
          </p:cNvSpPr>
          <p:nvPr/>
        </p:nvSpPr>
        <p:spPr bwMode="auto">
          <a:xfrm>
            <a:off x="6018665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24"/>
          <p:cNvSpPr>
            <a:spLocks/>
          </p:cNvSpPr>
          <p:nvPr/>
        </p:nvSpPr>
        <p:spPr bwMode="auto">
          <a:xfrm>
            <a:off x="6493327" y="2119313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25"/>
          <p:cNvSpPr>
            <a:spLocks/>
          </p:cNvSpPr>
          <p:nvPr/>
        </p:nvSpPr>
        <p:spPr bwMode="auto">
          <a:xfrm>
            <a:off x="33992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26"/>
          <p:cNvSpPr>
            <a:spLocks/>
          </p:cNvSpPr>
          <p:nvPr/>
        </p:nvSpPr>
        <p:spPr bwMode="auto">
          <a:xfrm>
            <a:off x="33992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27"/>
          <p:cNvSpPr>
            <a:spLocks/>
          </p:cNvSpPr>
          <p:nvPr/>
        </p:nvSpPr>
        <p:spPr bwMode="auto">
          <a:xfrm>
            <a:off x="43517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28"/>
          <p:cNvSpPr>
            <a:spLocks/>
          </p:cNvSpPr>
          <p:nvPr/>
        </p:nvSpPr>
        <p:spPr bwMode="auto">
          <a:xfrm>
            <a:off x="43517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9"/>
          <p:cNvSpPr>
            <a:spLocks/>
          </p:cNvSpPr>
          <p:nvPr/>
        </p:nvSpPr>
        <p:spPr bwMode="auto">
          <a:xfrm>
            <a:off x="53042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30"/>
          <p:cNvSpPr>
            <a:spLocks/>
          </p:cNvSpPr>
          <p:nvPr/>
        </p:nvSpPr>
        <p:spPr bwMode="auto">
          <a:xfrm>
            <a:off x="53042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31"/>
          <p:cNvSpPr>
            <a:spLocks/>
          </p:cNvSpPr>
          <p:nvPr/>
        </p:nvSpPr>
        <p:spPr bwMode="auto">
          <a:xfrm>
            <a:off x="6256790" y="263366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32"/>
          <p:cNvSpPr>
            <a:spLocks/>
          </p:cNvSpPr>
          <p:nvPr/>
        </p:nvSpPr>
        <p:spPr bwMode="auto">
          <a:xfrm>
            <a:off x="6256790" y="2889250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33"/>
          <p:cNvSpPr>
            <a:spLocks/>
          </p:cNvSpPr>
          <p:nvPr/>
        </p:nvSpPr>
        <p:spPr bwMode="auto">
          <a:xfrm>
            <a:off x="3875540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34"/>
          <p:cNvSpPr>
            <a:spLocks/>
          </p:cNvSpPr>
          <p:nvPr/>
        </p:nvSpPr>
        <p:spPr bwMode="auto">
          <a:xfrm>
            <a:off x="3875540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35"/>
          <p:cNvSpPr>
            <a:spLocks/>
          </p:cNvSpPr>
          <p:nvPr/>
        </p:nvSpPr>
        <p:spPr bwMode="auto">
          <a:xfrm>
            <a:off x="3875540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36"/>
          <p:cNvSpPr>
            <a:spLocks/>
          </p:cNvSpPr>
          <p:nvPr/>
        </p:nvSpPr>
        <p:spPr bwMode="auto">
          <a:xfrm>
            <a:off x="5778952" y="340201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37"/>
          <p:cNvSpPr>
            <a:spLocks/>
          </p:cNvSpPr>
          <p:nvPr/>
        </p:nvSpPr>
        <p:spPr bwMode="auto">
          <a:xfrm>
            <a:off x="5778952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38"/>
          <p:cNvSpPr>
            <a:spLocks/>
          </p:cNvSpPr>
          <p:nvPr/>
        </p:nvSpPr>
        <p:spPr bwMode="auto">
          <a:xfrm>
            <a:off x="5778952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9"/>
          <p:cNvSpPr>
            <a:spLocks/>
          </p:cNvSpPr>
          <p:nvPr/>
        </p:nvSpPr>
        <p:spPr bwMode="auto">
          <a:xfrm>
            <a:off x="5778952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40"/>
          <p:cNvSpPr>
            <a:spLocks/>
          </p:cNvSpPr>
          <p:nvPr/>
        </p:nvSpPr>
        <p:spPr bwMode="auto">
          <a:xfrm>
            <a:off x="4828040" y="4686300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41"/>
          <p:cNvSpPr>
            <a:spLocks/>
          </p:cNvSpPr>
          <p:nvPr/>
        </p:nvSpPr>
        <p:spPr bwMode="auto">
          <a:xfrm>
            <a:off x="4828040" y="494188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42"/>
          <p:cNvSpPr>
            <a:spLocks/>
          </p:cNvSpPr>
          <p:nvPr/>
        </p:nvSpPr>
        <p:spPr bwMode="auto">
          <a:xfrm>
            <a:off x="4828040" y="51990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43"/>
          <p:cNvSpPr>
            <a:spLocks/>
          </p:cNvSpPr>
          <p:nvPr/>
        </p:nvSpPr>
        <p:spPr bwMode="auto">
          <a:xfrm>
            <a:off x="4828040" y="5456238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44"/>
          <p:cNvSpPr>
            <a:spLocks/>
          </p:cNvSpPr>
          <p:nvPr/>
        </p:nvSpPr>
        <p:spPr bwMode="auto">
          <a:xfrm>
            <a:off x="4828040" y="5711825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45"/>
          <p:cNvSpPr>
            <a:spLocks/>
          </p:cNvSpPr>
          <p:nvPr/>
        </p:nvSpPr>
        <p:spPr bwMode="auto">
          <a:xfrm>
            <a:off x="4828040" y="596900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46"/>
          <p:cNvSpPr>
            <a:spLocks/>
          </p:cNvSpPr>
          <p:nvPr/>
        </p:nvSpPr>
        <p:spPr bwMode="auto">
          <a:xfrm>
            <a:off x="4828040" y="6226175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47"/>
          <p:cNvSpPr>
            <a:spLocks/>
          </p:cNvSpPr>
          <p:nvPr/>
        </p:nvSpPr>
        <p:spPr bwMode="auto">
          <a:xfrm>
            <a:off x="4828040" y="64817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4842327" y="64801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77" name="Freeform 49"/>
          <p:cNvSpPr>
            <a:spLocks/>
          </p:cNvSpPr>
          <p:nvPr/>
        </p:nvSpPr>
        <p:spPr bwMode="auto">
          <a:xfrm>
            <a:off x="363741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50"/>
          <p:cNvSpPr>
            <a:spLocks/>
          </p:cNvSpPr>
          <p:nvPr/>
        </p:nvSpPr>
        <p:spPr bwMode="auto">
          <a:xfrm>
            <a:off x="411366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51"/>
          <p:cNvSpPr>
            <a:spLocks/>
          </p:cNvSpPr>
          <p:nvPr/>
        </p:nvSpPr>
        <p:spPr bwMode="auto">
          <a:xfrm>
            <a:off x="458991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52"/>
          <p:cNvSpPr>
            <a:spLocks/>
          </p:cNvSpPr>
          <p:nvPr/>
        </p:nvSpPr>
        <p:spPr bwMode="auto">
          <a:xfrm>
            <a:off x="506616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53"/>
          <p:cNvSpPr>
            <a:spLocks/>
          </p:cNvSpPr>
          <p:nvPr/>
        </p:nvSpPr>
        <p:spPr bwMode="auto">
          <a:xfrm>
            <a:off x="5542415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54"/>
          <p:cNvSpPr>
            <a:spLocks/>
          </p:cNvSpPr>
          <p:nvPr/>
        </p:nvSpPr>
        <p:spPr bwMode="auto">
          <a:xfrm>
            <a:off x="6018665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55"/>
          <p:cNvSpPr>
            <a:spLocks/>
          </p:cNvSpPr>
          <p:nvPr/>
        </p:nvSpPr>
        <p:spPr bwMode="auto">
          <a:xfrm>
            <a:off x="6493327" y="1604963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56"/>
          <p:cNvSpPr>
            <a:spLocks/>
          </p:cNvSpPr>
          <p:nvPr/>
        </p:nvSpPr>
        <p:spPr bwMode="auto">
          <a:xfrm>
            <a:off x="3162752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312465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591377" y="1603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06762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9,4</a:t>
            </a: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454387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8,7</a:t>
            </a: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502012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549637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3,1</a:t>
            </a: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6042477" y="16033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1151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50201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359137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2,6</a:t>
            </a: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40676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4,9</a:t>
            </a: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455340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97" name="Rectangle 69"/>
          <p:cNvSpPr>
            <a:spLocks noChangeArrowheads="1"/>
          </p:cNvSpPr>
          <p:nvPr/>
        </p:nvSpPr>
        <p:spPr bwMode="auto">
          <a:xfrm>
            <a:off x="5486852" y="21161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6031365" y="21161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9" name="Rectangle 71"/>
          <p:cNvSpPr>
            <a:spLocks noChangeArrowheads="1"/>
          </p:cNvSpPr>
          <p:nvPr/>
        </p:nvSpPr>
        <p:spPr bwMode="auto">
          <a:xfrm>
            <a:off x="3343727" y="26511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3353252" y="28971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4,6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4305752" y="25987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4,7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4296227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5278890" y="2619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5267777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6269490" y="28654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3829502" y="34099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3829502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4,4</a:t>
            </a:r>
          </a:p>
        </p:txBody>
      </p:sp>
      <p:sp>
        <p:nvSpPr>
          <p:cNvPr id="108" name="Rectangle 80"/>
          <p:cNvSpPr>
            <a:spLocks noChangeArrowheads="1"/>
          </p:cNvSpPr>
          <p:nvPr/>
        </p:nvSpPr>
        <p:spPr bwMode="auto">
          <a:xfrm>
            <a:off x="3839027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6,7</a:t>
            </a:r>
          </a:p>
        </p:txBody>
      </p:sp>
      <p:sp>
        <p:nvSpPr>
          <p:cNvPr id="109" name="Rectangle 81"/>
          <p:cNvSpPr>
            <a:spLocks noChangeArrowheads="1"/>
          </p:cNvSpPr>
          <p:nvPr/>
        </p:nvSpPr>
        <p:spPr bwMode="auto">
          <a:xfrm>
            <a:off x="3829502" y="4191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10" name="Rectangle 82"/>
          <p:cNvSpPr>
            <a:spLocks noChangeArrowheads="1"/>
          </p:cNvSpPr>
          <p:nvPr/>
        </p:nvSpPr>
        <p:spPr bwMode="auto">
          <a:xfrm>
            <a:off x="5736090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1" name="Rectangle 83"/>
          <p:cNvSpPr>
            <a:spLocks noChangeArrowheads="1"/>
          </p:cNvSpPr>
          <p:nvPr/>
        </p:nvSpPr>
        <p:spPr bwMode="auto">
          <a:xfrm>
            <a:off x="5736090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3,5</a:t>
            </a:r>
          </a:p>
        </p:txBody>
      </p:sp>
      <p:sp>
        <p:nvSpPr>
          <p:cNvPr id="112" name="Rectangle 84"/>
          <p:cNvSpPr>
            <a:spLocks noChangeArrowheads="1"/>
          </p:cNvSpPr>
          <p:nvPr/>
        </p:nvSpPr>
        <p:spPr bwMode="auto">
          <a:xfrm>
            <a:off x="5815465" y="415925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13" name="Rectangle 85"/>
          <p:cNvSpPr>
            <a:spLocks noChangeArrowheads="1"/>
          </p:cNvSpPr>
          <p:nvPr/>
        </p:nvSpPr>
        <p:spPr bwMode="auto">
          <a:xfrm>
            <a:off x="4782002" y="49498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4" name="Rectangle 86"/>
          <p:cNvSpPr>
            <a:spLocks noChangeArrowheads="1"/>
          </p:cNvSpPr>
          <p:nvPr/>
        </p:nvSpPr>
        <p:spPr bwMode="auto">
          <a:xfrm>
            <a:off x="4782002" y="51974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15" name="Rectangle 87"/>
          <p:cNvSpPr>
            <a:spLocks noChangeArrowheads="1"/>
          </p:cNvSpPr>
          <p:nvPr/>
        </p:nvSpPr>
        <p:spPr bwMode="auto">
          <a:xfrm>
            <a:off x="4782002" y="545306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116" name="Rectangle 88"/>
          <p:cNvSpPr>
            <a:spLocks noChangeArrowheads="1"/>
          </p:cNvSpPr>
          <p:nvPr/>
        </p:nvSpPr>
        <p:spPr bwMode="auto">
          <a:xfrm>
            <a:off x="4782002" y="57213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4,5</a:t>
            </a:r>
          </a:p>
        </p:txBody>
      </p:sp>
      <p:sp>
        <p:nvSpPr>
          <p:cNvPr id="117" name="Rectangle 89"/>
          <p:cNvSpPr>
            <a:spLocks noChangeArrowheads="1"/>
          </p:cNvSpPr>
          <p:nvPr/>
        </p:nvSpPr>
        <p:spPr bwMode="auto">
          <a:xfrm>
            <a:off x="4782002" y="596741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6,6</a:t>
            </a:r>
          </a:p>
        </p:txBody>
      </p:sp>
      <p:sp>
        <p:nvSpPr>
          <p:cNvPr id="118" name="Rectangle 90"/>
          <p:cNvSpPr>
            <a:spLocks noChangeArrowheads="1"/>
          </p:cNvSpPr>
          <p:nvPr/>
        </p:nvSpPr>
        <p:spPr bwMode="auto">
          <a:xfrm>
            <a:off x="4782002" y="6223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119" name="Freeform 91"/>
          <p:cNvSpPr>
            <a:spLocks/>
          </p:cNvSpPr>
          <p:nvPr/>
        </p:nvSpPr>
        <p:spPr bwMode="auto">
          <a:xfrm>
            <a:off x="3875540" y="3409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92"/>
          <p:cNvSpPr>
            <a:spLocks noChangeShapeType="1"/>
          </p:cNvSpPr>
          <p:nvPr/>
        </p:nvSpPr>
        <p:spPr bwMode="auto">
          <a:xfrm>
            <a:off x="3054802" y="20288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93"/>
          <p:cNvSpPr>
            <a:spLocks noChangeShapeType="1"/>
          </p:cNvSpPr>
          <p:nvPr/>
        </p:nvSpPr>
        <p:spPr bwMode="auto">
          <a:xfrm>
            <a:off x="3054802" y="24860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94"/>
          <p:cNvSpPr>
            <a:spLocks noChangeShapeType="1"/>
          </p:cNvSpPr>
          <p:nvPr/>
        </p:nvSpPr>
        <p:spPr bwMode="auto">
          <a:xfrm>
            <a:off x="3126240" y="32480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95"/>
          <p:cNvSpPr>
            <a:spLocks noChangeShapeType="1"/>
          </p:cNvSpPr>
          <p:nvPr/>
        </p:nvSpPr>
        <p:spPr bwMode="auto">
          <a:xfrm>
            <a:off x="3126240" y="45434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96"/>
          <p:cNvSpPr>
            <a:spLocks noChangeShapeType="1"/>
          </p:cNvSpPr>
          <p:nvPr/>
        </p:nvSpPr>
        <p:spPr bwMode="auto">
          <a:xfrm>
            <a:off x="333737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97"/>
          <p:cNvSpPr>
            <a:spLocks noChangeShapeType="1"/>
          </p:cNvSpPr>
          <p:nvPr/>
        </p:nvSpPr>
        <p:spPr bwMode="auto">
          <a:xfrm>
            <a:off x="376124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98"/>
          <p:cNvSpPr>
            <a:spLocks noChangeShapeType="1"/>
          </p:cNvSpPr>
          <p:nvPr/>
        </p:nvSpPr>
        <p:spPr bwMode="auto">
          <a:xfrm>
            <a:off x="425654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475025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00"/>
          <p:cNvSpPr>
            <a:spLocks noChangeShapeType="1"/>
          </p:cNvSpPr>
          <p:nvPr/>
        </p:nvSpPr>
        <p:spPr bwMode="auto">
          <a:xfrm>
            <a:off x="524555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01"/>
          <p:cNvSpPr>
            <a:spLocks noChangeShapeType="1"/>
          </p:cNvSpPr>
          <p:nvPr/>
        </p:nvSpPr>
        <p:spPr bwMode="auto">
          <a:xfrm>
            <a:off x="566941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02"/>
          <p:cNvSpPr>
            <a:spLocks noChangeShapeType="1"/>
          </p:cNvSpPr>
          <p:nvPr/>
        </p:nvSpPr>
        <p:spPr bwMode="auto">
          <a:xfrm>
            <a:off x="616312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03"/>
          <p:cNvSpPr>
            <a:spLocks noChangeShapeType="1"/>
          </p:cNvSpPr>
          <p:nvPr/>
        </p:nvSpPr>
        <p:spPr bwMode="auto">
          <a:xfrm>
            <a:off x="665842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04"/>
          <p:cNvSpPr>
            <a:spLocks noChangeShapeType="1"/>
          </p:cNvSpPr>
          <p:nvPr/>
        </p:nvSpPr>
        <p:spPr bwMode="auto">
          <a:xfrm>
            <a:off x="326752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 flipH="1">
            <a:off x="355010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06"/>
          <p:cNvSpPr>
            <a:spLocks noChangeShapeType="1"/>
          </p:cNvSpPr>
          <p:nvPr/>
        </p:nvSpPr>
        <p:spPr bwMode="auto">
          <a:xfrm>
            <a:off x="4256540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07"/>
          <p:cNvSpPr>
            <a:spLocks noChangeShapeType="1"/>
          </p:cNvSpPr>
          <p:nvPr/>
        </p:nvSpPr>
        <p:spPr bwMode="auto">
          <a:xfrm flipH="1">
            <a:off x="4539115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08"/>
          <p:cNvSpPr>
            <a:spLocks noChangeShapeType="1"/>
          </p:cNvSpPr>
          <p:nvPr/>
        </p:nvSpPr>
        <p:spPr bwMode="auto">
          <a:xfrm>
            <a:off x="524555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09"/>
          <p:cNvSpPr>
            <a:spLocks noChangeShapeType="1"/>
          </p:cNvSpPr>
          <p:nvPr/>
        </p:nvSpPr>
        <p:spPr bwMode="auto">
          <a:xfrm flipH="1">
            <a:off x="552812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10"/>
          <p:cNvSpPr>
            <a:spLocks noChangeShapeType="1"/>
          </p:cNvSpPr>
          <p:nvPr/>
        </p:nvSpPr>
        <p:spPr bwMode="auto">
          <a:xfrm>
            <a:off x="6163127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11"/>
          <p:cNvSpPr>
            <a:spLocks noChangeShapeType="1"/>
          </p:cNvSpPr>
          <p:nvPr/>
        </p:nvSpPr>
        <p:spPr bwMode="auto">
          <a:xfrm flipH="1">
            <a:off x="6445702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12"/>
          <p:cNvSpPr>
            <a:spLocks noChangeShapeType="1"/>
          </p:cNvSpPr>
          <p:nvPr/>
        </p:nvSpPr>
        <p:spPr bwMode="auto">
          <a:xfrm>
            <a:off x="3550102" y="3171825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13"/>
          <p:cNvSpPr>
            <a:spLocks noChangeShapeType="1"/>
          </p:cNvSpPr>
          <p:nvPr/>
        </p:nvSpPr>
        <p:spPr bwMode="auto">
          <a:xfrm flipH="1">
            <a:off x="4115252" y="3171825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14"/>
          <p:cNvSpPr>
            <a:spLocks noChangeShapeType="1"/>
          </p:cNvSpPr>
          <p:nvPr/>
        </p:nvSpPr>
        <p:spPr bwMode="auto">
          <a:xfrm>
            <a:off x="5456690" y="3171825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15"/>
          <p:cNvSpPr>
            <a:spLocks noChangeShapeType="1"/>
          </p:cNvSpPr>
          <p:nvPr/>
        </p:nvSpPr>
        <p:spPr bwMode="auto">
          <a:xfrm flipH="1">
            <a:off x="6021840" y="3171825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16"/>
          <p:cNvSpPr>
            <a:spLocks noChangeShapeType="1"/>
          </p:cNvSpPr>
          <p:nvPr/>
        </p:nvSpPr>
        <p:spPr bwMode="auto">
          <a:xfrm>
            <a:off x="4043815" y="4467225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17"/>
          <p:cNvSpPr>
            <a:spLocks noChangeShapeType="1"/>
          </p:cNvSpPr>
          <p:nvPr/>
        </p:nvSpPr>
        <p:spPr bwMode="auto">
          <a:xfrm flipH="1">
            <a:off x="5032827" y="4467225"/>
            <a:ext cx="9191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989465" y="4949825"/>
            <a:ext cx="3306762" cy="166131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Formula Check: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             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= (2 × 8) × (3 + 1) = 64 I/</a:t>
            </a:r>
            <a:r>
              <a:rPr lang="en-US" dirty="0" err="1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Correct!</a:t>
            </a:r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208019"/>
              </p:ext>
            </p:extLst>
          </p:nvPr>
        </p:nvGraphicFramePr>
        <p:xfrm>
          <a:off x="1627188" y="5308600"/>
          <a:ext cx="19843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" name="Equation" r:id="rId3" imgW="1218960" imgH="342720" progId="Equation.3">
                  <p:embed/>
                </p:oleObj>
              </mc:Choice>
              <mc:Fallback>
                <p:oleObj name="Equation" r:id="rId3" imgW="1218960" imgH="342720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88" y="5308600"/>
                        <a:ext cx="1984375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Left Brace 3"/>
          <p:cNvSpPr/>
          <p:nvPr/>
        </p:nvSpPr>
        <p:spPr>
          <a:xfrm>
            <a:off x="1675265" y="1765300"/>
            <a:ext cx="346207" cy="293052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607324"/>
              </p:ext>
            </p:extLst>
          </p:nvPr>
        </p:nvGraphicFramePr>
        <p:xfrm>
          <a:off x="431458" y="2952750"/>
          <a:ext cx="11160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" name="Equation" r:id="rId5" imgW="685800" imgH="228600" progId="Equation.3">
                  <p:embed/>
                </p:oleObj>
              </mc:Choice>
              <mc:Fallback>
                <p:oleObj name="Equation" r:id="rId5" imgW="685800" imgH="22860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58" y="2952750"/>
                        <a:ext cx="11160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9437" y="3346728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4 passes</a:t>
            </a:r>
          </a:p>
        </p:txBody>
      </p:sp>
      <p:pic>
        <p:nvPicPr>
          <p:cNvPr id="146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07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99570162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4572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ea typeface="ＭＳ Ｐゴシック" pitchFamily="34" charset="-128"/>
              </a:rPr>
              <a:t>B</a:t>
            </a:r>
            <a:r>
              <a:rPr lang="en-US" dirty="0">
                <a:ea typeface="ＭＳ Ｐゴシック" pitchFamily="34" charset="-128"/>
              </a:rPr>
              <a:t>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492" y="1600200"/>
            <a:ext cx="8915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How can we sort a file with </a:t>
            </a:r>
            <a:r>
              <a:rPr lang="en-US" sz="2800" i="1" dirty="0"/>
              <a:t>N</a:t>
            </a:r>
            <a:r>
              <a:rPr lang="en-US" sz="2800" dirty="0"/>
              <a:t> pages using </a:t>
            </a:r>
            <a:r>
              <a:rPr lang="en-US" sz="2800" b="1" i="1" u="sng" dirty="0"/>
              <a:t>B</a:t>
            </a:r>
            <a:r>
              <a:rPr lang="en-US" sz="2800" dirty="0"/>
              <a:t> buffer pages?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 0: </a:t>
            </a:r>
            <a:r>
              <a:rPr lang="en-US" sz="2600" dirty="0"/>
              <a:t>use </a:t>
            </a:r>
            <a:r>
              <a:rPr lang="en-US" sz="2600" i="1" dirty="0"/>
              <a:t>B </a:t>
            </a:r>
            <a:r>
              <a:rPr lang="en-US" sz="2600" dirty="0"/>
              <a:t>buffer pages and sort internally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This will produce                 sorted B-page runs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Passes 1, 2, …: </a:t>
            </a:r>
            <a:r>
              <a:rPr lang="en-US" sz="2600" dirty="0"/>
              <a:t>use B – 1 buffer pages for input and the remaining page for output; do (B-1)-way merge in each run</a:t>
            </a:r>
          </a:p>
          <a:p>
            <a:pPr lvl="2">
              <a:buFont typeface="Wingdings" pitchFamily="2" charset="2"/>
              <a:buChar char="§"/>
            </a:pPr>
            <a:endParaRPr lang="en-US" sz="20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137254"/>
              </p:ext>
            </p:extLst>
          </p:nvPr>
        </p:nvGraphicFramePr>
        <p:xfrm>
          <a:off x="3571081" y="2614613"/>
          <a:ext cx="20018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Equation" r:id="rId3" imgW="1999953" imgH="724230" progId="Equation.3">
                  <p:embed/>
                </p:oleObj>
              </mc:Choice>
              <mc:Fallback>
                <p:oleObj name="Equation" r:id="rId3" imgW="1999953" imgH="72423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081" y="2614613"/>
                        <a:ext cx="200183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Freeform 7"/>
          <p:cNvSpPr>
            <a:spLocks/>
          </p:cNvSpPr>
          <p:nvPr/>
        </p:nvSpPr>
        <p:spPr bwMode="auto">
          <a:xfrm>
            <a:off x="6837363" y="4249738"/>
            <a:ext cx="1393825" cy="254000"/>
          </a:xfrm>
          <a:custGeom>
            <a:avLst/>
            <a:gdLst>
              <a:gd name="T0" fmla="*/ 877 w 878"/>
              <a:gd name="T1" fmla="*/ 81 h 160"/>
              <a:gd name="T2" fmla="*/ 843 w 878"/>
              <a:gd name="T3" fmla="*/ 48 h 160"/>
              <a:gd name="T4" fmla="*/ 749 w 878"/>
              <a:gd name="T5" fmla="*/ 24 h 160"/>
              <a:gd name="T6" fmla="*/ 439 w 878"/>
              <a:gd name="T7" fmla="*/ 0 h 160"/>
              <a:gd name="T8" fmla="*/ 129 w 878"/>
              <a:gd name="T9" fmla="*/ 24 h 160"/>
              <a:gd name="T10" fmla="*/ 35 w 878"/>
              <a:gd name="T11" fmla="*/ 48 h 160"/>
              <a:gd name="T12" fmla="*/ 0 w 878"/>
              <a:gd name="T13" fmla="*/ 81 h 160"/>
              <a:gd name="T14" fmla="*/ 35 w 878"/>
              <a:gd name="T15" fmla="*/ 112 h 160"/>
              <a:gd name="T16" fmla="*/ 129 w 878"/>
              <a:gd name="T17" fmla="*/ 136 h 160"/>
              <a:gd name="T18" fmla="*/ 439 w 878"/>
              <a:gd name="T19" fmla="*/ 159 h 160"/>
              <a:gd name="T20" fmla="*/ 749 w 878"/>
              <a:gd name="T21" fmla="*/ 136 h 160"/>
              <a:gd name="T22" fmla="*/ 843 w 878"/>
              <a:gd name="T23" fmla="*/ 112 h 160"/>
              <a:gd name="T24" fmla="*/ 877 w 878"/>
              <a:gd name="T25" fmla="*/ 81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8"/>
          <p:cNvSpPr>
            <a:spLocks/>
          </p:cNvSpPr>
          <p:nvPr/>
        </p:nvSpPr>
        <p:spPr bwMode="auto">
          <a:xfrm>
            <a:off x="1198563" y="4638675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1198563" y="5638800"/>
            <a:ext cx="1128712" cy="166688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1052513" y="4284663"/>
            <a:ext cx="1387475" cy="265112"/>
          </a:xfrm>
          <a:custGeom>
            <a:avLst/>
            <a:gdLst>
              <a:gd name="T0" fmla="*/ 873 w 874"/>
              <a:gd name="T1" fmla="*/ 84 h 167"/>
              <a:gd name="T2" fmla="*/ 839 w 874"/>
              <a:gd name="T3" fmla="*/ 51 h 167"/>
              <a:gd name="T4" fmla="*/ 745 w 874"/>
              <a:gd name="T5" fmla="*/ 24 h 167"/>
              <a:gd name="T6" fmla="*/ 437 w 874"/>
              <a:gd name="T7" fmla="*/ 0 h 167"/>
              <a:gd name="T8" fmla="*/ 128 w 874"/>
              <a:gd name="T9" fmla="*/ 24 h 167"/>
              <a:gd name="T10" fmla="*/ 34 w 874"/>
              <a:gd name="T11" fmla="*/ 51 h 167"/>
              <a:gd name="T12" fmla="*/ 0 w 874"/>
              <a:gd name="T13" fmla="*/ 84 h 167"/>
              <a:gd name="T14" fmla="*/ 34 w 874"/>
              <a:gd name="T15" fmla="*/ 115 h 167"/>
              <a:gd name="T16" fmla="*/ 128 w 874"/>
              <a:gd name="T17" fmla="*/ 142 h 167"/>
              <a:gd name="T18" fmla="*/ 437 w 874"/>
              <a:gd name="T19" fmla="*/ 166 h 167"/>
              <a:gd name="T20" fmla="*/ 745 w 874"/>
              <a:gd name="T21" fmla="*/ 142 h 167"/>
              <a:gd name="T22" fmla="*/ 839 w 874"/>
              <a:gd name="T23" fmla="*/ 115 h 167"/>
              <a:gd name="T24" fmla="*/ 873 w 874"/>
              <a:gd name="T25" fmla="*/ 84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3327400" y="6223000"/>
            <a:ext cx="30654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B Main memory buffers</a:t>
            </a:r>
          </a:p>
        </p:txBody>
      </p:sp>
      <p:sp>
        <p:nvSpPr>
          <p:cNvPr id="41" name="Freeform 12"/>
          <p:cNvSpPr>
            <a:spLocks/>
          </p:cNvSpPr>
          <p:nvPr/>
        </p:nvSpPr>
        <p:spPr bwMode="auto">
          <a:xfrm>
            <a:off x="6953250" y="4724400"/>
            <a:ext cx="1119188" cy="157163"/>
          </a:xfrm>
          <a:custGeom>
            <a:avLst/>
            <a:gdLst>
              <a:gd name="T0" fmla="*/ 0 w 705"/>
              <a:gd name="T1" fmla="*/ 98 h 99"/>
              <a:gd name="T2" fmla="*/ 0 w 705"/>
              <a:gd name="T3" fmla="*/ 0 h 99"/>
              <a:gd name="T4" fmla="*/ 704 w 705"/>
              <a:gd name="T5" fmla="*/ 0 h 99"/>
              <a:gd name="T6" fmla="*/ 704 w 705"/>
              <a:gd name="T7" fmla="*/ 98 h 99"/>
              <a:gd name="T8" fmla="*/ 0 w 705"/>
              <a:gd name="T9" fmla="*/ 98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3"/>
          <p:cNvSpPr>
            <a:spLocks/>
          </p:cNvSpPr>
          <p:nvPr/>
        </p:nvSpPr>
        <p:spPr bwMode="auto">
          <a:xfrm>
            <a:off x="6967538" y="5005388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4"/>
          <p:cNvSpPr>
            <a:spLocks/>
          </p:cNvSpPr>
          <p:nvPr/>
        </p:nvSpPr>
        <p:spPr bwMode="auto">
          <a:xfrm>
            <a:off x="3321050" y="4146550"/>
            <a:ext cx="1189038" cy="538163"/>
          </a:xfrm>
          <a:custGeom>
            <a:avLst/>
            <a:gdLst>
              <a:gd name="T0" fmla="*/ 0 w 749"/>
              <a:gd name="T1" fmla="*/ 338 h 339"/>
              <a:gd name="T2" fmla="*/ 0 w 749"/>
              <a:gd name="T3" fmla="*/ 0 h 339"/>
              <a:gd name="T4" fmla="*/ 748 w 749"/>
              <a:gd name="T5" fmla="*/ 0 h 339"/>
              <a:gd name="T6" fmla="*/ 748 w 749"/>
              <a:gd name="T7" fmla="*/ 338 h 339"/>
              <a:gd name="T8" fmla="*/ 0 w 749"/>
              <a:gd name="T9" fmla="*/ 338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5"/>
          <p:cNvSpPr>
            <a:spLocks/>
          </p:cNvSpPr>
          <p:nvPr/>
        </p:nvSpPr>
        <p:spPr bwMode="auto">
          <a:xfrm>
            <a:off x="5170488" y="5000625"/>
            <a:ext cx="1058862" cy="436563"/>
          </a:xfrm>
          <a:custGeom>
            <a:avLst/>
            <a:gdLst>
              <a:gd name="T0" fmla="*/ 0 w 667"/>
              <a:gd name="T1" fmla="*/ 274 h 275"/>
              <a:gd name="T2" fmla="*/ 0 w 667"/>
              <a:gd name="T3" fmla="*/ 0 h 275"/>
              <a:gd name="T4" fmla="*/ 666 w 667"/>
              <a:gd name="T5" fmla="*/ 0 h 275"/>
              <a:gd name="T6" fmla="*/ 666 w 667"/>
              <a:gd name="T7" fmla="*/ 274 h 275"/>
              <a:gd name="T8" fmla="*/ 0 w 667"/>
              <a:gd name="T9" fmla="*/ 274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6"/>
          <p:cNvSpPr>
            <a:spLocks/>
          </p:cNvSpPr>
          <p:nvPr/>
        </p:nvSpPr>
        <p:spPr bwMode="auto">
          <a:xfrm>
            <a:off x="3292475" y="5722938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7"/>
          <p:cNvSpPr>
            <a:spLocks/>
          </p:cNvSpPr>
          <p:nvPr/>
        </p:nvSpPr>
        <p:spPr bwMode="auto">
          <a:xfrm>
            <a:off x="2787650" y="4038600"/>
            <a:ext cx="3625850" cy="2492375"/>
          </a:xfrm>
          <a:custGeom>
            <a:avLst/>
            <a:gdLst>
              <a:gd name="T0" fmla="*/ 0 w 2284"/>
              <a:gd name="T1" fmla="*/ 1569 h 1570"/>
              <a:gd name="T2" fmla="*/ 0 w 2284"/>
              <a:gd name="T3" fmla="*/ 0 h 1570"/>
              <a:gd name="T4" fmla="*/ 2283 w 2284"/>
              <a:gd name="T5" fmla="*/ 0 h 1570"/>
              <a:gd name="T6" fmla="*/ 2283 w 2284"/>
              <a:gd name="T7" fmla="*/ 1569 h 1570"/>
              <a:gd name="T8" fmla="*/ 0 w 2284"/>
              <a:gd name="T9" fmla="*/ 1569 h 1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3303588" y="4202113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224213" y="5780088"/>
            <a:ext cx="12620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B-1</a:t>
            </a: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5122863" y="5024438"/>
            <a:ext cx="1063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7245350" y="6083300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1382713" y="6115050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1068388" y="44069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24"/>
          <p:cNvSpPr>
            <a:spLocks noChangeShapeType="1"/>
          </p:cNvSpPr>
          <p:nvPr/>
        </p:nvSpPr>
        <p:spPr bwMode="auto">
          <a:xfrm>
            <a:off x="2435225" y="44069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1071563" y="5884863"/>
            <a:ext cx="1363662" cy="190500"/>
            <a:chOff x="675" y="3611"/>
            <a:chExt cx="859" cy="120"/>
          </a:xfrm>
        </p:grpSpPr>
        <p:sp>
          <p:nvSpPr>
            <p:cNvPr id="55" name="Arc 25"/>
            <p:cNvSpPr>
              <a:spLocks/>
            </p:cNvSpPr>
            <p:nvPr/>
          </p:nvSpPr>
          <p:spPr bwMode="auto">
            <a:xfrm>
              <a:off x="675" y="3611"/>
              <a:ext cx="456" cy="120"/>
            </a:xfrm>
            <a:custGeom>
              <a:avLst/>
              <a:gdLst>
                <a:gd name="G0" fmla="+- 21600 0 0"/>
                <a:gd name="G1" fmla="+- 744 0 0"/>
                <a:gd name="G2" fmla="+- 21600 0 0"/>
                <a:gd name="T0" fmla="*/ 21457 w 21600"/>
                <a:gd name="T1" fmla="*/ 22344 h 22344"/>
                <a:gd name="T2" fmla="*/ 13 w 21600"/>
                <a:gd name="T3" fmla="*/ 0 h 22344"/>
                <a:gd name="T4" fmla="*/ 21600 w 21600"/>
                <a:gd name="T5" fmla="*/ 744 h 22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  <a:lnTo>
                    <a:pt x="21600" y="744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Arc 26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G0" fmla="+- 0 0 0"/>
                <a:gd name="G1" fmla="+- 187 0 0"/>
                <a:gd name="G2" fmla="+- 21600 0 0"/>
                <a:gd name="T0" fmla="*/ 21599 w 21600"/>
                <a:gd name="T1" fmla="*/ 0 h 21787"/>
                <a:gd name="T2" fmla="*/ 0 w 21600"/>
                <a:gd name="T3" fmla="*/ 21787 h 21787"/>
                <a:gd name="T4" fmla="*/ 0 w 21600"/>
                <a:gd name="T5" fmla="*/ 187 h 2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30"/>
          <p:cNvGrpSpPr>
            <a:grpSpLocks/>
          </p:cNvGrpSpPr>
          <p:nvPr/>
        </p:nvGrpSpPr>
        <p:grpSpPr bwMode="auto">
          <a:xfrm>
            <a:off x="6858000" y="5808663"/>
            <a:ext cx="1370013" cy="179387"/>
            <a:chOff x="4320" y="3563"/>
            <a:chExt cx="863" cy="113"/>
          </a:xfrm>
        </p:grpSpPr>
        <p:sp>
          <p:nvSpPr>
            <p:cNvPr id="58" name="Arc 28"/>
            <p:cNvSpPr>
              <a:spLocks/>
            </p:cNvSpPr>
            <p:nvPr/>
          </p:nvSpPr>
          <p:spPr bwMode="auto">
            <a:xfrm>
              <a:off x="4320" y="3563"/>
              <a:ext cx="458" cy="113"/>
            </a:xfrm>
            <a:custGeom>
              <a:avLst/>
              <a:gdLst>
                <a:gd name="G0" fmla="+- 21600 0 0"/>
                <a:gd name="G1" fmla="+- 589 0 0"/>
                <a:gd name="G2" fmla="+- 21600 0 0"/>
                <a:gd name="T0" fmla="*/ 21457 w 21600"/>
                <a:gd name="T1" fmla="*/ 22189 h 22189"/>
                <a:gd name="T2" fmla="*/ 8 w 21600"/>
                <a:gd name="T3" fmla="*/ 0 h 22189"/>
                <a:gd name="T4" fmla="*/ 21600 w 21600"/>
                <a:gd name="T5" fmla="*/ 589 h 22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  <a:lnTo>
                    <a:pt x="21600" y="589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Arc 29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G0" fmla="+- 0 0 0"/>
                <a:gd name="G1" fmla="+- 197 0 0"/>
                <a:gd name="G2" fmla="+- 21600 0 0"/>
                <a:gd name="T0" fmla="*/ 21599 w 21600"/>
                <a:gd name="T1" fmla="*/ 0 h 21797"/>
                <a:gd name="T2" fmla="*/ 0 w 21600"/>
                <a:gd name="T3" fmla="*/ 21797 h 21797"/>
                <a:gd name="T4" fmla="*/ 0 w 21600"/>
                <a:gd name="T5" fmla="*/ 197 h 21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  <a:lnTo>
                    <a:pt x="0" y="19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Line 31"/>
          <p:cNvSpPr>
            <a:spLocks noChangeShapeType="1"/>
          </p:cNvSpPr>
          <p:nvPr/>
        </p:nvSpPr>
        <p:spPr bwMode="auto">
          <a:xfrm>
            <a:off x="6861175" y="44069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8228013" y="44069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33"/>
          <p:cNvSpPr>
            <a:spLocks noChangeShapeType="1"/>
          </p:cNvSpPr>
          <p:nvPr/>
        </p:nvSpPr>
        <p:spPr bwMode="auto">
          <a:xfrm flipV="1">
            <a:off x="2270125" y="44989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>
            <a:off x="2274888" y="50530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35"/>
          <p:cNvSpPr>
            <a:spLocks noChangeShapeType="1"/>
          </p:cNvSpPr>
          <p:nvPr/>
        </p:nvSpPr>
        <p:spPr bwMode="auto">
          <a:xfrm>
            <a:off x="4527550" y="46831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 flipV="1">
            <a:off x="4522788" y="53308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7"/>
          <p:cNvSpPr>
            <a:spLocks noChangeShapeType="1"/>
          </p:cNvSpPr>
          <p:nvPr/>
        </p:nvSpPr>
        <p:spPr bwMode="auto">
          <a:xfrm>
            <a:off x="6216650" y="52371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3321050" y="4792663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9"/>
          <p:cNvSpPr>
            <a:spLocks noChangeArrowheads="1"/>
          </p:cNvSpPr>
          <p:nvPr/>
        </p:nvSpPr>
        <p:spPr bwMode="auto">
          <a:xfrm>
            <a:off x="3303588" y="4848225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69" name="Rectangle 40"/>
          <p:cNvSpPr>
            <a:spLocks noChangeArrowheads="1"/>
          </p:cNvSpPr>
          <p:nvPr/>
        </p:nvSpPr>
        <p:spPr bwMode="auto">
          <a:xfrm>
            <a:off x="3471863" y="4916488"/>
            <a:ext cx="8159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0" name="Freeform 41"/>
          <p:cNvSpPr>
            <a:spLocks/>
          </p:cNvSpPr>
          <p:nvPr/>
        </p:nvSpPr>
        <p:spPr bwMode="auto">
          <a:xfrm>
            <a:off x="1198563" y="49164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42"/>
          <p:cNvSpPr>
            <a:spLocks noChangeShapeType="1"/>
          </p:cNvSpPr>
          <p:nvPr/>
        </p:nvSpPr>
        <p:spPr bwMode="auto">
          <a:xfrm>
            <a:off x="2355850" y="56991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43"/>
          <p:cNvSpPr>
            <a:spLocks noChangeShapeType="1"/>
          </p:cNvSpPr>
          <p:nvPr/>
        </p:nvSpPr>
        <p:spPr bwMode="auto">
          <a:xfrm>
            <a:off x="4527550" y="50530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ectangle 44"/>
          <p:cNvSpPr>
            <a:spLocks noChangeArrowheads="1"/>
          </p:cNvSpPr>
          <p:nvPr/>
        </p:nvSpPr>
        <p:spPr bwMode="auto">
          <a:xfrm>
            <a:off x="7088188" y="4824413"/>
            <a:ext cx="8318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4" name="Freeform 45"/>
          <p:cNvSpPr>
            <a:spLocks/>
          </p:cNvSpPr>
          <p:nvPr/>
        </p:nvSpPr>
        <p:spPr bwMode="auto">
          <a:xfrm>
            <a:off x="6967538" y="5559425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46"/>
          <p:cNvSpPr>
            <a:spLocks noChangeArrowheads="1"/>
          </p:cNvSpPr>
          <p:nvPr/>
        </p:nvSpPr>
        <p:spPr bwMode="auto">
          <a:xfrm>
            <a:off x="1298575" y="4824413"/>
            <a:ext cx="8159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92304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B-Way Merge Sort: I/O Cost Analysis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I/O cost = 2N × Number of passes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Number of passes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Assume the previous example (i.e., 8 pages), </a:t>
            </a:r>
            <a:r>
              <a:rPr lang="en-US" sz="2800" i="1" dirty="0"/>
              <a:t>but</a:t>
            </a:r>
            <a:r>
              <a:rPr lang="en-US" sz="2800" dirty="0"/>
              <a:t> using 5 buffer pages (instead of 2)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I/O cost =  32 (</a:t>
            </a:r>
            <a:r>
              <a:rPr lang="en-US" sz="2600" i="1" dirty="0"/>
              <a:t>as opposed to 64</a:t>
            </a:r>
            <a:r>
              <a:rPr lang="en-US" sz="2600" dirty="0"/>
              <a:t>)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Therefore, increasing the number of buffer pages minimizes the number of passes and accordingly the I/O cost!</a:t>
            </a:r>
          </a:p>
          <a:p>
            <a:endParaRPr lang="en-US" sz="28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67533"/>
              </p:ext>
            </p:extLst>
          </p:nvPr>
        </p:nvGraphicFramePr>
        <p:xfrm>
          <a:off x="3886200" y="2243984"/>
          <a:ext cx="449738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" name="Equation" r:id="rId3" imgW="4498975" imgH="928688" progId="Equation.3">
                  <p:embed/>
                </p:oleObj>
              </mc:Choice>
              <mc:Fallback>
                <p:oleObj name="Equation" r:id="rId3" imgW="4498975" imgH="928688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243984"/>
                        <a:ext cx="4497388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3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Number of Passes of B-Way Sort</a:t>
            </a: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641400"/>
              </p:ext>
            </p:extLst>
          </p:nvPr>
        </p:nvGraphicFramePr>
        <p:xfrm>
          <a:off x="228600" y="1447800"/>
          <a:ext cx="8640762" cy="449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0" name="Document" r:id="rId3" imgW="8641080" imgH="4494276" progId="Word.Document.8">
                  <p:embed/>
                </p:oleObj>
              </mc:Choice>
              <mc:Fallback>
                <p:oleObj name="Document" r:id="rId3" imgW="8641080" imgH="4494276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47800"/>
                        <a:ext cx="8640762" cy="449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143000" y="5815057"/>
            <a:ext cx="6629400" cy="43334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High Fan-in during merging is crucial!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43000" y="6348456"/>
            <a:ext cx="6629400" cy="43334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How else can we minimize I/O cost?</a:t>
            </a:r>
          </a:p>
        </p:txBody>
      </p:sp>
    </p:spTree>
    <p:extLst>
      <p:ext uri="{BB962C8B-B14F-4D97-AF65-F5344CB8AC3E}">
        <p14:creationId xmlns:p14="http://schemas.microsoft.com/office/powerpoint/2010/main" val="328059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0090365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0481" y="54071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51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Replacement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With a more aggressive implementation of B-way sort, we can write out runs of 2×B (on average) internally sorted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is referred to as </a:t>
            </a:r>
            <a:r>
              <a:rPr lang="en-US" sz="2600" dirty="0">
                <a:solidFill>
                  <a:srgbClr val="0070C0"/>
                </a:solidFill>
              </a:rPr>
              <a:t>replacement sort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15261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12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16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5240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393" y="506289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38883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3800" y="3276600"/>
            <a:ext cx="1447800" cy="16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38862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10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3800" y="504574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 SET</a:t>
            </a:r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886200" y="3607038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2</a:t>
            </a:r>
          </a:p>
        </p:txBody>
      </p:sp>
      <p:sp>
        <p:nvSpPr>
          <p:cNvPr id="15" name="Freeform 8"/>
          <p:cNvSpPr>
            <a:spLocks/>
          </p:cNvSpPr>
          <p:nvPr/>
        </p:nvSpPr>
        <p:spPr bwMode="auto">
          <a:xfrm>
            <a:off x="62505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62484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12793" y="506289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5800" y="5715000"/>
            <a:ext cx="80772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IDEA: Pick the tuple in the </a:t>
            </a:r>
            <a:r>
              <a:rPr lang="en-US" i="1" dirty="0">
                <a:solidFill>
                  <a:schemeClr val="tx1"/>
                </a:solidFill>
              </a:rPr>
              <a:t>current set </a:t>
            </a:r>
            <a:r>
              <a:rPr lang="en-US" dirty="0">
                <a:solidFill>
                  <a:schemeClr val="tx1"/>
                </a:solidFill>
              </a:rPr>
              <a:t>with the smallest value that is greater than the largest value in the </a:t>
            </a:r>
            <a:r>
              <a:rPr lang="en-US" i="1" dirty="0">
                <a:solidFill>
                  <a:schemeClr val="tx1"/>
                </a:solidFill>
              </a:rPr>
              <a:t>output buffer</a:t>
            </a:r>
            <a:r>
              <a:rPr lang="en-US" dirty="0">
                <a:solidFill>
                  <a:schemeClr val="tx1"/>
                </a:solidFill>
              </a:rPr>
              <a:t> and append it to the </a:t>
            </a:r>
            <a:r>
              <a:rPr lang="en-US" i="1" dirty="0">
                <a:solidFill>
                  <a:schemeClr val="tx1"/>
                </a:solidFill>
              </a:rPr>
              <a:t>output buffer</a:t>
            </a:r>
          </a:p>
        </p:txBody>
      </p:sp>
      <p:cxnSp>
        <p:nvCxnSpPr>
          <p:cNvPr id="21" name="Straight Arrow Connector 20"/>
          <p:cNvCxnSpPr>
            <a:stCxn id="2" idx="3"/>
          </p:cNvCxnSpPr>
          <p:nvPr/>
        </p:nvCxnSpPr>
        <p:spPr>
          <a:xfrm flipV="1">
            <a:off x="2819400" y="3976687"/>
            <a:ext cx="914400" cy="2905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784362" y="3931735"/>
            <a:ext cx="1295400" cy="36964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3"/>
          </p:cNvCxnSpPr>
          <p:nvPr/>
        </p:nvCxnSpPr>
        <p:spPr>
          <a:xfrm>
            <a:off x="5079762" y="4116560"/>
            <a:ext cx="787638" cy="6982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67400" y="4814790"/>
            <a:ext cx="9525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799828" y="4648200"/>
            <a:ext cx="10036" cy="1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19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8" grpId="0" animBg="1"/>
      <p:bldP spid="3" grpId="0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/>
      <p:bldP spid="7" grpId="0" animBg="1"/>
      <p:bldP spid="2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Replacement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With a more aggressive implementation of B-way sort, we can write out runs of 2×B (on average) internally sorted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is referred to as </a:t>
            </a:r>
            <a:r>
              <a:rPr lang="en-US" sz="2600" dirty="0">
                <a:solidFill>
                  <a:srgbClr val="0070C0"/>
                </a:solidFill>
              </a:rPr>
              <a:t>replacement sort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15261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12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16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5240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393" y="506289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38883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3800" y="3276600"/>
            <a:ext cx="1447800" cy="16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38862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10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3800" y="504574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 SET</a:t>
            </a:r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886200" y="3607038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2</a:t>
            </a:r>
          </a:p>
        </p:txBody>
      </p:sp>
      <p:sp>
        <p:nvSpPr>
          <p:cNvPr id="15" name="Freeform 8"/>
          <p:cNvSpPr>
            <a:spLocks/>
          </p:cNvSpPr>
          <p:nvPr/>
        </p:nvSpPr>
        <p:spPr bwMode="auto">
          <a:xfrm>
            <a:off x="62505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62484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12793" y="506289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</a:t>
            </a:r>
          </a:p>
        </p:txBody>
      </p:sp>
      <p:cxnSp>
        <p:nvCxnSpPr>
          <p:cNvPr id="21" name="Straight Arrow Connector 20"/>
          <p:cNvCxnSpPr>
            <a:stCxn id="2" idx="3"/>
          </p:cNvCxnSpPr>
          <p:nvPr/>
        </p:nvCxnSpPr>
        <p:spPr>
          <a:xfrm flipV="1">
            <a:off x="2819400" y="3976687"/>
            <a:ext cx="914400" cy="2905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784362" y="3931735"/>
            <a:ext cx="1295400" cy="36964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3"/>
          </p:cNvCxnSpPr>
          <p:nvPr/>
        </p:nvCxnSpPr>
        <p:spPr>
          <a:xfrm>
            <a:off x="5079762" y="4116560"/>
            <a:ext cx="787638" cy="6982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67400" y="4814790"/>
            <a:ext cx="9525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799828" y="4648200"/>
            <a:ext cx="10036" cy="1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685800" y="5715000"/>
            <a:ext cx="80772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When do we terminate the current </a:t>
            </a:r>
            <a:r>
              <a:rPr lang="en-US" sz="2400" i="1" dirty="0">
                <a:solidFill>
                  <a:schemeClr val="tx1"/>
                </a:solidFill>
              </a:rPr>
              <a:t>run</a:t>
            </a:r>
            <a:r>
              <a:rPr lang="en-US" sz="2400" dirty="0">
                <a:solidFill>
                  <a:schemeClr val="tx1"/>
                </a:solidFill>
              </a:rPr>
              <a:t> and start a new one?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962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 and 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So far, we assumed random </a:t>
            </a:r>
            <a:r>
              <a:rPr lang="en-US" sz="2800"/>
              <a:t>disk accesses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Would cost change if we assume that reads and writes are done sequentially?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Yes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How can we incorporate this fact into our </a:t>
            </a:r>
            <a:br>
              <a:rPr lang="en-US" dirty="0"/>
            </a:br>
            <a:r>
              <a:rPr lang="en-US" dirty="0"/>
              <a:t>cost model?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Use bigger units (this is referred to as </a:t>
            </a:r>
            <a:r>
              <a:rPr lang="en-US" dirty="0">
                <a:solidFill>
                  <a:srgbClr val="0070C0"/>
                </a:solidFill>
              </a:rPr>
              <a:t>Blocked I/O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Mask I/O delays through pre-fetching (this is referred to as </a:t>
            </a:r>
            <a:r>
              <a:rPr lang="en-US" dirty="0">
                <a:solidFill>
                  <a:srgbClr val="0070C0"/>
                </a:solidFill>
              </a:rPr>
              <a:t>double buffering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81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we go with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1 page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6837363" y="4325938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1198563" y="4714875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1198563" y="5715000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052513" y="4360863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6953250" y="4800600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6967538" y="5081588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321050" y="4222750"/>
            <a:ext cx="1189038" cy="538163"/>
          </a:xfrm>
          <a:custGeom>
            <a:avLst/>
            <a:gdLst>
              <a:gd name="T0" fmla="*/ 0 w 749"/>
              <a:gd name="T1" fmla="*/ 536575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536575 h 339"/>
              <a:gd name="T8" fmla="*/ 0 w 749"/>
              <a:gd name="T9" fmla="*/ 536575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170488" y="5076825"/>
            <a:ext cx="1058862" cy="436563"/>
          </a:xfrm>
          <a:custGeom>
            <a:avLst/>
            <a:gdLst>
              <a:gd name="T0" fmla="*/ 0 w 667"/>
              <a:gd name="T1" fmla="*/ 434975 h 275"/>
              <a:gd name="T2" fmla="*/ 0 w 667"/>
              <a:gd name="T3" fmla="*/ 0 h 275"/>
              <a:gd name="T4" fmla="*/ 1057275 w 667"/>
              <a:gd name="T5" fmla="*/ 0 h 275"/>
              <a:gd name="T6" fmla="*/ 1057275 w 667"/>
              <a:gd name="T7" fmla="*/ 434975 h 275"/>
              <a:gd name="T8" fmla="*/ 0 w 667"/>
              <a:gd name="T9" fmla="*/ 434975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3292475" y="5799138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2787650" y="4114800"/>
            <a:ext cx="3625850" cy="2492375"/>
          </a:xfrm>
          <a:custGeom>
            <a:avLst/>
            <a:gdLst>
              <a:gd name="T0" fmla="*/ 0 w 2284"/>
              <a:gd name="T1" fmla="*/ 2490788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2490788 h 1570"/>
              <a:gd name="T8" fmla="*/ 0 w 2284"/>
              <a:gd name="T9" fmla="*/ 2490788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303588" y="4278313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224213" y="5856288"/>
            <a:ext cx="1052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5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122863" y="5100638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7245350" y="615950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382713" y="619125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1068388" y="4483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435225" y="4483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1073150" y="5961063"/>
            <a:ext cx="1362075" cy="190500"/>
            <a:chOff x="676" y="3611"/>
            <a:chExt cx="858" cy="120"/>
          </a:xfrm>
        </p:grpSpPr>
        <p:sp>
          <p:nvSpPr>
            <p:cNvPr id="2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6"/>
          <p:cNvGrpSpPr>
            <a:grpSpLocks/>
          </p:cNvGrpSpPr>
          <p:nvPr/>
        </p:nvGrpSpPr>
        <p:grpSpPr bwMode="auto">
          <a:xfrm>
            <a:off x="6859588" y="5884863"/>
            <a:ext cx="1368425" cy="179387"/>
            <a:chOff x="4321" y="3563"/>
            <a:chExt cx="862" cy="113"/>
          </a:xfrm>
        </p:grpSpPr>
        <p:sp>
          <p:nvSpPr>
            <p:cNvPr id="2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861175" y="4483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8228013" y="4483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V="1">
            <a:off x="2270125" y="45751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274888" y="51292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527550" y="47593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4522788" y="54070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6216650" y="53133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6"/>
          <p:cNvSpPr>
            <a:spLocks/>
          </p:cNvSpPr>
          <p:nvPr/>
        </p:nvSpPr>
        <p:spPr bwMode="auto">
          <a:xfrm>
            <a:off x="3321050" y="4868863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3303588" y="4924425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36" name="Rectangle 38"/>
          <p:cNvSpPr>
            <a:spLocks noChangeArrowheads="1"/>
          </p:cNvSpPr>
          <p:nvPr/>
        </p:nvSpPr>
        <p:spPr bwMode="auto">
          <a:xfrm>
            <a:off x="3471863" y="4992688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37" name="Freeform 39"/>
          <p:cNvSpPr>
            <a:spLocks/>
          </p:cNvSpPr>
          <p:nvPr/>
        </p:nvSpPr>
        <p:spPr bwMode="auto">
          <a:xfrm>
            <a:off x="1198563" y="4992688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2355850" y="57753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4527550" y="51292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7088188" y="49006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41" name="Freeform 43"/>
          <p:cNvSpPr>
            <a:spLocks/>
          </p:cNvSpPr>
          <p:nvPr/>
        </p:nvSpPr>
        <p:spPr bwMode="auto">
          <a:xfrm>
            <a:off x="6967538" y="5635625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44"/>
          <p:cNvSpPr>
            <a:spLocks noChangeArrowheads="1"/>
          </p:cNvSpPr>
          <p:nvPr/>
        </p:nvSpPr>
        <p:spPr bwMode="auto">
          <a:xfrm>
            <a:off x="1298575" y="4900613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5751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To search for a data entry, apply a hash function </a:t>
            </a:r>
            <a:r>
              <a:rPr lang="en-US" sz="2600" b="1" i="1" dirty="0"/>
              <a:t>h</a:t>
            </a:r>
            <a:r>
              <a:rPr lang="en-US" sz="2600" dirty="0"/>
              <a:t> to the key and take the last </a:t>
            </a:r>
            <a:r>
              <a:rPr lang="en-US" sz="2600" b="1" i="1" dirty="0"/>
              <a:t>d</a:t>
            </a:r>
            <a:r>
              <a:rPr lang="en-US" sz="2600" dirty="0"/>
              <a:t> bits of its binary representation to get the bucket number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search for </a:t>
            </a:r>
            <a:r>
              <a:rPr lang="en-US" sz="2600" dirty="0">
                <a:solidFill>
                  <a:srgbClr val="FF0000"/>
                </a:solidFill>
              </a:rPr>
              <a:t>5*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4953000" y="6022975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52500" y="4610934"/>
            <a:ext cx="1143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5 = 1</a:t>
            </a:r>
            <a:r>
              <a:rPr lang="en-US" b="1" dirty="0"/>
              <a:t>01</a:t>
            </a:r>
            <a:r>
              <a:rPr lang="en-US" dirty="0"/>
              <a:t> </a:t>
            </a:r>
          </a:p>
        </p:txBody>
      </p:sp>
      <p:cxnSp>
        <p:nvCxnSpPr>
          <p:cNvPr id="4" name="Straight Arrow Connector 3"/>
          <p:cNvCxnSpPr>
            <a:endCxn id="49" idx="1"/>
          </p:cNvCxnSpPr>
          <p:nvPr/>
        </p:nvCxnSpPr>
        <p:spPr>
          <a:xfrm>
            <a:off x="4032249" y="4566999"/>
            <a:ext cx="976313" cy="204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305796" y="4534032"/>
            <a:ext cx="447675" cy="4291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10" name="Straight Arrow Connector 9"/>
          <p:cNvCxnSpPr>
            <a:stCxn id="2" idx="3"/>
            <a:endCxn id="16" idx="1"/>
          </p:cNvCxnSpPr>
          <p:nvPr/>
        </p:nvCxnSpPr>
        <p:spPr>
          <a:xfrm flipV="1">
            <a:off x="2095500" y="4605100"/>
            <a:ext cx="874713" cy="1905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08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2" grpId="0" animBg="1"/>
      <p:bldP spid="9" grpId="0" animBg="1"/>
      <p:bldP spid="43" grpId="0" animBg="1"/>
      <p:bldP spid="4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we go with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1 page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INSTEAD: let us go with </a:t>
            </a:r>
            <a:r>
              <a:rPr lang="en-US" sz="2800" i="1" dirty="0"/>
              <a:t>B/b</a:t>
            </a:r>
            <a:r>
              <a:rPr lang="en-US" sz="2800" dirty="0"/>
              <a:t> buffers, of size 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pages</a:t>
            </a:r>
          </a:p>
          <a:p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3" name="Freeform 12"/>
          <p:cNvSpPr>
            <a:spLocks/>
          </p:cNvSpPr>
          <p:nvPr/>
        </p:nvSpPr>
        <p:spPr bwMode="auto">
          <a:xfrm>
            <a:off x="5180012" y="4614862"/>
            <a:ext cx="1189038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12"/>
          <p:cNvSpPr>
            <a:spLocks/>
          </p:cNvSpPr>
          <p:nvPr/>
        </p:nvSpPr>
        <p:spPr bwMode="auto">
          <a:xfrm>
            <a:off x="3305175" y="5148262"/>
            <a:ext cx="1189037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5"/>
          <p:cNvSpPr>
            <a:spLocks/>
          </p:cNvSpPr>
          <p:nvPr/>
        </p:nvSpPr>
        <p:spPr bwMode="auto">
          <a:xfrm>
            <a:off x="6835775" y="4216400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6"/>
          <p:cNvSpPr>
            <a:spLocks/>
          </p:cNvSpPr>
          <p:nvPr/>
        </p:nvSpPr>
        <p:spPr bwMode="auto">
          <a:xfrm>
            <a:off x="1196975" y="4605337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7"/>
          <p:cNvSpPr>
            <a:spLocks/>
          </p:cNvSpPr>
          <p:nvPr/>
        </p:nvSpPr>
        <p:spPr bwMode="auto">
          <a:xfrm>
            <a:off x="1196975" y="5605462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8"/>
          <p:cNvSpPr>
            <a:spLocks/>
          </p:cNvSpPr>
          <p:nvPr/>
        </p:nvSpPr>
        <p:spPr bwMode="auto">
          <a:xfrm>
            <a:off x="1050925" y="4251325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3325812" y="6189662"/>
            <a:ext cx="30654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b="1" dirty="0">
                <a:latin typeface="Bookman Old Style" pitchFamily="18" charset="0"/>
              </a:rPr>
              <a:t>3</a:t>
            </a:r>
            <a:r>
              <a:rPr lang="en-US" sz="1800" b="1" dirty="0">
                <a:solidFill>
                  <a:schemeClr val="tx1"/>
                </a:solidFill>
                <a:latin typeface="Bookman Old Style" pitchFamily="18" charset="0"/>
              </a:rPr>
              <a:t> Main memory buffers</a:t>
            </a:r>
          </a:p>
        </p:txBody>
      </p:sp>
      <p:sp>
        <p:nvSpPr>
          <p:cNvPr id="50" name="Freeform 10"/>
          <p:cNvSpPr>
            <a:spLocks/>
          </p:cNvSpPr>
          <p:nvPr/>
        </p:nvSpPr>
        <p:spPr bwMode="auto">
          <a:xfrm>
            <a:off x="6951662" y="4691062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1"/>
          <p:cNvSpPr>
            <a:spLocks/>
          </p:cNvSpPr>
          <p:nvPr/>
        </p:nvSpPr>
        <p:spPr bwMode="auto">
          <a:xfrm>
            <a:off x="6965950" y="4972050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2"/>
          <p:cNvSpPr>
            <a:spLocks/>
          </p:cNvSpPr>
          <p:nvPr/>
        </p:nvSpPr>
        <p:spPr bwMode="auto">
          <a:xfrm>
            <a:off x="3319462" y="3548062"/>
            <a:ext cx="1189038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2786062" y="2709862"/>
            <a:ext cx="3625850" cy="3787775"/>
          </a:xfrm>
          <a:custGeom>
            <a:avLst/>
            <a:gdLst>
              <a:gd name="T0" fmla="*/ 0 w 2284"/>
              <a:gd name="T1" fmla="*/ 3785362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3785362 h 1570"/>
              <a:gd name="T8" fmla="*/ 0 w 2284"/>
              <a:gd name="T9" fmla="*/ 3785362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427412" y="3167062"/>
            <a:ext cx="10461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289300" y="4767262"/>
            <a:ext cx="1052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180012" y="4233862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7243762" y="6049962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1381125" y="6081712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1066800" y="4373562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2433637" y="4373562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23"/>
          <p:cNvGrpSpPr>
            <a:grpSpLocks/>
          </p:cNvGrpSpPr>
          <p:nvPr/>
        </p:nvGrpSpPr>
        <p:grpSpPr bwMode="auto">
          <a:xfrm>
            <a:off x="1071562" y="5851525"/>
            <a:ext cx="1362075" cy="190500"/>
            <a:chOff x="676" y="3611"/>
            <a:chExt cx="858" cy="120"/>
          </a:xfrm>
        </p:grpSpPr>
        <p:sp>
          <p:nvSpPr>
            <p:cNvPr id="6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26"/>
          <p:cNvGrpSpPr>
            <a:grpSpLocks/>
          </p:cNvGrpSpPr>
          <p:nvPr/>
        </p:nvGrpSpPr>
        <p:grpSpPr bwMode="auto">
          <a:xfrm>
            <a:off x="6858000" y="5775325"/>
            <a:ext cx="1368425" cy="179387"/>
            <a:chOff x="4321" y="3563"/>
            <a:chExt cx="862" cy="113"/>
          </a:xfrm>
        </p:grpSpPr>
        <p:sp>
          <p:nvSpPr>
            <p:cNvPr id="6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859587" y="4373562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>
            <a:off x="8226425" y="4373562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2268537" y="4465637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3"/>
          <p:cNvSpPr>
            <a:spLocks noChangeShapeType="1"/>
          </p:cNvSpPr>
          <p:nvPr/>
        </p:nvSpPr>
        <p:spPr bwMode="auto">
          <a:xfrm>
            <a:off x="4525962" y="4649787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 flipV="1">
            <a:off x="4521200" y="5297487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 flipV="1">
            <a:off x="6399212" y="5203825"/>
            <a:ext cx="460375" cy="206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39"/>
          <p:cNvSpPr>
            <a:spLocks/>
          </p:cNvSpPr>
          <p:nvPr/>
        </p:nvSpPr>
        <p:spPr bwMode="auto">
          <a:xfrm>
            <a:off x="1196975" y="4883150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4" name="Line 40"/>
          <p:cNvSpPr>
            <a:spLocks noChangeShapeType="1"/>
          </p:cNvSpPr>
          <p:nvPr/>
        </p:nvSpPr>
        <p:spPr bwMode="auto">
          <a:xfrm>
            <a:off x="2354262" y="5665787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42"/>
          <p:cNvSpPr>
            <a:spLocks noChangeArrowheads="1"/>
          </p:cNvSpPr>
          <p:nvPr/>
        </p:nvSpPr>
        <p:spPr bwMode="auto">
          <a:xfrm>
            <a:off x="7086600" y="4791075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76" name="Freeform 43"/>
          <p:cNvSpPr>
            <a:spLocks/>
          </p:cNvSpPr>
          <p:nvPr/>
        </p:nvSpPr>
        <p:spPr bwMode="auto">
          <a:xfrm>
            <a:off x="6965950" y="5526087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7" name="Rectangle 44"/>
          <p:cNvSpPr>
            <a:spLocks noChangeArrowheads="1"/>
          </p:cNvSpPr>
          <p:nvPr/>
        </p:nvSpPr>
        <p:spPr bwMode="auto">
          <a:xfrm>
            <a:off x="1296987" y="4791075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3351212" y="4081462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5180012" y="5222875"/>
            <a:ext cx="1143000" cy="15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3351212" y="5681662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391081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we go with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1 page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INSTEAD: let us go with </a:t>
            </a:r>
            <a:r>
              <a:rPr lang="en-US" sz="2800" i="1" dirty="0"/>
              <a:t>B/b</a:t>
            </a:r>
            <a:r>
              <a:rPr lang="en-US" sz="2800" dirty="0"/>
              <a:t> buffers, of size 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pages</a:t>
            </a:r>
          </a:p>
          <a:p>
            <a:pPr>
              <a:buFont typeface="Wingdings" pitchFamily="2" charset="2"/>
              <a:buChar char="§"/>
            </a:pPr>
            <a:endParaRPr lang="en-US" altLang="ja-JP" sz="2800" dirty="0"/>
          </a:p>
          <a:p>
            <a:pPr>
              <a:buFont typeface="Wingdings" pitchFamily="2" charset="2"/>
              <a:buChar char="§"/>
            </a:pPr>
            <a:r>
              <a:rPr lang="en-US" altLang="ja-JP" sz="2800" dirty="0">
                <a:solidFill>
                  <a:srgbClr val="0070C0"/>
                </a:solidFill>
              </a:rPr>
              <a:t>What is the main advantage?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ja-JP" sz="2400" dirty="0"/>
              <a:t>Fewer random accesses (as some of the pages will be arranged sequentially!)</a:t>
            </a:r>
          </a:p>
          <a:p>
            <a:pPr lvl="1">
              <a:buFont typeface="Wingdings" pitchFamily="2" charset="2"/>
              <a:buChar char="§"/>
            </a:pPr>
            <a:endParaRPr lang="en-US" altLang="ja-JP" sz="2400" dirty="0"/>
          </a:p>
          <a:p>
            <a:pPr>
              <a:buFont typeface="Wingdings" pitchFamily="2" charset="2"/>
              <a:buChar char="§"/>
            </a:pPr>
            <a:r>
              <a:rPr lang="en-US" altLang="ja-JP" sz="2800" dirty="0">
                <a:solidFill>
                  <a:srgbClr val="0070C0"/>
                </a:solidFill>
              </a:rPr>
              <a:t>What is the main disadvantage?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ja-JP" sz="2400" dirty="0"/>
              <a:t>Smaller fan-in and accordingly larger number of passes! </a:t>
            </a:r>
          </a:p>
          <a:p>
            <a:pPr>
              <a:buFont typeface="Wingdings" pitchFamily="2" charset="2"/>
              <a:buChar char="§"/>
            </a:pPr>
            <a:endParaRPr lang="en-US" altLang="ja-JP" sz="2800" dirty="0"/>
          </a:p>
          <a:p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6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when, say </a:t>
            </a:r>
            <a:r>
              <a:rPr lang="ja-JP" altLang="en-US" sz="2800" dirty="0"/>
              <a:t>‘</a:t>
            </a:r>
            <a:r>
              <a:rPr lang="en-US" altLang="ja-JP" sz="2800" dirty="0"/>
              <a:t>INPUT1</a:t>
            </a:r>
            <a:r>
              <a:rPr lang="ja-JP" altLang="en-US" sz="2800" dirty="0"/>
              <a:t>’</a:t>
            </a:r>
            <a:r>
              <a:rPr lang="en-US" altLang="ja-JP" sz="2800" dirty="0"/>
              <a:t> is exhausted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issue a </a:t>
            </a:r>
            <a:r>
              <a:rPr lang="ja-JP" altLang="en-US" dirty="0"/>
              <a:t>‘</a:t>
            </a:r>
            <a:r>
              <a:rPr lang="en-US" altLang="ja-JP" dirty="0"/>
              <a:t>read</a:t>
            </a:r>
            <a:r>
              <a:rPr lang="ja-JP" altLang="en-US" dirty="0"/>
              <a:t>’</a:t>
            </a:r>
            <a:r>
              <a:rPr lang="en-US" altLang="ja-JP" dirty="0"/>
              <a:t> request and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wait …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3" name="Freeform 5"/>
          <p:cNvSpPr>
            <a:spLocks/>
          </p:cNvSpPr>
          <p:nvPr/>
        </p:nvSpPr>
        <p:spPr bwMode="auto">
          <a:xfrm>
            <a:off x="6837363" y="3944938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6"/>
          <p:cNvSpPr>
            <a:spLocks/>
          </p:cNvSpPr>
          <p:nvPr/>
        </p:nvSpPr>
        <p:spPr bwMode="auto">
          <a:xfrm>
            <a:off x="1198563" y="4333875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7"/>
          <p:cNvSpPr>
            <a:spLocks/>
          </p:cNvSpPr>
          <p:nvPr/>
        </p:nvSpPr>
        <p:spPr bwMode="auto">
          <a:xfrm>
            <a:off x="1198563" y="5334000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8"/>
          <p:cNvSpPr>
            <a:spLocks/>
          </p:cNvSpPr>
          <p:nvPr/>
        </p:nvSpPr>
        <p:spPr bwMode="auto">
          <a:xfrm>
            <a:off x="1052513" y="3979863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327400" y="5918200"/>
            <a:ext cx="30654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B Main memory buffers</a:t>
            </a:r>
          </a:p>
        </p:txBody>
      </p:sp>
      <p:sp>
        <p:nvSpPr>
          <p:cNvPr id="48" name="Freeform 10"/>
          <p:cNvSpPr>
            <a:spLocks/>
          </p:cNvSpPr>
          <p:nvPr/>
        </p:nvSpPr>
        <p:spPr bwMode="auto">
          <a:xfrm>
            <a:off x="6953250" y="4419600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11"/>
          <p:cNvSpPr>
            <a:spLocks/>
          </p:cNvSpPr>
          <p:nvPr/>
        </p:nvSpPr>
        <p:spPr bwMode="auto">
          <a:xfrm>
            <a:off x="6967538" y="4700588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12"/>
          <p:cNvSpPr>
            <a:spLocks/>
          </p:cNvSpPr>
          <p:nvPr/>
        </p:nvSpPr>
        <p:spPr bwMode="auto">
          <a:xfrm>
            <a:off x="3321050" y="3841750"/>
            <a:ext cx="1189038" cy="538163"/>
          </a:xfrm>
          <a:custGeom>
            <a:avLst/>
            <a:gdLst>
              <a:gd name="T0" fmla="*/ 0 w 749"/>
              <a:gd name="T1" fmla="*/ 536575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536575 h 339"/>
              <a:gd name="T8" fmla="*/ 0 w 749"/>
              <a:gd name="T9" fmla="*/ 536575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3"/>
          <p:cNvSpPr>
            <a:spLocks/>
          </p:cNvSpPr>
          <p:nvPr/>
        </p:nvSpPr>
        <p:spPr bwMode="auto">
          <a:xfrm>
            <a:off x="5170488" y="4695825"/>
            <a:ext cx="1058862" cy="436563"/>
          </a:xfrm>
          <a:custGeom>
            <a:avLst/>
            <a:gdLst>
              <a:gd name="T0" fmla="*/ 0 w 667"/>
              <a:gd name="T1" fmla="*/ 434975 h 275"/>
              <a:gd name="T2" fmla="*/ 0 w 667"/>
              <a:gd name="T3" fmla="*/ 0 h 275"/>
              <a:gd name="T4" fmla="*/ 1057275 w 667"/>
              <a:gd name="T5" fmla="*/ 0 h 275"/>
              <a:gd name="T6" fmla="*/ 1057275 w 667"/>
              <a:gd name="T7" fmla="*/ 434975 h 275"/>
              <a:gd name="T8" fmla="*/ 0 w 667"/>
              <a:gd name="T9" fmla="*/ 434975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4"/>
          <p:cNvSpPr>
            <a:spLocks/>
          </p:cNvSpPr>
          <p:nvPr/>
        </p:nvSpPr>
        <p:spPr bwMode="auto">
          <a:xfrm>
            <a:off x="3292475" y="5418138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2787650" y="3733800"/>
            <a:ext cx="3625850" cy="2492375"/>
          </a:xfrm>
          <a:custGeom>
            <a:avLst/>
            <a:gdLst>
              <a:gd name="T0" fmla="*/ 0 w 2284"/>
              <a:gd name="T1" fmla="*/ 2490788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2490788 h 1570"/>
              <a:gd name="T8" fmla="*/ 0 w 2284"/>
              <a:gd name="T9" fmla="*/ 2490788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303588" y="3897313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224213" y="5475288"/>
            <a:ext cx="12652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B-1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122863" y="4719638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7245350" y="577850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1382713" y="581025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1068388" y="4102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2435225" y="4102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23"/>
          <p:cNvGrpSpPr>
            <a:grpSpLocks/>
          </p:cNvGrpSpPr>
          <p:nvPr/>
        </p:nvGrpSpPr>
        <p:grpSpPr bwMode="auto">
          <a:xfrm>
            <a:off x="1073150" y="5580063"/>
            <a:ext cx="1362075" cy="190500"/>
            <a:chOff x="676" y="3611"/>
            <a:chExt cx="858" cy="120"/>
          </a:xfrm>
        </p:grpSpPr>
        <p:sp>
          <p:nvSpPr>
            <p:cNvPr id="6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26"/>
          <p:cNvGrpSpPr>
            <a:grpSpLocks/>
          </p:cNvGrpSpPr>
          <p:nvPr/>
        </p:nvGrpSpPr>
        <p:grpSpPr bwMode="auto">
          <a:xfrm>
            <a:off x="6859588" y="5503863"/>
            <a:ext cx="1368425" cy="179387"/>
            <a:chOff x="4321" y="3563"/>
            <a:chExt cx="862" cy="113"/>
          </a:xfrm>
        </p:grpSpPr>
        <p:sp>
          <p:nvSpPr>
            <p:cNvPr id="6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861175" y="4102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>
            <a:off x="8228013" y="4102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2270125" y="41941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2"/>
          <p:cNvSpPr>
            <a:spLocks noChangeShapeType="1"/>
          </p:cNvSpPr>
          <p:nvPr/>
        </p:nvSpPr>
        <p:spPr bwMode="auto">
          <a:xfrm>
            <a:off x="2274888" y="47482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3"/>
          <p:cNvSpPr>
            <a:spLocks noChangeShapeType="1"/>
          </p:cNvSpPr>
          <p:nvPr/>
        </p:nvSpPr>
        <p:spPr bwMode="auto">
          <a:xfrm>
            <a:off x="4527550" y="43783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34"/>
          <p:cNvSpPr>
            <a:spLocks noChangeShapeType="1"/>
          </p:cNvSpPr>
          <p:nvPr/>
        </p:nvSpPr>
        <p:spPr bwMode="auto">
          <a:xfrm flipV="1">
            <a:off x="4522788" y="50260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35"/>
          <p:cNvSpPr>
            <a:spLocks noChangeShapeType="1"/>
          </p:cNvSpPr>
          <p:nvPr/>
        </p:nvSpPr>
        <p:spPr bwMode="auto">
          <a:xfrm>
            <a:off x="6216650" y="49323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36"/>
          <p:cNvSpPr>
            <a:spLocks/>
          </p:cNvSpPr>
          <p:nvPr/>
        </p:nvSpPr>
        <p:spPr bwMode="auto">
          <a:xfrm>
            <a:off x="3321050" y="4487863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5" name="Rectangle 37"/>
          <p:cNvSpPr>
            <a:spLocks noChangeArrowheads="1"/>
          </p:cNvSpPr>
          <p:nvPr/>
        </p:nvSpPr>
        <p:spPr bwMode="auto">
          <a:xfrm>
            <a:off x="3303588" y="4543425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3471863" y="4611688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77" name="Freeform 39"/>
          <p:cNvSpPr>
            <a:spLocks/>
          </p:cNvSpPr>
          <p:nvPr/>
        </p:nvSpPr>
        <p:spPr bwMode="auto">
          <a:xfrm>
            <a:off x="1198563" y="4611688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8" name="Line 40"/>
          <p:cNvSpPr>
            <a:spLocks noChangeShapeType="1"/>
          </p:cNvSpPr>
          <p:nvPr/>
        </p:nvSpPr>
        <p:spPr bwMode="auto">
          <a:xfrm>
            <a:off x="2355850" y="53943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41"/>
          <p:cNvSpPr>
            <a:spLocks noChangeShapeType="1"/>
          </p:cNvSpPr>
          <p:nvPr/>
        </p:nvSpPr>
        <p:spPr bwMode="auto">
          <a:xfrm>
            <a:off x="4527550" y="47482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Rectangle 42"/>
          <p:cNvSpPr>
            <a:spLocks noChangeArrowheads="1"/>
          </p:cNvSpPr>
          <p:nvPr/>
        </p:nvSpPr>
        <p:spPr bwMode="auto">
          <a:xfrm>
            <a:off x="7088188" y="45196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81" name="Freeform 43"/>
          <p:cNvSpPr>
            <a:spLocks/>
          </p:cNvSpPr>
          <p:nvPr/>
        </p:nvSpPr>
        <p:spPr bwMode="auto">
          <a:xfrm>
            <a:off x="6967538" y="5254625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44"/>
          <p:cNvSpPr>
            <a:spLocks noChangeArrowheads="1"/>
          </p:cNvSpPr>
          <p:nvPr/>
        </p:nvSpPr>
        <p:spPr bwMode="auto">
          <a:xfrm>
            <a:off x="1298575" y="4519613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pic>
        <p:nvPicPr>
          <p:cNvPr id="83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88904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INSTEAD: </a:t>
            </a:r>
            <a:r>
              <a:rPr lang="en-US" sz="2800" i="1" dirty="0">
                <a:solidFill>
                  <a:schemeClr val="tx2"/>
                </a:solidFill>
              </a:rPr>
              <a:t>pre-fetch</a:t>
            </a:r>
            <a:r>
              <a:rPr lang="en-US" sz="2800" dirty="0"/>
              <a:t> INPUT1</a:t>
            </a:r>
            <a:r>
              <a:rPr lang="ja-JP" altLang="en-US" sz="2800" dirty="0"/>
              <a:t>’</a:t>
            </a:r>
            <a:r>
              <a:rPr lang="en-US" altLang="ja-JP" sz="2800" dirty="0"/>
              <a:t> into a `</a:t>
            </a:r>
            <a:r>
              <a:rPr lang="en-US" altLang="ja-JP" sz="2800" i="1" dirty="0">
                <a:solidFill>
                  <a:schemeClr val="tx2"/>
                </a:solidFill>
              </a:rPr>
              <a:t>shadow block</a:t>
            </a:r>
            <a:r>
              <a:rPr lang="ja-JP" altLang="en-US" sz="2800" dirty="0"/>
              <a:t>’</a:t>
            </a:r>
            <a:endParaRPr lang="en-US" altLang="ja-JP" sz="28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When INPUT1 is exhausted, issue a </a:t>
            </a:r>
            <a:r>
              <a:rPr lang="ja-JP" altLang="en-US" sz="2400" dirty="0"/>
              <a:t>‘</a:t>
            </a:r>
            <a:r>
              <a:rPr lang="en-US" altLang="ja-JP" sz="2400" dirty="0"/>
              <a:t>read</a:t>
            </a:r>
            <a:r>
              <a:rPr lang="ja-JP" altLang="en-US" sz="2400" dirty="0"/>
              <a:t>’</a:t>
            </a:r>
            <a:endParaRPr lang="en-US" altLang="ja-JP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BUT, also proceed with INPUT1</a:t>
            </a:r>
            <a:r>
              <a:rPr lang="ja-JP" altLang="en-US" sz="2400" dirty="0"/>
              <a:t>’</a:t>
            </a:r>
            <a:endParaRPr lang="en-US" altLang="ja-JP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Thus, the CPU can never go idle!</a:t>
            </a:r>
          </a:p>
          <a:p>
            <a:pPr lvl="1"/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200" name="Freeform 6"/>
          <p:cNvSpPr>
            <a:spLocks/>
          </p:cNvSpPr>
          <p:nvPr/>
        </p:nvSpPr>
        <p:spPr bwMode="auto">
          <a:xfrm>
            <a:off x="5000625" y="4429125"/>
            <a:ext cx="715963" cy="258762"/>
          </a:xfrm>
          <a:custGeom>
            <a:avLst/>
            <a:gdLst>
              <a:gd name="T0" fmla="*/ 0 w 451"/>
              <a:gd name="T1" fmla="*/ 162 h 163"/>
              <a:gd name="T2" fmla="*/ 0 w 451"/>
              <a:gd name="T3" fmla="*/ 0 h 163"/>
              <a:gd name="T4" fmla="*/ 450 w 451"/>
              <a:gd name="T5" fmla="*/ 0 h 163"/>
              <a:gd name="T6" fmla="*/ 450 w 451"/>
              <a:gd name="T7" fmla="*/ 162 h 163"/>
              <a:gd name="T8" fmla="*/ 0 w 45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163">
                <a:moveTo>
                  <a:pt x="0" y="162"/>
                </a:moveTo>
                <a:lnTo>
                  <a:pt x="0" y="0"/>
                </a:lnTo>
                <a:lnTo>
                  <a:pt x="450" y="0"/>
                </a:lnTo>
                <a:lnTo>
                  <a:pt x="450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Rectangle 7"/>
          <p:cNvSpPr>
            <a:spLocks noChangeArrowheads="1"/>
          </p:cNvSpPr>
          <p:nvPr/>
        </p:nvSpPr>
        <p:spPr bwMode="auto">
          <a:xfrm>
            <a:off x="4979988" y="4459287"/>
            <a:ext cx="80803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OUTPUT</a:t>
            </a:r>
          </a:p>
        </p:txBody>
      </p:sp>
      <p:sp>
        <p:nvSpPr>
          <p:cNvPr id="202" name="Freeform 8"/>
          <p:cNvSpPr>
            <a:spLocks/>
          </p:cNvSpPr>
          <p:nvPr/>
        </p:nvSpPr>
        <p:spPr bwMode="auto">
          <a:xfrm>
            <a:off x="4989513" y="4757737"/>
            <a:ext cx="727075" cy="258763"/>
          </a:xfrm>
          <a:custGeom>
            <a:avLst/>
            <a:gdLst>
              <a:gd name="T0" fmla="*/ 0 w 458"/>
              <a:gd name="T1" fmla="*/ 162 h 163"/>
              <a:gd name="T2" fmla="*/ 0 w 458"/>
              <a:gd name="T3" fmla="*/ 0 h 163"/>
              <a:gd name="T4" fmla="*/ 457 w 458"/>
              <a:gd name="T5" fmla="*/ 0 h 163"/>
              <a:gd name="T6" fmla="*/ 457 w 458"/>
              <a:gd name="T7" fmla="*/ 162 h 163"/>
              <a:gd name="T8" fmla="*/ 0 w 458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8" h="163">
                <a:moveTo>
                  <a:pt x="0" y="162"/>
                </a:moveTo>
                <a:lnTo>
                  <a:pt x="0" y="0"/>
                </a:lnTo>
                <a:lnTo>
                  <a:pt x="457" y="0"/>
                </a:lnTo>
                <a:lnTo>
                  <a:pt x="457" y="162"/>
                </a:lnTo>
                <a:lnTo>
                  <a:pt x="0" y="162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Rectangle 9"/>
          <p:cNvSpPr>
            <a:spLocks noChangeArrowheads="1"/>
          </p:cNvSpPr>
          <p:nvPr/>
        </p:nvSpPr>
        <p:spPr bwMode="auto">
          <a:xfrm>
            <a:off x="4927600" y="4786312"/>
            <a:ext cx="8429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OUTPUT'</a:t>
            </a:r>
          </a:p>
        </p:txBody>
      </p:sp>
      <p:sp>
        <p:nvSpPr>
          <p:cNvPr id="204" name="Freeform 10"/>
          <p:cNvSpPr>
            <a:spLocks/>
          </p:cNvSpPr>
          <p:nvPr/>
        </p:nvSpPr>
        <p:spPr bwMode="auto">
          <a:xfrm>
            <a:off x="1524000" y="4119562"/>
            <a:ext cx="1163638" cy="171450"/>
          </a:xfrm>
          <a:custGeom>
            <a:avLst/>
            <a:gdLst>
              <a:gd name="T0" fmla="*/ 732 w 733"/>
              <a:gd name="T1" fmla="*/ 54 h 108"/>
              <a:gd name="T2" fmla="*/ 703 w 733"/>
              <a:gd name="T3" fmla="*/ 33 h 108"/>
              <a:gd name="T4" fmla="*/ 625 w 733"/>
              <a:gd name="T5" fmla="*/ 15 h 108"/>
              <a:gd name="T6" fmla="*/ 366 w 733"/>
              <a:gd name="T7" fmla="*/ 0 h 108"/>
              <a:gd name="T8" fmla="*/ 107 w 733"/>
              <a:gd name="T9" fmla="*/ 15 h 108"/>
              <a:gd name="T10" fmla="*/ 29 w 733"/>
              <a:gd name="T11" fmla="*/ 33 h 108"/>
              <a:gd name="T12" fmla="*/ 0 w 733"/>
              <a:gd name="T13" fmla="*/ 54 h 108"/>
              <a:gd name="T14" fmla="*/ 29 w 733"/>
              <a:gd name="T15" fmla="*/ 74 h 108"/>
              <a:gd name="T16" fmla="*/ 107 w 733"/>
              <a:gd name="T17" fmla="*/ 91 h 108"/>
              <a:gd name="T18" fmla="*/ 366 w 733"/>
              <a:gd name="T19" fmla="*/ 107 h 108"/>
              <a:gd name="T20" fmla="*/ 625 w 733"/>
              <a:gd name="T21" fmla="*/ 91 h 108"/>
              <a:gd name="T22" fmla="*/ 703 w 733"/>
              <a:gd name="T23" fmla="*/ 74 h 108"/>
              <a:gd name="T24" fmla="*/ 732 w 733"/>
              <a:gd name="T25" fmla="*/ 54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3" h="108">
                <a:moveTo>
                  <a:pt x="732" y="54"/>
                </a:moveTo>
                <a:lnTo>
                  <a:pt x="703" y="33"/>
                </a:lnTo>
                <a:lnTo>
                  <a:pt x="625" y="15"/>
                </a:lnTo>
                <a:lnTo>
                  <a:pt x="366" y="0"/>
                </a:lnTo>
                <a:lnTo>
                  <a:pt x="107" y="15"/>
                </a:lnTo>
                <a:lnTo>
                  <a:pt x="29" y="33"/>
                </a:lnTo>
                <a:lnTo>
                  <a:pt x="0" y="54"/>
                </a:lnTo>
                <a:lnTo>
                  <a:pt x="29" y="74"/>
                </a:lnTo>
                <a:lnTo>
                  <a:pt x="107" y="91"/>
                </a:lnTo>
                <a:lnTo>
                  <a:pt x="366" y="107"/>
                </a:lnTo>
                <a:lnTo>
                  <a:pt x="625" y="91"/>
                </a:lnTo>
                <a:lnTo>
                  <a:pt x="703" y="74"/>
                </a:lnTo>
                <a:lnTo>
                  <a:pt x="732" y="54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1"/>
          <p:cNvSpPr>
            <a:spLocks/>
          </p:cNvSpPr>
          <p:nvPr/>
        </p:nvSpPr>
        <p:spPr bwMode="auto">
          <a:xfrm>
            <a:off x="1524000" y="5308600"/>
            <a:ext cx="1163638" cy="90487"/>
          </a:xfrm>
          <a:custGeom>
            <a:avLst/>
            <a:gdLst>
              <a:gd name="T0" fmla="*/ 0 w 733"/>
              <a:gd name="T1" fmla="*/ 0 h 57"/>
              <a:gd name="T2" fmla="*/ 10 w 733"/>
              <a:gd name="T3" fmla="*/ 4 h 57"/>
              <a:gd name="T4" fmla="*/ 66 w 733"/>
              <a:gd name="T5" fmla="*/ 25 h 57"/>
              <a:gd name="T6" fmla="*/ 194 w 733"/>
              <a:gd name="T7" fmla="*/ 46 h 57"/>
              <a:gd name="T8" fmla="*/ 373 w 733"/>
              <a:gd name="T9" fmla="*/ 56 h 57"/>
              <a:gd name="T10" fmla="*/ 551 w 733"/>
              <a:gd name="T11" fmla="*/ 44 h 57"/>
              <a:gd name="T12" fmla="*/ 684 w 733"/>
              <a:gd name="T13" fmla="*/ 21 h 57"/>
              <a:gd name="T14" fmla="*/ 728 w 733"/>
              <a:gd name="T15" fmla="*/ 3 h 57"/>
              <a:gd name="T16" fmla="*/ 732 w 733"/>
              <a:gd name="T17" fmla="*/ 0 h 57"/>
              <a:gd name="T18" fmla="*/ 0 w 733"/>
              <a:gd name="T1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3" h="57">
                <a:moveTo>
                  <a:pt x="0" y="0"/>
                </a:moveTo>
                <a:lnTo>
                  <a:pt x="10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4" y="21"/>
                </a:lnTo>
                <a:lnTo>
                  <a:pt x="728" y="3"/>
                </a:lnTo>
                <a:lnTo>
                  <a:pt x="732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12"/>
          <p:cNvSpPr>
            <a:spLocks/>
          </p:cNvSpPr>
          <p:nvPr/>
        </p:nvSpPr>
        <p:spPr bwMode="auto">
          <a:xfrm>
            <a:off x="1524000" y="4214812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13"/>
          <p:cNvSpPr>
            <a:spLocks/>
          </p:cNvSpPr>
          <p:nvPr/>
        </p:nvSpPr>
        <p:spPr bwMode="auto">
          <a:xfrm>
            <a:off x="6380163" y="4098925"/>
            <a:ext cx="1165225" cy="173037"/>
          </a:xfrm>
          <a:custGeom>
            <a:avLst/>
            <a:gdLst>
              <a:gd name="T0" fmla="*/ 733 w 734"/>
              <a:gd name="T1" fmla="*/ 54 h 109"/>
              <a:gd name="T2" fmla="*/ 705 w 734"/>
              <a:gd name="T3" fmla="*/ 33 h 109"/>
              <a:gd name="T4" fmla="*/ 626 w 734"/>
              <a:gd name="T5" fmla="*/ 16 h 109"/>
              <a:gd name="T6" fmla="*/ 367 w 734"/>
              <a:gd name="T7" fmla="*/ 0 h 109"/>
              <a:gd name="T8" fmla="*/ 108 w 734"/>
              <a:gd name="T9" fmla="*/ 16 h 109"/>
              <a:gd name="T10" fmla="*/ 29 w 734"/>
              <a:gd name="T11" fmla="*/ 33 h 109"/>
              <a:gd name="T12" fmla="*/ 0 w 734"/>
              <a:gd name="T13" fmla="*/ 54 h 109"/>
              <a:gd name="T14" fmla="*/ 29 w 734"/>
              <a:gd name="T15" fmla="*/ 75 h 109"/>
              <a:gd name="T16" fmla="*/ 108 w 734"/>
              <a:gd name="T17" fmla="*/ 92 h 109"/>
              <a:gd name="T18" fmla="*/ 367 w 734"/>
              <a:gd name="T19" fmla="*/ 108 h 109"/>
              <a:gd name="T20" fmla="*/ 626 w 734"/>
              <a:gd name="T21" fmla="*/ 92 h 109"/>
              <a:gd name="T22" fmla="*/ 705 w 734"/>
              <a:gd name="T23" fmla="*/ 75 h 109"/>
              <a:gd name="T24" fmla="*/ 733 w 734"/>
              <a:gd name="T25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4" h="109">
                <a:moveTo>
                  <a:pt x="733" y="54"/>
                </a:moveTo>
                <a:lnTo>
                  <a:pt x="705" y="33"/>
                </a:lnTo>
                <a:lnTo>
                  <a:pt x="626" y="16"/>
                </a:lnTo>
                <a:lnTo>
                  <a:pt x="367" y="0"/>
                </a:lnTo>
                <a:lnTo>
                  <a:pt x="108" y="16"/>
                </a:lnTo>
                <a:lnTo>
                  <a:pt x="29" y="33"/>
                </a:lnTo>
                <a:lnTo>
                  <a:pt x="0" y="54"/>
                </a:lnTo>
                <a:lnTo>
                  <a:pt x="29" y="75"/>
                </a:lnTo>
                <a:lnTo>
                  <a:pt x="108" y="92"/>
                </a:lnTo>
                <a:lnTo>
                  <a:pt x="367" y="108"/>
                </a:lnTo>
                <a:lnTo>
                  <a:pt x="626" y="92"/>
                </a:lnTo>
                <a:lnTo>
                  <a:pt x="705" y="75"/>
                </a:lnTo>
                <a:lnTo>
                  <a:pt x="733" y="54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14"/>
          <p:cNvSpPr>
            <a:spLocks/>
          </p:cNvSpPr>
          <p:nvPr/>
        </p:nvSpPr>
        <p:spPr bwMode="auto">
          <a:xfrm>
            <a:off x="6380163" y="5367337"/>
            <a:ext cx="1165225" cy="90488"/>
          </a:xfrm>
          <a:custGeom>
            <a:avLst/>
            <a:gdLst>
              <a:gd name="T0" fmla="*/ 0 w 734"/>
              <a:gd name="T1" fmla="*/ 0 h 57"/>
              <a:gd name="T2" fmla="*/ 9 w 734"/>
              <a:gd name="T3" fmla="*/ 4 h 57"/>
              <a:gd name="T4" fmla="*/ 66 w 734"/>
              <a:gd name="T5" fmla="*/ 25 h 57"/>
              <a:gd name="T6" fmla="*/ 194 w 734"/>
              <a:gd name="T7" fmla="*/ 46 h 57"/>
              <a:gd name="T8" fmla="*/ 373 w 734"/>
              <a:gd name="T9" fmla="*/ 56 h 57"/>
              <a:gd name="T10" fmla="*/ 551 w 734"/>
              <a:gd name="T11" fmla="*/ 44 h 57"/>
              <a:gd name="T12" fmla="*/ 683 w 734"/>
              <a:gd name="T13" fmla="*/ 21 h 57"/>
              <a:gd name="T14" fmla="*/ 728 w 734"/>
              <a:gd name="T15" fmla="*/ 3 h 57"/>
              <a:gd name="T16" fmla="*/ 733 w 734"/>
              <a:gd name="T17" fmla="*/ 0 h 57"/>
              <a:gd name="T18" fmla="*/ 0 w 734"/>
              <a:gd name="T1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4" h="57">
                <a:moveTo>
                  <a:pt x="0" y="0"/>
                </a:moveTo>
                <a:lnTo>
                  <a:pt x="9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3" y="21"/>
                </a:lnTo>
                <a:lnTo>
                  <a:pt x="728" y="3"/>
                </a:lnTo>
                <a:lnTo>
                  <a:pt x="733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15"/>
          <p:cNvSpPr>
            <a:spLocks/>
          </p:cNvSpPr>
          <p:nvPr/>
        </p:nvSpPr>
        <p:spPr bwMode="auto">
          <a:xfrm>
            <a:off x="7543800" y="4205287"/>
            <a:ext cx="1588" cy="1155700"/>
          </a:xfrm>
          <a:custGeom>
            <a:avLst/>
            <a:gdLst>
              <a:gd name="T0" fmla="*/ 0 w 1"/>
              <a:gd name="T1" fmla="*/ 0 h 728"/>
              <a:gd name="T2" fmla="*/ 0 w 1"/>
              <a:gd name="T3" fmla="*/ 727 h 728"/>
              <a:gd name="T4" fmla="*/ 0 w 1"/>
              <a:gd name="T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28">
                <a:moveTo>
                  <a:pt x="0" y="0"/>
                </a:moveTo>
                <a:lnTo>
                  <a:pt x="0" y="72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16"/>
          <p:cNvSpPr>
            <a:spLocks/>
          </p:cNvSpPr>
          <p:nvPr/>
        </p:nvSpPr>
        <p:spPr bwMode="auto">
          <a:xfrm>
            <a:off x="6380163" y="4241800"/>
            <a:ext cx="1587" cy="1117600"/>
          </a:xfrm>
          <a:custGeom>
            <a:avLst/>
            <a:gdLst>
              <a:gd name="T0" fmla="*/ 0 w 1"/>
              <a:gd name="T1" fmla="*/ 0 h 704"/>
              <a:gd name="T2" fmla="*/ 0 w 1"/>
              <a:gd name="T3" fmla="*/ 703 h 704"/>
              <a:gd name="T4" fmla="*/ 0 w 1"/>
              <a:gd name="T5" fmla="*/ 0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04">
                <a:moveTo>
                  <a:pt x="0" y="0"/>
                </a:moveTo>
                <a:lnTo>
                  <a:pt x="0" y="70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17"/>
          <p:cNvSpPr>
            <a:spLocks/>
          </p:cNvSpPr>
          <p:nvPr/>
        </p:nvSpPr>
        <p:spPr bwMode="auto">
          <a:xfrm>
            <a:off x="1646238" y="5041900"/>
            <a:ext cx="946150" cy="109537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18"/>
          <p:cNvSpPr>
            <a:spLocks/>
          </p:cNvSpPr>
          <p:nvPr/>
        </p:nvSpPr>
        <p:spPr bwMode="auto">
          <a:xfrm>
            <a:off x="6478588" y="4559300"/>
            <a:ext cx="933450" cy="109537"/>
          </a:xfrm>
          <a:custGeom>
            <a:avLst/>
            <a:gdLst>
              <a:gd name="T0" fmla="*/ 0 w 588"/>
              <a:gd name="T1" fmla="*/ 68 h 69"/>
              <a:gd name="T2" fmla="*/ 0 w 588"/>
              <a:gd name="T3" fmla="*/ 0 h 69"/>
              <a:gd name="T4" fmla="*/ 587 w 588"/>
              <a:gd name="T5" fmla="*/ 0 h 69"/>
              <a:gd name="T6" fmla="*/ 587 w 588"/>
              <a:gd name="T7" fmla="*/ 68 h 69"/>
              <a:gd name="T8" fmla="*/ 0 w 588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69">
                <a:moveTo>
                  <a:pt x="0" y="68"/>
                </a:moveTo>
                <a:lnTo>
                  <a:pt x="0" y="0"/>
                </a:lnTo>
                <a:lnTo>
                  <a:pt x="587" y="0"/>
                </a:lnTo>
                <a:lnTo>
                  <a:pt x="587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19"/>
          <p:cNvSpPr>
            <a:spLocks/>
          </p:cNvSpPr>
          <p:nvPr/>
        </p:nvSpPr>
        <p:spPr bwMode="auto">
          <a:xfrm>
            <a:off x="6491288" y="4997450"/>
            <a:ext cx="933450" cy="100012"/>
          </a:xfrm>
          <a:custGeom>
            <a:avLst/>
            <a:gdLst>
              <a:gd name="T0" fmla="*/ 0 w 588"/>
              <a:gd name="T1" fmla="*/ 62 h 63"/>
              <a:gd name="T2" fmla="*/ 0 w 588"/>
              <a:gd name="T3" fmla="*/ 0 h 63"/>
              <a:gd name="T4" fmla="*/ 587 w 588"/>
              <a:gd name="T5" fmla="*/ 0 h 63"/>
              <a:gd name="T6" fmla="*/ 587 w 588"/>
              <a:gd name="T7" fmla="*/ 62 h 63"/>
              <a:gd name="T8" fmla="*/ 0 w 588"/>
              <a:gd name="T9" fmla="*/ 62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63">
                <a:moveTo>
                  <a:pt x="0" y="62"/>
                </a:moveTo>
                <a:lnTo>
                  <a:pt x="0" y="0"/>
                </a:lnTo>
                <a:lnTo>
                  <a:pt x="587" y="0"/>
                </a:lnTo>
                <a:lnTo>
                  <a:pt x="587" y="62"/>
                </a:lnTo>
                <a:lnTo>
                  <a:pt x="0" y="62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0"/>
          <p:cNvSpPr>
            <a:spLocks/>
          </p:cNvSpPr>
          <p:nvPr/>
        </p:nvSpPr>
        <p:spPr bwMode="auto">
          <a:xfrm>
            <a:off x="1646238" y="4611687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21"/>
          <p:cNvSpPr>
            <a:spLocks/>
          </p:cNvSpPr>
          <p:nvPr/>
        </p:nvSpPr>
        <p:spPr bwMode="auto">
          <a:xfrm>
            <a:off x="1646238" y="4354512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22"/>
          <p:cNvSpPr>
            <a:spLocks/>
          </p:cNvSpPr>
          <p:nvPr/>
        </p:nvSpPr>
        <p:spPr bwMode="auto">
          <a:xfrm>
            <a:off x="6491288" y="4354512"/>
            <a:ext cx="944562" cy="109538"/>
          </a:xfrm>
          <a:custGeom>
            <a:avLst/>
            <a:gdLst>
              <a:gd name="T0" fmla="*/ 0 w 595"/>
              <a:gd name="T1" fmla="*/ 68 h 69"/>
              <a:gd name="T2" fmla="*/ 0 w 595"/>
              <a:gd name="T3" fmla="*/ 0 h 69"/>
              <a:gd name="T4" fmla="*/ 594 w 595"/>
              <a:gd name="T5" fmla="*/ 0 h 69"/>
              <a:gd name="T6" fmla="*/ 594 w 595"/>
              <a:gd name="T7" fmla="*/ 68 h 69"/>
              <a:gd name="T8" fmla="*/ 0 w 595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5" h="69">
                <a:moveTo>
                  <a:pt x="0" y="68"/>
                </a:moveTo>
                <a:lnTo>
                  <a:pt x="0" y="0"/>
                </a:lnTo>
                <a:lnTo>
                  <a:pt x="594" y="0"/>
                </a:lnTo>
                <a:lnTo>
                  <a:pt x="594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23"/>
          <p:cNvSpPr>
            <a:spLocks/>
          </p:cNvSpPr>
          <p:nvPr/>
        </p:nvSpPr>
        <p:spPr bwMode="auto">
          <a:xfrm>
            <a:off x="6756400" y="4783137"/>
            <a:ext cx="49213" cy="66675"/>
          </a:xfrm>
          <a:custGeom>
            <a:avLst/>
            <a:gdLst>
              <a:gd name="T0" fmla="*/ 30 w 31"/>
              <a:gd name="T1" fmla="*/ 21 h 42"/>
              <a:gd name="T2" fmla="*/ 15 w 31"/>
              <a:gd name="T3" fmla="*/ 0 h 42"/>
              <a:gd name="T4" fmla="*/ 0 w 31"/>
              <a:gd name="T5" fmla="*/ 21 h 42"/>
              <a:gd name="T6" fmla="*/ 15 w 31"/>
              <a:gd name="T7" fmla="*/ 41 h 42"/>
              <a:gd name="T8" fmla="*/ 30 w 31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42">
                <a:moveTo>
                  <a:pt x="30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0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24"/>
          <p:cNvSpPr>
            <a:spLocks/>
          </p:cNvSpPr>
          <p:nvPr/>
        </p:nvSpPr>
        <p:spPr bwMode="auto">
          <a:xfrm>
            <a:off x="6924675" y="4783137"/>
            <a:ext cx="52388" cy="66675"/>
          </a:xfrm>
          <a:custGeom>
            <a:avLst/>
            <a:gdLst>
              <a:gd name="T0" fmla="*/ 32 w 33"/>
              <a:gd name="T1" fmla="*/ 21 h 42"/>
              <a:gd name="T2" fmla="*/ 16 w 33"/>
              <a:gd name="T3" fmla="*/ 0 h 42"/>
              <a:gd name="T4" fmla="*/ 0 w 33"/>
              <a:gd name="T5" fmla="*/ 21 h 42"/>
              <a:gd name="T6" fmla="*/ 16 w 33"/>
              <a:gd name="T7" fmla="*/ 41 h 42"/>
              <a:gd name="T8" fmla="*/ 32 w 33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42">
                <a:moveTo>
                  <a:pt x="32" y="21"/>
                </a:moveTo>
                <a:lnTo>
                  <a:pt x="16" y="0"/>
                </a:lnTo>
                <a:lnTo>
                  <a:pt x="0" y="21"/>
                </a:lnTo>
                <a:lnTo>
                  <a:pt x="16" y="41"/>
                </a:lnTo>
                <a:lnTo>
                  <a:pt x="32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25"/>
          <p:cNvSpPr>
            <a:spLocks/>
          </p:cNvSpPr>
          <p:nvPr/>
        </p:nvSpPr>
        <p:spPr bwMode="auto">
          <a:xfrm>
            <a:off x="7107238" y="4783137"/>
            <a:ext cx="50800" cy="66675"/>
          </a:xfrm>
          <a:custGeom>
            <a:avLst/>
            <a:gdLst>
              <a:gd name="T0" fmla="*/ 31 w 32"/>
              <a:gd name="T1" fmla="*/ 21 h 42"/>
              <a:gd name="T2" fmla="*/ 15 w 32"/>
              <a:gd name="T3" fmla="*/ 0 h 42"/>
              <a:gd name="T4" fmla="*/ 0 w 32"/>
              <a:gd name="T5" fmla="*/ 21 h 42"/>
              <a:gd name="T6" fmla="*/ 15 w 32"/>
              <a:gd name="T7" fmla="*/ 41 h 42"/>
              <a:gd name="T8" fmla="*/ 31 w 32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2">
                <a:moveTo>
                  <a:pt x="31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1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0" name="Group 29"/>
          <p:cNvGrpSpPr>
            <a:grpSpLocks/>
          </p:cNvGrpSpPr>
          <p:nvPr/>
        </p:nvGrpSpPr>
        <p:grpSpPr bwMode="auto">
          <a:xfrm>
            <a:off x="3494088" y="5157787"/>
            <a:ext cx="403225" cy="65088"/>
            <a:chOff x="2297" y="3192"/>
            <a:chExt cx="254" cy="41"/>
          </a:xfrm>
        </p:grpSpPr>
        <p:sp>
          <p:nvSpPr>
            <p:cNvPr id="221" name="Freeform 26"/>
            <p:cNvSpPr>
              <a:spLocks/>
            </p:cNvSpPr>
            <p:nvPr/>
          </p:nvSpPr>
          <p:spPr bwMode="auto">
            <a:xfrm>
              <a:off x="2297" y="3192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27"/>
            <p:cNvSpPr>
              <a:spLocks/>
            </p:cNvSpPr>
            <p:nvPr/>
          </p:nvSpPr>
          <p:spPr bwMode="auto">
            <a:xfrm>
              <a:off x="2405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28"/>
            <p:cNvSpPr>
              <a:spLocks/>
            </p:cNvSpPr>
            <p:nvPr/>
          </p:nvSpPr>
          <p:spPr bwMode="auto">
            <a:xfrm>
              <a:off x="2520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" name="Freeform 30"/>
          <p:cNvSpPr>
            <a:spLocks/>
          </p:cNvSpPr>
          <p:nvPr/>
        </p:nvSpPr>
        <p:spPr bwMode="auto">
          <a:xfrm>
            <a:off x="3378200" y="3563937"/>
            <a:ext cx="752475" cy="280988"/>
          </a:xfrm>
          <a:custGeom>
            <a:avLst/>
            <a:gdLst>
              <a:gd name="T0" fmla="*/ 0 w 474"/>
              <a:gd name="T1" fmla="*/ 176 h 177"/>
              <a:gd name="T2" fmla="*/ 0 w 474"/>
              <a:gd name="T3" fmla="*/ 0 h 177"/>
              <a:gd name="T4" fmla="*/ 473 w 474"/>
              <a:gd name="T5" fmla="*/ 0 h 177"/>
              <a:gd name="T6" fmla="*/ 473 w 474"/>
              <a:gd name="T7" fmla="*/ 176 h 177"/>
              <a:gd name="T8" fmla="*/ 0 w 474"/>
              <a:gd name="T9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4" h="177">
                <a:moveTo>
                  <a:pt x="0" y="176"/>
                </a:moveTo>
                <a:lnTo>
                  <a:pt x="0" y="0"/>
                </a:lnTo>
                <a:lnTo>
                  <a:pt x="473" y="0"/>
                </a:lnTo>
                <a:lnTo>
                  <a:pt x="473" y="176"/>
                </a:lnTo>
                <a:lnTo>
                  <a:pt x="0" y="176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31"/>
          <p:cNvSpPr>
            <a:spLocks/>
          </p:cNvSpPr>
          <p:nvPr/>
        </p:nvSpPr>
        <p:spPr bwMode="auto">
          <a:xfrm>
            <a:off x="3382963" y="3898900"/>
            <a:ext cx="750887" cy="280987"/>
          </a:xfrm>
          <a:custGeom>
            <a:avLst/>
            <a:gdLst>
              <a:gd name="T0" fmla="*/ 0 w 473"/>
              <a:gd name="T1" fmla="*/ 176 h 177"/>
              <a:gd name="T2" fmla="*/ 0 w 473"/>
              <a:gd name="T3" fmla="*/ 0 h 177"/>
              <a:gd name="T4" fmla="*/ 472 w 473"/>
              <a:gd name="T5" fmla="*/ 0 h 177"/>
              <a:gd name="T6" fmla="*/ 472 w 473"/>
              <a:gd name="T7" fmla="*/ 176 h 177"/>
              <a:gd name="T8" fmla="*/ 0 w 473"/>
              <a:gd name="T9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" h="177">
                <a:moveTo>
                  <a:pt x="0" y="176"/>
                </a:moveTo>
                <a:lnTo>
                  <a:pt x="0" y="0"/>
                </a:lnTo>
                <a:lnTo>
                  <a:pt x="472" y="0"/>
                </a:lnTo>
                <a:lnTo>
                  <a:pt x="472" y="176"/>
                </a:lnTo>
                <a:lnTo>
                  <a:pt x="0" y="176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32"/>
          <p:cNvSpPr>
            <a:spLocks/>
          </p:cNvSpPr>
          <p:nvPr/>
        </p:nvSpPr>
        <p:spPr bwMode="auto">
          <a:xfrm>
            <a:off x="3387725" y="5435600"/>
            <a:ext cx="774700" cy="258762"/>
          </a:xfrm>
          <a:custGeom>
            <a:avLst/>
            <a:gdLst>
              <a:gd name="T0" fmla="*/ 0 w 488"/>
              <a:gd name="T1" fmla="*/ 162 h 163"/>
              <a:gd name="T2" fmla="*/ 0 w 488"/>
              <a:gd name="T3" fmla="*/ 0 h 163"/>
              <a:gd name="T4" fmla="*/ 487 w 488"/>
              <a:gd name="T5" fmla="*/ 0 h 163"/>
              <a:gd name="T6" fmla="*/ 487 w 488"/>
              <a:gd name="T7" fmla="*/ 162 h 163"/>
              <a:gd name="T8" fmla="*/ 0 w 488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8" h="163">
                <a:moveTo>
                  <a:pt x="0" y="162"/>
                </a:moveTo>
                <a:lnTo>
                  <a:pt x="0" y="0"/>
                </a:lnTo>
                <a:lnTo>
                  <a:pt x="487" y="0"/>
                </a:lnTo>
                <a:lnTo>
                  <a:pt x="487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33"/>
          <p:cNvSpPr>
            <a:spLocks/>
          </p:cNvSpPr>
          <p:nvPr/>
        </p:nvSpPr>
        <p:spPr bwMode="auto">
          <a:xfrm>
            <a:off x="3400425" y="5754687"/>
            <a:ext cx="776288" cy="257175"/>
          </a:xfrm>
          <a:custGeom>
            <a:avLst/>
            <a:gdLst>
              <a:gd name="T0" fmla="*/ 0 w 489"/>
              <a:gd name="T1" fmla="*/ 161 h 162"/>
              <a:gd name="T2" fmla="*/ 0 w 489"/>
              <a:gd name="T3" fmla="*/ 0 h 162"/>
              <a:gd name="T4" fmla="*/ 488 w 489"/>
              <a:gd name="T5" fmla="*/ 0 h 162"/>
              <a:gd name="T6" fmla="*/ 488 w 489"/>
              <a:gd name="T7" fmla="*/ 161 h 162"/>
              <a:gd name="T8" fmla="*/ 0 w 489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9" h="162">
                <a:moveTo>
                  <a:pt x="0" y="161"/>
                </a:moveTo>
                <a:lnTo>
                  <a:pt x="0" y="0"/>
                </a:lnTo>
                <a:lnTo>
                  <a:pt x="488" y="0"/>
                </a:lnTo>
                <a:lnTo>
                  <a:pt x="488" y="161"/>
                </a:lnTo>
                <a:lnTo>
                  <a:pt x="0" y="161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34"/>
          <p:cNvSpPr>
            <a:spLocks/>
          </p:cNvSpPr>
          <p:nvPr/>
        </p:nvSpPr>
        <p:spPr bwMode="auto">
          <a:xfrm>
            <a:off x="2971800" y="3443287"/>
            <a:ext cx="3068638" cy="2714625"/>
          </a:xfrm>
          <a:custGeom>
            <a:avLst/>
            <a:gdLst>
              <a:gd name="T0" fmla="*/ 0 w 1933"/>
              <a:gd name="T1" fmla="*/ 0 h 1710"/>
              <a:gd name="T2" fmla="*/ 1932 w 1933"/>
              <a:gd name="T3" fmla="*/ 0 h 1710"/>
              <a:gd name="T4" fmla="*/ 1932 w 1933"/>
              <a:gd name="T5" fmla="*/ 1709 h 1710"/>
              <a:gd name="T6" fmla="*/ 0 w 1933"/>
              <a:gd name="T7" fmla="*/ 1709 h 1710"/>
              <a:gd name="T8" fmla="*/ 0 w 1933"/>
              <a:gd name="T9" fmla="*/ 0 h 1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3" h="1710">
                <a:moveTo>
                  <a:pt x="0" y="0"/>
                </a:moveTo>
                <a:lnTo>
                  <a:pt x="1932" y="0"/>
                </a:lnTo>
                <a:lnTo>
                  <a:pt x="1932" y="1709"/>
                </a:lnTo>
                <a:lnTo>
                  <a:pt x="0" y="1709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35"/>
          <p:cNvSpPr>
            <a:spLocks/>
          </p:cNvSpPr>
          <p:nvPr/>
        </p:nvSpPr>
        <p:spPr bwMode="auto">
          <a:xfrm>
            <a:off x="3370263" y="4330700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36"/>
          <p:cNvSpPr>
            <a:spLocks/>
          </p:cNvSpPr>
          <p:nvPr/>
        </p:nvSpPr>
        <p:spPr bwMode="auto">
          <a:xfrm>
            <a:off x="3371850" y="4646612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1" name="Group 43"/>
          <p:cNvGrpSpPr>
            <a:grpSpLocks/>
          </p:cNvGrpSpPr>
          <p:nvPr/>
        </p:nvGrpSpPr>
        <p:grpSpPr bwMode="auto">
          <a:xfrm>
            <a:off x="4214813" y="3873500"/>
            <a:ext cx="617537" cy="1820862"/>
            <a:chOff x="2751" y="2383"/>
            <a:chExt cx="389" cy="1147"/>
          </a:xfrm>
        </p:grpSpPr>
        <p:sp>
          <p:nvSpPr>
            <p:cNvPr id="232" name="Freeform 37"/>
            <p:cNvSpPr>
              <a:spLocks/>
            </p:cNvSpPr>
            <p:nvPr/>
          </p:nvSpPr>
          <p:spPr bwMode="auto">
            <a:xfrm>
              <a:off x="2751" y="2956"/>
              <a:ext cx="389" cy="574"/>
            </a:xfrm>
            <a:custGeom>
              <a:avLst/>
              <a:gdLst>
                <a:gd name="T0" fmla="*/ 0 w 389"/>
                <a:gd name="T1" fmla="*/ 573 h 574"/>
                <a:gd name="T2" fmla="*/ 388 w 389"/>
                <a:gd name="T3" fmla="*/ 0 h 574"/>
                <a:gd name="T4" fmla="*/ 0 w 389"/>
                <a:gd name="T5" fmla="*/ 573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574">
                  <a:moveTo>
                    <a:pt x="0" y="573"/>
                  </a:moveTo>
                  <a:lnTo>
                    <a:pt x="388" y="0"/>
                  </a:lnTo>
                  <a:lnTo>
                    <a:pt x="0" y="573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Freeform 38"/>
            <p:cNvSpPr>
              <a:spLocks/>
            </p:cNvSpPr>
            <p:nvPr/>
          </p:nvSpPr>
          <p:spPr bwMode="auto">
            <a:xfrm>
              <a:off x="3038" y="2956"/>
              <a:ext cx="102" cy="122"/>
            </a:xfrm>
            <a:custGeom>
              <a:avLst/>
              <a:gdLst>
                <a:gd name="T0" fmla="*/ 0 w 102"/>
                <a:gd name="T1" fmla="*/ 89 h 122"/>
                <a:gd name="T2" fmla="*/ 101 w 102"/>
                <a:gd name="T3" fmla="*/ 0 h 122"/>
                <a:gd name="T4" fmla="*/ 60 w 102"/>
                <a:gd name="T5" fmla="*/ 1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2" h="122">
                  <a:moveTo>
                    <a:pt x="0" y="89"/>
                  </a:moveTo>
                  <a:lnTo>
                    <a:pt x="101" y="0"/>
                  </a:lnTo>
                  <a:lnTo>
                    <a:pt x="60" y="121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Freeform 39"/>
            <p:cNvSpPr>
              <a:spLocks/>
            </p:cNvSpPr>
            <p:nvPr/>
          </p:nvSpPr>
          <p:spPr bwMode="auto">
            <a:xfrm>
              <a:off x="2751" y="2383"/>
              <a:ext cx="389" cy="422"/>
            </a:xfrm>
            <a:custGeom>
              <a:avLst/>
              <a:gdLst>
                <a:gd name="T0" fmla="*/ 0 w 389"/>
                <a:gd name="T1" fmla="*/ 0 h 422"/>
                <a:gd name="T2" fmla="*/ 388 w 389"/>
                <a:gd name="T3" fmla="*/ 421 h 422"/>
                <a:gd name="T4" fmla="*/ 0 w 389"/>
                <a:gd name="T5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422">
                  <a:moveTo>
                    <a:pt x="0" y="0"/>
                  </a:moveTo>
                  <a:lnTo>
                    <a:pt x="388" y="42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Freeform 40"/>
            <p:cNvSpPr>
              <a:spLocks/>
            </p:cNvSpPr>
            <p:nvPr/>
          </p:nvSpPr>
          <p:spPr bwMode="auto">
            <a:xfrm>
              <a:off x="3025" y="2689"/>
              <a:ext cx="115" cy="116"/>
            </a:xfrm>
            <a:custGeom>
              <a:avLst/>
              <a:gdLst>
                <a:gd name="T0" fmla="*/ 54 w 115"/>
                <a:gd name="T1" fmla="*/ 0 h 116"/>
                <a:gd name="T2" fmla="*/ 114 w 115"/>
                <a:gd name="T3" fmla="*/ 115 h 116"/>
                <a:gd name="T4" fmla="*/ 0 w 115"/>
                <a:gd name="T5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" h="116">
                  <a:moveTo>
                    <a:pt x="54" y="0"/>
                  </a:moveTo>
                  <a:lnTo>
                    <a:pt x="114" y="115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Freeform 41"/>
            <p:cNvSpPr>
              <a:spLocks/>
            </p:cNvSpPr>
            <p:nvPr/>
          </p:nvSpPr>
          <p:spPr bwMode="auto">
            <a:xfrm>
              <a:off x="2751" y="2842"/>
              <a:ext cx="389" cy="40"/>
            </a:xfrm>
            <a:custGeom>
              <a:avLst/>
              <a:gdLst>
                <a:gd name="T0" fmla="*/ 0 w 389"/>
                <a:gd name="T1" fmla="*/ 0 h 40"/>
                <a:gd name="T2" fmla="*/ 388 w 389"/>
                <a:gd name="T3" fmla="*/ 39 h 40"/>
                <a:gd name="T4" fmla="*/ 0 w 389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40">
                  <a:moveTo>
                    <a:pt x="0" y="0"/>
                  </a:moveTo>
                  <a:lnTo>
                    <a:pt x="388" y="39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42"/>
            <p:cNvSpPr>
              <a:spLocks/>
            </p:cNvSpPr>
            <p:nvPr/>
          </p:nvSpPr>
          <p:spPr bwMode="auto">
            <a:xfrm>
              <a:off x="2999" y="2837"/>
              <a:ext cx="141" cy="62"/>
            </a:xfrm>
            <a:custGeom>
              <a:avLst/>
              <a:gdLst>
                <a:gd name="T0" fmla="*/ 8 w 141"/>
                <a:gd name="T1" fmla="*/ 0 h 62"/>
                <a:gd name="T2" fmla="*/ 140 w 141"/>
                <a:gd name="T3" fmla="*/ 44 h 62"/>
                <a:gd name="T4" fmla="*/ 0 w 141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62">
                  <a:moveTo>
                    <a:pt x="8" y="0"/>
                  </a:moveTo>
                  <a:lnTo>
                    <a:pt x="140" y="44"/>
                  </a:lnTo>
                  <a:lnTo>
                    <a:pt x="0" y="61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8" name="Freeform 44"/>
          <p:cNvSpPr>
            <a:spLocks/>
          </p:cNvSpPr>
          <p:nvPr/>
        </p:nvSpPr>
        <p:spPr bwMode="auto">
          <a:xfrm>
            <a:off x="4968875" y="5124450"/>
            <a:ext cx="111125" cy="49212"/>
          </a:xfrm>
          <a:custGeom>
            <a:avLst/>
            <a:gdLst>
              <a:gd name="T0" fmla="*/ 69 w 70"/>
              <a:gd name="T1" fmla="*/ 30 h 31"/>
              <a:gd name="T2" fmla="*/ 0 w 70"/>
              <a:gd name="T3" fmla="*/ 15 h 31"/>
              <a:gd name="T4" fmla="*/ 69 w 70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1">
                <a:moveTo>
                  <a:pt x="69" y="30"/>
                </a:moveTo>
                <a:lnTo>
                  <a:pt x="0" y="15"/>
                </a:lnTo>
                <a:lnTo>
                  <a:pt x="69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45"/>
          <p:cNvSpPr>
            <a:spLocks/>
          </p:cNvSpPr>
          <p:nvPr/>
        </p:nvSpPr>
        <p:spPr bwMode="auto">
          <a:xfrm>
            <a:off x="4968875" y="5148262"/>
            <a:ext cx="684213" cy="1588"/>
          </a:xfrm>
          <a:custGeom>
            <a:avLst/>
            <a:gdLst>
              <a:gd name="T0" fmla="*/ 0 w 431"/>
              <a:gd name="T1" fmla="*/ 0 h 1"/>
              <a:gd name="T2" fmla="*/ 430 w 431"/>
              <a:gd name="T3" fmla="*/ 0 h 1"/>
              <a:gd name="T4" fmla="*/ 0 w 43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" h="1">
                <a:moveTo>
                  <a:pt x="0" y="0"/>
                </a:moveTo>
                <a:lnTo>
                  <a:pt x="43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46"/>
          <p:cNvSpPr>
            <a:spLocks/>
          </p:cNvSpPr>
          <p:nvPr/>
        </p:nvSpPr>
        <p:spPr bwMode="auto">
          <a:xfrm>
            <a:off x="5541963" y="5124450"/>
            <a:ext cx="111125" cy="49212"/>
          </a:xfrm>
          <a:custGeom>
            <a:avLst/>
            <a:gdLst>
              <a:gd name="T0" fmla="*/ 0 w 70"/>
              <a:gd name="T1" fmla="*/ 0 h 31"/>
              <a:gd name="T2" fmla="*/ 69 w 70"/>
              <a:gd name="T3" fmla="*/ 15 h 31"/>
              <a:gd name="T4" fmla="*/ 0 w 70"/>
              <a:gd name="T5" fmla="*/ 3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1">
                <a:moveTo>
                  <a:pt x="0" y="0"/>
                </a:moveTo>
                <a:lnTo>
                  <a:pt x="69" y="15"/>
                </a:lnTo>
                <a:lnTo>
                  <a:pt x="0" y="3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Rectangle 47"/>
          <p:cNvSpPr>
            <a:spLocks noChangeArrowheads="1"/>
          </p:cNvSpPr>
          <p:nvPr/>
        </p:nvSpPr>
        <p:spPr bwMode="auto">
          <a:xfrm>
            <a:off x="1782763" y="5443537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pitchFamily="34" charset="0"/>
              </a:rPr>
              <a:t>Disk</a:t>
            </a:r>
          </a:p>
        </p:txBody>
      </p:sp>
      <p:sp>
        <p:nvSpPr>
          <p:cNvPr id="242" name="Rectangle 48"/>
          <p:cNvSpPr>
            <a:spLocks noChangeArrowheads="1"/>
          </p:cNvSpPr>
          <p:nvPr/>
        </p:nvSpPr>
        <p:spPr bwMode="auto">
          <a:xfrm>
            <a:off x="6623050" y="5503862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pitchFamily="34" charset="0"/>
              </a:rPr>
              <a:t>Disk</a:t>
            </a:r>
          </a:p>
        </p:txBody>
      </p:sp>
      <p:sp>
        <p:nvSpPr>
          <p:cNvPr id="243" name="Rectangle 49"/>
          <p:cNvSpPr>
            <a:spLocks noChangeArrowheads="1"/>
          </p:cNvSpPr>
          <p:nvPr/>
        </p:nvSpPr>
        <p:spPr bwMode="auto">
          <a:xfrm>
            <a:off x="3389313" y="3614737"/>
            <a:ext cx="765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1</a:t>
            </a: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3413125" y="5476875"/>
            <a:ext cx="7651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k</a:t>
            </a:r>
          </a:p>
        </p:txBody>
      </p:sp>
      <p:sp>
        <p:nvSpPr>
          <p:cNvPr id="245" name="Rectangle 51"/>
          <p:cNvSpPr>
            <a:spLocks noChangeArrowheads="1"/>
          </p:cNvSpPr>
          <p:nvPr/>
        </p:nvSpPr>
        <p:spPr bwMode="auto">
          <a:xfrm>
            <a:off x="3378200" y="4364037"/>
            <a:ext cx="765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2</a:t>
            </a:r>
          </a:p>
        </p:txBody>
      </p:sp>
      <p:sp>
        <p:nvSpPr>
          <p:cNvPr id="246" name="Rectangle 52"/>
          <p:cNvSpPr>
            <a:spLocks noChangeArrowheads="1"/>
          </p:cNvSpPr>
          <p:nvPr/>
        </p:nvSpPr>
        <p:spPr bwMode="auto">
          <a:xfrm>
            <a:off x="3338513" y="3941762"/>
            <a:ext cx="80168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1'</a:t>
            </a:r>
          </a:p>
        </p:txBody>
      </p:sp>
      <p:sp>
        <p:nvSpPr>
          <p:cNvPr id="247" name="Rectangle 53"/>
          <p:cNvSpPr>
            <a:spLocks noChangeArrowheads="1"/>
          </p:cNvSpPr>
          <p:nvPr/>
        </p:nvSpPr>
        <p:spPr bwMode="auto">
          <a:xfrm>
            <a:off x="3328988" y="4689475"/>
            <a:ext cx="801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2'</a:t>
            </a:r>
          </a:p>
        </p:txBody>
      </p:sp>
      <p:sp>
        <p:nvSpPr>
          <p:cNvPr id="248" name="Rectangle 54"/>
          <p:cNvSpPr>
            <a:spLocks noChangeArrowheads="1"/>
          </p:cNvSpPr>
          <p:nvPr/>
        </p:nvSpPr>
        <p:spPr bwMode="auto">
          <a:xfrm>
            <a:off x="3336925" y="5776912"/>
            <a:ext cx="80168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k'</a:t>
            </a:r>
          </a:p>
        </p:txBody>
      </p:sp>
      <p:sp>
        <p:nvSpPr>
          <p:cNvPr id="249" name="Rectangle 55"/>
          <p:cNvSpPr>
            <a:spLocks noChangeArrowheads="1"/>
          </p:cNvSpPr>
          <p:nvPr/>
        </p:nvSpPr>
        <p:spPr bwMode="auto">
          <a:xfrm>
            <a:off x="4878388" y="5341937"/>
            <a:ext cx="10302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Arial" pitchFamily="34" charset="0"/>
              </a:rPr>
              <a:t>block size</a:t>
            </a:r>
          </a:p>
        </p:txBody>
      </p:sp>
      <p:sp>
        <p:nvSpPr>
          <p:cNvPr id="250" name="Rectangle 56"/>
          <p:cNvSpPr>
            <a:spLocks noChangeArrowheads="1"/>
          </p:cNvSpPr>
          <p:nvPr/>
        </p:nvSpPr>
        <p:spPr bwMode="auto">
          <a:xfrm>
            <a:off x="5219700" y="5138737"/>
            <a:ext cx="304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Arial" pitchFamily="34" charset="0"/>
              </a:rPr>
              <a:t>b</a:t>
            </a:r>
          </a:p>
        </p:txBody>
      </p:sp>
      <p:sp>
        <p:nvSpPr>
          <p:cNvPr id="251" name="Rectangle 57"/>
          <p:cNvSpPr>
            <a:spLocks noChangeArrowheads="1"/>
          </p:cNvSpPr>
          <p:nvPr/>
        </p:nvSpPr>
        <p:spPr bwMode="auto">
          <a:xfrm>
            <a:off x="2894013" y="6251575"/>
            <a:ext cx="33432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Arial" pitchFamily="34" charset="0"/>
              </a:rPr>
              <a:t>B main memory buffers, k-way merge</a:t>
            </a:r>
          </a:p>
        </p:txBody>
      </p:sp>
      <p:sp>
        <p:nvSpPr>
          <p:cNvPr id="252" name="Freeform 58"/>
          <p:cNvSpPr>
            <a:spLocks/>
          </p:cNvSpPr>
          <p:nvPr/>
        </p:nvSpPr>
        <p:spPr bwMode="auto">
          <a:xfrm>
            <a:off x="2711450" y="4214812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3" name="Group 62"/>
          <p:cNvGrpSpPr>
            <a:grpSpLocks/>
          </p:cNvGrpSpPr>
          <p:nvPr/>
        </p:nvGrpSpPr>
        <p:grpSpPr bwMode="auto">
          <a:xfrm>
            <a:off x="1909763" y="4838700"/>
            <a:ext cx="403225" cy="65087"/>
            <a:chOff x="1299" y="2991"/>
            <a:chExt cx="254" cy="41"/>
          </a:xfrm>
        </p:grpSpPr>
        <p:sp>
          <p:nvSpPr>
            <p:cNvPr id="254" name="Freeform 59"/>
            <p:cNvSpPr>
              <a:spLocks/>
            </p:cNvSpPr>
            <p:nvPr/>
          </p:nvSpPr>
          <p:spPr bwMode="auto">
            <a:xfrm>
              <a:off x="1299" y="2991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60"/>
            <p:cNvSpPr>
              <a:spLocks/>
            </p:cNvSpPr>
            <p:nvPr/>
          </p:nvSpPr>
          <p:spPr bwMode="auto">
            <a:xfrm>
              <a:off x="1407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61"/>
            <p:cNvSpPr>
              <a:spLocks/>
            </p:cNvSpPr>
            <p:nvPr/>
          </p:nvSpPr>
          <p:spPr bwMode="auto">
            <a:xfrm>
              <a:off x="1522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7" name="Line 63"/>
          <p:cNvSpPr>
            <a:spLocks noChangeShapeType="1"/>
          </p:cNvSpPr>
          <p:nvPr/>
        </p:nvSpPr>
        <p:spPr bwMode="auto">
          <a:xfrm flipV="1">
            <a:off x="2628900" y="3841750"/>
            <a:ext cx="712788" cy="558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Line 64"/>
          <p:cNvSpPr>
            <a:spLocks noChangeShapeType="1"/>
          </p:cNvSpPr>
          <p:nvPr/>
        </p:nvSpPr>
        <p:spPr bwMode="auto">
          <a:xfrm>
            <a:off x="2633663" y="4640262"/>
            <a:ext cx="7127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Line 65"/>
          <p:cNvSpPr>
            <a:spLocks noChangeShapeType="1"/>
          </p:cNvSpPr>
          <p:nvPr/>
        </p:nvSpPr>
        <p:spPr bwMode="auto">
          <a:xfrm>
            <a:off x="2633663" y="5119687"/>
            <a:ext cx="712787" cy="6381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Line 66"/>
          <p:cNvSpPr>
            <a:spLocks noChangeShapeType="1"/>
          </p:cNvSpPr>
          <p:nvPr/>
        </p:nvSpPr>
        <p:spPr bwMode="auto">
          <a:xfrm>
            <a:off x="5721350" y="4719637"/>
            <a:ext cx="635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0604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47770" y="2646101"/>
            <a:ext cx="121167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Continue…</a:t>
            </a:r>
          </a:p>
        </p:txBody>
      </p:sp>
      <p:cxnSp>
        <p:nvCxnSpPr>
          <p:cNvPr id="21" name="Straight Arrow Connector 20"/>
          <p:cNvCxnSpPr>
            <a:endCxn id="2" idx="2"/>
          </p:cNvCxnSpPr>
          <p:nvPr/>
        </p:nvCxnSpPr>
        <p:spPr>
          <a:xfrm flipV="1">
            <a:off x="6112079" y="3015433"/>
            <a:ext cx="841530" cy="1841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An entry can be inserted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Find the appropriate bucket (</a:t>
            </a:r>
            <a:r>
              <a:rPr lang="en-US" sz="3000" i="1" dirty="0"/>
              <a:t>as in search</a:t>
            </a:r>
            <a:r>
              <a:rPr lang="en-US" sz="30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Split the bucket </a:t>
            </a:r>
            <a:r>
              <a:rPr lang="en-US" sz="3000" i="1" dirty="0"/>
              <a:t>if full </a:t>
            </a:r>
            <a:r>
              <a:rPr lang="en-US" sz="3000" dirty="0"/>
              <a:t>and </a:t>
            </a:r>
            <a:r>
              <a:rPr lang="en-US" sz="3000" i="1" dirty="0"/>
              <a:t>redistribute</a:t>
            </a:r>
            <a:r>
              <a:rPr lang="en-US" sz="3000" dirty="0"/>
              <a:t> contents (including the new entry to be inserted) across the old bucket and its </a:t>
            </a:r>
            <a:r>
              <a:rPr lang="en-US" sz="3000" b="1" i="1" dirty="0">
                <a:solidFill>
                  <a:srgbClr val="0070C0"/>
                </a:solidFill>
              </a:rPr>
              <a:t>“split image”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Double the directory </a:t>
            </a:r>
            <a:r>
              <a:rPr lang="en-US" sz="3000" i="1" dirty="0"/>
              <a:t>if necessary</a:t>
            </a:r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/>
              <a:t>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452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13*</a:t>
            </a:r>
            <a:r>
              <a:rPr lang="en-US" sz="2600" dirty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027738" y="4600337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52500" y="4610934"/>
            <a:ext cx="1143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13 = 11</a:t>
            </a:r>
            <a:r>
              <a:rPr lang="en-US" b="1" dirty="0"/>
              <a:t>01</a:t>
            </a:r>
            <a:r>
              <a:rPr lang="en-US" dirty="0"/>
              <a:t> </a:t>
            </a:r>
          </a:p>
        </p:txBody>
      </p:sp>
      <p:cxnSp>
        <p:nvCxnSpPr>
          <p:cNvPr id="4" name="Straight Arrow Connector 3"/>
          <p:cNvCxnSpPr>
            <a:endCxn id="49" idx="1"/>
          </p:cNvCxnSpPr>
          <p:nvPr/>
        </p:nvCxnSpPr>
        <p:spPr>
          <a:xfrm>
            <a:off x="4032249" y="4566999"/>
            <a:ext cx="976313" cy="204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9" name="Straight Arrow Connector 8"/>
          <p:cNvCxnSpPr>
            <a:stCxn id="2" idx="3"/>
          </p:cNvCxnSpPr>
          <p:nvPr/>
        </p:nvCxnSpPr>
        <p:spPr>
          <a:xfrm flipV="1">
            <a:off x="2095500" y="4598750"/>
            <a:ext cx="874713" cy="19685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86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Example: insert </a:t>
            </a:r>
            <a:r>
              <a:rPr lang="en-US" sz="2600" dirty="0">
                <a:solidFill>
                  <a:srgbClr val="FF0000"/>
                </a:solidFill>
              </a:rPr>
              <a:t>20*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027738" y="4600337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46029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20 = 101</a:t>
            </a:r>
            <a:r>
              <a:rPr lang="en-US" b="1" dirty="0"/>
              <a:t>00</a:t>
            </a:r>
            <a:endParaRPr lang="en-US" dirty="0"/>
          </a:p>
        </p:txBody>
      </p:sp>
      <p:cxnSp>
        <p:nvCxnSpPr>
          <p:cNvPr id="4" name="Straight Arrow Connector 3"/>
          <p:cNvCxnSpPr>
            <a:endCxn id="35" idx="1"/>
          </p:cNvCxnSpPr>
          <p:nvPr/>
        </p:nvCxnSpPr>
        <p:spPr>
          <a:xfrm flipV="1">
            <a:off x="4050506" y="4290775"/>
            <a:ext cx="950119" cy="333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7637" y="3422591"/>
            <a:ext cx="3819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FULL, hence, split and redistribute!</a:t>
            </a:r>
          </a:p>
        </p:txBody>
      </p: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209800" y="4278074"/>
            <a:ext cx="760413" cy="517526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82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23031</TotalTime>
  <Words>4951</Words>
  <Application>Microsoft Office PowerPoint</Application>
  <PresentationFormat>On-screen Show (4:3)</PresentationFormat>
  <Paragraphs>1807</Paragraphs>
  <Slides>64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64</vt:i4>
      </vt:variant>
    </vt:vector>
  </HeadingPairs>
  <TitlesOfParts>
    <vt:vector size="75" baseType="lpstr">
      <vt:lpstr>ＭＳ Ｐゴシック</vt:lpstr>
      <vt:lpstr>Arial</vt:lpstr>
      <vt:lpstr>Book Antiqua</vt:lpstr>
      <vt:lpstr>Bookman Old Style</vt:lpstr>
      <vt:lpstr>Calibri</vt:lpstr>
      <vt:lpstr>Courier New</vt:lpstr>
      <vt:lpstr>Helvetica</vt:lpstr>
      <vt:lpstr>Wingdings</vt:lpstr>
      <vt:lpstr>Office Theme</vt:lpstr>
      <vt:lpstr>Equation</vt:lpstr>
      <vt:lpstr>Document</vt:lpstr>
      <vt:lpstr>Database Applications (15-415)  DBMS Internals- Part V Lecture 17, March 29, 2020</vt:lpstr>
      <vt:lpstr>Today…</vt:lpstr>
      <vt:lpstr>DBMS Layers</vt:lpstr>
      <vt:lpstr>Directory of Pointers</vt:lpstr>
      <vt:lpstr>Extendible Hashing</vt:lpstr>
      <vt:lpstr>Extendible Hashing: Searching for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Outline</vt:lpstr>
      <vt:lpstr>Linear Hashing</vt:lpstr>
      <vt:lpstr>How Linear Hashing Works?</vt:lpstr>
      <vt:lpstr>How Linear Hashing Works? (Cont’d)</vt:lpstr>
      <vt:lpstr>Linear Hashing: Searching For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Deleting Entries</vt:lpstr>
      <vt:lpstr>DBMS Layers</vt:lpstr>
      <vt:lpstr>Outline</vt:lpstr>
      <vt:lpstr>When Does A DBMS Sort Data?</vt:lpstr>
      <vt:lpstr>Outline</vt:lpstr>
      <vt:lpstr>In-Memory vs. External Sorting</vt:lpstr>
      <vt:lpstr>Outline</vt:lpstr>
      <vt:lpstr>A Simple Two-Way Merge Sort</vt:lpstr>
      <vt:lpstr>A Simple Two-Way Merge Sort</vt:lpstr>
      <vt:lpstr>2-Way Merge Sort: An Example</vt:lpstr>
      <vt:lpstr>2-Way Merge Sort: I/O Cost Analysis</vt:lpstr>
      <vt:lpstr>2-Way Merge Sort: An Example</vt:lpstr>
      <vt:lpstr>Outline</vt:lpstr>
      <vt:lpstr>B-Way Merge Sort</vt:lpstr>
      <vt:lpstr>B-Way Merge Sort: I/O Cost Analysis</vt:lpstr>
      <vt:lpstr>Number of Passes of B-Way Sort</vt:lpstr>
      <vt:lpstr>Outline</vt:lpstr>
      <vt:lpstr>Replacement Sort</vt:lpstr>
      <vt:lpstr>Replacement Sort</vt:lpstr>
      <vt:lpstr>Blocked I/O and Double Buffering</vt:lpstr>
      <vt:lpstr>Blocked I/O</vt:lpstr>
      <vt:lpstr>Blocked I/O</vt:lpstr>
      <vt:lpstr>Blocked I/O</vt:lpstr>
      <vt:lpstr>Double Buffering</vt:lpstr>
      <vt:lpstr>Double Buffering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1970</cp:revision>
  <dcterms:created xsi:type="dcterms:W3CDTF">2013-11-24T06:45:02Z</dcterms:created>
  <dcterms:modified xsi:type="dcterms:W3CDTF">2020-03-29T11:50:55Z</dcterms:modified>
</cp:coreProperties>
</file>