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16" r:id="rId3"/>
    <p:sldId id="789" r:id="rId4"/>
    <p:sldId id="802" r:id="rId5"/>
    <p:sldId id="803" r:id="rId6"/>
    <p:sldId id="804" r:id="rId7"/>
    <p:sldId id="805" r:id="rId8"/>
    <p:sldId id="806" r:id="rId9"/>
    <p:sldId id="807" r:id="rId10"/>
    <p:sldId id="818" r:id="rId11"/>
    <p:sldId id="809" r:id="rId12"/>
    <p:sldId id="810" r:id="rId13"/>
    <p:sldId id="811" r:id="rId14"/>
    <p:sldId id="738" r:id="rId15"/>
    <p:sldId id="798" r:id="rId16"/>
    <p:sldId id="747" r:id="rId17"/>
    <p:sldId id="799" r:id="rId18"/>
    <p:sldId id="797" r:id="rId19"/>
    <p:sldId id="819" r:id="rId20"/>
    <p:sldId id="758" r:id="rId21"/>
    <p:sldId id="759" r:id="rId22"/>
    <p:sldId id="641" r:id="rId23"/>
    <p:sldId id="748" r:id="rId24"/>
    <p:sldId id="756" r:id="rId25"/>
    <p:sldId id="757" r:id="rId26"/>
    <p:sldId id="749" r:id="rId27"/>
    <p:sldId id="750" r:id="rId28"/>
    <p:sldId id="760" r:id="rId29"/>
    <p:sldId id="762" r:id="rId30"/>
    <p:sldId id="765" r:id="rId31"/>
    <p:sldId id="766" r:id="rId32"/>
    <p:sldId id="38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8873" autoAdjust="0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C3322874-10EA-40EC-9D63-1BB6D510E057}" type="pres">
      <dgm:prSet presAssocID="{9F2FF442-18A9-4A3A-BAD1-F2891071E406}" presName="text_1" presStyleLbl="node1" presStyleIdx="0" presStyleCnt="3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3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3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3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C3322874-10EA-40EC-9D63-1BB6D510E057}" type="pres">
      <dgm:prSet presAssocID="{9F2FF442-18A9-4A3A-BAD1-F2891071E406}" presName="text_1" presStyleLbl="node1" presStyleIdx="0" presStyleCnt="3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3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3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3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Complex Integrity Constraints and Triggers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NULL values and Join Variants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9F2FF442-18A9-4A3A-BAD1-F2891071E406}">
      <dgm:prSet phldrT="[Text]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Inserts, Deletions, and Updates</a:t>
          </a:r>
        </a:p>
      </dgm:t>
    </dgm:pt>
    <dgm:pt modelId="{A5B873D5-2B8E-49B8-A311-6C2006B4AEAF}" type="parTrans" cxnId="{D3377572-2583-4773-BE2C-F7AB9507ADA2}">
      <dgm:prSet/>
      <dgm:spPr/>
      <dgm:t>
        <a:bodyPr/>
        <a:lstStyle/>
        <a:p>
          <a:endParaRPr lang="en-US"/>
        </a:p>
      </dgm:t>
    </dgm:pt>
    <dgm:pt modelId="{437C3E46-AFB1-431E-A2C7-AB8CEDCC6AFC}" type="sibTrans" cxnId="{D3377572-2583-4773-BE2C-F7AB9507ADA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C3322874-10EA-40EC-9D63-1BB6D510E057}" type="pres">
      <dgm:prSet presAssocID="{9F2FF442-18A9-4A3A-BAD1-F2891071E406}" presName="text_1" presStyleLbl="node1" presStyleIdx="0" presStyleCnt="3">
        <dgm:presLayoutVars>
          <dgm:bulletEnabled val="1"/>
        </dgm:presLayoutVars>
      </dgm:prSet>
      <dgm:spPr/>
    </dgm:pt>
    <dgm:pt modelId="{946A6C0A-8BCC-4A62-B966-CA2A2F7BDFF4}" type="pres">
      <dgm:prSet presAssocID="{9F2FF442-18A9-4A3A-BAD1-F2891071E406}" presName="accent_1" presStyleCnt="0"/>
      <dgm:spPr/>
    </dgm:pt>
    <dgm:pt modelId="{13A332D4-EC92-4070-A416-27A1CA573392}" type="pres">
      <dgm:prSet presAssocID="{9F2FF442-18A9-4A3A-BAD1-F2891071E406}" presName="accentRepeatNode" presStyleLbl="solidFgAcc1" presStyleIdx="0" presStyleCnt="3"/>
      <dgm:spPr>
        <a:solidFill>
          <a:schemeClr val="accent6">
            <a:lumMod val="75000"/>
          </a:schemeClr>
        </a:solidFill>
        <a:ln>
          <a:solidFill>
            <a:schemeClr val="tx1"/>
          </a:solidFill>
        </a:ln>
      </dgm:spPr>
    </dgm:pt>
    <dgm:pt modelId="{031E8727-2F6C-4577-840B-1AEFE2BE5B22}" type="pres">
      <dgm:prSet presAssocID="{594BF85D-E9BC-439A-80D6-0EB4896FAE66}" presName="text_2" presStyleLbl="node1" presStyleIdx="1" presStyleCnt="3">
        <dgm:presLayoutVars>
          <dgm:bulletEnabled val="1"/>
        </dgm:presLayoutVars>
      </dgm:prSet>
      <dgm:spPr/>
    </dgm:pt>
    <dgm:pt modelId="{8D545CA3-4E22-4E61-9FA1-84FE7741B223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EC70E533-1292-4493-ACE9-53BC9D9BA739}" type="pres">
      <dgm:prSet presAssocID="{1639CA94-34C3-4B9C-92E1-C13864A4BA19}" presName="text_3" presStyleLbl="node1" presStyleIdx="2" presStyleCnt="3">
        <dgm:presLayoutVars>
          <dgm:bulletEnabled val="1"/>
        </dgm:presLayoutVars>
      </dgm:prSet>
      <dgm:spPr/>
    </dgm:pt>
    <dgm:pt modelId="{8A444327-F325-4654-BEAF-159F539BC77E}" type="pres">
      <dgm:prSet presAssocID="{1639CA94-34C3-4B9C-92E1-C13864A4BA19}" presName="accent_3" presStyleCnt="0"/>
      <dgm:spPr/>
    </dgm:pt>
    <dgm:pt modelId="{485F26A9-AA94-4ADA-AC54-FB58E0E0ED28}" type="pres">
      <dgm:prSet presAssocID="{1639CA94-34C3-4B9C-92E1-C13864A4BA19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5F32DB1C-4012-4A85-AACF-1140CD7EA9A2}" type="presOf" srcId="{9F2FF442-18A9-4A3A-BAD1-F2891071E406}" destId="{C3322874-10EA-40EC-9D63-1BB6D510E057}" srcOrd="0" destOrd="0" presId="urn:microsoft.com/office/officeart/2008/layout/VerticalCurvedList"/>
    <dgm:cxn modelId="{0E579C6B-E45B-4B87-B4C0-8DE1F615CB4E}" type="presOf" srcId="{594BF85D-E9BC-439A-80D6-0EB4896FAE66}" destId="{031E8727-2F6C-4577-840B-1AEFE2BE5B22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D3377572-2583-4773-BE2C-F7AB9507ADA2}" srcId="{BE1645D6-1611-4DF4-8DF3-EEC32D8C4F8A}" destId="{9F2FF442-18A9-4A3A-BAD1-F2891071E406}" srcOrd="0" destOrd="0" parTransId="{A5B873D5-2B8E-49B8-A311-6C2006B4AEAF}" sibTransId="{437C3E46-AFB1-431E-A2C7-AB8CEDCC6AFC}"/>
    <dgm:cxn modelId="{38FCFD7E-82B3-4371-A0BE-B93C761E9909}" type="presOf" srcId="{437C3E46-AFB1-431E-A2C7-AB8CEDCC6AFC}" destId="{C56633DC-E658-46D8-BE63-7CB1CCD3C8DC}" srcOrd="0" destOrd="0" presId="urn:microsoft.com/office/officeart/2008/layout/VerticalCurvedList"/>
    <dgm:cxn modelId="{C1943A89-2E42-426F-AE42-FD9CD5C23720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2" destOrd="0" parTransId="{1A7083B0-00E4-4EE8-9D2E-F851B46DB471}" sibTransId="{9B5CF5B4-C56A-4B27-B438-A8CF699CAF14}"/>
    <dgm:cxn modelId="{F1BBF2C7-EF76-47A1-9566-803BDCCCF3F8}" type="presOf" srcId="{1639CA94-34C3-4B9C-92E1-C13864A4BA19}" destId="{EC70E533-1292-4493-ACE9-53BC9D9BA739}" srcOrd="0" destOrd="0" presId="urn:microsoft.com/office/officeart/2008/layout/VerticalCurvedList"/>
    <dgm:cxn modelId="{364BDB00-5D6C-4A4B-8860-412AF800CC02}" type="presParOf" srcId="{8D4BB782-D1CB-4178-BD6C-378E667E109F}" destId="{30E5EA73-69FE-4C99-B7E6-D2785DA2F8C5}" srcOrd="0" destOrd="0" presId="urn:microsoft.com/office/officeart/2008/layout/VerticalCurvedList"/>
    <dgm:cxn modelId="{45D9DAC3-6BA9-4E9F-9427-E3F0D52095B6}" type="presParOf" srcId="{30E5EA73-69FE-4C99-B7E6-D2785DA2F8C5}" destId="{147482D8-F793-4B63-AC92-2D2E108DBAA0}" srcOrd="0" destOrd="0" presId="urn:microsoft.com/office/officeart/2008/layout/VerticalCurvedList"/>
    <dgm:cxn modelId="{57412AD8-6FDB-49D2-A3F4-ADD4C8AB882B}" type="presParOf" srcId="{147482D8-F793-4B63-AC92-2D2E108DBAA0}" destId="{F2410933-DB5E-4543-A714-4AF5A203C95C}" srcOrd="0" destOrd="0" presId="urn:microsoft.com/office/officeart/2008/layout/VerticalCurvedList"/>
    <dgm:cxn modelId="{EBF49816-3B95-48EA-B38C-40A21FB17DE4}" type="presParOf" srcId="{147482D8-F793-4B63-AC92-2D2E108DBAA0}" destId="{C56633DC-E658-46D8-BE63-7CB1CCD3C8DC}" srcOrd="1" destOrd="0" presId="urn:microsoft.com/office/officeart/2008/layout/VerticalCurvedList"/>
    <dgm:cxn modelId="{C05ED2E8-9192-47ED-A764-B33819EAFFFF}" type="presParOf" srcId="{147482D8-F793-4B63-AC92-2D2E108DBAA0}" destId="{82F03708-A2AD-459B-AB59-7BBD9EB44E67}" srcOrd="2" destOrd="0" presId="urn:microsoft.com/office/officeart/2008/layout/VerticalCurvedList"/>
    <dgm:cxn modelId="{FDFC62AA-7501-4114-BF86-98228587F3E2}" type="presParOf" srcId="{147482D8-F793-4B63-AC92-2D2E108DBAA0}" destId="{9C6C1869-E7B2-4FB9-A22B-16BADC04A189}" srcOrd="3" destOrd="0" presId="urn:microsoft.com/office/officeart/2008/layout/VerticalCurvedList"/>
    <dgm:cxn modelId="{97A205A7-74E6-4F25-98DD-B50918EA41E6}" type="presParOf" srcId="{30E5EA73-69FE-4C99-B7E6-D2785DA2F8C5}" destId="{C3322874-10EA-40EC-9D63-1BB6D510E057}" srcOrd="1" destOrd="0" presId="urn:microsoft.com/office/officeart/2008/layout/VerticalCurvedList"/>
    <dgm:cxn modelId="{C9139629-4E4F-45A5-B456-639C81438058}" type="presParOf" srcId="{30E5EA73-69FE-4C99-B7E6-D2785DA2F8C5}" destId="{946A6C0A-8BCC-4A62-B966-CA2A2F7BDFF4}" srcOrd="2" destOrd="0" presId="urn:microsoft.com/office/officeart/2008/layout/VerticalCurvedList"/>
    <dgm:cxn modelId="{28693BC7-5769-45E1-809B-D1C24334158E}" type="presParOf" srcId="{946A6C0A-8BCC-4A62-B966-CA2A2F7BDFF4}" destId="{13A332D4-EC92-4070-A416-27A1CA573392}" srcOrd="0" destOrd="0" presId="urn:microsoft.com/office/officeart/2008/layout/VerticalCurvedList"/>
    <dgm:cxn modelId="{777D12FA-350E-4194-B3EF-73A7F0F8D1D5}" type="presParOf" srcId="{30E5EA73-69FE-4C99-B7E6-D2785DA2F8C5}" destId="{031E8727-2F6C-4577-840B-1AEFE2BE5B22}" srcOrd="3" destOrd="0" presId="urn:microsoft.com/office/officeart/2008/layout/VerticalCurvedList"/>
    <dgm:cxn modelId="{33AF0396-6343-46E4-BCD3-6BA731798480}" type="presParOf" srcId="{30E5EA73-69FE-4C99-B7E6-D2785DA2F8C5}" destId="{8D545CA3-4E22-4E61-9FA1-84FE7741B223}" srcOrd="4" destOrd="0" presId="urn:microsoft.com/office/officeart/2008/layout/VerticalCurvedList"/>
    <dgm:cxn modelId="{E304040D-3EBC-49E2-9765-57E1AE51095D}" type="presParOf" srcId="{8D545CA3-4E22-4E61-9FA1-84FE7741B223}" destId="{58A99791-976C-4270-ABCC-A15CE6943D6C}" srcOrd="0" destOrd="0" presId="urn:microsoft.com/office/officeart/2008/layout/VerticalCurvedList"/>
    <dgm:cxn modelId="{CE332ECC-3357-4A90-8C93-CC93E297FA7B}" type="presParOf" srcId="{30E5EA73-69FE-4C99-B7E6-D2785DA2F8C5}" destId="{EC70E533-1292-4493-ACE9-53BC9D9BA739}" srcOrd="5" destOrd="0" presId="urn:microsoft.com/office/officeart/2008/layout/VerticalCurvedList"/>
    <dgm:cxn modelId="{157314BB-D844-435B-991C-483AD4BA4B32}" type="presParOf" srcId="{30E5EA73-69FE-4C99-B7E6-D2785DA2F8C5}" destId="{8A444327-F325-4654-BEAF-159F539BC77E}" srcOrd="6" destOrd="0" presId="urn:microsoft.com/office/officeart/2008/layout/VerticalCurvedList"/>
    <dgm:cxn modelId="{3FB76CFD-3FE6-45C6-94A1-79924BECE3A9}" type="presParOf" srcId="{8A444327-F325-4654-BEAF-159F539BC77E}" destId="{485F26A9-AA94-4ADA-AC54-FB58E0E0ED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634593" y="457200"/>
        <a:ext cx="5793392" cy="914400"/>
      </dsp:txXfrm>
    </dsp:sp>
    <dsp:sp modelId="{13A332D4-EC92-4070-A416-27A1CA573392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66978" y="1828800"/>
        <a:ext cx="5461008" cy="914400"/>
      </dsp:txXfrm>
    </dsp:sp>
    <dsp:sp modelId="{58A99791-976C-4270-ABCC-A15CE6943D6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Complex Integrity Constraints and Triggers</a:t>
          </a:r>
        </a:p>
      </dsp:txBody>
      <dsp:txXfrm>
        <a:off x="634593" y="32004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634593" y="457200"/>
        <a:ext cx="5793392" cy="914400"/>
      </dsp:txXfrm>
    </dsp:sp>
    <dsp:sp modelId="{13A332D4-EC92-4070-A416-27A1CA573392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66978" y="1828800"/>
        <a:ext cx="5461008" cy="914400"/>
      </dsp:txXfrm>
    </dsp:sp>
    <dsp:sp modelId="{58A99791-976C-4270-ABCC-A15CE6943D6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Complex Integrity Constraints and Triggers</a:t>
          </a:r>
        </a:p>
      </dsp:txBody>
      <dsp:txXfrm>
        <a:off x="634593" y="32004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322874-10EA-40EC-9D63-1BB6D510E057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bg1"/>
              </a:solidFill>
            </a:rPr>
            <a:t>Inserts, Deletions, and Updates</a:t>
          </a:r>
        </a:p>
      </dsp:txBody>
      <dsp:txXfrm>
        <a:off x="634593" y="457200"/>
        <a:ext cx="5793392" cy="914400"/>
      </dsp:txXfrm>
    </dsp:sp>
    <dsp:sp modelId="{13A332D4-EC92-4070-A416-27A1CA573392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1E8727-2F6C-4577-840B-1AEFE2BE5B22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bg1"/>
              </a:solidFill>
            </a:rPr>
            <a:t>NULL values and Join Variants</a:t>
          </a:r>
        </a:p>
      </dsp:txBody>
      <dsp:txXfrm>
        <a:off x="966978" y="1828800"/>
        <a:ext cx="5461008" cy="914400"/>
      </dsp:txXfrm>
    </dsp:sp>
    <dsp:sp modelId="{58A99791-976C-4270-ABCC-A15CE6943D6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70E533-1292-4493-ACE9-53BC9D9BA739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Complex Integrity Constraints and Triggers</a:t>
          </a:r>
        </a:p>
      </dsp:txBody>
      <dsp:txXfrm>
        <a:off x="634593" y="32004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62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19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91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0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SQL-Part III </a:t>
            </a:r>
            <a:br>
              <a:rPr lang="en-US" dirty="0"/>
            </a:br>
            <a:r>
              <a:rPr lang="en-US" dirty="0"/>
              <a:t>Lecture 09, February 09,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54882390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325600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21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can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unknown</a:t>
            </a:r>
            <a:r>
              <a:rPr lang="en-US" sz="2400" dirty="0">
                <a:ea typeface="ＭＳ Ｐゴシック" pitchFamily="34" charset="-128"/>
              </a:rPr>
              <a:t> (e.g., a sailor may not yet have a rating assigned)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may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inapplicable</a:t>
            </a:r>
            <a:r>
              <a:rPr lang="en-US" sz="2400" dirty="0">
                <a:ea typeface="ＭＳ Ｐゴシック" pitchFamily="34" charset="-128"/>
              </a:rPr>
              <a:t> (e.g., a maiden-name column for men!)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The </a:t>
            </a:r>
            <a:r>
              <a:rPr lang="en-US" sz="2400" b="1" dirty="0">
                <a:ea typeface="ＭＳ Ｐゴシック" pitchFamily="34" charset="-128"/>
              </a:rPr>
              <a:t>NULL</a:t>
            </a:r>
            <a:r>
              <a:rPr lang="en-US" sz="2400" dirty="0">
                <a:ea typeface="ＭＳ Ｐゴシック" pitchFamily="34" charset="-128"/>
              </a:rPr>
              <a:t> value can be used in such situations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However, the NULL value complicates many issues!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Using NULL with aggregate operations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COUNT (*) handles NULL values like any other values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SUM, AVG, MIN, and MAX discard NULL values</a:t>
            </a:r>
            <a:endParaRPr lang="en-US" sz="24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values to valid values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values to NULL values</a:t>
            </a:r>
          </a:p>
        </p:txBody>
      </p:sp>
    </p:spTree>
    <p:extLst>
      <p:ext uri="{BB962C8B-B14F-4D97-AF65-F5344CB8AC3E}">
        <p14:creationId xmlns:p14="http://schemas.microsoft.com/office/powerpoint/2010/main" val="203765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Comparing Values In the Presence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what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  <a:sym typeface="Wingdings" pitchFamily="2" charset="2"/>
              </a:rPr>
              <a:t>In general: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9" name="Oval 8"/>
          <p:cNvSpPr/>
          <p:nvPr/>
        </p:nvSpPr>
        <p:spPr>
          <a:xfrm>
            <a:off x="3332677" y="5715008"/>
            <a:ext cx="303541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15524" y="6096000"/>
            <a:ext cx="621913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the context of </a:t>
            </a:r>
            <a:r>
              <a:rPr lang="en-US" i="1" dirty="0"/>
              <a:t>duplicates</a:t>
            </a:r>
            <a:r>
              <a:rPr lang="en-US" dirty="0"/>
              <a:t>, the comparison of two NULL values </a:t>
            </a:r>
            <a:br>
              <a:rPr lang="en-US" dirty="0"/>
            </a:br>
            <a:r>
              <a:rPr lang="en-US" dirty="0"/>
              <a:t>is implicitly treated as TRUE (Anomaly!)</a:t>
            </a:r>
          </a:p>
        </p:txBody>
      </p:sp>
      <p:cxnSp>
        <p:nvCxnSpPr>
          <p:cNvPr id="13" name="Straight Arrow Connector 12"/>
          <p:cNvCxnSpPr>
            <a:stCxn id="9" idx="5"/>
            <a:endCxn id="10" idx="0"/>
          </p:cNvCxnSpPr>
          <p:nvPr/>
        </p:nvCxnSpPr>
        <p:spPr>
          <a:xfrm>
            <a:off x="3591765" y="5975171"/>
            <a:ext cx="533328" cy="120829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95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Comparing Values In the Presence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what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  <a:sym typeface="Wingdings" pitchFamily="2" charset="2"/>
              </a:rPr>
              <a:t>In general: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5" name="Rounded Rectangle 14"/>
          <p:cNvSpPr/>
          <p:nvPr/>
        </p:nvSpPr>
        <p:spPr>
          <a:xfrm>
            <a:off x="800100" y="3379750"/>
            <a:ext cx="6057900" cy="2758273"/>
          </a:xfrm>
          <a:prstGeom prst="roundRect">
            <a:avLst/>
          </a:prstGeom>
          <a:solidFill>
            <a:srgbClr val="FFC000">
              <a:alpha val="9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Three-Valued</a:t>
            </a:r>
            <a:r>
              <a:rPr lang="en-US" sz="3600" dirty="0">
                <a:solidFill>
                  <a:schemeClr val="tx1"/>
                </a:solidFill>
              </a:rPr>
              <a:t> Logic!</a:t>
            </a:r>
          </a:p>
        </p:txBody>
      </p:sp>
    </p:spTree>
    <p:extLst>
      <p:ext uri="{BB962C8B-B14F-4D97-AF65-F5344CB8AC3E}">
        <p14:creationId xmlns:p14="http://schemas.microsoft.com/office/powerpoint/2010/main" val="3841705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Inner 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Tuples of a relation that do not match some row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do not appear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“Inner Join”</a:t>
            </a:r>
            <a:r>
              <a:rPr lang="en-US" sz="2200" dirty="0">
                <a:ea typeface="ＭＳ Ｐゴシック" pitchFamily="34" charset="-128"/>
              </a:rPr>
              <a:t> (</a:t>
            </a:r>
            <a:r>
              <a:rPr lang="en-US" sz="2200" i="1" dirty="0">
                <a:ea typeface="ＭＳ Ｐゴシック" pitchFamily="34" charset="-128"/>
              </a:rPr>
              <a:t>so far, all inner joins</a:t>
            </a:r>
            <a:r>
              <a:rPr lang="en-US" sz="2200" dirty="0">
                <a:ea typeface="ＭＳ Ｐゴシック" pitchFamily="34" charset="-128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3352800"/>
            <a:ext cx="4252383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 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takes, class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42157" y="5638800"/>
            <a:ext cx="6749668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 </a:t>
            </a:r>
            <a:r>
              <a:rPr lang="en-US" sz="2800" b="1" dirty="0">
                <a:ea typeface="ＭＳ Ｐゴシック" pitchFamily="34" charset="-128"/>
              </a:rPr>
              <a:t>join</a:t>
            </a:r>
            <a:r>
              <a:rPr lang="en-US" sz="2800" dirty="0">
                <a:ea typeface="ＭＳ Ｐゴシック" pitchFamily="34" charset="-128"/>
              </a:rPr>
              <a:t> class </a:t>
            </a:r>
            <a:r>
              <a:rPr lang="en-US" sz="2800" b="1" dirty="0">
                <a:ea typeface="ＭＳ Ｐゴシック" pitchFamily="34" charset="-128"/>
              </a:rPr>
              <a:t>on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24278" y="5029199"/>
            <a:ext cx="1836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Equivalently:</a:t>
            </a:r>
          </a:p>
        </p:txBody>
      </p:sp>
    </p:spTree>
    <p:extLst>
      <p:ext uri="{BB962C8B-B14F-4D97-AF65-F5344CB8AC3E}">
        <p14:creationId xmlns:p14="http://schemas.microsoft.com/office/powerpoint/2010/main" val="111455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An Example of Inner Joins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12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13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714" name="Worksheet" r:id="rId7" imgW="2105431" imgH="1238491" progId="Excel.Sheet.8">
                  <p:embed/>
                </p:oleObj>
              </mc:Choice>
              <mc:Fallback>
                <p:oleObj name="Worksheet" r:id="rId7" imgW="2105431" imgH="123849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</a:rPr>
              <a:t>o.s</a:t>
            </a:r>
            <a:r>
              <a:rPr lang="en-US" sz="2800" dirty="0">
                <a:solidFill>
                  <a:srgbClr val="FF0000"/>
                </a:solidFill>
              </a:rPr>
              <a:t>.: gone!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8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Outer 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Tuples of a relation that do not match some row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can still appear exactly once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“Outer Join”</a:t>
            </a:r>
            <a:r>
              <a:rPr lang="en-US" sz="2200" dirty="0">
                <a:ea typeface="ＭＳ Ｐゴシック" pitchFamily="34" charset="-128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Result columns will be assigned NULL values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6400" y="3962400"/>
            <a:ext cx="5269648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select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ssn</a:t>
            </a:r>
            <a:r>
              <a:rPr lang="en-US" sz="3600" dirty="0">
                <a:ea typeface="ＭＳ Ｐゴシック" pitchFamily="34" charset="-128"/>
              </a:rPr>
              <a:t>, c-name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from</a:t>
            </a:r>
            <a:r>
              <a:rPr lang="en-US" sz="3600" dirty="0">
                <a:ea typeface="ＭＳ Ｐゴシック" pitchFamily="34" charset="-128"/>
              </a:rPr>
              <a:t> takes </a:t>
            </a:r>
            <a:r>
              <a:rPr lang="en-US" sz="3600" b="1" dirty="0">
                <a:ea typeface="ＭＳ Ｐゴシック" pitchFamily="34" charset="-128"/>
              </a:rPr>
              <a:t>outer join</a:t>
            </a:r>
            <a:r>
              <a:rPr lang="en-US" sz="3600" dirty="0">
                <a:ea typeface="ＭＳ Ｐゴシック" pitchFamily="34" charset="-128"/>
              </a:rPr>
              <a:t> class 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on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takes.c</a:t>
            </a:r>
            <a:r>
              <a:rPr lang="en-US" sz="3600" dirty="0">
                <a:ea typeface="ＭＳ Ｐゴシック" pitchFamily="34" charset="-128"/>
              </a:rPr>
              <a:t>-id=</a:t>
            </a:r>
            <a:r>
              <a:rPr lang="en-US" sz="3600" dirty="0" err="1">
                <a:ea typeface="ＭＳ Ｐゴシック" pitchFamily="34" charset="-128"/>
              </a:rPr>
              <a:t>class.c</a:t>
            </a:r>
            <a:r>
              <a:rPr lang="en-US" sz="3600" dirty="0">
                <a:ea typeface="ＭＳ Ｐゴシック" pitchFamily="34" charset="-128"/>
              </a:rPr>
              <a:t>-id</a:t>
            </a:r>
          </a:p>
        </p:txBody>
      </p:sp>
    </p:spTree>
    <p:extLst>
      <p:ext uri="{BB962C8B-B14F-4D97-AF65-F5344CB8AC3E}">
        <p14:creationId xmlns:p14="http://schemas.microsoft.com/office/powerpoint/2010/main" val="412476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36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37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738" name="Worksheet" r:id="rId7" imgW="2105431" imgH="1429112" progId="Excel.Sheet.8">
                  <p:embed/>
                </p:oleObj>
              </mc:Choice>
              <mc:Fallback>
                <p:oleObj name="Worksheet" r:id="rId7" imgW="2105431" imgH="142911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Line 7"/>
          <p:cNvSpPr>
            <a:spLocks noChangeShapeType="1"/>
          </p:cNvSpPr>
          <p:nvPr/>
        </p:nvSpPr>
        <p:spPr bwMode="auto">
          <a:xfrm>
            <a:off x="4724400" y="549566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ea typeface="ＭＳ Ｐゴシック" pitchFamily="34" charset="-128"/>
              </a:rPr>
              <a:t>An Example of Outer Joins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r>
              <a:rPr lang="en-US" sz="2600" dirty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7557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The general SQL syntax: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16210" y="1981200"/>
            <a:ext cx="5116209" cy="193899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dirty="0">
                <a:ea typeface="ＭＳ Ｐゴシック" pitchFamily="34" charset="-128"/>
              </a:rPr>
              <a:t>select</a:t>
            </a:r>
            <a:r>
              <a:rPr lang="en-US" sz="2400" dirty="0">
                <a:ea typeface="ＭＳ Ｐゴシック" pitchFamily="34" charset="-128"/>
              </a:rPr>
              <a:t> [column list]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>
                <a:ea typeface="ＭＳ Ｐゴシック" pitchFamily="34" charset="-128"/>
              </a:rPr>
              <a:t>from</a:t>
            </a:r>
            <a:r>
              <a:rPr lang="en-US" sz="2400" dirty="0">
                <a:ea typeface="ＭＳ Ｐゴシック" pitchFamily="34" charset="-128"/>
              </a:rPr>
              <a:t>  </a:t>
            </a:r>
            <a:r>
              <a:rPr lang="en-US" sz="2400" i="1" dirty="0" err="1">
                <a:ea typeface="ＭＳ Ｐゴシック" pitchFamily="34" charset="-128"/>
              </a:rPr>
              <a:t>table_name</a:t>
            </a:r>
            <a:endParaRPr lang="en-US" sz="24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i="1" dirty="0">
                <a:ea typeface="ＭＳ Ｐゴシック" pitchFamily="34" charset="-128"/>
              </a:rPr>
              <a:t>   </a:t>
            </a:r>
            <a:r>
              <a:rPr lang="en-US" sz="2400" dirty="0">
                <a:ea typeface="ＭＳ Ｐゴシック" pitchFamily="34" charset="-128"/>
              </a:rPr>
              <a:t>[</a:t>
            </a:r>
            <a:r>
              <a:rPr lang="en-US" sz="2400" b="1" dirty="0">
                <a:ea typeface="ＭＳ Ｐゴシック" pitchFamily="34" charset="-128"/>
              </a:rPr>
              <a:t>inner</a:t>
            </a:r>
            <a:r>
              <a:rPr lang="en-US" sz="2400" dirty="0">
                <a:ea typeface="ＭＳ Ｐゴシック" pitchFamily="34" charset="-128"/>
              </a:rPr>
              <a:t> | {</a:t>
            </a:r>
            <a:r>
              <a:rPr lang="en-US" sz="2400" b="1" dirty="0">
                <a:ea typeface="ＭＳ Ｐゴシック" pitchFamily="34" charset="-128"/>
              </a:rPr>
              <a:t>left</a:t>
            </a:r>
            <a:r>
              <a:rPr lang="en-US" sz="2400" dirty="0">
                <a:ea typeface="ＭＳ Ｐゴシック" pitchFamily="34" charset="-128"/>
              </a:rPr>
              <a:t> | </a:t>
            </a:r>
            <a:r>
              <a:rPr lang="en-US" sz="2400" b="1" dirty="0">
                <a:ea typeface="ＭＳ Ｐゴシック" pitchFamily="34" charset="-128"/>
              </a:rPr>
              <a:t>right</a:t>
            </a:r>
            <a:r>
              <a:rPr lang="en-US" sz="2400" dirty="0">
                <a:ea typeface="ＭＳ Ｐゴシック" pitchFamily="34" charset="-128"/>
              </a:rPr>
              <a:t> | </a:t>
            </a:r>
            <a:r>
              <a:rPr lang="en-US" sz="2400" b="1" dirty="0">
                <a:ea typeface="ＭＳ Ｐゴシック" pitchFamily="34" charset="-128"/>
              </a:rPr>
              <a:t>full</a:t>
            </a:r>
            <a:r>
              <a:rPr lang="en-US" sz="2400" dirty="0">
                <a:ea typeface="ＭＳ Ｐゴシック" pitchFamily="34" charset="-128"/>
              </a:rPr>
              <a:t>} </a:t>
            </a:r>
            <a:r>
              <a:rPr lang="en-US" sz="2400" b="1" dirty="0">
                <a:ea typeface="ＭＳ Ｐゴシック" pitchFamily="34" charset="-128"/>
              </a:rPr>
              <a:t>outer</a:t>
            </a:r>
            <a:r>
              <a:rPr lang="en-US" sz="2400" dirty="0">
                <a:ea typeface="ＭＳ Ｐゴシック" pitchFamily="34" charset="-128"/>
              </a:rPr>
              <a:t> ] </a:t>
            </a:r>
            <a:r>
              <a:rPr lang="en-US" sz="2400" b="1" dirty="0">
                <a:ea typeface="ＭＳ Ｐゴシック" pitchFamily="34" charset="-128"/>
              </a:rPr>
              <a:t>join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i="1" dirty="0">
                <a:ea typeface="ＭＳ Ｐゴシック" pitchFamily="34" charset="-128"/>
              </a:rPr>
              <a:t>    </a:t>
            </a:r>
            <a:r>
              <a:rPr lang="en-US" sz="2400" i="1" dirty="0" err="1">
                <a:ea typeface="ＭＳ Ｐゴシック" pitchFamily="34" charset="-128"/>
              </a:rPr>
              <a:t>table_name</a:t>
            </a:r>
            <a:endParaRPr lang="en-US" sz="24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>
                <a:ea typeface="ＭＳ Ｐゴシック" pitchFamily="34" charset="-128"/>
              </a:rPr>
              <a:t>    </a:t>
            </a:r>
            <a:r>
              <a:rPr lang="en-US" sz="2400" b="1" dirty="0">
                <a:ea typeface="ＭＳ Ｐゴシック" pitchFamily="34" charset="-128"/>
              </a:rPr>
              <a:t>on</a:t>
            </a:r>
            <a:r>
              <a:rPr lang="en-US" sz="2400" i="1" dirty="0">
                <a:ea typeface="ＭＳ Ｐゴシック" pitchFamily="34" charset="-128"/>
              </a:rPr>
              <a:t> </a:t>
            </a:r>
            <a:r>
              <a:rPr lang="en-US" sz="2400" i="1" dirty="0" err="1">
                <a:ea typeface="ＭＳ Ｐゴシック" pitchFamily="34" charset="-128"/>
              </a:rPr>
              <a:t>qualification_list</a:t>
            </a:r>
            <a:endParaRPr lang="en-US" sz="2400" i="1" dirty="0">
              <a:ea typeface="ＭＳ Ｐゴシック" pitchFamily="34" charset="-12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220263"/>
              </p:ext>
            </p:extLst>
          </p:nvPr>
        </p:nvGraphicFramePr>
        <p:xfrm>
          <a:off x="1710584" y="4368324"/>
          <a:ext cx="6096000" cy="229108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Outer</a:t>
                      </a:r>
                      <a:r>
                        <a:rPr lang="en-US" b="1" baseline="0" dirty="0"/>
                        <a:t> </a:t>
                      </a:r>
                      <a:r>
                        <a:rPr lang="en-US" b="1" dirty="0"/>
                        <a:t>Join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Left Outer 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</a:t>
                      </a:r>
                      <a:r>
                        <a:rPr lang="en-US" b="1" dirty="0"/>
                        <a:t> rows without a matching </a:t>
                      </a:r>
                      <a:r>
                        <a:rPr lang="en-US" b="1" i="1" dirty="0"/>
                        <a:t>B</a:t>
                      </a:r>
                      <a:r>
                        <a:rPr lang="en-US" b="1" dirty="0"/>
                        <a:t> row appear in the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Right Outer</a:t>
                      </a:r>
                      <a:r>
                        <a:rPr lang="en-US" b="1" baseline="0" dirty="0"/>
                        <a:t> Join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/>
                        <a:t>B</a:t>
                      </a:r>
                      <a:r>
                        <a:rPr lang="en-US" b="1" dirty="0"/>
                        <a:t> rows without a matching </a:t>
                      </a:r>
                      <a:r>
                        <a:rPr lang="en-US" b="1" i="1" dirty="0"/>
                        <a:t>A </a:t>
                      </a:r>
                      <a:r>
                        <a:rPr lang="en-US" b="1" dirty="0"/>
                        <a:t>row appear in the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Full Outer 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Both </a:t>
                      </a:r>
                      <a:r>
                        <a:rPr lang="en-US" b="1" i="1" dirty="0"/>
                        <a:t>A</a:t>
                      </a:r>
                      <a:r>
                        <a:rPr lang="en-US" b="1" dirty="0"/>
                        <a:t> and </a:t>
                      </a:r>
                      <a:r>
                        <a:rPr lang="en-US" b="1" i="1" dirty="0"/>
                        <a:t>B</a:t>
                      </a:r>
                      <a:r>
                        <a:rPr lang="en-US" b="1" dirty="0"/>
                        <a:t> rows without a match appear in the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505200" y="2743200"/>
            <a:ext cx="3048000" cy="4572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2" idx="0"/>
          </p:cNvCxnSpPr>
          <p:nvPr/>
        </p:nvCxnSpPr>
        <p:spPr>
          <a:xfrm flipH="1">
            <a:off x="4758584" y="3200400"/>
            <a:ext cx="228600" cy="1167924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65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028820923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4648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Standard Query Language (SQL)- Part II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Standard Query Language (SQL)- Part III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FF0000"/>
                </a:solidFill>
              </a:rPr>
              <a:t>Quiz I will be on Tuesday, Feb 18 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PS2 is due on Wednesday, Feb 12 by midnight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Integrity Constraints- A Review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Integrity Constraint (IC) describes conditions that every </a:t>
            </a:r>
            <a:r>
              <a:rPr lang="en-US" sz="2800" i="1" dirty="0"/>
              <a:t>legal instance </a:t>
            </a:r>
            <a:r>
              <a:rPr lang="en-US" sz="2800" dirty="0"/>
              <a:t>of a relation must satisfy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Inserts/deletes/updates that violate IC’s are disallowed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ICs can be used to: </a:t>
            </a:r>
          </a:p>
          <a:p>
            <a:pPr lvl="2">
              <a:buSzPct val="100000"/>
              <a:buFont typeface="Wingdings" pitchFamily="2" charset="2"/>
              <a:buChar char="§"/>
            </a:pPr>
            <a:r>
              <a:rPr lang="en-US" sz="2600" dirty="0"/>
              <a:t>Ensure application semantics (e.g., </a:t>
            </a:r>
            <a:r>
              <a:rPr lang="en-US" sz="2600" i="1" dirty="0" err="1"/>
              <a:t>sid</a:t>
            </a:r>
            <a:r>
              <a:rPr lang="en-US" sz="2600" dirty="0"/>
              <a:t> is a key)</a:t>
            </a:r>
          </a:p>
          <a:p>
            <a:pPr lvl="2">
              <a:buSzPct val="100000"/>
              <a:buFont typeface="Wingdings" pitchFamily="2" charset="2"/>
              <a:buChar char="§"/>
            </a:pPr>
            <a:r>
              <a:rPr lang="en-US" sz="2600" dirty="0"/>
              <a:t>Prevent inconsistencies (e.g., </a:t>
            </a:r>
            <a:r>
              <a:rPr lang="en-US" sz="2600" i="1" dirty="0" err="1"/>
              <a:t>sname</a:t>
            </a:r>
            <a:r>
              <a:rPr lang="en-US" sz="2600" dirty="0"/>
              <a:t> has to be a string, </a:t>
            </a:r>
            <a:r>
              <a:rPr lang="en-US" sz="2600" i="1" dirty="0"/>
              <a:t>age</a:t>
            </a:r>
            <a:r>
              <a:rPr lang="en-US" sz="2600" dirty="0"/>
              <a:t> must be &lt; 20)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090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6736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Types of Integrity Constraints- A Review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724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IC types: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Domain constraints</a:t>
            </a:r>
          </a:p>
          <a:p>
            <a:pPr lvl="1">
              <a:buFont typeface="Wingdings" pitchFamily="2" charset="2"/>
              <a:buChar char="§"/>
            </a:pP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Primary key constraints </a:t>
            </a:r>
          </a:p>
          <a:p>
            <a:pPr lvl="1">
              <a:buFont typeface="Wingdings" pitchFamily="2" charset="2"/>
              <a:buChar char="§"/>
            </a:pP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Foreign key constraints </a:t>
            </a:r>
          </a:p>
          <a:p>
            <a:pPr lvl="1">
              <a:buFont typeface="Wingdings" pitchFamily="2" charset="2"/>
              <a:buChar char="§"/>
            </a:pPr>
            <a:endParaRPr lang="en-US" sz="3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General constraints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Useful when more general ICs than keys are involved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Can be specified over a </a:t>
            </a:r>
            <a:r>
              <a:rPr lang="en-US" sz="2600" i="1" u="sng" dirty="0"/>
              <a:t>single table</a:t>
            </a:r>
            <a:r>
              <a:rPr lang="en-US" sz="2600" i="1" dirty="0"/>
              <a:t> </a:t>
            </a:r>
            <a:r>
              <a:rPr lang="en-US" sz="2600" dirty="0"/>
              <a:t>and </a:t>
            </a:r>
            <a:r>
              <a:rPr lang="en-US" sz="2600" i="1" u="sng" dirty="0"/>
              <a:t>across tables</a:t>
            </a:r>
          </a:p>
          <a:p>
            <a:pPr lvl="1">
              <a:buFont typeface="Wingdings" pitchFamily="2" charset="2"/>
              <a:buChar char="§"/>
            </a:pPr>
            <a:endParaRPr lang="en-US" sz="2600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898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Over a Single Table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8392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Complex constraints over a single table can be defined using </a:t>
            </a:r>
            <a:r>
              <a:rPr lang="en-US" sz="2400" b="1" dirty="0">
                <a:ea typeface="ＭＳ Ｐゴシック" pitchFamily="34" charset="-128"/>
              </a:rPr>
              <a:t>CHECK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i="1" dirty="0">
                <a:ea typeface="ＭＳ Ｐゴシック" pitchFamily="34" charset="-128"/>
              </a:rPr>
              <a:t>conditional-expression</a:t>
            </a:r>
            <a:r>
              <a:rPr lang="en-US" sz="2400" dirty="0">
                <a:ea typeface="ＭＳ Ｐゴシック" pitchFamily="34" charset="-128"/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819400"/>
            <a:ext cx="8305800" cy="224420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TABLE Sailors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 INTEGER,</a:t>
            </a:r>
          </a:p>
          <a:p>
            <a:r>
              <a:rPr lang="en-US" sz="2000" dirty="0">
                <a:latin typeface="Book Antiqua" pitchFamily="18" charset="0"/>
              </a:rPr>
              <a:t>			  </a:t>
            </a:r>
            <a:r>
              <a:rPr lang="en-US" sz="2000" dirty="0" err="1">
                <a:latin typeface="Book Antiqua" pitchFamily="18" charset="0"/>
              </a:rPr>
              <a:t>sname</a:t>
            </a:r>
            <a:r>
              <a:rPr lang="en-US" sz="2000" dirty="0">
                <a:latin typeface="Book Antiqua" pitchFamily="18" charset="0"/>
              </a:rPr>
              <a:t> CHAR (10),</a:t>
            </a:r>
          </a:p>
          <a:p>
            <a:r>
              <a:rPr lang="en-US" sz="2000" dirty="0">
                <a:latin typeface="Book Antiqua" pitchFamily="18" charset="0"/>
              </a:rPr>
              <a:t>			  rating INTEGER,</a:t>
            </a:r>
          </a:p>
          <a:p>
            <a:r>
              <a:rPr lang="en-US" sz="2000" dirty="0">
                <a:latin typeface="Book Antiqua" pitchFamily="18" charset="0"/>
              </a:rPr>
              <a:t>			  age REAL,</a:t>
            </a:r>
          </a:p>
          <a:p>
            <a:r>
              <a:rPr lang="en-US" sz="2000" dirty="0">
                <a:latin typeface="Book Antiqua" pitchFamily="18" charset="0"/>
              </a:rPr>
              <a:t>			  PRIMARY KEY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),</a:t>
            </a:r>
          </a:p>
          <a:p>
            <a:r>
              <a:rPr lang="en-US" sz="2000" dirty="0">
                <a:latin typeface="Book Antiqua" pitchFamily="18" charset="0"/>
              </a:rPr>
              <a:t>			  CHECK (rating &gt;= 1 AND rating &lt;= 10))				 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05200" y="4054978"/>
            <a:ext cx="4724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512318" y="4411054"/>
            <a:ext cx="4724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5257800"/>
            <a:ext cx="24658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primary key constraint</a:t>
            </a:r>
          </a:p>
        </p:txBody>
      </p:sp>
      <p:cxnSp>
        <p:nvCxnSpPr>
          <p:cNvPr id="6" name="Straight Arrow Connector 5"/>
          <p:cNvCxnSpPr>
            <a:endCxn id="3" idx="0"/>
          </p:cNvCxnSpPr>
          <p:nvPr/>
        </p:nvCxnSpPr>
        <p:spPr>
          <a:xfrm flipH="1">
            <a:off x="1690134" y="4207378"/>
            <a:ext cx="1815066" cy="105042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90325" y="5284726"/>
            <a:ext cx="206139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general constraint</a:t>
            </a: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>
          <a:xfrm flipH="1">
            <a:off x="5021024" y="4732589"/>
            <a:ext cx="770185" cy="552137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521580" y="3174762"/>
            <a:ext cx="2151404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48400" y="3465677"/>
            <a:ext cx="207608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domain constraint</a:t>
            </a:r>
          </a:p>
        </p:txBody>
      </p:sp>
      <p:cxnSp>
        <p:nvCxnSpPr>
          <p:cNvPr id="20" name="Straight Arrow Connector 19"/>
          <p:cNvCxnSpPr>
            <a:endCxn id="19" idx="0"/>
          </p:cNvCxnSpPr>
          <p:nvPr/>
        </p:nvCxnSpPr>
        <p:spPr>
          <a:xfrm>
            <a:off x="5672984" y="3327162"/>
            <a:ext cx="1613457" cy="13851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60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8" grpId="0" animBg="1"/>
      <p:bldP spid="3" grpId="0" animBg="1"/>
      <p:bldP spid="13" grpId="0" animBg="1"/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How can we </a:t>
            </a:r>
            <a:r>
              <a:rPr lang="en-US" sz="2400" i="1" dirty="0">
                <a:ea typeface="ＭＳ Ｐゴシック" pitchFamily="34" charset="-128"/>
              </a:rPr>
              <a:t>enforce</a:t>
            </a:r>
            <a:r>
              <a:rPr lang="en-US" sz="2400" dirty="0">
                <a:ea typeface="ＭＳ Ｐゴシック" pitchFamily="34" charset="-128"/>
              </a:rPr>
              <a:t> that “Interlake” boats cannot be reserved?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438400"/>
            <a:ext cx="8305800" cy="347531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TABLE Reserves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 INTEGER,</a:t>
            </a:r>
          </a:p>
          <a:p>
            <a:r>
              <a:rPr lang="en-US" sz="2000" dirty="0">
                <a:latin typeface="Book Antiqua" pitchFamily="18" charset="0"/>
              </a:rPr>
              <a:t>			      bid INTEGER,</a:t>
            </a:r>
          </a:p>
          <a:p>
            <a:r>
              <a:rPr lang="en-US" sz="2000" dirty="0">
                <a:latin typeface="Book Antiqua" pitchFamily="18" charset="0"/>
              </a:rPr>
              <a:t>			      day DATE,</a:t>
            </a:r>
          </a:p>
          <a:p>
            <a:r>
              <a:rPr lang="en-US" sz="2000" dirty="0">
                <a:latin typeface="Book Antiqua" pitchFamily="18" charset="0"/>
              </a:rPr>
              <a:t>			      FOREIGN KEY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) REFERENCES Sailors,</a:t>
            </a:r>
          </a:p>
          <a:p>
            <a:r>
              <a:rPr lang="en-US" sz="2000" dirty="0">
                <a:latin typeface="Book Antiqua" pitchFamily="18" charset="0"/>
              </a:rPr>
              <a:t>   			      FOREIGN KEY (bid) REFERENCES Boats,</a:t>
            </a:r>
          </a:p>
          <a:p>
            <a:r>
              <a:rPr lang="en-US" sz="2000" dirty="0">
                <a:latin typeface="Book Antiqua" pitchFamily="18" charset="0"/>
              </a:rPr>
              <a:t>			      CONSTRAINT </a:t>
            </a:r>
            <a:r>
              <a:rPr lang="en-US" sz="2000" dirty="0" err="1">
                <a:latin typeface="Book Antiqua" pitchFamily="18" charset="0"/>
              </a:rPr>
              <a:t>noInterlakeRes</a:t>
            </a:r>
            <a:r>
              <a:rPr lang="en-US" sz="2000" dirty="0">
                <a:latin typeface="Book Antiqua" pitchFamily="18" charset="0"/>
              </a:rPr>
              <a:t>,</a:t>
            </a:r>
          </a:p>
          <a:p>
            <a:r>
              <a:rPr lang="en-US" sz="2000" dirty="0">
                <a:latin typeface="Book Antiqua" pitchFamily="18" charset="0"/>
              </a:rPr>
              <a:t> 			      CHECK (‘Interlake’ NOT IN </a:t>
            </a:r>
          </a:p>
          <a:p>
            <a:r>
              <a:rPr lang="en-US" sz="2000" dirty="0">
                <a:latin typeface="Book Antiqua" pitchFamily="18" charset="0"/>
              </a:rPr>
              <a:t>				          (SELECT </a:t>
            </a:r>
            <a:r>
              <a:rPr lang="en-US" sz="2000" dirty="0" err="1">
                <a:latin typeface="Book Antiqua" pitchFamily="18" charset="0"/>
              </a:rPr>
              <a:t>B.bname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				           FROM Boats B</a:t>
            </a:r>
          </a:p>
          <a:p>
            <a:r>
              <a:rPr lang="en-US" sz="2000" dirty="0">
                <a:latin typeface="Book Antiqua" pitchFamily="18" charset="0"/>
              </a:rPr>
              <a:t>				           WHERE </a:t>
            </a:r>
            <a:r>
              <a:rPr lang="en-US" sz="2000" dirty="0" err="1">
                <a:latin typeface="Book Antiqua" pitchFamily="18" charset="0"/>
              </a:rPr>
              <a:t>B.bid</a:t>
            </a:r>
            <a:r>
              <a:rPr lang="en-US" sz="2000" dirty="0">
                <a:latin typeface="Book Antiqua" pitchFamily="18" charset="0"/>
              </a:rPr>
              <a:t> = </a:t>
            </a:r>
            <a:r>
              <a:rPr lang="en-US" sz="2000" dirty="0" err="1">
                <a:latin typeface="Book Antiqua" pitchFamily="18" charset="0"/>
              </a:rPr>
              <a:t>Reserves.bid</a:t>
            </a:r>
            <a:r>
              <a:rPr lang="en-US" sz="2000" dirty="0">
                <a:latin typeface="Book Antiqua" pitchFamily="18" charset="0"/>
              </a:rPr>
              <a:t>)))				  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33800" y="3985554"/>
            <a:ext cx="4953000" cy="165324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42346" y="3352800"/>
            <a:ext cx="5020654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14400" y="4079853"/>
            <a:ext cx="239431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foreign key constraint</a:t>
            </a:r>
          </a:p>
        </p:txBody>
      </p:sp>
      <p:cxnSp>
        <p:nvCxnSpPr>
          <p:cNvPr id="9" name="Straight Arrow Connector 8"/>
          <p:cNvCxnSpPr>
            <a:endCxn id="8" idx="0"/>
          </p:cNvCxnSpPr>
          <p:nvPr/>
        </p:nvCxnSpPr>
        <p:spPr>
          <a:xfrm flipH="1">
            <a:off x="2111555" y="3493093"/>
            <a:ext cx="1630791" cy="586760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Over a Single Table</a:t>
            </a:r>
          </a:p>
        </p:txBody>
      </p:sp>
    </p:spTree>
    <p:extLst>
      <p:ext uri="{BB962C8B-B14F-4D97-AF65-F5344CB8AC3E}">
        <p14:creationId xmlns:p14="http://schemas.microsoft.com/office/powerpoint/2010/main" val="234927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Across Tables- Motivation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How can we </a:t>
            </a:r>
            <a:r>
              <a:rPr lang="en-US" sz="2800" i="1" dirty="0">
                <a:ea typeface="ＭＳ Ｐゴシック" pitchFamily="34" charset="-128"/>
              </a:rPr>
              <a:t>enforce</a:t>
            </a:r>
            <a:r>
              <a:rPr lang="en-US" sz="2800" dirty="0">
                <a:ea typeface="ＭＳ Ｐゴシック" pitchFamily="34" charset="-128"/>
              </a:rPr>
              <a:t> that the number of boats plus the number of sailors should not exceed 100?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93933" y="2590800"/>
            <a:ext cx="8305800" cy="316753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TABLE Sailors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 INTEGER,</a:t>
            </a:r>
          </a:p>
          <a:p>
            <a:r>
              <a:rPr lang="en-US" sz="2000" dirty="0">
                <a:latin typeface="Book Antiqua" pitchFamily="18" charset="0"/>
              </a:rPr>
              <a:t>			  </a:t>
            </a:r>
            <a:r>
              <a:rPr lang="en-US" sz="2000" dirty="0" err="1">
                <a:latin typeface="Book Antiqua" pitchFamily="18" charset="0"/>
              </a:rPr>
              <a:t>sname</a:t>
            </a:r>
            <a:r>
              <a:rPr lang="en-US" sz="2000" dirty="0">
                <a:latin typeface="Book Antiqua" pitchFamily="18" charset="0"/>
              </a:rPr>
              <a:t> CHAR (10),</a:t>
            </a:r>
          </a:p>
          <a:p>
            <a:r>
              <a:rPr lang="en-US" sz="2000" dirty="0">
                <a:latin typeface="Book Antiqua" pitchFamily="18" charset="0"/>
              </a:rPr>
              <a:t>			  rating INTEGER,</a:t>
            </a:r>
          </a:p>
          <a:p>
            <a:r>
              <a:rPr lang="en-US" sz="2000" dirty="0">
                <a:latin typeface="Book Antiqua" pitchFamily="18" charset="0"/>
              </a:rPr>
              <a:t>			  age REAL,</a:t>
            </a:r>
          </a:p>
          <a:p>
            <a:r>
              <a:rPr lang="en-US" sz="2000" dirty="0">
                <a:latin typeface="Book Antiqua" pitchFamily="18" charset="0"/>
              </a:rPr>
              <a:t>			  PRIMARY KEY (</a:t>
            </a:r>
            <a:r>
              <a:rPr lang="en-US" sz="2000" dirty="0" err="1">
                <a:latin typeface="Book Antiqua" pitchFamily="18" charset="0"/>
              </a:rPr>
              <a:t>sid</a:t>
            </a:r>
            <a:r>
              <a:rPr lang="en-US" sz="2000" dirty="0">
                <a:latin typeface="Book Antiqua" pitchFamily="18" charset="0"/>
              </a:rPr>
              <a:t>),</a:t>
            </a:r>
          </a:p>
          <a:p>
            <a:r>
              <a:rPr lang="en-US" sz="2000" dirty="0">
                <a:latin typeface="Book Antiqua" pitchFamily="18" charset="0"/>
              </a:rPr>
              <a:t>			  CHECK (rating &gt;= 1 AND rating &lt;= 10)</a:t>
            </a:r>
          </a:p>
          <a:p>
            <a:r>
              <a:rPr lang="en-US" sz="2000" dirty="0">
                <a:latin typeface="Book Antiqua" pitchFamily="18" charset="0"/>
              </a:rPr>
              <a:t>			   CHECK ( ((SELECT COUNT (</a:t>
            </a:r>
            <a:r>
              <a:rPr lang="en-US" sz="2000" dirty="0" err="1">
                <a:latin typeface="Book Antiqua" pitchFamily="18" charset="0"/>
              </a:rPr>
              <a:t>S.sid</a:t>
            </a:r>
            <a:r>
              <a:rPr lang="en-US" sz="2000" dirty="0">
                <a:latin typeface="Book Antiqua" pitchFamily="18" charset="0"/>
              </a:rPr>
              <a:t>) </a:t>
            </a:r>
          </a:p>
          <a:p>
            <a:r>
              <a:rPr lang="en-US" sz="2000" dirty="0">
                <a:latin typeface="Book Antiqua" pitchFamily="18" charset="0"/>
              </a:rPr>
              <a:t>				         FROM Sailors S) +</a:t>
            </a:r>
          </a:p>
          <a:p>
            <a:r>
              <a:rPr lang="en-US" sz="2000" dirty="0">
                <a:latin typeface="Book Antiqua" pitchFamily="18" charset="0"/>
              </a:rPr>
              <a:t>				         (SELECT COUNT (</a:t>
            </a:r>
            <a:r>
              <a:rPr lang="en-US" sz="2000" dirty="0" err="1">
                <a:latin typeface="Book Antiqua" pitchFamily="18" charset="0"/>
              </a:rPr>
              <a:t>B.bid</a:t>
            </a:r>
            <a:r>
              <a:rPr lang="en-US" sz="2000" dirty="0">
                <a:latin typeface="Book Antiqua" pitchFamily="18" charset="0"/>
              </a:rPr>
              <a:t>) </a:t>
            </a:r>
          </a:p>
          <a:p>
            <a:r>
              <a:rPr lang="en-US" sz="2000" dirty="0">
                <a:latin typeface="Book Antiqua" pitchFamily="18" charset="0"/>
              </a:rPr>
              <a:t>				          FROM Boats B)) &lt; 100)) 	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93933" y="5867400"/>
            <a:ext cx="8305800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dirty="0"/>
              <a:t>What if the Sailors table is </a:t>
            </a:r>
            <a:r>
              <a:rPr lang="en-US" sz="1900" u="sng" dirty="0"/>
              <a:t>empty</a:t>
            </a:r>
            <a:r>
              <a:rPr lang="en-US" sz="1900" dirty="0"/>
              <a:t> and we insert more than 100 rows into Boats?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304800" y="2514600"/>
            <a:ext cx="8763000" cy="335280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4800" y="2480416"/>
            <a:ext cx="8763000" cy="335280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55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Constraints Across Tables- Assertions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How can we </a:t>
            </a:r>
            <a:r>
              <a:rPr lang="en-US" sz="2800" i="1" dirty="0">
                <a:ea typeface="ＭＳ Ｐゴシック" pitchFamily="34" charset="-128"/>
              </a:rPr>
              <a:t>enforce</a:t>
            </a:r>
            <a:r>
              <a:rPr lang="en-US" sz="2800" dirty="0">
                <a:ea typeface="ＭＳ Ｐゴシック" pitchFamily="34" charset="-128"/>
              </a:rPr>
              <a:t> that the number of boats plus the number of sailors should not exceed 100? 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23131" y="2971800"/>
            <a:ext cx="8305800" cy="132087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Book Antiqua" pitchFamily="18" charset="0"/>
              </a:rPr>
              <a:t>CREATE ASSERTION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  </a:t>
            </a:r>
            <a:r>
              <a:rPr lang="en-US" sz="2000" dirty="0" err="1">
                <a:latin typeface="Book Antiqua" pitchFamily="18" charset="0"/>
              </a:rPr>
              <a:t>smallClub</a:t>
            </a:r>
            <a:endParaRPr lang="en-US" sz="2000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CHECK  	</a:t>
            </a:r>
          </a:p>
          <a:p>
            <a:r>
              <a:rPr lang="en-US" sz="2000" dirty="0">
                <a:latin typeface="Book Antiqua" pitchFamily="18" charset="0"/>
              </a:rPr>
              <a:t>( (SELECT COUNT (</a:t>
            </a:r>
            <a:r>
              <a:rPr lang="en-US" sz="2000" dirty="0" err="1">
                <a:latin typeface="Book Antiqua" pitchFamily="18" charset="0"/>
              </a:rPr>
              <a:t>S.sid</a:t>
            </a:r>
            <a:r>
              <a:rPr lang="en-US" sz="2000" dirty="0">
                <a:latin typeface="Book Antiqua" pitchFamily="18" charset="0"/>
              </a:rPr>
              <a:t>) FROM Sailors S)</a:t>
            </a:r>
          </a:p>
          <a:p>
            <a:r>
              <a:rPr lang="en-US" sz="2000" dirty="0">
                <a:latin typeface="Book Antiqua" pitchFamily="18" charset="0"/>
              </a:rPr>
              <a:t>+ (SELECT COUNT (</a:t>
            </a:r>
            <a:r>
              <a:rPr lang="en-US" sz="2000" dirty="0" err="1">
                <a:latin typeface="Book Antiqua" pitchFamily="18" charset="0"/>
              </a:rPr>
              <a:t>B.bid</a:t>
            </a:r>
            <a:r>
              <a:rPr lang="en-US" sz="2000" dirty="0">
                <a:latin typeface="Book Antiqua" pitchFamily="18" charset="0"/>
              </a:rPr>
              <a:t>) FROM Boats B) &lt; 100 )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59750" y="4648200"/>
            <a:ext cx="8305800" cy="533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ASSERTION is the right solution; not associated with either table!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66798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New Domains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Users can define new domains using the CREATE DOMAIN statement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971800"/>
            <a:ext cx="8305800" cy="70532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DOMAIN ratingval1 INTEGER DEFAULT 1</a:t>
            </a:r>
          </a:p>
          <a:p>
            <a:r>
              <a:rPr lang="en-US" sz="2000" dirty="0">
                <a:latin typeface="Book Antiqua" pitchFamily="18" charset="0"/>
              </a:rPr>
              <a:t>		CHECK ( VALUE &gt;= 1 AND VALUE &lt;= 10)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5297" y="4419600"/>
            <a:ext cx="8305800" cy="70532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DOMAIN ratingval2 INTEGER DEFAULT 1</a:t>
            </a:r>
          </a:p>
          <a:p>
            <a:r>
              <a:rPr lang="en-US" sz="2000" dirty="0">
                <a:latin typeface="Book Antiqua" pitchFamily="18" charset="0"/>
              </a:rPr>
              <a:t>		CHECK ( VALUE &gt;= 1 AND VALUE &lt;= 20)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5257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ratingval1 and ratingval2 CAN be compared!</a:t>
            </a:r>
          </a:p>
        </p:txBody>
      </p:sp>
      <p:sp>
        <p:nvSpPr>
          <p:cNvPr id="2" name="Oval 1"/>
          <p:cNvSpPr/>
          <p:nvPr/>
        </p:nvSpPr>
        <p:spPr>
          <a:xfrm>
            <a:off x="4114800" y="2971800"/>
            <a:ext cx="1295400" cy="35266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32952" y="2474418"/>
            <a:ext cx="129535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Source type</a:t>
            </a:r>
          </a:p>
        </p:txBody>
      </p:sp>
      <p:cxnSp>
        <p:nvCxnSpPr>
          <p:cNvPr id="5" name="Straight Arrow Connector 4"/>
          <p:cNvCxnSpPr>
            <a:stCxn id="2" idx="0"/>
            <a:endCxn id="3" idx="1"/>
          </p:cNvCxnSpPr>
          <p:nvPr/>
        </p:nvCxnSpPr>
        <p:spPr>
          <a:xfrm flipV="1">
            <a:off x="4762500" y="2659084"/>
            <a:ext cx="1270452" cy="312716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333952" y="2979067"/>
            <a:ext cx="1472771" cy="352660"/>
          </a:xfrm>
          <a:prstGeom prst="ellipse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558067" y="3810000"/>
            <a:ext cx="107010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Optional!</a:t>
            </a:r>
          </a:p>
        </p:txBody>
      </p:sp>
      <p:cxnSp>
        <p:nvCxnSpPr>
          <p:cNvPr id="15" name="Straight Arrow Connector 14"/>
          <p:cNvCxnSpPr>
            <a:stCxn id="13" idx="4"/>
            <a:endCxn id="14" idx="1"/>
          </p:cNvCxnSpPr>
          <p:nvPr/>
        </p:nvCxnSpPr>
        <p:spPr>
          <a:xfrm>
            <a:off x="6070338" y="3331727"/>
            <a:ext cx="487729" cy="662939"/>
          </a:xfrm>
          <a:prstGeom prst="straightConnector1">
            <a:avLst/>
          </a:prstGeom>
          <a:ln w="19050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241989" y="6074636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Domain constraints will be always enforced (also for new domains)!</a:t>
            </a:r>
          </a:p>
        </p:txBody>
      </p:sp>
    </p:spTree>
    <p:extLst>
      <p:ext uri="{BB962C8B-B14F-4D97-AF65-F5344CB8AC3E}">
        <p14:creationId xmlns:p14="http://schemas.microsoft.com/office/powerpoint/2010/main" val="365146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8" grpId="0" animBg="1"/>
      <p:bldP spid="2" grpId="0" animBg="1"/>
      <p:bldP spid="3" grpId="0" animBg="1"/>
      <p:bldP spid="13" grpId="0" animBg="1"/>
      <p:bldP spid="14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Distinct Types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Users can define new </a:t>
            </a:r>
            <a:r>
              <a:rPr lang="en-US" u="sng" dirty="0">
                <a:ea typeface="ＭＳ Ｐゴシック" pitchFamily="34" charset="-128"/>
              </a:rPr>
              <a:t>distinct</a:t>
            </a:r>
            <a:r>
              <a:rPr lang="en-US" dirty="0">
                <a:ea typeface="ＭＳ Ｐゴシック" pitchFamily="34" charset="-128"/>
              </a:rPr>
              <a:t> types using the CREATE TYPE statement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09600" y="2971800"/>
            <a:ext cx="8305800" cy="39754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TYPE ratingtype1 AS INTEGER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219200" y="4495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ratingtype1 and ratingtype2 CANNOT be compared!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15297" y="3793455"/>
            <a:ext cx="8305800" cy="39754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CREATE TYPE ratingtype2 AS INTEGER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19200" y="53340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Domain constraints will be always enforced (also for new types)!</a:t>
            </a:r>
          </a:p>
        </p:txBody>
      </p:sp>
    </p:spTree>
    <p:extLst>
      <p:ext uri="{BB962C8B-B14F-4D97-AF65-F5344CB8AC3E}">
        <p14:creationId xmlns:p14="http://schemas.microsoft.com/office/powerpoint/2010/main" val="365266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  <p:bldP spid="9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Triggers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trigger is a </a:t>
            </a:r>
            <a:r>
              <a:rPr lang="en-US" sz="2800" i="1" dirty="0"/>
              <a:t>procedural</a:t>
            </a:r>
            <a:r>
              <a:rPr lang="en-US" sz="2800" dirty="0"/>
              <a:t> code that is automatically executed in response to certain </a:t>
            </a:r>
            <a:r>
              <a:rPr lang="en-US" sz="2800" i="1" dirty="0"/>
              <a:t>events</a:t>
            </a:r>
            <a:r>
              <a:rPr lang="en-US" sz="2800" dirty="0"/>
              <a:t> on a particular table or view in a database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Triggers can be activated either </a:t>
            </a:r>
            <a:r>
              <a:rPr lang="en-US" sz="2800" i="1" dirty="0"/>
              <a:t>before</a:t>
            </a:r>
            <a:r>
              <a:rPr lang="en-US" sz="2800" dirty="0"/>
              <a:t> or </a:t>
            </a:r>
            <a:r>
              <a:rPr lang="en-US" sz="2800" i="1" dirty="0"/>
              <a:t>after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Insertions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Deletions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Updates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74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Trigger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Set a timestamp field whenever a row in the takes table is updated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400" u="sng" dirty="0">
                <a:solidFill>
                  <a:srgbClr val="0070C0"/>
                </a:solidFill>
              </a:rPr>
              <a:t>First</a:t>
            </a:r>
            <a:r>
              <a:rPr lang="en-US" sz="2400" dirty="0"/>
              <a:t>: we need to add our timestamp field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119688"/>
              </p:ext>
            </p:extLst>
          </p:nvPr>
        </p:nvGraphicFramePr>
        <p:xfrm>
          <a:off x="3276600" y="2590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20" name="Worksheet" r:id="rId4" imgW="2914849" imgH="1429207" progId="Excel.Sheet.8">
                  <p:embed/>
                </p:oleObj>
              </mc:Choice>
              <mc:Fallback>
                <p:oleObj name="Worksheet" r:id="rId4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4800600"/>
            <a:ext cx="5105400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ALTER TABLE takes</a:t>
            </a:r>
          </a:p>
          <a:p>
            <a:r>
              <a:rPr lang="en-US" dirty="0"/>
              <a:t>ADD COLUMN updated TIMESTAMP</a:t>
            </a:r>
          </a:p>
        </p:txBody>
      </p:sp>
    </p:spTree>
    <p:extLst>
      <p:ext uri="{BB962C8B-B14F-4D97-AF65-F5344CB8AC3E}">
        <p14:creationId xmlns:p14="http://schemas.microsoft.com/office/powerpoint/2010/main" val="318992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87188669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1828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67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Trigger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Set a timestamp field whenever a row in the takes table is updated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400" u="sng" dirty="0">
                <a:solidFill>
                  <a:srgbClr val="0070C0"/>
                </a:solidFill>
              </a:rPr>
              <a:t>Second</a:t>
            </a:r>
            <a:r>
              <a:rPr lang="en-US" sz="2400" dirty="0"/>
              <a:t>: we need to create a function that sets the “updated” column with the current timestamp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30086"/>
              </p:ext>
            </p:extLst>
          </p:nvPr>
        </p:nvGraphicFramePr>
        <p:xfrm>
          <a:off x="3276600" y="2590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591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18944" y="4951274"/>
            <a:ext cx="5105400" cy="14773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CREATE FUNCTION </a:t>
            </a:r>
            <a:r>
              <a:rPr lang="en-US" dirty="0" err="1"/>
              <a:t>update_col</a:t>
            </a:r>
            <a:r>
              <a:rPr lang="en-US" dirty="0"/>
              <a:t>()</a:t>
            </a:r>
          </a:p>
          <a:p>
            <a:r>
              <a:rPr lang="en-US" dirty="0"/>
              <a:t>	BEGIN</a:t>
            </a:r>
          </a:p>
          <a:p>
            <a:r>
              <a:rPr lang="en-US" dirty="0"/>
              <a:t>		</a:t>
            </a:r>
            <a:r>
              <a:rPr lang="en-US" dirty="0" err="1"/>
              <a:t>NEW.updated</a:t>
            </a:r>
            <a:r>
              <a:rPr lang="en-US" dirty="0"/>
              <a:t> = NOW(); </a:t>
            </a:r>
          </a:p>
          <a:p>
            <a:r>
              <a:rPr lang="en-US" dirty="0"/>
              <a:t>		RETURN NEW;</a:t>
            </a:r>
          </a:p>
          <a:p>
            <a:r>
              <a:rPr lang="en-US" dirty="0"/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27391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Trigger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Set a timestamp field whenever a row in the takes table is updated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r>
              <a:rPr lang="en-US" sz="2400" u="sng" dirty="0">
                <a:solidFill>
                  <a:srgbClr val="0070C0"/>
                </a:solidFill>
              </a:rPr>
              <a:t>Third</a:t>
            </a:r>
            <a:r>
              <a:rPr lang="en-US" sz="2400" dirty="0"/>
              <a:t>: we need to Invoke </a:t>
            </a:r>
            <a:r>
              <a:rPr lang="en-US" sz="2400" dirty="0" err="1"/>
              <a:t>update_col</a:t>
            </a:r>
            <a:r>
              <a:rPr lang="en-US" sz="2400" dirty="0"/>
              <a:t>() when a row in the takes table is updated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53480"/>
              </p:ext>
            </p:extLst>
          </p:nvPr>
        </p:nvGraphicFramePr>
        <p:xfrm>
          <a:off x="3276600" y="2590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614" name="Worksheet" r:id="rId3" imgW="2914849" imgH="1429207" progId="Excel.Sheet.8">
                  <p:embed/>
                </p:oleObj>
              </mc:Choice>
              <mc:Fallback>
                <p:oleObj name="Worksheet" r:id="rId3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95600" y="5200471"/>
            <a:ext cx="5105400" cy="120032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CREATE TRIGGER </a:t>
            </a:r>
            <a:r>
              <a:rPr lang="en-US" dirty="0" err="1"/>
              <a:t>update_takes_modtime</a:t>
            </a:r>
            <a:endParaRPr lang="en-US" dirty="0"/>
          </a:p>
          <a:p>
            <a:r>
              <a:rPr lang="en-US" dirty="0"/>
              <a:t>	AFTER UPDATE ON takes</a:t>
            </a:r>
          </a:p>
          <a:p>
            <a:r>
              <a:rPr lang="en-US" dirty="0"/>
              <a:t>	FOR EACH ROW</a:t>
            </a:r>
          </a:p>
          <a:p>
            <a:r>
              <a:rPr lang="en-US" dirty="0"/>
              <a:t>	EXECUTE PROCEDURE </a:t>
            </a:r>
            <a:r>
              <a:rPr lang="en-US" dirty="0" err="1"/>
              <a:t>update_col</a:t>
            </a:r>
            <a:r>
              <a:rPr lang="en-US" dirty="0"/>
              <a:t>();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716352" y="5782122"/>
            <a:ext cx="19812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4800" y="5472857"/>
            <a:ext cx="2444644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A </a:t>
            </a:r>
            <a:r>
              <a:rPr lang="en-US" b="1" i="1" dirty="0"/>
              <a:t>row-level trigger</a:t>
            </a:r>
            <a:r>
              <a:rPr lang="en-US" dirty="0"/>
              <a:t>; </a:t>
            </a:r>
          </a:p>
          <a:p>
            <a:r>
              <a:rPr lang="en-US" dirty="0"/>
              <a:t>otherwise, it will be a</a:t>
            </a:r>
          </a:p>
          <a:p>
            <a:r>
              <a:rPr lang="en-US" b="1" i="1" dirty="0"/>
              <a:t>statement-level trigger </a:t>
            </a:r>
          </a:p>
        </p:txBody>
      </p:sp>
      <p:cxnSp>
        <p:nvCxnSpPr>
          <p:cNvPr id="7" name="Straight Arrow Connector 6"/>
          <p:cNvCxnSpPr>
            <a:endCxn id="5" idx="3"/>
          </p:cNvCxnSpPr>
          <p:nvPr/>
        </p:nvCxnSpPr>
        <p:spPr>
          <a:xfrm flipH="1">
            <a:off x="2749444" y="5934522"/>
            <a:ext cx="966910" cy="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07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Object-Relational Mapping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(ORM)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Reminder: Our Mini-U DB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85800" y="22098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62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215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63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2150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64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215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76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Insertions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7687" y="4343400"/>
            <a:ext cx="4818307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>
                <a:ea typeface="ＭＳ Ｐゴシック" pitchFamily="34" charset="-128"/>
              </a:rPr>
              <a:t>(123, ‘smith’, ‘main’)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4571" y="2209800"/>
            <a:ext cx="6722546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student(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>
                <a:ea typeface="ＭＳ Ｐゴシック" pitchFamily="34" charset="-128"/>
              </a:rPr>
              <a:t>(123, ‘smith’, ‘main’)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618" y="4558843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OR…</a:t>
            </a:r>
          </a:p>
        </p:txBody>
      </p:sp>
    </p:spTree>
    <p:extLst>
      <p:ext uri="{BB962C8B-B14F-4D97-AF65-F5344CB8AC3E}">
        <p14:creationId xmlns:p14="http://schemas.microsoft.com/office/powerpoint/2010/main" val="22557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Bulk Insertions</a:t>
            </a:r>
          </a:p>
        </p:txBody>
      </p:sp>
      <p:sp>
        <p:nvSpPr>
          <p:cNvPr id="23558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How to insert, say, a table of “foreign-student”, in </a:t>
            </a:r>
            <a:r>
              <a:rPr lang="en-US" i="1" dirty="0">
                <a:solidFill>
                  <a:srgbClr val="0070C0"/>
                </a:solidFill>
                <a:ea typeface="ＭＳ Ｐゴシック" pitchFamily="34" charset="-128"/>
              </a:rPr>
              <a:t>bulk</a:t>
            </a:r>
            <a:r>
              <a:rPr lang="en-US" dirty="0">
                <a:ea typeface="ＭＳ Ｐゴシック" pitchFamily="34" charset="-128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268849"/>
            <a:ext cx="535858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dirty="0">
                <a:ea typeface="ＭＳ Ｐゴシック" pitchFamily="34" charset="-128"/>
              </a:rPr>
              <a:t>	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</a:t>
            </a:r>
          </a:p>
          <a:p>
            <a:r>
              <a:rPr lang="en-US" sz="3200" dirty="0">
                <a:ea typeface="ＭＳ Ｐゴシック" pitchFamily="34" charset="-128"/>
              </a:rPr>
              <a:t>         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foreign-student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9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Deletions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Delete the record of ‘smith’</a:t>
            </a:r>
            <a:endParaRPr lang="en-US" b="1" dirty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1183" y="2667000"/>
            <a:ext cx="3642728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delete from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name=‘smith’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752600" y="4419600"/>
            <a:ext cx="57150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000" dirty="0">
                <a:ea typeface="ＭＳ Ｐゴシック" pitchFamily="34" charset="-128"/>
              </a:rPr>
              <a:t>Be careful - it deletes ALL the ‘smith’s!</a:t>
            </a:r>
            <a:endParaRPr lang="en-US" sz="20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Updates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Update the grade to ‘A’ for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 and course 15-415</a:t>
            </a: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3124200"/>
            <a:ext cx="605185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update </a:t>
            </a:r>
            <a:r>
              <a:rPr lang="en-US" sz="3200" dirty="0">
                <a:ea typeface="ＭＳ Ｐゴシック" pitchFamily="34" charset="-128"/>
              </a:rPr>
              <a:t>takes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set </a:t>
            </a:r>
            <a:r>
              <a:rPr lang="en-US" sz="3200" dirty="0">
                <a:ea typeface="ＭＳ Ｐゴシック" pitchFamily="34" charset="-128"/>
              </a:rPr>
              <a:t>grade=‘A’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where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= 123 and c-id= ‘15-415’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6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Updating Views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Consider the following view: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What if c-id is modified to ’15-440’?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What if c-id is deleted?</a:t>
            </a:r>
          </a:p>
          <a:p>
            <a:pPr lvl="1">
              <a:buFontTx/>
              <a:buNone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93378" y="2209800"/>
            <a:ext cx="5639557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ＭＳ Ｐゴシック" pitchFamily="34" charset="-128"/>
              </a:rPr>
              <a:t>create view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db</a:t>
            </a:r>
            <a:r>
              <a:rPr lang="en-US" sz="2400" dirty="0">
                <a:ea typeface="ＭＳ Ｐゴシック" pitchFamily="34" charset="-128"/>
              </a:rPr>
              <a:t>-takes </a:t>
            </a:r>
            <a:r>
              <a:rPr lang="en-US" sz="2400" b="1" dirty="0">
                <a:ea typeface="ＭＳ Ｐゴシック" pitchFamily="34" charset="-128"/>
              </a:rPr>
              <a:t>as</a:t>
            </a:r>
            <a:endParaRPr lang="en-US" sz="2400" dirty="0">
              <a:ea typeface="ＭＳ Ｐゴシック" pitchFamily="34" charset="-128"/>
            </a:endParaRPr>
          </a:p>
          <a:p>
            <a:r>
              <a:rPr lang="en-US" sz="2400" dirty="0">
                <a:ea typeface="ＭＳ Ｐゴシック" pitchFamily="34" charset="-128"/>
              </a:rPr>
              <a:t>   (</a:t>
            </a:r>
            <a:r>
              <a:rPr lang="en-US" sz="2400" b="1" dirty="0">
                <a:ea typeface="ＭＳ Ｐゴシック" pitchFamily="34" charset="-128"/>
              </a:rPr>
              <a:t>select</a:t>
            </a:r>
            <a:r>
              <a:rPr lang="en-US" sz="2400" dirty="0">
                <a:ea typeface="ＭＳ Ｐゴシック" pitchFamily="34" charset="-128"/>
              </a:rPr>
              <a:t> * </a:t>
            </a:r>
            <a:r>
              <a:rPr lang="en-US" sz="2400" b="1" dirty="0">
                <a:ea typeface="ＭＳ Ｐゴシック" pitchFamily="34" charset="-128"/>
              </a:rPr>
              <a:t>from</a:t>
            </a:r>
            <a:r>
              <a:rPr lang="en-US" sz="2400" dirty="0">
                <a:ea typeface="ＭＳ Ｐゴシック" pitchFamily="34" charset="-128"/>
              </a:rPr>
              <a:t> takes </a:t>
            </a:r>
            <a:r>
              <a:rPr lang="en-US" sz="2400" b="1" dirty="0">
                <a:ea typeface="ＭＳ Ｐゴシック" pitchFamily="34" charset="-128"/>
              </a:rPr>
              <a:t>where</a:t>
            </a:r>
            <a:r>
              <a:rPr lang="en-US" sz="2400" dirty="0">
                <a:ea typeface="ＭＳ Ｐゴシック" pitchFamily="34" charset="-128"/>
              </a:rPr>
              <a:t> c-id=“15-415”)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143000" y="48006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Rule of thumb: A command that affects a row in the view affects all corresponding rows in underlying tables!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3000" y="5638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View updates are tricky - typically, we can only update views that have no joins, nor aggregates!</a:t>
            </a:r>
          </a:p>
        </p:txBody>
      </p:sp>
    </p:spTree>
    <p:extLst>
      <p:ext uri="{BB962C8B-B14F-4D97-AF65-F5344CB8AC3E}">
        <p14:creationId xmlns:p14="http://schemas.microsoft.com/office/powerpoint/2010/main" val="23242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16326</TotalTime>
  <Words>1748</Words>
  <Application>Microsoft Macintosh PowerPoint</Application>
  <PresentationFormat>On-screen Show (4:3)</PresentationFormat>
  <Paragraphs>296</Paragraphs>
  <Slides>32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Book Antiqua</vt:lpstr>
      <vt:lpstr>Calibri</vt:lpstr>
      <vt:lpstr>Times New Roman</vt:lpstr>
      <vt:lpstr>Wingdings</vt:lpstr>
      <vt:lpstr>Office Theme</vt:lpstr>
      <vt:lpstr>Worksheet</vt:lpstr>
      <vt:lpstr>Database Applications (15-415)  SQL-Part III  Lecture 09, February 09, 2020</vt:lpstr>
      <vt:lpstr>Today…</vt:lpstr>
      <vt:lpstr>Outline</vt:lpstr>
      <vt:lpstr>Reminder: Our Mini-U DB</vt:lpstr>
      <vt:lpstr>Revisit: Insertions</vt:lpstr>
      <vt:lpstr>Bulk Insertions</vt:lpstr>
      <vt:lpstr>Revisit: Deletions</vt:lpstr>
      <vt:lpstr>Revisit: Updates</vt:lpstr>
      <vt:lpstr>Updating Views</vt:lpstr>
      <vt:lpstr>Outline</vt:lpstr>
      <vt:lpstr>NULL Values</vt:lpstr>
      <vt:lpstr>Comparing Values In the Presence  of NULL</vt:lpstr>
      <vt:lpstr>Comparing Values In the Presence  of NULL</vt:lpstr>
      <vt:lpstr>Inner Joins</vt:lpstr>
      <vt:lpstr>An Example of Inner Joins</vt:lpstr>
      <vt:lpstr>Outer Joins</vt:lpstr>
      <vt:lpstr>PowerPoint Presentation</vt:lpstr>
      <vt:lpstr>Joins</vt:lpstr>
      <vt:lpstr>Outline</vt:lpstr>
      <vt:lpstr>Integrity Constraints- A Review</vt:lpstr>
      <vt:lpstr>Types of Integrity Constraints- A Review</vt:lpstr>
      <vt:lpstr>General Constraints Over a Single Table</vt:lpstr>
      <vt:lpstr>General Constraints Over a Single Table</vt:lpstr>
      <vt:lpstr>General Constraints Across Tables- Motivation</vt:lpstr>
      <vt:lpstr>General Constraints Across Tables- Assertions</vt:lpstr>
      <vt:lpstr>New Domains</vt:lpstr>
      <vt:lpstr>Distinct Types</vt:lpstr>
      <vt:lpstr>Triggers</vt:lpstr>
      <vt:lpstr>A Trigger Example</vt:lpstr>
      <vt:lpstr>A Trigger Example</vt:lpstr>
      <vt:lpstr>A Trigger Example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1329</cp:revision>
  <dcterms:created xsi:type="dcterms:W3CDTF">2013-11-24T06:45:02Z</dcterms:created>
  <dcterms:modified xsi:type="dcterms:W3CDTF">2020-03-05T18:22:37Z</dcterms:modified>
</cp:coreProperties>
</file>