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316" r:id="rId3"/>
    <p:sldId id="475" r:id="rId4"/>
    <p:sldId id="595" r:id="rId5"/>
    <p:sldId id="683" r:id="rId6"/>
    <p:sldId id="684" r:id="rId7"/>
    <p:sldId id="686" r:id="rId8"/>
    <p:sldId id="690" r:id="rId9"/>
    <p:sldId id="687" r:id="rId10"/>
    <p:sldId id="692" r:id="rId11"/>
    <p:sldId id="693" r:id="rId12"/>
    <p:sldId id="694" r:id="rId13"/>
    <p:sldId id="695" r:id="rId14"/>
    <p:sldId id="696" r:id="rId15"/>
    <p:sldId id="697" r:id="rId16"/>
    <p:sldId id="698" r:id="rId17"/>
    <p:sldId id="699" r:id="rId18"/>
    <p:sldId id="700" r:id="rId19"/>
    <p:sldId id="701" r:id="rId20"/>
    <p:sldId id="702" r:id="rId21"/>
    <p:sldId id="703" r:id="rId22"/>
    <p:sldId id="751" r:id="rId23"/>
    <p:sldId id="753" r:id="rId24"/>
    <p:sldId id="704" r:id="rId25"/>
    <p:sldId id="705" r:id="rId26"/>
    <p:sldId id="706" r:id="rId27"/>
    <p:sldId id="707" r:id="rId28"/>
    <p:sldId id="708" r:id="rId29"/>
    <p:sldId id="710" r:id="rId30"/>
    <p:sldId id="711" r:id="rId31"/>
    <p:sldId id="712" r:id="rId32"/>
    <p:sldId id="713" r:id="rId33"/>
    <p:sldId id="714" r:id="rId34"/>
    <p:sldId id="717" r:id="rId35"/>
    <p:sldId id="709" r:id="rId36"/>
    <p:sldId id="754" r:id="rId37"/>
    <p:sldId id="718" r:id="rId38"/>
    <p:sldId id="719" r:id="rId39"/>
    <p:sldId id="720" r:id="rId40"/>
    <p:sldId id="722" r:id="rId41"/>
    <p:sldId id="724" r:id="rId42"/>
    <p:sldId id="725" r:id="rId43"/>
    <p:sldId id="755" r:id="rId44"/>
    <p:sldId id="735" r:id="rId45"/>
    <p:sldId id="736" r:id="rId46"/>
    <p:sldId id="757" r:id="rId47"/>
    <p:sldId id="738" r:id="rId48"/>
    <p:sldId id="758" r:id="rId49"/>
    <p:sldId id="759" r:id="rId50"/>
    <p:sldId id="743" r:id="rId51"/>
    <p:sldId id="760" r:id="rId52"/>
    <p:sldId id="579" r:id="rId53"/>
    <p:sldId id="382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Nested Queries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Insertions, Deletions and Updates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6F32AD89-A452-48CC-B92A-265FB1A43B0C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NULL values and Join Variants</a:t>
          </a:r>
          <a:endParaRPr lang="en-US" dirty="0">
            <a:solidFill>
              <a:schemeClr val="tx1"/>
            </a:solidFill>
          </a:endParaRPr>
        </a:p>
      </dgm:t>
    </dgm:pt>
    <dgm:pt modelId="{2BD0E92B-05E2-4733-83A1-F2D4F12B4D64}" type="parTrans" cxnId="{9AC2F451-4954-4AF1-A729-5D0430E21B87}">
      <dgm:prSet/>
      <dgm:spPr/>
      <dgm:t>
        <a:bodyPr/>
        <a:lstStyle/>
        <a:p>
          <a:endParaRPr lang="en-US"/>
        </a:p>
      </dgm:t>
    </dgm:pt>
    <dgm:pt modelId="{1B53F678-35A0-4A3F-A7D1-1E738F070D06}" type="sibTrans" cxnId="{9AC2F451-4954-4AF1-A729-5D0430E21B87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0E8E8CAC-8A02-46F6-8C6B-75E3BA86EFCF}" type="pres">
      <dgm:prSet presAssocID="{1639CA94-34C3-4B9C-92E1-C13864A4BA19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3"/>
      <dgm:spPr>
        <a:solidFill>
          <a:srgbClr val="92D050"/>
        </a:solidFill>
        <a:ln>
          <a:solidFill>
            <a:schemeClr val="tx1"/>
          </a:solidFill>
        </a:ln>
      </dgm:spPr>
    </dgm:pt>
    <dgm:pt modelId="{71AA92A3-2E8F-42A5-8F2D-B3FFED705D47}" type="pres">
      <dgm:prSet presAssocID="{6F32AD89-A452-48CC-B92A-265FB1A43B0C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E7A775-040D-4756-A01B-D97B560A6965}" type="pres">
      <dgm:prSet presAssocID="{6F32AD89-A452-48CC-B92A-265FB1A43B0C}" presName="accent_3" presStyleCnt="0"/>
      <dgm:spPr/>
    </dgm:pt>
    <dgm:pt modelId="{6E8EBA03-6BA2-4E70-A548-59B77127E6F5}" type="pres">
      <dgm:prSet presAssocID="{6F32AD89-A452-48CC-B92A-265FB1A43B0C}" presName="accentRepeatNode" presStyleLbl="solidFgAcc1" presStyleIdx="2" presStyleCnt="3"/>
      <dgm:spPr>
        <a:solidFill>
          <a:srgbClr val="FFC000"/>
        </a:solidFill>
        <a:ln>
          <a:solidFill>
            <a:schemeClr val="tx1"/>
          </a:solidFill>
        </a:ln>
      </dgm:spPr>
    </dgm:pt>
  </dgm:ptLst>
  <dgm:cxnLst>
    <dgm:cxn modelId="{2B6A3A7D-021A-473C-B69C-A51D1FACB082}" type="presOf" srcId="{BE1645D6-1611-4DF4-8DF3-EEC32D8C4F8A}" destId="{8D4BB782-D1CB-4178-BD6C-378E667E109F}" srcOrd="0" destOrd="0" presId="urn:microsoft.com/office/officeart/2008/layout/VerticalCurvedList"/>
    <dgm:cxn modelId="{564E1CE6-55B4-477A-AA8A-352B924D703D}" type="presOf" srcId="{09ED5544-C181-4B8D-BD58-FB971909C7CF}" destId="{2941F6EB-5BD4-408D-9674-E35A4BD28D9B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39367212-FEA7-4ACC-910A-DCE79CDBD58A}" type="presOf" srcId="{6F32AD89-A452-48CC-B92A-265FB1A43B0C}" destId="{71AA92A3-2E8F-42A5-8F2D-B3FFED705D47}" srcOrd="0" destOrd="0" presId="urn:microsoft.com/office/officeart/2008/layout/VerticalCurvedList"/>
    <dgm:cxn modelId="{CEDB2A78-29A3-43AE-B582-7F638A34C3C0}" type="presOf" srcId="{1639CA94-34C3-4B9C-92E1-C13864A4BA19}" destId="{0E8E8CAC-8A02-46F6-8C6B-75E3BA86EFCF}" srcOrd="0" destOrd="0" presId="urn:microsoft.com/office/officeart/2008/layout/VerticalCurvedList"/>
    <dgm:cxn modelId="{9AC2F451-4954-4AF1-A729-5D0430E21B87}" srcId="{BE1645D6-1611-4DF4-8DF3-EEC32D8C4F8A}" destId="{6F32AD89-A452-48CC-B92A-265FB1A43B0C}" srcOrd="2" destOrd="0" parTransId="{2BD0E92B-05E2-4733-83A1-F2D4F12B4D64}" sibTransId="{1B53F678-35A0-4A3F-A7D1-1E738F070D06}"/>
    <dgm:cxn modelId="{ACB414DD-DACF-4265-87F4-C712DB205479}" type="presOf" srcId="{9B5CF5B4-C56A-4B27-B438-A8CF699CAF14}" destId="{C56633DC-E658-46D8-BE63-7CB1CCD3C8DC}" srcOrd="0" destOrd="0" presId="urn:microsoft.com/office/officeart/2008/layout/VerticalCurvedList"/>
    <dgm:cxn modelId="{EF2B6CDE-8077-4B46-BE69-D333C67FDDCE}" type="presParOf" srcId="{8D4BB782-D1CB-4178-BD6C-378E667E109F}" destId="{30E5EA73-69FE-4C99-B7E6-D2785DA2F8C5}" srcOrd="0" destOrd="0" presId="urn:microsoft.com/office/officeart/2008/layout/VerticalCurvedList"/>
    <dgm:cxn modelId="{F7CC2A54-16EA-480D-9811-316E45D45979}" type="presParOf" srcId="{30E5EA73-69FE-4C99-B7E6-D2785DA2F8C5}" destId="{147482D8-F793-4B63-AC92-2D2E108DBAA0}" srcOrd="0" destOrd="0" presId="urn:microsoft.com/office/officeart/2008/layout/VerticalCurvedList"/>
    <dgm:cxn modelId="{D129E7BF-67D2-4FF1-A276-2D33913AE844}" type="presParOf" srcId="{147482D8-F793-4B63-AC92-2D2E108DBAA0}" destId="{F2410933-DB5E-4543-A714-4AF5A203C95C}" srcOrd="0" destOrd="0" presId="urn:microsoft.com/office/officeart/2008/layout/VerticalCurvedList"/>
    <dgm:cxn modelId="{BCC5A7A4-72C3-4065-A37D-2C1B6BF933B3}" type="presParOf" srcId="{147482D8-F793-4B63-AC92-2D2E108DBAA0}" destId="{C56633DC-E658-46D8-BE63-7CB1CCD3C8DC}" srcOrd="1" destOrd="0" presId="urn:microsoft.com/office/officeart/2008/layout/VerticalCurvedList"/>
    <dgm:cxn modelId="{9F272EFA-2716-40FF-8194-559A452F806E}" type="presParOf" srcId="{147482D8-F793-4B63-AC92-2D2E108DBAA0}" destId="{82F03708-A2AD-459B-AB59-7BBD9EB44E67}" srcOrd="2" destOrd="0" presId="urn:microsoft.com/office/officeart/2008/layout/VerticalCurvedList"/>
    <dgm:cxn modelId="{15D57265-C1E2-4235-87C9-3E3BC4B15251}" type="presParOf" srcId="{147482D8-F793-4B63-AC92-2D2E108DBAA0}" destId="{9C6C1869-E7B2-4FB9-A22B-16BADC04A189}" srcOrd="3" destOrd="0" presId="urn:microsoft.com/office/officeart/2008/layout/VerticalCurvedList"/>
    <dgm:cxn modelId="{5A3099E8-03E1-4719-9E19-0BB2C04DDB0C}" type="presParOf" srcId="{30E5EA73-69FE-4C99-B7E6-D2785DA2F8C5}" destId="{0E8E8CAC-8A02-46F6-8C6B-75E3BA86EFCF}" srcOrd="1" destOrd="0" presId="urn:microsoft.com/office/officeart/2008/layout/VerticalCurvedList"/>
    <dgm:cxn modelId="{6F801DBB-A6E1-44A2-9DB2-5F7B9D9CA817}" type="presParOf" srcId="{30E5EA73-69FE-4C99-B7E6-D2785DA2F8C5}" destId="{19B8B250-84B4-4941-9592-F7E89229D31C}" srcOrd="2" destOrd="0" presId="urn:microsoft.com/office/officeart/2008/layout/VerticalCurvedList"/>
    <dgm:cxn modelId="{2B615190-711E-4FB5-A4F5-839109C1AA38}" type="presParOf" srcId="{19B8B250-84B4-4941-9592-F7E89229D31C}" destId="{485F26A9-AA94-4ADA-AC54-FB58E0E0ED28}" srcOrd="0" destOrd="0" presId="urn:microsoft.com/office/officeart/2008/layout/VerticalCurvedList"/>
    <dgm:cxn modelId="{01DCAE76-AA1D-48B7-A2B7-96C9FA0CE3DE}" type="presParOf" srcId="{30E5EA73-69FE-4C99-B7E6-D2785DA2F8C5}" destId="{2941F6EB-5BD4-408D-9674-E35A4BD28D9B}" srcOrd="3" destOrd="0" presId="urn:microsoft.com/office/officeart/2008/layout/VerticalCurvedList"/>
    <dgm:cxn modelId="{3CAB5A48-C6A1-4E18-9494-CED598AFCAE8}" type="presParOf" srcId="{30E5EA73-69FE-4C99-B7E6-D2785DA2F8C5}" destId="{9C391D84-A6A9-4795-BCB8-AF9A38F15632}" srcOrd="4" destOrd="0" presId="urn:microsoft.com/office/officeart/2008/layout/VerticalCurvedList"/>
    <dgm:cxn modelId="{EA38953E-B0B5-40D0-9323-DF9F65CE9ABE}" type="presParOf" srcId="{9C391D84-A6A9-4795-BCB8-AF9A38F15632}" destId="{40745A35-F507-4CEF-B833-1B285989347C}" srcOrd="0" destOrd="0" presId="urn:microsoft.com/office/officeart/2008/layout/VerticalCurvedList"/>
    <dgm:cxn modelId="{53A0C262-FCA5-40E0-8B2E-CD1DAD7488C5}" type="presParOf" srcId="{30E5EA73-69FE-4C99-B7E6-D2785DA2F8C5}" destId="{71AA92A3-2E8F-42A5-8F2D-B3FFED705D47}" srcOrd="5" destOrd="0" presId="urn:microsoft.com/office/officeart/2008/layout/VerticalCurvedList"/>
    <dgm:cxn modelId="{85D191A5-7E7A-4F33-9FCB-EC000A7D02A9}" type="presParOf" srcId="{30E5EA73-69FE-4C99-B7E6-D2785DA2F8C5}" destId="{62E7A775-040D-4756-A01B-D97B560A6965}" srcOrd="6" destOrd="0" presId="urn:microsoft.com/office/officeart/2008/layout/VerticalCurvedList"/>
    <dgm:cxn modelId="{E645BA0A-0E7B-454F-89B2-481AC0CD0F1C}" type="presParOf" srcId="{62E7A775-040D-4756-A01B-D97B560A6965}" destId="{6E8EBA03-6BA2-4E70-A548-59B77127E6F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Nested Queries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Insertions, Deletions and Updates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6F32AD89-A452-48CC-B92A-265FB1A43B0C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NULL values and Join Variants</a:t>
          </a:r>
          <a:endParaRPr lang="en-US" dirty="0">
            <a:solidFill>
              <a:schemeClr val="tx1"/>
            </a:solidFill>
          </a:endParaRPr>
        </a:p>
      </dgm:t>
    </dgm:pt>
    <dgm:pt modelId="{2BD0E92B-05E2-4733-83A1-F2D4F12B4D64}" type="parTrans" cxnId="{9AC2F451-4954-4AF1-A729-5D0430E21B87}">
      <dgm:prSet/>
      <dgm:spPr/>
      <dgm:t>
        <a:bodyPr/>
        <a:lstStyle/>
        <a:p>
          <a:endParaRPr lang="en-US"/>
        </a:p>
      </dgm:t>
    </dgm:pt>
    <dgm:pt modelId="{1B53F678-35A0-4A3F-A7D1-1E738F070D06}" type="sibTrans" cxnId="{9AC2F451-4954-4AF1-A729-5D0430E21B87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0E8E8CAC-8A02-46F6-8C6B-75E3BA86EFCF}" type="pres">
      <dgm:prSet presAssocID="{1639CA94-34C3-4B9C-92E1-C13864A4BA19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3"/>
      <dgm:spPr>
        <a:solidFill>
          <a:srgbClr val="92D050"/>
        </a:solidFill>
        <a:ln>
          <a:solidFill>
            <a:schemeClr val="tx1"/>
          </a:solidFill>
        </a:ln>
      </dgm:spPr>
    </dgm:pt>
    <dgm:pt modelId="{71AA92A3-2E8F-42A5-8F2D-B3FFED705D47}" type="pres">
      <dgm:prSet presAssocID="{6F32AD89-A452-48CC-B92A-265FB1A43B0C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E7A775-040D-4756-A01B-D97B560A6965}" type="pres">
      <dgm:prSet presAssocID="{6F32AD89-A452-48CC-B92A-265FB1A43B0C}" presName="accent_3" presStyleCnt="0"/>
      <dgm:spPr/>
    </dgm:pt>
    <dgm:pt modelId="{6E8EBA03-6BA2-4E70-A548-59B77127E6F5}" type="pres">
      <dgm:prSet presAssocID="{6F32AD89-A452-48CC-B92A-265FB1A43B0C}" presName="accentRepeatNode" presStyleLbl="solidFgAcc1" presStyleIdx="2" presStyleCnt="3"/>
      <dgm:spPr>
        <a:solidFill>
          <a:srgbClr val="FFC000"/>
        </a:solidFill>
        <a:ln>
          <a:solidFill>
            <a:schemeClr val="tx1"/>
          </a:solidFill>
        </a:ln>
      </dgm:spPr>
    </dgm:pt>
  </dgm:ptLst>
  <dgm:cxnLst>
    <dgm:cxn modelId="{820C90AA-08F7-4882-8FD7-7D10ACF3B054}" type="presOf" srcId="{09ED5544-C181-4B8D-BD58-FB971909C7CF}" destId="{2941F6EB-5BD4-408D-9674-E35A4BD28D9B}" srcOrd="0" destOrd="0" presId="urn:microsoft.com/office/officeart/2008/layout/VerticalCurvedList"/>
    <dgm:cxn modelId="{EF447BAE-BA27-46C5-8915-58B098F2C835}" type="presOf" srcId="{BE1645D6-1611-4DF4-8DF3-EEC32D8C4F8A}" destId="{8D4BB782-D1CB-4178-BD6C-378E667E109F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8EA874C5-6E70-41B9-B66D-89107F689FCC}" type="presOf" srcId="{1639CA94-34C3-4B9C-92E1-C13864A4BA19}" destId="{0E8E8CAC-8A02-46F6-8C6B-75E3BA86EFCF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CC2A7656-9EBD-411E-8A13-65702C53E649}" type="presOf" srcId="{9B5CF5B4-C56A-4B27-B438-A8CF699CAF14}" destId="{C56633DC-E658-46D8-BE63-7CB1CCD3C8DC}" srcOrd="0" destOrd="0" presId="urn:microsoft.com/office/officeart/2008/layout/VerticalCurvedList"/>
    <dgm:cxn modelId="{242FD5F6-7C8A-45E1-92DA-DE54821C6E30}" type="presOf" srcId="{6F32AD89-A452-48CC-B92A-265FB1A43B0C}" destId="{71AA92A3-2E8F-42A5-8F2D-B3FFED705D47}" srcOrd="0" destOrd="0" presId="urn:microsoft.com/office/officeart/2008/layout/VerticalCurvedList"/>
    <dgm:cxn modelId="{9AC2F451-4954-4AF1-A729-5D0430E21B87}" srcId="{BE1645D6-1611-4DF4-8DF3-EEC32D8C4F8A}" destId="{6F32AD89-A452-48CC-B92A-265FB1A43B0C}" srcOrd="2" destOrd="0" parTransId="{2BD0E92B-05E2-4733-83A1-F2D4F12B4D64}" sibTransId="{1B53F678-35A0-4A3F-A7D1-1E738F070D06}"/>
    <dgm:cxn modelId="{E5DD4730-976F-4E26-A1CC-B2D5F134E878}" type="presParOf" srcId="{8D4BB782-D1CB-4178-BD6C-378E667E109F}" destId="{30E5EA73-69FE-4C99-B7E6-D2785DA2F8C5}" srcOrd="0" destOrd="0" presId="urn:microsoft.com/office/officeart/2008/layout/VerticalCurvedList"/>
    <dgm:cxn modelId="{D1A01028-100A-48B0-893D-DD4B75F5B334}" type="presParOf" srcId="{30E5EA73-69FE-4C99-B7E6-D2785DA2F8C5}" destId="{147482D8-F793-4B63-AC92-2D2E108DBAA0}" srcOrd="0" destOrd="0" presId="urn:microsoft.com/office/officeart/2008/layout/VerticalCurvedList"/>
    <dgm:cxn modelId="{B03D8BBF-98A6-4664-B4AA-DDA5B1757725}" type="presParOf" srcId="{147482D8-F793-4B63-AC92-2D2E108DBAA0}" destId="{F2410933-DB5E-4543-A714-4AF5A203C95C}" srcOrd="0" destOrd="0" presId="urn:microsoft.com/office/officeart/2008/layout/VerticalCurvedList"/>
    <dgm:cxn modelId="{D61290B3-1FF2-4A89-82BC-6D9DF972A6A4}" type="presParOf" srcId="{147482D8-F793-4B63-AC92-2D2E108DBAA0}" destId="{C56633DC-E658-46D8-BE63-7CB1CCD3C8DC}" srcOrd="1" destOrd="0" presId="urn:microsoft.com/office/officeart/2008/layout/VerticalCurvedList"/>
    <dgm:cxn modelId="{92D54BCF-83E3-4155-8809-EFAB519C0B7C}" type="presParOf" srcId="{147482D8-F793-4B63-AC92-2D2E108DBAA0}" destId="{82F03708-A2AD-459B-AB59-7BBD9EB44E67}" srcOrd="2" destOrd="0" presId="urn:microsoft.com/office/officeart/2008/layout/VerticalCurvedList"/>
    <dgm:cxn modelId="{07D36679-11D8-487B-AC52-1DDFA744863A}" type="presParOf" srcId="{147482D8-F793-4B63-AC92-2D2E108DBAA0}" destId="{9C6C1869-E7B2-4FB9-A22B-16BADC04A189}" srcOrd="3" destOrd="0" presId="urn:microsoft.com/office/officeart/2008/layout/VerticalCurvedList"/>
    <dgm:cxn modelId="{4DB7993B-C18F-4ECF-97CB-EE884A3303BD}" type="presParOf" srcId="{30E5EA73-69FE-4C99-B7E6-D2785DA2F8C5}" destId="{0E8E8CAC-8A02-46F6-8C6B-75E3BA86EFCF}" srcOrd="1" destOrd="0" presId="urn:microsoft.com/office/officeart/2008/layout/VerticalCurvedList"/>
    <dgm:cxn modelId="{33A8866A-7EC3-4D32-84F6-1069B48E3732}" type="presParOf" srcId="{30E5EA73-69FE-4C99-B7E6-D2785DA2F8C5}" destId="{19B8B250-84B4-4941-9592-F7E89229D31C}" srcOrd="2" destOrd="0" presId="urn:microsoft.com/office/officeart/2008/layout/VerticalCurvedList"/>
    <dgm:cxn modelId="{D63A9DC2-B77C-4655-97E7-8D258C3E6B03}" type="presParOf" srcId="{19B8B250-84B4-4941-9592-F7E89229D31C}" destId="{485F26A9-AA94-4ADA-AC54-FB58E0E0ED28}" srcOrd="0" destOrd="0" presId="urn:microsoft.com/office/officeart/2008/layout/VerticalCurvedList"/>
    <dgm:cxn modelId="{C643397B-D43B-4AF2-A7B2-549E92091BD7}" type="presParOf" srcId="{30E5EA73-69FE-4C99-B7E6-D2785DA2F8C5}" destId="{2941F6EB-5BD4-408D-9674-E35A4BD28D9B}" srcOrd="3" destOrd="0" presId="urn:microsoft.com/office/officeart/2008/layout/VerticalCurvedList"/>
    <dgm:cxn modelId="{BF4B160B-1795-4C20-B01C-C00813C10325}" type="presParOf" srcId="{30E5EA73-69FE-4C99-B7E6-D2785DA2F8C5}" destId="{9C391D84-A6A9-4795-BCB8-AF9A38F15632}" srcOrd="4" destOrd="0" presId="urn:microsoft.com/office/officeart/2008/layout/VerticalCurvedList"/>
    <dgm:cxn modelId="{0913AB2A-4C9C-4B38-8B87-2FAC794E5E68}" type="presParOf" srcId="{9C391D84-A6A9-4795-BCB8-AF9A38F15632}" destId="{40745A35-F507-4CEF-B833-1B285989347C}" srcOrd="0" destOrd="0" presId="urn:microsoft.com/office/officeart/2008/layout/VerticalCurvedList"/>
    <dgm:cxn modelId="{5975C8B2-511F-44FD-9925-5DA7E6549F80}" type="presParOf" srcId="{30E5EA73-69FE-4C99-B7E6-D2785DA2F8C5}" destId="{71AA92A3-2E8F-42A5-8F2D-B3FFED705D47}" srcOrd="5" destOrd="0" presId="urn:microsoft.com/office/officeart/2008/layout/VerticalCurvedList"/>
    <dgm:cxn modelId="{7548B768-CBA6-4224-AB3C-A25EDA42A8BB}" type="presParOf" srcId="{30E5EA73-69FE-4C99-B7E6-D2785DA2F8C5}" destId="{62E7A775-040D-4756-A01B-D97B560A6965}" srcOrd="6" destOrd="0" presId="urn:microsoft.com/office/officeart/2008/layout/VerticalCurvedList"/>
    <dgm:cxn modelId="{F49B8F1E-5F72-45FE-9F77-A13745A260FA}" type="presParOf" srcId="{62E7A775-040D-4756-A01B-D97B560A6965}" destId="{6E8EBA03-6BA2-4E70-A548-59B77127E6F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Nested Queries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Insertions, Deletions and Updates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6F32AD89-A452-48CC-B92A-265FB1A43B0C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NULL values and Join Variants</a:t>
          </a:r>
          <a:endParaRPr lang="en-US" dirty="0">
            <a:solidFill>
              <a:schemeClr val="tx1"/>
            </a:solidFill>
          </a:endParaRPr>
        </a:p>
      </dgm:t>
    </dgm:pt>
    <dgm:pt modelId="{2BD0E92B-05E2-4733-83A1-F2D4F12B4D64}" type="parTrans" cxnId="{9AC2F451-4954-4AF1-A729-5D0430E21B87}">
      <dgm:prSet/>
      <dgm:spPr/>
      <dgm:t>
        <a:bodyPr/>
        <a:lstStyle/>
        <a:p>
          <a:endParaRPr lang="en-US"/>
        </a:p>
      </dgm:t>
    </dgm:pt>
    <dgm:pt modelId="{1B53F678-35A0-4A3F-A7D1-1E738F070D06}" type="sibTrans" cxnId="{9AC2F451-4954-4AF1-A729-5D0430E21B87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0E8E8CAC-8A02-46F6-8C6B-75E3BA86EFCF}" type="pres">
      <dgm:prSet presAssocID="{1639CA94-34C3-4B9C-92E1-C13864A4BA19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3"/>
      <dgm:spPr>
        <a:solidFill>
          <a:srgbClr val="92D050"/>
        </a:solidFill>
        <a:ln>
          <a:solidFill>
            <a:schemeClr val="tx1"/>
          </a:solidFill>
        </a:ln>
      </dgm:spPr>
    </dgm:pt>
    <dgm:pt modelId="{71AA92A3-2E8F-42A5-8F2D-B3FFED705D47}" type="pres">
      <dgm:prSet presAssocID="{6F32AD89-A452-48CC-B92A-265FB1A43B0C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E7A775-040D-4756-A01B-D97B560A6965}" type="pres">
      <dgm:prSet presAssocID="{6F32AD89-A452-48CC-B92A-265FB1A43B0C}" presName="accent_3" presStyleCnt="0"/>
      <dgm:spPr/>
    </dgm:pt>
    <dgm:pt modelId="{6E8EBA03-6BA2-4E70-A548-59B77127E6F5}" type="pres">
      <dgm:prSet presAssocID="{6F32AD89-A452-48CC-B92A-265FB1A43B0C}" presName="accentRepeatNode" presStyleLbl="solidFgAcc1" presStyleIdx="2" presStyleCnt="3"/>
      <dgm:spPr>
        <a:solidFill>
          <a:srgbClr val="FFC000"/>
        </a:solidFill>
        <a:ln>
          <a:solidFill>
            <a:schemeClr val="tx1"/>
          </a:solidFill>
        </a:ln>
      </dgm:spPr>
    </dgm:pt>
  </dgm:ptLst>
  <dgm:cxnLst>
    <dgm:cxn modelId="{8EC0E127-A09A-4DE5-AC95-60011D69DCFA}" type="presOf" srcId="{09ED5544-C181-4B8D-BD58-FB971909C7CF}" destId="{2941F6EB-5BD4-408D-9674-E35A4BD28D9B}" srcOrd="0" destOrd="0" presId="urn:microsoft.com/office/officeart/2008/layout/VerticalCurvedList"/>
    <dgm:cxn modelId="{F81C09BC-E5B1-4EFF-BEC2-D5E75E11FD1F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9AC2F451-4954-4AF1-A729-5D0430E21B87}" srcId="{BE1645D6-1611-4DF4-8DF3-EEC32D8C4F8A}" destId="{6F32AD89-A452-48CC-B92A-265FB1A43B0C}" srcOrd="2" destOrd="0" parTransId="{2BD0E92B-05E2-4733-83A1-F2D4F12B4D64}" sibTransId="{1B53F678-35A0-4A3F-A7D1-1E738F070D06}"/>
    <dgm:cxn modelId="{344D7FC9-0C75-4F1E-B679-E8AE4E9EDB16}" type="presOf" srcId="{9B5CF5B4-C56A-4B27-B438-A8CF699CAF14}" destId="{C56633DC-E658-46D8-BE63-7CB1CCD3C8DC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215AD94B-BEF7-435E-8374-11B0A30B8685}" type="presOf" srcId="{6F32AD89-A452-48CC-B92A-265FB1A43B0C}" destId="{71AA92A3-2E8F-42A5-8F2D-B3FFED705D47}" srcOrd="0" destOrd="0" presId="urn:microsoft.com/office/officeart/2008/layout/VerticalCurvedList"/>
    <dgm:cxn modelId="{FAAB4CCC-E925-44CD-8B1A-6735FAE1A68F}" type="presOf" srcId="{1639CA94-34C3-4B9C-92E1-C13864A4BA19}" destId="{0E8E8CAC-8A02-46F6-8C6B-75E3BA86EFCF}" srcOrd="0" destOrd="0" presId="urn:microsoft.com/office/officeart/2008/layout/VerticalCurvedList"/>
    <dgm:cxn modelId="{88D703F7-D7CD-4F33-8F34-D00B9CA2A294}" type="presParOf" srcId="{8D4BB782-D1CB-4178-BD6C-378E667E109F}" destId="{30E5EA73-69FE-4C99-B7E6-D2785DA2F8C5}" srcOrd="0" destOrd="0" presId="urn:microsoft.com/office/officeart/2008/layout/VerticalCurvedList"/>
    <dgm:cxn modelId="{23A92345-034F-43C6-8C6A-3CAB7E2A8942}" type="presParOf" srcId="{30E5EA73-69FE-4C99-B7E6-D2785DA2F8C5}" destId="{147482D8-F793-4B63-AC92-2D2E108DBAA0}" srcOrd="0" destOrd="0" presId="urn:microsoft.com/office/officeart/2008/layout/VerticalCurvedList"/>
    <dgm:cxn modelId="{1167BCDE-DBE8-465A-995F-72439F532461}" type="presParOf" srcId="{147482D8-F793-4B63-AC92-2D2E108DBAA0}" destId="{F2410933-DB5E-4543-A714-4AF5A203C95C}" srcOrd="0" destOrd="0" presId="urn:microsoft.com/office/officeart/2008/layout/VerticalCurvedList"/>
    <dgm:cxn modelId="{6220853A-C76C-483E-A834-CA00DAD9CEE6}" type="presParOf" srcId="{147482D8-F793-4B63-AC92-2D2E108DBAA0}" destId="{C56633DC-E658-46D8-BE63-7CB1CCD3C8DC}" srcOrd="1" destOrd="0" presId="urn:microsoft.com/office/officeart/2008/layout/VerticalCurvedList"/>
    <dgm:cxn modelId="{718CAC6E-22BA-4112-91FA-562D5F4C2C72}" type="presParOf" srcId="{147482D8-F793-4B63-AC92-2D2E108DBAA0}" destId="{82F03708-A2AD-459B-AB59-7BBD9EB44E67}" srcOrd="2" destOrd="0" presId="urn:microsoft.com/office/officeart/2008/layout/VerticalCurvedList"/>
    <dgm:cxn modelId="{C15299B4-684B-4B58-BDA3-937D29CBBA56}" type="presParOf" srcId="{147482D8-F793-4B63-AC92-2D2E108DBAA0}" destId="{9C6C1869-E7B2-4FB9-A22B-16BADC04A189}" srcOrd="3" destOrd="0" presId="urn:microsoft.com/office/officeart/2008/layout/VerticalCurvedList"/>
    <dgm:cxn modelId="{756E955D-72F8-4453-BE35-7731B3291F02}" type="presParOf" srcId="{30E5EA73-69FE-4C99-B7E6-D2785DA2F8C5}" destId="{0E8E8CAC-8A02-46F6-8C6B-75E3BA86EFCF}" srcOrd="1" destOrd="0" presId="urn:microsoft.com/office/officeart/2008/layout/VerticalCurvedList"/>
    <dgm:cxn modelId="{83A36161-C273-4AEF-85BE-37D1B58C7F53}" type="presParOf" srcId="{30E5EA73-69FE-4C99-B7E6-D2785DA2F8C5}" destId="{19B8B250-84B4-4941-9592-F7E89229D31C}" srcOrd="2" destOrd="0" presId="urn:microsoft.com/office/officeart/2008/layout/VerticalCurvedList"/>
    <dgm:cxn modelId="{23189916-F784-418A-85B2-E289A6215614}" type="presParOf" srcId="{19B8B250-84B4-4941-9592-F7E89229D31C}" destId="{485F26A9-AA94-4ADA-AC54-FB58E0E0ED28}" srcOrd="0" destOrd="0" presId="urn:microsoft.com/office/officeart/2008/layout/VerticalCurvedList"/>
    <dgm:cxn modelId="{7BFF5754-0388-48AF-94E1-522A4EBDE240}" type="presParOf" srcId="{30E5EA73-69FE-4C99-B7E6-D2785DA2F8C5}" destId="{2941F6EB-5BD4-408D-9674-E35A4BD28D9B}" srcOrd="3" destOrd="0" presId="urn:microsoft.com/office/officeart/2008/layout/VerticalCurvedList"/>
    <dgm:cxn modelId="{4A381B22-D846-43F9-94A0-6E8C59E7B3F0}" type="presParOf" srcId="{30E5EA73-69FE-4C99-B7E6-D2785DA2F8C5}" destId="{9C391D84-A6A9-4795-BCB8-AF9A38F15632}" srcOrd="4" destOrd="0" presId="urn:microsoft.com/office/officeart/2008/layout/VerticalCurvedList"/>
    <dgm:cxn modelId="{ACFB1A7E-F916-4353-BE5A-A2625C9063A9}" type="presParOf" srcId="{9C391D84-A6A9-4795-BCB8-AF9A38F15632}" destId="{40745A35-F507-4CEF-B833-1B285989347C}" srcOrd="0" destOrd="0" presId="urn:microsoft.com/office/officeart/2008/layout/VerticalCurvedList"/>
    <dgm:cxn modelId="{33C6CDF4-F471-493B-83A6-BA940D831DA1}" type="presParOf" srcId="{30E5EA73-69FE-4C99-B7E6-D2785DA2F8C5}" destId="{71AA92A3-2E8F-42A5-8F2D-B3FFED705D47}" srcOrd="5" destOrd="0" presId="urn:microsoft.com/office/officeart/2008/layout/VerticalCurvedList"/>
    <dgm:cxn modelId="{9E7DB06C-962F-4A30-AB89-784C409E0B7B}" type="presParOf" srcId="{30E5EA73-69FE-4C99-B7E6-D2785DA2F8C5}" destId="{62E7A775-040D-4756-A01B-D97B560A6965}" srcOrd="6" destOrd="0" presId="urn:microsoft.com/office/officeart/2008/layout/VerticalCurvedList"/>
    <dgm:cxn modelId="{77EB3805-0522-4BBE-9471-0B724E15D900}" type="presParOf" srcId="{62E7A775-040D-4756-A01B-D97B560A6965}" destId="{6E8EBA03-6BA2-4E70-A548-59B77127E6F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8961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634593" y="457200"/>
          <a:ext cx="5793392" cy="9144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Nested Queries</a:t>
          </a:r>
          <a:endParaRPr lang="en-US" sz="2700" kern="1200" dirty="0"/>
        </a:p>
      </dsp:txBody>
      <dsp:txXfrm>
        <a:off x="634593" y="457200"/>
        <a:ext cx="5793392" cy="914400"/>
      </dsp:txXfrm>
    </dsp:sp>
    <dsp:sp modelId="{485F26A9-AA94-4ADA-AC54-FB58E0E0ED28}">
      <dsp:nvSpPr>
        <dsp:cNvPr id="0" name=""/>
        <dsp:cNvSpPr/>
      </dsp:nvSpPr>
      <dsp:spPr>
        <a:xfrm>
          <a:off x="63093" y="342900"/>
          <a:ext cx="1143000" cy="11430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966978" y="1828800"/>
          <a:ext cx="5461008" cy="9144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Insertions, Deletions and Updates</a:t>
          </a:r>
          <a:endParaRPr lang="en-US" sz="2700" kern="1200" dirty="0"/>
        </a:p>
      </dsp:txBody>
      <dsp:txXfrm>
        <a:off x="966978" y="1828800"/>
        <a:ext cx="5461008" cy="914400"/>
      </dsp:txXfrm>
    </dsp:sp>
    <dsp:sp modelId="{40745A35-F507-4CEF-B833-1B285989347C}">
      <dsp:nvSpPr>
        <dsp:cNvPr id="0" name=""/>
        <dsp:cNvSpPr/>
      </dsp:nvSpPr>
      <dsp:spPr>
        <a:xfrm>
          <a:off x="395478" y="1714500"/>
          <a:ext cx="1143000" cy="1143000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A92A3-2E8F-42A5-8F2D-B3FFED705D47}">
      <dsp:nvSpPr>
        <dsp:cNvPr id="0" name=""/>
        <dsp:cNvSpPr/>
      </dsp:nvSpPr>
      <dsp:spPr>
        <a:xfrm>
          <a:off x="634593" y="3200400"/>
          <a:ext cx="5793392" cy="9144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chemeClr val="tx1"/>
              </a:solidFill>
            </a:rPr>
            <a:t>NULL values and Join Variants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634593" y="3200400"/>
        <a:ext cx="5793392" cy="914400"/>
      </dsp:txXfrm>
    </dsp:sp>
    <dsp:sp modelId="{6E8EBA03-6BA2-4E70-A548-59B77127E6F5}">
      <dsp:nvSpPr>
        <dsp:cNvPr id="0" name=""/>
        <dsp:cNvSpPr/>
      </dsp:nvSpPr>
      <dsp:spPr>
        <a:xfrm>
          <a:off x="63093" y="3086100"/>
          <a:ext cx="1143000" cy="1143000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8961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634593" y="457200"/>
          <a:ext cx="5793392" cy="9144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Nested Queries</a:t>
          </a:r>
          <a:endParaRPr lang="en-US" sz="2700" kern="1200" dirty="0"/>
        </a:p>
      </dsp:txBody>
      <dsp:txXfrm>
        <a:off x="634593" y="457200"/>
        <a:ext cx="5793392" cy="914400"/>
      </dsp:txXfrm>
    </dsp:sp>
    <dsp:sp modelId="{485F26A9-AA94-4ADA-AC54-FB58E0E0ED28}">
      <dsp:nvSpPr>
        <dsp:cNvPr id="0" name=""/>
        <dsp:cNvSpPr/>
      </dsp:nvSpPr>
      <dsp:spPr>
        <a:xfrm>
          <a:off x="63093" y="342900"/>
          <a:ext cx="1143000" cy="11430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966978" y="1828800"/>
          <a:ext cx="5461008" cy="9144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Insertions, Deletions and Updates</a:t>
          </a:r>
          <a:endParaRPr lang="en-US" sz="2700" kern="1200" dirty="0"/>
        </a:p>
      </dsp:txBody>
      <dsp:txXfrm>
        <a:off x="966978" y="1828800"/>
        <a:ext cx="5461008" cy="914400"/>
      </dsp:txXfrm>
    </dsp:sp>
    <dsp:sp modelId="{40745A35-F507-4CEF-B833-1B285989347C}">
      <dsp:nvSpPr>
        <dsp:cNvPr id="0" name=""/>
        <dsp:cNvSpPr/>
      </dsp:nvSpPr>
      <dsp:spPr>
        <a:xfrm>
          <a:off x="395478" y="1714500"/>
          <a:ext cx="1143000" cy="1143000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A92A3-2E8F-42A5-8F2D-B3FFED705D47}">
      <dsp:nvSpPr>
        <dsp:cNvPr id="0" name=""/>
        <dsp:cNvSpPr/>
      </dsp:nvSpPr>
      <dsp:spPr>
        <a:xfrm>
          <a:off x="634593" y="3200400"/>
          <a:ext cx="5793392" cy="9144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chemeClr val="tx1"/>
              </a:solidFill>
            </a:rPr>
            <a:t>NULL values and Join Variants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634593" y="3200400"/>
        <a:ext cx="5793392" cy="914400"/>
      </dsp:txXfrm>
    </dsp:sp>
    <dsp:sp modelId="{6E8EBA03-6BA2-4E70-A548-59B77127E6F5}">
      <dsp:nvSpPr>
        <dsp:cNvPr id="0" name=""/>
        <dsp:cNvSpPr/>
      </dsp:nvSpPr>
      <dsp:spPr>
        <a:xfrm>
          <a:off x="63093" y="3086100"/>
          <a:ext cx="1143000" cy="1143000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36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422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43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663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52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3348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32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55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Word_97_-_2003_Document6.doc"/><Relationship Id="rId3" Type="http://schemas.openxmlformats.org/officeDocument/2006/relationships/image" Target="../media/image1.jpeg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Word_97_-_2003_Document5.doc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4.doc"/><Relationship Id="rId9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Microsoft_Word_97_-_2003_Document7.doc"/><Relationship Id="rId7" Type="http://schemas.openxmlformats.org/officeDocument/2006/relationships/oleObject" Target="../embeddings/Microsoft_Word_97_-_2003_Document9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8.doc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Microsoft_Word_97_-_2003_Document10.doc"/><Relationship Id="rId7" Type="http://schemas.openxmlformats.org/officeDocument/2006/relationships/oleObject" Target="../embeddings/Microsoft_Word_97_-_2003_Document1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11.doc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Microsoft_Excel_97-2003_Worksheet13.xls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e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emf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Word_97_-_2003_Document3.doc"/><Relationship Id="rId3" Type="http://schemas.openxmlformats.org/officeDocument/2006/relationships/image" Target="../media/image1.jpeg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2.doc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Relationship Id="rId9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SQL-Part II</a:t>
            </a:r>
            <a:br>
              <a:rPr lang="en-US" dirty="0" smtClean="0"/>
            </a:br>
            <a:r>
              <a:rPr lang="en-US" dirty="0" smtClean="0"/>
              <a:t>Lecture </a:t>
            </a:r>
            <a:r>
              <a:rPr lang="en-US" dirty="0" smtClean="0"/>
              <a:t>9, February 04, 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4920145"/>
              </p:ext>
            </p:extLst>
          </p:nvPr>
        </p:nvGraphicFramePr>
        <p:xfrm>
          <a:off x="227013" y="2481263"/>
          <a:ext cx="2932112" cy="429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641" name="Document" r:id="rId4" imgW="2938685" imgH="4716134" progId="Word.Document.8">
                  <p:embed/>
                </p:oleObj>
              </mc:Choice>
              <mc:Fallback>
                <p:oleObj name="Document" r:id="rId4" imgW="2938685" imgH="471613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3" y="2481263"/>
                        <a:ext cx="2932112" cy="429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85800" y="2057400"/>
            <a:ext cx="22018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>
                <a:latin typeface="Book Antiqua" pitchFamily="18" charset="0"/>
              </a:rPr>
              <a:t>Sailors instance:</a:t>
            </a: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6497506"/>
              </p:ext>
            </p:extLst>
          </p:nvPr>
        </p:nvGraphicFramePr>
        <p:xfrm>
          <a:off x="3429000" y="2438400"/>
          <a:ext cx="2255838" cy="529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642" name="Document" r:id="rId6" imgW="2255997" imgH="5306594" progId="Word.Document.8">
                  <p:embed/>
                </p:oleObj>
              </mc:Choice>
              <mc:Fallback>
                <p:oleObj name="Document" r:id="rId6" imgW="2255997" imgH="530659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438400"/>
                        <a:ext cx="2255838" cy="529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7995861"/>
              </p:ext>
            </p:extLst>
          </p:nvPr>
        </p:nvGraphicFramePr>
        <p:xfrm>
          <a:off x="6019800" y="2438400"/>
          <a:ext cx="2535238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643" name="Document" r:id="rId8" imgW="2534315" imgH="2215214" progId="Word.Document.8">
                  <p:embed/>
                </p:oleObj>
              </mc:Choice>
              <mc:Fallback>
                <p:oleObj name="Document" r:id="rId8" imgW="2534315" imgH="221521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438400"/>
                        <a:ext cx="2535238" cy="181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505200" y="1987771"/>
            <a:ext cx="1880324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 smtClean="0">
                <a:latin typeface="Book Antiqua" pitchFamily="18" charset="0"/>
              </a:rPr>
              <a:t>Reserves </a:t>
            </a:r>
            <a:r>
              <a:rPr lang="en-US" i="1" dirty="0">
                <a:latin typeface="Book Antiqua" pitchFamily="18" charset="0"/>
              </a:rPr>
              <a:t>instance: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172200" y="2057400"/>
            <a:ext cx="1585371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 smtClean="0">
                <a:latin typeface="Book Antiqua" pitchFamily="18" charset="0"/>
              </a:rPr>
              <a:t>Boats </a:t>
            </a:r>
            <a:r>
              <a:rPr lang="en-US" i="1" dirty="0">
                <a:latin typeface="Book Antiqua" pitchFamily="18" charset="0"/>
              </a:rPr>
              <a:t>instance: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371600" y="228600"/>
            <a:ext cx="6309771" cy="15978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1400" dirty="0">
                <a:latin typeface="Book Antiqua" pitchFamily="18" charset="0"/>
              </a:rPr>
              <a:t>SELECT  </a:t>
            </a:r>
            <a:r>
              <a:rPr lang="en-US" sz="1400" dirty="0" err="1">
                <a:latin typeface="Book Antiqua" pitchFamily="18" charset="0"/>
              </a:rPr>
              <a:t>S.sname</a:t>
            </a:r>
            <a:endParaRPr lang="en-US" sz="1400" dirty="0">
              <a:latin typeface="Book Antiqua" pitchFamily="18" charset="0"/>
            </a:endParaRPr>
          </a:p>
          <a:p>
            <a:r>
              <a:rPr lang="en-US" sz="1400" dirty="0">
                <a:latin typeface="Book Antiqua" pitchFamily="18" charset="0"/>
              </a:rPr>
              <a:t>FROM  Sailors S</a:t>
            </a:r>
          </a:p>
          <a:p>
            <a:r>
              <a:rPr lang="en-US" sz="1400" dirty="0">
                <a:latin typeface="Book Antiqua" pitchFamily="18" charset="0"/>
              </a:rPr>
              <a:t>WHERE  </a:t>
            </a:r>
            <a:r>
              <a:rPr lang="en-US" sz="1400" dirty="0" err="1">
                <a:latin typeface="Book Antiqua" pitchFamily="18" charset="0"/>
              </a:rPr>
              <a:t>S.sid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b="1" dirty="0" smtClean="0">
                <a:latin typeface="Book Antiqua" pitchFamily="18" charset="0"/>
              </a:rPr>
              <a:t>NOT IN</a:t>
            </a:r>
            <a:r>
              <a:rPr lang="en-US" sz="1400" dirty="0" smtClean="0">
                <a:latin typeface="Book Antiqua" pitchFamily="18" charset="0"/>
              </a:rPr>
              <a:t>  </a:t>
            </a:r>
            <a:r>
              <a:rPr lang="en-US" sz="1400" dirty="0">
                <a:latin typeface="Book Antiqua" pitchFamily="18" charset="0"/>
              </a:rPr>
              <a:t>(SELECT  </a:t>
            </a:r>
            <a:r>
              <a:rPr lang="en-US" sz="1400" dirty="0" err="1">
                <a:latin typeface="Book Antiqua" pitchFamily="18" charset="0"/>
              </a:rPr>
              <a:t>R.sid</a:t>
            </a:r>
            <a:endParaRPr lang="en-US" sz="1400" dirty="0">
              <a:latin typeface="Book Antiqua" pitchFamily="18" charset="0"/>
            </a:endParaRPr>
          </a:p>
          <a:p>
            <a:r>
              <a:rPr lang="en-US" sz="1400" dirty="0" smtClean="0">
                <a:latin typeface="Book Antiqua" pitchFamily="18" charset="0"/>
              </a:rPr>
              <a:t>                                             </a:t>
            </a:r>
            <a:r>
              <a:rPr lang="en-US" sz="1400" dirty="0">
                <a:latin typeface="Book Antiqua" pitchFamily="18" charset="0"/>
              </a:rPr>
              <a:t>FROM  Reserves R</a:t>
            </a:r>
          </a:p>
          <a:p>
            <a:r>
              <a:rPr lang="en-US" sz="1400" dirty="0">
                <a:latin typeface="Book Antiqua" pitchFamily="18" charset="0"/>
              </a:rPr>
              <a:t>              </a:t>
            </a:r>
            <a:r>
              <a:rPr lang="en-US" sz="1400" dirty="0" smtClean="0">
                <a:latin typeface="Book Antiqua" pitchFamily="18" charset="0"/>
              </a:rPr>
              <a:t>                              </a:t>
            </a:r>
            <a:r>
              <a:rPr lang="en-US" sz="1400" dirty="0">
                <a:latin typeface="Book Antiqua" pitchFamily="18" charset="0"/>
              </a:rPr>
              <a:t>WHERE  </a:t>
            </a:r>
            <a:r>
              <a:rPr lang="en-US" sz="1400" dirty="0" err="1" smtClean="0">
                <a:latin typeface="Book Antiqua" pitchFamily="18" charset="0"/>
              </a:rPr>
              <a:t>R.bid</a:t>
            </a:r>
            <a:r>
              <a:rPr lang="en-US" sz="1400" dirty="0" smtClean="0">
                <a:latin typeface="Book Antiqua" pitchFamily="18" charset="0"/>
              </a:rPr>
              <a:t> IN (SELECT </a:t>
            </a:r>
            <a:r>
              <a:rPr lang="en-US" sz="1400" dirty="0" err="1" smtClean="0">
                <a:latin typeface="Book Antiqua" pitchFamily="18" charset="0"/>
              </a:rPr>
              <a:t>B.bid</a:t>
            </a:r>
            <a:endParaRPr lang="en-US" sz="1400" dirty="0" smtClean="0">
              <a:latin typeface="Book Antiqua" pitchFamily="18" charset="0"/>
            </a:endParaRPr>
          </a:p>
          <a:p>
            <a:r>
              <a:rPr lang="en-US" sz="1400" dirty="0">
                <a:latin typeface="Book Antiqua" pitchFamily="18" charset="0"/>
              </a:rPr>
              <a:t>	</a:t>
            </a:r>
            <a:r>
              <a:rPr lang="en-US" sz="1400" dirty="0" smtClean="0">
                <a:latin typeface="Book Antiqua" pitchFamily="18" charset="0"/>
              </a:rPr>
              <a:t>			    FROM Boats B</a:t>
            </a:r>
          </a:p>
          <a:p>
            <a:r>
              <a:rPr lang="en-US" sz="1400" dirty="0">
                <a:latin typeface="Book Antiqua" pitchFamily="18" charset="0"/>
              </a:rPr>
              <a:t>	</a:t>
            </a:r>
            <a:r>
              <a:rPr lang="en-US" sz="1400" dirty="0" smtClean="0">
                <a:latin typeface="Book Antiqua" pitchFamily="18" charset="0"/>
              </a:rPr>
              <a:t>			     WHERE </a:t>
            </a:r>
            <a:r>
              <a:rPr lang="en-US" sz="1400" dirty="0" err="1" smtClean="0">
                <a:latin typeface="Book Antiqua" pitchFamily="18" charset="0"/>
              </a:rPr>
              <a:t>B.color</a:t>
            </a:r>
            <a:r>
              <a:rPr lang="en-US" sz="1400" dirty="0" smtClean="0">
                <a:latin typeface="Book Antiqua" pitchFamily="18" charset="0"/>
              </a:rPr>
              <a:t> = ‘red’))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76800" y="1027536"/>
            <a:ext cx="2743200" cy="798937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163654" y="2971800"/>
            <a:ext cx="2057400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172200" y="3539384"/>
            <a:ext cx="2057400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3352799" y="628067"/>
            <a:ext cx="4328571" cy="127693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3530124" y="3124200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3530124" y="3836350"/>
            <a:ext cx="2057400" cy="65945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3530838" y="4901724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539384" y="5604616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1416107" y="211507"/>
            <a:ext cx="6341463" cy="1776264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342900" y="3124200"/>
            <a:ext cx="2628900" cy="2286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342900" y="3784362"/>
            <a:ext cx="2628900" cy="558324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341472" y="4724400"/>
            <a:ext cx="2628900" cy="16002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587524" y="3124200"/>
            <a:ext cx="576130" cy="152400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5596784" y="3124200"/>
            <a:ext cx="566870" cy="1218486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5596784" y="3124200"/>
            <a:ext cx="566870" cy="2632816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5596784" y="3691784"/>
            <a:ext cx="575416" cy="274177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587524" y="3691784"/>
            <a:ext cx="576130" cy="1373734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6019800" y="4342686"/>
            <a:ext cx="2743200" cy="1108816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returns the names of sailors who have </a:t>
            </a:r>
            <a:r>
              <a:rPr lang="en-US" u="sng" dirty="0" smtClean="0"/>
              <a:t>not</a:t>
            </a:r>
            <a:r>
              <a:rPr lang="en-US" dirty="0" smtClean="0"/>
              <a:t> reserved a red boat!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743200" y="914400"/>
            <a:ext cx="228601" cy="352133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319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7" grpId="0" animBg="1"/>
      <p:bldP spid="18" grpId="0" animBg="1"/>
      <p:bldP spid="19" grpId="0" animBg="1"/>
      <p:bldP spid="20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2390195"/>
              </p:ext>
            </p:extLst>
          </p:nvPr>
        </p:nvGraphicFramePr>
        <p:xfrm>
          <a:off x="227013" y="2481263"/>
          <a:ext cx="2932112" cy="429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59" name="Document" r:id="rId3" imgW="2938685" imgH="4716134" progId="Word.Document.8">
                  <p:embed/>
                </p:oleObj>
              </mc:Choice>
              <mc:Fallback>
                <p:oleObj name="Document" r:id="rId3" imgW="2938685" imgH="471613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3" y="2481263"/>
                        <a:ext cx="2932112" cy="429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85800" y="2057400"/>
            <a:ext cx="22018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>
                <a:latin typeface="Book Antiqua" pitchFamily="18" charset="0"/>
              </a:rPr>
              <a:t>Sailors instance:</a:t>
            </a: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6577975"/>
              </p:ext>
            </p:extLst>
          </p:nvPr>
        </p:nvGraphicFramePr>
        <p:xfrm>
          <a:off x="3429000" y="2438400"/>
          <a:ext cx="2255838" cy="529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60" name="Document" r:id="rId5" imgW="2255997" imgH="5306594" progId="Word.Document.8">
                  <p:embed/>
                </p:oleObj>
              </mc:Choice>
              <mc:Fallback>
                <p:oleObj name="Document" r:id="rId5" imgW="2255997" imgH="530659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438400"/>
                        <a:ext cx="2255838" cy="529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694354"/>
              </p:ext>
            </p:extLst>
          </p:nvPr>
        </p:nvGraphicFramePr>
        <p:xfrm>
          <a:off x="6019800" y="2438400"/>
          <a:ext cx="2535238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61" name="Document" r:id="rId7" imgW="2534315" imgH="2215214" progId="Word.Document.8">
                  <p:embed/>
                </p:oleObj>
              </mc:Choice>
              <mc:Fallback>
                <p:oleObj name="Document" r:id="rId7" imgW="2534315" imgH="221521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438400"/>
                        <a:ext cx="2535238" cy="181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505200" y="1987771"/>
            <a:ext cx="1880324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 smtClean="0">
                <a:latin typeface="Book Antiqua" pitchFamily="18" charset="0"/>
              </a:rPr>
              <a:t>Reserves </a:t>
            </a:r>
            <a:r>
              <a:rPr lang="en-US" i="1" dirty="0">
                <a:latin typeface="Book Antiqua" pitchFamily="18" charset="0"/>
              </a:rPr>
              <a:t>instance: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172200" y="2057400"/>
            <a:ext cx="1585371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 smtClean="0">
                <a:latin typeface="Book Antiqua" pitchFamily="18" charset="0"/>
              </a:rPr>
              <a:t>Boats </a:t>
            </a:r>
            <a:r>
              <a:rPr lang="en-US" i="1" dirty="0">
                <a:latin typeface="Book Antiqua" pitchFamily="18" charset="0"/>
              </a:rPr>
              <a:t>instance: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371600" y="228600"/>
            <a:ext cx="6309771" cy="15978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1400" dirty="0">
                <a:latin typeface="Book Antiqua" pitchFamily="18" charset="0"/>
              </a:rPr>
              <a:t>SELECT  </a:t>
            </a:r>
            <a:r>
              <a:rPr lang="en-US" sz="1400" dirty="0" err="1">
                <a:latin typeface="Book Antiqua" pitchFamily="18" charset="0"/>
              </a:rPr>
              <a:t>S.sname</a:t>
            </a:r>
            <a:endParaRPr lang="en-US" sz="1400" dirty="0">
              <a:latin typeface="Book Antiqua" pitchFamily="18" charset="0"/>
            </a:endParaRPr>
          </a:p>
          <a:p>
            <a:r>
              <a:rPr lang="en-US" sz="1400" dirty="0">
                <a:latin typeface="Book Antiqua" pitchFamily="18" charset="0"/>
              </a:rPr>
              <a:t>FROM  Sailors S</a:t>
            </a:r>
          </a:p>
          <a:p>
            <a:r>
              <a:rPr lang="en-US" sz="1400" dirty="0">
                <a:latin typeface="Book Antiqua" pitchFamily="18" charset="0"/>
              </a:rPr>
              <a:t>WHERE  </a:t>
            </a:r>
            <a:r>
              <a:rPr lang="en-US" sz="1400" dirty="0" err="1">
                <a:latin typeface="Book Antiqua" pitchFamily="18" charset="0"/>
              </a:rPr>
              <a:t>S.sid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b="1" dirty="0" smtClean="0">
                <a:latin typeface="Book Antiqua" pitchFamily="18" charset="0"/>
              </a:rPr>
              <a:t>IN</a:t>
            </a:r>
            <a:r>
              <a:rPr lang="en-US" sz="1400" dirty="0" smtClean="0">
                <a:latin typeface="Book Antiqua" pitchFamily="18" charset="0"/>
              </a:rPr>
              <a:t>  </a:t>
            </a:r>
            <a:r>
              <a:rPr lang="en-US" sz="1400" dirty="0">
                <a:latin typeface="Book Antiqua" pitchFamily="18" charset="0"/>
              </a:rPr>
              <a:t>(SELECT  </a:t>
            </a:r>
            <a:r>
              <a:rPr lang="en-US" sz="1400" dirty="0" err="1">
                <a:latin typeface="Book Antiqua" pitchFamily="18" charset="0"/>
              </a:rPr>
              <a:t>R.sid</a:t>
            </a:r>
            <a:endParaRPr lang="en-US" sz="1400" dirty="0">
              <a:latin typeface="Book Antiqua" pitchFamily="18" charset="0"/>
            </a:endParaRPr>
          </a:p>
          <a:p>
            <a:r>
              <a:rPr lang="en-US" sz="1400" dirty="0" smtClean="0">
                <a:latin typeface="Book Antiqua" pitchFamily="18" charset="0"/>
              </a:rPr>
              <a:t>                                             </a:t>
            </a:r>
            <a:r>
              <a:rPr lang="en-US" sz="1400" dirty="0">
                <a:latin typeface="Book Antiqua" pitchFamily="18" charset="0"/>
              </a:rPr>
              <a:t>FROM  Reserves R</a:t>
            </a:r>
          </a:p>
          <a:p>
            <a:r>
              <a:rPr lang="en-US" sz="1400" dirty="0">
                <a:latin typeface="Book Antiqua" pitchFamily="18" charset="0"/>
              </a:rPr>
              <a:t>              </a:t>
            </a:r>
            <a:r>
              <a:rPr lang="en-US" sz="1400" dirty="0" smtClean="0">
                <a:latin typeface="Book Antiqua" pitchFamily="18" charset="0"/>
              </a:rPr>
              <a:t>                              </a:t>
            </a:r>
            <a:r>
              <a:rPr lang="en-US" sz="1400" dirty="0">
                <a:latin typeface="Book Antiqua" pitchFamily="18" charset="0"/>
              </a:rPr>
              <a:t>WHERE  </a:t>
            </a:r>
            <a:r>
              <a:rPr lang="en-US" sz="1400" dirty="0" err="1" smtClean="0">
                <a:latin typeface="Book Antiqua" pitchFamily="18" charset="0"/>
              </a:rPr>
              <a:t>R.bid</a:t>
            </a:r>
            <a:r>
              <a:rPr lang="en-US" sz="1400" dirty="0" smtClean="0">
                <a:latin typeface="Book Antiqua" pitchFamily="18" charset="0"/>
              </a:rPr>
              <a:t> </a:t>
            </a:r>
            <a:r>
              <a:rPr lang="en-US" sz="1400" b="1" dirty="0" smtClean="0">
                <a:latin typeface="Book Antiqua" pitchFamily="18" charset="0"/>
              </a:rPr>
              <a:t>NOT IN</a:t>
            </a:r>
            <a:r>
              <a:rPr lang="en-US" sz="1400" dirty="0" smtClean="0">
                <a:latin typeface="Book Antiqua" pitchFamily="18" charset="0"/>
              </a:rPr>
              <a:t> (SELECT </a:t>
            </a:r>
            <a:r>
              <a:rPr lang="en-US" sz="1400" dirty="0" err="1" smtClean="0">
                <a:latin typeface="Book Antiqua" pitchFamily="18" charset="0"/>
              </a:rPr>
              <a:t>B.bid</a:t>
            </a:r>
            <a:endParaRPr lang="en-US" sz="1400" dirty="0" smtClean="0">
              <a:latin typeface="Book Antiqua" pitchFamily="18" charset="0"/>
            </a:endParaRPr>
          </a:p>
          <a:p>
            <a:r>
              <a:rPr lang="en-US" sz="1400" dirty="0">
                <a:latin typeface="Book Antiqua" pitchFamily="18" charset="0"/>
              </a:rPr>
              <a:t>	</a:t>
            </a:r>
            <a:r>
              <a:rPr lang="en-US" sz="1400" dirty="0" smtClean="0">
                <a:latin typeface="Book Antiqua" pitchFamily="18" charset="0"/>
              </a:rPr>
              <a:t>			    FROM Boats B</a:t>
            </a:r>
          </a:p>
          <a:p>
            <a:r>
              <a:rPr lang="en-US" sz="1400" dirty="0">
                <a:latin typeface="Book Antiqua" pitchFamily="18" charset="0"/>
              </a:rPr>
              <a:t>	</a:t>
            </a:r>
            <a:r>
              <a:rPr lang="en-US" sz="1400" dirty="0" smtClean="0">
                <a:latin typeface="Book Antiqua" pitchFamily="18" charset="0"/>
              </a:rPr>
              <a:t>			     WHERE </a:t>
            </a:r>
            <a:r>
              <a:rPr lang="en-US" sz="1400" dirty="0" err="1" smtClean="0">
                <a:latin typeface="Book Antiqua" pitchFamily="18" charset="0"/>
              </a:rPr>
              <a:t>B.color</a:t>
            </a:r>
            <a:r>
              <a:rPr lang="en-US" sz="1400" dirty="0" smtClean="0">
                <a:latin typeface="Book Antiqua" pitchFamily="18" charset="0"/>
              </a:rPr>
              <a:t> = ‘red’))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334000" y="1027536"/>
            <a:ext cx="2347370" cy="798937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163654" y="2971800"/>
            <a:ext cx="2057400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172200" y="3539384"/>
            <a:ext cx="2057400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2887663" y="628067"/>
            <a:ext cx="4869908" cy="127693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3530124" y="2785930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3530124" y="3446092"/>
            <a:ext cx="2057400" cy="329725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3530838" y="4537816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539384" y="5249254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1416108" y="211507"/>
            <a:ext cx="6446572" cy="1776264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342900" y="2819400"/>
            <a:ext cx="2628900" cy="2286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342900" y="3444668"/>
            <a:ext cx="2628900" cy="247116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341472" y="5029200"/>
            <a:ext cx="2628900" cy="3048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529410" y="5985616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342900" y="4385416"/>
            <a:ext cx="2628900" cy="3048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5943600" y="4114800"/>
            <a:ext cx="2743200" cy="9144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returns the names of sailors who have reserved a boat that is </a:t>
            </a:r>
            <a:r>
              <a:rPr lang="en-US" u="sng" dirty="0" smtClean="0"/>
              <a:t>not</a:t>
            </a:r>
            <a:r>
              <a:rPr lang="en-US" dirty="0" smtClean="0"/>
              <a:t> red.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5943600" y="5653754"/>
            <a:ext cx="2743200" cy="1108816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previous one returns the names of sailors who have </a:t>
            </a:r>
            <a:r>
              <a:rPr lang="en-US" u="sng" dirty="0" smtClean="0"/>
              <a:t>not</a:t>
            </a:r>
            <a:r>
              <a:rPr lang="en-US" dirty="0" smtClean="0"/>
              <a:t> reserved a red boat!</a:t>
            </a:r>
            <a:endParaRPr lang="en-US" dirty="0"/>
          </a:p>
        </p:txBody>
      </p:sp>
      <p:cxnSp>
        <p:nvCxnSpPr>
          <p:cNvPr id="31" name="Straight Arrow Connector 30"/>
          <p:cNvCxnSpPr>
            <a:endCxn id="19" idx="1"/>
          </p:cNvCxnSpPr>
          <p:nvPr/>
        </p:nvCxnSpPr>
        <p:spPr>
          <a:xfrm>
            <a:off x="2971800" y="2933700"/>
            <a:ext cx="558324" cy="4630"/>
          </a:xfrm>
          <a:prstGeom prst="straightConnector1">
            <a:avLst/>
          </a:prstGeom>
          <a:ln w="1587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20" idx="1"/>
          </p:cNvCxnSpPr>
          <p:nvPr/>
        </p:nvCxnSpPr>
        <p:spPr>
          <a:xfrm>
            <a:off x="2971800" y="2933700"/>
            <a:ext cx="558324" cy="677255"/>
          </a:xfrm>
          <a:prstGeom prst="straightConnector1">
            <a:avLst/>
          </a:prstGeom>
          <a:ln w="1587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984262" y="3568226"/>
            <a:ext cx="555122" cy="1121990"/>
          </a:xfrm>
          <a:prstGeom prst="straightConnector1">
            <a:avLst/>
          </a:prstGeom>
          <a:ln w="1587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964500" y="4542801"/>
            <a:ext cx="564910" cy="858853"/>
          </a:xfrm>
          <a:prstGeom prst="straightConnector1">
            <a:avLst/>
          </a:prstGeom>
          <a:ln w="1587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980255" y="5169493"/>
            <a:ext cx="559129" cy="968523"/>
          </a:xfrm>
          <a:prstGeom prst="straightConnector1">
            <a:avLst/>
          </a:prstGeom>
          <a:ln w="1587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Not Equal 36"/>
          <p:cNvSpPr/>
          <p:nvPr/>
        </p:nvSpPr>
        <p:spPr>
          <a:xfrm>
            <a:off x="6760399" y="5091869"/>
            <a:ext cx="1066800" cy="484261"/>
          </a:xfrm>
          <a:prstGeom prst="mathNotEqua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4724400" y="1390052"/>
            <a:ext cx="228601" cy="352133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7" grpId="0" animBg="1"/>
      <p:bldP spid="18" grpId="0" animBg="1"/>
      <p:bldP spid="19" grpId="0" animBg="1"/>
      <p:bldP spid="20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22" grpId="0" animBg="1"/>
      <p:bldP spid="28" grpId="0" animBg="1"/>
      <p:bldP spid="4" grpId="0" animBg="1"/>
      <p:bldP spid="30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5312787"/>
              </p:ext>
            </p:extLst>
          </p:nvPr>
        </p:nvGraphicFramePr>
        <p:xfrm>
          <a:off x="227013" y="2481263"/>
          <a:ext cx="2932112" cy="429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74" name="Document" r:id="rId3" imgW="2938685" imgH="4716134" progId="Word.Document.8">
                  <p:embed/>
                </p:oleObj>
              </mc:Choice>
              <mc:Fallback>
                <p:oleObj name="Document" r:id="rId3" imgW="2938685" imgH="471613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3" y="2481263"/>
                        <a:ext cx="2932112" cy="429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85800" y="2057400"/>
            <a:ext cx="22018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>
                <a:latin typeface="Book Antiqua" pitchFamily="18" charset="0"/>
              </a:rPr>
              <a:t>Sailors instance:</a:t>
            </a: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0027217"/>
              </p:ext>
            </p:extLst>
          </p:nvPr>
        </p:nvGraphicFramePr>
        <p:xfrm>
          <a:off x="3429000" y="2438400"/>
          <a:ext cx="2255838" cy="529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75" name="Document" r:id="rId5" imgW="2255997" imgH="5306594" progId="Word.Document.8">
                  <p:embed/>
                </p:oleObj>
              </mc:Choice>
              <mc:Fallback>
                <p:oleObj name="Document" r:id="rId5" imgW="2255997" imgH="530659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438400"/>
                        <a:ext cx="2255838" cy="529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2067490"/>
              </p:ext>
            </p:extLst>
          </p:nvPr>
        </p:nvGraphicFramePr>
        <p:xfrm>
          <a:off x="6019800" y="2438400"/>
          <a:ext cx="2535238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76" name="Document" r:id="rId7" imgW="2534315" imgH="2215214" progId="Word.Document.8">
                  <p:embed/>
                </p:oleObj>
              </mc:Choice>
              <mc:Fallback>
                <p:oleObj name="Document" r:id="rId7" imgW="2534315" imgH="221521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438400"/>
                        <a:ext cx="2535238" cy="181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505200" y="1987771"/>
            <a:ext cx="1880324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 smtClean="0">
                <a:latin typeface="Book Antiqua" pitchFamily="18" charset="0"/>
              </a:rPr>
              <a:t>Reserves </a:t>
            </a:r>
            <a:r>
              <a:rPr lang="en-US" i="1" dirty="0">
                <a:latin typeface="Book Antiqua" pitchFamily="18" charset="0"/>
              </a:rPr>
              <a:t>instance: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172200" y="2057400"/>
            <a:ext cx="1585371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 smtClean="0">
                <a:latin typeface="Book Antiqua" pitchFamily="18" charset="0"/>
              </a:rPr>
              <a:t>Boats </a:t>
            </a:r>
            <a:r>
              <a:rPr lang="en-US" i="1" dirty="0">
                <a:latin typeface="Book Antiqua" pitchFamily="18" charset="0"/>
              </a:rPr>
              <a:t>instance: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371600" y="228600"/>
            <a:ext cx="6309771" cy="15978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1400" dirty="0">
                <a:latin typeface="Book Antiqua" pitchFamily="18" charset="0"/>
              </a:rPr>
              <a:t>SELECT  </a:t>
            </a:r>
            <a:r>
              <a:rPr lang="en-US" sz="1400" dirty="0" err="1">
                <a:latin typeface="Book Antiqua" pitchFamily="18" charset="0"/>
              </a:rPr>
              <a:t>S.sname</a:t>
            </a:r>
            <a:endParaRPr lang="en-US" sz="1400" dirty="0">
              <a:latin typeface="Book Antiqua" pitchFamily="18" charset="0"/>
            </a:endParaRPr>
          </a:p>
          <a:p>
            <a:r>
              <a:rPr lang="en-US" sz="1400" dirty="0">
                <a:latin typeface="Book Antiqua" pitchFamily="18" charset="0"/>
              </a:rPr>
              <a:t>FROM  Sailors S</a:t>
            </a:r>
          </a:p>
          <a:p>
            <a:r>
              <a:rPr lang="en-US" sz="1400" dirty="0">
                <a:latin typeface="Book Antiqua" pitchFamily="18" charset="0"/>
              </a:rPr>
              <a:t>WHERE  </a:t>
            </a:r>
            <a:r>
              <a:rPr lang="en-US" sz="1400" dirty="0" err="1">
                <a:latin typeface="Book Antiqua" pitchFamily="18" charset="0"/>
              </a:rPr>
              <a:t>S.sid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b="1" dirty="0" smtClean="0">
                <a:latin typeface="Book Antiqua" pitchFamily="18" charset="0"/>
              </a:rPr>
              <a:t>NOT IN</a:t>
            </a:r>
            <a:r>
              <a:rPr lang="en-US" sz="1400" dirty="0" smtClean="0">
                <a:latin typeface="Book Antiqua" pitchFamily="18" charset="0"/>
              </a:rPr>
              <a:t>  </a:t>
            </a:r>
            <a:r>
              <a:rPr lang="en-US" sz="1400" dirty="0">
                <a:latin typeface="Book Antiqua" pitchFamily="18" charset="0"/>
              </a:rPr>
              <a:t>(SELECT  </a:t>
            </a:r>
            <a:r>
              <a:rPr lang="en-US" sz="1400" dirty="0" err="1">
                <a:latin typeface="Book Antiqua" pitchFamily="18" charset="0"/>
              </a:rPr>
              <a:t>R.sid</a:t>
            </a:r>
            <a:endParaRPr lang="en-US" sz="1400" dirty="0">
              <a:latin typeface="Book Antiqua" pitchFamily="18" charset="0"/>
            </a:endParaRPr>
          </a:p>
          <a:p>
            <a:r>
              <a:rPr lang="en-US" sz="1400" dirty="0" smtClean="0">
                <a:latin typeface="Book Antiqua" pitchFamily="18" charset="0"/>
              </a:rPr>
              <a:t>                                             </a:t>
            </a:r>
            <a:r>
              <a:rPr lang="en-US" sz="1400" dirty="0">
                <a:latin typeface="Book Antiqua" pitchFamily="18" charset="0"/>
              </a:rPr>
              <a:t>FROM  Reserves R</a:t>
            </a:r>
          </a:p>
          <a:p>
            <a:r>
              <a:rPr lang="en-US" sz="1400" dirty="0">
                <a:latin typeface="Book Antiqua" pitchFamily="18" charset="0"/>
              </a:rPr>
              <a:t>              </a:t>
            </a:r>
            <a:r>
              <a:rPr lang="en-US" sz="1400" dirty="0" smtClean="0">
                <a:latin typeface="Book Antiqua" pitchFamily="18" charset="0"/>
              </a:rPr>
              <a:t>                              </a:t>
            </a:r>
            <a:r>
              <a:rPr lang="en-US" sz="1400" dirty="0">
                <a:latin typeface="Book Antiqua" pitchFamily="18" charset="0"/>
              </a:rPr>
              <a:t>WHERE  </a:t>
            </a:r>
            <a:r>
              <a:rPr lang="en-US" sz="1400" dirty="0" err="1" smtClean="0">
                <a:latin typeface="Book Antiqua" pitchFamily="18" charset="0"/>
              </a:rPr>
              <a:t>R.bid</a:t>
            </a:r>
            <a:r>
              <a:rPr lang="en-US" sz="1400" dirty="0" smtClean="0">
                <a:latin typeface="Book Antiqua" pitchFamily="18" charset="0"/>
              </a:rPr>
              <a:t> </a:t>
            </a:r>
            <a:r>
              <a:rPr lang="en-US" sz="1400" b="1" dirty="0" smtClean="0">
                <a:latin typeface="Book Antiqua" pitchFamily="18" charset="0"/>
              </a:rPr>
              <a:t>NOT IN</a:t>
            </a:r>
            <a:r>
              <a:rPr lang="en-US" sz="1400" dirty="0" smtClean="0">
                <a:latin typeface="Book Antiqua" pitchFamily="18" charset="0"/>
              </a:rPr>
              <a:t> (SELECT </a:t>
            </a:r>
            <a:r>
              <a:rPr lang="en-US" sz="1400" dirty="0" err="1" smtClean="0">
                <a:latin typeface="Book Antiqua" pitchFamily="18" charset="0"/>
              </a:rPr>
              <a:t>B.bid</a:t>
            </a:r>
            <a:endParaRPr lang="en-US" sz="1400" dirty="0" smtClean="0">
              <a:latin typeface="Book Antiqua" pitchFamily="18" charset="0"/>
            </a:endParaRPr>
          </a:p>
          <a:p>
            <a:r>
              <a:rPr lang="en-US" sz="1400" dirty="0">
                <a:latin typeface="Book Antiqua" pitchFamily="18" charset="0"/>
              </a:rPr>
              <a:t>	</a:t>
            </a:r>
            <a:r>
              <a:rPr lang="en-US" sz="1400" dirty="0" smtClean="0">
                <a:latin typeface="Book Antiqua" pitchFamily="18" charset="0"/>
              </a:rPr>
              <a:t>			    FROM Boats B</a:t>
            </a:r>
          </a:p>
          <a:p>
            <a:r>
              <a:rPr lang="en-US" sz="1400" dirty="0">
                <a:latin typeface="Book Antiqua" pitchFamily="18" charset="0"/>
              </a:rPr>
              <a:t>	</a:t>
            </a:r>
            <a:r>
              <a:rPr lang="en-US" sz="1400" dirty="0" smtClean="0">
                <a:latin typeface="Book Antiqua" pitchFamily="18" charset="0"/>
              </a:rPr>
              <a:t>			     WHERE </a:t>
            </a:r>
            <a:r>
              <a:rPr lang="en-US" sz="1400" dirty="0" err="1" smtClean="0">
                <a:latin typeface="Book Antiqua" pitchFamily="18" charset="0"/>
              </a:rPr>
              <a:t>B.color</a:t>
            </a:r>
            <a:r>
              <a:rPr lang="en-US" sz="1400" dirty="0" smtClean="0">
                <a:latin typeface="Book Antiqua" pitchFamily="18" charset="0"/>
              </a:rPr>
              <a:t> = ‘red’))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334000" y="1027536"/>
            <a:ext cx="2286000" cy="798937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163654" y="2971800"/>
            <a:ext cx="2057400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172200" y="3539384"/>
            <a:ext cx="2057400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3352799" y="628067"/>
            <a:ext cx="4328571" cy="127693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3530124" y="2785930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3530124" y="3446092"/>
            <a:ext cx="2057400" cy="329725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3530838" y="4537816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539384" y="5249254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1416107" y="211507"/>
            <a:ext cx="6341463" cy="1776264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529410" y="5985616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5943600" y="3962400"/>
            <a:ext cx="2743200" cy="11430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returns the names of sailors who have </a:t>
            </a:r>
            <a:r>
              <a:rPr lang="en-US" u="sng" dirty="0" smtClean="0"/>
              <a:t>not</a:t>
            </a:r>
            <a:r>
              <a:rPr lang="en-US" dirty="0" smtClean="0"/>
              <a:t> reserved a boat that is </a:t>
            </a:r>
            <a:r>
              <a:rPr lang="en-US" u="sng" dirty="0" smtClean="0"/>
              <a:t>not</a:t>
            </a:r>
            <a:r>
              <a:rPr lang="en-US" dirty="0" smtClean="0"/>
              <a:t> red!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5943600" y="5596784"/>
            <a:ext cx="2743200" cy="1108816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 such, it returns names of sailors who have reserved </a:t>
            </a:r>
            <a:r>
              <a:rPr lang="en-US" u="sng" dirty="0" smtClean="0"/>
              <a:t>only</a:t>
            </a:r>
            <a:r>
              <a:rPr lang="en-US" dirty="0" smtClean="0"/>
              <a:t> red boats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i="1" dirty="0" smtClean="0"/>
              <a:t>if any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342900" y="3124200"/>
            <a:ext cx="2628900" cy="2286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342900" y="3784362"/>
            <a:ext cx="2628900" cy="558324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341472" y="5363910"/>
            <a:ext cx="2628900" cy="960689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qual 4"/>
          <p:cNvSpPr/>
          <p:nvPr/>
        </p:nvSpPr>
        <p:spPr>
          <a:xfrm>
            <a:off x="6781800" y="5131038"/>
            <a:ext cx="1066800" cy="465746"/>
          </a:xfrm>
          <a:prstGeom prst="mathEqua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74231" y="4690217"/>
            <a:ext cx="2628900" cy="262784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724400" y="1390052"/>
            <a:ext cx="228601" cy="352133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2743199" y="923572"/>
            <a:ext cx="228601" cy="352133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3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7" grpId="0" animBg="1"/>
      <p:bldP spid="18" grpId="0" animBg="1"/>
      <p:bldP spid="19" grpId="0" animBg="1"/>
      <p:bldP spid="20" grpId="0" animBg="1"/>
      <p:bldP spid="23" grpId="0" animBg="1"/>
      <p:bldP spid="24" grpId="0" animBg="1"/>
      <p:bldP spid="25" grpId="0" animBg="1"/>
      <p:bldP spid="22" grpId="0" animBg="1"/>
      <p:bldP spid="4" grpId="0" animBg="1"/>
      <p:bldP spid="30" grpId="0" animBg="1"/>
      <p:bldP spid="31" grpId="0" animBg="1"/>
      <p:bldP spid="32" grpId="0" animBg="1"/>
      <p:bldP spid="33" grpId="0" animBg="1"/>
      <p:bldP spid="5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ea typeface="ＭＳ Ｐゴシック" pitchFamily="34" charset="-128"/>
              </a:rPr>
              <a:t>Correlated</a:t>
            </a:r>
            <a:r>
              <a:rPr lang="en-US" dirty="0" smtClean="0">
                <a:ea typeface="ＭＳ Ｐゴシック" pitchFamily="34" charset="-128"/>
              </a:rPr>
              <a:t> Nested 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pitchFamily="34" charset="-128"/>
              </a:rPr>
              <a:t>Find the names of sailors who have reserved boat 101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391042"/>
              </p:ext>
            </p:extLst>
          </p:nvPr>
        </p:nvGraphicFramePr>
        <p:xfrm>
          <a:off x="990600" y="23622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489226"/>
              </p:ext>
            </p:extLst>
          </p:nvPr>
        </p:nvGraphicFramePr>
        <p:xfrm>
          <a:off x="5181600" y="2362200"/>
          <a:ext cx="32004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760"/>
                <a:gridCol w="1069683"/>
                <a:gridCol w="1383957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Reserves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Day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10/10/2013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10/10/2013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52400" y="4393962"/>
            <a:ext cx="4153382" cy="162865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S.sid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sz="2000" dirty="0">
                <a:latin typeface="Book Antiqua" pitchFamily="18" charset="0"/>
              </a:rPr>
              <a:t>IN</a:t>
            </a:r>
            <a:r>
              <a:rPr lang="en-US" dirty="0">
                <a:latin typeface="Book Antiqua" pitchFamily="18" charset="0"/>
              </a:rPr>
              <a:t>  (</a:t>
            </a:r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R.sid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Reserves R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 smtClean="0">
                <a:latin typeface="Book Antiqua" pitchFamily="18" charset="0"/>
              </a:rPr>
              <a:t>R.bid</a:t>
            </a:r>
            <a:r>
              <a:rPr lang="en-US" dirty="0" smtClean="0">
                <a:latin typeface="Book Antiqua" pitchFamily="18" charset="0"/>
              </a:rPr>
              <a:t>=101)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448151" y="4191000"/>
            <a:ext cx="0" cy="2209800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rved Up Arrow 3"/>
          <p:cNvSpPr/>
          <p:nvPr/>
        </p:nvSpPr>
        <p:spPr>
          <a:xfrm>
            <a:off x="4038600" y="6324600"/>
            <a:ext cx="838200" cy="381000"/>
          </a:xfrm>
          <a:prstGeom prst="curved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623276" y="4353374"/>
            <a:ext cx="4134146" cy="190565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EXISTS  </a:t>
            </a:r>
            <a:r>
              <a:rPr lang="en-US" dirty="0">
                <a:latin typeface="Book Antiqua" pitchFamily="18" charset="0"/>
              </a:rPr>
              <a:t>(</a:t>
            </a:r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smtClean="0">
                <a:latin typeface="Book Antiqua" pitchFamily="18" charset="0"/>
              </a:rPr>
              <a:t>*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Reserves R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 smtClean="0">
                <a:latin typeface="Book Antiqua" pitchFamily="18" charset="0"/>
              </a:rPr>
              <a:t>R.bid</a:t>
            </a:r>
            <a:r>
              <a:rPr lang="en-US" dirty="0" smtClean="0">
                <a:latin typeface="Book Antiqua" pitchFamily="18" charset="0"/>
              </a:rPr>
              <a:t>=101 </a:t>
            </a:r>
          </a:p>
          <a:p>
            <a:r>
              <a:rPr lang="en-US" dirty="0">
                <a:latin typeface="Book Antiqua" pitchFamily="18" charset="0"/>
              </a:rPr>
              <a:t>	</a:t>
            </a:r>
            <a:r>
              <a:rPr lang="en-US" dirty="0" smtClean="0">
                <a:latin typeface="Book Antiqua" pitchFamily="18" charset="0"/>
              </a:rPr>
              <a:t>	AND </a:t>
            </a:r>
            <a:r>
              <a:rPr lang="en-US" dirty="0" err="1" smtClean="0">
                <a:latin typeface="Book Antiqua" pitchFamily="18" charset="0"/>
              </a:rPr>
              <a:t>R.sid</a:t>
            </a:r>
            <a:r>
              <a:rPr lang="en-US" dirty="0" smtClean="0">
                <a:latin typeface="Book Antiqua" pitchFamily="18" charset="0"/>
              </a:rPr>
              <a:t> = </a:t>
            </a:r>
            <a:r>
              <a:rPr lang="en-US" dirty="0" err="1" smtClean="0">
                <a:latin typeface="Book Antiqua" pitchFamily="18" charset="0"/>
              </a:rPr>
              <a:t>S.sid</a:t>
            </a:r>
            <a:r>
              <a:rPr lang="en-US" dirty="0" smtClean="0">
                <a:latin typeface="Book Antiqua" pitchFamily="18" charset="0"/>
              </a:rPr>
              <a:t>)</a:t>
            </a:r>
          </a:p>
        </p:txBody>
      </p:sp>
      <p:sp>
        <p:nvSpPr>
          <p:cNvPr id="5" name="Oval 4"/>
          <p:cNvSpPr/>
          <p:nvPr/>
        </p:nvSpPr>
        <p:spPr>
          <a:xfrm>
            <a:off x="5715000" y="4945168"/>
            <a:ext cx="914400" cy="419100"/>
          </a:xfrm>
          <a:prstGeom prst="ellipse">
            <a:avLst/>
          </a:prstGeom>
          <a:noFill/>
          <a:ln w="2222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106362" y="5910844"/>
            <a:ext cx="1295400" cy="348180"/>
          </a:xfrm>
          <a:prstGeom prst="roundRect">
            <a:avLst/>
          </a:prstGeom>
          <a:noFill/>
          <a:ln w="22225"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974425" y="6388757"/>
            <a:ext cx="1559273" cy="400110"/>
          </a:xfrm>
          <a:prstGeom prst="rect">
            <a:avLst/>
          </a:prstGeom>
          <a:noFill/>
          <a:ln>
            <a:solidFill>
              <a:srgbClr val="2906FA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correlation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4495800" y="3899732"/>
            <a:ext cx="4495800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lIns="0" rIns="0" rtlCol="0">
            <a:spAutoFit/>
          </a:bodyPr>
          <a:lstStyle/>
          <a:p>
            <a:r>
              <a:rPr lang="en-US" dirty="0" smtClean="0"/>
              <a:t> Allows us to test whether a set is “nonempty”</a:t>
            </a:r>
            <a:endParaRPr lang="en-US" dirty="0"/>
          </a:p>
        </p:txBody>
      </p:sp>
      <p:cxnSp>
        <p:nvCxnSpPr>
          <p:cNvPr id="25" name="Straight Arrow Connector 24"/>
          <p:cNvCxnSpPr>
            <a:endCxn id="23" idx="2"/>
          </p:cNvCxnSpPr>
          <p:nvPr/>
        </p:nvCxnSpPr>
        <p:spPr>
          <a:xfrm flipV="1">
            <a:off x="6172200" y="4269064"/>
            <a:ext cx="571500" cy="676105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2" idx="0"/>
          </p:cNvCxnSpPr>
          <p:nvPr/>
        </p:nvCxnSpPr>
        <p:spPr>
          <a:xfrm>
            <a:off x="7754061" y="6251190"/>
            <a:ext cx="1" cy="137567"/>
          </a:xfrm>
          <a:prstGeom prst="straightConnector1">
            <a:avLst/>
          </a:prstGeom>
          <a:ln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28741" y="3935616"/>
            <a:ext cx="3703450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Compares a value with a set of values</a:t>
            </a:r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1780437" y="4962260"/>
            <a:ext cx="457200" cy="419100"/>
          </a:xfrm>
          <a:prstGeom prst="ellipse">
            <a:avLst/>
          </a:prstGeom>
          <a:noFill/>
          <a:ln w="2222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>
            <a:stCxn id="38" idx="0"/>
            <a:endCxn id="37" idx="2"/>
          </p:cNvCxnSpPr>
          <p:nvPr/>
        </p:nvCxnSpPr>
        <p:spPr>
          <a:xfrm flipV="1">
            <a:off x="2009037" y="4304948"/>
            <a:ext cx="171429" cy="657312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5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  <p:bldP spid="11" grpId="0" animBg="1"/>
      <p:bldP spid="5" grpId="0" animBg="1"/>
      <p:bldP spid="6" grpId="0" animBg="1"/>
      <p:bldP spid="22" grpId="0" animBg="1"/>
      <p:bldP spid="23" grpId="0" animBg="1"/>
      <p:bldP spid="37" grpId="0" animBg="1"/>
      <p:bldP spid="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ea typeface="ＭＳ Ｐゴシック" pitchFamily="34" charset="-128"/>
              </a:rPr>
              <a:t>Correlated</a:t>
            </a:r>
            <a:r>
              <a:rPr lang="en-US" dirty="0" smtClean="0">
                <a:ea typeface="ＭＳ Ｐゴシック" pitchFamily="34" charset="-128"/>
              </a:rPr>
              <a:t> Nested 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700" dirty="0" smtClean="0">
                <a:ea typeface="ＭＳ Ｐゴシック" pitchFamily="34" charset="-128"/>
              </a:rPr>
              <a:t>Find the names of sailors who have </a:t>
            </a:r>
            <a:r>
              <a:rPr lang="en-US" sz="2700" u="sng" dirty="0" smtClean="0">
                <a:ea typeface="ＭＳ Ｐゴシック" pitchFamily="34" charset="-128"/>
              </a:rPr>
              <a:t>not</a:t>
            </a:r>
            <a:r>
              <a:rPr lang="en-US" sz="2700" dirty="0" smtClean="0">
                <a:ea typeface="ＭＳ Ｐゴシック" pitchFamily="34" charset="-128"/>
              </a:rPr>
              <a:t> reserved boat 101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968200"/>
              </p:ext>
            </p:extLst>
          </p:nvPr>
        </p:nvGraphicFramePr>
        <p:xfrm>
          <a:off x="990600" y="23622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700071"/>
              </p:ext>
            </p:extLst>
          </p:nvPr>
        </p:nvGraphicFramePr>
        <p:xfrm>
          <a:off x="5181600" y="2362200"/>
          <a:ext cx="32004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760"/>
                <a:gridCol w="1069683"/>
                <a:gridCol w="1383957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Reserves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Day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10/10/2013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10/10/2013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4719481" y="4191000"/>
            <a:ext cx="0" cy="2209800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rved Up Arrow 3"/>
          <p:cNvSpPr/>
          <p:nvPr/>
        </p:nvSpPr>
        <p:spPr>
          <a:xfrm>
            <a:off x="4309930" y="6324600"/>
            <a:ext cx="838200" cy="381000"/>
          </a:xfrm>
          <a:prstGeom prst="curved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857454" y="4353374"/>
            <a:ext cx="4134146" cy="190565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NOT EXISTS  </a:t>
            </a:r>
            <a:r>
              <a:rPr lang="en-US" dirty="0">
                <a:latin typeface="Book Antiqua" pitchFamily="18" charset="0"/>
              </a:rPr>
              <a:t>(</a:t>
            </a:r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smtClean="0">
                <a:latin typeface="Book Antiqua" pitchFamily="18" charset="0"/>
              </a:rPr>
              <a:t>*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Reserves R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 smtClean="0">
                <a:latin typeface="Book Antiqua" pitchFamily="18" charset="0"/>
              </a:rPr>
              <a:t>R.bid</a:t>
            </a:r>
            <a:r>
              <a:rPr lang="en-US" dirty="0" smtClean="0">
                <a:latin typeface="Book Antiqua" pitchFamily="18" charset="0"/>
              </a:rPr>
              <a:t>=101 </a:t>
            </a:r>
          </a:p>
          <a:p>
            <a:r>
              <a:rPr lang="en-US" dirty="0">
                <a:latin typeface="Book Antiqua" pitchFamily="18" charset="0"/>
              </a:rPr>
              <a:t>	</a:t>
            </a:r>
            <a:r>
              <a:rPr lang="en-US" dirty="0" smtClean="0">
                <a:latin typeface="Book Antiqua" pitchFamily="18" charset="0"/>
              </a:rPr>
              <a:t>	AND </a:t>
            </a:r>
            <a:r>
              <a:rPr lang="en-US" dirty="0" err="1" smtClean="0">
                <a:latin typeface="Book Antiqua" pitchFamily="18" charset="0"/>
              </a:rPr>
              <a:t>R.sid</a:t>
            </a:r>
            <a:r>
              <a:rPr lang="en-US" dirty="0" smtClean="0">
                <a:latin typeface="Book Antiqua" pitchFamily="18" charset="0"/>
              </a:rPr>
              <a:t> = </a:t>
            </a:r>
            <a:r>
              <a:rPr lang="en-US" dirty="0" err="1" smtClean="0">
                <a:latin typeface="Book Antiqua" pitchFamily="18" charset="0"/>
              </a:rPr>
              <a:t>S.sid</a:t>
            </a:r>
            <a:r>
              <a:rPr lang="en-US" dirty="0" smtClean="0">
                <a:latin typeface="Book Antiqua" pitchFamily="18" charset="0"/>
              </a:rPr>
              <a:t>)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26871" y="4467349"/>
            <a:ext cx="4445129" cy="162865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S.sid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NOT </a:t>
            </a:r>
            <a:r>
              <a:rPr lang="en-US" sz="2000" dirty="0" smtClean="0">
                <a:latin typeface="Book Antiqua" pitchFamily="18" charset="0"/>
              </a:rPr>
              <a:t>IN</a:t>
            </a:r>
            <a:r>
              <a:rPr lang="en-US" dirty="0" smtClean="0">
                <a:latin typeface="Book Antiqua" pitchFamily="18" charset="0"/>
              </a:rPr>
              <a:t>  </a:t>
            </a:r>
            <a:r>
              <a:rPr lang="en-US" dirty="0">
                <a:latin typeface="Book Antiqua" pitchFamily="18" charset="0"/>
              </a:rPr>
              <a:t>(</a:t>
            </a:r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R.sid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Reserves R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 smtClean="0">
                <a:latin typeface="Book Antiqua" pitchFamily="18" charset="0"/>
              </a:rPr>
              <a:t>R.bid</a:t>
            </a:r>
            <a:r>
              <a:rPr lang="en-US" dirty="0" smtClean="0">
                <a:latin typeface="Book Antiqua" pitchFamily="18" charset="0"/>
              </a:rPr>
              <a:t>=101)</a:t>
            </a:r>
          </a:p>
        </p:txBody>
      </p:sp>
      <p:sp>
        <p:nvSpPr>
          <p:cNvPr id="17" name="Oval 16"/>
          <p:cNvSpPr/>
          <p:nvPr/>
        </p:nvSpPr>
        <p:spPr>
          <a:xfrm>
            <a:off x="5977368" y="4945168"/>
            <a:ext cx="1414032" cy="419100"/>
          </a:xfrm>
          <a:prstGeom prst="ellipse">
            <a:avLst/>
          </a:prstGeom>
          <a:noFill/>
          <a:ln w="2222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1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Nested Queries with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Find sailors whose rating is better than </a:t>
            </a:r>
            <a:r>
              <a:rPr lang="en-US" sz="2400" i="1" u="sng" dirty="0" smtClean="0">
                <a:ea typeface="ＭＳ Ｐゴシック" pitchFamily="34" charset="-128"/>
              </a:rPr>
              <a:t>some</a:t>
            </a:r>
            <a:r>
              <a:rPr lang="en-US" sz="2400" dirty="0" smtClean="0">
                <a:ea typeface="ＭＳ Ｐゴシック" pitchFamily="34" charset="-128"/>
              </a:rPr>
              <a:t> sailor called Dustin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789611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133600" y="3810000"/>
            <a:ext cx="5118390" cy="162865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r>
              <a:rPr lang="en-US" dirty="0" smtClean="0">
                <a:latin typeface="Book Antiqua" pitchFamily="18" charset="0"/>
              </a:rPr>
              <a:t> &gt; ANY  </a:t>
            </a:r>
            <a:r>
              <a:rPr lang="en-US" dirty="0">
                <a:latin typeface="Book Antiqua" pitchFamily="18" charset="0"/>
              </a:rPr>
              <a:t>(</a:t>
            </a:r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smtClean="0">
                <a:latin typeface="Book Antiqua" pitchFamily="18" charset="0"/>
              </a:rPr>
              <a:t>S2. rating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smtClean="0">
                <a:latin typeface="Book Antiqua" pitchFamily="18" charset="0"/>
              </a:rPr>
              <a:t>Sailors S2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smtClean="0">
                <a:latin typeface="Book Antiqua" pitchFamily="18" charset="0"/>
              </a:rPr>
              <a:t>S2.name = ‘Dustin’)</a:t>
            </a:r>
          </a:p>
        </p:txBody>
      </p:sp>
      <p:sp>
        <p:nvSpPr>
          <p:cNvPr id="12" name="Oval 11"/>
          <p:cNvSpPr/>
          <p:nvPr/>
        </p:nvSpPr>
        <p:spPr>
          <a:xfrm>
            <a:off x="3175119" y="4414775"/>
            <a:ext cx="1752600" cy="419100"/>
          </a:xfrm>
          <a:prstGeom prst="ellipse">
            <a:avLst/>
          </a:prstGeom>
          <a:noFill/>
          <a:ln w="2222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1600200" y="5562600"/>
            <a:ext cx="60198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Q: What if there were </a:t>
            </a:r>
            <a:r>
              <a:rPr lang="en-US" i="1" dirty="0" smtClean="0"/>
              <a:t>no</a:t>
            </a:r>
            <a:r>
              <a:rPr lang="en-US" dirty="0" smtClean="0"/>
              <a:t> sailors called Dustin?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1600200" y="6096000"/>
            <a:ext cx="60198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A: An empty set is returned!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32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 animBg="1"/>
      <p:bldP spid="2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Nested Queries with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Find sailors whose rating is better than </a:t>
            </a:r>
            <a:r>
              <a:rPr lang="en-US" sz="2400" i="1" u="sng" dirty="0" smtClean="0">
                <a:ea typeface="ＭＳ Ｐゴシック" pitchFamily="34" charset="-128"/>
              </a:rPr>
              <a:t>every</a:t>
            </a:r>
            <a:r>
              <a:rPr lang="en-US" sz="2400" dirty="0" smtClean="0">
                <a:ea typeface="ＭＳ Ｐゴシック" pitchFamily="34" charset="-128"/>
              </a:rPr>
              <a:t> sailor called Dustin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458474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133600" y="3810000"/>
            <a:ext cx="5118390" cy="162865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r>
              <a:rPr lang="en-US" dirty="0" smtClean="0">
                <a:latin typeface="Book Antiqua" pitchFamily="18" charset="0"/>
              </a:rPr>
              <a:t> &gt; ALL  </a:t>
            </a:r>
            <a:r>
              <a:rPr lang="en-US" dirty="0">
                <a:latin typeface="Book Antiqua" pitchFamily="18" charset="0"/>
              </a:rPr>
              <a:t>(</a:t>
            </a:r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smtClean="0">
                <a:latin typeface="Book Antiqua" pitchFamily="18" charset="0"/>
              </a:rPr>
              <a:t>S2. rating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smtClean="0">
                <a:latin typeface="Book Antiqua" pitchFamily="18" charset="0"/>
              </a:rPr>
              <a:t>Sailors S2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smtClean="0">
                <a:latin typeface="Book Antiqua" pitchFamily="18" charset="0"/>
              </a:rPr>
              <a:t>S2.name = ‘Dustin’)</a:t>
            </a:r>
          </a:p>
        </p:txBody>
      </p:sp>
      <p:sp>
        <p:nvSpPr>
          <p:cNvPr id="12" name="Oval 11"/>
          <p:cNvSpPr/>
          <p:nvPr/>
        </p:nvSpPr>
        <p:spPr>
          <a:xfrm>
            <a:off x="3141292" y="4406229"/>
            <a:ext cx="1752600" cy="419100"/>
          </a:xfrm>
          <a:prstGeom prst="ellipse">
            <a:avLst/>
          </a:prstGeom>
          <a:noFill/>
          <a:ln w="2222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1600200" y="5562600"/>
            <a:ext cx="60198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Q: What if there were </a:t>
            </a:r>
            <a:r>
              <a:rPr lang="en-US" i="1" dirty="0" smtClean="0"/>
              <a:t>no</a:t>
            </a:r>
            <a:r>
              <a:rPr lang="en-US" dirty="0" smtClean="0"/>
              <a:t> sailors called Dustin?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1600200" y="6096000"/>
            <a:ext cx="60198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A: The names of </a:t>
            </a:r>
            <a:r>
              <a:rPr lang="en-US" i="1" dirty="0" smtClean="0"/>
              <a:t>all </a:t>
            </a:r>
            <a:r>
              <a:rPr lang="en-US" dirty="0" smtClean="0"/>
              <a:t>sailors will be returned! (</a:t>
            </a:r>
            <a:r>
              <a:rPr lang="en-US" i="1" dirty="0" smtClean="0"/>
              <a:t>Be Careful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39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 animBg="1"/>
      <p:bldP spid="2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Nested Queries with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Find sailors with the highest </a:t>
            </a:r>
            <a:r>
              <a:rPr lang="en-US" sz="2400" dirty="0" err="1" smtClean="0">
                <a:ea typeface="ＭＳ Ｐゴシック" pitchFamily="34" charset="-128"/>
              </a:rPr>
              <a:t>sid</a:t>
            </a:r>
            <a:endParaRPr lang="en-US" sz="2400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771811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133600" y="4042415"/>
            <a:ext cx="4691690" cy="1443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*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S.sid</a:t>
            </a:r>
            <a:endParaRPr lang="en-US" dirty="0">
              <a:latin typeface="Book Antiqua" pitchFamily="18" charset="0"/>
            </a:endParaRPr>
          </a:p>
          <a:p>
            <a:r>
              <a:rPr lang="en-US" sz="2800" b="1" i="1" dirty="0">
                <a:ea typeface="ＭＳ Ｐゴシック" pitchFamily="34" charset="-128"/>
              </a:rPr>
              <a:t>is greater than every other </a:t>
            </a:r>
            <a:r>
              <a:rPr lang="en-US" sz="2800" b="1" i="1" dirty="0" err="1" smtClean="0">
                <a:ea typeface="ＭＳ Ｐゴシック" pitchFamily="34" charset="-128"/>
              </a:rPr>
              <a:t>sid</a:t>
            </a:r>
            <a:endParaRPr lang="en-US" sz="2800" b="1" dirty="0" smtClean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61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Nested Queries with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Find sailors with the highest </a:t>
            </a:r>
            <a:r>
              <a:rPr lang="en-US" sz="2400" dirty="0" err="1" smtClean="0">
                <a:ea typeface="ＭＳ Ｐゴシック" pitchFamily="34" charset="-128"/>
              </a:rPr>
              <a:t>sid</a:t>
            </a:r>
            <a:endParaRPr lang="en-US" sz="2400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71744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133600" y="4042415"/>
            <a:ext cx="3364166" cy="205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*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S.sid</a:t>
            </a:r>
            <a:endParaRPr lang="en-US" dirty="0">
              <a:latin typeface="Book Antiqua" pitchFamily="18" charset="0"/>
            </a:endParaRPr>
          </a:p>
          <a:p>
            <a:r>
              <a:rPr lang="en-US" sz="2800" b="1" i="1" dirty="0">
                <a:ea typeface="ＭＳ Ｐゴシック" pitchFamily="34" charset="-128"/>
              </a:rPr>
              <a:t>is greater than </a:t>
            </a:r>
            <a:r>
              <a:rPr lang="en-US" sz="2800" b="1" i="1" dirty="0" smtClean="0">
                <a:ea typeface="ＭＳ Ｐゴシック" pitchFamily="34" charset="-128"/>
              </a:rPr>
              <a:t>every</a:t>
            </a:r>
          </a:p>
          <a:p>
            <a:r>
              <a:rPr lang="en-US" sz="2000" dirty="0" smtClean="0">
                <a:latin typeface="Book Antiqua" pitchFamily="18" charset="0"/>
              </a:rPr>
              <a:t>(SELECT</a:t>
            </a:r>
            <a:r>
              <a:rPr lang="en-US" dirty="0" smtClean="0">
                <a:latin typeface="Book Antiqua" pitchFamily="18" charset="0"/>
              </a:rPr>
              <a:t>  S2.sid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</a:t>
            </a:r>
            <a:r>
              <a:rPr lang="en-US" dirty="0" smtClean="0">
                <a:latin typeface="Book Antiqua" pitchFamily="18" charset="0"/>
              </a:rPr>
              <a:t>S2)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94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Nested Queries with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Find sailors with the highest </a:t>
            </a:r>
            <a:r>
              <a:rPr lang="en-US" sz="2400" dirty="0" err="1" smtClean="0">
                <a:ea typeface="ＭＳ Ｐゴシック" pitchFamily="34" charset="-128"/>
              </a:rPr>
              <a:t>sid</a:t>
            </a:r>
            <a:endParaRPr lang="en-US" sz="2400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489269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133600" y="4042415"/>
            <a:ext cx="2119171" cy="205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 *</a:t>
            </a:r>
          </a:p>
          <a:p>
            <a:r>
              <a:rPr lang="en-US" sz="2000" dirty="0" smtClean="0">
                <a:latin typeface="Book Antiqua" pitchFamily="18" charset="0"/>
              </a:rPr>
              <a:t>FROM</a:t>
            </a:r>
            <a:r>
              <a:rPr lang="en-US" dirty="0" smtClean="0">
                <a:latin typeface="Book Antiqua" pitchFamily="18" charset="0"/>
              </a:rPr>
              <a:t>  </a:t>
            </a:r>
            <a:r>
              <a:rPr lang="en-US" dirty="0">
                <a:latin typeface="Book Antiqua" pitchFamily="18" charset="0"/>
              </a:rPr>
              <a:t>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S.sid</a:t>
            </a:r>
            <a:endParaRPr lang="en-US" dirty="0">
              <a:latin typeface="Book Antiqua" pitchFamily="18" charset="0"/>
            </a:endParaRPr>
          </a:p>
          <a:p>
            <a:r>
              <a:rPr lang="en-US" sz="2800" b="1" dirty="0" smtClean="0">
                <a:ea typeface="ＭＳ Ｐゴシック" pitchFamily="34" charset="-128"/>
              </a:rPr>
              <a:t>&gt; ALL</a:t>
            </a:r>
          </a:p>
          <a:p>
            <a:r>
              <a:rPr lang="en-US" sz="2000" dirty="0" smtClean="0">
                <a:latin typeface="Book Antiqua" pitchFamily="18" charset="0"/>
              </a:rPr>
              <a:t>(SELECT</a:t>
            </a:r>
            <a:r>
              <a:rPr lang="en-US" dirty="0" smtClean="0">
                <a:latin typeface="Book Antiqua" pitchFamily="18" charset="0"/>
              </a:rPr>
              <a:t>  S2.sid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</a:t>
            </a:r>
            <a:r>
              <a:rPr lang="en-US" dirty="0" smtClean="0">
                <a:latin typeface="Book Antiqua" pitchFamily="18" charset="0"/>
              </a:rPr>
              <a:t>S2)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rot="20152060">
            <a:off x="4882020" y="4529496"/>
            <a:ext cx="28116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</a:t>
            </a:r>
            <a:r>
              <a:rPr lang="en-US" sz="3200" b="0" dirty="0" smtClean="0">
                <a:solidFill>
                  <a:srgbClr val="FF0000"/>
                </a:solidFill>
              </a:rPr>
              <a:t>lmost </a:t>
            </a:r>
            <a:r>
              <a:rPr lang="en-US" sz="3200" dirty="0" smtClean="0">
                <a:solidFill>
                  <a:srgbClr val="FF0000"/>
                </a:solidFill>
              </a:rPr>
              <a:t>C</a:t>
            </a:r>
            <a:r>
              <a:rPr lang="en-US" sz="3200" b="0" dirty="0" smtClean="0">
                <a:solidFill>
                  <a:srgbClr val="FF0000"/>
                </a:solidFill>
              </a:rPr>
              <a:t>orrect!</a:t>
            </a:r>
            <a:endParaRPr lang="en-US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2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Standard Query Language (SQL)- Part I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Standard Query Language (SQL)- Part II</a:t>
            </a:r>
          </a:p>
          <a:p>
            <a:pPr marL="0" indent="0" algn="just" eaLnBrk="1" hangingPunct="1">
              <a:buNone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PS2 is due </a:t>
            </a:r>
            <a:r>
              <a:rPr lang="en-US" sz="2600" i="1" dirty="0" smtClean="0"/>
              <a:t>tomorrow</a:t>
            </a:r>
            <a:r>
              <a:rPr lang="en-US" sz="2600" dirty="0" smtClean="0"/>
              <a:t> </a:t>
            </a:r>
            <a:r>
              <a:rPr lang="en-US" sz="2600" dirty="0"/>
              <a:t>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FF0000"/>
                </a:solidFill>
              </a:rPr>
              <a:t>Quiz I will be on Sunday, Feb 11 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P1 is due on Thursday, Feb 15 by midnight </a:t>
            </a: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Nested Queries with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Find sailors with the highest </a:t>
            </a:r>
            <a:r>
              <a:rPr lang="en-US" sz="2400" dirty="0" err="1" smtClean="0">
                <a:ea typeface="ＭＳ Ｐゴシック" pitchFamily="34" charset="-128"/>
              </a:rPr>
              <a:t>sid</a:t>
            </a:r>
            <a:endParaRPr lang="en-US" sz="2400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297994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133600" y="4042415"/>
            <a:ext cx="2119171" cy="205953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*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S.sid</a:t>
            </a:r>
            <a:endParaRPr lang="en-US" dirty="0">
              <a:latin typeface="Book Antiqua" pitchFamily="18" charset="0"/>
            </a:endParaRPr>
          </a:p>
          <a:p>
            <a:r>
              <a:rPr lang="en-US" sz="2800" b="1" dirty="0" smtClean="0">
                <a:ea typeface="ＭＳ Ｐゴシック" pitchFamily="34" charset="-128"/>
              </a:rPr>
              <a:t>&gt;= ALL</a:t>
            </a:r>
          </a:p>
          <a:p>
            <a:r>
              <a:rPr lang="en-US" sz="2000" dirty="0" smtClean="0">
                <a:latin typeface="Book Antiqua" pitchFamily="18" charset="0"/>
              </a:rPr>
              <a:t>(SELECT</a:t>
            </a:r>
            <a:r>
              <a:rPr lang="en-US" dirty="0" smtClean="0">
                <a:latin typeface="Book Antiqua" pitchFamily="18" charset="0"/>
              </a:rPr>
              <a:t>  S2.</a:t>
            </a:r>
            <a:r>
              <a:rPr lang="en-US" dirty="0">
                <a:latin typeface="Book Antiqua" pitchFamily="18" charset="0"/>
              </a:rPr>
              <a:t>sid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</a:t>
            </a:r>
            <a:r>
              <a:rPr lang="en-US" dirty="0" smtClean="0">
                <a:latin typeface="Book Antiqua" pitchFamily="18" charset="0"/>
              </a:rPr>
              <a:t>S2)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rot="20152060">
            <a:off x="5080890" y="4529496"/>
            <a:ext cx="24138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Now C</a:t>
            </a:r>
            <a:r>
              <a:rPr lang="en-US" sz="3200" b="0" dirty="0" smtClean="0">
                <a:solidFill>
                  <a:srgbClr val="FF0000"/>
                </a:solidFill>
              </a:rPr>
              <a:t>orrect!</a:t>
            </a:r>
            <a:endParaRPr lang="en-US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82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Nested Queries with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Find sailors with the highest </a:t>
            </a:r>
            <a:r>
              <a:rPr lang="en-US" sz="2400" dirty="0" err="1" smtClean="0">
                <a:ea typeface="ＭＳ Ｐゴシック" pitchFamily="34" charset="-128"/>
              </a:rPr>
              <a:t>sid</a:t>
            </a:r>
            <a:r>
              <a:rPr lang="en-US" sz="2400" dirty="0" smtClean="0">
                <a:ea typeface="ＭＳ Ｐゴシック" pitchFamily="34" charset="-128"/>
              </a:rPr>
              <a:t>- </a:t>
            </a:r>
            <a:r>
              <a:rPr lang="en-US" sz="2400" b="1" i="1" dirty="0" smtClean="0">
                <a:ea typeface="ＭＳ Ｐゴシック" pitchFamily="34" charset="-128"/>
              </a:rPr>
              <a:t>without nested </a:t>
            </a:r>
            <a:r>
              <a:rPr lang="en-US" sz="2400" b="1" i="1" dirty="0" err="1" smtClean="0">
                <a:ea typeface="ＭＳ Ｐゴシック" pitchFamily="34" charset="-128"/>
              </a:rPr>
              <a:t>subquery</a:t>
            </a:r>
            <a:endParaRPr lang="en-US" sz="2400" b="1" i="1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942079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895600" y="4042415"/>
            <a:ext cx="3132244" cy="101309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*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</a:t>
            </a:r>
            <a:r>
              <a:rPr lang="en-US" dirty="0" smtClean="0">
                <a:latin typeface="Book Antiqua" pitchFamily="18" charset="0"/>
              </a:rPr>
              <a:t>S1, Sailors S2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S1.sid &gt; S2.sid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676400" y="5410200"/>
            <a:ext cx="60198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Q: What does this give?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572000" y="4707983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75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Nested Queries with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Find sailors with the highest </a:t>
            </a:r>
            <a:r>
              <a:rPr lang="en-US" sz="2400" dirty="0" err="1" smtClean="0">
                <a:ea typeface="ＭＳ Ｐゴシック" pitchFamily="34" charset="-128"/>
              </a:rPr>
              <a:t>sid</a:t>
            </a:r>
            <a:r>
              <a:rPr lang="en-US" sz="2400" dirty="0" smtClean="0">
                <a:ea typeface="ＭＳ Ｐゴシック" pitchFamily="34" charset="-128"/>
              </a:rPr>
              <a:t>- </a:t>
            </a:r>
            <a:r>
              <a:rPr lang="en-US" sz="2400" b="1" i="1" dirty="0" smtClean="0">
                <a:ea typeface="ＭＳ Ｐゴシック" pitchFamily="34" charset="-128"/>
              </a:rPr>
              <a:t>without nested </a:t>
            </a:r>
            <a:r>
              <a:rPr lang="en-US" sz="2400" b="1" i="1" dirty="0" err="1" smtClean="0">
                <a:ea typeface="ＭＳ Ｐゴシック" pitchFamily="34" charset="-128"/>
              </a:rPr>
              <a:t>subquery</a:t>
            </a:r>
            <a:endParaRPr lang="en-US" sz="2400" b="1" i="1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927914"/>
              </p:ext>
            </p:extLst>
          </p:nvPr>
        </p:nvGraphicFramePr>
        <p:xfrm>
          <a:off x="609600" y="247904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973858"/>
              </p:ext>
            </p:extLst>
          </p:nvPr>
        </p:nvGraphicFramePr>
        <p:xfrm>
          <a:off x="4560319" y="247904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019741" y="1948190"/>
            <a:ext cx="5325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S1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3600" y="1966957"/>
            <a:ext cx="5373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S2</a:t>
            </a:r>
            <a:endParaRPr lang="en-US" sz="2800" b="1" dirty="0">
              <a:solidFill>
                <a:srgbClr val="0070C0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105517"/>
              </p:ext>
            </p:extLst>
          </p:nvPr>
        </p:nvGraphicFramePr>
        <p:xfrm>
          <a:off x="2971800" y="4757410"/>
          <a:ext cx="36576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3440"/>
                <a:gridCol w="1341121"/>
                <a:gridCol w="146303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S1.Sid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S2.sid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….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038600" y="4234190"/>
            <a:ext cx="12330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S1 × S2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0163" y="5233336"/>
            <a:ext cx="2255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70C0"/>
                </a:solidFill>
              </a:rPr>
              <a:t>S1.sid &gt; S2.sid</a:t>
            </a:r>
            <a:endParaRPr lang="en-US" sz="2800" b="1" i="1" dirty="0">
              <a:solidFill>
                <a:srgbClr val="0070C0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6710941" y="5105400"/>
            <a:ext cx="381000" cy="389546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634462" y="5707559"/>
            <a:ext cx="7569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400" dirty="0" smtClean="0"/>
              <a:t> </a:t>
            </a:r>
            <a:endParaRPr lang="en-US" sz="4400" dirty="0"/>
          </a:p>
        </p:txBody>
      </p:sp>
      <p:sp>
        <p:nvSpPr>
          <p:cNvPr id="15" name="Multiply 14"/>
          <p:cNvSpPr/>
          <p:nvPr/>
        </p:nvSpPr>
        <p:spPr>
          <a:xfrm>
            <a:off x="6710941" y="5512786"/>
            <a:ext cx="381000" cy="389546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Multiply 15"/>
          <p:cNvSpPr/>
          <p:nvPr/>
        </p:nvSpPr>
        <p:spPr>
          <a:xfrm>
            <a:off x="6710941" y="6282227"/>
            <a:ext cx="381000" cy="389546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2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5" grpId="0" animBg="1"/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Nested Queries with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Find sailors with the highest </a:t>
            </a:r>
            <a:r>
              <a:rPr lang="en-US" sz="2400" dirty="0" err="1" smtClean="0">
                <a:ea typeface="ＭＳ Ｐゴシック" pitchFamily="34" charset="-128"/>
              </a:rPr>
              <a:t>sid</a:t>
            </a:r>
            <a:r>
              <a:rPr lang="en-US" sz="2400" dirty="0" smtClean="0">
                <a:ea typeface="ＭＳ Ｐゴシック" pitchFamily="34" charset="-128"/>
              </a:rPr>
              <a:t>- </a:t>
            </a:r>
            <a:r>
              <a:rPr lang="en-US" sz="2400" b="1" i="1" dirty="0" smtClean="0">
                <a:ea typeface="ＭＳ Ｐゴシック" pitchFamily="34" charset="-128"/>
              </a:rPr>
              <a:t>without nested </a:t>
            </a:r>
            <a:r>
              <a:rPr lang="en-US" sz="2400" b="1" i="1" dirty="0" err="1" smtClean="0">
                <a:ea typeface="ＭＳ Ｐゴシック" pitchFamily="34" charset="-128"/>
              </a:rPr>
              <a:t>subquery</a:t>
            </a:r>
            <a:endParaRPr lang="en-US" sz="2400" b="1" i="1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994527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895600" y="4042415"/>
            <a:ext cx="3132244" cy="101309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*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</a:t>
            </a:r>
            <a:r>
              <a:rPr lang="en-US" dirty="0" smtClean="0">
                <a:latin typeface="Book Antiqua" pitchFamily="18" charset="0"/>
              </a:rPr>
              <a:t>S1, Sailors S2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S1.sid &gt; S2.sid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676400" y="5410200"/>
            <a:ext cx="60198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Q: What does this give?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648200" y="4707983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676400" y="5943600"/>
            <a:ext cx="60198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r>
              <a:rPr lang="en-US" dirty="0" smtClean="0"/>
              <a:t>: All but the smallest </a:t>
            </a:r>
            <a:r>
              <a:rPr lang="en-US" dirty="0" err="1" smtClean="0"/>
              <a:t>sid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09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Nested Queries with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Find sailors with the highest </a:t>
            </a:r>
            <a:r>
              <a:rPr lang="en-US" sz="2400" dirty="0" err="1" smtClean="0">
                <a:ea typeface="ＭＳ Ｐゴシック" pitchFamily="34" charset="-128"/>
              </a:rPr>
              <a:t>sid</a:t>
            </a:r>
            <a:r>
              <a:rPr lang="en-US" sz="2400" dirty="0" smtClean="0">
                <a:ea typeface="ＭＳ Ｐゴシック" pitchFamily="34" charset="-128"/>
              </a:rPr>
              <a:t>- </a:t>
            </a:r>
            <a:r>
              <a:rPr lang="en-US" sz="2400" b="1" i="1" dirty="0" smtClean="0">
                <a:ea typeface="ＭＳ Ｐゴシック" pitchFamily="34" charset="-128"/>
              </a:rPr>
              <a:t>without nested </a:t>
            </a:r>
            <a:r>
              <a:rPr lang="en-US" sz="2400" b="1" i="1" dirty="0" err="1" smtClean="0">
                <a:ea typeface="ＭＳ Ｐゴシック" pitchFamily="34" charset="-128"/>
              </a:rPr>
              <a:t>subquery</a:t>
            </a:r>
            <a:endParaRPr lang="en-US" sz="2400" b="1" i="1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209597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895600" y="4042415"/>
            <a:ext cx="3132244" cy="101309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*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</a:t>
            </a:r>
            <a:r>
              <a:rPr lang="en-US" dirty="0" smtClean="0">
                <a:latin typeface="Book Antiqua" pitchFamily="18" charset="0"/>
              </a:rPr>
              <a:t>S1, Sailors S2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S1.sid &lt; S2.sid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676400" y="5410200"/>
            <a:ext cx="60198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Q: What does this give?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676400" y="5943600"/>
            <a:ext cx="60198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r>
              <a:rPr lang="en-US" dirty="0" smtClean="0"/>
              <a:t>: All but the highest </a:t>
            </a:r>
            <a:r>
              <a:rPr lang="en-US" dirty="0" err="1" smtClean="0"/>
              <a:t>sid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4648200" y="4707983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76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Nested Queries with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Find sailors with the highest </a:t>
            </a:r>
            <a:r>
              <a:rPr lang="en-US" sz="2400" dirty="0" err="1" smtClean="0">
                <a:ea typeface="ＭＳ Ｐゴシック" pitchFamily="34" charset="-128"/>
              </a:rPr>
              <a:t>sid</a:t>
            </a:r>
            <a:r>
              <a:rPr lang="en-US" sz="2400" dirty="0" smtClean="0">
                <a:ea typeface="ＭＳ Ｐゴシック" pitchFamily="34" charset="-128"/>
              </a:rPr>
              <a:t>- </a:t>
            </a:r>
            <a:r>
              <a:rPr lang="en-US" sz="2400" b="1" i="1" dirty="0" smtClean="0">
                <a:ea typeface="ＭＳ Ｐゴシック" pitchFamily="34" charset="-128"/>
              </a:rPr>
              <a:t>without nested </a:t>
            </a:r>
            <a:r>
              <a:rPr lang="en-US" sz="2400" b="1" i="1" dirty="0" err="1" smtClean="0">
                <a:ea typeface="ＭＳ Ｐゴシック" pitchFamily="34" charset="-128"/>
              </a:rPr>
              <a:t>subquery</a:t>
            </a:r>
            <a:endParaRPr lang="en-US" sz="2400" b="1" i="1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660758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895600" y="4042415"/>
            <a:ext cx="4791152" cy="190565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(SELECT *</a:t>
            </a:r>
          </a:p>
          <a:p>
            <a:r>
              <a:rPr lang="en-US" sz="2000" dirty="0" smtClean="0">
                <a:latin typeface="Book Antiqua" pitchFamily="18" charset="0"/>
              </a:rPr>
              <a:t>FROM </a:t>
            </a:r>
            <a:r>
              <a:rPr lang="en-US" dirty="0" smtClean="0">
                <a:latin typeface="Book Antiqua" pitchFamily="18" charset="0"/>
              </a:rPr>
              <a:t>Sailors)</a:t>
            </a:r>
          </a:p>
          <a:p>
            <a:r>
              <a:rPr lang="en-US" b="1" dirty="0" smtClean="0">
                <a:latin typeface="Book Antiqua" pitchFamily="18" charset="0"/>
              </a:rPr>
              <a:t>EXCEPT</a:t>
            </a:r>
          </a:p>
          <a:p>
            <a:r>
              <a:rPr lang="en-US" sz="2000" dirty="0" smtClean="0">
                <a:latin typeface="Book Antiqua" pitchFamily="18" charset="0"/>
              </a:rPr>
              <a:t>(SELECT </a:t>
            </a:r>
            <a:r>
              <a:rPr lang="en-US" dirty="0" smtClean="0">
                <a:latin typeface="Book Antiqua" pitchFamily="18" charset="0"/>
              </a:rPr>
              <a:t> S1.sid, S1.sname, S1.rating, S1.age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</a:t>
            </a:r>
            <a:r>
              <a:rPr lang="en-US" dirty="0" smtClean="0">
                <a:latin typeface="Book Antiqua" pitchFamily="18" charset="0"/>
              </a:rPr>
              <a:t>S1, Sailors S2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S1.sid &lt; S2.sid)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4364297"/>
            <a:ext cx="23372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Therefore…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48662" y="6152973"/>
            <a:ext cx="3937938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I.e., ALL – ( ALL – Highest) = Highest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244062" y="5975127"/>
            <a:ext cx="7569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400" dirty="0" smtClean="0"/>
              <a:t>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4270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Alternative Ways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Find sailors with the highest </a:t>
            </a:r>
            <a:r>
              <a:rPr lang="en-US" sz="2400" dirty="0" err="1" smtClean="0">
                <a:ea typeface="ＭＳ Ｐゴシック" pitchFamily="34" charset="-128"/>
              </a:rPr>
              <a:t>sid</a:t>
            </a:r>
            <a:endParaRPr lang="en-US" sz="2400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525380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28600" y="4042415"/>
            <a:ext cx="4791152" cy="190565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(SELECT *</a:t>
            </a:r>
          </a:p>
          <a:p>
            <a:r>
              <a:rPr lang="en-US" sz="2000" dirty="0" smtClean="0">
                <a:latin typeface="Book Antiqua" pitchFamily="18" charset="0"/>
              </a:rPr>
              <a:t>FROM </a:t>
            </a:r>
            <a:r>
              <a:rPr lang="en-US" dirty="0" smtClean="0">
                <a:latin typeface="Book Antiqua" pitchFamily="18" charset="0"/>
              </a:rPr>
              <a:t>Sailors)</a:t>
            </a:r>
          </a:p>
          <a:p>
            <a:r>
              <a:rPr lang="en-US" dirty="0" smtClean="0">
                <a:latin typeface="Book Antiqua" pitchFamily="18" charset="0"/>
              </a:rPr>
              <a:t>EXCEPT</a:t>
            </a:r>
          </a:p>
          <a:p>
            <a:r>
              <a:rPr lang="en-US" sz="2000" dirty="0" smtClean="0">
                <a:latin typeface="Book Antiqua" pitchFamily="18" charset="0"/>
              </a:rPr>
              <a:t>(SELECT </a:t>
            </a:r>
            <a:r>
              <a:rPr lang="en-US" dirty="0" smtClean="0">
                <a:latin typeface="Book Antiqua" pitchFamily="18" charset="0"/>
              </a:rPr>
              <a:t> S1.sid, S1.sname, S1.rating, S1.age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</a:t>
            </a:r>
            <a:r>
              <a:rPr lang="en-US" dirty="0" smtClean="0">
                <a:latin typeface="Book Antiqua" pitchFamily="18" charset="0"/>
              </a:rPr>
              <a:t>S1, Sailors S2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S1.sid &lt; S2.sid)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019800" y="4036462"/>
            <a:ext cx="2119171" cy="205953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*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S.sid</a:t>
            </a:r>
            <a:endParaRPr lang="en-US" dirty="0">
              <a:latin typeface="Book Antiqua" pitchFamily="18" charset="0"/>
            </a:endParaRPr>
          </a:p>
          <a:p>
            <a:r>
              <a:rPr lang="en-US" sz="2800" b="1" dirty="0" smtClean="0">
                <a:ea typeface="ＭＳ Ｐゴシック" pitchFamily="34" charset="-128"/>
              </a:rPr>
              <a:t>&gt;= ALL</a:t>
            </a:r>
          </a:p>
          <a:p>
            <a:r>
              <a:rPr lang="en-US" sz="2000" dirty="0" smtClean="0">
                <a:latin typeface="Book Antiqua" pitchFamily="18" charset="0"/>
              </a:rPr>
              <a:t>(SELECT</a:t>
            </a:r>
            <a:r>
              <a:rPr lang="en-US" dirty="0" smtClean="0">
                <a:latin typeface="Book Antiqua" pitchFamily="18" charset="0"/>
              </a:rPr>
              <a:t>  S2.</a:t>
            </a:r>
            <a:r>
              <a:rPr lang="en-US" dirty="0">
                <a:latin typeface="Book Antiqua" pitchFamily="18" charset="0"/>
              </a:rPr>
              <a:t>sid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</a:t>
            </a:r>
            <a:r>
              <a:rPr lang="en-US" dirty="0" smtClean="0">
                <a:latin typeface="Book Antiqua" pitchFamily="18" charset="0"/>
              </a:rPr>
              <a:t>S2)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05400" y="4672074"/>
            <a:ext cx="771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VS.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46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Revisit: Another Example</a:t>
            </a:r>
          </a:p>
        </p:txBody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pitchFamily="34" charset="-128"/>
              </a:rPr>
              <a:t>Find the names of sailors who have reserved both a red and a green boat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2819399"/>
            <a:ext cx="8578310" cy="209288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600" b="1" dirty="0">
                <a:ea typeface="ＭＳ Ｐゴシック" pitchFamily="34" charset="-128"/>
              </a:rPr>
              <a:t>(select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err="1" smtClean="0">
                <a:ea typeface="ＭＳ Ｐゴシック" pitchFamily="34" charset="-128"/>
              </a:rPr>
              <a:t>S.sname</a:t>
            </a:r>
            <a:r>
              <a:rPr lang="en-US" sz="2600" dirty="0" smtClean="0">
                <a:ea typeface="ＭＳ Ｐゴシック" pitchFamily="34" charset="-128"/>
              </a:rPr>
              <a:t> </a:t>
            </a:r>
            <a:r>
              <a:rPr lang="en-US" sz="2600" b="1" dirty="0">
                <a:ea typeface="ＭＳ Ｐゴシック" pitchFamily="34" charset="-128"/>
              </a:rPr>
              <a:t>from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smtClean="0">
                <a:ea typeface="ＭＳ Ｐゴシック" pitchFamily="34" charset="-128"/>
              </a:rPr>
              <a:t>Sailors S, Reserves R, Boats B </a:t>
            </a:r>
          </a:p>
          <a:p>
            <a:r>
              <a:rPr lang="en-US" sz="2600" b="1" dirty="0" smtClean="0">
                <a:ea typeface="ＭＳ Ｐゴシック" pitchFamily="34" charset="-128"/>
              </a:rPr>
              <a:t>where</a:t>
            </a:r>
            <a:r>
              <a:rPr lang="en-US" sz="2600" dirty="0" smtClean="0">
                <a:ea typeface="ＭＳ Ｐゴシック" pitchFamily="34" charset="-128"/>
              </a:rPr>
              <a:t> </a:t>
            </a:r>
            <a:r>
              <a:rPr lang="en-US" sz="2600" dirty="0" err="1" smtClean="0">
                <a:ea typeface="ＭＳ Ｐゴシック" pitchFamily="34" charset="-128"/>
              </a:rPr>
              <a:t>S.sid</a:t>
            </a:r>
            <a:r>
              <a:rPr lang="en-US" sz="2600" dirty="0" smtClean="0">
                <a:ea typeface="ＭＳ Ｐゴシック" pitchFamily="34" charset="-128"/>
              </a:rPr>
              <a:t> = </a:t>
            </a:r>
            <a:r>
              <a:rPr lang="en-US" sz="2600" dirty="0" err="1" smtClean="0">
                <a:ea typeface="ＭＳ Ｐゴシック" pitchFamily="34" charset="-128"/>
              </a:rPr>
              <a:t>R.sid</a:t>
            </a:r>
            <a:r>
              <a:rPr lang="en-US" sz="2600" dirty="0" smtClean="0">
                <a:ea typeface="ＭＳ Ｐゴシック" pitchFamily="34" charset="-128"/>
              </a:rPr>
              <a:t> and </a:t>
            </a:r>
            <a:r>
              <a:rPr lang="en-US" sz="2600" dirty="0" err="1" smtClean="0">
                <a:ea typeface="ＭＳ Ｐゴシック" pitchFamily="34" charset="-128"/>
              </a:rPr>
              <a:t>R.bid</a:t>
            </a:r>
            <a:r>
              <a:rPr lang="en-US" sz="2600" dirty="0" smtClean="0">
                <a:ea typeface="ＭＳ Ｐゴシック" pitchFamily="34" charset="-128"/>
              </a:rPr>
              <a:t> = </a:t>
            </a:r>
            <a:r>
              <a:rPr lang="en-US" sz="2600" dirty="0" err="1" smtClean="0">
                <a:ea typeface="ＭＳ Ｐゴシック" pitchFamily="34" charset="-128"/>
              </a:rPr>
              <a:t>B.bid</a:t>
            </a:r>
            <a:r>
              <a:rPr lang="en-US" sz="2600" dirty="0" smtClean="0">
                <a:ea typeface="ＭＳ Ｐゴシック" pitchFamily="34" charset="-128"/>
              </a:rPr>
              <a:t> and </a:t>
            </a:r>
            <a:r>
              <a:rPr lang="en-US" sz="2600" dirty="0" err="1" smtClean="0">
                <a:ea typeface="ＭＳ Ｐゴシック" pitchFamily="34" charset="-128"/>
              </a:rPr>
              <a:t>B.color</a:t>
            </a:r>
            <a:r>
              <a:rPr lang="en-US" sz="2600" dirty="0" smtClean="0">
                <a:ea typeface="ＭＳ Ｐゴシック" pitchFamily="34" charset="-128"/>
              </a:rPr>
              <a:t> = ‘green’)</a:t>
            </a:r>
            <a:endParaRPr lang="en-US" sz="2600" b="1" dirty="0">
              <a:ea typeface="ＭＳ Ｐゴシック" pitchFamily="34" charset="-128"/>
            </a:endParaRPr>
          </a:p>
          <a:p>
            <a:r>
              <a:rPr lang="en-US" sz="2600" b="1" dirty="0">
                <a:ea typeface="ＭＳ Ｐゴシック" pitchFamily="34" charset="-128"/>
              </a:rPr>
              <a:t>intersect</a:t>
            </a:r>
          </a:p>
          <a:p>
            <a:r>
              <a:rPr lang="en-US" sz="2600" b="1" dirty="0">
                <a:ea typeface="ＭＳ Ｐゴシック" pitchFamily="34" charset="-128"/>
              </a:rPr>
              <a:t>(select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smtClean="0">
                <a:ea typeface="ＭＳ Ｐゴシック" pitchFamily="34" charset="-128"/>
              </a:rPr>
              <a:t>S2.sname </a:t>
            </a:r>
            <a:r>
              <a:rPr lang="en-US" sz="2600" b="1" dirty="0">
                <a:ea typeface="ＭＳ Ｐゴシック" pitchFamily="34" charset="-128"/>
              </a:rPr>
              <a:t>from</a:t>
            </a:r>
            <a:r>
              <a:rPr lang="en-US" sz="2600" dirty="0">
                <a:ea typeface="ＭＳ Ｐゴシック" pitchFamily="34" charset="-128"/>
              </a:rPr>
              <a:t> Sailors </a:t>
            </a:r>
            <a:r>
              <a:rPr lang="en-US" sz="2600" dirty="0" smtClean="0">
                <a:ea typeface="ＭＳ Ｐゴシック" pitchFamily="34" charset="-128"/>
              </a:rPr>
              <a:t>S2, </a:t>
            </a:r>
            <a:r>
              <a:rPr lang="en-US" sz="2600" dirty="0">
                <a:ea typeface="ＭＳ Ｐゴシック" pitchFamily="34" charset="-128"/>
              </a:rPr>
              <a:t>Reserves </a:t>
            </a:r>
            <a:r>
              <a:rPr lang="en-US" sz="2600" dirty="0" smtClean="0">
                <a:ea typeface="ＭＳ Ｐゴシック" pitchFamily="34" charset="-128"/>
              </a:rPr>
              <a:t>R2, </a:t>
            </a:r>
            <a:r>
              <a:rPr lang="en-US" sz="2600" dirty="0">
                <a:ea typeface="ＭＳ Ｐゴシック" pitchFamily="34" charset="-128"/>
              </a:rPr>
              <a:t>Boats </a:t>
            </a:r>
            <a:r>
              <a:rPr lang="en-US" sz="2600" dirty="0" smtClean="0">
                <a:ea typeface="ＭＳ Ｐゴシック" pitchFamily="34" charset="-128"/>
              </a:rPr>
              <a:t>B2 </a:t>
            </a:r>
            <a:endParaRPr lang="en-US" sz="2600" dirty="0">
              <a:ea typeface="ＭＳ Ｐゴシック" pitchFamily="34" charset="-128"/>
            </a:endParaRPr>
          </a:p>
          <a:p>
            <a:r>
              <a:rPr lang="en-US" sz="2600" b="1" dirty="0">
                <a:ea typeface="ＭＳ Ｐゴシック" pitchFamily="34" charset="-128"/>
              </a:rPr>
              <a:t>where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smtClean="0">
                <a:ea typeface="ＭＳ Ｐゴシック" pitchFamily="34" charset="-128"/>
              </a:rPr>
              <a:t>S2.sid </a:t>
            </a:r>
            <a:r>
              <a:rPr lang="en-US" sz="2600" dirty="0">
                <a:ea typeface="ＭＳ Ｐゴシック" pitchFamily="34" charset="-128"/>
              </a:rPr>
              <a:t>= </a:t>
            </a:r>
            <a:r>
              <a:rPr lang="en-US" sz="2600" dirty="0" smtClean="0">
                <a:ea typeface="ＭＳ Ｐゴシック" pitchFamily="34" charset="-128"/>
              </a:rPr>
              <a:t>R2.sid </a:t>
            </a:r>
            <a:r>
              <a:rPr lang="en-US" sz="2600" dirty="0">
                <a:ea typeface="ＭＳ Ｐゴシック" pitchFamily="34" charset="-128"/>
              </a:rPr>
              <a:t>and </a:t>
            </a:r>
            <a:r>
              <a:rPr lang="en-US" sz="2600" dirty="0" smtClean="0">
                <a:ea typeface="ＭＳ Ｐゴシック" pitchFamily="34" charset="-128"/>
              </a:rPr>
              <a:t>R2.bid </a:t>
            </a:r>
            <a:r>
              <a:rPr lang="en-US" sz="2600" dirty="0">
                <a:ea typeface="ＭＳ Ｐゴシック" pitchFamily="34" charset="-128"/>
              </a:rPr>
              <a:t>= </a:t>
            </a:r>
            <a:r>
              <a:rPr lang="en-US" sz="2600" dirty="0" smtClean="0">
                <a:ea typeface="ＭＳ Ｐゴシック" pitchFamily="34" charset="-128"/>
              </a:rPr>
              <a:t>B2.bid </a:t>
            </a:r>
            <a:r>
              <a:rPr lang="en-US" sz="2600" dirty="0">
                <a:ea typeface="ＭＳ Ｐゴシック" pitchFamily="34" charset="-128"/>
              </a:rPr>
              <a:t>and </a:t>
            </a:r>
            <a:r>
              <a:rPr lang="en-US" sz="2600" dirty="0" smtClean="0">
                <a:ea typeface="ＭＳ Ｐゴシック" pitchFamily="34" charset="-128"/>
              </a:rPr>
              <a:t>B2.color </a:t>
            </a:r>
            <a:r>
              <a:rPr lang="en-US" sz="2600" dirty="0">
                <a:ea typeface="ＭＳ Ｐゴシック" pitchFamily="34" charset="-128"/>
              </a:rPr>
              <a:t>= ‘red’)</a:t>
            </a:r>
            <a:endParaRPr lang="en-US" sz="2600" b="1" dirty="0">
              <a:ea typeface="ＭＳ Ｐゴシック" pitchFamily="34" charset="-128"/>
            </a:endParaRPr>
          </a:p>
        </p:txBody>
      </p:sp>
      <p:sp>
        <p:nvSpPr>
          <p:cNvPr id="4" name="Oval 3"/>
          <p:cNvSpPr/>
          <p:nvPr/>
        </p:nvSpPr>
        <p:spPr>
          <a:xfrm>
            <a:off x="1295400" y="2743200"/>
            <a:ext cx="1219200" cy="609601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12985" y="3962400"/>
            <a:ext cx="1371600" cy="609601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69631" y="5029200"/>
            <a:ext cx="8578310" cy="6858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 query contains a “subtle bug” which arises because we are using </a:t>
            </a:r>
            <a:r>
              <a:rPr lang="en-US" sz="2000" i="1" dirty="0" err="1" smtClean="0"/>
              <a:t>sname</a:t>
            </a:r>
            <a:r>
              <a:rPr lang="en-US" sz="2000" dirty="0" smtClean="0"/>
              <a:t> to identify Sailors, and “</a:t>
            </a:r>
            <a:r>
              <a:rPr lang="en-US" sz="2000" dirty="0" err="1" smtClean="0"/>
              <a:t>sname</a:t>
            </a:r>
            <a:r>
              <a:rPr lang="en-US" sz="2000" dirty="0" smtClean="0"/>
              <a:t>” is not a key for Sailors!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69631" y="5867400"/>
            <a:ext cx="8578310" cy="6858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If we want to compute the names of such Sailors, we would need a </a:t>
            </a:r>
            <a:br>
              <a:rPr lang="en-US" sz="2000" dirty="0" smtClean="0"/>
            </a:br>
            <a:r>
              <a:rPr lang="en-US" sz="2000" dirty="0" smtClean="0"/>
              <a:t>NESTED QUERY</a:t>
            </a:r>
          </a:p>
        </p:txBody>
      </p:sp>
    </p:spTree>
    <p:extLst>
      <p:ext uri="{BB962C8B-B14F-4D97-AF65-F5344CB8AC3E}">
        <p14:creationId xmlns:p14="http://schemas.microsoft.com/office/powerpoint/2010/main" val="266964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5" grpId="0" animBg="1"/>
      <p:bldP spid="1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A Correct Way</a:t>
            </a:r>
          </a:p>
        </p:txBody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pitchFamily="34" charset="-128"/>
              </a:rPr>
              <a:t>Find the names of sailors who have reserved both a red and a green boat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2819399"/>
            <a:ext cx="8578310" cy="209288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600" b="1" dirty="0">
                <a:ea typeface="ＭＳ Ｐゴシック" pitchFamily="34" charset="-128"/>
              </a:rPr>
              <a:t>(select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err="1" smtClean="0">
                <a:ea typeface="ＭＳ Ｐゴシック" pitchFamily="34" charset="-128"/>
              </a:rPr>
              <a:t>S.sname</a:t>
            </a:r>
            <a:r>
              <a:rPr lang="en-US" sz="2600" dirty="0" smtClean="0">
                <a:ea typeface="ＭＳ Ｐゴシック" pitchFamily="34" charset="-128"/>
              </a:rPr>
              <a:t> </a:t>
            </a:r>
            <a:r>
              <a:rPr lang="en-US" sz="2600" b="1" dirty="0">
                <a:ea typeface="ＭＳ Ｐゴシック" pitchFamily="34" charset="-128"/>
              </a:rPr>
              <a:t>from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smtClean="0">
                <a:ea typeface="ＭＳ Ｐゴシック" pitchFamily="34" charset="-128"/>
              </a:rPr>
              <a:t>Sailors S, Reserves R, Boats B </a:t>
            </a:r>
          </a:p>
          <a:p>
            <a:r>
              <a:rPr lang="en-US" sz="2600" b="1" dirty="0" smtClean="0">
                <a:ea typeface="ＭＳ Ｐゴシック" pitchFamily="34" charset="-128"/>
              </a:rPr>
              <a:t>where</a:t>
            </a:r>
            <a:r>
              <a:rPr lang="en-US" sz="2600" dirty="0" smtClean="0">
                <a:ea typeface="ＭＳ Ｐゴシック" pitchFamily="34" charset="-128"/>
              </a:rPr>
              <a:t> </a:t>
            </a:r>
            <a:r>
              <a:rPr lang="en-US" sz="2600" dirty="0" err="1" smtClean="0">
                <a:ea typeface="ＭＳ Ｐゴシック" pitchFamily="34" charset="-128"/>
              </a:rPr>
              <a:t>S.sid</a:t>
            </a:r>
            <a:r>
              <a:rPr lang="en-US" sz="2600" dirty="0" smtClean="0">
                <a:ea typeface="ＭＳ Ｐゴシック" pitchFamily="34" charset="-128"/>
              </a:rPr>
              <a:t> = </a:t>
            </a:r>
            <a:r>
              <a:rPr lang="en-US" sz="2600" dirty="0" err="1" smtClean="0">
                <a:ea typeface="ＭＳ Ｐゴシック" pitchFamily="34" charset="-128"/>
              </a:rPr>
              <a:t>R.sid</a:t>
            </a:r>
            <a:r>
              <a:rPr lang="en-US" sz="2600" dirty="0" smtClean="0">
                <a:ea typeface="ＭＳ Ｐゴシック" pitchFamily="34" charset="-128"/>
              </a:rPr>
              <a:t> and </a:t>
            </a:r>
            <a:r>
              <a:rPr lang="en-US" sz="2600" dirty="0" err="1" smtClean="0">
                <a:ea typeface="ＭＳ Ｐゴシック" pitchFamily="34" charset="-128"/>
              </a:rPr>
              <a:t>R.bid</a:t>
            </a:r>
            <a:r>
              <a:rPr lang="en-US" sz="2600" dirty="0" smtClean="0">
                <a:ea typeface="ＭＳ Ｐゴシック" pitchFamily="34" charset="-128"/>
              </a:rPr>
              <a:t> = </a:t>
            </a:r>
            <a:r>
              <a:rPr lang="en-US" sz="2600" dirty="0" err="1" smtClean="0">
                <a:ea typeface="ＭＳ Ｐゴシック" pitchFamily="34" charset="-128"/>
              </a:rPr>
              <a:t>B.bid</a:t>
            </a:r>
            <a:r>
              <a:rPr lang="en-US" sz="2600" dirty="0" smtClean="0">
                <a:ea typeface="ＭＳ Ｐゴシック" pitchFamily="34" charset="-128"/>
              </a:rPr>
              <a:t> and </a:t>
            </a:r>
            <a:r>
              <a:rPr lang="en-US" sz="2600" dirty="0" err="1" smtClean="0">
                <a:ea typeface="ＭＳ Ｐゴシック" pitchFamily="34" charset="-128"/>
              </a:rPr>
              <a:t>B.color</a:t>
            </a:r>
            <a:r>
              <a:rPr lang="en-US" sz="2600" dirty="0" smtClean="0">
                <a:ea typeface="ＭＳ Ｐゴシック" pitchFamily="34" charset="-128"/>
              </a:rPr>
              <a:t> = ‘green’)</a:t>
            </a:r>
            <a:endParaRPr lang="en-US" sz="2600" b="1" dirty="0">
              <a:ea typeface="ＭＳ Ｐゴシック" pitchFamily="34" charset="-128"/>
            </a:endParaRPr>
          </a:p>
          <a:p>
            <a:r>
              <a:rPr lang="en-US" sz="2600" b="1" dirty="0" smtClean="0">
                <a:ea typeface="ＭＳ Ｐゴシック" pitchFamily="34" charset="-128"/>
              </a:rPr>
              <a:t>AND </a:t>
            </a:r>
            <a:r>
              <a:rPr lang="en-US" sz="2600" dirty="0" err="1" smtClean="0">
                <a:ea typeface="ＭＳ Ｐゴシック" pitchFamily="34" charset="-128"/>
              </a:rPr>
              <a:t>S.sid</a:t>
            </a:r>
            <a:r>
              <a:rPr lang="en-US" sz="2600" b="1" dirty="0" smtClean="0">
                <a:ea typeface="ＭＳ Ｐゴシック" pitchFamily="34" charset="-128"/>
              </a:rPr>
              <a:t> IN</a:t>
            </a:r>
            <a:endParaRPr lang="en-US" sz="2600" b="1" dirty="0">
              <a:ea typeface="ＭＳ Ｐゴシック" pitchFamily="34" charset="-128"/>
            </a:endParaRPr>
          </a:p>
          <a:p>
            <a:r>
              <a:rPr lang="en-US" sz="2600" b="1" dirty="0">
                <a:ea typeface="ＭＳ Ｐゴシック" pitchFamily="34" charset="-128"/>
              </a:rPr>
              <a:t>(select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smtClean="0">
                <a:ea typeface="ＭＳ Ｐゴシック" pitchFamily="34" charset="-128"/>
              </a:rPr>
              <a:t>S2.sid </a:t>
            </a:r>
            <a:r>
              <a:rPr lang="en-US" sz="2600" b="1" dirty="0">
                <a:ea typeface="ＭＳ Ｐゴシック" pitchFamily="34" charset="-128"/>
              </a:rPr>
              <a:t>from</a:t>
            </a:r>
            <a:r>
              <a:rPr lang="en-US" sz="2600" dirty="0">
                <a:ea typeface="ＭＳ Ｐゴシック" pitchFamily="34" charset="-128"/>
              </a:rPr>
              <a:t> Sailors </a:t>
            </a:r>
            <a:r>
              <a:rPr lang="en-US" sz="2600" dirty="0" smtClean="0">
                <a:ea typeface="ＭＳ Ｐゴシック" pitchFamily="34" charset="-128"/>
              </a:rPr>
              <a:t>S2, </a:t>
            </a:r>
            <a:r>
              <a:rPr lang="en-US" sz="2600" dirty="0">
                <a:ea typeface="ＭＳ Ｐゴシック" pitchFamily="34" charset="-128"/>
              </a:rPr>
              <a:t>Reserves </a:t>
            </a:r>
            <a:r>
              <a:rPr lang="en-US" sz="2600" dirty="0" smtClean="0">
                <a:ea typeface="ＭＳ Ｐゴシック" pitchFamily="34" charset="-128"/>
              </a:rPr>
              <a:t>R2, </a:t>
            </a:r>
            <a:r>
              <a:rPr lang="en-US" sz="2600" dirty="0">
                <a:ea typeface="ＭＳ Ｐゴシック" pitchFamily="34" charset="-128"/>
              </a:rPr>
              <a:t>Boats </a:t>
            </a:r>
            <a:r>
              <a:rPr lang="en-US" sz="2600" dirty="0" smtClean="0">
                <a:ea typeface="ＭＳ Ｐゴシック" pitchFamily="34" charset="-128"/>
              </a:rPr>
              <a:t>B2 </a:t>
            </a:r>
            <a:endParaRPr lang="en-US" sz="2600" dirty="0">
              <a:ea typeface="ＭＳ Ｐゴシック" pitchFamily="34" charset="-128"/>
            </a:endParaRPr>
          </a:p>
          <a:p>
            <a:r>
              <a:rPr lang="en-US" sz="2600" b="1" dirty="0">
                <a:ea typeface="ＭＳ Ｐゴシック" pitchFamily="34" charset="-128"/>
              </a:rPr>
              <a:t>where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smtClean="0">
                <a:ea typeface="ＭＳ Ｐゴシック" pitchFamily="34" charset="-128"/>
              </a:rPr>
              <a:t>S2.sid </a:t>
            </a:r>
            <a:r>
              <a:rPr lang="en-US" sz="2600" dirty="0">
                <a:ea typeface="ＭＳ Ｐゴシック" pitchFamily="34" charset="-128"/>
              </a:rPr>
              <a:t>= </a:t>
            </a:r>
            <a:r>
              <a:rPr lang="en-US" sz="2600" dirty="0" smtClean="0">
                <a:ea typeface="ＭＳ Ｐゴシック" pitchFamily="34" charset="-128"/>
              </a:rPr>
              <a:t>R2.sid </a:t>
            </a:r>
            <a:r>
              <a:rPr lang="en-US" sz="2600" dirty="0">
                <a:ea typeface="ＭＳ Ｐゴシック" pitchFamily="34" charset="-128"/>
              </a:rPr>
              <a:t>and </a:t>
            </a:r>
            <a:r>
              <a:rPr lang="en-US" sz="2600" dirty="0" smtClean="0">
                <a:ea typeface="ＭＳ Ｐゴシック" pitchFamily="34" charset="-128"/>
              </a:rPr>
              <a:t>R2.bid </a:t>
            </a:r>
            <a:r>
              <a:rPr lang="en-US" sz="2600" dirty="0">
                <a:ea typeface="ＭＳ Ｐゴシック" pitchFamily="34" charset="-128"/>
              </a:rPr>
              <a:t>= </a:t>
            </a:r>
            <a:r>
              <a:rPr lang="en-US" sz="2600" dirty="0" smtClean="0">
                <a:ea typeface="ＭＳ Ｐゴシック" pitchFamily="34" charset="-128"/>
              </a:rPr>
              <a:t>B2.bid </a:t>
            </a:r>
            <a:r>
              <a:rPr lang="en-US" sz="2600" dirty="0">
                <a:ea typeface="ＭＳ Ｐゴシック" pitchFamily="34" charset="-128"/>
              </a:rPr>
              <a:t>and </a:t>
            </a:r>
            <a:r>
              <a:rPr lang="en-US" sz="2600" dirty="0" smtClean="0">
                <a:ea typeface="ＭＳ Ｐゴシック" pitchFamily="34" charset="-128"/>
              </a:rPr>
              <a:t>B2.color </a:t>
            </a:r>
            <a:r>
              <a:rPr lang="en-US" sz="2600" dirty="0">
                <a:ea typeface="ＭＳ Ｐゴシック" pitchFamily="34" charset="-128"/>
              </a:rPr>
              <a:t>= ‘red’)</a:t>
            </a:r>
            <a:endParaRPr lang="en-US" sz="2600" b="1" dirty="0">
              <a:ea typeface="ＭＳ Ｐゴシック" pitchFamily="34" charset="-128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13346" y="3561038"/>
            <a:ext cx="1896454" cy="609601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04800" y="5186585"/>
            <a:ext cx="8578310" cy="6858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Similarly, queries using EXCEPT can be re-written using NOT IN</a:t>
            </a:r>
          </a:p>
        </p:txBody>
      </p:sp>
    </p:spTree>
    <p:extLst>
      <p:ext uri="{BB962C8B-B14F-4D97-AF65-F5344CB8AC3E}">
        <p14:creationId xmlns:p14="http://schemas.microsoft.com/office/powerpoint/2010/main" val="5433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Revisit: Another Example</a:t>
            </a: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</a:t>
            </a:r>
            <a:r>
              <a:rPr lang="en-US" dirty="0" smtClean="0">
                <a:ea typeface="ＭＳ Ｐゴシック" pitchFamily="34" charset="-128"/>
              </a:rPr>
              <a:t>ind the name and age of the oldest sailor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58114" y="4251472"/>
            <a:ext cx="4816575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 smtClean="0">
                <a:ea typeface="ＭＳ Ｐゴシック" pitchFamily="34" charset="-128"/>
              </a:rPr>
              <a:t>S.sname</a:t>
            </a:r>
            <a:r>
              <a:rPr lang="en-US" sz="3200" b="1" dirty="0" smtClean="0">
                <a:ea typeface="ＭＳ Ｐゴシック" pitchFamily="34" charset="-128"/>
              </a:rPr>
              <a:t>, max </a:t>
            </a:r>
            <a:r>
              <a:rPr lang="en-US" sz="3200" dirty="0" smtClean="0">
                <a:ea typeface="ＭＳ Ｐゴシック" pitchFamily="34" charset="-128"/>
              </a:rPr>
              <a:t>(</a:t>
            </a:r>
            <a:r>
              <a:rPr lang="en-US" sz="3200" dirty="0" err="1" smtClean="0">
                <a:ea typeface="ＭＳ Ｐゴシック" pitchFamily="34" charset="-128"/>
              </a:rPr>
              <a:t>S.age</a:t>
            </a:r>
            <a:r>
              <a:rPr lang="en-US" sz="3200" dirty="0" smtClean="0">
                <a:ea typeface="ＭＳ Ｐゴシック" pitchFamily="34" charset="-128"/>
              </a:rPr>
              <a:t>)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Sailors S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1448514" y="3962400"/>
            <a:ext cx="6096000" cy="1524000"/>
          </a:xfrm>
          <a:prstGeom prst="line">
            <a:avLst/>
          </a:prstGeom>
          <a:noFill/>
          <a:ln w="38100" cap="rnd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V="1">
            <a:off x="1448514" y="4114800"/>
            <a:ext cx="5791200" cy="1371600"/>
          </a:xfrm>
          <a:prstGeom prst="line">
            <a:avLst/>
          </a:prstGeom>
          <a:noFill/>
          <a:ln w="38100" cap="rnd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762000" y="5791200"/>
            <a:ext cx="7924800" cy="838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query is illegal in SQL- If the “select” clause uses an aggregate function, it must use ONLY aggregate function unless the query contains a “group by” clause! 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052192"/>
              </p:ext>
            </p:extLst>
          </p:nvPr>
        </p:nvGraphicFramePr>
        <p:xfrm>
          <a:off x="2733674" y="232664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52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869757959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80" y="1676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53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 Correct Way</a:t>
            </a: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</a:t>
            </a:r>
            <a:r>
              <a:rPr lang="en-US" dirty="0" smtClean="0">
                <a:ea typeface="ＭＳ Ｐゴシック" pitchFamily="34" charset="-128"/>
              </a:rPr>
              <a:t>ind the name and age of the oldest sailor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76400" y="4264228"/>
            <a:ext cx="6341801" cy="20621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ea typeface="ＭＳ Ｐゴシック" pitchFamily="34" charset="-128"/>
              </a:rPr>
              <a:t>SELECT</a:t>
            </a: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200" dirty="0" err="1" smtClean="0">
                <a:ea typeface="ＭＳ Ｐゴシック" pitchFamily="34" charset="-128"/>
              </a:rPr>
              <a:t>S.sname</a:t>
            </a:r>
            <a:r>
              <a:rPr lang="en-US" sz="3200" dirty="0" smtClean="0">
                <a:ea typeface="ＭＳ Ｐゴシック" pitchFamily="34" charset="-128"/>
              </a:rPr>
              <a:t>,</a:t>
            </a:r>
            <a:r>
              <a:rPr lang="en-US" sz="3200" b="1" dirty="0" smtClean="0">
                <a:ea typeface="ＭＳ Ｐゴシック" pitchFamily="34" charset="-128"/>
              </a:rPr>
              <a:t> </a:t>
            </a:r>
            <a:r>
              <a:rPr lang="en-US" sz="3200" dirty="0" err="1" smtClean="0">
                <a:ea typeface="ＭＳ Ｐゴシック" pitchFamily="34" charset="-128"/>
              </a:rPr>
              <a:t>S.age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b="1" dirty="0" smtClean="0">
                <a:ea typeface="ＭＳ Ｐゴシック" pitchFamily="34" charset="-128"/>
              </a:rPr>
              <a:t>FROM</a:t>
            </a:r>
            <a:r>
              <a:rPr lang="en-US" sz="3200" dirty="0" smtClean="0">
                <a:ea typeface="ＭＳ Ｐゴシック" pitchFamily="34" charset="-128"/>
              </a:rPr>
              <a:t> Sailors S</a:t>
            </a:r>
          </a:p>
          <a:p>
            <a:r>
              <a:rPr lang="en-US" sz="3200" b="1" dirty="0" smtClean="0">
                <a:ea typeface="ＭＳ Ｐゴシック" pitchFamily="34" charset="-128"/>
              </a:rPr>
              <a:t>WHERE</a:t>
            </a: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200" dirty="0" err="1" smtClean="0">
                <a:ea typeface="ＭＳ Ｐゴシック" pitchFamily="34" charset="-128"/>
              </a:rPr>
              <a:t>S.age</a:t>
            </a:r>
            <a:r>
              <a:rPr lang="en-US" sz="3200" dirty="0" smtClean="0">
                <a:ea typeface="ＭＳ Ｐゴシック" pitchFamily="34" charset="-128"/>
              </a:rPr>
              <a:t> = (</a:t>
            </a:r>
            <a:r>
              <a:rPr lang="en-US" sz="3200" b="1" dirty="0" smtClean="0">
                <a:ea typeface="ＭＳ Ｐゴシック" pitchFamily="34" charset="-128"/>
              </a:rPr>
              <a:t>SELECT</a:t>
            </a: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200" b="1" dirty="0" smtClean="0">
                <a:ea typeface="ＭＳ Ｐゴシック" pitchFamily="34" charset="-128"/>
              </a:rPr>
              <a:t>MAX</a:t>
            </a:r>
            <a:r>
              <a:rPr lang="en-US" sz="3200" dirty="0" smtClean="0">
                <a:ea typeface="ＭＳ Ｐゴシック" pitchFamily="34" charset="-128"/>
              </a:rPr>
              <a:t>(S2.age)</a:t>
            </a:r>
          </a:p>
          <a:p>
            <a:r>
              <a:rPr lang="en-US" sz="3200" dirty="0">
                <a:ea typeface="ＭＳ Ｐゴシック" pitchFamily="34" charset="-128"/>
              </a:rPr>
              <a:t>	</a:t>
            </a:r>
            <a:r>
              <a:rPr lang="en-US" sz="3200" dirty="0" smtClean="0">
                <a:ea typeface="ＭＳ Ｐゴシック" pitchFamily="34" charset="-128"/>
              </a:rPr>
              <a:t>		</a:t>
            </a:r>
            <a:r>
              <a:rPr lang="en-US" sz="3200" b="1" dirty="0" smtClean="0">
                <a:ea typeface="ＭＳ Ｐゴシック" pitchFamily="34" charset="-128"/>
              </a:rPr>
              <a:t>FROM</a:t>
            </a:r>
            <a:r>
              <a:rPr lang="en-US" sz="3200" dirty="0" smtClean="0">
                <a:ea typeface="ＭＳ Ｐゴシック" pitchFamily="34" charset="-128"/>
              </a:rPr>
              <a:t> Sailors S2)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420104"/>
              </p:ext>
            </p:extLst>
          </p:nvPr>
        </p:nvGraphicFramePr>
        <p:xfrm>
          <a:off x="2733674" y="232664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35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Alternative Ways</a:t>
            </a: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</a:t>
            </a:r>
            <a:r>
              <a:rPr lang="en-US" dirty="0" smtClean="0">
                <a:ea typeface="ＭＳ Ｐゴシック" pitchFamily="34" charset="-128"/>
              </a:rPr>
              <a:t>ind the name and age of the oldest sailor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" y="4191000"/>
            <a:ext cx="4800600" cy="144655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ea typeface="ＭＳ Ｐゴシック" pitchFamily="34" charset="-128"/>
              </a:rPr>
              <a:t>SELECT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S.sname</a:t>
            </a:r>
            <a:r>
              <a:rPr lang="en-US" sz="2200" dirty="0" smtClean="0">
                <a:ea typeface="ＭＳ Ｐゴシック" pitchFamily="34" charset="-128"/>
              </a:rPr>
              <a:t>,</a:t>
            </a:r>
            <a:r>
              <a:rPr lang="en-US" sz="2200" b="1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S.age</a:t>
            </a:r>
            <a:endParaRPr lang="en-US" sz="2200" dirty="0">
              <a:ea typeface="ＭＳ Ｐゴシック" pitchFamily="34" charset="-128"/>
            </a:endParaRPr>
          </a:p>
          <a:p>
            <a:r>
              <a:rPr lang="en-US" sz="2200" b="1" dirty="0" smtClean="0">
                <a:ea typeface="ＭＳ Ｐゴシック" pitchFamily="34" charset="-128"/>
              </a:rPr>
              <a:t>FROM</a:t>
            </a:r>
            <a:r>
              <a:rPr lang="en-US" sz="2200" dirty="0" smtClean="0">
                <a:ea typeface="ＭＳ Ｐゴシック" pitchFamily="34" charset="-128"/>
              </a:rPr>
              <a:t> Sailors S</a:t>
            </a:r>
          </a:p>
          <a:p>
            <a:r>
              <a:rPr lang="en-US" sz="2200" b="1" dirty="0" smtClean="0">
                <a:ea typeface="ＭＳ Ｐゴシック" pitchFamily="34" charset="-128"/>
              </a:rPr>
              <a:t>WHERE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S.age</a:t>
            </a:r>
            <a:r>
              <a:rPr lang="en-US" sz="2200" dirty="0" smtClean="0">
                <a:ea typeface="ＭＳ Ｐゴシック" pitchFamily="34" charset="-128"/>
              </a:rPr>
              <a:t> = (</a:t>
            </a:r>
            <a:r>
              <a:rPr lang="en-US" sz="2200" b="1" dirty="0" smtClean="0">
                <a:ea typeface="ＭＳ Ｐゴシック" pitchFamily="34" charset="-128"/>
              </a:rPr>
              <a:t>SELECT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b="1" dirty="0" smtClean="0">
                <a:ea typeface="ＭＳ Ｐゴシック" pitchFamily="34" charset="-128"/>
              </a:rPr>
              <a:t>MAX</a:t>
            </a:r>
            <a:r>
              <a:rPr lang="en-US" sz="2200" dirty="0" smtClean="0">
                <a:ea typeface="ＭＳ Ｐゴシック" pitchFamily="34" charset="-128"/>
              </a:rPr>
              <a:t>(S2.age)</a:t>
            </a:r>
          </a:p>
          <a:p>
            <a:r>
              <a:rPr lang="en-US" sz="2200" dirty="0">
                <a:ea typeface="ＭＳ Ｐゴシック" pitchFamily="34" charset="-128"/>
              </a:rPr>
              <a:t>	</a:t>
            </a:r>
            <a:r>
              <a:rPr lang="en-US" sz="2200" dirty="0" smtClean="0">
                <a:ea typeface="ＭＳ Ｐゴシック" pitchFamily="34" charset="-128"/>
              </a:rPr>
              <a:t>	   </a:t>
            </a:r>
            <a:r>
              <a:rPr lang="en-US" sz="2200" b="1" dirty="0" smtClean="0">
                <a:ea typeface="ＭＳ Ｐゴシック" pitchFamily="34" charset="-128"/>
              </a:rPr>
              <a:t>FROM</a:t>
            </a:r>
            <a:r>
              <a:rPr lang="en-US" sz="2200" dirty="0" smtClean="0">
                <a:ea typeface="ＭＳ Ｐゴシック" pitchFamily="34" charset="-128"/>
              </a:rPr>
              <a:t> Sailors S2)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870914"/>
              </p:ext>
            </p:extLst>
          </p:nvPr>
        </p:nvGraphicFramePr>
        <p:xfrm>
          <a:off x="2733674" y="232664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86400" y="4239892"/>
            <a:ext cx="3513782" cy="110799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ea typeface="ＭＳ Ｐゴシック" pitchFamily="34" charset="-128"/>
              </a:rPr>
              <a:t>SELECT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  <a:r>
              <a:rPr lang="en-US" sz="2200" dirty="0" err="1" smtClean="0">
                <a:ea typeface="ＭＳ Ｐゴシック" pitchFamily="34" charset="-128"/>
              </a:rPr>
              <a:t>S.sname</a:t>
            </a:r>
            <a:r>
              <a:rPr lang="en-US" sz="2200" dirty="0" smtClean="0">
                <a:ea typeface="ＭＳ Ｐゴシック" pitchFamily="34" charset="-128"/>
              </a:rPr>
              <a:t>,</a:t>
            </a:r>
            <a:r>
              <a:rPr lang="en-US" sz="2200" b="1" dirty="0" smtClean="0">
                <a:ea typeface="ＭＳ Ｐゴシック" pitchFamily="34" charset="-128"/>
              </a:rPr>
              <a:t> MAX(</a:t>
            </a:r>
            <a:r>
              <a:rPr lang="en-US" sz="2200" dirty="0" err="1" smtClean="0">
                <a:ea typeface="ＭＳ Ｐゴシック" pitchFamily="34" charset="-128"/>
              </a:rPr>
              <a:t>S.age</a:t>
            </a:r>
            <a:r>
              <a:rPr lang="en-US" sz="2200" b="1" dirty="0" smtClean="0">
                <a:ea typeface="ＭＳ Ｐゴシック" pitchFamily="34" charset="-128"/>
              </a:rPr>
              <a:t>)</a:t>
            </a:r>
            <a:endParaRPr lang="en-US" sz="2200" b="1" dirty="0">
              <a:ea typeface="ＭＳ Ｐゴシック" pitchFamily="34" charset="-128"/>
            </a:endParaRPr>
          </a:p>
          <a:p>
            <a:r>
              <a:rPr lang="en-US" sz="2200" b="1" dirty="0" smtClean="0">
                <a:ea typeface="ＭＳ Ｐゴシック" pitchFamily="34" charset="-128"/>
              </a:rPr>
              <a:t>FROM</a:t>
            </a:r>
            <a:r>
              <a:rPr lang="en-US" sz="2200" dirty="0" smtClean="0">
                <a:ea typeface="ＭＳ Ｐゴシック" pitchFamily="34" charset="-128"/>
              </a:rPr>
              <a:t> Sailors S</a:t>
            </a:r>
          </a:p>
          <a:p>
            <a:r>
              <a:rPr lang="en-US" sz="2200" b="1" dirty="0" smtClean="0">
                <a:ea typeface="ＭＳ Ｐゴシック" pitchFamily="34" charset="-128"/>
              </a:rPr>
              <a:t>GROUP BY </a:t>
            </a:r>
            <a:r>
              <a:rPr lang="en-US" sz="2200" dirty="0" err="1" smtClean="0">
                <a:ea typeface="ＭＳ Ｐゴシック" pitchFamily="34" charset="-128"/>
              </a:rPr>
              <a:t>S.sname</a:t>
            </a:r>
            <a:endParaRPr lang="en-US" sz="2200" dirty="0" smtClean="0">
              <a:ea typeface="ＭＳ Ｐゴシック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7514" y="4560976"/>
            <a:ext cx="642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VS.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Multiply 2"/>
          <p:cNvSpPr/>
          <p:nvPr/>
        </p:nvSpPr>
        <p:spPr>
          <a:xfrm>
            <a:off x="7010400" y="5617577"/>
            <a:ext cx="914400" cy="991850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52600" y="5618331"/>
            <a:ext cx="11192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 smtClean="0"/>
              <a:t> 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29592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Revisit: Another Example</a:t>
            </a: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Find age of the youngest sailor with age </a:t>
            </a:r>
            <a:r>
              <a:rPr lang="en-US" sz="2800" dirty="0" smtClean="0"/>
              <a:t>≥ </a:t>
            </a:r>
            <a:r>
              <a:rPr lang="en-US" sz="2800" dirty="0"/>
              <a:t>18, for each rating </a:t>
            </a:r>
            <a:r>
              <a:rPr lang="en-US" sz="2800" dirty="0" smtClean="0"/>
              <a:t>level with </a:t>
            </a:r>
            <a:r>
              <a:rPr lang="en-US" sz="2800" dirty="0"/>
              <a:t>at least 2 </a:t>
            </a:r>
            <a:r>
              <a:rPr lang="en-US" sz="2800" dirty="0" smtClean="0"/>
              <a:t>such sailors</a:t>
            </a:r>
            <a:endParaRPr lang="en-US" sz="2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sz="2800" dirty="0" smtClean="0">
              <a:ea typeface="ＭＳ Ｐゴシック" pitchFamily="34" charset="-128"/>
            </a:endParaRPr>
          </a:p>
          <a:p>
            <a:pPr marL="742950" lvl="2" indent="-342900">
              <a:buFont typeface="Wingdings" pitchFamily="2" charset="2"/>
              <a:buChar char="§"/>
            </a:pPr>
            <a:endParaRPr lang="en-US" sz="2000" dirty="0" smtClean="0"/>
          </a:p>
          <a:p>
            <a:pPr marL="400050" lvl="2" indent="0">
              <a:buNone/>
            </a:pP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312386"/>
              </p:ext>
            </p:extLst>
          </p:nvPr>
        </p:nvGraphicFramePr>
        <p:xfrm>
          <a:off x="2743200" y="27432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057400" y="4470875"/>
            <a:ext cx="4800600" cy="1628651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,  </a:t>
            </a:r>
            <a:r>
              <a:rPr lang="en-US" sz="2000" dirty="0">
                <a:latin typeface="Book Antiqua" pitchFamily="18" charset="0"/>
              </a:rPr>
              <a:t>MIN</a:t>
            </a:r>
            <a:r>
              <a:rPr lang="en-US" dirty="0">
                <a:latin typeface="Book Antiqua" pitchFamily="18" charset="0"/>
              </a:rPr>
              <a:t> (</a:t>
            </a:r>
            <a:r>
              <a:rPr lang="en-US" dirty="0" err="1">
                <a:latin typeface="Book Antiqua" pitchFamily="18" charset="0"/>
              </a:rPr>
              <a:t>S.age</a:t>
            </a:r>
            <a:r>
              <a:rPr lang="en-US" dirty="0">
                <a:latin typeface="Book Antiqua" pitchFamily="18" charset="0"/>
              </a:rPr>
              <a:t>) </a:t>
            </a:r>
            <a:r>
              <a:rPr lang="en-US" sz="2000" dirty="0" smtClean="0">
                <a:latin typeface="Book Antiqua" pitchFamily="18" charset="0"/>
              </a:rPr>
              <a:t>AS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minage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S.age</a:t>
            </a:r>
            <a:r>
              <a:rPr lang="en-US" dirty="0">
                <a:latin typeface="Book Antiqua" pitchFamily="18" charset="0"/>
              </a:rPr>
              <a:t> &gt;= 18</a:t>
            </a:r>
          </a:p>
          <a:p>
            <a:r>
              <a:rPr lang="en-US" sz="2000" dirty="0">
                <a:latin typeface="Book Antiqua" pitchFamily="18" charset="0"/>
              </a:rPr>
              <a:t>GROUP BY 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endParaRPr lang="en-US" dirty="0" smtClean="0">
              <a:latin typeface="Book Antiqua" pitchFamily="18" charset="0"/>
            </a:endParaRPr>
          </a:p>
          <a:p>
            <a:r>
              <a:rPr lang="en-US" sz="2000" dirty="0" smtClean="0">
                <a:latin typeface="Book Antiqua" pitchFamily="18" charset="0"/>
              </a:rPr>
              <a:t>HAVING</a:t>
            </a:r>
            <a:r>
              <a:rPr lang="en-US" dirty="0" smtClean="0">
                <a:latin typeface="Book Antiqua" pitchFamily="18" charset="0"/>
              </a:rPr>
              <a:t>  </a:t>
            </a:r>
            <a:r>
              <a:rPr lang="en-US" sz="2000" dirty="0">
                <a:latin typeface="Book Antiqua" pitchFamily="18" charset="0"/>
              </a:rPr>
              <a:t>COUNT</a:t>
            </a:r>
            <a:r>
              <a:rPr lang="en-US" dirty="0">
                <a:latin typeface="Book Antiqua" pitchFamily="18" charset="0"/>
              </a:rPr>
              <a:t> (*) &gt; 1</a:t>
            </a:r>
          </a:p>
        </p:txBody>
      </p:sp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44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An Alternative Way</a:t>
            </a: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Find age of the youngest sailor with age </a:t>
            </a:r>
            <a:r>
              <a:rPr lang="en-US" sz="2800" dirty="0" smtClean="0"/>
              <a:t>≥ </a:t>
            </a:r>
            <a:r>
              <a:rPr lang="en-US" sz="2800" dirty="0"/>
              <a:t>18, for each rating </a:t>
            </a:r>
            <a:r>
              <a:rPr lang="en-US" sz="2800" dirty="0" smtClean="0"/>
              <a:t>level with </a:t>
            </a:r>
            <a:r>
              <a:rPr lang="en-US" sz="2800" dirty="0"/>
              <a:t>at least 2 </a:t>
            </a:r>
            <a:r>
              <a:rPr lang="en-US" sz="2800" dirty="0" smtClean="0"/>
              <a:t>such sailors</a:t>
            </a:r>
            <a:endParaRPr lang="en-US" sz="2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sz="2800" dirty="0" smtClean="0">
              <a:ea typeface="ＭＳ Ｐゴシック" pitchFamily="34" charset="-128"/>
            </a:endParaRPr>
          </a:p>
          <a:p>
            <a:pPr marL="742950" lvl="2" indent="-342900">
              <a:buFont typeface="Wingdings" pitchFamily="2" charset="2"/>
              <a:buChar char="§"/>
            </a:pPr>
            <a:endParaRPr lang="en-US" sz="2000" dirty="0" smtClean="0"/>
          </a:p>
          <a:p>
            <a:pPr marL="400050" lvl="2" indent="0">
              <a:buNone/>
            </a:pP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635179"/>
              </p:ext>
            </p:extLst>
          </p:nvPr>
        </p:nvGraphicFramePr>
        <p:xfrm>
          <a:off x="2743200" y="27432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057400" y="4470875"/>
            <a:ext cx="5715000" cy="2182649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,  </a:t>
            </a:r>
            <a:r>
              <a:rPr lang="en-US" sz="2000" dirty="0">
                <a:latin typeface="Book Antiqua" pitchFamily="18" charset="0"/>
              </a:rPr>
              <a:t>MIN</a:t>
            </a:r>
            <a:r>
              <a:rPr lang="en-US" dirty="0">
                <a:latin typeface="Book Antiqua" pitchFamily="18" charset="0"/>
              </a:rPr>
              <a:t> (</a:t>
            </a:r>
            <a:r>
              <a:rPr lang="en-US" dirty="0" err="1">
                <a:latin typeface="Book Antiqua" pitchFamily="18" charset="0"/>
              </a:rPr>
              <a:t>S.age</a:t>
            </a:r>
            <a:r>
              <a:rPr lang="en-US" dirty="0">
                <a:latin typeface="Book Antiqua" pitchFamily="18" charset="0"/>
              </a:rPr>
              <a:t>) </a:t>
            </a:r>
            <a:r>
              <a:rPr lang="en-US" sz="2000" dirty="0" smtClean="0">
                <a:latin typeface="Book Antiqua" pitchFamily="18" charset="0"/>
              </a:rPr>
              <a:t>AS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minage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S.age</a:t>
            </a:r>
            <a:r>
              <a:rPr lang="en-US" dirty="0">
                <a:latin typeface="Book Antiqua" pitchFamily="18" charset="0"/>
              </a:rPr>
              <a:t> &gt;= 18</a:t>
            </a:r>
          </a:p>
          <a:p>
            <a:r>
              <a:rPr lang="en-US" sz="2000" dirty="0">
                <a:latin typeface="Book Antiqua" pitchFamily="18" charset="0"/>
              </a:rPr>
              <a:t>GROUP BY 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endParaRPr lang="en-US" dirty="0" smtClean="0">
              <a:latin typeface="Book Antiqua" pitchFamily="18" charset="0"/>
            </a:endParaRPr>
          </a:p>
          <a:p>
            <a:r>
              <a:rPr lang="en-US" sz="2000" dirty="0" smtClean="0">
                <a:latin typeface="Book Antiqua" pitchFamily="18" charset="0"/>
              </a:rPr>
              <a:t>HAVING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 1 &lt; (SELECT COUNT </a:t>
            </a:r>
            <a:r>
              <a:rPr lang="en-US" dirty="0" smtClean="0">
                <a:latin typeface="Book Antiqua" pitchFamily="18" charset="0"/>
              </a:rPr>
              <a:t>(*)</a:t>
            </a:r>
          </a:p>
          <a:p>
            <a:r>
              <a:rPr lang="en-US" dirty="0">
                <a:latin typeface="Book Antiqua" pitchFamily="18" charset="0"/>
              </a:rPr>
              <a:t>	 </a:t>
            </a:r>
            <a:r>
              <a:rPr lang="en-US" dirty="0" smtClean="0">
                <a:latin typeface="Book Antiqua" pitchFamily="18" charset="0"/>
              </a:rPr>
              <a:t>            FROM Sailors S2</a:t>
            </a:r>
          </a:p>
          <a:p>
            <a:r>
              <a:rPr lang="en-US" dirty="0">
                <a:latin typeface="Book Antiqua" pitchFamily="18" charset="0"/>
              </a:rPr>
              <a:t>	 </a:t>
            </a:r>
            <a:r>
              <a:rPr lang="en-US" dirty="0" smtClean="0">
                <a:latin typeface="Book Antiqua" pitchFamily="18" charset="0"/>
              </a:rPr>
              <a:t>            WHERE </a:t>
            </a:r>
            <a:r>
              <a:rPr lang="en-US" dirty="0" err="1" smtClean="0">
                <a:latin typeface="Book Antiqua" pitchFamily="18" charset="0"/>
              </a:rPr>
              <a:t>S.rating</a:t>
            </a:r>
            <a:r>
              <a:rPr lang="en-US" dirty="0" smtClean="0">
                <a:latin typeface="Book Antiqua" pitchFamily="18" charset="0"/>
              </a:rPr>
              <a:t> = S2.rating)</a:t>
            </a:r>
            <a:r>
              <a:rPr lang="en-US" dirty="0">
                <a:latin typeface="Book Antiqua" pitchFamily="18" charset="0"/>
              </a:rPr>
              <a:t>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5105400"/>
            <a:ext cx="1059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OR…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725254" y="5728942"/>
            <a:ext cx="3200400" cy="901793"/>
          </a:xfrm>
          <a:prstGeom prst="roundRect">
            <a:avLst/>
          </a:prstGeom>
          <a:noFill/>
          <a:ln w="2222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553200" y="3276600"/>
            <a:ext cx="2413738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HAVING clause can </a:t>
            </a:r>
            <a:br>
              <a:rPr lang="en-US" dirty="0" smtClean="0"/>
            </a:br>
            <a:r>
              <a:rPr lang="en-US" dirty="0" smtClean="0"/>
              <a:t>include </a:t>
            </a:r>
            <a:r>
              <a:rPr lang="en-US" dirty="0" err="1" smtClean="0"/>
              <a:t>subqueries</a:t>
            </a:r>
            <a:r>
              <a:rPr lang="en-US" dirty="0" smtClean="0"/>
              <a:t>!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925654" y="3922931"/>
            <a:ext cx="846744" cy="1806013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59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Yet Another Way</a:t>
            </a: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Find age of the youngest sailor with age </a:t>
            </a:r>
            <a:r>
              <a:rPr lang="en-US" sz="2800" dirty="0" smtClean="0"/>
              <a:t>≥ </a:t>
            </a:r>
            <a:r>
              <a:rPr lang="en-US" sz="2800" dirty="0"/>
              <a:t>18, for each rating </a:t>
            </a:r>
            <a:r>
              <a:rPr lang="en-US" sz="2800" dirty="0" smtClean="0"/>
              <a:t>level with </a:t>
            </a:r>
            <a:r>
              <a:rPr lang="en-US" sz="2800" dirty="0"/>
              <a:t>at least 2 </a:t>
            </a:r>
            <a:r>
              <a:rPr lang="en-US" sz="2800" dirty="0" smtClean="0"/>
              <a:t>such sailors</a:t>
            </a:r>
            <a:endParaRPr lang="en-US" sz="2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sz="2800" dirty="0" smtClean="0">
              <a:ea typeface="ＭＳ Ｐゴシック" pitchFamily="34" charset="-128"/>
            </a:endParaRPr>
          </a:p>
          <a:p>
            <a:pPr marL="742950" lvl="2" indent="-342900">
              <a:buFont typeface="Wingdings" pitchFamily="2" charset="2"/>
              <a:buChar char="§"/>
            </a:pPr>
            <a:endParaRPr lang="en-US" sz="2000" dirty="0" smtClean="0"/>
          </a:p>
          <a:p>
            <a:pPr marL="400050" lvl="2" indent="0">
              <a:buNone/>
            </a:pP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798163"/>
              </p:ext>
            </p:extLst>
          </p:nvPr>
        </p:nvGraphicFramePr>
        <p:xfrm>
          <a:off x="2743200" y="27432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057400" y="4470875"/>
            <a:ext cx="6705600" cy="2121093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b="1" dirty="0" smtClean="0">
                <a:latin typeface="Book Antiqua" pitchFamily="18" charset="0"/>
              </a:rPr>
              <a:t>SELECT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Temp.rating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Temp.minage</a:t>
            </a:r>
            <a:endParaRPr lang="en-US" dirty="0" smtClean="0">
              <a:latin typeface="Book Antiqua" pitchFamily="18" charset="0"/>
            </a:endParaRPr>
          </a:p>
          <a:p>
            <a:r>
              <a:rPr lang="en-US" sz="2000" b="1" dirty="0" smtClean="0">
                <a:latin typeface="Book Antiqua" pitchFamily="18" charset="0"/>
              </a:rPr>
              <a:t>FROM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(</a:t>
            </a:r>
            <a:r>
              <a:rPr lang="en-US" b="1" dirty="0" smtClean="0">
                <a:latin typeface="Book Antiqua" pitchFamily="18" charset="0"/>
              </a:rPr>
              <a:t>SELECT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S.rating</a:t>
            </a:r>
            <a:r>
              <a:rPr lang="en-US" sz="1600" dirty="0" smtClean="0">
                <a:latin typeface="Book Antiqua" pitchFamily="18" charset="0"/>
              </a:rPr>
              <a:t>, </a:t>
            </a:r>
            <a:r>
              <a:rPr lang="en-US" sz="1600" b="1" dirty="0" smtClean="0">
                <a:latin typeface="Book Antiqua" pitchFamily="18" charset="0"/>
              </a:rPr>
              <a:t>MIN</a:t>
            </a:r>
            <a:r>
              <a:rPr lang="en-US" sz="1600" dirty="0" smtClean="0">
                <a:latin typeface="Book Antiqua" pitchFamily="18" charset="0"/>
              </a:rPr>
              <a:t>(</a:t>
            </a:r>
            <a:r>
              <a:rPr lang="en-US" sz="1600" dirty="0" err="1" smtClean="0">
                <a:latin typeface="Book Antiqua" pitchFamily="18" charset="0"/>
              </a:rPr>
              <a:t>S.age</a:t>
            </a:r>
            <a:r>
              <a:rPr lang="en-US" sz="1600" dirty="0" smtClean="0">
                <a:latin typeface="Book Antiqua" pitchFamily="18" charset="0"/>
              </a:rPr>
              <a:t>) </a:t>
            </a:r>
            <a:r>
              <a:rPr lang="en-US" sz="1600" b="1" dirty="0" smtClean="0">
                <a:latin typeface="Book Antiqua" pitchFamily="18" charset="0"/>
              </a:rPr>
              <a:t>AS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minage</a:t>
            </a:r>
            <a:r>
              <a:rPr lang="en-US" sz="1600" dirty="0" smtClean="0">
                <a:latin typeface="Book Antiqua" pitchFamily="18" charset="0"/>
              </a:rPr>
              <a:t>,</a:t>
            </a:r>
          </a:p>
          <a:p>
            <a:r>
              <a:rPr lang="en-US" sz="1600" dirty="0">
                <a:latin typeface="Book Antiqua" pitchFamily="18" charset="0"/>
              </a:rPr>
              <a:t>	</a:t>
            </a:r>
            <a:r>
              <a:rPr lang="en-US" sz="1600" dirty="0" smtClean="0">
                <a:latin typeface="Book Antiqua" pitchFamily="18" charset="0"/>
              </a:rPr>
              <a:t>                </a:t>
            </a:r>
            <a:r>
              <a:rPr lang="en-US" sz="1600" b="1" dirty="0" smtClean="0">
                <a:latin typeface="Book Antiqua" pitchFamily="18" charset="0"/>
              </a:rPr>
              <a:t>COUNT</a:t>
            </a:r>
            <a:r>
              <a:rPr lang="en-US" sz="1600" dirty="0" smtClean="0">
                <a:latin typeface="Book Antiqua" pitchFamily="18" charset="0"/>
              </a:rPr>
              <a:t>(*) </a:t>
            </a:r>
            <a:r>
              <a:rPr lang="en-US" sz="1600" b="1" dirty="0" smtClean="0">
                <a:latin typeface="Book Antiqua" pitchFamily="18" charset="0"/>
              </a:rPr>
              <a:t>AS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ratingcount</a:t>
            </a:r>
            <a:endParaRPr lang="en-US" sz="1600" dirty="0" smtClean="0">
              <a:latin typeface="Book Antiqua" pitchFamily="18" charset="0"/>
            </a:endParaRPr>
          </a:p>
          <a:p>
            <a:r>
              <a:rPr lang="en-US" b="1" dirty="0">
                <a:latin typeface="Book Antiqua" pitchFamily="18" charset="0"/>
              </a:rPr>
              <a:t>	</a:t>
            </a:r>
            <a:r>
              <a:rPr lang="en-US" b="1" dirty="0" smtClean="0">
                <a:latin typeface="Book Antiqua" pitchFamily="18" charset="0"/>
              </a:rPr>
              <a:t>FROM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sz="1600" dirty="0" smtClean="0">
                <a:latin typeface="Book Antiqua" pitchFamily="18" charset="0"/>
              </a:rPr>
              <a:t>Sailors S</a:t>
            </a:r>
          </a:p>
          <a:p>
            <a:r>
              <a:rPr lang="en-US" b="1" dirty="0">
                <a:latin typeface="Book Antiqua" pitchFamily="18" charset="0"/>
              </a:rPr>
              <a:t>	</a:t>
            </a:r>
            <a:r>
              <a:rPr lang="en-US" b="1" dirty="0" smtClean="0">
                <a:latin typeface="Book Antiqua" pitchFamily="18" charset="0"/>
              </a:rPr>
              <a:t>WHERE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S.age</a:t>
            </a:r>
            <a:r>
              <a:rPr lang="en-US" sz="1600" dirty="0" smtClean="0">
                <a:latin typeface="Book Antiqua" pitchFamily="18" charset="0"/>
              </a:rPr>
              <a:t> &gt;= 18</a:t>
            </a:r>
          </a:p>
          <a:p>
            <a:r>
              <a:rPr lang="en-US" b="1" dirty="0">
                <a:latin typeface="Book Antiqua" pitchFamily="18" charset="0"/>
              </a:rPr>
              <a:t>	</a:t>
            </a:r>
            <a:r>
              <a:rPr lang="en-US" b="1" dirty="0" smtClean="0">
                <a:latin typeface="Book Antiqua" pitchFamily="18" charset="0"/>
              </a:rPr>
              <a:t>GROUP BY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sz="1600" dirty="0" err="1" smtClean="0">
                <a:latin typeface="Book Antiqua" pitchFamily="18" charset="0"/>
              </a:rPr>
              <a:t>S.rating</a:t>
            </a:r>
            <a:r>
              <a:rPr lang="en-US" dirty="0" smtClean="0">
                <a:latin typeface="Book Antiqua" pitchFamily="18" charset="0"/>
              </a:rPr>
              <a:t>) </a:t>
            </a:r>
            <a:r>
              <a:rPr lang="en-US" sz="2000" b="1" dirty="0" smtClean="0">
                <a:latin typeface="Book Antiqua" pitchFamily="18" charset="0"/>
              </a:rPr>
              <a:t>AS</a:t>
            </a:r>
            <a:r>
              <a:rPr lang="en-US" dirty="0" smtClean="0">
                <a:latin typeface="Book Antiqua" pitchFamily="18" charset="0"/>
              </a:rPr>
              <a:t> Temp</a:t>
            </a:r>
          </a:p>
          <a:p>
            <a:r>
              <a:rPr lang="en-US" sz="2000" b="1" dirty="0" smtClean="0">
                <a:latin typeface="Book Antiqua" pitchFamily="18" charset="0"/>
              </a:rPr>
              <a:t>WHERE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Temp.ratingcount</a:t>
            </a:r>
            <a:r>
              <a:rPr lang="en-US" dirty="0" smtClean="0">
                <a:latin typeface="Book Antiqua" pitchFamily="18" charset="0"/>
              </a:rPr>
              <a:t> &gt; 1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5105400"/>
            <a:ext cx="1059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OR…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971800" y="4821865"/>
            <a:ext cx="4047144" cy="1426535"/>
          </a:xfrm>
          <a:prstGeom prst="roundRect">
            <a:avLst/>
          </a:prstGeom>
          <a:noFill/>
          <a:ln w="2222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341808" y="3200400"/>
            <a:ext cx="2778691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FROM clause can </a:t>
            </a:r>
            <a:br>
              <a:rPr lang="en-US" dirty="0" smtClean="0"/>
            </a:br>
            <a:r>
              <a:rPr lang="en-US" dirty="0" smtClean="0"/>
              <a:t>include </a:t>
            </a:r>
            <a:r>
              <a:rPr lang="en-US" dirty="0" err="1" smtClean="0"/>
              <a:t>subqueries</a:t>
            </a:r>
            <a:r>
              <a:rPr lang="en-US" dirty="0" smtClean="0"/>
              <a:t>!</a:t>
            </a:r>
            <a:endParaRPr lang="en-US" dirty="0"/>
          </a:p>
        </p:txBody>
      </p:sp>
      <p:cxnSp>
        <p:nvCxnSpPr>
          <p:cNvPr id="13" name="Straight Arrow Connector 12"/>
          <p:cNvCxnSpPr>
            <a:endCxn id="12" idx="2"/>
          </p:cNvCxnSpPr>
          <p:nvPr/>
        </p:nvCxnSpPr>
        <p:spPr>
          <a:xfrm flipV="1">
            <a:off x="6172200" y="3846731"/>
            <a:ext cx="1558954" cy="975139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571146" y="5777368"/>
            <a:ext cx="609600" cy="609600"/>
          </a:xfrm>
          <a:prstGeom prst="ellipse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162799" y="4604938"/>
            <a:ext cx="1371599" cy="369332"/>
          </a:xfrm>
          <a:prstGeom prst="rect">
            <a:avLst/>
          </a:prstGeom>
          <a:noFill/>
          <a:ln>
            <a:solidFill>
              <a:srgbClr val="2906FA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Necessary!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6180746" y="4974270"/>
            <a:ext cx="1558954" cy="975139"/>
          </a:xfrm>
          <a:prstGeom prst="straightConnector1">
            <a:avLst/>
          </a:prstGeom>
          <a:ln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512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Expressing the Division Operator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in SQL</a:t>
            </a:r>
          </a:p>
        </p:txBody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700" dirty="0" smtClean="0">
                <a:ea typeface="ＭＳ Ｐゴシック" pitchFamily="34" charset="-128"/>
              </a:rPr>
              <a:t>Find the names of sailors who have reserved </a:t>
            </a:r>
            <a:r>
              <a:rPr lang="en-US" sz="2700" i="1" u="sng" dirty="0" smtClean="0">
                <a:ea typeface="ＭＳ Ｐゴシック" pitchFamily="34" charset="-128"/>
              </a:rPr>
              <a:t>all</a:t>
            </a:r>
            <a:r>
              <a:rPr lang="en-US" sz="2700" dirty="0" smtClean="0">
                <a:ea typeface="ＭＳ Ｐゴシック" pitchFamily="34" charset="-128"/>
              </a:rPr>
              <a:t> boats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774070"/>
              </p:ext>
            </p:extLst>
          </p:nvPr>
        </p:nvGraphicFramePr>
        <p:xfrm>
          <a:off x="457200" y="2286000"/>
          <a:ext cx="2819400" cy="1229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039"/>
                <a:gridCol w="866360"/>
                <a:gridCol w="762000"/>
                <a:gridCol w="762001"/>
              </a:tblGrid>
              <a:tr h="225277"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1477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Sid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Sname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Rating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age</a:t>
                      </a:r>
                      <a:endParaRPr lang="en-US" sz="1400" b="1" dirty="0"/>
                    </a:p>
                  </a:txBody>
                  <a:tcPr/>
                </a:tc>
              </a:tr>
              <a:tr h="2252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Dustin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45.0</a:t>
                      </a:r>
                      <a:endParaRPr lang="en-US" sz="1400" dirty="0"/>
                    </a:p>
                  </a:txBody>
                  <a:tcPr/>
                </a:tc>
              </a:tr>
              <a:tr h="2252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Brutus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33.0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75453"/>
              </p:ext>
            </p:extLst>
          </p:nvPr>
        </p:nvGraphicFramePr>
        <p:xfrm>
          <a:off x="3480990" y="2286000"/>
          <a:ext cx="2438400" cy="1377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960"/>
                <a:gridCol w="814996"/>
                <a:gridCol w="1054444"/>
              </a:tblGrid>
              <a:tr h="22577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Reserves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22577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Sid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Bid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Day</a:t>
                      </a:r>
                      <a:endParaRPr lang="en-US" sz="1400" b="1" dirty="0"/>
                    </a:p>
                  </a:txBody>
                  <a:tcPr/>
                </a:tc>
              </a:tr>
              <a:tr h="3838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10/10/2013</a:t>
                      </a:r>
                      <a:endParaRPr lang="en-US" sz="1400" dirty="0"/>
                    </a:p>
                  </a:txBody>
                  <a:tcPr/>
                </a:tc>
              </a:tr>
              <a:tr h="3838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10/10/2013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447800" y="3886200"/>
            <a:ext cx="6934200" cy="249042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NOT EXISTS  </a:t>
            </a:r>
            <a:r>
              <a:rPr lang="en-US" dirty="0">
                <a:latin typeface="Book Antiqua" pitchFamily="18" charset="0"/>
              </a:rPr>
              <a:t>((SELECT </a:t>
            </a:r>
            <a:r>
              <a:rPr lang="en-US" dirty="0" err="1" smtClean="0">
                <a:latin typeface="Book Antiqua" pitchFamily="18" charset="0"/>
              </a:rPr>
              <a:t>B.bid</a:t>
            </a:r>
            <a:endParaRPr lang="en-US" dirty="0" smtClean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	</a:t>
            </a:r>
            <a:r>
              <a:rPr lang="en-US" dirty="0">
                <a:latin typeface="Book Antiqua" pitchFamily="18" charset="0"/>
              </a:rPr>
              <a:t>	</a:t>
            </a:r>
            <a:r>
              <a:rPr lang="en-US" dirty="0" smtClean="0">
                <a:latin typeface="Book Antiqua" pitchFamily="18" charset="0"/>
              </a:rPr>
              <a:t>          FROM Boats B)</a:t>
            </a:r>
          </a:p>
          <a:p>
            <a:r>
              <a:rPr lang="en-US" dirty="0">
                <a:latin typeface="Book Antiqua" pitchFamily="18" charset="0"/>
              </a:rPr>
              <a:t>	</a:t>
            </a:r>
            <a:r>
              <a:rPr lang="en-US" dirty="0" smtClean="0">
                <a:latin typeface="Book Antiqua" pitchFamily="18" charset="0"/>
              </a:rPr>
              <a:t>	          EXCEPT</a:t>
            </a:r>
          </a:p>
          <a:p>
            <a:r>
              <a:rPr lang="en-US" sz="2000" dirty="0" smtClean="0">
                <a:latin typeface="Book Antiqua" pitchFamily="18" charset="0"/>
              </a:rPr>
              <a:t>		        (SELECT</a:t>
            </a:r>
            <a:r>
              <a:rPr lang="en-US" dirty="0" smtClean="0">
                <a:latin typeface="Book Antiqua" pitchFamily="18" charset="0"/>
              </a:rPr>
              <a:t>  </a:t>
            </a:r>
            <a:r>
              <a:rPr lang="en-US" dirty="0" err="1" smtClean="0">
                <a:latin typeface="Book Antiqua" pitchFamily="18" charset="0"/>
              </a:rPr>
              <a:t>R.bid</a:t>
            </a:r>
            <a:endParaRPr lang="en-US" dirty="0">
              <a:latin typeface="Book Antiqua" pitchFamily="18" charset="0"/>
            </a:endParaRPr>
          </a:p>
          <a:p>
            <a:r>
              <a:rPr lang="en-US" dirty="0" smtClean="0">
                <a:latin typeface="Book Antiqua" pitchFamily="18" charset="0"/>
              </a:rPr>
              <a:t>	                           </a:t>
            </a:r>
            <a:r>
              <a:rPr lang="en-US" sz="2000" dirty="0" smtClean="0">
                <a:latin typeface="Book Antiqua" pitchFamily="18" charset="0"/>
              </a:rPr>
              <a:t>FROM</a:t>
            </a:r>
            <a:r>
              <a:rPr lang="en-US" dirty="0" smtClean="0">
                <a:latin typeface="Book Antiqua" pitchFamily="18" charset="0"/>
              </a:rPr>
              <a:t>  </a:t>
            </a:r>
            <a:r>
              <a:rPr lang="en-US" dirty="0">
                <a:latin typeface="Book Antiqua" pitchFamily="18" charset="0"/>
              </a:rPr>
              <a:t>Reserves R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dirty="0" smtClean="0">
                <a:latin typeface="Book Antiqua" pitchFamily="18" charset="0"/>
              </a:rPr>
              <a:t>            </a:t>
            </a:r>
            <a:r>
              <a:rPr lang="en-US" sz="2000" dirty="0" smtClean="0">
                <a:latin typeface="Book Antiqua" pitchFamily="18" charset="0"/>
              </a:rPr>
              <a:t>WHERE</a:t>
            </a:r>
            <a:r>
              <a:rPr lang="en-US" dirty="0" smtClean="0">
                <a:latin typeface="Book Antiqua" pitchFamily="18" charset="0"/>
              </a:rPr>
              <a:t>  </a:t>
            </a:r>
            <a:r>
              <a:rPr lang="en-US" dirty="0" err="1" smtClean="0">
                <a:latin typeface="Book Antiqua" pitchFamily="18" charset="0"/>
              </a:rPr>
              <a:t>R.sid</a:t>
            </a:r>
            <a:r>
              <a:rPr lang="en-US" dirty="0" smtClean="0">
                <a:latin typeface="Book Antiqua" pitchFamily="18" charset="0"/>
              </a:rPr>
              <a:t> = </a:t>
            </a:r>
            <a:r>
              <a:rPr lang="en-US" dirty="0" err="1" smtClean="0">
                <a:latin typeface="Book Antiqua" pitchFamily="18" charset="0"/>
              </a:rPr>
              <a:t>S.sid</a:t>
            </a:r>
            <a:r>
              <a:rPr lang="en-US" dirty="0" smtClean="0">
                <a:latin typeface="Book Antiqua" pitchFamily="18" charset="0"/>
              </a:rPr>
              <a:t>))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785532"/>
              </p:ext>
            </p:extLst>
          </p:nvPr>
        </p:nvGraphicFramePr>
        <p:xfrm>
          <a:off x="6097429" y="2286000"/>
          <a:ext cx="2514601" cy="1295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6740"/>
                <a:gridCol w="922021"/>
                <a:gridCol w="1005840"/>
              </a:tblGrid>
              <a:tr h="32385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Boats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Bid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Bname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Color</a:t>
                      </a:r>
                      <a:endParaRPr lang="en-US" sz="1400" b="1" dirty="0"/>
                    </a:p>
                  </a:txBody>
                  <a:tcPr/>
                </a:tc>
              </a:tr>
              <a:tr h="3238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Interlake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</a:t>
                      </a:r>
                      <a:endParaRPr lang="en-US" sz="1400" dirty="0"/>
                    </a:p>
                  </a:txBody>
                  <a:tcPr/>
                </a:tc>
              </a:tr>
              <a:tr h="3238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Clipper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Green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708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078472888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79" y="32766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32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Reminder: Our Mini-U DB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6458822"/>
              </p:ext>
            </p:extLst>
          </p:nvPr>
        </p:nvGraphicFramePr>
        <p:xfrm>
          <a:off x="685800" y="2209800"/>
          <a:ext cx="4267200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569" name="Worksheet" r:id="rId3" imgW="4572000" imgH="1533600" progId="Excel.Sheet.8">
                  <p:embed/>
                </p:oleObj>
              </mc:Choice>
              <mc:Fallback>
                <p:oleObj name="Worksheet" r:id="rId3" imgW="4572000" imgH="15336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09800"/>
                        <a:ext cx="4267200" cy="143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570" name="Worksheet" r:id="rId5" imgW="3057901" imgH="1514856" progId="Excel.Sheet.8">
                  <p:embed/>
                </p:oleObj>
              </mc:Choice>
              <mc:Fallback>
                <p:oleObj name="Worksheet" r:id="rId5" imgW="3057901" imgH="15148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93913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571" name="Worksheet" r:id="rId7" imgW="2914849" imgH="1429207" progId="Excel.Sheet.8">
                  <p:embed/>
                </p:oleObj>
              </mc:Choice>
              <mc:Fallback>
                <p:oleObj name="Worksheet" r:id="rId7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2672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776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Revisit: Insertions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57687" y="4343400"/>
            <a:ext cx="4818307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insert into </a:t>
            </a:r>
            <a:r>
              <a:rPr lang="en-US" sz="3200" dirty="0">
                <a:ea typeface="ＭＳ Ｐゴシック" pitchFamily="34" charset="-128"/>
              </a:rPr>
              <a:t>student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values </a:t>
            </a:r>
            <a:r>
              <a:rPr lang="en-US" sz="3200" dirty="0" smtClean="0">
                <a:ea typeface="ＭＳ Ｐゴシック" pitchFamily="34" charset="-128"/>
              </a:rPr>
              <a:t>(123, ‘smith’, ‘main’)</a:t>
            </a:r>
            <a:endParaRPr lang="en-US" sz="3200" dirty="0">
              <a:ea typeface="ＭＳ Ｐゴシック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4571" y="2209800"/>
            <a:ext cx="6722546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insert into </a:t>
            </a:r>
            <a:r>
              <a:rPr lang="en-US" sz="3200" dirty="0">
                <a:ea typeface="ＭＳ Ｐゴシック" pitchFamily="34" charset="-128"/>
              </a:rPr>
              <a:t>student(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, name, address)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values </a:t>
            </a:r>
            <a:r>
              <a:rPr lang="en-US" sz="3200" dirty="0" smtClean="0">
                <a:ea typeface="ＭＳ Ｐゴシック" pitchFamily="34" charset="-128"/>
              </a:rPr>
              <a:t>(123, ‘smith’, ‘main’)</a:t>
            </a:r>
            <a:endParaRPr lang="en-US" sz="3200" dirty="0">
              <a:ea typeface="ＭＳ Ｐゴシック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4618" y="4558843"/>
            <a:ext cx="1059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OR…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73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Bulk Insertions</a:t>
            </a:r>
          </a:p>
        </p:txBody>
      </p:sp>
      <p:sp>
        <p:nvSpPr>
          <p:cNvPr id="23558" name="Rectangle 307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How to insert, say, a table of “foreign-student”, in </a:t>
            </a:r>
            <a:r>
              <a:rPr lang="en-US" i="1" dirty="0" smtClean="0">
                <a:solidFill>
                  <a:srgbClr val="0070C0"/>
                </a:solidFill>
                <a:ea typeface="ＭＳ Ｐゴシック" pitchFamily="34" charset="-128"/>
              </a:rPr>
              <a:t>bulk</a:t>
            </a:r>
            <a:r>
              <a:rPr lang="en-US" dirty="0" smtClean="0">
                <a:ea typeface="ＭＳ Ｐゴシック" pitchFamily="34" charset="-128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81200" y="3268849"/>
            <a:ext cx="5358583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insert into </a:t>
            </a:r>
            <a:r>
              <a:rPr lang="en-US" sz="3200" dirty="0">
                <a:ea typeface="ＭＳ Ｐゴシック" pitchFamily="34" charset="-128"/>
              </a:rPr>
              <a:t>student</a:t>
            </a:r>
          </a:p>
          <a:p>
            <a:r>
              <a:rPr lang="en-US" sz="3200" dirty="0">
                <a:ea typeface="ＭＳ Ｐゴシック" pitchFamily="34" charset="-128"/>
              </a:rPr>
              <a:t>	</a:t>
            </a:r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, name, address</a:t>
            </a:r>
          </a:p>
          <a:p>
            <a:r>
              <a:rPr lang="en-US" sz="3200" dirty="0">
                <a:ea typeface="ＭＳ Ｐゴシック" pitchFamily="34" charset="-128"/>
              </a:rPr>
              <a:t>   </a:t>
            </a:r>
            <a:r>
              <a:rPr lang="en-US" sz="3200" dirty="0" smtClean="0">
                <a:ea typeface="ＭＳ Ｐゴシック" pitchFamily="34" charset="-128"/>
              </a:rPr>
              <a:t>       </a:t>
            </a:r>
            <a:r>
              <a:rPr lang="en-US" sz="3200" b="1" dirty="0" smtClean="0">
                <a:ea typeface="ＭＳ Ｐゴシック" pitchFamily="34" charset="-128"/>
              </a:rPr>
              <a:t>from</a:t>
            </a:r>
            <a:r>
              <a:rPr lang="en-US" sz="3200" dirty="0" smtClean="0">
                <a:ea typeface="ＭＳ Ｐゴシック" pitchFamily="34" charset="-128"/>
              </a:rPr>
              <a:t> foreign-student</a:t>
            </a:r>
            <a:endParaRPr lang="en-US" sz="3200" b="1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97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 Join Query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pitchFamily="34" charset="-128"/>
              </a:rPr>
              <a:t>Find the names of sailors who have reserved boat 101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21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01976"/>
              </p:ext>
            </p:extLst>
          </p:nvPr>
        </p:nvGraphicFramePr>
        <p:xfrm>
          <a:off x="990600" y="23622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675366"/>
              </p:ext>
            </p:extLst>
          </p:nvPr>
        </p:nvGraphicFramePr>
        <p:xfrm>
          <a:off x="5181600" y="2362200"/>
          <a:ext cx="32004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760"/>
                <a:gridCol w="1069683"/>
                <a:gridCol w="1383957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Reserves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Day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10/10/2013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10/10/2013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780487" y="4267200"/>
            <a:ext cx="3925113" cy="181588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ea typeface="ＭＳ Ｐゴシック" pitchFamily="34" charset="-128"/>
              </a:rPr>
              <a:t>select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 smtClean="0">
                <a:ea typeface="ＭＳ Ｐゴシック" pitchFamily="34" charset="-128"/>
              </a:rPr>
              <a:t>S.sname</a:t>
            </a:r>
            <a:endParaRPr lang="en-US" sz="2800" dirty="0" smtClean="0">
              <a:ea typeface="ＭＳ Ｐゴシック" pitchFamily="34" charset="-128"/>
            </a:endParaRPr>
          </a:p>
          <a:p>
            <a:r>
              <a:rPr lang="en-US" sz="2800" b="1" dirty="0" smtClean="0">
                <a:ea typeface="ＭＳ Ｐゴシック" pitchFamily="34" charset="-128"/>
              </a:rPr>
              <a:t>from</a:t>
            </a:r>
            <a:r>
              <a:rPr lang="en-US" sz="2800" dirty="0" smtClean="0">
                <a:ea typeface="ＭＳ Ｐゴシック" pitchFamily="34" charset="-128"/>
              </a:rPr>
              <a:t> Sailors S, Reserves R</a:t>
            </a:r>
            <a:endParaRPr lang="en-US" sz="2800" dirty="0">
              <a:ea typeface="ＭＳ Ｐゴシック" pitchFamily="34" charset="-128"/>
            </a:endParaRPr>
          </a:p>
          <a:p>
            <a:r>
              <a:rPr lang="en-US" sz="2800" b="1" dirty="0">
                <a:ea typeface="ＭＳ Ｐゴシック" pitchFamily="34" charset="-128"/>
              </a:rPr>
              <a:t>where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 smtClean="0">
                <a:ea typeface="ＭＳ Ｐゴシック" pitchFamily="34" charset="-128"/>
              </a:rPr>
              <a:t>S.sid</a:t>
            </a:r>
            <a:r>
              <a:rPr lang="en-US" sz="2800" dirty="0" smtClean="0">
                <a:ea typeface="ＭＳ Ｐゴシック" pitchFamily="34" charset="-128"/>
              </a:rPr>
              <a:t> = </a:t>
            </a:r>
            <a:r>
              <a:rPr lang="en-US" sz="2800" dirty="0" err="1" smtClean="0">
                <a:ea typeface="ＭＳ Ｐゴシック" pitchFamily="34" charset="-128"/>
              </a:rPr>
              <a:t>R.sid</a:t>
            </a:r>
            <a:endParaRPr lang="en-US" sz="2800" dirty="0">
              <a:ea typeface="ＭＳ Ｐゴシック" pitchFamily="34" charset="-128"/>
            </a:endParaRPr>
          </a:p>
          <a:p>
            <a:r>
              <a:rPr lang="en-US" sz="2800" dirty="0">
                <a:ea typeface="ＭＳ Ｐゴシック" pitchFamily="34" charset="-128"/>
              </a:rPr>
              <a:t>   </a:t>
            </a:r>
            <a:r>
              <a:rPr lang="en-US" sz="2800" b="1" dirty="0">
                <a:ea typeface="ＭＳ Ｐゴシック" pitchFamily="34" charset="-128"/>
              </a:rPr>
              <a:t>and 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 smtClean="0">
                <a:ea typeface="ＭＳ Ｐゴシック" pitchFamily="34" charset="-128"/>
              </a:rPr>
              <a:t>R.bid</a:t>
            </a:r>
            <a:r>
              <a:rPr lang="en-US" sz="2800" dirty="0" smtClean="0">
                <a:ea typeface="ＭＳ Ｐゴシック" pitchFamily="34" charset="-128"/>
              </a:rPr>
              <a:t> = 101</a:t>
            </a:r>
            <a:endParaRPr lang="en-US" sz="28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626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Revisit: Deletions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Delete the record of ‘smith’</a:t>
            </a:r>
            <a:endParaRPr lang="en-US" b="1" dirty="0" smtClean="0">
              <a:ea typeface="ＭＳ Ｐゴシック" pitchFamily="34" charset="-128"/>
            </a:endParaRPr>
          </a:p>
          <a:p>
            <a:pPr lvl="1">
              <a:buFontTx/>
              <a:buNone/>
            </a:pPr>
            <a:endParaRPr lang="en-US" b="1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01183" y="2667000"/>
            <a:ext cx="3642728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delete from </a:t>
            </a:r>
            <a:r>
              <a:rPr lang="en-US" sz="3200" dirty="0">
                <a:ea typeface="ＭＳ Ｐゴシック" pitchFamily="34" charset="-128"/>
              </a:rPr>
              <a:t>student</a:t>
            </a:r>
          </a:p>
          <a:p>
            <a:r>
              <a:rPr lang="en-US" sz="3200" b="1" dirty="0" smtClean="0">
                <a:ea typeface="ＭＳ Ｐゴシック" pitchFamily="34" charset="-128"/>
              </a:rPr>
              <a:t>where</a:t>
            </a: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200" dirty="0">
                <a:ea typeface="ＭＳ Ｐゴシック" pitchFamily="34" charset="-128"/>
              </a:rPr>
              <a:t>name=‘smith</a:t>
            </a:r>
            <a:r>
              <a:rPr lang="en-US" sz="3200" dirty="0" smtClean="0">
                <a:ea typeface="ＭＳ Ｐゴシック" pitchFamily="34" charset="-128"/>
              </a:rPr>
              <a:t>’</a:t>
            </a:r>
            <a:endParaRPr lang="en-US" sz="3200" dirty="0">
              <a:ea typeface="ＭＳ Ｐゴシック" pitchFamily="34" charset="-12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752600" y="4419600"/>
            <a:ext cx="57150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z="2000" dirty="0" smtClean="0">
                <a:ea typeface="ＭＳ Ｐゴシック" pitchFamily="34" charset="-128"/>
              </a:rPr>
              <a:t>Be careful </a:t>
            </a:r>
            <a:r>
              <a:rPr lang="en-US" sz="2000" dirty="0">
                <a:ea typeface="ＭＳ Ｐゴシック" pitchFamily="34" charset="-128"/>
              </a:rPr>
              <a:t>- it deletes ALL the ‘smith’s</a:t>
            </a:r>
            <a:r>
              <a:rPr lang="en-US" sz="2000" dirty="0" smtClean="0">
                <a:ea typeface="ＭＳ Ｐゴシック" pitchFamily="34" charset="-128"/>
              </a:rPr>
              <a:t>!</a:t>
            </a:r>
            <a:endParaRPr lang="en-US" sz="2000" b="1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8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Revisit: Updates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Update the grade to ‘A’ for </a:t>
            </a:r>
            <a:r>
              <a:rPr lang="en-US" dirty="0" err="1" smtClean="0">
                <a:ea typeface="ＭＳ Ｐゴシック" pitchFamily="34" charset="-128"/>
              </a:rPr>
              <a:t>ssn</a:t>
            </a:r>
            <a:r>
              <a:rPr lang="en-US" dirty="0" smtClean="0">
                <a:ea typeface="ＭＳ Ｐゴシック" pitchFamily="34" charset="-128"/>
              </a:rPr>
              <a:t>=123 and course 15-415</a:t>
            </a:r>
          </a:p>
          <a:p>
            <a:pPr lvl="1">
              <a:buFontTx/>
              <a:buNone/>
            </a:pPr>
            <a:endParaRPr lang="en-US" b="1" dirty="0" smtClean="0">
              <a:ea typeface="ＭＳ Ｐゴシック" pitchFamily="34" charset="-128"/>
            </a:endParaRPr>
          </a:p>
          <a:p>
            <a:pPr lvl="1">
              <a:buFontTx/>
              <a:buNone/>
            </a:pPr>
            <a:endParaRPr lang="en-US" b="1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52600" y="3124200"/>
            <a:ext cx="6051850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update </a:t>
            </a:r>
            <a:r>
              <a:rPr lang="en-US" sz="3200" dirty="0">
                <a:ea typeface="ＭＳ Ｐゴシック" pitchFamily="34" charset="-128"/>
              </a:rPr>
              <a:t>takes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set </a:t>
            </a:r>
            <a:r>
              <a:rPr lang="en-US" sz="3200" dirty="0" smtClean="0">
                <a:ea typeface="ＭＳ Ｐゴシック" pitchFamily="34" charset="-128"/>
              </a:rPr>
              <a:t>grade=‘A’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where </a:t>
            </a:r>
            <a:r>
              <a:rPr lang="en-US" sz="3200" dirty="0" err="1" smtClean="0">
                <a:ea typeface="ＭＳ Ｐゴシック" pitchFamily="34" charset="-128"/>
              </a:rPr>
              <a:t>ssn</a:t>
            </a:r>
            <a:r>
              <a:rPr lang="en-US" sz="3200" dirty="0" smtClean="0">
                <a:ea typeface="ＭＳ Ｐゴシック" pitchFamily="34" charset="-128"/>
              </a:rPr>
              <a:t> = 123 </a:t>
            </a:r>
            <a:r>
              <a:rPr lang="en-US" sz="3200" dirty="0">
                <a:ea typeface="ＭＳ Ｐゴシック" pitchFamily="34" charset="-128"/>
              </a:rPr>
              <a:t>and </a:t>
            </a:r>
            <a:r>
              <a:rPr lang="en-US" sz="3200" dirty="0" smtClean="0">
                <a:ea typeface="ＭＳ Ｐゴシック" pitchFamily="34" charset="-128"/>
              </a:rPr>
              <a:t>c-id= ‘15-415’</a:t>
            </a:r>
            <a:endParaRPr lang="en-US" sz="3200" b="1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863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Updating Views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Consider the following view: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What if c-id is modified to ’15-440’?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What if c-id is deleted?</a:t>
            </a:r>
          </a:p>
          <a:p>
            <a:pPr lvl="1">
              <a:buFontTx/>
              <a:buNone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93378" y="2209800"/>
            <a:ext cx="5639557" cy="830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ea typeface="ＭＳ Ｐゴシック" pitchFamily="34" charset="-128"/>
              </a:rPr>
              <a:t>create view</a:t>
            </a:r>
            <a:r>
              <a:rPr lang="en-US" sz="2400" dirty="0">
                <a:ea typeface="ＭＳ Ｐゴシック" pitchFamily="34" charset="-128"/>
              </a:rPr>
              <a:t> </a:t>
            </a:r>
            <a:r>
              <a:rPr lang="en-US" sz="2400" dirty="0" err="1">
                <a:ea typeface="ＭＳ Ｐゴシック" pitchFamily="34" charset="-128"/>
              </a:rPr>
              <a:t>db</a:t>
            </a:r>
            <a:r>
              <a:rPr lang="en-US" sz="2400" dirty="0">
                <a:ea typeface="ＭＳ Ｐゴシック" pitchFamily="34" charset="-128"/>
              </a:rPr>
              <a:t>-takes </a:t>
            </a:r>
            <a:r>
              <a:rPr lang="en-US" sz="2400" b="1" dirty="0">
                <a:ea typeface="ＭＳ Ｐゴシック" pitchFamily="34" charset="-128"/>
              </a:rPr>
              <a:t>as</a:t>
            </a:r>
            <a:endParaRPr lang="en-US" sz="2400" dirty="0">
              <a:ea typeface="ＭＳ Ｐゴシック" pitchFamily="34" charset="-128"/>
            </a:endParaRPr>
          </a:p>
          <a:p>
            <a:r>
              <a:rPr lang="en-US" sz="2400" dirty="0">
                <a:ea typeface="ＭＳ Ｐゴシック" pitchFamily="34" charset="-128"/>
              </a:rPr>
              <a:t>  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>
                <a:ea typeface="ＭＳ Ｐゴシック" pitchFamily="34" charset="-128"/>
              </a:rPr>
              <a:t>(</a:t>
            </a:r>
            <a:r>
              <a:rPr lang="en-US" sz="2400" b="1" dirty="0">
                <a:ea typeface="ＭＳ Ｐゴシック" pitchFamily="34" charset="-128"/>
              </a:rPr>
              <a:t>select</a:t>
            </a:r>
            <a:r>
              <a:rPr lang="en-US" sz="2400" dirty="0">
                <a:ea typeface="ＭＳ Ｐゴシック" pitchFamily="34" charset="-128"/>
              </a:rPr>
              <a:t> * </a:t>
            </a:r>
            <a:r>
              <a:rPr lang="en-US" sz="2400" b="1" dirty="0">
                <a:ea typeface="ＭＳ Ｐゴシック" pitchFamily="34" charset="-128"/>
              </a:rPr>
              <a:t>from</a:t>
            </a:r>
            <a:r>
              <a:rPr lang="en-US" sz="2400" dirty="0">
                <a:ea typeface="ＭＳ Ｐゴシック" pitchFamily="34" charset="-128"/>
              </a:rPr>
              <a:t> takes </a:t>
            </a:r>
            <a:r>
              <a:rPr lang="en-US" sz="2400" b="1" dirty="0">
                <a:ea typeface="ＭＳ Ｐゴシック" pitchFamily="34" charset="-128"/>
              </a:rPr>
              <a:t>where</a:t>
            </a:r>
            <a:r>
              <a:rPr lang="en-US" sz="2400" dirty="0">
                <a:ea typeface="ＭＳ Ｐゴシック" pitchFamily="34" charset="-128"/>
              </a:rPr>
              <a:t> c-id=“15-415</a:t>
            </a:r>
            <a:r>
              <a:rPr lang="en-US" sz="2400" dirty="0" smtClean="0">
                <a:ea typeface="ＭＳ Ｐゴシック" pitchFamily="34" charset="-128"/>
              </a:rPr>
              <a:t>”)</a:t>
            </a:r>
            <a:endParaRPr lang="en-US" sz="2400" dirty="0">
              <a:ea typeface="ＭＳ Ｐゴシック" pitchFamily="34" charset="-12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143000" y="4800600"/>
            <a:ext cx="69342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Rule of thumb: A command that affects a row in the view affects all corresponding rows in underlying tables!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143000" y="5638800"/>
            <a:ext cx="69342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View </a:t>
            </a:r>
            <a:r>
              <a:rPr lang="en-US" dirty="0">
                <a:ea typeface="ＭＳ Ｐゴシック" pitchFamily="34" charset="-128"/>
              </a:rPr>
              <a:t>updates are tricky - typically, we can only update views that have no joins, nor </a:t>
            </a:r>
            <a:r>
              <a:rPr lang="en-US" dirty="0" smtClean="0">
                <a:ea typeface="ＭＳ Ｐゴシック" pitchFamily="34" charset="-128"/>
              </a:rPr>
              <a:t>aggregates!</a:t>
            </a:r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420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902596789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78" y="46482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251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NULL Values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Column values can be </a:t>
            </a:r>
            <a:r>
              <a:rPr lang="en-US" sz="2400" i="1" dirty="0" smtClean="0">
                <a:solidFill>
                  <a:srgbClr val="0070C0"/>
                </a:solidFill>
                <a:ea typeface="ＭＳ Ｐゴシック" pitchFamily="34" charset="-128"/>
              </a:rPr>
              <a:t>unknown</a:t>
            </a:r>
            <a:r>
              <a:rPr lang="en-US" sz="2400" dirty="0" smtClean="0">
                <a:ea typeface="ＭＳ Ｐゴシック" pitchFamily="34" charset="-128"/>
              </a:rPr>
              <a:t> (e.g., a sailor may not yet have a rating assigned)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Column values may be </a:t>
            </a:r>
            <a:r>
              <a:rPr lang="en-US" sz="2400" i="1" dirty="0" smtClean="0">
                <a:solidFill>
                  <a:srgbClr val="0070C0"/>
                </a:solidFill>
                <a:ea typeface="ＭＳ Ｐゴシック" pitchFamily="34" charset="-128"/>
              </a:rPr>
              <a:t>inapplicable</a:t>
            </a:r>
            <a:r>
              <a:rPr lang="en-US" sz="2400" dirty="0" smtClean="0">
                <a:ea typeface="ＭＳ Ｐゴシック" pitchFamily="34" charset="-128"/>
              </a:rPr>
              <a:t> (e.g., a maiden-name column for men!)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The </a:t>
            </a:r>
            <a:r>
              <a:rPr lang="en-US" sz="2400" b="1" dirty="0" smtClean="0">
                <a:ea typeface="ＭＳ Ｐゴシック" pitchFamily="34" charset="-128"/>
              </a:rPr>
              <a:t>NULL</a:t>
            </a:r>
            <a:r>
              <a:rPr lang="en-US" sz="2400" dirty="0" smtClean="0">
                <a:ea typeface="ＭＳ Ｐゴシック" pitchFamily="34" charset="-128"/>
              </a:rPr>
              <a:t> value can be used in such situations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However, the NULL value complicates many issues!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Using NULL with aggregate operations 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>
                <a:ea typeface="ＭＳ Ｐゴシック" pitchFamily="34" charset="-128"/>
              </a:rPr>
              <a:t>COUNT (*) handles NULL values like any other values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>
                <a:ea typeface="ＭＳ Ｐゴシック" pitchFamily="34" charset="-128"/>
              </a:rPr>
              <a:t>SUM, AVG, MIN, and MAX discard NULL </a:t>
            </a:r>
            <a:r>
              <a:rPr lang="en-US" sz="2000" dirty="0" smtClean="0">
                <a:ea typeface="ＭＳ Ｐゴシック" pitchFamily="34" charset="-128"/>
              </a:rPr>
              <a:t>values</a:t>
            </a:r>
            <a:endParaRPr lang="en-US" sz="2400" dirty="0" smtClean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Comparing NULL values to valid values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Comparing NULL values to NULL values</a:t>
            </a:r>
          </a:p>
        </p:txBody>
      </p:sp>
    </p:spTree>
    <p:extLst>
      <p:ext uri="{BB962C8B-B14F-4D97-AF65-F5344CB8AC3E}">
        <p14:creationId xmlns:p14="http://schemas.microsoft.com/office/powerpoint/2010/main" val="214052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Comparing Values In the Presence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of NULL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992" y="1354016"/>
            <a:ext cx="8229600" cy="48768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pitchFamily="34" charset="-128"/>
              </a:rPr>
              <a:t>Considering a row with rating = NULL and age = 20; </a:t>
            </a:r>
            <a:r>
              <a:rPr lang="en-US" sz="2600" dirty="0">
                <a:ea typeface="ＭＳ Ｐゴシック" pitchFamily="34" charset="-128"/>
              </a:rPr>
              <a:t>w</a:t>
            </a:r>
            <a:r>
              <a:rPr lang="en-US" sz="2600" dirty="0" smtClean="0">
                <a:ea typeface="ＭＳ Ｐゴシック" pitchFamily="34" charset="-128"/>
              </a:rPr>
              <a:t>hat will be the result of comparing it with the following rows?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Rating = 8 OR age &lt; 40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Rating = 8 AND age &lt; 40</a:t>
            </a:r>
          </a:p>
          <a:p>
            <a:pPr marL="457200" lvl="1" indent="0">
              <a:buNone/>
            </a:pPr>
            <a:endParaRPr lang="en-US" sz="2400" dirty="0" smtClean="0">
              <a:ea typeface="ＭＳ Ｐゴシック" pitchFamily="34" charset="-128"/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pitchFamily="34" charset="-128"/>
                <a:sym typeface="Wingdings" pitchFamily="2" charset="2"/>
              </a:rPr>
              <a:t>In general:</a:t>
            </a:r>
            <a:endParaRPr lang="en-US" sz="2800" dirty="0"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  <a:sym typeface="Wingdings" pitchFamily="2" charset="2"/>
              </a:rPr>
              <a:t>NOT unknown</a:t>
            </a:r>
            <a:endParaRPr lang="en-US" sz="2200" dirty="0" smtClean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  <a:sym typeface="Wingdings" pitchFamily="2" charset="2"/>
              </a:rPr>
              <a:t>True OR unknown</a:t>
            </a:r>
            <a:endParaRPr lang="en-US" sz="2200" dirty="0" smtClean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  <a:sym typeface="Wingdings" pitchFamily="2" charset="2"/>
              </a:rPr>
              <a:t>False OR unknown</a:t>
            </a:r>
            <a:endParaRPr lang="en-US" sz="2200" dirty="0" smtClean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  <a:sym typeface="Wingdings" pitchFamily="2" charset="2"/>
              </a:rPr>
              <a:t>False AND unknown</a:t>
            </a:r>
            <a:endParaRPr lang="en-US" sz="2200" dirty="0" smtClean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  <a:sym typeface="Wingdings" pitchFamily="2" charset="2"/>
              </a:rPr>
              <a:t>True AND unknown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  <a:sym typeface="Wingdings" pitchFamily="2" charset="2"/>
              </a:rPr>
              <a:t>Unknown [AND|OR|=] unknown </a:t>
            </a:r>
            <a:endParaRPr lang="en-US" sz="2200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57943" y="2149910"/>
            <a:ext cx="124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</a:t>
            </a: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TRUE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36376" y="2550277"/>
            <a:ext cx="1749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3810000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4182708"/>
            <a:ext cx="121398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True</a:t>
            </a:r>
            <a:endParaRPr 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3181442" y="4556122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3321033" y="4917832"/>
            <a:ext cx="129298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False</a:t>
            </a:r>
            <a:endParaRPr lang="en-US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3327876" y="5282240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11" name="TextBox 10"/>
          <p:cNvSpPr txBox="1"/>
          <p:nvPr/>
        </p:nvSpPr>
        <p:spPr>
          <a:xfrm>
            <a:off x="4673048" y="5645581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9" name="Oval 8"/>
          <p:cNvSpPr/>
          <p:nvPr/>
        </p:nvSpPr>
        <p:spPr>
          <a:xfrm>
            <a:off x="3332677" y="5715008"/>
            <a:ext cx="303541" cy="3048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15524" y="6096000"/>
            <a:ext cx="621913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 the context of </a:t>
            </a:r>
            <a:r>
              <a:rPr lang="en-US" i="1" dirty="0" smtClean="0"/>
              <a:t>duplicates</a:t>
            </a:r>
            <a:r>
              <a:rPr lang="en-US" dirty="0" smtClean="0"/>
              <a:t>, the comparison of two NULL values </a:t>
            </a:r>
            <a:br>
              <a:rPr lang="en-US" dirty="0" smtClean="0"/>
            </a:br>
            <a:r>
              <a:rPr lang="en-US" dirty="0" smtClean="0"/>
              <a:t>is implicitly treated as TRUE (Anomaly!)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9" idx="5"/>
            <a:endCxn id="10" idx="0"/>
          </p:cNvCxnSpPr>
          <p:nvPr/>
        </p:nvCxnSpPr>
        <p:spPr>
          <a:xfrm>
            <a:off x="3591765" y="5975171"/>
            <a:ext cx="533328" cy="120829"/>
          </a:xfrm>
          <a:prstGeom prst="straightConnector1">
            <a:avLst/>
          </a:prstGeom>
          <a:ln w="158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41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1" grpId="0"/>
      <p:bldP spid="9" grpId="0" animBg="1"/>
      <p:bldP spid="1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Comparing Values In the Presence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of NULL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992" y="1354016"/>
            <a:ext cx="8229600" cy="48768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pitchFamily="34" charset="-128"/>
              </a:rPr>
              <a:t>Considering a row with rating = NULL and age = 20; </a:t>
            </a:r>
            <a:r>
              <a:rPr lang="en-US" sz="2600" dirty="0">
                <a:ea typeface="ＭＳ Ｐゴシック" pitchFamily="34" charset="-128"/>
              </a:rPr>
              <a:t>w</a:t>
            </a:r>
            <a:r>
              <a:rPr lang="en-US" sz="2600" dirty="0" smtClean="0">
                <a:ea typeface="ＭＳ Ｐゴシック" pitchFamily="34" charset="-128"/>
              </a:rPr>
              <a:t>hat will be the result of comparing it with the following rows?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Rating = 8 OR age &lt; 40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Rating = 8 AND age &lt; 40</a:t>
            </a:r>
          </a:p>
          <a:p>
            <a:pPr marL="457200" lvl="1" indent="0">
              <a:buNone/>
            </a:pPr>
            <a:endParaRPr lang="en-US" sz="2400" dirty="0" smtClean="0">
              <a:ea typeface="ＭＳ Ｐゴシック" pitchFamily="34" charset="-128"/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pitchFamily="34" charset="-128"/>
                <a:sym typeface="Wingdings" pitchFamily="2" charset="2"/>
              </a:rPr>
              <a:t>In general:</a:t>
            </a:r>
            <a:endParaRPr lang="en-US" sz="2800" dirty="0"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  <a:sym typeface="Wingdings" pitchFamily="2" charset="2"/>
              </a:rPr>
              <a:t>NOT unknown</a:t>
            </a:r>
            <a:endParaRPr lang="en-US" sz="2200" dirty="0" smtClean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  <a:sym typeface="Wingdings" pitchFamily="2" charset="2"/>
              </a:rPr>
              <a:t>True OR unknown</a:t>
            </a:r>
            <a:endParaRPr lang="en-US" sz="2200" dirty="0" smtClean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  <a:sym typeface="Wingdings" pitchFamily="2" charset="2"/>
              </a:rPr>
              <a:t>False OR unknown</a:t>
            </a:r>
            <a:endParaRPr lang="en-US" sz="2200" dirty="0" smtClean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  <a:sym typeface="Wingdings" pitchFamily="2" charset="2"/>
              </a:rPr>
              <a:t>False AND unknown</a:t>
            </a:r>
            <a:endParaRPr lang="en-US" sz="2200" dirty="0" smtClean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  <a:sym typeface="Wingdings" pitchFamily="2" charset="2"/>
              </a:rPr>
              <a:t>True AND unknown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  <a:sym typeface="Wingdings" pitchFamily="2" charset="2"/>
              </a:rPr>
              <a:t>Unknown [AND|OR|=] unknown </a:t>
            </a:r>
            <a:endParaRPr lang="en-US" sz="2200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57943" y="2149910"/>
            <a:ext cx="124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</a:t>
            </a: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TRUE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36376" y="2550277"/>
            <a:ext cx="1749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3810000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4182708"/>
            <a:ext cx="121398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True</a:t>
            </a:r>
            <a:endParaRPr 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3181442" y="4556122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3321033" y="4917832"/>
            <a:ext cx="129298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False</a:t>
            </a:r>
            <a:endParaRPr lang="en-US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3327876" y="5282240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11" name="TextBox 10"/>
          <p:cNvSpPr txBox="1"/>
          <p:nvPr/>
        </p:nvSpPr>
        <p:spPr>
          <a:xfrm>
            <a:off x="4673048" y="5645581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15" name="Rounded Rectangle 14"/>
          <p:cNvSpPr/>
          <p:nvPr/>
        </p:nvSpPr>
        <p:spPr>
          <a:xfrm>
            <a:off x="800100" y="3379750"/>
            <a:ext cx="6057900" cy="2758273"/>
          </a:xfrm>
          <a:prstGeom prst="roundRect">
            <a:avLst/>
          </a:prstGeom>
          <a:solidFill>
            <a:srgbClr val="FFC000">
              <a:alpha val="93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 smtClean="0">
                <a:solidFill>
                  <a:schemeClr val="tx1"/>
                </a:solidFill>
              </a:rPr>
              <a:t>Three-Valued</a:t>
            </a:r>
            <a:r>
              <a:rPr lang="en-US" sz="3600" dirty="0" smtClean="0">
                <a:solidFill>
                  <a:schemeClr val="tx1"/>
                </a:solidFill>
              </a:rPr>
              <a:t> Logic!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0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Inner Join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pitchFamily="34" charset="-128"/>
              </a:rPr>
              <a:t>Tuples of a relation that do not match some rows in another relation (according to a join condition </a:t>
            </a:r>
            <a:r>
              <a:rPr lang="en-US" sz="2600" b="1" i="1" dirty="0" smtClean="0">
                <a:ea typeface="ＭＳ Ｐゴシック" pitchFamily="34" charset="-128"/>
              </a:rPr>
              <a:t>c</a:t>
            </a:r>
            <a:r>
              <a:rPr lang="en-US" sz="2600" dirty="0" smtClean="0">
                <a:ea typeface="ＭＳ Ｐゴシック" pitchFamily="34" charset="-128"/>
              </a:rPr>
              <a:t>) do not appear in the result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</a:rPr>
              <a:t>Such a join is referred to as </a:t>
            </a:r>
            <a:r>
              <a:rPr lang="en-US" sz="2200" dirty="0" smtClean="0">
                <a:solidFill>
                  <a:srgbClr val="0070C0"/>
                </a:solidFill>
                <a:ea typeface="ＭＳ Ｐゴシック" pitchFamily="34" charset="-128"/>
              </a:rPr>
              <a:t>“Inner Join”</a:t>
            </a:r>
            <a:r>
              <a:rPr lang="en-US" sz="2200" dirty="0" smtClean="0">
                <a:ea typeface="ＭＳ Ｐゴシック" pitchFamily="34" charset="-128"/>
              </a:rPr>
              <a:t> (</a:t>
            </a:r>
            <a:r>
              <a:rPr lang="en-US" sz="2200" i="1" dirty="0" smtClean="0">
                <a:ea typeface="ＭＳ Ｐゴシック" pitchFamily="34" charset="-128"/>
              </a:rPr>
              <a:t>so far, all inner joins</a:t>
            </a:r>
            <a:r>
              <a:rPr lang="en-US" sz="2200" dirty="0" smtClean="0">
                <a:ea typeface="ＭＳ Ｐゴシック" pitchFamily="34" charset="-128"/>
              </a:rPr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2000" dirty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endParaRPr lang="en-US" sz="2000" dirty="0" smtClean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endParaRPr lang="en-US" sz="2000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90800" y="3352800"/>
            <a:ext cx="4252383" cy="138499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ea typeface="ＭＳ Ｐゴシック" pitchFamily="34" charset="-128"/>
              </a:rPr>
              <a:t>select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ssn</a:t>
            </a:r>
            <a:r>
              <a:rPr lang="en-US" sz="2800" dirty="0">
                <a:ea typeface="ＭＳ Ｐゴシック" pitchFamily="34" charset="-128"/>
              </a:rPr>
              <a:t>, </a:t>
            </a:r>
            <a:r>
              <a:rPr lang="en-US" sz="2800" dirty="0" smtClean="0">
                <a:ea typeface="ＭＳ Ｐゴシック" pitchFamily="34" charset="-128"/>
              </a:rPr>
              <a:t>c-name </a:t>
            </a:r>
          </a:p>
          <a:p>
            <a:r>
              <a:rPr lang="en-US" sz="2800" b="1" dirty="0" smtClean="0">
                <a:ea typeface="ＭＳ Ｐゴシック" pitchFamily="34" charset="-128"/>
              </a:rPr>
              <a:t>from</a:t>
            </a:r>
            <a:r>
              <a:rPr lang="en-US" sz="2800" dirty="0" smtClean="0">
                <a:ea typeface="ＭＳ Ｐゴシック" pitchFamily="34" charset="-128"/>
              </a:rPr>
              <a:t> </a:t>
            </a:r>
            <a:r>
              <a:rPr lang="en-US" sz="2800" dirty="0">
                <a:ea typeface="ＭＳ Ｐゴシック" pitchFamily="34" charset="-128"/>
              </a:rPr>
              <a:t>takes, class</a:t>
            </a:r>
          </a:p>
          <a:p>
            <a:r>
              <a:rPr lang="en-US" sz="2800" b="1" dirty="0">
                <a:ea typeface="ＭＳ Ｐゴシック" pitchFamily="34" charset="-128"/>
              </a:rPr>
              <a:t>where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takes.c</a:t>
            </a:r>
            <a:r>
              <a:rPr lang="en-US" sz="2800" dirty="0">
                <a:ea typeface="ＭＳ Ｐゴシック" pitchFamily="34" charset="-128"/>
              </a:rPr>
              <a:t>-id = </a:t>
            </a:r>
            <a:r>
              <a:rPr lang="en-US" sz="2800" dirty="0" err="1" smtClean="0">
                <a:ea typeface="ＭＳ Ｐゴシック" pitchFamily="34" charset="-128"/>
              </a:rPr>
              <a:t>class.c</a:t>
            </a:r>
            <a:r>
              <a:rPr lang="en-US" sz="2800" dirty="0" smtClean="0">
                <a:ea typeface="ＭＳ Ｐゴシック" pitchFamily="34" charset="-128"/>
              </a:rPr>
              <a:t>-id</a:t>
            </a:r>
            <a:endParaRPr lang="en-US" sz="2800" dirty="0">
              <a:ea typeface="ＭＳ Ｐゴシック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42157" y="5638800"/>
            <a:ext cx="6749668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ea typeface="ＭＳ Ｐゴシック" pitchFamily="34" charset="-128"/>
              </a:rPr>
              <a:t>select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ssn</a:t>
            </a:r>
            <a:r>
              <a:rPr lang="en-US" sz="2800" dirty="0">
                <a:ea typeface="ＭＳ Ｐゴシック" pitchFamily="34" charset="-128"/>
              </a:rPr>
              <a:t>, c-name</a:t>
            </a:r>
          </a:p>
          <a:p>
            <a:r>
              <a:rPr lang="en-US" sz="2800" b="1" dirty="0">
                <a:ea typeface="ＭＳ Ｐゴシック" pitchFamily="34" charset="-128"/>
              </a:rPr>
              <a:t>from</a:t>
            </a:r>
            <a:r>
              <a:rPr lang="en-US" sz="2800" dirty="0">
                <a:ea typeface="ＭＳ Ｐゴシック" pitchFamily="34" charset="-128"/>
              </a:rPr>
              <a:t> takes </a:t>
            </a:r>
            <a:r>
              <a:rPr lang="en-US" sz="2800" b="1" dirty="0">
                <a:ea typeface="ＭＳ Ｐゴシック" pitchFamily="34" charset="-128"/>
              </a:rPr>
              <a:t>join</a:t>
            </a:r>
            <a:r>
              <a:rPr lang="en-US" sz="2800" dirty="0">
                <a:ea typeface="ＭＳ Ｐゴシック" pitchFamily="34" charset="-128"/>
              </a:rPr>
              <a:t> class </a:t>
            </a:r>
            <a:r>
              <a:rPr lang="en-US" sz="2800" b="1" dirty="0">
                <a:ea typeface="ＭＳ Ｐゴシック" pitchFamily="34" charset="-128"/>
              </a:rPr>
              <a:t>on </a:t>
            </a:r>
            <a:r>
              <a:rPr lang="en-US" sz="2800" dirty="0" err="1">
                <a:ea typeface="ＭＳ Ｐゴシック" pitchFamily="34" charset="-128"/>
              </a:rPr>
              <a:t>takes.c</a:t>
            </a:r>
            <a:r>
              <a:rPr lang="en-US" sz="2800" dirty="0">
                <a:ea typeface="ＭＳ Ｐゴシック" pitchFamily="34" charset="-128"/>
              </a:rPr>
              <a:t>-id = </a:t>
            </a:r>
            <a:r>
              <a:rPr lang="en-US" sz="2800" dirty="0" err="1">
                <a:ea typeface="ＭＳ Ｐゴシック" pitchFamily="34" charset="-128"/>
              </a:rPr>
              <a:t>class.c</a:t>
            </a:r>
            <a:r>
              <a:rPr lang="en-US" sz="2800" dirty="0">
                <a:ea typeface="ＭＳ Ｐゴシック" pitchFamily="34" charset="-128"/>
              </a:rPr>
              <a:t>-id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24278" y="5029199"/>
            <a:ext cx="1785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Equivalently: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55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Inner Join</a:t>
            </a: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58" name="Worksheet" r:id="rId3" imgW="3057901" imgH="1514856" progId="Excel.Sheet.8">
                  <p:embed/>
                </p:oleObj>
              </mc:Choice>
              <mc:Fallback>
                <p:oleObj name="Worksheet" r:id="rId3" imgW="3057901" imgH="15148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93913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838200" y="22098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59" name="Worksheet" r:id="rId5" imgW="2914849" imgH="1429207" progId="Excel.Sheet.8">
                  <p:embed/>
                </p:oleObj>
              </mc:Choice>
              <mc:Fallback>
                <p:oleObj name="Worksheet" r:id="rId5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098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2446338" y="4257675"/>
          <a:ext cx="2111375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60" name="Worksheet" r:id="rId7" imgW="2105431" imgH="1238491" progId="Excel.Sheet.8">
                  <p:embed/>
                </p:oleObj>
              </mc:Choice>
              <mc:Fallback>
                <p:oleObj name="Worksheet" r:id="rId7" imgW="2105431" imgH="123849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8" y="4257675"/>
                        <a:ext cx="2111375" cy="123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5" name="Text Box 7"/>
          <p:cNvSpPr txBox="1">
            <a:spLocks noChangeArrowheads="1"/>
          </p:cNvSpPr>
          <p:nvPr/>
        </p:nvSpPr>
        <p:spPr bwMode="auto">
          <a:xfrm>
            <a:off x="5486400" y="4953000"/>
            <a:ext cx="228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2800" dirty="0" err="1">
                <a:solidFill>
                  <a:srgbClr val="FF0000"/>
                </a:solidFill>
              </a:rPr>
              <a:t>o.s</a:t>
            </a:r>
            <a:r>
              <a:rPr lang="en-US" sz="2800" dirty="0">
                <a:solidFill>
                  <a:srgbClr val="FF0000"/>
                </a:solidFill>
              </a:rPr>
              <a:t>.: gone!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pitchFamily="34" charset="-128"/>
              </a:rPr>
              <a:t>Find all SSN(s) taking course </a:t>
            </a:r>
            <a:r>
              <a:rPr lang="en-US" sz="2600" dirty="0" err="1" smtClean="0">
                <a:ea typeface="ＭＳ Ｐゴシック" pitchFamily="34" charset="-128"/>
              </a:rPr>
              <a:t>s.e.</a:t>
            </a:r>
            <a:endParaRPr lang="en-US" sz="22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232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Outer Join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pitchFamily="34" charset="-128"/>
              </a:rPr>
              <a:t>But, tuples </a:t>
            </a:r>
            <a:r>
              <a:rPr lang="en-US" sz="2600" dirty="0">
                <a:ea typeface="ＭＳ Ｐゴシック" pitchFamily="34" charset="-128"/>
              </a:rPr>
              <a:t>of a relation that do not match some </a:t>
            </a:r>
            <a:r>
              <a:rPr lang="en-US" sz="2600" dirty="0" smtClean="0">
                <a:ea typeface="ＭＳ Ｐゴシック" pitchFamily="34" charset="-128"/>
              </a:rPr>
              <a:t>rows </a:t>
            </a:r>
            <a:r>
              <a:rPr lang="en-US" sz="2600" dirty="0">
                <a:ea typeface="ＭＳ Ｐゴシック" pitchFamily="34" charset="-128"/>
              </a:rPr>
              <a:t>in another relation </a:t>
            </a:r>
            <a:r>
              <a:rPr lang="en-US" sz="2600" dirty="0" smtClean="0">
                <a:ea typeface="ＭＳ Ｐゴシック" pitchFamily="34" charset="-128"/>
              </a:rPr>
              <a:t>(according </a:t>
            </a:r>
            <a:r>
              <a:rPr lang="en-US" sz="2600" dirty="0">
                <a:ea typeface="ＭＳ Ｐゴシック" pitchFamily="34" charset="-128"/>
              </a:rPr>
              <a:t>to a join condition </a:t>
            </a:r>
            <a:r>
              <a:rPr lang="en-US" sz="2600" b="1" i="1" dirty="0" smtClean="0">
                <a:ea typeface="ＭＳ Ｐゴシック" pitchFamily="34" charset="-128"/>
              </a:rPr>
              <a:t>c</a:t>
            </a:r>
            <a:r>
              <a:rPr lang="en-US" sz="2600" dirty="0" smtClean="0">
                <a:ea typeface="ＭＳ Ｐゴシック" pitchFamily="34" charset="-128"/>
              </a:rPr>
              <a:t>) can still appear exactly once in </a:t>
            </a:r>
            <a:r>
              <a:rPr lang="en-US" sz="2600" dirty="0">
                <a:ea typeface="ＭＳ Ｐゴシック" pitchFamily="34" charset="-128"/>
              </a:rPr>
              <a:t>the </a:t>
            </a:r>
            <a:r>
              <a:rPr lang="en-US" sz="2600" dirty="0" smtClean="0">
                <a:ea typeface="ＭＳ Ｐゴシック" pitchFamily="34" charset="-128"/>
              </a:rPr>
              <a:t>result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</a:rPr>
              <a:t>Such a join is referred to as </a:t>
            </a:r>
            <a:r>
              <a:rPr lang="en-US" sz="2200" dirty="0" smtClean="0">
                <a:solidFill>
                  <a:srgbClr val="0070C0"/>
                </a:solidFill>
                <a:ea typeface="ＭＳ Ｐゴシック" pitchFamily="34" charset="-128"/>
              </a:rPr>
              <a:t>“Outer Join”</a:t>
            </a:r>
            <a:r>
              <a:rPr lang="en-US" sz="2200" dirty="0" smtClean="0">
                <a:ea typeface="ＭＳ Ｐゴシック" pitchFamily="34" charset="-128"/>
              </a:rPr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ea typeface="ＭＳ Ｐゴシック" pitchFamily="34" charset="-128"/>
              </a:rPr>
              <a:t>Result columns will be assigned NULL values</a:t>
            </a:r>
            <a:endParaRPr lang="en-US" sz="2200" dirty="0">
              <a:ea typeface="ＭＳ Ｐゴシック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28800" y="4038600"/>
            <a:ext cx="5269648" cy="175432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>
              <a:buFontTx/>
              <a:buNone/>
            </a:pPr>
            <a:r>
              <a:rPr lang="en-US" sz="3600" b="1" dirty="0">
                <a:ea typeface="ＭＳ Ｐゴシック" pitchFamily="34" charset="-128"/>
              </a:rPr>
              <a:t>select</a:t>
            </a:r>
            <a:r>
              <a:rPr lang="en-US" sz="3600" dirty="0">
                <a:ea typeface="ＭＳ Ｐゴシック" pitchFamily="34" charset="-128"/>
              </a:rPr>
              <a:t> </a:t>
            </a:r>
            <a:r>
              <a:rPr lang="en-US" sz="3600" dirty="0" err="1">
                <a:ea typeface="ＭＳ Ｐゴシック" pitchFamily="34" charset="-128"/>
              </a:rPr>
              <a:t>ssn</a:t>
            </a:r>
            <a:r>
              <a:rPr lang="en-US" sz="3600" dirty="0">
                <a:ea typeface="ＭＳ Ｐゴシック" pitchFamily="34" charset="-128"/>
              </a:rPr>
              <a:t>, c-name</a:t>
            </a:r>
          </a:p>
          <a:p>
            <a:pPr>
              <a:buFontTx/>
              <a:buNone/>
            </a:pPr>
            <a:r>
              <a:rPr lang="en-US" sz="3600" b="1" dirty="0">
                <a:ea typeface="ＭＳ Ｐゴシック" pitchFamily="34" charset="-128"/>
              </a:rPr>
              <a:t>from</a:t>
            </a:r>
            <a:r>
              <a:rPr lang="en-US" sz="3600" dirty="0">
                <a:ea typeface="ＭＳ Ｐゴシック" pitchFamily="34" charset="-128"/>
              </a:rPr>
              <a:t> takes </a:t>
            </a:r>
            <a:r>
              <a:rPr lang="en-US" sz="3600" b="1" dirty="0" smtClean="0">
                <a:ea typeface="ＭＳ Ｐゴシック" pitchFamily="34" charset="-128"/>
              </a:rPr>
              <a:t>outer </a:t>
            </a:r>
            <a:r>
              <a:rPr lang="en-US" sz="3600" b="1" dirty="0">
                <a:ea typeface="ＭＳ Ｐゴシック" pitchFamily="34" charset="-128"/>
              </a:rPr>
              <a:t>join</a:t>
            </a:r>
            <a:r>
              <a:rPr lang="en-US" sz="3600" dirty="0">
                <a:ea typeface="ＭＳ Ｐゴシック" pitchFamily="34" charset="-128"/>
              </a:rPr>
              <a:t> class </a:t>
            </a:r>
            <a:endParaRPr lang="en-US" sz="3600" dirty="0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3600" b="1" dirty="0" smtClean="0">
                <a:ea typeface="ＭＳ Ｐゴシック" pitchFamily="34" charset="-128"/>
              </a:rPr>
              <a:t>on</a:t>
            </a:r>
            <a:r>
              <a:rPr lang="en-US" sz="3600" dirty="0" smtClean="0">
                <a:ea typeface="ＭＳ Ｐゴシック" pitchFamily="34" charset="-128"/>
              </a:rPr>
              <a:t> </a:t>
            </a:r>
            <a:r>
              <a:rPr lang="en-US" sz="3600" dirty="0" err="1" smtClean="0">
                <a:ea typeface="ＭＳ Ｐゴシック" pitchFamily="34" charset="-128"/>
              </a:rPr>
              <a:t>takes.c</a:t>
            </a:r>
            <a:r>
              <a:rPr lang="en-US" sz="3600" dirty="0" smtClean="0">
                <a:ea typeface="ＭＳ Ｐゴシック" pitchFamily="34" charset="-128"/>
              </a:rPr>
              <a:t>-id=</a:t>
            </a:r>
            <a:r>
              <a:rPr lang="en-US" sz="3600" dirty="0" err="1" smtClean="0">
                <a:ea typeface="ＭＳ Ｐゴシック" pitchFamily="34" charset="-128"/>
              </a:rPr>
              <a:t>class.c</a:t>
            </a:r>
            <a:r>
              <a:rPr lang="en-US" sz="3600" dirty="0" smtClean="0">
                <a:ea typeface="ＭＳ Ｐゴシック" pitchFamily="34" charset="-128"/>
              </a:rPr>
              <a:t>-id</a:t>
            </a:r>
            <a:endParaRPr lang="en-US" sz="36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310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ea typeface="ＭＳ Ｐゴシック" pitchFamily="34" charset="-128"/>
              </a:rPr>
              <a:t>Nested</a:t>
            </a:r>
            <a:r>
              <a:rPr lang="en-US" dirty="0" smtClean="0">
                <a:ea typeface="ＭＳ Ｐゴシック" pitchFamily="34" charset="-128"/>
              </a:rPr>
              <a:t> 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pitchFamily="34" charset="-128"/>
              </a:rPr>
              <a:t>Find the names of sailors who have reserved boat 101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21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022682"/>
              </p:ext>
            </p:extLst>
          </p:nvPr>
        </p:nvGraphicFramePr>
        <p:xfrm>
          <a:off x="990600" y="23622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085222"/>
              </p:ext>
            </p:extLst>
          </p:nvPr>
        </p:nvGraphicFramePr>
        <p:xfrm>
          <a:off x="5181600" y="2362200"/>
          <a:ext cx="32004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760"/>
                <a:gridCol w="1069683"/>
                <a:gridCol w="1383957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Reserves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Day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10/10/2013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10/10/2013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552218" y="4199511"/>
            <a:ext cx="4153382" cy="162865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S.sid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sz="2000" dirty="0">
                <a:latin typeface="Book Antiqua" pitchFamily="18" charset="0"/>
              </a:rPr>
              <a:t>IN</a:t>
            </a:r>
            <a:r>
              <a:rPr lang="en-US" dirty="0">
                <a:latin typeface="Book Antiqua" pitchFamily="18" charset="0"/>
              </a:rPr>
              <a:t>  (</a:t>
            </a:r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R.sid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Reserves R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 smtClean="0">
                <a:latin typeface="Book Antiqua" pitchFamily="18" charset="0"/>
              </a:rPr>
              <a:t>R.bid</a:t>
            </a:r>
            <a:r>
              <a:rPr lang="en-US" dirty="0" smtClean="0">
                <a:latin typeface="Book Antiqua" pitchFamily="18" charset="0"/>
              </a:rPr>
              <a:t>=101)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0600" y="4690670"/>
            <a:ext cx="1059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OR…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191000" y="4773538"/>
            <a:ext cx="2438400" cy="102756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91000" y="4773538"/>
            <a:ext cx="437909" cy="408062"/>
          </a:xfrm>
          <a:prstGeom prst="ellipse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>
          <a:xfrm flipH="1">
            <a:off x="3657600" y="5121841"/>
            <a:ext cx="597530" cy="1050359"/>
          </a:xfrm>
          <a:prstGeom prst="straightConnector1">
            <a:avLst/>
          </a:prstGeom>
          <a:ln w="2222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60963" y="6198550"/>
            <a:ext cx="3993273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 compares a value with a set of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594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P spid="4" grpId="0" animBg="1"/>
      <p:bldP spid="5" grpId="0" animBg="1"/>
      <p:bldP spid="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704" name="Worksheet" r:id="rId3" imgW="3057901" imgH="1514856" progId="Excel.Sheet.8">
                  <p:embed/>
                </p:oleObj>
              </mc:Choice>
              <mc:Fallback>
                <p:oleObj name="Worksheet" r:id="rId3" imgW="3057901" imgH="15148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93913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838200" y="22098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705" name="Worksheet" r:id="rId5" imgW="2914849" imgH="1429207" progId="Excel.Sheet.8">
                  <p:embed/>
                </p:oleObj>
              </mc:Choice>
              <mc:Fallback>
                <p:oleObj name="Worksheet" r:id="rId5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098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2446338" y="4257675"/>
          <a:ext cx="2111375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706" name="Worksheet" r:id="rId7" imgW="2105431" imgH="1429112" progId="Excel.Sheet.8">
                  <p:embed/>
                </p:oleObj>
              </mc:Choice>
              <mc:Fallback>
                <p:oleObj name="Worksheet" r:id="rId7" imgW="2105431" imgH="142911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8" y="4257675"/>
                        <a:ext cx="2111375" cy="143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9" name="Line 7"/>
          <p:cNvSpPr>
            <a:spLocks noChangeShapeType="1"/>
          </p:cNvSpPr>
          <p:nvPr/>
        </p:nvSpPr>
        <p:spPr bwMode="auto">
          <a:xfrm>
            <a:off x="4724400" y="5536962"/>
            <a:ext cx="1219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09600" y="1524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ea typeface="ＭＳ Ｐゴシック" pitchFamily="34" charset="-128"/>
              </a:rPr>
              <a:t>Outer Join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pitchFamily="34" charset="-128"/>
              </a:rPr>
              <a:t>Find all SSN(s) taking course </a:t>
            </a:r>
            <a:r>
              <a:rPr lang="en-US" sz="2600" dirty="0" err="1" smtClean="0">
                <a:ea typeface="ＭＳ Ｐゴシック" pitchFamily="34" charset="-128"/>
              </a:rPr>
              <a:t>s.e.</a:t>
            </a:r>
            <a:r>
              <a:rPr lang="en-US" sz="2600" dirty="0" smtClean="0">
                <a:ea typeface="ＭＳ Ｐゴシック" pitchFamily="34" charset="-128"/>
              </a:rPr>
              <a:t> </a:t>
            </a:r>
            <a:endParaRPr lang="en-US" sz="22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987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Joins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In general: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2374307"/>
            <a:ext cx="6778843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[column list]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 </a:t>
            </a:r>
            <a:r>
              <a:rPr lang="en-US" sz="3200" i="1" dirty="0" err="1">
                <a:ea typeface="ＭＳ Ｐゴシック" pitchFamily="34" charset="-128"/>
              </a:rPr>
              <a:t>table_name</a:t>
            </a:r>
            <a:endParaRPr lang="en-US" sz="3200" i="1" dirty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3200" i="1" dirty="0">
                <a:ea typeface="ＭＳ Ｐゴシック" pitchFamily="34" charset="-128"/>
              </a:rPr>
              <a:t>   </a:t>
            </a:r>
            <a:r>
              <a:rPr lang="en-US" sz="3200" dirty="0">
                <a:ea typeface="ＭＳ Ｐゴシック" pitchFamily="34" charset="-128"/>
              </a:rPr>
              <a:t>[</a:t>
            </a:r>
            <a:r>
              <a:rPr lang="en-US" sz="3200" b="1" dirty="0">
                <a:ea typeface="ＭＳ Ｐゴシック" pitchFamily="34" charset="-128"/>
              </a:rPr>
              <a:t>inner</a:t>
            </a:r>
            <a:r>
              <a:rPr lang="en-US" sz="3200" dirty="0">
                <a:ea typeface="ＭＳ Ｐゴシック" pitchFamily="34" charset="-128"/>
              </a:rPr>
              <a:t> | {</a:t>
            </a:r>
            <a:r>
              <a:rPr lang="en-US" sz="3200" b="1" dirty="0">
                <a:ea typeface="ＭＳ Ｐゴシック" pitchFamily="34" charset="-128"/>
              </a:rPr>
              <a:t>left</a:t>
            </a:r>
            <a:r>
              <a:rPr lang="en-US" sz="3200" dirty="0">
                <a:ea typeface="ＭＳ Ｐゴシック" pitchFamily="34" charset="-128"/>
              </a:rPr>
              <a:t> | </a:t>
            </a:r>
            <a:r>
              <a:rPr lang="en-US" sz="3200" b="1" dirty="0">
                <a:ea typeface="ＭＳ Ｐゴシック" pitchFamily="34" charset="-128"/>
              </a:rPr>
              <a:t>right</a:t>
            </a:r>
            <a:r>
              <a:rPr lang="en-US" sz="3200" dirty="0">
                <a:ea typeface="ＭＳ Ｐゴシック" pitchFamily="34" charset="-128"/>
              </a:rPr>
              <a:t> | </a:t>
            </a:r>
            <a:r>
              <a:rPr lang="en-US" sz="3200" b="1" dirty="0">
                <a:ea typeface="ＭＳ Ｐゴシック" pitchFamily="34" charset="-128"/>
              </a:rPr>
              <a:t>full</a:t>
            </a:r>
            <a:r>
              <a:rPr lang="en-US" sz="3200" dirty="0">
                <a:ea typeface="ＭＳ Ｐゴシック" pitchFamily="34" charset="-128"/>
              </a:rPr>
              <a:t>} </a:t>
            </a:r>
            <a:r>
              <a:rPr lang="en-US" sz="3200" b="1" dirty="0">
                <a:ea typeface="ＭＳ Ｐゴシック" pitchFamily="34" charset="-128"/>
              </a:rPr>
              <a:t>outer</a:t>
            </a:r>
            <a:r>
              <a:rPr lang="en-US" sz="3200" dirty="0">
                <a:ea typeface="ＭＳ Ｐゴシック" pitchFamily="34" charset="-128"/>
              </a:rPr>
              <a:t> ] </a:t>
            </a:r>
            <a:r>
              <a:rPr lang="en-US" sz="3200" b="1" dirty="0">
                <a:ea typeface="ＭＳ Ｐゴシック" pitchFamily="34" charset="-128"/>
              </a:rPr>
              <a:t>join</a:t>
            </a:r>
            <a:endParaRPr lang="en-US" sz="3200" b="1" i="1" dirty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3200" i="1" dirty="0">
                <a:ea typeface="ＭＳ Ｐゴシック" pitchFamily="34" charset="-128"/>
              </a:rPr>
              <a:t>    </a:t>
            </a:r>
            <a:r>
              <a:rPr lang="en-US" sz="3200" i="1" dirty="0" err="1">
                <a:ea typeface="ＭＳ Ｐゴシック" pitchFamily="34" charset="-128"/>
              </a:rPr>
              <a:t>table_name</a:t>
            </a:r>
            <a:endParaRPr lang="en-US" sz="3200" i="1" dirty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3200" dirty="0">
                <a:ea typeface="ＭＳ Ｐゴシック" pitchFamily="34" charset="-128"/>
              </a:rPr>
              <a:t>    </a:t>
            </a:r>
            <a:r>
              <a:rPr lang="en-US" sz="3200" b="1" dirty="0">
                <a:ea typeface="ＭＳ Ｐゴシック" pitchFamily="34" charset="-128"/>
              </a:rPr>
              <a:t>on</a:t>
            </a:r>
            <a:r>
              <a:rPr lang="en-US" sz="3200" i="1" dirty="0">
                <a:ea typeface="ＭＳ Ｐゴシック" pitchFamily="34" charset="-128"/>
              </a:rPr>
              <a:t> </a:t>
            </a:r>
            <a:r>
              <a:rPr lang="en-US" sz="3200" i="1" dirty="0" err="1">
                <a:ea typeface="ＭＳ Ｐゴシック" pitchFamily="34" charset="-128"/>
              </a:rPr>
              <a:t>qualification_list</a:t>
            </a:r>
            <a:endParaRPr lang="en-US" sz="3200" i="1" dirty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3200" b="1" dirty="0" smtClean="0">
                <a:ea typeface="ＭＳ Ｐゴシック" pitchFamily="34" charset="-128"/>
              </a:rPr>
              <a:t>Where</a:t>
            </a:r>
            <a:r>
              <a:rPr lang="en-US" sz="3200" dirty="0" smtClean="0">
                <a:ea typeface="ＭＳ Ｐゴシック" pitchFamily="34" charset="-128"/>
              </a:rPr>
              <a:t> …</a:t>
            </a:r>
            <a:endParaRPr lang="en-US" sz="32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858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 smtClean="0">
                <a:ea typeface="ＭＳ Ｐゴシック" pitchFamily="34" charset="-128"/>
              </a:rPr>
              <a:t>Summary</a:t>
            </a:r>
          </a:p>
        </p:txBody>
      </p:sp>
      <p:sp>
        <p:nvSpPr>
          <p:cNvPr id="1167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458200" cy="5257800"/>
          </a:xfrm>
          <a:noFill/>
        </p:spPr>
        <p:txBody>
          <a:bodyPr lIns="92075" tIns="46038" rIns="92075" bIns="46038"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 smtClean="0"/>
              <a:t>Nested Queries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 smtClean="0"/>
              <a:t>IN, NOT IN, EXISTS, NOT EXISTS, </a:t>
            </a:r>
            <a:r>
              <a:rPr lang="en-US" sz="2400" i="1" dirty="0" smtClean="0"/>
              <a:t>op</a:t>
            </a:r>
            <a:r>
              <a:rPr lang="en-US" sz="2400" dirty="0" smtClean="0"/>
              <a:t> ANY and </a:t>
            </a:r>
            <a:r>
              <a:rPr lang="en-US" sz="2400" i="1" dirty="0" smtClean="0"/>
              <a:t>op</a:t>
            </a:r>
            <a:r>
              <a:rPr lang="en-US" sz="2400" dirty="0" smtClean="0"/>
              <a:t> ALL where </a:t>
            </a:r>
            <a:r>
              <a:rPr lang="en-US" sz="2400" i="1" dirty="0" smtClean="0"/>
              <a:t>op</a:t>
            </a:r>
            <a:r>
              <a:rPr lang="en-US" sz="2400" dirty="0" smtClean="0"/>
              <a:t> </a:t>
            </a:r>
            <a:r>
              <a:rPr lang="el-GR" sz="2400" dirty="0" smtClean="0"/>
              <a:t>ϵ</a:t>
            </a:r>
            <a:r>
              <a:rPr lang="en-US" sz="2400" dirty="0" smtClean="0"/>
              <a:t> {&lt;. &lt;=, =, &lt;&gt;, &gt;=, &gt;}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 smtClean="0"/>
              <a:t>Re-writing INTERSECT using IN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 smtClean="0"/>
              <a:t>Re-writing EXCEPT using NOT IN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 smtClean="0"/>
              <a:t>Expressing the division operation using NOT EXISTS and EXCEPT (</a:t>
            </a:r>
            <a:r>
              <a:rPr lang="en-US" sz="2400" i="1" dirty="0" smtClean="0"/>
              <a:t>there are other ways to achieve that!</a:t>
            </a:r>
            <a:r>
              <a:rPr lang="en-US" sz="2400" dirty="0" smtClean="0"/>
              <a:t>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 smtClean="0"/>
              <a:t>Other DML commands: INSERT (including </a:t>
            </a:r>
            <a:r>
              <a:rPr lang="en-US" sz="2800" i="1" dirty="0" smtClean="0"/>
              <a:t>bulk</a:t>
            </a:r>
            <a:r>
              <a:rPr lang="en-US" sz="2800" dirty="0" smtClean="0"/>
              <a:t> insertions), DELETE and UPDATE (for tables and views)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2800" dirty="0" smtClean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 smtClean="0"/>
              <a:t>Null values and inner vs. outer Joins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924249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4800" dirty="0" smtClean="0">
                <a:solidFill>
                  <a:srgbClr val="0070C0"/>
                </a:solidFill>
              </a:rPr>
              <a:t>SQL- Part III &amp;</a:t>
            </a:r>
          </a:p>
          <a:p>
            <a:pPr marL="0" indent="0" algn="ctr">
              <a:buNone/>
            </a:pPr>
            <a:r>
              <a:rPr lang="en-US" sz="4800" dirty="0" smtClean="0">
                <a:solidFill>
                  <a:srgbClr val="0070C0"/>
                </a:solidFill>
              </a:rPr>
              <a:t>Storing Data: Disks and Files (</a:t>
            </a:r>
            <a:r>
              <a:rPr lang="en-US" sz="4800" i="1" dirty="0" smtClean="0">
                <a:solidFill>
                  <a:srgbClr val="0070C0"/>
                </a:solidFill>
              </a:rPr>
              <a:t>if time allows</a:t>
            </a:r>
            <a:r>
              <a:rPr lang="en-US" sz="4800" dirty="0" smtClean="0">
                <a:solidFill>
                  <a:srgbClr val="0070C0"/>
                </a:solidFill>
              </a:rPr>
              <a:t>)</a:t>
            </a:r>
            <a:endParaRPr lang="en-US" sz="4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54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Nested 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700" dirty="0" smtClean="0">
                <a:ea typeface="ＭＳ Ｐゴシック" pitchFamily="34" charset="-128"/>
              </a:rPr>
              <a:t>Find the names of sailors who have </a:t>
            </a:r>
            <a:r>
              <a:rPr lang="en-US" sz="2700" u="sng" dirty="0" smtClean="0">
                <a:ea typeface="ＭＳ Ｐゴシック" pitchFamily="34" charset="-128"/>
              </a:rPr>
              <a:t>not</a:t>
            </a:r>
            <a:r>
              <a:rPr lang="en-US" sz="2700" dirty="0" smtClean="0">
                <a:ea typeface="ＭＳ Ｐゴシック" pitchFamily="34" charset="-128"/>
              </a:rPr>
              <a:t> reserved boat 101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21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336062"/>
              </p:ext>
            </p:extLst>
          </p:nvPr>
        </p:nvGraphicFramePr>
        <p:xfrm>
          <a:off x="990600" y="23622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838201"/>
                <a:gridCol w="914400"/>
                <a:gridCol w="12192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age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Brutus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62359"/>
              </p:ext>
            </p:extLst>
          </p:nvPr>
        </p:nvGraphicFramePr>
        <p:xfrm>
          <a:off x="5181600" y="2362200"/>
          <a:ext cx="32004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760"/>
                <a:gridCol w="1069683"/>
                <a:gridCol w="1383957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Reserves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Day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10/10/2013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10/10/2013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552218" y="4199511"/>
            <a:ext cx="4445129" cy="162865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S.sid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b="1" dirty="0" smtClean="0">
                <a:latin typeface="Book Antiqua" pitchFamily="18" charset="0"/>
              </a:rPr>
              <a:t>NOT </a:t>
            </a:r>
            <a:r>
              <a:rPr lang="en-US" sz="2000" b="1" dirty="0" smtClean="0">
                <a:latin typeface="Book Antiqua" pitchFamily="18" charset="0"/>
              </a:rPr>
              <a:t>IN</a:t>
            </a:r>
            <a:r>
              <a:rPr lang="en-US" b="1" dirty="0" smtClean="0">
                <a:latin typeface="Book Antiqua" pitchFamily="18" charset="0"/>
              </a:rPr>
              <a:t>  </a:t>
            </a:r>
            <a:r>
              <a:rPr lang="en-US" dirty="0">
                <a:latin typeface="Book Antiqua" pitchFamily="18" charset="0"/>
              </a:rPr>
              <a:t>(</a:t>
            </a:r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R.sid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Reserves R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 smtClean="0">
                <a:latin typeface="Book Antiqua" pitchFamily="18" charset="0"/>
              </a:rPr>
              <a:t>R.bid</a:t>
            </a:r>
            <a:r>
              <a:rPr lang="en-US" dirty="0" smtClean="0">
                <a:latin typeface="Book Antiqua" pitchFamily="18" charset="0"/>
              </a:rPr>
              <a:t>=101)</a:t>
            </a:r>
          </a:p>
        </p:txBody>
      </p:sp>
      <p:sp>
        <p:nvSpPr>
          <p:cNvPr id="2" name="Oval 1"/>
          <p:cNvSpPr/>
          <p:nvPr/>
        </p:nvSpPr>
        <p:spPr>
          <a:xfrm>
            <a:off x="4191000" y="4724400"/>
            <a:ext cx="1066800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ea typeface="ＭＳ Ｐゴシック" pitchFamily="34" charset="-128"/>
              </a:rPr>
              <a:t>Deeply</a:t>
            </a:r>
            <a:r>
              <a:rPr lang="en-US" dirty="0" smtClean="0">
                <a:ea typeface="ＭＳ Ｐゴシック" pitchFamily="34" charset="-128"/>
              </a:rPr>
              <a:t> Nested 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700" dirty="0" smtClean="0">
                <a:ea typeface="ＭＳ Ｐゴシック" pitchFamily="34" charset="-128"/>
              </a:rPr>
              <a:t>Find the names of sailors who have reserved a red boat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966215"/>
              </p:ext>
            </p:extLst>
          </p:nvPr>
        </p:nvGraphicFramePr>
        <p:xfrm>
          <a:off x="457200" y="2286000"/>
          <a:ext cx="2819400" cy="1229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039"/>
                <a:gridCol w="866360"/>
                <a:gridCol w="762000"/>
                <a:gridCol w="762001"/>
              </a:tblGrid>
              <a:tr h="225277"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1477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Sid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Sname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Rating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age</a:t>
                      </a:r>
                      <a:endParaRPr lang="en-US" sz="1400" b="1" dirty="0"/>
                    </a:p>
                  </a:txBody>
                  <a:tcPr/>
                </a:tc>
              </a:tr>
              <a:tr h="2252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Dustin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45.0</a:t>
                      </a:r>
                      <a:endParaRPr lang="en-US" sz="1400" dirty="0"/>
                    </a:p>
                  </a:txBody>
                  <a:tcPr/>
                </a:tc>
              </a:tr>
              <a:tr h="2252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Brutus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33.0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402758"/>
              </p:ext>
            </p:extLst>
          </p:nvPr>
        </p:nvGraphicFramePr>
        <p:xfrm>
          <a:off x="3480990" y="2286000"/>
          <a:ext cx="2438400" cy="1377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960"/>
                <a:gridCol w="814996"/>
                <a:gridCol w="1054444"/>
              </a:tblGrid>
              <a:tr h="22577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Reserves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22577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Sid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Bid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Day</a:t>
                      </a:r>
                      <a:endParaRPr lang="en-US" sz="1400" b="1" dirty="0"/>
                    </a:p>
                  </a:txBody>
                  <a:tcPr/>
                </a:tc>
              </a:tr>
              <a:tr h="3838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10/10/2013</a:t>
                      </a:r>
                      <a:endParaRPr lang="en-US" sz="1400" dirty="0"/>
                    </a:p>
                  </a:txBody>
                  <a:tcPr/>
                </a:tc>
              </a:tr>
              <a:tr h="3838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10/10/2013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447800" y="3886200"/>
            <a:ext cx="6629400" cy="2182649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S.sid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sz="2000" dirty="0" smtClean="0">
                <a:latin typeface="Book Antiqua" pitchFamily="18" charset="0"/>
              </a:rPr>
              <a:t>IN</a:t>
            </a:r>
            <a:r>
              <a:rPr lang="en-US" dirty="0" smtClean="0">
                <a:latin typeface="Book Antiqua" pitchFamily="18" charset="0"/>
              </a:rPr>
              <a:t>  </a:t>
            </a:r>
            <a:r>
              <a:rPr lang="en-US" dirty="0">
                <a:latin typeface="Book Antiqua" pitchFamily="18" charset="0"/>
              </a:rPr>
              <a:t>(</a:t>
            </a:r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R.sid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Reserves R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 smtClean="0">
                <a:latin typeface="Book Antiqua" pitchFamily="18" charset="0"/>
              </a:rPr>
              <a:t>R.bid</a:t>
            </a:r>
            <a:r>
              <a:rPr lang="en-US" dirty="0" smtClean="0">
                <a:latin typeface="Book Antiqua" pitchFamily="18" charset="0"/>
              </a:rPr>
              <a:t> IN (SELECT </a:t>
            </a:r>
            <a:r>
              <a:rPr lang="en-US" dirty="0" err="1" smtClean="0">
                <a:latin typeface="Book Antiqua" pitchFamily="18" charset="0"/>
              </a:rPr>
              <a:t>B.bid</a:t>
            </a:r>
            <a:endParaRPr lang="en-US" dirty="0" smtClean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	</a:t>
            </a:r>
            <a:r>
              <a:rPr lang="en-US" dirty="0" smtClean="0">
                <a:latin typeface="Book Antiqua" pitchFamily="18" charset="0"/>
              </a:rPr>
              <a:t>			    FROM Boats B</a:t>
            </a:r>
          </a:p>
          <a:p>
            <a:r>
              <a:rPr lang="en-US" dirty="0">
                <a:latin typeface="Book Antiqua" pitchFamily="18" charset="0"/>
              </a:rPr>
              <a:t>	</a:t>
            </a:r>
            <a:r>
              <a:rPr lang="en-US" dirty="0" smtClean="0">
                <a:latin typeface="Book Antiqua" pitchFamily="18" charset="0"/>
              </a:rPr>
              <a:t>			     WHERE </a:t>
            </a:r>
            <a:r>
              <a:rPr lang="en-US" dirty="0" err="1" smtClean="0">
                <a:latin typeface="Book Antiqua" pitchFamily="18" charset="0"/>
              </a:rPr>
              <a:t>B.color</a:t>
            </a:r>
            <a:r>
              <a:rPr lang="en-US" dirty="0" smtClean="0">
                <a:latin typeface="Book Antiqua" pitchFamily="18" charset="0"/>
              </a:rPr>
              <a:t> = ‘red’))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631593"/>
              </p:ext>
            </p:extLst>
          </p:nvPr>
        </p:nvGraphicFramePr>
        <p:xfrm>
          <a:off x="6097429" y="2286000"/>
          <a:ext cx="2514601" cy="1295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6740"/>
                <a:gridCol w="922021"/>
                <a:gridCol w="1005840"/>
              </a:tblGrid>
              <a:tr h="32385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Boats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Bid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Bname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Color</a:t>
                      </a:r>
                      <a:endParaRPr lang="en-US" sz="1400" b="1" dirty="0"/>
                    </a:p>
                  </a:txBody>
                  <a:tcPr/>
                </a:tc>
              </a:tr>
              <a:tr h="3238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Interlake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</a:t>
                      </a:r>
                      <a:endParaRPr lang="en-US" sz="1400" dirty="0"/>
                    </a:p>
                  </a:txBody>
                  <a:tcPr/>
                </a:tc>
              </a:tr>
              <a:tr h="3238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Clipper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Green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838200" y="6248400"/>
            <a:ext cx="76200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 principle, queries with very deeply nested structures are possible!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2240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1533203"/>
              </p:ext>
            </p:extLst>
          </p:nvPr>
        </p:nvGraphicFramePr>
        <p:xfrm>
          <a:off x="227013" y="2481263"/>
          <a:ext cx="2932112" cy="429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617" name="Document" r:id="rId4" imgW="2938685" imgH="4716134" progId="Word.Document.8">
                  <p:embed/>
                </p:oleObj>
              </mc:Choice>
              <mc:Fallback>
                <p:oleObj name="Document" r:id="rId4" imgW="2938685" imgH="471613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3" y="2481263"/>
                        <a:ext cx="2932112" cy="429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85800" y="2057400"/>
            <a:ext cx="22018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>
                <a:latin typeface="Book Antiqua" pitchFamily="18" charset="0"/>
              </a:rPr>
              <a:t>Sailors instance:</a:t>
            </a: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8656275"/>
              </p:ext>
            </p:extLst>
          </p:nvPr>
        </p:nvGraphicFramePr>
        <p:xfrm>
          <a:off x="3429000" y="2438400"/>
          <a:ext cx="2255838" cy="529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618" name="Document" r:id="rId6" imgW="2255997" imgH="5306594" progId="Word.Document.8">
                  <p:embed/>
                </p:oleObj>
              </mc:Choice>
              <mc:Fallback>
                <p:oleObj name="Document" r:id="rId6" imgW="2255997" imgH="530659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438400"/>
                        <a:ext cx="2255838" cy="529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5507958"/>
              </p:ext>
            </p:extLst>
          </p:nvPr>
        </p:nvGraphicFramePr>
        <p:xfrm>
          <a:off x="6019800" y="2438400"/>
          <a:ext cx="2535238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619" name="Document" r:id="rId8" imgW="2534315" imgH="2215214" progId="Word.Document.8">
                  <p:embed/>
                </p:oleObj>
              </mc:Choice>
              <mc:Fallback>
                <p:oleObj name="Document" r:id="rId8" imgW="2534315" imgH="221521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438400"/>
                        <a:ext cx="2535238" cy="181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505200" y="1987771"/>
            <a:ext cx="1880324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 smtClean="0">
                <a:latin typeface="Book Antiqua" pitchFamily="18" charset="0"/>
              </a:rPr>
              <a:t>Reserves </a:t>
            </a:r>
            <a:r>
              <a:rPr lang="en-US" i="1" dirty="0">
                <a:latin typeface="Book Antiqua" pitchFamily="18" charset="0"/>
              </a:rPr>
              <a:t>instance: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172200" y="2057400"/>
            <a:ext cx="1585371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 smtClean="0">
                <a:latin typeface="Book Antiqua" pitchFamily="18" charset="0"/>
              </a:rPr>
              <a:t>Boats </a:t>
            </a:r>
            <a:r>
              <a:rPr lang="en-US" i="1" dirty="0">
                <a:latin typeface="Book Antiqua" pitchFamily="18" charset="0"/>
              </a:rPr>
              <a:t>instance: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371600" y="228600"/>
            <a:ext cx="6309771" cy="15978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1400" dirty="0">
                <a:latin typeface="Book Antiqua" pitchFamily="18" charset="0"/>
              </a:rPr>
              <a:t>SELECT  </a:t>
            </a:r>
            <a:r>
              <a:rPr lang="en-US" sz="1400" dirty="0" err="1">
                <a:latin typeface="Book Antiqua" pitchFamily="18" charset="0"/>
              </a:rPr>
              <a:t>S.sname</a:t>
            </a:r>
            <a:endParaRPr lang="en-US" sz="1400" dirty="0">
              <a:latin typeface="Book Antiqua" pitchFamily="18" charset="0"/>
            </a:endParaRPr>
          </a:p>
          <a:p>
            <a:r>
              <a:rPr lang="en-US" sz="1400" dirty="0">
                <a:latin typeface="Book Antiqua" pitchFamily="18" charset="0"/>
              </a:rPr>
              <a:t>FROM  Sailors S</a:t>
            </a:r>
          </a:p>
          <a:p>
            <a:r>
              <a:rPr lang="en-US" sz="1400" dirty="0">
                <a:latin typeface="Book Antiqua" pitchFamily="18" charset="0"/>
              </a:rPr>
              <a:t>WHERE  </a:t>
            </a:r>
            <a:r>
              <a:rPr lang="en-US" sz="1400" dirty="0" err="1">
                <a:latin typeface="Book Antiqua" pitchFamily="18" charset="0"/>
              </a:rPr>
              <a:t>S.sid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smtClean="0">
                <a:latin typeface="Book Antiqua" pitchFamily="18" charset="0"/>
              </a:rPr>
              <a:t>IN  </a:t>
            </a:r>
            <a:r>
              <a:rPr lang="en-US" sz="1400" dirty="0">
                <a:latin typeface="Book Antiqua" pitchFamily="18" charset="0"/>
              </a:rPr>
              <a:t>(SELECT  </a:t>
            </a:r>
            <a:r>
              <a:rPr lang="en-US" sz="1400" dirty="0" err="1">
                <a:latin typeface="Book Antiqua" pitchFamily="18" charset="0"/>
              </a:rPr>
              <a:t>R.sid</a:t>
            </a:r>
            <a:endParaRPr lang="en-US" sz="1400" dirty="0">
              <a:latin typeface="Book Antiqua" pitchFamily="18" charset="0"/>
            </a:endParaRPr>
          </a:p>
          <a:p>
            <a:r>
              <a:rPr lang="en-US" sz="1400" dirty="0">
                <a:latin typeface="Book Antiqua" pitchFamily="18" charset="0"/>
              </a:rPr>
              <a:t>                               FROM  Reserves R</a:t>
            </a:r>
          </a:p>
          <a:p>
            <a:r>
              <a:rPr lang="en-US" sz="1400" dirty="0">
                <a:latin typeface="Book Antiqua" pitchFamily="18" charset="0"/>
              </a:rPr>
              <a:t>                               WHERE  </a:t>
            </a:r>
            <a:r>
              <a:rPr lang="en-US" sz="1400" dirty="0" err="1" smtClean="0">
                <a:latin typeface="Book Antiqua" pitchFamily="18" charset="0"/>
              </a:rPr>
              <a:t>R.bid</a:t>
            </a:r>
            <a:r>
              <a:rPr lang="en-US" sz="1400" dirty="0" smtClean="0">
                <a:latin typeface="Book Antiqua" pitchFamily="18" charset="0"/>
              </a:rPr>
              <a:t> IN (SELECT </a:t>
            </a:r>
            <a:r>
              <a:rPr lang="en-US" sz="1400" dirty="0" err="1" smtClean="0">
                <a:latin typeface="Book Antiqua" pitchFamily="18" charset="0"/>
              </a:rPr>
              <a:t>B.bid</a:t>
            </a:r>
            <a:endParaRPr lang="en-US" sz="1400" dirty="0" smtClean="0">
              <a:latin typeface="Book Antiqua" pitchFamily="18" charset="0"/>
            </a:endParaRPr>
          </a:p>
          <a:p>
            <a:r>
              <a:rPr lang="en-US" sz="1400" dirty="0">
                <a:latin typeface="Book Antiqua" pitchFamily="18" charset="0"/>
              </a:rPr>
              <a:t>	</a:t>
            </a:r>
            <a:r>
              <a:rPr lang="en-US" sz="1400" dirty="0" smtClean="0">
                <a:latin typeface="Book Antiqua" pitchFamily="18" charset="0"/>
              </a:rPr>
              <a:t>			    FROM Boats B</a:t>
            </a:r>
          </a:p>
          <a:p>
            <a:r>
              <a:rPr lang="en-US" sz="1400" dirty="0">
                <a:latin typeface="Book Antiqua" pitchFamily="18" charset="0"/>
              </a:rPr>
              <a:t>	</a:t>
            </a:r>
            <a:r>
              <a:rPr lang="en-US" sz="1400" dirty="0" smtClean="0">
                <a:latin typeface="Book Antiqua" pitchFamily="18" charset="0"/>
              </a:rPr>
              <a:t>			     WHERE </a:t>
            </a:r>
            <a:r>
              <a:rPr lang="en-US" sz="1400" dirty="0" err="1" smtClean="0">
                <a:latin typeface="Book Antiqua" pitchFamily="18" charset="0"/>
              </a:rPr>
              <a:t>B.color</a:t>
            </a:r>
            <a:r>
              <a:rPr lang="en-US" sz="1400" dirty="0" smtClean="0">
                <a:latin typeface="Book Antiqua" pitchFamily="18" charset="0"/>
              </a:rPr>
              <a:t> = ‘red’))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343400" y="1027536"/>
            <a:ext cx="2895600" cy="798937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163654" y="2971800"/>
            <a:ext cx="2057400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172200" y="3539384"/>
            <a:ext cx="2057400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2819400" y="628067"/>
            <a:ext cx="4572000" cy="127693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3530124" y="3124200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3530124" y="3836350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530124" y="4190286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3530838" y="4901724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539384" y="5604616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1416108" y="211507"/>
            <a:ext cx="6127692" cy="1776264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342900" y="2819400"/>
            <a:ext cx="2628900" cy="2286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342900" y="3425084"/>
            <a:ext cx="2628900" cy="2286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342900" y="4422445"/>
            <a:ext cx="2628900" cy="2286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19" idx="3"/>
            <a:endCxn id="8" idx="1"/>
          </p:cNvCxnSpPr>
          <p:nvPr/>
        </p:nvCxnSpPr>
        <p:spPr>
          <a:xfrm flipV="1">
            <a:off x="5587524" y="3124200"/>
            <a:ext cx="576130" cy="152400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8" idx="1"/>
          </p:cNvCxnSpPr>
          <p:nvPr/>
        </p:nvCxnSpPr>
        <p:spPr>
          <a:xfrm flipV="1">
            <a:off x="5596784" y="3124200"/>
            <a:ext cx="566870" cy="1218486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8" idx="1"/>
          </p:cNvCxnSpPr>
          <p:nvPr/>
        </p:nvCxnSpPr>
        <p:spPr>
          <a:xfrm flipV="1">
            <a:off x="5596784" y="3124200"/>
            <a:ext cx="566870" cy="2632816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17" idx="1"/>
          </p:cNvCxnSpPr>
          <p:nvPr/>
        </p:nvCxnSpPr>
        <p:spPr>
          <a:xfrm flipV="1">
            <a:off x="5596784" y="3691784"/>
            <a:ext cx="575416" cy="274177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587524" y="3691784"/>
            <a:ext cx="576130" cy="1373734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971800" y="2933700"/>
            <a:ext cx="533400" cy="342900"/>
          </a:xfrm>
          <a:prstGeom prst="straightConnector1">
            <a:avLst/>
          </a:prstGeom>
          <a:ln w="1587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20" idx="1"/>
          </p:cNvCxnSpPr>
          <p:nvPr/>
        </p:nvCxnSpPr>
        <p:spPr>
          <a:xfrm>
            <a:off x="2971800" y="2933700"/>
            <a:ext cx="558324" cy="1055050"/>
          </a:xfrm>
          <a:prstGeom prst="straightConnector1">
            <a:avLst/>
          </a:prstGeom>
          <a:ln w="1587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2" idx="1"/>
          </p:cNvCxnSpPr>
          <p:nvPr/>
        </p:nvCxnSpPr>
        <p:spPr>
          <a:xfrm>
            <a:off x="2984262" y="3539384"/>
            <a:ext cx="545862" cy="803302"/>
          </a:xfrm>
          <a:prstGeom prst="straightConnector1">
            <a:avLst/>
          </a:prstGeom>
          <a:ln w="1587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23" idx="1"/>
          </p:cNvCxnSpPr>
          <p:nvPr/>
        </p:nvCxnSpPr>
        <p:spPr>
          <a:xfrm>
            <a:off x="2984262" y="3539384"/>
            <a:ext cx="546576" cy="1514740"/>
          </a:xfrm>
          <a:prstGeom prst="straightConnector1">
            <a:avLst/>
          </a:prstGeom>
          <a:ln w="1587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24" idx="1"/>
          </p:cNvCxnSpPr>
          <p:nvPr/>
        </p:nvCxnSpPr>
        <p:spPr>
          <a:xfrm>
            <a:off x="2984262" y="4536745"/>
            <a:ext cx="555122" cy="1220271"/>
          </a:xfrm>
          <a:prstGeom prst="straightConnector1">
            <a:avLst/>
          </a:prstGeom>
          <a:ln w="1587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68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ea typeface="ＭＳ Ｐゴシック" pitchFamily="34" charset="-128"/>
              </a:rPr>
              <a:t>Deeply</a:t>
            </a:r>
            <a:r>
              <a:rPr lang="en-US" dirty="0" smtClean="0">
                <a:ea typeface="ＭＳ Ｐゴシック" pitchFamily="34" charset="-128"/>
              </a:rPr>
              <a:t> Nested 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9154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pitchFamily="34" charset="-128"/>
              </a:rPr>
              <a:t>Find the names of sailors who have </a:t>
            </a:r>
            <a:r>
              <a:rPr lang="en-US" sz="2600" u="sng" dirty="0" smtClean="0">
                <a:ea typeface="ＭＳ Ｐゴシック" pitchFamily="34" charset="-128"/>
              </a:rPr>
              <a:t>not</a:t>
            </a:r>
            <a:r>
              <a:rPr lang="en-US" sz="2600" dirty="0" smtClean="0">
                <a:ea typeface="ＭＳ Ｐゴシック" pitchFamily="34" charset="-128"/>
              </a:rPr>
              <a:t> reserved a red boat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21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581781"/>
              </p:ext>
            </p:extLst>
          </p:nvPr>
        </p:nvGraphicFramePr>
        <p:xfrm>
          <a:off x="457200" y="2286000"/>
          <a:ext cx="2819400" cy="1229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039"/>
                <a:gridCol w="866360"/>
                <a:gridCol w="762000"/>
                <a:gridCol w="762001"/>
              </a:tblGrid>
              <a:tr h="225277"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Sailors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1477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Sid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Sname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Rating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age</a:t>
                      </a:r>
                      <a:endParaRPr lang="en-US" sz="1400" b="1" dirty="0"/>
                    </a:p>
                  </a:txBody>
                  <a:tcPr/>
                </a:tc>
              </a:tr>
              <a:tr h="2252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Dustin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45.0</a:t>
                      </a:r>
                      <a:endParaRPr lang="en-US" sz="1400" dirty="0"/>
                    </a:p>
                  </a:txBody>
                  <a:tcPr/>
                </a:tc>
              </a:tr>
              <a:tr h="2252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Brutus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33.0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673040"/>
              </p:ext>
            </p:extLst>
          </p:nvPr>
        </p:nvGraphicFramePr>
        <p:xfrm>
          <a:off x="3480990" y="2286000"/>
          <a:ext cx="2438400" cy="1377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960"/>
                <a:gridCol w="814996"/>
                <a:gridCol w="1054444"/>
              </a:tblGrid>
              <a:tr h="22577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Reserves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22577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Sid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Bid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Day</a:t>
                      </a:r>
                      <a:endParaRPr lang="en-US" sz="1400" b="1" dirty="0"/>
                    </a:p>
                  </a:txBody>
                  <a:tcPr/>
                </a:tc>
              </a:tr>
              <a:tr h="3838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10/10/2013</a:t>
                      </a:r>
                      <a:endParaRPr lang="en-US" sz="1400" dirty="0"/>
                    </a:p>
                  </a:txBody>
                  <a:tcPr/>
                </a:tc>
              </a:tr>
              <a:tr h="3838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10/10/2013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447800" y="3886200"/>
            <a:ext cx="6934200" cy="2182649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S.sid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b="1" dirty="0" smtClean="0">
                <a:latin typeface="Book Antiqua" pitchFamily="18" charset="0"/>
              </a:rPr>
              <a:t>NOT </a:t>
            </a:r>
            <a:r>
              <a:rPr lang="en-US" sz="2000" b="1" dirty="0" smtClean="0">
                <a:latin typeface="Book Antiqua" pitchFamily="18" charset="0"/>
              </a:rPr>
              <a:t>IN</a:t>
            </a:r>
            <a:r>
              <a:rPr lang="en-US" b="1" dirty="0" smtClean="0">
                <a:latin typeface="Book Antiqua" pitchFamily="18" charset="0"/>
              </a:rPr>
              <a:t>  </a:t>
            </a:r>
            <a:r>
              <a:rPr lang="en-US" dirty="0">
                <a:latin typeface="Book Antiqua" pitchFamily="18" charset="0"/>
              </a:rPr>
              <a:t>(</a:t>
            </a:r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R.sid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Reserves R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 smtClean="0">
                <a:latin typeface="Book Antiqua" pitchFamily="18" charset="0"/>
              </a:rPr>
              <a:t>R.bid</a:t>
            </a:r>
            <a:r>
              <a:rPr lang="en-US" dirty="0" smtClean="0">
                <a:latin typeface="Book Antiqua" pitchFamily="18" charset="0"/>
              </a:rPr>
              <a:t> IN (SELECT </a:t>
            </a:r>
            <a:r>
              <a:rPr lang="en-US" dirty="0" err="1" smtClean="0">
                <a:latin typeface="Book Antiqua" pitchFamily="18" charset="0"/>
              </a:rPr>
              <a:t>B.bid</a:t>
            </a:r>
            <a:endParaRPr lang="en-US" dirty="0" smtClean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	</a:t>
            </a:r>
            <a:r>
              <a:rPr lang="en-US" dirty="0" smtClean="0">
                <a:latin typeface="Book Antiqua" pitchFamily="18" charset="0"/>
              </a:rPr>
              <a:t>			    FROM Boats B</a:t>
            </a:r>
          </a:p>
          <a:p>
            <a:r>
              <a:rPr lang="en-US" dirty="0">
                <a:latin typeface="Book Antiqua" pitchFamily="18" charset="0"/>
              </a:rPr>
              <a:t>	</a:t>
            </a:r>
            <a:r>
              <a:rPr lang="en-US" dirty="0" smtClean="0">
                <a:latin typeface="Book Antiqua" pitchFamily="18" charset="0"/>
              </a:rPr>
              <a:t>			     WHERE </a:t>
            </a:r>
            <a:r>
              <a:rPr lang="en-US" dirty="0" err="1" smtClean="0">
                <a:latin typeface="Book Antiqua" pitchFamily="18" charset="0"/>
              </a:rPr>
              <a:t>B.color</a:t>
            </a:r>
            <a:r>
              <a:rPr lang="en-US" dirty="0" smtClean="0">
                <a:latin typeface="Book Antiqua" pitchFamily="18" charset="0"/>
              </a:rPr>
              <a:t> = ‘red’))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436389"/>
              </p:ext>
            </p:extLst>
          </p:nvPr>
        </p:nvGraphicFramePr>
        <p:xfrm>
          <a:off x="6097429" y="2286000"/>
          <a:ext cx="2514601" cy="1295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6740"/>
                <a:gridCol w="922021"/>
                <a:gridCol w="1005840"/>
              </a:tblGrid>
              <a:tr h="32385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Boats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Bid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Bname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Color</a:t>
                      </a:r>
                      <a:endParaRPr lang="en-US" sz="1400" b="1" dirty="0"/>
                    </a:p>
                  </a:txBody>
                  <a:tcPr/>
                </a:tc>
              </a:tr>
              <a:tr h="3238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Interlake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</a:t>
                      </a:r>
                      <a:endParaRPr lang="en-US" sz="1400" dirty="0"/>
                    </a:p>
                  </a:txBody>
                  <a:tcPr/>
                </a:tc>
              </a:tr>
              <a:tr h="3238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Clipper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Green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33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14822</TotalTime>
  <Words>2835</Words>
  <Application>Microsoft Office PowerPoint</Application>
  <PresentationFormat>On-screen Show (4:3)</PresentationFormat>
  <Paragraphs>975</Paragraphs>
  <Slides>53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53</vt:i4>
      </vt:variant>
    </vt:vector>
  </HeadingPairs>
  <TitlesOfParts>
    <vt:vector size="62" baseType="lpstr">
      <vt:lpstr>ＭＳ Ｐゴシック</vt:lpstr>
      <vt:lpstr>Arial</vt:lpstr>
      <vt:lpstr>Book Antiqua</vt:lpstr>
      <vt:lpstr>Calibri</vt:lpstr>
      <vt:lpstr>Times New Roman</vt:lpstr>
      <vt:lpstr>Wingdings</vt:lpstr>
      <vt:lpstr>Office Theme</vt:lpstr>
      <vt:lpstr>Document</vt:lpstr>
      <vt:lpstr>Worksheet</vt:lpstr>
      <vt:lpstr>Database Applications (15-415)  SQL-Part II Lecture 9, February 04, 2018</vt:lpstr>
      <vt:lpstr>Today…</vt:lpstr>
      <vt:lpstr>Outline</vt:lpstr>
      <vt:lpstr>A Join Query</vt:lpstr>
      <vt:lpstr>Nested Queries</vt:lpstr>
      <vt:lpstr>Nested Queries</vt:lpstr>
      <vt:lpstr>Deeply Nested Queries</vt:lpstr>
      <vt:lpstr>PowerPoint Presentation</vt:lpstr>
      <vt:lpstr>Deeply Nested Queries</vt:lpstr>
      <vt:lpstr>PowerPoint Presentation</vt:lpstr>
      <vt:lpstr>PowerPoint Presentation</vt:lpstr>
      <vt:lpstr>PowerPoint Presentation</vt:lpstr>
      <vt:lpstr>Correlated Nested Queries</vt:lpstr>
      <vt:lpstr>Correlated Nested Queries</vt:lpstr>
      <vt:lpstr>Nested Queries with  Set-Comparison Operators</vt:lpstr>
      <vt:lpstr>Nested Queries with  Set-Comparison Operators</vt:lpstr>
      <vt:lpstr>Nested Queries with  Set-Comparison Operators</vt:lpstr>
      <vt:lpstr>Nested Queries with  Set-Comparison Operators</vt:lpstr>
      <vt:lpstr>Nested Queries with  Set-Comparison Operators</vt:lpstr>
      <vt:lpstr>Nested Queries with  Set-Comparison Operators</vt:lpstr>
      <vt:lpstr>Nested Queries with  Set-Comparison Operators</vt:lpstr>
      <vt:lpstr>Nested Queries with  Set-Comparison Operators</vt:lpstr>
      <vt:lpstr>Nested Queries with  Set-Comparison Operators</vt:lpstr>
      <vt:lpstr>Nested Queries with  Set-Comparison Operators</vt:lpstr>
      <vt:lpstr>Nested Queries with  Set-Comparison Operators</vt:lpstr>
      <vt:lpstr>Alternative Ways</vt:lpstr>
      <vt:lpstr>Revisit: Another Example</vt:lpstr>
      <vt:lpstr>A Correct Way</vt:lpstr>
      <vt:lpstr>Revisit: Another Example</vt:lpstr>
      <vt:lpstr>A Correct Way</vt:lpstr>
      <vt:lpstr>Alternative Ways</vt:lpstr>
      <vt:lpstr>Revisit: Another Example</vt:lpstr>
      <vt:lpstr>An Alternative Way</vt:lpstr>
      <vt:lpstr>Yet Another Way</vt:lpstr>
      <vt:lpstr>Expressing the Division Operator  in SQL</vt:lpstr>
      <vt:lpstr>Outline</vt:lpstr>
      <vt:lpstr>Reminder: Our Mini-U DB</vt:lpstr>
      <vt:lpstr>Revisit: Insertions</vt:lpstr>
      <vt:lpstr>Bulk Insertions</vt:lpstr>
      <vt:lpstr>Revisit: Deletions</vt:lpstr>
      <vt:lpstr>Revisit: Updates</vt:lpstr>
      <vt:lpstr>Updating Views</vt:lpstr>
      <vt:lpstr>Outline</vt:lpstr>
      <vt:lpstr>NULL Values</vt:lpstr>
      <vt:lpstr>Comparing Values In the Presence  of NULL</vt:lpstr>
      <vt:lpstr>Comparing Values In the Presence  of NULL</vt:lpstr>
      <vt:lpstr>Inner Join</vt:lpstr>
      <vt:lpstr>Inner Join</vt:lpstr>
      <vt:lpstr>Outer Join</vt:lpstr>
      <vt:lpstr>PowerPoint Presentation</vt:lpstr>
      <vt:lpstr>Joins</vt:lpstr>
      <vt:lpstr>Summary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1236</cp:revision>
  <dcterms:created xsi:type="dcterms:W3CDTF">2013-11-24T06:45:02Z</dcterms:created>
  <dcterms:modified xsi:type="dcterms:W3CDTF">2018-02-04T10:21:30Z</dcterms:modified>
</cp:coreProperties>
</file>