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56" r:id="rId2"/>
    <p:sldId id="316" r:id="rId3"/>
    <p:sldId id="475" r:id="rId4"/>
    <p:sldId id="591" r:id="rId5"/>
    <p:sldId id="677" r:id="rId6"/>
    <p:sldId id="682" r:id="rId7"/>
    <p:sldId id="678" r:id="rId8"/>
    <p:sldId id="671" r:id="rId9"/>
    <p:sldId id="595" r:id="rId10"/>
    <p:sldId id="641" r:id="rId11"/>
    <p:sldId id="596" r:id="rId12"/>
    <p:sldId id="597" r:id="rId13"/>
    <p:sldId id="602" r:id="rId14"/>
    <p:sldId id="603" r:id="rId15"/>
    <p:sldId id="604" r:id="rId16"/>
    <p:sldId id="647" r:id="rId17"/>
    <p:sldId id="642" r:id="rId18"/>
    <p:sldId id="607" r:id="rId19"/>
    <p:sldId id="608" r:id="rId20"/>
    <p:sldId id="643" r:id="rId21"/>
    <p:sldId id="611" r:id="rId22"/>
    <p:sldId id="645" r:id="rId23"/>
    <p:sldId id="664" r:id="rId24"/>
    <p:sldId id="613" r:id="rId25"/>
    <p:sldId id="672" r:id="rId26"/>
    <p:sldId id="618" r:id="rId27"/>
    <p:sldId id="649" r:id="rId28"/>
    <p:sldId id="669" r:id="rId29"/>
    <p:sldId id="670" r:id="rId30"/>
    <p:sldId id="650" r:id="rId31"/>
    <p:sldId id="681" r:id="rId32"/>
    <p:sldId id="673" r:id="rId33"/>
    <p:sldId id="626" r:id="rId34"/>
    <p:sldId id="653" r:id="rId35"/>
    <p:sldId id="629" r:id="rId36"/>
    <p:sldId id="654" r:id="rId37"/>
    <p:sldId id="655" r:id="rId38"/>
    <p:sldId id="656" r:id="rId39"/>
    <p:sldId id="657" r:id="rId40"/>
    <p:sldId id="658" r:id="rId41"/>
    <p:sldId id="659" r:id="rId42"/>
    <p:sldId id="660" r:id="rId43"/>
    <p:sldId id="665" r:id="rId44"/>
    <p:sldId id="661" r:id="rId45"/>
    <p:sldId id="666" r:id="rId46"/>
    <p:sldId id="667" r:id="rId47"/>
    <p:sldId id="668" r:id="rId48"/>
    <p:sldId id="631" r:id="rId49"/>
    <p:sldId id="662" r:id="rId50"/>
    <p:sldId id="663" r:id="rId51"/>
    <p:sldId id="579" r:id="rId52"/>
    <p:sldId id="382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SQL Major Aspects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Basic SQL Queries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Set Operations</a:t>
          </a:r>
          <a:endParaRPr lang="en-US" dirty="0">
            <a:solidFill>
              <a:schemeClr val="tx1"/>
            </a:solidFill>
          </a:endParaRP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3A20B5F-6988-463E-8081-4D1666AE6122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Aggregate Functions &amp; Group By, Having and Order By Clauses</a:t>
          </a:r>
          <a:endParaRPr lang="en-US" dirty="0">
            <a:solidFill>
              <a:schemeClr val="bg1"/>
            </a:solidFill>
          </a:endParaRPr>
        </a:p>
      </dgm:t>
    </dgm:pt>
    <dgm:pt modelId="{0F80DF5D-4C06-4B44-A3E9-696C62DFC51B}" type="parTrans" cxnId="{CEAEA835-9235-4097-B1C8-13A00792ECDC}">
      <dgm:prSet/>
      <dgm:spPr/>
      <dgm:t>
        <a:bodyPr/>
        <a:lstStyle/>
        <a:p>
          <a:endParaRPr lang="en-US"/>
        </a:p>
      </dgm:t>
    </dgm:pt>
    <dgm:pt modelId="{0337E859-802C-43E1-AAF1-706BCE9B0216}" type="sibTrans" cxnId="{CEAEA835-9235-4097-B1C8-13A00792ECD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0E8E8CAC-8A02-46F6-8C6B-75E3BA86EFCF}" type="pres">
      <dgm:prSet presAssocID="{1639CA94-34C3-4B9C-92E1-C13864A4BA1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C200008B-F114-4773-8EED-183A809B3515}" type="pres">
      <dgm:prSet presAssocID="{83A20B5F-6988-463E-8081-4D1666AE612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850F32-6D94-4E6D-B481-24DA7FCB9186}" type="pres">
      <dgm:prSet presAssocID="{83A20B5F-6988-463E-8081-4D1666AE6122}" presName="accent_4" presStyleCnt="0"/>
      <dgm:spPr/>
    </dgm:pt>
    <dgm:pt modelId="{7465F72F-52F1-417E-BF67-088F2A18B16D}" type="pres">
      <dgm:prSet presAssocID="{83A20B5F-6988-463E-8081-4D1666AE6122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2B6A3A7D-021A-473C-B69C-A51D1FACB082}" type="presOf" srcId="{BE1645D6-1611-4DF4-8DF3-EEC32D8C4F8A}" destId="{8D4BB782-D1CB-4178-BD6C-378E667E109F}" srcOrd="0" destOrd="0" presId="urn:microsoft.com/office/officeart/2008/layout/VerticalCurvedList"/>
    <dgm:cxn modelId="{CEAEA835-9235-4097-B1C8-13A00792ECDC}" srcId="{BE1645D6-1611-4DF4-8DF3-EEC32D8C4F8A}" destId="{83A20B5F-6988-463E-8081-4D1666AE6122}" srcOrd="3" destOrd="0" parTransId="{0F80DF5D-4C06-4B44-A3E9-696C62DFC51B}" sibTransId="{0337E859-802C-43E1-AAF1-706BCE9B0216}"/>
    <dgm:cxn modelId="{564E1CE6-55B4-477A-AA8A-352B924D703D}" type="presOf" srcId="{09ED5544-C181-4B8D-BD58-FB971909C7CF}" destId="{2941F6EB-5BD4-408D-9674-E35A4BD28D9B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39367212-FEA7-4ACC-910A-DCE79CDBD58A}" type="presOf" srcId="{6F32AD89-A452-48CC-B92A-265FB1A43B0C}" destId="{71AA92A3-2E8F-42A5-8F2D-B3FFED705D47}" srcOrd="0" destOrd="0" presId="urn:microsoft.com/office/officeart/2008/layout/VerticalCurvedList"/>
    <dgm:cxn modelId="{1F306A86-465A-4705-A3E1-8EFE10293BAF}" type="presOf" srcId="{83A20B5F-6988-463E-8081-4D1666AE6122}" destId="{C200008B-F114-4773-8EED-183A809B3515}" srcOrd="0" destOrd="0" presId="urn:microsoft.com/office/officeart/2008/layout/VerticalCurvedList"/>
    <dgm:cxn modelId="{CEDB2A78-29A3-43AE-B582-7F638A34C3C0}" type="presOf" srcId="{1639CA94-34C3-4B9C-92E1-C13864A4BA19}" destId="{0E8E8CAC-8A02-46F6-8C6B-75E3BA86EFCF}" srcOrd="0" destOrd="0" presId="urn:microsoft.com/office/officeart/2008/layout/VerticalCurvedList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ACB414DD-DACF-4265-87F4-C712DB205479}" type="presOf" srcId="{9B5CF5B4-C56A-4B27-B438-A8CF699CAF14}" destId="{C56633DC-E658-46D8-BE63-7CB1CCD3C8DC}" srcOrd="0" destOrd="0" presId="urn:microsoft.com/office/officeart/2008/layout/VerticalCurvedList"/>
    <dgm:cxn modelId="{EF2B6CDE-8077-4B46-BE69-D333C67FDDCE}" type="presParOf" srcId="{8D4BB782-D1CB-4178-BD6C-378E667E109F}" destId="{30E5EA73-69FE-4C99-B7E6-D2785DA2F8C5}" srcOrd="0" destOrd="0" presId="urn:microsoft.com/office/officeart/2008/layout/VerticalCurvedList"/>
    <dgm:cxn modelId="{F7CC2A54-16EA-480D-9811-316E45D45979}" type="presParOf" srcId="{30E5EA73-69FE-4C99-B7E6-D2785DA2F8C5}" destId="{147482D8-F793-4B63-AC92-2D2E108DBAA0}" srcOrd="0" destOrd="0" presId="urn:microsoft.com/office/officeart/2008/layout/VerticalCurvedList"/>
    <dgm:cxn modelId="{D129E7BF-67D2-4FF1-A276-2D33913AE844}" type="presParOf" srcId="{147482D8-F793-4B63-AC92-2D2E108DBAA0}" destId="{F2410933-DB5E-4543-A714-4AF5A203C95C}" srcOrd="0" destOrd="0" presId="urn:microsoft.com/office/officeart/2008/layout/VerticalCurvedList"/>
    <dgm:cxn modelId="{BCC5A7A4-72C3-4065-A37D-2C1B6BF933B3}" type="presParOf" srcId="{147482D8-F793-4B63-AC92-2D2E108DBAA0}" destId="{C56633DC-E658-46D8-BE63-7CB1CCD3C8DC}" srcOrd="1" destOrd="0" presId="urn:microsoft.com/office/officeart/2008/layout/VerticalCurvedList"/>
    <dgm:cxn modelId="{9F272EFA-2716-40FF-8194-559A452F806E}" type="presParOf" srcId="{147482D8-F793-4B63-AC92-2D2E108DBAA0}" destId="{82F03708-A2AD-459B-AB59-7BBD9EB44E67}" srcOrd="2" destOrd="0" presId="urn:microsoft.com/office/officeart/2008/layout/VerticalCurvedList"/>
    <dgm:cxn modelId="{15D57265-C1E2-4235-87C9-3E3BC4B15251}" type="presParOf" srcId="{147482D8-F793-4B63-AC92-2D2E108DBAA0}" destId="{9C6C1869-E7B2-4FB9-A22B-16BADC04A189}" srcOrd="3" destOrd="0" presId="urn:microsoft.com/office/officeart/2008/layout/VerticalCurvedList"/>
    <dgm:cxn modelId="{5A3099E8-03E1-4719-9E19-0BB2C04DDB0C}" type="presParOf" srcId="{30E5EA73-69FE-4C99-B7E6-D2785DA2F8C5}" destId="{0E8E8CAC-8A02-46F6-8C6B-75E3BA86EFCF}" srcOrd="1" destOrd="0" presId="urn:microsoft.com/office/officeart/2008/layout/VerticalCurvedList"/>
    <dgm:cxn modelId="{6F801DBB-A6E1-44A2-9DB2-5F7B9D9CA817}" type="presParOf" srcId="{30E5EA73-69FE-4C99-B7E6-D2785DA2F8C5}" destId="{19B8B250-84B4-4941-9592-F7E89229D31C}" srcOrd="2" destOrd="0" presId="urn:microsoft.com/office/officeart/2008/layout/VerticalCurvedList"/>
    <dgm:cxn modelId="{2B615190-711E-4FB5-A4F5-839109C1AA38}" type="presParOf" srcId="{19B8B250-84B4-4941-9592-F7E89229D31C}" destId="{485F26A9-AA94-4ADA-AC54-FB58E0E0ED28}" srcOrd="0" destOrd="0" presId="urn:microsoft.com/office/officeart/2008/layout/VerticalCurvedList"/>
    <dgm:cxn modelId="{01DCAE76-AA1D-48B7-A2B7-96C9FA0CE3DE}" type="presParOf" srcId="{30E5EA73-69FE-4C99-B7E6-D2785DA2F8C5}" destId="{2941F6EB-5BD4-408D-9674-E35A4BD28D9B}" srcOrd="3" destOrd="0" presId="urn:microsoft.com/office/officeart/2008/layout/VerticalCurvedList"/>
    <dgm:cxn modelId="{3CAB5A48-C6A1-4E18-9494-CED598AFCAE8}" type="presParOf" srcId="{30E5EA73-69FE-4C99-B7E6-D2785DA2F8C5}" destId="{9C391D84-A6A9-4795-BCB8-AF9A38F15632}" srcOrd="4" destOrd="0" presId="urn:microsoft.com/office/officeart/2008/layout/VerticalCurvedList"/>
    <dgm:cxn modelId="{EA38953E-B0B5-40D0-9323-DF9F65CE9ABE}" type="presParOf" srcId="{9C391D84-A6A9-4795-BCB8-AF9A38F15632}" destId="{40745A35-F507-4CEF-B833-1B285989347C}" srcOrd="0" destOrd="0" presId="urn:microsoft.com/office/officeart/2008/layout/VerticalCurvedList"/>
    <dgm:cxn modelId="{53A0C262-FCA5-40E0-8B2E-CD1DAD7488C5}" type="presParOf" srcId="{30E5EA73-69FE-4C99-B7E6-D2785DA2F8C5}" destId="{71AA92A3-2E8F-42A5-8F2D-B3FFED705D47}" srcOrd="5" destOrd="0" presId="urn:microsoft.com/office/officeart/2008/layout/VerticalCurvedList"/>
    <dgm:cxn modelId="{85D191A5-7E7A-4F33-9FCB-EC000A7D02A9}" type="presParOf" srcId="{30E5EA73-69FE-4C99-B7E6-D2785DA2F8C5}" destId="{62E7A775-040D-4756-A01B-D97B560A6965}" srcOrd="6" destOrd="0" presId="urn:microsoft.com/office/officeart/2008/layout/VerticalCurvedList"/>
    <dgm:cxn modelId="{E645BA0A-0E7B-454F-89B2-481AC0CD0F1C}" type="presParOf" srcId="{62E7A775-040D-4756-A01B-D97B560A6965}" destId="{6E8EBA03-6BA2-4E70-A548-59B77127E6F5}" srcOrd="0" destOrd="0" presId="urn:microsoft.com/office/officeart/2008/layout/VerticalCurvedList"/>
    <dgm:cxn modelId="{7A43D97A-A995-4D77-9ED9-CFC5EFD072F8}" type="presParOf" srcId="{30E5EA73-69FE-4C99-B7E6-D2785DA2F8C5}" destId="{C200008B-F114-4773-8EED-183A809B3515}" srcOrd="7" destOrd="0" presId="urn:microsoft.com/office/officeart/2008/layout/VerticalCurvedList"/>
    <dgm:cxn modelId="{9690718F-D988-4D12-A7EE-EF19E0391D01}" type="presParOf" srcId="{30E5EA73-69FE-4C99-B7E6-D2785DA2F8C5}" destId="{C3850F32-6D94-4E6D-B481-24DA7FCB9186}" srcOrd="8" destOrd="0" presId="urn:microsoft.com/office/officeart/2008/layout/VerticalCurvedList"/>
    <dgm:cxn modelId="{20CB1DFC-29CB-423C-912F-3ECEE58734E0}" type="presParOf" srcId="{C3850F32-6D94-4E6D-B481-24DA7FCB9186}" destId="{7465F72F-52F1-417E-BF67-088F2A18B1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SQL Major Aspects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Basic SQL Queries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Set Operations</a:t>
          </a:r>
          <a:endParaRPr lang="en-US" dirty="0">
            <a:solidFill>
              <a:schemeClr val="tx1"/>
            </a:solidFill>
          </a:endParaRP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3A20B5F-6988-463E-8081-4D1666AE6122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Aggregate Functions &amp; Group By, Having and Order By Clauses</a:t>
          </a:r>
          <a:endParaRPr lang="en-US" dirty="0">
            <a:solidFill>
              <a:schemeClr val="bg1"/>
            </a:solidFill>
          </a:endParaRPr>
        </a:p>
      </dgm:t>
    </dgm:pt>
    <dgm:pt modelId="{0F80DF5D-4C06-4B44-A3E9-696C62DFC51B}" type="parTrans" cxnId="{CEAEA835-9235-4097-B1C8-13A00792ECDC}">
      <dgm:prSet/>
      <dgm:spPr/>
      <dgm:t>
        <a:bodyPr/>
        <a:lstStyle/>
        <a:p>
          <a:endParaRPr lang="en-US"/>
        </a:p>
      </dgm:t>
    </dgm:pt>
    <dgm:pt modelId="{0337E859-802C-43E1-AAF1-706BCE9B0216}" type="sibTrans" cxnId="{CEAEA835-9235-4097-B1C8-13A00792ECD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0E8E8CAC-8A02-46F6-8C6B-75E3BA86EFCF}" type="pres">
      <dgm:prSet presAssocID="{1639CA94-34C3-4B9C-92E1-C13864A4BA1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C200008B-F114-4773-8EED-183A809B3515}" type="pres">
      <dgm:prSet presAssocID="{83A20B5F-6988-463E-8081-4D1666AE612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850F32-6D94-4E6D-B481-24DA7FCB9186}" type="pres">
      <dgm:prSet presAssocID="{83A20B5F-6988-463E-8081-4D1666AE6122}" presName="accent_4" presStyleCnt="0"/>
      <dgm:spPr/>
    </dgm:pt>
    <dgm:pt modelId="{7465F72F-52F1-417E-BF67-088F2A18B16D}" type="pres">
      <dgm:prSet presAssocID="{83A20B5F-6988-463E-8081-4D1666AE6122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69BB72EB-B98F-4387-B3CB-7F327CA239CC}" type="presOf" srcId="{BE1645D6-1611-4DF4-8DF3-EEC32D8C4F8A}" destId="{8D4BB782-D1CB-4178-BD6C-378E667E109F}" srcOrd="0" destOrd="0" presId="urn:microsoft.com/office/officeart/2008/layout/VerticalCurvedList"/>
    <dgm:cxn modelId="{738A961A-0BD6-4522-B1A7-FFCF41C4AD99}" type="presOf" srcId="{09ED5544-C181-4B8D-BD58-FB971909C7CF}" destId="{2941F6EB-5BD4-408D-9674-E35A4BD28D9B}" srcOrd="0" destOrd="0" presId="urn:microsoft.com/office/officeart/2008/layout/VerticalCurvedList"/>
    <dgm:cxn modelId="{CEAEA835-9235-4097-B1C8-13A00792ECDC}" srcId="{BE1645D6-1611-4DF4-8DF3-EEC32D8C4F8A}" destId="{83A20B5F-6988-463E-8081-4D1666AE6122}" srcOrd="3" destOrd="0" parTransId="{0F80DF5D-4C06-4B44-A3E9-696C62DFC51B}" sibTransId="{0337E859-802C-43E1-AAF1-706BCE9B0216}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38C120EC-5738-4699-8F89-2F9104DD869E}" type="presOf" srcId="{1639CA94-34C3-4B9C-92E1-C13864A4BA19}" destId="{0E8E8CAC-8A02-46F6-8C6B-75E3BA86EFCF}" srcOrd="0" destOrd="0" presId="urn:microsoft.com/office/officeart/2008/layout/VerticalCurvedList"/>
    <dgm:cxn modelId="{93F1867F-D293-4392-8BAF-904F071EB1EB}" type="presOf" srcId="{83A20B5F-6988-463E-8081-4D1666AE6122}" destId="{C200008B-F114-4773-8EED-183A809B3515}" srcOrd="0" destOrd="0" presId="urn:microsoft.com/office/officeart/2008/layout/VerticalCurvedList"/>
    <dgm:cxn modelId="{8867FD63-1287-4145-84E4-1F245C032044}" type="presOf" srcId="{9B5CF5B4-C56A-4B27-B438-A8CF699CAF14}" destId="{C56633DC-E658-46D8-BE63-7CB1CCD3C8DC}" srcOrd="0" destOrd="0" presId="urn:microsoft.com/office/officeart/2008/layout/VerticalCurvedList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FE470CB2-AE4F-46A8-A619-275AD4A2B2C1}" type="presOf" srcId="{6F32AD89-A452-48CC-B92A-265FB1A43B0C}" destId="{71AA92A3-2E8F-42A5-8F2D-B3FFED705D47}" srcOrd="0" destOrd="0" presId="urn:microsoft.com/office/officeart/2008/layout/VerticalCurvedList"/>
    <dgm:cxn modelId="{00B88244-C237-4114-B2A1-AE857AAAE1E3}" type="presParOf" srcId="{8D4BB782-D1CB-4178-BD6C-378E667E109F}" destId="{30E5EA73-69FE-4C99-B7E6-D2785DA2F8C5}" srcOrd="0" destOrd="0" presId="urn:microsoft.com/office/officeart/2008/layout/VerticalCurvedList"/>
    <dgm:cxn modelId="{F8F511CE-FD94-4FA7-9753-D6D8E8EA95C6}" type="presParOf" srcId="{30E5EA73-69FE-4C99-B7E6-D2785DA2F8C5}" destId="{147482D8-F793-4B63-AC92-2D2E108DBAA0}" srcOrd="0" destOrd="0" presId="urn:microsoft.com/office/officeart/2008/layout/VerticalCurvedList"/>
    <dgm:cxn modelId="{82CEDAB8-4000-4C2F-B791-9490774BE8B0}" type="presParOf" srcId="{147482D8-F793-4B63-AC92-2D2E108DBAA0}" destId="{F2410933-DB5E-4543-A714-4AF5A203C95C}" srcOrd="0" destOrd="0" presId="urn:microsoft.com/office/officeart/2008/layout/VerticalCurvedList"/>
    <dgm:cxn modelId="{79E3F02A-46ED-422E-A707-71A501C70D2F}" type="presParOf" srcId="{147482D8-F793-4B63-AC92-2D2E108DBAA0}" destId="{C56633DC-E658-46D8-BE63-7CB1CCD3C8DC}" srcOrd="1" destOrd="0" presId="urn:microsoft.com/office/officeart/2008/layout/VerticalCurvedList"/>
    <dgm:cxn modelId="{A7835A52-876B-4BA6-B26C-1DE906651B94}" type="presParOf" srcId="{147482D8-F793-4B63-AC92-2D2E108DBAA0}" destId="{82F03708-A2AD-459B-AB59-7BBD9EB44E67}" srcOrd="2" destOrd="0" presId="urn:microsoft.com/office/officeart/2008/layout/VerticalCurvedList"/>
    <dgm:cxn modelId="{10DBFBEE-A46A-4987-89C6-2DA40246445B}" type="presParOf" srcId="{147482D8-F793-4B63-AC92-2D2E108DBAA0}" destId="{9C6C1869-E7B2-4FB9-A22B-16BADC04A189}" srcOrd="3" destOrd="0" presId="urn:microsoft.com/office/officeart/2008/layout/VerticalCurvedList"/>
    <dgm:cxn modelId="{4C5DDA76-E566-4CA2-8D1A-143C1AF4C97C}" type="presParOf" srcId="{30E5EA73-69FE-4C99-B7E6-D2785DA2F8C5}" destId="{0E8E8CAC-8A02-46F6-8C6B-75E3BA86EFCF}" srcOrd="1" destOrd="0" presId="urn:microsoft.com/office/officeart/2008/layout/VerticalCurvedList"/>
    <dgm:cxn modelId="{095566CC-AD37-4686-9308-972516F98EB9}" type="presParOf" srcId="{30E5EA73-69FE-4C99-B7E6-D2785DA2F8C5}" destId="{19B8B250-84B4-4941-9592-F7E89229D31C}" srcOrd="2" destOrd="0" presId="urn:microsoft.com/office/officeart/2008/layout/VerticalCurvedList"/>
    <dgm:cxn modelId="{D82ADA32-2A19-4036-B5A4-571BBACAB33D}" type="presParOf" srcId="{19B8B250-84B4-4941-9592-F7E89229D31C}" destId="{485F26A9-AA94-4ADA-AC54-FB58E0E0ED28}" srcOrd="0" destOrd="0" presId="urn:microsoft.com/office/officeart/2008/layout/VerticalCurvedList"/>
    <dgm:cxn modelId="{DE689B5C-F669-427A-92E1-0D8E56114015}" type="presParOf" srcId="{30E5EA73-69FE-4C99-B7E6-D2785DA2F8C5}" destId="{2941F6EB-5BD4-408D-9674-E35A4BD28D9B}" srcOrd="3" destOrd="0" presId="urn:microsoft.com/office/officeart/2008/layout/VerticalCurvedList"/>
    <dgm:cxn modelId="{6588DE2D-1C9D-4B7C-BAFA-B90587321B00}" type="presParOf" srcId="{30E5EA73-69FE-4C99-B7E6-D2785DA2F8C5}" destId="{9C391D84-A6A9-4795-BCB8-AF9A38F15632}" srcOrd="4" destOrd="0" presId="urn:microsoft.com/office/officeart/2008/layout/VerticalCurvedList"/>
    <dgm:cxn modelId="{27567386-D5DC-490B-8C77-848C8D9FB349}" type="presParOf" srcId="{9C391D84-A6A9-4795-BCB8-AF9A38F15632}" destId="{40745A35-F507-4CEF-B833-1B285989347C}" srcOrd="0" destOrd="0" presId="urn:microsoft.com/office/officeart/2008/layout/VerticalCurvedList"/>
    <dgm:cxn modelId="{99F43BF7-D867-44B2-8955-546FAEDA9DE0}" type="presParOf" srcId="{30E5EA73-69FE-4C99-B7E6-D2785DA2F8C5}" destId="{71AA92A3-2E8F-42A5-8F2D-B3FFED705D47}" srcOrd="5" destOrd="0" presId="urn:microsoft.com/office/officeart/2008/layout/VerticalCurvedList"/>
    <dgm:cxn modelId="{4C847160-D1E2-4DC2-BC95-5342E42503C8}" type="presParOf" srcId="{30E5EA73-69FE-4C99-B7E6-D2785DA2F8C5}" destId="{62E7A775-040D-4756-A01B-D97B560A6965}" srcOrd="6" destOrd="0" presId="urn:microsoft.com/office/officeart/2008/layout/VerticalCurvedList"/>
    <dgm:cxn modelId="{F1B97CFD-D202-48A4-8DF2-A551C4EB8AE3}" type="presParOf" srcId="{62E7A775-040D-4756-A01B-D97B560A6965}" destId="{6E8EBA03-6BA2-4E70-A548-59B77127E6F5}" srcOrd="0" destOrd="0" presId="urn:microsoft.com/office/officeart/2008/layout/VerticalCurvedList"/>
    <dgm:cxn modelId="{851DEBE2-1E78-4D19-ADD3-6EDF5E2FDA7F}" type="presParOf" srcId="{30E5EA73-69FE-4C99-B7E6-D2785DA2F8C5}" destId="{C200008B-F114-4773-8EED-183A809B3515}" srcOrd="7" destOrd="0" presId="urn:microsoft.com/office/officeart/2008/layout/VerticalCurvedList"/>
    <dgm:cxn modelId="{51E26808-45D7-47EC-AB43-849287009BB7}" type="presParOf" srcId="{30E5EA73-69FE-4C99-B7E6-D2785DA2F8C5}" destId="{C3850F32-6D94-4E6D-B481-24DA7FCB9186}" srcOrd="8" destOrd="0" presId="urn:microsoft.com/office/officeart/2008/layout/VerticalCurvedList"/>
    <dgm:cxn modelId="{67B3615E-2533-4B10-8B00-4E299E55CE3C}" type="presParOf" srcId="{C3850F32-6D94-4E6D-B481-24DA7FCB9186}" destId="{7465F72F-52F1-417E-BF67-088F2A18B1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SQL Major Aspects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Basic SQL Queries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Set Operations</a:t>
          </a:r>
          <a:endParaRPr lang="en-US" dirty="0">
            <a:solidFill>
              <a:schemeClr val="tx1"/>
            </a:solidFill>
          </a:endParaRP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3A20B5F-6988-463E-8081-4D1666AE6122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Aggregate Functions &amp; Group By, Having and Order By Clauses</a:t>
          </a:r>
          <a:endParaRPr lang="en-US" dirty="0">
            <a:solidFill>
              <a:schemeClr val="bg1"/>
            </a:solidFill>
          </a:endParaRPr>
        </a:p>
      </dgm:t>
    </dgm:pt>
    <dgm:pt modelId="{0F80DF5D-4C06-4B44-A3E9-696C62DFC51B}" type="parTrans" cxnId="{CEAEA835-9235-4097-B1C8-13A00792ECDC}">
      <dgm:prSet/>
      <dgm:spPr/>
      <dgm:t>
        <a:bodyPr/>
        <a:lstStyle/>
        <a:p>
          <a:endParaRPr lang="en-US"/>
        </a:p>
      </dgm:t>
    </dgm:pt>
    <dgm:pt modelId="{0337E859-802C-43E1-AAF1-706BCE9B0216}" type="sibTrans" cxnId="{CEAEA835-9235-4097-B1C8-13A00792ECD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0E8E8CAC-8A02-46F6-8C6B-75E3BA86EFCF}" type="pres">
      <dgm:prSet presAssocID="{1639CA94-34C3-4B9C-92E1-C13864A4BA1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C200008B-F114-4773-8EED-183A809B3515}" type="pres">
      <dgm:prSet presAssocID="{83A20B5F-6988-463E-8081-4D1666AE612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850F32-6D94-4E6D-B481-24DA7FCB9186}" type="pres">
      <dgm:prSet presAssocID="{83A20B5F-6988-463E-8081-4D1666AE6122}" presName="accent_4" presStyleCnt="0"/>
      <dgm:spPr/>
    </dgm:pt>
    <dgm:pt modelId="{7465F72F-52F1-417E-BF67-088F2A18B16D}" type="pres">
      <dgm:prSet presAssocID="{83A20B5F-6988-463E-8081-4D1666AE6122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FED86049-A202-492C-A09C-4019A649B31F}" type="presOf" srcId="{83A20B5F-6988-463E-8081-4D1666AE6122}" destId="{C200008B-F114-4773-8EED-183A809B3515}" srcOrd="0" destOrd="0" presId="urn:microsoft.com/office/officeart/2008/layout/VerticalCurvedList"/>
    <dgm:cxn modelId="{50A23B1E-C31C-4E3F-810B-824076E30834}" type="presOf" srcId="{9B5CF5B4-C56A-4B27-B438-A8CF699CAF14}" destId="{C56633DC-E658-46D8-BE63-7CB1CCD3C8DC}" srcOrd="0" destOrd="0" presId="urn:microsoft.com/office/officeart/2008/layout/VerticalCurvedList"/>
    <dgm:cxn modelId="{CEAEA835-9235-4097-B1C8-13A00792ECDC}" srcId="{BE1645D6-1611-4DF4-8DF3-EEC32D8C4F8A}" destId="{83A20B5F-6988-463E-8081-4D1666AE6122}" srcOrd="3" destOrd="0" parTransId="{0F80DF5D-4C06-4B44-A3E9-696C62DFC51B}" sibTransId="{0337E859-802C-43E1-AAF1-706BCE9B0216}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D5F17556-9D4C-46E2-8B94-B3A10DFAEF67}" type="presOf" srcId="{6F32AD89-A452-48CC-B92A-265FB1A43B0C}" destId="{71AA92A3-2E8F-42A5-8F2D-B3FFED705D47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BEE12D57-382E-4A95-9F31-242C5E6A13A6}" type="presOf" srcId="{1639CA94-34C3-4B9C-92E1-C13864A4BA19}" destId="{0E8E8CAC-8A02-46F6-8C6B-75E3BA86EFCF}" srcOrd="0" destOrd="0" presId="urn:microsoft.com/office/officeart/2008/layout/VerticalCurvedList"/>
    <dgm:cxn modelId="{094CDB8E-2C09-4854-85FF-6507DBE26DAD}" type="presOf" srcId="{BE1645D6-1611-4DF4-8DF3-EEC32D8C4F8A}" destId="{8D4BB782-D1CB-4178-BD6C-378E667E109F}" srcOrd="0" destOrd="0" presId="urn:microsoft.com/office/officeart/2008/layout/VerticalCurvedList"/>
    <dgm:cxn modelId="{FF9E97BA-4D70-4774-AFE7-9B13480FE544}" type="presOf" srcId="{09ED5544-C181-4B8D-BD58-FB971909C7CF}" destId="{2941F6EB-5BD4-408D-9674-E35A4BD28D9B}" srcOrd="0" destOrd="0" presId="urn:microsoft.com/office/officeart/2008/layout/VerticalCurvedList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29C4A708-DD5E-4F5F-9C5F-F1FFB0E41AA3}" type="presParOf" srcId="{8D4BB782-D1CB-4178-BD6C-378E667E109F}" destId="{30E5EA73-69FE-4C99-B7E6-D2785DA2F8C5}" srcOrd="0" destOrd="0" presId="urn:microsoft.com/office/officeart/2008/layout/VerticalCurvedList"/>
    <dgm:cxn modelId="{1B3F6CDC-1FC4-48AE-91E3-EF72EACB17FE}" type="presParOf" srcId="{30E5EA73-69FE-4C99-B7E6-D2785DA2F8C5}" destId="{147482D8-F793-4B63-AC92-2D2E108DBAA0}" srcOrd="0" destOrd="0" presId="urn:microsoft.com/office/officeart/2008/layout/VerticalCurvedList"/>
    <dgm:cxn modelId="{1D98BF75-E650-4A56-B69E-5F1340BF9172}" type="presParOf" srcId="{147482D8-F793-4B63-AC92-2D2E108DBAA0}" destId="{F2410933-DB5E-4543-A714-4AF5A203C95C}" srcOrd="0" destOrd="0" presId="urn:microsoft.com/office/officeart/2008/layout/VerticalCurvedList"/>
    <dgm:cxn modelId="{47674286-0255-4CED-9D7B-FC510C7B4064}" type="presParOf" srcId="{147482D8-F793-4B63-AC92-2D2E108DBAA0}" destId="{C56633DC-E658-46D8-BE63-7CB1CCD3C8DC}" srcOrd="1" destOrd="0" presId="urn:microsoft.com/office/officeart/2008/layout/VerticalCurvedList"/>
    <dgm:cxn modelId="{C40EA319-F31E-431A-845A-0C54FF14E2B6}" type="presParOf" srcId="{147482D8-F793-4B63-AC92-2D2E108DBAA0}" destId="{82F03708-A2AD-459B-AB59-7BBD9EB44E67}" srcOrd="2" destOrd="0" presId="urn:microsoft.com/office/officeart/2008/layout/VerticalCurvedList"/>
    <dgm:cxn modelId="{FE987829-8474-439B-B2DD-FF7B005ADF5D}" type="presParOf" srcId="{147482D8-F793-4B63-AC92-2D2E108DBAA0}" destId="{9C6C1869-E7B2-4FB9-A22B-16BADC04A189}" srcOrd="3" destOrd="0" presId="urn:microsoft.com/office/officeart/2008/layout/VerticalCurvedList"/>
    <dgm:cxn modelId="{470A261D-8B70-48E7-A6A3-83D44245F2B6}" type="presParOf" srcId="{30E5EA73-69FE-4C99-B7E6-D2785DA2F8C5}" destId="{0E8E8CAC-8A02-46F6-8C6B-75E3BA86EFCF}" srcOrd="1" destOrd="0" presId="urn:microsoft.com/office/officeart/2008/layout/VerticalCurvedList"/>
    <dgm:cxn modelId="{0795C6CD-36E0-412C-AEF9-BFADF43D146A}" type="presParOf" srcId="{30E5EA73-69FE-4C99-B7E6-D2785DA2F8C5}" destId="{19B8B250-84B4-4941-9592-F7E89229D31C}" srcOrd="2" destOrd="0" presId="urn:microsoft.com/office/officeart/2008/layout/VerticalCurvedList"/>
    <dgm:cxn modelId="{30B6FA30-89C4-404B-B7A9-1D59FA47CBF2}" type="presParOf" srcId="{19B8B250-84B4-4941-9592-F7E89229D31C}" destId="{485F26A9-AA94-4ADA-AC54-FB58E0E0ED28}" srcOrd="0" destOrd="0" presId="urn:microsoft.com/office/officeart/2008/layout/VerticalCurvedList"/>
    <dgm:cxn modelId="{A1454E31-17DE-429E-BCD1-9AD85F1B4CFE}" type="presParOf" srcId="{30E5EA73-69FE-4C99-B7E6-D2785DA2F8C5}" destId="{2941F6EB-5BD4-408D-9674-E35A4BD28D9B}" srcOrd="3" destOrd="0" presId="urn:microsoft.com/office/officeart/2008/layout/VerticalCurvedList"/>
    <dgm:cxn modelId="{87D4F7AE-669D-4CBC-8884-BA55FA094C56}" type="presParOf" srcId="{30E5EA73-69FE-4C99-B7E6-D2785DA2F8C5}" destId="{9C391D84-A6A9-4795-BCB8-AF9A38F15632}" srcOrd="4" destOrd="0" presId="urn:microsoft.com/office/officeart/2008/layout/VerticalCurvedList"/>
    <dgm:cxn modelId="{1A63D222-1219-4AB7-9761-7971CF93F4FD}" type="presParOf" srcId="{9C391D84-A6A9-4795-BCB8-AF9A38F15632}" destId="{40745A35-F507-4CEF-B833-1B285989347C}" srcOrd="0" destOrd="0" presId="urn:microsoft.com/office/officeart/2008/layout/VerticalCurvedList"/>
    <dgm:cxn modelId="{B762C762-5A53-4E72-AAEA-8F5869095332}" type="presParOf" srcId="{30E5EA73-69FE-4C99-B7E6-D2785DA2F8C5}" destId="{71AA92A3-2E8F-42A5-8F2D-B3FFED705D47}" srcOrd="5" destOrd="0" presId="urn:microsoft.com/office/officeart/2008/layout/VerticalCurvedList"/>
    <dgm:cxn modelId="{82188D28-A496-49E6-B951-F486FE9423DA}" type="presParOf" srcId="{30E5EA73-69FE-4C99-B7E6-D2785DA2F8C5}" destId="{62E7A775-040D-4756-A01B-D97B560A6965}" srcOrd="6" destOrd="0" presId="urn:microsoft.com/office/officeart/2008/layout/VerticalCurvedList"/>
    <dgm:cxn modelId="{66893622-6A33-494F-8D26-F70273F6278E}" type="presParOf" srcId="{62E7A775-040D-4756-A01B-D97B560A6965}" destId="{6E8EBA03-6BA2-4E70-A548-59B77127E6F5}" srcOrd="0" destOrd="0" presId="urn:microsoft.com/office/officeart/2008/layout/VerticalCurvedList"/>
    <dgm:cxn modelId="{C04C8008-45DB-4090-A0BE-EFD1A43B0DD4}" type="presParOf" srcId="{30E5EA73-69FE-4C99-B7E6-D2785DA2F8C5}" destId="{C200008B-F114-4773-8EED-183A809B3515}" srcOrd="7" destOrd="0" presId="urn:microsoft.com/office/officeart/2008/layout/VerticalCurvedList"/>
    <dgm:cxn modelId="{0EEFA84F-0472-46D1-8C0C-9C7DBA269597}" type="presParOf" srcId="{30E5EA73-69FE-4C99-B7E6-D2785DA2F8C5}" destId="{C3850F32-6D94-4E6D-B481-24DA7FCB9186}" srcOrd="8" destOrd="0" presId="urn:microsoft.com/office/officeart/2008/layout/VerticalCurvedList"/>
    <dgm:cxn modelId="{111C6AC3-EF4D-4CBC-AAFA-2F5BA1574196}" type="presParOf" srcId="{C3850F32-6D94-4E6D-B481-24DA7FCB9186}" destId="{7465F72F-52F1-417E-BF67-088F2A18B1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SQL Major Aspects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Basic SQL Queries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Set Operations</a:t>
          </a:r>
          <a:endParaRPr lang="en-US" dirty="0">
            <a:solidFill>
              <a:schemeClr val="tx1"/>
            </a:solidFill>
          </a:endParaRP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3A20B5F-6988-463E-8081-4D1666AE6122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Aggregate Functions &amp; Group By, Having and Order By Clauses</a:t>
          </a:r>
          <a:endParaRPr lang="en-US" dirty="0">
            <a:solidFill>
              <a:schemeClr val="bg1"/>
            </a:solidFill>
          </a:endParaRPr>
        </a:p>
      </dgm:t>
    </dgm:pt>
    <dgm:pt modelId="{0F80DF5D-4C06-4B44-A3E9-696C62DFC51B}" type="parTrans" cxnId="{CEAEA835-9235-4097-B1C8-13A00792ECDC}">
      <dgm:prSet/>
      <dgm:spPr/>
      <dgm:t>
        <a:bodyPr/>
        <a:lstStyle/>
        <a:p>
          <a:endParaRPr lang="en-US"/>
        </a:p>
      </dgm:t>
    </dgm:pt>
    <dgm:pt modelId="{0337E859-802C-43E1-AAF1-706BCE9B0216}" type="sibTrans" cxnId="{CEAEA835-9235-4097-B1C8-13A00792ECD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0E8E8CAC-8A02-46F6-8C6B-75E3BA86EFCF}" type="pres">
      <dgm:prSet presAssocID="{1639CA94-34C3-4B9C-92E1-C13864A4BA1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4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C200008B-F114-4773-8EED-183A809B3515}" type="pres">
      <dgm:prSet presAssocID="{83A20B5F-6988-463E-8081-4D1666AE612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850F32-6D94-4E6D-B481-24DA7FCB9186}" type="pres">
      <dgm:prSet presAssocID="{83A20B5F-6988-463E-8081-4D1666AE6122}" presName="accent_4" presStyleCnt="0"/>
      <dgm:spPr/>
    </dgm:pt>
    <dgm:pt modelId="{7465F72F-52F1-417E-BF67-088F2A18B16D}" type="pres">
      <dgm:prSet presAssocID="{83A20B5F-6988-463E-8081-4D1666AE6122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D54BB2FF-8ACD-4809-B6CB-664F9C274C79}" type="presOf" srcId="{BE1645D6-1611-4DF4-8DF3-EEC32D8C4F8A}" destId="{8D4BB782-D1CB-4178-BD6C-378E667E109F}" srcOrd="0" destOrd="0" presId="urn:microsoft.com/office/officeart/2008/layout/VerticalCurvedList"/>
    <dgm:cxn modelId="{CEAEA835-9235-4097-B1C8-13A00792ECDC}" srcId="{BE1645D6-1611-4DF4-8DF3-EEC32D8C4F8A}" destId="{83A20B5F-6988-463E-8081-4D1666AE6122}" srcOrd="3" destOrd="0" parTransId="{0F80DF5D-4C06-4B44-A3E9-696C62DFC51B}" sibTransId="{0337E859-802C-43E1-AAF1-706BCE9B0216}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3FF1BAB8-952F-44FA-8C67-F8FE482DC3F1}" type="presOf" srcId="{9B5CF5B4-C56A-4B27-B438-A8CF699CAF14}" destId="{C56633DC-E658-46D8-BE63-7CB1CCD3C8DC}" srcOrd="0" destOrd="0" presId="urn:microsoft.com/office/officeart/2008/layout/VerticalCurvedList"/>
    <dgm:cxn modelId="{F25DC0C9-DB66-4829-B7E5-FE895DFF135A}" type="presOf" srcId="{83A20B5F-6988-463E-8081-4D1666AE6122}" destId="{C200008B-F114-4773-8EED-183A809B3515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0CBCED14-85F9-4DEC-BD18-731C8B5567B7}" type="presOf" srcId="{1639CA94-34C3-4B9C-92E1-C13864A4BA19}" destId="{0E8E8CAC-8A02-46F6-8C6B-75E3BA86EFCF}" srcOrd="0" destOrd="0" presId="urn:microsoft.com/office/officeart/2008/layout/VerticalCurvedList"/>
    <dgm:cxn modelId="{6078D8C1-5417-413F-A6AC-08C6AF024B0E}" type="presOf" srcId="{6F32AD89-A452-48CC-B92A-265FB1A43B0C}" destId="{71AA92A3-2E8F-42A5-8F2D-B3FFED705D47}" srcOrd="0" destOrd="0" presId="urn:microsoft.com/office/officeart/2008/layout/VerticalCurvedList"/>
    <dgm:cxn modelId="{3090A55A-725E-400C-81B7-8F57E13F4C0A}" type="presOf" srcId="{09ED5544-C181-4B8D-BD58-FB971909C7CF}" destId="{2941F6EB-5BD4-408D-9674-E35A4BD28D9B}" srcOrd="0" destOrd="0" presId="urn:microsoft.com/office/officeart/2008/layout/VerticalCurvedList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E1F9B0C9-0D8D-4E1B-961C-B3DE0701B1F9}" type="presParOf" srcId="{8D4BB782-D1CB-4178-BD6C-378E667E109F}" destId="{30E5EA73-69FE-4C99-B7E6-D2785DA2F8C5}" srcOrd="0" destOrd="0" presId="urn:microsoft.com/office/officeart/2008/layout/VerticalCurvedList"/>
    <dgm:cxn modelId="{E1B17818-3CB4-4A99-850E-0F263B7AFB66}" type="presParOf" srcId="{30E5EA73-69FE-4C99-B7E6-D2785DA2F8C5}" destId="{147482D8-F793-4B63-AC92-2D2E108DBAA0}" srcOrd="0" destOrd="0" presId="urn:microsoft.com/office/officeart/2008/layout/VerticalCurvedList"/>
    <dgm:cxn modelId="{BEB565A0-66D7-4C8E-951D-1D8B6E9A2A78}" type="presParOf" srcId="{147482D8-F793-4B63-AC92-2D2E108DBAA0}" destId="{F2410933-DB5E-4543-A714-4AF5A203C95C}" srcOrd="0" destOrd="0" presId="urn:microsoft.com/office/officeart/2008/layout/VerticalCurvedList"/>
    <dgm:cxn modelId="{40455655-9C17-4377-BF73-3FBC2C08EA85}" type="presParOf" srcId="{147482D8-F793-4B63-AC92-2D2E108DBAA0}" destId="{C56633DC-E658-46D8-BE63-7CB1CCD3C8DC}" srcOrd="1" destOrd="0" presId="urn:microsoft.com/office/officeart/2008/layout/VerticalCurvedList"/>
    <dgm:cxn modelId="{1F6F525D-0F77-4C86-8088-F14968F68E06}" type="presParOf" srcId="{147482D8-F793-4B63-AC92-2D2E108DBAA0}" destId="{82F03708-A2AD-459B-AB59-7BBD9EB44E67}" srcOrd="2" destOrd="0" presId="urn:microsoft.com/office/officeart/2008/layout/VerticalCurvedList"/>
    <dgm:cxn modelId="{F9C0F932-6C4D-42BB-A5A3-05DD7670FF41}" type="presParOf" srcId="{147482D8-F793-4B63-AC92-2D2E108DBAA0}" destId="{9C6C1869-E7B2-4FB9-A22B-16BADC04A189}" srcOrd="3" destOrd="0" presId="urn:microsoft.com/office/officeart/2008/layout/VerticalCurvedList"/>
    <dgm:cxn modelId="{5FE6182F-1AA8-485C-925F-A722C6A8322F}" type="presParOf" srcId="{30E5EA73-69FE-4C99-B7E6-D2785DA2F8C5}" destId="{0E8E8CAC-8A02-46F6-8C6B-75E3BA86EFCF}" srcOrd="1" destOrd="0" presId="urn:microsoft.com/office/officeart/2008/layout/VerticalCurvedList"/>
    <dgm:cxn modelId="{4DAF2F8B-F20A-4A85-89DC-F4B114D1C9CD}" type="presParOf" srcId="{30E5EA73-69FE-4C99-B7E6-D2785DA2F8C5}" destId="{19B8B250-84B4-4941-9592-F7E89229D31C}" srcOrd="2" destOrd="0" presId="urn:microsoft.com/office/officeart/2008/layout/VerticalCurvedList"/>
    <dgm:cxn modelId="{9108E473-3D88-462E-8BD1-214B48E00243}" type="presParOf" srcId="{19B8B250-84B4-4941-9592-F7E89229D31C}" destId="{485F26A9-AA94-4ADA-AC54-FB58E0E0ED28}" srcOrd="0" destOrd="0" presId="urn:microsoft.com/office/officeart/2008/layout/VerticalCurvedList"/>
    <dgm:cxn modelId="{766F0FB0-059F-4649-A237-192B35AA3CC9}" type="presParOf" srcId="{30E5EA73-69FE-4C99-B7E6-D2785DA2F8C5}" destId="{2941F6EB-5BD4-408D-9674-E35A4BD28D9B}" srcOrd="3" destOrd="0" presId="urn:microsoft.com/office/officeart/2008/layout/VerticalCurvedList"/>
    <dgm:cxn modelId="{A1465452-5A50-4CAE-B52F-26FE4E951920}" type="presParOf" srcId="{30E5EA73-69FE-4C99-B7E6-D2785DA2F8C5}" destId="{9C391D84-A6A9-4795-BCB8-AF9A38F15632}" srcOrd="4" destOrd="0" presId="urn:microsoft.com/office/officeart/2008/layout/VerticalCurvedList"/>
    <dgm:cxn modelId="{90A1FA7D-70BE-4FCC-BA8E-11CE1D62F39A}" type="presParOf" srcId="{9C391D84-A6A9-4795-BCB8-AF9A38F15632}" destId="{40745A35-F507-4CEF-B833-1B285989347C}" srcOrd="0" destOrd="0" presId="urn:microsoft.com/office/officeart/2008/layout/VerticalCurvedList"/>
    <dgm:cxn modelId="{1C39BF9E-5884-47BC-B23B-EB8CC6BB02E7}" type="presParOf" srcId="{30E5EA73-69FE-4C99-B7E6-D2785DA2F8C5}" destId="{71AA92A3-2E8F-42A5-8F2D-B3FFED705D47}" srcOrd="5" destOrd="0" presId="urn:microsoft.com/office/officeart/2008/layout/VerticalCurvedList"/>
    <dgm:cxn modelId="{FD1BA9EC-7455-4202-9865-FF88982C165A}" type="presParOf" srcId="{30E5EA73-69FE-4C99-B7E6-D2785DA2F8C5}" destId="{62E7A775-040D-4756-A01B-D97B560A6965}" srcOrd="6" destOrd="0" presId="urn:microsoft.com/office/officeart/2008/layout/VerticalCurvedList"/>
    <dgm:cxn modelId="{889AA091-19ED-40C3-A797-6AC25AC71927}" type="presParOf" srcId="{62E7A775-040D-4756-A01B-D97B560A6965}" destId="{6E8EBA03-6BA2-4E70-A548-59B77127E6F5}" srcOrd="0" destOrd="0" presId="urn:microsoft.com/office/officeart/2008/layout/VerticalCurvedList"/>
    <dgm:cxn modelId="{30CEB6BB-CD99-42EC-A529-6231B1B5E536}" type="presParOf" srcId="{30E5EA73-69FE-4C99-B7E6-D2785DA2F8C5}" destId="{C200008B-F114-4773-8EED-183A809B3515}" srcOrd="7" destOrd="0" presId="urn:microsoft.com/office/officeart/2008/layout/VerticalCurvedList"/>
    <dgm:cxn modelId="{86A29FD2-827A-46B3-A229-35E875BC8E9B}" type="presParOf" srcId="{30E5EA73-69FE-4C99-B7E6-D2785DA2F8C5}" destId="{C3850F32-6D94-4E6D-B481-24DA7FCB9186}" srcOrd="8" destOrd="0" presId="urn:microsoft.com/office/officeart/2008/layout/VerticalCurvedList"/>
    <dgm:cxn modelId="{994C1FB9-5465-4DD2-B4E1-8851A6866302}" type="presParOf" srcId="{C3850F32-6D94-4E6D-B481-24DA7FCB9186}" destId="{7465F72F-52F1-417E-BF67-088F2A18B1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SQL Major Aspects</a:t>
          </a:r>
          <a:endParaRPr lang="en-US" sz="2100" kern="1200" dirty="0"/>
        </a:p>
      </dsp:txBody>
      <dsp:txXfrm>
        <a:off x="516519" y="351495"/>
        <a:ext cx="5911350" cy="703356"/>
      </dsp:txXfrm>
    </dsp:sp>
    <dsp:sp modelId="{485F26A9-AA94-4ADA-AC54-FB58E0E0ED28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Basic SQL Queries</a:t>
          </a:r>
          <a:endParaRPr lang="en-US" sz="2100" kern="1200" dirty="0"/>
        </a:p>
      </dsp:txBody>
      <dsp:txXfrm>
        <a:off x="919770" y="1406712"/>
        <a:ext cx="5508099" cy="703356"/>
      </dsp:txXfrm>
    </dsp:sp>
    <dsp:sp modelId="{40745A35-F507-4CEF-B833-1B285989347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</a:rPr>
            <a:t>Set Operations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919770" y="2461930"/>
        <a:ext cx="5508099" cy="703356"/>
      </dsp:txXfrm>
    </dsp:sp>
    <dsp:sp modelId="{6E8EBA03-6BA2-4E70-A548-59B77127E6F5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00008B-F114-4773-8EED-183A809B351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bg1"/>
              </a:solidFill>
            </a:rPr>
            <a:t>Aggregate Functions &amp; Group By, Having and Order By Clauses</a:t>
          </a:r>
          <a:endParaRPr lang="en-US" sz="2100" kern="1200" dirty="0">
            <a:solidFill>
              <a:schemeClr val="bg1"/>
            </a:solidFill>
          </a:endParaRPr>
        </a:p>
      </dsp:txBody>
      <dsp:txXfrm>
        <a:off x="516519" y="3517148"/>
        <a:ext cx="5911350" cy="703356"/>
      </dsp:txXfrm>
    </dsp:sp>
    <dsp:sp modelId="{7465F72F-52F1-417E-BF67-088F2A18B16D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SQL Major Aspects</a:t>
          </a:r>
          <a:endParaRPr lang="en-US" sz="2100" kern="1200" dirty="0"/>
        </a:p>
      </dsp:txBody>
      <dsp:txXfrm>
        <a:off x="516519" y="351495"/>
        <a:ext cx="5911350" cy="703356"/>
      </dsp:txXfrm>
    </dsp:sp>
    <dsp:sp modelId="{485F26A9-AA94-4ADA-AC54-FB58E0E0ED28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Basic SQL Queries</a:t>
          </a:r>
          <a:endParaRPr lang="en-US" sz="2100" kern="1200" dirty="0"/>
        </a:p>
      </dsp:txBody>
      <dsp:txXfrm>
        <a:off x="919770" y="1406712"/>
        <a:ext cx="5508099" cy="703356"/>
      </dsp:txXfrm>
    </dsp:sp>
    <dsp:sp modelId="{40745A35-F507-4CEF-B833-1B285989347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</a:rPr>
            <a:t>Set Operations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919770" y="2461930"/>
        <a:ext cx="5508099" cy="703356"/>
      </dsp:txXfrm>
    </dsp:sp>
    <dsp:sp modelId="{6E8EBA03-6BA2-4E70-A548-59B77127E6F5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00008B-F114-4773-8EED-183A809B351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bg1"/>
              </a:solidFill>
            </a:rPr>
            <a:t>Aggregate Functions &amp; Group By, Having and Order By Clauses</a:t>
          </a:r>
          <a:endParaRPr lang="en-US" sz="2100" kern="1200" dirty="0">
            <a:solidFill>
              <a:schemeClr val="bg1"/>
            </a:solidFill>
          </a:endParaRPr>
        </a:p>
      </dsp:txBody>
      <dsp:txXfrm>
        <a:off x="516519" y="3517148"/>
        <a:ext cx="5911350" cy="703356"/>
      </dsp:txXfrm>
    </dsp:sp>
    <dsp:sp modelId="{7465F72F-52F1-417E-BF67-088F2A18B16D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SQL Major Aspects</a:t>
          </a:r>
          <a:endParaRPr lang="en-US" sz="2100" kern="1200" dirty="0"/>
        </a:p>
      </dsp:txBody>
      <dsp:txXfrm>
        <a:off x="516519" y="351495"/>
        <a:ext cx="5911350" cy="703356"/>
      </dsp:txXfrm>
    </dsp:sp>
    <dsp:sp modelId="{485F26A9-AA94-4ADA-AC54-FB58E0E0ED28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Basic SQL Queries</a:t>
          </a:r>
          <a:endParaRPr lang="en-US" sz="2100" kern="1200" dirty="0"/>
        </a:p>
      </dsp:txBody>
      <dsp:txXfrm>
        <a:off x="919770" y="1406712"/>
        <a:ext cx="5508099" cy="703356"/>
      </dsp:txXfrm>
    </dsp:sp>
    <dsp:sp modelId="{40745A35-F507-4CEF-B833-1B285989347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</a:rPr>
            <a:t>Set Operations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919770" y="2461930"/>
        <a:ext cx="5508099" cy="703356"/>
      </dsp:txXfrm>
    </dsp:sp>
    <dsp:sp modelId="{6E8EBA03-6BA2-4E70-A548-59B77127E6F5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00008B-F114-4773-8EED-183A809B351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bg1"/>
              </a:solidFill>
            </a:rPr>
            <a:t>Aggregate Functions &amp; Group By, Having and Order By Clauses</a:t>
          </a:r>
          <a:endParaRPr lang="en-US" sz="2100" kern="1200" dirty="0">
            <a:solidFill>
              <a:schemeClr val="bg1"/>
            </a:solidFill>
          </a:endParaRPr>
        </a:p>
      </dsp:txBody>
      <dsp:txXfrm>
        <a:off x="516519" y="3517148"/>
        <a:ext cx="5911350" cy="703356"/>
      </dsp:txXfrm>
    </dsp:sp>
    <dsp:sp modelId="{7465F72F-52F1-417E-BF67-088F2A18B16D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SQL Major Aspects</a:t>
          </a:r>
          <a:endParaRPr lang="en-US" sz="2100" kern="1200" dirty="0"/>
        </a:p>
      </dsp:txBody>
      <dsp:txXfrm>
        <a:off x="516519" y="351495"/>
        <a:ext cx="5911350" cy="703356"/>
      </dsp:txXfrm>
    </dsp:sp>
    <dsp:sp modelId="{485F26A9-AA94-4ADA-AC54-FB58E0E0ED28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Basic SQL Queries</a:t>
          </a:r>
          <a:endParaRPr lang="en-US" sz="2100" kern="1200" dirty="0"/>
        </a:p>
      </dsp:txBody>
      <dsp:txXfrm>
        <a:off x="919770" y="1406712"/>
        <a:ext cx="5508099" cy="703356"/>
      </dsp:txXfrm>
    </dsp:sp>
    <dsp:sp modelId="{40745A35-F507-4CEF-B833-1B285989347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</a:rPr>
            <a:t>Set Operations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919770" y="2461930"/>
        <a:ext cx="5508099" cy="703356"/>
      </dsp:txXfrm>
    </dsp:sp>
    <dsp:sp modelId="{6E8EBA03-6BA2-4E70-A548-59B77127E6F5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00008B-F114-4773-8EED-183A809B351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bg1"/>
              </a:solidFill>
            </a:rPr>
            <a:t>Aggregate Functions &amp; Group By, Having and Order By Clauses</a:t>
          </a:r>
          <a:endParaRPr lang="en-US" sz="2100" kern="1200" dirty="0">
            <a:solidFill>
              <a:schemeClr val="bg1"/>
            </a:solidFill>
          </a:endParaRPr>
        </a:p>
      </dsp:txBody>
      <dsp:txXfrm>
        <a:off x="516519" y="3517148"/>
        <a:ext cx="5911350" cy="703356"/>
      </dsp:txXfrm>
    </dsp:sp>
    <dsp:sp modelId="{7465F72F-52F1-417E-BF67-088F2A18B16D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57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51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8407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85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32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Faloutsos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CMU - 15-415/615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4FF0238B-D15C-4F47-9FD0-245CB8A58725}" type="slidenum">
              <a:rPr lang="en-US" sz="1200" u="none"/>
              <a:pPr/>
              <a:t>4</a:t>
            </a:fld>
            <a:endParaRPr lang="en-US" sz="1200" u="none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sz="3200" dirty="0" smtClean="0">
                <a:ea typeface="ＭＳ Ｐゴシック" pitchFamily="34" charset="-128"/>
              </a:rPr>
              <a:t>- Major standard is SQL-1999 (=SQL3)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- Introduced “Object-Relational” concepts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- SQL 2003, SQL 2008 have small extensions</a:t>
            </a:r>
          </a:p>
          <a:p>
            <a:pPr lvl="0"/>
            <a:r>
              <a:rPr lang="en-US" sz="3200" dirty="0" smtClean="0">
                <a:ea typeface="ＭＳ Ｐゴシック" pitchFamily="34" charset="-128"/>
              </a:rPr>
              <a:t>- SQL92 is a basic subset</a:t>
            </a:r>
          </a:p>
        </p:txBody>
      </p:sp>
    </p:spTree>
    <p:extLst>
      <p:ext uri="{BB962C8B-B14F-4D97-AF65-F5344CB8AC3E}">
        <p14:creationId xmlns:p14="http://schemas.microsoft.com/office/powerpoint/2010/main" val="3200713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Faloutsos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CMU - 15-415/615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4FF0238B-D15C-4F47-9FD0-245CB8A58725}" type="slidenum">
              <a:rPr lang="en-US" sz="1200" u="none"/>
              <a:pPr/>
              <a:t>5</a:t>
            </a:fld>
            <a:endParaRPr lang="en-US" sz="1200" u="none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1907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Faloutsos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CMU - 15-415/615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4FF0238B-D15C-4F47-9FD0-245CB8A58725}" type="slidenum">
              <a:rPr lang="en-US" sz="1200" u="none"/>
              <a:pPr/>
              <a:t>6</a:t>
            </a:fld>
            <a:endParaRPr lang="en-US" sz="1200" u="none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568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Faloutsos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u="none"/>
              <a:t>CMU - 15-415/615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28688"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4FF0238B-D15C-4F47-9FD0-245CB8A58725}" type="slidenum">
              <a:rPr lang="en-US" sz="1200" u="none"/>
              <a:pPr/>
              <a:t>7</a:t>
            </a:fld>
            <a:endParaRPr lang="en-US" sz="1200" u="none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6841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37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25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6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Microsoft_Excel_97-2003_Worksheet1.xls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9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2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3.xls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Microsoft_Excel_97-2003_Worksheet4.xls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Excel_97-2003_Worksheet5.xls"/><Relationship Id="rId4" Type="http://schemas.openxmlformats.org/officeDocument/2006/relationships/image" Target="../media/image3.emf"/><Relationship Id="rId9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jpeg"/><Relationship Id="rId4" Type="http://schemas.openxmlformats.org/officeDocument/2006/relationships/image" Target="../media/image4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jpeg"/><Relationship Id="rId4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jpeg"/><Relationship Id="rId4" Type="http://schemas.openxmlformats.org/officeDocument/2006/relationships/image" Target="../media/image5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jpeg"/><Relationship Id="rId4" Type="http://schemas.openxmlformats.org/officeDocument/2006/relationships/image" Target="../media/image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jpeg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jpeg"/><Relationship Id="rId4" Type="http://schemas.openxmlformats.org/officeDocument/2006/relationships/image" Target="../media/image7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jpeg"/><Relationship Id="rId4" Type="http://schemas.openxmlformats.org/officeDocument/2006/relationships/image" Target="../media/image7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jpeg"/><Relationship Id="rId4" Type="http://schemas.openxmlformats.org/officeDocument/2006/relationships/image" Target="../media/image7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.jpeg"/><Relationship Id="rId4" Type="http://schemas.openxmlformats.org/officeDocument/2006/relationships/image" Target="../media/image7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8.emf"/><Relationship Id="rId9" Type="http://schemas.openxmlformats.org/officeDocument/2006/relationships/image" Target="../media/image1.jpe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Microsoft_Word_97_-_2003_Document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8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.jpeg"/><Relationship Id="rId4" Type="http://schemas.openxmlformats.org/officeDocument/2006/relationships/image" Target="../media/image7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Excel_97-2003_Worksheet8.xls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Excel_97-2003_Worksheet9.xls"/><Relationship Id="rId4" Type="http://schemas.openxmlformats.org/officeDocument/2006/relationships/image" Target="../media/image7.e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SQL-Part I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8, January 30,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Equivalence to Relational Algebra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The basic form of an SQL query is as follows: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8379" y="2789872"/>
            <a:ext cx="3065263" cy="14773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000" b="1" dirty="0">
                <a:ea typeface="ＭＳ Ｐゴシック" pitchFamily="34" charset="-128"/>
              </a:rPr>
              <a:t>select</a:t>
            </a:r>
            <a:r>
              <a:rPr lang="en-US" sz="3000" dirty="0">
                <a:ea typeface="ＭＳ Ｐゴシック" pitchFamily="34" charset="-128"/>
              </a:rPr>
              <a:t> a1, a2, … an</a:t>
            </a:r>
          </a:p>
          <a:p>
            <a:r>
              <a:rPr lang="en-US" sz="3000" b="1" dirty="0">
                <a:ea typeface="ＭＳ Ｐゴシック" pitchFamily="34" charset="-128"/>
              </a:rPr>
              <a:t>from</a:t>
            </a:r>
            <a:r>
              <a:rPr lang="en-US" sz="3000" dirty="0">
                <a:ea typeface="ＭＳ Ｐゴシック" pitchFamily="34" charset="-128"/>
              </a:rPr>
              <a:t> r1, r2, … </a:t>
            </a:r>
            <a:r>
              <a:rPr lang="en-US" sz="3000" dirty="0" err="1">
                <a:ea typeface="ＭＳ Ｐゴシック" pitchFamily="34" charset="-128"/>
              </a:rPr>
              <a:t>rm</a:t>
            </a:r>
            <a:endParaRPr lang="en-US" sz="3000" dirty="0">
              <a:ea typeface="ＭＳ Ｐゴシック" pitchFamily="34" charset="-128"/>
            </a:endParaRPr>
          </a:p>
          <a:p>
            <a:r>
              <a:rPr lang="en-US" sz="3000" b="1" dirty="0">
                <a:ea typeface="ＭＳ Ｐゴシック" pitchFamily="34" charset="-128"/>
              </a:rPr>
              <a:t>where</a:t>
            </a:r>
            <a:r>
              <a:rPr lang="en-US" sz="3000" dirty="0">
                <a:ea typeface="ＭＳ Ｐゴシック" pitchFamily="34" charset="-128"/>
              </a:rPr>
              <a:t> P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904638"/>
              </p:ext>
            </p:extLst>
          </p:nvPr>
        </p:nvGraphicFramePr>
        <p:xfrm>
          <a:off x="1676400" y="5105400"/>
          <a:ext cx="54641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74" name="Equation" r:id="rId3" imgW="2120900" imgH="254000" progId="Equation.3">
                  <p:embed/>
                </p:oleObj>
              </mc:Choice>
              <mc:Fallback>
                <p:oleObj name="Equation" r:id="rId3" imgW="2120900" imgH="254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105400"/>
                        <a:ext cx="546417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 flipH="1">
            <a:off x="2362200" y="3124200"/>
            <a:ext cx="266180" cy="213836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905000" y="3338036"/>
            <a:ext cx="457200" cy="1843564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2628379" y="2895600"/>
            <a:ext cx="3065263" cy="381000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2628379" y="3338036"/>
            <a:ext cx="3065263" cy="381000"/>
          </a:xfrm>
          <a:prstGeom prst="roundRect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25" idx="3"/>
          </p:cNvCxnSpPr>
          <p:nvPr/>
        </p:nvCxnSpPr>
        <p:spPr>
          <a:xfrm>
            <a:off x="5693642" y="3528536"/>
            <a:ext cx="201179" cy="0"/>
          </a:xfrm>
          <a:prstGeom prst="line">
            <a:avLst/>
          </a:prstGeom>
          <a:ln w="222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886275" y="3518032"/>
            <a:ext cx="0" cy="1663568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2628379" y="3811614"/>
            <a:ext cx="3065263" cy="381000"/>
          </a:xfrm>
          <a:prstGeom prst="roundRect">
            <a:avLst/>
          </a:prstGeom>
          <a:noFill/>
          <a:ln w="22225"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429000" y="4192614"/>
            <a:ext cx="457200" cy="988986"/>
          </a:xfrm>
          <a:prstGeom prst="straightConnector1">
            <a:avLst/>
          </a:prstGeom>
          <a:ln w="22225">
            <a:solidFill>
              <a:srgbClr val="2906FA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Left Brace 41"/>
          <p:cNvSpPr/>
          <p:nvPr/>
        </p:nvSpPr>
        <p:spPr>
          <a:xfrm rot="16200000">
            <a:off x="4895850" y="4133849"/>
            <a:ext cx="381000" cy="3467100"/>
          </a:xfrm>
          <a:prstGeom prst="leftBrac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751963" y="6116555"/>
            <a:ext cx="668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join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07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32" grpId="0" animBg="1"/>
      <p:bldP spid="42" grpId="0" animBg="1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Reminder: Our Mini-U DB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875538"/>
              </p:ext>
            </p:extLst>
          </p:nvPr>
        </p:nvGraphicFramePr>
        <p:xfrm>
          <a:off x="685800" y="21336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20" name="Worksheet" r:id="rId3" imgW="4572000" imgH="1533600" progId="Excel.Sheet.8">
                  <p:embed/>
                </p:oleObj>
              </mc:Choice>
              <mc:Fallback>
                <p:oleObj name="Worksheet" r:id="rId3" imgW="4572000" imgH="15336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21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22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The WHERE Clause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the </a:t>
            </a:r>
            <a:r>
              <a:rPr lang="en-US" dirty="0" err="1" smtClean="0">
                <a:ea typeface="ＭＳ Ｐゴシック" pitchFamily="34" charset="-128"/>
              </a:rPr>
              <a:t>ssn</a:t>
            </a:r>
            <a:r>
              <a:rPr lang="en-US" dirty="0" smtClean="0">
                <a:ea typeface="ＭＳ Ｐゴシック" pitchFamily="34" charset="-128"/>
              </a:rPr>
              <a:t>(s) of everybody called “smith”</a:t>
            </a:r>
          </a:p>
          <a:p>
            <a:pPr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43199" y="4267200"/>
            <a:ext cx="363150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name=‘smith’</a:t>
            </a:r>
            <a:endParaRPr lang="en-US" sz="3200" dirty="0">
              <a:ea typeface="ＭＳ Ｐゴシック" pitchFamily="34" charset="-128"/>
            </a:endParaRP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47186"/>
              </p:ext>
            </p:extLst>
          </p:nvPr>
        </p:nvGraphicFramePr>
        <p:xfrm>
          <a:off x="2499892" y="24384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22" name="Worksheet" r:id="rId4" imgW="4572000" imgH="1533600" progId="Excel.Sheet.8">
                  <p:embed/>
                </p:oleObj>
              </mc:Choice>
              <mc:Fallback>
                <p:oleObj name="Worksheet" r:id="rId4" imgW="4572000" imgH="15336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9892" y="24384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031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WHERE Clause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</a:t>
            </a:r>
            <a:r>
              <a:rPr lang="en-US" dirty="0" err="1" smtClean="0">
                <a:ea typeface="ＭＳ Ｐゴシック" pitchFamily="34" charset="-128"/>
              </a:rPr>
              <a:t>ssn</a:t>
            </a:r>
            <a:r>
              <a:rPr lang="en-US" dirty="0" smtClean="0">
                <a:ea typeface="ＭＳ Ｐゴシック" pitchFamily="34" charset="-128"/>
              </a:rPr>
              <a:t>(s) of all “</a:t>
            </a:r>
            <a:r>
              <a:rPr lang="en-US" dirty="0" err="1" smtClean="0">
                <a:ea typeface="ＭＳ Ｐゴシック" pitchFamily="34" charset="-128"/>
              </a:rPr>
              <a:t>smith”s</a:t>
            </a:r>
            <a:r>
              <a:rPr lang="en-US" dirty="0" smtClean="0">
                <a:ea typeface="ＭＳ Ｐゴシック" pitchFamily="34" charset="-128"/>
              </a:rPr>
              <a:t> on “main”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9800" y="4114800"/>
            <a:ext cx="4619791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endParaRPr lang="en-US" sz="3200" dirty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</a:t>
            </a:r>
          </a:p>
          <a:p>
            <a:pPr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address=‘main’ </a:t>
            </a:r>
            <a:r>
              <a:rPr lang="en-US" sz="3200" b="1" dirty="0">
                <a:ea typeface="ＭＳ Ｐゴシック" pitchFamily="34" charset="-128"/>
              </a:rPr>
              <a:t>and</a:t>
            </a:r>
          </a:p>
          <a:p>
            <a:pPr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    </a:t>
            </a:r>
            <a:r>
              <a:rPr lang="en-US" sz="3200" dirty="0">
                <a:ea typeface="ＭＳ Ｐゴシック" pitchFamily="34" charset="-128"/>
              </a:rPr>
              <a:t>name = </a:t>
            </a:r>
            <a:r>
              <a:rPr lang="en-US" sz="3200" dirty="0" smtClean="0">
                <a:ea typeface="ＭＳ Ｐゴシック" pitchFamily="34" charset="-128"/>
              </a:rPr>
              <a:t>‘smith’</a:t>
            </a:r>
            <a:endParaRPr lang="en-US" sz="3200" dirty="0">
              <a:ea typeface="ＭＳ Ｐゴシック" pitchFamily="34" charset="-128"/>
            </a:endParaRP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47186"/>
              </p:ext>
            </p:extLst>
          </p:nvPr>
        </p:nvGraphicFramePr>
        <p:xfrm>
          <a:off x="2500313" y="24384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45" name="Worksheet" r:id="rId4" imgW="4572000" imgH="1533600" progId="Excel.Sheet.8">
                  <p:embed/>
                </p:oleObj>
              </mc:Choice>
              <mc:Fallback>
                <p:oleObj name="Worksheet" r:id="rId4" imgW="4572000" imgH="15336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24384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139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WHERE Clause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B</a:t>
            </a:r>
            <a:r>
              <a:rPr lang="en-US" dirty="0" smtClean="0">
                <a:ea typeface="ＭＳ Ｐゴシック" pitchFamily="34" charset="-128"/>
              </a:rPr>
              <a:t>oolean operators  (</a:t>
            </a:r>
            <a:r>
              <a:rPr lang="en-US" b="1" dirty="0" smtClean="0">
                <a:ea typeface="ＭＳ Ｐゴシック" pitchFamily="34" charset="-128"/>
              </a:rPr>
              <a:t>and,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dirty="0" smtClean="0">
                <a:ea typeface="ＭＳ Ｐゴシック" pitchFamily="34" charset="-128"/>
              </a:rPr>
              <a:t>or,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dirty="0" smtClean="0">
                <a:ea typeface="ＭＳ Ｐゴシック" pitchFamily="34" charset="-128"/>
              </a:rPr>
              <a:t>not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C</a:t>
            </a:r>
            <a:r>
              <a:rPr lang="en-US" dirty="0" smtClean="0">
                <a:ea typeface="ＭＳ Ｐゴシック" pitchFamily="34" charset="-128"/>
              </a:rPr>
              <a:t>omparison operators (&lt;, ≤, &gt;, ≥, =, ≠)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A</a:t>
            </a:r>
            <a:r>
              <a:rPr lang="en-US" dirty="0" smtClean="0">
                <a:ea typeface="ＭＳ Ｐゴシック" pitchFamily="34" charset="-128"/>
              </a:rPr>
              <a:t>nd more…</a:t>
            </a: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9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What About </a:t>
            </a:r>
            <a:r>
              <a:rPr lang="en-US" dirty="0">
                <a:ea typeface="ＭＳ Ｐゴシック" pitchFamily="34" charset="-128"/>
              </a:rPr>
              <a:t>S</a:t>
            </a:r>
            <a:r>
              <a:rPr lang="en-US" dirty="0" smtClean="0">
                <a:ea typeface="ＭＳ Ｐゴシック" pitchFamily="34" charset="-128"/>
              </a:rPr>
              <a:t>trings?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student </a:t>
            </a:r>
            <a:r>
              <a:rPr lang="en-US" dirty="0" err="1" smtClean="0">
                <a:ea typeface="ＭＳ Ｐゴシック" pitchFamily="34" charset="-128"/>
              </a:rPr>
              <a:t>ssn</a:t>
            </a:r>
            <a:r>
              <a:rPr lang="en-US" dirty="0" smtClean="0">
                <a:ea typeface="ＭＳ Ｐゴシック" pitchFamily="34" charset="-128"/>
              </a:rPr>
              <a:t>(s) who live on “main” (st or str or street – i.e., “main st” or “main str” or “main street”)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9800" y="3276600"/>
            <a:ext cx="4754443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address </a:t>
            </a:r>
            <a:r>
              <a:rPr lang="en-US" sz="3200" b="1" dirty="0">
                <a:ea typeface="ＭＳ Ｐゴシック" pitchFamily="34" charset="-128"/>
              </a:rPr>
              <a:t>like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‘main%’</a:t>
            </a:r>
            <a:endParaRPr lang="en-US" sz="3200" dirty="0"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5181600"/>
            <a:ext cx="9753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200" b="1" dirty="0">
                <a:solidFill>
                  <a:srgbClr val="0070C0"/>
                </a:solidFill>
                <a:ea typeface="ＭＳ Ｐゴシック" pitchFamily="34" charset="-128"/>
              </a:rPr>
              <a:t>%</a:t>
            </a:r>
            <a:r>
              <a:rPr lang="en-US" sz="2200" dirty="0">
                <a:ea typeface="ＭＳ Ｐゴシック" pitchFamily="34" charset="-128"/>
              </a:rPr>
              <a:t>: V</a:t>
            </a:r>
            <a:r>
              <a:rPr lang="en-US" sz="2200" dirty="0" smtClean="0">
                <a:ea typeface="ＭＳ Ｐゴシック" pitchFamily="34" charset="-128"/>
              </a:rPr>
              <a:t>ariable-length do not care (i.e., stands for 0 or more arbitrary characters)</a:t>
            </a:r>
            <a:endParaRPr lang="en-US" sz="2200" dirty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200" b="1" dirty="0">
                <a:solidFill>
                  <a:srgbClr val="0070C0"/>
                </a:solidFill>
                <a:ea typeface="ＭＳ Ｐゴシック" pitchFamily="34" charset="-128"/>
              </a:rPr>
              <a:t>_</a:t>
            </a:r>
            <a:r>
              <a:rPr lang="en-US" sz="2200" dirty="0">
                <a:ea typeface="ＭＳ Ｐゴシック" pitchFamily="34" charset="-128"/>
              </a:rPr>
              <a:t>: </a:t>
            </a:r>
            <a:r>
              <a:rPr lang="en-US" sz="2200" dirty="0" smtClean="0">
                <a:ea typeface="ＭＳ Ｐゴシック" pitchFamily="34" charset="-128"/>
              </a:rPr>
              <a:t>Single-character do not care (i.e., stands for any 1 character)</a:t>
            </a: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3" name="Oval 2"/>
          <p:cNvSpPr/>
          <p:nvPr/>
        </p:nvSpPr>
        <p:spPr>
          <a:xfrm>
            <a:off x="4755207" y="4215924"/>
            <a:ext cx="747571" cy="6858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77000" y="4215924"/>
            <a:ext cx="373785" cy="6858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89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Another Example on </a:t>
            </a:r>
            <a:r>
              <a:rPr lang="en-US" i="1" dirty="0" smtClean="0">
                <a:ea typeface="ＭＳ Ｐゴシック" pitchFamily="34" charset="-128"/>
              </a:rPr>
              <a:t>Pattern Matching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Find the ages of sailors whose names begin and end with B and have at least 3 characters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94464"/>
              </p:ext>
            </p:extLst>
          </p:nvPr>
        </p:nvGraphicFramePr>
        <p:xfrm>
          <a:off x="2819400" y="28194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232089" y="4495800"/>
            <a:ext cx="4676473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 smtClean="0">
                <a:ea typeface="ＭＳ Ｐゴシック" pitchFamily="34" charset="-128"/>
              </a:rPr>
              <a:t>S.age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Sailors S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 smtClean="0">
                <a:ea typeface="ＭＳ Ｐゴシック" pitchFamily="34" charset="-128"/>
              </a:rPr>
              <a:t>S.sname</a:t>
            </a: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like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‘B_%B’</a:t>
            </a:r>
            <a:endParaRPr lang="en-US" sz="3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989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FROM Clause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the names of students taking 15-415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921152"/>
              </p:ext>
            </p:extLst>
          </p:nvPr>
        </p:nvGraphicFramePr>
        <p:xfrm>
          <a:off x="762000" y="2455862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921" name="Worksheet" r:id="rId3" imgW="4572000" imgH="1533600" progId="Excel.Sheet.8">
                  <p:embed/>
                </p:oleObj>
              </mc:Choice>
              <mc:Fallback>
                <p:oleObj name="Worksheet" r:id="rId3" imgW="4572000" imgH="15336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55862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897204"/>
              </p:ext>
            </p:extLst>
          </p:nvPr>
        </p:nvGraphicFramePr>
        <p:xfrm>
          <a:off x="5486400" y="2339975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922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39975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135458"/>
              </p:ext>
            </p:extLst>
          </p:nvPr>
        </p:nvGraphicFramePr>
        <p:xfrm>
          <a:off x="3048000" y="4513262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923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513262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209800" y="4132262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4114800" y="6113462"/>
            <a:ext cx="990600" cy="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 flipV="1">
            <a:off x="838200" y="3217862"/>
            <a:ext cx="2209800" cy="1600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4167" y="4757410"/>
            <a:ext cx="1873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2-way Join!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14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75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FROM Clause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names of students taking </a:t>
            </a:r>
            <a:r>
              <a:rPr lang="en-US" dirty="0" smtClean="0">
                <a:ea typeface="ＭＳ Ｐゴシック" pitchFamily="34" charset="-128"/>
              </a:rPr>
              <a:t>15-415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44868" y="2732518"/>
            <a:ext cx="3828869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Name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STUDENT, TAKES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where   </a:t>
            </a:r>
            <a:r>
              <a:rPr lang="en-US" sz="3200" b="1" dirty="0" smtClean="0">
                <a:solidFill>
                  <a:srgbClr val="FF3300"/>
                </a:solidFill>
                <a:ea typeface="ＭＳ Ｐゴシック" pitchFamily="34" charset="-128"/>
              </a:rPr>
              <a:t>???</a:t>
            </a:r>
            <a:endParaRPr lang="en-US" sz="3200" dirty="0">
              <a:ea typeface="ＭＳ Ｐゴシック" pitchFamily="34" charset="-128"/>
            </a:endParaRP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35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The FROM </a:t>
            </a:r>
            <a:r>
              <a:rPr lang="en-US" dirty="0">
                <a:ea typeface="ＭＳ Ｐゴシック" pitchFamily="34" charset="-128"/>
              </a:rPr>
              <a:t>C</a:t>
            </a:r>
            <a:r>
              <a:rPr lang="en-US" dirty="0" smtClean="0">
                <a:ea typeface="ＭＳ Ｐゴシック" pitchFamily="34" charset="-128"/>
              </a:rPr>
              <a:t>lause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names of students taking </a:t>
            </a:r>
            <a:r>
              <a:rPr lang="en-US" dirty="0" smtClean="0">
                <a:ea typeface="ＭＳ Ｐゴシック" pitchFamily="34" charset="-128"/>
              </a:rPr>
              <a:t>15-415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4868" y="2732518"/>
            <a:ext cx="6025176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Name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STUDENT, TAKES</a:t>
            </a:r>
          </a:p>
          <a:p>
            <a:r>
              <a:rPr lang="en-US" sz="3200" b="1" dirty="0" smtClean="0">
                <a:ea typeface="ＭＳ Ｐゴシック" pitchFamily="34" charset="-128"/>
              </a:rPr>
              <a:t>where   </a:t>
            </a:r>
            <a:r>
              <a:rPr lang="en-US" sz="3200" dirty="0" err="1" smtClean="0">
                <a:ea typeface="ＭＳ Ｐゴシック" pitchFamily="34" charset="-128"/>
              </a:rPr>
              <a:t>STUDENT.ssn</a:t>
            </a: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dirty="0">
                <a:ea typeface="ＭＳ Ｐゴシック" pitchFamily="34" charset="-128"/>
              </a:rPr>
              <a:t>= </a:t>
            </a:r>
            <a:r>
              <a:rPr lang="en-US" sz="3200" dirty="0" err="1" smtClean="0">
                <a:ea typeface="ＭＳ Ｐゴシック" pitchFamily="34" charset="-128"/>
              </a:rPr>
              <a:t>TAKES.ssn</a:t>
            </a: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r>
              <a:rPr lang="en-US" sz="3200" b="1" dirty="0" smtClean="0">
                <a:ea typeface="ＭＳ Ｐゴシック" pitchFamily="34" charset="-128"/>
              </a:rPr>
              <a:t>               and </a:t>
            </a:r>
            <a:r>
              <a:rPr lang="en-US" sz="3200" dirty="0" err="1" smtClean="0">
                <a:ea typeface="ＭＳ Ｐゴシック" pitchFamily="34" charset="-128"/>
              </a:rPr>
              <a:t>TAKES.c</a:t>
            </a:r>
            <a:r>
              <a:rPr lang="en-US" sz="3200" dirty="0" smtClean="0">
                <a:ea typeface="ＭＳ Ｐゴシック" pitchFamily="34" charset="-128"/>
              </a:rPr>
              <a:t>-id </a:t>
            </a:r>
            <a:r>
              <a:rPr lang="en-US" sz="3200" dirty="0">
                <a:ea typeface="ＭＳ Ｐゴシック" pitchFamily="34" charset="-128"/>
              </a:rPr>
              <a:t>= </a:t>
            </a:r>
            <a:r>
              <a:rPr lang="en-US" sz="3200" dirty="0" smtClean="0">
                <a:ea typeface="ＭＳ Ｐゴシック" pitchFamily="34" charset="-128"/>
              </a:rPr>
              <a:t>‘15-415’</a:t>
            </a:r>
            <a:endParaRPr lang="en-US" sz="3200" dirty="0">
              <a:ea typeface="ＭＳ Ｐゴシック" pitchFamily="34" charset="-128"/>
            </a:endParaRP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9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Relational Calculus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Standard Query Language (SQL)- Part I</a:t>
            </a:r>
          </a:p>
          <a:p>
            <a:pPr marL="0" indent="0" algn="just" eaLnBrk="1" hangingPunct="1">
              <a:buNone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PS2 is due on Sunday, </a:t>
            </a:r>
            <a:r>
              <a:rPr lang="en-US" sz="2600" dirty="0" smtClean="0">
                <a:latin typeface="+mj-lt"/>
              </a:rPr>
              <a:t>Feb 04 by </a:t>
            </a:r>
            <a:r>
              <a:rPr lang="en-US" sz="2600" dirty="0" smtClean="0">
                <a:latin typeface="+mj-lt"/>
              </a:rPr>
              <a:t>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Quiz I will be 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on Sunday, Feb 11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P1 is </a:t>
            </a:r>
            <a:r>
              <a:rPr lang="en-US" sz="2600" dirty="0" smtClean="0">
                <a:latin typeface="+mj-lt"/>
              </a:rPr>
              <a:t>due on </a:t>
            </a:r>
            <a:r>
              <a:rPr lang="en-US" sz="2600" dirty="0" smtClean="0">
                <a:latin typeface="+mj-lt"/>
              </a:rPr>
              <a:t>Thursday, Feb 15 by midnight </a:t>
            </a:r>
            <a:endParaRPr lang="en-US" sz="2600" dirty="0" smtClean="0">
              <a:latin typeface="+mj-lt"/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In this week’s recitation, we will practice on SQL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Renaming: </a:t>
            </a:r>
            <a:r>
              <a:rPr lang="en-US" dirty="0">
                <a:ea typeface="ＭＳ Ｐゴシック" pitchFamily="34" charset="-128"/>
              </a:rPr>
              <a:t>Tuple Variables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names of students taking </a:t>
            </a:r>
            <a:r>
              <a:rPr lang="en-US" dirty="0" smtClean="0">
                <a:ea typeface="ＭＳ Ｐゴシック" pitchFamily="34" charset="-128"/>
              </a:rPr>
              <a:t>15-415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4868" y="2732518"/>
            <a:ext cx="5363328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Name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STUDENT </a:t>
            </a:r>
            <a:r>
              <a:rPr lang="en-US" sz="3200" b="1" dirty="0" smtClean="0">
                <a:ea typeface="ＭＳ Ｐゴシック" pitchFamily="34" charset="-128"/>
              </a:rPr>
              <a:t>as</a:t>
            </a:r>
            <a:r>
              <a:rPr lang="en-US" sz="3200" dirty="0" smtClean="0">
                <a:ea typeface="ＭＳ Ｐゴシック" pitchFamily="34" charset="-128"/>
              </a:rPr>
              <a:t> S, TAKES </a:t>
            </a:r>
            <a:r>
              <a:rPr lang="en-US" sz="3200" b="1" dirty="0" smtClean="0">
                <a:ea typeface="ＭＳ Ｐゴシック" pitchFamily="34" charset="-128"/>
              </a:rPr>
              <a:t>as</a:t>
            </a:r>
            <a:r>
              <a:rPr lang="en-US" sz="3200" dirty="0" smtClean="0">
                <a:ea typeface="ＭＳ Ｐゴシック" pitchFamily="34" charset="-128"/>
              </a:rPr>
              <a:t> T</a:t>
            </a:r>
          </a:p>
          <a:p>
            <a:r>
              <a:rPr lang="en-US" sz="3200" b="1" dirty="0" smtClean="0">
                <a:ea typeface="ＭＳ Ｐゴシック" pitchFamily="34" charset="-128"/>
              </a:rPr>
              <a:t>where   </a:t>
            </a:r>
            <a:r>
              <a:rPr lang="en-US" sz="3200" dirty="0" err="1" smtClean="0">
                <a:ea typeface="ＭＳ Ｐゴシック" pitchFamily="34" charset="-128"/>
              </a:rPr>
              <a:t>S.ssn</a:t>
            </a: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dirty="0">
                <a:ea typeface="ＭＳ Ｐゴシック" pitchFamily="34" charset="-128"/>
              </a:rPr>
              <a:t>= </a:t>
            </a:r>
            <a:r>
              <a:rPr lang="en-US" sz="3200" dirty="0" err="1" smtClean="0">
                <a:ea typeface="ＭＳ Ｐゴシック" pitchFamily="34" charset="-128"/>
              </a:rPr>
              <a:t>T.ssn</a:t>
            </a: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r>
              <a:rPr lang="en-US" sz="3200" b="1" dirty="0" smtClean="0">
                <a:ea typeface="ＭＳ Ｐゴシック" pitchFamily="34" charset="-128"/>
              </a:rPr>
              <a:t>               and </a:t>
            </a:r>
            <a:r>
              <a:rPr lang="en-US" sz="3200" dirty="0" err="1" smtClean="0">
                <a:ea typeface="ＭＳ Ｐゴシック" pitchFamily="34" charset="-128"/>
              </a:rPr>
              <a:t>T.c</a:t>
            </a:r>
            <a:r>
              <a:rPr lang="en-US" sz="3200" dirty="0" smtClean="0">
                <a:ea typeface="ＭＳ Ｐゴシック" pitchFamily="34" charset="-128"/>
              </a:rPr>
              <a:t>-id </a:t>
            </a:r>
            <a:r>
              <a:rPr lang="en-US" sz="3200" dirty="0">
                <a:ea typeface="ＭＳ Ｐゴシック" pitchFamily="34" charset="-128"/>
              </a:rPr>
              <a:t>= “15-415”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5308362" y="3263640"/>
            <a:ext cx="517068" cy="5334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239000" y="3290560"/>
            <a:ext cx="517068" cy="5334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038600" y="3823960"/>
            <a:ext cx="1528296" cy="166244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1" idx="4"/>
          </p:cNvCxnSpPr>
          <p:nvPr/>
        </p:nvCxnSpPr>
        <p:spPr>
          <a:xfrm flipH="1">
            <a:off x="4038600" y="3823960"/>
            <a:ext cx="3458934" cy="166244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71800" y="5486400"/>
            <a:ext cx="1398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Optional!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442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1" grpId="0" animBg="1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Renaming: Self-Joins</a:t>
            </a:r>
          </a:p>
        </p:txBody>
      </p:sp>
      <p:sp>
        <p:nvSpPr>
          <p:cNvPr id="430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Tom’s grandparent(s)</a:t>
            </a: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772180"/>
              </p:ext>
            </p:extLst>
          </p:nvPr>
        </p:nvGraphicFramePr>
        <p:xfrm>
          <a:off x="1676400" y="2522538"/>
          <a:ext cx="2778125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96" name="Worksheet" r:id="rId3" imgW="2962772" imgH="1914887" progId="Excel.Sheet.8">
                  <p:embed/>
                </p:oleObj>
              </mc:Choice>
              <mc:Fallback>
                <p:oleObj name="Worksheet" r:id="rId3" imgW="2962772" imgH="19148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22538"/>
                        <a:ext cx="2778125" cy="178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404757"/>
              </p:ext>
            </p:extLst>
          </p:nvPr>
        </p:nvGraphicFramePr>
        <p:xfrm>
          <a:off x="5186362" y="2514600"/>
          <a:ext cx="2778125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97" name="Worksheet" r:id="rId5" imgW="2962772" imgH="1914887" progId="Excel.Sheet.8">
                  <p:embed/>
                </p:oleObj>
              </mc:Choice>
              <mc:Fallback>
                <p:oleObj name="Worksheet" r:id="rId5" imgW="2962772" imgH="19148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2" y="2514600"/>
                        <a:ext cx="2778125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7" name="Line 6"/>
          <p:cNvSpPr>
            <a:spLocks noChangeShapeType="1"/>
          </p:cNvSpPr>
          <p:nvPr/>
        </p:nvSpPr>
        <p:spPr bwMode="auto">
          <a:xfrm flipH="1">
            <a:off x="4348162" y="34290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018" name="Oval 7"/>
          <p:cNvSpPr>
            <a:spLocks noChangeArrowheads="1"/>
          </p:cNvSpPr>
          <p:nvPr/>
        </p:nvSpPr>
        <p:spPr bwMode="auto">
          <a:xfrm>
            <a:off x="6557962" y="32004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019" name="Oval 8"/>
          <p:cNvSpPr>
            <a:spLocks noChangeArrowheads="1"/>
          </p:cNvSpPr>
          <p:nvPr/>
        </p:nvSpPr>
        <p:spPr bwMode="auto">
          <a:xfrm>
            <a:off x="6557962" y="38862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943243" y="4572000"/>
            <a:ext cx="3495637" cy="18158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gp.p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PC </a:t>
            </a:r>
            <a:r>
              <a:rPr lang="en-US" sz="2800" b="1" dirty="0">
                <a:ea typeface="ＭＳ Ｐゴシック" pitchFamily="34" charset="-128"/>
              </a:rPr>
              <a:t>as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gp</a:t>
            </a:r>
            <a:r>
              <a:rPr lang="en-US" sz="2800" dirty="0">
                <a:ea typeface="ＭＳ Ｐゴシック" pitchFamily="34" charset="-128"/>
              </a:rPr>
              <a:t>, PC</a:t>
            </a:r>
          </a:p>
          <a:p>
            <a:r>
              <a:rPr lang="en-US" sz="2800" b="1" dirty="0">
                <a:ea typeface="ＭＳ Ｐゴシック" pitchFamily="34" charset="-128"/>
              </a:rPr>
              <a:t>where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gp.c</a:t>
            </a:r>
            <a:r>
              <a:rPr lang="en-US" sz="2800" dirty="0">
                <a:ea typeface="ＭＳ Ｐゴシック" pitchFamily="34" charset="-128"/>
              </a:rPr>
              <a:t>-id= </a:t>
            </a:r>
            <a:r>
              <a:rPr lang="en-US" sz="2800" dirty="0" err="1">
                <a:ea typeface="ＭＳ Ｐゴシック" pitchFamily="34" charset="-128"/>
              </a:rPr>
              <a:t>PC.p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  <a:p>
            <a:r>
              <a:rPr lang="en-US" sz="2800" dirty="0">
                <a:ea typeface="ＭＳ Ｐゴシック" pitchFamily="34" charset="-128"/>
              </a:rPr>
              <a:t>   </a:t>
            </a:r>
            <a:r>
              <a:rPr lang="en-US" sz="2800" b="1" dirty="0">
                <a:ea typeface="ＭＳ Ｐゴシック" pitchFamily="34" charset="-128"/>
              </a:rPr>
              <a:t>and 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PC.c</a:t>
            </a:r>
            <a:r>
              <a:rPr lang="en-US" sz="2800" dirty="0">
                <a:ea typeface="ＭＳ Ｐゴシック" pitchFamily="34" charset="-128"/>
              </a:rPr>
              <a:t>-id = </a:t>
            </a:r>
            <a:r>
              <a:rPr lang="en-US" sz="2800" dirty="0" smtClean="0">
                <a:ea typeface="ＭＳ Ｐゴシック" pitchFamily="34" charset="-128"/>
              </a:rPr>
              <a:t>‘Tom’</a:t>
            </a:r>
            <a:endParaRPr lang="en-US" sz="2800" dirty="0">
              <a:ea typeface="ＭＳ Ｐゴシック" pitchFamily="34" charset="-128"/>
            </a:endParaRPr>
          </a:p>
        </p:txBody>
      </p: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16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on Self-Joins</a:t>
            </a:r>
          </a:p>
        </p:txBody>
      </p:sp>
      <p:sp>
        <p:nvSpPr>
          <p:cNvPr id="430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Find names and increments for the ratings of persons who have sailed two different boats on the same day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693818"/>
              </p:ext>
            </p:extLst>
          </p:nvPr>
        </p:nvGraphicFramePr>
        <p:xfrm>
          <a:off x="685800" y="2971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991106"/>
              </p:ext>
            </p:extLst>
          </p:nvPr>
        </p:nvGraphicFramePr>
        <p:xfrm>
          <a:off x="4876800" y="29718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/>
                <a:gridCol w="1069683"/>
                <a:gridCol w="138395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Reserves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38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on Self-</a:t>
            </a:r>
            <a:r>
              <a:rPr lang="en-US" dirty="0">
                <a:ea typeface="ＭＳ Ｐゴシック" pitchFamily="34" charset="-128"/>
              </a:rPr>
              <a:t>J</a:t>
            </a:r>
            <a:r>
              <a:rPr lang="en-US" dirty="0" smtClean="0">
                <a:ea typeface="ＭＳ Ｐゴシック" pitchFamily="34" charset="-128"/>
              </a:rPr>
              <a:t>oins</a:t>
            </a:r>
          </a:p>
        </p:txBody>
      </p:sp>
      <p:sp>
        <p:nvSpPr>
          <p:cNvPr id="430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Find names and increments for the ratings of persons who have sailed two different boats on the same day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535040"/>
              </p:ext>
            </p:extLst>
          </p:nvPr>
        </p:nvGraphicFramePr>
        <p:xfrm>
          <a:off x="685800" y="2971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370571"/>
              </p:ext>
            </p:extLst>
          </p:nvPr>
        </p:nvGraphicFramePr>
        <p:xfrm>
          <a:off x="4876800" y="29718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/>
                <a:gridCol w="1069683"/>
                <a:gridCol w="138395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Reserves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4737318"/>
            <a:ext cx="6503191" cy="18158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 smtClean="0">
                <a:ea typeface="ＭＳ Ｐゴシック" pitchFamily="34" charset="-128"/>
              </a:rPr>
              <a:t>S.sname</a:t>
            </a:r>
            <a:r>
              <a:rPr lang="en-US" sz="2800" dirty="0" smtClean="0">
                <a:ea typeface="ＭＳ Ｐゴシック" pitchFamily="34" charset="-128"/>
              </a:rPr>
              <a:t>, S.rating+1 </a:t>
            </a:r>
            <a:r>
              <a:rPr lang="en-US" sz="2800" b="1" dirty="0" smtClean="0">
                <a:ea typeface="ＭＳ Ｐゴシック" pitchFamily="34" charset="-128"/>
              </a:rPr>
              <a:t>as</a:t>
            </a:r>
            <a:r>
              <a:rPr lang="en-US" sz="2800" dirty="0" smtClean="0">
                <a:ea typeface="ＭＳ Ｐゴシック" pitchFamily="34" charset="-128"/>
              </a:rPr>
              <a:t> rating</a:t>
            </a:r>
            <a:endParaRPr lang="en-US" sz="2800" dirty="0">
              <a:ea typeface="ＭＳ Ｐゴシック" pitchFamily="34" charset="-128"/>
            </a:endParaRP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smtClean="0">
                <a:ea typeface="ＭＳ Ｐゴシック" pitchFamily="34" charset="-128"/>
              </a:rPr>
              <a:t>Sailors S, Reserves R1, Reserves R2</a:t>
            </a:r>
            <a:endParaRPr lang="en-US" sz="2800" dirty="0">
              <a:ea typeface="ＭＳ Ｐゴシック" pitchFamily="34" charset="-128"/>
            </a:endParaRPr>
          </a:p>
          <a:p>
            <a:r>
              <a:rPr lang="en-US" sz="2800" b="1" dirty="0">
                <a:ea typeface="ＭＳ Ｐゴシック" pitchFamily="34" charset="-128"/>
              </a:rPr>
              <a:t>where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 smtClean="0">
                <a:ea typeface="ＭＳ Ｐゴシック" pitchFamily="34" charset="-128"/>
              </a:rPr>
              <a:t>S.sid</a:t>
            </a:r>
            <a:r>
              <a:rPr lang="en-US" sz="2800" dirty="0" smtClean="0">
                <a:ea typeface="ＭＳ Ｐゴシック" pitchFamily="34" charset="-128"/>
              </a:rPr>
              <a:t> = R1.sid </a:t>
            </a:r>
            <a:r>
              <a:rPr lang="en-US" sz="2800" b="1" dirty="0" smtClean="0">
                <a:ea typeface="ＭＳ Ｐゴシック" pitchFamily="34" charset="-128"/>
              </a:rPr>
              <a:t>and</a:t>
            </a:r>
            <a:r>
              <a:rPr lang="en-US" sz="2800" dirty="0" smtClean="0">
                <a:ea typeface="ＭＳ Ｐゴシック" pitchFamily="34" charset="-128"/>
              </a:rPr>
              <a:t> </a:t>
            </a:r>
            <a:r>
              <a:rPr lang="en-US" sz="2800" dirty="0" err="1" smtClean="0">
                <a:ea typeface="ＭＳ Ｐゴシック" pitchFamily="34" charset="-128"/>
              </a:rPr>
              <a:t>S.sid</a:t>
            </a:r>
            <a:r>
              <a:rPr lang="en-US" sz="2800" dirty="0" smtClean="0">
                <a:ea typeface="ＭＳ Ｐゴシック" pitchFamily="34" charset="-128"/>
              </a:rPr>
              <a:t> = R2.sid</a:t>
            </a:r>
            <a:endParaRPr lang="en-US" sz="2800" dirty="0">
              <a:ea typeface="ＭＳ Ｐゴシック" pitchFamily="34" charset="-128"/>
            </a:endParaRPr>
          </a:p>
          <a:p>
            <a:r>
              <a:rPr lang="en-US" sz="2800" dirty="0">
                <a:ea typeface="ＭＳ Ｐゴシック" pitchFamily="34" charset="-128"/>
              </a:rPr>
              <a:t>   </a:t>
            </a:r>
            <a:r>
              <a:rPr lang="en-US" sz="2800" b="1" dirty="0">
                <a:ea typeface="ＭＳ Ｐゴシック" pitchFamily="34" charset="-128"/>
              </a:rPr>
              <a:t>and 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smtClean="0">
                <a:ea typeface="ＭＳ Ｐゴシック" pitchFamily="34" charset="-128"/>
              </a:rPr>
              <a:t>R1.day = R2.day </a:t>
            </a:r>
            <a:r>
              <a:rPr lang="en-US" sz="2800" b="1" dirty="0" smtClean="0">
                <a:ea typeface="ＭＳ Ｐゴシック" pitchFamily="34" charset="-128"/>
              </a:rPr>
              <a:t>and</a:t>
            </a:r>
            <a:r>
              <a:rPr lang="en-US" sz="2800" dirty="0" smtClean="0">
                <a:ea typeface="ＭＳ Ｐゴシック" pitchFamily="34" charset="-128"/>
              </a:rPr>
              <a:t> R1.bid != R2.bid</a:t>
            </a:r>
            <a:endParaRPr lang="en-US" sz="2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103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Renaming: </a:t>
            </a:r>
            <a:r>
              <a:rPr lang="en-US" dirty="0">
                <a:ea typeface="ＭＳ Ｐゴシック" pitchFamily="34" charset="-128"/>
              </a:rPr>
              <a:t>T</a:t>
            </a:r>
            <a:r>
              <a:rPr lang="en-US" dirty="0" smtClean="0">
                <a:ea typeface="ＭＳ Ｐゴシック" pitchFamily="34" charset="-128"/>
              </a:rPr>
              <a:t>heta Joins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</a:t>
            </a:r>
            <a:r>
              <a:rPr lang="en-US" sz="2800" dirty="0" smtClean="0">
                <a:ea typeface="ＭＳ Ｐゴシック" pitchFamily="34" charset="-128"/>
              </a:rPr>
              <a:t>ind course names with more units than 15-415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5999" y="3962400"/>
            <a:ext cx="4735399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c1.c-name</a:t>
            </a: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class </a:t>
            </a:r>
            <a:r>
              <a:rPr lang="en-US" sz="3200" b="1" dirty="0">
                <a:ea typeface="ＭＳ Ｐゴシック" pitchFamily="34" charset="-128"/>
              </a:rPr>
              <a:t>as</a:t>
            </a:r>
            <a:r>
              <a:rPr lang="en-US" sz="3200" dirty="0">
                <a:ea typeface="ＭＳ Ｐゴシック" pitchFamily="34" charset="-128"/>
              </a:rPr>
              <a:t> c1, class </a:t>
            </a:r>
            <a:r>
              <a:rPr lang="en-US" sz="3200" b="1" dirty="0">
                <a:ea typeface="ＭＳ Ｐゴシック" pitchFamily="34" charset="-128"/>
              </a:rPr>
              <a:t>as</a:t>
            </a:r>
            <a:r>
              <a:rPr lang="en-US" sz="3200" dirty="0">
                <a:ea typeface="ＭＳ Ｐゴシック" pitchFamily="34" charset="-128"/>
              </a:rPr>
              <a:t> c2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c1.units &gt; c2.units</a:t>
            </a:r>
          </a:p>
          <a:p>
            <a:r>
              <a:rPr lang="en-US" sz="3200" dirty="0">
                <a:ea typeface="ＭＳ Ｐゴシック" pitchFamily="34" charset="-128"/>
              </a:rPr>
              <a:t>   </a:t>
            </a:r>
            <a:r>
              <a:rPr lang="en-US" sz="3200" b="1" dirty="0">
                <a:ea typeface="ＭＳ Ｐゴシック" pitchFamily="34" charset="-128"/>
              </a:rPr>
              <a:t>and </a:t>
            </a:r>
            <a:r>
              <a:rPr lang="en-US" sz="3200" dirty="0">
                <a:ea typeface="ＭＳ Ｐゴシック" pitchFamily="34" charset="-128"/>
              </a:rPr>
              <a:t> c2.c-id = </a:t>
            </a:r>
            <a:r>
              <a:rPr lang="en-US" sz="3200" dirty="0" smtClean="0">
                <a:ea typeface="ＭＳ Ｐゴシック" pitchFamily="34" charset="-128"/>
              </a:rPr>
              <a:t>‘15-415’</a:t>
            </a:r>
            <a:endParaRPr lang="en-US" sz="3200" dirty="0">
              <a:ea typeface="ＭＳ Ｐゴシック" pitchFamily="34" charset="-128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765443"/>
              </p:ext>
            </p:extLst>
          </p:nvPr>
        </p:nvGraphicFramePr>
        <p:xfrm>
          <a:off x="2971800" y="2209800"/>
          <a:ext cx="3186113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1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209800"/>
                        <a:ext cx="3186113" cy="158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82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606181352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79" y="3810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56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</a:t>
            </a:r>
            <a:r>
              <a:rPr lang="en-US" dirty="0" smtClean="0">
                <a:ea typeface="ＭＳ Ｐゴシック" pitchFamily="34" charset="-128"/>
              </a:rPr>
              <a:t>et </a:t>
            </a:r>
            <a:r>
              <a:rPr lang="en-US" dirty="0">
                <a:ea typeface="ＭＳ Ｐゴシック" pitchFamily="34" charset="-128"/>
              </a:rPr>
              <a:t>O</a:t>
            </a:r>
            <a:r>
              <a:rPr lang="en-US" dirty="0" smtClean="0">
                <a:ea typeface="ＭＳ Ｐゴシック" pitchFamily="34" charset="-128"/>
              </a:rPr>
              <a:t>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</a:t>
            </a:r>
            <a:r>
              <a:rPr lang="en-US" sz="2800" dirty="0" smtClean="0">
                <a:ea typeface="ＭＳ Ｐゴシック" pitchFamily="34" charset="-128"/>
              </a:rPr>
              <a:t>ind </a:t>
            </a:r>
            <a:r>
              <a:rPr lang="en-US" sz="2800" dirty="0" err="1" smtClean="0">
                <a:ea typeface="ＭＳ Ｐゴシック" pitchFamily="34" charset="-128"/>
              </a:rPr>
              <a:t>ssn</a:t>
            </a:r>
            <a:r>
              <a:rPr lang="en-US" sz="2800" dirty="0" smtClean="0">
                <a:ea typeface="ＭＳ Ｐゴシック" pitchFamily="34" charset="-128"/>
              </a:rPr>
              <a:t>(s) of students taking both 15-415 and 15-413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357073"/>
              </p:ext>
            </p:extLst>
          </p:nvPr>
        </p:nvGraphicFramePr>
        <p:xfrm>
          <a:off x="2895600" y="24384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42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0" y="4114800"/>
            <a:ext cx="4336636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c-id=‘15-415’ </a:t>
            </a:r>
            <a:r>
              <a:rPr lang="en-US" sz="3200" b="1" dirty="0">
                <a:ea typeface="ＭＳ Ｐゴシック" pitchFamily="34" charset="-128"/>
              </a:rPr>
              <a:t>and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dirty="0">
                <a:ea typeface="ＭＳ Ｐゴシック" pitchFamily="34" charset="-128"/>
              </a:rPr>
              <a:t>    </a:t>
            </a:r>
            <a:r>
              <a:rPr lang="en-US" sz="3200" dirty="0" smtClean="0">
                <a:ea typeface="ＭＳ Ｐゴシック" pitchFamily="34" charset="-128"/>
              </a:rPr>
              <a:t>c-id=‘15-413’</a:t>
            </a:r>
            <a:endParaRPr lang="en-US" sz="3200" dirty="0">
              <a:ea typeface="ＭＳ Ｐゴシック" pitchFamily="34" charset="-128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1905000" y="3886200"/>
            <a:ext cx="5257800" cy="24384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V="1">
            <a:off x="1981200" y="3886200"/>
            <a:ext cx="5105400" cy="24384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46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</a:t>
            </a:r>
            <a:r>
              <a:rPr lang="en-US" dirty="0" smtClean="0">
                <a:ea typeface="ＭＳ Ｐゴシック" pitchFamily="34" charset="-128"/>
              </a:rPr>
              <a:t>et </a:t>
            </a:r>
            <a:r>
              <a:rPr lang="en-US" dirty="0">
                <a:ea typeface="ＭＳ Ｐゴシック" pitchFamily="34" charset="-128"/>
              </a:rPr>
              <a:t>O</a:t>
            </a:r>
            <a:r>
              <a:rPr lang="en-US" dirty="0" smtClean="0">
                <a:ea typeface="ＭＳ Ｐゴシック" pitchFamily="34" charset="-128"/>
              </a:rPr>
              <a:t>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</a:t>
            </a:r>
            <a:r>
              <a:rPr lang="en-US" sz="2800" dirty="0" smtClean="0">
                <a:ea typeface="ＭＳ Ｐゴシック" pitchFamily="34" charset="-128"/>
              </a:rPr>
              <a:t>ind </a:t>
            </a:r>
            <a:r>
              <a:rPr lang="en-US" sz="2800" dirty="0" err="1" smtClean="0">
                <a:ea typeface="ＭＳ Ｐゴシック" pitchFamily="34" charset="-128"/>
              </a:rPr>
              <a:t>ssn</a:t>
            </a:r>
            <a:r>
              <a:rPr lang="en-US" sz="2800" dirty="0" smtClean="0">
                <a:ea typeface="ＭＳ Ｐゴシック" pitchFamily="34" charset="-128"/>
              </a:rPr>
              <a:t>(s) of students taking both 15-415 and 15-413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273584"/>
              </p:ext>
            </p:extLst>
          </p:nvPr>
        </p:nvGraphicFramePr>
        <p:xfrm>
          <a:off x="2895600" y="24384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3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" y="4038600"/>
            <a:ext cx="771499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(select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c-id=“15-415” )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intersect</a:t>
            </a:r>
          </a:p>
          <a:p>
            <a:r>
              <a:rPr lang="en-US" sz="3200" b="1" dirty="0" smtClean="0">
                <a:ea typeface="ＭＳ Ｐゴシック" pitchFamily="34" charset="-128"/>
              </a:rPr>
              <a:t>(</a:t>
            </a: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c-id=“15-413” )</a:t>
            </a:r>
            <a:endParaRPr lang="en-US" sz="3200" b="1" dirty="0"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5976" y="5787848"/>
            <a:ext cx="4948406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ea typeface="ＭＳ Ｐゴシック" pitchFamily="34" charset="-128"/>
              </a:rPr>
              <a:t>Other operations</a:t>
            </a:r>
            <a:r>
              <a:rPr lang="en-US" sz="2800" dirty="0">
                <a:ea typeface="ＭＳ Ｐゴシック" pitchFamily="34" charset="-128"/>
              </a:rPr>
              <a:t>: </a:t>
            </a:r>
            <a:r>
              <a:rPr lang="en-US" sz="2800" b="1" dirty="0">
                <a:ea typeface="ＭＳ Ｐゴシック" pitchFamily="34" charset="-128"/>
              </a:rPr>
              <a:t>union</a:t>
            </a:r>
            <a:r>
              <a:rPr lang="en-US" sz="2800" dirty="0">
                <a:ea typeface="ＭＳ Ｐゴシック" pitchFamily="34" charset="-128"/>
              </a:rPr>
              <a:t> , </a:t>
            </a:r>
            <a:r>
              <a:rPr lang="en-US" sz="2800" b="1" dirty="0" smtClean="0">
                <a:ea typeface="ＭＳ Ｐゴシック" pitchFamily="34" charset="-128"/>
              </a:rPr>
              <a:t>except</a:t>
            </a:r>
            <a:endParaRPr lang="en-US" sz="2800" dirty="0">
              <a:ea typeface="ＭＳ Ｐゴシック" pitchFamily="34" charset="-128"/>
            </a:endParaRPr>
          </a:p>
        </p:txBody>
      </p:sp>
      <p:sp>
        <p:nvSpPr>
          <p:cNvPr id="4" name="Oval 3"/>
          <p:cNvSpPr/>
          <p:nvPr/>
        </p:nvSpPr>
        <p:spPr>
          <a:xfrm>
            <a:off x="744194" y="4521438"/>
            <a:ext cx="1828800" cy="6096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05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</a:t>
            </a:r>
            <a:r>
              <a:rPr lang="en-US" dirty="0" smtClean="0">
                <a:ea typeface="ＭＳ Ｐゴシック" pitchFamily="34" charset="-128"/>
              </a:rPr>
              <a:t>et </a:t>
            </a:r>
            <a:r>
              <a:rPr lang="en-US" dirty="0">
                <a:ea typeface="ＭＳ Ｐゴシック" pitchFamily="34" charset="-128"/>
              </a:rPr>
              <a:t>O</a:t>
            </a:r>
            <a:r>
              <a:rPr lang="en-US" dirty="0" smtClean="0">
                <a:ea typeface="ＭＳ Ｐゴシック" pitchFamily="34" charset="-128"/>
              </a:rPr>
              <a:t>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</a:t>
            </a:r>
            <a:r>
              <a:rPr lang="en-US" sz="2800" dirty="0" smtClean="0">
                <a:ea typeface="ＭＳ Ｐゴシック" pitchFamily="34" charset="-128"/>
              </a:rPr>
              <a:t>ind </a:t>
            </a:r>
            <a:r>
              <a:rPr lang="en-US" sz="2800" dirty="0" err="1" smtClean="0">
                <a:ea typeface="ＭＳ Ｐゴシック" pitchFamily="34" charset="-128"/>
              </a:rPr>
              <a:t>ssn</a:t>
            </a:r>
            <a:r>
              <a:rPr lang="en-US" sz="2800" dirty="0" smtClean="0">
                <a:ea typeface="ＭＳ Ｐゴシック" pitchFamily="34" charset="-128"/>
              </a:rPr>
              <a:t>(s) of students taking 15-415 </a:t>
            </a:r>
            <a:r>
              <a:rPr lang="en-US" sz="2800" u="sng" dirty="0" smtClean="0">
                <a:ea typeface="ＭＳ Ｐゴシック" pitchFamily="34" charset="-128"/>
              </a:rPr>
              <a:t>or</a:t>
            </a:r>
            <a:r>
              <a:rPr lang="en-US" sz="2800" dirty="0" smtClean="0">
                <a:ea typeface="ＭＳ Ｐゴシック" pitchFamily="34" charset="-128"/>
              </a:rPr>
              <a:t> 15-413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623039"/>
              </p:ext>
            </p:extLst>
          </p:nvPr>
        </p:nvGraphicFramePr>
        <p:xfrm>
          <a:off x="2895600" y="24384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45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" y="4038600"/>
            <a:ext cx="771499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(select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c-id=“15-415” )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 smtClean="0">
                <a:ea typeface="ＭＳ Ｐゴシック" pitchFamily="34" charset="-128"/>
              </a:rPr>
              <a:t>union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 smtClean="0">
                <a:ea typeface="ＭＳ Ｐゴシック" pitchFamily="34" charset="-128"/>
              </a:rPr>
              <a:t>(</a:t>
            </a: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c-id=“15-413” )</a:t>
            </a:r>
            <a:endParaRPr lang="en-US" sz="3200" b="1" dirty="0">
              <a:ea typeface="ＭＳ Ｐゴシック" pitchFamily="34" charset="-128"/>
            </a:endParaRPr>
          </a:p>
        </p:txBody>
      </p:sp>
      <p:sp>
        <p:nvSpPr>
          <p:cNvPr id="4" name="Oval 3"/>
          <p:cNvSpPr/>
          <p:nvPr/>
        </p:nvSpPr>
        <p:spPr>
          <a:xfrm>
            <a:off x="609600" y="4521438"/>
            <a:ext cx="1828800" cy="6096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36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</a:t>
            </a:r>
            <a:r>
              <a:rPr lang="en-US" dirty="0" smtClean="0">
                <a:ea typeface="ＭＳ Ｐゴシック" pitchFamily="34" charset="-128"/>
              </a:rPr>
              <a:t>et </a:t>
            </a:r>
            <a:r>
              <a:rPr lang="en-US" dirty="0">
                <a:ea typeface="ＭＳ Ｐゴシック" pitchFamily="34" charset="-128"/>
              </a:rPr>
              <a:t>O</a:t>
            </a:r>
            <a:r>
              <a:rPr lang="en-US" dirty="0" smtClean="0">
                <a:ea typeface="ＭＳ Ｐゴシック" pitchFamily="34" charset="-128"/>
              </a:rPr>
              <a:t>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</a:t>
            </a:r>
            <a:r>
              <a:rPr lang="en-US" sz="2800" dirty="0" smtClean="0">
                <a:ea typeface="ＭＳ Ｐゴシック" pitchFamily="34" charset="-128"/>
              </a:rPr>
              <a:t>ind </a:t>
            </a:r>
            <a:r>
              <a:rPr lang="en-US" sz="2800" dirty="0" err="1" smtClean="0">
                <a:ea typeface="ＭＳ Ｐゴシック" pitchFamily="34" charset="-128"/>
              </a:rPr>
              <a:t>ssn</a:t>
            </a:r>
            <a:r>
              <a:rPr lang="en-US" sz="2800" dirty="0" smtClean="0">
                <a:ea typeface="ＭＳ Ｐゴシック" pitchFamily="34" charset="-128"/>
              </a:rPr>
              <a:t>(s) of students taking 15-415 </a:t>
            </a:r>
            <a:r>
              <a:rPr lang="en-US" sz="2800" u="sng" dirty="0" smtClean="0">
                <a:ea typeface="ＭＳ Ｐゴシック" pitchFamily="34" charset="-128"/>
              </a:rPr>
              <a:t>but not</a:t>
            </a:r>
            <a:r>
              <a:rPr lang="en-US" sz="2800" dirty="0" smtClean="0">
                <a:ea typeface="ＭＳ Ｐゴシック" pitchFamily="34" charset="-128"/>
              </a:rPr>
              <a:t> 15-413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519795"/>
              </p:ext>
            </p:extLst>
          </p:nvPr>
        </p:nvGraphicFramePr>
        <p:xfrm>
          <a:off x="2895600" y="24384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69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" y="4038600"/>
            <a:ext cx="771499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(select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c-id=“15-415” )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 smtClean="0">
                <a:ea typeface="ＭＳ Ｐゴシック" pitchFamily="34" charset="-128"/>
              </a:rPr>
              <a:t>except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 smtClean="0">
                <a:ea typeface="ＭＳ Ｐゴシック" pitchFamily="34" charset="-128"/>
              </a:rPr>
              <a:t>(</a:t>
            </a: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 </a:t>
            </a: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c-id=“15-413” )</a:t>
            </a:r>
            <a:endParaRPr lang="en-US" sz="3200" b="1" dirty="0">
              <a:ea typeface="ＭＳ Ｐゴシック" pitchFamily="34" charset="-128"/>
            </a:endParaRPr>
          </a:p>
        </p:txBody>
      </p:sp>
      <p:sp>
        <p:nvSpPr>
          <p:cNvPr id="4" name="Oval 3"/>
          <p:cNvSpPr/>
          <p:nvPr/>
        </p:nvSpPr>
        <p:spPr>
          <a:xfrm>
            <a:off x="609600" y="4521438"/>
            <a:ext cx="1828800" cy="6096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17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113295611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1676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53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Another Example on Set </a:t>
            </a:r>
            <a:r>
              <a:rPr lang="en-US" dirty="0">
                <a:ea typeface="ＭＳ Ｐゴシック" pitchFamily="34" charset="-128"/>
              </a:rPr>
              <a:t>O</a:t>
            </a:r>
            <a:r>
              <a:rPr lang="en-US" dirty="0" smtClean="0">
                <a:ea typeface="ＭＳ Ｐゴシック" pitchFamily="34" charset="-128"/>
              </a:rPr>
              <a:t>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Find the names of sailors who have reserved both a red and a green boat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983781"/>
              </p:ext>
            </p:extLst>
          </p:nvPr>
        </p:nvGraphicFramePr>
        <p:xfrm>
          <a:off x="685800" y="2971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202861"/>
              </p:ext>
            </p:extLst>
          </p:nvPr>
        </p:nvGraphicFramePr>
        <p:xfrm>
          <a:off x="4876800" y="29718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/>
                <a:gridCol w="1069683"/>
                <a:gridCol w="138395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Reserves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10/11/2013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673882"/>
              </p:ext>
            </p:extLst>
          </p:nvPr>
        </p:nvGraphicFramePr>
        <p:xfrm>
          <a:off x="3048000" y="4765040"/>
          <a:ext cx="2743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080"/>
                <a:gridCol w="1005841"/>
                <a:gridCol w="109728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Boats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Bname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Color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Interlake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Clipper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Green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64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Another Example on Set </a:t>
            </a:r>
            <a:r>
              <a:rPr lang="en-US" dirty="0">
                <a:ea typeface="ＭＳ Ｐゴシック" pitchFamily="34" charset="-128"/>
              </a:rPr>
              <a:t>O</a:t>
            </a:r>
            <a:r>
              <a:rPr lang="en-US" dirty="0" smtClean="0">
                <a:ea typeface="ＭＳ Ｐゴシック" pitchFamily="34" charset="-128"/>
              </a:rPr>
              <a:t>perations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Find the names of sailors who have reserved both a red and a green boat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971799"/>
            <a:ext cx="8578310" cy="20928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 smtClean="0">
                <a:ea typeface="ＭＳ Ｐゴシック" pitchFamily="34" charset="-128"/>
              </a:rPr>
              <a:t>S.sname</a:t>
            </a:r>
            <a:r>
              <a:rPr lang="en-US" sz="2600" dirty="0" smtClean="0">
                <a:ea typeface="ＭＳ Ｐゴシック" pitchFamily="34" charset="-128"/>
              </a:rPr>
              <a:t>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smtClean="0">
                <a:ea typeface="ＭＳ Ｐゴシック" pitchFamily="34" charset="-128"/>
              </a:rPr>
              <a:t>Sailors S, Reserves R, Boats B </a:t>
            </a:r>
          </a:p>
          <a:p>
            <a:r>
              <a:rPr lang="en-US" sz="2600" b="1" dirty="0" smtClean="0">
                <a:ea typeface="ＭＳ Ｐゴシック" pitchFamily="34" charset="-128"/>
              </a:rPr>
              <a:t>where</a:t>
            </a:r>
            <a:r>
              <a:rPr lang="en-US" sz="2600" dirty="0" smtClean="0">
                <a:ea typeface="ＭＳ Ｐゴシック" pitchFamily="34" charset="-128"/>
              </a:rPr>
              <a:t> </a:t>
            </a:r>
            <a:r>
              <a:rPr lang="en-US" sz="2600" dirty="0" err="1" smtClean="0">
                <a:ea typeface="ＭＳ Ｐゴシック" pitchFamily="34" charset="-128"/>
              </a:rPr>
              <a:t>S.sid</a:t>
            </a:r>
            <a:r>
              <a:rPr lang="en-US" sz="2600" dirty="0" smtClean="0">
                <a:ea typeface="ＭＳ Ｐゴシック" pitchFamily="34" charset="-128"/>
              </a:rPr>
              <a:t> = </a:t>
            </a:r>
            <a:r>
              <a:rPr lang="en-US" sz="2600" dirty="0" err="1" smtClean="0">
                <a:ea typeface="ＭＳ Ｐゴシック" pitchFamily="34" charset="-128"/>
              </a:rPr>
              <a:t>R.sid</a:t>
            </a:r>
            <a:r>
              <a:rPr lang="en-US" sz="2600" dirty="0" smtClean="0">
                <a:ea typeface="ＭＳ Ｐゴシック" pitchFamily="34" charset="-128"/>
              </a:rPr>
              <a:t> and </a:t>
            </a:r>
            <a:r>
              <a:rPr lang="en-US" sz="2600" dirty="0" err="1" smtClean="0">
                <a:ea typeface="ＭＳ Ｐゴシック" pitchFamily="34" charset="-128"/>
              </a:rPr>
              <a:t>R.bid</a:t>
            </a:r>
            <a:r>
              <a:rPr lang="en-US" sz="2600" dirty="0" smtClean="0">
                <a:ea typeface="ＭＳ Ｐゴシック" pitchFamily="34" charset="-128"/>
              </a:rPr>
              <a:t> = </a:t>
            </a:r>
            <a:r>
              <a:rPr lang="en-US" sz="2600" dirty="0" err="1" smtClean="0">
                <a:ea typeface="ＭＳ Ｐゴシック" pitchFamily="34" charset="-128"/>
              </a:rPr>
              <a:t>B.bid</a:t>
            </a:r>
            <a:r>
              <a:rPr lang="en-US" sz="2600" dirty="0" smtClean="0">
                <a:ea typeface="ＭＳ Ｐゴシック" pitchFamily="34" charset="-128"/>
              </a:rPr>
              <a:t> and </a:t>
            </a:r>
            <a:r>
              <a:rPr lang="en-US" sz="2600" dirty="0" err="1" smtClean="0">
                <a:ea typeface="ＭＳ Ｐゴシック" pitchFamily="34" charset="-128"/>
              </a:rPr>
              <a:t>B.color</a:t>
            </a:r>
            <a:r>
              <a:rPr lang="en-US" sz="2600" dirty="0" smtClean="0">
                <a:ea typeface="ＭＳ Ｐゴシック" pitchFamily="34" charset="-128"/>
              </a:rPr>
              <a:t> = ‘green’)</a:t>
            </a:r>
            <a:endParaRPr lang="en-US" sz="2600" b="1" dirty="0">
              <a:ea typeface="ＭＳ Ｐゴシック" pitchFamily="34" charset="-128"/>
            </a:endParaRPr>
          </a:p>
          <a:p>
            <a:r>
              <a:rPr lang="en-US" sz="2600" b="1" dirty="0">
                <a:ea typeface="ＭＳ Ｐゴシック" pitchFamily="34" charset="-128"/>
              </a:rPr>
              <a:t>intersect</a:t>
            </a:r>
          </a:p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smtClean="0">
                <a:ea typeface="ＭＳ Ｐゴシック" pitchFamily="34" charset="-128"/>
              </a:rPr>
              <a:t>S2.sname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Sailors </a:t>
            </a:r>
            <a:r>
              <a:rPr lang="en-US" sz="2600" dirty="0" smtClean="0">
                <a:ea typeface="ＭＳ Ｐゴシック" pitchFamily="34" charset="-128"/>
              </a:rPr>
              <a:t>S2, </a:t>
            </a:r>
            <a:r>
              <a:rPr lang="en-US" sz="2600" dirty="0">
                <a:ea typeface="ＭＳ Ｐゴシック" pitchFamily="34" charset="-128"/>
              </a:rPr>
              <a:t>Reserves </a:t>
            </a:r>
            <a:r>
              <a:rPr lang="en-US" sz="2600" dirty="0" smtClean="0">
                <a:ea typeface="ＭＳ Ｐゴシック" pitchFamily="34" charset="-128"/>
              </a:rPr>
              <a:t>R2, </a:t>
            </a:r>
            <a:r>
              <a:rPr lang="en-US" sz="2600" dirty="0">
                <a:ea typeface="ＭＳ Ｐゴシック" pitchFamily="34" charset="-128"/>
              </a:rPr>
              <a:t>Boats </a:t>
            </a:r>
            <a:r>
              <a:rPr lang="en-US" sz="2600" dirty="0" smtClean="0">
                <a:ea typeface="ＭＳ Ｐゴシック" pitchFamily="34" charset="-128"/>
              </a:rPr>
              <a:t>B2 </a:t>
            </a:r>
            <a:endParaRPr lang="en-US" sz="2600" dirty="0">
              <a:ea typeface="ＭＳ Ｐゴシック" pitchFamily="34" charset="-128"/>
            </a:endParaRPr>
          </a:p>
          <a:p>
            <a:r>
              <a:rPr lang="en-US" sz="2600" b="1" dirty="0">
                <a:ea typeface="ＭＳ Ｐゴシック" pitchFamily="34" charset="-128"/>
              </a:rPr>
              <a:t>where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smtClean="0">
                <a:ea typeface="ＭＳ Ｐゴシック" pitchFamily="34" charset="-128"/>
              </a:rPr>
              <a:t>S2.sid </a:t>
            </a:r>
            <a:r>
              <a:rPr lang="en-US" sz="2600" dirty="0">
                <a:ea typeface="ＭＳ Ｐゴシック" pitchFamily="34" charset="-128"/>
              </a:rPr>
              <a:t>= </a:t>
            </a:r>
            <a:r>
              <a:rPr lang="en-US" sz="2600" dirty="0" smtClean="0">
                <a:ea typeface="ＭＳ Ｐゴシック" pitchFamily="34" charset="-128"/>
              </a:rPr>
              <a:t>R2.sid </a:t>
            </a:r>
            <a:r>
              <a:rPr lang="en-US" sz="2600" dirty="0">
                <a:ea typeface="ＭＳ Ｐゴシック" pitchFamily="34" charset="-128"/>
              </a:rPr>
              <a:t>and </a:t>
            </a:r>
            <a:r>
              <a:rPr lang="en-US" sz="2600" dirty="0" smtClean="0">
                <a:ea typeface="ＭＳ Ｐゴシック" pitchFamily="34" charset="-128"/>
              </a:rPr>
              <a:t>R2.bid </a:t>
            </a:r>
            <a:r>
              <a:rPr lang="en-US" sz="2600" dirty="0">
                <a:ea typeface="ＭＳ Ｐゴシック" pitchFamily="34" charset="-128"/>
              </a:rPr>
              <a:t>= </a:t>
            </a:r>
            <a:r>
              <a:rPr lang="en-US" sz="2600" dirty="0" smtClean="0">
                <a:ea typeface="ＭＳ Ｐゴシック" pitchFamily="34" charset="-128"/>
              </a:rPr>
              <a:t>B2.bid </a:t>
            </a:r>
            <a:r>
              <a:rPr lang="en-US" sz="2600" dirty="0">
                <a:ea typeface="ＭＳ Ｐゴシック" pitchFamily="34" charset="-128"/>
              </a:rPr>
              <a:t>and </a:t>
            </a:r>
            <a:r>
              <a:rPr lang="en-US" sz="2600" dirty="0" smtClean="0">
                <a:ea typeface="ＭＳ Ｐゴシック" pitchFamily="34" charset="-128"/>
              </a:rPr>
              <a:t>B2.color </a:t>
            </a:r>
            <a:r>
              <a:rPr lang="en-US" sz="2600" dirty="0">
                <a:ea typeface="ＭＳ Ｐゴシック" pitchFamily="34" charset="-128"/>
              </a:rPr>
              <a:t>= ‘red’)</a:t>
            </a:r>
            <a:endParaRPr lang="en-US" sz="2600" b="1" dirty="0">
              <a:ea typeface="ＭＳ Ｐゴシック" pitchFamily="34" charset="-128"/>
            </a:endParaRPr>
          </a:p>
        </p:txBody>
      </p:sp>
      <p:sp>
        <p:nvSpPr>
          <p:cNvPr id="4" name="Oval 3"/>
          <p:cNvSpPr/>
          <p:nvPr/>
        </p:nvSpPr>
        <p:spPr>
          <a:xfrm>
            <a:off x="1295400" y="2895600"/>
            <a:ext cx="1219200" cy="60960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12985" y="4114800"/>
            <a:ext cx="1371600" cy="60960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69631" y="5181600"/>
            <a:ext cx="8578310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query contains a “subtle bug” which arises because we are using </a:t>
            </a:r>
            <a:r>
              <a:rPr lang="en-US" sz="2000" i="1" dirty="0" err="1" smtClean="0"/>
              <a:t>sname</a:t>
            </a:r>
            <a:r>
              <a:rPr lang="en-US" sz="2000" dirty="0" smtClean="0"/>
              <a:t> to identify Sailors, and “</a:t>
            </a:r>
            <a:r>
              <a:rPr lang="en-US" sz="2000" dirty="0" err="1" smtClean="0"/>
              <a:t>sname</a:t>
            </a:r>
            <a:r>
              <a:rPr lang="en-US" sz="2000" dirty="0" smtClean="0"/>
              <a:t>” is not a key for Sailors!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69631" y="6019800"/>
            <a:ext cx="8578310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We can compute the names of such Sailors using a NESTED query (</a:t>
            </a:r>
            <a:r>
              <a:rPr lang="en-US" sz="2000" i="1" dirty="0" smtClean="0"/>
              <a:t>which we cover next lecture!</a:t>
            </a:r>
            <a:r>
              <a:rPr lang="en-US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236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5" grpId="0" animBg="1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169139167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33482" y="4886166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56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Aggregate Functions</a:t>
            </a:r>
          </a:p>
        </p:txBody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average grade, across all students</a:t>
            </a:r>
          </a:p>
          <a:p>
            <a:pPr lvl="1"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879523"/>
              </p:ext>
            </p:extLst>
          </p:nvPr>
        </p:nvGraphicFramePr>
        <p:xfrm>
          <a:off x="2895600" y="2438400"/>
          <a:ext cx="2917825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66" name="Worksheet" r:id="rId3" imgW="2915101" imgH="1076807" progId="Excel.Sheet.8">
                  <p:embed/>
                </p:oleObj>
              </mc:Choice>
              <mc:Fallback>
                <p:oleObj name="Worksheet" r:id="rId3" imgW="2915101" imgH="10768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2917825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95600" y="3968545"/>
            <a:ext cx="1969642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>
                <a:solidFill>
                  <a:srgbClr val="FF0000"/>
                </a:solidFill>
                <a:ea typeface="ＭＳ Ｐゴシック" pitchFamily="34" charset="-128"/>
              </a:rPr>
              <a:t>??</a:t>
            </a: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Aggregate Functions</a:t>
            </a:r>
          </a:p>
        </p:txBody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</a:t>
            </a:r>
            <a:r>
              <a:rPr lang="en-US" dirty="0">
                <a:ea typeface="ＭＳ Ｐゴシック" pitchFamily="34" charset="-128"/>
              </a:rPr>
              <a:t>average</a:t>
            </a:r>
            <a:r>
              <a:rPr lang="en-US" dirty="0" smtClean="0">
                <a:ea typeface="ＭＳ Ｐゴシック" pitchFamily="34" charset="-128"/>
              </a:rPr>
              <a:t> grade, across all students</a:t>
            </a:r>
          </a:p>
          <a:p>
            <a:pPr lvl="1"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0988999"/>
              </p:ext>
            </p:extLst>
          </p:nvPr>
        </p:nvGraphicFramePr>
        <p:xfrm>
          <a:off x="2895600" y="2438400"/>
          <a:ext cx="2917825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3" name="Worksheet" r:id="rId3" imgW="2915101" imgH="1076807" progId="Excel.Sheet.8">
                  <p:embed/>
                </p:oleObj>
              </mc:Choice>
              <mc:Fallback>
                <p:oleObj name="Worksheet" r:id="rId3" imgW="2915101" imgH="10768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2917825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95600" y="3968545"/>
            <a:ext cx="3139770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 err="1">
                <a:ea typeface="ＭＳ Ｐゴシック" pitchFamily="34" charset="-128"/>
              </a:rPr>
              <a:t>avg</a:t>
            </a:r>
            <a:r>
              <a:rPr lang="en-US" sz="3200" dirty="0">
                <a:ea typeface="ＭＳ Ｐゴシック" pitchFamily="34" charset="-128"/>
              </a:rPr>
              <a:t>(grade) </a:t>
            </a:r>
            <a:endParaRPr lang="en-US" sz="3200" dirty="0" smtClean="0">
              <a:ea typeface="ＭＳ Ｐゴシック" pitchFamily="34" charset="-128"/>
            </a:endParaRPr>
          </a:p>
          <a:p>
            <a:r>
              <a:rPr lang="en-US" sz="3200" b="1" dirty="0" smtClean="0">
                <a:ea typeface="ＭＳ Ｐゴシック" pitchFamily="34" charset="-128"/>
              </a:rPr>
              <a:t>from</a:t>
            </a: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dirty="0">
                <a:ea typeface="ＭＳ Ｐゴシック" pitchFamily="34" charset="-128"/>
              </a:rPr>
              <a:t>takes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5800" y="5334000"/>
            <a:ext cx="8001000" cy="7620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ea typeface="ＭＳ Ｐゴシック" pitchFamily="34" charset="-128"/>
              </a:rPr>
              <a:t>Other functions: Count ([Distinct] A), Sum </a:t>
            </a:r>
            <a:r>
              <a:rPr lang="en-US" sz="2000" dirty="0">
                <a:ea typeface="ＭＳ Ｐゴシック" pitchFamily="34" charset="-128"/>
              </a:rPr>
              <a:t>([Distinct] A</a:t>
            </a:r>
            <a:r>
              <a:rPr lang="en-US" sz="2000" dirty="0" smtClean="0">
                <a:ea typeface="ＭＳ Ｐゴシック" pitchFamily="34" charset="-128"/>
              </a:rPr>
              <a:t>), Max (A), Min (A),</a:t>
            </a:r>
          </a:p>
          <a:p>
            <a:pPr algn="ctr"/>
            <a:r>
              <a:rPr lang="en-US" sz="2000" dirty="0">
                <a:ea typeface="ＭＳ Ｐゴシック" pitchFamily="34" charset="-128"/>
              </a:rPr>
              <a:t>a</a:t>
            </a:r>
            <a:r>
              <a:rPr lang="en-US" sz="2000" dirty="0" smtClean="0">
                <a:ea typeface="ＭＳ Ｐゴシック" pitchFamily="34" charset="-128"/>
              </a:rPr>
              <a:t>ssuming column A</a:t>
            </a:r>
            <a:endParaRPr lang="en-US" sz="2000" dirty="0">
              <a:ea typeface="ＭＳ Ｐゴシック" pitchFamily="34" charset="-128"/>
            </a:endParaRPr>
          </a:p>
        </p:txBody>
      </p: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72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Aggregate Functions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total number of enrollments</a:t>
            </a:r>
          </a:p>
          <a:p>
            <a:pPr lvl="1"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798377"/>
              </p:ext>
            </p:extLst>
          </p:nvPr>
        </p:nvGraphicFramePr>
        <p:xfrm>
          <a:off x="3048000" y="2590800"/>
          <a:ext cx="2917825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13" name="Worksheet" r:id="rId3" imgW="2915101" imgH="1076807" progId="Excel.Sheet.8">
                  <p:embed/>
                </p:oleObj>
              </mc:Choice>
              <mc:Fallback>
                <p:oleObj name="Worksheet" r:id="rId3" imgW="2915101" imgH="10768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90800"/>
                        <a:ext cx="2917825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60520" y="4186463"/>
            <a:ext cx="2700419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count(*)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takes</a:t>
            </a:r>
            <a:endParaRPr lang="en-US" sz="3200" dirty="0">
              <a:ea typeface="ＭＳ Ｐゴシック" pitchFamily="34" charset="-128"/>
            </a:endParaRP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20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Aggregate Functions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total number of </a:t>
            </a:r>
            <a:r>
              <a:rPr lang="en-US" dirty="0">
                <a:ea typeface="ＭＳ Ｐゴシック" pitchFamily="34" charset="-128"/>
              </a:rPr>
              <a:t>students in 15-415</a:t>
            </a: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861929"/>
              </p:ext>
            </p:extLst>
          </p:nvPr>
        </p:nvGraphicFramePr>
        <p:xfrm>
          <a:off x="3048000" y="2590800"/>
          <a:ext cx="2917825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43" name="Worksheet" r:id="rId3" imgW="2915101" imgH="1076807" progId="Excel.Sheet.8">
                  <p:embed/>
                </p:oleObj>
              </mc:Choice>
              <mc:Fallback>
                <p:oleObj name="Worksheet" r:id="rId3" imgW="2915101" imgH="10768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90800"/>
                        <a:ext cx="2917825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60520" y="4186463"/>
            <a:ext cx="3533531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count(*)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takes</a:t>
            </a:r>
          </a:p>
          <a:p>
            <a:pPr marL="0" lvl="1"/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c-id=‘15-415’</a:t>
            </a:r>
            <a:endParaRPr lang="en-US" sz="3200" dirty="0">
              <a:ea typeface="ＭＳ Ｐゴシック" pitchFamily="34" charset="-128"/>
            </a:endParaRP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62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Aggregate Functions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the name and age of the oldest sailor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8114" y="4251472"/>
            <a:ext cx="4816575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 smtClean="0">
                <a:ea typeface="ＭＳ Ｐゴシック" pitchFamily="34" charset="-128"/>
              </a:rPr>
              <a:t>S.sname</a:t>
            </a:r>
            <a:r>
              <a:rPr lang="en-US" sz="3200" b="1" dirty="0" smtClean="0">
                <a:ea typeface="ＭＳ Ｐゴシック" pitchFamily="34" charset="-128"/>
              </a:rPr>
              <a:t>, max </a:t>
            </a:r>
            <a:r>
              <a:rPr lang="en-US" sz="3200" dirty="0" smtClean="0">
                <a:ea typeface="ＭＳ Ｐゴシック" pitchFamily="34" charset="-128"/>
              </a:rPr>
              <a:t>(</a:t>
            </a:r>
            <a:r>
              <a:rPr lang="en-US" sz="3200" dirty="0" err="1" smtClean="0">
                <a:ea typeface="ＭＳ Ｐゴシック" pitchFamily="34" charset="-128"/>
              </a:rPr>
              <a:t>S.age</a:t>
            </a:r>
            <a:r>
              <a:rPr lang="en-US" sz="3200" dirty="0" smtClean="0">
                <a:ea typeface="ＭＳ Ｐゴシック" pitchFamily="34" charset="-128"/>
              </a:rPr>
              <a:t>)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Sailors S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1448514" y="3962400"/>
            <a:ext cx="6096000" cy="15240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V="1">
            <a:off x="1448514" y="4114800"/>
            <a:ext cx="5791200" cy="13716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762000" y="5791200"/>
            <a:ext cx="7924800" cy="838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query is illegal in SQL- If the “select” clause uses an aggregate function, it must use ONLY aggregate function unless the query contains a “group by” clause! 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338846"/>
              </p:ext>
            </p:extLst>
          </p:nvPr>
        </p:nvGraphicFramePr>
        <p:xfrm>
          <a:off x="2733674" y="232664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65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The GROUP BY and HAVING Clauses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age of the youngest sailor for each rating </a:t>
            </a:r>
            <a:r>
              <a:rPr lang="en-US" sz="2600" dirty="0" smtClean="0"/>
              <a:t>level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 smtClean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742950" lvl="2" indent="-342900">
              <a:buFont typeface="Wingdings" pitchFamily="2" charset="2"/>
              <a:buChar char="§"/>
            </a:pPr>
            <a:r>
              <a:rPr lang="en-US" sz="2200" dirty="0" smtClean="0"/>
              <a:t>In </a:t>
            </a:r>
            <a:r>
              <a:rPr lang="en-US" sz="2200" dirty="0"/>
              <a:t>general, we </a:t>
            </a:r>
            <a:r>
              <a:rPr lang="en-US" sz="2200" dirty="0" smtClean="0"/>
              <a:t>do not </a:t>
            </a:r>
            <a:r>
              <a:rPr lang="en-US" sz="2200" dirty="0"/>
              <a:t>know how many rating levels exist, and what the rating values for these levels are</a:t>
            </a:r>
            <a:r>
              <a:rPr lang="en-US" sz="2200" dirty="0" smtClean="0"/>
              <a:t>!</a:t>
            </a:r>
          </a:p>
          <a:p>
            <a:pPr marL="742950" lvl="2" indent="-342900">
              <a:buFont typeface="Wingdings" pitchFamily="2" charset="2"/>
              <a:buChar char="§"/>
            </a:pPr>
            <a:endParaRPr lang="en-US" sz="2200" dirty="0"/>
          </a:p>
          <a:p>
            <a:pPr marL="742950" lvl="2" indent="-342900">
              <a:buFont typeface="Wingdings" pitchFamily="2" charset="2"/>
              <a:buChar char="§"/>
            </a:pPr>
            <a:r>
              <a:rPr lang="en-US" sz="2200" dirty="0"/>
              <a:t>Suppose we know that rating values go from 1 to 10; we can write 10 queries that look like this (!):</a:t>
            </a:r>
          </a:p>
          <a:p>
            <a:pPr marL="742950" lvl="2" indent="-342900">
              <a:buFont typeface="Wingdings" pitchFamily="2" charset="2"/>
              <a:buChar char="§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954731"/>
              </p:ext>
            </p:extLst>
          </p:nvPr>
        </p:nvGraphicFramePr>
        <p:xfrm>
          <a:off x="2733674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191000" y="5867400"/>
            <a:ext cx="2382063" cy="9207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latin typeface="Book Antiqua" pitchFamily="18" charset="0"/>
              </a:rPr>
              <a:t>SELECT  MIN (</a:t>
            </a:r>
            <a:r>
              <a:rPr lang="en-US" dirty="0" err="1" smtClean="0">
                <a:latin typeface="Book Antiqua" pitchFamily="18" charset="0"/>
              </a:rPr>
              <a:t>S.age</a:t>
            </a:r>
            <a:r>
              <a:rPr lang="en-US" dirty="0" smtClean="0">
                <a:latin typeface="Book Antiqua" pitchFamily="18" charset="0"/>
              </a:rPr>
              <a:t>)</a:t>
            </a:r>
          </a:p>
          <a:p>
            <a:r>
              <a:rPr lang="en-US" dirty="0" smtClean="0">
                <a:latin typeface="Book Antiqua" pitchFamily="18" charset="0"/>
              </a:rPr>
              <a:t>FROM  </a:t>
            </a:r>
            <a:r>
              <a:rPr lang="en-US" dirty="0">
                <a:latin typeface="Book Antiqua" pitchFamily="18" charset="0"/>
              </a:rPr>
              <a:t>Sailors S</a:t>
            </a:r>
          </a:p>
          <a:p>
            <a:r>
              <a:rPr lang="en-US" dirty="0">
                <a:latin typeface="Book Antiqua" pitchFamily="18" charset="0"/>
              </a:rPr>
              <a:t>WHERE 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= </a:t>
            </a:r>
            <a:r>
              <a:rPr lang="en-US" i="1" dirty="0" err="1">
                <a:latin typeface="Book Antiqua" pitchFamily="18" charset="0"/>
              </a:rPr>
              <a:t>i</a:t>
            </a:r>
            <a:endParaRPr lang="en-US" i="1" dirty="0">
              <a:latin typeface="Book Antiqua" pitchFamily="18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752600" y="6122408"/>
            <a:ext cx="25812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latin typeface="Book Antiqua" pitchFamily="18" charset="0"/>
              </a:rPr>
              <a:t>For </a:t>
            </a:r>
            <a:r>
              <a:rPr lang="en-US" i="1" dirty="0" err="1">
                <a:latin typeface="Book Antiqua" pitchFamily="18" charset="0"/>
              </a:rPr>
              <a:t>i</a:t>
            </a:r>
            <a:r>
              <a:rPr lang="en-US" dirty="0">
                <a:latin typeface="Book Antiqua" pitchFamily="18" charset="0"/>
              </a:rPr>
              <a:t> = 1, 2, ... , 10:</a:t>
            </a:r>
          </a:p>
        </p:txBody>
      </p:sp>
      <p:pic>
        <p:nvPicPr>
          <p:cNvPr id="1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08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The GROUP BY and HAVING Clauses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age of the youngest sailor for each rating </a:t>
            </a:r>
            <a:r>
              <a:rPr lang="en-US" sz="2600" dirty="0" smtClean="0"/>
              <a:t>level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 smtClean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742950" lvl="2" indent="-342900">
              <a:buFont typeface="Wingdings" pitchFamily="2" charset="2"/>
              <a:buChar char="§"/>
            </a:pPr>
            <a:r>
              <a:rPr lang="en-US" sz="2200" dirty="0" smtClean="0"/>
              <a:t>Using the GROUP BY clause, we can write this query as follows:</a:t>
            </a:r>
            <a:endParaRPr lang="en-US" sz="2200" dirty="0"/>
          </a:p>
          <a:p>
            <a:pPr marL="742950" lvl="2" indent="-342900">
              <a:buFont typeface="Wingdings" pitchFamily="2" charset="2"/>
              <a:buChar char="§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793017"/>
              </p:ext>
            </p:extLst>
          </p:nvPr>
        </p:nvGraphicFramePr>
        <p:xfrm>
          <a:off x="2733674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895600" y="4724399"/>
            <a:ext cx="3200400" cy="9207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select 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 smtClean="0">
                <a:latin typeface="Book Antiqua" pitchFamily="18" charset="0"/>
              </a:rPr>
              <a:t>, min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dirty="0" err="1" smtClean="0">
                <a:latin typeface="Book Antiqua" pitchFamily="18" charset="0"/>
              </a:rPr>
              <a:t>S.age</a:t>
            </a:r>
            <a:r>
              <a:rPr lang="en-US" dirty="0" smtClean="0">
                <a:latin typeface="Book Antiqua" pitchFamily="18" charset="0"/>
              </a:rPr>
              <a:t>)</a:t>
            </a:r>
          </a:p>
          <a:p>
            <a:r>
              <a:rPr lang="en-US" dirty="0" smtClean="0">
                <a:latin typeface="Book Antiqua" pitchFamily="18" charset="0"/>
              </a:rPr>
              <a:t>from  </a:t>
            </a:r>
            <a:r>
              <a:rPr lang="en-US" dirty="0">
                <a:latin typeface="Book Antiqua" pitchFamily="18" charset="0"/>
              </a:rPr>
              <a:t>Sailors S</a:t>
            </a:r>
          </a:p>
          <a:p>
            <a:r>
              <a:rPr lang="en-US" dirty="0">
                <a:latin typeface="Book Antiqua" pitchFamily="18" charset="0"/>
              </a:rPr>
              <a:t>g</a:t>
            </a:r>
            <a:r>
              <a:rPr lang="en-US" dirty="0" smtClean="0">
                <a:latin typeface="Book Antiqua" pitchFamily="18" charset="0"/>
              </a:rPr>
              <a:t>roup by 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endParaRPr lang="en-US" i="1" dirty="0">
              <a:latin typeface="Book Antiqua" pitchFamily="18" charset="0"/>
            </a:endParaRP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3607038" y="4631107"/>
            <a:ext cx="914400" cy="53658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62400" y="5184781"/>
            <a:ext cx="914400" cy="53658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2" idx="3"/>
          </p:cNvCxnSpPr>
          <p:nvPr/>
        </p:nvCxnSpPr>
        <p:spPr>
          <a:xfrm flipH="1">
            <a:off x="3352800" y="5089108"/>
            <a:ext cx="388149" cy="970161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352800" y="5645164"/>
            <a:ext cx="711438" cy="414105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59980" y="6059269"/>
            <a:ext cx="4700902" cy="646331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i="1" dirty="0" smtClean="0"/>
              <a:t>Every</a:t>
            </a:r>
            <a:r>
              <a:rPr lang="en-US" dirty="0" smtClean="0"/>
              <a:t>” column that appears in the </a:t>
            </a:r>
            <a:r>
              <a:rPr lang="en-US" b="1" dirty="0" smtClean="0"/>
              <a:t>Column-List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i="1" dirty="0" smtClean="0"/>
              <a:t>must</a:t>
            </a:r>
            <a:r>
              <a:rPr lang="en-US" dirty="0" smtClean="0"/>
              <a:t>” also appear in the </a:t>
            </a:r>
            <a:r>
              <a:rPr lang="en-US" b="1" dirty="0" smtClean="0"/>
              <a:t>Grouping-List</a:t>
            </a:r>
            <a:endParaRPr lang="en-US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2929784" y="5299816"/>
            <a:ext cx="3090016" cy="311164"/>
          </a:xfrm>
          <a:prstGeom prst="roundRect">
            <a:avLst/>
          </a:prstGeom>
          <a:noFill/>
          <a:ln w="2222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5" idx="3"/>
          </p:cNvCxnSpPr>
          <p:nvPr/>
        </p:nvCxnSpPr>
        <p:spPr>
          <a:xfrm>
            <a:off x="6019800" y="5455398"/>
            <a:ext cx="685800" cy="0"/>
          </a:xfrm>
          <a:prstGeom prst="straightConnector1">
            <a:avLst/>
          </a:prstGeom>
          <a:ln w="22225">
            <a:solidFill>
              <a:srgbClr val="00B05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81800" y="5275832"/>
            <a:ext cx="1868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 Grouping-List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7196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7" grpId="0" animBg="1"/>
      <p:bldP spid="15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>
                <a:ea typeface="ＭＳ Ｐゴシック" pitchFamily="34" charset="-128"/>
              </a:rPr>
              <a:t>SQL Major Aspects</a:t>
            </a:r>
          </a:p>
        </p:txBody>
      </p:sp>
      <p:sp>
        <p:nvSpPr>
          <p:cNvPr id="215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55626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A major strength of the relational model is that it supports simple and powerful </a:t>
            </a:r>
            <a:r>
              <a:rPr lang="en-US" sz="2600" i="1" dirty="0" smtClean="0">
                <a:ea typeface="ＭＳ Ｐゴシック" pitchFamily="34" charset="-128"/>
              </a:rPr>
              <a:t>querying</a:t>
            </a:r>
            <a:r>
              <a:rPr lang="en-US" sz="2600" dirty="0" smtClean="0">
                <a:ea typeface="ＭＳ Ｐゴシック" pitchFamily="34" charset="-128"/>
              </a:rPr>
              <a:t> of data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Structured Query Language (SQL) is the most widely used commercial relational database language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SQL has several aspects to it: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  <a:ea typeface="ＭＳ Ｐゴシック" pitchFamily="34" charset="-128"/>
              </a:rPr>
              <a:t>Data Manipulation Language (DML)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</a:rPr>
              <a:t>It allows users to pose queries and insert, delete </a:t>
            </a:r>
            <a:br>
              <a:rPr lang="en-US" sz="2200" dirty="0" smtClean="0">
                <a:ea typeface="ＭＳ Ｐゴシック" pitchFamily="34" charset="-128"/>
              </a:rPr>
            </a:br>
            <a:r>
              <a:rPr lang="en-US" sz="2200" dirty="0" smtClean="0">
                <a:ea typeface="ＭＳ Ｐゴシック" pitchFamily="34" charset="-128"/>
              </a:rPr>
              <a:t>and modify </a:t>
            </a:r>
            <a:r>
              <a:rPr lang="en-US" sz="2200" u="sng" dirty="0" smtClean="0">
                <a:ea typeface="ＭＳ Ｐゴシック" pitchFamily="34" charset="-128"/>
              </a:rPr>
              <a:t>rows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 smtClean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Data Definition Language (</a:t>
            </a:r>
            <a:r>
              <a:rPr lang="en-US" sz="2400" dirty="0" smtClean="0">
                <a:solidFill>
                  <a:srgbClr val="0070C0"/>
                </a:solidFill>
                <a:ea typeface="ＭＳ Ｐゴシック" pitchFamily="34" charset="-128"/>
              </a:rPr>
              <a:t>DDL)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</a:rPr>
              <a:t>It allows </a:t>
            </a:r>
            <a:r>
              <a:rPr lang="en-US" sz="2200" dirty="0">
                <a:ea typeface="ＭＳ Ｐゴシック" pitchFamily="34" charset="-128"/>
              </a:rPr>
              <a:t>users to create, delete, and modify </a:t>
            </a:r>
            <a:r>
              <a:rPr lang="en-US" sz="2200" u="sng" dirty="0">
                <a:ea typeface="ＭＳ Ｐゴシック" pitchFamily="34" charset="-128"/>
              </a:rPr>
              <a:t>tables and </a:t>
            </a:r>
            <a:r>
              <a:rPr lang="en-US" sz="2200" u="sng" dirty="0" smtClean="0">
                <a:ea typeface="ＭＳ Ｐゴシック" pitchFamily="34" charset="-128"/>
              </a:rPr>
              <a:t>views</a:t>
            </a:r>
            <a:endParaRPr lang="en-US" sz="2200" u="sng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68438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The GROUP BY and HAVING Clauses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age of the youngest sailor with age </a:t>
            </a:r>
            <a:r>
              <a:rPr lang="en-US" sz="2800" dirty="0" smtClean="0"/>
              <a:t>≥ </a:t>
            </a:r>
            <a:r>
              <a:rPr lang="en-US" sz="2800" dirty="0"/>
              <a:t>18, for each rating </a:t>
            </a:r>
            <a:r>
              <a:rPr lang="en-US" sz="2800" dirty="0" smtClean="0"/>
              <a:t>level with </a:t>
            </a:r>
            <a:r>
              <a:rPr lang="en-US" sz="2800" dirty="0"/>
              <a:t>at least 2 </a:t>
            </a:r>
            <a:r>
              <a:rPr lang="en-US" sz="2800" dirty="0" smtClean="0"/>
              <a:t>sailors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 smtClean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400050" lvl="2" indent="0">
              <a:buNone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565190"/>
              </p:ext>
            </p:extLst>
          </p:nvPr>
        </p:nvGraphicFramePr>
        <p:xfrm>
          <a:off x="2743200" y="2743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133600" y="4419600"/>
            <a:ext cx="4800600" cy="162865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,  </a:t>
            </a:r>
            <a:r>
              <a:rPr lang="en-US" sz="2000" dirty="0">
                <a:latin typeface="Book Antiqua" pitchFamily="18" charset="0"/>
              </a:rPr>
              <a:t>MIN</a:t>
            </a:r>
            <a:r>
              <a:rPr lang="en-US" dirty="0">
                <a:latin typeface="Book Antiqua" pitchFamily="18" charset="0"/>
              </a:rPr>
              <a:t> (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) </a:t>
            </a:r>
            <a:r>
              <a:rPr lang="en-US" sz="2000" dirty="0" smtClean="0">
                <a:latin typeface="Book Antiqua" pitchFamily="18" charset="0"/>
              </a:rPr>
              <a:t>AS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minage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 &gt;= 18</a:t>
            </a:r>
          </a:p>
          <a:p>
            <a:r>
              <a:rPr lang="en-US" sz="2000" dirty="0">
                <a:latin typeface="Book Antiqua" pitchFamily="18" charset="0"/>
              </a:rPr>
              <a:t>GROUP BY 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HAVING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sz="2000" dirty="0">
                <a:latin typeface="Book Antiqua" pitchFamily="18" charset="0"/>
              </a:rPr>
              <a:t>COUNT</a:t>
            </a:r>
            <a:r>
              <a:rPr lang="en-US" dirty="0">
                <a:latin typeface="Book Antiqua" pitchFamily="18" charset="0"/>
              </a:rPr>
              <a:t> (*) &gt; 1</a:t>
            </a: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2031762" y="5588238"/>
            <a:ext cx="3124200" cy="474934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0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The GROUP BY and HAVING Clauses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age of the youngest sailor with age </a:t>
            </a:r>
            <a:r>
              <a:rPr lang="en-US" sz="2800" dirty="0" smtClean="0"/>
              <a:t>≥ </a:t>
            </a:r>
            <a:r>
              <a:rPr lang="en-US" sz="2800" dirty="0"/>
              <a:t>18, for each rating </a:t>
            </a:r>
            <a:r>
              <a:rPr lang="en-US" sz="2800" dirty="0" smtClean="0"/>
              <a:t>level with </a:t>
            </a:r>
            <a:r>
              <a:rPr lang="en-US" sz="2800" dirty="0"/>
              <a:t>at least 2 </a:t>
            </a:r>
            <a:r>
              <a:rPr lang="en-US" sz="2800" dirty="0" smtClean="0"/>
              <a:t>sailors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 smtClean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400050" lvl="2" indent="0">
              <a:buNone/>
            </a:pPr>
            <a:endParaRPr lang="en-US" dirty="0"/>
          </a:p>
        </p:txBody>
      </p:sp>
      <p:graphicFrame>
        <p:nvGraphicFramePr>
          <p:cNvPr id="8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189112"/>
              </p:ext>
            </p:extLst>
          </p:nvPr>
        </p:nvGraphicFramePr>
        <p:xfrm>
          <a:off x="457200" y="2667000"/>
          <a:ext cx="1884363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29" name="Document" r:id="rId3" imgW="1778900" imgH="4494788" progId="Word.Document.8">
                  <p:embed/>
                </p:oleObj>
              </mc:Choice>
              <mc:Fallback>
                <p:oleObj name="Document" r:id="rId3" imgW="1778900" imgH="4494788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1884363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542358"/>
              </p:ext>
            </p:extLst>
          </p:nvPr>
        </p:nvGraphicFramePr>
        <p:xfrm>
          <a:off x="6977063" y="3352800"/>
          <a:ext cx="2149475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30" name="Document" r:id="rId5" imgW="2148546" imgH="1881179" progId="Word.Document.8">
                  <p:embed/>
                </p:oleObj>
              </mc:Choice>
              <mc:Fallback>
                <p:oleObj name="Document" r:id="rId5" imgW="2148546" imgH="1881179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7063" y="3352800"/>
                        <a:ext cx="2149475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20"/>
          <p:cNvGrpSpPr>
            <a:grpSpLocks/>
          </p:cNvGrpSpPr>
          <p:nvPr/>
        </p:nvGrpSpPr>
        <p:grpSpPr bwMode="auto">
          <a:xfrm>
            <a:off x="3429000" y="2667000"/>
            <a:ext cx="2209800" cy="4441825"/>
            <a:chOff x="2112" y="1234"/>
            <a:chExt cx="1392" cy="3086"/>
          </a:xfrm>
        </p:grpSpPr>
        <p:graphicFrame>
          <p:nvGraphicFramePr>
            <p:cNvPr id="14" name="Object 2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304" y="1234"/>
            <a:ext cx="1041" cy="3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931" name="Document" r:id="rId7" imgW="1491517" imgH="4453697" progId="Word.Document.8">
                    <p:embed/>
                  </p:oleObj>
                </mc:Choice>
                <mc:Fallback>
                  <p:oleObj name="Document" r:id="rId7" imgW="1491517" imgH="4453697" progId="Word.Documen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1234"/>
                          <a:ext cx="1041" cy="30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Line 22"/>
            <p:cNvSpPr>
              <a:spLocks noChangeShapeType="1"/>
            </p:cNvSpPr>
            <p:nvPr/>
          </p:nvSpPr>
          <p:spPr bwMode="auto">
            <a:xfrm>
              <a:off x="2160" y="1728"/>
              <a:ext cx="1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3"/>
            <p:cNvSpPr>
              <a:spLocks noChangeShapeType="1"/>
            </p:cNvSpPr>
            <p:nvPr/>
          </p:nvSpPr>
          <p:spPr bwMode="auto">
            <a:xfrm>
              <a:off x="2112" y="2448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>
              <a:off x="2112" y="2928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>
              <a:off x="2112" y="3408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>
              <a:off x="2160" y="3696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Striped Right Arrow 19"/>
          <p:cNvSpPr/>
          <p:nvPr/>
        </p:nvSpPr>
        <p:spPr>
          <a:xfrm>
            <a:off x="2514600" y="3851768"/>
            <a:ext cx="838200" cy="720231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triped Right Arrow 20"/>
          <p:cNvSpPr/>
          <p:nvPr/>
        </p:nvSpPr>
        <p:spPr>
          <a:xfrm>
            <a:off x="5867400" y="3851768"/>
            <a:ext cx="838200" cy="720231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80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The GROUP BY and HAVING Clauses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age of the youngest sailor with age </a:t>
            </a:r>
            <a:r>
              <a:rPr lang="en-US" sz="2800" dirty="0" smtClean="0"/>
              <a:t>≥ </a:t>
            </a:r>
            <a:r>
              <a:rPr lang="en-US" sz="2800" dirty="0"/>
              <a:t>18, for each rating </a:t>
            </a:r>
            <a:r>
              <a:rPr lang="en-US" sz="2800" dirty="0" smtClean="0"/>
              <a:t>level with </a:t>
            </a:r>
            <a:r>
              <a:rPr lang="en-US" sz="2800" dirty="0"/>
              <a:t>at least 2 </a:t>
            </a:r>
            <a:r>
              <a:rPr lang="en-US" sz="2800" dirty="0" smtClean="0"/>
              <a:t>sailors, </a:t>
            </a:r>
            <a:r>
              <a:rPr lang="en-US" sz="2800" dirty="0"/>
              <a:t>and with every sailor under 60</a:t>
            </a:r>
            <a:r>
              <a:rPr lang="en-US" sz="2800" dirty="0" smtClean="0"/>
              <a:t> 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 smtClean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400050" lvl="2" indent="0">
              <a:buNone/>
            </a:pP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0" y="3511703"/>
            <a:ext cx="6553200" cy="193642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SELECT  </a:t>
            </a:r>
            <a:r>
              <a:rPr lang="en-US" sz="2400" dirty="0" err="1">
                <a:latin typeface="Book Antiqua" pitchFamily="18" charset="0"/>
              </a:rPr>
              <a:t>S.rating</a:t>
            </a:r>
            <a:r>
              <a:rPr lang="en-US" sz="2400" dirty="0">
                <a:latin typeface="Book Antiqua" pitchFamily="18" charset="0"/>
              </a:rPr>
              <a:t>,  MIN (</a:t>
            </a:r>
            <a:r>
              <a:rPr lang="en-US" sz="2400" dirty="0" err="1">
                <a:latin typeface="Book Antiqua" pitchFamily="18" charset="0"/>
              </a:rPr>
              <a:t>S.age</a:t>
            </a:r>
            <a:r>
              <a:rPr lang="en-US" sz="2400" dirty="0">
                <a:latin typeface="Book Antiqua" pitchFamily="18" charset="0"/>
              </a:rPr>
              <a:t>) </a:t>
            </a:r>
            <a:r>
              <a:rPr lang="en-US" sz="2400" dirty="0" smtClean="0">
                <a:latin typeface="Book Antiqua" pitchFamily="18" charset="0"/>
              </a:rPr>
              <a:t>AS </a:t>
            </a:r>
            <a:r>
              <a:rPr lang="en-US" sz="2400" dirty="0" err="1">
                <a:latin typeface="Book Antiqua" pitchFamily="18" charset="0"/>
              </a:rPr>
              <a:t>minage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FROM  Sailors S</a:t>
            </a:r>
          </a:p>
          <a:p>
            <a:r>
              <a:rPr lang="en-US" sz="2400" dirty="0">
                <a:latin typeface="Book Antiqua" pitchFamily="18" charset="0"/>
              </a:rPr>
              <a:t>WHERE  </a:t>
            </a:r>
            <a:r>
              <a:rPr lang="en-US" sz="2400" dirty="0" err="1">
                <a:latin typeface="Book Antiqua" pitchFamily="18" charset="0"/>
              </a:rPr>
              <a:t>S.age</a:t>
            </a:r>
            <a:r>
              <a:rPr lang="en-US" sz="2400" dirty="0">
                <a:latin typeface="Book Antiqua" pitchFamily="18" charset="0"/>
              </a:rPr>
              <a:t> &gt;= 18</a:t>
            </a:r>
          </a:p>
          <a:p>
            <a:r>
              <a:rPr lang="en-US" sz="2400" dirty="0">
                <a:latin typeface="Book Antiqua" pitchFamily="18" charset="0"/>
              </a:rPr>
              <a:t>GROUP BY  </a:t>
            </a:r>
            <a:r>
              <a:rPr lang="en-US" sz="2400" dirty="0" err="1" smtClean="0">
                <a:latin typeface="Book Antiqua" pitchFamily="18" charset="0"/>
              </a:rPr>
              <a:t>S.rating</a:t>
            </a:r>
            <a:endParaRPr lang="en-US" sz="2400" dirty="0" smtClean="0">
              <a:latin typeface="Book Antiqua" pitchFamily="18" charset="0"/>
            </a:endParaRPr>
          </a:p>
          <a:p>
            <a:r>
              <a:rPr lang="en-US" sz="2400" dirty="0" smtClean="0">
                <a:latin typeface="Book Antiqua" pitchFamily="18" charset="0"/>
              </a:rPr>
              <a:t>HAVING  </a:t>
            </a:r>
            <a:r>
              <a:rPr lang="en-US" sz="2400" dirty="0"/>
              <a:t>COUNT (*) &gt; 1 AND EVERY (</a:t>
            </a:r>
            <a:r>
              <a:rPr lang="en-US" sz="2400" dirty="0" err="1"/>
              <a:t>S.age</a:t>
            </a:r>
            <a:r>
              <a:rPr lang="en-US" sz="2400" dirty="0"/>
              <a:t> &lt;=60)</a:t>
            </a:r>
          </a:p>
        </p:txBody>
      </p:sp>
      <p:sp>
        <p:nvSpPr>
          <p:cNvPr id="2" name="Oval 1"/>
          <p:cNvSpPr/>
          <p:nvPr/>
        </p:nvSpPr>
        <p:spPr>
          <a:xfrm>
            <a:off x="5410200" y="4834784"/>
            <a:ext cx="2514600" cy="7620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47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The GROUP BY and HAVING Clauses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age of the youngest sailor with age </a:t>
            </a:r>
            <a:r>
              <a:rPr lang="en-US" sz="2800" dirty="0" smtClean="0"/>
              <a:t>≥ </a:t>
            </a:r>
            <a:r>
              <a:rPr lang="en-US" sz="2800" dirty="0"/>
              <a:t>18, for each rating </a:t>
            </a:r>
            <a:r>
              <a:rPr lang="en-US" sz="2800" dirty="0" smtClean="0"/>
              <a:t>level with </a:t>
            </a:r>
            <a:r>
              <a:rPr lang="en-US" sz="2800" dirty="0"/>
              <a:t>at least 2 </a:t>
            </a:r>
            <a:r>
              <a:rPr lang="en-US" sz="2800" dirty="0" smtClean="0"/>
              <a:t>sailors</a:t>
            </a:r>
            <a:r>
              <a:rPr lang="en-US" sz="2800" dirty="0"/>
              <a:t>, and with every </a:t>
            </a:r>
            <a:r>
              <a:rPr lang="en-US" sz="2800" dirty="0" smtClean="0"/>
              <a:t>sailor </a:t>
            </a:r>
            <a:r>
              <a:rPr lang="en-US" sz="2800" dirty="0"/>
              <a:t>under 60 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 smtClean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400050" lvl="2" indent="0">
              <a:buNone/>
            </a:pPr>
            <a:endParaRPr lang="en-US" dirty="0"/>
          </a:p>
        </p:txBody>
      </p:sp>
      <p:graphicFrame>
        <p:nvGraphicFramePr>
          <p:cNvPr id="8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723837"/>
              </p:ext>
            </p:extLst>
          </p:nvPr>
        </p:nvGraphicFramePr>
        <p:xfrm>
          <a:off x="457200" y="2971800"/>
          <a:ext cx="1884363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41" name="Document" r:id="rId3" imgW="1778900" imgH="4494788" progId="Word.Document.8">
                  <p:embed/>
                </p:oleObj>
              </mc:Choice>
              <mc:Fallback>
                <p:oleObj name="Document" r:id="rId3" imgW="1778900" imgH="4494788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971800"/>
                        <a:ext cx="1884363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20"/>
          <p:cNvGrpSpPr>
            <a:grpSpLocks/>
          </p:cNvGrpSpPr>
          <p:nvPr/>
        </p:nvGrpSpPr>
        <p:grpSpPr bwMode="auto">
          <a:xfrm>
            <a:off x="3352800" y="2819400"/>
            <a:ext cx="2209800" cy="4289425"/>
            <a:chOff x="2112" y="1234"/>
            <a:chExt cx="1392" cy="3086"/>
          </a:xfrm>
        </p:grpSpPr>
        <p:graphicFrame>
          <p:nvGraphicFramePr>
            <p:cNvPr id="14" name="Object 2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304" y="1234"/>
            <a:ext cx="1041" cy="3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042" name="Document" r:id="rId5" imgW="1491517" imgH="4453697" progId="Word.Document.8">
                    <p:embed/>
                  </p:oleObj>
                </mc:Choice>
                <mc:Fallback>
                  <p:oleObj name="Document" r:id="rId5" imgW="1491517" imgH="4453697" progId="Word.Documen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1234"/>
                          <a:ext cx="1041" cy="30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Line 22"/>
            <p:cNvSpPr>
              <a:spLocks noChangeShapeType="1"/>
            </p:cNvSpPr>
            <p:nvPr/>
          </p:nvSpPr>
          <p:spPr bwMode="auto">
            <a:xfrm>
              <a:off x="2160" y="1728"/>
              <a:ext cx="1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3"/>
            <p:cNvSpPr>
              <a:spLocks noChangeShapeType="1"/>
            </p:cNvSpPr>
            <p:nvPr/>
          </p:nvSpPr>
          <p:spPr bwMode="auto">
            <a:xfrm>
              <a:off x="2112" y="2448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>
              <a:off x="2112" y="2928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>
              <a:off x="2112" y="3408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>
              <a:off x="2160" y="3696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Striped Right Arrow 19"/>
          <p:cNvSpPr/>
          <p:nvPr/>
        </p:nvSpPr>
        <p:spPr>
          <a:xfrm>
            <a:off x="2514600" y="3810000"/>
            <a:ext cx="838200" cy="720231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triped Right Arrow 20"/>
          <p:cNvSpPr/>
          <p:nvPr/>
        </p:nvSpPr>
        <p:spPr>
          <a:xfrm>
            <a:off x="5867400" y="3810000"/>
            <a:ext cx="838200" cy="720231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6209095"/>
              </p:ext>
            </p:extLst>
          </p:nvPr>
        </p:nvGraphicFramePr>
        <p:xfrm>
          <a:off x="6994525" y="3603625"/>
          <a:ext cx="2149475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43" name="Document" r:id="rId7" imgW="2148546" imgH="1881179" progId="Word.Document.8">
                  <p:embed/>
                </p:oleObj>
              </mc:Choice>
              <mc:Fallback>
                <p:oleObj name="Document" r:id="rId7" imgW="2148546" imgH="1881179" progId="Word.Document.8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4525" y="3603625"/>
                        <a:ext cx="2149475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5638800" y="4953000"/>
            <a:ext cx="3352800" cy="1828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What </a:t>
            </a:r>
            <a:r>
              <a:rPr lang="en-US" sz="2000" dirty="0" smtClean="0">
                <a:solidFill>
                  <a:schemeClr val="bg1"/>
                </a:solidFill>
              </a:rPr>
              <a:t>would be the result if we change </a:t>
            </a:r>
            <a:r>
              <a:rPr lang="en-US" sz="2000" dirty="0">
                <a:solidFill>
                  <a:schemeClr val="bg1"/>
                </a:solidFill>
              </a:rPr>
              <a:t>EVERY </a:t>
            </a:r>
            <a:r>
              <a:rPr lang="en-US" sz="2000" dirty="0" smtClean="0">
                <a:solidFill>
                  <a:schemeClr val="bg1"/>
                </a:solidFill>
              </a:rPr>
              <a:t>to ANY in “</a:t>
            </a:r>
            <a:r>
              <a:rPr lang="en-US" sz="2000" dirty="0" smtClean="0">
                <a:latin typeface="Book Antiqua" pitchFamily="18" charset="0"/>
              </a:rPr>
              <a:t>HAVING  </a:t>
            </a:r>
            <a:r>
              <a:rPr lang="en-US" sz="2000" dirty="0"/>
              <a:t>COUNT (*) &gt; 1 AND EVERY (</a:t>
            </a:r>
            <a:r>
              <a:rPr lang="en-US" sz="2000" dirty="0" err="1"/>
              <a:t>S.age</a:t>
            </a:r>
            <a:r>
              <a:rPr lang="en-US" sz="2000" dirty="0"/>
              <a:t> &lt;=60</a:t>
            </a:r>
            <a:r>
              <a:rPr lang="en-US" sz="2000" dirty="0" smtClean="0"/>
              <a:t>)”</a:t>
            </a:r>
            <a:r>
              <a:rPr lang="en-US" sz="2000" dirty="0" smtClean="0">
                <a:solidFill>
                  <a:schemeClr val="bg1"/>
                </a:solidFill>
              </a:rPr>
              <a:t>?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34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The GROUP BY and HAVING Clauses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age of the youngest sailor with age </a:t>
            </a:r>
            <a:r>
              <a:rPr lang="en-US" sz="2600" dirty="0" smtClean="0"/>
              <a:t>≥ </a:t>
            </a:r>
            <a:r>
              <a:rPr lang="en-US" sz="2600" dirty="0"/>
              <a:t>18, for each rating </a:t>
            </a:r>
            <a:r>
              <a:rPr lang="en-US" sz="2600" dirty="0" smtClean="0"/>
              <a:t>level with </a:t>
            </a:r>
            <a:r>
              <a:rPr lang="en-US" sz="2600" dirty="0"/>
              <a:t>at least 2 </a:t>
            </a:r>
            <a:r>
              <a:rPr lang="en-US" sz="2600" dirty="0" smtClean="0"/>
              <a:t>sailors between 18 and 60</a:t>
            </a:r>
            <a:endParaRPr lang="en-US" sz="2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 smtClean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400050" lvl="2" indent="0">
              <a:buNone/>
            </a:pPr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676400" y="2971800"/>
            <a:ext cx="6096000" cy="193642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SELECT  </a:t>
            </a:r>
            <a:r>
              <a:rPr lang="en-US" sz="2400" dirty="0" err="1">
                <a:latin typeface="Book Antiqua" pitchFamily="18" charset="0"/>
              </a:rPr>
              <a:t>S.rating</a:t>
            </a:r>
            <a:r>
              <a:rPr lang="en-US" sz="2400" dirty="0">
                <a:latin typeface="Book Antiqua" pitchFamily="18" charset="0"/>
              </a:rPr>
              <a:t>,  MIN (</a:t>
            </a:r>
            <a:r>
              <a:rPr lang="en-US" sz="2400" dirty="0" err="1">
                <a:latin typeface="Book Antiqua" pitchFamily="18" charset="0"/>
              </a:rPr>
              <a:t>S.age</a:t>
            </a:r>
            <a:r>
              <a:rPr lang="en-US" sz="2400" dirty="0">
                <a:latin typeface="Book Antiqua" pitchFamily="18" charset="0"/>
              </a:rPr>
              <a:t>) </a:t>
            </a:r>
            <a:r>
              <a:rPr lang="en-US" sz="2400" dirty="0" smtClean="0">
                <a:latin typeface="Book Antiqua" pitchFamily="18" charset="0"/>
              </a:rPr>
              <a:t>AS </a:t>
            </a:r>
            <a:r>
              <a:rPr lang="en-US" sz="2400" dirty="0" err="1">
                <a:latin typeface="Book Antiqua" pitchFamily="18" charset="0"/>
              </a:rPr>
              <a:t>minage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FROM  Sailors S</a:t>
            </a:r>
          </a:p>
          <a:p>
            <a:r>
              <a:rPr lang="en-US" sz="2400" dirty="0">
                <a:latin typeface="Book Antiqua" pitchFamily="18" charset="0"/>
              </a:rPr>
              <a:t>WHERE  </a:t>
            </a:r>
            <a:r>
              <a:rPr lang="en-US" sz="2400" dirty="0" err="1">
                <a:latin typeface="Book Antiqua" pitchFamily="18" charset="0"/>
              </a:rPr>
              <a:t>S.age</a:t>
            </a:r>
            <a:r>
              <a:rPr lang="en-US" sz="2400" dirty="0">
                <a:latin typeface="Book Antiqua" pitchFamily="18" charset="0"/>
              </a:rPr>
              <a:t> &gt;= 18 AND </a:t>
            </a:r>
            <a:r>
              <a:rPr lang="en-US" sz="2400" dirty="0" err="1">
                <a:latin typeface="Book Antiqua" pitchFamily="18" charset="0"/>
              </a:rPr>
              <a:t>S.age</a:t>
            </a:r>
            <a:r>
              <a:rPr lang="en-US" sz="2400" dirty="0">
                <a:latin typeface="Book Antiqua" pitchFamily="18" charset="0"/>
              </a:rPr>
              <a:t> &lt;= 60</a:t>
            </a:r>
          </a:p>
          <a:p>
            <a:r>
              <a:rPr lang="en-US" sz="2400" dirty="0">
                <a:latin typeface="Book Antiqua" pitchFamily="18" charset="0"/>
              </a:rPr>
              <a:t>GROUP BY  </a:t>
            </a:r>
            <a:r>
              <a:rPr lang="en-US" sz="2400" dirty="0" err="1">
                <a:latin typeface="Book Antiqua" pitchFamily="18" charset="0"/>
              </a:rPr>
              <a:t>S.rating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HAVING  COUNT (*) &gt; 1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90600" y="5181600"/>
            <a:ext cx="72390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Will this give the same result as the previous query which uses the EVERY clause?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990600" y="5905500"/>
            <a:ext cx="72390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Will this give the same result as the previous query which uses the ANY clause?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472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1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2773740"/>
            <a:ext cx="2383409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*</a:t>
            </a: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a typeface="ＭＳ Ｐゴシック" pitchFamily="34" charset="-128"/>
              </a:rPr>
              <a:t>??</a:t>
            </a:r>
            <a:endParaRPr lang="en-US" sz="3200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The ORDER BY Clause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student records, </a:t>
            </a:r>
            <a:r>
              <a:rPr lang="en-US" u="sng" dirty="0" smtClean="0">
                <a:ea typeface="ＭＳ Ｐゴシック" pitchFamily="34" charset="-128"/>
              </a:rPr>
              <a:t>sorted</a:t>
            </a:r>
            <a:r>
              <a:rPr lang="en-US" dirty="0" smtClean="0">
                <a:ea typeface="ＭＳ Ｐゴシック" pitchFamily="34" charset="-128"/>
              </a:rPr>
              <a:t> in name order</a:t>
            </a:r>
          </a:p>
        </p:txBody>
      </p:sp>
      <p:sp>
        <p:nvSpPr>
          <p:cNvPr id="54279" name="Line 4"/>
          <p:cNvSpPr>
            <a:spLocks noChangeShapeType="1"/>
          </p:cNvSpPr>
          <p:nvPr/>
        </p:nvSpPr>
        <p:spPr bwMode="auto">
          <a:xfrm>
            <a:off x="3258794" y="4069140"/>
            <a:ext cx="1752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09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427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2773740"/>
            <a:ext cx="329212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*</a:t>
            </a: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</a:t>
            </a:r>
          </a:p>
          <a:p>
            <a:r>
              <a:rPr lang="en-US" sz="3200" b="1" dirty="0">
                <a:ea typeface="ＭＳ Ｐゴシック" pitchFamily="34" charset="-128"/>
              </a:rPr>
              <a:t>order by</a:t>
            </a:r>
            <a:r>
              <a:rPr lang="en-US" sz="3200" dirty="0">
                <a:ea typeface="ＭＳ Ｐゴシック" pitchFamily="34" charset="-128"/>
              </a:rPr>
              <a:t> name </a:t>
            </a:r>
            <a:r>
              <a:rPr lang="en-US" sz="3200" b="1" dirty="0" err="1">
                <a:ea typeface="ＭＳ Ｐゴシック" pitchFamily="34" charset="-128"/>
              </a:rPr>
              <a:t>asc</a:t>
            </a:r>
            <a:endParaRPr lang="en-US" sz="3200" b="1" dirty="0">
              <a:ea typeface="ＭＳ Ｐゴシック" pitchFamily="34" charset="-128"/>
            </a:endParaRPr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ORDER BY Clause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student records, sorted in name order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251676" y="3758724"/>
            <a:ext cx="3200400" cy="533400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0" y="4724400"/>
            <a:ext cx="2819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buFontTx/>
              <a:buNone/>
            </a:pPr>
            <a:r>
              <a:rPr lang="en-US" sz="2400" b="1" dirty="0" err="1">
                <a:ea typeface="ＭＳ Ｐゴシック" pitchFamily="34" charset="-128"/>
              </a:rPr>
              <a:t>asc</a:t>
            </a:r>
            <a:r>
              <a:rPr lang="en-US" sz="2400" b="1" dirty="0">
                <a:ea typeface="ＭＳ Ｐゴシック" pitchFamily="34" charset="-128"/>
              </a:rPr>
              <a:t>  </a:t>
            </a:r>
            <a:r>
              <a:rPr lang="en-US" sz="2400" dirty="0">
                <a:ea typeface="ＭＳ Ｐゴシック" pitchFamily="34" charset="-128"/>
              </a:rPr>
              <a:t>is the default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172200" y="4191000"/>
            <a:ext cx="609600" cy="60960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62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2773740"/>
            <a:ext cx="425231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*</a:t>
            </a: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student</a:t>
            </a:r>
          </a:p>
          <a:p>
            <a:r>
              <a:rPr lang="en-US" sz="3200" b="1" dirty="0">
                <a:ea typeface="ＭＳ Ｐゴシック" pitchFamily="34" charset="-128"/>
              </a:rPr>
              <a:t>order by</a:t>
            </a:r>
            <a:r>
              <a:rPr lang="en-US" sz="3200" dirty="0">
                <a:ea typeface="ＭＳ Ｐゴシック" pitchFamily="34" charset="-128"/>
              </a:rPr>
              <a:t> name</a:t>
            </a:r>
            <a:r>
              <a:rPr lang="en-US" sz="3200" b="1" dirty="0">
                <a:ea typeface="ＭＳ Ｐゴシック" pitchFamily="34" charset="-128"/>
              </a:rPr>
              <a:t>,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b="1" dirty="0">
                <a:ea typeface="ＭＳ Ｐゴシック" pitchFamily="34" charset="-128"/>
              </a:rPr>
              <a:t> </a:t>
            </a:r>
            <a:r>
              <a:rPr lang="en-US" sz="3200" b="1" dirty="0" err="1">
                <a:ea typeface="ＭＳ Ｐゴシック" pitchFamily="34" charset="-128"/>
              </a:rPr>
              <a:t>desc</a:t>
            </a:r>
            <a:endParaRPr lang="en-US" sz="3200" dirty="0">
              <a:ea typeface="ＭＳ Ｐゴシック" pitchFamily="34" charset="-128"/>
            </a:endParaRPr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ORDER BY Clause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student records, sorted in name order; </a:t>
            </a:r>
            <a:r>
              <a:rPr lang="en-US" dirty="0">
                <a:ea typeface="ＭＳ Ｐゴシック" pitchFamily="34" charset="-128"/>
              </a:rPr>
              <a:t>break ties by reverse </a:t>
            </a:r>
            <a:r>
              <a:rPr lang="en-US" dirty="0" err="1">
                <a:ea typeface="ＭＳ Ｐゴシック" pitchFamily="34" charset="-128"/>
              </a:rPr>
              <a:t>ssn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9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634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6256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the total number of students in each course</a:t>
            </a: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53979"/>
              </p:ext>
            </p:extLst>
          </p:nvPr>
        </p:nvGraphicFramePr>
        <p:xfrm>
          <a:off x="3124200" y="2514600"/>
          <a:ext cx="2917825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61" name="Worksheet" r:id="rId3" imgW="2915101" imgH="1076807" progId="Excel.Sheet.8">
                  <p:embed/>
                </p:oleObj>
              </mc:Choice>
              <mc:Fallback>
                <p:oleObj name="Worksheet" r:id="rId3" imgW="2915101" imgH="10768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514600"/>
                        <a:ext cx="2917825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76600" y="3886200"/>
            <a:ext cx="2700419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count(*)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</a:t>
            </a:r>
          </a:p>
          <a:p>
            <a:r>
              <a:rPr lang="en-US" sz="3200" b="1" dirty="0">
                <a:ea typeface="ＭＳ Ｐゴシック" pitchFamily="34" charset="-128"/>
              </a:rPr>
              <a:t>where </a:t>
            </a:r>
            <a:r>
              <a:rPr lang="en-US" sz="3200" b="1" dirty="0" smtClean="0">
                <a:solidFill>
                  <a:srgbClr val="FF3300"/>
                </a:solidFill>
                <a:ea typeface="ＭＳ Ｐゴシック" pitchFamily="34" charset="-128"/>
              </a:rPr>
              <a:t>???</a:t>
            </a:r>
            <a:endParaRPr lang="en-US" sz="3200" dirty="0">
              <a:ea typeface="ＭＳ Ｐゴシック" pitchFamily="34" charset="-128"/>
            </a:endParaRP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3352800" y="5181600"/>
            <a:ext cx="1752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0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634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the total number of students in each course</a:t>
            </a: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0486676"/>
              </p:ext>
            </p:extLst>
          </p:nvPr>
        </p:nvGraphicFramePr>
        <p:xfrm>
          <a:off x="3124200" y="2514600"/>
          <a:ext cx="2917825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63" name="Worksheet" r:id="rId3" imgW="2915101" imgH="1076807" progId="Excel.Sheet.8">
                  <p:embed/>
                </p:oleObj>
              </mc:Choice>
              <mc:Fallback>
                <p:oleObj name="Worksheet" r:id="rId3" imgW="2915101" imgH="10768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514600"/>
                        <a:ext cx="2917825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95600" y="3810000"/>
            <a:ext cx="350512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c-id, </a:t>
            </a:r>
            <a:r>
              <a:rPr lang="en-US" sz="3200" b="1" dirty="0">
                <a:ea typeface="ＭＳ Ｐゴシック" pitchFamily="34" charset="-128"/>
              </a:rPr>
              <a:t>count(*)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</a:t>
            </a:r>
          </a:p>
          <a:p>
            <a:r>
              <a:rPr lang="en-US" sz="3200" b="1" dirty="0">
                <a:ea typeface="ＭＳ Ｐゴシック" pitchFamily="34" charset="-128"/>
              </a:rPr>
              <a:t>group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by </a:t>
            </a:r>
            <a:r>
              <a:rPr lang="en-US" sz="3200" dirty="0" smtClean="0">
                <a:ea typeface="ＭＳ Ｐゴシック" pitchFamily="34" charset="-128"/>
              </a:rPr>
              <a:t>c-id</a:t>
            </a:r>
            <a:endParaRPr lang="en-US" sz="3200" dirty="0">
              <a:ea typeface="ＭＳ Ｐゴシック" pitchFamily="34" charset="-128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759159"/>
              </p:ext>
            </p:extLst>
          </p:nvPr>
        </p:nvGraphicFramePr>
        <p:xfrm>
          <a:off x="6858000" y="2667000"/>
          <a:ext cx="174625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64" name="Worksheet" r:id="rId5" imgW="1905361" imgH="724141" progId="Excel.Sheet.8">
                  <p:embed/>
                </p:oleObj>
              </mc:Choice>
              <mc:Fallback>
                <p:oleObj name="Worksheet" r:id="rId5" imgW="1905361" imgH="724141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667000"/>
                        <a:ext cx="1746250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triped Right Arrow 3"/>
          <p:cNvSpPr/>
          <p:nvPr/>
        </p:nvSpPr>
        <p:spPr>
          <a:xfrm>
            <a:off x="6246264" y="2743200"/>
            <a:ext cx="533400" cy="533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98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>
                <a:ea typeface="ＭＳ Ｐゴシック" pitchFamily="34" charset="-128"/>
              </a:rPr>
              <a:t>SQL Major Aspects</a:t>
            </a:r>
          </a:p>
        </p:txBody>
      </p:sp>
      <p:sp>
        <p:nvSpPr>
          <p:cNvPr id="215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55626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SQL has several aspects to it: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Triggers and </a:t>
            </a:r>
            <a:r>
              <a:rPr lang="en-US" sz="2400" dirty="0" smtClean="0">
                <a:solidFill>
                  <a:srgbClr val="0070C0"/>
                </a:solidFill>
                <a:ea typeface="ＭＳ Ｐゴシック" pitchFamily="34" charset="-128"/>
              </a:rPr>
              <a:t>Advanced Integrity Constraints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</a:rPr>
              <a:t>It supports “triggers”, </a:t>
            </a:r>
            <a:r>
              <a:rPr lang="en-US" sz="2200" dirty="0">
                <a:ea typeface="ＭＳ Ｐゴシック" pitchFamily="34" charset="-128"/>
              </a:rPr>
              <a:t>which are actions executed by the DBMS whenever changes to the database meet conditions specified in </a:t>
            </a:r>
            <a:r>
              <a:rPr lang="en-US" sz="2200" dirty="0" smtClean="0">
                <a:ea typeface="ＭＳ Ｐゴシック" pitchFamily="34" charset="-128"/>
              </a:rPr>
              <a:t>triggers</a:t>
            </a:r>
            <a:endParaRPr lang="en-US" sz="2200" dirty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rabicPeriod" startAt="3"/>
            </a:pPr>
            <a:endParaRPr lang="en-US" sz="2400" u="sng" dirty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Embedded and </a:t>
            </a:r>
            <a:r>
              <a:rPr lang="en-US" sz="2400" dirty="0" smtClean="0">
                <a:solidFill>
                  <a:srgbClr val="0070C0"/>
                </a:solidFill>
                <a:ea typeface="ＭＳ Ｐゴシック" pitchFamily="34" charset="-128"/>
              </a:rPr>
              <a:t>Dynamic Language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Embedded SQL allows SQL code to be called from a </a:t>
            </a:r>
            <a:r>
              <a:rPr lang="en-US" sz="2200" i="1" dirty="0">
                <a:ea typeface="ＭＳ Ｐゴシック" pitchFamily="34" charset="-128"/>
              </a:rPr>
              <a:t>host language</a:t>
            </a:r>
            <a:r>
              <a:rPr lang="en-US" sz="2200" dirty="0">
                <a:ea typeface="ＭＳ Ｐゴシック" pitchFamily="34" charset="-128"/>
              </a:rPr>
              <a:t> (e.g., Java</a:t>
            </a:r>
            <a:r>
              <a:rPr lang="en-US" sz="2200" dirty="0" smtClean="0">
                <a:ea typeface="ＭＳ Ｐゴシック" pitchFamily="34" charset="-128"/>
              </a:rPr>
              <a:t>) </a:t>
            </a:r>
            <a:endParaRPr lang="en-US" sz="22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Dynamic SQL allows SQL queries to be constructed and executed at </a:t>
            </a:r>
            <a:r>
              <a:rPr lang="en-US" sz="2200" dirty="0" smtClean="0">
                <a:ea typeface="ＭＳ Ｐゴシック" pitchFamily="34" charset="-128"/>
              </a:rPr>
              <a:t>run-time </a:t>
            </a:r>
          </a:p>
          <a:p>
            <a:pPr marL="857250" lvl="2" indent="0">
              <a:buNone/>
            </a:pPr>
            <a:r>
              <a:rPr lang="en-US" sz="2200" dirty="0" smtClean="0">
                <a:ea typeface="ＭＳ Ｐゴシック" pitchFamily="34" charset="-128"/>
              </a:rPr>
              <a:t> </a:t>
            </a:r>
            <a:endParaRPr lang="en-US" sz="2200" dirty="0">
              <a:ea typeface="ＭＳ Ｐゴシック" pitchFamily="34" charset="-128"/>
            </a:endParaRPr>
          </a:p>
        </p:txBody>
      </p:sp>
      <p:pic>
        <p:nvPicPr>
          <p:cNvPr id="6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625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634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total number of students in each course, and </a:t>
            </a:r>
            <a:r>
              <a:rPr lang="en-US" u="sng" dirty="0" smtClean="0">
                <a:ea typeface="ＭＳ Ｐゴシック" pitchFamily="34" charset="-128"/>
              </a:rPr>
              <a:t>sort </a:t>
            </a:r>
            <a:r>
              <a:rPr lang="en-US" u="sng" dirty="0">
                <a:ea typeface="ＭＳ Ｐゴシック" pitchFamily="34" charset="-128"/>
              </a:rPr>
              <a:t>by count, </a:t>
            </a:r>
            <a:r>
              <a:rPr lang="en-US" u="sng" dirty="0" smtClean="0">
                <a:ea typeface="ＭＳ Ｐゴシック" pitchFamily="34" charset="-128"/>
              </a:rPr>
              <a:t>in decreasing order</a:t>
            </a: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358534"/>
              </p:ext>
            </p:extLst>
          </p:nvPr>
        </p:nvGraphicFramePr>
        <p:xfrm>
          <a:off x="3124200" y="2514600"/>
          <a:ext cx="2917825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86" name="Worksheet" r:id="rId3" imgW="2915101" imgH="1076807" progId="Excel.Sheet.8">
                  <p:embed/>
                </p:oleObj>
              </mc:Choice>
              <mc:Fallback>
                <p:oleObj name="Worksheet" r:id="rId3" imgW="2915101" imgH="10768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514600"/>
                        <a:ext cx="2917825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95600" y="3810000"/>
            <a:ext cx="4705775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c-id, </a:t>
            </a:r>
            <a:r>
              <a:rPr lang="en-US" sz="3200" b="1" dirty="0">
                <a:ea typeface="ＭＳ Ｐゴシック" pitchFamily="34" charset="-128"/>
              </a:rPr>
              <a:t>count</a:t>
            </a:r>
            <a:r>
              <a:rPr lang="en-US" sz="3200" b="1" dirty="0" smtClean="0">
                <a:ea typeface="ＭＳ Ｐゴシック" pitchFamily="34" charset="-128"/>
              </a:rPr>
              <a:t>(*) </a:t>
            </a:r>
            <a:r>
              <a:rPr lang="en-US" sz="3200" b="1" dirty="0">
                <a:ea typeface="ＭＳ Ｐゴシック" pitchFamily="34" charset="-128"/>
              </a:rPr>
              <a:t>as </a:t>
            </a:r>
            <a:r>
              <a:rPr lang="en-US" sz="3200" dirty="0">
                <a:ea typeface="ＭＳ Ｐゴシック" pitchFamily="34" charset="-128"/>
              </a:rPr>
              <a:t>pop</a:t>
            </a: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takes</a:t>
            </a:r>
          </a:p>
          <a:p>
            <a:r>
              <a:rPr lang="en-US" sz="3200" b="1" dirty="0">
                <a:ea typeface="ＭＳ Ｐゴシック" pitchFamily="34" charset="-128"/>
              </a:rPr>
              <a:t>group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by </a:t>
            </a:r>
            <a:r>
              <a:rPr lang="en-US" sz="3200" dirty="0">
                <a:ea typeface="ＭＳ Ｐゴシック" pitchFamily="34" charset="-128"/>
              </a:rPr>
              <a:t>c-id</a:t>
            </a:r>
          </a:p>
          <a:p>
            <a:r>
              <a:rPr lang="en-US" sz="3200" b="1" dirty="0">
                <a:ea typeface="ＭＳ Ｐゴシック" pitchFamily="34" charset="-128"/>
              </a:rPr>
              <a:t>order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by</a:t>
            </a:r>
            <a:r>
              <a:rPr lang="en-US" sz="3200" dirty="0">
                <a:ea typeface="ＭＳ Ｐゴシック" pitchFamily="34" charset="-128"/>
              </a:rPr>
              <a:t> pop </a:t>
            </a:r>
            <a:r>
              <a:rPr lang="en-US" sz="3200" b="1" dirty="0" err="1">
                <a:ea typeface="ＭＳ Ｐゴシック" pitchFamily="34" charset="-128"/>
              </a:rPr>
              <a:t>desc</a:t>
            </a:r>
            <a:endParaRPr lang="en-US" sz="3200" dirty="0">
              <a:ea typeface="ＭＳ Ｐゴシック" pitchFamily="34" charset="-128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457929"/>
              </p:ext>
            </p:extLst>
          </p:nvPr>
        </p:nvGraphicFramePr>
        <p:xfrm>
          <a:off x="6858000" y="2667000"/>
          <a:ext cx="174625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87" name="Worksheet" r:id="rId5" imgW="1904977" imgH="723870" progId="Excel.Sheet.8">
                  <p:embed/>
                </p:oleObj>
              </mc:Choice>
              <mc:Fallback>
                <p:oleObj name="Worksheet" r:id="rId5" imgW="1904977" imgH="72387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667000"/>
                        <a:ext cx="1746250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triped Right Arrow 9"/>
          <p:cNvSpPr/>
          <p:nvPr/>
        </p:nvSpPr>
        <p:spPr>
          <a:xfrm>
            <a:off x="6246264" y="2743200"/>
            <a:ext cx="533400" cy="5334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7086600" y="3009900"/>
            <a:ext cx="990600" cy="95250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98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>
                <a:ea typeface="ＭＳ Ｐゴシック" pitchFamily="34" charset="-128"/>
              </a:rPr>
              <a:t>Concluding Remarks</a:t>
            </a: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458200" cy="52578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SQL was an important factor in the early acceptance of the relational </a:t>
            </a:r>
            <a:r>
              <a:rPr lang="en-US" sz="2800" dirty="0" smtClean="0"/>
              <a:t>model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smtClean="0"/>
              <a:t>It is more </a:t>
            </a:r>
            <a:r>
              <a:rPr lang="en-US" dirty="0"/>
              <a:t>natural than </a:t>
            </a:r>
            <a:r>
              <a:rPr lang="en-US" dirty="0" smtClean="0"/>
              <a:t>earlier </a:t>
            </a:r>
            <a:r>
              <a:rPr lang="en-US" dirty="0"/>
              <a:t>procedural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query languages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/>
              <a:t>SQL is relationally complete; </a:t>
            </a:r>
            <a:r>
              <a:rPr lang="en-US" sz="2800" dirty="0"/>
              <a:t>in fact, significantly more expressive power than relational </a:t>
            </a:r>
            <a:r>
              <a:rPr lang="en-US" sz="2800" dirty="0" smtClean="0"/>
              <a:t>algebra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Even queries that can be expressed in </a:t>
            </a:r>
            <a:r>
              <a:rPr lang="en-US" sz="2800" dirty="0" smtClean="0"/>
              <a:t>relational algebra can </a:t>
            </a:r>
            <a:r>
              <a:rPr lang="en-US" sz="2800" dirty="0"/>
              <a:t>often be expressed more naturally in </a:t>
            </a:r>
            <a:r>
              <a:rPr lang="en-US" sz="2800" dirty="0" smtClean="0"/>
              <a:t>SQL</a:t>
            </a:r>
            <a:endParaRPr lang="en-US" sz="2800" dirty="0"/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424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SQL- Part II</a:t>
            </a:r>
            <a:endParaRPr lang="en-US" sz="4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4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>
                <a:ea typeface="ＭＳ Ｐゴシック" pitchFamily="34" charset="-128"/>
              </a:rPr>
              <a:t>SQL Major Aspects</a:t>
            </a:r>
          </a:p>
        </p:txBody>
      </p:sp>
      <p:sp>
        <p:nvSpPr>
          <p:cNvPr id="215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55626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SQL has several aspects to it: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Triggers and </a:t>
            </a:r>
            <a:r>
              <a:rPr lang="en-US" sz="2400" dirty="0" smtClean="0">
                <a:solidFill>
                  <a:srgbClr val="0070C0"/>
                </a:solidFill>
                <a:ea typeface="ＭＳ Ｐゴシック" pitchFamily="34" charset="-128"/>
              </a:rPr>
              <a:t>Advanced Integrity Constraints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</a:rPr>
              <a:t>It supports “triggers”, </a:t>
            </a:r>
            <a:r>
              <a:rPr lang="en-US" sz="2200" dirty="0">
                <a:ea typeface="ＭＳ Ｐゴシック" pitchFamily="34" charset="-128"/>
              </a:rPr>
              <a:t>which are actions executed by the DBMS whenever changes to the database meet conditions specified in </a:t>
            </a:r>
            <a:r>
              <a:rPr lang="en-US" sz="2200" dirty="0" smtClean="0">
                <a:ea typeface="ＭＳ Ｐゴシック" pitchFamily="34" charset="-128"/>
              </a:rPr>
              <a:t>triggers</a:t>
            </a:r>
            <a:endParaRPr lang="en-US" sz="2200" dirty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rabicPeriod" startAt="3"/>
            </a:pPr>
            <a:endParaRPr lang="en-US" sz="2400" u="sng" dirty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Embedded and </a:t>
            </a:r>
            <a:r>
              <a:rPr lang="en-US" sz="2400" dirty="0" smtClean="0">
                <a:solidFill>
                  <a:srgbClr val="0070C0"/>
                </a:solidFill>
                <a:ea typeface="ＭＳ Ｐゴシック" pitchFamily="34" charset="-128"/>
              </a:rPr>
              <a:t>Dynamic Language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Embedded SQL allows SQL code to be called from a </a:t>
            </a:r>
            <a:r>
              <a:rPr lang="en-US" sz="2200" i="1" dirty="0">
                <a:ea typeface="ＭＳ Ｐゴシック" pitchFamily="34" charset="-128"/>
              </a:rPr>
              <a:t>host language</a:t>
            </a:r>
            <a:r>
              <a:rPr lang="en-US" sz="2200" dirty="0">
                <a:ea typeface="ＭＳ Ｐゴシック" pitchFamily="34" charset="-128"/>
              </a:rPr>
              <a:t> (e.g., Java</a:t>
            </a:r>
            <a:r>
              <a:rPr lang="en-US" sz="2200" dirty="0" smtClean="0">
                <a:ea typeface="ＭＳ Ｐゴシック" pitchFamily="34" charset="-128"/>
              </a:rPr>
              <a:t>) </a:t>
            </a:r>
            <a:endParaRPr lang="en-US" sz="22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Dynamic SQL allows SQL queries to be constructed and executed at </a:t>
            </a:r>
            <a:r>
              <a:rPr lang="en-US" sz="2200" dirty="0" smtClean="0">
                <a:ea typeface="ＭＳ Ｐゴシック" pitchFamily="34" charset="-128"/>
              </a:rPr>
              <a:t>run-time </a:t>
            </a:r>
          </a:p>
          <a:p>
            <a:pPr marL="857250" lvl="2" indent="0">
              <a:buNone/>
            </a:pPr>
            <a:r>
              <a:rPr lang="en-US" sz="2200" dirty="0" smtClean="0">
                <a:ea typeface="ＭＳ Ｐゴシック" pitchFamily="34" charset="-128"/>
              </a:rPr>
              <a:t> </a:t>
            </a:r>
            <a:endParaRPr lang="en-US" sz="2200" dirty="0">
              <a:ea typeface="ＭＳ Ｐゴシック" pitchFamily="34" charset="-128"/>
            </a:endParaRPr>
          </a:p>
        </p:txBody>
      </p:sp>
      <p:pic>
        <p:nvPicPr>
          <p:cNvPr id="6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523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>
                <a:ea typeface="ＭＳ Ｐゴシック" pitchFamily="34" charset="-128"/>
              </a:rPr>
              <a:t>SQL Major Aspects</a:t>
            </a:r>
          </a:p>
        </p:txBody>
      </p:sp>
      <p:sp>
        <p:nvSpPr>
          <p:cNvPr id="215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82000" cy="55626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SQL has several aspects to it: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sz="2400" dirty="0" smtClean="0">
                <a:solidFill>
                  <a:srgbClr val="0070C0"/>
                </a:solidFill>
                <a:ea typeface="ＭＳ Ｐゴシック" pitchFamily="34" charset="-128"/>
              </a:rPr>
              <a:t>Remote Database Access</a:t>
            </a:r>
            <a:endParaRPr lang="en-US" sz="2400" dirty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</a:rPr>
              <a:t>It allows connecting client programs to remote </a:t>
            </a:r>
            <a:br>
              <a:rPr lang="en-US" sz="2200" dirty="0" smtClean="0">
                <a:ea typeface="ＭＳ Ｐゴシック" pitchFamily="34" charset="-128"/>
              </a:rPr>
            </a:br>
            <a:r>
              <a:rPr lang="en-US" sz="2200" dirty="0" smtClean="0">
                <a:ea typeface="ＭＳ Ｐゴシック" pitchFamily="34" charset="-128"/>
              </a:rPr>
              <a:t>database servers</a:t>
            </a:r>
          </a:p>
          <a:p>
            <a:pPr marL="1314450" lvl="2" indent="-457200">
              <a:buFont typeface="Wingdings" pitchFamily="2" charset="2"/>
              <a:buChar char="§"/>
            </a:pPr>
            <a:endParaRPr lang="en-US" sz="2400" u="sng" dirty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rabicPeriod" startAt="5"/>
            </a:pPr>
            <a:r>
              <a:rPr lang="en-US" sz="2400" dirty="0" smtClean="0">
                <a:solidFill>
                  <a:srgbClr val="0070C0"/>
                </a:solidFill>
                <a:ea typeface="ＭＳ Ｐゴシック" pitchFamily="34" charset="-128"/>
              </a:rPr>
              <a:t>Transaction Management</a:t>
            </a:r>
            <a:endParaRPr lang="en-US" sz="2400" dirty="0" smtClean="0">
              <a:ea typeface="ＭＳ Ｐゴシック" pitchFamily="34" charset="-128"/>
            </a:endParaRP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</a:rPr>
              <a:t>It allows users to explicitly control aspects of how a transaction is to be executed (</a:t>
            </a:r>
            <a:r>
              <a:rPr lang="en-US" sz="2200" i="1" dirty="0" smtClean="0">
                <a:ea typeface="ＭＳ Ｐゴシック" pitchFamily="34" charset="-128"/>
              </a:rPr>
              <a:t>later in the semester</a:t>
            </a:r>
            <a:r>
              <a:rPr lang="en-US" sz="2200" dirty="0" smtClean="0">
                <a:ea typeface="ＭＳ Ｐゴシック" pitchFamily="34" charset="-128"/>
              </a:rPr>
              <a:t>)</a:t>
            </a:r>
          </a:p>
          <a:p>
            <a:pPr marL="1314450" lvl="2" indent="-457200">
              <a:buFont typeface="Wingdings" pitchFamily="2" charset="2"/>
              <a:buChar char="§"/>
            </a:pPr>
            <a:endParaRPr lang="en-US" sz="2200" dirty="0" smtClean="0">
              <a:ea typeface="ＭＳ Ｐゴシック" pitchFamily="34" charset="-128"/>
            </a:endParaRPr>
          </a:p>
          <a:p>
            <a:pPr marL="971550" lvl="1" indent="-514350">
              <a:buFont typeface="+mj-lt"/>
              <a:buAutoNum type="arabicPeriod" startAt="7"/>
            </a:pP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Security </a:t>
            </a:r>
          </a:p>
          <a:p>
            <a:pPr marL="1314450" lvl="2" indent="-457200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It provides mechanisms to control users’ accesses to data objects (e.g., tables and views)</a:t>
            </a:r>
          </a:p>
          <a:p>
            <a:pPr marL="457200" lvl="1" indent="0">
              <a:buNone/>
            </a:pPr>
            <a:r>
              <a:rPr lang="en-US" sz="2600" dirty="0" smtClean="0">
                <a:solidFill>
                  <a:srgbClr val="0070C0"/>
                </a:solidFill>
                <a:ea typeface="ＭＳ Ｐゴシック" pitchFamily="34" charset="-128"/>
              </a:rPr>
              <a:t>			   And </a:t>
            </a:r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</a:rPr>
              <a:t>others…</a:t>
            </a:r>
          </a:p>
          <a:p>
            <a:pPr marL="1314450" lvl="2" indent="-457200">
              <a:buFont typeface="Wingdings" pitchFamily="2" charset="2"/>
              <a:buChar char="§"/>
            </a:pPr>
            <a:endParaRPr lang="en-US" sz="2200" dirty="0" smtClean="0">
              <a:ea typeface="ＭＳ Ｐゴシック" pitchFamily="34" charset="-128"/>
            </a:endParaRPr>
          </a:p>
          <a:p>
            <a:pPr marL="914400" lvl="1" indent="-457200">
              <a:buFont typeface="Wingdings" pitchFamily="2" charset="2"/>
              <a:buChar char="§"/>
            </a:pPr>
            <a:endParaRPr lang="en-US" sz="2600" dirty="0">
              <a:ea typeface="ＭＳ Ｐゴシック" pitchFamily="34" charset="-128"/>
            </a:endParaRPr>
          </a:p>
        </p:txBody>
      </p:sp>
      <p:pic>
        <p:nvPicPr>
          <p:cNvPr id="6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099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5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054728977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79" y="279519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56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Basic SQL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The basic form of an SQL query is as follows: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8379" y="2789872"/>
            <a:ext cx="3065263" cy="14773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000" b="1" dirty="0">
                <a:ea typeface="ＭＳ Ｐゴシック" pitchFamily="34" charset="-128"/>
              </a:rPr>
              <a:t>select</a:t>
            </a:r>
            <a:r>
              <a:rPr lang="en-US" sz="3000" dirty="0">
                <a:ea typeface="ＭＳ Ｐゴシック" pitchFamily="34" charset="-128"/>
              </a:rPr>
              <a:t> a1, a2, … an</a:t>
            </a:r>
          </a:p>
          <a:p>
            <a:r>
              <a:rPr lang="en-US" sz="3000" b="1" dirty="0">
                <a:ea typeface="ＭＳ Ｐゴシック" pitchFamily="34" charset="-128"/>
              </a:rPr>
              <a:t>from</a:t>
            </a:r>
            <a:r>
              <a:rPr lang="en-US" sz="3000" dirty="0">
                <a:ea typeface="ＭＳ Ｐゴシック" pitchFamily="34" charset="-128"/>
              </a:rPr>
              <a:t> r1, r2, … </a:t>
            </a:r>
            <a:r>
              <a:rPr lang="en-US" sz="3000" dirty="0" err="1">
                <a:ea typeface="ＭＳ Ｐゴシック" pitchFamily="34" charset="-128"/>
              </a:rPr>
              <a:t>rm</a:t>
            </a:r>
            <a:endParaRPr lang="en-US" sz="3000" dirty="0">
              <a:ea typeface="ＭＳ Ｐゴシック" pitchFamily="34" charset="-128"/>
            </a:endParaRPr>
          </a:p>
          <a:p>
            <a:r>
              <a:rPr lang="en-US" sz="3000" b="1" dirty="0">
                <a:ea typeface="ＭＳ Ｐゴシック" pitchFamily="34" charset="-128"/>
              </a:rPr>
              <a:t>where</a:t>
            </a:r>
            <a:r>
              <a:rPr lang="en-US" sz="3000" dirty="0">
                <a:ea typeface="ＭＳ Ｐゴシック" pitchFamily="34" charset="-128"/>
              </a:rPr>
              <a:t> P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669541" y="2908088"/>
            <a:ext cx="1998463" cy="381000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693642" y="3098588"/>
            <a:ext cx="465575" cy="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26871" y="2919756"/>
            <a:ext cx="171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 Column-List</a:t>
            </a:r>
            <a:endParaRPr lang="en-US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3542779" y="3355128"/>
            <a:ext cx="1998463" cy="381000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566880" y="3545628"/>
            <a:ext cx="592337" cy="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235417" y="3366796"/>
            <a:ext cx="1776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 Relation-List</a:t>
            </a:r>
            <a:endParaRPr lang="en-US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3770665" y="3808768"/>
            <a:ext cx="390346" cy="381000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15" idx="3"/>
          </p:cNvCxnSpPr>
          <p:nvPr/>
        </p:nvCxnSpPr>
        <p:spPr>
          <a:xfrm>
            <a:off x="4161011" y="3999268"/>
            <a:ext cx="1998206" cy="0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226871" y="3820436"/>
            <a:ext cx="244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Qualification </a:t>
            </a:r>
            <a:r>
              <a:rPr lang="en-US" dirty="0" smtClean="0"/>
              <a:t>(</a:t>
            </a:r>
            <a:r>
              <a:rPr lang="en-US" i="1" dirty="0" smtClean="0"/>
              <a:t>Optional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26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12" grpId="0" animBg="1"/>
      <p:bldP spid="14" grpId="0"/>
      <p:bldP spid="15" grpId="0" animBg="1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9509</TotalTime>
  <Words>2084</Words>
  <Application>Microsoft Office PowerPoint</Application>
  <PresentationFormat>On-screen Show (4:3)</PresentationFormat>
  <Paragraphs>511</Paragraphs>
  <Slides>52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52</vt:i4>
      </vt:variant>
    </vt:vector>
  </HeadingPairs>
  <TitlesOfParts>
    <vt:vector size="62" baseType="lpstr">
      <vt:lpstr>ＭＳ Ｐゴシック</vt:lpstr>
      <vt:lpstr>Arial</vt:lpstr>
      <vt:lpstr>Book Antiqua</vt:lpstr>
      <vt:lpstr>Calibri</vt:lpstr>
      <vt:lpstr>Times New Roman</vt:lpstr>
      <vt:lpstr>Wingdings</vt:lpstr>
      <vt:lpstr>Office Theme</vt:lpstr>
      <vt:lpstr>Equation</vt:lpstr>
      <vt:lpstr>Worksheet</vt:lpstr>
      <vt:lpstr>Document</vt:lpstr>
      <vt:lpstr>Database Applications (15-415)  SQL-Part I Lecture 8, January 30, 2018</vt:lpstr>
      <vt:lpstr>Today…</vt:lpstr>
      <vt:lpstr>Outline</vt:lpstr>
      <vt:lpstr>SQL Major Aspects</vt:lpstr>
      <vt:lpstr>SQL Major Aspects</vt:lpstr>
      <vt:lpstr>SQL Major Aspects</vt:lpstr>
      <vt:lpstr>SQL Major Aspects</vt:lpstr>
      <vt:lpstr>Outline</vt:lpstr>
      <vt:lpstr>Basic SQL Queries</vt:lpstr>
      <vt:lpstr>Equivalence to Relational Algebra</vt:lpstr>
      <vt:lpstr>Reminder: Our Mini-U DB</vt:lpstr>
      <vt:lpstr>The WHERE Clause</vt:lpstr>
      <vt:lpstr>The WHERE Clause</vt:lpstr>
      <vt:lpstr>The WHERE Clause</vt:lpstr>
      <vt:lpstr>What About Strings?</vt:lpstr>
      <vt:lpstr>Another Example on Pattern Matching</vt:lpstr>
      <vt:lpstr>The FROM Clause</vt:lpstr>
      <vt:lpstr>The FROM Clause</vt:lpstr>
      <vt:lpstr>The FROM Clause</vt:lpstr>
      <vt:lpstr>Renaming: Tuple Variables</vt:lpstr>
      <vt:lpstr>Renaming: Self-Joins</vt:lpstr>
      <vt:lpstr>More on Self-Joins</vt:lpstr>
      <vt:lpstr>More on Self-Joins</vt:lpstr>
      <vt:lpstr>Renaming: Theta Joins</vt:lpstr>
      <vt:lpstr>Outline</vt:lpstr>
      <vt:lpstr>Set Operations</vt:lpstr>
      <vt:lpstr>Set Operations</vt:lpstr>
      <vt:lpstr>Set Operations</vt:lpstr>
      <vt:lpstr>Set Operations</vt:lpstr>
      <vt:lpstr>Another Example on Set Operations</vt:lpstr>
      <vt:lpstr>Another Example on Set Operations</vt:lpstr>
      <vt:lpstr>Outline</vt:lpstr>
      <vt:lpstr>Aggregate Functions</vt:lpstr>
      <vt:lpstr>Aggregate Functions</vt:lpstr>
      <vt:lpstr>Aggregate Functions</vt:lpstr>
      <vt:lpstr>Aggregate Functions</vt:lpstr>
      <vt:lpstr>Aggregate Functions</vt:lpstr>
      <vt:lpstr>The GROUP BY and HAVING Clauses</vt:lpstr>
      <vt:lpstr>The GROUP BY and HAVING Clauses</vt:lpstr>
      <vt:lpstr>The GROUP BY and HAVING Clauses</vt:lpstr>
      <vt:lpstr>The GROUP BY and HAVING Clauses</vt:lpstr>
      <vt:lpstr>The GROUP BY and HAVING Clauses</vt:lpstr>
      <vt:lpstr>The GROUP BY and HAVING Clauses</vt:lpstr>
      <vt:lpstr>The GROUP BY and HAVING Clauses</vt:lpstr>
      <vt:lpstr>The ORDER BY Clause</vt:lpstr>
      <vt:lpstr>The ORDER BY Clause</vt:lpstr>
      <vt:lpstr>The ORDER BY Clause</vt:lpstr>
      <vt:lpstr>More Examples</vt:lpstr>
      <vt:lpstr>More Examples</vt:lpstr>
      <vt:lpstr>More Examples</vt:lpstr>
      <vt:lpstr>Concluding Remarks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1061</cp:revision>
  <dcterms:created xsi:type="dcterms:W3CDTF">2013-11-24T06:45:02Z</dcterms:created>
  <dcterms:modified xsi:type="dcterms:W3CDTF">2018-01-30T09:58:38Z</dcterms:modified>
</cp:coreProperties>
</file>