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316" r:id="rId3"/>
    <p:sldId id="492" r:id="rId4"/>
    <p:sldId id="493" r:id="rId5"/>
    <p:sldId id="494" r:id="rId6"/>
    <p:sldId id="495" r:id="rId7"/>
    <p:sldId id="496" r:id="rId8"/>
    <p:sldId id="497" r:id="rId9"/>
    <p:sldId id="498" r:id="rId10"/>
    <p:sldId id="499" r:id="rId11"/>
    <p:sldId id="500" r:id="rId12"/>
    <p:sldId id="501" r:id="rId13"/>
    <p:sldId id="502" r:id="rId14"/>
    <p:sldId id="503" r:id="rId15"/>
    <p:sldId id="504" r:id="rId16"/>
    <p:sldId id="505" r:id="rId17"/>
    <p:sldId id="507" r:id="rId18"/>
    <p:sldId id="509" r:id="rId19"/>
    <p:sldId id="511" r:id="rId20"/>
    <p:sldId id="512" r:id="rId21"/>
    <p:sldId id="515" r:id="rId22"/>
    <p:sldId id="517" r:id="rId23"/>
    <p:sldId id="518" r:id="rId24"/>
    <p:sldId id="519" r:id="rId25"/>
    <p:sldId id="521" r:id="rId26"/>
    <p:sldId id="523" r:id="rId27"/>
    <p:sldId id="524" r:id="rId28"/>
    <p:sldId id="525" r:id="rId29"/>
    <p:sldId id="526" r:id="rId30"/>
    <p:sldId id="527" r:id="rId31"/>
    <p:sldId id="529" r:id="rId32"/>
    <p:sldId id="530" r:id="rId33"/>
    <p:sldId id="532" r:id="rId34"/>
    <p:sldId id="531" r:id="rId35"/>
    <p:sldId id="588" r:id="rId36"/>
    <p:sldId id="589" r:id="rId37"/>
    <p:sldId id="590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image" Target="../media/image22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image" Target="../media/image25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image" Target="../media/image25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image" Target="../media/image32.emf"/><Relationship Id="rId1" Type="http://schemas.openxmlformats.org/officeDocument/2006/relationships/image" Target="../media/image31.e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1/28/2018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1/28/2018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051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 Morgan:</a:t>
            </a:r>
          </a:p>
          <a:p>
            <a:r>
              <a:rPr lang="en-US" dirty="0" smtClean="0"/>
              <a:t>- The negation of a conjunction is the disjunction of the negations.</a:t>
            </a:r>
          </a:p>
          <a:p>
            <a:r>
              <a:rPr lang="en-US" dirty="0" smtClean="0"/>
              <a:t>- The negation of a disjunction is the conjunction of the negations.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060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7609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3414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100" b="0"/>
              <a:t>Faloutsos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100" b="0"/>
              <a:t>CMU - 15-415/615</a:t>
            </a:r>
          </a:p>
        </p:txBody>
      </p:sp>
      <p:sp>
        <p:nvSpPr>
          <p:cNvPr id="11776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E0D36DA8-B707-4810-BF28-0B6F9E0333E2}" type="slidenum">
              <a:rPr lang="en-US" sz="1100" b="0"/>
              <a:pPr/>
              <a:t>35</a:t>
            </a:fld>
            <a:endParaRPr lang="en-US" sz="1100" b="0"/>
          </a:p>
        </p:txBody>
      </p:sp>
      <p:sp>
        <p:nvSpPr>
          <p:cNvPr id="1177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3587" cy="3432175"/>
          </a:xfrm>
          <a:ln w="12700" cap="flat">
            <a:solidFill>
              <a:schemeClr val="tx1"/>
            </a:solidFill>
          </a:ln>
        </p:spPr>
      </p:sp>
      <p:sp>
        <p:nvSpPr>
          <p:cNvPr id="1177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87" tIns="45844" rIns="91687" bIns="45844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80576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100" b="0"/>
              <a:t>Faloutsos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100" b="0"/>
              <a:t>CMU - 15-415/615</a:t>
            </a:r>
          </a:p>
        </p:txBody>
      </p:sp>
      <p:sp>
        <p:nvSpPr>
          <p:cNvPr id="11776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E0D36DA8-B707-4810-BF28-0B6F9E0333E2}" type="slidenum">
              <a:rPr lang="en-US" sz="1100" b="0"/>
              <a:pPr/>
              <a:t>36</a:t>
            </a:fld>
            <a:endParaRPr lang="en-US" sz="1100" b="0"/>
          </a:p>
        </p:txBody>
      </p:sp>
      <p:sp>
        <p:nvSpPr>
          <p:cNvPr id="1177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3587" cy="3432175"/>
          </a:xfrm>
          <a:ln w="12700" cap="flat">
            <a:solidFill>
              <a:schemeClr val="tx1"/>
            </a:solidFill>
          </a:ln>
        </p:spPr>
      </p:sp>
      <p:sp>
        <p:nvSpPr>
          <p:cNvPr id="1177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87" tIns="45844" rIns="91687" bIns="45844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7428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1/28/2018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1/28/2018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1/28/2018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0.wmf"/><Relationship Id="rId10" Type="http://schemas.openxmlformats.org/officeDocument/2006/relationships/image" Target="../media/image1.jpeg"/><Relationship Id="rId4" Type="http://schemas.openxmlformats.org/officeDocument/2006/relationships/oleObject" Target="../embeddings/oleObject9.bin"/><Relationship Id="rId9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oleObject" Target="../embeddings/Microsoft_Excel_97-2003_Worksheet1.xls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e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3.emf"/><Relationship Id="rId9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.jpeg"/><Relationship Id="rId4" Type="http://schemas.openxmlformats.org/officeDocument/2006/relationships/image" Target="../media/image16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.jpeg"/><Relationship Id="rId4" Type="http://schemas.openxmlformats.org/officeDocument/2006/relationships/image" Target="../media/image1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.jpeg"/><Relationship Id="rId4" Type="http://schemas.openxmlformats.org/officeDocument/2006/relationships/image" Target="../media/image1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.jpeg"/><Relationship Id="rId4" Type="http://schemas.openxmlformats.org/officeDocument/2006/relationships/image" Target="../media/image19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.jpeg"/><Relationship Id="rId4" Type="http://schemas.openxmlformats.org/officeDocument/2006/relationships/image" Target="../media/image20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.jpeg"/><Relationship Id="rId4" Type="http://schemas.openxmlformats.org/officeDocument/2006/relationships/image" Target="../media/image21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3.e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1.jpeg"/><Relationship Id="rId4" Type="http://schemas.openxmlformats.org/officeDocument/2006/relationships/image" Target="../media/image24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14.e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5.emf"/><Relationship Id="rId9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1.jpeg"/><Relationship Id="rId4" Type="http://schemas.openxmlformats.org/officeDocument/2006/relationships/image" Target="../media/image26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1.jpeg"/><Relationship Id="rId4" Type="http://schemas.openxmlformats.org/officeDocument/2006/relationships/image" Target="../media/image27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14.e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5.emf"/><Relationship Id="rId9" Type="http://schemas.openxmlformats.org/officeDocument/2006/relationships/image" Target="../media/image1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1.jpeg"/><Relationship Id="rId5" Type="http://schemas.openxmlformats.org/officeDocument/2006/relationships/image" Target="../media/image28.wmf"/><Relationship Id="rId4" Type="http://schemas.openxmlformats.org/officeDocument/2006/relationships/oleObject" Target="../embeddings/oleObject31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1.jpeg"/><Relationship Id="rId5" Type="http://schemas.openxmlformats.org/officeDocument/2006/relationships/oleObject" Target="../embeddings/oleObject33.bin"/><Relationship Id="rId4" Type="http://schemas.openxmlformats.org/officeDocument/2006/relationships/image" Target="../media/image29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1.jpeg"/><Relationship Id="rId4" Type="http://schemas.openxmlformats.org/officeDocument/2006/relationships/image" Target="../media/image30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emf"/><Relationship Id="rId13" Type="http://schemas.openxmlformats.org/officeDocument/2006/relationships/image" Target="../media/image1.jpeg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3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32.emf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Microsoft_Excel_97-2003_Worksheet2.xls"/><Relationship Id="rId10" Type="http://schemas.openxmlformats.org/officeDocument/2006/relationships/image" Target="../media/image34.wmf"/><Relationship Id="rId4" Type="http://schemas.openxmlformats.org/officeDocument/2006/relationships/image" Target="../media/image31.emf"/><Relationship Id="rId9" Type="http://schemas.openxmlformats.org/officeDocument/2006/relationships/oleObject" Target="../embeddings/oleObject37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5" Type="http://schemas.openxmlformats.org/officeDocument/2006/relationships/image" Target="../media/image1.jpeg"/><Relationship Id="rId4" Type="http://schemas.openxmlformats.org/officeDocument/2006/relationships/image" Target="../media/image36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37.wmf"/><Relationship Id="rId9" Type="http://schemas.openxmlformats.org/officeDocument/2006/relationships/image" Target="../media/image1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5" Type="http://schemas.openxmlformats.org/officeDocument/2006/relationships/image" Target="../media/image1.jpeg"/><Relationship Id="rId4" Type="http://schemas.openxmlformats.org/officeDocument/2006/relationships/image" Target="../media/image40.wmf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41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Relationship Id="rId9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jpeg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Database Applications (15-415)</a:t>
            </a:r>
            <a:br>
              <a:rPr lang="en-US" sz="4900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Relational Calculus</a:t>
            </a:r>
            <a:br>
              <a:rPr lang="en-US" dirty="0" smtClean="0"/>
            </a:br>
            <a:r>
              <a:rPr lang="en-US" dirty="0" smtClean="0"/>
              <a:t>Lecture </a:t>
            </a:r>
            <a:r>
              <a:rPr lang="en-US" dirty="0" smtClean="0"/>
              <a:t>7, January 28, 2018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Basic Rules</a:t>
            </a:r>
          </a:p>
        </p:txBody>
      </p:sp>
      <p:sp>
        <p:nvSpPr>
          <p:cNvPr id="276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ea typeface="ＭＳ Ｐゴシック" pitchFamily="34" charset="-128"/>
              </a:rPr>
              <a:t>Reminders: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ea typeface="ＭＳ Ｐゴシック" pitchFamily="34" charset="-128"/>
              </a:rPr>
              <a:t>De Morgan: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I</a:t>
            </a:r>
            <a:r>
              <a:rPr lang="en-US" dirty="0" smtClean="0">
                <a:ea typeface="ＭＳ Ｐゴシック" pitchFamily="34" charset="-128"/>
              </a:rPr>
              <a:t>mplication: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D</a:t>
            </a:r>
            <a:r>
              <a:rPr lang="en-US" dirty="0" smtClean="0">
                <a:ea typeface="ＭＳ Ｐゴシック" pitchFamily="34" charset="-128"/>
              </a:rPr>
              <a:t>ouble </a:t>
            </a:r>
            <a:r>
              <a:rPr lang="en-US" dirty="0">
                <a:ea typeface="ＭＳ Ｐゴシック" pitchFamily="34" charset="-128"/>
              </a:rPr>
              <a:t>N</a:t>
            </a:r>
            <a:r>
              <a:rPr lang="en-US" dirty="0" smtClean="0">
                <a:ea typeface="ＭＳ Ｐゴシック" pitchFamily="34" charset="-128"/>
              </a:rPr>
              <a:t>egation:</a:t>
            </a:r>
          </a:p>
          <a:p>
            <a:pPr>
              <a:buFontTx/>
              <a:buNone/>
            </a:pPr>
            <a:endParaRPr lang="en-US" dirty="0" smtClean="0">
              <a:ea typeface="ＭＳ Ｐゴシック" pitchFamily="34" charset="-128"/>
            </a:endParaRPr>
          </a:p>
          <a:p>
            <a:pPr>
              <a:buFontTx/>
              <a:buNone/>
            </a:pPr>
            <a:endParaRPr lang="en-US" dirty="0" smtClean="0">
              <a:ea typeface="ＭＳ Ｐゴシック" pitchFamily="34" charset="-128"/>
            </a:endParaRPr>
          </a:p>
          <a:p>
            <a:endParaRPr lang="en-US" dirty="0" smtClean="0">
              <a:ea typeface="ＭＳ Ｐゴシック" pitchFamily="34" charset="-128"/>
            </a:endParaRP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9868581"/>
              </p:ext>
            </p:extLst>
          </p:nvPr>
        </p:nvGraphicFramePr>
        <p:xfrm>
          <a:off x="1371600" y="3962400"/>
          <a:ext cx="6934200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77" name="Equation" r:id="rId4" imgW="3111480" imgH="203040" progId="Equation.3">
                  <p:embed/>
                </p:oleObj>
              </mc:Choice>
              <mc:Fallback>
                <p:oleObj name="Equation" r:id="rId4" imgW="31114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962400"/>
                        <a:ext cx="6934200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6802521"/>
              </p:ext>
            </p:extLst>
          </p:nvPr>
        </p:nvGraphicFramePr>
        <p:xfrm>
          <a:off x="3276600" y="2286000"/>
          <a:ext cx="35321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78" name="Equation" r:id="rId6" imgW="1854000" imgH="228600" progId="Equation.3">
                  <p:embed/>
                </p:oleObj>
              </mc:Choice>
              <mc:Fallback>
                <p:oleObj name="Equation" r:id="rId6" imgW="1854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286000"/>
                        <a:ext cx="3532188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860620"/>
              </p:ext>
            </p:extLst>
          </p:nvPr>
        </p:nvGraphicFramePr>
        <p:xfrm>
          <a:off x="3276600" y="2743200"/>
          <a:ext cx="295275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579" name="Equation" r:id="rId8" imgW="1549080" imgH="228600" progId="Equation.3">
                  <p:embed/>
                </p:oleObj>
              </mc:Choice>
              <mc:Fallback>
                <p:oleObj name="Equation" r:id="rId8" imgW="15490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743200"/>
                        <a:ext cx="2952750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8" name="Text Box 9"/>
          <p:cNvSpPr txBox="1">
            <a:spLocks noChangeArrowheads="1"/>
          </p:cNvSpPr>
          <p:nvPr/>
        </p:nvSpPr>
        <p:spPr bwMode="auto">
          <a:xfrm>
            <a:off x="1417178" y="4841875"/>
            <a:ext cx="693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‘every human is mortal : no human is immortal’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682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A Mini University Database</a:t>
            </a:r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774343"/>
              </p:ext>
            </p:extLst>
          </p:nvPr>
        </p:nvGraphicFramePr>
        <p:xfrm>
          <a:off x="685800" y="2227262"/>
          <a:ext cx="4267200" cy="143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577" name="Worksheet" r:id="rId3" imgW="4572000" imgH="1533600" progId="Excel.Sheet.8">
                  <p:embed/>
                </p:oleObj>
              </mc:Choice>
              <mc:Fallback>
                <p:oleObj name="Worksheet" r:id="rId3" imgW="4572000" imgH="15336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227262"/>
                        <a:ext cx="4267200" cy="1430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5410200" y="2093913"/>
          <a:ext cx="3186113" cy="158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578" name="Worksheet" r:id="rId5" imgW="3057901" imgH="1514856" progId="Excel.Sheet.8">
                  <p:embed/>
                </p:oleObj>
              </mc:Choice>
              <mc:Fallback>
                <p:oleObj name="Worksheet" r:id="rId5" imgW="3057901" imgH="151485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093913"/>
                        <a:ext cx="3186113" cy="158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2971800" y="4267200"/>
          <a:ext cx="2919413" cy="13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579" name="Worksheet" r:id="rId7" imgW="2914849" imgH="1429207" progId="Excel.Sheet.8">
                  <p:embed/>
                </p:oleObj>
              </mc:Choice>
              <mc:Fallback>
                <p:oleObj name="Worksheet" r:id="rId7" imgW="2914849" imgH="14292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267200"/>
                        <a:ext cx="2919413" cy="138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498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Examples</a:t>
            </a:r>
          </a:p>
        </p:txBody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7620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F</a:t>
            </a:r>
            <a:r>
              <a:rPr lang="en-US" dirty="0" smtClean="0">
                <a:ea typeface="ＭＳ Ｐゴシック" pitchFamily="34" charset="-128"/>
              </a:rPr>
              <a:t>ind all student records</a:t>
            </a: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4481734"/>
              </p:ext>
            </p:extLst>
          </p:nvPr>
        </p:nvGraphicFramePr>
        <p:xfrm>
          <a:off x="2359025" y="2819400"/>
          <a:ext cx="3435350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71" name="Equation" r:id="rId3" imgW="1333440" imgH="228600" progId="Equation.3">
                  <p:embed/>
                </p:oleObj>
              </mc:Choice>
              <mc:Fallback>
                <p:oleObj name="Equation" r:id="rId3" imgW="13334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9025" y="2819400"/>
                        <a:ext cx="3435350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4" name="Line 5"/>
          <p:cNvSpPr>
            <a:spLocks noChangeShapeType="1"/>
          </p:cNvSpPr>
          <p:nvPr/>
        </p:nvSpPr>
        <p:spPr bwMode="auto">
          <a:xfrm flipV="1">
            <a:off x="2133600" y="3276600"/>
            <a:ext cx="4572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705" name="Text Box 6"/>
          <p:cNvSpPr txBox="1">
            <a:spLocks noChangeArrowheads="1"/>
          </p:cNvSpPr>
          <p:nvPr/>
        </p:nvSpPr>
        <p:spPr bwMode="auto">
          <a:xfrm>
            <a:off x="1371600" y="4343400"/>
            <a:ext cx="1066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/>
              <a:t>output tuple</a:t>
            </a:r>
          </a:p>
        </p:txBody>
      </p:sp>
      <p:sp>
        <p:nvSpPr>
          <p:cNvPr id="29706" name="Line 8"/>
          <p:cNvSpPr>
            <a:spLocks noChangeShapeType="1"/>
          </p:cNvSpPr>
          <p:nvPr/>
        </p:nvSpPr>
        <p:spPr bwMode="auto">
          <a:xfrm flipH="1" flipV="1">
            <a:off x="3048000" y="3352800"/>
            <a:ext cx="3810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707" name="Text Box 9"/>
          <p:cNvSpPr txBox="1">
            <a:spLocks noChangeArrowheads="1"/>
          </p:cNvSpPr>
          <p:nvPr/>
        </p:nvSpPr>
        <p:spPr bwMode="auto">
          <a:xfrm>
            <a:off x="3124200" y="4648200"/>
            <a:ext cx="3886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/>
              <a:t>of type ‘STUDENT’</a:t>
            </a:r>
          </a:p>
        </p:txBody>
      </p:sp>
      <p:pic>
        <p:nvPicPr>
          <p:cNvPr id="12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861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Examples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305800" cy="762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ea typeface="ＭＳ Ｐゴシック" pitchFamily="34" charset="-128"/>
              </a:rPr>
              <a:t>Find the student record with </a:t>
            </a:r>
            <a:r>
              <a:rPr lang="en-US" dirty="0" err="1" smtClean="0">
                <a:ea typeface="ＭＳ Ｐゴシック" pitchFamily="34" charset="-128"/>
              </a:rPr>
              <a:t>ssn</a:t>
            </a:r>
            <a:r>
              <a:rPr lang="en-US" dirty="0" smtClean="0">
                <a:ea typeface="ＭＳ Ｐゴシック" pitchFamily="34" charset="-128"/>
              </a:rPr>
              <a:t>=123</a:t>
            </a:r>
          </a:p>
        </p:txBody>
      </p:sp>
      <p:pic>
        <p:nvPicPr>
          <p:cNvPr id="7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798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Examples</a:t>
            </a: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1557338" y="3235325"/>
          <a:ext cx="5038725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95" name="Equation" r:id="rId3" imgW="1955520" imgH="203040" progId="Equation.3">
                  <p:embed/>
                </p:oleObj>
              </mc:Choice>
              <mc:Fallback>
                <p:oleObj name="Equation" r:id="rId3" imgW="19555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7338" y="3235325"/>
                        <a:ext cx="5038725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342900" y="4284663"/>
            <a:ext cx="8458200" cy="533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This is equivalent to the ‘Selection’ operator in Relational Algebra!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685800" y="1676400"/>
            <a:ext cx="83058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mtClean="0">
                <a:ea typeface="ＭＳ Ｐゴシック" pitchFamily="34" charset="-128"/>
              </a:rPr>
              <a:t>Find the student record with ssn=123</a:t>
            </a:r>
            <a:endParaRPr lang="en-US" dirty="0" smtClean="0">
              <a:ea typeface="ＭＳ Ｐゴシック" pitchFamily="34" charset="-128"/>
            </a:endParaRPr>
          </a:p>
        </p:txBody>
      </p:sp>
      <p:pic>
        <p:nvPicPr>
          <p:cNvPr id="12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0804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Examples</a:t>
            </a:r>
          </a:p>
        </p:txBody>
      </p:sp>
      <p:sp>
        <p:nvSpPr>
          <p:cNvPr id="327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ea typeface="ＭＳ Ｐゴシック" pitchFamily="34" charset="-128"/>
              </a:rPr>
              <a:t>Find the </a:t>
            </a:r>
            <a:r>
              <a:rPr lang="en-US" b="1" dirty="0" smtClean="0">
                <a:ea typeface="ＭＳ Ｐゴシック" pitchFamily="34" charset="-128"/>
              </a:rPr>
              <a:t>name</a:t>
            </a:r>
            <a:r>
              <a:rPr lang="en-US" dirty="0" smtClean="0">
                <a:ea typeface="ＭＳ Ｐゴシック" pitchFamily="34" charset="-128"/>
              </a:rPr>
              <a:t> of the student with </a:t>
            </a:r>
            <a:r>
              <a:rPr lang="en-US" dirty="0" err="1" smtClean="0">
                <a:ea typeface="ＭＳ Ｐゴシック" pitchFamily="34" charset="-128"/>
              </a:rPr>
              <a:t>ssn</a:t>
            </a:r>
            <a:r>
              <a:rPr lang="en-US" dirty="0" smtClean="0">
                <a:ea typeface="ＭＳ Ｐゴシック" pitchFamily="34" charset="-128"/>
              </a:rPr>
              <a:t>=123</a:t>
            </a:r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1557338" y="3235325"/>
          <a:ext cx="5038725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19" name="Equation" r:id="rId3" imgW="1955520" imgH="203040" progId="Equation.3">
                  <p:embed/>
                </p:oleObj>
              </mc:Choice>
              <mc:Fallback>
                <p:oleObj name="Equation" r:id="rId3" imgW="19555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7338" y="3235325"/>
                        <a:ext cx="5038725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6" name="Line 5"/>
          <p:cNvSpPr>
            <a:spLocks noChangeShapeType="1"/>
          </p:cNvSpPr>
          <p:nvPr/>
        </p:nvSpPr>
        <p:spPr bwMode="auto">
          <a:xfrm>
            <a:off x="1676400" y="3124200"/>
            <a:ext cx="4648200" cy="762000"/>
          </a:xfrm>
          <a:prstGeom prst="line">
            <a:avLst/>
          </a:prstGeom>
          <a:noFill/>
          <a:ln w="38100">
            <a:solidFill>
              <a:srgbClr val="FF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777" name="Line 6"/>
          <p:cNvSpPr>
            <a:spLocks noChangeShapeType="1"/>
          </p:cNvSpPr>
          <p:nvPr/>
        </p:nvSpPr>
        <p:spPr bwMode="auto">
          <a:xfrm flipV="1">
            <a:off x="1828800" y="2971800"/>
            <a:ext cx="4495800" cy="990600"/>
          </a:xfrm>
          <a:prstGeom prst="line">
            <a:avLst/>
          </a:prstGeom>
          <a:noFill/>
          <a:ln w="38100" cap="rnd">
            <a:solidFill>
              <a:srgbClr val="FF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219200" y="4267200"/>
            <a:ext cx="6705600" cy="533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Will this work?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11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6159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5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25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6" grpId="0" animBg="1"/>
      <p:bldP spid="32777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Examples</a:t>
            </a:r>
          </a:p>
        </p:txBody>
      </p:sp>
      <p:sp>
        <p:nvSpPr>
          <p:cNvPr id="3379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Find the </a:t>
            </a:r>
            <a:r>
              <a:rPr lang="en-US" b="1" dirty="0">
                <a:ea typeface="ＭＳ Ｐゴシック" pitchFamily="34" charset="-128"/>
              </a:rPr>
              <a:t>name</a:t>
            </a:r>
            <a:r>
              <a:rPr lang="en-US" dirty="0">
                <a:ea typeface="ＭＳ Ｐゴシック" pitchFamily="34" charset="-128"/>
              </a:rPr>
              <a:t> of the student with </a:t>
            </a:r>
            <a:r>
              <a:rPr lang="en-US" dirty="0" err="1">
                <a:ea typeface="ＭＳ Ｐゴシック" pitchFamily="34" charset="-128"/>
              </a:rPr>
              <a:t>ssn</a:t>
            </a:r>
            <a:r>
              <a:rPr lang="en-US" dirty="0">
                <a:ea typeface="ＭＳ Ｐゴシック" pitchFamily="34" charset="-128"/>
              </a:rPr>
              <a:t>=123</a:t>
            </a:r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5415473"/>
              </p:ext>
            </p:extLst>
          </p:nvPr>
        </p:nvGraphicFramePr>
        <p:xfrm>
          <a:off x="1720850" y="2590800"/>
          <a:ext cx="5365750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43" name="Equation" r:id="rId3" imgW="2082600" imgH="431640" progId="Equation.3">
                  <p:embed/>
                </p:oleObj>
              </mc:Choice>
              <mc:Fallback>
                <p:oleObj name="Equation" r:id="rId3" imgW="20826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0850" y="2590800"/>
                        <a:ext cx="5365750" cy="110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0" name="Line 1030"/>
          <p:cNvSpPr>
            <a:spLocks noChangeShapeType="1"/>
          </p:cNvSpPr>
          <p:nvPr/>
        </p:nvSpPr>
        <p:spPr bwMode="auto">
          <a:xfrm flipV="1">
            <a:off x="2281237" y="3805237"/>
            <a:ext cx="381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801" name="Text Box 1031"/>
          <p:cNvSpPr txBox="1">
            <a:spLocks noChangeArrowheads="1"/>
          </p:cNvSpPr>
          <p:nvPr/>
        </p:nvSpPr>
        <p:spPr bwMode="auto">
          <a:xfrm>
            <a:off x="2586037" y="4491037"/>
            <a:ext cx="3429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/>
              <a:t>‘t’ has only one column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28600" y="5367337"/>
            <a:ext cx="8686800" cy="533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This is equivalent to the ‘Projection’ operator in Relational Algebra!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11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5328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Examples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ea typeface="ＭＳ Ｐゴシック" pitchFamily="34" charset="-128"/>
              </a:rPr>
              <a:t>Get records of both part time and full time students</a:t>
            </a:r>
            <a:r>
              <a:rPr lang="en-US" sz="2800" dirty="0" smtClean="0">
                <a:solidFill>
                  <a:srgbClr val="FF0000"/>
                </a:solidFill>
                <a:ea typeface="ＭＳ Ｐゴシック" pitchFamily="34" charset="-128"/>
              </a:rPr>
              <a:t>*</a:t>
            </a:r>
          </a:p>
        </p:txBody>
      </p:sp>
      <p:sp>
        <p:nvSpPr>
          <p:cNvPr id="2" name="Rectangle 1"/>
          <p:cNvSpPr/>
          <p:nvPr/>
        </p:nvSpPr>
        <p:spPr>
          <a:xfrm>
            <a:off x="304800" y="5849542"/>
            <a:ext cx="86533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ea typeface="ＭＳ Ｐゴシック" pitchFamily="34" charset="-128"/>
              </a:rPr>
              <a:t>*</a:t>
            </a:r>
            <a:r>
              <a:rPr lang="en-US" dirty="0" smtClean="0">
                <a:ea typeface="ＭＳ Ｐゴシック" pitchFamily="34" charset="-128"/>
              </a:rPr>
              <a:t> A</a:t>
            </a:r>
            <a:r>
              <a:rPr lang="en-US" i="1" dirty="0" smtClean="0">
                <a:ea typeface="ＭＳ Ｐゴシック" pitchFamily="34" charset="-128"/>
              </a:rPr>
              <a:t>ssume </a:t>
            </a:r>
            <a:r>
              <a:rPr lang="en-US" i="1" dirty="0">
                <a:ea typeface="ＭＳ Ｐゴシック" pitchFamily="34" charset="-128"/>
              </a:rPr>
              <a:t>we maintain tables for </a:t>
            </a:r>
            <a:r>
              <a:rPr lang="en-US" i="1" dirty="0" smtClean="0">
                <a:ea typeface="ＭＳ Ｐゴシック" pitchFamily="34" charset="-128"/>
              </a:rPr>
              <a:t>PT_STUDENT </a:t>
            </a:r>
            <a:r>
              <a:rPr lang="en-US" i="1" dirty="0">
                <a:ea typeface="ＭＳ Ｐゴシック" pitchFamily="34" charset="-128"/>
              </a:rPr>
              <a:t>and </a:t>
            </a:r>
            <a:r>
              <a:rPr lang="en-US" i="1" dirty="0" smtClean="0">
                <a:ea typeface="ＭＳ Ｐゴシック" pitchFamily="34" charset="-128"/>
              </a:rPr>
              <a:t>FT_STUDENT in our Mini University DB</a:t>
            </a:r>
            <a:endParaRPr lang="en-US" dirty="0">
              <a:ea typeface="ＭＳ Ｐゴシック" pitchFamily="34" charset="-128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7975426"/>
              </p:ext>
            </p:extLst>
          </p:nvPr>
        </p:nvGraphicFramePr>
        <p:xfrm>
          <a:off x="2057400" y="2514600"/>
          <a:ext cx="4973637" cy="127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82" name="Equation" r:id="rId3" imgW="1930400" imgH="495300" progId="Equation.3">
                  <p:embed/>
                </p:oleObj>
              </mc:Choice>
              <mc:Fallback>
                <p:oleObj name="Equation" r:id="rId3" imgW="1930400" imgH="4953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514600"/>
                        <a:ext cx="4973637" cy="127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ounded Rectangle 8"/>
          <p:cNvSpPr/>
          <p:nvPr/>
        </p:nvSpPr>
        <p:spPr>
          <a:xfrm>
            <a:off x="590550" y="4343400"/>
            <a:ext cx="8077200" cy="533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This is equivalent to the ‘Union’ operator in Relational Algebra!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483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Examples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ea typeface="ＭＳ Ｐゴシック" pitchFamily="34" charset="-128"/>
              </a:rPr>
              <a:t>Find students that are not staff</a:t>
            </a:r>
            <a:r>
              <a:rPr lang="en-US" dirty="0" smtClean="0">
                <a:solidFill>
                  <a:srgbClr val="FF0000"/>
                </a:solidFill>
                <a:ea typeface="ＭＳ Ｐゴシック" pitchFamily="34" charset="-128"/>
              </a:rPr>
              <a:t>*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7936972"/>
              </p:ext>
            </p:extLst>
          </p:nvPr>
        </p:nvGraphicFramePr>
        <p:xfrm>
          <a:off x="2285205" y="2819400"/>
          <a:ext cx="3795713" cy="127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06" name="Equation" r:id="rId3" imgW="1473200" imgH="495300" progId="Equation.3">
                  <p:embed/>
                </p:oleObj>
              </mc:Choice>
              <mc:Fallback>
                <p:oleObj name="Equation" r:id="rId3" imgW="1473200" imgH="4953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5205" y="2819400"/>
                        <a:ext cx="3795713" cy="1271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304800" y="5849542"/>
            <a:ext cx="86533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ea typeface="ＭＳ Ｐゴシック" pitchFamily="34" charset="-128"/>
              </a:rPr>
              <a:t>* </a:t>
            </a:r>
            <a:r>
              <a:rPr lang="en-US" dirty="0" smtClean="0">
                <a:ea typeface="ＭＳ Ｐゴシック" pitchFamily="34" charset="-128"/>
              </a:rPr>
              <a:t>A</a:t>
            </a:r>
            <a:r>
              <a:rPr lang="en-US" i="1" dirty="0" smtClean="0">
                <a:ea typeface="ＭＳ Ｐゴシック" pitchFamily="34" charset="-128"/>
              </a:rPr>
              <a:t>ssume </a:t>
            </a:r>
            <a:r>
              <a:rPr lang="en-US" i="1" dirty="0">
                <a:ea typeface="ＭＳ Ｐゴシック" pitchFamily="34" charset="-128"/>
              </a:rPr>
              <a:t>we maintain </a:t>
            </a:r>
            <a:r>
              <a:rPr lang="en-US" i="1" dirty="0" smtClean="0">
                <a:ea typeface="ＭＳ Ｐゴシック" pitchFamily="34" charset="-128"/>
              </a:rPr>
              <a:t>a table </a:t>
            </a:r>
            <a:r>
              <a:rPr lang="en-US" i="1" dirty="0">
                <a:ea typeface="ＭＳ Ｐゴシック" pitchFamily="34" charset="-128"/>
              </a:rPr>
              <a:t>for </a:t>
            </a:r>
            <a:r>
              <a:rPr lang="en-US" i="1" dirty="0" smtClean="0">
                <a:ea typeface="ＭＳ Ｐゴシック" pitchFamily="34" charset="-128"/>
              </a:rPr>
              <a:t>STAFF in our Mini University DB and that STUDENT and STAFF are union-compatible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09550" y="4343400"/>
            <a:ext cx="8686800" cy="533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This is equivalent to the ‘Difference’ operator in Relational Algebra!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11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8004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Cartesian Product: A Reminder</a:t>
            </a:r>
          </a:p>
        </p:txBody>
      </p:sp>
      <p:sp>
        <p:nvSpPr>
          <p:cNvPr id="399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305800" cy="137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ea typeface="ＭＳ Ｐゴシック" pitchFamily="34" charset="-128"/>
              </a:rPr>
              <a:t>Assume MALE and FEMALE dog tables as follows:</a:t>
            </a:r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6715422"/>
              </p:ext>
            </p:extLst>
          </p:nvPr>
        </p:nvGraphicFramePr>
        <p:xfrm>
          <a:off x="982663" y="2825750"/>
          <a:ext cx="1389062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26" name="Worksheet" r:id="rId3" imgW="1486442" imgH="1534007" progId="Excel.Sheet.8">
                  <p:embed/>
                </p:oleObj>
              </mc:Choice>
              <mc:Fallback>
                <p:oleObj name="Worksheet" r:id="rId3" imgW="1486442" imgH="15340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663" y="2825750"/>
                        <a:ext cx="1389062" cy="142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3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6927188"/>
              </p:ext>
            </p:extLst>
          </p:nvPr>
        </p:nvGraphicFramePr>
        <p:xfrm>
          <a:off x="2895600" y="2819400"/>
          <a:ext cx="1389063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27" name="Worksheet" r:id="rId5" imgW="1486442" imgH="1534007" progId="Excel.Sheet.8">
                  <p:embed/>
                </p:oleObj>
              </mc:Choice>
              <mc:Fallback>
                <p:oleObj name="Worksheet" r:id="rId5" imgW="1486442" imgH="15340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819400"/>
                        <a:ext cx="1389063" cy="142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6" name="Text Box 6"/>
          <p:cNvSpPr txBox="1">
            <a:spLocks noChangeArrowheads="1"/>
          </p:cNvSpPr>
          <p:nvPr/>
        </p:nvSpPr>
        <p:spPr bwMode="auto">
          <a:xfrm>
            <a:off x="2498725" y="324167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x</a:t>
            </a:r>
            <a:endParaRPr lang="en-US"/>
          </a:p>
        </p:txBody>
      </p:sp>
      <p:sp>
        <p:nvSpPr>
          <p:cNvPr id="39947" name="Text Box 7"/>
          <p:cNvSpPr txBox="1">
            <a:spLocks noChangeArrowheads="1"/>
          </p:cNvSpPr>
          <p:nvPr/>
        </p:nvSpPr>
        <p:spPr bwMode="auto">
          <a:xfrm>
            <a:off x="4784725" y="3165475"/>
            <a:ext cx="357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=</a:t>
            </a:r>
            <a:endParaRPr lang="en-US"/>
          </a:p>
        </p:txBody>
      </p:sp>
      <p:sp>
        <p:nvSpPr>
          <p:cNvPr id="39948" name="Line 9"/>
          <p:cNvSpPr>
            <a:spLocks noChangeShapeType="1"/>
          </p:cNvSpPr>
          <p:nvPr/>
        </p:nvSpPr>
        <p:spPr bwMode="auto">
          <a:xfrm>
            <a:off x="2438400" y="3733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9949" name="Line 10"/>
          <p:cNvSpPr>
            <a:spLocks noChangeShapeType="1"/>
          </p:cNvSpPr>
          <p:nvPr/>
        </p:nvSpPr>
        <p:spPr bwMode="auto">
          <a:xfrm>
            <a:off x="2438400" y="3733800"/>
            <a:ext cx="3810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9950" name="Line 11"/>
          <p:cNvSpPr>
            <a:spLocks noChangeShapeType="1"/>
          </p:cNvSpPr>
          <p:nvPr/>
        </p:nvSpPr>
        <p:spPr bwMode="auto">
          <a:xfrm flipV="1">
            <a:off x="2438400" y="3733800"/>
            <a:ext cx="3810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9951" name="Line 12"/>
          <p:cNvSpPr>
            <a:spLocks noChangeShapeType="1"/>
          </p:cNvSpPr>
          <p:nvPr/>
        </p:nvSpPr>
        <p:spPr bwMode="auto">
          <a:xfrm>
            <a:off x="2438400" y="41148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1219200" y="5105400"/>
            <a:ext cx="60960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ea typeface="ＭＳ Ｐゴシック" pitchFamily="34" charset="-128"/>
              </a:rPr>
              <a:t>This gives </a:t>
            </a:r>
            <a:r>
              <a:rPr lang="en-US" sz="2400" i="1" dirty="0">
                <a:solidFill>
                  <a:schemeClr val="tx1"/>
                </a:solidFill>
                <a:ea typeface="ＭＳ Ｐゴシック" pitchFamily="34" charset="-128"/>
              </a:rPr>
              <a:t>all</a:t>
            </a:r>
            <a:r>
              <a:rPr lang="en-US" sz="2400" dirty="0">
                <a:solidFill>
                  <a:schemeClr val="tx1"/>
                </a:solidFill>
                <a:ea typeface="ＭＳ Ｐゴシック" pitchFamily="34" charset="-128"/>
              </a:rPr>
              <a:t> possible couples</a:t>
            </a:r>
            <a:r>
              <a:rPr lang="en-US" sz="2400" dirty="0" smtClean="0">
                <a:solidFill>
                  <a:schemeClr val="tx1"/>
                </a:solidFill>
                <a:ea typeface="ＭＳ Ｐゴシック" pitchFamily="34" charset="-128"/>
              </a:rPr>
              <a:t>!</a:t>
            </a:r>
            <a:endParaRPr lang="en-US" sz="2400" dirty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pic>
        <p:nvPicPr>
          <p:cNvPr id="18" name="Picture 5" descr="CMUQ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633346"/>
              </p:ext>
            </p:extLst>
          </p:nvPr>
        </p:nvGraphicFramePr>
        <p:xfrm>
          <a:off x="5562600" y="2565401"/>
          <a:ext cx="2438400" cy="1854200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1144183"/>
                <a:gridCol w="129421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M.Name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F.Name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spike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lassie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spike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shiba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lassie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shiba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813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200" dirty="0" smtClean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+mj-lt"/>
              </a:rPr>
              <a:t>Relational Algebra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sz="18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200" dirty="0" smtClean="0">
                <a:solidFill>
                  <a:srgbClr val="0070C0"/>
                </a:solidFill>
                <a:latin typeface="+mj-lt"/>
              </a:rPr>
              <a:t>Today’s Session:</a:t>
            </a:r>
            <a:endParaRPr lang="en-US" sz="1800" dirty="0" smtClean="0">
              <a:latin typeface="+mj-lt"/>
            </a:endParaRP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+mj-lt"/>
              </a:rPr>
              <a:t>Relational calculus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1800" dirty="0" smtClean="0">
                <a:latin typeface="+mj-lt"/>
              </a:rPr>
              <a:t>Relational tuple calculus</a:t>
            </a:r>
          </a:p>
          <a:p>
            <a:pPr marL="0" indent="0" algn="just" eaLnBrk="1" hangingPunct="1">
              <a:buNone/>
              <a:defRPr/>
            </a:pPr>
            <a:endParaRPr lang="en-US" sz="2000" dirty="0" smtClean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200" dirty="0" smtClean="0">
                <a:solidFill>
                  <a:srgbClr val="0070C0"/>
                </a:solidFill>
                <a:latin typeface="+mj-lt"/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000" dirty="0"/>
              <a:t>PS1 grades </a:t>
            </a:r>
            <a:r>
              <a:rPr lang="en-US" sz="2000" dirty="0" smtClean="0"/>
              <a:t>are out</a:t>
            </a:r>
            <a:endParaRPr lang="en-US" sz="2000" dirty="0" smtClean="0">
              <a:latin typeface="+mj-lt"/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+mj-lt"/>
              </a:rPr>
              <a:t>PS2 is due on Feb 04 </a:t>
            </a:r>
            <a:r>
              <a:rPr lang="en-US" sz="2000" dirty="0" smtClean="0">
                <a:latin typeface="+mj-lt"/>
              </a:rPr>
              <a:t>by midnight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+mj-lt"/>
              </a:rPr>
              <a:t>P1 is out. It is due on Feb 15 by midnight</a:t>
            </a:r>
            <a:endParaRPr lang="en-US" sz="2000" dirty="0" smtClean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826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Examples (Cont’d)</a:t>
            </a:r>
          </a:p>
        </p:txBody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F</a:t>
            </a:r>
            <a:r>
              <a:rPr lang="en-US" dirty="0" smtClean="0">
                <a:ea typeface="ＭＳ Ｐゴシック" pitchFamily="34" charset="-128"/>
              </a:rPr>
              <a:t>ind all the pairs of  (male, female) dogs</a:t>
            </a:r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8436072"/>
              </p:ext>
            </p:extLst>
          </p:nvPr>
        </p:nvGraphicFramePr>
        <p:xfrm>
          <a:off x="2133600" y="2590800"/>
          <a:ext cx="4221162" cy="228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463" name="Equation" r:id="rId3" imgW="1638000" imgH="888840" progId="Equation.3">
                  <p:embed/>
                </p:oleObj>
              </mc:Choice>
              <mc:Fallback>
                <p:oleObj name="Equation" r:id="rId3" imgW="163800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590800"/>
                        <a:ext cx="4221162" cy="2289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457200" y="5210174"/>
            <a:ext cx="8382000" cy="822325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ea typeface="ＭＳ Ｐゴシック" pitchFamily="34" charset="-128"/>
              </a:rPr>
              <a:t>This </a:t>
            </a:r>
            <a:r>
              <a:rPr lang="en-US" sz="2400" dirty="0" smtClean="0">
                <a:solidFill>
                  <a:schemeClr val="tx1"/>
                </a:solidFill>
                <a:ea typeface="ＭＳ Ｐゴシック" pitchFamily="34" charset="-128"/>
              </a:rPr>
              <a:t>is equivalent to the ‘Cartesian Product’ operator in </a:t>
            </a:r>
            <a:br>
              <a:rPr lang="en-US" sz="2400" dirty="0" smtClean="0">
                <a:solidFill>
                  <a:schemeClr val="tx1"/>
                </a:solidFill>
                <a:ea typeface="ＭＳ Ｐゴシック" pitchFamily="34" charset="-128"/>
              </a:rPr>
            </a:br>
            <a:r>
              <a:rPr lang="en-US" sz="2400" dirty="0" smtClean="0">
                <a:solidFill>
                  <a:schemeClr val="tx1"/>
                </a:solidFill>
                <a:ea typeface="ＭＳ Ｐゴシック" pitchFamily="34" charset="-128"/>
              </a:rPr>
              <a:t>Relational </a:t>
            </a:r>
            <a:r>
              <a:rPr lang="en-US" sz="2400" dirty="0">
                <a:solidFill>
                  <a:schemeClr val="tx1"/>
                </a:solidFill>
                <a:ea typeface="ＭＳ Ｐゴシック" pitchFamily="34" charset="-128"/>
              </a:rPr>
              <a:t>A</a:t>
            </a:r>
            <a:r>
              <a:rPr lang="en-US" sz="2400" dirty="0" smtClean="0">
                <a:solidFill>
                  <a:schemeClr val="tx1"/>
                </a:solidFill>
                <a:ea typeface="ＭＳ Ｐゴシック" pitchFamily="34" charset="-128"/>
              </a:rPr>
              <a:t>lgebra!</a:t>
            </a:r>
            <a:endParaRPr lang="en-US" sz="2400" dirty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4565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More Examples</a:t>
            </a:r>
          </a:p>
        </p:txBody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ea typeface="ＭＳ Ｐゴシック" pitchFamily="34" charset="-128"/>
              </a:rPr>
              <a:t>Find the names of students taking 15-415</a:t>
            </a: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642383"/>
              </p:ext>
            </p:extLst>
          </p:nvPr>
        </p:nvGraphicFramePr>
        <p:xfrm>
          <a:off x="762000" y="2455862"/>
          <a:ext cx="4267200" cy="143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832" name="Worksheet" r:id="rId3" imgW="4572369" imgH="1533754" progId="Excel.Sheet.8">
                  <p:embed/>
                </p:oleObj>
              </mc:Choice>
              <mc:Fallback>
                <p:oleObj name="Worksheet" r:id="rId3" imgW="4572369" imgH="1533754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455862"/>
                        <a:ext cx="4267200" cy="1430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572421"/>
              </p:ext>
            </p:extLst>
          </p:nvPr>
        </p:nvGraphicFramePr>
        <p:xfrm>
          <a:off x="5486400" y="2339975"/>
          <a:ext cx="3186113" cy="158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833" name="Worksheet" r:id="rId5" imgW="3057901" imgH="1514856" progId="Excel.Sheet.8">
                  <p:embed/>
                </p:oleObj>
              </mc:Choice>
              <mc:Fallback>
                <p:oleObj name="Worksheet" r:id="rId5" imgW="3057901" imgH="151485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2339975"/>
                        <a:ext cx="3186113" cy="158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020317"/>
              </p:ext>
            </p:extLst>
          </p:nvPr>
        </p:nvGraphicFramePr>
        <p:xfrm>
          <a:off x="3048000" y="4513262"/>
          <a:ext cx="2919413" cy="13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834" name="Worksheet" r:id="rId7" imgW="2914849" imgH="1429207" progId="Excel.Sheet.8">
                  <p:embed/>
                </p:oleObj>
              </mc:Choice>
              <mc:Fallback>
                <p:oleObj name="Worksheet" r:id="rId7" imgW="2914849" imgH="14292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513262"/>
                        <a:ext cx="2919413" cy="138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Line 6"/>
          <p:cNvSpPr>
            <a:spLocks noChangeShapeType="1"/>
          </p:cNvSpPr>
          <p:nvPr/>
        </p:nvSpPr>
        <p:spPr bwMode="auto">
          <a:xfrm>
            <a:off x="2209800" y="4132262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4114800" y="6113462"/>
            <a:ext cx="990600" cy="0"/>
          </a:xfrm>
          <a:prstGeom prst="line">
            <a:avLst/>
          </a:prstGeom>
          <a:noFill/>
          <a:ln w="38100">
            <a:solidFill>
              <a:srgbClr val="66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 flipH="1" flipV="1">
            <a:off x="838200" y="3217862"/>
            <a:ext cx="2209800" cy="1600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24167" y="4757410"/>
            <a:ext cx="18735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2-way Join!</a:t>
            </a:r>
            <a:endParaRPr lang="en-US" sz="2800" b="1" dirty="0">
              <a:solidFill>
                <a:srgbClr val="0070C0"/>
              </a:solidFill>
            </a:endParaRPr>
          </a:p>
        </p:txBody>
      </p:sp>
      <p:pic>
        <p:nvPicPr>
          <p:cNvPr id="14" name="Picture 5" descr="CMUQ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9550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More Examples</a:t>
            </a:r>
          </a:p>
        </p:txBody>
      </p:sp>
      <p:sp>
        <p:nvSpPr>
          <p:cNvPr id="460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ea typeface="ＭＳ Ｐゴシック" pitchFamily="34" charset="-128"/>
              </a:rPr>
              <a:t>Find the names of students taking 15-415</a:t>
            </a:r>
          </a:p>
        </p:txBody>
      </p:sp>
      <p:graphicFrame>
        <p:nvGraphicFramePr>
          <p:cNvPr id="4608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884789"/>
              </p:ext>
            </p:extLst>
          </p:nvPr>
        </p:nvGraphicFramePr>
        <p:xfrm>
          <a:off x="1535113" y="2895600"/>
          <a:ext cx="5397500" cy="2290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48" name="Equation" r:id="rId3" imgW="2095200" imgH="888840" progId="Equation.3">
                  <p:embed/>
                </p:oleObj>
              </mc:Choice>
              <mc:Fallback>
                <p:oleObj name="Equation" r:id="rId3" imgW="209520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5113" y="2895600"/>
                        <a:ext cx="5397500" cy="2290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385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More Examples</a:t>
            </a:r>
          </a:p>
        </p:txBody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ea typeface="ＭＳ Ｐゴシック" pitchFamily="34" charset="-128"/>
              </a:rPr>
              <a:t>Find the names of students taking 15-415</a:t>
            </a:r>
          </a:p>
        </p:txBody>
      </p:sp>
      <p:graphicFrame>
        <p:nvGraphicFramePr>
          <p:cNvPr id="47106" name="Object 2"/>
          <p:cNvGraphicFramePr>
            <a:graphicFrameLocks noChangeAspect="1"/>
          </p:cNvGraphicFramePr>
          <p:nvPr/>
        </p:nvGraphicFramePr>
        <p:xfrm>
          <a:off x="1535113" y="2895600"/>
          <a:ext cx="5397500" cy="229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72" name="Equation" r:id="rId3" imgW="2095200" imgH="888840" progId="Equation.3">
                  <p:embed/>
                </p:oleObj>
              </mc:Choice>
              <mc:Fallback>
                <p:oleObj name="Equation" r:id="rId3" imgW="209520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5113" y="2895600"/>
                        <a:ext cx="5397500" cy="2290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12" name="Oval 6"/>
          <p:cNvSpPr>
            <a:spLocks noChangeArrowheads="1"/>
          </p:cNvSpPr>
          <p:nvPr/>
        </p:nvSpPr>
        <p:spPr bwMode="auto">
          <a:xfrm>
            <a:off x="1371600" y="3962400"/>
            <a:ext cx="4572000" cy="762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7113" name="Text Box 7"/>
          <p:cNvSpPr txBox="1">
            <a:spLocks noChangeArrowheads="1"/>
          </p:cNvSpPr>
          <p:nvPr/>
        </p:nvSpPr>
        <p:spPr bwMode="auto">
          <a:xfrm>
            <a:off x="6308725" y="4079875"/>
            <a:ext cx="1520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/>
              <a:t>projection</a:t>
            </a:r>
          </a:p>
        </p:txBody>
      </p:sp>
      <p:sp>
        <p:nvSpPr>
          <p:cNvPr id="47114" name="Oval 8"/>
          <p:cNvSpPr>
            <a:spLocks noChangeArrowheads="1"/>
          </p:cNvSpPr>
          <p:nvPr/>
        </p:nvSpPr>
        <p:spPr bwMode="auto">
          <a:xfrm>
            <a:off x="1600200" y="4648200"/>
            <a:ext cx="4343400" cy="838200"/>
          </a:xfrm>
          <a:prstGeom prst="ellipse">
            <a:avLst/>
          </a:prstGeom>
          <a:noFill/>
          <a:ln w="38100">
            <a:solidFill>
              <a:srgbClr val="66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7115" name="Text Box 9"/>
          <p:cNvSpPr txBox="1">
            <a:spLocks noChangeArrowheads="1"/>
          </p:cNvSpPr>
          <p:nvPr/>
        </p:nvSpPr>
        <p:spPr bwMode="auto">
          <a:xfrm>
            <a:off x="6384925" y="4841875"/>
            <a:ext cx="1300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>
                <a:solidFill>
                  <a:srgbClr val="669900"/>
                </a:solidFill>
              </a:rPr>
              <a:t>selection</a:t>
            </a:r>
            <a:endParaRPr lang="en-US"/>
          </a:p>
        </p:txBody>
      </p:sp>
      <p:sp>
        <p:nvSpPr>
          <p:cNvPr id="47116" name="Oval 10"/>
          <p:cNvSpPr>
            <a:spLocks noChangeArrowheads="1"/>
          </p:cNvSpPr>
          <p:nvPr/>
        </p:nvSpPr>
        <p:spPr bwMode="auto">
          <a:xfrm>
            <a:off x="4114800" y="3200400"/>
            <a:ext cx="3276600" cy="9144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7117" name="Text Box 11"/>
          <p:cNvSpPr txBox="1">
            <a:spLocks noChangeArrowheads="1"/>
          </p:cNvSpPr>
          <p:nvPr/>
        </p:nvSpPr>
        <p:spPr bwMode="auto">
          <a:xfrm>
            <a:off x="7696200" y="34290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>
                <a:solidFill>
                  <a:srgbClr val="FF3300"/>
                </a:solidFill>
              </a:rPr>
              <a:t>join</a:t>
            </a:r>
            <a:endParaRPr lang="en-US"/>
          </a:p>
        </p:txBody>
      </p:sp>
      <p:pic>
        <p:nvPicPr>
          <p:cNvPr id="14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89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More Examples</a:t>
            </a:r>
          </a:p>
        </p:txBody>
      </p:sp>
      <p:sp>
        <p:nvSpPr>
          <p:cNvPr id="481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000" dirty="0" smtClean="0">
                <a:ea typeface="ＭＳ Ｐゴシック" pitchFamily="34" charset="-128"/>
              </a:rPr>
              <a:t>Find the names of students taking a 2-unit course</a:t>
            </a: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685800" y="2209800"/>
          <a:ext cx="4267200" cy="143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38" name="Worksheet" r:id="rId3" imgW="4572369" imgH="1533754" progId="Excel.Sheet.8">
                  <p:embed/>
                </p:oleObj>
              </mc:Choice>
              <mc:Fallback>
                <p:oleObj name="Worksheet" r:id="rId3" imgW="4572369" imgH="1533754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209800"/>
                        <a:ext cx="4267200" cy="1430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5410200" y="2093913"/>
          <a:ext cx="3186113" cy="158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39" name="Worksheet" r:id="rId5" imgW="3057901" imgH="1514856" progId="Excel.Sheet.8">
                  <p:embed/>
                </p:oleObj>
              </mc:Choice>
              <mc:Fallback>
                <p:oleObj name="Worksheet" r:id="rId5" imgW="3057901" imgH="151485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093913"/>
                        <a:ext cx="3186113" cy="158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2971800" y="4267200"/>
          <a:ext cx="2919413" cy="13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40" name="Worksheet" r:id="rId7" imgW="2914849" imgH="1429207" progId="Excel.Sheet.8">
                  <p:embed/>
                </p:oleObj>
              </mc:Choice>
              <mc:Fallback>
                <p:oleObj name="Worksheet" r:id="rId7" imgW="2914849" imgH="14292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267200"/>
                        <a:ext cx="2919413" cy="138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Line 1030"/>
          <p:cNvSpPr>
            <a:spLocks noChangeShapeType="1"/>
          </p:cNvSpPr>
          <p:nvPr/>
        </p:nvSpPr>
        <p:spPr bwMode="auto">
          <a:xfrm>
            <a:off x="2133600" y="3886200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" name="Line 1031"/>
          <p:cNvSpPr>
            <a:spLocks noChangeShapeType="1"/>
          </p:cNvSpPr>
          <p:nvPr/>
        </p:nvSpPr>
        <p:spPr bwMode="auto">
          <a:xfrm>
            <a:off x="7696200" y="3886200"/>
            <a:ext cx="990600" cy="0"/>
          </a:xfrm>
          <a:prstGeom prst="line">
            <a:avLst/>
          </a:prstGeom>
          <a:noFill/>
          <a:ln w="38100">
            <a:solidFill>
              <a:srgbClr val="66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Line 1032"/>
          <p:cNvSpPr>
            <a:spLocks noChangeShapeType="1"/>
          </p:cNvSpPr>
          <p:nvPr/>
        </p:nvSpPr>
        <p:spPr bwMode="auto">
          <a:xfrm flipH="1">
            <a:off x="4724400" y="3733800"/>
            <a:ext cx="1143000" cy="685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Line 1033"/>
          <p:cNvSpPr>
            <a:spLocks noChangeShapeType="1"/>
          </p:cNvSpPr>
          <p:nvPr/>
        </p:nvSpPr>
        <p:spPr bwMode="auto">
          <a:xfrm flipH="1" flipV="1">
            <a:off x="762000" y="2819400"/>
            <a:ext cx="2286000" cy="1981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477000" y="4648200"/>
            <a:ext cx="18735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3-way Join!</a:t>
            </a:r>
            <a:endParaRPr lang="en-US" sz="2800" b="1" dirty="0">
              <a:solidFill>
                <a:srgbClr val="0070C0"/>
              </a:solidFill>
            </a:endParaRPr>
          </a:p>
        </p:txBody>
      </p:sp>
      <p:pic>
        <p:nvPicPr>
          <p:cNvPr id="15" name="Picture 5" descr="CMUQ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7404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More Examples</a:t>
            </a:r>
          </a:p>
        </p:txBody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000" dirty="0">
                <a:ea typeface="ＭＳ Ｐゴシック" pitchFamily="34" charset="-128"/>
              </a:rPr>
              <a:t>Find the names of students taking a 2-unit course</a:t>
            </a:r>
          </a:p>
        </p:txBody>
      </p:sp>
      <p:graphicFrame>
        <p:nvGraphicFramePr>
          <p:cNvPr id="5017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1681648"/>
              </p:ext>
            </p:extLst>
          </p:nvPr>
        </p:nvGraphicFramePr>
        <p:xfrm>
          <a:off x="1709738" y="2576513"/>
          <a:ext cx="5203825" cy="2709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22" name="Equation" r:id="rId4" imgW="2145960" imgH="1117440" progId="Equation.3">
                  <p:embed/>
                </p:oleObj>
              </mc:Choice>
              <mc:Fallback>
                <p:oleObj name="Equation" r:id="rId4" imgW="2145960" imgH="1117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9738" y="2576513"/>
                        <a:ext cx="5203825" cy="2709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4" name="Line 5"/>
          <p:cNvSpPr>
            <a:spLocks noChangeShapeType="1"/>
          </p:cNvSpPr>
          <p:nvPr/>
        </p:nvSpPr>
        <p:spPr bwMode="auto">
          <a:xfrm>
            <a:off x="6019800" y="4953000"/>
            <a:ext cx="0" cy="609600"/>
          </a:xfrm>
          <a:prstGeom prst="line">
            <a:avLst/>
          </a:prstGeom>
          <a:noFill/>
          <a:ln w="38100">
            <a:solidFill>
              <a:srgbClr val="66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0185" name="Text Box 6"/>
          <p:cNvSpPr txBox="1">
            <a:spLocks noChangeArrowheads="1"/>
          </p:cNvSpPr>
          <p:nvPr/>
        </p:nvSpPr>
        <p:spPr bwMode="auto">
          <a:xfrm>
            <a:off x="6308725" y="4994275"/>
            <a:ext cx="1300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>
                <a:solidFill>
                  <a:srgbClr val="669900"/>
                </a:solidFill>
              </a:rPr>
              <a:t>selection</a:t>
            </a:r>
            <a:endParaRPr lang="en-US"/>
          </a:p>
        </p:txBody>
      </p:sp>
      <p:sp>
        <p:nvSpPr>
          <p:cNvPr id="50186" name="Line 7"/>
          <p:cNvSpPr>
            <a:spLocks noChangeShapeType="1"/>
          </p:cNvSpPr>
          <p:nvPr/>
        </p:nvSpPr>
        <p:spPr bwMode="auto">
          <a:xfrm>
            <a:off x="6248400" y="44196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0187" name="Text Box 8"/>
          <p:cNvSpPr txBox="1">
            <a:spLocks noChangeArrowheads="1"/>
          </p:cNvSpPr>
          <p:nvPr/>
        </p:nvSpPr>
        <p:spPr bwMode="auto">
          <a:xfrm>
            <a:off x="6477000" y="441960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/>
              <a:t>projection</a:t>
            </a:r>
          </a:p>
        </p:txBody>
      </p:sp>
      <p:sp>
        <p:nvSpPr>
          <p:cNvPr id="50188" name="Line 9"/>
          <p:cNvSpPr>
            <a:spLocks noChangeShapeType="1"/>
          </p:cNvSpPr>
          <p:nvPr/>
        </p:nvSpPr>
        <p:spPr bwMode="auto">
          <a:xfrm>
            <a:off x="7010400" y="3124200"/>
            <a:ext cx="0" cy="914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0189" name="Text Box 10"/>
          <p:cNvSpPr txBox="1">
            <a:spLocks noChangeArrowheads="1"/>
          </p:cNvSpPr>
          <p:nvPr/>
        </p:nvSpPr>
        <p:spPr bwMode="auto">
          <a:xfrm>
            <a:off x="7315200" y="32004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>
                <a:solidFill>
                  <a:srgbClr val="FF3300"/>
                </a:solidFill>
              </a:rPr>
              <a:t>join</a:t>
            </a:r>
            <a:endParaRPr lang="en-US"/>
          </a:p>
        </p:txBody>
      </p:sp>
      <p:sp>
        <p:nvSpPr>
          <p:cNvPr id="2" name="Rounded Rectangle 1"/>
          <p:cNvSpPr/>
          <p:nvPr/>
        </p:nvSpPr>
        <p:spPr>
          <a:xfrm>
            <a:off x="762000" y="5654676"/>
            <a:ext cx="76200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What is the equivalence of this in Relational Algebra?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17" name="Picture 5" descr="CMUQ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274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More on Joins</a:t>
            </a:r>
          </a:p>
        </p:txBody>
      </p:sp>
      <p:sp>
        <p:nvSpPr>
          <p:cNvPr id="522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10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pitchFamily="34" charset="-128"/>
              </a:rPr>
              <a:t>Assume a Parent-Children (PC) table instance as follows:</a:t>
            </a:r>
          </a:p>
          <a:p>
            <a:endParaRPr lang="en-US" sz="2600" dirty="0">
              <a:ea typeface="ＭＳ Ｐゴシック" pitchFamily="34" charset="-128"/>
            </a:endParaRPr>
          </a:p>
          <a:p>
            <a:endParaRPr lang="en-US" sz="2600" dirty="0" smtClean="0">
              <a:ea typeface="ＭＳ Ｐゴシック" pitchFamily="34" charset="-128"/>
            </a:endParaRPr>
          </a:p>
          <a:p>
            <a:endParaRPr lang="en-US" sz="2600" dirty="0">
              <a:ea typeface="ＭＳ Ｐゴシック" pitchFamily="34" charset="-128"/>
            </a:endParaRPr>
          </a:p>
          <a:p>
            <a:endParaRPr lang="en-US" sz="2600" dirty="0" smtClean="0">
              <a:ea typeface="ＭＳ Ｐゴシック" pitchFamily="34" charset="-128"/>
            </a:endParaRPr>
          </a:p>
          <a:p>
            <a:endParaRPr lang="en-US" sz="2600" dirty="0">
              <a:ea typeface="ＭＳ Ｐゴシック" pitchFamily="34" charset="-128"/>
            </a:endParaRPr>
          </a:p>
          <a:p>
            <a:endParaRPr lang="en-US" sz="2600" dirty="0" smtClean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600" dirty="0" smtClean="0">
                <a:ea typeface="ＭＳ Ｐゴシック" pitchFamily="34" charset="-128"/>
              </a:rPr>
              <a:t>Who are Tom’s </a:t>
            </a:r>
            <a:r>
              <a:rPr lang="en-US" sz="2600" dirty="0">
                <a:ea typeface="ＭＳ Ｐゴシック" pitchFamily="34" charset="-128"/>
              </a:rPr>
              <a:t>grandparent(s</a:t>
            </a:r>
            <a:r>
              <a:rPr lang="en-US" sz="2600" dirty="0" smtClean="0">
                <a:ea typeface="ＭＳ Ｐゴシック" pitchFamily="34" charset="-128"/>
              </a:rPr>
              <a:t>)? (</a:t>
            </a:r>
            <a:r>
              <a:rPr lang="en-US" sz="2600" i="1" dirty="0" smtClean="0">
                <a:ea typeface="ＭＳ Ｐゴシック" pitchFamily="34" charset="-128"/>
              </a:rPr>
              <a:t>this is a self-join</a:t>
            </a:r>
            <a:r>
              <a:rPr lang="en-US" sz="2600" dirty="0" smtClean="0">
                <a:ea typeface="ＭＳ Ｐゴシック" pitchFamily="34" charset="-128"/>
              </a:rPr>
              <a:t>)</a:t>
            </a:r>
            <a:endParaRPr lang="en-US" sz="2600" dirty="0">
              <a:ea typeface="ＭＳ Ｐゴシック" pitchFamily="34" charset="-128"/>
            </a:endParaRPr>
          </a:p>
        </p:txBody>
      </p:sp>
      <p:graphicFrame>
        <p:nvGraphicFramePr>
          <p:cNvPr id="522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7251581"/>
              </p:ext>
            </p:extLst>
          </p:nvPr>
        </p:nvGraphicFramePr>
        <p:xfrm>
          <a:off x="1290638" y="2794000"/>
          <a:ext cx="2778125" cy="178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822" name="Worksheet" r:id="rId3" imgW="2962772" imgH="1914887" progId="Excel.Sheet.8">
                  <p:embed/>
                </p:oleObj>
              </mc:Choice>
              <mc:Fallback>
                <p:oleObj name="Worksheet" r:id="rId3" imgW="2962772" imgH="191488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0638" y="2794000"/>
                        <a:ext cx="2778125" cy="178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8696976"/>
              </p:ext>
            </p:extLst>
          </p:nvPr>
        </p:nvGraphicFramePr>
        <p:xfrm>
          <a:off x="4800600" y="2786062"/>
          <a:ext cx="2778125" cy="178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823" name="Worksheet" r:id="rId5" imgW="2962772" imgH="1914887" progId="Excel.Sheet.8">
                  <p:embed/>
                </p:oleObj>
              </mc:Choice>
              <mc:Fallback>
                <p:oleObj name="Worksheet" r:id="rId5" imgW="2962772" imgH="191488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786062"/>
                        <a:ext cx="2778125" cy="178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33" name="Line 6"/>
          <p:cNvSpPr>
            <a:spLocks noChangeShapeType="1"/>
          </p:cNvSpPr>
          <p:nvPr/>
        </p:nvSpPr>
        <p:spPr bwMode="auto">
          <a:xfrm flipH="1">
            <a:off x="4067086" y="3714259"/>
            <a:ext cx="685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2234" name="Oval 7"/>
          <p:cNvSpPr>
            <a:spLocks noChangeArrowheads="1"/>
          </p:cNvSpPr>
          <p:nvPr/>
        </p:nvSpPr>
        <p:spPr bwMode="auto">
          <a:xfrm>
            <a:off x="6172200" y="3471862"/>
            <a:ext cx="685800" cy="4572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2235" name="Oval 8"/>
          <p:cNvSpPr>
            <a:spLocks noChangeArrowheads="1"/>
          </p:cNvSpPr>
          <p:nvPr/>
        </p:nvSpPr>
        <p:spPr bwMode="auto">
          <a:xfrm>
            <a:off x="6172200" y="4157662"/>
            <a:ext cx="685800" cy="4572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13" name="Picture 5" descr="CMUQ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4317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More Join Examples</a:t>
            </a:r>
          </a:p>
        </p:txBody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ea typeface="ＭＳ Ｐゴシック" pitchFamily="34" charset="-128"/>
              </a:rPr>
              <a:t>Find Tom’s grandparent(s)</a:t>
            </a:r>
          </a:p>
        </p:txBody>
      </p:sp>
      <p:graphicFrame>
        <p:nvGraphicFramePr>
          <p:cNvPr id="532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0556500"/>
              </p:ext>
            </p:extLst>
          </p:nvPr>
        </p:nvGraphicFramePr>
        <p:xfrm>
          <a:off x="2514600" y="2590800"/>
          <a:ext cx="3756025" cy="215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92" name="Equation" r:id="rId3" imgW="1549080" imgH="888840" progId="Equation.3">
                  <p:embed/>
                </p:oleObj>
              </mc:Choice>
              <mc:Fallback>
                <p:oleObj name="Equation" r:id="rId3" imgW="154908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590800"/>
                        <a:ext cx="3756025" cy="2154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914400" y="5105400"/>
            <a:ext cx="76200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What is the equivalence of this in Relational Algebra?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3204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Harder Examples: DIVISION</a:t>
            </a:r>
          </a:p>
        </p:txBody>
      </p:sp>
      <p:sp>
        <p:nvSpPr>
          <p:cNvPr id="54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F</a:t>
            </a:r>
            <a:r>
              <a:rPr lang="en-US" dirty="0" smtClean="0">
                <a:ea typeface="ＭＳ Ｐゴシック" pitchFamily="34" charset="-128"/>
              </a:rPr>
              <a:t>ind suppliers that shipped all the bad parts</a:t>
            </a:r>
          </a:p>
        </p:txBody>
      </p:sp>
      <p:graphicFrame>
        <p:nvGraphicFramePr>
          <p:cNvPr id="542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522592"/>
              </p:ext>
            </p:extLst>
          </p:nvPr>
        </p:nvGraphicFramePr>
        <p:xfrm>
          <a:off x="1069975" y="2667000"/>
          <a:ext cx="2916238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327" name="Worksheet" r:id="rId3" imgW="3115172" imgH="2677007" progId="Excel.Sheet.8">
                  <p:embed/>
                </p:oleObj>
              </mc:Choice>
              <mc:Fallback>
                <p:oleObj name="Worksheet" r:id="rId3" imgW="3115172" imgH="26770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9975" y="2667000"/>
                        <a:ext cx="2916238" cy="2500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6425858"/>
              </p:ext>
            </p:extLst>
          </p:nvPr>
        </p:nvGraphicFramePr>
        <p:xfrm>
          <a:off x="5099050" y="3054350"/>
          <a:ext cx="1050925" cy="170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328" name="Worksheet" r:id="rId5" imgW="1038121" imgH="1676430" progId="Excel.Sheet.8">
                  <p:embed/>
                </p:oleObj>
              </mc:Choice>
              <mc:Fallback>
                <p:oleObj name="Worksheet" r:id="rId5" imgW="1038121" imgH="167643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9050" y="3054350"/>
                        <a:ext cx="1050925" cy="170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6613395"/>
              </p:ext>
            </p:extLst>
          </p:nvPr>
        </p:nvGraphicFramePr>
        <p:xfrm>
          <a:off x="7300913" y="3063875"/>
          <a:ext cx="1081087" cy="120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329" name="Worksheet" r:id="rId7" imgW="1038631" imgH="1162532" progId="Excel.Sheet.8">
                  <p:embed/>
                </p:oleObj>
              </mc:Choice>
              <mc:Fallback>
                <p:oleObj name="Worksheet" r:id="rId7" imgW="1038631" imgH="1162532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0913" y="3063875"/>
                        <a:ext cx="1081087" cy="1209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834840"/>
              </p:ext>
            </p:extLst>
          </p:nvPr>
        </p:nvGraphicFramePr>
        <p:xfrm>
          <a:off x="4429125" y="3744913"/>
          <a:ext cx="366713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330" name="Equation" r:id="rId9" imgW="139680" imgH="139680" progId="Equation.3">
                  <p:embed/>
                </p:oleObj>
              </mc:Choice>
              <mc:Fallback>
                <p:oleObj name="Equation" r:id="rId9" imgW="13968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5" y="3744913"/>
                        <a:ext cx="366713" cy="366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6985166"/>
              </p:ext>
            </p:extLst>
          </p:nvPr>
        </p:nvGraphicFramePr>
        <p:xfrm>
          <a:off x="6715125" y="3627438"/>
          <a:ext cx="366713" cy="296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331" name="Equation" r:id="rId11" imgW="139680" imgH="114120" progId="Equation.3">
                  <p:embed/>
                </p:oleObj>
              </mc:Choice>
              <mc:Fallback>
                <p:oleObj name="Equation" r:id="rId11" imgW="139680" imgH="114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5125" y="3627438"/>
                        <a:ext cx="366713" cy="296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5" descr="CMUQ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3691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Harder Examples: DIVISION</a:t>
            </a:r>
          </a:p>
        </p:txBody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F</a:t>
            </a:r>
            <a:r>
              <a:rPr lang="en-US" dirty="0" smtClean="0">
                <a:ea typeface="ＭＳ Ｐゴシック" pitchFamily="34" charset="-128"/>
              </a:rPr>
              <a:t>ind suppliers that shipped all the bad parts</a:t>
            </a:r>
          </a:p>
        </p:txBody>
      </p:sp>
      <p:graphicFrame>
        <p:nvGraphicFramePr>
          <p:cNvPr id="552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7954738"/>
              </p:ext>
            </p:extLst>
          </p:nvPr>
        </p:nvGraphicFramePr>
        <p:xfrm>
          <a:off x="2514600" y="2576513"/>
          <a:ext cx="3662363" cy="215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739" name="Equation" r:id="rId3" imgW="1511280" imgH="888840" progId="Equation.3">
                  <p:embed/>
                </p:oleObj>
              </mc:Choice>
              <mc:Fallback>
                <p:oleObj name="Equation" r:id="rId3" imgW="151128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576513"/>
                        <a:ext cx="3662363" cy="215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173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Outline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ea typeface="ＭＳ Ｐゴシック" pitchFamily="34" charset="-128"/>
              </a:rPr>
              <a:t>Relational Tuple Calculus (RTC)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ea typeface="ＭＳ Ｐゴシック" pitchFamily="34" charset="-128"/>
              </a:rPr>
              <a:t>Why?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D</a:t>
            </a:r>
            <a:r>
              <a:rPr lang="en-US" dirty="0" smtClean="0">
                <a:ea typeface="ＭＳ Ｐゴシック" pitchFamily="34" charset="-128"/>
              </a:rPr>
              <a:t>etails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E</a:t>
            </a:r>
            <a:r>
              <a:rPr lang="en-US" dirty="0" smtClean="0">
                <a:ea typeface="ＭＳ Ｐゴシック" pitchFamily="34" charset="-128"/>
              </a:rPr>
              <a:t>xamples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E</a:t>
            </a:r>
            <a:r>
              <a:rPr lang="en-US" dirty="0" smtClean="0">
                <a:ea typeface="ＭＳ Ｐゴシック" pitchFamily="34" charset="-128"/>
              </a:rPr>
              <a:t>quivalence with relational algebra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ea typeface="ＭＳ Ｐゴシック" pitchFamily="34" charset="-128"/>
              </a:rPr>
              <a:t>‘</a:t>
            </a:r>
            <a:r>
              <a:rPr lang="en-US" dirty="0">
                <a:ea typeface="ＭＳ Ｐゴシック" pitchFamily="34" charset="-128"/>
              </a:rPr>
              <a:t>S</a:t>
            </a:r>
            <a:r>
              <a:rPr lang="en-US" dirty="0" smtClean="0">
                <a:ea typeface="ＭＳ Ｐゴシック" pitchFamily="34" charset="-128"/>
              </a:rPr>
              <a:t>afety’ of expressions</a:t>
            </a:r>
          </a:p>
        </p:txBody>
      </p:sp>
      <p:pic>
        <p:nvPicPr>
          <p:cNvPr id="5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267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General Patterns</a:t>
            </a:r>
          </a:p>
        </p:txBody>
      </p:sp>
      <p:sp>
        <p:nvSpPr>
          <p:cNvPr id="563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ea typeface="ＭＳ Ｐゴシック" pitchFamily="34" charset="-128"/>
              </a:rPr>
              <a:t>There are three equivalent versions:</a:t>
            </a:r>
          </a:p>
          <a:p>
            <a:pPr marL="971550" lvl="1" indent="-514350">
              <a:buAutoNum type="arabicParenR"/>
            </a:pPr>
            <a:r>
              <a:rPr lang="en-US" dirty="0">
                <a:ea typeface="ＭＳ Ｐゴシック" pitchFamily="34" charset="-128"/>
              </a:rPr>
              <a:t>I</a:t>
            </a:r>
            <a:r>
              <a:rPr lang="en-US" dirty="0" smtClean="0">
                <a:ea typeface="ＭＳ Ｐゴシック" pitchFamily="34" charset="-128"/>
              </a:rPr>
              <a:t>f it is bad, he shipped it</a:t>
            </a:r>
          </a:p>
          <a:p>
            <a:pPr marL="971550" lvl="1" indent="-514350">
              <a:buAutoNum type="arabicParenR"/>
            </a:pPr>
            <a:endParaRPr lang="en-US" dirty="0">
              <a:ea typeface="ＭＳ Ｐゴシック" pitchFamily="34" charset="-128"/>
            </a:endParaRPr>
          </a:p>
          <a:p>
            <a:pPr marL="971550" lvl="1" indent="-514350">
              <a:buAutoNum type="arabicParenR"/>
            </a:pPr>
            <a:endParaRPr lang="en-US" dirty="0" smtClean="0">
              <a:ea typeface="ＭＳ Ｐゴシック" pitchFamily="34" charset="-128"/>
            </a:endParaRPr>
          </a:p>
          <a:p>
            <a:pPr marL="971550" lvl="1" indent="-514350">
              <a:buAutoNum type="arabicParenR"/>
            </a:pPr>
            <a:r>
              <a:rPr lang="en-US" dirty="0">
                <a:ea typeface="ＭＳ Ｐゴシック" pitchFamily="34" charset="-128"/>
              </a:rPr>
              <a:t>E</a:t>
            </a:r>
            <a:r>
              <a:rPr lang="en-US" dirty="0" smtClean="0">
                <a:ea typeface="ＭＳ Ｐゴシック" pitchFamily="34" charset="-128"/>
              </a:rPr>
              <a:t>ither it was good, or he shipped it</a:t>
            </a:r>
          </a:p>
          <a:p>
            <a:pPr marL="971550" lvl="1" indent="-514350">
              <a:buAutoNum type="arabicParenR"/>
            </a:pPr>
            <a:endParaRPr lang="en-US" dirty="0">
              <a:ea typeface="ＭＳ Ｐゴシック" pitchFamily="34" charset="-128"/>
            </a:endParaRPr>
          </a:p>
          <a:p>
            <a:pPr marL="971550" lvl="1" indent="-514350">
              <a:buAutoNum type="arabicParenR"/>
            </a:pPr>
            <a:endParaRPr lang="en-US" dirty="0" smtClean="0">
              <a:ea typeface="ＭＳ Ｐゴシック" pitchFamily="34" charset="-128"/>
            </a:endParaRPr>
          </a:p>
          <a:p>
            <a:pPr marL="971550" lvl="1" indent="-514350">
              <a:buAutoNum type="arabicParenR"/>
            </a:pPr>
            <a:r>
              <a:rPr lang="en-US" dirty="0">
                <a:ea typeface="ＭＳ Ｐゴシック" pitchFamily="34" charset="-128"/>
              </a:rPr>
              <a:t>T</a:t>
            </a:r>
            <a:r>
              <a:rPr lang="en-US" dirty="0" smtClean="0">
                <a:ea typeface="ＭＳ Ｐゴシック" pitchFamily="34" charset="-128"/>
              </a:rPr>
              <a:t>here is no bad shipment that he missed</a:t>
            </a:r>
          </a:p>
        </p:txBody>
      </p:sp>
      <p:graphicFrame>
        <p:nvGraphicFramePr>
          <p:cNvPr id="563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6145426"/>
              </p:ext>
            </p:extLst>
          </p:nvPr>
        </p:nvGraphicFramePr>
        <p:xfrm>
          <a:off x="2014538" y="2925763"/>
          <a:ext cx="4586287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69" name="Equation" r:id="rId3" imgW="1892160" imgH="203040" progId="Equation.3">
                  <p:embed/>
                </p:oleObj>
              </mc:Choice>
              <mc:Fallback>
                <p:oleObj name="Equation" r:id="rId3" imgW="18921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4538" y="2925763"/>
                        <a:ext cx="4586287" cy="493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4337932"/>
              </p:ext>
            </p:extLst>
          </p:nvPr>
        </p:nvGraphicFramePr>
        <p:xfrm>
          <a:off x="2030413" y="4525963"/>
          <a:ext cx="4402137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70" name="Equation" r:id="rId5" imgW="1815840" imgH="203040" progId="Equation.3">
                  <p:embed/>
                </p:oleObj>
              </mc:Choice>
              <mc:Fallback>
                <p:oleObj name="Equation" r:id="rId5" imgW="18158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0413" y="4525963"/>
                        <a:ext cx="4402137" cy="493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6902114"/>
              </p:ext>
            </p:extLst>
          </p:nvPr>
        </p:nvGraphicFramePr>
        <p:xfrm>
          <a:off x="2000250" y="5901849"/>
          <a:ext cx="4862513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71" name="Equation" r:id="rId7" imgW="2006280" imgH="203040" progId="Equation.3">
                  <p:embed/>
                </p:oleObj>
              </mc:Choice>
              <mc:Fallback>
                <p:oleObj name="Equation" r:id="rId7" imgW="20062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50" y="5901849"/>
                        <a:ext cx="4862513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0937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More on Division</a:t>
            </a:r>
          </a:p>
        </p:txBody>
      </p:sp>
      <p:sp>
        <p:nvSpPr>
          <p:cNvPr id="583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3000" dirty="0" smtClean="0">
                <a:ea typeface="ＭＳ Ｐゴシック" pitchFamily="34" charset="-128"/>
              </a:rPr>
              <a:t>Find (SSNs of) students who are taking all the courses that </a:t>
            </a:r>
            <a:r>
              <a:rPr lang="en-US" sz="3000" dirty="0" err="1" smtClean="0">
                <a:ea typeface="ＭＳ Ｐゴシック" pitchFamily="34" charset="-128"/>
              </a:rPr>
              <a:t>ssn</a:t>
            </a:r>
            <a:r>
              <a:rPr lang="en-US" sz="3000" dirty="0" smtClean="0">
                <a:ea typeface="ＭＳ Ｐゴシック" pitchFamily="34" charset="-128"/>
              </a:rPr>
              <a:t>=123 is (and maybe even more)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609600" y="3200400"/>
            <a:ext cx="8077200" cy="11430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One way to think about this:</a:t>
            </a:r>
          </a:p>
          <a:p>
            <a:pPr lvl="1">
              <a:buFontTx/>
              <a:buNone/>
            </a:pPr>
            <a:r>
              <a:rPr lang="en-US" sz="2400" dirty="0" smtClean="0">
                <a:solidFill>
                  <a:schemeClr val="tx1"/>
                </a:solidFill>
                <a:ea typeface="ＭＳ Ｐゴシック" pitchFamily="34" charset="-128"/>
              </a:rPr>
              <a:t>Find </a:t>
            </a:r>
            <a:r>
              <a:rPr lang="en-US" sz="2400" dirty="0">
                <a:solidFill>
                  <a:schemeClr val="tx1"/>
                </a:solidFill>
                <a:ea typeface="ＭＳ Ｐゴシック" pitchFamily="34" charset="-128"/>
              </a:rPr>
              <a:t>students ‘s’ so that </a:t>
            </a:r>
            <a:r>
              <a:rPr lang="en-US" sz="2400" dirty="0" smtClean="0">
                <a:solidFill>
                  <a:schemeClr val="tx1"/>
                </a:solidFill>
                <a:ea typeface="ＭＳ Ｐゴシック" pitchFamily="34" charset="-128"/>
              </a:rPr>
              <a:t>if </a:t>
            </a:r>
            <a:r>
              <a:rPr lang="en-US" sz="2400" dirty="0">
                <a:solidFill>
                  <a:schemeClr val="tx1"/>
                </a:solidFill>
                <a:ea typeface="ＭＳ Ｐゴシック" pitchFamily="34" charset="-128"/>
              </a:rPr>
              <a:t>123 takes a course =&gt; so does ‘s</a:t>
            </a:r>
            <a:r>
              <a:rPr lang="en-US" sz="2400" dirty="0" smtClean="0">
                <a:solidFill>
                  <a:schemeClr val="tx1"/>
                </a:solidFill>
                <a:ea typeface="ＭＳ Ｐゴシック" pitchFamily="34" charset="-128"/>
              </a:rPr>
              <a:t>’</a:t>
            </a:r>
            <a:endParaRPr lang="en-US" sz="2400" dirty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pic>
        <p:nvPicPr>
          <p:cNvPr id="8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411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More on Division</a:t>
            </a:r>
          </a:p>
        </p:txBody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>
                <a:ea typeface="ＭＳ Ｐゴシック" pitchFamily="34" charset="-128"/>
              </a:rPr>
              <a:t>Find (SSNs of) students who are taking all the courses that </a:t>
            </a:r>
            <a:r>
              <a:rPr lang="en-US" sz="3000" dirty="0" err="1">
                <a:ea typeface="ＭＳ Ｐゴシック" pitchFamily="34" charset="-128"/>
              </a:rPr>
              <a:t>ssn</a:t>
            </a:r>
            <a:r>
              <a:rPr lang="en-US" sz="3000" dirty="0">
                <a:ea typeface="ＭＳ Ｐゴシック" pitchFamily="34" charset="-128"/>
              </a:rPr>
              <a:t>=123 is (and maybe even more)</a:t>
            </a:r>
          </a:p>
        </p:txBody>
      </p:sp>
      <p:graphicFrame>
        <p:nvGraphicFramePr>
          <p:cNvPr id="593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8247233"/>
              </p:ext>
            </p:extLst>
          </p:nvPr>
        </p:nvGraphicFramePr>
        <p:xfrm>
          <a:off x="1828800" y="2895600"/>
          <a:ext cx="5294312" cy="270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88" name="Equation" r:id="rId3" imgW="2184120" imgH="1117440" progId="Equation.3">
                  <p:embed/>
                </p:oleObj>
              </mc:Choice>
              <mc:Fallback>
                <p:oleObj name="Equation" r:id="rId3" imgW="2184120" imgH="1117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895600"/>
                        <a:ext cx="5294312" cy="2708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492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‘Proof’ of Equivalence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ea typeface="ＭＳ Ｐゴシック" pitchFamily="34" charset="-128"/>
              </a:rPr>
              <a:t>Relational </a:t>
            </a:r>
            <a:r>
              <a:rPr lang="en-US" dirty="0">
                <a:ea typeface="ＭＳ Ｐゴシック" pitchFamily="34" charset="-128"/>
              </a:rPr>
              <a:t>A</a:t>
            </a:r>
            <a:r>
              <a:rPr lang="en-US" dirty="0" smtClean="0">
                <a:ea typeface="ＭＳ Ｐゴシック" pitchFamily="34" charset="-128"/>
              </a:rPr>
              <a:t>lgebra &lt;-&gt; RTC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581400" y="3108944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But…</a:t>
            </a:r>
            <a:endParaRPr lang="en-US" sz="3600" dirty="0">
              <a:solidFill>
                <a:srgbClr val="0070C0"/>
              </a:solidFill>
            </a:endParaRPr>
          </a:p>
        </p:txBody>
      </p:sp>
      <p:pic>
        <p:nvPicPr>
          <p:cNvPr id="8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533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Safety of Expressions</a:t>
            </a:r>
          </a:p>
        </p:txBody>
      </p:sp>
      <p:sp>
        <p:nvSpPr>
          <p:cNvPr id="604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ea typeface="ＭＳ Ｐゴシック" pitchFamily="34" charset="-128"/>
              </a:rPr>
              <a:t>FORBIDDEN:</a:t>
            </a:r>
          </a:p>
          <a:p>
            <a:pPr>
              <a:buFontTx/>
              <a:buNone/>
            </a:pPr>
            <a:endParaRPr lang="en-US" dirty="0" smtClean="0"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dirty="0" smtClean="0">
                <a:ea typeface="ＭＳ Ｐゴシック" pitchFamily="34" charset="-128"/>
              </a:rPr>
              <a:t>It has infinite output!!</a:t>
            </a:r>
          </a:p>
          <a:p>
            <a:endParaRPr lang="en-US" dirty="0" smtClean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ea typeface="ＭＳ Ｐゴシック" pitchFamily="34" charset="-128"/>
              </a:rPr>
              <a:t>Instead, always use:</a:t>
            </a:r>
          </a:p>
        </p:txBody>
      </p:sp>
      <p:graphicFrame>
        <p:nvGraphicFramePr>
          <p:cNvPr id="60418" name="Object 2"/>
          <p:cNvGraphicFramePr>
            <a:graphicFrameLocks noChangeAspect="1"/>
          </p:cNvGraphicFramePr>
          <p:nvPr/>
        </p:nvGraphicFramePr>
        <p:xfrm>
          <a:off x="4191000" y="2133600"/>
          <a:ext cx="3232150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964" name="Equation" r:id="rId3" imgW="1333440" imgH="228600" progId="Equation.3">
                  <p:embed/>
                </p:oleObj>
              </mc:Choice>
              <mc:Fallback>
                <p:oleObj name="Equation" r:id="rId3" imgW="13334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133600"/>
                        <a:ext cx="3232150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5" name="Line 5"/>
          <p:cNvSpPr>
            <a:spLocks noChangeShapeType="1"/>
          </p:cNvSpPr>
          <p:nvPr/>
        </p:nvSpPr>
        <p:spPr bwMode="auto">
          <a:xfrm>
            <a:off x="4343400" y="1905000"/>
            <a:ext cx="2590800" cy="9906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0426" name="Line 7"/>
          <p:cNvSpPr>
            <a:spLocks noChangeShapeType="1"/>
          </p:cNvSpPr>
          <p:nvPr/>
        </p:nvSpPr>
        <p:spPr bwMode="auto">
          <a:xfrm flipH="1">
            <a:off x="4572000" y="1905000"/>
            <a:ext cx="2057400" cy="1066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0419" name="Object 3"/>
          <p:cNvGraphicFramePr>
            <a:graphicFrameLocks noChangeAspect="1"/>
          </p:cNvGraphicFramePr>
          <p:nvPr/>
        </p:nvGraphicFramePr>
        <p:xfrm>
          <a:off x="1276350" y="4800600"/>
          <a:ext cx="4586288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965" name="Equation" r:id="rId5" imgW="1892160" imgH="228600" progId="Equation.3">
                  <p:embed/>
                </p:oleObj>
              </mc:Choice>
              <mc:Fallback>
                <p:oleObj name="Equation" r:id="rId5" imgW="18921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6350" y="4800600"/>
                        <a:ext cx="4586288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5" descr="CMUQ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0764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250"/>
                                        <p:tgtEl>
                                          <p:spTgt spid="60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25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5" grpId="0" animBg="1"/>
      <p:bldP spid="6042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mtClean="0">
                <a:ea typeface="ＭＳ Ｐゴシック" pitchFamily="34" charset="-128"/>
              </a:rPr>
              <a:t>Summary</a:t>
            </a:r>
          </a:p>
        </p:txBody>
      </p:sp>
      <p:sp>
        <p:nvSpPr>
          <p:cNvPr id="1167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458200" cy="5257800"/>
          </a:xfrm>
          <a:noFill/>
        </p:spPr>
        <p:txBody>
          <a:bodyPr lIns="92075" tIns="46038" rIns="92075" bIns="46038"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ea typeface="ＭＳ Ｐゴシック" pitchFamily="34" charset="-128"/>
              </a:rPr>
              <a:t>The relational model has rigorously defined query languages — simple and powerful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ea typeface="ＭＳ Ｐゴシック" pitchFamily="34" charset="-128"/>
              </a:rPr>
              <a:t>Relational algebra is more operational/procedural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U</a:t>
            </a:r>
            <a:r>
              <a:rPr lang="en-US" dirty="0" smtClean="0">
                <a:ea typeface="ＭＳ Ｐゴシック" pitchFamily="34" charset="-128"/>
              </a:rPr>
              <a:t>seful as internal representation for query evaluation plans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ea typeface="ＭＳ Ｐゴシック" pitchFamily="34" charset="-128"/>
              </a:rPr>
              <a:t>Relational calculus is </a:t>
            </a:r>
            <a:r>
              <a:rPr lang="en-US" sz="2800" dirty="0" smtClean="0">
                <a:solidFill>
                  <a:schemeClr val="tx2"/>
                </a:solidFill>
                <a:ea typeface="ＭＳ Ｐゴシック" pitchFamily="34" charset="-128"/>
              </a:rPr>
              <a:t>declarative</a:t>
            </a:r>
            <a:endParaRPr lang="en-US" sz="2800" dirty="0" smtClean="0">
              <a:ea typeface="ＭＳ Ｐゴシック" pitchFamily="34" charset="-128"/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U</a:t>
            </a:r>
            <a:r>
              <a:rPr lang="en-US" dirty="0" smtClean="0">
                <a:ea typeface="ＭＳ Ｐゴシック" pitchFamily="34" charset="-128"/>
              </a:rPr>
              <a:t>sers define queries in terms of what they want, not in terms of how to compute them</a:t>
            </a:r>
            <a:endParaRPr lang="en-US" dirty="0" smtClean="0">
              <a:solidFill>
                <a:schemeClr val="accent2"/>
              </a:solidFill>
              <a:ea typeface="ＭＳ Ｐゴシック" pitchFamily="34" charset="-128"/>
            </a:endParaRPr>
          </a:p>
        </p:txBody>
      </p:sp>
      <p:pic>
        <p:nvPicPr>
          <p:cNvPr id="7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09069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mtClean="0">
                <a:ea typeface="ＭＳ Ｐゴシック" pitchFamily="34" charset="-128"/>
              </a:rPr>
              <a:t>Summary</a:t>
            </a:r>
          </a:p>
        </p:txBody>
      </p:sp>
      <p:sp>
        <p:nvSpPr>
          <p:cNvPr id="1167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458200" cy="5257800"/>
          </a:xfrm>
          <a:noFill/>
        </p:spPr>
        <p:txBody>
          <a:bodyPr lIns="92075" tIns="46038" rIns="92075" bIns="46038"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ea typeface="ＭＳ Ｐゴシック" pitchFamily="34" charset="-128"/>
              </a:rPr>
              <a:t>Several ways of expressing a given query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A </a:t>
            </a:r>
            <a:r>
              <a:rPr lang="en-US" i="1" dirty="0">
                <a:ea typeface="ＭＳ Ｐゴシック" pitchFamily="34" charset="-128"/>
              </a:rPr>
              <a:t>query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i="1" dirty="0">
                <a:ea typeface="ＭＳ Ｐゴシック" pitchFamily="34" charset="-128"/>
              </a:rPr>
              <a:t>optimizer</a:t>
            </a:r>
            <a:r>
              <a:rPr lang="en-US" dirty="0">
                <a:ea typeface="ＭＳ Ｐゴシック" pitchFamily="34" charset="-128"/>
              </a:rPr>
              <a:t> should choose the most </a:t>
            </a: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efficient </a:t>
            </a:r>
            <a:r>
              <a:rPr lang="en-US" dirty="0">
                <a:ea typeface="ＭＳ Ｐゴシック" pitchFamily="34" charset="-128"/>
              </a:rPr>
              <a:t>version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ea typeface="ＭＳ Ｐゴシック" pitchFamily="34" charset="-128"/>
              </a:rPr>
              <a:t>Algebra and “safe” calculus have </a:t>
            </a:r>
            <a:r>
              <a:rPr lang="en-US" sz="2800" dirty="0" smtClean="0">
                <a:ea typeface="ＭＳ Ｐゴシック" pitchFamily="34" charset="-128"/>
              </a:rPr>
              <a:t>the same </a:t>
            </a:r>
            <a:br>
              <a:rPr lang="en-US" sz="2800" dirty="0" smtClean="0">
                <a:ea typeface="ＭＳ Ｐゴシック" pitchFamily="34" charset="-128"/>
              </a:rPr>
            </a:br>
            <a:r>
              <a:rPr lang="en-US" sz="2800" i="1" dirty="0" smtClean="0">
                <a:solidFill>
                  <a:schemeClr val="tx2"/>
                </a:solidFill>
                <a:ea typeface="ＭＳ Ｐゴシック" pitchFamily="34" charset="-128"/>
              </a:rPr>
              <a:t>expressive</a:t>
            </a:r>
            <a:r>
              <a:rPr lang="en-US" sz="2800" dirty="0" smtClean="0">
                <a:solidFill>
                  <a:schemeClr val="tx2"/>
                </a:solidFill>
                <a:ea typeface="ＭＳ Ｐゴシック" pitchFamily="34" charset="-128"/>
              </a:rPr>
              <a:t> </a:t>
            </a:r>
            <a:r>
              <a:rPr lang="en-US" sz="2800" i="1" dirty="0">
                <a:solidFill>
                  <a:schemeClr val="tx2"/>
                </a:solidFill>
                <a:ea typeface="ＭＳ Ｐゴシック" pitchFamily="34" charset="-128"/>
              </a:rPr>
              <a:t>power</a:t>
            </a:r>
            <a:endParaRPr lang="en-US" sz="2800" dirty="0">
              <a:ea typeface="ＭＳ Ｐゴシック" pitchFamily="34" charset="-128"/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ea typeface="ＭＳ Ｐゴシック" pitchFamily="34" charset="-128"/>
              </a:rPr>
              <a:t>This leads </a:t>
            </a:r>
            <a:r>
              <a:rPr lang="en-US" dirty="0">
                <a:ea typeface="ＭＳ Ｐゴシック" pitchFamily="34" charset="-128"/>
              </a:rPr>
              <a:t>to the notion of </a:t>
            </a:r>
            <a:r>
              <a:rPr lang="en-US" i="1" dirty="0">
                <a:solidFill>
                  <a:schemeClr val="tx2"/>
                </a:solidFill>
                <a:ea typeface="ＭＳ Ｐゴシック" pitchFamily="34" charset="-128"/>
              </a:rPr>
              <a:t>relational </a:t>
            </a:r>
            <a:r>
              <a:rPr lang="en-US" i="1" dirty="0" smtClean="0">
                <a:solidFill>
                  <a:schemeClr val="tx2"/>
                </a:solidFill>
                <a:ea typeface="ＭＳ Ｐゴシック" pitchFamily="34" charset="-128"/>
              </a:rPr>
              <a:t>completeness</a:t>
            </a:r>
            <a:endParaRPr lang="en-US" i="1" dirty="0">
              <a:ea typeface="ＭＳ Ｐゴシック" pitchFamily="34" charset="-128"/>
            </a:endParaRPr>
          </a:p>
        </p:txBody>
      </p:sp>
      <p:pic>
        <p:nvPicPr>
          <p:cNvPr id="5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90974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buNone/>
            </a:pPr>
            <a:r>
              <a:rPr lang="en-US" sz="4800" dirty="0" smtClean="0">
                <a:solidFill>
                  <a:srgbClr val="0070C0"/>
                </a:solidFill>
              </a:rPr>
              <a:t>SQL- Part I</a:t>
            </a:r>
            <a:endParaRPr lang="en-US" sz="48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/>
          </a:p>
          <a:p>
            <a:pPr lvl="3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792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Motivation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6256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  <a:ea typeface="ＭＳ Ｐゴシック" pitchFamily="34" charset="-128"/>
              </a:rPr>
              <a:t>Question</a:t>
            </a:r>
            <a:r>
              <a:rPr lang="en-US" sz="2800" dirty="0" smtClean="0">
                <a:ea typeface="ＭＳ Ｐゴシック" pitchFamily="34" charset="-128"/>
              </a:rPr>
              <a:t>: What is the main “weakness” of relational algebra?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  <a:ea typeface="ＭＳ Ｐゴシック" pitchFamily="34" charset="-128"/>
              </a:rPr>
              <a:t>Answer</a:t>
            </a:r>
            <a:r>
              <a:rPr lang="en-US" sz="2800" dirty="0" smtClean="0">
                <a:ea typeface="ＭＳ Ｐゴシック" pitchFamily="34" charset="-128"/>
              </a:rPr>
              <a:t>: Procedural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ea typeface="ＭＳ Ｐゴシック" pitchFamily="34" charset="-128"/>
              </a:rPr>
              <a:t>It describes the steps (i.e., ‘</a:t>
            </a:r>
            <a:r>
              <a:rPr lang="en-US" dirty="0" smtClean="0">
                <a:solidFill>
                  <a:srgbClr val="FF3300"/>
                </a:solidFill>
                <a:ea typeface="ＭＳ Ｐゴシック" pitchFamily="34" charset="-128"/>
              </a:rPr>
              <a:t>how</a:t>
            </a:r>
            <a:r>
              <a:rPr lang="en-US" dirty="0" smtClean="0">
                <a:ea typeface="ＭＳ Ｐゴシック" pitchFamily="34" charset="-128"/>
              </a:rPr>
              <a:t>’)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ea typeface="ＭＳ Ｐゴシック" pitchFamily="34" charset="-128"/>
              </a:rPr>
              <a:t>Useful</a:t>
            </a:r>
            <a:r>
              <a:rPr lang="en-US" dirty="0" smtClean="0">
                <a:ea typeface="ＭＳ Ｐゴシック" pitchFamily="34" charset="-128"/>
              </a:rPr>
              <a:t>, especially for query optimization</a:t>
            </a:r>
          </a:p>
        </p:txBody>
      </p:sp>
      <p:pic>
        <p:nvPicPr>
          <p:cNvPr id="7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7862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Relational Calculus (in General)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ea typeface="ＭＳ Ｐゴシック" pitchFamily="34" charset="-128"/>
              </a:rPr>
              <a:t>It describes </a:t>
            </a:r>
            <a:r>
              <a:rPr lang="en-US" sz="2800" dirty="0" smtClean="0">
                <a:solidFill>
                  <a:srgbClr val="FF3300"/>
                </a:solidFill>
                <a:ea typeface="ＭＳ Ｐゴシック" pitchFamily="34" charset="-128"/>
              </a:rPr>
              <a:t>what</a:t>
            </a:r>
            <a:r>
              <a:rPr lang="en-US" sz="2800" dirty="0" smtClean="0">
                <a:ea typeface="ＭＳ Ｐゴシック" pitchFamily="34" charset="-128"/>
              </a:rPr>
              <a:t> we want (</a:t>
            </a:r>
            <a:r>
              <a:rPr lang="en-US" sz="2800" i="1" dirty="0" smtClean="0">
                <a:ea typeface="ＭＳ Ｐゴシック" pitchFamily="34" charset="-128"/>
              </a:rPr>
              <a:t>not how</a:t>
            </a:r>
            <a:r>
              <a:rPr lang="en-US" sz="2800" dirty="0" smtClean="0">
                <a:ea typeface="ＭＳ Ｐゴシック" pitchFamily="34" charset="-128"/>
              </a:rPr>
              <a:t>)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ea typeface="ＭＳ Ｐゴシック" pitchFamily="34" charset="-128"/>
              </a:rPr>
              <a:t>It has two equivalent flavors, ‘tuple’ and </a:t>
            </a:r>
            <a:r>
              <a:rPr lang="en-US" sz="2800" dirty="0" smtClean="0">
                <a:ea typeface="ＭＳ Ｐゴシック" pitchFamily="34" charset="-128"/>
              </a:rPr>
              <a:t>‘</a:t>
            </a:r>
            <a:r>
              <a:rPr lang="en-US" sz="2800" dirty="0" smtClean="0">
                <a:ea typeface="ＭＳ Ｐゴシック" pitchFamily="34" charset="-128"/>
              </a:rPr>
              <a:t>domain’ calculus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ea typeface="ＭＳ Ｐゴシック" pitchFamily="34" charset="-128"/>
              </a:rPr>
              <a:t>We will only focus on relational ‘tuple’ calculus 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ea typeface="ＭＳ Ｐゴシック" pitchFamily="34" charset="-128"/>
              </a:rPr>
              <a:t>It is the basis for SQL and </a:t>
            </a:r>
            <a:r>
              <a:rPr lang="en-US" sz="2800" dirty="0" smtClean="0">
                <a:ea typeface="ＭＳ Ｐゴシック" pitchFamily="34" charset="-128"/>
              </a:rPr>
              <a:t>Query-By-Example </a:t>
            </a:r>
            <a:r>
              <a:rPr lang="en-US" sz="2800" dirty="0" smtClean="0">
                <a:ea typeface="ＭＳ Ｐゴシック" pitchFamily="34" charset="-128"/>
              </a:rPr>
              <a:t>(QBE)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ea typeface="ＭＳ Ｐゴシック" pitchFamily="34" charset="-128"/>
              </a:rPr>
              <a:t>It is useful for proofs (see query optimization, later)</a:t>
            </a:r>
          </a:p>
        </p:txBody>
      </p:sp>
      <p:pic>
        <p:nvPicPr>
          <p:cNvPr id="7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489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Relational </a:t>
            </a:r>
            <a:r>
              <a:rPr lang="en-US" dirty="0">
                <a:ea typeface="ＭＳ Ｐゴシック" pitchFamily="34" charset="-128"/>
              </a:rPr>
              <a:t>T</a:t>
            </a:r>
            <a:r>
              <a:rPr lang="en-US" dirty="0" smtClean="0">
                <a:ea typeface="ＭＳ Ｐゴシック" pitchFamily="34" charset="-128"/>
              </a:rPr>
              <a:t>uple </a:t>
            </a:r>
            <a:r>
              <a:rPr lang="en-US" dirty="0">
                <a:ea typeface="ＭＳ Ｐゴシック" pitchFamily="34" charset="-128"/>
              </a:rPr>
              <a:t>C</a:t>
            </a:r>
            <a:r>
              <a:rPr lang="en-US" dirty="0" smtClean="0">
                <a:ea typeface="ＭＳ Ｐゴシック" pitchFamily="34" charset="-128"/>
              </a:rPr>
              <a:t>alculus (RTC)</a:t>
            </a:r>
          </a:p>
        </p:txBody>
      </p:sp>
      <p:sp>
        <p:nvSpPr>
          <p:cNvPr id="235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696200" cy="46482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3000" dirty="0" smtClean="0">
                <a:ea typeface="ＭＳ Ｐゴシック" pitchFamily="34" charset="-128"/>
              </a:rPr>
              <a:t>RTC is a subset of ‘first order logic’</a:t>
            </a:r>
            <a:r>
              <a:rPr lang="en-US" dirty="0" smtClean="0">
                <a:ea typeface="ＭＳ Ｐゴシック" pitchFamily="34" charset="-128"/>
              </a:rPr>
              <a:t>:</a:t>
            </a: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3000" dirty="0" smtClean="0">
                <a:solidFill>
                  <a:srgbClr val="0070C0"/>
                </a:solidFill>
                <a:ea typeface="ＭＳ Ｐゴシック" pitchFamily="34" charset="-128"/>
              </a:rPr>
              <a:t>Examples:</a:t>
            </a: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9956500"/>
              </p:ext>
            </p:extLst>
          </p:nvPr>
        </p:nvGraphicFramePr>
        <p:xfrm>
          <a:off x="3429000" y="2362200"/>
          <a:ext cx="188753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1" name="Equation" r:id="rId3" imgW="990360" imgH="228600" progId="Equation.3">
                  <p:embed/>
                </p:oleObj>
              </mc:Choice>
              <mc:Fallback>
                <p:oleObj name="Equation" r:id="rId3" imgW="9903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362200"/>
                        <a:ext cx="1887538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316933"/>
              </p:ext>
            </p:extLst>
          </p:nvPr>
        </p:nvGraphicFramePr>
        <p:xfrm>
          <a:off x="3810000" y="4648200"/>
          <a:ext cx="25415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2" name="Equation" r:id="rId5" imgW="1333440" imgH="228600" progId="Equation.3">
                  <p:embed/>
                </p:oleObj>
              </mc:Choice>
              <mc:Fallback>
                <p:oleObj name="Equation" r:id="rId5" imgW="13334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648200"/>
                        <a:ext cx="2541588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1" name="Rectangle 6"/>
          <p:cNvSpPr>
            <a:spLocks noChangeArrowheads="1"/>
          </p:cNvSpPr>
          <p:nvPr/>
        </p:nvSpPr>
        <p:spPr bwMode="auto">
          <a:xfrm>
            <a:off x="457200" y="3124200"/>
            <a:ext cx="7924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US" sz="2400" b="0" dirty="0" smtClean="0"/>
              <a:t>Give </a:t>
            </a:r>
            <a:r>
              <a:rPr lang="en-US" sz="2400" b="0" dirty="0"/>
              <a:t>me tuples ‘t’, satisfying predicate </a:t>
            </a:r>
            <a:r>
              <a:rPr lang="en-US" sz="2400" b="0" dirty="0" smtClean="0"/>
              <a:t>‘P’</a:t>
            </a:r>
            <a:endParaRPr lang="en-US" sz="2400" b="0" dirty="0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990600" y="4572000"/>
            <a:ext cx="79248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0"/>
              </a:spcBef>
              <a:buFont typeface="Wingdings" pitchFamily="2" charset="2"/>
              <a:buChar char="§"/>
            </a:pPr>
            <a:r>
              <a:rPr lang="en-US" sz="2400" b="0" dirty="0" smtClean="0"/>
              <a:t>Find all students:</a:t>
            </a:r>
          </a:p>
          <a:p>
            <a:pPr marL="342900" indent="-342900">
              <a:spcBef>
                <a:spcPct val="0"/>
              </a:spcBef>
              <a:buFont typeface="Wingdings" pitchFamily="2" charset="2"/>
              <a:buChar char="§"/>
            </a:pPr>
            <a:endParaRPr lang="en-US" sz="2400" dirty="0"/>
          </a:p>
          <a:p>
            <a:pPr marL="342900" indent="-342900">
              <a:spcBef>
                <a:spcPct val="0"/>
              </a:spcBef>
              <a:buFont typeface="Wingdings" pitchFamily="2" charset="2"/>
              <a:buChar char="§"/>
            </a:pPr>
            <a:r>
              <a:rPr lang="en-US" sz="2400" b="0" dirty="0" smtClean="0"/>
              <a:t>Find all sailors with a rating above 7: </a:t>
            </a:r>
            <a:endParaRPr lang="en-US" sz="2400" b="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196491"/>
              </p:ext>
            </p:extLst>
          </p:nvPr>
        </p:nvGraphicFramePr>
        <p:xfrm>
          <a:off x="2574925" y="5891213"/>
          <a:ext cx="3338513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3" name="Equation" r:id="rId7" imgW="1752480" imgH="203040" progId="Equation.3">
                  <p:embed/>
                </p:oleObj>
              </mc:Choice>
              <mc:Fallback>
                <p:oleObj name="Equation" r:id="rId7" imgW="1752480" imgH="203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4925" y="5891213"/>
                        <a:ext cx="3338513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5" descr="CMUQ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val 2"/>
          <p:cNvSpPr/>
          <p:nvPr/>
        </p:nvSpPr>
        <p:spPr>
          <a:xfrm>
            <a:off x="3847032" y="2259650"/>
            <a:ext cx="609600" cy="6096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105400" y="2177534"/>
            <a:ext cx="2801793" cy="369332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 “formula” that describes </a:t>
            </a:r>
            <a:r>
              <a:rPr lang="en-US" i="1" dirty="0" smtClean="0"/>
              <a:t>t</a:t>
            </a:r>
            <a:endParaRPr lang="en-US" i="1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267200" y="2259650"/>
            <a:ext cx="838200" cy="0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2294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1" grpId="0"/>
      <p:bldP spid="3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Syntax of </a:t>
            </a:r>
            <a:r>
              <a:rPr lang="en-US" dirty="0" smtClean="0">
                <a:ea typeface="ＭＳ Ｐゴシック" pitchFamily="34" charset="-128"/>
              </a:rPr>
              <a:t>RTC </a:t>
            </a:r>
            <a:r>
              <a:rPr lang="en-US" dirty="0">
                <a:ea typeface="ＭＳ Ｐゴシック" pitchFamily="34" charset="-128"/>
              </a:rPr>
              <a:t>Queries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45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ea typeface="ＭＳ Ｐゴシック" pitchFamily="34" charset="-128"/>
              </a:rPr>
              <a:t>The allowed symbols:</a:t>
            </a:r>
          </a:p>
          <a:p>
            <a:pPr>
              <a:buFontTx/>
              <a:buNone/>
            </a:pPr>
            <a:endParaRPr lang="en-US" dirty="0" smtClean="0">
              <a:ea typeface="ＭＳ Ｐゴシック" pitchFamily="34" charset="-128"/>
            </a:endParaRPr>
          </a:p>
          <a:p>
            <a:pPr>
              <a:buFontTx/>
              <a:buNone/>
            </a:pPr>
            <a:endParaRPr lang="en-US" dirty="0" smtClean="0">
              <a:ea typeface="ＭＳ Ｐゴシック" pitchFamily="34" charset="-128"/>
            </a:endParaRPr>
          </a:p>
          <a:p>
            <a:endParaRPr lang="en-US" dirty="0" smtClean="0">
              <a:ea typeface="ＭＳ Ｐゴシック" pitchFamily="34" charset="-128"/>
            </a:endParaRPr>
          </a:p>
          <a:p>
            <a:endParaRPr lang="en-US" dirty="0" smtClean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ea typeface="ＭＳ Ｐゴシック" pitchFamily="34" charset="-128"/>
              </a:rPr>
              <a:t>Quantifiers:   </a:t>
            </a:r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2470150" y="2565400"/>
          <a:ext cx="3652838" cy="1401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32" name="Equation" r:id="rId3" imgW="1917360" imgH="736560" progId="Equation.3">
                  <p:embed/>
                </p:oleObj>
              </mc:Choice>
              <mc:Fallback>
                <p:oleObj name="Equation" r:id="rId3" imgW="1917360" imgH="736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0150" y="2565400"/>
                        <a:ext cx="3652838" cy="1401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3904315"/>
              </p:ext>
            </p:extLst>
          </p:nvPr>
        </p:nvGraphicFramePr>
        <p:xfrm>
          <a:off x="3962400" y="5410200"/>
          <a:ext cx="87153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33" name="Equation" r:id="rId5" imgW="457200" imgH="228600" progId="Equation.3">
                  <p:embed/>
                </p:oleObj>
              </mc:Choice>
              <mc:Fallback>
                <p:oleObj name="Equation" r:id="rId5" imgW="457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5410200"/>
                        <a:ext cx="871538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942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Syntax of RTC Queries</a:t>
            </a:r>
          </a:p>
        </p:txBody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ea typeface="ＭＳ Ｐゴシック" pitchFamily="34" charset="-128"/>
              </a:rPr>
              <a:t>Atomic “formulas”:</a:t>
            </a:r>
          </a:p>
          <a:p>
            <a:pPr>
              <a:buFontTx/>
              <a:buNone/>
            </a:pPr>
            <a:endParaRPr lang="en-US" dirty="0" smtClean="0">
              <a:ea typeface="ＭＳ Ｐゴシック" pitchFamily="34" charset="-128"/>
            </a:endParaRPr>
          </a:p>
          <a:p>
            <a:pPr>
              <a:buFontTx/>
              <a:buNone/>
            </a:pPr>
            <a:r>
              <a:rPr lang="en-US" dirty="0" smtClean="0">
                <a:ea typeface="ＭＳ Ｐゴシック" pitchFamily="34" charset="-128"/>
              </a:rPr>
              <a:t>  </a:t>
            </a:r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7171176"/>
              </p:ext>
            </p:extLst>
          </p:nvPr>
        </p:nvGraphicFramePr>
        <p:xfrm>
          <a:off x="3400425" y="2603500"/>
          <a:ext cx="1790700" cy="132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83" name="Equation" r:id="rId3" imgW="939600" imgH="698400" progId="Equation.3">
                  <p:embed/>
                </p:oleObj>
              </mc:Choice>
              <mc:Fallback>
                <p:oleObj name="Equation" r:id="rId3" imgW="939600" imgH="698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0425" y="2603500"/>
                        <a:ext cx="1790700" cy="1325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24000" y="4559277"/>
            <a:ext cx="63703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Where </a:t>
            </a:r>
            <a:r>
              <a:rPr lang="en-US" sz="2400" b="1" i="1" dirty="0" smtClean="0"/>
              <a:t>op</a:t>
            </a:r>
            <a:r>
              <a:rPr lang="en-US" sz="2400" dirty="0" smtClean="0"/>
              <a:t> is an operator in the set {&lt;, &gt;, =, ≤, ≥, ≠}</a:t>
            </a:r>
            <a:endParaRPr lang="en-US" sz="2400" dirty="0"/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806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Syntax of </a:t>
            </a:r>
            <a:r>
              <a:rPr lang="en-US" dirty="0" smtClean="0">
                <a:ea typeface="ＭＳ Ｐゴシック" pitchFamily="34" charset="-128"/>
              </a:rPr>
              <a:t>RTC </a:t>
            </a:r>
            <a:r>
              <a:rPr lang="en-US" dirty="0">
                <a:ea typeface="ＭＳ Ｐゴシック" pitchFamily="34" charset="-128"/>
              </a:rPr>
              <a:t>Queries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ea typeface="ＭＳ Ｐゴシック" pitchFamily="34" charset="-128"/>
              </a:rPr>
              <a:t>A “formula” is: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ea typeface="ＭＳ Ｐゴシック" pitchFamily="34" charset="-128"/>
              </a:rPr>
              <a:t>Any atomic formula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>
              <a:ea typeface="ＭＳ Ｐゴシック" pitchFamily="34" charset="-128"/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I</a:t>
            </a:r>
            <a:r>
              <a:rPr lang="en-US" dirty="0" smtClean="0">
                <a:ea typeface="ＭＳ Ｐゴシック" pitchFamily="34" charset="-128"/>
              </a:rPr>
              <a:t>f  P1 and P2 are formulas, so are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>
              <a:ea typeface="ＭＳ Ｐゴシック" pitchFamily="34" charset="-128"/>
            </a:endParaRPr>
          </a:p>
          <a:p>
            <a:pPr lvl="1">
              <a:buFont typeface="Wingdings" pitchFamily="2" charset="2"/>
              <a:buChar char="§"/>
            </a:pPr>
            <a:endParaRPr lang="en-US" dirty="0" smtClean="0">
              <a:ea typeface="ＭＳ Ｐゴシック" pitchFamily="34" charset="-128"/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I</a:t>
            </a:r>
            <a:r>
              <a:rPr lang="en-US" dirty="0" smtClean="0">
                <a:ea typeface="ＭＳ Ｐゴシック" pitchFamily="34" charset="-128"/>
              </a:rPr>
              <a:t>f P(s) is a formula, so are 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ea typeface="ＭＳ Ｐゴシック" pitchFamily="34" charset="-128"/>
            </a:endParaRPr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7753430"/>
              </p:ext>
            </p:extLst>
          </p:nvPr>
        </p:nvGraphicFramePr>
        <p:xfrm>
          <a:off x="2273300" y="3938588"/>
          <a:ext cx="4860925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80" name="Equation" r:id="rId3" imgW="2552400" imgH="228600" progId="Equation.3">
                  <p:embed/>
                </p:oleObj>
              </mc:Choice>
              <mc:Fallback>
                <p:oleObj name="Equation" r:id="rId3" imgW="2552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3300" y="3938588"/>
                        <a:ext cx="4860925" cy="43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7000299"/>
              </p:ext>
            </p:extLst>
          </p:nvPr>
        </p:nvGraphicFramePr>
        <p:xfrm>
          <a:off x="4419600" y="5257800"/>
          <a:ext cx="1306513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81" name="Equation" r:id="rId5" imgW="685800" imgH="495000" progId="Equation.3">
                  <p:embed/>
                </p:oleObj>
              </mc:Choice>
              <mc:Fallback>
                <p:oleObj name="Equation" r:id="rId5" imgW="68580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5257800"/>
                        <a:ext cx="1306513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397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8050</TotalTime>
  <Words>906</Words>
  <Application>Microsoft Office PowerPoint</Application>
  <PresentationFormat>On-screen Show (4:3)</PresentationFormat>
  <Paragraphs>225</Paragraphs>
  <Slides>37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ＭＳ Ｐゴシック</vt:lpstr>
      <vt:lpstr>Arial</vt:lpstr>
      <vt:lpstr>Calibri</vt:lpstr>
      <vt:lpstr>Times New Roman</vt:lpstr>
      <vt:lpstr>Wingdings</vt:lpstr>
      <vt:lpstr>Office Theme</vt:lpstr>
      <vt:lpstr>Equation</vt:lpstr>
      <vt:lpstr>Worksheet</vt:lpstr>
      <vt:lpstr>Database Applications (15-415)  Relational Calculus Lecture 7, January 28, 2018</vt:lpstr>
      <vt:lpstr>Today…</vt:lpstr>
      <vt:lpstr>Outline</vt:lpstr>
      <vt:lpstr>Motivation</vt:lpstr>
      <vt:lpstr>Relational Calculus (in General)</vt:lpstr>
      <vt:lpstr>Relational Tuple Calculus (RTC)</vt:lpstr>
      <vt:lpstr>Syntax of RTC Queries</vt:lpstr>
      <vt:lpstr>Syntax of RTC Queries</vt:lpstr>
      <vt:lpstr>Syntax of RTC Queries</vt:lpstr>
      <vt:lpstr>Basic Rules</vt:lpstr>
      <vt:lpstr>A Mini University Database</vt:lpstr>
      <vt:lpstr>Examples</vt:lpstr>
      <vt:lpstr>Examples</vt:lpstr>
      <vt:lpstr>Examples</vt:lpstr>
      <vt:lpstr>Examples</vt:lpstr>
      <vt:lpstr>Examples</vt:lpstr>
      <vt:lpstr>Examples</vt:lpstr>
      <vt:lpstr>Examples</vt:lpstr>
      <vt:lpstr>Cartesian Product: A Reminder</vt:lpstr>
      <vt:lpstr>Examples (Cont’d)</vt:lpstr>
      <vt:lpstr>More Examples</vt:lpstr>
      <vt:lpstr>More Examples</vt:lpstr>
      <vt:lpstr>More Examples</vt:lpstr>
      <vt:lpstr>More Examples</vt:lpstr>
      <vt:lpstr>More Examples</vt:lpstr>
      <vt:lpstr>More on Joins</vt:lpstr>
      <vt:lpstr>More Join Examples</vt:lpstr>
      <vt:lpstr>Harder Examples: DIVISION</vt:lpstr>
      <vt:lpstr>Harder Examples: DIVISION</vt:lpstr>
      <vt:lpstr>General Patterns</vt:lpstr>
      <vt:lpstr>More on Division</vt:lpstr>
      <vt:lpstr>More on Division</vt:lpstr>
      <vt:lpstr>‘Proof’ of Equivalence</vt:lpstr>
      <vt:lpstr>Safety of Expressions</vt:lpstr>
      <vt:lpstr>Summary</vt:lpstr>
      <vt:lpstr>Summary</vt:lpstr>
      <vt:lpstr>Next Class</vt:lpstr>
    </vt:vector>
  </TitlesOfParts>
  <Company>Carnegie Mellon University in Qatar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Mohammad Hammoud</cp:lastModifiedBy>
  <cp:revision>950</cp:revision>
  <dcterms:created xsi:type="dcterms:W3CDTF">2013-11-24T06:45:02Z</dcterms:created>
  <dcterms:modified xsi:type="dcterms:W3CDTF">2018-01-28T10:29:28Z</dcterms:modified>
</cp:coreProperties>
</file>