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316" r:id="rId3"/>
    <p:sldId id="492" r:id="rId4"/>
    <p:sldId id="493" r:id="rId5"/>
    <p:sldId id="494" r:id="rId6"/>
    <p:sldId id="495" r:id="rId7"/>
    <p:sldId id="496" r:id="rId8"/>
    <p:sldId id="497" r:id="rId9"/>
    <p:sldId id="498" r:id="rId10"/>
    <p:sldId id="499" r:id="rId11"/>
    <p:sldId id="500" r:id="rId12"/>
    <p:sldId id="501" r:id="rId13"/>
    <p:sldId id="502" r:id="rId14"/>
    <p:sldId id="503" r:id="rId15"/>
    <p:sldId id="504" r:id="rId16"/>
    <p:sldId id="505" r:id="rId17"/>
    <p:sldId id="507" r:id="rId18"/>
    <p:sldId id="509" r:id="rId19"/>
    <p:sldId id="511" r:id="rId20"/>
    <p:sldId id="512" r:id="rId21"/>
    <p:sldId id="515" r:id="rId22"/>
    <p:sldId id="517" r:id="rId23"/>
    <p:sldId id="518" r:id="rId24"/>
    <p:sldId id="519" r:id="rId25"/>
    <p:sldId id="521" r:id="rId26"/>
    <p:sldId id="523" r:id="rId27"/>
    <p:sldId id="524" r:id="rId28"/>
    <p:sldId id="525" r:id="rId29"/>
    <p:sldId id="526" r:id="rId30"/>
    <p:sldId id="527" r:id="rId31"/>
    <p:sldId id="529" r:id="rId32"/>
    <p:sldId id="530" r:id="rId33"/>
    <p:sldId id="532" r:id="rId34"/>
    <p:sldId id="531" r:id="rId35"/>
    <p:sldId id="588" r:id="rId36"/>
    <p:sldId id="589" r:id="rId37"/>
    <p:sldId id="59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2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25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image" Target="../media/image31.e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51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 Morgan:</a:t>
            </a:r>
          </a:p>
          <a:p>
            <a:r>
              <a:rPr lang="en-US" dirty="0" smtClean="0"/>
              <a:t>- The negation of a conjunction is the disjunction of the negations.</a:t>
            </a:r>
          </a:p>
          <a:p>
            <a:r>
              <a:rPr lang="en-US" dirty="0" smtClean="0"/>
              <a:t>- The negation of a disjunction is the conjunction of the negations.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06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60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41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Faloutsos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CMU - 15-415/615</a:t>
            </a:r>
          </a:p>
        </p:txBody>
      </p:sp>
      <p:sp>
        <p:nvSpPr>
          <p:cNvPr id="1177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E0D36DA8-B707-4810-BF28-0B6F9E0333E2}" type="slidenum">
              <a:rPr lang="en-US" sz="1100" b="0"/>
              <a:pPr/>
              <a:t>35</a:t>
            </a:fld>
            <a:endParaRPr lang="en-US" sz="1100" b="0"/>
          </a:p>
        </p:txBody>
      </p:sp>
      <p:sp>
        <p:nvSpPr>
          <p:cNvPr id="1177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3587" cy="3432175"/>
          </a:xfrm>
          <a:ln w="12700" cap="flat">
            <a:solidFill>
              <a:schemeClr val="tx1"/>
            </a:solidFill>
          </a:ln>
        </p:spPr>
      </p:sp>
      <p:sp>
        <p:nvSpPr>
          <p:cNvPr id="1177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87" tIns="45844" rIns="91687" bIns="45844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8057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Faloutsos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CMU - 15-415/615</a:t>
            </a:r>
          </a:p>
        </p:txBody>
      </p:sp>
      <p:sp>
        <p:nvSpPr>
          <p:cNvPr id="1177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E0D36DA8-B707-4810-BF28-0B6F9E0333E2}" type="slidenum">
              <a:rPr lang="en-US" sz="1100" b="0"/>
              <a:pPr/>
              <a:t>36</a:t>
            </a:fld>
            <a:endParaRPr lang="en-US" sz="1100" b="0"/>
          </a:p>
        </p:txBody>
      </p:sp>
      <p:sp>
        <p:nvSpPr>
          <p:cNvPr id="1177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3587" cy="3432175"/>
          </a:xfrm>
          <a:ln w="12700" cap="flat">
            <a:solidFill>
              <a:schemeClr val="tx1"/>
            </a:solidFill>
          </a:ln>
        </p:spPr>
      </p:sp>
      <p:sp>
        <p:nvSpPr>
          <p:cNvPr id="1177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87" tIns="45844" rIns="91687" bIns="45844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7428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10" Type="http://schemas.openxmlformats.org/officeDocument/2006/relationships/image" Target="../media/image1.jpeg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oleObject" Target="../embeddings/Microsoft_Excel_97-2003_Worksheet1.xls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emf"/><Relationship Id="rId9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jpeg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jpeg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jpeg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jpeg"/><Relationship Id="rId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jpeg"/><Relationship Id="rId4" Type="http://schemas.openxmlformats.org/officeDocument/2006/relationships/image" Target="../media/image2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jpeg"/><Relationship Id="rId4" Type="http://schemas.openxmlformats.org/officeDocument/2006/relationships/image" Target="../media/image2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.jpeg"/><Relationship Id="rId4" Type="http://schemas.openxmlformats.org/officeDocument/2006/relationships/image" Target="../media/image2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5.emf"/><Relationship Id="rId9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.jpeg"/><Relationship Id="rId4" Type="http://schemas.openxmlformats.org/officeDocument/2006/relationships/image" Target="../media/image2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.jpeg"/><Relationship Id="rId4" Type="http://schemas.openxmlformats.org/officeDocument/2006/relationships/image" Target="../media/image27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5.emf"/><Relationship Id="rId9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.jpeg"/><Relationship Id="rId5" Type="http://schemas.openxmlformats.org/officeDocument/2006/relationships/image" Target="../media/image28.wmf"/><Relationship Id="rId4" Type="http://schemas.openxmlformats.org/officeDocument/2006/relationships/oleObject" Target="../embeddings/oleObject3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.jpeg"/><Relationship Id="rId5" Type="http://schemas.openxmlformats.org/officeDocument/2006/relationships/oleObject" Target="../embeddings/oleObject33.bin"/><Relationship Id="rId4" Type="http://schemas.openxmlformats.org/officeDocument/2006/relationships/image" Target="../media/image29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1.jpeg"/><Relationship Id="rId4" Type="http://schemas.openxmlformats.org/officeDocument/2006/relationships/image" Target="../media/image30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13" Type="http://schemas.openxmlformats.org/officeDocument/2006/relationships/image" Target="../media/image1.jpeg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32.e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Microsoft_Excel_97-2003_Worksheet2.xls"/><Relationship Id="rId10" Type="http://schemas.openxmlformats.org/officeDocument/2006/relationships/image" Target="../media/image34.wmf"/><Relationship Id="rId4" Type="http://schemas.openxmlformats.org/officeDocument/2006/relationships/image" Target="../media/image31.emf"/><Relationship Id="rId9" Type="http://schemas.openxmlformats.org/officeDocument/2006/relationships/oleObject" Target="../embeddings/oleObject37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1.jpeg"/><Relationship Id="rId4" Type="http://schemas.openxmlformats.org/officeDocument/2006/relationships/image" Target="../media/image3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7.wmf"/><Relationship Id="rId9" Type="http://schemas.openxmlformats.org/officeDocument/2006/relationships/image" Target="../media/image1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1.jpeg"/><Relationship Id="rId4" Type="http://schemas.openxmlformats.org/officeDocument/2006/relationships/image" Target="../media/image40.w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1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9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jpeg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Database Applications (15-415)</a:t>
            </a:r>
            <a:br>
              <a:rPr lang="en-US" sz="49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Relational Calculus</a:t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7, January 28,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Basic Rules</a:t>
            </a:r>
          </a:p>
        </p:txBody>
      </p:sp>
      <p:sp>
        <p:nvSpPr>
          <p:cNvPr id="276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Reminders: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De Morgan: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I</a:t>
            </a:r>
            <a:r>
              <a:rPr lang="en-US" dirty="0" smtClean="0">
                <a:ea typeface="ＭＳ Ｐゴシック" pitchFamily="34" charset="-128"/>
              </a:rPr>
              <a:t>mplication: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D</a:t>
            </a:r>
            <a:r>
              <a:rPr lang="en-US" dirty="0" smtClean="0">
                <a:ea typeface="ＭＳ Ｐゴシック" pitchFamily="34" charset="-128"/>
              </a:rPr>
              <a:t>ouble </a:t>
            </a:r>
            <a:r>
              <a:rPr lang="en-US" dirty="0">
                <a:ea typeface="ＭＳ Ｐゴシック" pitchFamily="34" charset="-128"/>
              </a:rPr>
              <a:t>N</a:t>
            </a:r>
            <a:r>
              <a:rPr lang="en-US" dirty="0" smtClean="0">
                <a:ea typeface="ＭＳ Ｐゴシック" pitchFamily="34" charset="-128"/>
              </a:rPr>
              <a:t>egation:</a:t>
            </a:r>
          </a:p>
          <a:p>
            <a:pPr>
              <a:buFontTx/>
              <a:buNone/>
            </a:pPr>
            <a:endParaRPr lang="en-US" dirty="0" smtClean="0">
              <a:ea typeface="ＭＳ Ｐゴシック" pitchFamily="34" charset="-128"/>
            </a:endParaRPr>
          </a:p>
          <a:p>
            <a:pPr>
              <a:buFontTx/>
              <a:buNone/>
            </a:pPr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868581"/>
              </p:ext>
            </p:extLst>
          </p:nvPr>
        </p:nvGraphicFramePr>
        <p:xfrm>
          <a:off x="1371600" y="3962400"/>
          <a:ext cx="69342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77" name="Equation" r:id="rId4" imgW="3111480" imgH="203040" progId="Equation.3">
                  <p:embed/>
                </p:oleObj>
              </mc:Choice>
              <mc:Fallback>
                <p:oleObj name="Equation" r:id="rId4" imgW="3111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962400"/>
                        <a:ext cx="693420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802521"/>
              </p:ext>
            </p:extLst>
          </p:nvPr>
        </p:nvGraphicFramePr>
        <p:xfrm>
          <a:off x="3276600" y="2286000"/>
          <a:ext cx="35321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78" name="Equation" r:id="rId6" imgW="1854000" imgH="228600" progId="Equation.3">
                  <p:embed/>
                </p:oleObj>
              </mc:Choice>
              <mc:Fallback>
                <p:oleObj name="Equation" r:id="rId6" imgW="1854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286000"/>
                        <a:ext cx="3532188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860620"/>
              </p:ext>
            </p:extLst>
          </p:nvPr>
        </p:nvGraphicFramePr>
        <p:xfrm>
          <a:off x="3276600" y="2743200"/>
          <a:ext cx="29527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79" name="Equation" r:id="rId8" imgW="1549080" imgH="228600" progId="Equation.3">
                  <p:embed/>
                </p:oleObj>
              </mc:Choice>
              <mc:Fallback>
                <p:oleObj name="Equation" r:id="rId8" imgW="1549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743200"/>
                        <a:ext cx="295275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1417178" y="4841875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‘every human is mortal : no human is immortal’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82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 Mini University Database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74343"/>
              </p:ext>
            </p:extLst>
          </p:nvPr>
        </p:nvGraphicFramePr>
        <p:xfrm>
          <a:off x="685800" y="2227262"/>
          <a:ext cx="4267200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77" name="Worksheet" r:id="rId3" imgW="4572000" imgH="1533600" progId="Excel.Sheet.8">
                  <p:embed/>
                </p:oleObj>
              </mc:Choice>
              <mc:Fallback>
                <p:oleObj name="Worksheet" r:id="rId3" imgW="4572000" imgH="15336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27262"/>
                        <a:ext cx="4267200" cy="143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78" name="Worksheet" r:id="rId5" imgW="3057901" imgH="1514856" progId="Excel.Sheet.8">
                  <p:embed/>
                </p:oleObj>
              </mc:Choice>
              <mc:Fallback>
                <p:oleObj name="Worksheet" r:id="rId5" imgW="3057901" imgH="15148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093913"/>
                        <a:ext cx="318611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2971800" y="42672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79" name="Worksheet" r:id="rId7" imgW="2914849" imgH="1429207" progId="Excel.Sheet.8">
                  <p:embed/>
                </p:oleObj>
              </mc:Choice>
              <mc:Fallback>
                <p:oleObj name="Worksheet" r:id="rId7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2672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98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Examples</a:t>
            </a:r>
          </a:p>
        </p:txBody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762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</a:t>
            </a:r>
            <a:r>
              <a:rPr lang="en-US" dirty="0" smtClean="0">
                <a:ea typeface="ＭＳ Ｐゴシック" pitchFamily="34" charset="-128"/>
              </a:rPr>
              <a:t>ind all student records</a:t>
            </a: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481734"/>
              </p:ext>
            </p:extLst>
          </p:nvPr>
        </p:nvGraphicFramePr>
        <p:xfrm>
          <a:off x="2359025" y="2819400"/>
          <a:ext cx="343535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71" name="Equation" r:id="rId3" imgW="1333440" imgH="228600" progId="Equation.3">
                  <p:embed/>
                </p:oleObj>
              </mc:Choice>
              <mc:Fallback>
                <p:oleObj name="Equation" r:id="rId3" imgW="1333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9025" y="2819400"/>
                        <a:ext cx="343535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Line 5"/>
          <p:cNvSpPr>
            <a:spLocks noChangeShapeType="1"/>
          </p:cNvSpPr>
          <p:nvPr/>
        </p:nvSpPr>
        <p:spPr bwMode="auto">
          <a:xfrm flipV="1">
            <a:off x="2133600" y="3276600"/>
            <a:ext cx="457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5" name="Text Box 6"/>
          <p:cNvSpPr txBox="1">
            <a:spLocks noChangeArrowheads="1"/>
          </p:cNvSpPr>
          <p:nvPr/>
        </p:nvSpPr>
        <p:spPr bwMode="auto">
          <a:xfrm>
            <a:off x="1371600" y="4343400"/>
            <a:ext cx="1066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/>
              <a:t>output tuple</a:t>
            </a:r>
          </a:p>
        </p:txBody>
      </p:sp>
      <p:sp>
        <p:nvSpPr>
          <p:cNvPr id="29706" name="Line 8"/>
          <p:cNvSpPr>
            <a:spLocks noChangeShapeType="1"/>
          </p:cNvSpPr>
          <p:nvPr/>
        </p:nvSpPr>
        <p:spPr bwMode="auto">
          <a:xfrm flipH="1" flipV="1">
            <a:off x="3048000" y="3352800"/>
            <a:ext cx="381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7" name="Text Box 9"/>
          <p:cNvSpPr txBox="1">
            <a:spLocks noChangeArrowheads="1"/>
          </p:cNvSpPr>
          <p:nvPr/>
        </p:nvSpPr>
        <p:spPr bwMode="auto">
          <a:xfrm>
            <a:off x="3124200" y="46482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/>
              <a:t>of type ‘STUDENT’</a:t>
            </a:r>
          </a:p>
        </p:txBody>
      </p:sp>
      <p:pic>
        <p:nvPicPr>
          <p:cNvPr id="12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61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Examples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305800" cy="76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Find the student record with </a:t>
            </a:r>
            <a:r>
              <a:rPr lang="en-US" dirty="0" err="1" smtClean="0">
                <a:ea typeface="ＭＳ Ｐゴシック" pitchFamily="34" charset="-128"/>
              </a:rPr>
              <a:t>ssn</a:t>
            </a:r>
            <a:r>
              <a:rPr lang="en-US" dirty="0" smtClean="0">
                <a:ea typeface="ＭＳ Ｐゴシック" pitchFamily="34" charset="-128"/>
              </a:rPr>
              <a:t>=123</a:t>
            </a:r>
          </a:p>
        </p:txBody>
      </p:sp>
      <p:pic>
        <p:nvPicPr>
          <p:cNvPr id="7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798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Examples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557338" y="3235325"/>
          <a:ext cx="503872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95" name="Equation" r:id="rId3" imgW="1955520" imgH="203040" progId="Equation.3">
                  <p:embed/>
                </p:oleObj>
              </mc:Choice>
              <mc:Fallback>
                <p:oleObj name="Equation" r:id="rId3" imgW="1955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338" y="3235325"/>
                        <a:ext cx="5038725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42900" y="4284663"/>
            <a:ext cx="8458200" cy="533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This is equivalent to the ‘Selection’ operator in Relational Algebra!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85800" y="1676400"/>
            <a:ext cx="8305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mtClean="0">
                <a:ea typeface="ＭＳ Ｐゴシック" pitchFamily="34" charset="-128"/>
              </a:rPr>
              <a:t>Find the student record with ssn=123</a:t>
            </a: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12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80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Examples</a:t>
            </a:r>
          </a:p>
        </p:txBody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Find the </a:t>
            </a:r>
            <a:r>
              <a:rPr lang="en-US" b="1" dirty="0" smtClean="0">
                <a:ea typeface="ＭＳ Ｐゴシック" pitchFamily="34" charset="-128"/>
              </a:rPr>
              <a:t>name</a:t>
            </a:r>
            <a:r>
              <a:rPr lang="en-US" dirty="0" smtClean="0">
                <a:ea typeface="ＭＳ Ｐゴシック" pitchFamily="34" charset="-128"/>
              </a:rPr>
              <a:t> of the student with </a:t>
            </a:r>
            <a:r>
              <a:rPr lang="en-US" dirty="0" err="1" smtClean="0">
                <a:ea typeface="ＭＳ Ｐゴシック" pitchFamily="34" charset="-128"/>
              </a:rPr>
              <a:t>ssn</a:t>
            </a:r>
            <a:r>
              <a:rPr lang="en-US" dirty="0" smtClean="0">
                <a:ea typeface="ＭＳ Ｐゴシック" pitchFamily="34" charset="-128"/>
              </a:rPr>
              <a:t>=123</a:t>
            </a: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557338" y="3235325"/>
          <a:ext cx="503872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9" name="Equation" r:id="rId3" imgW="1955520" imgH="203040" progId="Equation.3">
                  <p:embed/>
                </p:oleObj>
              </mc:Choice>
              <mc:Fallback>
                <p:oleObj name="Equation" r:id="rId3" imgW="1955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338" y="3235325"/>
                        <a:ext cx="5038725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6" name="Line 5"/>
          <p:cNvSpPr>
            <a:spLocks noChangeShapeType="1"/>
          </p:cNvSpPr>
          <p:nvPr/>
        </p:nvSpPr>
        <p:spPr bwMode="auto">
          <a:xfrm>
            <a:off x="1676400" y="3124200"/>
            <a:ext cx="4648200" cy="762000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7" name="Line 6"/>
          <p:cNvSpPr>
            <a:spLocks noChangeShapeType="1"/>
          </p:cNvSpPr>
          <p:nvPr/>
        </p:nvSpPr>
        <p:spPr bwMode="auto">
          <a:xfrm flipV="1">
            <a:off x="1828800" y="2971800"/>
            <a:ext cx="4495800" cy="990600"/>
          </a:xfrm>
          <a:prstGeom prst="line">
            <a:avLst/>
          </a:prstGeom>
          <a:noFill/>
          <a:ln w="38100" cap="rnd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219200" y="4267200"/>
            <a:ext cx="6705600" cy="533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Will this work?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1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15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5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5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 animBg="1"/>
      <p:bldP spid="32777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Examples</a:t>
            </a:r>
          </a:p>
        </p:txBody>
      </p:sp>
      <p:sp>
        <p:nvSpPr>
          <p:cNvPr id="337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Find the </a:t>
            </a:r>
            <a:r>
              <a:rPr lang="en-US" b="1" dirty="0">
                <a:ea typeface="ＭＳ Ｐゴシック" pitchFamily="34" charset="-128"/>
              </a:rPr>
              <a:t>name</a:t>
            </a:r>
            <a:r>
              <a:rPr lang="en-US" dirty="0">
                <a:ea typeface="ＭＳ Ｐゴシック" pitchFamily="34" charset="-128"/>
              </a:rPr>
              <a:t> of the student with </a:t>
            </a:r>
            <a:r>
              <a:rPr lang="en-US" dirty="0" err="1">
                <a:ea typeface="ＭＳ Ｐゴシック" pitchFamily="34" charset="-128"/>
              </a:rPr>
              <a:t>ssn</a:t>
            </a:r>
            <a:r>
              <a:rPr lang="en-US" dirty="0">
                <a:ea typeface="ＭＳ Ｐゴシック" pitchFamily="34" charset="-128"/>
              </a:rPr>
              <a:t>=123</a:t>
            </a: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415473"/>
              </p:ext>
            </p:extLst>
          </p:nvPr>
        </p:nvGraphicFramePr>
        <p:xfrm>
          <a:off x="1720850" y="2590800"/>
          <a:ext cx="5365750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43" name="Equation" r:id="rId3" imgW="2082600" imgH="431640" progId="Equation.3">
                  <p:embed/>
                </p:oleObj>
              </mc:Choice>
              <mc:Fallback>
                <p:oleObj name="Equation" r:id="rId3" imgW="2082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850" y="2590800"/>
                        <a:ext cx="5365750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Line 1030"/>
          <p:cNvSpPr>
            <a:spLocks noChangeShapeType="1"/>
          </p:cNvSpPr>
          <p:nvPr/>
        </p:nvSpPr>
        <p:spPr bwMode="auto">
          <a:xfrm flipV="1">
            <a:off x="2281237" y="3805237"/>
            <a:ext cx="381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01" name="Text Box 1031"/>
          <p:cNvSpPr txBox="1">
            <a:spLocks noChangeArrowheads="1"/>
          </p:cNvSpPr>
          <p:nvPr/>
        </p:nvSpPr>
        <p:spPr bwMode="auto">
          <a:xfrm>
            <a:off x="2586037" y="4491037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/>
              <a:t>‘t’ has only one column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28600" y="5367337"/>
            <a:ext cx="8686800" cy="533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This is equivalent to the ‘Projection’ operator in Relational Algebra!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1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32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Examples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ea typeface="ＭＳ Ｐゴシック" pitchFamily="34" charset="-128"/>
              </a:rPr>
              <a:t>Get records of both part time and full time students</a:t>
            </a:r>
            <a:r>
              <a:rPr lang="en-US" sz="2800" dirty="0" smtClean="0">
                <a:solidFill>
                  <a:srgbClr val="FF0000"/>
                </a:solidFill>
                <a:ea typeface="ＭＳ Ｐゴシック" pitchFamily="34" charset="-128"/>
              </a:rPr>
              <a:t>*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5849542"/>
            <a:ext cx="86533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*</a:t>
            </a:r>
            <a:r>
              <a:rPr lang="en-US" dirty="0" smtClean="0">
                <a:ea typeface="ＭＳ Ｐゴシック" pitchFamily="34" charset="-128"/>
              </a:rPr>
              <a:t> A</a:t>
            </a:r>
            <a:r>
              <a:rPr lang="en-US" i="1" dirty="0" smtClean="0">
                <a:ea typeface="ＭＳ Ｐゴシック" pitchFamily="34" charset="-128"/>
              </a:rPr>
              <a:t>ssume </a:t>
            </a:r>
            <a:r>
              <a:rPr lang="en-US" i="1" dirty="0">
                <a:ea typeface="ＭＳ Ｐゴシック" pitchFamily="34" charset="-128"/>
              </a:rPr>
              <a:t>we maintain tables for </a:t>
            </a:r>
            <a:r>
              <a:rPr lang="en-US" i="1" dirty="0" smtClean="0">
                <a:ea typeface="ＭＳ Ｐゴシック" pitchFamily="34" charset="-128"/>
              </a:rPr>
              <a:t>PT_STUDENT </a:t>
            </a:r>
            <a:r>
              <a:rPr lang="en-US" i="1" dirty="0">
                <a:ea typeface="ＭＳ Ｐゴシック" pitchFamily="34" charset="-128"/>
              </a:rPr>
              <a:t>and </a:t>
            </a:r>
            <a:r>
              <a:rPr lang="en-US" i="1" dirty="0" smtClean="0">
                <a:ea typeface="ＭＳ Ｐゴシック" pitchFamily="34" charset="-128"/>
              </a:rPr>
              <a:t>FT_STUDENT in our Mini University DB</a:t>
            </a:r>
            <a:endParaRPr lang="en-US" dirty="0">
              <a:ea typeface="ＭＳ Ｐゴシック" pitchFamily="34" charset="-128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975426"/>
              </p:ext>
            </p:extLst>
          </p:nvPr>
        </p:nvGraphicFramePr>
        <p:xfrm>
          <a:off x="2057400" y="2514600"/>
          <a:ext cx="4973637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82" name="Equation" r:id="rId3" imgW="1930400" imgH="495300" progId="Equation.3">
                  <p:embed/>
                </p:oleObj>
              </mc:Choice>
              <mc:Fallback>
                <p:oleObj name="Equation" r:id="rId3" imgW="1930400" imgH="495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514600"/>
                        <a:ext cx="4973637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590550" y="4343400"/>
            <a:ext cx="8077200" cy="533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This is equivalent to the ‘Union’ operator in Relational Algebra!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8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Examples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Find students that are not staff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*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936972"/>
              </p:ext>
            </p:extLst>
          </p:nvPr>
        </p:nvGraphicFramePr>
        <p:xfrm>
          <a:off x="2285205" y="2819400"/>
          <a:ext cx="3795713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06" name="Equation" r:id="rId3" imgW="1473200" imgH="495300" progId="Equation.3">
                  <p:embed/>
                </p:oleObj>
              </mc:Choice>
              <mc:Fallback>
                <p:oleObj name="Equation" r:id="rId3" imgW="1473200" imgH="495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205" y="2819400"/>
                        <a:ext cx="3795713" cy="127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304800" y="5849542"/>
            <a:ext cx="8653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* </a:t>
            </a:r>
            <a:r>
              <a:rPr lang="en-US" dirty="0" smtClean="0">
                <a:ea typeface="ＭＳ Ｐゴシック" pitchFamily="34" charset="-128"/>
              </a:rPr>
              <a:t>A</a:t>
            </a:r>
            <a:r>
              <a:rPr lang="en-US" i="1" dirty="0" smtClean="0">
                <a:ea typeface="ＭＳ Ｐゴシック" pitchFamily="34" charset="-128"/>
              </a:rPr>
              <a:t>ssume </a:t>
            </a:r>
            <a:r>
              <a:rPr lang="en-US" i="1" dirty="0">
                <a:ea typeface="ＭＳ Ｐゴシック" pitchFamily="34" charset="-128"/>
              </a:rPr>
              <a:t>we maintain </a:t>
            </a:r>
            <a:r>
              <a:rPr lang="en-US" i="1" dirty="0" smtClean="0">
                <a:ea typeface="ＭＳ Ｐゴシック" pitchFamily="34" charset="-128"/>
              </a:rPr>
              <a:t>a table </a:t>
            </a:r>
            <a:r>
              <a:rPr lang="en-US" i="1" dirty="0">
                <a:ea typeface="ＭＳ Ｐゴシック" pitchFamily="34" charset="-128"/>
              </a:rPr>
              <a:t>for </a:t>
            </a:r>
            <a:r>
              <a:rPr lang="en-US" i="1" dirty="0" smtClean="0">
                <a:ea typeface="ＭＳ Ｐゴシック" pitchFamily="34" charset="-128"/>
              </a:rPr>
              <a:t>STAFF in our Mini University DB and that STUDENT and STAFF are union-compatible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09550" y="4343400"/>
            <a:ext cx="8686800" cy="533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This is equivalent to the ‘Difference’ operator in Relational Algebra!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1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00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Cartesian Product: A Reminder</a:t>
            </a:r>
          </a:p>
        </p:txBody>
      </p:sp>
      <p:sp>
        <p:nvSpPr>
          <p:cNvPr id="399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305800" cy="137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ea typeface="ＭＳ Ｐゴシック" pitchFamily="34" charset="-128"/>
              </a:rPr>
              <a:t>Assume MALE and FEMALE dog tables as follows:</a:t>
            </a: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6715422"/>
              </p:ext>
            </p:extLst>
          </p:nvPr>
        </p:nvGraphicFramePr>
        <p:xfrm>
          <a:off x="982663" y="2825750"/>
          <a:ext cx="1389062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26" name="Worksheet" r:id="rId3" imgW="1486442" imgH="1534007" progId="Excel.Sheet.8">
                  <p:embed/>
                </p:oleObj>
              </mc:Choice>
              <mc:Fallback>
                <p:oleObj name="Worksheet" r:id="rId3" imgW="1486442" imgH="15340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2825750"/>
                        <a:ext cx="1389062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6927188"/>
              </p:ext>
            </p:extLst>
          </p:nvPr>
        </p:nvGraphicFramePr>
        <p:xfrm>
          <a:off x="2895600" y="2819400"/>
          <a:ext cx="1389063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27" name="Worksheet" r:id="rId5" imgW="1486442" imgH="1534007" progId="Excel.Sheet.8">
                  <p:embed/>
                </p:oleObj>
              </mc:Choice>
              <mc:Fallback>
                <p:oleObj name="Worksheet" r:id="rId5" imgW="1486442" imgH="15340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819400"/>
                        <a:ext cx="1389063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6" name="Text Box 6"/>
          <p:cNvSpPr txBox="1">
            <a:spLocks noChangeArrowheads="1"/>
          </p:cNvSpPr>
          <p:nvPr/>
        </p:nvSpPr>
        <p:spPr bwMode="auto">
          <a:xfrm>
            <a:off x="2498725" y="32416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x</a:t>
            </a:r>
            <a:endParaRPr lang="en-US"/>
          </a:p>
        </p:txBody>
      </p:sp>
      <p:sp>
        <p:nvSpPr>
          <p:cNvPr id="39947" name="Text Box 7"/>
          <p:cNvSpPr txBox="1">
            <a:spLocks noChangeArrowheads="1"/>
          </p:cNvSpPr>
          <p:nvPr/>
        </p:nvSpPr>
        <p:spPr bwMode="auto">
          <a:xfrm>
            <a:off x="4784725" y="3165475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=</a:t>
            </a:r>
            <a:endParaRPr lang="en-US"/>
          </a:p>
        </p:txBody>
      </p:sp>
      <p:sp>
        <p:nvSpPr>
          <p:cNvPr id="39948" name="Line 9"/>
          <p:cNvSpPr>
            <a:spLocks noChangeShapeType="1"/>
          </p:cNvSpPr>
          <p:nvPr/>
        </p:nvSpPr>
        <p:spPr bwMode="auto">
          <a:xfrm>
            <a:off x="2438400" y="3733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9" name="Line 10"/>
          <p:cNvSpPr>
            <a:spLocks noChangeShapeType="1"/>
          </p:cNvSpPr>
          <p:nvPr/>
        </p:nvSpPr>
        <p:spPr bwMode="auto">
          <a:xfrm>
            <a:off x="2438400" y="3733800"/>
            <a:ext cx="381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50" name="Line 11"/>
          <p:cNvSpPr>
            <a:spLocks noChangeShapeType="1"/>
          </p:cNvSpPr>
          <p:nvPr/>
        </p:nvSpPr>
        <p:spPr bwMode="auto">
          <a:xfrm flipV="1">
            <a:off x="2438400" y="37338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51" name="Line 12"/>
          <p:cNvSpPr>
            <a:spLocks noChangeShapeType="1"/>
          </p:cNvSpPr>
          <p:nvPr/>
        </p:nvSpPr>
        <p:spPr bwMode="auto">
          <a:xfrm>
            <a:off x="2438400" y="4114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219200" y="5105400"/>
            <a:ext cx="60960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ea typeface="ＭＳ Ｐゴシック" pitchFamily="34" charset="-128"/>
              </a:rPr>
              <a:t>This gives </a:t>
            </a:r>
            <a:r>
              <a:rPr lang="en-US" sz="2400" i="1" dirty="0">
                <a:solidFill>
                  <a:schemeClr val="tx1"/>
                </a:solidFill>
                <a:ea typeface="ＭＳ Ｐゴシック" pitchFamily="34" charset="-128"/>
              </a:rPr>
              <a:t>all</a:t>
            </a:r>
            <a:r>
              <a:rPr lang="en-US" sz="2400" dirty="0">
                <a:solidFill>
                  <a:schemeClr val="tx1"/>
                </a:solidFill>
                <a:ea typeface="ＭＳ Ｐゴシック" pitchFamily="34" charset="-128"/>
              </a:rPr>
              <a:t> possible couples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</a:rPr>
              <a:t>!</a:t>
            </a: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pic>
        <p:nvPicPr>
          <p:cNvPr id="18" name="Picture 5" descr="CMUQ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633346"/>
              </p:ext>
            </p:extLst>
          </p:nvPr>
        </p:nvGraphicFramePr>
        <p:xfrm>
          <a:off x="5562600" y="2565401"/>
          <a:ext cx="2438400" cy="185420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1144183"/>
                <a:gridCol w="12942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M.Name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F.Name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spike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lassie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spike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shiba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lassie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shiba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13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j-lt"/>
              </a:rPr>
              <a:t>Relational Algebra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sz="18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Today’s Session:</a:t>
            </a:r>
            <a:endParaRPr lang="en-US" sz="1800" dirty="0" smtClean="0">
              <a:latin typeface="+mj-lt"/>
            </a:endParaRP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j-lt"/>
              </a:rPr>
              <a:t>Relational calculus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+mj-lt"/>
              </a:rPr>
              <a:t>Relational tuple calculus</a:t>
            </a:r>
          </a:p>
          <a:p>
            <a:pPr marL="0" indent="0" algn="just" eaLnBrk="1" hangingPunct="1">
              <a:buNone/>
              <a:defRPr/>
            </a:pPr>
            <a:endParaRPr lang="en-US" sz="2000" dirty="0" smtClean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000" dirty="0"/>
              <a:t>PS1 grades </a:t>
            </a:r>
            <a:r>
              <a:rPr lang="en-US" sz="2000" dirty="0" smtClean="0"/>
              <a:t>are out</a:t>
            </a:r>
            <a:endParaRPr lang="en-US" sz="2000" dirty="0" smtClean="0">
              <a:latin typeface="+mj-lt"/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j-lt"/>
              </a:rPr>
              <a:t>PS2 is due on Feb 04 </a:t>
            </a:r>
            <a:r>
              <a:rPr lang="en-US" sz="2000" dirty="0" smtClean="0">
                <a:latin typeface="+mj-lt"/>
              </a:rPr>
              <a:t>by midnight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j-lt"/>
              </a:rPr>
              <a:t>P1 is out. It is due on Feb 15 by midnight</a:t>
            </a:r>
            <a:endParaRPr lang="en-US" sz="2000" dirty="0" smtClean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26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Examples (Cont’d)</a:t>
            </a:r>
          </a:p>
        </p:txBody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</a:t>
            </a:r>
            <a:r>
              <a:rPr lang="en-US" dirty="0" smtClean="0">
                <a:ea typeface="ＭＳ Ｐゴシック" pitchFamily="34" charset="-128"/>
              </a:rPr>
              <a:t>ind all the pairs of  (male, female) dogs</a:t>
            </a: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436072"/>
              </p:ext>
            </p:extLst>
          </p:nvPr>
        </p:nvGraphicFramePr>
        <p:xfrm>
          <a:off x="2133600" y="2590800"/>
          <a:ext cx="4221162" cy="228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63" name="Equation" r:id="rId3" imgW="1638000" imgH="888840" progId="Equation.3">
                  <p:embed/>
                </p:oleObj>
              </mc:Choice>
              <mc:Fallback>
                <p:oleObj name="Equation" r:id="rId3" imgW="16380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590800"/>
                        <a:ext cx="4221162" cy="228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457200" y="5210174"/>
            <a:ext cx="8382000" cy="82232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ea typeface="ＭＳ Ｐゴシック" pitchFamily="34" charset="-128"/>
              </a:rPr>
              <a:t>This 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</a:rPr>
              <a:t>is equivalent to the ‘Cartesian Product’ operator in </a:t>
            </a:r>
            <a:br>
              <a:rPr lang="en-US" sz="2400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</a:rPr>
              <a:t>Relational </a:t>
            </a:r>
            <a:r>
              <a:rPr lang="en-US" sz="2400" dirty="0">
                <a:solidFill>
                  <a:schemeClr val="tx1"/>
                </a:solidFill>
                <a:ea typeface="ＭＳ Ｐゴシック" pitchFamily="34" charset="-128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</a:rPr>
              <a:t>lgebra!</a:t>
            </a: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56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More Examples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Find the names of students taking 15-415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42383"/>
              </p:ext>
            </p:extLst>
          </p:nvPr>
        </p:nvGraphicFramePr>
        <p:xfrm>
          <a:off x="762000" y="2455862"/>
          <a:ext cx="4267200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32" name="Worksheet" r:id="rId3" imgW="4572369" imgH="1533754" progId="Excel.Sheet.8">
                  <p:embed/>
                </p:oleObj>
              </mc:Choice>
              <mc:Fallback>
                <p:oleObj name="Worksheet" r:id="rId3" imgW="4572369" imgH="153375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55862"/>
                        <a:ext cx="4267200" cy="143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72421"/>
              </p:ext>
            </p:extLst>
          </p:nvPr>
        </p:nvGraphicFramePr>
        <p:xfrm>
          <a:off x="5486400" y="2339975"/>
          <a:ext cx="318611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33" name="Worksheet" r:id="rId5" imgW="3057901" imgH="1514856" progId="Excel.Sheet.8">
                  <p:embed/>
                </p:oleObj>
              </mc:Choice>
              <mc:Fallback>
                <p:oleObj name="Worksheet" r:id="rId5" imgW="3057901" imgH="15148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339975"/>
                        <a:ext cx="318611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20317"/>
              </p:ext>
            </p:extLst>
          </p:nvPr>
        </p:nvGraphicFramePr>
        <p:xfrm>
          <a:off x="3048000" y="4513262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34" name="Worksheet" r:id="rId7" imgW="2914849" imgH="1429207" progId="Excel.Sheet.8">
                  <p:embed/>
                </p:oleObj>
              </mc:Choice>
              <mc:Fallback>
                <p:oleObj name="Worksheet" r:id="rId7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513262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2209800" y="4132262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4114800" y="6113462"/>
            <a:ext cx="990600" cy="0"/>
          </a:xfrm>
          <a:prstGeom prst="line">
            <a:avLst/>
          </a:prstGeom>
          <a:noFill/>
          <a:ln w="38100">
            <a:solidFill>
              <a:srgbClr val="66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H="1" flipV="1">
            <a:off x="838200" y="3217862"/>
            <a:ext cx="2209800" cy="1600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24167" y="4757410"/>
            <a:ext cx="1873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2-way Join!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14" name="Picture 5" descr="CMUQ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55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More Examples</a:t>
            </a:r>
          </a:p>
        </p:txBody>
      </p:sp>
      <p:sp>
        <p:nvSpPr>
          <p:cNvPr id="460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Find the names of students taking 15-415</a:t>
            </a:r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84789"/>
              </p:ext>
            </p:extLst>
          </p:nvPr>
        </p:nvGraphicFramePr>
        <p:xfrm>
          <a:off x="1535113" y="2895600"/>
          <a:ext cx="5397500" cy="229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48" name="Equation" r:id="rId3" imgW="2095200" imgH="888840" progId="Equation.3">
                  <p:embed/>
                </p:oleObj>
              </mc:Choice>
              <mc:Fallback>
                <p:oleObj name="Equation" r:id="rId3" imgW="20952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2895600"/>
                        <a:ext cx="5397500" cy="229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85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More Examples</a:t>
            </a:r>
          </a:p>
        </p:txBody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Find the names of students taking 15-415</a:t>
            </a:r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1535113" y="2895600"/>
          <a:ext cx="5397500" cy="229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72" name="Equation" r:id="rId3" imgW="2095200" imgH="888840" progId="Equation.3">
                  <p:embed/>
                </p:oleObj>
              </mc:Choice>
              <mc:Fallback>
                <p:oleObj name="Equation" r:id="rId3" imgW="20952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2895600"/>
                        <a:ext cx="5397500" cy="229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2" name="Oval 6"/>
          <p:cNvSpPr>
            <a:spLocks noChangeArrowheads="1"/>
          </p:cNvSpPr>
          <p:nvPr/>
        </p:nvSpPr>
        <p:spPr bwMode="auto">
          <a:xfrm>
            <a:off x="1371600" y="3962400"/>
            <a:ext cx="4572000" cy="762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13" name="Text Box 7"/>
          <p:cNvSpPr txBox="1">
            <a:spLocks noChangeArrowheads="1"/>
          </p:cNvSpPr>
          <p:nvPr/>
        </p:nvSpPr>
        <p:spPr bwMode="auto">
          <a:xfrm>
            <a:off x="6308725" y="4079875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/>
              <a:t>projection</a:t>
            </a:r>
          </a:p>
        </p:txBody>
      </p:sp>
      <p:sp>
        <p:nvSpPr>
          <p:cNvPr id="47114" name="Oval 8"/>
          <p:cNvSpPr>
            <a:spLocks noChangeArrowheads="1"/>
          </p:cNvSpPr>
          <p:nvPr/>
        </p:nvSpPr>
        <p:spPr bwMode="auto">
          <a:xfrm>
            <a:off x="1600200" y="4648200"/>
            <a:ext cx="4343400" cy="838200"/>
          </a:xfrm>
          <a:prstGeom prst="ellipse">
            <a:avLst/>
          </a:prstGeom>
          <a:noFill/>
          <a:ln w="38100">
            <a:solidFill>
              <a:srgbClr val="66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15" name="Text Box 9"/>
          <p:cNvSpPr txBox="1">
            <a:spLocks noChangeArrowheads="1"/>
          </p:cNvSpPr>
          <p:nvPr/>
        </p:nvSpPr>
        <p:spPr bwMode="auto">
          <a:xfrm>
            <a:off x="6384925" y="4841875"/>
            <a:ext cx="1300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rgbClr val="669900"/>
                </a:solidFill>
              </a:rPr>
              <a:t>selection</a:t>
            </a:r>
            <a:endParaRPr lang="en-US"/>
          </a:p>
        </p:txBody>
      </p:sp>
      <p:sp>
        <p:nvSpPr>
          <p:cNvPr id="47116" name="Oval 10"/>
          <p:cNvSpPr>
            <a:spLocks noChangeArrowheads="1"/>
          </p:cNvSpPr>
          <p:nvPr/>
        </p:nvSpPr>
        <p:spPr bwMode="auto">
          <a:xfrm>
            <a:off x="4114800" y="3200400"/>
            <a:ext cx="3276600" cy="9144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17" name="Text Box 11"/>
          <p:cNvSpPr txBox="1">
            <a:spLocks noChangeArrowheads="1"/>
          </p:cNvSpPr>
          <p:nvPr/>
        </p:nvSpPr>
        <p:spPr bwMode="auto">
          <a:xfrm>
            <a:off x="7696200" y="34290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rgbClr val="FF3300"/>
                </a:solidFill>
              </a:rPr>
              <a:t>join</a:t>
            </a:r>
            <a:endParaRPr lang="en-US"/>
          </a:p>
        </p:txBody>
      </p:sp>
      <p:pic>
        <p:nvPicPr>
          <p:cNvPr id="14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9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More Examples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000" dirty="0" smtClean="0">
                <a:ea typeface="ＭＳ Ｐゴシック" pitchFamily="34" charset="-128"/>
              </a:rPr>
              <a:t>Find the names of students taking a 2-unit course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685800" y="2209800"/>
          <a:ext cx="4267200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8" name="Worksheet" r:id="rId3" imgW="4572369" imgH="1533754" progId="Excel.Sheet.8">
                  <p:embed/>
                </p:oleObj>
              </mc:Choice>
              <mc:Fallback>
                <p:oleObj name="Worksheet" r:id="rId3" imgW="4572369" imgH="153375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09800"/>
                        <a:ext cx="4267200" cy="143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9" name="Worksheet" r:id="rId5" imgW="3057901" imgH="1514856" progId="Excel.Sheet.8">
                  <p:embed/>
                </p:oleObj>
              </mc:Choice>
              <mc:Fallback>
                <p:oleObj name="Worksheet" r:id="rId5" imgW="3057901" imgH="15148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093913"/>
                        <a:ext cx="318611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2971800" y="42672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0" name="Worksheet" r:id="rId7" imgW="2914849" imgH="1429207" progId="Excel.Sheet.8">
                  <p:embed/>
                </p:oleObj>
              </mc:Choice>
              <mc:Fallback>
                <p:oleObj name="Worksheet" r:id="rId7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2672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Line 1030"/>
          <p:cNvSpPr>
            <a:spLocks noChangeShapeType="1"/>
          </p:cNvSpPr>
          <p:nvPr/>
        </p:nvSpPr>
        <p:spPr bwMode="auto">
          <a:xfrm>
            <a:off x="2133600" y="38862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Line 1031"/>
          <p:cNvSpPr>
            <a:spLocks noChangeShapeType="1"/>
          </p:cNvSpPr>
          <p:nvPr/>
        </p:nvSpPr>
        <p:spPr bwMode="auto">
          <a:xfrm>
            <a:off x="7696200" y="3886200"/>
            <a:ext cx="990600" cy="0"/>
          </a:xfrm>
          <a:prstGeom prst="line">
            <a:avLst/>
          </a:prstGeom>
          <a:noFill/>
          <a:ln w="38100">
            <a:solidFill>
              <a:srgbClr val="66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Line 1032"/>
          <p:cNvSpPr>
            <a:spLocks noChangeShapeType="1"/>
          </p:cNvSpPr>
          <p:nvPr/>
        </p:nvSpPr>
        <p:spPr bwMode="auto">
          <a:xfrm flipH="1">
            <a:off x="4724400" y="3733800"/>
            <a:ext cx="1143000" cy="68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Line 1033"/>
          <p:cNvSpPr>
            <a:spLocks noChangeShapeType="1"/>
          </p:cNvSpPr>
          <p:nvPr/>
        </p:nvSpPr>
        <p:spPr bwMode="auto">
          <a:xfrm flipH="1" flipV="1">
            <a:off x="762000" y="2819400"/>
            <a:ext cx="2286000" cy="1981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77000" y="4648200"/>
            <a:ext cx="1873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3-way Join!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15" name="Picture 5" descr="CMUQ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40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More Examples</a:t>
            </a:r>
          </a:p>
        </p:txBody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ea typeface="ＭＳ Ｐゴシック" pitchFamily="34" charset="-128"/>
              </a:rPr>
              <a:t>Find the names of students taking a 2-unit course</a:t>
            </a: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681648"/>
              </p:ext>
            </p:extLst>
          </p:nvPr>
        </p:nvGraphicFramePr>
        <p:xfrm>
          <a:off x="1709738" y="2576513"/>
          <a:ext cx="5203825" cy="270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22" name="Equation" r:id="rId4" imgW="2145960" imgH="1117440" progId="Equation.3">
                  <p:embed/>
                </p:oleObj>
              </mc:Choice>
              <mc:Fallback>
                <p:oleObj name="Equation" r:id="rId4" imgW="214596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9738" y="2576513"/>
                        <a:ext cx="5203825" cy="270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4" name="Line 5"/>
          <p:cNvSpPr>
            <a:spLocks noChangeShapeType="1"/>
          </p:cNvSpPr>
          <p:nvPr/>
        </p:nvSpPr>
        <p:spPr bwMode="auto">
          <a:xfrm>
            <a:off x="6019800" y="4953000"/>
            <a:ext cx="0" cy="609600"/>
          </a:xfrm>
          <a:prstGeom prst="line">
            <a:avLst/>
          </a:prstGeom>
          <a:noFill/>
          <a:ln w="38100">
            <a:solidFill>
              <a:srgbClr val="66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85" name="Text Box 6"/>
          <p:cNvSpPr txBox="1">
            <a:spLocks noChangeArrowheads="1"/>
          </p:cNvSpPr>
          <p:nvPr/>
        </p:nvSpPr>
        <p:spPr bwMode="auto">
          <a:xfrm>
            <a:off x="6308725" y="4994275"/>
            <a:ext cx="1300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rgbClr val="669900"/>
                </a:solidFill>
              </a:rPr>
              <a:t>selection</a:t>
            </a:r>
            <a:endParaRPr lang="en-US"/>
          </a:p>
        </p:txBody>
      </p:sp>
      <p:sp>
        <p:nvSpPr>
          <p:cNvPr id="50186" name="Line 7"/>
          <p:cNvSpPr>
            <a:spLocks noChangeShapeType="1"/>
          </p:cNvSpPr>
          <p:nvPr/>
        </p:nvSpPr>
        <p:spPr bwMode="auto">
          <a:xfrm>
            <a:off x="6248400" y="4419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87" name="Text Box 8"/>
          <p:cNvSpPr txBox="1">
            <a:spLocks noChangeArrowheads="1"/>
          </p:cNvSpPr>
          <p:nvPr/>
        </p:nvSpPr>
        <p:spPr bwMode="auto">
          <a:xfrm>
            <a:off x="6477000" y="44196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/>
              <a:t>projection</a:t>
            </a:r>
          </a:p>
        </p:txBody>
      </p:sp>
      <p:sp>
        <p:nvSpPr>
          <p:cNvPr id="50188" name="Line 9"/>
          <p:cNvSpPr>
            <a:spLocks noChangeShapeType="1"/>
          </p:cNvSpPr>
          <p:nvPr/>
        </p:nvSpPr>
        <p:spPr bwMode="auto">
          <a:xfrm>
            <a:off x="7010400" y="3124200"/>
            <a:ext cx="0" cy="914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89" name="Text Box 10"/>
          <p:cNvSpPr txBox="1">
            <a:spLocks noChangeArrowheads="1"/>
          </p:cNvSpPr>
          <p:nvPr/>
        </p:nvSpPr>
        <p:spPr bwMode="auto">
          <a:xfrm>
            <a:off x="7315200" y="3200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rgbClr val="FF3300"/>
                </a:solidFill>
              </a:rPr>
              <a:t>join</a:t>
            </a:r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762000" y="5654676"/>
            <a:ext cx="76200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What is the equivalence of this in Relational Algebra?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7" name="Picture 5" descr="CMUQ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7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More on Joins</a:t>
            </a:r>
          </a:p>
        </p:txBody>
      </p:sp>
      <p:sp>
        <p:nvSpPr>
          <p:cNvPr id="522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pitchFamily="34" charset="-128"/>
              </a:rPr>
              <a:t>Assume a Parent-Children (PC) table instance as follows:</a:t>
            </a:r>
          </a:p>
          <a:p>
            <a:endParaRPr lang="en-US" sz="2600" dirty="0">
              <a:ea typeface="ＭＳ Ｐゴシック" pitchFamily="34" charset="-128"/>
            </a:endParaRPr>
          </a:p>
          <a:p>
            <a:endParaRPr lang="en-US" sz="2600" dirty="0" smtClean="0">
              <a:ea typeface="ＭＳ Ｐゴシック" pitchFamily="34" charset="-128"/>
            </a:endParaRPr>
          </a:p>
          <a:p>
            <a:endParaRPr lang="en-US" sz="2600" dirty="0">
              <a:ea typeface="ＭＳ Ｐゴシック" pitchFamily="34" charset="-128"/>
            </a:endParaRPr>
          </a:p>
          <a:p>
            <a:endParaRPr lang="en-US" sz="2600" dirty="0" smtClean="0">
              <a:ea typeface="ＭＳ Ｐゴシック" pitchFamily="34" charset="-128"/>
            </a:endParaRPr>
          </a:p>
          <a:p>
            <a:endParaRPr lang="en-US" sz="2600" dirty="0">
              <a:ea typeface="ＭＳ Ｐゴシック" pitchFamily="34" charset="-128"/>
            </a:endParaRPr>
          </a:p>
          <a:p>
            <a:endParaRPr lang="en-US" sz="2600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pitchFamily="34" charset="-128"/>
              </a:rPr>
              <a:t>Who are Tom’s </a:t>
            </a:r>
            <a:r>
              <a:rPr lang="en-US" sz="2600" dirty="0">
                <a:ea typeface="ＭＳ Ｐゴシック" pitchFamily="34" charset="-128"/>
              </a:rPr>
              <a:t>grandparent(s</a:t>
            </a:r>
            <a:r>
              <a:rPr lang="en-US" sz="2600" dirty="0" smtClean="0">
                <a:ea typeface="ＭＳ Ｐゴシック" pitchFamily="34" charset="-128"/>
              </a:rPr>
              <a:t>)? (</a:t>
            </a:r>
            <a:r>
              <a:rPr lang="en-US" sz="2600" i="1" dirty="0" smtClean="0">
                <a:ea typeface="ＭＳ Ｐゴシック" pitchFamily="34" charset="-128"/>
              </a:rPr>
              <a:t>this is a self-join</a:t>
            </a:r>
            <a:r>
              <a:rPr lang="en-US" sz="2600" dirty="0" smtClean="0">
                <a:ea typeface="ＭＳ Ｐゴシック" pitchFamily="34" charset="-128"/>
              </a:rPr>
              <a:t>)</a:t>
            </a:r>
            <a:endParaRPr lang="en-US" sz="2600" dirty="0">
              <a:ea typeface="ＭＳ Ｐゴシック" pitchFamily="34" charset="-128"/>
            </a:endParaRPr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251581"/>
              </p:ext>
            </p:extLst>
          </p:nvPr>
        </p:nvGraphicFramePr>
        <p:xfrm>
          <a:off x="1290638" y="2794000"/>
          <a:ext cx="2778125" cy="178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22" name="Worksheet" r:id="rId3" imgW="2962772" imgH="1914887" progId="Excel.Sheet.8">
                  <p:embed/>
                </p:oleObj>
              </mc:Choice>
              <mc:Fallback>
                <p:oleObj name="Worksheet" r:id="rId3" imgW="2962772" imgH="191488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0638" y="2794000"/>
                        <a:ext cx="2778125" cy="178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696976"/>
              </p:ext>
            </p:extLst>
          </p:nvPr>
        </p:nvGraphicFramePr>
        <p:xfrm>
          <a:off x="4800600" y="2786062"/>
          <a:ext cx="2778125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23" name="Worksheet" r:id="rId5" imgW="2962772" imgH="1914887" progId="Excel.Sheet.8">
                  <p:embed/>
                </p:oleObj>
              </mc:Choice>
              <mc:Fallback>
                <p:oleObj name="Worksheet" r:id="rId5" imgW="2962772" imgH="191488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786062"/>
                        <a:ext cx="2778125" cy="178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3" name="Line 6"/>
          <p:cNvSpPr>
            <a:spLocks noChangeShapeType="1"/>
          </p:cNvSpPr>
          <p:nvPr/>
        </p:nvSpPr>
        <p:spPr bwMode="auto">
          <a:xfrm flipH="1">
            <a:off x="4067086" y="3714259"/>
            <a:ext cx="685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4" name="Oval 7"/>
          <p:cNvSpPr>
            <a:spLocks noChangeArrowheads="1"/>
          </p:cNvSpPr>
          <p:nvPr/>
        </p:nvSpPr>
        <p:spPr bwMode="auto">
          <a:xfrm>
            <a:off x="6172200" y="3471862"/>
            <a:ext cx="685800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5" name="Oval 8"/>
          <p:cNvSpPr>
            <a:spLocks noChangeArrowheads="1"/>
          </p:cNvSpPr>
          <p:nvPr/>
        </p:nvSpPr>
        <p:spPr bwMode="auto">
          <a:xfrm>
            <a:off x="6172200" y="4157662"/>
            <a:ext cx="685800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3" name="Picture 5" descr="CMUQ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31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More Join Examples</a:t>
            </a:r>
          </a:p>
        </p:txBody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Find Tom’s grandparent(s)</a:t>
            </a:r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0556500"/>
              </p:ext>
            </p:extLst>
          </p:nvPr>
        </p:nvGraphicFramePr>
        <p:xfrm>
          <a:off x="2514600" y="2590800"/>
          <a:ext cx="3756025" cy="215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92" name="Equation" r:id="rId3" imgW="1549080" imgH="888840" progId="Equation.3">
                  <p:embed/>
                </p:oleObj>
              </mc:Choice>
              <mc:Fallback>
                <p:oleObj name="Equation" r:id="rId3" imgW="15490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590800"/>
                        <a:ext cx="3756025" cy="215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914400" y="5105400"/>
            <a:ext cx="76200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What is the equivalence of this in Relational Algebra?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20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Harder Examples: DIVISION</a:t>
            </a:r>
          </a:p>
        </p:txBody>
      </p:sp>
      <p:sp>
        <p:nvSpPr>
          <p:cNvPr id="54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</a:t>
            </a:r>
            <a:r>
              <a:rPr lang="en-US" dirty="0" smtClean="0">
                <a:ea typeface="ＭＳ Ｐゴシック" pitchFamily="34" charset="-128"/>
              </a:rPr>
              <a:t>ind suppliers that shipped all the bad parts</a:t>
            </a:r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22592"/>
              </p:ext>
            </p:extLst>
          </p:nvPr>
        </p:nvGraphicFramePr>
        <p:xfrm>
          <a:off x="1069975" y="2667000"/>
          <a:ext cx="2916238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27" name="Worksheet" r:id="rId3" imgW="3115172" imgH="2677007" progId="Excel.Sheet.8">
                  <p:embed/>
                </p:oleObj>
              </mc:Choice>
              <mc:Fallback>
                <p:oleObj name="Worksheet" r:id="rId3" imgW="3115172" imgH="26770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2667000"/>
                        <a:ext cx="2916238" cy="250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425858"/>
              </p:ext>
            </p:extLst>
          </p:nvPr>
        </p:nvGraphicFramePr>
        <p:xfrm>
          <a:off x="5099050" y="3054350"/>
          <a:ext cx="1050925" cy="170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28" name="Worksheet" r:id="rId5" imgW="1038121" imgH="1676430" progId="Excel.Sheet.8">
                  <p:embed/>
                </p:oleObj>
              </mc:Choice>
              <mc:Fallback>
                <p:oleObj name="Worksheet" r:id="rId5" imgW="1038121" imgH="167643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9050" y="3054350"/>
                        <a:ext cx="1050925" cy="170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613395"/>
              </p:ext>
            </p:extLst>
          </p:nvPr>
        </p:nvGraphicFramePr>
        <p:xfrm>
          <a:off x="7300913" y="3063875"/>
          <a:ext cx="1081087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29" name="Worksheet" r:id="rId7" imgW="1038631" imgH="1162532" progId="Excel.Sheet.8">
                  <p:embed/>
                </p:oleObj>
              </mc:Choice>
              <mc:Fallback>
                <p:oleObj name="Worksheet" r:id="rId7" imgW="1038631" imgH="116253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0913" y="3063875"/>
                        <a:ext cx="1081087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34840"/>
              </p:ext>
            </p:extLst>
          </p:nvPr>
        </p:nvGraphicFramePr>
        <p:xfrm>
          <a:off x="4429125" y="3744913"/>
          <a:ext cx="366713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30" name="Equation" r:id="rId9" imgW="139680" imgH="139680" progId="Equation.3">
                  <p:embed/>
                </p:oleObj>
              </mc:Choice>
              <mc:Fallback>
                <p:oleObj name="Equation" r:id="rId9" imgW="1396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3744913"/>
                        <a:ext cx="366713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985166"/>
              </p:ext>
            </p:extLst>
          </p:nvPr>
        </p:nvGraphicFramePr>
        <p:xfrm>
          <a:off x="6715125" y="3627438"/>
          <a:ext cx="366713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31" name="Equation" r:id="rId11" imgW="139680" imgH="114120" progId="Equation.3">
                  <p:embed/>
                </p:oleObj>
              </mc:Choice>
              <mc:Fallback>
                <p:oleObj name="Equation" r:id="rId11" imgW="139680" imgH="11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25" y="3627438"/>
                        <a:ext cx="366713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5" descr="CMUQ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69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Harder Examples: DIVISION</a:t>
            </a:r>
          </a:p>
        </p:txBody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</a:t>
            </a:r>
            <a:r>
              <a:rPr lang="en-US" dirty="0" smtClean="0">
                <a:ea typeface="ＭＳ Ｐゴシック" pitchFamily="34" charset="-128"/>
              </a:rPr>
              <a:t>ind suppliers that shipped all the bad parts</a:t>
            </a:r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954738"/>
              </p:ext>
            </p:extLst>
          </p:nvPr>
        </p:nvGraphicFramePr>
        <p:xfrm>
          <a:off x="2514600" y="2576513"/>
          <a:ext cx="3662363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39" name="Equation" r:id="rId3" imgW="1511280" imgH="888840" progId="Equation.3">
                  <p:embed/>
                </p:oleObj>
              </mc:Choice>
              <mc:Fallback>
                <p:oleObj name="Equation" r:id="rId3" imgW="15112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576513"/>
                        <a:ext cx="3662363" cy="215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73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Outline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Relational Tuple Calculus (RTC)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Why?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D</a:t>
            </a:r>
            <a:r>
              <a:rPr lang="en-US" dirty="0" smtClean="0">
                <a:ea typeface="ＭＳ Ｐゴシック" pitchFamily="34" charset="-128"/>
              </a:rPr>
              <a:t>etails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E</a:t>
            </a:r>
            <a:r>
              <a:rPr lang="en-US" dirty="0" smtClean="0">
                <a:ea typeface="ＭＳ Ｐゴシック" pitchFamily="34" charset="-128"/>
              </a:rPr>
              <a:t>xamples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E</a:t>
            </a:r>
            <a:r>
              <a:rPr lang="en-US" dirty="0" smtClean="0">
                <a:ea typeface="ＭＳ Ｐゴシック" pitchFamily="34" charset="-128"/>
              </a:rPr>
              <a:t>quivalence with relational algebra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‘</a:t>
            </a:r>
            <a:r>
              <a:rPr lang="en-US" dirty="0">
                <a:ea typeface="ＭＳ Ｐゴシック" pitchFamily="34" charset="-128"/>
              </a:rPr>
              <a:t>S</a:t>
            </a:r>
            <a:r>
              <a:rPr lang="en-US" dirty="0" smtClean="0">
                <a:ea typeface="ＭＳ Ｐゴシック" pitchFamily="34" charset="-128"/>
              </a:rPr>
              <a:t>afety’ of expressions</a:t>
            </a:r>
          </a:p>
        </p:txBody>
      </p:sp>
      <p:pic>
        <p:nvPicPr>
          <p:cNvPr id="5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67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General Patterns</a:t>
            </a:r>
          </a:p>
        </p:txBody>
      </p:sp>
      <p:sp>
        <p:nvSpPr>
          <p:cNvPr id="563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There are three equivalent versions:</a:t>
            </a:r>
          </a:p>
          <a:p>
            <a:pPr marL="971550" lvl="1" indent="-514350">
              <a:buAutoNum type="arabicParenR"/>
            </a:pPr>
            <a:r>
              <a:rPr lang="en-US" dirty="0">
                <a:ea typeface="ＭＳ Ｐゴシック" pitchFamily="34" charset="-128"/>
              </a:rPr>
              <a:t>I</a:t>
            </a:r>
            <a:r>
              <a:rPr lang="en-US" dirty="0" smtClean="0">
                <a:ea typeface="ＭＳ Ｐゴシック" pitchFamily="34" charset="-128"/>
              </a:rPr>
              <a:t>f it is bad, he shipped it</a:t>
            </a:r>
          </a:p>
          <a:p>
            <a:pPr marL="971550" lvl="1" indent="-514350">
              <a:buAutoNum type="arabicParenR"/>
            </a:pPr>
            <a:endParaRPr lang="en-US" dirty="0">
              <a:ea typeface="ＭＳ Ｐゴシック" pitchFamily="34" charset="-128"/>
            </a:endParaRPr>
          </a:p>
          <a:p>
            <a:pPr marL="971550" lvl="1" indent="-514350">
              <a:buAutoNum type="arabicParenR"/>
            </a:pPr>
            <a:endParaRPr lang="en-US" dirty="0" smtClean="0">
              <a:ea typeface="ＭＳ Ｐゴシック" pitchFamily="34" charset="-128"/>
            </a:endParaRPr>
          </a:p>
          <a:p>
            <a:pPr marL="971550" lvl="1" indent="-514350">
              <a:buAutoNum type="arabicParenR"/>
            </a:pPr>
            <a:r>
              <a:rPr lang="en-US" dirty="0">
                <a:ea typeface="ＭＳ Ｐゴシック" pitchFamily="34" charset="-128"/>
              </a:rPr>
              <a:t>E</a:t>
            </a:r>
            <a:r>
              <a:rPr lang="en-US" dirty="0" smtClean="0">
                <a:ea typeface="ＭＳ Ｐゴシック" pitchFamily="34" charset="-128"/>
              </a:rPr>
              <a:t>ither it was good, or he shipped it</a:t>
            </a:r>
          </a:p>
          <a:p>
            <a:pPr marL="971550" lvl="1" indent="-514350">
              <a:buAutoNum type="arabicParenR"/>
            </a:pPr>
            <a:endParaRPr lang="en-US" dirty="0">
              <a:ea typeface="ＭＳ Ｐゴシック" pitchFamily="34" charset="-128"/>
            </a:endParaRPr>
          </a:p>
          <a:p>
            <a:pPr marL="971550" lvl="1" indent="-514350">
              <a:buAutoNum type="arabicParenR"/>
            </a:pPr>
            <a:endParaRPr lang="en-US" dirty="0" smtClean="0">
              <a:ea typeface="ＭＳ Ｐゴシック" pitchFamily="34" charset="-128"/>
            </a:endParaRPr>
          </a:p>
          <a:p>
            <a:pPr marL="971550" lvl="1" indent="-514350">
              <a:buAutoNum type="arabicParenR"/>
            </a:pPr>
            <a:r>
              <a:rPr lang="en-US" dirty="0">
                <a:ea typeface="ＭＳ Ｐゴシック" pitchFamily="34" charset="-128"/>
              </a:rPr>
              <a:t>T</a:t>
            </a:r>
            <a:r>
              <a:rPr lang="en-US" dirty="0" smtClean="0">
                <a:ea typeface="ＭＳ Ｐゴシック" pitchFamily="34" charset="-128"/>
              </a:rPr>
              <a:t>here is no bad shipment that he missed</a:t>
            </a:r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145426"/>
              </p:ext>
            </p:extLst>
          </p:nvPr>
        </p:nvGraphicFramePr>
        <p:xfrm>
          <a:off x="2014538" y="2925763"/>
          <a:ext cx="4586287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69" name="Equation" r:id="rId3" imgW="1892160" imgH="203040" progId="Equation.3">
                  <p:embed/>
                </p:oleObj>
              </mc:Choice>
              <mc:Fallback>
                <p:oleObj name="Equation" r:id="rId3" imgW="18921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4538" y="2925763"/>
                        <a:ext cx="4586287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337932"/>
              </p:ext>
            </p:extLst>
          </p:nvPr>
        </p:nvGraphicFramePr>
        <p:xfrm>
          <a:off x="2030413" y="4525963"/>
          <a:ext cx="4402137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70" name="Equation" r:id="rId5" imgW="1815840" imgH="203040" progId="Equation.3">
                  <p:embed/>
                </p:oleObj>
              </mc:Choice>
              <mc:Fallback>
                <p:oleObj name="Equation" r:id="rId5" imgW="18158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0413" y="4525963"/>
                        <a:ext cx="4402137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902114"/>
              </p:ext>
            </p:extLst>
          </p:nvPr>
        </p:nvGraphicFramePr>
        <p:xfrm>
          <a:off x="2000250" y="5901849"/>
          <a:ext cx="4862513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71" name="Equation" r:id="rId7" imgW="2006280" imgH="203040" progId="Equation.3">
                  <p:embed/>
                </p:oleObj>
              </mc:Choice>
              <mc:Fallback>
                <p:oleObj name="Equation" r:id="rId7" imgW="2006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5901849"/>
                        <a:ext cx="4862513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93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More on Division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3000" dirty="0" smtClean="0">
                <a:ea typeface="ＭＳ Ｐゴシック" pitchFamily="34" charset="-128"/>
              </a:rPr>
              <a:t>Find (SSNs of) students who are taking all the courses that </a:t>
            </a:r>
            <a:r>
              <a:rPr lang="en-US" sz="3000" dirty="0" err="1" smtClean="0">
                <a:ea typeface="ＭＳ Ｐゴシック" pitchFamily="34" charset="-128"/>
              </a:rPr>
              <a:t>ssn</a:t>
            </a:r>
            <a:r>
              <a:rPr lang="en-US" sz="3000" dirty="0" smtClean="0">
                <a:ea typeface="ＭＳ Ｐゴシック" pitchFamily="34" charset="-128"/>
              </a:rPr>
              <a:t>=123 is (and maybe even more)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09600" y="3200400"/>
            <a:ext cx="8077200" cy="1143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One way to think about this:</a:t>
            </a: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</a:rPr>
              <a:t>Find </a:t>
            </a:r>
            <a:r>
              <a:rPr lang="en-US" sz="2400" dirty="0">
                <a:solidFill>
                  <a:schemeClr val="tx1"/>
                </a:solidFill>
                <a:ea typeface="ＭＳ Ｐゴシック" pitchFamily="34" charset="-128"/>
              </a:rPr>
              <a:t>students ‘s’ so that 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</a:rPr>
              <a:t>if </a:t>
            </a:r>
            <a:r>
              <a:rPr lang="en-US" sz="2400" dirty="0">
                <a:solidFill>
                  <a:schemeClr val="tx1"/>
                </a:solidFill>
                <a:ea typeface="ＭＳ Ｐゴシック" pitchFamily="34" charset="-128"/>
              </a:rPr>
              <a:t>123 takes a course =&gt; so does ‘s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</a:rPr>
              <a:t>’</a:t>
            </a: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pic>
        <p:nvPicPr>
          <p:cNvPr id="8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1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More on Division</a:t>
            </a:r>
          </a:p>
        </p:txBody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>
                <a:ea typeface="ＭＳ Ｐゴシック" pitchFamily="34" charset="-128"/>
              </a:rPr>
              <a:t>Find (SSNs of) students who are taking all the courses that </a:t>
            </a:r>
            <a:r>
              <a:rPr lang="en-US" sz="3000" dirty="0" err="1">
                <a:ea typeface="ＭＳ Ｐゴシック" pitchFamily="34" charset="-128"/>
              </a:rPr>
              <a:t>ssn</a:t>
            </a:r>
            <a:r>
              <a:rPr lang="en-US" sz="3000" dirty="0">
                <a:ea typeface="ＭＳ Ｐゴシック" pitchFamily="34" charset="-128"/>
              </a:rPr>
              <a:t>=123 is (and maybe even more)</a:t>
            </a:r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247233"/>
              </p:ext>
            </p:extLst>
          </p:nvPr>
        </p:nvGraphicFramePr>
        <p:xfrm>
          <a:off x="1828800" y="2895600"/>
          <a:ext cx="5294312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88" name="Equation" r:id="rId3" imgW="2184120" imgH="1117440" progId="Equation.3">
                  <p:embed/>
                </p:oleObj>
              </mc:Choice>
              <mc:Fallback>
                <p:oleObj name="Equation" r:id="rId3" imgW="218412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895600"/>
                        <a:ext cx="5294312" cy="270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92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‘Proof’ of Equivalence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Relational </a:t>
            </a:r>
            <a:r>
              <a:rPr lang="en-US" dirty="0">
                <a:ea typeface="ＭＳ Ｐゴシック" pitchFamily="34" charset="-128"/>
              </a:rPr>
              <a:t>A</a:t>
            </a:r>
            <a:r>
              <a:rPr lang="en-US" dirty="0" smtClean="0">
                <a:ea typeface="ＭＳ Ｐゴシック" pitchFamily="34" charset="-128"/>
              </a:rPr>
              <a:t>lgebra &lt;-&gt; RTC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81400" y="3108944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But…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8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33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Safety of Expressions</a:t>
            </a:r>
          </a:p>
        </p:txBody>
      </p:sp>
      <p:sp>
        <p:nvSpPr>
          <p:cNvPr id="604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FORBIDDEN:</a:t>
            </a:r>
          </a:p>
          <a:p>
            <a:pPr>
              <a:buFontTx/>
              <a:buNone/>
            </a:pPr>
            <a:endParaRPr lang="en-US" dirty="0" smtClean="0"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dirty="0" smtClean="0">
                <a:ea typeface="ＭＳ Ｐゴシック" pitchFamily="34" charset="-128"/>
              </a:rPr>
              <a:t>It has infinite output!!</a:t>
            </a:r>
          </a:p>
          <a:p>
            <a:endParaRPr lang="en-US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Instead, always use:</a:t>
            </a:r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4191000" y="2133600"/>
          <a:ext cx="323215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64" name="Equation" r:id="rId3" imgW="1333440" imgH="228600" progId="Equation.3">
                  <p:embed/>
                </p:oleObj>
              </mc:Choice>
              <mc:Fallback>
                <p:oleObj name="Equation" r:id="rId3" imgW="1333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133600"/>
                        <a:ext cx="323215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5" name="Line 5"/>
          <p:cNvSpPr>
            <a:spLocks noChangeShapeType="1"/>
          </p:cNvSpPr>
          <p:nvPr/>
        </p:nvSpPr>
        <p:spPr bwMode="auto">
          <a:xfrm>
            <a:off x="4343400" y="1905000"/>
            <a:ext cx="2590800" cy="990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26" name="Line 7"/>
          <p:cNvSpPr>
            <a:spLocks noChangeShapeType="1"/>
          </p:cNvSpPr>
          <p:nvPr/>
        </p:nvSpPr>
        <p:spPr bwMode="auto">
          <a:xfrm flipH="1">
            <a:off x="4572000" y="1905000"/>
            <a:ext cx="2057400" cy="1066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1276350" y="4800600"/>
          <a:ext cx="4586288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65" name="Equation" r:id="rId5" imgW="1892160" imgH="228600" progId="Equation.3">
                  <p:embed/>
                </p:oleObj>
              </mc:Choice>
              <mc:Fallback>
                <p:oleObj name="Equation" r:id="rId5" imgW="1892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4800600"/>
                        <a:ext cx="4586288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5" descr="CMUQ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76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5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25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5" grpId="0" animBg="1"/>
      <p:bldP spid="6042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>
                <a:ea typeface="ＭＳ Ｐゴシック" pitchFamily="34" charset="-128"/>
              </a:rPr>
              <a:t>Summary</a:t>
            </a:r>
          </a:p>
        </p:txBody>
      </p:sp>
      <p:sp>
        <p:nvSpPr>
          <p:cNvPr id="1167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458200" cy="5257800"/>
          </a:xfrm>
          <a:noFill/>
        </p:spPr>
        <p:txBody>
          <a:bodyPr lIns="92075" tIns="46038" rIns="92075" bIns="46038"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ea typeface="ＭＳ Ｐゴシック" pitchFamily="34" charset="-128"/>
              </a:rPr>
              <a:t>The relational model has rigorously defined query languages — simple and powerful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ea typeface="ＭＳ Ｐゴシック" pitchFamily="34" charset="-128"/>
              </a:rPr>
              <a:t>Relational algebra is more operational/procedural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U</a:t>
            </a:r>
            <a:r>
              <a:rPr lang="en-US" dirty="0" smtClean="0">
                <a:ea typeface="ＭＳ Ｐゴシック" pitchFamily="34" charset="-128"/>
              </a:rPr>
              <a:t>seful as internal representation for query evaluation plans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ea typeface="ＭＳ Ｐゴシック" pitchFamily="34" charset="-128"/>
              </a:rPr>
              <a:t>Relational calculus is </a:t>
            </a:r>
            <a:r>
              <a:rPr lang="en-US" sz="2800" dirty="0" smtClean="0">
                <a:solidFill>
                  <a:schemeClr val="tx2"/>
                </a:solidFill>
                <a:ea typeface="ＭＳ Ｐゴシック" pitchFamily="34" charset="-128"/>
              </a:rPr>
              <a:t>declarative</a:t>
            </a:r>
            <a:endParaRPr lang="en-US" sz="2800" dirty="0" smtClean="0">
              <a:ea typeface="ＭＳ Ｐゴシック" pitchFamily="34" charset="-128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U</a:t>
            </a:r>
            <a:r>
              <a:rPr lang="en-US" dirty="0" smtClean="0">
                <a:ea typeface="ＭＳ Ｐゴシック" pitchFamily="34" charset="-128"/>
              </a:rPr>
              <a:t>sers define queries in terms of what they want, not in terms of how to compute them</a:t>
            </a:r>
            <a:endParaRPr lang="en-US" dirty="0" smtClean="0">
              <a:solidFill>
                <a:schemeClr val="accent2"/>
              </a:solidFill>
              <a:ea typeface="ＭＳ Ｐゴシック" pitchFamily="34" charset="-128"/>
            </a:endParaRPr>
          </a:p>
        </p:txBody>
      </p:sp>
      <p:pic>
        <p:nvPicPr>
          <p:cNvPr id="7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9069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>
                <a:ea typeface="ＭＳ Ｐゴシック" pitchFamily="34" charset="-128"/>
              </a:rPr>
              <a:t>Summary</a:t>
            </a:r>
          </a:p>
        </p:txBody>
      </p:sp>
      <p:sp>
        <p:nvSpPr>
          <p:cNvPr id="1167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458200" cy="5257800"/>
          </a:xfrm>
          <a:noFill/>
        </p:spPr>
        <p:txBody>
          <a:bodyPr lIns="92075" tIns="46038" rIns="92075" bIns="46038"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Several ways of expressing a given query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A </a:t>
            </a:r>
            <a:r>
              <a:rPr lang="en-US" i="1" dirty="0">
                <a:ea typeface="ＭＳ Ｐゴシック" pitchFamily="34" charset="-128"/>
              </a:rPr>
              <a:t>query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i="1" dirty="0">
                <a:ea typeface="ＭＳ Ｐゴシック" pitchFamily="34" charset="-128"/>
              </a:rPr>
              <a:t>optimizer</a:t>
            </a:r>
            <a:r>
              <a:rPr lang="en-US" dirty="0">
                <a:ea typeface="ＭＳ Ｐゴシック" pitchFamily="34" charset="-128"/>
              </a:rPr>
              <a:t> should choose the most </a:t>
            </a: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efficient </a:t>
            </a:r>
            <a:r>
              <a:rPr lang="en-US" dirty="0">
                <a:ea typeface="ＭＳ Ｐゴシック" pitchFamily="34" charset="-128"/>
              </a:rPr>
              <a:t>version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Algebra and “safe” calculus have </a:t>
            </a:r>
            <a:r>
              <a:rPr lang="en-US" sz="2800" dirty="0" smtClean="0">
                <a:ea typeface="ＭＳ Ｐゴシック" pitchFamily="34" charset="-128"/>
              </a:rPr>
              <a:t>the same </a:t>
            </a:r>
            <a:br>
              <a:rPr lang="en-US" sz="2800" dirty="0" smtClean="0">
                <a:ea typeface="ＭＳ Ｐゴシック" pitchFamily="34" charset="-128"/>
              </a:rPr>
            </a:br>
            <a:r>
              <a:rPr lang="en-US" sz="2800" i="1" dirty="0" smtClean="0">
                <a:solidFill>
                  <a:schemeClr val="tx2"/>
                </a:solidFill>
                <a:ea typeface="ＭＳ Ｐゴシック" pitchFamily="34" charset="-128"/>
              </a:rPr>
              <a:t>expressive</a:t>
            </a:r>
            <a:r>
              <a:rPr lang="en-US" sz="28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en-US" sz="2800" i="1" dirty="0">
                <a:solidFill>
                  <a:schemeClr val="tx2"/>
                </a:solidFill>
                <a:ea typeface="ＭＳ Ｐゴシック" pitchFamily="34" charset="-128"/>
              </a:rPr>
              <a:t>power</a:t>
            </a:r>
            <a:endParaRPr lang="en-US" sz="2800" dirty="0">
              <a:ea typeface="ＭＳ Ｐゴシック" pitchFamily="34" charset="-128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This leads </a:t>
            </a:r>
            <a:r>
              <a:rPr lang="en-US" dirty="0">
                <a:ea typeface="ＭＳ Ｐゴシック" pitchFamily="34" charset="-128"/>
              </a:rPr>
              <a:t>to the notion of </a:t>
            </a:r>
            <a:r>
              <a:rPr lang="en-US" i="1" dirty="0">
                <a:solidFill>
                  <a:schemeClr val="tx2"/>
                </a:solidFill>
                <a:ea typeface="ＭＳ Ｐゴシック" pitchFamily="34" charset="-128"/>
              </a:rPr>
              <a:t>relational </a:t>
            </a:r>
            <a:r>
              <a:rPr lang="en-US" i="1" dirty="0" smtClean="0">
                <a:solidFill>
                  <a:schemeClr val="tx2"/>
                </a:solidFill>
                <a:ea typeface="ＭＳ Ｐゴシック" pitchFamily="34" charset="-128"/>
              </a:rPr>
              <a:t>completeness</a:t>
            </a:r>
            <a:endParaRPr lang="en-US" i="1" dirty="0">
              <a:ea typeface="ＭＳ Ｐゴシック" pitchFamily="34" charset="-128"/>
            </a:endParaRPr>
          </a:p>
        </p:txBody>
      </p:sp>
      <p:pic>
        <p:nvPicPr>
          <p:cNvPr id="5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097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0070C0"/>
                </a:solidFill>
              </a:rPr>
              <a:t>SQL- Part I</a:t>
            </a:r>
            <a:endParaRPr lang="en-US" sz="4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3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92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Motivation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6256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  <a:ea typeface="ＭＳ Ｐゴシック" pitchFamily="34" charset="-128"/>
              </a:rPr>
              <a:t>Question</a:t>
            </a:r>
            <a:r>
              <a:rPr lang="en-US" sz="2800" dirty="0" smtClean="0">
                <a:ea typeface="ＭＳ Ｐゴシック" pitchFamily="34" charset="-128"/>
              </a:rPr>
              <a:t>: What is the main “weakness” of relational algebra?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  <a:ea typeface="ＭＳ Ｐゴシック" pitchFamily="34" charset="-128"/>
              </a:rPr>
              <a:t>Answer</a:t>
            </a:r>
            <a:r>
              <a:rPr lang="en-US" sz="2800" dirty="0" smtClean="0">
                <a:ea typeface="ＭＳ Ｐゴシック" pitchFamily="34" charset="-128"/>
              </a:rPr>
              <a:t>: Procedural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It describes the steps (i.e., ‘</a:t>
            </a:r>
            <a:r>
              <a:rPr lang="en-US" dirty="0" smtClean="0">
                <a:solidFill>
                  <a:srgbClr val="FF3300"/>
                </a:solidFill>
                <a:ea typeface="ＭＳ Ｐゴシック" pitchFamily="34" charset="-128"/>
              </a:rPr>
              <a:t>how</a:t>
            </a:r>
            <a:r>
              <a:rPr lang="en-US" dirty="0" smtClean="0">
                <a:ea typeface="ＭＳ Ｐゴシック" pitchFamily="34" charset="-128"/>
              </a:rPr>
              <a:t>’)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Useful</a:t>
            </a:r>
            <a:r>
              <a:rPr lang="en-US" dirty="0" smtClean="0">
                <a:ea typeface="ＭＳ Ｐゴシック" pitchFamily="34" charset="-128"/>
              </a:rPr>
              <a:t>, especially for query optimization</a:t>
            </a:r>
          </a:p>
        </p:txBody>
      </p:sp>
      <p:pic>
        <p:nvPicPr>
          <p:cNvPr id="7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86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Relational Calculus (in General)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ea typeface="ＭＳ Ｐゴシック" pitchFamily="34" charset="-128"/>
              </a:rPr>
              <a:t>It describes </a:t>
            </a:r>
            <a:r>
              <a:rPr lang="en-US" sz="2800" dirty="0" smtClean="0">
                <a:solidFill>
                  <a:srgbClr val="FF3300"/>
                </a:solidFill>
                <a:ea typeface="ＭＳ Ｐゴシック" pitchFamily="34" charset="-128"/>
              </a:rPr>
              <a:t>what</a:t>
            </a:r>
            <a:r>
              <a:rPr lang="en-US" sz="2800" dirty="0" smtClean="0">
                <a:ea typeface="ＭＳ Ｐゴシック" pitchFamily="34" charset="-128"/>
              </a:rPr>
              <a:t> we want (</a:t>
            </a:r>
            <a:r>
              <a:rPr lang="en-US" sz="2800" i="1" dirty="0" smtClean="0">
                <a:ea typeface="ＭＳ Ｐゴシック" pitchFamily="34" charset="-128"/>
              </a:rPr>
              <a:t>not how</a:t>
            </a:r>
            <a:r>
              <a:rPr lang="en-US" sz="2800" dirty="0" smtClean="0">
                <a:ea typeface="ＭＳ Ｐゴシック" pitchFamily="34" charset="-128"/>
              </a:rPr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ea typeface="ＭＳ Ｐゴシック" pitchFamily="34" charset="-128"/>
              </a:rPr>
              <a:t>It has two equivalent flavors, ‘tuple’ and </a:t>
            </a:r>
            <a:r>
              <a:rPr lang="en-US" sz="2800" dirty="0" smtClean="0">
                <a:ea typeface="ＭＳ Ｐゴシック" pitchFamily="34" charset="-128"/>
              </a:rPr>
              <a:t>‘</a:t>
            </a:r>
            <a:r>
              <a:rPr lang="en-US" sz="2800" dirty="0" smtClean="0">
                <a:ea typeface="ＭＳ Ｐゴシック" pitchFamily="34" charset="-128"/>
              </a:rPr>
              <a:t>domain’ calculus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ea typeface="ＭＳ Ｐゴシック" pitchFamily="34" charset="-128"/>
              </a:rPr>
              <a:t>We will only focus on relational ‘tuple’ calculus 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ea typeface="ＭＳ Ｐゴシック" pitchFamily="34" charset="-128"/>
              </a:rPr>
              <a:t>It is the basis for SQL and </a:t>
            </a:r>
            <a:r>
              <a:rPr lang="en-US" sz="2800" dirty="0" smtClean="0">
                <a:ea typeface="ＭＳ Ｐゴシック" pitchFamily="34" charset="-128"/>
              </a:rPr>
              <a:t>Query-By-Example </a:t>
            </a:r>
            <a:r>
              <a:rPr lang="en-US" sz="2800" dirty="0" smtClean="0">
                <a:ea typeface="ＭＳ Ｐゴシック" pitchFamily="34" charset="-128"/>
              </a:rPr>
              <a:t>(QBE)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ea typeface="ＭＳ Ｐゴシック" pitchFamily="34" charset="-128"/>
              </a:rPr>
              <a:t>It is useful for proofs (see query optimization, later)</a:t>
            </a:r>
          </a:p>
        </p:txBody>
      </p:sp>
      <p:pic>
        <p:nvPicPr>
          <p:cNvPr id="7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8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Relational </a:t>
            </a:r>
            <a:r>
              <a:rPr lang="en-US" dirty="0">
                <a:ea typeface="ＭＳ Ｐゴシック" pitchFamily="34" charset="-128"/>
              </a:rPr>
              <a:t>T</a:t>
            </a:r>
            <a:r>
              <a:rPr lang="en-US" dirty="0" smtClean="0">
                <a:ea typeface="ＭＳ Ｐゴシック" pitchFamily="34" charset="-128"/>
              </a:rPr>
              <a:t>uple </a:t>
            </a:r>
            <a:r>
              <a:rPr lang="en-US" dirty="0">
                <a:ea typeface="ＭＳ Ｐゴシック" pitchFamily="34" charset="-128"/>
              </a:rPr>
              <a:t>C</a:t>
            </a:r>
            <a:r>
              <a:rPr lang="en-US" dirty="0" smtClean="0">
                <a:ea typeface="ＭＳ Ｐゴシック" pitchFamily="34" charset="-128"/>
              </a:rPr>
              <a:t>alculus (RTC)</a:t>
            </a:r>
          </a:p>
        </p:txBody>
      </p:sp>
      <p:sp>
        <p:nvSpPr>
          <p:cNvPr id="235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96200" cy="4648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3000" dirty="0" smtClean="0">
                <a:ea typeface="ＭＳ Ｐゴシック" pitchFamily="34" charset="-128"/>
              </a:rPr>
              <a:t>RTC is a subset of ‘first order logic’</a:t>
            </a:r>
            <a:r>
              <a:rPr lang="en-US" dirty="0" smtClean="0">
                <a:ea typeface="ＭＳ Ｐゴシック" pitchFamily="34" charset="-128"/>
              </a:rPr>
              <a:t>: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solidFill>
                  <a:srgbClr val="0070C0"/>
                </a:solidFill>
                <a:ea typeface="ＭＳ Ｐゴシック" pitchFamily="34" charset="-128"/>
              </a:rPr>
              <a:t>Examples: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956500"/>
              </p:ext>
            </p:extLst>
          </p:nvPr>
        </p:nvGraphicFramePr>
        <p:xfrm>
          <a:off x="3429000" y="2362200"/>
          <a:ext cx="188753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1" name="Equation" r:id="rId3" imgW="990360" imgH="228600" progId="Equation.3">
                  <p:embed/>
                </p:oleObj>
              </mc:Choice>
              <mc:Fallback>
                <p:oleObj name="Equation" r:id="rId3" imgW="990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362200"/>
                        <a:ext cx="1887538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16933"/>
              </p:ext>
            </p:extLst>
          </p:nvPr>
        </p:nvGraphicFramePr>
        <p:xfrm>
          <a:off x="3810000" y="4648200"/>
          <a:ext cx="25415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2" name="Equation" r:id="rId5" imgW="1333440" imgH="228600" progId="Equation.3">
                  <p:embed/>
                </p:oleObj>
              </mc:Choice>
              <mc:Fallback>
                <p:oleObj name="Equation" r:id="rId5" imgW="1333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648200"/>
                        <a:ext cx="2541588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1" name="Rectangle 6"/>
          <p:cNvSpPr>
            <a:spLocks noChangeArrowheads="1"/>
          </p:cNvSpPr>
          <p:nvPr/>
        </p:nvSpPr>
        <p:spPr bwMode="auto">
          <a:xfrm>
            <a:off x="457200" y="3124200"/>
            <a:ext cx="7924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sz="2400" b="0" dirty="0" smtClean="0"/>
              <a:t>Give </a:t>
            </a:r>
            <a:r>
              <a:rPr lang="en-US" sz="2400" b="0" dirty="0"/>
              <a:t>me tuples ‘t’, satisfying predicate </a:t>
            </a:r>
            <a:r>
              <a:rPr lang="en-US" sz="2400" b="0" dirty="0" smtClean="0"/>
              <a:t>‘P’</a:t>
            </a:r>
            <a:endParaRPr lang="en-US" sz="2400" b="0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990600" y="4572000"/>
            <a:ext cx="7924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0"/>
              </a:spcBef>
              <a:buFont typeface="Wingdings" pitchFamily="2" charset="2"/>
              <a:buChar char="§"/>
            </a:pPr>
            <a:r>
              <a:rPr lang="en-US" sz="2400" b="0" dirty="0" smtClean="0"/>
              <a:t>Find all students:</a:t>
            </a:r>
          </a:p>
          <a:p>
            <a:pPr marL="342900" indent="-342900">
              <a:spcBef>
                <a:spcPct val="0"/>
              </a:spcBef>
              <a:buFont typeface="Wingdings" pitchFamily="2" charset="2"/>
              <a:buChar char="§"/>
            </a:pPr>
            <a:endParaRPr lang="en-US" sz="2400" dirty="0"/>
          </a:p>
          <a:p>
            <a:pPr marL="342900" indent="-342900">
              <a:spcBef>
                <a:spcPct val="0"/>
              </a:spcBef>
              <a:buFont typeface="Wingdings" pitchFamily="2" charset="2"/>
              <a:buChar char="§"/>
            </a:pPr>
            <a:r>
              <a:rPr lang="en-US" sz="2400" b="0" dirty="0" smtClean="0"/>
              <a:t>Find all sailors with a rating above 7: </a:t>
            </a:r>
            <a:endParaRPr lang="en-US" sz="24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96491"/>
              </p:ext>
            </p:extLst>
          </p:nvPr>
        </p:nvGraphicFramePr>
        <p:xfrm>
          <a:off x="2574925" y="5891213"/>
          <a:ext cx="333851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3" name="Equation" r:id="rId7" imgW="1752480" imgH="203040" progId="Equation.3">
                  <p:embed/>
                </p:oleObj>
              </mc:Choice>
              <mc:Fallback>
                <p:oleObj name="Equation" r:id="rId7" imgW="175248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925" y="5891213"/>
                        <a:ext cx="333851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5" descr="CMUQ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3847032" y="2259650"/>
            <a:ext cx="609600" cy="6096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05400" y="2177534"/>
            <a:ext cx="2801793" cy="36933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“formula” that describes </a:t>
            </a:r>
            <a:r>
              <a:rPr lang="en-US" i="1" dirty="0" smtClean="0"/>
              <a:t>t</a:t>
            </a:r>
            <a:endParaRPr lang="en-US" i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267200" y="2259650"/>
            <a:ext cx="838200" cy="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29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1" grpId="0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Syntax of </a:t>
            </a:r>
            <a:r>
              <a:rPr lang="en-US" dirty="0" smtClean="0">
                <a:ea typeface="ＭＳ Ｐゴシック" pitchFamily="34" charset="-128"/>
              </a:rPr>
              <a:t>RTC </a:t>
            </a:r>
            <a:r>
              <a:rPr lang="en-US" dirty="0">
                <a:ea typeface="ＭＳ Ｐゴシック" pitchFamily="34" charset="-128"/>
              </a:rPr>
              <a:t>Queries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45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The allowed symbols:</a:t>
            </a:r>
          </a:p>
          <a:p>
            <a:pPr>
              <a:buFontTx/>
              <a:buNone/>
            </a:pPr>
            <a:endParaRPr lang="en-US" dirty="0" smtClean="0">
              <a:ea typeface="ＭＳ Ｐゴシック" pitchFamily="34" charset="-128"/>
            </a:endParaRPr>
          </a:p>
          <a:p>
            <a:pPr>
              <a:buFontTx/>
              <a:buNone/>
            </a:pPr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Quantifiers:   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470150" y="2565400"/>
          <a:ext cx="3652838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32" name="Equation" r:id="rId3" imgW="1917360" imgH="736560" progId="Equation.3">
                  <p:embed/>
                </p:oleObj>
              </mc:Choice>
              <mc:Fallback>
                <p:oleObj name="Equation" r:id="rId3" imgW="191736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0150" y="2565400"/>
                        <a:ext cx="3652838" cy="140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904315"/>
              </p:ext>
            </p:extLst>
          </p:nvPr>
        </p:nvGraphicFramePr>
        <p:xfrm>
          <a:off x="3962400" y="5410200"/>
          <a:ext cx="87153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33" name="Equation" r:id="rId5" imgW="457200" imgH="228600" progId="Equation.3">
                  <p:embed/>
                </p:oleObj>
              </mc:Choice>
              <mc:Fallback>
                <p:oleObj name="Equation" r:id="rId5" imgW="457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410200"/>
                        <a:ext cx="871538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4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Syntax of RTC Queries</a:t>
            </a:r>
          </a:p>
        </p:txBody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Atomic “formulas”:</a:t>
            </a:r>
          </a:p>
          <a:p>
            <a:pPr>
              <a:buFontTx/>
              <a:buNone/>
            </a:pPr>
            <a:endParaRPr lang="en-US" dirty="0" smtClean="0"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dirty="0" smtClean="0">
                <a:ea typeface="ＭＳ Ｐゴシック" pitchFamily="34" charset="-128"/>
              </a:rPr>
              <a:t>  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171176"/>
              </p:ext>
            </p:extLst>
          </p:nvPr>
        </p:nvGraphicFramePr>
        <p:xfrm>
          <a:off x="3400425" y="2603500"/>
          <a:ext cx="1790700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83" name="Equation" r:id="rId3" imgW="939600" imgH="698400" progId="Equation.3">
                  <p:embed/>
                </p:oleObj>
              </mc:Choice>
              <mc:Fallback>
                <p:oleObj name="Equation" r:id="rId3" imgW="939600" imgH="69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0425" y="2603500"/>
                        <a:ext cx="1790700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0" y="4559277"/>
            <a:ext cx="6370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Where </a:t>
            </a:r>
            <a:r>
              <a:rPr lang="en-US" sz="2400" b="1" i="1" dirty="0" smtClean="0"/>
              <a:t>op</a:t>
            </a:r>
            <a:r>
              <a:rPr lang="en-US" sz="2400" dirty="0" smtClean="0"/>
              <a:t> is an operator in the set {&lt;, &gt;, =, ≤, ≥, ≠}</a:t>
            </a:r>
            <a:endParaRPr lang="en-US" sz="2400" dirty="0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06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Syntax of </a:t>
            </a:r>
            <a:r>
              <a:rPr lang="en-US" dirty="0" smtClean="0">
                <a:ea typeface="ＭＳ Ｐゴシック" pitchFamily="34" charset="-128"/>
              </a:rPr>
              <a:t>RTC </a:t>
            </a:r>
            <a:r>
              <a:rPr lang="en-US" dirty="0">
                <a:ea typeface="ＭＳ Ｐゴシック" pitchFamily="34" charset="-128"/>
              </a:rPr>
              <a:t>Queries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A “formula” is: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Any atomic formula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>
              <a:ea typeface="ＭＳ Ｐゴシック" pitchFamily="34" charset="-128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I</a:t>
            </a:r>
            <a:r>
              <a:rPr lang="en-US" dirty="0" smtClean="0">
                <a:ea typeface="ＭＳ Ｐゴシック" pitchFamily="34" charset="-128"/>
              </a:rPr>
              <a:t>f  P1 and P2 are formulas, so are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>
              <a:ea typeface="ＭＳ Ｐゴシック" pitchFamily="34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ea typeface="ＭＳ Ｐゴシック" pitchFamily="34" charset="-128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I</a:t>
            </a:r>
            <a:r>
              <a:rPr lang="en-US" dirty="0" smtClean="0">
                <a:ea typeface="ＭＳ Ｐゴシック" pitchFamily="34" charset="-128"/>
              </a:rPr>
              <a:t>f P(s) is a formula, so are 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753430"/>
              </p:ext>
            </p:extLst>
          </p:nvPr>
        </p:nvGraphicFramePr>
        <p:xfrm>
          <a:off x="2273300" y="3938588"/>
          <a:ext cx="4860925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80" name="Equation" r:id="rId3" imgW="2552400" imgH="228600" progId="Equation.3">
                  <p:embed/>
                </p:oleObj>
              </mc:Choice>
              <mc:Fallback>
                <p:oleObj name="Equation" r:id="rId3" imgW="2552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300" y="3938588"/>
                        <a:ext cx="4860925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000299"/>
              </p:ext>
            </p:extLst>
          </p:nvPr>
        </p:nvGraphicFramePr>
        <p:xfrm>
          <a:off x="4419600" y="5257800"/>
          <a:ext cx="1306513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81" name="Equation" r:id="rId5" imgW="685800" imgH="495000" progId="Equation.3">
                  <p:embed/>
                </p:oleObj>
              </mc:Choice>
              <mc:Fallback>
                <p:oleObj name="Equation" r:id="rId5" imgW="68580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257800"/>
                        <a:ext cx="1306513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97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8050</TotalTime>
  <Words>906</Words>
  <Application>Microsoft Office PowerPoint</Application>
  <PresentationFormat>On-screen Show (4:3)</PresentationFormat>
  <Paragraphs>225</Paragraphs>
  <Slides>37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ＭＳ Ｐゴシック</vt:lpstr>
      <vt:lpstr>Arial</vt:lpstr>
      <vt:lpstr>Calibri</vt:lpstr>
      <vt:lpstr>Times New Roman</vt:lpstr>
      <vt:lpstr>Wingdings</vt:lpstr>
      <vt:lpstr>Office Theme</vt:lpstr>
      <vt:lpstr>Equation</vt:lpstr>
      <vt:lpstr>Worksheet</vt:lpstr>
      <vt:lpstr>Database Applications (15-415)  Relational Calculus Lecture 7, January 28, 2018</vt:lpstr>
      <vt:lpstr>Today…</vt:lpstr>
      <vt:lpstr>Outline</vt:lpstr>
      <vt:lpstr>Motivation</vt:lpstr>
      <vt:lpstr>Relational Calculus (in General)</vt:lpstr>
      <vt:lpstr>Relational Tuple Calculus (RTC)</vt:lpstr>
      <vt:lpstr>Syntax of RTC Queries</vt:lpstr>
      <vt:lpstr>Syntax of RTC Queries</vt:lpstr>
      <vt:lpstr>Syntax of RTC Queries</vt:lpstr>
      <vt:lpstr>Basic Rules</vt:lpstr>
      <vt:lpstr>A Mini University Database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Cartesian Product: A Reminder</vt:lpstr>
      <vt:lpstr>Examples (Cont’d)</vt:lpstr>
      <vt:lpstr>More Examples</vt:lpstr>
      <vt:lpstr>More Examples</vt:lpstr>
      <vt:lpstr>More Examples</vt:lpstr>
      <vt:lpstr>More Examples</vt:lpstr>
      <vt:lpstr>More Examples</vt:lpstr>
      <vt:lpstr>More on Joins</vt:lpstr>
      <vt:lpstr>More Join Examples</vt:lpstr>
      <vt:lpstr>Harder Examples: DIVISION</vt:lpstr>
      <vt:lpstr>Harder Examples: DIVISION</vt:lpstr>
      <vt:lpstr>General Patterns</vt:lpstr>
      <vt:lpstr>More on Division</vt:lpstr>
      <vt:lpstr>More on Division</vt:lpstr>
      <vt:lpstr>‘Proof’ of Equivalence</vt:lpstr>
      <vt:lpstr>Safety of Expressions</vt:lpstr>
      <vt:lpstr>Summary</vt:lpstr>
      <vt:lpstr>Summary</vt:lpstr>
      <vt:lpstr>Next Class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950</cp:revision>
  <dcterms:created xsi:type="dcterms:W3CDTF">2013-11-24T06:45:02Z</dcterms:created>
  <dcterms:modified xsi:type="dcterms:W3CDTF">2018-01-28T10:29:28Z</dcterms:modified>
</cp:coreProperties>
</file>