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6" r:id="rId2"/>
    <p:sldId id="316" r:id="rId3"/>
    <p:sldId id="475" r:id="rId4"/>
    <p:sldId id="452" r:id="rId5"/>
    <p:sldId id="489" r:id="rId6"/>
    <p:sldId id="490" r:id="rId7"/>
    <p:sldId id="476" r:id="rId8"/>
    <p:sldId id="454" r:id="rId9"/>
    <p:sldId id="477" r:id="rId10"/>
    <p:sldId id="457" r:id="rId11"/>
    <p:sldId id="458" r:id="rId12"/>
    <p:sldId id="459" r:id="rId13"/>
    <p:sldId id="460" r:id="rId14"/>
    <p:sldId id="461" r:id="rId15"/>
    <p:sldId id="462" r:id="rId16"/>
    <p:sldId id="463" r:id="rId17"/>
    <p:sldId id="464" r:id="rId18"/>
    <p:sldId id="491" r:id="rId19"/>
    <p:sldId id="465" r:id="rId20"/>
    <p:sldId id="483" r:id="rId21"/>
    <p:sldId id="485" r:id="rId22"/>
    <p:sldId id="466" r:id="rId23"/>
    <p:sldId id="467" r:id="rId24"/>
    <p:sldId id="468" r:id="rId25"/>
    <p:sldId id="486" r:id="rId26"/>
    <p:sldId id="487" r:id="rId27"/>
    <p:sldId id="479" r:id="rId28"/>
    <p:sldId id="469" r:id="rId29"/>
    <p:sldId id="492" r:id="rId30"/>
    <p:sldId id="470" r:id="rId31"/>
    <p:sldId id="493" r:id="rId32"/>
    <p:sldId id="471" r:id="rId33"/>
    <p:sldId id="494" r:id="rId34"/>
    <p:sldId id="472" r:id="rId35"/>
    <p:sldId id="495" r:id="rId36"/>
    <p:sldId id="473" r:id="rId37"/>
    <p:sldId id="496" r:id="rId38"/>
    <p:sldId id="474" r:id="rId39"/>
    <p:sldId id="382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9" d="100"/>
          <a:sy n="159" d="100"/>
        </p:scale>
        <p:origin x="1650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Query Languages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Relational Operators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6F32AD89-A452-48CC-B92A-265FB1A43B0C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Examples on Relational Algebra</a:t>
          </a:r>
        </a:p>
      </dgm:t>
    </dgm:pt>
    <dgm:pt modelId="{2BD0E92B-05E2-4733-83A1-F2D4F12B4D64}" type="parTrans" cxnId="{9AC2F451-4954-4AF1-A729-5D0430E21B87}">
      <dgm:prSet/>
      <dgm:spPr/>
      <dgm:t>
        <a:bodyPr/>
        <a:lstStyle/>
        <a:p>
          <a:endParaRPr lang="en-US"/>
        </a:p>
      </dgm:t>
    </dgm:pt>
    <dgm:pt modelId="{1B53F678-35A0-4A3F-A7D1-1E738F070D06}" type="sibTrans" cxnId="{9AC2F451-4954-4AF1-A729-5D0430E21B87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0E8E8CAC-8A02-46F6-8C6B-75E3BA86EFCF}" type="pres">
      <dgm:prSet presAssocID="{1639CA94-34C3-4B9C-92E1-C13864A4BA19}" presName="text_1" presStyleLbl="node1" presStyleIdx="0" presStyleCnt="3">
        <dgm:presLayoutVars>
          <dgm:bulletEnabled val="1"/>
        </dgm:presLayoutVars>
      </dgm:prSet>
      <dgm:spPr/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3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3">
        <dgm:presLayoutVars>
          <dgm:bulletEnabled val="1"/>
        </dgm:presLayoutVars>
      </dgm:prSet>
      <dgm:spPr/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3"/>
      <dgm:spPr>
        <a:solidFill>
          <a:srgbClr val="92D050"/>
        </a:solidFill>
        <a:ln>
          <a:solidFill>
            <a:schemeClr val="tx1"/>
          </a:solidFill>
        </a:ln>
      </dgm:spPr>
    </dgm:pt>
    <dgm:pt modelId="{71AA92A3-2E8F-42A5-8F2D-B3FFED705D47}" type="pres">
      <dgm:prSet presAssocID="{6F32AD89-A452-48CC-B92A-265FB1A43B0C}" presName="text_3" presStyleLbl="node1" presStyleIdx="2" presStyleCnt="3">
        <dgm:presLayoutVars>
          <dgm:bulletEnabled val="1"/>
        </dgm:presLayoutVars>
      </dgm:prSet>
      <dgm:spPr/>
    </dgm:pt>
    <dgm:pt modelId="{62E7A775-040D-4756-A01B-D97B560A6965}" type="pres">
      <dgm:prSet presAssocID="{6F32AD89-A452-48CC-B92A-265FB1A43B0C}" presName="accent_3" presStyleCnt="0"/>
      <dgm:spPr/>
    </dgm:pt>
    <dgm:pt modelId="{6E8EBA03-6BA2-4E70-A548-59B77127E6F5}" type="pres">
      <dgm:prSet presAssocID="{6F32AD89-A452-48CC-B92A-265FB1A43B0C}" presName="accentRepeatNode" presStyleLbl="solidFgAcc1" presStyleIdx="2" presStyleCnt="3"/>
      <dgm:spPr>
        <a:solidFill>
          <a:srgbClr val="FFC000"/>
        </a:solidFill>
        <a:ln>
          <a:solidFill>
            <a:schemeClr val="tx1"/>
          </a:solidFill>
        </a:ln>
      </dgm:spPr>
    </dgm:pt>
  </dgm:ptLst>
  <dgm:cxnLst>
    <dgm:cxn modelId="{39367212-FEA7-4ACC-910A-DCE79CDBD58A}" type="presOf" srcId="{6F32AD89-A452-48CC-B92A-265FB1A43B0C}" destId="{71AA92A3-2E8F-42A5-8F2D-B3FFED705D47}" srcOrd="0" destOrd="0" presId="urn:microsoft.com/office/officeart/2008/layout/VerticalCurvedList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9AC2F451-4954-4AF1-A729-5D0430E21B87}" srcId="{BE1645D6-1611-4DF4-8DF3-EEC32D8C4F8A}" destId="{6F32AD89-A452-48CC-B92A-265FB1A43B0C}" srcOrd="2" destOrd="0" parTransId="{2BD0E92B-05E2-4733-83A1-F2D4F12B4D64}" sibTransId="{1B53F678-35A0-4A3F-A7D1-1E738F070D06}"/>
    <dgm:cxn modelId="{CEDB2A78-29A3-43AE-B582-7F638A34C3C0}" type="presOf" srcId="{1639CA94-34C3-4B9C-92E1-C13864A4BA19}" destId="{0E8E8CAC-8A02-46F6-8C6B-75E3BA86EFCF}" srcOrd="0" destOrd="0" presId="urn:microsoft.com/office/officeart/2008/layout/VerticalCurvedList"/>
    <dgm:cxn modelId="{2B6A3A7D-021A-473C-B69C-A51D1FACB082}" type="presOf" srcId="{BE1645D6-1611-4DF4-8DF3-EEC32D8C4F8A}" destId="{8D4BB782-D1CB-4178-BD6C-378E667E109F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ACB414DD-DACF-4265-87F4-C712DB205479}" type="presOf" srcId="{9B5CF5B4-C56A-4B27-B438-A8CF699CAF14}" destId="{C56633DC-E658-46D8-BE63-7CB1CCD3C8DC}" srcOrd="0" destOrd="0" presId="urn:microsoft.com/office/officeart/2008/layout/VerticalCurvedList"/>
    <dgm:cxn modelId="{564E1CE6-55B4-477A-AA8A-352B924D703D}" type="presOf" srcId="{09ED5544-C181-4B8D-BD58-FB971909C7CF}" destId="{2941F6EB-5BD4-408D-9674-E35A4BD28D9B}" srcOrd="0" destOrd="0" presId="urn:microsoft.com/office/officeart/2008/layout/VerticalCurvedList"/>
    <dgm:cxn modelId="{EF2B6CDE-8077-4B46-BE69-D333C67FDDCE}" type="presParOf" srcId="{8D4BB782-D1CB-4178-BD6C-378E667E109F}" destId="{30E5EA73-69FE-4C99-B7E6-D2785DA2F8C5}" srcOrd="0" destOrd="0" presId="urn:microsoft.com/office/officeart/2008/layout/VerticalCurvedList"/>
    <dgm:cxn modelId="{F7CC2A54-16EA-480D-9811-316E45D45979}" type="presParOf" srcId="{30E5EA73-69FE-4C99-B7E6-D2785DA2F8C5}" destId="{147482D8-F793-4B63-AC92-2D2E108DBAA0}" srcOrd="0" destOrd="0" presId="urn:microsoft.com/office/officeart/2008/layout/VerticalCurvedList"/>
    <dgm:cxn modelId="{D129E7BF-67D2-4FF1-A276-2D33913AE844}" type="presParOf" srcId="{147482D8-F793-4B63-AC92-2D2E108DBAA0}" destId="{F2410933-DB5E-4543-A714-4AF5A203C95C}" srcOrd="0" destOrd="0" presId="urn:microsoft.com/office/officeart/2008/layout/VerticalCurvedList"/>
    <dgm:cxn modelId="{BCC5A7A4-72C3-4065-A37D-2C1B6BF933B3}" type="presParOf" srcId="{147482D8-F793-4B63-AC92-2D2E108DBAA0}" destId="{C56633DC-E658-46D8-BE63-7CB1CCD3C8DC}" srcOrd="1" destOrd="0" presId="urn:microsoft.com/office/officeart/2008/layout/VerticalCurvedList"/>
    <dgm:cxn modelId="{9F272EFA-2716-40FF-8194-559A452F806E}" type="presParOf" srcId="{147482D8-F793-4B63-AC92-2D2E108DBAA0}" destId="{82F03708-A2AD-459B-AB59-7BBD9EB44E67}" srcOrd="2" destOrd="0" presId="urn:microsoft.com/office/officeart/2008/layout/VerticalCurvedList"/>
    <dgm:cxn modelId="{15D57265-C1E2-4235-87C9-3E3BC4B15251}" type="presParOf" srcId="{147482D8-F793-4B63-AC92-2D2E108DBAA0}" destId="{9C6C1869-E7B2-4FB9-A22B-16BADC04A189}" srcOrd="3" destOrd="0" presId="urn:microsoft.com/office/officeart/2008/layout/VerticalCurvedList"/>
    <dgm:cxn modelId="{5A3099E8-03E1-4719-9E19-0BB2C04DDB0C}" type="presParOf" srcId="{30E5EA73-69FE-4C99-B7E6-D2785DA2F8C5}" destId="{0E8E8CAC-8A02-46F6-8C6B-75E3BA86EFCF}" srcOrd="1" destOrd="0" presId="urn:microsoft.com/office/officeart/2008/layout/VerticalCurvedList"/>
    <dgm:cxn modelId="{6F801DBB-A6E1-44A2-9DB2-5F7B9D9CA817}" type="presParOf" srcId="{30E5EA73-69FE-4C99-B7E6-D2785DA2F8C5}" destId="{19B8B250-84B4-4941-9592-F7E89229D31C}" srcOrd="2" destOrd="0" presId="urn:microsoft.com/office/officeart/2008/layout/VerticalCurvedList"/>
    <dgm:cxn modelId="{2B615190-711E-4FB5-A4F5-839109C1AA38}" type="presParOf" srcId="{19B8B250-84B4-4941-9592-F7E89229D31C}" destId="{485F26A9-AA94-4ADA-AC54-FB58E0E0ED28}" srcOrd="0" destOrd="0" presId="urn:microsoft.com/office/officeart/2008/layout/VerticalCurvedList"/>
    <dgm:cxn modelId="{01DCAE76-AA1D-48B7-A2B7-96C9FA0CE3DE}" type="presParOf" srcId="{30E5EA73-69FE-4C99-B7E6-D2785DA2F8C5}" destId="{2941F6EB-5BD4-408D-9674-E35A4BD28D9B}" srcOrd="3" destOrd="0" presId="urn:microsoft.com/office/officeart/2008/layout/VerticalCurvedList"/>
    <dgm:cxn modelId="{3CAB5A48-C6A1-4E18-9494-CED598AFCAE8}" type="presParOf" srcId="{30E5EA73-69FE-4C99-B7E6-D2785DA2F8C5}" destId="{9C391D84-A6A9-4795-BCB8-AF9A38F15632}" srcOrd="4" destOrd="0" presId="urn:microsoft.com/office/officeart/2008/layout/VerticalCurvedList"/>
    <dgm:cxn modelId="{EA38953E-B0B5-40D0-9323-DF9F65CE9ABE}" type="presParOf" srcId="{9C391D84-A6A9-4795-BCB8-AF9A38F15632}" destId="{40745A35-F507-4CEF-B833-1B285989347C}" srcOrd="0" destOrd="0" presId="urn:microsoft.com/office/officeart/2008/layout/VerticalCurvedList"/>
    <dgm:cxn modelId="{53A0C262-FCA5-40E0-8B2E-CD1DAD7488C5}" type="presParOf" srcId="{30E5EA73-69FE-4C99-B7E6-D2785DA2F8C5}" destId="{71AA92A3-2E8F-42A5-8F2D-B3FFED705D47}" srcOrd="5" destOrd="0" presId="urn:microsoft.com/office/officeart/2008/layout/VerticalCurvedList"/>
    <dgm:cxn modelId="{85D191A5-7E7A-4F33-9FCB-EC000A7D02A9}" type="presParOf" srcId="{30E5EA73-69FE-4C99-B7E6-D2785DA2F8C5}" destId="{62E7A775-040D-4756-A01B-D97B560A6965}" srcOrd="6" destOrd="0" presId="urn:microsoft.com/office/officeart/2008/layout/VerticalCurvedList"/>
    <dgm:cxn modelId="{E645BA0A-0E7B-454F-89B2-481AC0CD0F1C}" type="presParOf" srcId="{62E7A775-040D-4756-A01B-D97B560A6965}" destId="{6E8EBA03-6BA2-4E70-A548-59B77127E6F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Query Languages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Relational Operators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6F32AD89-A452-48CC-B92A-265FB1A43B0C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Examples on Relational Algebra</a:t>
          </a:r>
        </a:p>
      </dgm:t>
    </dgm:pt>
    <dgm:pt modelId="{2BD0E92B-05E2-4733-83A1-F2D4F12B4D64}" type="parTrans" cxnId="{9AC2F451-4954-4AF1-A729-5D0430E21B87}">
      <dgm:prSet/>
      <dgm:spPr/>
      <dgm:t>
        <a:bodyPr/>
        <a:lstStyle/>
        <a:p>
          <a:endParaRPr lang="en-US"/>
        </a:p>
      </dgm:t>
    </dgm:pt>
    <dgm:pt modelId="{1B53F678-35A0-4A3F-A7D1-1E738F070D06}" type="sibTrans" cxnId="{9AC2F451-4954-4AF1-A729-5D0430E21B87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0E8E8CAC-8A02-46F6-8C6B-75E3BA86EFCF}" type="pres">
      <dgm:prSet presAssocID="{1639CA94-34C3-4B9C-92E1-C13864A4BA19}" presName="text_1" presStyleLbl="node1" presStyleIdx="0" presStyleCnt="3">
        <dgm:presLayoutVars>
          <dgm:bulletEnabled val="1"/>
        </dgm:presLayoutVars>
      </dgm:prSet>
      <dgm:spPr/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3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3">
        <dgm:presLayoutVars>
          <dgm:bulletEnabled val="1"/>
        </dgm:presLayoutVars>
      </dgm:prSet>
      <dgm:spPr/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3"/>
      <dgm:spPr>
        <a:solidFill>
          <a:srgbClr val="92D050"/>
        </a:solidFill>
        <a:ln>
          <a:solidFill>
            <a:schemeClr val="tx1"/>
          </a:solidFill>
        </a:ln>
      </dgm:spPr>
    </dgm:pt>
    <dgm:pt modelId="{71AA92A3-2E8F-42A5-8F2D-B3FFED705D47}" type="pres">
      <dgm:prSet presAssocID="{6F32AD89-A452-48CC-B92A-265FB1A43B0C}" presName="text_3" presStyleLbl="node1" presStyleIdx="2" presStyleCnt="3">
        <dgm:presLayoutVars>
          <dgm:bulletEnabled val="1"/>
        </dgm:presLayoutVars>
      </dgm:prSet>
      <dgm:spPr/>
    </dgm:pt>
    <dgm:pt modelId="{62E7A775-040D-4756-A01B-D97B560A6965}" type="pres">
      <dgm:prSet presAssocID="{6F32AD89-A452-48CC-B92A-265FB1A43B0C}" presName="accent_3" presStyleCnt="0"/>
      <dgm:spPr/>
    </dgm:pt>
    <dgm:pt modelId="{6E8EBA03-6BA2-4E70-A548-59B77127E6F5}" type="pres">
      <dgm:prSet presAssocID="{6F32AD89-A452-48CC-B92A-265FB1A43B0C}" presName="accentRepeatNode" presStyleLbl="solidFgAcc1" presStyleIdx="2" presStyleCnt="3"/>
      <dgm:spPr>
        <a:solidFill>
          <a:srgbClr val="FFC000"/>
        </a:solidFill>
        <a:ln>
          <a:solidFill>
            <a:schemeClr val="tx1"/>
          </a:solidFill>
        </a:ln>
      </dgm:spPr>
    </dgm:pt>
  </dgm:ptLst>
  <dgm:cxnLst>
    <dgm:cxn modelId="{DCF8F825-606B-4CED-9CC6-E8AE995991EF}" type="presOf" srcId="{6F32AD89-A452-48CC-B92A-265FB1A43B0C}" destId="{71AA92A3-2E8F-42A5-8F2D-B3FFED705D47}" srcOrd="0" destOrd="0" presId="urn:microsoft.com/office/officeart/2008/layout/VerticalCurvedList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9AC2F451-4954-4AF1-A729-5D0430E21B87}" srcId="{BE1645D6-1611-4DF4-8DF3-EEC32D8C4F8A}" destId="{6F32AD89-A452-48CC-B92A-265FB1A43B0C}" srcOrd="2" destOrd="0" parTransId="{2BD0E92B-05E2-4733-83A1-F2D4F12B4D64}" sibTransId="{1B53F678-35A0-4A3F-A7D1-1E738F070D06}"/>
    <dgm:cxn modelId="{8FE6D753-9FF4-4815-9322-97E9B8D99B1C}" type="presOf" srcId="{09ED5544-C181-4B8D-BD58-FB971909C7CF}" destId="{2941F6EB-5BD4-408D-9674-E35A4BD28D9B}" srcOrd="0" destOrd="0" presId="urn:microsoft.com/office/officeart/2008/layout/VerticalCurvedList"/>
    <dgm:cxn modelId="{5A8C6BA7-DE5D-4510-AC9D-E5B7CCB0ECAD}" type="presOf" srcId="{BE1645D6-1611-4DF4-8DF3-EEC32D8C4F8A}" destId="{8D4BB782-D1CB-4178-BD6C-378E667E109F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23909CD9-FE6C-419C-A6D0-66242D0E1C67}" type="presOf" srcId="{9B5CF5B4-C56A-4B27-B438-A8CF699CAF14}" destId="{C56633DC-E658-46D8-BE63-7CB1CCD3C8DC}" srcOrd="0" destOrd="0" presId="urn:microsoft.com/office/officeart/2008/layout/VerticalCurvedList"/>
    <dgm:cxn modelId="{2AF7B3E0-07EE-48D2-AB36-36F22ED4466A}" type="presOf" srcId="{1639CA94-34C3-4B9C-92E1-C13864A4BA19}" destId="{0E8E8CAC-8A02-46F6-8C6B-75E3BA86EFCF}" srcOrd="0" destOrd="0" presId="urn:microsoft.com/office/officeart/2008/layout/VerticalCurvedList"/>
    <dgm:cxn modelId="{8DC81438-196F-4E8D-9A9E-322D02E4B28A}" type="presParOf" srcId="{8D4BB782-D1CB-4178-BD6C-378E667E109F}" destId="{30E5EA73-69FE-4C99-B7E6-D2785DA2F8C5}" srcOrd="0" destOrd="0" presId="urn:microsoft.com/office/officeart/2008/layout/VerticalCurvedList"/>
    <dgm:cxn modelId="{2467B96E-093D-46D0-B259-11316683D37D}" type="presParOf" srcId="{30E5EA73-69FE-4C99-B7E6-D2785DA2F8C5}" destId="{147482D8-F793-4B63-AC92-2D2E108DBAA0}" srcOrd="0" destOrd="0" presId="urn:microsoft.com/office/officeart/2008/layout/VerticalCurvedList"/>
    <dgm:cxn modelId="{DCA48312-E0ED-4811-B0E3-A3BB9ACBAE30}" type="presParOf" srcId="{147482D8-F793-4B63-AC92-2D2E108DBAA0}" destId="{F2410933-DB5E-4543-A714-4AF5A203C95C}" srcOrd="0" destOrd="0" presId="urn:microsoft.com/office/officeart/2008/layout/VerticalCurvedList"/>
    <dgm:cxn modelId="{CCAFD074-A8E1-4ADF-AC69-1759134057EA}" type="presParOf" srcId="{147482D8-F793-4B63-AC92-2D2E108DBAA0}" destId="{C56633DC-E658-46D8-BE63-7CB1CCD3C8DC}" srcOrd="1" destOrd="0" presId="urn:microsoft.com/office/officeart/2008/layout/VerticalCurvedList"/>
    <dgm:cxn modelId="{70DB96F5-4574-4B64-94F8-949D1E6D456A}" type="presParOf" srcId="{147482D8-F793-4B63-AC92-2D2E108DBAA0}" destId="{82F03708-A2AD-459B-AB59-7BBD9EB44E67}" srcOrd="2" destOrd="0" presId="urn:microsoft.com/office/officeart/2008/layout/VerticalCurvedList"/>
    <dgm:cxn modelId="{791C8FBC-AAFC-4D44-B2A3-546AF4309C1B}" type="presParOf" srcId="{147482D8-F793-4B63-AC92-2D2E108DBAA0}" destId="{9C6C1869-E7B2-4FB9-A22B-16BADC04A189}" srcOrd="3" destOrd="0" presId="urn:microsoft.com/office/officeart/2008/layout/VerticalCurvedList"/>
    <dgm:cxn modelId="{78D3CB62-FAA5-4E02-96C7-01738EAFD399}" type="presParOf" srcId="{30E5EA73-69FE-4C99-B7E6-D2785DA2F8C5}" destId="{0E8E8CAC-8A02-46F6-8C6B-75E3BA86EFCF}" srcOrd="1" destOrd="0" presId="urn:microsoft.com/office/officeart/2008/layout/VerticalCurvedList"/>
    <dgm:cxn modelId="{365C1D2D-E497-4B92-8DAC-B899ED0A087C}" type="presParOf" srcId="{30E5EA73-69FE-4C99-B7E6-D2785DA2F8C5}" destId="{19B8B250-84B4-4941-9592-F7E89229D31C}" srcOrd="2" destOrd="0" presId="urn:microsoft.com/office/officeart/2008/layout/VerticalCurvedList"/>
    <dgm:cxn modelId="{272F79FF-32BF-4CB6-AE57-5F62657236DF}" type="presParOf" srcId="{19B8B250-84B4-4941-9592-F7E89229D31C}" destId="{485F26A9-AA94-4ADA-AC54-FB58E0E0ED28}" srcOrd="0" destOrd="0" presId="urn:microsoft.com/office/officeart/2008/layout/VerticalCurvedList"/>
    <dgm:cxn modelId="{8CDE834B-52A7-4472-AAAB-A04918B11F3F}" type="presParOf" srcId="{30E5EA73-69FE-4C99-B7E6-D2785DA2F8C5}" destId="{2941F6EB-5BD4-408D-9674-E35A4BD28D9B}" srcOrd="3" destOrd="0" presId="urn:microsoft.com/office/officeart/2008/layout/VerticalCurvedList"/>
    <dgm:cxn modelId="{6F5C9024-0111-40BC-91BE-A48900A04A51}" type="presParOf" srcId="{30E5EA73-69FE-4C99-B7E6-D2785DA2F8C5}" destId="{9C391D84-A6A9-4795-BCB8-AF9A38F15632}" srcOrd="4" destOrd="0" presId="urn:microsoft.com/office/officeart/2008/layout/VerticalCurvedList"/>
    <dgm:cxn modelId="{7CB3D800-373E-4DDE-87C0-1172DFD0B037}" type="presParOf" srcId="{9C391D84-A6A9-4795-BCB8-AF9A38F15632}" destId="{40745A35-F507-4CEF-B833-1B285989347C}" srcOrd="0" destOrd="0" presId="urn:microsoft.com/office/officeart/2008/layout/VerticalCurvedList"/>
    <dgm:cxn modelId="{4A79C666-D53E-403C-B1D0-5FE1094FD799}" type="presParOf" srcId="{30E5EA73-69FE-4C99-B7E6-D2785DA2F8C5}" destId="{71AA92A3-2E8F-42A5-8F2D-B3FFED705D47}" srcOrd="5" destOrd="0" presId="urn:microsoft.com/office/officeart/2008/layout/VerticalCurvedList"/>
    <dgm:cxn modelId="{26A9CCAD-F832-4550-BAB1-85D54F9E57D2}" type="presParOf" srcId="{30E5EA73-69FE-4C99-B7E6-D2785DA2F8C5}" destId="{62E7A775-040D-4756-A01B-D97B560A6965}" srcOrd="6" destOrd="0" presId="urn:microsoft.com/office/officeart/2008/layout/VerticalCurvedList"/>
    <dgm:cxn modelId="{CB06F654-43D4-4810-8E61-14FF637D7D31}" type="presParOf" srcId="{62E7A775-040D-4756-A01B-D97B560A6965}" destId="{6E8EBA03-6BA2-4E70-A548-59B77127E6F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Query Languages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Relational Operators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6F32AD89-A452-48CC-B92A-265FB1A43B0C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Examples on Relational Algebra</a:t>
          </a:r>
        </a:p>
      </dgm:t>
    </dgm:pt>
    <dgm:pt modelId="{2BD0E92B-05E2-4733-83A1-F2D4F12B4D64}" type="parTrans" cxnId="{9AC2F451-4954-4AF1-A729-5D0430E21B87}">
      <dgm:prSet/>
      <dgm:spPr/>
      <dgm:t>
        <a:bodyPr/>
        <a:lstStyle/>
        <a:p>
          <a:endParaRPr lang="en-US"/>
        </a:p>
      </dgm:t>
    </dgm:pt>
    <dgm:pt modelId="{1B53F678-35A0-4A3F-A7D1-1E738F070D06}" type="sibTrans" cxnId="{9AC2F451-4954-4AF1-A729-5D0430E21B87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0E8E8CAC-8A02-46F6-8C6B-75E3BA86EFCF}" type="pres">
      <dgm:prSet presAssocID="{1639CA94-34C3-4B9C-92E1-C13864A4BA19}" presName="text_1" presStyleLbl="node1" presStyleIdx="0" presStyleCnt="3">
        <dgm:presLayoutVars>
          <dgm:bulletEnabled val="1"/>
        </dgm:presLayoutVars>
      </dgm:prSet>
      <dgm:spPr/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3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3">
        <dgm:presLayoutVars>
          <dgm:bulletEnabled val="1"/>
        </dgm:presLayoutVars>
      </dgm:prSet>
      <dgm:spPr/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3"/>
      <dgm:spPr>
        <a:solidFill>
          <a:srgbClr val="92D050"/>
        </a:solidFill>
        <a:ln>
          <a:solidFill>
            <a:schemeClr val="tx1"/>
          </a:solidFill>
        </a:ln>
      </dgm:spPr>
    </dgm:pt>
    <dgm:pt modelId="{71AA92A3-2E8F-42A5-8F2D-B3FFED705D47}" type="pres">
      <dgm:prSet presAssocID="{6F32AD89-A452-48CC-B92A-265FB1A43B0C}" presName="text_3" presStyleLbl="node1" presStyleIdx="2" presStyleCnt="3">
        <dgm:presLayoutVars>
          <dgm:bulletEnabled val="1"/>
        </dgm:presLayoutVars>
      </dgm:prSet>
      <dgm:spPr/>
    </dgm:pt>
    <dgm:pt modelId="{62E7A775-040D-4756-A01B-D97B560A6965}" type="pres">
      <dgm:prSet presAssocID="{6F32AD89-A452-48CC-B92A-265FB1A43B0C}" presName="accent_3" presStyleCnt="0"/>
      <dgm:spPr/>
    </dgm:pt>
    <dgm:pt modelId="{6E8EBA03-6BA2-4E70-A548-59B77127E6F5}" type="pres">
      <dgm:prSet presAssocID="{6F32AD89-A452-48CC-B92A-265FB1A43B0C}" presName="accentRepeatNode" presStyleLbl="solidFgAcc1" presStyleIdx="2" presStyleCnt="3"/>
      <dgm:spPr>
        <a:solidFill>
          <a:srgbClr val="FFC000"/>
        </a:solidFill>
        <a:ln>
          <a:solidFill>
            <a:schemeClr val="tx1"/>
          </a:solidFill>
        </a:ln>
      </dgm:spPr>
    </dgm:pt>
  </dgm:ptLst>
  <dgm:cxnLst>
    <dgm:cxn modelId="{90138722-6B7B-42A4-A302-6E836BA3E44D}" type="presOf" srcId="{9B5CF5B4-C56A-4B27-B438-A8CF699CAF14}" destId="{C56633DC-E658-46D8-BE63-7CB1CCD3C8DC}" srcOrd="0" destOrd="0" presId="urn:microsoft.com/office/officeart/2008/layout/VerticalCurvedList"/>
    <dgm:cxn modelId="{1B546E2F-5DEB-4913-9B5B-D3B788B9CAB6}" type="presOf" srcId="{BE1645D6-1611-4DF4-8DF3-EEC32D8C4F8A}" destId="{8D4BB782-D1CB-4178-BD6C-378E667E109F}" srcOrd="0" destOrd="0" presId="urn:microsoft.com/office/officeart/2008/layout/VerticalCurvedList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9AC2F451-4954-4AF1-A729-5D0430E21B87}" srcId="{BE1645D6-1611-4DF4-8DF3-EEC32D8C4F8A}" destId="{6F32AD89-A452-48CC-B92A-265FB1A43B0C}" srcOrd="2" destOrd="0" parTransId="{2BD0E92B-05E2-4733-83A1-F2D4F12B4D64}" sibTransId="{1B53F678-35A0-4A3F-A7D1-1E738F070D06}"/>
    <dgm:cxn modelId="{4376ECA1-DE80-4004-80EE-13156C2FEF4C}" type="presOf" srcId="{09ED5544-C181-4B8D-BD58-FB971909C7CF}" destId="{2941F6EB-5BD4-408D-9674-E35A4BD28D9B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5C185EE1-1203-4FB0-8E3D-C80D8BFFAE82}" type="presOf" srcId="{1639CA94-34C3-4B9C-92E1-C13864A4BA19}" destId="{0E8E8CAC-8A02-46F6-8C6B-75E3BA86EFCF}" srcOrd="0" destOrd="0" presId="urn:microsoft.com/office/officeart/2008/layout/VerticalCurvedList"/>
    <dgm:cxn modelId="{177ACFF1-A1FC-4A3D-A9E2-CC572D86B073}" type="presOf" srcId="{6F32AD89-A452-48CC-B92A-265FB1A43B0C}" destId="{71AA92A3-2E8F-42A5-8F2D-B3FFED705D47}" srcOrd="0" destOrd="0" presId="urn:microsoft.com/office/officeart/2008/layout/VerticalCurvedList"/>
    <dgm:cxn modelId="{C9C63204-CAF4-4AED-A60B-E20CB583C22D}" type="presParOf" srcId="{8D4BB782-D1CB-4178-BD6C-378E667E109F}" destId="{30E5EA73-69FE-4C99-B7E6-D2785DA2F8C5}" srcOrd="0" destOrd="0" presId="urn:microsoft.com/office/officeart/2008/layout/VerticalCurvedList"/>
    <dgm:cxn modelId="{92F02254-85B9-4571-99A7-845208B4C75C}" type="presParOf" srcId="{30E5EA73-69FE-4C99-B7E6-D2785DA2F8C5}" destId="{147482D8-F793-4B63-AC92-2D2E108DBAA0}" srcOrd="0" destOrd="0" presId="urn:microsoft.com/office/officeart/2008/layout/VerticalCurvedList"/>
    <dgm:cxn modelId="{BFB1C36C-757B-4656-BAA0-E4B23BF73673}" type="presParOf" srcId="{147482D8-F793-4B63-AC92-2D2E108DBAA0}" destId="{F2410933-DB5E-4543-A714-4AF5A203C95C}" srcOrd="0" destOrd="0" presId="urn:microsoft.com/office/officeart/2008/layout/VerticalCurvedList"/>
    <dgm:cxn modelId="{E0817CD8-D71D-4D25-8E7B-F683A9460BAF}" type="presParOf" srcId="{147482D8-F793-4B63-AC92-2D2E108DBAA0}" destId="{C56633DC-E658-46D8-BE63-7CB1CCD3C8DC}" srcOrd="1" destOrd="0" presId="urn:microsoft.com/office/officeart/2008/layout/VerticalCurvedList"/>
    <dgm:cxn modelId="{0E09AB50-1342-4F14-B160-E26A2F7BDE08}" type="presParOf" srcId="{147482D8-F793-4B63-AC92-2D2E108DBAA0}" destId="{82F03708-A2AD-459B-AB59-7BBD9EB44E67}" srcOrd="2" destOrd="0" presId="urn:microsoft.com/office/officeart/2008/layout/VerticalCurvedList"/>
    <dgm:cxn modelId="{74DB0AF5-B734-4C98-A4BB-17F009FF7FC9}" type="presParOf" srcId="{147482D8-F793-4B63-AC92-2D2E108DBAA0}" destId="{9C6C1869-E7B2-4FB9-A22B-16BADC04A189}" srcOrd="3" destOrd="0" presId="urn:microsoft.com/office/officeart/2008/layout/VerticalCurvedList"/>
    <dgm:cxn modelId="{C91BF0F4-2654-4381-B24D-3F91BD20032A}" type="presParOf" srcId="{30E5EA73-69FE-4C99-B7E6-D2785DA2F8C5}" destId="{0E8E8CAC-8A02-46F6-8C6B-75E3BA86EFCF}" srcOrd="1" destOrd="0" presId="urn:microsoft.com/office/officeart/2008/layout/VerticalCurvedList"/>
    <dgm:cxn modelId="{9E84B082-838D-43D9-8A4A-1727C4125230}" type="presParOf" srcId="{30E5EA73-69FE-4C99-B7E6-D2785DA2F8C5}" destId="{19B8B250-84B4-4941-9592-F7E89229D31C}" srcOrd="2" destOrd="0" presId="urn:microsoft.com/office/officeart/2008/layout/VerticalCurvedList"/>
    <dgm:cxn modelId="{4F60DCCE-C12A-4410-9DA0-8C6B95073E36}" type="presParOf" srcId="{19B8B250-84B4-4941-9592-F7E89229D31C}" destId="{485F26A9-AA94-4ADA-AC54-FB58E0E0ED28}" srcOrd="0" destOrd="0" presId="urn:microsoft.com/office/officeart/2008/layout/VerticalCurvedList"/>
    <dgm:cxn modelId="{FF3C16C1-B903-4F79-94B8-CE40A39373F2}" type="presParOf" srcId="{30E5EA73-69FE-4C99-B7E6-D2785DA2F8C5}" destId="{2941F6EB-5BD4-408D-9674-E35A4BD28D9B}" srcOrd="3" destOrd="0" presId="urn:microsoft.com/office/officeart/2008/layout/VerticalCurvedList"/>
    <dgm:cxn modelId="{73607DA0-A50B-4B32-864D-BEE6EE24D850}" type="presParOf" srcId="{30E5EA73-69FE-4C99-B7E6-D2785DA2F8C5}" destId="{9C391D84-A6A9-4795-BCB8-AF9A38F15632}" srcOrd="4" destOrd="0" presId="urn:microsoft.com/office/officeart/2008/layout/VerticalCurvedList"/>
    <dgm:cxn modelId="{13EEBF1F-4630-4271-99E8-1F1807DC10C2}" type="presParOf" srcId="{9C391D84-A6A9-4795-BCB8-AF9A38F15632}" destId="{40745A35-F507-4CEF-B833-1B285989347C}" srcOrd="0" destOrd="0" presId="urn:microsoft.com/office/officeart/2008/layout/VerticalCurvedList"/>
    <dgm:cxn modelId="{71128CEA-BEC2-4C44-80C2-884E24D37412}" type="presParOf" srcId="{30E5EA73-69FE-4C99-B7E6-D2785DA2F8C5}" destId="{71AA92A3-2E8F-42A5-8F2D-B3FFED705D47}" srcOrd="5" destOrd="0" presId="urn:microsoft.com/office/officeart/2008/layout/VerticalCurvedList"/>
    <dgm:cxn modelId="{9B0AEA0D-C9FF-4D30-8142-4D6024A35B36}" type="presParOf" srcId="{30E5EA73-69FE-4C99-B7E6-D2785DA2F8C5}" destId="{62E7A775-040D-4756-A01B-D97B560A6965}" srcOrd="6" destOrd="0" presId="urn:microsoft.com/office/officeart/2008/layout/VerticalCurvedList"/>
    <dgm:cxn modelId="{3A00534E-0EE7-4D95-B16B-B189AAB8A7FC}" type="presParOf" srcId="{62E7A775-040D-4756-A01B-D97B560A6965}" destId="{6E8EBA03-6BA2-4E70-A548-59B77127E6F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564979" y="406400"/>
          <a:ext cx="5475833" cy="81280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Query Languages</a:t>
          </a:r>
        </a:p>
      </dsp:txBody>
      <dsp:txXfrm>
        <a:off x="564979" y="406400"/>
        <a:ext cx="5475833" cy="812800"/>
      </dsp:txXfrm>
    </dsp:sp>
    <dsp:sp modelId="{485F26A9-AA94-4ADA-AC54-FB58E0E0ED28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860432" y="1625599"/>
          <a:ext cx="5180380" cy="8128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Relational Operators</a:t>
          </a:r>
        </a:p>
      </dsp:txBody>
      <dsp:txXfrm>
        <a:off x="860432" y="1625599"/>
        <a:ext cx="5180380" cy="812800"/>
      </dsp:txXfrm>
    </dsp:sp>
    <dsp:sp modelId="{40745A35-F507-4CEF-B833-1B285989347C}">
      <dsp:nvSpPr>
        <dsp:cNvPr id="0" name=""/>
        <dsp:cNvSpPr/>
      </dsp:nvSpPr>
      <dsp:spPr>
        <a:xfrm>
          <a:off x="352432" y="1523999"/>
          <a:ext cx="1016000" cy="1016000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AA92A3-2E8F-42A5-8F2D-B3FFED705D47}">
      <dsp:nvSpPr>
        <dsp:cNvPr id="0" name=""/>
        <dsp:cNvSpPr/>
      </dsp:nvSpPr>
      <dsp:spPr>
        <a:xfrm>
          <a:off x="564979" y="2844800"/>
          <a:ext cx="5475833" cy="8128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>
              <a:solidFill>
                <a:schemeClr val="tx1"/>
              </a:solidFill>
            </a:rPr>
            <a:t>Examples on Relational Algebra</a:t>
          </a:r>
        </a:p>
      </dsp:txBody>
      <dsp:txXfrm>
        <a:off x="564979" y="2844800"/>
        <a:ext cx="5475833" cy="812800"/>
      </dsp:txXfrm>
    </dsp:sp>
    <dsp:sp modelId="{6E8EBA03-6BA2-4E70-A548-59B77127E6F5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564979" y="406400"/>
          <a:ext cx="5475833" cy="81280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Query Languages</a:t>
          </a:r>
        </a:p>
      </dsp:txBody>
      <dsp:txXfrm>
        <a:off x="564979" y="406400"/>
        <a:ext cx="5475833" cy="812800"/>
      </dsp:txXfrm>
    </dsp:sp>
    <dsp:sp modelId="{485F26A9-AA94-4ADA-AC54-FB58E0E0ED28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860432" y="1625599"/>
          <a:ext cx="5180380" cy="8128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Relational Operators</a:t>
          </a:r>
        </a:p>
      </dsp:txBody>
      <dsp:txXfrm>
        <a:off x="860432" y="1625599"/>
        <a:ext cx="5180380" cy="812800"/>
      </dsp:txXfrm>
    </dsp:sp>
    <dsp:sp modelId="{40745A35-F507-4CEF-B833-1B285989347C}">
      <dsp:nvSpPr>
        <dsp:cNvPr id="0" name=""/>
        <dsp:cNvSpPr/>
      </dsp:nvSpPr>
      <dsp:spPr>
        <a:xfrm>
          <a:off x="352432" y="1523999"/>
          <a:ext cx="1016000" cy="1016000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AA92A3-2E8F-42A5-8F2D-B3FFED705D47}">
      <dsp:nvSpPr>
        <dsp:cNvPr id="0" name=""/>
        <dsp:cNvSpPr/>
      </dsp:nvSpPr>
      <dsp:spPr>
        <a:xfrm>
          <a:off x="564979" y="2844800"/>
          <a:ext cx="5475833" cy="8128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>
              <a:solidFill>
                <a:schemeClr val="tx1"/>
              </a:solidFill>
            </a:rPr>
            <a:t>Examples on Relational Algebra</a:t>
          </a:r>
        </a:p>
      </dsp:txBody>
      <dsp:txXfrm>
        <a:off x="564979" y="2844800"/>
        <a:ext cx="5475833" cy="812800"/>
      </dsp:txXfrm>
    </dsp:sp>
    <dsp:sp modelId="{6E8EBA03-6BA2-4E70-A548-59B77127E6F5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564979" y="406400"/>
          <a:ext cx="5475833" cy="81280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Query Languages</a:t>
          </a:r>
        </a:p>
      </dsp:txBody>
      <dsp:txXfrm>
        <a:off x="564979" y="406400"/>
        <a:ext cx="5475833" cy="812800"/>
      </dsp:txXfrm>
    </dsp:sp>
    <dsp:sp modelId="{485F26A9-AA94-4ADA-AC54-FB58E0E0ED28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860432" y="1625599"/>
          <a:ext cx="5180380" cy="8128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Relational Operators</a:t>
          </a:r>
        </a:p>
      </dsp:txBody>
      <dsp:txXfrm>
        <a:off x="860432" y="1625599"/>
        <a:ext cx="5180380" cy="812800"/>
      </dsp:txXfrm>
    </dsp:sp>
    <dsp:sp modelId="{40745A35-F507-4CEF-B833-1B285989347C}">
      <dsp:nvSpPr>
        <dsp:cNvPr id="0" name=""/>
        <dsp:cNvSpPr/>
      </dsp:nvSpPr>
      <dsp:spPr>
        <a:xfrm>
          <a:off x="352432" y="1523999"/>
          <a:ext cx="1016000" cy="1016000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AA92A3-2E8F-42A5-8F2D-B3FFED705D47}">
      <dsp:nvSpPr>
        <dsp:cNvPr id="0" name=""/>
        <dsp:cNvSpPr/>
      </dsp:nvSpPr>
      <dsp:spPr>
        <a:xfrm>
          <a:off x="564979" y="2844800"/>
          <a:ext cx="5475833" cy="8128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>
              <a:solidFill>
                <a:schemeClr val="tx1"/>
              </a:solidFill>
            </a:rPr>
            <a:t>Examples on Relational Algebra</a:t>
          </a:r>
        </a:p>
      </dsp:txBody>
      <dsp:txXfrm>
        <a:off x="564979" y="2844800"/>
        <a:ext cx="5475833" cy="812800"/>
      </dsp:txXfrm>
    </dsp:sp>
    <dsp:sp modelId="{6E8EBA03-6BA2-4E70-A548-59B77127E6F5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5" Type="http://schemas.openxmlformats.org/officeDocument/2006/relationships/image" Target="../media/image30.wmf"/><Relationship Id="rId4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0.wmf"/><Relationship Id="rId1" Type="http://schemas.openxmlformats.org/officeDocument/2006/relationships/image" Target="../media/image32.wmf"/><Relationship Id="rId5" Type="http://schemas.openxmlformats.org/officeDocument/2006/relationships/image" Target="../media/image34.wmf"/><Relationship Id="rId4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2.wmf"/><Relationship Id="rId6" Type="http://schemas.openxmlformats.org/officeDocument/2006/relationships/image" Target="../media/image20.wmf"/><Relationship Id="rId5" Type="http://schemas.openxmlformats.org/officeDocument/2006/relationships/image" Target="../media/image30.wmf"/><Relationship Id="rId4" Type="http://schemas.openxmlformats.org/officeDocument/2006/relationships/image" Target="../media/image37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8.wmf"/><Relationship Id="rId1" Type="http://schemas.openxmlformats.org/officeDocument/2006/relationships/image" Target="../media/image32.wmf"/><Relationship Id="rId6" Type="http://schemas.openxmlformats.org/officeDocument/2006/relationships/image" Target="../media/image20.wmf"/><Relationship Id="rId5" Type="http://schemas.openxmlformats.org/officeDocument/2006/relationships/image" Target="../media/image30.wmf"/><Relationship Id="rId4" Type="http://schemas.openxmlformats.org/officeDocument/2006/relationships/image" Target="../media/image37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4" Type="http://schemas.openxmlformats.org/officeDocument/2006/relationships/image" Target="../media/image60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5.wmf"/><Relationship Id="rId1" Type="http://schemas.openxmlformats.org/officeDocument/2006/relationships/image" Target="../media/image6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9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9.wmf"/><Relationship Id="rId4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9.wmf"/><Relationship Id="rId4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21/Jan/18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21/Jan/18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10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5484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Duplicate elimination follows from the definition of a relation</a:t>
            </a:r>
            <a:r>
              <a:rPr lang="en-US" baseline="0" dirty="0">
                <a:solidFill>
                  <a:schemeClr val="bg1">
                    <a:lumMod val="50000"/>
                  </a:schemeClr>
                </a:solidFill>
              </a:rPr>
              <a:t> as a “set” of tuples.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11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6937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12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923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13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3081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14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368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15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6338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16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3334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17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1368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18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344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19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41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861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20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7412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21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3385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0796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23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6374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24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1084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25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9191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26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288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27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59593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28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89164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29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0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25466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30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24351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31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5067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32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46978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33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0609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34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4096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35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0472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36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39533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37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4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38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547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4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18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5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293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6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3660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7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1527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8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3808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9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144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21/Jan/18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21/Jan/18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21/Jan/18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21/Jan/18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21/Jan/18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21/Jan/18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21/Jan/18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21/Jan/18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21/Jan/18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21/Jan/18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21/Jan/18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21/Jan/18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0.wmf"/><Relationship Id="rId4" Type="http://schemas.openxmlformats.org/officeDocument/2006/relationships/image" Target="../media/image1.jpeg"/><Relationship Id="rId9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11" Type="http://schemas.openxmlformats.org/officeDocument/2006/relationships/image" Target="../media/image14.png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3.wmf"/><Relationship Id="rId4" Type="http://schemas.openxmlformats.org/officeDocument/2006/relationships/image" Target="../media/image1.jpeg"/><Relationship Id="rId9" Type="http://schemas.openxmlformats.org/officeDocument/2006/relationships/oleObject" Target="../embeddings/oleObject19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16.wmf"/><Relationship Id="rId4" Type="http://schemas.openxmlformats.org/officeDocument/2006/relationships/image" Target="../media/image1.jpeg"/><Relationship Id="rId9" Type="http://schemas.openxmlformats.org/officeDocument/2006/relationships/oleObject" Target="../embeddings/oleObject2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19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4.bin"/><Relationship Id="rId9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22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9.wmf"/><Relationship Id="rId4" Type="http://schemas.openxmlformats.org/officeDocument/2006/relationships/image" Target="../media/image25.png"/><Relationship Id="rId9" Type="http://schemas.openxmlformats.org/officeDocument/2006/relationships/oleObject" Target="../embeddings/oleObject34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9.wmf"/><Relationship Id="rId4" Type="http://schemas.openxmlformats.org/officeDocument/2006/relationships/image" Target="../media/image28.png"/><Relationship Id="rId9" Type="http://schemas.openxmlformats.org/officeDocument/2006/relationships/oleObject" Target="../embeddings/oleObject38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44.bin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40.bin"/><Relationship Id="rId10" Type="http://schemas.openxmlformats.org/officeDocument/2006/relationships/image" Target="../media/image29.wmf"/><Relationship Id="rId4" Type="http://schemas.openxmlformats.org/officeDocument/2006/relationships/image" Target="../media/image32.png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30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49.bin"/><Relationship Id="rId3" Type="http://schemas.openxmlformats.org/officeDocument/2006/relationships/notesSlide" Target="../notesSlides/notesSlide18.xml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1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5.bin"/><Relationship Id="rId15" Type="http://schemas.openxmlformats.org/officeDocument/2006/relationships/oleObject" Target="../embeddings/oleObject50.bin"/><Relationship Id="rId10" Type="http://schemas.openxmlformats.org/officeDocument/2006/relationships/image" Target="../media/image29.wmf"/><Relationship Id="rId4" Type="http://schemas.openxmlformats.org/officeDocument/2006/relationships/image" Target="../media/image32.png"/><Relationship Id="rId9" Type="http://schemas.openxmlformats.org/officeDocument/2006/relationships/oleObject" Target="../embeddings/oleObject47.bin"/><Relationship Id="rId14" Type="http://schemas.openxmlformats.org/officeDocument/2006/relationships/image" Target="../media/image30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13" Type="http://schemas.openxmlformats.org/officeDocument/2006/relationships/image" Target="../media/image34.wmf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20.wmf"/><Relationship Id="rId5" Type="http://schemas.openxmlformats.org/officeDocument/2006/relationships/image" Target="../media/image32.wmf"/><Relationship Id="rId10" Type="http://schemas.openxmlformats.org/officeDocument/2006/relationships/oleObject" Target="../embeddings/oleObject54.bin"/><Relationship Id="rId4" Type="http://schemas.openxmlformats.org/officeDocument/2006/relationships/oleObject" Target="../embeddings/oleObject51.bin"/><Relationship Id="rId9" Type="http://schemas.openxmlformats.org/officeDocument/2006/relationships/image" Target="../media/image3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13" Type="http://schemas.openxmlformats.org/officeDocument/2006/relationships/image" Target="../media/image30.wmf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35.wmf"/><Relationship Id="rId12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7.bin"/><Relationship Id="rId11" Type="http://schemas.openxmlformats.org/officeDocument/2006/relationships/image" Target="../media/image37.wmf"/><Relationship Id="rId5" Type="http://schemas.openxmlformats.org/officeDocument/2006/relationships/image" Target="../media/image32.wmf"/><Relationship Id="rId15" Type="http://schemas.openxmlformats.org/officeDocument/2006/relationships/image" Target="../media/image20.wmf"/><Relationship Id="rId10" Type="http://schemas.openxmlformats.org/officeDocument/2006/relationships/oleObject" Target="../embeddings/oleObject59.bin"/><Relationship Id="rId4" Type="http://schemas.openxmlformats.org/officeDocument/2006/relationships/oleObject" Target="../embeddings/oleObject56.bin"/><Relationship Id="rId9" Type="http://schemas.openxmlformats.org/officeDocument/2006/relationships/image" Target="../media/image36.wmf"/><Relationship Id="rId14" Type="http://schemas.openxmlformats.org/officeDocument/2006/relationships/oleObject" Target="../embeddings/oleObject61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13" Type="http://schemas.openxmlformats.org/officeDocument/2006/relationships/image" Target="../media/image30.wmf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38.wmf"/><Relationship Id="rId12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63.bin"/><Relationship Id="rId11" Type="http://schemas.openxmlformats.org/officeDocument/2006/relationships/image" Target="../media/image37.wmf"/><Relationship Id="rId5" Type="http://schemas.openxmlformats.org/officeDocument/2006/relationships/image" Target="../media/image32.wmf"/><Relationship Id="rId15" Type="http://schemas.openxmlformats.org/officeDocument/2006/relationships/image" Target="../media/image20.wmf"/><Relationship Id="rId10" Type="http://schemas.openxmlformats.org/officeDocument/2006/relationships/oleObject" Target="../embeddings/oleObject65.bin"/><Relationship Id="rId4" Type="http://schemas.openxmlformats.org/officeDocument/2006/relationships/oleObject" Target="../embeddings/oleObject62.bin"/><Relationship Id="rId9" Type="http://schemas.openxmlformats.org/officeDocument/2006/relationships/image" Target="../media/image36.wmf"/><Relationship Id="rId14" Type="http://schemas.openxmlformats.org/officeDocument/2006/relationships/oleObject" Target="../embeddings/oleObject67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4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69.bin"/><Relationship Id="rId5" Type="http://schemas.openxmlformats.org/officeDocument/2006/relationships/image" Target="../media/image39.wmf"/><Relationship Id="rId4" Type="http://schemas.openxmlformats.org/officeDocument/2006/relationships/oleObject" Target="../embeddings/oleObject68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2.bin"/><Relationship Id="rId13" Type="http://schemas.openxmlformats.org/officeDocument/2006/relationships/image" Target="../media/image45.wmf"/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74.bin"/><Relationship Id="rId17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6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71.bin"/><Relationship Id="rId11" Type="http://schemas.openxmlformats.org/officeDocument/2006/relationships/image" Target="../media/image44.wmf"/><Relationship Id="rId5" Type="http://schemas.openxmlformats.org/officeDocument/2006/relationships/image" Target="../media/image41.wmf"/><Relationship Id="rId15" Type="http://schemas.openxmlformats.org/officeDocument/2006/relationships/image" Target="../media/image46.wmf"/><Relationship Id="rId10" Type="http://schemas.openxmlformats.org/officeDocument/2006/relationships/oleObject" Target="../embeddings/oleObject73.bin"/><Relationship Id="rId4" Type="http://schemas.openxmlformats.org/officeDocument/2006/relationships/oleObject" Target="../embeddings/oleObject70.bin"/><Relationship Id="rId9" Type="http://schemas.openxmlformats.org/officeDocument/2006/relationships/image" Target="../media/image43.wmf"/><Relationship Id="rId14" Type="http://schemas.openxmlformats.org/officeDocument/2006/relationships/oleObject" Target="../embeddings/oleObject75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78.bin"/><Relationship Id="rId5" Type="http://schemas.openxmlformats.org/officeDocument/2006/relationships/image" Target="../media/image48.wmf"/><Relationship Id="rId4" Type="http://schemas.openxmlformats.org/officeDocument/2006/relationships/oleObject" Target="../embeddings/oleObject77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0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8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79.bin"/><Relationship Id="rId11" Type="http://schemas.openxmlformats.org/officeDocument/2006/relationships/image" Target="../media/image4.wmf"/><Relationship Id="rId5" Type="http://schemas.openxmlformats.org/officeDocument/2006/relationships/image" Target="../media/image1.jpeg"/><Relationship Id="rId10" Type="http://schemas.openxmlformats.org/officeDocument/2006/relationships/oleObject" Target="../embeddings/oleObject81.bin"/><Relationship Id="rId4" Type="http://schemas.openxmlformats.org/officeDocument/2006/relationships/image" Target="../media/image50.png"/><Relationship Id="rId9" Type="http://schemas.openxmlformats.org/officeDocument/2006/relationships/image" Target="../media/image3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4.bin"/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83.bin"/><Relationship Id="rId5" Type="http://schemas.openxmlformats.org/officeDocument/2006/relationships/image" Target="../media/image1.jpeg"/><Relationship Id="rId4" Type="http://schemas.openxmlformats.org/officeDocument/2006/relationships/image" Target="../media/image51.png"/><Relationship Id="rId9" Type="http://schemas.openxmlformats.org/officeDocument/2006/relationships/image" Target="../media/image7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7.bin"/><Relationship Id="rId13" Type="http://schemas.openxmlformats.org/officeDocument/2006/relationships/image" Target="../media/image54.wmf"/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51.wmf"/><Relationship Id="rId12" Type="http://schemas.openxmlformats.org/officeDocument/2006/relationships/oleObject" Target="../embeddings/oleObject8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86.bin"/><Relationship Id="rId11" Type="http://schemas.openxmlformats.org/officeDocument/2006/relationships/image" Target="../media/image53.wmf"/><Relationship Id="rId5" Type="http://schemas.openxmlformats.org/officeDocument/2006/relationships/image" Target="../media/image50.wmf"/><Relationship Id="rId10" Type="http://schemas.openxmlformats.org/officeDocument/2006/relationships/oleObject" Target="../embeddings/oleObject88.bin"/><Relationship Id="rId4" Type="http://schemas.openxmlformats.org/officeDocument/2006/relationships/oleObject" Target="../embeddings/oleObject85.bin"/><Relationship Id="rId9" Type="http://schemas.openxmlformats.org/officeDocument/2006/relationships/image" Target="../media/image5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7" Type="http://schemas.openxmlformats.org/officeDocument/2006/relationships/image" Target="../media/image5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91.bin"/><Relationship Id="rId5" Type="http://schemas.openxmlformats.org/officeDocument/2006/relationships/image" Target="../media/image55.wmf"/><Relationship Id="rId4" Type="http://schemas.openxmlformats.org/officeDocument/2006/relationships/oleObject" Target="../embeddings/oleObject90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4.bin"/><Relationship Id="rId3" Type="http://schemas.openxmlformats.org/officeDocument/2006/relationships/notesSlide" Target="../notesSlides/notesSlide33.xml"/><Relationship Id="rId7" Type="http://schemas.openxmlformats.org/officeDocument/2006/relationships/image" Target="../media/image5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93.bin"/><Relationship Id="rId11" Type="http://schemas.openxmlformats.org/officeDocument/2006/relationships/image" Target="../media/image60.wmf"/><Relationship Id="rId5" Type="http://schemas.openxmlformats.org/officeDocument/2006/relationships/image" Target="../media/image57.wmf"/><Relationship Id="rId10" Type="http://schemas.openxmlformats.org/officeDocument/2006/relationships/oleObject" Target="../embeddings/oleObject95.bin"/><Relationship Id="rId4" Type="http://schemas.openxmlformats.org/officeDocument/2006/relationships/oleObject" Target="../embeddings/oleObject92.bin"/><Relationship Id="rId9" Type="http://schemas.openxmlformats.org/officeDocument/2006/relationships/image" Target="../media/image59.w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8.bin"/><Relationship Id="rId3" Type="http://schemas.openxmlformats.org/officeDocument/2006/relationships/notesSlide" Target="../notesSlides/notesSlide35.xml"/><Relationship Id="rId7" Type="http://schemas.openxmlformats.org/officeDocument/2006/relationships/image" Target="../media/image6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97.bin"/><Relationship Id="rId5" Type="http://schemas.openxmlformats.org/officeDocument/2006/relationships/image" Target="../media/image61.wmf"/><Relationship Id="rId4" Type="http://schemas.openxmlformats.org/officeDocument/2006/relationships/oleObject" Target="../embeddings/oleObject96.bin"/><Relationship Id="rId9" Type="http://schemas.openxmlformats.org/officeDocument/2006/relationships/image" Target="../media/image63.wmf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7" Type="http://schemas.openxmlformats.org/officeDocument/2006/relationships/image" Target="../media/image6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00.bin"/><Relationship Id="rId5" Type="http://schemas.openxmlformats.org/officeDocument/2006/relationships/image" Target="../media/image64.wmf"/><Relationship Id="rId4" Type="http://schemas.openxmlformats.org/officeDocument/2006/relationships/oleObject" Target="../embeddings/oleObject99.bin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4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4.wmf"/><Relationship Id="rId5" Type="http://schemas.openxmlformats.org/officeDocument/2006/relationships/image" Target="../media/image1.jpeg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3.bin"/><Relationship Id="rId4" Type="http://schemas.openxmlformats.org/officeDocument/2006/relationships/image" Target="../media/image8.png"/><Relationship Id="rId9" Type="http://schemas.openxmlformats.org/officeDocument/2006/relationships/image" Target="../media/image3.wmf"/><Relationship Id="rId1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4.wmf"/><Relationship Id="rId5" Type="http://schemas.openxmlformats.org/officeDocument/2006/relationships/image" Target="../media/image1.jpeg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9.bin"/><Relationship Id="rId4" Type="http://schemas.openxmlformats.org/officeDocument/2006/relationships/image" Target="../media/image8.png"/><Relationship Id="rId9" Type="http://schemas.openxmlformats.org/officeDocument/2006/relationships/image" Target="../media/image3.wmf"/><Relationship Id="rId1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Database Applications (15-415)</a:t>
            </a:r>
            <a:br>
              <a:rPr lang="en-US" sz="4900" dirty="0"/>
            </a:br>
            <a:br>
              <a:rPr lang="en-US" dirty="0"/>
            </a:br>
            <a:r>
              <a:rPr lang="en-US" dirty="0"/>
              <a:t>Relational Algebra</a:t>
            </a:r>
            <a:br>
              <a:rPr lang="en-US" dirty="0"/>
            </a:br>
            <a:r>
              <a:rPr lang="en-US" dirty="0"/>
              <a:t>Lecture 5, Jan 21, 2018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Projection </a:t>
            </a:r>
            <a:r>
              <a:rPr lang="en-US" dirty="0" err="1"/>
              <a:t>Operatation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Projection: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“Project out” attributes that are NOT in </a:t>
            </a:r>
            <a:r>
              <a:rPr lang="en-US" sz="2000" i="1" dirty="0"/>
              <a:t>att-list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The schema of the output relation contains ONLY the fields in att-list, with the same names that they had in the input relation</a:t>
            </a:r>
          </a:p>
          <a:p>
            <a:pPr lvl="1"/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Example 1</a:t>
            </a:r>
            <a:r>
              <a:rPr lang="en-US" sz="2400" dirty="0"/>
              <a:t>:</a:t>
            </a:r>
          </a:p>
          <a:p>
            <a:pPr lvl="1"/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9673482"/>
              </p:ext>
            </p:extLst>
          </p:nvPr>
        </p:nvGraphicFramePr>
        <p:xfrm>
          <a:off x="2514600" y="1295400"/>
          <a:ext cx="1804988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3" name="Equation" r:id="rId5" imgW="685800" imgH="241300" progId="Equation.3">
                  <p:embed/>
                </p:oleObj>
              </mc:Choice>
              <mc:Fallback>
                <p:oleObj name="Equation" r:id="rId5" imgW="685800" imgH="241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295400"/>
                        <a:ext cx="1804988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8346458"/>
              </p:ext>
            </p:extLst>
          </p:nvPr>
        </p:nvGraphicFramePr>
        <p:xfrm>
          <a:off x="860425" y="4507468"/>
          <a:ext cx="3863975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4" name="Document" r:id="rId7" imgW="4398963" imgH="2365375" progId="Word.Document.8">
                  <p:embed/>
                </p:oleObj>
              </mc:Choice>
              <mc:Fallback>
                <p:oleObj name="Document" r:id="rId7" imgW="4398963" imgH="2365375" progId="Word.Document.8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425" y="4507468"/>
                        <a:ext cx="3863975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7364214"/>
              </p:ext>
            </p:extLst>
          </p:nvPr>
        </p:nvGraphicFramePr>
        <p:xfrm>
          <a:off x="2514600" y="3276600"/>
          <a:ext cx="3135312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5" name="Equation" r:id="rId9" imgW="3136680" imgH="660240" progId="Equation.3">
                  <p:embed/>
                </p:oleObj>
              </mc:Choice>
              <mc:Fallback>
                <p:oleObj name="Equation" r:id="rId9" imgW="3136680" imgH="66024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276600"/>
                        <a:ext cx="3135312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384425" y="603146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84225" y="4038600"/>
            <a:ext cx="1605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Input Relation:</a:t>
            </a:r>
          </a:p>
        </p:txBody>
      </p:sp>
      <p:graphicFrame>
        <p:nvGraphicFramePr>
          <p:cNvPr id="13" name="Object 1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593971"/>
              </p:ext>
            </p:extLst>
          </p:nvPr>
        </p:nvGraphicFramePr>
        <p:xfrm>
          <a:off x="5410200" y="4485610"/>
          <a:ext cx="25146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6" name="Document" r:id="rId11" imgW="2714625" imgH="2386013" progId="Word.Document.8">
                  <p:embed/>
                </p:oleObj>
              </mc:Choice>
              <mc:Fallback>
                <p:oleObj name="Document" r:id="rId11" imgW="2714625" imgH="2386013" progId="Word.Document.8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485610"/>
                        <a:ext cx="251460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410200" y="3996584"/>
            <a:ext cx="178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 Relation:</a:t>
            </a:r>
          </a:p>
        </p:txBody>
      </p:sp>
      <p:sp>
        <p:nvSpPr>
          <p:cNvPr id="2" name="Striped Right Arrow 1"/>
          <p:cNvSpPr/>
          <p:nvPr/>
        </p:nvSpPr>
        <p:spPr>
          <a:xfrm>
            <a:off x="4648200" y="4724400"/>
            <a:ext cx="609600" cy="91440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33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7" grpId="0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triped Right Arrow 19"/>
          <p:cNvSpPr/>
          <p:nvPr/>
        </p:nvSpPr>
        <p:spPr>
          <a:xfrm>
            <a:off x="4648200" y="3074185"/>
            <a:ext cx="609600" cy="91440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Projection Operation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Example 2</a:t>
            </a:r>
            <a:r>
              <a:rPr lang="en-US" sz="2400" dirty="0"/>
              <a:t>:</a:t>
            </a:r>
          </a:p>
          <a:p>
            <a:pPr lvl="1"/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The projection operator eliminates </a:t>
            </a:r>
            <a:r>
              <a:rPr lang="en-US" sz="2400" i="1" dirty="0">
                <a:solidFill>
                  <a:srgbClr val="0070C0"/>
                </a:solidFill>
              </a:rPr>
              <a:t>duplicates</a:t>
            </a:r>
            <a:r>
              <a:rPr lang="en-US" sz="2400" dirty="0"/>
              <a:t>! 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dirty="0"/>
              <a:t>Note: real DBMSs typically do not eliminate duplicates unless explicitly asked for</a:t>
            </a:r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Object 7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1154276"/>
              </p:ext>
            </p:extLst>
          </p:nvPr>
        </p:nvGraphicFramePr>
        <p:xfrm>
          <a:off x="762000" y="2754868"/>
          <a:ext cx="3863975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55" name="Document" r:id="rId5" imgW="4398963" imgH="2365375" progId="Word.Document.8">
                  <p:embed/>
                </p:oleObj>
              </mc:Choice>
              <mc:Fallback>
                <p:oleObj name="Document" r:id="rId5" imgW="4398963" imgH="2365375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754868"/>
                        <a:ext cx="3863975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286000" y="427886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5800" y="2286000"/>
            <a:ext cx="1605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Input Relation: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4000" y="2304955"/>
            <a:ext cx="178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 Relation:</a:t>
            </a:r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9260903"/>
              </p:ext>
            </p:extLst>
          </p:nvPr>
        </p:nvGraphicFramePr>
        <p:xfrm>
          <a:off x="2438400" y="1447800"/>
          <a:ext cx="2163763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56" name="Equation" r:id="rId7" imgW="2161597" imgH="812976" progId="Equation.3">
                  <p:embed/>
                </p:oleObj>
              </mc:Choice>
              <mc:Fallback>
                <p:oleObj name="Equation" r:id="rId7" imgW="2161597" imgH="812976" progId="Equation.3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447800"/>
                        <a:ext cx="2163763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6545253"/>
              </p:ext>
            </p:extLst>
          </p:nvPr>
        </p:nvGraphicFramePr>
        <p:xfrm>
          <a:off x="5715000" y="2776021"/>
          <a:ext cx="1238250" cy="168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57" name="Document" r:id="rId9" imgW="1237689" imgH="1686173" progId="Word.Document.8">
                  <p:embed/>
                </p:oleObj>
              </mc:Choice>
              <mc:Fallback>
                <p:oleObj name="Document" r:id="rId9" imgW="1237689" imgH="1686173" progId="Word.Document.8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776021"/>
                        <a:ext cx="1238250" cy="168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3546505" y="3074185"/>
            <a:ext cx="685800" cy="3048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537959" y="3642756"/>
            <a:ext cx="685800" cy="3048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3546505" y="3974068"/>
            <a:ext cx="685800" cy="3048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583" name="Picture 29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834" y="2931310"/>
            <a:ext cx="754166" cy="1195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Arrow Connector 6"/>
          <p:cNvCxnSpPr>
            <a:stCxn id="5" idx="3"/>
          </p:cNvCxnSpPr>
          <p:nvPr/>
        </p:nvCxnSpPr>
        <p:spPr>
          <a:xfrm>
            <a:off x="4232305" y="3226585"/>
            <a:ext cx="1635095" cy="290283"/>
          </a:xfrm>
          <a:prstGeom prst="straightConnector1">
            <a:avLst/>
          </a:prstGeom>
          <a:ln w="19050">
            <a:solidFill>
              <a:srgbClr val="2906FA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6" idx="3"/>
          </p:cNvCxnSpPr>
          <p:nvPr/>
        </p:nvCxnSpPr>
        <p:spPr>
          <a:xfrm flipV="1">
            <a:off x="4223759" y="3516868"/>
            <a:ext cx="1643641" cy="278288"/>
          </a:xfrm>
          <a:prstGeom prst="straightConnector1">
            <a:avLst/>
          </a:prstGeom>
          <a:ln w="19050">
            <a:solidFill>
              <a:srgbClr val="2906FA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8" idx="3"/>
          </p:cNvCxnSpPr>
          <p:nvPr/>
        </p:nvCxnSpPr>
        <p:spPr>
          <a:xfrm flipV="1">
            <a:off x="4232305" y="3516868"/>
            <a:ext cx="1635095" cy="609600"/>
          </a:xfrm>
          <a:prstGeom prst="straightConnector1">
            <a:avLst/>
          </a:prstGeom>
          <a:ln w="19050">
            <a:solidFill>
              <a:srgbClr val="2906FA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2289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7" grpId="0"/>
      <p:bldP spid="5" grpId="0" animBg="1"/>
      <p:bldP spid="16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Selection Operation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Selection: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Selects rows that satisfy the selection </a:t>
            </a:r>
            <a:r>
              <a:rPr lang="en-US" sz="2000" i="1" dirty="0"/>
              <a:t>condition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The schema of the output relation is identical to the schema of the input relation</a:t>
            </a:r>
          </a:p>
          <a:p>
            <a:pPr lvl="1"/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Example:</a:t>
            </a:r>
          </a:p>
          <a:p>
            <a:pPr lvl="1"/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Object 7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0544913"/>
              </p:ext>
            </p:extLst>
          </p:nvPr>
        </p:nvGraphicFramePr>
        <p:xfrm>
          <a:off x="609600" y="4507468"/>
          <a:ext cx="3863975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0" name="Document" r:id="rId5" imgW="4398963" imgH="2365375" progId="Word.Document.8">
                  <p:embed/>
                </p:oleObj>
              </mc:Choice>
              <mc:Fallback>
                <p:oleObj name="Document" r:id="rId5" imgW="4398963" imgH="2365375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507468"/>
                        <a:ext cx="3863975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133600" y="603146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3400" y="4089876"/>
            <a:ext cx="1605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Input Relation: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24400" y="4076344"/>
            <a:ext cx="178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 Relation: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0637114"/>
              </p:ext>
            </p:extLst>
          </p:nvPr>
        </p:nvGraphicFramePr>
        <p:xfrm>
          <a:off x="2353009" y="1219200"/>
          <a:ext cx="2471738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1" name="Equation" r:id="rId7" imgW="939392" imgH="241195" progId="Equation.3">
                  <p:embed/>
                </p:oleObj>
              </mc:Choice>
              <mc:Fallback>
                <p:oleObj name="Equation" r:id="rId7" imgW="939392" imgH="241195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3009" y="1219200"/>
                        <a:ext cx="2471738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495416"/>
              </p:ext>
            </p:extLst>
          </p:nvPr>
        </p:nvGraphicFramePr>
        <p:xfrm>
          <a:off x="2541084" y="3200400"/>
          <a:ext cx="2474912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2" name="Equation" r:id="rId9" imgW="2476440" imgH="685800" progId="Equation.3">
                  <p:embed/>
                </p:oleObj>
              </mc:Choice>
              <mc:Fallback>
                <p:oleObj name="Equation" r:id="rId9" imgW="2476440" imgH="685800" progId="Equation.3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1084" y="3200400"/>
                        <a:ext cx="2474912" cy="684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4425836"/>
              </p:ext>
            </p:extLst>
          </p:nvPr>
        </p:nvGraphicFramePr>
        <p:xfrm>
          <a:off x="4737936" y="4486540"/>
          <a:ext cx="3935328" cy="1349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3" name="Document" r:id="rId11" imgW="4702175" imgH="1695450" progId="Word.Document.8">
                  <p:embed/>
                </p:oleObj>
              </mc:Choice>
              <mc:Fallback>
                <p:oleObj name="Document" r:id="rId11" imgW="4702175" imgH="1695450" progId="Word.Document.8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7936" y="4486540"/>
                        <a:ext cx="3935328" cy="13494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Striped Right Arrow 12"/>
          <p:cNvSpPr/>
          <p:nvPr/>
        </p:nvSpPr>
        <p:spPr>
          <a:xfrm>
            <a:off x="4264350" y="4717991"/>
            <a:ext cx="417320" cy="91440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20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7" grpId="0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 Composition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i="1" dirty="0"/>
              <a:t>The output </a:t>
            </a:r>
            <a:r>
              <a:rPr lang="en-US" sz="2400" dirty="0"/>
              <a:t>relation can be the </a:t>
            </a:r>
            <a:r>
              <a:rPr lang="en-US" sz="2400" i="1" dirty="0"/>
              <a:t>input </a:t>
            </a:r>
            <a:r>
              <a:rPr lang="en-US" sz="2400" dirty="0"/>
              <a:t>for another relational algebra operation!  (</a:t>
            </a:r>
            <a:r>
              <a:rPr lang="en-US" sz="2400" i="1" dirty="0">
                <a:solidFill>
                  <a:srgbClr val="0070C0"/>
                </a:solidFill>
              </a:rPr>
              <a:t>Operator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composition</a:t>
            </a:r>
            <a:r>
              <a:rPr lang="en-US" sz="2400" dirty="0"/>
              <a:t>)</a:t>
            </a:r>
          </a:p>
          <a:p>
            <a:pPr lvl="1"/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Example:</a:t>
            </a:r>
          </a:p>
          <a:p>
            <a:pPr lvl="1"/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8" name="Object 7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3648319"/>
              </p:ext>
            </p:extLst>
          </p:nvPr>
        </p:nvGraphicFramePr>
        <p:xfrm>
          <a:off x="532896" y="3819895"/>
          <a:ext cx="3863975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48" name="Document" r:id="rId4" imgW="4398963" imgH="2365375" progId="Word.Document.8">
                  <p:embed/>
                </p:oleObj>
              </mc:Choice>
              <mc:Fallback>
                <p:oleObj name="Document" r:id="rId4" imgW="4398963" imgH="2365375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896" y="3819895"/>
                        <a:ext cx="3863975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056896" y="5343895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6696" y="3351027"/>
            <a:ext cx="1605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Input Relation: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50038" y="3353526"/>
            <a:ext cx="2338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2906FA"/>
                </a:solidFill>
              </a:rPr>
              <a:t>Intermediate Relation:</a:t>
            </a:r>
          </a:p>
        </p:txBody>
      </p:sp>
      <p:graphicFrame>
        <p:nvGraphicFramePr>
          <p:cNvPr id="5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3722501"/>
              </p:ext>
            </p:extLst>
          </p:nvPr>
        </p:nvGraphicFramePr>
        <p:xfrm>
          <a:off x="4857549" y="3808007"/>
          <a:ext cx="3935328" cy="1349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49" name="Document" r:id="rId6" imgW="4702175" imgH="1695450" progId="Word.Document.8">
                  <p:embed/>
                </p:oleObj>
              </mc:Choice>
              <mc:Fallback>
                <p:oleObj name="Document" r:id="rId6" imgW="4702175" imgH="169545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549" y="3808007"/>
                        <a:ext cx="3935328" cy="13494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930509"/>
              </p:ext>
            </p:extLst>
          </p:nvPr>
        </p:nvGraphicFramePr>
        <p:xfrm>
          <a:off x="2381600" y="2610183"/>
          <a:ext cx="4881562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0" name="Equation" r:id="rId8" imgW="4883150" imgH="855663" progId="Equation.3">
                  <p:embed/>
                </p:oleObj>
              </mc:Choice>
              <mc:Fallback>
                <p:oleObj name="Equation" r:id="rId8" imgW="4883150" imgH="855663" progId="Equation.3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600" y="2610183"/>
                        <a:ext cx="4881562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0643938"/>
              </p:ext>
            </p:extLst>
          </p:nvPr>
        </p:nvGraphicFramePr>
        <p:xfrm>
          <a:off x="5410200" y="5434568"/>
          <a:ext cx="2895600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1" name="Document" r:id="rId10" imgW="3117850" imgH="1692275" progId="Word.Document.8">
                  <p:embed/>
                </p:oleObj>
              </mc:Choice>
              <mc:Fallback>
                <p:oleObj name="Document" r:id="rId10" imgW="3117850" imgH="1692275" progId="Word.Document.8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5434568"/>
                        <a:ext cx="2895600" cy="119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334000" y="5029200"/>
            <a:ext cx="2288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Final Output Relation: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522788" y="2514599"/>
            <a:ext cx="2056049" cy="684913"/>
          </a:xfrm>
          <a:prstGeom prst="roundRect">
            <a:avLst/>
          </a:prstGeom>
          <a:noFill/>
          <a:ln w="22225"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550812" y="3184736"/>
            <a:ext cx="120194" cy="303027"/>
          </a:xfrm>
          <a:prstGeom prst="straightConnector1">
            <a:avLst/>
          </a:prstGeom>
          <a:ln w="22225">
            <a:solidFill>
              <a:srgbClr val="2906FA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2362200" y="2480416"/>
            <a:ext cx="4419600" cy="796184"/>
          </a:xfrm>
          <a:prstGeom prst="roundRect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886200" y="3276600"/>
            <a:ext cx="1219200" cy="2067295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6856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4" grpId="0"/>
      <p:bldP spid="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Union Operation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8392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Union: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The two input relations must be </a:t>
            </a:r>
            <a:r>
              <a:rPr lang="en-US" sz="2000" dirty="0">
                <a:solidFill>
                  <a:srgbClr val="0070C0"/>
                </a:solidFill>
              </a:rPr>
              <a:t>union-compatible</a:t>
            </a:r>
          </a:p>
          <a:p>
            <a:pPr lvl="2">
              <a:buSzPct val="75000"/>
              <a:buFont typeface="Wingdings" pitchFamily="2" charset="2"/>
              <a:buChar char="§"/>
            </a:pPr>
            <a:r>
              <a:rPr lang="en-US" sz="2000" dirty="0"/>
              <a:t>Same number of fields</a:t>
            </a:r>
          </a:p>
          <a:p>
            <a:pPr lvl="2">
              <a:buSzPct val="75000"/>
              <a:buFont typeface="Wingdings" pitchFamily="2" charset="2"/>
              <a:buChar char="§"/>
            </a:pPr>
            <a:r>
              <a:rPr lang="en-US" sz="2000" dirty="0"/>
              <a:t>`Corresponding’ fields have the same type</a:t>
            </a:r>
          </a:p>
          <a:p>
            <a:pPr lvl="1">
              <a:buSzPct val="100000"/>
              <a:buFont typeface="Wingdings" pitchFamily="2" charset="2"/>
              <a:buChar char="§"/>
            </a:pPr>
            <a:r>
              <a:rPr lang="en-US" sz="2000" dirty="0"/>
              <a:t>The output relation includes all tuples that occur </a:t>
            </a:r>
            <a:r>
              <a:rPr lang="en-US" sz="2000" dirty="0">
                <a:solidFill>
                  <a:srgbClr val="0070C0"/>
                </a:solidFill>
              </a:rPr>
              <a:t>“in either” </a:t>
            </a:r>
            <a:r>
              <a:rPr lang="en-US" sz="2000" dirty="0"/>
              <a:t>R or S </a:t>
            </a:r>
            <a:r>
              <a:rPr lang="en-US" sz="2000" dirty="0">
                <a:solidFill>
                  <a:srgbClr val="0070C0"/>
                </a:solidFill>
              </a:rPr>
              <a:t>“or both”</a:t>
            </a:r>
          </a:p>
          <a:p>
            <a:pPr lvl="1">
              <a:buSzPct val="100000"/>
              <a:buFont typeface="Wingdings" pitchFamily="2" charset="2"/>
              <a:buChar char="§"/>
            </a:pPr>
            <a:r>
              <a:rPr lang="en-US" sz="2000" dirty="0"/>
              <a:t>The schema of the output relation is identical to the schema of R</a:t>
            </a: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Example:</a:t>
            </a:r>
          </a:p>
          <a:p>
            <a:pPr lvl="1"/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8" name="Object 7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5885208"/>
              </p:ext>
            </p:extLst>
          </p:nvPr>
        </p:nvGraphicFramePr>
        <p:xfrm>
          <a:off x="2895600" y="5234081"/>
          <a:ext cx="2590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68" name="Document" r:id="rId4" imgW="4398963" imgH="2365375" progId="Word.Document.8">
                  <p:embed/>
                </p:oleObj>
              </mc:Choice>
              <mc:Fallback>
                <p:oleObj name="Document" r:id="rId4" imgW="4398963" imgH="2365375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234081"/>
                        <a:ext cx="25908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935916" y="6342897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81200" y="4670333"/>
            <a:ext cx="1697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Input Relations: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91200" y="4280073"/>
            <a:ext cx="178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 Relation: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1754302" y="1384611"/>
            <a:ext cx="9557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-112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-112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-112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-112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-112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-112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-112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-112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-112" charset="-128"/>
              </a:defRPr>
            </a:lvl9pPr>
          </a:lstStyle>
          <a:p>
            <a:r>
              <a:rPr lang="en-US" dirty="0">
                <a:solidFill>
                  <a:srgbClr val="000000"/>
                </a:solidFill>
              </a:rPr>
              <a:t>R U S</a:t>
            </a:r>
            <a:endParaRPr lang="en-US" dirty="0"/>
          </a:p>
        </p:txBody>
      </p:sp>
      <p:graphicFrame>
        <p:nvGraphicFramePr>
          <p:cNvPr id="18" name="Object 17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5036898"/>
              </p:ext>
            </p:extLst>
          </p:nvPr>
        </p:nvGraphicFramePr>
        <p:xfrm>
          <a:off x="381000" y="5230546"/>
          <a:ext cx="2362200" cy="1222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69" name="Document" r:id="rId6" imgW="4235450" imgH="2208213" progId="Word.Document.8">
                  <p:embed/>
                </p:oleObj>
              </mc:Choice>
              <mc:Fallback>
                <p:oleObj name="Document" r:id="rId6" imgW="4235450" imgH="2208213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230546"/>
                        <a:ext cx="2362200" cy="12227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5109048"/>
              </p:ext>
            </p:extLst>
          </p:nvPr>
        </p:nvGraphicFramePr>
        <p:xfrm>
          <a:off x="5867400" y="4800600"/>
          <a:ext cx="31750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0" name="Document" r:id="rId8" imgW="4471988" imgH="2947988" progId="Word.Document.8">
                  <p:embed/>
                </p:oleObj>
              </mc:Choice>
              <mc:Fallback>
                <p:oleObj name="Document" r:id="rId8" imgW="4471988" imgH="2947988" progId="Word.Document.8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800600"/>
                        <a:ext cx="317500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0188257"/>
              </p:ext>
            </p:extLst>
          </p:nvPr>
        </p:nvGraphicFramePr>
        <p:xfrm>
          <a:off x="2251948" y="4121839"/>
          <a:ext cx="1155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1" name="Equation" r:id="rId10" imgW="1155600" imgH="342720" progId="Equation.3">
                  <p:embed/>
                </p:oleObj>
              </mc:Choice>
              <mc:Fallback>
                <p:oleObj name="Equation" r:id="rId10" imgW="1155600" imgH="342720" progId="Equation.3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1948" y="4121839"/>
                        <a:ext cx="11557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219200" y="6310631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S1</a:t>
            </a:r>
          </a:p>
        </p:txBody>
      </p:sp>
      <p:sp>
        <p:nvSpPr>
          <p:cNvPr id="14" name="Striped Right Arrow 13"/>
          <p:cNvSpPr/>
          <p:nvPr/>
        </p:nvSpPr>
        <p:spPr>
          <a:xfrm>
            <a:off x="5408063" y="5257800"/>
            <a:ext cx="417320" cy="91440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057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7" grpId="0"/>
      <p:bldP spid="21" grpId="0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Intersection Operation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Intersection: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The two input relations must be </a:t>
            </a:r>
            <a:r>
              <a:rPr lang="en-US" sz="2000" i="1" dirty="0"/>
              <a:t>union-compatible</a:t>
            </a:r>
          </a:p>
          <a:p>
            <a:pPr lvl="1">
              <a:buSzPct val="100000"/>
              <a:buFont typeface="Wingdings" pitchFamily="2" charset="2"/>
              <a:buChar char="§"/>
            </a:pPr>
            <a:r>
              <a:rPr lang="en-US" sz="2000" dirty="0"/>
              <a:t>The output relation includes all tuples that occur </a:t>
            </a:r>
            <a:r>
              <a:rPr lang="en-US" sz="2000" dirty="0">
                <a:solidFill>
                  <a:srgbClr val="0070C0"/>
                </a:solidFill>
              </a:rPr>
              <a:t>“in both” </a:t>
            </a:r>
            <a:r>
              <a:rPr lang="en-US" sz="2000" dirty="0"/>
              <a:t>R and S</a:t>
            </a:r>
          </a:p>
          <a:p>
            <a:pPr lvl="1">
              <a:buSzPct val="100000"/>
              <a:buFont typeface="Wingdings" pitchFamily="2" charset="2"/>
              <a:buChar char="§"/>
            </a:pPr>
            <a:r>
              <a:rPr lang="en-US" sz="2000" dirty="0"/>
              <a:t>The schema of the output relation is identical to the schema of R</a:t>
            </a:r>
          </a:p>
          <a:p>
            <a:pPr lvl="1"/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Example:</a:t>
            </a:r>
          </a:p>
          <a:p>
            <a:pPr lvl="1"/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34340" y="4227653"/>
            <a:ext cx="178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 Relation: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625099" y="1355222"/>
                <a:ext cx="112485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𝑹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∩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𝑺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5099" y="1355222"/>
                <a:ext cx="1124859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1617611"/>
              </p:ext>
            </p:extLst>
          </p:nvPr>
        </p:nvGraphicFramePr>
        <p:xfrm>
          <a:off x="6037744" y="4640919"/>
          <a:ext cx="2811463" cy="1002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88" name="Document" r:id="rId5" imgW="4337050" imgH="1500188" progId="Word.Document.8">
                  <p:embed/>
                </p:oleObj>
              </mc:Choice>
              <mc:Fallback>
                <p:oleObj name="Document" r:id="rId5" imgW="4337050" imgH="1500188" progId="Word.Document.8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7744" y="4640919"/>
                        <a:ext cx="2811463" cy="10022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4384072"/>
              </p:ext>
            </p:extLst>
          </p:nvPr>
        </p:nvGraphicFramePr>
        <p:xfrm>
          <a:off x="2133600" y="3352800"/>
          <a:ext cx="1155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89" name="Equation" r:id="rId7" imgW="1155600" imgH="342720" progId="Equation.3">
                  <p:embed/>
                </p:oleObj>
              </mc:Choice>
              <mc:Fallback>
                <p:oleObj name="Equation" r:id="rId7" imgW="1155600" imgH="342720" progId="Equation.3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352800"/>
                        <a:ext cx="11557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5539528"/>
              </p:ext>
            </p:extLst>
          </p:nvPr>
        </p:nvGraphicFramePr>
        <p:xfrm>
          <a:off x="2895600" y="4670333"/>
          <a:ext cx="2590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90" name="Document" r:id="rId9" imgW="4398963" imgH="2365375" progId="Word.Document.8">
                  <p:embed/>
                </p:oleObj>
              </mc:Choice>
              <mc:Fallback>
                <p:oleObj name="Document" r:id="rId9" imgW="4398963" imgH="2365375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670333"/>
                        <a:ext cx="25908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935916" y="5779149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981200" y="4106585"/>
            <a:ext cx="1697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Input Relations:</a:t>
            </a:r>
          </a:p>
        </p:txBody>
      </p:sp>
      <p:graphicFrame>
        <p:nvGraphicFramePr>
          <p:cNvPr id="22" name="Object 2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0638718"/>
              </p:ext>
            </p:extLst>
          </p:nvPr>
        </p:nvGraphicFramePr>
        <p:xfrm>
          <a:off x="381000" y="4666798"/>
          <a:ext cx="2362200" cy="1222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91" name="Document" r:id="rId11" imgW="4235450" imgH="2208213" progId="Word.Document.8">
                  <p:embed/>
                </p:oleObj>
              </mc:Choice>
              <mc:Fallback>
                <p:oleObj name="Document" r:id="rId11" imgW="4235450" imgH="2208213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666798"/>
                        <a:ext cx="2362200" cy="12227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219200" y="5746883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S1</a:t>
            </a:r>
          </a:p>
        </p:txBody>
      </p:sp>
      <p:sp>
        <p:nvSpPr>
          <p:cNvPr id="13" name="Striped Right Arrow 12"/>
          <p:cNvSpPr/>
          <p:nvPr/>
        </p:nvSpPr>
        <p:spPr>
          <a:xfrm>
            <a:off x="5486400" y="4640482"/>
            <a:ext cx="417320" cy="91440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85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23" grpId="0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Set-Difference Operation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Set-Difference: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The two input relations must be </a:t>
            </a:r>
            <a:r>
              <a:rPr lang="en-US" sz="2000" i="1" dirty="0"/>
              <a:t>union-compatible</a:t>
            </a:r>
            <a:endParaRPr lang="en-US" sz="2000" dirty="0"/>
          </a:p>
          <a:p>
            <a:pPr lvl="1">
              <a:buSzPct val="100000"/>
              <a:buFont typeface="Wingdings" pitchFamily="2" charset="2"/>
              <a:buChar char="§"/>
            </a:pPr>
            <a:r>
              <a:rPr lang="en-US" sz="2000" dirty="0"/>
              <a:t>The output relation includes all tuples that occur in R </a:t>
            </a:r>
            <a:r>
              <a:rPr lang="en-US" sz="2000" dirty="0">
                <a:solidFill>
                  <a:srgbClr val="0070C0"/>
                </a:solidFill>
              </a:rPr>
              <a:t>“but not” </a:t>
            </a:r>
            <a:r>
              <a:rPr lang="en-US" sz="2000" dirty="0"/>
              <a:t>in S</a:t>
            </a:r>
          </a:p>
          <a:p>
            <a:pPr lvl="1">
              <a:buSzPct val="100000"/>
              <a:buFont typeface="Wingdings" pitchFamily="2" charset="2"/>
              <a:buChar char="§"/>
            </a:pPr>
            <a:r>
              <a:rPr lang="en-US" sz="2000" dirty="0"/>
              <a:t>The schema of the output relation is identical to the schema of R</a:t>
            </a:r>
          </a:p>
          <a:p>
            <a:pPr lvl="1"/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Example</a:t>
            </a:r>
            <a:r>
              <a:rPr lang="en-US" sz="2400" dirty="0"/>
              <a:t>:</a:t>
            </a:r>
          </a:p>
          <a:p>
            <a:pPr lvl="1"/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05500" y="4116718"/>
            <a:ext cx="178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 Relation: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971800" y="1355222"/>
                <a:ext cx="11473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𝑹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𝑺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1355222"/>
                <a:ext cx="1147301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734875"/>
              </p:ext>
            </p:extLst>
          </p:nvPr>
        </p:nvGraphicFramePr>
        <p:xfrm>
          <a:off x="5943600" y="4682384"/>
          <a:ext cx="3048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08" name="Document" r:id="rId5" imgW="4332288" imgH="1200150" progId="Word.Document.8">
                  <p:embed/>
                </p:oleObj>
              </mc:Choice>
              <mc:Fallback>
                <p:oleObj name="Document" r:id="rId5" imgW="4332288" imgH="1200150" progId="Word.Document.8">
                  <p:embed/>
                  <p:pic>
                    <p:nvPicPr>
                      <p:cNvPr id="0" name="Objec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4682384"/>
                        <a:ext cx="30480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4600637"/>
              </p:ext>
            </p:extLst>
          </p:nvPr>
        </p:nvGraphicFramePr>
        <p:xfrm>
          <a:off x="2133600" y="3394816"/>
          <a:ext cx="1081087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09" name="Equation" r:id="rId7" imgW="1079280" imgH="342720" progId="Equation.3">
                  <p:embed/>
                </p:oleObj>
              </mc:Choice>
              <mc:Fallback>
                <p:oleObj name="Equation" r:id="rId7" imgW="1079280" imgH="342720" progId="Equation.3">
                  <p:embed/>
                  <p:pic>
                    <p:nvPicPr>
                      <p:cNvPr id="0" name="Object 11"/>
                      <p:cNvPicPr>
                        <a:picLocks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394816"/>
                        <a:ext cx="1081087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6875410"/>
              </p:ext>
            </p:extLst>
          </p:nvPr>
        </p:nvGraphicFramePr>
        <p:xfrm>
          <a:off x="2895600" y="4670333"/>
          <a:ext cx="2590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10" name="Document" r:id="rId9" imgW="4398963" imgH="2365375" progId="Word.Document.8">
                  <p:embed/>
                </p:oleObj>
              </mc:Choice>
              <mc:Fallback>
                <p:oleObj name="Document" r:id="rId9" imgW="4398963" imgH="2365375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670333"/>
                        <a:ext cx="25908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935916" y="5779149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81200" y="4106585"/>
            <a:ext cx="1697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Input Relations:</a:t>
            </a:r>
          </a:p>
        </p:txBody>
      </p:sp>
      <p:graphicFrame>
        <p:nvGraphicFramePr>
          <p:cNvPr id="21" name="Object 2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4450269"/>
              </p:ext>
            </p:extLst>
          </p:nvPr>
        </p:nvGraphicFramePr>
        <p:xfrm>
          <a:off x="381000" y="4666798"/>
          <a:ext cx="2362200" cy="1222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11" name="Document" r:id="rId11" imgW="4235450" imgH="2208213" progId="Word.Document.8">
                  <p:embed/>
                </p:oleObj>
              </mc:Choice>
              <mc:Fallback>
                <p:oleObj name="Document" r:id="rId11" imgW="4235450" imgH="2208213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666798"/>
                        <a:ext cx="2362200" cy="12227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1219200" y="5746883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S1</a:t>
            </a:r>
          </a:p>
        </p:txBody>
      </p:sp>
      <p:sp>
        <p:nvSpPr>
          <p:cNvPr id="13" name="Striped Right Arrow 12"/>
          <p:cNvSpPr/>
          <p:nvPr/>
        </p:nvSpPr>
        <p:spPr>
          <a:xfrm>
            <a:off x="5486400" y="4640482"/>
            <a:ext cx="417320" cy="91440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298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2" grpId="0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Cross-Product and Renaming Operations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105400"/>
          </a:xfrm>
        </p:spPr>
        <p:txBody>
          <a:bodyPr>
            <a:normAutofit/>
          </a:bodyPr>
          <a:lstStyle/>
          <a:p>
            <a:r>
              <a:rPr lang="en-US" sz="2600" dirty="0"/>
              <a:t>Cross Product: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Each row of R is paired with each row of 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The schema of the output relation concatenates S1’s and R1’s schemas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rgbClr val="0070C0"/>
                </a:solidFill>
              </a:rPr>
              <a:t>Conflict</a:t>
            </a:r>
            <a:r>
              <a:rPr lang="en-US" sz="2000" dirty="0"/>
              <a:t>:  R and S might have the same field name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rgbClr val="0070C0"/>
                </a:solidFill>
              </a:rPr>
              <a:t>Solution</a:t>
            </a:r>
            <a:r>
              <a:rPr lang="en-US" sz="2000" dirty="0"/>
              <a:t>: Rename fields using the “Renaming Operator”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Renaming:</a:t>
            </a:r>
          </a:p>
          <a:p>
            <a:pPr lvl="1"/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Example</a:t>
            </a:r>
            <a:r>
              <a:rPr lang="en-US" sz="2400" dirty="0"/>
              <a:t>:</a:t>
            </a:r>
          </a:p>
          <a:p>
            <a:pPr lvl="1"/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01540" y="3810000"/>
            <a:ext cx="178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 Relation: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852870" y="1345043"/>
                <a:ext cx="96853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𝑹𝑿𝑺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2870" y="1345043"/>
                <a:ext cx="968535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1519121"/>
              </p:ext>
            </p:extLst>
          </p:nvPr>
        </p:nvGraphicFramePr>
        <p:xfrm>
          <a:off x="2139950" y="4075113"/>
          <a:ext cx="1028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18" name="Equation" r:id="rId5" imgW="1028520" imgH="342720" progId="Equation.3">
                  <p:embed/>
                </p:oleObj>
              </mc:Choice>
              <mc:Fallback>
                <p:oleObj name="Equation" r:id="rId5" imgW="1028520" imgH="34272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9950" y="4075113"/>
                        <a:ext cx="10287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5163711"/>
              </p:ext>
            </p:extLst>
          </p:nvPr>
        </p:nvGraphicFramePr>
        <p:xfrm>
          <a:off x="2442580" y="3276600"/>
          <a:ext cx="1789113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19" name="Equation" r:id="rId7" imgW="1790640" imgH="482400" progId="Equation.3">
                  <p:embed/>
                </p:oleObj>
              </mc:Choice>
              <mc:Fallback>
                <p:oleObj name="Equation" r:id="rId7" imgW="1790640" imgH="48240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2580" y="3276600"/>
                        <a:ext cx="1789113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0781064"/>
              </p:ext>
            </p:extLst>
          </p:nvPr>
        </p:nvGraphicFramePr>
        <p:xfrm>
          <a:off x="4962827" y="4348163"/>
          <a:ext cx="4714573" cy="182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20" name="Document" r:id="rId9" imgW="6991350" imgH="2908300" progId="Word.Document.8">
                  <p:embed/>
                </p:oleObj>
              </mc:Choice>
              <mc:Fallback>
                <p:oleObj name="Document" r:id="rId9" imgW="6991350" imgH="2908300" progId="Word.Document.8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2827" y="4348163"/>
                        <a:ext cx="4714573" cy="182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Arrow Connector 15"/>
          <p:cNvCxnSpPr>
            <a:stCxn id="39" idx="2"/>
          </p:cNvCxnSpPr>
          <p:nvPr/>
        </p:nvCxnSpPr>
        <p:spPr>
          <a:xfrm flipH="1">
            <a:off x="4648200" y="4554908"/>
            <a:ext cx="2864678" cy="1731179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981200" y="4548504"/>
            <a:ext cx="1697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Input Relations:</a:t>
            </a:r>
          </a:p>
        </p:txBody>
      </p:sp>
      <p:graphicFrame>
        <p:nvGraphicFramePr>
          <p:cNvPr id="31" name="Object 3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5898822"/>
              </p:ext>
            </p:extLst>
          </p:nvPr>
        </p:nvGraphicFramePr>
        <p:xfrm>
          <a:off x="381000" y="4937797"/>
          <a:ext cx="2133600" cy="1222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21" name="Document" r:id="rId11" imgW="4235450" imgH="2208213" progId="Word.Document.8">
                  <p:embed/>
                </p:oleObj>
              </mc:Choice>
              <mc:Fallback>
                <p:oleObj name="Document" r:id="rId11" imgW="4235450" imgH="2208213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937797"/>
                        <a:ext cx="2133600" cy="12227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1219200" y="6017882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S1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232162" y="4267200"/>
            <a:ext cx="347236" cy="287708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7339260" y="4267200"/>
            <a:ext cx="347236" cy="287708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1626684" y="6310300"/>
            <a:ext cx="6629400" cy="3810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chemeClr val="bg1"/>
                </a:solidFill>
              </a:rPr>
              <a:t>Conflict</a:t>
            </a:r>
            <a:r>
              <a:rPr lang="en-US" dirty="0">
                <a:solidFill>
                  <a:schemeClr val="bg1"/>
                </a:solidFill>
              </a:rPr>
              <a:t>:  Both S1 and R1 have a field called </a:t>
            </a:r>
            <a:r>
              <a:rPr lang="en-US" i="1" dirty="0" err="1">
                <a:solidFill>
                  <a:schemeClr val="bg1"/>
                </a:solidFill>
              </a:rPr>
              <a:t>sid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19" name="Object 1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4241520"/>
              </p:ext>
            </p:extLst>
          </p:nvPr>
        </p:nvGraphicFramePr>
        <p:xfrm>
          <a:off x="2573496" y="4952020"/>
          <a:ext cx="2209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22" name="Document" r:id="rId13" imgW="3405188" imgH="1689100" progId="Word.Document.8">
                  <p:embed/>
                </p:oleObj>
              </mc:Choice>
              <mc:Fallback>
                <p:oleObj name="Document" r:id="rId13" imgW="3405188" imgH="16891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3496" y="4952020"/>
                        <a:ext cx="22098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346833" y="5892281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R1</a:t>
            </a:r>
          </a:p>
        </p:txBody>
      </p:sp>
      <p:sp>
        <p:nvSpPr>
          <p:cNvPr id="21" name="Striped Right Arrow 20"/>
          <p:cNvSpPr/>
          <p:nvPr/>
        </p:nvSpPr>
        <p:spPr>
          <a:xfrm>
            <a:off x="4732724" y="4917836"/>
            <a:ext cx="417320" cy="91440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648200" y="4554908"/>
            <a:ext cx="757580" cy="1755392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8315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0" grpId="0"/>
      <p:bldP spid="32" grpId="0"/>
      <p:bldP spid="7" grpId="0" animBg="1"/>
      <p:bldP spid="39" grpId="0" animBg="1"/>
      <p:bldP spid="40" grpId="0" animBg="1"/>
      <p:bldP spid="20" grpId="0"/>
      <p:bldP spid="2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Cross-Product and Renaming Operations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105400"/>
          </a:xfrm>
        </p:spPr>
        <p:txBody>
          <a:bodyPr>
            <a:normAutofit/>
          </a:bodyPr>
          <a:lstStyle/>
          <a:p>
            <a:r>
              <a:rPr lang="en-US" sz="2600" dirty="0"/>
              <a:t>Cross Product: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Each row of R is paired with each row of 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The schema of the output relation concatenates S1’s and R1’s schemas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rgbClr val="0070C0"/>
                </a:solidFill>
              </a:rPr>
              <a:t>Conflict</a:t>
            </a:r>
            <a:r>
              <a:rPr lang="en-US" sz="2000" dirty="0"/>
              <a:t>:  R and S might have the same field name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rgbClr val="0070C0"/>
                </a:solidFill>
              </a:rPr>
              <a:t>Solution</a:t>
            </a:r>
            <a:r>
              <a:rPr lang="en-US" sz="2000" dirty="0"/>
              <a:t>: Rename fields using the “Renaming Operator”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Renaming:</a:t>
            </a:r>
          </a:p>
          <a:p>
            <a:pPr lvl="1"/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Example</a:t>
            </a:r>
            <a:r>
              <a:rPr lang="en-US" sz="2400" dirty="0"/>
              <a:t>:</a:t>
            </a:r>
          </a:p>
          <a:p>
            <a:pPr lvl="1"/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01540" y="3810000"/>
            <a:ext cx="178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 Relation: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852870" y="1345043"/>
                <a:ext cx="96853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𝑹𝑿𝑺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2870" y="1345043"/>
                <a:ext cx="968535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7885567"/>
              </p:ext>
            </p:extLst>
          </p:nvPr>
        </p:nvGraphicFramePr>
        <p:xfrm>
          <a:off x="2139950" y="4075113"/>
          <a:ext cx="1028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27" name="Equation" r:id="rId5" imgW="1028520" imgH="342720" progId="Equation.3">
                  <p:embed/>
                </p:oleObj>
              </mc:Choice>
              <mc:Fallback>
                <p:oleObj name="Equation" r:id="rId5" imgW="1028520" imgH="34272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9950" y="4075113"/>
                        <a:ext cx="10287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1325111"/>
              </p:ext>
            </p:extLst>
          </p:nvPr>
        </p:nvGraphicFramePr>
        <p:xfrm>
          <a:off x="2442580" y="3276600"/>
          <a:ext cx="1789113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28" name="Equation" r:id="rId7" imgW="1790640" imgH="482400" progId="Equation.3">
                  <p:embed/>
                </p:oleObj>
              </mc:Choice>
              <mc:Fallback>
                <p:oleObj name="Equation" r:id="rId7" imgW="1790640" imgH="4824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2580" y="3276600"/>
                        <a:ext cx="1789113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7332084"/>
              </p:ext>
            </p:extLst>
          </p:nvPr>
        </p:nvGraphicFramePr>
        <p:xfrm>
          <a:off x="4962827" y="4348163"/>
          <a:ext cx="4714573" cy="182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29" name="Document" r:id="rId9" imgW="6991350" imgH="2908300" progId="Word.Document.8">
                  <p:embed/>
                </p:oleObj>
              </mc:Choice>
              <mc:Fallback>
                <p:oleObj name="Document" r:id="rId9" imgW="6991350" imgH="29083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2827" y="4348163"/>
                        <a:ext cx="4714573" cy="182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1981200" y="4548504"/>
            <a:ext cx="1697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Input Relations:</a:t>
            </a:r>
          </a:p>
        </p:txBody>
      </p:sp>
      <p:graphicFrame>
        <p:nvGraphicFramePr>
          <p:cNvPr id="31" name="Object 3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7199864"/>
              </p:ext>
            </p:extLst>
          </p:nvPr>
        </p:nvGraphicFramePr>
        <p:xfrm>
          <a:off x="381000" y="4937797"/>
          <a:ext cx="2133600" cy="1222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30" name="Document" r:id="rId11" imgW="4235450" imgH="2208213" progId="Word.Document.8">
                  <p:embed/>
                </p:oleObj>
              </mc:Choice>
              <mc:Fallback>
                <p:oleObj name="Document" r:id="rId11" imgW="4235450" imgH="2208213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937797"/>
                        <a:ext cx="2133600" cy="12227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1219200" y="6017882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S1</a:t>
            </a:r>
          </a:p>
        </p:txBody>
      </p:sp>
      <p:graphicFrame>
        <p:nvGraphicFramePr>
          <p:cNvPr id="19" name="Object 1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7262365"/>
              </p:ext>
            </p:extLst>
          </p:nvPr>
        </p:nvGraphicFramePr>
        <p:xfrm>
          <a:off x="2573496" y="4952020"/>
          <a:ext cx="2209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31" name="Document" r:id="rId13" imgW="3405188" imgH="1689100" progId="Word.Document.8">
                  <p:embed/>
                </p:oleObj>
              </mc:Choice>
              <mc:Fallback>
                <p:oleObj name="Document" r:id="rId13" imgW="3405188" imgH="16891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3496" y="4952020"/>
                        <a:ext cx="22098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346833" y="5892281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R1</a:t>
            </a:r>
          </a:p>
        </p:txBody>
      </p:sp>
      <p:sp>
        <p:nvSpPr>
          <p:cNvPr id="21" name="Striped Right Arrow 20"/>
          <p:cNvSpPr/>
          <p:nvPr/>
        </p:nvSpPr>
        <p:spPr>
          <a:xfrm>
            <a:off x="4732724" y="4917836"/>
            <a:ext cx="417320" cy="91440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032046"/>
              </p:ext>
            </p:extLst>
          </p:nvPr>
        </p:nvGraphicFramePr>
        <p:xfrm>
          <a:off x="4254500" y="6226175"/>
          <a:ext cx="482441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32" name="Equation" r:id="rId15" imgW="4825800" imgH="482400" progId="Equation.3">
                  <p:embed/>
                </p:oleObj>
              </mc:Choice>
              <mc:Fallback>
                <p:oleObj name="Equation" r:id="rId15" imgW="4825800" imgH="482400" progId="Equation.3">
                  <p:embed/>
                  <p:pic>
                    <p:nvPicPr>
                      <p:cNvPr id="0" name="Object 19"/>
                      <p:cNvPicPr>
                        <a:picLocks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0" y="6226175"/>
                        <a:ext cx="4824413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7089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Join Operation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(Theta) Join </a:t>
            </a:r>
            <a:r>
              <a:rPr lang="en-US" sz="2600" dirty="0"/>
              <a:t>: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The schema of the output relation is the same as that of cross-product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It usually includes fewer tuples than cross-product</a:t>
            </a:r>
          </a:p>
          <a:p>
            <a:pPr lvl="1">
              <a:buFont typeface="Wingdings" pitchFamily="2" charset="2"/>
              <a:buChar char="§"/>
            </a:pPr>
            <a:endParaRPr lang="en-US" sz="2000" b="1" i="1" dirty="0"/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Example</a:t>
            </a:r>
            <a:r>
              <a:rPr lang="en-US" sz="2400" dirty="0"/>
              <a:t>:</a:t>
            </a:r>
          </a:p>
          <a:p>
            <a:pPr lvl="1"/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29918" y="4008467"/>
            <a:ext cx="178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 Relation:</a:t>
            </a:r>
          </a:p>
        </p:txBody>
      </p:sp>
      <p:graphicFrame>
        <p:nvGraphicFramePr>
          <p:cNvPr id="10" name="Object 9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5354005"/>
              </p:ext>
            </p:extLst>
          </p:nvPr>
        </p:nvGraphicFramePr>
        <p:xfrm>
          <a:off x="2768695" y="1447800"/>
          <a:ext cx="28956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03" name="Equation" r:id="rId4" imgW="2895480" imgH="507960" progId="Equation.3">
                  <p:embed/>
                </p:oleObj>
              </mc:Choice>
              <mc:Fallback>
                <p:oleObj name="Equation" r:id="rId4" imgW="2895480" imgH="50796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8695" y="1447800"/>
                        <a:ext cx="28956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1032689"/>
              </p:ext>
            </p:extLst>
          </p:nvPr>
        </p:nvGraphicFramePr>
        <p:xfrm>
          <a:off x="2205526" y="4543712"/>
          <a:ext cx="2209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04" name="Document" r:id="rId6" imgW="3405188" imgH="1689100" progId="Word.Document.8">
                  <p:embed/>
                </p:oleObj>
              </mc:Choice>
              <mc:Fallback>
                <p:oleObj name="Document" r:id="rId6" imgW="3405188" imgH="1689100" progId="Word.Document.8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5526" y="4543712"/>
                        <a:ext cx="22098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1001559"/>
              </p:ext>
            </p:extLst>
          </p:nvPr>
        </p:nvGraphicFramePr>
        <p:xfrm>
          <a:off x="2257425" y="2997623"/>
          <a:ext cx="429577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05" name="Equation" r:id="rId8" imgW="4297363" imgH="944563" progId="Equation.3">
                  <p:embed/>
                </p:oleObj>
              </mc:Choice>
              <mc:Fallback>
                <p:oleObj name="Equation" r:id="rId8" imgW="4297363" imgH="944563" progId="Equation.3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7425" y="2997623"/>
                        <a:ext cx="4295775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2782305" y="5654893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490287" y="4008467"/>
            <a:ext cx="1697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Input Relations:</a:t>
            </a:r>
          </a:p>
        </p:txBody>
      </p:sp>
      <p:graphicFrame>
        <p:nvGraphicFramePr>
          <p:cNvPr id="26" name="Object 2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6640314"/>
              </p:ext>
            </p:extLst>
          </p:nvPr>
        </p:nvGraphicFramePr>
        <p:xfrm>
          <a:off x="152400" y="4547745"/>
          <a:ext cx="2011110" cy="11672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06" name="Document" r:id="rId10" imgW="4235450" imgH="2208213" progId="Word.Document.8">
                  <p:embed/>
                </p:oleObj>
              </mc:Choice>
              <mc:Fallback>
                <p:oleObj name="Document" r:id="rId10" imgW="4235450" imgH="2208213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547745"/>
                        <a:ext cx="2011110" cy="11672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868110" y="5627830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S1</a:t>
            </a:r>
          </a:p>
        </p:txBody>
      </p:sp>
      <p:graphicFrame>
        <p:nvGraphicFramePr>
          <p:cNvPr id="21" name="Object 2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6028136"/>
              </p:ext>
            </p:extLst>
          </p:nvPr>
        </p:nvGraphicFramePr>
        <p:xfrm>
          <a:off x="4791696" y="4530201"/>
          <a:ext cx="4199903" cy="88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07" name="Document" r:id="rId12" imgW="8307388" imgH="1620838" progId="Word.Document.8">
                  <p:embed/>
                </p:oleObj>
              </mc:Choice>
              <mc:Fallback>
                <p:oleObj name="Document" r:id="rId12" imgW="8307388" imgH="1620838" progId="Word.Document.8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1696" y="4530201"/>
                        <a:ext cx="4199903" cy="88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ounded Rectangle 21"/>
          <p:cNvSpPr/>
          <p:nvPr/>
        </p:nvSpPr>
        <p:spPr>
          <a:xfrm>
            <a:off x="4793482" y="4377799"/>
            <a:ext cx="475006" cy="1032401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7053130" y="4368540"/>
            <a:ext cx="475006" cy="1032401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2209800" y="6232733"/>
            <a:ext cx="6324600" cy="4572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Will be redundant “if” the condition is S1.sid = R1.sid!</a:t>
            </a:r>
          </a:p>
        </p:txBody>
      </p:sp>
      <p:cxnSp>
        <p:nvCxnSpPr>
          <p:cNvPr id="29" name="Straight Arrow Connector 28"/>
          <p:cNvCxnSpPr>
            <a:stCxn id="22" idx="2"/>
          </p:cNvCxnSpPr>
          <p:nvPr/>
        </p:nvCxnSpPr>
        <p:spPr>
          <a:xfrm>
            <a:off x="5030985" y="5410200"/>
            <a:ext cx="589209" cy="822533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2" name="Straight Arrow Connector 3071"/>
          <p:cNvCxnSpPr/>
          <p:nvPr/>
        </p:nvCxnSpPr>
        <p:spPr>
          <a:xfrm flipH="1">
            <a:off x="5620194" y="5410200"/>
            <a:ext cx="1627710" cy="822533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triped Right Arrow 18"/>
          <p:cNvSpPr/>
          <p:nvPr/>
        </p:nvSpPr>
        <p:spPr>
          <a:xfrm>
            <a:off x="4339490" y="4495800"/>
            <a:ext cx="417320" cy="91440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42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  <p:bldP spid="25" grpId="0"/>
      <p:bldP spid="27" grpId="0"/>
      <p:bldP spid="22" grpId="0" animBg="1"/>
      <p:bldP spid="30" grpId="0" animBg="1"/>
      <p:bldP spid="23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200" dirty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</a:rPr>
              <a:t>The relational model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sz="18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200" dirty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</a:rPr>
              <a:t>Relational algebra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1800" dirty="0">
                <a:latin typeface="+mj-lt"/>
              </a:rPr>
              <a:t>Relational query languages (in general)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1800" dirty="0">
                <a:latin typeface="+mj-lt"/>
              </a:rPr>
              <a:t>Relational operators  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1800" dirty="0">
                <a:latin typeface="+mj-lt"/>
              </a:rPr>
              <a:t>Few examples</a:t>
            </a:r>
          </a:p>
          <a:p>
            <a:pPr marL="0" indent="0" algn="just" eaLnBrk="1" hangingPunct="1">
              <a:buNone/>
              <a:defRPr/>
            </a:pPr>
            <a:endParaRPr lang="en-US" sz="2000" dirty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200" dirty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</a:rPr>
              <a:t>PS1 is due by 11:59PM tonight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</a:rPr>
              <a:t>PS2 will be posted on Tuesday, Sep 6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268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Join Operation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err="1"/>
              <a:t>Equi</a:t>
            </a:r>
            <a:r>
              <a:rPr lang="en-US" sz="2400" dirty="0"/>
              <a:t>-Join:</a:t>
            </a:r>
            <a:r>
              <a:rPr lang="en-US" sz="2600" dirty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A special case of theta join where the condition </a:t>
            </a:r>
            <a:r>
              <a:rPr lang="en-US" sz="2000" i="1" dirty="0"/>
              <a:t>c</a:t>
            </a:r>
            <a:r>
              <a:rPr lang="en-US" sz="2000" dirty="0"/>
              <a:t> contains only </a:t>
            </a:r>
            <a:r>
              <a:rPr lang="en-US" sz="2000" b="1" i="1" dirty="0"/>
              <a:t>equalities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The schema of the output relation is the same as that of cross-product, </a:t>
            </a:r>
            <a:r>
              <a:rPr lang="en-US" sz="2000" dirty="0">
                <a:solidFill>
                  <a:srgbClr val="0070C0"/>
                </a:solidFill>
              </a:rPr>
              <a:t>“</a:t>
            </a:r>
            <a:r>
              <a:rPr lang="en-US" sz="2000" i="1" dirty="0">
                <a:solidFill>
                  <a:srgbClr val="0070C0"/>
                </a:solidFill>
              </a:rPr>
              <a:t>but only one copy of the fields for which equality is specified”</a:t>
            </a:r>
            <a:r>
              <a:rPr lang="en-US" sz="2000" b="1" i="1" dirty="0">
                <a:solidFill>
                  <a:srgbClr val="0070C0"/>
                </a:solidFill>
              </a:rPr>
              <a:t> </a:t>
            </a:r>
          </a:p>
          <a:p>
            <a:pPr lvl="1"/>
            <a:endParaRPr lang="en-US" sz="2000" b="1" i="1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Natural Join: 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Equijoin on </a:t>
            </a:r>
            <a:r>
              <a:rPr lang="en-US" sz="2000" i="1" dirty="0">
                <a:solidFill>
                  <a:srgbClr val="0070C0"/>
                </a:solidFill>
              </a:rPr>
              <a:t>“all”</a:t>
            </a:r>
            <a:r>
              <a:rPr lang="en-US" sz="2000" dirty="0"/>
              <a:t> common fields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Example</a:t>
            </a:r>
            <a:r>
              <a:rPr lang="en-US" sz="2400" dirty="0"/>
              <a:t>:</a:t>
            </a:r>
          </a:p>
          <a:p>
            <a:pPr lvl="1"/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81600" y="5104686"/>
            <a:ext cx="178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 Relation:</a:t>
            </a:r>
          </a:p>
        </p:txBody>
      </p:sp>
      <p:graphicFrame>
        <p:nvGraphicFramePr>
          <p:cNvPr id="10" name="Object 9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9479338"/>
              </p:ext>
            </p:extLst>
          </p:nvPr>
        </p:nvGraphicFramePr>
        <p:xfrm>
          <a:off x="2121484" y="1397238"/>
          <a:ext cx="28956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94" name="Equation" r:id="rId4" imgW="2895480" imgH="507960" progId="Equation.3">
                  <p:embed/>
                </p:oleObj>
              </mc:Choice>
              <mc:Fallback>
                <p:oleObj name="Equation" r:id="rId4" imgW="2895480" imgH="50796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1484" y="1397238"/>
                        <a:ext cx="28956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9916698"/>
              </p:ext>
            </p:extLst>
          </p:nvPr>
        </p:nvGraphicFramePr>
        <p:xfrm>
          <a:off x="2133600" y="4518716"/>
          <a:ext cx="331470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95" name="Equation" r:id="rId6" imgW="3314520" imgH="558720" progId="Equation.3">
                  <p:embed/>
                </p:oleObj>
              </mc:Choice>
              <mc:Fallback>
                <p:oleObj name="Equation" r:id="rId6" imgW="3314520" imgH="55872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518716"/>
                        <a:ext cx="3314700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021419"/>
              </p:ext>
            </p:extLst>
          </p:nvPr>
        </p:nvGraphicFramePr>
        <p:xfrm>
          <a:off x="5217920" y="5515159"/>
          <a:ext cx="3849880" cy="932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96" name="Document" r:id="rId8" imgW="7526338" imgH="1620838" progId="Word.Document.8">
                  <p:embed/>
                </p:oleObj>
              </mc:Choice>
              <mc:Fallback>
                <p:oleObj name="Document" r:id="rId8" imgW="7526338" imgH="1620838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7920" y="5515159"/>
                        <a:ext cx="3849880" cy="9322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0371930"/>
              </p:ext>
            </p:extLst>
          </p:nvPr>
        </p:nvGraphicFramePr>
        <p:xfrm>
          <a:off x="2514600" y="3276600"/>
          <a:ext cx="10795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97" name="Equation" r:id="rId10" imgW="1079280" imgH="368280" progId="Equation.3">
                  <p:embed/>
                </p:oleObj>
              </mc:Choice>
              <mc:Fallback>
                <p:oleObj name="Equation" r:id="rId10" imgW="1079280" imgH="368280" progId="Equation.3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276600"/>
                        <a:ext cx="10795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0524414"/>
              </p:ext>
            </p:extLst>
          </p:nvPr>
        </p:nvGraphicFramePr>
        <p:xfrm>
          <a:off x="2209800" y="5572123"/>
          <a:ext cx="2209800" cy="949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98" name="Document" r:id="rId12" imgW="3405188" imgH="1689100" progId="Word.Document.8">
                  <p:embed/>
                </p:oleObj>
              </mc:Choice>
              <mc:Fallback>
                <p:oleObj name="Document" r:id="rId12" imgW="3405188" imgH="16891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572123"/>
                        <a:ext cx="2209800" cy="9492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782922" y="6463030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05147" y="5178318"/>
            <a:ext cx="1697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Input Relations:</a:t>
            </a:r>
          </a:p>
        </p:txBody>
      </p:sp>
      <p:graphicFrame>
        <p:nvGraphicFramePr>
          <p:cNvPr id="14" name="Object 1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1966124"/>
              </p:ext>
            </p:extLst>
          </p:nvPr>
        </p:nvGraphicFramePr>
        <p:xfrm>
          <a:off x="156674" y="5567611"/>
          <a:ext cx="2011110" cy="1021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99" name="Document" r:id="rId14" imgW="4235450" imgH="2208213" progId="Word.Document.8">
                  <p:embed/>
                </p:oleObj>
              </mc:Choice>
              <mc:Fallback>
                <p:oleObj name="Document" r:id="rId14" imgW="4235450" imgH="2208213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674" y="5567611"/>
                        <a:ext cx="2011110" cy="10214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897663" y="6463030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S1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5192994" y="6366616"/>
            <a:ext cx="3722406" cy="4572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ONLY one </a:t>
            </a:r>
            <a:r>
              <a:rPr lang="en-US" sz="2000" dirty="0" err="1"/>
              <a:t>sid</a:t>
            </a:r>
            <a:r>
              <a:rPr lang="en-US" sz="2000" dirty="0"/>
              <a:t> column!</a:t>
            </a:r>
          </a:p>
        </p:txBody>
      </p:sp>
      <p:sp>
        <p:nvSpPr>
          <p:cNvPr id="20" name="Striped Right Arrow 19"/>
          <p:cNvSpPr/>
          <p:nvPr/>
        </p:nvSpPr>
        <p:spPr>
          <a:xfrm>
            <a:off x="4419600" y="5499222"/>
            <a:ext cx="762000" cy="91440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6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2" grpId="0"/>
      <p:bldP spid="13" grpId="0"/>
      <p:bldP spid="15" grpId="0"/>
      <p:bldP spid="18" grpId="0" animBg="1"/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Join Operation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err="1"/>
              <a:t>Equi</a:t>
            </a:r>
            <a:r>
              <a:rPr lang="en-US" sz="2400" dirty="0"/>
              <a:t>-Join:</a:t>
            </a:r>
            <a:r>
              <a:rPr lang="en-US" sz="2600" dirty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A special case of theta join where the condition </a:t>
            </a:r>
            <a:r>
              <a:rPr lang="en-US" sz="2000" i="1" dirty="0"/>
              <a:t>c</a:t>
            </a:r>
            <a:r>
              <a:rPr lang="en-US" sz="2000" dirty="0"/>
              <a:t> contains only </a:t>
            </a:r>
            <a:r>
              <a:rPr lang="en-US" sz="2000" b="1" i="1" dirty="0"/>
              <a:t>equalities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The schema of the output relation is the same as that of cross-product, </a:t>
            </a:r>
            <a:r>
              <a:rPr lang="en-US" sz="2000" dirty="0">
                <a:solidFill>
                  <a:srgbClr val="0070C0"/>
                </a:solidFill>
              </a:rPr>
              <a:t>“</a:t>
            </a:r>
            <a:r>
              <a:rPr lang="en-US" sz="2000" i="1" dirty="0">
                <a:solidFill>
                  <a:srgbClr val="0070C0"/>
                </a:solidFill>
              </a:rPr>
              <a:t>but only one copy of the fields for which equality is specified”</a:t>
            </a:r>
            <a:r>
              <a:rPr lang="en-US" sz="2000" b="1" i="1" dirty="0">
                <a:solidFill>
                  <a:srgbClr val="0070C0"/>
                </a:solidFill>
              </a:rPr>
              <a:t> </a:t>
            </a:r>
          </a:p>
          <a:p>
            <a:pPr lvl="1"/>
            <a:endParaRPr lang="en-US" sz="2000" b="1" i="1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Natural Join: 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Equijoin on </a:t>
            </a:r>
            <a:r>
              <a:rPr lang="en-US" sz="2000" i="1" dirty="0">
                <a:solidFill>
                  <a:srgbClr val="0070C0"/>
                </a:solidFill>
              </a:rPr>
              <a:t>“all”</a:t>
            </a:r>
            <a:r>
              <a:rPr lang="en-US" sz="2000" dirty="0"/>
              <a:t> common fields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Example</a:t>
            </a:r>
            <a:r>
              <a:rPr lang="en-US" sz="2400" dirty="0"/>
              <a:t>:</a:t>
            </a:r>
          </a:p>
          <a:p>
            <a:pPr lvl="1"/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81600" y="5104686"/>
            <a:ext cx="178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 Relation:</a:t>
            </a:r>
          </a:p>
        </p:txBody>
      </p:sp>
      <p:graphicFrame>
        <p:nvGraphicFramePr>
          <p:cNvPr id="10" name="Object 9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6716762"/>
              </p:ext>
            </p:extLst>
          </p:nvPr>
        </p:nvGraphicFramePr>
        <p:xfrm>
          <a:off x="2121484" y="1397238"/>
          <a:ext cx="28956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18" name="Equation" r:id="rId4" imgW="2895480" imgH="507960" progId="Equation.3">
                  <p:embed/>
                </p:oleObj>
              </mc:Choice>
              <mc:Fallback>
                <p:oleObj name="Equation" r:id="rId4" imgW="2895480" imgH="50796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1484" y="1397238"/>
                        <a:ext cx="28956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0821331"/>
              </p:ext>
            </p:extLst>
          </p:nvPr>
        </p:nvGraphicFramePr>
        <p:xfrm>
          <a:off x="2153745" y="4572000"/>
          <a:ext cx="1295400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19" name="Equation" r:id="rId6" imgW="1295280" imgH="368280" progId="Equation.3">
                  <p:embed/>
                </p:oleObj>
              </mc:Choice>
              <mc:Fallback>
                <p:oleObj name="Equation" r:id="rId6" imgW="1295280" imgH="3682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3745" y="4572000"/>
                        <a:ext cx="1295400" cy="36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6666431"/>
              </p:ext>
            </p:extLst>
          </p:nvPr>
        </p:nvGraphicFramePr>
        <p:xfrm>
          <a:off x="5217920" y="5515159"/>
          <a:ext cx="3849880" cy="932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20" name="Document" r:id="rId8" imgW="7526338" imgH="1620838" progId="Word.Document.8">
                  <p:embed/>
                </p:oleObj>
              </mc:Choice>
              <mc:Fallback>
                <p:oleObj name="Document" r:id="rId8" imgW="7526338" imgH="1620838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7920" y="5515159"/>
                        <a:ext cx="3849880" cy="9322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8329912"/>
              </p:ext>
            </p:extLst>
          </p:nvPr>
        </p:nvGraphicFramePr>
        <p:xfrm>
          <a:off x="2514600" y="3276600"/>
          <a:ext cx="10795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21" name="Equation" r:id="rId10" imgW="1079280" imgH="368280" progId="Equation.3">
                  <p:embed/>
                </p:oleObj>
              </mc:Choice>
              <mc:Fallback>
                <p:oleObj name="Equation" r:id="rId10" imgW="1079280" imgH="3682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276600"/>
                        <a:ext cx="10795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4251044"/>
              </p:ext>
            </p:extLst>
          </p:nvPr>
        </p:nvGraphicFramePr>
        <p:xfrm>
          <a:off x="2209800" y="5572123"/>
          <a:ext cx="2209800" cy="949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22" name="Document" r:id="rId12" imgW="3405188" imgH="1689100" progId="Word.Document.8">
                  <p:embed/>
                </p:oleObj>
              </mc:Choice>
              <mc:Fallback>
                <p:oleObj name="Document" r:id="rId12" imgW="3405188" imgH="16891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572123"/>
                        <a:ext cx="2209800" cy="9492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782922" y="6463030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05147" y="5178318"/>
            <a:ext cx="1697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Input Relations:</a:t>
            </a:r>
          </a:p>
        </p:txBody>
      </p:sp>
      <p:graphicFrame>
        <p:nvGraphicFramePr>
          <p:cNvPr id="14" name="Object 1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9789984"/>
              </p:ext>
            </p:extLst>
          </p:nvPr>
        </p:nvGraphicFramePr>
        <p:xfrm>
          <a:off x="156674" y="5567611"/>
          <a:ext cx="2011110" cy="1021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23" name="Document" r:id="rId14" imgW="4235450" imgH="2208213" progId="Word.Document.8">
                  <p:embed/>
                </p:oleObj>
              </mc:Choice>
              <mc:Fallback>
                <p:oleObj name="Document" r:id="rId14" imgW="4235450" imgH="2208213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674" y="5567611"/>
                        <a:ext cx="2011110" cy="10214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897663" y="6463030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S1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3505200" y="4533900"/>
            <a:ext cx="665148" cy="189295"/>
          </a:xfrm>
          <a:prstGeom prst="straightConnector1">
            <a:avLst/>
          </a:prstGeom>
          <a:ln w="1587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170348" y="4353863"/>
            <a:ext cx="1303114" cy="369332"/>
          </a:xfrm>
          <a:prstGeom prst="rect">
            <a:avLst/>
          </a:prstGeom>
          <a:noFill/>
          <a:ln w="15875">
            <a:solidFill>
              <a:srgbClr val="0070C0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dirty="0"/>
              <a:t>Natural Join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5192994" y="6366616"/>
            <a:ext cx="3722406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In this case, same as equi-join!</a:t>
            </a:r>
          </a:p>
        </p:txBody>
      </p:sp>
      <p:sp>
        <p:nvSpPr>
          <p:cNvPr id="18" name="Striped Right Arrow 17"/>
          <p:cNvSpPr/>
          <p:nvPr/>
        </p:nvSpPr>
        <p:spPr>
          <a:xfrm>
            <a:off x="4419600" y="5499222"/>
            <a:ext cx="762000" cy="91440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228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Division Operation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4864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Division: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Not supported as a primitive operator, but useful for expressing queries like: </a:t>
            </a:r>
          </a:p>
          <a:p>
            <a:pPr lvl="1"/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Let </a:t>
            </a:r>
            <a:r>
              <a:rPr lang="en-US" sz="2400" i="1" dirty="0"/>
              <a:t>A</a:t>
            </a:r>
            <a:r>
              <a:rPr lang="en-US" sz="2400" dirty="0"/>
              <a:t> have 2 fields, </a:t>
            </a:r>
            <a:r>
              <a:rPr lang="en-US" sz="2400" i="1" dirty="0"/>
              <a:t>x</a:t>
            </a:r>
            <a:r>
              <a:rPr lang="en-US" sz="2400" dirty="0"/>
              <a:t> and </a:t>
            </a:r>
            <a:r>
              <a:rPr lang="en-US" sz="2400" i="1" dirty="0"/>
              <a:t>y</a:t>
            </a:r>
            <a:r>
              <a:rPr lang="en-US" sz="2400" dirty="0"/>
              <a:t>; </a:t>
            </a:r>
            <a:r>
              <a:rPr lang="en-US" sz="2400" i="1" dirty="0"/>
              <a:t>B</a:t>
            </a:r>
            <a:r>
              <a:rPr lang="en-US" sz="2400" dirty="0"/>
              <a:t> have only field </a:t>
            </a:r>
            <a:r>
              <a:rPr lang="en-US" sz="2400" i="1" dirty="0"/>
              <a:t>y</a:t>
            </a:r>
            <a:r>
              <a:rPr lang="en-US" sz="2400" dirty="0"/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i="1" dirty="0"/>
              <a:t>A/B </a:t>
            </a:r>
            <a:r>
              <a:rPr lang="en-US" sz="2200" dirty="0"/>
              <a:t>contains all </a:t>
            </a:r>
            <a:r>
              <a:rPr lang="en-US" sz="2200" i="1" dirty="0"/>
              <a:t>x</a:t>
            </a:r>
            <a:r>
              <a:rPr lang="en-US" sz="2200" dirty="0"/>
              <a:t> tuples (sailors) such that for </a:t>
            </a:r>
            <a:r>
              <a:rPr lang="en-US" sz="2200" i="1" u="sng" dirty="0"/>
              <a:t>every</a:t>
            </a:r>
            <a:r>
              <a:rPr lang="en-US" sz="2200" dirty="0"/>
              <a:t> </a:t>
            </a:r>
            <a:r>
              <a:rPr lang="en-US" sz="2200" i="1" dirty="0"/>
              <a:t>y</a:t>
            </a:r>
            <a:r>
              <a:rPr lang="en-US" sz="2200" dirty="0"/>
              <a:t> tuple (boat) in </a:t>
            </a:r>
            <a:r>
              <a:rPr lang="en-US" sz="2200" i="1" dirty="0"/>
              <a:t>B</a:t>
            </a:r>
            <a:r>
              <a:rPr lang="en-US" sz="2200" dirty="0"/>
              <a:t>, there is an </a:t>
            </a:r>
            <a:r>
              <a:rPr lang="en-US" sz="2200" i="1" dirty="0" err="1"/>
              <a:t>xy</a:t>
            </a:r>
            <a:r>
              <a:rPr lang="en-US" sz="2200" dirty="0"/>
              <a:t> tuple in </a:t>
            </a:r>
            <a:r>
              <a:rPr lang="en-US" sz="2200" i="1" dirty="0"/>
              <a:t>A</a:t>
            </a:r>
            <a:endParaRPr lang="en-US" sz="2200" dirty="0"/>
          </a:p>
          <a:p>
            <a:pPr lvl="2">
              <a:buFont typeface="Wingdings" pitchFamily="2" charset="2"/>
              <a:buChar char="§"/>
            </a:pPr>
            <a:endParaRPr lang="en-US" sz="2200" i="1" dirty="0"/>
          </a:p>
          <a:p>
            <a:pPr lvl="2">
              <a:buFont typeface="Wingdings" pitchFamily="2" charset="2"/>
              <a:buChar char="§"/>
            </a:pPr>
            <a:r>
              <a:rPr lang="en-US" sz="2200" i="1" dirty="0"/>
              <a:t>Or</a:t>
            </a:r>
            <a:r>
              <a:rPr lang="en-US" sz="2200" dirty="0"/>
              <a:t>:  If the set of </a:t>
            </a:r>
            <a:r>
              <a:rPr lang="en-US" sz="2200" i="1" dirty="0"/>
              <a:t>y</a:t>
            </a:r>
            <a:r>
              <a:rPr lang="en-US" sz="2200" dirty="0"/>
              <a:t> values (boats) associated with an </a:t>
            </a:r>
            <a:r>
              <a:rPr lang="en-US" sz="2200" i="1" dirty="0"/>
              <a:t>x </a:t>
            </a:r>
            <a:r>
              <a:rPr lang="en-US" sz="2200" dirty="0"/>
              <a:t>value (sailor) in </a:t>
            </a:r>
            <a:r>
              <a:rPr lang="en-US" sz="2200" i="1" dirty="0"/>
              <a:t>A</a:t>
            </a:r>
            <a:r>
              <a:rPr lang="en-US" sz="2200" dirty="0"/>
              <a:t> contains all </a:t>
            </a:r>
            <a:r>
              <a:rPr lang="en-US" sz="2200" i="1" dirty="0"/>
              <a:t>y </a:t>
            </a:r>
            <a:r>
              <a:rPr lang="en-US" sz="2200" dirty="0"/>
              <a:t>values in </a:t>
            </a:r>
            <a:r>
              <a:rPr lang="en-US" sz="2200" i="1" dirty="0"/>
              <a:t>B</a:t>
            </a:r>
            <a:r>
              <a:rPr lang="en-US" sz="2200" dirty="0"/>
              <a:t>, then </a:t>
            </a:r>
            <a:r>
              <a:rPr lang="en-US" sz="2200" i="1" dirty="0"/>
              <a:t>x </a:t>
            </a:r>
            <a:r>
              <a:rPr lang="en-US" sz="2200" dirty="0"/>
              <a:t>value is in </a:t>
            </a:r>
            <a:r>
              <a:rPr lang="en-US" sz="2200" i="1" dirty="0"/>
              <a:t>A/B</a:t>
            </a: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Formally: A/B =</a:t>
            </a:r>
          </a:p>
          <a:p>
            <a:pPr lvl="1"/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In general, </a:t>
            </a:r>
            <a:r>
              <a:rPr lang="en-US" sz="2200" i="1" dirty="0"/>
              <a:t>x</a:t>
            </a:r>
            <a:r>
              <a:rPr lang="en-US" sz="2200" dirty="0"/>
              <a:t> and </a:t>
            </a:r>
            <a:r>
              <a:rPr lang="en-US" sz="2200" i="1" dirty="0"/>
              <a:t>y</a:t>
            </a:r>
            <a:r>
              <a:rPr lang="en-US" sz="2200" dirty="0"/>
              <a:t> can be any lists of fields; </a:t>
            </a:r>
            <a:r>
              <a:rPr lang="en-US" sz="2200" i="1" dirty="0"/>
              <a:t>y</a:t>
            </a:r>
            <a:r>
              <a:rPr lang="en-US" sz="2200" dirty="0"/>
              <a:t> is the list of fields in </a:t>
            </a:r>
            <a:r>
              <a:rPr lang="en-US" sz="2200" i="1" dirty="0"/>
              <a:t>B</a:t>
            </a:r>
            <a:r>
              <a:rPr lang="en-US" sz="2200" dirty="0"/>
              <a:t>, and</a:t>
            </a:r>
            <a:r>
              <a:rPr lang="en-US" sz="2200" i="1" dirty="0"/>
              <a:t> x </a:t>
            </a:r>
            <a:r>
              <a:rPr lang="en-US" sz="2200" dirty="0"/>
              <a:t>   </a:t>
            </a:r>
            <a:r>
              <a:rPr lang="en-US" sz="2200" i="1" dirty="0"/>
              <a:t>y</a:t>
            </a:r>
            <a:r>
              <a:rPr lang="en-US" sz="2200" dirty="0"/>
              <a:t> is the list of fields in </a:t>
            </a:r>
            <a:r>
              <a:rPr lang="en-US" sz="2200" i="1" dirty="0"/>
              <a:t>A</a:t>
            </a:r>
            <a:endParaRPr lang="en-US" sz="2200" dirty="0"/>
          </a:p>
          <a:p>
            <a:endParaRPr lang="en-US" sz="2400" dirty="0"/>
          </a:p>
          <a:p>
            <a:endParaRPr lang="en-US" sz="2400" dirty="0"/>
          </a:p>
          <a:p>
            <a:pPr lvl="1"/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0" name="Object 9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3620398"/>
              </p:ext>
            </p:extLst>
          </p:nvPr>
        </p:nvGraphicFramePr>
        <p:xfrm>
          <a:off x="1981200" y="1371600"/>
          <a:ext cx="7874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6" name="Equation" r:id="rId4" imgW="787320" imgH="368280" progId="Equation.3">
                  <p:embed/>
                </p:oleObj>
              </mc:Choice>
              <mc:Fallback>
                <p:oleObj name="Equation" r:id="rId4" imgW="787320" imgH="3682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371600"/>
                        <a:ext cx="7874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667000" y="2422736"/>
            <a:ext cx="4313168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1" dirty="0"/>
              <a:t>Find sailors who have reserved </a:t>
            </a:r>
            <a:r>
              <a:rPr lang="en-US" sz="2000" b="1" i="1" u="sng" dirty="0">
                <a:solidFill>
                  <a:schemeClr val="accent2"/>
                </a:solidFill>
              </a:rPr>
              <a:t>all</a:t>
            </a:r>
            <a:r>
              <a:rPr lang="en-US" sz="2000" i="1" dirty="0">
                <a:solidFill>
                  <a:schemeClr val="accent2"/>
                </a:solidFill>
              </a:rPr>
              <a:t> </a:t>
            </a:r>
            <a:r>
              <a:rPr lang="en-US" sz="2000" i="1" dirty="0"/>
              <a:t>boats</a:t>
            </a:r>
            <a:endParaRPr lang="en-US" sz="2000" dirty="0"/>
          </a:p>
        </p:txBody>
      </p:sp>
      <p:graphicFrame>
        <p:nvGraphicFramePr>
          <p:cNvPr id="4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299131"/>
              </p:ext>
            </p:extLst>
          </p:nvPr>
        </p:nvGraphicFramePr>
        <p:xfrm>
          <a:off x="3317902" y="4995730"/>
          <a:ext cx="51609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7" name="Equation" r:id="rId6" imgW="5162550" imgH="687388" progId="Equation.3">
                  <p:embed/>
                </p:oleObj>
              </mc:Choice>
              <mc:Fallback>
                <p:oleObj name="Equation" r:id="rId6" imgW="5162550" imgH="687388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7902" y="4995730"/>
                        <a:ext cx="516096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0817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Divisions</a:t>
            </a:r>
          </a:p>
        </p:txBody>
      </p:sp>
      <p:graphicFrame>
        <p:nvGraphicFramePr>
          <p:cNvPr id="8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831850" y="1746250"/>
          <a:ext cx="2003425" cy="427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86" name="Document" r:id="rId4" imgW="2003400" imgH="4273200" progId="Word.Document.8">
                  <p:embed/>
                </p:oleObj>
              </mc:Choice>
              <mc:Fallback>
                <p:oleObj name="Document" r:id="rId4" imgW="2003400" imgH="42732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850" y="1746250"/>
                        <a:ext cx="2003425" cy="427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6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6521466"/>
              </p:ext>
            </p:extLst>
          </p:nvPr>
        </p:nvGraphicFramePr>
        <p:xfrm>
          <a:off x="3124200" y="1747838"/>
          <a:ext cx="1177925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87" name="Document" r:id="rId6" imgW="1177920" imgH="1047600" progId="Word.Document.8">
                  <p:embed/>
                </p:oleObj>
              </mc:Choice>
              <mc:Fallback>
                <p:oleObj name="Document" r:id="rId6" imgW="1177920" imgH="10476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747838"/>
                        <a:ext cx="1177925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7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1369547"/>
              </p:ext>
            </p:extLst>
          </p:nvPr>
        </p:nvGraphicFramePr>
        <p:xfrm>
          <a:off x="3124200" y="3336703"/>
          <a:ext cx="1339850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88" name="Document" r:id="rId8" imgW="1339560" imgH="1650960" progId="Word.Document.8">
                  <p:embed/>
                </p:oleObj>
              </mc:Choice>
              <mc:Fallback>
                <p:oleObj name="Document" r:id="rId8" imgW="1339560" imgH="165096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336703"/>
                        <a:ext cx="1339850" cy="165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8761499"/>
              </p:ext>
            </p:extLst>
          </p:nvPr>
        </p:nvGraphicFramePr>
        <p:xfrm>
          <a:off x="4665314" y="1748550"/>
          <a:ext cx="1339850" cy="210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89" name="Document" r:id="rId10" imgW="1339560" imgH="2100240" progId="Word.Document.8">
                  <p:embed/>
                </p:oleObj>
              </mc:Choice>
              <mc:Fallback>
                <p:oleObj name="Document" r:id="rId10" imgW="1339560" imgH="210024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5314" y="1748550"/>
                        <a:ext cx="1339850" cy="2100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9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93558"/>
              </p:ext>
            </p:extLst>
          </p:nvPr>
        </p:nvGraphicFramePr>
        <p:xfrm>
          <a:off x="6967670" y="1584720"/>
          <a:ext cx="1339850" cy="226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90" name="Document" r:id="rId12" imgW="1339560" imgH="2263680" progId="Word.Document.8">
                  <p:embed/>
                </p:oleObj>
              </mc:Choice>
              <mc:Fallback>
                <p:oleObj name="Document" r:id="rId12" imgW="1339560" imgH="226368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7670" y="1584720"/>
                        <a:ext cx="1339850" cy="226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0074508"/>
              </p:ext>
            </p:extLst>
          </p:nvPr>
        </p:nvGraphicFramePr>
        <p:xfrm>
          <a:off x="6223133" y="4494215"/>
          <a:ext cx="1339850" cy="1452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91" name="Document" r:id="rId14" imgW="1339560" imgH="1452240" progId="Word.Document.8">
                  <p:embed/>
                </p:oleObj>
              </mc:Choice>
              <mc:Fallback>
                <p:oleObj name="Document" r:id="rId14" imgW="1339560" imgH="145224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133" y="4494215"/>
                        <a:ext cx="1339850" cy="1452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9693484"/>
              </p:ext>
            </p:extLst>
          </p:nvPr>
        </p:nvGraphicFramePr>
        <p:xfrm>
          <a:off x="7653470" y="4494348"/>
          <a:ext cx="1339850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92" name="Document" r:id="rId16" imgW="1339560" imgH="1333440" progId="Word.Document.8">
                  <p:embed/>
                </p:oleObj>
              </mc:Choice>
              <mc:Fallback>
                <p:oleObj name="Document" r:id="rId16" imgW="1339560" imgH="133344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3470" y="4494348"/>
                        <a:ext cx="1339850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1435100" y="5838825"/>
            <a:ext cx="474663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3200" i="1" dirty="0">
                <a:latin typeface="Book Antiqua" pitchFamily="18" charset="0"/>
              </a:rPr>
              <a:t>A</a:t>
            </a:r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3263900" y="2640013"/>
            <a:ext cx="63182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3200" i="1">
                <a:latin typeface="Book Antiqua" pitchFamily="18" charset="0"/>
              </a:rPr>
              <a:t>B1</a:t>
            </a: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3262313" y="4609878"/>
            <a:ext cx="63182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3200" i="1">
                <a:latin typeface="Book Antiqua" pitchFamily="18" charset="0"/>
              </a:rPr>
              <a:t>B2</a:t>
            </a:r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4798664" y="3477337"/>
            <a:ext cx="63182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3200" i="1">
                <a:latin typeface="Book Antiqua" pitchFamily="18" charset="0"/>
              </a:rPr>
              <a:t>B3</a:t>
            </a:r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6874007" y="3618307"/>
            <a:ext cx="1046163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3200" i="1">
                <a:latin typeface="Book Antiqua" pitchFamily="18" charset="0"/>
              </a:rPr>
              <a:t>A/B1</a:t>
            </a:r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6132646" y="5765802"/>
            <a:ext cx="1046162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3200" i="1">
                <a:latin typeface="Book Antiqua" pitchFamily="18" charset="0"/>
              </a:rPr>
              <a:t>A/B2</a:t>
            </a: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7575060" y="5345589"/>
            <a:ext cx="1046162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3200" i="1" dirty="0">
                <a:latin typeface="Book Antiqua" pitchFamily="18" charset="0"/>
              </a:rPr>
              <a:t>A/B3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715000" y="1371600"/>
            <a:ext cx="0" cy="480060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rved Up Arrow 6"/>
          <p:cNvSpPr/>
          <p:nvPr/>
        </p:nvSpPr>
        <p:spPr>
          <a:xfrm>
            <a:off x="5334000" y="6324600"/>
            <a:ext cx="914400" cy="381000"/>
          </a:xfrm>
          <a:prstGeom prst="curved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448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Expressing A/B Using Basic Operators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Division can be derived from the fundamental operators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Idea</a:t>
            </a:r>
            <a:r>
              <a:rPr lang="en-US" sz="2400" dirty="0"/>
              <a:t>:  For A/B, compute all x values that are not `disqualified’ by some y value in B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x value is disqualified if by attaching y value from B, we obtain an </a:t>
            </a:r>
            <a:r>
              <a:rPr lang="en-US" sz="2400" dirty="0" err="1"/>
              <a:t>xy</a:t>
            </a:r>
            <a:r>
              <a:rPr lang="en-US" sz="2400" dirty="0"/>
              <a:t> tuple that is “not” in A</a:t>
            </a:r>
          </a:p>
          <a:p>
            <a:endParaRPr lang="en-US" sz="2400" dirty="0"/>
          </a:p>
          <a:p>
            <a:pPr lvl="1"/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25500" y="4347243"/>
            <a:ext cx="3587522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400" dirty="0">
                <a:solidFill>
                  <a:schemeClr val="folHlink"/>
                </a:solidFill>
                <a:latin typeface="Book Antiqua" pitchFamily="18" charset="0"/>
              </a:rPr>
              <a:t>Disqualified </a:t>
            </a:r>
            <a:r>
              <a:rPr lang="en-US" sz="2400" i="1" dirty="0">
                <a:solidFill>
                  <a:schemeClr val="folHlink"/>
                </a:solidFill>
                <a:latin typeface="Book Antiqua" pitchFamily="18" charset="0"/>
              </a:rPr>
              <a:t>x</a:t>
            </a:r>
            <a:r>
              <a:rPr lang="en-US" sz="2400" dirty="0">
                <a:solidFill>
                  <a:schemeClr val="folHlink"/>
                </a:solidFill>
                <a:latin typeface="Book Antiqua" pitchFamily="18" charset="0"/>
              </a:rPr>
              <a:t> values: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750018" y="5304631"/>
            <a:ext cx="92551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dirty="0">
                <a:latin typeface="Book Antiqua" pitchFamily="18" charset="0"/>
              </a:rPr>
              <a:t> </a:t>
            </a:r>
            <a:r>
              <a:rPr lang="en-US" sz="2800" i="1" dirty="0">
                <a:solidFill>
                  <a:schemeClr val="folHlink"/>
                </a:solidFill>
                <a:latin typeface="Book Antiqua" pitchFamily="18" charset="0"/>
              </a:rPr>
              <a:t>A/B:</a:t>
            </a:r>
          </a:p>
        </p:txBody>
      </p:sp>
      <p:graphicFrame>
        <p:nvGraphicFramePr>
          <p:cNvPr id="9" name="Object 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1874736"/>
              </p:ext>
            </p:extLst>
          </p:nvPr>
        </p:nvGraphicFramePr>
        <p:xfrm>
          <a:off x="4724400" y="4310730"/>
          <a:ext cx="3868738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08" name="Equation" r:id="rId4" imgW="3868560" imgH="871200" progId="Equation.3">
                  <p:embed/>
                </p:oleObj>
              </mc:Choice>
              <mc:Fallback>
                <p:oleObj name="Equation" r:id="rId4" imgW="3868560" imgH="8712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310730"/>
                        <a:ext cx="3868738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4210518" y="5274469"/>
            <a:ext cx="4721225" cy="790575"/>
            <a:chOff x="1776" y="3639"/>
            <a:chExt cx="2974" cy="498"/>
          </a:xfrm>
        </p:grpSpPr>
        <p:graphicFrame>
          <p:nvGraphicFramePr>
            <p:cNvPr id="12" name="Object 9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776" y="3664"/>
            <a:ext cx="1358" cy="4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809" name="Equation" r:id="rId6" imgW="2155680" imgH="750600" progId="Equation.3">
                    <p:embed/>
                  </p:oleObj>
                </mc:Choice>
                <mc:Fallback>
                  <p:oleObj name="Equation" r:id="rId6" imgW="2155680" imgH="750600" progId="Equation.3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6" y="3664"/>
                          <a:ext cx="1358" cy="4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2775" y="3639"/>
              <a:ext cx="1975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400" dirty="0">
                  <a:solidFill>
                    <a:schemeClr val="tx2"/>
                  </a:solidFill>
                  <a:latin typeface="Book Antiqua" pitchFamily="18" charset="0"/>
                </a:rPr>
                <a:t>all disqualified tuples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082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Algebra: 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219200"/>
                <a:ext cx="8458200" cy="5638800"/>
              </a:xfrm>
            </p:spPr>
            <p:txBody>
              <a:bodyPr>
                <a:normAutofit/>
              </a:bodyPr>
              <a:lstStyle/>
              <a:p>
                <a:pPr>
                  <a:buFont typeface="Wingdings" pitchFamily="2" charset="2"/>
                  <a:buChar char="§"/>
                </a:pPr>
                <a:r>
                  <a:rPr lang="en-US" sz="2600" dirty="0"/>
                  <a:t>Operators (with notations):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200" dirty="0">
                    <a:solidFill>
                      <a:srgbClr val="0070C0"/>
                    </a:solidFill>
                  </a:rPr>
                  <a:t>Selection</a:t>
                </a:r>
                <a:r>
                  <a:rPr lang="en-US" sz="2200" dirty="0"/>
                  <a:t>  (     ): selects a subset of rows from a relation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endParaRPr lang="en-US" sz="2200" dirty="0"/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200" dirty="0">
                    <a:solidFill>
                      <a:srgbClr val="0070C0"/>
                    </a:solidFill>
                  </a:rPr>
                  <a:t>Projection</a:t>
                </a:r>
                <a:r>
                  <a:rPr lang="en-US" sz="2200" dirty="0"/>
                  <a:t>  (     ): </a:t>
                </a:r>
                <a:r>
                  <a:rPr lang="en-US" sz="2400" dirty="0"/>
                  <a:t>deletes unwanted columns from a relation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endParaRPr lang="en-US" sz="2200" dirty="0"/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200" dirty="0">
                    <a:solidFill>
                      <a:srgbClr val="0070C0"/>
                    </a:solidFill>
                  </a:rPr>
                  <a:t>Cross-product</a:t>
                </a:r>
                <a:r>
                  <a:rPr lang="en-US" sz="2200" dirty="0"/>
                  <a:t>  (     ): </a:t>
                </a:r>
                <a:r>
                  <a:rPr lang="en-US" sz="2400" dirty="0"/>
                  <a:t>allows combining two relations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endParaRPr lang="en-US" sz="2200" dirty="0"/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200" dirty="0">
                    <a:solidFill>
                      <a:srgbClr val="0070C0"/>
                    </a:solidFill>
                  </a:rPr>
                  <a:t>Set-difference </a:t>
                </a:r>
                <a:r>
                  <a:rPr lang="en-US" sz="2200" dirty="0"/>
                  <a:t> (     ): </a:t>
                </a:r>
                <a:r>
                  <a:rPr lang="en-US" sz="2400" dirty="0"/>
                  <a:t>retains tuples which are in relation 1, “but not” in relation 2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endParaRPr lang="en-US" sz="2200" dirty="0"/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200" dirty="0">
                    <a:solidFill>
                      <a:srgbClr val="0070C0"/>
                    </a:solidFill>
                  </a:rPr>
                  <a:t>Union</a:t>
                </a:r>
                <a:r>
                  <a:rPr lang="en-US" sz="2200" dirty="0"/>
                  <a:t>  (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/>
                        <a:ea typeface="Cambria Math"/>
                      </a:rPr>
                      <m:t>∪</m:t>
                    </m:r>
                  </m:oMath>
                </a14:m>
                <a:r>
                  <a:rPr lang="en-US" sz="2200" dirty="0"/>
                  <a:t> ): </a:t>
                </a:r>
                <a:r>
                  <a:rPr lang="en-US" sz="2400" dirty="0"/>
                  <a:t>retains tuples which are in “either” relation 1 or relation 2, “or in both”</a:t>
                </a:r>
                <a:endParaRPr lang="en-US" sz="2200" dirty="0"/>
              </a:p>
            </p:txBody>
          </p:sp>
        </mc:Choice>
        <mc:Fallback xmlns="">
          <p:sp>
            <p:nvSpPr>
              <p:cNvPr id="307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19200"/>
                <a:ext cx="8458200" cy="5638800"/>
              </a:xfrm>
              <a:blipFill rotWithShape="1">
                <a:blip r:embed="rId4"/>
                <a:stretch>
                  <a:fillRect l="-1081" t="-8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871133"/>
              </p:ext>
            </p:extLst>
          </p:nvPr>
        </p:nvGraphicFramePr>
        <p:xfrm>
          <a:off x="2743200" y="1711298"/>
          <a:ext cx="457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08" name="Equation" r:id="rId6" imgW="2224987" imgH="762264" progId="Equation.3">
                  <p:embed/>
                </p:oleObj>
              </mc:Choice>
              <mc:Fallback>
                <p:oleObj name="Equation" r:id="rId6" imgW="2224987" imgH="762264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711298"/>
                        <a:ext cx="457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8416962"/>
              </p:ext>
            </p:extLst>
          </p:nvPr>
        </p:nvGraphicFramePr>
        <p:xfrm>
          <a:off x="2878508" y="2523146"/>
          <a:ext cx="45720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09" name="Equation" r:id="rId8" imgW="2055419" imgH="1025332" progId="Equation.3">
                  <p:embed/>
                </p:oleObj>
              </mc:Choice>
              <mc:Fallback>
                <p:oleObj name="Equation" r:id="rId8" imgW="2055419" imgH="1025332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8508" y="2523146"/>
                        <a:ext cx="457200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6926117"/>
              </p:ext>
            </p:extLst>
          </p:nvPr>
        </p:nvGraphicFramePr>
        <p:xfrm>
          <a:off x="3293692" y="3293692"/>
          <a:ext cx="45720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10" name="Equation" r:id="rId10" imgW="1763825" imgH="1269384" progId="Equation.3">
                  <p:embed/>
                </p:oleObj>
              </mc:Choice>
              <mc:Fallback>
                <p:oleObj name="Equation" r:id="rId10" imgW="1763825" imgH="1269384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3692" y="3293692"/>
                        <a:ext cx="457200" cy="127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2542196"/>
              </p:ext>
            </p:extLst>
          </p:nvPr>
        </p:nvGraphicFramePr>
        <p:xfrm>
          <a:off x="3310784" y="4301384"/>
          <a:ext cx="533400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11" name="Equation" r:id="rId12" imgW="534060" imgH="1421520" progId="Equation.3">
                  <p:embed/>
                </p:oleObj>
              </mc:Choice>
              <mc:Fallback>
                <p:oleObj name="Equation" r:id="rId12" imgW="534060" imgH="142152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0784" y="4301384"/>
                        <a:ext cx="533400" cy="142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33386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Algebra: 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219200"/>
                <a:ext cx="8458200" cy="5638800"/>
              </a:xfrm>
            </p:spPr>
            <p:txBody>
              <a:bodyPr>
                <a:normAutofit/>
              </a:bodyPr>
              <a:lstStyle/>
              <a:p>
                <a:pPr>
                  <a:buFont typeface="Wingdings" pitchFamily="2" charset="2"/>
                  <a:buChar char="§"/>
                </a:pPr>
                <a:r>
                  <a:rPr lang="en-US" sz="2600" dirty="0"/>
                  <a:t>Operators (with notations):</a:t>
                </a:r>
              </a:p>
              <a:p>
                <a:pPr marL="971550" lvl="1" indent="-514350">
                  <a:buSzPct val="75000"/>
                  <a:buFont typeface="+mj-lt"/>
                  <a:buAutoNum type="arabicPeriod" startAt="6"/>
                </a:pPr>
                <a:r>
                  <a:rPr lang="en-US" sz="2200" dirty="0">
                    <a:solidFill>
                      <a:srgbClr val="0070C0"/>
                    </a:solidFill>
                  </a:rPr>
                  <a:t>Intersection</a:t>
                </a:r>
                <a:r>
                  <a:rPr lang="en-US" sz="2200" dirty="0"/>
                  <a:t> (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sz="2200" dirty="0"/>
                  <a:t> ): </a:t>
                </a:r>
                <a:r>
                  <a:rPr lang="en-US" sz="2000" dirty="0"/>
                  <a:t>retains tuples which are in relation 1 “and” in relation 2</a:t>
                </a:r>
              </a:p>
              <a:p>
                <a:pPr marL="971550" lvl="1" indent="-514350">
                  <a:buSzPct val="75000"/>
                  <a:buFont typeface="+mj-lt"/>
                  <a:buAutoNum type="arabicPeriod" startAt="6"/>
                </a:pPr>
                <a:endParaRPr lang="en-US" sz="2200" dirty="0"/>
              </a:p>
              <a:p>
                <a:pPr marL="971550" lvl="1" indent="-514350">
                  <a:buSzPct val="75000"/>
                  <a:buFont typeface="+mj-lt"/>
                  <a:buAutoNum type="arabicPeriod" startAt="6"/>
                </a:pPr>
                <a:r>
                  <a:rPr lang="en-US" sz="2200" dirty="0">
                    <a:solidFill>
                      <a:srgbClr val="0070C0"/>
                    </a:solidFill>
                  </a:rPr>
                  <a:t>Join</a:t>
                </a:r>
                <a:r>
                  <a:rPr lang="en-US" sz="2200" dirty="0"/>
                  <a:t> (       ): </a:t>
                </a:r>
                <a:r>
                  <a:rPr lang="en-US" sz="2000" dirty="0"/>
                  <a:t>allows combining two relations according to a </a:t>
                </a:r>
                <a:br>
                  <a:rPr lang="en-US" sz="2000" dirty="0"/>
                </a:br>
                <a:r>
                  <a:rPr lang="en-US" sz="2000" dirty="0"/>
                  <a:t>specific condition (e.g., </a:t>
                </a:r>
                <a:r>
                  <a:rPr lang="en-US" sz="2000" i="1" dirty="0"/>
                  <a:t>theta</a:t>
                </a:r>
                <a:r>
                  <a:rPr lang="en-US" sz="2000" dirty="0"/>
                  <a:t>, </a:t>
                </a:r>
                <a:r>
                  <a:rPr lang="en-US" sz="2000" i="1" dirty="0"/>
                  <a:t>equi</a:t>
                </a:r>
                <a:r>
                  <a:rPr lang="en-US" sz="2000" dirty="0"/>
                  <a:t> and </a:t>
                </a:r>
                <a:r>
                  <a:rPr lang="en-US" sz="2000" i="1" dirty="0"/>
                  <a:t>natural</a:t>
                </a:r>
                <a:r>
                  <a:rPr lang="en-US" sz="2000" dirty="0"/>
                  <a:t> joins)</a:t>
                </a:r>
              </a:p>
              <a:p>
                <a:pPr marL="971550" lvl="1" indent="-514350">
                  <a:buSzPct val="75000"/>
                  <a:buFont typeface="+mj-lt"/>
                  <a:buAutoNum type="arabicPeriod" startAt="6"/>
                </a:pPr>
                <a:endParaRPr lang="en-US" sz="2200" dirty="0"/>
              </a:p>
              <a:p>
                <a:pPr marL="971550" lvl="1" indent="-514350">
                  <a:buSzPct val="75000"/>
                  <a:buFont typeface="+mj-lt"/>
                  <a:buAutoNum type="arabicPeriod" startAt="6"/>
                </a:pPr>
                <a:r>
                  <a:rPr lang="en-US" sz="2200" dirty="0">
                    <a:solidFill>
                      <a:srgbClr val="0070C0"/>
                    </a:solidFill>
                  </a:rPr>
                  <a:t>Division</a:t>
                </a:r>
                <a:r>
                  <a:rPr lang="en-US" sz="2200" dirty="0"/>
                  <a:t> (</a:t>
                </a:r>
                <a14:m>
                  <m:oMath xmlns:m="http://schemas.openxmlformats.org/officeDocument/2006/math">
                    <m:r>
                      <a:rPr lang="en-US" sz="22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200" i="1" smtClean="0">
                        <a:latin typeface="Cambria Math"/>
                        <a:ea typeface="Cambria Math"/>
                      </a:rPr>
                      <m:t>÷</m:t>
                    </m:r>
                  </m:oMath>
                </a14:m>
                <a:r>
                  <a:rPr lang="en-US" sz="2200" dirty="0"/>
                  <a:t> ): generates the largest instance Q such that Q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200" dirty="0"/>
                  <a:t>B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/>
                      </a:rPr>
                      <m:t>⊆</m:t>
                    </m:r>
                  </m:oMath>
                </a14:m>
                <a:r>
                  <a:rPr lang="en-US" sz="2200" dirty="0"/>
                  <a:t>A when computing A/B</a:t>
                </a:r>
              </a:p>
              <a:p>
                <a:pPr marL="971550" lvl="1" indent="-514350">
                  <a:buSzPct val="75000"/>
                  <a:buFont typeface="+mj-lt"/>
                  <a:buAutoNum type="arabicPeriod" startAt="6"/>
                </a:pPr>
                <a:endParaRPr lang="en-US" sz="2200" dirty="0"/>
              </a:p>
              <a:p>
                <a:pPr marL="971550" lvl="1" indent="-514350">
                  <a:buSzPct val="75000"/>
                  <a:buFont typeface="+mj-lt"/>
                  <a:buAutoNum type="arabicPeriod" startAt="6"/>
                </a:pPr>
                <a:r>
                  <a:rPr lang="en-US" sz="2200" dirty="0">
                    <a:solidFill>
                      <a:srgbClr val="0070C0"/>
                    </a:solidFill>
                  </a:rPr>
                  <a:t>Renaming</a:t>
                </a:r>
                <a:r>
                  <a:rPr lang="en-US" sz="2200" dirty="0"/>
                  <a:t> (    ): returns an instance of a new relation with some fields being potentially “renamed”</a:t>
                </a:r>
              </a:p>
              <a:p>
                <a:pPr>
                  <a:buSzPct val="75000"/>
                </a:pPr>
                <a:endParaRPr lang="en-US" sz="2200" dirty="0"/>
              </a:p>
              <a:p>
                <a:pPr>
                  <a:buSzPct val="75000"/>
                </a:pPr>
                <a:endParaRPr lang="en-US" sz="2200" dirty="0"/>
              </a:p>
              <a:p>
                <a:pPr lvl="1">
                  <a:buSzPct val="75000"/>
                </a:pPr>
                <a:endParaRPr lang="en-US" sz="2600" dirty="0"/>
              </a:p>
            </p:txBody>
          </p:sp>
        </mc:Choice>
        <mc:Fallback xmlns="">
          <p:sp>
            <p:nvSpPr>
              <p:cNvPr id="307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19200"/>
                <a:ext cx="8458200" cy="5638800"/>
              </a:xfrm>
              <a:blipFill rotWithShape="1">
                <a:blip r:embed="rId4"/>
                <a:stretch>
                  <a:fillRect l="-1081" t="-8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9566923"/>
              </p:ext>
            </p:extLst>
          </p:nvPr>
        </p:nvGraphicFramePr>
        <p:xfrm>
          <a:off x="2133600" y="2895600"/>
          <a:ext cx="4445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48" name="Equation" r:id="rId6" imgW="444240" imgH="266400" progId="Equation.3">
                  <p:embed/>
                </p:oleObj>
              </mc:Choice>
              <mc:Fallback>
                <p:oleObj name="Equation" r:id="rId6" imgW="44424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33600" y="2895600"/>
                        <a:ext cx="444500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5572390"/>
              </p:ext>
            </p:extLst>
          </p:nvPr>
        </p:nvGraphicFramePr>
        <p:xfrm>
          <a:off x="2777384" y="5113946"/>
          <a:ext cx="3048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49" name="Equation" r:id="rId8" imgW="304560" imgH="330120" progId="Equation.3">
                  <p:embed/>
                </p:oleObj>
              </mc:Choice>
              <mc:Fallback>
                <p:oleObj name="Equation" r:id="rId8" imgW="30456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777384" y="5113946"/>
                        <a:ext cx="3048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1811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039894324"/>
              </p:ext>
            </p:extLst>
          </p:nvPr>
        </p:nvGraphicFramePr>
        <p:xfrm>
          <a:off x="1371600" y="1752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467600" y="44958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1590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Additional Examples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Q1: Find names of sailors who’ve reserved boat #103</a:t>
            </a:r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436162"/>
              </p:ext>
            </p:extLst>
          </p:nvPr>
        </p:nvGraphicFramePr>
        <p:xfrm>
          <a:off x="72424" y="1981200"/>
          <a:ext cx="3581400" cy="4079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Lubber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Rusty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Zorba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63.5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5824" y="6096000"/>
            <a:ext cx="2511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An Instance S3 of Sailors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737912"/>
              </p:ext>
            </p:extLst>
          </p:nvPr>
        </p:nvGraphicFramePr>
        <p:xfrm>
          <a:off x="3724747" y="1980548"/>
          <a:ext cx="2895600" cy="40792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10/8/98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10/7/98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11/10/98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11/6/98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11/12/98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9/5/98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9/8/98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9/8/98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806224" y="6062053"/>
            <a:ext cx="2749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92D050"/>
                </a:solidFill>
              </a:rPr>
              <a:t>An Instance R2 of Reserves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447108"/>
              </p:ext>
            </p:extLst>
          </p:nvPr>
        </p:nvGraphicFramePr>
        <p:xfrm>
          <a:off x="6672709" y="3097038"/>
          <a:ext cx="2401371" cy="18542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72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Bname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Color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Interlake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Interlake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Clipper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Green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705600" y="4953000"/>
            <a:ext cx="2439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An Instance B1 of Boats</a:t>
            </a:r>
          </a:p>
        </p:txBody>
      </p:sp>
    </p:spTree>
    <p:extLst>
      <p:ext uri="{BB962C8B-B14F-4D97-AF65-F5344CB8AC3E}">
        <p14:creationId xmlns:p14="http://schemas.microsoft.com/office/powerpoint/2010/main" val="158684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6" grpId="0"/>
      <p:bldP spid="2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Additional Examples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Q1: Find names of sailors who’ve reserved boat #103</a:t>
            </a:r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1600200" y="1981200"/>
          <a:ext cx="6310312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7" name="Equation" r:id="rId4" imgW="6311880" imgH="571320" progId="Equation.3">
                  <p:embed/>
                </p:oleObj>
              </mc:Choice>
              <mc:Fallback>
                <p:oleObj name="Equation" r:id="rId4" imgW="6311880" imgH="57132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981200"/>
                        <a:ext cx="6310312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1600200" y="3048000"/>
          <a:ext cx="6604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8" name="Equation" r:id="rId6" imgW="6603840" imgH="609480" progId="Equation.3">
                  <p:embed/>
                </p:oleObj>
              </mc:Choice>
              <mc:Fallback>
                <p:oleObj name="Equation" r:id="rId6" imgW="660384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048000"/>
                        <a:ext cx="66040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8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1543050" y="4065388"/>
          <a:ext cx="4584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9" name="Equation" r:id="rId8" imgW="4584600" imgH="609480" progId="Equation.3">
                  <p:embed/>
                </p:oleObj>
              </mc:Choice>
              <mc:Fallback>
                <p:oleObj name="Equation" r:id="rId8" imgW="458460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050" y="4065388"/>
                        <a:ext cx="45847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9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1524000" y="4724400"/>
          <a:ext cx="4318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0" name="Equation" r:id="rId10" imgW="4317840" imgH="431640" progId="Equation.3">
                  <p:embed/>
                </p:oleObj>
              </mc:Choice>
              <mc:Fallback>
                <p:oleObj name="Equation" r:id="rId10" imgW="4317840" imgH="431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724400"/>
                        <a:ext cx="43180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0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1524000" y="5257800"/>
          <a:ext cx="25273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1" name="Equation" r:id="rId12" imgW="2527200" imgH="482400" progId="Equation.3">
                  <p:embed/>
                </p:oleObj>
              </mc:Choice>
              <mc:Fallback>
                <p:oleObj name="Equation" r:id="rId12" imgW="2527200" imgH="4824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257800"/>
                        <a:ext cx="25273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68610" y="2664958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>
                <a:solidFill>
                  <a:srgbClr val="C00000"/>
                </a:solidFill>
              </a:rPr>
              <a:t>OR: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68610" y="367948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>
                <a:solidFill>
                  <a:srgbClr val="C00000"/>
                </a:solidFill>
              </a:rPr>
              <a:t>OR: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85800" y="5943600"/>
            <a:ext cx="80772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Which one to choose?</a:t>
            </a:r>
          </a:p>
        </p:txBody>
      </p:sp>
    </p:spTree>
    <p:extLst>
      <p:ext uri="{BB962C8B-B14F-4D97-AF65-F5344CB8AC3E}">
        <p14:creationId xmlns:p14="http://schemas.microsoft.com/office/powerpoint/2010/main" val="93761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1" grpId="0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617122040"/>
              </p:ext>
            </p:extLst>
          </p:nvPr>
        </p:nvGraphicFramePr>
        <p:xfrm>
          <a:off x="1371600" y="1752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601997" y="19812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53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Additional Examples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Q2: Find names of sailors who’ve reserved a red boat</a:t>
            </a:r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729382"/>
              </p:ext>
            </p:extLst>
          </p:nvPr>
        </p:nvGraphicFramePr>
        <p:xfrm>
          <a:off x="72424" y="1981200"/>
          <a:ext cx="3581400" cy="4079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Lubber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Rusty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Zorba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63.5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5824" y="6096000"/>
            <a:ext cx="2511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An Instance S3 of Sailors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759295"/>
              </p:ext>
            </p:extLst>
          </p:nvPr>
        </p:nvGraphicFramePr>
        <p:xfrm>
          <a:off x="3724747" y="1980548"/>
          <a:ext cx="2895600" cy="40792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10/8/98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10/7/98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11/10/98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11/6/98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11/12/98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9/5/98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9/8/98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9/8/98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806224" y="6062053"/>
            <a:ext cx="2749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92D050"/>
                </a:solidFill>
              </a:rPr>
              <a:t>An Instance R2 of Reserves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213097"/>
              </p:ext>
            </p:extLst>
          </p:nvPr>
        </p:nvGraphicFramePr>
        <p:xfrm>
          <a:off x="6672709" y="3097038"/>
          <a:ext cx="2401371" cy="18542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72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Bname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Color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Interlake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Interlake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Clipper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Green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705600" y="4953000"/>
            <a:ext cx="2439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An Instance B1 of Boats</a:t>
            </a:r>
          </a:p>
        </p:txBody>
      </p:sp>
    </p:spTree>
    <p:extLst>
      <p:ext uri="{BB962C8B-B14F-4D97-AF65-F5344CB8AC3E}">
        <p14:creationId xmlns:p14="http://schemas.microsoft.com/office/powerpoint/2010/main" val="87734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Additional Examples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Q2: Find names of sailors who’ve reserved a red boat</a:t>
            </a:r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96561" y="2971183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>
                <a:solidFill>
                  <a:srgbClr val="C00000"/>
                </a:solidFill>
              </a:rPr>
              <a:t>OR: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57200" y="4953000"/>
            <a:ext cx="85344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 query optimizer can find the second one, given the first solution!</a:t>
            </a:r>
          </a:p>
        </p:txBody>
      </p:sp>
      <p:graphicFrame>
        <p:nvGraphicFramePr>
          <p:cNvPr id="5" name="Object 4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914400" y="2057400"/>
          <a:ext cx="7904163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4" name="Equation" r:id="rId4" imgW="7905750" imgH="728663" progId="Equation.3">
                  <p:embed/>
                </p:oleObj>
              </mc:Choice>
              <mc:Fallback>
                <p:oleObj name="Equation" r:id="rId4" imgW="7905750" imgH="728663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057400"/>
                        <a:ext cx="7904163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8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304799" y="3581400"/>
          <a:ext cx="8686801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5" name="Equation" r:id="rId6" imgW="9334440" imgH="634680" progId="Equation.3">
                  <p:embed/>
                </p:oleObj>
              </mc:Choice>
              <mc:Fallback>
                <p:oleObj name="Equation" r:id="rId6" imgW="9334440" imgH="6346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799" y="3581400"/>
                        <a:ext cx="8686801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089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Additional Examples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Q3: Find sailors who’ve reserved a red </a:t>
            </a:r>
            <a:r>
              <a:rPr lang="en-US" sz="2800" u="sng" dirty="0"/>
              <a:t>or</a:t>
            </a:r>
            <a:r>
              <a:rPr lang="en-US" sz="2800" dirty="0"/>
              <a:t> a green boat</a:t>
            </a:r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276298"/>
              </p:ext>
            </p:extLst>
          </p:nvPr>
        </p:nvGraphicFramePr>
        <p:xfrm>
          <a:off x="72424" y="1981200"/>
          <a:ext cx="3581400" cy="4079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Lubber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Rusty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Zorba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63.5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05824" y="6096000"/>
            <a:ext cx="2511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An Instance S3 of Sailors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325506"/>
              </p:ext>
            </p:extLst>
          </p:nvPr>
        </p:nvGraphicFramePr>
        <p:xfrm>
          <a:off x="3724747" y="1980548"/>
          <a:ext cx="2895600" cy="40792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10/8/98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10/7/98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11/10/98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11/6/98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11/12/98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9/5/98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9/8/98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9/8/98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806224" y="6062053"/>
            <a:ext cx="2749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92D050"/>
                </a:solidFill>
              </a:rPr>
              <a:t>An Instance R2 of Reserves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20277"/>
              </p:ext>
            </p:extLst>
          </p:nvPr>
        </p:nvGraphicFramePr>
        <p:xfrm>
          <a:off x="6672709" y="3097038"/>
          <a:ext cx="2401371" cy="18542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72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Bname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Color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Interlake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Interlake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Clipper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Green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705600" y="4953000"/>
            <a:ext cx="2439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An Instance B1 of Boats</a:t>
            </a:r>
          </a:p>
        </p:txBody>
      </p:sp>
    </p:spTree>
    <p:extLst>
      <p:ext uri="{BB962C8B-B14F-4D97-AF65-F5344CB8AC3E}">
        <p14:creationId xmlns:p14="http://schemas.microsoft.com/office/powerpoint/2010/main" val="226512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Additional Examples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Q3: Find sailors who’ve reserved a red </a:t>
            </a:r>
            <a:r>
              <a:rPr lang="en-US" sz="2800" u="sng" dirty="0"/>
              <a:t>or</a:t>
            </a:r>
            <a:r>
              <a:rPr lang="en-US" sz="2800" dirty="0"/>
              <a:t> a green boat</a:t>
            </a:r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1000" y="4267200"/>
            <a:ext cx="85344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Can we define Tempboats using union?</a:t>
            </a:r>
            <a:endParaRPr lang="en-US" sz="2800" i="1" dirty="0">
              <a:solidFill>
                <a:schemeClr val="tx1"/>
              </a:solidFill>
            </a:endParaRPr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674687" y="2209800"/>
          <a:ext cx="8316913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2" name="Equation" r:id="rId4" imgW="8318500" imgH="844550" progId="Equation.3">
                  <p:embed/>
                </p:oleObj>
              </mc:Choice>
              <mc:Fallback>
                <p:oleObj name="Equation" r:id="rId4" imgW="8318500" imgH="84455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687" y="2209800"/>
                        <a:ext cx="8316913" cy="84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632671" y="3073400"/>
          <a:ext cx="7507288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3" name="Equation" r:id="rId6" imgW="7508875" imgH="762000" progId="Equation.3">
                  <p:embed/>
                </p:oleObj>
              </mc:Choice>
              <mc:Fallback>
                <p:oleObj name="Equation" r:id="rId6" imgW="7508875" imgH="7620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671" y="3073400"/>
                        <a:ext cx="7507288" cy="760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381000" y="5181600"/>
            <a:ext cx="85344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What happens if       is replaced by    ?</a:t>
            </a:r>
            <a:endParaRPr lang="en-US" sz="2800" i="1" dirty="0">
              <a:solidFill>
                <a:schemeClr val="tx1"/>
              </a:solidFill>
            </a:endParaRPr>
          </a:p>
        </p:txBody>
      </p:sp>
      <p:graphicFrame>
        <p:nvGraphicFramePr>
          <p:cNvPr id="11" name="Object 11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4408912" y="5429858"/>
          <a:ext cx="906462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4" name="Equation" r:id="rId8" imgW="906120" imgH="446040" progId="Equation.3">
                  <p:embed/>
                </p:oleObj>
              </mc:Choice>
              <mc:Fallback>
                <p:oleObj name="Equation" r:id="rId8" imgW="906120" imgH="4460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8912" y="5429858"/>
                        <a:ext cx="906462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7162887"/>
              </p:ext>
            </p:extLst>
          </p:nvPr>
        </p:nvGraphicFramePr>
        <p:xfrm>
          <a:off x="6892283" y="5424864"/>
          <a:ext cx="66675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5" name="Equation" r:id="rId10" imgW="666720" imgH="363240" progId="Equation.3">
                  <p:embed/>
                </p:oleObj>
              </mc:Choice>
              <mc:Fallback>
                <p:oleObj name="Equation" r:id="rId10" imgW="666720" imgH="3632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2283" y="5424864"/>
                        <a:ext cx="666750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149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Additional Examples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Q4: Find sailors who’ve reserved a red </a:t>
            </a:r>
            <a:r>
              <a:rPr lang="en-US" sz="2800" u="sng" dirty="0"/>
              <a:t>and</a:t>
            </a:r>
            <a:r>
              <a:rPr lang="en-US" sz="2800" dirty="0"/>
              <a:t> a green boat</a:t>
            </a:r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503873"/>
              </p:ext>
            </p:extLst>
          </p:nvPr>
        </p:nvGraphicFramePr>
        <p:xfrm>
          <a:off x="72424" y="1981200"/>
          <a:ext cx="3581400" cy="4079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Lubber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Rusty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Zorba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63.5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5824" y="6096000"/>
            <a:ext cx="2511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An Instance S3 of Sailors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827233"/>
              </p:ext>
            </p:extLst>
          </p:nvPr>
        </p:nvGraphicFramePr>
        <p:xfrm>
          <a:off x="3724747" y="1980548"/>
          <a:ext cx="2895600" cy="40792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10/8/98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10/7/98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11/10/98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11/6/98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11/12/98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9/5/98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9/8/98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9/8/98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806224" y="6062053"/>
            <a:ext cx="2749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92D050"/>
                </a:solidFill>
              </a:rPr>
              <a:t>An Instance R2 of Reserves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316012"/>
              </p:ext>
            </p:extLst>
          </p:nvPr>
        </p:nvGraphicFramePr>
        <p:xfrm>
          <a:off x="6672709" y="3097038"/>
          <a:ext cx="2401371" cy="18542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72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Bname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Color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Interlake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Interlake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Clipper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Green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705600" y="4953000"/>
            <a:ext cx="2439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An Instance B1 of Boats</a:t>
            </a:r>
          </a:p>
        </p:txBody>
      </p:sp>
    </p:spTree>
    <p:extLst>
      <p:ext uri="{BB962C8B-B14F-4D97-AF65-F5344CB8AC3E}">
        <p14:creationId xmlns:p14="http://schemas.microsoft.com/office/powerpoint/2010/main" val="3704762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Additional Examples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Q4: Find sailors who’ve reserved a red </a:t>
            </a:r>
            <a:r>
              <a:rPr lang="en-US" sz="2800" u="sng" dirty="0"/>
              <a:t>and</a:t>
            </a:r>
            <a:r>
              <a:rPr lang="en-US" sz="2800" dirty="0"/>
              <a:t> a green boat</a:t>
            </a:r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28600" y="5181600"/>
            <a:ext cx="86868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Would the previous approach (i.e., using ∩ instead of U) work?</a:t>
            </a:r>
            <a:endParaRPr lang="en-US" sz="2400" i="1" dirty="0">
              <a:solidFill>
                <a:schemeClr val="tx1"/>
              </a:solidFill>
            </a:endParaRPr>
          </a:p>
        </p:txBody>
      </p:sp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381000" y="2133600"/>
          <a:ext cx="8715375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8" name="Equation" r:id="rId4" imgW="8716963" imgH="788988" progId="Equation.3">
                  <p:embed/>
                </p:oleObj>
              </mc:Choice>
              <mc:Fallback>
                <p:oleObj name="Equation" r:id="rId4" imgW="8716963" imgH="788988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133600"/>
                        <a:ext cx="8715375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343746" y="2987675"/>
          <a:ext cx="8839200" cy="91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9" name="Equation" r:id="rId6" imgW="8840788" imgH="920750" progId="Equation.3">
                  <p:embed/>
                </p:oleObj>
              </mc:Choice>
              <mc:Fallback>
                <p:oleObj name="Equation" r:id="rId6" imgW="8840788" imgH="92075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746" y="2987675"/>
                        <a:ext cx="8839200" cy="919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284638" y="3978275"/>
          <a:ext cx="7747000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0" name="Equation" r:id="rId8" imgW="7748588" imgH="762000" progId="Equation.3">
                  <p:embed/>
                </p:oleObj>
              </mc:Choice>
              <mc:Fallback>
                <p:oleObj name="Equation" r:id="rId8" imgW="7748588" imgH="7620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638" y="3978275"/>
                        <a:ext cx="7747000" cy="76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6075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Additional Examples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Q5: Find the names of sailors who’ve reserved </a:t>
            </a:r>
            <a:r>
              <a:rPr lang="en-US" sz="2800" u="sng" dirty="0"/>
              <a:t>all</a:t>
            </a:r>
            <a:r>
              <a:rPr lang="en-US" sz="2800" dirty="0"/>
              <a:t> boats</a:t>
            </a:r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999932"/>
              </p:ext>
            </p:extLst>
          </p:nvPr>
        </p:nvGraphicFramePr>
        <p:xfrm>
          <a:off x="72424" y="1981200"/>
          <a:ext cx="3581400" cy="4079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Lubber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Rusty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Zorba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63.5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5824" y="6096000"/>
            <a:ext cx="2511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An Instance S3 of Sailors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811314"/>
              </p:ext>
            </p:extLst>
          </p:nvPr>
        </p:nvGraphicFramePr>
        <p:xfrm>
          <a:off x="3724747" y="1980548"/>
          <a:ext cx="2895600" cy="40792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10/8/98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10/7/98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11/10/98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11/6/98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11/12/98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9/5/98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9/8/98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9/8/98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806224" y="6062053"/>
            <a:ext cx="2749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92D050"/>
                </a:solidFill>
              </a:rPr>
              <a:t>An Instance R2 of Reserves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855525"/>
              </p:ext>
            </p:extLst>
          </p:nvPr>
        </p:nvGraphicFramePr>
        <p:xfrm>
          <a:off x="6672709" y="3097038"/>
          <a:ext cx="2401371" cy="18542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72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Bname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Color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Interlake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Interlake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Clipper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Green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705600" y="4953000"/>
            <a:ext cx="2439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An Instance B1 of Boats</a:t>
            </a:r>
          </a:p>
        </p:txBody>
      </p:sp>
    </p:spTree>
    <p:extLst>
      <p:ext uri="{BB962C8B-B14F-4D97-AF65-F5344CB8AC3E}">
        <p14:creationId xmlns:p14="http://schemas.microsoft.com/office/powerpoint/2010/main" val="354440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Additional Examples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Q5: Find the names of sailors who’ve reserved </a:t>
            </a:r>
            <a:r>
              <a:rPr lang="en-US" sz="2800" u="sng" dirty="0"/>
              <a:t>all</a:t>
            </a:r>
            <a:r>
              <a:rPr lang="en-US" sz="2800" dirty="0"/>
              <a:t> boats</a:t>
            </a:r>
            <a:endParaRPr lang="en-US" sz="20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14060" y="4807365"/>
            <a:ext cx="85344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How can we find sailors who’ve reserved all ‘Interlake’ boats?</a:t>
            </a:r>
            <a:endParaRPr lang="en-US" sz="2400" i="1" dirty="0">
              <a:solidFill>
                <a:schemeClr val="tx1"/>
              </a:solidFill>
            </a:endParaRPr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742060" y="2590800"/>
          <a:ext cx="8153400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2" name="Equation" r:id="rId4" imgW="8154988" imgH="841375" progId="Equation.3">
                  <p:embed/>
                </p:oleObj>
              </mc:Choice>
              <mc:Fallback>
                <p:oleObj name="Equation" r:id="rId4" imgW="8154988" imgH="841375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060" y="2590800"/>
                        <a:ext cx="8153400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737298" y="3438525"/>
          <a:ext cx="5621337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3" name="Equation" r:id="rId6" imgW="5622925" imgH="703263" progId="Equation.3">
                  <p:embed/>
                </p:oleObj>
              </mc:Choice>
              <mc:Fallback>
                <p:oleObj name="Equation" r:id="rId6" imgW="5622925" imgH="703263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298" y="3438525"/>
                        <a:ext cx="5621337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7958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5486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/>
              <a:t>The relational model has rigorously defined query languages that are simple and powerful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sz="28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/>
              <a:t>Relational algebra is operational; useful as internal representation for query evaluation plans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sz="28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/>
              <a:t>Several ways of expressing a given query; a query optimizer should choose the most efficient version</a:t>
            </a:r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958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Next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4800" dirty="0">
                <a:solidFill>
                  <a:srgbClr val="0070C0"/>
                </a:solidFill>
              </a:rPr>
              <a:t>Relational Calculus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542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Query Languages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Query languages</a:t>
            </a:r>
            <a:r>
              <a:rPr lang="en-US" sz="2600" i="1" dirty="0">
                <a:solidFill>
                  <a:srgbClr val="0070C0"/>
                </a:solidFill>
              </a:rPr>
              <a:t> </a:t>
            </a:r>
            <a:r>
              <a:rPr lang="en-US" sz="2600" dirty="0">
                <a:solidFill>
                  <a:srgbClr val="0070C0"/>
                </a:solidFill>
              </a:rPr>
              <a:t> </a:t>
            </a:r>
            <a:r>
              <a:rPr lang="en-US" sz="2600" dirty="0"/>
              <a:t>(QLs) allow </a:t>
            </a:r>
            <a:r>
              <a:rPr lang="en-US" sz="2600" i="1" dirty="0"/>
              <a:t>manipulating</a:t>
            </a:r>
            <a:r>
              <a:rPr lang="en-US" sz="2600" dirty="0"/>
              <a:t> and </a:t>
            </a:r>
            <a:r>
              <a:rPr lang="en-US" sz="2600" i="1" dirty="0"/>
              <a:t>retrieving</a:t>
            </a:r>
            <a:r>
              <a:rPr lang="en-US" sz="2600" dirty="0">
                <a:solidFill>
                  <a:schemeClr val="accent2"/>
                </a:solidFill>
              </a:rPr>
              <a:t> </a:t>
            </a:r>
            <a:r>
              <a:rPr lang="en-US" sz="2600" dirty="0"/>
              <a:t>data</a:t>
            </a:r>
            <a:r>
              <a:rPr lang="en-US" sz="2600" dirty="0">
                <a:solidFill>
                  <a:schemeClr val="accent2"/>
                </a:solidFill>
              </a:rPr>
              <a:t> </a:t>
            </a:r>
            <a:r>
              <a:rPr lang="en-US" sz="2600" dirty="0"/>
              <a:t>from databases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The relational model supports simple and powerful QLs: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dirty="0"/>
              <a:t>Strong formal foundation based on logic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dirty="0"/>
              <a:t>High amenability for effective optimizations</a:t>
            </a:r>
          </a:p>
          <a:p>
            <a:pPr lvl="1">
              <a:buSzPct val="75000"/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Query Languages </a:t>
            </a:r>
            <a:r>
              <a:rPr lang="en-US" sz="2600" b="1" dirty="0">
                <a:solidFill>
                  <a:srgbClr val="0070C0"/>
                </a:solidFill>
              </a:rPr>
              <a:t>!=</a:t>
            </a:r>
            <a:r>
              <a:rPr lang="en-US" sz="2600" dirty="0">
                <a:solidFill>
                  <a:srgbClr val="0070C0"/>
                </a:solidFill>
              </a:rPr>
              <a:t> programming languages!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dirty="0"/>
              <a:t>QLs are not expected to be “Turing complete”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dirty="0"/>
              <a:t>QLs are not intended to be used for complex calculations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dirty="0"/>
              <a:t>QLs support easy and efficient access to large datasets</a:t>
            </a:r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2840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Relational Query Languages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610600" cy="5105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There are two mathematical </a:t>
            </a:r>
            <a:r>
              <a:rPr lang="en-US" sz="2400" dirty="0"/>
              <a:t>Query Languages which form the basis for commercial languages (e.g. SQL)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Relational Algebra 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Queries are composed of operators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Each query describes a step-by-step procedure for computing the desired answer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Very useful for representing </a:t>
            </a:r>
            <a:r>
              <a:rPr lang="en-US" sz="2200" i="1" dirty="0"/>
              <a:t>execution plans</a:t>
            </a: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Relational Calculus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Queries are subsets of first-order logic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Queries describe desired answers without specifying how they will be computed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A type of </a:t>
            </a:r>
            <a:r>
              <a:rPr lang="en-US" sz="2200" i="1" dirty="0">
                <a:solidFill>
                  <a:srgbClr val="C00000"/>
                </a:solidFill>
              </a:rPr>
              <a:t>non-procedural</a:t>
            </a:r>
            <a:r>
              <a:rPr lang="en-US" sz="2200" dirty="0"/>
              <a:t> (or </a:t>
            </a:r>
            <a:r>
              <a:rPr lang="en-US" sz="2200" i="1" dirty="0">
                <a:solidFill>
                  <a:srgbClr val="C00000"/>
                </a:solidFill>
              </a:rPr>
              <a:t>declarative</a:t>
            </a:r>
            <a:r>
              <a:rPr lang="en-US" sz="2200" dirty="0"/>
              <a:t>) formal query language</a:t>
            </a:r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935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Relational Query Languages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610600" cy="5105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There are two mathematical </a:t>
            </a:r>
            <a:r>
              <a:rPr lang="en-US" sz="2400" dirty="0"/>
              <a:t>Query Languages which form the basis for commercial languages (e.g. SQL)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Relational Algebra 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Queries are composed of operators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Each query describes a step-by-step procedure for computing the desired answer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Very useful for representing </a:t>
            </a:r>
            <a:r>
              <a:rPr lang="en-US" sz="2200" i="1" dirty="0"/>
              <a:t>execution plans</a:t>
            </a: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Relational Calculus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Queries are subsets of first-order logic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Queries describe desired answers without specifying how they will be computed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A type of </a:t>
            </a:r>
            <a:r>
              <a:rPr lang="en-US" sz="2200" i="1" dirty="0">
                <a:solidFill>
                  <a:srgbClr val="C00000"/>
                </a:solidFill>
              </a:rPr>
              <a:t>non-procedural</a:t>
            </a:r>
            <a:r>
              <a:rPr lang="en-US" sz="2200" dirty="0"/>
              <a:t> (or </a:t>
            </a:r>
            <a:r>
              <a:rPr lang="en-US" sz="2200" i="1" dirty="0">
                <a:solidFill>
                  <a:srgbClr val="C00000"/>
                </a:solidFill>
              </a:rPr>
              <a:t>declarative</a:t>
            </a:r>
            <a:r>
              <a:rPr lang="en-US" sz="2200" dirty="0"/>
              <a:t>) formal query language</a:t>
            </a:r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  <a:p>
            <a:pPr lvl="1">
              <a:buSzPct val="75000"/>
            </a:pP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1234154" y="2133600"/>
            <a:ext cx="7785605" cy="1919955"/>
          </a:xfrm>
          <a:prstGeom prst="roundRect">
            <a:avLst/>
          </a:prstGeom>
          <a:solidFill>
            <a:srgbClr val="FFC000">
              <a:alpha val="92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This session’s topic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219200" y="4267200"/>
            <a:ext cx="7800560" cy="1981200"/>
          </a:xfrm>
          <a:prstGeom prst="roundRect">
            <a:avLst/>
          </a:prstGeom>
          <a:solidFill>
            <a:srgbClr val="92D050">
              <a:alpha val="92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Next session’s topic (</a:t>
            </a:r>
            <a:r>
              <a:rPr lang="en-US" sz="2800" i="1" dirty="0">
                <a:solidFill>
                  <a:schemeClr val="tx1"/>
                </a:solidFill>
              </a:rPr>
              <a:t>very briefly</a:t>
            </a:r>
            <a:r>
              <a:rPr lang="en-US" sz="28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4757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414518103"/>
              </p:ext>
            </p:extLst>
          </p:nvPr>
        </p:nvGraphicFramePr>
        <p:xfrm>
          <a:off x="1371600" y="1752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601285" y="3200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1826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Algebra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219200"/>
                <a:ext cx="8458200" cy="5638800"/>
              </a:xfrm>
            </p:spPr>
            <p:txBody>
              <a:bodyPr>
                <a:normAutofit lnSpcReduction="10000"/>
              </a:bodyPr>
              <a:lstStyle/>
              <a:p>
                <a:pPr>
                  <a:buFont typeface="Wingdings" pitchFamily="2" charset="2"/>
                  <a:buChar char="§"/>
                </a:pPr>
                <a:r>
                  <a:rPr lang="en-US" sz="2600" dirty="0"/>
                  <a:t>Operators (with notations):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Selection  (     )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Projection  (     )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Cross-product  (     )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Set-difference  (     )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Union  (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</a:rPr>
                      <m:t>∪</m:t>
                    </m:r>
                  </m:oMath>
                </a14:m>
                <a:r>
                  <a:rPr lang="en-US" sz="2400" dirty="0"/>
                  <a:t> )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Intersection (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sz="2400" dirty="0"/>
                  <a:t> )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Join (       )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Division (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i="1" smtClean="0">
                        <a:latin typeface="Cambria Math"/>
                        <a:ea typeface="Cambria Math"/>
                      </a:rPr>
                      <m:t>÷</m:t>
                    </m:r>
                  </m:oMath>
                </a14:m>
                <a:r>
                  <a:rPr lang="en-US" sz="2400" dirty="0"/>
                  <a:t> )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Renaming (    )</a:t>
                </a:r>
              </a:p>
              <a:p>
                <a:pPr>
                  <a:buSzPct val="75000"/>
                </a:pPr>
                <a:endParaRPr lang="en-US" sz="2600" dirty="0"/>
              </a:p>
              <a:p>
                <a:pPr>
                  <a:buSzPct val="75000"/>
                </a:pPr>
                <a:r>
                  <a:rPr lang="en-US" sz="2600" dirty="0"/>
                  <a:t>Each operation returns a relation, hence, operations can be </a:t>
                </a:r>
                <a:r>
                  <a:rPr lang="en-US" sz="2600" i="1" dirty="0">
                    <a:solidFill>
                      <a:srgbClr val="0070C0"/>
                    </a:solidFill>
                  </a:rPr>
                  <a:t>composed</a:t>
                </a:r>
                <a:r>
                  <a:rPr lang="en-US" sz="2600" dirty="0"/>
                  <a:t>! (i.e., Algebra is “closed”)</a:t>
                </a:r>
              </a:p>
              <a:p>
                <a:pPr>
                  <a:buSzPct val="75000"/>
                </a:pPr>
                <a:endParaRPr lang="en-US" sz="3000" dirty="0"/>
              </a:p>
              <a:p>
                <a:pPr lvl="1">
                  <a:buSzPct val="75000"/>
                </a:pPr>
                <a:endParaRPr lang="en-US" sz="2600" dirty="0"/>
              </a:p>
            </p:txBody>
          </p:sp>
        </mc:Choice>
        <mc:Fallback xmlns="">
          <p:sp>
            <p:nvSpPr>
              <p:cNvPr id="307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19200"/>
                <a:ext cx="8458200" cy="5638800"/>
              </a:xfrm>
              <a:blipFill rotWithShape="1">
                <a:blip r:embed="rId4"/>
                <a:stretch>
                  <a:fillRect l="-1081" t="-1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2183729"/>
              </p:ext>
            </p:extLst>
          </p:nvPr>
        </p:nvGraphicFramePr>
        <p:xfrm>
          <a:off x="2879222" y="1659308"/>
          <a:ext cx="457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32" name="Equation" r:id="rId6" imgW="2224987" imgH="762264" progId="Equation.3">
                  <p:embed/>
                </p:oleObj>
              </mc:Choice>
              <mc:Fallback>
                <p:oleObj name="Equation" r:id="rId6" imgW="2224987" imgH="762264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9222" y="1659308"/>
                        <a:ext cx="457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9139497"/>
              </p:ext>
            </p:extLst>
          </p:nvPr>
        </p:nvGraphicFramePr>
        <p:xfrm>
          <a:off x="3014530" y="2054544"/>
          <a:ext cx="45720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33" name="Equation" r:id="rId8" imgW="2055419" imgH="1025332" progId="Equation.3">
                  <p:embed/>
                </p:oleObj>
              </mc:Choice>
              <mc:Fallback>
                <p:oleObj name="Equation" r:id="rId8" imgW="2055419" imgH="1025332" progId="Equation.3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4530" y="2054544"/>
                        <a:ext cx="457200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2767372"/>
              </p:ext>
            </p:extLst>
          </p:nvPr>
        </p:nvGraphicFramePr>
        <p:xfrm>
          <a:off x="3456780" y="2367890"/>
          <a:ext cx="45720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34" name="Equation" r:id="rId10" imgW="1763825" imgH="1269384" progId="Equation.3">
                  <p:embed/>
                </p:oleObj>
              </mc:Choice>
              <mc:Fallback>
                <p:oleObj name="Equation" r:id="rId10" imgW="1763825" imgH="1269384" progId="Equation.3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6780" y="2367890"/>
                        <a:ext cx="457200" cy="127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011315"/>
              </p:ext>
            </p:extLst>
          </p:nvPr>
        </p:nvGraphicFramePr>
        <p:xfrm>
          <a:off x="3489536" y="2929784"/>
          <a:ext cx="533400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35" name="Equation" r:id="rId12" imgW="534060" imgH="1421520" progId="Equation.3">
                  <p:embed/>
                </p:oleObj>
              </mc:Choice>
              <mc:Fallback>
                <p:oleObj name="Equation" r:id="rId12" imgW="534060" imgH="1421520" progId="Equation.3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9536" y="2929784"/>
                        <a:ext cx="533400" cy="142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1006561"/>
              </p:ext>
            </p:extLst>
          </p:nvPr>
        </p:nvGraphicFramePr>
        <p:xfrm>
          <a:off x="2186304" y="4131892"/>
          <a:ext cx="4445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36" name="Equation" r:id="rId14" imgW="444240" imgH="266400" progId="Equation.3">
                  <p:embed/>
                </p:oleObj>
              </mc:Choice>
              <mc:Fallback>
                <p:oleObj name="Equation" r:id="rId14" imgW="44424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186304" y="4131892"/>
                        <a:ext cx="444500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8890088"/>
              </p:ext>
            </p:extLst>
          </p:nvPr>
        </p:nvGraphicFramePr>
        <p:xfrm>
          <a:off x="2887054" y="4935197"/>
          <a:ext cx="3048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37" name="Equation" r:id="rId16" imgW="304560" imgH="330120" progId="Equation.3">
                  <p:embed/>
                </p:oleObj>
              </mc:Choice>
              <mc:Fallback>
                <p:oleObj name="Equation" r:id="rId16" imgW="30456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887054" y="4935197"/>
                        <a:ext cx="3048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0447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Algebra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219200"/>
                <a:ext cx="8458200" cy="5638800"/>
              </a:xfrm>
            </p:spPr>
            <p:txBody>
              <a:bodyPr>
                <a:normAutofit lnSpcReduction="10000"/>
              </a:bodyPr>
              <a:lstStyle/>
              <a:p>
                <a:pPr>
                  <a:buFont typeface="Wingdings" pitchFamily="2" charset="2"/>
                  <a:buChar char="§"/>
                </a:pPr>
                <a:r>
                  <a:rPr lang="en-US" sz="2600" dirty="0"/>
                  <a:t>Operators (with notations):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Selection  (     )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Projection  (     )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Cross-product  (     )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Set-difference  (     )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Union  (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</a:rPr>
                      <m:t>∪</m:t>
                    </m:r>
                  </m:oMath>
                </a14:m>
                <a:r>
                  <a:rPr lang="en-US" sz="2400" dirty="0"/>
                  <a:t> )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Intersection (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sz="2400" dirty="0"/>
                  <a:t> )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Join (       )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Division (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i="1" smtClean="0">
                        <a:latin typeface="Cambria Math"/>
                        <a:ea typeface="Cambria Math"/>
                      </a:rPr>
                      <m:t>÷</m:t>
                    </m:r>
                  </m:oMath>
                </a14:m>
                <a:r>
                  <a:rPr lang="en-US" sz="2400" dirty="0"/>
                  <a:t> )</a:t>
                </a:r>
              </a:p>
              <a:p>
                <a:pPr marL="971550" lvl="1" indent="-514350">
                  <a:buSzPct val="75000"/>
                  <a:buFont typeface="+mj-lt"/>
                  <a:buAutoNum type="arabicPeriod"/>
                </a:pPr>
                <a:r>
                  <a:rPr lang="en-US" sz="2400" dirty="0"/>
                  <a:t>Renaming (    )</a:t>
                </a:r>
              </a:p>
              <a:p>
                <a:pPr>
                  <a:buSzPct val="75000"/>
                </a:pPr>
                <a:endParaRPr lang="en-US" sz="2600" dirty="0"/>
              </a:p>
              <a:p>
                <a:pPr>
                  <a:buSzPct val="75000"/>
                </a:pPr>
                <a:r>
                  <a:rPr lang="en-US" sz="2600" dirty="0"/>
                  <a:t>Each operation returns a relation, hence, operations can be </a:t>
                </a:r>
                <a:r>
                  <a:rPr lang="en-US" sz="2600" i="1" dirty="0">
                    <a:solidFill>
                      <a:srgbClr val="0070C0"/>
                    </a:solidFill>
                  </a:rPr>
                  <a:t>composed</a:t>
                </a:r>
                <a:r>
                  <a:rPr lang="en-US" sz="2600" dirty="0"/>
                  <a:t>! (i.e., Algebra is “closed”)</a:t>
                </a:r>
              </a:p>
              <a:p>
                <a:pPr>
                  <a:buSzPct val="75000"/>
                </a:pPr>
                <a:endParaRPr lang="en-US" sz="3000" dirty="0"/>
              </a:p>
              <a:p>
                <a:pPr lvl="1">
                  <a:buSzPct val="75000"/>
                </a:pPr>
                <a:endParaRPr lang="en-US" sz="2600" dirty="0"/>
              </a:p>
            </p:txBody>
          </p:sp>
        </mc:Choice>
        <mc:Fallback xmlns="">
          <p:sp>
            <p:nvSpPr>
              <p:cNvPr id="307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19200"/>
                <a:ext cx="8458200" cy="5638800"/>
              </a:xfrm>
              <a:blipFill rotWithShape="1">
                <a:blip r:embed="rId4"/>
                <a:stretch>
                  <a:fillRect l="-1081" t="-1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396113"/>
              </p:ext>
            </p:extLst>
          </p:nvPr>
        </p:nvGraphicFramePr>
        <p:xfrm>
          <a:off x="2879222" y="1659308"/>
          <a:ext cx="457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24" name="Equation" r:id="rId6" imgW="2224987" imgH="762264" progId="Equation.3">
                  <p:embed/>
                </p:oleObj>
              </mc:Choice>
              <mc:Fallback>
                <p:oleObj name="Equation" r:id="rId6" imgW="2224987" imgH="762264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9222" y="1659308"/>
                        <a:ext cx="457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7226236"/>
              </p:ext>
            </p:extLst>
          </p:nvPr>
        </p:nvGraphicFramePr>
        <p:xfrm>
          <a:off x="3014530" y="2054544"/>
          <a:ext cx="45720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25" name="Equation" r:id="rId8" imgW="2055419" imgH="1025332" progId="Equation.3">
                  <p:embed/>
                </p:oleObj>
              </mc:Choice>
              <mc:Fallback>
                <p:oleObj name="Equation" r:id="rId8" imgW="2055419" imgH="1025332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4530" y="2054544"/>
                        <a:ext cx="457200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4151614"/>
              </p:ext>
            </p:extLst>
          </p:nvPr>
        </p:nvGraphicFramePr>
        <p:xfrm>
          <a:off x="3456780" y="2367890"/>
          <a:ext cx="45720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26" name="Equation" r:id="rId10" imgW="1763825" imgH="1269384" progId="Equation.3">
                  <p:embed/>
                </p:oleObj>
              </mc:Choice>
              <mc:Fallback>
                <p:oleObj name="Equation" r:id="rId10" imgW="1763825" imgH="1269384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6780" y="2367890"/>
                        <a:ext cx="457200" cy="127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3421139"/>
              </p:ext>
            </p:extLst>
          </p:nvPr>
        </p:nvGraphicFramePr>
        <p:xfrm>
          <a:off x="3489536" y="2929784"/>
          <a:ext cx="533400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27" name="Equation" r:id="rId12" imgW="534060" imgH="1421520" progId="Equation.3">
                  <p:embed/>
                </p:oleObj>
              </mc:Choice>
              <mc:Fallback>
                <p:oleObj name="Equation" r:id="rId12" imgW="534060" imgH="142152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9536" y="2929784"/>
                        <a:ext cx="533400" cy="142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4844163"/>
              </p:ext>
            </p:extLst>
          </p:nvPr>
        </p:nvGraphicFramePr>
        <p:xfrm>
          <a:off x="2186304" y="4131892"/>
          <a:ext cx="4445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28" name="Equation" r:id="rId14" imgW="444240" imgH="266400" progId="Equation.3">
                  <p:embed/>
                </p:oleObj>
              </mc:Choice>
              <mc:Fallback>
                <p:oleObj name="Equation" r:id="rId14" imgW="44424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186304" y="4131892"/>
                        <a:ext cx="444500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140962"/>
              </p:ext>
            </p:extLst>
          </p:nvPr>
        </p:nvGraphicFramePr>
        <p:xfrm>
          <a:off x="2887054" y="4935197"/>
          <a:ext cx="3048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29" name="Equation" r:id="rId16" imgW="304560" imgH="330120" progId="Equation.3">
                  <p:embed/>
                </p:oleObj>
              </mc:Choice>
              <mc:Fallback>
                <p:oleObj name="Equation" r:id="rId16" imgW="30456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887054" y="4935197"/>
                        <a:ext cx="3048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323886" y="1661445"/>
            <a:ext cx="2896312" cy="1996155"/>
          </a:xfrm>
          <a:prstGeom prst="roundRect">
            <a:avLst/>
          </a:prstGeom>
          <a:solidFill>
            <a:srgbClr val="FFC000">
              <a:alpha val="92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Basic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328159" y="3733801"/>
            <a:ext cx="2896312" cy="1600200"/>
          </a:xfrm>
          <a:prstGeom prst="roundRect">
            <a:avLst/>
          </a:prstGeom>
          <a:solidFill>
            <a:srgbClr val="92D050">
              <a:alpha val="92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Additional, yet extremely useful!</a:t>
            </a:r>
          </a:p>
        </p:txBody>
      </p:sp>
    </p:spTree>
    <p:extLst>
      <p:ext uri="{BB962C8B-B14F-4D97-AF65-F5344CB8AC3E}">
        <p14:creationId xmlns:p14="http://schemas.microsoft.com/office/powerpoint/2010/main" val="296916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7258</TotalTime>
  <Words>2296</Words>
  <Application>Microsoft Office PowerPoint</Application>
  <PresentationFormat>On-screen Show (4:3)</PresentationFormat>
  <Paragraphs>1109</Paragraphs>
  <Slides>39</Slides>
  <Notes>38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9" baseType="lpstr">
      <vt:lpstr>ＭＳ Ｐゴシック</vt:lpstr>
      <vt:lpstr>Arial</vt:lpstr>
      <vt:lpstr>Book Antiqua</vt:lpstr>
      <vt:lpstr>Calibri</vt:lpstr>
      <vt:lpstr>Cambria Math</vt:lpstr>
      <vt:lpstr>Times New Roman</vt:lpstr>
      <vt:lpstr>Wingdings</vt:lpstr>
      <vt:lpstr>Office Theme</vt:lpstr>
      <vt:lpstr>Equation</vt:lpstr>
      <vt:lpstr>Document</vt:lpstr>
      <vt:lpstr>Database Applications (15-415)  Relational Algebra Lecture 5, Jan 21, 2018</vt:lpstr>
      <vt:lpstr>Today…</vt:lpstr>
      <vt:lpstr>Outline</vt:lpstr>
      <vt:lpstr>Relational Query Languages</vt:lpstr>
      <vt:lpstr>Formal Relational Query Languages</vt:lpstr>
      <vt:lpstr>Formal Relational Query Languages</vt:lpstr>
      <vt:lpstr>Outline</vt:lpstr>
      <vt:lpstr>Relational Algebra</vt:lpstr>
      <vt:lpstr>Relational Algebra</vt:lpstr>
      <vt:lpstr>The Projection Operatation</vt:lpstr>
      <vt:lpstr>The Projection Operation</vt:lpstr>
      <vt:lpstr>The Selection Operation</vt:lpstr>
      <vt:lpstr>Operator Composition</vt:lpstr>
      <vt:lpstr>The Union Operation</vt:lpstr>
      <vt:lpstr>The Intersection Operation</vt:lpstr>
      <vt:lpstr>The Set-Difference Operation</vt:lpstr>
      <vt:lpstr>The Cross-Product and Renaming Operations</vt:lpstr>
      <vt:lpstr>The Cross-Product and Renaming Operations</vt:lpstr>
      <vt:lpstr>The Join Operation</vt:lpstr>
      <vt:lpstr>The Join Operation</vt:lpstr>
      <vt:lpstr>The Join Operation</vt:lpstr>
      <vt:lpstr>The Division Operation</vt:lpstr>
      <vt:lpstr>Examples of Divisions</vt:lpstr>
      <vt:lpstr>Expressing A/B Using Basic Operators</vt:lpstr>
      <vt:lpstr>Relational Algebra: Summary</vt:lpstr>
      <vt:lpstr>Relational Algebra: Summary</vt:lpstr>
      <vt:lpstr>Outline</vt:lpstr>
      <vt:lpstr>Additional Examples</vt:lpstr>
      <vt:lpstr>Additional Examples</vt:lpstr>
      <vt:lpstr>Additional Examples</vt:lpstr>
      <vt:lpstr>Additional Examples</vt:lpstr>
      <vt:lpstr>Additional Examples</vt:lpstr>
      <vt:lpstr>Additional Examples</vt:lpstr>
      <vt:lpstr>Additional Examples</vt:lpstr>
      <vt:lpstr>Additional Examples</vt:lpstr>
      <vt:lpstr>Additional Examples</vt:lpstr>
      <vt:lpstr>Additional Examples</vt:lpstr>
      <vt:lpstr>Summary</vt:lpstr>
      <vt:lpstr>Next Class</vt:lpstr>
    </vt:vector>
  </TitlesOfParts>
  <Company>Carnegie Mellon University in Qatar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Yousuf Ahmad</cp:lastModifiedBy>
  <cp:revision>826</cp:revision>
  <dcterms:created xsi:type="dcterms:W3CDTF">2013-11-24T06:45:02Z</dcterms:created>
  <dcterms:modified xsi:type="dcterms:W3CDTF">2018-01-21T07:45:59Z</dcterms:modified>
</cp:coreProperties>
</file>