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1120" r:id="rId3"/>
    <p:sldId id="1584" r:id="rId4"/>
    <p:sldId id="1617" r:id="rId5"/>
    <p:sldId id="1722" r:id="rId6"/>
    <p:sldId id="1723" r:id="rId7"/>
    <p:sldId id="1752" r:id="rId8"/>
    <p:sldId id="1724" r:id="rId9"/>
    <p:sldId id="1725" r:id="rId10"/>
    <p:sldId id="1758" r:id="rId11"/>
    <p:sldId id="1759" r:id="rId12"/>
    <p:sldId id="1760" r:id="rId13"/>
    <p:sldId id="1761" r:id="rId14"/>
    <p:sldId id="1727" r:id="rId15"/>
    <p:sldId id="1762" r:id="rId16"/>
    <p:sldId id="1728" r:id="rId17"/>
    <p:sldId id="1729" r:id="rId18"/>
    <p:sldId id="1731" r:id="rId19"/>
    <p:sldId id="1753" r:id="rId20"/>
    <p:sldId id="1732" r:id="rId21"/>
    <p:sldId id="1733" r:id="rId22"/>
    <p:sldId id="1734" r:id="rId23"/>
    <p:sldId id="1740" r:id="rId24"/>
    <p:sldId id="1741" r:id="rId25"/>
    <p:sldId id="1735" r:id="rId26"/>
    <p:sldId id="1738" r:id="rId27"/>
    <p:sldId id="1763" r:id="rId28"/>
    <p:sldId id="1739" r:id="rId29"/>
    <p:sldId id="1754" r:id="rId30"/>
    <p:sldId id="1742" r:id="rId31"/>
    <p:sldId id="1743" r:id="rId32"/>
    <p:sldId id="1744" r:id="rId33"/>
    <p:sldId id="1746" r:id="rId34"/>
    <p:sldId id="1745" r:id="rId35"/>
    <p:sldId id="1747" r:id="rId36"/>
    <p:sldId id="1748" r:id="rId37"/>
    <p:sldId id="1749" r:id="rId38"/>
    <p:sldId id="1750" r:id="rId39"/>
    <p:sldId id="1755" r:id="rId40"/>
    <p:sldId id="1756" r:id="rId41"/>
    <p:sldId id="175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5" d="100"/>
          <a:sy n="155" d="100"/>
        </p:scale>
        <p:origin x="984" y="15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>
              <a:solidFill>
                <a:schemeClr val="tx1"/>
              </a:solidFill>
            </a:rPr>
            <a:t>Scaling Databases &amp; the 2PC Protocol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Types of Data</a:t>
          </a: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CAP Theorem and BASE Properties</a:t>
          </a: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9044E199-CE41-4D69-946F-81059F947649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NoSQL Databases</a:t>
          </a:r>
        </a:p>
      </dgm:t>
    </dgm:pt>
    <dgm:pt modelId="{63495625-211D-4082-9676-3F607B824F09}" type="parTrans" cxnId="{E2F19C00-F5ED-48CA-A85B-3EE71C38B20C}">
      <dgm:prSet/>
      <dgm:spPr/>
      <dgm:t>
        <a:bodyPr/>
        <a:lstStyle/>
        <a:p>
          <a:endParaRPr lang="en-US"/>
        </a:p>
      </dgm:t>
    </dgm:pt>
    <dgm:pt modelId="{FA40DDEE-8F7D-4035-AF84-9E3C3407768C}" type="sibTrans" cxnId="{E2F19C00-F5ED-48CA-A85B-3EE71C38B20C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B7B03930-5CC2-462E-B9EC-616030F550D1}" type="pres">
      <dgm:prSet presAssocID="{020DE52D-4485-480D-9641-C45E840E866B}" presName="text_1" presStyleLbl="node1" presStyleIdx="0" presStyleCnt="4">
        <dgm:presLayoutVars>
          <dgm:bulletEnabled val="1"/>
        </dgm:presLayoutVars>
      </dgm:prSet>
      <dgm:spPr/>
    </dgm:pt>
    <dgm:pt modelId="{738F6C6A-40BC-4677-97B0-D278E6A03A0F}" type="pres">
      <dgm:prSet presAssocID="{020DE52D-4485-480D-9641-C45E840E866B}" presName="accent_1" presStyleCnt="0"/>
      <dgm:spPr/>
    </dgm:pt>
    <dgm:pt modelId="{2B94B3DE-3FD1-4138-B6A8-86C32D7CDAE7}" type="pres">
      <dgm:prSet presAssocID="{020DE52D-4485-480D-9641-C45E840E866B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3D425B47-886A-4BDE-9129-435A885F7BDD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</dgm:pt>
    <dgm:pt modelId="{64518638-C484-41DC-B301-F8E8B8C83E00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158283C6-2307-4412-A694-C24A35138AE4}" type="pres">
      <dgm:prSet presAssocID="{47736B17-8141-4E43-9780-98F53B713858}" presName="text_3" presStyleLbl="node1" presStyleIdx="2" presStyleCnt="4">
        <dgm:presLayoutVars>
          <dgm:bulletEnabled val="1"/>
        </dgm:presLayoutVars>
      </dgm:prSet>
      <dgm:spPr/>
    </dgm:pt>
    <dgm:pt modelId="{4E54576A-E900-4046-BE98-5C6BBB87BD62}" type="pres">
      <dgm:prSet presAssocID="{47736B17-8141-4E43-9780-98F53B713858}" presName="accent_3" presStyleCnt="0"/>
      <dgm:spPr/>
    </dgm:pt>
    <dgm:pt modelId="{C4F438E0-C9FB-4142-A782-E2ED2FAB32AB}" type="pres">
      <dgm:prSet presAssocID="{47736B17-8141-4E43-9780-98F53B713858}" presName="accentRepeatNode" presStyleLbl="solidFgAcc1" presStyleIdx="2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CC744001-4C3C-4F81-8A5F-5EA59164522D}" type="pres">
      <dgm:prSet presAssocID="{9044E199-CE41-4D69-946F-81059F947649}" presName="text_4" presStyleLbl="node1" presStyleIdx="3" presStyleCnt="4">
        <dgm:presLayoutVars>
          <dgm:bulletEnabled val="1"/>
        </dgm:presLayoutVars>
      </dgm:prSet>
      <dgm:spPr/>
    </dgm:pt>
    <dgm:pt modelId="{510C83F2-0440-4E7F-892C-DCEBD03EB732}" type="pres">
      <dgm:prSet presAssocID="{9044E199-CE41-4D69-946F-81059F947649}" presName="accent_4" presStyleCnt="0"/>
      <dgm:spPr/>
    </dgm:pt>
    <dgm:pt modelId="{3F3C026E-5E59-4607-89AF-91A7C0FC61FB}" type="pres">
      <dgm:prSet presAssocID="{9044E199-CE41-4D69-946F-81059F947649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E2F19C00-F5ED-48CA-A85B-3EE71C38B20C}" srcId="{BE1645D6-1611-4DF4-8DF3-EEC32D8C4F8A}" destId="{9044E199-CE41-4D69-946F-81059F947649}" srcOrd="3" destOrd="0" parTransId="{63495625-211D-4082-9676-3F607B824F09}" sibTransId="{FA40DDEE-8F7D-4035-AF84-9E3C3407768C}"/>
    <dgm:cxn modelId="{7FC7E305-6A87-407C-BC57-739940B305BF}" type="presOf" srcId="{47736B17-8141-4E43-9780-98F53B713858}" destId="{158283C6-2307-4412-A694-C24A35138AE4}" srcOrd="0" destOrd="0" presId="urn:microsoft.com/office/officeart/2008/layout/VerticalCurvedList"/>
    <dgm:cxn modelId="{75739507-C25A-4FF2-8A75-99CFEB1AA6FA}" srcId="{BE1645D6-1611-4DF4-8DF3-EEC32D8C4F8A}" destId="{020DE52D-4485-480D-9641-C45E840E866B}" srcOrd="0" destOrd="0" parTransId="{C347DBC6-43D8-4312-8C18-62665D399B40}" sibTransId="{E0EF98CB-C1C0-4C22-A539-F558B4CAED5C}"/>
    <dgm:cxn modelId="{6930912E-6AF4-469C-BBE8-B2F9E0F1C01D}" type="presOf" srcId="{594BF85D-E9BC-439A-80D6-0EB4896FAE66}" destId="{3D425B47-886A-4BDE-9129-435A885F7BDD}" srcOrd="0" destOrd="0" presId="urn:microsoft.com/office/officeart/2008/layout/VerticalCurvedList"/>
    <dgm:cxn modelId="{26AB3F32-863C-485E-A713-CB5C4377A7CF}" type="presOf" srcId="{020DE52D-4485-480D-9641-C45E840E866B}" destId="{B7B03930-5CC2-462E-B9EC-616030F550D1}" srcOrd="0" destOrd="0" presId="urn:microsoft.com/office/officeart/2008/layout/VerticalCurvedList"/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7BC2EABA-0F4B-4621-B3C9-AF41A2B1ADAC}" type="presOf" srcId="{BE1645D6-1611-4DF4-8DF3-EEC32D8C4F8A}" destId="{8D4BB782-D1CB-4178-BD6C-378E667E109F}" srcOrd="0" destOrd="0" presId="urn:microsoft.com/office/officeart/2008/layout/VerticalCurvedList"/>
    <dgm:cxn modelId="{CC57F3BD-5A75-4B32-AAB8-A0C24D0072DF}" srcId="{BE1645D6-1611-4DF4-8DF3-EEC32D8C4F8A}" destId="{47736B17-8141-4E43-9780-98F53B713858}" srcOrd="2" destOrd="0" parTransId="{397A7621-4703-4C39-9978-2D49301A2AA4}" sibTransId="{5939E8F9-A02A-4E0B-BCEC-7E77A483A98C}"/>
    <dgm:cxn modelId="{0038F9E9-1779-4561-8844-984FC3B03E84}" type="presOf" srcId="{9044E199-CE41-4D69-946F-81059F947649}" destId="{CC744001-4C3C-4F81-8A5F-5EA59164522D}" srcOrd="0" destOrd="0" presId="urn:microsoft.com/office/officeart/2008/layout/VerticalCurvedList"/>
    <dgm:cxn modelId="{3E71DFEA-CDA0-40B8-840D-8A5059F321B0}" type="presOf" srcId="{E0EF98CB-C1C0-4C22-A539-F558B4CAED5C}" destId="{C56633DC-E658-46D8-BE63-7CB1CCD3C8DC}" srcOrd="0" destOrd="0" presId="urn:microsoft.com/office/officeart/2008/layout/VerticalCurvedList"/>
    <dgm:cxn modelId="{5EA7DB88-6B85-49DF-AC72-543483B60F62}" type="presParOf" srcId="{8D4BB782-D1CB-4178-BD6C-378E667E109F}" destId="{30E5EA73-69FE-4C99-B7E6-D2785DA2F8C5}" srcOrd="0" destOrd="0" presId="urn:microsoft.com/office/officeart/2008/layout/VerticalCurvedList"/>
    <dgm:cxn modelId="{9D0C06E5-ACCA-46C5-873F-653A5EBFA0E9}" type="presParOf" srcId="{30E5EA73-69FE-4C99-B7E6-D2785DA2F8C5}" destId="{147482D8-F793-4B63-AC92-2D2E108DBAA0}" srcOrd="0" destOrd="0" presId="urn:microsoft.com/office/officeart/2008/layout/VerticalCurvedList"/>
    <dgm:cxn modelId="{00C41B92-E430-4FD5-840E-03ED5A8B2D33}" type="presParOf" srcId="{147482D8-F793-4B63-AC92-2D2E108DBAA0}" destId="{F2410933-DB5E-4543-A714-4AF5A203C95C}" srcOrd="0" destOrd="0" presId="urn:microsoft.com/office/officeart/2008/layout/VerticalCurvedList"/>
    <dgm:cxn modelId="{42ADA236-5B59-4E31-B055-17A21AFE3BDD}" type="presParOf" srcId="{147482D8-F793-4B63-AC92-2D2E108DBAA0}" destId="{C56633DC-E658-46D8-BE63-7CB1CCD3C8DC}" srcOrd="1" destOrd="0" presId="urn:microsoft.com/office/officeart/2008/layout/VerticalCurvedList"/>
    <dgm:cxn modelId="{A20A6BE5-C14C-4E74-A68C-4CCB078292A4}" type="presParOf" srcId="{147482D8-F793-4B63-AC92-2D2E108DBAA0}" destId="{82F03708-A2AD-459B-AB59-7BBD9EB44E67}" srcOrd="2" destOrd="0" presId="urn:microsoft.com/office/officeart/2008/layout/VerticalCurvedList"/>
    <dgm:cxn modelId="{717B2B8A-2DEB-4D9B-9C81-FEE680A6A326}" type="presParOf" srcId="{147482D8-F793-4B63-AC92-2D2E108DBAA0}" destId="{9C6C1869-E7B2-4FB9-A22B-16BADC04A189}" srcOrd="3" destOrd="0" presId="urn:microsoft.com/office/officeart/2008/layout/VerticalCurvedList"/>
    <dgm:cxn modelId="{9447D948-BB52-48F0-B5D8-13647E2FC7D3}" type="presParOf" srcId="{30E5EA73-69FE-4C99-B7E6-D2785DA2F8C5}" destId="{B7B03930-5CC2-462E-B9EC-616030F550D1}" srcOrd="1" destOrd="0" presId="urn:microsoft.com/office/officeart/2008/layout/VerticalCurvedList"/>
    <dgm:cxn modelId="{3A8B59D4-A820-433A-AB4C-5A91CFAEDDED}" type="presParOf" srcId="{30E5EA73-69FE-4C99-B7E6-D2785DA2F8C5}" destId="{738F6C6A-40BC-4677-97B0-D278E6A03A0F}" srcOrd="2" destOrd="0" presId="urn:microsoft.com/office/officeart/2008/layout/VerticalCurvedList"/>
    <dgm:cxn modelId="{9B4EE85C-25CB-4972-A8B1-93F4E57D6F96}" type="presParOf" srcId="{738F6C6A-40BC-4677-97B0-D278E6A03A0F}" destId="{2B94B3DE-3FD1-4138-B6A8-86C32D7CDAE7}" srcOrd="0" destOrd="0" presId="urn:microsoft.com/office/officeart/2008/layout/VerticalCurvedList"/>
    <dgm:cxn modelId="{CA9CCA6C-6E0F-4B6A-9A11-AAC4DA0EC644}" type="presParOf" srcId="{30E5EA73-69FE-4C99-B7E6-D2785DA2F8C5}" destId="{3D425B47-886A-4BDE-9129-435A885F7BDD}" srcOrd="3" destOrd="0" presId="urn:microsoft.com/office/officeart/2008/layout/VerticalCurvedList"/>
    <dgm:cxn modelId="{41D9D825-5EC4-4B50-B4C1-849D83E00ECA}" type="presParOf" srcId="{30E5EA73-69FE-4C99-B7E6-D2785DA2F8C5}" destId="{64518638-C484-41DC-B301-F8E8B8C83E00}" srcOrd="4" destOrd="0" presId="urn:microsoft.com/office/officeart/2008/layout/VerticalCurvedList"/>
    <dgm:cxn modelId="{A6654F61-AED9-46FD-A2CE-6416ACE0432C}" type="presParOf" srcId="{64518638-C484-41DC-B301-F8E8B8C83E00}" destId="{58A99791-976C-4270-ABCC-A15CE6943D6C}" srcOrd="0" destOrd="0" presId="urn:microsoft.com/office/officeart/2008/layout/VerticalCurvedList"/>
    <dgm:cxn modelId="{21562404-D951-43DC-AD59-DACDC41A3EB4}" type="presParOf" srcId="{30E5EA73-69FE-4C99-B7E6-D2785DA2F8C5}" destId="{158283C6-2307-4412-A694-C24A35138AE4}" srcOrd="5" destOrd="0" presId="urn:microsoft.com/office/officeart/2008/layout/VerticalCurvedList"/>
    <dgm:cxn modelId="{3F1A4FDD-E3BD-4E3B-9864-1FD08FB0C0A6}" type="presParOf" srcId="{30E5EA73-69FE-4C99-B7E6-D2785DA2F8C5}" destId="{4E54576A-E900-4046-BE98-5C6BBB87BD62}" srcOrd="6" destOrd="0" presId="urn:microsoft.com/office/officeart/2008/layout/VerticalCurvedList"/>
    <dgm:cxn modelId="{1B308A64-C3AF-4AD7-8AFF-81DB095CBB19}" type="presParOf" srcId="{4E54576A-E900-4046-BE98-5C6BBB87BD62}" destId="{C4F438E0-C9FB-4142-A782-E2ED2FAB32AB}" srcOrd="0" destOrd="0" presId="urn:microsoft.com/office/officeart/2008/layout/VerticalCurvedList"/>
    <dgm:cxn modelId="{FE275D72-1458-40C6-AE4C-BCC5D3F37B29}" type="presParOf" srcId="{30E5EA73-69FE-4C99-B7E6-D2785DA2F8C5}" destId="{CC744001-4C3C-4F81-8A5F-5EA59164522D}" srcOrd="7" destOrd="0" presId="urn:microsoft.com/office/officeart/2008/layout/VerticalCurvedList"/>
    <dgm:cxn modelId="{312DF2D9-5C4D-4521-B1D7-CCB44B18222E}" type="presParOf" srcId="{30E5EA73-69FE-4C99-B7E6-D2785DA2F8C5}" destId="{510C83F2-0440-4E7F-892C-DCEBD03EB732}" srcOrd="8" destOrd="0" presId="urn:microsoft.com/office/officeart/2008/layout/VerticalCurvedList"/>
    <dgm:cxn modelId="{7693A382-2E29-43B2-9252-A7FAFAF6487B}" type="presParOf" srcId="{510C83F2-0440-4E7F-892C-DCEBD03EB732}" destId="{3F3C026E-5E59-4607-89AF-91A7C0FC61F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>
              <a:solidFill>
                <a:schemeClr val="tx1"/>
              </a:solidFill>
            </a:rPr>
            <a:t>Scaling Databases &amp; the 2PC Protocol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Types of Data</a:t>
          </a: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CAP Theorem and BASE Properties</a:t>
          </a: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9044E199-CE41-4D69-946F-81059F947649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NoSQL Databases</a:t>
          </a:r>
        </a:p>
      </dgm:t>
    </dgm:pt>
    <dgm:pt modelId="{63495625-211D-4082-9676-3F607B824F09}" type="parTrans" cxnId="{E2F19C00-F5ED-48CA-A85B-3EE71C38B20C}">
      <dgm:prSet/>
      <dgm:spPr/>
      <dgm:t>
        <a:bodyPr/>
        <a:lstStyle/>
        <a:p>
          <a:endParaRPr lang="en-US"/>
        </a:p>
      </dgm:t>
    </dgm:pt>
    <dgm:pt modelId="{FA40DDEE-8F7D-4035-AF84-9E3C3407768C}" type="sibTrans" cxnId="{E2F19C00-F5ED-48CA-A85B-3EE71C38B20C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B7B03930-5CC2-462E-B9EC-616030F550D1}" type="pres">
      <dgm:prSet presAssocID="{020DE52D-4485-480D-9641-C45E840E866B}" presName="text_1" presStyleLbl="node1" presStyleIdx="0" presStyleCnt="4">
        <dgm:presLayoutVars>
          <dgm:bulletEnabled val="1"/>
        </dgm:presLayoutVars>
      </dgm:prSet>
      <dgm:spPr/>
    </dgm:pt>
    <dgm:pt modelId="{738F6C6A-40BC-4677-97B0-D278E6A03A0F}" type="pres">
      <dgm:prSet presAssocID="{020DE52D-4485-480D-9641-C45E840E866B}" presName="accent_1" presStyleCnt="0"/>
      <dgm:spPr/>
    </dgm:pt>
    <dgm:pt modelId="{2B94B3DE-3FD1-4138-B6A8-86C32D7CDAE7}" type="pres">
      <dgm:prSet presAssocID="{020DE52D-4485-480D-9641-C45E840E866B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3D425B47-886A-4BDE-9129-435A885F7BDD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</dgm:pt>
    <dgm:pt modelId="{64518638-C484-41DC-B301-F8E8B8C83E00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158283C6-2307-4412-A694-C24A35138AE4}" type="pres">
      <dgm:prSet presAssocID="{47736B17-8141-4E43-9780-98F53B713858}" presName="text_3" presStyleLbl="node1" presStyleIdx="2" presStyleCnt="4">
        <dgm:presLayoutVars>
          <dgm:bulletEnabled val="1"/>
        </dgm:presLayoutVars>
      </dgm:prSet>
      <dgm:spPr/>
    </dgm:pt>
    <dgm:pt modelId="{4E54576A-E900-4046-BE98-5C6BBB87BD62}" type="pres">
      <dgm:prSet presAssocID="{47736B17-8141-4E43-9780-98F53B713858}" presName="accent_3" presStyleCnt="0"/>
      <dgm:spPr/>
    </dgm:pt>
    <dgm:pt modelId="{C4F438E0-C9FB-4142-A782-E2ED2FAB32AB}" type="pres">
      <dgm:prSet presAssocID="{47736B17-8141-4E43-9780-98F53B713858}" presName="accentRepeatNode" presStyleLbl="solidFgAcc1" presStyleIdx="2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CC744001-4C3C-4F81-8A5F-5EA59164522D}" type="pres">
      <dgm:prSet presAssocID="{9044E199-CE41-4D69-946F-81059F947649}" presName="text_4" presStyleLbl="node1" presStyleIdx="3" presStyleCnt="4">
        <dgm:presLayoutVars>
          <dgm:bulletEnabled val="1"/>
        </dgm:presLayoutVars>
      </dgm:prSet>
      <dgm:spPr/>
    </dgm:pt>
    <dgm:pt modelId="{510C83F2-0440-4E7F-892C-DCEBD03EB732}" type="pres">
      <dgm:prSet presAssocID="{9044E199-CE41-4D69-946F-81059F947649}" presName="accent_4" presStyleCnt="0"/>
      <dgm:spPr/>
    </dgm:pt>
    <dgm:pt modelId="{3F3C026E-5E59-4607-89AF-91A7C0FC61FB}" type="pres">
      <dgm:prSet presAssocID="{9044E199-CE41-4D69-946F-81059F947649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E2F19C00-F5ED-48CA-A85B-3EE71C38B20C}" srcId="{BE1645D6-1611-4DF4-8DF3-EEC32D8C4F8A}" destId="{9044E199-CE41-4D69-946F-81059F947649}" srcOrd="3" destOrd="0" parTransId="{63495625-211D-4082-9676-3F607B824F09}" sibTransId="{FA40DDEE-8F7D-4035-AF84-9E3C3407768C}"/>
    <dgm:cxn modelId="{75739507-C25A-4FF2-8A75-99CFEB1AA6FA}" srcId="{BE1645D6-1611-4DF4-8DF3-EEC32D8C4F8A}" destId="{020DE52D-4485-480D-9641-C45E840E866B}" srcOrd="0" destOrd="0" parTransId="{C347DBC6-43D8-4312-8C18-62665D399B40}" sibTransId="{E0EF98CB-C1C0-4C22-A539-F558B4CAED5C}"/>
    <dgm:cxn modelId="{59AA8A08-046B-4502-A692-2CCCD33EDDB7}" type="presOf" srcId="{9044E199-CE41-4D69-946F-81059F947649}" destId="{CC744001-4C3C-4F81-8A5F-5EA59164522D}" srcOrd="0" destOrd="0" presId="urn:microsoft.com/office/officeart/2008/layout/VerticalCurvedList"/>
    <dgm:cxn modelId="{40292014-97E7-483D-90A6-ED1F5B9C8AFB}" type="presOf" srcId="{020DE52D-4485-480D-9641-C45E840E866B}" destId="{B7B03930-5CC2-462E-B9EC-616030F550D1}" srcOrd="0" destOrd="0" presId="urn:microsoft.com/office/officeart/2008/layout/VerticalCurvedList"/>
    <dgm:cxn modelId="{832C9330-9C8D-49B2-B132-DD15C2238C7E}" type="presOf" srcId="{594BF85D-E9BC-439A-80D6-0EB4896FAE66}" destId="{3D425B47-886A-4BDE-9129-435A885F7BDD}" srcOrd="0" destOrd="0" presId="urn:microsoft.com/office/officeart/2008/layout/VerticalCurvedList"/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B6B52BA8-F402-4E43-B484-D8BA50F35C2B}" type="presOf" srcId="{BE1645D6-1611-4DF4-8DF3-EEC32D8C4F8A}" destId="{8D4BB782-D1CB-4178-BD6C-378E667E109F}" srcOrd="0" destOrd="0" presId="urn:microsoft.com/office/officeart/2008/layout/VerticalCurvedList"/>
    <dgm:cxn modelId="{CC57F3BD-5A75-4B32-AAB8-A0C24D0072DF}" srcId="{BE1645D6-1611-4DF4-8DF3-EEC32D8C4F8A}" destId="{47736B17-8141-4E43-9780-98F53B713858}" srcOrd="2" destOrd="0" parTransId="{397A7621-4703-4C39-9978-2D49301A2AA4}" sibTransId="{5939E8F9-A02A-4E0B-BCEC-7E77A483A98C}"/>
    <dgm:cxn modelId="{431185C4-741C-4035-8CE1-CF31ADDE6BA1}" type="presOf" srcId="{E0EF98CB-C1C0-4C22-A539-F558B4CAED5C}" destId="{C56633DC-E658-46D8-BE63-7CB1CCD3C8DC}" srcOrd="0" destOrd="0" presId="urn:microsoft.com/office/officeart/2008/layout/VerticalCurvedList"/>
    <dgm:cxn modelId="{BD9841EC-9C04-489A-A15F-EE69D921AC99}" type="presOf" srcId="{47736B17-8141-4E43-9780-98F53B713858}" destId="{158283C6-2307-4412-A694-C24A35138AE4}" srcOrd="0" destOrd="0" presId="urn:microsoft.com/office/officeart/2008/layout/VerticalCurvedList"/>
    <dgm:cxn modelId="{715043E3-7D8F-42F9-BE6A-01E3531253CC}" type="presParOf" srcId="{8D4BB782-D1CB-4178-BD6C-378E667E109F}" destId="{30E5EA73-69FE-4C99-B7E6-D2785DA2F8C5}" srcOrd="0" destOrd="0" presId="urn:microsoft.com/office/officeart/2008/layout/VerticalCurvedList"/>
    <dgm:cxn modelId="{8253E618-95A4-4F14-8908-5137A8DE28A2}" type="presParOf" srcId="{30E5EA73-69FE-4C99-B7E6-D2785DA2F8C5}" destId="{147482D8-F793-4B63-AC92-2D2E108DBAA0}" srcOrd="0" destOrd="0" presId="urn:microsoft.com/office/officeart/2008/layout/VerticalCurvedList"/>
    <dgm:cxn modelId="{EBB0D5CA-D194-412A-9277-F5A2165A4852}" type="presParOf" srcId="{147482D8-F793-4B63-AC92-2D2E108DBAA0}" destId="{F2410933-DB5E-4543-A714-4AF5A203C95C}" srcOrd="0" destOrd="0" presId="urn:microsoft.com/office/officeart/2008/layout/VerticalCurvedList"/>
    <dgm:cxn modelId="{2CC1652D-B2F2-40B2-9C24-A59E5313257A}" type="presParOf" srcId="{147482D8-F793-4B63-AC92-2D2E108DBAA0}" destId="{C56633DC-E658-46D8-BE63-7CB1CCD3C8DC}" srcOrd="1" destOrd="0" presId="urn:microsoft.com/office/officeart/2008/layout/VerticalCurvedList"/>
    <dgm:cxn modelId="{CA9A1A86-0B9E-4C23-B7F1-83C71EE29078}" type="presParOf" srcId="{147482D8-F793-4B63-AC92-2D2E108DBAA0}" destId="{82F03708-A2AD-459B-AB59-7BBD9EB44E67}" srcOrd="2" destOrd="0" presId="urn:microsoft.com/office/officeart/2008/layout/VerticalCurvedList"/>
    <dgm:cxn modelId="{B585D8AA-8612-4072-87CB-715246956C2A}" type="presParOf" srcId="{147482D8-F793-4B63-AC92-2D2E108DBAA0}" destId="{9C6C1869-E7B2-4FB9-A22B-16BADC04A189}" srcOrd="3" destOrd="0" presId="urn:microsoft.com/office/officeart/2008/layout/VerticalCurvedList"/>
    <dgm:cxn modelId="{F9F84836-3ED3-445C-94DA-03D872E6D367}" type="presParOf" srcId="{30E5EA73-69FE-4C99-B7E6-D2785DA2F8C5}" destId="{B7B03930-5CC2-462E-B9EC-616030F550D1}" srcOrd="1" destOrd="0" presId="urn:microsoft.com/office/officeart/2008/layout/VerticalCurvedList"/>
    <dgm:cxn modelId="{E28A2CD6-A496-40C4-953B-2BF9A77F90B2}" type="presParOf" srcId="{30E5EA73-69FE-4C99-B7E6-D2785DA2F8C5}" destId="{738F6C6A-40BC-4677-97B0-D278E6A03A0F}" srcOrd="2" destOrd="0" presId="urn:microsoft.com/office/officeart/2008/layout/VerticalCurvedList"/>
    <dgm:cxn modelId="{4CF0EADE-4EFC-4D93-8F87-20BE795C0137}" type="presParOf" srcId="{738F6C6A-40BC-4677-97B0-D278E6A03A0F}" destId="{2B94B3DE-3FD1-4138-B6A8-86C32D7CDAE7}" srcOrd="0" destOrd="0" presId="urn:microsoft.com/office/officeart/2008/layout/VerticalCurvedList"/>
    <dgm:cxn modelId="{8A42388A-F030-4A0F-9A96-BBC57EF450AC}" type="presParOf" srcId="{30E5EA73-69FE-4C99-B7E6-D2785DA2F8C5}" destId="{3D425B47-886A-4BDE-9129-435A885F7BDD}" srcOrd="3" destOrd="0" presId="urn:microsoft.com/office/officeart/2008/layout/VerticalCurvedList"/>
    <dgm:cxn modelId="{E8602E43-97CB-4927-8348-341354391674}" type="presParOf" srcId="{30E5EA73-69FE-4C99-B7E6-D2785DA2F8C5}" destId="{64518638-C484-41DC-B301-F8E8B8C83E00}" srcOrd="4" destOrd="0" presId="urn:microsoft.com/office/officeart/2008/layout/VerticalCurvedList"/>
    <dgm:cxn modelId="{0FEE9FE1-A2BA-4B6C-97D6-9F6D5F32F074}" type="presParOf" srcId="{64518638-C484-41DC-B301-F8E8B8C83E00}" destId="{58A99791-976C-4270-ABCC-A15CE6943D6C}" srcOrd="0" destOrd="0" presId="urn:microsoft.com/office/officeart/2008/layout/VerticalCurvedList"/>
    <dgm:cxn modelId="{237A359A-3DA5-4C0C-9DFA-7C8508544C93}" type="presParOf" srcId="{30E5EA73-69FE-4C99-B7E6-D2785DA2F8C5}" destId="{158283C6-2307-4412-A694-C24A35138AE4}" srcOrd="5" destOrd="0" presId="urn:microsoft.com/office/officeart/2008/layout/VerticalCurvedList"/>
    <dgm:cxn modelId="{FC12769C-0A22-44A2-8189-A5ABA8F10E88}" type="presParOf" srcId="{30E5EA73-69FE-4C99-B7E6-D2785DA2F8C5}" destId="{4E54576A-E900-4046-BE98-5C6BBB87BD62}" srcOrd="6" destOrd="0" presId="urn:microsoft.com/office/officeart/2008/layout/VerticalCurvedList"/>
    <dgm:cxn modelId="{2754C532-8E61-462D-9C22-DB3BC64F612C}" type="presParOf" srcId="{4E54576A-E900-4046-BE98-5C6BBB87BD62}" destId="{C4F438E0-C9FB-4142-A782-E2ED2FAB32AB}" srcOrd="0" destOrd="0" presId="urn:microsoft.com/office/officeart/2008/layout/VerticalCurvedList"/>
    <dgm:cxn modelId="{3B620F4E-7241-473B-B27E-DD7B3AD2DDC0}" type="presParOf" srcId="{30E5EA73-69FE-4C99-B7E6-D2785DA2F8C5}" destId="{CC744001-4C3C-4F81-8A5F-5EA59164522D}" srcOrd="7" destOrd="0" presId="urn:microsoft.com/office/officeart/2008/layout/VerticalCurvedList"/>
    <dgm:cxn modelId="{67462FE8-2EF3-495D-A9D9-C4BC84790ED9}" type="presParOf" srcId="{30E5EA73-69FE-4C99-B7E6-D2785DA2F8C5}" destId="{510C83F2-0440-4E7F-892C-DCEBD03EB732}" srcOrd="8" destOrd="0" presId="urn:microsoft.com/office/officeart/2008/layout/VerticalCurvedList"/>
    <dgm:cxn modelId="{9CB869EE-D915-44E5-B1DE-DE8CFFDD279A}" type="presParOf" srcId="{510C83F2-0440-4E7F-892C-DCEBD03EB732}" destId="{3F3C026E-5E59-4607-89AF-91A7C0FC61F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>
              <a:solidFill>
                <a:schemeClr val="tx1"/>
              </a:solidFill>
            </a:rPr>
            <a:t>Scaling Databases &amp; the 2PC Protocol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Types of Data</a:t>
          </a: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CAP Theorem and BASE Properties</a:t>
          </a: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9044E199-CE41-4D69-946F-81059F947649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NoSQL Databases</a:t>
          </a:r>
        </a:p>
      </dgm:t>
    </dgm:pt>
    <dgm:pt modelId="{63495625-211D-4082-9676-3F607B824F09}" type="parTrans" cxnId="{E2F19C00-F5ED-48CA-A85B-3EE71C38B20C}">
      <dgm:prSet/>
      <dgm:spPr/>
      <dgm:t>
        <a:bodyPr/>
        <a:lstStyle/>
        <a:p>
          <a:endParaRPr lang="en-US"/>
        </a:p>
      </dgm:t>
    </dgm:pt>
    <dgm:pt modelId="{FA40DDEE-8F7D-4035-AF84-9E3C3407768C}" type="sibTrans" cxnId="{E2F19C00-F5ED-48CA-A85B-3EE71C38B20C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B7B03930-5CC2-462E-B9EC-616030F550D1}" type="pres">
      <dgm:prSet presAssocID="{020DE52D-4485-480D-9641-C45E840E866B}" presName="text_1" presStyleLbl="node1" presStyleIdx="0" presStyleCnt="4">
        <dgm:presLayoutVars>
          <dgm:bulletEnabled val="1"/>
        </dgm:presLayoutVars>
      </dgm:prSet>
      <dgm:spPr/>
    </dgm:pt>
    <dgm:pt modelId="{738F6C6A-40BC-4677-97B0-D278E6A03A0F}" type="pres">
      <dgm:prSet presAssocID="{020DE52D-4485-480D-9641-C45E840E866B}" presName="accent_1" presStyleCnt="0"/>
      <dgm:spPr/>
    </dgm:pt>
    <dgm:pt modelId="{2B94B3DE-3FD1-4138-B6A8-86C32D7CDAE7}" type="pres">
      <dgm:prSet presAssocID="{020DE52D-4485-480D-9641-C45E840E866B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3D425B47-886A-4BDE-9129-435A885F7BDD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</dgm:pt>
    <dgm:pt modelId="{64518638-C484-41DC-B301-F8E8B8C83E00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158283C6-2307-4412-A694-C24A35138AE4}" type="pres">
      <dgm:prSet presAssocID="{47736B17-8141-4E43-9780-98F53B713858}" presName="text_3" presStyleLbl="node1" presStyleIdx="2" presStyleCnt="4">
        <dgm:presLayoutVars>
          <dgm:bulletEnabled val="1"/>
        </dgm:presLayoutVars>
      </dgm:prSet>
      <dgm:spPr/>
    </dgm:pt>
    <dgm:pt modelId="{4E54576A-E900-4046-BE98-5C6BBB87BD62}" type="pres">
      <dgm:prSet presAssocID="{47736B17-8141-4E43-9780-98F53B713858}" presName="accent_3" presStyleCnt="0"/>
      <dgm:spPr/>
    </dgm:pt>
    <dgm:pt modelId="{C4F438E0-C9FB-4142-A782-E2ED2FAB32AB}" type="pres">
      <dgm:prSet presAssocID="{47736B17-8141-4E43-9780-98F53B713858}" presName="accentRepeatNode" presStyleLbl="solidFgAcc1" presStyleIdx="2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CC744001-4C3C-4F81-8A5F-5EA59164522D}" type="pres">
      <dgm:prSet presAssocID="{9044E199-CE41-4D69-946F-81059F947649}" presName="text_4" presStyleLbl="node1" presStyleIdx="3" presStyleCnt="4">
        <dgm:presLayoutVars>
          <dgm:bulletEnabled val="1"/>
        </dgm:presLayoutVars>
      </dgm:prSet>
      <dgm:spPr/>
    </dgm:pt>
    <dgm:pt modelId="{510C83F2-0440-4E7F-892C-DCEBD03EB732}" type="pres">
      <dgm:prSet presAssocID="{9044E199-CE41-4D69-946F-81059F947649}" presName="accent_4" presStyleCnt="0"/>
      <dgm:spPr/>
    </dgm:pt>
    <dgm:pt modelId="{3F3C026E-5E59-4607-89AF-91A7C0FC61FB}" type="pres">
      <dgm:prSet presAssocID="{9044E199-CE41-4D69-946F-81059F947649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E2F19C00-F5ED-48CA-A85B-3EE71C38B20C}" srcId="{BE1645D6-1611-4DF4-8DF3-EEC32D8C4F8A}" destId="{9044E199-CE41-4D69-946F-81059F947649}" srcOrd="3" destOrd="0" parTransId="{63495625-211D-4082-9676-3F607B824F09}" sibTransId="{FA40DDEE-8F7D-4035-AF84-9E3C3407768C}"/>
    <dgm:cxn modelId="{75739507-C25A-4FF2-8A75-99CFEB1AA6FA}" srcId="{BE1645D6-1611-4DF4-8DF3-EEC32D8C4F8A}" destId="{020DE52D-4485-480D-9641-C45E840E866B}" srcOrd="0" destOrd="0" parTransId="{C347DBC6-43D8-4312-8C18-62665D399B40}" sibTransId="{E0EF98CB-C1C0-4C22-A539-F558B4CAED5C}"/>
    <dgm:cxn modelId="{8289AC1F-6392-4B00-B166-5B7A0A0B069F}" type="presOf" srcId="{BE1645D6-1611-4DF4-8DF3-EEC32D8C4F8A}" destId="{8D4BB782-D1CB-4178-BD6C-378E667E109F}" srcOrd="0" destOrd="0" presId="urn:microsoft.com/office/officeart/2008/layout/VerticalCurvedList"/>
    <dgm:cxn modelId="{63AC6329-5CDD-4F43-8292-FD43FC0C4B70}" type="presOf" srcId="{E0EF98CB-C1C0-4C22-A539-F558B4CAED5C}" destId="{C56633DC-E658-46D8-BE63-7CB1CCD3C8DC}" srcOrd="0" destOrd="0" presId="urn:microsoft.com/office/officeart/2008/layout/VerticalCurvedList"/>
    <dgm:cxn modelId="{AD810062-62BA-4839-B0E0-7E04A7518CE5}" type="presOf" srcId="{47736B17-8141-4E43-9780-98F53B713858}" destId="{158283C6-2307-4412-A694-C24A35138AE4}" srcOrd="0" destOrd="0" presId="urn:microsoft.com/office/officeart/2008/layout/VerticalCurvedList"/>
    <dgm:cxn modelId="{8D133E69-FF6C-4AC7-837B-62EAA32B04CF}" type="presOf" srcId="{020DE52D-4485-480D-9641-C45E840E866B}" destId="{B7B03930-5CC2-462E-B9EC-616030F550D1}" srcOrd="0" destOrd="0" presId="urn:microsoft.com/office/officeart/2008/layout/VerticalCurvedList"/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CEF195BC-2F69-45E9-A9E6-B243446D29CE}" type="presOf" srcId="{9044E199-CE41-4D69-946F-81059F947649}" destId="{CC744001-4C3C-4F81-8A5F-5EA59164522D}" srcOrd="0" destOrd="0" presId="urn:microsoft.com/office/officeart/2008/layout/VerticalCurvedList"/>
    <dgm:cxn modelId="{CC57F3BD-5A75-4B32-AAB8-A0C24D0072DF}" srcId="{BE1645D6-1611-4DF4-8DF3-EEC32D8C4F8A}" destId="{47736B17-8141-4E43-9780-98F53B713858}" srcOrd="2" destOrd="0" parTransId="{397A7621-4703-4C39-9978-2D49301A2AA4}" sibTransId="{5939E8F9-A02A-4E0B-BCEC-7E77A483A98C}"/>
    <dgm:cxn modelId="{4EA0AFFB-A3A9-4B2D-A0BE-126B392908E0}" type="presOf" srcId="{594BF85D-E9BC-439A-80D6-0EB4896FAE66}" destId="{3D425B47-886A-4BDE-9129-435A885F7BDD}" srcOrd="0" destOrd="0" presId="urn:microsoft.com/office/officeart/2008/layout/VerticalCurvedList"/>
    <dgm:cxn modelId="{1BF5B10A-C807-4467-852A-B16BB9F23D70}" type="presParOf" srcId="{8D4BB782-D1CB-4178-BD6C-378E667E109F}" destId="{30E5EA73-69FE-4C99-B7E6-D2785DA2F8C5}" srcOrd="0" destOrd="0" presId="urn:microsoft.com/office/officeart/2008/layout/VerticalCurvedList"/>
    <dgm:cxn modelId="{6694602F-D7F4-4FA9-8F69-9F0C833B7CC5}" type="presParOf" srcId="{30E5EA73-69FE-4C99-B7E6-D2785DA2F8C5}" destId="{147482D8-F793-4B63-AC92-2D2E108DBAA0}" srcOrd="0" destOrd="0" presId="urn:microsoft.com/office/officeart/2008/layout/VerticalCurvedList"/>
    <dgm:cxn modelId="{9B6487A3-1380-4AF6-9FF7-34224EE734E2}" type="presParOf" srcId="{147482D8-F793-4B63-AC92-2D2E108DBAA0}" destId="{F2410933-DB5E-4543-A714-4AF5A203C95C}" srcOrd="0" destOrd="0" presId="urn:microsoft.com/office/officeart/2008/layout/VerticalCurvedList"/>
    <dgm:cxn modelId="{64BA6E3F-09CC-4A31-85DC-8D207573DB03}" type="presParOf" srcId="{147482D8-F793-4B63-AC92-2D2E108DBAA0}" destId="{C56633DC-E658-46D8-BE63-7CB1CCD3C8DC}" srcOrd="1" destOrd="0" presId="urn:microsoft.com/office/officeart/2008/layout/VerticalCurvedList"/>
    <dgm:cxn modelId="{451E3342-6397-47E8-95C5-023FFF0891CE}" type="presParOf" srcId="{147482D8-F793-4B63-AC92-2D2E108DBAA0}" destId="{82F03708-A2AD-459B-AB59-7BBD9EB44E67}" srcOrd="2" destOrd="0" presId="urn:microsoft.com/office/officeart/2008/layout/VerticalCurvedList"/>
    <dgm:cxn modelId="{7DE300FB-3E80-46BA-8ABC-347C8BA4C967}" type="presParOf" srcId="{147482D8-F793-4B63-AC92-2D2E108DBAA0}" destId="{9C6C1869-E7B2-4FB9-A22B-16BADC04A189}" srcOrd="3" destOrd="0" presId="urn:microsoft.com/office/officeart/2008/layout/VerticalCurvedList"/>
    <dgm:cxn modelId="{2021E8BC-380A-4E96-B617-015030E647F5}" type="presParOf" srcId="{30E5EA73-69FE-4C99-B7E6-D2785DA2F8C5}" destId="{B7B03930-5CC2-462E-B9EC-616030F550D1}" srcOrd="1" destOrd="0" presId="urn:microsoft.com/office/officeart/2008/layout/VerticalCurvedList"/>
    <dgm:cxn modelId="{C5496BBE-5720-45A1-9D78-A9A1BDBAE818}" type="presParOf" srcId="{30E5EA73-69FE-4C99-B7E6-D2785DA2F8C5}" destId="{738F6C6A-40BC-4677-97B0-D278E6A03A0F}" srcOrd="2" destOrd="0" presId="urn:microsoft.com/office/officeart/2008/layout/VerticalCurvedList"/>
    <dgm:cxn modelId="{02ED9BAB-2DD4-4510-AAB2-A843C5202E97}" type="presParOf" srcId="{738F6C6A-40BC-4677-97B0-D278E6A03A0F}" destId="{2B94B3DE-3FD1-4138-B6A8-86C32D7CDAE7}" srcOrd="0" destOrd="0" presId="urn:microsoft.com/office/officeart/2008/layout/VerticalCurvedList"/>
    <dgm:cxn modelId="{926D8281-FF91-4DC8-94E1-1105C74EF23D}" type="presParOf" srcId="{30E5EA73-69FE-4C99-B7E6-D2785DA2F8C5}" destId="{3D425B47-886A-4BDE-9129-435A885F7BDD}" srcOrd="3" destOrd="0" presId="urn:microsoft.com/office/officeart/2008/layout/VerticalCurvedList"/>
    <dgm:cxn modelId="{30E398F3-2182-4EFA-932C-DD2395193312}" type="presParOf" srcId="{30E5EA73-69FE-4C99-B7E6-D2785DA2F8C5}" destId="{64518638-C484-41DC-B301-F8E8B8C83E00}" srcOrd="4" destOrd="0" presId="urn:microsoft.com/office/officeart/2008/layout/VerticalCurvedList"/>
    <dgm:cxn modelId="{02BBB7AB-B1CC-4715-80A3-6A8C31F701B1}" type="presParOf" srcId="{64518638-C484-41DC-B301-F8E8B8C83E00}" destId="{58A99791-976C-4270-ABCC-A15CE6943D6C}" srcOrd="0" destOrd="0" presId="urn:microsoft.com/office/officeart/2008/layout/VerticalCurvedList"/>
    <dgm:cxn modelId="{E442DF62-6A41-4742-83D3-D4202CE4920D}" type="presParOf" srcId="{30E5EA73-69FE-4C99-B7E6-D2785DA2F8C5}" destId="{158283C6-2307-4412-A694-C24A35138AE4}" srcOrd="5" destOrd="0" presId="urn:microsoft.com/office/officeart/2008/layout/VerticalCurvedList"/>
    <dgm:cxn modelId="{80BF626E-96DC-4814-A531-F3E46A081ECB}" type="presParOf" srcId="{30E5EA73-69FE-4C99-B7E6-D2785DA2F8C5}" destId="{4E54576A-E900-4046-BE98-5C6BBB87BD62}" srcOrd="6" destOrd="0" presId="urn:microsoft.com/office/officeart/2008/layout/VerticalCurvedList"/>
    <dgm:cxn modelId="{10DEF544-D697-4E9F-8E5D-BDFDF612F479}" type="presParOf" srcId="{4E54576A-E900-4046-BE98-5C6BBB87BD62}" destId="{C4F438E0-C9FB-4142-A782-E2ED2FAB32AB}" srcOrd="0" destOrd="0" presId="urn:microsoft.com/office/officeart/2008/layout/VerticalCurvedList"/>
    <dgm:cxn modelId="{0C8E3D2E-1DBD-4FBF-BBCD-D916FE5B0C9C}" type="presParOf" srcId="{30E5EA73-69FE-4C99-B7E6-D2785DA2F8C5}" destId="{CC744001-4C3C-4F81-8A5F-5EA59164522D}" srcOrd="7" destOrd="0" presId="urn:microsoft.com/office/officeart/2008/layout/VerticalCurvedList"/>
    <dgm:cxn modelId="{D5A82060-E2DB-453C-944E-EED96D5069A0}" type="presParOf" srcId="{30E5EA73-69FE-4C99-B7E6-D2785DA2F8C5}" destId="{510C83F2-0440-4E7F-892C-DCEBD03EB732}" srcOrd="8" destOrd="0" presId="urn:microsoft.com/office/officeart/2008/layout/VerticalCurvedList"/>
    <dgm:cxn modelId="{1D6081E0-6011-4E25-804C-B53E8414C56B}" type="presParOf" srcId="{510C83F2-0440-4E7F-892C-DCEBD03EB732}" destId="{3F3C026E-5E59-4607-89AF-91A7C0FC61F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>
              <a:solidFill>
                <a:schemeClr val="tx1"/>
              </a:solidFill>
            </a:rPr>
            <a:t>Scaling Databases &amp; the 2PC Protocol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Types of Data</a:t>
          </a: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CAP Theorem and BASE Properties</a:t>
          </a: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9044E199-CE41-4D69-946F-81059F947649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NoSQL Databases</a:t>
          </a:r>
        </a:p>
      </dgm:t>
    </dgm:pt>
    <dgm:pt modelId="{63495625-211D-4082-9676-3F607B824F09}" type="parTrans" cxnId="{E2F19C00-F5ED-48CA-A85B-3EE71C38B20C}">
      <dgm:prSet/>
      <dgm:spPr/>
      <dgm:t>
        <a:bodyPr/>
        <a:lstStyle/>
        <a:p>
          <a:endParaRPr lang="en-US"/>
        </a:p>
      </dgm:t>
    </dgm:pt>
    <dgm:pt modelId="{FA40DDEE-8F7D-4035-AF84-9E3C3407768C}" type="sibTrans" cxnId="{E2F19C00-F5ED-48CA-A85B-3EE71C38B20C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B7B03930-5CC2-462E-B9EC-616030F550D1}" type="pres">
      <dgm:prSet presAssocID="{020DE52D-4485-480D-9641-C45E840E866B}" presName="text_1" presStyleLbl="node1" presStyleIdx="0" presStyleCnt="4">
        <dgm:presLayoutVars>
          <dgm:bulletEnabled val="1"/>
        </dgm:presLayoutVars>
      </dgm:prSet>
      <dgm:spPr/>
    </dgm:pt>
    <dgm:pt modelId="{738F6C6A-40BC-4677-97B0-D278E6A03A0F}" type="pres">
      <dgm:prSet presAssocID="{020DE52D-4485-480D-9641-C45E840E866B}" presName="accent_1" presStyleCnt="0"/>
      <dgm:spPr/>
    </dgm:pt>
    <dgm:pt modelId="{2B94B3DE-3FD1-4138-B6A8-86C32D7CDAE7}" type="pres">
      <dgm:prSet presAssocID="{020DE52D-4485-480D-9641-C45E840E866B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3D425B47-886A-4BDE-9129-435A885F7BDD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</dgm:pt>
    <dgm:pt modelId="{64518638-C484-41DC-B301-F8E8B8C83E00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158283C6-2307-4412-A694-C24A35138AE4}" type="pres">
      <dgm:prSet presAssocID="{47736B17-8141-4E43-9780-98F53B713858}" presName="text_3" presStyleLbl="node1" presStyleIdx="2" presStyleCnt="4">
        <dgm:presLayoutVars>
          <dgm:bulletEnabled val="1"/>
        </dgm:presLayoutVars>
      </dgm:prSet>
      <dgm:spPr/>
    </dgm:pt>
    <dgm:pt modelId="{4E54576A-E900-4046-BE98-5C6BBB87BD62}" type="pres">
      <dgm:prSet presAssocID="{47736B17-8141-4E43-9780-98F53B713858}" presName="accent_3" presStyleCnt="0"/>
      <dgm:spPr/>
    </dgm:pt>
    <dgm:pt modelId="{C4F438E0-C9FB-4142-A782-E2ED2FAB32AB}" type="pres">
      <dgm:prSet presAssocID="{47736B17-8141-4E43-9780-98F53B713858}" presName="accentRepeatNode" presStyleLbl="solidFgAcc1" presStyleIdx="2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CC744001-4C3C-4F81-8A5F-5EA59164522D}" type="pres">
      <dgm:prSet presAssocID="{9044E199-CE41-4D69-946F-81059F947649}" presName="text_4" presStyleLbl="node1" presStyleIdx="3" presStyleCnt="4">
        <dgm:presLayoutVars>
          <dgm:bulletEnabled val="1"/>
        </dgm:presLayoutVars>
      </dgm:prSet>
      <dgm:spPr/>
    </dgm:pt>
    <dgm:pt modelId="{510C83F2-0440-4E7F-892C-DCEBD03EB732}" type="pres">
      <dgm:prSet presAssocID="{9044E199-CE41-4D69-946F-81059F947649}" presName="accent_4" presStyleCnt="0"/>
      <dgm:spPr/>
    </dgm:pt>
    <dgm:pt modelId="{3F3C026E-5E59-4607-89AF-91A7C0FC61FB}" type="pres">
      <dgm:prSet presAssocID="{9044E199-CE41-4D69-946F-81059F947649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E2F19C00-F5ED-48CA-A85B-3EE71C38B20C}" srcId="{BE1645D6-1611-4DF4-8DF3-EEC32D8C4F8A}" destId="{9044E199-CE41-4D69-946F-81059F947649}" srcOrd="3" destOrd="0" parTransId="{63495625-211D-4082-9676-3F607B824F09}" sibTransId="{FA40DDEE-8F7D-4035-AF84-9E3C3407768C}"/>
    <dgm:cxn modelId="{75739507-C25A-4FF2-8A75-99CFEB1AA6FA}" srcId="{BE1645D6-1611-4DF4-8DF3-EEC32D8C4F8A}" destId="{020DE52D-4485-480D-9641-C45E840E866B}" srcOrd="0" destOrd="0" parTransId="{C347DBC6-43D8-4312-8C18-62665D399B40}" sibTransId="{E0EF98CB-C1C0-4C22-A539-F558B4CAED5C}"/>
    <dgm:cxn modelId="{42373D14-E1A8-4ACB-ACA7-394CD5818DFA}" type="presOf" srcId="{E0EF98CB-C1C0-4C22-A539-F558B4CAED5C}" destId="{C56633DC-E658-46D8-BE63-7CB1CCD3C8DC}" srcOrd="0" destOrd="0" presId="urn:microsoft.com/office/officeart/2008/layout/VerticalCurvedList"/>
    <dgm:cxn modelId="{EA48EB60-64E5-4634-9804-FA89B65611CD}" type="presOf" srcId="{594BF85D-E9BC-439A-80D6-0EB4896FAE66}" destId="{3D425B47-886A-4BDE-9129-435A885F7BDD}" srcOrd="0" destOrd="0" presId="urn:microsoft.com/office/officeart/2008/layout/VerticalCurvedList"/>
    <dgm:cxn modelId="{27EF9D47-3556-4DEB-B0DE-9F628012D4F3}" type="presOf" srcId="{47736B17-8141-4E43-9780-98F53B713858}" destId="{158283C6-2307-4412-A694-C24A35138AE4}" srcOrd="0" destOrd="0" presId="urn:microsoft.com/office/officeart/2008/layout/VerticalCurvedList"/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95F7C34D-EFB4-4CEE-92A3-6CAB3F4B2703}" type="presOf" srcId="{9044E199-CE41-4D69-946F-81059F947649}" destId="{CC744001-4C3C-4F81-8A5F-5EA59164522D}" srcOrd="0" destOrd="0" presId="urn:microsoft.com/office/officeart/2008/layout/VerticalCurvedList"/>
    <dgm:cxn modelId="{099BF3B5-607A-4364-85CD-4C6F5B12CE72}" type="presOf" srcId="{BE1645D6-1611-4DF4-8DF3-EEC32D8C4F8A}" destId="{8D4BB782-D1CB-4178-BD6C-378E667E109F}" srcOrd="0" destOrd="0" presId="urn:microsoft.com/office/officeart/2008/layout/VerticalCurvedList"/>
    <dgm:cxn modelId="{CC57F3BD-5A75-4B32-AAB8-A0C24D0072DF}" srcId="{BE1645D6-1611-4DF4-8DF3-EEC32D8C4F8A}" destId="{47736B17-8141-4E43-9780-98F53B713858}" srcOrd="2" destOrd="0" parTransId="{397A7621-4703-4C39-9978-2D49301A2AA4}" sibTransId="{5939E8F9-A02A-4E0B-BCEC-7E77A483A98C}"/>
    <dgm:cxn modelId="{6E9214EF-B76F-4213-957F-B4E31360C613}" type="presOf" srcId="{020DE52D-4485-480D-9641-C45E840E866B}" destId="{B7B03930-5CC2-462E-B9EC-616030F550D1}" srcOrd="0" destOrd="0" presId="urn:microsoft.com/office/officeart/2008/layout/VerticalCurvedList"/>
    <dgm:cxn modelId="{525CE417-4276-4703-9E82-989D8BE78A5E}" type="presParOf" srcId="{8D4BB782-D1CB-4178-BD6C-378E667E109F}" destId="{30E5EA73-69FE-4C99-B7E6-D2785DA2F8C5}" srcOrd="0" destOrd="0" presId="urn:microsoft.com/office/officeart/2008/layout/VerticalCurvedList"/>
    <dgm:cxn modelId="{93A3C16E-F670-46CB-809A-1CD60B969A45}" type="presParOf" srcId="{30E5EA73-69FE-4C99-B7E6-D2785DA2F8C5}" destId="{147482D8-F793-4B63-AC92-2D2E108DBAA0}" srcOrd="0" destOrd="0" presId="urn:microsoft.com/office/officeart/2008/layout/VerticalCurvedList"/>
    <dgm:cxn modelId="{2D3460FD-716F-4AF5-ACD3-25BF95C6A20D}" type="presParOf" srcId="{147482D8-F793-4B63-AC92-2D2E108DBAA0}" destId="{F2410933-DB5E-4543-A714-4AF5A203C95C}" srcOrd="0" destOrd="0" presId="urn:microsoft.com/office/officeart/2008/layout/VerticalCurvedList"/>
    <dgm:cxn modelId="{99D7DB1C-57AD-49ED-B68E-D01F54176515}" type="presParOf" srcId="{147482D8-F793-4B63-AC92-2D2E108DBAA0}" destId="{C56633DC-E658-46D8-BE63-7CB1CCD3C8DC}" srcOrd="1" destOrd="0" presId="urn:microsoft.com/office/officeart/2008/layout/VerticalCurvedList"/>
    <dgm:cxn modelId="{1A03E4EF-505F-420B-B6BC-8990D597D192}" type="presParOf" srcId="{147482D8-F793-4B63-AC92-2D2E108DBAA0}" destId="{82F03708-A2AD-459B-AB59-7BBD9EB44E67}" srcOrd="2" destOrd="0" presId="urn:microsoft.com/office/officeart/2008/layout/VerticalCurvedList"/>
    <dgm:cxn modelId="{8C500162-DCF3-48C3-9E54-A18F76A8E220}" type="presParOf" srcId="{147482D8-F793-4B63-AC92-2D2E108DBAA0}" destId="{9C6C1869-E7B2-4FB9-A22B-16BADC04A189}" srcOrd="3" destOrd="0" presId="urn:microsoft.com/office/officeart/2008/layout/VerticalCurvedList"/>
    <dgm:cxn modelId="{74FD9C12-ED0F-4976-A76C-9294635AD4F3}" type="presParOf" srcId="{30E5EA73-69FE-4C99-B7E6-D2785DA2F8C5}" destId="{B7B03930-5CC2-462E-B9EC-616030F550D1}" srcOrd="1" destOrd="0" presId="urn:microsoft.com/office/officeart/2008/layout/VerticalCurvedList"/>
    <dgm:cxn modelId="{D963967E-811D-4448-AE38-035C75C32F19}" type="presParOf" srcId="{30E5EA73-69FE-4C99-B7E6-D2785DA2F8C5}" destId="{738F6C6A-40BC-4677-97B0-D278E6A03A0F}" srcOrd="2" destOrd="0" presId="urn:microsoft.com/office/officeart/2008/layout/VerticalCurvedList"/>
    <dgm:cxn modelId="{4101B66B-3254-48CD-AD12-BEBDE25C6B4F}" type="presParOf" srcId="{738F6C6A-40BC-4677-97B0-D278E6A03A0F}" destId="{2B94B3DE-3FD1-4138-B6A8-86C32D7CDAE7}" srcOrd="0" destOrd="0" presId="urn:microsoft.com/office/officeart/2008/layout/VerticalCurvedList"/>
    <dgm:cxn modelId="{6A04FBCE-E6E5-4072-9C5A-85BBD54774C5}" type="presParOf" srcId="{30E5EA73-69FE-4C99-B7E6-D2785DA2F8C5}" destId="{3D425B47-886A-4BDE-9129-435A885F7BDD}" srcOrd="3" destOrd="0" presId="urn:microsoft.com/office/officeart/2008/layout/VerticalCurvedList"/>
    <dgm:cxn modelId="{426C3ADD-BEA0-40D7-AADF-BE72C21A9287}" type="presParOf" srcId="{30E5EA73-69FE-4C99-B7E6-D2785DA2F8C5}" destId="{64518638-C484-41DC-B301-F8E8B8C83E00}" srcOrd="4" destOrd="0" presId="urn:microsoft.com/office/officeart/2008/layout/VerticalCurvedList"/>
    <dgm:cxn modelId="{9DB86A14-5D1C-4F29-8342-9525EB08ACBD}" type="presParOf" srcId="{64518638-C484-41DC-B301-F8E8B8C83E00}" destId="{58A99791-976C-4270-ABCC-A15CE6943D6C}" srcOrd="0" destOrd="0" presId="urn:microsoft.com/office/officeart/2008/layout/VerticalCurvedList"/>
    <dgm:cxn modelId="{A6789E95-82B6-4CB9-A69E-AB9944CA0FC9}" type="presParOf" srcId="{30E5EA73-69FE-4C99-B7E6-D2785DA2F8C5}" destId="{158283C6-2307-4412-A694-C24A35138AE4}" srcOrd="5" destOrd="0" presId="urn:microsoft.com/office/officeart/2008/layout/VerticalCurvedList"/>
    <dgm:cxn modelId="{E605AE32-B271-4B69-B14A-306DAC4D1D7F}" type="presParOf" srcId="{30E5EA73-69FE-4C99-B7E6-D2785DA2F8C5}" destId="{4E54576A-E900-4046-BE98-5C6BBB87BD62}" srcOrd="6" destOrd="0" presId="urn:microsoft.com/office/officeart/2008/layout/VerticalCurvedList"/>
    <dgm:cxn modelId="{7EDEBF1A-451E-4440-AD14-EFA77BFBE255}" type="presParOf" srcId="{4E54576A-E900-4046-BE98-5C6BBB87BD62}" destId="{C4F438E0-C9FB-4142-A782-E2ED2FAB32AB}" srcOrd="0" destOrd="0" presId="urn:microsoft.com/office/officeart/2008/layout/VerticalCurvedList"/>
    <dgm:cxn modelId="{F04DCEA7-04D8-4447-8DC5-B2962633B4A0}" type="presParOf" srcId="{30E5EA73-69FE-4C99-B7E6-D2785DA2F8C5}" destId="{CC744001-4C3C-4F81-8A5F-5EA59164522D}" srcOrd="7" destOrd="0" presId="urn:microsoft.com/office/officeart/2008/layout/VerticalCurvedList"/>
    <dgm:cxn modelId="{53FC01CB-6418-4923-A7D6-699851D2D684}" type="presParOf" srcId="{30E5EA73-69FE-4C99-B7E6-D2785DA2F8C5}" destId="{510C83F2-0440-4E7F-892C-DCEBD03EB732}" srcOrd="8" destOrd="0" presId="urn:microsoft.com/office/officeart/2008/layout/VerticalCurvedList"/>
    <dgm:cxn modelId="{F0DAE737-85A4-419A-8C1C-423E9FBE4747}" type="presParOf" srcId="{510C83F2-0440-4E7F-892C-DCEBD03EB732}" destId="{3F3C026E-5E59-4607-89AF-91A7C0FC61F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B03930-5CC2-462E-B9EC-616030F550D1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Types of Data</a:t>
          </a:r>
        </a:p>
      </dsp:txBody>
      <dsp:txXfrm>
        <a:off x="584189" y="398361"/>
        <a:ext cx="6860950" cy="797137"/>
      </dsp:txXfrm>
    </dsp:sp>
    <dsp:sp modelId="{2B94B3DE-3FD1-4138-B6A8-86C32D7CDAE7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425B47-886A-4BDE-9129-435A885F7BDD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tx1"/>
              </a:solidFill>
            </a:rPr>
            <a:t>Scaling Databases &amp; the 2PC Protocol</a:t>
          </a:r>
        </a:p>
      </dsp:txBody>
      <dsp:txXfrm>
        <a:off x="1041206" y="1594274"/>
        <a:ext cx="6403933" cy="797137"/>
      </dsp:txXfrm>
    </dsp:sp>
    <dsp:sp modelId="{58A99791-976C-4270-ABCC-A15CE6943D6C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8283C6-2307-4412-A694-C24A35138AE4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CAP Theorem and BASE Properties</a:t>
          </a:r>
        </a:p>
      </dsp:txBody>
      <dsp:txXfrm>
        <a:off x="1041206" y="2790187"/>
        <a:ext cx="6403933" cy="797137"/>
      </dsp:txXfrm>
    </dsp:sp>
    <dsp:sp modelId="{C4F438E0-C9FB-4142-A782-E2ED2FAB32AB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744001-4C3C-4F81-8A5F-5EA59164522D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NoSQL Databases</a:t>
          </a:r>
        </a:p>
      </dsp:txBody>
      <dsp:txXfrm>
        <a:off x="584189" y="3986101"/>
        <a:ext cx="6860950" cy="797137"/>
      </dsp:txXfrm>
    </dsp:sp>
    <dsp:sp modelId="{3F3C026E-5E59-4607-89AF-91A7C0FC61FB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B03930-5CC2-462E-B9EC-616030F550D1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Types of Data</a:t>
          </a:r>
        </a:p>
      </dsp:txBody>
      <dsp:txXfrm>
        <a:off x="584189" y="398361"/>
        <a:ext cx="6860950" cy="797137"/>
      </dsp:txXfrm>
    </dsp:sp>
    <dsp:sp modelId="{2B94B3DE-3FD1-4138-B6A8-86C32D7CDAE7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425B47-886A-4BDE-9129-435A885F7BDD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tx1"/>
              </a:solidFill>
            </a:rPr>
            <a:t>Scaling Databases &amp; the 2PC Protocol</a:t>
          </a:r>
        </a:p>
      </dsp:txBody>
      <dsp:txXfrm>
        <a:off x="1041206" y="1594274"/>
        <a:ext cx="6403933" cy="797137"/>
      </dsp:txXfrm>
    </dsp:sp>
    <dsp:sp modelId="{58A99791-976C-4270-ABCC-A15CE6943D6C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8283C6-2307-4412-A694-C24A35138AE4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CAP Theorem and BASE Properties</a:t>
          </a:r>
        </a:p>
      </dsp:txBody>
      <dsp:txXfrm>
        <a:off x="1041206" y="2790187"/>
        <a:ext cx="6403933" cy="797137"/>
      </dsp:txXfrm>
    </dsp:sp>
    <dsp:sp modelId="{C4F438E0-C9FB-4142-A782-E2ED2FAB32AB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744001-4C3C-4F81-8A5F-5EA59164522D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NoSQL Databases</a:t>
          </a:r>
        </a:p>
      </dsp:txBody>
      <dsp:txXfrm>
        <a:off x="584189" y="3986101"/>
        <a:ext cx="6860950" cy="797137"/>
      </dsp:txXfrm>
    </dsp:sp>
    <dsp:sp modelId="{3F3C026E-5E59-4607-89AF-91A7C0FC61FB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B03930-5CC2-462E-B9EC-616030F550D1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Types of Data</a:t>
          </a:r>
        </a:p>
      </dsp:txBody>
      <dsp:txXfrm>
        <a:off x="584189" y="398361"/>
        <a:ext cx="6860950" cy="797137"/>
      </dsp:txXfrm>
    </dsp:sp>
    <dsp:sp modelId="{2B94B3DE-3FD1-4138-B6A8-86C32D7CDAE7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425B47-886A-4BDE-9129-435A885F7BDD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tx1"/>
              </a:solidFill>
            </a:rPr>
            <a:t>Scaling Databases &amp; the 2PC Protocol</a:t>
          </a:r>
        </a:p>
      </dsp:txBody>
      <dsp:txXfrm>
        <a:off x="1041206" y="1594274"/>
        <a:ext cx="6403933" cy="797137"/>
      </dsp:txXfrm>
    </dsp:sp>
    <dsp:sp modelId="{58A99791-976C-4270-ABCC-A15CE6943D6C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8283C6-2307-4412-A694-C24A35138AE4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CAP Theorem and BASE Properties</a:t>
          </a:r>
        </a:p>
      </dsp:txBody>
      <dsp:txXfrm>
        <a:off x="1041206" y="2790187"/>
        <a:ext cx="6403933" cy="797137"/>
      </dsp:txXfrm>
    </dsp:sp>
    <dsp:sp modelId="{C4F438E0-C9FB-4142-A782-E2ED2FAB32AB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744001-4C3C-4F81-8A5F-5EA59164522D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NoSQL Databases</a:t>
          </a:r>
        </a:p>
      </dsp:txBody>
      <dsp:txXfrm>
        <a:off x="584189" y="3986101"/>
        <a:ext cx="6860950" cy="797137"/>
      </dsp:txXfrm>
    </dsp:sp>
    <dsp:sp modelId="{3F3C026E-5E59-4607-89AF-91A7C0FC61FB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B03930-5CC2-462E-B9EC-616030F550D1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Types of Data</a:t>
          </a:r>
        </a:p>
      </dsp:txBody>
      <dsp:txXfrm>
        <a:off x="584189" y="398361"/>
        <a:ext cx="6860950" cy="797137"/>
      </dsp:txXfrm>
    </dsp:sp>
    <dsp:sp modelId="{2B94B3DE-3FD1-4138-B6A8-86C32D7CDAE7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425B47-886A-4BDE-9129-435A885F7BDD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tx1"/>
              </a:solidFill>
            </a:rPr>
            <a:t>Scaling Databases &amp; the 2PC Protocol</a:t>
          </a:r>
        </a:p>
      </dsp:txBody>
      <dsp:txXfrm>
        <a:off x="1041206" y="1594274"/>
        <a:ext cx="6403933" cy="797137"/>
      </dsp:txXfrm>
    </dsp:sp>
    <dsp:sp modelId="{58A99791-976C-4270-ABCC-A15CE6943D6C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8283C6-2307-4412-A694-C24A35138AE4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CAP Theorem and BASE Properties</a:t>
          </a:r>
        </a:p>
      </dsp:txBody>
      <dsp:txXfrm>
        <a:off x="1041206" y="2790187"/>
        <a:ext cx="6403933" cy="797137"/>
      </dsp:txXfrm>
    </dsp:sp>
    <dsp:sp modelId="{C4F438E0-C9FB-4142-A782-E2ED2FAB32AB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744001-4C3C-4F81-8A5F-5EA59164522D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NoSQL Databases</a:t>
          </a:r>
        </a:p>
      </dsp:txBody>
      <dsp:txXfrm>
        <a:off x="584189" y="3986101"/>
        <a:ext cx="6860950" cy="797137"/>
      </dsp:txXfrm>
    </dsp:sp>
    <dsp:sp modelId="{3F3C026E-5E59-4607-89AF-91A7C0FC61FB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pPr/>
              <a:t>18/Apr/18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pPr/>
              <a:t>18/Apr/18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86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40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ERP</a:t>
            </a:r>
            <a:r>
              <a:rPr lang="en-US" baseline="0" dirty="0"/>
              <a:t> = Enterprise Resource Planning</a:t>
            </a:r>
          </a:p>
          <a:p>
            <a:r>
              <a:rPr lang="en-US" baseline="0" dirty="0"/>
              <a:t>BI = Business Intelligence</a:t>
            </a:r>
          </a:p>
          <a:p>
            <a:r>
              <a:rPr lang="en-US" baseline="0" dirty="0"/>
              <a:t>CRM = 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Customer relationship management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97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7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57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19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6246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29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89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pPr/>
              <a:t>18/Apr/18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pPr/>
              <a:t>18/Apr/18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pPr/>
              <a:t>18/Apr/18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pPr/>
              <a:t>18/Apr/18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pPr/>
              <a:t>18/Apr/18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pPr/>
              <a:t>18/Apr/18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pPr/>
              <a:t>18/Apr/18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pPr/>
              <a:t>18/Apr/18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pPr/>
              <a:t>18/Apr/18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pPr/>
              <a:t>18/Apr/18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pPr/>
              <a:t>18/Apr/18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pPr/>
              <a:t>18/Apr/18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Database Applications (15-415)</a:t>
            </a:r>
            <a:br>
              <a:rPr lang="en-US" sz="4900" dirty="0"/>
            </a:br>
            <a:br>
              <a:rPr lang="en-US" dirty="0"/>
            </a:br>
            <a:r>
              <a:rPr lang="en-US" dirty="0"/>
              <a:t>NoSQL Databases</a:t>
            </a:r>
            <a:br>
              <a:rPr lang="en-US" dirty="0"/>
            </a:br>
            <a:r>
              <a:rPr lang="en-US" dirty="0"/>
              <a:t>Lecture 27, April 18, 2018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Amdahl’s Law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7630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</a:rPr>
              <a:t>How much faster will a parallel program run?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300" dirty="0"/>
              <a:t>Suppose that the sequential execution of a program takes </a:t>
            </a:r>
            <a:r>
              <a:rPr lang="en-US" sz="2300" b="1" i="1" dirty="0">
                <a:solidFill>
                  <a:schemeClr val="tx1"/>
                </a:solidFill>
              </a:rPr>
              <a:t>T</a:t>
            </a:r>
            <a:r>
              <a:rPr lang="en-US" sz="2300" b="1" i="1" baseline="-25000" dirty="0">
                <a:solidFill>
                  <a:schemeClr val="tx1"/>
                </a:solidFill>
              </a:rPr>
              <a:t>1</a:t>
            </a:r>
            <a:r>
              <a:rPr lang="en-US" sz="2300" baseline="-25000" dirty="0"/>
              <a:t> </a:t>
            </a:r>
            <a:r>
              <a:rPr lang="en-US" sz="2300" dirty="0"/>
              <a:t>time units and the parallel execution on </a:t>
            </a:r>
            <a:r>
              <a:rPr lang="en-US" sz="2300" b="1" i="1" dirty="0">
                <a:solidFill>
                  <a:schemeClr val="tx1"/>
                </a:solidFill>
              </a:rPr>
              <a:t>p</a:t>
            </a:r>
            <a:r>
              <a:rPr lang="en-US" sz="2300" dirty="0"/>
              <a:t> processors/machines takes </a:t>
            </a:r>
            <a:r>
              <a:rPr lang="en-US" sz="2300" b="1" i="1" dirty="0" err="1">
                <a:solidFill>
                  <a:schemeClr val="tx1"/>
                </a:solidFill>
              </a:rPr>
              <a:t>T</a:t>
            </a:r>
            <a:r>
              <a:rPr lang="en-US" sz="2300" b="1" i="1" baseline="-25000" dirty="0" err="1">
                <a:solidFill>
                  <a:schemeClr val="tx1"/>
                </a:solidFill>
              </a:rPr>
              <a:t>p</a:t>
            </a:r>
            <a:r>
              <a:rPr lang="en-US" sz="2300" dirty="0"/>
              <a:t> time units</a:t>
            </a:r>
          </a:p>
          <a:p>
            <a:pPr lvl="2">
              <a:buFont typeface="Wingdings" pitchFamily="2" charset="2"/>
              <a:buChar char="§"/>
              <a:defRPr/>
            </a:pPr>
            <a:endParaRPr lang="en-US" sz="1600" dirty="0"/>
          </a:p>
          <a:p>
            <a:pPr lvl="1">
              <a:buFont typeface="Wingdings" pitchFamily="2" charset="2"/>
              <a:buChar char="§"/>
              <a:defRPr/>
            </a:pPr>
            <a:r>
              <a:rPr lang="en-US" sz="2300" dirty="0"/>
              <a:t>Suppose that out of the entire execution of the program,</a:t>
            </a:r>
            <a:br>
              <a:rPr lang="en-US" sz="2300" dirty="0"/>
            </a:br>
            <a:r>
              <a:rPr lang="en-US" sz="2300" dirty="0"/>
              <a:t>a fraction </a:t>
            </a:r>
            <a:r>
              <a:rPr lang="en-US" sz="2300" b="1" i="1" dirty="0">
                <a:solidFill>
                  <a:schemeClr val="tx1"/>
                </a:solidFill>
              </a:rPr>
              <a:t>s</a:t>
            </a:r>
            <a:r>
              <a:rPr lang="en-US" sz="2300" b="1" dirty="0"/>
              <a:t> </a:t>
            </a:r>
            <a:r>
              <a:rPr lang="en-US" sz="2300" dirty="0"/>
              <a:t>of it is </a:t>
            </a:r>
            <a:r>
              <a:rPr lang="en-US" sz="2300" b="1" i="1" dirty="0"/>
              <a:t>not parallelizable </a:t>
            </a:r>
            <a:r>
              <a:rPr lang="en-US" sz="2300" dirty="0"/>
              <a:t>while the remaining</a:t>
            </a:r>
            <a:br>
              <a:rPr lang="en-US" sz="2300" dirty="0"/>
            </a:br>
            <a:r>
              <a:rPr lang="en-US" sz="2300" dirty="0"/>
              <a:t>fraction </a:t>
            </a:r>
            <a:r>
              <a:rPr lang="en-US" sz="2300" b="1" i="1" dirty="0">
                <a:solidFill>
                  <a:schemeClr val="tx1"/>
                </a:solidFill>
              </a:rPr>
              <a:t>1-s</a:t>
            </a:r>
            <a:r>
              <a:rPr lang="en-US" sz="2300" dirty="0"/>
              <a:t> of it is </a:t>
            </a:r>
            <a:r>
              <a:rPr lang="en-US" sz="2300" b="1" i="1" dirty="0"/>
              <a:t>parallelizable</a:t>
            </a:r>
          </a:p>
          <a:p>
            <a:pPr lvl="2">
              <a:buFont typeface="Wingdings" pitchFamily="2" charset="2"/>
              <a:buChar char="§"/>
              <a:defRPr/>
            </a:pPr>
            <a:endParaRPr lang="en-US" sz="1600" dirty="0"/>
          </a:p>
          <a:p>
            <a:pPr lvl="1">
              <a:buFont typeface="Wingdings" pitchFamily="2" charset="2"/>
              <a:buChar char="§"/>
              <a:defRPr/>
            </a:pPr>
            <a:r>
              <a:rPr lang="en-US" sz="2300" dirty="0"/>
              <a:t>Then the speedup (</a:t>
            </a:r>
            <a:r>
              <a:rPr lang="en-US" sz="2300" b="1" i="1" dirty="0">
                <a:solidFill>
                  <a:srgbClr val="C00000"/>
                </a:solidFill>
              </a:rPr>
              <a:t>Amdahl’s formula</a:t>
            </a:r>
            <a:r>
              <a:rPr lang="en-US" sz="2300" dirty="0"/>
              <a:t>):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US" sz="2300" dirty="0"/>
          </a:p>
          <a:p>
            <a:pPr lvl="1">
              <a:buFont typeface="Wingdings" pitchFamily="2" charset="2"/>
              <a:buChar char="§"/>
              <a:defRPr/>
            </a:pPr>
            <a:endParaRPr lang="en-US" sz="1800" dirty="0"/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400" i="1" dirty="0">
              <a:solidFill>
                <a:schemeClr val="tx1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51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4AC9329-07F6-4D20-9E2C-03605C52A80A}" type="slidenum">
              <a:rPr lang="en-US" smtClean="0">
                <a:solidFill>
                  <a:schemeClr val="bg2"/>
                </a:solidFill>
              </a:rPr>
              <a:pPr eaLnBrk="1" hangingPunct="1"/>
              <a:t>10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8" name="TextBox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71800" y="5410200"/>
            <a:ext cx="3516732" cy="795667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  <a:latin typeface="Arial" charset="0"/>
                <a:cs typeface="Arial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2889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Amdahl’s Law: An Example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610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sz="2800" dirty="0"/>
              <a:t>Suppose that: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80% of your program can be parallelized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4 machines are used to run your parallel version of </a:t>
            </a:r>
            <a:br>
              <a:rPr lang="en-US" sz="2600" dirty="0"/>
            </a:br>
            <a:r>
              <a:rPr lang="en-US" sz="2600" dirty="0"/>
              <a:t>the program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n-US" sz="2600" dirty="0"/>
              <a:t>The speedup you can get according to Amdahl’s law is: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000" dirty="0"/>
          </a:p>
          <a:p>
            <a:pPr>
              <a:buFont typeface="Wingdings" pitchFamily="2" charset="2"/>
              <a:buChar char="§"/>
              <a:defRPr/>
            </a:pPr>
            <a:endParaRPr lang="en-US" sz="2000" dirty="0"/>
          </a:p>
          <a:p>
            <a:pPr>
              <a:buFont typeface="Wingdings" pitchFamily="2" charset="2"/>
              <a:buChar char="§"/>
              <a:defRPr/>
            </a:pPr>
            <a:endParaRPr lang="en-US" sz="2000" dirty="0"/>
          </a:p>
          <a:p>
            <a:pPr>
              <a:buFont typeface="Wingdings" pitchFamily="2" charset="2"/>
              <a:buChar char="§"/>
              <a:defRPr/>
            </a:pPr>
            <a:endParaRPr lang="en-US" sz="2000" dirty="0"/>
          </a:p>
          <a:p>
            <a:pPr>
              <a:buFont typeface="Wingdings" pitchFamily="2" charset="2"/>
              <a:buChar char="§"/>
              <a:defRPr/>
            </a:pPr>
            <a:endParaRPr lang="en-US" sz="2000" dirty="0"/>
          </a:p>
          <a:p>
            <a:pPr lvl="1">
              <a:buFont typeface="Wingdings" pitchFamily="2" charset="2"/>
              <a:buChar char="§"/>
              <a:defRPr/>
            </a:pPr>
            <a:endParaRPr lang="en-US" sz="1800" dirty="0"/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400" i="1" dirty="0">
              <a:solidFill>
                <a:schemeClr val="tx1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614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CC60A62-CD09-454D-9D3F-E72940D91B24}" type="slidenum">
              <a:rPr lang="en-US" smtClean="0">
                <a:solidFill>
                  <a:schemeClr val="bg2"/>
                </a:solidFill>
              </a:rPr>
              <a:pPr eaLnBrk="1" hangingPunct="1"/>
              <a:t>11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532606" y="5715000"/>
            <a:ext cx="8077200" cy="762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Although you use 4 processors you cannot get a speedup more than 2.5 times!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487" y="4541837"/>
            <a:ext cx="3627437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448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Real Vs. Actual Cases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Amdahl’s argument is too simplified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In reality, communication overhead and potential workload imbalance exist upon running parallel programs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990600" y="35814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3581400"/>
            <a:ext cx="2174875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0600" y="41148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90600" y="46482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90600" y="51816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90600" y="57150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0" y="41148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524000" y="46482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524000" y="51816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524000" y="57150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219200" y="3321050"/>
            <a:ext cx="1698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/>
              <a:t>20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573338" y="3321050"/>
            <a:ext cx="1698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/>
              <a:t>80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990600" y="3810000"/>
            <a:ext cx="0" cy="3048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524000" y="3810000"/>
            <a:ext cx="0" cy="3048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057400" y="3810000"/>
            <a:ext cx="1641475" cy="3048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219200" y="3930650"/>
            <a:ext cx="1698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/>
              <a:t>20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735138" y="3930650"/>
            <a:ext cx="1698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/>
              <a:t>20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47650" y="4159250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 b="1"/>
              <a:t>Process 1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28600" y="4692650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 b="1"/>
              <a:t>Process 2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28600" y="5226050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 b="1"/>
              <a:t>Process 3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28600" y="5759450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 b="1"/>
              <a:t>Process 4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5138" y="3413125"/>
            <a:ext cx="4175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 i="1"/>
              <a:t>Serial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71475" y="3930650"/>
            <a:ext cx="5461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 i="1"/>
              <a:t>Parallel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990600" y="6172200"/>
            <a:ext cx="30241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400" i="1"/>
              <a:t>1. Parallel Speed-up: An Ideal Case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303463" y="53340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303463" y="57150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932113" y="5364163"/>
            <a:ext cx="14065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/>
              <a:t>Cannot be parallelized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913063" y="5773738"/>
            <a:ext cx="1211262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/>
              <a:t>Can be parallelized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86000" y="5257800"/>
            <a:ext cx="2052638" cy="82232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5338763" y="3578225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872163" y="3578225"/>
            <a:ext cx="2174875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338763" y="4111625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338763" y="4645025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338763" y="5178425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338763" y="5711825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872163" y="4114800"/>
            <a:ext cx="533400" cy="225425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872163" y="4648200"/>
            <a:ext cx="381000" cy="225425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872163" y="5178425"/>
            <a:ext cx="604837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872163" y="5711825"/>
            <a:ext cx="61595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5567363" y="3317875"/>
            <a:ext cx="1698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/>
              <a:t>20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6921500" y="3317875"/>
            <a:ext cx="1698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/>
              <a:t>80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5338763" y="3806825"/>
            <a:ext cx="0" cy="3048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872163" y="3806825"/>
            <a:ext cx="0" cy="3048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5567363" y="3927475"/>
            <a:ext cx="1698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/>
              <a:t>20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6083300" y="3927475"/>
            <a:ext cx="1698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/>
              <a:t>20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595813" y="4156075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 b="1"/>
              <a:t>Process 1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4576763" y="4689475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 b="1"/>
              <a:t>Process 2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4576763" y="5222875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 b="1"/>
              <a:t>Process 3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4576763" y="5756275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 b="1"/>
              <a:t>Process 4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4813300" y="3409950"/>
            <a:ext cx="41751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 i="1"/>
              <a:t>Serial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4719638" y="3927475"/>
            <a:ext cx="5461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 i="1"/>
              <a:t>Parallel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5338763" y="6169025"/>
            <a:ext cx="31289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400" i="1"/>
              <a:t>2. Parallel Speed-up: An Actual Case</a:t>
            </a:r>
          </a:p>
        </p:txBody>
      </p:sp>
      <p:sp>
        <p:nvSpPr>
          <p:cNvPr id="64" name="Rectangle 63"/>
          <p:cNvSpPr/>
          <p:nvPr/>
        </p:nvSpPr>
        <p:spPr>
          <a:xfrm>
            <a:off x="6956425" y="49530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6956425" y="53340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7585075" y="4983163"/>
            <a:ext cx="14065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/>
              <a:t>Cannot be parallelized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7566025" y="5392738"/>
            <a:ext cx="1211263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/>
              <a:t>Can be parallelized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938963" y="4876800"/>
            <a:ext cx="2052637" cy="104775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481763" y="4111625"/>
            <a:ext cx="147637" cy="215900"/>
          </a:xfrm>
          <a:prstGeom prst="rect">
            <a:avLst/>
          </a:prstGeom>
          <a:pattFill prst="lgCheck">
            <a:fgClr>
              <a:srgbClr val="00B050"/>
            </a:fgClr>
            <a:bgClr>
              <a:schemeClr val="bg1"/>
            </a:bgClr>
          </a:patt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477000" y="4648200"/>
            <a:ext cx="147638" cy="215900"/>
          </a:xfrm>
          <a:prstGeom prst="rect">
            <a:avLst/>
          </a:prstGeom>
          <a:pattFill prst="lgCheck">
            <a:fgClr>
              <a:srgbClr val="00B050"/>
            </a:fgClr>
            <a:bgClr>
              <a:schemeClr val="bg1"/>
            </a:bgClr>
          </a:patt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481763" y="5164138"/>
            <a:ext cx="142875" cy="246062"/>
          </a:xfrm>
          <a:prstGeom prst="rect">
            <a:avLst/>
          </a:prstGeom>
          <a:pattFill prst="lgCheck">
            <a:fgClr>
              <a:srgbClr val="00B050"/>
            </a:fgClr>
            <a:bgClr>
              <a:schemeClr val="bg1"/>
            </a:bgClr>
          </a:patt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6488113" y="5697538"/>
            <a:ext cx="141287" cy="246062"/>
          </a:xfrm>
          <a:prstGeom prst="rect">
            <a:avLst/>
          </a:prstGeom>
          <a:pattFill prst="lgCheck">
            <a:fgClr>
              <a:srgbClr val="00B050"/>
            </a:fgClr>
            <a:bgClr>
              <a:schemeClr val="bg1"/>
            </a:bgClr>
          </a:patt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6405563" y="4019550"/>
            <a:ext cx="0" cy="206057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7" name="Straight Arrow Connector 4096"/>
          <p:cNvCxnSpPr/>
          <p:nvPr/>
        </p:nvCxnSpPr>
        <p:spPr>
          <a:xfrm>
            <a:off x="6550025" y="6080125"/>
            <a:ext cx="4572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7091363" y="5995988"/>
            <a:ext cx="1092200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 b="1" i="1"/>
              <a:t>Load Unbalance</a:t>
            </a:r>
          </a:p>
        </p:txBody>
      </p:sp>
      <p:sp>
        <p:nvSpPr>
          <p:cNvPr id="78" name="Rectangle 77"/>
          <p:cNvSpPr/>
          <p:nvPr/>
        </p:nvSpPr>
        <p:spPr>
          <a:xfrm>
            <a:off x="7091363" y="5651500"/>
            <a:ext cx="147637" cy="215900"/>
          </a:xfrm>
          <a:prstGeom prst="rect">
            <a:avLst/>
          </a:prstGeom>
          <a:pattFill prst="lgCheck">
            <a:fgClr>
              <a:srgbClr val="00B050"/>
            </a:fgClr>
            <a:bgClr>
              <a:schemeClr val="bg1"/>
            </a:bgClr>
          </a:patt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7315200" y="5697538"/>
            <a:ext cx="1608138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/>
              <a:t>Communication overhead</a:t>
            </a:r>
          </a:p>
        </p:txBody>
      </p:sp>
      <p:cxnSp>
        <p:nvCxnSpPr>
          <p:cNvPr id="4101" name="Straight Connector 4100"/>
          <p:cNvCxnSpPr/>
          <p:nvPr/>
        </p:nvCxnSpPr>
        <p:spPr>
          <a:xfrm>
            <a:off x="4419600" y="3250962"/>
            <a:ext cx="0" cy="3352800"/>
          </a:xfrm>
          <a:prstGeom prst="line">
            <a:avLst/>
          </a:prstGeom>
          <a:ln w="19050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Curved Up Arrow 83"/>
          <p:cNvSpPr/>
          <p:nvPr/>
        </p:nvSpPr>
        <p:spPr>
          <a:xfrm>
            <a:off x="3998913" y="6363812"/>
            <a:ext cx="841375" cy="381000"/>
          </a:xfrm>
          <a:prstGeom prst="curvedUp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85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/>
      <p:bldP spid="17" grpId="0"/>
      <p:bldP spid="22" grpId="0"/>
      <p:bldP spid="23" grpId="0"/>
      <p:bldP spid="28" grpId="0"/>
      <p:bldP spid="29" grpId="0"/>
      <p:bldP spid="30" grpId="0"/>
      <p:bldP spid="31" grpId="0"/>
      <p:bldP spid="32" grpId="0"/>
      <p:bldP spid="33" grpId="0"/>
      <p:bldP spid="12" grpId="0"/>
      <p:bldP spid="35" grpId="0" animBg="1"/>
      <p:bldP spid="36" grpId="0" animBg="1"/>
      <p:bldP spid="37" grpId="0"/>
      <p:bldP spid="38" grpId="0"/>
      <p:bldP spid="18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/>
      <p:bldP spid="51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 animBg="1"/>
      <p:bldP spid="65" grpId="0" animBg="1"/>
      <p:bldP spid="66" grpId="0"/>
      <p:bldP spid="67" grpId="0"/>
      <p:bldP spid="68" grpId="0" animBg="1"/>
      <p:bldP spid="21" grpId="0" animBg="1"/>
      <p:bldP spid="70" grpId="0" animBg="1"/>
      <p:bldP spid="71" grpId="0" animBg="1"/>
      <p:bldP spid="72" grpId="0" animBg="1"/>
      <p:bldP spid="77" grpId="0"/>
      <p:bldP spid="78" grpId="0" animBg="1"/>
      <p:bldP spid="79" grpId="0"/>
      <p:bldP spid="8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Some Guidelines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r>
              <a:rPr lang="en-US" sz="2800" dirty="0"/>
              <a:t>Here are some guidelines to effectively benefit </a:t>
            </a:r>
            <a:br>
              <a:rPr lang="en-US" sz="2800" dirty="0"/>
            </a:br>
            <a:r>
              <a:rPr lang="en-US" sz="2800" dirty="0"/>
              <a:t>from parallelization:</a:t>
            </a:r>
          </a:p>
          <a:p>
            <a:pPr algn="just" eaLnBrk="1" hangingPunct="1">
              <a:buFont typeface="Wingdings" pitchFamily="2" charset="2"/>
              <a:buChar char="§"/>
            </a:pPr>
            <a:endParaRPr lang="en-US" sz="2800" dirty="0"/>
          </a:p>
          <a:p>
            <a:pPr marL="914400" lvl="1" indent="-457200" algn="just" eaLnBrk="1" hangingPunct="1">
              <a:buFontTx/>
              <a:buAutoNum type="arabicPeriod"/>
            </a:pPr>
            <a:r>
              <a:rPr lang="en-US" dirty="0"/>
              <a:t>Maximize the fraction of your program that can be parallelized </a:t>
            </a:r>
          </a:p>
          <a:p>
            <a:pPr marL="914400" lvl="1" indent="-457200" algn="just" eaLnBrk="1" hangingPunct="1">
              <a:buFontTx/>
              <a:buAutoNum type="arabicPeriod"/>
            </a:pPr>
            <a:endParaRPr lang="en-US" dirty="0"/>
          </a:p>
          <a:p>
            <a:pPr marL="914400" lvl="1" indent="-457200" algn="just" eaLnBrk="1" hangingPunct="1">
              <a:buFontTx/>
              <a:buAutoNum type="arabicPeriod"/>
            </a:pPr>
            <a:r>
              <a:rPr lang="en-US" dirty="0"/>
              <a:t>Balance the workload of parallel processes</a:t>
            </a:r>
          </a:p>
          <a:p>
            <a:pPr marL="914400" lvl="1" indent="-457200" algn="just" eaLnBrk="1" hangingPunct="1">
              <a:buFontTx/>
              <a:buAutoNum type="arabicPeriod"/>
            </a:pPr>
            <a:endParaRPr lang="en-US" dirty="0"/>
          </a:p>
          <a:p>
            <a:pPr marL="914400" lvl="1" indent="-457200" algn="just" eaLnBrk="1" hangingPunct="1">
              <a:buFontTx/>
              <a:buAutoNum type="arabicPeriod"/>
            </a:pPr>
            <a:r>
              <a:rPr lang="en-US" dirty="0"/>
              <a:t>Minimize the time spent for communication</a:t>
            </a:r>
          </a:p>
          <a:p>
            <a:pPr marL="914400" lvl="1" indent="-457200" algn="just" eaLnBrk="1" hangingPunct="1">
              <a:buFontTx/>
              <a:buNone/>
            </a:pPr>
            <a:endParaRPr lang="en-US" sz="1400" dirty="0"/>
          </a:p>
          <a:p>
            <a:pPr marL="914400" lvl="1" indent="-457200" algn="just" eaLnBrk="1" hangingPunct="1">
              <a:buFont typeface="Wingdings" pitchFamily="2" charset="2"/>
              <a:buChar char="§"/>
            </a:pPr>
            <a:endParaRPr lang="en-US" sz="1400" i="1" dirty="0">
              <a:solidFill>
                <a:schemeClr val="tx1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</a:pPr>
            <a:endParaRPr 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</a:pPr>
            <a:endParaRPr 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dirty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819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F5A095D-C85E-4A8B-AF37-3AB821EC11F1}" type="slidenum">
              <a:rPr lang="en-US" smtClean="0">
                <a:solidFill>
                  <a:schemeClr val="bg2"/>
                </a:solidFill>
              </a:rPr>
              <a:pPr eaLnBrk="1" hangingPunct="1"/>
              <a:t>13</a:t>
            </a:fld>
            <a:endParaRPr 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69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Why Replicate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Replicating data across servers helps in: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Avoiding performance bottlenecks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Avoiding single point of failures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And, hence, enhancing scalability and availability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7650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Why Replicating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Replicating data across servers helps in: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Avoiding performance bottlenecks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Avoiding single point of failures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And, hence, enhancing scalability and availability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  <p:pic>
        <p:nvPicPr>
          <p:cNvPr id="87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1689991" y="3429000"/>
            <a:ext cx="5472809" cy="2690026"/>
          </a:xfrm>
          <a:prstGeom prst="rect">
            <a:avLst/>
          </a:prstGeom>
          <a:noFill/>
          <a:extLst/>
        </p:spPr>
      </p:pic>
      <p:sp>
        <p:nvSpPr>
          <p:cNvPr id="88" name="Can 87"/>
          <p:cNvSpPr/>
          <p:nvPr/>
        </p:nvSpPr>
        <p:spPr>
          <a:xfrm>
            <a:off x="1981200" y="4191000"/>
            <a:ext cx="228600" cy="152400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9" name="Can 88"/>
          <p:cNvSpPr/>
          <p:nvPr/>
        </p:nvSpPr>
        <p:spPr>
          <a:xfrm>
            <a:off x="2514600" y="48768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0" name="Can 89"/>
          <p:cNvSpPr/>
          <p:nvPr/>
        </p:nvSpPr>
        <p:spPr>
          <a:xfrm>
            <a:off x="3810000" y="39624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1" name="Can 90"/>
          <p:cNvSpPr/>
          <p:nvPr/>
        </p:nvSpPr>
        <p:spPr>
          <a:xfrm>
            <a:off x="5257800" y="45720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" name="Can 91"/>
          <p:cNvSpPr/>
          <p:nvPr/>
        </p:nvSpPr>
        <p:spPr>
          <a:xfrm>
            <a:off x="5638800" y="42672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3" name="Can 92"/>
          <p:cNvSpPr/>
          <p:nvPr/>
        </p:nvSpPr>
        <p:spPr>
          <a:xfrm>
            <a:off x="6248400" y="54102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4" name="Straight Connector 93"/>
          <p:cNvCxnSpPr/>
          <p:nvPr/>
        </p:nvCxnSpPr>
        <p:spPr>
          <a:xfrm>
            <a:off x="2095500" y="4343400"/>
            <a:ext cx="5334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2209800" y="4038600"/>
            <a:ext cx="16002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3924300" y="4114800"/>
            <a:ext cx="13335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2095500" y="4343400"/>
            <a:ext cx="415290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 flipV="1">
            <a:off x="4038600" y="4038600"/>
            <a:ext cx="160020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16"/>
          <p:cNvSpPr txBox="1">
            <a:spLocks noChangeArrowheads="1"/>
          </p:cNvSpPr>
          <p:nvPr/>
        </p:nvSpPr>
        <p:spPr bwMode="auto">
          <a:xfrm>
            <a:off x="1752600" y="3505200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/>
              <a:t>Main Server</a:t>
            </a:r>
          </a:p>
        </p:txBody>
      </p:sp>
      <p:cxnSp>
        <p:nvCxnSpPr>
          <p:cNvPr id="100" name="Straight Connector 99"/>
          <p:cNvCxnSpPr/>
          <p:nvPr/>
        </p:nvCxnSpPr>
        <p:spPr>
          <a:xfrm>
            <a:off x="2095500" y="3690938"/>
            <a:ext cx="0" cy="500062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 flipV="1">
            <a:off x="2628900" y="5029200"/>
            <a:ext cx="1181100" cy="609600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9"/>
          <p:cNvSpPr txBox="1">
            <a:spLocks noChangeArrowheads="1"/>
          </p:cNvSpPr>
          <p:nvPr/>
        </p:nvSpPr>
        <p:spPr bwMode="auto">
          <a:xfrm>
            <a:off x="3805238" y="5638800"/>
            <a:ext cx="15668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/>
              <a:t>Replicated Servers</a:t>
            </a:r>
          </a:p>
        </p:txBody>
      </p:sp>
      <p:cxnSp>
        <p:nvCxnSpPr>
          <p:cNvPr id="103" name="Straight Connector 102"/>
          <p:cNvCxnSpPr/>
          <p:nvPr/>
        </p:nvCxnSpPr>
        <p:spPr>
          <a:xfrm flipV="1">
            <a:off x="5257800" y="5486400"/>
            <a:ext cx="990600" cy="290513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89700" y="49530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5" name="Straight Connector 104"/>
          <p:cNvCxnSpPr/>
          <p:nvPr/>
        </p:nvCxnSpPr>
        <p:spPr>
          <a:xfrm flipH="1">
            <a:off x="6489700" y="5372100"/>
            <a:ext cx="188913" cy="1143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6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9563" y="3690938"/>
            <a:ext cx="37623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7" name="Straight Connector 106"/>
          <p:cNvCxnSpPr/>
          <p:nvPr/>
        </p:nvCxnSpPr>
        <p:spPr>
          <a:xfrm flipH="1">
            <a:off x="3924300" y="3781425"/>
            <a:ext cx="247650" cy="18097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9025" y="3843338"/>
            <a:ext cx="376238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9" name="Straight Connector 108"/>
          <p:cNvCxnSpPr/>
          <p:nvPr/>
        </p:nvCxnSpPr>
        <p:spPr>
          <a:xfrm flipH="1">
            <a:off x="2162175" y="4052888"/>
            <a:ext cx="196850" cy="1381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44196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1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39624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5720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55626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48768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5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38100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6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43434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7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34290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43434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52578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51816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1" name="Straight Connector 120"/>
          <p:cNvCxnSpPr>
            <a:stCxn id="88" idx="3"/>
            <a:endCxn id="110" idx="1"/>
          </p:cNvCxnSpPr>
          <p:nvPr/>
        </p:nvCxnSpPr>
        <p:spPr>
          <a:xfrm flipH="1">
            <a:off x="1981200" y="4343400"/>
            <a:ext cx="114300" cy="2857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89" idx="3"/>
            <a:endCxn id="120" idx="0"/>
          </p:cNvCxnSpPr>
          <p:nvPr/>
        </p:nvCxnSpPr>
        <p:spPr>
          <a:xfrm flipH="1">
            <a:off x="2474913" y="5029200"/>
            <a:ext cx="153987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endCxn id="119" idx="0"/>
          </p:cNvCxnSpPr>
          <p:nvPr/>
        </p:nvCxnSpPr>
        <p:spPr>
          <a:xfrm>
            <a:off x="2667000" y="5029200"/>
            <a:ext cx="188913" cy="2286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90" idx="0"/>
            <a:endCxn id="117" idx="2"/>
          </p:cNvCxnSpPr>
          <p:nvPr/>
        </p:nvCxnSpPr>
        <p:spPr>
          <a:xfrm flipH="1" flipV="1">
            <a:off x="3846513" y="3848100"/>
            <a:ext cx="77787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endCxn id="118" idx="0"/>
          </p:cNvCxnSpPr>
          <p:nvPr/>
        </p:nvCxnSpPr>
        <p:spPr>
          <a:xfrm>
            <a:off x="3886200" y="4114800"/>
            <a:ext cx="36513" cy="2286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91" idx="3"/>
            <a:endCxn id="114" idx="0"/>
          </p:cNvCxnSpPr>
          <p:nvPr/>
        </p:nvCxnSpPr>
        <p:spPr>
          <a:xfrm>
            <a:off x="5372100" y="4724400"/>
            <a:ext cx="227013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>
            <a:endCxn id="112" idx="1"/>
          </p:cNvCxnSpPr>
          <p:nvPr/>
        </p:nvCxnSpPr>
        <p:spPr>
          <a:xfrm>
            <a:off x="5410200" y="4724400"/>
            <a:ext cx="304800" cy="571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92" idx="0"/>
            <a:endCxn id="115" idx="1"/>
          </p:cNvCxnSpPr>
          <p:nvPr/>
        </p:nvCxnSpPr>
        <p:spPr>
          <a:xfrm flipV="1">
            <a:off x="5753100" y="4019550"/>
            <a:ext cx="38100" cy="2857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92" idx="4"/>
          </p:cNvCxnSpPr>
          <p:nvPr/>
        </p:nvCxnSpPr>
        <p:spPr>
          <a:xfrm flipV="1">
            <a:off x="5867400" y="4191000"/>
            <a:ext cx="30480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92" idx="4"/>
            <a:endCxn id="116" idx="1"/>
          </p:cNvCxnSpPr>
          <p:nvPr/>
        </p:nvCxnSpPr>
        <p:spPr>
          <a:xfrm>
            <a:off x="5867400" y="4343400"/>
            <a:ext cx="304800" cy="2095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>
            <a:stCxn id="93" idx="1"/>
            <a:endCxn id="104" idx="1"/>
          </p:cNvCxnSpPr>
          <p:nvPr/>
        </p:nvCxnSpPr>
        <p:spPr>
          <a:xfrm flipV="1">
            <a:off x="6362700" y="5162550"/>
            <a:ext cx="127000" cy="2476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93" idx="3"/>
            <a:endCxn id="113" idx="1"/>
          </p:cNvCxnSpPr>
          <p:nvPr/>
        </p:nvCxnSpPr>
        <p:spPr>
          <a:xfrm>
            <a:off x="6362700" y="5562600"/>
            <a:ext cx="266700" cy="2095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endCxn id="88" idx="4"/>
          </p:cNvCxnSpPr>
          <p:nvPr/>
        </p:nvCxnSpPr>
        <p:spPr>
          <a:xfrm flipH="1">
            <a:off x="2209800" y="4052888"/>
            <a:ext cx="304800" cy="2143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117" idx="1"/>
          </p:cNvCxnSpPr>
          <p:nvPr/>
        </p:nvCxnSpPr>
        <p:spPr>
          <a:xfrm flipH="1">
            <a:off x="2260600" y="3638550"/>
            <a:ext cx="1397000" cy="6286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106" idx="1"/>
          </p:cNvCxnSpPr>
          <p:nvPr/>
        </p:nvCxnSpPr>
        <p:spPr>
          <a:xfrm flipH="1">
            <a:off x="2260600" y="3900488"/>
            <a:ext cx="1858963" cy="3667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endCxn id="88" idx="4"/>
          </p:cNvCxnSpPr>
          <p:nvPr/>
        </p:nvCxnSpPr>
        <p:spPr>
          <a:xfrm flipH="1" flipV="1">
            <a:off x="2209800" y="4267200"/>
            <a:ext cx="1595438" cy="1809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15" idx="1"/>
            <a:endCxn id="88" idx="4"/>
          </p:cNvCxnSpPr>
          <p:nvPr/>
        </p:nvCxnSpPr>
        <p:spPr>
          <a:xfrm flipH="1">
            <a:off x="2209800" y="4019550"/>
            <a:ext cx="3581400" cy="2476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11" idx="1"/>
            <a:endCxn id="88" idx="4"/>
          </p:cNvCxnSpPr>
          <p:nvPr/>
        </p:nvCxnSpPr>
        <p:spPr>
          <a:xfrm flipH="1">
            <a:off x="2209800" y="4171950"/>
            <a:ext cx="3962400" cy="952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16" idx="1"/>
          </p:cNvCxnSpPr>
          <p:nvPr/>
        </p:nvCxnSpPr>
        <p:spPr>
          <a:xfrm flipH="1" flipV="1">
            <a:off x="2260600" y="4267200"/>
            <a:ext cx="3911600" cy="2857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stCxn id="112" idx="1"/>
          </p:cNvCxnSpPr>
          <p:nvPr/>
        </p:nvCxnSpPr>
        <p:spPr>
          <a:xfrm flipH="1" flipV="1">
            <a:off x="2209800" y="4267200"/>
            <a:ext cx="3505200" cy="5143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stCxn id="114" idx="1"/>
            <a:endCxn id="88" idx="4"/>
          </p:cNvCxnSpPr>
          <p:nvPr/>
        </p:nvCxnSpPr>
        <p:spPr>
          <a:xfrm flipH="1" flipV="1">
            <a:off x="2209800" y="4267200"/>
            <a:ext cx="3200400" cy="8191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04" idx="1"/>
            <a:endCxn id="88" idx="4"/>
          </p:cNvCxnSpPr>
          <p:nvPr/>
        </p:nvCxnSpPr>
        <p:spPr>
          <a:xfrm flipH="1" flipV="1">
            <a:off x="2209800" y="4267200"/>
            <a:ext cx="4279900" cy="8953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>
            <a:stCxn id="113" idx="1"/>
            <a:endCxn id="88" idx="4"/>
          </p:cNvCxnSpPr>
          <p:nvPr/>
        </p:nvCxnSpPr>
        <p:spPr>
          <a:xfrm flipH="1" flipV="1">
            <a:off x="2209800" y="4267200"/>
            <a:ext cx="4419600" cy="1504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endCxn id="88" idx="4"/>
          </p:cNvCxnSpPr>
          <p:nvPr/>
        </p:nvCxnSpPr>
        <p:spPr>
          <a:xfrm flipV="1">
            <a:off x="2170112" y="4267200"/>
            <a:ext cx="39688" cy="2857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0" idx="0"/>
            <a:endCxn id="88" idx="4"/>
          </p:cNvCxnSpPr>
          <p:nvPr/>
        </p:nvCxnSpPr>
        <p:spPr>
          <a:xfrm flipH="1" flipV="1">
            <a:off x="2209800" y="4267200"/>
            <a:ext cx="265113" cy="914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stCxn id="119" idx="0"/>
            <a:endCxn id="88" idx="4"/>
          </p:cNvCxnSpPr>
          <p:nvPr/>
        </p:nvCxnSpPr>
        <p:spPr>
          <a:xfrm flipH="1" flipV="1">
            <a:off x="2209800" y="4267200"/>
            <a:ext cx="646113" cy="990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975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9" grpId="0"/>
      <p:bldP spid="10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But, Consistency Becomes a 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An example: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In an e-commerce application, the bank database has been replicated across two servers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Maintaining consistency of replicated data is a challenge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  <p:sp>
        <p:nvSpPr>
          <p:cNvPr id="4" name="Can 3"/>
          <p:cNvSpPr/>
          <p:nvPr/>
        </p:nvSpPr>
        <p:spPr>
          <a:xfrm>
            <a:off x="1795462" y="4800600"/>
            <a:ext cx="990600" cy="14478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71663" y="54102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6" name="Can 5"/>
          <p:cNvSpPr/>
          <p:nvPr/>
        </p:nvSpPr>
        <p:spPr>
          <a:xfrm>
            <a:off x="5872162" y="4800600"/>
            <a:ext cx="990600" cy="14478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948363" y="54102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3433763" y="5867400"/>
            <a:ext cx="1905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Replicated Database</a:t>
            </a:r>
          </a:p>
        </p:txBody>
      </p:sp>
      <p:cxnSp>
        <p:nvCxnSpPr>
          <p:cNvPr id="9" name="Straight Connector 8"/>
          <p:cNvCxnSpPr>
            <a:stCxn id="8" idx="1"/>
          </p:cNvCxnSpPr>
          <p:nvPr/>
        </p:nvCxnSpPr>
        <p:spPr>
          <a:xfrm flipH="1" flipV="1">
            <a:off x="2786063" y="5562600"/>
            <a:ext cx="647700" cy="4587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8" idx="3"/>
          </p:cNvCxnSpPr>
          <p:nvPr/>
        </p:nvCxnSpPr>
        <p:spPr>
          <a:xfrm flipV="1">
            <a:off x="5338763" y="5503863"/>
            <a:ext cx="533400" cy="5175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109663" y="3848100"/>
            <a:ext cx="2362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Event 1 = Add $1000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62525" y="3830638"/>
            <a:ext cx="28098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FF"/>
                </a:solidFill>
              </a:rPr>
              <a:t>Event 2 = Add interest of 5%</a:t>
            </a:r>
          </a:p>
        </p:txBody>
      </p:sp>
      <p:cxnSp>
        <p:nvCxnSpPr>
          <p:cNvPr id="13" name="Straight Arrow Connector 12"/>
          <p:cNvCxnSpPr>
            <a:stCxn id="11" idx="2"/>
            <a:endCxn id="5" idx="0"/>
          </p:cNvCxnSpPr>
          <p:nvPr/>
        </p:nvCxnSpPr>
        <p:spPr>
          <a:xfrm>
            <a:off x="2290763" y="4191000"/>
            <a:ext cx="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1" idx="2"/>
            <a:endCxn id="7" idx="1"/>
          </p:cNvCxnSpPr>
          <p:nvPr/>
        </p:nvCxnSpPr>
        <p:spPr>
          <a:xfrm>
            <a:off x="2290763" y="4191000"/>
            <a:ext cx="3657600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860550" y="54102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=2000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909763" y="44196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7" name="Straight Arrow Connector 16"/>
          <p:cNvCxnSpPr>
            <a:stCxn id="12" idx="2"/>
            <a:endCxn id="7" idx="0"/>
          </p:cNvCxnSpPr>
          <p:nvPr/>
        </p:nvCxnSpPr>
        <p:spPr>
          <a:xfrm>
            <a:off x="6367463" y="4173538"/>
            <a:ext cx="0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948363" y="44069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948363" y="54102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=1050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10163" y="54102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948363" y="54102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=2050</a:t>
            </a:r>
          </a:p>
        </p:txBody>
      </p:sp>
      <p:cxnSp>
        <p:nvCxnSpPr>
          <p:cNvPr id="22" name="Straight Arrow Connector 21"/>
          <p:cNvCxnSpPr>
            <a:stCxn id="12" idx="2"/>
          </p:cNvCxnSpPr>
          <p:nvPr/>
        </p:nvCxnSpPr>
        <p:spPr>
          <a:xfrm flipH="1">
            <a:off x="2698750" y="4173538"/>
            <a:ext cx="3668713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109913" y="53721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870075" y="54102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=2100</a:t>
            </a:r>
          </a:p>
        </p:txBody>
      </p:sp>
      <p:pic>
        <p:nvPicPr>
          <p:cNvPr id="25" name="Picture 3" descr="C:\Users\vkolar\AppData\Local\Microsoft\Windows\Temporary Internet Files\Content.IE5\HRUY4RJ7\MC90044152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678238"/>
            <a:ext cx="10477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Oval 25"/>
          <p:cNvSpPr/>
          <p:nvPr/>
        </p:nvSpPr>
        <p:spPr>
          <a:xfrm>
            <a:off x="1447800" y="5126038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565775" y="5126038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1" grpId="0" animBg="1"/>
      <p:bldP spid="12" grpId="0" animBg="1"/>
      <p:bldP spid="15" grpId="0" animBg="1"/>
      <p:bldP spid="15" grpId="1" animBg="1"/>
      <p:bldP spid="16" grpId="0" animBg="1"/>
      <p:bldP spid="18" grpId="0" animBg="1"/>
      <p:bldP spid="19" grpId="0" animBg="1"/>
      <p:bldP spid="19" grpId="1" animBg="1"/>
      <p:bldP spid="20" grpId="0" animBg="1"/>
      <p:bldP spid="21" grpId="0" animBg="1"/>
      <p:bldP spid="21" grpId="1" animBg="1"/>
      <p:bldP spid="23" grpId="0" animBg="1"/>
      <p:bldP spid="24" grpId="0" animBg="1"/>
      <p:bldP spid="24" grpId="1" animBg="1"/>
      <p:bldP spid="26" grpId="0" animBg="1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The Two-Phase Commit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 two-phase commit protocol (2PC) can be used to ensure atomicity and consistency 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  <p:sp>
        <p:nvSpPr>
          <p:cNvPr id="28" name="AutoShape 2" descr="data:image/jpeg;base64,/9j/4AAQSkZJRgABAQAAAQABAAD/2wCEAAkGBxAPEA8UEA8WEBUQEBQQFBARFBYVERAVFBUXFhQVGBQYKCggGBsnHRQVITIhJiksLi4uFx8zODMtNygtLywBCgoKDg0OGxAQFywkHx0uLC0yLC43LC8sLDQvLCsuLywsLCw3LC8sLC0rNDcsLCwsLCwsLCwsLSwsLCwsLCwsLP/AABEIAOEA4QMBIgACEQEDEQH/xAAcAAEAAQUBAQAAAAAAAAAAAAAABwECBAUGAwj/xABGEAABAwIBBggLBQgDAAMAAAABAAIDBBEFBhIhMUFhBxMiNVFxgbIUMjNScnN0kaGxsyNCYpLwJEOCosHC0eElNFNEVJP/xAAZAQEBAAMBAAAAAAAAAAAAAAAAAQIDBAX/xAArEQEBAAEDAAkEAgMAAAAAAAAAAQIDBBESITEyQVFhcYEUM6HRE/AiYpH/2gAMAwEAAhEDEQA/AJxREQEREBERAREQEREBERARczlTl1Q4ddsknGS20U8VnSbs7YwdZG66hzKrhBrsQJZneDwuNhBCTd99QfJ4z+oWBvqROUp5V8JdFQ5zIz4XMNHFxEcWw/jl1DqFzuCiLHsr8QxOQNfI6zjyKanDgz8reU89d91ltMl+DSqqs19RekiNjZw+3eN0Z8Trd7ipWwLJ2jw1n2EYYSLOmfypX9bzp7BYblREuS3CPXUBDJCaqJpsYpnHjGWOkNkNyLdDrjRbQpiyXyzosSFoJM2S13U8tmzN6bDU4b2kha7KTI6ixIZz2ZkhGioisJN2dseOvssolylyFrcOPGAGaNhzhUQXBjtqLmjlRneLgdKHY+jEUGZKcK1VTZrKwGri1cZoFQwdeqTtsfxFS9gGUVJXsz6WZslvGZqkjvscw6W/I7FDltUREUREQEREBERAREQEREBERAREQEREBFr8axqmoozJUzNibszvGcehrRpcdwBKibKrhbmlzmUDOIZq4+QAzO9FulrOs3PUUEn5R5U0eHNvUzBriLtibypX+iwabbzYb1D+VfClV1ecymvRxG4u0/bvG+QeJ1N0jzitFgWTFdijy9jXODncurnc7MJ1El5uZD1X32Ur5McHdHRZr5B4VKNPGSgcWw9LI9IHWbneFU7UZZM5B1tfZ+b4PE434+YG776SWM1v69APSpayayMosOAcxmfIBpqJbF49HYwdXaSt1PWhvi8o/Ba6eZz/ABj2bB2KcjMqMRA0MF951e7atZLI5xu43Qq0rEXQzuYbtNt2w9i2lNibXaHck9P3T27FpyqFBh5UcHVHW5z4v2WU6c+MDi3n8cegdosetRVi+AV+ESte4OizTyKqBxzDuzxYtv5rrX6Cpnpqx8eo3HmnV/pbSKrimaWuA5QsY3gFrgdY06CNysojrJXhde3NjxFmeNXhMQ5Y3viGg9bbeiVK2GYnBVRiSnlbMw/eYbi+0HoO46VG2VHBbBNnPoXCnfr4l1zA47tsfZcbgo4LcRwaov8AaUknSNMcwHvZK3dptuKyH02ii/JXhcikzY8QZxDtA4+MEwuP4m6XM+I6SFJlPOyRjXxvbI1wu17CHNcOkOGghRXoiIgIiICIiAiIgIiICKyWRrGlznBrWi5c4gAAaySdQUcZVcLVPBnMoWiqfq443FO07jrk7LD8SCQq6tip43STSNiY3W97g1o7Sotyr4XQM6PDmZ2zwmZpzf4IjpPW63olR9VVeIYxUAOMlXJrbG0ciIHoaLNjGzONt5K77JjgpY2z8Qfxh1+DxEhg9OTQXdQsN5VRwNJQ4hjE7nDjKqS9nzSHkR7bF55LBpvmjsCkzJjgvpoM19YRVSa+LtanafR1yfxaPwruIIooGNZExsbGizY4wGtb1AaAvKWYncNynJw9nzMYAGgaBYNboAA2blhTTudrOjoGpUKsKivMq0r0KsKiPMq0q8q0oLCrSryrSgtVpVxVEGXS4i9mg8odB1jqKz5mU9ZGY5WNla7XHIAe2x27wsKnw5x0vOYP5j2bFmszWCzBm9J+8e1VUX5d8HMVJDLU00pDI80ugk5RAc4N5Ems6SNDr7dK9uAmskFTVQ5x4swcbmX5Ie17W5wGwkON+mw6F2fCVzVW+gz6rFwnAZzhUexu+rEsk8U4IiKKIiICIiAiIgIiIPm7KvKStxOpfG573M44shpYwczQ6zBmDx36BpNzcm1hoXS5McFUj819e/im6/B4yDIdz36Q3qFzvC5XJfnel9uH1F9Dq1IwsLwynpIxHTxNiYNjRpcelx1uO8kle73nZoV7gvMhYq8XKwr1IXmQg8yrCvQqwqDzKsK9CrCiPMq0q8q0oLCrSvaOFzzZov8AIdqz4aFjNL+UejYP8oMCno3yahYecdX+1sIYGRahnO84/wBF6PkJ6uheZKqj3k61YShKsJQa/hJ5qrfQZ9Vi4HgM5wn9if8AViXfcJHNVb6tv1GLgOA3nGb2KT6sKsTxTmiIiiIiAiIgIiICIiD5pyX53pfbh9RTrjlY6BsTm6ftQC3zmlrrj4fBQVkvzvS+3D6inHKMciL1w7j0qRn01Q2Vgew3B946Qd6q4LnKNz4XZ0WkHxozqdvHQV0FLVMmF2mxGtp0OaeghRRwXmV7PbZeRCDyKsK9SvMoPMqwr0K9YqUu16B8VEYmaTqF9yy4aDa82/CNfvWUxrWeKO3arXOVVXOAFmiw3LzJQlWkoKEqwlVJVhKASrCUJVpKiMThH5rrfVt+o1R9wG85TewyfWgUhcIvNdd6od9qjvgOP/Jy+wS/Wp1lC9qdkREUREQEREBERAREQfNOS/O9L7cPqKc8oPJsPRID/K5QZkvzvS+3D6inLKXyGjTyv7HJUjTYRiEVQ3OieHC9jsIO8HSFtmjSDqI2jX71BVJi89HPnMJb/UaLgg6CNx+Ck/JzLOnqg1shEUmrSfs3Hc46juPxUHaRVXnDtH+F6ANdqP66lhNXhKiti+A9a8xA47Lda1wr5GanX3O0/wC1XHsRkZFTlhzTM9gcRrAIBIHQg2zImt3lVc66oVQlBQlWkoSrCUAlWEqpKsJQCVYShKtJURQlWkoSrCUHnwic113qh32qOeA/nST2CX61OpG4Q+a671P9zVHPAhzpJ7DL9WBZQqd0REUREQEREBERAREQfNOS/O9L7cPqKdMoDaJp6Hg/yuUF5L870vtw+opyyl8h/F/Y5KkcJWYLS4oxz4nBkgNnAjb+No1H8Q+K5ym4P63OfYZmboBL2gP6td+2y9cpI58NrHPhu1ucSCNovpHQd4K6rJvLiCoAbMRC/Vnfu3HrPiHcdG9QcbRZU1uHP4p5JDDm8XILtFtYtrb2Gy6mh4Q6eWwlYYz0tIc33GxHuK2mU2SENeQ/P4t+aBnWzmvtqJGg3touDqUfYvkFVwXLW8Y0bY+V/L43wKdQkmkxGKoaXQvzwDY6CCDrsQetZOUvkqH1jO6Fy+QEJZSvDhYiXN0i2pjL/G66jKXyVD6xndCDoCVaSjirCUUJVhKqSrCUAlWEoSrSVEUJVpKEqwlAJVhKqSrCUFeEHmuu9Se8FG/Ajzo/2KX6sKknhA5rrvUH5hRtwJc6O9il+pCsoVPCIiKIiICIiAiIgIiIPmnJfnel9uH1FOmUAvE0HbIB/K5QXkvzvS+3D6inXHvJt9YO65KkaWqhiqGFlU242Tge4vA8U/jGjpAXBZSZBTQEyQctpGcHM03Gu9hrG8KRadZMbCy/FuzLm5YRnRuPSWdO8WO9QQzheVFbQnNzjmj7juVH+U6uyy6yh4SIngCaLNPTGdH5XWt7yunxfAqWqB46AxOP72K72HrA5Q9x61wmM8HErQX0z2zs6YyDbrA1Hcg7ehxOKqZnxEkA5puLEGwNvcQsrKbyVD6xndC5vIamfFTPa9paRKRYi2pjB/RdJlP5Kh9YzuhFbxxVhKq4qwlAJVhKErX4vi8FIzPnkDAdQ1ueehrRpKSW3iJbx2s0lWkri6nKmsn/AOtTtgZ/61Ol5HSGDV8QtNVTyP8A+xiUj/wQnMb1WZoXVhs8729TRluMZ2JIlkDfGIb1m3zWM7EIf/aP87f8qMTBQg3Mb5CfvOJues3Cr+xf/VPvP+Vu+h/2/DX9V6JNbVRu8WRrupwPyV7lFxjoTrp3DqJ/yvWBkDbcTUz0/QGvcG+4KXY+WX4Wbr0Shl/zXXeoPzCjXgT50d7HL9SJZtZiOIzU00PhUdXHKwsOe1olaD5rm7fSWHwWWosUHhLhCH08kTTJyQXufGWi50ac0rTnt88fVtx1sck8IiLnbhERAREQEREBERB805L870vtw+op1x7ybfWDuuUFZL87Uvtw+op1x7ybfWDuuSpGtp1mtWDAelc7JjksznFkrom2u1sYjBzTpaXmRrruI02FgL202utGvr4aOPSzrHPOYTmuzasaaMZ2cOS7z2ktf+YaVh5OYoahjg+xfGRcgWD2uvmuzdhu1wI6W31EBZ8y2Y5TKSzsrKXmcxgPbYuJcXFzs4k26ANgGwBVyn8lResZ3QqyqmVHkqL1je6FkrcOKsJVXFWEojBxrEm0sEsztIjbfN1ZzibNb2kgKN5JnAioqftZ5RnNafFhbsDR90C/60ldZwkc3y+sj74Wtx3A5KinhqqdpkDYwyVjRdzLaSQNouTfdY9K9DaTGY9K+N4cm45t4ng5apq3yHluJ3amjsXiqAqq9FxiIiAiIgq1xBuDY9I0FZ0da2QcXUNEjDozj4zd9/6rAWwwTBpq2QRwtJ899uRGOlx+Q1lY5cSc1ZzbxHb8HePSxVBoKh5kaWF9NI48rNaLmInaLAkdGadlgJIURROjGO4cyI5wiL4y4feIjkztO3XbsKl1eTucZMpZ4zl6OhbceL4CIi524REQEREBUKqvNxQfNuS/O1L7cPqKdce8m31g7rlBWS3O1L7cPqKdce8m31g7rkqRqRHntc29s5pbfouLLhpGvjc8OFnDx23AzDtvf7ush2oixXe06yH07HkFzGuLdRc0Et6idS5NztsdfGS3sa9TTmc4rS5F0bmsfIdUgaxv4msL3F43EyEA7Q240ELeTL3avCZb8MJhjMZ2RnJxOIwpVTKnyVF6xvdCrKqZU+SovWN7oWbJs3FWEqrirCVEczwjH9gk9ZH3wrcl8TfTi7ToJ5Tdh0D4qvCL/wBCT1kfeCwcN8QfrYF6W2kujZfNx61s1JZ5OrrsEw+vGe+Iwvfp42HkknaXDUT1g9a0FVwauN/B6xj+hsrS09rm3+S6LDHfZM6j8ysqZ9mOI1gFYTUzwvGNZ9HHKc2I/qOD/EWaomSehI3+/NWKcisSH/w3f/pEfk5do+ulGqRw6jZYsuJT/wDvJ+dy3TW1fT8tV08PVzMeQuJuP/Vzd7pYrD3OJ+CzouDqqGmeeCBu0ueSR2WA+Ky566Y65pD1vd/layY30nTvKy6epfGT4Y9HCeFbCPAsJpdM9U+scP3cIzWHtB/vXji2VT3R8TSxNo4dIzY9D3A67uFrX2207ytTKsSVZTDm85Xn++SXPjqnUysledcN9N/03qcgoOyWH/KYceh7/puU3tK5N7357Ona92+69ERcbpEREBERBQrwmcvZxWFUvQfO+S3O1L7a36inbH/Jt9YO65QTkrztSe2t+op2x/ybfWDuuSpER4Ll9NRTGnxWNzbGzZ7cq2wuA0OG8dG1SjR1UczGvie2RjhcPYbtPaoZnx1pcaPHackAkR1QA42MHU640OHzt95VbguJ4V+0YVUeGUzuV9nywQNj49OrVfZp0hOBNzV4zKPMnuF2mksytjNM/UXtBdGd9vGb8V3FLiUFS3OgmZMOmNwdbrA0jtUFsqplV5Ki9Y3uhVlVMq/JUfrG90IrPcVYSquKsJURz2XYvRPH44+8sHD/ABR+tgWflt/03+mzvLBoPFH62BentftfP6cWv9z4dJhz/s29vzKypX8l3UVraN/JHb81lF/JPUteU62eN6mBKsOVZkqw5VsjCsSVYcqzJVhyrZGusSVYkqy5ViSrbGFZ+SY/5Gi9N303KaWFQvklzjRem76blNLAuHe9+ezs2vdvuvCqqBVXG6RERAREQechWtq3LYSrVVhQQHkpzrSe2t76nbHmkxC2x47NDh/UKCMqcNkw+tdmOLOXx8Eo1jlXFj0tOjsHSpmyLyljxOmzjYSsAZPF0O84DzXax2jYlSIZr8Qlpj4JjVOaiEk8XUA3mjBPjMkPjDVoO69tSrR4XX4eDU4NVeGU50uazS5o82SE6Qbbbb9CmPG8AhmY6OeMSxO1Z2tp3HWDvCi/FeD2vw6Qz4RO5wGnir2lA6LapBu29CDHblZhGJcnFaLwaU66iEEXPSQNPvzlU8HLH/aYRijX20hpdZ7f4m6b9YCw5MrKOpJjxrDc2UHNNRC3i5gelzdAJ6/cqxZGUk5D8JxZudrbFMTHIDuOs9je1BIWSFPWxUxZXuL5WyOAcXBxLLNzTnDXpvr0re5V+So/WN7oWiyQpa2GmLK55fK2RwDnODyWWbmnOF9t9elb3KzyVH6xvdCgynFWEqrirCVBostT+xv9NneWHQ+KP1sCy8tGO8EeSLDPZr1nldCxaLxR+ti9La/a+f04tf7nw2dO+wWU1+hYMayY1coYrZVhyrMlWHKkKxJVhyrMlWHKtka6xJViSrLlWJKtsYVsckOcqH03fTcpqAUJZLOtiFGeh7u45TXDJnBcO9789v27Nr3b7vRERcbpEREBERB5SBa6qjW1IWPNHdBwmV2T7K2EsdyXNOdHJ5jv6g6iP8BRJQ1lXhVXnN+zljNnNOlkjTsPnNNta+g6qnXJ5UZMxVrLPGa9viStHKZu3t3fJErb5J5W02Jx8ghkoH2lO48odJHnN3++y20tH5vuP+V894rg1Vh8gc67c112VERIbfZZw0tO4/Fdfk7wrTRAMrY+PaNHGx2bL2tPJd8E4OXf4vgNNVjNqqdkui13DljqeNI7Co+xrghpnEupZ305813LZ1AixA67qRMJyxw+rsI6pgcf3cv2b/yvtfsutw+lY7Z2gqDgckMJqKOmMVTKJXCRxa8Oc4ZhDbDlWtqOhb3K3yVH6xvdC3EmFNOpxHuK95aGOQR8Y0P4vS2+q9rXttRWthpXv1Cw846v9rPZSMjBJ0kC5c7UN+5c/lPl/R0N2B3hEw0cVERZp/G/U3q0ncokykyvrcRObI/NjJ0U8Vww9F9rz1+4K8I7PLXK2lnBpoH8c4uDnSM8k3NN7Z33j1aN6yaPxR+tij7C8BnBD3DM0GzD4xuNvQu2wetEjR5zRZzdoI0Xt0L0NtZ/HZ6uPXn+fLdRrJjWLEVlRq5McVsqw5VmSrDlSLWJKsOVZkqw5VsjXWJKsSVZcqxZB06AtsYVlZOn9upPSPccpkoHKKMiMPdPVCW3Igvp2OeQQB7jf3dKlqijsFwbyy5yeUdm2nGDLREXI6RERAREQFaQrkQY0sV1r6ilW4IXm+O6DlaygDgQ5ocCLFpFwR0EHWuIxng/gkJMJNO47Byo/wAp1dhtuUry011hTUW5BA+IZFVkV7MbMOmNwv8AldY+6618dRXUnivqKa2wGSNvu0AqepaDcsWSg3K8pwh+HL3FG+LXv/ibE/vtKYnl3iVRHxclUQ06HcW1kZf1uYAbbhYKVJcGjd40TXdbQfmrIsn4QQRBGCNREbQR22Q4RTg+StRUWLm8Sw/ecOU70Wa+027V3GEZMxQeIy7tr3aXnt2dQXYQ4buWwp8OHQocOciwbO2LEr8ks858bjFINThqPWP12rvoaMDYskU42hZYZ5YXnGpljMpxUTPfWUvl6cvaP3sOkdZA1dtlk0mUFO794G7ngt+OpSZJQNK1NdkzDL48LHnpLRf3610zcy97H/jRdCzu1yvhsbvFe13ouB+S8pHLbT5B0p/dFvovf8rrFPB9T9D/AM3+lnNbS9WN0s/Rp5ngayB1la+eriGuRvYb/JdXHkBTDWxx63n+llsqTI2mZa1O0+kM7vXV+p055p/BnfJHDJnSm0ET5T+FpsOvo7VvMKyMnmIdVO4tuvimG7juLtQ+PYpHpsKa0AAAAbALD3LOip2t2LXnu8r1Yzhsx22M7etrsKwpkLGtYwMa0WAGr/Z3rbNFlVFyc8ugREQEREBERAREQFQoiCxy8XoiDGkWO9EQeRVWoiDJiWXGiIMhquCIgqiIgoVYURBVqvREBERAREQEREBER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28" y="3965454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514600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Can 28"/>
          <p:cNvSpPr/>
          <p:nvPr/>
        </p:nvSpPr>
        <p:spPr>
          <a:xfrm>
            <a:off x="7086599" y="2660946"/>
            <a:ext cx="914400" cy="774107"/>
          </a:xfrm>
          <a:prstGeom prst="ca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779135" y="3505200"/>
            <a:ext cx="1529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Database Server 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551617" y="3513032"/>
            <a:ext cx="1130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Participant 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98027" y="5018391"/>
            <a:ext cx="1078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Coordinator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62272" y="3047999"/>
            <a:ext cx="2624328" cy="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183" y="3951591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" name="Can 54"/>
          <p:cNvSpPr/>
          <p:nvPr/>
        </p:nvSpPr>
        <p:spPr>
          <a:xfrm>
            <a:off x="7116382" y="4097937"/>
            <a:ext cx="914400" cy="774107"/>
          </a:xfrm>
          <a:prstGeom prst="ca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6808918" y="4942191"/>
            <a:ext cx="1529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Database Server 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581400" y="4950023"/>
            <a:ext cx="1130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Participant 2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4492055" y="4484990"/>
            <a:ext cx="2624328" cy="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183" y="5399391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Can 59"/>
          <p:cNvSpPr/>
          <p:nvPr/>
        </p:nvSpPr>
        <p:spPr>
          <a:xfrm>
            <a:off x="7116382" y="5545737"/>
            <a:ext cx="914400" cy="774107"/>
          </a:xfrm>
          <a:prstGeom prst="ca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6808918" y="6389991"/>
            <a:ext cx="1529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Database Server 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581400" y="6397823"/>
            <a:ext cx="1130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Participant 3</a:t>
            </a:r>
          </a:p>
        </p:txBody>
      </p:sp>
      <p:cxnSp>
        <p:nvCxnSpPr>
          <p:cNvPr id="63" name="Straight Connector 62"/>
          <p:cNvCxnSpPr/>
          <p:nvPr/>
        </p:nvCxnSpPr>
        <p:spPr>
          <a:xfrm>
            <a:off x="4492055" y="5932790"/>
            <a:ext cx="2624328" cy="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Straight Connector 1023"/>
          <p:cNvCxnSpPr/>
          <p:nvPr/>
        </p:nvCxnSpPr>
        <p:spPr>
          <a:xfrm flipV="1">
            <a:off x="1644976" y="3124200"/>
            <a:ext cx="5786" cy="84125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" name="Straight Arrow Connector 1025"/>
          <p:cNvCxnSpPr/>
          <p:nvPr/>
        </p:nvCxnSpPr>
        <p:spPr>
          <a:xfrm>
            <a:off x="1650762" y="3124200"/>
            <a:ext cx="2083038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Straight Arrow Connector 1030"/>
          <p:cNvCxnSpPr/>
          <p:nvPr/>
        </p:nvCxnSpPr>
        <p:spPr>
          <a:xfrm>
            <a:off x="1955562" y="4484990"/>
            <a:ext cx="1828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1701324" y="4950023"/>
            <a:ext cx="0" cy="106977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1701324" y="6019800"/>
            <a:ext cx="2083038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6" name="TextBox 1035"/>
          <p:cNvSpPr txBox="1"/>
          <p:nvPr/>
        </p:nvSpPr>
        <p:spPr>
          <a:xfrm>
            <a:off x="1905000" y="2768838"/>
            <a:ext cx="1661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VOTE_REQUEST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905000" y="4126468"/>
            <a:ext cx="1661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VOTE_REQUEST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1905000" y="5650468"/>
            <a:ext cx="1661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VOTE_REQUEST</a:t>
            </a:r>
          </a:p>
        </p:txBody>
      </p:sp>
      <p:sp>
        <p:nvSpPr>
          <p:cNvPr id="1039" name="TextBox 1038"/>
          <p:cNvSpPr txBox="1"/>
          <p:nvPr/>
        </p:nvSpPr>
        <p:spPr>
          <a:xfrm>
            <a:off x="76670" y="2514600"/>
            <a:ext cx="17613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Phase I: Voting</a:t>
            </a:r>
          </a:p>
        </p:txBody>
      </p:sp>
      <p:cxnSp>
        <p:nvCxnSpPr>
          <p:cNvPr id="84" name="Straight Connector 83"/>
          <p:cNvCxnSpPr/>
          <p:nvPr/>
        </p:nvCxnSpPr>
        <p:spPr>
          <a:xfrm flipH="1">
            <a:off x="1905000" y="3435053"/>
            <a:ext cx="1828800" cy="0"/>
          </a:xfrm>
          <a:prstGeom prst="line">
            <a:avLst/>
          </a:prstGeom>
          <a:ln w="2222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1905000" y="3435053"/>
            <a:ext cx="0" cy="691415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H="1">
            <a:off x="1955562" y="4872044"/>
            <a:ext cx="1828800" cy="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1913546" y="5650468"/>
            <a:ext cx="1828800" cy="8546"/>
          </a:xfrm>
          <a:prstGeom prst="line">
            <a:avLst/>
          </a:prstGeom>
          <a:ln w="2222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1913546" y="4950737"/>
            <a:ext cx="0" cy="708277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895740" y="3107108"/>
            <a:ext cx="1636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VOTE_COMMIT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1981200" y="4532392"/>
            <a:ext cx="1636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VOTE_COMMIT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989746" y="5329290"/>
            <a:ext cx="1636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VOTE_COMMIT</a:t>
            </a:r>
          </a:p>
        </p:txBody>
      </p:sp>
    </p:spTree>
    <p:extLst>
      <p:ext uri="{BB962C8B-B14F-4D97-AF65-F5344CB8AC3E}">
        <p14:creationId xmlns:p14="http://schemas.microsoft.com/office/powerpoint/2010/main" val="1613854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3" grpId="0"/>
      <p:bldP spid="35" grpId="0"/>
      <p:bldP spid="42" grpId="0"/>
      <p:bldP spid="55" grpId="0" animBg="1"/>
      <p:bldP spid="56" grpId="0"/>
      <p:bldP spid="57" grpId="0"/>
      <p:bldP spid="60" grpId="0" animBg="1"/>
      <p:bldP spid="61" grpId="0"/>
      <p:bldP spid="62" grpId="0"/>
      <p:bldP spid="1036" grpId="0"/>
      <p:bldP spid="79" grpId="0"/>
      <p:bldP spid="80" grpId="0"/>
      <p:bldP spid="1039" grpId="0"/>
      <p:bldP spid="89" grpId="0"/>
      <p:bldP spid="90" grpId="0"/>
      <p:bldP spid="9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The Two-Phase Commit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 two-phase commit protocol (2PC) can be used to ensure atomicity and consistency 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  <p:sp>
        <p:nvSpPr>
          <p:cNvPr id="28" name="AutoShape 2" descr="data:image/jpeg;base64,/9j/4AAQSkZJRgABAQAAAQABAAD/2wCEAAkGBxAPEA8UEA8WEBUQEBQQFBARFBYVERAVFBUXFhQVGBQYKCggGBsnHRQVITIhJiksLi4uFx8zODMtNygtLywBCgoKDg0OGxAQFywkHx0uLC0yLC43LC8sLDQvLCsuLywsLCw3LC8sLC0rNDcsLCwsLCwsLCwsLSwsLCwsLCwsLP/AABEIAOEA4QMBIgACEQEDEQH/xAAcAAEAAQUBAQAAAAAAAAAAAAAABwECBAUGAwj/xABGEAABAwIBBggLBQgDAAMAAAABAAIDBBEFBhIhMUFhBxMiNVFxgbIUMjNScnN0kaGxsyNCYpLwJEOCosHC0eElNFNEVJP/xAAZAQEBAAMBAAAAAAAAAAAAAAAAAQIDBAX/xAArEQEBAAEDAAkEAgMAAAAAAAAAAQIDBBESITEyQVFhcYEUM6HRE/AiYpH/2gAMAwEAAhEDEQA/AJxREQEREBERAREQEREBERARczlTl1Q4ddsknGS20U8VnSbs7YwdZG66hzKrhBrsQJZneDwuNhBCTd99QfJ4z+oWBvqROUp5V8JdFQ5zIz4XMNHFxEcWw/jl1DqFzuCiLHsr8QxOQNfI6zjyKanDgz8reU89d91ltMl+DSqqs19RekiNjZw+3eN0Z8Trd7ipWwLJ2jw1n2EYYSLOmfypX9bzp7BYblREuS3CPXUBDJCaqJpsYpnHjGWOkNkNyLdDrjRbQpiyXyzosSFoJM2S13U8tmzN6bDU4b2kha7KTI6ixIZz2ZkhGioisJN2dseOvssolylyFrcOPGAGaNhzhUQXBjtqLmjlRneLgdKHY+jEUGZKcK1VTZrKwGri1cZoFQwdeqTtsfxFS9gGUVJXsz6WZslvGZqkjvscw6W/I7FDltUREUREQEREBERAREQEREBERAREQEREBFr8axqmoozJUzNibszvGcehrRpcdwBKibKrhbmlzmUDOIZq4+QAzO9FulrOs3PUUEn5R5U0eHNvUzBriLtibypX+iwabbzYb1D+VfClV1ecymvRxG4u0/bvG+QeJ1N0jzitFgWTFdijy9jXODncurnc7MJ1El5uZD1X32Ur5McHdHRZr5B4VKNPGSgcWw9LI9IHWbneFU7UZZM5B1tfZ+b4PE434+YG776SWM1v69APSpayayMosOAcxmfIBpqJbF49HYwdXaSt1PWhvi8o/Ba6eZz/ABj2bB2KcjMqMRA0MF951e7atZLI5xu43Qq0rEXQzuYbtNt2w9i2lNibXaHck9P3T27FpyqFBh5UcHVHW5z4v2WU6c+MDi3n8cegdosetRVi+AV+ESte4OizTyKqBxzDuzxYtv5rrX6Cpnpqx8eo3HmnV/pbSKrimaWuA5QsY3gFrgdY06CNysojrJXhde3NjxFmeNXhMQ5Y3viGg9bbeiVK2GYnBVRiSnlbMw/eYbi+0HoO46VG2VHBbBNnPoXCnfr4l1zA47tsfZcbgo4LcRwaov8AaUknSNMcwHvZK3dptuKyH02ii/JXhcikzY8QZxDtA4+MEwuP4m6XM+I6SFJlPOyRjXxvbI1wu17CHNcOkOGghRXoiIgIiICIiAiIgIiICKyWRrGlznBrWi5c4gAAaySdQUcZVcLVPBnMoWiqfq443FO07jrk7LD8SCQq6tip43STSNiY3W97g1o7Sotyr4XQM6PDmZ2zwmZpzf4IjpPW63olR9VVeIYxUAOMlXJrbG0ciIHoaLNjGzONt5K77JjgpY2z8Qfxh1+DxEhg9OTQXdQsN5VRwNJQ4hjE7nDjKqS9nzSHkR7bF55LBpvmjsCkzJjgvpoM19YRVSa+LtanafR1yfxaPwruIIooGNZExsbGizY4wGtb1AaAvKWYncNynJw9nzMYAGgaBYNboAA2blhTTudrOjoGpUKsKivMq0r0KsKiPMq0q8q0oLCrSryrSgtVpVxVEGXS4i9mg8odB1jqKz5mU9ZGY5WNla7XHIAe2x27wsKnw5x0vOYP5j2bFmszWCzBm9J+8e1VUX5d8HMVJDLU00pDI80ugk5RAc4N5Ems6SNDr7dK9uAmskFTVQ5x4swcbmX5Ie17W5wGwkON+mw6F2fCVzVW+gz6rFwnAZzhUexu+rEsk8U4IiKKIiICIiAiIgIiIPm7KvKStxOpfG573M44shpYwczQ6zBmDx36BpNzcm1hoXS5McFUj819e/im6/B4yDIdz36Q3qFzvC5XJfnel9uH1F9Dq1IwsLwynpIxHTxNiYNjRpcelx1uO8kle73nZoV7gvMhYq8XKwr1IXmQg8yrCvQqwqDzKsK9CrCiPMq0q8q0oLCrSvaOFzzZov8AIdqz4aFjNL+UejYP8oMCno3yahYecdX+1sIYGRahnO84/wBF6PkJ6uheZKqj3k61YShKsJQa/hJ5qrfQZ9Vi4HgM5wn9if8AViXfcJHNVb6tv1GLgOA3nGb2KT6sKsTxTmiIiiIiAiIgIiICIiD5pyX53pfbh9RTrjlY6BsTm6ftQC3zmlrrj4fBQVkvzvS+3D6inHKMciL1w7j0qRn01Q2Vgew3B946Qd6q4LnKNz4XZ0WkHxozqdvHQV0FLVMmF2mxGtp0OaeghRRwXmV7PbZeRCDyKsK9SvMoPMqwr0K9YqUu16B8VEYmaTqF9yy4aDa82/CNfvWUxrWeKO3arXOVVXOAFmiw3LzJQlWkoKEqwlVJVhKASrCUJVpKiMThH5rrfVt+o1R9wG85TewyfWgUhcIvNdd6od9qjvgOP/Jy+wS/Wp1lC9qdkREUREQEREBERAREQfNOS/O9L7cPqKc8oPJsPRID/K5QZkvzvS+3D6inLKXyGjTyv7HJUjTYRiEVQ3OieHC9jsIO8HSFtmjSDqI2jX71BVJi89HPnMJb/UaLgg6CNx+Ck/JzLOnqg1shEUmrSfs3Hc46juPxUHaRVXnDtH+F6ANdqP66lhNXhKiti+A9a8xA47Lda1wr5GanX3O0/wC1XHsRkZFTlhzTM9gcRrAIBIHQg2zImt3lVc66oVQlBQlWkoSrCUAlWEqpKsJQCVYShKtJURQlWkoSrCUHnwic113qh32qOeA/nST2CX61OpG4Q+a671P9zVHPAhzpJ7DL9WBZQqd0REUREQEREBERAREQfNOS/O9L7cPqKdMoDaJp6Hg/yuUF5L870vtw+opyyl8h/F/Y5KkcJWYLS4oxz4nBkgNnAjb+No1H8Q+K5ym4P63OfYZmboBL2gP6td+2y9cpI58NrHPhu1ucSCNovpHQd4K6rJvLiCoAbMRC/Vnfu3HrPiHcdG9QcbRZU1uHP4p5JDDm8XILtFtYtrb2Gy6mh4Q6eWwlYYz0tIc33GxHuK2mU2SENeQ/P4t+aBnWzmvtqJGg3touDqUfYvkFVwXLW8Y0bY+V/L43wKdQkmkxGKoaXQvzwDY6CCDrsQetZOUvkqH1jO6Fy+QEJZSvDhYiXN0i2pjL/G66jKXyVD6xndCDoCVaSjirCUUJVhKqSrCUAlWEoSrSVEUJVpKEqwlAJVhKqSrCUFeEHmuu9Se8FG/Ajzo/2KX6sKknhA5rrvUH5hRtwJc6O9il+pCsoVPCIiKIiICIiAiIgIiIPmnJfnel9uH1FOmUAvE0HbIB/K5QXkvzvS+3D6inXHvJt9YO65KkaWqhiqGFlU242Tge4vA8U/jGjpAXBZSZBTQEyQctpGcHM03Gu9hrG8KRadZMbCy/FuzLm5YRnRuPSWdO8WO9QQzheVFbQnNzjmj7juVH+U6uyy6yh4SIngCaLNPTGdH5XWt7yunxfAqWqB46AxOP72K72HrA5Q9x61wmM8HErQX0z2zs6YyDbrA1Hcg7ehxOKqZnxEkA5puLEGwNvcQsrKbyVD6xndC5vIamfFTPa9paRKRYi2pjB/RdJlP5Kh9YzuhFbxxVhKq4qwlAJVhKErX4vi8FIzPnkDAdQ1ueehrRpKSW3iJbx2s0lWkri6nKmsn/AOtTtgZ/61Ol5HSGDV8QtNVTyP8A+xiUj/wQnMb1WZoXVhs8729TRluMZ2JIlkDfGIb1m3zWM7EIf/aP87f8qMTBQg3Mb5CfvOJues3Cr+xf/VPvP+Vu+h/2/DX9V6JNbVRu8WRrupwPyV7lFxjoTrp3DqJ/yvWBkDbcTUz0/QGvcG+4KXY+WX4Wbr0Shl/zXXeoPzCjXgT50d7HL9SJZtZiOIzU00PhUdXHKwsOe1olaD5rm7fSWHwWWosUHhLhCH08kTTJyQXufGWi50ac0rTnt88fVtx1sck8IiLnbhERAREQEREBERB805L870vtw+op1x7ybfWDuuUFZL87Uvtw+op1x7ybfWDuuSpGtp1mtWDAelc7JjksznFkrom2u1sYjBzTpaXmRrruI02FgL202utGvr4aOPSzrHPOYTmuzasaaMZ2cOS7z2ktf+YaVh5OYoahjg+xfGRcgWD2uvmuzdhu1wI6W31EBZ8y2Y5TKSzsrKXmcxgPbYuJcXFzs4k26ANgGwBVyn8lResZ3QqyqmVHkqL1je6FkrcOKsJVXFWEojBxrEm0sEsztIjbfN1ZzibNb2kgKN5JnAioqftZ5RnNafFhbsDR90C/60ldZwkc3y+sj74Wtx3A5KinhqqdpkDYwyVjRdzLaSQNouTfdY9K9DaTGY9K+N4cm45t4ng5apq3yHluJ3amjsXiqAqq9FxiIiAiIgq1xBuDY9I0FZ0da2QcXUNEjDozj4zd9/6rAWwwTBpq2QRwtJ899uRGOlx+Q1lY5cSc1ZzbxHb8HePSxVBoKh5kaWF9NI48rNaLmInaLAkdGadlgJIURROjGO4cyI5wiL4y4feIjkztO3XbsKl1eTucZMpZ4zl6OhbceL4CIi524REQEREBUKqvNxQfNuS/O1L7cPqKdce8m31g7rlBWS3O1L7cPqKdce8m31g7rkqRqRHntc29s5pbfouLLhpGvjc8OFnDx23AzDtvf7ush2oixXe06yH07HkFzGuLdRc0Et6idS5NztsdfGS3sa9TTmc4rS5F0bmsfIdUgaxv4msL3F43EyEA7Q240ELeTL3avCZb8MJhjMZ2RnJxOIwpVTKnyVF6xvdCrKqZU+SovWN7oWbJs3FWEqrirCVEczwjH9gk9ZH3wrcl8TfTi7ToJ5Tdh0D4qvCL/wBCT1kfeCwcN8QfrYF6W2kujZfNx61s1JZ5OrrsEw+vGe+Iwvfp42HkknaXDUT1g9a0FVwauN/B6xj+hsrS09rm3+S6LDHfZM6j8ysqZ9mOI1gFYTUzwvGNZ9HHKc2I/qOD/EWaomSehI3+/NWKcisSH/w3f/pEfk5do+ulGqRw6jZYsuJT/wDvJ+dy3TW1fT8tV08PVzMeQuJuP/Vzd7pYrD3OJ+CzouDqqGmeeCBu0ueSR2WA+Ky566Y65pD1vd/layY30nTvKy6epfGT4Y9HCeFbCPAsJpdM9U+scP3cIzWHtB/vXji2VT3R8TSxNo4dIzY9D3A67uFrX2207ytTKsSVZTDm85Xn++SXPjqnUysledcN9N/03qcgoOyWH/KYceh7/puU3tK5N7357Ona92+69ERcbpEREBERBQrwmcvZxWFUvQfO+S3O1L7a36inbH/Jt9YO65QTkrztSe2t+op2x/ybfWDuuSpER4Ll9NRTGnxWNzbGzZ7cq2wuA0OG8dG1SjR1UczGvie2RjhcPYbtPaoZnx1pcaPHackAkR1QA42MHU640OHzt95VbguJ4V+0YVUeGUzuV9nywQNj49OrVfZp0hOBNzV4zKPMnuF2mksytjNM/UXtBdGd9vGb8V3FLiUFS3OgmZMOmNwdbrA0jtUFsqplV5Ki9Y3uhVlVMq/JUfrG90IrPcVYSquKsJURz2XYvRPH44+8sHD/ABR+tgWflt/03+mzvLBoPFH62BentftfP6cWv9z4dJhz/s29vzKypX8l3UVraN/JHb81lF/JPUteU62eN6mBKsOVZkqw5VsjCsSVYcqzJVhyrZGusSVYkqy5ViSrbGFZ+SY/5Gi9N303KaWFQvklzjRem76blNLAuHe9+ezs2vdvuvCqqBVXG6RERAREQechWtq3LYSrVVhQQHkpzrSe2t76nbHmkxC2x47NDh/UKCMqcNkw+tdmOLOXx8Eo1jlXFj0tOjsHSpmyLyljxOmzjYSsAZPF0O84DzXax2jYlSIZr8Qlpj4JjVOaiEk8XUA3mjBPjMkPjDVoO69tSrR4XX4eDU4NVeGU50uazS5o82SE6Qbbbb9CmPG8AhmY6OeMSxO1Z2tp3HWDvCi/FeD2vw6Qz4RO5wGnir2lA6LapBu29CDHblZhGJcnFaLwaU66iEEXPSQNPvzlU8HLH/aYRijX20hpdZ7f4m6b9YCw5MrKOpJjxrDc2UHNNRC3i5gelzdAJ6/cqxZGUk5D8JxZudrbFMTHIDuOs9je1BIWSFPWxUxZXuL5WyOAcXBxLLNzTnDXpvr0re5V+So/WN7oWiyQpa2GmLK55fK2RwDnODyWWbmnOF9t9elb3KzyVH6xvdCgynFWEqrirCVBostT+xv9NneWHQ+KP1sCy8tGO8EeSLDPZr1nldCxaLxR+ti9La/a+f04tf7nw2dO+wWU1+hYMayY1coYrZVhyrMlWHKkKxJVhyrMlWHKtka6xJViSrLlWJKtsYVsckOcqH03fTcpqAUJZLOtiFGeh7u45TXDJnBcO9789v27Nr3b7vRERcbpEREBERB5SBa6qjW1IWPNHdBwmV2T7K2EsdyXNOdHJ5jv6g6iP8BRJQ1lXhVXnN+zljNnNOlkjTsPnNNta+g6qnXJ5UZMxVrLPGa9viStHKZu3t3fJErb5J5W02Jx8ghkoH2lO48odJHnN3++y20tH5vuP+V894rg1Vh8gc67c112VERIbfZZw0tO4/Fdfk7wrTRAMrY+PaNHGx2bL2tPJd8E4OXf4vgNNVjNqqdkui13DljqeNI7Co+xrghpnEupZ305813LZ1AixA67qRMJyxw+rsI6pgcf3cv2b/yvtfsutw+lY7Z2gqDgckMJqKOmMVTKJXCRxa8Oc4ZhDbDlWtqOhb3K3yVH6xvdC3EmFNOpxHuK95aGOQR8Y0P4vS2+q9rXttRWthpXv1Cw846v9rPZSMjBJ0kC5c7UN+5c/lPl/R0N2B3hEw0cVERZp/G/U3q0ncokykyvrcRObI/NjJ0U8Vww9F9rz1+4K8I7PLXK2lnBpoH8c4uDnSM8k3NN7Z33j1aN6yaPxR+tij7C8BnBD3DM0GzD4xuNvQu2wetEjR5zRZzdoI0Xt0L0NtZ/HZ6uPXn+fLdRrJjWLEVlRq5McVsqw5VmSrDlSLWJKsOVZkqw5VsjXWJKsSVZcqxZB06AtsYVlZOn9upPSPccpkoHKKMiMPdPVCW3Igvp2OeQQB7jf3dKlqijsFwbyy5yeUdm2nGDLREXI6RERAREQFaQrkQY0sV1r6ilW4IXm+O6DlaygDgQ5ocCLFpFwR0EHWuIxng/gkJMJNO47Byo/wAp1dhtuUry011hTUW5BA+IZFVkV7MbMOmNwv8AldY+6618dRXUnivqKa2wGSNvu0AqepaDcsWSg3K8pwh+HL3FG+LXv/ibE/vtKYnl3iVRHxclUQ06HcW1kZf1uYAbbhYKVJcGjd40TXdbQfmrIsn4QQRBGCNREbQR22Q4RTg+StRUWLm8Sw/ecOU70Wa+027V3GEZMxQeIy7tr3aXnt2dQXYQ4buWwp8OHQocOciwbO2LEr8ks858bjFINThqPWP12rvoaMDYskU42hZYZ5YXnGpljMpxUTPfWUvl6cvaP3sOkdZA1dtlk0mUFO794G7ngt+OpSZJQNK1NdkzDL48LHnpLRf3610zcy97H/jRdCzu1yvhsbvFe13ouB+S8pHLbT5B0p/dFvovf8rrFPB9T9D/AM3+lnNbS9WN0s/Rp5ngayB1la+eriGuRvYb/JdXHkBTDWxx63n+llsqTI2mZa1O0+kM7vXV+p055p/BnfJHDJnSm0ET5T+FpsOvo7VvMKyMnmIdVO4tuvimG7juLtQ+PYpHpsKa0AAAAbALD3LOip2t2LXnu8r1Yzhsx22M7etrsKwpkLGtYwMa0WAGr/Z3rbNFlVFyc8ugREQEREBERAREQFQoiCxy8XoiDGkWO9EQeRVWoiDJiWXGiIMhquCIgqiIgoVYURBVqvREBERAREQEREBER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28" y="3965454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514600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Can 28"/>
          <p:cNvSpPr/>
          <p:nvPr/>
        </p:nvSpPr>
        <p:spPr>
          <a:xfrm>
            <a:off x="7086599" y="2660946"/>
            <a:ext cx="914400" cy="774107"/>
          </a:xfrm>
          <a:prstGeom prst="ca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779135" y="3505200"/>
            <a:ext cx="1529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Database Server 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551617" y="3513032"/>
            <a:ext cx="1130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Participant 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98027" y="5018391"/>
            <a:ext cx="1078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Coordinator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62272" y="3047999"/>
            <a:ext cx="2624328" cy="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183" y="3951591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" name="Can 54"/>
          <p:cNvSpPr/>
          <p:nvPr/>
        </p:nvSpPr>
        <p:spPr>
          <a:xfrm>
            <a:off x="7116382" y="4097937"/>
            <a:ext cx="914400" cy="774107"/>
          </a:xfrm>
          <a:prstGeom prst="ca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6808918" y="4942191"/>
            <a:ext cx="1529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Database Server 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581400" y="4950023"/>
            <a:ext cx="1130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Participant 2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4492055" y="4484990"/>
            <a:ext cx="2624328" cy="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183" y="5399391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Can 59"/>
          <p:cNvSpPr/>
          <p:nvPr/>
        </p:nvSpPr>
        <p:spPr>
          <a:xfrm>
            <a:off x="7116382" y="5545737"/>
            <a:ext cx="914400" cy="774107"/>
          </a:xfrm>
          <a:prstGeom prst="ca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6808918" y="6389991"/>
            <a:ext cx="1529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Database Server 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581400" y="6397823"/>
            <a:ext cx="1130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Participant 3</a:t>
            </a:r>
          </a:p>
        </p:txBody>
      </p:sp>
      <p:cxnSp>
        <p:nvCxnSpPr>
          <p:cNvPr id="63" name="Straight Connector 62"/>
          <p:cNvCxnSpPr/>
          <p:nvPr/>
        </p:nvCxnSpPr>
        <p:spPr>
          <a:xfrm>
            <a:off x="4492055" y="5932790"/>
            <a:ext cx="2624328" cy="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Straight Connector 1023"/>
          <p:cNvCxnSpPr/>
          <p:nvPr/>
        </p:nvCxnSpPr>
        <p:spPr>
          <a:xfrm flipV="1">
            <a:off x="1644976" y="3124200"/>
            <a:ext cx="5786" cy="84125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" name="Straight Arrow Connector 1025"/>
          <p:cNvCxnSpPr/>
          <p:nvPr/>
        </p:nvCxnSpPr>
        <p:spPr>
          <a:xfrm>
            <a:off x="1650762" y="3124200"/>
            <a:ext cx="2083038" cy="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Straight Arrow Connector 1030"/>
          <p:cNvCxnSpPr/>
          <p:nvPr/>
        </p:nvCxnSpPr>
        <p:spPr>
          <a:xfrm>
            <a:off x="1955562" y="4484990"/>
            <a:ext cx="1828800" cy="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1701324" y="4950023"/>
            <a:ext cx="0" cy="106977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1701324" y="6019800"/>
            <a:ext cx="2083038" cy="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6" name="TextBox 1035"/>
          <p:cNvSpPr txBox="1"/>
          <p:nvPr/>
        </p:nvSpPr>
        <p:spPr>
          <a:xfrm>
            <a:off x="1905000" y="2768838"/>
            <a:ext cx="1882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GLOBAL_COMMIT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905000" y="4126468"/>
            <a:ext cx="1882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GLOBAL_COMMIT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1905000" y="5650468"/>
            <a:ext cx="1882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GLOBAL_COMMIT</a:t>
            </a:r>
          </a:p>
        </p:txBody>
      </p:sp>
      <p:sp>
        <p:nvSpPr>
          <p:cNvPr id="1039" name="TextBox 1038"/>
          <p:cNvSpPr txBox="1"/>
          <p:nvPr/>
        </p:nvSpPr>
        <p:spPr>
          <a:xfrm>
            <a:off x="76670" y="2514600"/>
            <a:ext cx="1983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Phase II: Commit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4478708" y="3048000"/>
            <a:ext cx="2624328" cy="1"/>
          </a:xfrm>
          <a:prstGeom prst="line">
            <a:avLst/>
          </a:prstGeom>
          <a:ln w="222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967950" y="2712815"/>
            <a:ext cx="1737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LOCAL_COMMIT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4495800" y="4487291"/>
            <a:ext cx="2624328" cy="1"/>
          </a:xfrm>
          <a:prstGeom prst="line">
            <a:avLst/>
          </a:prstGeom>
          <a:ln w="222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985042" y="4152106"/>
            <a:ext cx="1737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LOCAL_COMMIT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4495800" y="5931969"/>
            <a:ext cx="2624328" cy="1"/>
          </a:xfrm>
          <a:prstGeom prst="line">
            <a:avLst/>
          </a:prstGeom>
          <a:ln w="222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985042" y="5596784"/>
            <a:ext cx="1737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LOCAL_COMMIT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55575" y="6096000"/>
            <a:ext cx="3273425" cy="60960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“Strict” consistency, which limits scalability!</a:t>
            </a:r>
          </a:p>
        </p:txBody>
      </p:sp>
    </p:spTree>
    <p:extLst>
      <p:ext uri="{BB962C8B-B14F-4D97-AF65-F5344CB8AC3E}">
        <p14:creationId xmlns:p14="http://schemas.microsoft.com/office/powerpoint/2010/main" val="115449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6" grpId="0"/>
      <p:bldP spid="79" grpId="0"/>
      <p:bldP spid="80" grpId="0"/>
      <p:bldP spid="4" grpId="0"/>
      <p:bldP spid="44" grpId="0"/>
      <p:bldP spid="46" grpId="0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725067384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6" y="38862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9581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Recovery Management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/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latin typeface="+mj-lt"/>
              </a:rPr>
              <a:t>NoSQL Databases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PS5 is due on Thursday, April 19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0000"/>
                </a:solidFill>
              </a:rPr>
              <a:t>The final exam is on Thursday, April 26 from 1:30 to 4:30PM in room 2049 (</a:t>
            </a:r>
            <a:r>
              <a:rPr lang="en-US" i="1" dirty="0">
                <a:solidFill>
                  <a:srgbClr val="FF0000"/>
                </a:solidFill>
              </a:rPr>
              <a:t>it is open book, open notes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The CAP Theorem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The limitations of distributed databases can be described in the so called the </a:t>
            </a:r>
            <a:r>
              <a:rPr lang="en-US" sz="2600" dirty="0">
                <a:solidFill>
                  <a:srgbClr val="000099"/>
                </a:solidFill>
              </a:rPr>
              <a:t>CAP theorem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b="1" u="sng" dirty="0">
                <a:solidFill>
                  <a:srgbClr val="C00000"/>
                </a:solidFill>
              </a:rPr>
              <a:t>C</a:t>
            </a:r>
            <a:r>
              <a:rPr lang="en-US" sz="2400" dirty="0">
                <a:solidFill>
                  <a:srgbClr val="C00000"/>
                </a:solidFill>
              </a:rPr>
              <a:t>onsistency</a:t>
            </a:r>
            <a:r>
              <a:rPr lang="en-US" sz="2400" dirty="0"/>
              <a:t>: every node always sees the same data at any given instance (i.e., strict consistency)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r>
              <a:rPr lang="en-US" sz="2400" b="1" u="sng" dirty="0">
                <a:solidFill>
                  <a:srgbClr val="C00000"/>
                </a:solidFill>
              </a:rPr>
              <a:t>A</a:t>
            </a:r>
            <a:r>
              <a:rPr lang="en-US" sz="2400" dirty="0">
                <a:solidFill>
                  <a:srgbClr val="C00000"/>
                </a:solidFill>
              </a:rPr>
              <a:t>vailability</a:t>
            </a:r>
            <a:r>
              <a:rPr lang="en-US" sz="2400" dirty="0"/>
              <a:t>: the system continues to operate, even if nodes in a cluster crash, or some hardware or software parts are down due to upgrades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r>
              <a:rPr lang="en-US" sz="2400" b="1" u="sng" dirty="0">
                <a:solidFill>
                  <a:srgbClr val="C00000"/>
                </a:solidFill>
              </a:rPr>
              <a:t>P</a:t>
            </a:r>
            <a:r>
              <a:rPr lang="en-US" sz="2400" dirty="0">
                <a:solidFill>
                  <a:srgbClr val="C00000"/>
                </a:solidFill>
              </a:rPr>
              <a:t>artition Tolerance</a:t>
            </a:r>
            <a:r>
              <a:rPr lang="en-US" sz="2400" dirty="0"/>
              <a:t>: the system continues to operate in the presence of network partitions</a:t>
            </a: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  <p:sp>
        <p:nvSpPr>
          <p:cNvPr id="4" name="Rounded Rectangle 3"/>
          <p:cNvSpPr/>
          <p:nvPr/>
        </p:nvSpPr>
        <p:spPr>
          <a:xfrm>
            <a:off x="381000" y="6096000"/>
            <a:ext cx="8458200" cy="6096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CAP theorem: any distributed database with shared data, can have </a:t>
            </a:r>
            <a:r>
              <a:rPr lang="en-US" sz="2000" i="1" u="sng" dirty="0">
                <a:solidFill>
                  <a:schemeClr val="tx1"/>
                </a:solidFill>
              </a:rPr>
              <a:t>at most two</a:t>
            </a:r>
            <a:r>
              <a:rPr lang="en-US" sz="2000" dirty="0">
                <a:solidFill>
                  <a:schemeClr val="tx1"/>
                </a:solidFill>
              </a:rPr>
              <a:t> of the three desirable properties, C, A or P</a:t>
            </a:r>
          </a:p>
        </p:txBody>
      </p:sp>
    </p:spTree>
    <p:extLst>
      <p:ext uri="{BB962C8B-B14F-4D97-AF65-F5344CB8AC3E}">
        <p14:creationId xmlns:p14="http://schemas.microsoft.com/office/powerpoint/2010/main" val="192851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The CAP Theorem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562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Let us assume two nodes on opposite sides of a </a:t>
            </a:r>
            <a:br>
              <a:rPr lang="en-US" sz="2600" dirty="0"/>
            </a:br>
            <a:r>
              <a:rPr lang="en-US" sz="2600" dirty="0"/>
              <a:t>network partition: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Availability + Partition Tolerance forfeit Consistency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Consistency + Partition Tolerance entails that one side of the partition must act as if it is unavailable, thus </a:t>
            </a:r>
            <a:br>
              <a:rPr lang="en-US" sz="2600" dirty="0"/>
            </a:br>
            <a:r>
              <a:rPr lang="en-US" sz="2600" dirty="0"/>
              <a:t>forfeiting Availability</a:t>
            </a: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Consistency + Availability is only possible if there is no network partition, thereby forfeiting Partition Tolerance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492" y="2133600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454" y="2133600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352800" y="2667000"/>
            <a:ext cx="1752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ightning Bolt 10"/>
          <p:cNvSpPr/>
          <p:nvPr/>
        </p:nvSpPr>
        <p:spPr>
          <a:xfrm>
            <a:off x="3886200" y="2133600"/>
            <a:ext cx="762000" cy="1066800"/>
          </a:xfrm>
          <a:prstGeom prst="lightningBol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38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Large-Scale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When companies such as Google and Amazon were designing large-scale databases, 24/7 Availability was a key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 few minutes of downtime means lost revenue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When </a:t>
            </a:r>
            <a:r>
              <a:rPr lang="en-US" sz="2600" i="1" dirty="0"/>
              <a:t>horizontally</a:t>
            </a:r>
            <a:r>
              <a:rPr lang="en-US" sz="2600" dirty="0"/>
              <a:t> scaling databases to 1000s of machines, the likelihood of a node or a network failure </a:t>
            </a:r>
            <a:br>
              <a:rPr lang="en-US" sz="2600" dirty="0"/>
            </a:br>
            <a:r>
              <a:rPr lang="en-US" sz="2600" dirty="0"/>
              <a:t>increases tremendously 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Therefore, in order to have strong guarantees on Availability and Partition Tolerance, they had to sacrifice “strict” Consistency (</a:t>
            </a:r>
            <a:r>
              <a:rPr lang="en-US" sz="2600" i="1" dirty="0"/>
              <a:t>implied by the CAP theorem</a:t>
            </a:r>
            <a:r>
              <a:rPr lang="en-US" sz="2600" dirty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035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Trading-Off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Maintaining consistency should balance between the strictness of consistency versus availability/scalability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Good-enough consistency </a:t>
            </a:r>
            <a:r>
              <a:rPr lang="en-US" sz="2400" i="1" u="sng" dirty="0"/>
              <a:t>depends on your application</a:t>
            </a:r>
          </a:p>
          <a:p>
            <a:pPr lvl="4"/>
            <a:endParaRPr lang="en-US" sz="105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704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Trading-Off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Maintaining consistency should balance between the strictness of consistency versus availability/scalability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Good-enough consistency </a:t>
            </a:r>
            <a:r>
              <a:rPr lang="en-US" sz="2400" i="1" u="sng" dirty="0"/>
              <a:t>depends on your application</a:t>
            </a:r>
          </a:p>
          <a:p>
            <a:pPr lvl="4"/>
            <a:endParaRPr lang="en-US" sz="105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  <p:sp>
        <p:nvSpPr>
          <p:cNvPr id="4" name="Left-Right Arrow 3"/>
          <p:cNvSpPr/>
          <p:nvPr/>
        </p:nvSpPr>
        <p:spPr>
          <a:xfrm>
            <a:off x="914400" y="3697069"/>
            <a:ext cx="7162800" cy="951131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00800" y="3175337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0000FF"/>
                </a:solidFill>
              </a:rPr>
              <a:t>Strict Consistency</a:t>
            </a:r>
          </a:p>
        </p:txBody>
      </p:sp>
      <p:sp>
        <p:nvSpPr>
          <p:cNvPr id="6" name="Rectangle 5"/>
          <p:cNvSpPr/>
          <p:nvPr/>
        </p:nvSpPr>
        <p:spPr>
          <a:xfrm>
            <a:off x="5486400" y="4992469"/>
            <a:ext cx="327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 indent="-6350" algn="ctr"/>
            <a:r>
              <a:rPr lang="en-US" dirty="0"/>
              <a:t>Generally hard to implement, and is inefficient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316366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0000FF"/>
                </a:solidFill>
              </a:rPr>
              <a:t>Loose Consistency</a:t>
            </a:r>
          </a:p>
        </p:txBody>
      </p:sp>
      <p:sp>
        <p:nvSpPr>
          <p:cNvPr id="8" name="Rectangle 7"/>
          <p:cNvSpPr/>
          <p:nvPr/>
        </p:nvSpPr>
        <p:spPr>
          <a:xfrm>
            <a:off x="609600" y="4916269"/>
            <a:ext cx="24061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7475" lvl="0" indent="-117475"/>
            <a:r>
              <a:rPr lang="en-US" dirty="0"/>
              <a:t>Easier to implement, and is efficient </a:t>
            </a:r>
          </a:p>
        </p:txBody>
      </p:sp>
      <p:pic>
        <p:nvPicPr>
          <p:cNvPr id="9" name="Picture 2" descr="C:\Documents and Settings\dd\Local Settings\Temporary Internet Files\Content.IE5\2JSTM34V\MM90028887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076575"/>
            <a:ext cx="619125" cy="809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0233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0.34948 0.0034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948 0.00347 L 0.11614 0.0034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The BASE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The CAP theorem proves that it is impossible to guarantee strict Consistency and Availability while being able to tolerate network partitions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This resulted in databases with relaxed ACID guarantees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In particular, such databases apply the BASE properties: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b="1" u="sng" dirty="0"/>
              <a:t>B</a:t>
            </a:r>
            <a:r>
              <a:rPr lang="en-US" sz="2400" dirty="0"/>
              <a:t>asically </a:t>
            </a:r>
            <a:r>
              <a:rPr lang="en-US" sz="2400" b="1" u="sng" dirty="0"/>
              <a:t>A</a:t>
            </a:r>
            <a:r>
              <a:rPr lang="en-US" sz="2400" dirty="0"/>
              <a:t>vailable: the system guarantees Availability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b="1" u="sng" dirty="0"/>
              <a:t>S</a:t>
            </a:r>
            <a:r>
              <a:rPr lang="en-US" sz="2400" dirty="0"/>
              <a:t>oft-State: the state of the system may change over time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b="1" u="sng" dirty="0"/>
              <a:t>E</a:t>
            </a:r>
            <a:r>
              <a:rPr lang="en-US" sz="2400" dirty="0"/>
              <a:t>ventual Consistency: the system will </a:t>
            </a:r>
            <a:r>
              <a:rPr lang="en-US" sz="2400" i="1" dirty="0"/>
              <a:t>eventually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become consistent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6505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Eventual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database is termed as </a:t>
            </a:r>
            <a:r>
              <a:rPr lang="en-US" sz="2800" i="1" dirty="0"/>
              <a:t>Eventually Consistent</a:t>
            </a:r>
            <a:r>
              <a:rPr lang="en-US" sz="2800" dirty="0"/>
              <a:t> if: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All replicas will </a:t>
            </a:r>
            <a:r>
              <a:rPr lang="en-US" sz="2600" i="1" dirty="0"/>
              <a:t>gradually</a:t>
            </a:r>
            <a:r>
              <a:rPr lang="en-US" sz="2600" dirty="0"/>
              <a:t> become consistent in the absence of updates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4169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Eventual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database is termed as </a:t>
            </a:r>
            <a:r>
              <a:rPr lang="en-US" sz="2800" i="1" dirty="0"/>
              <a:t>Eventually Consistent</a:t>
            </a:r>
            <a:r>
              <a:rPr lang="en-US" sz="2800" dirty="0"/>
              <a:t> if: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All replicas will </a:t>
            </a:r>
            <a:r>
              <a:rPr lang="en-US" sz="2600" i="1" dirty="0"/>
              <a:t>gradually</a:t>
            </a:r>
            <a:r>
              <a:rPr lang="en-US" sz="2600" dirty="0"/>
              <a:t> become consistent in the absence of updates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  <p:pic>
        <p:nvPicPr>
          <p:cNvPr id="4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1382490" y="3352800"/>
            <a:ext cx="6006209" cy="3082871"/>
          </a:xfrm>
          <a:prstGeom prst="rect">
            <a:avLst/>
          </a:prstGeom>
          <a:noFill/>
          <a:extLst/>
        </p:spPr>
      </p:pic>
      <p:grpSp>
        <p:nvGrpSpPr>
          <p:cNvPr id="5" name="Group 4"/>
          <p:cNvGrpSpPr/>
          <p:nvPr/>
        </p:nvGrpSpPr>
        <p:grpSpPr>
          <a:xfrm>
            <a:off x="1839690" y="3557134"/>
            <a:ext cx="5382267" cy="2713836"/>
            <a:chOff x="1143000" y="3674663"/>
            <a:chExt cx="5382267" cy="2713836"/>
          </a:xfrm>
        </p:grpSpPr>
        <p:sp>
          <p:nvSpPr>
            <p:cNvPr id="6" name="Can 5"/>
            <p:cNvSpPr/>
            <p:nvPr/>
          </p:nvSpPr>
          <p:spPr>
            <a:xfrm>
              <a:off x="1600200" y="487680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Can 6"/>
            <p:cNvSpPr/>
            <p:nvPr/>
          </p:nvSpPr>
          <p:spPr>
            <a:xfrm>
              <a:off x="4640304" y="5491162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Can 7"/>
            <p:cNvSpPr/>
            <p:nvPr/>
          </p:nvSpPr>
          <p:spPr>
            <a:xfrm>
              <a:off x="4446254" y="4593825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Can 8"/>
            <p:cNvSpPr/>
            <p:nvPr/>
          </p:nvSpPr>
          <p:spPr>
            <a:xfrm>
              <a:off x="5192310" y="373286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Can 9"/>
            <p:cNvSpPr/>
            <p:nvPr/>
          </p:nvSpPr>
          <p:spPr>
            <a:xfrm>
              <a:off x="2794305" y="367466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Can 10"/>
            <p:cNvSpPr/>
            <p:nvPr/>
          </p:nvSpPr>
          <p:spPr>
            <a:xfrm>
              <a:off x="1143000" y="376918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451469" y="577767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cxnSp>
        <p:nvCxnSpPr>
          <p:cNvPr id="13" name="Straight Connector 12"/>
          <p:cNvCxnSpPr>
            <a:stCxn id="12" idx="3"/>
            <a:endCxn id="31" idx="1"/>
          </p:cNvCxnSpPr>
          <p:nvPr/>
        </p:nvCxnSpPr>
        <p:spPr>
          <a:xfrm flipV="1">
            <a:off x="6555478" y="5731267"/>
            <a:ext cx="388914" cy="184905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7221957" y="4759271"/>
            <a:ext cx="1769643" cy="4649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Event: </a:t>
            </a:r>
          </a:p>
          <a:p>
            <a:pPr algn="ctr"/>
            <a:r>
              <a:rPr lang="en-US" sz="1200" dirty="0"/>
              <a:t>Update Webpage-A</a:t>
            </a:r>
          </a:p>
        </p:txBody>
      </p:sp>
      <p:pic>
        <p:nvPicPr>
          <p:cNvPr id="15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12" y="3650257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97" y="5493470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5257417" y="4909334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03473" y="400580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29847" y="3925499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54163" y="4026625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11363" y="5186333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cxnSp>
        <p:nvCxnSpPr>
          <p:cNvPr id="22" name="Straight Connector 21"/>
          <p:cNvCxnSpPr>
            <a:stCxn id="15" idx="3"/>
            <a:endCxn id="20" idx="1"/>
          </p:cNvCxnSpPr>
          <p:nvPr/>
        </p:nvCxnSpPr>
        <p:spPr>
          <a:xfrm>
            <a:off x="1374075" y="4092376"/>
            <a:ext cx="580088" cy="72749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6" idx="3"/>
            <a:endCxn id="21" idx="1"/>
          </p:cNvCxnSpPr>
          <p:nvPr/>
        </p:nvCxnSpPr>
        <p:spPr>
          <a:xfrm flipV="1">
            <a:off x="1277360" y="5324833"/>
            <a:ext cx="1134003" cy="61075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445872" y="577767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56263" y="49116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07246" y="4008288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634029" y="39210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940672" y="403032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397872" y="5184339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pic>
        <p:nvPicPr>
          <p:cNvPr id="31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4392" y="5292671"/>
            <a:ext cx="787480" cy="87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6711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Eventual Consistency: </a:t>
            </a:r>
            <a:br>
              <a:rPr lang="en-US" dirty="0"/>
            </a:br>
            <a:r>
              <a:rPr lang="en-US" dirty="0"/>
              <a:t>A Main 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But, what if the client accesses the data from different replicas?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  <p:pic>
        <p:nvPicPr>
          <p:cNvPr id="32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1382490" y="2971800"/>
            <a:ext cx="6006209" cy="3082871"/>
          </a:xfrm>
          <a:prstGeom prst="rect">
            <a:avLst/>
          </a:prstGeom>
          <a:noFill/>
          <a:extLst/>
        </p:spPr>
      </p:pic>
      <p:grpSp>
        <p:nvGrpSpPr>
          <p:cNvPr id="33" name="Group 32"/>
          <p:cNvGrpSpPr/>
          <p:nvPr/>
        </p:nvGrpSpPr>
        <p:grpSpPr>
          <a:xfrm>
            <a:off x="1839690" y="3176134"/>
            <a:ext cx="5382267" cy="2713836"/>
            <a:chOff x="1143000" y="3674663"/>
            <a:chExt cx="5382267" cy="2713836"/>
          </a:xfrm>
        </p:grpSpPr>
        <p:sp>
          <p:nvSpPr>
            <p:cNvPr id="34" name="Can 33"/>
            <p:cNvSpPr/>
            <p:nvPr/>
          </p:nvSpPr>
          <p:spPr>
            <a:xfrm>
              <a:off x="1600200" y="487680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Can 34"/>
            <p:cNvSpPr/>
            <p:nvPr/>
          </p:nvSpPr>
          <p:spPr>
            <a:xfrm>
              <a:off x="4640304" y="5491162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Can 35"/>
            <p:cNvSpPr/>
            <p:nvPr/>
          </p:nvSpPr>
          <p:spPr>
            <a:xfrm>
              <a:off x="4446254" y="4593825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Can 36"/>
            <p:cNvSpPr/>
            <p:nvPr/>
          </p:nvSpPr>
          <p:spPr>
            <a:xfrm>
              <a:off x="5192310" y="373286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" name="Can 37"/>
            <p:cNvSpPr/>
            <p:nvPr/>
          </p:nvSpPr>
          <p:spPr>
            <a:xfrm>
              <a:off x="2794305" y="367466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" name="Can 38"/>
            <p:cNvSpPr/>
            <p:nvPr/>
          </p:nvSpPr>
          <p:spPr>
            <a:xfrm>
              <a:off x="1143000" y="376918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5451469" y="539667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cxnSp>
        <p:nvCxnSpPr>
          <p:cNvPr id="41" name="Straight Connector 40"/>
          <p:cNvCxnSpPr>
            <a:stCxn id="40" idx="3"/>
            <a:endCxn id="59" idx="1"/>
          </p:cNvCxnSpPr>
          <p:nvPr/>
        </p:nvCxnSpPr>
        <p:spPr>
          <a:xfrm flipV="1">
            <a:off x="6555478" y="5350267"/>
            <a:ext cx="388914" cy="184905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7221957" y="4378271"/>
            <a:ext cx="1769643" cy="4649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Event: </a:t>
            </a:r>
          </a:p>
          <a:p>
            <a:pPr algn="ctr"/>
            <a:r>
              <a:rPr lang="en-US" sz="1200" dirty="0"/>
              <a:t>Update Webpage-A</a:t>
            </a:r>
          </a:p>
        </p:txBody>
      </p:sp>
      <p:pic>
        <p:nvPicPr>
          <p:cNvPr id="43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12" y="3269257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97" y="5112470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TextBox 44"/>
          <p:cNvSpPr txBox="1"/>
          <p:nvPr/>
        </p:nvSpPr>
        <p:spPr>
          <a:xfrm>
            <a:off x="5257417" y="4528334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003473" y="362480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629847" y="3544499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954163" y="3645625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411363" y="4805333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cxnSp>
        <p:nvCxnSpPr>
          <p:cNvPr id="50" name="Straight Connector 49"/>
          <p:cNvCxnSpPr>
            <a:stCxn id="43" idx="3"/>
            <a:endCxn id="48" idx="1"/>
          </p:cNvCxnSpPr>
          <p:nvPr/>
        </p:nvCxnSpPr>
        <p:spPr>
          <a:xfrm>
            <a:off x="1374075" y="3711376"/>
            <a:ext cx="580088" cy="72749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4" idx="3"/>
            <a:endCxn id="49" idx="1"/>
          </p:cNvCxnSpPr>
          <p:nvPr/>
        </p:nvCxnSpPr>
        <p:spPr>
          <a:xfrm flipV="1">
            <a:off x="1277360" y="4943833"/>
            <a:ext cx="1134003" cy="61075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445872" y="539667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256263" y="45306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007246" y="3627288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634029" y="35400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940672" y="364932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397872" y="4803339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cxnSp>
        <p:nvCxnSpPr>
          <p:cNvPr id="58" name="Straight Connector 57"/>
          <p:cNvCxnSpPr>
            <a:endCxn id="55" idx="2"/>
          </p:cNvCxnSpPr>
          <p:nvPr/>
        </p:nvCxnSpPr>
        <p:spPr>
          <a:xfrm flipV="1">
            <a:off x="4157473" y="3817070"/>
            <a:ext cx="28561" cy="336424"/>
          </a:xfrm>
          <a:prstGeom prst="line">
            <a:avLst/>
          </a:prstGeom>
          <a:ln w="28575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4392" y="4911671"/>
            <a:ext cx="787480" cy="87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0" name="Straight Connector 59"/>
          <p:cNvCxnSpPr>
            <a:endCxn id="55" idx="2"/>
          </p:cNvCxnSpPr>
          <p:nvPr/>
        </p:nvCxnSpPr>
        <p:spPr>
          <a:xfrm flipV="1">
            <a:off x="4157473" y="3817070"/>
            <a:ext cx="28561" cy="31459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808308" y="6172200"/>
            <a:ext cx="7154572" cy="60960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Protocols like Read Your Own Writes (RYOW) can be applied!</a:t>
            </a:r>
          </a:p>
        </p:txBody>
      </p:sp>
    </p:spTree>
    <p:extLst>
      <p:ext uri="{BB962C8B-B14F-4D97-AF65-F5344CB8AC3E}">
        <p14:creationId xmlns:p14="http://schemas.microsoft.com/office/powerpoint/2010/main" val="170510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42054E-6 L -0.34861 -0.1193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31" y="-5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3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216151424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5" y="5131038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4154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395460167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8" y="155900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482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NoSQL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To this end, a new class of databases emerged, which mainly follow the BASE properties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These were dubbed as NoSQL databases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E.g., Amazon’s Dynamo and Google’s </a:t>
            </a:r>
            <a:r>
              <a:rPr lang="en-US" dirty="0" err="1"/>
              <a:t>Bigtable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Main characteristics of NoSQL databases include: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No strict schema requirements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No strict adherence to ACID properties 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Consistency is traded in favor of Availability</a:t>
            </a: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7191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Types of NoSQL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Here is a limited taxonomy of NoSQL databases:</a:t>
            </a:r>
            <a:endParaRPr lang="en-US" sz="2600" dirty="0">
              <a:solidFill>
                <a:srgbClr val="0070C0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  <p:sp>
        <p:nvSpPr>
          <p:cNvPr id="5" name="Rounded Rectangle 4"/>
          <p:cNvSpPr/>
          <p:nvPr/>
        </p:nvSpPr>
        <p:spPr>
          <a:xfrm>
            <a:off x="2829374" y="2438400"/>
            <a:ext cx="3276600" cy="106680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/>
              <a:t>NoSQL Databases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28600" y="4267200"/>
            <a:ext cx="2057400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Document Stores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438400" y="4267200"/>
            <a:ext cx="2057400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Graph Databases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638230" y="4248684"/>
            <a:ext cx="2050279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Key-Value Stores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841620" y="4248684"/>
            <a:ext cx="2050279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Columnar Databases</a:t>
            </a:r>
          </a:p>
        </p:txBody>
      </p:sp>
      <p:cxnSp>
        <p:nvCxnSpPr>
          <p:cNvPr id="11" name="Straight Arrow Connector 10"/>
          <p:cNvCxnSpPr>
            <a:stCxn id="5" idx="2"/>
            <a:endCxn id="6" idx="0"/>
          </p:cNvCxnSpPr>
          <p:nvPr/>
        </p:nvCxnSpPr>
        <p:spPr>
          <a:xfrm flipH="1">
            <a:off x="1257300" y="3505200"/>
            <a:ext cx="3210374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7" idx="0"/>
          </p:cNvCxnSpPr>
          <p:nvPr/>
        </p:nvCxnSpPr>
        <p:spPr>
          <a:xfrm flipH="1">
            <a:off x="3467100" y="3505200"/>
            <a:ext cx="1000574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  <a:endCxn id="8" idx="0"/>
          </p:cNvCxnSpPr>
          <p:nvPr/>
        </p:nvCxnSpPr>
        <p:spPr>
          <a:xfrm>
            <a:off x="4467674" y="3505200"/>
            <a:ext cx="1195696" cy="7434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2"/>
            <a:endCxn id="9" idx="0"/>
          </p:cNvCxnSpPr>
          <p:nvPr/>
        </p:nvCxnSpPr>
        <p:spPr>
          <a:xfrm>
            <a:off x="4467674" y="3505200"/>
            <a:ext cx="3399086" cy="7434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Up Arrow 17"/>
          <p:cNvSpPr/>
          <p:nvPr/>
        </p:nvSpPr>
        <p:spPr>
          <a:xfrm>
            <a:off x="796539" y="5511326"/>
            <a:ext cx="762000" cy="762000"/>
          </a:xfrm>
          <a:prstGeom prst="up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5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Document Stores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Documents are stored in some standard format or encoding (e.g., XML, JSON, PDF or Office Documents)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These are typically referred to as Binary Large Objects (BLOBs)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Documents can be indexed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This allows document stores to outperform traditional file systems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E.g., MongoDB and CouchDB (both can be queried using </a:t>
            </a:r>
            <a:r>
              <a:rPr lang="en-US" sz="2800" dirty="0" err="1"/>
              <a:t>MapReduce</a:t>
            </a:r>
            <a:r>
              <a:rPr lang="en-US" sz="2800" dirty="0"/>
              <a:t>)</a:t>
            </a: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97164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Types of NoSQL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Here is a limited taxonomy of NoSQL databases:</a:t>
            </a:r>
            <a:endParaRPr lang="en-US" sz="2600" dirty="0">
              <a:solidFill>
                <a:srgbClr val="0070C0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  <p:sp>
        <p:nvSpPr>
          <p:cNvPr id="5" name="Rounded Rectangle 4"/>
          <p:cNvSpPr/>
          <p:nvPr/>
        </p:nvSpPr>
        <p:spPr>
          <a:xfrm>
            <a:off x="2829374" y="2438400"/>
            <a:ext cx="3276600" cy="106680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/>
              <a:t>NoSQL Databases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28600" y="4267200"/>
            <a:ext cx="2057400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Document Stores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438400" y="4267200"/>
            <a:ext cx="2057400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Graph Databases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638230" y="4248684"/>
            <a:ext cx="2050279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Key-Value Stores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841620" y="4248684"/>
            <a:ext cx="2050279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Columnar Databases</a:t>
            </a:r>
          </a:p>
        </p:txBody>
      </p:sp>
      <p:cxnSp>
        <p:nvCxnSpPr>
          <p:cNvPr id="11" name="Straight Arrow Connector 10"/>
          <p:cNvCxnSpPr>
            <a:stCxn id="5" idx="2"/>
            <a:endCxn id="6" idx="0"/>
          </p:cNvCxnSpPr>
          <p:nvPr/>
        </p:nvCxnSpPr>
        <p:spPr>
          <a:xfrm flipH="1">
            <a:off x="1257300" y="3505200"/>
            <a:ext cx="3210374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7" idx="0"/>
          </p:cNvCxnSpPr>
          <p:nvPr/>
        </p:nvCxnSpPr>
        <p:spPr>
          <a:xfrm flipH="1">
            <a:off x="3467100" y="3505200"/>
            <a:ext cx="1000574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  <a:endCxn id="8" idx="0"/>
          </p:cNvCxnSpPr>
          <p:nvPr/>
        </p:nvCxnSpPr>
        <p:spPr>
          <a:xfrm>
            <a:off x="4467674" y="3505200"/>
            <a:ext cx="1195696" cy="7434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2"/>
            <a:endCxn id="9" idx="0"/>
          </p:cNvCxnSpPr>
          <p:nvPr/>
        </p:nvCxnSpPr>
        <p:spPr>
          <a:xfrm>
            <a:off x="4467674" y="3505200"/>
            <a:ext cx="3399086" cy="7434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Up Arrow 17"/>
          <p:cNvSpPr/>
          <p:nvPr/>
        </p:nvSpPr>
        <p:spPr>
          <a:xfrm>
            <a:off x="3086100" y="5511326"/>
            <a:ext cx="762000" cy="762000"/>
          </a:xfrm>
          <a:prstGeom prst="up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55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Graph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715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Data are represented as vertices and edges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Graph databases are powerful for graph-like queries (e.g., find the shortest path between two elements)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E.g., Neo4j and </a:t>
            </a:r>
            <a:r>
              <a:rPr lang="en-US" sz="2600" dirty="0" err="1"/>
              <a:t>VertexDB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  <p:sp>
        <p:nvSpPr>
          <p:cNvPr id="4" name="Oval 3"/>
          <p:cNvSpPr/>
          <p:nvPr/>
        </p:nvSpPr>
        <p:spPr>
          <a:xfrm>
            <a:off x="2118612" y="2705925"/>
            <a:ext cx="1143000" cy="1143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Id: 1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Name: Alice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Age: 18</a:t>
            </a:r>
          </a:p>
        </p:txBody>
      </p:sp>
      <p:sp>
        <p:nvSpPr>
          <p:cNvPr id="5" name="Oval 4"/>
          <p:cNvSpPr/>
          <p:nvPr/>
        </p:nvSpPr>
        <p:spPr>
          <a:xfrm>
            <a:off x="5014212" y="1597820"/>
            <a:ext cx="1143000" cy="1143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Id: 2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Name: Bob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Age: 22</a:t>
            </a:r>
          </a:p>
        </p:txBody>
      </p:sp>
      <p:sp>
        <p:nvSpPr>
          <p:cNvPr id="6" name="Oval 5"/>
          <p:cNvSpPr/>
          <p:nvPr/>
        </p:nvSpPr>
        <p:spPr>
          <a:xfrm>
            <a:off x="4221606" y="3911983"/>
            <a:ext cx="1143000" cy="1143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Id: 3</a:t>
            </a:r>
          </a:p>
          <a:p>
            <a:pPr algn="ctr"/>
            <a:r>
              <a:rPr lang="en-US" sz="1200" dirty="0"/>
              <a:t>Name: Chess</a:t>
            </a:r>
          </a:p>
          <a:p>
            <a:pPr algn="ctr"/>
            <a:r>
              <a:rPr lang="en-US" sz="1200" dirty="0"/>
              <a:t>Type: Group</a:t>
            </a:r>
          </a:p>
        </p:txBody>
      </p:sp>
      <p:cxnSp>
        <p:nvCxnSpPr>
          <p:cNvPr id="8" name="Curved Connector 7"/>
          <p:cNvCxnSpPr>
            <a:stCxn id="4" idx="7"/>
            <a:endCxn id="5" idx="2"/>
          </p:cNvCxnSpPr>
          <p:nvPr/>
        </p:nvCxnSpPr>
        <p:spPr>
          <a:xfrm rot="5400000" flipH="1" flipV="1">
            <a:off x="3702222" y="1561323"/>
            <a:ext cx="703993" cy="1919988"/>
          </a:xfrm>
          <a:prstGeom prst="curvedConnector2">
            <a:avLst/>
          </a:prstGeom>
          <a:ln w="19050">
            <a:solidFill>
              <a:srgbClr val="2906F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urved Connector 9"/>
          <p:cNvCxnSpPr>
            <a:stCxn id="5" idx="3"/>
            <a:endCxn id="4" idx="6"/>
          </p:cNvCxnSpPr>
          <p:nvPr/>
        </p:nvCxnSpPr>
        <p:spPr>
          <a:xfrm rot="5400000">
            <a:off x="3869610" y="1965434"/>
            <a:ext cx="703993" cy="1919988"/>
          </a:xfrm>
          <a:prstGeom prst="curvedConnector2">
            <a:avLst/>
          </a:prstGeom>
          <a:ln w="19050">
            <a:solidFill>
              <a:srgbClr val="2906F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4" idx="4"/>
            <a:endCxn id="6" idx="2"/>
          </p:cNvCxnSpPr>
          <p:nvPr/>
        </p:nvCxnSpPr>
        <p:spPr>
          <a:xfrm rot="16200000" flipH="1">
            <a:off x="3138580" y="3400457"/>
            <a:ext cx="634558" cy="1531494"/>
          </a:xfrm>
          <a:prstGeom prst="curvedConnector2">
            <a:avLst/>
          </a:prstGeom>
          <a:ln w="19050">
            <a:solidFill>
              <a:srgbClr val="2906F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>
            <a:stCxn id="6" idx="1"/>
          </p:cNvCxnSpPr>
          <p:nvPr/>
        </p:nvCxnSpPr>
        <p:spPr>
          <a:xfrm rot="16200000" flipV="1">
            <a:off x="3525820" y="3216197"/>
            <a:ext cx="537755" cy="1188594"/>
          </a:xfrm>
          <a:prstGeom prst="curvedConnector2">
            <a:avLst/>
          </a:prstGeom>
          <a:ln w="19050">
            <a:solidFill>
              <a:srgbClr val="2906F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urved Connector 78"/>
          <p:cNvCxnSpPr>
            <a:stCxn id="5" idx="4"/>
            <a:endCxn id="6" idx="0"/>
          </p:cNvCxnSpPr>
          <p:nvPr/>
        </p:nvCxnSpPr>
        <p:spPr>
          <a:xfrm rot="5400000">
            <a:off x="4603828" y="2930098"/>
            <a:ext cx="1171163" cy="792606"/>
          </a:xfrm>
          <a:prstGeom prst="curvedConnector3">
            <a:avLst/>
          </a:prstGeom>
          <a:ln w="19050">
            <a:solidFill>
              <a:srgbClr val="2906F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urved Connector 80"/>
          <p:cNvCxnSpPr>
            <a:stCxn id="6" idx="7"/>
            <a:endCxn id="5" idx="5"/>
          </p:cNvCxnSpPr>
          <p:nvPr/>
        </p:nvCxnSpPr>
        <p:spPr>
          <a:xfrm rot="5400000" flipH="1" flipV="1">
            <a:off x="4840552" y="2930099"/>
            <a:ext cx="1505939" cy="792606"/>
          </a:xfrm>
          <a:prstGeom prst="curvedConnector3">
            <a:avLst/>
          </a:prstGeom>
          <a:ln w="19050">
            <a:solidFill>
              <a:srgbClr val="2906F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 rot="20486742">
            <a:off x="3008911" y="1719958"/>
            <a:ext cx="1337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Id:100</a:t>
            </a:r>
          </a:p>
          <a:p>
            <a:r>
              <a:rPr lang="en-US" sz="1200" dirty="0"/>
              <a:t>Label: knows</a:t>
            </a:r>
          </a:p>
          <a:p>
            <a:r>
              <a:rPr lang="en-US" sz="1200" dirty="0"/>
              <a:t>Since: 2001/10/03</a:t>
            </a:r>
          </a:p>
        </p:txBody>
      </p:sp>
      <p:sp>
        <p:nvSpPr>
          <p:cNvPr id="91" name="TextBox 90"/>
          <p:cNvSpPr txBox="1"/>
          <p:nvPr/>
        </p:nvSpPr>
        <p:spPr>
          <a:xfrm rot="20486742">
            <a:off x="3541395" y="2507111"/>
            <a:ext cx="1337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Id:101</a:t>
            </a:r>
          </a:p>
          <a:p>
            <a:r>
              <a:rPr lang="en-US" sz="1200" dirty="0"/>
              <a:t>Label: knows</a:t>
            </a:r>
          </a:p>
          <a:p>
            <a:r>
              <a:rPr lang="en-US" sz="1200" dirty="0"/>
              <a:t>Since: 2001/10/03</a:t>
            </a:r>
          </a:p>
        </p:txBody>
      </p:sp>
      <p:sp>
        <p:nvSpPr>
          <p:cNvPr id="92" name="TextBox 91"/>
          <p:cNvSpPr txBox="1"/>
          <p:nvPr/>
        </p:nvSpPr>
        <p:spPr>
          <a:xfrm rot="1144732">
            <a:off x="3533429" y="3336421"/>
            <a:ext cx="1191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Id:103</a:t>
            </a:r>
          </a:p>
          <a:p>
            <a:r>
              <a:rPr lang="en-US" sz="1200" dirty="0"/>
              <a:t>Label: Members</a:t>
            </a:r>
          </a:p>
        </p:txBody>
      </p:sp>
      <p:sp>
        <p:nvSpPr>
          <p:cNvPr id="93" name="TextBox 92"/>
          <p:cNvSpPr txBox="1"/>
          <p:nvPr/>
        </p:nvSpPr>
        <p:spPr>
          <a:xfrm rot="19087203">
            <a:off x="5338977" y="3180710"/>
            <a:ext cx="1191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Id:104</a:t>
            </a:r>
          </a:p>
          <a:p>
            <a:r>
              <a:rPr lang="en-US" sz="1200" dirty="0"/>
              <a:t>Label: Members</a:t>
            </a:r>
          </a:p>
        </p:txBody>
      </p:sp>
      <p:sp>
        <p:nvSpPr>
          <p:cNvPr id="94" name="TextBox 93"/>
          <p:cNvSpPr txBox="1"/>
          <p:nvPr/>
        </p:nvSpPr>
        <p:spPr>
          <a:xfrm rot="19046389">
            <a:off x="4252451" y="2789344"/>
            <a:ext cx="1337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Id:105</a:t>
            </a:r>
          </a:p>
          <a:p>
            <a:r>
              <a:rPr lang="en-US" sz="1200" dirty="0"/>
              <a:t>Label: </a:t>
            </a:r>
            <a:r>
              <a:rPr lang="en-US" sz="1200" dirty="0" err="1"/>
              <a:t>is_member</a:t>
            </a:r>
            <a:endParaRPr lang="en-US" sz="1200" dirty="0"/>
          </a:p>
          <a:p>
            <a:r>
              <a:rPr lang="en-US" sz="1200" dirty="0"/>
              <a:t>Since: 2011/02/14</a:t>
            </a:r>
          </a:p>
        </p:txBody>
      </p:sp>
      <p:sp>
        <p:nvSpPr>
          <p:cNvPr id="95" name="TextBox 94"/>
          <p:cNvSpPr txBox="1"/>
          <p:nvPr/>
        </p:nvSpPr>
        <p:spPr>
          <a:xfrm rot="1437996">
            <a:off x="2531785" y="4351880"/>
            <a:ext cx="1337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Id:102</a:t>
            </a:r>
          </a:p>
          <a:p>
            <a:r>
              <a:rPr lang="en-US" sz="1200" dirty="0"/>
              <a:t>Label: </a:t>
            </a:r>
            <a:r>
              <a:rPr lang="en-US" sz="1200" dirty="0" err="1"/>
              <a:t>is_member</a:t>
            </a:r>
            <a:endParaRPr lang="en-US" sz="1200" dirty="0"/>
          </a:p>
          <a:p>
            <a:r>
              <a:rPr lang="en-US" sz="1200" dirty="0"/>
              <a:t>Since: 2005/07/01</a:t>
            </a:r>
          </a:p>
        </p:txBody>
      </p:sp>
    </p:spTree>
    <p:extLst>
      <p:ext uri="{BB962C8B-B14F-4D97-AF65-F5344CB8AC3E}">
        <p14:creationId xmlns:p14="http://schemas.microsoft.com/office/powerpoint/2010/main" val="266848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0" grpId="0"/>
      <p:bldP spid="91" grpId="0"/>
      <p:bldP spid="92" grpId="0"/>
      <p:bldP spid="93" grpId="0"/>
      <p:bldP spid="94" grpId="0"/>
      <p:bldP spid="9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Types of NoSQL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Here is a limited taxonomy of NoSQL databases:</a:t>
            </a:r>
            <a:endParaRPr lang="en-US" sz="2600" dirty="0">
              <a:solidFill>
                <a:srgbClr val="0070C0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  <p:sp>
        <p:nvSpPr>
          <p:cNvPr id="5" name="Rounded Rectangle 4"/>
          <p:cNvSpPr/>
          <p:nvPr/>
        </p:nvSpPr>
        <p:spPr>
          <a:xfrm>
            <a:off x="2829374" y="2438400"/>
            <a:ext cx="3276600" cy="106680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/>
              <a:t>NoSQL Databases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28600" y="4267200"/>
            <a:ext cx="2057400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Document Stores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438400" y="4267200"/>
            <a:ext cx="2057400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Graph Databases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638230" y="4248684"/>
            <a:ext cx="2050279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Key-Value Stores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841620" y="4248684"/>
            <a:ext cx="2050279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Columnar Databases</a:t>
            </a:r>
          </a:p>
        </p:txBody>
      </p:sp>
      <p:cxnSp>
        <p:nvCxnSpPr>
          <p:cNvPr id="11" name="Straight Arrow Connector 10"/>
          <p:cNvCxnSpPr>
            <a:stCxn id="5" idx="2"/>
            <a:endCxn id="6" idx="0"/>
          </p:cNvCxnSpPr>
          <p:nvPr/>
        </p:nvCxnSpPr>
        <p:spPr>
          <a:xfrm flipH="1">
            <a:off x="1257300" y="3505200"/>
            <a:ext cx="3210374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7" idx="0"/>
          </p:cNvCxnSpPr>
          <p:nvPr/>
        </p:nvCxnSpPr>
        <p:spPr>
          <a:xfrm flipH="1">
            <a:off x="3467100" y="3505200"/>
            <a:ext cx="1000574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  <a:endCxn id="8" idx="0"/>
          </p:cNvCxnSpPr>
          <p:nvPr/>
        </p:nvCxnSpPr>
        <p:spPr>
          <a:xfrm>
            <a:off x="4467674" y="3505200"/>
            <a:ext cx="1195696" cy="7434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2"/>
            <a:endCxn id="9" idx="0"/>
          </p:cNvCxnSpPr>
          <p:nvPr/>
        </p:nvCxnSpPr>
        <p:spPr>
          <a:xfrm>
            <a:off x="4467674" y="3505200"/>
            <a:ext cx="3399086" cy="7434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Up Arrow 17"/>
          <p:cNvSpPr/>
          <p:nvPr/>
        </p:nvSpPr>
        <p:spPr>
          <a:xfrm>
            <a:off x="5282369" y="5464325"/>
            <a:ext cx="762000" cy="762000"/>
          </a:xfrm>
          <a:prstGeom prst="up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10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Key-Value Stores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Keys are mapped to (possibly) more complex value (e.g., lists)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Keys can be stored in a hash table and can be distributed easily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Such stores typically support regular CRUD (create, read, update, and delete) operations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That is, no joins and aggregate functions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E.g., Amazon </a:t>
            </a:r>
            <a:r>
              <a:rPr lang="en-US" sz="2800" dirty="0" err="1"/>
              <a:t>DynamoDB</a:t>
            </a:r>
            <a:r>
              <a:rPr lang="en-US" sz="2800" dirty="0"/>
              <a:t> and Apache Cassandra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7266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Types of NoSQL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Here is a limited taxonomy of NoSQL databases:</a:t>
            </a:r>
            <a:endParaRPr lang="en-US" sz="2600" dirty="0">
              <a:solidFill>
                <a:srgbClr val="0070C0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  <p:sp>
        <p:nvSpPr>
          <p:cNvPr id="5" name="Rounded Rectangle 4"/>
          <p:cNvSpPr/>
          <p:nvPr/>
        </p:nvSpPr>
        <p:spPr>
          <a:xfrm>
            <a:off x="2829374" y="2438400"/>
            <a:ext cx="3276600" cy="106680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/>
              <a:t>NoSQL Databases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28600" y="4267200"/>
            <a:ext cx="2057400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Document Stores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438400" y="4267200"/>
            <a:ext cx="2057400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Graph Databases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638230" y="4248684"/>
            <a:ext cx="2050279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Key-Value Stores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841620" y="4248684"/>
            <a:ext cx="2050279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Columnar Databases</a:t>
            </a:r>
          </a:p>
        </p:txBody>
      </p:sp>
      <p:cxnSp>
        <p:nvCxnSpPr>
          <p:cNvPr id="11" name="Straight Arrow Connector 10"/>
          <p:cNvCxnSpPr>
            <a:stCxn id="5" idx="2"/>
            <a:endCxn id="6" idx="0"/>
          </p:cNvCxnSpPr>
          <p:nvPr/>
        </p:nvCxnSpPr>
        <p:spPr>
          <a:xfrm flipH="1">
            <a:off x="1257300" y="3505200"/>
            <a:ext cx="3210374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7" idx="0"/>
          </p:cNvCxnSpPr>
          <p:nvPr/>
        </p:nvCxnSpPr>
        <p:spPr>
          <a:xfrm flipH="1">
            <a:off x="3467100" y="3505200"/>
            <a:ext cx="1000574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  <a:endCxn id="8" idx="0"/>
          </p:cNvCxnSpPr>
          <p:nvPr/>
        </p:nvCxnSpPr>
        <p:spPr>
          <a:xfrm>
            <a:off x="4467674" y="3505200"/>
            <a:ext cx="1195696" cy="7434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2"/>
            <a:endCxn id="9" idx="0"/>
          </p:cNvCxnSpPr>
          <p:nvPr/>
        </p:nvCxnSpPr>
        <p:spPr>
          <a:xfrm>
            <a:off x="4467674" y="3505200"/>
            <a:ext cx="3399086" cy="7434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Up Arrow 17"/>
          <p:cNvSpPr/>
          <p:nvPr/>
        </p:nvSpPr>
        <p:spPr>
          <a:xfrm>
            <a:off x="7485760" y="5410200"/>
            <a:ext cx="762000" cy="762000"/>
          </a:xfrm>
          <a:prstGeom prst="up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958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Columnar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Columnar databases are a hybrid of RDBMSs and Key-Value stores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Values are stored in groups of zero or more columns, but in Column-Order (as opposed to Row-Order)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Values are queried by matching keys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E.g., </a:t>
            </a:r>
            <a:r>
              <a:rPr lang="en-US" sz="2800" dirty="0" err="1"/>
              <a:t>HBase</a:t>
            </a:r>
            <a:r>
              <a:rPr lang="en-US" sz="2800" dirty="0"/>
              <a:t> and </a:t>
            </a:r>
            <a:r>
              <a:rPr lang="en-US" sz="2800" dirty="0" err="1"/>
              <a:t>Vertica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309785" y="3545210"/>
            <a:ext cx="833215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Alice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3000" y="3538444"/>
            <a:ext cx="524854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3</a:t>
            </a:r>
          </a:p>
        </p:txBody>
      </p:sp>
      <p:sp>
        <p:nvSpPr>
          <p:cNvPr id="6" name="Rectangle 5"/>
          <p:cNvSpPr/>
          <p:nvPr/>
        </p:nvSpPr>
        <p:spPr>
          <a:xfrm>
            <a:off x="1672127" y="3545210"/>
            <a:ext cx="524854" cy="2286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25</a:t>
            </a:r>
          </a:p>
        </p:txBody>
      </p:sp>
      <p:sp>
        <p:nvSpPr>
          <p:cNvPr id="7" name="Rectangle 6"/>
          <p:cNvSpPr/>
          <p:nvPr/>
        </p:nvSpPr>
        <p:spPr>
          <a:xfrm>
            <a:off x="2209800" y="3545210"/>
            <a:ext cx="832104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Bob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3791969"/>
            <a:ext cx="524854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4</a:t>
            </a:r>
          </a:p>
        </p:txBody>
      </p:sp>
      <p:sp>
        <p:nvSpPr>
          <p:cNvPr id="9" name="Rectangle 8"/>
          <p:cNvSpPr/>
          <p:nvPr/>
        </p:nvSpPr>
        <p:spPr>
          <a:xfrm>
            <a:off x="843185" y="3790902"/>
            <a:ext cx="524854" cy="2286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19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76585" y="3789122"/>
            <a:ext cx="832104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Carol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218346" y="3782356"/>
            <a:ext cx="524854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9785" y="4041578"/>
            <a:ext cx="524854" cy="2286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45</a:t>
            </a:r>
          </a:p>
        </p:txBody>
      </p:sp>
      <p:sp>
        <p:nvSpPr>
          <p:cNvPr id="13" name="Left Bracket 12"/>
          <p:cNvSpPr/>
          <p:nvPr/>
        </p:nvSpPr>
        <p:spPr>
          <a:xfrm rot="5400000">
            <a:off x="1229348" y="2546954"/>
            <a:ext cx="57328" cy="1903576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909529" y="3143429"/>
            <a:ext cx="8329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Record 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0181" y="4586646"/>
            <a:ext cx="1230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Row-Order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353821" y="3528118"/>
            <a:ext cx="832104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Alice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353821" y="3773810"/>
            <a:ext cx="524854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3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950461" y="3773098"/>
            <a:ext cx="524854" cy="2286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25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188459" y="3528118"/>
            <a:ext cx="832104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Bob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899327" y="3773810"/>
            <a:ext cx="524854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4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350259" y="4022706"/>
            <a:ext cx="524854" cy="2286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19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026659" y="3527406"/>
            <a:ext cx="832104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Carol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4181" y="3773810"/>
            <a:ext cx="524854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890070" y="4022706"/>
            <a:ext cx="524854" cy="2286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45</a:t>
            </a:r>
          </a:p>
        </p:txBody>
      </p:sp>
      <p:sp>
        <p:nvSpPr>
          <p:cNvPr id="25" name="Left Bracket 24"/>
          <p:cNvSpPr/>
          <p:nvPr/>
        </p:nvSpPr>
        <p:spPr>
          <a:xfrm rot="5400000">
            <a:off x="4565344" y="2216895"/>
            <a:ext cx="78334" cy="2508503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305267" y="3126338"/>
            <a:ext cx="9076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Column 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175008" y="4569554"/>
            <a:ext cx="2920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Columnar (or Column-Order)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251962" y="3525981"/>
            <a:ext cx="832104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Alice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251962" y="3771673"/>
            <a:ext cx="524854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3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776816" y="3779863"/>
            <a:ext cx="524854" cy="2286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25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086600" y="3525981"/>
            <a:ext cx="832104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Bob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318049" y="3778301"/>
            <a:ext cx="524854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4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862131" y="3771673"/>
            <a:ext cx="524854" cy="2286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19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924800" y="3525269"/>
            <a:ext cx="832104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Carol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243416" y="4026268"/>
            <a:ext cx="524854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0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785362" y="4020925"/>
            <a:ext cx="524854" cy="2286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45</a:t>
            </a:r>
          </a:p>
        </p:txBody>
      </p:sp>
      <p:sp>
        <p:nvSpPr>
          <p:cNvPr id="37" name="Left Bracket 36"/>
          <p:cNvSpPr/>
          <p:nvPr/>
        </p:nvSpPr>
        <p:spPr>
          <a:xfrm rot="5400000">
            <a:off x="7464553" y="2215826"/>
            <a:ext cx="76197" cy="2508503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6073149" y="4567417"/>
            <a:ext cx="3124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Columnar with Locality Groups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735020" y="3124200"/>
            <a:ext cx="16909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Column A = Group A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531278" y="4315627"/>
            <a:ext cx="1729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Column Family {B, C}</a:t>
            </a:r>
          </a:p>
        </p:txBody>
      </p:sp>
      <p:sp>
        <p:nvSpPr>
          <p:cNvPr id="41" name="Left Bracket 40"/>
          <p:cNvSpPr/>
          <p:nvPr/>
        </p:nvSpPr>
        <p:spPr>
          <a:xfrm rot="16200000">
            <a:off x="7274782" y="3218162"/>
            <a:ext cx="119788" cy="2182514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573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27" grpId="0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/>
      <p:bldP spid="39" grpId="0"/>
      <p:bldP spid="40" grpId="0"/>
      <p:bldP spid="4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178" y="1371600"/>
            <a:ext cx="8670422" cy="5334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Data can be classified into 4 types, </a:t>
            </a:r>
            <a:r>
              <a:rPr lang="en-US" i="1" dirty="0">
                <a:solidFill>
                  <a:srgbClr val="C00000"/>
                </a:solidFill>
              </a:rPr>
              <a:t>structured</a:t>
            </a:r>
            <a:r>
              <a:rPr lang="en-US" dirty="0"/>
              <a:t>, </a:t>
            </a:r>
            <a:r>
              <a:rPr lang="en-US" i="1" dirty="0">
                <a:solidFill>
                  <a:srgbClr val="C00000"/>
                </a:solidFill>
              </a:rPr>
              <a:t>unstructured</a:t>
            </a:r>
            <a:r>
              <a:rPr lang="en-US" dirty="0"/>
              <a:t>, </a:t>
            </a:r>
            <a:r>
              <a:rPr lang="en-US" i="1" dirty="0">
                <a:solidFill>
                  <a:srgbClr val="C00000"/>
                </a:solidFill>
              </a:rPr>
              <a:t>dynamic</a:t>
            </a:r>
            <a:r>
              <a:rPr lang="en-US" dirty="0"/>
              <a:t> and </a:t>
            </a:r>
            <a:r>
              <a:rPr lang="en-US" i="1" dirty="0">
                <a:solidFill>
                  <a:srgbClr val="C00000"/>
                </a:solidFill>
              </a:rPr>
              <a:t>static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Different data types usually entail different database designs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Databases can be scaled </a:t>
            </a:r>
            <a:r>
              <a:rPr lang="en-US" i="1" dirty="0">
                <a:solidFill>
                  <a:srgbClr val="C00000"/>
                </a:solidFill>
              </a:rPr>
              <a:t>up</a:t>
            </a:r>
            <a:r>
              <a:rPr lang="en-US" dirty="0"/>
              <a:t> or </a:t>
            </a:r>
            <a:r>
              <a:rPr lang="en-US" i="1" dirty="0">
                <a:solidFill>
                  <a:srgbClr val="C00000"/>
                </a:solidFill>
              </a:rPr>
              <a:t>out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The </a:t>
            </a:r>
            <a:r>
              <a:rPr lang="en-US" i="1" dirty="0">
                <a:solidFill>
                  <a:srgbClr val="C00000"/>
                </a:solidFill>
              </a:rPr>
              <a:t>2PC protocol </a:t>
            </a:r>
            <a:r>
              <a:rPr lang="en-US" dirty="0"/>
              <a:t>can be used to ensure strict consistency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Strict consistency limits scalability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6485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Types of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Data can be broadly classified into four types: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>
                <a:solidFill>
                  <a:srgbClr val="0070C0"/>
                </a:solidFill>
              </a:rPr>
              <a:t>Structured Data: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Have a predefined model, which organizes data into a form that is relatively easy to store, process, retrieve </a:t>
            </a:r>
            <a:br>
              <a:rPr lang="en-US" dirty="0"/>
            </a:br>
            <a:r>
              <a:rPr lang="en-US" dirty="0"/>
              <a:t>and manage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E.g., relational data</a:t>
            </a: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marL="971550" lvl="1" indent="-514350">
              <a:buFont typeface="+mj-lt"/>
              <a:buAutoNum type="arabicPeriod"/>
            </a:pPr>
            <a:r>
              <a:rPr lang="en-US" sz="2600" dirty="0">
                <a:solidFill>
                  <a:srgbClr val="0070C0"/>
                </a:solidFill>
              </a:rPr>
              <a:t>Unstructured Data: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Opposite of structured data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E.g., Flat binary files containing text, video or audio</a:t>
            </a:r>
          </a:p>
          <a:p>
            <a:pPr lvl="2">
              <a:buFont typeface="Wingdings" pitchFamily="2" charset="2"/>
              <a:buChar char="§"/>
            </a:pPr>
            <a:r>
              <a:rPr lang="en-US" u="sng" dirty="0"/>
              <a:t>Note</a:t>
            </a:r>
            <a:r>
              <a:rPr lang="en-US" dirty="0"/>
              <a:t>: data is not completely devoid of a structure (e.g., an audio file may still have an encoding structure and some metadata associated with it)</a:t>
            </a: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6301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/>
              <a:t>Summary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178" y="1371600"/>
            <a:ext cx="8670422" cy="5334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The </a:t>
            </a:r>
            <a:r>
              <a:rPr lang="en-US" i="1" dirty="0">
                <a:solidFill>
                  <a:srgbClr val="C00000"/>
                </a:solidFill>
              </a:rPr>
              <a:t>CAP theorem </a:t>
            </a:r>
            <a:r>
              <a:rPr lang="en-US" dirty="0"/>
              <a:t>states that any distributed database with shared data can have at most two of the three desirable properties:</a:t>
            </a:r>
          </a:p>
          <a:p>
            <a:pPr lvl="1">
              <a:buFont typeface="Wingdings" pitchFamily="2" charset="2"/>
              <a:buChar char="§"/>
            </a:pPr>
            <a:r>
              <a:rPr lang="en-US" b="1" u="sng" dirty="0">
                <a:solidFill>
                  <a:srgbClr val="C00000"/>
                </a:solidFill>
              </a:rPr>
              <a:t>C</a:t>
            </a:r>
            <a:r>
              <a:rPr lang="en-US" dirty="0">
                <a:solidFill>
                  <a:srgbClr val="C00000"/>
                </a:solidFill>
              </a:rPr>
              <a:t>onsistency</a:t>
            </a:r>
          </a:p>
          <a:p>
            <a:pPr lvl="1">
              <a:buFont typeface="Wingdings" pitchFamily="2" charset="2"/>
              <a:buChar char="§"/>
            </a:pPr>
            <a:r>
              <a:rPr lang="en-US" b="1" u="sng" dirty="0">
                <a:solidFill>
                  <a:srgbClr val="C00000"/>
                </a:solidFill>
              </a:rPr>
              <a:t>A</a:t>
            </a:r>
            <a:r>
              <a:rPr lang="en-US" dirty="0">
                <a:solidFill>
                  <a:srgbClr val="C00000"/>
                </a:solidFill>
              </a:rPr>
              <a:t>vailability </a:t>
            </a:r>
          </a:p>
          <a:p>
            <a:pPr lvl="1">
              <a:buFont typeface="Wingdings" pitchFamily="2" charset="2"/>
              <a:buChar char="§"/>
            </a:pPr>
            <a:r>
              <a:rPr lang="en-US" b="1" u="sng" dirty="0">
                <a:solidFill>
                  <a:srgbClr val="C00000"/>
                </a:solidFill>
              </a:rPr>
              <a:t>P</a:t>
            </a:r>
            <a:r>
              <a:rPr lang="en-US" dirty="0">
                <a:solidFill>
                  <a:srgbClr val="C00000"/>
                </a:solidFill>
              </a:rPr>
              <a:t>artition Tolerance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The CAP </a:t>
            </a:r>
            <a:r>
              <a:rPr lang="en-US"/>
              <a:t>theorem leads </a:t>
            </a:r>
            <a:r>
              <a:rPr lang="en-US" dirty="0"/>
              <a:t>to various designs of databases with </a:t>
            </a:r>
            <a:r>
              <a:rPr lang="en-US" i="1" dirty="0"/>
              <a:t>relaxed</a:t>
            </a:r>
            <a:r>
              <a:rPr lang="en-US" dirty="0"/>
              <a:t> ACID guarantees 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4796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/>
              <a:t>Summary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178" y="1371600"/>
            <a:ext cx="8670422" cy="5334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i="1" dirty="0">
                <a:solidFill>
                  <a:srgbClr val="C00000"/>
                </a:solidFill>
              </a:rPr>
              <a:t>NoSQL</a:t>
            </a:r>
            <a:r>
              <a:rPr lang="en-US" sz="3000" dirty="0"/>
              <a:t> (or </a:t>
            </a:r>
            <a:r>
              <a:rPr lang="en-US" sz="3000" i="1" dirty="0">
                <a:solidFill>
                  <a:srgbClr val="C00000"/>
                </a:solidFill>
              </a:rPr>
              <a:t>Not-Only-SQL</a:t>
            </a:r>
            <a:r>
              <a:rPr lang="en-US" sz="3000" dirty="0"/>
              <a:t>) databases follow the </a:t>
            </a:r>
            <a:r>
              <a:rPr lang="en-US" sz="3000" i="1" dirty="0">
                <a:solidFill>
                  <a:srgbClr val="C00000"/>
                </a:solidFill>
              </a:rPr>
              <a:t>BASE properties</a:t>
            </a:r>
            <a:r>
              <a:rPr lang="en-US" sz="3000" dirty="0"/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b="1" u="sng" dirty="0">
                <a:solidFill>
                  <a:srgbClr val="C00000"/>
                </a:solidFill>
              </a:rPr>
              <a:t>B</a:t>
            </a:r>
            <a:r>
              <a:rPr lang="en-US" dirty="0">
                <a:solidFill>
                  <a:srgbClr val="C00000"/>
                </a:solidFill>
              </a:rPr>
              <a:t>asically </a:t>
            </a:r>
            <a:r>
              <a:rPr lang="en-US" b="1" u="sng" dirty="0">
                <a:solidFill>
                  <a:srgbClr val="C00000"/>
                </a:solidFill>
              </a:rPr>
              <a:t>A</a:t>
            </a:r>
            <a:r>
              <a:rPr lang="en-US" dirty="0">
                <a:solidFill>
                  <a:srgbClr val="C00000"/>
                </a:solidFill>
              </a:rPr>
              <a:t>vailable</a:t>
            </a:r>
          </a:p>
          <a:p>
            <a:pPr lvl="1">
              <a:buFont typeface="Wingdings" pitchFamily="2" charset="2"/>
              <a:buChar char="§"/>
            </a:pPr>
            <a:r>
              <a:rPr lang="en-US" b="1" u="sng" dirty="0">
                <a:solidFill>
                  <a:srgbClr val="C00000"/>
                </a:solidFill>
              </a:rPr>
              <a:t>S</a:t>
            </a:r>
            <a:r>
              <a:rPr lang="en-US" dirty="0">
                <a:solidFill>
                  <a:srgbClr val="C00000"/>
                </a:solidFill>
              </a:rPr>
              <a:t>oft-State</a:t>
            </a:r>
          </a:p>
          <a:p>
            <a:pPr lvl="1">
              <a:buFont typeface="Wingdings" pitchFamily="2" charset="2"/>
              <a:buChar char="§"/>
            </a:pPr>
            <a:r>
              <a:rPr lang="en-US" b="1" u="sng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ventual Consistency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NoSQL databases have different types: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Document Stores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Graph Databases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Key-Value Stores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Columnar Databases</a:t>
            </a:r>
          </a:p>
        </p:txBody>
      </p:sp>
    </p:spTree>
    <p:extLst>
      <p:ext uri="{BB962C8B-B14F-4D97-AF65-F5344CB8AC3E}">
        <p14:creationId xmlns:p14="http://schemas.microsoft.com/office/powerpoint/2010/main" val="2589882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Types of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Data can be broadly classified into four types:</a:t>
            </a:r>
          </a:p>
          <a:p>
            <a:pPr marL="971550" lvl="1" indent="-514350">
              <a:buFont typeface="+mj-lt"/>
              <a:buAutoNum type="arabicPeriod" startAt="3"/>
            </a:pPr>
            <a:r>
              <a:rPr lang="en-US" sz="2600" dirty="0">
                <a:solidFill>
                  <a:srgbClr val="0070C0"/>
                </a:solidFill>
              </a:rPr>
              <a:t>Dynamic Data: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Data that changes relatively frequently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E.g., office documents and transactional entries in a financial database</a:t>
            </a: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marL="971550" lvl="1" indent="-514350">
              <a:buFont typeface="+mj-lt"/>
              <a:buAutoNum type="arabicPeriod" startAt="3"/>
            </a:pPr>
            <a:r>
              <a:rPr lang="en-US" sz="2600" dirty="0">
                <a:solidFill>
                  <a:srgbClr val="0070C0"/>
                </a:solidFill>
              </a:rPr>
              <a:t>Static Data: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Opposite of dynamic data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E.g., Medical imaging data from MRI or CT scans</a:t>
            </a: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1082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Why Classify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839200" cy="5257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Segmenting data into one of the following 4 quadrants can help in designing and developing a pertinent storage solution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Relational databases are usually used for structured data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File systems or </a:t>
            </a:r>
            <a:r>
              <a:rPr lang="en-US" sz="2600" i="1" dirty="0">
                <a:solidFill>
                  <a:srgbClr val="000099"/>
                </a:solidFill>
              </a:rPr>
              <a:t>NoSQL databases</a:t>
            </a:r>
            <a:r>
              <a:rPr lang="en-US" sz="2600" dirty="0"/>
              <a:t> can be used for (static), unstructured data (</a:t>
            </a:r>
            <a:r>
              <a:rPr lang="en-US" sz="2600" i="1" dirty="0"/>
              <a:t>more on these later</a:t>
            </a:r>
            <a:r>
              <a:rPr lang="en-US" sz="2600" dirty="0"/>
              <a:t>)</a:t>
            </a: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2133600" y="2719864"/>
            <a:ext cx="2667000" cy="942945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Media Production, </a:t>
            </a:r>
            <a:r>
              <a:rPr lang="en-US" dirty="0" err="1"/>
              <a:t>eCAD</a:t>
            </a:r>
            <a:r>
              <a:rPr lang="en-US" dirty="0"/>
              <a:t>, </a:t>
            </a:r>
            <a:r>
              <a:rPr lang="en-US" dirty="0" err="1"/>
              <a:t>mCAD</a:t>
            </a:r>
            <a:r>
              <a:rPr lang="en-US" dirty="0"/>
              <a:t>, Office Docs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000" y="2719864"/>
            <a:ext cx="2667000" cy="94294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Media Archive, Broadcast, Medical Imaging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2133600" y="3786664"/>
            <a:ext cx="2667000" cy="94294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Transaction Systems, ERP, CRM</a:t>
            </a:r>
          </a:p>
        </p:txBody>
      </p:sp>
      <p:sp>
        <p:nvSpPr>
          <p:cNvPr id="7" name="Rectangle 6"/>
          <p:cNvSpPr/>
          <p:nvPr/>
        </p:nvSpPr>
        <p:spPr>
          <a:xfrm>
            <a:off x="4953000" y="3770253"/>
            <a:ext cx="2667000" cy="93511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BI, Data Warehousing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56255" y="2333655"/>
            <a:ext cx="10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Dynamic</a:t>
            </a:r>
          </a:p>
        </p:txBody>
      </p:sp>
      <p:sp>
        <p:nvSpPr>
          <p:cNvPr id="9" name="TextBox 8"/>
          <p:cNvSpPr txBox="1"/>
          <p:nvPr/>
        </p:nvSpPr>
        <p:spPr>
          <a:xfrm rot="16200000">
            <a:off x="1159142" y="2962363"/>
            <a:ext cx="1450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Unstructured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1281176" y="4153555"/>
            <a:ext cx="1196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Structured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20154" y="2286000"/>
            <a:ext cx="715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Static</a:t>
            </a:r>
          </a:p>
        </p:txBody>
      </p:sp>
    </p:spTree>
    <p:extLst>
      <p:ext uri="{BB962C8B-B14F-4D97-AF65-F5344CB8AC3E}">
        <p14:creationId xmlns:p14="http://schemas.microsoft.com/office/powerpoint/2010/main" val="109480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928334676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7" y="270200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66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Scaling Traditional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Traditional RDBMSs can be either scaled: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C00000"/>
                </a:solidFill>
              </a:rPr>
              <a:t>Vertically</a:t>
            </a:r>
            <a:r>
              <a:rPr lang="en-US" sz="2600" dirty="0"/>
              <a:t> (or </a:t>
            </a:r>
            <a:r>
              <a:rPr lang="en-US" sz="2600" dirty="0">
                <a:solidFill>
                  <a:srgbClr val="C00000"/>
                </a:solidFill>
              </a:rPr>
              <a:t>Up</a:t>
            </a:r>
            <a:r>
              <a:rPr lang="en-US" sz="2600" dirty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Can be achieved by hardware upgrades (e.g., faster CPU, more memory, or larger disk)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Limited by the amount of CPU, RAM and disk that can be configured on a single machine</a:t>
            </a:r>
          </a:p>
          <a:p>
            <a:pPr lvl="2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C00000"/>
                </a:solidFill>
              </a:rPr>
              <a:t>Horizontally</a:t>
            </a:r>
            <a:r>
              <a:rPr lang="en-US" sz="2600" dirty="0"/>
              <a:t> (or </a:t>
            </a:r>
            <a:r>
              <a:rPr lang="en-US" sz="2600" dirty="0">
                <a:solidFill>
                  <a:srgbClr val="C00000"/>
                </a:solidFill>
              </a:rPr>
              <a:t>Out</a:t>
            </a:r>
            <a:r>
              <a:rPr lang="en-US" sz="2600" dirty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Can be achieved by adding more machines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Requires database </a:t>
            </a:r>
            <a:r>
              <a:rPr lang="en-US" i="1" dirty="0">
                <a:solidFill>
                  <a:srgbClr val="0070C0"/>
                </a:solidFill>
              </a:rPr>
              <a:t>sharding</a:t>
            </a:r>
            <a:r>
              <a:rPr lang="en-US" dirty="0"/>
              <a:t> and probably </a:t>
            </a:r>
            <a:r>
              <a:rPr lang="en-US" i="1" dirty="0">
                <a:solidFill>
                  <a:srgbClr val="0070C0"/>
                </a:solidFill>
              </a:rPr>
              <a:t>replication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Limited by the Read-to-Write ratio and communication overhead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30743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Why Shard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Data is typically </a:t>
            </a:r>
            <a:r>
              <a:rPr lang="en-US" sz="2800" i="1" dirty="0"/>
              <a:t>sharded</a:t>
            </a:r>
            <a:r>
              <a:rPr lang="en-US" sz="2800" dirty="0"/>
              <a:t> (or </a:t>
            </a:r>
            <a:r>
              <a:rPr lang="en-US" sz="2800" i="1" dirty="0"/>
              <a:t>striped</a:t>
            </a:r>
            <a:r>
              <a:rPr lang="en-US" sz="2800" dirty="0"/>
              <a:t>) to allow for concurrent/parallel accesses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2895600" y="2895600"/>
            <a:ext cx="3048000" cy="45720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Input data: A large file</a:t>
            </a:r>
          </a:p>
        </p:txBody>
      </p:sp>
      <p:sp>
        <p:nvSpPr>
          <p:cNvPr id="5" name="Rectangle 4"/>
          <p:cNvSpPr/>
          <p:nvPr/>
        </p:nvSpPr>
        <p:spPr>
          <a:xfrm>
            <a:off x="1295400" y="3733800"/>
            <a:ext cx="14478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dirty="0"/>
              <a:t>Machine 1</a:t>
            </a:r>
          </a:p>
          <a:p>
            <a:pPr algn="ctr">
              <a:defRPr/>
            </a:pPr>
            <a:endParaRPr lang="en-US" sz="1200" dirty="0"/>
          </a:p>
        </p:txBody>
      </p:sp>
      <p:sp>
        <p:nvSpPr>
          <p:cNvPr id="6" name="Rounded Rectangle 5"/>
          <p:cNvSpPr/>
          <p:nvPr/>
        </p:nvSpPr>
        <p:spPr>
          <a:xfrm>
            <a:off x="1323975" y="3990975"/>
            <a:ext cx="1371600" cy="3048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100" dirty="0"/>
              <a:t>Chunk1 of input data</a:t>
            </a:r>
          </a:p>
        </p:txBody>
      </p:sp>
      <p:sp>
        <p:nvSpPr>
          <p:cNvPr id="7" name="Down Arrow 6"/>
          <p:cNvSpPr/>
          <p:nvPr/>
        </p:nvSpPr>
        <p:spPr>
          <a:xfrm>
            <a:off x="1752600" y="3200400"/>
            <a:ext cx="533400" cy="4572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85950" y="3048000"/>
            <a:ext cx="1009650" cy="15716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6553200" y="3200400"/>
            <a:ext cx="533400" cy="4572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43600" y="3048000"/>
            <a:ext cx="1009650" cy="15716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657600" y="3733800"/>
            <a:ext cx="14478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dirty="0"/>
              <a:t>Machine 2</a:t>
            </a:r>
          </a:p>
          <a:p>
            <a:pPr algn="ctr">
              <a:defRPr/>
            </a:pPr>
            <a:endParaRPr lang="en-US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3695700" y="3990975"/>
            <a:ext cx="1371600" cy="3048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100" dirty="0"/>
              <a:t>Chunk3 of input data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096000" y="3733800"/>
            <a:ext cx="14478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dirty="0"/>
              <a:t>Machine 3</a:t>
            </a:r>
          </a:p>
          <a:p>
            <a:pPr algn="ctr">
              <a:defRPr/>
            </a:pPr>
            <a:endParaRPr lang="en-US" sz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6134100" y="3990975"/>
            <a:ext cx="1371600" cy="30480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100" dirty="0"/>
              <a:t>Chunk5 of input data</a:t>
            </a:r>
          </a:p>
        </p:txBody>
      </p:sp>
      <p:sp>
        <p:nvSpPr>
          <p:cNvPr id="15" name="Down Arrow 14"/>
          <p:cNvSpPr/>
          <p:nvPr/>
        </p:nvSpPr>
        <p:spPr>
          <a:xfrm>
            <a:off x="4114800" y="3352800"/>
            <a:ext cx="533400" cy="3048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325563" y="4324350"/>
            <a:ext cx="1371600" cy="3048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100" dirty="0"/>
              <a:t>Chunk2 of input data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697288" y="4324350"/>
            <a:ext cx="1371600" cy="3048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100" dirty="0"/>
              <a:t>Chunk4 of input data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135688" y="4324350"/>
            <a:ext cx="1371600" cy="30480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100" dirty="0"/>
              <a:t>Chunk5 of input data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009775" y="4648200"/>
            <a:ext cx="0" cy="533400"/>
          </a:xfrm>
          <a:prstGeom prst="straightConnector1">
            <a:avLst/>
          </a:prstGeom>
          <a:ln w="60325">
            <a:solidFill>
              <a:srgbClr val="0070C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009775" y="5181600"/>
            <a:ext cx="4826476" cy="0"/>
          </a:xfrm>
          <a:prstGeom prst="line">
            <a:avLst/>
          </a:prstGeom>
          <a:ln w="6032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7" idx="2"/>
          </p:cNvCxnSpPr>
          <p:nvPr/>
        </p:nvCxnSpPr>
        <p:spPr>
          <a:xfrm flipV="1">
            <a:off x="4383088" y="4629150"/>
            <a:ext cx="0" cy="552450"/>
          </a:xfrm>
          <a:prstGeom prst="straightConnector1">
            <a:avLst/>
          </a:prstGeom>
          <a:ln w="60325">
            <a:solidFill>
              <a:srgbClr val="0070C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6836251" y="4629150"/>
            <a:ext cx="0" cy="552450"/>
          </a:xfrm>
          <a:prstGeom prst="straightConnector1">
            <a:avLst/>
          </a:prstGeom>
          <a:ln w="60325">
            <a:solidFill>
              <a:srgbClr val="0070C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219200" y="5345668"/>
            <a:ext cx="6349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E.g., Chunks 1, 3 and 5 can be accessed in parallel</a:t>
            </a:r>
          </a:p>
        </p:txBody>
      </p:sp>
    </p:spTree>
    <p:extLst>
      <p:ext uri="{BB962C8B-B14F-4D97-AF65-F5344CB8AC3E}">
        <p14:creationId xmlns:p14="http://schemas.microsoft.com/office/powerpoint/2010/main" val="2902110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41713</TotalTime>
  <Words>1920</Words>
  <Application>Microsoft Office PowerPoint</Application>
  <PresentationFormat>On-screen Show (4:3)</PresentationFormat>
  <Paragraphs>581</Paragraphs>
  <Slides>41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5" baseType="lpstr">
      <vt:lpstr>Arial</vt:lpstr>
      <vt:lpstr>Calibri</vt:lpstr>
      <vt:lpstr>Wingdings</vt:lpstr>
      <vt:lpstr>Office Theme</vt:lpstr>
      <vt:lpstr>Database Applications (15-415)  NoSQL Databases Lecture 27, April 18, 2018</vt:lpstr>
      <vt:lpstr>Today…</vt:lpstr>
      <vt:lpstr>Outline</vt:lpstr>
      <vt:lpstr>Types of Data</vt:lpstr>
      <vt:lpstr>Types of Data</vt:lpstr>
      <vt:lpstr>Why Classify Data?</vt:lpstr>
      <vt:lpstr>Outline</vt:lpstr>
      <vt:lpstr>Scaling Traditional Databases</vt:lpstr>
      <vt:lpstr>Why Shard Data?</vt:lpstr>
      <vt:lpstr>Amdahl’s Law</vt:lpstr>
      <vt:lpstr>Amdahl’s Law: An Example</vt:lpstr>
      <vt:lpstr>Real Vs. Actual Cases</vt:lpstr>
      <vt:lpstr>Some Guidelines</vt:lpstr>
      <vt:lpstr>Why Replicate Data?</vt:lpstr>
      <vt:lpstr>Why Replicating Data?</vt:lpstr>
      <vt:lpstr>But, Consistency Becomes a Challenge</vt:lpstr>
      <vt:lpstr>The Two-Phase Commit Protocol</vt:lpstr>
      <vt:lpstr>The Two-Phase Commit Protocol</vt:lpstr>
      <vt:lpstr>Outline</vt:lpstr>
      <vt:lpstr>The CAP Theorem</vt:lpstr>
      <vt:lpstr>The CAP Theorem (Cont’d)</vt:lpstr>
      <vt:lpstr>Large-Scale Databases</vt:lpstr>
      <vt:lpstr>Trading-Off Consistency</vt:lpstr>
      <vt:lpstr>Trading-Off Consistency</vt:lpstr>
      <vt:lpstr>The BASE Properties</vt:lpstr>
      <vt:lpstr>Eventual Consistency</vt:lpstr>
      <vt:lpstr>Eventual Consistency</vt:lpstr>
      <vt:lpstr>Eventual Consistency:  A Main Challenge</vt:lpstr>
      <vt:lpstr>Outline</vt:lpstr>
      <vt:lpstr>NoSQL Databases</vt:lpstr>
      <vt:lpstr>Types of NoSQL Databases</vt:lpstr>
      <vt:lpstr>Document Stores</vt:lpstr>
      <vt:lpstr>Types of NoSQL Databases</vt:lpstr>
      <vt:lpstr>Graph Databases</vt:lpstr>
      <vt:lpstr>Types of NoSQL Databases</vt:lpstr>
      <vt:lpstr>Key-Value Stores</vt:lpstr>
      <vt:lpstr>Types of NoSQL Databases</vt:lpstr>
      <vt:lpstr>Columnar Databases</vt:lpstr>
      <vt:lpstr>Summary</vt:lpstr>
      <vt:lpstr>Summary (Cont’d)</vt:lpstr>
      <vt:lpstr>Summary (Cont’d)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Yousuf Ahmad</cp:lastModifiedBy>
  <cp:revision>3913</cp:revision>
  <dcterms:created xsi:type="dcterms:W3CDTF">2013-11-24T06:45:02Z</dcterms:created>
  <dcterms:modified xsi:type="dcterms:W3CDTF">2018-04-18T11:23:20Z</dcterms:modified>
</cp:coreProperties>
</file>