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2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6" r:id="rId2"/>
    <p:sldId id="1120" r:id="rId3"/>
    <p:sldId id="1701" r:id="rId4"/>
    <p:sldId id="1719" r:id="rId5"/>
    <p:sldId id="1478" r:id="rId6"/>
    <p:sldId id="1612" r:id="rId7"/>
    <p:sldId id="1724" r:id="rId8"/>
    <p:sldId id="1483" r:id="rId9"/>
    <p:sldId id="1613" r:id="rId10"/>
    <p:sldId id="1614" r:id="rId11"/>
    <p:sldId id="1615" r:id="rId12"/>
    <p:sldId id="1725" r:id="rId13"/>
    <p:sldId id="1616" r:id="rId14"/>
    <p:sldId id="1627" r:id="rId15"/>
    <p:sldId id="1628" r:id="rId16"/>
    <p:sldId id="1726" r:id="rId17"/>
    <p:sldId id="1617" r:id="rId18"/>
    <p:sldId id="1618" r:id="rId19"/>
    <p:sldId id="1619" r:id="rId20"/>
    <p:sldId id="1714" r:id="rId21"/>
    <p:sldId id="1621" r:id="rId22"/>
    <p:sldId id="1622" r:id="rId23"/>
    <p:sldId id="1623" r:id="rId24"/>
    <p:sldId id="1625" r:id="rId25"/>
    <p:sldId id="1626" r:id="rId26"/>
    <p:sldId id="1723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906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4797427-72CE-41EC-9F4E-A308E1F1C0A5}">
      <dgm:prSet phldrT="[Text]" custT="1"/>
      <dgm:spPr>
        <a:solidFill>
          <a:srgbClr val="2906FA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bg1"/>
              </a:solidFill>
            </a:rPr>
            <a:t>Logging and the WAL Protocol</a:t>
          </a:r>
          <a:endParaRPr lang="en-US" sz="2800" dirty="0">
            <a:solidFill>
              <a:schemeClr val="bg1"/>
            </a:solidFill>
          </a:endParaRPr>
        </a:p>
      </dgm:t>
    </dgm:pt>
    <dgm:pt modelId="{DE1632A6-6E93-43B3-A705-C4408049176E}" type="parTrans" cxnId="{9850D0BC-3210-4D60-B857-EAAD675AAF0B}">
      <dgm:prSet/>
      <dgm:spPr/>
      <dgm:t>
        <a:bodyPr/>
        <a:lstStyle/>
        <a:p>
          <a:endParaRPr lang="en-US" sz="2800"/>
        </a:p>
      </dgm:t>
    </dgm:pt>
    <dgm:pt modelId="{F697B42C-0438-4219-9447-F99531A21CCC}" type="sibTrans" cxnId="{9850D0BC-3210-4D60-B857-EAAD675AAF0B}">
      <dgm:prSet/>
      <dgm:spPr/>
      <dgm:t>
        <a:bodyPr/>
        <a:lstStyle/>
        <a:p>
          <a:endParaRPr lang="en-US" sz="2800"/>
        </a:p>
      </dgm:t>
    </dgm:pt>
    <dgm:pt modelId="{020DE52D-4485-480D-9641-C45E840E866B}">
      <dgm:prSet phldrT="[Text]" custT="1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tx1"/>
              </a:solidFill>
            </a:rPr>
            <a:t>The Log</a:t>
          </a:r>
          <a:endParaRPr lang="en-US" sz="2800" dirty="0">
            <a:solidFill>
              <a:schemeClr val="tx1"/>
            </a:solidFill>
          </a:endParaRPr>
        </a:p>
      </dgm:t>
    </dgm:pt>
    <dgm:pt modelId="{C347DBC6-43D8-4312-8C18-62665D399B40}" type="parTrans" cxnId="{75739507-C25A-4FF2-8A75-99CFEB1AA6FA}">
      <dgm:prSet/>
      <dgm:spPr/>
      <dgm:t>
        <a:bodyPr/>
        <a:lstStyle/>
        <a:p>
          <a:endParaRPr lang="en-US"/>
        </a:p>
      </dgm:t>
    </dgm:pt>
    <dgm:pt modelId="{E0EF98CB-C1C0-4C22-A539-F558B4CAED5C}" type="sibTrans" cxnId="{75739507-C25A-4FF2-8A75-99CFEB1AA6FA}">
      <dgm:prSet/>
      <dgm:spPr/>
      <dgm:t>
        <a:bodyPr/>
        <a:lstStyle/>
        <a:p>
          <a:endParaRPr lang="en-US"/>
        </a:p>
      </dgm:t>
    </dgm:pt>
    <dgm:pt modelId="{F4F579F9-F113-419C-BE90-4C149A1FCCD6}">
      <dgm:prSet phldrT="[Text]" custT="1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tx1"/>
              </a:solidFill>
            </a:rPr>
            <a:t>The ACID Properties</a:t>
          </a:r>
          <a:endParaRPr lang="en-US" sz="2800" dirty="0">
            <a:solidFill>
              <a:schemeClr val="tx1"/>
            </a:solidFill>
          </a:endParaRPr>
        </a:p>
      </dgm:t>
    </dgm:pt>
    <dgm:pt modelId="{9537D08A-55B3-4A62-A7E0-4A400319524B}" type="parTrans" cxnId="{CA0D2C7F-66A4-41C3-A02A-444BC4880941}">
      <dgm:prSet/>
      <dgm:spPr/>
      <dgm:t>
        <a:bodyPr/>
        <a:lstStyle/>
        <a:p>
          <a:endParaRPr lang="en-US"/>
        </a:p>
      </dgm:t>
    </dgm:pt>
    <dgm:pt modelId="{639DA200-4EF9-4AAC-9962-5C7C51BC4202}" type="sibTrans" cxnId="{CA0D2C7F-66A4-41C3-A02A-444BC4880941}">
      <dgm:prSet/>
      <dgm:spPr/>
      <dgm:t>
        <a:bodyPr/>
        <a:lstStyle/>
        <a:p>
          <a:endParaRPr lang="en-US"/>
        </a:p>
      </dgm:t>
    </dgm:pt>
    <dgm:pt modelId="{00B74B34-0BDD-4156-ADE5-9CB962BE9803}">
      <dgm:prSet phldrT="[Text]" custT="1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bg1"/>
              </a:solidFill>
            </a:rPr>
            <a:t>The Steal, No-Force Approach</a:t>
          </a:r>
          <a:endParaRPr lang="en-US" sz="2800" dirty="0">
            <a:solidFill>
              <a:schemeClr val="bg1"/>
            </a:solidFill>
          </a:endParaRPr>
        </a:p>
      </dgm:t>
    </dgm:pt>
    <dgm:pt modelId="{737DE2FB-D75C-41CD-949F-C12CDBCE792B}" type="parTrans" cxnId="{E3DFD7C0-049F-4E21-822B-0B1C81D6717A}">
      <dgm:prSet/>
      <dgm:spPr/>
      <dgm:t>
        <a:bodyPr/>
        <a:lstStyle/>
        <a:p>
          <a:endParaRPr lang="en-US"/>
        </a:p>
      </dgm:t>
    </dgm:pt>
    <dgm:pt modelId="{ABAA5295-591D-4D12-BCC2-414969BB57D1}" type="sibTrans" cxnId="{E3DFD7C0-049F-4E21-822B-0B1C81D6717A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4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  <dgm:t>
        <a:bodyPr/>
        <a:lstStyle/>
        <a:p>
          <a:endParaRPr lang="en-US"/>
        </a:p>
      </dgm:t>
    </dgm:pt>
    <dgm:pt modelId="{82F03708-A2AD-459B-AB59-7BBD9EB44E67}" type="pres">
      <dgm:prSet presAssocID="{BE1645D6-1611-4DF4-8DF3-EEC32D8C4F8A}" presName="extraNode" presStyleLbl="node1" presStyleIdx="0" presStyleCnt="4"/>
      <dgm:spPr/>
    </dgm:pt>
    <dgm:pt modelId="{9C6C1869-E7B2-4FB9-A22B-16BADC04A189}" type="pres">
      <dgm:prSet presAssocID="{BE1645D6-1611-4DF4-8DF3-EEC32D8C4F8A}" presName="dstNode" presStyleLbl="node1" presStyleIdx="0" presStyleCnt="4"/>
      <dgm:spPr/>
    </dgm:pt>
    <dgm:pt modelId="{6D5A0B6E-D31F-4539-8EBD-98E87BC604A6}" type="pres">
      <dgm:prSet presAssocID="{F4F579F9-F113-419C-BE90-4C149A1FCCD6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F87990-EF09-4652-8766-326C26F162B3}" type="pres">
      <dgm:prSet presAssocID="{F4F579F9-F113-419C-BE90-4C149A1FCCD6}" presName="accent_1" presStyleCnt="0"/>
      <dgm:spPr/>
    </dgm:pt>
    <dgm:pt modelId="{C0488F7E-C1C4-440A-BD2D-50BE582D1F40}" type="pres">
      <dgm:prSet presAssocID="{F4F579F9-F113-419C-BE90-4C149A1FCCD6}" presName="accentRepeatNode" presStyleLbl="solidFgAcc1" presStyleIdx="0" presStyleCnt="4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6E2EB653-AC19-4C5F-8BF9-DABED80BF4DC}" type="pres">
      <dgm:prSet presAssocID="{00B74B34-0BDD-4156-ADE5-9CB962BE9803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F6D648-1D20-4568-92D2-0044593EF74A}" type="pres">
      <dgm:prSet presAssocID="{00B74B34-0BDD-4156-ADE5-9CB962BE9803}" presName="accent_2" presStyleCnt="0"/>
      <dgm:spPr/>
    </dgm:pt>
    <dgm:pt modelId="{FFE14B40-38FA-4970-8C96-C0B0D186FA32}" type="pres">
      <dgm:prSet presAssocID="{00B74B34-0BDD-4156-ADE5-9CB962BE9803}" presName="accentRepeatNode" presStyleLbl="solidFgAcc1" presStyleIdx="1" presStyleCnt="4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B4EA5CFB-D6BE-4809-968F-B32B319A8E8E}" type="pres">
      <dgm:prSet presAssocID="{C4797427-72CE-41EC-9F4E-A308E1F1C0A5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C868E4-07A0-46AB-A4B6-ADD3944C8506}" type="pres">
      <dgm:prSet presAssocID="{C4797427-72CE-41EC-9F4E-A308E1F1C0A5}" presName="accent_3" presStyleCnt="0"/>
      <dgm:spPr/>
    </dgm:pt>
    <dgm:pt modelId="{1D9B0BA2-0AB2-4427-AE28-98650EADD147}" type="pres">
      <dgm:prSet presAssocID="{C4797427-72CE-41EC-9F4E-A308E1F1C0A5}" presName="accentRepeatNode" presStyleLbl="solidFgAcc1" presStyleIdx="2" presStyleCnt="4"/>
      <dgm:spPr>
        <a:solidFill>
          <a:srgbClr val="2906FA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61E19EE0-7712-400B-9590-1B4963B512C3}" type="pres">
      <dgm:prSet presAssocID="{020DE52D-4485-480D-9641-C45E840E866B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33ED17-2E19-43B8-8AC1-96C473892666}" type="pres">
      <dgm:prSet presAssocID="{020DE52D-4485-480D-9641-C45E840E866B}" presName="accent_4" presStyleCnt="0"/>
      <dgm:spPr/>
    </dgm:pt>
    <dgm:pt modelId="{2B94B3DE-3FD1-4138-B6A8-86C32D7CDAE7}" type="pres">
      <dgm:prSet presAssocID="{020DE52D-4485-480D-9641-C45E840E866B}" presName="accentRepeatNode" presStyleLbl="solidFgAcc1" presStyleIdx="3" presStyleCnt="4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</dgm:ptLst>
  <dgm:cxnLst>
    <dgm:cxn modelId="{3AB38A72-67C7-4B00-9D80-46356220296B}" type="presOf" srcId="{BE1645D6-1611-4DF4-8DF3-EEC32D8C4F8A}" destId="{8D4BB782-D1CB-4178-BD6C-378E667E109F}" srcOrd="0" destOrd="0" presId="urn:microsoft.com/office/officeart/2008/layout/VerticalCurvedList"/>
    <dgm:cxn modelId="{75739507-C25A-4FF2-8A75-99CFEB1AA6FA}" srcId="{BE1645D6-1611-4DF4-8DF3-EEC32D8C4F8A}" destId="{020DE52D-4485-480D-9641-C45E840E866B}" srcOrd="3" destOrd="0" parTransId="{C347DBC6-43D8-4312-8C18-62665D399B40}" sibTransId="{E0EF98CB-C1C0-4C22-A539-F558B4CAED5C}"/>
    <dgm:cxn modelId="{97FB313B-1CC9-4D55-90C0-A66403112331}" type="presOf" srcId="{639DA200-4EF9-4AAC-9962-5C7C51BC4202}" destId="{C56633DC-E658-46D8-BE63-7CB1CCD3C8DC}" srcOrd="0" destOrd="0" presId="urn:microsoft.com/office/officeart/2008/layout/VerticalCurvedList"/>
    <dgm:cxn modelId="{CA0D2C7F-66A4-41C3-A02A-444BC4880941}" srcId="{BE1645D6-1611-4DF4-8DF3-EEC32D8C4F8A}" destId="{F4F579F9-F113-419C-BE90-4C149A1FCCD6}" srcOrd="0" destOrd="0" parTransId="{9537D08A-55B3-4A62-A7E0-4A400319524B}" sibTransId="{639DA200-4EF9-4AAC-9962-5C7C51BC4202}"/>
    <dgm:cxn modelId="{CC541950-92E7-412B-9888-7B012D3EC2F8}" type="presOf" srcId="{00B74B34-0BDD-4156-ADE5-9CB962BE9803}" destId="{6E2EB653-AC19-4C5F-8BF9-DABED80BF4DC}" srcOrd="0" destOrd="0" presId="urn:microsoft.com/office/officeart/2008/layout/VerticalCurvedList"/>
    <dgm:cxn modelId="{D902DE65-FE1B-4CFF-A711-0DF0140A0BB0}" type="presOf" srcId="{F4F579F9-F113-419C-BE90-4C149A1FCCD6}" destId="{6D5A0B6E-D31F-4539-8EBD-98E87BC604A6}" srcOrd="0" destOrd="0" presId="urn:microsoft.com/office/officeart/2008/layout/VerticalCurvedList"/>
    <dgm:cxn modelId="{9850D0BC-3210-4D60-B857-EAAD675AAF0B}" srcId="{BE1645D6-1611-4DF4-8DF3-EEC32D8C4F8A}" destId="{C4797427-72CE-41EC-9F4E-A308E1F1C0A5}" srcOrd="2" destOrd="0" parTransId="{DE1632A6-6E93-43B3-A705-C4408049176E}" sibTransId="{F697B42C-0438-4219-9447-F99531A21CCC}"/>
    <dgm:cxn modelId="{782A58E8-A834-4DA2-8374-E97B3E915D2B}" type="presOf" srcId="{020DE52D-4485-480D-9641-C45E840E866B}" destId="{61E19EE0-7712-400B-9590-1B4963B512C3}" srcOrd="0" destOrd="0" presId="urn:microsoft.com/office/officeart/2008/layout/VerticalCurvedList"/>
    <dgm:cxn modelId="{3F041B6F-9ED4-44F0-95A9-9417424D92A0}" type="presOf" srcId="{C4797427-72CE-41EC-9F4E-A308E1F1C0A5}" destId="{B4EA5CFB-D6BE-4809-968F-B32B319A8E8E}" srcOrd="0" destOrd="0" presId="urn:microsoft.com/office/officeart/2008/layout/VerticalCurvedList"/>
    <dgm:cxn modelId="{E3DFD7C0-049F-4E21-822B-0B1C81D6717A}" srcId="{BE1645D6-1611-4DF4-8DF3-EEC32D8C4F8A}" destId="{00B74B34-0BDD-4156-ADE5-9CB962BE9803}" srcOrd="1" destOrd="0" parTransId="{737DE2FB-D75C-41CD-949F-C12CDBCE792B}" sibTransId="{ABAA5295-591D-4D12-BCC2-414969BB57D1}"/>
    <dgm:cxn modelId="{91653669-8BE7-4E89-9818-D351E8607504}" type="presParOf" srcId="{8D4BB782-D1CB-4178-BD6C-378E667E109F}" destId="{30E5EA73-69FE-4C99-B7E6-D2785DA2F8C5}" srcOrd="0" destOrd="0" presId="urn:microsoft.com/office/officeart/2008/layout/VerticalCurvedList"/>
    <dgm:cxn modelId="{D917ACCC-7D6F-4063-865C-B5390ECEE973}" type="presParOf" srcId="{30E5EA73-69FE-4C99-B7E6-D2785DA2F8C5}" destId="{147482D8-F793-4B63-AC92-2D2E108DBAA0}" srcOrd="0" destOrd="0" presId="urn:microsoft.com/office/officeart/2008/layout/VerticalCurvedList"/>
    <dgm:cxn modelId="{0D9D0DFB-8B4F-41DA-B740-E46F8F553E76}" type="presParOf" srcId="{147482D8-F793-4B63-AC92-2D2E108DBAA0}" destId="{F2410933-DB5E-4543-A714-4AF5A203C95C}" srcOrd="0" destOrd="0" presId="urn:microsoft.com/office/officeart/2008/layout/VerticalCurvedList"/>
    <dgm:cxn modelId="{C3993219-3900-48EE-B4D6-EABBDFB4D616}" type="presParOf" srcId="{147482D8-F793-4B63-AC92-2D2E108DBAA0}" destId="{C56633DC-E658-46D8-BE63-7CB1CCD3C8DC}" srcOrd="1" destOrd="0" presId="urn:microsoft.com/office/officeart/2008/layout/VerticalCurvedList"/>
    <dgm:cxn modelId="{6B493A5D-71C8-407E-9F98-DDA3E25E50CE}" type="presParOf" srcId="{147482D8-F793-4B63-AC92-2D2E108DBAA0}" destId="{82F03708-A2AD-459B-AB59-7BBD9EB44E67}" srcOrd="2" destOrd="0" presId="urn:microsoft.com/office/officeart/2008/layout/VerticalCurvedList"/>
    <dgm:cxn modelId="{FEEEE513-6870-4927-90EC-285B82AB03EC}" type="presParOf" srcId="{147482D8-F793-4B63-AC92-2D2E108DBAA0}" destId="{9C6C1869-E7B2-4FB9-A22B-16BADC04A189}" srcOrd="3" destOrd="0" presId="urn:microsoft.com/office/officeart/2008/layout/VerticalCurvedList"/>
    <dgm:cxn modelId="{A2727C1E-3C70-4BD5-A0E0-68C598BD1597}" type="presParOf" srcId="{30E5EA73-69FE-4C99-B7E6-D2785DA2F8C5}" destId="{6D5A0B6E-D31F-4539-8EBD-98E87BC604A6}" srcOrd="1" destOrd="0" presId="urn:microsoft.com/office/officeart/2008/layout/VerticalCurvedList"/>
    <dgm:cxn modelId="{A3B41733-C441-456C-9EB2-2E2842785023}" type="presParOf" srcId="{30E5EA73-69FE-4C99-B7E6-D2785DA2F8C5}" destId="{04F87990-EF09-4652-8766-326C26F162B3}" srcOrd="2" destOrd="0" presId="urn:microsoft.com/office/officeart/2008/layout/VerticalCurvedList"/>
    <dgm:cxn modelId="{A587E51E-D40E-4FD6-AA17-279F22776ABF}" type="presParOf" srcId="{04F87990-EF09-4652-8766-326C26F162B3}" destId="{C0488F7E-C1C4-440A-BD2D-50BE582D1F40}" srcOrd="0" destOrd="0" presId="urn:microsoft.com/office/officeart/2008/layout/VerticalCurvedList"/>
    <dgm:cxn modelId="{0C768905-2296-41C4-8E4C-657EF735B95A}" type="presParOf" srcId="{30E5EA73-69FE-4C99-B7E6-D2785DA2F8C5}" destId="{6E2EB653-AC19-4C5F-8BF9-DABED80BF4DC}" srcOrd="3" destOrd="0" presId="urn:microsoft.com/office/officeart/2008/layout/VerticalCurvedList"/>
    <dgm:cxn modelId="{F9796020-9D4F-44DB-A8DA-B9166BA882A9}" type="presParOf" srcId="{30E5EA73-69FE-4C99-B7E6-D2785DA2F8C5}" destId="{62F6D648-1D20-4568-92D2-0044593EF74A}" srcOrd="4" destOrd="0" presId="urn:microsoft.com/office/officeart/2008/layout/VerticalCurvedList"/>
    <dgm:cxn modelId="{D5C1FE5D-B31D-4E40-8CFC-6320258B7732}" type="presParOf" srcId="{62F6D648-1D20-4568-92D2-0044593EF74A}" destId="{FFE14B40-38FA-4970-8C96-C0B0D186FA32}" srcOrd="0" destOrd="0" presId="urn:microsoft.com/office/officeart/2008/layout/VerticalCurvedList"/>
    <dgm:cxn modelId="{06DC638A-3187-4E9D-9BC5-326F769AFC89}" type="presParOf" srcId="{30E5EA73-69FE-4C99-B7E6-D2785DA2F8C5}" destId="{B4EA5CFB-D6BE-4809-968F-B32B319A8E8E}" srcOrd="5" destOrd="0" presId="urn:microsoft.com/office/officeart/2008/layout/VerticalCurvedList"/>
    <dgm:cxn modelId="{0A37A3C5-113C-4708-991C-F1BE387486AF}" type="presParOf" srcId="{30E5EA73-69FE-4C99-B7E6-D2785DA2F8C5}" destId="{55C868E4-07A0-46AB-A4B6-ADD3944C8506}" srcOrd="6" destOrd="0" presId="urn:microsoft.com/office/officeart/2008/layout/VerticalCurvedList"/>
    <dgm:cxn modelId="{E7E983E9-964B-4CF7-B4E4-6AD08103D306}" type="presParOf" srcId="{55C868E4-07A0-46AB-A4B6-ADD3944C8506}" destId="{1D9B0BA2-0AB2-4427-AE28-98650EADD147}" srcOrd="0" destOrd="0" presId="urn:microsoft.com/office/officeart/2008/layout/VerticalCurvedList"/>
    <dgm:cxn modelId="{07D31366-EA70-409F-89AF-42D101E038A0}" type="presParOf" srcId="{30E5EA73-69FE-4C99-B7E6-D2785DA2F8C5}" destId="{61E19EE0-7712-400B-9590-1B4963B512C3}" srcOrd="7" destOrd="0" presId="urn:microsoft.com/office/officeart/2008/layout/VerticalCurvedList"/>
    <dgm:cxn modelId="{8E4BE852-9A7F-44F5-9503-852682DAFCD7}" type="presParOf" srcId="{30E5EA73-69FE-4C99-B7E6-D2785DA2F8C5}" destId="{1133ED17-2E19-43B8-8AC1-96C473892666}" srcOrd="8" destOrd="0" presId="urn:microsoft.com/office/officeart/2008/layout/VerticalCurvedList"/>
    <dgm:cxn modelId="{11F22FB0-58DC-41FD-B35F-4011BC32A7F9}" type="presParOf" srcId="{1133ED17-2E19-43B8-8AC1-96C473892666}" destId="{2B94B3DE-3FD1-4138-B6A8-86C32D7CDAE7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4797427-72CE-41EC-9F4E-A308E1F1C0A5}">
      <dgm:prSet phldrT="[Text]" custT="1"/>
      <dgm:spPr>
        <a:solidFill>
          <a:srgbClr val="2906FA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bg1"/>
              </a:solidFill>
            </a:rPr>
            <a:t>Logging and the WAL Protocol</a:t>
          </a:r>
          <a:endParaRPr lang="en-US" sz="2800" dirty="0">
            <a:solidFill>
              <a:schemeClr val="bg1"/>
            </a:solidFill>
          </a:endParaRPr>
        </a:p>
      </dgm:t>
    </dgm:pt>
    <dgm:pt modelId="{DE1632A6-6E93-43B3-A705-C4408049176E}" type="parTrans" cxnId="{9850D0BC-3210-4D60-B857-EAAD675AAF0B}">
      <dgm:prSet/>
      <dgm:spPr/>
      <dgm:t>
        <a:bodyPr/>
        <a:lstStyle/>
        <a:p>
          <a:endParaRPr lang="en-US" sz="2800"/>
        </a:p>
      </dgm:t>
    </dgm:pt>
    <dgm:pt modelId="{F697B42C-0438-4219-9447-F99531A21CCC}" type="sibTrans" cxnId="{9850D0BC-3210-4D60-B857-EAAD675AAF0B}">
      <dgm:prSet/>
      <dgm:spPr/>
      <dgm:t>
        <a:bodyPr/>
        <a:lstStyle/>
        <a:p>
          <a:endParaRPr lang="en-US" sz="2800"/>
        </a:p>
      </dgm:t>
    </dgm:pt>
    <dgm:pt modelId="{020DE52D-4485-480D-9641-C45E840E866B}">
      <dgm:prSet phldrT="[Text]" custT="1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tx1"/>
              </a:solidFill>
            </a:rPr>
            <a:t>The Log</a:t>
          </a:r>
          <a:endParaRPr lang="en-US" sz="2800" dirty="0">
            <a:solidFill>
              <a:schemeClr val="tx1"/>
            </a:solidFill>
          </a:endParaRPr>
        </a:p>
      </dgm:t>
    </dgm:pt>
    <dgm:pt modelId="{C347DBC6-43D8-4312-8C18-62665D399B40}" type="parTrans" cxnId="{75739507-C25A-4FF2-8A75-99CFEB1AA6FA}">
      <dgm:prSet/>
      <dgm:spPr/>
      <dgm:t>
        <a:bodyPr/>
        <a:lstStyle/>
        <a:p>
          <a:endParaRPr lang="en-US"/>
        </a:p>
      </dgm:t>
    </dgm:pt>
    <dgm:pt modelId="{E0EF98CB-C1C0-4C22-A539-F558B4CAED5C}" type="sibTrans" cxnId="{75739507-C25A-4FF2-8A75-99CFEB1AA6FA}">
      <dgm:prSet/>
      <dgm:spPr/>
      <dgm:t>
        <a:bodyPr/>
        <a:lstStyle/>
        <a:p>
          <a:endParaRPr lang="en-US"/>
        </a:p>
      </dgm:t>
    </dgm:pt>
    <dgm:pt modelId="{F4F579F9-F113-419C-BE90-4C149A1FCCD6}">
      <dgm:prSet phldrT="[Text]" custT="1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tx1"/>
              </a:solidFill>
            </a:rPr>
            <a:t>The ACID Properties</a:t>
          </a:r>
          <a:endParaRPr lang="en-US" sz="2800" dirty="0">
            <a:solidFill>
              <a:schemeClr val="tx1"/>
            </a:solidFill>
          </a:endParaRPr>
        </a:p>
      </dgm:t>
    </dgm:pt>
    <dgm:pt modelId="{9537D08A-55B3-4A62-A7E0-4A400319524B}" type="parTrans" cxnId="{CA0D2C7F-66A4-41C3-A02A-444BC4880941}">
      <dgm:prSet/>
      <dgm:spPr/>
      <dgm:t>
        <a:bodyPr/>
        <a:lstStyle/>
        <a:p>
          <a:endParaRPr lang="en-US"/>
        </a:p>
      </dgm:t>
    </dgm:pt>
    <dgm:pt modelId="{639DA200-4EF9-4AAC-9962-5C7C51BC4202}" type="sibTrans" cxnId="{CA0D2C7F-66A4-41C3-A02A-444BC4880941}">
      <dgm:prSet/>
      <dgm:spPr/>
      <dgm:t>
        <a:bodyPr/>
        <a:lstStyle/>
        <a:p>
          <a:endParaRPr lang="en-US"/>
        </a:p>
      </dgm:t>
    </dgm:pt>
    <dgm:pt modelId="{00B74B34-0BDD-4156-ADE5-9CB962BE9803}">
      <dgm:prSet phldrT="[Text]" custT="1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bg1"/>
              </a:solidFill>
            </a:rPr>
            <a:t>The Steal, No-Force Approach</a:t>
          </a:r>
          <a:endParaRPr lang="en-US" sz="2800" dirty="0">
            <a:solidFill>
              <a:schemeClr val="bg1"/>
            </a:solidFill>
          </a:endParaRPr>
        </a:p>
      </dgm:t>
    </dgm:pt>
    <dgm:pt modelId="{737DE2FB-D75C-41CD-949F-C12CDBCE792B}" type="parTrans" cxnId="{E3DFD7C0-049F-4E21-822B-0B1C81D6717A}">
      <dgm:prSet/>
      <dgm:spPr/>
      <dgm:t>
        <a:bodyPr/>
        <a:lstStyle/>
        <a:p>
          <a:endParaRPr lang="en-US"/>
        </a:p>
      </dgm:t>
    </dgm:pt>
    <dgm:pt modelId="{ABAA5295-591D-4D12-BCC2-414969BB57D1}" type="sibTrans" cxnId="{E3DFD7C0-049F-4E21-822B-0B1C81D6717A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4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  <dgm:t>
        <a:bodyPr/>
        <a:lstStyle/>
        <a:p>
          <a:endParaRPr lang="en-US"/>
        </a:p>
      </dgm:t>
    </dgm:pt>
    <dgm:pt modelId="{82F03708-A2AD-459B-AB59-7BBD9EB44E67}" type="pres">
      <dgm:prSet presAssocID="{BE1645D6-1611-4DF4-8DF3-EEC32D8C4F8A}" presName="extraNode" presStyleLbl="node1" presStyleIdx="0" presStyleCnt="4"/>
      <dgm:spPr/>
    </dgm:pt>
    <dgm:pt modelId="{9C6C1869-E7B2-4FB9-A22B-16BADC04A189}" type="pres">
      <dgm:prSet presAssocID="{BE1645D6-1611-4DF4-8DF3-EEC32D8C4F8A}" presName="dstNode" presStyleLbl="node1" presStyleIdx="0" presStyleCnt="4"/>
      <dgm:spPr/>
    </dgm:pt>
    <dgm:pt modelId="{6D5A0B6E-D31F-4539-8EBD-98E87BC604A6}" type="pres">
      <dgm:prSet presAssocID="{F4F579F9-F113-419C-BE90-4C149A1FCCD6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F87990-EF09-4652-8766-326C26F162B3}" type="pres">
      <dgm:prSet presAssocID="{F4F579F9-F113-419C-BE90-4C149A1FCCD6}" presName="accent_1" presStyleCnt="0"/>
      <dgm:spPr/>
    </dgm:pt>
    <dgm:pt modelId="{C0488F7E-C1C4-440A-BD2D-50BE582D1F40}" type="pres">
      <dgm:prSet presAssocID="{F4F579F9-F113-419C-BE90-4C149A1FCCD6}" presName="accentRepeatNode" presStyleLbl="solidFgAcc1" presStyleIdx="0" presStyleCnt="4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6E2EB653-AC19-4C5F-8BF9-DABED80BF4DC}" type="pres">
      <dgm:prSet presAssocID="{00B74B34-0BDD-4156-ADE5-9CB962BE9803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F6D648-1D20-4568-92D2-0044593EF74A}" type="pres">
      <dgm:prSet presAssocID="{00B74B34-0BDD-4156-ADE5-9CB962BE9803}" presName="accent_2" presStyleCnt="0"/>
      <dgm:spPr/>
    </dgm:pt>
    <dgm:pt modelId="{FFE14B40-38FA-4970-8C96-C0B0D186FA32}" type="pres">
      <dgm:prSet presAssocID="{00B74B34-0BDD-4156-ADE5-9CB962BE9803}" presName="accentRepeatNode" presStyleLbl="solidFgAcc1" presStyleIdx="1" presStyleCnt="4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B4EA5CFB-D6BE-4809-968F-B32B319A8E8E}" type="pres">
      <dgm:prSet presAssocID="{C4797427-72CE-41EC-9F4E-A308E1F1C0A5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C868E4-07A0-46AB-A4B6-ADD3944C8506}" type="pres">
      <dgm:prSet presAssocID="{C4797427-72CE-41EC-9F4E-A308E1F1C0A5}" presName="accent_3" presStyleCnt="0"/>
      <dgm:spPr/>
    </dgm:pt>
    <dgm:pt modelId="{1D9B0BA2-0AB2-4427-AE28-98650EADD147}" type="pres">
      <dgm:prSet presAssocID="{C4797427-72CE-41EC-9F4E-A308E1F1C0A5}" presName="accentRepeatNode" presStyleLbl="solidFgAcc1" presStyleIdx="2" presStyleCnt="4"/>
      <dgm:spPr>
        <a:solidFill>
          <a:srgbClr val="2906FA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61E19EE0-7712-400B-9590-1B4963B512C3}" type="pres">
      <dgm:prSet presAssocID="{020DE52D-4485-480D-9641-C45E840E866B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33ED17-2E19-43B8-8AC1-96C473892666}" type="pres">
      <dgm:prSet presAssocID="{020DE52D-4485-480D-9641-C45E840E866B}" presName="accent_4" presStyleCnt="0"/>
      <dgm:spPr/>
    </dgm:pt>
    <dgm:pt modelId="{2B94B3DE-3FD1-4138-B6A8-86C32D7CDAE7}" type="pres">
      <dgm:prSet presAssocID="{020DE52D-4485-480D-9641-C45E840E866B}" presName="accentRepeatNode" presStyleLbl="solidFgAcc1" presStyleIdx="3" presStyleCnt="4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</dgm:ptLst>
  <dgm:cxnLst>
    <dgm:cxn modelId="{5CB47C61-AB2A-40B0-A458-CDA41C8B3BC5}" type="presOf" srcId="{020DE52D-4485-480D-9641-C45E840E866B}" destId="{61E19EE0-7712-400B-9590-1B4963B512C3}" srcOrd="0" destOrd="0" presId="urn:microsoft.com/office/officeart/2008/layout/VerticalCurvedList"/>
    <dgm:cxn modelId="{01A63F4E-396E-4051-A024-EA601A12C40C}" type="presOf" srcId="{00B74B34-0BDD-4156-ADE5-9CB962BE9803}" destId="{6E2EB653-AC19-4C5F-8BF9-DABED80BF4DC}" srcOrd="0" destOrd="0" presId="urn:microsoft.com/office/officeart/2008/layout/VerticalCurvedList"/>
    <dgm:cxn modelId="{75739507-C25A-4FF2-8A75-99CFEB1AA6FA}" srcId="{BE1645D6-1611-4DF4-8DF3-EEC32D8C4F8A}" destId="{020DE52D-4485-480D-9641-C45E840E866B}" srcOrd="3" destOrd="0" parTransId="{C347DBC6-43D8-4312-8C18-62665D399B40}" sibTransId="{E0EF98CB-C1C0-4C22-A539-F558B4CAED5C}"/>
    <dgm:cxn modelId="{871DB40B-F783-406F-8EB6-1232F401FBC5}" type="presOf" srcId="{C4797427-72CE-41EC-9F4E-A308E1F1C0A5}" destId="{B4EA5CFB-D6BE-4809-968F-B32B319A8E8E}" srcOrd="0" destOrd="0" presId="urn:microsoft.com/office/officeart/2008/layout/VerticalCurvedList"/>
    <dgm:cxn modelId="{CA0D2C7F-66A4-41C3-A02A-444BC4880941}" srcId="{BE1645D6-1611-4DF4-8DF3-EEC32D8C4F8A}" destId="{F4F579F9-F113-419C-BE90-4C149A1FCCD6}" srcOrd="0" destOrd="0" parTransId="{9537D08A-55B3-4A62-A7E0-4A400319524B}" sibTransId="{639DA200-4EF9-4AAC-9962-5C7C51BC4202}"/>
    <dgm:cxn modelId="{69F898DF-8E5E-4CA8-B3C6-13E396207F64}" type="presOf" srcId="{639DA200-4EF9-4AAC-9962-5C7C51BC4202}" destId="{C56633DC-E658-46D8-BE63-7CB1CCD3C8DC}" srcOrd="0" destOrd="0" presId="urn:microsoft.com/office/officeart/2008/layout/VerticalCurvedList"/>
    <dgm:cxn modelId="{563E6875-67B8-4E6A-BC80-FEA2E7C6D714}" type="presOf" srcId="{F4F579F9-F113-419C-BE90-4C149A1FCCD6}" destId="{6D5A0B6E-D31F-4539-8EBD-98E87BC604A6}" srcOrd="0" destOrd="0" presId="urn:microsoft.com/office/officeart/2008/layout/VerticalCurvedList"/>
    <dgm:cxn modelId="{9850D0BC-3210-4D60-B857-EAAD675AAF0B}" srcId="{BE1645D6-1611-4DF4-8DF3-EEC32D8C4F8A}" destId="{C4797427-72CE-41EC-9F4E-A308E1F1C0A5}" srcOrd="2" destOrd="0" parTransId="{DE1632A6-6E93-43B3-A705-C4408049176E}" sibTransId="{F697B42C-0438-4219-9447-F99531A21CCC}"/>
    <dgm:cxn modelId="{3AB177A1-DE3A-4A5E-8D7A-1D718A30E382}" type="presOf" srcId="{BE1645D6-1611-4DF4-8DF3-EEC32D8C4F8A}" destId="{8D4BB782-D1CB-4178-BD6C-378E667E109F}" srcOrd="0" destOrd="0" presId="urn:microsoft.com/office/officeart/2008/layout/VerticalCurvedList"/>
    <dgm:cxn modelId="{E3DFD7C0-049F-4E21-822B-0B1C81D6717A}" srcId="{BE1645D6-1611-4DF4-8DF3-EEC32D8C4F8A}" destId="{00B74B34-0BDD-4156-ADE5-9CB962BE9803}" srcOrd="1" destOrd="0" parTransId="{737DE2FB-D75C-41CD-949F-C12CDBCE792B}" sibTransId="{ABAA5295-591D-4D12-BCC2-414969BB57D1}"/>
    <dgm:cxn modelId="{CC3217F4-8AAD-49B7-A68F-3DF31740BE8D}" type="presParOf" srcId="{8D4BB782-D1CB-4178-BD6C-378E667E109F}" destId="{30E5EA73-69FE-4C99-B7E6-D2785DA2F8C5}" srcOrd="0" destOrd="0" presId="urn:microsoft.com/office/officeart/2008/layout/VerticalCurvedList"/>
    <dgm:cxn modelId="{A6E47C41-5921-4743-A6BC-805AFB3A46DB}" type="presParOf" srcId="{30E5EA73-69FE-4C99-B7E6-D2785DA2F8C5}" destId="{147482D8-F793-4B63-AC92-2D2E108DBAA0}" srcOrd="0" destOrd="0" presId="urn:microsoft.com/office/officeart/2008/layout/VerticalCurvedList"/>
    <dgm:cxn modelId="{48483E6C-6082-484C-842A-C3550BA228F1}" type="presParOf" srcId="{147482D8-F793-4B63-AC92-2D2E108DBAA0}" destId="{F2410933-DB5E-4543-A714-4AF5A203C95C}" srcOrd="0" destOrd="0" presId="urn:microsoft.com/office/officeart/2008/layout/VerticalCurvedList"/>
    <dgm:cxn modelId="{520B6A14-3414-4F0F-AEB8-6DF2C24E2551}" type="presParOf" srcId="{147482D8-F793-4B63-AC92-2D2E108DBAA0}" destId="{C56633DC-E658-46D8-BE63-7CB1CCD3C8DC}" srcOrd="1" destOrd="0" presId="urn:microsoft.com/office/officeart/2008/layout/VerticalCurvedList"/>
    <dgm:cxn modelId="{8C4E4F4A-7A3D-4244-801A-52B15740EE8B}" type="presParOf" srcId="{147482D8-F793-4B63-AC92-2D2E108DBAA0}" destId="{82F03708-A2AD-459B-AB59-7BBD9EB44E67}" srcOrd="2" destOrd="0" presId="urn:microsoft.com/office/officeart/2008/layout/VerticalCurvedList"/>
    <dgm:cxn modelId="{91D0D9B2-71D3-45EE-A9F9-7C3B05403118}" type="presParOf" srcId="{147482D8-F793-4B63-AC92-2D2E108DBAA0}" destId="{9C6C1869-E7B2-4FB9-A22B-16BADC04A189}" srcOrd="3" destOrd="0" presId="urn:microsoft.com/office/officeart/2008/layout/VerticalCurvedList"/>
    <dgm:cxn modelId="{87F9956B-B7F4-4CAE-A3DE-A1560F62253A}" type="presParOf" srcId="{30E5EA73-69FE-4C99-B7E6-D2785DA2F8C5}" destId="{6D5A0B6E-D31F-4539-8EBD-98E87BC604A6}" srcOrd="1" destOrd="0" presId="urn:microsoft.com/office/officeart/2008/layout/VerticalCurvedList"/>
    <dgm:cxn modelId="{585C8F4A-6EF0-438D-AA0D-3DECB091D3E2}" type="presParOf" srcId="{30E5EA73-69FE-4C99-B7E6-D2785DA2F8C5}" destId="{04F87990-EF09-4652-8766-326C26F162B3}" srcOrd="2" destOrd="0" presId="urn:microsoft.com/office/officeart/2008/layout/VerticalCurvedList"/>
    <dgm:cxn modelId="{4D24B0DA-AE82-4ADD-BD63-9BC012A332A7}" type="presParOf" srcId="{04F87990-EF09-4652-8766-326C26F162B3}" destId="{C0488F7E-C1C4-440A-BD2D-50BE582D1F40}" srcOrd="0" destOrd="0" presId="urn:microsoft.com/office/officeart/2008/layout/VerticalCurvedList"/>
    <dgm:cxn modelId="{1E352CA4-D8D4-4AD5-9A5B-E0BFAC8AECB1}" type="presParOf" srcId="{30E5EA73-69FE-4C99-B7E6-D2785DA2F8C5}" destId="{6E2EB653-AC19-4C5F-8BF9-DABED80BF4DC}" srcOrd="3" destOrd="0" presId="urn:microsoft.com/office/officeart/2008/layout/VerticalCurvedList"/>
    <dgm:cxn modelId="{46B00970-F207-4DE4-BC6D-C8BAC3CF89EC}" type="presParOf" srcId="{30E5EA73-69FE-4C99-B7E6-D2785DA2F8C5}" destId="{62F6D648-1D20-4568-92D2-0044593EF74A}" srcOrd="4" destOrd="0" presId="urn:microsoft.com/office/officeart/2008/layout/VerticalCurvedList"/>
    <dgm:cxn modelId="{A23AB51C-07F8-41C9-A7EB-49B573DD9ACB}" type="presParOf" srcId="{62F6D648-1D20-4568-92D2-0044593EF74A}" destId="{FFE14B40-38FA-4970-8C96-C0B0D186FA32}" srcOrd="0" destOrd="0" presId="urn:microsoft.com/office/officeart/2008/layout/VerticalCurvedList"/>
    <dgm:cxn modelId="{D1760F36-3707-4148-912A-3A9DB25BE7FC}" type="presParOf" srcId="{30E5EA73-69FE-4C99-B7E6-D2785DA2F8C5}" destId="{B4EA5CFB-D6BE-4809-968F-B32B319A8E8E}" srcOrd="5" destOrd="0" presId="urn:microsoft.com/office/officeart/2008/layout/VerticalCurvedList"/>
    <dgm:cxn modelId="{31362363-758D-421F-9D42-4596AECFFB22}" type="presParOf" srcId="{30E5EA73-69FE-4C99-B7E6-D2785DA2F8C5}" destId="{55C868E4-07A0-46AB-A4B6-ADD3944C8506}" srcOrd="6" destOrd="0" presId="urn:microsoft.com/office/officeart/2008/layout/VerticalCurvedList"/>
    <dgm:cxn modelId="{F528B5A8-5463-48D4-B9A5-2017D24C88A8}" type="presParOf" srcId="{55C868E4-07A0-46AB-A4B6-ADD3944C8506}" destId="{1D9B0BA2-0AB2-4427-AE28-98650EADD147}" srcOrd="0" destOrd="0" presId="urn:microsoft.com/office/officeart/2008/layout/VerticalCurvedList"/>
    <dgm:cxn modelId="{97C0218F-610A-4EF7-AC59-72AD9ECD3E49}" type="presParOf" srcId="{30E5EA73-69FE-4C99-B7E6-D2785DA2F8C5}" destId="{61E19EE0-7712-400B-9590-1B4963B512C3}" srcOrd="7" destOrd="0" presId="urn:microsoft.com/office/officeart/2008/layout/VerticalCurvedList"/>
    <dgm:cxn modelId="{266B7FE2-888E-47AD-A933-258AC660AC7D}" type="presParOf" srcId="{30E5EA73-69FE-4C99-B7E6-D2785DA2F8C5}" destId="{1133ED17-2E19-43B8-8AC1-96C473892666}" srcOrd="8" destOrd="0" presId="urn:microsoft.com/office/officeart/2008/layout/VerticalCurvedList"/>
    <dgm:cxn modelId="{2477FC18-B155-43D1-8846-E03E2FE28A20}" type="presParOf" srcId="{1133ED17-2E19-43B8-8AC1-96C473892666}" destId="{2B94B3DE-3FD1-4138-B6A8-86C32D7CDAE7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4797427-72CE-41EC-9F4E-A308E1F1C0A5}">
      <dgm:prSet phldrT="[Text]" custT="1"/>
      <dgm:spPr>
        <a:solidFill>
          <a:srgbClr val="2906FA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bg1"/>
              </a:solidFill>
            </a:rPr>
            <a:t>Logging and the WAL Protocol</a:t>
          </a:r>
          <a:endParaRPr lang="en-US" sz="2800" dirty="0">
            <a:solidFill>
              <a:schemeClr val="bg1"/>
            </a:solidFill>
          </a:endParaRPr>
        </a:p>
      </dgm:t>
    </dgm:pt>
    <dgm:pt modelId="{DE1632A6-6E93-43B3-A705-C4408049176E}" type="parTrans" cxnId="{9850D0BC-3210-4D60-B857-EAAD675AAF0B}">
      <dgm:prSet/>
      <dgm:spPr/>
      <dgm:t>
        <a:bodyPr/>
        <a:lstStyle/>
        <a:p>
          <a:endParaRPr lang="en-US" sz="2800"/>
        </a:p>
      </dgm:t>
    </dgm:pt>
    <dgm:pt modelId="{F697B42C-0438-4219-9447-F99531A21CCC}" type="sibTrans" cxnId="{9850D0BC-3210-4D60-B857-EAAD675AAF0B}">
      <dgm:prSet/>
      <dgm:spPr/>
      <dgm:t>
        <a:bodyPr/>
        <a:lstStyle/>
        <a:p>
          <a:endParaRPr lang="en-US" sz="2800"/>
        </a:p>
      </dgm:t>
    </dgm:pt>
    <dgm:pt modelId="{020DE52D-4485-480D-9641-C45E840E866B}">
      <dgm:prSet phldrT="[Text]" custT="1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tx1"/>
              </a:solidFill>
            </a:rPr>
            <a:t>The Log</a:t>
          </a:r>
          <a:endParaRPr lang="en-US" sz="2800" dirty="0">
            <a:solidFill>
              <a:schemeClr val="tx1"/>
            </a:solidFill>
          </a:endParaRPr>
        </a:p>
      </dgm:t>
    </dgm:pt>
    <dgm:pt modelId="{C347DBC6-43D8-4312-8C18-62665D399B40}" type="parTrans" cxnId="{75739507-C25A-4FF2-8A75-99CFEB1AA6FA}">
      <dgm:prSet/>
      <dgm:spPr/>
      <dgm:t>
        <a:bodyPr/>
        <a:lstStyle/>
        <a:p>
          <a:endParaRPr lang="en-US"/>
        </a:p>
      </dgm:t>
    </dgm:pt>
    <dgm:pt modelId="{E0EF98CB-C1C0-4C22-A539-F558B4CAED5C}" type="sibTrans" cxnId="{75739507-C25A-4FF2-8A75-99CFEB1AA6FA}">
      <dgm:prSet/>
      <dgm:spPr/>
      <dgm:t>
        <a:bodyPr/>
        <a:lstStyle/>
        <a:p>
          <a:endParaRPr lang="en-US"/>
        </a:p>
      </dgm:t>
    </dgm:pt>
    <dgm:pt modelId="{F4F579F9-F113-419C-BE90-4C149A1FCCD6}">
      <dgm:prSet phldrT="[Text]" custT="1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tx1"/>
              </a:solidFill>
            </a:rPr>
            <a:t>The ACID Properties</a:t>
          </a:r>
          <a:endParaRPr lang="en-US" sz="2800" dirty="0">
            <a:solidFill>
              <a:schemeClr val="tx1"/>
            </a:solidFill>
          </a:endParaRPr>
        </a:p>
      </dgm:t>
    </dgm:pt>
    <dgm:pt modelId="{9537D08A-55B3-4A62-A7E0-4A400319524B}" type="parTrans" cxnId="{CA0D2C7F-66A4-41C3-A02A-444BC4880941}">
      <dgm:prSet/>
      <dgm:spPr/>
      <dgm:t>
        <a:bodyPr/>
        <a:lstStyle/>
        <a:p>
          <a:endParaRPr lang="en-US"/>
        </a:p>
      </dgm:t>
    </dgm:pt>
    <dgm:pt modelId="{639DA200-4EF9-4AAC-9962-5C7C51BC4202}" type="sibTrans" cxnId="{CA0D2C7F-66A4-41C3-A02A-444BC4880941}">
      <dgm:prSet/>
      <dgm:spPr/>
      <dgm:t>
        <a:bodyPr/>
        <a:lstStyle/>
        <a:p>
          <a:endParaRPr lang="en-US"/>
        </a:p>
      </dgm:t>
    </dgm:pt>
    <dgm:pt modelId="{00B74B34-0BDD-4156-ADE5-9CB962BE9803}">
      <dgm:prSet phldrT="[Text]" custT="1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bg1"/>
              </a:solidFill>
            </a:rPr>
            <a:t>The Steal, No-Force Approach</a:t>
          </a:r>
          <a:endParaRPr lang="en-US" sz="2800" dirty="0">
            <a:solidFill>
              <a:schemeClr val="bg1"/>
            </a:solidFill>
          </a:endParaRPr>
        </a:p>
      </dgm:t>
    </dgm:pt>
    <dgm:pt modelId="{737DE2FB-D75C-41CD-949F-C12CDBCE792B}" type="parTrans" cxnId="{E3DFD7C0-049F-4E21-822B-0B1C81D6717A}">
      <dgm:prSet/>
      <dgm:spPr/>
      <dgm:t>
        <a:bodyPr/>
        <a:lstStyle/>
        <a:p>
          <a:endParaRPr lang="en-US"/>
        </a:p>
      </dgm:t>
    </dgm:pt>
    <dgm:pt modelId="{ABAA5295-591D-4D12-BCC2-414969BB57D1}" type="sibTrans" cxnId="{E3DFD7C0-049F-4E21-822B-0B1C81D6717A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4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  <dgm:t>
        <a:bodyPr/>
        <a:lstStyle/>
        <a:p>
          <a:endParaRPr lang="en-US"/>
        </a:p>
      </dgm:t>
    </dgm:pt>
    <dgm:pt modelId="{82F03708-A2AD-459B-AB59-7BBD9EB44E67}" type="pres">
      <dgm:prSet presAssocID="{BE1645D6-1611-4DF4-8DF3-EEC32D8C4F8A}" presName="extraNode" presStyleLbl="node1" presStyleIdx="0" presStyleCnt="4"/>
      <dgm:spPr/>
    </dgm:pt>
    <dgm:pt modelId="{9C6C1869-E7B2-4FB9-A22B-16BADC04A189}" type="pres">
      <dgm:prSet presAssocID="{BE1645D6-1611-4DF4-8DF3-EEC32D8C4F8A}" presName="dstNode" presStyleLbl="node1" presStyleIdx="0" presStyleCnt="4"/>
      <dgm:spPr/>
    </dgm:pt>
    <dgm:pt modelId="{6D5A0B6E-D31F-4539-8EBD-98E87BC604A6}" type="pres">
      <dgm:prSet presAssocID="{F4F579F9-F113-419C-BE90-4C149A1FCCD6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F87990-EF09-4652-8766-326C26F162B3}" type="pres">
      <dgm:prSet presAssocID="{F4F579F9-F113-419C-BE90-4C149A1FCCD6}" presName="accent_1" presStyleCnt="0"/>
      <dgm:spPr/>
    </dgm:pt>
    <dgm:pt modelId="{C0488F7E-C1C4-440A-BD2D-50BE582D1F40}" type="pres">
      <dgm:prSet presAssocID="{F4F579F9-F113-419C-BE90-4C149A1FCCD6}" presName="accentRepeatNode" presStyleLbl="solidFgAcc1" presStyleIdx="0" presStyleCnt="4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6E2EB653-AC19-4C5F-8BF9-DABED80BF4DC}" type="pres">
      <dgm:prSet presAssocID="{00B74B34-0BDD-4156-ADE5-9CB962BE9803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F6D648-1D20-4568-92D2-0044593EF74A}" type="pres">
      <dgm:prSet presAssocID="{00B74B34-0BDD-4156-ADE5-9CB962BE9803}" presName="accent_2" presStyleCnt="0"/>
      <dgm:spPr/>
    </dgm:pt>
    <dgm:pt modelId="{FFE14B40-38FA-4970-8C96-C0B0D186FA32}" type="pres">
      <dgm:prSet presAssocID="{00B74B34-0BDD-4156-ADE5-9CB962BE9803}" presName="accentRepeatNode" presStyleLbl="solidFgAcc1" presStyleIdx="1" presStyleCnt="4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B4EA5CFB-D6BE-4809-968F-B32B319A8E8E}" type="pres">
      <dgm:prSet presAssocID="{C4797427-72CE-41EC-9F4E-A308E1F1C0A5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C868E4-07A0-46AB-A4B6-ADD3944C8506}" type="pres">
      <dgm:prSet presAssocID="{C4797427-72CE-41EC-9F4E-A308E1F1C0A5}" presName="accent_3" presStyleCnt="0"/>
      <dgm:spPr/>
    </dgm:pt>
    <dgm:pt modelId="{1D9B0BA2-0AB2-4427-AE28-98650EADD147}" type="pres">
      <dgm:prSet presAssocID="{C4797427-72CE-41EC-9F4E-A308E1F1C0A5}" presName="accentRepeatNode" presStyleLbl="solidFgAcc1" presStyleIdx="2" presStyleCnt="4"/>
      <dgm:spPr>
        <a:solidFill>
          <a:srgbClr val="2906FA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61E19EE0-7712-400B-9590-1B4963B512C3}" type="pres">
      <dgm:prSet presAssocID="{020DE52D-4485-480D-9641-C45E840E866B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33ED17-2E19-43B8-8AC1-96C473892666}" type="pres">
      <dgm:prSet presAssocID="{020DE52D-4485-480D-9641-C45E840E866B}" presName="accent_4" presStyleCnt="0"/>
      <dgm:spPr/>
    </dgm:pt>
    <dgm:pt modelId="{2B94B3DE-3FD1-4138-B6A8-86C32D7CDAE7}" type="pres">
      <dgm:prSet presAssocID="{020DE52D-4485-480D-9641-C45E840E866B}" presName="accentRepeatNode" presStyleLbl="solidFgAcc1" presStyleIdx="3" presStyleCnt="4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</dgm:ptLst>
  <dgm:cxnLst>
    <dgm:cxn modelId="{75739507-C25A-4FF2-8A75-99CFEB1AA6FA}" srcId="{BE1645D6-1611-4DF4-8DF3-EEC32D8C4F8A}" destId="{020DE52D-4485-480D-9641-C45E840E866B}" srcOrd="3" destOrd="0" parTransId="{C347DBC6-43D8-4312-8C18-62665D399B40}" sibTransId="{E0EF98CB-C1C0-4C22-A539-F558B4CAED5C}"/>
    <dgm:cxn modelId="{2D74297D-B577-4E25-BE2D-A5916DA410AC}" type="presOf" srcId="{00B74B34-0BDD-4156-ADE5-9CB962BE9803}" destId="{6E2EB653-AC19-4C5F-8BF9-DABED80BF4DC}" srcOrd="0" destOrd="0" presId="urn:microsoft.com/office/officeart/2008/layout/VerticalCurvedList"/>
    <dgm:cxn modelId="{66858560-7E33-4050-8238-BF397387D4F9}" type="presOf" srcId="{639DA200-4EF9-4AAC-9962-5C7C51BC4202}" destId="{C56633DC-E658-46D8-BE63-7CB1CCD3C8DC}" srcOrd="0" destOrd="0" presId="urn:microsoft.com/office/officeart/2008/layout/VerticalCurvedList"/>
    <dgm:cxn modelId="{B83CE4F7-29B9-445D-89BA-979FBFD593BB}" type="presOf" srcId="{F4F579F9-F113-419C-BE90-4C149A1FCCD6}" destId="{6D5A0B6E-D31F-4539-8EBD-98E87BC604A6}" srcOrd="0" destOrd="0" presId="urn:microsoft.com/office/officeart/2008/layout/VerticalCurvedList"/>
    <dgm:cxn modelId="{61BCA97F-8E71-4C96-A0AB-C8A67F2F095A}" type="presOf" srcId="{020DE52D-4485-480D-9641-C45E840E866B}" destId="{61E19EE0-7712-400B-9590-1B4963B512C3}" srcOrd="0" destOrd="0" presId="urn:microsoft.com/office/officeart/2008/layout/VerticalCurvedList"/>
    <dgm:cxn modelId="{CA0D2C7F-66A4-41C3-A02A-444BC4880941}" srcId="{BE1645D6-1611-4DF4-8DF3-EEC32D8C4F8A}" destId="{F4F579F9-F113-419C-BE90-4C149A1FCCD6}" srcOrd="0" destOrd="0" parTransId="{9537D08A-55B3-4A62-A7E0-4A400319524B}" sibTransId="{639DA200-4EF9-4AAC-9962-5C7C51BC4202}"/>
    <dgm:cxn modelId="{46CBCA5F-A962-45BF-A2EF-B47A0104D45B}" type="presOf" srcId="{C4797427-72CE-41EC-9F4E-A308E1F1C0A5}" destId="{B4EA5CFB-D6BE-4809-968F-B32B319A8E8E}" srcOrd="0" destOrd="0" presId="urn:microsoft.com/office/officeart/2008/layout/VerticalCurvedList"/>
    <dgm:cxn modelId="{ED31A1FB-C1B7-4D54-934A-22F15D370FA4}" type="presOf" srcId="{BE1645D6-1611-4DF4-8DF3-EEC32D8C4F8A}" destId="{8D4BB782-D1CB-4178-BD6C-378E667E109F}" srcOrd="0" destOrd="0" presId="urn:microsoft.com/office/officeart/2008/layout/VerticalCurvedList"/>
    <dgm:cxn modelId="{9850D0BC-3210-4D60-B857-EAAD675AAF0B}" srcId="{BE1645D6-1611-4DF4-8DF3-EEC32D8C4F8A}" destId="{C4797427-72CE-41EC-9F4E-A308E1F1C0A5}" srcOrd="2" destOrd="0" parTransId="{DE1632A6-6E93-43B3-A705-C4408049176E}" sibTransId="{F697B42C-0438-4219-9447-F99531A21CCC}"/>
    <dgm:cxn modelId="{E3DFD7C0-049F-4E21-822B-0B1C81D6717A}" srcId="{BE1645D6-1611-4DF4-8DF3-EEC32D8C4F8A}" destId="{00B74B34-0BDD-4156-ADE5-9CB962BE9803}" srcOrd="1" destOrd="0" parTransId="{737DE2FB-D75C-41CD-949F-C12CDBCE792B}" sibTransId="{ABAA5295-591D-4D12-BCC2-414969BB57D1}"/>
    <dgm:cxn modelId="{CEEA46C6-9CD0-43E6-8E7D-7A4F0D5B6337}" type="presParOf" srcId="{8D4BB782-D1CB-4178-BD6C-378E667E109F}" destId="{30E5EA73-69FE-4C99-B7E6-D2785DA2F8C5}" srcOrd="0" destOrd="0" presId="urn:microsoft.com/office/officeart/2008/layout/VerticalCurvedList"/>
    <dgm:cxn modelId="{D39ECA7E-659A-4398-B94B-5EC93CEAB6FD}" type="presParOf" srcId="{30E5EA73-69FE-4C99-B7E6-D2785DA2F8C5}" destId="{147482D8-F793-4B63-AC92-2D2E108DBAA0}" srcOrd="0" destOrd="0" presId="urn:microsoft.com/office/officeart/2008/layout/VerticalCurvedList"/>
    <dgm:cxn modelId="{624B44E5-8C22-4B25-BA23-C1FDA5913126}" type="presParOf" srcId="{147482D8-F793-4B63-AC92-2D2E108DBAA0}" destId="{F2410933-DB5E-4543-A714-4AF5A203C95C}" srcOrd="0" destOrd="0" presId="urn:microsoft.com/office/officeart/2008/layout/VerticalCurvedList"/>
    <dgm:cxn modelId="{D3CAB05C-DAAC-4393-94E6-12D299544D8F}" type="presParOf" srcId="{147482D8-F793-4B63-AC92-2D2E108DBAA0}" destId="{C56633DC-E658-46D8-BE63-7CB1CCD3C8DC}" srcOrd="1" destOrd="0" presId="urn:microsoft.com/office/officeart/2008/layout/VerticalCurvedList"/>
    <dgm:cxn modelId="{0E10D501-399F-46C6-8777-DB8753703718}" type="presParOf" srcId="{147482D8-F793-4B63-AC92-2D2E108DBAA0}" destId="{82F03708-A2AD-459B-AB59-7BBD9EB44E67}" srcOrd="2" destOrd="0" presId="urn:microsoft.com/office/officeart/2008/layout/VerticalCurvedList"/>
    <dgm:cxn modelId="{00786A10-8AF3-4218-8212-1A27FE41D71D}" type="presParOf" srcId="{147482D8-F793-4B63-AC92-2D2E108DBAA0}" destId="{9C6C1869-E7B2-4FB9-A22B-16BADC04A189}" srcOrd="3" destOrd="0" presId="urn:microsoft.com/office/officeart/2008/layout/VerticalCurvedList"/>
    <dgm:cxn modelId="{7D5D6155-4332-4742-BBC4-B3204FF95FA1}" type="presParOf" srcId="{30E5EA73-69FE-4C99-B7E6-D2785DA2F8C5}" destId="{6D5A0B6E-D31F-4539-8EBD-98E87BC604A6}" srcOrd="1" destOrd="0" presId="urn:microsoft.com/office/officeart/2008/layout/VerticalCurvedList"/>
    <dgm:cxn modelId="{1490F8A7-367D-40AB-9335-8946F5AFE5C4}" type="presParOf" srcId="{30E5EA73-69FE-4C99-B7E6-D2785DA2F8C5}" destId="{04F87990-EF09-4652-8766-326C26F162B3}" srcOrd="2" destOrd="0" presId="urn:microsoft.com/office/officeart/2008/layout/VerticalCurvedList"/>
    <dgm:cxn modelId="{5539876F-E842-4603-838C-8685D3D0CF95}" type="presParOf" srcId="{04F87990-EF09-4652-8766-326C26F162B3}" destId="{C0488F7E-C1C4-440A-BD2D-50BE582D1F40}" srcOrd="0" destOrd="0" presId="urn:microsoft.com/office/officeart/2008/layout/VerticalCurvedList"/>
    <dgm:cxn modelId="{FD8A39D1-D1C1-4822-B44B-3428B3B6B477}" type="presParOf" srcId="{30E5EA73-69FE-4C99-B7E6-D2785DA2F8C5}" destId="{6E2EB653-AC19-4C5F-8BF9-DABED80BF4DC}" srcOrd="3" destOrd="0" presId="urn:microsoft.com/office/officeart/2008/layout/VerticalCurvedList"/>
    <dgm:cxn modelId="{0141ABEC-B130-450B-ABEB-7F2752196AA9}" type="presParOf" srcId="{30E5EA73-69FE-4C99-B7E6-D2785DA2F8C5}" destId="{62F6D648-1D20-4568-92D2-0044593EF74A}" srcOrd="4" destOrd="0" presId="urn:microsoft.com/office/officeart/2008/layout/VerticalCurvedList"/>
    <dgm:cxn modelId="{0059CC55-8695-46BB-B04B-D6AAA0A94CF4}" type="presParOf" srcId="{62F6D648-1D20-4568-92D2-0044593EF74A}" destId="{FFE14B40-38FA-4970-8C96-C0B0D186FA32}" srcOrd="0" destOrd="0" presId="urn:microsoft.com/office/officeart/2008/layout/VerticalCurvedList"/>
    <dgm:cxn modelId="{68DEF0E5-7695-47EA-8059-1E2D7CBE4741}" type="presParOf" srcId="{30E5EA73-69FE-4C99-B7E6-D2785DA2F8C5}" destId="{B4EA5CFB-D6BE-4809-968F-B32B319A8E8E}" srcOrd="5" destOrd="0" presId="urn:microsoft.com/office/officeart/2008/layout/VerticalCurvedList"/>
    <dgm:cxn modelId="{F76098F0-6F7A-45DF-93FD-D7EAB365F181}" type="presParOf" srcId="{30E5EA73-69FE-4C99-B7E6-D2785DA2F8C5}" destId="{55C868E4-07A0-46AB-A4B6-ADD3944C8506}" srcOrd="6" destOrd="0" presId="urn:microsoft.com/office/officeart/2008/layout/VerticalCurvedList"/>
    <dgm:cxn modelId="{EF719C16-8566-42F3-813C-BE26A3ABEF2E}" type="presParOf" srcId="{55C868E4-07A0-46AB-A4B6-ADD3944C8506}" destId="{1D9B0BA2-0AB2-4427-AE28-98650EADD147}" srcOrd="0" destOrd="0" presId="urn:microsoft.com/office/officeart/2008/layout/VerticalCurvedList"/>
    <dgm:cxn modelId="{2BB5D993-015B-46C2-9A06-2E5C9C8C838A}" type="presParOf" srcId="{30E5EA73-69FE-4C99-B7E6-D2785DA2F8C5}" destId="{61E19EE0-7712-400B-9590-1B4963B512C3}" srcOrd="7" destOrd="0" presId="urn:microsoft.com/office/officeart/2008/layout/VerticalCurvedList"/>
    <dgm:cxn modelId="{C60A0DF5-355A-4C0D-B34C-9E75D5E36CDF}" type="presParOf" srcId="{30E5EA73-69FE-4C99-B7E6-D2785DA2F8C5}" destId="{1133ED17-2E19-43B8-8AC1-96C473892666}" srcOrd="8" destOrd="0" presId="urn:microsoft.com/office/officeart/2008/layout/VerticalCurvedList"/>
    <dgm:cxn modelId="{064D7A47-2D0D-48DA-AC6E-3D4AD3707739}" type="presParOf" srcId="{1133ED17-2E19-43B8-8AC1-96C473892666}" destId="{2B94B3DE-3FD1-4138-B6A8-86C32D7CDAE7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4797427-72CE-41EC-9F4E-A308E1F1C0A5}">
      <dgm:prSet phldrT="[Text]" custT="1"/>
      <dgm:spPr>
        <a:solidFill>
          <a:srgbClr val="2906FA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bg1"/>
              </a:solidFill>
            </a:rPr>
            <a:t>Logging and the WAL Protocol</a:t>
          </a:r>
          <a:endParaRPr lang="en-US" sz="2800" dirty="0">
            <a:solidFill>
              <a:schemeClr val="bg1"/>
            </a:solidFill>
          </a:endParaRPr>
        </a:p>
      </dgm:t>
    </dgm:pt>
    <dgm:pt modelId="{DE1632A6-6E93-43B3-A705-C4408049176E}" type="parTrans" cxnId="{9850D0BC-3210-4D60-B857-EAAD675AAF0B}">
      <dgm:prSet/>
      <dgm:spPr/>
      <dgm:t>
        <a:bodyPr/>
        <a:lstStyle/>
        <a:p>
          <a:endParaRPr lang="en-US" sz="2800"/>
        </a:p>
      </dgm:t>
    </dgm:pt>
    <dgm:pt modelId="{F697B42C-0438-4219-9447-F99531A21CCC}" type="sibTrans" cxnId="{9850D0BC-3210-4D60-B857-EAAD675AAF0B}">
      <dgm:prSet/>
      <dgm:spPr/>
      <dgm:t>
        <a:bodyPr/>
        <a:lstStyle/>
        <a:p>
          <a:endParaRPr lang="en-US" sz="2800"/>
        </a:p>
      </dgm:t>
    </dgm:pt>
    <dgm:pt modelId="{020DE52D-4485-480D-9641-C45E840E866B}">
      <dgm:prSet phldrT="[Text]" custT="1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tx1"/>
              </a:solidFill>
            </a:rPr>
            <a:t>The Log</a:t>
          </a:r>
          <a:endParaRPr lang="en-US" sz="2800" dirty="0">
            <a:solidFill>
              <a:schemeClr val="tx1"/>
            </a:solidFill>
          </a:endParaRPr>
        </a:p>
      </dgm:t>
    </dgm:pt>
    <dgm:pt modelId="{C347DBC6-43D8-4312-8C18-62665D399B40}" type="parTrans" cxnId="{75739507-C25A-4FF2-8A75-99CFEB1AA6FA}">
      <dgm:prSet/>
      <dgm:spPr/>
      <dgm:t>
        <a:bodyPr/>
        <a:lstStyle/>
        <a:p>
          <a:endParaRPr lang="en-US"/>
        </a:p>
      </dgm:t>
    </dgm:pt>
    <dgm:pt modelId="{E0EF98CB-C1C0-4C22-A539-F558B4CAED5C}" type="sibTrans" cxnId="{75739507-C25A-4FF2-8A75-99CFEB1AA6FA}">
      <dgm:prSet/>
      <dgm:spPr/>
      <dgm:t>
        <a:bodyPr/>
        <a:lstStyle/>
        <a:p>
          <a:endParaRPr lang="en-US"/>
        </a:p>
      </dgm:t>
    </dgm:pt>
    <dgm:pt modelId="{F4F579F9-F113-419C-BE90-4C149A1FCCD6}">
      <dgm:prSet phldrT="[Text]" custT="1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tx1"/>
              </a:solidFill>
            </a:rPr>
            <a:t>The ACID Properties</a:t>
          </a:r>
          <a:endParaRPr lang="en-US" sz="2800" dirty="0">
            <a:solidFill>
              <a:schemeClr val="tx1"/>
            </a:solidFill>
          </a:endParaRPr>
        </a:p>
      </dgm:t>
    </dgm:pt>
    <dgm:pt modelId="{9537D08A-55B3-4A62-A7E0-4A400319524B}" type="parTrans" cxnId="{CA0D2C7F-66A4-41C3-A02A-444BC4880941}">
      <dgm:prSet/>
      <dgm:spPr/>
      <dgm:t>
        <a:bodyPr/>
        <a:lstStyle/>
        <a:p>
          <a:endParaRPr lang="en-US"/>
        </a:p>
      </dgm:t>
    </dgm:pt>
    <dgm:pt modelId="{639DA200-4EF9-4AAC-9962-5C7C51BC4202}" type="sibTrans" cxnId="{CA0D2C7F-66A4-41C3-A02A-444BC4880941}">
      <dgm:prSet/>
      <dgm:spPr/>
      <dgm:t>
        <a:bodyPr/>
        <a:lstStyle/>
        <a:p>
          <a:endParaRPr lang="en-US"/>
        </a:p>
      </dgm:t>
    </dgm:pt>
    <dgm:pt modelId="{00B74B34-0BDD-4156-ADE5-9CB962BE9803}">
      <dgm:prSet phldrT="[Text]" custT="1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bg1"/>
              </a:solidFill>
            </a:rPr>
            <a:t>The Steal, No-Force Approach</a:t>
          </a:r>
          <a:endParaRPr lang="en-US" sz="2800" dirty="0">
            <a:solidFill>
              <a:schemeClr val="bg1"/>
            </a:solidFill>
          </a:endParaRPr>
        </a:p>
      </dgm:t>
    </dgm:pt>
    <dgm:pt modelId="{737DE2FB-D75C-41CD-949F-C12CDBCE792B}" type="parTrans" cxnId="{E3DFD7C0-049F-4E21-822B-0B1C81D6717A}">
      <dgm:prSet/>
      <dgm:spPr/>
      <dgm:t>
        <a:bodyPr/>
        <a:lstStyle/>
        <a:p>
          <a:endParaRPr lang="en-US"/>
        </a:p>
      </dgm:t>
    </dgm:pt>
    <dgm:pt modelId="{ABAA5295-591D-4D12-BCC2-414969BB57D1}" type="sibTrans" cxnId="{E3DFD7C0-049F-4E21-822B-0B1C81D6717A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4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  <dgm:t>
        <a:bodyPr/>
        <a:lstStyle/>
        <a:p>
          <a:endParaRPr lang="en-US"/>
        </a:p>
      </dgm:t>
    </dgm:pt>
    <dgm:pt modelId="{82F03708-A2AD-459B-AB59-7BBD9EB44E67}" type="pres">
      <dgm:prSet presAssocID="{BE1645D6-1611-4DF4-8DF3-EEC32D8C4F8A}" presName="extraNode" presStyleLbl="node1" presStyleIdx="0" presStyleCnt="4"/>
      <dgm:spPr/>
    </dgm:pt>
    <dgm:pt modelId="{9C6C1869-E7B2-4FB9-A22B-16BADC04A189}" type="pres">
      <dgm:prSet presAssocID="{BE1645D6-1611-4DF4-8DF3-EEC32D8C4F8A}" presName="dstNode" presStyleLbl="node1" presStyleIdx="0" presStyleCnt="4"/>
      <dgm:spPr/>
    </dgm:pt>
    <dgm:pt modelId="{6D5A0B6E-D31F-4539-8EBD-98E87BC604A6}" type="pres">
      <dgm:prSet presAssocID="{F4F579F9-F113-419C-BE90-4C149A1FCCD6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F87990-EF09-4652-8766-326C26F162B3}" type="pres">
      <dgm:prSet presAssocID="{F4F579F9-F113-419C-BE90-4C149A1FCCD6}" presName="accent_1" presStyleCnt="0"/>
      <dgm:spPr/>
    </dgm:pt>
    <dgm:pt modelId="{C0488F7E-C1C4-440A-BD2D-50BE582D1F40}" type="pres">
      <dgm:prSet presAssocID="{F4F579F9-F113-419C-BE90-4C149A1FCCD6}" presName="accentRepeatNode" presStyleLbl="solidFgAcc1" presStyleIdx="0" presStyleCnt="4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6E2EB653-AC19-4C5F-8BF9-DABED80BF4DC}" type="pres">
      <dgm:prSet presAssocID="{00B74B34-0BDD-4156-ADE5-9CB962BE9803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F6D648-1D20-4568-92D2-0044593EF74A}" type="pres">
      <dgm:prSet presAssocID="{00B74B34-0BDD-4156-ADE5-9CB962BE9803}" presName="accent_2" presStyleCnt="0"/>
      <dgm:spPr/>
    </dgm:pt>
    <dgm:pt modelId="{FFE14B40-38FA-4970-8C96-C0B0D186FA32}" type="pres">
      <dgm:prSet presAssocID="{00B74B34-0BDD-4156-ADE5-9CB962BE9803}" presName="accentRepeatNode" presStyleLbl="solidFgAcc1" presStyleIdx="1" presStyleCnt="4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B4EA5CFB-D6BE-4809-968F-B32B319A8E8E}" type="pres">
      <dgm:prSet presAssocID="{C4797427-72CE-41EC-9F4E-A308E1F1C0A5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C868E4-07A0-46AB-A4B6-ADD3944C8506}" type="pres">
      <dgm:prSet presAssocID="{C4797427-72CE-41EC-9F4E-A308E1F1C0A5}" presName="accent_3" presStyleCnt="0"/>
      <dgm:spPr/>
    </dgm:pt>
    <dgm:pt modelId="{1D9B0BA2-0AB2-4427-AE28-98650EADD147}" type="pres">
      <dgm:prSet presAssocID="{C4797427-72CE-41EC-9F4E-A308E1F1C0A5}" presName="accentRepeatNode" presStyleLbl="solidFgAcc1" presStyleIdx="2" presStyleCnt="4"/>
      <dgm:spPr>
        <a:solidFill>
          <a:srgbClr val="2906FA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61E19EE0-7712-400B-9590-1B4963B512C3}" type="pres">
      <dgm:prSet presAssocID="{020DE52D-4485-480D-9641-C45E840E866B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33ED17-2E19-43B8-8AC1-96C473892666}" type="pres">
      <dgm:prSet presAssocID="{020DE52D-4485-480D-9641-C45E840E866B}" presName="accent_4" presStyleCnt="0"/>
      <dgm:spPr/>
    </dgm:pt>
    <dgm:pt modelId="{2B94B3DE-3FD1-4138-B6A8-86C32D7CDAE7}" type="pres">
      <dgm:prSet presAssocID="{020DE52D-4485-480D-9641-C45E840E866B}" presName="accentRepeatNode" presStyleLbl="solidFgAcc1" presStyleIdx="3" presStyleCnt="4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</dgm:ptLst>
  <dgm:cxnLst>
    <dgm:cxn modelId="{1D780212-5FF7-4DEC-BDBA-5AE7DC1420FC}" type="presOf" srcId="{639DA200-4EF9-4AAC-9962-5C7C51BC4202}" destId="{C56633DC-E658-46D8-BE63-7CB1CCD3C8DC}" srcOrd="0" destOrd="0" presId="urn:microsoft.com/office/officeart/2008/layout/VerticalCurvedList"/>
    <dgm:cxn modelId="{75739507-C25A-4FF2-8A75-99CFEB1AA6FA}" srcId="{BE1645D6-1611-4DF4-8DF3-EEC32D8C4F8A}" destId="{020DE52D-4485-480D-9641-C45E840E866B}" srcOrd="3" destOrd="0" parTransId="{C347DBC6-43D8-4312-8C18-62665D399B40}" sibTransId="{E0EF98CB-C1C0-4C22-A539-F558B4CAED5C}"/>
    <dgm:cxn modelId="{C9B2C73B-49B3-4333-9AF0-AEE363C5648A}" type="presOf" srcId="{F4F579F9-F113-419C-BE90-4C149A1FCCD6}" destId="{6D5A0B6E-D31F-4539-8EBD-98E87BC604A6}" srcOrd="0" destOrd="0" presId="urn:microsoft.com/office/officeart/2008/layout/VerticalCurvedList"/>
    <dgm:cxn modelId="{99C7039B-9B74-4DF4-B1B3-59B967F3907E}" type="presOf" srcId="{00B74B34-0BDD-4156-ADE5-9CB962BE9803}" destId="{6E2EB653-AC19-4C5F-8BF9-DABED80BF4DC}" srcOrd="0" destOrd="0" presId="urn:microsoft.com/office/officeart/2008/layout/VerticalCurvedList"/>
    <dgm:cxn modelId="{CA0D2C7F-66A4-41C3-A02A-444BC4880941}" srcId="{BE1645D6-1611-4DF4-8DF3-EEC32D8C4F8A}" destId="{F4F579F9-F113-419C-BE90-4C149A1FCCD6}" srcOrd="0" destOrd="0" parTransId="{9537D08A-55B3-4A62-A7E0-4A400319524B}" sibTransId="{639DA200-4EF9-4AAC-9962-5C7C51BC4202}"/>
    <dgm:cxn modelId="{28C09356-AB0B-4F7E-935A-4B273BEC9E50}" type="presOf" srcId="{020DE52D-4485-480D-9641-C45E840E866B}" destId="{61E19EE0-7712-400B-9590-1B4963B512C3}" srcOrd="0" destOrd="0" presId="urn:microsoft.com/office/officeart/2008/layout/VerticalCurvedList"/>
    <dgm:cxn modelId="{378C25C2-98DF-45DF-8F46-FAF84F85207B}" type="presOf" srcId="{C4797427-72CE-41EC-9F4E-A308E1F1C0A5}" destId="{B4EA5CFB-D6BE-4809-968F-B32B319A8E8E}" srcOrd="0" destOrd="0" presId="urn:microsoft.com/office/officeart/2008/layout/VerticalCurvedList"/>
    <dgm:cxn modelId="{B1A73925-F33E-42BD-ADC7-BB7C512D7454}" type="presOf" srcId="{BE1645D6-1611-4DF4-8DF3-EEC32D8C4F8A}" destId="{8D4BB782-D1CB-4178-BD6C-378E667E109F}" srcOrd="0" destOrd="0" presId="urn:microsoft.com/office/officeart/2008/layout/VerticalCurvedList"/>
    <dgm:cxn modelId="{9850D0BC-3210-4D60-B857-EAAD675AAF0B}" srcId="{BE1645D6-1611-4DF4-8DF3-EEC32D8C4F8A}" destId="{C4797427-72CE-41EC-9F4E-A308E1F1C0A5}" srcOrd="2" destOrd="0" parTransId="{DE1632A6-6E93-43B3-A705-C4408049176E}" sibTransId="{F697B42C-0438-4219-9447-F99531A21CCC}"/>
    <dgm:cxn modelId="{E3DFD7C0-049F-4E21-822B-0B1C81D6717A}" srcId="{BE1645D6-1611-4DF4-8DF3-EEC32D8C4F8A}" destId="{00B74B34-0BDD-4156-ADE5-9CB962BE9803}" srcOrd="1" destOrd="0" parTransId="{737DE2FB-D75C-41CD-949F-C12CDBCE792B}" sibTransId="{ABAA5295-591D-4D12-BCC2-414969BB57D1}"/>
    <dgm:cxn modelId="{2DF4F664-9F59-4271-BEBB-B22EEDDC02C5}" type="presParOf" srcId="{8D4BB782-D1CB-4178-BD6C-378E667E109F}" destId="{30E5EA73-69FE-4C99-B7E6-D2785DA2F8C5}" srcOrd="0" destOrd="0" presId="urn:microsoft.com/office/officeart/2008/layout/VerticalCurvedList"/>
    <dgm:cxn modelId="{CA60730F-08C3-46DA-BD8D-5C21C3B7B30E}" type="presParOf" srcId="{30E5EA73-69FE-4C99-B7E6-D2785DA2F8C5}" destId="{147482D8-F793-4B63-AC92-2D2E108DBAA0}" srcOrd="0" destOrd="0" presId="urn:microsoft.com/office/officeart/2008/layout/VerticalCurvedList"/>
    <dgm:cxn modelId="{C52E24CA-71E0-4CDE-95FD-DD07D4AB531B}" type="presParOf" srcId="{147482D8-F793-4B63-AC92-2D2E108DBAA0}" destId="{F2410933-DB5E-4543-A714-4AF5A203C95C}" srcOrd="0" destOrd="0" presId="urn:microsoft.com/office/officeart/2008/layout/VerticalCurvedList"/>
    <dgm:cxn modelId="{F3333352-510D-4482-B78A-BB88F5E606C4}" type="presParOf" srcId="{147482D8-F793-4B63-AC92-2D2E108DBAA0}" destId="{C56633DC-E658-46D8-BE63-7CB1CCD3C8DC}" srcOrd="1" destOrd="0" presId="urn:microsoft.com/office/officeart/2008/layout/VerticalCurvedList"/>
    <dgm:cxn modelId="{D01FD6CE-8480-4645-91AC-6D920CFE6550}" type="presParOf" srcId="{147482D8-F793-4B63-AC92-2D2E108DBAA0}" destId="{82F03708-A2AD-459B-AB59-7BBD9EB44E67}" srcOrd="2" destOrd="0" presId="urn:microsoft.com/office/officeart/2008/layout/VerticalCurvedList"/>
    <dgm:cxn modelId="{8A8C4CE5-A5F4-445B-9285-DB58FC873F76}" type="presParOf" srcId="{147482D8-F793-4B63-AC92-2D2E108DBAA0}" destId="{9C6C1869-E7B2-4FB9-A22B-16BADC04A189}" srcOrd="3" destOrd="0" presId="urn:microsoft.com/office/officeart/2008/layout/VerticalCurvedList"/>
    <dgm:cxn modelId="{F9DFABF9-087B-457E-B085-C92419F30051}" type="presParOf" srcId="{30E5EA73-69FE-4C99-B7E6-D2785DA2F8C5}" destId="{6D5A0B6E-D31F-4539-8EBD-98E87BC604A6}" srcOrd="1" destOrd="0" presId="urn:microsoft.com/office/officeart/2008/layout/VerticalCurvedList"/>
    <dgm:cxn modelId="{D982EB4B-6D24-46D4-A0EF-63BE12B3421A}" type="presParOf" srcId="{30E5EA73-69FE-4C99-B7E6-D2785DA2F8C5}" destId="{04F87990-EF09-4652-8766-326C26F162B3}" srcOrd="2" destOrd="0" presId="urn:microsoft.com/office/officeart/2008/layout/VerticalCurvedList"/>
    <dgm:cxn modelId="{8E2277D3-3321-408B-B8D4-7EF145AB0271}" type="presParOf" srcId="{04F87990-EF09-4652-8766-326C26F162B3}" destId="{C0488F7E-C1C4-440A-BD2D-50BE582D1F40}" srcOrd="0" destOrd="0" presId="urn:microsoft.com/office/officeart/2008/layout/VerticalCurvedList"/>
    <dgm:cxn modelId="{8081D074-9BA9-4B4C-ACC9-1AEA8B0B8A9C}" type="presParOf" srcId="{30E5EA73-69FE-4C99-B7E6-D2785DA2F8C5}" destId="{6E2EB653-AC19-4C5F-8BF9-DABED80BF4DC}" srcOrd="3" destOrd="0" presId="urn:microsoft.com/office/officeart/2008/layout/VerticalCurvedList"/>
    <dgm:cxn modelId="{E704F5D7-BF3F-48CE-9380-C50EC596AE14}" type="presParOf" srcId="{30E5EA73-69FE-4C99-B7E6-D2785DA2F8C5}" destId="{62F6D648-1D20-4568-92D2-0044593EF74A}" srcOrd="4" destOrd="0" presId="urn:microsoft.com/office/officeart/2008/layout/VerticalCurvedList"/>
    <dgm:cxn modelId="{99E0CEA9-E7D0-4ABB-9913-D41DC97A189A}" type="presParOf" srcId="{62F6D648-1D20-4568-92D2-0044593EF74A}" destId="{FFE14B40-38FA-4970-8C96-C0B0D186FA32}" srcOrd="0" destOrd="0" presId="urn:microsoft.com/office/officeart/2008/layout/VerticalCurvedList"/>
    <dgm:cxn modelId="{17722FB7-3690-427A-BF03-A1154A41519D}" type="presParOf" srcId="{30E5EA73-69FE-4C99-B7E6-D2785DA2F8C5}" destId="{B4EA5CFB-D6BE-4809-968F-B32B319A8E8E}" srcOrd="5" destOrd="0" presId="urn:microsoft.com/office/officeart/2008/layout/VerticalCurvedList"/>
    <dgm:cxn modelId="{32C9B182-5491-471A-99EF-F4C0F1F85442}" type="presParOf" srcId="{30E5EA73-69FE-4C99-B7E6-D2785DA2F8C5}" destId="{55C868E4-07A0-46AB-A4B6-ADD3944C8506}" srcOrd="6" destOrd="0" presId="urn:microsoft.com/office/officeart/2008/layout/VerticalCurvedList"/>
    <dgm:cxn modelId="{24FBCDBA-0CEF-4E67-B9CB-072F617F6EB0}" type="presParOf" srcId="{55C868E4-07A0-46AB-A4B6-ADD3944C8506}" destId="{1D9B0BA2-0AB2-4427-AE28-98650EADD147}" srcOrd="0" destOrd="0" presId="urn:microsoft.com/office/officeart/2008/layout/VerticalCurvedList"/>
    <dgm:cxn modelId="{8AE591E8-BE37-4E43-91A4-995024DDFE0F}" type="presParOf" srcId="{30E5EA73-69FE-4C99-B7E6-D2785DA2F8C5}" destId="{61E19EE0-7712-400B-9590-1B4963B512C3}" srcOrd="7" destOrd="0" presId="urn:microsoft.com/office/officeart/2008/layout/VerticalCurvedList"/>
    <dgm:cxn modelId="{6B12727B-A5FD-4392-B2A9-938470D7403F}" type="presParOf" srcId="{30E5EA73-69FE-4C99-B7E6-D2785DA2F8C5}" destId="{1133ED17-2E19-43B8-8AC1-96C473892666}" srcOrd="8" destOrd="0" presId="urn:microsoft.com/office/officeart/2008/layout/VerticalCurvedList"/>
    <dgm:cxn modelId="{50BBDB33-CD8D-4AFA-81B2-E9DA2CDF8A1F}" type="presParOf" srcId="{1133ED17-2E19-43B8-8AC1-96C473892666}" destId="{2B94B3DE-3FD1-4138-B6A8-86C32D7CDAE7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B6CA34-8411-407E-893D-8E71990DC10C}" type="datetimeFigureOut">
              <a:rPr lang="en-US" smtClean="0"/>
              <a:t>4/15/2018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4777B9-B548-4935-8E6D-F45127D461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272576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C7C770-57F1-4183-B1B5-424B207D1741}" type="datetimeFigureOut">
              <a:rPr lang="en-US" smtClean="0"/>
              <a:t>4/15/2018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A4ED4D-EFD9-46AD-897E-D5BE4B53CB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02388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2975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12</a:t>
            </a:fld>
            <a:endParaRPr lang="en-US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691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16</a:t>
            </a:fld>
            <a:endParaRPr lang="en-US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6734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 smtClean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2</a:t>
            </a:fld>
            <a:endParaRPr lang="en-US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6840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4</a:t>
            </a:fld>
            <a:endParaRPr lang="en-US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6571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7</a:t>
            </a:fld>
            <a:endParaRPr lang="en-US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0343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B007E-8C7F-4E2E-BC7B-2A3A1679722A}" type="datetime1">
              <a:rPr lang="en-US" smtClean="0"/>
              <a:t>4/15/2018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9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5160-A181-4E5D-A8B9-6CC6B5BAC31C}" type="datetime1">
              <a:rPr lang="en-US" smtClean="0"/>
              <a:t>4/15/2018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814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1D89C-2CB1-4680-B533-FD01CA337ED3}" type="datetime1">
              <a:rPr lang="en-US" smtClean="0"/>
              <a:t>4/15/2018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556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FE0C-32D0-48F6-B754-86DDD932679A}" type="datetime1">
              <a:rPr lang="en-US" smtClean="0"/>
              <a:t>4/15/2018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389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5F951-6F0A-4BC8-8E78-042EB20EDAB0}" type="datetime1">
              <a:rPr lang="en-US" smtClean="0"/>
              <a:t>4/15/2018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539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627F7-2F2A-48BC-9DFD-9A2600CFA556}" type="datetime1">
              <a:rPr lang="en-US" smtClean="0"/>
              <a:t>4/15/2018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176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BFDD5-512B-4522-BA85-F72134273AE1}" type="datetime1">
              <a:rPr lang="en-US" smtClean="0"/>
              <a:t>4/15/2018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320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58DFD-FDB4-43ED-A73B-376F2F66B10F}" type="datetime1">
              <a:rPr lang="en-US" smtClean="0"/>
              <a:t>4/15/2018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51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AB476-D146-4EA7-B6A7-C7ED67CB0904}" type="datetime1">
              <a:rPr lang="en-US" smtClean="0"/>
              <a:t>4/15/2018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859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0457E-5E49-4C84-A5ED-8D6AE6DEE17A}" type="datetime1">
              <a:rPr lang="en-US" smtClean="0"/>
              <a:t>4/15/2018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052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7378-4043-40E8-88FD-3B9FC25ACA76}" type="datetime1">
              <a:rPr lang="en-US" smtClean="0"/>
              <a:t>4/15/2018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370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9FE058-E24E-44D4-8AE6-4ED6084A3F18}" type="datetime1">
              <a:rPr lang="en-US" smtClean="0"/>
              <a:t>4/15/2018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58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772400" cy="3352800"/>
          </a:xfrm>
        </p:spPr>
        <p:txBody>
          <a:bodyPr>
            <a:normAutofit fontScale="90000"/>
          </a:bodyPr>
          <a:lstStyle/>
          <a:p>
            <a:r>
              <a:rPr lang="en-US" sz="4900" dirty="0" smtClean="0"/>
              <a:t>Database Applications (15-415)</a:t>
            </a:r>
            <a:br>
              <a:rPr lang="en-US" sz="4900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DBMS Internals- Part XIII</a:t>
            </a:r>
            <a:br>
              <a:rPr lang="en-US" dirty="0" smtClean="0"/>
            </a:br>
            <a:r>
              <a:rPr lang="en-US" dirty="0" smtClean="0"/>
              <a:t>Lecture </a:t>
            </a:r>
            <a:r>
              <a:rPr lang="en-US" dirty="0" smtClean="0"/>
              <a:t>25, April </a:t>
            </a:r>
            <a:r>
              <a:rPr lang="en-US" dirty="0" smtClean="0"/>
              <a:t>15, </a:t>
            </a:r>
            <a:r>
              <a:rPr lang="en-US" dirty="0" smtClean="0"/>
              <a:t>2018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876800"/>
            <a:ext cx="6400800" cy="12192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Mohammad Hammoud</a:t>
            </a:r>
          </a:p>
        </p:txBody>
      </p:sp>
      <p:pic>
        <p:nvPicPr>
          <p:cNvPr id="9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4247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a typeface="ＭＳ Ｐゴシック" pitchFamily="34" charset="-128"/>
              </a:rPr>
              <a:t>Steal vs. No-Steal and Force vs. No-Force Approaches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5344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>
                <a:solidFill>
                  <a:srgbClr val="0070C0"/>
                </a:solidFill>
              </a:rPr>
              <a:t>What if a no-steal approach is used? 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We do not have to </a:t>
            </a:r>
            <a:r>
              <a:rPr lang="en-US" sz="2400" i="1" dirty="0" smtClean="0"/>
              <a:t>undo</a:t>
            </a:r>
            <a:r>
              <a:rPr lang="en-US" sz="2400" dirty="0" smtClean="0"/>
              <a:t> the changes of an aborted transaction (</a:t>
            </a:r>
            <a:r>
              <a:rPr lang="en-US" b="1" dirty="0" smtClean="0">
                <a:solidFill>
                  <a:srgbClr val="00B050"/>
                </a:solidFill>
              </a:rPr>
              <a:t>+</a:t>
            </a:r>
            <a:r>
              <a:rPr lang="en-US" sz="2400" dirty="0" smtClean="0"/>
              <a:t>)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But this assumes that all pages modified by ongoing transactions can be accommodated in the buffer pool (</a:t>
            </a:r>
            <a:r>
              <a:rPr lang="en-US" b="1" dirty="0" smtClean="0">
                <a:solidFill>
                  <a:srgbClr val="FF0000"/>
                </a:solidFill>
              </a:rPr>
              <a:t>-</a:t>
            </a:r>
            <a:r>
              <a:rPr lang="en-US" sz="2400" dirty="0" smtClean="0"/>
              <a:t>)</a:t>
            </a:r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>
                <a:solidFill>
                  <a:srgbClr val="0070C0"/>
                </a:solidFill>
              </a:rPr>
              <a:t>What if a force approach is used? 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We do not have to </a:t>
            </a:r>
            <a:r>
              <a:rPr lang="en-US" sz="2400" i="1" dirty="0" smtClean="0"/>
              <a:t>redo</a:t>
            </a:r>
            <a:r>
              <a:rPr lang="en-US" sz="2400" dirty="0" smtClean="0"/>
              <a:t> the changes of a committed transaction (</a:t>
            </a:r>
            <a:r>
              <a:rPr lang="en-US" b="1" dirty="0" smtClean="0">
                <a:solidFill>
                  <a:srgbClr val="00B050"/>
                </a:solidFill>
              </a:rPr>
              <a:t>+</a:t>
            </a:r>
            <a:r>
              <a:rPr lang="en-US" sz="2400" dirty="0" smtClean="0"/>
              <a:t>)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But this results in excessive page I/O costs (e.g., when a highly used page is updated in succession by 20 transactions, it would be written to disk 20 times!) (</a:t>
            </a:r>
            <a:r>
              <a:rPr lang="en-US" b="1" dirty="0" smtClean="0">
                <a:solidFill>
                  <a:srgbClr val="FF0000"/>
                </a:solidFill>
              </a:rPr>
              <a:t>-</a:t>
            </a:r>
            <a:r>
              <a:rPr lang="en-US" sz="2400" dirty="0" smtClean="0"/>
              <a:t>)</a:t>
            </a:r>
          </a:p>
          <a:p>
            <a:pPr lvl="1">
              <a:buFont typeface="Wingdings" pitchFamily="2" charset="2"/>
              <a:buChar char="§"/>
            </a:pPr>
            <a:endParaRPr lang="en-US" sz="1800" dirty="0" smtClean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600" dirty="0" smtClean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812436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a typeface="ＭＳ Ｐゴシック" pitchFamily="34" charset="-128"/>
              </a:rPr>
              <a:t>Steal vs. No-Steal and Force vs. No-Force Approaches (</a:t>
            </a:r>
            <a:r>
              <a:rPr lang="en-US" i="1" dirty="0" smtClean="0">
                <a:ea typeface="ＭＳ Ｐゴシック" pitchFamily="34" charset="-128"/>
              </a:rPr>
              <a:t>Cont’d</a:t>
            </a:r>
            <a:r>
              <a:rPr lang="en-US" dirty="0" smtClean="0">
                <a:ea typeface="ＭＳ Ｐゴシック" pitchFamily="34" charset="-128"/>
              </a:rPr>
              <a:t>)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5344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/>
              <a:t>We indeed have four alternatives that we can employ: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 smtClean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 smtClean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 marL="0" indent="0">
              <a:buNone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 smtClean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Most </a:t>
            </a:r>
            <a:r>
              <a:rPr lang="en-US" sz="2600" dirty="0"/>
              <a:t>DBMSs use a </a:t>
            </a:r>
            <a:r>
              <a:rPr lang="en-US" sz="2600" i="1" dirty="0">
                <a:solidFill>
                  <a:srgbClr val="FF0000"/>
                </a:solidFill>
              </a:rPr>
              <a:t>steal, no-force approach</a:t>
            </a:r>
          </a:p>
          <a:p>
            <a:pPr>
              <a:buFont typeface="Wingdings" pitchFamily="2" charset="2"/>
              <a:buChar char="§"/>
            </a:pPr>
            <a:endParaRPr lang="en-US" sz="2600" dirty="0" smtClean="0"/>
          </a:p>
          <a:p>
            <a:pPr>
              <a:buFont typeface="Wingdings" pitchFamily="2" charset="2"/>
              <a:buChar char="§"/>
            </a:pP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1800" dirty="0" smtClean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600" dirty="0" smtClean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0202624"/>
              </p:ext>
            </p:extLst>
          </p:nvPr>
        </p:nvGraphicFramePr>
        <p:xfrm>
          <a:off x="457200" y="2286000"/>
          <a:ext cx="8077200" cy="265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3276600"/>
                <a:gridCol w="34290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No-Steal</a:t>
                      </a:r>
                      <a:endParaRPr lang="en-US" sz="2400" b="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Steal</a:t>
                      </a:r>
                      <a:endParaRPr lang="en-US" sz="2400" b="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</a:rPr>
                        <a:t>Force 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Trivial, but undesired</a:t>
                      </a:r>
                      <a:endParaRPr lang="en-US" sz="22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High I/O cost, but modified pages need not fit in the buffer pool</a:t>
                      </a:r>
                      <a:endParaRPr lang="en-US" sz="22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</a:rPr>
                        <a:t>No-Force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solidFill>
                            <a:schemeClr val="bg1"/>
                          </a:solidFill>
                        </a:rPr>
                        <a:t>Low I/O cost, but modified pages need</a:t>
                      </a:r>
                      <a:r>
                        <a:rPr lang="en-US" sz="2200" baseline="0" dirty="0" smtClean="0">
                          <a:solidFill>
                            <a:schemeClr val="bg1"/>
                          </a:solidFill>
                        </a:rPr>
                        <a:t> to fit in the buffer pool</a:t>
                      </a:r>
                      <a:endParaRPr lang="en-US" sz="2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solidFill>
                            <a:schemeClr val="bg1"/>
                          </a:solidFill>
                        </a:rPr>
                        <a:t>Low I/O cost, and modified pages need not fit in the buffer pool</a:t>
                      </a:r>
                      <a:endParaRPr lang="en-US" sz="2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8169864"/>
              </p:ext>
            </p:extLst>
          </p:nvPr>
        </p:nvGraphicFramePr>
        <p:xfrm>
          <a:off x="457200" y="2286000"/>
          <a:ext cx="8077200" cy="265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3276600"/>
                <a:gridCol w="34290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No-Steal</a:t>
                      </a:r>
                      <a:endParaRPr lang="en-US" sz="2400" b="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Steal</a:t>
                      </a:r>
                      <a:endParaRPr lang="en-US" sz="2400" b="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</a:rPr>
                        <a:t>Force 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solidFill>
                            <a:schemeClr val="tx1"/>
                          </a:solidFill>
                        </a:rPr>
                        <a:t>Trivial, but undesired</a:t>
                      </a:r>
                      <a:endParaRPr lang="en-US" sz="2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High I/O cost, but modified pages need not fit in the buffer pool</a:t>
                      </a:r>
                      <a:endParaRPr lang="en-US" sz="22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</a:rPr>
                        <a:t>No-Force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solidFill>
                            <a:schemeClr val="bg1"/>
                          </a:solidFill>
                        </a:rPr>
                        <a:t>Low I/O cost, but modified pages need</a:t>
                      </a:r>
                      <a:r>
                        <a:rPr lang="en-US" sz="2200" baseline="0" dirty="0" smtClean="0">
                          <a:solidFill>
                            <a:schemeClr val="bg1"/>
                          </a:solidFill>
                        </a:rPr>
                        <a:t> to fit in the buffer pool</a:t>
                      </a:r>
                      <a:endParaRPr lang="en-US" sz="2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solidFill>
                            <a:schemeClr val="bg1"/>
                          </a:solidFill>
                        </a:rPr>
                        <a:t>Low I/O cost, and modified pages need not fit in the buffer pool</a:t>
                      </a:r>
                      <a:endParaRPr lang="en-US" sz="2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137985"/>
              </p:ext>
            </p:extLst>
          </p:nvPr>
        </p:nvGraphicFramePr>
        <p:xfrm>
          <a:off x="457200" y="2286000"/>
          <a:ext cx="8077200" cy="265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3276600"/>
                <a:gridCol w="34290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No-Steal</a:t>
                      </a:r>
                      <a:endParaRPr lang="en-US" sz="2400" b="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Steal</a:t>
                      </a:r>
                      <a:endParaRPr lang="en-US" sz="2400" b="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</a:rPr>
                        <a:t>Force 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solidFill>
                            <a:schemeClr val="tx1"/>
                          </a:solidFill>
                        </a:rPr>
                        <a:t>Trivial, but undesired</a:t>
                      </a:r>
                      <a:endParaRPr lang="en-US" sz="2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solidFill>
                            <a:schemeClr val="tx1"/>
                          </a:solidFill>
                        </a:rPr>
                        <a:t>High I/O cost, but modified pages need not fit in the buffer pool</a:t>
                      </a:r>
                      <a:endParaRPr lang="en-US" sz="2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</a:rPr>
                        <a:t>No-Force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solidFill>
                            <a:schemeClr val="bg1"/>
                          </a:solidFill>
                        </a:rPr>
                        <a:t>Low I/O cost, but modified pages need</a:t>
                      </a:r>
                      <a:r>
                        <a:rPr lang="en-US" sz="2200" baseline="0" dirty="0" smtClean="0">
                          <a:solidFill>
                            <a:schemeClr val="bg1"/>
                          </a:solidFill>
                        </a:rPr>
                        <a:t> to fit in the buffer pool</a:t>
                      </a:r>
                      <a:endParaRPr lang="en-US" sz="2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solidFill>
                            <a:schemeClr val="bg1"/>
                          </a:solidFill>
                        </a:rPr>
                        <a:t>Low I/O cost, and modified pages need not fit in the buffer pool</a:t>
                      </a:r>
                      <a:endParaRPr lang="en-US" sz="2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5333969"/>
              </p:ext>
            </p:extLst>
          </p:nvPr>
        </p:nvGraphicFramePr>
        <p:xfrm>
          <a:off x="457200" y="2286000"/>
          <a:ext cx="8077200" cy="265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3276600"/>
                <a:gridCol w="34290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No-Steal</a:t>
                      </a:r>
                      <a:endParaRPr lang="en-US" sz="2400" b="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Steal</a:t>
                      </a:r>
                      <a:endParaRPr lang="en-US" sz="2400" b="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</a:rPr>
                        <a:t>Force 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solidFill>
                            <a:schemeClr val="tx1"/>
                          </a:solidFill>
                        </a:rPr>
                        <a:t>Trivial, but undesired</a:t>
                      </a:r>
                      <a:endParaRPr lang="en-US" sz="2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solidFill>
                            <a:schemeClr val="tx1"/>
                          </a:solidFill>
                        </a:rPr>
                        <a:t>High I/O cost, but modified pages need not fit in the buffer pool</a:t>
                      </a:r>
                      <a:endParaRPr lang="en-US" sz="2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</a:rPr>
                        <a:t>No-Force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solidFill>
                            <a:schemeClr val="tx1"/>
                          </a:solidFill>
                        </a:rPr>
                        <a:t>Low I/O cost, but modified pages need</a:t>
                      </a:r>
                      <a:r>
                        <a:rPr lang="en-US" sz="2200" baseline="0" dirty="0" smtClean="0">
                          <a:solidFill>
                            <a:schemeClr val="tx1"/>
                          </a:solidFill>
                        </a:rPr>
                        <a:t> to fit in the buffer pool</a:t>
                      </a:r>
                      <a:endParaRPr lang="en-US" sz="2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solidFill>
                            <a:schemeClr val="bg1"/>
                          </a:solidFill>
                        </a:rPr>
                        <a:t>Low I/O cost, and modified pages need not fit in the buffer pool</a:t>
                      </a:r>
                      <a:endParaRPr lang="en-US" sz="2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1061240"/>
              </p:ext>
            </p:extLst>
          </p:nvPr>
        </p:nvGraphicFramePr>
        <p:xfrm>
          <a:off x="457200" y="2286000"/>
          <a:ext cx="8077200" cy="265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3276600"/>
                <a:gridCol w="34290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No-Steal</a:t>
                      </a:r>
                      <a:endParaRPr lang="en-US" sz="2400" b="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Steal</a:t>
                      </a:r>
                      <a:endParaRPr lang="en-US" sz="2400" b="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</a:rPr>
                        <a:t>Force 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solidFill>
                            <a:schemeClr val="tx1"/>
                          </a:solidFill>
                        </a:rPr>
                        <a:t>Trivial, but undesired</a:t>
                      </a:r>
                      <a:endParaRPr lang="en-US" sz="2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solidFill>
                            <a:schemeClr val="tx1"/>
                          </a:solidFill>
                        </a:rPr>
                        <a:t>High I/O cost, but modified pages need not fit in the buffer pool</a:t>
                      </a:r>
                      <a:endParaRPr lang="en-US" sz="2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</a:rPr>
                        <a:t>No-Force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solidFill>
                            <a:schemeClr val="tx1"/>
                          </a:solidFill>
                        </a:rPr>
                        <a:t>Low I/O cost, but modified pages need</a:t>
                      </a:r>
                      <a:r>
                        <a:rPr lang="en-US" sz="2200" baseline="0" dirty="0" smtClean="0">
                          <a:solidFill>
                            <a:schemeClr val="tx1"/>
                          </a:solidFill>
                        </a:rPr>
                        <a:t> to fit in the buffer pool</a:t>
                      </a:r>
                      <a:endParaRPr lang="en-US" sz="2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solidFill>
                            <a:schemeClr val="tx1"/>
                          </a:solidFill>
                        </a:rPr>
                        <a:t>Low I/O cost, and modified pages need not fit in the buffer pool</a:t>
                      </a:r>
                      <a:endParaRPr lang="en-US" sz="2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Rounded Rectangle 2"/>
          <p:cNvSpPr/>
          <p:nvPr/>
        </p:nvSpPr>
        <p:spPr>
          <a:xfrm>
            <a:off x="5105400" y="3886200"/>
            <a:ext cx="3429000" cy="106680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8458200" y="4029670"/>
            <a:ext cx="88517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sz="5400" dirty="0" smtClean="0">
                <a:solidFill>
                  <a:srgbClr val="FF0000"/>
                </a:solidFill>
              </a:rPr>
              <a:t> </a:t>
            </a:r>
            <a:endParaRPr lang="en-US" sz="5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9443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/>
          </p:nvPr>
        </p:nvGraphicFramePr>
        <p:xfrm>
          <a:off x="609600" y="1295400"/>
          <a:ext cx="7517977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8044392" y="3962400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  <a:endParaRPr lang="en-US" sz="6600" dirty="0" smtClean="0"/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9216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Logging and the WAL Property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/>
              <a:t>In order to recover from failures, the recovery manager maintains </a:t>
            </a:r>
            <a:r>
              <a:rPr lang="en-US" sz="2600" dirty="0"/>
              <a:t>a </a:t>
            </a:r>
            <a:r>
              <a:rPr lang="en-US" sz="2600" i="1" dirty="0">
                <a:solidFill>
                  <a:srgbClr val="FF0000"/>
                </a:solidFill>
              </a:rPr>
              <a:t>log</a:t>
            </a:r>
            <a:r>
              <a:rPr lang="en-US" sz="2600" dirty="0"/>
              <a:t> of all modifications to the database </a:t>
            </a:r>
            <a:r>
              <a:rPr lang="en-US" sz="2600" dirty="0" smtClean="0"/>
              <a:t>on </a:t>
            </a:r>
            <a:r>
              <a:rPr lang="en-US" sz="2600" i="1" dirty="0">
                <a:solidFill>
                  <a:srgbClr val="0070C0"/>
                </a:solidFill>
              </a:rPr>
              <a:t>stable storage</a:t>
            </a:r>
            <a:r>
              <a:rPr lang="en-US" sz="2600" dirty="0">
                <a:solidFill>
                  <a:srgbClr val="0070C0"/>
                </a:solidFill>
              </a:rPr>
              <a:t> </a:t>
            </a:r>
            <a:r>
              <a:rPr lang="en-US" sz="2600" dirty="0" smtClean="0"/>
              <a:t>(which </a:t>
            </a:r>
            <a:r>
              <a:rPr lang="en-US" sz="2600" dirty="0"/>
              <a:t>should survive </a:t>
            </a:r>
            <a:r>
              <a:rPr lang="en-US" sz="2600" dirty="0" smtClean="0"/>
              <a:t>crashes)</a:t>
            </a:r>
          </a:p>
          <a:p>
            <a:pPr>
              <a:buFont typeface="Wingdings" pitchFamily="2" charset="2"/>
              <a:buChar char="§"/>
            </a:pPr>
            <a:endParaRPr lang="en-US" sz="2600" b="1" i="1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After a failure, the DBMS “replays” the log to: 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R</a:t>
            </a:r>
            <a:r>
              <a:rPr lang="en-US" sz="2400" dirty="0" smtClean="0"/>
              <a:t>edo committed transactions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Undo uncommitted transactions</a:t>
            </a:r>
            <a:endParaRPr lang="en-US" sz="2400" dirty="0" smtClean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600" i="1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600" dirty="0" smtClean="0">
                <a:solidFill>
                  <a:srgbClr val="00B050"/>
                </a:solidFill>
              </a:rPr>
              <a:t>Caveat</a:t>
            </a:r>
            <a:r>
              <a:rPr lang="en-US" sz="2600" dirty="0" smtClean="0"/>
              <a:t>: A log record describing a change must be written to stable storage </a:t>
            </a:r>
            <a:r>
              <a:rPr lang="en-US" sz="2600" i="1" u="sng" dirty="0" smtClean="0"/>
              <a:t>before</a:t>
            </a:r>
            <a:r>
              <a:rPr lang="en-US" sz="2600" dirty="0" smtClean="0"/>
              <a:t> the change is made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This is referred to as the </a:t>
            </a:r>
            <a:r>
              <a:rPr lang="en-US" sz="2400" i="1" dirty="0" smtClean="0">
                <a:solidFill>
                  <a:srgbClr val="FF0000"/>
                </a:solidFill>
              </a:rPr>
              <a:t>Write-Ahead Log</a:t>
            </a:r>
            <a:r>
              <a:rPr lang="en-US" sz="2400" dirty="0" smtClean="0"/>
              <a:t> (</a:t>
            </a:r>
            <a:r>
              <a:rPr lang="en-US" sz="2400" i="1" dirty="0" smtClean="0">
                <a:solidFill>
                  <a:srgbClr val="FF0000"/>
                </a:solidFill>
              </a:rPr>
              <a:t>WAL</a:t>
            </a:r>
            <a:r>
              <a:rPr lang="en-US" sz="2400" dirty="0" smtClean="0"/>
              <a:t>) </a:t>
            </a:r>
            <a:r>
              <a:rPr lang="en-US" sz="2400" i="1" dirty="0" smtClean="0">
                <a:solidFill>
                  <a:srgbClr val="FF0000"/>
                </a:solidFill>
              </a:rPr>
              <a:t>property</a:t>
            </a:r>
            <a:endParaRPr lang="en-US" sz="24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1544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The WAL Protocol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/>
              <a:t>WAL is the fundamental rule that ensures that a record of every change to the database is available after a crash</a:t>
            </a:r>
          </a:p>
          <a:p>
            <a:pPr>
              <a:buFont typeface="Wingdings" pitchFamily="2" charset="2"/>
              <a:buChar char="§"/>
            </a:pPr>
            <a:endParaRPr lang="en-US" sz="2600" i="1" dirty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600" dirty="0" smtClean="0">
                <a:solidFill>
                  <a:srgbClr val="0070C0"/>
                </a:solidFill>
              </a:rPr>
              <a:t>What if a transaction made a change, committed, then a crash occurred (i.e., no log is kept “before” the crash)? 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The </a:t>
            </a:r>
            <a:r>
              <a:rPr lang="en-US" sz="2400" i="1" dirty="0" smtClean="0"/>
              <a:t>no-force approach </a:t>
            </a:r>
            <a:r>
              <a:rPr lang="en-US" sz="2400" dirty="0" smtClean="0"/>
              <a:t>entails that this change may not have been written to disk before the crash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Without a record of this change, there would be no way to ensure that the committed transaction survives the crash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Hence, durability cannot be guaranteed!</a:t>
            </a:r>
            <a:endParaRPr lang="en-US" sz="2400" dirty="0"/>
          </a:p>
        </p:txBody>
      </p:sp>
      <p:sp>
        <p:nvSpPr>
          <p:cNvPr id="4" name="Rounded Rectangle 3"/>
          <p:cNvSpPr/>
          <p:nvPr/>
        </p:nvSpPr>
        <p:spPr>
          <a:xfrm>
            <a:off x="685800" y="6019800"/>
            <a:ext cx="7772400" cy="6858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To guarantee </a:t>
            </a:r>
            <a:r>
              <a:rPr lang="en-US" sz="2000" b="1" i="1" dirty="0" smtClean="0">
                <a:solidFill>
                  <a:schemeClr val="tx1"/>
                </a:solidFill>
              </a:rPr>
              <a:t>durability</a:t>
            </a:r>
            <a:r>
              <a:rPr lang="en-US" sz="2000" dirty="0" smtClean="0">
                <a:solidFill>
                  <a:schemeClr val="tx1"/>
                </a:solidFill>
              </a:rPr>
              <a:t>, a record for every change must be written to stable storage </a:t>
            </a:r>
            <a:r>
              <a:rPr lang="en-US" sz="2000" i="1" u="sng" dirty="0" smtClean="0">
                <a:solidFill>
                  <a:schemeClr val="tx1"/>
                </a:solidFill>
              </a:rPr>
              <a:t>before the change is made </a:t>
            </a:r>
            <a:endParaRPr lang="en-US" sz="2000" i="1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3910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The WAL Protocol (</a:t>
            </a:r>
            <a:r>
              <a:rPr lang="en-US" i="1" dirty="0" smtClean="0"/>
              <a:t>Cont’d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/>
              <a:t>WAL is the fundamental rule that ensures that a record of every change to the database is available after a crash</a:t>
            </a:r>
          </a:p>
          <a:p>
            <a:pPr>
              <a:buFont typeface="Wingdings" pitchFamily="2" charset="2"/>
              <a:buChar char="§"/>
            </a:pPr>
            <a:endParaRPr lang="en-US" sz="2600" i="1" dirty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600" dirty="0" smtClean="0">
                <a:solidFill>
                  <a:srgbClr val="0070C0"/>
                </a:solidFill>
              </a:rPr>
              <a:t>What if a transaction made a change, was progressing, and a crash occurred? 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The </a:t>
            </a:r>
            <a:r>
              <a:rPr lang="en-US" sz="2400" i="1" dirty="0" smtClean="0"/>
              <a:t>steal approach </a:t>
            </a:r>
            <a:r>
              <a:rPr lang="en-US" sz="2400" dirty="0" smtClean="0"/>
              <a:t>entails that this change may have been written to disk before the crash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Without a record of this change, there would be no way to ensure that the transaction can be rolled back (i.e., its effects would be unseen)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Hence, atomicity cannot be guaranteed!</a:t>
            </a:r>
            <a:endParaRPr lang="en-US" sz="2400" dirty="0"/>
          </a:p>
        </p:txBody>
      </p:sp>
      <p:sp>
        <p:nvSpPr>
          <p:cNvPr id="4" name="Rounded Rectangle 3"/>
          <p:cNvSpPr/>
          <p:nvPr/>
        </p:nvSpPr>
        <p:spPr>
          <a:xfrm>
            <a:off x="685800" y="6129470"/>
            <a:ext cx="7772400" cy="651616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To guarantee </a:t>
            </a:r>
            <a:r>
              <a:rPr lang="en-US" sz="2000" b="1" i="1" dirty="0" smtClean="0">
                <a:solidFill>
                  <a:schemeClr val="tx1"/>
                </a:solidFill>
              </a:rPr>
              <a:t>atomicity</a:t>
            </a:r>
            <a:r>
              <a:rPr lang="en-US" sz="2000" dirty="0" smtClean="0">
                <a:solidFill>
                  <a:schemeClr val="tx1"/>
                </a:solidFill>
              </a:rPr>
              <a:t>, a record for every change must be written to stable storage </a:t>
            </a:r>
            <a:r>
              <a:rPr lang="en-US" sz="2000" i="1" u="sng" dirty="0" smtClean="0">
                <a:solidFill>
                  <a:schemeClr val="tx1"/>
                </a:solidFill>
              </a:rPr>
              <a:t>before the change is made </a:t>
            </a:r>
            <a:endParaRPr lang="en-US" sz="2000" i="1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1077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/>
          </p:nvPr>
        </p:nvGraphicFramePr>
        <p:xfrm>
          <a:off x="609600" y="1295400"/>
          <a:ext cx="7517977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8076079" y="5193970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  <a:endParaRPr lang="en-US" sz="6600" dirty="0" smtClean="0"/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5664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The Log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The </a:t>
            </a:r>
            <a:r>
              <a:rPr lang="en-US" sz="2800" dirty="0" smtClean="0">
                <a:solidFill>
                  <a:srgbClr val="0070C0"/>
                </a:solidFill>
              </a:rPr>
              <a:t>log</a:t>
            </a:r>
            <a:r>
              <a:rPr lang="en-US" sz="2800" dirty="0" smtClean="0"/>
              <a:t> is </a:t>
            </a:r>
            <a:r>
              <a:rPr lang="en-US" sz="2800" i="1" u="sng" dirty="0" smtClean="0"/>
              <a:t>a file of records</a:t>
            </a:r>
            <a:r>
              <a:rPr lang="en-US" sz="2800" i="1" dirty="0" smtClean="0"/>
              <a:t> </a:t>
            </a:r>
            <a:r>
              <a:rPr lang="en-US" sz="2800" dirty="0" smtClean="0"/>
              <a:t>stored in stable storage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Every log record is given a unique id called the </a:t>
            </a:r>
            <a:r>
              <a:rPr lang="en-US" sz="2800" dirty="0" smtClean="0">
                <a:solidFill>
                  <a:srgbClr val="0070C0"/>
                </a:solidFill>
              </a:rPr>
              <a:t>Log Sequence Number </a:t>
            </a:r>
            <a:r>
              <a:rPr lang="en-US" sz="2800" dirty="0" smtClean="0"/>
              <a:t>(</a:t>
            </a:r>
            <a:r>
              <a:rPr lang="en-US" sz="2800" dirty="0" smtClean="0">
                <a:solidFill>
                  <a:srgbClr val="0070C0"/>
                </a:solidFill>
              </a:rPr>
              <a:t>LSN</a:t>
            </a:r>
            <a:r>
              <a:rPr lang="en-US" sz="2800" dirty="0" smtClean="0"/>
              <a:t>)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LSNs are assigned in a monotonically increasing order (this is required by the ARIES recovery algorithm- </a:t>
            </a:r>
            <a:r>
              <a:rPr lang="en-US" sz="2600" i="1" dirty="0" smtClean="0"/>
              <a:t>later</a:t>
            </a:r>
            <a:r>
              <a:rPr lang="en-US" sz="2600" dirty="0" smtClean="0"/>
              <a:t>)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Every page contains the LSN of the </a:t>
            </a:r>
            <a:r>
              <a:rPr lang="en-US" sz="2800" i="1" dirty="0" smtClean="0"/>
              <a:t>most recent</a:t>
            </a:r>
            <a:r>
              <a:rPr lang="en-US" sz="2800" dirty="0" smtClean="0"/>
              <a:t> log record, which describes a change to this page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This is called the </a:t>
            </a:r>
            <a:r>
              <a:rPr lang="en-US" sz="2600" dirty="0" err="1" smtClean="0">
                <a:solidFill>
                  <a:srgbClr val="0070C0"/>
                </a:solidFill>
              </a:rPr>
              <a:t>pageLSN</a:t>
            </a:r>
            <a:endParaRPr lang="en-US" sz="2600" dirty="0" smtClean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1863018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The Log (</a:t>
            </a:r>
            <a:r>
              <a:rPr lang="en-US" i="1" dirty="0" smtClean="0"/>
              <a:t>Cont’d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/>
              <a:t>The most recent portion of the log, called the </a:t>
            </a:r>
            <a:r>
              <a:rPr lang="en-US" sz="2600" i="1" dirty="0" smtClean="0">
                <a:solidFill>
                  <a:srgbClr val="FF0000"/>
                </a:solidFill>
              </a:rPr>
              <a:t>log tail</a:t>
            </a:r>
            <a:r>
              <a:rPr lang="en-US" sz="2600" dirty="0" smtClean="0"/>
              <a:t>, </a:t>
            </a:r>
            <a:br>
              <a:rPr lang="en-US" sz="2600" dirty="0" smtClean="0"/>
            </a:br>
            <a:r>
              <a:rPr lang="en-US" sz="2600" dirty="0" smtClean="0"/>
              <a:t>is kept in main memory and </a:t>
            </a:r>
            <a:r>
              <a:rPr lang="en-US" sz="2600" i="1" dirty="0" smtClean="0"/>
              <a:t>forced</a:t>
            </a:r>
            <a:r>
              <a:rPr lang="en-US" sz="2600" dirty="0" smtClean="0"/>
              <a:t> periodically </a:t>
            </a:r>
            <a:br>
              <a:rPr lang="en-US" sz="2600" dirty="0" smtClean="0"/>
            </a:br>
            <a:r>
              <a:rPr lang="en-US" sz="2600" dirty="0" smtClean="0"/>
              <a:t>to disk</a:t>
            </a:r>
          </a:p>
          <a:p>
            <a:pPr>
              <a:buFont typeface="Wingdings" pitchFamily="2" charset="2"/>
              <a:buChar char="§"/>
            </a:pPr>
            <a:endParaRPr lang="en-US" sz="2200" dirty="0" smtClean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The DBMS keeps track of the maximum LSN </a:t>
            </a:r>
            <a:br>
              <a:rPr lang="en-US" sz="2600" dirty="0" smtClean="0"/>
            </a:br>
            <a:r>
              <a:rPr lang="en-US" sz="2600" dirty="0" smtClean="0"/>
              <a:t>flushed to disk so far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This is called the </a:t>
            </a:r>
            <a:r>
              <a:rPr lang="en-US" sz="2400" dirty="0" err="1" smtClean="0">
                <a:solidFill>
                  <a:srgbClr val="0070C0"/>
                </a:solidFill>
              </a:rPr>
              <a:t>flushedLSN</a:t>
            </a:r>
            <a:endParaRPr lang="en-US" sz="2400" dirty="0" smtClean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 marL="342900" lvl="1" indent="-342900">
              <a:buFont typeface="Wingdings" pitchFamily="2" charset="2"/>
              <a:buChar char="§"/>
            </a:pPr>
            <a:r>
              <a:rPr lang="en-US" sz="2600" dirty="0" smtClean="0"/>
              <a:t>As per the WAL protocol, before a </a:t>
            </a:r>
            <a:br>
              <a:rPr lang="en-US" sz="2600" dirty="0" smtClean="0"/>
            </a:br>
            <a:r>
              <a:rPr lang="en-US" sz="2600" dirty="0" smtClean="0"/>
              <a:t>page is written to disk, </a:t>
            </a:r>
            <a:br>
              <a:rPr lang="en-US" sz="2600" dirty="0" smtClean="0"/>
            </a:br>
            <a:r>
              <a:rPr lang="en-US" dirty="0" err="1" smtClean="0">
                <a:solidFill>
                  <a:schemeClr val="folHlink"/>
                </a:solidFill>
              </a:rPr>
              <a:t>pageLSN</a:t>
            </a:r>
            <a:r>
              <a:rPr lang="en-US" dirty="0" smtClean="0">
                <a:solidFill>
                  <a:schemeClr val="folHlink"/>
                </a:solidFill>
              </a:rPr>
              <a:t> </a:t>
            </a:r>
            <a:r>
              <a:rPr lang="en-US" dirty="0" smtClean="0">
                <a:latin typeface="Symbol" pitchFamily="18" charset="2"/>
              </a:rPr>
              <a:t>£</a:t>
            </a:r>
            <a:r>
              <a:rPr lang="en-US" dirty="0" smtClean="0">
                <a:solidFill>
                  <a:schemeClr val="folHlink"/>
                </a:solidFill>
                <a:latin typeface="Symbol" pitchFamily="18" charset="2"/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flushedLSN</a:t>
            </a:r>
            <a:endParaRPr lang="en-US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sp>
        <p:nvSpPr>
          <p:cNvPr id="5" name="Rectangle 50"/>
          <p:cNvSpPr>
            <a:spLocks noChangeArrowheads="1"/>
          </p:cNvSpPr>
          <p:nvPr/>
        </p:nvSpPr>
        <p:spPr bwMode="auto">
          <a:xfrm>
            <a:off x="8154988" y="1835150"/>
            <a:ext cx="368300" cy="2654300"/>
          </a:xfrm>
          <a:prstGeom prst="rect">
            <a:avLst/>
          </a:prstGeom>
          <a:solidFill>
            <a:srgbClr val="0070C0"/>
          </a:solidFill>
          <a:ln w="127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51"/>
          <p:cNvSpPr>
            <a:spLocks noChangeArrowheads="1"/>
          </p:cNvSpPr>
          <p:nvPr/>
        </p:nvSpPr>
        <p:spPr bwMode="auto">
          <a:xfrm>
            <a:off x="8154988" y="4502150"/>
            <a:ext cx="368300" cy="10541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" name="Group 54"/>
          <p:cNvGrpSpPr>
            <a:grpSpLocks/>
          </p:cNvGrpSpPr>
          <p:nvPr/>
        </p:nvGrpSpPr>
        <p:grpSpPr bwMode="auto">
          <a:xfrm>
            <a:off x="5842001" y="4648200"/>
            <a:ext cx="1157287" cy="1676400"/>
            <a:chOff x="3923" y="3020"/>
            <a:chExt cx="729" cy="1056"/>
          </a:xfrm>
        </p:grpSpPr>
        <p:sp>
          <p:nvSpPr>
            <p:cNvPr id="8" name="Rectangle 52"/>
            <p:cNvSpPr>
              <a:spLocks noChangeArrowheads="1"/>
            </p:cNvSpPr>
            <p:nvPr/>
          </p:nvSpPr>
          <p:spPr bwMode="auto">
            <a:xfrm>
              <a:off x="3940" y="3028"/>
              <a:ext cx="712" cy="1048"/>
            </a:xfrm>
            <a:prstGeom prst="rect">
              <a:avLst/>
            </a:prstGeom>
            <a:noFill/>
            <a:ln w="127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Rectangle 53"/>
            <p:cNvSpPr>
              <a:spLocks noChangeArrowheads="1"/>
            </p:cNvSpPr>
            <p:nvPr/>
          </p:nvSpPr>
          <p:spPr bwMode="auto">
            <a:xfrm>
              <a:off x="3923" y="3020"/>
              <a:ext cx="66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/>
              <a:r>
                <a:rPr lang="en-US" sz="1600" b="1" dirty="0" err="1">
                  <a:solidFill>
                    <a:srgbClr val="7030A0"/>
                  </a:solidFill>
                  <a:latin typeface="Book Antiqua" pitchFamily="18" charset="0"/>
                </a:rPr>
                <a:t>pageLSN</a:t>
              </a:r>
              <a:endParaRPr lang="en-US" sz="1600" b="1" dirty="0">
                <a:solidFill>
                  <a:srgbClr val="7030A0"/>
                </a:solidFill>
                <a:latin typeface="Book Antiqua" pitchFamily="18" charset="0"/>
              </a:endParaRPr>
            </a:p>
          </p:txBody>
        </p:sp>
      </p:grpSp>
      <p:sp>
        <p:nvSpPr>
          <p:cNvPr id="11" name="Line 56"/>
          <p:cNvSpPr>
            <a:spLocks noChangeShapeType="1"/>
          </p:cNvSpPr>
          <p:nvPr/>
        </p:nvSpPr>
        <p:spPr bwMode="auto">
          <a:xfrm flipV="1">
            <a:off x="6857214" y="4038600"/>
            <a:ext cx="1297774" cy="809624"/>
          </a:xfrm>
          <a:prstGeom prst="line">
            <a:avLst/>
          </a:prstGeom>
          <a:noFill/>
          <a:ln w="25400">
            <a:solidFill>
              <a:schemeClr val="folHlink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Rectangle 57"/>
          <p:cNvSpPr>
            <a:spLocks noChangeArrowheads="1"/>
          </p:cNvSpPr>
          <p:nvPr/>
        </p:nvSpPr>
        <p:spPr bwMode="auto">
          <a:xfrm>
            <a:off x="6393056" y="2511425"/>
            <a:ext cx="1772922" cy="643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1800" b="1" dirty="0">
                <a:solidFill>
                  <a:srgbClr val="0070C0"/>
                </a:solidFill>
                <a:latin typeface="Book Antiqua" pitchFamily="18" charset="0"/>
              </a:rPr>
              <a:t>Log records</a:t>
            </a:r>
          </a:p>
          <a:p>
            <a:pPr algn="l"/>
            <a:r>
              <a:rPr lang="en-US" sz="1800" b="1" dirty="0">
                <a:solidFill>
                  <a:srgbClr val="0070C0"/>
                </a:solidFill>
                <a:latin typeface="Book Antiqua" pitchFamily="18" charset="0"/>
              </a:rPr>
              <a:t>flushed to disk</a:t>
            </a:r>
          </a:p>
        </p:txBody>
      </p:sp>
      <p:sp>
        <p:nvSpPr>
          <p:cNvPr id="13" name="Rectangle 58"/>
          <p:cNvSpPr>
            <a:spLocks noChangeArrowheads="1"/>
          </p:cNvSpPr>
          <p:nvPr/>
        </p:nvSpPr>
        <p:spPr bwMode="auto">
          <a:xfrm>
            <a:off x="7686675" y="5673725"/>
            <a:ext cx="1215077" cy="643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1800" b="1" dirty="0">
                <a:solidFill>
                  <a:srgbClr val="FF0000"/>
                </a:solidFill>
                <a:latin typeface="Book Antiqua" pitchFamily="18" charset="0"/>
              </a:rPr>
              <a:t>“Log tail”</a:t>
            </a:r>
          </a:p>
          <a:p>
            <a:pPr algn="l"/>
            <a:r>
              <a:rPr lang="en-US" sz="1800" b="1" dirty="0">
                <a:solidFill>
                  <a:srgbClr val="FF0000"/>
                </a:solidFill>
                <a:latin typeface="Book Antiqua" pitchFamily="18" charset="0"/>
              </a:rPr>
              <a:t>  in RAM</a:t>
            </a:r>
          </a:p>
        </p:txBody>
      </p:sp>
    </p:spTree>
    <p:extLst>
      <p:ext uri="{BB962C8B-B14F-4D97-AF65-F5344CB8AC3E}">
        <p14:creationId xmlns:p14="http://schemas.microsoft.com/office/powerpoint/2010/main" val="1453573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1" grpId="0" animBg="1"/>
      <p:bldP spid="12" grpId="0"/>
      <p:bldP spid="1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When to Write Log Records?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534400" cy="52578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/>
              <a:t>A log record is written after: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0070C0"/>
                </a:solidFill>
              </a:rPr>
              <a:t>Updating a Page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dirty="0" smtClean="0"/>
              <a:t>An </a:t>
            </a:r>
            <a:r>
              <a:rPr lang="en-US" sz="2200" i="1" dirty="0" smtClean="0"/>
              <a:t>update log record</a:t>
            </a:r>
            <a:r>
              <a:rPr lang="en-US" sz="2200" dirty="0" smtClean="0"/>
              <a:t> is appended to the log tail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dirty="0" smtClean="0"/>
              <a:t>The </a:t>
            </a:r>
            <a:r>
              <a:rPr lang="en-US" sz="2200" dirty="0" err="1" smtClean="0"/>
              <a:t>pageLSN</a:t>
            </a:r>
            <a:r>
              <a:rPr lang="en-US" sz="2200" dirty="0" smtClean="0"/>
              <a:t> of the page is set to the LSN of the update </a:t>
            </a:r>
            <a:br>
              <a:rPr lang="en-US" sz="2200" dirty="0" smtClean="0"/>
            </a:br>
            <a:r>
              <a:rPr lang="en-US" sz="2200" dirty="0" smtClean="0"/>
              <a:t>log record</a:t>
            </a:r>
          </a:p>
          <a:p>
            <a:pPr lvl="2">
              <a:buFont typeface="Wingdings" pitchFamily="2" charset="2"/>
              <a:buChar char="§"/>
            </a:pPr>
            <a:endParaRPr lang="en-US" sz="1800" dirty="0"/>
          </a:p>
          <a:p>
            <a:pPr lvl="1"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0070C0"/>
                </a:solidFill>
              </a:rPr>
              <a:t>Committing a Transaction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dirty="0" smtClean="0"/>
              <a:t>A </a:t>
            </a:r>
            <a:r>
              <a:rPr lang="en-US" sz="2200" i="1" dirty="0" smtClean="0"/>
              <a:t>commit</a:t>
            </a:r>
            <a:r>
              <a:rPr lang="en-US" sz="2200" dirty="0" smtClean="0"/>
              <a:t> </a:t>
            </a:r>
            <a:r>
              <a:rPr lang="en-US" sz="2200" i="1" dirty="0" smtClean="0"/>
              <a:t>log record</a:t>
            </a:r>
            <a:r>
              <a:rPr lang="en-US" sz="2200" dirty="0" smtClean="0"/>
              <a:t> is appended to the log tail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dirty="0" smtClean="0"/>
              <a:t>The log tail is written to stable storage, up to and including the commit log record</a:t>
            </a:r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0070C0"/>
                </a:solidFill>
              </a:rPr>
              <a:t>Aborting a Transaction  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dirty="0" smtClean="0"/>
              <a:t>An </a:t>
            </a:r>
            <a:r>
              <a:rPr lang="en-US" sz="2200" i="1" dirty="0" smtClean="0"/>
              <a:t>abort log record</a:t>
            </a:r>
            <a:r>
              <a:rPr lang="en-US" sz="2200" dirty="0" smtClean="0"/>
              <a:t> is appended to the log tail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dirty="0" smtClean="0"/>
              <a:t>An undo is initiated for this transaction</a:t>
            </a:r>
          </a:p>
        </p:txBody>
      </p:sp>
    </p:spTree>
    <p:extLst>
      <p:ext uri="{BB962C8B-B14F-4D97-AF65-F5344CB8AC3E}">
        <p14:creationId xmlns:p14="http://schemas.microsoft.com/office/powerpoint/2010/main" val="3156143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Today…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5029200"/>
          </a:xfrm>
        </p:spPr>
        <p:txBody>
          <a:bodyPr>
            <a:normAutofit fontScale="92500" lnSpcReduction="10000"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800" dirty="0" smtClean="0">
                <a:solidFill>
                  <a:srgbClr val="0070C0"/>
                </a:solidFill>
                <a:latin typeface="+mj-lt"/>
              </a:rPr>
              <a:t>Last Session: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/>
              <a:t>Transaction </a:t>
            </a:r>
            <a:r>
              <a:rPr lang="en-US" dirty="0" smtClean="0"/>
              <a:t>Management</a:t>
            </a:r>
            <a:endParaRPr lang="en-US" dirty="0"/>
          </a:p>
          <a:p>
            <a:pPr lvl="2" algn="just">
              <a:buFont typeface="Wingdings" pitchFamily="2" charset="2"/>
              <a:buChar char="§"/>
              <a:defRPr/>
            </a:pPr>
            <a:endParaRPr lang="en-US" sz="2600" dirty="0"/>
          </a:p>
          <a:p>
            <a:pPr marL="914400" lvl="2" indent="0" algn="just">
              <a:buNone/>
              <a:defRPr/>
            </a:pPr>
            <a:endParaRPr lang="en-US" sz="2200" dirty="0">
              <a:latin typeface="+mj-lt"/>
            </a:endParaRPr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2800" dirty="0" smtClean="0">
                <a:solidFill>
                  <a:srgbClr val="0070C0"/>
                </a:solidFill>
                <a:latin typeface="+mj-lt"/>
              </a:rPr>
              <a:t>Today’s Session: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 smtClean="0">
                <a:latin typeface="+mj-lt"/>
              </a:rPr>
              <a:t>Recovery Management</a:t>
            </a:r>
          </a:p>
          <a:p>
            <a:pPr lvl="2" algn="just">
              <a:buFont typeface="Wingdings" pitchFamily="2" charset="2"/>
              <a:buChar char="§"/>
              <a:defRPr/>
            </a:pPr>
            <a:endParaRPr lang="en-US" sz="2600" dirty="0" smtClean="0">
              <a:latin typeface="+mj-lt"/>
            </a:endParaRPr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2800" dirty="0" smtClean="0">
                <a:solidFill>
                  <a:srgbClr val="0070C0"/>
                </a:solidFill>
              </a:rPr>
              <a:t>Announcements:</a:t>
            </a:r>
            <a:endParaRPr lang="en-US" sz="2800" dirty="0" smtClean="0">
              <a:solidFill>
                <a:srgbClr val="0070C0"/>
              </a:solidFill>
            </a:endParaRP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 smtClean="0"/>
              <a:t>P3 is due today by midnight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 smtClean="0"/>
              <a:t>PS5 is </a:t>
            </a:r>
            <a:r>
              <a:rPr lang="en-US" dirty="0"/>
              <a:t>due on Thursday, April 19 </a:t>
            </a:r>
            <a:endParaRPr lang="en-US" dirty="0" smtClean="0"/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rgbClr val="FF0000"/>
                </a:solidFill>
              </a:rPr>
              <a:t>The final exam is on Thursday, April 26 from 1:30- 4:30PM in room 2049 (</a:t>
            </a:r>
            <a:r>
              <a:rPr lang="en-US" i="1" dirty="0" smtClean="0">
                <a:solidFill>
                  <a:srgbClr val="FF0000"/>
                </a:solidFill>
              </a:rPr>
              <a:t>it is open book, open notes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endParaRPr lang="en-US" dirty="0">
              <a:solidFill>
                <a:srgbClr val="FF0000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6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3646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When to Write Log Records?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5344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/>
              <a:t>A log record is written after: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Ending (After Aborting or Committing) a Transaction</a:t>
            </a:r>
            <a:r>
              <a:rPr lang="en-US" sz="2600" dirty="0"/>
              <a:t>: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/>
              <a:t>Additional steps are completed (</a:t>
            </a:r>
            <a:r>
              <a:rPr lang="en-US" i="1" dirty="0"/>
              <a:t>later</a:t>
            </a:r>
            <a:r>
              <a:rPr lang="en-US" dirty="0"/>
              <a:t>)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/>
              <a:t>An </a:t>
            </a:r>
            <a:r>
              <a:rPr lang="en-US" i="1" dirty="0"/>
              <a:t>end</a:t>
            </a:r>
            <a:r>
              <a:rPr lang="en-US" dirty="0"/>
              <a:t> </a:t>
            </a:r>
            <a:r>
              <a:rPr lang="en-US" i="1" dirty="0"/>
              <a:t>log record</a:t>
            </a:r>
            <a:r>
              <a:rPr lang="en-US" dirty="0"/>
              <a:t> is appended to the log tail</a:t>
            </a:r>
          </a:p>
          <a:p>
            <a:pPr lvl="2">
              <a:buFont typeface="Wingdings" pitchFamily="2" charset="2"/>
              <a:buChar char="§"/>
            </a:pPr>
            <a:endParaRPr lang="en-US" sz="1800" dirty="0"/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Undoing an Update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/>
              <a:t>When the action (described by an update log record) is undone, a </a:t>
            </a:r>
            <a:r>
              <a:rPr lang="en-US" i="1" dirty="0"/>
              <a:t>compensation log record</a:t>
            </a:r>
            <a:r>
              <a:rPr lang="en-US" dirty="0"/>
              <a:t> (CLR) is appended to the log tail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/>
              <a:t>CLR describes the action taken to undo the action recorded in the corresponding update log record </a:t>
            </a:r>
          </a:p>
        </p:txBody>
      </p:sp>
    </p:spTree>
    <p:extLst>
      <p:ext uri="{BB962C8B-B14F-4D97-AF65-F5344CB8AC3E}">
        <p14:creationId xmlns:p14="http://schemas.microsoft.com/office/powerpoint/2010/main" val="642559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Log Records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0947318"/>
              </p:ext>
            </p:extLst>
          </p:nvPr>
        </p:nvGraphicFramePr>
        <p:xfrm>
          <a:off x="457200" y="3122474"/>
          <a:ext cx="8458201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1"/>
                <a:gridCol w="914400"/>
                <a:gridCol w="685800"/>
                <a:gridCol w="914400"/>
                <a:gridCol w="838200"/>
                <a:gridCol w="838200"/>
                <a:gridCol w="1600200"/>
                <a:gridCol w="1676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Type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Length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Offset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Before-Image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After-Image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5344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/>
              <a:t>The fields of a log record are usually as follows:</a:t>
            </a:r>
            <a:endParaRPr lang="en-US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76200" y="4265474"/>
            <a:ext cx="3564374" cy="175432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n-US" dirty="0" smtClean="0"/>
              <a:t>Fields common to </a:t>
            </a:r>
            <a:r>
              <a:rPr lang="en-US" i="1" dirty="0" smtClean="0"/>
              <a:t>all</a:t>
            </a:r>
            <a:r>
              <a:rPr lang="en-US" dirty="0" smtClean="0"/>
              <a:t> log records:</a:t>
            </a:r>
          </a:p>
          <a:p>
            <a:pPr marL="742950" lvl="1" indent="-285750">
              <a:buFont typeface="Wingdings" pitchFamily="2" charset="2"/>
              <a:buChar char="§"/>
            </a:pPr>
            <a:r>
              <a:rPr lang="en-US" dirty="0" smtClean="0"/>
              <a:t>Update Log Records</a:t>
            </a:r>
          </a:p>
          <a:p>
            <a:pPr marL="742950" lvl="1" indent="-285750">
              <a:buFont typeface="Wingdings" pitchFamily="2" charset="2"/>
              <a:buChar char="§"/>
            </a:pPr>
            <a:r>
              <a:rPr lang="en-US" dirty="0" smtClean="0"/>
              <a:t>Commit Log Records</a:t>
            </a:r>
          </a:p>
          <a:p>
            <a:pPr marL="742950" lvl="1" indent="-285750">
              <a:buFont typeface="Wingdings" pitchFamily="2" charset="2"/>
              <a:buChar char="§"/>
            </a:pPr>
            <a:r>
              <a:rPr lang="en-US" dirty="0" smtClean="0"/>
              <a:t>Abort Log Records</a:t>
            </a:r>
          </a:p>
          <a:p>
            <a:pPr marL="742950" lvl="1" indent="-285750">
              <a:buFont typeface="Wingdings" pitchFamily="2" charset="2"/>
              <a:buChar char="§"/>
            </a:pPr>
            <a:r>
              <a:rPr lang="en-US" dirty="0" smtClean="0"/>
              <a:t>End Log Records</a:t>
            </a:r>
          </a:p>
          <a:p>
            <a:pPr marL="742950" lvl="1" indent="-285750">
              <a:buFont typeface="Wingdings" pitchFamily="2" charset="2"/>
              <a:buChar char="§"/>
            </a:pPr>
            <a:r>
              <a:rPr lang="en-US" dirty="0" smtClean="0"/>
              <a:t>Compensation Log Records</a:t>
            </a:r>
          </a:p>
        </p:txBody>
      </p:sp>
      <p:sp>
        <p:nvSpPr>
          <p:cNvPr id="9" name="Right Brace 8"/>
          <p:cNvSpPr/>
          <p:nvPr/>
        </p:nvSpPr>
        <p:spPr>
          <a:xfrm rot="5400000">
            <a:off x="1485900" y="2550974"/>
            <a:ext cx="533400" cy="2590800"/>
          </a:xfrm>
          <a:prstGeom prst="rightBrac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Brace 9"/>
          <p:cNvSpPr/>
          <p:nvPr/>
        </p:nvSpPr>
        <p:spPr>
          <a:xfrm rot="5400000">
            <a:off x="5727462" y="925136"/>
            <a:ext cx="533400" cy="5842476"/>
          </a:xfrm>
          <a:prstGeom prst="rightBrac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886200" y="4251231"/>
            <a:ext cx="4803559" cy="369332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Additional Fields for only the Update Log Records</a:t>
            </a:r>
          </a:p>
        </p:txBody>
      </p:sp>
      <p:sp>
        <p:nvSpPr>
          <p:cNvPr id="12" name="Right Bracket 11"/>
          <p:cNvSpPr/>
          <p:nvPr/>
        </p:nvSpPr>
        <p:spPr>
          <a:xfrm rot="16200000">
            <a:off x="7140900" y="1307684"/>
            <a:ext cx="228600" cy="3252031"/>
          </a:xfrm>
          <a:prstGeom prst="rightBracket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200400" y="2209800"/>
            <a:ext cx="4298806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Can be used to </a:t>
            </a:r>
            <a:r>
              <a:rPr lang="en-US" i="1" dirty="0" smtClean="0"/>
              <a:t>redo</a:t>
            </a:r>
            <a:r>
              <a:rPr lang="en-US" dirty="0" smtClean="0"/>
              <a:t> and </a:t>
            </a:r>
            <a:r>
              <a:rPr lang="en-US" i="1" dirty="0" smtClean="0"/>
              <a:t>undo</a:t>
            </a:r>
            <a:r>
              <a:rPr lang="en-US" dirty="0" smtClean="0"/>
              <a:t> the changes!</a:t>
            </a:r>
          </a:p>
        </p:txBody>
      </p:sp>
      <p:cxnSp>
        <p:nvCxnSpPr>
          <p:cNvPr id="15" name="Straight Arrow Connector 14"/>
          <p:cNvCxnSpPr>
            <a:stCxn id="12" idx="2"/>
          </p:cNvCxnSpPr>
          <p:nvPr/>
        </p:nvCxnSpPr>
        <p:spPr>
          <a:xfrm flipH="1" flipV="1">
            <a:off x="5349803" y="2579132"/>
            <a:ext cx="1905398" cy="240268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6826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Other Recovery-Related Structures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839200" cy="5257800"/>
          </a:xfrm>
        </p:spPr>
        <p:txBody>
          <a:bodyPr>
            <a:normAutofit fontScale="850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In addition to the log, the following two tables are maintained: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The Transaction Table</a:t>
            </a:r>
          </a:p>
          <a:p>
            <a:pPr lvl="2">
              <a:buFont typeface="Wingdings" pitchFamily="2" charset="2"/>
              <a:buChar char="§"/>
            </a:pPr>
            <a:r>
              <a:rPr lang="en-US" sz="2800" dirty="0" smtClean="0"/>
              <a:t>One entry </a:t>
            </a:r>
            <a:r>
              <a:rPr lang="en-US" sz="2800" b="1" i="1" dirty="0" smtClean="0"/>
              <a:t>E</a:t>
            </a:r>
            <a:r>
              <a:rPr lang="en-US" sz="2800" dirty="0" smtClean="0"/>
              <a:t> for each </a:t>
            </a:r>
            <a:r>
              <a:rPr lang="en-US" sz="2800" u="sng" dirty="0" smtClean="0"/>
              <a:t>active</a:t>
            </a:r>
            <a:r>
              <a:rPr lang="en-US" sz="2800" dirty="0" smtClean="0"/>
              <a:t> transaction</a:t>
            </a:r>
          </a:p>
          <a:p>
            <a:pPr lvl="2">
              <a:buFont typeface="Wingdings" pitchFamily="2" charset="2"/>
              <a:buChar char="§"/>
            </a:pPr>
            <a:r>
              <a:rPr lang="en-US" sz="2800" b="1" i="1" dirty="0" smtClean="0"/>
              <a:t>E</a:t>
            </a:r>
            <a:r>
              <a:rPr lang="en-US" sz="2800" dirty="0" smtClean="0"/>
              <a:t> fields are:</a:t>
            </a:r>
          </a:p>
          <a:p>
            <a:pPr lvl="3">
              <a:buFont typeface="Wingdings" pitchFamily="2" charset="2"/>
              <a:buChar char="§"/>
            </a:pPr>
            <a:r>
              <a:rPr lang="en-US" sz="2500" i="1" dirty="0" smtClean="0"/>
              <a:t>Transaction ID</a:t>
            </a:r>
          </a:p>
          <a:p>
            <a:pPr lvl="3">
              <a:buFont typeface="Wingdings" pitchFamily="2" charset="2"/>
              <a:buChar char="§"/>
            </a:pPr>
            <a:r>
              <a:rPr lang="en-US" sz="2500" i="1" dirty="0" smtClean="0"/>
              <a:t>Status</a:t>
            </a:r>
            <a:r>
              <a:rPr lang="en-US" sz="2500" dirty="0" smtClean="0"/>
              <a:t>, which can be “</a:t>
            </a:r>
            <a:r>
              <a:rPr lang="en-US" sz="2500" i="1" dirty="0" smtClean="0"/>
              <a:t>Progress”</a:t>
            </a:r>
            <a:r>
              <a:rPr lang="en-US" sz="2500" dirty="0" smtClean="0"/>
              <a:t>, “</a:t>
            </a:r>
            <a:r>
              <a:rPr lang="en-US" sz="2500" i="1" dirty="0" smtClean="0"/>
              <a:t>Committed”</a:t>
            </a:r>
            <a:r>
              <a:rPr lang="en-US" sz="2500" dirty="0" smtClean="0"/>
              <a:t> or “</a:t>
            </a:r>
            <a:r>
              <a:rPr lang="en-US" sz="2500" i="1" dirty="0" smtClean="0"/>
              <a:t>Aborted”</a:t>
            </a:r>
          </a:p>
          <a:p>
            <a:pPr lvl="3">
              <a:buFont typeface="Wingdings" pitchFamily="2" charset="2"/>
              <a:buChar char="§"/>
            </a:pPr>
            <a:r>
              <a:rPr lang="en-US" sz="2500" i="1" dirty="0" err="1"/>
              <a:t>l</a:t>
            </a:r>
            <a:r>
              <a:rPr lang="en-US" sz="2500" i="1" dirty="0" err="1" smtClean="0"/>
              <a:t>astLSN</a:t>
            </a:r>
            <a:r>
              <a:rPr lang="en-US" sz="2500" dirty="0" smtClean="0"/>
              <a:t>, which is the most recent log record for this transaction</a:t>
            </a:r>
          </a:p>
          <a:p>
            <a:pPr lvl="3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The Dirty Page Table</a:t>
            </a:r>
          </a:p>
          <a:p>
            <a:pPr lvl="2">
              <a:buFont typeface="Wingdings" pitchFamily="2" charset="2"/>
              <a:buChar char="§"/>
            </a:pPr>
            <a:r>
              <a:rPr lang="en-US" sz="2800" dirty="0" smtClean="0"/>
              <a:t>One entry </a:t>
            </a:r>
            <a:r>
              <a:rPr lang="en-US" sz="2800" b="1" i="1" dirty="0" smtClean="0"/>
              <a:t>E’</a:t>
            </a:r>
            <a:r>
              <a:rPr lang="en-US" sz="2800" dirty="0" smtClean="0"/>
              <a:t> for each </a:t>
            </a:r>
            <a:r>
              <a:rPr lang="en-US" sz="2800" u="sng" dirty="0" smtClean="0"/>
              <a:t>dirty</a:t>
            </a:r>
            <a:r>
              <a:rPr lang="en-US" sz="2800" dirty="0" smtClean="0"/>
              <a:t> page in the buffer pool</a:t>
            </a:r>
          </a:p>
          <a:p>
            <a:pPr lvl="2">
              <a:buFont typeface="Wingdings" pitchFamily="2" charset="2"/>
              <a:buChar char="§"/>
            </a:pPr>
            <a:r>
              <a:rPr lang="en-US" sz="2800" b="1" i="1" dirty="0" smtClean="0"/>
              <a:t>E’</a:t>
            </a:r>
            <a:r>
              <a:rPr lang="en-US" sz="2800" dirty="0" smtClean="0"/>
              <a:t> fields are:</a:t>
            </a:r>
          </a:p>
          <a:p>
            <a:pPr lvl="3">
              <a:buFont typeface="Wingdings" pitchFamily="2" charset="2"/>
              <a:buChar char="§"/>
            </a:pPr>
            <a:r>
              <a:rPr lang="en-US" sz="2500" i="1" dirty="0" smtClean="0"/>
              <a:t>Page ID</a:t>
            </a:r>
          </a:p>
          <a:p>
            <a:pPr lvl="3">
              <a:buFont typeface="Wingdings" pitchFamily="2" charset="2"/>
              <a:buChar char="§"/>
            </a:pPr>
            <a:r>
              <a:rPr lang="en-US" sz="2500" i="1" dirty="0" err="1" smtClean="0"/>
              <a:t>recLSN</a:t>
            </a:r>
            <a:r>
              <a:rPr lang="en-US" sz="2500" dirty="0" smtClean="0"/>
              <a:t>, which is the LSN of the first log record that caused </a:t>
            </a:r>
            <a:br>
              <a:rPr lang="en-US" sz="2500" dirty="0" smtClean="0"/>
            </a:br>
            <a:r>
              <a:rPr lang="en-US" sz="2500" dirty="0" smtClean="0"/>
              <a:t>the page to become dirty</a:t>
            </a:r>
          </a:p>
        </p:txBody>
      </p:sp>
    </p:spTree>
    <p:extLst>
      <p:ext uri="{BB962C8B-B14F-4D97-AF65-F5344CB8AC3E}">
        <p14:creationId xmlns:p14="http://schemas.microsoft.com/office/powerpoint/2010/main" val="2468699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An Example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1212672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Type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Length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Offset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Before-Image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After-Image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ABC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DEF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P600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41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HIJ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KLM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20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GDE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QRS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527497"/>
              </p:ext>
            </p:extLst>
          </p:nvPr>
        </p:nvGraphicFramePr>
        <p:xfrm>
          <a:off x="457200" y="1600200"/>
          <a:ext cx="16764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P600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3200400"/>
            <a:ext cx="17231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Dirty Page Table</a:t>
            </a:r>
            <a:endParaRPr lang="en-US" b="1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9064033"/>
              </p:ext>
            </p:extLst>
          </p:nvPr>
        </p:nvGraphicFramePr>
        <p:xfrm>
          <a:off x="457200" y="45720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TransID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lastLSN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T1000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66731" y="5791200"/>
            <a:ext cx="1843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Transaction Table</a:t>
            </a:r>
            <a:endParaRPr lang="en-US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5410200" y="4888468"/>
            <a:ext cx="58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LOG</a:t>
            </a:r>
            <a:endParaRPr lang="en-US" b="1" dirty="0"/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6403410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Type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Length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Offset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Before-Image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After-Image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ABC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DEF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P600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41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HIJ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KLM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20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GDE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QRS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5798623"/>
              </p:ext>
            </p:extLst>
          </p:nvPr>
        </p:nvGraphicFramePr>
        <p:xfrm>
          <a:off x="457200" y="45720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TransID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lastLSN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6" name="Table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4279569"/>
              </p:ext>
            </p:extLst>
          </p:nvPr>
        </p:nvGraphicFramePr>
        <p:xfrm>
          <a:off x="457200" y="1600200"/>
          <a:ext cx="16764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P600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8" name="Table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0140601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Type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Length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Offset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Before-Image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After-Image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ABC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DEF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P600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HIJ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KLM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20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GDE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QRS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9" name="Table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3270345"/>
              </p:ext>
            </p:extLst>
          </p:nvPr>
        </p:nvGraphicFramePr>
        <p:xfrm>
          <a:off x="457200" y="45720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TransID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lastLSN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T2000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1" name="Table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8625612"/>
              </p:ext>
            </p:extLst>
          </p:nvPr>
        </p:nvGraphicFramePr>
        <p:xfrm>
          <a:off x="457200" y="1600200"/>
          <a:ext cx="16764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P600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4" name="Table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0673376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Type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Length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Offset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Before-Image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After-Image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ABC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DEF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P600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HIJ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KLM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GDE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QRS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35" name="Straight Arrow Connector 34"/>
          <p:cNvCxnSpPr/>
          <p:nvPr/>
        </p:nvCxnSpPr>
        <p:spPr>
          <a:xfrm flipV="1">
            <a:off x="1738891" y="3429000"/>
            <a:ext cx="1309109" cy="1676400"/>
          </a:xfrm>
          <a:prstGeom prst="straightConnector1">
            <a:avLst/>
          </a:prstGeom>
          <a:ln w="19050">
            <a:solidFill>
              <a:srgbClr val="00B05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V="1">
            <a:off x="1751710" y="3886200"/>
            <a:ext cx="1296290" cy="1615594"/>
          </a:xfrm>
          <a:prstGeom prst="straightConnector1">
            <a:avLst/>
          </a:prstGeom>
          <a:ln w="19050">
            <a:solidFill>
              <a:srgbClr val="00B05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1676400" y="2133600"/>
            <a:ext cx="1219200" cy="1295400"/>
          </a:xfrm>
          <a:prstGeom prst="straightConnector1">
            <a:avLst/>
          </a:prstGeom>
          <a:ln w="19050">
            <a:solidFill>
              <a:srgbClr val="FF000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1676400" y="2514600"/>
            <a:ext cx="1295400" cy="1371600"/>
          </a:xfrm>
          <a:prstGeom prst="straightConnector1">
            <a:avLst/>
          </a:prstGeom>
          <a:ln w="19050">
            <a:solidFill>
              <a:srgbClr val="FF000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V="1">
            <a:off x="1751710" y="4191000"/>
            <a:ext cx="1296290" cy="1317642"/>
          </a:xfrm>
          <a:prstGeom prst="straightConnector1">
            <a:avLst/>
          </a:prstGeom>
          <a:ln w="19050">
            <a:solidFill>
              <a:srgbClr val="00B05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7522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30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An Example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9625664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Type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Length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Offset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Before-Image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After-Image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ABC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DEF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P600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41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HIJ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KLM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20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GDE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QRS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2908088"/>
              </p:ext>
            </p:extLst>
          </p:nvPr>
        </p:nvGraphicFramePr>
        <p:xfrm>
          <a:off x="457200" y="1600200"/>
          <a:ext cx="16764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P600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3200400"/>
            <a:ext cx="17231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Dirty Page Table</a:t>
            </a:r>
            <a:endParaRPr lang="en-US" b="1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5326001"/>
              </p:ext>
            </p:extLst>
          </p:nvPr>
        </p:nvGraphicFramePr>
        <p:xfrm>
          <a:off x="457200" y="45720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TransID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lastLSN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T1000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66731" y="5791200"/>
            <a:ext cx="1843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Transaction Table</a:t>
            </a:r>
            <a:endParaRPr lang="en-US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5410200" y="4888468"/>
            <a:ext cx="58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LOG</a:t>
            </a:r>
            <a:endParaRPr lang="en-US" b="1" dirty="0"/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9778692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Type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Length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Offset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Before-Image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After-Image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ABC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DEF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P600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41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HIJ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KLM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20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GDE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QRS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7510183"/>
              </p:ext>
            </p:extLst>
          </p:nvPr>
        </p:nvGraphicFramePr>
        <p:xfrm>
          <a:off x="457200" y="45720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TransID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lastLSN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6" name="Table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2994010"/>
              </p:ext>
            </p:extLst>
          </p:nvPr>
        </p:nvGraphicFramePr>
        <p:xfrm>
          <a:off x="457200" y="1600200"/>
          <a:ext cx="16764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P600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8" name="Table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3686403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Type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Length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Offset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Before-Image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After-Image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ABC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DEF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P600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HIJ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KLM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20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GDE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QRS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9" name="Table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7479278"/>
              </p:ext>
            </p:extLst>
          </p:nvPr>
        </p:nvGraphicFramePr>
        <p:xfrm>
          <a:off x="457200" y="45720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TransID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lastLSN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T2000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1" name="Table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1955484"/>
              </p:ext>
            </p:extLst>
          </p:nvPr>
        </p:nvGraphicFramePr>
        <p:xfrm>
          <a:off x="457200" y="1600200"/>
          <a:ext cx="16764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P600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4" name="Table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862196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Type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Length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Offset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Before-Image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After-Image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ABC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DEF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P600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HIJ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KLM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GDE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QRS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3389508"/>
              </p:ext>
            </p:extLst>
          </p:nvPr>
        </p:nvGraphicFramePr>
        <p:xfrm>
          <a:off x="2667000" y="2717562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Type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Length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Offset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Before-Image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After-Image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ABC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DEF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P600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HIJ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KLM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GDE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QRS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P505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TUV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WXY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3" name="Straight Arrow Connector 12"/>
          <p:cNvCxnSpPr/>
          <p:nvPr/>
        </p:nvCxnSpPr>
        <p:spPr>
          <a:xfrm flipV="1">
            <a:off x="3276600" y="3810000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V="1">
            <a:off x="1738891" y="3429000"/>
            <a:ext cx="1309109" cy="1676400"/>
          </a:xfrm>
          <a:prstGeom prst="straightConnector1">
            <a:avLst/>
          </a:prstGeom>
          <a:ln w="19050">
            <a:solidFill>
              <a:srgbClr val="00B05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1676400" y="2133600"/>
            <a:ext cx="1219200" cy="1295400"/>
          </a:xfrm>
          <a:prstGeom prst="straightConnector1">
            <a:avLst/>
          </a:prstGeom>
          <a:ln w="19050">
            <a:solidFill>
              <a:srgbClr val="FF000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1676400" y="2514600"/>
            <a:ext cx="1295400" cy="1371600"/>
          </a:xfrm>
          <a:prstGeom prst="straightConnector1">
            <a:avLst/>
          </a:prstGeom>
          <a:ln w="19050">
            <a:solidFill>
              <a:srgbClr val="FF000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V="1">
            <a:off x="1751710" y="4191000"/>
            <a:ext cx="1296290" cy="1317642"/>
          </a:xfrm>
          <a:prstGeom prst="straightConnector1">
            <a:avLst/>
          </a:prstGeom>
          <a:ln w="19050">
            <a:solidFill>
              <a:srgbClr val="00B05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1738891" y="4572000"/>
            <a:ext cx="1309109" cy="533400"/>
          </a:xfrm>
          <a:prstGeom prst="straightConnector1">
            <a:avLst/>
          </a:prstGeom>
          <a:ln w="19050">
            <a:solidFill>
              <a:srgbClr val="00B05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5875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An Example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1409629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Type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Length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Offset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Before-Image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After-Image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ABC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DEF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P600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41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HIJ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KLM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20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GDE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QRS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0911013"/>
              </p:ext>
            </p:extLst>
          </p:nvPr>
        </p:nvGraphicFramePr>
        <p:xfrm>
          <a:off x="457200" y="1600200"/>
          <a:ext cx="16764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P600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3200400"/>
            <a:ext cx="17231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Dirty Page Table</a:t>
            </a:r>
            <a:endParaRPr lang="en-US" b="1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2468044"/>
              </p:ext>
            </p:extLst>
          </p:nvPr>
        </p:nvGraphicFramePr>
        <p:xfrm>
          <a:off x="457200" y="45720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TransID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lastLSN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T1000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66731" y="5791200"/>
            <a:ext cx="1843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Transaction Table</a:t>
            </a:r>
            <a:endParaRPr lang="en-US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5410200" y="4888468"/>
            <a:ext cx="58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LOG</a:t>
            </a:r>
            <a:endParaRPr lang="en-US" b="1" dirty="0"/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1176258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Type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Length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Offset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Before-Image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After-Image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ABC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DEF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P600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41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HIJ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KLM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20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GDE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QRS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7050488"/>
              </p:ext>
            </p:extLst>
          </p:nvPr>
        </p:nvGraphicFramePr>
        <p:xfrm>
          <a:off x="457200" y="45720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TransID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lastLSN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6" name="Table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4977625"/>
              </p:ext>
            </p:extLst>
          </p:nvPr>
        </p:nvGraphicFramePr>
        <p:xfrm>
          <a:off x="457200" y="1600200"/>
          <a:ext cx="16764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P600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8" name="Table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4351107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Type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Length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Offset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Before-Image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After-Image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ABC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DEF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P600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HIJ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KLM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20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GDE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QRS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9" name="Table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4220030"/>
              </p:ext>
            </p:extLst>
          </p:nvPr>
        </p:nvGraphicFramePr>
        <p:xfrm>
          <a:off x="457200" y="45720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TransID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lastLSN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T2000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1" name="Table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6362943"/>
              </p:ext>
            </p:extLst>
          </p:nvPr>
        </p:nvGraphicFramePr>
        <p:xfrm>
          <a:off x="457200" y="1600200"/>
          <a:ext cx="16764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P600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4" name="Table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6291354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Type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Length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Offset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Before-Image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After-Image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ABC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DEF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P600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HIJ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KLM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GDE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QRS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6749217"/>
              </p:ext>
            </p:extLst>
          </p:nvPr>
        </p:nvGraphicFramePr>
        <p:xfrm>
          <a:off x="2667000" y="2717562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  <a:gridCol w="7905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Type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Length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Offset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Before-Image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After-Image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ABC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DEF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P600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HIJ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KLM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T2000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GDE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QRS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T1000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P505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TUV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WXY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3" name="Straight Arrow Connector 12"/>
          <p:cNvCxnSpPr/>
          <p:nvPr/>
        </p:nvCxnSpPr>
        <p:spPr>
          <a:xfrm flipV="1">
            <a:off x="3276600" y="3810000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V="1">
            <a:off x="1751710" y="4191000"/>
            <a:ext cx="1296290" cy="1317642"/>
          </a:xfrm>
          <a:prstGeom prst="straightConnector1">
            <a:avLst/>
          </a:prstGeom>
          <a:ln w="19050">
            <a:solidFill>
              <a:srgbClr val="00B05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1738891" y="4572000"/>
            <a:ext cx="1309109" cy="533400"/>
          </a:xfrm>
          <a:prstGeom prst="straightConnector1">
            <a:avLst/>
          </a:prstGeom>
          <a:ln w="19050">
            <a:solidFill>
              <a:srgbClr val="00B05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9530877"/>
              </p:ext>
            </p:extLst>
          </p:nvPr>
        </p:nvGraphicFramePr>
        <p:xfrm>
          <a:off x="457200" y="1600200"/>
          <a:ext cx="16764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P500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P600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P505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24" name="Straight Arrow Connector 23"/>
          <p:cNvCxnSpPr/>
          <p:nvPr/>
        </p:nvCxnSpPr>
        <p:spPr>
          <a:xfrm>
            <a:off x="1600200" y="2819400"/>
            <a:ext cx="1447800" cy="1752600"/>
          </a:xfrm>
          <a:prstGeom prst="straightConnector1">
            <a:avLst/>
          </a:prstGeom>
          <a:ln w="19050">
            <a:solidFill>
              <a:srgbClr val="FF000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1676400" y="2133600"/>
            <a:ext cx="1219200" cy="1295400"/>
          </a:xfrm>
          <a:prstGeom prst="straightConnector1">
            <a:avLst/>
          </a:prstGeom>
          <a:ln w="19050">
            <a:solidFill>
              <a:srgbClr val="FF000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1676400" y="2514600"/>
            <a:ext cx="1295400" cy="1371600"/>
          </a:xfrm>
          <a:prstGeom prst="straightConnector1">
            <a:avLst/>
          </a:prstGeom>
          <a:ln w="19050">
            <a:solidFill>
              <a:srgbClr val="FF000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3352800" y="3342447"/>
            <a:ext cx="0" cy="1263134"/>
          </a:xfrm>
          <a:prstGeom prst="straightConnector1">
            <a:avLst/>
          </a:prstGeom>
          <a:ln w="1905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4860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Next Class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322842" y="2154238"/>
            <a:ext cx="23558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Query Optimization</a:t>
            </a:r>
          </a:p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and Execution</a:t>
            </a:r>
            <a:endParaRPr lang="en-US" sz="2000">
              <a:solidFill>
                <a:schemeClr val="tx2"/>
              </a:solidFill>
              <a:latin typeface="Arial" pitchFamily="34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245054" y="2984500"/>
            <a:ext cx="2513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Relational Operators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927554" y="3494088"/>
            <a:ext cx="3148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Files and Access Methods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97442" y="4076700"/>
            <a:ext cx="24114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Buffer Management</a:t>
            </a:r>
            <a:endParaRPr lang="en-US" sz="200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2991054" y="4602163"/>
            <a:ext cx="3021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Disk Space Management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2889454" y="2160588"/>
            <a:ext cx="3222625" cy="2871787"/>
          </a:xfrm>
          <a:prstGeom prst="rect">
            <a:avLst/>
          </a:prstGeom>
          <a:noFill/>
          <a:ln w="508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2864054" y="29241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2864054" y="34575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2864054" y="39147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>
            <a:off x="2864054" y="45243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Oval 15"/>
          <p:cNvSpPr>
            <a:spLocks noChangeArrowheads="1"/>
          </p:cNvSpPr>
          <p:nvPr/>
        </p:nvSpPr>
        <p:spPr bwMode="auto">
          <a:xfrm>
            <a:off x="3943554" y="55276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3927679" y="5580063"/>
            <a:ext cx="3175" cy="57467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>
            <a:off x="4997654" y="5607050"/>
            <a:ext cx="0" cy="51752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Oval 18"/>
          <p:cNvSpPr>
            <a:spLocks noChangeArrowheads="1"/>
          </p:cNvSpPr>
          <p:nvPr/>
        </p:nvSpPr>
        <p:spPr bwMode="auto">
          <a:xfrm>
            <a:off x="3943554" y="60610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4218192" y="5719763"/>
            <a:ext cx="501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 sz="1800">
                <a:solidFill>
                  <a:srgbClr val="280049"/>
                </a:solidFill>
                <a:latin typeface="Arial" pitchFamily="34" charset="0"/>
              </a:rPr>
              <a:t>DB</a:t>
            </a:r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>
            <a:off x="4388054" y="5057775"/>
            <a:ext cx="0" cy="4572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Text Box 27"/>
          <p:cNvSpPr txBox="1">
            <a:spLocks noChangeArrowheads="1"/>
          </p:cNvSpPr>
          <p:nvPr/>
        </p:nvSpPr>
        <p:spPr bwMode="auto">
          <a:xfrm>
            <a:off x="3838276" y="1316038"/>
            <a:ext cx="1131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9pPr>
          </a:lstStyle>
          <a:p>
            <a:pPr algn="l"/>
            <a:r>
              <a:rPr lang="en-US" sz="2400">
                <a:solidFill>
                  <a:schemeClr val="tx1"/>
                </a:solidFill>
              </a:rPr>
              <a:t>Queries</a:t>
            </a:r>
            <a:endParaRPr lang="en-US" sz="2400"/>
          </a:p>
        </p:txBody>
      </p:sp>
      <p:sp>
        <p:nvSpPr>
          <p:cNvPr id="24" name="AutoShape 33"/>
          <p:cNvSpPr>
            <a:spLocks noChangeArrowheads="1"/>
          </p:cNvSpPr>
          <p:nvPr/>
        </p:nvSpPr>
        <p:spPr bwMode="auto">
          <a:xfrm rot="3522769">
            <a:off x="33053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AutoShape 34"/>
          <p:cNvSpPr>
            <a:spLocks noChangeArrowheads="1"/>
          </p:cNvSpPr>
          <p:nvPr/>
        </p:nvSpPr>
        <p:spPr bwMode="auto">
          <a:xfrm rot="7454055">
            <a:off x="50579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1205963" y="3438972"/>
            <a:ext cx="1447800" cy="1524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1282163" y="3515172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Transaction Manager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1282163" y="4269338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Lock Manager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6361211" y="3481702"/>
            <a:ext cx="1295400" cy="15240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Recovery Manager</a:t>
            </a:r>
            <a:endParaRPr lang="en-US" dirty="0"/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2637385" y="3639442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2637385" y="41831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2635957" y="47927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6125493" y="3632674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6125493" y="41763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6124065" y="47859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ounded Rectangle 2"/>
          <p:cNvSpPr/>
          <p:nvPr/>
        </p:nvSpPr>
        <p:spPr>
          <a:xfrm>
            <a:off x="6238365" y="3375736"/>
            <a:ext cx="1534035" cy="1735932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6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400800" y="5454134"/>
            <a:ext cx="1211678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Continue…</a:t>
            </a:r>
            <a:endParaRPr lang="en-US" dirty="0"/>
          </a:p>
        </p:txBody>
      </p:sp>
      <p:cxnSp>
        <p:nvCxnSpPr>
          <p:cNvPr id="21" name="Straight Arrow Connector 20"/>
          <p:cNvCxnSpPr>
            <a:stCxn id="3" idx="2"/>
            <a:endCxn id="2" idx="0"/>
          </p:cNvCxnSpPr>
          <p:nvPr/>
        </p:nvCxnSpPr>
        <p:spPr>
          <a:xfrm>
            <a:off x="7005383" y="5111668"/>
            <a:ext cx="1256" cy="34246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4563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DBMS Layers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322842" y="2154238"/>
            <a:ext cx="23558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Query Optimization</a:t>
            </a:r>
          </a:p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and Execution</a:t>
            </a:r>
            <a:endParaRPr lang="en-US" sz="2000">
              <a:solidFill>
                <a:schemeClr val="tx2"/>
              </a:solidFill>
              <a:latin typeface="Arial" pitchFamily="34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245054" y="2984500"/>
            <a:ext cx="2513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Relational Operators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927554" y="3494088"/>
            <a:ext cx="3148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Files and Access Methods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97442" y="4076700"/>
            <a:ext cx="24114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Buffer Management</a:t>
            </a:r>
            <a:endParaRPr lang="en-US" sz="200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2991054" y="4602163"/>
            <a:ext cx="3021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Disk Space Management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2889454" y="2160588"/>
            <a:ext cx="3222625" cy="2871787"/>
          </a:xfrm>
          <a:prstGeom prst="rect">
            <a:avLst/>
          </a:prstGeom>
          <a:noFill/>
          <a:ln w="508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2864054" y="29241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2864054" y="34575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2864054" y="39147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>
            <a:off x="2864054" y="45243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Oval 15"/>
          <p:cNvSpPr>
            <a:spLocks noChangeArrowheads="1"/>
          </p:cNvSpPr>
          <p:nvPr/>
        </p:nvSpPr>
        <p:spPr bwMode="auto">
          <a:xfrm>
            <a:off x="3943554" y="55276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3927679" y="5580063"/>
            <a:ext cx="3175" cy="57467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>
            <a:off x="4997654" y="5607050"/>
            <a:ext cx="0" cy="51752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Oval 18"/>
          <p:cNvSpPr>
            <a:spLocks noChangeArrowheads="1"/>
          </p:cNvSpPr>
          <p:nvPr/>
        </p:nvSpPr>
        <p:spPr bwMode="auto">
          <a:xfrm>
            <a:off x="3943554" y="60610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4218192" y="5719763"/>
            <a:ext cx="501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 sz="1800">
                <a:solidFill>
                  <a:srgbClr val="280049"/>
                </a:solidFill>
                <a:latin typeface="Arial" pitchFamily="34" charset="0"/>
              </a:rPr>
              <a:t>DB</a:t>
            </a:r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>
            <a:off x="4388054" y="5057775"/>
            <a:ext cx="0" cy="4572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Text Box 27"/>
          <p:cNvSpPr txBox="1">
            <a:spLocks noChangeArrowheads="1"/>
          </p:cNvSpPr>
          <p:nvPr/>
        </p:nvSpPr>
        <p:spPr bwMode="auto">
          <a:xfrm>
            <a:off x="3838276" y="1316038"/>
            <a:ext cx="1131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9pPr>
          </a:lstStyle>
          <a:p>
            <a:pPr algn="l"/>
            <a:r>
              <a:rPr lang="en-US" sz="2400">
                <a:solidFill>
                  <a:schemeClr val="tx1"/>
                </a:solidFill>
              </a:rPr>
              <a:t>Queries</a:t>
            </a:r>
            <a:endParaRPr lang="en-US" sz="2400"/>
          </a:p>
        </p:txBody>
      </p:sp>
      <p:sp>
        <p:nvSpPr>
          <p:cNvPr id="24" name="AutoShape 33"/>
          <p:cNvSpPr>
            <a:spLocks noChangeArrowheads="1"/>
          </p:cNvSpPr>
          <p:nvPr/>
        </p:nvSpPr>
        <p:spPr bwMode="auto">
          <a:xfrm rot="3522769">
            <a:off x="33053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AutoShape 34"/>
          <p:cNvSpPr>
            <a:spLocks noChangeArrowheads="1"/>
          </p:cNvSpPr>
          <p:nvPr/>
        </p:nvSpPr>
        <p:spPr bwMode="auto">
          <a:xfrm rot="7454055">
            <a:off x="50579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1205963" y="3438972"/>
            <a:ext cx="1447800" cy="1524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1282163" y="3515172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Transaction Manager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1282163" y="4269338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Lock Manager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6361211" y="3481702"/>
            <a:ext cx="1295400" cy="15240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Recovery Manager</a:t>
            </a:r>
            <a:endParaRPr lang="en-US" dirty="0"/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2637385" y="3639442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2637385" y="41831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2635957" y="47927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6125493" y="3632674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6125493" y="41763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6124065" y="47859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ounded Rectangle 2"/>
          <p:cNvSpPr/>
          <p:nvPr/>
        </p:nvSpPr>
        <p:spPr>
          <a:xfrm>
            <a:off x="6238365" y="3375736"/>
            <a:ext cx="1534035" cy="1735932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6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1954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1642601354"/>
              </p:ext>
            </p:extLst>
          </p:nvPr>
        </p:nvGraphicFramePr>
        <p:xfrm>
          <a:off x="609600" y="1295400"/>
          <a:ext cx="7517977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8076079" y="1524000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  <a:endParaRPr lang="en-US" sz="6600" dirty="0" smtClean="0"/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5873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The ACID Properties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2578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Four properties must be ensured in the face of concurrent accesses and system failures: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b="1" u="sng" dirty="0" smtClean="0">
                <a:solidFill>
                  <a:srgbClr val="0070C0"/>
                </a:solidFill>
              </a:rPr>
              <a:t>A</a:t>
            </a:r>
            <a:r>
              <a:rPr lang="en-US" sz="2600" dirty="0" smtClean="0">
                <a:solidFill>
                  <a:srgbClr val="0070C0"/>
                </a:solidFill>
              </a:rPr>
              <a:t>tomicity</a:t>
            </a:r>
            <a:r>
              <a:rPr lang="en-US" sz="2600" dirty="0" smtClean="0"/>
              <a:t>: Either all actions of a transaction are carried out or none at all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b="1" u="sng" dirty="0">
                <a:solidFill>
                  <a:srgbClr val="0070C0"/>
                </a:solidFill>
              </a:rPr>
              <a:t>C</a:t>
            </a:r>
            <a:r>
              <a:rPr lang="en-US" sz="2600" dirty="0">
                <a:solidFill>
                  <a:srgbClr val="0070C0"/>
                </a:solidFill>
              </a:rPr>
              <a:t>onsistency</a:t>
            </a:r>
            <a:r>
              <a:rPr lang="en-US" sz="2600" dirty="0"/>
              <a:t>: </a:t>
            </a:r>
            <a:r>
              <a:rPr lang="en-US" sz="2600" dirty="0" smtClean="0"/>
              <a:t>Each transaction (run by itself with no concurrent execution) must preserve the consistency of the database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b="1" u="sng" dirty="0">
                <a:solidFill>
                  <a:srgbClr val="0070C0"/>
                </a:solidFill>
              </a:rPr>
              <a:t>I</a:t>
            </a:r>
            <a:r>
              <a:rPr lang="en-US" sz="2600" dirty="0">
                <a:solidFill>
                  <a:srgbClr val="0070C0"/>
                </a:solidFill>
              </a:rPr>
              <a:t>solation</a:t>
            </a:r>
            <a:r>
              <a:rPr lang="en-US" sz="2600" dirty="0"/>
              <a:t>: Execution of one </a:t>
            </a:r>
            <a:r>
              <a:rPr lang="en-US" sz="2600" dirty="0" smtClean="0"/>
              <a:t>transaction </a:t>
            </a:r>
            <a:r>
              <a:rPr lang="en-US" sz="2600" dirty="0"/>
              <a:t>is isolated </a:t>
            </a:r>
            <a:r>
              <a:rPr lang="en-US" sz="2600" dirty="0" smtClean="0"/>
              <a:t>(or protected) from the effects of other concurrently running transactions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b="1" u="sng" dirty="0" smtClean="0">
                <a:solidFill>
                  <a:srgbClr val="0070C0"/>
                </a:solidFill>
              </a:rPr>
              <a:t>D</a:t>
            </a:r>
            <a:r>
              <a:rPr lang="en-US" sz="2600" dirty="0" smtClean="0">
                <a:solidFill>
                  <a:srgbClr val="0070C0"/>
                </a:solidFill>
              </a:rPr>
              <a:t>urability</a:t>
            </a:r>
            <a:r>
              <a:rPr lang="en-US" sz="2600" dirty="0" smtClean="0"/>
              <a:t>: If a transaction commits, its effects persist (even of the system crashes before all its changes are reflected on disk)</a:t>
            </a:r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723846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The ACID Properties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2578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Four properties must be ensured in the face of concurrent accesses and system failures: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b="1" u="sng" dirty="0" smtClean="0">
                <a:solidFill>
                  <a:srgbClr val="0070C0"/>
                </a:solidFill>
              </a:rPr>
              <a:t>A</a:t>
            </a:r>
            <a:r>
              <a:rPr lang="en-US" sz="2600" dirty="0" smtClean="0">
                <a:solidFill>
                  <a:srgbClr val="0070C0"/>
                </a:solidFill>
              </a:rPr>
              <a:t>tomicity</a:t>
            </a:r>
            <a:r>
              <a:rPr lang="en-US" sz="2600" dirty="0" smtClean="0"/>
              <a:t>: Either all actions of a transaction are carried out or non at all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b="1" u="sng" dirty="0">
                <a:solidFill>
                  <a:srgbClr val="0070C0"/>
                </a:solidFill>
              </a:rPr>
              <a:t>C</a:t>
            </a:r>
            <a:r>
              <a:rPr lang="en-US" sz="2600" dirty="0">
                <a:solidFill>
                  <a:srgbClr val="0070C0"/>
                </a:solidFill>
              </a:rPr>
              <a:t>onsistency</a:t>
            </a:r>
            <a:r>
              <a:rPr lang="en-US" sz="2600" dirty="0"/>
              <a:t>: </a:t>
            </a:r>
            <a:r>
              <a:rPr lang="en-US" sz="2600" dirty="0" smtClean="0"/>
              <a:t>Each transaction (run by itself with no concurrent execution) must preserve the consistency of the database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b="1" u="sng" dirty="0">
                <a:solidFill>
                  <a:srgbClr val="0070C0"/>
                </a:solidFill>
              </a:rPr>
              <a:t>I</a:t>
            </a:r>
            <a:r>
              <a:rPr lang="en-US" sz="2600" dirty="0">
                <a:solidFill>
                  <a:srgbClr val="0070C0"/>
                </a:solidFill>
              </a:rPr>
              <a:t>solation</a:t>
            </a:r>
            <a:r>
              <a:rPr lang="en-US" sz="2600" dirty="0"/>
              <a:t>: Execution of one </a:t>
            </a:r>
            <a:r>
              <a:rPr lang="en-US" sz="2600" dirty="0" smtClean="0"/>
              <a:t>transaction </a:t>
            </a:r>
            <a:r>
              <a:rPr lang="en-US" sz="2600" dirty="0"/>
              <a:t>is isolated </a:t>
            </a:r>
            <a:r>
              <a:rPr lang="en-US" sz="2600" dirty="0" smtClean="0"/>
              <a:t>(or protected) from the effects of other concurrently running transactions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b="1" u="sng" dirty="0" smtClean="0">
                <a:solidFill>
                  <a:srgbClr val="0070C0"/>
                </a:solidFill>
              </a:rPr>
              <a:t>D</a:t>
            </a:r>
            <a:r>
              <a:rPr lang="en-US" sz="2600" dirty="0" smtClean="0">
                <a:solidFill>
                  <a:srgbClr val="0070C0"/>
                </a:solidFill>
              </a:rPr>
              <a:t>urability</a:t>
            </a:r>
            <a:r>
              <a:rPr lang="en-US" sz="2600" dirty="0" smtClean="0"/>
              <a:t>: If a transaction commits, its effects persist (even of the system crashes before all its changes are reflected on disk)</a:t>
            </a:r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</p:txBody>
      </p:sp>
      <p:sp>
        <p:nvSpPr>
          <p:cNvPr id="2" name="Rounded Rectangle 1"/>
          <p:cNvSpPr/>
          <p:nvPr/>
        </p:nvSpPr>
        <p:spPr>
          <a:xfrm>
            <a:off x="914400" y="2345108"/>
            <a:ext cx="8001000" cy="685800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u="sng" dirty="0" smtClean="0">
                <a:solidFill>
                  <a:schemeClr val="tx1"/>
                </a:solidFill>
              </a:rPr>
              <a:t>Atomicity</a:t>
            </a:r>
            <a:r>
              <a:rPr lang="en-US" sz="2400" dirty="0" smtClean="0">
                <a:solidFill>
                  <a:schemeClr val="tx1"/>
                </a:solidFill>
              </a:rPr>
              <a:t>: The Responsibility of the Recovery Manager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914400" y="3124200"/>
            <a:ext cx="8001000" cy="1066800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u="sng" dirty="0" smtClean="0">
                <a:solidFill>
                  <a:schemeClr val="tx1"/>
                </a:solidFill>
              </a:rPr>
              <a:t>Consistency</a:t>
            </a:r>
            <a:r>
              <a:rPr lang="en-US" sz="2400" dirty="0" smtClean="0">
                <a:solidFill>
                  <a:schemeClr val="tx1"/>
                </a:solidFill>
              </a:rPr>
              <a:t>: The Responsibility of the User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914400" y="4267200"/>
            <a:ext cx="8001000" cy="1066800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u="sng" dirty="0" smtClean="0">
                <a:solidFill>
                  <a:schemeClr val="tx1"/>
                </a:solidFill>
              </a:rPr>
              <a:t>Isolation</a:t>
            </a:r>
            <a:r>
              <a:rPr lang="en-US" sz="2400" dirty="0" smtClean="0">
                <a:solidFill>
                  <a:schemeClr val="tx1"/>
                </a:solidFill>
              </a:rPr>
              <a:t>: The Responsibility of the Transaction Manager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914400" y="5410200"/>
            <a:ext cx="8001000" cy="1066800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u="sng" dirty="0" smtClean="0">
                <a:solidFill>
                  <a:schemeClr val="tx1"/>
                </a:solidFill>
              </a:rPr>
              <a:t>Durability</a:t>
            </a:r>
            <a:r>
              <a:rPr lang="en-US" sz="2400" dirty="0" smtClean="0">
                <a:solidFill>
                  <a:schemeClr val="tx1"/>
                </a:solidFill>
              </a:rPr>
              <a:t>: The Responsibility of the Recovery Manager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4746" y="4411054"/>
            <a:ext cx="96372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sz="6000" dirty="0" smtClean="0"/>
              <a:t> </a:t>
            </a:r>
            <a:endParaRPr lang="en-US" sz="6000" dirty="0"/>
          </a:p>
        </p:txBody>
      </p:sp>
      <p:sp>
        <p:nvSpPr>
          <p:cNvPr id="9" name="TextBox 8"/>
          <p:cNvSpPr txBox="1"/>
          <p:nvPr/>
        </p:nvSpPr>
        <p:spPr>
          <a:xfrm>
            <a:off x="228600" y="2226343"/>
            <a:ext cx="50526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solidFill>
                  <a:srgbClr val="FF0000"/>
                </a:solidFill>
              </a:rPr>
              <a:t>?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28599" y="5481935"/>
            <a:ext cx="50526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solidFill>
                  <a:srgbClr val="FF0000"/>
                </a:solidFill>
              </a:rPr>
              <a:t>?</a:t>
            </a:r>
            <a:endParaRPr lang="en-US" sz="5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7971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4" grpId="0"/>
      <p:bldP spid="9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/>
          </p:nvPr>
        </p:nvGraphicFramePr>
        <p:xfrm>
          <a:off x="609600" y="1295400"/>
          <a:ext cx="7517977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8125873" y="2763123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  <a:endParaRPr lang="en-US" sz="6600" dirty="0" smtClean="0"/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540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Ensuring Atomicity and Durability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5344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>
                <a:solidFill>
                  <a:srgbClr val="0070C0"/>
                </a:solidFill>
              </a:rPr>
              <a:t>How can the recovery manager ensure atomicity and durability (in case of a failure)?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It can ensure atomicity by </a:t>
            </a:r>
            <a:r>
              <a:rPr lang="en-US" sz="2400" i="1" dirty="0" smtClean="0">
                <a:solidFill>
                  <a:srgbClr val="FF0000"/>
                </a:solidFill>
              </a:rPr>
              <a:t>undoing</a:t>
            </a:r>
            <a:r>
              <a:rPr lang="en-US" sz="2400" dirty="0" smtClean="0"/>
              <a:t> the actions of transactions that did not commit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It can ensure durability by </a:t>
            </a:r>
            <a:r>
              <a:rPr lang="en-US" sz="2400" i="1" dirty="0" smtClean="0">
                <a:solidFill>
                  <a:srgbClr val="FF0000"/>
                </a:solidFill>
              </a:rPr>
              <a:t>redoing</a:t>
            </a:r>
            <a:r>
              <a:rPr lang="en-US" sz="2400" dirty="0" smtClean="0"/>
              <a:t> (all) the actions of committed transactions </a:t>
            </a:r>
            <a:endParaRPr lang="en-US" sz="2400" dirty="0"/>
          </a:p>
        </p:txBody>
      </p:sp>
      <p:sp>
        <p:nvSpPr>
          <p:cNvPr id="24" name="Rectangle 6"/>
          <p:cNvSpPr>
            <a:spLocks noChangeArrowheads="1"/>
          </p:cNvSpPr>
          <p:nvPr/>
        </p:nvSpPr>
        <p:spPr bwMode="auto">
          <a:xfrm>
            <a:off x="3760206" y="4098925"/>
            <a:ext cx="862417" cy="366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b="1" dirty="0" smtClean="0">
                <a:solidFill>
                  <a:srgbClr val="FF0000"/>
                </a:solidFill>
                <a:latin typeface="Book Antiqua" pitchFamily="18" charset="0"/>
              </a:rPr>
              <a:t>Crash</a:t>
            </a:r>
            <a:r>
              <a:rPr lang="en-US" b="1" dirty="0">
                <a:solidFill>
                  <a:srgbClr val="FF0000"/>
                </a:solidFill>
                <a:latin typeface="Book Antiqua" pitchFamily="18" charset="0"/>
              </a:rPr>
              <a:t>!</a:t>
            </a:r>
          </a:p>
        </p:txBody>
      </p:sp>
      <p:sp>
        <p:nvSpPr>
          <p:cNvPr id="26" name="Rectangle 8"/>
          <p:cNvSpPr>
            <a:spLocks noChangeArrowheads="1"/>
          </p:cNvSpPr>
          <p:nvPr/>
        </p:nvSpPr>
        <p:spPr bwMode="auto">
          <a:xfrm>
            <a:off x="345494" y="4437063"/>
            <a:ext cx="496932" cy="17825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2200" dirty="0">
                <a:solidFill>
                  <a:srgbClr val="002060"/>
                </a:solidFill>
                <a:latin typeface="Book Antiqua" pitchFamily="18" charset="0"/>
              </a:rPr>
              <a:t>T1</a:t>
            </a:r>
          </a:p>
          <a:p>
            <a:pPr algn="l"/>
            <a:r>
              <a:rPr lang="en-US" sz="2200" dirty="0">
                <a:solidFill>
                  <a:srgbClr val="002060"/>
                </a:solidFill>
                <a:latin typeface="Book Antiqua" pitchFamily="18" charset="0"/>
              </a:rPr>
              <a:t>T2</a:t>
            </a:r>
          </a:p>
          <a:p>
            <a:pPr algn="l"/>
            <a:r>
              <a:rPr lang="en-US" sz="2200" dirty="0">
                <a:solidFill>
                  <a:srgbClr val="002060"/>
                </a:solidFill>
                <a:latin typeface="Book Antiqua" pitchFamily="18" charset="0"/>
              </a:rPr>
              <a:t>T3</a:t>
            </a:r>
          </a:p>
          <a:p>
            <a:pPr algn="l"/>
            <a:r>
              <a:rPr lang="en-US" sz="2200" dirty="0">
                <a:solidFill>
                  <a:srgbClr val="7030A0"/>
                </a:solidFill>
                <a:latin typeface="Book Antiqua" pitchFamily="18" charset="0"/>
              </a:rPr>
              <a:t>T4</a:t>
            </a:r>
          </a:p>
          <a:p>
            <a:pPr algn="l"/>
            <a:r>
              <a:rPr lang="en-US" sz="2200" dirty="0">
                <a:solidFill>
                  <a:srgbClr val="7030A0"/>
                </a:solidFill>
                <a:latin typeface="Book Antiqua" pitchFamily="18" charset="0"/>
              </a:rPr>
              <a:t>T5</a:t>
            </a:r>
          </a:p>
        </p:txBody>
      </p:sp>
      <p:sp>
        <p:nvSpPr>
          <p:cNvPr id="27" name="Line 9"/>
          <p:cNvSpPr>
            <a:spLocks noChangeShapeType="1"/>
          </p:cNvSpPr>
          <p:nvPr/>
        </p:nvSpPr>
        <p:spPr bwMode="auto">
          <a:xfrm>
            <a:off x="1013831" y="4633913"/>
            <a:ext cx="1136650" cy="0"/>
          </a:xfrm>
          <a:prstGeom prst="line">
            <a:avLst/>
          </a:prstGeom>
          <a:noFill/>
          <a:ln w="50800">
            <a:solidFill>
              <a:srgbClr val="0000FF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Line 10"/>
          <p:cNvSpPr>
            <a:spLocks noChangeShapeType="1"/>
          </p:cNvSpPr>
          <p:nvPr/>
        </p:nvSpPr>
        <p:spPr bwMode="auto">
          <a:xfrm>
            <a:off x="1577394" y="4935538"/>
            <a:ext cx="1135062" cy="0"/>
          </a:xfrm>
          <a:prstGeom prst="line">
            <a:avLst/>
          </a:prstGeom>
          <a:noFill/>
          <a:ln w="50800">
            <a:solidFill>
              <a:srgbClr val="0000FF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Line 11"/>
          <p:cNvSpPr>
            <a:spLocks noChangeShapeType="1"/>
          </p:cNvSpPr>
          <p:nvPr/>
        </p:nvSpPr>
        <p:spPr bwMode="auto">
          <a:xfrm>
            <a:off x="2452106" y="5318125"/>
            <a:ext cx="1136650" cy="0"/>
          </a:xfrm>
          <a:prstGeom prst="line">
            <a:avLst/>
          </a:prstGeom>
          <a:noFill/>
          <a:ln w="50800">
            <a:solidFill>
              <a:srgbClr val="0000FF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Line 12"/>
          <p:cNvSpPr>
            <a:spLocks noChangeShapeType="1"/>
          </p:cNvSpPr>
          <p:nvPr/>
        </p:nvSpPr>
        <p:spPr bwMode="auto">
          <a:xfrm>
            <a:off x="882069" y="5691188"/>
            <a:ext cx="33909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Line 13"/>
          <p:cNvSpPr>
            <a:spLocks noChangeShapeType="1"/>
          </p:cNvSpPr>
          <p:nvPr/>
        </p:nvSpPr>
        <p:spPr bwMode="auto">
          <a:xfrm>
            <a:off x="3514144" y="6003925"/>
            <a:ext cx="7620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" name="Line 14"/>
          <p:cNvSpPr>
            <a:spLocks noChangeShapeType="1"/>
          </p:cNvSpPr>
          <p:nvPr/>
        </p:nvSpPr>
        <p:spPr bwMode="auto">
          <a:xfrm>
            <a:off x="4301544" y="4648200"/>
            <a:ext cx="0" cy="1573213"/>
          </a:xfrm>
          <a:prstGeom prst="line">
            <a:avLst/>
          </a:prstGeom>
          <a:noFill/>
          <a:ln w="50800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srgbClr val="FF0000"/>
              </a:solidFill>
            </a:endParaRPr>
          </a:p>
        </p:txBody>
      </p:sp>
      <p:sp>
        <p:nvSpPr>
          <p:cNvPr id="36" name="Line 15"/>
          <p:cNvSpPr>
            <a:spLocks noChangeShapeType="1"/>
          </p:cNvSpPr>
          <p:nvPr/>
        </p:nvSpPr>
        <p:spPr bwMode="auto">
          <a:xfrm>
            <a:off x="988431" y="4600575"/>
            <a:ext cx="0" cy="6985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" name="Line 16"/>
          <p:cNvSpPr>
            <a:spLocks noChangeShapeType="1"/>
          </p:cNvSpPr>
          <p:nvPr/>
        </p:nvSpPr>
        <p:spPr bwMode="auto">
          <a:xfrm>
            <a:off x="2175881" y="4600575"/>
            <a:ext cx="0" cy="6985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" name="Line 17"/>
          <p:cNvSpPr>
            <a:spLocks noChangeShapeType="1"/>
          </p:cNvSpPr>
          <p:nvPr/>
        </p:nvSpPr>
        <p:spPr bwMode="auto">
          <a:xfrm>
            <a:off x="1551994" y="4900613"/>
            <a:ext cx="0" cy="68262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" name="Line 18"/>
          <p:cNvSpPr>
            <a:spLocks noChangeShapeType="1"/>
          </p:cNvSpPr>
          <p:nvPr/>
        </p:nvSpPr>
        <p:spPr bwMode="auto">
          <a:xfrm>
            <a:off x="2737856" y="4900613"/>
            <a:ext cx="0" cy="68262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" name="Line 19"/>
          <p:cNvSpPr>
            <a:spLocks noChangeShapeType="1"/>
          </p:cNvSpPr>
          <p:nvPr/>
        </p:nvSpPr>
        <p:spPr bwMode="auto">
          <a:xfrm>
            <a:off x="2426706" y="5283200"/>
            <a:ext cx="0" cy="6985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" name="Line 20"/>
          <p:cNvSpPr>
            <a:spLocks noChangeShapeType="1"/>
          </p:cNvSpPr>
          <p:nvPr/>
        </p:nvSpPr>
        <p:spPr bwMode="auto">
          <a:xfrm>
            <a:off x="3614156" y="5283200"/>
            <a:ext cx="0" cy="6985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" name="Line 21"/>
          <p:cNvSpPr>
            <a:spLocks noChangeShapeType="1"/>
          </p:cNvSpPr>
          <p:nvPr/>
        </p:nvSpPr>
        <p:spPr bwMode="auto">
          <a:xfrm>
            <a:off x="878894" y="5656263"/>
            <a:ext cx="0" cy="6985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" name="Line 22"/>
          <p:cNvSpPr>
            <a:spLocks noChangeShapeType="1"/>
          </p:cNvSpPr>
          <p:nvPr/>
        </p:nvSpPr>
        <p:spPr bwMode="auto">
          <a:xfrm>
            <a:off x="3488744" y="5967413"/>
            <a:ext cx="0" cy="6985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Rectangle 23"/>
          <p:cNvSpPr>
            <a:spLocks noChangeArrowheads="1"/>
          </p:cNvSpPr>
          <p:nvPr/>
        </p:nvSpPr>
        <p:spPr bwMode="auto">
          <a:xfrm>
            <a:off x="261356" y="4038600"/>
            <a:ext cx="4483100" cy="2273300"/>
          </a:xfrm>
          <a:prstGeom prst="rect">
            <a:avLst/>
          </a:prstGeom>
          <a:noFill/>
          <a:ln w="25400">
            <a:solidFill>
              <a:srgbClr val="00B05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" name="TextBox 44"/>
          <p:cNvSpPr txBox="1"/>
          <p:nvPr/>
        </p:nvSpPr>
        <p:spPr>
          <a:xfrm>
            <a:off x="5393822" y="4186297"/>
            <a:ext cx="3329116" cy="2062103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100000"/>
              <a:buFont typeface="Wingdings" pitchFamily="2" charset="2"/>
              <a:buChar char="§"/>
            </a:pPr>
            <a:r>
              <a:rPr lang="en-US" sz="2000" dirty="0"/>
              <a:t>Desired Behavior after </a:t>
            </a:r>
            <a:r>
              <a:rPr lang="en-US" sz="2000" dirty="0" smtClean="0"/>
              <a:t>the </a:t>
            </a:r>
            <a:br>
              <a:rPr lang="en-US" sz="2000" dirty="0" smtClean="0"/>
            </a:br>
            <a:r>
              <a:rPr lang="en-US" sz="2000" dirty="0" smtClean="0"/>
              <a:t>system </a:t>
            </a:r>
            <a:r>
              <a:rPr lang="en-US" sz="2000" dirty="0"/>
              <a:t>restarts: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000" dirty="0">
                <a:solidFill>
                  <a:srgbClr val="0000FF"/>
                </a:solidFill>
              </a:rPr>
              <a:t>T1, T2 </a:t>
            </a:r>
            <a:r>
              <a:rPr lang="en-US" sz="2000" dirty="0"/>
              <a:t>&amp; </a:t>
            </a:r>
            <a:r>
              <a:rPr lang="en-US" sz="2000" dirty="0">
                <a:solidFill>
                  <a:srgbClr val="0000FF"/>
                </a:solidFill>
              </a:rPr>
              <a:t>T3</a:t>
            </a:r>
            <a:r>
              <a:rPr lang="en-US" sz="2000" dirty="0"/>
              <a:t> should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be durable</a:t>
            </a:r>
            <a:r>
              <a:rPr lang="en-US" sz="2000" i="1" dirty="0" smtClean="0">
                <a:solidFill>
                  <a:srgbClr val="0000FF"/>
                </a:solidFill>
              </a:rPr>
              <a:t> 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folHlink"/>
                </a:solidFill>
              </a:rPr>
              <a:t>T4</a:t>
            </a:r>
            <a:r>
              <a:rPr lang="en-US" sz="2000" dirty="0" smtClean="0"/>
              <a:t> </a:t>
            </a:r>
            <a:r>
              <a:rPr lang="en-US" sz="2000" dirty="0"/>
              <a:t>&amp; </a:t>
            </a:r>
            <a:r>
              <a:rPr lang="en-US" sz="2000" dirty="0">
                <a:solidFill>
                  <a:schemeClr val="folHlink"/>
                </a:solidFill>
              </a:rPr>
              <a:t>T5</a:t>
            </a:r>
            <a:r>
              <a:rPr lang="en-US" sz="2000" dirty="0">
                <a:solidFill>
                  <a:schemeClr val="accent2"/>
                </a:solidFill>
              </a:rPr>
              <a:t> </a:t>
            </a:r>
            <a:r>
              <a:rPr lang="en-US" sz="2000" dirty="0"/>
              <a:t>should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be rolled back</a:t>
            </a:r>
            <a:endParaRPr lang="en-US" sz="2000" dirty="0"/>
          </a:p>
        </p:txBody>
      </p:sp>
      <p:sp>
        <p:nvSpPr>
          <p:cNvPr id="7" name="Striped Right Arrow 6"/>
          <p:cNvSpPr/>
          <p:nvPr/>
        </p:nvSpPr>
        <p:spPr>
          <a:xfrm>
            <a:off x="4867540" y="4800600"/>
            <a:ext cx="440822" cy="682625"/>
          </a:xfrm>
          <a:prstGeom prst="striped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191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6" grpId="0"/>
      <p:bldP spid="27" grpId="0" animBg="1"/>
      <p:bldP spid="28" grpId="0" animBg="1"/>
      <p:bldP spid="30" grpId="0" animBg="1"/>
      <p:bldP spid="31" grpId="0" animBg="1"/>
      <p:bldP spid="33" grpId="0" animBg="1"/>
      <p:bldP spid="34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Stealing Frames and Forcing Pages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5344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/>
              <a:t>To realize what it takes to implement a recovery manager, it </a:t>
            </a:r>
            <a:br>
              <a:rPr lang="en-US" sz="2600" dirty="0" smtClean="0"/>
            </a:br>
            <a:r>
              <a:rPr lang="en-US" sz="2600" dirty="0" smtClean="0"/>
              <a:t>is necessary to understand what happens during </a:t>
            </a:r>
            <a:br>
              <a:rPr lang="en-US" sz="2600" dirty="0" smtClean="0"/>
            </a:br>
            <a:r>
              <a:rPr lang="en-US" sz="2600" dirty="0" smtClean="0"/>
              <a:t>normal execution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0070C0"/>
                </a:solidFill>
              </a:rPr>
              <a:t>Can the changes made to an object </a:t>
            </a:r>
            <a:r>
              <a:rPr lang="en-US" sz="2400" b="1" i="1" dirty="0" smtClean="0">
                <a:solidFill>
                  <a:srgbClr val="0070C0"/>
                </a:solidFill>
              </a:rPr>
              <a:t>O</a:t>
            </a:r>
            <a:r>
              <a:rPr lang="en-US" sz="2400" dirty="0" smtClean="0">
                <a:solidFill>
                  <a:srgbClr val="0070C0"/>
                </a:solidFill>
              </a:rPr>
              <a:t> in the buffer pool by a transaction </a:t>
            </a:r>
            <a:r>
              <a:rPr lang="en-US" sz="2400" b="1" i="1" dirty="0" smtClean="0">
                <a:solidFill>
                  <a:srgbClr val="0070C0"/>
                </a:solidFill>
              </a:rPr>
              <a:t>T</a:t>
            </a:r>
            <a:r>
              <a:rPr lang="en-US" sz="2400" dirty="0" smtClean="0">
                <a:solidFill>
                  <a:srgbClr val="0070C0"/>
                </a:solidFill>
              </a:rPr>
              <a:t> be written to disk before </a:t>
            </a:r>
            <a:r>
              <a:rPr lang="en-US" sz="2400" b="1" i="1" dirty="0" smtClean="0">
                <a:solidFill>
                  <a:srgbClr val="0070C0"/>
                </a:solidFill>
              </a:rPr>
              <a:t>T</a:t>
            </a:r>
            <a:r>
              <a:rPr lang="en-US" sz="2400" dirty="0" smtClean="0">
                <a:solidFill>
                  <a:srgbClr val="0070C0"/>
                </a:solidFill>
              </a:rPr>
              <a:t> commits?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dirty="0" smtClean="0"/>
              <a:t>Yes, if another transaction </a:t>
            </a:r>
            <a:r>
              <a:rPr lang="en-US" sz="2200" i="1" u="sng" dirty="0" smtClean="0"/>
              <a:t>steals</a:t>
            </a:r>
            <a:r>
              <a:rPr lang="en-US" sz="2200" dirty="0" smtClean="0"/>
              <a:t> </a:t>
            </a:r>
            <a:r>
              <a:rPr lang="en-US" sz="2200" b="1" i="1" dirty="0" smtClean="0"/>
              <a:t>O</a:t>
            </a:r>
            <a:r>
              <a:rPr lang="en-US" sz="2200" dirty="0" smtClean="0"/>
              <a:t>’s frame (a </a:t>
            </a:r>
            <a:r>
              <a:rPr lang="en-US" sz="2200" i="1" dirty="0" smtClean="0">
                <a:solidFill>
                  <a:srgbClr val="00B050"/>
                </a:solidFill>
              </a:rPr>
              <a:t>steal approach</a:t>
            </a:r>
            <a:r>
              <a:rPr lang="en-US" sz="2200" dirty="0" smtClean="0"/>
              <a:t> is said to be in place)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dirty="0" smtClean="0"/>
              <a:t>No, if stealing is not allowed (a </a:t>
            </a:r>
            <a:r>
              <a:rPr lang="en-US" sz="2200" i="1" dirty="0" smtClean="0">
                <a:solidFill>
                  <a:srgbClr val="00B050"/>
                </a:solidFill>
              </a:rPr>
              <a:t>no-steal approach </a:t>
            </a:r>
            <a:r>
              <a:rPr lang="en-US" sz="2200" dirty="0" smtClean="0"/>
              <a:t>is said to be in place)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0070C0"/>
                </a:solidFill>
              </a:rPr>
              <a:t>When </a:t>
            </a:r>
            <a:r>
              <a:rPr lang="en-US" sz="2400" b="1" i="1" dirty="0" smtClean="0">
                <a:solidFill>
                  <a:srgbClr val="0070C0"/>
                </a:solidFill>
              </a:rPr>
              <a:t>T</a:t>
            </a:r>
            <a:r>
              <a:rPr lang="en-US" sz="2400" dirty="0" smtClean="0">
                <a:solidFill>
                  <a:srgbClr val="0070C0"/>
                </a:solidFill>
              </a:rPr>
              <a:t> commits, must we ensure that all its changes are immediately </a:t>
            </a:r>
            <a:r>
              <a:rPr lang="en-US" sz="2400" i="1" dirty="0" smtClean="0">
                <a:solidFill>
                  <a:srgbClr val="0070C0"/>
                </a:solidFill>
              </a:rPr>
              <a:t>forced</a:t>
            </a:r>
            <a:r>
              <a:rPr lang="en-US" sz="2400" dirty="0" smtClean="0">
                <a:solidFill>
                  <a:srgbClr val="0070C0"/>
                </a:solidFill>
              </a:rPr>
              <a:t> to disk?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dirty="0" smtClean="0"/>
              <a:t>Yes, if a </a:t>
            </a:r>
            <a:r>
              <a:rPr lang="en-US" sz="2200" i="1" dirty="0" smtClean="0">
                <a:solidFill>
                  <a:srgbClr val="00B050"/>
                </a:solidFill>
              </a:rPr>
              <a:t>force approach </a:t>
            </a:r>
            <a:r>
              <a:rPr lang="en-US" sz="2200" dirty="0" smtClean="0"/>
              <a:t>is used 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dirty="0" smtClean="0"/>
              <a:t>No, if a </a:t>
            </a:r>
            <a:r>
              <a:rPr lang="en-US" sz="2200" i="1" dirty="0" smtClean="0">
                <a:solidFill>
                  <a:srgbClr val="00B050"/>
                </a:solidFill>
              </a:rPr>
              <a:t>no-force approach </a:t>
            </a:r>
            <a:r>
              <a:rPr lang="en-US" sz="2200" dirty="0" smtClean="0"/>
              <a:t>is used</a:t>
            </a: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600" dirty="0" smtClean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411807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40458</TotalTime>
  <Words>2370</Words>
  <Application>Microsoft Office PowerPoint</Application>
  <PresentationFormat>On-screen Show (4:3)</PresentationFormat>
  <Paragraphs>897</Paragraphs>
  <Slides>26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3" baseType="lpstr">
      <vt:lpstr>ＭＳ Ｐゴシック</vt:lpstr>
      <vt:lpstr>Arial</vt:lpstr>
      <vt:lpstr>Book Antiqua</vt:lpstr>
      <vt:lpstr>Calibri</vt:lpstr>
      <vt:lpstr>Symbol</vt:lpstr>
      <vt:lpstr>Wingdings</vt:lpstr>
      <vt:lpstr>Office Theme</vt:lpstr>
      <vt:lpstr>Database Applications (15-415)  DBMS Internals- Part XIII Lecture 25, April 15, 2018</vt:lpstr>
      <vt:lpstr>Today…</vt:lpstr>
      <vt:lpstr>DBMS Layers</vt:lpstr>
      <vt:lpstr>Outline</vt:lpstr>
      <vt:lpstr>The ACID Properties</vt:lpstr>
      <vt:lpstr>The ACID Properties</vt:lpstr>
      <vt:lpstr>Outline</vt:lpstr>
      <vt:lpstr>Ensuring Atomicity and Durability</vt:lpstr>
      <vt:lpstr>Stealing Frames and Forcing Pages</vt:lpstr>
      <vt:lpstr>Steal vs. No-Steal and Force vs. No-Force Approaches</vt:lpstr>
      <vt:lpstr>Steal vs. No-Steal and Force vs. No-Force Approaches (Cont’d)</vt:lpstr>
      <vt:lpstr>Outline</vt:lpstr>
      <vt:lpstr>Logging and the WAL Property</vt:lpstr>
      <vt:lpstr>The WAL Protocol</vt:lpstr>
      <vt:lpstr>The WAL Protocol (Cont’d)</vt:lpstr>
      <vt:lpstr>Outline</vt:lpstr>
      <vt:lpstr>The Log</vt:lpstr>
      <vt:lpstr>The Log (Cont’d)</vt:lpstr>
      <vt:lpstr>When to Write Log Records?</vt:lpstr>
      <vt:lpstr>When to Write Log Records?</vt:lpstr>
      <vt:lpstr>Log Records</vt:lpstr>
      <vt:lpstr>Other Recovery-Related Structures</vt:lpstr>
      <vt:lpstr>An Example</vt:lpstr>
      <vt:lpstr>An Example</vt:lpstr>
      <vt:lpstr>An Example</vt:lpstr>
      <vt:lpstr>Next Class</vt:lpstr>
    </vt:vector>
  </TitlesOfParts>
  <Company>Carnegie Mellon University in Qatar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Dania Abed Rabbou</dc:creator>
  <cp:lastModifiedBy>Mohammad Hammoud</cp:lastModifiedBy>
  <cp:revision>3751</cp:revision>
  <dcterms:created xsi:type="dcterms:W3CDTF">2013-11-24T06:45:02Z</dcterms:created>
  <dcterms:modified xsi:type="dcterms:W3CDTF">2018-04-15T09:38:16Z</dcterms:modified>
</cp:coreProperties>
</file>