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1120" r:id="rId3"/>
    <p:sldId id="1466" r:id="rId4"/>
    <p:sldId id="1526" r:id="rId5"/>
    <p:sldId id="1504" r:id="rId6"/>
    <p:sldId id="1516" r:id="rId7"/>
    <p:sldId id="1517" r:id="rId8"/>
    <p:sldId id="1612" r:id="rId9"/>
    <p:sldId id="1518" r:id="rId10"/>
    <p:sldId id="1519" r:id="rId11"/>
    <p:sldId id="1520" r:id="rId12"/>
    <p:sldId id="1521" r:id="rId13"/>
    <p:sldId id="1522" r:id="rId14"/>
    <p:sldId id="1523" r:id="rId15"/>
    <p:sldId id="1524" r:id="rId16"/>
    <p:sldId id="1525" r:id="rId17"/>
    <p:sldId id="1613" r:id="rId18"/>
    <p:sldId id="1515" r:id="rId19"/>
    <p:sldId id="1505" r:id="rId20"/>
    <p:sldId id="1508" r:id="rId21"/>
    <p:sldId id="1509" r:id="rId22"/>
    <p:sldId id="1510" r:id="rId23"/>
    <p:sldId id="1511" r:id="rId24"/>
    <p:sldId id="1531" r:id="rId25"/>
    <p:sldId id="1513" r:id="rId26"/>
    <p:sldId id="1514" r:id="rId27"/>
    <p:sldId id="1614" r:id="rId28"/>
    <p:sldId id="1532" r:id="rId29"/>
    <p:sldId id="1533" r:id="rId30"/>
    <p:sldId id="1534" r:id="rId31"/>
    <p:sldId id="1535" r:id="rId32"/>
    <p:sldId id="1536" r:id="rId33"/>
    <p:sldId id="1537" r:id="rId34"/>
    <p:sldId id="1538" r:id="rId35"/>
    <p:sldId id="1539" r:id="rId36"/>
    <p:sldId id="1540" r:id="rId37"/>
    <p:sldId id="1541" r:id="rId38"/>
    <p:sldId id="1542" r:id="rId39"/>
    <p:sldId id="1543" r:id="rId40"/>
    <p:sldId id="1544" r:id="rId41"/>
    <p:sldId id="1545" r:id="rId42"/>
    <p:sldId id="1546" r:id="rId43"/>
    <p:sldId id="1547" r:id="rId44"/>
    <p:sldId id="1548" r:id="rId45"/>
    <p:sldId id="1549" r:id="rId46"/>
    <p:sldId id="1550" r:id="rId47"/>
    <p:sldId id="1551" r:id="rId48"/>
    <p:sldId id="1552" r:id="rId49"/>
    <p:sldId id="1553" r:id="rId50"/>
    <p:sldId id="1554" r:id="rId51"/>
    <p:sldId id="1555" r:id="rId52"/>
    <p:sldId id="1561" r:id="rId53"/>
    <p:sldId id="1562" r:id="rId54"/>
    <p:sldId id="1563" r:id="rId55"/>
    <p:sldId id="1565" r:id="rId56"/>
    <p:sldId id="1566" r:id="rId57"/>
    <p:sldId id="1564" r:id="rId58"/>
    <p:sldId id="1627" r:id="rId59"/>
    <p:sldId id="1628" r:id="rId60"/>
    <p:sldId id="1583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662EB91C-48D5-4480-B2C8-3971CCDAA736}" type="presOf" srcId="{020DE52D-4485-480D-9641-C45E840E866B}" destId="{39E20E5E-7A0A-4B3D-AD24-19B40C981C2F}" srcOrd="0" destOrd="0" presId="urn:microsoft.com/office/officeart/2008/layout/VerticalCurvedList"/>
    <dgm:cxn modelId="{B4242B20-6F76-4B53-AF4B-14215E63BDE4}" type="presOf" srcId="{C4797427-72CE-41EC-9F4E-A308E1F1C0A5}" destId="{6A9BB9A5-D7E6-4B85-A893-A853B42EDFDB}" srcOrd="0" destOrd="0" presId="urn:microsoft.com/office/officeart/2008/layout/VerticalCurvedList"/>
    <dgm:cxn modelId="{05916A56-9F5E-411D-856A-8CC78F2733A9}" type="presOf" srcId="{F697B42C-0438-4219-9447-F99531A21CCC}" destId="{C56633DC-E658-46D8-BE63-7CB1CCD3C8DC}" srcOrd="0" destOrd="0" presId="urn:microsoft.com/office/officeart/2008/layout/VerticalCurvedList"/>
    <dgm:cxn modelId="{9176C9DE-1967-477E-ABC0-9547AF180F8C}" type="presOf" srcId="{47736B17-8141-4E43-9780-98F53B713858}" destId="{67907F57-CE92-4148-A363-A077A6E4AB6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DB8202C6-8A47-44F7-8837-8B0E64DECEE4}" type="presOf" srcId="{BE1645D6-1611-4DF4-8DF3-EEC32D8C4F8A}" destId="{8D4BB782-D1CB-4178-BD6C-378E667E109F}" srcOrd="0" destOrd="0" presId="urn:microsoft.com/office/officeart/2008/layout/VerticalCurvedList"/>
    <dgm:cxn modelId="{E2324167-E61D-440E-AB37-E25B849C942E}" type="presOf" srcId="{594BF85D-E9BC-439A-80D6-0EB4896FAE66}" destId="{A6946E9A-7D31-4472-807C-904F7A880CDC}" srcOrd="0" destOrd="0" presId="urn:microsoft.com/office/officeart/2008/layout/VerticalCurvedList"/>
    <dgm:cxn modelId="{560DCE75-B4D3-4352-9DCB-CB0640190A9B}" type="presParOf" srcId="{8D4BB782-D1CB-4178-BD6C-378E667E109F}" destId="{30E5EA73-69FE-4C99-B7E6-D2785DA2F8C5}" srcOrd="0" destOrd="0" presId="urn:microsoft.com/office/officeart/2008/layout/VerticalCurvedList"/>
    <dgm:cxn modelId="{3032F25E-7E78-41FC-B6D2-ED8AF3C16FC3}" type="presParOf" srcId="{30E5EA73-69FE-4C99-B7E6-D2785DA2F8C5}" destId="{147482D8-F793-4B63-AC92-2D2E108DBAA0}" srcOrd="0" destOrd="0" presId="urn:microsoft.com/office/officeart/2008/layout/VerticalCurvedList"/>
    <dgm:cxn modelId="{78439C14-A58F-4D5A-B504-AAC696C6DA1D}" type="presParOf" srcId="{147482D8-F793-4B63-AC92-2D2E108DBAA0}" destId="{F2410933-DB5E-4543-A714-4AF5A203C95C}" srcOrd="0" destOrd="0" presId="urn:microsoft.com/office/officeart/2008/layout/VerticalCurvedList"/>
    <dgm:cxn modelId="{8D975E46-9172-4CF4-971E-476CBE3A2896}" type="presParOf" srcId="{147482D8-F793-4B63-AC92-2D2E108DBAA0}" destId="{C56633DC-E658-46D8-BE63-7CB1CCD3C8DC}" srcOrd="1" destOrd="0" presId="urn:microsoft.com/office/officeart/2008/layout/VerticalCurvedList"/>
    <dgm:cxn modelId="{A41FCD32-D587-452B-8D83-D08BD495CD2C}" type="presParOf" srcId="{147482D8-F793-4B63-AC92-2D2E108DBAA0}" destId="{82F03708-A2AD-459B-AB59-7BBD9EB44E67}" srcOrd="2" destOrd="0" presId="urn:microsoft.com/office/officeart/2008/layout/VerticalCurvedList"/>
    <dgm:cxn modelId="{CECA53CE-9207-4576-9D18-3F8651CEFF57}" type="presParOf" srcId="{147482D8-F793-4B63-AC92-2D2E108DBAA0}" destId="{9C6C1869-E7B2-4FB9-A22B-16BADC04A189}" srcOrd="3" destOrd="0" presId="urn:microsoft.com/office/officeart/2008/layout/VerticalCurvedList"/>
    <dgm:cxn modelId="{209D8741-164D-46BD-BB57-CB5FED37BEBA}" type="presParOf" srcId="{30E5EA73-69FE-4C99-B7E6-D2785DA2F8C5}" destId="{6A9BB9A5-D7E6-4B85-A893-A853B42EDFDB}" srcOrd="1" destOrd="0" presId="urn:microsoft.com/office/officeart/2008/layout/VerticalCurvedList"/>
    <dgm:cxn modelId="{C96B2367-9C30-4C28-ADE2-6E3637B842E2}" type="presParOf" srcId="{30E5EA73-69FE-4C99-B7E6-D2785DA2F8C5}" destId="{D339894F-B556-4276-87C5-28469AC5903F}" srcOrd="2" destOrd="0" presId="urn:microsoft.com/office/officeart/2008/layout/VerticalCurvedList"/>
    <dgm:cxn modelId="{8E91816D-463C-4588-8CA5-9CE29A1165F0}" type="presParOf" srcId="{D339894F-B556-4276-87C5-28469AC5903F}" destId="{1D9B0BA2-0AB2-4427-AE28-98650EADD147}" srcOrd="0" destOrd="0" presId="urn:microsoft.com/office/officeart/2008/layout/VerticalCurvedList"/>
    <dgm:cxn modelId="{6D8C075F-D225-475B-8418-5A3BD0E31F4A}" type="presParOf" srcId="{30E5EA73-69FE-4C99-B7E6-D2785DA2F8C5}" destId="{39E20E5E-7A0A-4B3D-AD24-19B40C981C2F}" srcOrd="3" destOrd="0" presId="urn:microsoft.com/office/officeart/2008/layout/VerticalCurvedList"/>
    <dgm:cxn modelId="{30369C25-67D0-48AA-BD05-0A925F3E26A9}" type="presParOf" srcId="{30E5EA73-69FE-4C99-B7E6-D2785DA2F8C5}" destId="{35B9B1A7-D8A9-48DF-B7EB-492522B108AE}" srcOrd="4" destOrd="0" presId="urn:microsoft.com/office/officeart/2008/layout/VerticalCurvedList"/>
    <dgm:cxn modelId="{A14FD367-D169-4243-96C2-4CE2B33D01C3}" type="presParOf" srcId="{35B9B1A7-D8A9-48DF-B7EB-492522B108AE}" destId="{2B94B3DE-3FD1-4138-B6A8-86C32D7CDAE7}" srcOrd="0" destOrd="0" presId="urn:microsoft.com/office/officeart/2008/layout/VerticalCurvedList"/>
    <dgm:cxn modelId="{C24FEE4C-AB09-4AA4-B05D-B8B784B770DB}" type="presParOf" srcId="{30E5EA73-69FE-4C99-B7E6-D2785DA2F8C5}" destId="{A6946E9A-7D31-4472-807C-904F7A880CDC}" srcOrd="5" destOrd="0" presId="urn:microsoft.com/office/officeart/2008/layout/VerticalCurvedList"/>
    <dgm:cxn modelId="{1DBD16C3-CBED-40C1-8D99-0EB7F6941584}" type="presParOf" srcId="{30E5EA73-69FE-4C99-B7E6-D2785DA2F8C5}" destId="{423D8E4F-9FB0-44F1-BB47-0A0198419235}" srcOrd="6" destOrd="0" presId="urn:microsoft.com/office/officeart/2008/layout/VerticalCurvedList"/>
    <dgm:cxn modelId="{A824E490-B375-44D3-A2DE-20158B1E96A8}" type="presParOf" srcId="{423D8E4F-9FB0-44F1-BB47-0A0198419235}" destId="{58A99791-976C-4270-ABCC-A15CE6943D6C}" srcOrd="0" destOrd="0" presId="urn:microsoft.com/office/officeart/2008/layout/VerticalCurvedList"/>
    <dgm:cxn modelId="{96175698-16DC-4550-A888-A0CE8E66D7A3}" type="presParOf" srcId="{30E5EA73-69FE-4C99-B7E6-D2785DA2F8C5}" destId="{67907F57-CE92-4148-A363-A077A6E4AB6F}" srcOrd="7" destOrd="0" presId="urn:microsoft.com/office/officeart/2008/layout/VerticalCurvedList"/>
    <dgm:cxn modelId="{75BFA1D6-7B25-423A-93DB-E5CD33F40A60}" type="presParOf" srcId="{30E5EA73-69FE-4C99-B7E6-D2785DA2F8C5}" destId="{26D4161C-6068-4D83-8289-AC16ABE02D0F}" srcOrd="8" destOrd="0" presId="urn:microsoft.com/office/officeart/2008/layout/VerticalCurvedList"/>
    <dgm:cxn modelId="{5D88509A-4A56-486B-A05F-F81A1C241704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324D09F0-960D-42B3-90CB-1DCDC52CF9FC}" type="presOf" srcId="{F697B42C-0438-4219-9447-F99531A21CCC}" destId="{C56633DC-E658-46D8-BE63-7CB1CCD3C8DC}" srcOrd="0" destOrd="0" presId="urn:microsoft.com/office/officeart/2008/layout/VerticalCurvedList"/>
    <dgm:cxn modelId="{ACA38707-9CBE-4846-9DD7-9CE6A46299F0}" type="presOf" srcId="{C4797427-72CE-41EC-9F4E-A308E1F1C0A5}" destId="{6A9BB9A5-D7E6-4B85-A893-A853B42EDFDB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6D6AD845-8B91-4B05-8F83-A611CFE026C6}" type="presOf" srcId="{020DE52D-4485-480D-9641-C45E840E866B}" destId="{39E20E5E-7A0A-4B3D-AD24-19B40C981C2F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81B3FCBF-6F72-4BD5-B25D-90E2954D3F70}" type="presOf" srcId="{47736B17-8141-4E43-9780-98F53B713858}" destId="{67907F57-CE92-4148-A363-A077A6E4AB6F}" srcOrd="0" destOrd="0" presId="urn:microsoft.com/office/officeart/2008/layout/VerticalCurvedList"/>
    <dgm:cxn modelId="{1AD057E2-D1FB-4128-A9E5-7FD341445644}" type="presOf" srcId="{594BF85D-E9BC-439A-80D6-0EB4896FAE66}" destId="{A6946E9A-7D31-4472-807C-904F7A880CDC}" srcOrd="0" destOrd="0" presId="urn:microsoft.com/office/officeart/2008/layout/VerticalCurvedList"/>
    <dgm:cxn modelId="{4E904C3D-E944-4870-9FC5-FFAD97C412F8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DF9ECEA-5F5D-48F6-9A5E-B59BCA6AF087}" type="presParOf" srcId="{8D4BB782-D1CB-4178-BD6C-378E667E109F}" destId="{30E5EA73-69FE-4C99-B7E6-D2785DA2F8C5}" srcOrd="0" destOrd="0" presId="urn:microsoft.com/office/officeart/2008/layout/VerticalCurvedList"/>
    <dgm:cxn modelId="{0653C8EA-834E-4A2A-9108-EA0058254B8D}" type="presParOf" srcId="{30E5EA73-69FE-4C99-B7E6-D2785DA2F8C5}" destId="{147482D8-F793-4B63-AC92-2D2E108DBAA0}" srcOrd="0" destOrd="0" presId="urn:microsoft.com/office/officeart/2008/layout/VerticalCurvedList"/>
    <dgm:cxn modelId="{AEF886E2-BB26-4A35-9B8D-F767DD6E0F64}" type="presParOf" srcId="{147482D8-F793-4B63-AC92-2D2E108DBAA0}" destId="{F2410933-DB5E-4543-A714-4AF5A203C95C}" srcOrd="0" destOrd="0" presId="urn:microsoft.com/office/officeart/2008/layout/VerticalCurvedList"/>
    <dgm:cxn modelId="{E0C5D5EB-D112-41F1-A6E5-D627B570D663}" type="presParOf" srcId="{147482D8-F793-4B63-AC92-2D2E108DBAA0}" destId="{C56633DC-E658-46D8-BE63-7CB1CCD3C8DC}" srcOrd="1" destOrd="0" presId="urn:microsoft.com/office/officeart/2008/layout/VerticalCurvedList"/>
    <dgm:cxn modelId="{0068E2ED-FA23-4B2D-B79E-A0A7C7940B33}" type="presParOf" srcId="{147482D8-F793-4B63-AC92-2D2E108DBAA0}" destId="{82F03708-A2AD-459B-AB59-7BBD9EB44E67}" srcOrd="2" destOrd="0" presId="urn:microsoft.com/office/officeart/2008/layout/VerticalCurvedList"/>
    <dgm:cxn modelId="{91372791-7960-47E2-A516-3838CF22C487}" type="presParOf" srcId="{147482D8-F793-4B63-AC92-2D2E108DBAA0}" destId="{9C6C1869-E7B2-4FB9-A22B-16BADC04A189}" srcOrd="3" destOrd="0" presId="urn:microsoft.com/office/officeart/2008/layout/VerticalCurvedList"/>
    <dgm:cxn modelId="{7FD79E8A-C1DC-4A6C-A26A-BD07510B16EF}" type="presParOf" srcId="{30E5EA73-69FE-4C99-B7E6-D2785DA2F8C5}" destId="{6A9BB9A5-D7E6-4B85-A893-A853B42EDFDB}" srcOrd="1" destOrd="0" presId="urn:microsoft.com/office/officeart/2008/layout/VerticalCurvedList"/>
    <dgm:cxn modelId="{6F3EBD45-D22F-42D1-B7C3-9B8F344261DF}" type="presParOf" srcId="{30E5EA73-69FE-4C99-B7E6-D2785DA2F8C5}" destId="{D339894F-B556-4276-87C5-28469AC5903F}" srcOrd="2" destOrd="0" presId="urn:microsoft.com/office/officeart/2008/layout/VerticalCurvedList"/>
    <dgm:cxn modelId="{613346A7-A258-4AE4-B5F6-181025B06B24}" type="presParOf" srcId="{D339894F-B556-4276-87C5-28469AC5903F}" destId="{1D9B0BA2-0AB2-4427-AE28-98650EADD147}" srcOrd="0" destOrd="0" presId="urn:microsoft.com/office/officeart/2008/layout/VerticalCurvedList"/>
    <dgm:cxn modelId="{FB122F43-77BC-4FA6-BEE5-44F091FE84F6}" type="presParOf" srcId="{30E5EA73-69FE-4C99-B7E6-D2785DA2F8C5}" destId="{39E20E5E-7A0A-4B3D-AD24-19B40C981C2F}" srcOrd="3" destOrd="0" presId="urn:microsoft.com/office/officeart/2008/layout/VerticalCurvedList"/>
    <dgm:cxn modelId="{D76E43DB-280B-4B1C-8C2C-937D3C1C3212}" type="presParOf" srcId="{30E5EA73-69FE-4C99-B7E6-D2785DA2F8C5}" destId="{35B9B1A7-D8A9-48DF-B7EB-492522B108AE}" srcOrd="4" destOrd="0" presId="urn:microsoft.com/office/officeart/2008/layout/VerticalCurvedList"/>
    <dgm:cxn modelId="{AF884F5B-1BED-4760-A861-3D9B2A7B6EFB}" type="presParOf" srcId="{35B9B1A7-D8A9-48DF-B7EB-492522B108AE}" destId="{2B94B3DE-3FD1-4138-B6A8-86C32D7CDAE7}" srcOrd="0" destOrd="0" presId="urn:microsoft.com/office/officeart/2008/layout/VerticalCurvedList"/>
    <dgm:cxn modelId="{27CF0CA2-1C2A-4BB0-9B4E-8A9DE8350F90}" type="presParOf" srcId="{30E5EA73-69FE-4C99-B7E6-D2785DA2F8C5}" destId="{A6946E9A-7D31-4472-807C-904F7A880CDC}" srcOrd="5" destOrd="0" presId="urn:microsoft.com/office/officeart/2008/layout/VerticalCurvedList"/>
    <dgm:cxn modelId="{E4D3B974-18F4-42CD-A594-B898D788029E}" type="presParOf" srcId="{30E5EA73-69FE-4C99-B7E6-D2785DA2F8C5}" destId="{423D8E4F-9FB0-44F1-BB47-0A0198419235}" srcOrd="6" destOrd="0" presId="urn:microsoft.com/office/officeart/2008/layout/VerticalCurvedList"/>
    <dgm:cxn modelId="{660BDFD6-EFF3-43B6-923E-570220074F9E}" type="presParOf" srcId="{423D8E4F-9FB0-44F1-BB47-0A0198419235}" destId="{58A99791-976C-4270-ABCC-A15CE6943D6C}" srcOrd="0" destOrd="0" presId="urn:microsoft.com/office/officeart/2008/layout/VerticalCurvedList"/>
    <dgm:cxn modelId="{F943D809-A66E-49E4-B98A-8D542AC0C981}" type="presParOf" srcId="{30E5EA73-69FE-4C99-B7E6-D2785DA2F8C5}" destId="{67907F57-CE92-4148-A363-A077A6E4AB6F}" srcOrd="7" destOrd="0" presId="urn:microsoft.com/office/officeart/2008/layout/VerticalCurvedList"/>
    <dgm:cxn modelId="{575081BE-7D12-4504-9468-02757BF4FF65}" type="presParOf" srcId="{30E5EA73-69FE-4C99-B7E6-D2785DA2F8C5}" destId="{26D4161C-6068-4D83-8289-AC16ABE02D0F}" srcOrd="8" destOrd="0" presId="urn:microsoft.com/office/officeart/2008/layout/VerticalCurvedList"/>
    <dgm:cxn modelId="{2BF3D68B-CFC9-422D-A1E9-DC146920D21F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853ACB87-E748-49DA-8460-BEA9A0694AEF}" type="presOf" srcId="{020DE52D-4485-480D-9641-C45E840E866B}" destId="{39E20E5E-7A0A-4B3D-AD24-19B40C981C2F}" srcOrd="0" destOrd="0" presId="urn:microsoft.com/office/officeart/2008/layout/VerticalCurvedList"/>
    <dgm:cxn modelId="{8C550746-D61C-470A-9B93-8F0E50ADED2B}" type="presOf" srcId="{F697B42C-0438-4219-9447-F99531A21CCC}" destId="{C56633DC-E658-46D8-BE63-7CB1CCD3C8DC}" srcOrd="0" destOrd="0" presId="urn:microsoft.com/office/officeart/2008/layout/VerticalCurvedList"/>
    <dgm:cxn modelId="{6A058861-0F01-40D0-921C-6E8FFBF877D2}" type="presOf" srcId="{BE1645D6-1611-4DF4-8DF3-EEC32D8C4F8A}" destId="{8D4BB782-D1CB-4178-BD6C-378E667E109F}" srcOrd="0" destOrd="0" presId="urn:microsoft.com/office/officeart/2008/layout/VerticalCurvedList"/>
    <dgm:cxn modelId="{F3393778-708E-4EE3-9DEB-49F4A118BB2B}" type="presOf" srcId="{C4797427-72CE-41EC-9F4E-A308E1F1C0A5}" destId="{6A9BB9A5-D7E6-4B85-A893-A853B42EDFDB}" srcOrd="0" destOrd="0" presId="urn:microsoft.com/office/officeart/2008/layout/VerticalCurvedList"/>
    <dgm:cxn modelId="{E4E5C8C7-32F7-4E09-831C-F75453FC2116}" type="presOf" srcId="{47736B17-8141-4E43-9780-98F53B713858}" destId="{67907F57-CE92-4148-A363-A077A6E4AB6F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91656AA-89D7-47C9-A7CD-1505C62D701E}" type="presOf" srcId="{594BF85D-E9BC-439A-80D6-0EB4896FAE66}" destId="{A6946E9A-7D31-4472-807C-904F7A880CDC}" srcOrd="0" destOrd="0" presId="urn:microsoft.com/office/officeart/2008/layout/VerticalCurvedList"/>
    <dgm:cxn modelId="{DD609639-CFE2-4C41-9225-5706E8B76BF4}" type="presParOf" srcId="{8D4BB782-D1CB-4178-BD6C-378E667E109F}" destId="{30E5EA73-69FE-4C99-B7E6-D2785DA2F8C5}" srcOrd="0" destOrd="0" presId="urn:microsoft.com/office/officeart/2008/layout/VerticalCurvedList"/>
    <dgm:cxn modelId="{1A544DE5-35EE-4BEB-9B03-44832A4DD291}" type="presParOf" srcId="{30E5EA73-69FE-4C99-B7E6-D2785DA2F8C5}" destId="{147482D8-F793-4B63-AC92-2D2E108DBAA0}" srcOrd="0" destOrd="0" presId="urn:microsoft.com/office/officeart/2008/layout/VerticalCurvedList"/>
    <dgm:cxn modelId="{1C3104BE-2886-4897-B2DD-5D1C7A1F0CDB}" type="presParOf" srcId="{147482D8-F793-4B63-AC92-2D2E108DBAA0}" destId="{F2410933-DB5E-4543-A714-4AF5A203C95C}" srcOrd="0" destOrd="0" presId="urn:microsoft.com/office/officeart/2008/layout/VerticalCurvedList"/>
    <dgm:cxn modelId="{D512BDFB-8B34-4BB2-BC8C-9A1FB704038D}" type="presParOf" srcId="{147482D8-F793-4B63-AC92-2D2E108DBAA0}" destId="{C56633DC-E658-46D8-BE63-7CB1CCD3C8DC}" srcOrd="1" destOrd="0" presId="urn:microsoft.com/office/officeart/2008/layout/VerticalCurvedList"/>
    <dgm:cxn modelId="{9D986B4A-467F-48CA-919D-6F930F7E2BC7}" type="presParOf" srcId="{147482D8-F793-4B63-AC92-2D2E108DBAA0}" destId="{82F03708-A2AD-459B-AB59-7BBD9EB44E67}" srcOrd="2" destOrd="0" presId="urn:microsoft.com/office/officeart/2008/layout/VerticalCurvedList"/>
    <dgm:cxn modelId="{3C69739C-E782-43F2-8C65-3CB3855C92A6}" type="presParOf" srcId="{147482D8-F793-4B63-AC92-2D2E108DBAA0}" destId="{9C6C1869-E7B2-4FB9-A22B-16BADC04A189}" srcOrd="3" destOrd="0" presId="urn:microsoft.com/office/officeart/2008/layout/VerticalCurvedList"/>
    <dgm:cxn modelId="{70041D3F-D516-4E35-8125-CBC6E83A8DD0}" type="presParOf" srcId="{30E5EA73-69FE-4C99-B7E6-D2785DA2F8C5}" destId="{6A9BB9A5-D7E6-4B85-A893-A853B42EDFDB}" srcOrd="1" destOrd="0" presId="urn:microsoft.com/office/officeart/2008/layout/VerticalCurvedList"/>
    <dgm:cxn modelId="{53E89372-9C24-4A7A-9650-55E2FDAA854C}" type="presParOf" srcId="{30E5EA73-69FE-4C99-B7E6-D2785DA2F8C5}" destId="{D339894F-B556-4276-87C5-28469AC5903F}" srcOrd="2" destOrd="0" presId="urn:microsoft.com/office/officeart/2008/layout/VerticalCurvedList"/>
    <dgm:cxn modelId="{69C8A4BF-E91A-4E1E-A7D5-0C09491A69ED}" type="presParOf" srcId="{D339894F-B556-4276-87C5-28469AC5903F}" destId="{1D9B0BA2-0AB2-4427-AE28-98650EADD147}" srcOrd="0" destOrd="0" presId="urn:microsoft.com/office/officeart/2008/layout/VerticalCurvedList"/>
    <dgm:cxn modelId="{5C944496-86CF-4F55-8094-1E35D8465A03}" type="presParOf" srcId="{30E5EA73-69FE-4C99-B7E6-D2785DA2F8C5}" destId="{39E20E5E-7A0A-4B3D-AD24-19B40C981C2F}" srcOrd="3" destOrd="0" presId="urn:microsoft.com/office/officeart/2008/layout/VerticalCurvedList"/>
    <dgm:cxn modelId="{2C40184C-EE7F-447C-875E-680AD32F7B47}" type="presParOf" srcId="{30E5EA73-69FE-4C99-B7E6-D2785DA2F8C5}" destId="{35B9B1A7-D8A9-48DF-B7EB-492522B108AE}" srcOrd="4" destOrd="0" presId="urn:microsoft.com/office/officeart/2008/layout/VerticalCurvedList"/>
    <dgm:cxn modelId="{08C7C208-F0A7-4713-BA45-70C4D702F73D}" type="presParOf" srcId="{35B9B1A7-D8A9-48DF-B7EB-492522B108AE}" destId="{2B94B3DE-3FD1-4138-B6A8-86C32D7CDAE7}" srcOrd="0" destOrd="0" presId="urn:microsoft.com/office/officeart/2008/layout/VerticalCurvedList"/>
    <dgm:cxn modelId="{A484C0BF-A536-49C2-BFE3-32A298960C50}" type="presParOf" srcId="{30E5EA73-69FE-4C99-B7E6-D2785DA2F8C5}" destId="{A6946E9A-7D31-4472-807C-904F7A880CDC}" srcOrd="5" destOrd="0" presId="urn:microsoft.com/office/officeart/2008/layout/VerticalCurvedList"/>
    <dgm:cxn modelId="{8627E6CE-2810-4A7D-82C1-C35E3DA90EAE}" type="presParOf" srcId="{30E5EA73-69FE-4C99-B7E6-D2785DA2F8C5}" destId="{423D8E4F-9FB0-44F1-BB47-0A0198419235}" srcOrd="6" destOrd="0" presId="urn:microsoft.com/office/officeart/2008/layout/VerticalCurvedList"/>
    <dgm:cxn modelId="{A6A6546F-2EAF-478C-82A1-FB1FBAE07BEE}" type="presParOf" srcId="{423D8E4F-9FB0-44F1-BB47-0A0198419235}" destId="{58A99791-976C-4270-ABCC-A15CE6943D6C}" srcOrd="0" destOrd="0" presId="urn:microsoft.com/office/officeart/2008/layout/VerticalCurvedList"/>
    <dgm:cxn modelId="{0C229A9A-8097-472B-9653-BA8CF2BB5BDC}" type="presParOf" srcId="{30E5EA73-69FE-4C99-B7E6-D2785DA2F8C5}" destId="{67907F57-CE92-4148-A363-A077A6E4AB6F}" srcOrd="7" destOrd="0" presId="urn:microsoft.com/office/officeart/2008/layout/VerticalCurvedList"/>
    <dgm:cxn modelId="{E003B87C-0C68-4F87-9ABA-974F4DC169A8}" type="presParOf" srcId="{30E5EA73-69FE-4C99-B7E6-D2785DA2F8C5}" destId="{26D4161C-6068-4D83-8289-AC16ABE02D0F}" srcOrd="8" destOrd="0" presId="urn:microsoft.com/office/officeart/2008/layout/VerticalCurvedList"/>
    <dgm:cxn modelId="{E8908848-A4C9-44D6-87D7-B0F3092204E8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7FFF67D5-5287-42E1-BB42-1400F37FD1E6}" type="presOf" srcId="{594BF85D-E9BC-439A-80D6-0EB4896FAE66}" destId="{A6946E9A-7D31-4472-807C-904F7A880CDC}" srcOrd="0" destOrd="0" presId="urn:microsoft.com/office/officeart/2008/layout/VerticalCurvedList"/>
    <dgm:cxn modelId="{5C0C727C-08B3-4D83-A111-5C390D785C3C}" type="presOf" srcId="{F697B42C-0438-4219-9447-F99531A21CCC}" destId="{C56633DC-E658-46D8-BE63-7CB1CCD3C8DC}" srcOrd="0" destOrd="0" presId="urn:microsoft.com/office/officeart/2008/layout/VerticalCurvedList"/>
    <dgm:cxn modelId="{CDA3E3DF-0595-47DF-AC0A-47DE79A85C9F}" type="presOf" srcId="{020DE52D-4485-480D-9641-C45E840E866B}" destId="{39E20E5E-7A0A-4B3D-AD24-19B40C981C2F}" srcOrd="0" destOrd="0" presId="urn:microsoft.com/office/officeart/2008/layout/VerticalCurvedList"/>
    <dgm:cxn modelId="{1B2B97FA-103A-413B-882F-FB588FCD20BE}" type="presOf" srcId="{BE1645D6-1611-4DF4-8DF3-EEC32D8C4F8A}" destId="{8D4BB782-D1CB-4178-BD6C-378E667E109F}" srcOrd="0" destOrd="0" presId="urn:microsoft.com/office/officeart/2008/layout/VerticalCurvedList"/>
    <dgm:cxn modelId="{88E002E6-6E52-4017-A778-0EDE7339ED47}" type="presOf" srcId="{47736B17-8141-4E43-9780-98F53B713858}" destId="{67907F57-CE92-4148-A363-A077A6E4AB6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0FD891E7-15F7-4CA3-8EC5-98CBA00D4B61}" type="presOf" srcId="{C4797427-72CE-41EC-9F4E-A308E1F1C0A5}" destId="{6A9BB9A5-D7E6-4B85-A893-A853B42EDFDB}" srcOrd="0" destOrd="0" presId="urn:microsoft.com/office/officeart/2008/layout/VerticalCurvedList"/>
    <dgm:cxn modelId="{8C3AE069-3931-4793-B97B-4EE7F9482E71}" type="presParOf" srcId="{8D4BB782-D1CB-4178-BD6C-378E667E109F}" destId="{30E5EA73-69FE-4C99-B7E6-D2785DA2F8C5}" srcOrd="0" destOrd="0" presId="urn:microsoft.com/office/officeart/2008/layout/VerticalCurvedList"/>
    <dgm:cxn modelId="{C55F0D12-217C-4361-B02F-6DEA3BFB78DA}" type="presParOf" srcId="{30E5EA73-69FE-4C99-B7E6-D2785DA2F8C5}" destId="{147482D8-F793-4B63-AC92-2D2E108DBAA0}" srcOrd="0" destOrd="0" presId="urn:microsoft.com/office/officeart/2008/layout/VerticalCurvedList"/>
    <dgm:cxn modelId="{2C1B0EE5-57AF-4C82-B50C-C1ECD4DD1B27}" type="presParOf" srcId="{147482D8-F793-4B63-AC92-2D2E108DBAA0}" destId="{F2410933-DB5E-4543-A714-4AF5A203C95C}" srcOrd="0" destOrd="0" presId="urn:microsoft.com/office/officeart/2008/layout/VerticalCurvedList"/>
    <dgm:cxn modelId="{E2B8ADC2-A97C-40FB-A4B1-8208C4632AA6}" type="presParOf" srcId="{147482D8-F793-4B63-AC92-2D2E108DBAA0}" destId="{C56633DC-E658-46D8-BE63-7CB1CCD3C8DC}" srcOrd="1" destOrd="0" presId="urn:microsoft.com/office/officeart/2008/layout/VerticalCurvedList"/>
    <dgm:cxn modelId="{FBB9ADAA-DAB2-450A-A603-ECEEC64A8976}" type="presParOf" srcId="{147482D8-F793-4B63-AC92-2D2E108DBAA0}" destId="{82F03708-A2AD-459B-AB59-7BBD9EB44E67}" srcOrd="2" destOrd="0" presId="urn:microsoft.com/office/officeart/2008/layout/VerticalCurvedList"/>
    <dgm:cxn modelId="{45A3ED74-B686-4043-A45E-5E763EE7F74E}" type="presParOf" srcId="{147482D8-F793-4B63-AC92-2D2E108DBAA0}" destId="{9C6C1869-E7B2-4FB9-A22B-16BADC04A189}" srcOrd="3" destOrd="0" presId="urn:microsoft.com/office/officeart/2008/layout/VerticalCurvedList"/>
    <dgm:cxn modelId="{DFD1A89C-AFBE-4D3E-80FF-0539270D813D}" type="presParOf" srcId="{30E5EA73-69FE-4C99-B7E6-D2785DA2F8C5}" destId="{6A9BB9A5-D7E6-4B85-A893-A853B42EDFDB}" srcOrd="1" destOrd="0" presId="urn:microsoft.com/office/officeart/2008/layout/VerticalCurvedList"/>
    <dgm:cxn modelId="{87D07032-4780-4824-AD11-033E6FDF1E92}" type="presParOf" srcId="{30E5EA73-69FE-4C99-B7E6-D2785DA2F8C5}" destId="{D339894F-B556-4276-87C5-28469AC5903F}" srcOrd="2" destOrd="0" presId="urn:microsoft.com/office/officeart/2008/layout/VerticalCurvedList"/>
    <dgm:cxn modelId="{90D942C7-EB8E-446C-8D5B-F3E82BD634C3}" type="presParOf" srcId="{D339894F-B556-4276-87C5-28469AC5903F}" destId="{1D9B0BA2-0AB2-4427-AE28-98650EADD147}" srcOrd="0" destOrd="0" presId="urn:microsoft.com/office/officeart/2008/layout/VerticalCurvedList"/>
    <dgm:cxn modelId="{2C3F0072-E595-4F33-B105-2A89664463E5}" type="presParOf" srcId="{30E5EA73-69FE-4C99-B7E6-D2785DA2F8C5}" destId="{39E20E5E-7A0A-4B3D-AD24-19B40C981C2F}" srcOrd="3" destOrd="0" presId="urn:microsoft.com/office/officeart/2008/layout/VerticalCurvedList"/>
    <dgm:cxn modelId="{7831FFA4-922E-43AF-9C28-DBC8C7EF92EA}" type="presParOf" srcId="{30E5EA73-69FE-4C99-B7E6-D2785DA2F8C5}" destId="{35B9B1A7-D8A9-48DF-B7EB-492522B108AE}" srcOrd="4" destOrd="0" presId="urn:microsoft.com/office/officeart/2008/layout/VerticalCurvedList"/>
    <dgm:cxn modelId="{99476B03-BF17-47F0-9A47-F78F0BF91916}" type="presParOf" srcId="{35B9B1A7-D8A9-48DF-B7EB-492522B108AE}" destId="{2B94B3DE-3FD1-4138-B6A8-86C32D7CDAE7}" srcOrd="0" destOrd="0" presId="urn:microsoft.com/office/officeart/2008/layout/VerticalCurvedList"/>
    <dgm:cxn modelId="{154B8804-3A0E-498F-ACD6-0D6E0B590E12}" type="presParOf" srcId="{30E5EA73-69FE-4C99-B7E6-D2785DA2F8C5}" destId="{A6946E9A-7D31-4472-807C-904F7A880CDC}" srcOrd="5" destOrd="0" presId="urn:microsoft.com/office/officeart/2008/layout/VerticalCurvedList"/>
    <dgm:cxn modelId="{CC471D85-974B-4841-8780-C96E471AAA46}" type="presParOf" srcId="{30E5EA73-69FE-4C99-B7E6-D2785DA2F8C5}" destId="{423D8E4F-9FB0-44F1-BB47-0A0198419235}" srcOrd="6" destOrd="0" presId="urn:microsoft.com/office/officeart/2008/layout/VerticalCurvedList"/>
    <dgm:cxn modelId="{4D87B1A4-808E-4258-8F52-FC886FF59A48}" type="presParOf" srcId="{423D8E4F-9FB0-44F1-BB47-0A0198419235}" destId="{58A99791-976C-4270-ABCC-A15CE6943D6C}" srcOrd="0" destOrd="0" presId="urn:microsoft.com/office/officeart/2008/layout/VerticalCurvedList"/>
    <dgm:cxn modelId="{6F534438-71C9-4968-9FB6-BC0BEB6122AD}" type="presParOf" srcId="{30E5EA73-69FE-4C99-B7E6-D2785DA2F8C5}" destId="{67907F57-CE92-4148-A363-A077A6E4AB6F}" srcOrd="7" destOrd="0" presId="urn:microsoft.com/office/officeart/2008/layout/VerticalCurvedList"/>
    <dgm:cxn modelId="{03433AE2-91CC-4BF1-90A1-938CF83861F9}" type="presParOf" srcId="{30E5EA73-69FE-4C99-B7E6-D2785DA2F8C5}" destId="{26D4161C-6068-4D83-8289-AC16ABE02D0F}" srcOrd="8" destOrd="0" presId="urn:microsoft.com/office/officeart/2008/layout/VerticalCurvedList"/>
    <dgm:cxn modelId="{A779E784-7B15-463C-AB6C-11437B18B8C7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6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69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46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XII</a:t>
            </a:r>
            <a:br>
              <a:rPr lang="en-US" dirty="0" smtClean="0"/>
            </a:br>
            <a:r>
              <a:rPr lang="en-US" dirty="0" smtClean="0"/>
              <a:t>Lecture 24, </a:t>
            </a:r>
            <a:r>
              <a:rPr lang="en-US" smtClean="0"/>
              <a:t>April 11,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Detection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following schedule is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309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 smtClean="0"/>
              <a:t>R(C)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T3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T4</a:t>
            </a:r>
            <a:endParaRPr lang="en-US" b="1" dirty="0"/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The </a:t>
            </a:r>
            <a:r>
              <a:rPr lang="en-US" dirty="0"/>
              <a:t>nodes correspond to active </a:t>
            </a:r>
            <a:r>
              <a:rPr lang="en-US" dirty="0" smtClean="0"/>
              <a:t>transactions and there </a:t>
            </a:r>
            <a:r>
              <a:rPr lang="en-US" dirty="0"/>
              <a:t>is an edge from </a:t>
            </a:r>
            <a:r>
              <a:rPr lang="en-US" dirty="0" smtClean="0"/>
              <a:t>Ti </a:t>
            </a:r>
            <a:r>
              <a:rPr lang="en-US" dirty="0"/>
              <a:t>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Corresponding </a:t>
            </a:r>
            <a:r>
              <a:rPr lang="en-US" b="1" dirty="0" smtClean="0"/>
              <a:t>Waits-For Graph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6184" y="5362760"/>
            <a:ext cx="30604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schedule </a:t>
            </a:r>
            <a:r>
              <a:rPr lang="en-US" i="1" u="sng" dirty="0" smtClean="0"/>
              <a:t>without</a:t>
            </a:r>
            <a:r>
              <a:rPr lang="en-US" dirty="0" smtClean="0"/>
              <a:t> a deadlock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10200" y="4720127"/>
            <a:ext cx="3551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No cycles; hence, no deadlocks!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42" grpId="0"/>
      <p:bldP spid="43" grpId="0" animBg="1"/>
      <p:bldP spid="44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Detection (</a:t>
            </a:r>
            <a:r>
              <a:rPr lang="en-US" i="1" dirty="0" smtClean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following schedule is </a:t>
            </a:r>
            <a:r>
              <a:rPr lang="en-US" sz="3000" b="1" u="sng" dirty="0" smtClean="0"/>
              <a:t>NOT</a:t>
            </a:r>
            <a:r>
              <a:rPr lang="en-US" sz="3000" dirty="0" smtClean="0"/>
              <a:t>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517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 smtClean="0"/>
              <a:t>R(C)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X(A)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T3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T4</a:t>
            </a:r>
            <a:endParaRPr lang="en-US" b="1" dirty="0"/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The </a:t>
            </a:r>
            <a:r>
              <a:rPr lang="en-US" dirty="0"/>
              <a:t>nodes correspond to active </a:t>
            </a:r>
            <a:r>
              <a:rPr lang="en-US" dirty="0" smtClean="0"/>
              <a:t>transactions and there </a:t>
            </a:r>
            <a:r>
              <a:rPr lang="en-US" dirty="0"/>
              <a:t>is an edge from </a:t>
            </a:r>
            <a:r>
              <a:rPr lang="en-US" dirty="0" smtClean="0"/>
              <a:t>Ti </a:t>
            </a:r>
            <a:r>
              <a:rPr lang="en-US" dirty="0"/>
              <a:t>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Corresponding </a:t>
            </a:r>
            <a:r>
              <a:rPr lang="en-US" b="1" dirty="0" smtClean="0"/>
              <a:t>Waits-For Graph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60092" y="5359638"/>
            <a:ext cx="27398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schedule </a:t>
            </a:r>
            <a:r>
              <a:rPr lang="en-US" i="1" u="sng" dirty="0" smtClean="0"/>
              <a:t>with</a:t>
            </a:r>
            <a:r>
              <a:rPr lang="en-US" dirty="0" smtClean="0"/>
              <a:t> a deadlock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4763102"/>
            <a:ext cx="3657600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1295400" y="2667000"/>
            <a:ext cx="1608747" cy="2116509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</a:t>
            </a:r>
            <a:r>
              <a:rPr lang="en-US" dirty="0"/>
              <a:t>Detection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following schedule is </a:t>
            </a:r>
            <a:r>
              <a:rPr lang="en-US" sz="3000" b="1" u="sng" dirty="0" smtClean="0"/>
              <a:t>NOT</a:t>
            </a:r>
            <a:r>
              <a:rPr lang="en-US" sz="3000" dirty="0" smtClean="0"/>
              <a:t>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517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 smtClean="0"/>
              <a:t>R(C)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X(A)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T3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T4</a:t>
            </a:r>
            <a:endParaRPr lang="en-US" b="1" dirty="0"/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The </a:t>
            </a:r>
            <a:r>
              <a:rPr lang="en-US" dirty="0"/>
              <a:t>nodes correspond to active </a:t>
            </a:r>
            <a:r>
              <a:rPr lang="en-US" dirty="0" smtClean="0"/>
              <a:t>transactions and there </a:t>
            </a:r>
            <a:r>
              <a:rPr lang="en-US" dirty="0"/>
              <a:t>is an edge from </a:t>
            </a:r>
            <a:r>
              <a:rPr lang="en-US" dirty="0" smtClean="0"/>
              <a:t>Ti </a:t>
            </a:r>
            <a:r>
              <a:rPr lang="en-US" dirty="0"/>
              <a:t>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Corresponding </a:t>
            </a:r>
            <a:r>
              <a:rPr lang="en-US" b="1" dirty="0" smtClean="0"/>
              <a:t>Waits-For Graph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60092" y="5359638"/>
            <a:ext cx="27398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schedule </a:t>
            </a:r>
            <a:r>
              <a:rPr lang="en-US" i="1" u="sng" dirty="0" smtClean="0"/>
              <a:t>with</a:t>
            </a:r>
            <a:r>
              <a:rPr lang="en-US" dirty="0" smtClean="0"/>
              <a:t> a deadlock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4763102"/>
            <a:ext cx="3657600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1295400" y="2667000"/>
            <a:ext cx="1608747" cy="2116509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3" idx="6"/>
            <a:endCxn id="24" idx="2"/>
          </p:cNvCxnSpPr>
          <p:nvPr/>
        </p:nvCxnSpPr>
        <p:spPr>
          <a:xfrm>
            <a:off x="6781800" y="2707643"/>
            <a:ext cx="762000" cy="346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07649" y="4747499"/>
            <a:ext cx="386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Cycle detected; hence, a deadlock!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Resolving Deadlocks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deadlock is resolved by aborting a transaction that is on a cycle and releasing its 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allows some of the waiting transactions to proceed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choice of which transaction to abort can be made using different criteria: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 one with the fewest 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Or the one that has done the least work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Or the one that is farthest from completion (</a:t>
            </a:r>
            <a:r>
              <a:rPr lang="en-US" sz="2600" i="1" dirty="0" smtClean="0"/>
              <a:t>more accurate</a:t>
            </a:r>
            <a:r>
              <a:rPr lang="en-US" sz="2600" dirty="0" smtClean="0"/>
              <a:t>)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FF0000"/>
                </a:solidFill>
              </a:rPr>
              <a:t>Caveat</a:t>
            </a:r>
            <a:r>
              <a:rPr lang="en-US" sz="3000" dirty="0" smtClean="0"/>
              <a:t>: a transaction that was aborted in the past, should be </a:t>
            </a:r>
            <a:r>
              <a:rPr lang="en-US" sz="3000" i="1" dirty="0" smtClean="0"/>
              <a:t>favored</a:t>
            </a:r>
            <a:r>
              <a:rPr lang="en-US" sz="3000" dirty="0" smtClean="0"/>
              <a:t> subsequently and not aborted upon a deadlock detection!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181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Studies indicate that deadlocks are relatively infrequent and </a:t>
            </a:r>
            <a:r>
              <a:rPr lang="en-US" sz="3000" i="1" dirty="0" smtClean="0">
                <a:solidFill>
                  <a:srgbClr val="FF0000"/>
                </a:solidFill>
              </a:rPr>
              <a:t>detection-based schemes </a:t>
            </a:r>
            <a:r>
              <a:rPr lang="en-US" sz="3000" dirty="0" smtClean="0"/>
              <a:t>work well in practice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However, if there is a high level of </a:t>
            </a:r>
            <a:r>
              <a:rPr lang="en-US" sz="3000" i="1" dirty="0" smtClean="0"/>
              <a:t>contention</a:t>
            </a:r>
            <a:r>
              <a:rPr lang="en-US" sz="3000" dirty="0" smtClean="0"/>
              <a:t> for locks, </a:t>
            </a:r>
            <a:r>
              <a:rPr lang="en-US" sz="3000" i="1" dirty="0" smtClean="0">
                <a:solidFill>
                  <a:srgbClr val="FF0000"/>
                </a:solidFill>
              </a:rPr>
              <a:t>prevention-based schemes </a:t>
            </a:r>
            <a:r>
              <a:rPr lang="en-US" sz="3000" dirty="0" smtClean="0"/>
              <a:t>could perform better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Deadlocks can be averted by giving each transaction a </a:t>
            </a:r>
            <a:r>
              <a:rPr lang="en-US" sz="3000" i="1" dirty="0" smtClean="0">
                <a:solidFill>
                  <a:srgbClr val="0070C0"/>
                </a:solidFill>
              </a:rPr>
              <a:t>priority</a:t>
            </a:r>
            <a:r>
              <a:rPr lang="en-US" sz="3000" dirty="0" smtClean="0"/>
              <a:t> and ensuring that lower-priority transactions are not allowed to wait for higher-priority ones </a:t>
            </a:r>
            <a:br>
              <a:rPr lang="en-US" sz="3000" dirty="0" smtClean="0"/>
            </a:br>
            <a:r>
              <a:rPr lang="en-US" sz="3000" dirty="0" smtClean="0"/>
              <a:t>(or vice versa)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Prevention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One way to assign priorities is to give each transaction a </a:t>
            </a:r>
            <a:r>
              <a:rPr lang="en-US" sz="3000" i="1" dirty="0" smtClean="0">
                <a:solidFill>
                  <a:srgbClr val="0070C0"/>
                </a:solidFill>
              </a:rPr>
              <a:t>timestamp</a:t>
            </a:r>
            <a:r>
              <a:rPr lang="en-US" sz="3000" dirty="0" smtClean="0"/>
              <a:t> when it is started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Thus, the lower the timestamp, the higher is the transaction’s priority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If a transaction </a:t>
            </a:r>
            <a:r>
              <a:rPr lang="en-US" sz="3000" b="1" i="1" dirty="0" smtClean="0"/>
              <a:t>Ti</a:t>
            </a:r>
            <a:r>
              <a:rPr lang="en-US" sz="3000" dirty="0" smtClean="0"/>
              <a:t> requests a lock and a transaction </a:t>
            </a:r>
            <a:r>
              <a:rPr lang="en-US" sz="3000" b="1" i="1" dirty="0" err="1" smtClean="0"/>
              <a:t>Tj</a:t>
            </a:r>
            <a:r>
              <a:rPr lang="en-US" sz="3000" dirty="0" smtClean="0"/>
              <a:t> holds a conflicting lock, the lock manager can use one of the following policies: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Wound-Wait</a:t>
            </a:r>
            <a:r>
              <a:rPr lang="en-US" sz="2600" dirty="0"/>
              <a:t>: If </a:t>
            </a:r>
            <a:r>
              <a:rPr lang="en-US" sz="2600" b="1" i="1" dirty="0"/>
              <a:t>Ti</a:t>
            </a:r>
            <a:r>
              <a:rPr lang="en-US" sz="2600" dirty="0"/>
              <a:t> has higher priority, </a:t>
            </a:r>
            <a:r>
              <a:rPr lang="en-US" sz="2600" b="1" i="1" dirty="0" err="1"/>
              <a:t>Tj</a:t>
            </a:r>
            <a:r>
              <a:rPr lang="en-US" sz="2600" dirty="0"/>
              <a:t> is aborted; otherwise, </a:t>
            </a:r>
            <a:r>
              <a:rPr lang="en-US" sz="2600" b="1" i="1" dirty="0"/>
              <a:t>Ti</a:t>
            </a:r>
            <a:r>
              <a:rPr lang="en-US" sz="2600" dirty="0"/>
              <a:t> </a:t>
            </a:r>
            <a:r>
              <a:rPr lang="en-US" sz="2600" dirty="0" smtClean="0"/>
              <a:t>waits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Wait-Die</a:t>
            </a:r>
            <a:r>
              <a:rPr lang="en-US" sz="2600" dirty="0" smtClean="0"/>
              <a:t>: If </a:t>
            </a:r>
            <a:r>
              <a:rPr lang="en-US" sz="2600" b="1" i="1" dirty="0" smtClean="0"/>
              <a:t>Ti</a:t>
            </a:r>
            <a:r>
              <a:rPr lang="en-US" sz="2600" dirty="0" smtClean="0"/>
              <a:t> has higher priority, it is allowed to wait; otherwise, it is aborted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Reissuing Timestamps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subtle point is that we must ensure that no transaction is perennially aborted because it never had a sufficiently high priority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To avoid that, when a transaction is aborted and restarted, it should be given the same timestamp it had originally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This policy is referred to as </a:t>
            </a:r>
            <a:r>
              <a:rPr lang="en-US" dirty="0" smtClean="0">
                <a:solidFill>
                  <a:srgbClr val="0070C0"/>
                </a:solidFill>
              </a:rPr>
              <a:t>reissuing timestamps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Reissuing timestamps ensures that each transaction will eventually become the oldest and accordingly get all the locks it requires!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6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85939406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3921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86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Dynamic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Thus far, we have assumed </a:t>
            </a:r>
            <a:r>
              <a:rPr lang="en-US" sz="3000" i="1" dirty="0" smtClean="0">
                <a:solidFill>
                  <a:srgbClr val="0070C0"/>
                </a:solidFill>
              </a:rPr>
              <a:t>static databases</a:t>
            </a:r>
          </a:p>
          <a:p>
            <a:pPr marL="0" indent="0">
              <a:buNone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We now relax that condition and assume </a:t>
            </a:r>
            <a:r>
              <a:rPr lang="en-US" sz="3000" i="1" dirty="0" smtClean="0">
                <a:solidFill>
                  <a:srgbClr val="0070C0"/>
                </a:solidFill>
              </a:rPr>
              <a:t>dynamic databases</a:t>
            </a:r>
            <a:r>
              <a:rPr lang="en-US" sz="3000" dirty="0" smtClean="0"/>
              <a:t> (i.e., databases that grow and shrink)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To study locking protocols for dynamic databases, </a:t>
            </a:r>
            <a:br>
              <a:rPr lang="en-US" sz="3000" dirty="0" smtClean="0"/>
            </a:br>
            <a:r>
              <a:rPr lang="en-US" sz="3000" dirty="0" smtClean="0"/>
              <a:t>we consider the following: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Sailors relation 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transaction </a:t>
            </a:r>
            <a:r>
              <a:rPr lang="en-US" sz="2600" b="1" i="1" dirty="0" smtClean="0"/>
              <a:t>T1</a:t>
            </a:r>
            <a:r>
              <a:rPr lang="en-US" sz="2600" dirty="0" smtClean="0"/>
              <a:t> which </a:t>
            </a:r>
            <a:r>
              <a:rPr lang="en-US" sz="2600" i="1" dirty="0" smtClean="0"/>
              <a:t>only</a:t>
            </a:r>
            <a:r>
              <a:rPr lang="en-US" sz="2600" dirty="0" smtClean="0"/>
              <a:t> scans S to find the oldest Sailor for specific rating levels</a:t>
            </a:r>
            <a:endParaRPr lang="en-US" sz="2600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A transaction </a:t>
            </a:r>
            <a:r>
              <a:rPr lang="en-US" sz="2600" b="1" i="1" dirty="0" smtClean="0">
                <a:ea typeface="ＭＳ Ｐゴシック" charset="-128"/>
              </a:rPr>
              <a:t>T2</a:t>
            </a:r>
            <a:r>
              <a:rPr lang="en-US" sz="2600" dirty="0" smtClean="0">
                <a:ea typeface="ＭＳ Ｐゴシック" charset="-128"/>
              </a:rPr>
              <a:t> which updates Sailor while T1 is running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Possible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Assume a scenario whereby the actions of </a:t>
            </a:r>
            <a:r>
              <a:rPr lang="en-US" sz="3000" b="1" i="1" dirty="0" smtClean="0"/>
              <a:t>T1</a:t>
            </a:r>
            <a:r>
              <a:rPr lang="en-US" sz="3000" dirty="0" smtClean="0"/>
              <a:t> and </a:t>
            </a:r>
            <a:r>
              <a:rPr lang="en-US" sz="3000" b="1" i="1" dirty="0" smtClean="0"/>
              <a:t>T2 </a:t>
            </a:r>
            <a:r>
              <a:rPr lang="en-US" sz="3000" dirty="0" smtClean="0"/>
              <a:t>are</a:t>
            </a:r>
            <a:r>
              <a:rPr lang="en-US" sz="3000" b="1" i="1" dirty="0" smtClean="0"/>
              <a:t> </a:t>
            </a:r>
            <a:r>
              <a:rPr lang="en-US" sz="3000" dirty="0" smtClean="0"/>
              <a:t>interleaved</a:t>
            </a:r>
            <a:r>
              <a:rPr lang="en-US" sz="3000" b="1" i="1" dirty="0" smtClean="0"/>
              <a:t> </a:t>
            </a:r>
            <a:r>
              <a:rPr lang="en-US" sz="3000" dirty="0" smtClean="0"/>
              <a:t>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identifies all </a:t>
            </a:r>
            <a:r>
              <a:rPr lang="en-US" i="1" u="sng" dirty="0" smtClean="0">
                <a:ea typeface="ＭＳ Ｐゴシック" charset="-128"/>
              </a:rPr>
              <a:t>pages</a:t>
            </a:r>
            <a:r>
              <a:rPr lang="en-US" dirty="0" smtClean="0">
                <a:ea typeface="ＭＳ Ｐゴシック" charset="-128"/>
              </a:rPr>
              <a:t> containing Sailors with rating 1 </a:t>
            </a:r>
            <a:r>
              <a:rPr lang="en-US" dirty="0">
                <a:ea typeface="ＭＳ Ｐゴシック" charset="-128"/>
              </a:rPr>
              <a:t>(say, pages </a:t>
            </a:r>
            <a:r>
              <a:rPr lang="en-US" b="1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and </a:t>
            </a:r>
            <a:r>
              <a:rPr lang="en-US" b="1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finds the age of the oldest Sailor with rating 1 (say, 71)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T2</a:t>
            </a:r>
            <a:r>
              <a:rPr lang="en-US" dirty="0" smtClean="0">
                <a:ea typeface="ＭＳ Ｐゴシック" charset="-128"/>
              </a:rPr>
              <a:t> inserts a new Sailor with rating 1 and age 96 (perhaps into page </a:t>
            </a:r>
            <a:r>
              <a:rPr lang="en-US" b="1" i="1" dirty="0" smtClean="0">
                <a:ea typeface="ＭＳ Ｐゴシック" charset="-128"/>
              </a:rPr>
              <a:t>C</a:t>
            </a:r>
            <a:r>
              <a:rPr lang="en-US" dirty="0" smtClean="0">
                <a:ea typeface="ＭＳ Ｐゴシック" charset="-128"/>
              </a:rPr>
              <a:t> which does not contain any Sailor with rating 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T2</a:t>
            </a:r>
            <a:r>
              <a:rPr lang="en-US" dirty="0" smtClean="0">
                <a:ea typeface="ＭＳ Ｐゴシック" charset="-128"/>
              </a:rPr>
              <a:t> locates the page containing the oldest Sailor with rating 2 (say, page </a:t>
            </a:r>
            <a:r>
              <a:rPr lang="en-US" b="1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) and deletes this Sailor (whose age is, say, 80)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T2</a:t>
            </a:r>
            <a:r>
              <a:rPr lang="en-US" dirty="0" smtClean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identifies all pages containing Sailors with rating 2 (say pages </a:t>
            </a:r>
            <a:r>
              <a:rPr lang="en-US" b="1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and </a:t>
            </a:r>
            <a:r>
              <a:rPr lang="en-US" b="1" i="1" dirty="0" smtClean="0">
                <a:ea typeface="ＭＳ Ｐゴシック" charset="-128"/>
              </a:rPr>
              <a:t>E</a:t>
            </a:r>
            <a:r>
              <a:rPr lang="en-US" dirty="0" smtClean="0">
                <a:ea typeface="ＭＳ Ｐゴシック" charset="-128"/>
              </a:rPr>
              <a:t>), and finds the age of the oldest such Sailor (which is, say, 63)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4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Two Sessions: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XI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Transaction </a:t>
            </a:r>
            <a:r>
              <a:rPr lang="en-US" sz="2600" dirty="0" smtClean="0"/>
              <a:t>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Transaction Management </a:t>
            </a:r>
            <a:r>
              <a:rPr lang="en-US" dirty="0"/>
              <a:t> </a:t>
            </a:r>
            <a:r>
              <a:rPr lang="en-US"/>
              <a:t>(</a:t>
            </a:r>
            <a:r>
              <a:rPr lang="en-US" i="1" smtClean="0"/>
              <a:t>Cont</a:t>
            </a:r>
            <a:r>
              <a:rPr lang="en-US" i="1" smtClean="0"/>
              <a:t>inue</a:t>
            </a:r>
            <a:r>
              <a:rPr lang="en-US" smtClean="0"/>
              <a:t>)</a:t>
            </a:r>
            <a:endParaRPr lang="en-US" dirty="0" smtClean="0">
              <a:latin typeface="+mj-lt"/>
            </a:endParaRP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is due today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PS5 (the “last” assignment) will be out tomorrow. </a:t>
            </a:r>
            <a:r>
              <a:rPr lang="en-US" dirty="0"/>
              <a:t>It is due on Thursday, April </a:t>
            </a:r>
            <a:r>
              <a:rPr lang="en-US" dirty="0" smtClean="0"/>
              <a:t>19  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 smtClean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Possible Scenario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We can apply strict 2PL to the given interleaved actions of </a:t>
            </a:r>
            <a:r>
              <a:rPr lang="en-US" sz="2600" b="1" i="1" dirty="0" smtClean="0"/>
              <a:t>T1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T2</a:t>
            </a:r>
            <a:r>
              <a:rPr lang="en-US" sz="2600" dirty="0" smtClean="0"/>
              <a:t> as follows (</a:t>
            </a:r>
            <a:r>
              <a:rPr lang="en-US" sz="2600" b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 = Shared; </a:t>
            </a:r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r>
              <a:rPr lang="en-US" sz="2600" dirty="0" smtClean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01112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39112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32100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20616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62912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5055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3429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87068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71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63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9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 animBg="1"/>
      <p:bldP spid="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One possible </a:t>
            </a:r>
            <a:r>
              <a:rPr lang="en-US" sz="2600" u="sng" dirty="0" smtClean="0"/>
              <a:t>serial execution</a:t>
            </a:r>
            <a:r>
              <a:rPr lang="en-US" sz="2600" dirty="0" smtClean="0"/>
              <a:t> of </a:t>
            </a:r>
            <a:r>
              <a:rPr lang="en-US" sz="2600" b="1" i="1" dirty="0" smtClean="0"/>
              <a:t>T1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T2</a:t>
            </a:r>
            <a:r>
              <a:rPr lang="en-US" sz="2600" dirty="0" smtClean="0"/>
              <a:t> is as follows </a:t>
            </a:r>
            <a:br>
              <a:rPr lang="en-US" sz="2600" dirty="0" smtClean="0"/>
            </a:br>
            <a:r>
              <a:rPr lang="en-US" sz="2600" dirty="0" smtClean="0"/>
              <a:t>(</a:t>
            </a:r>
            <a:r>
              <a:rPr lang="en-US" sz="2600" b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 = Shared; </a:t>
            </a:r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r>
              <a:rPr lang="en-US" sz="2600" dirty="0" smtClean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71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52972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68153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61354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80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800600" y="4692196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0600" y="4692196"/>
            <a:ext cx="0" cy="508275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5461" y="5200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629400" y="5297269"/>
            <a:ext cx="0" cy="392093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629400" y="5297269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867400" y="640080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629400" y="6135469"/>
            <a:ext cx="0" cy="265332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629400" y="6146562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3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Another possible </a:t>
            </a:r>
            <a:r>
              <a:rPr lang="en-US" sz="2600" u="sng" dirty="0" smtClean="0"/>
              <a:t>serial execution</a:t>
            </a:r>
            <a:r>
              <a:rPr lang="en-US" sz="2600" dirty="0" smtClean="0"/>
              <a:t> of T1 and T2 is as follows (</a:t>
            </a:r>
            <a:r>
              <a:rPr lang="en-US" sz="2600" b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 = Shared; </a:t>
            </a:r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r>
              <a:rPr lang="en-US" sz="2600" dirty="0" smtClean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286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050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500" b="1" dirty="0" smtClean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 smtClean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 smtClean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 smtClean="0">
              <a:solidFill>
                <a:srgbClr val="FF0000"/>
              </a:solidFill>
            </a:endParaRPr>
          </a:p>
          <a:p>
            <a:r>
              <a:rPr lang="en-US" sz="15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500" dirty="0" smtClean="0"/>
              <a:t>R(A)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500" dirty="0" smtClean="0"/>
              <a:t>R(B)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500" dirty="0" smtClean="0"/>
              <a:t>R(C)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500" dirty="0" smtClean="0"/>
              <a:t>R(D)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500" dirty="0" smtClean="0"/>
              <a:t>R(E)</a:t>
            </a:r>
          </a:p>
          <a:p>
            <a:r>
              <a:rPr lang="en-US" sz="15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4057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96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867400" y="348810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96340" y="348810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72030" y="4233016"/>
            <a:ext cx="82431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96340" y="448796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581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63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809146" y="5705193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19130" y="4048925"/>
            <a:ext cx="0" cy="1664814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9040" y="4057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696340" y="4233016"/>
            <a:ext cx="0" cy="276218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76609" y="6629400"/>
            <a:ext cx="1185447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76609" y="5581471"/>
            <a:ext cx="0" cy="1047929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495800" y="5578265"/>
            <a:ext cx="180811" cy="320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74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</a:t>
            </a:r>
            <a:r>
              <a:rPr lang="en-US" dirty="0" smtClean="0"/>
              <a:t>Scenario: </a:t>
            </a:r>
            <a:r>
              <a:rPr lang="en-US" i="1" dirty="0" smtClean="0"/>
              <a:t>Revisit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71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63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152400" y="5562600"/>
            <a:ext cx="2466188" cy="9144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schedule is not identical to any serial execution of T1 and T2!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92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Phantom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problem is that </a:t>
            </a:r>
            <a:r>
              <a:rPr lang="en-US" sz="2600" b="1" i="1" dirty="0" smtClean="0"/>
              <a:t>T1 </a:t>
            </a:r>
            <a:r>
              <a:rPr lang="en-US" sz="2600" dirty="0" smtClean="0"/>
              <a:t>assumes that it has locked “all” the pages which contain Sailors records with rating 1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This assumption is violated when </a:t>
            </a:r>
            <a:r>
              <a:rPr lang="en-US" sz="2600" b="1" i="1" dirty="0" smtClean="0">
                <a:ea typeface="ＭＳ Ｐゴシック" charset="-128"/>
              </a:rPr>
              <a:t>T2</a:t>
            </a:r>
            <a:r>
              <a:rPr lang="en-US" sz="2600" dirty="0" smtClean="0">
                <a:ea typeface="ＭＳ Ｐゴシック" charset="-128"/>
              </a:rPr>
              <a:t> inserts a new Sailor record with rating 1 on a </a:t>
            </a:r>
            <a:r>
              <a:rPr lang="en-US" sz="2600" i="1" dirty="0" smtClean="0">
                <a:ea typeface="ＭＳ Ｐゴシック" charset="-128"/>
              </a:rPr>
              <a:t>different</a:t>
            </a:r>
            <a:r>
              <a:rPr lang="en-US" sz="2600" dirty="0" smtClean="0">
                <a:ea typeface="ＭＳ Ｐゴシック" charset="-128"/>
              </a:rPr>
              <a:t> page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Hence, locking pages at any given time does not prevent new </a:t>
            </a:r>
            <a:r>
              <a:rPr lang="en-US" sz="2600" i="1" u="sng" dirty="0" smtClean="0">
                <a:ea typeface="ＭＳ Ｐゴシック" charset="-128"/>
              </a:rPr>
              <a:t>phantom</a:t>
            </a:r>
            <a:r>
              <a:rPr lang="en-US" sz="2600" dirty="0" smtClean="0">
                <a:ea typeface="ＭＳ Ｐゴシック" charset="-128"/>
              </a:rPr>
              <a:t> records from being added on other pages!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This is commonly known as the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 “</a:t>
            </a:r>
            <a:r>
              <a:rPr lang="en-US" sz="2400" i="1" dirty="0" smtClean="0">
                <a:solidFill>
                  <a:srgbClr val="FF0000"/>
                </a:solidFill>
                <a:ea typeface="ＭＳ Ｐゴシック" charset="-128"/>
              </a:rPr>
              <a:t>Phantom Problem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”</a:t>
            </a:r>
          </a:p>
          <a:p>
            <a:pPr lvl="1">
              <a:buFont typeface="Wingdings" pitchFamily="2" charset="2"/>
              <a:buChar char="§"/>
            </a:pPr>
            <a:endParaRPr lang="en-US" sz="22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The Phantom Problem is caused, not because of a flaw in the Strict 2PL protocol, but because of </a:t>
            </a:r>
            <a:r>
              <a:rPr lang="en-US" sz="2600" b="1" i="1" dirty="0" smtClean="0">
                <a:ea typeface="ＭＳ Ｐゴシック" charset="-128"/>
              </a:rPr>
              <a:t>T1</a:t>
            </a:r>
            <a:r>
              <a:rPr lang="en-US" sz="2600" dirty="0" smtClean="0">
                <a:ea typeface="ＭＳ Ｐゴシック" charset="-128"/>
              </a:rPr>
              <a:t>’s unrealistic assumptions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 lIns="0" rIns="0">
            <a:normAutofit fontScale="90000"/>
          </a:bodyPr>
          <a:lstStyle/>
          <a:p>
            <a:r>
              <a:rPr lang="en-US" dirty="0" smtClean="0"/>
              <a:t>How </a:t>
            </a:r>
            <a:r>
              <a:rPr lang="en-US" dirty="0"/>
              <a:t>C</a:t>
            </a:r>
            <a:r>
              <a:rPr lang="en-US" dirty="0" smtClean="0"/>
              <a:t>an We Solve the </a:t>
            </a:r>
            <a:br>
              <a:rPr lang="en-US" dirty="0" smtClean="0"/>
            </a:br>
            <a:r>
              <a:rPr lang="en-US" dirty="0" smtClean="0"/>
              <a:t>Phantom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there is </a:t>
            </a:r>
            <a:r>
              <a:rPr lang="en-US" sz="2800" i="1" dirty="0" smtClean="0"/>
              <a:t>no index </a:t>
            </a:r>
            <a:r>
              <a:rPr lang="en-US" sz="2800" dirty="0" smtClean="0"/>
              <a:t>on rating</a:t>
            </a:r>
            <a:r>
              <a:rPr lang="en-US" sz="2800" i="1" dirty="0" smtClean="0"/>
              <a:t> </a:t>
            </a:r>
            <a:r>
              <a:rPr lang="en-US" sz="2800" dirty="0" smtClean="0"/>
              <a:t>and all pages in Sailors must be scanned, </a:t>
            </a:r>
            <a:r>
              <a:rPr lang="en-US" sz="2800" b="1" i="1" dirty="0" smtClean="0"/>
              <a:t>T1</a:t>
            </a:r>
            <a:r>
              <a:rPr lang="en-US" sz="2800" dirty="0" smtClean="0"/>
              <a:t> should somehow ensure that no </a:t>
            </a:r>
            <a:r>
              <a:rPr lang="en-US" sz="2800" i="1" dirty="0" smtClean="0"/>
              <a:t>new</a:t>
            </a:r>
            <a:r>
              <a:rPr lang="en-US" sz="2800" dirty="0" smtClean="0"/>
              <a:t> pages are inserted to the Sailors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has to do with the </a:t>
            </a:r>
            <a:r>
              <a:rPr lang="en-US" sz="2600" i="1" dirty="0" smtClean="0">
                <a:solidFill>
                  <a:srgbClr val="0070C0"/>
                </a:solidFill>
              </a:rPr>
              <a:t>locking granularity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there is an </a:t>
            </a:r>
            <a:r>
              <a:rPr lang="en-US" sz="2800" i="1" u="sng" dirty="0"/>
              <a:t>index</a:t>
            </a:r>
            <a:r>
              <a:rPr lang="en-US" sz="2800" dirty="0"/>
              <a:t> on rating, </a:t>
            </a:r>
            <a:r>
              <a:rPr lang="en-US" sz="2800" b="1" i="1" dirty="0"/>
              <a:t>T1</a:t>
            </a:r>
            <a:r>
              <a:rPr lang="en-US" sz="2800" dirty="0"/>
              <a:t> can lock the index entries and the data pages which involve the targeted ratings, and accordingly prevent new insertions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technique is known as </a:t>
            </a:r>
            <a:r>
              <a:rPr lang="en-US" sz="2600" i="1" dirty="0">
                <a:solidFill>
                  <a:srgbClr val="0070C0"/>
                </a:solidFill>
              </a:rPr>
              <a:t>index locking 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6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467577095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5181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18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Concurrency Control in B+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We focus on applying concurrency control </a:t>
            </a:r>
            <a:r>
              <a:rPr lang="en-US" sz="2600" dirty="0" smtClean="0">
                <a:ea typeface="ＭＳ Ｐゴシック" charset="-128"/>
              </a:rPr>
              <a:t>on B+ trees for: </a:t>
            </a: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  <a:ea typeface="ＭＳ Ｐゴシック" charset="-128"/>
              </a:rPr>
              <a:t>Searches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  <a:ea typeface="ＭＳ Ｐゴシック" charset="-128"/>
              </a:rPr>
              <a:t>Insertions/deletions</a:t>
            </a:r>
            <a:endParaRPr lang="en-US" sz="2600" dirty="0">
              <a:solidFill>
                <a:srgbClr val="0070C0"/>
              </a:solidFill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i="1" dirty="0" smtClean="0"/>
              <a:t>Three</a:t>
            </a:r>
            <a:r>
              <a:rPr lang="en-US" sz="2600" dirty="0" smtClean="0"/>
              <a:t> observations provide the necessary insights to apply a locking protocol for B+ trees: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higher levels of a B+ tree only direct searches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Searches never go back up a B+ tree when they proceed along paths to desired leafs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Insertions/deletions can cause splits/merges, which might propagate all the way up, from leafs to the root of a B+ tree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5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Locking Strategy 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622431" y="414043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2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28422" y="5395397"/>
            <a:ext cx="11972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1924624" y="5054124"/>
            <a:ext cx="2424" cy="3412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335657" y="477025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622431" y="4140438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335657" y="477025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40571" y="5363474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40571" y="5363474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61345" y="4836972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239000" y="5667218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9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239000" y="5667218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704886" y="5168835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8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849269" y="4953196"/>
            <a:ext cx="2290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Keep Locked Until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the Result is Returned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74" idx="2"/>
            <a:endCxn id="77" idx="0"/>
          </p:cNvCxnSpPr>
          <p:nvPr/>
        </p:nvCxnSpPr>
        <p:spPr>
          <a:xfrm flipH="1">
            <a:off x="6451586" y="5599527"/>
            <a:ext cx="1542997" cy="691524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2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Towards A </a:t>
            </a:r>
            <a:r>
              <a:rPr lang="en-US" dirty="0"/>
              <a:t>Locking Strategy for </a:t>
            </a:r>
            <a:r>
              <a:rPr lang="en-US" dirty="0" smtClean="0"/>
              <a:t>Insertions/Deletions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charset="-128"/>
              </a:rPr>
              <a:t>A conservative strategy for an insertion/deletion would be to obtain Exclusive locks on all the nodes along the path to the desired leaf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This is because splits/merges can propagate all the way up to the root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However, once a child is locked, its lock will be needed only if a split/merge propagates back to it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When won’t a split propagate back to a node?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When the node’s child is </a:t>
            </a:r>
            <a:r>
              <a:rPr lang="en-US" sz="2600" i="1" dirty="0" smtClean="0"/>
              <a:t>not full</a:t>
            </a:r>
          </a:p>
          <a:p>
            <a:pPr lvl="1">
              <a:buFont typeface="Wingdings" pitchFamily="2" charset="2"/>
              <a:buChar char="§"/>
            </a:pPr>
            <a:endParaRPr lang="en-US" sz="2200" i="1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When won’t a merge propagate back to a node?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When </a:t>
            </a:r>
            <a:r>
              <a:rPr lang="en-US" sz="2600" dirty="0" smtClean="0"/>
              <a:t>the node’s </a:t>
            </a:r>
            <a:r>
              <a:rPr lang="en-US" sz="2600" dirty="0"/>
              <a:t>child is </a:t>
            </a:r>
            <a:r>
              <a:rPr lang="en-US" sz="2600" i="1" dirty="0" smtClean="0"/>
              <a:t>more than half-empty</a:t>
            </a:r>
            <a:endParaRPr lang="en-US" sz="2600" i="1" dirty="0"/>
          </a:p>
          <a:p>
            <a:pPr lvl="1">
              <a:buFont typeface="Wingdings" pitchFamily="2" charset="2"/>
              <a:buChar char="§"/>
            </a:pPr>
            <a:endParaRPr lang="en-US" sz="2200" i="1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4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Lock-Coupling</a:t>
            </a:r>
            <a:r>
              <a:rPr lang="en-US" dirty="0" smtClean="0"/>
              <a:t>: A </a:t>
            </a:r>
            <a:r>
              <a:rPr lang="en-US" dirty="0"/>
              <a:t>Locking Strategy for </a:t>
            </a:r>
            <a:r>
              <a:rPr lang="en-US" dirty="0" smtClean="0"/>
              <a:t>Insertions/Deletions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984" y="1524000"/>
            <a:ext cx="868680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smtClean="0"/>
              <a:t>A strategy</a:t>
            </a:r>
            <a:r>
              <a:rPr lang="en-US" sz="2800" dirty="0" smtClean="0"/>
              <a:t>, known as </a:t>
            </a:r>
            <a:r>
              <a:rPr lang="en-US" sz="2800" i="1" dirty="0" smtClean="0">
                <a:solidFill>
                  <a:srgbClr val="0070C0"/>
                </a:solidFill>
              </a:rPr>
              <a:t>lock-coupling</a:t>
            </a:r>
            <a:r>
              <a:rPr lang="en-US" sz="2800" dirty="0" smtClean="0"/>
              <a:t>, for insertions/deletions can be pursued as follows: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Start </a:t>
            </a:r>
            <a:r>
              <a:rPr lang="en-US" sz="2600" dirty="0"/>
              <a:t>at </a:t>
            </a:r>
            <a:r>
              <a:rPr lang="en-US" sz="2600" dirty="0" smtClean="0"/>
              <a:t>the root </a:t>
            </a:r>
            <a:r>
              <a:rPr lang="en-US" sz="2600" dirty="0"/>
              <a:t>and go down, obtaining </a:t>
            </a:r>
            <a:r>
              <a:rPr lang="en-US" sz="2600" dirty="0" smtClean="0"/>
              <a:t>Shared </a:t>
            </a:r>
            <a:r>
              <a:rPr lang="en-US" sz="2600" dirty="0"/>
              <a:t>locks as </a:t>
            </a:r>
            <a:r>
              <a:rPr lang="en-US" sz="2600" dirty="0" smtClean="0"/>
              <a:t>needed (an Exclusive lock is only obtained for the desired </a:t>
            </a:r>
            <a:br>
              <a:rPr lang="en-US" sz="2600" dirty="0" smtClean="0"/>
            </a:br>
            <a:r>
              <a:rPr lang="en-US" sz="2600" dirty="0" smtClean="0"/>
              <a:t>leaf node)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Once a child </a:t>
            </a:r>
            <a:r>
              <a:rPr lang="en-US" sz="2600" dirty="0"/>
              <a:t>is locked, check if it is </a:t>
            </a:r>
            <a:r>
              <a:rPr lang="en-US" sz="2600" u="sng" dirty="0" smtClean="0"/>
              <a:t>safe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</a:t>
            </a:r>
            <a:r>
              <a:rPr lang="en-US" sz="2600" dirty="0" smtClean="0"/>
              <a:t>the child </a:t>
            </a:r>
            <a:r>
              <a:rPr lang="en-US" sz="2600" dirty="0"/>
              <a:t>is safe, release all locks on </a:t>
            </a:r>
            <a:r>
              <a:rPr lang="en-US" sz="2600" dirty="0" smtClean="0"/>
              <a:t>ancestors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node is safe when </a:t>
            </a:r>
            <a:r>
              <a:rPr lang="en-US" sz="2800" dirty="0"/>
              <a:t>changes will not propagate up beyond </a:t>
            </a:r>
            <a:r>
              <a:rPr lang="en-US" sz="2800" dirty="0" smtClean="0"/>
              <a:t>it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A safe node for an insertion is the one that </a:t>
            </a:r>
            <a:r>
              <a:rPr lang="en-US" sz="2600" u="sng" dirty="0" smtClean="0">
                <a:solidFill>
                  <a:srgbClr val="00B050"/>
                </a:solidFill>
              </a:rPr>
              <a:t>is </a:t>
            </a:r>
            <a:r>
              <a:rPr lang="en-US" sz="2600" u="sng" dirty="0">
                <a:solidFill>
                  <a:srgbClr val="00B050"/>
                </a:solidFill>
              </a:rPr>
              <a:t>not </a:t>
            </a:r>
            <a:r>
              <a:rPr lang="en-US" sz="2600" u="sng" dirty="0" smtClean="0">
                <a:solidFill>
                  <a:srgbClr val="00B050"/>
                </a:solidFill>
              </a:rPr>
              <a:t>full</a:t>
            </a:r>
            <a:endParaRPr lang="en-US" sz="2600" u="sng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A safe node for a deletion is the one that </a:t>
            </a:r>
            <a:r>
              <a:rPr lang="en-US" sz="2600" u="sng" dirty="0" smtClean="0">
                <a:solidFill>
                  <a:srgbClr val="00B050"/>
                </a:solidFill>
              </a:rPr>
              <a:t>is more than</a:t>
            </a:r>
            <a:br>
              <a:rPr lang="en-US" sz="2600" u="sng" dirty="0" smtClean="0">
                <a:solidFill>
                  <a:srgbClr val="00B050"/>
                </a:solidFill>
              </a:rPr>
            </a:br>
            <a:r>
              <a:rPr lang="en-US" sz="2600" u="sng" dirty="0" smtClean="0">
                <a:solidFill>
                  <a:srgbClr val="00B050"/>
                </a:solidFill>
              </a:rPr>
              <a:t>half-empty</a:t>
            </a:r>
            <a:endParaRPr lang="en-US" sz="2600" u="sng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2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638800" y="221413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1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30837353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14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638800" y="2057400"/>
            <a:ext cx="341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Since the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01843" y="4558207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01843" y="4558207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385429" y="3240142"/>
            <a:ext cx="2284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Keep the Shared Lock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Since the Child is </a:t>
            </a:r>
            <a:r>
              <a:rPr lang="en-US" b="1" u="sng" dirty="0" smtClean="0">
                <a:solidFill>
                  <a:srgbClr val="FF0000"/>
                </a:solidFill>
              </a:rPr>
              <a:t>Full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473820" y="3865206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Since the 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282373" y="3242697"/>
            <a:ext cx="2913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Since the Child is </a:t>
            </a:r>
            <a:r>
              <a:rPr lang="en-US" b="1" u="sng" dirty="0" smtClean="0">
                <a:solidFill>
                  <a:srgbClr val="0070C0"/>
                </a:solidFill>
              </a:rPr>
              <a:t>Not Locked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37245" y="4602966"/>
            <a:ext cx="1771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Insert 45* and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Release the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79" idx="2"/>
          </p:cNvCxnSpPr>
          <p:nvPr/>
        </p:nvCxnSpPr>
        <p:spPr>
          <a:xfrm>
            <a:off x="8322969" y="5249297"/>
            <a:ext cx="135231" cy="56985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6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638800" y="221413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2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8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Lock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transaction may need to change the lock it already acquires on an object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From Shared to Exclusive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i="1" dirty="0" smtClean="0">
                <a:solidFill>
                  <a:srgbClr val="0070C0"/>
                </a:solidFill>
              </a:rPr>
              <a:t>lock upgrade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From Exclusive to Shared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i="1" dirty="0" smtClean="0">
                <a:solidFill>
                  <a:srgbClr val="0070C0"/>
                </a:solidFill>
              </a:rPr>
              <a:t>lock downgrade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For example, an SQL update statement might acquire a Shared lock </a:t>
            </a:r>
            <a:r>
              <a:rPr lang="en-US" sz="3000" i="1" u="sng" dirty="0" smtClean="0"/>
              <a:t>on each row</a:t>
            </a:r>
            <a:r>
              <a:rPr lang="en-US" sz="3000" dirty="0" smtClean="0"/>
              <a:t>, </a:t>
            </a:r>
            <a:r>
              <a:rPr lang="en-US" sz="3000" b="1" i="1" dirty="0" smtClean="0"/>
              <a:t>R</a:t>
            </a:r>
            <a:r>
              <a:rPr lang="en-US" sz="3000" dirty="0" smtClean="0"/>
              <a:t>, in a table and if </a:t>
            </a:r>
            <a:r>
              <a:rPr lang="en-US" sz="3000" b="1" i="1" dirty="0" smtClean="0"/>
              <a:t>R</a:t>
            </a:r>
            <a:r>
              <a:rPr lang="en-US" sz="3000" dirty="0" smtClean="0"/>
              <a:t> satisfies the condition (in the WHERE clause), an Exclusive lock must be obtained for </a:t>
            </a:r>
            <a:r>
              <a:rPr lang="en-US" sz="3000" b="1" i="1" dirty="0" smtClean="0"/>
              <a:t>R</a:t>
            </a:r>
            <a:endParaRPr lang="en-US" sz="3000" b="1" i="1" dirty="0"/>
          </a:p>
        </p:txBody>
      </p:sp>
    </p:spTree>
    <p:extLst>
      <p:ext uri="{BB962C8B-B14F-4D97-AF65-F5344CB8AC3E}">
        <p14:creationId xmlns:p14="http://schemas.microsoft.com/office/powerpoint/2010/main" val="118345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638800" y="2057400"/>
            <a:ext cx="341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Since the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886200" y="4553533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886200" y="4553533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379228" y="3281029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Since the 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6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7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34116" y="3856780"/>
            <a:ext cx="3318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Request an </a:t>
            </a:r>
            <a:r>
              <a:rPr lang="en-US" b="1" i="1" u="sng" dirty="0" smtClean="0">
                <a:solidFill>
                  <a:srgbClr val="FF0000"/>
                </a:solidFill>
              </a:rPr>
              <a:t>Upgrade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on the Lock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Since the Child is </a:t>
            </a:r>
            <a:r>
              <a:rPr lang="en-US" b="1" u="sng" dirty="0" smtClean="0">
                <a:solidFill>
                  <a:srgbClr val="FF0000"/>
                </a:solidFill>
              </a:rPr>
              <a:t>Full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9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73817" y="3420070"/>
            <a:ext cx="3576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What if another transaction has a</a:t>
            </a:r>
            <a:br>
              <a:rPr lang="en-US" b="1" i="1" dirty="0" smtClean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Shared lock on this node and wants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t</a:t>
            </a:r>
            <a:r>
              <a:rPr lang="en-US" b="1" i="1" dirty="0" smtClean="0">
                <a:solidFill>
                  <a:srgbClr val="00B050"/>
                </a:solidFill>
              </a:rPr>
              <a:t>o access the locked child node?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381000" y="3756926"/>
            <a:ext cx="320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A DEADLOCK Will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rise!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97283" y="5177915"/>
            <a:ext cx="1606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Insert 25* and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u="sng" dirty="0" smtClean="0">
                <a:solidFill>
                  <a:srgbClr val="00B050"/>
                </a:solidFill>
              </a:rPr>
              <a:t>Propagate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914400" y="3856780"/>
            <a:ext cx="1717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Otherwise…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9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/>
              <a:t>There are several </a:t>
            </a:r>
            <a:r>
              <a:rPr lang="en-US" sz="3000" i="1" u="sng" dirty="0">
                <a:solidFill>
                  <a:srgbClr val="0070C0"/>
                </a:solidFill>
              </a:rPr>
              <a:t>lock-based</a:t>
            </a:r>
            <a:r>
              <a:rPr lang="en-US" sz="3000" dirty="0"/>
              <a:t> concurrency control schemes </a:t>
            </a:r>
            <a:r>
              <a:rPr lang="en-US" sz="3000" dirty="0" smtClean="0"/>
              <a:t>(e.g., 2PL &amp; </a:t>
            </a:r>
            <a:r>
              <a:rPr lang="en-US" sz="3000" dirty="0"/>
              <a:t>Strict </a:t>
            </a:r>
            <a:r>
              <a:rPr lang="en-US" sz="3000" dirty="0" smtClean="0"/>
              <a:t>2PL)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/>
              <a:t>lock manager </a:t>
            </a:r>
            <a:r>
              <a:rPr lang="en-US" dirty="0"/>
              <a:t>keeps track of the locks </a:t>
            </a:r>
            <a:r>
              <a:rPr lang="en-US" dirty="0" smtClean="0"/>
              <a:t>issued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30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 smtClean="0"/>
              <a:t>Deadlocks </a:t>
            </a:r>
            <a:r>
              <a:rPr lang="en-US" sz="3000" dirty="0"/>
              <a:t>can </a:t>
            </a:r>
            <a:r>
              <a:rPr lang="en-US" sz="3000" dirty="0" smtClean="0"/>
              <a:t>arise, but they can either </a:t>
            </a:r>
            <a:r>
              <a:rPr lang="en-US" sz="3000" dirty="0"/>
              <a:t>be </a:t>
            </a:r>
            <a:r>
              <a:rPr lang="en-US" sz="3000" dirty="0" smtClean="0"/>
              <a:t>detected and resolved, or initially prevented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30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 smtClean="0"/>
              <a:t>With dynamic databases, naïve </a:t>
            </a:r>
            <a:r>
              <a:rPr lang="en-US" sz="3000" dirty="0"/>
              <a:t>locking strategies may </a:t>
            </a:r>
            <a:r>
              <a:rPr lang="en-US" sz="3000" dirty="0" smtClean="0"/>
              <a:t>expose </a:t>
            </a:r>
            <a:r>
              <a:rPr lang="en-US" sz="3000" dirty="0"/>
              <a:t>the </a:t>
            </a:r>
            <a:r>
              <a:rPr lang="en-US" sz="3000" i="1" dirty="0">
                <a:solidFill>
                  <a:srgbClr val="0070C0"/>
                </a:solidFill>
              </a:rPr>
              <a:t>phantom </a:t>
            </a:r>
            <a:r>
              <a:rPr lang="en-US" sz="3000" i="1" dirty="0" smtClean="0">
                <a:solidFill>
                  <a:srgbClr val="0070C0"/>
                </a:solidFill>
              </a:rPr>
              <a:t>problem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Resolving this problem has to do with the</a:t>
            </a:r>
            <a:br>
              <a:rPr lang="en-US" dirty="0" smtClean="0"/>
            </a:br>
            <a:r>
              <a:rPr lang="en-US" i="1" dirty="0" smtClean="0"/>
              <a:t>locking granularity</a:t>
            </a:r>
            <a:endParaRPr lang="en-US" i="1" dirty="0"/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434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dirty="0"/>
              <a:t>Index </a:t>
            </a:r>
            <a:r>
              <a:rPr lang="en-US" i="1" dirty="0" smtClean="0"/>
              <a:t>locking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is common, and affects performance </a:t>
            </a:r>
            <a:r>
              <a:rPr lang="en-US" dirty="0" smtClean="0"/>
              <a:t>significantly 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Needed when accessing records via </a:t>
            </a:r>
            <a:r>
              <a:rPr lang="en-US" dirty="0" smtClean="0"/>
              <a:t>an index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Needed for </a:t>
            </a:r>
            <a:r>
              <a:rPr lang="en-US" i="1" dirty="0">
                <a:solidFill>
                  <a:schemeClr val="accent2"/>
                </a:solidFill>
              </a:rPr>
              <a:t>locking logical sets of </a:t>
            </a:r>
            <a:r>
              <a:rPr lang="en-US" i="1" dirty="0" smtClean="0">
                <a:solidFill>
                  <a:schemeClr val="accent2"/>
                </a:solidFill>
              </a:rPr>
              <a:t>records</a:t>
            </a:r>
            <a:r>
              <a:rPr lang="en-US" i="1" dirty="0" smtClean="0"/>
              <a:t> </a:t>
            </a:r>
            <a:r>
              <a:rPr lang="en-US" dirty="0" smtClean="0"/>
              <a:t>(index locking/predicate locking)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Tree-structured Indexes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A straightforward </a:t>
            </a:r>
            <a:r>
              <a:rPr lang="en-US" dirty="0"/>
              <a:t>use of 2PL </a:t>
            </a:r>
            <a:r>
              <a:rPr lang="en-US" dirty="0" smtClean="0"/>
              <a:t>is very inefficient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Bayer-</a:t>
            </a:r>
            <a:r>
              <a:rPr lang="en-US" dirty="0" err="1"/>
              <a:t>Schkolnick</a:t>
            </a:r>
            <a:r>
              <a:rPr lang="en-US" dirty="0"/>
              <a:t> illustrates </a:t>
            </a:r>
            <a:r>
              <a:rPr lang="en-US" dirty="0" smtClean="0"/>
              <a:t>a high potential for performance improvement</a:t>
            </a:r>
            <a:endParaRPr lang="en-US" dirty="0"/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38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Lock Upgrades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86800" cy="5410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lock upgrade request from a transaction </a:t>
            </a:r>
            <a:r>
              <a:rPr lang="en-US" sz="2800" b="1" i="1" dirty="0" smtClean="0"/>
              <a:t>T</a:t>
            </a:r>
            <a:r>
              <a:rPr lang="en-US" sz="2800" dirty="0" smtClean="0"/>
              <a:t> on object </a:t>
            </a:r>
            <a:r>
              <a:rPr lang="en-US" sz="2800" b="1" i="1" dirty="0" smtClean="0"/>
              <a:t>O</a:t>
            </a:r>
            <a:r>
              <a:rPr lang="en-US" sz="2800" dirty="0" smtClean="0"/>
              <a:t> must be handled specially by: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Granting an Exclusive lock to </a:t>
            </a:r>
            <a:r>
              <a:rPr lang="en-US" sz="2600" b="1" i="1" dirty="0" smtClean="0"/>
              <a:t>T</a:t>
            </a:r>
            <a:r>
              <a:rPr lang="en-US" sz="2600" dirty="0" smtClean="0"/>
              <a:t> immediately </a:t>
            </a:r>
            <a:r>
              <a:rPr lang="en-US" sz="2600" i="1" dirty="0" smtClean="0"/>
              <a:t>if no other transaction holds a lock on </a:t>
            </a:r>
            <a:r>
              <a:rPr lang="en-US" sz="2600" b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Otherwise, queuing </a:t>
            </a:r>
            <a:r>
              <a:rPr lang="en-US" sz="2600" b="1" i="1" dirty="0" smtClean="0"/>
              <a:t>T</a:t>
            </a:r>
            <a:r>
              <a:rPr lang="en-US" sz="2600" dirty="0" smtClean="0"/>
              <a:t> at the </a:t>
            </a:r>
            <a:r>
              <a:rPr lang="en-US" sz="2600" i="1" u="sng" dirty="0" smtClean="0">
                <a:solidFill>
                  <a:srgbClr val="FF0000"/>
                </a:solidFill>
              </a:rPr>
              <a:t>front</a:t>
            </a:r>
            <a:r>
              <a:rPr lang="en-US" sz="2600" dirty="0" smtClean="0"/>
              <a:t> of </a:t>
            </a:r>
            <a:r>
              <a:rPr lang="en-US" sz="2600" b="1" i="1" dirty="0" smtClean="0"/>
              <a:t>O</a:t>
            </a:r>
            <a:r>
              <a:rPr lang="en-US" sz="2600" dirty="0" smtClean="0"/>
              <a:t>’s queue </a:t>
            </a:r>
            <a:br>
              <a:rPr lang="en-US" sz="2600" dirty="0" smtClean="0"/>
            </a:br>
            <a:r>
              <a:rPr lang="en-US" sz="2600" dirty="0" smtClean="0"/>
              <a:t>(i.e., </a:t>
            </a:r>
            <a:r>
              <a:rPr lang="en-US" sz="2600" b="1" i="1" u="sng" dirty="0" smtClean="0"/>
              <a:t>T</a:t>
            </a:r>
            <a:r>
              <a:rPr lang="en-US" sz="2600" i="1" u="sng" dirty="0" smtClean="0"/>
              <a:t> is favored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b="1" i="1" dirty="0" smtClean="0"/>
              <a:t>T</a:t>
            </a:r>
            <a:r>
              <a:rPr lang="en-US" sz="2800" dirty="0" smtClean="0"/>
              <a:t> is </a:t>
            </a:r>
            <a:r>
              <a:rPr lang="en-US" sz="2800" i="1" dirty="0" smtClean="0"/>
              <a:t>favored</a:t>
            </a:r>
            <a:r>
              <a:rPr lang="en-US" sz="2800" dirty="0" smtClean="0"/>
              <a:t> because it already holds a Shared lock on </a:t>
            </a:r>
            <a:r>
              <a:rPr lang="en-US" sz="2800" b="1" i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Queuing </a:t>
            </a:r>
            <a:r>
              <a:rPr lang="en-US" sz="2600" b="1" i="1" dirty="0" smtClean="0"/>
              <a:t>T </a:t>
            </a:r>
            <a:r>
              <a:rPr lang="en-US" sz="2600" i="1" dirty="0" smtClean="0"/>
              <a:t>in front of</a:t>
            </a:r>
            <a:r>
              <a:rPr lang="en-US" sz="2600" dirty="0" smtClean="0"/>
              <a:t> another transaction </a:t>
            </a:r>
            <a:r>
              <a:rPr lang="en-US" sz="2600" b="1" i="1" dirty="0" smtClean="0"/>
              <a:t>T’</a:t>
            </a:r>
            <a:r>
              <a:rPr lang="en-US" sz="2600" dirty="0" smtClean="0"/>
              <a:t> that holds no lock on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but requested an Exclusive lock on </a:t>
            </a:r>
            <a:r>
              <a:rPr lang="en-US" sz="2600" b="1" i="1" dirty="0" smtClean="0"/>
              <a:t>O</a:t>
            </a:r>
            <a:r>
              <a:rPr lang="en-US" sz="2600" dirty="0" smtClean="0"/>
              <a:t> averts a deadlock!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However, if </a:t>
            </a:r>
            <a:r>
              <a:rPr lang="en-US" sz="2600" b="1" i="1" dirty="0" smtClean="0"/>
              <a:t>T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T’</a:t>
            </a:r>
            <a:r>
              <a:rPr lang="en-US" sz="2600" dirty="0" smtClean="0"/>
              <a:t> hold a Shared lock on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and both request upgrades to an Exclusive lock, a deadlock will arise regardless! 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177167" y="3381375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77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Lock Downgrades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10600" cy="5105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/>
              <a:t>Lock upgrades can be entirely avoided by obtaining Exclusive locks </a:t>
            </a:r>
            <a:r>
              <a:rPr lang="en-US" sz="3300" i="1" dirty="0" smtClean="0"/>
              <a:t>initially</a:t>
            </a:r>
            <a:r>
              <a:rPr lang="en-US" sz="3300" dirty="0" smtClean="0"/>
              <a:t>, and downgrade them to Shared locks once needed</a:t>
            </a:r>
          </a:p>
          <a:p>
            <a:pPr>
              <a:buFont typeface="Wingdings" pitchFamily="2" charset="2"/>
              <a:buChar char="§"/>
            </a:pPr>
            <a:endParaRPr lang="en-US" sz="3300" dirty="0"/>
          </a:p>
          <a:p>
            <a:pPr>
              <a:buFont typeface="Wingdings" pitchFamily="2" charset="2"/>
              <a:buChar char="§"/>
            </a:pPr>
            <a:r>
              <a:rPr lang="en-US" sz="3300" dirty="0" smtClean="0">
                <a:solidFill>
                  <a:srgbClr val="0070C0"/>
                </a:solidFill>
              </a:rPr>
              <a:t>Would this violate any 2PL requirement?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On the surface yes; since the transaction (say, </a:t>
            </a:r>
            <a:r>
              <a:rPr lang="en-US" sz="3100" b="1" i="1" dirty="0" smtClean="0"/>
              <a:t>T</a:t>
            </a:r>
            <a:r>
              <a:rPr lang="en-US" sz="3100" dirty="0" smtClean="0"/>
              <a:t>) may need to upgrade later</a:t>
            </a:r>
          </a:p>
          <a:p>
            <a:pPr lvl="1">
              <a:buFont typeface="Wingdings" pitchFamily="2" charset="2"/>
              <a:buChar char="§"/>
            </a:pPr>
            <a:endParaRPr lang="en-US" sz="3100" dirty="0" smtClean="0"/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This is a special case as </a:t>
            </a:r>
            <a:r>
              <a:rPr lang="en-US" sz="3100" b="1" i="1" dirty="0" smtClean="0"/>
              <a:t>T</a:t>
            </a:r>
            <a:r>
              <a:rPr lang="en-US" sz="3100" dirty="0" smtClean="0"/>
              <a:t> </a:t>
            </a:r>
            <a:r>
              <a:rPr lang="en-US" sz="3100" i="1" u="sng" dirty="0" smtClean="0"/>
              <a:t>conservatively</a:t>
            </a:r>
            <a:r>
              <a:rPr lang="en-US" sz="3100" dirty="0" smtClean="0"/>
              <a:t> obtained an Exclusive lock, and did nothing but read the object that it downgraded</a:t>
            </a:r>
          </a:p>
          <a:p>
            <a:pPr lvl="1">
              <a:buFont typeface="Wingdings" pitchFamily="2" charset="2"/>
              <a:buChar char="§"/>
            </a:pPr>
            <a:endParaRPr lang="en-US" sz="3100" dirty="0" smtClean="0"/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2PL can be safely extended to allow lock downgrades in the growing phase, </a:t>
            </a:r>
            <a:r>
              <a:rPr lang="en-US" sz="3100" i="1" u="sng" dirty="0" smtClean="0"/>
              <a:t>provided that the transaction has not modified the object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5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0499040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17833" y="2743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2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lock manager maintains a structure called a </a:t>
            </a:r>
            <a:r>
              <a:rPr lang="en-US" sz="3000" i="1" dirty="0" smtClean="0">
                <a:solidFill>
                  <a:srgbClr val="FF0000"/>
                </a:solidFill>
              </a:rPr>
              <a:t>waits-for graph </a:t>
            </a:r>
            <a:r>
              <a:rPr lang="en-US" sz="3000" dirty="0" smtClean="0"/>
              <a:t>to </a:t>
            </a:r>
            <a:r>
              <a:rPr lang="en-US" sz="3000" i="1" dirty="0" smtClean="0"/>
              <a:t>periodically</a:t>
            </a:r>
            <a:r>
              <a:rPr lang="en-US" sz="3000" dirty="0" smtClean="0"/>
              <a:t> detect deadlocks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In a waits-for graph: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 nodes correspond to active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There is an edge from Ti to </a:t>
            </a:r>
            <a:r>
              <a:rPr lang="en-US" dirty="0" err="1" smtClean="0"/>
              <a:t>Tj</a:t>
            </a:r>
            <a:r>
              <a:rPr lang="en-US" dirty="0" smtClean="0"/>
              <a:t> </a:t>
            </a:r>
            <a:r>
              <a:rPr lang="en-US" i="1" dirty="0" smtClean="0"/>
              <a:t>if and only if</a:t>
            </a:r>
            <a:r>
              <a:rPr lang="en-US" dirty="0" smtClean="0"/>
              <a:t> Ti is waiting for </a:t>
            </a:r>
            <a:r>
              <a:rPr lang="en-US" dirty="0" err="1" smtClean="0"/>
              <a:t>Tj</a:t>
            </a:r>
            <a:r>
              <a:rPr lang="en-US" dirty="0" smtClean="0"/>
              <a:t> to release a lock</a:t>
            </a:r>
          </a:p>
          <a:p>
            <a:pPr lvl="1"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lock manager </a:t>
            </a:r>
            <a:r>
              <a:rPr lang="en-US" sz="3000" i="1" dirty="0" smtClean="0"/>
              <a:t>adds</a:t>
            </a:r>
            <a:r>
              <a:rPr lang="en-US" sz="3000" dirty="0" smtClean="0"/>
              <a:t> and </a:t>
            </a:r>
            <a:r>
              <a:rPr lang="en-US" sz="3000" i="1" dirty="0" smtClean="0"/>
              <a:t>removes</a:t>
            </a:r>
            <a:r>
              <a:rPr lang="en-US" sz="3000" dirty="0" smtClean="0"/>
              <a:t> edges to and from a waits-for graph when it </a:t>
            </a:r>
            <a:r>
              <a:rPr lang="en-US" sz="3000" i="1" dirty="0" smtClean="0"/>
              <a:t>queues</a:t>
            </a:r>
            <a:r>
              <a:rPr lang="en-US" sz="3000" dirty="0" smtClean="0"/>
              <a:t> and </a:t>
            </a:r>
            <a:r>
              <a:rPr lang="en-US" sz="3000" i="1" dirty="0" smtClean="0"/>
              <a:t>grants</a:t>
            </a:r>
            <a:r>
              <a:rPr lang="en-US" sz="3000" dirty="0" smtClean="0"/>
              <a:t> lock requests, respectively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A deadlock is detected when a </a:t>
            </a:r>
            <a:r>
              <a:rPr lang="en-US" sz="3000" i="1" dirty="0" smtClean="0">
                <a:solidFill>
                  <a:srgbClr val="00B050"/>
                </a:solidFill>
              </a:rPr>
              <a:t>cycle </a:t>
            </a:r>
            <a:r>
              <a:rPr lang="en-US" sz="3000" dirty="0" smtClean="0"/>
              <a:t>in the waits-for graph is found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2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42890</TotalTime>
  <Words>3712</Words>
  <Application>Microsoft Office PowerPoint</Application>
  <PresentationFormat>On-screen Show (4:3)</PresentationFormat>
  <Paragraphs>1175</Paragraphs>
  <Slides>60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ＭＳ Ｐゴシック</vt:lpstr>
      <vt:lpstr>Arial</vt:lpstr>
      <vt:lpstr>Book Antiqua</vt:lpstr>
      <vt:lpstr>Calibri</vt:lpstr>
      <vt:lpstr>Wingdings</vt:lpstr>
      <vt:lpstr>Office Theme</vt:lpstr>
      <vt:lpstr>Database Applications (15-415)  DBMS Internals- Part XII Lecture 24, April 11, 2018</vt:lpstr>
      <vt:lpstr>Today…</vt:lpstr>
      <vt:lpstr>DBMS Layers</vt:lpstr>
      <vt:lpstr>Outline</vt:lpstr>
      <vt:lpstr>Lock Conversions</vt:lpstr>
      <vt:lpstr>Lock Upgrades</vt:lpstr>
      <vt:lpstr>Lock Downgrades</vt:lpstr>
      <vt:lpstr>Outline</vt:lpstr>
      <vt:lpstr>Deadlock Detection</vt:lpstr>
      <vt:lpstr>Deadlock Detection (Cont’d)</vt:lpstr>
      <vt:lpstr>Deadlock Detection (Cont’d)</vt:lpstr>
      <vt:lpstr>Deadlock Detection (Cont’d)</vt:lpstr>
      <vt:lpstr>Resolving Deadlocks</vt:lpstr>
      <vt:lpstr>Deadlock Prevention</vt:lpstr>
      <vt:lpstr>Deadlock Prevention (Cont’d)</vt:lpstr>
      <vt:lpstr>Reissuing Timestamps </vt:lpstr>
      <vt:lpstr>Outline</vt:lpstr>
      <vt:lpstr>Dynamic Databases</vt:lpstr>
      <vt:lpstr>A Possible Scenario</vt:lpstr>
      <vt:lpstr>A Possible Scenario (Cont’d)</vt:lpstr>
      <vt:lpstr>A Possible Scenario (Cont’d)</vt:lpstr>
      <vt:lpstr>A Possible Scenario (Cont’d)</vt:lpstr>
      <vt:lpstr>A Possible Scenario (Cont’d)</vt:lpstr>
      <vt:lpstr>A Possible Scenario: Revisit</vt:lpstr>
      <vt:lpstr>The Phantom Problem</vt:lpstr>
      <vt:lpstr>How Can We Solve the  Phantom Problem?</vt:lpstr>
      <vt:lpstr>Outline</vt:lpstr>
      <vt:lpstr>Concurrency Control in B+ Trees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Towards A Locking Strategy for Insertions/Deletions</vt:lpstr>
      <vt:lpstr>Lock-Coupling: A Locking Strategy for Insertions/Deletions (Cont’d)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Summary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3441</cp:revision>
  <dcterms:created xsi:type="dcterms:W3CDTF">2013-11-24T06:45:02Z</dcterms:created>
  <dcterms:modified xsi:type="dcterms:W3CDTF">2018-04-11T14:26:58Z</dcterms:modified>
</cp:coreProperties>
</file>