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1120" r:id="rId3"/>
    <p:sldId id="1466" r:id="rId4"/>
    <p:sldId id="1503" r:id="rId5"/>
    <p:sldId id="1354" r:id="rId6"/>
    <p:sldId id="1395" r:id="rId7"/>
    <p:sldId id="1396" r:id="rId8"/>
    <p:sldId id="1397" r:id="rId9"/>
    <p:sldId id="1398" r:id="rId10"/>
    <p:sldId id="1399" r:id="rId11"/>
    <p:sldId id="1400" r:id="rId12"/>
    <p:sldId id="1404" r:id="rId13"/>
    <p:sldId id="1423" r:id="rId14"/>
    <p:sldId id="1424" r:id="rId15"/>
    <p:sldId id="1405" r:id="rId16"/>
    <p:sldId id="1502" r:id="rId17"/>
    <p:sldId id="1406" r:id="rId18"/>
    <p:sldId id="1410" r:id="rId19"/>
    <p:sldId id="1407" r:id="rId20"/>
    <p:sldId id="1411" r:id="rId21"/>
    <p:sldId id="1409" r:id="rId22"/>
    <p:sldId id="1412" r:id="rId23"/>
    <p:sldId id="1414" r:id="rId24"/>
    <p:sldId id="1415" r:id="rId25"/>
    <p:sldId id="1417" r:id="rId26"/>
    <p:sldId id="1418" r:id="rId27"/>
    <p:sldId id="1421" r:id="rId28"/>
    <p:sldId id="1419" r:id="rId29"/>
    <p:sldId id="1422" r:id="rId30"/>
    <p:sldId id="1499" r:id="rId31"/>
    <p:sldId id="1468" r:id="rId32"/>
    <p:sldId id="1469" r:id="rId33"/>
    <p:sldId id="1470" r:id="rId34"/>
    <p:sldId id="1474" r:id="rId35"/>
    <p:sldId id="1475" r:id="rId36"/>
    <p:sldId id="1476" r:id="rId37"/>
    <p:sldId id="1472" r:id="rId38"/>
    <p:sldId id="1477" r:id="rId39"/>
    <p:sldId id="1478" r:id="rId40"/>
    <p:sldId id="1483" r:id="rId41"/>
    <p:sldId id="1479" r:id="rId42"/>
    <p:sldId id="1480" r:id="rId43"/>
    <p:sldId id="1481" r:id="rId44"/>
    <p:sldId id="1482" r:id="rId45"/>
    <p:sldId id="1484" r:id="rId46"/>
    <p:sldId id="1485" r:id="rId47"/>
    <p:sldId id="1486" r:id="rId48"/>
    <p:sldId id="1487" r:id="rId49"/>
    <p:sldId id="1488" r:id="rId50"/>
    <p:sldId id="1489" r:id="rId51"/>
    <p:sldId id="1501" r:id="rId52"/>
    <p:sldId id="1490" r:id="rId53"/>
    <p:sldId id="1491" r:id="rId54"/>
    <p:sldId id="1492" r:id="rId55"/>
    <p:sldId id="1494" r:id="rId56"/>
    <p:sldId id="1495" r:id="rId57"/>
    <p:sldId id="1496" r:id="rId58"/>
    <p:sldId id="1504" r:id="rId59"/>
    <p:sldId id="1467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304924F-13CE-4461-A6ED-47CFFC997A26}" type="presOf" srcId="{020DE52D-4485-480D-9641-C45E840E866B}" destId="{7AFB17D6-ABC3-4B25-B3BB-655A1A5B32A9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42D89BA0-7A11-43AE-94B8-7B34F672D44A}" type="presOf" srcId="{C4797427-72CE-41EC-9F4E-A308E1F1C0A5}" destId="{CC051F4B-17BB-4D9C-ADB0-700CD2124955}" srcOrd="0" destOrd="0" presId="urn:microsoft.com/office/officeart/2008/layout/VerticalCurvedList"/>
    <dgm:cxn modelId="{E94B2E51-14EB-4E34-9CCF-7A12096CCA7D}" type="presOf" srcId="{BE1645D6-1611-4DF4-8DF3-EEC32D8C4F8A}" destId="{8D4BB782-D1CB-4178-BD6C-378E667E109F}" srcOrd="0" destOrd="0" presId="urn:microsoft.com/office/officeart/2008/layout/VerticalCurvedList"/>
    <dgm:cxn modelId="{7134E613-0319-47C9-9BF0-4D2A5664A521}" type="presOf" srcId="{47736B17-8141-4E43-9780-98F53B713858}" destId="{F316C8E8-D225-4EEF-944A-E4BB3B1F0C7A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87413797-1A8F-4CB3-A4F1-D4F6A7F7BE13}" type="presOf" srcId="{594BF85D-E9BC-439A-80D6-0EB4896FAE66}" destId="{393CDCAB-BA8B-463A-B82B-1A837A72FF2E}" srcOrd="0" destOrd="0" presId="urn:microsoft.com/office/officeart/2008/layout/VerticalCurvedList"/>
    <dgm:cxn modelId="{97427107-2A0B-44B1-A659-2D0A853D389E}" type="presOf" srcId="{F697B42C-0438-4219-9447-F99531A21CCC}" destId="{C56633DC-E658-46D8-BE63-7CB1CCD3C8DC}" srcOrd="0" destOrd="0" presId="urn:microsoft.com/office/officeart/2008/layout/VerticalCurvedList"/>
    <dgm:cxn modelId="{C07F55A4-1656-41FC-AC57-F164070A0FAE}" type="presParOf" srcId="{8D4BB782-D1CB-4178-BD6C-378E667E109F}" destId="{30E5EA73-69FE-4C99-B7E6-D2785DA2F8C5}" srcOrd="0" destOrd="0" presId="urn:microsoft.com/office/officeart/2008/layout/VerticalCurvedList"/>
    <dgm:cxn modelId="{C061F7B6-83A0-48A0-B0C9-3922D774A959}" type="presParOf" srcId="{30E5EA73-69FE-4C99-B7E6-D2785DA2F8C5}" destId="{147482D8-F793-4B63-AC92-2D2E108DBAA0}" srcOrd="0" destOrd="0" presId="urn:microsoft.com/office/officeart/2008/layout/VerticalCurvedList"/>
    <dgm:cxn modelId="{2CC04005-5A53-4A93-9AA0-8ECFC6A0080F}" type="presParOf" srcId="{147482D8-F793-4B63-AC92-2D2E108DBAA0}" destId="{F2410933-DB5E-4543-A714-4AF5A203C95C}" srcOrd="0" destOrd="0" presId="urn:microsoft.com/office/officeart/2008/layout/VerticalCurvedList"/>
    <dgm:cxn modelId="{603F4399-55C8-4AD8-A9A1-BC3B260D1009}" type="presParOf" srcId="{147482D8-F793-4B63-AC92-2D2E108DBAA0}" destId="{C56633DC-E658-46D8-BE63-7CB1CCD3C8DC}" srcOrd="1" destOrd="0" presId="urn:microsoft.com/office/officeart/2008/layout/VerticalCurvedList"/>
    <dgm:cxn modelId="{C8EBFD73-7D45-4336-B0F1-772E291D3D67}" type="presParOf" srcId="{147482D8-F793-4B63-AC92-2D2E108DBAA0}" destId="{82F03708-A2AD-459B-AB59-7BBD9EB44E67}" srcOrd="2" destOrd="0" presId="urn:microsoft.com/office/officeart/2008/layout/VerticalCurvedList"/>
    <dgm:cxn modelId="{CA2A0F61-E761-417D-AD27-20FEA46B4543}" type="presParOf" srcId="{147482D8-F793-4B63-AC92-2D2E108DBAA0}" destId="{9C6C1869-E7B2-4FB9-A22B-16BADC04A189}" srcOrd="3" destOrd="0" presId="urn:microsoft.com/office/officeart/2008/layout/VerticalCurvedList"/>
    <dgm:cxn modelId="{2B2672A7-5E72-47E2-8692-8101EA11DA53}" type="presParOf" srcId="{30E5EA73-69FE-4C99-B7E6-D2785DA2F8C5}" destId="{CC051F4B-17BB-4D9C-ADB0-700CD2124955}" srcOrd="1" destOrd="0" presId="urn:microsoft.com/office/officeart/2008/layout/VerticalCurvedList"/>
    <dgm:cxn modelId="{449644E6-1238-4E17-9315-E509540FBACC}" type="presParOf" srcId="{30E5EA73-69FE-4C99-B7E6-D2785DA2F8C5}" destId="{943AAF66-1C1E-4036-BAFE-130AF4AE314A}" srcOrd="2" destOrd="0" presId="urn:microsoft.com/office/officeart/2008/layout/VerticalCurvedList"/>
    <dgm:cxn modelId="{FEE2263F-F9F5-402A-8FF9-AD2BA0E6F10E}" type="presParOf" srcId="{943AAF66-1C1E-4036-BAFE-130AF4AE314A}" destId="{1D9B0BA2-0AB2-4427-AE28-98650EADD147}" srcOrd="0" destOrd="0" presId="urn:microsoft.com/office/officeart/2008/layout/VerticalCurvedList"/>
    <dgm:cxn modelId="{F83191AF-E525-4A88-AD3A-BE2176E599E8}" type="presParOf" srcId="{30E5EA73-69FE-4C99-B7E6-D2785DA2F8C5}" destId="{7AFB17D6-ABC3-4B25-B3BB-655A1A5B32A9}" srcOrd="3" destOrd="0" presId="urn:microsoft.com/office/officeart/2008/layout/VerticalCurvedList"/>
    <dgm:cxn modelId="{5D90E5EC-562E-45DE-BC03-74FA6A6001BD}" type="presParOf" srcId="{30E5EA73-69FE-4C99-B7E6-D2785DA2F8C5}" destId="{D9367CE6-DB52-4FE4-8879-99F3A35776AF}" srcOrd="4" destOrd="0" presId="urn:microsoft.com/office/officeart/2008/layout/VerticalCurvedList"/>
    <dgm:cxn modelId="{7D7FDCA3-6512-498B-93DD-85F026FA6399}" type="presParOf" srcId="{D9367CE6-DB52-4FE4-8879-99F3A35776AF}" destId="{2B94B3DE-3FD1-4138-B6A8-86C32D7CDAE7}" srcOrd="0" destOrd="0" presId="urn:microsoft.com/office/officeart/2008/layout/VerticalCurvedList"/>
    <dgm:cxn modelId="{516B9479-FC4A-440A-90E3-EC98B259C899}" type="presParOf" srcId="{30E5EA73-69FE-4C99-B7E6-D2785DA2F8C5}" destId="{393CDCAB-BA8B-463A-B82B-1A837A72FF2E}" srcOrd="5" destOrd="0" presId="urn:microsoft.com/office/officeart/2008/layout/VerticalCurvedList"/>
    <dgm:cxn modelId="{B77C4ACE-449C-49B4-B4B0-8B1CD917A31F}" type="presParOf" srcId="{30E5EA73-69FE-4C99-B7E6-D2785DA2F8C5}" destId="{8E5A188A-F2FA-4D31-8387-F0CE899D06D8}" srcOrd="6" destOrd="0" presId="urn:microsoft.com/office/officeart/2008/layout/VerticalCurvedList"/>
    <dgm:cxn modelId="{B18298D3-D40E-4DA0-9C6C-70ABFB117A5B}" type="presParOf" srcId="{8E5A188A-F2FA-4D31-8387-F0CE899D06D8}" destId="{58A99791-976C-4270-ABCC-A15CE6943D6C}" srcOrd="0" destOrd="0" presId="urn:microsoft.com/office/officeart/2008/layout/VerticalCurvedList"/>
    <dgm:cxn modelId="{BE48ABC5-52BC-44D4-AAF8-840776C4AD53}" type="presParOf" srcId="{30E5EA73-69FE-4C99-B7E6-D2785DA2F8C5}" destId="{F316C8E8-D225-4EEF-944A-E4BB3B1F0C7A}" srcOrd="7" destOrd="0" presId="urn:microsoft.com/office/officeart/2008/layout/VerticalCurvedList"/>
    <dgm:cxn modelId="{8975F4FC-2019-4A1F-9052-3F496C06B522}" type="presParOf" srcId="{30E5EA73-69FE-4C99-B7E6-D2785DA2F8C5}" destId="{633E8A40-F9ED-4FF1-BE18-D0820CB9FC31}" srcOrd="8" destOrd="0" presId="urn:microsoft.com/office/officeart/2008/layout/VerticalCurvedList"/>
    <dgm:cxn modelId="{7EB2E60F-A31A-4A31-87C8-A1202301669D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FA06CEC6-26B6-4CF9-9FD7-D7D4C009CC31}" type="presOf" srcId="{47736B17-8141-4E43-9780-98F53B713858}" destId="{F316C8E8-D225-4EEF-944A-E4BB3B1F0C7A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590FFD30-AADA-410B-80C5-E1949B63CBBB}" type="presOf" srcId="{F697B42C-0438-4219-9447-F99531A21CCC}" destId="{C56633DC-E658-46D8-BE63-7CB1CCD3C8DC}" srcOrd="0" destOrd="0" presId="urn:microsoft.com/office/officeart/2008/layout/VerticalCurvedList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0A3FE784-4EA4-4164-B3B3-50EDC5EF2EFC}" type="presOf" srcId="{020DE52D-4485-480D-9641-C45E840E866B}" destId="{7AFB17D6-ABC3-4B25-B3BB-655A1A5B32A9}" srcOrd="0" destOrd="0" presId="urn:microsoft.com/office/officeart/2008/layout/VerticalCurvedList"/>
    <dgm:cxn modelId="{A039E192-BFE3-407D-951B-01F5717B42CA}" type="presOf" srcId="{C4797427-72CE-41EC-9F4E-A308E1F1C0A5}" destId="{CC051F4B-17BB-4D9C-ADB0-700CD2124955}" srcOrd="0" destOrd="0" presId="urn:microsoft.com/office/officeart/2008/layout/VerticalCurvedList"/>
    <dgm:cxn modelId="{B2E991F7-74BE-450D-9ED4-E8E1F62FC2C1}" type="presOf" srcId="{594BF85D-E9BC-439A-80D6-0EB4896FAE66}" destId="{393CDCAB-BA8B-463A-B82B-1A837A72FF2E}" srcOrd="0" destOrd="0" presId="urn:microsoft.com/office/officeart/2008/layout/VerticalCurvedList"/>
    <dgm:cxn modelId="{AE157EAE-EAF1-4382-A6D7-FDED13B003BA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79003BE6-F1FF-4BE5-843D-74A9DB5616EA}" type="presParOf" srcId="{8D4BB782-D1CB-4178-BD6C-378E667E109F}" destId="{30E5EA73-69FE-4C99-B7E6-D2785DA2F8C5}" srcOrd="0" destOrd="0" presId="urn:microsoft.com/office/officeart/2008/layout/VerticalCurvedList"/>
    <dgm:cxn modelId="{80D0891B-33C7-48C0-8B00-D8390A55B994}" type="presParOf" srcId="{30E5EA73-69FE-4C99-B7E6-D2785DA2F8C5}" destId="{147482D8-F793-4B63-AC92-2D2E108DBAA0}" srcOrd="0" destOrd="0" presId="urn:microsoft.com/office/officeart/2008/layout/VerticalCurvedList"/>
    <dgm:cxn modelId="{D85E0949-B48E-48D9-BBF2-6A78EEA22098}" type="presParOf" srcId="{147482D8-F793-4B63-AC92-2D2E108DBAA0}" destId="{F2410933-DB5E-4543-A714-4AF5A203C95C}" srcOrd="0" destOrd="0" presId="urn:microsoft.com/office/officeart/2008/layout/VerticalCurvedList"/>
    <dgm:cxn modelId="{40F7570C-F9E3-4AE7-8BD2-C4A5117AE957}" type="presParOf" srcId="{147482D8-F793-4B63-AC92-2D2E108DBAA0}" destId="{C56633DC-E658-46D8-BE63-7CB1CCD3C8DC}" srcOrd="1" destOrd="0" presId="urn:microsoft.com/office/officeart/2008/layout/VerticalCurvedList"/>
    <dgm:cxn modelId="{5041E4B9-3ACD-41AE-9F6A-3FDA17157CF4}" type="presParOf" srcId="{147482D8-F793-4B63-AC92-2D2E108DBAA0}" destId="{82F03708-A2AD-459B-AB59-7BBD9EB44E67}" srcOrd="2" destOrd="0" presId="urn:microsoft.com/office/officeart/2008/layout/VerticalCurvedList"/>
    <dgm:cxn modelId="{DEA4EB72-0BB2-40A0-B028-4210D905D390}" type="presParOf" srcId="{147482D8-F793-4B63-AC92-2D2E108DBAA0}" destId="{9C6C1869-E7B2-4FB9-A22B-16BADC04A189}" srcOrd="3" destOrd="0" presId="urn:microsoft.com/office/officeart/2008/layout/VerticalCurvedList"/>
    <dgm:cxn modelId="{2C7723CE-DBAC-47E0-9F4D-AE226EABDD86}" type="presParOf" srcId="{30E5EA73-69FE-4C99-B7E6-D2785DA2F8C5}" destId="{CC051F4B-17BB-4D9C-ADB0-700CD2124955}" srcOrd="1" destOrd="0" presId="urn:microsoft.com/office/officeart/2008/layout/VerticalCurvedList"/>
    <dgm:cxn modelId="{8911879B-48F2-4619-87CC-1F7D8EF6E2A9}" type="presParOf" srcId="{30E5EA73-69FE-4C99-B7E6-D2785DA2F8C5}" destId="{943AAF66-1C1E-4036-BAFE-130AF4AE314A}" srcOrd="2" destOrd="0" presId="urn:microsoft.com/office/officeart/2008/layout/VerticalCurvedList"/>
    <dgm:cxn modelId="{9A561A09-297A-4DAC-8460-4EFDDE5084F7}" type="presParOf" srcId="{943AAF66-1C1E-4036-BAFE-130AF4AE314A}" destId="{1D9B0BA2-0AB2-4427-AE28-98650EADD147}" srcOrd="0" destOrd="0" presId="urn:microsoft.com/office/officeart/2008/layout/VerticalCurvedList"/>
    <dgm:cxn modelId="{7E47EC8F-BBBB-4090-B67A-88B194C30DD0}" type="presParOf" srcId="{30E5EA73-69FE-4C99-B7E6-D2785DA2F8C5}" destId="{7AFB17D6-ABC3-4B25-B3BB-655A1A5B32A9}" srcOrd="3" destOrd="0" presId="urn:microsoft.com/office/officeart/2008/layout/VerticalCurvedList"/>
    <dgm:cxn modelId="{A108608B-5EF4-4711-BEBE-58A46ACED56C}" type="presParOf" srcId="{30E5EA73-69FE-4C99-B7E6-D2785DA2F8C5}" destId="{D9367CE6-DB52-4FE4-8879-99F3A35776AF}" srcOrd="4" destOrd="0" presId="urn:microsoft.com/office/officeart/2008/layout/VerticalCurvedList"/>
    <dgm:cxn modelId="{088AFD80-0295-42F2-AE1F-065EF501FCE4}" type="presParOf" srcId="{D9367CE6-DB52-4FE4-8879-99F3A35776AF}" destId="{2B94B3DE-3FD1-4138-B6A8-86C32D7CDAE7}" srcOrd="0" destOrd="0" presId="urn:microsoft.com/office/officeart/2008/layout/VerticalCurvedList"/>
    <dgm:cxn modelId="{54AC4194-B534-4CEF-ABE1-70CE4D32B46D}" type="presParOf" srcId="{30E5EA73-69FE-4C99-B7E6-D2785DA2F8C5}" destId="{393CDCAB-BA8B-463A-B82B-1A837A72FF2E}" srcOrd="5" destOrd="0" presId="urn:microsoft.com/office/officeart/2008/layout/VerticalCurvedList"/>
    <dgm:cxn modelId="{87427DC3-A67C-4323-80BE-EE9922402DCD}" type="presParOf" srcId="{30E5EA73-69FE-4C99-B7E6-D2785DA2F8C5}" destId="{8E5A188A-F2FA-4D31-8387-F0CE899D06D8}" srcOrd="6" destOrd="0" presId="urn:microsoft.com/office/officeart/2008/layout/VerticalCurvedList"/>
    <dgm:cxn modelId="{74E11D9E-0FA2-4337-B3D7-943F0DCC179A}" type="presParOf" srcId="{8E5A188A-F2FA-4D31-8387-F0CE899D06D8}" destId="{58A99791-976C-4270-ABCC-A15CE6943D6C}" srcOrd="0" destOrd="0" presId="urn:microsoft.com/office/officeart/2008/layout/VerticalCurvedList"/>
    <dgm:cxn modelId="{0DB70ABB-22D5-40AF-9761-343094718275}" type="presParOf" srcId="{30E5EA73-69FE-4C99-B7E6-D2785DA2F8C5}" destId="{F316C8E8-D225-4EEF-944A-E4BB3B1F0C7A}" srcOrd="7" destOrd="0" presId="urn:microsoft.com/office/officeart/2008/layout/VerticalCurvedList"/>
    <dgm:cxn modelId="{4AE54FC3-00D5-4473-8336-992C563B1CFD}" type="presParOf" srcId="{30E5EA73-69FE-4C99-B7E6-D2785DA2F8C5}" destId="{633E8A40-F9ED-4FF1-BE18-D0820CB9FC31}" srcOrd="8" destOrd="0" presId="urn:microsoft.com/office/officeart/2008/layout/VerticalCurvedList"/>
    <dgm:cxn modelId="{DEC68122-4336-4292-A7AE-834ED84A942C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247A11BD-3E2E-4A5D-B640-D2CBCC243683}" type="presOf" srcId="{020DE52D-4485-480D-9641-C45E840E866B}" destId="{7AFB17D6-ABC3-4B25-B3BB-655A1A5B32A9}" srcOrd="0" destOrd="0" presId="urn:microsoft.com/office/officeart/2008/layout/VerticalCurvedList"/>
    <dgm:cxn modelId="{308D9C11-95C0-4DF9-AB65-57E211302D2D}" type="presOf" srcId="{47736B17-8141-4E43-9780-98F53B713858}" destId="{F316C8E8-D225-4EEF-944A-E4BB3B1F0C7A}" srcOrd="0" destOrd="0" presId="urn:microsoft.com/office/officeart/2008/layout/VerticalCurvedList"/>
    <dgm:cxn modelId="{4659F949-8732-400E-A9E1-77855CB3A4A2}" type="presOf" srcId="{BE1645D6-1611-4DF4-8DF3-EEC32D8C4F8A}" destId="{8D4BB782-D1CB-4178-BD6C-378E667E109F}" srcOrd="0" destOrd="0" presId="urn:microsoft.com/office/officeart/2008/layout/VerticalCurvedList"/>
    <dgm:cxn modelId="{FC5E8247-4F22-4C8E-9FD2-9BA329BBDBC0}" type="presOf" srcId="{C4797427-72CE-41EC-9F4E-A308E1F1C0A5}" destId="{CC051F4B-17BB-4D9C-ADB0-700CD2124955}" srcOrd="0" destOrd="0" presId="urn:microsoft.com/office/officeart/2008/layout/VerticalCurvedList"/>
    <dgm:cxn modelId="{47606F81-F792-4CC4-98CB-861D5F093B14}" type="presOf" srcId="{594BF85D-E9BC-439A-80D6-0EB4896FAE66}" destId="{393CDCAB-BA8B-463A-B82B-1A837A72FF2E}" srcOrd="0" destOrd="0" presId="urn:microsoft.com/office/officeart/2008/layout/VerticalCurvedList"/>
    <dgm:cxn modelId="{7B192CE4-A8DD-4DF8-8623-6305BD8C99A7}" type="presOf" srcId="{F697B42C-0438-4219-9447-F99531A21CCC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30308E58-3DAF-4E27-ACB8-46B58B37143A}" type="presParOf" srcId="{8D4BB782-D1CB-4178-BD6C-378E667E109F}" destId="{30E5EA73-69FE-4C99-B7E6-D2785DA2F8C5}" srcOrd="0" destOrd="0" presId="urn:microsoft.com/office/officeart/2008/layout/VerticalCurvedList"/>
    <dgm:cxn modelId="{ECFE8941-EB72-4D45-B775-6AE2B961995E}" type="presParOf" srcId="{30E5EA73-69FE-4C99-B7E6-D2785DA2F8C5}" destId="{147482D8-F793-4B63-AC92-2D2E108DBAA0}" srcOrd="0" destOrd="0" presId="urn:microsoft.com/office/officeart/2008/layout/VerticalCurvedList"/>
    <dgm:cxn modelId="{CF3027C3-3952-4F1C-AB9F-A3CD1480124D}" type="presParOf" srcId="{147482D8-F793-4B63-AC92-2D2E108DBAA0}" destId="{F2410933-DB5E-4543-A714-4AF5A203C95C}" srcOrd="0" destOrd="0" presId="urn:microsoft.com/office/officeart/2008/layout/VerticalCurvedList"/>
    <dgm:cxn modelId="{F492EF0D-3834-4E36-B969-88ABDCABD07A}" type="presParOf" srcId="{147482D8-F793-4B63-AC92-2D2E108DBAA0}" destId="{C56633DC-E658-46D8-BE63-7CB1CCD3C8DC}" srcOrd="1" destOrd="0" presId="urn:microsoft.com/office/officeart/2008/layout/VerticalCurvedList"/>
    <dgm:cxn modelId="{FB4F405C-80D2-427C-92EC-C330197D5EF8}" type="presParOf" srcId="{147482D8-F793-4B63-AC92-2D2E108DBAA0}" destId="{82F03708-A2AD-459B-AB59-7BBD9EB44E67}" srcOrd="2" destOrd="0" presId="urn:microsoft.com/office/officeart/2008/layout/VerticalCurvedList"/>
    <dgm:cxn modelId="{0E8B39E5-1B89-479D-95EB-FD8C821B0FED}" type="presParOf" srcId="{147482D8-F793-4B63-AC92-2D2E108DBAA0}" destId="{9C6C1869-E7B2-4FB9-A22B-16BADC04A189}" srcOrd="3" destOrd="0" presId="urn:microsoft.com/office/officeart/2008/layout/VerticalCurvedList"/>
    <dgm:cxn modelId="{C6C7C4BD-6467-4AC8-AC35-8CE02103FAF2}" type="presParOf" srcId="{30E5EA73-69FE-4C99-B7E6-D2785DA2F8C5}" destId="{CC051F4B-17BB-4D9C-ADB0-700CD2124955}" srcOrd="1" destOrd="0" presId="urn:microsoft.com/office/officeart/2008/layout/VerticalCurvedList"/>
    <dgm:cxn modelId="{1CD47858-C6DB-4435-B386-7F401289B2CD}" type="presParOf" srcId="{30E5EA73-69FE-4C99-B7E6-D2785DA2F8C5}" destId="{943AAF66-1C1E-4036-BAFE-130AF4AE314A}" srcOrd="2" destOrd="0" presId="urn:microsoft.com/office/officeart/2008/layout/VerticalCurvedList"/>
    <dgm:cxn modelId="{577406A2-0034-45D4-BF64-47E007845610}" type="presParOf" srcId="{943AAF66-1C1E-4036-BAFE-130AF4AE314A}" destId="{1D9B0BA2-0AB2-4427-AE28-98650EADD147}" srcOrd="0" destOrd="0" presId="urn:microsoft.com/office/officeart/2008/layout/VerticalCurvedList"/>
    <dgm:cxn modelId="{B63BEA28-DCAB-49C7-B284-B6F747A4618D}" type="presParOf" srcId="{30E5EA73-69FE-4C99-B7E6-D2785DA2F8C5}" destId="{7AFB17D6-ABC3-4B25-B3BB-655A1A5B32A9}" srcOrd="3" destOrd="0" presId="urn:microsoft.com/office/officeart/2008/layout/VerticalCurvedList"/>
    <dgm:cxn modelId="{A97DE598-E2B2-4D63-9AB5-2DB834130FD9}" type="presParOf" srcId="{30E5EA73-69FE-4C99-B7E6-D2785DA2F8C5}" destId="{D9367CE6-DB52-4FE4-8879-99F3A35776AF}" srcOrd="4" destOrd="0" presId="urn:microsoft.com/office/officeart/2008/layout/VerticalCurvedList"/>
    <dgm:cxn modelId="{630C7D2A-9E45-4365-B301-B0EFD5600CD7}" type="presParOf" srcId="{D9367CE6-DB52-4FE4-8879-99F3A35776AF}" destId="{2B94B3DE-3FD1-4138-B6A8-86C32D7CDAE7}" srcOrd="0" destOrd="0" presId="urn:microsoft.com/office/officeart/2008/layout/VerticalCurvedList"/>
    <dgm:cxn modelId="{DC670D9A-9FA8-461D-B16F-AA9B0E2015AE}" type="presParOf" srcId="{30E5EA73-69FE-4C99-B7E6-D2785DA2F8C5}" destId="{393CDCAB-BA8B-463A-B82B-1A837A72FF2E}" srcOrd="5" destOrd="0" presId="urn:microsoft.com/office/officeart/2008/layout/VerticalCurvedList"/>
    <dgm:cxn modelId="{D6892AA8-BA35-4FF0-894B-F9AD4F3F5A51}" type="presParOf" srcId="{30E5EA73-69FE-4C99-B7E6-D2785DA2F8C5}" destId="{8E5A188A-F2FA-4D31-8387-F0CE899D06D8}" srcOrd="6" destOrd="0" presId="urn:microsoft.com/office/officeart/2008/layout/VerticalCurvedList"/>
    <dgm:cxn modelId="{3DBE8075-CE88-4179-9C7B-A176DF4B61A4}" type="presParOf" srcId="{8E5A188A-F2FA-4D31-8387-F0CE899D06D8}" destId="{58A99791-976C-4270-ABCC-A15CE6943D6C}" srcOrd="0" destOrd="0" presId="urn:microsoft.com/office/officeart/2008/layout/VerticalCurvedList"/>
    <dgm:cxn modelId="{1444F99A-9248-40FA-9E98-8D2521B58F55}" type="presParOf" srcId="{30E5EA73-69FE-4C99-B7E6-D2785DA2F8C5}" destId="{F316C8E8-D225-4EEF-944A-E4BB3B1F0C7A}" srcOrd="7" destOrd="0" presId="urn:microsoft.com/office/officeart/2008/layout/VerticalCurvedList"/>
    <dgm:cxn modelId="{AD4607A5-3D09-4760-8D14-483180CBD674}" type="presParOf" srcId="{30E5EA73-69FE-4C99-B7E6-D2785DA2F8C5}" destId="{633E8A40-F9ED-4FF1-BE18-D0820CB9FC31}" srcOrd="8" destOrd="0" presId="urn:microsoft.com/office/officeart/2008/layout/VerticalCurvedList"/>
    <dgm:cxn modelId="{55C34977-C9E1-46A6-A383-56933A853792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2PL and Strict 2PL Locking Protocols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A Brief Primer on Transaction Management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Anomalies Due to Concurrency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Schedules with Aborted Transactions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C051F4B-17BB-4D9C-ADB0-700CD2124955}" type="pres">
      <dgm:prSet presAssocID="{C4797427-72CE-41EC-9F4E-A308E1F1C0A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AFB17D6-ABC3-4B25-B3BB-655A1A5B32A9}" type="pres">
      <dgm:prSet presAssocID="{020DE52D-4485-480D-9641-C45E840E866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93CDCAB-BA8B-463A-B82B-1A837A72FF2E}" type="pres">
      <dgm:prSet presAssocID="{594BF85D-E9BC-439A-80D6-0EB4896FAE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316C8E8-D225-4EEF-944A-E4BB3B1F0C7A}" type="pres">
      <dgm:prSet presAssocID="{47736B17-8141-4E43-9780-98F53B71385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E8A40-F9ED-4FF1-BE18-D0820CB9FC31}" type="pres">
      <dgm:prSet presAssocID="{47736B17-8141-4E43-9780-98F53B713858}" presName="accent_4" presStyleCnt="0"/>
      <dgm:spPr/>
    </dgm:pt>
    <dgm:pt modelId="{C4F438E0-C9FB-4142-A782-E2ED2FAB32AB}" type="pres">
      <dgm:prSet presAssocID="{47736B17-8141-4E43-9780-98F53B713858}" presName="accentRepeatNode" presStyleLbl="solidFgAcc1" presStyleIdx="3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B61F19E-7792-4752-8F61-32FE5EB688F5}" type="presOf" srcId="{BE1645D6-1611-4DF4-8DF3-EEC32D8C4F8A}" destId="{8D4BB782-D1CB-4178-BD6C-378E667E109F}" srcOrd="0" destOrd="0" presId="urn:microsoft.com/office/officeart/2008/layout/VerticalCurvedList"/>
    <dgm:cxn modelId="{FED2578D-5887-4F7C-8475-B296476D37F1}" type="presOf" srcId="{C4797427-72CE-41EC-9F4E-A308E1F1C0A5}" destId="{CC051F4B-17BB-4D9C-ADB0-700CD2124955}" srcOrd="0" destOrd="0" presId="urn:microsoft.com/office/officeart/2008/layout/VerticalCurvedList"/>
    <dgm:cxn modelId="{B7E0DA9B-7834-464F-B34F-81A8857A25A8}" type="presOf" srcId="{594BF85D-E9BC-439A-80D6-0EB4896FAE66}" destId="{393CDCAB-BA8B-463A-B82B-1A837A72FF2E}" srcOrd="0" destOrd="0" presId="urn:microsoft.com/office/officeart/2008/layout/VerticalCurvedList"/>
    <dgm:cxn modelId="{1FE99D07-3FE6-4432-A300-1488C7FFF405}" type="presOf" srcId="{F697B42C-0438-4219-9447-F99531A21CCC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3" destOrd="0" parTransId="{397A7621-4703-4C39-9978-2D49301A2AA4}" sibTransId="{5939E8F9-A02A-4E0B-BCEC-7E77A483A98C}"/>
    <dgm:cxn modelId="{9986DE95-6CBC-414B-8B95-845283046F5F}" type="presOf" srcId="{47736B17-8141-4E43-9780-98F53B713858}" destId="{F316C8E8-D225-4EEF-944A-E4BB3B1F0C7A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B4942242-0475-4736-AE3F-42E358B5BCAE}" type="presOf" srcId="{020DE52D-4485-480D-9641-C45E840E866B}" destId="{7AFB17D6-ABC3-4B25-B3BB-655A1A5B32A9}" srcOrd="0" destOrd="0" presId="urn:microsoft.com/office/officeart/2008/layout/VerticalCurvedList"/>
    <dgm:cxn modelId="{36170CCD-5CB3-4FCC-A1B1-DB4623E3B446}" type="presParOf" srcId="{8D4BB782-D1CB-4178-BD6C-378E667E109F}" destId="{30E5EA73-69FE-4C99-B7E6-D2785DA2F8C5}" srcOrd="0" destOrd="0" presId="urn:microsoft.com/office/officeart/2008/layout/VerticalCurvedList"/>
    <dgm:cxn modelId="{D108B50A-5D77-4277-8E2E-FC28EB89E057}" type="presParOf" srcId="{30E5EA73-69FE-4C99-B7E6-D2785DA2F8C5}" destId="{147482D8-F793-4B63-AC92-2D2E108DBAA0}" srcOrd="0" destOrd="0" presId="urn:microsoft.com/office/officeart/2008/layout/VerticalCurvedList"/>
    <dgm:cxn modelId="{BEC671DD-528B-4195-AD31-3ECD91188697}" type="presParOf" srcId="{147482D8-F793-4B63-AC92-2D2E108DBAA0}" destId="{F2410933-DB5E-4543-A714-4AF5A203C95C}" srcOrd="0" destOrd="0" presId="urn:microsoft.com/office/officeart/2008/layout/VerticalCurvedList"/>
    <dgm:cxn modelId="{273A3AD6-73E7-4F73-A6BB-68CB2DA8F2C7}" type="presParOf" srcId="{147482D8-F793-4B63-AC92-2D2E108DBAA0}" destId="{C56633DC-E658-46D8-BE63-7CB1CCD3C8DC}" srcOrd="1" destOrd="0" presId="urn:microsoft.com/office/officeart/2008/layout/VerticalCurvedList"/>
    <dgm:cxn modelId="{D710F284-C3D4-4EB0-84BC-B8EC3CD63C5F}" type="presParOf" srcId="{147482D8-F793-4B63-AC92-2D2E108DBAA0}" destId="{82F03708-A2AD-459B-AB59-7BBD9EB44E67}" srcOrd="2" destOrd="0" presId="urn:microsoft.com/office/officeart/2008/layout/VerticalCurvedList"/>
    <dgm:cxn modelId="{8E45E811-5DC6-443C-BEC4-8458C8F06FD5}" type="presParOf" srcId="{147482D8-F793-4B63-AC92-2D2E108DBAA0}" destId="{9C6C1869-E7B2-4FB9-A22B-16BADC04A189}" srcOrd="3" destOrd="0" presId="urn:microsoft.com/office/officeart/2008/layout/VerticalCurvedList"/>
    <dgm:cxn modelId="{32973404-CE66-4E04-AA4E-7FA60B2C202D}" type="presParOf" srcId="{30E5EA73-69FE-4C99-B7E6-D2785DA2F8C5}" destId="{CC051F4B-17BB-4D9C-ADB0-700CD2124955}" srcOrd="1" destOrd="0" presId="urn:microsoft.com/office/officeart/2008/layout/VerticalCurvedList"/>
    <dgm:cxn modelId="{8662872E-5882-461B-BE28-56B298145F7B}" type="presParOf" srcId="{30E5EA73-69FE-4C99-B7E6-D2785DA2F8C5}" destId="{943AAF66-1C1E-4036-BAFE-130AF4AE314A}" srcOrd="2" destOrd="0" presId="urn:microsoft.com/office/officeart/2008/layout/VerticalCurvedList"/>
    <dgm:cxn modelId="{08732A3E-1C5A-4B60-9A6E-763283B550D3}" type="presParOf" srcId="{943AAF66-1C1E-4036-BAFE-130AF4AE314A}" destId="{1D9B0BA2-0AB2-4427-AE28-98650EADD147}" srcOrd="0" destOrd="0" presId="urn:microsoft.com/office/officeart/2008/layout/VerticalCurvedList"/>
    <dgm:cxn modelId="{22A1C3CB-3691-4CFE-976B-45CD7F60CF8D}" type="presParOf" srcId="{30E5EA73-69FE-4C99-B7E6-D2785DA2F8C5}" destId="{7AFB17D6-ABC3-4B25-B3BB-655A1A5B32A9}" srcOrd="3" destOrd="0" presId="urn:microsoft.com/office/officeart/2008/layout/VerticalCurvedList"/>
    <dgm:cxn modelId="{5DC18D9D-1113-47A4-BA27-CA284CD1D43E}" type="presParOf" srcId="{30E5EA73-69FE-4C99-B7E6-D2785DA2F8C5}" destId="{D9367CE6-DB52-4FE4-8879-99F3A35776AF}" srcOrd="4" destOrd="0" presId="urn:microsoft.com/office/officeart/2008/layout/VerticalCurvedList"/>
    <dgm:cxn modelId="{EFFB594B-0DBE-4817-ACD0-7811B493FAD2}" type="presParOf" srcId="{D9367CE6-DB52-4FE4-8879-99F3A35776AF}" destId="{2B94B3DE-3FD1-4138-B6A8-86C32D7CDAE7}" srcOrd="0" destOrd="0" presId="urn:microsoft.com/office/officeart/2008/layout/VerticalCurvedList"/>
    <dgm:cxn modelId="{AC3FC442-7B7C-47D7-A9C7-8D10D4915551}" type="presParOf" srcId="{30E5EA73-69FE-4C99-B7E6-D2785DA2F8C5}" destId="{393CDCAB-BA8B-463A-B82B-1A837A72FF2E}" srcOrd="5" destOrd="0" presId="urn:microsoft.com/office/officeart/2008/layout/VerticalCurvedList"/>
    <dgm:cxn modelId="{17FDA02B-3168-4E60-AF26-4B392DD279BC}" type="presParOf" srcId="{30E5EA73-69FE-4C99-B7E6-D2785DA2F8C5}" destId="{8E5A188A-F2FA-4D31-8387-F0CE899D06D8}" srcOrd="6" destOrd="0" presId="urn:microsoft.com/office/officeart/2008/layout/VerticalCurvedList"/>
    <dgm:cxn modelId="{89DD9A22-BA49-4322-B4FD-00292EA55681}" type="presParOf" srcId="{8E5A188A-F2FA-4D31-8387-F0CE899D06D8}" destId="{58A99791-976C-4270-ABCC-A15CE6943D6C}" srcOrd="0" destOrd="0" presId="urn:microsoft.com/office/officeart/2008/layout/VerticalCurvedList"/>
    <dgm:cxn modelId="{CD8BCFCE-16AE-4C6B-AFFD-636CB04B7007}" type="presParOf" srcId="{30E5EA73-69FE-4C99-B7E6-D2785DA2F8C5}" destId="{F316C8E8-D225-4EEF-944A-E4BB3B1F0C7A}" srcOrd="7" destOrd="0" presId="urn:microsoft.com/office/officeart/2008/layout/VerticalCurvedList"/>
    <dgm:cxn modelId="{893D4F42-8B40-49C5-AC42-AA5A33A002A2}" type="presParOf" srcId="{30E5EA73-69FE-4C99-B7E6-D2785DA2F8C5}" destId="{633E8A40-F9ED-4FF1-BE18-D0820CB9FC31}" srcOrd="8" destOrd="0" presId="urn:microsoft.com/office/officeart/2008/layout/VerticalCurvedList"/>
    <dgm:cxn modelId="{3C7971F6-CE13-4D92-BD24-0AEF9EA56408}" type="presParOf" srcId="{633E8A40-F9ED-4FF1-BE18-D0820CB9FC31}" destId="{C4F438E0-C9FB-4142-A782-E2ED2FAB32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7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582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83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759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72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</a:t>
            </a:r>
            <a:br>
              <a:rPr lang="en-US" dirty="0" smtClean="0"/>
            </a:br>
            <a:r>
              <a:rPr lang="en-US" dirty="0" smtClean="0"/>
              <a:t>Lecture 23, April 10,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Serializable 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Two schedules are said to be </a:t>
            </a:r>
            <a:r>
              <a:rPr lang="en-US" sz="2600" i="1" dirty="0" smtClean="0">
                <a:solidFill>
                  <a:srgbClr val="0070C0"/>
                </a:solidFill>
              </a:rPr>
              <a:t>equivalent</a:t>
            </a:r>
            <a:r>
              <a:rPr lang="en-US" sz="2600" dirty="0" smtClean="0"/>
              <a:t> if for </a:t>
            </a:r>
            <a:r>
              <a:rPr lang="en-US" sz="2600" dirty="0"/>
              <a:t>any database state, the effect </a:t>
            </a:r>
            <a:r>
              <a:rPr lang="en-US" sz="2600" dirty="0" smtClean="0"/>
              <a:t>of </a:t>
            </a:r>
            <a:r>
              <a:rPr lang="en-US" sz="2600" dirty="0"/>
              <a:t>executing the </a:t>
            </a:r>
            <a:r>
              <a:rPr lang="en-US" sz="2600" dirty="0" smtClean="0"/>
              <a:t>1st </a:t>
            </a:r>
            <a:r>
              <a:rPr lang="en-US" sz="2600" dirty="0"/>
              <a:t>schedule is </a:t>
            </a:r>
            <a:r>
              <a:rPr lang="en-US" sz="2600" u="sng" dirty="0"/>
              <a:t>identical</a:t>
            </a:r>
            <a:r>
              <a:rPr lang="en-US" sz="2600" dirty="0"/>
              <a:t> to the effect of executing the </a:t>
            </a:r>
            <a:r>
              <a:rPr lang="en-US" sz="2600" dirty="0" smtClean="0"/>
              <a:t>2nd schedule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dirty="0" smtClean="0">
                <a:solidFill>
                  <a:srgbClr val="0070C0"/>
                </a:solidFill>
              </a:rPr>
              <a:t>serializable schedule </a:t>
            </a:r>
            <a:r>
              <a:rPr lang="en-US" sz="2600" dirty="0" smtClean="0"/>
              <a:t>is a </a:t>
            </a:r>
            <a:r>
              <a:rPr lang="en-US" sz="2600" dirty="0"/>
              <a:t>schedule that is equivalent to </a:t>
            </a:r>
            <a:r>
              <a:rPr lang="en-US" sz="2600" dirty="0" smtClean="0"/>
              <a:t>a serial schedule</a:t>
            </a: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0778" y="370104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58778" y="392964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1766" y="35984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0282" y="3602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5731" y="3913226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554721" y="3929644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6434984"/>
            <a:ext cx="239777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Serializable</a:t>
            </a:r>
            <a:r>
              <a:rPr lang="en-US" dirty="0" smtClean="0"/>
              <a:t> Schedule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21247" y="3700668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59247" y="3929268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52235" y="35981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40751" y="36019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3912850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4855190" y="3929268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6434608"/>
            <a:ext cx="179408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Serial</a:t>
            </a:r>
            <a:r>
              <a:rPr lang="en-US" dirty="0" smtClean="0"/>
              <a:t> Schedule</a:t>
            </a:r>
            <a:endParaRPr lang="en-US" dirty="0"/>
          </a:p>
        </p:txBody>
      </p:sp>
      <p:sp>
        <p:nvSpPr>
          <p:cNvPr id="2" name="Striped Right Arrow 1"/>
          <p:cNvSpPr/>
          <p:nvPr/>
        </p:nvSpPr>
        <p:spPr>
          <a:xfrm>
            <a:off x="2438400" y="4419600"/>
            <a:ext cx="1371600" cy="892214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Equivalent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7807754" y="368425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45754" y="391285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8742" y="35816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927258" y="35855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872707" y="3896432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/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841697" y="3912850"/>
            <a:ext cx="8451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82501" y="6418190"/>
            <a:ext cx="297293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Another </a:t>
            </a:r>
            <a:r>
              <a:rPr lang="en-US" i="1" dirty="0" smtClean="0"/>
              <a:t>Serializable</a:t>
            </a:r>
            <a:r>
              <a:rPr lang="en-US" dirty="0" smtClean="0"/>
              <a:t> Schedule</a:t>
            </a:r>
            <a:endParaRPr lang="en-US" dirty="0"/>
          </a:p>
        </p:txBody>
      </p:sp>
      <p:sp>
        <p:nvSpPr>
          <p:cNvPr id="34" name="Striped Right Arrow 33"/>
          <p:cNvSpPr/>
          <p:nvPr/>
        </p:nvSpPr>
        <p:spPr>
          <a:xfrm rot="10800000">
            <a:off x="5411995" y="4345513"/>
            <a:ext cx="1371600" cy="892214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99296" y="4606954"/>
            <a:ext cx="1166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5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7" grpId="0"/>
      <p:bldP spid="18" grpId="0"/>
      <p:bldP spid="19" grpId="0"/>
      <p:bldP spid="20" grpId="0"/>
      <p:bldP spid="21" grpId="0" animBg="1"/>
      <p:bldP spid="2" grpId="0" animBg="1"/>
      <p:bldP spid="26" grpId="0"/>
      <p:bldP spid="27" grpId="0"/>
      <p:bldP spid="28" grpId="0"/>
      <p:bldP spid="29" grpId="0"/>
      <p:bldP spid="30" grpId="0" animBg="1"/>
      <p:bldP spid="34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T1 can be thought of as transferring </a:t>
            </a:r>
            <a:r>
              <a:rPr lang="en-US" sz="2800" dirty="0"/>
              <a:t>$100 from </a:t>
            </a:r>
            <a:r>
              <a:rPr lang="en-US" sz="2800" dirty="0" smtClean="0"/>
              <a:t>A’s </a:t>
            </a:r>
            <a:r>
              <a:rPr lang="en-US" sz="2800" dirty="0"/>
              <a:t>account to </a:t>
            </a:r>
            <a:r>
              <a:rPr lang="en-US" sz="2800" dirty="0" smtClean="0"/>
              <a:t>B’s account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T2 can be thought of as crediting accounts A and B with </a:t>
            </a:r>
            <a:r>
              <a:rPr lang="en-US" sz="2800" dirty="0"/>
              <a:t>a 6% interest payment</a:t>
            </a:r>
            <a:endParaRPr lang="en-US" sz="28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313157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Examples: A </a:t>
            </a:r>
            <a:r>
              <a:rPr lang="en-US" i="1" dirty="0" smtClean="0">
                <a:ea typeface="ＭＳ Ｐゴシック" pitchFamily="34" charset="-128"/>
              </a:rPr>
              <a:t>Serial</a:t>
            </a:r>
            <a:r>
              <a:rPr lang="en-US" dirty="0" smtClean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=1060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383506" y="492442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9969" y="492442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950500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=1060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5394" y="5256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48363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0480" y="5241777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31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16" grpId="0" animBg="1"/>
      <p:bldP spid="16" grpId="1" animBg="1"/>
      <p:bldP spid="22" grpId="0" animBg="1"/>
      <p:bldP spid="22" grpId="1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Examples: Another </a:t>
            </a:r>
            <a:r>
              <a:rPr lang="en-US" i="1" dirty="0" smtClean="0">
                <a:ea typeface="ＭＳ Ｐゴシック" pitchFamily="34" charset="-128"/>
              </a:rPr>
              <a:t>Serial</a:t>
            </a:r>
            <a:r>
              <a:rPr lang="en-US" dirty="0" smtClean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60111" y="525993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=1100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=954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47800" y="496466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19969" y="4985015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956909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00271" y="5753510"/>
            <a:ext cx="1871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Previously: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Account A = </a:t>
            </a:r>
            <a:r>
              <a:rPr lang="en-US" b="1" i="1" dirty="0" smtClean="0"/>
              <a:t>960</a:t>
            </a:r>
          </a:p>
          <a:p>
            <a:r>
              <a:rPr lang="en-US" b="1" dirty="0" smtClean="0"/>
              <a:t>Account B = </a:t>
            </a:r>
            <a:r>
              <a:rPr lang="en-US" b="1" i="1" dirty="0" smtClean="0"/>
              <a:t>1160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23210" y="495300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6762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10263" y="4694608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847294" y="464820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Examples: A </a:t>
            </a:r>
            <a:r>
              <a:rPr lang="en-US" i="1" dirty="0" smtClean="0">
                <a:ea typeface="ＭＳ Ｐゴシック" pitchFamily="34" charset="-128"/>
              </a:rPr>
              <a:t>Serializable</a:t>
            </a:r>
            <a:r>
              <a:rPr lang="en-US" dirty="0" smtClean="0">
                <a:ea typeface="ＭＳ Ｐゴシック" pitchFamily="34" charset="-128"/>
              </a:rPr>
              <a:t> Schedule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transactions T1 and T2 as follows:</a:t>
            </a: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2362200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716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363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695700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59973" y="3678238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286000" y="4038600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286000" y="4038600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9763" y="4267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367463" y="4021138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8363" y="42545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10163" y="52578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960111" y="525993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=1100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596199" y="4021138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09913" y="52197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885394" y="52578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=954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383506" y="495300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36406" y="4980980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0046" y="630750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73015" y="6353916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956909" y="525602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28831" y="5753510"/>
            <a:ext cx="2814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A Previous Serial Schedule:</a:t>
            </a:r>
            <a:r>
              <a:rPr lang="en-US" b="1" dirty="0" smtClean="0"/>
              <a:t> </a:t>
            </a:r>
          </a:p>
          <a:p>
            <a:pPr algn="ctr"/>
            <a:r>
              <a:rPr lang="en-US" b="1" dirty="0" smtClean="0"/>
              <a:t>Account A = </a:t>
            </a:r>
            <a:r>
              <a:rPr lang="en-US" b="1" i="1" dirty="0" smtClean="0"/>
              <a:t>954</a:t>
            </a:r>
          </a:p>
          <a:p>
            <a:pPr algn="ctr"/>
            <a:r>
              <a:rPr lang="en-US" b="1" dirty="0" smtClean="0"/>
              <a:t>Account B = </a:t>
            </a:r>
            <a:r>
              <a:rPr lang="en-US" b="1" i="1" dirty="0" smtClean="0"/>
              <a:t>1166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23210" y="495300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5020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2" grpId="0" animBg="1"/>
      <p:bldP spid="22" grpId="1" animBg="1"/>
      <p:bldP spid="24" grpId="0" animBg="1"/>
      <p:bldP spid="25" grpId="0" animBg="1"/>
      <p:bldP spid="25" grpId="1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Comments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is no guarantee that T1 will execute before T2 or vice-versa, if both are submitted </a:t>
            </a:r>
            <a:r>
              <a:rPr lang="en-US" sz="2800" dirty="0" smtClean="0"/>
              <a:t>together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However</a:t>
            </a:r>
            <a:r>
              <a:rPr lang="en-US" sz="2800" dirty="0"/>
              <a:t>, the net effect </a:t>
            </a:r>
            <a:r>
              <a:rPr lang="en-US" sz="2800" i="1" dirty="0"/>
              <a:t>must </a:t>
            </a:r>
            <a:r>
              <a:rPr lang="en-US" sz="2800" dirty="0"/>
              <a:t>be equivalent to these two transactions running </a:t>
            </a:r>
            <a:r>
              <a:rPr lang="en-US" sz="2800" i="1" dirty="0"/>
              <a:t>serially</a:t>
            </a:r>
            <a:r>
              <a:rPr lang="en-US" sz="2800" dirty="0"/>
              <a:t> in some order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Executing transactions serially in different orders may produce different results, but they are all acceptable!</a:t>
            </a:r>
          </a:p>
          <a:p>
            <a:pPr>
              <a:buFont typeface="Wingdings" pitchFamily="2" charset="2"/>
              <a:buChar char="§"/>
            </a:pPr>
            <a:endParaRPr lang="en-US" sz="2800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DBMS makes no guarantees about which result will be the outcome of an interleaved execution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3201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29537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72682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Anomalies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Interleaving actions of different transactions can leave the database in an </a:t>
            </a:r>
            <a:r>
              <a:rPr lang="en-US" sz="2800" dirty="0" smtClean="0">
                <a:solidFill>
                  <a:srgbClr val="0070C0"/>
                </a:solidFill>
              </a:rPr>
              <a:t>inconsistent state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actions on the same data object are said to </a:t>
            </a:r>
            <a:r>
              <a:rPr lang="en-US" sz="2800" b="1" i="1" dirty="0" smtClean="0"/>
              <a:t>conflict</a:t>
            </a:r>
            <a:r>
              <a:rPr lang="en-US" sz="2800" dirty="0" smtClean="0"/>
              <a:t> if at least one of them is a write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3 </a:t>
            </a:r>
            <a:r>
              <a:rPr lang="en-US" sz="2800" dirty="0" smtClean="0">
                <a:solidFill>
                  <a:srgbClr val="0070C0"/>
                </a:solidFill>
              </a:rPr>
              <a:t>anomalies</a:t>
            </a:r>
            <a:r>
              <a:rPr lang="en-US" sz="2800" dirty="0" smtClean="0"/>
              <a:t> that can arise upon interleaving actions of different transactions (say, T1 and T2):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Write-Read (WR) Conflict</a:t>
            </a:r>
            <a:r>
              <a:rPr lang="en-US" sz="2600" dirty="0" smtClean="0"/>
              <a:t>: T2 reads a data object previously written by T1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Read-Write (RW) Conflict</a:t>
            </a:r>
            <a:r>
              <a:rPr lang="en-US" sz="2600" dirty="0" smtClean="0"/>
              <a:t>: T2 writes a data object previously read by T1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Write-Write (WW) Conflict</a:t>
            </a:r>
            <a:r>
              <a:rPr lang="en-US" sz="2600" dirty="0" smtClean="0"/>
              <a:t>: T2 writes a data object previously written by T1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952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WR conflicts arise when transaction T2 reads a data object A that has been modified by another transaction T1, </a:t>
            </a:r>
            <a:r>
              <a:rPr lang="en-US" sz="2600" i="1" dirty="0" smtClean="0"/>
              <a:t>which has not yet committed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Such a read is called a </a:t>
            </a:r>
            <a:r>
              <a:rPr lang="en-US" sz="2600" dirty="0" smtClean="0">
                <a:solidFill>
                  <a:srgbClr val="FF0000"/>
                </a:solidFill>
              </a:rPr>
              <a:t>dirty read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T1 and T2 such that: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T1 transfers </a:t>
            </a:r>
            <a:r>
              <a:rPr lang="en-US" sz="2400" dirty="0"/>
              <a:t>$100 from </a:t>
            </a:r>
            <a:r>
              <a:rPr lang="en-US" sz="2400" dirty="0" smtClean="0"/>
              <a:t>A’s </a:t>
            </a:r>
            <a:r>
              <a:rPr lang="en-US" sz="2400" dirty="0"/>
              <a:t>account to </a:t>
            </a:r>
            <a:r>
              <a:rPr lang="en-US" sz="2400" dirty="0" smtClean="0"/>
              <a:t>B’s account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T2 credits </a:t>
            </a:r>
            <a:r>
              <a:rPr lang="en-US" sz="2400" dirty="0"/>
              <a:t>accounts A and B with a 6% interest payment</a:t>
            </a:r>
            <a:endParaRPr lang="en-US" sz="2400" i="1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52600" y="5339697"/>
            <a:ext cx="5410200" cy="70532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T1:	BEGIN   </a:t>
            </a:r>
            <a:r>
              <a:rPr lang="en-US" sz="2000" dirty="0" smtClean="0">
                <a:latin typeface="Book Antiqua" pitchFamily="18" charset="0"/>
              </a:rPr>
              <a:t>A=A-100</a:t>
            </a:r>
            <a:r>
              <a:rPr lang="en-US" sz="2000" dirty="0">
                <a:latin typeface="Book Antiqua" pitchFamily="18" charset="0"/>
              </a:rPr>
              <a:t>,   </a:t>
            </a:r>
            <a:r>
              <a:rPr lang="en-US" sz="2000" dirty="0" smtClean="0">
                <a:latin typeface="Book Antiqua" pitchFamily="18" charset="0"/>
              </a:rPr>
              <a:t>B=B +100   </a:t>
            </a:r>
            <a:r>
              <a:rPr lang="en-US" sz="2000" dirty="0">
                <a:latin typeface="Book Antiqua" pitchFamily="18" charset="0"/>
              </a:rPr>
              <a:t>END</a:t>
            </a:r>
          </a:p>
          <a:p>
            <a:r>
              <a:rPr lang="en-US" sz="2000" dirty="0">
                <a:latin typeface="Book Antiqua" pitchFamily="18" charset="0"/>
              </a:rPr>
              <a:t>T2: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2129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T1 and T2 actions are </a:t>
            </a:r>
            <a:r>
              <a:rPr lang="en-US" sz="2600" i="1" dirty="0" smtClean="0"/>
              <a:t>interleaved</a:t>
            </a:r>
            <a:r>
              <a:rPr lang="en-US" sz="26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9" name="Folded Corner 28"/>
          <p:cNvSpPr/>
          <p:nvPr/>
        </p:nvSpPr>
        <p:spPr>
          <a:xfrm>
            <a:off x="5910263" y="450662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847294" y="446021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716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83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10046" y="6119520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73015" y="616592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280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Quiz II and a very brief introduction on transaction management </a:t>
            </a:r>
            <a:endParaRPr lang="en-US" sz="2600" dirty="0" smtClean="0"/>
          </a:p>
          <a:p>
            <a:pPr marL="914400" lvl="2" indent="0" algn="just">
              <a:buNone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XI</a:t>
            </a:r>
            <a:endParaRPr lang="en-US" dirty="0" smtClean="0">
              <a:latin typeface="+mj-lt"/>
            </a:endParaRP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Transaction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Quiz </a:t>
            </a:r>
            <a:r>
              <a:rPr lang="en-US" smtClean="0"/>
              <a:t>II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</a:t>
            </a:r>
            <a:r>
              <a:rPr lang="en-US" dirty="0"/>
              <a:t>is due on April 11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3 is due on Sunday, April 15 by </a:t>
            </a:r>
            <a:r>
              <a:rPr lang="en-US" dirty="0" smtClean="0"/>
              <a:t>midnight</a:t>
            </a:r>
            <a:endParaRPr lang="en-US" dirty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T1 and T2 actions are </a:t>
            </a:r>
            <a:r>
              <a:rPr lang="en-US" sz="2600" i="1" dirty="0" smtClean="0"/>
              <a:t>interleaved</a:t>
            </a:r>
            <a:r>
              <a:rPr lang="en-US" sz="26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9" name="Folded Corner 28"/>
          <p:cNvSpPr/>
          <p:nvPr/>
        </p:nvSpPr>
        <p:spPr>
          <a:xfrm>
            <a:off x="5910263" y="450662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847294" y="446021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8716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8363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Transfer $100 from A to 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Add interest of </a:t>
            </a:r>
            <a:r>
              <a:rPr lang="en-US" sz="1600" dirty="0" smtClean="0">
                <a:solidFill>
                  <a:srgbClr val="0000FF"/>
                </a:solidFill>
              </a:rPr>
              <a:t>6% to A and B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35" name="Straight Arrow Connector 34"/>
          <p:cNvCxnSpPr>
            <a:stCxn id="33" idx="2"/>
            <a:endCxn id="31" idx="0"/>
          </p:cNvCxnSpPr>
          <p:nvPr/>
        </p:nvCxnSpPr>
        <p:spPr>
          <a:xfrm>
            <a:off x="2286000" y="385061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3" idx="2"/>
            <a:endCxn id="32" idx="1"/>
          </p:cNvCxnSpPr>
          <p:nvPr/>
        </p:nvCxnSpPr>
        <p:spPr>
          <a:xfrm>
            <a:off x="2286000" y="385061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885394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909763" y="40792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1</a:t>
            </a:r>
          </a:p>
        </p:txBody>
      </p:sp>
      <p:cxnSp>
        <p:nvCxnSpPr>
          <p:cNvPr id="39" name="Straight Arrow Connector 38"/>
          <p:cNvCxnSpPr>
            <a:stCxn id="34" idx="2"/>
            <a:endCxn id="32" idx="0"/>
          </p:cNvCxnSpPr>
          <p:nvPr/>
        </p:nvCxnSpPr>
        <p:spPr>
          <a:xfrm flipH="1">
            <a:off x="6367463" y="383315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948363" y="40665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1" name="Rectangle 40"/>
          <p:cNvSpPr/>
          <p:nvPr/>
        </p:nvSpPr>
        <p:spPr>
          <a:xfrm>
            <a:off x="5110163" y="50698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4</a:t>
            </a:r>
          </a:p>
        </p:txBody>
      </p:sp>
      <p:cxnSp>
        <p:nvCxnSpPr>
          <p:cNvPr id="43" name="Straight Arrow Connector 42"/>
          <p:cNvCxnSpPr>
            <a:stCxn id="34" idx="2"/>
          </p:cNvCxnSpPr>
          <p:nvPr/>
        </p:nvCxnSpPr>
        <p:spPr>
          <a:xfrm flipH="1">
            <a:off x="2596199" y="383315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109913" y="503171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85394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=954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447800" y="4776672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19969" y="477453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710046" y="6119520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A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73015" y="6165928"/>
            <a:ext cx="115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Account B</a:t>
            </a:r>
            <a:endParaRPr lang="en-US" b="1" dirty="0"/>
          </a:p>
        </p:txBody>
      </p:sp>
      <p:sp>
        <p:nvSpPr>
          <p:cNvPr id="51" name="Rectangle 50"/>
          <p:cNvSpPr/>
          <p:nvPr/>
        </p:nvSpPr>
        <p:spPr>
          <a:xfrm>
            <a:off x="5954237" y="5071947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=1060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954237" y="506981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Bal</a:t>
            </a:r>
            <a:r>
              <a:rPr lang="en-US" sz="1200" dirty="0" smtClean="0">
                <a:solidFill>
                  <a:schemeClr val="tx1"/>
                </a:solidFill>
              </a:rPr>
              <a:t>=1160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52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9406" y="323582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TextBox 52"/>
          <p:cNvSpPr txBox="1"/>
          <p:nvPr/>
        </p:nvSpPr>
        <p:spPr>
          <a:xfrm>
            <a:off x="2722592" y="5380672"/>
            <a:ext cx="32271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Different than any 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serial schedule. </a:t>
            </a:r>
            <a:r>
              <a:rPr lang="en-US" b="1" dirty="0" smtClean="0">
                <a:solidFill>
                  <a:srgbClr val="FF0000"/>
                </a:solidFill>
              </a:rPr>
              <a:t>(I.e.,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Neither: [A = 954 and B = 1166]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Nor: [A = 960 and B = 1160])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7393" y="1918531"/>
            <a:ext cx="3967163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143000" y="2362200"/>
            <a:ext cx="4630015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 and 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43000" y="2793762"/>
            <a:ext cx="3967163" cy="38100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0241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40" grpId="0" animBg="1"/>
      <p:bldP spid="41" grpId="0" animBg="1"/>
      <p:bldP spid="44" grpId="0" animBg="1"/>
      <p:bldP spid="45" grpId="0" animBg="1"/>
      <p:bldP spid="45" grpId="1" animBg="1"/>
      <p:bldP spid="46" grpId="0" animBg="1"/>
      <p:bldP spid="47" grpId="0" animBg="1"/>
      <p:bldP spid="51" grpId="0" animBg="1"/>
      <p:bldP spid="51" grpId="1" animBg="1"/>
      <p:bldP spid="42" grpId="0" animBg="1"/>
      <p:bldP spid="42" grpId="1" animBg="1"/>
      <p:bldP spid="53" grpId="0"/>
      <p:bldP spid="55" grpId="0" animBg="1"/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value of A written by T1 is read</a:t>
            </a:r>
            <a:br>
              <a:rPr lang="en-US" dirty="0" smtClean="0"/>
            </a:br>
            <a:r>
              <a:rPr lang="en-US" dirty="0" smtClean="0"/>
              <a:t>by T2 before T1 has completed all</a:t>
            </a:r>
            <a:br>
              <a:rPr lang="en-US" dirty="0" smtClean="0"/>
            </a:br>
            <a:r>
              <a:rPr lang="en-US" dirty="0" smtClean="0"/>
              <a:t>its changes!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is this a problem?</a:t>
            </a:r>
            <a:endParaRPr lang="en-US" sz="2400" b="1" dirty="0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value of A written by T1 is read</a:t>
            </a:r>
            <a:br>
              <a:rPr lang="en-US" dirty="0" smtClean="0"/>
            </a:br>
            <a:r>
              <a:rPr lang="en-US" dirty="0" smtClean="0"/>
              <a:t>by T2 before T1 has completed all</a:t>
            </a:r>
            <a:br>
              <a:rPr lang="en-US" dirty="0" smtClean="0"/>
            </a:br>
            <a:r>
              <a:rPr lang="en-US" dirty="0" smtClean="0"/>
              <a:t>its changes!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is this a problem?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5229761"/>
            <a:ext cx="8884355" cy="13234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/>
              <a:t>T1 may write some value into A that makes the database inconsistent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/>
              <a:t>As long as T1 overwrites this value with a ‘correct’ value of A before committing, </a:t>
            </a:r>
            <a:br>
              <a:rPr lang="en-US" sz="2000" dirty="0" smtClean="0"/>
            </a:br>
            <a:r>
              <a:rPr lang="en-US" sz="2000" dirty="0" smtClean="0"/>
              <a:t>no</a:t>
            </a:r>
            <a:r>
              <a:rPr lang="en-US" sz="2000" dirty="0"/>
              <a:t> </a:t>
            </a:r>
            <a:r>
              <a:rPr lang="en-US" sz="2000" dirty="0" smtClean="0"/>
              <a:t>harm is done if T1 and T2 are run in some serial order (this is because T2 </a:t>
            </a:r>
            <a:br>
              <a:rPr lang="en-US" sz="2000" dirty="0" smtClean="0"/>
            </a:br>
            <a:r>
              <a:rPr lang="en-US" sz="2000" dirty="0" smtClean="0"/>
              <a:t>would then not see the </a:t>
            </a:r>
            <a:r>
              <a:rPr lang="en-US" sz="2000" u="sng" dirty="0" smtClean="0"/>
              <a:t>temporary</a:t>
            </a:r>
            <a:r>
              <a:rPr lang="en-US" sz="2000" dirty="0" smtClean="0"/>
              <a:t> inconsistency)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91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Reading Uncommitted Data: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81916" y="2159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19916" y="2388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12904" y="2057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01420" y="2061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46869" y="2372134"/>
            <a:ext cx="8451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15859" y="2388552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Oval 1"/>
          <p:cNvSpPr/>
          <p:nvPr/>
        </p:nvSpPr>
        <p:spPr>
          <a:xfrm>
            <a:off x="4490221" y="2896314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55762" y="265133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 flipV="1">
            <a:off x="4120653" y="2790917"/>
            <a:ext cx="369568" cy="24497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431" y="2655943"/>
            <a:ext cx="348954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value of A written by T1 is read</a:t>
            </a:r>
            <a:br>
              <a:rPr lang="en-US" dirty="0" smtClean="0"/>
            </a:br>
            <a:r>
              <a:rPr lang="en-US" dirty="0" smtClean="0"/>
              <a:t>by T2 before T1 has completed all</a:t>
            </a:r>
            <a:br>
              <a:rPr lang="en-US" dirty="0" smtClean="0"/>
            </a:br>
            <a:r>
              <a:rPr lang="en-US" dirty="0" smtClean="0"/>
              <a:t>its changes!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3835102"/>
            <a:ext cx="3091167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Why is this a problem?</a:t>
            </a:r>
            <a:endParaRPr lang="en-US" sz="24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373432" y="5181600"/>
            <a:ext cx="8455976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Note that although a transaction must leave a database in a consistent state </a:t>
            </a:r>
            <a:r>
              <a:rPr lang="en-US" sz="2400" i="1" dirty="0" smtClean="0">
                <a:solidFill>
                  <a:schemeClr val="tx1"/>
                </a:solidFill>
              </a:rPr>
              <a:t>after</a:t>
            </a:r>
            <a:r>
              <a:rPr lang="en-US" sz="2400" dirty="0" smtClean="0">
                <a:solidFill>
                  <a:schemeClr val="tx1"/>
                </a:solidFill>
              </a:rPr>
              <a:t> it completes, it is not required to keep the database consistent while it is still in progress!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Unrepeatable Reads: RW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RW conflicts arise when transaction T2 writes a data object A that has been read by another transaction T1, </a:t>
            </a:r>
            <a:r>
              <a:rPr lang="en-US" sz="2800" i="1" dirty="0" smtClean="0"/>
              <a:t>while T1 is still in progress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T1 tries to read A again, it will get a different result!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Such a read is called an </a:t>
            </a:r>
            <a:r>
              <a:rPr lang="en-US" sz="2600" dirty="0" smtClean="0">
                <a:solidFill>
                  <a:srgbClr val="FF0000"/>
                </a:solidFill>
              </a:rPr>
              <a:t>unrepeatable read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A is the number of available copies for a book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transaction that places an order on the book reads A, checks that A &gt; 0 and decrements A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Assume two transactions, T1 and T2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2558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Unrepeatable Reads: RW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reads A, decrements A and commit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tries to decrement A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0" name="Folded Corner 29"/>
          <p:cNvSpPr/>
          <p:nvPr/>
        </p:nvSpPr>
        <p:spPr>
          <a:xfrm>
            <a:off x="3886200" y="4490834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10569" y="5100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A=1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3507712"/>
            <a:ext cx="2743200" cy="4546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Places an order on a book of quantity 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59973" y="3490250"/>
            <a:ext cx="2912427" cy="47215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b="1" i="1" dirty="0">
                <a:solidFill>
                  <a:srgbClr val="2906FA"/>
                </a:solidFill>
              </a:rPr>
              <a:t>Places an order on a book of quantity A</a:t>
            </a:r>
            <a:endParaRPr lang="en-US" sz="1600" dirty="0">
              <a:solidFill>
                <a:srgbClr val="2906FA"/>
              </a:solidFill>
            </a:endParaRPr>
          </a:p>
        </p:txBody>
      </p:sp>
      <p:cxnSp>
        <p:nvCxnSpPr>
          <p:cNvPr id="12" name="Straight Arrow Connector 11"/>
          <p:cNvCxnSpPr>
            <a:endCxn id="31" idx="0"/>
          </p:cNvCxnSpPr>
          <p:nvPr/>
        </p:nvCxnSpPr>
        <p:spPr>
          <a:xfrm>
            <a:off x="2209800" y="3962400"/>
            <a:ext cx="2119869" cy="1138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90600" y="4338434"/>
            <a:ext cx="1771828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1: Read A = 1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34" idx="2"/>
            <a:endCxn id="31" idx="0"/>
          </p:cNvCxnSpPr>
          <p:nvPr/>
        </p:nvCxnSpPr>
        <p:spPr>
          <a:xfrm flipH="1">
            <a:off x="4329669" y="3962400"/>
            <a:ext cx="1986518" cy="1138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62600" y="4490834"/>
            <a:ext cx="1600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2: Read A =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924300" y="5100434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3000" y="5105400"/>
            <a:ext cx="26670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  <a:r>
              <a:rPr lang="en-US" dirty="0" smtClean="0"/>
              <a:t>: Decrement A &amp; Commit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14400" y="5105400"/>
            <a:ext cx="26670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4: Decrement A = ERROR!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81000" y="61722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situation will never arise in a serial execution of T1 and T2; T2 would read A and see 0 and therefore not proceed with placing an order!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4" grpId="0" animBg="1"/>
      <p:bldP spid="13" grpId="0" animBg="1"/>
      <p:bldP spid="17" grpId="0" animBg="1"/>
      <p:bldP spid="20" grpId="0" animBg="1"/>
      <p:bldP spid="21" grpId="0" animBg="1"/>
      <p:bldP spid="22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Overwriting Uncommitted Data: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WW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</a:t>
            </a:r>
            <a:r>
              <a:rPr lang="en-US" sz="2600" dirty="0" smtClean="0"/>
              <a:t>W conflicts arise when transaction T2 writes a data object A that has been written by another transaction T1, </a:t>
            </a:r>
            <a:r>
              <a:rPr lang="en-US" sz="2600" i="1" dirty="0" smtClean="0"/>
              <a:t>while T1 is still in progress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Suppose that Mohammad and Ahmad are two employees and their salaries </a:t>
            </a:r>
            <a:r>
              <a:rPr lang="en-US" sz="2600" i="1" u="sng" dirty="0" smtClean="0"/>
              <a:t>must be kept equal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T1 sets Mohammad’s and Ahmad’s salaries to $1000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T2 sets Mohammad’s and Ahmad’s salaries to $2000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806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Sets Salaries to $2000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11894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Mohammad’s Salary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Ahmad’s Salary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6028346" y="3561059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47016" y="3572765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33685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MS=1000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9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20" grpId="0" animBg="1"/>
      <p:bldP spid="20" grpId="1" animBg="1"/>
      <p:bldP spid="25" grpId="0" animBg="1"/>
      <p:bldP spid="25" grpId="1" animBg="1"/>
      <p:bldP spid="7" grpId="0"/>
      <p:bldP spid="22" grpId="0" animBg="1"/>
      <p:bldP spid="22" grpId="1" animBg="1"/>
      <p:bldP spid="16" grpId="0" animBg="1"/>
      <p:bldP spid="1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Sets Salaries to $2000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11894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Mohammad’s Salary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Ahmad’s Salary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3631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431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33685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/>
              <a:t> </a:t>
            </a:r>
            <a:endParaRPr lang="en-US" sz="5400" dirty="0"/>
          </a:p>
        </p:txBody>
      </p:sp>
      <p:pic>
        <p:nvPicPr>
          <p:cNvPr id="30" name="Picture 2" descr="http://easyukpaydayloanss.co.uk/wp-content/uploads/2013/12/happy-man-carto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362" y="1612622"/>
            <a:ext cx="1126173" cy="111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762000" y="5257800"/>
            <a:ext cx="75438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Either serial schedule is </a:t>
            </a:r>
            <a:r>
              <a:rPr lang="en-US" u="sng" dirty="0" smtClean="0">
                <a:solidFill>
                  <a:schemeClr val="tx1"/>
                </a:solidFill>
              </a:rPr>
              <a:t>acceptable</a:t>
            </a:r>
            <a:r>
              <a:rPr lang="en-US" dirty="0" smtClean="0">
                <a:solidFill>
                  <a:schemeClr val="tx1"/>
                </a:solidFill>
              </a:rPr>
              <a:t> from a </a:t>
            </a:r>
            <a:r>
              <a:rPr lang="en-US" i="1" dirty="0" smtClean="0">
                <a:solidFill>
                  <a:schemeClr val="tx1"/>
                </a:solidFill>
              </a:rPr>
              <a:t>consistency standpoint </a:t>
            </a:r>
            <a:r>
              <a:rPr lang="en-US" dirty="0" smtClean="0">
                <a:solidFill>
                  <a:schemeClr val="tx1"/>
                </a:solidFill>
              </a:rPr>
              <a:t>(although Mohammad and Ahmad may prefer higher salaries!)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62000" y="6019800"/>
            <a:ext cx="75438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Neither T1 nor T2 reads a salary value before writing it- such a write is called a </a:t>
            </a:r>
            <a:r>
              <a:rPr lang="en-US" b="1" i="1" dirty="0" smtClean="0">
                <a:solidFill>
                  <a:schemeClr val="tx1"/>
                </a:solidFill>
              </a:rPr>
              <a:t>blind write!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8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16" grpId="0" animBg="1"/>
      <p:bldP spid="16" grpId="1" animBg="1"/>
      <p:bldP spid="22" grpId="0" animBg="1"/>
      <p:bldP spid="22" grpId="1" animBg="1"/>
      <p:bldP spid="20" grpId="0" animBg="1"/>
      <p:bldP spid="20" grpId="1" animBg="1"/>
      <p:bldP spid="25" grpId="0" animBg="1"/>
      <p:bldP spid="25" grpId="1" animBg="1"/>
      <p:bldP spid="7" grpId="0"/>
      <p:bldP spid="9" grpId="0" animBg="1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lded Corner 30"/>
          <p:cNvSpPr/>
          <p:nvPr/>
        </p:nvSpPr>
        <p:spPr>
          <a:xfrm>
            <a:off x="5986463" y="3000560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923494" y="2954152"/>
            <a:ext cx="914400" cy="1612900"/>
          </a:xfrm>
          <a:prstGeom prst="foldedCorner">
            <a:avLst/>
          </a:prstGeom>
          <a:solidFill>
            <a:schemeClr val="bg1">
              <a:lumMod val="5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Overwriting Uncommitted Data: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WW Conflicts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45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2001652"/>
            <a:ext cx="2743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chemeClr val="tx1"/>
                </a:solidFill>
              </a:rPr>
              <a:t>T1: Sets Salaries to $1000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6173" y="1984190"/>
            <a:ext cx="30384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1" dirty="0" smtClean="0">
                <a:solidFill>
                  <a:srgbClr val="0000FF"/>
                </a:solidFill>
              </a:rPr>
              <a:t>T2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= </a:t>
            </a:r>
            <a:r>
              <a:rPr lang="en-US" sz="1600" dirty="0" smtClean="0">
                <a:solidFill>
                  <a:srgbClr val="0000FF"/>
                </a:solidFill>
              </a:rPr>
              <a:t>Sets Salaries to $2000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2200" y="2344552"/>
            <a:ext cx="4763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2200" y="2344552"/>
            <a:ext cx="3662363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985963" y="25731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 flipH="1">
            <a:off x="6443663" y="2327090"/>
            <a:ext cx="11748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25604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6363" y="35637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672399" y="2327090"/>
            <a:ext cx="3783012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86113" y="3525652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1459706" y="32303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601382" y="3268477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13286" y="4631145"/>
            <a:ext cx="213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Mohammad’s Salary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31660" y="4659868"/>
            <a:ext cx="164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Ahmad’s Salary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1947863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198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43100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MS=2000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851" y="3563752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AS=1000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Multiply 3"/>
          <p:cNvSpPr/>
          <p:nvPr/>
        </p:nvSpPr>
        <p:spPr>
          <a:xfrm>
            <a:off x="3893586" y="3801984"/>
            <a:ext cx="1066800" cy="99060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6913" y="1553977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143000" y="5257800"/>
            <a:ext cx="6934200" cy="1066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problem is that we have a </a:t>
            </a:r>
            <a:r>
              <a:rPr lang="en-US" sz="2000" b="1" i="1" u="sng" dirty="0" smtClean="0"/>
              <a:t>lost update</a:t>
            </a:r>
            <a:r>
              <a:rPr lang="en-US" sz="2000" dirty="0" smtClean="0"/>
              <a:t>. In particular, T2 overwrote Mohammad’s Salary as set by T1 (this will never happen with a serializable schedule!)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7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6" grpId="0" animBg="1"/>
      <p:bldP spid="8" grpId="0" animBg="1"/>
      <p:bldP spid="12" grpId="0" animBg="1"/>
      <p:bldP spid="13" grpId="0" animBg="1"/>
      <p:bldP spid="17" grpId="0" animBg="1"/>
      <p:bldP spid="19" grpId="0" animBg="1"/>
      <p:bldP spid="21" grpId="0" animBg="1"/>
      <p:bldP spid="24" grpId="0" animBg="1"/>
      <p:bldP spid="27" grpId="0" animBg="1"/>
      <p:bldP spid="28" grpId="0" animBg="1"/>
      <p:bldP spid="3" grpId="0"/>
      <p:bldP spid="32" grpId="0"/>
      <p:bldP spid="16" grpId="0" animBg="1"/>
      <p:bldP spid="16" grpId="1" animBg="1"/>
      <p:bldP spid="20" grpId="0" animBg="1"/>
      <p:bldP spid="20" grpId="1" animBg="1"/>
      <p:bldP spid="25" grpId="0" animBg="1"/>
      <p:bldP spid="25" grpId="1" animBg="1"/>
      <p:bldP spid="22" grpId="0" animBg="1"/>
      <p:bldP spid="22" grpId="1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34347422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886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08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Locking Protocols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WR, RW and WW anomalies can be avoided using a </a:t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0070C0"/>
                </a:solidFill>
              </a:rPr>
              <a:t>locking protocol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locking protocol: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Is </a:t>
            </a:r>
            <a:r>
              <a:rPr lang="en-US" sz="2600" i="1" dirty="0" smtClean="0">
                <a:solidFill>
                  <a:srgbClr val="00B050"/>
                </a:solidFill>
              </a:rPr>
              <a:t>a set of rules </a:t>
            </a:r>
            <a:r>
              <a:rPr lang="en-US" sz="2600" dirty="0" smtClean="0"/>
              <a:t>to be followed by each transaction to ensure that only serializable schedules are allowed (</a:t>
            </a:r>
            <a:r>
              <a:rPr lang="en-US" sz="2600" i="1" dirty="0" smtClean="0"/>
              <a:t>extended later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Associates a </a:t>
            </a:r>
            <a:r>
              <a:rPr lang="en-US" sz="2600" i="1" dirty="0" smtClean="0">
                <a:solidFill>
                  <a:srgbClr val="00B050"/>
                </a:solidFill>
              </a:rPr>
              <a:t>lock</a:t>
            </a:r>
            <a:r>
              <a:rPr lang="en-US" sz="2600" dirty="0" smtClean="0"/>
              <a:t> with each database object, which could be of different types (e.g., </a:t>
            </a:r>
            <a:r>
              <a:rPr lang="en-US" sz="2600" i="1" dirty="0" smtClean="0"/>
              <a:t>shared</a:t>
            </a:r>
            <a:r>
              <a:rPr lang="en-US" sz="2600" dirty="0" smtClean="0"/>
              <a:t> or </a:t>
            </a:r>
            <a:r>
              <a:rPr lang="en-US" sz="2600" i="1" dirty="0" smtClean="0"/>
              <a:t>exclusive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i="1" dirty="0" smtClean="0">
                <a:solidFill>
                  <a:srgbClr val="00B050"/>
                </a:solidFill>
              </a:rPr>
              <a:t>Grants and denies locks </a:t>
            </a:r>
            <a:r>
              <a:rPr lang="en-US" sz="2600" dirty="0" smtClean="0"/>
              <a:t>to transactions according to the specified rules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part of the DBMS that keeps track of locks is called the </a:t>
            </a:r>
            <a:r>
              <a:rPr lang="en-US" sz="2800" i="1" dirty="0" smtClean="0">
                <a:solidFill>
                  <a:srgbClr val="C00000"/>
                </a:solidFill>
              </a:rPr>
              <a:t>lock manager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43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Lock Managers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Usually, a lock manager in a DBMS maintains three types of data structures: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queue, </a:t>
            </a:r>
            <a:r>
              <a:rPr lang="en-US" sz="2600" b="1" i="1" dirty="0" smtClean="0"/>
              <a:t>Q</a:t>
            </a:r>
            <a:r>
              <a:rPr lang="en-US" sz="2600" dirty="0" smtClean="0"/>
              <a:t>, for each lock, </a:t>
            </a:r>
            <a:r>
              <a:rPr lang="en-US" sz="2600" b="1" i="1" dirty="0" smtClean="0"/>
              <a:t>L</a:t>
            </a:r>
            <a:r>
              <a:rPr lang="en-US" sz="2600" dirty="0" smtClean="0"/>
              <a:t>,</a:t>
            </a:r>
            <a:br>
              <a:rPr lang="en-US" sz="2600" dirty="0" smtClean="0"/>
            </a:br>
            <a:r>
              <a:rPr lang="en-US" sz="2600" dirty="0" smtClean="0"/>
              <a:t>to hold its pending requests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lock </a:t>
            </a:r>
            <a:r>
              <a:rPr lang="en-US" sz="2600" dirty="0"/>
              <a:t>t</a:t>
            </a:r>
            <a:r>
              <a:rPr lang="en-US" sz="2600" dirty="0" smtClean="0"/>
              <a:t>able, which keeps for </a:t>
            </a:r>
            <a:br>
              <a:rPr lang="en-US" sz="2600" dirty="0" smtClean="0"/>
            </a:br>
            <a:r>
              <a:rPr lang="en-US" sz="2600" dirty="0" smtClean="0"/>
              <a:t>each </a:t>
            </a:r>
            <a:r>
              <a:rPr lang="en-US" sz="2600" b="1" i="1" dirty="0" smtClean="0"/>
              <a:t>L</a:t>
            </a:r>
            <a:r>
              <a:rPr lang="en-US" sz="2600" dirty="0" smtClean="0"/>
              <a:t> associated with </a:t>
            </a:r>
            <a:br>
              <a:rPr lang="en-US" sz="2600" dirty="0" smtClean="0"/>
            </a:br>
            <a:r>
              <a:rPr lang="en-US" sz="2600" dirty="0" smtClean="0"/>
              <a:t>each object,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a record </a:t>
            </a:r>
            <a:r>
              <a:rPr lang="en-US" sz="2600" b="1" i="1" dirty="0" smtClean="0"/>
              <a:t>R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dirty="0" smtClean="0"/>
              <a:t>that contains: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dirty="0"/>
              <a:t>type of </a:t>
            </a:r>
            <a:r>
              <a:rPr lang="en-US" sz="2600" b="1" i="1" dirty="0"/>
              <a:t>L</a:t>
            </a:r>
            <a:r>
              <a:rPr lang="en-US" sz="2600" dirty="0"/>
              <a:t> (e.g., shared or exclusive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The number of transactions currently holding </a:t>
            </a:r>
            <a:r>
              <a:rPr lang="en-US" sz="2600" b="1" i="1" dirty="0" smtClean="0"/>
              <a:t>L</a:t>
            </a:r>
            <a:r>
              <a:rPr lang="en-US" sz="2600" dirty="0" smtClean="0"/>
              <a:t> on </a:t>
            </a:r>
            <a:r>
              <a:rPr lang="en-US" sz="2600" b="1" i="1" dirty="0" smtClean="0"/>
              <a:t>O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A pointer to </a:t>
            </a:r>
            <a:r>
              <a:rPr lang="en-US" sz="2600" b="1" i="1" dirty="0" smtClean="0"/>
              <a:t>Q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transaction table, which maintains for each transaction, </a:t>
            </a:r>
            <a:r>
              <a:rPr lang="en-US" sz="2600" b="1" i="1" dirty="0" smtClean="0"/>
              <a:t>T</a:t>
            </a:r>
            <a:r>
              <a:rPr lang="en-US" sz="2600" dirty="0" smtClean="0"/>
              <a:t>, a pointer to a list of locks held by </a:t>
            </a:r>
            <a:r>
              <a:rPr lang="en-US" sz="2600" b="1" i="1" dirty="0" smtClean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" name="Rectangle 1"/>
          <p:cNvSpPr/>
          <p:nvPr/>
        </p:nvSpPr>
        <p:spPr>
          <a:xfrm>
            <a:off x="4953000" y="1981200"/>
            <a:ext cx="3886200" cy="228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365762" y="2480846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365762" y="2480846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746762" y="2480846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22846" y="2818587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Lock Queue 1 </a:t>
            </a:r>
            <a:br>
              <a:rPr lang="en-US" sz="1400" b="1" dirty="0" smtClean="0"/>
            </a:br>
            <a:r>
              <a:rPr lang="en-US" sz="1400" b="1" dirty="0" smtClean="0"/>
              <a:t>(Q1)</a:t>
            </a:r>
            <a:endParaRPr lang="en-US" sz="14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46867"/>
              </p:ext>
            </p:extLst>
          </p:nvPr>
        </p:nvGraphicFramePr>
        <p:xfrm>
          <a:off x="5105400" y="3327876"/>
          <a:ext cx="28194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533400"/>
                <a:gridCol w="6858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Object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Lock #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Type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# of </a:t>
                      </a:r>
                      <a:r>
                        <a:rPr lang="en-US" sz="1200" b="1" dirty="0" err="1" smtClean="0"/>
                        <a:t>Trx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Q</a:t>
                      </a:r>
                      <a:endParaRPr lang="en-US" sz="1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8153400" y="3317902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53400" y="3317902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3317902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66276" y="3082898"/>
            <a:ext cx="9517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Lock Table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58684" y="2117650"/>
            <a:ext cx="1871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Transaction List 1 (LS1)</a:t>
            </a:r>
            <a:endParaRPr lang="en-US" sz="1400" b="1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11842"/>
              </p:ext>
            </p:extLst>
          </p:nvPr>
        </p:nvGraphicFramePr>
        <p:xfrm>
          <a:off x="5181600" y="2345488"/>
          <a:ext cx="1219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Trx</a:t>
                      </a:r>
                      <a:endParaRPr lang="en-US" sz="1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List</a:t>
                      </a:r>
                      <a:endParaRPr lang="en-US" sz="12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LS1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063639" y="2041022"/>
            <a:ext cx="1477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Transaction Table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1524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7" grpId="0"/>
      <p:bldP spid="18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widely used locking protocol, called </a:t>
            </a:r>
            <a:r>
              <a:rPr lang="en-US" sz="2800" i="1" dirty="0" smtClean="0">
                <a:solidFill>
                  <a:srgbClr val="0070C0"/>
                </a:solidFill>
              </a:rPr>
              <a:t>Two-Phase Locking</a:t>
            </a:r>
            <a:r>
              <a:rPr lang="en-US" sz="2800" dirty="0" smtClean="0"/>
              <a:t> (</a:t>
            </a:r>
            <a:r>
              <a:rPr lang="en-US" sz="2800" i="1" dirty="0" smtClean="0">
                <a:solidFill>
                  <a:srgbClr val="0070C0"/>
                </a:solidFill>
              </a:rPr>
              <a:t>2PL</a:t>
            </a:r>
            <a:r>
              <a:rPr lang="en-US" sz="2800" dirty="0" smtClean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Rule 1</a:t>
            </a:r>
            <a:r>
              <a:rPr lang="en-US" sz="2600" dirty="0" smtClean="0"/>
              <a:t>: if a transaction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wants to read (or write) an object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it first requests the lock manager for a shared (or exclusive) lock on </a:t>
            </a:r>
            <a:r>
              <a:rPr lang="en-US" sz="2600" b="1" i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131561" y="4572265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Read </a:t>
            </a:r>
            <a:r>
              <a:rPr lang="en-US" sz="1200" dirty="0"/>
              <a:t>Request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 smtClean="0"/>
              <a:t>O</a:t>
            </a:r>
            <a:endParaRPr lang="en-US" sz="1200" b="1" i="1" dirty="0"/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1700213" y="456723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1193801" y="4445000"/>
            <a:ext cx="277812" cy="73501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296574" y="4445000"/>
            <a:ext cx="1198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Write Request</a:t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8042276" y="4521844"/>
            <a:ext cx="103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/>
              <a:t>Lock </a:t>
            </a:r>
            <a:r>
              <a:rPr lang="en-US" sz="1200" dirty="0" smtClean="0"/>
              <a:t>Denied</a:t>
            </a:r>
            <a:endParaRPr lang="en-US" sz="1200" dirty="0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6934200" y="4341812"/>
            <a:ext cx="114300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1" idx="4"/>
          </p:cNvCxnSpPr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2745315" y="4528668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Request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4048041" y="4445000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33" name="Straight Arrow Connector 132"/>
          <p:cNvCxnSpPr>
            <a:stCxn id="122" idx="4"/>
            <a:endCxn id="131" idx="0"/>
          </p:cNvCxnSpPr>
          <p:nvPr/>
        </p:nvCxnSpPr>
        <p:spPr>
          <a:xfrm>
            <a:off x="3276600" y="4418012"/>
            <a:ext cx="8763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 flipV="1">
            <a:off x="3505200" y="4341812"/>
            <a:ext cx="990602" cy="8382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sp>
        <p:nvSpPr>
          <p:cNvPr id="26638" name="TextBox 26637"/>
          <p:cNvSpPr txBox="1"/>
          <p:nvPr/>
        </p:nvSpPr>
        <p:spPr>
          <a:xfrm>
            <a:off x="1373970" y="624681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t0</a:t>
            </a:r>
            <a:endParaRPr lang="en-US" b="1" i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3925887" y="624681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t1</a:t>
            </a:r>
            <a:endParaRPr lang="en-US" b="1" i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7162088" y="618770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t2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95284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99" grpId="0" animBg="1"/>
      <p:bldP spid="100" grpId="0"/>
      <p:bldP spid="101" grpId="0"/>
      <p:bldP spid="105" grpId="0" animBg="1"/>
      <p:bldP spid="106" grpId="0"/>
      <p:bldP spid="109" grpId="0" animBg="1"/>
      <p:bldP spid="110" grpId="0" animBg="1"/>
      <p:bldP spid="111" grpId="0" animBg="1"/>
      <p:bldP spid="112" grpId="0" animBg="1"/>
      <p:bldP spid="113" grpId="0"/>
      <p:bldP spid="114" grpId="0"/>
      <p:bldP spid="118" grpId="0" animBg="1"/>
      <p:bldP spid="119" grpId="0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31" grpId="0" animBg="1"/>
      <p:bldP spid="132" grpId="0"/>
      <p:bldP spid="135" grpId="0" animBg="1"/>
      <p:bldP spid="26631" grpId="0"/>
      <p:bldP spid="26638" grpId="0"/>
      <p:bldP spid="152" grpId="0"/>
      <p:bldP spid="15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widely used locking protocol, called </a:t>
            </a:r>
            <a:r>
              <a:rPr lang="en-US" sz="2800" i="1" dirty="0" smtClean="0">
                <a:solidFill>
                  <a:srgbClr val="0070C0"/>
                </a:solidFill>
              </a:rPr>
              <a:t>Two-Phase Locking</a:t>
            </a:r>
            <a:r>
              <a:rPr lang="en-US" sz="2800" dirty="0" smtClean="0"/>
              <a:t> (</a:t>
            </a:r>
            <a:r>
              <a:rPr lang="en-US" sz="2800" i="1" dirty="0" smtClean="0">
                <a:solidFill>
                  <a:srgbClr val="0070C0"/>
                </a:solidFill>
              </a:rPr>
              <a:t>2PL</a:t>
            </a:r>
            <a:r>
              <a:rPr lang="en-US" sz="2800" dirty="0" smtClean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Rule 1</a:t>
            </a:r>
            <a:r>
              <a:rPr lang="en-US" sz="2600" dirty="0" smtClean="0"/>
              <a:t>: if a transaction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wants to read (or write) an object </a:t>
            </a:r>
            <a:r>
              <a:rPr lang="en-US" sz="2600" b="1" i="1" dirty="0" smtClean="0"/>
              <a:t>O</a:t>
            </a:r>
            <a:r>
              <a:rPr lang="en-US" sz="2600" dirty="0" smtClean="0"/>
              <a:t>, it first requests the lock manager for a shared (or exclusive) lock on </a:t>
            </a:r>
            <a:r>
              <a:rPr lang="en-US" sz="2600" b="1" i="1" dirty="0" smtClean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178849" y="4572265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Release Lock</a:t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 smtClean="0"/>
              <a:t>O</a:t>
            </a:r>
            <a:endParaRPr lang="en-US" sz="1200" b="1" i="1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07" name="Straight Arrow Connector 106"/>
          <p:cNvCxnSpPr>
            <a:stCxn id="97" idx="4"/>
          </p:cNvCxnSpPr>
          <p:nvPr/>
        </p:nvCxnSpPr>
        <p:spPr>
          <a:xfrm flipH="1">
            <a:off x="1193800" y="4418012"/>
            <a:ext cx="277813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6749044" y="4495800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“Exclusive” Lock</a:t>
            </a:r>
            <a:br>
              <a:rPr lang="en-US" sz="1200" dirty="0" smtClean="0"/>
            </a:br>
            <a:r>
              <a:rPr lang="en-US" sz="1200" dirty="0" smtClean="0"/>
              <a:t>Granted</a:t>
            </a:r>
            <a:endParaRPr lang="en-US" sz="1200" dirty="0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21" name="Straight Arrow Connector 120"/>
          <p:cNvCxnSpPr>
            <a:endCxn id="111" idx="4"/>
          </p:cNvCxnSpPr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3925887" y="4572265"/>
            <a:ext cx="115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Release Lock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33" name="Straight Arrow Connector 132"/>
          <p:cNvCxnSpPr>
            <a:stCxn id="122" idx="5"/>
            <a:endCxn id="131" idx="0"/>
          </p:cNvCxnSpPr>
          <p:nvPr/>
        </p:nvCxnSpPr>
        <p:spPr>
          <a:xfrm>
            <a:off x="3438245" y="4351057"/>
            <a:ext cx="714655" cy="8289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5197105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t3</a:t>
            </a:r>
            <a:endParaRPr lang="en-US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t4</a:t>
            </a:r>
            <a:endParaRPr lang="en-US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7162088" y="618770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t5</a:t>
            </a:r>
            <a:endParaRPr lang="en-US" b="1" i="1" dirty="0"/>
          </a:p>
        </p:txBody>
      </p:sp>
      <p:sp>
        <p:nvSpPr>
          <p:cNvPr id="46" name="Rectangle 45"/>
          <p:cNvSpPr/>
          <p:nvPr/>
        </p:nvSpPr>
        <p:spPr>
          <a:xfrm>
            <a:off x="1693864" y="5332413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419422" y="5353050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98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14" grpId="0"/>
      <p:bldP spid="126" grpId="0"/>
      <p:bldP spid="52" grpId="0"/>
      <p:bldP spid="53" grpId="0"/>
      <p:bldP spid="5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31561" y="4572265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Read </a:t>
            </a:r>
            <a:r>
              <a:rPr lang="en-US" sz="1200" dirty="0"/>
              <a:t>Request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 smtClean="0"/>
              <a:t>O</a:t>
            </a:r>
            <a:endParaRPr lang="en-US" sz="1200" b="1" i="1" dirty="0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735479" y="4567237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Lock Denied</a:t>
            </a:r>
            <a:endParaRPr lang="en-US" sz="1200" dirty="0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193801" y="4445000"/>
            <a:ext cx="277812" cy="73501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700213" y="5294313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1</a:t>
            </a:r>
            <a:endParaRPr lang="en-US" sz="1200" b="1" dirty="0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745315" y="4528668"/>
            <a:ext cx="100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/>
              <a:t>Read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Request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083307" y="4599801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Lock Denied</a:t>
            </a:r>
            <a:endParaRPr lang="en-US" sz="12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276600" y="4418012"/>
            <a:ext cx="8763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3505200" y="4341812"/>
            <a:ext cx="990602" cy="83820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438472" y="5780086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382728" y="4396400"/>
            <a:ext cx="1156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Release Lock 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on Object </a:t>
            </a:r>
            <a:r>
              <a:rPr lang="en-US" sz="1200" b="1" i="1" dirty="0"/>
              <a:t>O</a:t>
            </a:r>
          </a:p>
        </p:txBody>
      </p:sp>
      <p:cxnSp>
        <p:nvCxnSpPr>
          <p:cNvPr id="56" name="Straight Arrow Connector 55"/>
          <p:cNvCxnSpPr>
            <a:stCxn id="111" idx="4"/>
          </p:cNvCxnSpPr>
          <p:nvPr/>
        </p:nvCxnSpPr>
        <p:spPr>
          <a:xfrm flipH="1">
            <a:off x="7216775" y="4341812"/>
            <a:ext cx="860425" cy="75961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t6</a:t>
            </a:r>
            <a:endParaRPr lang="en-US" b="1" i="1" dirty="0"/>
          </a:p>
        </p:txBody>
      </p:sp>
      <p:sp>
        <p:nvSpPr>
          <p:cNvPr id="60" name="TextBox 59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t7</a:t>
            </a:r>
            <a:endParaRPr lang="en-US" b="1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7162088" y="618770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t8</a:t>
            </a:r>
            <a:endParaRPr lang="en-US" b="1" i="1" dirty="0"/>
          </a:p>
        </p:txBody>
      </p:sp>
      <p:sp>
        <p:nvSpPr>
          <p:cNvPr id="53" name="Rectangle 52"/>
          <p:cNvSpPr/>
          <p:nvPr/>
        </p:nvSpPr>
        <p:spPr>
          <a:xfrm>
            <a:off x="4432122" y="5344857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1</a:t>
            </a:r>
            <a:endParaRPr lang="en-US" sz="1200" b="1" dirty="0"/>
          </a:p>
        </p:txBody>
      </p:sp>
      <p:sp>
        <p:nvSpPr>
          <p:cNvPr id="54" name="Rectangle 53"/>
          <p:cNvSpPr/>
          <p:nvPr/>
        </p:nvSpPr>
        <p:spPr>
          <a:xfrm>
            <a:off x="7400926" y="5685125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57" name="Rectangle 56"/>
          <p:cNvSpPr/>
          <p:nvPr/>
        </p:nvSpPr>
        <p:spPr>
          <a:xfrm>
            <a:off x="7394576" y="5249896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4056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7" grpId="0" animBg="1"/>
      <p:bldP spid="48" grpId="0"/>
      <p:bldP spid="49" grpId="0"/>
      <p:bldP spid="52" grpId="0" animBg="1"/>
      <p:bldP spid="55" grpId="0"/>
      <p:bldP spid="59" grpId="0"/>
      <p:bldP spid="60" grpId="0"/>
      <p:bldP spid="61" grpId="0"/>
      <p:bldP spid="53" grpId="0" animBg="1"/>
      <p:bldP spid="54" grpId="0" animBg="1"/>
      <p:bldP spid="5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widely used locking protocol, called </a:t>
            </a:r>
            <a:r>
              <a:rPr lang="en-US" sz="2800" i="1" dirty="0">
                <a:solidFill>
                  <a:srgbClr val="0070C0"/>
                </a:solidFill>
              </a:rPr>
              <a:t>Two-Phase Locking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0070C0"/>
                </a:solidFill>
              </a:rPr>
              <a:t>2PL</a:t>
            </a:r>
            <a:r>
              <a:rPr lang="en-US" sz="28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Rule 1</a:t>
            </a:r>
            <a:r>
              <a:rPr lang="en-US" sz="2600" dirty="0"/>
              <a:t>: if a transaction </a:t>
            </a:r>
            <a:r>
              <a:rPr lang="en-US" sz="2600" b="1" i="1" dirty="0"/>
              <a:t>T</a:t>
            </a:r>
            <a:r>
              <a:rPr lang="en-US" sz="2600" dirty="0"/>
              <a:t> wants to read (or write) an object </a:t>
            </a:r>
            <a:r>
              <a:rPr lang="en-US" sz="2600" b="1" i="1" dirty="0"/>
              <a:t>O</a:t>
            </a:r>
            <a:r>
              <a:rPr lang="en-US" sz="2600" dirty="0"/>
              <a:t>, it first requests the lock manager for a shared (or exclusive) lock on </a:t>
            </a:r>
            <a:r>
              <a:rPr lang="en-US" sz="2600" b="1" i="1" dirty="0"/>
              <a:t>O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404813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97" name="Oval 96"/>
          <p:cNvSpPr/>
          <p:nvPr/>
        </p:nvSpPr>
        <p:spPr>
          <a:xfrm>
            <a:off x="1243013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Oval 97"/>
          <p:cNvSpPr/>
          <p:nvPr/>
        </p:nvSpPr>
        <p:spPr>
          <a:xfrm>
            <a:off x="2157413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Oval 98"/>
          <p:cNvSpPr/>
          <p:nvPr/>
        </p:nvSpPr>
        <p:spPr>
          <a:xfrm>
            <a:off x="611188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6240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624013" y="52562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81213" y="52562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8613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1964531" y="5536407"/>
            <a:ext cx="644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09" name="Oval 108"/>
          <p:cNvSpPr/>
          <p:nvPr/>
        </p:nvSpPr>
        <p:spPr>
          <a:xfrm>
            <a:off x="6096000" y="38846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 smtClean="0"/>
              <a:t>T0</a:t>
            </a:r>
            <a:endParaRPr lang="en-US" sz="1200" dirty="0"/>
          </a:p>
        </p:txBody>
      </p:sp>
      <p:sp>
        <p:nvSpPr>
          <p:cNvPr id="110" name="Oval 109"/>
          <p:cNvSpPr/>
          <p:nvPr/>
        </p:nvSpPr>
        <p:spPr>
          <a:xfrm>
            <a:off x="6934200" y="38846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1" name="Oval 110"/>
          <p:cNvSpPr/>
          <p:nvPr/>
        </p:nvSpPr>
        <p:spPr>
          <a:xfrm>
            <a:off x="7848600" y="38846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12" name="Oval 111"/>
          <p:cNvSpPr/>
          <p:nvPr/>
        </p:nvSpPr>
        <p:spPr>
          <a:xfrm>
            <a:off x="6302375" y="51800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3152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315200" y="5180012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772400" y="5180012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6019800" y="51038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 rot="16200000">
            <a:off x="7655719" y="5460206"/>
            <a:ext cx="644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sp>
        <p:nvSpPr>
          <p:cNvPr id="122" name="Oval 121"/>
          <p:cNvSpPr/>
          <p:nvPr/>
        </p:nvSpPr>
        <p:spPr>
          <a:xfrm>
            <a:off x="3048000" y="3960812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23" name="Oval 122"/>
          <p:cNvSpPr/>
          <p:nvPr/>
        </p:nvSpPr>
        <p:spPr>
          <a:xfrm>
            <a:off x="3925887" y="3960812"/>
            <a:ext cx="457200" cy="4572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4800600" y="3960812"/>
            <a:ext cx="457200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T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5" name="Oval 124"/>
          <p:cNvSpPr/>
          <p:nvPr/>
        </p:nvSpPr>
        <p:spPr>
          <a:xfrm>
            <a:off x="3255962" y="5256212"/>
            <a:ext cx="914400" cy="9144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Lock </a:t>
            </a:r>
            <a:r>
              <a:rPr lang="en-US" sz="1200" b="1" dirty="0">
                <a:solidFill>
                  <a:schemeClr val="tx1"/>
                </a:solidFill>
              </a:rPr>
              <a:t>Manager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3527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352747" y="5294311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809947" y="5294311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2971800" y="5180012"/>
            <a:ext cx="2362200" cy="1066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 rot="16200000">
            <a:off x="4694059" y="5575299"/>
            <a:ext cx="644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Queue</a:t>
            </a:r>
          </a:p>
        </p:txBody>
      </p:sp>
      <p:cxnSp>
        <p:nvCxnSpPr>
          <p:cNvPr id="140" name="Straight Connector 139"/>
          <p:cNvCxnSpPr/>
          <p:nvPr/>
        </p:nvCxnSpPr>
        <p:spPr>
          <a:xfrm flipV="1">
            <a:off x="2806700" y="3730625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672138" y="3657600"/>
            <a:ext cx="0" cy="2741612"/>
          </a:xfrm>
          <a:prstGeom prst="line">
            <a:avLst/>
          </a:prstGeom>
          <a:ln w="190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8" name="Straight Arrow Connector 26627"/>
          <p:cNvCxnSpPr/>
          <p:nvPr/>
        </p:nvCxnSpPr>
        <p:spPr>
          <a:xfrm>
            <a:off x="131561" y="6705600"/>
            <a:ext cx="149245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436142" y="636733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</a:t>
            </a:r>
            <a:endParaRPr lang="en-US" b="1" i="1" dirty="0"/>
          </a:p>
        </p:txBody>
      </p:sp>
      <p:sp>
        <p:nvSpPr>
          <p:cNvPr id="47" name="Rectangle 46"/>
          <p:cNvSpPr/>
          <p:nvPr/>
        </p:nvSpPr>
        <p:spPr>
          <a:xfrm>
            <a:off x="1700213" y="5294313"/>
            <a:ext cx="304800" cy="3810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1</a:t>
            </a:r>
            <a:endParaRPr lang="en-US" sz="1200" b="1" dirty="0"/>
          </a:p>
        </p:txBody>
      </p:sp>
      <p:sp>
        <p:nvSpPr>
          <p:cNvPr id="52" name="Rectangle 51"/>
          <p:cNvSpPr/>
          <p:nvPr/>
        </p:nvSpPr>
        <p:spPr>
          <a:xfrm>
            <a:off x="4448837" y="5391148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700213" y="456723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1471613" y="4418012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48041" y="4445000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“Shared”</a:t>
            </a:r>
          </a:p>
          <a:p>
            <a:pPr algn="ctr" eaLnBrk="1" hangingPunct="1"/>
            <a:r>
              <a:rPr lang="en-US" sz="1200" dirty="0" smtClean="0"/>
              <a:t>Lock </a:t>
            </a:r>
            <a:r>
              <a:rPr lang="en-US" sz="1200" dirty="0"/>
              <a:t>Granted</a:t>
            </a:r>
          </a:p>
        </p:txBody>
      </p:sp>
      <p:cxnSp>
        <p:nvCxnSpPr>
          <p:cNvPr id="58" name="Straight Arrow Connector 57"/>
          <p:cNvCxnSpPr>
            <a:stCxn id="131" idx="0"/>
          </p:cNvCxnSpPr>
          <p:nvPr/>
        </p:nvCxnSpPr>
        <p:spPr>
          <a:xfrm flipH="1" flipV="1">
            <a:off x="3505200" y="4341812"/>
            <a:ext cx="647700" cy="838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8" y="5270498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354" y="5353050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373970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t9</a:t>
            </a:r>
            <a:endParaRPr lang="en-US" b="1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3925887" y="624681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t9</a:t>
            </a:r>
            <a:endParaRPr lang="en-US" b="1" i="1" dirty="0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296574" y="4445000"/>
            <a:ext cx="1198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 smtClean="0"/>
              <a:t>Write Request</a:t>
            </a:r>
            <a:br>
              <a:rPr lang="en-US" sz="1200" dirty="0" smtClean="0"/>
            </a:br>
            <a:r>
              <a:rPr lang="en-US" sz="1200" dirty="0" smtClean="0"/>
              <a:t>on Object </a:t>
            </a:r>
            <a:r>
              <a:rPr lang="en-US" sz="1200" b="1" i="1" dirty="0"/>
              <a:t>O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8042276" y="4521844"/>
            <a:ext cx="1035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/>
              <a:t>Lock </a:t>
            </a:r>
            <a:r>
              <a:rPr lang="en-US" sz="1200" dirty="0" smtClean="0"/>
              <a:t>Denied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6934200" y="4341812"/>
            <a:ext cx="114300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8077200" y="4341812"/>
            <a:ext cx="0" cy="762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391400" y="5248275"/>
            <a:ext cx="3048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21799" y="61698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t10</a:t>
            </a:r>
            <a:endParaRPr lang="en-US" b="1" i="1" dirty="0"/>
          </a:p>
        </p:txBody>
      </p:sp>
      <p:sp>
        <p:nvSpPr>
          <p:cNvPr id="51" name="Rectangle 50"/>
          <p:cNvSpPr/>
          <p:nvPr/>
        </p:nvSpPr>
        <p:spPr>
          <a:xfrm>
            <a:off x="1693864" y="5751511"/>
            <a:ext cx="304800" cy="381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0</a:t>
            </a:r>
            <a:endParaRPr lang="en-US" sz="1200" b="1" dirty="0"/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8" y="5733255"/>
            <a:ext cx="419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0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61" grpId="0"/>
      <p:bldP spid="62" grpId="0"/>
      <p:bldP spid="64" grpId="0"/>
      <p:bldP spid="65" grpId="0"/>
      <p:bldP spid="68" grpId="0" animBg="1"/>
      <p:bldP spid="6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12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widely used locking protocol, called </a:t>
            </a:r>
            <a:r>
              <a:rPr lang="en-US" sz="2600" i="1" dirty="0" smtClean="0">
                <a:solidFill>
                  <a:srgbClr val="0070C0"/>
                </a:solidFill>
              </a:rPr>
              <a:t>Two-Phase Locking </a:t>
            </a:r>
            <a:r>
              <a:rPr lang="en-US" sz="2600" dirty="0" smtClean="0"/>
              <a:t>(</a:t>
            </a:r>
            <a:r>
              <a:rPr lang="en-US" sz="2600" i="1" dirty="0" smtClean="0">
                <a:solidFill>
                  <a:srgbClr val="0070C0"/>
                </a:solidFill>
              </a:rPr>
              <a:t>2PL</a:t>
            </a:r>
            <a:r>
              <a:rPr lang="en-US" sz="2600" dirty="0" smtClean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Rule 2</a:t>
            </a:r>
            <a:r>
              <a:rPr lang="en-US" sz="2400" dirty="0" smtClean="0"/>
              <a:t>: </a:t>
            </a:r>
            <a:r>
              <a:rPr lang="en-US" sz="2400" b="1" i="1" dirty="0" smtClean="0"/>
              <a:t>T</a:t>
            </a:r>
            <a:r>
              <a:rPr lang="en-US" sz="2400" dirty="0" smtClean="0"/>
              <a:t> can release locks before it </a:t>
            </a:r>
            <a:r>
              <a:rPr lang="en-US" sz="2400" i="1" dirty="0" smtClean="0"/>
              <a:t>commits</a:t>
            </a:r>
            <a:r>
              <a:rPr lang="en-US" sz="2400" dirty="0" smtClean="0"/>
              <a:t> or </a:t>
            </a:r>
            <a:r>
              <a:rPr lang="en-US" sz="2400" i="1" dirty="0" smtClean="0"/>
              <a:t>aborts</a:t>
            </a:r>
            <a:r>
              <a:rPr lang="en-US" sz="2400" dirty="0" smtClean="0"/>
              <a:t>, and cannot request additional locks once it releases </a:t>
            </a:r>
            <a:r>
              <a:rPr lang="en-US" sz="2400" i="1" u="sng" dirty="0" smtClean="0"/>
              <a:t>any</a:t>
            </a:r>
            <a:r>
              <a:rPr lang="en-US" sz="2400" dirty="0" smtClean="0"/>
              <a:t> lock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every transaction has a “growing” phase in which it acquires locks, followed by a “shrinking” phase in which it releases locks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676400" y="6461336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1676400" y="4556336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538" y="5013536"/>
            <a:ext cx="105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# locks</a:t>
            </a: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951038" y="4892886"/>
            <a:ext cx="4754562" cy="1568450"/>
          </a:xfrm>
          <a:custGeom>
            <a:avLst/>
            <a:gdLst>
              <a:gd name="T0" fmla="*/ 0 w 2995"/>
              <a:gd name="T1" fmla="*/ 2147483647 h 988"/>
              <a:gd name="T2" fmla="*/ 2147483647 w 2995"/>
              <a:gd name="T3" fmla="*/ 2147483647 h 988"/>
              <a:gd name="T4" fmla="*/ 2147483647 w 2995"/>
              <a:gd name="T5" fmla="*/ 2147483647 h 988"/>
              <a:gd name="T6" fmla="*/ 2147483647 w 2995"/>
              <a:gd name="T7" fmla="*/ 2147483647 h 988"/>
              <a:gd name="T8" fmla="*/ 2147483647 w 2995"/>
              <a:gd name="T9" fmla="*/ 0 h 988"/>
              <a:gd name="T10" fmla="*/ 2147483647 w 2995"/>
              <a:gd name="T11" fmla="*/ 2147483647 h 988"/>
              <a:gd name="T12" fmla="*/ 2147483647 w 2995"/>
              <a:gd name="T13" fmla="*/ 2147483647 h 988"/>
              <a:gd name="T14" fmla="*/ 2147483647 w 2995"/>
              <a:gd name="T15" fmla="*/ 2147483647 h 9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5"/>
              <a:gd name="T25" fmla="*/ 0 h 988"/>
              <a:gd name="T26" fmla="*/ 2995 w 2995"/>
              <a:gd name="T27" fmla="*/ 988 h 9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5" h="988">
                <a:moveTo>
                  <a:pt x="0" y="969"/>
                </a:moveTo>
                <a:lnTo>
                  <a:pt x="451" y="604"/>
                </a:lnTo>
                <a:lnTo>
                  <a:pt x="883" y="316"/>
                </a:lnTo>
                <a:lnTo>
                  <a:pt x="1603" y="28"/>
                </a:lnTo>
                <a:lnTo>
                  <a:pt x="2085" y="0"/>
                </a:lnTo>
                <a:lnTo>
                  <a:pt x="2323" y="220"/>
                </a:lnTo>
                <a:lnTo>
                  <a:pt x="2803" y="460"/>
                </a:lnTo>
                <a:lnTo>
                  <a:pt x="2995" y="9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12"/>
          <p:cNvSpPr>
            <a:spLocks/>
          </p:cNvSpPr>
          <p:nvPr/>
        </p:nvSpPr>
        <p:spPr bwMode="auto">
          <a:xfrm>
            <a:off x="3276600" y="4403936"/>
            <a:ext cx="1905000" cy="2286000"/>
          </a:xfrm>
          <a:custGeom>
            <a:avLst/>
            <a:gdLst>
              <a:gd name="T0" fmla="*/ 2147483647 w 1200"/>
              <a:gd name="T1" fmla="*/ 0 h 1440"/>
              <a:gd name="T2" fmla="*/ 2147483647 w 1200"/>
              <a:gd name="T3" fmla="*/ 2147483647 h 1440"/>
              <a:gd name="T4" fmla="*/ 0 w 1200"/>
              <a:gd name="T5" fmla="*/ 2147483647 h 1440"/>
              <a:gd name="T6" fmla="*/ 0 60000 65536"/>
              <a:gd name="T7" fmla="*/ 0 60000 65536"/>
              <a:gd name="T8" fmla="*/ 0 60000 65536"/>
              <a:gd name="T9" fmla="*/ 0 w 1200"/>
              <a:gd name="T10" fmla="*/ 0 h 1440"/>
              <a:gd name="T11" fmla="*/ 1200 w 1200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1440">
                <a:moveTo>
                  <a:pt x="1200" y="0"/>
                </a:moveTo>
                <a:lnTo>
                  <a:pt x="1200" y="1440"/>
                </a:ln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219200" y="6410060"/>
            <a:ext cx="1970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 dirty="0"/>
              <a:t>growing phase</a:t>
            </a:r>
          </a:p>
        </p:txBody>
      </p:sp>
      <p:sp>
        <p:nvSpPr>
          <p:cNvPr id="10" name="Freeform 14"/>
          <p:cNvSpPr>
            <a:spLocks/>
          </p:cNvSpPr>
          <p:nvPr/>
        </p:nvSpPr>
        <p:spPr bwMode="auto">
          <a:xfrm>
            <a:off x="5334000" y="4403936"/>
            <a:ext cx="1371600" cy="2286000"/>
          </a:xfrm>
          <a:custGeom>
            <a:avLst/>
            <a:gdLst>
              <a:gd name="T0" fmla="*/ 0 w 864"/>
              <a:gd name="T1" fmla="*/ 0 h 1440"/>
              <a:gd name="T2" fmla="*/ 0 w 864"/>
              <a:gd name="T3" fmla="*/ 2147483647 h 1440"/>
              <a:gd name="T4" fmla="*/ 2147483647 w 864"/>
              <a:gd name="T5" fmla="*/ 2147483647 h 1440"/>
              <a:gd name="T6" fmla="*/ 0 60000 65536"/>
              <a:gd name="T7" fmla="*/ 0 60000 65536"/>
              <a:gd name="T8" fmla="*/ 0 60000 65536"/>
              <a:gd name="T9" fmla="*/ 0 w 864"/>
              <a:gd name="T10" fmla="*/ 0 h 1440"/>
              <a:gd name="T11" fmla="*/ 864 w 864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1440">
                <a:moveTo>
                  <a:pt x="0" y="0"/>
                </a:moveTo>
                <a:lnTo>
                  <a:pt x="0" y="1440"/>
                </a:lnTo>
                <a:lnTo>
                  <a:pt x="864" y="14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705600" y="6385136"/>
            <a:ext cx="210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shrinking phase</a:t>
            </a:r>
          </a:p>
        </p:txBody>
      </p:sp>
    </p:spTree>
    <p:extLst>
      <p:ext uri="{BB962C8B-B14F-4D97-AF65-F5344CB8AC3E}">
        <p14:creationId xmlns:p14="http://schemas.microsoft.com/office/powerpoint/2010/main" val="36690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4412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widely used locking protocol, called </a:t>
            </a:r>
            <a:r>
              <a:rPr lang="en-US" sz="2600" i="1" dirty="0">
                <a:solidFill>
                  <a:srgbClr val="0070C0"/>
                </a:solidFill>
              </a:rPr>
              <a:t>Two-Phase Locking </a:t>
            </a:r>
            <a:r>
              <a:rPr lang="en-US" sz="2600" dirty="0"/>
              <a:t>(</a:t>
            </a:r>
            <a:r>
              <a:rPr lang="en-US" sz="2600" i="1" dirty="0">
                <a:solidFill>
                  <a:srgbClr val="0070C0"/>
                </a:solidFill>
              </a:rPr>
              <a:t>2PL</a:t>
            </a:r>
            <a:r>
              <a:rPr lang="en-US" sz="2600" dirty="0"/>
              <a:t>), has two rules:	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Rule 2</a:t>
            </a:r>
            <a:r>
              <a:rPr lang="en-US" sz="2400" dirty="0"/>
              <a:t>: </a:t>
            </a:r>
            <a:r>
              <a:rPr lang="en-US" sz="2400" b="1" i="1" dirty="0"/>
              <a:t>T</a:t>
            </a:r>
            <a:r>
              <a:rPr lang="en-US" sz="2400" dirty="0"/>
              <a:t> can release locks before it </a:t>
            </a:r>
            <a:r>
              <a:rPr lang="en-US" sz="2400" i="1" dirty="0"/>
              <a:t>commits</a:t>
            </a:r>
            <a:r>
              <a:rPr lang="en-US" sz="2400" dirty="0"/>
              <a:t> or </a:t>
            </a:r>
            <a:r>
              <a:rPr lang="en-US" sz="2400" i="1" dirty="0"/>
              <a:t>aborts</a:t>
            </a:r>
            <a:r>
              <a:rPr lang="en-US" sz="2400" dirty="0"/>
              <a:t>, and cannot request additional locks once it releases </a:t>
            </a:r>
            <a:r>
              <a:rPr lang="en-US" sz="2400" i="1" u="sng" dirty="0"/>
              <a:t>any</a:t>
            </a:r>
            <a:r>
              <a:rPr lang="en-US" sz="2400" dirty="0"/>
              <a:t> lock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every transaction has a “growing” phase in which it acquires locks, followed by a “shrinking” phase in which it releases locks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676400" y="6461336"/>
            <a:ext cx="57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1676400" y="4556336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36538" y="5013536"/>
            <a:ext cx="105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/>
              <a:t># locks</a:t>
            </a:r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1951038" y="4892886"/>
            <a:ext cx="4754562" cy="1568450"/>
          </a:xfrm>
          <a:custGeom>
            <a:avLst/>
            <a:gdLst>
              <a:gd name="T0" fmla="*/ 0 w 2995"/>
              <a:gd name="T1" fmla="*/ 2147483647 h 988"/>
              <a:gd name="T2" fmla="*/ 2147483647 w 2995"/>
              <a:gd name="T3" fmla="*/ 2147483647 h 988"/>
              <a:gd name="T4" fmla="*/ 2147483647 w 2995"/>
              <a:gd name="T5" fmla="*/ 2147483647 h 988"/>
              <a:gd name="T6" fmla="*/ 2147483647 w 2995"/>
              <a:gd name="T7" fmla="*/ 2147483647 h 988"/>
              <a:gd name="T8" fmla="*/ 2147483647 w 2995"/>
              <a:gd name="T9" fmla="*/ 0 h 988"/>
              <a:gd name="T10" fmla="*/ 2147483647 w 2995"/>
              <a:gd name="T11" fmla="*/ 2147483647 h 988"/>
              <a:gd name="T12" fmla="*/ 2147483647 w 2995"/>
              <a:gd name="T13" fmla="*/ 2147483647 h 988"/>
              <a:gd name="T14" fmla="*/ 2147483647 w 2995"/>
              <a:gd name="T15" fmla="*/ 2147483647 h 9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95"/>
              <a:gd name="T25" fmla="*/ 0 h 988"/>
              <a:gd name="T26" fmla="*/ 2995 w 2995"/>
              <a:gd name="T27" fmla="*/ 988 h 9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95" h="988">
                <a:moveTo>
                  <a:pt x="0" y="969"/>
                </a:moveTo>
                <a:lnTo>
                  <a:pt x="451" y="604"/>
                </a:lnTo>
                <a:lnTo>
                  <a:pt x="883" y="316"/>
                </a:lnTo>
                <a:lnTo>
                  <a:pt x="1603" y="28"/>
                </a:lnTo>
                <a:lnTo>
                  <a:pt x="2085" y="0"/>
                </a:lnTo>
                <a:lnTo>
                  <a:pt x="2323" y="220"/>
                </a:lnTo>
                <a:lnTo>
                  <a:pt x="2803" y="460"/>
                </a:lnTo>
                <a:lnTo>
                  <a:pt x="2995" y="9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5137803" y="5618357"/>
            <a:ext cx="2286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886200" y="5918676"/>
            <a:ext cx="2179638" cy="457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/>
            <a:r>
              <a:rPr lang="en-US">
                <a:solidFill>
                  <a:schemeClr val="tx2"/>
                </a:solidFill>
              </a:rPr>
              <a:t>violation of 2PL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46362" y="4910270"/>
            <a:ext cx="794403" cy="0"/>
          </a:xfrm>
          <a:prstGeom prst="line">
            <a:avLst/>
          </a:prstGeom>
          <a:ln w="1111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6465" y="4892886"/>
            <a:ext cx="412335" cy="349250"/>
          </a:xfrm>
          <a:prstGeom prst="line">
            <a:avLst/>
          </a:prstGeom>
          <a:ln w="1111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3"/>
          <p:cNvSpPr>
            <a:spLocks/>
          </p:cNvSpPr>
          <p:nvPr/>
        </p:nvSpPr>
        <p:spPr bwMode="auto">
          <a:xfrm>
            <a:off x="4495800" y="4910270"/>
            <a:ext cx="1143000" cy="623888"/>
          </a:xfrm>
          <a:custGeom>
            <a:avLst/>
            <a:gdLst>
              <a:gd name="T0" fmla="*/ 0 w 720"/>
              <a:gd name="T1" fmla="*/ 0 h 393"/>
              <a:gd name="T2" fmla="*/ 2147483647 w 720"/>
              <a:gd name="T3" fmla="*/ 2147483647 h 393"/>
              <a:gd name="T4" fmla="*/ 2147483647 w 720"/>
              <a:gd name="T5" fmla="*/ 2147483647 h 393"/>
              <a:gd name="T6" fmla="*/ 0 60000 65536"/>
              <a:gd name="T7" fmla="*/ 0 60000 65536"/>
              <a:gd name="T8" fmla="*/ 0 60000 65536"/>
              <a:gd name="T9" fmla="*/ 0 w 720"/>
              <a:gd name="T10" fmla="*/ 0 h 393"/>
              <a:gd name="T11" fmla="*/ 720 w 720"/>
              <a:gd name="T12" fmla="*/ 393 h 3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93">
                <a:moveTo>
                  <a:pt x="0" y="0"/>
                </a:moveTo>
                <a:lnTo>
                  <a:pt x="473" y="393"/>
                </a:lnTo>
                <a:lnTo>
                  <a:pt x="720" y="192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5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RW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reads A, decrements A and commits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tries to decrement A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55886"/>
            <a:ext cx="8451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659" y="6198552"/>
            <a:ext cx="21975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RW Anomaly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7547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217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445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4118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95399" y="4429534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53984" y="5484611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83862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51009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2492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5495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498547" y="4450827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RW Conflict Resolved!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4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3" grpId="0" animBg="1"/>
      <p:bldP spid="21" grpId="0"/>
      <p:bldP spid="22" grpId="0"/>
      <p:bldP spid="23" grpId="0"/>
      <p:bldP spid="24" grpId="0"/>
      <p:bldP spid="4" grpId="0"/>
      <p:bldP spid="32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929537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5457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4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RW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reads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reads A, decrements A </a:t>
            </a:r>
            <a:r>
              <a:rPr lang="en-US" sz="2200" smtClean="0"/>
              <a:t>and commits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tries to decrement A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55886"/>
            <a:ext cx="8451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9659" y="6198552"/>
            <a:ext cx="21975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RW Anomaly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7547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217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445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4118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95399" y="4429534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83862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51009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2492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5495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315200" y="4450827"/>
            <a:ext cx="1593403" cy="1219868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But, it can limit parallelism!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53984" y="5484611"/>
            <a:ext cx="13332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24841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Mohammad’s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Ahmad’s Salary to $2000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Ahmad’s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Mohammad’s Salary to $2000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T1 and T2 can be represented by the following schedule: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2902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5762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26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30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41202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W(MS)</a:t>
            </a:r>
          </a:p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57620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endParaRPr lang="en-US" sz="1600" dirty="0" smtClean="0"/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5972127"/>
            <a:ext cx="397531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Exposes WW Anomaly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assuming, MS &amp; AS must be kept equal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6023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064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293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3962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3966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52669" y="4277134"/>
            <a:ext cx="14839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(MS)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(AS)</a:t>
            </a:r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36892" y="5332211"/>
            <a:ext cx="148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(AS)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(MS)</a:t>
            </a:r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4607" y="46862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42676" y="4948594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4479" y="509681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442676" y="539712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7498547" y="4298427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W Conflict Resolved!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0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3" grpId="0" animBg="1"/>
      <p:bldP spid="21" grpId="0"/>
      <p:bldP spid="22" grpId="0"/>
      <p:bldP spid="23" grpId="0"/>
      <p:bldP spid="24" grpId="0"/>
      <p:bldP spid="4" grpId="0"/>
      <p:bldP spid="32" grpId="0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WW Conflicts Using 2PL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Mohammad’s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Ahmad’s Salary to $2000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sets Ahmad’s Salary to $1000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sets Mohammad’s Salary to $2000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T1 and T2 can be represented by the following schedule: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2902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5762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26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30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1507" y="4441202"/>
            <a:ext cx="845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W(MS)</a:t>
            </a:r>
          </a:p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57620"/>
            <a:ext cx="845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W(AS)</a:t>
            </a:r>
          </a:p>
          <a:p>
            <a:endParaRPr lang="en-US" sz="1600" dirty="0" smtClean="0"/>
          </a:p>
          <a:p>
            <a:r>
              <a:rPr lang="en-US" sz="1600" dirty="0" smtClean="0"/>
              <a:t>W(MS)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5972127"/>
            <a:ext cx="397531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Exposes WW Anomaly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assuming, MS &amp; AS must be kept equal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triped Right Arrow 2"/>
          <p:cNvSpPr/>
          <p:nvPr/>
        </p:nvSpPr>
        <p:spPr>
          <a:xfrm>
            <a:off x="3429000" y="4602395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75072" y="4064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13072" y="4293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06060" y="3962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94576" y="3966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52669" y="4277134"/>
            <a:ext cx="14839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(MS)</a:t>
            </a:r>
          </a:p>
          <a:p>
            <a:r>
              <a:rPr lang="en-US" sz="1600" dirty="0" smtClean="0"/>
              <a:t>W(MS)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/>
              <a:t>(AS)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70363" y="4599317"/>
            <a:ext cx="1427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(AS)</a:t>
            </a:r>
          </a:p>
          <a:p>
            <a:r>
              <a:rPr lang="en-US" sz="1600" dirty="0" smtClean="0"/>
              <a:t>W(AS)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Lock</a:t>
            </a:r>
            <a:r>
              <a:rPr lang="en-US" sz="1600" dirty="0" smtClean="0"/>
              <a:t>(MS)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174333" y="507427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56136" y="5333629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4652669" y="6124339"/>
            <a:ext cx="3505200" cy="49937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Deadlock!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6512773" y="542327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94576" y="5682629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(B)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945" y="3889699"/>
            <a:ext cx="133325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603018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32355" y="4903330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140048" y="4473339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391400" y="3765255"/>
            <a:ext cx="1410056" cy="121986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WR Conflict Resolved!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4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3" grpId="0" animBg="1"/>
      <p:bldP spid="24" grpId="0" animBg="1"/>
      <p:bldP spid="27" grpId="0"/>
      <p:bldP spid="28" grpId="0"/>
      <p:bldP spid="35" grpId="0"/>
      <p:bldP spid="36" grpId="0"/>
      <p:bldP spid="37" grpId="0"/>
      <p:bldP spid="38" grpId="0"/>
      <p:bldP spid="42" grpId="0"/>
      <p:bldP spid="4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(B)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RELEASE(A)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49399" y="3889699"/>
            <a:ext cx="13332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34340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66341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391400" y="3765254"/>
            <a:ext cx="1410056" cy="164200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WR Conflict is </a:t>
            </a:r>
            <a:r>
              <a:rPr lang="en-US" sz="2000" b="1" i="1" dirty="0" smtClean="0">
                <a:solidFill>
                  <a:schemeClr val="bg1"/>
                </a:solidFill>
              </a:rPr>
              <a:t>NOT</a:t>
            </a:r>
            <a:r>
              <a:rPr lang="en-US" sz="2000" dirty="0" smtClean="0">
                <a:solidFill>
                  <a:schemeClr val="bg1"/>
                </a:solidFill>
              </a:rPr>
              <a:t> Resolved!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735031" y="5129105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2"/>
            <a:endCxn id="31" idx="6"/>
          </p:cNvCxnSpPr>
          <p:nvPr/>
        </p:nvCxnSpPr>
        <p:spPr>
          <a:xfrm flipH="1" flipV="1">
            <a:off x="5144354" y="4521027"/>
            <a:ext cx="590677" cy="747659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54813" y="4381446"/>
            <a:ext cx="589541" cy="279162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7264962" y="5543813"/>
            <a:ext cx="1688182" cy="110782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How can we solve this?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89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9" grpId="0" animBg="1"/>
      <p:bldP spid="31" grpId="0" animBg="1"/>
      <p:bldP spid="3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i="1" dirty="0" smtClean="0">
                <a:ea typeface="ＭＳ Ｐゴシック" pitchFamily="34" charset="-128"/>
              </a:rPr>
              <a:t>Strict</a:t>
            </a:r>
            <a:r>
              <a:rPr lang="en-US" dirty="0" smtClean="0">
                <a:ea typeface="ＭＳ Ｐゴシック" pitchFamily="34" charset="-128"/>
              </a:rPr>
              <a:t> Two-Phase Locking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WR conflicts (as well as RW &amp; WW) can be solved by making 2PL </a:t>
            </a:r>
            <a:r>
              <a:rPr lang="en-US" sz="3000" i="1" dirty="0" smtClean="0"/>
              <a:t>stricter</a:t>
            </a:r>
            <a:r>
              <a:rPr lang="en-US" sz="30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In particular, </a:t>
            </a:r>
            <a:r>
              <a:rPr lang="en-US" sz="3000" i="1" dirty="0" smtClean="0">
                <a:solidFill>
                  <a:srgbClr val="0070C0"/>
                </a:solidFill>
              </a:rPr>
              <a:t>Rule 2</a:t>
            </a:r>
            <a:r>
              <a:rPr lang="en-US" sz="3000" dirty="0" smtClean="0"/>
              <a:t> in 2PL can be modified </a:t>
            </a:r>
            <a:br>
              <a:rPr lang="en-US" sz="3000" dirty="0" smtClean="0"/>
            </a:br>
            <a:r>
              <a:rPr lang="en-US" sz="3000" dirty="0" smtClean="0"/>
              <a:t>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900" dirty="0" smtClean="0">
                <a:solidFill>
                  <a:srgbClr val="0070C0"/>
                </a:solidFill>
              </a:rPr>
              <a:t>Rule 2</a:t>
            </a:r>
            <a:r>
              <a:rPr lang="en-US" sz="2900" dirty="0" smtClean="0"/>
              <a:t>: locks of a transaction </a:t>
            </a:r>
            <a:r>
              <a:rPr lang="en-US" sz="2900" b="1" i="1" dirty="0" smtClean="0"/>
              <a:t>T</a:t>
            </a:r>
            <a:r>
              <a:rPr lang="en-US" sz="2900" dirty="0" smtClean="0"/>
              <a:t> can only be released after </a:t>
            </a:r>
            <a:r>
              <a:rPr lang="en-US" sz="2900" b="1" i="1" dirty="0" smtClean="0"/>
              <a:t>T</a:t>
            </a:r>
            <a:r>
              <a:rPr lang="en-US" sz="2900" dirty="0" smtClean="0"/>
              <a:t> completes (i.e., commits or aborts)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This version of 2PL is called </a:t>
            </a:r>
            <a:r>
              <a:rPr lang="en-US" sz="3000" i="1" dirty="0" smtClean="0">
                <a:solidFill>
                  <a:srgbClr val="00B050"/>
                </a:solidFill>
              </a:rPr>
              <a:t>Strict</a:t>
            </a:r>
            <a:r>
              <a:rPr lang="en-US" sz="3000" dirty="0" smtClean="0">
                <a:solidFill>
                  <a:srgbClr val="00B050"/>
                </a:solidFill>
              </a:rPr>
              <a:t> Two-Phase Locking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8010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Conflicts: </a:t>
            </a:r>
            <a:r>
              <a:rPr lang="en-US" i="1" dirty="0" smtClean="0">
                <a:ea typeface="ＭＳ Ｐゴシック" pitchFamily="34" charset="-128"/>
              </a:rPr>
              <a:t>Revisit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33325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(B)</a:t>
            </a:r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RELEASE(A)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016" y="3889699"/>
            <a:ext cx="13332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EXCLUSIVE</a:t>
            </a:r>
            <a:r>
              <a:rPr lang="en-US" sz="1600" dirty="0" smtClean="0">
                <a:solidFill>
                  <a:srgbClr val="FF0000"/>
                </a:solidFill>
              </a:rPr>
              <a:t>(A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EXCLUSIVE</a:t>
            </a:r>
            <a:r>
              <a:rPr lang="en-US" sz="1600" dirty="0">
                <a:solidFill>
                  <a:srgbClr val="FF0000"/>
                </a:solidFill>
              </a:rPr>
              <a:t>(B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343400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663412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516452" y="4593997"/>
            <a:ext cx="1194159" cy="36376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81470" y="6336268"/>
            <a:ext cx="270388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Not allowed with </a:t>
            </a:r>
            <a:r>
              <a:rPr lang="en-US" i="1" dirty="0" smtClean="0"/>
              <a:t>strict</a:t>
            </a:r>
            <a:r>
              <a:rPr lang="en-US" dirty="0" smtClean="0"/>
              <a:t> 2PL</a:t>
            </a:r>
            <a:endParaRPr lang="en-US" dirty="0"/>
          </a:p>
        </p:txBody>
      </p:sp>
      <p:cxnSp>
        <p:nvCxnSpPr>
          <p:cNvPr id="4" name="Straight Arrow Connector 3"/>
          <p:cNvCxnSpPr>
            <a:stCxn id="31" idx="4"/>
            <a:endCxn id="2" idx="0"/>
          </p:cNvCxnSpPr>
          <p:nvPr/>
        </p:nvCxnSpPr>
        <p:spPr>
          <a:xfrm flipH="1">
            <a:off x="4433411" y="4957757"/>
            <a:ext cx="680121" cy="1378511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0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762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Resolving WR Conflicts: </a:t>
            </a:r>
            <a:r>
              <a:rPr lang="en-US" i="1" dirty="0">
                <a:ea typeface="ＭＳ Ｐゴシック" pitchFamily="34" charset="-128"/>
              </a:rPr>
              <a:t>Revisit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8621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Suppose that T1 and T2 actions are </a:t>
            </a:r>
            <a:r>
              <a:rPr lang="en-US" sz="2400" i="1" dirty="0" smtClean="0"/>
              <a:t>interleaved</a:t>
            </a:r>
            <a:r>
              <a:rPr lang="en-US" sz="2400" dirty="0" smtClean="0"/>
              <a:t>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T2 adds 6% interest to accounts A and B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T1 credits $100 to account B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T1 and T2 can be represented by the following schedule: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16554" y="336277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4554" y="359137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47542" y="32602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36058" y="32640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81507" y="3574956"/>
            <a:ext cx="8451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0497" y="359137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058" y="6097728"/>
            <a:ext cx="219964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Exposes WR Anomaly</a:t>
            </a:r>
            <a:endParaRPr lang="en-US" dirty="0"/>
          </a:p>
        </p:txBody>
      </p:sp>
      <p:sp>
        <p:nvSpPr>
          <p:cNvPr id="24" name="Striped Right Arrow 23"/>
          <p:cNvSpPr/>
          <p:nvPr/>
        </p:nvSpPr>
        <p:spPr>
          <a:xfrm>
            <a:off x="3429000" y="4264839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757257" y="34047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5257" y="36333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8245" y="33022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876761" y="33060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3616972"/>
            <a:ext cx="11888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EXCLUSIVE</a:t>
            </a:r>
            <a:r>
              <a:rPr lang="en-US" sz="14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EXCLUSIVE</a:t>
            </a:r>
            <a:r>
              <a:rPr lang="en-US" sz="1400" dirty="0" smtClean="0">
                <a:solidFill>
                  <a:srgbClr val="FF0000"/>
                </a:solidFill>
              </a:rPr>
              <a:t>(B)</a:t>
            </a:r>
            <a:endParaRPr lang="en-US" sz="14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57730" y="3889699"/>
            <a:ext cx="1260217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500" b="1" dirty="0" smtClean="0">
                <a:solidFill>
                  <a:srgbClr val="FF0000"/>
                </a:solidFill>
              </a:rPr>
              <a:t>EXCLUSIVE</a:t>
            </a:r>
            <a:r>
              <a:rPr lang="en-US" sz="15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(B</a:t>
            </a:r>
            <a:r>
              <a:rPr lang="en-US" sz="1500" dirty="0" smtClean="0">
                <a:solidFill>
                  <a:srgbClr val="FF0000"/>
                </a:solidFill>
              </a:rPr>
              <a:t>)</a:t>
            </a:r>
            <a:endParaRPr lang="en-US" sz="1500" dirty="0">
              <a:solidFill>
                <a:srgbClr val="FF0000"/>
              </a:solidFill>
            </a:endParaRPr>
          </a:p>
          <a:p>
            <a:r>
              <a:rPr lang="en-US" sz="1500" dirty="0" smtClean="0"/>
              <a:t>R(A)</a:t>
            </a:r>
          </a:p>
          <a:p>
            <a:r>
              <a:rPr lang="en-US" sz="1500" dirty="0" smtClean="0"/>
              <a:t>W(A)</a:t>
            </a:r>
          </a:p>
          <a:p>
            <a:r>
              <a:rPr lang="en-US" sz="1500" dirty="0" smtClean="0"/>
              <a:t>R(B)</a:t>
            </a:r>
          </a:p>
          <a:p>
            <a:r>
              <a:rPr lang="en-US" sz="1500" dirty="0" smtClean="0"/>
              <a:t>W(B)</a:t>
            </a:r>
          </a:p>
          <a:p>
            <a:r>
              <a:rPr lang="en-US" sz="1500" dirty="0" smtClean="0"/>
              <a:t>Commit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57257" y="3889699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14158" y="4635795"/>
            <a:ext cx="63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Wait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28829" y="4955807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57257" y="413571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Lock</a:t>
            </a:r>
            <a:r>
              <a:rPr lang="en-US" dirty="0" smtClean="0">
                <a:solidFill>
                  <a:srgbClr val="FF0000"/>
                </a:solidFill>
              </a:rPr>
              <a:t>(B)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7264962" y="3444888"/>
            <a:ext cx="1650438" cy="151091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WR Conflict is Resolved!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264962" y="5068703"/>
            <a:ext cx="1688182" cy="15829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But, parallelism is limited more!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131502" y="4447701"/>
            <a:ext cx="0" cy="2593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0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2PL vs. Strict 2PL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00B050"/>
                </a:solidFill>
              </a:rPr>
              <a:t>Two-Phase Locking (2PL):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Limits </a:t>
            </a:r>
            <a:r>
              <a:rPr lang="en-US" sz="3200" dirty="0">
                <a:ea typeface="ＭＳ Ｐゴシック" charset="-128"/>
              </a:rPr>
              <a:t>concurrency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May </a:t>
            </a:r>
            <a:r>
              <a:rPr lang="en-US" sz="3200" dirty="0">
                <a:ea typeface="ＭＳ Ｐゴシック" charset="-128"/>
              </a:rPr>
              <a:t>lead to deadlocks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May have ‘dirty reads’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solidFill>
                  <a:srgbClr val="00B050"/>
                </a:solidFill>
              </a:rPr>
              <a:t>Strict 2PL: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ea typeface="ＭＳ Ｐゴシック" charset="-128"/>
              </a:rPr>
              <a:t>Limits concurrency more </a:t>
            </a:r>
            <a:r>
              <a:rPr lang="en-US" sz="3200" dirty="0" smtClean="0">
                <a:ea typeface="ＭＳ Ｐゴシック" charset="-128"/>
              </a:rPr>
              <a:t/>
            </a:r>
            <a:br>
              <a:rPr lang="en-US" sz="3200" dirty="0" smtClean="0">
                <a:ea typeface="ＭＳ Ｐゴシック" charset="-128"/>
              </a:rPr>
            </a:br>
            <a:r>
              <a:rPr lang="en-US" sz="3200" dirty="0" smtClean="0">
                <a:ea typeface="ＭＳ Ｐゴシック" charset="-128"/>
              </a:rPr>
              <a:t>(</a:t>
            </a:r>
            <a:r>
              <a:rPr lang="en-US" sz="3200" i="1" dirty="0" smtClean="0">
                <a:ea typeface="ＭＳ Ｐゴシック" charset="-128"/>
              </a:rPr>
              <a:t>but</a:t>
            </a:r>
            <a:r>
              <a:rPr lang="en-US" sz="3200" dirty="0" smtClean="0">
                <a:ea typeface="ＭＳ Ｐゴシック" charset="-128"/>
              </a:rPr>
              <a:t>, actions of different </a:t>
            </a:r>
            <a:br>
              <a:rPr lang="en-US" sz="3200" dirty="0" smtClean="0">
                <a:ea typeface="ＭＳ Ｐゴシック" charset="-128"/>
              </a:rPr>
            </a:br>
            <a:r>
              <a:rPr lang="en-US" sz="3200" dirty="0" smtClean="0">
                <a:ea typeface="ＭＳ Ｐゴシック" charset="-128"/>
              </a:rPr>
              <a:t>transactions can still be interleaved)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May </a:t>
            </a:r>
            <a:r>
              <a:rPr lang="en-US" sz="3200" dirty="0">
                <a:ea typeface="ＭＳ Ｐゴシック" charset="-128"/>
              </a:rPr>
              <a:t>still lead to </a:t>
            </a:r>
            <a:r>
              <a:rPr lang="en-US" sz="3200" dirty="0" smtClean="0">
                <a:ea typeface="ＭＳ Ｐゴシック" charset="-128"/>
              </a:rPr>
              <a:t>deadlocks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ea typeface="ＭＳ Ｐゴシック" charset="-128"/>
              </a:rPr>
              <a:t>Avoids </a:t>
            </a:r>
            <a:r>
              <a:rPr lang="en-US" sz="3200" dirty="0">
                <a:ea typeface="ＭＳ Ｐゴシック" charset="-128"/>
              </a:rPr>
              <a:t>‘dirty reads</a:t>
            </a:r>
            <a:r>
              <a:rPr lang="en-US" sz="3200" dirty="0" smtClean="0">
                <a:ea typeface="ＭＳ Ｐゴシック" charset="-128"/>
              </a:rPr>
              <a:t>’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934337" y="13979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172337" y="16265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65325" y="1295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53841" y="12992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96680" y="1610134"/>
            <a:ext cx="130625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SHARED(A)</a:t>
            </a:r>
          </a:p>
          <a:p>
            <a:r>
              <a:rPr lang="en-US" sz="1600" dirty="0" smtClean="0"/>
              <a:t>R(A)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EXCLUSIVE(C)</a:t>
            </a:r>
          </a:p>
          <a:p>
            <a:r>
              <a:rPr lang="en-US" sz="1600" dirty="0" smtClean="0"/>
              <a:t>R(C)</a:t>
            </a:r>
          </a:p>
          <a:p>
            <a:r>
              <a:rPr lang="en-US" sz="1600" dirty="0" smtClean="0"/>
              <a:t>W(C)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68280" y="1626552"/>
            <a:ext cx="14137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SHARED(A)</a:t>
            </a:r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EXECLUSIVE(B)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2674" y="4222093"/>
            <a:ext cx="293772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 Schedule with </a:t>
            </a:r>
            <a:r>
              <a:rPr lang="en-US" b="1" i="1" dirty="0" smtClean="0"/>
              <a:t>Strict 2PL </a:t>
            </a:r>
            <a:br>
              <a:rPr lang="en-US" b="1" i="1" dirty="0" smtClean="0"/>
            </a:br>
            <a:r>
              <a:rPr lang="en-US" b="1" dirty="0" smtClean="0"/>
              <a:t>and </a:t>
            </a:r>
            <a:r>
              <a:rPr lang="en-US" b="1" i="1" dirty="0" smtClean="0"/>
              <a:t>Interleaved Actions</a:t>
            </a:r>
            <a:endParaRPr lang="en-US" b="1" i="1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502674" y="1295400"/>
            <a:ext cx="0" cy="292669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02674" y="1295400"/>
            <a:ext cx="294402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8446698" y="1299236"/>
            <a:ext cx="0" cy="292669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02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Performance of 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/>
              <a:t>Locking comes with delays mainly from </a:t>
            </a:r>
            <a:r>
              <a:rPr lang="en-US" sz="3300" i="1" dirty="0" smtClean="0">
                <a:solidFill>
                  <a:srgbClr val="0070C0"/>
                </a:solidFill>
              </a:rPr>
              <a:t>blocking</a:t>
            </a:r>
          </a:p>
          <a:p>
            <a:pPr>
              <a:buFont typeface="Wingdings" pitchFamily="2" charset="2"/>
              <a:buChar char="§"/>
            </a:pPr>
            <a:endParaRPr lang="en-US" sz="3300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300" dirty="0" smtClean="0">
                <a:ea typeface="ＭＳ Ｐゴシック" charset="-128"/>
              </a:rPr>
              <a:t>Usually, the first few transactions are unlikely to conflict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>
                <a:ea typeface="ＭＳ Ｐゴシック" charset="-128"/>
              </a:rPr>
              <a:t>Throughput can rise in proportion to the number of active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 smtClean="0">
                <a:ea typeface="ＭＳ Ｐゴシック" charset="-128"/>
              </a:rPr>
              <a:t>As more transactions are executed concurrently, the likelihood of blocking increases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>
                <a:ea typeface="ＭＳ Ｐゴシック" charset="-128"/>
              </a:rPr>
              <a:t>Throughput will increase more slowly with the number of active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400" dirty="0" smtClean="0">
                <a:ea typeface="ＭＳ Ｐゴシック" charset="-128"/>
              </a:rPr>
              <a:t>There comes a point when adding another active transaction will actually decrease throughput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>
                <a:ea typeface="ＭＳ Ｐゴシック" charset="-128"/>
              </a:rPr>
              <a:t>When the system </a:t>
            </a:r>
            <a:r>
              <a:rPr lang="en-US" sz="3100" i="1" dirty="0" smtClean="0">
                <a:solidFill>
                  <a:srgbClr val="0070C0"/>
                </a:solidFill>
                <a:ea typeface="ＭＳ Ｐゴシック" charset="-128"/>
              </a:rPr>
              <a:t>thrashes</a:t>
            </a:r>
            <a:r>
              <a:rPr lang="en-US" sz="3100" dirty="0" smtClean="0">
                <a:ea typeface="ＭＳ Ｐゴシック" charset="-128"/>
              </a:rPr>
              <a:t>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9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Concurrent Execution of Programs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database is typically </a:t>
            </a:r>
            <a:r>
              <a:rPr lang="en-US" sz="2600" i="1" dirty="0" smtClean="0"/>
              <a:t>shared</a:t>
            </a:r>
            <a:r>
              <a:rPr lang="en-US" sz="2600" dirty="0" smtClean="0"/>
              <a:t> by a large number of users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DBMSs </a:t>
            </a:r>
            <a:r>
              <a:rPr lang="en-US" sz="2600" i="1" dirty="0" smtClean="0"/>
              <a:t>schedule</a:t>
            </a:r>
            <a:r>
              <a:rPr lang="en-US" sz="2600" dirty="0" smtClean="0"/>
              <a:t> users’ programs </a:t>
            </a:r>
            <a:r>
              <a:rPr lang="en-US" sz="2600" i="1" dirty="0" smtClean="0">
                <a:solidFill>
                  <a:srgbClr val="0070C0"/>
                </a:solidFill>
              </a:rPr>
              <a:t>concurrently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While one user program is waiting for an I/O access to be satisfied, the CPU can process another program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Better system throughput</a:t>
            </a:r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Interleaved executions of short and long programs allow the short program to complete quickly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Better response time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Fairer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5322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Performance of Locking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743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 smtClean="0"/>
              <a:t>If a database begins to </a:t>
            </a:r>
            <a:r>
              <a:rPr lang="en-US" sz="3300" i="1" dirty="0" smtClean="0"/>
              <a:t>thrash</a:t>
            </a:r>
            <a:r>
              <a:rPr lang="en-US" sz="3300" dirty="0" smtClean="0"/>
              <a:t>, the DBA should reduce the number of active transactions</a:t>
            </a:r>
          </a:p>
          <a:p>
            <a:pPr>
              <a:buFont typeface="Wingdings" pitchFamily="2" charset="2"/>
              <a:buChar char="§"/>
            </a:pPr>
            <a:endParaRPr lang="en-US" sz="3300" dirty="0"/>
          </a:p>
          <a:p>
            <a:pPr>
              <a:buFont typeface="Wingdings" pitchFamily="2" charset="2"/>
              <a:buChar char="§"/>
            </a:pPr>
            <a:r>
              <a:rPr lang="en-US" sz="3300" dirty="0" smtClean="0"/>
              <a:t>Empirically, thrashing is seen to occur when 30% of active transactions are blocked!</a:t>
            </a:r>
            <a:endParaRPr lang="en-US" dirty="0"/>
          </a:p>
        </p:txBody>
      </p:sp>
      <p:sp>
        <p:nvSpPr>
          <p:cNvPr id="4" name="Arc 3"/>
          <p:cNvSpPr/>
          <p:nvPr/>
        </p:nvSpPr>
        <p:spPr>
          <a:xfrm rot="19375467">
            <a:off x="690516" y="2835047"/>
            <a:ext cx="5857970" cy="2991155"/>
          </a:xfrm>
          <a:prstGeom prst="arc">
            <a:avLst>
              <a:gd name="adj1" fmla="val 16200000"/>
              <a:gd name="adj2" fmla="val 135987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26108" y="3132748"/>
            <a:ext cx="381000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26108" y="1456348"/>
            <a:ext cx="0" cy="1676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32927" y="3220700"/>
            <a:ext cx="239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Active Transactions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1825554" y="2109882"/>
            <a:ext cx="1290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05400" y="2184249"/>
            <a:ext cx="0" cy="948499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4686" y="2611634"/>
            <a:ext cx="110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Thrashing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9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8884617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2548" y="515739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67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81598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How can we deal with the situation, assuming T2 </a:t>
            </a:r>
            <a:r>
              <a:rPr lang="en-US" sz="2000" i="1" u="sng" dirty="0" smtClean="0">
                <a:solidFill>
                  <a:schemeClr val="bg1"/>
                </a:solidFill>
              </a:rPr>
              <a:t>had not yet committed</a:t>
            </a:r>
            <a:r>
              <a:rPr lang="en-US" sz="2000" dirty="0" smtClean="0">
                <a:solidFill>
                  <a:schemeClr val="bg1"/>
                </a:solidFill>
              </a:rPr>
              <a:t>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47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" grpId="0" animBg="1"/>
      <p:bldP spid="29" grpId="0" animBg="1"/>
      <p:bldP spid="5" grpId="0" animBg="1"/>
      <p:bldP spid="2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71800" y="5127613"/>
            <a:ext cx="5791200" cy="51118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We can </a:t>
            </a:r>
            <a:r>
              <a:rPr lang="en-US" sz="2000" i="1" u="sng" dirty="0" smtClean="0">
                <a:solidFill>
                  <a:schemeClr val="bg1"/>
                </a:solidFill>
              </a:rPr>
              <a:t>cascade</a:t>
            </a:r>
            <a:r>
              <a:rPr lang="en-US" sz="2000" dirty="0" smtClean="0">
                <a:solidFill>
                  <a:schemeClr val="bg1"/>
                </a:solidFill>
              </a:rPr>
              <a:t> the abort of T1 by aborting T2 as well!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971800" y="5813413"/>
            <a:ext cx="5791200" cy="704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“cascading process” can be </a:t>
            </a:r>
            <a:r>
              <a:rPr lang="en-US" sz="2000" i="1" dirty="0" smtClean="0">
                <a:solidFill>
                  <a:schemeClr val="tx1"/>
                </a:solidFill>
              </a:rPr>
              <a:t>recursively</a:t>
            </a:r>
            <a:r>
              <a:rPr lang="en-US" sz="2000" dirty="0" smtClean="0">
                <a:solidFill>
                  <a:schemeClr val="tx1"/>
                </a:solidFill>
              </a:rPr>
              <a:t> applied to any transaction that read A written by T1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81598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How can we deal with the situation, assuming T2 </a:t>
            </a:r>
            <a:r>
              <a:rPr lang="en-US" sz="2000" i="1" u="sng" dirty="0" smtClean="0">
                <a:solidFill>
                  <a:schemeClr val="bg1"/>
                </a:solidFill>
              </a:rPr>
              <a:t>had actually committed</a:t>
            </a:r>
            <a:r>
              <a:rPr lang="en-US" sz="2000" dirty="0" smtClean="0">
                <a:solidFill>
                  <a:schemeClr val="bg1"/>
                </a:solidFill>
              </a:rPr>
              <a:t>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109957" y="6096000"/>
            <a:ext cx="5422840" cy="51118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The schedule is indeed </a:t>
            </a:r>
            <a:r>
              <a:rPr lang="en-US" sz="2000" i="1" u="sng" dirty="0" smtClean="0">
                <a:solidFill>
                  <a:schemeClr val="bg1"/>
                </a:solidFill>
              </a:rPr>
              <a:t>unrecoverable</a:t>
            </a:r>
            <a:r>
              <a:rPr lang="en-US" sz="2000" dirty="0" smtClean="0">
                <a:solidFill>
                  <a:schemeClr val="bg1"/>
                </a:solidFill>
              </a:rPr>
              <a:t>!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7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96838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For a schedule to be </a:t>
            </a:r>
            <a:r>
              <a:rPr lang="en-US" sz="2000" i="1" dirty="0" smtClean="0">
                <a:solidFill>
                  <a:schemeClr val="tx1"/>
                </a:solidFill>
              </a:rPr>
              <a:t>recoverable</a:t>
            </a:r>
            <a:r>
              <a:rPr lang="en-US" sz="2000" dirty="0" smtClean="0">
                <a:solidFill>
                  <a:schemeClr val="tx1"/>
                </a:solidFill>
              </a:rPr>
              <a:t>, transactions should commit only after all transactions whose changes they read commit!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135594" y="6189292"/>
            <a:ext cx="5408597" cy="4572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“</a:t>
            </a:r>
            <a:r>
              <a:rPr lang="en-US" sz="2000" i="1" dirty="0" smtClean="0">
                <a:solidFill>
                  <a:schemeClr val="tx1"/>
                </a:solidFill>
              </a:rPr>
              <a:t>Recoverable schedules</a:t>
            </a:r>
            <a:r>
              <a:rPr lang="en-US" sz="2000" dirty="0" smtClean="0">
                <a:solidFill>
                  <a:schemeClr val="tx1"/>
                </a:solidFill>
              </a:rPr>
              <a:t>” avoid </a:t>
            </a:r>
            <a:r>
              <a:rPr lang="en-US" sz="2000" i="1" dirty="0" smtClean="0">
                <a:solidFill>
                  <a:schemeClr val="tx1"/>
                </a:solidFill>
              </a:rPr>
              <a:t>cascading aborts</a:t>
            </a:r>
            <a:r>
              <a:rPr lang="en-US" sz="2000" dirty="0" smtClean="0">
                <a:solidFill>
                  <a:schemeClr val="tx1"/>
                </a:solidFill>
              </a:rPr>
              <a:t>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6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24200" y="5127612"/>
            <a:ext cx="5408597" cy="48419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How can we ensure “recoverable schedules”?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21222" y="4985252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38704" y="4724400"/>
            <a:ext cx="566296" cy="2847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25" idx="6"/>
          </p:cNvCxnSpPr>
          <p:nvPr/>
        </p:nvCxnSpPr>
        <p:spPr>
          <a:xfrm>
            <a:off x="1905000" y="4866762"/>
            <a:ext cx="231058" cy="193999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105684" y="5773301"/>
            <a:ext cx="5408597" cy="4572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By using Strict 2PL!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0" y="4594429"/>
            <a:ext cx="55737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T2 read a value for A that should </a:t>
            </a:r>
            <a:r>
              <a:rPr lang="en-US" dirty="0"/>
              <a:t>have never been </a:t>
            </a:r>
            <a:r>
              <a:rPr lang="en-US" dirty="0" smtClean="0"/>
              <a:t>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1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 with </a:t>
            </a:r>
            <a:r>
              <a:rPr lang="en-US" i="1" dirty="0" smtClean="0">
                <a:ea typeface="ＭＳ Ｐゴシック" pitchFamily="34" charset="-128"/>
              </a:rPr>
              <a:t>Aborted</a:t>
            </a:r>
            <a:r>
              <a:rPr lang="en-US" dirty="0" smtClean="0">
                <a:ea typeface="ＭＳ Ｐゴシック" pitchFamily="34" charset="-128"/>
              </a:rPr>
              <a:t> 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4454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Suppose that T1 and T2 actions are interleaved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deducts $100 from account A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T2 adds 6% interest to accounts A and </a:t>
            </a:r>
            <a:r>
              <a:rPr lang="en-US" sz="2200" dirty="0" smtClean="0"/>
              <a:t>B, and commits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T1 </a:t>
            </a:r>
            <a:r>
              <a:rPr lang="en-US" sz="2200" dirty="0" smtClean="0"/>
              <a:t>is aborted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T1 and T2 can be represented by the following schedule: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16554" y="424370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54554" y="447230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542" y="41411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36058" y="41449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20442" y="4455886"/>
            <a:ext cx="66075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Abort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0497" y="4472304"/>
            <a:ext cx="84510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R(A)</a:t>
            </a:r>
          </a:p>
          <a:p>
            <a:r>
              <a:rPr lang="en-US" sz="1600" dirty="0" smtClean="0"/>
              <a:t>W(A)</a:t>
            </a:r>
          </a:p>
          <a:p>
            <a:r>
              <a:rPr lang="en-US" sz="1600" dirty="0" smtClean="0"/>
              <a:t>R(B)</a:t>
            </a:r>
          </a:p>
          <a:p>
            <a:r>
              <a:rPr lang="en-US" sz="1600" dirty="0" smtClean="0"/>
              <a:t>W(B)</a:t>
            </a:r>
          </a:p>
          <a:p>
            <a:r>
              <a:rPr lang="en-US" sz="1600" dirty="0" smtClean="0"/>
              <a:t>Commit</a:t>
            </a:r>
          </a:p>
        </p:txBody>
      </p:sp>
      <p:sp>
        <p:nvSpPr>
          <p:cNvPr id="17" name="Striped Right Arrow 16"/>
          <p:cNvSpPr/>
          <p:nvPr/>
        </p:nvSpPr>
        <p:spPr>
          <a:xfrm>
            <a:off x="3200400" y="4800600"/>
            <a:ext cx="838200" cy="735648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5866159" y="381071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4159" y="403931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97147" y="3708162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T1</a:t>
            </a:r>
            <a:endParaRPr lang="en-US" sz="15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85663" y="3711998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/>
              <a:t>T2</a:t>
            </a:r>
            <a:endParaRPr lang="en-US" sz="15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604702" y="4022896"/>
            <a:ext cx="1260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EXCLUSIVE</a:t>
            </a:r>
            <a:r>
              <a:rPr lang="en-US" sz="1500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en-US" sz="1500" dirty="0" smtClean="0"/>
              <a:t>R(A)</a:t>
            </a:r>
          </a:p>
          <a:p>
            <a:r>
              <a:rPr lang="en-US" sz="1500" dirty="0" smtClean="0"/>
              <a:t>W(A)</a:t>
            </a:r>
          </a:p>
          <a:p>
            <a:endParaRPr lang="en-US" sz="1500" dirty="0" smtClean="0"/>
          </a:p>
          <a:p>
            <a:r>
              <a:rPr lang="en-US" sz="1500" dirty="0" smtClean="0"/>
              <a:t>Abort</a:t>
            </a:r>
          </a:p>
          <a:p>
            <a:r>
              <a:rPr lang="en-US" sz="1500" b="1" dirty="0" smtClean="0">
                <a:solidFill>
                  <a:srgbClr val="FF0000"/>
                </a:solidFill>
              </a:rPr>
              <a:t>UNDO(T1)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15571" y="4295623"/>
            <a:ext cx="1260217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500" dirty="0" smtClean="0"/>
          </a:p>
          <a:p>
            <a:endParaRPr lang="en-US" sz="1500" dirty="0"/>
          </a:p>
          <a:p>
            <a:endParaRPr lang="en-US" sz="1500" dirty="0" smtClean="0"/>
          </a:p>
          <a:p>
            <a:endParaRPr lang="en-US" sz="1500" dirty="0"/>
          </a:p>
          <a:p>
            <a:r>
              <a:rPr lang="en-US" sz="1500" b="1" dirty="0" smtClean="0">
                <a:solidFill>
                  <a:srgbClr val="FF0000"/>
                </a:solidFill>
              </a:rPr>
              <a:t>EXCLUSIVE</a:t>
            </a:r>
            <a:r>
              <a:rPr lang="en-US" sz="1500" dirty="0" smtClean="0">
                <a:solidFill>
                  <a:srgbClr val="FF0000"/>
                </a:solidFill>
              </a:rPr>
              <a:t>(A</a:t>
            </a:r>
            <a:r>
              <a:rPr lang="en-US" sz="1500" dirty="0">
                <a:solidFill>
                  <a:srgbClr val="FF0000"/>
                </a:solidFill>
              </a:rPr>
              <a:t>)</a:t>
            </a:r>
          </a:p>
          <a:p>
            <a:r>
              <a:rPr lang="en-US" sz="1500" dirty="0" smtClean="0"/>
              <a:t>R(A)</a:t>
            </a:r>
          </a:p>
          <a:p>
            <a:r>
              <a:rPr lang="en-US" sz="1500" dirty="0" smtClean="0"/>
              <a:t>W(A)</a:t>
            </a:r>
          </a:p>
          <a:p>
            <a:r>
              <a:rPr lang="en-US" sz="1500" b="1" dirty="0">
                <a:solidFill>
                  <a:srgbClr val="FF0000"/>
                </a:solidFill>
              </a:rPr>
              <a:t>EXCLUSIVE</a:t>
            </a:r>
            <a:r>
              <a:rPr lang="en-US" sz="1500" dirty="0">
                <a:solidFill>
                  <a:srgbClr val="FF0000"/>
                </a:solidFill>
              </a:rPr>
              <a:t>(B</a:t>
            </a:r>
            <a:r>
              <a:rPr lang="en-US" sz="1500" dirty="0" smtClean="0">
                <a:solidFill>
                  <a:srgbClr val="FF0000"/>
                </a:solidFill>
              </a:rPr>
              <a:t>)</a:t>
            </a:r>
            <a:endParaRPr lang="en-US" sz="1500" dirty="0" smtClean="0"/>
          </a:p>
          <a:p>
            <a:r>
              <a:rPr lang="en-US" sz="1500" dirty="0" smtClean="0"/>
              <a:t>R(B)</a:t>
            </a:r>
          </a:p>
          <a:p>
            <a:r>
              <a:rPr lang="en-US" sz="1500" dirty="0" smtClean="0"/>
              <a:t>W(B)</a:t>
            </a:r>
          </a:p>
          <a:p>
            <a:r>
              <a:rPr lang="en-US" sz="1500" dirty="0" smtClean="0"/>
              <a:t>Commit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4883" y="4506478"/>
            <a:ext cx="7697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Lock</a:t>
            </a:r>
            <a:r>
              <a:rPr lang="en-US" sz="1500" dirty="0" smtClean="0">
                <a:solidFill>
                  <a:srgbClr val="FF0000"/>
                </a:solidFill>
              </a:rPr>
              <a:t>(A)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23060" y="4749324"/>
            <a:ext cx="5608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</a:rPr>
              <a:t>Wait</a:t>
            </a:r>
            <a:endParaRPr lang="en-US" sz="15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95001" y="5018060"/>
            <a:ext cx="0" cy="22579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7264962" y="4226590"/>
            <a:ext cx="1688182" cy="15829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Cascaded aborts are avoided!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1" grpId="0"/>
      <p:bldP spid="22" grpId="0"/>
      <p:bldP spid="23" grpId="0"/>
      <p:bldP spid="24" grpId="0"/>
      <p:bldP spid="26" grpId="0"/>
      <p:bldP spid="3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780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Serializable Schedules: </a:t>
            </a:r>
            <a:r>
              <a:rPr lang="en-US" i="1" dirty="0" smtClean="0">
                <a:ea typeface="ＭＳ Ｐゴシック" pitchFamily="34" charset="-128"/>
              </a:rPr>
              <a:t>Redefined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362" y="1295400"/>
            <a:ext cx="8763000" cy="5105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Two schedules are said to be </a:t>
            </a:r>
            <a:r>
              <a:rPr lang="en-US" sz="2800" i="1" dirty="0" smtClean="0">
                <a:solidFill>
                  <a:srgbClr val="0070C0"/>
                </a:solidFill>
              </a:rPr>
              <a:t>equivalent</a:t>
            </a:r>
            <a:r>
              <a:rPr lang="en-US" sz="2800" dirty="0" smtClean="0"/>
              <a:t> if for </a:t>
            </a:r>
            <a:r>
              <a:rPr lang="en-US" sz="2800" dirty="0"/>
              <a:t>any database state, the effect </a:t>
            </a:r>
            <a:r>
              <a:rPr lang="en-US" sz="2800" dirty="0" smtClean="0"/>
              <a:t>of </a:t>
            </a:r>
            <a:r>
              <a:rPr lang="en-US" sz="2800" dirty="0"/>
              <a:t>executing the </a:t>
            </a:r>
            <a:r>
              <a:rPr lang="en-US" sz="2800" dirty="0" smtClean="0"/>
              <a:t>1st </a:t>
            </a:r>
            <a:r>
              <a:rPr lang="en-US" sz="2800" dirty="0"/>
              <a:t>schedule is </a:t>
            </a:r>
            <a:r>
              <a:rPr lang="en-US" sz="2800" u="sng" dirty="0"/>
              <a:t>identical</a:t>
            </a:r>
            <a:r>
              <a:rPr lang="en-US" sz="2800" dirty="0"/>
              <a:t> to the effect of executing the </a:t>
            </a:r>
            <a:r>
              <a:rPr lang="en-US" sz="2800" dirty="0" smtClean="0"/>
              <a:t>2nd schedule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u="sng" dirty="0" smtClean="0"/>
              <a:t>Previously</a:t>
            </a:r>
            <a:r>
              <a:rPr lang="en-US" sz="2800" dirty="0" smtClean="0"/>
              <a:t>: a </a:t>
            </a:r>
            <a:r>
              <a:rPr lang="en-US" sz="2800" i="1" dirty="0" smtClean="0">
                <a:solidFill>
                  <a:srgbClr val="FF0000"/>
                </a:solidFill>
              </a:rPr>
              <a:t>serializable schedule </a:t>
            </a:r>
            <a:r>
              <a:rPr lang="en-US" sz="2800" dirty="0" smtClean="0"/>
              <a:t>is a </a:t>
            </a:r>
            <a:r>
              <a:rPr lang="en-US" sz="2800" dirty="0"/>
              <a:t>schedule that is equivalent to </a:t>
            </a:r>
            <a:r>
              <a:rPr lang="en-US" sz="2800" dirty="0" smtClean="0"/>
              <a:t>a serial schedule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u="sng" dirty="0" smtClean="0"/>
              <a:t>Now</a:t>
            </a:r>
            <a:r>
              <a:rPr lang="en-US" sz="2800" dirty="0" smtClean="0"/>
              <a:t>: </a:t>
            </a:r>
            <a:r>
              <a:rPr lang="en-US" sz="2800" dirty="0"/>
              <a:t>a </a:t>
            </a:r>
            <a:r>
              <a:rPr lang="en-US" sz="2800" i="1" dirty="0">
                <a:solidFill>
                  <a:srgbClr val="FF0000"/>
                </a:solidFill>
              </a:rPr>
              <a:t>serializable schedule </a:t>
            </a:r>
            <a:r>
              <a:rPr lang="en-US" sz="2800" dirty="0"/>
              <a:t>is a schedule that is equivalent to a serial </a:t>
            </a:r>
            <a:r>
              <a:rPr lang="en-US" sz="2800" dirty="0" smtClean="0"/>
              <a:t>schedule </a:t>
            </a:r>
            <a:r>
              <a:rPr lang="en-US" sz="2800" i="1" u="sng" dirty="0" smtClean="0"/>
              <a:t>over a set of committed transactions</a:t>
            </a:r>
          </a:p>
          <a:p>
            <a:pPr>
              <a:buFont typeface="Wingdings" pitchFamily="2" charset="2"/>
              <a:buChar char="§"/>
            </a:pPr>
            <a:endParaRPr lang="en-US" sz="2800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This definition captures </a:t>
            </a:r>
            <a:r>
              <a:rPr lang="en-US" sz="2800" i="1" dirty="0" smtClean="0">
                <a:solidFill>
                  <a:srgbClr val="0070C0"/>
                </a:solidFill>
              </a:rPr>
              <a:t>serializability</a:t>
            </a:r>
            <a:r>
              <a:rPr lang="en-US" sz="2800" dirty="0" smtClean="0"/>
              <a:t> as well as </a:t>
            </a:r>
            <a:r>
              <a:rPr lang="en-US" sz="2800" i="1" dirty="0" smtClean="0">
                <a:solidFill>
                  <a:srgbClr val="0070C0"/>
                </a:solidFill>
              </a:rPr>
              <a:t>recoverability</a:t>
            </a: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6869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80470" y="3318192"/>
            <a:ext cx="1688307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4938" y="5286375"/>
            <a:ext cx="11972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1924624" y="5054124"/>
            <a:ext cx="58940" cy="2322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8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Transactions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i="1" dirty="0" smtClean="0"/>
              <a:t>Any </a:t>
            </a:r>
            <a:r>
              <a:rPr lang="en-US" sz="2800" i="1" u="sng" dirty="0" smtClean="0"/>
              <a:t>one</a:t>
            </a:r>
            <a:r>
              <a:rPr lang="en-US" sz="2800" i="1" dirty="0" smtClean="0"/>
              <a:t> execution </a:t>
            </a:r>
            <a:r>
              <a:rPr lang="en-US" sz="2800" dirty="0" smtClean="0"/>
              <a:t>of a user program in a DBMS is denoted as a </a:t>
            </a:r>
            <a:r>
              <a:rPr lang="en-US" sz="2800" dirty="0" smtClean="0">
                <a:solidFill>
                  <a:srgbClr val="0070C0"/>
                </a:solidFill>
              </a:rPr>
              <a:t>transaction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Executing the same program several times will generate several transactions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transaction is the basic unit of change as seen by a DBMS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E.g., Transfer $100 from account A to account B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smtClean="0"/>
              <a:t>transaction may </a:t>
            </a:r>
            <a:r>
              <a:rPr lang="en-US" sz="2800" dirty="0"/>
              <a:t>carry out many operations on </a:t>
            </a:r>
            <a:r>
              <a:rPr lang="en-US" sz="2800" dirty="0" smtClean="0"/>
              <a:t>data, </a:t>
            </a:r>
            <a:r>
              <a:rPr lang="en-US" sz="2800" dirty="0"/>
              <a:t>but </a:t>
            </a:r>
            <a:r>
              <a:rPr lang="en-US" sz="2800" dirty="0" smtClean="0"/>
              <a:t>DBMSs are </a:t>
            </a:r>
            <a:r>
              <a:rPr lang="en-US" sz="2800" dirty="0"/>
              <a:t>only concerned about </a:t>
            </a:r>
            <a:r>
              <a:rPr lang="en-US" sz="2800" i="1" dirty="0" smtClean="0">
                <a:solidFill>
                  <a:srgbClr val="00B050"/>
                </a:solidFill>
              </a:rPr>
              <a:t>reads</a:t>
            </a:r>
            <a:r>
              <a:rPr lang="en-US" sz="2800" dirty="0" smtClean="0"/>
              <a:t> and </a:t>
            </a:r>
            <a:r>
              <a:rPr lang="en-US" sz="2800" i="1" dirty="0" smtClean="0">
                <a:solidFill>
                  <a:srgbClr val="00B050"/>
                </a:solidFill>
              </a:rPr>
              <a:t>writes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Thus, in essence a transaction becomes </a:t>
            </a:r>
            <a:r>
              <a:rPr lang="en-US" sz="2800" i="1" dirty="0" smtClean="0"/>
              <a:t>a sequence of reads and writes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870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Transactions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addition to reading and writing, a transaction must specify as its final action: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Either</a:t>
            </a:r>
            <a:r>
              <a:rPr lang="en-US" i="1" dirty="0" smtClean="0">
                <a:solidFill>
                  <a:srgbClr val="00B050"/>
                </a:solidFill>
              </a:rPr>
              <a:t> Commit</a:t>
            </a:r>
            <a:r>
              <a:rPr lang="en-US" dirty="0" smtClean="0"/>
              <a:t> (i.e., complete successfully)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Or </a:t>
            </a:r>
            <a:r>
              <a:rPr lang="en-US" i="1" dirty="0" smtClean="0">
                <a:solidFill>
                  <a:srgbClr val="00B050"/>
                </a:solidFill>
              </a:rPr>
              <a:t>Abort</a:t>
            </a:r>
            <a:r>
              <a:rPr lang="en-US" dirty="0" smtClean="0"/>
              <a:t> (i.e., terminate and </a:t>
            </a:r>
            <a:r>
              <a:rPr lang="en-US" i="1" dirty="0" smtClean="0"/>
              <a:t>undo</a:t>
            </a:r>
            <a:r>
              <a:rPr lang="en-US" dirty="0" smtClean="0"/>
              <a:t> actions)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We make two assumptions: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Transactions interact only via database reads and writes (i.e., no </a:t>
            </a:r>
            <a:r>
              <a:rPr lang="en-US" i="1" dirty="0" smtClean="0"/>
              <a:t>message passing</a:t>
            </a:r>
            <a:r>
              <a:rPr lang="en-US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database is a fixed collection of </a:t>
            </a:r>
            <a:r>
              <a:rPr lang="en-US" i="1" dirty="0" smtClean="0"/>
              <a:t>independent</a:t>
            </a:r>
            <a:r>
              <a:rPr lang="en-US" dirty="0" smtClean="0"/>
              <a:t> objects (A, B, C, etc.)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8048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dirty="0" smtClean="0">
                <a:solidFill>
                  <a:srgbClr val="0070C0"/>
                </a:solidFill>
              </a:rPr>
              <a:t>schedule </a:t>
            </a:r>
            <a:r>
              <a:rPr lang="en-US" sz="2600" dirty="0" smtClean="0"/>
              <a:t>is a list of actions (i.e., read, write, abort, and/or commit) from a </a:t>
            </a:r>
            <a:r>
              <a:rPr lang="en-US" sz="2600" i="1" dirty="0" smtClean="0"/>
              <a:t>set</a:t>
            </a:r>
            <a:r>
              <a:rPr lang="en-US" sz="2600" dirty="0" smtClean="0"/>
              <a:t> of transactions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i="1" dirty="0" smtClean="0"/>
              <a:t>order</a:t>
            </a:r>
            <a:r>
              <a:rPr lang="en-US" sz="2600" dirty="0" smtClean="0"/>
              <a:t> in which two actions of a transaction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appear in a schedule must be the same as they appear in </a:t>
            </a:r>
            <a:r>
              <a:rPr lang="en-US" sz="2600" b="1" i="1" dirty="0" smtClean="0"/>
              <a:t>T</a:t>
            </a:r>
            <a:r>
              <a:rPr lang="en-US" sz="2600" dirty="0" smtClean="0"/>
              <a:t> itself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</a:t>
            </a:r>
            <a:r>
              <a:rPr lang="en-US" sz="2600" b="1" dirty="0" smtClean="0"/>
              <a:t>T1</a:t>
            </a:r>
            <a:r>
              <a:rPr lang="en-US" sz="2600" dirty="0" smtClean="0"/>
              <a:t> = [R(A), W(A)] and </a:t>
            </a:r>
            <a:r>
              <a:rPr lang="en-US" sz="2600" b="1" dirty="0" smtClean="0"/>
              <a:t>T2</a:t>
            </a:r>
            <a:r>
              <a:rPr lang="en-US" sz="2600" dirty="0" smtClean="0"/>
              <a:t> = [R(B), W(B), R(C), W(C)]</a:t>
            </a:r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384036" y="442031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22036" y="464891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5024" y="43177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03540" y="43215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81972" y="4632496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17979" y="4648914"/>
            <a:ext cx="6639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</a:p>
          <a:p>
            <a:endParaRPr lang="en-US" dirty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517636" y="43953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55636" y="46239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48624" y="42928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637140" y="42966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15572" y="4607572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51579" y="4623990"/>
            <a:ext cx="6639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  <a:endParaRPr lang="en-US" dirty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455" y="6121638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4144765" y="6181460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464893" y="4395390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02893" y="4623990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95881" y="42928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584397" y="42966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762829" y="4607572"/>
            <a:ext cx="6639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498836" y="4623990"/>
            <a:ext cx="6639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  <a:p>
            <a:endParaRPr lang="en-US" dirty="0"/>
          </a:p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</a:p>
        </p:txBody>
      </p:sp>
      <p:sp>
        <p:nvSpPr>
          <p:cNvPr id="16" name="Multiply 15"/>
          <p:cNvSpPr/>
          <p:nvPr/>
        </p:nvSpPr>
        <p:spPr>
          <a:xfrm>
            <a:off x="6103630" y="6095604"/>
            <a:ext cx="751495" cy="67654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4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9" grpId="0"/>
      <p:bldP spid="20" grpId="0"/>
      <p:bldP spid="21" grpId="0"/>
      <p:bldP spid="22" grpId="0"/>
      <p:bldP spid="15" grpId="0"/>
      <p:bldP spid="24" grpId="0"/>
      <p:bldP spid="27" grpId="0"/>
      <p:bldP spid="28" grpId="0"/>
      <p:bldP spid="29" grpId="0"/>
      <p:bldP spid="30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Serial Schedules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0070C0"/>
                </a:solidFill>
              </a:rPr>
              <a:t>complete schedule </a:t>
            </a:r>
            <a:r>
              <a:rPr lang="en-US" sz="2800" dirty="0" smtClean="0"/>
              <a:t>must contain all the actions of every transaction that appears on it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 actions of different transactions are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i="1" u="sng" dirty="0" smtClean="0"/>
              <a:t>interleaved</a:t>
            </a:r>
            <a:r>
              <a:rPr lang="en-US" sz="2800" dirty="0" smtClean="0"/>
              <a:t>, the schedule is called a </a:t>
            </a:r>
            <a:r>
              <a:rPr lang="en-US" sz="2800" dirty="0" smtClean="0">
                <a:solidFill>
                  <a:srgbClr val="0070C0"/>
                </a:solidFill>
              </a:rPr>
              <a:t>serial schedule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i="1" dirty="0" smtClean="0"/>
          </a:p>
          <a:p>
            <a:pPr lvl="1">
              <a:buFont typeface="Wingdings" pitchFamily="2" charset="2"/>
              <a:buChar char="§"/>
            </a:pPr>
            <a:endParaRPr lang="en-US" i="1" dirty="0"/>
          </a:p>
          <a:p>
            <a:pPr lvl="2">
              <a:buFont typeface="Wingdings" pitchFamily="2" charset="2"/>
              <a:buChar char="§"/>
            </a:pPr>
            <a:endParaRPr lang="en-US" sz="2000" i="1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450906" y="3836352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88906" y="4064952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881894" y="3733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70410" y="3737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94249" y="4506125"/>
            <a:ext cx="928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r>
              <a:rPr lang="en-US" dirty="0" smtClean="0"/>
              <a:t>Commit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84849" y="4064952"/>
            <a:ext cx="9284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R(B)</a:t>
            </a:r>
          </a:p>
          <a:p>
            <a:r>
              <a:rPr lang="en-US" dirty="0" smtClean="0"/>
              <a:t>W(B)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  <a:p>
            <a:r>
              <a:rPr lang="en-US" dirty="0" smtClean="0"/>
              <a:t>Commit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68647" y="3862664"/>
            <a:ext cx="0" cy="16111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06647" y="4091264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99635" y="37601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T1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88151" y="37639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4074846"/>
            <a:ext cx="928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</a:p>
          <a:p>
            <a:r>
              <a:rPr lang="en-US" dirty="0" smtClean="0"/>
              <a:t>Commit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02590" y="4091264"/>
            <a:ext cx="9284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R(A)</a:t>
            </a:r>
          </a:p>
          <a:p>
            <a:r>
              <a:rPr lang="en-US" dirty="0" smtClean="0"/>
              <a:t>W(A)</a:t>
            </a:r>
            <a:endParaRPr lang="en-US" dirty="0"/>
          </a:p>
          <a:p>
            <a:r>
              <a:rPr lang="en-US" dirty="0" smtClean="0"/>
              <a:t>R(C)</a:t>
            </a:r>
          </a:p>
          <a:p>
            <a:r>
              <a:rPr lang="en-US" dirty="0" smtClean="0"/>
              <a:t>W(C)</a:t>
            </a:r>
          </a:p>
          <a:p>
            <a:r>
              <a:rPr lang="en-US" dirty="0" smtClean="0"/>
              <a:t>Commit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2116" y="6399588"/>
            <a:ext cx="179408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Serial Schedule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38851" y="6373231"/>
            <a:ext cx="225734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Non-Serial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0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2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30688</TotalTime>
  <Words>5448</Words>
  <Application>Microsoft Office PowerPoint</Application>
  <PresentationFormat>On-screen Show (4:3)</PresentationFormat>
  <Paragraphs>1502</Paragraphs>
  <Slides>59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ＭＳ Ｐゴシック</vt:lpstr>
      <vt:lpstr>Arial</vt:lpstr>
      <vt:lpstr>Book Antiqua</vt:lpstr>
      <vt:lpstr>Calibri</vt:lpstr>
      <vt:lpstr>Times New Roman</vt:lpstr>
      <vt:lpstr>Wingdings</vt:lpstr>
      <vt:lpstr>Office Theme</vt:lpstr>
      <vt:lpstr>Database Applications (15-415)  DBMS Internals- Part XI Lecture 23, April 10, 2018</vt:lpstr>
      <vt:lpstr>Today…</vt:lpstr>
      <vt:lpstr>DBMS Layers</vt:lpstr>
      <vt:lpstr>Outline</vt:lpstr>
      <vt:lpstr>Concurrent Execution of Programs</vt:lpstr>
      <vt:lpstr>Transactions</vt:lpstr>
      <vt:lpstr>Transactions (Cont’d)</vt:lpstr>
      <vt:lpstr>Schedules</vt:lpstr>
      <vt:lpstr>Serial Schedules</vt:lpstr>
      <vt:lpstr>Serializable Schedules</vt:lpstr>
      <vt:lpstr>Examples</vt:lpstr>
      <vt:lpstr>Examples: A Serial Schedule</vt:lpstr>
      <vt:lpstr>Examples: Another Serial Schedule</vt:lpstr>
      <vt:lpstr>Examples: A Serializable Schedule</vt:lpstr>
      <vt:lpstr>Comments</vt:lpstr>
      <vt:lpstr>Outline</vt:lpstr>
      <vt:lpstr>Anomalies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Reading Uncommitted Data: WR Conflicts</vt:lpstr>
      <vt:lpstr>Unrepeatable Reads: RW Conflicts</vt:lpstr>
      <vt:lpstr>Unrepeatable Reads: RW Conflicts</vt:lpstr>
      <vt:lpstr>Overwriting Uncommitted Data:  WW Conflicts</vt:lpstr>
      <vt:lpstr>Overwriting Uncommitted Data:  WW Conflicts</vt:lpstr>
      <vt:lpstr>Overwriting Uncommitted Data:  WW Conflicts</vt:lpstr>
      <vt:lpstr>Overwriting Uncommitted Data:  WW Conflicts</vt:lpstr>
      <vt:lpstr>Outline</vt:lpstr>
      <vt:lpstr>Locking Protocols</vt:lpstr>
      <vt:lpstr>Lock Managers</vt:lpstr>
      <vt:lpstr>Two-Phase Locking</vt:lpstr>
      <vt:lpstr>Two-Phase Locking</vt:lpstr>
      <vt:lpstr>Two-Phase Locking</vt:lpstr>
      <vt:lpstr>Two-Phase Locking</vt:lpstr>
      <vt:lpstr>Two-Phase Locking</vt:lpstr>
      <vt:lpstr>Two-Phase Locking</vt:lpstr>
      <vt:lpstr>Resolving RW Conflicts Using 2PL</vt:lpstr>
      <vt:lpstr>Resolving RW Conflicts Using 2PL</vt:lpstr>
      <vt:lpstr>Resolving WW Conflicts Using 2PL</vt:lpstr>
      <vt:lpstr>Resolving WW Conflicts Using 2PL</vt:lpstr>
      <vt:lpstr>Resolving WR Conflicts</vt:lpstr>
      <vt:lpstr>Resolving WR Conflicts</vt:lpstr>
      <vt:lpstr>Strict Two-Phase Locking</vt:lpstr>
      <vt:lpstr>Resolving WR Conflicts: Revisit</vt:lpstr>
      <vt:lpstr>Resolving WR Conflicts: Revisit</vt:lpstr>
      <vt:lpstr>2PL vs. Strict 2PL</vt:lpstr>
      <vt:lpstr>Performance of Locking</vt:lpstr>
      <vt:lpstr>Performance of Locking (Cont’d)</vt:lpstr>
      <vt:lpstr>Outline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Schedules with Aborted Transactions</vt:lpstr>
      <vt:lpstr>Serializable Schedules: Redefined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3135</cp:revision>
  <dcterms:created xsi:type="dcterms:W3CDTF">2013-11-24T06:45:02Z</dcterms:created>
  <dcterms:modified xsi:type="dcterms:W3CDTF">2018-04-10T10:16:35Z</dcterms:modified>
</cp:coreProperties>
</file>