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1120" r:id="rId3"/>
    <p:sldId id="780" r:id="rId4"/>
    <p:sldId id="1434" r:id="rId5"/>
    <p:sldId id="1435" r:id="rId6"/>
    <p:sldId id="1436" r:id="rId7"/>
    <p:sldId id="1437" r:id="rId8"/>
    <p:sldId id="1438" r:id="rId9"/>
    <p:sldId id="1439" r:id="rId10"/>
    <p:sldId id="1440" r:id="rId11"/>
    <p:sldId id="1441" r:id="rId12"/>
    <p:sldId id="1442" r:id="rId13"/>
    <p:sldId id="1443" r:id="rId14"/>
    <p:sldId id="1350" r:id="rId15"/>
    <p:sldId id="1305" r:id="rId16"/>
    <p:sldId id="1264" r:id="rId17"/>
    <p:sldId id="1266" r:id="rId18"/>
    <p:sldId id="1267" r:id="rId19"/>
    <p:sldId id="1270" r:id="rId20"/>
    <p:sldId id="1268" r:id="rId21"/>
    <p:sldId id="1269" r:id="rId22"/>
    <p:sldId id="1271" r:id="rId23"/>
    <p:sldId id="1272" r:id="rId24"/>
    <p:sldId id="1273" r:id="rId25"/>
    <p:sldId id="1274" r:id="rId26"/>
    <p:sldId id="1275" r:id="rId27"/>
    <p:sldId id="1276" r:id="rId28"/>
    <p:sldId id="1433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406" r:id="rId41"/>
    <p:sldId id="1407" r:id="rId42"/>
    <p:sldId id="1408" r:id="rId43"/>
    <p:sldId id="1409" r:id="rId44"/>
    <p:sldId id="1410" r:id="rId45"/>
    <p:sldId id="1411" r:id="rId46"/>
    <p:sldId id="1412" r:id="rId47"/>
    <p:sldId id="1413" r:id="rId48"/>
    <p:sldId id="1414" r:id="rId49"/>
    <p:sldId id="1415" r:id="rId50"/>
    <p:sldId id="1416" r:id="rId51"/>
    <p:sldId id="1417" r:id="rId52"/>
    <p:sldId id="1418" r:id="rId53"/>
    <p:sldId id="1419" r:id="rId54"/>
    <p:sldId id="1420" r:id="rId55"/>
    <p:sldId id="1421" r:id="rId56"/>
    <p:sldId id="1422" r:id="rId57"/>
    <p:sldId id="1423" r:id="rId58"/>
    <p:sldId id="1424" r:id="rId59"/>
    <p:sldId id="1425" r:id="rId60"/>
    <p:sldId id="1431" r:id="rId61"/>
    <p:sldId id="1427" r:id="rId62"/>
    <p:sldId id="1428" r:id="rId63"/>
    <p:sldId id="1429" r:id="rId64"/>
    <p:sldId id="1430" r:id="rId65"/>
    <p:sldId id="1432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463DEEC7-26C4-4E8A-B6B8-9C36ADC1058B}" type="presOf" srcId="{25D39C3D-207E-474C-848E-FB6DD16A7698}" destId="{78D6EA6B-EAE3-4A18-AD38-EB89FFEDDCC3}" srcOrd="0" destOrd="0" presId="urn:microsoft.com/office/officeart/2008/layout/VerticalCurvedList"/>
    <dgm:cxn modelId="{814D6C03-ABC8-4980-BA25-A833FA30F94F}" type="presOf" srcId="{F697B42C-0438-4219-9447-F99531A21CCC}" destId="{C56633DC-E658-46D8-BE63-7CB1CCD3C8DC}" srcOrd="0" destOrd="0" presId="urn:microsoft.com/office/officeart/2008/layout/VerticalCurvedList"/>
    <dgm:cxn modelId="{AE0B8935-B369-485B-9A01-24AB249EDE98}" type="presOf" srcId="{594BF85D-E9BC-439A-80D6-0EB4896FAE66}" destId="{393CDCAB-BA8B-463A-B82B-1A837A72FF2E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B6D7186F-CA5C-41E3-AB52-70CDA903F24D}" type="presOf" srcId="{914C438B-CCCB-4B7D-BE70-B0437C49BAAD}" destId="{29C05A1E-7F28-4068-AB2C-06506DD49CD5}" srcOrd="0" destOrd="0" presId="urn:microsoft.com/office/officeart/2008/layout/VerticalCurvedList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5C52F5C2-B359-4929-9DB8-B1B486FE26B3}" type="presOf" srcId="{C4797427-72CE-41EC-9F4E-A308E1F1C0A5}" destId="{CC051F4B-17BB-4D9C-ADB0-700CD2124955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47324EFE-EF03-4B39-B957-C33AC924E93D}" type="presOf" srcId="{C21CBBAD-FD3A-4E73-A5C6-7D6C79BA9E96}" destId="{7002C2F0-D565-4E24-AD75-449CA8D002DB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F1666D91-D1BB-443D-8181-374F38607F04}" type="presOf" srcId="{020DE52D-4485-480D-9641-C45E840E866B}" destId="{7AFB17D6-ABC3-4B25-B3BB-655A1A5B32A9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1DC8F2B9-3946-4E32-955B-48EC8810E08C}" type="presParOf" srcId="{30E5EA73-69FE-4C99-B7E6-D2785DA2F8C5}" destId="{CC051F4B-17BB-4D9C-ADB0-700CD2124955}" srcOrd="1" destOrd="0" presId="urn:microsoft.com/office/officeart/2008/layout/VerticalCurvedList"/>
    <dgm:cxn modelId="{109509DB-33C3-40A1-B623-E93B587BF071}" type="presParOf" srcId="{30E5EA73-69FE-4C99-B7E6-D2785DA2F8C5}" destId="{943AAF66-1C1E-4036-BAFE-130AF4AE314A}" srcOrd="2" destOrd="0" presId="urn:microsoft.com/office/officeart/2008/layout/VerticalCurvedList"/>
    <dgm:cxn modelId="{CBE99D27-EDE0-4E90-A3AB-D8A09EC41D96}" type="presParOf" srcId="{943AAF66-1C1E-4036-BAFE-130AF4AE314A}" destId="{1D9B0BA2-0AB2-4427-AE28-98650EADD147}" srcOrd="0" destOrd="0" presId="urn:microsoft.com/office/officeart/2008/layout/VerticalCurvedList"/>
    <dgm:cxn modelId="{6144694F-09A6-4E81-874E-893E03D6D03A}" type="presParOf" srcId="{30E5EA73-69FE-4C99-B7E6-D2785DA2F8C5}" destId="{7AFB17D6-ABC3-4B25-B3BB-655A1A5B32A9}" srcOrd="3" destOrd="0" presId="urn:microsoft.com/office/officeart/2008/layout/VerticalCurvedList"/>
    <dgm:cxn modelId="{F469FF56-1E9E-4551-932A-566DD92FF368}" type="presParOf" srcId="{30E5EA73-69FE-4C99-B7E6-D2785DA2F8C5}" destId="{D9367CE6-DB52-4FE4-8879-99F3A35776AF}" srcOrd="4" destOrd="0" presId="urn:microsoft.com/office/officeart/2008/layout/VerticalCurvedList"/>
    <dgm:cxn modelId="{F4A753B3-AADD-4A19-9D11-F3DF16FEBF91}" type="presParOf" srcId="{D9367CE6-DB52-4FE4-8879-99F3A35776AF}" destId="{2B94B3DE-3FD1-4138-B6A8-86C32D7CDAE7}" srcOrd="0" destOrd="0" presId="urn:microsoft.com/office/officeart/2008/layout/VerticalCurvedList"/>
    <dgm:cxn modelId="{EC80D6C7-3FE7-4C85-9AE8-3F7333A636C9}" type="presParOf" srcId="{30E5EA73-69FE-4C99-B7E6-D2785DA2F8C5}" destId="{393CDCAB-BA8B-463A-B82B-1A837A72FF2E}" srcOrd="5" destOrd="0" presId="urn:microsoft.com/office/officeart/2008/layout/VerticalCurvedList"/>
    <dgm:cxn modelId="{E981343F-894C-4067-8A68-4547842006A0}" type="presParOf" srcId="{30E5EA73-69FE-4C99-B7E6-D2785DA2F8C5}" destId="{8E5A188A-F2FA-4D31-8387-F0CE899D06D8}" srcOrd="6" destOrd="0" presId="urn:microsoft.com/office/officeart/2008/layout/VerticalCurvedList"/>
    <dgm:cxn modelId="{09884895-00A1-456B-9FF5-EC6EFBE097EF}" type="presParOf" srcId="{8E5A188A-F2FA-4D31-8387-F0CE899D06D8}" destId="{58A99791-976C-4270-ABCC-A15CE6943D6C}" srcOrd="0" destOrd="0" presId="urn:microsoft.com/office/officeart/2008/layout/VerticalCurvedList"/>
    <dgm:cxn modelId="{9F38B623-E761-4E22-8B91-D8C360B36064}" type="presParOf" srcId="{30E5EA73-69FE-4C99-B7E6-D2785DA2F8C5}" destId="{78D6EA6B-EAE3-4A18-AD38-EB89FFEDDCC3}" srcOrd="7" destOrd="0" presId="urn:microsoft.com/office/officeart/2008/layout/VerticalCurvedList"/>
    <dgm:cxn modelId="{7D4A6BFB-E7E7-4B1E-BDEE-CAE7D77B3F45}" type="presParOf" srcId="{30E5EA73-69FE-4C99-B7E6-D2785DA2F8C5}" destId="{B1CFF377-96B2-43A8-9E74-442C87FFFB8A}" srcOrd="8" destOrd="0" presId="urn:microsoft.com/office/officeart/2008/layout/VerticalCurvedList"/>
    <dgm:cxn modelId="{A00C4167-8F8A-4671-9EE3-5A51E304E2E0}" type="presParOf" srcId="{B1CFF377-96B2-43A8-9E74-442C87FFFB8A}" destId="{2F6D85D9-5397-4257-8408-F4D9837A1129}" srcOrd="0" destOrd="0" presId="urn:microsoft.com/office/officeart/2008/layout/VerticalCurvedList"/>
    <dgm:cxn modelId="{5D435275-EB8F-4A94-A9F2-684D0DCCE52D}" type="presParOf" srcId="{30E5EA73-69FE-4C99-B7E6-D2785DA2F8C5}" destId="{7002C2F0-D565-4E24-AD75-449CA8D002DB}" srcOrd="9" destOrd="0" presId="urn:microsoft.com/office/officeart/2008/layout/VerticalCurvedList"/>
    <dgm:cxn modelId="{7CA8C727-E7F1-44D5-8C72-10497C97A411}" type="presParOf" srcId="{30E5EA73-69FE-4C99-B7E6-D2785DA2F8C5}" destId="{F3BD0CA6-ED54-446A-9B0C-E7119E43F082}" srcOrd="10" destOrd="0" presId="urn:microsoft.com/office/officeart/2008/layout/VerticalCurvedList"/>
    <dgm:cxn modelId="{2584B1C0-29EC-42F4-B28C-B0DC195AE7DC}" type="presParOf" srcId="{F3BD0CA6-ED54-446A-9B0C-E7119E43F082}" destId="{1CB3F7E7-A80B-4A69-8110-0D103E2270D6}" srcOrd="0" destOrd="0" presId="urn:microsoft.com/office/officeart/2008/layout/VerticalCurvedList"/>
    <dgm:cxn modelId="{C049ED10-E576-48B7-9714-B5D9F84A0C85}" type="presParOf" srcId="{30E5EA73-69FE-4C99-B7E6-D2785DA2F8C5}" destId="{29C05A1E-7F28-4068-AB2C-06506DD49CD5}" srcOrd="11" destOrd="0" presId="urn:microsoft.com/office/officeart/2008/layout/VerticalCurvedList"/>
    <dgm:cxn modelId="{B4F80FF0-4094-4D08-B8E2-2D3279897193}" type="presParOf" srcId="{30E5EA73-69FE-4C99-B7E6-D2785DA2F8C5}" destId="{6F714ABD-92A1-4362-9654-96BF0AC1BBAF}" srcOrd="12" destOrd="0" presId="urn:microsoft.com/office/officeart/2008/layout/VerticalCurvedList"/>
    <dgm:cxn modelId="{1B4CB9E2-8225-46E5-B655-EA61A5F31A9E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58C63A48-25F8-49D3-94B3-9A757232A449}" type="presOf" srcId="{594BF85D-E9BC-439A-80D6-0EB4896FAE66}" destId="{393CDCAB-BA8B-463A-B82B-1A837A72FF2E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970D050F-77A4-4E0E-AFC1-3D8A7187BE63}" type="presOf" srcId="{F697B42C-0438-4219-9447-F99531A21CCC}" destId="{C56633DC-E658-46D8-BE63-7CB1CCD3C8DC}" srcOrd="0" destOrd="0" presId="urn:microsoft.com/office/officeart/2008/layout/VerticalCurvedList"/>
    <dgm:cxn modelId="{3B5E0D8F-B9B3-426D-9151-FCD1357DAA79}" type="presOf" srcId="{914C438B-CCCB-4B7D-BE70-B0437C49BAAD}" destId="{29C05A1E-7F28-4068-AB2C-06506DD49CD5}" srcOrd="0" destOrd="0" presId="urn:microsoft.com/office/officeart/2008/layout/VerticalCurvedList"/>
    <dgm:cxn modelId="{86C992C3-AF5A-4E48-946F-07108A7F5D79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AB4B1CD-1333-42A8-8521-86454F9D8E80}" type="presOf" srcId="{C4797427-72CE-41EC-9F4E-A308E1F1C0A5}" destId="{CC051F4B-17BB-4D9C-ADB0-700CD2124955}" srcOrd="0" destOrd="0" presId="urn:microsoft.com/office/officeart/2008/layout/VerticalCurvedList"/>
    <dgm:cxn modelId="{FEF98EE8-88C8-4B8B-994F-B0F9417E5C3C}" type="presOf" srcId="{25D39C3D-207E-474C-848E-FB6DD16A7698}" destId="{78D6EA6B-EAE3-4A18-AD38-EB89FFEDDCC3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09D4F707-F2E2-40C8-A966-F95558044557}" type="presOf" srcId="{C21CBBAD-FD3A-4E73-A5C6-7D6C79BA9E96}" destId="{7002C2F0-D565-4E24-AD75-449CA8D002DB}" srcOrd="0" destOrd="0" presId="urn:microsoft.com/office/officeart/2008/layout/VerticalCurvedList"/>
    <dgm:cxn modelId="{161110D9-E1B6-4CD5-8901-49C6A4390D6B}" type="presOf" srcId="{020DE52D-4485-480D-9641-C45E840E866B}" destId="{7AFB17D6-ABC3-4B25-B3BB-655A1A5B32A9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07E16DE-C6FD-4ABF-B038-FBB5BAD796BD}" type="presParOf" srcId="{8D4BB782-D1CB-4178-BD6C-378E667E109F}" destId="{30E5EA73-69FE-4C99-B7E6-D2785DA2F8C5}" srcOrd="0" destOrd="0" presId="urn:microsoft.com/office/officeart/2008/layout/VerticalCurvedList"/>
    <dgm:cxn modelId="{370CBA07-BDE8-46E6-A902-86FE101AADA3}" type="presParOf" srcId="{30E5EA73-69FE-4C99-B7E6-D2785DA2F8C5}" destId="{147482D8-F793-4B63-AC92-2D2E108DBAA0}" srcOrd="0" destOrd="0" presId="urn:microsoft.com/office/officeart/2008/layout/VerticalCurvedList"/>
    <dgm:cxn modelId="{4D7526F8-2FD8-4777-8ECE-8C028550E275}" type="presParOf" srcId="{147482D8-F793-4B63-AC92-2D2E108DBAA0}" destId="{F2410933-DB5E-4543-A714-4AF5A203C95C}" srcOrd="0" destOrd="0" presId="urn:microsoft.com/office/officeart/2008/layout/VerticalCurvedList"/>
    <dgm:cxn modelId="{E5E625B0-C749-4080-9147-351E470930B8}" type="presParOf" srcId="{147482D8-F793-4B63-AC92-2D2E108DBAA0}" destId="{C56633DC-E658-46D8-BE63-7CB1CCD3C8DC}" srcOrd="1" destOrd="0" presId="urn:microsoft.com/office/officeart/2008/layout/VerticalCurvedList"/>
    <dgm:cxn modelId="{E0FC5715-39C7-49DC-A159-5746F8CC6E7B}" type="presParOf" srcId="{147482D8-F793-4B63-AC92-2D2E108DBAA0}" destId="{82F03708-A2AD-459B-AB59-7BBD9EB44E67}" srcOrd="2" destOrd="0" presId="urn:microsoft.com/office/officeart/2008/layout/VerticalCurvedList"/>
    <dgm:cxn modelId="{6F34EEA0-CA2F-4855-9B3B-E830BCA78853}" type="presParOf" srcId="{147482D8-F793-4B63-AC92-2D2E108DBAA0}" destId="{9C6C1869-E7B2-4FB9-A22B-16BADC04A189}" srcOrd="3" destOrd="0" presId="urn:microsoft.com/office/officeart/2008/layout/VerticalCurvedList"/>
    <dgm:cxn modelId="{18BE84F5-89EA-4607-A47E-445B888A4BF5}" type="presParOf" srcId="{30E5EA73-69FE-4C99-B7E6-D2785DA2F8C5}" destId="{CC051F4B-17BB-4D9C-ADB0-700CD2124955}" srcOrd="1" destOrd="0" presId="urn:microsoft.com/office/officeart/2008/layout/VerticalCurvedList"/>
    <dgm:cxn modelId="{C551170B-B706-4B73-8949-C302261D28ED}" type="presParOf" srcId="{30E5EA73-69FE-4C99-B7E6-D2785DA2F8C5}" destId="{943AAF66-1C1E-4036-BAFE-130AF4AE314A}" srcOrd="2" destOrd="0" presId="urn:microsoft.com/office/officeart/2008/layout/VerticalCurvedList"/>
    <dgm:cxn modelId="{FFDD52CC-0B9A-4F09-8878-63AF6F26909F}" type="presParOf" srcId="{943AAF66-1C1E-4036-BAFE-130AF4AE314A}" destId="{1D9B0BA2-0AB2-4427-AE28-98650EADD147}" srcOrd="0" destOrd="0" presId="urn:microsoft.com/office/officeart/2008/layout/VerticalCurvedList"/>
    <dgm:cxn modelId="{6FC23D6A-0AD3-4C9E-81F3-12BB3C2D93CF}" type="presParOf" srcId="{30E5EA73-69FE-4C99-B7E6-D2785DA2F8C5}" destId="{7AFB17D6-ABC3-4B25-B3BB-655A1A5B32A9}" srcOrd="3" destOrd="0" presId="urn:microsoft.com/office/officeart/2008/layout/VerticalCurvedList"/>
    <dgm:cxn modelId="{D24C8BAF-D9CF-4B53-AB12-E5F484375198}" type="presParOf" srcId="{30E5EA73-69FE-4C99-B7E6-D2785DA2F8C5}" destId="{D9367CE6-DB52-4FE4-8879-99F3A35776AF}" srcOrd="4" destOrd="0" presId="urn:microsoft.com/office/officeart/2008/layout/VerticalCurvedList"/>
    <dgm:cxn modelId="{CCEEAEB7-41BC-43F0-A7EB-641602DCB66D}" type="presParOf" srcId="{D9367CE6-DB52-4FE4-8879-99F3A35776AF}" destId="{2B94B3DE-3FD1-4138-B6A8-86C32D7CDAE7}" srcOrd="0" destOrd="0" presId="urn:microsoft.com/office/officeart/2008/layout/VerticalCurvedList"/>
    <dgm:cxn modelId="{EA8359F2-C610-4036-9ACA-868887C050BB}" type="presParOf" srcId="{30E5EA73-69FE-4C99-B7E6-D2785DA2F8C5}" destId="{393CDCAB-BA8B-463A-B82B-1A837A72FF2E}" srcOrd="5" destOrd="0" presId="urn:microsoft.com/office/officeart/2008/layout/VerticalCurvedList"/>
    <dgm:cxn modelId="{A002716B-652A-4A4F-807D-D51E923E99C2}" type="presParOf" srcId="{30E5EA73-69FE-4C99-B7E6-D2785DA2F8C5}" destId="{8E5A188A-F2FA-4D31-8387-F0CE899D06D8}" srcOrd="6" destOrd="0" presId="urn:microsoft.com/office/officeart/2008/layout/VerticalCurvedList"/>
    <dgm:cxn modelId="{6329DEE1-E3C6-421E-942C-2BEB485527B5}" type="presParOf" srcId="{8E5A188A-F2FA-4D31-8387-F0CE899D06D8}" destId="{58A99791-976C-4270-ABCC-A15CE6943D6C}" srcOrd="0" destOrd="0" presId="urn:microsoft.com/office/officeart/2008/layout/VerticalCurvedList"/>
    <dgm:cxn modelId="{062445B2-FAF3-429C-8E59-20C154C1CB96}" type="presParOf" srcId="{30E5EA73-69FE-4C99-B7E6-D2785DA2F8C5}" destId="{78D6EA6B-EAE3-4A18-AD38-EB89FFEDDCC3}" srcOrd="7" destOrd="0" presId="urn:microsoft.com/office/officeart/2008/layout/VerticalCurvedList"/>
    <dgm:cxn modelId="{EC75DE7B-C9AC-41F0-88A3-DCD799E03D30}" type="presParOf" srcId="{30E5EA73-69FE-4C99-B7E6-D2785DA2F8C5}" destId="{B1CFF377-96B2-43A8-9E74-442C87FFFB8A}" srcOrd="8" destOrd="0" presId="urn:microsoft.com/office/officeart/2008/layout/VerticalCurvedList"/>
    <dgm:cxn modelId="{9B7DF213-B3C5-44BA-9917-B3BB02E1AF44}" type="presParOf" srcId="{B1CFF377-96B2-43A8-9E74-442C87FFFB8A}" destId="{2F6D85D9-5397-4257-8408-F4D9837A1129}" srcOrd="0" destOrd="0" presId="urn:microsoft.com/office/officeart/2008/layout/VerticalCurvedList"/>
    <dgm:cxn modelId="{4E0C3269-EE8A-4831-BA47-2289743D1C9C}" type="presParOf" srcId="{30E5EA73-69FE-4C99-B7E6-D2785DA2F8C5}" destId="{7002C2F0-D565-4E24-AD75-449CA8D002DB}" srcOrd="9" destOrd="0" presId="urn:microsoft.com/office/officeart/2008/layout/VerticalCurvedList"/>
    <dgm:cxn modelId="{BDC1BF85-3CB0-4471-B11E-DAA0214A2946}" type="presParOf" srcId="{30E5EA73-69FE-4C99-B7E6-D2785DA2F8C5}" destId="{F3BD0CA6-ED54-446A-9B0C-E7119E43F082}" srcOrd="10" destOrd="0" presId="urn:microsoft.com/office/officeart/2008/layout/VerticalCurvedList"/>
    <dgm:cxn modelId="{623A66F9-54E9-4E16-B49A-F0218EA8CFFC}" type="presParOf" srcId="{F3BD0CA6-ED54-446A-9B0C-E7119E43F082}" destId="{1CB3F7E7-A80B-4A69-8110-0D103E2270D6}" srcOrd="0" destOrd="0" presId="urn:microsoft.com/office/officeart/2008/layout/VerticalCurvedList"/>
    <dgm:cxn modelId="{5A56131B-242F-4321-9DD9-0DA1A8895D49}" type="presParOf" srcId="{30E5EA73-69FE-4C99-B7E6-D2785DA2F8C5}" destId="{29C05A1E-7F28-4068-AB2C-06506DD49CD5}" srcOrd="11" destOrd="0" presId="urn:microsoft.com/office/officeart/2008/layout/VerticalCurvedList"/>
    <dgm:cxn modelId="{40F99238-5602-4562-AD70-4E1C5C341746}" type="presParOf" srcId="{30E5EA73-69FE-4C99-B7E6-D2785DA2F8C5}" destId="{6F714ABD-92A1-4362-9654-96BF0AC1BBAF}" srcOrd="12" destOrd="0" presId="urn:microsoft.com/office/officeart/2008/layout/VerticalCurvedList"/>
    <dgm:cxn modelId="{CFB936F4-4BD7-4987-8545-A489FEDB09DB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Relational Algebra Equivalences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Query Optimization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Estimating Plan Costs</a:t>
          </a:r>
          <a:endParaRPr lang="en-US" sz="2800" dirty="0">
            <a:solidFill>
              <a:schemeClr val="bg1"/>
            </a:solidFill>
          </a:endParaRP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Enumerating Plans</a:t>
          </a:r>
          <a:endParaRPr lang="en-US" sz="2800" dirty="0">
            <a:solidFill>
              <a:schemeClr val="tx1"/>
            </a:solidFill>
          </a:endParaRP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Query Evaluation Plans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Nested Sub-Queries</a:t>
          </a:r>
          <a:endParaRPr lang="en-US" sz="2800" dirty="0">
            <a:solidFill>
              <a:schemeClr val="bg1"/>
            </a:solidFill>
          </a:endParaRP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969647E-0FB4-4A33-ADB5-CE310170BE05}" type="presOf" srcId="{594BF85D-E9BC-439A-80D6-0EB4896FAE66}" destId="{393CDCAB-BA8B-463A-B82B-1A837A72FF2E}" srcOrd="0" destOrd="0" presId="urn:microsoft.com/office/officeart/2008/layout/VerticalCurvedList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372C59BA-F915-40C3-A838-A7C41FAF3943}" type="presOf" srcId="{020DE52D-4485-480D-9641-C45E840E866B}" destId="{7AFB17D6-ABC3-4B25-B3BB-655A1A5B32A9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1C5F5C7B-360D-44C6-9263-14B22D9BEF04}" type="presOf" srcId="{914C438B-CCCB-4B7D-BE70-B0437C49BAAD}" destId="{29C05A1E-7F28-4068-AB2C-06506DD49CD5}" srcOrd="0" destOrd="0" presId="urn:microsoft.com/office/officeart/2008/layout/VerticalCurvedList"/>
    <dgm:cxn modelId="{27C59E6B-C02C-4DBE-BFDB-506DBD58236F}" type="presOf" srcId="{C4797427-72CE-41EC-9F4E-A308E1F1C0A5}" destId="{CC051F4B-17BB-4D9C-ADB0-700CD2124955}" srcOrd="0" destOrd="0" presId="urn:microsoft.com/office/officeart/2008/layout/VerticalCurvedList"/>
    <dgm:cxn modelId="{F0144B96-448A-44C1-92DA-26EE40AC200D}" type="presOf" srcId="{BE1645D6-1611-4DF4-8DF3-EEC32D8C4F8A}" destId="{8D4BB782-D1CB-4178-BD6C-378E667E109F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D1C4DC19-E0B0-41A8-9791-3849A9118F2A}" type="presOf" srcId="{F697B42C-0438-4219-9447-F99531A21CCC}" destId="{C56633DC-E658-46D8-BE63-7CB1CCD3C8DC}" srcOrd="0" destOrd="0" presId="urn:microsoft.com/office/officeart/2008/layout/VerticalCurvedList"/>
    <dgm:cxn modelId="{DBBA64A3-7946-42E9-9680-51436F8B613C}" type="presOf" srcId="{25D39C3D-207E-474C-848E-FB6DD16A7698}" destId="{78D6EA6B-EAE3-4A18-AD38-EB89FFEDDCC3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817F99FE-33FF-4D32-95F5-E42202D57E0C}" type="presOf" srcId="{C21CBBAD-FD3A-4E73-A5C6-7D6C79BA9E96}" destId="{7002C2F0-D565-4E24-AD75-449CA8D002DB}" srcOrd="0" destOrd="0" presId="urn:microsoft.com/office/officeart/2008/layout/VerticalCurvedList"/>
    <dgm:cxn modelId="{C6ED5D7E-E7AA-44D0-A81D-21E3C2506F7B}" type="presParOf" srcId="{8D4BB782-D1CB-4178-BD6C-378E667E109F}" destId="{30E5EA73-69FE-4C99-B7E6-D2785DA2F8C5}" srcOrd="0" destOrd="0" presId="urn:microsoft.com/office/officeart/2008/layout/VerticalCurvedList"/>
    <dgm:cxn modelId="{16401609-F9FE-4B55-8457-136DF9D22786}" type="presParOf" srcId="{30E5EA73-69FE-4C99-B7E6-D2785DA2F8C5}" destId="{147482D8-F793-4B63-AC92-2D2E108DBAA0}" srcOrd="0" destOrd="0" presId="urn:microsoft.com/office/officeart/2008/layout/VerticalCurvedList"/>
    <dgm:cxn modelId="{F97EEA28-C8D2-458E-B35D-6C0671A8047A}" type="presParOf" srcId="{147482D8-F793-4B63-AC92-2D2E108DBAA0}" destId="{F2410933-DB5E-4543-A714-4AF5A203C95C}" srcOrd="0" destOrd="0" presId="urn:microsoft.com/office/officeart/2008/layout/VerticalCurvedList"/>
    <dgm:cxn modelId="{31CBAED1-3870-48D1-B9E2-6EAC7E0AF14D}" type="presParOf" srcId="{147482D8-F793-4B63-AC92-2D2E108DBAA0}" destId="{C56633DC-E658-46D8-BE63-7CB1CCD3C8DC}" srcOrd="1" destOrd="0" presId="urn:microsoft.com/office/officeart/2008/layout/VerticalCurvedList"/>
    <dgm:cxn modelId="{B63C95E4-7680-406C-98FA-B0C653A14B97}" type="presParOf" srcId="{147482D8-F793-4B63-AC92-2D2E108DBAA0}" destId="{82F03708-A2AD-459B-AB59-7BBD9EB44E67}" srcOrd="2" destOrd="0" presId="urn:microsoft.com/office/officeart/2008/layout/VerticalCurvedList"/>
    <dgm:cxn modelId="{21B59447-18F5-4FC9-93B6-3C878D052DD6}" type="presParOf" srcId="{147482D8-F793-4B63-AC92-2D2E108DBAA0}" destId="{9C6C1869-E7B2-4FB9-A22B-16BADC04A189}" srcOrd="3" destOrd="0" presId="urn:microsoft.com/office/officeart/2008/layout/VerticalCurvedList"/>
    <dgm:cxn modelId="{70C3D0B9-53E1-4882-848D-C5E8745BE784}" type="presParOf" srcId="{30E5EA73-69FE-4C99-B7E6-D2785DA2F8C5}" destId="{CC051F4B-17BB-4D9C-ADB0-700CD2124955}" srcOrd="1" destOrd="0" presId="urn:microsoft.com/office/officeart/2008/layout/VerticalCurvedList"/>
    <dgm:cxn modelId="{AC6E0415-0459-401D-8B2D-8A0361689884}" type="presParOf" srcId="{30E5EA73-69FE-4C99-B7E6-D2785DA2F8C5}" destId="{943AAF66-1C1E-4036-BAFE-130AF4AE314A}" srcOrd="2" destOrd="0" presId="urn:microsoft.com/office/officeart/2008/layout/VerticalCurvedList"/>
    <dgm:cxn modelId="{E3BC0229-0223-4FCB-9261-BCAF2A26774E}" type="presParOf" srcId="{943AAF66-1C1E-4036-BAFE-130AF4AE314A}" destId="{1D9B0BA2-0AB2-4427-AE28-98650EADD147}" srcOrd="0" destOrd="0" presId="urn:microsoft.com/office/officeart/2008/layout/VerticalCurvedList"/>
    <dgm:cxn modelId="{8FE9ED72-1A67-473A-AB58-4D4404438CD5}" type="presParOf" srcId="{30E5EA73-69FE-4C99-B7E6-D2785DA2F8C5}" destId="{7AFB17D6-ABC3-4B25-B3BB-655A1A5B32A9}" srcOrd="3" destOrd="0" presId="urn:microsoft.com/office/officeart/2008/layout/VerticalCurvedList"/>
    <dgm:cxn modelId="{0855BAD7-482A-4FB1-8319-6A39F80FDCD7}" type="presParOf" srcId="{30E5EA73-69FE-4C99-B7E6-D2785DA2F8C5}" destId="{D9367CE6-DB52-4FE4-8879-99F3A35776AF}" srcOrd="4" destOrd="0" presId="urn:microsoft.com/office/officeart/2008/layout/VerticalCurvedList"/>
    <dgm:cxn modelId="{6AC33F83-AB47-4909-87D1-309DE43C89B9}" type="presParOf" srcId="{D9367CE6-DB52-4FE4-8879-99F3A35776AF}" destId="{2B94B3DE-3FD1-4138-B6A8-86C32D7CDAE7}" srcOrd="0" destOrd="0" presId="urn:microsoft.com/office/officeart/2008/layout/VerticalCurvedList"/>
    <dgm:cxn modelId="{EB68C6CA-422D-4C08-A8FD-C2DFDC0D771B}" type="presParOf" srcId="{30E5EA73-69FE-4C99-B7E6-D2785DA2F8C5}" destId="{393CDCAB-BA8B-463A-B82B-1A837A72FF2E}" srcOrd="5" destOrd="0" presId="urn:microsoft.com/office/officeart/2008/layout/VerticalCurvedList"/>
    <dgm:cxn modelId="{30630A6E-2D5C-4040-BBFA-6FE1156B510F}" type="presParOf" srcId="{30E5EA73-69FE-4C99-B7E6-D2785DA2F8C5}" destId="{8E5A188A-F2FA-4D31-8387-F0CE899D06D8}" srcOrd="6" destOrd="0" presId="urn:microsoft.com/office/officeart/2008/layout/VerticalCurvedList"/>
    <dgm:cxn modelId="{F2F7A5B1-360F-4B70-B8D3-48A219A57F92}" type="presParOf" srcId="{8E5A188A-F2FA-4D31-8387-F0CE899D06D8}" destId="{58A99791-976C-4270-ABCC-A15CE6943D6C}" srcOrd="0" destOrd="0" presId="urn:microsoft.com/office/officeart/2008/layout/VerticalCurvedList"/>
    <dgm:cxn modelId="{6112AFA5-9AA2-41FA-AA0F-2AB8CEA4A5A8}" type="presParOf" srcId="{30E5EA73-69FE-4C99-B7E6-D2785DA2F8C5}" destId="{78D6EA6B-EAE3-4A18-AD38-EB89FFEDDCC3}" srcOrd="7" destOrd="0" presId="urn:microsoft.com/office/officeart/2008/layout/VerticalCurvedList"/>
    <dgm:cxn modelId="{540B2B72-1AD8-4C10-B7AE-E0EDB3C40CA0}" type="presParOf" srcId="{30E5EA73-69FE-4C99-B7E6-D2785DA2F8C5}" destId="{B1CFF377-96B2-43A8-9E74-442C87FFFB8A}" srcOrd="8" destOrd="0" presId="urn:microsoft.com/office/officeart/2008/layout/VerticalCurvedList"/>
    <dgm:cxn modelId="{1D21BB13-3E65-4404-A4AD-9D333B49B4C2}" type="presParOf" srcId="{B1CFF377-96B2-43A8-9E74-442C87FFFB8A}" destId="{2F6D85D9-5397-4257-8408-F4D9837A1129}" srcOrd="0" destOrd="0" presId="urn:microsoft.com/office/officeart/2008/layout/VerticalCurvedList"/>
    <dgm:cxn modelId="{E41FE574-8A50-4143-B0C1-AF4BDC3E12F1}" type="presParOf" srcId="{30E5EA73-69FE-4C99-B7E6-D2785DA2F8C5}" destId="{7002C2F0-D565-4E24-AD75-449CA8D002DB}" srcOrd="9" destOrd="0" presId="urn:microsoft.com/office/officeart/2008/layout/VerticalCurvedList"/>
    <dgm:cxn modelId="{0B383731-ED7E-4DB3-BE70-7B02FCABCCD2}" type="presParOf" srcId="{30E5EA73-69FE-4C99-B7E6-D2785DA2F8C5}" destId="{F3BD0CA6-ED54-446A-9B0C-E7119E43F082}" srcOrd="10" destOrd="0" presId="urn:microsoft.com/office/officeart/2008/layout/VerticalCurvedList"/>
    <dgm:cxn modelId="{9E87714A-1F17-401A-810B-CC0D1ED61530}" type="presParOf" srcId="{F3BD0CA6-ED54-446A-9B0C-E7119E43F082}" destId="{1CB3F7E7-A80B-4A69-8110-0D103E2270D6}" srcOrd="0" destOrd="0" presId="urn:microsoft.com/office/officeart/2008/layout/VerticalCurvedList"/>
    <dgm:cxn modelId="{EC10B666-1E49-49B4-8083-B3486DD7AE7D}" type="presParOf" srcId="{30E5EA73-69FE-4C99-B7E6-D2785DA2F8C5}" destId="{29C05A1E-7F28-4068-AB2C-06506DD49CD5}" srcOrd="11" destOrd="0" presId="urn:microsoft.com/office/officeart/2008/layout/VerticalCurvedList"/>
    <dgm:cxn modelId="{8B100171-5F06-486C-8289-D8B6EED74A4E}" type="presParOf" srcId="{30E5EA73-69FE-4C99-B7E6-D2785DA2F8C5}" destId="{6F714ABD-92A1-4362-9654-96BF0AC1BBAF}" srcOrd="12" destOrd="0" presId="urn:microsoft.com/office/officeart/2008/layout/VerticalCurvedList"/>
    <dgm:cxn modelId="{74B80F53-F396-48CB-8F85-59C72223B67F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Query Evaluation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Nested Sub-Queries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Query Evaluation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Nested Sub-Queries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A Brief Primer on Query Optimization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Query Evaluation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Relational Algebra Equivalences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Estimating Plan Costs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Enumerating Plans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Nested Sub-Queries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3.w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269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60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415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12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9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.jpe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2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8.bin"/><Relationship Id="rId21" Type="http://schemas.openxmlformats.org/officeDocument/2006/relationships/image" Target="../media/image16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image" Target="../media/image11.wmf"/><Relationship Id="rId19" Type="http://schemas.openxmlformats.org/officeDocument/2006/relationships/image" Target="../media/image1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0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22</a:t>
            </a:r>
            <a:r>
              <a:rPr lang="en-US" dirty="0" smtClean="0"/>
              <a:t>, April 3,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4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cross-product or a join</a:t>
            </a:r>
            <a:br>
              <a:rPr lang="en-US" sz="2400" dirty="0" smtClean="0"/>
            </a:br>
            <a:r>
              <a:rPr lang="en-US" sz="2400" dirty="0" smtClean="0"/>
              <a:t>if the selection condition involves only attributes of one of the</a:t>
            </a:r>
            <a:br>
              <a:rPr lang="en-US" sz="2400" dirty="0" smtClean="0"/>
            </a:br>
            <a:r>
              <a:rPr lang="en-US" sz="2400" dirty="0" smtClean="0"/>
              <a:t>arguments to the cross-product or join!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5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Caveat</a:t>
            </a:r>
            <a:r>
              <a:rPr lang="en-US" sz="2400" dirty="0" smtClean="0"/>
              <a:t>: The attributes mentioned in </a:t>
            </a:r>
            <a:r>
              <a:rPr lang="en-US" sz="2400" i="1" dirty="0" smtClean="0"/>
              <a:t>c </a:t>
            </a:r>
            <a:r>
              <a:rPr lang="en-US" sz="2400" dirty="0" smtClean="0"/>
              <a:t>must appear only in R and </a:t>
            </a:r>
            <a:br>
              <a:rPr lang="en-US" sz="2400" dirty="0" smtClean="0"/>
            </a:br>
            <a:r>
              <a:rPr lang="en-US" sz="2400" i="1" dirty="0" smtClean="0"/>
              <a:t>NOT</a:t>
            </a:r>
            <a:r>
              <a:rPr lang="en-US" sz="2400" dirty="0" smtClean="0"/>
              <a:t> in 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4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</a:t>
            </a:r>
            <a:r>
              <a:rPr lang="en-US" sz="2800" dirty="0">
                <a:solidFill>
                  <a:srgbClr val="0070C0"/>
                </a:solidFill>
              </a:rPr>
              <a:t>with </a:t>
            </a:r>
            <a:r>
              <a:rPr lang="en-US" sz="2800" dirty="0" smtClean="0">
                <a:solidFill>
                  <a:srgbClr val="0070C0"/>
                </a:solidFill>
              </a:rPr>
              <a:t>Cross-Products and with Joins (</a:t>
            </a:r>
            <a:r>
              <a:rPr lang="en-US" sz="2800" i="1" dirty="0" smtClean="0">
                <a:solidFill>
                  <a:srgbClr val="0070C0"/>
                </a:solidFill>
              </a:rPr>
              <a:t>Cont’d</a:t>
            </a:r>
            <a:r>
              <a:rPr lang="en-US" sz="2800" dirty="0" smtClean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1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push part of the selection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ahead of </a:t>
            </a:r>
            <a:br>
              <a:rPr lang="en-US" sz="2400" dirty="0" smtClean="0"/>
            </a:br>
            <a:r>
              <a:rPr lang="en-US" sz="2400" dirty="0" smtClean="0"/>
              <a:t>the cross-product!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2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3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applies to joins as well!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28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Projections </a:t>
            </a:r>
            <a:r>
              <a:rPr lang="en-US" sz="2800" dirty="0">
                <a:solidFill>
                  <a:srgbClr val="0070C0"/>
                </a:solidFill>
              </a:rPr>
              <a:t>with Cross-Products </a:t>
            </a:r>
            <a:r>
              <a:rPr lang="en-US" sz="2800" dirty="0" smtClean="0">
                <a:solidFill>
                  <a:srgbClr val="0070C0"/>
                </a:solidFill>
              </a:rPr>
              <a:t>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5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Intuitively, we need to retain only those attributes of R and S that</a:t>
            </a:r>
            <a:br>
              <a:rPr lang="en-US" sz="2400" dirty="0" smtClean="0"/>
            </a:br>
            <a:r>
              <a:rPr lang="en-US" sz="2400" dirty="0" smtClean="0"/>
              <a:t>are either mentioned in the join condition </a:t>
            </a:r>
            <a:r>
              <a:rPr lang="en-US" sz="2400" b="1" i="1" dirty="0" smtClean="0"/>
              <a:t>c</a:t>
            </a:r>
            <a:r>
              <a:rPr lang="en-US" sz="2400" dirty="0" smtClean="0"/>
              <a:t> or included in the set</a:t>
            </a:r>
            <a:br>
              <a:rPr lang="en-US" sz="2400" dirty="0" smtClean="0"/>
            </a:br>
            <a:r>
              <a:rPr lang="en-US" sz="2400" dirty="0" smtClean="0"/>
              <a:t>of attributes </a:t>
            </a:r>
            <a:r>
              <a:rPr lang="en-US" sz="2400" b="1" i="1" dirty="0" smtClean="0"/>
              <a:t>a</a:t>
            </a:r>
            <a:r>
              <a:rPr lang="en-US" sz="2400" dirty="0" smtClean="0"/>
              <a:t> retained by the projection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6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7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01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821424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35321" y="370454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Bracket 2"/>
          <p:cNvSpPr/>
          <p:nvPr/>
        </p:nvSpPr>
        <p:spPr>
          <a:xfrm>
            <a:off x="8153400" y="1575276"/>
            <a:ext cx="134594" cy="2158524"/>
          </a:xfrm>
          <a:prstGeom prst="rightBracket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87994" y="2598072"/>
            <a:ext cx="72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So far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the Cost of a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The cost of a plan can be estimated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Estimating </a:t>
            </a:r>
            <a:r>
              <a:rPr lang="en-US" i="1" dirty="0" smtClean="0"/>
              <a:t>the cost of each operation </a:t>
            </a:r>
            <a:r>
              <a:rPr lang="en-US" dirty="0" smtClean="0"/>
              <a:t>in the </a:t>
            </a:r>
            <a:br>
              <a:rPr lang="en-US" dirty="0" smtClean="0"/>
            </a:br>
            <a:r>
              <a:rPr lang="en-US" dirty="0" smtClean="0"/>
              <a:t>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Already covered last week (e.g., costs of various </a:t>
            </a:r>
            <a:br>
              <a:rPr lang="en-US" sz="2600" dirty="0" smtClean="0"/>
            </a:br>
            <a:r>
              <a:rPr lang="en-US" sz="2600" dirty="0" smtClean="0"/>
              <a:t>join algorithms)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Estimating </a:t>
            </a:r>
            <a:r>
              <a:rPr lang="en-US" i="1" dirty="0" smtClean="0"/>
              <a:t>the size of the result set of each operation </a:t>
            </a:r>
            <a:r>
              <a:rPr lang="en-US" dirty="0" smtClean="0"/>
              <a:t>in the 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output </a:t>
            </a:r>
            <a:r>
              <a:rPr lang="en-US" sz="2600" i="1" u="sng" dirty="0" smtClean="0"/>
              <a:t>size</a:t>
            </a:r>
            <a:r>
              <a:rPr lang="en-US" sz="2600" dirty="0" smtClean="0"/>
              <a:t> and </a:t>
            </a:r>
            <a:r>
              <a:rPr lang="en-US" sz="2600" i="1" u="sng" dirty="0" smtClean="0"/>
              <a:t>order</a:t>
            </a:r>
            <a:r>
              <a:rPr lang="en-US" sz="2600" dirty="0" smtClean="0"/>
              <a:t> of a child node affects the cost of its parent node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962114" y="6147276"/>
            <a:ext cx="7496086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we estimate result sizes?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Result Sizes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block, </a:t>
            </a:r>
            <a:r>
              <a:rPr lang="en-US" sz="2800" b="1" i="1" dirty="0" smtClean="0"/>
              <a:t>QB</a:t>
            </a:r>
            <a:r>
              <a:rPr lang="en-US" sz="2800" dirty="0" smtClean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is the </a:t>
            </a:r>
            <a:r>
              <a:rPr lang="en-US" sz="2600" i="1" dirty="0" smtClean="0">
                <a:solidFill>
                  <a:srgbClr val="0070C0"/>
                </a:solidFill>
              </a:rPr>
              <a:t>maximum</a:t>
            </a:r>
            <a:r>
              <a:rPr lang="en-US" sz="2600" dirty="0" smtClean="0">
                <a:solidFill>
                  <a:srgbClr val="0070C0"/>
                </a:solidFill>
              </a:rPr>
              <a:t> number of tuples generated by </a:t>
            </a:r>
            <a:r>
              <a:rPr lang="en-US" sz="2600" b="1" i="1" dirty="0" smtClean="0">
                <a:solidFill>
                  <a:srgbClr val="0070C0"/>
                </a:solidFill>
              </a:rPr>
              <a:t>QB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err="1" smtClean="0"/>
              <a:t>NTuples</a:t>
            </a:r>
            <a:r>
              <a:rPr lang="en-US" sz="2600" dirty="0" smtClean="0"/>
              <a:t> (R1) × </a:t>
            </a:r>
            <a:r>
              <a:rPr lang="en-US" sz="2600" dirty="0" err="1" smtClean="0"/>
              <a:t>NTuples</a:t>
            </a:r>
            <a:r>
              <a:rPr lang="en-US" sz="2600" dirty="0" smtClean="0"/>
              <a:t> (R2) × …. × </a:t>
            </a:r>
            <a:r>
              <a:rPr lang="en-US" sz="2600" dirty="0" err="1" smtClean="0"/>
              <a:t>NTuples</a:t>
            </a:r>
            <a:r>
              <a:rPr lang="en-US" sz="2600" dirty="0" smtClean="0"/>
              <a:t>(</a:t>
            </a:r>
            <a:r>
              <a:rPr lang="en-US" sz="2600" dirty="0" err="1" smtClean="0"/>
              <a:t>Rn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Every term in the WHERE clause, however, eliminates some of the possible resultant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i="1" dirty="0" smtClean="0">
                <a:solidFill>
                  <a:srgbClr val="FF0000"/>
                </a:solidFill>
              </a:rPr>
              <a:t>reduction factor</a:t>
            </a:r>
            <a:r>
              <a:rPr lang="en-US" sz="2600" dirty="0" smtClean="0"/>
              <a:t> can be associated with each term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R1, R2, …., </a:t>
            </a:r>
            <a:r>
              <a:rPr lang="en-US" dirty="0" err="1" smtClean="0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k</a:t>
            </a:r>
            <a:endParaRPr lang="en-US" dirty="0">
              <a:solidFill>
                <a:srgbClr val="3365FB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Estimating Result Sizes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block, </a:t>
            </a:r>
            <a:r>
              <a:rPr lang="en-US" sz="2800" b="1" i="1" dirty="0" smtClean="0"/>
              <a:t>QB</a:t>
            </a:r>
            <a:r>
              <a:rPr lang="en-US" sz="2800" dirty="0" smtClean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i="1" dirty="0">
                <a:solidFill>
                  <a:srgbClr val="FF0000"/>
                </a:solidFill>
              </a:rPr>
              <a:t>r</a:t>
            </a:r>
            <a:r>
              <a:rPr lang="en-US" sz="2600" i="1" dirty="0" smtClean="0">
                <a:solidFill>
                  <a:srgbClr val="FF0000"/>
                </a:solidFill>
              </a:rPr>
              <a:t>eduction </a:t>
            </a:r>
            <a:r>
              <a:rPr lang="en-US" sz="2600" i="1" dirty="0">
                <a:solidFill>
                  <a:srgbClr val="FF0000"/>
                </a:solidFill>
              </a:rPr>
              <a:t>factor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i="1" dirty="0"/>
              <a:t>(</a:t>
            </a:r>
            <a:r>
              <a:rPr lang="en-US" sz="2600" i="1" dirty="0">
                <a:solidFill>
                  <a:srgbClr val="FF0000"/>
                </a:solidFill>
              </a:rPr>
              <a:t>RF</a:t>
            </a:r>
            <a:r>
              <a:rPr lang="en-US" sz="2600" i="1" dirty="0"/>
              <a:t>)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associated with each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i="1" dirty="0">
                <a:solidFill>
                  <a:srgbClr val="3365FB"/>
                </a:solidFill>
              </a:rPr>
              <a:t>term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dirty="0"/>
              <a:t>reflects the impact of the </a:t>
            </a:r>
            <a:r>
              <a:rPr lang="en-US" sz="2600" i="1" dirty="0"/>
              <a:t>term</a:t>
            </a:r>
            <a:r>
              <a:rPr lang="en-US" sz="2600" dirty="0"/>
              <a:t> in reducing </a:t>
            </a:r>
            <a:r>
              <a:rPr lang="en-US" sz="2600" dirty="0" smtClean="0"/>
              <a:t>the result size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Final (</a:t>
            </a:r>
            <a:r>
              <a:rPr lang="en-US" sz="2600" b="1" i="1" u="sng" dirty="0" smtClean="0"/>
              <a:t>estimated</a:t>
            </a:r>
            <a:r>
              <a:rPr lang="en-US" sz="2600" dirty="0" smtClean="0"/>
              <a:t>) result </a:t>
            </a:r>
            <a:r>
              <a:rPr lang="en-US" sz="2600" dirty="0"/>
              <a:t>cardinality = </a:t>
            </a:r>
            <a:r>
              <a:rPr lang="en-US" sz="2600" dirty="0" smtClean="0"/>
              <a:t>[</a:t>
            </a:r>
            <a:r>
              <a:rPr lang="pt-BR" sz="2600" dirty="0" smtClean="0"/>
              <a:t>NTuples </a:t>
            </a:r>
            <a:r>
              <a:rPr lang="pt-BR" sz="2600" dirty="0"/>
              <a:t>(R1) × </a:t>
            </a:r>
            <a:r>
              <a:rPr lang="pt-BR" sz="2600" dirty="0" smtClean="0"/>
              <a:t>... × </a:t>
            </a:r>
            <a:r>
              <a:rPr lang="pt-BR" sz="2600" dirty="0"/>
              <a:t>NTuples(Rn</a:t>
            </a:r>
            <a:r>
              <a:rPr lang="pt-BR" sz="2600" dirty="0" smtClean="0"/>
              <a:t>)] × [ RF(term 1) ×... × RF(term k)]</a:t>
            </a:r>
          </a:p>
          <a:p>
            <a:pPr lvl="1">
              <a:buFont typeface="Wingdings" pitchFamily="2" charset="2"/>
              <a:buChar char="§"/>
            </a:pPr>
            <a:r>
              <a:rPr lang="pt-BR" sz="2400" b="1" i="1" dirty="0" smtClean="0"/>
              <a:t>Implicit assumptions</a:t>
            </a:r>
            <a:r>
              <a:rPr lang="pt-BR" sz="2400" i="1" dirty="0" smtClean="0"/>
              <a:t>: terms are independent and distribution is uniform!</a:t>
            </a:r>
            <a:endParaRPr lang="pt-BR" sz="2400" i="1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R1, R2, …., </a:t>
            </a:r>
            <a:r>
              <a:rPr lang="en-US" dirty="0" err="1" smtClean="0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3365FB"/>
                </a:solidFill>
                <a:latin typeface="Book Antiqua" pitchFamily="18" charset="0"/>
              </a:rPr>
              <a:t>term k</a:t>
            </a:r>
            <a:endParaRPr lang="en-US" dirty="0">
              <a:solidFill>
                <a:srgbClr val="3365FB"/>
              </a:solidFill>
              <a:latin typeface="Book Antiqua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42634" y="6155818"/>
            <a:ext cx="75438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But, how can we compute reduction factors?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895600" y="4860422"/>
            <a:ext cx="3742669" cy="53340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3" idx="4"/>
            <a:endCxn id="2" idx="0"/>
          </p:cNvCxnSpPr>
          <p:nvPr/>
        </p:nvCxnSpPr>
        <p:spPr>
          <a:xfrm flipH="1">
            <a:off x="4614534" y="5393822"/>
            <a:ext cx="152401" cy="76199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Factors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Reduction factors (RFs) can be </a:t>
            </a:r>
            <a:r>
              <a:rPr lang="en-US" sz="2800" i="1" dirty="0" smtClean="0"/>
              <a:t>approximated</a:t>
            </a:r>
            <a:r>
              <a:rPr lang="en-US" sz="2800" dirty="0" smtClean="0"/>
              <a:t> using the statistics available in the DBMS’s catalog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</a:t>
            </a:r>
            <a:r>
              <a:rPr lang="en-US" sz="2800" b="1" i="1" u="sng" dirty="0" smtClean="0"/>
              <a:t>forms</a:t>
            </a:r>
            <a:r>
              <a:rPr lang="en-US" sz="2800" dirty="0" smtClean="0"/>
              <a:t>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Form 1</a:t>
            </a:r>
            <a:r>
              <a:rPr lang="en-US" sz="2600" dirty="0" smtClean="0"/>
              <a:t>: </a:t>
            </a:r>
            <a:r>
              <a:rPr lang="en-US" sz="2600" i="1" dirty="0" smtClean="0"/>
              <a:t>Column</a:t>
            </a:r>
            <a:r>
              <a:rPr lang="en-US" sz="2600" dirty="0" smtClean="0"/>
              <a:t> = </a:t>
            </a:r>
            <a:r>
              <a:rPr lang="en-US" sz="2600" i="1" dirty="0" smtClean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RF = 1/</a:t>
            </a:r>
            <a:r>
              <a:rPr lang="en-US" sz="2600" dirty="0" err="1" smtClean="0"/>
              <a:t>NKeys</a:t>
            </a:r>
            <a:r>
              <a:rPr lang="en-US" sz="2600" dirty="0" smtClean="0"/>
              <a:t>(</a:t>
            </a:r>
            <a:r>
              <a:rPr lang="en-US" sz="2600" b="1" i="1" dirty="0" smtClean="0"/>
              <a:t>I</a:t>
            </a:r>
            <a:r>
              <a:rPr lang="en-US" sz="2600" dirty="0" smtClean="0"/>
              <a:t>), if there is </a:t>
            </a:r>
            <a:br>
              <a:rPr lang="en-US" sz="2600" dirty="0" smtClean="0"/>
            </a:br>
            <a:r>
              <a:rPr lang="en-US" sz="2600" dirty="0" smtClean="0"/>
              <a:t>an index </a:t>
            </a:r>
            <a:r>
              <a:rPr lang="en-US" sz="2600" b="1" i="1" dirty="0" smtClean="0"/>
              <a:t>I</a:t>
            </a:r>
            <a:r>
              <a:rPr lang="en-US" sz="2600" dirty="0" smtClean="0"/>
              <a:t> on </a:t>
            </a:r>
            <a:r>
              <a:rPr lang="en-US" sz="2600" i="1" dirty="0" smtClean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Otherwise, RF = 1/10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789612" y="3470275"/>
            <a:ext cx="2435225" cy="2778125"/>
            <a:chOff x="3986" y="1562"/>
            <a:chExt cx="1534" cy="175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dirty="0" smtClean="0">
                  <a:solidFill>
                    <a:schemeClr val="tx2"/>
                  </a:solidFill>
                </a:rPr>
                <a:t>F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H="1">
            <a:off x="7081837" y="3971599"/>
            <a:ext cx="418886" cy="3810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283384" y="5685402"/>
            <a:ext cx="684212" cy="2286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73566" y="5683619"/>
            <a:ext cx="1209818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NKeys</a:t>
            </a:r>
            <a:r>
              <a:rPr lang="en-US" sz="2400" dirty="0" smtClean="0"/>
              <a:t>(I)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705635" y="3558143"/>
            <a:ext cx="162191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E.g., grade = ‘B’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929437" y="4437062"/>
            <a:ext cx="304800" cy="103187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55215" y="5520584"/>
            <a:ext cx="1651001" cy="34607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</a:t>
            </a:r>
            <a:r>
              <a:rPr lang="en-US" dirty="0">
                <a:ea typeface="ＭＳ Ｐゴシック" pitchFamily="34" charset="-128"/>
              </a:rPr>
              <a:t>Factors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Form 2</a:t>
            </a:r>
            <a:r>
              <a:rPr lang="en-US" sz="2600" dirty="0" smtClean="0"/>
              <a:t>: </a:t>
            </a:r>
            <a:r>
              <a:rPr lang="en-US" sz="2600" i="1" dirty="0" smtClean="0"/>
              <a:t>Column 1</a:t>
            </a:r>
            <a:r>
              <a:rPr lang="en-US" sz="2600" dirty="0" smtClean="0"/>
              <a:t> = </a:t>
            </a:r>
            <a:r>
              <a:rPr lang="en-US" sz="2600" i="1" dirty="0" smtClean="0"/>
              <a:t>Column 2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RF = 1/MAX(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I1</a:t>
            </a:r>
            <a:r>
              <a:rPr lang="en-US" dirty="0" smtClean="0"/>
              <a:t>), 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I2</a:t>
            </a:r>
            <a:r>
              <a:rPr lang="en-US" dirty="0" smtClean="0"/>
              <a:t>)), if there are indices </a:t>
            </a:r>
            <a:r>
              <a:rPr lang="en-US" b="1" i="1" dirty="0" smtClean="0"/>
              <a:t>I1</a:t>
            </a:r>
            <a:r>
              <a:rPr lang="en-US" dirty="0" smtClean="0"/>
              <a:t> and </a:t>
            </a:r>
            <a:r>
              <a:rPr lang="en-US" b="1" i="1" dirty="0" smtClean="0"/>
              <a:t>I2</a:t>
            </a:r>
            <a:r>
              <a:rPr lang="en-US" dirty="0" smtClean="0"/>
              <a:t> on </a:t>
            </a:r>
            <a:r>
              <a:rPr lang="en-US" i="1" dirty="0" smtClean="0"/>
              <a:t>Column 1</a:t>
            </a:r>
            <a:r>
              <a:rPr lang="en-US" dirty="0" smtClean="0"/>
              <a:t> and </a:t>
            </a:r>
            <a:r>
              <a:rPr lang="en-US" i="1" dirty="0" smtClean="0"/>
              <a:t>Column 2</a:t>
            </a:r>
            <a:r>
              <a:rPr lang="en-US" dirty="0" smtClean="0"/>
              <a:t>, respectively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 smtClean="0"/>
              <a:t>Or</a:t>
            </a:r>
            <a:r>
              <a:rPr lang="en-US" dirty="0" smtClean="0"/>
              <a:t>: RF = 1/</a:t>
            </a:r>
            <a:r>
              <a:rPr lang="en-US" dirty="0" err="1" smtClean="0"/>
              <a:t>NKeys</a:t>
            </a:r>
            <a:r>
              <a:rPr lang="en-US" dirty="0" smtClean="0"/>
              <a:t>(</a:t>
            </a:r>
            <a:r>
              <a:rPr lang="en-US" b="1" i="1" dirty="0" smtClean="0"/>
              <a:t>I</a:t>
            </a:r>
            <a:r>
              <a:rPr lang="en-US" dirty="0" smtClean="0"/>
              <a:t>), if there is only 1 index on </a:t>
            </a:r>
            <a:r>
              <a:rPr lang="en-US" i="1" dirty="0" smtClean="0"/>
              <a:t>Column 1</a:t>
            </a:r>
            <a:r>
              <a:rPr lang="en-US" dirty="0" smtClean="0"/>
              <a:t> or </a:t>
            </a:r>
            <a:r>
              <a:rPr lang="en-US" i="1" dirty="0" smtClean="0"/>
              <a:t>Column 2</a:t>
            </a:r>
            <a:r>
              <a:rPr lang="en-US" dirty="0" smtClean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 smtClean="0"/>
              <a:t>Or</a:t>
            </a:r>
            <a:r>
              <a:rPr lang="en-US" dirty="0" smtClean="0"/>
              <a:t>: RF = 1/10, if neither </a:t>
            </a:r>
            <a:r>
              <a:rPr lang="en-US" i="1" dirty="0" smtClean="0"/>
              <a:t>Column 1</a:t>
            </a:r>
            <a:r>
              <a:rPr lang="en-US" dirty="0" smtClean="0"/>
              <a:t> nor </a:t>
            </a:r>
            <a:r>
              <a:rPr lang="en-US" i="1" dirty="0" smtClean="0"/>
              <a:t>Column 2</a:t>
            </a:r>
            <a:r>
              <a:rPr lang="en-US" dirty="0" smtClean="0"/>
              <a:t> has </a:t>
            </a:r>
            <a:br>
              <a:rPr lang="en-US" dirty="0" smtClean="0"/>
            </a:br>
            <a:r>
              <a:rPr lang="en-US" dirty="0" smtClean="0"/>
              <a:t>an index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Form </a:t>
            </a:r>
            <a:r>
              <a:rPr lang="en-US" sz="2600" dirty="0" smtClean="0">
                <a:solidFill>
                  <a:srgbClr val="0070C0"/>
                </a:solidFill>
              </a:rPr>
              <a:t>3</a:t>
            </a:r>
            <a:r>
              <a:rPr lang="en-US" sz="2600" dirty="0" smtClean="0"/>
              <a:t>: </a:t>
            </a:r>
            <a:r>
              <a:rPr lang="en-US" sz="2600" i="1" dirty="0"/>
              <a:t>Column</a:t>
            </a:r>
            <a:r>
              <a:rPr lang="en-US" sz="2600" dirty="0"/>
              <a:t> </a:t>
            </a:r>
            <a:r>
              <a:rPr lang="en-US" sz="2600" b="1" dirty="0"/>
              <a:t>IN</a:t>
            </a:r>
            <a:r>
              <a:rPr lang="en-US" sz="2600" dirty="0"/>
              <a:t> (</a:t>
            </a:r>
            <a:r>
              <a:rPr lang="en-US" sz="2600" i="1" dirty="0"/>
              <a:t>List of Values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RF </a:t>
            </a:r>
            <a:r>
              <a:rPr lang="en-US" dirty="0" smtClean="0"/>
              <a:t>equals to </a:t>
            </a:r>
            <a:r>
              <a:rPr lang="en-US" dirty="0"/>
              <a:t>RF of </a:t>
            </a:r>
            <a:r>
              <a:rPr lang="en-US" dirty="0" smtClean="0"/>
              <a:t>“</a:t>
            </a:r>
            <a:r>
              <a:rPr lang="en-US" i="1" dirty="0" smtClean="0"/>
              <a:t>Column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smtClean="0"/>
              <a:t>Value</a:t>
            </a:r>
            <a:r>
              <a:rPr lang="en-US" dirty="0" smtClean="0"/>
              <a:t>” </a:t>
            </a:r>
            <a:r>
              <a:rPr lang="en-US" dirty="0"/>
              <a:t>(i.e., </a:t>
            </a:r>
            <a:r>
              <a:rPr lang="en-US" dirty="0">
                <a:solidFill>
                  <a:srgbClr val="0070C0"/>
                </a:solidFill>
              </a:rPr>
              <a:t>Form 1</a:t>
            </a:r>
            <a:r>
              <a:rPr lang="en-US" dirty="0"/>
              <a:t>) × # of elements in the </a:t>
            </a:r>
            <a:r>
              <a:rPr lang="en-US" i="1" dirty="0"/>
              <a:t>List of </a:t>
            </a:r>
            <a:r>
              <a:rPr lang="en-US" i="1" dirty="0" smtClean="0"/>
              <a:t>Values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7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Query Optimization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Query Optimization (</a:t>
            </a:r>
            <a:r>
              <a:rPr lang="en-US" sz="2600" i="1" dirty="0" smtClean="0">
                <a:latin typeface="+mj-lt"/>
              </a:rPr>
              <a:t>Cont’d</a:t>
            </a:r>
            <a:r>
              <a:rPr lang="en-US" sz="2600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will be held on Sunday, April 8 (all concepts covered after the midterm are included)  </a:t>
            </a:r>
            <a:endParaRPr lang="en-US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/>
              <a:t>is </a:t>
            </a:r>
            <a:r>
              <a:rPr lang="en-US" dirty="0" smtClean="0"/>
              <a:t>due </a:t>
            </a:r>
            <a:r>
              <a:rPr lang="en-US" dirty="0"/>
              <a:t>on April 11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on Sunday, April 15 by midnight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Approximating Reduction Factors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Form 4</a:t>
            </a:r>
            <a:r>
              <a:rPr lang="en-US" dirty="0" smtClean="0"/>
              <a:t>: </a:t>
            </a:r>
            <a:r>
              <a:rPr lang="en-US" i="1" dirty="0" smtClean="0"/>
              <a:t>Column</a:t>
            </a:r>
            <a:r>
              <a:rPr lang="en-US" dirty="0" smtClean="0"/>
              <a:t> &gt; </a:t>
            </a:r>
            <a:r>
              <a:rPr lang="en-US" i="1" dirty="0" smtClean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RF = (High(</a:t>
            </a:r>
            <a:r>
              <a:rPr lang="en-US" sz="2600" b="1" i="1" dirty="0" smtClean="0"/>
              <a:t>I</a:t>
            </a:r>
            <a:r>
              <a:rPr lang="en-US" sz="2600" dirty="0" smtClean="0"/>
              <a:t>) – </a:t>
            </a:r>
            <a:r>
              <a:rPr lang="en-US" sz="2600" i="1" dirty="0" smtClean="0"/>
              <a:t>Value</a:t>
            </a:r>
            <a:r>
              <a:rPr lang="en-US" sz="2600" dirty="0" smtClean="0"/>
              <a:t>)/</a:t>
            </a:r>
            <a:br>
              <a:rPr lang="en-US" sz="2600" dirty="0" smtClean="0"/>
            </a:br>
            <a:r>
              <a:rPr lang="en-US" sz="2600" dirty="0" smtClean="0"/>
              <a:t>(High(</a:t>
            </a:r>
            <a:r>
              <a:rPr lang="en-US" sz="2600" b="1" i="1" dirty="0" smtClean="0"/>
              <a:t>I</a:t>
            </a:r>
            <a:r>
              <a:rPr lang="en-US" sz="2600" dirty="0" smtClean="0"/>
              <a:t>) – Low(</a:t>
            </a:r>
            <a:r>
              <a:rPr lang="en-US" sz="2600" b="1" i="1" dirty="0" smtClean="0"/>
              <a:t>I</a:t>
            </a:r>
            <a:r>
              <a:rPr lang="en-US" sz="2600" dirty="0" smtClean="0"/>
              <a:t>)), if there </a:t>
            </a:r>
            <a:br>
              <a:rPr lang="en-US" sz="2600" dirty="0" smtClean="0"/>
            </a:br>
            <a:r>
              <a:rPr lang="en-US" sz="2600" dirty="0" smtClean="0"/>
              <a:t>is an index </a:t>
            </a:r>
            <a:r>
              <a:rPr lang="en-US" sz="2600" b="1" i="1" dirty="0" smtClean="0"/>
              <a:t>I</a:t>
            </a:r>
            <a:r>
              <a:rPr lang="en-US" sz="2600" dirty="0" smtClean="0"/>
              <a:t> on </a:t>
            </a:r>
            <a:r>
              <a:rPr lang="en-US" sz="2600" i="1" dirty="0" smtClean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Otherwise, RF equals to </a:t>
            </a:r>
            <a:br>
              <a:rPr lang="en-US" sz="2600" dirty="0" smtClean="0"/>
            </a:br>
            <a:r>
              <a:rPr lang="en-US" sz="2600" dirty="0" smtClean="0"/>
              <a:t>any fraction &lt; 1/2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44"/>
          <p:cNvSpPr>
            <a:spLocks noChangeArrowheads="1"/>
          </p:cNvSpPr>
          <p:nvPr/>
        </p:nvSpPr>
        <p:spPr bwMode="auto">
          <a:xfrm>
            <a:off x="6251575" y="4419600"/>
            <a:ext cx="914400" cy="1143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grpSp>
        <p:nvGrpSpPr>
          <p:cNvPr id="6" name="Group 1028"/>
          <p:cNvGrpSpPr>
            <a:grpSpLocks/>
          </p:cNvGrpSpPr>
          <p:nvPr/>
        </p:nvGrpSpPr>
        <p:grpSpPr bwMode="auto">
          <a:xfrm>
            <a:off x="5413375" y="3505200"/>
            <a:ext cx="2435225" cy="2778125"/>
            <a:chOff x="3986" y="1562"/>
            <a:chExt cx="1534" cy="1750"/>
          </a:xfrm>
        </p:grpSpPr>
        <p:sp>
          <p:nvSpPr>
            <p:cNvPr id="7" name="Rectangle 1029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Text Box 1030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9" name="Line 1031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032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033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034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35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036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5" name="Text Box 1037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6" name="Text Box 1038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F</a:t>
              </a:r>
            </a:p>
          </p:txBody>
        </p:sp>
        <p:sp>
          <p:nvSpPr>
            <p:cNvPr id="17" name="Line 1039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Line 1040"/>
          <p:cNvSpPr>
            <a:spLocks noChangeShapeType="1"/>
          </p:cNvSpPr>
          <p:nvPr/>
        </p:nvSpPr>
        <p:spPr bwMode="auto">
          <a:xfrm>
            <a:off x="6251575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041"/>
          <p:cNvSpPr>
            <a:spLocks noChangeShapeType="1"/>
          </p:cNvSpPr>
          <p:nvPr/>
        </p:nvSpPr>
        <p:spPr bwMode="auto">
          <a:xfrm>
            <a:off x="6251575" y="5791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042"/>
          <p:cNvSpPr>
            <a:spLocks noChangeShapeType="1"/>
          </p:cNvSpPr>
          <p:nvPr/>
        </p:nvSpPr>
        <p:spPr bwMode="auto">
          <a:xfrm>
            <a:off x="6251575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 flipH="1">
            <a:off x="7010401" y="3915672"/>
            <a:ext cx="495616" cy="27532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45337" y="3515562"/>
            <a:ext cx="192136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E.g., grade &gt;= ‘C’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405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820211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20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</a:t>
              </a:r>
              <a:r>
                <a:rPr lang="en-US" sz="1400" b="0" dirty="0" smtClean="0">
                  <a:cs typeface="Times New Roman" pitchFamily="18" charset="0"/>
                </a:rPr>
                <a:t>3  4   </a:t>
              </a:r>
              <a:r>
                <a:rPr lang="en-US" sz="1400" b="0" dirty="0">
                  <a:cs typeface="Times New Roman" pitchFamily="18" charset="0"/>
                </a:rPr>
                <a:t>5   6   7   8   9  </a:t>
              </a:r>
              <a:r>
                <a:rPr lang="en-US" sz="1400" b="0" dirty="0" smtClean="0">
                  <a:cs typeface="Times New Roman" pitchFamily="18" charset="0"/>
                </a:rPr>
                <a:t>10 11 12 13 14</a:t>
              </a:r>
              <a:endParaRPr lang="en-US" sz="1400" b="0" dirty="0">
                <a:cs typeface="Times New Roman" pitchFamily="18" charset="0"/>
              </a:endParaRPr>
            </a:p>
          </p:txBody>
        </p:sp>
      </p:grp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72310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8621484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21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437068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Distribution Approximating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53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00366" y="2930210"/>
            <a:ext cx="4620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What is the result size of </a:t>
            </a: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09076" y="4354082"/>
            <a:ext cx="118013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9 tuples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16" idx="3"/>
            <a:endCxn id="5" idx="1"/>
          </p:cNvCxnSpPr>
          <p:nvPr/>
        </p:nvCxnSpPr>
        <p:spPr>
          <a:xfrm flipV="1">
            <a:off x="3850165" y="4584915"/>
            <a:ext cx="1458911" cy="29506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628105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21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</a:t>
              </a:r>
              <a:r>
                <a:rPr lang="en-US" sz="1400" b="0" dirty="0" smtClean="0">
                  <a:cs typeface="Times New Roman" pitchFamily="18" charset="0"/>
                </a:rPr>
                <a:t>3  4   </a:t>
              </a:r>
              <a:r>
                <a:rPr lang="en-US" sz="1400" b="0" dirty="0">
                  <a:cs typeface="Times New Roman" pitchFamily="18" charset="0"/>
                </a:rPr>
                <a:t>5   6   7   8   9  </a:t>
              </a:r>
              <a:r>
                <a:rPr lang="en-US" sz="1400" b="0" dirty="0" smtClean="0">
                  <a:cs typeface="Times New Roman" pitchFamily="18" charset="0"/>
                </a:rPr>
                <a:t>10 11 12 13 14</a:t>
              </a:r>
              <a:endParaRPr lang="en-US" sz="1400" b="0" dirty="0">
                <a:cs typeface="Times New Roman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638550" y="3432175"/>
            <a:ext cx="211615" cy="2895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Estimates can be improved considerably by maintaining more detailed statistics known as </a:t>
            </a:r>
            <a:r>
              <a:rPr lang="en-US" sz="2800" i="1" dirty="0" smtClean="0">
                <a:solidFill>
                  <a:srgbClr val="00B050"/>
                </a:solidFill>
              </a:rPr>
              <a:t>histograms</a:t>
            </a:r>
            <a:endParaRPr lang="en-US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2862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889003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29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7620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Distribution Approximating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3900801" y="4910270"/>
            <a:ext cx="258685" cy="1295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41893" y="4354082"/>
            <a:ext cx="28456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(1/15 × 45) = 3 tuples</a:t>
            </a:r>
            <a:endParaRPr lang="en-US" sz="2400" dirty="0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 flipV="1">
            <a:off x="4159486" y="4584915"/>
            <a:ext cx="1282407" cy="97305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692746" y="5105400"/>
            <a:ext cx="2232054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Clearly, this is inaccurate!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773432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86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24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7427865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87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5386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Uniform distribution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5400000">
            <a:off x="6913192" y="4076700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343964" y="3821668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8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3" grpId="0"/>
      <p:bldP spid="4" grpId="0" animBg="1"/>
      <p:bldP spid="46" grpId="0" animBg="1"/>
      <p:bldP spid="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531497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73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663565" y="4354081"/>
            <a:ext cx="258685" cy="1589517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012962" y="3657600"/>
            <a:ext cx="5105400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selected range = 1/3 of the range for 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Bucket 5 represents a total of 15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Estimated size = 1/3 × 15 = 5 tuples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9" idx="3"/>
            <a:endCxn id="50" idx="1"/>
          </p:cNvCxnSpPr>
          <p:nvPr/>
        </p:nvCxnSpPr>
        <p:spPr>
          <a:xfrm flipV="1">
            <a:off x="3922250" y="4119265"/>
            <a:ext cx="90712" cy="102957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692746" y="5105400"/>
            <a:ext cx="1805335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Better than regular histograms!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Uniform distribution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2" grpId="0" animBg="1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23357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297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What is the (</a:t>
            </a:r>
            <a:r>
              <a:rPr lang="en-US" sz="2000" b="1" i="1" u="sng" dirty="0" smtClean="0"/>
              <a:t>estimated</a:t>
            </a:r>
            <a:r>
              <a:rPr lang="en-US" sz="2000" b="1" dirty="0" smtClean="0"/>
              <a:t>) result size of </a:t>
            </a:r>
            <a:br>
              <a:rPr lang="en-US" sz="2000" b="1" dirty="0" smtClean="0"/>
            </a:br>
            <a:r>
              <a:rPr lang="en-US" sz="2000" b="1" i="1" dirty="0" smtClean="0"/>
              <a:t>term</a:t>
            </a:r>
            <a:r>
              <a:rPr lang="en-US" sz="2000" b="1" dirty="0" smtClean="0"/>
              <a:t> value &gt; 13?</a:t>
            </a:r>
            <a:endParaRPr lang="en-US" sz="2000" b="1" dirty="0"/>
          </a:p>
        </p:txBody>
      </p:sp>
      <p:sp>
        <p:nvSpPr>
          <p:cNvPr id="49" name="Rounded Rectangle 48"/>
          <p:cNvSpPr/>
          <p:nvPr/>
        </p:nvSpPr>
        <p:spPr>
          <a:xfrm>
            <a:off x="3619466" y="3276600"/>
            <a:ext cx="258685" cy="2667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3"/>
            <a:endCxn id="52" idx="1"/>
          </p:cNvCxnSpPr>
          <p:nvPr/>
        </p:nvCxnSpPr>
        <p:spPr>
          <a:xfrm flipV="1">
            <a:off x="3878151" y="4257765"/>
            <a:ext cx="134811" cy="35233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12962" y="3657600"/>
            <a:ext cx="5105400" cy="120032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The selected range = 100% of the range for </a:t>
            </a:r>
            <a:br>
              <a:rPr lang="en-US" dirty="0" smtClean="0"/>
            </a:br>
            <a:r>
              <a:rPr lang="en-US" dirty="0" smtClean="0"/>
              <a:t>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Bucket 5 represents a total of 9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Estimated size = 1 × 9 = 9 tuples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5410200" y="5105400"/>
            <a:ext cx="2286000" cy="1600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Better than </a:t>
            </a:r>
            <a:r>
              <a:rPr lang="en-US" sz="2400" i="1" dirty="0" err="1" smtClean="0">
                <a:solidFill>
                  <a:schemeClr val="tx1"/>
                </a:solidFill>
              </a:rPr>
              <a:t>equiwidth</a:t>
            </a:r>
            <a:r>
              <a:rPr lang="en-US" sz="2400" dirty="0" smtClean="0">
                <a:solidFill>
                  <a:schemeClr val="tx1"/>
                </a:solidFill>
              </a:rPr>
              <a:t> histograms!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10624" y="6323752"/>
            <a:ext cx="8502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i="1" dirty="0" smtClean="0"/>
              <a:t>Why?</a:t>
            </a: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243896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2" grpId="0" animBg="1"/>
      <p:bldP spid="53" grpId="0" animBg="1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can do better if we divide the range of values into </a:t>
            </a:r>
            <a:r>
              <a:rPr lang="en-US" sz="2800" i="1" dirty="0" smtClean="0"/>
              <a:t>sub-ranges</a:t>
            </a:r>
            <a:r>
              <a:rPr lang="en-US" sz="2800" dirty="0" smtClean="0"/>
              <a:t> called </a:t>
            </a:r>
            <a:r>
              <a:rPr lang="en-US" sz="2800" i="1" dirty="0" smtClean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05615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320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000" b="0" dirty="0" smtClean="0">
                <a:solidFill>
                  <a:srgbClr val="0070C0"/>
                </a:solidFill>
                <a:latin typeface="Book Antiqua" pitchFamily="18" charset="0"/>
              </a:rPr>
              <a:t>histogram</a:t>
            </a:r>
            <a:endParaRPr lang="en-US" sz="2000" b="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50790" y="2614582"/>
            <a:ext cx="3875673" cy="195741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Because, buckets with very frequently occurring values contain fewer slots; hence, the uniform distribution assumption is applied to a smaller range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of values!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1998" y="4981485"/>
            <a:ext cx="3875673" cy="141931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about buckets with </a:t>
            </a:r>
            <a:r>
              <a:rPr lang="en-US" sz="2000" u="sng" dirty="0" smtClean="0">
                <a:solidFill>
                  <a:schemeClr val="tx1"/>
                </a:solidFill>
              </a:rPr>
              <a:t>mostly</a:t>
            </a:r>
            <a:r>
              <a:rPr lang="en-US" sz="2000" dirty="0" smtClean="0">
                <a:solidFill>
                  <a:schemeClr val="tx1"/>
                </a:solidFill>
              </a:rPr>
              <a:t> infrequent values?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5687529"/>
            <a:ext cx="240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They are approximated </a:t>
            </a:r>
            <a:br>
              <a:rPr lang="en-US" i="1" dirty="0" smtClean="0"/>
            </a:br>
            <a:r>
              <a:rPr lang="en-US" i="1" dirty="0" smtClean="0"/>
              <a:t>less accurately!</a:t>
            </a:r>
            <a:endParaRPr lang="en-US" i="1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Equal # of tuples per a bucket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71324819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23930" y="457271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are 3 plans that are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825847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7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" y="3446463"/>
            <a:ext cx="2357438" cy="1924050"/>
            <a:chOff x="304800" y="3446463"/>
            <a:chExt cx="2357438" cy="1924050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85883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111918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1344613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1606550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185102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211137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1485900" y="3582988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1974850" y="359251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990600" y="4122738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1481138" y="413226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504825" y="4652963"/>
              <a:ext cx="484188" cy="396875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995363" y="4662488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1274763" y="50133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304800" y="5022850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1770063" y="44561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2325688" y="39290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74963" y="3429000"/>
            <a:ext cx="1827212" cy="1957388"/>
            <a:chOff x="2874963" y="3429000"/>
            <a:chExt cx="1827212" cy="1957388"/>
          </a:xfrm>
        </p:grpSpPr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381635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407670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338613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364648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3890963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4152900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3524250" y="3565525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4016375" y="3575050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3040063" y="412750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3530600" y="4138613"/>
              <a:ext cx="401638" cy="333375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3463925" y="466725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3954463" y="467677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4233863" y="50276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3263900" y="50387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2874963" y="45132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4365625" y="3913188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 rot="16200000">
            <a:off x="2374503" y="3988197"/>
            <a:ext cx="318294" cy="4229100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8403" y="6336268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Linear Trees</a:t>
            </a:r>
            <a:endParaRPr lang="en-US" b="1" dirty="0"/>
          </a:p>
        </p:txBody>
      </p:sp>
      <p:sp>
        <p:nvSpPr>
          <p:cNvPr id="87" name="Left Bracket 86"/>
          <p:cNvSpPr/>
          <p:nvPr/>
        </p:nvSpPr>
        <p:spPr>
          <a:xfrm rot="16200000">
            <a:off x="6831410" y="4065191"/>
            <a:ext cx="318294" cy="407511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384302" y="6336268"/>
            <a:ext cx="141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Bushy Tree</a:t>
            </a:r>
            <a:endParaRPr lang="en-US" b="1" dirty="0"/>
          </a:p>
        </p:txBody>
      </p:sp>
      <p:sp>
        <p:nvSpPr>
          <p:cNvPr id="89" name="Left Bracket 88"/>
          <p:cNvSpPr/>
          <p:nvPr/>
        </p:nvSpPr>
        <p:spPr>
          <a:xfrm rot="16200000">
            <a:off x="1372579" y="4367026"/>
            <a:ext cx="318294" cy="222525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821702" y="5715000"/>
            <a:ext cx="15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Left-Deep Tree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58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7" grpId="0" animBg="1"/>
      <p:bldP spid="88" grpId="0"/>
      <p:bldP spid="89" grpId="0" animBg="1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9141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6749407" y="2313762"/>
            <a:ext cx="1411412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i="1" dirty="0" smtClean="0"/>
              <a:t>Continue…</a:t>
            </a:r>
            <a:endParaRPr lang="en-US" sz="2200" i="1" dirty="0"/>
          </a:p>
        </p:txBody>
      </p:sp>
      <p:cxnSp>
        <p:nvCxnSpPr>
          <p:cNvPr id="38" name="Straight Arrow Connector 37"/>
          <p:cNvCxnSpPr>
            <a:stCxn id="3" idx="3"/>
            <a:endCxn id="37" idx="1"/>
          </p:cNvCxnSpPr>
          <p:nvPr/>
        </p:nvCxnSpPr>
        <p:spPr>
          <a:xfrm flipV="1">
            <a:off x="6077154" y="2529206"/>
            <a:ext cx="672253" cy="36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a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are 3 plans that are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341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1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304800" y="3429000"/>
            <a:ext cx="4397375" cy="1957388"/>
            <a:chOff x="2754" y="2928"/>
            <a:chExt cx="2770" cy="1233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3103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267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3409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3574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3728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3892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3498" y="3025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3806" y="303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3186" y="3365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3495" y="337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2880" y="3699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3189" y="3705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4966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5130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4695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4859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5013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5178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4782" y="3014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5092" y="3020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4477" y="336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4786" y="3375"/>
              <a:ext cx="253" cy="210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4744" y="370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5053" y="371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3365" y="3926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2754" y="393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3677" y="357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4027" y="324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5229" y="393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4618" y="394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4373" y="3611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5312" y="323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3352800" y="3124200"/>
            <a:ext cx="5203825" cy="2286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352800" y="2971800"/>
            <a:ext cx="4868862" cy="2514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8372" y="3099881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6" name="Rounded Rectangle 35"/>
          <p:cNvSpPr/>
          <p:nvPr/>
        </p:nvSpPr>
        <p:spPr>
          <a:xfrm>
            <a:off x="860426" y="6019800"/>
            <a:ext cx="7608886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Why?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Plans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main reasons for concentrating only on left-deep plans: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 the number of joins increases, the number of plans increases rapidly; hence, it becomes necessary to prune the space of alternative plans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Left-deep trees allow us to generate all </a:t>
            </a:r>
            <a:r>
              <a:rPr lang="en-US" sz="2600" b="1" i="1" dirty="0" smtClean="0"/>
              <a:t>fully pipelined</a:t>
            </a:r>
            <a:r>
              <a:rPr lang="en-US" sz="2600" dirty="0" smtClean="0"/>
              <a:t> plans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Clearly, by adding details to left-deep trees (e.g., the join algorithm per each join), several query plans can </a:t>
            </a:r>
            <a:br>
              <a:rPr lang="en-US" sz="2800" dirty="0" smtClean="0"/>
            </a:br>
            <a:r>
              <a:rPr lang="en-US" sz="2800" dirty="0" smtClean="0"/>
              <a:t>be obtained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query optimizer enumerates </a:t>
            </a:r>
            <a:r>
              <a:rPr lang="en-US" sz="2800" i="1" dirty="0" smtClean="0"/>
              <a:t>all possible left-deep </a:t>
            </a:r>
            <a:r>
              <a:rPr lang="en-US" sz="2800" dirty="0" smtClean="0"/>
              <a:t>plans using typically a </a:t>
            </a:r>
            <a:r>
              <a:rPr lang="en-US" sz="2800" i="1" dirty="0" smtClean="0">
                <a:solidFill>
                  <a:srgbClr val="FF0000"/>
                </a:solidFill>
              </a:rPr>
              <a:t>dynamic programming approach </a:t>
            </a:r>
            <a:r>
              <a:rPr lang="en-US" sz="2800" dirty="0" smtClean="0"/>
              <a:t>(later), estimates the cost of each plan, and selects the one with the lowest cost!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014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All possible left-deep orderings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different possible ways </a:t>
            </a:r>
            <a:r>
              <a:rPr lang="en-US" sz="2600" dirty="0"/>
              <a:t>for </a:t>
            </a:r>
            <a:r>
              <a:rPr lang="en-US" sz="2600" dirty="0" smtClean="0"/>
              <a:t>evaluating each </a:t>
            </a:r>
            <a:r>
              <a:rPr lang="en-US" sz="2600" dirty="0"/>
              <a:t>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different access </a:t>
            </a:r>
            <a:r>
              <a:rPr lang="en-US" sz="2600" dirty="0"/>
              <a:t>paths for each </a:t>
            </a:r>
            <a:r>
              <a:rPr lang="en-US" sz="2600" dirty="0" smtClean="0"/>
              <a:t>relation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71500" indent="-514350">
              <a:buFont typeface="Wingdings" pitchFamily="2" charset="2"/>
              <a:buChar char="§"/>
            </a:pPr>
            <a:r>
              <a:rPr lang="en-US" sz="2800" dirty="0" smtClean="0"/>
              <a:t>Assume the following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2057400" y="4736216"/>
            <a:ext cx="4724400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SELECT </a:t>
            </a:r>
            <a:r>
              <a:rPr lang="en-US" b="0">
                <a:latin typeface="Book Antiqua" pitchFamily="18" charset="0"/>
              </a:rPr>
              <a:t> S.sname, B.bname, R.day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FROM </a:t>
            </a:r>
            <a:r>
              <a:rPr lang="en-US" b="0">
                <a:latin typeface="Book Antiqua" pitchFamily="18" charset="0"/>
              </a:rPr>
              <a:t> Sailors S, Reserves R, Boats B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WHERE</a:t>
            </a:r>
            <a:r>
              <a:rPr lang="en-US" b="0">
                <a:latin typeface="Book Antiqua" pitchFamily="18" charset="0"/>
              </a:rPr>
              <a:t>  S.sid = R.sid AND R.bid = B.bid</a:t>
            </a:r>
          </a:p>
        </p:txBody>
      </p:sp>
    </p:spTree>
    <p:extLst>
      <p:ext uri="{BB962C8B-B14F-4D97-AF65-F5344CB8AC3E}">
        <p14:creationId xmlns:p14="http://schemas.microsoft.com/office/powerpoint/2010/main" val="384762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</a:t>
            </a:r>
            <a:r>
              <a:rPr lang="en-US" dirty="0" smtClean="0"/>
              <a:t>left-deep orderings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4648200"/>
            <a:ext cx="1801813" cy="1349375"/>
            <a:chOff x="762000" y="4648200"/>
            <a:chExt cx="1801813" cy="1349375"/>
          </a:xfrm>
        </p:grpSpPr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801813" y="46482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2063750" y="46482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524000" y="4749800"/>
              <a:ext cx="407988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938338" y="4759325"/>
              <a:ext cx="401637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962025" y="5280025"/>
              <a:ext cx="484188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452563" y="52895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31963" y="5640388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762000" y="5649913"/>
              <a:ext cx="325438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227263" y="508317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80" name="Text Box 80"/>
            <p:cNvSpPr txBox="1">
              <a:spLocks noChangeArrowheads="1"/>
            </p:cNvSpPr>
            <p:nvPr/>
          </p:nvSpPr>
          <p:spPr bwMode="auto">
            <a:xfrm>
              <a:off x="1295400" y="4967288"/>
              <a:ext cx="2968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27788" y="2895600"/>
            <a:ext cx="1804987" cy="1349375"/>
            <a:chOff x="6427788" y="2895600"/>
            <a:chExt cx="1804987" cy="1349375"/>
          </a:xfrm>
        </p:grpSpPr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7467600" y="28956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7729538" y="28956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7189788" y="2997200"/>
              <a:ext cx="407987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7604125" y="300672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6627813" y="3527425"/>
              <a:ext cx="484187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7118350" y="35369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7397750" y="3887788"/>
              <a:ext cx="328613" cy="350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6427788" y="3897313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7893050" y="3330575"/>
              <a:ext cx="33972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92" name="Text Box 92"/>
            <p:cNvSpPr txBox="1">
              <a:spLocks noChangeArrowheads="1"/>
            </p:cNvSpPr>
            <p:nvPr/>
          </p:nvSpPr>
          <p:spPr bwMode="auto">
            <a:xfrm>
              <a:off x="6961188" y="3214688"/>
              <a:ext cx="2968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97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left-deep orderings</a:t>
            </a:r>
          </a:p>
          <a:p>
            <a:pPr marL="457200" lvl="1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21" name="Freeform 21"/>
          <p:cNvSpPr>
            <a:spLocks/>
          </p:cNvSpPr>
          <p:nvPr/>
        </p:nvSpPr>
        <p:spPr bwMode="auto">
          <a:xfrm>
            <a:off x="1801813" y="46482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063750" y="46482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1524000" y="4749800"/>
            <a:ext cx="407988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1938338" y="4759325"/>
            <a:ext cx="401637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962025" y="5280025"/>
            <a:ext cx="484188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452563" y="52895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731963" y="5640388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762000" y="5649913"/>
            <a:ext cx="3254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227263" y="5083175"/>
            <a:ext cx="3365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sp>
        <p:nvSpPr>
          <p:cNvPr id="80" name="Text Box 80"/>
          <p:cNvSpPr txBox="1">
            <a:spLocks noChangeArrowheads="1"/>
          </p:cNvSpPr>
          <p:nvPr/>
        </p:nvSpPr>
        <p:spPr bwMode="auto">
          <a:xfrm>
            <a:off x="1295400" y="4967288"/>
            <a:ext cx="296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sp>
        <p:nvSpPr>
          <p:cNvPr id="81" name="Freeform 81"/>
          <p:cNvSpPr>
            <a:spLocks/>
          </p:cNvSpPr>
          <p:nvPr/>
        </p:nvSpPr>
        <p:spPr bwMode="auto">
          <a:xfrm>
            <a:off x="7467600" y="28956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82"/>
          <p:cNvSpPr>
            <a:spLocks/>
          </p:cNvSpPr>
          <p:nvPr/>
        </p:nvSpPr>
        <p:spPr bwMode="auto">
          <a:xfrm>
            <a:off x="7729538" y="28956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83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4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5"/>
          <p:cNvSpPr>
            <a:spLocks/>
          </p:cNvSpPr>
          <p:nvPr/>
        </p:nvSpPr>
        <p:spPr bwMode="auto">
          <a:xfrm>
            <a:off x="7189788" y="2997200"/>
            <a:ext cx="407987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6"/>
          <p:cNvSpPr>
            <a:spLocks/>
          </p:cNvSpPr>
          <p:nvPr/>
        </p:nvSpPr>
        <p:spPr bwMode="auto">
          <a:xfrm>
            <a:off x="7604125" y="3006725"/>
            <a:ext cx="401638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7"/>
          <p:cNvSpPr>
            <a:spLocks/>
          </p:cNvSpPr>
          <p:nvPr/>
        </p:nvSpPr>
        <p:spPr bwMode="auto">
          <a:xfrm>
            <a:off x="6627813" y="3527425"/>
            <a:ext cx="484187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8"/>
          <p:cNvSpPr>
            <a:spLocks/>
          </p:cNvSpPr>
          <p:nvPr/>
        </p:nvSpPr>
        <p:spPr bwMode="auto">
          <a:xfrm>
            <a:off x="7118350" y="35369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Rectangle 89"/>
          <p:cNvSpPr>
            <a:spLocks noChangeArrowheads="1"/>
          </p:cNvSpPr>
          <p:nvPr/>
        </p:nvSpPr>
        <p:spPr bwMode="auto">
          <a:xfrm>
            <a:off x="7397750" y="3887788"/>
            <a:ext cx="3286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90" name="Rectangle 90"/>
          <p:cNvSpPr>
            <a:spLocks noChangeArrowheads="1"/>
          </p:cNvSpPr>
          <p:nvPr/>
        </p:nvSpPr>
        <p:spPr bwMode="auto">
          <a:xfrm>
            <a:off x="6427788" y="3897313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91" name="Rectangle 91"/>
          <p:cNvSpPr>
            <a:spLocks noChangeArrowheads="1"/>
          </p:cNvSpPr>
          <p:nvPr/>
        </p:nvSpPr>
        <p:spPr bwMode="auto">
          <a:xfrm>
            <a:off x="7893050" y="3330575"/>
            <a:ext cx="3397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sp>
        <p:nvSpPr>
          <p:cNvPr id="92" name="Text Box 92"/>
          <p:cNvSpPr txBox="1">
            <a:spLocks noChangeArrowheads="1"/>
          </p:cNvSpPr>
          <p:nvPr/>
        </p:nvSpPr>
        <p:spPr bwMode="auto">
          <a:xfrm>
            <a:off x="6961188" y="3214688"/>
            <a:ext cx="296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grpSp>
        <p:nvGrpSpPr>
          <p:cNvPr id="93" name="Group 93"/>
          <p:cNvGrpSpPr>
            <a:grpSpLocks/>
          </p:cNvGrpSpPr>
          <p:nvPr/>
        </p:nvGrpSpPr>
        <p:grpSpPr bwMode="auto">
          <a:xfrm>
            <a:off x="554038" y="4572000"/>
            <a:ext cx="2268537" cy="1447800"/>
            <a:chOff x="301" y="2736"/>
            <a:chExt cx="1429" cy="912"/>
          </a:xfrm>
        </p:grpSpPr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95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96"/>
          <p:cNvGrpSpPr>
            <a:grpSpLocks/>
          </p:cNvGrpSpPr>
          <p:nvPr/>
        </p:nvGrpSpPr>
        <p:grpSpPr bwMode="auto">
          <a:xfrm>
            <a:off x="6265863" y="2743200"/>
            <a:ext cx="2268537" cy="1447800"/>
            <a:chOff x="301" y="2736"/>
            <a:chExt cx="1429" cy="912"/>
          </a:xfrm>
        </p:grpSpPr>
        <p:sp>
          <p:nvSpPr>
            <p:cNvPr id="97" name="Line 97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683373" y="6172200"/>
            <a:ext cx="6026151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Prune plans with cross-products immediately</a:t>
            </a:r>
            <a:r>
              <a:rPr lang="en-US" sz="2400" dirty="0" smtClean="0">
                <a:solidFill>
                  <a:schemeClr val="tx1"/>
                </a:solidFill>
              </a:rPr>
              <a:t>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20675" y="2508250"/>
            <a:ext cx="2667000" cy="20574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915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</p:spTree>
    <p:extLst>
      <p:ext uri="{BB962C8B-B14F-4D97-AF65-F5344CB8AC3E}">
        <p14:creationId xmlns:p14="http://schemas.microsoft.com/office/powerpoint/2010/main" val="212495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1" grpId="0"/>
      <p:bldP spid="112" grpId="0"/>
      <p:bldP spid="129" grpId="0"/>
      <p:bldP spid="130" grpId="0"/>
      <p:bldP spid="147" grpId="0"/>
      <p:bldP spid="148" grpId="0"/>
      <p:bldP spid="165" grpId="0"/>
      <p:bldP spid="16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</a:t>
            </a:r>
            <a:r>
              <a:rPr lang="en-US" b="0" dirty="0" smtClean="0">
                <a:solidFill>
                  <a:srgbClr val="FF0000"/>
                </a:solidFill>
                <a:latin typeface="Book Antiqua" pitchFamily="18" charset="0"/>
              </a:rPr>
              <a:t>for the 3 </a:t>
            </a: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other plans</a:t>
            </a:r>
          </a:p>
        </p:txBody>
      </p:sp>
      <p:sp>
        <p:nvSpPr>
          <p:cNvPr id="169" name="Oval 168"/>
          <p:cNvSpPr/>
          <p:nvPr/>
        </p:nvSpPr>
        <p:spPr>
          <a:xfrm>
            <a:off x="3673476" y="3048000"/>
            <a:ext cx="2667000" cy="1633538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rved Up Arrow 170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839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</a:t>
            </a:r>
            <a:r>
              <a:rPr lang="en-US" sz="2600" dirty="0" smtClean="0"/>
              <a:t>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187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188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201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202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203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4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5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6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7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2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</a:t>
            </a:r>
            <a:r>
              <a:rPr lang="en-US" b="0" dirty="0" smtClean="0">
                <a:solidFill>
                  <a:srgbClr val="FF0000"/>
                </a:solidFill>
                <a:latin typeface="Book Antiqua" pitchFamily="18" charset="0"/>
              </a:rPr>
              <a:t>for the 3 </a:t>
            </a: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other plans</a:t>
            </a: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rved Up Arrow 67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70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76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89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90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71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3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4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5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3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Enumerating Execution </a:t>
            </a:r>
            <a:r>
              <a:rPr lang="en-US" dirty="0">
                <a:ea typeface="ＭＳ Ｐゴシック" pitchFamily="34" charset="-128"/>
              </a:rPr>
              <a:t>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</a:t>
            </a:r>
            <a:r>
              <a:rPr lang="en-US" sz="2600" dirty="0"/>
              <a:t>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Rounded Rectangle 1"/>
          <p:cNvSpPr/>
          <p:nvPr/>
        </p:nvSpPr>
        <p:spPr>
          <a:xfrm>
            <a:off x="762000" y="3886200"/>
            <a:ext cx="7848600" cy="1066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Subsequently, estimate the cost of each plan using </a:t>
            </a:r>
            <a:r>
              <a:rPr lang="en-US" sz="2800" i="1" dirty="0" smtClean="0">
                <a:solidFill>
                  <a:schemeClr val="tx1"/>
                </a:solidFill>
              </a:rPr>
              <a:t>statistics</a:t>
            </a:r>
            <a:r>
              <a:rPr lang="en-US" sz="2800" dirty="0" smtClean="0">
                <a:solidFill>
                  <a:schemeClr val="tx1"/>
                </a:solidFill>
              </a:rPr>
              <a:t> collected and stored at the system catalog!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5257800"/>
            <a:ext cx="78486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Let us now study a </a:t>
            </a:r>
            <a:r>
              <a:rPr lang="en-US" sz="2800" i="1" dirty="0" smtClean="0">
                <a:solidFill>
                  <a:schemeClr val="tx1"/>
                </a:solidFill>
              </a:rPr>
              <a:t>dynamic programming algorithm </a:t>
            </a:r>
            <a:r>
              <a:rPr lang="en-US" sz="2800" dirty="0" smtClean="0">
                <a:solidFill>
                  <a:schemeClr val="tx1"/>
                </a:solidFill>
              </a:rPr>
              <a:t>to effectively enumerate and estimate cost plans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relational query optimizer uses </a:t>
            </a:r>
            <a:r>
              <a:rPr lang="en-US" sz="2800" i="1" dirty="0" smtClean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 smtClean="0"/>
              <a:t> to identify many </a:t>
            </a:r>
            <a:r>
              <a:rPr lang="en-US" sz="2800" i="1" dirty="0" smtClean="0">
                <a:solidFill>
                  <a:srgbClr val="00B050"/>
                </a:solidFill>
              </a:rPr>
              <a:t>equivalent</a:t>
            </a:r>
            <a:r>
              <a:rPr lang="en-US" sz="2800" dirty="0" smtClean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relational algebra expressions over the same set of input relations are said to be </a:t>
            </a:r>
            <a:r>
              <a:rPr lang="en-US" sz="2800" i="1" dirty="0" smtClean="0"/>
              <a:t>equivalent</a:t>
            </a:r>
            <a:r>
              <a:rPr lang="en-US" sz="2800" dirty="0" smtClean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Push </a:t>
            </a:r>
            <a:r>
              <a:rPr lang="en-US" dirty="0">
                <a:solidFill>
                  <a:srgbClr val="0070C0"/>
                </a:solidFill>
              </a:rPr>
              <a:t>selections and projections ahead of </a:t>
            </a:r>
            <a:r>
              <a:rPr lang="en-US" dirty="0" smtClean="0">
                <a:solidFill>
                  <a:srgbClr val="0070C0"/>
                </a:solidFill>
              </a:rPr>
              <a:t>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46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 lIns="0" rIns="0">
            <a:normAutofit/>
          </a:bodyPr>
          <a:lstStyle/>
          <a:p>
            <a:r>
              <a:rPr lang="en-US" sz="3800" dirty="0" smtClean="0">
                <a:ea typeface="ＭＳ Ｐゴシック" pitchFamily="34" charset="-128"/>
              </a:rPr>
              <a:t>Towards a Dynamic Programming Algorithm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Only </a:t>
            </a:r>
            <a:r>
              <a:rPr lang="en-US" sz="2400" i="1" dirty="0" smtClean="0"/>
              <a:t>selection</a:t>
            </a:r>
            <a:r>
              <a:rPr lang="en-US" sz="2400" dirty="0" smtClean="0"/>
              <a:t>, </a:t>
            </a:r>
            <a:r>
              <a:rPr lang="en-US" sz="2400" i="1" dirty="0" smtClean="0"/>
              <a:t>projection</a:t>
            </a:r>
            <a:r>
              <a:rPr lang="en-US" sz="2400" dirty="0" smtClean="0"/>
              <a:t>, </a:t>
            </a:r>
            <a:r>
              <a:rPr lang="en-US" sz="2400" i="1" dirty="0" smtClean="0"/>
              <a:t>grouping</a:t>
            </a:r>
            <a:r>
              <a:rPr lang="en-US" sz="2400" dirty="0" smtClean="0"/>
              <a:t> and </a:t>
            </a:r>
            <a:r>
              <a:rPr lang="en-US" sz="2400" i="1" dirty="0" smtClean="0"/>
              <a:t>aggregate</a:t>
            </a:r>
            <a:r>
              <a:rPr lang="en-US" sz="2400" dirty="0" smtClean="0"/>
              <a:t> operations are involved (i.e., no </a:t>
            </a:r>
            <a:r>
              <a:rPr lang="en-US" sz="2400" i="1" dirty="0" smtClean="0"/>
              <a:t>joins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Every available access path is considered and the one with the least estimated cost is selected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different operations are </a:t>
            </a:r>
            <a:r>
              <a:rPr lang="en-US" sz="2400" dirty="0" smtClean="0"/>
              <a:t>carried </a:t>
            </a:r>
            <a:r>
              <a:rPr lang="en-US" sz="2400" dirty="0"/>
              <a:t>out </a:t>
            </a:r>
            <a:r>
              <a:rPr lang="en-US" sz="2400" dirty="0" smtClean="0"/>
              <a:t>together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E.g., if </a:t>
            </a:r>
            <a:r>
              <a:rPr lang="en-US" sz="2200" dirty="0"/>
              <a:t>an index is used for a selection, projection </a:t>
            </a:r>
            <a:r>
              <a:rPr lang="en-US" sz="2200" dirty="0" smtClean="0"/>
              <a:t>can be </a:t>
            </a:r>
            <a:r>
              <a:rPr lang="en-US" sz="2200" dirty="0"/>
              <a:t>done for each retrieved tuple, and the resulting tuples </a:t>
            </a:r>
            <a:r>
              <a:rPr lang="en-US" sz="2200" dirty="0" smtClean="0"/>
              <a:t>can be </a:t>
            </a:r>
            <a:r>
              <a:rPr lang="en-US" sz="2200" i="1" dirty="0">
                <a:solidFill>
                  <a:schemeClr val="accent2"/>
                </a:solidFill>
              </a:rPr>
              <a:t>pipelined</a:t>
            </a:r>
            <a:r>
              <a:rPr lang="en-US" sz="2200" dirty="0"/>
              <a:t> into </a:t>
            </a:r>
            <a:r>
              <a:rPr lang="en-US" sz="2200" dirty="0" smtClean="0"/>
              <a:t>an </a:t>
            </a:r>
            <a:r>
              <a:rPr lang="en-US" sz="2200" dirty="0"/>
              <a:t>aggregate </a:t>
            </a:r>
            <a:r>
              <a:rPr lang="en-US" sz="2200" dirty="0" smtClean="0"/>
              <a:t>operation (if any)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3087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700" b="1" i="1" dirty="0" smtClean="0"/>
              <a:t>Q</a:t>
            </a:r>
            <a:r>
              <a:rPr lang="en-US" sz="2700" dirty="0" smtClean="0"/>
              <a:t> can be expressed in a relational algebra tree as follows: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31541" y="3962400"/>
            <a:ext cx="2546176" cy="2819400"/>
            <a:chOff x="3231541" y="3962400"/>
            <a:chExt cx="2546176" cy="2819400"/>
          </a:xfrm>
        </p:grpSpPr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0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2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610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</a:t>
            </a:r>
            <a:r>
              <a:rPr lang="en-US" dirty="0">
                <a:ea typeface="ＭＳ Ｐゴシック" pitchFamily="34" charset="-128"/>
              </a:rPr>
              <a:t>Queries-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</a:t>
            </a:r>
            <a:r>
              <a:rPr lang="en-US" dirty="0">
                <a:ea typeface="ＭＳ Ｐゴシック" pitchFamily="34" charset="-128"/>
              </a:rPr>
              <a:t>Example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</a:t>
            </a:r>
            <a:r>
              <a:rPr lang="en-US" sz="2800" b="1" i="1" dirty="0" smtClean="0">
                <a:solidFill>
                  <a:srgbClr val="0070C0"/>
                </a:solidFill>
              </a:rPr>
              <a:t>Q</a:t>
            </a:r>
            <a:r>
              <a:rPr lang="en-US" sz="2800" dirty="0" smtClean="0">
                <a:solidFill>
                  <a:srgbClr val="0070C0"/>
                </a:solidFill>
              </a:rPr>
              <a:t> be evaluated?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Apply CASE I: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Every </a:t>
            </a:r>
            <a:r>
              <a:rPr lang="en-US" sz="2600" dirty="0"/>
              <a:t>available access path </a:t>
            </a:r>
            <a:r>
              <a:rPr lang="en-US" sz="2600" i="1" dirty="0" smtClean="0"/>
              <a:t>for Sailors</a:t>
            </a:r>
            <a:r>
              <a:rPr lang="en-US" sz="2600" dirty="0" smtClean="0"/>
              <a:t> is </a:t>
            </a:r>
            <a:r>
              <a:rPr lang="en-US" sz="2600" dirty="0"/>
              <a:t>considered and the one with the least estimated cost is selected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selection and projection </a:t>
            </a:r>
            <a:r>
              <a:rPr lang="en-US" sz="2600" dirty="0"/>
              <a:t>operations are carried out together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5562600" y="2526294"/>
            <a:ext cx="6096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066800" y="2291303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400800" y="1524000"/>
            <a:ext cx="2546176" cy="2819400"/>
            <a:chOff x="3231541" y="3962400"/>
            <a:chExt cx="2546176" cy="2819400"/>
          </a:xfrm>
        </p:grpSpPr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85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SQL query </a:t>
            </a:r>
            <a:r>
              <a:rPr lang="en-US" sz="2800" b="1" i="1" dirty="0" smtClean="0"/>
              <a:t>Q</a:t>
            </a:r>
            <a:r>
              <a:rPr lang="en-US" sz="2800" dirty="0" smtClean="0"/>
              <a:t>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  <a:endParaRPr lang="en-US" sz="26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4191000" y="4926839"/>
            <a:ext cx="9144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COUNT (*)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&gt; 5 AND 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 = 20</a:t>
            </a:r>
          </a:p>
          <a:p>
            <a:r>
              <a:rPr lang="en-US" dirty="0" smtClean="0">
                <a:latin typeface="Book Antiqua" pitchFamily="18" charset="0"/>
              </a:rPr>
              <a:t>GROUP BY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492424" y="3962400"/>
            <a:ext cx="2546176" cy="2819400"/>
            <a:chOff x="3231541" y="3962400"/>
            <a:chExt cx="2546176" cy="2819400"/>
          </a:xfrm>
        </p:grpSpPr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ating, COUNT(*)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GROUP </a:t>
              </a:r>
              <a:r>
                <a:rPr lang="en-US" dirty="0" err="1" smtClean="0"/>
                <a:t>BY</a:t>
              </a:r>
              <a:r>
                <a:rPr lang="en-US" sz="2200" b="1" baseline="-25000" dirty="0" err="1" smtClean="0"/>
                <a:t>rating</a:t>
              </a:r>
              <a:endParaRPr lang="en-US" sz="2200" b="1" dirty="0"/>
            </a:p>
          </p:txBody>
        </p:sp>
        <p:sp>
          <p:nvSpPr>
            <p:cNvPr id="47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61240" y="3958082"/>
            <a:ext cx="3704084" cy="2819400"/>
            <a:chOff x="5461240" y="3958082"/>
            <a:chExt cx="3704084" cy="2819400"/>
          </a:xfrm>
        </p:grpSpPr>
        <p:grpSp>
          <p:nvGrpSpPr>
            <p:cNvPr id="28" name="Group 27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54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64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65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66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68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" name="TextBox 73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0812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26624" name="Rectangle 26623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26627" name="Straight Arrow Connector 26626"/>
          <p:cNvCxnSpPr>
            <a:stCxn id="2" idx="6"/>
            <a:endCxn id="61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1" name="Straight Arrow Connector 26630"/>
          <p:cNvCxnSpPr>
            <a:stCxn id="2" idx="6"/>
            <a:endCxn id="63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3" name="Straight Arrow Connector 26632"/>
          <p:cNvCxnSpPr>
            <a:stCxn id="2" idx="6"/>
            <a:endCxn id="26624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80" name="Rectangle 79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64" name="Straight Arrow Connector 63"/>
          <p:cNvCxnSpPr>
            <a:stCxn id="2" idx="6"/>
            <a:endCxn id="80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2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1" grpId="0" animBg="1"/>
      <p:bldP spid="62" grpId="0"/>
      <p:bldP spid="63" grpId="0" animBg="1"/>
      <p:bldP spid="26624" grpId="0" animBg="1"/>
      <p:bldP spid="67" grpId="0"/>
      <p:bldP spid="76" grpId="0" animBg="1"/>
      <p:bldP spid="79" grpId="0"/>
      <p:bldP spid="80" grpId="0" animBg="1"/>
      <p:bldP spid="8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br>
              <a:rPr lang="en-US" i="1" dirty="0" smtClean="0"/>
            </a:br>
            <a:r>
              <a:rPr lang="en-US" i="1" dirty="0" smtClean="0"/>
              <a:t>(default &lt; 1/2)</a:t>
            </a:r>
            <a:endParaRPr lang="en-US" i="1" dirty="0"/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br>
              <a:rPr lang="en-US" i="1" dirty="0" smtClean="0"/>
            </a:br>
            <a:r>
              <a:rPr lang="en-US" i="1" dirty="0" smtClean="0"/>
              <a:t>(</a:t>
            </a:r>
            <a:r>
              <a:rPr lang="en-US" i="1" dirty="0"/>
              <a:t>default </a:t>
            </a:r>
            <a:r>
              <a:rPr lang="en-US" i="1" dirty="0" smtClean="0"/>
              <a:t>= 1/10</a:t>
            </a:r>
            <a:r>
              <a:rPr lang="en-US" i="1" dirty="0"/>
              <a:t>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93" name="Rectangle 92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br>
              <a:rPr lang="en-US" i="1" dirty="0" smtClean="0"/>
            </a:br>
            <a:r>
              <a:rPr lang="en-US" i="1" dirty="0" smtClean="0"/>
              <a:t>(default &lt; 1/2)</a:t>
            </a:r>
            <a:endParaRPr lang="en-US" i="1" dirty="0"/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br>
              <a:rPr lang="en-US" i="1" dirty="0" smtClean="0"/>
            </a:br>
            <a:r>
              <a:rPr lang="en-US" i="1" dirty="0" smtClean="0"/>
              <a:t>(</a:t>
            </a:r>
            <a:r>
              <a:rPr lang="en-US" i="1" dirty="0"/>
              <a:t>default </a:t>
            </a:r>
            <a:r>
              <a:rPr lang="en-US" i="1" dirty="0" smtClean="0"/>
              <a:t>= 1/10</a:t>
            </a:r>
            <a:r>
              <a:rPr lang="en-US" i="1" dirty="0"/>
              <a:t>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 = </a:t>
            </a:r>
            <a:r>
              <a:rPr lang="en-US" b="1" dirty="0" smtClean="0"/>
              <a:t>500 I/</a:t>
            </a:r>
            <a:r>
              <a:rPr lang="en-US" b="1" dirty="0" err="1" smtClean="0"/>
              <a:t>Os</a:t>
            </a:r>
            <a:endParaRPr lang="en-US" b="1" dirty="0"/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57644" y="3974068"/>
            <a:ext cx="41441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</a:t>
            </a:r>
            <a:r>
              <a:rPr lang="en-US" dirty="0" smtClean="0"/>
              <a:t>tuple = </a:t>
            </a:r>
            <a:r>
              <a:rPr lang="en-US" b="1" dirty="0" smtClean="0"/>
              <a:t>0.25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S.age</a:t>
            </a:r>
            <a:r>
              <a:rPr lang="en-US" dirty="0" smtClean="0"/>
              <a:t> = </a:t>
            </a:r>
            <a:r>
              <a:rPr lang="en-US" b="1" dirty="0" smtClean="0"/>
              <a:t>0.1</a:t>
            </a:r>
            <a:endParaRPr lang="en-US" b="1" dirty="0"/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419963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</a:t>
            </a:r>
            <a:r>
              <a:rPr lang="en-US" dirty="0" smtClean="0"/>
              <a:t>) = </a:t>
            </a:r>
            <a:r>
              <a:rPr lang="en-US" b="1" dirty="0" smtClean="0"/>
              <a:t>500 I/</a:t>
            </a:r>
            <a:r>
              <a:rPr lang="en-US" b="1" dirty="0" err="1" smtClean="0"/>
              <a:t>Os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93" name="Rectangle 92"/>
          <p:cNvSpPr/>
          <p:nvPr/>
        </p:nvSpPr>
        <p:spPr>
          <a:xfrm>
            <a:off x="5029200" y="4729109"/>
            <a:ext cx="37338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 smtClean="0"/>
              <a:t>S.rating</a:t>
            </a:r>
            <a:r>
              <a:rPr lang="en-US" dirty="0" smtClean="0"/>
              <a:t> = </a:t>
            </a:r>
            <a:r>
              <a:rPr lang="en-US" b="1" dirty="0" smtClean="0"/>
              <a:t>0.2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5915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259839" y="6412468"/>
            <a:ext cx="115288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502.5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612761" y="590087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56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External Sorting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467832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87250" y="3025228"/>
            <a:ext cx="3385414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3 × </a:t>
            </a:r>
            <a:r>
              <a:rPr lang="en-US" dirty="0" err="1" smtClean="0"/>
              <a:t>NPages</a:t>
            </a:r>
            <a:r>
              <a:rPr lang="en-US" dirty="0" smtClean="0"/>
              <a:t>(T1) = 3 × 2.5 = 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/>
          <p:nvPr/>
        </p:nvCxnSpPr>
        <p:spPr>
          <a:xfrm flipV="1">
            <a:off x="4290859" y="3203053"/>
            <a:ext cx="362920" cy="208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78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 smtClean="0">
                <a:solidFill>
                  <a:srgbClr val="0070C0"/>
                </a:solidFill>
              </a:rPr>
              <a:t>file scan</a:t>
            </a:r>
            <a:r>
              <a:rPr lang="en-US" sz="2600" dirty="0" smtClean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432425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(Scan;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4062057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315659" y="3025228"/>
            <a:ext cx="918841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>
            <a:endCxn id="63" idx="1"/>
          </p:cNvCxnSpPr>
          <p:nvPr/>
        </p:nvCxnSpPr>
        <p:spPr>
          <a:xfrm>
            <a:off x="5885084" y="3205137"/>
            <a:ext cx="430575" cy="4757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581804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61" idx="6"/>
            <a:endCxn id="64" idx="1"/>
          </p:cNvCxnSpPr>
          <p:nvPr/>
        </p:nvCxnSpPr>
        <p:spPr>
          <a:xfrm>
            <a:off x="6031905" y="4455213"/>
            <a:ext cx="220368" cy="13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252273" y="4270560"/>
            <a:ext cx="1152880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502.5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320641" y="5332245"/>
            <a:ext cx="1087157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510 I/</a:t>
            </a:r>
            <a:r>
              <a:rPr lang="en-US" sz="2000" b="1" dirty="0" err="1" smtClean="0"/>
              <a:t>Os</a:t>
            </a:r>
            <a:endParaRPr lang="en-US" sz="2000" b="1" dirty="0"/>
          </a:p>
        </p:txBody>
      </p:sp>
      <p:sp>
        <p:nvSpPr>
          <p:cNvPr id="3" name="Plus 2"/>
          <p:cNvSpPr/>
          <p:nvPr/>
        </p:nvSpPr>
        <p:spPr>
          <a:xfrm>
            <a:off x="6553115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/>
          <p:cNvSpPr/>
          <p:nvPr/>
        </p:nvSpPr>
        <p:spPr>
          <a:xfrm>
            <a:off x="6553115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5" name="Rectangle 64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70" name="Straight Arrow Connector 69"/>
          <p:cNvCxnSpPr>
            <a:endCxn id="65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" idx="6"/>
            <a:endCxn id="66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39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6" grpId="0" animBg="1"/>
      <p:bldP spid="64" grpId="0"/>
      <p:bldP spid="65" grpId="0" animBg="1"/>
      <p:bldP spid="66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4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5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combine several selections into one selection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OR</a:t>
            </a:r>
            <a:r>
              <a:rPr lang="en-US" sz="2400" dirty="0" smtClean="0"/>
              <a:t>: Allows us to replace a selection with several smaller selections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Allows us to test selection conditions in either order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42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68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7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615946" y="4653229"/>
            <a:ext cx="2263312" cy="92333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= 0.5 × 0.1 </a:t>
            </a:r>
            <a:r>
              <a:rPr lang="en-US" dirty="0"/>
              <a:t>×</a:t>
            </a:r>
            <a:r>
              <a:rPr lang="en-US" dirty="0" smtClean="0"/>
              <a:t> </a:t>
            </a:r>
            <a:r>
              <a:rPr lang="en-US" dirty="0" err="1" smtClean="0"/>
              <a:t>NPages</a:t>
            </a:r>
            <a:r>
              <a:rPr lang="en-US" dirty="0" smtClean="0"/>
              <a:t>(I)</a:t>
            </a:r>
          </a:p>
          <a:p>
            <a:r>
              <a:rPr lang="en-US" dirty="0" smtClean="0"/>
              <a:t>= 0.5 × 0.1 </a:t>
            </a:r>
            <a:r>
              <a:rPr lang="en-US" dirty="0"/>
              <a:t>× </a:t>
            </a:r>
            <a:r>
              <a:rPr lang="en-US" dirty="0" smtClean="0"/>
              <a:t>600</a:t>
            </a:r>
          </a:p>
          <a:p>
            <a:r>
              <a:rPr lang="en-US" dirty="0" smtClean="0"/>
              <a:t>= 30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519639" y="422988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</a:t>
                </a:r>
                <a:r>
                  <a:rPr lang="en-US" b="1" dirty="0" smtClean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 smtClean="0"/>
                  <a:t>;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 smtClean="0">
                    <a:solidFill>
                      <a:srgbClr val="0070C0"/>
                    </a:solidFill>
                  </a:rPr>
                </a:br>
                <a:r>
                  <a:rPr lang="en-US" b="1" dirty="0" smtClean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4</a:t>
            </a:r>
            <a:endParaRPr lang="en-US" i="1" dirty="0"/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</a:t>
            </a:r>
            <a:r>
              <a:rPr lang="en-US" dirty="0" smtClean="0"/>
              <a:t>)) = (10 – 5)/10 = 0.5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Term of </a:t>
            </a:r>
            <a:r>
              <a:rPr lang="en-US" i="1" dirty="0" smtClean="0"/>
              <a:t>Form 1</a:t>
            </a:r>
            <a:r>
              <a:rPr lang="en-US" dirty="0" smtClean="0"/>
              <a:t>. Can be applied </a:t>
            </a:r>
            <a:br>
              <a:rPr lang="en-US" dirty="0" smtClean="0"/>
            </a:br>
            <a:r>
              <a:rPr lang="en-US" dirty="0" smtClean="0"/>
              <a:t>to each retrieved tuple.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Cost of retrieving the index entries</a:t>
            </a:r>
            <a:endParaRPr lang="en-US" dirty="0"/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Cost of retrieving the corresponding</a:t>
            </a:r>
            <a:br>
              <a:rPr lang="en-US" dirty="0" smtClean="0"/>
            </a:br>
            <a:r>
              <a:rPr lang="en-US" dirty="0" smtClean="0"/>
              <a:t>Sailors tuples</a:t>
            </a:r>
            <a:endParaRPr lang="en-US" dirty="0"/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Cost of writing out T1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565000" y="4277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cxnSp>
        <p:nvCxnSpPr>
          <p:cNvPr id="66" name="Straight Arrow Connector 65"/>
          <p:cNvCxnSpPr>
            <a:endCxn id="64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885607" y="5528101"/>
            <a:ext cx="165462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2 × 30 = 60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519639" y="5058211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9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</a:t>
            </a:r>
            <a:r>
              <a:rPr lang="en-US" dirty="0" smtClean="0">
                <a:ea typeface="ＭＳ Ｐゴシック" pitchFamily="34" charset="-128"/>
              </a:rPr>
              <a:t>: Single-Relation 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 smtClean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(Index; Write</a:t>
                </a:r>
                <a:br>
                  <a:rPr lang="en-US" b="1" dirty="0" smtClean="0"/>
                </a:br>
                <a:r>
                  <a:rPr lang="en-US" b="1" dirty="0" smtClean="0"/>
                  <a:t>to Temp T1)</a:t>
                </a:r>
                <a:endParaRPr lang="en-US" b="1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</a:t>
                  </a:r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ating, COUNT(*)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GROUP </a:t>
                  </a:r>
                  <a:r>
                    <a:rPr lang="en-US" dirty="0" err="1" smtClean="0"/>
                    <a:t>BY</a:t>
                  </a:r>
                  <a:r>
                    <a:rPr lang="en-US" sz="2200" b="1" baseline="-25000" dirty="0" err="1" smtClean="0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  <a:endParaRPr lang="en-US" sz="1400" b="1" dirty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(External Sorting)</a:t>
                </a:r>
                <a:endParaRPr lang="en-US" b="1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(on-the-fly)</a:t>
                </a:r>
                <a:endParaRPr lang="en-US" b="1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(on-the-fly)</a:t>
              </a:r>
              <a:endParaRPr lang="en-US" b="1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42865" y="4272940"/>
            <a:ext cx="1654620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2 × 30 = 60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2" idx="6"/>
            <a:endCxn id="61" idx="1"/>
          </p:cNvCxnSpPr>
          <p:nvPr/>
        </p:nvCxnSpPr>
        <p:spPr>
          <a:xfrm>
            <a:off x="4437680" y="4455213"/>
            <a:ext cx="1005185" cy="2393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2421579" y="2846014"/>
            <a:ext cx="1823027" cy="74754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442866" y="3025228"/>
            <a:ext cx="165462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~7.5 I/</a:t>
            </a:r>
            <a:r>
              <a:rPr lang="en-US" dirty="0" err="1" smtClean="0"/>
              <a:t>Os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39" idx="3"/>
            <a:endCxn id="69" idx="1"/>
          </p:cNvCxnSpPr>
          <p:nvPr/>
        </p:nvCxnSpPr>
        <p:spPr>
          <a:xfrm>
            <a:off x="4290859" y="3209894"/>
            <a:ext cx="115200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953000" y="5343435"/>
            <a:ext cx="2823658" cy="707886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67.5 I/</a:t>
            </a:r>
            <a:r>
              <a:rPr lang="en-US" sz="2000" b="1" dirty="0" err="1" smtClean="0"/>
              <a:t>Os</a:t>
            </a:r>
            <a:r>
              <a:rPr lang="en-US" sz="2000" b="1" dirty="0" smtClean="0"/>
              <a:t> (</a:t>
            </a:r>
            <a:r>
              <a:rPr lang="en-US" sz="2000" b="1" i="1" dirty="0" smtClean="0"/>
              <a:t>as opposed to </a:t>
            </a:r>
            <a:r>
              <a:rPr lang="en-US" sz="2000" b="1" i="1" smtClean="0"/>
              <a:t/>
            </a:r>
            <a:br>
              <a:rPr lang="en-US" sz="2000" b="1" i="1" smtClean="0"/>
            </a:br>
            <a:r>
              <a:rPr lang="en-US" sz="2000" b="1" i="1" smtClean="0"/>
              <a:t>510 </a:t>
            </a:r>
            <a:r>
              <a:rPr lang="en-US" sz="2000" b="1" i="1" dirty="0" smtClean="0"/>
              <a:t>I/</a:t>
            </a:r>
            <a:r>
              <a:rPr lang="en-US" sz="2000" b="1" i="1" dirty="0" err="1" smtClean="0"/>
              <a:t>Os</a:t>
            </a:r>
            <a:r>
              <a:rPr lang="en-US" sz="2000" b="1" i="1" dirty="0" smtClean="0"/>
              <a:t> with a file scan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73" name="Plus 72"/>
          <p:cNvSpPr/>
          <p:nvPr/>
        </p:nvSpPr>
        <p:spPr>
          <a:xfrm>
            <a:off x="5900560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qual 73"/>
          <p:cNvSpPr/>
          <p:nvPr/>
        </p:nvSpPr>
        <p:spPr>
          <a:xfrm>
            <a:off x="5900560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2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 lIns="0" rIns="0">
            <a:normAutofit/>
          </a:bodyPr>
          <a:lstStyle/>
          <a:p>
            <a:r>
              <a:rPr lang="en-US" sz="3800" dirty="0">
                <a:ea typeface="ＭＳ Ｐゴシック" pitchFamily="34" charset="-128"/>
              </a:rPr>
              <a:t>Towards a Dynamic Programming Algorithm</a:t>
            </a:r>
            <a:endParaRPr lang="en-US" sz="3800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CASE II: </a:t>
            </a:r>
            <a:r>
              <a:rPr lang="en-US" sz="2800" dirty="0">
                <a:solidFill>
                  <a:srgbClr val="0070C0"/>
                </a:solidFill>
              </a:rPr>
              <a:t>Multiple-Relation Queries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Only consider left-deep plans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Apply a dynamic programming algorithm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802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Enumeration of Left-Deep Plans Using Dynamic Programming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Enumerate </a:t>
            </a:r>
            <a:r>
              <a:rPr lang="en-US" sz="2600" dirty="0"/>
              <a:t>using </a:t>
            </a:r>
            <a:r>
              <a:rPr lang="en-US" sz="2600" b="1" i="1" dirty="0"/>
              <a:t>N</a:t>
            </a:r>
            <a:r>
              <a:rPr lang="en-US" sz="2600" dirty="0"/>
              <a:t> passes (if </a:t>
            </a:r>
            <a:r>
              <a:rPr lang="en-US" sz="2600" b="1" i="1" dirty="0"/>
              <a:t>N</a:t>
            </a:r>
            <a:r>
              <a:rPr lang="en-US" sz="2600" dirty="0"/>
              <a:t> relations joined):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1:</a:t>
            </a:r>
            <a:r>
              <a:rPr lang="en-US" sz="2400" dirty="0"/>
              <a:t>  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For each relation, enumerate all plans (all </a:t>
            </a:r>
            <a:r>
              <a:rPr lang="en-US" b="1" i="1" dirty="0" smtClean="0"/>
              <a:t>1</a:t>
            </a:r>
            <a:r>
              <a:rPr lang="en-US" dirty="0" smtClean="0"/>
              <a:t>-relation plans)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</a:t>
            </a:r>
            <a:r>
              <a:rPr lang="en-US" dirty="0" smtClean="0"/>
              <a:t>etain the cheapest plan per each relation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2: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Enumerate all </a:t>
            </a:r>
            <a:r>
              <a:rPr lang="en-US" b="1" i="1" dirty="0" smtClean="0"/>
              <a:t>2</a:t>
            </a:r>
            <a:r>
              <a:rPr lang="en-US" dirty="0" smtClean="0"/>
              <a:t>-relation plans by considering each </a:t>
            </a:r>
            <a:r>
              <a:rPr lang="en-US" b="1" i="1" dirty="0" smtClean="0"/>
              <a:t>1</a:t>
            </a:r>
            <a:r>
              <a:rPr lang="en-US" dirty="0" smtClean="0"/>
              <a:t>-relation plan retained in </a:t>
            </a:r>
            <a:r>
              <a:rPr lang="en-US" dirty="0" smtClean="0">
                <a:solidFill>
                  <a:srgbClr val="0070C0"/>
                </a:solidFill>
              </a:rPr>
              <a:t>Pass 1</a:t>
            </a:r>
            <a:r>
              <a:rPr lang="en-US" dirty="0" smtClean="0"/>
              <a:t> (as </a:t>
            </a:r>
            <a:r>
              <a:rPr lang="en-US" i="1" dirty="0" smtClean="0"/>
              <a:t>outer</a:t>
            </a:r>
            <a:r>
              <a:rPr lang="en-US" dirty="0" smtClean="0"/>
              <a:t>) and successively every other relation (as </a:t>
            </a:r>
            <a:r>
              <a:rPr lang="en-US" i="1" dirty="0" smtClean="0"/>
              <a:t>inner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Retain the cheapest plan per each </a:t>
            </a:r>
            <a:r>
              <a:rPr lang="en-US" b="1" i="1" dirty="0" smtClean="0"/>
              <a:t>1</a:t>
            </a:r>
            <a:r>
              <a:rPr lang="en-US" dirty="0" smtClean="0"/>
              <a:t>-relation plan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</a:rPr>
              <a:t>Pass </a:t>
            </a:r>
            <a:r>
              <a:rPr lang="en-US" sz="2400" b="1" dirty="0">
                <a:solidFill>
                  <a:srgbClr val="0070C0"/>
                </a:solidFill>
              </a:rPr>
              <a:t>N: 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Enumerate all </a:t>
            </a:r>
            <a:r>
              <a:rPr lang="en-US" b="1" i="1" dirty="0" smtClean="0"/>
              <a:t>N</a:t>
            </a:r>
            <a:r>
              <a:rPr lang="en-US" dirty="0" smtClean="0"/>
              <a:t>-relation </a:t>
            </a:r>
            <a:r>
              <a:rPr lang="en-US" dirty="0"/>
              <a:t>plans by considering each </a:t>
            </a:r>
            <a:r>
              <a:rPr lang="en-US" dirty="0" smtClean="0"/>
              <a:t>(</a:t>
            </a:r>
            <a:r>
              <a:rPr lang="en-US" b="1" i="1" dirty="0" smtClean="0"/>
              <a:t>N-1</a:t>
            </a:r>
            <a:r>
              <a:rPr lang="en-US" dirty="0" smtClean="0"/>
              <a:t>)-relation </a:t>
            </a:r>
            <a:r>
              <a:rPr lang="en-US" dirty="0"/>
              <a:t>plan retained in </a:t>
            </a:r>
            <a:r>
              <a:rPr lang="en-US" dirty="0">
                <a:solidFill>
                  <a:srgbClr val="0070C0"/>
                </a:solidFill>
              </a:rPr>
              <a:t>Pass </a:t>
            </a:r>
            <a:r>
              <a:rPr lang="en-US" dirty="0" smtClean="0">
                <a:solidFill>
                  <a:srgbClr val="0070C0"/>
                </a:solidFill>
              </a:rPr>
              <a:t>N-1 </a:t>
            </a:r>
            <a:r>
              <a:rPr lang="en-US" dirty="0"/>
              <a:t>(as outer) and successively every other relation (as inner)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Retain the cheapest plan per each </a:t>
            </a:r>
            <a:r>
              <a:rPr lang="en-US" dirty="0" smtClean="0"/>
              <a:t>(</a:t>
            </a:r>
            <a:r>
              <a:rPr lang="en-US" b="1" i="1" dirty="0" smtClean="0"/>
              <a:t>N-1</a:t>
            </a:r>
            <a:r>
              <a:rPr lang="en-US" dirty="0" smtClean="0"/>
              <a:t>)-relation plan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</a:rPr>
              <a:t>Pick the cheapest N-relation plan </a:t>
            </a:r>
            <a:endParaRPr lang="en-US" sz="2400" b="1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6044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Enumeration of Left-Deep Plans Using Dynamic Programming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</a:t>
            </a:r>
            <a:r>
              <a:rPr lang="en-US" sz="2800" b="1" i="1" dirty="0"/>
              <a:t>N-1</a:t>
            </a:r>
            <a:r>
              <a:rPr lang="en-US" sz="2800" dirty="0"/>
              <a:t> way plan is not combined with an additional relation </a:t>
            </a:r>
            <a:r>
              <a:rPr lang="en-US" sz="2800" dirty="0" smtClean="0"/>
              <a:t>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There </a:t>
            </a:r>
            <a:r>
              <a:rPr lang="en-US" sz="2600" dirty="0"/>
              <a:t>is a join condition between </a:t>
            </a:r>
            <a:r>
              <a:rPr lang="en-US" sz="2600" dirty="0" smtClean="0"/>
              <a:t>them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All </a:t>
            </a:r>
            <a:r>
              <a:rPr lang="en-US" sz="2600" dirty="0"/>
              <a:t>predicates in </a:t>
            </a:r>
            <a:r>
              <a:rPr lang="en-US" sz="2600" dirty="0" smtClean="0"/>
              <a:t>the WHERE clause have </a:t>
            </a:r>
            <a:r>
              <a:rPr lang="en-US" sz="2600" dirty="0"/>
              <a:t>been used </a:t>
            </a:r>
            <a:r>
              <a:rPr lang="en-US" sz="2600" dirty="0" smtClean="0"/>
              <a:t>up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ORDER BY, GROUP BY, </a:t>
            </a:r>
            <a:r>
              <a:rPr lang="en-US" sz="2800" dirty="0" smtClean="0">
                <a:solidFill>
                  <a:srgbClr val="0070C0"/>
                </a:solidFill>
              </a:rPr>
              <a:t>and aggregate functions </a:t>
            </a:r>
            <a:r>
              <a:rPr lang="en-US" sz="2800" dirty="0" smtClean="0"/>
              <a:t>are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handled </a:t>
            </a:r>
            <a:r>
              <a:rPr lang="en-US" sz="2800" dirty="0"/>
              <a:t>as a final step, using either an `interestingly ordered’ plan or an </a:t>
            </a:r>
            <a:r>
              <a:rPr lang="en-US" sz="2800" dirty="0" smtClean="0"/>
              <a:t>additional </a:t>
            </a:r>
            <a:r>
              <a:rPr lang="en-US" sz="2800" dirty="0"/>
              <a:t>sorting </a:t>
            </a:r>
            <a:r>
              <a:rPr lang="en-US" sz="2800" dirty="0" smtClean="0"/>
              <a:t>operator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Despite </a:t>
            </a:r>
            <a:r>
              <a:rPr lang="en-US" sz="2800" dirty="0"/>
              <a:t>of pruning </a:t>
            </a:r>
            <a:r>
              <a:rPr lang="en-US" sz="2800" dirty="0" smtClean="0"/>
              <a:t>the plan </a:t>
            </a:r>
            <a:r>
              <a:rPr lang="en-US" sz="2800" dirty="0"/>
              <a:t>space, this approach is </a:t>
            </a:r>
            <a:r>
              <a:rPr lang="en-US" sz="2800" i="1" dirty="0">
                <a:solidFill>
                  <a:srgbClr val="0070C0"/>
                </a:solidFill>
              </a:rPr>
              <a:t>still exponential</a:t>
            </a:r>
            <a:r>
              <a:rPr lang="en-US" sz="2800" dirty="0"/>
              <a:t> in the # of tables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460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relational algebra tree: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following: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505200" y="2049970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245643" y="5029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359624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Pass 1: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Sailors</a:t>
            </a:r>
            <a:r>
              <a:rPr lang="en-US" sz="2600" dirty="0"/>
              <a:t>:</a:t>
            </a:r>
            <a:r>
              <a:rPr lang="en-US" sz="2400" dirty="0"/>
              <a:t>  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B</a:t>
            </a:r>
            <a:r>
              <a:rPr lang="en-US" sz="2600" dirty="0"/>
              <a:t>+ tree matches rating&gt;5,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and </a:t>
            </a:r>
            <a:r>
              <a:rPr lang="en-US" sz="2600" dirty="0"/>
              <a:t>is </a:t>
            </a:r>
            <a:r>
              <a:rPr lang="en-US" sz="2600" i="1" dirty="0"/>
              <a:t>probably</a:t>
            </a:r>
            <a:r>
              <a:rPr lang="en-US" sz="2600" dirty="0"/>
              <a:t> </a:t>
            </a:r>
            <a:r>
              <a:rPr lang="en-US" sz="2600" dirty="0" smtClean="0"/>
              <a:t>the cheapest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If </a:t>
            </a:r>
            <a:r>
              <a:rPr lang="en-US" sz="2600" dirty="0"/>
              <a:t>this selection is expected </a:t>
            </a:r>
            <a:r>
              <a:rPr lang="en-US" sz="2600" dirty="0" smtClean="0"/>
              <a:t>to </a:t>
            </a:r>
            <a:br>
              <a:rPr lang="en-US" sz="2600" dirty="0" smtClean="0"/>
            </a:br>
            <a:r>
              <a:rPr lang="en-US" sz="2600" dirty="0" smtClean="0"/>
              <a:t>retrieve a </a:t>
            </a:r>
            <a:r>
              <a:rPr lang="en-US" sz="2600" dirty="0"/>
              <a:t>lot of tuples, and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the index </a:t>
            </a:r>
            <a:r>
              <a:rPr lang="en-US" sz="2600" dirty="0"/>
              <a:t>is </a:t>
            </a:r>
            <a:r>
              <a:rPr lang="en-US" sz="2600" dirty="0" smtClean="0"/>
              <a:t>un-clustered</a:t>
            </a:r>
            <a:r>
              <a:rPr lang="en-US" sz="2600" dirty="0"/>
              <a:t>,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file </a:t>
            </a:r>
            <a:r>
              <a:rPr lang="en-US" sz="2600" dirty="0"/>
              <a:t>scan </a:t>
            </a:r>
            <a:r>
              <a:rPr lang="en-US" sz="2600" dirty="0" smtClean="0"/>
              <a:t>might </a:t>
            </a:r>
            <a:r>
              <a:rPr lang="en-US" sz="2600" dirty="0"/>
              <a:t>be </a:t>
            </a:r>
            <a:r>
              <a:rPr lang="en-US" sz="2600" dirty="0" smtClean="0"/>
              <a:t>cheaper!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Reserves</a:t>
            </a:r>
            <a:r>
              <a:rPr lang="en-US" sz="2600" dirty="0"/>
              <a:t>: B+ tree on </a:t>
            </a:r>
            <a:r>
              <a:rPr lang="en-US" sz="2600" i="1" dirty="0"/>
              <a:t>bid</a:t>
            </a:r>
            <a:r>
              <a:rPr lang="en-US" sz="2600" dirty="0"/>
              <a:t> matches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i="1" dirty="0" smtClean="0"/>
              <a:t>bid=500</a:t>
            </a:r>
            <a:r>
              <a:rPr lang="en-US" sz="2600" dirty="0"/>
              <a:t>; </a:t>
            </a:r>
            <a:r>
              <a:rPr lang="en-US" sz="2600" i="1" dirty="0" smtClean="0"/>
              <a:t>probably</a:t>
            </a:r>
            <a:r>
              <a:rPr lang="en-US" sz="2600" dirty="0" smtClean="0"/>
              <a:t> the cheapest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237208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</a:t>
            </a:r>
            <a:r>
              <a:rPr lang="en-US" dirty="0" smtClean="0">
                <a:ea typeface="ＭＳ Ｐゴシック" pitchFamily="34" charset="-128"/>
              </a:rPr>
              <a:t>Queries-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Pass 2: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Consider </a:t>
            </a:r>
            <a:r>
              <a:rPr lang="en-US" sz="2600" dirty="0"/>
              <a:t>each plan retained from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dirty="0" smtClean="0">
                <a:solidFill>
                  <a:srgbClr val="0070C0"/>
                </a:solidFill>
              </a:rPr>
              <a:t>Pass </a:t>
            </a:r>
            <a:r>
              <a:rPr lang="en-US" sz="2600" b="1" dirty="0">
                <a:solidFill>
                  <a:srgbClr val="0070C0"/>
                </a:solidFill>
              </a:rPr>
              <a:t>1</a:t>
            </a:r>
            <a:r>
              <a:rPr lang="en-US" sz="2600" dirty="0"/>
              <a:t> as the outer, and </a:t>
            </a:r>
            <a:r>
              <a:rPr lang="en-US" sz="2600" dirty="0" smtClean="0"/>
              <a:t>join </a:t>
            </a:r>
            <a:r>
              <a:rPr lang="en-US" sz="2600" dirty="0"/>
              <a:t>it </a:t>
            </a:r>
            <a:r>
              <a:rPr lang="en-US" sz="2600" dirty="0" smtClean="0"/>
              <a:t>effectively</a:t>
            </a:r>
            <a:br>
              <a:rPr lang="en-US" sz="2600" dirty="0" smtClean="0"/>
            </a:br>
            <a:r>
              <a:rPr lang="en-US" sz="2600" dirty="0" smtClean="0"/>
              <a:t>with every other relation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E.g., </a:t>
            </a:r>
            <a:r>
              <a:rPr lang="en-US" sz="2600" dirty="0" smtClean="0">
                <a:solidFill>
                  <a:srgbClr val="FF0000"/>
                </a:solidFill>
              </a:rPr>
              <a:t>Reserves</a:t>
            </a:r>
            <a:r>
              <a:rPr lang="en-US" sz="2600" dirty="0" smtClean="0"/>
              <a:t> </a:t>
            </a:r>
            <a:r>
              <a:rPr lang="en-US" sz="2600" dirty="0"/>
              <a:t>as outer: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Hash </a:t>
            </a:r>
            <a:r>
              <a:rPr lang="en-US" dirty="0"/>
              <a:t>index can be used to get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Sailors </a:t>
            </a:r>
            <a:r>
              <a:rPr lang="en-US" dirty="0"/>
              <a:t>tuples </a:t>
            </a:r>
            <a:r>
              <a:rPr lang="en-US" dirty="0" smtClean="0"/>
              <a:t>that </a:t>
            </a:r>
            <a:r>
              <a:rPr lang="en-US" dirty="0"/>
              <a:t>satisfy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sid</a:t>
            </a:r>
            <a:r>
              <a:rPr lang="en-US" dirty="0" smtClean="0"/>
              <a:t> </a:t>
            </a:r>
            <a:r>
              <a:rPr lang="en-US" dirty="0"/>
              <a:t>= outer tuple’s </a:t>
            </a:r>
            <a:r>
              <a:rPr lang="en-US" dirty="0" err="1"/>
              <a:t>sid</a:t>
            </a:r>
            <a:r>
              <a:rPr lang="en-US" dirty="0"/>
              <a:t> value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Sailors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Hash </a:t>
            </a:r>
            <a:r>
              <a:rPr lang="en-US" sz="2000" dirty="0">
                <a:latin typeface="Book Antiqua" pitchFamily="18" charset="0"/>
              </a:rPr>
              <a:t>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- </a:t>
            </a:r>
            <a:r>
              <a:rPr lang="en-US" sz="2000" u="sng" dirty="0" smtClean="0">
                <a:latin typeface="Book Antiqua" pitchFamily="18" charset="0"/>
              </a:rPr>
              <a:t>Reserves</a:t>
            </a:r>
            <a:r>
              <a:rPr lang="en-US" sz="2000" u="sng" dirty="0">
                <a:latin typeface="Book Antiqua" pitchFamily="18" charset="0"/>
              </a:rPr>
              <a:t>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</a:t>
            </a:r>
            <a:r>
              <a:rPr lang="en-US" sz="2000" dirty="0" smtClean="0">
                <a:latin typeface="Book Antiqua" pitchFamily="18" charset="0"/>
              </a:rPr>
              <a:t>- B</a:t>
            </a:r>
            <a:r>
              <a:rPr lang="en-US" sz="2000" dirty="0">
                <a:latin typeface="Book Antiqua" pitchFamily="18" charset="0"/>
              </a:rPr>
              <a:t>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405930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successively eliminating columns from a relation</a:t>
            </a:r>
            <a:br>
              <a:rPr lang="en-US" sz="2400" dirty="0" smtClean="0"/>
            </a:br>
            <a:r>
              <a:rPr lang="en-US" sz="2400" dirty="0" smtClean="0"/>
              <a:t>is equivalent to simply eliminating all but the columns retained</a:t>
            </a:r>
            <a:br>
              <a:rPr lang="en-US" sz="2400" dirty="0" smtClean="0"/>
            </a:br>
            <a:r>
              <a:rPr lang="en-US" sz="2400" dirty="0" smtClean="0"/>
              <a:t>by the final projection!</a:t>
            </a:r>
            <a:endParaRPr lang="en-US" sz="24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5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518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19364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711" y="532759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nested query </a:t>
            </a:r>
            <a:r>
              <a:rPr lang="en-US" sz="2800" b="1" i="1" dirty="0" smtClean="0"/>
              <a:t>Q1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nested sub-query can be evaluated </a:t>
            </a:r>
            <a:r>
              <a:rPr lang="en-US" sz="2800" i="1" dirty="0" smtClean="0"/>
              <a:t>just once</a:t>
            </a:r>
            <a:r>
              <a:rPr lang="en-US" sz="2800" dirty="0" smtClean="0"/>
              <a:t>, yielding a </a:t>
            </a:r>
            <a:r>
              <a:rPr lang="en-US" sz="2800" u="sng" dirty="0" smtClean="0"/>
              <a:t>single</a:t>
            </a:r>
            <a:r>
              <a:rPr lang="en-US" sz="2800" dirty="0" smtClean="0"/>
              <a:t> value </a:t>
            </a:r>
            <a:r>
              <a:rPr lang="en-US" sz="2800" b="1" i="1" dirty="0" smtClean="0"/>
              <a:t>V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 smtClean="0"/>
              <a:t>V</a:t>
            </a:r>
            <a:r>
              <a:rPr lang="en-US" sz="2800" dirty="0" smtClean="0"/>
              <a:t> can be incorporated into the top-level query as if it had been part of the original statement of </a:t>
            </a:r>
            <a:r>
              <a:rPr lang="en-US" sz="2800" b="1" i="1" dirty="0" smtClean="0"/>
              <a:t>Q1</a:t>
            </a:r>
            <a:endParaRPr lang="en-US" sz="2800" b="1" i="1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819400" y="2181349"/>
            <a:ext cx="34290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sz="2000" dirty="0" err="1" smtClean="0">
                <a:latin typeface="Book Antiqua" pitchFamily="18" charset="0"/>
              </a:rPr>
              <a:t>S.rating</a:t>
            </a:r>
            <a:r>
              <a:rPr lang="en-US" sz="2000" dirty="0" smtClean="0">
                <a:latin typeface="Book Antiqua" pitchFamily="18" charset="0"/>
              </a:rPr>
              <a:t> = </a:t>
            </a:r>
            <a:endParaRPr lang="en-US" sz="2000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 smtClean="0">
                <a:latin typeface="Book Antiqua" pitchFamily="18" charset="0"/>
              </a:rPr>
              <a:t>MAX (S2.rating) </a:t>
            </a:r>
            <a:endParaRPr lang="en-US" i="1" dirty="0">
              <a:latin typeface="Book Antiqua" pitchFamily="18" charset="0"/>
            </a:endParaRP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</a:t>
            </a:r>
            <a:r>
              <a:rPr lang="en-US" i="1" dirty="0" smtClean="0">
                <a:latin typeface="Book Antiqua" pitchFamily="18" charset="0"/>
              </a:rPr>
              <a:t>Sailors S2)</a:t>
            </a:r>
            <a:endParaRPr lang="en-US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7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708" y="1447800"/>
            <a:ext cx="88392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Now, consider the following nested query </a:t>
            </a:r>
            <a:r>
              <a:rPr lang="en-US" sz="2800" b="1" i="1" dirty="0" smtClean="0"/>
              <a:t>Q2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nested sub-query can still be evaluated </a:t>
            </a:r>
            <a:r>
              <a:rPr lang="en-US" sz="2800" i="1" dirty="0" smtClean="0"/>
              <a:t>just once</a:t>
            </a:r>
            <a:r>
              <a:rPr lang="en-US" sz="2800" dirty="0" smtClean="0"/>
              <a:t>, but it will yield a </a:t>
            </a:r>
            <a:r>
              <a:rPr lang="en-US" sz="2800" u="sng" dirty="0" smtClean="0"/>
              <a:t>collection</a:t>
            </a:r>
            <a:r>
              <a:rPr lang="en-US" sz="2800" dirty="0" smtClean="0"/>
              <a:t> of </a:t>
            </a:r>
            <a:r>
              <a:rPr lang="en-US" sz="2800" i="1" dirty="0" err="1" smtClean="0"/>
              <a:t>sids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</a:t>
            </a:r>
            <a:r>
              <a:rPr lang="en-US" sz="2800" i="1" dirty="0" err="1" smtClean="0"/>
              <a:t>sid</a:t>
            </a:r>
            <a:r>
              <a:rPr lang="en-US" sz="2800" dirty="0" smtClean="0"/>
              <a:t> value in Sailors must be checked whether it exists in the collection of </a:t>
            </a:r>
            <a:r>
              <a:rPr lang="en-US" sz="2800" dirty="0" err="1" smtClean="0"/>
              <a:t>sids</a:t>
            </a:r>
            <a:r>
              <a:rPr lang="en-US" sz="2800" dirty="0" smtClean="0"/>
              <a:t> returned by the nested sub-query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entails a join, and the full range of join methods can be explored!</a:t>
            </a:r>
            <a:endParaRPr lang="en-US" sz="24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0400" y="1938470"/>
            <a:ext cx="2905125" cy="193642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 err="1" smtClean="0">
                <a:latin typeface="Book Antiqua" pitchFamily="18" charset="0"/>
              </a:rPr>
              <a:t>R.sid</a:t>
            </a:r>
            <a:endParaRPr lang="en-US" i="1" dirty="0">
              <a:latin typeface="Book Antiqua" pitchFamily="18" charset="0"/>
            </a:endParaRP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</a:t>
            </a:r>
            <a:r>
              <a:rPr lang="en-US" i="1" dirty="0" smtClean="0">
                <a:latin typeface="Book Antiqua" pitchFamily="18" charset="0"/>
              </a:rPr>
              <a:t>)</a:t>
            </a:r>
            <a:endParaRPr lang="en-US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5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40454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Now, consider another nested query </a:t>
            </a:r>
            <a:r>
              <a:rPr lang="en-US" sz="2800" b="1" i="1" dirty="0" smtClean="0"/>
              <a:t>Q3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Q3 is </a:t>
            </a:r>
            <a:r>
              <a:rPr lang="en-US" sz="2800" i="1" dirty="0" smtClean="0"/>
              <a:t>correlated</a:t>
            </a:r>
            <a:r>
              <a:rPr lang="en-US" sz="2800" dirty="0" smtClean="0"/>
              <a:t>; hence, we “cannot” evaluate the sub-query just once!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this case, the typical evaluation strategy is to evaluate the nested sub-query </a:t>
            </a:r>
            <a:r>
              <a:rPr lang="en-US" sz="2800" i="1" u="sng" dirty="0" smtClean="0"/>
              <a:t>for each tuple</a:t>
            </a:r>
            <a:r>
              <a:rPr lang="en-US" sz="2800" dirty="0" smtClean="0"/>
              <a:t> of Sailors</a:t>
            </a:r>
            <a:endParaRPr lang="en-US" sz="24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95600" y="1845178"/>
            <a:ext cx="2905125" cy="224420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>
                <a:latin typeface="Book Antiqua" pitchFamily="18" charset="0"/>
              </a:rPr>
              <a:t>*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</a:t>
            </a:r>
          </a:p>
          <a:p>
            <a:r>
              <a:rPr lang="en-US" sz="2000" i="1" dirty="0">
                <a:latin typeface="Book Antiqua" pitchFamily="18" charset="0"/>
              </a:rPr>
              <a:t>     AND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R.sid</a:t>
            </a:r>
            <a:r>
              <a:rPr lang="en-US" i="1" dirty="0">
                <a:latin typeface="Book Antiqua" pitchFamily="18" charset="0"/>
              </a:rPr>
              <a:t>=</a:t>
            </a:r>
            <a:r>
              <a:rPr lang="en-US" i="1" dirty="0" err="1">
                <a:latin typeface="Book Antiqua" pitchFamily="18" charset="0"/>
              </a:rPr>
              <a:t>S.sid</a:t>
            </a:r>
            <a:r>
              <a:rPr lang="en-US" i="1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3" name="Oval 2"/>
          <p:cNvSpPr/>
          <p:nvPr/>
        </p:nvSpPr>
        <p:spPr>
          <a:xfrm>
            <a:off x="4606184" y="3708162"/>
            <a:ext cx="6096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0892" y="2167070"/>
            <a:ext cx="10668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8" idx="4"/>
            <a:endCxn id="3" idx="0"/>
          </p:cNvCxnSpPr>
          <p:nvPr/>
        </p:nvCxnSpPr>
        <p:spPr>
          <a:xfrm>
            <a:off x="4284292" y="2522652"/>
            <a:ext cx="626692" cy="1185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6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486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Query optimization is </a:t>
            </a:r>
            <a:r>
              <a:rPr lang="en-US" sz="2800" dirty="0" smtClean="0"/>
              <a:t>a crucial </a:t>
            </a:r>
            <a:r>
              <a:rPr lang="en-US" sz="2800" dirty="0"/>
              <a:t>task </a:t>
            </a:r>
            <a:r>
              <a:rPr lang="en-US" sz="2800" dirty="0" smtClean="0"/>
              <a:t>in </a:t>
            </a:r>
            <a:r>
              <a:rPr lang="en-US" sz="2800" dirty="0"/>
              <a:t>relational </a:t>
            </a:r>
            <a:r>
              <a:rPr lang="en-US" sz="2800" dirty="0" smtClean="0"/>
              <a:t>DBMSs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must </a:t>
            </a:r>
            <a:r>
              <a:rPr lang="en-US" sz="2800" dirty="0"/>
              <a:t>understand </a:t>
            </a:r>
            <a:r>
              <a:rPr lang="en-US" sz="2800" dirty="0" smtClean="0"/>
              <a:t>query optimization </a:t>
            </a:r>
            <a:r>
              <a:rPr lang="en-US" sz="2800" dirty="0"/>
              <a:t>in order to understand the performance impact of a given database design (relations, indexes) on a workload (set of queries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parts to optimizing a query:</a:t>
            </a:r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/>
              <a:t>Consider a set of alternative </a:t>
            </a:r>
            <a:r>
              <a:rPr lang="en-US" dirty="0" smtClean="0"/>
              <a:t>plans (e.g., using dynamic programming)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Apply selections/projections as </a:t>
            </a:r>
            <a:r>
              <a:rPr lang="en-US" sz="2800" dirty="0"/>
              <a:t>early as possible</a:t>
            </a:r>
            <a:endParaRPr lang="en-US" sz="2800" dirty="0" smtClean="0"/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Prune </a:t>
            </a:r>
            <a:r>
              <a:rPr lang="en-US" sz="2800" dirty="0"/>
              <a:t>search space; typically, </a:t>
            </a:r>
            <a:r>
              <a:rPr lang="en-US" sz="2800" dirty="0" smtClean="0"/>
              <a:t>keep left-deep </a:t>
            </a:r>
            <a:r>
              <a:rPr lang="en-US" sz="2800" dirty="0"/>
              <a:t>plans </a:t>
            </a:r>
            <a:r>
              <a:rPr lang="en-US" sz="2800" dirty="0" smtClean="0"/>
              <a:t>only</a:t>
            </a:r>
            <a:endParaRPr lang="en-US" sz="2800" dirty="0"/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 smtClean="0"/>
              <a:t>Estimate the cost </a:t>
            </a:r>
            <a:r>
              <a:rPr lang="en-US" dirty="0"/>
              <a:t>of each plan that is </a:t>
            </a:r>
            <a:r>
              <a:rPr lang="en-US" dirty="0" smtClean="0"/>
              <a:t>considered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Must estimate </a:t>
            </a:r>
            <a:r>
              <a:rPr lang="en-US" sz="2800" i="1" dirty="0"/>
              <a:t>size of result </a:t>
            </a:r>
            <a:r>
              <a:rPr lang="en-US" sz="2800" dirty="0"/>
              <a:t>and </a:t>
            </a:r>
            <a:r>
              <a:rPr lang="en-US" sz="2800" i="1" dirty="0"/>
              <a:t>cost </a:t>
            </a:r>
            <a:r>
              <a:rPr lang="en-US" sz="2800" i="1" dirty="0" smtClean="0"/>
              <a:t>of </a:t>
            </a:r>
            <a:r>
              <a:rPr lang="en-US" sz="2800" i="1" dirty="0"/>
              <a:t>each </a:t>
            </a:r>
            <a:r>
              <a:rPr lang="en-US" sz="2800" i="1" dirty="0" smtClean="0"/>
              <a:t>tree node</a:t>
            </a:r>
            <a:endParaRPr lang="en-US" sz="2800" i="1" dirty="0"/>
          </a:p>
          <a:p>
            <a:pPr lvl="2">
              <a:buFont typeface="Wingdings" pitchFamily="2" charset="2"/>
              <a:buChar char="§"/>
            </a:pPr>
            <a:r>
              <a:rPr lang="en-US" sz="2800" i="1" dirty="0"/>
              <a:t>Key issues</a:t>
            </a:r>
            <a:r>
              <a:rPr lang="en-US" sz="2800" dirty="0"/>
              <a:t>: Statistics, indexes, operator </a:t>
            </a:r>
            <a:r>
              <a:rPr lang="en-US" sz="2800" dirty="0" smtClean="0"/>
              <a:t>implementations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223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79756" y="3343830"/>
            <a:ext cx="1671929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7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allows us to choose which relation to be the inner and </a:t>
            </a:r>
            <a:br>
              <a:rPr lang="en-US" sz="2400" dirty="0" smtClean="0"/>
            </a:br>
            <a:r>
              <a:rPr lang="en-US" sz="2400" dirty="0" smtClean="0"/>
              <a:t>which to be the outer!</a:t>
            </a:r>
            <a:endParaRPr lang="en-US" sz="2400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</a:t>
            </a:r>
            <a:r>
              <a:rPr lang="en-US" sz="2800" i="1" dirty="0" smtClean="0">
                <a:latin typeface="Book Antiqua" pitchFamily="18" charset="0"/>
              </a:rPr>
              <a:t>× S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S × R</a:t>
            </a:r>
            <a:r>
              <a:rPr lang="en-US" sz="2800" i="1" dirty="0">
                <a:latin typeface="Book Antiqua" pitchFamily="18" charset="0"/>
              </a:rPr>
              <a:t>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8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9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0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1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48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that regardless of the order in which the relations are</a:t>
            </a:r>
            <a:br>
              <a:rPr lang="en-US" sz="2400" dirty="0" smtClean="0"/>
            </a:br>
            <a:r>
              <a:rPr lang="en-US" sz="2400" dirty="0" smtClean="0"/>
              <a:t>considered, the final result is the same!</a:t>
            </a:r>
            <a:endParaRPr lang="en-US" sz="2400" dirty="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</a:t>
            </a:r>
            <a:r>
              <a:rPr lang="en-US" sz="2800" i="1" dirty="0" smtClean="0">
                <a:latin typeface="Book Antiqua" pitchFamily="18" charset="0"/>
              </a:rPr>
              <a:t>× (</a:t>
            </a:r>
            <a:r>
              <a:rPr lang="en-US" sz="2800" i="1" dirty="0">
                <a:latin typeface="Book Antiqua" pitchFamily="18" charset="0"/>
              </a:rPr>
              <a:t>S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sz="2800" i="1" dirty="0">
                <a:latin typeface="Book Antiqua" pitchFamily="18" charset="0"/>
              </a:rPr>
              <a:t>)      (</a:t>
            </a:r>
            <a:r>
              <a:rPr lang="en-US" sz="2800" i="1" dirty="0" smtClean="0">
                <a:latin typeface="Book Antiqua" pitchFamily="18" charset="0"/>
              </a:rPr>
              <a:t>R × S</a:t>
            </a:r>
            <a:r>
              <a:rPr lang="en-US" sz="2800" i="1" dirty="0">
                <a:latin typeface="Book Antiqua" pitchFamily="18" charset="0"/>
              </a:rPr>
              <a:t>) ×</a:t>
            </a:r>
            <a:r>
              <a:rPr lang="en-US" sz="2800" i="1" dirty="0" smtClean="0">
                <a:latin typeface="Book Antiqua" pitchFamily="18" charset="0"/>
              </a:rPr>
              <a:t> T</a:t>
            </a:r>
            <a:r>
              <a:rPr lang="en-US" dirty="0" smtClean="0">
                <a:latin typeface="Book Antiqua" pitchFamily="18" charset="0"/>
              </a:rPr>
              <a:t> 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3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4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5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6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7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8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9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0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1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2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3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It follows:</a:t>
            </a:r>
            <a:endParaRPr lang="en-US" sz="2600" dirty="0"/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i="1" dirty="0" smtClean="0">
                <a:solidFill>
                  <a:schemeClr val="tx1"/>
                </a:solidFill>
              </a:rPr>
              <a:t>order-independence</a:t>
            </a:r>
            <a:r>
              <a:rPr lang="en-US" sz="2000" dirty="0" smtClean="0">
                <a:solidFill>
                  <a:schemeClr val="tx1"/>
                </a:solidFill>
              </a:rPr>
              <a:t> is fundamental to how a query optimizer generates alternative query evaluation plans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Selections with Cross-Products: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commute a selection with a projection if the</a:t>
            </a:r>
            <a:br>
              <a:rPr lang="en-US" sz="2400" dirty="0" smtClean="0"/>
            </a:br>
            <a:r>
              <a:rPr lang="en-US" sz="2400" dirty="0" smtClean="0"/>
              <a:t>selection involves only attributes retained by the projection!</a:t>
            </a:r>
            <a:endParaRPr lang="en-US" sz="24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6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</a:t>
            </a:r>
            <a:r>
              <a:rPr lang="en-US" sz="2800" i="1" dirty="0" smtClean="0">
                <a:latin typeface="Book Antiqua" pitchFamily="18" charset="0"/>
              </a:rPr>
              <a:t>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7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8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9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This says we can combine a selection with a cross-product to</a:t>
            </a:r>
            <a:br>
              <a:rPr lang="en-US" sz="2400" dirty="0" smtClean="0"/>
            </a:br>
            <a:r>
              <a:rPr lang="en-US" sz="2400" dirty="0" smtClean="0"/>
              <a:t>form a join (</a:t>
            </a:r>
            <a:r>
              <a:rPr lang="en-US" sz="2400" i="1" dirty="0" smtClean="0"/>
              <a:t>as per the definition of a join</a:t>
            </a:r>
            <a:r>
              <a:rPr lang="en-US" sz="2400" dirty="0" smtClean="0"/>
              <a:t>)!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202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27013</TotalTime>
  <Words>4729</Words>
  <Application>Microsoft Office PowerPoint</Application>
  <PresentationFormat>On-screen Show (4:3)</PresentationFormat>
  <Paragraphs>1126</Paragraphs>
  <Slides>65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65</vt:i4>
      </vt:variant>
    </vt:vector>
  </HeadingPairs>
  <TitlesOfParts>
    <vt:vector size="77" baseType="lpstr">
      <vt:lpstr>MS PGothic</vt:lpstr>
      <vt:lpstr>MS PGothic</vt:lpstr>
      <vt:lpstr>Arial</vt:lpstr>
      <vt:lpstr>Book Antiqua</vt:lpstr>
      <vt:lpstr>Calibri</vt:lpstr>
      <vt:lpstr>Tahoma</vt:lpstr>
      <vt:lpstr>Times New Roman</vt:lpstr>
      <vt:lpstr>Wingdings</vt:lpstr>
      <vt:lpstr>Office Theme</vt:lpstr>
      <vt:lpstr>Equation</vt:lpstr>
      <vt:lpstr>Worksheet</vt:lpstr>
      <vt:lpstr>Chart</vt:lpstr>
      <vt:lpstr>Database Applications (15-415)  DBMS Internals- Part X Lecture 22, April 3, 2018</vt:lpstr>
      <vt:lpstr>Today…</vt:lpstr>
      <vt:lpstr>DBMS Layers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Outline</vt:lpstr>
      <vt:lpstr>Estimating the Cost of a Plan</vt:lpstr>
      <vt:lpstr>Estimating Result Sizes</vt:lpstr>
      <vt:lpstr>Estimating Result Sizes (Cont’d)</vt:lpstr>
      <vt:lpstr>Approximating Reduction Factors</vt:lpstr>
      <vt:lpstr>Approximating Reduction Factors (Cont’d)</vt:lpstr>
      <vt:lpstr>Approximating Reduction Factors (Cont’d)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Outline</vt:lpstr>
      <vt:lpstr>Enumerating Execution Plans</vt:lpstr>
      <vt:lpstr>Enumerating Execution Plans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Towards a Dynamic Programming Algorithm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Towards a Dynamic Programming Algorithm</vt:lpstr>
      <vt:lpstr>Enumeration of Left-Deep Plans Using Dynamic Programming</vt:lpstr>
      <vt:lpstr>Enumeration of Left-Deep Plans Using Dynamic Programming (Cont’d)</vt:lpstr>
      <vt:lpstr>CASE II: Multiple-Relation Queries-  An Example</vt:lpstr>
      <vt:lpstr>CASE II: Multiple-Relation Queries-  An Example</vt:lpstr>
      <vt:lpstr>CASE II: Multiple-Relation Queries-  An Example</vt:lpstr>
      <vt:lpstr>Outline</vt:lpstr>
      <vt:lpstr>Nested Sub-queries</vt:lpstr>
      <vt:lpstr>Nested Sub-queries</vt:lpstr>
      <vt:lpstr>Nested Sub-queries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2807</cp:revision>
  <dcterms:created xsi:type="dcterms:W3CDTF">2013-11-24T06:45:02Z</dcterms:created>
  <dcterms:modified xsi:type="dcterms:W3CDTF">2018-04-03T08:50:19Z</dcterms:modified>
</cp:coreProperties>
</file>