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4"/>
  </p:notesMasterIdLst>
  <p:handoutMasterIdLst>
    <p:handoutMasterId r:id="rId55"/>
  </p:handoutMasterIdLst>
  <p:sldIdLst>
    <p:sldId id="256" r:id="rId2"/>
    <p:sldId id="316" r:id="rId3"/>
    <p:sldId id="409" r:id="rId4"/>
    <p:sldId id="394" r:id="rId5"/>
    <p:sldId id="395" r:id="rId6"/>
    <p:sldId id="396" r:id="rId7"/>
    <p:sldId id="397" r:id="rId8"/>
    <p:sldId id="398" r:id="rId9"/>
    <p:sldId id="399" r:id="rId10"/>
    <p:sldId id="400" r:id="rId11"/>
    <p:sldId id="401" r:id="rId12"/>
    <p:sldId id="402" r:id="rId13"/>
    <p:sldId id="403" r:id="rId14"/>
    <p:sldId id="404" r:id="rId15"/>
    <p:sldId id="405" r:id="rId16"/>
    <p:sldId id="406" r:id="rId17"/>
    <p:sldId id="407" r:id="rId18"/>
    <p:sldId id="408" r:id="rId19"/>
    <p:sldId id="410" r:id="rId20"/>
    <p:sldId id="280" r:id="rId21"/>
    <p:sldId id="411" r:id="rId22"/>
    <p:sldId id="321" r:id="rId23"/>
    <p:sldId id="322" r:id="rId24"/>
    <p:sldId id="323" r:id="rId25"/>
    <p:sldId id="324" r:id="rId26"/>
    <p:sldId id="375" r:id="rId27"/>
    <p:sldId id="333" r:id="rId28"/>
    <p:sldId id="334" r:id="rId29"/>
    <p:sldId id="335" r:id="rId30"/>
    <p:sldId id="336" r:id="rId31"/>
    <p:sldId id="337" r:id="rId32"/>
    <p:sldId id="383" r:id="rId33"/>
    <p:sldId id="384" r:id="rId34"/>
    <p:sldId id="385" r:id="rId35"/>
    <p:sldId id="386" r:id="rId36"/>
    <p:sldId id="387" r:id="rId37"/>
    <p:sldId id="388" r:id="rId38"/>
    <p:sldId id="389" r:id="rId39"/>
    <p:sldId id="390" r:id="rId40"/>
    <p:sldId id="338" r:id="rId41"/>
    <p:sldId id="339" r:id="rId42"/>
    <p:sldId id="340" r:id="rId43"/>
    <p:sldId id="341" r:id="rId44"/>
    <p:sldId id="342" r:id="rId45"/>
    <p:sldId id="343" r:id="rId46"/>
    <p:sldId id="344" r:id="rId47"/>
    <p:sldId id="345" r:id="rId48"/>
    <p:sldId id="376" r:id="rId49"/>
    <p:sldId id="377" r:id="rId50"/>
    <p:sldId id="349" r:id="rId51"/>
    <p:sldId id="284" r:id="rId52"/>
    <p:sldId id="382" r:id="rId5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135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Database Design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ER Model: Constructs and Constraints</a:t>
          </a:r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C8FC8AE4-7021-43C4-870B-6DFE4CDAAA7F}">
      <dgm:prSet phldrT="[Text]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A Primer on Databases</a:t>
          </a:r>
        </a:p>
      </dgm:t>
    </dgm:pt>
    <dgm:pt modelId="{666AD256-C16A-4B8B-8D7B-773E49537898}" type="parTrans" cxnId="{F87E2DA0-6725-4C21-8C31-132A18B03DA6}">
      <dgm:prSet/>
      <dgm:spPr/>
      <dgm:t>
        <a:bodyPr/>
        <a:lstStyle/>
        <a:p>
          <a:endParaRPr lang="en-US"/>
        </a:p>
      </dgm:t>
    </dgm:pt>
    <dgm:pt modelId="{5600F4BE-88FF-49FB-A518-E9FC7CD04E43}" type="sibTrans" cxnId="{F87E2DA0-6725-4C21-8C31-132A18B03DA6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3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3"/>
      <dgm:spPr/>
    </dgm:pt>
    <dgm:pt modelId="{9C6C1869-E7B2-4FB9-A22B-16BADC04A189}" type="pres">
      <dgm:prSet presAssocID="{BE1645D6-1611-4DF4-8DF3-EEC32D8C4F8A}" presName="dstNode" presStyleLbl="node1" presStyleIdx="0" presStyleCnt="3"/>
      <dgm:spPr/>
    </dgm:pt>
    <dgm:pt modelId="{A500DEC9-13A0-422D-A3F8-0D222E1FEDB3}" type="pres">
      <dgm:prSet presAssocID="{C8FC8AE4-7021-43C4-870B-6DFE4CDAAA7F}" presName="text_1" presStyleLbl="node1" presStyleIdx="0" presStyleCnt="3">
        <dgm:presLayoutVars>
          <dgm:bulletEnabled val="1"/>
        </dgm:presLayoutVars>
      </dgm:prSet>
      <dgm:spPr/>
    </dgm:pt>
    <dgm:pt modelId="{AF55ADFB-2095-48A9-9AF6-76D75BF96072}" type="pres">
      <dgm:prSet presAssocID="{C8FC8AE4-7021-43C4-870B-6DFE4CDAAA7F}" presName="accent_1" presStyleCnt="0"/>
      <dgm:spPr/>
    </dgm:pt>
    <dgm:pt modelId="{3EA49024-8CAD-458C-8CEC-017C86FD5349}" type="pres">
      <dgm:prSet presAssocID="{C8FC8AE4-7021-43C4-870B-6DFE4CDAAA7F}" presName="accentRepeatNode" presStyleLbl="solidFgAcc1" presStyleIdx="0" presStyleCnt="3"/>
      <dgm:spPr>
        <a:solidFill>
          <a:srgbClr val="0070C0"/>
        </a:solidFill>
        <a:ln>
          <a:solidFill>
            <a:schemeClr val="tx1"/>
          </a:solidFill>
        </a:ln>
      </dgm:spPr>
    </dgm:pt>
    <dgm:pt modelId="{C85A914B-C415-4D28-B1D4-392248ED52AC}" type="pres">
      <dgm:prSet presAssocID="{1639CA94-34C3-4B9C-92E1-C13864A4BA19}" presName="text_2" presStyleLbl="node1" presStyleIdx="1" presStyleCnt="3">
        <dgm:presLayoutVars>
          <dgm:bulletEnabled val="1"/>
        </dgm:presLayoutVars>
      </dgm:prSet>
      <dgm:spPr/>
    </dgm:pt>
    <dgm:pt modelId="{6815F863-5409-4992-BBBC-209D4D2C0D1F}" type="pres">
      <dgm:prSet presAssocID="{1639CA94-34C3-4B9C-92E1-C13864A4BA19}" presName="accent_2" presStyleCnt="0"/>
      <dgm:spPr/>
    </dgm:pt>
    <dgm:pt modelId="{485F26A9-AA94-4ADA-AC54-FB58E0E0ED28}" type="pres">
      <dgm:prSet presAssocID="{1639CA94-34C3-4B9C-92E1-C13864A4BA19}" presName="accentRepeatNode" presStyleLbl="solidFgAcc1" presStyleIdx="1" presStyleCnt="3"/>
      <dgm:spPr>
        <a:solidFill>
          <a:srgbClr val="C00000"/>
        </a:solidFill>
        <a:ln>
          <a:solidFill>
            <a:schemeClr val="tx1"/>
          </a:solidFill>
        </a:ln>
      </dgm:spPr>
    </dgm:pt>
    <dgm:pt modelId="{89F5CF64-5A04-427A-B609-2EB86C1FFEA5}" type="pres">
      <dgm:prSet presAssocID="{09ED5544-C181-4B8D-BD58-FB971909C7CF}" presName="text_3" presStyleLbl="node1" presStyleIdx="2" presStyleCnt="3">
        <dgm:presLayoutVars>
          <dgm:bulletEnabled val="1"/>
        </dgm:presLayoutVars>
      </dgm:prSet>
      <dgm:spPr/>
    </dgm:pt>
    <dgm:pt modelId="{F78FC33C-A124-455D-ABD0-0ED1E3E1EEB8}" type="pres">
      <dgm:prSet presAssocID="{09ED5544-C181-4B8D-BD58-FB971909C7CF}" presName="accent_3" presStyleCnt="0"/>
      <dgm:spPr/>
    </dgm:pt>
    <dgm:pt modelId="{40745A35-F507-4CEF-B833-1B285989347C}" type="pres">
      <dgm:prSet presAssocID="{09ED5544-C181-4B8D-BD58-FB971909C7CF}" presName="accentRepeatNode" presStyleLbl="solidFgAcc1" presStyleIdx="2" presStyleCnt="3"/>
      <dgm:spPr>
        <a:solidFill>
          <a:srgbClr val="92D050"/>
        </a:solidFill>
        <a:ln>
          <a:solidFill>
            <a:schemeClr val="tx1"/>
          </a:solidFill>
        </a:ln>
      </dgm:spPr>
    </dgm:pt>
  </dgm:ptLst>
  <dgm:cxnLst>
    <dgm:cxn modelId="{0CE78A0F-5450-49CC-998E-0950B3773DF7}" type="presOf" srcId="{C8FC8AE4-7021-43C4-870B-6DFE4CDAAA7F}" destId="{A500DEC9-13A0-422D-A3F8-0D222E1FEDB3}" srcOrd="0" destOrd="0" presId="urn:microsoft.com/office/officeart/2008/layout/VerticalCurvedList"/>
    <dgm:cxn modelId="{12E9713E-B96A-4B1B-9A63-B5B37E8DE3D5}" type="presOf" srcId="{BE1645D6-1611-4DF4-8DF3-EEC32D8C4F8A}" destId="{8D4BB782-D1CB-4178-BD6C-378E667E109F}" srcOrd="0" destOrd="0" presId="urn:microsoft.com/office/officeart/2008/layout/VerticalCurvedList"/>
    <dgm:cxn modelId="{5FB11666-7150-4AE5-B52B-1C9E4A2774D5}" type="presOf" srcId="{5600F4BE-88FF-49FB-A518-E9FC7CD04E43}" destId="{C56633DC-E658-46D8-BE63-7CB1CCD3C8DC}" srcOrd="0" destOrd="0" presId="urn:microsoft.com/office/officeart/2008/layout/VerticalCurvedList"/>
    <dgm:cxn modelId="{BF384046-E3C4-47AA-96AA-F2D335BB5A82}" srcId="{BE1645D6-1611-4DF4-8DF3-EEC32D8C4F8A}" destId="{09ED5544-C181-4B8D-BD58-FB971909C7CF}" srcOrd="2" destOrd="0" parTransId="{3B4D1514-B1E8-4693-B7EA-722D4CFC2BA8}" sibTransId="{FFA1A47E-E303-45D0-AECB-9D422D9B96F1}"/>
    <dgm:cxn modelId="{0B047168-35BB-4CB4-A259-6AE424B670E9}" type="presOf" srcId="{09ED5544-C181-4B8D-BD58-FB971909C7CF}" destId="{89F5CF64-5A04-427A-B609-2EB86C1FFEA5}" srcOrd="0" destOrd="0" presId="urn:microsoft.com/office/officeart/2008/layout/VerticalCurvedList"/>
    <dgm:cxn modelId="{F87E2DA0-6725-4C21-8C31-132A18B03DA6}" srcId="{BE1645D6-1611-4DF4-8DF3-EEC32D8C4F8A}" destId="{C8FC8AE4-7021-43C4-870B-6DFE4CDAAA7F}" srcOrd="0" destOrd="0" parTransId="{666AD256-C16A-4B8B-8D7B-773E49537898}" sibTransId="{5600F4BE-88FF-49FB-A518-E9FC7CD04E43}"/>
    <dgm:cxn modelId="{D5FBB6B4-BDDA-4927-80E8-A4F68D98800B}" srcId="{BE1645D6-1611-4DF4-8DF3-EEC32D8C4F8A}" destId="{1639CA94-34C3-4B9C-92E1-C13864A4BA19}" srcOrd="1" destOrd="0" parTransId="{1A7083B0-00E4-4EE8-9D2E-F851B46DB471}" sibTransId="{9B5CF5B4-C56A-4B27-B438-A8CF699CAF14}"/>
    <dgm:cxn modelId="{953664CC-9027-4A74-BFCA-2EB35B85D04C}" type="presOf" srcId="{1639CA94-34C3-4B9C-92E1-C13864A4BA19}" destId="{C85A914B-C415-4D28-B1D4-392248ED52AC}" srcOrd="0" destOrd="0" presId="urn:microsoft.com/office/officeart/2008/layout/VerticalCurvedList"/>
    <dgm:cxn modelId="{D0635143-F740-4E6F-AE73-CF9B609CF829}" type="presParOf" srcId="{8D4BB782-D1CB-4178-BD6C-378E667E109F}" destId="{30E5EA73-69FE-4C99-B7E6-D2785DA2F8C5}" srcOrd="0" destOrd="0" presId="urn:microsoft.com/office/officeart/2008/layout/VerticalCurvedList"/>
    <dgm:cxn modelId="{65EA4510-3D4A-4E53-AE0E-CC0B145903EA}" type="presParOf" srcId="{30E5EA73-69FE-4C99-B7E6-D2785DA2F8C5}" destId="{147482D8-F793-4B63-AC92-2D2E108DBAA0}" srcOrd="0" destOrd="0" presId="urn:microsoft.com/office/officeart/2008/layout/VerticalCurvedList"/>
    <dgm:cxn modelId="{FB0DD09A-5237-417F-9C32-5529F3B67935}" type="presParOf" srcId="{147482D8-F793-4B63-AC92-2D2E108DBAA0}" destId="{F2410933-DB5E-4543-A714-4AF5A203C95C}" srcOrd="0" destOrd="0" presId="urn:microsoft.com/office/officeart/2008/layout/VerticalCurvedList"/>
    <dgm:cxn modelId="{D2B9B00D-BCF4-485F-A354-9FE45B518A39}" type="presParOf" srcId="{147482D8-F793-4B63-AC92-2D2E108DBAA0}" destId="{C56633DC-E658-46D8-BE63-7CB1CCD3C8DC}" srcOrd="1" destOrd="0" presId="urn:microsoft.com/office/officeart/2008/layout/VerticalCurvedList"/>
    <dgm:cxn modelId="{92F0F881-67E9-44F3-87D1-180E0029A7AE}" type="presParOf" srcId="{147482D8-F793-4B63-AC92-2D2E108DBAA0}" destId="{82F03708-A2AD-459B-AB59-7BBD9EB44E67}" srcOrd="2" destOrd="0" presId="urn:microsoft.com/office/officeart/2008/layout/VerticalCurvedList"/>
    <dgm:cxn modelId="{20532360-0FE1-4161-AA52-024E7154A306}" type="presParOf" srcId="{147482D8-F793-4B63-AC92-2D2E108DBAA0}" destId="{9C6C1869-E7B2-4FB9-A22B-16BADC04A189}" srcOrd="3" destOrd="0" presId="urn:microsoft.com/office/officeart/2008/layout/VerticalCurvedList"/>
    <dgm:cxn modelId="{9275FFE6-C557-43D9-AF51-4A890A2CBB11}" type="presParOf" srcId="{30E5EA73-69FE-4C99-B7E6-D2785DA2F8C5}" destId="{A500DEC9-13A0-422D-A3F8-0D222E1FEDB3}" srcOrd="1" destOrd="0" presId="urn:microsoft.com/office/officeart/2008/layout/VerticalCurvedList"/>
    <dgm:cxn modelId="{19279514-4419-48DE-9748-C86E60826B08}" type="presParOf" srcId="{30E5EA73-69FE-4C99-B7E6-D2785DA2F8C5}" destId="{AF55ADFB-2095-48A9-9AF6-76D75BF96072}" srcOrd="2" destOrd="0" presId="urn:microsoft.com/office/officeart/2008/layout/VerticalCurvedList"/>
    <dgm:cxn modelId="{75667E5B-C382-40D9-A748-1CDC9477E67E}" type="presParOf" srcId="{AF55ADFB-2095-48A9-9AF6-76D75BF96072}" destId="{3EA49024-8CAD-458C-8CEC-017C86FD5349}" srcOrd="0" destOrd="0" presId="urn:microsoft.com/office/officeart/2008/layout/VerticalCurvedList"/>
    <dgm:cxn modelId="{00EE3C70-F847-497F-BBD5-702927545AB7}" type="presParOf" srcId="{30E5EA73-69FE-4C99-B7E6-D2785DA2F8C5}" destId="{C85A914B-C415-4D28-B1D4-392248ED52AC}" srcOrd="3" destOrd="0" presId="urn:microsoft.com/office/officeart/2008/layout/VerticalCurvedList"/>
    <dgm:cxn modelId="{EE7A04BE-CA7E-4E0B-8F1A-25BEFF5E6E41}" type="presParOf" srcId="{30E5EA73-69FE-4C99-B7E6-D2785DA2F8C5}" destId="{6815F863-5409-4992-BBBC-209D4D2C0D1F}" srcOrd="4" destOrd="0" presId="urn:microsoft.com/office/officeart/2008/layout/VerticalCurvedList"/>
    <dgm:cxn modelId="{671191DC-2F52-4137-BFAD-219B67BBEB3E}" type="presParOf" srcId="{6815F863-5409-4992-BBBC-209D4D2C0D1F}" destId="{485F26A9-AA94-4ADA-AC54-FB58E0E0ED28}" srcOrd="0" destOrd="0" presId="urn:microsoft.com/office/officeart/2008/layout/VerticalCurvedList"/>
    <dgm:cxn modelId="{786152BF-DF26-4A32-9276-D619EF441530}" type="presParOf" srcId="{30E5EA73-69FE-4C99-B7E6-D2785DA2F8C5}" destId="{89F5CF64-5A04-427A-B609-2EB86C1FFEA5}" srcOrd="5" destOrd="0" presId="urn:microsoft.com/office/officeart/2008/layout/VerticalCurvedList"/>
    <dgm:cxn modelId="{DEE80540-3B7A-4441-BE1A-06137DBB534D}" type="presParOf" srcId="{30E5EA73-69FE-4C99-B7E6-D2785DA2F8C5}" destId="{F78FC33C-A124-455D-ABD0-0ED1E3E1EEB8}" srcOrd="6" destOrd="0" presId="urn:microsoft.com/office/officeart/2008/layout/VerticalCurvedList"/>
    <dgm:cxn modelId="{E783B878-08D1-4CBC-B70D-05329B346705}" type="presParOf" srcId="{F78FC33C-A124-455D-ABD0-0ED1E3E1EEB8}" destId="{40745A35-F507-4CEF-B833-1B285989347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Database Design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ER Model: Constructs and Constraints</a:t>
          </a:r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C8FC8AE4-7021-43C4-870B-6DFE4CDAAA7F}">
      <dgm:prSet phldrT="[Text]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A Primer </a:t>
          </a:r>
          <a:r>
            <a:rPr lang="en-US"/>
            <a:t>on Databases</a:t>
          </a:r>
          <a:endParaRPr lang="en-US" dirty="0"/>
        </a:p>
      </dgm:t>
    </dgm:pt>
    <dgm:pt modelId="{666AD256-C16A-4B8B-8D7B-773E49537898}" type="parTrans" cxnId="{F87E2DA0-6725-4C21-8C31-132A18B03DA6}">
      <dgm:prSet/>
      <dgm:spPr/>
      <dgm:t>
        <a:bodyPr/>
        <a:lstStyle/>
        <a:p>
          <a:endParaRPr lang="en-US"/>
        </a:p>
      </dgm:t>
    </dgm:pt>
    <dgm:pt modelId="{5600F4BE-88FF-49FB-A518-E9FC7CD04E43}" type="sibTrans" cxnId="{F87E2DA0-6725-4C21-8C31-132A18B03DA6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3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3"/>
      <dgm:spPr/>
    </dgm:pt>
    <dgm:pt modelId="{9C6C1869-E7B2-4FB9-A22B-16BADC04A189}" type="pres">
      <dgm:prSet presAssocID="{BE1645D6-1611-4DF4-8DF3-EEC32D8C4F8A}" presName="dstNode" presStyleLbl="node1" presStyleIdx="0" presStyleCnt="3"/>
      <dgm:spPr/>
    </dgm:pt>
    <dgm:pt modelId="{A500DEC9-13A0-422D-A3F8-0D222E1FEDB3}" type="pres">
      <dgm:prSet presAssocID="{C8FC8AE4-7021-43C4-870B-6DFE4CDAAA7F}" presName="text_1" presStyleLbl="node1" presStyleIdx="0" presStyleCnt="3">
        <dgm:presLayoutVars>
          <dgm:bulletEnabled val="1"/>
        </dgm:presLayoutVars>
      </dgm:prSet>
      <dgm:spPr/>
    </dgm:pt>
    <dgm:pt modelId="{AF55ADFB-2095-48A9-9AF6-76D75BF96072}" type="pres">
      <dgm:prSet presAssocID="{C8FC8AE4-7021-43C4-870B-6DFE4CDAAA7F}" presName="accent_1" presStyleCnt="0"/>
      <dgm:spPr/>
    </dgm:pt>
    <dgm:pt modelId="{3EA49024-8CAD-458C-8CEC-017C86FD5349}" type="pres">
      <dgm:prSet presAssocID="{C8FC8AE4-7021-43C4-870B-6DFE4CDAAA7F}" presName="accentRepeatNode" presStyleLbl="solidFgAcc1" presStyleIdx="0" presStyleCnt="3"/>
      <dgm:spPr>
        <a:solidFill>
          <a:srgbClr val="0070C0"/>
        </a:solidFill>
        <a:ln>
          <a:solidFill>
            <a:schemeClr val="tx1"/>
          </a:solidFill>
        </a:ln>
      </dgm:spPr>
    </dgm:pt>
    <dgm:pt modelId="{C85A914B-C415-4D28-B1D4-392248ED52AC}" type="pres">
      <dgm:prSet presAssocID="{1639CA94-34C3-4B9C-92E1-C13864A4BA19}" presName="text_2" presStyleLbl="node1" presStyleIdx="1" presStyleCnt="3">
        <dgm:presLayoutVars>
          <dgm:bulletEnabled val="1"/>
        </dgm:presLayoutVars>
      </dgm:prSet>
      <dgm:spPr/>
    </dgm:pt>
    <dgm:pt modelId="{6815F863-5409-4992-BBBC-209D4D2C0D1F}" type="pres">
      <dgm:prSet presAssocID="{1639CA94-34C3-4B9C-92E1-C13864A4BA19}" presName="accent_2" presStyleCnt="0"/>
      <dgm:spPr/>
    </dgm:pt>
    <dgm:pt modelId="{485F26A9-AA94-4ADA-AC54-FB58E0E0ED28}" type="pres">
      <dgm:prSet presAssocID="{1639CA94-34C3-4B9C-92E1-C13864A4BA19}" presName="accentRepeatNode" presStyleLbl="solidFgAcc1" presStyleIdx="1" presStyleCnt="3"/>
      <dgm:spPr>
        <a:solidFill>
          <a:srgbClr val="C00000"/>
        </a:solidFill>
        <a:ln>
          <a:solidFill>
            <a:schemeClr val="tx1"/>
          </a:solidFill>
        </a:ln>
      </dgm:spPr>
    </dgm:pt>
    <dgm:pt modelId="{89F5CF64-5A04-427A-B609-2EB86C1FFEA5}" type="pres">
      <dgm:prSet presAssocID="{09ED5544-C181-4B8D-BD58-FB971909C7CF}" presName="text_3" presStyleLbl="node1" presStyleIdx="2" presStyleCnt="3">
        <dgm:presLayoutVars>
          <dgm:bulletEnabled val="1"/>
        </dgm:presLayoutVars>
      </dgm:prSet>
      <dgm:spPr/>
    </dgm:pt>
    <dgm:pt modelId="{F78FC33C-A124-455D-ABD0-0ED1E3E1EEB8}" type="pres">
      <dgm:prSet presAssocID="{09ED5544-C181-4B8D-BD58-FB971909C7CF}" presName="accent_3" presStyleCnt="0"/>
      <dgm:spPr/>
    </dgm:pt>
    <dgm:pt modelId="{40745A35-F507-4CEF-B833-1B285989347C}" type="pres">
      <dgm:prSet presAssocID="{09ED5544-C181-4B8D-BD58-FB971909C7CF}" presName="accentRepeatNode" presStyleLbl="solidFgAcc1" presStyleIdx="2" presStyleCnt="3"/>
      <dgm:spPr>
        <a:solidFill>
          <a:srgbClr val="92D050"/>
        </a:solidFill>
        <a:ln>
          <a:solidFill>
            <a:schemeClr val="tx1"/>
          </a:solidFill>
        </a:ln>
      </dgm:spPr>
    </dgm:pt>
  </dgm:ptLst>
  <dgm:cxnLst>
    <dgm:cxn modelId="{D394BC03-B913-4D2C-A025-6B51CC06A16C}" type="presOf" srcId="{09ED5544-C181-4B8D-BD58-FB971909C7CF}" destId="{89F5CF64-5A04-427A-B609-2EB86C1FFEA5}" srcOrd="0" destOrd="0" presId="urn:microsoft.com/office/officeart/2008/layout/VerticalCurvedList"/>
    <dgm:cxn modelId="{DEBC7D06-512C-4F6D-AC8B-07761BE7ACC9}" type="presOf" srcId="{1639CA94-34C3-4B9C-92E1-C13864A4BA19}" destId="{C85A914B-C415-4D28-B1D4-392248ED52AC}" srcOrd="0" destOrd="0" presId="urn:microsoft.com/office/officeart/2008/layout/VerticalCurvedList"/>
    <dgm:cxn modelId="{BF384046-E3C4-47AA-96AA-F2D335BB5A82}" srcId="{BE1645D6-1611-4DF4-8DF3-EEC32D8C4F8A}" destId="{09ED5544-C181-4B8D-BD58-FB971909C7CF}" srcOrd="2" destOrd="0" parTransId="{3B4D1514-B1E8-4693-B7EA-722D4CFC2BA8}" sibTransId="{FFA1A47E-E303-45D0-AECB-9D422D9B96F1}"/>
    <dgm:cxn modelId="{1397AC49-A42C-490A-BE49-4A870140356F}" type="presOf" srcId="{5600F4BE-88FF-49FB-A518-E9FC7CD04E43}" destId="{C56633DC-E658-46D8-BE63-7CB1CCD3C8DC}" srcOrd="0" destOrd="0" presId="urn:microsoft.com/office/officeart/2008/layout/VerticalCurvedList"/>
    <dgm:cxn modelId="{D1BF7A90-5495-4FBF-9816-297C01208B50}" type="presOf" srcId="{C8FC8AE4-7021-43C4-870B-6DFE4CDAAA7F}" destId="{A500DEC9-13A0-422D-A3F8-0D222E1FEDB3}" srcOrd="0" destOrd="0" presId="urn:microsoft.com/office/officeart/2008/layout/VerticalCurvedList"/>
    <dgm:cxn modelId="{F87E2DA0-6725-4C21-8C31-132A18B03DA6}" srcId="{BE1645D6-1611-4DF4-8DF3-EEC32D8C4F8A}" destId="{C8FC8AE4-7021-43C4-870B-6DFE4CDAAA7F}" srcOrd="0" destOrd="0" parTransId="{666AD256-C16A-4B8B-8D7B-773E49537898}" sibTransId="{5600F4BE-88FF-49FB-A518-E9FC7CD04E43}"/>
    <dgm:cxn modelId="{D5FBB6B4-BDDA-4927-80E8-A4F68D98800B}" srcId="{BE1645D6-1611-4DF4-8DF3-EEC32D8C4F8A}" destId="{1639CA94-34C3-4B9C-92E1-C13864A4BA19}" srcOrd="1" destOrd="0" parTransId="{1A7083B0-00E4-4EE8-9D2E-F851B46DB471}" sibTransId="{9B5CF5B4-C56A-4B27-B438-A8CF699CAF14}"/>
    <dgm:cxn modelId="{208058DB-C05E-4B03-8FD9-06C3FAB8A418}" type="presOf" srcId="{BE1645D6-1611-4DF4-8DF3-EEC32D8C4F8A}" destId="{8D4BB782-D1CB-4178-BD6C-378E667E109F}" srcOrd="0" destOrd="0" presId="urn:microsoft.com/office/officeart/2008/layout/VerticalCurvedList"/>
    <dgm:cxn modelId="{155E534B-B406-4DFB-8B30-2AA6B4149F9F}" type="presParOf" srcId="{8D4BB782-D1CB-4178-BD6C-378E667E109F}" destId="{30E5EA73-69FE-4C99-B7E6-D2785DA2F8C5}" srcOrd="0" destOrd="0" presId="urn:microsoft.com/office/officeart/2008/layout/VerticalCurvedList"/>
    <dgm:cxn modelId="{15A11EE8-6807-44C0-9A05-22C5BB1AC45A}" type="presParOf" srcId="{30E5EA73-69FE-4C99-B7E6-D2785DA2F8C5}" destId="{147482D8-F793-4B63-AC92-2D2E108DBAA0}" srcOrd="0" destOrd="0" presId="urn:microsoft.com/office/officeart/2008/layout/VerticalCurvedList"/>
    <dgm:cxn modelId="{E406B3D6-003B-401C-A111-F6BF4FE1F57F}" type="presParOf" srcId="{147482D8-F793-4B63-AC92-2D2E108DBAA0}" destId="{F2410933-DB5E-4543-A714-4AF5A203C95C}" srcOrd="0" destOrd="0" presId="urn:microsoft.com/office/officeart/2008/layout/VerticalCurvedList"/>
    <dgm:cxn modelId="{8B410191-5F0F-415F-AB41-4E7B6CB1D645}" type="presParOf" srcId="{147482D8-F793-4B63-AC92-2D2E108DBAA0}" destId="{C56633DC-E658-46D8-BE63-7CB1CCD3C8DC}" srcOrd="1" destOrd="0" presId="urn:microsoft.com/office/officeart/2008/layout/VerticalCurvedList"/>
    <dgm:cxn modelId="{3A8DEE52-D2A4-456B-8DBC-1C225C633AE8}" type="presParOf" srcId="{147482D8-F793-4B63-AC92-2D2E108DBAA0}" destId="{82F03708-A2AD-459B-AB59-7BBD9EB44E67}" srcOrd="2" destOrd="0" presId="urn:microsoft.com/office/officeart/2008/layout/VerticalCurvedList"/>
    <dgm:cxn modelId="{A5AFE827-960C-4DC5-8CD1-FFA99D3D3E09}" type="presParOf" srcId="{147482D8-F793-4B63-AC92-2D2E108DBAA0}" destId="{9C6C1869-E7B2-4FB9-A22B-16BADC04A189}" srcOrd="3" destOrd="0" presId="urn:microsoft.com/office/officeart/2008/layout/VerticalCurvedList"/>
    <dgm:cxn modelId="{7BF8D4F5-047D-499C-8F15-ED4E0798F56A}" type="presParOf" srcId="{30E5EA73-69FE-4C99-B7E6-D2785DA2F8C5}" destId="{A500DEC9-13A0-422D-A3F8-0D222E1FEDB3}" srcOrd="1" destOrd="0" presId="urn:microsoft.com/office/officeart/2008/layout/VerticalCurvedList"/>
    <dgm:cxn modelId="{9864FF52-6766-4C13-BE65-C566E24958C6}" type="presParOf" srcId="{30E5EA73-69FE-4C99-B7E6-D2785DA2F8C5}" destId="{AF55ADFB-2095-48A9-9AF6-76D75BF96072}" srcOrd="2" destOrd="0" presId="urn:microsoft.com/office/officeart/2008/layout/VerticalCurvedList"/>
    <dgm:cxn modelId="{C4049890-F65D-4521-A0E9-C9FB44EA259E}" type="presParOf" srcId="{AF55ADFB-2095-48A9-9AF6-76D75BF96072}" destId="{3EA49024-8CAD-458C-8CEC-017C86FD5349}" srcOrd="0" destOrd="0" presId="urn:microsoft.com/office/officeart/2008/layout/VerticalCurvedList"/>
    <dgm:cxn modelId="{11EBAD14-A455-443A-9D38-803623A10F2C}" type="presParOf" srcId="{30E5EA73-69FE-4C99-B7E6-D2785DA2F8C5}" destId="{C85A914B-C415-4D28-B1D4-392248ED52AC}" srcOrd="3" destOrd="0" presId="urn:microsoft.com/office/officeart/2008/layout/VerticalCurvedList"/>
    <dgm:cxn modelId="{894E7914-048E-4734-8E9B-5B567FFDA705}" type="presParOf" srcId="{30E5EA73-69FE-4C99-B7E6-D2785DA2F8C5}" destId="{6815F863-5409-4992-BBBC-209D4D2C0D1F}" srcOrd="4" destOrd="0" presId="urn:microsoft.com/office/officeart/2008/layout/VerticalCurvedList"/>
    <dgm:cxn modelId="{A7A8E5C5-CC51-4302-A88E-7E728BF04615}" type="presParOf" srcId="{6815F863-5409-4992-BBBC-209D4D2C0D1F}" destId="{485F26A9-AA94-4ADA-AC54-FB58E0E0ED28}" srcOrd="0" destOrd="0" presId="urn:microsoft.com/office/officeart/2008/layout/VerticalCurvedList"/>
    <dgm:cxn modelId="{95AB132C-82AE-4EAC-8C0E-3081C4CB0B5D}" type="presParOf" srcId="{30E5EA73-69FE-4C99-B7E6-D2785DA2F8C5}" destId="{89F5CF64-5A04-427A-B609-2EB86C1FFEA5}" srcOrd="5" destOrd="0" presId="urn:microsoft.com/office/officeart/2008/layout/VerticalCurvedList"/>
    <dgm:cxn modelId="{9454E71F-E62B-4072-91AE-E19A2A17ED73}" type="presParOf" srcId="{30E5EA73-69FE-4C99-B7E6-D2785DA2F8C5}" destId="{F78FC33C-A124-455D-ABD0-0ED1E3E1EEB8}" srcOrd="6" destOrd="0" presId="urn:microsoft.com/office/officeart/2008/layout/VerticalCurvedList"/>
    <dgm:cxn modelId="{589480D1-7B7E-4942-A31B-95C93C85C07E}" type="presParOf" srcId="{F78FC33C-A124-455D-ABD0-0ED1E3E1EEB8}" destId="{40745A35-F507-4CEF-B833-1B285989347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Database Design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ER Model: Constructs and Constraints</a:t>
          </a:r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C8FC8AE4-7021-43C4-870B-6DFE4CDAAA7F}">
      <dgm:prSet phldrT="[Text]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A Primer </a:t>
          </a:r>
          <a:r>
            <a:rPr lang="en-US"/>
            <a:t>on Databases</a:t>
          </a:r>
          <a:endParaRPr lang="en-US" dirty="0"/>
        </a:p>
      </dgm:t>
    </dgm:pt>
    <dgm:pt modelId="{666AD256-C16A-4B8B-8D7B-773E49537898}" type="parTrans" cxnId="{F87E2DA0-6725-4C21-8C31-132A18B03DA6}">
      <dgm:prSet/>
      <dgm:spPr/>
      <dgm:t>
        <a:bodyPr/>
        <a:lstStyle/>
        <a:p>
          <a:endParaRPr lang="en-US"/>
        </a:p>
      </dgm:t>
    </dgm:pt>
    <dgm:pt modelId="{5600F4BE-88FF-49FB-A518-E9FC7CD04E43}" type="sibTrans" cxnId="{F87E2DA0-6725-4C21-8C31-132A18B03DA6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3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3"/>
      <dgm:spPr/>
    </dgm:pt>
    <dgm:pt modelId="{9C6C1869-E7B2-4FB9-A22B-16BADC04A189}" type="pres">
      <dgm:prSet presAssocID="{BE1645D6-1611-4DF4-8DF3-EEC32D8C4F8A}" presName="dstNode" presStyleLbl="node1" presStyleIdx="0" presStyleCnt="3"/>
      <dgm:spPr/>
    </dgm:pt>
    <dgm:pt modelId="{A500DEC9-13A0-422D-A3F8-0D222E1FEDB3}" type="pres">
      <dgm:prSet presAssocID="{C8FC8AE4-7021-43C4-870B-6DFE4CDAAA7F}" presName="text_1" presStyleLbl="node1" presStyleIdx="0" presStyleCnt="3">
        <dgm:presLayoutVars>
          <dgm:bulletEnabled val="1"/>
        </dgm:presLayoutVars>
      </dgm:prSet>
      <dgm:spPr/>
    </dgm:pt>
    <dgm:pt modelId="{AF55ADFB-2095-48A9-9AF6-76D75BF96072}" type="pres">
      <dgm:prSet presAssocID="{C8FC8AE4-7021-43C4-870B-6DFE4CDAAA7F}" presName="accent_1" presStyleCnt="0"/>
      <dgm:spPr/>
    </dgm:pt>
    <dgm:pt modelId="{3EA49024-8CAD-458C-8CEC-017C86FD5349}" type="pres">
      <dgm:prSet presAssocID="{C8FC8AE4-7021-43C4-870B-6DFE4CDAAA7F}" presName="accentRepeatNode" presStyleLbl="solidFgAcc1" presStyleIdx="0" presStyleCnt="3"/>
      <dgm:spPr>
        <a:solidFill>
          <a:srgbClr val="0070C0"/>
        </a:solidFill>
        <a:ln>
          <a:solidFill>
            <a:schemeClr val="tx1"/>
          </a:solidFill>
        </a:ln>
      </dgm:spPr>
    </dgm:pt>
    <dgm:pt modelId="{C85A914B-C415-4D28-B1D4-392248ED52AC}" type="pres">
      <dgm:prSet presAssocID="{1639CA94-34C3-4B9C-92E1-C13864A4BA19}" presName="text_2" presStyleLbl="node1" presStyleIdx="1" presStyleCnt="3">
        <dgm:presLayoutVars>
          <dgm:bulletEnabled val="1"/>
        </dgm:presLayoutVars>
      </dgm:prSet>
      <dgm:spPr/>
    </dgm:pt>
    <dgm:pt modelId="{6815F863-5409-4992-BBBC-209D4D2C0D1F}" type="pres">
      <dgm:prSet presAssocID="{1639CA94-34C3-4B9C-92E1-C13864A4BA19}" presName="accent_2" presStyleCnt="0"/>
      <dgm:spPr/>
    </dgm:pt>
    <dgm:pt modelId="{485F26A9-AA94-4ADA-AC54-FB58E0E0ED28}" type="pres">
      <dgm:prSet presAssocID="{1639CA94-34C3-4B9C-92E1-C13864A4BA19}" presName="accentRepeatNode" presStyleLbl="solidFgAcc1" presStyleIdx="1" presStyleCnt="3"/>
      <dgm:spPr>
        <a:solidFill>
          <a:srgbClr val="C00000"/>
        </a:solidFill>
        <a:ln>
          <a:solidFill>
            <a:schemeClr val="tx1"/>
          </a:solidFill>
        </a:ln>
      </dgm:spPr>
    </dgm:pt>
    <dgm:pt modelId="{89F5CF64-5A04-427A-B609-2EB86C1FFEA5}" type="pres">
      <dgm:prSet presAssocID="{09ED5544-C181-4B8D-BD58-FB971909C7CF}" presName="text_3" presStyleLbl="node1" presStyleIdx="2" presStyleCnt="3">
        <dgm:presLayoutVars>
          <dgm:bulletEnabled val="1"/>
        </dgm:presLayoutVars>
      </dgm:prSet>
      <dgm:spPr/>
    </dgm:pt>
    <dgm:pt modelId="{F78FC33C-A124-455D-ABD0-0ED1E3E1EEB8}" type="pres">
      <dgm:prSet presAssocID="{09ED5544-C181-4B8D-BD58-FB971909C7CF}" presName="accent_3" presStyleCnt="0"/>
      <dgm:spPr/>
    </dgm:pt>
    <dgm:pt modelId="{40745A35-F507-4CEF-B833-1B285989347C}" type="pres">
      <dgm:prSet presAssocID="{09ED5544-C181-4B8D-BD58-FB971909C7CF}" presName="accentRepeatNode" presStyleLbl="solidFgAcc1" presStyleIdx="2" presStyleCnt="3"/>
      <dgm:spPr>
        <a:solidFill>
          <a:srgbClr val="92D050"/>
        </a:solidFill>
        <a:ln>
          <a:solidFill>
            <a:schemeClr val="tx1"/>
          </a:solidFill>
        </a:ln>
      </dgm:spPr>
    </dgm:pt>
  </dgm:ptLst>
  <dgm:cxnLst>
    <dgm:cxn modelId="{BF384046-E3C4-47AA-96AA-F2D335BB5A82}" srcId="{BE1645D6-1611-4DF4-8DF3-EEC32D8C4F8A}" destId="{09ED5544-C181-4B8D-BD58-FB971909C7CF}" srcOrd="2" destOrd="0" parTransId="{3B4D1514-B1E8-4693-B7EA-722D4CFC2BA8}" sibTransId="{FFA1A47E-E303-45D0-AECB-9D422D9B96F1}"/>
    <dgm:cxn modelId="{59AA3C7C-4EDD-4BD5-BE39-3AFBDBF1EE48}" type="presOf" srcId="{5600F4BE-88FF-49FB-A518-E9FC7CD04E43}" destId="{C56633DC-E658-46D8-BE63-7CB1CCD3C8DC}" srcOrd="0" destOrd="0" presId="urn:microsoft.com/office/officeart/2008/layout/VerticalCurvedList"/>
    <dgm:cxn modelId="{F87E2DA0-6725-4C21-8C31-132A18B03DA6}" srcId="{BE1645D6-1611-4DF4-8DF3-EEC32D8C4F8A}" destId="{C8FC8AE4-7021-43C4-870B-6DFE4CDAAA7F}" srcOrd="0" destOrd="0" parTransId="{666AD256-C16A-4B8B-8D7B-773E49537898}" sibTransId="{5600F4BE-88FF-49FB-A518-E9FC7CD04E43}"/>
    <dgm:cxn modelId="{D5FBB6B4-BDDA-4927-80E8-A4F68D98800B}" srcId="{BE1645D6-1611-4DF4-8DF3-EEC32D8C4F8A}" destId="{1639CA94-34C3-4B9C-92E1-C13864A4BA19}" srcOrd="1" destOrd="0" parTransId="{1A7083B0-00E4-4EE8-9D2E-F851B46DB471}" sibTransId="{9B5CF5B4-C56A-4B27-B438-A8CF699CAF14}"/>
    <dgm:cxn modelId="{202632D3-5661-4F49-B0F8-494DBC847317}" type="presOf" srcId="{1639CA94-34C3-4B9C-92E1-C13864A4BA19}" destId="{C85A914B-C415-4D28-B1D4-392248ED52AC}" srcOrd="0" destOrd="0" presId="urn:microsoft.com/office/officeart/2008/layout/VerticalCurvedList"/>
    <dgm:cxn modelId="{1606F7D6-BDCD-4D74-A19C-1345A28DF60B}" type="presOf" srcId="{BE1645D6-1611-4DF4-8DF3-EEC32D8C4F8A}" destId="{8D4BB782-D1CB-4178-BD6C-378E667E109F}" srcOrd="0" destOrd="0" presId="urn:microsoft.com/office/officeart/2008/layout/VerticalCurvedList"/>
    <dgm:cxn modelId="{203044E9-33FC-4487-A52F-C7F071BD6904}" type="presOf" srcId="{09ED5544-C181-4B8D-BD58-FB971909C7CF}" destId="{89F5CF64-5A04-427A-B609-2EB86C1FFEA5}" srcOrd="0" destOrd="0" presId="urn:microsoft.com/office/officeart/2008/layout/VerticalCurvedList"/>
    <dgm:cxn modelId="{1F29CDF5-06EC-40D0-ADA2-CF459E50CFB8}" type="presOf" srcId="{C8FC8AE4-7021-43C4-870B-6DFE4CDAAA7F}" destId="{A500DEC9-13A0-422D-A3F8-0D222E1FEDB3}" srcOrd="0" destOrd="0" presId="urn:microsoft.com/office/officeart/2008/layout/VerticalCurvedList"/>
    <dgm:cxn modelId="{0C975B44-4C8A-48E8-BC54-7B2B6A430FE4}" type="presParOf" srcId="{8D4BB782-D1CB-4178-BD6C-378E667E109F}" destId="{30E5EA73-69FE-4C99-B7E6-D2785DA2F8C5}" srcOrd="0" destOrd="0" presId="urn:microsoft.com/office/officeart/2008/layout/VerticalCurvedList"/>
    <dgm:cxn modelId="{C01CE390-4D76-4521-9F2D-025E6CACAE4D}" type="presParOf" srcId="{30E5EA73-69FE-4C99-B7E6-D2785DA2F8C5}" destId="{147482D8-F793-4B63-AC92-2D2E108DBAA0}" srcOrd="0" destOrd="0" presId="urn:microsoft.com/office/officeart/2008/layout/VerticalCurvedList"/>
    <dgm:cxn modelId="{5C0DD18F-D7DF-479B-AFE4-F3A807732F30}" type="presParOf" srcId="{147482D8-F793-4B63-AC92-2D2E108DBAA0}" destId="{F2410933-DB5E-4543-A714-4AF5A203C95C}" srcOrd="0" destOrd="0" presId="urn:microsoft.com/office/officeart/2008/layout/VerticalCurvedList"/>
    <dgm:cxn modelId="{5CDE1E0C-EC72-4E27-AE24-A21F4EFBE3C2}" type="presParOf" srcId="{147482D8-F793-4B63-AC92-2D2E108DBAA0}" destId="{C56633DC-E658-46D8-BE63-7CB1CCD3C8DC}" srcOrd="1" destOrd="0" presId="urn:microsoft.com/office/officeart/2008/layout/VerticalCurvedList"/>
    <dgm:cxn modelId="{38D24376-AE63-4677-B27C-5805BD794E7F}" type="presParOf" srcId="{147482D8-F793-4B63-AC92-2D2E108DBAA0}" destId="{82F03708-A2AD-459B-AB59-7BBD9EB44E67}" srcOrd="2" destOrd="0" presId="urn:microsoft.com/office/officeart/2008/layout/VerticalCurvedList"/>
    <dgm:cxn modelId="{6785E48B-F2AA-4640-B814-6687F3064350}" type="presParOf" srcId="{147482D8-F793-4B63-AC92-2D2E108DBAA0}" destId="{9C6C1869-E7B2-4FB9-A22B-16BADC04A189}" srcOrd="3" destOrd="0" presId="urn:microsoft.com/office/officeart/2008/layout/VerticalCurvedList"/>
    <dgm:cxn modelId="{19B0C9D6-1C5F-49B1-8FF6-4B38FB85A746}" type="presParOf" srcId="{30E5EA73-69FE-4C99-B7E6-D2785DA2F8C5}" destId="{A500DEC9-13A0-422D-A3F8-0D222E1FEDB3}" srcOrd="1" destOrd="0" presId="urn:microsoft.com/office/officeart/2008/layout/VerticalCurvedList"/>
    <dgm:cxn modelId="{EE5ED30D-708A-4232-BC9B-9EE5F270ABE7}" type="presParOf" srcId="{30E5EA73-69FE-4C99-B7E6-D2785DA2F8C5}" destId="{AF55ADFB-2095-48A9-9AF6-76D75BF96072}" srcOrd="2" destOrd="0" presId="urn:microsoft.com/office/officeart/2008/layout/VerticalCurvedList"/>
    <dgm:cxn modelId="{0F062D92-A11D-45F3-9FF8-C2A8AA28C3A1}" type="presParOf" srcId="{AF55ADFB-2095-48A9-9AF6-76D75BF96072}" destId="{3EA49024-8CAD-458C-8CEC-017C86FD5349}" srcOrd="0" destOrd="0" presId="urn:microsoft.com/office/officeart/2008/layout/VerticalCurvedList"/>
    <dgm:cxn modelId="{5232F5F0-ED53-4982-9D08-5A7EF5FA08B3}" type="presParOf" srcId="{30E5EA73-69FE-4C99-B7E6-D2785DA2F8C5}" destId="{C85A914B-C415-4D28-B1D4-392248ED52AC}" srcOrd="3" destOrd="0" presId="urn:microsoft.com/office/officeart/2008/layout/VerticalCurvedList"/>
    <dgm:cxn modelId="{B4466560-192E-4281-93EC-0ED5F9E193FE}" type="presParOf" srcId="{30E5EA73-69FE-4C99-B7E6-D2785DA2F8C5}" destId="{6815F863-5409-4992-BBBC-209D4D2C0D1F}" srcOrd="4" destOrd="0" presId="urn:microsoft.com/office/officeart/2008/layout/VerticalCurvedList"/>
    <dgm:cxn modelId="{59F0F108-6C0A-483A-ACD0-CB6A2F875A83}" type="presParOf" srcId="{6815F863-5409-4992-BBBC-209D4D2C0D1F}" destId="{485F26A9-AA94-4ADA-AC54-FB58E0E0ED28}" srcOrd="0" destOrd="0" presId="urn:microsoft.com/office/officeart/2008/layout/VerticalCurvedList"/>
    <dgm:cxn modelId="{59FC8F34-FDFC-4F28-ADD6-03A060D4ADFB}" type="presParOf" srcId="{30E5EA73-69FE-4C99-B7E6-D2785DA2F8C5}" destId="{89F5CF64-5A04-427A-B609-2EB86C1FFEA5}" srcOrd="5" destOrd="0" presId="urn:microsoft.com/office/officeart/2008/layout/VerticalCurvedList"/>
    <dgm:cxn modelId="{406E5F12-13F5-4170-BAC2-BED40C3F8D30}" type="presParOf" srcId="{30E5EA73-69FE-4C99-B7E6-D2785DA2F8C5}" destId="{F78FC33C-A124-455D-ABD0-0ED1E3E1EEB8}" srcOrd="6" destOrd="0" presId="urn:microsoft.com/office/officeart/2008/layout/VerticalCurvedList"/>
    <dgm:cxn modelId="{19EC9434-7EE7-43BD-986A-2ECF22FEC5B4}" type="presParOf" srcId="{F78FC33C-A124-455D-ABD0-0ED1E3E1EEB8}" destId="{40745A35-F507-4CEF-B833-1B285989347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00DEC9-13A0-422D-A3F8-0D222E1FEDB3}">
      <dsp:nvSpPr>
        <dsp:cNvPr id="0" name=""/>
        <dsp:cNvSpPr/>
      </dsp:nvSpPr>
      <dsp:spPr>
        <a:xfrm>
          <a:off x="564979" y="406400"/>
          <a:ext cx="5475833" cy="81280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 Primer on Databases</a:t>
          </a:r>
        </a:p>
      </dsp:txBody>
      <dsp:txXfrm>
        <a:off x="564979" y="406400"/>
        <a:ext cx="5475833" cy="812800"/>
      </dsp:txXfrm>
    </dsp:sp>
    <dsp:sp modelId="{3EA49024-8CAD-458C-8CEC-017C86FD5349}">
      <dsp:nvSpPr>
        <dsp:cNvPr id="0" name=""/>
        <dsp:cNvSpPr/>
      </dsp:nvSpPr>
      <dsp:spPr>
        <a:xfrm>
          <a:off x="56979" y="304800"/>
          <a:ext cx="1016000" cy="1016000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5A914B-C415-4D28-B1D4-392248ED52AC}">
      <dsp:nvSpPr>
        <dsp:cNvPr id="0" name=""/>
        <dsp:cNvSpPr/>
      </dsp:nvSpPr>
      <dsp:spPr>
        <a:xfrm>
          <a:off x="860432" y="1625599"/>
          <a:ext cx="5180380" cy="812800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Database Design</a:t>
          </a:r>
        </a:p>
      </dsp:txBody>
      <dsp:txXfrm>
        <a:off x="860432" y="1625599"/>
        <a:ext cx="5180380" cy="812800"/>
      </dsp:txXfrm>
    </dsp:sp>
    <dsp:sp modelId="{485F26A9-AA94-4ADA-AC54-FB58E0E0ED28}">
      <dsp:nvSpPr>
        <dsp:cNvPr id="0" name=""/>
        <dsp:cNvSpPr/>
      </dsp:nvSpPr>
      <dsp:spPr>
        <a:xfrm>
          <a:off x="352432" y="1523999"/>
          <a:ext cx="1016000" cy="1016000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F5CF64-5A04-427A-B609-2EB86C1FFEA5}">
      <dsp:nvSpPr>
        <dsp:cNvPr id="0" name=""/>
        <dsp:cNvSpPr/>
      </dsp:nvSpPr>
      <dsp:spPr>
        <a:xfrm>
          <a:off x="564979" y="2844800"/>
          <a:ext cx="5475833" cy="81280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ER Model: Constructs and Constraints</a:t>
          </a:r>
        </a:p>
      </dsp:txBody>
      <dsp:txXfrm>
        <a:off x="564979" y="2844800"/>
        <a:ext cx="5475833" cy="812800"/>
      </dsp:txXfrm>
    </dsp:sp>
    <dsp:sp modelId="{40745A35-F507-4CEF-B833-1B285989347C}">
      <dsp:nvSpPr>
        <dsp:cNvPr id="0" name=""/>
        <dsp:cNvSpPr/>
      </dsp:nvSpPr>
      <dsp:spPr>
        <a:xfrm>
          <a:off x="56979" y="2743200"/>
          <a:ext cx="1016000" cy="1016000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00DEC9-13A0-422D-A3F8-0D222E1FEDB3}">
      <dsp:nvSpPr>
        <dsp:cNvPr id="0" name=""/>
        <dsp:cNvSpPr/>
      </dsp:nvSpPr>
      <dsp:spPr>
        <a:xfrm>
          <a:off x="564979" y="406400"/>
          <a:ext cx="5475833" cy="81280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 Primer </a:t>
          </a:r>
          <a:r>
            <a:rPr lang="en-US" sz="2400" kern="1200"/>
            <a:t>on Databases</a:t>
          </a:r>
          <a:endParaRPr lang="en-US" sz="2400" kern="1200" dirty="0"/>
        </a:p>
      </dsp:txBody>
      <dsp:txXfrm>
        <a:off x="564979" y="406400"/>
        <a:ext cx="5475833" cy="812800"/>
      </dsp:txXfrm>
    </dsp:sp>
    <dsp:sp modelId="{3EA49024-8CAD-458C-8CEC-017C86FD5349}">
      <dsp:nvSpPr>
        <dsp:cNvPr id="0" name=""/>
        <dsp:cNvSpPr/>
      </dsp:nvSpPr>
      <dsp:spPr>
        <a:xfrm>
          <a:off x="56979" y="304800"/>
          <a:ext cx="1016000" cy="1016000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5A914B-C415-4D28-B1D4-392248ED52AC}">
      <dsp:nvSpPr>
        <dsp:cNvPr id="0" name=""/>
        <dsp:cNvSpPr/>
      </dsp:nvSpPr>
      <dsp:spPr>
        <a:xfrm>
          <a:off x="860432" y="1625599"/>
          <a:ext cx="5180380" cy="812800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Database Design</a:t>
          </a:r>
        </a:p>
      </dsp:txBody>
      <dsp:txXfrm>
        <a:off x="860432" y="1625599"/>
        <a:ext cx="5180380" cy="812800"/>
      </dsp:txXfrm>
    </dsp:sp>
    <dsp:sp modelId="{485F26A9-AA94-4ADA-AC54-FB58E0E0ED28}">
      <dsp:nvSpPr>
        <dsp:cNvPr id="0" name=""/>
        <dsp:cNvSpPr/>
      </dsp:nvSpPr>
      <dsp:spPr>
        <a:xfrm>
          <a:off x="352432" y="1523999"/>
          <a:ext cx="1016000" cy="1016000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F5CF64-5A04-427A-B609-2EB86C1FFEA5}">
      <dsp:nvSpPr>
        <dsp:cNvPr id="0" name=""/>
        <dsp:cNvSpPr/>
      </dsp:nvSpPr>
      <dsp:spPr>
        <a:xfrm>
          <a:off x="564979" y="2844800"/>
          <a:ext cx="5475833" cy="81280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ER Model: Constructs and Constraints</a:t>
          </a:r>
        </a:p>
      </dsp:txBody>
      <dsp:txXfrm>
        <a:off x="564979" y="2844800"/>
        <a:ext cx="5475833" cy="812800"/>
      </dsp:txXfrm>
    </dsp:sp>
    <dsp:sp modelId="{40745A35-F507-4CEF-B833-1B285989347C}">
      <dsp:nvSpPr>
        <dsp:cNvPr id="0" name=""/>
        <dsp:cNvSpPr/>
      </dsp:nvSpPr>
      <dsp:spPr>
        <a:xfrm>
          <a:off x="56979" y="2743200"/>
          <a:ext cx="1016000" cy="1016000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00DEC9-13A0-422D-A3F8-0D222E1FEDB3}">
      <dsp:nvSpPr>
        <dsp:cNvPr id="0" name=""/>
        <dsp:cNvSpPr/>
      </dsp:nvSpPr>
      <dsp:spPr>
        <a:xfrm>
          <a:off x="564979" y="406400"/>
          <a:ext cx="5475833" cy="81280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 Primer </a:t>
          </a:r>
          <a:r>
            <a:rPr lang="en-US" sz="2400" kern="1200"/>
            <a:t>on Databases</a:t>
          </a:r>
          <a:endParaRPr lang="en-US" sz="2400" kern="1200" dirty="0"/>
        </a:p>
      </dsp:txBody>
      <dsp:txXfrm>
        <a:off x="564979" y="406400"/>
        <a:ext cx="5475833" cy="812800"/>
      </dsp:txXfrm>
    </dsp:sp>
    <dsp:sp modelId="{3EA49024-8CAD-458C-8CEC-017C86FD5349}">
      <dsp:nvSpPr>
        <dsp:cNvPr id="0" name=""/>
        <dsp:cNvSpPr/>
      </dsp:nvSpPr>
      <dsp:spPr>
        <a:xfrm>
          <a:off x="56979" y="304800"/>
          <a:ext cx="1016000" cy="1016000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5A914B-C415-4D28-B1D4-392248ED52AC}">
      <dsp:nvSpPr>
        <dsp:cNvPr id="0" name=""/>
        <dsp:cNvSpPr/>
      </dsp:nvSpPr>
      <dsp:spPr>
        <a:xfrm>
          <a:off x="860432" y="1625599"/>
          <a:ext cx="5180380" cy="812800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Database Design</a:t>
          </a:r>
        </a:p>
      </dsp:txBody>
      <dsp:txXfrm>
        <a:off x="860432" y="1625599"/>
        <a:ext cx="5180380" cy="812800"/>
      </dsp:txXfrm>
    </dsp:sp>
    <dsp:sp modelId="{485F26A9-AA94-4ADA-AC54-FB58E0E0ED28}">
      <dsp:nvSpPr>
        <dsp:cNvPr id="0" name=""/>
        <dsp:cNvSpPr/>
      </dsp:nvSpPr>
      <dsp:spPr>
        <a:xfrm>
          <a:off x="352432" y="1523999"/>
          <a:ext cx="1016000" cy="1016000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F5CF64-5A04-427A-B609-2EB86C1FFEA5}">
      <dsp:nvSpPr>
        <dsp:cNvPr id="0" name=""/>
        <dsp:cNvSpPr/>
      </dsp:nvSpPr>
      <dsp:spPr>
        <a:xfrm>
          <a:off x="564979" y="2844800"/>
          <a:ext cx="5475833" cy="81280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ER Model: Constructs and Constraints</a:t>
          </a:r>
        </a:p>
      </dsp:txBody>
      <dsp:txXfrm>
        <a:off x="564979" y="2844800"/>
        <a:ext cx="5475833" cy="812800"/>
      </dsp:txXfrm>
    </dsp:sp>
    <dsp:sp modelId="{40745A35-F507-4CEF-B833-1B285989347C}">
      <dsp:nvSpPr>
        <dsp:cNvPr id="0" name=""/>
        <dsp:cNvSpPr/>
      </dsp:nvSpPr>
      <dsp:spPr>
        <a:xfrm>
          <a:off x="56979" y="2743200"/>
          <a:ext cx="1016000" cy="1016000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t>8/Jan/18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t>8/Jan/18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6124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3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7233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19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2504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21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7426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Parking</a:t>
            </a:r>
            <a:r>
              <a:rPr lang="en-US" baseline="0" dirty="0"/>
              <a:t> Lot = lot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679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777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t>8/Jan/18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t>8/Jan/18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t>8/Jan/18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t>8/Jan/18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t>8/Jan/18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t>8/Jan/18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t>8/Jan/18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t>8/Jan/18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t>8/Jan/18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t>8/Jan/18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t>8/Jan/18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t>8/Jan/18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/>
              <a:t>Database Applications (15-415)</a:t>
            </a:r>
            <a:br>
              <a:rPr lang="en-US" sz="4900" dirty="0"/>
            </a:br>
            <a:br>
              <a:rPr lang="en-US" dirty="0"/>
            </a:br>
            <a:r>
              <a:rPr lang="en-US" dirty="0"/>
              <a:t>The Entity Relationship Model</a:t>
            </a:r>
            <a:br>
              <a:rPr lang="en-US" dirty="0"/>
            </a:br>
            <a:r>
              <a:rPr lang="en-US" dirty="0"/>
              <a:t>Lecture 2, January 9, 2018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Iterating: Data Independence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/>
              <a:t>One of the most important benefits of using a DBMS is </a:t>
            </a:r>
            <a:br>
              <a:rPr lang="en-US" sz="2400" dirty="0"/>
            </a:br>
            <a:r>
              <a:rPr lang="en-US" sz="2400" dirty="0">
                <a:solidFill>
                  <a:srgbClr val="0070C0"/>
                </a:solidFill>
              </a:rPr>
              <a:t>data independence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With data independence, application programs are insulated from how data are structured and stored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Data independence entails two properties: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>
                <a:solidFill>
                  <a:srgbClr val="0070C0"/>
                </a:solidFill>
              </a:rPr>
              <a:t>Logical data independence</a:t>
            </a:r>
            <a:r>
              <a:rPr lang="en-US" sz="2000" dirty="0"/>
              <a:t>:  users are shielded from changes in the conceptual schema (e.g., add/drop a column in a table)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>
                <a:solidFill>
                  <a:srgbClr val="0070C0"/>
                </a:solidFill>
              </a:rPr>
              <a:t>Physical data independence</a:t>
            </a:r>
            <a:r>
              <a:rPr lang="en-US" sz="2000" dirty="0"/>
              <a:t>: users are shielded from changes in the physical schema (e.g., add index or change record order)</a:t>
            </a: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3"/>
            <a:endParaRPr lang="en-US" dirty="0"/>
          </a:p>
          <a:p>
            <a:pPr lvl="1"/>
            <a:endParaRPr lang="en-US" dirty="0"/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7869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Queries in a DBMS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200" dirty="0"/>
              <a:t>The “ease” (</a:t>
            </a:r>
            <a:r>
              <a:rPr lang="en-US" sz="2200" i="1" dirty="0"/>
              <a:t>plus</a:t>
            </a:r>
            <a:r>
              <a:rPr lang="en-US" sz="2200" dirty="0"/>
              <a:t> efficiency &amp; effectiveness) with which information can be queried from a database determines its value to users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200" dirty="0"/>
              <a:t>A DBMS provides a specialized language, called the </a:t>
            </a:r>
            <a:r>
              <a:rPr lang="en-US" sz="2200" dirty="0">
                <a:solidFill>
                  <a:srgbClr val="0070C0"/>
                </a:solidFill>
              </a:rPr>
              <a:t>query language</a:t>
            </a:r>
            <a:r>
              <a:rPr lang="en-US" sz="2200" dirty="0"/>
              <a:t>, in which queries can be posed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200" dirty="0"/>
              <a:t>The relational model supports powerful query languages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>
                <a:solidFill>
                  <a:srgbClr val="0070C0"/>
                </a:solidFill>
              </a:rPr>
              <a:t>Relational calculus</a:t>
            </a:r>
            <a:r>
              <a:rPr lang="en-US" sz="2000" dirty="0"/>
              <a:t>: a formal language based on mathematical logic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>
                <a:solidFill>
                  <a:srgbClr val="0070C0"/>
                </a:solidFill>
              </a:rPr>
              <a:t>Relational algebra</a:t>
            </a:r>
            <a:r>
              <a:rPr lang="en-US" sz="2000" dirty="0"/>
              <a:t>: a formal language based on a collection of operators (e.g., selection and projection) for manipulating relations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>
                <a:solidFill>
                  <a:srgbClr val="0070C0"/>
                </a:solidFill>
              </a:rPr>
              <a:t>Structured Query Language</a:t>
            </a:r>
            <a:r>
              <a:rPr lang="en-US" sz="2000" dirty="0"/>
              <a:t> (</a:t>
            </a:r>
            <a:r>
              <a:rPr lang="en-US" sz="2000" dirty="0">
                <a:solidFill>
                  <a:srgbClr val="0070C0"/>
                </a:solidFill>
              </a:rPr>
              <a:t>SQL</a:t>
            </a:r>
            <a:r>
              <a:rPr lang="en-US" sz="2000" dirty="0"/>
              <a:t>): </a:t>
            </a:r>
          </a:p>
          <a:p>
            <a:pPr lvl="2">
              <a:buFont typeface="Wingdings" pitchFamily="2" charset="2"/>
              <a:buChar char="§"/>
            </a:pPr>
            <a:r>
              <a:rPr lang="en-US" sz="1800" dirty="0"/>
              <a:t>Builds upon relational calculus and algebra  </a:t>
            </a:r>
          </a:p>
          <a:p>
            <a:pPr lvl="2">
              <a:buFont typeface="Wingdings" pitchFamily="2" charset="2"/>
              <a:buChar char="§"/>
            </a:pPr>
            <a:r>
              <a:rPr lang="en-US" sz="1800" dirty="0"/>
              <a:t>Allows creating, manipulating and querying relational databases</a:t>
            </a:r>
          </a:p>
          <a:p>
            <a:pPr lvl="2">
              <a:buFont typeface="Wingdings" pitchFamily="2" charset="2"/>
              <a:buChar char="§"/>
            </a:pPr>
            <a:r>
              <a:rPr lang="en-US" sz="1800" dirty="0"/>
              <a:t>Can be embedded within a host language (e.g., Java)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3"/>
            <a:endParaRPr lang="en-US" dirty="0"/>
          </a:p>
          <a:p>
            <a:pPr lvl="1"/>
            <a:endParaRPr lang="en-US" dirty="0"/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7995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Concurrent Execution and 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46964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200" dirty="0"/>
              <a:t>An important task of a DBMS is to </a:t>
            </a:r>
            <a:r>
              <a:rPr lang="en-US" sz="2200" i="1" dirty="0"/>
              <a:t>schedule</a:t>
            </a:r>
            <a:r>
              <a:rPr lang="en-US" sz="2200" dirty="0"/>
              <a:t> concurrent accesses to data so as to improve performance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200" dirty="0"/>
              <a:t>When several users access a database </a:t>
            </a:r>
            <a:r>
              <a:rPr lang="en-US" sz="2200" i="1" dirty="0"/>
              <a:t>concurrently</a:t>
            </a:r>
            <a:r>
              <a:rPr lang="en-US" sz="2200" dirty="0"/>
              <a:t>, the DBMS must order their requests carefully to avoid conflicts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E.g., A check might be cleared while account balance is being computed!</a:t>
            </a:r>
          </a:p>
          <a:p>
            <a:pPr lvl="1">
              <a:buFont typeface="Wingdings" pitchFamily="2" charset="2"/>
              <a:buChar char="§"/>
            </a:pPr>
            <a:endParaRPr lang="en-US" sz="2000" dirty="0"/>
          </a:p>
          <a:p>
            <a:pPr>
              <a:buFont typeface="Wingdings" pitchFamily="2" charset="2"/>
              <a:buChar char="§"/>
            </a:pPr>
            <a:r>
              <a:rPr lang="en-US" sz="2200" dirty="0"/>
              <a:t>DBMS ensures that conflicts do not arise  via using a </a:t>
            </a:r>
            <a:r>
              <a:rPr lang="en-US" sz="2200" dirty="0">
                <a:solidFill>
                  <a:srgbClr val="0070C0"/>
                </a:solidFill>
              </a:rPr>
              <a:t>locking protocol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Shared vs. Exclusive locks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3"/>
            <a:endParaRPr lang="en-US" dirty="0"/>
          </a:p>
          <a:p>
            <a:pPr lvl="1"/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362200" y="2568185"/>
            <a:ext cx="0" cy="15674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600200" y="2796785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793188" y="2465633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T1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81704" y="2469469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T2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395512" y="2780367"/>
            <a:ext cx="55816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R(A)</a:t>
            </a:r>
          </a:p>
          <a:p>
            <a:r>
              <a:rPr lang="en-US" sz="1400" dirty="0"/>
              <a:t>W(A)</a:t>
            </a:r>
          </a:p>
          <a:p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R(C)</a:t>
            </a:r>
          </a:p>
          <a:p>
            <a:r>
              <a:rPr lang="en-US" sz="1400" dirty="0"/>
              <a:t>W(C)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99412" y="3211255"/>
            <a:ext cx="5517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R(B)</a:t>
            </a:r>
          </a:p>
          <a:p>
            <a:r>
              <a:rPr lang="en-US" sz="1400" dirty="0"/>
              <a:t>W(B)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2395512" y="2822423"/>
            <a:ext cx="558166" cy="1368577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2953678" y="3287770"/>
            <a:ext cx="703922" cy="218941"/>
          </a:xfrm>
          <a:prstGeom prst="straightConnector1">
            <a:avLst/>
          </a:prstGeom>
          <a:ln w="19050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657600" y="2992629"/>
            <a:ext cx="52465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An </a:t>
            </a:r>
            <a:r>
              <a:rPr lang="en-US" i="1" dirty="0">
                <a:solidFill>
                  <a:srgbClr val="0070C0"/>
                </a:solidFill>
              </a:rPr>
              <a:t>atomic</a:t>
            </a:r>
            <a:r>
              <a:rPr lang="en-US" dirty="0">
                <a:solidFill>
                  <a:srgbClr val="0070C0"/>
                </a:solidFill>
              </a:rPr>
              <a:t> sequence of database actions (read/writes)</a:t>
            </a:r>
          </a:p>
          <a:p>
            <a:r>
              <a:rPr lang="en-US" dirty="0">
                <a:solidFill>
                  <a:srgbClr val="0070C0"/>
                </a:solidFill>
              </a:rPr>
              <a:t>is referred to as “</a:t>
            </a:r>
            <a:r>
              <a:rPr lang="en-US" i="1" dirty="0">
                <a:solidFill>
                  <a:srgbClr val="0070C0"/>
                </a:solidFill>
              </a:rPr>
              <a:t>transaction”</a:t>
            </a:r>
          </a:p>
        </p:txBody>
      </p:sp>
      <p:pic>
        <p:nvPicPr>
          <p:cNvPr id="18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3854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4" grpId="0" animBg="1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Ensuring Atomicity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200" dirty="0"/>
              <a:t>Transactions can be interrupted before running to completion for a variety of reasons (e.g., due to a system crash)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200" dirty="0"/>
              <a:t>DBMS ensures atomicity (</a:t>
            </a:r>
            <a:r>
              <a:rPr lang="en-US" sz="2200" dirty="0">
                <a:solidFill>
                  <a:srgbClr val="0070C0"/>
                </a:solidFill>
              </a:rPr>
              <a:t>all-or-nothing property</a:t>
            </a:r>
            <a:r>
              <a:rPr lang="en-US" sz="2200" dirty="0"/>
              <a:t>) even if a crash occurs in the middle of a transaction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200" dirty="0"/>
              <a:t>This is achieved via maintaining a </a:t>
            </a:r>
            <a:r>
              <a:rPr lang="en-US" sz="2200" dirty="0">
                <a:solidFill>
                  <a:srgbClr val="0070C0"/>
                </a:solidFill>
              </a:rPr>
              <a:t>log</a:t>
            </a:r>
            <a:r>
              <a:rPr lang="en-US" sz="2200" dirty="0"/>
              <a:t> (i.e., history) of all writes </a:t>
            </a:r>
            <a:br>
              <a:rPr lang="en-US" sz="2200" dirty="0"/>
            </a:br>
            <a:r>
              <a:rPr lang="en-US" sz="2200" dirty="0"/>
              <a:t>to the database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i="1" dirty="0"/>
              <a:t>Before</a:t>
            </a:r>
            <a:r>
              <a:rPr lang="en-US" sz="2000" dirty="0"/>
              <a:t> a change is made to the database, the corresponding log entry is forced to a safe location  (this protocol is called </a:t>
            </a:r>
            <a:r>
              <a:rPr lang="en-US" sz="2000" dirty="0">
                <a:solidFill>
                  <a:srgbClr val="0070C0"/>
                </a:solidFill>
              </a:rPr>
              <a:t>Write-Ahead Log </a:t>
            </a:r>
            <a:r>
              <a:rPr lang="en-US" sz="2000" dirty="0"/>
              <a:t>or </a:t>
            </a:r>
            <a:r>
              <a:rPr lang="en-US" sz="2000" dirty="0">
                <a:solidFill>
                  <a:srgbClr val="0070C0"/>
                </a:solidFill>
              </a:rPr>
              <a:t>WAL</a:t>
            </a:r>
            <a:r>
              <a:rPr lang="en-US" sz="2000" dirty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After a crash, the effects of partially executed transactions are </a:t>
            </a:r>
            <a:r>
              <a:rPr lang="en-US" sz="2000" i="1" dirty="0"/>
              <a:t>undone</a:t>
            </a:r>
            <a:r>
              <a:rPr lang="en-US" sz="2000" dirty="0"/>
              <a:t> using the log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3"/>
            <a:endParaRPr lang="en-US" dirty="0"/>
          </a:p>
          <a:p>
            <a:pPr lvl="1"/>
            <a:endParaRPr lang="en-US" dirty="0"/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7762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Architecture of a Relational DBMS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066800" y="1318543"/>
            <a:ext cx="1752600" cy="3810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Web Forms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124200" y="1318543"/>
            <a:ext cx="2362200" cy="3810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Application Front Ends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715000" y="1311778"/>
            <a:ext cx="1752600" cy="3810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SQL Interface</a:t>
            </a:r>
          </a:p>
        </p:txBody>
      </p:sp>
      <p:sp>
        <p:nvSpPr>
          <p:cNvPr id="8" name="Rectangle 7"/>
          <p:cNvSpPr/>
          <p:nvPr/>
        </p:nvSpPr>
        <p:spPr>
          <a:xfrm>
            <a:off x="762000" y="2303806"/>
            <a:ext cx="7239000" cy="35814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447800" y="2380006"/>
            <a:ext cx="5334000" cy="12192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828800" y="2532406"/>
            <a:ext cx="2133600" cy="3048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Plan Executer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267200" y="2532406"/>
            <a:ext cx="2133600" cy="3048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Parser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828800" y="3142006"/>
            <a:ext cx="2133600" cy="3048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Operator Evaluator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267200" y="3142006"/>
            <a:ext cx="2133599" cy="3048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Optimizer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861344" y="2523476"/>
            <a:ext cx="12125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Query </a:t>
            </a:r>
            <a:br>
              <a:rPr lang="en-US" dirty="0"/>
            </a:br>
            <a:r>
              <a:rPr lang="en-US" dirty="0"/>
              <a:t>Evaluation </a:t>
            </a:r>
            <a:br>
              <a:rPr lang="en-US" dirty="0"/>
            </a:br>
            <a:r>
              <a:rPr lang="en-US" dirty="0"/>
              <a:t>Engine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666999" y="3827806"/>
            <a:ext cx="3200401" cy="3810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Files and Access Methods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666999" y="4373313"/>
            <a:ext cx="3200401" cy="3810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Buffer Manager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666998" y="4970806"/>
            <a:ext cx="3200401" cy="3810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Disk Space Manager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015524" y="3827806"/>
            <a:ext cx="1447800" cy="1524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91724" y="3904006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 Manager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091724" y="4658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Lock Manager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104546" y="3827806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Recovery Manager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15256" y="5423541"/>
            <a:ext cx="2113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Concurrency Control</a:t>
            </a:r>
          </a:p>
        </p:txBody>
      </p:sp>
      <p:sp>
        <p:nvSpPr>
          <p:cNvPr id="23" name="Can 22"/>
          <p:cNvSpPr/>
          <p:nvPr/>
        </p:nvSpPr>
        <p:spPr>
          <a:xfrm>
            <a:off x="2226892" y="5961406"/>
            <a:ext cx="3924301" cy="8382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472686" y="6266206"/>
            <a:ext cx="1604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System Catalog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819675" y="6195840"/>
            <a:ext cx="1167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Index Files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872166" y="6480836"/>
            <a:ext cx="1090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 Files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539701" y="1857560"/>
            <a:ext cx="1654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SQL Commands</a:t>
            </a:r>
          </a:p>
        </p:txBody>
      </p:sp>
      <p:cxnSp>
        <p:nvCxnSpPr>
          <p:cNvPr id="4" name="Straight Arrow Connector 3"/>
          <p:cNvCxnSpPr>
            <a:stCxn id="5" idx="2"/>
          </p:cNvCxnSpPr>
          <p:nvPr/>
        </p:nvCxnSpPr>
        <p:spPr>
          <a:xfrm>
            <a:off x="1943100" y="1699543"/>
            <a:ext cx="2362200" cy="221835"/>
          </a:xfrm>
          <a:prstGeom prst="straightConnector1">
            <a:avLst/>
          </a:prstGeom>
          <a:ln w="1587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6" idx="2"/>
          </p:cNvCxnSpPr>
          <p:nvPr/>
        </p:nvCxnSpPr>
        <p:spPr>
          <a:xfrm>
            <a:off x="4305300" y="1699543"/>
            <a:ext cx="0" cy="221835"/>
          </a:xfrm>
          <a:prstGeom prst="straightConnector1">
            <a:avLst/>
          </a:prstGeom>
          <a:ln w="1587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7" idx="2"/>
          </p:cNvCxnSpPr>
          <p:nvPr/>
        </p:nvCxnSpPr>
        <p:spPr>
          <a:xfrm flipH="1">
            <a:off x="4305300" y="1692778"/>
            <a:ext cx="2286000" cy="228600"/>
          </a:xfrm>
          <a:prstGeom prst="straightConnector1">
            <a:avLst/>
          </a:prstGeom>
          <a:ln w="1587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4310641" y="2100844"/>
            <a:ext cx="0" cy="182880"/>
          </a:xfrm>
          <a:prstGeom prst="straightConnector1">
            <a:avLst/>
          </a:prstGeom>
          <a:ln w="1587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7239000" y="5421868"/>
            <a:ext cx="7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DBMS</a:t>
            </a:r>
          </a:p>
        </p:txBody>
      </p:sp>
      <p:cxnSp>
        <p:nvCxnSpPr>
          <p:cNvPr id="42" name="Straight Arrow Connector 41"/>
          <p:cNvCxnSpPr>
            <a:stCxn id="27" idx="0"/>
          </p:cNvCxnSpPr>
          <p:nvPr/>
        </p:nvCxnSpPr>
        <p:spPr>
          <a:xfrm>
            <a:off x="3417284" y="6480836"/>
            <a:ext cx="181209" cy="84336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25" idx="3"/>
          </p:cNvCxnSpPr>
          <p:nvPr/>
        </p:nvCxnSpPr>
        <p:spPr>
          <a:xfrm flipH="1" flipV="1">
            <a:off x="3986726" y="6380506"/>
            <a:ext cx="485960" cy="70366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24" idx="1"/>
            <a:endCxn id="27" idx="3"/>
          </p:cNvCxnSpPr>
          <p:nvPr/>
        </p:nvCxnSpPr>
        <p:spPr>
          <a:xfrm flipH="1">
            <a:off x="3962401" y="6450872"/>
            <a:ext cx="510285" cy="21463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endCxn id="15" idx="0"/>
          </p:cNvCxnSpPr>
          <p:nvPr/>
        </p:nvCxnSpPr>
        <p:spPr>
          <a:xfrm>
            <a:off x="4267198" y="3599206"/>
            <a:ext cx="2" cy="228600"/>
          </a:xfrm>
          <a:prstGeom prst="straightConnector1">
            <a:avLst/>
          </a:prstGeom>
          <a:ln w="158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16" idx="0"/>
          </p:cNvCxnSpPr>
          <p:nvPr/>
        </p:nvCxnSpPr>
        <p:spPr>
          <a:xfrm>
            <a:off x="4267200" y="4216638"/>
            <a:ext cx="0" cy="156675"/>
          </a:xfrm>
          <a:prstGeom prst="straightConnector1">
            <a:avLst/>
          </a:prstGeom>
          <a:ln w="158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16" idx="2"/>
            <a:endCxn id="17" idx="0"/>
          </p:cNvCxnSpPr>
          <p:nvPr/>
        </p:nvCxnSpPr>
        <p:spPr>
          <a:xfrm flipH="1">
            <a:off x="4267199" y="4754313"/>
            <a:ext cx="1" cy="216493"/>
          </a:xfrm>
          <a:prstGeom prst="straightConnector1">
            <a:avLst/>
          </a:prstGeom>
          <a:ln w="158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>
            <a:off x="2446946" y="402827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H="1">
            <a:off x="2446946" y="4572000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H="1">
            <a:off x="2445518" y="5181600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H="1">
            <a:off x="5868828" y="402150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H="1">
            <a:off x="5868828" y="456523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>
            <a:off x="5867400" y="517483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1015524" y="6231023"/>
            <a:ext cx="1058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Database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4192425" y="5878085"/>
            <a:ext cx="0" cy="156675"/>
          </a:xfrm>
          <a:prstGeom prst="straightConnector1">
            <a:avLst/>
          </a:prstGeom>
          <a:ln w="158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4255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  <p:bldP spid="23" grpId="0" animBg="1"/>
      <p:bldP spid="24" grpId="0"/>
      <p:bldP spid="25" grpId="0"/>
      <p:bldP spid="27" grpId="0"/>
      <p:bldP spid="28" grpId="0"/>
      <p:bldP spid="40" grpId="0"/>
      <p:bldP spid="6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People Who Work With Databases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200" dirty="0"/>
              <a:t>There are five classes of people associated with databases: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>
                <a:solidFill>
                  <a:srgbClr val="0070C0"/>
                </a:solidFill>
              </a:rPr>
              <a:t>End users 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dirty="0"/>
              <a:t>Store and use data in DBMSs</a:t>
            </a:r>
          </a:p>
          <a:p>
            <a:pPr lvl="2">
              <a:buFont typeface="Wingdings" pitchFamily="2" charset="2"/>
              <a:buChar char="§"/>
            </a:pPr>
            <a:r>
              <a:rPr lang="en-US" sz="1800" dirty="0"/>
              <a:t>Usually not computer professionals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>
                <a:solidFill>
                  <a:srgbClr val="0070C0"/>
                </a:solidFill>
              </a:rPr>
              <a:t>Application programmers 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dirty="0"/>
              <a:t>Develop applications that facilitate the usage of DBMSs for end-users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dirty="0"/>
              <a:t>Computer professionals who know how to leverage host languages, query languages and DBMSs altogether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>
                <a:solidFill>
                  <a:srgbClr val="0070C0"/>
                </a:solidFill>
              </a:rPr>
              <a:t>Database Administrators</a:t>
            </a:r>
            <a:r>
              <a:rPr lang="en-US" sz="2200" dirty="0"/>
              <a:t> </a:t>
            </a:r>
            <a:r>
              <a:rPr lang="en-US" sz="2200" dirty="0">
                <a:solidFill>
                  <a:srgbClr val="0070C0"/>
                </a:solidFill>
              </a:rPr>
              <a:t>(DBAs)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dirty="0"/>
              <a:t>Design the conceptual and physical schemas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dirty="0"/>
              <a:t>Ensure security and authorization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dirty="0"/>
              <a:t>Ensure data availability and recovery from failures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dirty="0"/>
              <a:t>Perform database tuning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>
                <a:solidFill>
                  <a:srgbClr val="0070C0"/>
                </a:solidFill>
              </a:rPr>
              <a:t>Implementers</a:t>
            </a:r>
            <a:r>
              <a:rPr lang="en-US" sz="2200" dirty="0"/>
              <a:t> 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dirty="0"/>
              <a:t>Build DBMS software for vendors like IBM and Oracle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dirty="0"/>
              <a:t>Computer professionals who know how to build DBMS internals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>
                <a:solidFill>
                  <a:srgbClr val="0070C0"/>
                </a:solidFill>
              </a:rPr>
              <a:t>Researchers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dirty="0"/>
              <a:t>Innovate new ideas which address evolving and new challenges/problems</a:t>
            </a:r>
          </a:p>
          <a:p>
            <a:pPr lvl="2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000" dirty="0"/>
          </a:p>
          <a:p>
            <a:pPr>
              <a:buFont typeface="Wingdings" pitchFamily="2" charset="2"/>
              <a:buChar char="§"/>
            </a:pPr>
            <a:endParaRPr lang="en-US" sz="20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3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271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Architecture of a Relational DBMS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066800" y="1318543"/>
            <a:ext cx="1752600" cy="3810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Web Forms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124200" y="1318543"/>
            <a:ext cx="2362200" cy="3810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Application Front Ends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715000" y="1311778"/>
            <a:ext cx="1752600" cy="3810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SQL Interface</a:t>
            </a:r>
          </a:p>
        </p:txBody>
      </p:sp>
      <p:sp>
        <p:nvSpPr>
          <p:cNvPr id="8" name="Rectangle 7"/>
          <p:cNvSpPr/>
          <p:nvPr/>
        </p:nvSpPr>
        <p:spPr>
          <a:xfrm>
            <a:off x="762000" y="2303806"/>
            <a:ext cx="7239000" cy="35814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447800" y="2380006"/>
            <a:ext cx="5334000" cy="12192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828800" y="2532406"/>
            <a:ext cx="2133600" cy="3048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Plan Executer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267200" y="2532406"/>
            <a:ext cx="2133600" cy="3048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Parser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828800" y="3142006"/>
            <a:ext cx="2133600" cy="3048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Operator Evaluator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267200" y="3142006"/>
            <a:ext cx="2133599" cy="3048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Optimizer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861344" y="2523476"/>
            <a:ext cx="12125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Query </a:t>
            </a:r>
            <a:br>
              <a:rPr lang="en-US" dirty="0"/>
            </a:br>
            <a:r>
              <a:rPr lang="en-US" dirty="0"/>
              <a:t>Evaluation </a:t>
            </a:r>
            <a:br>
              <a:rPr lang="en-US" dirty="0"/>
            </a:br>
            <a:r>
              <a:rPr lang="en-US" dirty="0"/>
              <a:t>Engine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666999" y="3827806"/>
            <a:ext cx="3200401" cy="3810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Files and Access Methods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666999" y="4373313"/>
            <a:ext cx="3200401" cy="3810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Buffer Manager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666998" y="4970806"/>
            <a:ext cx="3200401" cy="3810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Disk Space Manager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015524" y="3827806"/>
            <a:ext cx="1447800" cy="1524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91724" y="3904006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 Manager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091724" y="4658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Lock Manager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104546" y="3827806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Recovery Manager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15256" y="5423541"/>
            <a:ext cx="2113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Concurrency Control</a:t>
            </a:r>
          </a:p>
        </p:txBody>
      </p:sp>
      <p:sp>
        <p:nvSpPr>
          <p:cNvPr id="23" name="Can 22"/>
          <p:cNvSpPr/>
          <p:nvPr/>
        </p:nvSpPr>
        <p:spPr>
          <a:xfrm>
            <a:off x="2226892" y="5961406"/>
            <a:ext cx="3924301" cy="8382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472686" y="6266206"/>
            <a:ext cx="1604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System Catalog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819675" y="6195840"/>
            <a:ext cx="1167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Index Files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872166" y="6480836"/>
            <a:ext cx="1090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 Files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539701" y="1857560"/>
            <a:ext cx="1654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SQL Commands</a:t>
            </a:r>
          </a:p>
        </p:txBody>
      </p:sp>
      <p:cxnSp>
        <p:nvCxnSpPr>
          <p:cNvPr id="4" name="Straight Arrow Connector 3"/>
          <p:cNvCxnSpPr>
            <a:stCxn id="5" idx="2"/>
          </p:cNvCxnSpPr>
          <p:nvPr/>
        </p:nvCxnSpPr>
        <p:spPr>
          <a:xfrm>
            <a:off x="1943100" y="1699543"/>
            <a:ext cx="2362200" cy="221835"/>
          </a:xfrm>
          <a:prstGeom prst="straightConnector1">
            <a:avLst/>
          </a:prstGeom>
          <a:ln w="1587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6" idx="2"/>
          </p:cNvCxnSpPr>
          <p:nvPr/>
        </p:nvCxnSpPr>
        <p:spPr>
          <a:xfrm>
            <a:off x="4305300" y="1699543"/>
            <a:ext cx="0" cy="221835"/>
          </a:xfrm>
          <a:prstGeom prst="straightConnector1">
            <a:avLst/>
          </a:prstGeom>
          <a:ln w="1587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7" idx="2"/>
          </p:cNvCxnSpPr>
          <p:nvPr/>
        </p:nvCxnSpPr>
        <p:spPr>
          <a:xfrm flipH="1">
            <a:off x="4305300" y="1692778"/>
            <a:ext cx="2286000" cy="228600"/>
          </a:xfrm>
          <a:prstGeom prst="straightConnector1">
            <a:avLst/>
          </a:prstGeom>
          <a:ln w="1587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4310641" y="2100844"/>
            <a:ext cx="0" cy="182880"/>
          </a:xfrm>
          <a:prstGeom prst="straightConnector1">
            <a:avLst/>
          </a:prstGeom>
          <a:ln w="1587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7239000" y="5421868"/>
            <a:ext cx="7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DBMS</a:t>
            </a:r>
          </a:p>
        </p:txBody>
      </p:sp>
      <p:cxnSp>
        <p:nvCxnSpPr>
          <p:cNvPr id="42" name="Straight Arrow Connector 41"/>
          <p:cNvCxnSpPr>
            <a:stCxn id="27" idx="0"/>
          </p:cNvCxnSpPr>
          <p:nvPr/>
        </p:nvCxnSpPr>
        <p:spPr>
          <a:xfrm>
            <a:off x="3417284" y="6480836"/>
            <a:ext cx="181209" cy="84336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25" idx="3"/>
          </p:cNvCxnSpPr>
          <p:nvPr/>
        </p:nvCxnSpPr>
        <p:spPr>
          <a:xfrm flipH="1" flipV="1">
            <a:off x="3986726" y="6380506"/>
            <a:ext cx="485960" cy="70366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24" idx="1"/>
            <a:endCxn id="27" idx="3"/>
          </p:cNvCxnSpPr>
          <p:nvPr/>
        </p:nvCxnSpPr>
        <p:spPr>
          <a:xfrm flipH="1">
            <a:off x="3962401" y="6450872"/>
            <a:ext cx="510285" cy="21463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endCxn id="15" idx="0"/>
          </p:cNvCxnSpPr>
          <p:nvPr/>
        </p:nvCxnSpPr>
        <p:spPr>
          <a:xfrm>
            <a:off x="4267198" y="3599206"/>
            <a:ext cx="2" cy="228600"/>
          </a:xfrm>
          <a:prstGeom prst="straightConnector1">
            <a:avLst/>
          </a:prstGeom>
          <a:ln w="158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16" idx="0"/>
          </p:cNvCxnSpPr>
          <p:nvPr/>
        </p:nvCxnSpPr>
        <p:spPr>
          <a:xfrm>
            <a:off x="4267200" y="4216638"/>
            <a:ext cx="0" cy="156675"/>
          </a:xfrm>
          <a:prstGeom prst="straightConnector1">
            <a:avLst/>
          </a:prstGeom>
          <a:ln w="158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16" idx="2"/>
            <a:endCxn id="17" idx="0"/>
          </p:cNvCxnSpPr>
          <p:nvPr/>
        </p:nvCxnSpPr>
        <p:spPr>
          <a:xfrm flipH="1">
            <a:off x="4267199" y="4754313"/>
            <a:ext cx="1" cy="216493"/>
          </a:xfrm>
          <a:prstGeom prst="straightConnector1">
            <a:avLst/>
          </a:prstGeom>
          <a:ln w="158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>
            <a:off x="2446946" y="402827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H="1">
            <a:off x="2446946" y="4572000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H="1">
            <a:off x="2445518" y="5181600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H="1">
            <a:off x="5868828" y="402150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H="1">
            <a:off x="5868828" y="456523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>
            <a:off x="5867400" y="517483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1015524" y="6231023"/>
            <a:ext cx="1058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Database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4192425" y="5878085"/>
            <a:ext cx="0" cy="156675"/>
          </a:xfrm>
          <a:prstGeom prst="straightConnector1">
            <a:avLst/>
          </a:prstGeom>
          <a:ln w="158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762000" y="1163512"/>
            <a:ext cx="4876800" cy="937332"/>
          </a:xfrm>
          <a:prstGeom prst="rect">
            <a:avLst/>
          </a:prstGeom>
          <a:solidFill>
            <a:srgbClr val="FFFF00">
              <a:alpha val="8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End Users (e.g., university staff, travel agents, etc.)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679832" y="1163512"/>
            <a:ext cx="2314503" cy="937332"/>
          </a:xfrm>
          <a:prstGeom prst="rect">
            <a:avLst/>
          </a:prstGeom>
          <a:solidFill>
            <a:srgbClr val="FFFF00">
              <a:alpha val="8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Application Programmers &amp; DBAs </a:t>
            </a:r>
          </a:p>
        </p:txBody>
      </p:sp>
      <p:sp>
        <p:nvSpPr>
          <p:cNvPr id="47" name="Rectangle 46"/>
          <p:cNvSpPr/>
          <p:nvPr/>
        </p:nvSpPr>
        <p:spPr>
          <a:xfrm>
            <a:off x="757986" y="2167572"/>
            <a:ext cx="7239000" cy="4657884"/>
          </a:xfrm>
          <a:prstGeom prst="rect">
            <a:avLst/>
          </a:prstGeom>
          <a:solidFill>
            <a:srgbClr val="FFFF00">
              <a:alpha val="8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Implementers and Researchers</a:t>
            </a:r>
          </a:p>
        </p:txBody>
      </p:sp>
    </p:spTree>
    <p:extLst>
      <p:ext uri="{BB962C8B-B14F-4D97-AF65-F5344CB8AC3E}">
        <p14:creationId xmlns:p14="http://schemas.microsoft.com/office/powerpoint/2010/main" val="1269475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6" grpId="0" animBg="1"/>
      <p:bldP spid="4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/>
              <a:t>We live in a world of data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The explosion of data is occurring along the 3Vs dimensions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DBMSs are needed for ensuring logical and physical data independence and ACID properties, among others 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The data in a DBMS is described at three levels of abstraction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A DBMS typically has a layered architecture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0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3"/>
            <a:endParaRPr lang="en-US" dirty="0"/>
          </a:p>
          <a:p>
            <a:pPr lvl="1"/>
            <a:endParaRPr lang="en-US" dirty="0"/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2159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/>
              <a:t>Studying DBMSs is one of the broadest and most exciting areas in computer science!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This course provides an in-depth treatment of DBMSs with an emphasis on how to </a:t>
            </a:r>
            <a:r>
              <a:rPr lang="en-US" sz="2400" i="1" dirty="0"/>
              <a:t>design</a:t>
            </a:r>
            <a:r>
              <a:rPr lang="en-US" sz="2400" dirty="0"/>
              <a:t>, </a:t>
            </a:r>
            <a:r>
              <a:rPr lang="en-US" sz="2400" i="1" dirty="0"/>
              <a:t>create</a:t>
            </a:r>
            <a:r>
              <a:rPr lang="en-US" sz="2400" dirty="0"/>
              <a:t>, </a:t>
            </a:r>
            <a:r>
              <a:rPr lang="en-US" sz="2400" i="1" dirty="0"/>
              <a:t>refine</a:t>
            </a:r>
            <a:r>
              <a:rPr lang="en-US" sz="2400" dirty="0"/>
              <a:t>, </a:t>
            </a:r>
            <a:r>
              <a:rPr lang="en-US" sz="2400" i="1" dirty="0"/>
              <a:t>use</a:t>
            </a:r>
            <a:r>
              <a:rPr lang="en-US" sz="2400" dirty="0"/>
              <a:t> and </a:t>
            </a:r>
            <a:r>
              <a:rPr lang="en-US" sz="2400" i="1" dirty="0"/>
              <a:t>build</a:t>
            </a:r>
            <a:r>
              <a:rPr lang="en-US" sz="2400" dirty="0"/>
              <a:t> DBMSs and real-world enterprise databases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Various classes of people who work with databases hold responsible jobs and are well-paid! </a:t>
            </a:r>
          </a:p>
          <a:p>
            <a:pPr>
              <a:buFont typeface="Wingdings" pitchFamily="2" charset="2"/>
              <a:buChar char="§"/>
            </a:pPr>
            <a:endParaRPr lang="en-US" sz="20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3"/>
            <a:endParaRPr lang="en-US" dirty="0"/>
          </a:p>
          <a:p>
            <a:pPr lvl="1"/>
            <a:endParaRPr lang="en-US" dirty="0"/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09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1187869363"/>
              </p:ext>
            </p:extLst>
          </p:nvPr>
        </p:nvGraphicFramePr>
        <p:xfrm>
          <a:off x="1371600" y="17526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453265" y="3230602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4506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200" dirty="0">
                <a:solidFill>
                  <a:srgbClr val="0070C0"/>
                </a:solidFill>
                <a:latin typeface="+mj-lt"/>
              </a:rPr>
              <a:t>Last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000" dirty="0">
                <a:latin typeface="+mj-lt"/>
              </a:rPr>
              <a:t>Course overview and a brief introduction to databases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sz="18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200" dirty="0">
                <a:solidFill>
                  <a:srgbClr val="0070C0"/>
                </a:solidFill>
                <a:latin typeface="+mj-lt"/>
              </a:rPr>
              <a:t>Today’s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000" dirty="0">
                <a:latin typeface="+mj-lt"/>
              </a:rPr>
              <a:t>Introduction to databases and database systems (</a:t>
            </a:r>
            <a:r>
              <a:rPr lang="en-US" sz="2000" i="1" dirty="0">
                <a:latin typeface="+mj-lt"/>
              </a:rPr>
              <a:t>Continue</a:t>
            </a:r>
            <a:r>
              <a:rPr lang="en-US" sz="2000" dirty="0">
                <a:latin typeface="+mj-lt"/>
              </a:rPr>
              <a:t>)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000" dirty="0">
                <a:latin typeface="+mj-lt"/>
              </a:rPr>
              <a:t>Main steps involved in designing databases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000" dirty="0">
                <a:latin typeface="+mj-lt"/>
              </a:rPr>
              <a:t>Constructs of the entity relationship (ER) model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000" dirty="0">
                <a:latin typeface="+mj-lt"/>
              </a:rPr>
              <a:t>Integrity constrains that can be expressed in the ER model</a:t>
            </a:r>
          </a:p>
          <a:p>
            <a:pPr marL="457200" lvl="1" indent="0" algn="just">
              <a:buNone/>
              <a:defRPr/>
            </a:pPr>
            <a:endParaRPr lang="en-US" sz="2000" dirty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200" dirty="0">
                <a:solidFill>
                  <a:srgbClr val="0070C0"/>
                </a:solidFill>
                <a:latin typeface="+mj-lt"/>
              </a:rPr>
              <a:t>Announcements: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>
                <a:latin typeface="+mj-lt"/>
              </a:rPr>
              <a:t>The first Problem Solving Assignment (PS1) will be posted by tonight on the course webpage. </a:t>
            </a:r>
            <a:r>
              <a:rPr lang="en-US" sz="2000" dirty="0">
                <a:solidFill>
                  <a:srgbClr val="FF0000"/>
                </a:solidFill>
                <a:latin typeface="+mj-lt"/>
              </a:rPr>
              <a:t>It is due on January 21 by midnight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>
                <a:latin typeface="+mj-lt"/>
              </a:rPr>
              <a:t>Thursday, January 11 is the first recitation 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000" dirty="0">
                <a:latin typeface="+mj-lt"/>
              </a:rPr>
              <a:t>A case study on the ER model will be solved together 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82680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Design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1054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Requirements Analysis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Users needs</a:t>
            </a:r>
          </a:p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Conceptual Design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A high-level description of the data (e.g., using the ER model)</a:t>
            </a:r>
          </a:p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Logical Design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The conversion of an ER design into a relational database schema</a:t>
            </a:r>
          </a:p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Schema Refinement 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Normalization (i.e., restructuring tables to ensure some </a:t>
            </a:r>
            <a:br>
              <a:rPr lang="en-US" sz="2200" dirty="0"/>
            </a:br>
            <a:r>
              <a:rPr lang="en-US" sz="2200" dirty="0"/>
              <a:t>desirable properties)</a:t>
            </a:r>
          </a:p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Physical Design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Building indexes and clustering some tables</a:t>
            </a:r>
          </a:p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Security Design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Access controls</a:t>
            </a:r>
          </a:p>
          <a:p>
            <a:endParaRPr lang="en-US" dirty="0"/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0404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898873446"/>
              </p:ext>
            </p:extLst>
          </p:nvPr>
        </p:nvGraphicFramePr>
        <p:xfrm>
          <a:off x="1371600" y="17526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467600" y="44958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3513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Entities and Entity Sets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Entity: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A real-world object distinguishable from other objects in an enterprise (e.g., University, Students and Faculty)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Described using a set of </a:t>
            </a:r>
            <a:r>
              <a:rPr lang="en-US" sz="2400" i="1" dirty="0">
                <a:solidFill>
                  <a:srgbClr val="C00000"/>
                </a:solidFill>
              </a:rPr>
              <a:t>attributes</a:t>
            </a:r>
          </a:p>
          <a:p>
            <a:pPr marL="457200" lvl="1" indent="0">
              <a:buNone/>
            </a:pPr>
            <a:endParaRPr lang="en-US" dirty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Entity set: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A collection of similar entities (e.g., </a:t>
            </a:r>
            <a:r>
              <a:rPr lang="en-US" sz="2400" i="1" dirty="0"/>
              <a:t>all</a:t>
            </a:r>
            <a:r>
              <a:rPr lang="en-US" sz="2400" dirty="0"/>
              <a:t> employees)</a:t>
            </a:r>
          </a:p>
          <a:p>
            <a:pPr lvl="1">
              <a:lnSpc>
                <a:spcPct val="90000"/>
              </a:lnSpc>
              <a:buSzPct val="100000"/>
              <a:buFont typeface="Wingdings" pitchFamily="2" charset="2"/>
              <a:buChar char="§"/>
            </a:pPr>
            <a:r>
              <a:rPr lang="en-US" sz="2400" dirty="0"/>
              <a:t>All entities in an entity set have the same set of attributes  (until we consider </a:t>
            </a:r>
            <a:r>
              <a:rPr lang="en-US" sz="2400" dirty="0">
                <a:solidFill>
                  <a:srgbClr val="C00000"/>
                </a:solidFill>
              </a:rPr>
              <a:t>ISA</a:t>
            </a:r>
            <a:r>
              <a:rPr lang="en-US" sz="2400" dirty="0"/>
              <a:t> hierarchies, anyway!)</a:t>
            </a:r>
          </a:p>
          <a:p>
            <a:pPr lvl="1">
              <a:lnSpc>
                <a:spcPct val="90000"/>
              </a:lnSpc>
              <a:buSzPct val="100000"/>
              <a:buFont typeface="Wingdings" pitchFamily="2" charset="2"/>
              <a:buChar char="§"/>
            </a:pPr>
            <a:r>
              <a:rPr lang="en-US" sz="2400" dirty="0"/>
              <a:t>Each entity set has a </a:t>
            </a:r>
            <a:r>
              <a:rPr lang="en-US" sz="2400" i="1" dirty="0">
                <a:solidFill>
                  <a:srgbClr val="C00000"/>
                </a:solidFill>
              </a:rPr>
              <a:t>key</a:t>
            </a:r>
            <a:endParaRPr lang="en-US" sz="2400" dirty="0">
              <a:solidFill>
                <a:srgbClr val="C00000"/>
              </a:solidFill>
            </a:endParaRPr>
          </a:p>
          <a:p>
            <a:pPr lvl="1">
              <a:lnSpc>
                <a:spcPct val="90000"/>
              </a:lnSpc>
              <a:buSzPct val="100000"/>
              <a:buFont typeface="Wingdings" pitchFamily="2" charset="2"/>
              <a:buChar char="§"/>
            </a:pPr>
            <a:r>
              <a:rPr lang="en-US" sz="2400" dirty="0"/>
              <a:t>Each attribute has a </a:t>
            </a:r>
            <a:r>
              <a:rPr lang="en-US" sz="2400" i="1" dirty="0">
                <a:solidFill>
                  <a:srgbClr val="C00000"/>
                </a:solidFill>
              </a:rPr>
              <a:t>domain</a:t>
            </a:r>
            <a:endParaRPr lang="en-US" sz="2400" dirty="0">
              <a:solidFill>
                <a:srgbClr val="C0000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5703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 and An ER Diagram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1905001" y="4324350"/>
            <a:ext cx="5486399" cy="2000250"/>
            <a:chOff x="2836" y="196"/>
            <a:chExt cx="2776" cy="1048"/>
          </a:xfrm>
        </p:grpSpPr>
        <p:grpSp>
          <p:nvGrpSpPr>
            <p:cNvPr id="20" name="Group 8"/>
            <p:cNvGrpSpPr>
              <a:grpSpLocks/>
            </p:cNvGrpSpPr>
            <p:nvPr/>
          </p:nvGrpSpPr>
          <p:grpSpPr bwMode="auto">
            <a:xfrm>
              <a:off x="3700" y="916"/>
              <a:ext cx="1144" cy="328"/>
              <a:chOff x="3700" y="916"/>
              <a:chExt cx="1144" cy="328"/>
            </a:xfrm>
          </p:grpSpPr>
          <p:sp>
            <p:nvSpPr>
              <p:cNvPr id="30" name="Rectangle 6"/>
              <p:cNvSpPr>
                <a:spLocks noChangeArrowheads="1"/>
              </p:cNvSpPr>
              <p:nvPr/>
            </p:nvSpPr>
            <p:spPr bwMode="auto">
              <a:xfrm>
                <a:off x="3700" y="916"/>
                <a:ext cx="1144" cy="328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Rectangle 7"/>
              <p:cNvSpPr>
                <a:spLocks noChangeArrowheads="1"/>
              </p:cNvSpPr>
              <p:nvPr/>
            </p:nvSpPr>
            <p:spPr bwMode="auto">
              <a:xfrm>
                <a:off x="3779" y="929"/>
                <a:ext cx="959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2000" b="1" dirty="0">
                    <a:solidFill>
                      <a:schemeClr val="tx2"/>
                    </a:solidFill>
                    <a:latin typeface="Arial" pitchFamily="34" charset="0"/>
                  </a:rPr>
                  <a:t>Employees</a:t>
                </a:r>
              </a:p>
            </p:txBody>
          </p:sp>
        </p:grpSp>
        <p:sp>
          <p:nvSpPr>
            <p:cNvPr id="21" name="Oval 9"/>
            <p:cNvSpPr>
              <a:spLocks noChangeArrowheads="1"/>
            </p:cNvSpPr>
            <p:nvPr/>
          </p:nvSpPr>
          <p:spPr bwMode="auto">
            <a:xfrm>
              <a:off x="2836" y="340"/>
              <a:ext cx="712" cy="328"/>
            </a:xfrm>
            <a:prstGeom prst="ellips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Rectangle 10"/>
            <p:cNvSpPr>
              <a:spLocks noChangeArrowheads="1"/>
            </p:cNvSpPr>
            <p:nvPr/>
          </p:nvSpPr>
          <p:spPr bwMode="auto">
            <a:xfrm>
              <a:off x="3010" y="400"/>
              <a:ext cx="390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u="sng">
                  <a:solidFill>
                    <a:schemeClr val="tx2"/>
                  </a:solidFill>
                  <a:latin typeface="Arial" pitchFamily="34" charset="0"/>
                </a:rPr>
                <a:t>ssn</a:t>
              </a:r>
            </a:p>
          </p:txBody>
        </p:sp>
        <p:sp>
          <p:nvSpPr>
            <p:cNvPr id="23" name="Oval 11"/>
            <p:cNvSpPr>
              <a:spLocks noChangeArrowheads="1"/>
            </p:cNvSpPr>
            <p:nvPr/>
          </p:nvSpPr>
          <p:spPr bwMode="auto">
            <a:xfrm>
              <a:off x="3892" y="196"/>
              <a:ext cx="712" cy="328"/>
            </a:xfrm>
            <a:prstGeom prst="ellips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Oval 12"/>
            <p:cNvSpPr>
              <a:spLocks noChangeArrowheads="1"/>
            </p:cNvSpPr>
            <p:nvPr/>
          </p:nvSpPr>
          <p:spPr bwMode="auto">
            <a:xfrm>
              <a:off x="4900" y="340"/>
              <a:ext cx="712" cy="328"/>
            </a:xfrm>
            <a:prstGeom prst="ellips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Rectangle 13"/>
            <p:cNvSpPr>
              <a:spLocks noChangeArrowheads="1"/>
            </p:cNvSpPr>
            <p:nvPr/>
          </p:nvSpPr>
          <p:spPr bwMode="auto">
            <a:xfrm>
              <a:off x="4000" y="257"/>
              <a:ext cx="532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dirty="0">
                  <a:solidFill>
                    <a:schemeClr val="tx2"/>
                  </a:solidFill>
                  <a:latin typeface="Arial" pitchFamily="34" charset="0"/>
                </a:rPr>
                <a:t>name</a:t>
              </a:r>
            </a:p>
          </p:txBody>
        </p:sp>
        <p:sp>
          <p:nvSpPr>
            <p:cNvPr id="26" name="Rectangle 14"/>
            <p:cNvSpPr>
              <a:spLocks noChangeArrowheads="1"/>
            </p:cNvSpPr>
            <p:nvPr/>
          </p:nvSpPr>
          <p:spPr bwMode="auto">
            <a:xfrm>
              <a:off x="5149" y="402"/>
              <a:ext cx="309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dirty="0">
                  <a:solidFill>
                    <a:schemeClr val="tx2"/>
                  </a:solidFill>
                  <a:latin typeface="Arial" pitchFamily="34" charset="0"/>
                </a:rPr>
                <a:t>lot</a:t>
              </a:r>
            </a:p>
          </p:txBody>
        </p:sp>
        <p:sp>
          <p:nvSpPr>
            <p:cNvPr id="27" name="Line 15"/>
            <p:cNvSpPr>
              <a:spLocks noChangeShapeType="1"/>
            </p:cNvSpPr>
            <p:nvPr/>
          </p:nvSpPr>
          <p:spPr bwMode="auto">
            <a:xfrm>
              <a:off x="3220" y="676"/>
              <a:ext cx="472" cy="232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16"/>
            <p:cNvSpPr>
              <a:spLocks noChangeShapeType="1"/>
            </p:cNvSpPr>
            <p:nvPr/>
          </p:nvSpPr>
          <p:spPr bwMode="auto">
            <a:xfrm>
              <a:off x="4272" y="532"/>
              <a:ext cx="0" cy="376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17"/>
            <p:cNvSpPr>
              <a:spLocks noChangeShapeType="1"/>
            </p:cNvSpPr>
            <p:nvPr/>
          </p:nvSpPr>
          <p:spPr bwMode="auto">
            <a:xfrm flipV="1">
              <a:off x="4852" y="668"/>
              <a:ext cx="376" cy="248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1214438" y="2128838"/>
            <a:ext cx="1371600" cy="53022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Oval 9"/>
          <p:cNvSpPr>
            <a:spLocks noChangeArrowheads="1"/>
          </p:cNvSpPr>
          <p:nvPr/>
        </p:nvSpPr>
        <p:spPr bwMode="auto">
          <a:xfrm>
            <a:off x="1443038" y="3276600"/>
            <a:ext cx="914400" cy="4572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Text Box 10"/>
          <p:cNvSpPr txBox="1">
            <a:spLocks noChangeArrowheads="1"/>
          </p:cNvSpPr>
          <p:nvPr/>
        </p:nvSpPr>
        <p:spPr bwMode="auto">
          <a:xfrm>
            <a:off x="3172619" y="2059433"/>
            <a:ext cx="464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3200" dirty="0"/>
              <a:t>Entities (‘Entity Sets’)</a:t>
            </a:r>
          </a:p>
        </p:txBody>
      </p:sp>
      <p:sp>
        <p:nvSpPr>
          <p:cNvPr id="34" name="Text Box 12"/>
          <p:cNvSpPr txBox="1">
            <a:spLocks noChangeArrowheads="1"/>
          </p:cNvSpPr>
          <p:nvPr/>
        </p:nvSpPr>
        <p:spPr bwMode="auto">
          <a:xfrm>
            <a:off x="3286919" y="3157211"/>
            <a:ext cx="2362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3200" dirty="0"/>
              <a:t>Attributes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96305" y="4725389"/>
            <a:ext cx="18934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“</a:t>
            </a:r>
            <a:r>
              <a:rPr lang="en-US" dirty="0" err="1"/>
              <a:t>ssn</a:t>
            </a:r>
            <a:r>
              <a:rPr lang="en-US" dirty="0"/>
              <a:t>” is the </a:t>
            </a:r>
            <a:br>
              <a:rPr lang="en-US" dirty="0"/>
            </a:br>
            <a:r>
              <a:rPr lang="en-US" i="1" dirty="0">
                <a:solidFill>
                  <a:srgbClr val="C00000"/>
                </a:solidFill>
              </a:rPr>
              <a:t>primary key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hence, underlined</a:t>
            </a:r>
          </a:p>
        </p:txBody>
      </p:sp>
    </p:spTree>
    <p:extLst>
      <p:ext uri="{BB962C8B-B14F-4D97-AF65-F5344CB8AC3E}">
        <p14:creationId xmlns:p14="http://schemas.microsoft.com/office/powerpoint/2010/main" val="21907913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 and Relationship Sets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Relationship: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Association among two or more entities (e.g., Mohammad is teaching 15-415)</a:t>
            </a:r>
          </a:p>
          <a:p>
            <a:pPr marL="742950" lvl="2" indent="-342900">
              <a:buFont typeface="Wingdings" pitchFamily="2" charset="2"/>
              <a:buChar char="§"/>
            </a:pPr>
            <a:r>
              <a:rPr lang="en-US" dirty="0"/>
              <a:t>Described using a set of attributes</a:t>
            </a:r>
          </a:p>
          <a:p>
            <a:pPr marL="742950" lvl="2" indent="-342900"/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Relationship set: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Collection of similar relationships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Same entity set could participate in different relationship sets, or in different “roles” in the same set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49633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More Tools and ER Diagrams</a:t>
            </a:r>
          </a:p>
        </p:txBody>
      </p:sp>
      <p:sp>
        <p:nvSpPr>
          <p:cNvPr id="5" name="Freeform 6"/>
          <p:cNvSpPr>
            <a:spLocks/>
          </p:cNvSpPr>
          <p:nvPr/>
        </p:nvSpPr>
        <p:spPr bwMode="auto">
          <a:xfrm>
            <a:off x="1055688" y="4098925"/>
            <a:ext cx="838200" cy="428625"/>
          </a:xfrm>
          <a:custGeom>
            <a:avLst/>
            <a:gdLst>
              <a:gd name="T0" fmla="*/ 525 w 528"/>
              <a:gd name="T1" fmla="*/ 123 h 270"/>
              <a:gd name="T2" fmla="*/ 517 w 528"/>
              <a:gd name="T3" fmla="*/ 100 h 270"/>
              <a:gd name="T4" fmla="*/ 501 w 528"/>
              <a:gd name="T5" fmla="*/ 78 h 270"/>
              <a:gd name="T6" fmla="*/ 478 w 528"/>
              <a:gd name="T7" fmla="*/ 57 h 270"/>
              <a:gd name="T8" fmla="*/ 449 w 528"/>
              <a:gd name="T9" fmla="*/ 40 h 270"/>
              <a:gd name="T10" fmla="*/ 414 w 528"/>
              <a:gd name="T11" fmla="*/ 24 h 270"/>
              <a:gd name="T12" fmla="*/ 374 w 528"/>
              <a:gd name="T13" fmla="*/ 14 h 270"/>
              <a:gd name="T14" fmla="*/ 331 w 528"/>
              <a:gd name="T15" fmla="*/ 5 h 270"/>
              <a:gd name="T16" fmla="*/ 286 w 528"/>
              <a:gd name="T17" fmla="*/ 1 h 270"/>
              <a:gd name="T18" fmla="*/ 240 w 528"/>
              <a:gd name="T19" fmla="*/ 1 h 270"/>
              <a:gd name="T20" fmla="*/ 195 w 528"/>
              <a:gd name="T21" fmla="*/ 5 h 270"/>
              <a:gd name="T22" fmla="*/ 152 w 528"/>
              <a:gd name="T23" fmla="*/ 14 h 270"/>
              <a:gd name="T24" fmla="*/ 112 w 528"/>
              <a:gd name="T25" fmla="*/ 24 h 270"/>
              <a:gd name="T26" fmla="*/ 77 w 528"/>
              <a:gd name="T27" fmla="*/ 40 h 270"/>
              <a:gd name="T28" fmla="*/ 48 w 528"/>
              <a:gd name="T29" fmla="*/ 57 h 270"/>
              <a:gd name="T30" fmla="*/ 25 w 528"/>
              <a:gd name="T31" fmla="*/ 78 h 270"/>
              <a:gd name="T32" fmla="*/ 9 w 528"/>
              <a:gd name="T33" fmla="*/ 100 h 270"/>
              <a:gd name="T34" fmla="*/ 1 w 528"/>
              <a:gd name="T35" fmla="*/ 123 h 270"/>
              <a:gd name="T36" fmla="*/ 1 w 528"/>
              <a:gd name="T37" fmla="*/ 145 h 270"/>
              <a:gd name="T38" fmla="*/ 9 w 528"/>
              <a:gd name="T39" fmla="*/ 168 h 270"/>
              <a:gd name="T40" fmla="*/ 25 w 528"/>
              <a:gd name="T41" fmla="*/ 190 h 270"/>
              <a:gd name="T42" fmla="*/ 48 w 528"/>
              <a:gd name="T43" fmla="*/ 211 h 270"/>
              <a:gd name="T44" fmla="*/ 77 w 528"/>
              <a:gd name="T45" fmla="*/ 228 h 270"/>
              <a:gd name="T46" fmla="*/ 112 w 528"/>
              <a:gd name="T47" fmla="*/ 244 h 270"/>
              <a:gd name="T48" fmla="*/ 152 w 528"/>
              <a:gd name="T49" fmla="*/ 256 h 270"/>
              <a:gd name="T50" fmla="*/ 195 w 528"/>
              <a:gd name="T51" fmla="*/ 264 h 270"/>
              <a:gd name="T52" fmla="*/ 240 w 528"/>
              <a:gd name="T53" fmla="*/ 267 h 270"/>
              <a:gd name="T54" fmla="*/ 286 w 528"/>
              <a:gd name="T55" fmla="*/ 267 h 270"/>
              <a:gd name="T56" fmla="*/ 331 w 528"/>
              <a:gd name="T57" fmla="*/ 264 h 270"/>
              <a:gd name="T58" fmla="*/ 374 w 528"/>
              <a:gd name="T59" fmla="*/ 256 h 270"/>
              <a:gd name="T60" fmla="*/ 414 w 528"/>
              <a:gd name="T61" fmla="*/ 244 h 270"/>
              <a:gd name="T62" fmla="*/ 449 w 528"/>
              <a:gd name="T63" fmla="*/ 228 h 270"/>
              <a:gd name="T64" fmla="*/ 478 w 528"/>
              <a:gd name="T65" fmla="*/ 211 h 270"/>
              <a:gd name="T66" fmla="*/ 501 w 528"/>
              <a:gd name="T67" fmla="*/ 190 h 270"/>
              <a:gd name="T68" fmla="*/ 517 w 528"/>
              <a:gd name="T69" fmla="*/ 168 h 270"/>
              <a:gd name="T70" fmla="*/ 525 w 528"/>
              <a:gd name="T71" fmla="*/ 145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28" h="270">
                <a:moveTo>
                  <a:pt x="527" y="134"/>
                </a:moveTo>
                <a:lnTo>
                  <a:pt x="525" y="123"/>
                </a:lnTo>
                <a:lnTo>
                  <a:pt x="522" y="111"/>
                </a:lnTo>
                <a:lnTo>
                  <a:pt x="517" y="100"/>
                </a:lnTo>
                <a:lnTo>
                  <a:pt x="510" y="88"/>
                </a:lnTo>
                <a:lnTo>
                  <a:pt x="501" y="78"/>
                </a:lnTo>
                <a:lnTo>
                  <a:pt x="490" y="67"/>
                </a:lnTo>
                <a:lnTo>
                  <a:pt x="478" y="57"/>
                </a:lnTo>
                <a:lnTo>
                  <a:pt x="465" y="48"/>
                </a:lnTo>
                <a:lnTo>
                  <a:pt x="449" y="40"/>
                </a:lnTo>
                <a:lnTo>
                  <a:pt x="433" y="32"/>
                </a:lnTo>
                <a:lnTo>
                  <a:pt x="414" y="24"/>
                </a:lnTo>
                <a:lnTo>
                  <a:pt x="394" y="18"/>
                </a:lnTo>
                <a:lnTo>
                  <a:pt x="374" y="14"/>
                </a:lnTo>
                <a:lnTo>
                  <a:pt x="353" y="8"/>
                </a:lnTo>
                <a:lnTo>
                  <a:pt x="331" y="5"/>
                </a:lnTo>
                <a:lnTo>
                  <a:pt x="309" y="2"/>
                </a:lnTo>
                <a:lnTo>
                  <a:pt x="286" y="1"/>
                </a:lnTo>
                <a:lnTo>
                  <a:pt x="262" y="0"/>
                </a:lnTo>
                <a:lnTo>
                  <a:pt x="240" y="1"/>
                </a:lnTo>
                <a:lnTo>
                  <a:pt x="218" y="2"/>
                </a:lnTo>
                <a:lnTo>
                  <a:pt x="195" y="5"/>
                </a:lnTo>
                <a:lnTo>
                  <a:pt x="173" y="8"/>
                </a:lnTo>
                <a:lnTo>
                  <a:pt x="152" y="14"/>
                </a:lnTo>
                <a:lnTo>
                  <a:pt x="132" y="18"/>
                </a:lnTo>
                <a:lnTo>
                  <a:pt x="112" y="24"/>
                </a:lnTo>
                <a:lnTo>
                  <a:pt x="94" y="32"/>
                </a:lnTo>
                <a:lnTo>
                  <a:pt x="77" y="40"/>
                </a:lnTo>
                <a:lnTo>
                  <a:pt x="62" y="48"/>
                </a:lnTo>
                <a:lnTo>
                  <a:pt x="48" y="57"/>
                </a:lnTo>
                <a:lnTo>
                  <a:pt x="36" y="67"/>
                </a:lnTo>
                <a:lnTo>
                  <a:pt x="25" y="78"/>
                </a:lnTo>
                <a:lnTo>
                  <a:pt x="16" y="88"/>
                </a:lnTo>
                <a:lnTo>
                  <a:pt x="9" y="100"/>
                </a:lnTo>
                <a:lnTo>
                  <a:pt x="4" y="111"/>
                </a:lnTo>
                <a:lnTo>
                  <a:pt x="1" y="123"/>
                </a:lnTo>
                <a:lnTo>
                  <a:pt x="0" y="134"/>
                </a:lnTo>
                <a:lnTo>
                  <a:pt x="1" y="145"/>
                </a:lnTo>
                <a:lnTo>
                  <a:pt x="4" y="158"/>
                </a:lnTo>
                <a:lnTo>
                  <a:pt x="9" y="168"/>
                </a:lnTo>
                <a:lnTo>
                  <a:pt x="16" y="180"/>
                </a:lnTo>
                <a:lnTo>
                  <a:pt x="25" y="190"/>
                </a:lnTo>
                <a:lnTo>
                  <a:pt x="36" y="201"/>
                </a:lnTo>
                <a:lnTo>
                  <a:pt x="48" y="211"/>
                </a:lnTo>
                <a:lnTo>
                  <a:pt x="62" y="220"/>
                </a:lnTo>
                <a:lnTo>
                  <a:pt x="77" y="228"/>
                </a:lnTo>
                <a:lnTo>
                  <a:pt x="94" y="237"/>
                </a:lnTo>
                <a:lnTo>
                  <a:pt x="112" y="244"/>
                </a:lnTo>
                <a:lnTo>
                  <a:pt x="132" y="250"/>
                </a:lnTo>
                <a:lnTo>
                  <a:pt x="152" y="256"/>
                </a:lnTo>
                <a:lnTo>
                  <a:pt x="173" y="260"/>
                </a:lnTo>
                <a:lnTo>
                  <a:pt x="195" y="264"/>
                </a:lnTo>
                <a:lnTo>
                  <a:pt x="218" y="266"/>
                </a:lnTo>
                <a:lnTo>
                  <a:pt x="240" y="267"/>
                </a:lnTo>
                <a:lnTo>
                  <a:pt x="262" y="269"/>
                </a:lnTo>
                <a:lnTo>
                  <a:pt x="286" y="267"/>
                </a:lnTo>
                <a:lnTo>
                  <a:pt x="309" y="266"/>
                </a:lnTo>
                <a:lnTo>
                  <a:pt x="331" y="264"/>
                </a:lnTo>
                <a:lnTo>
                  <a:pt x="353" y="260"/>
                </a:lnTo>
                <a:lnTo>
                  <a:pt x="374" y="256"/>
                </a:lnTo>
                <a:lnTo>
                  <a:pt x="394" y="250"/>
                </a:lnTo>
                <a:lnTo>
                  <a:pt x="414" y="244"/>
                </a:lnTo>
                <a:lnTo>
                  <a:pt x="433" y="237"/>
                </a:lnTo>
                <a:lnTo>
                  <a:pt x="449" y="228"/>
                </a:lnTo>
                <a:lnTo>
                  <a:pt x="465" y="220"/>
                </a:lnTo>
                <a:lnTo>
                  <a:pt x="478" y="211"/>
                </a:lnTo>
                <a:lnTo>
                  <a:pt x="490" y="201"/>
                </a:lnTo>
                <a:lnTo>
                  <a:pt x="501" y="190"/>
                </a:lnTo>
                <a:lnTo>
                  <a:pt x="510" y="180"/>
                </a:lnTo>
                <a:lnTo>
                  <a:pt x="517" y="168"/>
                </a:lnTo>
                <a:lnTo>
                  <a:pt x="522" y="158"/>
                </a:lnTo>
                <a:lnTo>
                  <a:pt x="525" y="145"/>
                </a:lnTo>
                <a:lnTo>
                  <a:pt x="527" y="1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7"/>
          <p:cNvSpPr>
            <a:spLocks/>
          </p:cNvSpPr>
          <p:nvPr/>
        </p:nvSpPr>
        <p:spPr bwMode="auto">
          <a:xfrm>
            <a:off x="3641725" y="4425950"/>
            <a:ext cx="833438" cy="427037"/>
          </a:xfrm>
          <a:custGeom>
            <a:avLst/>
            <a:gdLst>
              <a:gd name="T0" fmla="*/ 522 w 525"/>
              <a:gd name="T1" fmla="*/ 121 h 269"/>
              <a:gd name="T2" fmla="*/ 515 w 525"/>
              <a:gd name="T3" fmla="*/ 98 h 269"/>
              <a:gd name="T4" fmla="*/ 500 w 525"/>
              <a:gd name="T5" fmla="*/ 77 h 269"/>
              <a:gd name="T6" fmla="*/ 476 w 525"/>
              <a:gd name="T7" fmla="*/ 57 h 269"/>
              <a:gd name="T8" fmla="*/ 446 w 525"/>
              <a:gd name="T9" fmla="*/ 38 h 269"/>
              <a:gd name="T10" fmla="*/ 412 w 525"/>
              <a:gd name="T11" fmla="*/ 24 h 269"/>
              <a:gd name="T12" fmla="*/ 372 w 525"/>
              <a:gd name="T13" fmla="*/ 12 h 269"/>
              <a:gd name="T14" fmla="*/ 329 w 525"/>
              <a:gd name="T15" fmla="*/ 4 h 269"/>
              <a:gd name="T16" fmla="*/ 284 w 525"/>
              <a:gd name="T17" fmla="*/ 0 h 269"/>
              <a:gd name="T18" fmla="*/ 239 w 525"/>
              <a:gd name="T19" fmla="*/ 0 h 269"/>
              <a:gd name="T20" fmla="*/ 194 w 525"/>
              <a:gd name="T21" fmla="*/ 4 h 269"/>
              <a:gd name="T22" fmla="*/ 151 w 525"/>
              <a:gd name="T23" fmla="*/ 12 h 269"/>
              <a:gd name="T24" fmla="*/ 111 w 525"/>
              <a:gd name="T25" fmla="*/ 24 h 269"/>
              <a:gd name="T26" fmla="*/ 76 w 525"/>
              <a:gd name="T27" fmla="*/ 38 h 269"/>
              <a:gd name="T28" fmla="*/ 46 w 525"/>
              <a:gd name="T29" fmla="*/ 57 h 269"/>
              <a:gd name="T30" fmla="*/ 23 w 525"/>
              <a:gd name="T31" fmla="*/ 77 h 269"/>
              <a:gd name="T32" fmla="*/ 8 w 525"/>
              <a:gd name="T33" fmla="*/ 98 h 269"/>
              <a:gd name="T34" fmla="*/ 1 w 525"/>
              <a:gd name="T35" fmla="*/ 121 h 269"/>
              <a:gd name="T36" fmla="*/ 1 w 525"/>
              <a:gd name="T37" fmla="*/ 144 h 269"/>
              <a:gd name="T38" fmla="*/ 8 w 525"/>
              <a:gd name="T39" fmla="*/ 167 h 269"/>
              <a:gd name="T40" fmla="*/ 23 w 525"/>
              <a:gd name="T41" fmla="*/ 190 h 269"/>
              <a:gd name="T42" fmla="*/ 46 w 525"/>
              <a:gd name="T43" fmla="*/ 210 h 269"/>
              <a:gd name="T44" fmla="*/ 76 w 525"/>
              <a:gd name="T45" fmla="*/ 227 h 269"/>
              <a:gd name="T46" fmla="*/ 111 w 525"/>
              <a:gd name="T47" fmla="*/ 243 h 269"/>
              <a:gd name="T48" fmla="*/ 151 w 525"/>
              <a:gd name="T49" fmla="*/ 255 h 269"/>
              <a:gd name="T50" fmla="*/ 194 w 525"/>
              <a:gd name="T51" fmla="*/ 263 h 269"/>
              <a:gd name="T52" fmla="*/ 239 w 525"/>
              <a:gd name="T53" fmla="*/ 268 h 269"/>
              <a:gd name="T54" fmla="*/ 284 w 525"/>
              <a:gd name="T55" fmla="*/ 268 h 269"/>
              <a:gd name="T56" fmla="*/ 329 w 525"/>
              <a:gd name="T57" fmla="*/ 263 h 269"/>
              <a:gd name="T58" fmla="*/ 372 w 525"/>
              <a:gd name="T59" fmla="*/ 255 h 269"/>
              <a:gd name="T60" fmla="*/ 412 w 525"/>
              <a:gd name="T61" fmla="*/ 243 h 269"/>
              <a:gd name="T62" fmla="*/ 446 w 525"/>
              <a:gd name="T63" fmla="*/ 227 h 269"/>
              <a:gd name="T64" fmla="*/ 476 w 525"/>
              <a:gd name="T65" fmla="*/ 210 h 269"/>
              <a:gd name="T66" fmla="*/ 500 w 525"/>
              <a:gd name="T67" fmla="*/ 190 h 269"/>
              <a:gd name="T68" fmla="*/ 515 w 525"/>
              <a:gd name="T69" fmla="*/ 167 h 269"/>
              <a:gd name="T70" fmla="*/ 522 w 525"/>
              <a:gd name="T71" fmla="*/ 144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25" h="269">
                <a:moveTo>
                  <a:pt x="524" y="133"/>
                </a:moveTo>
                <a:lnTo>
                  <a:pt x="522" y="121"/>
                </a:lnTo>
                <a:lnTo>
                  <a:pt x="519" y="110"/>
                </a:lnTo>
                <a:lnTo>
                  <a:pt x="515" y="98"/>
                </a:lnTo>
                <a:lnTo>
                  <a:pt x="507" y="87"/>
                </a:lnTo>
                <a:lnTo>
                  <a:pt x="500" y="77"/>
                </a:lnTo>
                <a:lnTo>
                  <a:pt x="489" y="65"/>
                </a:lnTo>
                <a:lnTo>
                  <a:pt x="476" y="57"/>
                </a:lnTo>
                <a:lnTo>
                  <a:pt x="463" y="47"/>
                </a:lnTo>
                <a:lnTo>
                  <a:pt x="446" y="38"/>
                </a:lnTo>
                <a:lnTo>
                  <a:pt x="430" y="31"/>
                </a:lnTo>
                <a:lnTo>
                  <a:pt x="412" y="24"/>
                </a:lnTo>
                <a:lnTo>
                  <a:pt x="392" y="17"/>
                </a:lnTo>
                <a:lnTo>
                  <a:pt x="372" y="12"/>
                </a:lnTo>
                <a:lnTo>
                  <a:pt x="351" y="8"/>
                </a:lnTo>
                <a:lnTo>
                  <a:pt x="329" y="4"/>
                </a:lnTo>
                <a:lnTo>
                  <a:pt x="307" y="1"/>
                </a:lnTo>
                <a:lnTo>
                  <a:pt x="284" y="0"/>
                </a:lnTo>
                <a:lnTo>
                  <a:pt x="262" y="0"/>
                </a:lnTo>
                <a:lnTo>
                  <a:pt x="239" y="0"/>
                </a:lnTo>
                <a:lnTo>
                  <a:pt x="216" y="1"/>
                </a:lnTo>
                <a:lnTo>
                  <a:pt x="194" y="4"/>
                </a:lnTo>
                <a:lnTo>
                  <a:pt x="171" y="8"/>
                </a:lnTo>
                <a:lnTo>
                  <a:pt x="151" y="12"/>
                </a:lnTo>
                <a:lnTo>
                  <a:pt x="130" y="17"/>
                </a:lnTo>
                <a:lnTo>
                  <a:pt x="111" y="24"/>
                </a:lnTo>
                <a:lnTo>
                  <a:pt x="93" y="31"/>
                </a:lnTo>
                <a:lnTo>
                  <a:pt x="76" y="38"/>
                </a:lnTo>
                <a:lnTo>
                  <a:pt x="60" y="47"/>
                </a:lnTo>
                <a:lnTo>
                  <a:pt x="46" y="57"/>
                </a:lnTo>
                <a:lnTo>
                  <a:pt x="34" y="65"/>
                </a:lnTo>
                <a:lnTo>
                  <a:pt x="23" y="77"/>
                </a:lnTo>
                <a:lnTo>
                  <a:pt x="15" y="87"/>
                </a:lnTo>
                <a:lnTo>
                  <a:pt x="8" y="98"/>
                </a:lnTo>
                <a:lnTo>
                  <a:pt x="3" y="110"/>
                </a:lnTo>
                <a:lnTo>
                  <a:pt x="1" y="121"/>
                </a:lnTo>
                <a:lnTo>
                  <a:pt x="0" y="133"/>
                </a:lnTo>
                <a:lnTo>
                  <a:pt x="1" y="144"/>
                </a:lnTo>
                <a:lnTo>
                  <a:pt x="3" y="157"/>
                </a:lnTo>
                <a:lnTo>
                  <a:pt x="8" y="167"/>
                </a:lnTo>
                <a:lnTo>
                  <a:pt x="15" y="179"/>
                </a:lnTo>
                <a:lnTo>
                  <a:pt x="23" y="190"/>
                </a:lnTo>
                <a:lnTo>
                  <a:pt x="34" y="200"/>
                </a:lnTo>
                <a:lnTo>
                  <a:pt x="46" y="210"/>
                </a:lnTo>
                <a:lnTo>
                  <a:pt x="60" y="219"/>
                </a:lnTo>
                <a:lnTo>
                  <a:pt x="76" y="227"/>
                </a:lnTo>
                <a:lnTo>
                  <a:pt x="93" y="236"/>
                </a:lnTo>
                <a:lnTo>
                  <a:pt x="111" y="243"/>
                </a:lnTo>
                <a:lnTo>
                  <a:pt x="130" y="249"/>
                </a:lnTo>
                <a:lnTo>
                  <a:pt x="151" y="255"/>
                </a:lnTo>
                <a:lnTo>
                  <a:pt x="171" y="259"/>
                </a:lnTo>
                <a:lnTo>
                  <a:pt x="194" y="263"/>
                </a:lnTo>
                <a:lnTo>
                  <a:pt x="216" y="265"/>
                </a:lnTo>
                <a:lnTo>
                  <a:pt x="239" y="268"/>
                </a:lnTo>
                <a:lnTo>
                  <a:pt x="262" y="268"/>
                </a:lnTo>
                <a:lnTo>
                  <a:pt x="284" y="268"/>
                </a:lnTo>
                <a:lnTo>
                  <a:pt x="307" y="265"/>
                </a:lnTo>
                <a:lnTo>
                  <a:pt x="329" y="263"/>
                </a:lnTo>
                <a:lnTo>
                  <a:pt x="351" y="259"/>
                </a:lnTo>
                <a:lnTo>
                  <a:pt x="372" y="255"/>
                </a:lnTo>
                <a:lnTo>
                  <a:pt x="392" y="249"/>
                </a:lnTo>
                <a:lnTo>
                  <a:pt x="412" y="243"/>
                </a:lnTo>
                <a:lnTo>
                  <a:pt x="430" y="236"/>
                </a:lnTo>
                <a:lnTo>
                  <a:pt x="446" y="227"/>
                </a:lnTo>
                <a:lnTo>
                  <a:pt x="463" y="219"/>
                </a:lnTo>
                <a:lnTo>
                  <a:pt x="476" y="210"/>
                </a:lnTo>
                <a:lnTo>
                  <a:pt x="489" y="200"/>
                </a:lnTo>
                <a:lnTo>
                  <a:pt x="500" y="190"/>
                </a:lnTo>
                <a:lnTo>
                  <a:pt x="507" y="179"/>
                </a:lnTo>
                <a:lnTo>
                  <a:pt x="515" y="167"/>
                </a:lnTo>
                <a:lnTo>
                  <a:pt x="519" y="157"/>
                </a:lnTo>
                <a:lnTo>
                  <a:pt x="522" y="144"/>
                </a:lnTo>
                <a:lnTo>
                  <a:pt x="524" y="13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8"/>
          <p:cNvSpPr>
            <a:spLocks/>
          </p:cNvSpPr>
          <p:nvPr/>
        </p:nvSpPr>
        <p:spPr bwMode="auto">
          <a:xfrm>
            <a:off x="5173663" y="4425950"/>
            <a:ext cx="833437" cy="427037"/>
          </a:xfrm>
          <a:custGeom>
            <a:avLst/>
            <a:gdLst>
              <a:gd name="T0" fmla="*/ 1 w 525"/>
              <a:gd name="T1" fmla="*/ 144 h 269"/>
              <a:gd name="T2" fmla="*/ 8 w 525"/>
              <a:gd name="T3" fmla="*/ 167 h 269"/>
              <a:gd name="T4" fmla="*/ 25 w 525"/>
              <a:gd name="T5" fmla="*/ 190 h 269"/>
              <a:gd name="T6" fmla="*/ 47 w 525"/>
              <a:gd name="T7" fmla="*/ 210 h 269"/>
              <a:gd name="T8" fmla="*/ 77 w 525"/>
              <a:gd name="T9" fmla="*/ 227 h 269"/>
              <a:gd name="T10" fmla="*/ 111 w 525"/>
              <a:gd name="T11" fmla="*/ 243 h 269"/>
              <a:gd name="T12" fmla="*/ 151 w 525"/>
              <a:gd name="T13" fmla="*/ 255 h 269"/>
              <a:gd name="T14" fmla="*/ 194 w 525"/>
              <a:gd name="T15" fmla="*/ 263 h 269"/>
              <a:gd name="T16" fmla="*/ 239 w 525"/>
              <a:gd name="T17" fmla="*/ 268 h 269"/>
              <a:gd name="T18" fmla="*/ 284 w 525"/>
              <a:gd name="T19" fmla="*/ 268 h 269"/>
              <a:gd name="T20" fmla="*/ 330 w 525"/>
              <a:gd name="T21" fmla="*/ 263 h 269"/>
              <a:gd name="T22" fmla="*/ 372 w 525"/>
              <a:gd name="T23" fmla="*/ 255 h 269"/>
              <a:gd name="T24" fmla="*/ 412 w 525"/>
              <a:gd name="T25" fmla="*/ 243 h 269"/>
              <a:gd name="T26" fmla="*/ 447 w 525"/>
              <a:gd name="T27" fmla="*/ 227 h 269"/>
              <a:gd name="T28" fmla="*/ 477 w 525"/>
              <a:gd name="T29" fmla="*/ 210 h 269"/>
              <a:gd name="T30" fmla="*/ 500 w 525"/>
              <a:gd name="T31" fmla="*/ 190 h 269"/>
              <a:gd name="T32" fmla="*/ 515 w 525"/>
              <a:gd name="T33" fmla="*/ 167 h 269"/>
              <a:gd name="T34" fmla="*/ 522 w 525"/>
              <a:gd name="T35" fmla="*/ 144 h 269"/>
              <a:gd name="T36" fmla="*/ 522 w 525"/>
              <a:gd name="T37" fmla="*/ 121 h 269"/>
              <a:gd name="T38" fmla="*/ 515 w 525"/>
              <a:gd name="T39" fmla="*/ 98 h 269"/>
              <a:gd name="T40" fmla="*/ 500 w 525"/>
              <a:gd name="T41" fmla="*/ 77 h 269"/>
              <a:gd name="T42" fmla="*/ 477 w 525"/>
              <a:gd name="T43" fmla="*/ 55 h 269"/>
              <a:gd name="T44" fmla="*/ 447 w 525"/>
              <a:gd name="T45" fmla="*/ 38 h 269"/>
              <a:gd name="T46" fmla="*/ 412 w 525"/>
              <a:gd name="T47" fmla="*/ 22 h 269"/>
              <a:gd name="T48" fmla="*/ 372 w 525"/>
              <a:gd name="T49" fmla="*/ 12 h 269"/>
              <a:gd name="T50" fmla="*/ 329 w 525"/>
              <a:gd name="T51" fmla="*/ 4 h 269"/>
              <a:gd name="T52" fmla="*/ 284 w 525"/>
              <a:gd name="T53" fmla="*/ 0 h 269"/>
              <a:gd name="T54" fmla="*/ 239 w 525"/>
              <a:gd name="T55" fmla="*/ 0 h 269"/>
              <a:gd name="T56" fmla="*/ 194 w 525"/>
              <a:gd name="T57" fmla="*/ 4 h 269"/>
              <a:gd name="T58" fmla="*/ 151 w 525"/>
              <a:gd name="T59" fmla="*/ 12 h 269"/>
              <a:gd name="T60" fmla="*/ 111 w 525"/>
              <a:gd name="T61" fmla="*/ 24 h 269"/>
              <a:gd name="T62" fmla="*/ 77 w 525"/>
              <a:gd name="T63" fmla="*/ 38 h 269"/>
              <a:gd name="T64" fmla="*/ 47 w 525"/>
              <a:gd name="T65" fmla="*/ 57 h 269"/>
              <a:gd name="T66" fmla="*/ 25 w 525"/>
              <a:gd name="T67" fmla="*/ 77 h 269"/>
              <a:gd name="T68" fmla="*/ 8 w 525"/>
              <a:gd name="T69" fmla="*/ 98 h 269"/>
              <a:gd name="T70" fmla="*/ 1 w 525"/>
              <a:gd name="T71" fmla="*/ 121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25" h="269">
                <a:moveTo>
                  <a:pt x="0" y="134"/>
                </a:moveTo>
                <a:lnTo>
                  <a:pt x="1" y="144"/>
                </a:lnTo>
                <a:lnTo>
                  <a:pt x="4" y="157"/>
                </a:lnTo>
                <a:lnTo>
                  <a:pt x="8" y="167"/>
                </a:lnTo>
                <a:lnTo>
                  <a:pt x="16" y="179"/>
                </a:lnTo>
                <a:lnTo>
                  <a:pt x="25" y="190"/>
                </a:lnTo>
                <a:lnTo>
                  <a:pt x="34" y="200"/>
                </a:lnTo>
                <a:lnTo>
                  <a:pt x="47" y="210"/>
                </a:lnTo>
                <a:lnTo>
                  <a:pt x="61" y="219"/>
                </a:lnTo>
                <a:lnTo>
                  <a:pt x="77" y="227"/>
                </a:lnTo>
                <a:lnTo>
                  <a:pt x="93" y="236"/>
                </a:lnTo>
                <a:lnTo>
                  <a:pt x="111" y="243"/>
                </a:lnTo>
                <a:lnTo>
                  <a:pt x="131" y="249"/>
                </a:lnTo>
                <a:lnTo>
                  <a:pt x="151" y="255"/>
                </a:lnTo>
                <a:lnTo>
                  <a:pt x="172" y="259"/>
                </a:lnTo>
                <a:lnTo>
                  <a:pt x="194" y="263"/>
                </a:lnTo>
                <a:lnTo>
                  <a:pt x="216" y="265"/>
                </a:lnTo>
                <a:lnTo>
                  <a:pt x="239" y="268"/>
                </a:lnTo>
                <a:lnTo>
                  <a:pt x="262" y="268"/>
                </a:lnTo>
                <a:lnTo>
                  <a:pt x="284" y="268"/>
                </a:lnTo>
                <a:lnTo>
                  <a:pt x="307" y="265"/>
                </a:lnTo>
                <a:lnTo>
                  <a:pt x="330" y="263"/>
                </a:lnTo>
                <a:lnTo>
                  <a:pt x="352" y="259"/>
                </a:lnTo>
                <a:lnTo>
                  <a:pt x="372" y="255"/>
                </a:lnTo>
                <a:lnTo>
                  <a:pt x="393" y="249"/>
                </a:lnTo>
                <a:lnTo>
                  <a:pt x="412" y="243"/>
                </a:lnTo>
                <a:lnTo>
                  <a:pt x="430" y="236"/>
                </a:lnTo>
                <a:lnTo>
                  <a:pt x="447" y="227"/>
                </a:lnTo>
                <a:lnTo>
                  <a:pt x="463" y="219"/>
                </a:lnTo>
                <a:lnTo>
                  <a:pt x="477" y="210"/>
                </a:lnTo>
                <a:lnTo>
                  <a:pt x="489" y="200"/>
                </a:lnTo>
                <a:lnTo>
                  <a:pt x="500" y="190"/>
                </a:lnTo>
                <a:lnTo>
                  <a:pt x="508" y="179"/>
                </a:lnTo>
                <a:lnTo>
                  <a:pt x="515" y="167"/>
                </a:lnTo>
                <a:lnTo>
                  <a:pt x="520" y="157"/>
                </a:lnTo>
                <a:lnTo>
                  <a:pt x="522" y="144"/>
                </a:lnTo>
                <a:lnTo>
                  <a:pt x="524" y="133"/>
                </a:lnTo>
                <a:lnTo>
                  <a:pt x="522" y="121"/>
                </a:lnTo>
                <a:lnTo>
                  <a:pt x="520" y="110"/>
                </a:lnTo>
                <a:lnTo>
                  <a:pt x="515" y="98"/>
                </a:lnTo>
                <a:lnTo>
                  <a:pt x="508" y="87"/>
                </a:lnTo>
                <a:lnTo>
                  <a:pt x="500" y="77"/>
                </a:lnTo>
                <a:lnTo>
                  <a:pt x="489" y="65"/>
                </a:lnTo>
                <a:lnTo>
                  <a:pt x="477" y="55"/>
                </a:lnTo>
                <a:lnTo>
                  <a:pt x="463" y="47"/>
                </a:lnTo>
                <a:lnTo>
                  <a:pt x="447" y="38"/>
                </a:lnTo>
                <a:lnTo>
                  <a:pt x="430" y="31"/>
                </a:lnTo>
                <a:lnTo>
                  <a:pt x="412" y="22"/>
                </a:lnTo>
                <a:lnTo>
                  <a:pt x="393" y="17"/>
                </a:lnTo>
                <a:lnTo>
                  <a:pt x="372" y="12"/>
                </a:lnTo>
                <a:lnTo>
                  <a:pt x="352" y="7"/>
                </a:lnTo>
                <a:lnTo>
                  <a:pt x="329" y="4"/>
                </a:lnTo>
                <a:lnTo>
                  <a:pt x="307" y="1"/>
                </a:lnTo>
                <a:lnTo>
                  <a:pt x="284" y="0"/>
                </a:lnTo>
                <a:lnTo>
                  <a:pt x="262" y="0"/>
                </a:lnTo>
                <a:lnTo>
                  <a:pt x="239" y="0"/>
                </a:lnTo>
                <a:lnTo>
                  <a:pt x="216" y="1"/>
                </a:lnTo>
                <a:lnTo>
                  <a:pt x="194" y="4"/>
                </a:lnTo>
                <a:lnTo>
                  <a:pt x="172" y="8"/>
                </a:lnTo>
                <a:lnTo>
                  <a:pt x="151" y="12"/>
                </a:lnTo>
                <a:lnTo>
                  <a:pt x="131" y="17"/>
                </a:lnTo>
                <a:lnTo>
                  <a:pt x="111" y="24"/>
                </a:lnTo>
                <a:lnTo>
                  <a:pt x="93" y="31"/>
                </a:lnTo>
                <a:lnTo>
                  <a:pt x="77" y="38"/>
                </a:lnTo>
                <a:lnTo>
                  <a:pt x="61" y="47"/>
                </a:lnTo>
                <a:lnTo>
                  <a:pt x="47" y="57"/>
                </a:lnTo>
                <a:lnTo>
                  <a:pt x="34" y="67"/>
                </a:lnTo>
                <a:lnTo>
                  <a:pt x="25" y="77"/>
                </a:lnTo>
                <a:lnTo>
                  <a:pt x="16" y="87"/>
                </a:lnTo>
                <a:lnTo>
                  <a:pt x="8" y="98"/>
                </a:lnTo>
                <a:lnTo>
                  <a:pt x="4" y="110"/>
                </a:lnTo>
                <a:lnTo>
                  <a:pt x="1" y="121"/>
                </a:lnTo>
                <a:lnTo>
                  <a:pt x="0" y="1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9"/>
          <p:cNvSpPr>
            <a:spLocks/>
          </p:cNvSpPr>
          <p:nvPr/>
        </p:nvSpPr>
        <p:spPr bwMode="auto">
          <a:xfrm>
            <a:off x="2724150" y="3862387"/>
            <a:ext cx="833438" cy="427038"/>
          </a:xfrm>
          <a:custGeom>
            <a:avLst/>
            <a:gdLst>
              <a:gd name="T0" fmla="*/ 1 w 525"/>
              <a:gd name="T1" fmla="*/ 146 h 269"/>
              <a:gd name="T2" fmla="*/ 8 w 525"/>
              <a:gd name="T3" fmla="*/ 169 h 269"/>
              <a:gd name="T4" fmla="*/ 25 w 525"/>
              <a:gd name="T5" fmla="*/ 190 h 269"/>
              <a:gd name="T6" fmla="*/ 47 w 525"/>
              <a:gd name="T7" fmla="*/ 210 h 269"/>
              <a:gd name="T8" fmla="*/ 77 w 525"/>
              <a:gd name="T9" fmla="*/ 229 h 269"/>
              <a:gd name="T10" fmla="*/ 111 w 525"/>
              <a:gd name="T11" fmla="*/ 243 h 269"/>
              <a:gd name="T12" fmla="*/ 151 w 525"/>
              <a:gd name="T13" fmla="*/ 256 h 269"/>
              <a:gd name="T14" fmla="*/ 194 w 525"/>
              <a:gd name="T15" fmla="*/ 263 h 269"/>
              <a:gd name="T16" fmla="*/ 239 w 525"/>
              <a:gd name="T17" fmla="*/ 268 h 269"/>
              <a:gd name="T18" fmla="*/ 284 w 525"/>
              <a:gd name="T19" fmla="*/ 268 h 269"/>
              <a:gd name="T20" fmla="*/ 330 w 525"/>
              <a:gd name="T21" fmla="*/ 263 h 269"/>
              <a:gd name="T22" fmla="*/ 372 w 525"/>
              <a:gd name="T23" fmla="*/ 255 h 269"/>
              <a:gd name="T24" fmla="*/ 413 w 525"/>
              <a:gd name="T25" fmla="*/ 243 h 269"/>
              <a:gd name="T26" fmla="*/ 447 w 525"/>
              <a:gd name="T27" fmla="*/ 227 h 269"/>
              <a:gd name="T28" fmla="*/ 477 w 525"/>
              <a:gd name="T29" fmla="*/ 210 h 269"/>
              <a:gd name="T30" fmla="*/ 500 w 525"/>
              <a:gd name="T31" fmla="*/ 190 h 269"/>
              <a:gd name="T32" fmla="*/ 515 w 525"/>
              <a:gd name="T33" fmla="*/ 169 h 269"/>
              <a:gd name="T34" fmla="*/ 524 w 525"/>
              <a:gd name="T35" fmla="*/ 146 h 269"/>
              <a:gd name="T36" fmla="*/ 524 w 525"/>
              <a:gd name="T37" fmla="*/ 121 h 269"/>
              <a:gd name="T38" fmla="*/ 515 w 525"/>
              <a:gd name="T39" fmla="*/ 98 h 269"/>
              <a:gd name="T40" fmla="*/ 500 w 525"/>
              <a:gd name="T41" fmla="*/ 77 h 269"/>
              <a:gd name="T42" fmla="*/ 477 w 525"/>
              <a:gd name="T43" fmla="*/ 57 h 269"/>
              <a:gd name="T44" fmla="*/ 447 w 525"/>
              <a:gd name="T45" fmla="*/ 38 h 269"/>
              <a:gd name="T46" fmla="*/ 413 w 525"/>
              <a:gd name="T47" fmla="*/ 24 h 269"/>
              <a:gd name="T48" fmla="*/ 372 w 525"/>
              <a:gd name="T49" fmla="*/ 12 h 269"/>
              <a:gd name="T50" fmla="*/ 330 w 525"/>
              <a:gd name="T51" fmla="*/ 4 h 269"/>
              <a:gd name="T52" fmla="*/ 284 w 525"/>
              <a:gd name="T53" fmla="*/ 0 h 269"/>
              <a:gd name="T54" fmla="*/ 239 w 525"/>
              <a:gd name="T55" fmla="*/ 0 h 269"/>
              <a:gd name="T56" fmla="*/ 194 w 525"/>
              <a:gd name="T57" fmla="*/ 4 h 269"/>
              <a:gd name="T58" fmla="*/ 151 w 525"/>
              <a:gd name="T59" fmla="*/ 12 h 269"/>
              <a:gd name="T60" fmla="*/ 111 w 525"/>
              <a:gd name="T61" fmla="*/ 24 h 269"/>
              <a:gd name="T62" fmla="*/ 77 w 525"/>
              <a:gd name="T63" fmla="*/ 38 h 269"/>
              <a:gd name="T64" fmla="*/ 47 w 525"/>
              <a:gd name="T65" fmla="*/ 57 h 269"/>
              <a:gd name="T66" fmla="*/ 25 w 525"/>
              <a:gd name="T67" fmla="*/ 77 h 269"/>
              <a:gd name="T68" fmla="*/ 8 w 525"/>
              <a:gd name="T69" fmla="*/ 98 h 269"/>
              <a:gd name="T70" fmla="*/ 1 w 525"/>
              <a:gd name="T71" fmla="*/ 121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25" h="269">
                <a:moveTo>
                  <a:pt x="0" y="134"/>
                </a:moveTo>
                <a:lnTo>
                  <a:pt x="1" y="146"/>
                </a:lnTo>
                <a:lnTo>
                  <a:pt x="4" y="157"/>
                </a:lnTo>
                <a:lnTo>
                  <a:pt x="8" y="169"/>
                </a:lnTo>
                <a:lnTo>
                  <a:pt x="16" y="180"/>
                </a:lnTo>
                <a:lnTo>
                  <a:pt x="25" y="190"/>
                </a:lnTo>
                <a:lnTo>
                  <a:pt x="35" y="200"/>
                </a:lnTo>
                <a:lnTo>
                  <a:pt x="47" y="210"/>
                </a:lnTo>
                <a:lnTo>
                  <a:pt x="60" y="220"/>
                </a:lnTo>
                <a:lnTo>
                  <a:pt x="77" y="229"/>
                </a:lnTo>
                <a:lnTo>
                  <a:pt x="93" y="236"/>
                </a:lnTo>
                <a:lnTo>
                  <a:pt x="111" y="243"/>
                </a:lnTo>
                <a:lnTo>
                  <a:pt x="131" y="250"/>
                </a:lnTo>
                <a:lnTo>
                  <a:pt x="151" y="256"/>
                </a:lnTo>
                <a:lnTo>
                  <a:pt x="172" y="260"/>
                </a:lnTo>
                <a:lnTo>
                  <a:pt x="194" y="263"/>
                </a:lnTo>
                <a:lnTo>
                  <a:pt x="216" y="266"/>
                </a:lnTo>
                <a:lnTo>
                  <a:pt x="239" y="268"/>
                </a:lnTo>
                <a:lnTo>
                  <a:pt x="263" y="268"/>
                </a:lnTo>
                <a:lnTo>
                  <a:pt x="284" y="268"/>
                </a:lnTo>
                <a:lnTo>
                  <a:pt x="307" y="265"/>
                </a:lnTo>
                <a:lnTo>
                  <a:pt x="330" y="263"/>
                </a:lnTo>
                <a:lnTo>
                  <a:pt x="352" y="260"/>
                </a:lnTo>
                <a:lnTo>
                  <a:pt x="372" y="255"/>
                </a:lnTo>
                <a:lnTo>
                  <a:pt x="393" y="250"/>
                </a:lnTo>
                <a:lnTo>
                  <a:pt x="413" y="243"/>
                </a:lnTo>
                <a:lnTo>
                  <a:pt x="430" y="236"/>
                </a:lnTo>
                <a:lnTo>
                  <a:pt x="447" y="227"/>
                </a:lnTo>
                <a:lnTo>
                  <a:pt x="463" y="219"/>
                </a:lnTo>
                <a:lnTo>
                  <a:pt x="477" y="210"/>
                </a:lnTo>
                <a:lnTo>
                  <a:pt x="489" y="200"/>
                </a:lnTo>
                <a:lnTo>
                  <a:pt x="500" y="190"/>
                </a:lnTo>
                <a:lnTo>
                  <a:pt x="508" y="180"/>
                </a:lnTo>
                <a:lnTo>
                  <a:pt x="515" y="169"/>
                </a:lnTo>
                <a:lnTo>
                  <a:pt x="520" y="157"/>
                </a:lnTo>
                <a:lnTo>
                  <a:pt x="524" y="146"/>
                </a:lnTo>
                <a:lnTo>
                  <a:pt x="524" y="134"/>
                </a:lnTo>
                <a:lnTo>
                  <a:pt x="524" y="121"/>
                </a:lnTo>
                <a:lnTo>
                  <a:pt x="520" y="110"/>
                </a:lnTo>
                <a:lnTo>
                  <a:pt x="515" y="98"/>
                </a:lnTo>
                <a:lnTo>
                  <a:pt x="508" y="87"/>
                </a:lnTo>
                <a:lnTo>
                  <a:pt x="500" y="77"/>
                </a:lnTo>
                <a:lnTo>
                  <a:pt x="489" y="67"/>
                </a:lnTo>
                <a:lnTo>
                  <a:pt x="477" y="57"/>
                </a:lnTo>
                <a:lnTo>
                  <a:pt x="463" y="47"/>
                </a:lnTo>
                <a:lnTo>
                  <a:pt x="447" y="38"/>
                </a:lnTo>
                <a:lnTo>
                  <a:pt x="430" y="31"/>
                </a:lnTo>
                <a:lnTo>
                  <a:pt x="413" y="24"/>
                </a:lnTo>
                <a:lnTo>
                  <a:pt x="393" y="18"/>
                </a:lnTo>
                <a:lnTo>
                  <a:pt x="372" y="12"/>
                </a:lnTo>
                <a:lnTo>
                  <a:pt x="352" y="8"/>
                </a:lnTo>
                <a:lnTo>
                  <a:pt x="330" y="4"/>
                </a:lnTo>
                <a:lnTo>
                  <a:pt x="307" y="1"/>
                </a:lnTo>
                <a:lnTo>
                  <a:pt x="284" y="0"/>
                </a:lnTo>
                <a:lnTo>
                  <a:pt x="262" y="0"/>
                </a:lnTo>
                <a:lnTo>
                  <a:pt x="239" y="0"/>
                </a:lnTo>
                <a:lnTo>
                  <a:pt x="216" y="1"/>
                </a:lnTo>
                <a:lnTo>
                  <a:pt x="194" y="4"/>
                </a:lnTo>
                <a:lnTo>
                  <a:pt x="172" y="8"/>
                </a:lnTo>
                <a:lnTo>
                  <a:pt x="151" y="12"/>
                </a:lnTo>
                <a:lnTo>
                  <a:pt x="130" y="18"/>
                </a:lnTo>
                <a:lnTo>
                  <a:pt x="111" y="24"/>
                </a:lnTo>
                <a:lnTo>
                  <a:pt x="93" y="31"/>
                </a:lnTo>
                <a:lnTo>
                  <a:pt x="77" y="38"/>
                </a:lnTo>
                <a:lnTo>
                  <a:pt x="60" y="47"/>
                </a:lnTo>
                <a:lnTo>
                  <a:pt x="47" y="57"/>
                </a:lnTo>
                <a:lnTo>
                  <a:pt x="34" y="67"/>
                </a:lnTo>
                <a:lnTo>
                  <a:pt x="25" y="77"/>
                </a:lnTo>
                <a:lnTo>
                  <a:pt x="16" y="87"/>
                </a:lnTo>
                <a:lnTo>
                  <a:pt x="8" y="98"/>
                </a:lnTo>
                <a:lnTo>
                  <a:pt x="4" y="111"/>
                </a:lnTo>
                <a:lnTo>
                  <a:pt x="1" y="121"/>
                </a:lnTo>
                <a:lnTo>
                  <a:pt x="0" y="1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0"/>
          <p:cNvSpPr>
            <a:spLocks/>
          </p:cNvSpPr>
          <p:nvPr/>
        </p:nvSpPr>
        <p:spPr bwMode="auto">
          <a:xfrm>
            <a:off x="306388" y="4413250"/>
            <a:ext cx="835025" cy="428625"/>
          </a:xfrm>
          <a:custGeom>
            <a:avLst/>
            <a:gdLst>
              <a:gd name="T0" fmla="*/ 523 w 526"/>
              <a:gd name="T1" fmla="*/ 123 h 270"/>
              <a:gd name="T2" fmla="*/ 516 w 526"/>
              <a:gd name="T3" fmla="*/ 100 h 270"/>
              <a:gd name="T4" fmla="*/ 500 w 526"/>
              <a:gd name="T5" fmla="*/ 77 h 270"/>
              <a:gd name="T6" fmla="*/ 477 w 526"/>
              <a:gd name="T7" fmla="*/ 57 h 270"/>
              <a:gd name="T8" fmla="*/ 447 w 526"/>
              <a:gd name="T9" fmla="*/ 40 h 270"/>
              <a:gd name="T10" fmla="*/ 413 w 526"/>
              <a:gd name="T11" fmla="*/ 24 h 270"/>
              <a:gd name="T12" fmla="*/ 373 w 526"/>
              <a:gd name="T13" fmla="*/ 12 h 270"/>
              <a:gd name="T14" fmla="*/ 330 w 526"/>
              <a:gd name="T15" fmla="*/ 4 h 270"/>
              <a:gd name="T16" fmla="*/ 284 w 526"/>
              <a:gd name="T17" fmla="*/ 1 h 270"/>
              <a:gd name="T18" fmla="*/ 240 w 526"/>
              <a:gd name="T19" fmla="*/ 1 h 270"/>
              <a:gd name="T20" fmla="*/ 194 w 526"/>
              <a:gd name="T21" fmla="*/ 4 h 270"/>
              <a:gd name="T22" fmla="*/ 151 w 526"/>
              <a:gd name="T23" fmla="*/ 12 h 270"/>
              <a:gd name="T24" fmla="*/ 111 w 526"/>
              <a:gd name="T25" fmla="*/ 24 h 270"/>
              <a:gd name="T26" fmla="*/ 77 w 526"/>
              <a:gd name="T27" fmla="*/ 40 h 270"/>
              <a:gd name="T28" fmla="*/ 47 w 526"/>
              <a:gd name="T29" fmla="*/ 57 h 270"/>
              <a:gd name="T30" fmla="*/ 25 w 526"/>
              <a:gd name="T31" fmla="*/ 77 h 270"/>
              <a:gd name="T32" fmla="*/ 8 w 526"/>
              <a:gd name="T33" fmla="*/ 100 h 270"/>
              <a:gd name="T34" fmla="*/ 1 w 526"/>
              <a:gd name="T35" fmla="*/ 123 h 270"/>
              <a:gd name="T36" fmla="*/ 1 w 526"/>
              <a:gd name="T37" fmla="*/ 145 h 270"/>
              <a:gd name="T38" fmla="*/ 8 w 526"/>
              <a:gd name="T39" fmla="*/ 168 h 270"/>
              <a:gd name="T40" fmla="*/ 25 w 526"/>
              <a:gd name="T41" fmla="*/ 190 h 270"/>
              <a:gd name="T42" fmla="*/ 47 w 526"/>
              <a:gd name="T43" fmla="*/ 211 h 270"/>
              <a:gd name="T44" fmla="*/ 77 w 526"/>
              <a:gd name="T45" fmla="*/ 228 h 270"/>
              <a:gd name="T46" fmla="*/ 111 w 526"/>
              <a:gd name="T47" fmla="*/ 244 h 270"/>
              <a:gd name="T48" fmla="*/ 151 w 526"/>
              <a:gd name="T49" fmla="*/ 254 h 270"/>
              <a:gd name="T50" fmla="*/ 194 w 526"/>
              <a:gd name="T51" fmla="*/ 263 h 270"/>
              <a:gd name="T52" fmla="*/ 240 w 526"/>
              <a:gd name="T53" fmla="*/ 267 h 270"/>
              <a:gd name="T54" fmla="*/ 284 w 526"/>
              <a:gd name="T55" fmla="*/ 267 h 270"/>
              <a:gd name="T56" fmla="*/ 330 w 526"/>
              <a:gd name="T57" fmla="*/ 263 h 270"/>
              <a:gd name="T58" fmla="*/ 373 w 526"/>
              <a:gd name="T59" fmla="*/ 254 h 270"/>
              <a:gd name="T60" fmla="*/ 413 w 526"/>
              <a:gd name="T61" fmla="*/ 244 h 270"/>
              <a:gd name="T62" fmla="*/ 447 w 526"/>
              <a:gd name="T63" fmla="*/ 228 h 270"/>
              <a:gd name="T64" fmla="*/ 477 w 526"/>
              <a:gd name="T65" fmla="*/ 211 h 270"/>
              <a:gd name="T66" fmla="*/ 500 w 526"/>
              <a:gd name="T67" fmla="*/ 190 h 270"/>
              <a:gd name="T68" fmla="*/ 516 w 526"/>
              <a:gd name="T69" fmla="*/ 168 h 270"/>
              <a:gd name="T70" fmla="*/ 523 w 526"/>
              <a:gd name="T71" fmla="*/ 145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26" h="270">
                <a:moveTo>
                  <a:pt x="525" y="134"/>
                </a:moveTo>
                <a:lnTo>
                  <a:pt x="523" y="123"/>
                </a:lnTo>
                <a:lnTo>
                  <a:pt x="520" y="110"/>
                </a:lnTo>
                <a:lnTo>
                  <a:pt x="516" y="100"/>
                </a:lnTo>
                <a:lnTo>
                  <a:pt x="508" y="88"/>
                </a:lnTo>
                <a:lnTo>
                  <a:pt x="500" y="77"/>
                </a:lnTo>
                <a:lnTo>
                  <a:pt x="489" y="67"/>
                </a:lnTo>
                <a:lnTo>
                  <a:pt x="477" y="57"/>
                </a:lnTo>
                <a:lnTo>
                  <a:pt x="463" y="48"/>
                </a:lnTo>
                <a:lnTo>
                  <a:pt x="447" y="40"/>
                </a:lnTo>
                <a:lnTo>
                  <a:pt x="431" y="31"/>
                </a:lnTo>
                <a:lnTo>
                  <a:pt x="413" y="24"/>
                </a:lnTo>
                <a:lnTo>
                  <a:pt x="393" y="18"/>
                </a:lnTo>
                <a:lnTo>
                  <a:pt x="373" y="12"/>
                </a:lnTo>
                <a:lnTo>
                  <a:pt x="352" y="8"/>
                </a:lnTo>
                <a:lnTo>
                  <a:pt x="330" y="4"/>
                </a:lnTo>
                <a:lnTo>
                  <a:pt x="307" y="2"/>
                </a:lnTo>
                <a:lnTo>
                  <a:pt x="284" y="1"/>
                </a:lnTo>
                <a:lnTo>
                  <a:pt x="261" y="0"/>
                </a:lnTo>
                <a:lnTo>
                  <a:pt x="240" y="1"/>
                </a:lnTo>
                <a:lnTo>
                  <a:pt x="217" y="2"/>
                </a:lnTo>
                <a:lnTo>
                  <a:pt x="194" y="4"/>
                </a:lnTo>
                <a:lnTo>
                  <a:pt x="172" y="8"/>
                </a:lnTo>
                <a:lnTo>
                  <a:pt x="151" y="12"/>
                </a:lnTo>
                <a:lnTo>
                  <a:pt x="131" y="18"/>
                </a:lnTo>
                <a:lnTo>
                  <a:pt x="111" y="24"/>
                </a:lnTo>
                <a:lnTo>
                  <a:pt x="94" y="31"/>
                </a:lnTo>
                <a:lnTo>
                  <a:pt x="77" y="40"/>
                </a:lnTo>
                <a:lnTo>
                  <a:pt x="61" y="48"/>
                </a:lnTo>
                <a:lnTo>
                  <a:pt x="47" y="57"/>
                </a:lnTo>
                <a:lnTo>
                  <a:pt x="35" y="67"/>
                </a:lnTo>
                <a:lnTo>
                  <a:pt x="25" y="77"/>
                </a:lnTo>
                <a:lnTo>
                  <a:pt x="16" y="88"/>
                </a:lnTo>
                <a:lnTo>
                  <a:pt x="8" y="100"/>
                </a:lnTo>
                <a:lnTo>
                  <a:pt x="4" y="110"/>
                </a:lnTo>
                <a:lnTo>
                  <a:pt x="1" y="123"/>
                </a:lnTo>
                <a:lnTo>
                  <a:pt x="0" y="134"/>
                </a:lnTo>
                <a:lnTo>
                  <a:pt x="1" y="145"/>
                </a:lnTo>
                <a:lnTo>
                  <a:pt x="4" y="157"/>
                </a:lnTo>
                <a:lnTo>
                  <a:pt x="8" y="168"/>
                </a:lnTo>
                <a:lnTo>
                  <a:pt x="16" y="180"/>
                </a:lnTo>
                <a:lnTo>
                  <a:pt x="25" y="190"/>
                </a:lnTo>
                <a:lnTo>
                  <a:pt x="35" y="201"/>
                </a:lnTo>
                <a:lnTo>
                  <a:pt x="47" y="211"/>
                </a:lnTo>
                <a:lnTo>
                  <a:pt x="61" y="220"/>
                </a:lnTo>
                <a:lnTo>
                  <a:pt x="77" y="228"/>
                </a:lnTo>
                <a:lnTo>
                  <a:pt x="94" y="236"/>
                </a:lnTo>
                <a:lnTo>
                  <a:pt x="111" y="244"/>
                </a:lnTo>
                <a:lnTo>
                  <a:pt x="131" y="250"/>
                </a:lnTo>
                <a:lnTo>
                  <a:pt x="151" y="254"/>
                </a:lnTo>
                <a:lnTo>
                  <a:pt x="172" y="260"/>
                </a:lnTo>
                <a:lnTo>
                  <a:pt x="194" y="263"/>
                </a:lnTo>
                <a:lnTo>
                  <a:pt x="217" y="266"/>
                </a:lnTo>
                <a:lnTo>
                  <a:pt x="240" y="267"/>
                </a:lnTo>
                <a:lnTo>
                  <a:pt x="261" y="269"/>
                </a:lnTo>
                <a:lnTo>
                  <a:pt x="284" y="267"/>
                </a:lnTo>
                <a:lnTo>
                  <a:pt x="307" y="266"/>
                </a:lnTo>
                <a:lnTo>
                  <a:pt x="330" y="263"/>
                </a:lnTo>
                <a:lnTo>
                  <a:pt x="352" y="260"/>
                </a:lnTo>
                <a:lnTo>
                  <a:pt x="373" y="254"/>
                </a:lnTo>
                <a:lnTo>
                  <a:pt x="393" y="250"/>
                </a:lnTo>
                <a:lnTo>
                  <a:pt x="413" y="244"/>
                </a:lnTo>
                <a:lnTo>
                  <a:pt x="431" y="236"/>
                </a:lnTo>
                <a:lnTo>
                  <a:pt x="447" y="228"/>
                </a:lnTo>
                <a:lnTo>
                  <a:pt x="463" y="220"/>
                </a:lnTo>
                <a:lnTo>
                  <a:pt x="477" y="211"/>
                </a:lnTo>
                <a:lnTo>
                  <a:pt x="489" y="201"/>
                </a:lnTo>
                <a:lnTo>
                  <a:pt x="500" y="190"/>
                </a:lnTo>
                <a:lnTo>
                  <a:pt x="508" y="180"/>
                </a:lnTo>
                <a:lnTo>
                  <a:pt x="516" y="168"/>
                </a:lnTo>
                <a:lnTo>
                  <a:pt x="520" y="157"/>
                </a:lnTo>
                <a:lnTo>
                  <a:pt x="523" y="145"/>
                </a:lnTo>
                <a:lnTo>
                  <a:pt x="525" y="1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1"/>
          <p:cNvSpPr>
            <a:spLocks/>
          </p:cNvSpPr>
          <p:nvPr/>
        </p:nvSpPr>
        <p:spPr bwMode="auto">
          <a:xfrm>
            <a:off x="1839913" y="4413250"/>
            <a:ext cx="833437" cy="428625"/>
          </a:xfrm>
          <a:custGeom>
            <a:avLst/>
            <a:gdLst>
              <a:gd name="T0" fmla="*/ 1 w 525"/>
              <a:gd name="T1" fmla="*/ 145 h 270"/>
              <a:gd name="T2" fmla="*/ 8 w 525"/>
              <a:gd name="T3" fmla="*/ 168 h 270"/>
              <a:gd name="T4" fmla="*/ 23 w 525"/>
              <a:gd name="T5" fmla="*/ 190 h 270"/>
              <a:gd name="T6" fmla="*/ 46 w 525"/>
              <a:gd name="T7" fmla="*/ 211 h 270"/>
              <a:gd name="T8" fmla="*/ 76 w 525"/>
              <a:gd name="T9" fmla="*/ 228 h 270"/>
              <a:gd name="T10" fmla="*/ 111 w 525"/>
              <a:gd name="T11" fmla="*/ 244 h 270"/>
              <a:gd name="T12" fmla="*/ 151 w 525"/>
              <a:gd name="T13" fmla="*/ 254 h 270"/>
              <a:gd name="T14" fmla="*/ 194 w 525"/>
              <a:gd name="T15" fmla="*/ 263 h 270"/>
              <a:gd name="T16" fmla="*/ 239 w 525"/>
              <a:gd name="T17" fmla="*/ 267 h 270"/>
              <a:gd name="T18" fmla="*/ 284 w 525"/>
              <a:gd name="T19" fmla="*/ 267 h 270"/>
              <a:gd name="T20" fmla="*/ 329 w 525"/>
              <a:gd name="T21" fmla="*/ 263 h 270"/>
              <a:gd name="T22" fmla="*/ 372 w 525"/>
              <a:gd name="T23" fmla="*/ 254 h 270"/>
              <a:gd name="T24" fmla="*/ 412 w 525"/>
              <a:gd name="T25" fmla="*/ 243 h 270"/>
              <a:gd name="T26" fmla="*/ 446 w 525"/>
              <a:gd name="T27" fmla="*/ 228 h 270"/>
              <a:gd name="T28" fmla="*/ 476 w 525"/>
              <a:gd name="T29" fmla="*/ 210 h 270"/>
              <a:gd name="T30" fmla="*/ 498 w 525"/>
              <a:gd name="T31" fmla="*/ 190 h 270"/>
              <a:gd name="T32" fmla="*/ 515 w 525"/>
              <a:gd name="T33" fmla="*/ 168 h 270"/>
              <a:gd name="T34" fmla="*/ 522 w 525"/>
              <a:gd name="T35" fmla="*/ 145 h 270"/>
              <a:gd name="T36" fmla="*/ 522 w 525"/>
              <a:gd name="T37" fmla="*/ 123 h 270"/>
              <a:gd name="T38" fmla="*/ 515 w 525"/>
              <a:gd name="T39" fmla="*/ 100 h 270"/>
              <a:gd name="T40" fmla="*/ 498 w 525"/>
              <a:gd name="T41" fmla="*/ 77 h 270"/>
              <a:gd name="T42" fmla="*/ 476 w 525"/>
              <a:gd name="T43" fmla="*/ 57 h 270"/>
              <a:gd name="T44" fmla="*/ 446 w 525"/>
              <a:gd name="T45" fmla="*/ 40 h 270"/>
              <a:gd name="T46" fmla="*/ 412 w 525"/>
              <a:gd name="T47" fmla="*/ 24 h 270"/>
              <a:gd name="T48" fmla="*/ 372 w 525"/>
              <a:gd name="T49" fmla="*/ 12 h 270"/>
              <a:gd name="T50" fmla="*/ 329 w 525"/>
              <a:gd name="T51" fmla="*/ 4 h 270"/>
              <a:gd name="T52" fmla="*/ 284 w 525"/>
              <a:gd name="T53" fmla="*/ 1 h 270"/>
              <a:gd name="T54" fmla="*/ 239 w 525"/>
              <a:gd name="T55" fmla="*/ 1 h 270"/>
              <a:gd name="T56" fmla="*/ 193 w 525"/>
              <a:gd name="T57" fmla="*/ 4 h 270"/>
              <a:gd name="T58" fmla="*/ 151 w 525"/>
              <a:gd name="T59" fmla="*/ 12 h 270"/>
              <a:gd name="T60" fmla="*/ 111 w 525"/>
              <a:gd name="T61" fmla="*/ 24 h 270"/>
              <a:gd name="T62" fmla="*/ 76 w 525"/>
              <a:gd name="T63" fmla="*/ 40 h 270"/>
              <a:gd name="T64" fmla="*/ 46 w 525"/>
              <a:gd name="T65" fmla="*/ 57 h 270"/>
              <a:gd name="T66" fmla="*/ 23 w 525"/>
              <a:gd name="T67" fmla="*/ 77 h 270"/>
              <a:gd name="T68" fmla="*/ 8 w 525"/>
              <a:gd name="T69" fmla="*/ 100 h 270"/>
              <a:gd name="T70" fmla="*/ 1 w 525"/>
              <a:gd name="T71" fmla="*/ 123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25" h="270">
                <a:moveTo>
                  <a:pt x="0" y="134"/>
                </a:moveTo>
                <a:lnTo>
                  <a:pt x="1" y="145"/>
                </a:lnTo>
                <a:lnTo>
                  <a:pt x="3" y="157"/>
                </a:lnTo>
                <a:lnTo>
                  <a:pt x="8" y="168"/>
                </a:lnTo>
                <a:lnTo>
                  <a:pt x="15" y="180"/>
                </a:lnTo>
                <a:lnTo>
                  <a:pt x="23" y="190"/>
                </a:lnTo>
                <a:lnTo>
                  <a:pt x="34" y="201"/>
                </a:lnTo>
                <a:lnTo>
                  <a:pt x="46" y="211"/>
                </a:lnTo>
                <a:lnTo>
                  <a:pt x="60" y="220"/>
                </a:lnTo>
                <a:lnTo>
                  <a:pt x="76" y="228"/>
                </a:lnTo>
                <a:lnTo>
                  <a:pt x="93" y="236"/>
                </a:lnTo>
                <a:lnTo>
                  <a:pt x="111" y="244"/>
                </a:lnTo>
                <a:lnTo>
                  <a:pt x="130" y="250"/>
                </a:lnTo>
                <a:lnTo>
                  <a:pt x="151" y="254"/>
                </a:lnTo>
                <a:lnTo>
                  <a:pt x="171" y="260"/>
                </a:lnTo>
                <a:lnTo>
                  <a:pt x="194" y="263"/>
                </a:lnTo>
                <a:lnTo>
                  <a:pt x="216" y="266"/>
                </a:lnTo>
                <a:lnTo>
                  <a:pt x="239" y="267"/>
                </a:lnTo>
                <a:lnTo>
                  <a:pt x="262" y="269"/>
                </a:lnTo>
                <a:lnTo>
                  <a:pt x="284" y="267"/>
                </a:lnTo>
                <a:lnTo>
                  <a:pt x="307" y="266"/>
                </a:lnTo>
                <a:lnTo>
                  <a:pt x="329" y="263"/>
                </a:lnTo>
                <a:lnTo>
                  <a:pt x="351" y="260"/>
                </a:lnTo>
                <a:lnTo>
                  <a:pt x="372" y="254"/>
                </a:lnTo>
                <a:lnTo>
                  <a:pt x="392" y="250"/>
                </a:lnTo>
                <a:lnTo>
                  <a:pt x="412" y="243"/>
                </a:lnTo>
                <a:lnTo>
                  <a:pt x="430" y="236"/>
                </a:lnTo>
                <a:lnTo>
                  <a:pt x="446" y="228"/>
                </a:lnTo>
                <a:lnTo>
                  <a:pt x="462" y="220"/>
                </a:lnTo>
                <a:lnTo>
                  <a:pt x="476" y="210"/>
                </a:lnTo>
                <a:lnTo>
                  <a:pt x="489" y="201"/>
                </a:lnTo>
                <a:lnTo>
                  <a:pt x="498" y="190"/>
                </a:lnTo>
                <a:lnTo>
                  <a:pt x="507" y="180"/>
                </a:lnTo>
                <a:lnTo>
                  <a:pt x="515" y="168"/>
                </a:lnTo>
                <a:lnTo>
                  <a:pt x="519" y="157"/>
                </a:lnTo>
                <a:lnTo>
                  <a:pt x="522" y="145"/>
                </a:lnTo>
                <a:lnTo>
                  <a:pt x="524" y="134"/>
                </a:lnTo>
                <a:lnTo>
                  <a:pt x="522" y="123"/>
                </a:lnTo>
                <a:lnTo>
                  <a:pt x="519" y="110"/>
                </a:lnTo>
                <a:lnTo>
                  <a:pt x="515" y="100"/>
                </a:lnTo>
                <a:lnTo>
                  <a:pt x="507" y="88"/>
                </a:lnTo>
                <a:lnTo>
                  <a:pt x="498" y="77"/>
                </a:lnTo>
                <a:lnTo>
                  <a:pt x="489" y="67"/>
                </a:lnTo>
                <a:lnTo>
                  <a:pt x="476" y="57"/>
                </a:lnTo>
                <a:lnTo>
                  <a:pt x="462" y="48"/>
                </a:lnTo>
                <a:lnTo>
                  <a:pt x="446" y="40"/>
                </a:lnTo>
                <a:lnTo>
                  <a:pt x="430" y="31"/>
                </a:lnTo>
                <a:lnTo>
                  <a:pt x="412" y="24"/>
                </a:lnTo>
                <a:lnTo>
                  <a:pt x="392" y="18"/>
                </a:lnTo>
                <a:lnTo>
                  <a:pt x="372" y="12"/>
                </a:lnTo>
                <a:lnTo>
                  <a:pt x="351" y="8"/>
                </a:lnTo>
                <a:lnTo>
                  <a:pt x="329" y="4"/>
                </a:lnTo>
                <a:lnTo>
                  <a:pt x="307" y="2"/>
                </a:lnTo>
                <a:lnTo>
                  <a:pt x="284" y="1"/>
                </a:lnTo>
                <a:lnTo>
                  <a:pt x="262" y="0"/>
                </a:lnTo>
                <a:lnTo>
                  <a:pt x="239" y="1"/>
                </a:lnTo>
                <a:lnTo>
                  <a:pt x="216" y="2"/>
                </a:lnTo>
                <a:lnTo>
                  <a:pt x="193" y="4"/>
                </a:lnTo>
                <a:lnTo>
                  <a:pt x="171" y="8"/>
                </a:lnTo>
                <a:lnTo>
                  <a:pt x="151" y="12"/>
                </a:lnTo>
                <a:lnTo>
                  <a:pt x="130" y="18"/>
                </a:lnTo>
                <a:lnTo>
                  <a:pt x="111" y="24"/>
                </a:lnTo>
                <a:lnTo>
                  <a:pt x="93" y="31"/>
                </a:lnTo>
                <a:lnTo>
                  <a:pt x="76" y="40"/>
                </a:lnTo>
                <a:lnTo>
                  <a:pt x="60" y="48"/>
                </a:lnTo>
                <a:lnTo>
                  <a:pt x="46" y="57"/>
                </a:lnTo>
                <a:lnTo>
                  <a:pt x="34" y="67"/>
                </a:lnTo>
                <a:lnTo>
                  <a:pt x="23" y="77"/>
                </a:lnTo>
                <a:lnTo>
                  <a:pt x="15" y="88"/>
                </a:lnTo>
                <a:lnTo>
                  <a:pt x="8" y="100"/>
                </a:lnTo>
                <a:lnTo>
                  <a:pt x="3" y="110"/>
                </a:lnTo>
                <a:lnTo>
                  <a:pt x="1" y="123"/>
                </a:lnTo>
                <a:lnTo>
                  <a:pt x="0" y="1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2"/>
          <p:cNvSpPr>
            <a:spLocks/>
          </p:cNvSpPr>
          <p:nvPr/>
        </p:nvSpPr>
        <p:spPr bwMode="auto">
          <a:xfrm>
            <a:off x="2681288" y="4937125"/>
            <a:ext cx="1250950" cy="701675"/>
          </a:xfrm>
          <a:custGeom>
            <a:avLst/>
            <a:gdLst>
              <a:gd name="T0" fmla="*/ 0 w 788"/>
              <a:gd name="T1" fmla="*/ 221 h 442"/>
              <a:gd name="T2" fmla="*/ 388 w 788"/>
              <a:gd name="T3" fmla="*/ 0 h 442"/>
              <a:gd name="T4" fmla="*/ 787 w 788"/>
              <a:gd name="T5" fmla="*/ 229 h 442"/>
              <a:gd name="T6" fmla="*/ 388 w 788"/>
              <a:gd name="T7" fmla="*/ 441 h 442"/>
              <a:gd name="T8" fmla="*/ 0 w 788"/>
              <a:gd name="T9" fmla="*/ 221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88" h="442">
                <a:moveTo>
                  <a:pt x="0" y="221"/>
                </a:moveTo>
                <a:lnTo>
                  <a:pt x="388" y="0"/>
                </a:lnTo>
                <a:lnTo>
                  <a:pt x="787" y="229"/>
                </a:lnTo>
                <a:lnTo>
                  <a:pt x="388" y="441"/>
                </a:lnTo>
                <a:lnTo>
                  <a:pt x="0" y="2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3"/>
          <p:cNvSpPr>
            <a:spLocks/>
          </p:cNvSpPr>
          <p:nvPr/>
        </p:nvSpPr>
        <p:spPr bwMode="auto">
          <a:xfrm>
            <a:off x="4391025" y="5111750"/>
            <a:ext cx="1350963" cy="441325"/>
          </a:xfrm>
          <a:custGeom>
            <a:avLst/>
            <a:gdLst>
              <a:gd name="T0" fmla="*/ 850 w 851"/>
              <a:gd name="T1" fmla="*/ 277 h 278"/>
              <a:gd name="T2" fmla="*/ 850 w 851"/>
              <a:gd name="T3" fmla="*/ 0 h 278"/>
              <a:gd name="T4" fmla="*/ 0 w 851"/>
              <a:gd name="T5" fmla="*/ 0 h 278"/>
              <a:gd name="T6" fmla="*/ 0 w 851"/>
              <a:gd name="T7" fmla="*/ 277 h 278"/>
              <a:gd name="T8" fmla="*/ 850 w 851"/>
              <a:gd name="T9" fmla="*/ 277 h 2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51" h="278">
                <a:moveTo>
                  <a:pt x="850" y="277"/>
                </a:moveTo>
                <a:lnTo>
                  <a:pt x="850" y="0"/>
                </a:lnTo>
                <a:lnTo>
                  <a:pt x="0" y="0"/>
                </a:lnTo>
                <a:lnTo>
                  <a:pt x="0" y="277"/>
                </a:lnTo>
                <a:lnTo>
                  <a:pt x="850" y="27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4"/>
          <p:cNvSpPr>
            <a:spLocks/>
          </p:cNvSpPr>
          <p:nvPr/>
        </p:nvSpPr>
        <p:spPr bwMode="auto">
          <a:xfrm>
            <a:off x="952500" y="5100637"/>
            <a:ext cx="1154113" cy="439738"/>
          </a:xfrm>
          <a:custGeom>
            <a:avLst/>
            <a:gdLst>
              <a:gd name="T0" fmla="*/ 726 w 727"/>
              <a:gd name="T1" fmla="*/ 276 h 277"/>
              <a:gd name="T2" fmla="*/ 726 w 727"/>
              <a:gd name="T3" fmla="*/ 0 h 277"/>
              <a:gd name="T4" fmla="*/ 0 w 727"/>
              <a:gd name="T5" fmla="*/ 0 h 277"/>
              <a:gd name="T6" fmla="*/ 0 w 727"/>
              <a:gd name="T7" fmla="*/ 276 h 277"/>
              <a:gd name="T8" fmla="*/ 726 w 727"/>
              <a:gd name="T9" fmla="*/ 276 h 2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7" h="277">
                <a:moveTo>
                  <a:pt x="726" y="276"/>
                </a:moveTo>
                <a:lnTo>
                  <a:pt x="726" y="0"/>
                </a:lnTo>
                <a:lnTo>
                  <a:pt x="0" y="0"/>
                </a:lnTo>
                <a:lnTo>
                  <a:pt x="0" y="276"/>
                </a:lnTo>
                <a:lnTo>
                  <a:pt x="726" y="27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5"/>
          <p:cNvSpPr>
            <a:spLocks/>
          </p:cNvSpPr>
          <p:nvPr/>
        </p:nvSpPr>
        <p:spPr bwMode="auto">
          <a:xfrm>
            <a:off x="4391025" y="4113212"/>
            <a:ext cx="835025" cy="427038"/>
          </a:xfrm>
          <a:custGeom>
            <a:avLst/>
            <a:gdLst>
              <a:gd name="T0" fmla="*/ 523 w 526"/>
              <a:gd name="T1" fmla="*/ 121 h 269"/>
              <a:gd name="T2" fmla="*/ 516 w 526"/>
              <a:gd name="T3" fmla="*/ 98 h 269"/>
              <a:gd name="T4" fmla="*/ 501 w 526"/>
              <a:gd name="T5" fmla="*/ 77 h 269"/>
              <a:gd name="T6" fmla="*/ 478 w 526"/>
              <a:gd name="T7" fmla="*/ 57 h 269"/>
              <a:gd name="T8" fmla="*/ 448 w 526"/>
              <a:gd name="T9" fmla="*/ 38 h 269"/>
              <a:gd name="T10" fmla="*/ 412 w 526"/>
              <a:gd name="T11" fmla="*/ 24 h 269"/>
              <a:gd name="T12" fmla="*/ 373 w 526"/>
              <a:gd name="T13" fmla="*/ 12 h 269"/>
              <a:gd name="T14" fmla="*/ 330 w 526"/>
              <a:gd name="T15" fmla="*/ 4 h 269"/>
              <a:gd name="T16" fmla="*/ 285 w 526"/>
              <a:gd name="T17" fmla="*/ 0 h 269"/>
              <a:gd name="T18" fmla="*/ 239 w 526"/>
              <a:gd name="T19" fmla="*/ 0 h 269"/>
              <a:gd name="T20" fmla="*/ 194 w 526"/>
              <a:gd name="T21" fmla="*/ 4 h 269"/>
              <a:gd name="T22" fmla="*/ 151 w 526"/>
              <a:gd name="T23" fmla="*/ 12 h 269"/>
              <a:gd name="T24" fmla="*/ 112 w 526"/>
              <a:gd name="T25" fmla="*/ 24 h 269"/>
              <a:gd name="T26" fmla="*/ 76 w 526"/>
              <a:gd name="T27" fmla="*/ 38 h 269"/>
              <a:gd name="T28" fmla="*/ 46 w 526"/>
              <a:gd name="T29" fmla="*/ 57 h 269"/>
              <a:gd name="T30" fmla="*/ 23 w 526"/>
              <a:gd name="T31" fmla="*/ 77 h 269"/>
              <a:gd name="T32" fmla="*/ 8 w 526"/>
              <a:gd name="T33" fmla="*/ 98 h 269"/>
              <a:gd name="T34" fmla="*/ 1 w 526"/>
              <a:gd name="T35" fmla="*/ 121 h 269"/>
              <a:gd name="T36" fmla="*/ 1 w 526"/>
              <a:gd name="T37" fmla="*/ 146 h 269"/>
              <a:gd name="T38" fmla="*/ 8 w 526"/>
              <a:gd name="T39" fmla="*/ 169 h 269"/>
              <a:gd name="T40" fmla="*/ 23 w 526"/>
              <a:gd name="T41" fmla="*/ 190 h 269"/>
              <a:gd name="T42" fmla="*/ 46 w 526"/>
              <a:gd name="T43" fmla="*/ 210 h 269"/>
              <a:gd name="T44" fmla="*/ 76 w 526"/>
              <a:gd name="T45" fmla="*/ 229 h 269"/>
              <a:gd name="T46" fmla="*/ 112 w 526"/>
              <a:gd name="T47" fmla="*/ 243 h 269"/>
              <a:gd name="T48" fmla="*/ 151 w 526"/>
              <a:gd name="T49" fmla="*/ 256 h 269"/>
              <a:gd name="T50" fmla="*/ 194 w 526"/>
              <a:gd name="T51" fmla="*/ 263 h 269"/>
              <a:gd name="T52" fmla="*/ 239 w 526"/>
              <a:gd name="T53" fmla="*/ 268 h 269"/>
              <a:gd name="T54" fmla="*/ 285 w 526"/>
              <a:gd name="T55" fmla="*/ 268 h 269"/>
              <a:gd name="T56" fmla="*/ 330 w 526"/>
              <a:gd name="T57" fmla="*/ 263 h 269"/>
              <a:gd name="T58" fmla="*/ 373 w 526"/>
              <a:gd name="T59" fmla="*/ 256 h 269"/>
              <a:gd name="T60" fmla="*/ 412 w 526"/>
              <a:gd name="T61" fmla="*/ 243 h 269"/>
              <a:gd name="T62" fmla="*/ 448 w 526"/>
              <a:gd name="T63" fmla="*/ 229 h 269"/>
              <a:gd name="T64" fmla="*/ 478 w 526"/>
              <a:gd name="T65" fmla="*/ 210 h 269"/>
              <a:gd name="T66" fmla="*/ 501 w 526"/>
              <a:gd name="T67" fmla="*/ 190 h 269"/>
              <a:gd name="T68" fmla="*/ 516 w 526"/>
              <a:gd name="T69" fmla="*/ 169 h 269"/>
              <a:gd name="T70" fmla="*/ 523 w 526"/>
              <a:gd name="T71" fmla="*/ 146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26" h="269">
                <a:moveTo>
                  <a:pt x="525" y="134"/>
                </a:moveTo>
                <a:lnTo>
                  <a:pt x="523" y="121"/>
                </a:lnTo>
                <a:lnTo>
                  <a:pt x="521" y="110"/>
                </a:lnTo>
                <a:lnTo>
                  <a:pt x="516" y="98"/>
                </a:lnTo>
                <a:lnTo>
                  <a:pt x="509" y="88"/>
                </a:lnTo>
                <a:lnTo>
                  <a:pt x="501" y="77"/>
                </a:lnTo>
                <a:lnTo>
                  <a:pt x="490" y="67"/>
                </a:lnTo>
                <a:lnTo>
                  <a:pt x="478" y="57"/>
                </a:lnTo>
                <a:lnTo>
                  <a:pt x="464" y="47"/>
                </a:lnTo>
                <a:lnTo>
                  <a:pt x="448" y="38"/>
                </a:lnTo>
                <a:lnTo>
                  <a:pt x="431" y="31"/>
                </a:lnTo>
                <a:lnTo>
                  <a:pt x="412" y="24"/>
                </a:lnTo>
                <a:lnTo>
                  <a:pt x="393" y="18"/>
                </a:lnTo>
                <a:lnTo>
                  <a:pt x="373" y="12"/>
                </a:lnTo>
                <a:lnTo>
                  <a:pt x="351" y="8"/>
                </a:lnTo>
                <a:lnTo>
                  <a:pt x="330" y="4"/>
                </a:lnTo>
                <a:lnTo>
                  <a:pt x="308" y="1"/>
                </a:lnTo>
                <a:lnTo>
                  <a:pt x="285" y="0"/>
                </a:lnTo>
                <a:lnTo>
                  <a:pt x="262" y="0"/>
                </a:lnTo>
                <a:lnTo>
                  <a:pt x="239" y="0"/>
                </a:lnTo>
                <a:lnTo>
                  <a:pt x="216" y="1"/>
                </a:lnTo>
                <a:lnTo>
                  <a:pt x="194" y="4"/>
                </a:lnTo>
                <a:lnTo>
                  <a:pt x="173" y="8"/>
                </a:lnTo>
                <a:lnTo>
                  <a:pt x="151" y="12"/>
                </a:lnTo>
                <a:lnTo>
                  <a:pt x="130" y="18"/>
                </a:lnTo>
                <a:lnTo>
                  <a:pt x="112" y="24"/>
                </a:lnTo>
                <a:lnTo>
                  <a:pt x="93" y="31"/>
                </a:lnTo>
                <a:lnTo>
                  <a:pt x="76" y="38"/>
                </a:lnTo>
                <a:lnTo>
                  <a:pt x="60" y="47"/>
                </a:lnTo>
                <a:lnTo>
                  <a:pt x="46" y="57"/>
                </a:lnTo>
                <a:lnTo>
                  <a:pt x="34" y="67"/>
                </a:lnTo>
                <a:lnTo>
                  <a:pt x="23" y="77"/>
                </a:lnTo>
                <a:lnTo>
                  <a:pt x="15" y="88"/>
                </a:lnTo>
                <a:lnTo>
                  <a:pt x="8" y="98"/>
                </a:lnTo>
                <a:lnTo>
                  <a:pt x="3" y="110"/>
                </a:lnTo>
                <a:lnTo>
                  <a:pt x="1" y="121"/>
                </a:lnTo>
                <a:lnTo>
                  <a:pt x="0" y="134"/>
                </a:lnTo>
                <a:lnTo>
                  <a:pt x="1" y="146"/>
                </a:lnTo>
                <a:lnTo>
                  <a:pt x="3" y="157"/>
                </a:lnTo>
                <a:lnTo>
                  <a:pt x="8" y="169"/>
                </a:lnTo>
                <a:lnTo>
                  <a:pt x="15" y="180"/>
                </a:lnTo>
                <a:lnTo>
                  <a:pt x="23" y="190"/>
                </a:lnTo>
                <a:lnTo>
                  <a:pt x="34" y="200"/>
                </a:lnTo>
                <a:lnTo>
                  <a:pt x="46" y="210"/>
                </a:lnTo>
                <a:lnTo>
                  <a:pt x="60" y="220"/>
                </a:lnTo>
                <a:lnTo>
                  <a:pt x="76" y="229"/>
                </a:lnTo>
                <a:lnTo>
                  <a:pt x="93" y="236"/>
                </a:lnTo>
                <a:lnTo>
                  <a:pt x="112" y="243"/>
                </a:lnTo>
                <a:lnTo>
                  <a:pt x="130" y="250"/>
                </a:lnTo>
                <a:lnTo>
                  <a:pt x="151" y="256"/>
                </a:lnTo>
                <a:lnTo>
                  <a:pt x="173" y="260"/>
                </a:lnTo>
                <a:lnTo>
                  <a:pt x="194" y="263"/>
                </a:lnTo>
                <a:lnTo>
                  <a:pt x="216" y="266"/>
                </a:lnTo>
                <a:lnTo>
                  <a:pt x="239" y="268"/>
                </a:lnTo>
                <a:lnTo>
                  <a:pt x="262" y="268"/>
                </a:lnTo>
                <a:lnTo>
                  <a:pt x="285" y="268"/>
                </a:lnTo>
                <a:lnTo>
                  <a:pt x="308" y="266"/>
                </a:lnTo>
                <a:lnTo>
                  <a:pt x="330" y="263"/>
                </a:lnTo>
                <a:lnTo>
                  <a:pt x="351" y="260"/>
                </a:lnTo>
                <a:lnTo>
                  <a:pt x="373" y="256"/>
                </a:lnTo>
                <a:lnTo>
                  <a:pt x="393" y="250"/>
                </a:lnTo>
                <a:lnTo>
                  <a:pt x="412" y="243"/>
                </a:lnTo>
                <a:lnTo>
                  <a:pt x="431" y="236"/>
                </a:lnTo>
                <a:lnTo>
                  <a:pt x="448" y="229"/>
                </a:lnTo>
                <a:lnTo>
                  <a:pt x="464" y="220"/>
                </a:lnTo>
                <a:lnTo>
                  <a:pt x="478" y="210"/>
                </a:lnTo>
                <a:lnTo>
                  <a:pt x="490" y="200"/>
                </a:lnTo>
                <a:lnTo>
                  <a:pt x="501" y="190"/>
                </a:lnTo>
                <a:lnTo>
                  <a:pt x="509" y="180"/>
                </a:lnTo>
                <a:lnTo>
                  <a:pt x="516" y="169"/>
                </a:lnTo>
                <a:lnTo>
                  <a:pt x="521" y="157"/>
                </a:lnTo>
                <a:lnTo>
                  <a:pt x="523" y="146"/>
                </a:lnTo>
                <a:lnTo>
                  <a:pt x="525" y="1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1965325" y="4479925"/>
            <a:ext cx="4286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lot</a:t>
            </a: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4425950" y="4152900"/>
            <a:ext cx="83661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dname</a:t>
            </a: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5143500" y="4476750"/>
            <a:ext cx="85883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budget</a:t>
            </a: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3746500" y="4479925"/>
            <a:ext cx="4857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u="sng" dirty="0">
                <a:solidFill>
                  <a:srgbClr val="000000"/>
                </a:solidFill>
                <a:latin typeface="Arial" pitchFamily="34" charset="0"/>
              </a:rPr>
              <a:t>did</a:t>
            </a:r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2798763" y="3929062"/>
            <a:ext cx="7000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since</a:t>
            </a:r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1120775" y="4141787"/>
            <a:ext cx="7112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name</a:t>
            </a:r>
          </a:p>
        </p:txBody>
      </p:sp>
      <p:sp>
        <p:nvSpPr>
          <p:cNvPr id="22" name="Rectangle 22"/>
          <p:cNvSpPr>
            <a:spLocks noChangeArrowheads="1"/>
          </p:cNvSpPr>
          <p:nvPr/>
        </p:nvSpPr>
        <p:spPr bwMode="auto">
          <a:xfrm>
            <a:off x="2725738" y="5143500"/>
            <a:ext cx="10953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Works_In</a:t>
            </a:r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4330700" y="5165725"/>
            <a:ext cx="14224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Departments</a:t>
            </a:r>
          </a:p>
        </p:txBody>
      </p:sp>
      <p:sp>
        <p:nvSpPr>
          <p:cNvPr id="24" name="Rectangle 24"/>
          <p:cNvSpPr>
            <a:spLocks noChangeArrowheads="1"/>
          </p:cNvSpPr>
          <p:nvPr/>
        </p:nvSpPr>
        <p:spPr bwMode="auto">
          <a:xfrm>
            <a:off x="890588" y="5165725"/>
            <a:ext cx="12541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Employees</a:t>
            </a:r>
          </a:p>
        </p:txBody>
      </p: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392113" y="4467225"/>
            <a:ext cx="53181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u="sng" dirty="0" err="1">
                <a:solidFill>
                  <a:srgbClr val="000000"/>
                </a:solidFill>
                <a:latin typeface="Arial" pitchFamily="34" charset="0"/>
              </a:rPr>
              <a:t>ssn</a:t>
            </a:r>
            <a:endParaRPr lang="en-US" sz="1600" b="1" u="sng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6" name="Line 26"/>
          <p:cNvSpPr>
            <a:spLocks noChangeShapeType="1"/>
          </p:cNvSpPr>
          <p:nvPr/>
        </p:nvSpPr>
        <p:spPr bwMode="auto">
          <a:xfrm>
            <a:off x="1498600" y="4527551"/>
            <a:ext cx="19050" cy="573086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27"/>
          <p:cNvSpPr>
            <a:spLocks noChangeShapeType="1"/>
          </p:cNvSpPr>
          <p:nvPr/>
        </p:nvSpPr>
        <p:spPr bwMode="auto">
          <a:xfrm>
            <a:off x="684213" y="4857750"/>
            <a:ext cx="627062" cy="2476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28"/>
          <p:cNvSpPr>
            <a:spLocks noChangeShapeType="1"/>
          </p:cNvSpPr>
          <p:nvPr/>
        </p:nvSpPr>
        <p:spPr bwMode="auto">
          <a:xfrm flipH="1">
            <a:off x="1860550" y="4857750"/>
            <a:ext cx="401638" cy="2254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29"/>
          <p:cNvSpPr>
            <a:spLocks noChangeShapeType="1"/>
          </p:cNvSpPr>
          <p:nvPr/>
        </p:nvSpPr>
        <p:spPr bwMode="auto">
          <a:xfrm flipH="1">
            <a:off x="2084388" y="5284787"/>
            <a:ext cx="58102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0"/>
          <p:cNvSpPr>
            <a:spLocks noChangeShapeType="1"/>
          </p:cNvSpPr>
          <p:nvPr/>
        </p:nvSpPr>
        <p:spPr bwMode="auto">
          <a:xfrm>
            <a:off x="3932238" y="5302250"/>
            <a:ext cx="42227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31"/>
          <p:cNvSpPr>
            <a:spLocks noChangeShapeType="1"/>
          </p:cNvSpPr>
          <p:nvPr/>
        </p:nvSpPr>
        <p:spPr bwMode="auto">
          <a:xfrm>
            <a:off x="3100388" y="4305300"/>
            <a:ext cx="185737" cy="6191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32"/>
          <p:cNvSpPr>
            <a:spLocks noChangeShapeType="1"/>
          </p:cNvSpPr>
          <p:nvPr/>
        </p:nvSpPr>
        <p:spPr bwMode="auto">
          <a:xfrm>
            <a:off x="4143375" y="4841875"/>
            <a:ext cx="474663" cy="254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3"/>
          <p:cNvSpPr>
            <a:spLocks noChangeShapeType="1"/>
          </p:cNvSpPr>
          <p:nvPr/>
        </p:nvSpPr>
        <p:spPr bwMode="auto">
          <a:xfrm>
            <a:off x="4825955" y="4529567"/>
            <a:ext cx="119062" cy="571069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34"/>
          <p:cNvSpPr>
            <a:spLocks noChangeShapeType="1"/>
          </p:cNvSpPr>
          <p:nvPr/>
        </p:nvSpPr>
        <p:spPr bwMode="auto">
          <a:xfrm flipH="1">
            <a:off x="5251450" y="4849812"/>
            <a:ext cx="317500" cy="2460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Rectangle 35"/>
          <p:cNvSpPr>
            <a:spLocks noChangeArrowheads="1"/>
          </p:cNvSpPr>
          <p:nvPr/>
        </p:nvSpPr>
        <p:spPr bwMode="auto">
          <a:xfrm>
            <a:off x="7126287" y="5494338"/>
            <a:ext cx="130968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Reports_To</a:t>
            </a:r>
          </a:p>
        </p:txBody>
      </p:sp>
      <p:sp>
        <p:nvSpPr>
          <p:cNvPr id="36" name="Freeform 36"/>
          <p:cNvSpPr>
            <a:spLocks/>
          </p:cNvSpPr>
          <p:nvPr/>
        </p:nvSpPr>
        <p:spPr bwMode="auto">
          <a:xfrm>
            <a:off x="7169150" y="2971800"/>
            <a:ext cx="593725" cy="530225"/>
          </a:xfrm>
          <a:custGeom>
            <a:avLst/>
            <a:gdLst>
              <a:gd name="T0" fmla="*/ 371 w 374"/>
              <a:gd name="T1" fmla="*/ 150 h 334"/>
              <a:gd name="T2" fmla="*/ 366 w 374"/>
              <a:gd name="T3" fmla="*/ 122 h 334"/>
              <a:gd name="T4" fmla="*/ 355 w 374"/>
              <a:gd name="T5" fmla="*/ 95 h 334"/>
              <a:gd name="T6" fmla="*/ 339 w 374"/>
              <a:gd name="T7" fmla="*/ 70 h 334"/>
              <a:gd name="T8" fmla="*/ 318 w 374"/>
              <a:gd name="T9" fmla="*/ 49 h 334"/>
              <a:gd name="T10" fmla="*/ 293 w 374"/>
              <a:gd name="T11" fmla="*/ 29 h 334"/>
              <a:gd name="T12" fmla="*/ 265 w 374"/>
              <a:gd name="T13" fmla="*/ 15 h 334"/>
              <a:gd name="T14" fmla="*/ 234 w 374"/>
              <a:gd name="T15" fmla="*/ 5 h 334"/>
              <a:gd name="T16" fmla="*/ 202 w 374"/>
              <a:gd name="T17" fmla="*/ 0 h 334"/>
              <a:gd name="T18" fmla="*/ 170 w 374"/>
              <a:gd name="T19" fmla="*/ 0 h 334"/>
              <a:gd name="T20" fmla="*/ 138 w 374"/>
              <a:gd name="T21" fmla="*/ 5 h 334"/>
              <a:gd name="T22" fmla="*/ 108 w 374"/>
              <a:gd name="T23" fmla="*/ 15 h 334"/>
              <a:gd name="T24" fmla="*/ 80 w 374"/>
              <a:gd name="T25" fmla="*/ 29 h 334"/>
              <a:gd name="T26" fmla="*/ 55 w 374"/>
              <a:gd name="T27" fmla="*/ 49 h 334"/>
              <a:gd name="T28" fmla="*/ 33 w 374"/>
              <a:gd name="T29" fmla="*/ 70 h 334"/>
              <a:gd name="T30" fmla="*/ 17 w 374"/>
              <a:gd name="T31" fmla="*/ 95 h 334"/>
              <a:gd name="T32" fmla="*/ 6 w 374"/>
              <a:gd name="T33" fmla="*/ 122 h 334"/>
              <a:gd name="T34" fmla="*/ 1 w 374"/>
              <a:gd name="T35" fmla="*/ 150 h 334"/>
              <a:gd name="T36" fmla="*/ 1 w 374"/>
              <a:gd name="T37" fmla="*/ 180 h 334"/>
              <a:gd name="T38" fmla="*/ 6 w 374"/>
              <a:gd name="T39" fmla="*/ 208 h 334"/>
              <a:gd name="T40" fmla="*/ 17 w 374"/>
              <a:gd name="T41" fmla="*/ 235 h 334"/>
              <a:gd name="T42" fmla="*/ 33 w 374"/>
              <a:gd name="T43" fmla="*/ 262 h 334"/>
              <a:gd name="T44" fmla="*/ 55 w 374"/>
              <a:gd name="T45" fmla="*/ 283 h 334"/>
              <a:gd name="T46" fmla="*/ 80 w 374"/>
              <a:gd name="T47" fmla="*/ 303 h 334"/>
              <a:gd name="T48" fmla="*/ 108 w 374"/>
              <a:gd name="T49" fmla="*/ 317 h 334"/>
              <a:gd name="T50" fmla="*/ 138 w 374"/>
              <a:gd name="T51" fmla="*/ 327 h 334"/>
              <a:gd name="T52" fmla="*/ 170 w 374"/>
              <a:gd name="T53" fmla="*/ 331 h 334"/>
              <a:gd name="T54" fmla="*/ 202 w 374"/>
              <a:gd name="T55" fmla="*/ 331 h 334"/>
              <a:gd name="T56" fmla="*/ 234 w 374"/>
              <a:gd name="T57" fmla="*/ 327 h 334"/>
              <a:gd name="T58" fmla="*/ 265 w 374"/>
              <a:gd name="T59" fmla="*/ 317 h 334"/>
              <a:gd name="T60" fmla="*/ 293 w 374"/>
              <a:gd name="T61" fmla="*/ 303 h 334"/>
              <a:gd name="T62" fmla="*/ 318 w 374"/>
              <a:gd name="T63" fmla="*/ 283 h 334"/>
              <a:gd name="T64" fmla="*/ 339 w 374"/>
              <a:gd name="T65" fmla="*/ 262 h 334"/>
              <a:gd name="T66" fmla="*/ 355 w 374"/>
              <a:gd name="T67" fmla="*/ 235 h 334"/>
              <a:gd name="T68" fmla="*/ 366 w 374"/>
              <a:gd name="T69" fmla="*/ 208 h 334"/>
              <a:gd name="T70" fmla="*/ 371 w 374"/>
              <a:gd name="T71" fmla="*/ 180 h 3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374" h="334">
                <a:moveTo>
                  <a:pt x="373" y="166"/>
                </a:moveTo>
                <a:lnTo>
                  <a:pt x="371" y="150"/>
                </a:lnTo>
                <a:lnTo>
                  <a:pt x="369" y="138"/>
                </a:lnTo>
                <a:lnTo>
                  <a:pt x="366" y="122"/>
                </a:lnTo>
                <a:lnTo>
                  <a:pt x="361" y="108"/>
                </a:lnTo>
                <a:lnTo>
                  <a:pt x="355" y="95"/>
                </a:lnTo>
                <a:lnTo>
                  <a:pt x="348" y="83"/>
                </a:lnTo>
                <a:lnTo>
                  <a:pt x="339" y="70"/>
                </a:lnTo>
                <a:lnTo>
                  <a:pt x="329" y="59"/>
                </a:lnTo>
                <a:lnTo>
                  <a:pt x="318" y="49"/>
                </a:lnTo>
                <a:lnTo>
                  <a:pt x="305" y="39"/>
                </a:lnTo>
                <a:lnTo>
                  <a:pt x="293" y="29"/>
                </a:lnTo>
                <a:lnTo>
                  <a:pt x="279" y="21"/>
                </a:lnTo>
                <a:lnTo>
                  <a:pt x="265" y="15"/>
                </a:lnTo>
                <a:lnTo>
                  <a:pt x="250" y="9"/>
                </a:lnTo>
                <a:lnTo>
                  <a:pt x="234" y="5"/>
                </a:lnTo>
                <a:lnTo>
                  <a:pt x="219" y="2"/>
                </a:lnTo>
                <a:lnTo>
                  <a:pt x="202" y="0"/>
                </a:lnTo>
                <a:lnTo>
                  <a:pt x="186" y="0"/>
                </a:lnTo>
                <a:lnTo>
                  <a:pt x="170" y="0"/>
                </a:lnTo>
                <a:lnTo>
                  <a:pt x="153" y="2"/>
                </a:lnTo>
                <a:lnTo>
                  <a:pt x="138" y="5"/>
                </a:lnTo>
                <a:lnTo>
                  <a:pt x="122" y="9"/>
                </a:lnTo>
                <a:lnTo>
                  <a:pt x="108" y="15"/>
                </a:lnTo>
                <a:lnTo>
                  <a:pt x="93" y="21"/>
                </a:lnTo>
                <a:lnTo>
                  <a:pt x="80" y="29"/>
                </a:lnTo>
                <a:lnTo>
                  <a:pt x="67" y="39"/>
                </a:lnTo>
                <a:lnTo>
                  <a:pt x="55" y="49"/>
                </a:lnTo>
                <a:lnTo>
                  <a:pt x="43" y="59"/>
                </a:lnTo>
                <a:lnTo>
                  <a:pt x="33" y="70"/>
                </a:lnTo>
                <a:lnTo>
                  <a:pt x="24" y="83"/>
                </a:lnTo>
                <a:lnTo>
                  <a:pt x="17" y="95"/>
                </a:lnTo>
                <a:lnTo>
                  <a:pt x="11" y="108"/>
                </a:lnTo>
                <a:lnTo>
                  <a:pt x="6" y="122"/>
                </a:lnTo>
                <a:lnTo>
                  <a:pt x="3" y="138"/>
                </a:lnTo>
                <a:lnTo>
                  <a:pt x="1" y="150"/>
                </a:lnTo>
                <a:lnTo>
                  <a:pt x="0" y="166"/>
                </a:lnTo>
                <a:lnTo>
                  <a:pt x="1" y="180"/>
                </a:lnTo>
                <a:lnTo>
                  <a:pt x="3" y="196"/>
                </a:lnTo>
                <a:lnTo>
                  <a:pt x="6" y="208"/>
                </a:lnTo>
                <a:lnTo>
                  <a:pt x="11" y="222"/>
                </a:lnTo>
                <a:lnTo>
                  <a:pt x="17" y="235"/>
                </a:lnTo>
                <a:lnTo>
                  <a:pt x="24" y="249"/>
                </a:lnTo>
                <a:lnTo>
                  <a:pt x="33" y="262"/>
                </a:lnTo>
                <a:lnTo>
                  <a:pt x="43" y="273"/>
                </a:lnTo>
                <a:lnTo>
                  <a:pt x="55" y="283"/>
                </a:lnTo>
                <a:lnTo>
                  <a:pt x="67" y="294"/>
                </a:lnTo>
                <a:lnTo>
                  <a:pt x="80" y="303"/>
                </a:lnTo>
                <a:lnTo>
                  <a:pt x="93" y="310"/>
                </a:lnTo>
                <a:lnTo>
                  <a:pt x="108" y="317"/>
                </a:lnTo>
                <a:lnTo>
                  <a:pt x="122" y="323"/>
                </a:lnTo>
                <a:lnTo>
                  <a:pt x="138" y="327"/>
                </a:lnTo>
                <a:lnTo>
                  <a:pt x="153" y="330"/>
                </a:lnTo>
                <a:lnTo>
                  <a:pt x="170" y="331"/>
                </a:lnTo>
                <a:lnTo>
                  <a:pt x="186" y="333"/>
                </a:lnTo>
                <a:lnTo>
                  <a:pt x="202" y="331"/>
                </a:lnTo>
                <a:lnTo>
                  <a:pt x="219" y="330"/>
                </a:lnTo>
                <a:lnTo>
                  <a:pt x="234" y="327"/>
                </a:lnTo>
                <a:lnTo>
                  <a:pt x="250" y="323"/>
                </a:lnTo>
                <a:lnTo>
                  <a:pt x="265" y="317"/>
                </a:lnTo>
                <a:lnTo>
                  <a:pt x="279" y="310"/>
                </a:lnTo>
                <a:lnTo>
                  <a:pt x="293" y="303"/>
                </a:lnTo>
                <a:lnTo>
                  <a:pt x="305" y="294"/>
                </a:lnTo>
                <a:lnTo>
                  <a:pt x="318" y="283"/>
                </a:lnTo>
                <a:lnTo>
                  <a:pt x="329" y="273"/>
                </a:lnTo>
                <a:lnTo>
                  <a:pt x="339" y="262"/>
                </a:lnTo>
                <a:lnTo>
                  <a:pt x="348" y="249"/>
                </a:lnTo>
                <a:lnTo>
                  <a:pt x="355" y="235"/>
                </a:lnTo>
                <a:lnTo>
                  <a:pt x="361" y="222"/>
                </a:lnTo>
                <a:lnTo>
                  <a:pt x="366" y="208"/>
                </a:lnTo>
                <a:lnTo>
                  <a:pt x="369" y="196"/>
                </a:lnTo>
                <a:lnTo>
                  <a:pt x="371" y="180"/>
                </a:lnTo>
                <a:lnTo>
                  <a:pt x="373" y="16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37"/>
          <p:cNvSpPr>
            <a:spLocks/>
          </p:cNvSpPr>
          <p:nvPr/>
        </p:nvSpPr>
        <p:spPr bwMode="auto">
          <a:xfrm>
            <a:off x="6637337" y="3362325"/>
            <a:ext cx="593725" cy="530225"/>
          </a:xfrm>
          <a:custGeom>
            <a:avLst/>
            <a:gdLst>
              <a:gd name="T0" fmla="*/ 371 w 374"/>
              <a:gd name="T1" fmla="*/ 150 h 334"/>
              <a:gd name="T2" fmla="*/ 366 w 374"/>
              <a:gd name="T3" fmla="*/ 122 h 334"/>
              <a:gd name="T4" fmla="*/ 355 w 374"/>
              <a:gd name="T5" fmla="*/ 94 h 334"/>
              <a:gd name="T6" fmla="*/ 339 w 374"/>
              <a:gd name="T7" fmla="*/ 70 h 334"/>
              <a:gd name="T8" fmla="*/ 317 w 374"/>
              <a:gd name="T9" fmla="*/ 47 h 334"/>
              <a:gd name="T10" fmla="*/ 292 w 374"/>
              <a:gd name="T11" fmla="*/ 29 h 334"/>
              <a:gd name="T12" fmla="*/ 265 w 374"/>
              <a:gd name="T13" fmla="*/ 14 h 334"/>
              <a:gd name="T14" fmla="*/ 235 w 374"/>
              <a:gd name="T15" fmla="*/ 4 h 334"/>
              <a:gd name="T16" fmla="*/ 202 w 374"/>
              <a:gd name="T17" fmla="*/ 0 h 334"/>
              <a:gd name="T18" fmla="*/ 170 w 374"/>
              <a:gd name="T19" fmla="*/ 0 h 334"/>
              <a:gd name="T20" fmla="*/ 138 w 374"/>
              <a:gd name="T21" fmla="*/ 4 h 334"/>
              <a:gd name="T22" fmla="*/ 107 w 374"/>
              <a:gd name="T23" fmla="*/ 14 h 334"/>
              <a:gd name="T24" fmla="*/ 80 w 374"/>
              <a:gd name="T25" fmla="*/ 29 h 334"/>
              <a:gd name="T26" fmla="*/ 55 w 374"/>
              <a:gd name="T27" fmla="*/ 47 h 334"/>
              <a:gd name="T28" fmla="*/ 33 w 374"/>
              <a:gd name="T29" fmla="*/ 70 h 334"/>
              <a:gd name="T30" fmla="*/ 17 w 374"/>
              <a:gd name="T31" fmla="*/ 94 h 334"/>
              <a:gd name="T32" fmla="*/ 6 w 374"/>
              <a:gd name="T33" fmla="*/ 122 h 334"/>
              <a:gd name="T34" fmla="*/ 1 w 374"/>
              <a:gd name="T35" fmla="*/ 150 h 334"/>
              <a:gd name="T36" fmla="*/ 1 w 374"/>
              <a:gd name="T37" fmla="*/ 180 h 334"/>
              <a:gd name="T38" fmla="*/ 6 w 374"/>
              <a:gd name="T39" fmla="*/ 208 h 334"/>
              <a:gd name="T40" fmla="*/ 17 w 374"/>
              <a:gd name="T41" fmla="*/ 235 h 334"/>
              <a:gd name="T42" fmla="*/ 33 w 374"/>
              <a:gd name="T43" fmla="*/ 261 h 334"/>
              <a:gd name="T44" fmla="*/ 55 w 374"/>
              <a:gd name="T45" fmla="*/ 283 h 334"/>
              <a:gd name="T46" fmla="*/ 80 w 374"/>
              <a:gd name="T47" fmla="*/ 301 h 334"/>
              <a:gd name="T48" fmla="*/ 107 w 374"/>
              <a:gd name="T49" fmla="*/ 316 h 334"/>
              <a:gd name="T50" fmla="*/ 138 w 374"/>
              <a:gd name="T51" fmla="*/ 325 h 334"/>
              <a:gd name="T52" fmla="*/ 170 w 374"/>
              <a:gd name="T53" fmla="*/ 331 h 334"/>
              <a:gd name="T54" fmla="*/ 202 w 374"/>
              <a:gd name="T55" fmla="*/ 331 h 334"/>
              <a:gd name="T56" fmla="*/ 235 w 374"/>
              <a:gd name="T57" fmla="*/ 325 h 334"/>
              <a:gd name="T58" fmla="*/ 265 w 374"/>
              <a:gd name="T59" fmla="*/ 316 h 334"/>
              <a:gd name="T60" fmla="*/ 292 w 374"/>
              <a:gd name="T61" fmla="*/ 301 h 334"/>
              <a:gd name="T62" fmla="*/ 317 w 374"/>
              <a:gd name="T63" fmla="*/ 283 h 334"/>
              <a:gd name="T64" fmla="*/ 339 w 374"/>
              <a:gd name="T65" fmla="*/ 261 h 334"/>
              <a:gd name="T66" fmla="*/ 355 w 374"/>
              <a:gd name="T67" fmla="*/ 235 h 334"/>
              <a:gd name="T68" fmla="*/ 366 w 374"/>
              <a:gd name="T69" fmla="*/ 208 h 334"/>
              <a:gd name="T70" fmla="*/ 371 w 374"/>
              <a:gd name="T71" fmla="*/ 180 h 3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374" h="334">
                <a:moveTo>
                  <a:pt x="373" y="166"/>
                </a:moveTo>
                <a:lnTo>
                  <a:pt x="371" y="150"/>
                </a:lnTo>
                <a:lnTo>
                  <a:pt x="369" y="136"/>
                </a:lnTo>
                <a:lnTo>
                  <a:pt x="366" y="122"/>
                </a:lnTo>
                <a:lnTo>
                  <a:pt x="361" y="108"/>
                </a:lnTo>
                <a:lnTo>
                  <a:pt x="355" y="94"/>
                </a:lnTo>
                <a:lnTo>
                  <a:pt x="348" y="83"/>
                </a:lnTo>
                <a:lnTo>
                  <a:pt x="339" y="70"/>
                </a:lnTo>
                <a:lnTo>
                  <a:pt x="328" y="59"/>
                </a:lnTo>
                <a:lnTo>
                  <a:pt x="317" y="47"/>
                </a:lnTo>
                <a:lnTo>
                  <a:pt x="305" y="38"/>
                </a:lnTo>
                <a:lnTo>
                  <a:pt x="292" y="29"/>
                </a:lnTo>
                <a:lnTo>
                  <a:pt x="279" y="21"/>
                </a:lnTo>
                <a:lnTo>
                  <a:pt x="265" y="14"/>
                </a:lnTo>
                <a:lnTo>
                  <a:pt x="250" y="9"/>
                </a:lnTo>
                <a:lnTo>
                  <a:pt x="235" y="4"/>
                </a:lnTo>
                <a:lnTo>
                  <a:pt x="219" y="1"/>
                </a:lnTo>
                <a:lnTo>
                  <a:pt x="202" y="0"/>
                </a:lnTo>
                <a:lnTo>
                  <a:pt x="186" y="0"/>
                </a:lnTo>
                <a:lnTo>
                  <a:pt x="170" y="0"/>
                </a:lnTo>
                <a:lnTo>
                  <a:pt x="153" y="1"/>
                </a:lnTo>
                <a:lnTo>
                  <a:pt x="138" y="4"/>
                </a:lnTo>
                <a:lnTo>
                  <a:pt x="122" y="9"/>
                </a:lnTo>
                <a:lnTo>
                  <a:pt x="107" y="14"/>
                </a:lnTo>
                <a:lnTo>
                  <a:pt x="93" y="21"/>
                </a:lnTo>
                <a:lnTo>
                  <a:pt x="80" y="29"/>
                </a:lnTo>
                <a:lnTo>
                  <a:pt x="67" y="38"/>
                </a:lnTo>
                <a:lnTo>
                  <a:pt x="55" y="47"/>
                </a:lnTo>
                <a:lnTo>
                  <a:pt x="43" y="59"/>
                </a:lnTo>
                <a:lnTo>
                  <a:pt x="33" y="70"/>
                </a:lnTo>
                <a:lnTo>
                  <a:pt x="24" y="83"/>
                </a:lnTo>
                <a:lnTo>
                  <a:pt x="17" y="94"/>
                </a:lnTo>
                <a:lnTo>
                  <a:pt x="11" y="108"/>
                </a:lnTo>
                <a:lnTo>
                  <a:pt x="6" y="122"/>
                </a:lnTo>
                <a:lnTo>
                  <a:pt x="3" y="136"/>
                </a:lnTo>
                <a:lnTo>
                  <a:pt x="1" y="150"/>
                </a:lnTo>
                <a:lnTo>
                  <a:pt x="0" y="166"/>
                </a:lnTo>
                <a:lnTo>
                  <a:pt x="1" y="180"/>
                </a:lnTo>
                <a:lnTo>
                  <a:pt x="3" y="194"/>
                </a:lnTo>
                <a:lnTo>
                  <a:pt x="6" y="208"/>
                </a:lnTo>
                <a:lnTo>
                  <a:pt x="11" y="222"/>
                </a:lnTo>
                <a:lnTo>
                  <a:pt x="17" y="235"/>
                </a:lnTo>
                <a:lnTo>
                  <a:pt x="24" y="249"/>
                </a:lnTo>
                <a:lnTo>
                  <a:pt x="33" y="261"/>
                </a:lnTo>
                <a:lnTo>
                  <a:pt x="43" y="272"/>
                </a:lnTo>
                <a:lnTo>
                  <a:pt x="55" y="283"/>
                </a:lnTo>
                <a:lnTo>
                  <a:pt x="67" y="293"/>
                </a:lnTo>
                <a:lnTo>
                  <a:pt x="80" y="301"/>
                </a:lnTo>
                <a:lnTo>
                  <a:pt x="93" y="310"/>
                </a:lnTo>
                <a:lnTo>
                  <a:pt x="107" y="316"/>
                </a:lnTo>
                <a:lnTo>
                  <a:pt x="122" y="323"/>
                </a:lnTo>
                <a:lnTo>
                  <a:pt x="138" y="325"/>
                </a:lnTo>
                <a:lnTo>
                  <a:pt x="153" y="330"/>
                </a:lnTo>
                <a:lnTo>
                  <a:pt x="170" y="331"/>
                </a:lnTo>
                <a:lnTo>
                  <a:pt x="186" y="333"/>
                </a:lnTo>
                <a:lnTo>
                  <a:pt x="202" y="331"/>
                </a:lnTo>
                <a:lnTo>
                  <a:pt x="219" y="330"/>
                </a:lnTo>
                <a:lnTo>
                  <a:pt x="235" y="325"/>
                </a:lnTo>
                <a:lnTo>
                  <a:pt x="250" y="323"/>
                </a:lnTo>
                <a:lnTo>
                  <a:pt x="265" y="316"/>
                </a:lnTo>
                <a:lnTo>
                  <a:pt x="279" y="310"/>
                </a:lnTo>
                <a:lnTo>
                  <a:pt x="292" y="301"/>
                </a:lnTo>
                <a:lnTo>
                  <a:pt x="305" y="293"/>
                </a:lnTo>
                <a:lnTo>
                  <a:pt x="317" y="283"/>
                </a:lnTo>
                <a:lnTo>
                  <a:pt x="328" y="272"/>
                </a:lnTo>
                <a:lnTo>
                  <a:pt x="339" y="261"/>
                </a:lnTo>
                <a:lnTo>
                  <a:pt x="348" y="249"/>
                </a:lnTo>
                <a:lnTo>
                  <a:pt x="355" y="235"/>
                </a:lnTo>
                <a:lnTo>
                  <a:pt x="361" y="222"/>
                </a:lnTo>
                <a:lnTo>
                  <a:pt x="366" y="208"/>
                </a:lnTo>
                <a:lnTo>
                  <a:pt x="369" y="194"/>
                </a:lnTo>
                <a:lnTo>
                  <a:pt x="371" y="180"/>
                </a:lnTo>
                <a:lnTo>
                  <a:pt x="373" y="16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Freeform 38"/>
          <p:cNvSpPr>
            <a:spLocks/>
          </p:cNvSpPr>
          <p:nvPr/>
        </p:nvSpPr>
        <p:spPr bwMode="auto">
          <a:xfrm>
            <a:off x="7723187" y="3362325"/>
            <a:ext cx="592138" cy="530225"/>
          </a:xfrm>
          <a:custGeom>
            <a:avLst/>
            <a:gdLst>
              <a:gd name="T0" fmla="*/ 1 w 373"/>
              <a:gd name="T1" fmla="*/ 180 h 334"/>
              <a:gd name="T2" fmla="*/ 6 w 373"/>
              <a:gd name="T3" fmla="*/ 208 h 334"/>
              <a:gd name="T4" fmla="*/ 17 w 373"/>
              <a:gd name="T5" fmla="*/ 235 h 334"/>
              <a:gd name="T6" fmla="*/ 33 w 373"/>
              <a:gd name="T7" fmla="*/ 261 h 334"/>
              <a:gd name="T8" fmla="*/ 55 w 373"/>
              <a:gd name="T9" fmla="*/ 283 h 334"/>
              <a:gd name="T10" fmla="*/ 80 w 373"/>
              <a:gd name="T11" fmla="*/ 301 h 334"/>
              <a:gd name="T12" fmla="*/ 107 w 373"/>
              <a:gd name="T13" fmla="*/ 316 h 334"/>
              <a:gd name="T14" fmla="*/ 137 w 373"/>
              <a:gd name="T15" fmla="*/ 325 h 334"/>
              <a:gd name="T16" fmla="*/ 170 w 373"/>
              <a:gd name="T17" fmla="*/ 331 h 334"/>
              <a:gd name="T18" fmla="*/ 201 w 373"/>
              <a:gd name="T19" fmla="*/ 331 h 334"/>
              <a:gd name="T20" fmla="*/ 234 w 373"/>
              <a:gd name="T21" fmla="*/ 325 h 334"/>
              <a:gd name="T22" fmla="*/ 264 w 373"/>
              <a:gd name="T23" fmla="*/ 316 h 334"/>
              <a:gd name="T24" fmla="*/ 292 w 373"/>
              <a:gd name="T25" fmla="*/ 301 h 334"/>
              <a:gd name="T26" fmla="*/ 317 w 373"/>
              <a:gd name="T27" fmla="*/ 283 h 334"/>
              <a:gd name="T28" fmla="*/ 338 w 373"/>
              <a:gd name="T29" fmla="*/ 261 h 334"/>
              <a:gd name="T30" fmla="*/ 354 w 373"/>
              <a:gd name="T31" fmla="*/ 235 h 334"/>
              <a:gd name="T32" fmla="*/ 366 w 373"/>
              <a:gd name="T33" fmla="*/ 208 h 334"/>
              <a:gd name="T34" fmla="*/ 372 w 373"/>
              <a:gd name="T35" fmla="*/ 179 h 334"/>
              <a:gd name="T36" fmla="*/ 372 w 373"/>
              <a:gd name="T37" fmla="*/ 150 h 334"/>
              <a:gd name="T38" fmla="*/ 366 w 373"/>
              <a:gd name="T39" fmla="*/ 122 h 334"/>
              <a:gd name="T40" fmla="*/ 354 w 373"/>
              <a:gd name="T41" fmla="*/ 94 h 334"/>
              <a:gd name="T42" fmla="*/ 338 w 373"/>
              <a:gd name="T43" fmla="*/ 70 h 334"/>
              <a:gd name="T44" fmla="*/ 317 w 373"/>
              <a:gd name="T45" fmla="*/ 47 h 334"/>
              <a:gd name="T46" fmla="*/ 292 w 373"/>
              <a:gd name="T47" fmla="*/ 29 h 334"/>
              <a:gd name="T48" fmla="*/ 264 w 373"/>
              <a:gd name="T49" fmla="*/ 14 h 334"/>
              <a:gd name="T50" fmla="*/ 234 w 373"/>
              <a:gd name="T51" fmla="*/ 4 h 334"/>
              <a:gd name="T52" fmla="*/ 201 w 373"/>
              <a:gd name="T53" fmla="*/ 0 h 334"/>
              <a:gd name="T54" fmla="*/ 170 w 373"/>
              <a:gd name="T55" fmla="*/ 0 h 334"/>
              <a:gd name="T56" fmla="*/ 137 w 373"/>
              <a:gd name="T57" fmla="*/ 4 h 334"/>
              <a:gd name="T58" fmla="*/ 107 w 373"/>
              <a:gd name="T59" fmla="*/ 14 h 334"/>
              <a:gd name="T60" fmla="*/ 80 w 373"/>
              <a:gd name="T61" fmla="*/ 29 h 334"/>
              <a:gd name="T62" fmla="*/ 55 w 373"/>
              <a:gd name="T63" fmla="*/ 47 h 334"/>
              <a:gd name="T64" fmla="*/ 33 w 373"/>
              <a:gd name="T65" fmla="*/ 70 h 334"/>
              <a:gd name="T66" fmla="*/ 17 w 373"/>
              <a:gd name="T67" fmla="*/ 95 h 334"/>
              <a:gd name="T68" fmla="*/ 6 w 373"/>
              <a:gd name="T69" fmla="*/ 122 h 334"/>
              <a:gd name="T70" fmla="*/ 1 w 373"/>
              <a:gd name="T71" fmla="*/ 150 h 3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373" h="334">
                <a:moveTo>
                  <a:pt x="0" y="166"/>
                </a:moveTo>
                <a:lnTo>
                  <a:pt x="1" y="180"/>
                </a:lnTo>
                <a:lnTo>
                  <a:pt x="3" y="194"/>
                </a:lnTo>
                <a:lnTo>
                  <a:pt x="6" y="208"/>
                </a:lnTo>
                <a:lnTo>
                  <a:pt x="11" y="222"/>
                </a:lnTo>
                <a:lnTo>
                  <a:pt x="17" y="235"/>
                </a:lnTo>
                <a:lnTo>
                  <a:pt x="24" y="249"/>
                </a:lnTo>
                <a:lnTo>
                  <a:pt x="33" y="261"/>
                </a:lnTo>
                <a:lnTo>
                  <a:pt x="43" y="273"/>
                </a:lnTo>
                <a:lnTo>
                  <a:pt x="55" y="283"/>
                </a:lnTo>
                <a:lnTo>
                  <a:pt x="67" y="293"/>
                </a:lnTo>
                <a:lnTo>
                  <a:pt x="80" y="301"/>
                </a:lnTo>
                <a:lnTo>
                  <a:pt x="93" y="310"/>
                </a:lnTo>
                <a:lnTo>
                  <a:pt x="107" y="316"/>
                </a:lnTo>
                <a:lnTo>
                  <a:pt x="122" y="323"/>
                </a:lnTo>
                <a:lnTo>
                  <a:pt x="137" y="325"/>
                </a:lnTo>
                <a:lnTo>
                  <a:pt x="154" y="330"/>
                </a:lnTo>
                <a:lnTo>
                  <a:pt x="170" y="331"/>
                </a:lnTo>
                <a:lnTo>
                  <a:pt x="186" y="333"/>
                </a:lnTo>
                <a:lnTo>
                  <a:pt x="201" y="331"/>
                </a:lnTo>
                <a:lnTo>
                  <a:pt x="217" y="330"/>
                </a:lnTo>
                <a:lnTo>
                  <a:pt x="234" y="325"/>
                </a:lnTo>
                <a:lnTo>
                  <a:pt x="249" y="323"/>
                </a:lnTo>
                <a:lnTo>
                  <a:pt x="264" y="316"/>
                </a:lnTo>
                <a:lnTo>
                  <a:pt x="278" y="310"/>
                </a:lnTo>
                <a:lnTo>
                  <a:pt x="292" y="301"/>
                </a:lnTo>
                <a:lnTo>
                  <a:pt x="305" y="293"/>
                </a:lnTo>
                <a:lnTo>
                  <a:pt x="317" y="283"/>
                </a:lnTo>
                <a:lnTo>
                  <a:pt x="328" y="272"/>
                </a:lnTo>
                <a:lnTo>
                  <a:pt x="338" y="261"/>
                </a:lnTo>
                <a:lnTo>
                  <a:pt x="347" y="249"/>
                </a:lnTo>
                <a:lnTo>
                  <a:pt x="354" y="235"/>
                </a:lnTo>
                <a:lnTo>
                  <a:pt x="361" y="222"/>
                </a:lnTo>
                <a:lnTo>
                  <a:pt x="366" y="208"/>
                </a:lnTo>
                <a:lnTo>
                  <a:pt x="369" y="194"/>
                </a:lnTo>
                <a:lnTo>
                  <a:pt x="372" y="179"/>
                </a:lnTo>
                <a:lnTo>
                  <a:pt x="372" y="166"/>
                </a:lnTo>
                <a:lnTo>
                  <a:pt x="372" y="150"/>
                </a:lnTo>
                <a:lnTo>
                  <a:pt x="369" y="136"/>
                </a:lnTo>
                <a:lnTo>
                  <a:pt x="366" y="122"/>
                </a:lnTo>
                <a:lnTo>
                  <a:pt x="361" y="108"/>
                </a:lnTo>
                <a:lnTo>
                  <a:pt x="354" y="94"/>
                </a:lnTo>
                <a:lnTo>
                  <a:pt x="347" y="83"/>
                </a:lnTo>
                <a:lnTo>
                  <a:pt x="338" y="70"/>
                </a:lnTo>
                <a:lnTo>
                  <a:pt x="328" y="59"/>
                </a:lnTo>
                <a:lnTo>
                  <a:pt x="317" y="47"/>
                </a:lnTo>
                <a:lnTo>
                  <a:pt x="305" y="38"/>
                </a:lnTo>
                <a:lnTo>
                  <a:pt x="292" y="29"/>
                </a:lnTo>
                <a:lnTo>
                  <a:pt x="278" y="21"/>
                </a:lnTo>
                <a:lnTo>
                  <a:pt x="264" y="14"/>
                </a:lnTo>
                <a:lnTo>
                  <a:pt x="249" y="9"/>
                </a:lnTo>
                <a:lnTo>
                  <a:pt x="234" y="4"/>
                </a:lnTo>
                <a:lnTo>
                  <a:pt x="217" y="1"/>
                </a:lnTo>
                <a:lnTo>
                  <a:pt x="201" y="0"/>
                </a:lnTo>
                <a:lnTo>
                  <a:pt x="186" y="0"/>
                </a:lnTo>
                <a:lnTo>
                  <a:pt x="170" y="0"/>
                </a:lnTo>
                <a:lnTo>
                  <a:pt x="154" y="1"/>
                </a:lnTo>
                <a:lnTo>
                  <a:pt x="137" y="4"/>
                </a:lnTo>
                <a:lnTo>
                  <a:pt x="122" y="9"/>
                </a:lnTo>
                <a:lnTo>
                  <a:pt x="107" y="14"/>
                </a:lnTo>
                <a:lnTo>
                  <a:pt x="93" y="21"/>
                </a:lnTo>
                <a:lnTo>
                  <a:pt x="80" y="29"/>
                </a:lnTo>
                <a:lnTo>
                  <a:pt x="66" y="38"/>
                </a:lnTo>
                <a:lnTo>
                  <a:pt x="55" y="47"/>
                </a:lnTo>
                <a:lnTo>
                  <a:pt x="43" y="59"/>
                </a:lnTo>
                <a:lnTo>
                  <a:pt x="33" y="70"/>
                </a:lnTo>
                <a:lnTo>
                  <a:pt x="24" y="83"/>
                </a:lnTo>
                <a:lnTo>
                  <a:pt x="17" y="95"/>
                </a:lnTo>
                <a:lnTo>
                  <a:pt x="11" y="108"/>
                </a:lnTo>
                <a:lnTo>
                  <a:pt x="6" y="122"/>
                </a:lnTo>
                <a:lnTo>
                  <a:pt x="3" y="136"/>
                </a:lnTo>
                <a:lnTo>
                  <a:pt x="1" y="150"/>
                </a:lnTo>
                <a:lnTo>
                  <a:pt x="0" y="16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39"/>
          <p:cNvSpPr>
            <a:spLocks/>
          </p:cNvSpPr>
          <p:nvPr/>
        </p:nvSpPr>
        <p:spPr bwMode="auto">
          <a:xfrm>
            <a:off x="7169150" y="4214813"/>
            <a:ext cx="1179512" cy="547687"/>
          </a:xfrm>
          <a:custGeom>
            <a:avLst/>
            <a:gdLst>
              <a:gd name="T0" fmla="*/ 742 w 743"/>
              <a:gd name="T1" fmla="*/ 344 h 345"/>
              <a:gd name="T2" fmla="*/ 742 w 743"/>
              <a:gd name="T3" fmla="*/ 0 h 345"/>
              <a:gd name="T4" fmla="*/ 0 w 743"/>
              <a:gd name="T5" fmla="*/ 0 h 345"/>
              <a:gd name="T6" fmla="*/ 0 w 743"/>
              <a:gd name="T7" fmla="*/ 344 h 345"/>
              <a:gd name="T8" fmla="*/ 742 w 743"/>
              <a:gd name="T9" fmla="*/ 344 h 3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3" h="345">
                <a:moveTo>
                  <a:pt x="742" y="344"/>
                </a:moveTo>
                <a:lnTo>
                  <a:pt x="742" y="0"/>
                </a:lnTo>
                <a:lnTo>
                  <a:pt x="0" y="0"/>
                </a:lnTo>
                <a:lnTo>
                  <a:pt x="0" y="344"/>
                </a:lnTo>
                <a:lnTo>
                  <a:pt x="742" y="34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Freeform 40"/>
          <p:cNvSpPr>
            <a:spLocks/>
          </p:cNvSpPr>
          <p:nvPr/>
        </p:nvSpPr>
        <p:spPr bwMode="auto">
          <a:xfrm>
            <a:off x="7008812" y="5199063"/>
            <a:ext cx="1477963" cy="873125"/>
          </a:xfrm>
          <a:custGeom>
            <a:avLst/>
            <a:gdLst>
              <a:gd name="T0" fmla="*/ 0 w 931"/>
              <a:gd name="T1" fmla="*/ 273 h 550"/>
              <a:gd name="T2" fmla="*/ 460 w 931"/>
              <a:gd name="T3" fmla="*/ 0 h 550"/>
              <a:gd name="T4" fmla="*/ 930 w 931"/>
              <a:gd name="T5" fmla="*/ 283 h 550"/>
              <a:gd name="T6" fmla="*/ 460 w 931"/>
              <a:gd name="T7" fmla="*/ 549 h 550"/>
              <a:gd name="T8" fmla="*/ 0 w 931"/>
              <a:gd name="T9" fmla="*/ 273 h 5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1" h="550">
                <a:moveTo>
                  <a:pt x="0" y="273"/>
                </a:moveTo>
                <a:lnTo>
                  <a:pt x="460" y="0"/>
                </a:lnTo>
                <a:lnTo>
                  <a:pt x="930" y="283"/>
                </a:lnTo>
                <a:lnTo>
                  <a:pt x="460" y="549"/>
                </a:lnTo>
                <a:lnTo>
                  <a:pt x="0" y="27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Rectangle 41"/>
          <p:cNvSpPr>
            <a:spLocks noChangeArrowheads="1"/>
          </p:cNvSpPr>
          <p:nvPr/>
        </p:nvSpPr>
        <p:spPr bwMode="auto">
          <a:xfrm>
            <a:off x="7785100" y="3486150"/>
            <a:ext cx="4286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lot</a:t>
            </a:r>
          </a:p>
        </p:txBody>
      </p:sp>
      <p:sp>
        <p:nvSpPr>
          <p:cNvPr id="42" name="Rectangle 42"/>
          <p:cNvSpPr>
            <a:spLocks noChangeArrowheads="1"/>
          </p:cNvSpPr>
          <p:nvPr/>
        </p:nvSpPr>
        <p:spPr bwMode="auto">
          <a:xfrm>
            <a:off x="7118350" y="3043238"/>
            <a:ext cx="7112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name</a:t>
            </a:r>
          </a:p>
        </p:txBody>
      </p:sp>
      <p:sp>
        <p:nvSpPr>
          <p:cNvPr id="43" name="Rectangle 43"/>
          <p:cNvSpPr>
            <a:spLocks noChangeArrowheads="1"/>
          </p:cNvSpPr>
          <p:nvPr/>
        </p:nvSpPr>
        <p:spPr bwMode="auto">
          <a:xfrm>
            <a:off x="7097712" y="4311650"/>
            <a:ext cx="12541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Employees</a:t>
            </a:r>
          </a:p>
        </p:txBody>
      </p:sp>
      <p:sp>
        <p:nvSpPr>
          <p:cNvPr id="44" name="Rectangle 44"/>
          <p:cNvSpPr>
            <a:spLocks noChangeArrowheads="1"/>
          </p:cNvSpPr>
          <p:nvPr/>
        </p:nvSpPr>
        <p:spPr bwMode="auto">
          <a:xfrm>
            <a:off x="8135937" y="4848225"/>
            <a:ext cx="900113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subor-dinate</a:t>
            </a:r>
          </a:p>
        </p:txBody>
      </p:sp>
      <p:sp>
        <p:nvSpPr>
          <p:cNvPr id="45" name="Rectangle 45"/>
          <p:cNvSpPr>
            <a:spLocks noChangeArrowheads="1"/>
          </p:cNvSpPr>
          <p:nvPr/>
        </p:nvSpPr>
        <p:spPr bwMode="auto">
          <a:xfrm>
            <a:off x="6605587" y="4772025"/>
            <a:ext cx="831850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super-visor</a:t>
            </a:r>
          </a:p>
        </p:txBody>
      </p:sp>
      <p:sp>
        <p:nvSpPr>
          <p:cNvPr id="46" name="Rectangle 46"/>
          <p:cNvSpPr>
            <a:spLocks noChangeArrowheads="1"/>
          </p:cNvSpPr>
          <p:nvPr/>
        </p:nvSpPr>
        <p:spPr bwMode="auto">
          <a:xfrm>
            <a:off x="6669087" y="3473450"/>
            <a:ext cx="53181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u="sng">
                <a:solidFill>
                  <a:srgbClr val="000000"/>
                </a:solidFill>
                <a:latin typeface="Arial" pitchFamily="34" charset="0"/>
              </a:rPr>
              <a:t>ssn</a:t>
            </a:r>
          </a:p>
        </p:txBody>
      </p:sp>
      <p:sp>
        <p:nvSpPr>
          <p:cNvPr id="47" name="Line 47"/>
          <p:cNvSpPr>
            <a:spLocks noChangeShapeType="1"/>
          </p:cNvSpPr>
          <p:nvPr/>
        </p:nvSpPr>
        <p:spPr bwMode="auto">
          <a:xfrm>
            <a:off x="7407275" y="4803775"/>
            <a:ext cx="0" cy="5524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48"/>
          <p:cNvSpPr>
            <a:spLocks noChangeShapeType="1"/>
          </p:cNvSpPr>
          <p:nvPr/>
        </p:nvSpPr>
        <p:spPr bwMode="auto">
          <a:xfrm>
            <a:off x="8074025" y="4784725"/>
            <a:ext cx="0" cy="609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49"/>
          <p:cNvSpPr>
            <a:spLocks noChangeShapeType="1"/>
          </p:cNvSpPr>
          <p:nvPr/>
        </p:nvSpPr>
        <p:spPr bwMode="auto">
          <a:xfrm>
            <a:off x="6929437" y="3876675"/>
            <a:ext cx="400050" cy="3286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50"/>
          <p:cNvSpPr>
            <a:spLocks noChangeShapeType="1"/>
          </p:cNvSpPr>
          <p:nvPr/>
        </p:nvSpPr>
        <p:spPr bwMode="auto">
          <a:xfrm>
            <a:off x="7466012" y="3516313"/>
            <a:ext cx="117475" cy="7254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51"/>
          <p:cNvSpPr>
            <a:spLocks noChangeShapeType="1"/>
          </p:cNvSpPr>
          <p:nvPr/>
        </p:nvSpPr>
        <p:spPr bwMode="auto">
          <a:xfrm flipH="1">
            <a:off x="7813675" y="3862387"/>
            <a:ext cx="185737" cy="361951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AutoShape 6"/>
          <p:cNvSpPr>
            <a:spLocks noChangeArrowheads="1"/>
          </p:cNvSpPr>
          <p:nvPr/>
        </p:nvSpPr>
        <p:spPr bwMode="auto">
          <a:xfrm>
            <a:off x="1536700" y="1616097"/>
            <a:ext cx="762000" cy="1066800"/>
          </a:xfrm>
          <a:prstGeom prst="flowChartDecision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3" name="AutoShape 7"/>
          <p:cNvCxnSpPr>
            <a:cxnSpLocks noChangeShapeType="1"/>
            <a:stCxn id="52" idx="3"/>
          </p:cNvCxnSpPr>
          <p:nvPr/>
        </p:nvCxnSpPr>
        <p:spPr bwMode="auto">
          <a:xfrm>
            <a:off x="2317750" y="2149497"/>
            <a:ext cx="59055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AutoShape 8"/>
          <p:cNvCxnSpPr>
            <a:cxnSpLocks noChangeShapeType="1"/>
            <a:stCxn id="52" idx="1"/>
          </p:cNvCxnSpPr>
          <p:nvPr/>
        </p:nvCxnSpPr>
        <p:spPr bwMode="auto">
          <a:xfrm flipH="1">
            <a:off x="1060450" y="2149497"/>
            <a:ext cx="45720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6" name="Text Box 11"/>
          <p:cNvSpPr txBox="1">
            <a:spLocks noChangeArrowheads="1"/>
          </p:cNvSpPr>
          <p:nvPr/>
        </p:nvSpPr>
        <p:spPr bwMode="auto">
          <a:xfrm>
            <a:off x="3362325" y="1733998"/>
            <a:ext cx="4953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dirty="0"/>
              <a:t>Relationships (‘rel. sets’)</a:t>
            </a:r>
          </a:p>
          <a:p>
            <a:r>
              <a:rPr lang="en-US" dirty="0"/>
              <a:t>and mapping constraints</a:t>
            </a:r>
          </a:p>
        </p:txBody>
      </p:sp>
      <p:sp>
        <p:nvSpPr>
          <p:cNvPr id="58" name="Text Box 13"/>
          <p:cNvSpPr txBox="1">
            <a:spLocks noChangeArrowheads="1"/>
          </p:cNvSpPr>
          <p:nvPr/>
        </p:nvSpPr>
        <p:spPr bwMode="auto">
          <a:xfrm>
            <a:off x="850900" y="1692297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N</a:t>
            </a:r>
          </a:p>
        </p:txBody>
      </p:sp>
      <p:sp>
        <p:nvSpPr>
          <p:cNvPr id="59" name="Text Box 14"/>
          <p:cNvSpPr txBox="1">
            <a:spLocks noChangeArrowheads="1"/>
          </p:cNvSpPr>
          <p:nvPr/>
        </p:nvSpPr>
        <p:spPr bwMode="auto">
          <a:xfrm>
            <a:off x="2603500" y="169229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M</a:t>
            </a:r>
          </a:p>
        </p:txBody>
      </p:sp>
      <p:cxnSp>
        <p:nvCxnSpPr>
          <p:cNvPr id="60" name="AutoShape 15"/>
          <p:cNvCxnSpPr>
            <a:cxnSpLocks noChangeShapeType="1"/>
            <a:stCxn id="52" idx="2"/>
          </p:cNvCxnSpPr>
          <p:nvPr/>
        </p:nvCxnSpPr>
        <p:spPr bwMode="auto">
          <a:xfrm>
            <a:off x="1917700" y="2701947"/>
            <a:ext cx="0" cy="3619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" name="Text Box 16"/>
          <p:cNvSpPr txBox="1">
            <a:spLocks noChangeArrowheads="1"/>
          </p:cNvSpPr>
          <p:nvPr/>
        </p:nvSpPr>
        <p:spPr bwMode="auto">
          <a:xfrm>
            <a:off x="2146300" y="2682897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P</a:t>
            </a:r>
          </a:p>
        </p:txBody>
      </p:sp>
      <p:sp>
        <p:nvSpPr>
          <p:cNvPr id="62" name="Rectangle 61"/>
          <p:cNvSpPr/>
          <p:nvPr/>
        </p:nvSpPr>
        <p:spPr>
          <a:xfrm>
            <a:off x="6558962" y="6172199"/>
            <a:ext cx="25280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A Self-Relationship</a:t>
            </a:r>
          </a:p>
        </p:txBody>
      </p:sp>
      <p:sp>
        <p:nvSpPr>
          <p:cNvPr id="63" name="Rectangle 62"/>
          <p:cNvSpPr/>
          <p:nvPr/>
        </p:nvSpPr>
        <p:spPr>
          <a:xfrm>
            <a:off x="1704275" y="6172198"/>
            <a:ext cx="28372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A Binary Relationship</a:t>
            </a:r>
          </a:p>
        </p:txBody>
      </p:sp>
    </p:spTree>
    <p:extLst>
      <p:ext uri="{BB962C8B-B14F-4D97-AF65-F5344CB8AC3E}">
        <p14:creationId xmlns:p14="http://schemas.microsoft.com/office/powerpoint/2010/main" val="3268030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Ternary Relationships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200" dirty="0"/>
              <a:t>Suppose that departments have offices at different locations and we want to record the locations at which each employee works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200" dirty="0"/>
              <a:t>Consequently, we must record an association between an employee, a department and a location</a:t>
            </a:r>
            <a:endParaRPr lang="en-US" sz="2000" dirty="0"/>
          </a:p>
        </p:txBody>
      </p:sp>
      <p:sp>
        <p:nvSpPr>
          <p:cNvPr id="5" name="Freeform 6"/>
          <p:cNvSpPr>
            <a:spLocks/>
          </p:cNvSpPr>
          <p:nvPr/>
        </p:nvSpPr>
        <p:spPr bwMode="auto">
          <a:xfrm>
            <a:off x="2635815" y="3817938"/>
            <a:ext cx="838200" cy="428625"/>
          </a:xfrm>
          <a:custGeom>
            <a:avLst/>
            <a:gdLst>
              <a:gd name="T0" fmla="*/ 525 w 528"/>
              <a:gd name="T1" fmla="*/ 123 h 270"/>
              <a:gd name="T2" fmla="*/ 517 w 528"/>
              <a:gd name="T3" fmla="*/ 100 h 270"/>
              <a:gd name="T4" fmla="*/ 501 w 528"/>
              <a:gd name="T5" fmla="*/ 78 h 270"/>
              <a:gd name="T6" fmla="*/ 478 w 528"/>
              <a:gd name="T7" fmla="*/ 57 h 270"/>
              <a:gd name="T8" fmla="*/ 449 w 528"/>
              <a:gd name="T9" fmla="*/ 40 h 270"/>
              <a:gd name="T10" fmla="*/ 414 w 528"/>
              <a:gd name="T11" fmla="*/ 24 h 270"/>
              <a:gd name="T12" fmla="*/ 374 w 528"/>
              <a:gd name="T13" fmla="*/ 14 h 270"/>
              <a:gd name="T14" fmla="*/ 331 w 528"/>
              <a:gd name="T15" fmla="*/ 5 h 270"/>
              <a:gd name="T16" fmla="*/ 286 w 528"/>
              <a:gd name="T17" fmla="*/ 1 h 270"/>
              <a:gd name="T18" fmla="*/ 240 w 528"/>
              <a:gd name="T19" fmla="*/ 1 h 270"/>
              <a:gd name="T20" fmla="*/ 195 w 528"/>
              <a:gd name="T21" fmla="*/ 5 h 270"/>
              <a:gd name="T22" fmla="*/ 152 w 528"/>
              <a:gd name="T23" fmla="*/ 14 h 270"/>
              <a:gd name="T24" fmla="*/ 112 w 528"/>
              <a:gd name="T25" fmla="*/ 24 h 270"/>
              <a:gd name="T26" fmla="*/ 77 w 528"/>
              <a:gd name="T27" fmla="*/ 40 h 270"/>
              <a:gd name="T28" fmla="*/ 48 w 528"/>
              <a:gd name="T29" fmla="*/ 57 h 270"/>
              <a:gd name="T30" fmla="*/ 25 w 528"/>
              <a:gd name="T31" fmla="*/ 78 h 270"/>
              <a:gd name="T32" fmla="*/ 9 w 528"/>
              <a:gd name="T33" fmla="*/ 100 h 270"/>
              <a:gd name="T34" fmla="*/ 1 w 528"/>
              <a:gd name="T35" fmla="*/ 123 h 270"/>
              <a:gd name="T36" fmla="*/ 1 w 528"/>
              <a:gd name="T37" fmla="*/ 145 h 270"/>
              <a:gd name="T38" fmla="*/ 9 w 528"/>
              <a:gd name="T39" fmla="*/ 168 h 270"/>
              <a:gd name="T40" fmla="*/ 25 w 528"/>
              <a:gd name="T41" fmla="*/ 190 h 270"/>
              <a:gd name="T42" fmla="*/ 48 w 528"/>
              <a:gd name="T43" fmla="*/ 211 h 270"/>
              <a:gd name="T44" fmla="*/ 77 w 528"/>
              <a:gd name="T45" fmla="*/ 228 h 270"/>
              <a:gd name="T46" fmla="*/ 112 w 528"/>
              <a:gd name="T47" fmla="*/ 244 h 270"/>
              <a:gd name="T48" fmla="*/ 152 w 528"/>
              <a:gd name="T49" fmla="*/ 256 h 270"/>
              <a:gd name="T50" fmla="*/ 195 w 528"/>
              <a:gd name="T51" fmla="*/ 264 h 270"/>
              <a:gd name="T52" fmla="*/ 240 w 528"/>
              <a:gd name="T53" fmla="*/ 267 h 270"/>
              <a:gd name="T54" fmla="*/ 286 w 528"/>
              <a:gd name="T55" fmla="*/ 267 h 270"/>
              <a:gd name="T56" fmla="*/ 331 w 528"/>
              <a:gd name="T57" fmla="*/ 264 h 270"/>
              <a:gd name="T58" fmla="*/ 374 w 528"/>
              <a:gd name="T59" fmla="*/ 256 h 270"/>
              <a:gd name="T60" fmla="*/ 414 w 528"/>
              <a:gd name="T61" fmla="*/ 244 h 270"/>
              <a:gd name="T62" fmla="*/ 449 w 528"/>
              <a:gd name="T63" fmla="*/ 228 h 270"/>
              <a:gd name="T64" fmla="*/ 478 w 528"/>
              <a:gd name="T65" fmla="*/ 211 h 270"/>
              <a:gd name="T66" fmla="*/ 501 w 528"/>
              <a:gd name="T67" fmla="*/ 190 h 270"/>
              <a:gd name="T68" fmla="*/ 517 w 528"/>
              <a:gd name="T69" fmla="*/ 168 h 270"/>
              <a:gd name="T70" fmla="*/ 525 w 528"/>
              <a:gd name="T71" fmla="*/ 145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28" h="270">
                <a:moveTo>
                  <a:pt x="527" y="134"/>
                </a:moveTo>
                <a:lnTo>
                  <a:pt x="525" y="123"/>
                </a:lnTo>
                <a:lnTo>
                  <a:pt x="522" y="111"/>
                </a:lnTo>
                <a:lnTo>
                  <a:pt x="517" y="100"/>
                </a:lnTo>
                <a:lnTo>
                  <a:pt x="510" y="88"/>
                </a:lnTo>
                <a:lnTo>
                  <a:pt x="501" y="78"/>
                </a:lnTo>
                <a:lnTo>
                  <a:pt x="490" y="67"/>
                </a:lnTo>
                <a:lnTo>
                  <a:pt x="478" y="57"/>
                </a:lnTo>
                <a:lnTo>
                  <a:pt x="465" y="48"/>
                </a:lnTo>
                <a:lnTo>
                  <a:pt x="449" y="40"/>
                </a:lnTo>
                <a:lnTo>
                  <a:pt x="433" y="32"/>
                </a:lnTo>
                <a:lnTo>
                  <a:pt x="414" y="24"/>
                </a:lnTo>
                <a:lnTo>
                  <a:pt x="394" y="18"/>
                </a:lnTo>
                <a:lnTo>
                  <a:pt x="374" y="14"/>
                </a:lnTo>
                <a:lnTo>
                  <a:pt x="353" y="8"/>
                </a:lnTo>
                <a:lnTo>
                  <a:pt x="331" y="5"/>
                </a:lnTo>
                <a:lnTo>
                  <a:pt x="309" y="2"/>
                </a:lnTo>
                <a:lnTo>
                  <a:pt x="286" y="1"/>
                </a:lnTo>
                <a:lnTo>
                  <a:pt x="262" y="0"/>
                </a:lnTo>
                <a:lnTo>
                  <a:pt x="240" y="1"/>
                </a:lnTo>
                <a:lnTo>
                  <a:pt x="218" y="2"/>
                </a:lnTo>
                <a:lnTo>
                  <a:pt x="195" y="5"/>
                </a:lnTo>
                <a:lnTo>
                  <a:pt x="173" y="8"/>
                </a:lnTo>
                <a:lnTo>
                  <a:pt x="152" y="14"/>
                </a:lnTo>
                <a:lnTo>
                  <a:pt x="132" y="18"/>
                </a:lnTo>
                <a:lnTo>
                  <a:pt x="112" y="24"/>
                </a:lnTo>
                <a:lnTo>
                  <a:pt x="94" y="32"/>
                </a:lnTo>
                <a:lnTo>
                  <a:pt x="77" y="40"/>
                </a:lnTo>
                <a:lnTo>
                  <a:pt x="62" y="48"/>
                </a:lnTo>
                <a:lnTo>
                  <a:pt x="48" y="57"/>
                </a:lnTo>
                <a:lnTo>
                  <a:pt x="36" y="67"/>
                </a:lnTo>
                <a:lnTo>
                  <a:pt x="25" y="78"/>
                </a:lnTo>
                <a:lnTo>
                  <a:pt x="16" y="88"/>
                </a:lnTo>
                <a:lnTo>
                  <a:pt x="9" y="100"/>
                </a:lnTo>
                <a:lnTo>
                  <a:pt x="4" y="111"/>
                </a:lnTo>
                <a:lnTo>
                  <a:pt x="1" y="123"/>
                </a:lnTo>
                <a:lnTo>
                  <a:pt x="0" y="134"/>
                </a:lnTo>
                <a:lnTo>
                  <a:pt x="1" y="145"/>
                </a:lnTo>
                <a:lnTo>
                  <a:pt x="4" y="158"/>
                </a:lnTo>
                <a:lnTo>
                  <a:pt x="9" y="168"/>
                </a:lnTo>
                <a:lnTo>
                  <a:pt x="16" y="180"/>
                </a:lnTo>
                <a:lnTo>
                  <a:pt x="25" y="190"/>
                </a:lnTo>
                <a:lnTo>
                  <a:pt x="36" y="201"/>
                </a:lnTo>
                <a:lnTo>
                  <a:pt x="48" y="211"/>
                </a:lnTo>
                <a:lnTo>
                  <a:pt x="62" y="220"/>
                </a:lnTo>
                <a:lnTo>
                  <a:pt x="77" y="228"/>
                </a:lnTo>
                <a:lnTo>
                  <a:pt x="94" y="237"/>
                </a:lnTo>
                <a:lnTo>
                  <a:pt x="112" y="244"/>
                </a:lnTo>
                <a:lnTo>
                  <a:pt x="132" y="250"/>
                </a:lnTo>
                <a:lnTo>
                  <a:pt x="152" y="256"/>
                </a:lnTo>
                <a:lnTo>
                  <a:pt x="173" y="260"/>
                </a:lnTo>
                <a:lnTo>
                  <a:pt x="195" y="264"/>
                </a:lnTo>
                <a:lnTo>
                  <a:pt x="218" y="266"/>
                </a:lnTo>
                <a:lnTo>
                  <a:pt x="240" y="267"/>
                </a:lnTo>
                <a:lnTo>
                  <a:pt x="262" y="269"/>
                </a:lnTo>
                <a:lnTo>
                  <a:pt x="286" y="267"/>
                </a:lnTo>
                <a:lnTo>
                  <a:pt x="309" y="266"/>
                </a:lnTo>
                <a:lnTo>
                  <a:pt x="331" y="264"/>
                </a:lnTo>
                <a:lnTo>
                  <a:pt x="353" y="260"/>
                </a:lnTo>
                <a:lnTo>
                  <a:pt x="374" y="256"/>
                </a:lnTo>
                <a:lnTo>
                  <a:pt x="394" y="250"/>
                </a:lnTo>
                <a:lnTo>
                  <a:pt x="414" y="244"/>
                </a:lnTo>
                <a:lnTo>
                  <a:pt x="433" y="237"/>
                </a:lnTo>
                <a:lnTo>
                  <a:pt x="449" y="228"/>
                </a:lnTo>
                <a:lnTo>
                  <a:pt x="465" y="220"/>
                </a:lnTo>
                <a:lnTo>
                  <a:pt x="478" y="211"/>
                </a:lnTo>
                <a:lnTo>
                  <a:pt x="490" y="201"/>
                </a:lnTo>
                <a:lnTo>
                  <a:pt x="501" y="190"/>
                </a:lnTo>
                <a:lnTo>
                  <a:pt x="510" y="180"/>
                </a:lnTo>
                <a:lnTo>
                  <a:pt x="517" y="168"/>
                </a:lnTo>
                <a:lnTo>
                  <a:pt x="522" y="158"/>
                </a:lnTo>
                <a:lnTo>
                  <a:pt x="525" y="145"/>
                </a:lnTo>
                <a:lnTo>
                  <a:pt x="527" y="1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7"/>
          <p:cNvSpPr>
            <a:spLocks/>
          </p:cNvSpPr>
          <p:nvPr/>
        </p:nvSpPr>
        <p:spPr bwMode="auto">
          <a:xfrm>
            <a:off x="5221852" y="4144963"/>
            <a:ext cx="833438" cy="427037"/>
          </a:xfrm>
          <a:custGeom>
            <a:avLst/>
            <a:gdLst>
              <a:gd name="T0" fmla="*/ 522 w 525"/>
              <a:gd name="T1" fmla="*/ 121 h 269"/>
              <a:gd name="T2" fmla="*/ 515 w 525"/>
              <a:gd name="T3" fmla="*/ 98 h 269"/>
              <a:gd name="T4" fmla="*/ 500 w 525"/>
              <a:gd name="T5" fmla="*/ 77 h 269"/>
              <a:gd name="T6" fmla="*/ 476 w 525"/>
              <a:gd name="T7" fmla="*/ 57 h 269"/>
              <a:gd name="T8" fmla="*/ 446 w 525"/>
              <a:gd name="T9" fmla="*/ 38 h 269"/>
              <a:gd name="T10" fmla="*/ 412 w 525"/>
              <a:gd name="T11" fmla="*/ 24 h 269"/>
              <a:gd name="T12" fmla="*/ 372 w 525"/>
              <a:gd name="T13" fmla="*/ 12 h 269"/>
              <a:gd name="T14" fmla="*/ 329 w 525"/>
              <a:gd name="T15" fmla="*/ 4 h 269"/>
              <a:gd name="T16" fmla="*/ 284 w 525"/>
              <a:gd name="T17" fmla="*/ 0 h 269"/>
              <a:gd name="T18" fmla="*/ 239 w 525"/>
              <a:gd name="T19" fmla="*/ 0 h 269"/>
              <a:gd name="T20" fmla="*/ 194 w 525"/>
              <a:gd name="T21" fmla="*/ 4 h 269"/>
              <a:gd name="T22" fmla="*/ 151 w 525"/>
              <a:gd name="T23" fmla="*/ 12 h 269"/>
              <a:gd name="T24" fmla="*/ 111 w 525"/>
              <a:gd name="T25" fmla="*/ 24 h 269"/>
              <a:gd name="T26" fmla="*/ 76 w 525"/>
              <a:gd name="T27" fmla="*/ 38 h 269"/>
              <a:gd name="T28" fmla="*/ 46 w 525"/>
              <a:gd name="T29" fmla="*/ 57 h 269"/>
              <a:gd name="T30" fmla="*/ 23 w 525"/>
              <a:gd name="T31" fmla="*/ 77 h 269"/>
              <a:gd name="T32" fmla="*/ 8 w 525"/>
              <a:gd name="T33" fmla="*/ 98 h 269"/>
              <a:gd name="T34" fmla="*/ 1 w 525"/>
              <a:gd name="T35" fmla="*/ 121 h 269"/>
              <a:gd name="T36" fmla="*/ 1 w 525"/>
              <a:gd name="T37" fmla="*/ 144 h 269"/>
              <a:gd name="T38" fmla="*/ 8 w 525"/>
              <a:gd name="T39" fmla="*/ 167 h 269"/>
              <a:gd name="T40" fmla="*/ 23 w 525"/>
              <a:gd name="T41" fmla="*/ 190 h 269"/>
              <a:gd name="T42" fmla="*/ 46 w 525"/>
              <a:gd name="T43" fmla="*/ 210 h 269"/>
              <a:gd name="T44" fmla="*/ 76 w 525"/>
              <a:gd name="T45" fmla="*/ 227 h 269"/>
              <a:gd name="T46" fmla="*/ 111 w 525"/>
              <a:gd name="T47" fmla="*/ 243 h 269"/>
              <a:gd name="T48" fmla="*/ 151 w 525"/>
              <a:gd name="T49" fmla="*/ 255 h 269"/>
              <a:gd name="T50" fmla="*/ 194 w 525"/>
              <a:gd name="T51" fmla="*/ 263 h 269"/>
              <a:gd name="T52" fmla="*/ 239 w 525"/>
              <a:gd name="T53" fmla="*/ 268 h 269"/>
              <a:gd name="T54" fmla="*/ 284 w 525"/>
              <a:gd name="T55" fmla="*/ 268 h 269"/>
              <a:gd name="T56" fmla="*/ 329 w 525"/>
              <a:gd name="T57" fmla="*/ 263 h 269"/>
              <a:gd name="T58" fmla="*/ 372 w 525"/>
              <a:gd name="T59" fmla="*/ 255 h 269"/>
              <a:gd name="T60" fmla="*/ 412 w 525"/>
              <a:gd name="T61" fmla="*/ 243 h 269"/>
              <a:gd name="T62" fmla="*/ 446 w 525"/>
              <a:gd name="T63" fmla="*/ 227 h 269"/>
              <a:gd name="T64" fmla="*/ 476 w 525"/>
              <a:gd name="T65" fmla="*/ 210 h 269"/>
              <a:gd name="T66" fmla="*/ 500 w 525"/>
              <a:gd name="T67" fmla="*/ 190 h 269"/>
              <a:gd name="T68" fmla="*/ 515 w 525"/>
              <a:gd name="T69" fmla="*/ 167 h 269"/>
              <a:gd name="T70" fmla="*/ 522 w 525"/>
              <a:gd name="T71" fmla="*/ 144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25" h="269">
                <a:moveTo>
                  <a:pt x="524" y="133"/>
                </a:moveTo>
                <a:lnTo>
                  <a:pt x="522" y="121"/>
                </a:lnTo>
                <a:lnTo>
                  <a:pt x="519" y="110"/>
                </a:lnTo>
                <a:lnTo>
                  <a:pt x="515" y="98"/>
                </a:lnTo>
                <a:lnTo>
                  <a:pt x="507" y="87"/>
                </a:lnTo>
                <a:lnTo>
                  <a:pt x="500" y="77"/>
                </a:lnTo>
                <a:lnTo>
                  <a:pt x="489" y="65"/>
                </a:lnTo>
                <a:lnTo>
                  <a:pt x="476" y="57"/>
                </a:lnTo>
                <a:lnTo>
                  <a:pt x="463" y="47"/>
                </a:lnTo>
                <a:lnTo>
                  <a:pt x="446" y="38"/>
                </a:lnTo>
                <a:lnTo>
                  <a:pt x="430" y="31"/>
                </a:lnTo>
                <a:lnTo>
                  <a:pt x="412" y="24"/>
                </a:lnTo>
                <a:lnTo>
                  <a:pt x="392" y="17"/>
                </a:lnTo>
                <a:lnTo>
                  <a:pt x="372" y="12"/>
                </a:lnTo>
                <a:lnTo>
                  <a:pt x="351" y="8"/>
                </a:lnTo>
                <a:lnTo>
                  <a:pt x="329" y="4"/>
                </a:lnTo>
                <a:lnTo>
                  <a:pt x="307" y="1"/>
                </a:lnTo>
                <a:lnTo>
                  <a:pt x="284" y="0"/>
                </a:lnTo>
                <a:lnTo>
                  <a:pt x="262" y="0"/>
                </a:lnTo>
                <a:lnTo>
                  <a:pt x="239" y="0"/>
                </a:lnTo>
                <a:lnTo>
                  <a:pt x="216" y="1"/>
                </a:lnTo>
                <a:lnTo>
                  <a:pt x="194" y="4"/>
                </a:lnTo>
                <a:lnTo>
                  <a:pt x="171" y="8"/>
                </a:lnTo>
                <a:lnTo>
                  <a:pt x="151" y="12"/>
                </a:lnTo>
                <a:lnTo>
                  <a:pt x="130" y="17"/>
                </a:lnTo>
                <a:lnTo>
                  <a:pt x="111" y="24"/>
                </a:lnTo>
                <a:lnTo>
                  <a:pt x="93" y="31"/>
                </a:lnTo>
                <a:lnTo>
                  <a:pt x="76" y="38"/>
                </a:lnTo>
                <a:lnTo>
                  <a:pt x="60" y="47"/>
                </a:lnTo>
                <a:lnTo>
                  <a:pt x="46" y="57"/>
                </a:lnTo>
                <a:lnTo>
                  <a:pt x="34" y="65"/>
                </a:lnTo>
                <a:lnTo>
                  <a:pt x="23" y="77"/>
                </a:lnTo>
                <a:lnTo>
                  <a:pt x="15" y="87"/>
                </a:lnTo>
                <a:lnTo>
                  <a:pt x="8" y="98"/>
                </a:lnTo>
                <a:lnTo>
                  <a:pt x="3" y="110"/>
                </a:lnTo>
                <a:lnTo>
                  <a:pt x="1" y="121"/>
                </a:lnTo>
                <a:lnTo>
                  <a:pt x="0" y="133"/>
                </a:lnTo>
                <a:lnTo>
                  <a:pt x="1" y="144"/>
                </a:lnTo>
                <a:lnTo>
                  <a:pt x="3" y="157"/>
                </a:lnTo>
                <a:lnTo>
                  <a:pt x="8" y="167"/>
                </a:lnTo>
                <a:lnTo>
                  <a:pt x="15" y="179"/>
                </a:lnTo>
                <a:lnTo>
                  <a:pt x="23" y="190"/>
                </a:lnTo>
                <a:lnTo>
                  <a:pt x="34" y="200"/>
                </a:lnTo>
                <a:lnTo>
                  <a:pt x="46" y="210"/>
                </a:lnTo>
                <a:lnTo>
                  <a:pt x="60" y="219"/>
                </a:lnTo>
                <a:lnTo>
                  <a:pt x="76" y="227"/>
                </a:lnTo>
                <a:lnTo>
                  <a:pt x="93" y="236"/>
                </a:lnTo>
                <a:lnTo>
                  <a:pt x="111" y="243"/>
                </a:lnTo>
                <a:lnTo>
                  <a:pt x="130" y="249"/>
                </a:lnTo>
                <a:lnTo>
                  <a:pt x="151" y="255"/>
                </a:lnTo>
                <a:lnTo>
                  <a:pt x="171" y="259"/>
                </a:lnTo>
                <a:lnTo>
                  <a:pt x="194" y="263"/>
                </a:lnTo>
                <a:lnTo>
                  <a:pt x="216" y="265"/>
                </a:lnTo>
                <a:lnTo>
                  <a:pt x="239" y="268"/>
                </a:lnTo>
                <a:lnTo>
                  <a:pt x="262" y="268"/>
                </a:lnTo>
                <a:lnTo>
                  <a:pt x="284" y="268"/>
                </a:lnTo>
                <a:lnTo>
                  <a:pt x="307" y="265"/>
                </a:lnTo>
                <a:lnTo>
                  <a:pt x="329" y="263"/>
                </a:lnTo>
                <a:lnTo>
                  <a:pt x="351" y="259"/>
                </a:lnTo>
                <a:lnTo>
                  <a:pt x="372" y="255"/>
                </a:lnTo>
                <a:lnTo>
                  <a:pt x="392" y="249"/>
                </a:lnTo>
                <a:lnTo>
                  <a:pt x="412" y="243"/>
                </a:lnTo>
                <a:lnTo>
                  <a:pt x="430" y="236"/>
                </a:lnTo>
                <a:lnTo>
                  <a:pt x="446" y="227"/>
                </a:lnTo>
                <a:lnTo>
                  <a:pt x="463" y="219"/>
                </a:lnTo>
                <a:lnTo>
                  <a:pt x="476" y="210"/>
                </a:lnTo>
                <a:lnTo>
                  <a:pt x="489" y="200"/>
                </a:lnTo>
                <a:lnTo>
                  <a:pt x="500" y="190"/>
                </a:lnTo>
                <a:lnTo>
                  <a:pt x="507" y="179"/>
                </a:lnTo>
                <a:lnTo>
                  <a:pt x="515" y="167"/>
                </a:lnTo>
                <a:lnTo>
                  <a:pt x="519" y="157"/>
                </a:lnTo>
                <a:lnTo>
                  <a:pt x="522" y="144"/>
                </a:lnTo>
                <a:lnTo>
                  <a:pt x="524" y="13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8"/>
          <p:cNvSpPr>
            <a:spLocks/>
          </p:cNvSpPr>
          <p:nvPr/>
        </p:nvSpPr>
        <p:spPr bwMode="auto">
          <a:xfrm>
            <a:off x="6753790" y="4144963"/>
            <a:ext cx="833437" cy="427037"/>
          </a:xfrm>
          <a:custGeom>
            <a:avLst/>
            <a:gdLst>
              <a:gd name="T0" fmla="*/ 1 w 525"/>
              <a:gd name="T1" fmla="*/ 144 h 269"/>
              <a:gd name="T2" fmla="*/ 8 w 525"/>
              <a:gd name="T3" fmla="*/ 167 h 269"/>
              <a:gd name="T4" fmla="*/ 25 w 525"/>
              <a:gd name="T5" fmla="*/ 190 h 269"/>
              <a:gd name="T6" fmla="*/ 47 w 525"/>
              <a:gd name="T7" fmla="*/ 210 h 269"/>
              <a:gd name="T8" fmla="*/ 77 w 525"/>
              <a:gd name="T9" fmla="*/ 227 h 269"/>
              <a:gd name="T10" fmla="*/ 111 w 525"/>
              <a:gd name="T11" fmla="*/ 243 h 269"/>
              <a:gd name="T12" fmla="*/ 151 w 525"/>
              <a:gd name="T13" fmla="*/ 255 h 269"/>
              <a:gd name="T14" fmla="*/ 194 w 525"/>
              <a:gd name="T15" fmla="*/ 263 h 269"/>
              <a:gd name="T16" fmla="*/ 239 w 525"/>
              <a:gd name="T17" fmla="*/ 268 h 269"/>
              <a:gd name="T18" fmla="*/ 284 w 525"/>
              <a:gd name="T19" fmla="*/ 268 h 269"/>
              <a:gd name="T20" fmla="*/ 330 w 525"/>
              <a:gd name="T21" fmla="*/ 263 h 269"/>
              <a:gd name="T22" fmla="*/ 372 w 525"/>
              <a:gd name="T23" fmla="*/ 255 h 269"/>
              <a:gd name="T24" fmla="*/ 412 w 525"/>
              <a:gd name="T25" fmla="*/ 243 h 269"/>
              <a:gd name="T26" fmla="*/ 447 w 525"/>
              <a:gd name="T27" fmla="*/ 227 h 269"/>
              <a:gd name="T28" fmla="*/ 477 w 525"/>
              <a:gd name="T29" fmla="*/ 210 h 269"/>
              <a:gd name="T30" fmla="*/ 500 w 525"/>
              <a:gd name="T31" fmla="*/ 190 h 269"/>
              <a:gd name="T32" fmla="*/ 515 w 525"/>
              <a:gd name="T33" fmla="*/ 167 h 269"/>
              <a:gd name="T34" fmla="*/ 522 w 525"/>
              <a:gd name="T35" fmla="*/ 144 h 269"/>
              <a:gd name="T36" fmla="*/ 522 w 525"/>
              <a:gd name="T37" fmla="*/ 121 h 269"/>
              <a:gd name="T38" fmla="*/ 515 w 525"/>
              <a:gd name="T39" fmla="*/ 98 h 269"/>
              <a:gd name="T40" fmla="*/ 500 w 525"/>
              <a:gd name="T41" fmla="*/ 77 h 269"/>
              <a:gd name="T42" fmla="*/ 477 w 525"/>
              <a:gd name="T43" fmla="*/ 55 h 269"/>
              <a:gd name="T44" fmla="*/ 447 w 525"/>
              <a:gd name="T45" fmla="*/ 38 h 269"/>
              <a:gd name="T46" fmla="*/ 412 w 525"/>
              <a:gd name="T47" fmla="*/ 22 h 269"/>
              <a:gd name="T48" fmla="*/ 372 w 525"/>
              <a:gd name="T49" fmla="*/ 12 h 269"/>
              <a:gd name="T50" fmla="*/ 329 w 525"/>
              <a:gd name="T51" fmla="*/ 4 h 269"/>
              <a:gd name="T52" fmla="*/ 284 w 525"/>
              <a:gd name="T53" fmla="*/ 0 h 269"/>
              <a:gd name="T54" fmla="*/ 239 w 525"/>
              <a:gd name="T55" fmla="*/ 0 h 269"/>
              <a:gd name="T56" fmla="*/ 194 w 525"/>
              <a:gd name="T57" fmla="*/ 4 h 269"/>
              <a:gd name="T58" fmla="*/ 151 w 525"/>
              <a:gd name="T59" fmla="*/ 12 h 269"/>
              <a:gd name="T60" fmla="*/ 111 w 525"/>
              <a:gd name="T61" fmla="*/ 24 h 269"/>
              <a:gd name="T62" fmla="*/ 77 w 525"/>
              <a:gd name="T63" fmla="*/ 38 h 269"/>
              <a:gd name="T64" fmla="*/ 47 w 525"/>
              <a:gd name="T65" fmla="*/ 57 h 269"/>
              <a:gd name="T66" fmla="*/ 25 w 525"/>
              <a:gd name="T67" fmla="*/ 77 h 269"/>
              <a:gd name="T68" fmla="*/ 8 w 525"/>
              <a:gd name="T69" fmla="*/ 98 h 269"/>
              <a:gd name="T70" fmla="*/ 1 w 525"/>
              <a:gd name="T71" fmla="*/ 121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25" h="269">
                <a:moveTo>
                  <a:pt x="0" y="134"/>
                </a:moveTo>
                <a:lnTo>
                  <a:pt x="1" y="144"/>
                </a:lnTo>
                <a:lnTo>
                  <a:pt x="4" y="157"/>
                </a:lnTo>
                <a:lnTo>
                  <a:pt x="8" y="167"/>
                </a:lnTo>
                <a:lnTo>
                  <a:pt x="16" y="179"/>
                </a:lnTo>
                <a:lnTo>
                  <a:pt x="25" y="190"/>
                </a:lnTo>
                <a:lnTo>
                  <a:pt x="34" y="200"/>
                </a:lnTo>
                <a:lnTo>
                  <a:pt x="47" y="210"/>
                </a:lnTo>
                <a:lnTo>
                  <a:pt x="61" y="219"/>
                </a:lnTo>
                <a:lnTo>
                  <a:pt x="77" y="227"/>
                </a:lnTo>
                <a:lnTo>
                  <a:pt x="93" y="236"/>
                </a:lnTo>
                <a:lnTo>
                  <a:pt x="111" y="243"/>
                </a:lnTo>
                <a:lnTo>
                  <a:pt x="131" y="249"/>
                </a:lnTo>
                <a:lnTo>
                  <a:pt x="151" y="255"/>
                </a:lnTo>
                <a:lnTo>
                  <a:pt x="172" y="259"/>
                </a:lnTo>
                <a:lnTo>
                  <a:pt x="194" y="263"/>
                </a:lnTo>
                <a:lnTo>
                  <a:pt x="216" y="265"/>
                </a:lnTo>
                <a:lnTo>
                  <a:pt x="239" y="268"/>
                </a:lnTo>
                <a:lnTo>
                  <a:pt x="262" y="268"/>
                </a:lnTo>
                <a:lnTo>
                  <a:pt x="284" y="268"/>
                </a:lnTo>
                <a:lnTo>
                  <a:pt x="307" y="265"/>
                </a:lnTo>
                <a:lnTo>
                  <a:pt x="330" y="263"/>
                </a:lnTo>
                <a:lnTo>
                  <a:pt x="352" y="259"/>
                </a:lnTo>
                <a:lnTo>
                  <a:pt x="372" y="255"/>
                </a:lnTo>
                <a:lnTo>
                  <a:pt x="393" y="249"/>
                </a:lnTo>
                <a:lnTo>
                  <a:pt x="412" y="243"/>
                </a:lnTo>
                <a:lnTo>
                  <a:pt x="430" y="236"/>
                </a:lnTo>
                <a:lnTo>
                  <a:pt x="447" y="227"/>
                </a:lnTo>
                <a:lnTo>
                  <a:pt x="463" y="219"/>
                </a:lnTo>
                <a:lnTo>
                  <a:pt x="477" y="210"/>
                </a:lnTo>
                <a:lnTo>
                  <a:pt x="489" y="200"/>
                </a:lnTo>
                <a:lnTo>
                  <a:pt x="500" y="190"/>
                </a:lnTo>
                <a:lnTo>
                  <a:pt x="508" y="179"/>
                </a:lnTo>
                <a:lnTo>
                  <a:pt x="515" y="167"/>
                </a:lnTo>
                <a:lnTo>
                  <a:pt x="520" y="157"/>
                </a:lnTo>
                <a:lnTo>
                  <a:pt x="522" y="144"/>
                </a:lnTo>
                <a:lnTo>
                  <a:pt x="524" y="133"/>
                </a:lnTo>
                <a:lnTo>
                  <a:pt x="522" y="121"/>
                </a:lnTo>
                <a:lnTo>
                  <a:pt x="520" y="110"/>
                </a:lnTo>
                <a:lnTo>
                  <a:pt x="515" y="98"/>
                </a:lnTo>
                <a:lnTo>
                  <a:pt x="508" y="87"/>
                </a:lnTo>
                <a:lnTo>
                  <a:pt x="500" y="77"/>
                </a:lnTo>
                <a:lnTo>
                  <a:pt x="489" y="65"/>
                </a:lnTo>
                <a:lnTo>
                  <a:pt x="477" y="55"/>
                </a:lnTo>
                <a:lnTo>
                  <a:pt x="463" y="47"/>
                </a:lnTo>
                <a:lnTo>
                  <a:pt x="447" y="38"/>
                </a:lnTo>
                <a:lnTo>
                  <a:pt x="430" y="31"/>
                </a:lnTo>
                <a:lnTo>
                  <a:pt x="412" y="22"/>
                </a:lnTo>
                <a:lnTo>
                  <a:pt x="393" y="17"/>
                </a:lnTo>
                <a:lnTo>
                  <a:pt x="372" y="12"/>
                </a:lnTo>
                <a:lnTo>
                  <a:pt x="352" y="7"/>
                </a:lnTo>
                <a:lnTo>
                  <a:pt x="329" y="4"/>
                </a:lnTo>
                <a:lnTo>
                  <a:pt x="307" y="1"/>
                </a:lnTo>
                <a:lnTo>
                  <a:pt x="284" y="0"/>
                </a:lnTo>
                <a:lnTo>
                  <a:pt x="262" y="0"/>
                </a:lnTo>
                <a:lnTo>
                  <a:pt x="239" y="0"/>
                </a:lnTo>
                <a:lnTo>
                  <a:pt x="216" y="1"/>
                </a:lnTo>
                <a:lnTo>
                  <a:pt x="194" y="4"/>
                </a:lnTo>
                <a:lnTo>
                  <a:pt x="172" y="8"/>
                </a:lnTo>
                <a:lnTo>
                  <a:pt x="151" y="12"/>
                </a:lnTo>
                <a:lnTo>
                  <a:pt x="131" y="17"/>
                </a:lnTo>
                <a:lnTo>
                  <a:pt x="111" y="24"/>
                </a:lnTo>
                <a:lnTo>
                  <a:pt x="93" y="31"/>
                </a:lnTo>
                <a:lnTo>
                  <a:pt x="77" y="38"/>
                </a:lnTo>
                <a:lnTo>
                  <a:pt x="61" y="47"/>
                </a:lnTo>
                <a:lnTo>
                  <a:pt x="47" y="57"/>
                </a:lnTo>
                <a:lnTo>
                  <a:pt x="34" y="67"/>
                </a:lnTo>
                <a:lnTo>
                  <a:pt x="25" y="77"/>
                </a:lnTo>
                <a:lnTo>
                  <a:pt x="16" y="87"/>
                </a:lnTo>
                <a:lnTo>
                  <a:pt x="8" y="98"/>
                </a:lnTo>
                <a:lnTo>
                  <a:pt x="4" y="110"/>
                </a:lnTo>
                <a:lnTo>
                  <a:pt x="1" y="121"/>
                </a:lnTo>
                <a:lnTo>
                  <a:pt x="0" y="1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9"/>
          <p:cNvSpPr>
            <a:spLocks/>
          </p:cNvSpPr>
          <p:nvPr/>
        </p:nvSpPr>
        <p:spPr bwMode="auto">
          <a:xfrm>
            <a:off x="4304277" y="3581400"/>
            <a:ext cx="833438" cy="427038"/>
          </a:xfrm>
          <a:custGeom>
            <a:avLst/>
            <a:gdLst>
              <a:gd name="T0" fmla="*/ 1 w 525"/>
              <a:gd name="T1" fmla="*/ 146 h 269"/>
              <a:gd name="T2" fmla="*/ 8 w 525"/>
              <a:gd name="T3" fmla="*/ 169 h 269"/>
              <a:gd name="T4" fmla="*/ 25 w 525"/>
              <a:gd name="T5" fmla="*/ 190 h 269"/>
              <a:gd name="T6" fmla="*/ 47 w 525"/>
              <a:gd name="T7" fmla="*/ 210 h 269"/>
              <a:gd name="T8" fmla="*/ 77 w 525"/>
              <a:gd name="T9" fmla="*/ 229 h 269"/>
              <a:gd name="T10" fmla="*/ 111 w 525"/>
              <a:gd name="T11" fmla="*/ 243 h 269"/>
              <a:gd name="T12" fmla="*/ 151 w 525"/>
              <a:gd name="T13" fmla="*/ 256 h 269"/>
              <a:gd name="T14" fmla="*/ 194 w 525"/>
              <a:gd name="T15" fmla="*/ 263 h 269"/>
              <a:gd name="T16" fmla="*/ 239 w 525"/>
              <a:gd name="T17" fmla="*/ 268 h 269"/>
              <a:gd name="T18" fmla="*/ 284 w 525"/>
              <a:gd name="T19" fmla="*/ 268 h 269"/>
              <a:gd name="T20" fmla="*/ 330 w 525"/>
              <a:gd name="T21" fmla="*/ 263 h 269"/>
              <a:gd name="T22" fmla="*/ 372 w 525"/>
              <a:gd name="T23" fmla="*/ 255 h 269"/>
              <a:gd name="T24" fmla="*/ 413 w 525"/>
              <a:gd name="T25" fmla="*/ 243 h 269"/>
              <a:gd name="T26" fmla="*/ 447 w 525"/>
              <a:gd name="T27" fmla="*/ 227 h 269"/>
              <a:gd name="T28" fmla="*/ 477 w 525"/>
              <a:gd name="T29" fmla="*/ 210 h 269"/>
              <a:gd name="T30" fmla="*/ 500 w 525"/>
              <a:gd name="T31" fmla="*/ 190 h 269"/>
              <a:gd name="T32" fmla="*/ 515 w 525"/>
              <a:gd name="T33" fmla="*/ 169 h 269"/>
              <a:gd name="T34" fmla="*/ 524 w 525"/>
              <a:gd name="T35" fmla="*/ 146 h 269"/>
              <a:gd name="T36" fmla="*/ 524 w 525"/>
              <a:gd name="T37" fmla="*/ 121 h 269"/>
              <a:gd name="T38" fmla="*/ 515 w 525"/>
              <a:gd name="T39" fmla="*/ 98 h 269"/>
              <a:gd name="T40" fmla="*/ 500 w 525"/>
              <a:gd name="T41" fmla="*/ 77 h 269"/>
              <a:gd name="T42" fmla="*/ 477 w 525"/>
              <a:gd name="T43" fmla="*/ 57 h 269"/>
              <a:gd name="T44" fmla="*/ 447 w 525"/>
              <a:gd name="T45" fmla="*/ 38 h 269"/>
              <a:gd name="T46" fmla="*/ 413 w 525"/>
              <a:gd name="T47" fmla="*/ 24 h 269"/>
              <a:gd name="T48" fmla="*/ 372 w 525"/>
              <a:gd name="T49" fmla="*/ 12 h 269"/>
              <a:gd name="T50" fmla="*/ 330 w 525"/>
              <a:gd name="T51" fmla="*/ 4 h 269"/>
              <a:gd name="T52" fmla="*/ 284 w 525"/>
              <a:gd name="T53" fmla="*/ 0 h 269"/>
              <a:gd name="T54" fmla="*/ 239 w 525"/>
              <a:gd name="T55" fmla="*/ 0 h 269"/>
              <a:gd name="T56" fmla="*/ 194 w 525"/>
              <a:gd name="T57" fmla="*/ 4 h 269"/>
              <a:gd name="T58" fmla="*/ 151 w 525"/>
              <a:gd name="T59" fmla="*/ 12 h 269"/>
              <a:gd name="T60" fmla="*/ 111 w 525"/>
              <a:gd name="T61" fmla="*/ 24 h 269"/>
              <a:gd name="T62" fmla="*/ 77 w 525"/>
              <a:gd name="T63" fmla="*/ 38 h 269"/>
              <a:gd name="T64" fmla="*/ 47 w 525"/>
              <a:gd name="T65" fmla="*/ 57 h 269"/>
              <a:gd name="T66" fmla="*/ 25 w 525"/>
              <a:gd name="T67" fmla="*/ 77 h 269"/>
              <a:gd name="T68" fmla="*/ 8 w 525"/>
              <a:gd name="T69" fmla="*/ 98 h 269"/>
              <a:gd name="T70" fmla="*/ 1 w 525"/>
              <a:gd name="T71" fmla="*/ 121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25" h="269">
                <a:moveTo>
                  <a:pt x="0" y="134"/>
                </a:moveTo>
                <a:lnTo>
                  <a:pt x="1" y="146"/>
                </a:lnTo>
                <a:lnTo>
                  <a:pt x="4" y="157"/>
                </a:lnTo>
                <a:lnTo>
                  <a:pt x="8" y="169"/>
                </a:lnTo>
                <a:lnTo>
                  <a:pt x="16" y="180"/>
                </a:lnTo>
                <a:lnTo>
                  <a:pt x="25" y="190"/>
                </a:lnTo>
                <a:lnTo>
                  <a:pt x="35" y="200"/>
                </a:lnTo>
                <a:lnTo>
                  <a:pt x="47" y="210"/>
                </a:lnTo>
                <a:lnTo>
                  <a:pt x="60" y="220"/>
                </a:lnTo>
                <a:lnTo>
                  <a:pt x="77" y="229"/>
                </a:lnTo>
                <a:lnTo>
                  <a:pt x="93" y="236"/>
                </a:lnTo>
                <a:lnTo>
                  <a:pt x="111" y="243"/>
                </a:lnTo>
                <a:lnTo>
                  <a:pt x="131" y="250"/>
                </a:lnTo>
                <a:lnTo>
                  <a:pt x="151" y="256"/>
                </a:lnTo>
                <a:lnTo>
                  <a:pt x="172" y="260"/>
                </a:lnTo>
                <a:lnTo>
                  <a:pt x="194" y="263"/>
                </a:lnTo>
                <a:lnTo>
                  <a:pt x="216" y="266"/>
                </a:lnTo>
                <a:lnTo>
                  <a:pt x="239" y="268"/>
                </a:lnTo>
                <a:lnTo>
                  <a:pt x="263" y="268"/>
                </a:lnTo>
                <a:lnTo>
                  <a:pt x="284" y="268"/>
                </a:lnTo>
                <a:lnTo>
                  <a:pt x="307" y="265"/>
                </a:lnTo>
                <a:lnTo>
                  <a:pt x="330" y="263"/>
                </a:lnTo>
                <a:lnTo>
                  <a:pt x="352" y="260"/>
                </a:lnTo>
                <a:lnTo>
                  <a:pt x="372" y="255"/>
                </a:lnTo>
                <a:lnTo>
                  <a:pt x="393" y="250"/>
                </a:lnTo>
                <a:lnTo>
                  <a:pt x="413" y="243"/>
                </a:lnTo>
                <a:lnTo>
                  <a:pt x="430" y="236"/>
                </a:lnTo>
                <a:lnTo>
                  <a:pt x="447" y="227"/>
                </a:lnTo>
                <a:lnTo>
                  <a:pt x="463" y="219"/>
                </a:lnTo>
                <a:lnTo>
                  <a:pt x="477" y="210"/>
                </a:lnTo>
                <a:lnTo>
                  <a:pt x="489" y="200"/>
                </a:lnTo>
                <a:lnTo>
                  <a:pt x="500" y="190"/>
                </a:lnTo>
                <a:lnTo>
                  <a:pt x="508" y="180"/>
                </a:lnTo>
                <a:lnTo>
                  <a:pt x="515" y="169"/>
                </a:lnTo>
                <a:lnTo>
                  <a:pt x="520" y="157"/>
                </a:lnTo>
                <a:lnTo>
                  <a:pt x="524" y="146"/>
                </a:lnTo>
                <a:lnTo>
                  <a:pt x="524" y="134"/>
                </a:lnTo>
                <a:lnTo>
                  <a:pt x="524" y="121"/>
                </a:lnTo>
                <a:lnTo>
                  <a:pt x="520" y="110"/>
                </a:lnTo>
                <a:lnTo>
                  <a:pt x="515" y="98"/>
                </a:lnTo>
                <a:lnTo>
                  <a:pt x="508" y="87"/>
                </a:lnTo>
                <a:lnTo>
                  <a:pt x="500" y="77"/>
                </a:lnTo>
                <a:lnTo>
                  <a:pt x="489" y="67"/>
                </a:lnTo>
                <a:lnTo>
                  <a:pt x="477" y="57"/>
                </a:lnTo>
                <a:lnTo>
                  <a:pt x="463" y="47"/>
                </a:lnTo>
                <a:lnTo>
                  <a:pt x="447" y="38"/>
                </a:lnTo>
                <a:lnTo>
                  <a:pt x="430" y="31"/>
                </a:lnTo>
                <a:lnTo>
                  <a:pt x="413" y="24"/>
                </a:lnTo>
                <a:lnTo>
                  <a:pt x="393" y="18"/>
                </a:lnTo>
                <a:lnTo>
                  <a:pt x="372" y="12"/>
                </a:lnTo>
                <a:lnTo>
                  <a:pt x="352" y="8"/>
                </a:lnTo>
                <a:lnTo>
                  <a:pt x="330" y="4"/>
                </a:lnTo>
                <a:lnTo>
                  <a:pt x="307" y="1"/>
                </a:lnTo>
                <a:lnTo>
                  <a:pt x="284" y="0"/>
                </a:lnTo>
                <a:lnTo>
                  <a:pt x="262" y="0"/>
                </a:lnTo>
                <a:lnTo>
                  <a:pt x="239" y="0"/>
                </a:lnTo>
                <a:lnTo>
                  <a:pt x="216" y="1"/>
                </a:lnTo>
                <a:lnTo>
                  <a:pt x="194" y="4"/>
                </a:lnTo>
                <a:lnTo>
                  <a:pt x="172" y="8"/>
                </a:lnTo>
                <a:lnTo>
                  <a:pt x="151" y="12"/>
                </a:lnTo>
                <a:lnTo>
                  <a:pt x="130" y="18"/>
                </a:lnTo>
                <a:lnTo>
                  <a:pt x="111" y="24"/>
                </a:lnTo>
                <a:lnTo>
                  <a:pt x="93" y="31"/>
                </a:lnTo>
                <a:lnTo>
                  <a:pt x="77" y="38"/>
                </a:lnTo>
                <a:lnTo>
                  <a:pt x="60" y="47"/>
                </a:lnTo>
                <a:lnTo>
                  <a:pt x="47" y="57"/>
                </a:lnTo>
                <a:lnTo>
                  <a:pt x="34" y="67"/>
                </a:lnTo>
                <a:lnTo>
                  <a:pt x="25" y="77"/>
                </a:lnTo>
                <a:lnTo>
                  <a:pt x="16" y="87"/>
                </a:lnTo>
                <a:lnTo>
                  <a:pt x="8" y="98"/>
                </a:lnTo>
                <a:lnTo>
                  <a:pt x="4" y="111"/>
                </a:lnTo>
                <a:lnTo>
                  <a:pt x="1" y="121"/>
                </a:lnTo>
                <a:lnTo>
                  <a:pt x="0" y="1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0"/>
          <p:cNvSpPr>
            <a:spLocks/>
          </p:cNvSpPr>
          <p:nvPr/>
        </p:nvSpPr>
        <p:spPr bwMode="auto">
          <a:xfrm>
            <a:off x="1886515" y="4132263"/>
            <a:ext cx="835025" cy="428625"/>
          </a:xfrm>
          <a:custGeom>
            <a:avLst/>
            <a:gdLst>
              <a:gd name="T0" fmla="*/ 523 w 526"/>
              <a:gd name="T1" fmla="*/ 123 h 270"/>
              <a:gd name="T2" fmla="*/ 516 w 526"/>
              <a:gd name="T3" fmla="*/ 100 h 270"/>
              <a:gd name="T4" fmla="*/ 500 w 526"/>
              <a:gd name="T5" fmla="*/ 77 h 270"/>
              <a:gd name="T6" fmla="*/ 477 w 526"/>
              <a:gd name="T7" fmla="*/ 57 h 270"/>
              <a:gd name="T8" fmla="*/ 447 w 526"/>
              <a:gd name="T9" fmla="*/ 40 h 270"/>
              <a:gd name="T10" fmla="*/ 413 w 526"/>
              <a:gd name="T11" fmla="*/ 24 h 270"/>
              <a:gd name="T12" fmla="*/ 373 w 526"/>
              <a:gd name="T13" fmla="*/ 12 h 270"/>
              <a:gd name="T14" fmla="*/ 330 w 526"/>
              <a:gd name="T15" fmla="*/ 4 h 270"/>
              <a:gd name="T16" fmla="*/ 284 w 526"/>
              <a:gd name="T17" fmla="*/ 1 h 270"/>
              <a:gd name="T18" fmla="*/ 240 w 526"/>
              <a:gd name="T19" fmla="*/ 1 h 270"/>
              <a:gd name="T20" fmla="*/ 194 w 526"/>
              <a:gd name="T21" fmla="*/ 4 h 270"/>
              <a:gd name="T22" fmla="*/ 151 w 526"/>
              <a:gd name="T23" fmla="*/ 12 h 270"/>
              <a:gd name="T24" fmla="*/ 111 w 526"/>
              <a:gd name="T25" fmla="*/ 24 h 270"/>
              <a:gd name="T26" fmla="*/ 77 w 526"/>
              <a:gd name="T27" fmla="*/ 40 h 270"/>
              <a:gd name="T28" fmla="*/ 47 w 526"/>
              <a:gd name="T29" fmla="*/ 57 h 270"/>
              <a:gd name="T30" fmla="*/ 25 w 526"/>
              <a:gd name="T31" fmla="*/ 77 h 270"/>
              <a:gd name="T32" fmla="*/ 8 w 526"/>
              <a:gd name="T33" fmla="*/ 100 h 270"/>
              <a:gd name="T34" fmla="*/ 1 w 526"/>
              <a:gd name="T35" fmla="*/ 123 h 270"/>
              <a:gd name="T36" fmla="*/ 1 w 526"/>
              <a:gd name="T37" fmla="*/ 145 h 270"/>
              <a:gd name="T38" fmla="*/ 8 w 526"/>
              <a:gd name="T39" fmla="*/ 168 h 270"/>
              <a:gd name="T40" fmla="*/ 25 w 526"/>
              <a:gd name="T41" fmla="*/ 190 h 270"/>
              <a:gd name="T42" fmla="*/ 47 w 526"/>
              <a:gd name="T43" fmla="*/ 211 h 270"/>
              <a:gd name="T44" fmla="*/ 77 w 526"/>
              <a:gd name="T45" fmla="*/ 228 h 270"/>
              <a:gd name="T46" fmla="*/ 111 w 526"/>
              <a:gd name="T47" fmla="*/ 244 h 270"/>
              <a:gd name="T48" fmla="*/ 151 w 526"/>
              <a:gd name="T49" fmla="*/ 254 h 270"/>
              <a:gd name="T50" fmla="*/ 194 w 526"/>
              <a:gd name="T51" fmla="*/ 263 h 270"/>
              <a:gd name="T52" fmla="*/ 240 w 526"/>
              <a:gd name="T53" fmla="*/ 267 h 270"/>
              <a:gd name="T54" fmla="*/ 284 w 526"/>
              <a:gd name="T55" fmla="*/ 267 h 270"/>
              <a:gd name="T56" fmla="*/ 330 w 526"/>
              <a:gd name="T57" fmla="*/ 263 h 270"/>
              <a:gd name="T58" fmla="*/ 373 w 526"/>
              <a:gd name="T59" fmla="*/ 254 h 270"/>
              <a:gd name="T60" fmla="*/ 413 w 526"/>
              <a:gd name="T61" fmla="*/ 244 h 270"/>
              <a:gd name="T62" fmla="*/ 447 w 526"/>
              <a:gd name="T63" fmla="*/ 228 h 270"/>
              <a:gd name="T64" fmla="*/ 477 w 526"/>
              <a:gd name="T65" fmla="*/ 211 h 270"/>
              <a:gd name="T66" fmla="*/ 500 w 526"/>
              <a:gd name="T67" fmla="*/ 190 h 270"/>
              <a:gd name="T68" fmla="*/ 516 w 526"/>
              <a:gd name="T69" fmla="*/ 168 h 270"/>
              <a:gd name="T70" fmla="*/ 523 w 526"/>
              <a:gd name="T71" fmla="*/ 145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26" h="270">
                <a:moveTo>
                  <a:pt x="525" y="134"/>
                </a:moveTo>
                <a:lnTo>
                  <a:pt x="523" y="123"/>
                </a:lnTo>
                <a:lnTo>
                  <a:pt x="520" y="110"/>
                </a:lnTo>
                <a:lnTo>
                  <a:pt x="516" y="100"/>
                </a:lnTo>
                <a:lnTo>
                  <a:pt x="508" y="88"/>
                </a:lnTo>
                <a:lnTo>
                  <a:pt x="500" y="77"/>
                </a:lnTo>
                <a:lnTo>
                  <a:pt x="489" y="67"/>
                </a:lnTo>
                <a:lnTo>
                  <a:pt x="477" y="57"/>
                </a:lnTo>
                <a:lnTo>
                  <a:pt x="463" y="48"/>
                </a:lnTo>
                <a:lnTo>
                  <a:pt x="447" y="40"/>
                </a:lnTo>
                <a:lnTo>
                  <a:pt x="431" y="31"/>
                </a:lnTo>
                <a:lnTo>
                  <a:pt x="413" y="24"/>
                </a:lnTo>
                <a:lnTo>
                  <a:pt x="393" y="18"/>
                </a:lnTo>
                <a:lnTo>
                  <a:pt x="373" y="12"/>
                </a:lnTo>
                <a:lnTo>
                  <a:pt x="352" y="8"/>
                </a:lnTo>
                <a:lnTo>
                  <a:pt x="330" y="4"/>
                </a:lnTo>
                <a:lnTo>
                  <a:pt x="307" y="2"/>
                </a:lnTo>
                <a:lnTo>
                  <a:pt x="284" y="1"/>
                </a:lnTo>
                <a:lnTo>
                  <a:pt x="261" y="0"/>
                </a:lnTo>
                <a:lnTo>
                  <a:pt x="240" y="1"/>
                </a:lnTo>
                <a:lnTo>
                  <a:pt x="217" y="2"/>
                </a:lnTo>
                <a:lnTo>
                  <a:pt x="194" y="4"/>
                </a:lnTo>
                <a:lnTo>
                  <a:pt x="172" y="8"/>
                </a:lnTo>
                <a:lnTo>
                  <a:pt x="151" y="12"/>
                </a:lnTo>
                <a:lnTo>
                  <a:pt x="131" y="18"/>
                </a:lnTo>
                <a:lnTo>
                  <a:pt x="111" y="24"/>
                </a:lnTo>
                <a:lnTo>
                  <a:pt x="94" y="31"/>
                </a:lnTo>
                <a:lnTo>
                  <a:pt x="77" y="40"/>
                </a:lnTo>
                <a:lnTo>
                  <a:pt x="61" y="48"/>
                </a:lnTo>
                <a:lnTo>
                  <a:pt x="47" y="57"/>
                </a:lnTo>
                <a:lnTo>
                  <a:pt x="35" y="67"/>
                </a:lnTo>
                <a:lnTo>
                  <a:pt x="25" y="77"/>
                </a:lnTo>
                <a:lnTo>
                  <a:pt x="16" y="88"/>
                </a:lnTo>
                <a:lnTo>
                  <a:pt x="8" y="100"/>
                </a:lnTo>
                <a:lnTo>
                  <a:pt x="4" y="110"/>
                </a:lnTo>
                <a:lnTo>
                  <a:pt x="1" y="123"/>
                </a:lnTo>
                <a:lnTo>
                  <a:pt x="0" y="134"/>
                </a:lnTo>
                <a:lnTo>
                  <a:pt x="1" y="145"/>
                </a:lnTo>
                <a:lnTo>
                  <a:pt x="4" y="157"/>
                </a:lnTo>
                <a:lnTo>
                  <a:pt x="8" y="168"/>
                </a:lnTo>
                <a:lnTo>
                  <a:pt x="16" y="180"/>
                </a:lnTo>
                <a:lnTo>
                  <a:pt x="25" y="190"/>
                </a:lnTo>
                <a:lnTo>
                  <a:pt x="35" y="201"/>
                </a:lnTo>
                <a:lnTo>
                  <a:pt x="47" y="211"/>
                </a:lnTo>
                <a:lnTo>
                  <a:pt x="61" y="220"/>
                </a:lnTo>
                <a:lnTo>
                  <a:pt x="77" y="228"/>
                </a:lnTo>
                <a:lnTo>
                  <a:pt x="94" y="236"/>
                </a:lnTo>
                <a:lnTo>
                  <a:pt x="111" y="244"/>
                </a:lnTo>
                <a:lnTo>
                  <a:pt x="131" y="250"/>
                </a:lnTo>
                <a:lnTo>
                  <a:pt x="151" y="254"/>
                </a:lnTo>
                <a:lnTo>
                  <a:pt x="172" y="260"/>
                </a:lnTo>
                <a:lnTo>
                  <a:pt x="194" y="263"/>
                </a:lnTo>
                <a:lnTo>
                  <a:pt x="217" y="266"/>
                </a:lnTo>
                <a:lnTo>
                  <a:pt x="240" y="267"/>
                </a:lnTo>
                <a:lnTo>
                  <a:pt x="261" y="269"/>
                </a:lnTo>
                <a:lnTo>
                  <a:pt x="284" y="267"/>
                </a:lnTo>
                <a:lnTo>
                  <a:pt x="307" y="266"/>
                </a:lnTo>
                <a:lnTo>
                  <a:pt x="330" y="263"/>
                </a:lnTo>
                <a:lnTo>
                  <a:pt x="352" y="260"/>
                </a:lnTo>
                <a:lnTo>
                  <a:pt x="373" y="254"/>
                </a:lnTo>
                <a:lnTo>
                  <a:pt x="393" y="250"/>
                </a:lnTo>
                <a:lnTo>
                  <a:pt x="413" y="244"/>
                </a:lnTo>
                <a:lnTo>
                  <a:pt x="431" y="236"/>
                </a:lnTo>
                <a:lnTo>
                  <a:pt x="447" y="228"/>
                </a:lnTo>
                <a:lnTo>
                  <a:pt x="463" y="220"/>
                </a:lnTo>
                <a:lnTo>
                  <a:pt x="477" y="211"/>
                </a:lnTo>
                <a:lnTo>
                  <a:pt x="489" y="201"/>
                </a:lnTo>
                <a:lnTo>
                  <a:pt x="500" y="190"/>
                </a:lnTo>
                <a:lnTo>
                  <a:pt x="508" y="180"/>
                </a:lnTo>
                <a:lnTo>
                  <a:pt x="516" y="168"/>
                </a:lnTo>
                <a:lnTo>
                  <a:pt x="520" y="157"/>
                </a:lnTo>
                <a:lnTo>
                  <a:pt x="523" y="145"/>
                </a:lnTo>
                <a:lnTo>
                  <a:pt x="525" y="1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1"/>
          <p:cNvSpPr>
            <a:spLocks/>
          </p:cNvSpPr>
          <p:nvPr/>
        </p:nvSpPr>
        <p:spPr bwMode="auto">
          <a:xfrm>
            <a:off x="3420040" y="4132263"/>
            <a:ext cx="833437" cy="428625"/>
          </a:xfrm>
          <a:custGeom>
            <a:avLst/>
            <a:gdLst>
              <a:gd name="T0" fmla="*/ 1 w 525"/>
              <a:gd name="T1" fmla="*/ 145 h 270"/>
              <a:gd name="T2" fmla="*/ 8 w 525"/>
              <a:gd name="T3" fmla="*/ 168 h 270"/>
              <a:gd name="T4" fmla="*/ 23 w 525"/>
              <a:gd name="T5" fmla="*/ 190 h 270"/>
              <a:gd name="T6" fmla="*/ 46 w 525"/>
              <a:gd name="T7" fmla="*/ 211 h 270"/>
              <a:gd name="T8" fmla="*/ 76 w 525"/>
              <a:gd name="T9" fmla="*/ 228 h 270"/>
              <a:gd name="T10" fmla="*/ 111 w 525"/>
              <a:gd name="T11" fmla="*/ 244 h 270"/>
              <a:gd name="T12" fmla="*/ 151 w 525"/>
              <a:gd name="T13" fmla="*/ 254 h 270"/>
              <a:gd name="T14" fmla="*/ 194 w 525"/>
              <a:gd name="T15" fmla="*/ 263 h 270"/>
              <a:gd name="T16" fmla="*/ 239 w 525"/>
              <a:gd name="T17" fmla="*/ 267 h 270"/>
              <a:gd name="T18" fmla="*/ 284 w 525"/>
              <a:gd name="T19" fmla="*/ 267 h 270"/>
              <a:gd name="T20" fmla="*/ 329 w 525"/>
              <a:gd name="T21" fmla="*/ 263 h 270"/>
              <a:gd name="T22" fmla="*/ 372 w 525"/>
              <a:gd name="T23" fmla="*/ 254 h 270"/>
              <a:gd name="T24" fmla="*/ 412 w 525"/>
              <a:gd name="T25" fmla="*/ 243 h 270"/>
              <a:gd name="T26" fmla="*/ 446 w 525"/>
              <a:gd name="T27" fmla="*/ 228 h 270"/>
              <a:gd name="T28" fmla="*/ 476 w 525"/>
              <a:gd name="T29" fmla="*/ 210 h 270"/>
              <a:gd name="T30" fmla="*/ 498 w 525"/>
              <a:gd name="T31" fmla="*/ 190 h 270"/>
              <a:gd name="T32" fmla="*/ 515 w 525"/>
              <a:gd name="T33" fmla="*/ 168 h 270"/>
              <a:gd name="T34" fmla="*/ 522 w 525"/>
              <a:gd name="T35" fmla="*/ 145 h 270"/>
              <a:gd name="T36" fmla="*/ 522 w 525"/>
              <a:gd name="T37" fmla="*/ 123 h 270"/>
              <a:gd name="T38" fmla="*/ 515 w 525"/>
              <a:gd name="T39" fmla="*/ 100 h 270"/>
              <a:gd name="T40" fmla="*/ 498 w 525"/>
              <a:gd name="T41" fmla="*/ 77 h 270"/>
              <a:gd name="T42" fmla="*/ 476 w 525"/>
              <a:gd name="T43" fmla="*/ 57 h 270"/>
              <a:gd name="T44" fmla="*/ 446 w 525"/>
              <a:gd name="T45" fmla="*/ 40 h 270"/>
              <a:gd name="T46" fmla="*/ 412 w 525"/>
              <a:gd name="T47" fmla="*/ 24 h 270"/>
              <a:gd name="T48" fmla="*/ 372 w 525"/>
              <a:gd name="T49" fmla="*/ 12 h 270"/>
              <a:gd name="T50" fmla="*/ 329 w 525"/>
              <a:gd name="T51" fmla="*/ 4 h 270"/>
              <a:gd name="T52" fmla="*/ 284 w 525"/>
              <a:gd name="T53" fmla="*/ 1 h 270"/>
              <a:gd name="T54" fmla="*/ 239 w 525"/>
              <a:gd name="T55" fmla="*/ 1 h 270"/>
              <a:gd name="T56" fmla="*/ 193 w 525"/>
              <a:gd name="T57" fmla="*/ 4 h 270"/>
              <a:gd name="T58" fmla="*/ 151 w 525"/>
              <a:gd name="T59" fmla="*/ 12 h 270"/>
              <a:gd name="T60" fmla="*/ 111 w 525"/>
              <a:gd name="T61" fmla="*/ 24 h 270"/>
              <a:gd name="T62" fmla="*/ 76 w 525"/>
              <a:gd name="T63" fmla="*/ 40 h 270"/>
              <a:gd name="T64" fmla="*/ 46 w 525"/>
              <a:gd name="T65" fmla="*/ 57 h 270"/>
              <a:gd name="T66" fmla="*/ 23 w 525"/>
              <a:gd name="T67" fmla="*/ 77 h 270"/>
              <a:gd name="T68" fmla="*/ 8 w 525"/>
              <a:gd name="T69" fmla="*/ 100 h 270"/>
              <a:gd name="T70" fmla="*/ 1 w 525"/>
              <a:gd name="T71" fmla="*/ 123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25" h="270">
                <a:moveTo>
                  <a:pt x="0" y="134"/>
                </a:moveTo>
                <a:lnTo>
                  <a:pt x="1" y="145"/>
                </a:lnTo>
                <a:lnTo>
                  <a:pt x="3" y="157"/>
                </a:lnTo>
                <a:lnTo>
                  <a:pt x="8" y="168"/>
                </a:lnTo>
                <a:lnTo>
                  <a:pt x="15" y="180"/>
                </a:lnTo>
                <a:lnTo>
                  <a:pt x="23" y="190"/>
                </a:lnTo>
                <a:lnTo>
                  <a:pt x="34" y="201"/>
                </a:lnTo>
                <a:lnTo>
                  <a:pt x="46" y="211"/>
                </a:lnTo>
                <a:lnTo>
                  <a:pt x="60" y="220"/>
                </a:lnTo>
                <a:lnTo>
                  <a:pt x="76" y="228"/>
                </a:lnTo>
                <a:lnTo>
                  <a:pt x="93" y="236"/>
                </a:lnTo>
                <a:lnTo>
                  <a:pt x="111" y="244"/>
                </a:lnTo>
                <a:lnTo>
                  <a:pt x="130" y="250"/>
                </a:lnTo>
                <a:lnTo>
                  <a:pt x="151" y="254"/>
                </a:lnTo>
                <a:lnTo>
                  <a:pt x="171" y="260"/>
                </a:lnTo>
                <a:lnTo>
                  <a:pt x="194" y="263"/>
                </a:lnTo>
                <a:lnTo>
                  <a:pt x="216" y="266"/>
                </a:lnTo>
                <a:lnTo>
                  <a:pt x="239" y="267"/>
                </a:lnTo>
                <a:lnTo>
                  <a:pt x="262" y="269"/>
                </a:lnTo>
                <a:lnTo>
                  <a:pt x="284" y="267"/>
                </a:lnTo>
                <a:lnTo>
                  <a:pt x="307" y="266"/>
                </a:lnTo>
                <a:lnTo>
                  <a:pt x="329" y="263"/>
                </a:lnTo>
                <a:lnTo>
                  <a:pt x="351" y="260"/>
                </a:lnTo>
                <a:lnTo>
                  <a:pt x="372" y="254"/>
                </a:lnTo>
                <a:lnTo>
                  <a:pt x="392" y="250"/>
                </a:lnTo>
                <a:lnTo>
                  <a:pt x="412" y="243"/>
                </a:lnTo>
                <a:lnTo>
                  <a:pt x="430" y="236"/>
                </a:lnTo>
                <a:lnTo>
                  <a:pt x="446" y="228"/>
                </a:lnTo>
                <a:lnTo>
                  <a:pt x="462" y="220"/>
                </a:lnTo>
                <a:lnTo>
                  <a:pt x="476" y="210"/>
                </a:lnTo>
                <a:lnTo>
                  <a:pt x="489" y="201"/>
                </a:lnTo>
                <a:lnTo>
                  <a:pt x="498" y="190"/>
                </a:lnTo>
                <a:lnTo>
                  <a:pt x="507" y="180"/>
                </a:lnTo>
                <a:lnTo>
                  <a:pt x="515" y="168"/>
                </a:lnTo>
                <a:lnTo>
                  <a:pt x="519" y="157"/>
                </a:lnTo>
                <a:lnTo>
                  <a:pt x="522" y="145"/>
                </a:lnTo>
                <a:lnTo>
                  <a:pt x="524" y="134"/>
                </a:lnTo>
                <a:lnTo>
                  <a:pt x="522" y="123"/>
                </a:lnTo>
                <a:lnTo>
                  <a:pt x="519" y="110"/>
                </a:lnTo>
                <a:lnTo>
                  <a:pt x="515" y="100"/>
                </a:lnTo>
                <a:lnTo>
                  <a:pt x="507" y="88"/>
                </a:lnTo>
                <a:lnTo>
                  <a:pt x="498" y="77"/>
                </a:lnTo>
                <a:lnTo>
                  <a:pt x="489" y="67"/>
                </a:lnTo>
                <a:lnTo>
                  <a:pt x="476" y="57"/>
                </a:lnTo>
                <a:lnTo>
                  <a:pt x="462" y="48"/>
                </a:lnTo>
                <a:lnTo>
                  <a:pt x="446" y="40"/>
                </a:lnTo>
                <a:lnTo>
                  <a:pt x="430" y="31"/>
                </a:lnTo>
                <a:lnTo>
                  <a:pt x="412" y="24"/>
                </a:lnTo>
                <a:lnTo>
                  <a:pt x="392" y="18"/>
                </a:lnTo>
                <a:lnTo>
                  <a:pt x="372" y="12"/>
                </a:lnTo>
                <a:lnTo>
                  <a:pt x="351" y="8"/>
                </a:lnTo>
                <a:lnTo>
                  <a:pt x="329" y="4"/>
                </a:lnTo>
                <a:lnTo>
                  <a:pt x="307" y="2"/>
                </a:lnTo>
                <a:lnTo>
                  <a:pt x="284" y="1"/>
                </a:lnTo>
                <a:lnTo>
                  <a:pt x="262" y="0"/>
                </a:lnTo>
                <a:lnTo>
                  <a:pt x="239" y="1"/>
                </a:lnTo>
                <a:lnTo>
                  <a:pt x="216" y="2"/>
                </a:lnTo>
                <a:lnTo>
                  <a:pt x="193" y="4"/>
                </a:lnTo>
                <a:lnTo>
                  <a:pt x="171" y="8"/>
                </a:lnTo>
                <a:lnTo>
                  <a:pt x="151" y="12"/>
                </a:lnTo>
                <a:lnTo>
                  <a:pt x="130" y="18"/>
                </a:lnTo>
                <a:lnTo>
                  <a:pt x="111" y="24"/>
                </a:lnTo>
                <a:lnTo>
                  <a:pt x="93" y="31"/>
                </a:lnTo>
                <a:lnTo>
                  <a:pt x="76" y="40"/>
                </a:lnTo>
                <a:lnTo>
                  <a:pt x="60" y="48"/>
                </a:lnTo>
                <a:lnTo>
                  <a:pt x="46" y="57"/>
                </a:lnTo>
                <a:lnTo>
                  <a:pt x="34" y="67"/>
                </a:lnTo>
                <a:lnTo>
                  <a:pt x="23" y="77"/>
                </a:lnTo>
                <a:lnTo>
                  <a:pt x="15" y="88"/>
                </a:lnTo>
                <a:lnTo>
                  <a:pt x="8" y="100"/>
                </a:lnTo>
                <a:lnTo>
                  <a:pt x="3" y="110"/>
                </a:lnTo>
                <a:lnTo>
                  <a:pt x="1" y="123"/>
                </a:lnTo>
                <a:lnTo>
                  <a:pt x="0" y="1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2"/>
          <p:cNvSpPr>
            <a:spLocks/>
          </p:cNvSpPr>
          <p:nvPr/>
        </p:nvSpPr>
        <p:spPr bwMode="auto">
          <a:xfrm>
            <a:off x="4261415" y="4656138"/>
            <a:ext cx="1250950" cy="701675"/>
          </a:xfrm>
          <a:custGeom>
            <a:avLst/>
            <a:gdLst>
              <a:gd name="T0" fmla="*/ 0 w 788"/>
              <a:gd name="T1" fmla="*/ 221 h 442"/>
              <a:gd name="T2" fmla="*/ 388 w 788"/>
              <a:gd name="T3" fmla="*/ 0 h 442"/>
              <a:gd name="T4" fmla="*/ 787 w 788"/>
              <a:gd name="T5" fmla="*/ 229 h 442"/>
              <a:gd name="T6" fmla="*/ 388 w 788"/>
              <a:gd name="T7" fmla="*/ 441 h 442"/>
              <a:gd name="T8" fmla="*/ 0 w 788"/>
              <a:gd name="T9" fmla="*/ 221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88" h="442">
                <a:moveTo>
                  <a:pt x="0" y="221"/>
                </a:moveTo>
                <a:lnTo>
                  <a:pt x="388" y="0"/>
                </a:lnTo>
                <a:lnTo>
                  <a:pt x="787" y="229"/>
                </a:lnTo>
                <a:lnTo>
                  <a:pt x="388" y="441"/>
                </a:lnTo>
                <a:lnTo>
                  <a:pt x="0" y="2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3"/>
          <p:cNvSpPr>
            <a:spLocks/>
          </p:cNvSpPr>
          <p:nvPr/>
        </p:nvSpPr>
        <p:spPr bwMode="auto">
          <a:xfrm>
            <a:off x="5971152" y="4830763"/>
            <a:ext cx="1350963" cy="441325"/>
          </a:xfrm>
          <a:custGeom>
            <a:avLst/>
            <a:gdLst>
              <a:gd name="T0" fmla="*/ 850 w 851"/>
              <a:gd name="T1" fmla="*/ 277 h 278"/>
              <a:gd name="T2" fmla="*/ 850 w 851"/>
              <a:gd name="T3" fmla="*/ 0 h 278"/>
              <a:gd name="T4" fmla="*/ 0 w 851"/>
              <a:gd name="T5" fmla="*/ 0 h 278"/>
              <a:gd name="T6" fmla="*/ 0 w 851"/>
              <a:gd name="T7" fmla="*/ 277 h 278"/>
              <a:gd name="T8" fmla="*/ 850 w 851"/>
              <a:gd name="T9" fmla="*/ 277 h 2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51" h="278">
                <a:moveTo>
                  <a:pt x="850" y="277"/>
                </a:moveTo>
                <a:lnTo>
                  <a:pt x="850" y="0"/>
                </a:lnTo>
                <a:lnTo>
                  <a:pt x="0" y="0"/>
                </a:lnTo>
                <a:lnTo>
                  <a:pt x="0" y="277"/>
                </a:lnTo>
                <a:lnTo>
                  <a:pt x="850" y="27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4"/>
          <p:cNvSpPr>
            <a:spLocks/>
          </p:cNvSpPr>
          <p:nvPr/>
        </p:nvSpPr>
        <p:spPr bwMode="auto">
          <a:xfrm>
            <a:off x="2532627" y="4819650"/>
            <a:ext cx="1154113" cy="439738"/>
          </a:xfrm>
          <a:custGeom>
            <a:avLst/>
            <a:gdLst>
              <a:gd name="T0" fmla="*/ 726 w 727"/>
              <a:gd name="T1" fmla="*/ 276 h 277"/>
              <a:gd name="T2" fmla="*/ 726 w 727"/>
              <a:gd name="T3" fmla="*/ 0 h 277"/>
              <a:gd name="T4" fmla="*/ 0 w 727"/>
              <a:gd name="T5" fmla="*/ 0 h 277"/>
              <a:gd name="T6" fmla="*/ 0 w 727"/>
              <a:gd name="T7" fmla="*/ 276 h 277"/>
              <a:gd name="T8" fmla="*/ 726 w 727"/>
              <a:gd name="T9" fmla="*/ 276 h 2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7" h="277">
                <a:moveTo>
                  <a:pt x="726" y="276"/>
                </a:moveTo>
                <a:lnTo>
                  <a:pt x="726" y="0"/>
                </a:lnTo>
                <a:lnTo>
                  <a:pt x="0" y="0"/>
                </a:lnTo>
                <a:lnTo>
                  <a:pt x="0" y="276"/>
                </a:lnTo>
                <a:lnTo>
                  <a:pt x="726" y="27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5"/>
          <p:cNvSpPr>
            <a:spLocks/>
          </p:cNvSpPr>
          <p:nvPr/>
        </p:nvSpPr>
        <p:spPr bwMode="auto">
          <a:xfrm>
            <a:off x="5971152" y="3832225"/>
            <a:ext cx="835025" cy="427038"/>
          </a:xfrm>
          <a:custGeom>
            <a:avLst/>
            <a:gdLst>
              <a:gd name="T0" fmla="*/ 523 w 526"/>
              <a:gd name="T1" fmla="*/ 121 h 269"/>
              <a:gd name="T2" fmla="*/ 516 w 526"/>
              <a:gd name="T3" fmla="*/ 98 h 269"/>
              <a:gd name="T4" fmla="*/ 501 w 526"/>
              <a:gd name="T5" fmla="*/ 77 h 269"/>
              <a:gd name="T6" fmla="*/ 478 w 526"/>
              <a:gd name="T7" fmla="*/ 57 h 269"/>
              <a:gd name="T8" fmla="*/ 448 w 526"/>
              <a:gd name="T9" fmla="*/ 38 h 269"/>
              <a:gd name="T10" fmla="*/ 412 w 526"/>
              <a:gd name="T11" fmla="*/ 24 h 269"/>
              <a:gd name="T12" fmla="*/ 373 w 526"/>
              <a:gd name="T13" fmla="*/ 12 h 269"/>
              <a:gd name="T14" fmla="*/ 330 w 526"/>
              <a:gd name="T15" fmla="*/ 4 h 269"/>
              <a:gd name="T16" fmla="*/ 285 w 526"/>
              <a:gd name="T17" fmla="*/ 0 h 269"/>
              <a:gd name="T18" fmla="*/ 239 w 526"/>
              <a:gd name="T19" fmla="*/ 0 h 269"/>
              <a:gd name="T20" fmla="*/ 194 w 526"/>
              <a:gd name="T21" fmla="*/ 4 h 269"/>
              <a:gd name="T22" fmla="*/ 151 w 526"/>
              <a:gd name="T23" fmla="*/ 12 h 269"/>
              <a:gd name="T24" fmla="*/ 112 w 526"/>
              <a:gd name="T25" fmla="*/ 24 h 269"/>
              <a:gd name="T26" fmla="*/ 76 w 526"/>
              <a:gd name="T27" fmla="*/ 38 h 269"/>
              <a:gd name="T28" fmla="*/ 46 w 526"/>
              <a:gd name="T29" fmla="*/ 57 h 269"/>
              <a:gd name="T30" fmla="*/ 23 w 526"/>
              <a:gd name="T31" fmla="*/ 77 h 269"/>
              <a:gd name="T32" fmla="*/ 8 w 526"/>
              <a:gd name="T33" fmla="*/ 98 h 269"/>
              <a:gd name="T34" fmla="*/ 1 w 526"/>
              <a:gd name="T35" fmla="*/ 121 h 269"/>
              <a:gd name="T36" fmla="*/ 1 w 526"/>
              <a:gd name="T37" fmla="*/ 146 h 269"/>
              <a:gd name="T38" fmla="*/ 8 w 526"/>
              <a:gd name="T39" fmla="*/ 169 h 269"/>
              <a:gd name="T40" fmla="*/ 23 w 526"/>
              <a:gd name="T41" fmla="*/ 190 h 269"/>
              <a:gd name="T42" fmla="*/ 46 w 526"/>
              <a:gd name="T43" fmla="*/ 210 h 269"/>
              <a:gd name="T44" fmla="*/ 76 w 526"/>
              <a:gd name="T45" fmla="*/ 229 h 269"/>
              <a:gd name="T46" fmla="*/ 112 w 526"/>
              <a:gd name="T47" fmla="*/ 243 h 269"/>
              <a:gd name="T48" fmla="*/ 151 w 526"/>
              <a:gd name="T49" fmla="*/ 256 h 269"/>
              <a:gd name="T50" fmla="*/ 194 w 526"/>
              <a:gd name="T51" fmla="*/ 263 h 269"/>
              <a:gd name="T52" fmla="*/ 239 w 526"/>
              <a:gd name="T53" fmla="*/ 268 h 269"/>
              <a:gd name="T54" fmla="*/ 285 w 526"/>
              <a:gd name="T55" fmla="*/ 268 h 269"/>
              <a:gd name="T56" fmla="*/ 330 w 526"/>
              <a:gd name="T57" fmla="*/ 263 h 269"/>
              <a:gd name="T58" fmla="*/ 373 w 526"/>
              <a:gd name="T59" fmla="*/ 256 h 269"/>
              <a:gd name="T60" fmla="*/ 412 w 526"/>
              <a:gd name="T61" fmla="*/ 243 h 269"/>
              <a:gd name="T62" fmla="*/ 448 w 526"/>
              <a:gd name="T63" fmla="*/ 229 h 269"/>
              <a:gd name="T64" fmla="*/ 478 w 526"/>
              <a:gd name="T65" fmla="*/ 210 h 269"/>
              <a:gd name="T66" fmla="*/ 501 w 526"/>
              <a:gd name="T67" fmla="*/ 190 h 269"/>
              <a:gd name="T68" fmla="*/ 516 w 526"/>
              <a:gd name="T69" fmla="*/ 169 h 269"/>
              <a:gd name="T70" fmla="*/ 523 w 526"/>
              <a:gd name="T71" fmla="*/ 146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26" h="269">
                <a:moveTo>
                  <a:pt x="525" y="134"/>
                </a:moveTo>
                <a:lnTo>
                  <a:pt x="523" y="121"/>
                </a:lnTo>
                <a:lnTo>
                  <a:pt x="521" y="110"/>
                </a:lnTo>
                <a:lnTo>
                  <a:pt x="516" y="98"/>
                </a:lnTo>
                <a:lnTo>
                  <a:pt x="509" y="88"/>
                </a:lnTo>
                <a:lnTo>
                  <a:pt x="501" y="77"/>
                </a:lnTo>
                <a:lnTo>
                  <a:pt x="490" y="67"/>
                </a:lnTo>
                <a:lnTo>
                  <a:pt x="478" y="57"/>
                </a:lnTo>
                <a:lnTo>
                  <a:pt x="464" y="47"/>
                </a:lnTo>
                <a:lnTo>
                  <a:pt x="448" y="38"/>
                </a:lnTo>
                <a:lnTo>
                  <a:pt x="431" y="31"/>
                </a:lnTo>
                <a:lnTo>
                  <a:pt x="412" y="24"/>
                </a:lnTo>
                <a:lnTo>
                  <a:pt x="393" y="18"/>
                </a:lnTo>
                <a:lnTo>
                  <a:pt x="373" y="12"/>
                </a:lnTo>
                <a:lnTo>
                  <a:pt x="351" y="8"/>
                </a:lnTo>
                <a:lnTo>
                  <a:pt x="330" y="4"/>
                </a:lnTo>
                <a:lnTo>
                  <a:pt x="308" y="1"/>
                </a:lnTo>
                <a:lnTo>
                  <a:pt x="285" y="0"/>
                </a:lnTo>
                <a:lnTo>
                  <a:pt x="262" y="0"/>
                </a:lnTo>
                <a:lnTo>
                  <a:pt x="239" y="0"/>
                </a:lnTo>
                <a:lnTo>
                  <a:pt x="216" y="1"/>
                </a:lnTo>
                <a:lnTo>
                  <a:pt x="194" y="4"/>
                </a:lnTo>
                <a:lnTo>
                  <a:pt x="173" y="8"/>
                </a:lnTo>
                <a:lnTo>
                  <a:pt x="151" y="12"/>
                </a:lnTo>
                <a:lnTo>
                  <a:pt x="130" y="18"/>
                </a:lnTo>
                <a:lnTo>
                  <a:pt x="112" y="24"/>
                </a:lnTo>
                <a:lnTo>
                  <a:pt x="93" y="31"/>
                </a:lnTo>
                <a:lnTo>
                  <a:pt x="76" y="38"/>
                </a:lnTo>
                <a:lnTo>
                  <a:pt x="60" y="47"/>
                </a:lnTo>
                <a:lnTo>
                  <a:pt x="46" y="57"/>
                </a:lnTo>
                <a:lnTo>
                  <a:pt x="34" y="67"/>
                </a:lnTo>
                <a:lnTo>
                  <a:pt x="23" y="77"/>
                </a:lnTo>
                <a:lnTo>
                  <a:pt x="15" y="88"/>
                </a:lnTo>
                <a:lnTo>
                  <a:pt x="8" y="98"/>
                </a:lnTo>
                <a:lnTo>
                  <a:pt x="3" y="110"/>
                </a:lnTo>
                <a:lnTo>
                  <a:pt x="1" y="121"/>
                </a:lnTo>
                <a:lnTo>
                  <a:pt x="0" y="134"/>
                </a:lnTo>
                <a:lnTo>
                  <a:pt x="1" y="146"/>
                </a:lnTo>
                <a:lnTo>
                  <a:pt x="3" y="157"/>
                </a:lnTo>
                <a:lnTo>
                  <a:pt x="8" y="169"/>
                </a:lnTo>
                <a:lnTo>
                  <a:pt x="15" y="180"/>
                </a:lnTo>
                <a:lnTo>
                  <a:pt x="23" y="190"/>
                </a:lnTo>
                <a:lnTo>
                  <a:pt x="34" y="200"/>
                </a:lnTo>
                <a:lnTo>
                  <a:pt x="46" y="210"/>
                </a:lnTo>
                <a:lnTo>
                  <a:pt x="60" y="220"/>
                </a:lnTo>
                <a:lnTo>
                  <a:pt x="76" y="229"/>
                </a:lnTo>
                <a:lnTo>
                  <a:pt x="93" y="236"/>
                </a:lnTo>
                <a:lnTo>
                  <a:pt x="112" y="243"/>
                </a:lnTo>
                <a:lnTo>
                  <a:pt x="130" y="250"/>
                </a:lnTo>
                <a:lnTo>
                  <a:pt x="151" y="256"/>
                </a:lnTo>
                <a:lnTo>
                  <a:pt x="173" y="260"/>
                </a:lnTo>
                <a:lnTo>
                  <a:pt x="194" y="263"/>
                </a:lnTo>
                <a:lnTo>
                  <a:pt x="216" y="266"/>
                </a:lnTo>
                <a:lnTo>
                  <a:pt x="239" y="268"/>
                </a:lnTo>
                <a:lnTo>
                  <a:pt x="262" y="268"/>
                </a:lnTo>
                <a:lnTo>
                  <a:pt x="285" y="268"/>
                </a:lnTo>
                <a:lnTo>
                  <a:pt x="308" y="266"/>
                </a:lnTo>
                <a:lnTo>
                  <a:pt x="330" y="263"/>
                </a:lnTo>
                <a:lnTo>
                  <a:pt x="351" y="260"/>
                </a:lnTo>
                <a:lnTo>
                  <a:pt x="373" y="256"/>
                </a:lnTo>
                <a:lnTo>
                  <a:pt x="393" y="250"/>
                </a:lnTo>
                <a:lnTo>
                  <a:pt x="412" y="243"/>
                </a:lnTo>
                <a:lnTo>
                  <a:pt x="431" y="236"/>
                </a:lnTo>
                <a:lnTo>
                  <a:pt x="448" y="229"/>
                </a:lnTo>
                <a:lnTo>
                  <a:pt x="464" y="220"/>
                </a:lnTo>
                <a:lnTo>
                  <a:pt x="478" y="210"/>
                </a:lnTo>
                <a:lnTo>
                  <a:pt x="490" y="200"/>
                </a:lnTo>
                <a:lnTo>
                  <a:pt x="501" y="190"/>
                </a:lnTo>
                <a:lnTo>
                  <a:pt x="509" y="180"/>
                </a:lnTo>
                <a:lnTo>
                  <a:pt x="516" y="169"/>
                </a:lnTo>
                <a:lnTo>
                  <a:pt x="521" y="157"/>
                </a:lnTo>
                <a:lnTo>
                  <a:pt x="523" y="146"/>
                </a:lnTo>
                <a:lnTo>
                  <a:pt x="525" y="1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3545452" y="4198938"/>
            <a:ext cx="4286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lot</a:t>
            </a: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6006077" y="3871913"/>
            <a:ext cx="83661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dname</a:t>
            </a: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6723627" y="4195763"/>
            <a:ext cx="85883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budget</a:t>
            </a: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5326627" y="4198938"/>
            <a:ext cx="4857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u="sng" dirty="0">
                <a:solidFill>
                  <a:srgbClr val="000000"/>
                </a:solidFill>
                <a:latin typeface="Arial" pitchFamily="34" charset="0"/>
              </a:rPr>
              <a:t>did</a:t>
            </a:r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4378890" y="3648075"/>
            <a:ext cx="7000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since</a:t>
            </a:r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2700902" y="3860800"/>
            <a:ext cx="7112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name</a:t>
            </a:r>
          </a:p>
        </p:txBody>
      </p:sp>
      <p:sp>
        <p:nvSpPr>
          <p:cNvPr id="22" name="Rectangle 22"/>
          <p:cNvSpPr>
            <a:spLocks noChangeArrowheads="1"/>
          </p:cNvSpPr>
          <p:nvPr/>
        </p:nvSpPr>
        <p:spPr bwMode="auto">
          <a:xfrm>
            <a:off x="4305865" y="4862513"/>
            <a:ext cx="10953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Works_In</a:t>
            </a:r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5910827" y="4884738"/>
            <a:ext cx="14224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</a:rPr>
              <a:t>Departments</a:t>
            </a:r>
          </a:p>
        </p:txBody>
      </p:sp>
      <p:sp>
        <p:nvSpPr>
          <p:cNvPr id="24" name="Rectangle 24"/>
          <p:cNvSpPr>
            <a:spLocks noChangeArrowheads="1"/>
          </p:cNvSpPr>
          <p:nvPr/>
        </p:nvSpPr>
        <p:spPr bwMode="auto">
          <a:xfrm>
            <a:off x="2470715" y="4884738"/>
            <a:ext cx="12541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Employees</a:t>
            </a:r>
          </a:p>
        </p:txBody>
      </p: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1972240" y="4186238"/>
            <a:ext cx="53181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u="sng" dirty="0" err="1">
                <a:solidFill>
                  <a:srgbClr val="000000"/>
                </a:solidFill>
                <a:latin typeface="Arial" pitchFamily="34" charset="0"/>
              </a:rPr>
              <a:t>ssn</a:t>
            </a:r>
            <a:endParaRPr lang="en-US" sz="1600" b="1" u="sng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6" name="Line 26"/>
          <p:cNvSpPr>
            <a:spLocks noChangeShapeType="1"/>
          </p:cNvSpPr>
          <p:nvPr/>
        </p:nvSpPr>
        <p:spPr bwMode="auto">
          <a:xfrm>
            <a:off x="3021577" y="4230688"/>
            <a:ext cx="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27"/>
          <p:cNvSpPr>
            <a:spLocks noChangeShapeType="1"/>
          </p:cNvSpPr>
          <p:nvPr/>
        </p:nvSpPr>
        <p:spPr bwMode="auto">
          <a:xfrm>
            <a:off x="2264340" y="4576763"/>
            <a:ext cx="627062" cy="2476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28"/>
          <p:cNvSpPr>
            <a:spLocks noChangeShapeType="1"/>
          </p:cNvSpPr>
          <p:nvPr/>
        </p:nvSpPr>
        <p:spPr bwMode="auto">
          <a:xfrm flipH="1">
            <a:off x="3440677" y="4576763"/>
            <a:ext cx="401638" cy="2254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29"/>
          <p:cNvSpPr>
            <a:spLocks noChangeShapeType="1"/>
          </p:cNvSpPr>
          <p:nvPr/>
        </p:nvSpPr>
        <p:spPr bwMode="auto">
          <a:xfrm flipH="1">
            <a:off x="3664515" y="5003800"/>
            <a:ext cx="58102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0"/>
          <p:cNvSpPr>
            <a:spLocks noChangeShapeType="1"/>
          </p:cNvSpPr>
          <p:nvPr/>
        </p:nvSpPr>
        <p:spPr bwMode="auto">
          <a:xfrm>
            <a:off x="5512365" y="5021263"/>
            <a:ext cx="42227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31"/>
          <p:cNvSpPr>
            <a:spLocks noChangeShapeType="1"/>
          </p:cNvSpPr>
          <p:nvPr/>
        </p:nvSpPr>
        <p:spPr bwMode="auto">
          <a:xfrm>
            <a:off x="4680515" y="4024313"/>
            <a:ext cx="185737" cy="6191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32"/>
          <p:cNvSpPr>
            <a:spLocks noChangeShapeType="1"/>
          </p:cNvSpPr>
          <p:nvPr/>
        </p:nvSpPr>
        <p:spPr bwMode="auto">
          <a:xfrm>
            <a:off x="5642540" y="4598988"/>
            <a:ext cx="555625" cy="2159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3"/>
          <p:cNvSpPr>
            <a:spLocks noChangeShapeType="1"/>
          </p:cNvSpPr>
          <p:nvPr/>
        </p:nvSpPr>
        <p:spPr bwMode="auto">
          <a:xfrm>
            <a:off x="6363265" y="4283075"/>
            <a:ext cx="119062" cy="558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34"/>
          <p:cNvSpPr>
            <a:spLocks noChangeShapeType="1"/>
          </p:cNvSpPr>
          <p:nvPr/>
        </p:nvSpPr>
        <p:spPr bwMode="auto">
          <a:xfrm flipH="1">
            <a:off x="6831577" y="4568825"/>
            <a:ext cx="317500" cy="2460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Freeform 13"/>
          <p:cNvSpPr>
            <a:spLocks/>
          </p:cNvSpPr>
          <p:nvPr/>
        </p:nvSpPr>
        <p:spPr bwMode="auto">
          <a:xfrm>
            <a:off x="4287608" y="5745163"/>
            <a:ext cx="1350963" cy="441325"/>
          </a:xfrm>
          <a:custGeom>
            <a:avLst/>
            <a:gdLst>
              <a:gd name="T0" fmla="*/ 850 w 851"/>
              <a:gd name="T1" fmla="*/ 277 h 278"/>
              <a:gd name="T2" fmla="*/ 850 w 851"/>
              <a:gd name="T3" fmla="*/ 0 h 278"/>
              <a:gd name="T4" fmla="*/ 0 w 851"/>
              <a:gd name="T5" fmla="*/ 0 h 278"/>
              <a:gd name="T6" fmla="*/ 0 w 851"/>
              <a:gd name="T7" fmla="*/ 277 h 278"/>
              <a:gd name="T8" fmla="*/ 850 w 851"/>
              <a:gd name="T9" fmla="*/ 277 h 2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51" h="278">
                <a:moveTo>
                  <a:pt x="850" y="277"/>
                </a:moveTo>
                <a:lnTo>
                  <a:pt x="850" y="0"/>
                </a:lnTo>
                <a:lnTo>
                  <a:pt x="0" y="0"/>
                </a:lnTo>
                <a:lnTo>
                  <a:pt x="0" y="277"/>
                </a:lnTo>
                <a:lnTo>
                  <a:pt x="850" y="27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Rectangle 23"/>
          <p:cNvSpPr>
            <a:spLocks noChangeArrowheads="1"/>
          </p:cNvSpPr>
          <p:nvPr/>
        </p:nvSpPr>
        <p:spPr bwMode="auto">
          <a:xfrm>
            <a:off x="4386005" y="5799138"/>
            <a:ext cx="1150957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</a:rPr>
              <a:t>Locations</a:t>
            </a:r>
          </a:p>
        </p:txBody>
      </p:sp>
      <p:sp>
        <p:nvSpPr>
          <p:cNvPr id="38" name="Line 31"/>
          <p:cNvSpPr>
            <a:spLocks noChangeShapeType="1"/>
          </p:cNvSpPr>
          <p:nvPr/>
        </p:nvSpPr>
        <p:spPr bwMode="auto">
          <a:xfrm>
            <a:off x="4886891" y="5341908"/>
            <a:ext cx="0" cy="403256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9"/>
          <p:cNvSpPr>
            <a:spLocks/>
          </p:cNvSpPr>
          <p:nvPr/>
        </p:nvSpPr>
        <p:spPr bwMode="auto">
          <a:xfrm>
            <a:off x="2721540" y="5758100"/>
            <a:ext cx="979963" cy="427038"/>
          </a:xfrm>
          <a:custGeom>
            <a:avLst/>
            <a:gdLst>
              <a:gd name="T0" fmla="*/ 1 w 525"/>
              <a:gd name="T1" fmla="*/ 146 h 269"/>
              <a:gd name="T2" fmla="*/ 8 w 525"/>
              <a:gd name="T3" fmla="*/ 169 h 269"/>
              <a:gd name="T4" fmla="*/ 25 w 525"/>
              <a:gd name="T5" fmla="*/ 190 h 269"/>
              <a:gd name="T6" fmla="*/ 47 w 525"/>
              <a:gd name="T7" fmla="*/ 210 h 269"/>
              <a:gd name="T8" fmla="*/ 77 w 525"/>
              <a:gd name="T9" fmla="*/ 229 h 269"/>
              <a:gd name="T10" fmla="*/ 111 w 525"/>
              <a:gd name="T11" fmla="*/ 243 h 269"/>
              <a:gd name="T12" fmla="*/ 151 w 525"/>
              <a:gd name="T13" fmla="*/ 256 h 269"/>
              <a:gd name="T14" fmla="*/ 194 w 525"/>
              <a:gd name="T15" fmla="*/ 263 h 269"/>
              <a:gd name="T16" fmla="*/ 239 w 525"/>
              <a:gd name="T17" fmla="*/ 268 h 269"/>
              <a:gd name="T18" fmla="*/ 284 w 525"/>
              <a:gd name="T19" fmla="*/ 268 h 269"/>
              <a:gd name="T20" fmla="*/ 330 w 525"/>
              <a:gd name="T21" fmla="*/ 263 h 269"/>
              <a:gd name="T22" fmla="*/ 372 w 525"/>
              <a:gd name="T23" fmla="*/ 255 h 269"/>
              <a:gd name="T24" fmla="*/ 413 w 525"/>
              <a:gd name="T25" fmla="*/ 243 h 269"/>
              <a:gd name="T26" fmla="*/ 447 w 525"/>
              <a:gd name="T27" fmla="*/ 227 h 269"/>
              <a:gd name="T28" fmla="*/ 477 w 525"/>
              <a:gd name="T29" fmla="*/ 210 h 269"/>
              <a:gd name="T30" fmla="*/ 500 w 525"/>
              <a:gd name="T31" fmla="*/ 190 h 269"/>
              <a:gd name="T32" fmla="*/ 515 w 525"/>
              <a:gd name="T33" fmla="*/ 169 h 269"/>
              <a:gd name="T34" fmla="*/ 524 w 525"/>
              <a:gd name="T35" fmla="*/ 146 h 269"/>
              <a:gd name="T36" fmla="*/ 524 w 525"/>
              <a:gd name="T37" fmla="*/ 121 h 269"/>
              <a:gd name="T38" fmla="*/ 515 w 525"/>
              <a:gd name="T39" fmla="*/ 98 h 269"/>
              <a:gd name="T40" fmla="*/ 500 w 525"/>
              <a:gd name="T41" fmla="*/ 77 h 269"/>
              <a:gd name="T42" fmla="*/ 477 w 525"/>
              <a:gd name="T43" fmla="*/ 57 h 269"/>
              <a:gd name="T44" fmla="*/ 447 w 525"/>
              <a:gd name="T45" fmla="*/ 38 h 269"/>
              <a:gd name="T46" fmla="*/ 413 w 525"/>
              <a:gd name="T47" fmla="*/ 24 h 269"/>
              <a:gd name="T48" fmla="*/ 372 w 525"/>
              <a:gd name="T49" fmla="*/ 12 h 269"/>
              <a:gd name="T50" fmla="*/ 330 w 525"/>
              <a:gd name="T51" fmla="*/ 4 h 269"/>
              <a:gd name="T52" fmla="*/ 284 w 525"/>
              <a:gd name="T53" fmla="*/ 0 h 269"/>
              <a:gd name="T54" fmla="*/ 239 w 525"/>
              <a:gd name="T55" fmla="*/ 0 h 269"/>
              <a:gd name="T56" fmla="*/ 194 w 525"/>
              <a:gd name="T57" fmla="*/ 4 h 269"/>
              <a:gd name="T58" fmla="*/ 151 w 525"/>
              <a:gd name="T59" fmla="*/ 12 h 269"/>
              <a:gd name="T60" fmla="*/ 111 w 525"/>
              <a:gd name="T61" fmla="*/ 24 h 269"/>
              <a:gd name="T62" fmla="*/ 77 w 525"/>
              <a:gd name="T63" fmla="*/ 38 h 269"/>
              <a:gd name="T64" fmla="*/ 47 w 525"/>
              <a:gd name="T65" fmla="*/ 57 h 269"/>
              <a:gd name="T66" fmla="*/ 25 w 525"/>
              <a:gd name="T67" fmla="*/ 77 h 269"/>
              <a:gd name="T68" fmla="*/ 8 w 525"/>
              <a:gd name="T69" fmla="*/ 98 h 269"/>
              <a:gd name="T70" fmla="*/ 1 w 525"/>
              <a:gd name="T71" fmla="*/ 121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25" h="269">
                <a:moveTo>
                  <a:pt x="0" y="134"/>
                </a:moveTo>
                <a:lnTo>
                  <a:pt x="1" y="146"/>
                </a:lnTo>
                <a:lnTo>
                  <a:pt x="4" y="157"/>
                </a:lnTo>
                <a:lnTo>
                  <a:pt x="8" y="169"/>
                </a:lnTo>
                <a:lnTo>
                  <a:pt x="16" y="180"/>
                </a:lnTo>
                <a:lnTo>
                  <a:pt x="25" y="190"/>
                </a:lnTo>
                <a:lnTo>
                  <a:pt x="35" y="200"/>
                </a:lnTo>
                <a:lnTo>
                  <a:pt x="47" y="210"/>
                </a:lnTo>
                <a:lnTo>
                  <a:pt x="60" y="220"/>
                </a:lnTo>
                <a:lnTo>
                  <a:pt x="77" y="229"/>
                </a:lnTo>
                <a:lnTo>
                  <a:pt x="93" y="236"/>
                </a:lnTo>
                <a:lnTo>
                  <a:pt x="111" y="243"/>
                </a:lnTo>
                <a:lnTo>
                  <a:pt x="131" y="250"/>
                </a:lnTo>
                <a:lnTo>
                  <a:pt x="151" y="256"/>
                </a:lnTo>
                <a:lnTo>
                  <a:pt x="172" y="260"/>
                </a:lnTo>
                <a:lnTo>
                  <a:pt x="194" y="263"/>
                </a:lnTo>
                <a:lnTo>
                  <a:pt x="216" y="266"/>
                </a:lnTo>
                <a:lnTo>
                  <a:pt x="239" y="268"/>
                </a:lnTo>
                <a:lnTo>
                  <a:pt x="263" y="268"/>
                </a:lnTo>
                <a:lnTo>
                  <a:pt x="284" y="268"/>
                </a:lnTo>
                <a:lnTo>
                  <a:pt x="307" y="265"/>
                </a:lnTo>
                <a:lnTo>
                  <a:pt x="330" y="263"/>
                </a:lnTo>
                <a:lnTo>
                  <a:pt x="352" y="260"/>
                </a:lnTo>
                <a:lnTo>
                  <a:pt x="372" y="255"/>
                </a:lnTo>
                <a:lnTo>
                  <a:pt x="393" y="250"/>
                </a:lnTo>
                <a:lnTo>
                  <a:pt x="413" y="243"/>
                </a:lnTo>
                <a:lnTo>
                  <a:pt x="430" y="236"/>
                </a:lnTo>
                <a:lnTo>
                  <a:pt x="447" y="227"/>
                </a:lnTo>
                <a:lnTo>
                  <a:pt x="463" y="219"/>
                </a:lnTo>
                <a:lnTo>
                  <a:pt x="477" y="210"/>
                </a:lnTo>
                <a:lnTo>
                  <a:pt x="489" y="200"/>
                </a:lnTo>
                <a:lnTo>
                  <a:pt x="500" y="190"/>
                </a:lnTo>
                <a:lnTo>
                  <a:pt x="508" y="180"/>
                </a:lnTo>
                <a:lnTo>
                  <a:pt x="515" y="169"/>
                </a:lnTo>
                <a:lnTo>
                  <a:pt x="520" y="157"/>
                </a:lnTo>
                <a:lnTo>
                  <a:pt x="524" y="146"/>
                </a:lnTo>
                <a:lnTo>
                  <a:pt x="524" y="134"/>
                </a:lnTo>
                <a:lnTo>
                  <a:pt x="524" y="121"/>
                </a:lnTo>
                <a:lnTo>
                  <a:pt x="520" y="110"/>
                </a:lnTo>
                <a:lnTo>
                  <a:pt x="515" y="98"/>
                </a:lnTo>
                <a:lnTo>
                  <a:pt x="508" y="87"/>
                </a:lnTo>
                <a:lnTo>
                  <a:pt x="500" y="77"/>
                </a:lnTo>
                <a:lnTo>
                  <a:pt x="489" y="67"/>
                </a:lnTo>
                <a:lnTo>
                  <a:pt x="477" y="57"/>
                </a:lnTo>
                <a:lnTo>
                  <a:pt x="463" y="47"/>
                </a:lnTo>
                <a:lnTo>
                  <a:pt x="447" y="38"/>
                </a:lnTo>
                <a:lnTo>
                  <a:pt x="430" y="31"/>
                </a:lnTo>
                <a:lnTo>
                  <a:pt x="413" y="24"/>
                </a:lnTo>
                <a:lnTo>
                  <a:pt x="393" y="18"/>
                </a:lnTo>
                <a:lnTo>
                  <a:pt x="372" y="12"/>
                </a:lnTo>
                <a:lnTo>
                  <a:pt x="352" y="8"/>
                </a:lnTo>
                <a:lnTo>
                  <a:pt x="330" y="4"/>
                </a:lnTo>
                <a:lnTo>
                  <a:pt x="307" y="1"/>
                </a:lnTo>
                <a:lnTo>
                  <a:pt x="284" y="0"/>
                </a:lnTo>
                <a:lnTo>
                  <a:pt x="262" y="0"/>
                </a:lnTo>
                <a:lnTo>
                  <a:pt x="239" y="0"/>
                </a:lnTo>
                <a:lnTo>
                  <a:pt x="216" y="1"/>
                </a:lnTo>
                <a:lnTo>
                  <a:pt x="194" y="4"/>
                </a:lnTo>
                <a:lnTo>
                  <a:pt x="172" y="8"/>
                </a:lnTo>
                <a:lnTo>
                  <a:pt x="151" y="12"/>
                </a:lnTo>
                <a:lnTo>
                  <a:pt x="130" y="18"/>
                </a:lnTo>
                <a:lnTo>
                  <a:pt x="111" y="24"/>
                </a:lnTo>
                <a:lnTo>
                  <a:pt x="93" y="31"/>
                </a:lnTo>
                <a:lnTo>
                  <a:pt x="77" y="38"/>
                </a:lnTo>
                <a:lnTo>
                  <a:pt x="60" y="47"/>
                </a:lnTo>
                <a:lnTo>
                  <a:pt x="47" y="57"/>
                </a:lnTo>
                <a:lnTo>
                  <a:pt x="34" y="67"/>
                </a:lnTo>
                <a:lnTo>
                  <a:pt x="25" y="77"/>
                </a:lnTo>
                <a:lnTo>
                  <a:pt x="16" y="87"/>
                </a:lnTo>
                <a:lnTo>
                  <a:pt x="8" y="98"/>
                </a:lnTo>
                <a:lnTo>
                  <a:pt x="4" y="111"/>
                </a:lnTo>
                <a:lnTo>
                  <a:pt x="1" y="121"/>
                </a:lnTo>
                <a:lnTo>
                  <a:pt x="0" y="1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Rectangle 20"/>
          <p:cNvSpPr>
            <a:spLocks noChangeArrowheads="1"/>
          </p:cNvSpPr>
          <p:nvPr/>
        </p:nvSpPr>
        <p:spPr bwMode="auto">
          <a:xfrm>
            <a:off x="2737574" y="5799137"/>
            <a:ext cx="968215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u="sng" dirty="0">
                <a:solidFill>
                  <a:srgbClr val="000000"/>
                </a:solidFill>
                <a:latin typeface="Arial" pitchFamily="34" charset="0"/>
              </a:rPr>
              <a:t>address</a:t>
            </a:r>
          </a:p>
        </p:txBody>
      </p:sp>
      <p:sp>
        <p:nvSpPr>
          <p:cNvPr id="41" name="Freeform 9"/>
          <p:cNvSpPr>
            <a:spLocks/>
          </p:cNvSpPr>
          <p:nvPr/>
        </p:nvSpPr>
        <p:spPr bwMode="auto">
          <a:xfrm>
            <a:off x="6221448" y="5760028"/>
            <a:ext cx="949060" cy="427038"/>
          </a:xfrm>
          <a:custGeom>
            <a:avLst/>
            <a:gdLst>
              <a:gd name="T0" fmla="*/ 1 w 525"/>
              <a:gd name="T1" fmla="*/ 146 h 269"/>
              <a:gd name="T2" fmla="*/ 8 w 525"/>
              <a:gd name="T3" fmla="*/ 169 h 269"/>
              <a:gd name="T4" fmla="*/ 25 w 525"/>
              <a:gd name="T5" fmla="*/ 190 h 269"/>
              <a:gd name="T6" fmla="*/ 47 w 525"/>
              <a:gd name="T7" fmla="*/ 210 h 269"/>
              <a:gd name="T8" fmla="*/ 77 w 525"/>
              <a:gd name="T9" fmla="*/ 229 h 269"/>
              <a:gd name="T10" fmla="*/ 111 w 525"/>
              <a:gd name="T11" fmla="*/ 243 h 269"/>
              <a:gd name="T12" fmla="*/ 151 w 525"/>
              <a:gd name="T13" fmla="*/ 256 h 269"/>
              <a:gd name="T14" fmla="*/ 194 w 525"/>
              <a:gd name="T15" fmla="*/ 263 h 269"/>
              <a:gd name="T16" fmla="*/ 239 w 525"/>
              <a:gd name="T17" fmla="*/ 268 h 269"/>
              <a:gd name="T18" fmla="*/ 284 w 525"/>
              <a:gd name="T19" fmla="*/ 268 h 269"/>
              <a:gd name="T20" fmla="*/ 330 w 525"/>
              <a:gd name="T21" fmla="*/ 263 h 269"/>
              <a:gd name="T22" fmla="*/ 372 w 525"/>
              <a:gd name="T23" fmla="*/ 255 h 269"/>
              <a:gd name="T24" fmla="*/ 413 w 525"/>
              <a:gd name="T25" fmla="*/ 243 h 269"/>
              <a:gd name="T26" fmla="*/ 447 w 525"/>
              <a:gd name="T27" fmla="*/ 227 h 269"/>
              <a:gd name="T28" fmla="*/ 477 w 525"/>
              <a:gd name="T29" fmla="*/ 210 h 269"/>
              <a:gd name="T30" fmla="*/ 500 w 525"/>
              <a:gd name="T31" fmla="*/ 190 h 269"/>
              <a:gd name="T32" fmla="*/ 515 w 525"/>
              <a:gd name="T33" fmla="*/ 169 h 269"/>
              <a:gd name="T34" fmla="*/ 524 w 525"/>
              <a:gd name="T35" fmla="*/ 146 h 269"/>
              <a:gd name="T36" fmla="*/ 524 w 525"/>
              <a:gd name="T37" fmla="*/ 121 h 269"/>
              <a:gd name="T38" fmla="*/ 515 w 525"/>
              <a:gd name="T39" fmla="*/ 98 h 269"/>
              <a:gd name="T40" fmla="*/ 500 w 525"/>
              <a:gd name="T41" fmla="*/ 77 h 269"/>
              <a:gd name="T42" fmla="*/ 477 w 525"/>
              <a:gd name="T43" fmla="*/ 57 h 269"/>
              <a:gd name="T44" fmla="*/ 447 w 525"/>
              <a:gd name="T45" fmla="*/ 38 h 269"/>
              <a:gd name="T46" fmla="*/ 413 w 525"/>
              <a:gd name="T47" fmla="*/ 24 h 269"/>
              <a:gd name="T48" fmla="*/ 372 w 525"/>
              <a:gd name="T49" fmla="*/ 12 h 269"/>
              <a:gd name="T50" fmla="*/ 330 w 525"/>
              <a:gd name="T51" fmla="*/ 4 h 269"/>
              <a:gd name="T52" fmla="*/ 284 w 525"/>
              <a:gd name="T53" fmla="*/ 0 h 269"/>
              <a:gd name="T54" fmla="*/ 239 w 525"/>
              <a:gd name="T55" fmla="*/ 0 h 269"/>
              <a:gd name="T56" fmla="*/ 194 w 525"/>
              <a:gd name="T57" fmla="*/ 4 h 269"/>
              <a:gd name="T58" fmla="*/ 151 w 525"/>
              <a:gd name="T59" fmla="*/ 12 h 269"/>
              <a:gd name="T60" fmla="*/ 111 w 525"/>
              <a:gd name="T61" fmla="*/ 24 h 269"/>
              <a:gd name="T62" fmla="*/ 77 w 525"/>
              <a:gd name="T63" fmla="*/ 38 h 269"/>
              <a:gd name="T64" fmla="*/ 47 w 525"/>
              <a:gd name="T65" fmla="*/ 57 h 269"/>
              <a:gd name="T66" fmla="*/ 25 w 525"/>
              <a:gd name="T67" fmla="*/ 77 h 269"/>
              <a:gd name="T68" fmla="*/ 8 w 525"/>
              <a:gd name="T69" fmla="*/ 98 h 269"/>
              <a:gd name="T70" fmla="*/ 1 w 525"/>
              <a:gd name="T71" fmla="*/ 121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25" h="269">
                <a:moveTo>
                  <a:pt x="0" y="134"/>
                </a:moveTo>
                <a:lnTo>
                  <a:pt x="1" y="146"/>
                </a:lnTo>
                <a:lnTo>
                  <a:pt x="4" y="157"/>
                </a:lnTo>
                <a:lnTo>
                  <a:pt x="8" y="169"/>
                </a:lnTo>
                <a:lnTo>
                  <a:pt x="16" y="180"/>
                </a:lnTo>
                <a:lnTo>
                  <a:pt x="25" y="190"/>
                </a:lnTo>
                <a:lnTo>
                  <a:pt x="35" y="200"/>
                </a:lnTo>
                <a:lnTo>
                  <a:pt x="47" y="210"/>
                </a:lnTo>
                <a:lnTo>
                  <a:pt x="60" y="220"/>
                </a:lnTo>
                <a:lnTo>
                  <a:pt x="77" y="229"/>
                </a:lnTo>
                <a:lnTo>
                  <a:pt x="93" y="236"/>
                </a:lnTo>
                <a:lnTo>
                  <a:pt x="111" y="243"/>
                </a:lnTo>
                <a:lnTo>
                  <a:pt x="131" y="250"/>
                </a:lnTo>
                <a:lnTo>
                  <a:pt x="151" y="256"/>
                </a:lnTo>
                <a:lnTo>
                  <a:pt x="172" y="260"/>
                </a:lnTo>
                <a:lnTo>
                  <a:pt x="194" y="263"/>
                </a:lnTo>
                <a:lnTo>
                  <a:pt x="216" y="266"/>
                </a:lnTo>
                <a:lnTo>
                  <a:pt x="239" y="268"/>
                </a:lnTo>
                <a:lnTo>
                  <a:pt x="263" y="268"/>
                </a:lnTo>
                <a:lnTo>
                  <a:pt x="284" y="268"/>
                </a:lnTo>
                <a:lnTo>
                  <a:pt x="307" y="265"/>
                </a:lnTo>
                <a:lnTo>
                  <a:pt x="330" y="263"/>
                </a:lnTo>
                <a:lnTo>
                  <a:pt x="352" y="260"/>
                </a:lnTo>
                <a:lnTo>
                  <a:pt x="372" y="255"/>
                </a:lnTo>
                <a:lnTo>
                  <a:pt x="393" y="250"/>
                </a:lnTo>
                <a:lnTo>
                  <a:pt x="413" y="243"/>
                </a:lnTo>
                <a:lnTo>
                  <a:pt x="430" y="236"/>
                </a:lnTo>
                <a:lnTo>
                  <a:pt x="447" y="227"/>
                </a:lnTo>
                <a:lnTo>
                  <a:pt x="463" y="219"/>
                </a:lnTo>
                <a:lnTo>
                  <a:pt x="477" y="210"/>
                </a:lnTo>
                <a:lnTo>
                  <a:pt x="489" y="200"/>
                </a:lnTo>
                <a:lnTo>
                  <a:pt x="500" y="190"/>
                </a:lnTo>
                <a:lnTo>
                  <a:pt x="508" y="180"/>
                </a:lnTo>
                <a:lnTo>
                  <a:pt x="515" y="169"/>
                </a:lnTo>
                <a:lnTo>
                  <a:pt x="520" y="157"/>
                </a:lnTo>
                <a:lnTo>
                  <a:pt x="524" y="146"/>
                </a:lnTo>
                <a:lnTo>
                  <a:pt x="524" y="134"/>
                </a:lnTo>
                <a:lnTo>
                  <a:pt x="524" y="121"/>
                </a:lnTo>
                <a:lnTo>
                  <a:pt x="520" y="110"/>
                </a:lnTo>
                <a:lnTo>
                  <a:pt x="515" y="98"/>
                </a:lnTo>
                <a:lnTo>
                  <a:pt x="508" y="87"/>
                </a:lnTo>
                <a:lnTo>
                  <a:pt x="500" y="77"/>
                </a:lnTo>
                <a:lnTo>
                  <a:pt x="489" y="67"/>
                </a:lnTo>
                <a:lnTo>
                  <a:pt x="477" y="57"/>
                </a:lnTo>
                <a:lnTo>
                  <a:pt x="463" y="47"/>
                </a:lnTo>
                <a:lnTo>
                  <a:pt x="447" y="38"/>
                </a:lnTo>
                <a:lnTo>
                  <a:pt x="430" y="31"/>
                </a:lnTo>
                <a:lnTo>
                  <a:pt x="413" y="24"/>
                </a:lnTo>
                <a:lnTo>
                  <a:pt x="393" y="18"/>
                </a:lnTo>
                <a:lnTo>
                  <a:pt x="372" y="12"/>
                </a:lnTo>
                <a:lnTo>
                  <a:pt x="352" y="8"/>
                </a:lnTo>
                <a:lnTo>
                  <a:pt x="330" y="4"/>
                </a:lnTo>
                <a:lnTo>
                  <a:pt x="307" y="1"/>
                </a:lnTo>
                <a:lnTo>
                  <a:pt x="284" y="0"/>
                </a:lnTo>
                <a:lnTo>
                  <a:pt x="262" y="0"/>
                </a:lnTo>
                <a:lnTo>
                  <a:pt x="239" y="0"/>
                </a:lnTo>
                <a:lnTo>
                  <a:pt x="216" y="1"/>
                </a:lnTo>
                <a:lnTo>
                  <a:pt x="194" y="4"/>
                </a:lnTo>
                <a:lnTo>
                  <a:pt x="172" y="8"/>
                </a:lnTo>
                <a:lnTo>
                  <a:pt x="151" y="12"/>
                </a:lnTo>
                <a:lnTo>
                  <a:pt x="130" y="18"/>
                </a:lnTo>
                <a:lnTo>
                  <a:pt x="111" y="24"/>
                </a:lnTo>
                <a:lnTo>
                  <a:pt x="93" y="31"/>
                </a:lnTo>
                <a:lnTo>
                  <a:pt x="77" y="38"/>
                </a:lnTo>
                <a:lnTo>
                  <a:pt x="60" y="47"/>
                </a:lnTo>
                <a:lnTo>
                  <a:pt x="47" y="57"/>
                </a:lnTo>
                <a:lnTo>
                  <a:pt x="34" y="67"/>
                </a:lnTo>
                <a:lnTo>
                  <a:pt x="25" y="77"/>
                </a:lnTo>
                <a:lnTo>
                  <a:pt x="16" y="87"/>
                </a:lnTo>
                <a:lnTo>
                  <a:pt x="8" y="98"/>
                </a:lnTo>
                <a:lnTo>
                  <a:pt x="4" y="111"/>
                </a:lnTo>
                <a:lnTo>
                  <a:pt x="1" y="121"/>
                </a:lnTo>
                <a:lnTo>
                  <a:pt x="0" y="1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Rectangle 20"/>
          <p:cNvSpPr>
            <a:spLocks noChangeArrowheads="1"/>
          </p:cNvSpPr>
          <p:nvPr/>
        </p:nvSpPr>
        <p:spPr bwMode="auto">
          <a:xfrm>
            <a:off x="6210601" y="5801065"/>
            <a:ext cx="1003481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</a:rPr>
              <a:t>capacity</a:t>
            </a:r>
          </a:p>
        </p:txBody>
      </p:sp>
      <p:sp>
        <p:nvSpPr>
          <p:cNvPr id="43" name="Line 29"/>
          <p:cNvSpPr>
            <a:spLocks noChangeShapeType="1"/>
          </p:cNvSpPr>
          <p:nvPr/>
        </p:nvSpPr>
        <p:spPr bwMode="auto">
          <a:xfrm flipH="1">
            <a:off x="3706583" y="5965825"/>
            <a:ext cx="58102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29"/>
          <p:cNvSpPr>
            <a:spLocks noChangeShapeType="1"/>
          </p:cNvSpPr>
          <p:nvPr/>
        </p:nvSpPr>
        <p:spPr bwMode="auto">
          <a:xfrm flipH="1">
            <a:off x="5644127" y="5965825"/>
            <a:ext cx="58102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914400" y="6324600"/>
            <a:ext cx="7543800" cy="3810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This is referred to as a “Ternary Relationship” (vs. Self &amp; Binary Relationships)</a:t>
            </a:r>
          </a:p>
        </p:txBody>
      </p:sp>
    </p:spTree>
    <p:extLst>
      <p:ext uri="{BB962C8B-B14F-4D97-AF65-F5344CB8AC3E}">
        <p14:creationId xmlns:p14="http://schemas.microsoft.com/office/powerpoint/2010/main" val="3677863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6" grpId="0" animBg="1"/>
      <p:bldP spid="37" grpId="0"/>
      <p:bldP spid="38" grpId="0" animBg="1"/>
      <p:bldP spid="39" grpId="0" animBg="1"/>
      <p:bldP spid="40" grpId="0"/>
      <p:bldP spid="41" grpId="0" animBg="1"/>
      <p:bldP spid="42" grpId="0"/>
      <p:bldP spid="43" grpId="0" animBg="1"/>
      <p:bldP spid="44" grpId="0" animBg="1"/>
      <p:bldP spid="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Constraints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000" dirty="0"/>
              <a:t>Consider the “Employees” and “Departments” entity sets with a “Manages” </a:t>
            </a:r>
            <a:r>
              <a:rPr lang="en-US" sz="2200" dirty="0"/>
              <a:t>relationship set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An employee can work in </a:t>
            </a:r>
            <a:r>
              <a:rPr lang="en-US" sz="2000" i="1" dirty="0"/>
              <a:t>many</a:t>
            </a:r>
            <a:r>
              <a:rPr lang="en-US" sz="2000" dirty="0"/>
              <a:t> departments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A department can have </a:t>
            </a:r>
            <a:r>
              <a:rPr lang="en-US" sz="2000" i="1" dirty="0"/>
              <a:t>many</a:t>
            </a:r>
            <a:r>
              <a:rPr lang="en-US" sz="2000" dirty="0"/>
              <a:t> employees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Each department can have </a:t>
            </a:r>
            <a:r>
              <a:rPr lang="en-US" sz="2000" i="1" dirty="0"/>
              <a:t>at most one </a:t>
            </a:r>
            <a:r>
              <a:rPr lang="en-US" sz="2000" dirty="0"/>
              <a:t>manager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reeform 33"/>
          <p:cNvSpPr>
            <a:spLocks/>
          </p:cNvSpPr>
          <p:nvPr/>
        </p:nvSpPr>
        <p:spPr bwMode="auto">
          <a:xfrm>
            <a:off x="5401469" y="4329112"/>
            <a:ext cx="720725" cy="519113"/>
          </a:xfrm>
          <a:custGeom>
            <a:avLst/>
            <a:gdLst>
              <a:gd name="T0" fmla="*/ 451 w 454"/>
              <a:gd name="T1" fmla="*/ 148 h 327"/>
              <a:gd name="T2" fmla="*/ 445 w 454"/>
              <a:gd name="T3" fmla="*/ 120 h 327"/>
              <a:gd name="T4" fmla="*/ 431 w 454"/>
              <a:gd name="T5" fmla="*/ 94 h 327"/>
              <a:gd name="T6" fmla="*/ 411 w 454"/>
              <a:gd name="T7" fmla="*/ 68 h 327"/>
              <a:gd name="T8" fmla="*/ 386 w 454"/>
              <a:gd name="T9" fmla="*/ 47 h 327"/>
              <a:gd name="T10" fmla="*/ 356 w 454"/>
              <a:gd name="T11" fmla="*/ 29 h 327"/>
              <a:gd name="T12" fmla="*/ 322 w 454"/>
              <a:gd name="T13" fmla="*/ 15 h 327"/>
              <a:gd name="T14" fmla="*/ 285 w 454"/>
              <a:gd name="T15" fmla="*/ 5 h 327"/>
              <a:gd name="T16" fmla="*/ 246 w 454"/>
              <a:gd name="T17" fmla="*/ 0 h 327"/>
              <a:gd name="T18" fmla="*/ 206 w 454"/>
              <a:gd name="T19" fmla="*/ 0 h 327"/>
              <a:gd name="T20" fmla="*/ 167 w 454"/>
              <a:gd name="T21" fmla="*/ 5 h 327"/>
              <a:gd name="T22" fmla="*/ 130 w 454"/>
              <a:gd name="T23" fmla="*/ 15 h 327"/>
              <a:gd name="T24" fmla="*/ 96 w 454"/>
              <a:gd name="T25" fmla="*/ 29 h 327"/>
              <a:gd name="T26" fmla="*/ 65 w 454"/>
              <a:gd name="T27" fmla="*/ 47 h 327"/>
              <a:gd name="T28" fmla="*/ 40 w 454"/>
              <a:gd name="T29" fmla="*/ 68 h 327"/>
              <a:gd name="T30" fmla="*/ 21 w 454"/>
              <a:gd name="T31" fmla="*/ 94 h 327"/>
              <a:gd name="T32" fmla="*/ 7 w 454"/>
              <a:gd name="T33" fmla="*/ 120 h 327"/>
              <a:gd name="T34" fmla="*/ 1 w 454"/>
              <a:gd name="T35" fmla="*/ 148 h 327"/>
              <a:gd name="T36" fmla="*/ 1 w 454"/>
              <a:gd name="T37" fmla="*/ 177 h 327"/>
              <a:gd name="T38" fmla="*/ 7 w 454"/>
              <a:gd name="T39" fmla="*/ 205 h 327"/>
              <a:gd name="T40" fmla="*/ 21 w 454"/>
              <a:gd name="T41" fmla="*/ 231 h 327"/>
              <a:gd name="T42" fmla="*/ 40 w 454"/>
              <a:gd name="T43" fmla="*/ 255 h 327"/>
              <a:gd name="T44" fmla="*/ 65 w 454"/>
              <a:gd name="T45" fmla="*/ 278 h 327"/>
              <a:gd name="T46" fmla="*/ 96 w 454"/>
              <a:gd name="T47" fmla="*/ 296 h 327"/>
              <a:gd name="T48" fmla="*/ 130 w 454"/>
              <a:gd name="T49" fmla="*/ 310 h 327"/>
              <a:gd name="T50" fmla="*/ 167 w 454"/>
              <a:gd name="T51" fmla="*/ 320 h 327"/>
              <a:gd name="T52" fmla="*/ 206 w 454"/>
              <a:gd name="T53" fmla="*/ 326 h 327"/>
              <a:gd name="T54" fmla="*/ 246 w 454"/>
              <a:gd name="T55" fmla="*/ 326 h 327"/>
              <a:gd name="T56" fmla="*/ 285 w 454"/>
              <a:gd name="T57" fmla="*/ 320 h 327"/>
              <a:gd name="T58" fmla="*/ 322 w 454"/>
              <a:gd name="T59" fmla="*/ 310 h 327"/>
              <a:gd name="T60" fmla="*/ 356 w 454"/>
              <a:gd name="T61" fmla="*/ 296 h 327"/>
              <a:gd name="T62" fmla="*/ 386 w 454"/>
              <a:gd name="T63" fmla="*/ 278 h 327"/>
              <a:gd name="T64" fmla="*/ 411 w 454"/>
              <a:gd name="T65" fmla="*/ 255 h 327"/>
              <a:gd name="T66" fmla="*/ 431 w 454"/>
              <a:gd name="T67" fmla="*/ 231 h 327"/>
              <a:gd name="T68" fmla="*/ 445 w 454"/>
              <a:gd name="T69" fmla="*/ 205 h 327"/>
              <a:gd name="T70" fmla="*/ 451 w 454"/>
              <a:gd name="T71" fmla="*/ 177 h 3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54" h="327">
                <a:moveTo>
                  <a:pt x="453" y="163"/>
                </a:moveTo>
                <a:lnTo>
                  <a:pt x="451" y="148"/>
                </a:lnTo>
                <a:lnTo>
                  <a:pt x="448" y="134"/>
                </a:lnTo>
                <a:lnTo>
                  <a:pt x="445" y="120"/>
                </a:lnTo>
                <a:lnTo>
                  <a:pt x="439" y="106"/>
                </a:lnTo>
                <a:lnTo>
                  <a:pt x="431" y="94"/>
                </a:lnTo>
                <a:lnTo>
                  <a:pt x="422" y="80"/>
                </a:lnTo>
                <a:lnTo>
                  <a:pt x="411" y="68"/>
                </a:lnTo>
                <a:lnTo>
                  <a:pt x="399" y="57"/>
                </a:lnTo>
                <a:lnTo>
                  <a:pt x="386" y="47"/>
                </a:lnTo>
                <a:lnTo>
                  <a:pt x="372" y="37"/>
                </a:lnTo>
                <a:lnTo>
                  <a:pt x="356" y="29"/>
                </a:lnTo>
                <a:lnTo>
                  <a:pt x="339" y="21"/>
                </a:lnTo>
                <a:lnTo>
                  <a:pt x="322" y="15"/>
                </a:lnTo>
                <a:lnTo>
                  <a:pt x="303" y="9"/>
                </a:lnTo>
                <a:lnTo>
                  <a:pt x="285" y="5"/>
                </a:lnTo>
                <a:lnTo>
                  <a:pt x="265" y="1"/>
                </a:lnTo>
                <a:lnTo>
                  <a:pt x="246" y="0"/>
                </a:lnTo>
                <a:lnTo>
                  <a:pt x="225" y="0"/>
                </a:lnTo>
                <a:lnTo>
                  <a:pt x="206" y="0"/>
                </a:lnTo>
                <a:lnTo>
                  <a:pt x="186" y="1"/>
                </a:lnTo>
                <a:lnTo>
                  <a:pt x="167" y="5"/>
                </a:lnTo>
                <a:lnTo>
                  <a:pt x="148" y="9"/>
                </a:lnTo>
                <a:lnTo>
                  <a:pt x="130" y="15"/>
                </a:lnTo>
                <a:lnTo>
                  <a:pt x="113" y="21"/>
                </a:lnTo>
                <a:lnTo>
                  <a:pt x="96" y="29"/>
                </a:lnTo>
                <a:lnTo>
                  <a:pt x="80" y="37"/>
                </a:lnTo>
                <a:lnTo>
                  <a:pt x="65" y="47"/>
                </a:lnTo>
                <a:lnTo>
                  <a:pt x="53" y="57"/>
                </a:lnTo>
                <a:lnTo>
                  <a:pt x="40" y="68"/>
                </a:lnTo>
                <a:lnTo>
                  <a:pt x="29" y="80"/>
                </a:lnTo>
                <a:lnTo>
                  <a:pt x="21" y="94"/>
                </a:lnTo>
                <a:lnTo>
                  <a:pt x="13" y="106"/>
                </a:lnTo>
                <a:lnTo>
                  <a:pt x="7" y="120"/>
                </a:lnTo>
                <a:lnTo>
                  <a:pt x="3" y="134"/>
                </a:lnTo>
                <a:lnTo>
                  <a:pt x="1" y="148"/>
                </a:lnTo>
                <a:lnTo>
                  <a:pt x="0" y="163"/>
                </a:lnTo>
                <a:lnTo>
                  <a:pt x="1" y="177"/>
                </a:lnTo>
                <a:lnTo>
                  <a:pt x="3" y="191"/>
                </a:lnTo>
                <a:lnTo>
                  <a:pt x="7" y="205"/>
                </a:lnTo>
                <a:lnTo>
                  <a:pt x="13" y="217"/>
                </a:lnTo>
                <a:lnTo>
                  <a:pt x="21" y="231"/>
                </a:lnTo>
                <a:lnTo>
                  <a:pt x="29" y="244"/>
                </a:lnTo>
                <a:lnTo>
                  <a:pt x="40" y="255"/>
                </a:lnTo>
                <a:lnTo>
                  <a:pt x="53" y="266"/>
                </a:lnTo>
                <a:lnTo>
                  <a:pt x="65" y="278"/>
                </a:lnTo>
                <a:lnTo>
                  <a:pt x="80" y="288"/>
                </a:lnTo>
                <a:lnTo>
                  <a:pt x="96" y="296"/>
                </a:lnTo>
                <a:lnTo>
                  <a:pt x="113" y="303"/>
                </a:lnTo>
                <a:lnTo>
                  <a:pt x="130" y="310"/>
                </a:lnTo>
                <a:lnTo>
                  <a:pt x="148" y="316"/>
                </a:lnTo>
                <a:lnTo>
                  <a:pt x="167" y="320"/>
                </a:lnTo>
                <a:lnTo>
                  <a:pt x="186" y="323"/>
                </a:lnTo>
                <a:lnTo>
                  <a:pt x="206" y="326"/>
                </a:lnTo>
                <a:lnTo>
                  <a:pt x="225" y="326"/>
                </a:lnTo>
                <a:lnTo>
                  <a:pt x="246" y="326"/>
                </a:lnTo>
                <a:lnTo>
                  <a:pt x="265" y="323"/>
                </a:lnTo>
                <a:lnTo>
                  <a:pt x="285" y="320"/>
                </a:lnTo>
                <a:lnTo>
                  <a:pt x="303" y="316"/>
                </a:lnTo>
                <a:lnTo>
                  <a:pt x="322" y="310"/>
                </a:lnTo>
                <a:lnTo>
                  <a:pt x="339" y="303"/>
                </a:lnTo>
                <a:lnTo>
                  <a:pt x="356" y="296"/>
                </a:lnTo>
                <a:lnTo>
                  <a:pt x="372" y="288"/>
                </a:lnTo>
                <a:lnTo>
                  <a:pt x="386" y="278"/>
                </a:lnTo>
                <a:lnTo>
                  <a:pt x="399" y="266"/>
                </a:lnTo>
                <a:lnTo>
                  <a:pt x="411" y="255"/>
                </a:lnTo>
                <a:lnTo>
                  <a:pt x="422" y="244"/>
                </a:lnTo>
                <a:lnTo>
                  <a:pt x="431" y="231"/>
                </a:lnTo>
                <a:lnTo>
                  <a:pt x="439" y="217"/>
                </a:lnTo>
                <a:lnTo>
                  <a:pt x="445" y="205"/>
                </a:lnTo>
                <a:lnTo>
                  <a:pt x="448" y="191"/>
                </a:lnTo>
                <a:lnTo>
                  <a:pt x="451" y="177"/>
                </a:lnTo>
                <a:lnTo>
                  <a:pt x="453" y="16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34"/>
          <p:cNvSpPr>
            <a:spLocks/>
          </p:cNvSpPr>
          <p:nvPr/>
        </p:nvSpPr>
        <p:spPr bwMode="auto">
          <a:xfrm>
            <a:off x="6720681" y="4351337"/>
            <a:ext cx="912813" cy="496888"/>
          </a:xfrm>
          <a:custGeom>
            <a:avLst/>
            <a:gdLst>
              <a:gd name="T0" fmla="*/ 1 w 575"/>
              <a:gd name="T1" fmla="*/ 169 h 313"/>
              <a:gd name="T2" fmla="*/ 9 w 575"/>
              <a:gd name="T3" fmla="*/ 196 h 313"/>
              <a:gd name="T4" fmla="*/ 28 w 575"/>
              <a:gd name="T5" fmla="*/ 221 h 313"/>
              <a:gd name="T6" fmla="*/ 52 w 575"/>
              <a:gd name="T7" fmla="*/ 244 h 313"/>
              <a:gd name="T8" fmla="*/ 84 w 575"/>
              <a:gd name="T9" fmla="*/ 266 h 313"/>
              <a:gd name="T10" fmla="*/ 123 w 575"/>
              <a:gd name="T11" fmla="*/ 283 h 313"/>
              <a:gd name="T12" fmla="*/ 165 w 575"/>
              <a:gd name="T13" fmla="*/ 297 h 313"/>
              <a:gd name="T14" fmla="*/ 213 w 575"/>
              <a:gd name="T15" fmla="*/ 306 h 313"/>
              <a:gd name="T16" fmla="*/ 262 w 575"/>
              <a:gd name="T17" fmla="*/ 312 h 313"/>
              <a:gd name="T18" fmla="*/ 311 w 575"/>
              <a:gd name="T19" fmla="*/ 312 h 313"/>
              <a:gd name="T20" fmla="*/ 361 w 575"/>
              <a:gd name="T21" fmla="*/ 306 h 313"/>
              <a:gd name="T22" fmla="*/ 408 w 575"/>
              <a:gd name="T23" fmla="*/ 297 h 313"/>
              <a:gd name="T24" fmla="*/ 451 w 575"/>
              <a:gd name="T25" fmla="*/ 283 h 313"/>
              <a:gd name="T26" fmla="*/ 490 w 575"/>
              <a:gd name="T27" fmla="*/ 266 h 313"/>
              <a:gd name="T28" fmla="*/ 522 w 575"/>
              <a:gd name="T29" fmla="*/ 244 h 313"/>
              <a:gd name="T30" fmla="*/ 547 w 575"/>
              <a:gd name="T31" fmla="*/ 221 h 313"/>
              <a:gd name="T32" fmla="*/ 564 w 575"/>
              <a:gd name="T33" fmla="*/ 196 h 313"/>
              <a:gd name="T34" fmla="*/ 572 w 575"/>
              <a:gd name="T35" fmla="*/ 169 h 313"/>
              <a:gd name="T36" fmla="*/ 572 w 575"/>
              <a:gd name="T37" fmla="*/ 141 h 313"/>
              <a:gd name="T38" fmla="*/ 564 w 575"/>
              <a:gd name="T39" fmla="*/ 114 h 313"/>
              <a:gd name="T40" fmla="*/ 547 w 575"/>
              <a:gd name="T41" fmla="*/ 90 h 313"/>
              <a:gd name="T42" fmla="*/ 522 w 575"/>
              <a:gd name="T43" fmla="*/ 65 h 313"/>
              <a:gd name="T44" fmla="*/ 490 w 575"/>
              <a:gd name="T45" fmla="*/ 45 h 313"/>
              <a:gd name="T46" fmla="*/ 451 w 575"/>
              <a:gd name="T47" fmla="*/ 26 h 313"/>
              <a:gd name="T48" fmla="*/ 408 w 575"/>
              <a:gd name="T49" fmla="*/ 14 h 313"/>
              <a:gd name="T50" fmla="*/ 361 w 575"/>
              <a:gd name="T51" fmla="*/ 5 h 313"/>
              <a:gd name="T52" fmla="*/ 311 w 575"/>
              <a:gd name="T53" fmla="*/ 0 h 313"/>
              <a:gd name="T54" fmla="*/ 262 w 575"/>
              <a:gd name="T55" fmla="*/ 0 h 313"/>
              <a:gd name="T56" fmla="*/ 212 w 575"/>
              <a:gd name="T57" fmla="*/ 5 h 313"/>
              <a:gd name="T58" fmla="*/ 165 w 575"/>
              <a:gd name="T59" fmla="*/ 14 h 313"/>
              <a:gd name="T60" fmla="*/ 123 w 575"/>
              <a:gd name="T61" fmla="*/ 28 h 313"/>
              <a:gd name="T62" fmla="*/ 84 w 575"/>
              <a:gd name="T63" fmla="*/ 45 h 313"/>
              <a:gd name="T64" fmla="*/ 52 w 575"/>
              <a:gd name="T65" fmla="*/ 65 h 313"/>
              <a:gd name="T66" fmla="*/ 28 w 575"/>
              <a:gd name="T67" fmla="*/ 90 h 313"/>
              <a:gd name="T68" fmla="*/ 9 w 575"/>
              <a:gd name="T69" fmla="*/ 115 h 313"/>
              <a:gd name="T70" fmla="*/ 1 w 575"/>
              <a:gd name="T71" fmla="*/ 142 h 3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75" h="313">
                <a:moveTo>
                  <a:pt x="0" y="156"/>
                </a:moveTo>
                <a:lnTo>
                  <a:pt x="1" y="169"/>
                </a:lnTo>
                <a:lnTo>
                  <a:pt x="5" y="182"/>
                </a:lnTo>
                <a:lnTo>
                  <a:pt x="9" y="196"/>
                </a:lnTo>
                <a:lnTo>
                  <a:pt x="17" y="208"/>
                </a:lnTo>
                <a:lnTo>
                  <a:pt x="28" y="221"/>
                </a:lnTo>
                <a:lnTo>
                  <a:pt x="38" y="234"/>
                </a:lnTo>
                <a:lnTo>
                  <a:pt x="52" y="244"/>
                </a:lnTo>
                <a:lnTo>
                  <a:pt x="67" y="255"/>
                </a:lnTo>
                <a:lnTo>
                  <a:pt x="84" y="266"/>
                </a:lnTo>
                <a:lnTo>
                  <a:pt x="103" y="275"/>
                </a:lnTo>
                <a:lnTo>
                  <a:pt x="123" y="283"/>
                </a:lnTo>
                <a:lnTo>
                  <a:pt x="143" y="290"/>
                </a:lnTo>
                <a:lnTo>
                  <a:pt x="165" y="297"/>
                </a:lnTo>
                <a:lnTo>
                  <a:pt x="189" y="302"/>
                </a:lnTo>
                <a:lnTo>
                  <a:pt x="213" y="306"/>
                </a:lnTo>
                <a:lnTo>
                  <a:pt x="237" y="309"/>
                </a:lnTo>
                <a:lnTo>
                  <a:pt x="262" y="312"/>
                </a:lnTo>
                <a:lnTo>
                  <a:pt x="287" y="312"/>
                </a:lnTo>
                <a:lnTo>
                  <a:pt x="311" y="312"/>
                </a:lnTo>
                <a:lnTo>
                  <a:pt x="337" y="309"/>
                </a:lnTo>
                <a:lnTo>
                  <a:pt x="361" y="306"/>
                </a:lnTo>
                <a:lnTo>
                  <a:pt x="385" y="302"/>
                </a:lnTo>
                <a:lnTo>
                  <a:pt x="408" y="297"/>
                </a:lnTo>
                <a:lnTo>
                  <a:pt x="431" y="290"/>
                </a:lnTo>
                <a:lnTo>
                  <a:pt x="451" y="283"/>
                </a:lnTo>
                <a:lnTo>
                  <a:pt x="471" y="275"/>
                </a:lnTo>
                <a:lnTo>
                  <a:pt x="490" y="266"/>
                </a:lnTo>
                <a:lnTo>
                  <a:pt x="506" y="255"/>
                </a:lnTo>
                <a:lnTo>
                  <a:pt x="522" y="244"/>
                </a:lnTo>
                <a:lnTo>
                  <a:pt x="536" y="234"/>
                </a:lnTo>
                <a:lnTo>
                  <a:pt x="547" y="221"/>
                </a:lnTo>
                <a:lnTo>
                  <a:pt x="556" y="208"/>
                </a:lnTo>
                <a:lnTo>
                  <a:pt x="564" y="196"/>
                </a:lnTo>
                <a:lnTo>
                  <a:pt x="569" y="182"/>
                </a:lnTo>
                <a:lnTo>
                  <a:pt x="572" y="169"/>
                </a:lnTo>
                <a:lnTo>
                  <a:pt x="574" y="156"/>
                </a:lnTo>
                <a:lnTo>
                  <a:pt x="572" y="141"/>
                </a:lnTo>
                <a:lnTo>
                  <a:pt x="569" y="129"/>
                </a:lnTo>
                <a:lnTo>
                  <a:pt x="564" y="114"/>
                </a:lnTo>
                <a:lnTo>
                  <a:pt x="556" y="102"/>
                </a:lnTo>
                <a:lnTo>
                  <a:pt x="547" y="90"/>
                </a:lnTo>
                <a:lnTo>
                  <a:pt x="536" y="76"/>
                </a:lnTo>
                <a:lnTo>
                  <a:pt x="522" y="65"/>
                </a:lnTo>
                <a:lnTo>
                  <a:pt x="506" y="55"/>
                </a:lnTo>
                <a:lnTo>
                  <a:pt x="490" y="45"/>
                </a:lnTo>
                <a:lnTo>
                  <a:pt x="471" y="36"/>
                </a:lnTo>
                <a:lnTo>
                  <a:pt x="451" y="26"/>
                </a:lnTo>
                <a:lnTo>
                  <a:pt x="431" y="20"/>
                </a:lnTo>
                <a:lnTo>
                  <a:pt x="408" y="14"/>
                </a:lnTo>
                <a:lnTo>
                  <a:pt x="385" y="8"/>
                </a:lnTo>
                <a:lnTo>
                  <a:pt x="361" y="5"/>
                </a:lnTo>
                <a:lnTo>
                  <a:pt x="337" y="1"/>
                </a:lnTo>
                <a:lnTo>
                  <a:pt x="311" y="0"/>
                </a:lnTo>
                <a:lnTo>
                  <a:pt x="287" y="0"/>
                </a:lnTo>
                <a:lnTo>
                  <a:pt x="262" y="0"/>
                </a:lnTo>
                <a:lnTo>
                  <a:pt x="237" y="1"/>
                </a:lnTo>
                <a:lnTo>
                  <a:pt x="212" y="5"/>
                </a:lnTo>
                <a:lnTo>
                  <a:pt x="189" y="9"/>
                </a:lnTo>
                <a:lnTo>
                  <a:pt x="165" y="14"/>
                </a:lnTo>
                <a:lnTo>
                  <a:pt x="143" y="20"/>
                </a:lnTo>
                <a:lnTo>
                  <a:pt x="123" y="28"/>
                </a:lnTo>
                <a:lnTo>
                  <a:pt x="102" y="36"/>
                </a:lnTo>
                <a:lnTo>
                  <a:pt x="84" y="45"/>
                </a:lnTo>
                <a:lnTo>
                  <a:pt x="67" y="55"/>
                </a:lnTo>
                <a:lnTo>
                  <a:pt x="52" y="65"/>
                </a:lnTo>
                <a:lnTo>
                  <a:pt x="38" y="78"/>
                </a:lnTo>
                <a:lnTo>
                  <a:pt x="28" y="90"/>
                </a:lnTo>
                <a:lnTo>
                  <a:pt x="17" y="102"/>
                </a:lnTo>
                <a:lnTo>
                  <a:pt x="9" y="115"/>
                </a:lnTo>
                <a:lnTo>
                  <a:pt x="5" y="129"/>
                </a:lnTo>
                <a:lnTo>
                  <a:pt x="1" y="142"/>
                </a:lnTo>
                <a:lnTo>
                  <a:pt x="0" y="15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" name="Group 37"/>
          <p:cNvGrpSpPr>
            <a:grpSpLocks/>
          </p:cNvGrpSpPr>
          <p:nvPr/>
        </p:nvGrpSpPr>
        <p:grpSpPr bwMode="auto">
          <a:xfrm>
            <a:off x="5971381" y="3948112"/>
            <a:ext cx="939800" cy="519113"/>
            <a:chOff x="4672" y="468"/>
            <a:chExt cx="592" cy="327"/>
          </a:xfrm>
        </p:grpSpPr>
        <p:sp>
          <p:nvSpPr>
            <p:cNvPr id="8" name="Freeform 35"/>
            <p:cNvSpPr>
              <a:spLocks/>
            </p:cNvSpPr>
            <p:nvPr/>
          </p:nvSpPr>
          <p:spPr bwMode="auto">
            <a:xfrm>
              <a:off x="4672" y="468"/>
              <a:ext cx="592" cy="327"/>
            </a:xfrm>
            <a:custGeom>
              <a:avLst/>
              <a:gdLst>
                <a:gd name="T0" fmla="*/ 589 w 592"/>
                <a:gd name="T1" fmla="*/ 148 h 327"/>
                <a:gd name="T2" fmla="*/ 581 w 592"/>
                <a:gd name="T3" fmla="*/ 120 h 327"/>
                <a:gd name="T4" fmla="*/ 563 w 592"/>
                <a:gd name="T5" fmla="*/ 94 h 327"/>
                <a:gd name="T6" fmla="*/ 538 w 592"/>
                <a:gd name="T7" fmla="*/ 68 h 327"/>
                <a:gd name="T8" fmla="*/ 505 w 592"/>
                <a:gd name="T9" fmla="*/ 46 h 327"/>
                <a:gd name="T10" fmla="*/ 465 w 592"/>
                <a:gd name="T11" fmla="*/ 29 h 327"/>
                <a:gd name="T12" fmla="*/ 420 w 592"/>
                <a:gd name="T13" fmla="*/ 14 h 327"/>
                <a:gd name="T14" fmla="*/ 372 w 592"/>
                <a:gd name="T15" fmla="*/ 4 h 327"/>
                <a:gd name="T16" fmla="*/ 321 w 592"/>
                <a:gd name="T17" fmla="*/ 0 h 327"/>
                <a:gd name="T18" fmla="*/ 269 w 592"/>
                <a:gd name="T19" fmla="*/ 0 h 327"/>
                <a:gd name="T20" fmla="*/ 218 w 592"/>
                <a:gd name="T21" fmla="*/ 4 h 327"/>
                <a:gd name="T22" fmla="*/ 170 w 592"/>
                <a:gd name="T23" fmla="*/ 14 h 327"/>
                <a:gd name="T24" fmla="*/ 125 w 592"/>
                <a:gd name="T25" fmla="*/ 29 h 327"/>
                <a:gd name="T26" fmla="*/ 85 w 592"/>
                <a:gd name="T27" fmla="*/ 46 h 327"/>
                <a:gd name="T28" fmla="*/ 53 w 592"/>
                <a:gd name="T29" fmla="*/ 68 h 327"/>
                <a:gd name="T30" fmla="*/ 27 w 592"/>
                <a:gd name="T31" fmla="*/ 94 h 327"/>
                <a:gd name="T32" fmla="*/ 9 w 592"/>
                <a:gd name="T33" fmla="*/ 120 h 327"/>
                <a:gd name="T34" fmla="*/ 1 w 592"/>
                <a:gd name="T35" fmla="*/ 148 h 327"/>
                <a:gd name="T36" fmla="*/ 1 w 592"/>
                <a:gd name="T37" fmla="*/ 177 h 327"/>
                <a:gd name="T38" fmla="*/ 9 w 592"/>
                <a:gd name="T39" fmla="*/ 205 h 327"/>
                <a:gd name="T40" fmla="*/ 27 w 592"/>
                <a:gd name="T41" fmla="*/ 231 h 327"/>
                <a:gd name="T42" fmla="*/ 53 w 592"/>
                <a:gd name="T43" fmla="*/ 257 h 327"/>
                <a:gd name="T44" fmla="*/ 85 w 592"/>
                <a:gd name="T45" fmla="*/ 278 h 327"/>
                <a:gd name="T46" fmla="*/ 125 w 592"/>
                <a:gd name="T47" fmla="*/ 296 h 327"/>
                <a:gd name="T48" fmla="*/ 170 w 592"/>
                <a:gd name="T49" fmla="*/ 310 h 327"/>
                <a:gd name="T50" fmla="*/ 218 w 592"/>
                <a:gd name="T51" fmla="*/ 320 h 327"/>
                <a:gd name="T52" fmla="*/ 269 w 592"/>
                <a:gd name="T53" fmla="*/ 326 h 327"/>
                <a:gd name="T54" fmla="*/ 321 w 592"/>
                <a:gd name="T55" fmla="*/ 326 h 327"/>
                <a:gd name="T56" fmla="*/ 372 w 592"/>
                <a:gd name="T57" fmla="*/ 320 h 327"/>
                <a:gd name="T58" fmla="*/ 420 w 592"/>
                <a:gd name="T59" fmla="*/ 310 h 327"/>
                <a:gd name="T60" fmla="*/ 465 w 592"/>
                <a:gd name="T61" fmla="*/ 296 h 327"/>
                <a:gd name="T62" fmla="*/ 505 w 592"/>
                <a:gd name="T63" fmla="*/ 278 h 327"/>
                <a:gd name="T64" fmla="*/ 538 w 592"/>
                <a:gd name="T65" fmla="*/ 257 h 327"/>
                <a:gd name="T66" fmla="*/ 563 w 592"/>
                <a:gd name="T67" fmla="*/ 231 h 327"/>
                <a:gd name="T68" fmla="*/ 581 w 592"/>
                <a:gd name="T69" fmla="*/ 205 h 327"/>
                <a:gd name="T70" fmla="*/ 589 w 592"/>
                <a:gd name="T71" fmla="*/ 177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92" h="327">
                  <a:moveTo>
                    <a:pt x="591" y="163"/>
                  </a:moveTo>
                  <a:lnTo>
                    <a:pt x="589" y="148"/>
                  </a:lnTo>
                  <a:lnTo>
                    <a:pt x="586" y="133"/>
                  </a:lnTo>
                  <a:lnTo>
                    <a:pt x="581" y="120"/>
                  </a:lnTo>
                  <a:lnTo>
                    <a:pt x="573" y="106"/>
                  </a:lnTo>
                  <a:lnTo>
                    <a:pt x="563" y="94"/>
                  </a:lnTo>
                  <a:lnTo>
                    <a:pt x="550" y="81"/>
                  </a:lnTo>
                  <a:lnTo>
                    <a:pt x="538" y="68"/>
                  </a:lnTo>
                  <a:lnTo>
                    <a:pt x="521" y="57"/>
                  </a:lnTo>
                  <a:lnTo>
                    <a:pt x="505" y="46"/>
                  </a:lnTo>
                  <a:lnTo>
                    <a:pt x="485" y="37"/>
                  </a:lnTo>
                  <a:lnTo>
                    <a:pt x="465" y="29"/>
                  </a:lnTo>
                  <a:lnTo>
                    <a:pt x="442" y="21"/>
                  </a:lnTo>
                  <a:lnTo>
                    <a:pt x="420" y="14"/>
                  </a:lnTo>
                  <a:lnTo>
                    <a:pt x="395" y="9"/>
                  </a:lnTo>
                  <a:lnTo>
                    <a:pt x="372" y="4"/>
                  </a:lnTo>
                  <a:lnTo>
                    <a:pt x="347" y="1"/>
                  </a:lnTo>
                  <a:lnTo>
                    <a:pt x="321" y="0"/>
                  </a:lnTo>
                  <a:lnTo>
                    <a:pt x="294" y="0"/>
                  </a:lnTo>
                  <a:lnTo>
                    <a:pt x="269" y="0"/>
                  </a:lnTo>
                  <a:lnTo>
                    <a:pt x="243" y="1"/>
                  </a:lnTo>
                  <a:lnTo>
                    <a:pt x="218" y="4"/>
                  </a:lnTo>
                  <a:lnTo>
                    <a:pt x="195" y="9"/>
                  </a:lnTo>
                  <a:lnTo>
                    <a:pt x="170" y="14"/>
                  </a:lnTo>
                  <a:lnTo>
                    <a:pt x="148" y="21"/>
                  </a:lnTo>
                  <a:lnTo>
                    <a:pt x="125" y="29"/>
                  </a:lnTo>
                  <a:lnTo>
                    <a:pt x="105" y="37"/>
                  </a:lnTo>
                  <a:lnTo>
                    <a:pt x="85" y="46"/>
                  </a:lnTo>
                  <a:lnTo>
                    <a:pt x="69" y="57"/>
                  </a:lnTo>
                  <a:lnTo>
                    <a:pt x="53" y="68"/>
                  </a:lnTo>
                  <a:lnTo>
                    <a:pt x="40" y="81"/>
                  </a:lnTo>
                  <a:lnTo>
                    <a:pt x="27" y="94"/>
                  </a:lnTo>
                  <a:lnTo>
                    <a:pt x="17" y="106"/>
                  </a:lnTo>
                  <a:lnTo>
                    <a:pt x="9" y="120"/>
                  </a:lnTo>
                  <a:lnTo>
                    <a:pt x="4" y="133"/>
                  </a:lnTo>
                  <a:lnTo>
                    <a:pt x="1" y="148"/>
                  </a:lnTo>
                  <a:lnTo>
                    <a:pt x="0" y="163"/>
                  </a:lnTo>
                  <a:lnTo>
                    <a:pt x="1" y="177"/>
                  </a:lnTo>
                  <a:lnTo>
                    <a:pt x="4" y="191"/>
                  </a:lnTo>
                  <a:lnTo>
                    <a:pt x="9" y="205"/>
                  </a:lnTo>
                  <a:lnTo>
                    <a:pt x="17" y="219"/>
                  </a:lnTo>
                  <a:lnTo>
                    <a:pt x="27" y="231"/>
                  </a:lnTo>
                  <a:lnTo>
                    <a:pt x="40" y="244"/>
                  </a:lnTo>
                  <a:lnTo>
                    <a:pt x="53" y="257"/>
                  </a:lnTo>
                  <a:lnTo>
                    <a:pt x="69" y="268"/>
                  </a:lnTo>
                  <a:lnTo>
                    <a:pt x="85" y="278"/>
                  </a:lnTo>
                  <a:lnTo>
                    <a:pt x="105" y="288"/>
                  </a:lnTo>
                  <a:lnTo>
                    <a:pt x="125" y="296"/>
                  </a:lnTo>
                  <a:lnTo>
                    <a:pt x="148" y="304"/>
                  </a:lnTo>
                  <a:lnTo>
                    <a:pt x="170" y="310"/>
                  </a:lnTo>
                  <a:lnTo>
                    <a:pt x="195" y="316"/>
                  </a:lnTo>
                  <a:lnTo>
                    <a:pt x="218" y="320"/>
                  </a:lnTo>
                  <a:lnTo>
                    <a:pt x="243" y="324"/>
                  </a:lnTo>
                  <a:lnTo>
                    <a:pt x="269" y="326"/>
                  </a:lnTo>
                  <a:lnTo>
                    <a:pt x="294" y="326"/>
                  </a:lnTo>
                  <a:lnTo>
                    <a:pt x="321" y="326"/>
                  </a:lnTo>
                  <a:lnTo>
                    <a:pt x="347" y="324"/>
                  </a:lnTo>
                  <a:lnTo>
                    <a:pt x="372" y="320"/>
                  </a:lnTo>
                  <a:lnTo>
                    <a:pt x="395" y="316"/>
                  </a:lnTo>
                  <a:lnTo>
                    <a:pt x="420" y="310"/>
                  </a:lnTo>
                  <a:lnTo>
                    <a:pt x="442" y="304"/>
                  </a:lnTo>
                  <a:lnTo>
                    <a:pt x="465" y="296"/>
                  </a:lnTo>
                  <a:lnTo>
                    <a:pt x="485" y="288"/>
                  </a:lnTo>
                  <a:lnTo>
                    <a:pt x="505" y="278"/>
                  </a:lnTo>
                  <a:lnTo>
                    <a:pt x="521" y="268"/>
                  </a:lnTo>
                  <a:lnTo>
                    <a:pt x="538" y="257"/>
                  </a:lnTo>
                  <a:lnTo>
                    <a:pt x="550" y="244"/>
                  </a:lnTo>
                  <a:lnTo>
                    <a:pt x="563" y="231"/>
                  </a:lnTo>
                  <a:lnTo>
                    <a:pt x="573" y="219"/>
                  </a:lnTo>
                  <a:lnTo>
                    <a:pt x="581" y="205"/>
                  </a:lnTo>
                  <a:lnTo>
                    <a:pt x="586" y="191"/>
                  </a:lnTo>
                  <a:lnTo>
                    <a:pt x="589" y="177"/>
                  </a:lnTo>
                  <a:lnTo>
                    <a:pt x="591" y="163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Rectangle 36"/>
            <p:cNvSpPr>
              <a:spLocks noChangeArrowheads="1"/>
            </p:cNvSpPr>
            <p:nvPr/>
          </p:nvSpPr>
          <p:spPr bwMode="auto">
            <a:xfrm>
              <a:off x="4696" y="507"/>
              <a:ext cx="527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Arial" pitchFamily="34" charset="0"/>
                </a:rPr>
                <a:t>dname</a:t>
              </a:r>
            </a:p>
          </p:txBody>
        </p:sp>
      </p:grpSp>
      <p:sp>
        <p:nvSpPr>
          <p:cNvPr id="11" name="Rectangle 38"/>
          <p:cNvSpPr>
            <a:spLocks noChangeArrowheads="1"/>
          </p:cNvSpPr>
          <p:nvPr/>
        </p:nvSpPr>
        <p:spPr bwMode="auto">
          <a:xfrm>
            <a:off x="6776244" y="4406900"/>
            <a:ext cx="85883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budget</a:t>
            </a:r>
          </a:p>
        </p:txBody>
      </p:sp>
      <p:sp>
        <p:nvSpPr>
          <p:cNvPr id="12" name="Rectangle 39"/>
          <p:cNvSpPr>
            <a:spLocks noChangeArrowheads="1"/>
          </p:cNvSpPr>
          <p:nvPr/>
        </p:nvSpPr>
        <p:spPr bwMode="auto">
          <a:xfrm>
            <a:off x="5499894" y="4406900"/>
            <a:ext cx="4857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u="sng">
                <a:solidFill>
                  <a:srgbClr val="000000"/>
                </a:solidFill>
                <a:latin typeface="Arial" pitchFamily="34" charset="0"/>
              </a:rPr>
              <a:t>did</a:t>
            </a:r>
          </a:p>
        </p:txBody>
      </p:sp>
      <p:grpSp>
        <p:nvGrpSpPr>
          <p:cNvPr id="13" name="Group 42"/>
          <p:cNvGrpSpPr>
            <a:grpSpLocks/>
          </p:cNvGrpSpPr>
          <p:nvPr/>
        </p:nvGrpSpPr>
        <p:grpSpPr bwMode="auto">
          <a:xfrm>
            <a:off x="4302919" y="3643312"/>
            <a:ext cx="722312" cy="519113"/>
            <a:chOff x="3621" y="276"/>
            <a:chExt cx="455" cy="327"/>
          </a:xfrm>
        </p:grpSpPr>
        <p:sp>
          <p:nvSpPr>
            <p:cNvPr id="14" name="Freeform 40"/>
            <p:cNvSpPr>
              <a:spLocks/>
            </p:cNvSpPr>
            <p:nvPr/>
          </p:nvSpPr>
          <p:spPr bwMode="auto">
            <a:xfrm>
              <a:off x="3622" y="276"/>
              <a:ext cx="454" cy="327"/>
            </a:xfrm>
            <a:custGeom>
              <a:avLst/>
              <a:gdLst>
                <a:gd name="T0" fmla="*/ 1 w 454"/>
                <a:gd name="T1" fmla="*/ 177 h 327"/>
                <a:gd name="T2" fmla="*/ 8 w 454"/>
                <a:gd name="T3" fmla="*/ 205 h 327"/>
                <a:gd name="T4" fmla="*/ 21 w 454"/>
                <a:gd name="T5" fmla="*/ 231 h 327"/>
                <a:gd name="T6" fmla="*/ 41 w 454"/>
                <a:gd name="T7" fmla="*/ 257 h 327"/>
                <a:gd name="T8" fmla="*/ 66 w 454"/>
                <a:gd name="T9" fmla="*/ 278 h 327"/>
                <a:gd name="T10" fmla="*/ 96 w 454"/>
                <a:gd name="T11" fmla="*/ 296 h 327"/>
                <a:gd name="T12" fmla="*/ 131 w 454"/>
                <a:gd name="T13" fmla="*/ 311 h 327"/>
                <a:gd name="T14" fmla="*/ 167 w 454"/>
                <a:gd name="T15" fmla="*/ 320 h 327"/>
                <a:gd name="T16" fmla="*/ 206 w 454"/>
                <a:gd name="T17" fmla="*/ 326 h 327"/>
                <a:gd name="T18" fmla="*/ 246 w 454"/>
                <a:gd name="T19" fmla="*/ 326 h 327"/>
                <a:gd name="T20" fmla="*/ 285 w 454"/>
                <a:gd name="T21" fmla="*/ 320 h 327"/>
                <a:gd name="T22" fmla="*/ 322 w 454"/>
                <a:gd name="T23" fmla="*/ 310 h 327"/>
                <a:gd name="T24" fmla="*/ 356 w 454"/>
                <a:gd name="T25" fmla="*/ 296 h 327"/>
                <a:gd name="T26" fmla="*/ 387 w 454"/>
                <a:gd name="T27" fmla="*/ 278 h 327"/>
                <a:gd name="T28" fmla="*/ 412 w 454"/>
                <a:gd name="T29" fmla="*/ 257 h 327"/>
                <a:gd name="T30" fmla="*/ 431 w 454"/>
                <a:gd name="T31" fmla="*/ 231 h 327"/>
                <a:gd name="T32" fmla="*/ 445 w 454"/>
                <a:gd name="T33" fmla="*/ 205 h 327"/>
                <a:gd name="T34" fmla="*/ 453 w 454"/>
                <a:gd name="T35" fmla="*/ 177 h 327"/>
                <a:gd name="T36" fmla="*/ 453 w 454"/>
                <a:gd name="T37" fmla="*/ 148 h 327"/>
                <a:gd name="T38" fmla="*/ 445 w 454"/>
                <a:gd name="T39" fmla="*/ 120 h 327"/>
                <a:gd name="T40" fmla="*/ 431 w 454"/>
                <a:gd name="T41" fmla="*/ 94 h 327"/>
                <a:gd name="T42" fmla="*/ 412 w 454"/>
                <a:gd name="T43" fmla="*/ 68 h 327"/>
                <a:gd name="T44" fmla="*/ 387 w 454"/>
                <a:gd name="T45" fmla="*/ 47 h 327"/>
                <a:gd name="T46" fmla="*/ 356 w 454"/>
                <a:gd name="T47" fmla="*/ 29 h 327"/>
                <a:gd name="T48" fmla="*/ 322 w 454"/>
                <a:gd name="T49" fmla="*/ 15 h 327"/>
                <a:gd name="T50" fmla="*/ 285 w 454"/>
                <a:gd name="T51" fmla="*/ 5 h 327"/>
                <a:gd name="T52" fmla="*/ 246 w 454"/>
                <a:gd name="T53" fmla="*/ 0 h 327"/>
                <a:gd name="T54" fmla="*/ 206 w 454"/>
                <a:gd name="T55" fmla="*/ 0 h 327"/>
                <a:gd name="T56" fmla="*/ 167 w 454"/>
                <a:gd name="T57" fmla="*/ 5 h 327"/>
                <a:gd name="T58" fmla="*/ 131 w 454"/>
                <a:gd name="T59" fmla="*/ 15 h 327"/>
                <a:gd name="T60" fmla="*/ 96 w 454"/>
                <a:gd name="T61" fmla="*/ 29 h 327"/>
                <a:gd name="T62" fmla="*/ 66 w 454"/>
                <a:gd name="T63" fmla="*/ 47 h 327"/>
                <a:gd name="T64" fmla="*/ 41 w 454"/>
                <a:gd name="T65" fmla="*/ 68 h 327"/>
                <a:gd name="T66" fmla="*/ 21 w 454"/>
                <a:gd name="T67" fmla="*/ 94 h 327"/>
                <a:gd name="T68" fmla="*/ 8 w 454"/>
                <a:gd name="T69" fmla="*/ 120 h 327"/>
                <a:gd name="T70" fmla="*/ 1 w 454"/>
                <a:gd name="T71" fmla="*/ 148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54" h="327">
                  <a:moveTo>
                    <a:pt x="0" y="163"/>
                  </a:moveTo>
                  <a:lnTo>
                    <a:pt x="1" y="177"/>
                  </a:lnTo>
                  <a:lnTo>
                    <a:pt x="3" y="192"/>
                  </a:lnTo>
                  <a:lnTo>
                    <a:pt x="8" y="205"/>
                  </a:lnTo>
                  <a:lnTo>
                    <a:pt x="13" y="219"/>
                  </a:lnTo>
                  <a:lnTo>
                    <a:pt x="21" y="231"/>
                  </a:lnTo>
                  <a:lnTo>
                    <a:pt x="30" y="244"/>
                  </a:lnTo>
                  <a:lnTo>
                    <a:pt x="41" y="257"/>
                  </a:lnTo>
                  <a:lnTo>
                    <a:pt x="53" y="268"/>
                  </a:lnTo>
                  <a:lnTo>
                    <a:pt x="66" y="278"/>
                  </a:lnTo>
                  <a:lnTo>
                    <a:pt x="80" y="288"/>
                  </a:lnTo>
                  <a:lnTo>
                    <a:pt x="96" y="296"/>
                  </a:lnTo>
                  <a:lnTo>
                    <a:pt x="113" y="304"/>
                  </a:lnTo>
                  <a:lnTo>
                    <a:pt x="131" y="311"/>
                  </a:lnTo>
                  <a:lnTo>
                    <a:pt x="149" y="316"/>
                  </a:lnTo>
                  <a:lnTo>
                    <a:pt x="167" y="320"/>
                  </a:lnTo>
                  <a:lnTo>
                    <a:pt x="186" y="324"/>
                  </a:lnTo>
                  <a:lnTo>
                    <a:pt x="206" y="326"/>
                  </a:lnTo>
                  <a:lnTo>
                    <a:pt x="227" y="326"/>
                  </a:lnTo>
                  <a:lnTo>
                    <a:pt x="246" y="326"/>
                  </a:lnTo>
                  <a:lnTo>
                    <a:pt x="266" y="323"/>
                  </a:lnTo>
                  <a:lnTo>
                    <a:pt x="285" y="320"/>
                  </a:lnTo>
                  <a:lnTo>
                    <a:pt x="304" y="316"/>
                  </a:lnTo>
                  <a:lnTo>
                    <a:pt x="322" y="310"/>
                  </a:lnTo>
                  <a:lnTo>
                    <a:pt x="340" y="304"/>
                  </a:lnTo>
                  <a:lnTo>
                    <a:pt x="356" y="296"/>
                  </a:lnTo>
                  <a:lnTo>
                    <a:pt x="372" y="288"/>
                  </a:lnTo>
                  <a:lnTo>
                    <a:pt x="387" y="278"/>
                  </a:lnTo>
                  <a:lnTo>
                    <a:pt x="399" y="266"/>
                  </a:lnTo>
                  <a:lnTo>
                    <a:pt x="412" y="257"/>
                  </a:lnTo>
                  <a:lnTo>
                    <a:pt x="423" y="244"/>
                  </a:lnTo>
                  <a:lnTo>
                    <a:pt x="431" y="231"/>
                  </a:lnTo>
                  <a:lnTo>
                    <a:pt x="439" y="219"/>
                  </a:lnTo>
                  <a:lnTo>
                    <a:pt x="445" y="205"/>
                  </a:lnTo>
                  <a:lnTo>
                    <a:pt x="449" y="191"/>
                  </a:lnTo>
                  <a:lnTo>
                    <a:pt x="453" y="177"/>
                  </a:lnTo>
                  <a:lnTo>
                    <a:pt x="453" y="163"/>
                  </a:lnTo>
                  <a:lnTo>
                    <a:pt x="453" y="148"/>
                  </a:lnTo>
                  <a:lnTo>
                    <a:pt x="449" y="134"/>
                  </a:lnTo>
                  <a:lnTo>
                    <a:pt x="445" y="120"/>
                  </a:lnTo>
                  <a:lnTo>
                    <a:pt x="439" y="106"/>
                  </a:lnTo>
                  <a:lnTo>
                    <a:pt x="431" y="94"/>
                  </a:lnTo>
                  <a:lnTo>
                    <a:pt x="422" y="81"/>
                  </a:lnTo>
                  <a:lnTo>
                    <a:pt x="412" y="68"/>
                  </a:lnTo>
                  <a:lnTo>
                    <a:pt x="399" y="57"/>
                  </a:lnTo>
                  <a:lnTo>
                    <a:pt x="387" y="47"/>
                  </a:lnTo>
                  <a:lnTo>
                    <a:pt x="372" y="37"/>
                  </a:lnTo>
                  <a:lnTo>
                    <a:pt x="356" y="29"/>
                  </a:lnTo>
                  <a:lnTo>
                    <a:pt x="339" y="21"/>
                  </a:lnTo>
                  <a:lnTo>
                    <a:pt x="322" y="15"/>
                  </a:lnTo>
                  <a:lnTo>
                    <a:pt x="304" y="9"/>
                  </a:lnTo>
                  <a:lnTo>
                    <a:pt x="285" y="5"/>
                  </a:lnTo>
                  <a:lnTo>
                    <a:pt x="266" y="1"/>
                  </a:lnTo>
                  <a:lnTo>
                    <a:pt x="246" y="0"/>
                  </a:lnTo>
                  <a:lnTo>
                    <a:pt x="225" y="0"/>
                  </a:lnTo>
                  <a:lnTo>
                    <a:pt x="206" y="0"/>
                  </a:lnTo>
                  <a:lnTo>
                    <a:pt x="186" y="1"/>
                  </a:lnTo>
                  <a:lnTo>
                    <a:pt x="167" y="5"/>
                  </a:lnTo>
                  <a:lnTo>
                    <a:pt x="149" y="9"/>
                  </a:lnTo>
                  <a:lnTo>
                    <a:pt x="131" y="15"/>
                  </a:lnTo>
                  <a:lnTo>
                    <a:pt x="113" y="21"/>
                  </a:lnTo>
                  <a:lnTo>
                    <a:pt x="96" y="29"/>
                  </a:lnTo>
                  <a:lnTo>
                    <a:pt x="80" y="37"/>
                  </a:lnTo>
                  <a:lnTo>
                    <a:pt x="66" y="47"/>
                  </a:lnTo>
                  <a:lnTo>
                    <a:pt x="53" y="57"/>
                  </a:lnTo>
                  <a:lnTo>
                    <a:pt x="41" y="68"/>
                  </a:lnTo>
                  <a:lnTo>
                    <a:pt x="30" y="81"/>
                  </a:lnTo>
                  <a:lnTo>
                    <a:pt x="21" y="94"/>
                  </a:lnTo>
                  <a:lnTo>
                    <a:pt x="13" y="106"/>
                  </a:lnTo>
                  <a:lnTo>
                    <a:pt x="8" y="120"/>
                  </a:lnTo>
                  <a:lnTo>
                    <a:pt x="3" y="134"/>
                  </a:lnTo>
                  <a:lnTo>
                    <a:pt x="1" y="148"/>
                  </a:lnTo>
                  <a:lnTo>
                    <a:pt x="0" y="163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Rectangle 41"/>
            <p:cNvSpPr>
              <a:spLocks noChangeArrowheads="1"/>
            </p:cNvSpPr>
            <p:nvPr/>
          </p:nvSpPr>
          <p:spPr bwMode="auto">
            <a:xfrm>
              <a:off x="3621" y="334"/>
              <a:ext cx="441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Arial" pitchFamily="34" charset="0"/>
                </a:rPr>
                <a:t>since</a:t>
              </a:r>
            </a:p>
          </p:txBody>
        </p:sp>
      </p:grpSp>
      <p:grpSp>
        <p:nvGrpSpPr>
          <p:cNvPr id="16" name="Group 49"/>
          <p:cNvGrpSpPr>
            <a:grpSpLocks/>
          </p:cNvGrpSpPr>
          <p:nvPr/>
        </p:nvGrpSpPr>
        <p:grpSpPr bwMode="auto">
          <a:xfrm>
            <a:off x="1839119" y="3932237"/>
            <a:ext cx="2039937" cy="900113"/>
            <a:chOff x="2069" y="458"/>
            <a:chExt cx="1285" cy="567"/>
          </a:xfrm>
        </p:grpSpPr>
        <p:sp>
          <p:nvSpPr>
            <p:cNvPr id="17" name="Freeform 43"/>
            <p:cNvSpPr>
              <a:spLocks/>
            </p:cNvSpPr>
            <p:nvPr/>
          </p:nvSpPr>
          <p:spPr bwMode="auto">
            <a:xfrm>
              <a:off x="2476" y="458"/>
              <a:ext cx="454" cy="327"/>
            </a:xfrm>
            <a:custGeom>
              <a:avLst/>
              <a:gdLst>
                <a:gd name="T0" fmla="*/ 453 w 454"/>
                <a:gd name="T1" fmla="*/ 148 h 327"/>
                <a:gd name="T2" fmla="*/ 445 w 454"/>
                <a:gd name="T3" fmla="*/ 120 h 327"/>
                <a:gd name="T4" fmla="*/ 431 w 454"/>
                <a:gd name="T5" fmla="*/ 94 h 327"/>
                <a:gd name="T6" fmla="*/ 412 w 454"/>
                <a:gd name="T7" fmla="*/ 68 h 327"/>
                <a:gd name="T8" fmla="*/ 387 w 454"/>
                <a:gd name="T9" fmla="*/ 47 h 327"/>
                <a:gd name="T10" fmla="*/ 356 w 454"/>
                <a:gd name="T11" fmla="*/ 29 h 327"/>
                <a:gd name="T12" fmla="*/ 322 w 454"/>
                <a:gd name="T13" fmla="*/ 15 h 327"/>
                <a:gd name="T14" fmla="*/ 285 w 454"/>
                <a:gd name="T15" fmla="*/ 5 h 327"/>
                <a:gd name="T16" fmla="*/ 246 w 454"/>
                <a:gd name="T17" fmla="*/ 0 h 327"/>
                <a:gd name="T18" fmla="*/ 206 w 454"/>
                <a:gd name="T19" fmla="*/ 0 h 327"/>
                <a:gd name="T20" fmla="*/ 167 w 454"/>
                <a:gd name="T21" fmla="*/ 5 h 327"/>
                <a:gd name="T22" fmla="*/ 131 w 454"/>
                <a:gd name="T23" fmla="*/ 15 h 327"/>
                <a:gd name="T24" fmla="*/ 96 w 454"/>
                <a:gd name="T25" fmla="*/ 29 h 327"/>
                <a:gd name="T26" fmla="*/ 66 w 454"/>
                <a:gd name="T27" fmla="*/ 47 h 327"/>
                <a:gd name="T28" fmla="*/ 41 w 454"/>
                <a:gd name="T29" fmla="*/ 68 h 327"/>
                <a:gd name="T30" fmla="*/ 21 w 454"/>
                <a:gd name="T31" fmla="*/ 94 h 327"/>
                <a:gd name="T32" fmla="*/ 8 w 454"/>
                <a:gd name="T33" fmla="*/ 120 h 327"/>
                <a:gd name="T34" fmla="*/ 1 w 454"/>
                <a:gd name="T35" fmla="*/ 148 h 327"/>
                <a:gd name="T36" fmla="*/ 1 w 454"/>
                <a:gd name="T37" fmla="*/ 177 h 327"/>
                <a:gd name="T38" fmla="*/ 8 w 454"/>
                <a:gd name="T39" fmla="*/ 205 h 327"/>
                <a:gd name="T40" fmla="*/ 21 w 454"/>
                <a:gd name="T41" fmla="*/ 231 h 327"/>
                <a:gd name="T42" fmla="*/ 41 w 454"/>
                <a:gd name="T43" fmla="*/ 257 h 327"/>
                <a:gd name="T44" fmla="*/ 66 w 454"/>
                <a:gd name="T45" fmla="*/ 278 h 327"/>
                <a:gd name="T46" fmla="*/ 96 w 454"/>
                <a:gd name="T47" fmla="*/ 296 h 327"/>
                <a:gd name="T48" fmla="*/ 131 w 454"/>
                <a:gd name="T49" fmla="*/ 310 h 327"/>
                <a:gd name="T50" fmla="*/ 167 w 454"/>
                <a:gd name="T51" fmla="*/ 320 h 327"/>
                <a:gd name="T52" fmla="*/ 206 w 454"/>
                <a:gd name="T53" fmla="*/ 326 h 327"/>
                <a:gd name="T54" fmla="*/ 246 w 454"/>
                <a:gd name="T55" fmla="*/ 326 h 327"/>
                <a:gd name="T56" fmla="*/ 285 w 454"/>
                <a:gd name="T57" fmla="*/ 320 h 327"/>
                <a:gd name="T58" fmla="*/ 322 w 454"/>
                <a:gd name="T59" fmla="*/ 310 h 327"/>
                <a:gd name="T60" fmla="*/ 356 w 454"/>
                <a:gd name="T61" fmla="*/ 296 h 327"/>
                <a:gd name="T62" fmla="*/ 387 w 454"/>
                <a:gd name="T63" fmla="*/ 278 h 327"/>
                <a:gd name="T64" fmla="*/ 412 w 454"/>
                <a:gd name="T65" fmla="*/ 257 h 327"/>
                <a:gd name="T66" fmla="*/ 431 w 454"/>
                <a:gd name="T67" fmla="*/ 231 h 327"/>
                <a:gd name="T68" fmla="*/ 445 w 454"/>
                <a:gd name="T69" fmla="*/ 205 h 327"/>
                <a:gd name="T70" fmla="*/ 453 w 454"/>
                <a:gd name="T71" fmla="*/ 177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54" h="327">
                  <a:moveTo>
                    <a:pt x="453" y="163"/>
                  </a:moveTo>
                  <a:lnTo>
                    <a:pt x="453" y="148"/>
                  </a:lnTo>
                  <a:lnTo>
                    <a:pt x="449" y="134"/>
                  </a:lnTo>
                  <a:lnTo>
                    <a:pt x="445" y="120"/>
                  </a:lnTo>
                  <a:lnTo>
                    <a:pt x="439" y="106"/>
                  </a:lnTo>
                  <a:lnTo>
                    <a:pt x="431" y="94"/>
                  </a:lnTo>
                  <a:lnTo>
                    <a:pt x="422" y="81"/>
                  </a:lnTo>
                  <a:lnTo>
                    <a:pt x="412" y="68"/>
                  </a:lnTo>
                  <a:lnTo>
                    <a:pt x="399" y="57"/>
                  </a:lnTo>
                  <a:lnTo>
                    <a:pt x="387" y="47"/>
                  </a:lnTo>
                  <a:lnTo>
                    <a:pt x="372" y="37"/>
                  </a:lnTo>
                  <a:lnTo>
                    <a:pt x="356" y="29"/>
                  </a:lnTo>
                  <a:lnTo>
                    <a:pt x="339" y="21"/>
                  </a:lnTo>
                  <a:lnTo>
                    <a:pt x="322" y="15"/>
                  </a:lnTo>
                  <a:lnTo>
                    <a:pt x="304" y="9"/>
                  </a:lnTo>
                  <a:lnTo>
                    <a:pt x="285" y="5"/>
                  </a:lnTo>
                  <a:lnTo>
                    <a:pt x="266" y="2"/>
                  </a:lnTo>
                  <a:lnTo>
                    <a:pt x="246" y="0"/>
                  </a:lnTo>
                  <a:lnTo>
                    <a:pt x="227" y="0"/>
                  </a:lnTo>
                  <a:lnTo>
                    <a:pt x="206" y="0"/>
                  </a:lnTo>
                  <a:lnTo>
                    <a:pt x="187" y="2"/>
                  </a:lnTo>
                  <a:lnTo>
                    <a:pt x="167" y="5"/>
                  </a:lnTo>
                  <a:lnTo>
                    <a:pt x="149" y="9"/>
                  </a:lnTo>
                  <a:lnTo>
                    <a:pt x="131" y="15"/>
                  </a:lnTo>
                  <a:lnTo>
                    <a:pt x="113" y="21"/>
                  </a:lnTo>
                  <a:lnTo>
                    <a:pt x="96" y="29"/>
                  </a:lnTo>
                  <a:lnTo>
                    <a:pt x="81" y="37"/>
                  </a:lnTo>
                  <a:lnTo>
                    <a:pt x="66" y="47"/>
                  </a:lnTo>
                  <a:lnTo>
                    <a:pt x="53" y="57"/>
                  </a:lnTo>
                  <a:lnTo>
                    <a:pt x="41" y="68"/>
                  </a:lnTo>
                  <a:lnTo>
                    <a:pt x="30" y="81"/>
                  </a:lnTo>
                  <a:lnTo>
                    <a:pt x="21" y="94"/>
                  </a:lnTo>
                  <a:lnTo>
                    <a:pt x="13" y="106"/>
                  </a:lnTo>
                  <a:lnTo>
                    <a:pt x="8" y="120"/>
                  </a:lnTo>
                  <a:lnTo>
                    <a:pt x="3" y="134"/>
                  </a:lnTo>
                  <a:lnTo>
                    <a:pt x="1" y="148"/>
                  </a:lnTo>
                  <a:lnTo>
                    <a:pt x="0" y="163"/>
                  </a:lnTo>
                  <a:lnTo>
                    <a:pt x="1" y="177"/>
                  </a:lnTo>
                  <a:lnTo>
                    <a:pt x="3" y="191"/>
                  </a:lnTo>
                  <a:lnTo>
                    <a:pt x="8" y="205"/>
                  </a:lnTo>
                  <a:lnTo>
                    <a:pt x="13" y="219"/>
                  </a:lnTo>
                  <a:lnTo>
                    <a:pt x="21" y="231"/>
                  </a:lnTo>
                  <a:lnTo>
                    <a:pt x="30" y="244"/>
                  </a:lnTo>
                  <a:lnTo>
                    <a:pt x="41" y="257"/>
                  </a:lnTo>
                  <a:lnTo>
                    <a:pt x="53" y="268"/>
                  </a:lnTo>
                  <a:lnTo>
                    <a:pt x="66" y="278"/>
                  </a:lnTo>
                  <a:lnTo>
                    <a:pt x="81" y="288"/>
                  </a:lnTo>
                  <a:lnTo>
                    <a:pt x="96" y="296"/>
                  </a:lnTo>
                  <a:lnTo>
                    <a:pt x="113" y="304"/>
                  </a:lnTo>
                  <a:lnTo>
                    <a:pt x="131" y="310"/>
                  </a:lnTo>
                  <a:lnTo>
                    <a:pt x="149" y="316"/>
                  </a:lnTo>
                  <a:lnTo>
                    <a:pt x="167" y="320"/>
                  </a:lnTo>
                  <a:lnTo>
                    <a:pt x="187" y="324"/>
                  </a:lnTo>
                  <a:lnTo>
                    <a:pt x="206" y="326"/>
                  </a:lnTo>
                  <a:lnTo>
                    <a:pt x="227" y="326"/>
                  </a:lnTo>
                  <a:lnTo>
                    <a:pt x="246" y="326"/>
                  </a:lnTo>
                  <a:lnTo>
                    <a:pt x="266" y="324"/>
                  </a:lnTo>
                  <a:lnTo>
                    <a:pt x="285" y="320"/>
                  </a:lnTo>
                  <a:lnTo>
                    <a:pt x="304" y="316"/>
                  </a:lnTo>
                  <a:lnTo>
                    <a:pt x="322" y="310"/>
                  </a:lnTo>
                  <a:lnTo>
                    <a:pt x="339" y="304"/>
                  </a:lnTo>
                  <a:lnTo>
                    <a:pt x="356" y="296"/>
                  </a:lnTo>
                  <a:lnTo>
                    <a:pt x="372" y="288"/>
                  </a:lnTo>
                  <a:lnTo>
                    <a:pt x="387" y="278"/>
                  </a:lnTo>
                  <a:lnTo>
                    <a:pt x="399" y="268"/>
                  </a:lnTo>
                  <a:lnTo>
                    <a:pt x="412" y="257"/>
                  </a:lnTo>
                  <a:lnTo>
                    <a:pt x="422" y="244"/>
                  </a:lnTo>
                  <a:lnTo>
                    <a:pt x="431" y="231"/>
                  </a:lnTo>
                  <a:lnTo>
                    <a:pt x="439" y="219"/>
                  </a:lnTo>
                  <a:lnTo>
                    <a:pt x="445" y="205"/>
                  </a:lnTo>
                  <a:lnTo>
                    <a:pt x="449" y="191"/>
                  </a:lnTo>
                  <a:lnTo>
                    <a:pt x="453" y="177"/>
                  </a:lnTo>
                  <a:lnTo>
                    <a:pt x="453" y="163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44"/>
            <p:cNvSpPr>
              <a:spLocks/>
            </p:cNvSpPr>
            <p:nvPr/>
          </p:nvSpPr>
          <p:spPr bwMode="auto">
            <a:xfrm>
              <a:off x="2069" y="699"/>
              <a:ext cx="454" cy="326"/>
            </a:xfrm>
            <a:custGeom>
              <a:avLst/>
              <a:gdLst>
                <a:gd name="T0" fmla="*/ 451 w 454"/>
                <a:gd name="T1" fmla="*/ 148 h 326"/>
                <a:gd name="T2" fmla="*/ 445 w 454"/>
                <a:gd name="T3" fmla="*/ 120 h 326"/>
                <a:gd name="T4" fmla="*/ 431 w 454"/>
                <a:gd name="T5" fmla="*/ 93 h 326"/>
                <a:gd name="T6" fmla="*/ 411 w 454"/>
                <a:gd name="T7" fmla="*/ 68 h 326"/>
                <a:gd name="T8" fmla="*/ 386 w 454"/>
                <a:gd name="T9" fmla="*/ 47 h 326"/>
                <a:gd name="T10" fmla="*/ 356 w 454"/>
                <a:gd name="T11" fmla="*/ 29 h 326"/>
                <a:gd name="T12" fmla="*/ 322 w 454"/>
                <a:gd name="T13" fmla="*/ 15 h 326"/>
                <a:gd name="T14" fmla="*/ 285 w 454"/>
                <a:gd name="T15" fmla="*/ 5 h 326"/>
                <a:gd name="T16" fmla="*/ 246 w 454"/>
                <a:gd name="T17" fmla="*/ 0 h 326"/>
                <a:gd name="T18" fmla="*/ 206 w 454"/>
                <a:gd name="T19" fmla="*/ 0 h 326"/>
                <a:gd name="T20" fmla="*/ 167 w 454"/>
                <a:gd name="T21" fmla="*/ 5 h 326"/>
                <a:gd name="T22" fmla="*/ 130 w 454"/>
                <a:gd name="T23" fmla="*/ 15 h 326"/>
                <a:gd name="T24" fmla="*/ 96 w 454"/>
                <a:gd name="T25" fmla="*/ 29 h 326"/>
                <a:gd name="T26" fmla="*/ 66 w 454"/>
                <a:gd name="T27" fmla="*/ 47 h 326"/>
                <a:gd name="T28" fmla="*/ 41 w 454"/>
                <a:gd name="T29" fmla="*/ 68 h 326"/>
                <a:gd name="T30" fmla="*/ 21 w 454"/>
                <a:gd name="T31" fmla="*/ 93 h 326"/>
                <a:gd name="T32" fmla="*/ 7 w 454"/>
                <a:gd name="T33" fmla="*/ 120 h 326"/>
                <a:gd name="T34" fmla="*/ 1 w 454"/>
                <a:gd name="T35" fmla="*/ 148 h 326"/>
                <a:gd name="T36" fmla="*/ 1 w 454"/>
                <a:gd name="T37" fmla="*/ 176 h 326"/>
                <a:gd name="T38" fmla="*/ 7 w 454"/>
                <a:gd name="T39" fmla="*/ 204 h 326"/>
                <a:gd name="T40" fmla="*/ 21 w 454"/>
                <a:gd name="T41" fmla="*/ 231 h 326"/>
                <a:gd name="T42" fmla="*/ 41 w 454"/>
                <a:gd name="T43" fmla="*/ 256 h 326"/>
                <a:gd name="T44" fmla="*/ 66 w 454"/>
                <a:gd name="T45" fmla="*/ 277 h 326"/>
                <a:gd name="T46" fmla="*/ 96 w 454"/>
                <a:gd name="T47" fmla="*/ 295 h 326"/>
                <a:gd name="T48" fmla="*/ 130 w 454"/>
                <a:gd name="T49" fmla="*/ 309 h 326"/>
                <a:gd name="T50" fmla="*/ 167 w 454"/>
                <a:gd name="T51" fmla="*/ 319 h 326"/>
                <a:gd name="T52" fmla="*/ 206 w 454"/>
                <a:gd name="T53" fmla="*/ 325 h 326"/>
                <a:gd name="T54" fmla="*/ 246 w 454"/>
                <a:gd name="T55" fmla="*/ 325 h 326"/>
                <a:gd name="T56" fmla="*/ 285 w 454"/>
                <a:gd name="T57" fmla="*/ 319 h 326"/>
                <a:gd name="T58" fmla="*/ 322 w 454"/>
                <a:gd name="T59" fmla="*/ 309 h 326"/>
                <a:gd name="T60" fmla="*/ 356 w 454"/>
                <a:gd name="T61" fmla="*/ 295 h 326"/>
                <a:gd name="T62" fmla="*/ 386 w 454"/>
                <a:gd name="T63" fmla="*/ 277 h 326"/>
                <a:gd name="T64" fmla="*/ 411 w 454"/>
                <a:gd name="T65" fmla="*/ 256 h 326"/>
                <a:gd name="T66" fmla="*/ 431 w 454"/>
                <a:gd name="T67" fmla="*/ 231 h 326"/>
                <a:gd name="T68" fmla="*/ 445 w 454"/>
                <a:gd name="T69" fmla="*/ 204 h 326"/>
                <a:gd name="T70" fmla="*/ 451 w 454"/>
                <a:gd name="T71" fmla="*/ 176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54" h="326">
                  <a:moveTo>
                    <a:pt x="453" y="162"/>
                  </a:moveTo>
                  <a:lnTo>
                    <a:pt x="451" y="148"/>
                  </a:lnTo>
                  <a:lnTo>
                    <a:pt x="449" y="134"/>
                  </a:lnTo>
                  <a:lnTo>
                    <a:pt x="445" y="120"/>
                  </a:lnTo>
                  <a:lnTo>
                    <a:pt x="439" y="106"/>
                  </a:lnTo>
                  <a:lnTo>
                    <a:pt x="431" y="93"/>
                  </a:lnTo>
                  <a:lnTo>
                    <a:pt x="422" y="81"/>
                  </a:lnTo>
                  <a:lnTo>
                    <a:pt x="411" y="68"/>
                  </a:lnTo>
                  <a:lnTo>
                    <a:pt x="399" y="57"/>
                  </a:lnTo>
                  <a:lnTo>
                    <a:pt x="386" y="47"/>
                  </a:lnTo>
                  <a:lnTo>
                    <a:pt x="372" y="37"/>
                  </a:lnTo>
                  <a:lnTo>
                    <a:pt x="356" y="29"/>
                  </a:lnTo>
                  <a:lnTo>
                    <a:pt x="339" y="21"/>
                  </a:lnTo>
                  <a:lnTo>
                    <a:pt x="322" y="15"/>
                  </a:lnTo>
                  <a:lnTo>
                    <a:pt x="304" y="9"/>
                  </a:lnTo>
                  <a:lnTo>
                    <a:pt x="285" y="5"/>
                  </a:lnTo>
                  <a:lnTo>
                    <a:pt x="265" y="1"/>
                  </a:lnTo>
                  <a:lnTo>
                    <a:pt x="246" y="0"/>
                  </a:lnTo>
                  <a:lnTo>
                    <a:pt x="225" y="0"/>
                  </a:lnTo>
                  <a:lnTo>
                    <a:pt x="206" y="0"/>
                  </a:lnTo>
                  <a:lnTo>
                    <a:pt x="186" y="1"/>
                  </a:lnTo>
                  <a:lnTo>
                    <a:pt x="167" y="5"/>
                  </a:lnTo>
                  <a:lnTo>
                    <a:pt x="148" y="9"/>
                  </a:lnTo>
                  <a:lnTo>
                    <a:pt x="130" y="15"/>
                  </a:lnTo>
                  <a:lnTo>
                    <a:pt x="113" y="21"/>
                  </a:lnTo>
                  <a:lnTo>
                    <a:pt x="96" y="29"/>
                  </a:lnTo>
                  <a:lnTo>
                    <a:pt x="80" y="37"/>
                  </a:lnTo>
                  <a:lnTo>
                    <a:pt x="66" y="47"/>
                  </a:lnTo>
                  <a:lnTo>
                    <a:pt x="53" y="57"/>
                  </a:lnTo>
                  <a:lnTo>
                    <a:pt x="41" y="68"/>
                  </a:lnTo>
                  <a:lnTo>
                    <a:pt x="30" y="81"/>
                  </a:lnTo>
                  <a:lnTo>
                    <a:pt x="21" y="93"/>
                  </a:lnTo>
                  <a:lnTo>
                    <a:pt x="13" y="106"/>
                  </a:lnTo>
                  <a:lnTo>
                    <a:pt x="7" y="120"/>
                  </a:lnTo>
                  <a:lnTo>
                    <a:pt x="3" y="134"/>
                  </a:lnTo>
                  <a:lnTo>
                    <a:pt x="1" y="148"/>
                  </a:lnTo>
                  <a:lnTo>
                    <a:pt x="0" y="162"/>
                  </a:lnTo>
                  <a:lnTo>
                    <a:pt x="1" y="176"/>
                  </a:lnTo>
                  <a:lnTo>
                    <a:pt x="3" y="190"/>
                  </a:lnTo>
                  <a:lnTo>
                    <a:pt x="7" y="204"/>
                  </a:lnTo>
                  <a:lnTo>
                    <a:pt x="13" y="218"/>
                  </a:lnTo>
                  <a:lnTo>
                    <a:pt x="21" y="231"/>
                  </a:lnTo>
                  <a:lnTo>
                    <a:pt x="30" y="243"/>
                  </a:lnTo>
                  <a:lnTo>
                    <a:pt x="41" y="256"/>
                  </a:lnTo>
                  <a:lnTo>
                    <a:pt x="53" y="266"/>
                  </a:lnTo>
                  <a:lnTo>
                    <a:pt x="66" y="277"/>
                  </a:lnTo>
                  <a:lnTo>
                    <a:pt x="80" y="287"/>
                  </a:lnTo>
                  <a:lnTo>
                    <a:pt x="96" y="295"/>
                  </a:lnTo>
                  <a:lnTo>
                    <a:pt x="113" y="303"/>
                  </a:lnTo>
                  <a:lnTo>
                    <a:pt x="130" y="309"/>
                  </a:lnTo>
                  <a:lnTo>
                    <a:pt x="148" y="315"/>
                  </a:lnTo>
                  <a:lnTo>
                    <a:pt x="167" y="319"/>
                  </a:lnTo>
                  <a:lnTo>
                    <a:pt x="186" y="322"/>
                  </a:lnTo>
                  <a:lnTo>
                    <a:pt x="206" y="325"/>
                  </a:lnTo>
                  <a:lnTo>
                    <a:pt x="225" y="325"/>
                  </a:lnTo>
                  <a:lnTo>
                    <a:pt x="246" y="325"/>
                  </a:lnTo>
                  <a:lnTo>
                    <a:pt x="265" y="322"/>
                  </a:lnTo>
                  <a:lnTo>
                    <a:pt x="285" y="319"/>
                  </a:lnTo>
                  <a:lnTo>
                    <a:pt x="304" y="315"/>
                  </a:lnTo>
                  <a:lnTo>
                    <a:pt x="322" y="309"/>
                  </a:lnTo>
                  <a:lnTo>
                    <a:pt x="339" y="303"/>
                  </a:lnTo>
                  <a:lnTo>
                    <a:pt x="356" y="295"/>
                  </a:lnTo>
                  <a:lnTo>
                    <a:pt x="372" y="287"/>
                  </a:lnTo>
                  <a:lnTo>
                    <a:pt x="386" y="277"/>
                  </a:lnTo>
                  <a:lnTo>
                    <a:pt x="399" y="266"/>
                  </a:lnTo>
                  <a:lnTo>
                    <a:pt x="411" y="256"/>
                  </a:lnTo>
                  <a:lnTo>
                    <a:pt x="422" y="243"/>
                  </a:lnTo>
                  <a:lnTo>
                    <a:pt x="431" y="231"/>
                  </a:lnTo>
                  <a:lnTo>
                    <a:pt x="439" y="218"/>
                  </a:lnTo>
                  <a:lnTo>
                    <a:pt x="445" y="204"/>
                  </a:lnTo>
                  <a:lnTo>
                    <a:pt x="449" y="190"/>
                  </a:lnTo>
                  <a:lnTo>
                    <a:pt x="451" y="176"/>
                  </a:lnTo>
                  <a:lnTo>
                    <a:pt x="453" y="16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45"/>
            <p:cNvSpPr>
              <a:spLocks/>
            </p:cNvSpPr>
            <p:nvPr/>
          </p:nvSpPr>
          <p:spPr bwMode="auto">
            <a:xfrm>
              <a:off x="2902" y="699"/>
              <a:ext cx="452" cy="326"/>
            </a:xfrm>
            <a:custGeom>
              <a:avLst/>
              <a:gdLst>
                <a:gd name="T0" fmla="*/ 0 w 452"/>
                <a:gd name="T1" fmla="*/ 176 h 326"/>
                <a:gd name="T2" fmla="*/ 7 w 452"/>
                <a:gd name="T3" fmla="*/ 204 h 326"/>
                <a:gd name="T4" fmla="*/ 21 w 452"/>
                <a:gd name="T5" fmla="*/ 231 h 326"/>
                <a:gd name="T6" fmla="*/ 40 w 452"/>
                <a:gd name="T7" fmla="*/ 256 h 326"/>
                <a:gd name="T8" fmla="*/ 65 w 452"/>
                <a:gd name="T9" fmla="*/ 278 h 326"/>
                <a:gd name="T10" fmla="*/ 96 w 452"/>
                <a:gd name="T11" fmla="*/ 295 h 326"/>
                <a:gd name="T12" fmla="*/ 130 w 452"/>
                <a:gd name="T13" fmla="*/ 309 h 326"/>
                <a:gd name="T14" fmla="*/ 167 w 452"/>
                <a:gd name="T15" fmla="*/ 319 h 326"/>
                <a:gd name="T16" fmla="*/ 206 w 452"/>
                <a:gd name="T17" fmla="*/ 325 h 326"/>
                <a:gd name="T18" fmla="*/ 245 w 452"/>
                <a:gd name="T19" fmla="*/ 325 h 326"/>
                <a:gd name="T20" fmla="*/ 283 w 452"/>
                <a:gd name="T21" fmla="*/ 319 h 326"/>
                <a:gd name="T22" fmla="*/ 320 w 452"/>
                <a:gd name="T23" fmla="*/ 309 h 326"/>
                <a:gd name="T24" fmla="*/ 354 w 452"/>
                <a:gd name="T25" fmla="*/ 295 h 326"/>
                <a:gd name="T26" fmla="*/ 385 w 452"/>
                <a:gd name="T27" fmla="*/ 277 h 326"/>
                <a:gd name="T28" fmla="*/ 410 w 452"/>
                <a:gd name="T29" fmla="*/ 254 h 326"/>
                <a:gd name="T30" fmla="*/ 429 w 452"/>
                <a:gd name="T31" fmla="*/ 231 h 326"/>
                <a:gd name="T32" fmla="*/ 443 w 452"/>
                <a:gd name="T33" fmla="*/ 204 h 326"/>
                <a:gd name="T34" fmla="*/ 451 w 452"/>
                <a:gd name="T35" fmla="*/ 176 h 326"/>
                <a:gd name="T36" fmla="*/ 451 w 452"/>
                <a:gd name="T37" fmla="*/ 148 h 326"/>
                <a:gd name="T38" fmla="*/ 443 w 452"/>
                <a:gd name="T39" fmla="*/ 120 h 326"/>
                <a:gd name="T40" fmla="*/ 429 w 452"/>
                <a:gd name="T41" fmla="*/ 93 h 326"/>
                <a:gd name="T42" fmla="*/ 410 w 452"/>
                <a:gd name="T43" fmla="*/ 68 h 326"/>
                <a:gd name="T44" fmla="*/ 385 w 452"/>
                <a:gd name="T45" fmla="*/ 47 h 326"/>
                <a:gd name="T46" fmla="*/ 354 w 452"/>
                <a:gd name="T47" fmla="*/ 29 h 326"/>
                <a:gd name="T48" fmla="*/ 320 w 452"/>
                <a:gd name="T49" fmla="*/ 15 h 326"/>
                <a:gd name="T50" fmla="*/ 283 w 452"/>
                <a:gd name="T51" fmla="*/ 5 h 326"/>
                <a:gd name="T52" fmla="*/ 245 w 452"/>
                <a:gd name="T53" fmla="*/ 0 h 326"/>
                <a:gd name="T54" fmla="*/ 206 w 452"/>
                <a:gd name="T55" fmla="*/ 0 h 326"/>
                <a:gd name="T56" fmla="*/ 167 w 452"/>
                <a:gd name="T57" fmla="*/ 5 h 326"/>
                <a:gd name="T58" fmla="*/ 130 w 452"/>
                <a:gd name="T59" fmla="*/ 15 h 326"/>
                <a:gd name="T60" fmla="*/ 96 w 452"/>
                <a:gd name="T61" fmla="*/ 29 h 326"/>
                <a:gd name="T62" fmla="*/ 65 w 452"/>
                <a:gd name="T63" fmla="*/ 47 h 326"/>
                <a:gd name="T64" fmla="*/ 40 w 452"/>
                <a:gd name="T65" fmla="*/ 68 h 326"/>
                <a:gd name="T66" fmla="*/ 21 w 452"/>
                <a:gd name="T67" fmla="*/ 93 h 326"/>
                <a:gd name="T68" fmla="*/ 7 w 452"/>
                <a:gd name="T69" fmla="*/ 120 h 326"/>
                <a:gd name="T70" fmla="*/ 0 w 452"/>
                <a:gd name="T71" fmla="*/ 148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52" h="326">
                  <a:moveTo>
                    <a:pt x="0" y="162"/>
                  </a:moveTo>
                  <a:lnTo>
                    <a:pt x="0" y="176"/>
                  </a:lnTo>
                  <a:lnTo>
                    <a:pt x="3" y="190"/>
                  </a:lnTo>
                  <a:lnTo>
                    <a:pt x="7" y="204"/>
                  </a:lnTo>
                  <a:lnTo>
                    <a:pt x="13" y="218"/>
                  </a:lnTo>
                  <a:lnTo>
                    <a:pt x="21" y="231"/>
                  </a:lnTo>
                  <a:lnTo>
                    <a:pt x="29" y="243"/>
                  </a:lnTo>
                  <a:lnTo>
                    <a:pt x="40" y="256"/>
                  </a:lnTo>
                  <a:lnTo>
                    <a:pt x="52" y="267"/>
                  </a:lnTo>
                  <a:lnTo>
                    <a:pt x="65" y="278"/>
                  </a:lnTo>
                  <a:lnTo>
                    <a:pt x="80" y="287"/>
                  </a:lnTo>
                  <a:lnTo>
                    <a:pt x="96" y="295"/>
                  </a:lnTo>
                  <a:lnTo>
                    <a:pt x="112" y="303"/>
                  </a:lnTo>
                  <a:lnTo>
                    <a:pt x="130" y="309"/>
                  </a:lnTo>
                  <a:lnTo>
                    <a:pt x="148" y="315"/>
                  </a:lnTo>
                  <a:lnTo>
                    <a:pt x="167" y="319"/>
                  </a:lnTo>
                  <a:lnTo>
                    <a:pt x="186" y="322"/>
                  </a:lnTo>
                  <a:lnTo>
                    <a:pt x="206" y="325"/>
                  </a:lnTo>
                  <a:lnTo>
                    <a:pt x="225" y="325"/>
                  </a:lnTo>
                  <a:lnTo>
                    <a:pt x="245" y="325"/>
                  </a:lnTo>
                  <a:lnTo>
                    <a:pt x="264" y="322"/>
                  </a:lnTo>
                  <a:lnTo>
                    <a:pt x="283" y="319"/>
                  </a:lnTo>
                  <a:lnTo>
                    <a:pt x="302" y="315"/>
                  </a:lnTo>
                  <a:lnTo>
                    <a:pt x="320" y="309"/>
                  </a:lnTo>
                  <a:lnTo>
                    <a:pt x="338" y="303"/>
                  </a:lnTo>
                  <a:lnTo>
                    <a:pt x="354" y="295"/>
                  </a:lnTo>
                  <a:lnTo>
                    <a:pt x="370" y="287"/>
                  </a:lnTo>
                  <a:lnTo>
                    <a:pt x="385" y="277"/>
                  </a:lnTo>
                  <a:lnTo>
                    <a:pt x="398" y="266"/>
                  </a:lnTo>
                  <a:lnTo>
                    <a:pt x="410" y="254"/>
                  </a:lnTo>
                  <a:lnTo>
                    <a:pt x="421" y="243"/>
                  </a:lnTo>
                  <a:lnTo>
                    <a:pt x="429" y="231"/>
                  </a:lnTo>
                  <a:lnTo>
                    <a:pt x="437" y="217"/>
                  </a:lnTo>
                  <a:lnTo>
                    <a:pt x="443" y="204"/>
                  </a:lnTo>
                  <a:lnTo>
                    <a:pt x="447" y="190"/>
                  </a:lnTo>
                  <a:lnTo>
                    <a:pt x="451" y="176"/>
                  </a:lnTo>
                  <a:lnTo>
                    <a:pt x="451" y="162"/>
                  </a:lnTo>
                  <a:lnTo>
                    <a:pt x="451" y="148"/>
                  </a:lnTo>
                  <a:lnTo>
                    <a:pt x="447" y="134"/>
                  </a:lnTo>
                  <a:lnTo>
                    <a:pt x="443" y="120"/>
                  </a:lnTo>
                  <a:lnTo>
                    <a:pt x="437" y="106"/>
                  </a:lnTo>
                  <a:lnTo>
                    <a:pt x="429" y="93"/>
                  </a:lnTo>
                  <a:lnTo>
                    <a:pt x="421" y="81"/>
                  </a:lnTo>
                  <a:lnTo>
                    <a:pt x="410" y="68"/>
                  </a:lnTo>
                  <a:lnTo>
                    <a:pt x="398" y="57"/>
                  </a:lnTo>
                  <a:lnTo>
                    <a:pt x="385" y="47"/>
                  </a:lnTo>
                  <a:lnTo>
                    <a:pt x="370" y="37"/>
                  </a:lnTo>
                  <a:lnTo>
                    <a:pt x="354" y="29"/>
                  </a:lnTo>
                  <a:lnTo>
                    <a:pt x="338" y="21"/>
                  </a:lnTo>
                  <a:lnTo>
                    <a:pt x="320" y="15"/>
                  </a:lnTo>
                  <a:lnTo>
                    <a:pt x="302" y="9"/>
                  </a:lnTo>
                  <a:lnTo>
                    <a:pt x="283" y="5"/>
                  </a:lnTo>
                  <a:lnTo>
                    <a:pt x="264" y="1"/>
                  </a:lnTo>
                  <a:lnTo>
                    <a:pt x="245" y="0"/>
                  </a:lnTo>
                  <a:lnTo>
                    <a:pt x="225" y="0"/>
                  </a:lnTo>
                  <a:lnTo>
                    <a:pt x="206" y="0"/>
                  </a:lnTo>
                  <a:lnTo>
                    <a:pt x="186" y="1"/>
                  </a:lnTo>
                  <a:lnTo>
                    <a:pt x="167" y="5"/>
                  </a:lnTo>
                  <a:lnTo>
                    <a:pt x="148" y="9"/>
                  </a:lnTo>
                  <a:lnTo>
                    <a:pt x="130" y="15"/>
                  </a:lnTo>
                  <a:lnTo>
                    <a:pt x="112" y="21"/>
                  </a:lnTo>
                  <a:lnTo>
                    <a:pt x="96" y="29"/>
                  </a:lnTo>
                  <a:lnTo>
                    <a:pt x="80" y="37"/>
                  </a:lnTo>
                  <a:lnTo>
                    <a:pt x="65" y="47"/>
                  </a:lnTo>
                  <a:lnTo>
                    <a:pt x="52" y="57"/>
                  </a:lnTo>
                  <a:lnTo>
                    <a:pt x="40" y="68"/>
                  </a:lnTo>
                  <a:lnTo>
                    <a:pt x="29" y="81"/>
                  </a:lnTo>
                  <a:lnTo>
                    <a:pt x="21" y="93"/>
                  </a:lnTo>
                  <a:lnTo>
                    <a:pt x="13" y="106"/>
                  </a:lnTo>
                  <a:lnTo>
                    <a:pt x="7" y="120"/>
                  </a:lnTo>
                  <a:lnTo>
                    <a:pt x="3" y="134"/>
                  </a:lnTo>
                  <a:lnTo>
                    <a:pt x="0" y="148"/>
                  </a:lnTo>
                  <a:lnTo>
                    <a:pt x="0" y="16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Rectangle 46"/>
            <p:cNvSpPr>
              <a:spLocks noChangeArrowheads="1"/>
            </p:cNvSpPr>
            <p:nvPr/>
          </p:nvSpPr>
          <p:spPr bwMode="auto">
            <a:xfrm>
              <a:off x="2976" y="757"/>
              <a:ext cx="270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Arial" pitchFamily="34" charset="0"/>
                </a:rPr>
                <a:t>lot</a:t>
              </a:r>
            </a:p>
          </p:txBody>
        </p:sp>
        <p:sp>
          <p:nvSpPr>
            <p:cNvPr id="21" name="Rectangle 47"/>
            <p:cNvSpPr>
              <a:spLocks noChangeArrowheads="1"/>
            </p:cNvSpPr>
            <p:nvPr/>
          </p:nvSpPr>
          <p:spPr bwMode="auto">
            <a:xfrm>
              <a:off x="2470" y="497"/>
              <a:ext cx="448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Arial" pitchFamily="34" charset="0"/>
                </a:rPr>
                <a:t>name</a:t>
              </a:r>
            </a:p>
          </p:txBody>
        </p:sp>
        <p:sp>
          <p:nvSpPr>
            <p:cNvPr id="22" name="Rectangle 48"/>
            <p:cNvSpPr>
              <a:spLocks noChangeArrowheads="1"/>
            </p:cNvSpPr>
            <p:nvPr/>
          </p:nvSpPr>
          <p:spPr bwMode="auto">
            <a:xfrm>
              <a:off x="2121" y="750"/>
              <a:ext cx="335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 u="sng">
                  <a:solidFill>
                    <a:srgbClr val="000000"/>
                  </a:solidFill>
                  <a:latin typeface="Arial" pitchFamily="34" charset="0"/>
                </a:rPr>
                <a:t>ssn</a:t>
              </a:r>
            </a:p>
          </p:txBody>
        </p:sp>
      </p:grpSp>
      <p:grpSp>
        <p:nvGrpSpPr>
          <p:cNvPr id="23" name="Group 52"/>
          <p:cNvGrpSpPr>
            <a:grpSpLocks/>
          </p:cNvGrpSpPr>
          <p:nvPr/>
        </p:nvGrpSpPr>
        <p:grpSpPr bwMode="auto">
          <a:xfrm>
            <a:off x="4040981" y="4876800"/>
            <a:ext cx="1220788" cy="920750"/>
            <a:chOff x="3456" y="1053"/>
            <a:chExt cx="769" cy="580"/>
          </a:xfrm>
        </p:grpSpPr>
        <p:sp>
          <p:nvSpPr>
            <p:cNvPr id="24" name="Rectangle 50"/>
            <p:cNvSpPr>
              <a:spLocks noChangeArrowheads="1"/>
            </p:cNvSpPr>
            <p:nvPr/>
          </p:nvSpPr>
          <p:spPr bwMode="auto">
            <a:xfrm>
              <a:off x="3522" y="1266"/>
              <a:ext cx="662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Arial" pitchFamily="34" charset="0"/>
                </a:rPr>
                <a:t>Manages</a:t>
              </a:r>
            </a:p>
          </p:txBody>
        </p:sp>
        <p:sp>
          <p:nvSpPr>
            <p:cNvPr id="25" name="Freeform 51"/>
            <p:cNvSpPr>
              <a:spLocks/>
            </p:cNvSpPr>
            <p:nvPr/>
          </p:nvSpPr>
          <p:spPr bwMode="auto">
            <a:xfrm>
              <a:off x="3456" y="1053"/>
              <a:ext cx="769" cy="580"/>
            </a:xfrm>
            <a:custGeom>
              <a:avLst/>
              <a:gdLst>
                <a:gd name="T0" fmla="*/ 0 w 769"/>
                <a:gd name="T1" fmla="*/ 290 h 580"/>
                <a:gd name="T2" fmla="*/ 378 w 769"/>
                <a:gd name="T3" fmla="*/ 0 h 580"/>
                <a:gd name="T4" fmla="*/ 768 w 769"/>
                <a:gd name="T5" fmla="*/ 300 h 580"/>
                <a:gd name="T6" fmla="*/ 378 w 769"/>
                <a:gd name="T7" fmla="*/ 579 h 580"/>
                <a:gd name="T8" fmla="*/ 0 w 769"/>
                <a:gd name="T9" fmla="*/ 290 h 5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9" h="580">
                  <a:moveTo>
                    <a:pt x="0" y="290"/>
                  </a:moveTo>
                  <a:lnTo>
                    <a:pt x="378" y="0"/>
                  </a:lnTo>
                  <a:lnTo>
                    <a:pt x="768" y="300"/>
                  </a:lnTo>
                  <a:lnTo>
                    <a:pt x="378" y="579"/>
                  </a:lnTo>
                  <a:lnTo>
                    <a:pt x="0" y="29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" name="Freeform 53"/>
          <p:cNvSpPr>
            <a:spLocks/>
          </p:cNvSpPr>
          <p:nvPr/>
        </p:nvSpPr>
        <p:spPr bwMode="auto">
          <a:xfrm>
            <a:off x="5818981" y="5167312"/>
            <a:ext cx="1295400" cy="479425"/>
          </a:xfrm>
          <a:custGeom>
            <a:avLst/>
            <a:gdLst>
              <a:gd name="T0" fmla="*/ 815 w 816"/>
              <a:gd name="T1" fmla="*/ 301 h 302"/>
              <a:gd name="T2" fmla="*/ 815 w 816"/>
              <a:gd name="T3" fmla="*/ 0 h 302"/>
              <a:gd name="T4" fmla="*/ 0 w 816"/>
              <a:gd name="T5" fmla="*/ 0 h 302"/>
              <a:gd name="T6" fmla="*/ 0 w 816"/>
              <a:gd name="T7" fmla="*/ 301 h 302"/>
              <a:gd name="T8" fmla="*/ 815 w 816"/>
              <a:gd name="T9" fmla="*/ 301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16" h="302">
                <a:moveTo>
                  <a:pt x="815" y="301"/>
                </a:moveTo>
                <a:lnTo>
                  <a:pt x="815" y="0"/>
                </a:lnTo>
                <a:lnTo>
                  <a:pt x="0" y="0"/>
                </a:lnTo>
                <a:lnTo>
                  <a:pt x="0" y="301"/>
                </a:lnTo>
                <a:lnTo>
                  <a:pt x="815" y="30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7" name="Group 56"/>
          <p:cNvGrpSpPr>
            <a:grpSpLocks/>
          </p:cNvGrpSpPr>
          <p:nvPr/>
        </p:nvGrpSpPr>
        <p:grpSpPr bwMode="auto">
          <a:xfrm>
            <a:off x="2250281" y="5151437"/>
            <a:ext cx="1292225" cy="468313"/>
            <a:chOff x="2328" y="1226"/>
            <a:chExt cx="814" cy="295"/>
          </a:xfrm>
        </p:grpSpPr>
        <p:sp>
          <p:nvSpPr>
            <p:cNvPr id="28" name="Freeform 54"/>
            <p:cNvSpPr>
              <a:spLocks/>
            </p:cNvSpPr>
            <p:nvPr/>
          </p:nvSpPr>
          <p:spPr bwMode="auto">
            <a:xfrm>
              <a:off x="2328" y="1226"/>
              <a:ext cx="814" cy="295"/>
            </a:xfrm>
            <a:custGeom>
              <a:avLst/>
              <a:gdLst>
                <a:gd name="T0" fmla="*/ 813 w 814"/>
                <a:gd name="T1" fmla="*/ 294 h 295"/>
                <a:gd name="T2" fmla="*/ 813 w 814"/>
                <a:gd name="T3" fmla="*/ 0 h 295"/>
                <a:gd name="T4" fmla="*/ 0 w 814"/>
                <a:gd name="T5" fmla="*/ 0 h 295"/>
                <a:gd name="T6" fmla="*/ 0 w 814"/>
                <a:gd name="T7" fmla="*/ 294 h 295"/>
                <a:gd name="T8" fmla="*/ 813 w 814"/>
                <a:gd name="T9" fmla="*/ 294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4" h="295">
                  <a:moveTo>
                    <a:pt x="813" y="294"/>
                  </a:moveTo>
                  <a:lnTo>
                    <a:pt x="813" y="0"/>
                  </a:lnTo>
                  <a:lnTo>
                    <a:pt x="0" y="0"/>
                  </a:lnTo>
                  <a:lnTo>
                    <a:pt x="0" y="294"/>
                  </a:lnTo>
                  <a:lnTo>
                    <a:pt x="813" y="29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Rectangle 55"/>
            <p:cNvSpPr>
              <a:spLocks noChangeArrowheads="1"/>
            </p:cNvSpPr>
            <p:nvPr/>
          </p:nvSpPr>
          <p:spPr bwMode="auto">
            <a:xfrm>
              <a:off x="2336" y="1266"/>
              <a:ext cx="790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Arial" pitchFamily="34" charset="0"/>
                </a:rPr>
                <a:t>Employees</a:t>
              </a:r>
            </a:p>
          </p:txBody>
        </p:sp>
      </p:grpSp>
      <p:sp>
        <p:nvSpPr>
          <p:cNvPr id="30" name="Rectangle 57"/>
          <p:cNvSpPr>
            <a:spLocks noChangeArrowheads="1"/>
          </p:cNvSpPr>
          <p:nvPr/>
        </p:nvSpPr>
        <p:spPr bwMode="auto">
          <a:xfrm>
            <a:off x="5731669" y="5230812"/>
            <a:ext cx="14224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Departments</a:t>
            </a:r>
          </a:p>
        </p:txBody>
      </p:sp>
      <p:sp>
        <p:nvSpPr>
          <p:cNvPr id="31" name="Line 101"/>
          <p:cNvSpPr>
            <a:spLocks noChangeShapeType="1"/>
          </p:cNvSpPr>
          <p:nvPr/>
        </p:nvSpPr>
        <p:spPr bwMode="auto">
          <a:xfrm flipH="1">
            <a:off x="3501231" y="5338762"/>
            <a:ext cx="5461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102"/>
          <p:cNvSpPr>
            <a:spLocks noChangeShapeType="1"/>
          </p:cNvSpPr>
          <p:nvPr/>
        </p:nvSpPr>
        <p:spPr bwMode="auto">
          <a:xfrm>
            <a:off x="5266531" y="5338762"/>
            <a:ext cx="5207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103"/>
          <p:cNvSpPr>
            <a:spLocks noChangeShapeType="1"/>
          </p:cNvSpPr>
          <p:nvPr/>
        </p:nvSpPr>
        <p:spPr bwMode="auto">
          <a:xfrm flipH="1">
            <a:off x="3272631" y="4811712"/>
            <a:ext cx="241300" cy="2921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104"/>
          <p:cNvSpPr>
            <a:spLocks noChangeShapeType="1"/>
          </p:cNvSpPr>
          <p:nvPr/>
        </p:nvSpPr>
        <p:spPr bwMode="auto">
          <a:xfrm>
            <a:off x="2821781" y="4430712"/>
            <a:ext cx="0" cy="6731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105"/>
          <p:cNvSpPr>
            <a:spLocks noChangeShapeType="1"/>
          </p:cNvSpPr>
          <p:nvPr/>
        </p:nvSpPr>
        <p:spPr bwMode="auto">
          <a:xfrm>
            <a:off x="2294731" y="4811712"/>
            <a:ext cx="139700" cy="2921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106"/>
          <p:cNvSpPr>
            <a:spLocks noChangeShapeType="1"/>
          </p:cNvSpPr>
          <p:nvPr/>
        </p:nvSpPr>
        <p:spPr bwMode="auto">
          <a:xfrm>
            <a:off x="4650581" y="4202112"/>
            <a:ext cx="0" cy="6731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Line 107"/>
          <p:cNvSpPr>
            <a:spLocks noChangeShapeType="1"/>
          </p:cNvSpPr>
          <p:nvPr/>
        </p:nvSpPr>
        <p:spPr bwMode="auto">
          <a:xfrm>
            <a:off x="5876131" y="4811712"/>
            <a:ext cx="215900" cy="3683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Line 108"/>
          <p:cNvSpPr>
            <a:spLocks noChangeShapeType="1"/>
          </p:cNvSpPr>
          <p:nvPr/>
        </p:nvSpPr>
        <p:spPr bwMode="auto">
          <a:xfrm>
            <a:off x="6403181" y="4506912"/>
            <a:ext cx="0" cy="6731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109"/>
          <p:cNvSpPr>
            <a:spLocks noChangeShapeType="1"/>
          </p:cNvSpPr>
          <p:nvPr/>
        </p:nvSpPr>
        <p:spPr bwMode="auto">
          <a:xfrm flipH="1">
            <a:off x="6777831" y="4811712"/>
            <a:ext cx="165100" cy="3683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4470123" y="5836359"/>
            <a:ext cx="23759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Key constraints are </a:t>
            </a:r>
            <a:br>
              <a:rPr lang="en-US" dirty="0"/>
            </a:br>
            <a:r>
              <a:rPr lang="en-US" dirty="0"/>
              <a:t>denoted by </a:t>
            </a:r>
            <a:r>
              <a:rPr lang="en-US" i="1" dirty="0"/>
              <a:t>thin arrows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1219200" y="3035300"/>
            <a:ext cx="6248400" cy="393699"/>
          </a:xfrm>
          <a:prstGeom prst="roundRect">
            <a:avLst/>
          </a:prstGeom>
          <a:solidFill>
            <a:srgbClr val="0070C0">
              <a:alpha val="9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C000"/>
                </a:solidFill>
              </a:rPr>
              <a:t>This restriction is an example of a “key constraint”</a:t>
            </a:r>
          </a:p>
        </p:txBody>
      </p:sp>
    </p:spTree>
    <p:extLst>
      <p:ext uri="{BB962C8B-B14F-4D97-AF65-F5344CB8AC3E}">
        <p14:creationId xmlns:p14="http://schemas.microsoft.com/office/powerpoint/2010/main" val="3135658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1" grpId="0"/>
      <p:bldP spid="12" grpId="0"/>
      <p:bldP spid="26" grpId="0" animBg="1"/>
      <p:bldP spid="30" grpId="0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/>
      <p:bldP spid="4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Cardinalities</a:t>
            </a:r>
          </a:p>
        </p:txBody>
      </p:sp>
      <p:sp>
        <p:nvSpPr>
          <p:cNvPr id="42" name="Freeform 6"/>
          <p:cNvSpPr>
            <a:spLocks/>
          </p:cNvSpPr>
          <p:nvPr/>
        </p:nvSpPr>
        <p:spPr bwMode="auto">
          <a:xfrm>
            <a:off x="853281" y="3192151"/>
            <a:ext cx="338138" cy="2149475"/>
          </a:xfrm>
          <a:custGeom>
            <a:avLst/>
            <a:gdLst>
              <a:gd name="T0" fmla="*/ 211 w 213"/>
              <a:gd name="T1" fmla="*/ 617 h 1354"/>
              <a:gd name="T2" fmla="*/ 208 w 213"/>
              <a:gd name="T3" fmla="*/ 501 h 1354"/>
              <a:gd name="T4" fmla="*/ 202 w 213"/>
              <a:gd name="T5" fmla="*/ 390 h 1354"/>
              <a:gd name="T6" fmla="*/ 193 w 213"/>
              <a:gd name="T7" fmla="*/ 288 h 1354"/>
              <a:gd name="T8" fmla="*/ 181 w 213"/>
              <a:gd name="T9" fmla="*/ 198 h 1354"/>
              <a:gd name="T10" fmla="*/ 167 w 213"/>
              <a:gd name="T11" fmla="*/ 122 h 1354"/>
              <a:gd name="T12" fmla="*/ 151 w 213"/>
              <a:gd name="T13" fmla="*/ 63 h 1354"/>
              <a:gd name="T14" fmla="*/ 133 w 213"/>
              <a:gd name="T15" fmla="*/ 22 h 1354"/>
              <a:gd name="T16" fmla="*/ 115 w 213"/>
              <a:gd name="T17" fmla="*/ 2 h 1354"/>
              <a:gd name="T18" fmla="*/ 97 w 213"/>
              <a:gd name="T19" fmla="*/ 2 h 1354"/>
              <a:gd name="T20" fmla="*/ 79 w 213"/>
              <a:gd name="T21" fmla="*/ 22 h 1354"/>
              <a:gd name="T22" fmla="*/ 61 w 213"/>
              <a:gd name="T23" fmla="*/ 63 h 1354"/>
              <a:gd name="T24" fmla="*/ 45 w 213"/>
              <a:gd name="T25" fmla="*/ 122 h 1354"/>
              <a:gd name="T26" fmla="*/ 31 w 213"/>
              <a:gd name="T27" fmla="*/ 198 h 1354"/>
              <a:gd name="T28" fmla="*/ 19 w 213"/>
              <a:gd name="T29" fmla="*/ 288 h 1354"/>
              <a:gd name="T30" fmla="*/ 10 w 213"/>
              <a:gd name="T31" fmla="*/ 390 h 1354"/>
              <a:gd name="T32" fmla="*/ 4 w 213"/>
              <a:gd name="T33" fmla="*/ 501 h 1354"/>
              <a:gd name="T34" fmla="*/ 1 w 213"/>
              <a:gd name="T35" fmla="*/ 617 h 1354"/>
              <a:gd name="T36" fmla="*/ 1 w 213"/>
              <a:gd name="T37" fmla="*/ 735 h 1354"/>
              <a:gd name="T38" fmla="*/ 4 w 213"/>
              <a:gd name="T39" fmla="*/ 851 h 1354"/>
              <a:gd name="T40" fmla="*/ 10 w 213"/>
              <a:gd name="T41" fmla="*/ 962 h 1354"/>
              <a:gd name="T42" fmla="*/ 19 w 213"/>
              <a:gd name="T43" fmla="*/ 1064 h 1354"/>
              <a:gd name="T44" fmla="*/ 31 w 213"/>
              <a:gd name="T45" fmla="*/ 1155 h 1354"/>
              <a:gd name="T46" fmla="*/ 45 w 213"/>
              <a:gd name="T47" fmla="*/ 1231 h 1354"/>
              <a:gd name="T48" fmla="*/ 61 w 213"/>
              <a:gd name="T49" fmla="*/ 1289 h 1354"/>
              <a:gd name="T50" fmla="*/ 79 w 213"/>
              <a:gd name="T51" fmla="*/ 1330 h 1354"/>
              <a:gd name="T52" fmla="*/ 97 w 213"/>
              <a:gd name="T53" fmla="*/ 1351 h 1354"/>
              <a:gd name="T54" fmla="*/ 115 w 213"/>
              <a:gd name="T55" fmla="*/ 1351 h 1354"/>
              <a:gd name="T56" fmla="*/ 133 w 213"/>
              <a:gd name="T57" fmla="*/ 1330 h 1354"/>
              <a:gd name="T58" fmla="*/ 151 w 213"/>
              <a:gd name="T59" fmla="*/ 1289 h 1354"/>
              <a:gd name="T60" fmla="*/ 167 w 213"/>
              <a:gd name="T61" fmla="*/ 1231 h 1354"/>
              <a:gd name="T62" fmla="*/ 181 w 213"/>
              <a:gd name="T63" fmla="*/ 1155 h 1354"/>
              <a:gd name="T64" fmla="*/ 193 w 213"/>
              <a:gd name="T65" fmla="*/ 1064 h 1354"/>
              <a:gd name="T66" fmla="*/ 202 w 213"/>
              <a:gd name="T67" fmla="*/ 962 h 1354"/>
              <a:gd name="T68" fmla="*/ 208 w 213"/>
              <a:gd name="T69" fmla="*/ 851 h 1354"/>
              <a:gd name="T70" fmla="*/ 211 w 213"/>
              <a:gd name="T71" fmla="*/ 735 h 13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213" h="1354">
                <a:moveTo>
                  <a:pt x="212" y="677"/>
                </a:moveTo>
                <a:lnTo>
                  <a:pt x="211" y="617"/>
                </a:lnTo>
                <a:lnTo>
                  <a:pt x="210" y="559"/>
                </a:lnTo>
                <a:lnTo>
                  <a:pt x="208" y="501"/>
                </a:lnTo>
                <a:lnTo>
                  <a:pt x="206" y="445"/>
                </a:lnTo>
                <a:lnTo>
                  <a:pt x="202" y="390"/>
                </a:lnTo>
                <a:lnTo>
                  <a:pt x="198" y="338"/>
                </a:lnTo>
                <a:lnTo>
                  <a:pt x="193" y="288"/>
                </a:lnTo>
                <a:lnTo>
                  <a:pt x="187" y="241"/>
                </a:lnTo>
                <a:lnTo>
                  <a:pt x="181" y="198"/>
                </a:lnTo>
                <a:lnTo>
                  <a:pt x="174" y="158"/>
                </a:lnTo>
                <a:lnTo>
                  <a:pt x="167" y="122"/>
                </a:lnTo>
                <a:lnTo>
                  <a:pt x="159" y="90"/>
                </a:lnTo>
                <a:lnTo>
                  <a:pt x="151" y="63"/>
                </a:lnTo>
                <a:lnTo>
                  <a:pt x="142" y="40"/>
                </a:lnTo>
                <a:lnTo>
                  <a:pt x="133" y="22"/>
                </a:lnTo>
                <a:lnTo>
                  <a:pt x="124" y="10"/>
                </a:lnTo>
                <a:lnTo>
                  <a:pt x="115" y="2"/>
                </a:lnTo>
                <a:lnTo>
                  <a:pt x="106" y="0"/>
                </a:lnTo>
                <a:lnTo>
                  <a:pt x="97" y="2"/>
                </a:lnTo>
                <a:lnTo>
                  <a:pt x="87" y="10"/>
                </a:lnTo>
                <a:lnTo>
                  <a:pt x="79" y="22"/>
                </a:lnTo>
                <a:lnTo>
                  <a:pt x="70" y="40"/>
                </a:lnTo>
                <a:lnTo>
                  <a:pt x="61" y="63"/>
                </a:lnTo>
                <a:lnTo>
                  <a:pt x="53" y="90"/>
                </a:lnTo>
                <a:lnTo>
                  <a:pt x="45" y="122"/>
                </a:lnTo>
                <a:lnTo>
                  <a:pt x="38" y="158"/>
                </a:lnTo>
                <a:lnTo>
                  <a:pt x="31" y="198"/>
                </a:lnTo>
                <a:lnTo>
                  <a:pt x="25" y="241"/>
                </a:lnTo>
                <a:lnTo>
                  <a:pt x="19" y="288"/>
                </a:lnTo>
                <a:lnTo>
                  <a:pt x="14" y="338"/>
                </a:lnTo>
                <a:lnTo>
                  <a:pt x="10" y="390"/>
                </a:lnTo>
                <a:lnTo>
                  <a:pt x="6" y="445"/>
                </a:lnTo>
                <a:lnTo>
                  <a:pt x="4" y="501"/>
                </a:lnTo>
                <a:lnTo>
                  <a:pt x="2" y="559"/>
                </a:lnTo>
                <a:lnTo>
                  <a:pt x="1" y="617"/>
                </a:lnTo>
                <a:lnTo>
                  <a:pt x="0" y="677"/>
                </a:lnTo>
                <a:lnTo>
                  <a:pt x="1" y="735"/>
                </a:lnTo>
                <a:lnTo>
                  <a:pt x="2" y="794"/>
                </a:lnTo>
                <a:lnTo>
                  <a:pt x="4" y="851"/>
                </a:lnTo>
                <a:lnTo>
                  <a:pt x="6" y="908"/>
                </a:lnTo>
                <a:lnTo>
                  <a:pt x="10" y="962"/>
                </a:lnTo>
                <a:lnTo>
                  <a:pt x="14" y="1015"/>
                </a:lnTo>
                <a:lnTo>
                  <a:pt x="19" y="1064"/>
                </a:lnTo>
                <a:lnTo>
                  <a:pt x="25" y="1112"/>
                </a:lnTo>
                <a:lnTo>
                  <a:pt x="31" y="1155"/>
                </a:lnTo>
                <a:lnTo>
                  <a:pt x="38" y="1195"/>
                </a:lnTo>
                <a:lnTo>
                  <a:pt x="45" y="1231"/>
                </a:lnTo>
                <a:lnTo>
                  <a:pt x="53" y="1262"/>
                </a:lnTo>
                <a:lnTo>
                  <a:pt x="61" y="1289"/>
                </a:lnTo>
                <a:lnTo>
                  <a:pt x="70" y="1312"/>
                </a:lnTo>
                <a:lnTo>
                  <a:pt x="79" y="1330"/>
                </a:lnTo>
                <a:lnTo>
                  <a:pt x="87" y="1343"/>
                </a:lnTo>
                <a:lnTo>
                  <a:pt x="97" y="1351"/>
                </a:lnTo>
                <a:lnTo>
                  <a:pt x="106" y="1353"/>
                </a:lnTo>
                <a:lnTo>
                  <a:pt x="115" y="1351"/>
                </a:lnTo>
                <a:lnTo>
                  <a:pt x="124" y="1343"/>
                </a:lnTo>
                <a:lnTo>
                  <a:pt x="133" y="1330"/>
                </a:lnTo>
                <a:lnTo>
                  <a:pt x="142" y="1312"/>
                </a:lnTo>
                <a:lnTo>
                  <a:pt x="151" y="1289"/>
                </a:lnTo>
                <a:lnTo>
                  <a:pt x="159" y="1262"/>
                </a:lnTo>
                <a:lnTo>
                  <a:pt x="167" y="1231"/>
                </a:lnTo>
                <a:lnTo>
                  <a:pt x="174" y="1195"/>
                </a:lnTo>
                <a:lnTo>
                  <a:pt x="181" y="1155"/>
                </a:lnTo>
                <a:lnTo>
                  <a:pt x="187" y="1112"/>
                </a:lnTo>
                <a:lnTo>
                  <a:pt x="193" y="1064"/>
                </a:lnTo>
                <a:lnTo>
                  <a:pt x="198" y="1015"/>
                </a:lnTo>
                <a:lnTo>
                  <a:pt x="202" y="962"/>
                </a:lnTo>
                <a:lnTo>
                  <a:pt x="206" y="908"/>
                </a:lnTo>
                <a:lnTo>
                  <a:pt x="208" y="851"/>
                </a:lnTo>
                <a:lnTo>
                  <a:pt x="210" y="794"/>
                </a:lnTo>
                <a:lnTo>
                  <a:pt x="211" y="735"/>
                </a:lnTo>
                <a:lnTo>
                  <a:pt x="212" y="67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Freeform 7"/>
          <p:cNvSpPr>
            <a:spLocks/>
          </p:cNvSpPr>
          <p:nvPr/>
        </p:nvSpPr>
        <p:spPr bwMode="auto">
          <a:xfrm>
            <a:off x="1695450" y="3200089"/>
            <a:ext cx="338137" cy="2149475"/>
          </a:xfrm>
          <a:custGeom>
            <a:avLst/>
            <a:gdLst>
              <a:gd name="T0" fmla="*/ 211 w 213"/>
              <a:gd name="T1" fmla="*/ 617 h 1354"/>
              <a:gd name="T2" fmla="*/ 208 w 213"/>
              <a:gd name="T3" fmla="*/ 501 h 1354"/>
              <a:gd name="T4" fmla="*/ 202 w 213"/>
              <a:gd name="T5" fmla="*/ 390 h 1354"/>
              <a:gd name="T6" fmla="*/ 193 w 213"/>
              <a:gd name="T7" fmla="*/ 288 h 1354"/>
              <a:gd name="T8" fmla="*/ 181 w 213"/>
              <a:gd name="T9" fmla="*/ 198 h 1354"/>
              <a:gd name="T10" fmla="*/ 167 w 213"/>
              <a:gd name="T11" fmla="*/ 122 h 1354"/>
              <a:gd name="T12" fmla="*/ 151 w 213"/>
              <a:gd name="T13" fmla="*/ 63 h 1354"/>
              <a:gd name="T14" fmla="*/ 133 w 213"/>
              <a:gd name="T15" fmla="*/ 22 h 1354"/>
              <a:gd name="T16" fmla="*/ 115 w 213"/>
              <a:gd name="T17" fmla="*/ 2 h 1354"/>
              <a:gd name="T18" fmla="*/ 97 w 213"/>
              <a:gd name="T19" fmla="*/ 2 h 1354"/>
              <a:gd name="T20" fmla="*/ 79 w 213"/>
              <a:gd name="T21" fmla="*/ 22 h 1354"/>
              <a:gd name="T22" fmla="*/ 61 w 213"/>
              <a:gd name="T23" fmla="*/ 63 h 1354"/>
              <a:gd name="T24" fmla="*/ 46 w 213"/>
              <a:gd name="T25" fmla="*/ 122 h 1354"/>
              <a:gd name="T26" fmla="*/ 31 w 213"/>
              <a:gd name="T27" fmla="*/ 198 h 1354"/>
              <a:gd name="T28" fmla="*/ 20 w 213"/>
              <a:gd name="T29" fmla="*/ 288 h 1354"/>
              <a:gd name="T30" fmla="*/ 10 w 213"/>
              <a:gd name="T31" fmla="*/ 390 h 1354"/>
              <a:gd name="T32" fmla="*/ 4 w 213"/>
              <a:gd name="T33" fmla="*/ 501 h 1354"/>
              <a:gd name="T34" fmla="*/ 1 w 213"/>
              <a:gd name="T35" fmla="*/ 617 h 1354"/>
              <a:gd name="T36" fmla="*/ 1 w 213"/>
              <a:gd name="T37" fmla="*/ 735 h 1354"/>
              <a:gd name="T38" fmla="*/ 4 w 213"/>
              <a:gd name="T39" fmla="*/ 851 h 1354"/>
              <a:gd name="T40" fmla="*/ 10 w 213"/>
              <a:gd name="T41" fmla="*/ 962 h 1354"/>
              <a:gd name="T42" fmla="*/ 20 w 213"/>
              <a:gd name="T43" fmla="*/ 1064 h 1354"/>
              <a:gd name="T44" fmla="*/ 31 w 213"/>
              <a:gd name="T45" fmla="*/ 1155 h 1354"/>
              <a:gd name="T46" fmla="*/ 46 w 213"/>
              <a:gd name="T47" fmla="*/ 1231 h 1354"/>
              <a:gd name="T48" fmla="*/ 61 w 213"/>
              <a:gd name="T49" fmla="*/ 1289 h 1354"/>
              <a:gd name="T50" fmla="*/ 79 w 213"/>
              <a:gd name="T51" fmla="*/ 1330 h 1354"/>
              <a:gd name="T52" fmla="*/ 97 w 213"/>
              <a:gd name="T53" fmla="*/ 1351 h 1354"/>
              <a:gd name="T54" fmla="*/ 115 w 213"/>
              <a:gd name="T55" fmla="*/ 1351 h 1354"/>
              <a:gd name="T56" fmla="*/ 133 w 213"/>
              <a:gd name="T57" fmla="*/ 1330 h 1354"/>
              <a:gd name="T58" fmla="*/ 151 w 213"/>
              <a:gd name="T59" fmla="*/ 1289 h 1354"/>
              <a:gd name="T60" fmla="*/ 167 w 213"/>
              <a:gd name="T61" fmla="*/ 1231 h 1354"/>
              <a:gd name="T62" fmla="*/ 181 w 213"/>
              <a:gd name="T63" fmla="*/ 1155 h 1354"/>
              <a:gd name="T64" fmla="*/ 193 w 213"/>
              <a:gd name="T65" fmla="*/ 1064 h 1354"/>
              <a:gd name="T66" fmla="*/ 202 w 213"/>
              <a:gd name="T67" fmla="*/ 962 h 1354"/>
              <a:gd name="T68" fmla="*/ 208 w 213"/>
              <a:gd name="T69" fmla="*/ 851 h 1354"/>
              <a:gd name="T70" fmla="*/ 211 w 213"/>
              <a:gd name="T71" fmla="*/ 735 h 13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213" h="1354">
                <a:moveTo>
                  <a:pt x="212" y="677"/>
                </a:moveTo>
                <a:lnTo>
                  <a:pt x="211" y="617"/>
                </a:lnTo>
                <a:lnTo>
                  <a:pt x="210" y="559"/>
                </a:lnTo>
                <a:lnTo>
                  <a:pt x="208" y="501"/>
                </a:lnTo>
                <a:lnTo>
                  <a:pt x="205" y="445"/>
                </a:lnTo>
                <a:lnTo>
                  <a:pt x="202" y="390"/>
                </a:lnTo>
                <a:lnTo>
                  <a:pt x="198" y="338"/>
                </a:lnTo>
                <a:lnTo>
                  <a:pt x="193" y="288"/>
                </a:lnTo>
                <a:lnTo>
                  <a:pt x="187" y="241"/>
                </a:lnTo>
                <a:lnTo>
                  <a:pt x="181" y="198"/>
                </a:lnTo>
                <a:lnTo>
                  <a:pt x="174" y="158"/>
                </a:lnTo>
                <a:lnTo>
                  <a:pt x="167" y="122"/>
                </a:lnTo>
                <a:lnTo>
                  <a:pt x="159" y="90"/>
                </a:lnTo>
                <a:lnTo>
                  <a:pt x="151" y="63"/>
                </a:lnTo>
                <a:lnTo>
                  <a:pt x="142" y="40"/>
                </a:lnTo>
                <a:lnTo>
                  <a:pt x="133" y="22"/>
                </a:lnTo>
                <a:lnTo>
                  <a:pt x="125" y="10"/>
                </a:lnTo>
                <a:lnTo>
                  <a:pt x="115" y="2"/>
                </a:lnTo>
                <a:lnTo>
                  <a:pt x="106" y="0"/>
                </a:lnTo>
                <a:lnTo>
                  <a:pt x="97" y="2"/>
                </a:lnTo>
                <a:lnTo>
                  <a:pt x="88" y="10"/>
                </a:lnTo>
                <a:lnTo>
                  <a:pt x="79" y="22"/>
                </a:lnTo>
                <a:lnTo>
                  <a:pt x="70" y="40"/>
                </a:lnTo>
                <a:lnTo>
                  <a:pt x="61" y="63"/>
                </a:lnTo>
                <a:lnTo>
                  <a:pt x="53" y="90"/>
                </a:lnTo>
                <a:lnTo>
                  <a:pt x="46" y="122"/>
                </a:lnTo>
                <a:lnTo>
                  <a:pt x="38" y="158"/>
                </a:lnTo>
                <a:lnTo>
                  <a:pt x="31" y="198"/>
                </a:lnTo>
                <a:lnTo>
                  <a:pt x="25" y="241"/>
                </a:lnTo>
                <a:lnTo>
                  <a:pt x="20" y="288"/>
                </a:lnTo>
                <a:lnTo>
                  <a:pt x="14" y="338"/>
                </a:lnTo>
                <a:lnTo>
                  <a:pt x="10" y="390"/>
                </a:lnTo>
                <a:lnTo>
                  <a:pt x="7" y="445"/>
                </a:lnTo>
                <a:lnTo>
                  <a:pt x="4" y="501"/>
                </a:lnTo>
                <a:lnTo>
                  <a:pt x="2" y="559"/>
                </a:lnTo>
                <a:lnTo>
                  <a:pt x="1" y="617"/>
                </a:lnTo>
                <a:lnTo>
                  <a:pt x="0" y="677"/>
                </a:lnTo>
                <a:lnTo>
                  <a:pt x="1" y="735"/>
                </a:lnTo>
                <a:lnTo>
                  <a:pt x="2" y="794"/>
                </a:lnTo>
                <a:lnTo>
                  <a:pt x="4" y="851"/>
                </a:lnTo>
                <a:lnTo>
                  <a:pt x="7" y="908"/>
                </a:lnTo>
                <a:lnTo>
                  <a:pt x="10" y="962"/>
                </a:lnTo>
                <a:lnTo>
                  <a:pt x="14" y="1015"/>
                </a:lnTo>
                <a:lnTo>
                  <a:pt x="20" y="1064"/>
                </a:lnTo>
                <a:lnTo>
                  <a:pt x="25" y="1112"/>
                </a:lnTo>
                <a:lnTo>
                  <a:pt x="31" y="1155"/>
                </a:lnTo>
                <a:lnTo>
                  <a:pt x="38" y="1195"/>
                </a:lnTo>
                <a:lnTo>
                  <a:pt x="46" y="1231"/>
                </a:lnTo>
                <a:lnTo>
                  <a:pt x="53" y="1262"/>
                </a:lnTo>
                <a:lnTo>
                  <a:pt x="61" y="1289"/>
                </a:lnTo>
                <a:lnTo>
                  <a:pt x="70" y="1312"/>
                </a:lnTo>
                <a:lnTo>
                  <a:pt x="79" y="1330"/>
                </a:lnTo>
                <a:lnTo>
                  <a:pt x="88" y="1343"/>
                </a:lnTo>
                <a:lnTo>
                  <a:pt x="97" y="1351"/>
                </a:lnTo>
                <a:lnTo>
                  <a:pt x="106" y="1353"/>
                </a:lnTo>
                <a:lnTo>
                  <a:pt x="115" y="1351"/>
                </a:lnTo>
                <a:lnTo>
                  <a:pt x="125" y="1343"/>
                </a:lnTo>
                <a:lnTo>
                  <a:pt x="133" y="1330"/>
                </a:lnTo>
                <a:lnTo>
                  <a:pt x="142" y="1312"/>
                </a:lnTo>
                <a:lnTo>
                  <a:pt x="151" y="1289"/>
                </a:lnTo>
                <a:lnTo>
                  <a:pt x="159" y="1262"/>
                </a:lnTo>
                <a:lnTo>
                  <a:pt x="167" y="1231"/>
                </a:lnTo>
                <a:lnTo>
                  <a:pt x="174" y="1195"/>
                </a:lnTo>
                <a:lnTo>
                  <a:pt x="181" y="1155"/>
                </a:lnTo>
                <a:lnTo>
                  <a:pt x="187" y="1112"/>
                </a:lnTo>
                <a:lnTo>
                  <a:pt x="193" y="1064"/>
                </a:lnTo>
                <a:lnTo>
                  <a:pt x="198" y="1015"/>
                </a:lnTo>
                <a:lnTo>
                  <a:pt x="202" y="962"/>
                </a:lnTo>
                <a:lnTo>
                  <a:pt x="205" y="908"/>
                </a:lnTo>
                <a:lnTo>
                  <a:pt x="208" y="851"/>
                </a:lnTo>
                <a:lnTo>
                  <a:pt x="210" y="794"/>
                </a:lnTo>
                <a:lnTo>
                  <a:pt x="211" y="735"/>
                </a:lnTo>
                <a:lnTo>
                  <a:pt x="212" y="67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Freeform 8"/>
          <p:cNvSpPr>
            <a:spLocks/>
          </p:cNvSpPr>
          <p:nvPr/>
        </p:nvSpPr>
        <p:spPr bwMode="auto">
          <a:xfrm>
            <a:off x="2354262" y="3192151"/>
            <a:ext cx="338138" cy="2149475"/>
          </a:xfrm>
          <a:custGeom>
            <a:avLst/>
            <a:gdLst>
              <a:gd name="T0" fmla="*/ 211 w 213"/>
              <a:gd name="T1" fmla="*/ 617 h 1354"/>
              <a:gd name="T2" fmla="*/ 208 w 213"/>
              <a:gd name="T3" fmla="*/ 501 h 1354"/>
              <a:gd name="T4" fmla="*/ 202 w 213"/>
              <a:gd name="T5" fmla="*/ 390 h 1354"/>
              <a:gd name="T6" fmla="*/ 193 w 213"/>
              <a:gd name="T7" fmla="*/ 288 h 1354"/>
              <a:gd name="T8" fmla="*/ 181 w 213"/>
              <a:gd name="T9" fmla="*/ 198 h 1354"/>
              <a:gd name="T10" fmla="*/ 167 w 213"/>
              <a:gd name="T11" fmla="*/ 122 h 1354"/>
              <a:gd name="T12" fmla="*/ 150 w 213"/>
              <a:gd name="T13" fmla="*/ 63 h 1354"/>
              <a:gd name="T14" fmla="*/ 133 w 213"/>
              <a:gd name="T15" fmla="*/ 22 h 1354"/>
              <a:gd name="T16" fmla="*/ 115 w 213"/>
              <a:gd name="T17" fmla="*/ 2 h 1354"/>
              <a:gd name="T18" fmla="*/ 97 w 213"/>
              <a:gd name="T19" fmla="*/ 2 h 1354"/>
              <a:gd name="T20" fmla="*/ 78 w 213"/>
              <a:gd name="T21" fmla="*/ 22 h 1354"/>
              <a:gd name="T22" fmla="*/ 61 w 213"/>
              <a:gd name="T23" fmla="*/ 63 h 1354"/>
              <a:gd name="T24" fmla="*/ 45 w 213"/>
              <a:gd name="T25" fmla="*/ 122 h 1354"/>
              <a:gd name="T26" fmla="*/ 31 w 213"/>
              <a:gd name="T27" fmla="*/ 198 h 1354"/>
              <a:gd name="T28" fmla="*/ 19 w 213"/>
              <a:gd name="T29" fmla="*/ 288 h 1354"/>
              <a:gd name="T30" fmla="*/ 10 w 213"/>
              <a:gd name="T31" fmla="*/ 390 h 1354"/>
              <a:gd name="T32" fmla="*/ 3 w 213"/>
              <a:gd name="T33" fmla="*/ 501 h 1354"/>
              <a:gd name="T34" fmla="*/ 0 w 213"/>
              <a:gd name="T35" fmla="*/ 617 h 1354"/>
              <a:gd name="T36" fmla="*/ 0 w 213"/>
              <a:gd name="T37" fmla="*/ 735 h 1354"/>
              <a:gd name="T38" fmla="*/ 3 w 213"/>
              <a:gd name="T39" fmla="*/ 851 h 1354"/>
              <a:gd name="T40" fmla="*/ 10 w 213"/>
              <a:gd name="T41" fmla="*/ 962 h 1354"/>
              <a:gd name="T42" fmla="*/ 19 w 213"/>
              <a:gd name="T43" fmla="*/ 1064 h 1354"/>
              <a:gd name="T44" fmla="*/ 31 w 213"/>
              <a:gd name="T45" fmla="*/ 1155 h 1354"/>
              <a:gd name="T46" fmla="*/ 45 w 213"/>
              <a:gd name="T47" fmla="*/ 1231 h 1354"/>
              <a:gd name="T48" fmla="*/ 61 w 213"/>
              <a:gd name="T49" fmla="*/ 1289 h 1354"/>
              <a:gd name="T50" fmla="*/ 78 w 213"/>
              <a:gd name="T51" fmla="*/ 1330 h 1354"/>
              <a:gd name="T52" fmla="*/ 97 w 213"/>
              <a:gd name="T53" fmla="*/ 1351 h 1354"/>
              <a:gd name="T54" fmla="*/ 115 w 213"/>
              <a:gd name="T55" fmla="*/ 1351 h 1354"/>
              <a:gd name="T56" fmla="*/ 133 w 213"/>
              <a:gd name="T57" fmla="*/ 1330 h 1354"/>
              <a:gd name="T58" fmla="*/ 150 w 213"/>
              <a:gd name="T59" fmla="*/ 1289 h 1354"/>
              <a:gd name="T60" fmla="*/ 167 w 213"/>
              <a:gd name="T61" fmla="*/ 1231 h 1354"/>
              <a:gd name="T62" fmla="*/ 181 w 213"/>
              <a:gd name="T63" fmla="*/ 1155 h 1354"/>
              <a:gd name="T64" fmla="*/ 193 w 213"/>
              <a:gd name="T65" fmla="*/ 1064 h 1354"/>
              <a:gd name="T66" fmla="*/ 202 w 213"/>
              <a:gd name="T67" fmla="*/ 962 h 1354"/>
              <a:gd name="T68" fmla="*/ 208 w 213"/>
              <a:gd name="T69" fmla="*/ 851 h 1354"/>
              <a:gd name="T70" fmla="*/ 211 w 213"/>
              <a:gd name="T71" fmla="*/ 735 h 13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213" h="1354">
                <a:moveTo>
                  <a:pt x="212" y="677"/>
                </a:moveTo>
                <a:lnTo>
                  <a:pt x="211" y="617"/>
                </a:lnTo>
                <a:lnTo>
                  <a:pt x="210" y="559"/>
                </a:lnTo>
                <a:lnTo>
                  <a:pt x="208" y="501"/>
                </a:lnTo>
                <a:lnTo>
                  <a:pt x="205" y="445"/>
                </a:lnTo>
                <a:lnTo>
                  <a:pt x="202" y="390"/>
                </a:lnTo>
                <a:lnTo>
                  <a:pt x="198" y="338"/>
                </a:lnTo>
                <a:lnTo>
                  <a:pt x="193" y="288"/>
                </a:lnTo>
                <a:lnTo>
                  <a:pt x="187" y="241"/>
                </a:lnTo>
                <a:lnTo>
                  <a:pt x="181" y="198"/>
                </a:lnTo>
                <a:lnTo>
                  <a:pt x="174" y="158"/>
                </a:lnTo>
                <a:lnTo>
                  <a:pt x="167" y="122"/>
                </a:lnTo>
                <a:lnTo>
                  <a:pt x="159" y="90"/>
                </a:lnTo>
                <a:lnTo>
                  <a:pt x="150" y="63"/>
                </a:lnTo>
                <a:lnTo>
                  <a:pt x="142" y="40"/>
                </a:lnTo>
                <a:lnTo>
                  <a:pt x="133" y="22"/>
                </a:lnTo>
                <a:lnTo>
                  <a:pt x="124" y="10"/>
                </a:lnTo>
                <a:lnTo>
                  <a:pt x="115" y="2"/>
                </a:lnTo>
                <a:lnTo>
                  <a:pt x="106" y="0"/>
                </a:lnTo>
                <a:lnTo>
                  <a:pt x="97" y="2"/>
                </a:lnTo>
                <a:lnTo>
                  <a:pt x="87" y="10"/>
                </a:lnTo>
                <a:lnTo>
                  <a:pt x="78" y="22"/>
                </a:lnTo>
                <a:lnTo>
                  <a:pt x="70" y="40"/>
                </a:lnTo>
                <a:lnTo>
                  <a:pt x="61" y="63"/>
                </a:lnTo>
                <a:lnTo>
                  <a:pt x="53" y="90"/>
                </a:lnTo>
                <a:lnTo>
                  <a:pt x="45" y="122"/>
                </a:lnTo>
                <a:lnTo>
                  <a:pt x="38" y="158"/>
                </a:lnTo>
                <a:lnTo>
                  <a:pt x="31" y="198"/>
                </a:lnTo>
                <a:lnTo>
                  <a:pt x="25" y="241"/>
                </a:lnTo>
                <a:lnTo>
                  <a:pt x="19" y="288"/>
                </a:lnTo>
                <a:lnTo>
                  <a:pt x="14" y="338"/>
                </a:lnTo>
                <a:lnTo>
                  <a:pt x="10" y="390"/>
                </a:lnTo>
                <a:lnTo>
                  <a:pt x="6" y="445"/>
                </a:lnTo>
                <a:lnTo>
                  <a:pt x="3" y="501"/>
                </a:lnTo>
                <a:lnTo>
                  <a:pt x="1" y="559"/>
                </a:lnTo>
                <a:lnTo>
                  <a:pt x="0" y="617"/>
                </a:lnTo>
                <a:lnTo>
                  <a:pt x="0" y="677"/>
                </a:lnTo>
                <a:lnTo>
                  <a:pt x="0" y="735"/>
                </a:lnTo>
                <a:lnTo>
                  <a:pt x="1" y="794"/>
                </a:lnTo>
                <a:lnTo>
                  <a:pt x="3" y="851"/>
                </a:lnTo>
                <a:lnTo>
                  <a:pt x="6" y="908"/>
                </a:lnTo>
                <a:lnTo>
                  <a:pt x="10" y="962"/>
                </a:lnTo>
                <a:lnTo>
                  <a:pt x="14" y="1015"/>
                </a:lnTo>
                <a:lnTo>
                  <a:pt x="19" y="1064"/>
                </a:lnTo>
                <a:lnTo>
                  <a:pt x="25" y="1112"/>
                </a:lnTo>
                <a:lnTo>
                  <a:pt x="31" y="1155"/>
                </a:lnTo>
                <a:lnTo>
                  <a:pt x="38" y="1195"/>
                </a:lnTo>
                <a:lnTo>
                  <a:pt x="45" y="1231"/>
                </a:lnTo>
                <a:lnTo>
                  <a:pt x="53" y="1262"/>
                </a:lnTo>
                <a:lnTo>
                  <a:pt x="61" y="1289"/>
                </a:lnTo>
                <a:lnTo>
                  <a:pt x="70" y="1312"/>
                </a:lnTo>
                <a:lnTo>
                  <a:pt x="78" y="1330"/>
                </a:lnTo>
                <a:lnTo>
                  <a:pt x="87" y="1343"/>
                </a:lnTo>
                <a:lnTo>
                  <a:pt x="97" y="1351"/>
                </a:lnTo>
                <a:lnTo>
                  <a:pt x="106" y="1353"/>
                </a:lnTo>
                <a:lnTo>
                  <a:pt x="115" y="1351"/>
                </a:lnTo>
                <a:lnTo>
                  <a:pt x="124" y="1343"/>
                </a:lnTo>
                <a:lnTo>
                  <a:pt x="133" y="1330"/>
                </a:lnTo>
                <a:lnTo>
                  <a:pt x="142" y="1312"/>
                </a:lnTo>
                <a:lnTo>
                  <a:pt x="150" y="1289"/>
                </a:lnTo>
                <a:lnTo>
                  <a:pt x="159" y="1262"/>
                </a:lnTo>
                <a:lnTo>
                  <a:pt x="167" y="1231"/>
                </a:lnTo>
                <a:lnTo>
                  <a:pt x="174" y="1195"/>
                </a:lnTo>
                <a:lnTo>
                  <a:pt x="181" y="1155"/>
                </a:lnTo>
                <a:lnTo>
                  <a:pt x="187" y="1112"/>
                </a:lnTo>
                <a:lnTo>
                  <a:pt x="193" y="1064"/>
                </a:lnTo>
                <a:lnTo>
                  <a:pt x="198" y="1015"/>
                </a:lnTo>
                <a:lnTo>
                  <a:pt x="202" y="962"/>
                </a:lnTo>
                <a:lnTo>
                  <a:pt x="205" y="908"/>
                </a:lnTo>
                <a:lnTo>
                  <a:pt x="208" y="851"/>
                </a:lnTo>
                <a:lnTo>
                  <a:pt x="210" y="794"/>
                </a:lnTo>
                <a:lnTo>
                  <a:pt x="211" y="735"/>
                </a:lnTo>
                <a:lnTo>
                  <a:pt x="212" y="67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Freeform 9"/>
          <p:cNvSpPr>
            <a:spLocks/>
          </p:cNvSpPr>
          <p:nvPr/>
        </p:nvSpPr>
        <p:spPr bwMode="auto">
          <a:xfrm>
            <a:off x="3194050" y="3192151"/>
            <a:ext cx="338137" cy="2149475"/>
          </a:xfrm>
          <a:custGeom>
            <a:avLst/>
            <a:gdLst>
              <a:gd name="T0" fmla="*/ 211 w 213"/>
              <a:gd name="T1" fmla="*/ 617 h 1354"/>
              <a:gd name="T2" fmla="*/ 208 w 213"/>
              <a:gd name="T3" fmla="*/ 501 h 1354"/>
              <a:gd name="T4" fmla="*/ 202 w 213"/>
              <a:gd name="T5" fmla="*/ 390 h 1354"/>
              <a:gd name="T6" fmla="*/ 193 w 213"/>
              <a:gd name="T7" fmla="*/ 288 h 1354"/>
              <a:gd name="T8" fmla="*/ 181 w 213"/>
              <a:gd name="T9" fmla="*/ 198 h 1354"/>
              <a:gd name="T10" fmla="*/ 167 w 213"/>
              <a:gd name="T11" fmla="*/ 122 h 1354"/>
              <a:gd name="T12" fmla="*/ 151 w 213"/>
              <a:gd name="T13" fmla="*/ 63 h 1354"/>
              <a:gd name="T14" fmla="*/ 133 w 213"/>
              <a:gd name="T15" fmla="*/ 22 h 1354"/>
              <a:gd name="T16" fmla="*/ 115 w 213"/>
              <a:gd name="T17" fmla="*/ 2 h 1354"/>
              <a:gd name="T18" fmla="*/ 97 w 213"/>
              <a:gd name="T19" fmla="*/ 2 h 1354"/>
              <a:gd name="T20" fmla="*/ 79 w 213"/>
              <a:gd name="T21" fmla="*/ 22 h 1354"/>
              <a:gd name="T22" fmla="*/ 61 w 213"/>
              <a:gd name="T23" fmla="*/ 63 h 1354"/>
              <a:gd name="T24" fmla="*/ 46 w 213"/>
              <a:gd name="T25" fmla="*/ 122 h 1354"/>
              <a:gd name="T26" fmla="*/ 31 w 213"/>
              <a:gd name="T27" fmla="*/ 198 h 1354"/>
              <a:gd name="T28" fmla="*/ 20 w 213"/>
              <a:gd name="T29" fmla="*/ 288 h 1354"/>
              <a:gd name="T30" fmla="*/ 10 w 213"/>
              <a:gd name="T31" fmla="*/ 390 h 1354"/>
              <a:gd name="T32" fmla="*/ 4 w 213"/>
              <a:gd name="T33" fmla="*/ 501 h 1354"/>
              <a:gd name="T34" fmla="*/ 0 w 213"/>
              <a:gd name="T35" fmla="*/ 617 h 1354"/>
              <a:gd name="T36" fmla="*/ 0 w 213"/>
              <a:gd name="T37" fmla="*/ 735 h 1354"/>
              <a:gd name="T38" fmla="*/ 4 w 213"/>
              <a:gd name="T39" fmla="*/ 851 h 1354"/>
              <a:gd name="T40" fmla="*/ 10 w 213"/>
              <a:gd name="T41" fmla="*/ 962 h 1354"/>
              <a:gd name="T42" fmla="*/ 20 w 213"/>
              <a:gd name="T43" fmla="*/ 1064 h 1354"/>
              <a:gd name="T44" fmla="*/ 31 w 213"/>
              <a:gd name="T45" fmla="*/ 1155 h 1354"/>
              <a:gd name="T46" fmla="*/ 46 w 213"/>
              <a:gd name="T47" fmla="*/ 1231 h 1354"/>
              <a:gd name="T48" fmla="*/ 61 w 213"/>
              <a:gd name="T49" fmla="*/ 1289 h 1354"/>
              <a:gd name="T50" fmla="*/ 79 w 213"/>
              <a:gd name="T51" fmla="*/ 1330 h 1354"/>
              <a:gd name="T52" fmla="*/ 97 w 213"/>
              <a:gd name="T53" fmla="*/ 1351 h 1354"/>
              <a:gd name="T54" fmla="*/ 115 w 213"/>
              <a:gd name="T55" fmla="*/ 1351 h 1354"/>
              <a:gd name="T56" fmla="*/ 133 w 213"/>
              <a:gd name="T57" fmla="*/ 1330 h 1354"/>
              <a:gd name="T58" fmla="*/ 151 w 213"/>
              <a:gd name="T59" fmla="*/ 1289 h 1354"/>
              <a:gd name="T60" fmla="*/ 167 w 213"/>
              <a:gd name="T61" fmla="*/ 1231 h 1354"/>
              <a:gd name="T62" fmla="*/ 181 w 213"/>
              <a:gd name="T63" fmla="*/ 1155 h 1354"/>
              <a:gd name="T64" fmla="*/ 193 w 213"/>
              <a:gd name="T65" fmla="*/ 1064 h 1354"/>
              <a:gd name="T66" fmla="*/ 202 w 213"/>
              <a:gd name="T67" fmla="*/ 962 h 1354"/>
              <a:gd name="T68" fmla="*/ 208 w 213"/>
              <a:gd name="T69" fmla="*/ 851 h 1354"/>
              <a:gd name="T70" fmla="*/ 211 w 213"/>
              <a:gd name="T71" fmla="*/ 735 h 13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213" h="1354">
                <a:moveTo>
                  <a:pt x="212" y="677"/>
                </a:moveTo>
                <a:lnTo>
                  <a:pt x="211" y="617"/>
                </a:lnTo>
                <a:lnTo>
                  <a:pt x="210" y="559"/>
                </a:lnTo>
                <a:lnTo>
                  <a:pt x="208" y="501"/>
                </a:lnTo>
                <a:lnTo>
                  <a:pt x="205" y="445"/>
                </a:lnTo>
                <a:lnTo>
                  <a:pt x="202" y="390"/>
                </a:lnTo>
                <a:lnTo>
                  <a:pt x="198" y="338"/>
                </a:lnTo>
                <a:lnTo>
                  <a:pt x="193" y="288"/>
                </a:lnTo>
                <a:lnTo>
                  <a:pt x="187" y="241"/>
                </a:lnTo>
                <a:lnTo>
                  <a:pt x="181" y="198"/>
                </a:lnTo>
                <a:lnTo>
                  <a:pt x="174" y="158"/>
                </a:lnTo>
                <a:lnTo>
                  <a:pt x="167" y="122"/>
                </a:lnTo>
                <a:lnTo>
                  <a:pt x="159" y="90"/>
                </a:lnTo>
                <a:lnTo>
                  <a:pt x="151" y="63"/>
                </a:lnTo>
                <a:lnTo>
                  <a:pt x="142" y="40"/>
                </a:lnTo>
                <a:lnTo>
                  <a:pt x="133" y="22"/>
                </a:lnTo>
                <a:lnTo>
                  <a:pt x="124" y="10"/>
                </a:lnTo>
                <a:lnTo>
                  <a:pt x="115" y="2"/>
                </a:lnTo>
                <a:lnTo>
                  <a:pt x="106" y="0"/>
                </a:lnTo>
                <a:lnTo>
                  <a:pt x="97" y="2"/>
                </a:lnTo>
                <a:lnTo>
                  <a:pt x="88" y="10"/>
                </a:lnTo>
                <a:lnTo>
                  <a:pt x="79" y="22"/>
                </a:lnTo>
                <a:lnTo>
                  <a:pt x="70" y="40"/>
                </a:lnTo>
                <a:lnTo>
                  <a:pt x="61" y="63"/>
                </a:lnTo>
                <a:lnTo>
                  <a:pt x="53" y="90"/>
                </a:lnTo>
                <a:lnTo>
                  <a:pt x="46" y="122"/>
                </a:lnTo>
                <a:lnTo>
                  <a:pt x="38" y="158"/>
                </a:lnTo>
                <a:lnTo>
                  <a:pt x="31" y="198"/>
                </a:lnTo>
                <a:lnTo>
                  <a:pt x="25" y="241"/>
                </a:lnTo>
                <a:lnTo>
                  <a:pt x="20" y="288"/>
                </a:lnTo>
                <a:lnTo>
                  <a:pt x="14" y="338"/>
                </a:lnTo>
                <a:lnTo>
                  <a:pt x="10" y="390"/>
                </a:lnTo>
                <a:lnTo>
                  <a:pt x="7" y="445"/>
                </a:lnTo>
                <a:lnTo>
                  <a:pt x="4" y="501"/>
                </a:lnTo>
                <a:lnTo>
                  <a:pt x="2" y="559"/>
                </a:lnTo>
                <a:lnTo>
                  <a:pt x="0" y="617"/>
                </a:lnTo>
                <a:lnTo>
                  <a:pt x="0" y="677"/>
                </a:lnTo>
                <a:lnTo>
                  <a:pt x="0" y="735"/>
                </a:lnTo>
                <a:lnTo>
                  <a:pt x="2" y="794"/>
                </a:lnTo>
                <a:lnTo>
                  <a:pt x="4" y="851"/>
                </a:lnTo>
                <a:lnTo>
                  <a:pt x="7" y="908"/>
                </a:lnTo>
                <a:lnTo>
                  <a:pt x="10" y="962"/>
                </a:lnTo>
                <a:lnTo>
                  <a:pt x="14" y="1015"/>
                </a:lnTo>
                <a:lnTo>
                  <a:pt x="20" y="1064"/>
                </a:lnTo>
                <a:lnTo>
                  <a:pt x="25" y="1112"/>
                </a:lnTo>
                <a:lnTo>
                  <a:pt x="31" y="1155"/>
                </a:lnTo>
                <a:lnTo>
                  <a:pt x="38" y="1195"/>
                </a:lnTo>
                <a:lnTo>
                  <a:pt x="46" y="1231"/>
                </a:lnTo>
                <a:lnTo>
                  <a:pt x="53" y="1262"/>
                </a:lnTo>
                <a:lnTo>
                  <a:pt x="61" y="1289"/>
                </a:lnTo>
                <a:lnTo>
                  <a:pt x="70" y="1312"/>
                </a:lnTo>
                <a:lnTo>
                  <a:pt x="79" y="1330"/>
                </a:lnTo>
                <a:lnTo>
                  <a:pt x="88" y="1343"/>
                </a:lnTo>
                <a:lnTo>
                  <a:pt x="97" y="1351"/>
                </a:lnTo>
                <a:lnTo>
                  <a:pt x="106" y="1353"/>
                </a:lnTo>
                <a:lnTo>
                  <a:pt x="115" y="1351"/>
                </a:lnTo>
                <a:lnTo>
                  <a:pt x="124" y="1343"/>
                </a:lnTo>
                <a:lnTo>
                  <a:pt x="133" y="1330"/>
                </a:lnTo>
                <a:lnTo>
                  <a:pt x="142" y="1312"/>
                </a:lnTo>
                <a:lnTo>
                  <a:pt x="151" y="1289"/>
                </a:lnTo>
                <a:lnTo>
                  <a:pt x="159" y="1262"/>
                </a:lnTo>
                <a:lnTo>
                  <a:pt x="167" y="1231"/>
                </a:lnTo>
                <a:lnTo>
                  <a:pt x="174" y="1195"/>
                </a:lnTo>
                <a:lnTo>
                  <a:pt x="181" y="1155"/>
                </a:lnTo>
                <a:lnTo>
                  <a:pt x="187" y="1112"/>
                </a:lnTo>
                <a:lnTo>
                  <a:pt x="193" y="1064"/>
                </a:lnTo>
                <a:lnTo>
                  <a:pt x="198" y="1015"/>
                </a:lnTo>
                <a:lnTo>
                  <a:pt x="202" y="962"/>
                </a:lnTo>
                <a:lnTo>
                  <a:pt x="205" y="908"/>
                </a:lnTo>
                <a:lnTo>
                  <a:pt x="208" y="851"/>
                </a:lnTo>
                <a:lnTo>
                  <a:pt x="210" y="794"/>
                </a:lnTo>
                <a:lnTo>
                  <a:pt x="211" y="735"/>
                </a:lnTo>
                <a:lnTo>
                  <a:pt x="212" y="67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Freeform 10"/>
          <p:cNvSpPr>
            <a:spLocks/>
          </p:cNvSpPr>
          <p:nvPr/>
        </p:nvSpPr>
        <p:spPr bwMode="auto">
          <a:xfrm>
            <a:off x="3844925" y="3208026"/>
            <a:ext cx="338137" cy="2149475"/>
          </a:xfrm>
          <a:custGeom>
            <a:avLst/>
            <a:gdLst>
              <a:gd name="T0" fmla="*/ 211 w 213"/>
              <a:gd name="T1" fmla="*/ 617 h 1354"/>
              <a:gd name="T2" fmla="*/ 208 w 213"/>
              <a:gd name="T3" fmla="*/ 501 h 1354"/>
              <a:gd name="T4" fmla="*/ 202 w 213"/>
              <a:gd name="T5" fmla="*/ 390 h 1354"/>
              <a:gd name="T6" fmla="*/ 193 w 213"/>
              <a:gd name="T7" fmla="*/ 288 h 1354"/>
              <a:gd name="T8" fmla="*/ 181 w 213"/>
              <a:gd name="T9" fmla="*/ 198 h 1354"/>
              <a:gd name="T10" fmla="*/ 167 w 213"/>
              <a:gd name="T11" fmla="*/ 122 h 1354"/>
              <a:gd name="T12" fmla="*/ 150 w 213"/>
              <a:gd name="T13" fmla="*/ 63 h 1354"/>
              <a:gd name="T14" fmla="*/ 133 w 213"/>
              <a:gd name="T15" fmla="*/ 22 h 1354"/>
              <a:gd name="T16" fmla="*/ 115 w 213"/>
              <a:gd name="T17" fmla="*/ 2 h 1354"/>
              <a:gd name="T18" fmla="*/ 96 w 213"/>
              <a:gd name="T19" fmla="*/ 2 h 1354"/>
              <a:gd name="T20" fmla="*/ 78 w 213"/>
              <a:gd name="T21" fmla="*/ 22 h 1354"/>
              <a:gd name="T22" fmla="*/ 61 w 213"/>
              <a:gd name="T23" fmla="*/ 63 h 1354"/>
              <a:gd name="T24" fmla="*/ 45 w 213"/>
              <a:gd name="T25" fmla="*/ 122 h 1354"/>
              <a:gd name="T26" fmla="*/ 31 w 213"/>
              <a:gd name="T27" fmla="*/ 198 h 1354"/>
              <a:gd name="T28" fmla="*/ 19 w 213"/>
              <a:gd name="T29" fmla="*/ 288 h 1354"/>
              <a:gd name="T30" fmla="*/ 10 w 213"/>
              <a:gd name="T31" fmla="*/ 390 h 1354"/>
              <a:gd name="T32" fmla="*/ 3 w 213"/>
              <a:gd name="T33" fmla="*/ 501 h 1354"/>
              <a:gd name="T34" fmla="*/ 0 w 213"/>
              <a:gd name="T35" fmla="*/ 617 h 1354"/>
              <a:gd name="T36" fmla="*/ 0 w 213"/>
              <a:gd name="T37" fmla="*/ 735 h 1354"/>
              <a:gd name="T38" fmla="*/ 3 w 213"/>
              <a:gd name="T39" fmla="*/ 851 h 1354"/>
              <a:gd name="T40" fmla="*/ 10 w 213"/>
              <a:gd name="T41" fmla="*/ 962 h 1354"/>
              <a:gd name="T42" fmla="*/ 19 w 213"/>
              <a:gd name="T43" fmla="*/ 1064 h 1354"/>
              <a:gd name="T44" fmla="*/ 31 w 213"/>
              <a:gd name="T45" fmla="*/ 1155 h 1354"/>
              <a:gd name="T46" fmla="*/ 45 w 213"/>
              <a:gd name="T47" fmla="*/ 1231 h 1354"/>
              <a:gd name="T48" fmla="*/ 61 w 213"/>
              <a:gd name="T49" fmla="*/ 1289 h 1354"/>
              <a:gd name="T50" fmla="*/ 78 w 213"/>
              <a:gd name="T51" fmla="*/ 1330 h 1354"/>
              <a:gd name="T52" fmla="*/ 96 w 213"/>
              <a:gd name="T53" fmla="*/ 1351 h 1354"/>
              <a:gd name="T54" fmla="*/ 115 w 213"/>
              <a:gd name="T55" fmla="*/ 1351 h 1354"/>
              <a:gd name="T56" fmla="*/ 133 w 213"/>
              <a:gd name="T57" fmla="*/ 1330 h 1354"/>
              <a:gd name="T58" fmla="*/ 150 w 213"/>
              <a:gd name="T59" fmla="*/ 1289 h 1354"/>
              <a:gd name="T60" fmla="*/ 167 w 213"/>
              <a:gd name="T61" fmla="*/ 1231 h 1354"/>
              <a:gd name="T62" fmla="*/ 181 w 213"/>
              <a:gd name="T63" fmla="*/ 1155 h 1354"/>
              <a:gd name="T64" fmla="*/ 193 w 213"/>
              <a:gd name="T65" fmla="*/ 1064 h 1354"/>
              <a:gd name="T66" fmla="*/ 202 w 213"/>
              <a:gd name="T67" fmla="*/ 962 h 1354"/>
              <a:gd name="T68" fmla="*/ 208 w 213"/>
              <a:gd name="T69" fmla="*/ 851 h 1354"/>
              <a:gd name="T70" fmla="*/ 211 w 213"/>
              <a:gd name="T71" fmla="*/ 735 h 13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213" h="1354">
                <a:moveTo>
                  <a:pt x="212" y="677"/>
                </a:moveTo>
                <a:lnTo>
                  <a:pt x="211" y="617"/>
                </a:lnTo>
                <a:lnTo>
                  <a:pt x="210" y="559"/>
                </a:lnTo>
                <a:lnTo>
                  <a:pt x="208" y="501"/>
                </a:lnTo>
                <a:lnTo>
                  <a:pt x="205" y="445"/>
                </a:lnTo>
                <a:lnTo>
                  <a:pt x="202" y="390"/>
                </a:lnTo>
                <a:lnTo>
                  <a:pt x="197" y="338"/>
                </a:lnTo>
                <a:lnTo>
                  <a:pt x="193" y="288"/>
                </a:lnTo>
                <a:lnTo>
                  <a:pt x="187" y="241"/>
                </a:lnTo>
                <a:lnTo>
                  <a:pt x="181" y="198"/>
                </a:lnTo>
                <a:lnTo>
                  <a:pt x="174" y="158"/>
                </a:lnTo>
                <a:lnTo>
                  <a:pt x="167" y="122"/>
                </a:lnTo>
                <a:lnTo>
                  <a:pt x="159" y="90"/>
                </a:lnTo>
                <a:lnTo>
                  <a:pt x="150" y="63"/>
                </a:lnTo>
                <a:lnTo>
                  <a:pt x="142" y="40"/>
                </a:lnTo>
                <a:lnTo>
                  <a:pt x="133" y="22"/>
                </a:lnTo>
                <a:lnTo>
                  <a:pt x="124" y="10"/>
                </a:lnTo>
                <a:lnTo>
                  <a:pt x="115" y="2"/>
                </a:lnTo>
                <a:lnTo>
                  <a:pt x="106" y="0"/>
                </a:lnTo>
                <a:lnTo>
                  <a:pt x="96" y="2"/>
                </a:lnTo>
                <a:lnTo>
                  <a:pt x="87" y="10"/>
                </a:lnTo>
                <a:lnTo>
                  <a:pt x="78" y="22"/>
                </a:lnTo>
                <a:lnTo>
                  <a:pt x="70" y="40"/>
                </a:lnTo>
                <a:lnTo>
                  <a:pt x="61" y="63"/>
                </a:lnTo>
                <a:lnTo>
                  <a:pt x="53" y="90"/>
                </a:lnTo>
                <a:lnTo>
                  <a:pt x="45" y="122"/>
                </a:lnTo>
                <a:lnTo>
                  <a:pt x="38" y="158"/>
                </a:lnTo>
                <a:lnTo>
                  <a:pt x="31" y="198"/>
                </a:lnTo>
                <a:lnTo>
                  <a:pt x="24" y="241"/>
                </a:lnTo>
                <a:lnTo>
                  <a:pt x="19" y="288"/>
                </a:lnTo>
                <a:lnTo>
                  <a:pt x="14" y="338"/>
                </a:lnTo>
                <a:lnTo>
                  <a:pt x="10" y="390"/>
                </a:lnTo>
                <a:lnTo>
                  <a:pt x="6" y="445"/>
                </a:lnTo>
                <a:lnTo>
                  <a:pt x="3" y="501"/>
                </a:lnTo>
                <a:lnTo>
                  <a:pt x="1" y="559"/>
                </a:lnTo>
                <a:lnTo>
                  <a:pt x="0" y="617"/>
                </a:lnTo>
                <a:lnTo>
                  <a:pt x="0" y="677"/>
                </a:lnTo>
                <a:lnTo>
                  <a:pt x="0" y="735"/>
                </a:lnTo>
                <a:lnTo>
                  <a:pt x="1" y="794"/>
                </a:lnTo>
                <a:lnTo>
                  <a:pt x="3" y="851"/>
                </a:lnTo>
                <a:lnTo>
                  <a:pt x="6" y="908"/>
                </a:lnTo>
                <a:lnTo>
                  <a:pt x="10" y="962"/>
                </a:lnTo>
                <a:lnTo>
                  <a:pt x="14" y="1015"/>
                </a:lnTo>
                <a:lnTo>
                  <a:pt x="19" y="1064"/>
                </a:lnTo>
                <a:lnTo>
                  <a:pt x="24" y="1112"/>
                </a:lnTo>
                <a:lnTo>
                  <a:pt x="31" y="1155"/>
                </a:lnTo>
                <a:lnTo>
                  <a:pt x="38" y="1195"/>
                </a:lnTo>
                <a:lnTo>
                  <a:pt x="45" y="1231"/>
                </a:lnTo>
                <a:lnTo>
                  <a:pt x="53" y="1262"/>
                </a:lnTo>
                <a:lnTo>
                  <a:pt x="61" y="1289"/>
                </a:lnTo>
                <a:lnTo>
                  <a:pt x="70" y="1312"/>
                </a:lnTo>
                <a:lnTo>
                  <a:pt x="78" y="1330"/>
                </a:lnTo>
                <a:lnTo>
                  <a:pt x="87" y="1343"/>
                </a:lnTo>
                <a:lnTo>
                  <a:pt x="96" y="1351"/>
                </a:lnTo>
                <a:lnTo>
                  <a:pt x="106" y="1353"/>
                </a:lnTo>
                <a:lnTo>
                  <a:pt x="115" y="1351"/>
                </a:lnTo>
                <a:lnTo>
                  <a:pt x="124" y="1343"/>
                </a:lnTo>
                <a:lnTo>
                  <a:pt x="133" y="1330"/>
                </a:lnTo>
                <a:lnTo>
                  <a:pt x="142" y="1312"/>
                </a:lnTo>
                <a:lnTo>
                  <a:pt x="150" y="1289"/>
                </a:lnTo>
                <a:lnTo>
                  <a:pt x="159" y="1262"/>
                </a:lnTo>
                <a:lnTo>
                  <a:pt x="167" y="1231"/>
                </a:lnTo>
                <a:lnTo>
                  <a:pt x="174" y="1195"/>
                </a:lnTo>
                <a:lnTo>
                  <a:pt x="181" y="1155"/>
                </a:lnTo>
                <a:lnTo>
                  <a:pt x="187" y="1112"/>
                </a:lnTo>
                <a:lnTo>
                  <a:pt x="193" y="1064"/>
                </a:lnTo>
                <a:lnTo>
                  <a:pt x="197" y="1015"/>
                </a:lnTo>
                <a:lnTo>
                  <a:pt x="202" y="962"/>
                </a:lnTo>
                <a:lnTo>
                  <a:pt x="205" y="908"/>
                </a:lnTo>
                <a:lnTo>
                  <a:pt x="208" y="851"/>
                </a:lnTo>
                <a:lnTo>
                  <a:pt x="210" y="794"/>
                </a:lnTo>
                <a:lnTo>
                  <a:pt x="211" y="735"/>
                </a:lnTo>
                <a:lnTo>
                  <a:pt x="212" y="67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Freeform 11"/>
          <p:cNvSpPr>
            <a:spLocks/>
          </p:cNvSpPr>
          <p:nvPr/>
        </p:nvSpPr>
        <p:spPr bwMode="auto">
          <a:xfrm>
            <a:off x="210344" y="3200089"/>
            <a:ext cx="338137" cy="2149475"/>
          </a:xfrm>
          <a:custGeom>
            <a:avLst/>
            <a:gdLst>
              <a:gd name="T0" fmla="*/ 211 w 213"/>
              <a:gd name="T1" fmla="*/ 617 h 1354"/>
              <a:gd name="T2" fmla="*/ 209 w 213"/>
              <a:gd name="T3" fmla="*/ 501 h 1354"/>
              <a:gd name="T4" fmla="*/ 202 w 213"/>
              <a:gd name="T5" fmla="*/ 390 h 1354"/>
              <a:gd name="T6" fmla="*/ 193 w 213"/>
              <a:gd name="T7" fmla="*/ 288 h 1354"/>
              <a:gd name="T8" fmla="*/ 181 w 213"/>
              <a:gd name="T9" fmla="*/ 198 h 1354"/>
              <a:gd name="T10" fmla="*/ 167 w 213"/>
              <a:gd name="T11" fmla="*/ 122 h 1354"/>
              <a:gd name="T12" fmla="*/ 151 w 213"/>
              <a:gd name="T13" fmla="*/ 63 h 1354"/>
              <a:gd name="T14" fmla="*/ 134 w 213"/>
              <a:gd name="T15" fmla="*/ 22 h 1354"/>
              <a:gd name="T16" fmla="*/ 115 w 213"/>
              <a:gd name="T17" fmla="*/ 2 h 1354"/>
              <a:gd name="T18" fmla="*/ 97 w 213"/>
              <a:gd name="T19" fmla="*/ 2 h 1354"/>
              <a:gd name="T20" fmla="*/ 79 w 213"/>
              <a:gd name="T21" fmla="*/ 22 h 1354"/>
              <a:gd name="T22" fmla="*/ 61 w 213"/>
              <a:gd name="T23" fmla="*/ 63 h 1354"/>
              <a:gd name="T24" fmla="*/ 46 w 213"/>
              <a:gd name="T25" fmla="*/ 122 h 1354"/>
              <a:gd name="T26" fmla="*/ 32 w 213"/>
              <a:gd name="T27" fmla="*/ 198 h 1354"/>
              <a:gd name="T28" fmla="*/ 20 w 213"/>
              <a:gd name="T29" fmla="*/ 288 h 1354"/>
              <a:gd name="T30" fmla="*/ 10 w 213"/>
              <a:gd name="T31" fmla="*/ 390 h 1354"/>
              <a:gd name="T32" fmla="*/ 4 w 213"/>
              <a:gd name="T33" fmla="*/ 501 h 1354"/>
              <a:gd name="T34" fmla="*/ 1 w 213"/>
              <a:gd name="T35" fmla="*/ 617 h 1354"/>
              <a:gd name="T36" fmla="*/ 1 w 213"/>
              <a:gd name="T37" fmla="*/ 735 h 1354"/>
              <a:gd name="T38" fmla="*/ 4 w 213"/>
              <a:gd name="T39" fmla="*/ 851 h 1354"/>
              <a:gd name="T40" fmla="*/ 10 w 213"/>
              <a:gd name="T41" fmla="*/ 962 h 1354"/>
              <a:gd name="T42" fmla="*/ 20 w 213"/>
              <a:gd name="T43" fmla="*/ 1064 h 1354"/>
              <a:gd name="T44" fmla="*/ 32 w 213"/>
              <a:gd name="T45" fmla="*/ 1155 h 1354"/>
              <a:gd name="T46" fmla="*/ 46 w 213"/>
              <a:gd name="T47" fmla="*/ 1231 h 1354"/>
              <a:gd name="T48" fmla="*/ 61 w 213"/>
              <a:gd name="T49" fmla="*/ 1289 h 1354"/>
              <a:gd name="T50" fmla="*/ 79 w 213"/>
              <a:gd name="T51" fmla="*/ 1330 h 1354"/>
              <a:gd name="T52" fmla="*/ 97 w 213"/>
              <a:gd name="T53" fmla="*/ 1351 h 1354"/>
              <a:gd name="T54" fmla="*/ 115 w 213"/>
              <a:gd name="T55" fmla="*/ 1351 h 1354"/>
              <a:gd name="T56" fmla="*/ 134 w 213"/>
              <a:gd name="T57" fmla="*/ 1330 h 1354"/>
              <a:gd name="T58" fmla="*/ 151 w 213"/>
              <a:gd name="T59" fmla="*/ 1289 h 1354"/>
              <a:gd name="T60" fmla="*/ 167 w 213"/>
              <a:gd name="T61" fmla="*/ 1231 h 1354"/>
              <a:gd name="T62" fmla="*/ 181 w 213"/>
              <a:gd name="T63" fmla="*/ 1155 h 1354"/>
              <a:gd name="T64" fmla="*/ 193 w 213"/>
              <a:gd name="T65" fmla="*/ 1064 h 1354"/>
              <a:gd name="T66" fmla="*/ 202 w 213"/>
              <a:gd name="T67" fmla="*/ 962 h 1354"/>
              <a:gd name="T68" fmla="*/ 209 w 213"/>
              <a:gd name="T69" fmla="*/ 851 h 1354"/>
              <a:gd name="T70" fmla="*/ 211 w 213"/>
              <a:gd name="T71" fmla="*/ 735 h 13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213" h="1354">
                <a:moveTo>
                  <a:pt x="212" y="677"/>
                </a:moveTo>
                <a:lnTo>
                  <a:pt x="211" y="617"/>
                </a:lnTo>
                <a:lnTo>
                  <a:pt x="210" y="559"/>
                </a:lnTo>
                <a:lnTo>
                  <a:pt x="209" y="501"/>
                </a:lnTo>
                <a:lnTo>
                  <a:pt x="206" y="445"/>
                </a:lnTo>
                <a:lnTo>
                  <a:pt x="202" y="390"/>
                </a:lnTo>
                <a:lnTo>
                  <a:pt x="198" y="338"/>
                </a:lnTo>
                <a:lnTo>
                  <a:pt x="193" y="288"/>
                </a:lnTo>
                <a:lnTo>
                  <a:pt x="187" y="241"/>
                </a:lnTo>
                <a:lnTo>
                  <a:pt x="181" y="198"/>
                </a:lnTo>
                <a:lnTo>
                  <a:pt x="174" y="158"/>
                </a:lnTo>
                <a:lnTo>
                  <a:pt x="167" y="122"/>
                </a:lnTo>
                <a:lnTo>
                  <a:pt x="159" y="90"/>
                </a:lnTo>
                <a:lnTo>
                  <a:pt x="151" y="63"/>
                </a:lnTo>
                <a:lnTo>
                  <a:pt x="142" y="40"/>
                </a:lnTo>
                <a:lnTo>
                  <a:pt x="134" y="22"/>
                </a:lnTo>
                <a:lnTo>
                  <a:pt x="125" y="10"/>
                </a:lnTo>
                <a:lnTo>
                  <a:pt x="115" y="2"/>
                </a:lnTo>
                <a:lnTo>
                  <a:pt x="106" y="0"/>
                </a:lnTo>
                <a:lnTo>
                  <a:pt x="97" y="2"/>
                </a:lnTo>
                <a:lnTo>
                  <a:pt x="88" y="10"/>
                </a:lnTo>
                <a:lnTo>
                  <a:pt x="79" y="22"/>
                </a:lnTo>
                <a:lnTo>
                  <a:pt x="70" y="40"/>
                </a:lnTo>
                <a:lnTo>
                  <a:pt x="61" y="63"/>
                </a:lnTo>
                <a:lnTo>
                  <a:pt x="53" y="90"/>
                </a:lnTo>
                <a:lnTo>
                  <a:pt x="46" y="122"/>
                </a:lnTo>
                <a:lnTo>
                  <a:pt x="38" y="158"/>
                </a:lnTo>
                <a:lnTo>
                  <a:pt x="32" y="198"/>
                </a:lnTo>
                <a:lnTo>
                  <a:pt x="25" y="241"/>
                </a:lnTo>
                <a:lnTo>
                  <a:pt x="20" y="288"/>
                </a:lnTo>
                <a:lnTo>
                  <a:pt x="14" y="338"/>
                </a:lnTo>
                <a:lnTo>
                  <a:pt x="10" y="390"/>
                </a:lnTo>
                <a:lnTo>
                  <a:pt x="7" y="445"/>
                </a:lnTo>
                <a:lnTo>
                  <a:pt x="4" y="501"/>
                </a:lnTo>
                <a:lnTo>
                  <a:pt x="2" y="559"/>
                </a:lnTo>
                <a:lnTo>
                  <a:pt x="1" y="617"/>
                </a:lnTo>
                <a:lnTo>
                  <a:pt x="0" y="677"/>
                </a:lnTo>
                <a:lnTo>
                  <a:pt x="1" y="735"/>
                </a:lnTo>
                <a:lnTo>
                  <a:pt x="2" y="794"/>
                </a:lnTo>
                <a:lnTo>
                  <a:pt x="4" y="851"/>
                </a:lnTo>
                <a:lnTo>
                  <a:pt x="7" y="908"/>
                </a:lnTo>
                <a:lnTo>
                  <a:pt x="10" y="962"/>
                </a:lnTo>
                <a:lnTo>
                  <a:pt x="14" y="1015"/>
                </a:lnTo>
                <a:lnTo>
                  <a:pt x="20" y="1064"/>
                </a:lnTo>
                <a:lnTo>
                  <a:pt x="25" y="1112"/>
                </a:lnTo>
                <a:lnTo>
                  <a:pt x="32" y="1155"/>
                </a:lnTo>
                <a:lnTo>
                  <a:pt x="38" y="1195"/>
                </a:lnTo>
                <a:lnTo>
                  <a:pt x="46" y="1231"/>
                </a:lnTo>
                <a:lnTo>
                  <a:pt x="53" y="1262"/>
                </a:lnTo>
                <a:lnTo>
                  <a:pt x="61" y="1289"/>
                </a:lnTo>
                <a:lnTo>
                  <a:pt x="70" y="1312"/>
                </a:lnTo>
                <a:lnTo>
                  <a:pt x="79" y="1330"/>
                </a:lnTo>
                <a:lnTo>
                  <a:pt x="88" y="1343"/>
                </a:lnTo>
                <a:lnTo>
                  <a:pt x="97" y="1351"/>
                </a:lnTo>
                <a:lnTo>
                  <a:pt x="106" y="1353"/>
                </a:lnTo>
                <a:lnTo>
                  <a:pt x="115" y="1351"/>
                </a:lnTo>
                <a:lnTo>
                  <a:pt x="125" y="1343"/>
                </a:lnTo>
                <a:lnTo>
                  <a:pt x="134" y="1330"/>
                </a:lnTo>
                <a:lnTo>
                  <a:pt x="142" y="1312"/>
                </a:lnTo>
                <a:lnTo>
                  <a:pt x="151" y="1289"/>
                </a:lnTo>
                <a:lnTo>
                  <a:pt x="159" y="1262"/>
                </a:lnTo>
                <a:lnTo>
                  <a:pt x="167" y="1231"/>
                </a:lnTo>
                <a:lnTo>
                  <a:pt x="174" y="1195"/>
                </a:lnTo>
                <a:lnTo>
                  <a:pt x="181" y="1155"/>
                </a:lnTo>
                <a:lnTo>
                  <a:pt x="187" y="1112"/>
                </a:lnTo>
                <a:lnTo>
                  <a:pt x="193" y="1064"/>
                </a:lnTo>
                <a:lnTo>
                  <a:pt x="198" y="1015"/>
                </a:lnTo>
                <a:lnTo>
                  <a:pt x="202" y="962"/>
                </a:lnTo>
                <a:lnTo>
                  <a:pt x="206" y="908"/>
                </a:lnTo>
                <a:lnTo>
                  <a:pt x="209" y="851"/>
                </a:lnTo>
                <a:lnTo>
                  <a:pt x="210" y="794"/>
                </a:lnTo>
                <a:lnTo>
                  <a:pt x="211" y="735"/>
                </a:lnTo>
                <a:lnTo>
                  <a:pt x="212" y="67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Rectangle 12"/>
          <p:cNvSpPr>
            <a:spLocks noChangeArrowheads="1"/>
          </p:cNvSpPr>
          <p:nvPr/>
        </p:nvSpPr>
        <p:spPr bwMode="auto">
          <a:xfrm>
            <a:off x="4418805" y="5457825"/>
            <a:ext cx="1562929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Arial" pitchFamily="34" charset="0"/>
              </a:rPr>
              <a:t>Many-to-Many</a:t>
            </a:r>
          </a:p>
        </p:txBody>
      </p:sp>
      <p:sp>
        <p:nvSpPr>
          <p:cNvPr id="49" name="Freeform 13"/>
          <p:cNvSpPr>
            <a:spLocks/>
          </p:cNvSpPr>
          <p:nvPr/>
        </p:nvSpPr>
        <p:spPr bwMode="auto">
          <a:xfrm>
            <a:off x="4676775" y="3192151"/>
            <a:ext cx="338137" cy="2149475"/>
          </a:xfrm>
          <a:custGeom>
            <a:avLst/>
            <a:gdLst>
              <a:gd name="T0" fmla="*/ 211 w 213"/>
              <a:gd name="T1" fmla="*/ 617 h 1354"/>
              <a:gd name="T2" fmla="*/ 208 w 213"/>
              <a:gd name="T3" fmla="*/ 501 h 1354"/>
              <a:gd name="T4" fmla="*/ 202 w 213"/>
              <a:gd name="T5" fmla="*/ 390 h 1354"/>
              <a:gd name="T6" fmla="*/ 193 w 213"/>
              <a:gd name="T7" fmla="*/ 288 h 1354"/>
              <a:gd name="T8" fmla="*/ 181 w 213"/>
              <a:gd name="T9" fmla="*/ 198 h 1354"/>
              <a:gd name="T10" fmla="*/ 167 w 213"/>
              <a:gd name="T11" fmla="*/ 122 h 1354"/>
              <a:gd name="T12" fmla="*/ 151 w 213"/>
              <a:gd name="T13" fmla="*/ 63 h 1354"/>
              <a:gd name="T14" fmla="*/ 133 w 213"/>
              <a:gd name="T15" fmla="*/ 22 h 1354"/>
              <a:gd name="T16" fmla="*/ 115 w 213"/>
              <a:gd name="T17" fmla="*/ 2 h 1354"/>
              <a:gd name="T18" fmla="*/ 97 w 213"/>
              <a:gd name="T19" fmla="*/ 2 h 1354"/>
              <a:gd name="T20" fmla="*/ 79 w 213"/>
              <a:gd name="T21" fmla="*/ 22 h 1354"/>
              <a:gd name="T22" fmla="*/ 61 w 213"/>
              <a:gd name="T23" fmla="*/ 63 h 1354"/>
              <a:gd name="T24" fmla="*/ 45 w 213"/>
              <a:gd name="T25" fmla="*/ 122 h 1354"/>
              <a:gd name="T26" fmla="*/ 31 w 213"/>
              <a:gd name="T27" fmla="*/ 198 h 1354"/>
              <a:gd name="T28" fmla="*/ 19 w 213"/>
              <a:gd name="T29" fmla="*/ 288 h 1354"/>
              <a:gd name="T30" fmla="*/ 10 w 213"/>
              <a:gd name="T31" fmla="*/ 390 h 1354"/>
              <a:gd name="T32" fmla="*/ 4 w 213"/>
              <a:gd name="T33" fmla="*/ 501 h 1354"/>
              <a:gd name="T34" fmla="*/ 0 w 213"/>
              <a:gd name="T35" fmla="*/ 617 h 1354"/>
              <a:gd name="T36" fmla="*/ 0 w 213"/>
              <a:gd name="T37" fmla="*/ 735 h 1354"/>
              <a:gd name="T38" fmla="*/ 4 w 213"/>
              <a:gd name="T39" fmla="*/ 851 h 1354"/>
              <a:gd name="T40" fmla="*/ 10 w 213"/>
              <a:gd name="T41" fmla="*/ 962 h 1354"/>
              <a:gd name="T42" fmla="*/ 19 w 213"/>
              <a:gd name="T43" fmla="*/ 1064 h 1354"/>
              <a:gd name="T44" fmla="*/ 31 w 213"/>
              <a:gd name="T45" fmla="*/ 1155 h 1354"/>
              <a:gd name="T46" fmla="*/ 45 w 213"/>
              <a:gd name="T47" fmla="*/ 1231 h 1354"/>
              <a:gd name="T48" fmla="*/ 61 w 213"/>
              <a:gd name="T49" fmla="*/ 1289 h 1354"/>
              <a:gd name="T50" fmla="*/ 79 w 213"/>
              <a:gd name="T51" fmla="*/ 1330 h 1354"/>
              <a:gd name="T52" fmla="*/ 97 w 213"/>
              <a:gd name="T53" fmla="*/ 1351 h 1354"/>
              <a:gd name="T54" fmla="*/ 115 w 213"/>
              <a:gd name="T55" fmla="*/ 1351 h 1354"/>
              <a:gd name="T56" fmla="*/ 133 w 213"/>
              <a:gd name="T57" fmla="*/ 1330 h 1354"/>
              <a:gd name="T58" fmla="*/ 151 w 213"/>
              <a:gd name="T59" fmla="*/ 1289 h 1354"/>
              <a:gd name="T60" fmla="*/ 167 w 213"/>
              <a:gd name="T61" fmla="*/ 1231 h 1354"/>
              <a:gd name="T62" fmla="*/ 181 w 213"/>
              <a:gd name="T63" fmla="*/ 1155 h 1354"/>
              <a:gd name="T64" fmla="*/ 193 w 213"/>
              <a:gd name="T65" fmla="*/ 1064 h 1354"/>
              <a:gd name="T66" fmla="*/ 202 w 213"/>
              <a:gd name="T67" fmla="*/ 962 h 1354"/>
              <a:gd name="T68" fmla="*/ 208 w 213"/>
              <a:gd name="T69" fmla="*/ 851 h 1354"/>
              <a:gd name="T70" fmla="*/ 211 w 213"/>
              <a:gd name="T71" fmla="*/ 735 h 13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213" h="1354">
                <a:moveTo>
                  <a:pt x="212" y="677"/>
                </a:moveTo>
                <a:lnTo>
                  <a:pt x="211" y="617"/>
                </a:lnTo>
                <a:lnTo>
                  <a:pt x="210" y="559"/>
                </a:lnTo>
                <a:lnTo>
                  <a:pt x="208" y="501"/>
                </a:lnTo>
                <a:lnTo>
                  <a:pt x="205" y="445"/>
                </a:lnTo>
                <a:lnTo>
                  <a:pt x="202" y="390"/>
                </a:lnTo>
                <a:lnTo>
                  <a:pt x="197" y="338"/>
                </a:lnTo>
                <a:lnTo>
                  <a:pt x="193" y="288"/>
                </a:lnTo>
                <a:lnTo>
                  <a:pt x="187" y="241"/>
                </a:lnTo>
                <a:lnTo>
                  <a:pt x="181" y="198"/>
                </a:lnTo>
                <a:lnTo>
                  <a:pt x="174" y="158"/>
                </a:lnTo>
                <a:lnTo>
                  <a:pt x="167" y="122"/>
                </a:lnTo>
                <a:lnTo>
                  <a:pt x="159" y="90"/>
                </a:lnTo>
                <a:lnTo>
                  <a:pt x="151" y="63"/>
                </a:lnTo>
                <a:lnTo>
                  <a:pt x="142" y="40"/>
                </a:lnTo>
                <a:lnTo>
                  <a:pt x="133" y="22"/>
                </a:lnTo>
                <a:lnTo>
                  <a:pt x="124" y="10"/>
                </a:lnTo>
                <a:lnTo>
                  <a:pt x="115" y="2"/>
                </a:lnTo>
                <a:lnTo>
                  <a:pt x="106" y="0"/>
                </a:lnTo>
                <a:lnTo>
                  <a:pt x="97" y="2"/>
                </a:lnTo>
                <a:lnTo>
                  <a:pt x="88" y="10"/>
                </a:lnTo>
                <a:lnTo>
                  <a:pt x="79" y="22"/>
                </a:lnTo>
                <a:lnTo>
                  <a:pt x="70" y="40"/>
                </a:lnTo>
                <a:lnTo>
                  <a:pt x="61" y="63"/>
                </a:lnTo>
                <a:lnTo>
                  <a:pt x="53" y="90"/>
                </a:lnTo>
                <a:lnTo>
                  <a:pt x="45" y="122"/>
                </a:lnTo>
                <a:lnTo>
                  <a:pt x="38" y="158"/>
                </a:lnTo>
                <a:lnTo>
                  <a:pt x="31" y="198"/>
                </a:lnTo>
                <a:lnTo>
                  <a:pt x="25" y="241"/>
                </a:lnTo>
                <a:lnTo>
                  <a:pt x="19" y="288"/>
                </a:lnTo>
                <a:lnTo>
                  <a:pt x="14" y="338"/>
                </a:lnTo>
                <a:lnTo>
                  <a:pt x="10" y="390"/>
                </a:lnTo>
                <a:lnTo>
                  <a:pt x="7" y="445"/>
                </a:lnTo>
                <a:lnTo>
                  <a:pt x="4" y="501"/>
                </a:lnTo>
                <a:lnTo>
                  <a:pt x="2" y="559"/>
                </a:lnTo>
                <a:lnTo>
                  <a:pt x="0" y="617"/>
                </a:lnTo>
                <a:lnTo>
                  <a:pt x="0" y="677"/>
                </a:lnTo>
                <a:lnTo>
                  <a:pt x="0" y="735"/>
                </a:lnTo>
                <a:lnTo>
                  <a:pt x="2" y="794"/>
                </a:lnTo>
                <a:lnTo>
                  <a:pt x="4" y="851"/>
                </a:lnTo>
                <a:lnTo>
                  <a:pt x="7" y="908"/>
                </a:lnTo>
                <a:lnTo>
                  <a:pt x="10" y="962"/>
                </a:lnTo>
                <a:lnTo>
                  <a:pt x="14" y="1015"/>
                </a:lnTo>
                <a:lnTo>
                  <a:pt x="19" y="1064"/>
                </a:lnTo>
                <a:lnTo>
                  <a:pt x="25" y="1112"/>
                </a:lnTo>
                <a:lnTo>
                  <a:pt x="31" y="1155"/>
                </a:lnTo>
                <a:lnTo>
                  <a:pt x="38" y="1195"/>
                </a:lnTo>
                <a:lnTo>
                  <a:pt x="45" y="1231"/>
                </a:lnTo>
                <a:lnTo>
                  <a:pt x="53" y="1262"/>
                </a:lnTo>
                <a:lnTo>
                  <a:pt x="61" y="1289"/>
                </a:lnTo>
                <a:lnTo>
                  <a:pt x="70" y="1312"/>
                </a:lnTo>
                <a:lnTo>
                  <a:pt x="79" y="1330"/>
                </a:lnTo>
                <a:lnTo>
                  <a:pt x="88" y="1343"/>
                </a:lnTo>
                <a:lnTo>
                  <a:pt x="97" y="1351"/>
                </a:lnTo>
                <a:lnTo>
                  <a:pt x="106" y="1353"/>
                </a:lnTo>
                <a:lnTo>
                  <a:pt x="115" y="1351"/>
                </a:lnTo>
                <a:lnTo>
                  <a:pt x="124" y="1343"/>
                </a:lnTo>
                <a:lnTo>
                  <a:pt x="133" y="1330"/>
                </a:lnTo>
                <a:lnTo>
                  <a:pt x="142" y="1312"/>
                </a:lnTo>
                <a:lnTo>
                  <a:pt x="151" y="1289"/>
                </a:lnTo>
                <a:lnTo>
                  <a:pt x="159" y="1262"/>
                </a:lnTo>
                <a:lnTo>
                  <a:pt x="167" y="1231"/>
                </a:lnTo>
                <a:lnTo>
                  <a:pt x="174" y="1195"/>
                </a:lnTo>
                <a:lnTo>
                  <a:pt x="181" y="1155"/>
                </a:lnTo>
                <a:lnTo>
                  <a:pt x="187" y="1112"/>
                </a:lnTo>
                <a:lnTo>
                  <a:pt x="193" y="1064"/>
                </a:lnTo>
                <a:lnTo>
                  <a:pt x="197" y="1015"/>
                </a:lnTo>
                <a:lnTo>
                  <a:pt x="202" y="962"/>
                </a:lnTo>
                <a:lnTo>
                  <a:pt x="205" y="908"/>
                </a:lnTo>
                <a:lnTo>
                  <a:pt x="208" y="851"/>
                </a:lnTo>
                <a:lnTo>
                  <a:pt x="210" y="794"/>
                </a:lnTo>
                <a:lnTo>
                  <a:pt x="211" y="735"/>
                </a:lnTo>
                <a:lnTo>
                  <a:pt x="212" y="67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Freeform 14"/>
          <p:cNvSpPr>
            <a:spLocks/>
          </p:cNvSpPr>
          <p:nvPr/>
        </p:nvSpPr>
        <p:spPr bwMode="auto">
          <a:xfrm>
            <a:off x="5319712" y="3192151"/>
            <a:ext cx="338138" cy="2149475"/>
          </a:xfrm>
          <a:custGeom>
            <a:avLst/>
            <a:gdLst>
              <a:gd name="T0" fmla="*/ 211 w 213"/>
              <a:gd name="T1" fmla="*/ 617 h 1354"/>
              <a:gd name="T2" fmla="*/ 208 w 213"/>
              <a:gd name="T3" fmla="*/ 501 h 1354"/>
              <a:gd name="T4" fmla="*/ 202 w 213"/>
              <a:gd name="T5" fmla="*/ 390 h 1354"/>
              <a:gd name="T6" fmla="*/ 192 w 213"/>
              <a:gd name="T7" fmla="*/ 288 h 1354"/>
              <a:gd name="T8" fmla="*/ 181 w 213"/>
              <a:gd name="T9" fmla="*/ 198 h 1354"/>
              <a:gd name="T10" fmla="*/ 166 w 213"/>
              <a:gd name="T11" fmla="*/ 122 h 1354"/>
              <a:gd name="T12" fmla="*/ 150 w 213"/>
              <a:gd name="T13" fmla="*/ 63 h 1354"/>
              <a:gd name="T14" fmla="*/ 133 w 213"/>
              <a:gd name="T15" fmla="*/ 22 h 1354"/>
              <a:gd name="T16" fmla="*/ 115 w 213"/>
              <a:gd name="T17" fmla="*/ 2 h 1354"/>
              <a:gd name="T18" fmla="*/ 96 w 213"/>
              <a:gd name="T19" fmla="*/ 2 h 1354"/>
              <a:gd name="T20" fmla="*/ 78 w 213"/>
              <a:gd name="T21" fmla="*/ 22 h 1354"/>
              <a:gd name="T22" fmla="*/ 61 w 213"/>
              <a:gd name="T23" fmla="*/ 63 h 1354"/>
              <a:gd name="T24" fmla="*/ 45 w 213"/>
              <a:gd name="T25" fmla="*/ 122 h 1354"/>
              <a:gd name="T26" fmla="*/ 31 w 213"/>
              <a:gd name="T27" fmla="*/ 198 h 1354"/>
              <a:gd name="T28" fmla="*/ 19 w 213"/>
              <a:gd name="T29" fmla="*/ 288 h 1354"/>
              <a:gd name="T30" fmla="*/ 10 w 213"/>
              <a:gd name="T31" fmla="*/ 390 h 1354"/>
              <a:gd name="T32" fmla="*/ 3 w 213"/>
              <a:gd name="T33" fmla="*/ 501 h 1354"/>
              <a:gd name="T34" fmla="*/ 0 w 213"/>
              <a:gd name="T35" fmla="*/ 617 h 1354"/>
              <a:gd name="T36" fmla="*/ 0 w 213"/>
              <a:gd name="T37" fmla="*/ 735 h 1354"/>
              <a:gd name="T38" fmla="*/ 3 w 213"/>
              <a:gd name="T39" fmla="*/ 851 h 1354"/>
              <a:gd name="T40" fmla="*/ 10 w 213"/>
              <a:gd name="T41" fmla="*/ 962 h 1354"/>
              <a:gd name="T42" fmla="*/ 19 w 213"/>
              <a:gd name="T43" fmla="*/ 1064 h 1354"/>
              <a:gd name="T44" fmla="*/ 31 w 213"/>
              <a:gd name="T45" fmla="*/ 1155 h 1354"/>
              <a:gd name="T46" fmla="*/ 45 w 213"/>
              <a:gd name="T47" fmla="*/ 1231 h 1354"/>
              <a:gd name="T48" fmla="*/ 61 w 213"/>
              <a:gd name="T49" fmla="*/ 1289 h 1354"/>
              <a:gd name="T50" fmla="*/ 78 w 213"/>
              <a:gd name="T51" fmla="*/ 1330 h 1354"/>
              <a:gd name="T52" fmla="*/ 96 w 213"/>
              <a:gd name="T53" fmla="*/ 1351 h 1354"/>
              <a:gd name="T54" fmla="*/ 115 w 213"/>
              <a:gd name="T55" fmla="*/ 1351 h 1354"/>
              <a:gd name="T56" fmla="*/ 133 w 213"/>
              <a:gd name="T57" fmla="*/ 1330 h 1354"/>
              <a:gd name="T58" fmla="*/ 150 w 213"/>
              <a:gd name="T59" fmla="*/ 1289 h 1354"/>
              <a:gd name="T60" fmla="*/ 166 w 213"/>
              <a:gd name="T61" fmla="*/ 1231 h 1354"/>
              <a:gd name="T62" fmla="*/ 181 w 213"/>
              <a:gd name="T63" fmla="*/ 1155 h 1354"/>
              <a:gd name="T64" fmla="*/ 192 w 213"/>
              <a:gd name="T65" fmla="*/ 1064 h 1354"/>
              <a:gd name="T66" fmla="*/ 202 w 213"/>
              <a:gd name="T67" fmla="*/ 962 h 1354"/>
              <a:gd name="T68" fmla="*/ 208 w 213"/>
              <a:gd name="T69" fmla="*/ 851 h 1354"/>
              <a:gd name="T70" fmla="*/ 211 w 213"/>
              <a:gd name="T71" fmla="*/ 735 h 13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213" h="1354">
                <a:moveTo>
                  <a:pt x="212" y="677"/>
                </a:moveTo>
                <a:lnTo>
                  <a:pt x="211" y="617"/>
                </a:lnTo>
                <a:lnTo>
                  <a:pt x="210" y="559"/>
                </a:lnTo>
                <a:lnTo>
                  <a:pt x="208" y="501"/>
                </a:lnTo>
                <a:lnTo>
                  <a:pt x="205" y="445"/>
                </a:lnTo>
                <a:lnTo>
                  <a:pt x="202" y="390"/>
                </a:lnTo>
                <a:lnTo>
                  <a:pt x="197" y="338"/>
                </a:lnTo>
                <a:lnTo>
                  <a:pt x="192" y="288"/>
                </a:lnTo>
                <a:lnTo>
                  <a:pt x="187" y="241"/>
                </a:lnTo>
                <a:lnTo>
                  <a:pt x="181" y="198"/>
                </a:lnTo>
                <a:lnTo>
                  <a:pt x="174" y="158"/>
                </a:lnTo>
                <a:lnTo>
                  <a:pt x="166" y="122"/>
                </a:lnTo>
                <a:lnTo>
                  <a:pt x="159" y="90"/>
                </a:lnTo>
                <a:lnTo>
                  <a:pt x="150" y="63"/>
                </a:lnTo>
                <a:lnTo>
                  <a:pt x="142" y="40"/>
                </a:lnTo>
                <a:lnTo>
                  <a:pt x="133" y="22"/>
                </a:lnTo>
                <a:lnTo>
                  <a:pt x="124" y="10"/>
                </a:lnTo>
                <a:lnTo>
                  <a:pt x="115" y="2"/>
                </a:lnTo>
                <a:lnTo>
                  <a:pt x="106" y="0"/>
                </a:lnTo>
                <a:lnTo>
                  <a:pt x="96" y="2"/>
                </a:lnTo>
                <a:lnTo>
                  <a:pt x="87" y="10"/>
                </a:lnTo>
                <a:lnTo>
                  <a:pt x="78" y="22"/>
                </a:lnTo>
                <a:lnTo>
                  <a:pt x="69" y="40"/>
                </a:lnTo>
                <a:lnTo>
                  <a:pt x="61" y="63"/>
                </a:lnTo>
                <a:lnTo>
                  <a:pt x="53" y="90"/>
                </a:lnTo>
                <a:lnTo>
                  <a:pt x="45" y="122"/>
                </a:lnTo>
                <a:lnTo>
                  <a:pt x="38" y="158"/>
                </a:lnTo>
                <a:lnTo>
                  <a:pt x="31" y="198"/>
                </a:lnTo>
                <a:lnTo>
                  <a:pt x="24" y="241"/>
                </a:lnTo>
                <a:lnTo>
                  <a:pt x="19" y="288"/>
                </a:lnTo>
                <a:lnTo>
                  <a:pt x="14" y="338"/>
                </a:lnTo>
                <a:lnTo>
                  <a:pt x="10" y="390"/>
                </a:lnTo>
                <a:lnTo>
                  <a:pt x="6" y="445"/>
                </a:lnTo>
                <a:lnTo>
                  <a:pt x="3" y="501"/>
                </a:lnTo>
                <a:lnTo>
                  <a:pt x="1" y="559"/>
                </a:lnTo>
                <a:lnTo>
                  <a:pt x="0" y="617"/>
                </a:lnTo>
                <a:lnTo>
                  <a:pt x="0" y="677"/>
                </a:lnTo>
                <a:lnTo>
                  <a:pt x="0" y="735"/>
                </a:lnTo>
                <a:lnTo>
                  <a:pt x="1" y="794"/>
                </a:lnTo>
                <a:lnTo>
                  <a:pt x="3" y="851"/>
                </a:lnTo>
                <a:lnTo>
                  <a:pt x="6" y="908"/>
                </a:lnTo>
                <a:lnTo>
                  <a:pt x="10" y="962"/>
                </a:lnTo>
                <a:lnTo>
                  <a:pt x="14" y="1015"/>
                </a:lnTo>
                <a:lnTo>
                  <a:pt x="19" y="1064"/>
                </a:lnTo>
                <a:lnTo>
                  <a:pt x="24" y="1112"/>
                </a:lnTo>
                <a:lnTo>
                  <a:pt x="31" y="1155"/>
                </a:lnTo>
                <a:lnTo>
                  <a:pt x="38" y="1195"/>
                </a:lnTo>
                <a:lnTo>
                  <a:pt x="45" y="1231"/>
                </a:lnTo>
                <a:lnTo>
                  <a:pt x="53" y="1262"/>
                </a:lnTo>
                <a:lnTo>
                  <a:pt x="61" y="1289"/>
                </a:lnTo>
                <a:lnTo>
                  <a:pt x="69" y="1312"/>
                </a:lnTo>
                <a:lnTo>
                  <a:pt x="78" y="1330"/>
                </a:lnTo>
                <a:lnTo>
                  <a:pt x="87" y="1343"/>
                </a:lnTo>
                <a:lnTo>
                  <a:pt x="96" y="1351"/>
                </a:lnTo>
                <a:lnTo>
                  <a:pt x="106" y="1353"/>
                </a:lnTo>
                <a:lnTo>
                  <a:pt x="115" y="1351"/>
                </a:lnTo>
                <a:lnTo>
                  <a:pt x="124" y="1343"/>
                </a:lnTo>
                <a:lnTo>
                  <a:pt x="133" y="1330"/>
                </a:lnTo>
                <a:lnTo>
                  <a:pt x="142" y="1312"/>
                </a:lnTo>
                <a:lnTo>
                  <a:pt x="150" y="1289"/>
                </a:lnTo>
                <a:lnTo>
                  <a:pt x="159" y="1262"/>
                </a:lnTo>
                <a:lnTo>
                  <a:pt x="166" y="1231"/>
                </a:lnTo>
                <a:lnTo>
                  <a:pt x="174" y="1195"/>
                </a:lnTo>
                <a:lnTo>
                  <a:pt x="181" y="1155"/>
                </a:lnTo>
                <a:lnTo>
                  <a:pt x="187" y="1112"/>
                </a:lnTo>
                <a:lnTo>
                  <a:pt x="192" y="1064"/>
                </a:lnTo>
                <a:lnTo>
                  <a:pt x="197" y="1015"/>
                </a:lnTo>
                <a:lnTo>
                  <a:pt x="202" y="962"/>
                </a:lnTo>
                <a:lnTo>
                  <a:pt x="205" y="908"/>
                </a:lnTo>
                <a:lnTo>
                  <a:pt x="208" y="851"/>
                </a:lnTo>
                <a:lnTo>
                  <a:pt x="210" y="794"/>
                </a:lnTo>
                <a:lnTo>
                  <a:pt x="211" y="735"/>
                </a:lnTo>
                <a:lnTo>
                  <a:pt x="212" y="67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Rectangle 15"/>
          <p:cNvSpPr>
            <a:spLocks noChangeArrowheads="1"/>
          </p:cNvSpPr>
          <p:nvPr/>
        </p:nvSpPr>
        <p:spPr bwMode="auto">
          <a:xfrm>
            <a:off x="76200" y="5444918"/>
            <a:ext cx="1312861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Arial" pitchFamily="34" charset="0"/>
              </a:rPr>
              <a:t>One-to-One</a:t>
            </a:r>
          </a:p>
        </p:txBody>
      </p:sp>
      <p:sp>
        <p:nvSpPr>
          <p:cNvPr id="52" name="Rectangle 16"/>
          <p:cNvSpPr>
            <a:spLocks noChangeArrowheads="1"/>
          </p:cNvSpPr>
          <p:nvPr/>
        </p:nvSpPr>
        <p:spPr bwMode="auto">
          <a:xfrm>
            <a:off x="1474797" y="5457825"/>
            <a:ext cx="1437895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Arial" pitchFamily="34" charset="0"/>
              </a:rPr>
              <a:t>One-to-Many</a:t>
            </a:r>
          </a:p>
        </p:txBody>
      </p:sp>
      <p:sp>
        <p:nvSpPr>
          <p:cNvPr id="53" name="Rectangle 17"/>
          <p:cNvSpPr>
            <a:spLocks noChangeArrowheads="1"/>
          </p:cNvSpPr>
          <p:nvPr/>
        </p:nvSpPr>
        <p:spPr bwMode="auto">
          <a:xfrm>
            <a:off x="2971800" y="5453465"/>
            <a:ext cx="1437895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Arial" pitchFamily="34" charset="0"/>
              </a:rPr>
              <a:t>Many-to-One</a:t>
            </a:r>
          </a:p>
        </p:txBody>
      </p:sp>
      <p:sp>
        <p:nvSpPr>
          <p:cNvPr id="54" name="Line 18"/>
          <p:cNvSpPr>
            <a:spLocks noChangeShapeType="1"/>
          </p:cNvSpPr>
          <p:nvPr/>
        </p:nvSpPr>
        <p:spPr bwMode="auto">
          <a:xfrm>
            <a:off x="394494" y="3544576"/>
            <a:ext cx="609600" cy="873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Line 19"/>
          <p:cNvSpPr>
            <a:spLocks noChangeShapeType="1"/>
          </p:cNvSpPr>
          <p:nvPr/>
        </p:nvSpPr>
        <p:spPr bwMode="auto">
          <a:xfrm>
            <a:off x="375444" y="3904939"/>
            <a:ext cx="649287" cy="12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Line 20"/>
          <p:cNvSpPr>
            <a:spLocks noChangeShapeType="1"/>
          </p:cNvSpPr>
          <p:nvPr/>
        </p:nvSpPr>
        <p:spPr bwMode="auto">
          <a:xfrm flipV="1">
            <a:off x="346869" y="4412939"/>
            <a:ext cx="649287" cy="635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Line 21"/>
          <p:cNvSpPr>
            <a:spLocks noChangeShapeType="1"/>
          </p:cNvSpPr>
          <p:nvPr/>
        </p:nvSpPr>
        <p:spPr bwMode="auto">
          <a:xfrm>
            <a:off x="1897062" y="3523939"/>
            <a:ext cx="630238" cy="1079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Line 22"/>
          <p:cNvSpPr>
            <a:spLocks noChangeShapeType="1"/>
          </p:cNvSpPr>
          <p:nvPr/>
        </p:nvSpPr>
        <p:spPr bwMode="auto">
          <a:xfrm>
            <a:off x="1878012" y="3904939"/>
            <a:ext cx="628650" cy="14763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Line 23"/>
          <p:cNvSpPr>
            <a:spLocks noChangeShapeType="1"/>
          </p:cNvSpPr>
          <p:nvPr/>
        </p:nvSpPr>
        <p:spPr bwMode="auto">
          <a:xfrm>
            <a:off x="1897062" y="3925576"/>
            <a:ext cx="609600" cy="9286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Line 24"/>
          <p:cNvSpPr>
            <a:spLocks noChangeShapeType="1"/>
          </p:cNvSpPr>
          <p:nvPr/>
        </p:nvSpPr>
        <p:spPr bwMode="auto">
          <a:xfrm flipH="1">
            <a:off x="1844675" y="4446276"/>
            <a:ext cx="674687" cy="588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Line 25"/>
          <p:cNvSpPr>
            <a:spLocks noChangeShapeType="1"/>
          </p:cNvSpPr>
          <p:nvPr/>
        </p:nvSpPr>
        <p:spPr bwMode="auto">
          <a:xfrm>
            <a:off x="3322637" y="3523939"/>
            <a:ext cx="708025" cy="1079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Line 26"/>
          <p:cNvSpPr>
            <a:spLocks noChangeShapeType="1"/>
          </p:cNvSpPr>
          <p:nvPr/>
        </p:nvSpPr>
        <p:spPr bwMode="auto">
          <a:xfrm>
            <a:off x="3381375" y="3904939"/>
            <a:ext cx="609600" cy="1079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Line 27"/>
          <p:cNvSpPr>
            <a:spLocks noChangeShapeType="1"/>
          </p:cNvSpPr>
          <p:nvPr/>
        </p:nvSpPr>
        <p:spPr bwMode="auto">
          <a:xfrm>
            <a:off x="3362325" y="4285939"/>
            <a:ext cx="649287" cy="1682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Line 28"/>
          <p:cNvSpPr>
            <a:spLocks noChangeShapeType="1"/>
          </p:cNvSpPr>
          <p:nvPr/>
        </p:nvSpPr>
        <p:spPr bwMode="auto">
          <a:xfrm flipV="1">
            <a:off x="3333750" y="4393889"/>
            <a:ext cx="649287" cy="6731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Line 29"/>
          <p:cNvSpPr>
            <a:spLocks noChangeShapeType="1"/>
          </p:cNvSpPr>
          <p:nvPr/>
        </p:nvSpPr>
        <p:spPr bwMode="auto">
          <a:xfrm>
            <a:off x="4826000" y="3544576"/>
            <a:ext cx="630237" cy="873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Line 30"/>
          <p:cNvSpPr>
            <a:spLocks noChangeShapeType="1"/>
          </p:cNvSpPr>
          <p:nvPr/>
        </p:nvSpPr>
        <p:spPr bwMode="auto">
          <a:xfrm>
            <a:off x="4867275" y="3925576"/>
            <a:ext cx="649287" cy="873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Line 31"/>
          <p:cNvSpPr>
            <a:spLocks noChangeShapeType="1"/>
          </p:cNvSpPr>
          <p:nvPr/>
        </p:nvSpPr>
        <p:spPr bwMode="auto">
          <a:xfrm flipV="1">
            <a:off x="4846637" y="3592201"/>
            <a:ext cx="609600" cy="10541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Line 32"/>
          <p:cNvSpPr>
            <a:spLocks noChangeShapeType="1"/>
          </p:cNvSpPr>
          <p:nvPr/>
        </p:nvSpPr>
        <p:spPr bwMode="auto">
          <a:xfrm>
            <a:off x="4826000" y="3904939"/>
            <a:ext cx="669925" cy="9302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Oval 58"/>
          <p:cNvSpPr>
            <a:spLocks noChangeArrowheads="1"/>
          </p:cNvSpPr>
          <p:nvPr/>
        </p:nvSpPr>
        <p:spPr bwMode="auto">
          <a:xfrm>
            <a:off x="308769" y="3503301"/>
            <a:ext cx="87312" cy="10477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Oval 59"/>
          <p:cNvSpPr>
            <a:spLocks noChangeArrowheads="1"/>
          </p:cNvSpPr>
          <p:nvPr/>
        </p:nvSpPr>
        <p:spPr bwMode="auto">
          <a:xfrm>
            <a:off x="308769" y="3879539"/>
            <a:ext cx="87312" cy="10477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Oval 60"/>
          <p:cNvSpPr>
            <a:spLocks noChangeArrowheads="1"/>
          </p:cNvSpPr>
          <p:nvPr/>
        </p:nvSpPr>
        <p:spPr bwMode="auto">
          <a:xfrm>
            <a:off x="308769" y="4246251"/>
            <a:ext cx="87312" cy="10477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" name="Oval 61"/>
          <p:cNvSpPr>
            <a:spLocks noChangeArrowheads="1"/>
          </p:cNvSpPr>
          <p:nvPr/>
        </p:nvSpPr>
        <p:spPr bwMode="auto">
          <a:xfrm>
            <a:off x="308769" y="4616139"/>
            <a:ext cx="87312" cy="10477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Oval 62"/>
          <p:cNvSpPr>
            <a:spLocks noChangeArrowheads="1"/>
          </p:cNvSpPr>
          <p:nvPr/>
        </p:nvSpPr>
        <p:spPr bwMode="auto">
          <a:xfrm>
            <a:off x="308769" y="4984439"/>
            <a:ext cx="87312" cy="10477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4" name="Group 68"/>
          <p:cNvGrpSpPr>
            <a:grpSpLocks/>
          </p:cNvGrpSpPr>
          <p:nvPr/>
        </p:nvGrpSpPr>
        <p:grpSpPr bwMode="auto">
          <a:xfrm>
            <a:off x="1830387" y="3481076"/>
            <a:ext cx="87313" cy="1585913"/>
            <a:chOff x="2968" y="2238"/>
            <a:chExt cx="55" cy="999"/>
          </a:xfrm>
        </p:grpSpPr>
        <p:sp>
          <p:nvSpPr>
            <p:cNvPr id="75" name="Oval 63"/>
            <p:cNvSpPr>
              <a:spLocks noChangeArrowheads="1"/>
            </p:cNvSpPr>
            <p:nvPr/>
          </p:nvSpPr>
          <p:spPr bwMode="auto">
            <a:xfrm>
              <a:off x="2968" y="2238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Oval 64"/>
            <p:cNvSpPr>
              <a:spLocks noChangeArrowheads="1"/>
            </p:cNvSpPr>
            <p:nvPr/>
          </p:nvSpPr>
          <p:spPr bwMode="auto">
            <a:xfrm>
              <a:off x="2968" y="2475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Oval 65"/>
            <p:cNvSpPr>
              <a:spLocks noChangeArrowheads="1"/>
            </p:cNvSpPr>
            <p:nvPr/>
          </p:nvSpPr>
          <p:spPr bwMode="auto">
            <a:xfrm>
              <a:off x="2968" y="2706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Oval 66"/>
            <p:cNvSpPr>
              <a:spLocks noChangeArrowheads="1"/>
            </p:cNvSpPr>
            <p:nvPr/>
          </p:nvSpPr>
          <p:spPr bwMode="auto">
            <a:xfrm>
              <a:off x="2968" y="2939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Oval 67"/>
            <p:cNvSpPr>
              <a:spLocks noChangeArrowheads="1"/>
            </p:cNvSpPr>
            <p:nvPr/>
          </p:nvSpPr>
          <p:spPr bwMode="auto">
            <a:xfrm>
              <a:off x="2968" y="3171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0" name="Group 74"/>
          <p:cNvGrpSpPr>
            <a:grpSpLocks/>
          </p:cNvGrpSpPr>
          <p:nvPr/>
        </p:nvGrpSpPr>
        <p:grpSpPr bwMode="auto">
          <a:xfrm>
            <a:off x="3290887" y="3485839"/>
            <a:ext cx="87313" cy="1585912"/>
            <a:chOff x="3888" y="2241"/>
            <a:chExt cx="55" cy="999"/>
          </a:xfrm>
        </p:grpSpPr>
        <p:sp>
          <p:nvSpPr>
            <p:cNvPr id="81" name="Oval 69"/>
            <p:cNvSpPr>
              <a:spLocks noChangeArrowheads="1"/>
            </p:cNvSpPr>
            <p:nvPr/>
          </p:nvSpPr>
          <p:spPr bwMode="auto">
            <a:xfrm>
              <a:off x="3888" y="2241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Oval 70"/>
            <p:cNvSpPr>
              <a:spLocks noChangeArrowheads="1"/>
            </p:cNvSpPr>
            <p:nvPr/>
          </p:nvSpPr>
          <p:spPr bwMode="auto">
            <a:xfrm>
              <a:off x="3888" y="2478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Oval 71"/>
            <p:cNvSpPr>
              <a:spLocks noChangeArrowheads="1"/>
            </p:cNvSpPr>
            <p:nvPr/>
          </p:nvSpPr>
          <p:spPr bwMode="auto">
            <a:xfrm>
              <a:off x="3888" y="2709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Oval 72"/>
            <p:cNvSpPr>
              <a:spLocks noChangeArrowheads="1"/>
            </p:cNvSpPr>
            <p:nvPr/>
          </p:nvSpPr>
          <p:spPr bwMode="auto">
            <a:xfrm>
              <a:off x="3888" y="2942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Oval 73"/>
            <p:cNvSpPr>
              <a:spLocks noChangeArrowheads="1"/>
            </p:cNvSpPr>
            <p:nvPr/>
          </p:nvSpPr>
          <p:spPr bwMode="auto">
            <a:xfrm>
              <a:off x="3888" y="3174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6" name="Group 80"/>
          <p:cNvGrpSpPr>
            <a:grpSpLocks/>
          </p:cNvGrpSpPr>
          <p:nvPr/>
        </p:nvGrpSpPr>
        <p:grpSpPr bwMode="auto">
          <a:xfrm>
            <a:off x="4784725" y="3489014"/>
            <a:ext cx="87312" cy="1585912"/>
            <a:chOff x="4829" y="2243"/>
            <a:chExt cx="55" cy="999"/>
          </a:xfrm>
        </p:grpSpPr>
        <p:sp>
          <p:nvSpPr>
            <p:cNvPr id="87" name="Oval 75"/>
            <p:cNvSpPr>
              <a:spLocks noChangeArrowheads="1"/>
            </p:cNvSpPr>
            <p:nvPr/>
          </p:nvSpPr>
          <p:spPr bwMode="auto">
            <a:xfrm>
              <a:off x="4829" y="2243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Oval 76"/>
            <p:cNvSpPr>
              <a:spLocks noChangeArrowheads="1"/>
            </p:cNvSpPr>
            <p:nvPr/>
          </p:nvSpPr>
          <p:spPr bwMode="auto">
            <a:xfrm>
              <a:off x="4829" y="2480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Oval 77"/>
            <p:cNvSpPr>
              <a:spLocks noChangeArrowheads="1"/>
            </p:cNvSpPr>
            <p:nvPr/>
          </p:nvSpPr>
          <p:spPr bwMode="auto">
            <a:xfrm>
              <a:off x="4829" y="2711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Oval 78"/>
            <p:cNvSpPr>
              <a:spLocks noChangeArrowheads="1"/>
            </p:cNvSpPr>
            <p:nvPr/>
          </p:nvSpPr>
          <p:spPr bwMode="auto">
            <a:xfrm>
              <a:off x="4829" y="2944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Oval 79"/>
            <p:cNvSpPr>
              <a:spLocks noChangeArrowheads="1"/>
            </p:cNvSpPr>
            <p:nvPr/>
          </p:nvSpPr>
          <p:spPr bwMode="auto">
            <a:xfrm>
              <a:off x="4829" y="3176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2" name="Group 85"/>
          <p:cNvGrpSpPr>
            <a:grpSpLocks/>
          </p:cNvGrpSpPr>
          <p:nvPr/>
        </p:nvGrpSpPr>
        <p:grpSpPr bwMode="auto">
          <a:xfrm>
            <a:off x="962819" y="3582676"/>
            <a:ext cx="87312" cy="1295400"/>
            <a:chOff x="2433" y="2302"/>
            <a:chExt cx="55" cy="816"/>
          </a:xfrm>
        </p:grpSpPr>
        <p:sp>
          <p:nvSpPr>
            <p:cNvPr id="93" name="Oval 81"/>
            <p:cNvSpPr>
              <a:spLocks noChangeArrowheads="1"/>
            </p:cNvSpPr>
            <p:nvPr/>
          </p:nvSpPr>
          <p:spPr bwMode="auto">
            <a:xfrm>
              <a:off x="2433" y="2302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Oval 82"/>
            <p:cNvSpPr>
              <a:spLocks noChangeArrowheads="1"/>
            </p:cNvSpPr>
            <p:nvPr/>
          </p:nvSpPr>
          <p:spPr bwMode="auto">
            <a:xfrm>
              <a:off x="2433" y="2549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Oval 83"/>
            <p:cNvSpPr>
              <a:spLocks noChangeArrowheads="1"/>
            </p:cNvSpPr>
            <p:nvPr/>
          </p:nvSpPr>
          <p:spPr bwMode="auto">
            <a:xfrm>
              <a:off x="2433" y="2802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Oval 84"/>
            <p:cNvSpPr>
              <a:spLocks noChangeArrowheads="1"/>
            </p:cNvSpPr>
            <p:nvPr/>
          </p:nvSpPr>
          <p:spPr bwMode="auto">
            <a:xfrm>
              <a:off x="2433" y="3052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7" name="Group 90"/>
          <p:cNvGrpSpPr>
            <a:grpSpLocks/>
          </p:cNvGrpSpPr>
          <p:nvPr/>
        </p:nvGrpSpPr>
        <p:grpSpPr bwMode="auto">
          <a:xfrm>
            <a:off x="2474912" y="3593789"/>
            <a:ext cx="87313" cy="1295400"/>
            <a:chOff x="3374" y="2309"/>
            <a:chExt cx="55" cy="816"/>
          </a:xfrm>
        </p:grpSpPr>
        <p:sp>
          <p:nvSpPr>
            <p:cNvPr id="98" name="Oval 86"/>
            <p:cNvSpPr>
              <a:spLocks noChangeArrowheads="1"/>
            </p:cNvSpPr>
            <p:nvPr/>
          </p:nvSpPr>
          <p:spPr bwMode="auto">
            <a:xfrm>
              <a:off x="3374" y="2309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Oval 87"/>
            <p:cNvSpPr>
              <a:spLocks noChangeArrowheads="1"/>
            </p:cNvSpPr>
            <p:nvPr/>
          </p:nvSpPr>
          <p:spPr bwMode="auto">
            <a:xfrm>
              <a:off x="3374" y="2556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Oval 88"/>
            <p:cNvSpPr>
              <a:spLocks noChangeArrowheads="1"/>
            </p:cNvSpPr>
            <p:nvPr/>
          </p:nvSpPr>
          <p:spPr bwMode="auto">
            <a:xfrm>
              <a:off x="3374" y="2809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" name="Oval 89"/>
            <p:cNvSpPr>
              <a:spLocks noChangeArrowheads="1"/>
            </p:cNvSpPr>
            <p:nvPr/>
          </p:nvSpPr>
          <p:spPr bwMode="auto">
            <a:xfrm>
              <a:off x="3374" y="3059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2" name="Group 95"/>
          <p:cNvGrpSpPr>
            <a:grpSpLocks/>
          </p:cNvGrpSpPr>
          <p:nvPr/>
        </p:nvGrpSpPr>
        <p:grpSpPr bwMode="auto">
          <a:xfrm>
            <a:off x="3984625" y="3579501"/>
            <a:ext cx="87312" cy="1295400"/>
            <a:chOff x="4325" y="2300"/>
            <a:chExt cx="55" cy="816"/>
          </a:xfrm>
        </p:grpSpPr>
        <p:sp>
          <p:nvSpPr>
            <p:cNvPr id="103" name="Oval 91"/>
            <p:cNvSpPr>
              <a:spLocks noChangeArrowheads="1"/>
            </p:cNvSpPr>
            <p:nvPr/>
          </p:nvSpPr>
          <p:spPr bwMode="auto">
            <a:xfrm>
              <a:off x="4325" y="2300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Oval 92"/>
            <p:cNvSpPr>
              <a:spLocks noChangeArrowheads="1"/>
            </p:cNvSpPr>
            <p:nvPr/>
          </p:nvSpPr>
          <p:spPr bwMode="auto">
            <a:xfrm>
              <a:off x="4325" y="2547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Oval 93"/>
            <p:cNvSpPr>
              <a:spLocks noChangeArrowheads="1"/>
            </p:cNvSpPr>
            <p:nvPr/>
          </p:nvSpPr>
          <p:spPr bwMode="auto">
            <a:xfrm>
              <a:off x="4325" y="2800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Oval 94"/>
            <p:cNvSpPr>
              <a:spLocks noChangeArrowheads="1"/>
            </p:cNvSpPr>
            <p:nvPr/>
          </p:nvSpPr>
          <p:spPr bwMode="auto">
            <a:xfrm>
              <a:off x="4325" y="3050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7" name="Group 100"/>
          <p:cNvGrpSpPr>
            <a:grpSpLocks/>
          </p:cNvGrpSpPr>
          <p:nvPr/>
        </p:nvGrpSpPr>
        <p:grpSpPr bwMode="auto">
          <a:xfrm>
            <a:off x="5454650" y="3573151"/>
            <a:ext cx="87312" cy="1295400"/>
            <a:chOff x="5251" y="2296"/>
            <a:chExt cx="55" cy="816"/>
          </a:xfrm>
        </p:grpSpPr>
        <p:sp>
          <p:nvSpPr>
            <p:cNvPr id="108" name="Oval 96"/>
            <p:cNvSpPr>
              <a:spLocks noChangeArrowheads="1"/>
            </p:cNvSpPr>
            <p:nvPr/>
          </p:nvSpPr>
          <p:spPr bwMode="auto">
            <a:xfrm>
              <a:off x="5251" y="2296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Oval 97"/>
            <p:cNvSpPr>
              <a:spLocks noChangeArrowheads="1"/>
            </p:cNvSpPr>
            <p:nvPr/>
          </p:nvSpPr>
          <p:spPr bwMode="auto">
            <a:xfrm>
              <a:off x="5251" y="2543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Oval 98"/>
            <p:cNvSpPr>
              <a:spLocks noChangeArrowheads="1"/>
            </p:cNvSpPr>
            <p:nvPr/>
          </p:nvSpPr>
          <p:spPr bwMode="auto">
            <a:xfrm>
              <a:off x="5251" y="2796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" name="Oval 99"/>
            <p:cNvSpPr>
              <a:spLocks noChangeArrowheads="1"/>
            </p:cNvSpPr>
            <p:nvPr/>
          </p:nvSpPr>
          <p:spPr bwMode="auto">
            <a:xfrm>
              <a:off x="5251" y="3046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113" name="Straight Connector 112"/>
          <p:cNvCxnSpPr/>
          <p:nvPr/>
        </p:nvCxnSpPr>
        <p:spPr>
          <a:xfrm>
            <a:off x="6019800" y="2825809"/>
            <a:ext cx="0" cy="3505200"/>
          </a:xfrm>
          <a:prstGeom prst="line">
            <a:avLst/>
          </a:prstGeom>
          <a:ln w="1905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AutoShape 4"/>
          <p:cNvSpPr>
            <a:spLocks noChangeArrowheads="1"/>
          </p:cNvSpPr>
          <p:nvPr/>
        </p:nvSpPr>
        <p:spPr bwMode="auto">
          <a:xfrm>
            <a:off x="7116762" y="2872104"/>
            <a:ext cx="990600" cy="1066800"/>
          </a:xfrm>
          <a:prstGeom prst="diamond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15" name="AutoShape 5"/>
          <p:cNvCxnSpPr>
            <a:cxnSpLocks noChangeShapeType="1"/>
            <a:stCxn id="114" idx="3"/>
          </p:cNvCxnSpPr>
          <p:nvPr/>
        </p:nvCxnSpPr>
        <p:spPr bwMode="auto">
          <a:xfrm>
            <a:off x="8121650" y="3405504"/>
            <a:ext cx="823912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6" name="AutoShape 6"/>
          <p:cNvCxnSpPr>
            <a:cxnSpLocks noChangeShapeType="1"/>
            <a:stCxn id="114" idx="1"/>
          </p:cNvCxnSpPr>
          <p:nvPr/>
        </p:nvCxnSpPr>
        <p:spPr bwMode="auto">
          <a:xfrm flipH="1">
            <a:off x="6430962" y="3405504"/>
            <a:ext cx="671513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7" name="Text Box 7"/>
          <p:cNvSpPr txBox="1">
            <a:spLocks noChangeArrowheads="1"/>
          </p:cNvSpPr>
          <p:nvPr/>
        </p:nvSpPr>
        <p:spPr bwMode="auto">
          <a:xfrm>
            <a:off x="6545262" y="2872104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1</a:t>
            </a:r>
          </a:p>
        </p:txBody>
      </p:sp>
      <p:sp>
        <p:nvSpPr>
          <p:cNvPr id="118" name="Text Box 8"/>
          <p:cNvSpPr txBox="1">
            <a:spLocks noChangeArrowheads="1"/>
          </p:cNvSpPr>
          <p:nvPr/>
        </p:nvSpPr>
        <p:spPr bwMode="auto">
          <a:xfrm>
            <a:off x="8482012" y="2872104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1</a:t>
            </a:r>
          </a:p>
        </p:txBody>
      </p:sp>
      <p:sp>
        <p:nvSpPr>
          <p:cNvPr id="119" name="AutoShape 9"/>
          <p:cNvSpPr>
            <a:spLocks noChangeArrowheads="1"/>
          </p:cNvSpPr>
          <p:nvPr/>
        </p:nvSpPr>
        <p:spPr bwMode="auto">
          <a:xfrm>
            <a:off x="7116762" y="4167504"/>
            <a:ext cx="990600" cy="1066800"/>
          </a:xfrm>
          <a:prstGeom prst="diamond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0" name="AutoShape 10"/>
          <p:cNvCxnSpPr>
            <a:cxnSpLocks noChangeShapeType="1"/>
            <a:stCxn id="119" idx="3"/>
          </p:cNvCxnSpPr>
          <p:nvPr/>
        </p:nvCxnSpPr>
        <p:spPr bwMode="auto">
          <a:xfrm>
            <a:off x="8121650" y="4700904"/>
            <a:ext cx="823912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1" name="AutoShape 11"/>
          <p:cNvCxnSpPr>
            <a:cxnSpLocks noChangeShapeType="1"/>
            <a:stCxn id="119" idx="1"/>
          </p:cNvCxnSpPr>
          <p:nvPr/>
        </p:nvCxnSpPr>
        <p:spPr bwMode="auto">
          <a:xfrm flipH="1">
            <a:off x="6430962" y="4700904"/>
            <a:ext cx="671513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2" name="Text Box 12"/>
          <p:cNvSpPr txBox="1">
            <a:spLocks noChangeArrowheads="1"/>
          </p:cNvSpPr>
          <p:nvPr/>
        </p:nvSpPr>
        <p:spPr bwMode="auto">
          <a:xfrm>
            <a:off x="6469062" y="4167504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1</a:t>
            </a:r>
          </a:p>
        </p:txBody>
      </p:sp>
      <p:sp>
        <p:nvSpPr>
          <p:cNvPr id="123" name="Text Box 13"/>
          <p:cNvSpPr txBox="1">
            <a:spLocks noChangeArrowheads="1"/>
          </p:cNvSpPr>
          <p:nvPr/>
        </p:nvSpPr>
        <p:spPr bwMode="auto">
          <a:xfrm>
            <a:off x="8405812" y="4167504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N</a:t>
            </a:r>
          </a:p>
        </p:txBody>
      </p:sp>
      <p:sp>
        <p:nvSpPr>
          <p:cNvPr id="124" name="AutoShape 14"/>
          <p:cNvSpPr>
            <a:spLocks noChangeArrowheads="1"/>
          </p:cNvSpPr>
          <p:nvPr/>
        </p:nvSpPr>
        <p:spPr bwMode="auto">
          <a:xfrm>
            <a:off x="7086600" y="5539104"/>
            <a:ext cx="990600" cy="1066800"/>
          </a:xfrm>
          <a:prstGeom prst="diamond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5" name="AutoShape 15"/>
          <p:cNvCxnSpPr>
            <a:cxnSpLocks noChangeShapeType="1"/>
            <a:stCxn id="124" idx="3"/>
          </p:cNvCxnSpPr>
          <p:nvPr/>
        </p:nvCxnSpPr>
        <p:spPr bwMode="auto">
          <a:xfrm>
            <a:off x="8091487" y="6072504"/>
            <a:ext cx="823913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6" name="AutoShape 16"/>
          <p:cNvCxnSpPr>
            <a:cxnSpLocks noChangeShapeType="1"/>
            <a:stCxn id="124" idx="1"/>
          </p:cNvCxnSpPr>
          <p:nvPr/>
        </p:nvCxnSpPr>
        <p:spPr bwMode="auto">
          <a:xfrm flipH="1">
            <a:off x="6400800" y="6072504"/>
            <a:ext cx="671512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7" name="Text Box 17"/>
          <p:cNvSpPr txBox="1">
            <a:spLocks noChangeArrowheads="1"/>
          </p:cNvSpPr>
          <p:nvPr/>
        </p:nvSpPr>
        <p:spPr bwMode="auto">
          <a:xfrm>
            <a:off x="6400800" y="5539104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N</a:t>
            </a:r>
          </a:p>
        </p:txBody>
      </p:sp>
      <p:sp>
        <p:nvSpPr>
          <p:cNvPr id="128" name="Text Box 18"/>
          <p:cNvSpPr txBox="1">
            <a:spLocks noChangeArrowheads="1"/>
          </p:cNvSpPr>
          <p:nvPr/>
        </p:nvSpPr>
        <p:spPr bwMode="auto">
          <a:xfrm>
            <a:off x="8329612" y="5539104"/>
            <a:ext cx="471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M</a:t>
            </a:r>
          </a:p>
        </p:txBody>
      </p:sp>
      <p:sp>
        <p:nvSpPr>
          <p:cNvPr id="129" name="Curved Up Arrow 128"/>
          <p:cNvSpPr/>
          <p:nvPr/>
        </p:nvSpPr>
        <p:spPr>
          <a:xfrm>
            <a:off x="5512594" y="6172200"/>
            <a:ext cx="1014412" cy="457200"/>
          </a:xfrm>
          <a:prstGeom prst="curvedUp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2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200" dirty="0"/>
              <a:t>Entities can be related to one another as “one-to-one”, “one-to-many” and “many-to-many”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This is said to be the </a:t>
            </a:r>
            <a:r>
              <a:rPr lang="en-US" sz="2000" dirty="0">
                <a:solidFill>
                  <a:srgbClr val="0070C0"/>
                </a:solidFill>
              </a:rPr>
              <a:t>cardinality </a:t>
            </a:r>
            <a:r>
              <a:rPr lang="en-US" sz="2000" dirty="0"/>
              <a:t>of a given entity in relation to another</a:t>
            </a:r>
          </a:p>
        </p:txBody>
      </p:sp>
    </p:spTree>
    <p:extLst>
      <p:ext uri="{BB962C8B-B14F-4D97-AF65-F5344CB8AC3E}">
        <p14:creationId xmlns:p14="http://schemas.microsoft.com/office/powerpoint/2010/main" val="461459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/>
      <p:bldP spid="49" grpId="0" animBg="1"/>
      <p:bldP spid="50" grpId="0" animBg="1"/>
      <p:bldP spid="51" grpId="0"/>
      <p:bldP spid="52" grpId="0"/>
      <p:bldP spid="53" grpId="0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114" grpId="0" animBg="1"/>
      <p:bldP spid="117" grpId="0"/>
      <p:bldP spid="118" grpId="0"/>
      <p:bldP spid="119" grpId="0" animBg="1"/>
      <p:bldP spid="122" grpId="0"/>
      <p:bldP spid="123" grpId="0"/>
      <p:bldP spid="124" grpId="0" animBg="1"/>
      <p:bldP spid="127" grpId="0"/>
      <p:bldP spid="128" grpId="0"/>
      <p:bldP spid="12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Cardinalities: Examples</a:t>
            </a:r>
          </a:p>
        </p:txBody>
      </p:sp>
      <p:sp>
        <p:nvSpPr>
          <p:cNvPr id="33798" name="AutoShape 4"/>
          <p:cNvSpPr>
            <a:spLocks noChangeArrowheads="1"/>
          </p:cNvSpPr>
          <p:nvPr/>
        </p:nvSpPr>
        <p:spPr bwMode="auto">
          <a:xfrm>
            <a:off x="5257800" y="1676400"/>
            <a:ext cx="1371600" cy="1066800"/>
          </a:xfrm>
          <a:prstGeom prst="diamond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4845050" y="16764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1</a:t>
            </a: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6781800" y="16764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1</a:t>
            </a:r>
          </a:p>
        </p:txBody>
      </p:sp>
      <p:sp>
        <p:nvSpPr>
          <p:cNvPr id="33801" name="AutoShape 9"/>
          <p:cNvSpPr>
            <a:spLocks noChangeArrowheads="1"/>
          </p:cNvSpPr>
          <p:nvPr/>
        </p:nvSpPr>
        <p:spPr bwMode="auto">
          <a:xfrm>
            <a:off x="5257800" y="2971800"/>
            <a:ext cx="1295400" cy="1066800"/>
          </a:xfrm>
          <a:prstGeom prst="diamond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Text Box 12"/>
          <p:cNvSpPr txBox="1">
            <a:spLocks noChangeArrowheads="1"/>
          </p:cNvSpPr>
          <p:nvPr/>
        </p:nvSpPr>
        <p:spPr bwMode="auto">
          <a:xfrm>
            <a:off x="4768850" y="29718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1</a:t>
            </a:r>
          </a:p>
        </p:txBody>
      </p:sp>
      <p:sp>
        <p:nvSpPr>
          <p:cNvPr id="33803" name="Text Box 13"/>
          <p:cNvSpPr txBox="1">
            <a:spLocks noChangeArrowheads="1"/>
          </p:cNvSpPr>
          <p:nvPr/>
        </p:nvSpPr>
        <p:spPr bwMode="auto">
          <a:xfrm>
            <a:off x="6705600" y="2971800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N</a:t>
            </a:r>
          </a:p>
        </p:txBody>
      </p:sp>
      <p:sp>
        <p:nvSpPr>
          <p:cNvPr id="33804" name="AutoShape 14"/>
          <p:cNvSpPr>
            <a:spLocks noChangeArrowheads="1"/>
          </p:cNvSpPr>
          <p:nvPr/>
        </p:nvSpPr>
        <p:spPr bwMode="auto">
          <a:xfrm>
            <a:off x="5386388" y="4343400"/>
            <a:ext cx="990600" cy="1066800"/>
          </a:xfrm>
          <a:prstGeom prst="diamond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3805" name="AutoShape 15"/>
          <p:cNvCxnSpPr>
            <a:cxnSpLocks noChangeShapeType="1"/>
            <a:stCxn id="33804" idx="3"/>
          </p:cNvCxnSpPr>
          <p:nvPr/>
        </p:nvCxnSpPr>
        <p:spPr bwMode="auto">
          <a:xfrm>
            <a:off x="6391275" y="4876800"/>
            <a:ext cx="823913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06" name="AutoShape 16"/>
          <p:cNvCxnSpPr>
            <a:cxnSpLocks noChangeShapeType="1"/>
            <a:stCxn id="33804" idx="1"/>
          </p:cNvCxnSpPr>
          <p:nvPr/>
        </p:nvCxnSpPr>
        <p:spPr bwMode="auto">
          <a:xfrm flipH="1">
            <a:off x="4700588" y="4876800"/>
            <a:ext cx="671512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807" name="Text Box 17"/>
          <p:cNvSpPr txBox="1">
            <a:spLocks noChangeArrowheads="1"/>
          </p:cNvSpPr>
          <p:nvPr/>
        </p:nvSpPr>
        <p:spPr bwMode="auto">
          <a:xfrm>
            <a:off x="4700588" y="4343400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N</a:t>
            </a:r>
          </a:p>
        </p:txBody>
      </p:sp>
      <p:sp>
        <p:nvSpPr>
          <p:cNvPr id="33808" name="Text Box 18"/>
          <p:cNvSpPr txBox="1">
            <a:spLocks noChangeArrowheads="1"/>
          </p:cNvSpPr>
          <p:nvPr/>
        </p:nvSpPr>
        <p:spPr bwMode="auto">
          <a:xfrm>
            <a:off x="6629400" y="4343400"/>
            <a:ext cx="471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M</a:t>
            </a:r>
          </a:p>
        </p:txBody>
      </p:sp>
      <p:sp>
        <p:nvSpPr>
          <p:cNvPr id="33809" name="Text Box 21"/>
          <p:cNvSpPr txBox="1">
            <a:spLocks noChangeArrowheads="1"/>
          </p:cNvSpPr>
          <p:nvPr/>
        </p:nvSpPr>
        <p:spPr bwMode="auto">
          <a:xfrm>
            <a:off x="3384550" y="2025650"/>
            <a:ext cx="1339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sz="1800"/>
              <a:t>COUNTRY</a:t>
            </a:r>
          </a:p>
        </p:txBody>
      </p:sp>
      <p:sp>
        <p:nvSpPr>
          <p:cNvPr id="33810" name="Rectangle 22"/>
          <p:cNvSpPr>
            <a:spLocks noChangeArrowheads="1"/>
          </p:cNvSpPr>
          <p:nvPr/>
        </p:nvSpPr>
        <p:spPr bwMode="auto">
          <a:xfrm>
            <a:off x="7239000" y="1828800"/>
            <a:ext cx="1676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1" name="Text Box 23"/>
          <p:cNvSpPr txBox="1">
            <a:spLocks noChangeArrowheads="1"/>
          </p:cNvSpPr>
          <p:nvPr/>
        </p:nvSpPr>
        <p:spPr bwMode="auto">
          <a:xfrm>
            <a:off x="7300913" y="1981200"/>
            <a:ext cx="15573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CAPITAL</a:t>
            </a:r>
          </a:p>
        </p:txBody>
      </p:sp>
      <p:sp>
        <p:nvSpPr>
          <p:cNvPr id="33812" name="Rectangle 25"/>
          <p:cNvSpPr>
            <a:spLocks noChangeArrowheads="1"/>
          </p:cNvSpPr>
          <p:nvPr/>
        </p:nvSpPr>
        <p:spPr bwMode="auto">
          <a:xfrm>
            <a:off x="7239000" y="3124200"/>
            <a:ext cx="14478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3" name="Text Box 26"/>
          <p:cNvSpPr txBox="1">
            <a:spLocks noChangeArrowheads="1"/>
          </p:cNvSpPr>
          <p:nvPr/>
        </p:nvSpPr>
        <p:spPr bwMode="auto">
          <a:xfrm>
            <a:off x="3200400" y="3276600"/>
            <a:ext cx="1420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PERSON</a:t>
            </a:r>
          </a:p>
        </p:txBody>
      </p:sp>
      <p:sp>
        <p:nvSpPr>
          <p:cNvPr id="33814" name="Rectangle 28"/>
          <p:cNvSpPr>
            <a:spLocks noChangeArrowheads="1"/>
          </p:cNvSpPr>
          <p:nvPr/>
        </p:nvSpPr>
        <p:spPr bwMode="auto">
          <a:xfrm>
            <a:off x="3124200" y="4572000"/>
            <a:ext cx="16002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5" name="Rectangle 29"/>
          <p:cNvSpPr>
            <a:spLocks noChangeArrowheads="1"/>
          </p:cNvSpPr>
          <p:nvPr/>
        </p:nvSpPr>
        <p:spPr bwMode="auto">
          <a:xfrm>
            <a:off x="7239000" y="4572000"/>
            <a:ext cx="16002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6" name="Text Box 30"/>
          <p:cNvSpPr txBox="1">
            <a:spLocks noChangeArrowheads="1"/>
          </p:cNvSpPr>
          <p:nvPr/>
        </p:nvSpPr>
        <p:spPr bwMode="auto">
          <a:xfrm>
            <a:off x="3124200" y="4724400"/>
            <a:ext cx="162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STUDENT</a:t>
            </a:r>
          </a:p>
        </p:txBody>
      </p:sp>
      <p:sp>
        <p:nvSpPr>
          <p:cNvPr id="33817" name="Text Box 31"/>
          <p:cNvSpPr txBox="1">
            <a:spLocks noChangeArrowheads="1"/>
          </p:cNvSpPr>
          <p:nvPr/>
        </p:nvSpPr>
        <p:spPr bwMode="auto">
          <a:xfrm>
            <a:off x="7226300" y="4648200"/>
            <a:ext cx="15573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SECTION</a:t>
            </a:r>
          </a:p>
        </p:txBody>
      </p:sp>
      <p:sp>
        <p:nvSpPr>
          <p:cNvPr id="33818" name="Text Box 32"/>
          <p:cNvSpPr txBox="1">
            <a:spLocks noChangeArrowheads="1"/>
          </p:cNvSpPr>
          <p:nvPr/>
        </p:nvSpPr>
        <p:spPr bwMode="auto">
          <a:xfrm>
            <a:off x="5641975" y="1905000"/>
            <a:ext cx="625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has</a:t>
            </a:r>
          </a:p>
        </p:txBody>
      </p:sp>
      <p:sp>
        <p:nvSpPr>
          <p:cNvPr id="33819" name="Text Box 34"/>
          <p:cNvSpPr txBox="1">
            <a:spLocks noChangeArrowheads="1"/>
          </p:cNvSpPr>
          <p:nvPr/>
        </p:nvSpPr>
        <p:spPr bwMode="auto">
          <a:xfrm>
            <a:off x="7543800" y="3200400"/>
            <a:ext cx="846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CAR</a:t>
            </a:r>
          </a:p>
        </p:txBody>
      </p:sp>
      <p:sp>
        <p:nvSpPr>
          <p:cNvPr id="33820" name="Text Box 35"/>
          <p:cNvSpPr txBox="1">
            <a:spLocks noChangeArrowheads="1"/>
          </p:cNvSpPr>
          <p:nvPr/>
        </p:nvSpPr>
        <p:spPr bwMode="auto">
          <a:xfrm>
            <a:off x="5478463" y="3200400"/>
            <a:ext cx="846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owns</a:t>
            </a:r>
          </a:p>
        </p:txBody>
      </p:sp>
      <p:sp>
        <p:nvSpPr>
          <p:cNvPr id="33821" name="Text Box 36"/>
          <p:cNvSpPr txBox="1">
            <a:spLocks noChangeArrowheads="1"/>
          </p:cNvSpPr>
          <p:nvPr/>
        </p:nvSpPr>
        <p:spPr bwMode="auto">
          <a:xfrm>
            <a:off x="5462588" y="4648200"/>
            <a:ext cx="862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takes</a:t>
            </a:r>
          </a:p>
        </p:txBody>
      </p:sp>
      <p:cxnSp>
        <p:nvCxnSpPr>
          <p:cNvPr id="33822" name="AutoShape 38"/>
          <p:cNvCxnSpPr>
            <a:cxnSpLocks noChangeShapeType="1"/>
            <a:stCxn id="33801" idx="3"/>
            <a:endCxn id="33812" idx="1"/>
          </p:cNvCxnSpPr>
          <p:nvPr/>
        </p:nvCxnSpPr>
        <p:spPr bwMode="auto">
          <a:xfrm flipV="1">
            <a:off x="6567488" y="3467100"/>
            <a:ext cx="657225" cy="381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23" name="AutoShape 40"/>
          <p:cNvCxnSpPr>
            <a:cxnSpLocks noChangeShapeType="1"/>
            <a:stCxn id="33798" idx="3"/>
            <a:endCxn id="33811" idx="1"/>
          </p:cNvCxnSpPr>
          <p:nvPr/>
        </p:nvCxnSpPr>
        <p:spPr bwMode="auto">
          <a:xfrm>
            <a:off x="6643688" y="2209800"/>
            <a:ext cx="6572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824" name="Rectangle 43"/>
          <p:cNvSpPr>
            <a:spLocks noChangeArrowheads="1"/>
          </p:cNvSpPr>
          <p:nvPr/>
        </p:nvSpPr>
        <p:spPr bwMode="auto">
          <a:xfrm>
            <a:off x="3352800" y="1905000"/>
            <a:ext cx="13716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3825" name="AutoShape 45"/>
          <p:cNvCxnSpPr>
            <a:cxnSpLocks noChangeShapeType="1"/>
            <a:stCxn id="33798" idx="1"/>
            <a:endCxn id="33824" idx="3"/>
          </p:cNvCxnSpPr>
          <p:nvPr/>
        </p:nvCxnSpPr>
        <p:spPr bwMode="auto">
          <a:xfrm flipH="1">
            <a:off x="4738688" y="2209800"/>
            <a:ext cx="5048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826" name="Rectangle 46"/>
          <p:cNvSpPr>
            <a:spLocks noChangeArrowheads="1"/>
          </p:cNvSpPr>
          <p:nvPr/>
        </p:nvSpPr>
        <p:spPr bwMode="auto">
          <a:xfrm>
            <a:off x="3048000" y="3200400"/>
            <a:ext cx="17526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3827" name="AutoShape 47"/>
          <p:cNvCxnSpPr>
            <a:cxnSpLocks noChangeShapeType="1"/>
            <a:stCxn id="33801" idx="1"/>
            <a:endCxn id="33826" idx="3"/>
          </p:cNvCxnSpPr>
          <p:nvPr/>
        </p:nvCxnSpPr>
        <p:spPr bwMode="auto">
          <a:xfrm flipH="1">
            <a:off x="4814888" y="3505200"/>
            <a:ext cx="428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7149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4172623824"/>
              </p:ext>
            </p:extLst>
          </p:nvPr>
        </p:nvGraphicFramePr>
        <p:xfrm>
          <a:off x="1371600" y="17526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467600" y="2016204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837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Cardinalities: Examples</a:t>
            </a:r>
          </a:p>
        </p:txBody>
      </p:sp>
      <p:sp>
        <p:nvSpPr>
          <p:cNvPr id="34822" name="AutoShape 3"/>
          <p:cNvSpPr>
            <a:spLocks noChangeArrowheads="1"/>
          </p:cNvSpPr>
          <p:nvPr/>
        </p:nvSpPr>
        <p:spPr bwMode="auto">
          <a:xfrm>
            <a:off x="5257800" y="1676400"/>
            <a:ext cx="1371600" cy="1066800"/>
          </a:xfrm>
          <a:prstGeom prst="diamond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3" name="AutoShape 6"/>
          <p:cNvSpPr>
            <a:spLocks noChangeArrowheads="1"/>
          </p:cNvSpPr>
          <p:nvPr/>
        </p:nvSpPr>
        <p:spPr bwMode="auto">
          <a:xfrm>
            <a:off x="5257800" y="2971800"/>
            <a:ext cx="1295400" cy="1066800"/>
          </a:xfrm>
          <a:prstGeom prst="diamond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4" name="AutoShape 9"/>
          <p:cNvSpPr>
            <a:spLocks noChangeArrowheads="1"/>
          </p:cNvSpPr>
          <p:nvPr/>
        </p:nvSpPr>
        <p:spPr bwMode="auto">
          <a:xfrm>
            <a:off x="5386388" y="4343400"/>
            <a:ext cx="990600" cy="1066800"/>
          </a:xfrm>
          <a:prstGeom prst="diamond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4825" name="AutoShape 10"/>
          <p:cNvCxnSpPr>
            <a:cxnSpLocks noChangeShapeType="1"/>
            <a:stCxn id="34824" idx="3"/>
          </p:cNvCxnSpPr>
          <p:nvPr/>
        </p:nvCxnSpPr>
        <p:spPr bwMode="auto">
          <a:xfrm>
            <a:off x="6391275" y="4876800"/>
            <a:ext cx="823913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26" name="AutoShape 11"/>
          <p:cNvCxnSpPr>
            <a:cxnSpLocks noChangeShapeType="1"/>
            <a:stCxn id="34824" idx="1"/>
          </p:cNvCxnSpPr>
          <p:nvPr/>
        </p:nvCxnSpPr>
        <p:spPr bwMode="auto">
          <a:xfrm flipH="1">
            <a:off x="4700588" y="4876800"/>
            <a:ext cx="671512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27" name="Rectangle 15"/>
          <p:cNvSpPr>
            <a:spLocks noChangeArrowheads="1"/>
          </p:cNvSpPr>
          <p:nvPr/>
        </p:nvSpPr>
        <p:spPr bwMode="auto">
          <a:xfrm>
            <a:off x="7239000" y="1828800"/>
            <a:ext cx="1676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8" name="Rectangle 17"/>
          <p:cNvSpPr>
            <a:spLocks noChangeArrowheads="1"/>
          </p:cNvSpPr>
          <p:nvPr/>
        </p:nvSpPr>
        <p:spPr bwMode="auto">
          <a:xfrm>
            <a:off x="7239000" y="3124200"/>
            <a:ext cx="14478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9" name="Text Box 18"/>
          <p:cNvSpPr txBox="1">
            <a:spLocks noChangeArrowheads="1"/>
          </p:cNvSpPr>
          <p:nvPr/>
        </p:nvSpPr>
        <p:spPr bwMode="auto">
          <a:xfrm>
            <a:off x="3200400" y="3276600"/>
            <a:ext cx="1420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PERSON</a:t>
            </a:r>
          </a:p>
        </p:txBody>
      </p:sp>
      <p:sp>
        <p:nvSpPr>
          <p:cNvPr id="34830" name="Rectangle 19"/>
          <p:cNvSpPr>
            <a:spLocks noChangeArrowheads="1"/>
          </p:cNvSpPr>
          <p:nvPr/>
        </p:nvSpPr>
        <p:spPr bwMode="auto">
          <a:xfrm>
            <a:off x="3124200" y="4572000"/>
            <a:ext cx="16002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1" name="Rectangle 20"/>
          <p:cNvSpPr>
            <a:spLocks noChangeArrowheads="1"/>
          </p:cNvSpPr>
          <p:nvPr/>
        </p:nvSpPr>
        <p:spPr bwMode="auto">
          <a:xfrm>
            <a:off x="7239000" y="4572000"/>
            <a:ext cx="16002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2" name="Text Box 21"/>
          <p:cNvSpPr txBox="1">
            <a:spLocks noChangeArrowheads="1"/>
          </p:cNvSpPr>
          <p:nvPr/>
        </p:nvSpPr>
        <p:spPr bwMode="auto">
          <a:xfrm>
            <a:off x="3124200" y="4724400"/>
            <a:ext cx="162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STUDENT</a:t>
            </a:r>
          </a:p>
        </p:txBody>
      </p:sp>
      <p:sp>
        <p:nvSpPr>
          <p:cNvPr id="34833" name="Text Box 22"/>
          <p:cNvSpPr txBox="1">
            <a:spLocks noChangeArrowheads="1"/>
          </p:cNvSpPr>
          <p:nvPr/>
        </p:nvSpPr>
        <p:spPr bwMode="auto">
          <a:xfrm>
            <a:off x="7226300" y="4648200"/>
            <a:ext cx="15573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SECTION</a:t>
            </a:r>
          </a:p>
        </p:txBody>
      </p:sp>
      <p:sp>
        <p:nvSpPr>
          <p:cNvPr id="34834" name="Text Box 24"/>
          <p:cNvSpPr txBox="1">
            <a:spLocks noChangeArrowheads="1"/>
          </p:cNvSpPr>
          <p:nvPr/>
        </p:nvSpPr>
        <p:spPr bwMode="auto">
          <a:xfrm>
            <a:off x="7543800" y="3200400"/>
            <a:ext cx="846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CAR</a:t>
            </a:r>
          </a:p>
        </p:txBody>
      </p:sp>
      <p:sp>
        <p:nvSpPr>
          <p:cNvPr id="34835" name="Text Box 25"/>
          <p:cNvSpPr txBox="1">
            <a:spLocks noChangeArrowheads="1"/>
          </p:cNvSpPr>
          <p:nvPr/>
        </p:nvSpPr>
        <p:spPr bwMode="auto">
          <a:xfrm>
            <a:off x="5478463" y="3200400"/>
            <a:ext cx="846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owns</a:t>
            </a:r>
          </a:p>
        </p:txBody>
      </p:sp>
      <p:sp>
        <p:nvSpPr>
          <p:cNvPr id="34836" name="Text Box 26"/>
          <p:cNvSpPr txBox="1">
            <a:spLocks noChangeArrowheads="1"/>
          </p:cNvSpPr>
          <p:nvPr/>
        </p:nvSpPr>
        <p:spPr bwMode="auto">
          <a:xfrm>
            <a:off x="5462588" y="4648200"/>
            <a:ext cx="862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takes</a:t>
            </a:r>
          </a:p>
        </p:txBody>
      </p:sp>
      <p:cxnSp>
        <p:nvCxnSpPr>
          <p:cNvPr id="34837" name="AutoShape 27"/>
          <p:cNvCxnSpPr>
            <a:cxnSpLocks noChangeShapeType="1"/>
            <a:stCxn id="34823" idx="3"/>
            <a:endCxn id="34828" idx="1"/>
          </p:cNvCxnSpPr>
          <p:nvPr/>
        </p:nvCxnSpPr>
        <p:spPr bwMode="auto">
          <a:xfrm flipV="1">
            <a:off x="6567488" y="3467100"/>
            <a:ext cx="657225" cy="3810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38" name="AutoShape 28"/>
          <p:cNvCxnSpPr>
            <a:cxnSpLocks noChangeShapeType="1"/>
            <a:stCxn id="34822" idx="3"/>
          </p:cNvCxnSpPr>
          <p:nvPr/>
        </p:nvCxnSpPr>
        <p:spPr bwMode="auto">
          <a:xfrm>
            <a:off x="6643688" y="2209800"/>
            <a:ext cx="595312" cy="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39" name="Rectangle 29"/>
          <p:cNvSpPr>
            <a:spLocks noChangeArrowheads="1"/>
          </p:cNvSpPr>
          <p:nvPr/>
        </p:nvSpPr>
        <p:spPr bwMode="auto">
          <a:xfrm>
            <a:off x="3352800" y="1905000"/>
            <a:ext cx="13716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4840" name="AutoShape 30"/>
          <p:cNvCxnSpPr>
            <a:cxnSpLocks noChangeShapeType="1"/>
            <a:stCxn id="34822" idx="1"/>
            <a:endCxn id="34839" idx="3"/>
          </p:cNvCxnSpPr>
          <p:nvPr/>
        </p:nvCxnSpPr>
        <p:spPr bwMode="auto">
          <a:xfrm flipH="1">
            <a:off x="4738688" y="2209800"/>
            <a:ext cx="504825" cy="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41" name="Rectangle 31"/>
          <p:cNvSpPr>
            <a:spLocks noChangeArrowheads="1"/>
          </p:cNvSpPr>
          <p:nvPr/>
        </p:nvSpPr>
        <p:spPr bwMode="auto">
          <a:xfrm>
            <a:off x="3048000" y="3200400"/>
            <a:ext cx="17526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4842" name="AutoShape 32"/>
          <p:cNvCxnSpPr>
            <a:cxnSpLocks noChangeShapeType="1"/>
            <a:stCxn id="34823" idx="1"/>
            <a:endCxn id="34841" idx="3"/>
          </p:cNvCxnSpPr>
          <p:nvPr/>
        </p:nvCxnSpPr>
        <p:spPr bwMode="auto">
          <a:xfrm flipH="1">
            <a:off x="4814888" y="3505200"/>
            <a:ext cx="428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43" name="Text Box 33"/>
          <p:cNvSpPr txBox="1">
            <a:spLocks noChangeArrowheads="1"/>
          </p:cNvSpPr>
          <p:nvPr/>
        </p:nvSpPr>
        <p:spPr bwMode="auto">
          <a:xfrm>
            <a:off x="200025" y="2941638"/>
            <a:ext cx="27066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sz="2800" dirty="0">
                <a:solidFill>
                  <a:schemeClr val="tx2"/>
                </a:solidFill>
              </a:rPr>
              <a:t>Book’s notation:</a:t>
            </a:r>
            <a:endParaRPr lang="en-US" sz="2800" dirty="0"/>
          </a:p>
        </p:txBody>
      </p:sp>
      <p:sp>
        <p:nvSpPr>
          <p:cNvPr id="34844" name="Text Box 34"/>
          <p:cNvSpPr txBox="1">
            <a:spLocks noChangeArrowheads="1"/>
          </p:cNvSpPr>
          <p:nvPr/>
        </p:nvSpPr>
        <p:spPr bwMode="auto">
          <a:xfrm>
            <a:off x="3384550" y="2025650"/>
            <a:ext cx="1339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sz="1800"/>
              <a:t>COUNTRY</a:t>
            </a:r>
          </a:p>
        </p:txBody>
      </p:sp>
      <p:sp>
        <p:nvSpPr>
          <p:cNvPr id="34845" name="Text Box 35"/>
          <p:cNvSpPr txBox="1">
            <a:spLocks noChangeArrowheads="1"/>
          </p:cNvSpPr>
          <p:nvPr/>
        </p:nvSpPr>
        <p:spPr bwMode="auto">
          <a:xfrm>
            <a:off x="5641975" y="1905000"/>
            <a:ext cx="625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has</a:t>
            </a:r>
          </a:p>
        </p:txBody>
      </p:sp>
      <p:sp>
        <p:nvSpPr>
          <p:cNvPr id="34846" name="Text Box 36"/>
          <p:cNvSpPr txBox="1">
            <a:spLocks noChangeArrowheads="1"/>
          </p:cNvSpPr>
          <p:nvPr/>
        </p:nvSpPr>
        <p:spPr bwMode="auto">
          <a:xfrm>
            <a:off x="7300913" y="1981200"/>
            <a:ext cx="15573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CAPITAL</a:t>
            </a:r>
          </a:p>
        </p:txBody>
      </p:sp>
      <p:pic>
        <p:nvPicPr>
          <p:cNvPr id="31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47780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Cardinalities: Examples</a:t>
            </a:r>
          </a:p>
        </p:txBody>
      </p:sp>
      <p:sp>
        <p:nvSpPr>
          <p:cNvPr id="35846" name="AutoShape 3"/>
          <p:cNvSpPr>
            <a:spLocks noChangeArrowheads="1"/>
          </p:cNvSpPr>
          <p:nvPr/>
        </p:nvSpPr>
        <p:spPr bwMode="auto">
          <a:xfrm>
            <a:off x="5257800" y="1676400"/>
            <a:ext cx="1371600" cy="1066800"/>
          </a:xfrm>
          <a:prstGeom prst="diamond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Text Box 4"/>
          <p:cNvSpPr txBox="1">
            <a:spLocks noChangeArrowheads="1"/>
          </p:cNvSpPr>
          <p:nvPr/>
        </p:nvSpPr>
        <p:spPr bwMode="auto">
          <a:xfrm>
            <a:off x="4845050" y="16764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1</a:t>
            </a:r>
          </a:p>
        </p:txBody>
      </p:sp>
      <p:sp>
        <p:nvSpPr>
          <p:cNvPr id="35848" name="Text Box 5"/>
          <p:cNvSpPr txBox="1">
            <a:spLocks noChangeArrowheads="1"/>
          </p:cNvSpPr>
          <p:nvPr/>
        </p:nvSpPr>
        <p:spPr bwMode="auto">
          <a:xfrm>
            <a:off x="6781800" y="16764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1</a:t>
            </a:r>
          </a:p>
        </p:txBody>
      </p:sp>
      <p:sp>
        <p:nvSpPr>
          <p:cNvPr id="35849" name="AutoShape 6"/>
          <p:cNvSpPr>
            <a:spLocks noChangeArrowheads="1"/>
          </p:cNvSpPr>
          <p:nvPr/>
        </p:nvSpPr>
        <p:spPr bwMode="auto">
          <a:xfrm>
            <a:off x="5257800" y="2971800"/>
            <a:ext cx="1295400" cy="1066800"/>
          </a:xfrm>
          <a:prstGeom prst="diamond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Text Box 7"/>
          <p:cNvSpPr txBox="1">
            <a:spLocks noChangeArrowheads="1"/>
          </p:cNvSpPr>
          <p:nvPr/>
        </p:nvSpPr>
        <p:spPr bwMode="auto">
          <a:xfrm>
            <a:off x="4768850" y="29718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1</a:t>
            </a:r>
          </a:p>
        </p:txBody>
      </p:sp>
      <p:sp>
        <p:nvSpPr>
          <p:cNvPr id="35851" name="Text Box 8"/>
          <p:cNvSpPr txBox="1">
            <a:spLocks noChangeArrowheads="1"/>
          </p:cNvSpPr>
          <p:nvPr/>
        </p:nvSpPr>
        <p:spPr bwMode="auto">
          <a:xfrm>
            <a:off x="6705600" y="2971800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N</a:t>
            </a:r>
          </a:p>
        </p:txBody>
      </p:sp>
      <p:sp>
        <p:nvSpPr>
          <p:cNvPr id="35852" name="AutoShape 9"/>
          <p:cNvSpPr>
            <a:spLocks noChangeArrowheads="1"/>
          </p:cNvSpPr>
          <p:nvPr/>
        </p:nvSpPr>
        <p:spPr bwMode="auto">
          <a:xfrm>
            <a:off x="5386388" y="4343400"/>
            <a:ext cx="990600" cy="1066800"/>
          </a:xfrm>
          <a:prstGeom prst="diamond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5853" name="AutoShape 10"/>
          <p:cNvCxnSpPr>
            <a:cxnSpLocks noChangeShapeType="1"/>
            <a:stCxn id="35852" idx="3"/>
          </p:cNvCxnSpPr>
          <p:nvPr/>
        </p:nvCxnSpPr>
        <p:spPr bwMode="auto">
          <a:xfrm>
            <a:off x="6391275" y="4876800"/>
            <a:ext cx="823913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54" name="AutoShape 11"/>
          <p:cNvCxnSpPr>
            <a:cxnSpLocks noChangeShapeType="1"/>
            <a:stCxn id="35852" idx="1"/>
          </p:cNvCxnSpPr>
          <p:nvPr/>
        </p:nvCxnSpPr>
        <p:spPr bwMode="auto">
          <a:xfrm flipH="1">
            <a:off x="4700588" y="4876800"/>
            <a:ext cx="671512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55" name="Text Box 12"/>
          <p:cNvSpPr txBox="1">
            <a:spLocks noChangeArrowheads="1"/>
          </p:cNvSpPr>
          <p:nvPr/>
        </p:nvSpPr>
        <p:spPr bwMode="auto">
          <a:xfrm>
            <a:off x="4700588" y="4343400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N</a:t>
            </a:r>
          </a:p>
        </p:txBody>
      </p:sp>
      <p:sp>
        <p:nvSpPr>
          <p:cNvPr id="35856" name="Text Box 13"/>
          <p:cNvSpPr txBox="1">
            <a:spLocks noChangeArrowheads="1"/>
          </p:cNvSpPr>
          <p:nvPr/>
        </p:nvSpPr>
        <p:spPr bwMode="auto">
          <a:xfrm>
            <a:off x="6629400" y="4343400"/>
            <a:ext cx="471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M</a:t>
            </a:r>
          </a:p>
        </p:txBody>
      </p:sp>
      <p:sp>
        <p:nvSpPr>
          <p:cNvPr id="35857" name="Rectangle 15"/>
          <p:cNvSpPr>
            <a:spLocks noChangeArrowheads="1"/>
          </p:cNvSpPr>
          <p:nvPr/>
        </p:nvSpPr>
        <p:spPr bwMode="auto">
          <a:xfrm>
            <a:off x="7239000" y="1828800"/>
            <a:ext cx="1676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8" name="Rectangle 17"/>
          <p:cNvSpPr>
            <a:spLocks noChangeArrowheads="1"/>
          </p:cNvSpPr>
          <p:nvPr/>
        </p:nvSpPr>
        <p:spPr bwMode="auto">
          <a:xfrm>
            <a:off x="7239000" y="3124200"/>
            <a:ext cx="14478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9" name="Text Box 18"/>
          <p:cNvSpPr txBox="1">
            <a:spLocks noChangeArrowheads="1"/>
          </p:cNvSpPr>
          <p:nvPr/>
        </p:nvSpPr>
        <p:spPr bwMode="auto">
          <a:xfrm>
            <a:off x="3200400" y="3276600"/>
            <a:ext cx="1420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PERSON</a:t>
            </a:r>
          </a:p>
        </p:txBody>
      </p:sp>
      <p:sp>
        <p:nvSpPr>
          <p:cNvPr id="35860" name="Rectangle 19"/>
          <p:cNvSpPr>
            <a:spLocks noChangeArrowheads="1"/>
          </p:cNvSpPr>
          <p:nvPr/>
        </p:nvSpPr>
        <p:spPr bwMode="auto">
          <a:xfrm>
            <a:off x="3124200" y="4572000"/>
            <a:ext cx="16002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1" name="Rectangle 20"/>
          <p:cNvSpPr>
            <a:spLocks noChangeArrowheads="1"/>
          </p:cNvSpPr>
          <p:nvPr/>
        </p:nvSpPr>
        <p:spPr bwMode="auto">
          <a:xfrm>
            <a:off x="7239000" y="4572000"/>
            <a:ext cx="16002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2" name="Text Box 21"/>
          <p:cNvSpPr txBox="1">
            <a:spLocks noChangeArrowheads="1"/>
          </p:cNvSpPr>
          <p:nvPr/>
        </p:nvSpPr>
        <p:spPr bwMode="auto">
          <a:xfrm>
            <a:off x="3124200" y="4724400"/>
            <a:ext cx="162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STUDENT</a:t>
            </a:r>
          </a:p>
        </p:txBody>
      </p:sp>
      <p:sp>
        <p:nvSpPr>
          <p:cNvPr id="35863" name="Text Box 22"/>
          <p:cNvSpPr txBox="1">
            <a:spLocks noChangeArrowheads="1"/>
          </p:cNvSpPr>
          <p:nvPr/>
        </p:nvSpPr>
        <p:spPr bwMode="auto">
          <a:xfrm>
            <a:off x="7226300" y="4648200"/>
            <a:ext cx="15573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SECTION</a:t>
            </a:r>
          </a:p>
        </p:txBody>
      </p:sp>
      <p:sp>
        <p:nvSpPr>
          <p:cNvPr id="35864" name="Text Box 24"/>
          <p:cNvSpPr txBox="1">
            <a:spLocks noChangeArrowheads="1"/>
          </p:cNvSpPr>
          <p:nvPr/>
        </p:nvSpPr>
        <p:spPr bwMode="auto">
          <a:xfrm>
            <a:off x="7543800" y="3200400"/>
            <a:ext cx="846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CAR</a:t>
            </a:r>
          </a:p>
        </p:txBody>
      </p:sp>
      <p:sp>
        <p:nvSpPr>
          <p:cNvPr id="35865" name="Text Box 25"/>
          <p:cNvSpPr txBox="1">
            <a:spLocks noChangeArrowheads="1"/>
          </p:cNvSpPr>
          <p:nvPr/>
        </p:nvSpPr>
        <p:spPr bwMode="auto">
          <a:xfrm>
            <a:off x="5478463" y="3200400"/>
            <a:ext cx="846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owns</a:t>
            </a:r>
          </a:p>
        </p:txBody>
      </p:sp>
      <p:sp>
        <p:nvSpPr>
          <p:cNvPr id="35866" name="Text Box 26"/>
          <p:cNvSpPr txBox="1">
            <a:spLocks noChangeArrowheads="1"/>
          </p:cNvSpPr>
          <p:nvPr/>
        </p:nvSpPr>
        <p:spPr bwMode="auto">
          <a:xfrm>
            <a:off x="5462588" y="4648200"/>
            <a:ext cx="862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takes</a:t>
            </a:r>
          </a:p>
        </p:txBody>
      </p:sp>
      <p:cxnSp>
        <p:nvCxnSpPr>
          <p:cNvPr id="35867" name="AutoShape 27"/>
          <p:cNvCxnSpPr>
            <a:cxnSpLocks noChangeShapeType="1"/>
            <a:stCxn id="35849" idx="3"/>
            <a:endCxn id="35858" idx="1"/>
          </p:cNvCxnSpPr>
          <p:nvPr/>
        </p:nvCxnSpPr>
        <p:spPr bwMode="auto">
          <a:xfrm flipV="1">
            <a:off x="6567488" y="3467100"/>
            <a:ext cx="657225" cy="3810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68" name="AutoShape 28"/>
          <p:cNvCxnSpPr>
            <a:cxnSpLocks noChangeShapeType="1"/>
            <a:stCxn id="35846" idx="3"/>
          </p:cNvCxnSpPr>
          <p:nvPr/>
        </p:nvCxnSpPr>
        <p:spPr bwMode="auto">
          <a:xfrm>
            <a:off x="6643688" y="2209800"/>
            <a:ext cx="595312" cy="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69" name="Rectangle 29"/>
          <p:cNvSpPr>
            <a:spLocks noChangeArrowheads="1"/>
          </p:cNvSpPr>
          <p:nvPr/>
        </p:nvSpPr>
        <p:spPr bwMode="auto">
          <a:xfrm>
            <a:off x="3352800" y="1905000"/>
            <a:ext cx="13716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5870" name="AutoShape 30"/>
          <p:cNvCxnSpPr>
            <a:cxnSpLocks noChangeShapeType="1"/>
            <a:stCxn id="35846" idx="1"/>
            <a:endCxn id="35869" idx="3"/>
          </p:cNvCxnSpPr>
          <p:nvPr/>
        </p:nvCxnSpPr>
        <p:spPr bwMode="auto">
          <a:xfrm flipH="1">
            <a:off x="4738688" y="2209800"/>
            <a:ext cx="504825" cy="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71" name="Rectangle 31"/>
          <p:cNvSpPr>
            <a:spLocks noChangeArrowheads="1"/>
          </p:cNvSpPr>
          <p:nvPr/>
        </p:nvSpPr>
        <p:spPr bwMode="auto">
          <a:xfrm>
            <a:off x="3048000" y="3200400"/>
            <a:ext cx="17526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5872" name="AutoShape 32"/>
          <p:cNvCxnSpPr>
            <a:cxnSpLocks noChangeShapeType="1"/>
            <a:stCxn id="35849" idx="1"/>
            <a:endCxn id="35871" idx="3"/>
          </p:cNvCxnSpPr>
          <p:nvPr/>
        </p:nvCxnSpPr>
        <p:spPr bwMode="auto">
          <a:xfrm flipH="1">
            <a:off x="4814888" y="3505200"/>
            <a:ext cx="428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73" name="Text Box 33"/>
          <p:cNvSpPr txBox="1">
            <a:spLocks noChangeArrowheads="1"/>
          </p:cNvSpPr>
          <p:nvPr/>
        </p:nvSpPr>
        <p:spPr bwMode="auto">
          <a:xfrm>
            <a:off x="258763" y="2300288"/>
            <a:ext cx="2587625" cy="180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sz="2800">
                <a:solidFill>
                  <a:schemeClr val="tx2"/>
                </a:solidFill>
              </a:rPr>
              <a:t>Book’s notation</a:t>
            </a:r>
          </a:p>
          <a:p>
            <a:pPr algn="ctr"/>
            <a:r>
              <a:rPr lang="en-US" sz="2800"/>
              <a:t>vs</a:t>
            </a:r>
          </a:p>
          <a:p>
            <a:pPr algn="ctr"/>
            <a:r>
              <a:rPr lang="en-US" sz="2800" i="1"/>
              <a:t>1 to N</a:t>
            </a:r>
            <a:r>
              <a:rPr lang="en-US" sz="2800"/>
              <a:t> notation</a:t>
            </a:r>
          </a:p>
        </p:txBody>
      </p:sp>
      <p:sp>
        <p:nvSpPr>
          <p:cNvPr id="35874" name="Text Box 34"/>
          <p:cNvSpPr txBox="1">
            <a:spLocks noChangeArrowheads="1"/>
          </p:cNvSpPr>
          <p:nvPr/>
        </p:nvSpPr>
        <p:spPr bwMode="auto">
          <a:xfrm>
            <a:off x="7300913" y="1981200"/>
            <a:ext cx="15573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CAPITAL</a:t>
            </a:r>
          </a:p>
        </p:txBody>
      </p:sp>
      <p:sp>
        <p:nvSpPr>
          <p:cNvPr id="35875" name="Text Box 36"/>
          <p:cNvSpPr txBox="1">
            <a:spLocks noChangeArrowheads="1"/>
          </p:cNvSpPr>
          <p:nvPr/>
        </p:nvSpPr>
        <p:spPr bwMode="auto">
          <a:xfrm>
            <a:off x="3384550" y="2025650"/>
            <a:ext cx="1339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sz="1800"/>
              <a:t>COUNTRY</a:t>
            </a:r>
          </a:p>
        </p:txBody>
      </p:sp>
      <p:sp>
        <p:nvSpPr>
          <p:cNvPr id="35876" name="Text Box 37"/>
          <p:cNvSpPr txBox="1">
            <a:spLocks noChangeArrowheads="1"/>
          </p:cNvSpPr>
          <p:nvPr/>
        </p:nvSpPr>
        <p:spPr bwMode="auto">
          <a:xfrm>
            <a:off x="5641975" y="1905000"/>
            <a:ext cx="625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has</a:t>
            </a:r>
          </a:p>
        </p:txBody>
      </p:sp>
      <p:pic>
        <p:nvPicPr>
          <p:cNvPr id="37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48636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Working Example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Requirements:</a:t>
            </a:r>
            <a:r>
              <a:rPr lang="en-US" dirty="0"/>
              <a:t> Students take courses offered by instructors; a course may have multiple sections; one instructor per section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How to start?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Nouns -&gt; entity sets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Verbs -&gt; relationship sets</a:t>
            </a:r>
          </a:p>
        </p:txBody>
      </p:sp>
      <p:pic>
        <p:nvPicPr>
          <p:cNvPr id="7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1319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Text Box 3"/>
          <p:cNvSpPr txBox="1">
            <a:spLocks noChangeArrowheads="1"/>
          </p:cNvSpPr>
          <p:nvPr/>
        </p:nvSpPr>
        <p:spPr bwMode="auto">
          <a:xfrm>
            <a:off x="1524000" y="1676400"/>
            <a:ext cx="1905000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STUDENT</a:t>
            </a:r>
          </a:p>
        </p:txBody>
      </p:sp>
      <p:sp>
        <p:nvSpPr>
          <p:cNvPr id="25606" name="Oval 4"/>
          <p:cNvSpPr>
            <a:spLocks noChangeArrowheads="1"/>
          </p:cNvSpPr>
          <p:nvPr/>
        </p:nvSpPr>
        <p:spPr bwMode="auto">
          <a:xfrm>
            <a:off x="457200" y="762000"/>
            <a:ext cx="1371600" cy="6477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/>
              <a:t>name</a:t>
            </a:r>
          </a:p>
        </p:txBody>
      </p:sp>
      <p:sp>
        <p:nvSpPr>
          <p:cNvPr id="25607" name="Oval 6"/>
          <p:cNvSpPr>
            <a:spLocks noChangeArrowheads="1"/>
          </p:cNvSpPr>
          <p:nvPr/>
        </p:nvSpPr>
        <p:spPr bwMode="auto">
          <a:xfrm>
            <a:off x="609600" y="2362200"/>
            <a:ext cx="685800" cy="4572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5608" name="Oval 7"/>
          <p:cNvSpPr>
            <a:spLocks noChangeArrowheads="1"/>
          </p:cNvSpPr>
          <p:nvPr/>
        </p:nvSpPr>
        <p:spPr bwMode="auto">
          <a:xfrm>
            <a:off x="1981200" y="381000"/>
            <a:ext cx="685800" cy="4572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5609" name="Text Box 8"/>
          <p:cNvSpPr txBox="1">
            <a:spLocks noChangeArrowheads="1"/>
          </p:cNvSpPr>
          <p:nvPr/>
        </p:nvSpPr>
        <p:spPr bwMode="auto">
          <a:xfrm>
            <a:off x="669925" y="2327275"/>
            <a:ext cx="592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u="sng"/>
              <a:t>ssn</a:t>
            </a:r>
            <a:endParaRPr lang="en-US"/>
          </a:p>
        </p:txBody>
      </p:sp>
      <p:cxnSp>
        <p:nvCxnSpPr>
          <p:cNvPr id="25610" name="AutoShape 10"/>
          <p:cNvCxnSpPr>
            <a:cxnSpLocks noChangeShapeType="1"/>
            <a:stCxn id="25609" idx="3"/>
          </p:cNvCxnSpPr>
          <p:nvPr/>
        </p:nvCxnSpPr>
        <p:spPr bwMode="auto">
          <a:xfrm flipV="1">
            <a:off x="1262063" y="2209800"/>
            <a:ext cx="261937" cy="346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1" name="AutoShape 12"/>
          <p:cNvCxnSpPr>
            <a:cxnSpLocks noChangeShapeType="1"/>
            <a:stCxn id="25606" idx="5"/>
            <a:endCxn id="25605" idx="0"/>
          </p:cNvCxnSpPr>
          <p:nvPr/>
        </p:nvCxnSpPr>
        <p:spPr bwMode="auto">
          <a:xfrm>
            <a:off x="1627188" y="1333500"/>
            <a:ext cx="849312" cy="323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12" name="Text Box 13"/>
          <p:cNvSpPr txBox="1">
            <a:spLocks noChangeArrowheads="1"/>
          </p:cNvSpPr>
          <p:nvPr/>
        </p:nvSpPr>
        <p:spPr bwMode="auto">
          <a:xfrm>
            <a:off x="2041525" y="346075"/>
            <a:ext cx="412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...</a:t>
            </a:r>
          </a:p>
        </p:txBody>
      </p:sp>
      <p:sp>
        <p:nvSpPr>
          <p:cNvPr id="25613" name="Text Box 23"/>
          <p:cNvSpPr txBox="1">
            <a:spLocks noChangeArrowheads="1"/>
          </p:cNvSpPr>
          <p:nvPr/>
        </p:nvSpPr>
        <p:spPr bwMode="auto">
          <a:xfrm>
            <a:off x="1524000" y="4724400"/>
            <a:ext cx="2971800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INSTRUCTOR</a:t>
            </a:r>
          </a:p>
        </p:txBody>
      </p:sp>
      <p:sp>
        <p:nvSpPr>
          <p:cNvPr id="25614" name="Oval 24"/>
          <p:cNvSpPr>
            <a:spLocks noChangeArrowheads="1"/>
          </p:cNvSpPr>
          <p:nvPr/>
        </p:nvSpPr>
        <p:spPr bwMode="auto">
          <a:xfrm>
            <a:off x="381000" y="5105400"/>
            <a:ext cx="685800" cy="4572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5615" name="Text Box 25"/>
          <p:cNvSpPr txBox="1">
            <a:spLocks noChangeArrowheads="1"/>
          </p:cNvSpPr>
          <p:nvPr/>
        </p:nvSpPr>
        <p:spPr bwMode="auto">
          <a:xfrm>
            <a:off x="457200" y="5029200"/>
            <a:ext cx="676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u="sng"/>
              <a:t>issn</a:t>
            </a:r>
            <a:endParaRPr lang="en-US"/>
          </a:p>
        </p:txBody>
      </p:sp>
      <p:cxnSp>
        <p:nvCxnSpPr>
          <p:cNvPr id="25616" name="AutoShape 27"/>
          <p:cNvCxnSpPr>
            <a:cxnSpLocks noChangeShapeType="1"/>
            <a:stCxn id="25615" idx="3"/>
            <a:endCxn id="25613" idx="1"/>
          </p:cNvCxnSpPr>
          <p:nvPr/>
        </p:nvCxnSpPr>
        <p:spPr bwMode="auto">
          <a:xfrm flipV="1">
            <a:off x="1133475" y="4972050"/>
            <a:ext cx="371475" cy="285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17" name="Text Box 28"/>
          <p:cNvSpPr txBox="1">
            <a:spLocks noChangeArrowheads="1"/>
          </p:cNvSpPr>
          <p:nvPr/>
        </p:nvSpPr>
        <p:spPr bwMode="auto">
          <a:xfrm>
            <a:off x="5489976" y="5192623"/>
            <a:ext cx="275351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dirty="0"/>
              <a:t>Primary key =</a:t>
            </a:r>
          </a:p>
          <a:p>
            <a:pPr algn="ctr"/>
            <a:r>
              <a:rPr lang="en-US" dirty="0"/>
              <a:t>unique identifier </a:t>
            </a:r>
            <a:r>
              <a:rPr lang="en-US" dirty="0">
                <a:sym typeface="Wingdings" pitchFamily="2" charset="2"/>
              </a:rPr>
              <a:t></a:t>
            </a:r>
            <a:endParaRPr lang="en-US" dirty="0"/>
          </a:p>
          <a:p>
            <a:pPr algn="ctr"/>
            <a:r>
              <a:rPr lang="en-US" u="sng" dirty="0"/>
              <a:t>underline</a:t>
            </a:r>
            <a:endParaRPr lang="en-US" dirty="0"/>
          </a:p>
        </p:txBody>
      </p:sp>
      <p:pic>
        <p:nvPicPr>
          <p:cNvPr id="18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492665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Text Box 2"/>
          <p:cNvSpPr txBox="1">
            <a:spLocks noChangeArrowheads="1"/>
          </p:cNvSpPr>
          <p:nvPr/>
        </p:nvSpPr>
        <p:spPr bwMode="auto">
          <a:xfrm>
            <a:off x="1524000" y="1676400"/>
            <a:ext cx="1905000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STUDENT</a:t>
            </a:r>
          </a:p>
        </p:txBody>
      </p:sp>
      <p:sp>
        <p:nvSpPr>
          <p:cNvPr id="26630" name="Oval 3"/>
          <p:cNvSpPr>
            <a:spLocks noChangeArrowheads="1"/>
          </p:cNvSpPr>
          <p:nvPr/>
        </p:nvSpPr>
        <p:spPr bwMode="auto">
          <a:xfrm>
            <a:off x="457200" y="762000"/>
            <a:ext cx="1371600" cy="6477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/>
              <a:t>name</a:t>
            </a:r>
          </a:p>
        </p:txBody>
      </p:sp>
      <p:sp>
        <p:nvSpPr>
          <p:cNvPr id="26631" name="Oval 4"/>
          <p:cNvSpPr>
            <a:spLocks noChangeArrowheads="1"/>
          </p:cNvSpPr>
          <p:nvPr/>
        </p:nvSpPr>
        <p:spPr bwMode="auto">
          <a:xfrm>
            <a:off x="609600" y="2362200"/>
            <a:ext cx="685800" cy="4572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6632" name="Oval 5"/>
          <p:cNvSpPr>
            <a:spLocks noChangeArrowheads="1"/>
          </p:cNvSpPr>
          <p:nvPr/>
        </p:nvSpPr>
        <p:spPr bwMode="auto">
          <a:xfrm>
            <a:off x="1981200" y="381000"/>
            <a:ext cx="685800" cy="4572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6633" name="Text Box 6"/>
          <p:cNvSpPr txBox="1">
            <a:spLocks noChangeArrowheads="1"/>
          </p:cNvSpPr>
          <p:nvPr/>
        </p:nvSpPr>
        <p:spPr bwMode="auto">
          <a:xfrm>
            <a:off x="669925" y="2327275"/>
            <a:ext cx="592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u="sng"/>
              <a:t>ssn</a:t>
            </a:r>
            <a:endParaRPr lang="en-US"/>
          </a:p>
        </p:txBody>
      </p:sp>
      <p:cxnSp>
        <p:nvCxnSpPr>
          <p:cNvPr id="26634" name="AutoShape 7"/>
          <p:cNvCxnSpPr>
            <a:cxnSpLocks noChangeShapeType="1"/>
            <a:stCxn id="26633" idx="3"/>
          </p:cNvCxnSpPr>
          <p:nvPr/>
        </p:nvCxnSpPr>
        <p:spPr bwMode="auto">
          <a:xfrm flipV="1">
            <a:off x="1262063" y="2209800"/>
            <a:ext cx="261937" cy="346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35" name="AutoShape 8"/>
          <p:cNvCxnSpPr>
            <a:cxnSpLocks noChangeShapeType="1"/>
            <a:stCxn id="26630" idx="5"/>
            <a:endCxn id="26629" idx="0"/>
          </p:cNvCxnSpPr>
          <p:nvPr/>
        </p:nvCxnSpPr>
        <p:spPr bwMode="auto">
          <a:xfrm>
            <a:off x="1627188" y="1333500"/>
            <a:ext cx="849312" cy="323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636" name="Text Box 9"/>
          <p:cNvSpPr txBox="1">
            <a:spLocks noChangeArrowheads="1"/>
          </p:cNvSpPr>
          <p:nvPr/>
        </p:nvSpPr>
        <p:spPr bwMode="auto">
          <a:xfrm>
            <a:off x="2041525" y="346075"/>
            <a:ext cx="412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...</a:t>
            </a:r>
          </a:p>
        </p:txBody>
      </p:sp>
      <p:sp>
        <p:nvSpPr>
          <p:cNvPr id="26637" name="Text Box 10"/>
          <p:cNvSpPr txBox="1">
            <a:spLocks noChangeArrowheads="1"/>
          </p:cNvSpPr>
          <p:nvPr/>
        </p:nvSpPr>
        <p:spPr bwMode="auto">
          <a:xfrm>
            <a:off x="4114800" y="3200400"/>
            <a:ext cx="1524000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COURSE</a:t>
            </a:r>
          </a:p>
        </p:txBody>
      </p:sp>
      <p:sp>
        <p:nvSpPr>
          <p:cNvPr id="26638" name="Oval 11"/>
          <p:cNvSpPr>
            <a:spLocks noChangeArrowheads="1"/>
          </p:cNvSpPr>
          <p:nvPr/>
        </p:nvSpPr>
        <p:spPr bwMode="auto">
          <a:xfrm>
            <a:off x="4649788" y="1882775"/>
            <a:ext cx="1065212" cy="6477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u="sng"/>
              <a:t>c-id</a:t>
            </a:r>
          </a:p>
        </p:txBody>
      </p:sp>
      <p:sp>
        <p:nvSpPr>
          <p:cNvPr id="26639" name="Oval 12"/>
          <p:cNvSpPr>
            <a:spLocks noChangeArrowheads="1"/>
          </p:cNvSpPr>
          <p:nvPr/>
        </p:nvSpPr>
        <p:spPr bwMode="auto">
          <a:xfrm>
            <a:off x="5870575" y="2473325"/>
            <a:ext cx="1749425" cy="6477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/>
              <a:t>c-name</a:t>
            </a:r>
          </a:p>
        </p:txBody>
      </p:sp>
      <p:cxnSp>
        <p:nvCxnSpPr>
          <p:cNvPr id="26640" name="AutoShape 13"/>
          <p:cNvCxnSpPr>
            <a:cxnSpLocks noChangeShapeType="1"/>
            <a:stCxn id="26638" idx="4"/>
            <a:endCxn id="26637" idx="0"/>
          </p:cNvCxnSpPr>
          <p:nvPr/>
        </p:nvCxnSpPr>
        <p:spPr bwMode="auto">
          <a:xfrm flipH="1">
            <a:off x="4876800" y="2549525"/>
            <a:ext cx="306388" cy="631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41" name="AutoShape 14"/>
          <p:cNvCxnSpPr>
            <a:cxnSpLocks noChangeShapeType="1"/>
            <a:stCxn id="26639" idx="2"/>
            <a:endCxn id="26637" idx="3"/>
          </p:cNvCxnSpPr>
          <p:nvPr/>
        </p:nvCxnSpPr>
        <p:spPr bwMode="auto">
          <a:xfrm flipH="1">
            <a:off x="5657850" y="2797175"/>
            <a:ext cx="193675" cy="650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642" name="Text Box 15"/>
          <p:cNvSpPr txBox="1">
            <a:spLocks noChangeArrowheads="1"/>
          </p:cNvSpPr>
          <p:nvPr/>
        </p:nvSpPr>
        <p:spPr bwMode="auto">
          <a:xfrm>
            <a:off x="3276600" y="4953000"/>
            <a:ext cx="4876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dirty="0"/>
              <a:t>But: sections of  a course (with different instructors)?</a:t>
            </a:r>
          </a:p>
        </p:txBody>
      </p:sp>
      <p:sp>
        <p:nvSpPr>
          <p:cNvPr id="26643" name="Text Box 16"/>
          <p:cNvSpPr txBox="1">
            <a:spLocks noChangeArrowheads="1"/>
          </p:cNvSpPr>
          <p:nvPr/>
        </p:nvSpPr>
        <p:spPr bwMode="auto">
          <a:xfrm>
            <a:off x="1828800" y="4038600"/>
            <a:ext cx="2971800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INSTRUCTOR</a:t>
            </a:r>
          </a:p>
        </p:txBody>
      </p:sp>
      <p:sp>
        <p:nvSpPr>
          <p:cNvPr id="26644" name="Oval 17"/>
          <p:cNvSpPr>
            <a:spLocks noChangeArrowheads="1"/>
          </p:cNvSpPr>
          <p:nvPr/>
        </p:nvSpPr>
        <p:spPr bwMode="auto">
          <a:xfrm>
            <a:off x="381000" y="4419600"/>
            <a:ext cx="685800" cy="4572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6645" name="Text Box 18"/>
          <p:cNvSpPr txBox="1">
            <a:spLocks noChangeArrowheads="1"/>
          </p:cNvSpPr>
          <p:nvPr/>
        </p:nvSpPr>
        <p:spPr bwMode="auto">
          <a:xfrm>
            <a:off x="381000" y="4343400"/>
            <a:ext cx="676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u="sng"/>
              <a:t>issn</a:t>
            </a:r>
            <a:endParaRPr lang="en-US"/>
          </a:p>
        </p:txBody>
      </p:sp>
      <p:cxnSp>
        <p:nvCxnSpPr>
          <p:cNvPr id="26646" name="AutoShape 19"/>
          <p:cNvCxnSpPr>
            <a:cxnSpLocks noChangeShapeType="1"/>
            <a:stCxn id="26645" idx="3"/>
            <a:endCxn id="26643" idx="1"/>
          </p:cNvCxnSpPr>
          <p:nvPr/>
        </p:nvCxnSpPr>
        <p:spPr bwMode="auto">
          <a:xfrm flipV="1">
            <a:off x="1057275" y="4286250"/>
            <a:ext cx="752475" cy="285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3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10823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Text Box 10"/>
          <p:cNvSpPr txBox="1">
            <a:spLocks noChangeArrowheads="1"/>
          </p:cNvSpPr>
          <p:nvPr/>
        </p:nvSpPr>
        <p:spPr bwMode="auto">
          <a:xfrm>
            <a:off x="6477000" y="2841625"/>
            <a:ext cx="1524000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COURSE</a:t>
            </a:r>
          </a:p>
        </p:txBody>
      </p:sp>
      <p:sp>
        <p:nvSpPr>
          <p:cNvPr id="27654" name="Oval 11"/>
          <p:cNvSpPr>
            <a:spLocks noChangeArrowheads="1"/>
          </p:cNvSpPr>
          <p:nvPr/>
        </p:nvSpPr>
        <p:spPr bwMode="auto">
          <a:xfrm>
            <a:off x="6630988" y="1828800"/>
            <a:ext cx="1065212" cy="6477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u="sng"/>
              <a:t>c-id</a:t>
            </a:r>
          </a:p>
        </p:txBody>
      </p:sp>
      <p:cxnSp>
        <p:nvCxnSpPr>
          <p:cNvPr id="27655" name="AutoShape 13"/>
          <p:cNvCxnSpPr>
            <a:cxnSpLocks noChangeShapeType="1"/>
            <a:stCxn id="27654" idx="4"/>
            <a:endCxn id="27653" idx="0"/>
          </p:cNvCxnSpPr>
          <p:nvPr/>
        </p:nvCxnSpPr>
        <p:spPr bwMode="auto">
          <a:xfrm>
            <a:off x="7164388" y="2495550"/>
            <a:ext cx="74612" cy="327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56" name="Text Box 16"/>
          <p:cNvSpPr txBox="1">
            <a:spLocks noChangeArrowheads="1"/>
          </p:cNvSpPr>
          <p:nvPr/>
        </p:nvSpPr>
        <p:spPr bwMode="auto">
          <a:xfrm>
            <a:off x="1828800" y="4876800"/>
            <a:ext cx="2971800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INSTRUCTOR</a:t>
            </a:r>
          </a:p>
        </p:txBody>
      </p:sp>
      <p:sp>
        <p:nvSpPr>
          <p:cNvPr id="27657" name="Oval 17"/>
          <p:cNvSpPr>
            <a:spLocks noChangeArrowheads="1"/>
          </p:cNvSpPr>
          <p:nvPr/>
        </p:nvSpPr>
        <p:spPr bwMode="auto">
          <a:xfrm>
            <a:off x="914400" y="5029200"/>
            <a:ext cx="685800" cy="4572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7658" name="Text Box 18"/>
          <p:cNvSpPr txBox="1">
            <a:spLocks noChangeArrowheads="1"/>
          </p:cNvSpPr>
          <p:nvPr/>
        </p:nvSpPr>
        <p:spPr bwMode="auto">
          <a:xfrm>
            <a:off x="914400" y="4953000"/>
            <a:ext cx="676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u="sng"/>
              <a:t>issn</a:t>
            </a:r>
            <a:endParaRPr lang="en-US"/>
          </a:p>
        </p:txBody>
      </p:sp>
      <p:cxnSp>
        <p:nvCxnSpPr>
          <p:cNvPr id="27659" name="AutoShape 19"/>
          <p:cNvCxnSpPr>
            <a:cxnSpLocks noChangeShapeType="1"/>
            <a:stCxn id="27658" idx="3"/>
            <a:endCxn id="27656" idx="1"/>
          </p:cNvCxnSpPr>
          <p:nvPr/>
        </p:nvCxnSpPr>
        <p:spPr bwMode="auto">
          <a:xfrm flipV="1">
            <a:off x="1590675" y="5124450"/>
            <a:ext cx="219075" cy="5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60" name="Text Box 2"/>
          <p:cNvSpPr txBox="1">
            <a:spLocks noChangeArrowheads="1"/>
          </p:cNvSpPr>
          <p:nvPr/>
        </p:nvSpPr>
        <p:spPr bwMode="auto">
          <a:xfrm>
            <a:off x="2209800" y="1143000"/>
            <a:ext cx="1905000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STUDENT</a:t>
            </a:r>
          </a:p>
        </p:txBody>
      </p:sp>
      <p:grpSp>
        <p:nvGrpSpPr>
          <p:cNvPr id="27661" name="Group 26"/>
          <p:cNvGrpSpPr>
            <a:grpSpLocks/>
          </p:cNvGrpSpPr>
          <p:nvPr/>
        </p:nvGrpSpPr>
        <p:grpSpPr bwMode="auto">
          <a:xfrm>
            <a:off x="1143000" y="685800"/>
            <a:ext cx="685800" cy="492125"/>
            <a:chOff x="384" y="1466"/>
            <a:chExt cx="432" cy="310"/>
          </a:xfrm>
        </p:grpSpPr>
        <p:sp>
          <p:nvSpPr>
            <p:cNvPr id="27668" name="Oval 4"/>
            <p:cNvSpPr>
              <a:spLocks noChangeArrowheads="1"/>
            </p:cNvSpPr>
            <p:nvPr/>
          </p:nvSpPr>
          <p:spPr bwMode="auto">
            <a:xfrm>
              <a:off x="384" y="1488"/>
              <a:ext cx="432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7669" name="Text Box 6"/>
            <p:cNvSpPr txBox="1">
              <a:spLocks noChangeArrowheads="1"/>
            </p:cNvSpPr>
            <p:nvPr/>
          </p:nvSpPr>
          <p:spPr bwMode="auto">
            <a:xfrm>
              <a:off x="422" y="1466"/>
              <a:ext cx="37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 u="sng"/>
                <a:t>ssn</a:t>
              </a:r>
              <a:endParaRPr lang="en-US"/>
            </a:p>
          </p:txBody>
        </p:sp>
      </p:grpSp>
      <p:cxnSp>
        <p:nvCxnSpPr>
          <p:cNvPr id="27662" name="AutoShape 27"/>
          <p:cNvCxnSpPr>
            <a:cxnSpLocks noChangeShapeType="1"/>
            <a:stCxn id="27669" idx="3"/>
            <a:endCxn id="27660" idx="1"/>
          </p:cNvCxnSpPr>
          <p:nvPr/>
        </p:nvCxnSpPr>
        <p:spPr bwMode="auto">
          <a:xfrm>
            <a:off x="1795463" y="914400"/>
            <a:ext cx="395287" cy="476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63" name="Text Box 20"/>
          <p:cNvSpPr txBox="1">
            <a:spLocks noChangeArrowheads="1"/>
          </p:cNvSpPr>
          <p:nvPr/>
        </p:nvSpPr>
        <p:spPr bwMode="auto">
          <a:xfrm>
            <a:off x="2362200" y="3048000"/>
            <a:ext cx="1905000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SECTION</a:t>
            </a:r>
          </a:p>
        </p:txBody>
      </p:sp>
      <p:sp>
        <p:nvSpPr>
          <p:cNvPr id="27664" name="Oval 21"/>
          <p:cNvSpPr>
            <a:spLocks noChangeArrowheads="1"/>
          </p:cNvSpPr>
          <p:nvPr/>
        </p:nvSpPr>
        <p:spPr bwMode="auto">
          <a:xfrm>
            <a:off x="1295400" y="3124200"/>
            <a:ext cx="685800" cy="4572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cxnSp>
        <p:nvCxnSpPr>
          <p:cNvPr id="27665" name="AutoShape 28"/>
          <p:cNvCxnSpPr>
            <a:cxnSpLocks noChangeShapeType="1"/>
            <a:stCxn id="27664" idx="6"/>
            <a:endCxn id="27663" idx="1"/>
          </p:cNvCxnSpPr>
          <p:nvPr/>
        </p:nvCxnSpPr>
        <p:spPr bwMode="auto">
          <a:xfrm flipV="1">
            <a:off x="2000250" y="3295650"/>
            <a:ext cx="342900" cy="5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66" name="Text Box 34"/>
          <p:cNvSpPr txBox="1">
            <a:spLocks noChangeArrowheads="1"/>
          </p:cNvSpPr>
          <p:nvPr/>
        </p:nvSpPr>
        <p:spPr bwMode="auto">
          <a:xfrm>
            <a:off x="1295400" y="31242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dirty="0"/>
              <a:t>s-id</a:t>
            </a:r>
          </a:p>
        </p:txBody>
      </p:sp>
      <p:sp>
        <p:nvSpPr>
          <p:cNvPr id="27667" name="Text Box 35"/>
          <p:cNvSpPr txBox="1">
            <a:spLocks noChangeArrowheads="1"/>
          </p:cNvSpPr>
          <p:nvPr/>
        </p:nvSpPr>
        <p:spPr bwMode="auto">
          <a:xfrm>
            <a:off x="5715000" y="4495800"/>
            <a:ext cx="21336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dirty="0"/>
              <a:t>But: s-id is not unique... (see later)</a:t>
            </a:r>
          </a:p>
        </p:txBody>
      </p:sp>
      <p:pic>
        <p:nvPicPr>
          <p:cNvPr id="22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Connector 2"/>
          <p:cNvCxnSpPr/>
          <p:nvPr/>
        </p:nvCxnSpPr>
        <p:spPr>
          <a:xfrm>
            <a:off x="1345962" y="3488108"/>
            <a:ext cx="533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42161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Text Box 2"/>
          <p:cNvSpPr txBox="1">
            <a:spLocks noChangeArrowheads="1"/>
          </p:cNvSpPr>
          <p:nvPr/>
        </p:nvSpPr>
        <p:spPr bwMode="auto">
          <a:xfrm>
            <a:off x="6477000" y="2841625"/>
            <a:ext cx="1524000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COURSE</a:t>
            </a:r>
          </a:p>
        </p:txBody>
      </p:sp>
      <p:sp>
        <p:nvSpPr>
          <p:cNvPr id="28678" name="Oval 3"/>
          <p:cNvSpPr>
            <a:spLocks noChangeArrowheads="1"/>
          </p:cNvSpPr>
          <p:nvPr/>
        </p:nvSpPr>
        <p:spPr bwMode="auto">
          <a:xfrm>
            <a:off x="6630988" y="1828800"/>
            <a:ext cx="1065212" cy="6477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u="sng"/>
              <a:t>c-id</a:t>
            </a:r>
          </a:p>
        </p:txBody>
      </p:sp>
      <p:cxnSp>
        <p:nvCxnSpPr>
          <p:cNvPr id="28679" name="AutoShape 4"/>
          <p:cNvCxnSpPr>
            <a:cxnSpLocks noChangeShapeType="1"/>
            <a:stCxn id="28678" idx="4"/>
            <a:endCxn id="28677" idx="0"/>
          </p:cNvCxnSpPr>
          <p:nvPr/>
        </p:nvCxnSpPr>
        <p:spPr bwMode="auto">
          <a:xfrm>
            <a:off x="7164388" y="2495550"/>
            <a:ext cx="74612" cy="327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680" name="Text Box 5"/>
          <p:cNvSpPr txBox="1">
            <a:spLocks noChangeArrowheads="1"/>
          </p:cNvSpPr>
          <p:nvPr/>
        </p:nvSpPr>
        <p:spPr bwMode="auto">
          <a:xfrm>
            <a:off x="1828800" y="4876800"/>
            <a:ext cx="2971800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INSTRUCTOR</a:t>
            </a:r>
          </a:p>
        </p:txBody>
      </p:sp>
      <p:sp>
        <p:nvSpPr>
          <p:cNvPr id="28681" name="Oval 6"/>
          <p:cNvSpPr>
            <a:spLocks noChangeArrowheads="1"/>
          </p:cNvSpPr>
          <p:nvPr/>
        </p:nvSpPr>
        <p:spPr bwMode="auto">
          <a:xfrm>
            <a:off x="914400" y="5029200"/>
            <a:ext cx="685800" cy="4572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8682" name="Text Box 7"/>
          <p:cNvSpPr txBox="1">
            <a:spLocks noChangeArrowheads="1"/>
          </p:cNvSpPr>
          <p:nvPr/>
        </p:nvSpPr>
        <p:spPr bwMode="auto">
          <a:xfrm>
            <a:off x="914400" y="4953000"/>
            <a:ext cx="676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u="sng"/>
              <a:t>issn</a:t>
            </a:r>
            <a:endParaRPr lang="en-US"/>
          </a:p>
        </p:txBody>
      </p:sp>
      <p:cxnSp>
        <p:nvCxnSpPr>
          <p:cNvPr id="28683" name="AutoShape 8"/>
          <p:cNvCxnSpPr>
            <a:cxnSpLocks noChangeShapeType="1"/>
            <a:stCxn id="28682" idx="3"/>
            <a:endCxn id="28680" idx="1"/>
          </p:cNvCxnSpPr>
          <p:nvPr/>
        </p:nvCxnSpPr>
        <p:spPr bwMode="auto">
          <a:xfrm flipV="1">
            <a:off x="1590675" y="5124450"/>
            <a:ext cx="219075" cy="5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684" name="Text Box 9"/>
          <p:cNvSpPr txBox="1">
            <a:spLocks noChangeArrowheads="1"/>
          </p:cNvSpPr>
          <p:nvPr/>
        </p:nvSpPr>
        <p:spPr bwMode="auto">
          <a:xfrm>
            <a:off x="2209800" y="1143000"/>
            <a:ext cx="1905000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STUDENT</a:t>
            </a:r>
          </a:p>
        </p:txBody>
      </p:sp>
      <p:grpSp>
        <p:nvGrpSpPr>
          <p:cNvPr id="28685" name="Group 10"/>
          <p:cNvGrpSpPr>
            <a:grpSpLocks/>
          </p:cNvGrpSpPr>
          <p:nvPr/>
        </p:nvGrpSpPr>
        <p:grpSpPr bwMode="auto">
          <a:xfrm>
            <a:off x="1143000" y="685800"/>
            <a:ext cx="685800" cy="492125"/>
            <a:chOff x="384" y="1466"/>
            <a:chExt cx="432" cy="310"/>
          </a:xfrm>
        </p:grpSpPr>
        <p:sp>
          <p:nvSpPr>
            <p:cNvPr id="28692" name="Oval 11"/>
            <p:cNvSpPr>
              <a:spLocks noChangeArrowheads="1"/>
            </p:cNvSpPr>
            <p:nvPr/>
          </p:nvSpPr>
          <p:spPr bwMode="auto">
            <a:xfrm>
              <a:off x="384" y="1488"/>
              <a:ext cx="432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8693" name="Text Box 12"/>
            <p:cNvSpPr txBox="1">
              <a:spLocks noChangeArrowheads="1"/>
            </p:cNvSpPr>
            <p:nvPr/>
          </p:nvSpPr>
          <p:spPr bwMode="auto">
            <a:xfrm>
              <a:off x="422" y="1466"/>
              <a:ext cx="37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 u="sng"/>
                <a:t>ssn</a:t>
              </a:r>
              <a:endParaRPr lang="en-US"/>
            </a:p>
          </p:txBody>
        </p:sp>
      </p:grpSp>
      <p:cxnSp>
        <p:nvCxnSpPr>
          <p:cNvPr id="28686" name="AutoShape 13"/>
          <p:cNvCxnSpPr>
            <a:cxnSpLocks noChangeShapeType="1"/>
            <a:stCxn id="28693" idx="3"/>
            <a:endCxn id="28684" idx="1"/>
          </p:cNvCxnSpPr>
          <p:nvPr/>
        </p:nvCxnSpPr>
        <p:spPr bwMode="auto">
          <a:xfrm>
            <a:off x="1795463" y="914400"/>
            <a:ext cx="395287" cy="476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687" name="Text Box 14"/>
          <p:cNvSpPr txBox="1">
            <a:spLocks noChangeArrowheads="1"/>
          </p:cNvSpPr>
          <p:nvPr/>
        </p:nvSpPr>
        <p:spPr bwMode="auto">
          <a:xfrm>
            <a:off x="2362200" y="3048000"/>
            <a:ext cx="1905000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SECTION</a:t>
            </a:r>
          </a:p>
        </p:txBody>
      </p:sp>
      <p:sp>
        <p:nvSpPr>
          <p:cNvPr id="28688" name="Oval 15"/>
          <p:cNvSpPr>
            <a:spLocks noChangeArrowheads="1"/>
          </p:cNvSpPr>
          <p:nvPr/>
        </p:nvSpPr>
        <p:spPr bwMode="auto">
          <a:xfrm>
            <a:off x="1295400" y="3124200"/>
            <a:ext cx="685800" cy="4572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cxnSp>
        <p:nvCxnSpPr>
          <p:cNvPr id="28689" name="AutoShape 16"/>
          <p:cNvCxnSpPr>
            <a:cxnSpLocks noChangeShapeType="1"/>
            <a:stCxn id="28688" idx="6"/>
            <a:endCxn id="28687" idx="1"/>
          </p:cNvCxnSpPr>
          <p:nvPr/>
        </p:nvCxnSpPr>
        <p:spPr bwMode="auto">
          <a:xfrm flipV="1">
            <a:off x="2000250" y="3295650"/>
            <a:ext cx="342900" cy="5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690" name="Text Box 17"/>
          <p:cNvSpPr txBox="1">
            <a:spLocks noChangeArrowheads="1"/>
          </p:cNvSpPr>
          <p:nvPr/>
        </p:nvSpPr>
        <p:spPr bwMode="auto">
          <a:xfrm>
            <a:off x="1295400" y="31242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dirty="0"/>
              <a:t>s-id</a:t>
            </a:r>
          </a:p>
        </p:txBody>
      </p:sp>
      <p:sp>
        <p:nvSpPr>
          <p:cNvPr id="28691" name="Text Box 18"/>
          <p:cNvSpPr txBox="1">
            <a:spLocks noChangeArrowheads="1"/>
          </p:cNvSpPr>
          <p:nvPr/>
        </p:nvSpPr>
        <p:spPr bwMode="auto">
          <a:xfrm>
            <a:off x="5715000" y="4495800"/>
            <a:ext cx="21336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chemeClr val="tx2"/>
                </a:solidFill>
              </a:rPr>
              <a:t>Q: how to record that students take courses?</a:t>
            </a:r>
            <a:endParaRPr lang="en-US"/>
          </a:p>
        </p:txBody>
      </p:sp>
      <p:pic>
        <p:nvPicPr>
          <p:cNvPr id="22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" name="Straight Connector 19"/>
          <p:cNvCxnSpPr/>
          <p:nvPr/>
        </p:nvCxnSpPr>
        <p:spPr>
          <a:xfrm>
            <a:off x="1345962" y="3488108"/>
            <a:ext cx="533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23116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Text Box 2"/>
          <p:cNvSpPr txBox="1">
            <a:spLocks noChangeArrowheads="1"/>
          </p:cNvSpPr>
          <p:nvPr/>
        </p:nvSpPr>
        <p:spPr bwMode="auto">
          <a:xfrm>
            <a:off x="6477000" y="2841625"/>
            <a:ext cx="1524000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COURSE</a:t>
            </a:r>
          </a:p>
        </p:txBody>
      </p:sp>
      <p:sp>
        <p:nvSpPr>
          <p:cNvPr id="29702" name="Oval 3"/>
          <p:cNvSpPr>
            <a:spLocks noChangeArrowheads="1"/>
          </p:cNvSpPr>
          <p:nvPr/>
        </p:nvSpPr>
        <p:spPr bwMode="auto">
          <a:xfrm>
            <a:off x="6630988" y="1828800"/>
            <a:ext cx="1065212" cy="6477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u="sng"/>
              <a:t>c-id</a:t>
            </a:r>
          </a:p>
        </p:txBody>
      </p:sp>
      <p:cxnSp>
        <p:nvCxnSpPr>
          <p:cNvPr id="29703" name="AutoShape 4"/>
          <p:cNvCxnSpPr>
            <a:cxnSpLocks noChangeShapeType="1"/>
            <a:stCxn id="29702" idx="4"/>
            <a:endCxn id="29701" idx="0"/>
          </p:cNvCxnSpPr>
          <p:nvPr/>
        </p:nvCxnSpPr>
        <p:spPr bwMode="auto">
          <a:xfrm>
            <a:off x="7164388" y="2495550"/>
            <a:ext cx="74612" cy="327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04" name="Text Box 5"/>
          <p:cNvSpPr txBox="1">
            <a:spLocks noChangeArrowheads="1"/>
          </p:cNvSpPr>
          <p:nvPr/>
        </p:nvSpPr>
        <p:spPr bwMode="auto">
          <a:xfrm>
            <a:off x="1828800" y="4876800"/>
            <a:ext cx="2971800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INSTRUCTOR</a:t>
            </a:r>
          </a:p>
        </p:txBody>
      </p:sp>
      <p:sp>
        <p:nvSpPr>
          <p:cNvPr id="29705" name="Oval 6"/>
          <p:cNvSpPr>
            <a:spLocks noChangeArrowheads="1"/>
          </p:cNvSpPr>
          <p:nvPr/>
        </p:nvSpPr>
        <p:spPr bwMode="auto">
          <a:xfrm>
            <a:off x="914400" y="5029200"/>
            <a:ext cx="685800" cy="4572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9706" name="Text Box 7"/>
          <p:cNvSpPr txBox="1">
            <a:spLocks noChangeArrowheads="1"/>
          </p:cNvSpPr>
          <p:nvPr/>
        </p:nvSpPr>
        <p:spPr bwMode="auto">
          <a:xfrm>
            <a:off x="914400" y="4953000"/>
            <a:ext cx="676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u="sng"/>
              <a:t>issn</a:t>
            </a:r>
            <a:endParaRPr lang="en-US"/>
          </a:p>
        </p:txBody>
      </p:sp>
      <p:cxnSp>
        <p:nvCxnSpPr>
          <p:cNvPr id="29707" name="AutoShape 8"/>
          <p:cNvCxnSpPr>
            <a:cxnSpLocks noChangeShapeType="1"/>
            <a:stCxn id="29706" idx="3"/>
            <a:endCxn id="29704" idx="1"/>
          </p:cNvCxnSpPr>
          <p:nvPr/>
        </p:nvCxnSpPr>
        <p:spPr bwMode="auto">
          <a:xfrm flipV="1">
            <a:off x="1590675" y="5124450"/>
            <a:ext cx="219075" cy="5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08" name="Text Box 9"/>
          <p:cNvSpPr txBox="1">
            <a:spLocks noChangeArrowheads="1"/>
          </p:cNvSpPr>
          <p:nvPr/>
        </p:nvSpPr>
        <p:spPr bwMode="auto">
          <a:xfrm>
            <a:off x="2209800" y="1143000"/>
            <a:ext cx="1905000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STUDENT</a:t>
            </a:r>
          </a:p>
        </p:txBody>
      </p:sp>
      <p:grpSp>
        <p:nvGrpSpPr>
          <p:cNvPr id="29709" name="Group 10"/>
          <p:cNvGrpSpPr>
            <a:grpSpLocks/>
          </p:cNvGrpSpPr>
          <p:nvPr/>
        </p:nvGrpSpPr>
        <p:grpSpPr bwMode="auto">
          <a:xfrm>
            <a:off x="1143000" y="685800"/>
            <a:ext cx="685800" cy="492125"/>
            <a:chOff x="384" y="1466"/>
            <a:chExt cx="432" cy="310"/>
          </a:xfrm>
        </p:grpSpPr>
        <p:sp>
          <p:nvSpPr>
            <p:cNvPr id="29721" name="Oval 11"/>
            <p:cNvSpPr>
              <a:spLocks noChangeArrowheads="1"/>
            </p:cNvSpPr>
            <p:nvPr/>
          </p:nvSpPr>
          <p:spPr bwMode="auto">
            <a:xfrm>
              <a:off x="384" y="1488"/>
              <a:ext cx="432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9722" name="Text Box 12"/>
            <p:cNvSpPr txBox="1">
              <a:spLocks noChangeArrowheads="1"/>
            </p:cNvSpPr>
            <p:nvPr/>
          </p:nvSpPr>
          <p:spPr bwMode="auto">
            <a:xfrm>
              <a:off x="422" y="1466"/>
              <a:ext cx="37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 u="sng"/>
                <a:t>ssn</a:t>
              </a:r>
              <a:endParaRPr lang="en-US"/>
            </a:p>
          </p:txBody>
        </p:sp>
      </p:grpSp>
      <p:cxnSp>
        <p:nvCxnSpPr>
          <p:cNvPr id="29710" name="AutoShape 13"/>
          <p:cNvCxnSpPr>
            <a:cxnSpLocks noChangeShapeType="1"/>
            <a:stCxn id="29722" idx="3"/>
            <a:endCxn id="29708" idx="1"/>
          </p:cNvCxnSpPr>
          <p:nvPr/>
        </p:nvCxnSpPr>
        <p:spPr bwMode="auto">
          <a:xfrm>
            <a:off x="1795463" y="914400"/>
            <a:ext cx="395287" cy="476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11" name="Text Box 14"/>
          <p:cNvSpPr txBox="1">
            <a:spLocks noChangeArrowheads="1"/>
          </p:cNvSpPr>
          <p:nvPr/>
        </p:nvSpPr>
        <p:spPr bwMode="auto">
          <a:xfrm>
            <a:off x="2209800" y="3200400"/>
            <a:ext cx="1905000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SECTION</a:t>
            </a:r>
          </a:p>
        </p:txBody>
      </p:sp>
      <p:sp>
        <p:nvSpPr>
          <p:cNvPr id="29712" name="Oval 15"/>
          <p:cNvSpPr>
            <a:spLocks noChangeArrowheads="1"/>
          </p:cNvSpPr>
          <p:nvPr/>
        </p:nvSpPr>
        <p:spPr bwMode="auto">
          <a:xfrm>
            <a:off x="1295400" y="3124200"/>
            <a:ext cx="685800" cy="4572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cxnSp>
        <p:nvCxnSpPr>
          <p:cNvPr id="29713" name="AutoShape 16"/>
          <p:cNvCxnSpPr>
            <a:cxnSpLocks noChangeShapeType="1"/>
            <a:stCxn id="29712" idx="6"/>
            <a:endCxn id="29711" idx="1"/>
          </p:cNvCxnSpPr>
          <p:nvPr/>
        </p:nvCxnSpPr>
        <p:spPr bwMode="auto">
          <a:xfrm>
            <a:off x="2000250" y="3352800"/>
            <a:ext cx="190500" cy="95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14" name="Text Box 17"/>
          <p:cNvSpPr txBox="1">
            <a:spLocks noChangeArrowheads="1"/>
          </p:cNvSpPr>
          <p:nvPr/>
        </p:nvSpPr>
        <p:spPr bwMode="auto">
          <a:xfrm>
            <a:off x="1295400" y="31242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dirty="0"/>
              <a:t>s-id</a:t>
            </a:r>
          </a:p>
        </p:txBody>
      </p:sp>
      <p:sp>
        <p:nvSpPr>
          <p:cNvPr id="29715" name="AutoShape 19"/>
          <p:cNvSpPr>
            <a:spLocks noChangeArrowheads="1"/>
          </p:cNvSpPr>
          <p:nvPr/>
        </p:nvSpPr>
        <p:spPr bwMode="auto">
          <a:xfrm>
            <a:off x="2667000" y="1847850"/>
            <a:ext cx="990600" cy="1066800"/>
          </a:xfrm>
          <a:prstGeom prst="diamond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2667000" y="207645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takes</a:t>
            </a:r>
          </a:p>
        </p:txBody>
      </p:sp>
      <p:cxnSp>
        <p:nvCxnSpPr>
          <p:cNvPr id="29717" name="AutoShape 21"/>
          <p:cNvCxnSpPr>
            <a:cxnSpLocks noChangeShapeType="1"/>
            <a:stCxn id="29715" idx="0"/>
            <a:endCxn id="29708" idx="2"/>
          </p:cNvCxnSpPr>
          <p:nvPr/>
        </p:nvCxnSpPr>
        <p:spPr bwMode="auto">
          <a:xfrm flipV="1">
            <a:off x="3162300" y="1657350"/>
            <a:ext cx="0" cy="1714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18" name="AutoShape 23"/>
          <p:cNvCxnSpPr>
            <a:cxnSpLocks noChangeShapeType="1"/>
            <a:stCxn id="29715" idx="2"/>
            <a:endCxn id="29711" idx="0"/>
          </p:cNvCxnSpPr>
          <p:nvPr/>
        </p:nvCxnSpPr>
        <p:spPr bwMode="auto">
          <a:xfrm>
            <a:off x="3162300" y="2933700"/>
            <a:ext cx="0" cy="247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19" name="Text Box 24"/>
          <p:cNvSpPr txBox="1">
            <a:spLocks noChangeArrowheads="1"/>
          </p:cNvSpPr>
          <p:nvPr/>
        </p:nvSpPr>
        <p:spPr bwMode="auto">
          <a:xfrm>
            <a:off x="3565525" y="1641475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N</a:t>
            </a:r>
          </a:p>
        </p:txBody>
      </p:sp>
      <p:sp>
        <p:nvSpPr>
          <p:cNvPr id="29720" name="Text Box 25"/>
          <p:cNvSpPr txBox="1">
            <a:spLocks noChangeArrowheads="1"/>
          </p:cNvSpPr>
          <p:nvPr/>
        </p:nvSpPr>
        <p:spPr bwMode="auto">
          <a:xfrm>
            <a:off x="3565525" y="2632075"/>
            <a:ext cx="471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M</a:t>
            </a:r>
          </a:p>
        </p:txBody>
      </p:sp>
      <p:pic>
        <p:nvPicPr>
          <p:cNvPr id="27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5" name="Straight Connector 24"/>
          <p:cNvCxnSpPr/>
          <p:nvPr/>
        </p:nvCxnSpPr>
        <p:spPr>
          <a:xfrm>
            <a:off x="1345962" y="3488108"/>
            <a:ext cx="533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343050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Text Box 2"/>
          <p:cNvSpPr txBox="1">
            <a:spLocks noChangeArrowheads="1"/>
          </p:cNvSpPr>
          <p:nvPr/>
        </p:nvSpPr>
        <p:spPr bwMode="auto">
          <a:xfrm>
            <a:off x="6477000" y="3200400"/>
            <a:ext cx="1524000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COURSE</a:t>
            </a:r>
          </a:p>
        </p:txBody>
      </p:sp>
      <p:sp>
        <p:nvSpPr>
          <p:cNvPr id="30726" name="Oval 3"/>
          <p:cNvSpPr>
            <a:spLocks noChangeArrowheads="1"/>
          </p:cNvSpPr>
          <p:nvPr/>
        </p:nvSpPr>
        <p:spPr bwMode="auto">
          <a:xfrm>
            <a:off x="6630988" y="1828800"/>
            <a:ext cx="1065212" cy="6477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u="sng"/>
              <a:t>c-id</a:t>
            </a:r>
          </a:p>
        </p:txBody>
      </p:sp>
      <p:cxnSp>
        <p:nvCxnSpPr>
          <p:cNvPr id="30727" name="AutoShape 4"/>
          <p:cNvCxnSpPr>
            <a:cxnSpLocks noChangeShapeType="1"/>
            <a:stCxn id="30726" idx="4"/>
            <a:endCxn id="30725" idx="0"/>
          </p:cNvCxnSpPr>
          <p:nvPr/>
        </p:nvCxnSpPr>
        <p:spPr bwMode="auto">
          <a:xfrm>
            <a:off x="7164388" y="2495550"/>
            <a:ext cx="74612" cy="685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28" name="Text Box 5"/>
          <p:cNvSpPr txBox="1">
            <a:spLocks noChangeArrowheads="1"/>
          </p:cNvSpPr>
          <p:nvPr/>
        </p:nvSpPr>
        <p:spPr bwMode="auto">
          <a:xfrm>
            <a:off x="1676400" y="5334000"/>
            <a:ext cx="2971800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INSTRUCTOR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2209800" y="1143000"/>
            <a:ext cx="1905000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STUDENT</a:t>
            </a:r>
          </a:p>
        </p:txBody>
      </p:sp>
      <p:sp>
        <p:nvSpPr>
          <p:cNvPr id="30730" name="Text Box 14"/>
          <p:cNvSpPr txBox="1">
            <a:spLocks noChangeArrowheads="1"/>
          </p:cNvSpPr>
          <p:nvPr/>
        </p:nvSpPr>
        <p:spPr bwMode="auto">
          <a:xfrm>
            <a:off x="2209800" y="3200400"/>
            <a:ext cx="1905000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SECTION</a:t>
            </a:r>
          </a:p>
        </p:txBody>
      </p:sp>
      <p:sp>
        <p:nvSpPr>
          <p:cNvPr id="30731" name="Oval 15"/>
          <p:cNvSpPr>
            <a:spLocks noChangeArrowheads="1"/>
          </p:cNvSpPr>
          <p:nvPr/>
        </p:nvSpPr>
        <p:spPr bwMode="auto">
          <a:xfrm>
            <a:off x="1295400" y="3124200"/>
            <a:ext cx="685800" cy="4572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cxnSp>
        <p:nvCxnSpPr>
          <p:cNvPr id="30732" name="AutoShape 16"/>
          <p:cNvCxnSpPr>
            <a:cxnSpLocks noChangeShapeType="1"/>
            <a:stCxn id="30731" idx="6"/>
            <a:endCxn id="30730" idx="1"/>
          </p:cNvCxnSpPr>
          <p:nvPr/>
        </p:nvCxnSpPr>
        <p:spPr bwMode="auto">
          <a:xfrm>
            <a:off x="2000250" y="3352800"/>
            <a:ext cx="190500" cy="95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33" name="Text Box 17"/>
          <p:cNvSpPr txBox="1">
            <a:spLocks noChangeArrowheads="1"/>
          </p:cNvSpPr>
          <p:nvPr/>
        </p:nvSpPr>
        <p:spPr bwMode="auto">
          <a:xfrm>
            <a:off x="1295400" y="31242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dirty="0"/>
              <a:t>s-id</a:t>
            </a:r>
          </a:p>
        </p:txBody>
      </p:sp>
      <p:sp>
        <p:nvSpPr>
          <p:cNvPr id="30734" name="AutoShape 18"/>
          <p:cNvSpPr>
            <a:spLocks noChangeArrowheads="1"/>
          </p:cNvSpPr>
          <p:nvPr/>
        </p:nvSpPr>
        <p:spPr bwMode="auto">
          <a:xfrm>
            <a:off x="2667000" y="1847850"/>
            <a:ext cx="990600" cy="1066800"/>
          </a:xfrm>
          <a:prstGeom prst="diamond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0735" name="Text Box 19"/>
          <p:cNvSpPr txBox="1">
            <a:spLocks noChangeArrowheads="1"/>
          </p:cNvSpPr>
          <p:nvPr/>
        </p:nvSpPr>
        <p:spPr bwMode="auto">
          <a:xfrm>
            <a:off x="2667000" y="207645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takes</a:t>
            </a:r>
          </a:p>
        </p:txBody>
      </p:sp>
      <p:cxnSp>
        <p:nvCxnSpPr>
          <p:cNvPr id="30736" name="AutoShape 20"/>
          <p:cNvCxnSpPr>
            <a:cxnSpLocks noChangeShapeType="1"/>
            <a:stCxn id="30734" idx="0"/>
            <a:endCxn id="30729" idx="2"/>
          </p:cNvCxnSpPr>
          <p:nvPr/>
        </p:nvCxnSpPr>
        <p:spPr bwMode="auto">
          <a:xfrm flipV="1">
            <a:off x="3162300" y="1657350"/>
            <a:ext cx="0" cy="1714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37" name="AutoShape 21"/>
          <p:cNvCxnSpPr>
            <a:cxnSpLocks noChangeShapeType="1"/>
            <a:stCxn id="30734" idx="2"/>
            <a:endCxn id="30730" idx="0"/>
          </p:cNvCxnSpPr>
          <p:nvPr/>
        </p:nvCxnSpPr>
        <p:spPr bwMode="auto">
          <a:xfrm>
            <a:off x="3162300" y="2933700"/>
            <a:ext cx="0" cy="247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38" name="Text Box 22"/>
          <p:cNvSpPr txBox="1">
            <a:spLocks noChangeArrowheads="1"/>
          </p:cNvSpPr>
          <p:nvPr/>
        </p:nvSpPr>
        <p:spPr bwMode="auto">
          <a:xfrm>
            <a:off x="3565525" y="1641475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N</a:t>
            </a:r>
          </a:p>
        </p:txBody>
      </p:sp>
      <p:sp>
        <p:nvSpPr>
          <p:cNvPr id="30739" name="Text Box 23"/>
          <p:cNvSpPr txBox="1">
            <a:spLocks noChangeArrowheads="1"/>
          </p:cNvSpPr>
          <p:nvPr/>
        </p:nvSpPr>
        <p:spPr bwMode="auto">
          <a:xfrm>
            <a:off x="3565525" y="2632075"/>
            <a:ext cx="471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M</a:t>
            </a:r>
          </a:p>
        </p:txBody>
      </p:sp>
      <p:sp>
        <p:nvSpPr>
          <p:cNvPr id="30740" name="AutoShape 24"/>
          <p:cNvSpPr>
            <a:spLocks noChangeArrowheads="1"/>
          </p:cNvSpPr>
          <p:nvPr/>
        </p:nvSpPr>
        <p:spPr bwMode="auto">
          <a:xfrm>
            <a:off x="2667000" y="3962400"/>
            <a:ext cx="990600" cy="1066800"/>
          </a:xfrm>
          <a:prstGeom prst="diamond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cxnSp>
        <p:nvCxnSpPr>
          <p:cNvPr id="30741" name="AutoShape 25"/>
          <p:cNvCxnSpPr>
            <a:cxnSpLocks noChangeShapeType="1"/>
            <a:stCxn id="30740" idx="0"/>
            <a:endCxn id="30730" idx="2"/>
          </p:cNvCxnSpPr>
          <p:nvPr/>
        </p:nvCxnSpPr>
        <p:spPr bwMode="auto">
          <a:xfrm flipV="1">
            <a:off x="3162300" y="3714750"/>
            <a:ext cx="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42" name="AutoShape 26"/>
          <p:cNvCxnSpPr>
            <a:cxnSpLocks noChangeShapeType="1"/>
            <a:stCxn id="30728" idx="0"/>
            <a:endCxn id="30740" idx="2"/>
          </p:cNvCxnSpPr>
          <p:nvPr/>
        </p:nvCxnSpPr>
        <p:spPr bwMode="auto">
          <a:xfrm flipV="1">
            <a:off x="3162300" y="5048250"/>
            <a:ext cx="0" cy="266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43" name="Text Box 27"/>
          <p:cNvSpPr txBox="1">
            <a:spLocks noChangeArrowheads="1"/>
          </p:cNvSpPr>
          <p:nvPr/>
        </p:nvSpPr>
        <p:spPr bwMode="auto">
          <a:xfrm>
            <a:off x="3565525" y="3775075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N</a:t>
            </a:r>
          </a:p>
        </p:txBody>
      </p:sp>
      <p:sp>
        <p:nvSpPr>
          <p:cNvPr id="30744" name="Text Box 28"/>
          <p:cNvSpPr txBox="1">
            <a:spLocks noChangeArrowheads="1"/>
          </p:cNvSpPr>
          <p:nvPr/>
        </p:nvSpPr>
        <p:spPr bwMode="auto">
          <a:xfrm>
            <a:off x="3641725" y="476567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1</a:t>
            </a:r>
          </a:p>
        </p:txBody>
      </p:sp>
      <p:sp>
        <p:nvSpPr>
          <p:cNvPr id="30745" name="Text Box 29"/>
          <p:cNvSpPr txBox="1">
            <a:spLocks noChangeArrowheads="1"/>
          </p:cNvSpPr>
          <p:nvPr/>
        </p:nvSpPr>
        <p:spPr bwMode="auto">
          <a:xfrm>
            <a:off x="1371600" y="4343400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dirty="0"/>
              <a:t>teaches</a:t>
            </a:r>
          </a:p>
        </p:txBody>
      </p:sp>
      <p:pic>
        <p:nvPicPr>
          <p:cNvPr id="2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4" name="Straight Connector 23"/>
          <p:cNvCxnSpPr/>
          <p:nvPr/>
        </p:nvCxnSpPr>
        <p:spPr>
          <a:xfrm>
            <a:off x="1345962" y="3488108"/>
            <a:ext cx="533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305047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Text Box 2"/>
          <p:cNvSpPr txBox="1">
            <a:spLocks noChangeArrowheads="1"/>
          </p:cNvSpPr>
          <p:nvPr/>
        </p:nvSpPr>
        <p:spPr bwMode="auto">
          <a:xfrm>
            <a:off x="6477000" y="3200400"/>
            <a:ext cx="1524000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COURSE</a:t>
            </a:r>
          </a:p>
        </p:txBody>
      </p:sp>
      <p:sp>
        <p:nvSpPr>
          <p:cNvPr id="31750" name="Oval 3"/>
          <p:cNvSpPr>
            <a:spLocks noChangeArrowheads="1"/>
          </p:cNvSpPr>
          <p:nvPr/>
        </p:nvSpPr>
        <p:spPr bwMode="auto">
          <a:xfrm>
            <a:off x="6630988" y="1828800"/>
            <a:ext cx="1065212" cy="6477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u="sng"/>
              <a:t>c-id</a:t>
            </a:r>
          </a:p>
        </p:txBody>
      </p:sp>
      <p:cxnSp>
        <p:nvCxnSpPr>
          <p:cNvPr id="31751" name="AutoShape 4"/>
          <p:cNvCxnSpPr>
            <a:cxnSpLocks noChangeShapeType="1"/>
            <a:stCxn id="31750" idx="4"/>
            <a:endCxn id="31749" idx="0"/>
          </p:cNvCxnSpPr>
          <p:nvPr/>
        </p:nvCxnSpPr>
        <p:spPr bwMode="auto">
          <a:xfrm>
            <a:off x="7164388" y="2495550"/>
            <a:ext cx="74612" cy="685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52" name="Text Box 5"/>
          <p:cNvSpPr txBox="1">
            <a:spLocks noChangeArrowheads="1"/>
          </p:cNvSpPr>
          <p:nvPr/>
        </p:nvSpPr>
        <p:spPr bwMode="auto">
          <a:xfrm>
            <a:off x="1676400" y="5334000"/>
            <a:ext cx="2971800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INSTRUCTOR</a:t>
            </a:r>
          </a:p>
        </p:txBody>
      </p:sp>
      <p:sp>
        <p:nvSpPr>
          <p:cNvPr id="31753" name="Text Box 6"/>
          <p:cNvSpPr txBox="1">
            <a:spLocks noChangeArrowheads="1"/>
          </p:cNvSpPr>
          <p:nvPr/>
        </p:nvSpPr>
        <p:spPr bwMode="auto">
          <a:xfrm>
            <a:off x="2209800" y="1143000"/>
            <a:ext cx="1905000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STUDENT</a:t>
            </a:r>
          </a:p>
        </p:txBody>
      </p:sp>
      <p:sp>
        <p:nvSpPr>
          <p:cNvPr id="31754" name="Text Box 7"/>
          <p:cNvSpPr txBox="1">
            <a:spLocks noChangeArrowheads="1"/>
          </p:cNvSpPr>
          <p:nvPr/>
        </p:nvSpPr>
        <p:spPr bwMode="auto">
          <a:xfrm>
            <a:off x="2209800" y="3200400"/>
            <a:ext cx="1905000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SECTION</a:t>
            </a:r>
          </a:p>
        </p:txBody>
      </p:sp>
      <p:sp>
        <p:nvSpPr>
          <p:cNvPr id="31755" name="Oval 8"/>
          <p:cNvSpPr>
            <a:spLocks noChangeArrowheads="1"/>
          </p:cNvSpPr>
          <p:nvPr/>
        </p:nvSpPr>
        <p:spPr bwMode="auto">
          <a:xfrm>
            <a:off x="1295400" y="3124200"/>
            <a:ext cx="685800" cy="4572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cxnSp>
        <p:nvCxnSpPr>
          <p:cNvPr id="31756" name="AutoShape 9"/>
          <p:cNvCxnSpPr>
            <a:cxnSpLocks noChangeShapeType="1"/>
            <a:stCxn id="31755" idx="6"/>
            <a:endCxn id="31754" idx="1"/>
          </p:cNvCxnSpPr>
          <p:nvPr/>
        </p:nvCxnSpPr>
        <p:spPr bwMode="auto">
          <a:xfrm>
            <a:off x="2000250" y="3352800"/>
            <a:ext cx="190500" cy="95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57" name="Text Box 10"/>
          <p:cNvSpPr txBox="1">
            <a:spLocks noChangeArrowheads="1"/>
          </p:cNvSpPr>
          <p:nvPr/>
        </p:nvSpPr>
        <p:spPr bwMode="auto">
          <a:xfrm>
            <a:off x="1295400" y="31242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dirty="0"/>
              <a:t>s-id</a:t>
            </a:r>
          </a:p>
        </p:txBody>
      </p:sp>
      <p:sp>
        <p:nvSpPr>
          <p:cNvPr id="31758" name="AutoShape 11"/>
          <p:cNvSpPr>
            <a:spLocks noChangeArrowheads="1"/>
          </p:cNvSpPr>
          <p:nvPr/>
        </p:nvSpPr>
        <p:spPr bwMode="auto">
          <a:xfrm>
            <a:off x="2667000" y="1847850"/>
            <a:ext cx="990600" cy="1066800"/>
          </a:xfrm>
          <a:prstGeom prst="diamond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1759" name="Text Box 12"/>
          <p:cNvSpPr txBox="1">
            <a:spLocks noChangeArrowheads="1"/>
          </p:cNvSpPr>
          <p:nvPr/>
        </p:nvSpPr>
        <p:spPr bwMode="auto">
          <a:xfrm>
            <a:off x="2667000" y="207645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takes</a:t>
            </a:r>
          </a:p>
        </p:txBody>
      </p:sp>
      <p:cxnSp>
        <p:nvCxnSpPr>
          <p:cNvPr id="31760" name="AutoShape 13"/>
          <p:cNvCxnSpPr>
            <a:cxnSpLocks noChangeShapeType="1"/>
            <a:stCxn id="31758" idx="0"/>
            <a:endCxn id="31753" idx="2"/>
          </p:cNvCxnSpPr>
          <p:nvPr/>
        </p:nvCxnSpPr>
        <p:spPr bwMode="auto">
          <a:xfrm flipV="1">
            <a:off x="3162300" y="1657350"/>
            <a:ext cx="0" cy="1714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61" name="AutoShape 14"/>
          <p:cNvCxnSpPr>
            <a:cxnSpLocks noChangeShapeType="1"/>
            <a:stCxn id="31758" idx="2"/>
            <a:endCxn id="31754" idx="0"/>
          </p:cNvCxnSpPr>
          <p:nvPr/>
        </p:nvCxnSpPr>
        <p:spPr bwMode="auto">
          <a:xfrm>
            <a:off x="3162300" y="2933700"/>
            <a:ext cx="0" cy="247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62" name="Text Box 15"/>
          <p:cNvSpPr txBox="1">
            <a:spLocks noChangeArrowheads="1"/>
          </p:cNvSpPr>
          <p:nvPr/>
        </p:nvSpPr>
        <p:spPr bwMode="auto">
          <a:xfrm>
            <a:off x="3565525" y="1641475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N</a:t>
            </a:r>
          </a:p>
        </p:txBody>
      </p:sp>
      <p:sp>
        <p:nvSpPr>
          <p:cNvPr id="31763" name="Text Box 16"/>
          <p:cNvSpPr txBox="1">
            <a:spLocks noChangeArrowheads="1"/>
          </p:cNvSpPr>
          <p:nvPr/>
        </p:nvSpPr>
        <p:spPr bwMode="auto">
          <a:xfrm>
            <a:off x="3565525" y="2632075"/>
            <a:ext cx="471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M</a:t>
            </a:r>
          </a:p>
        </p:txBody>
      </p:sp>
      <p:sp>
        <p:nvSpPr>
          <p:cNvPr id="31764" name="AutoShape 17"/>
          <p:cNvSpPr>
            <a:spLocks noChangeArrowheads="1"/>
          </p:cNvSpPr>
          <p:nvPr/>
        </p:nvSpPr>
        <p:spPr bwMode="auto">
          <a:xfrm>
            <a:off x="2667000" y="3962400"/>
            <a:ext cx="990600" cy="1066800"/>
          </a:xfrm>
          <a:prstGeom prst="diamond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cxnSp>
        <p:nvCxnSpPr>
          <p:cNvPr id="31765" name="AutoShape 18"/>
          <p:cNvCxnSpPr>
            <a:cxnSpLocks noChangeShapeType="1"/>
            <a:stCxn id="31764" idx="0"/>
            <a:endCxn id="31754" idx="2"/>
          </p:cNvCxnSpPr>
          <p:nvPr/>
        </p:nvCxnSpPr>
        <p:spPr bwMode="auto">
          <a:xfrm flipV="1">
            <a:off x="3162300" y="3714750"/>
            <a:ext cx="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66" name="AutoShape 19"/>
          <p:cNvCxnSpPr>
            <a:cxnSpLocks noChangeShapeType="1"/>
            <a:stCxn id="31752" idx="0"/>
            <a:endCxn id="31764" idx="2"/>
          </p:cNvCxnSpPr>
          <p:nvPr/>
        </p:nvCxnSpPr>
        <p:spPr bwMode="auto">
          <a:xfrm flipV="1">
            <a:off x="3162300" y="5048250"/>
            <a:ext cx="0" cy="266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67" name="Text Box 20"/>
          <p:cNvSpPr txBox="1">
            <a:spLocks noChangeArrowheads="1"/>
          </p:cNvSpPr>
          <p:nvPr/>
        </p:nvSpPr>
        <p:spPr bwMode="auto">
          <a:xfrm>
            <a:off x="3565525" y="3775075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N</a:t>
            </a:r>
          </a:p>
        </p:txBody>
      </p:sp>
      <p:sp>
        <p:nvSpPr>
          <p:cNvPr id="31768" name="Text Box 21"/>
          <p:cNvSpPr txBox="1">
            <a:spLocks noChangeArrowheads="1"/>
          </p:cNvSpPr>
          <p:nvPr/>
        </p:nvSpPr>
        <p:spPr bwMode="auto">
          <a:xfrm>
            <a:off x="3641725" y="476567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1</a:t>
            </a:r>
          </a:p>
        </p:txBody>
      </p:sp>
      <p:sp>
        <p:nvSpPr>
          <p:cNvPr id="31770" name="AutoShape 23"/>
          <p:cNvSpPr>
            <a:spLocks noChangeArrowheads="1"/>
          </p:cNvSpPr>
          <p:nvPr/>
        </p:nvSpPr>
        <p:spPr bwMode="auto">
          <a:xfrm>
            <a:off x="4800600" y="2819400"/>
            <a:ext cx="1214438" cy="1214438"/>
          </a:xfrm>
          <a:prstGeom prst="diamond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cxnSp>
        <p:nvCxnSpPr>
          <p:cNvPr id="31771" name="AutoShape 24"/>
          <p:cNvCxnSpPr>
            <a:cxnSpLocks noChangeShapeType="1"/>
            <a:stCxn id="31754" idx="3"/>
            <a:endCxn id="31770" idx="1"/>
          </p:cNvCxnSpPr>
          <p:nvPr/>
        </p:nvCxnSpPr>
        <p:spPr bwMode="auto">
          <a:xfrm flipV="1">
            <a:off x="4133850" y="3427413"/>
            <a:ext cx="647700" cy="206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72" name="AutoShape 25"/>
          <p:cNvCxnSpPr>
            <a:cxnSpLocks noChangeShapeType="1"/>
            <a:stCxn id="31770" idx="3"/>
            <a:endCxn id="31749" idx="1"/>
          </p:cNvCxnSpPr>
          <p:nvPr/>
        </p:nvCxnSpPr>
        <p:spPr bwMode="auto">
          <a:xfrm>
            <a:off x="6034088" y="3427413"/>
            <a:ext cx="423862" cy="206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73" name="Text Box 26"/>
          <p:cNvSpPr txBox="1">
            <a:spLocks noChangeArrowheads="1"/>
          </p:cNvSpPr>
          <p:nvPr/>
        </p:nvSpPr>
        <p:spPr bwMode="auto">
          <a:xfrm>
            <a:off x="5013325" y="3089275"/>
            <a:ext cx="625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has</a:t>
            </a:r>
          </a:p>
        </p:txBody>
      </p:sp>
      <p:sp>
        <p:nvSpPr>
          <p:cNvPr id="31774" name="Text Box 27"/>
          <p:cNvSpPr txBox="1">
            <a:spLocks noChangeArrowheads="1"/>
          </p:cNvSpPr>
          <p:nvPr/>
        </p:nvSpPr>
        <p:spPr bwMode="auto">
          <a:xfrm>
            <a:off x="4327525" y="2860675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N</a:t>
            </a:r>
          </a:p>
        </p:txBody>
      </p:sp>
      <p:sp>
        <p:nvSpPr>
          <p:cNvPr id="31775" name="Text Box 28"/>
          <p:cNvSpPr txBox="1">
            <a:spLocks noChangeArrowheads="1"/>
          </p:cNvSpPr>
          <p:nvPr/>
        </p:nvSpPr>
        <p:spPr bwMode="auto">
          <a:xfrm>
            <a:off x="5943600" y="28194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1</a:t>
            </a:r>
          </a:p>
        </p:txBody>
      </p:sp>
      <p:pic>
        <p:nvPicPr>
          <p:cNvPr id="32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0" name="Straight Connector 29"/>
          <p:cNvCxnSpPr/>
          <p:nvPr/>
        </p:nvCxnSpPr>
        <p:spPr>
          <a:xfrm>
            <a:off x="1345962" y="3488108"/>
            <a:ext cx="533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 Box 29"/>
          <p:cNvSpPr txBox="1">
            <a:spLocks noChangeArrowheads="1"/>
          </p:cNvSpPr>
          <p:nvPr/>
        </p:nvSpPr>
        <p:spPr bwMode="auto">
          <a:xfrm>
            <a:off x="1371600" y="4343400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dirty="0"/>
              <a:t>teaches</a:t>
            </a:r>
          </a:p>
        </p:txBody>
      </p:sp>
    </p:spTree>
    <p:extLst>
      <p:ext uri="{BB962C8B-B14F-4D97-AF65-F5344CB8AC3E}">
        <p14:creationId xmlns:p14="http://schemas.microsoft.com/office/powerpoint/2010/main" val="240896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Some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/>
              <a:t>A </a:t>
            </a:r>
            <a:r>
              <a:rPr lang="en-US" sz="2400" dirty="0">
                <a:solidFill>
                  <a:srgbClr val="0070C0"/>
                </a:solidFill>
              </a:rPr>
              <a:t>database</a:t>
            </a:r>
            <a:r>
              <a:rPr lang="en-US" sz="2400" dirty="0"/>
              <a:t> is a collection of data which describes one or many real-world enterprises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E.g., a university database might contain information about </a:t>
            </a:r>
            <a:r>
              <a:rPr lang="en-US" sz="2000" dirty="0">
                <a:solidFill>
                  <a:srgbClr val="0070C0"/>
                </a:solidFill>
              </a:rPr>
              <a:t>entities</a:t>
            </a:r>
            <a:r>
              <a:rPr lang="en-US" sz="2000" dirty="0"/>
              <a:t> like students and courses, and </a:t>
            </a:r>
            <a:r>
              <a:rPr lang="en-US" sz="2000" dirty="0">
                <a:solidFill>
                  <a:srgbClr val="0070C0"/>
                </a:solidFill>
              </a:rPr>
              <a:t>relationships</a:t>
            </a:r>
            <a:r>
              <a:rPr lang="en-US" sz="2000" dirty="0"/>
              <a:t> like a student </a:t>
            </a:r>
            <a:br>
              <a:rPr lang="en-US" sz="2000" dirty="0"/>
            </a:br>
            <a:r>
              <a:rPr lang="en-US" sz="2000" dirty="0"/>
              <a:t>enrollment in a course</a:t>
            </a:r>
          </a:p>
          <a:p>
            <a:pPr marL="457200" lvl="1" indent="0">
              <a:buNone/>
            </a:pPr>
            <a:r>
              <a:rPr lang="en-US" sz="1800" dirty="0"/>
              <a:t> 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A </a:t>
            </a:r>
            <a:r>
              <a:rPr lang="en-US" sz="2400" dirty="0">
                <a:solidFill>
                  <a:srgbClr val="0070C0"/>
                </a:solidFill>
              </a:rPr>
              <a:t>DBMS</a:t>
            </a:r>
            <a:r>
              <a:rPr lang="en-US" sz="2400" dirty="0"/>
              <a:t> is a software package designed to store and </a:t>
            </a:r>
            <a:br>
              <a:rPr lang="en-US" sz="2400" dirty="0"/>
            </a:br>
            <a:r>
              <a:rPr lang="en-US" sz="2400" dirty="0"/>
              <a:t>manage databases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E.g., DB2, Oracle, MS SQL Server, MySQL and Postgres</a:t>
            </a:r>
          </a:p>
          <a:p>
            <a:pPr marL="457200" lvl="1" indent="0">
              <a:buNone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A </a:t>
            </a:r>
            <a:r>
              <a:rPr lang="en-US" sz="2400" dirty="0">
                <a:solidFill>
                  <a:srgbClr val="0070C0"/>
                </a:solidFill>
              </a:rPr>
              <a:t>database system </a:t>
            </a:r>
            <a:r>
              <a:rPr lang="en-US" sz="2400" dirty="0"/>
              <a:t>= (Big) Data + DBMS + Application Programs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3"/>
            <a:endParaRPr lang="en-US" dirty="0"/>
          </a:p>
          <a:p>
            <a:pPr lvl="1"/>
            <a:endParaRPr lang="en-US" dirty="0"/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689323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0" name="Straight Arrow Connector 89"/>
          <p:cNvCxnSpPr>
            <a:endCxn id="50" idx="2"/>
          </p:cNvCxnSpPr>
          <p:nvPr/>
        </p:nvCxnSpPr>
        <p:spPr>
          <a:xfrm flipH="1">
            <a:off x="5313363" y="4946650"/>
            <a:ext cx="98583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Participation Constraints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000" dirty="0"/>
              <a:t>Consider again the “Employees” and “Departments” entity sets as well as the “Manages” </a:t>
            </a:r>
            <a:r>
              <a:rPr lang="en-US" sz="2200" dirty="0"/>
              <a:t>relationship set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Should every department have a manager?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If so, this is a </a:t>
            </a:r>
            <a:r>
              <a:rPr lang="en-US" sz="2000" dirty="0">
                <a:solidFill>
                  <a:srgbClr val="0070C0"/>
                </a:solidFill>
              </a:rPr>
              <a:t>participation constraint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Such a constraint entails that every Departments entity must appear in an instance of the Manages relationship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The participation of Departments in Manages is said to be </a:t>
            </a:r>
            <a:r>
              <a:rPr lang="en-US" sz="2000" dirty="0">
                <a:solidFill>
                  <a:srgbClr val="0070C0"/>
                </a:solidFill>
              </a:rPr>
              <a:t>total </a:t>
            </a:r>
            <a:r>
              <a:rPr lang="en-US" sz="2000" dirty="0"/>
              <a:t>(vs. </a:t>
            </a:r>
            <a:r>
              <a:rPr lang="en-US" sz="2000" dirty="0">
                <a:solidFill>
                  <a:srgbClr val="0070C0"/>
                </a:solidFill>
              </a:rPr>
              <a:t>partial</a:t>
            </a:r>
            <a:r>
              <a:rPr lang="en-US" sz="2000" dirty="0"/>
              <a:t>)</a:t>
            </a:r>
          </a:p>
        </p:txBody>
      </p:sp>
      <p:sp>
        <p:nvSpPr>
          <p:cNvPr id="42" name="Rectangle 3"/>
          <p:cNvSpPr>
            <a:spLocks noChangeArrowheads="1"/>
          </p:cNvSpPr>
          <p:nvPr/>
        </p:nvSpPr>
        <p:spPr bwMode="auto">
          <a:xfrm>
            <a:off x="3119438" y="62865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Freeform 6"/>
          <p:cNvSpPr>
            <a:spLocks/>
          </p:cNvSpPr>
          <p:nvPr/>
        </p:nvSpPr>
        <p:spPr bwMode="auto">
          <a:xfrm>
            <a:off x="5351463" y="4186237"/>
            <a:ext cx="1057275" cy="371475"/>
          </a:xfrm>
          <a:custGeom>
            <a:avLst/>
            <a:gdLst>
              <a:gd name="T0" fmla="*/ 662 w 666"/>
              <a:gd name="T1" fmla="*/ 106 h 234"/>
              <a:gd name="T2" fmla="*/ 652 w 666"/>
              <a:gd name="T3" fmla="*/ 86 h 234"/>
              <a:gd name="T4" fmla="*/ 633 w 666"/>
              <a:gd name="T5" fmla="*/ 68 h 234"/>
              <a:gd name="T6" fmla="*/ 604 w 666"/>
              <a:gd name="T7" fmla="*/ 50 h 234"/>
              <a:gd name="T8" fmla="*/ 566 w 666"/>
              <a:gd name="T9" fmla="*/ 34 h 234"/>
              <a:gd name="T10" fmla="*/ 522 w 666"/>
              <a:gd name="T11" fmla="*/ 21 h 234"/>
              <a:gd name="T12" fmla="*/ 472 w 666"/>
              <a:gd name="T13" fmla="*/ 11 h 234"/>
              <a:gd name="T14" fmla="*/ 419 w 666"/>
              <a:gd name="T15" fmla="*/ 4 h 234"/>
              <a:gd name="T16" fmla="*/ 360 w 666"/>
              <a:gd name="T17" fmla="*/ 1 h 234"/>
              <a:gd name="T18" fmla="*/ 304 w 666"/>
              <a:gd name="T19" fmla="*/ 1 h 234"/>
              <a:gd name="T20" fmla="*/ 247 w 666"/>
              <a:gd name="T21" fmla="*/ 4 h 234"/>
              <a:gd name="T22" fmla="*/ 191 w 666"/>
              <a:gd name="T23" fmla="*/ 11 h 234"/>
              <a:gd name="T24" fmla="*/ 141 w 666"/>
              <a:gd name="T25" fmla="*/ 21 h 234"/>
              <a:gd name="T26" fmla="*/ 98 w 666"/>
              <a:gd name="T27" fmla="*/ 34 h 234"/>
              <a:gd name="T28" fmla="*/ 60 w 666"/>
              <a:gd name="T29" fmla="*/ 50 h 234"/>
              <a:gd name="T30" fmla="*/ 31 w 666"/>
              <a:gd name="T31" fmla="*/ 68 h 234"/>
              <a:gd name="T32" fmla="*/ 10 w 666"/>
              <a:gd name="T33" fmla="*/ 86 h 234"/>
              <a:gd name="T34" fmla="*/ 1 w 666"/>
              <a:gd name="T35" fmla="*/ 106 h 234"/>
              <a:gd name="T36" fmla="*/ 1 w 666"/>
              <a:gd name="T37" fmla="*/ 127 h 234"/>
              <a:gd name="T38" fmla="*/ 10 w 666"/>
              <a:gd name="T39" fmla="*/ 147 h 234"/>
              <a:gd name="T40" fmla="*/ 31 w 666"/>
              <a:gd name="T41" fmla="*/ 166 h 234"/>
              <a:gd name="T42" fmla="*/ 60 w 666"/>
              <a:gd name="T43" fmla="*/ 183 h 234"/>
              <a:gd name="T44" fmla="*/ 98 w 666"/>
              <a:gd name="T45" fmla="*/ 199 h 234"/>
              <a:gd name="T46" fmla="*/ 141 w 666"/>
              <a:gd name="T47" fmla="*/ 212 h 234"/>
              <a:gd name="T48" fmla="*/ 191 w 666"/>
              <a:gd name="T49" fmla="*/ 222 h 234"/>
              <a:gd name="T50" fmla="*/ 247 w 666"/>
              <a:gd name="T51" fmla="*/ 229 h 234"/>
              <a:gd name="T52" fmla="*/ 304 w 666"/>
              <a:gd name="T53" fmla="*/ 232 h 234"/>
              <a:gd name="T54" fmla="*/ 360 w 666"/>
              <a:gd name="T55" fmla="*/ 232 h 234"/>
              <a:gd name="T56" fmla="*/ 419 w 666"/>
              <a:gd name="T57" fmla="*/ 229 h 234"/>
              <a:gd name="T58" fmla="*/ 472 w 666"/>
              <a:gd name="T59" fmla="*/ 222 h 234"/>
              <a:gd name="T60" fmla="*/ 522 w 666"/>
              <a:gd name="T61" fmla="*/ 212 h 234"/>
              <a:gd name="T62" fmla="*/ 566 w 666"/>
              <a:gd name="T63" fmla="*/ 199 h 234"/>
              <a:gd name="T64" fmla="*/ 604 w 666"/>
              <a:gd name="T65" fmla="*/ 183 h 234"/>
              <a:gd name="T66" fmla="*/ 633 w 666"/>
              <a:gd name="T67" fmla="*/ 166 h 234"/>
              <a:gd name="T68" fmla="*/ 652 w 666"/>
              <a:gd name="T69" fmla="*/ 147 h 234"/>
              <a:gd name="T70" fmla="*/ 662 w 666"/>
              <a:gd name="T71" fmla="*/ 127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666" h="234">
                <a:moveTo>
                  <a:pt x="665" y="117"/>
                </a:moveTo>
                <a:lnTo>
                  <a:pt x="662" y="106"/>
                </a:lnTo>
                <a:lnTo>
                  <a:pt x="658" y="96"/>
                </a:lnTo>
                <a:lnTo>
                  <a:pt x="652" y="86"/>
                </a:lnTo>
                <a:lnTo>
                  <a:pt x="644" y="77"/>
                </a:lnTo>
                <a:lnTo>
                  <a:pt x="633" y="68"/>
                </a:lnTo>
                <a:lnTo>
                  <a:pt x="620" y="58"/>
                </a:lnTo>
                <a:lnTo>
                  <a:pt x="604" y="50"/>
                </a:lnTo>
                <a:lnTo>
                  <a:pt x="586" y="42"/>
                </a:lnTo>
                <a:lnTo>
                  <a:pt x="566" y="34"/>
                </a:lnTo>
                <a:lnTo>
                  <a:pt x="546" y="27"/>
                </a:lnTo>
                <a:lnTo>
                  <a:pt x="522" y="21"/>
                </a:lnTo>
                <a:lnTo>
                  <a:pt x="497" y="16"/>
                </a:lnTo>
                <a:lnTo>
                  <a:pt x="472" y="11"/>
                </a:lnTo>
                <a:lnTo>
                  <a:pt x="445" y="7"/>
                </a:lnTo>
                <a:lnTo>
                  <a:pt x="419" y="4"/>
                </a:lnTo>
                <a:lnTo>
                  <a:pt x="390" y="2"/>
                </a:lnTo>
                <a:lnTo>
                  <a:pt x="360" y="1"/>
                </a:lnTo>
                <a:lnTo>
                  <a:pt x="331" y="0"/>
                </a:lnTo>
                <a:lnTo>
                  <a:pt x="304" y="1"/>
                </a:lnTo>
                <a:lnTo>
                  <a:pt x="274" y="2"/>
                </a:lnTo>
                <a:lnTo>
                  <a:pt x="247" y="4"/>
                </a:lnTo>
                <a:lnTo>
                  <a:pt x="218" y="7"/>
                </a:lnTo>
                <a:lnTo>
                  <a:pt x="191" y="11"/>
                </a:lnTo>
                <a:lnTo>
                  <a:pt x="165" y="16"/>
                </a:lnTo>
                <a:lnTo>
                  <a:pt x="141" y="21"/>
                </a:lnTo>
                <a:lnTo>
                  <a:pt x="118" y="27"/>
                </a:lnTo>
                <a:lnTo>
                  <a:pt x="98" y="34"/>
                </a:lnTo>
                <a:lnTo>
                  <a:pt x="77" y="42"/>
                </a:lnTo>
                <a:lnTo>
                  <a:pt x="60" y="50"/>
                </a:lnTo>
                <a:lnTo>
                  <a:pt x="44" y="58"/>
                </a:lnTo>
                <a:lnTo>
                  <a:pt x="31" y="68"/>
                </a:lnTo>
                <a:lnTo>
                  <a:pt x="20" y="77"/>
                </a:lnTo>
                <a:lnTo>
                  <a:pt x="10" y="86"/>
                </a:lnTo>
                <a:lnTo>
                  <a:pt x="6" y="96"/>
                </a:lnTo>
                <a:lnTo>
                  <a:pt x="1" y="106"/>
                </a:lnTo>
                <a:lnTo>
                  <a:pt x="0" y="117"/>
                </a:lnTo>
                <a:lnTo>
                  <a:pt x="1" y="127"/>
                </a:lnTo>
                <a:lnTo>
                  <a:pt x="6" y="137"/>
                </a:lnTo>
                <a:lnTo>
                  <a:pt x="10" y="147"/>
                </a:lnTo>
                <a:lnTo>
                  <a:pt x="20" y="156"/>
                </a:lnTo>
                <a:lnTo>
                  <a:pt x="31" y="166"/>
                </a:lnTo>
                <a:lnTo>
                  <a:pt x="44" y="175"/>
                </a:lnTo>
                <a:lnTo>
                  <a:pt x="60" y="183"/>
                </a:lnTo>
                <a:lnTo>
                  <a:pt x="77" y="191"/>
                </a:lnTo>
                <a:lnTo>
                  <a:pt x="98" y="199"/>
                </a:lnTo>
                <a:lnTo>
                  <a:pt x="118" y="205"/>
                </a:lnTo>
                <a:lnTo>
                  <a:pt x="141" y="212"/>
                </a:lnTo>
                <a:lnTo>
                  <a:pt x="165" y="217"/>
                </a:lnTo>
                <a:lnTo>
                  <a:pt x="191" y="222"/>
                </a:lnTo>
                <a:lnTo>
                  <a:pt x="218" y="226"/>
                </a:lnTo>
                <a:lnTo>
                  <a:pt x="247" y="229"/>
                </a:lnTo>
                <a:lnTo>
                  <a:pt x="274" y="231"/>
                </a:lnTo>
                <a:lnTo>
                  <a:pt x="304" y="232"/>
                </a:lnTo>
                <a:lnTo>
                  <a:pt x="331" y="233"/>
                </a:lnTo>
                <a:lnTo>
                  <a:pt x="360" y="232"/>
                </a:lnTo>
                <a:lnTo>
                  <a:pt x="390" y="231"/>
                </a:lnTo>
                <a:lnTo>
                  <a:pt x="419" y="229"/>
                </a:lnTo>
                <a:lnTo>
                  <a:pt x="445" y="226"/>
                </a:lnTo>
                <a:lnTo>
                  <a:pt x="472" y="222"/>
                </a:lnTo>
                <a:lnTo>
                  <a:pt x="497" y="217"/>
                </a:lnTo>
                <a:lnTo>
                  <a:pt x="522" y="212"/>
                </a:lnTo>
                <a:lnTo>
                  <a:pt x="546" y="205"/>
                </a:lnTo>
                <a:lnTo>
                  <a:pt x="566" y="199"/>
                </a:lnTo>
                <a:lnTo>
                  <a:pt x="586" y="191"/>
                </a:lnTo>
                <a:lnTo>
                  <a:pt x="604" y="183"/>
                </a:lnTo>
                <a:lnTo>
                  <a:pt x="620" y="175"/>
                </a:lnTo>
                <a:lnTo>
                  <a:pt x="633" y="166"/>
                </a:lnTo>
                <a:lnTo>
                  <a:pt x="644" y="156"/>
                </a:lnTo>
                <a:lnTo>
                  <a:pt x="652" y="147"/>
                </a:lnTo>
                <a:lnTo>
                  <a:pt x="658" y="137"/>
                </a:lnTo>
                <a:lnTo>
                  <a:pt x="662" y="127"/>
                </a:lnTo>
                <a:lnTo>
                  <a:pt x="665" y="11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Freeform 7"/>
          <p:cNvSpPr>
            <a:spLocks/>
          </p:cNvSpPr>
          <p:nvPr/>
        </p:nvSpPr>
        <p:spPr bwMode="auto">
          <a:xfrm>
            <a:off x="7291388" y="4186237"/>
            <a:ext cx="1185862" cy="371475"/>
          </a:xfrm>
          <a:custGeom>
            <a:avLst/>
            <a:gdLst>
              <a:gd name="T0" fmla="*/ 1 w 747"/>
              <a:gd name="T1" fmla="*/ 127 h 234"/>
              <a:gd name="T2" fmla="*/ 12 w 747"/>
              <a:gd name="T3" fmla="*/ 147 h 234"/>
              <a:gd name="T4" fmla="*/ 35 w 747"/>
              <a:gd name="T5" fmla="*/ 166 h 234"/>
              <a:gd name="T6" fmla="*/ 66 w 747"/>
              <a:gd name="T7" fmla="*/ 183 h 234"/>
              <a:gd name="T8" fmla="*/ 108 w 747"/>
              <a:gd name="T9" fmla="*/ 199 h 234"/>
              <a:gd name="T10" fmla="*/ 159 w 747"/>
              <a:gd name="T11" fmla="*/ 212 h 234"/>
              <a:gd name="T12" fmla="*/ 215 w 747"/>
              <a:gd name="T13" fmla="*/ 222 h 234"/>
              <a:gd name="T14" fmla="*/ 276 w 747"/>
              <a:gd name="T15" fmla="*/ 229 h 234"/>
              <a:gd name="T16" fmla="*/ 340 w 747"/>
              <a:gd name="T17" fmla="*/ 232 h 234"/>
              <a:gd name="T18" fmla="*/ 405 w 747"/>
              <a:gd name="T19" fmla="*/ 232 h 234"/>
              <a:gd name="T20" fmla="*/ 469 w 747"/>
              <a:gd name="T21" fmla="*/ 229 h 234"/>
              <a:gd name="T22" fmla="*/ 530 w 747"/>
              <a:gd name="T23" fmla="*/ 222 h 234"/>
              <a:gd name="T24" fmla="*/ 586 w 747"/>
              <a:gd name="T25" fmla="*/ 212 h 234"/>
              <a:gd name="T26" fmla="*/ 637 w 747"/>
              <a:gd name="T27" fmla="*/ 198 h 234"/>
              <a:gd name="T28" fmla="*/ 677 w 747"/>
              <a:gd name="T29" fmla="*/ 183 h 234"/>
              <a:gd name="T30" fmla="*/ 710 w 747"/>
              <a:gd name="T31" fmla="*/ 166 h 234"/>
              <a:gd name="T32" fmla="*/ 733 w 747"/>
              <a:gd name="T33" fmla="*/ 146 h 234"/>
              <a:gd name="T34" fmla="*/ 744 w 747"/>
              <a:gd name="T35" fmla="*/ 126 h 234"/>
              <a:gd name="T36" fmla="*/ 744 w 747"/>
              <a:gd name="T37" fmla="*/ 106 h 234"/>
              <a:gd name="T38" fmla="*/ 733 w 747"/>
              <a:gd name="T39" fmla="*/ 86 h 234"/>
              <a:gd name="T40" fmla="*/ 710 w 747"/>
              <a:gd name="T41" fmla="*/ 67 h 234"/>
              <a:gd name="T42" fmla="*/ 677 w 747"/>
              <a:gd name="T43" fmla="*/ 50 h 234"/>
              <a:gd name="T44" fmla="*/ 637 w 747"/>
              <a:gd name="T45" fmla="*/ 34 h 234"/>
              <a:gd name="T46" fmla="*/ 586 w 747"/>
              <a:gd name="T47" fmla="*/ 21 h 234"/>
              <a:gd name="T48" fmla="*/ 530 w 747"/>
              <a:gd name="T49" fmla="*/ 11 h 234"/>
              <a:gd name="T50" fmla="*/ 469 w 747"/>
              <a:gd name="T51" fmla="*/ 4 h 234"/>
              <a:gd name="T52" fmla="*/ 405 w 747"/>
              <a:gd name="T53" fmla="*/ 1 h 234"/>
              <a:gd name="T54" fmla="*/ 340 w 747"/>
              <a:gd name="T55" fmla="*/ 1 h 234"/>
              <a:gd name="T56" fmla="*/ 276 w 747"/>
              <a:gd name="T57" fmla="*/ 4 h 234"/>
              <a:gd name="T58" fmla="*/ 215 w 747"/>
              <a:gd name="T59" fmla="*/ 11 h 234"/>
              <a:gd name="T60" fmla="*/ 159 w 747"/>
              <a:gd name="T61" fmla="*/ 21 h 234"/>
              <a:gd name="T62" fmla="*/ 108 w 747"/>
              <a:gd name="T63" fmla="*/ 34 h 234"/>
              <a:gd name="T64" fmla="*/ 66 w 747"/>
              <a:gd name="T65" fmla="*/ 50 h 234"/>
              <a:gd name="T66" fmla="*/ 35 w 747"/>
              <a:gd name="T67" fmla="*/ 68 h 234"/>
              <a:gd name="T68" fmla="*/ 12 w 747"/>
              <a:gd name="T69" fmla="*/ 86 h 234"/>
              <a:gd name="T70" fmla="*/ 1 w 747"/>
              <a:gd name="T71" fmla="*/ 106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747" h="234">
                <a:moveTo>
                  <a:pt x="0" y="117"/>
                </a:moveTo>
                <a:lnTo>
                  <a:pt x="1" y="127"/>
                </a:lnTo>
                <a:lnTo>
                  <a:pt x="5" y="137"/>
                </a:lnTo>
                <a:lnTo>
                  <a:pt x="12" y="147"/>
                </a:lnTo>
                <a:lnTo>
                  <a:pt x="21" y="156"/>
                </a:lnTo>
                <a:lnTo>
                  <a:pt x="35" y="166"/>
                </a:lnTo>
                <a:lnTo>
                  <a:pt x="49" y="175"/>
                </a:lnTo>
                <a:lnTo>
                  <a:pt x="66" y="183"/>
                </a:lnTo>
                <a:lnTo>
                  <a:pt x="87" y="191"/>
                </a:lnTo>
                <a:lnTo>
                  <a:pt x="108" y="199"/>
                </a:lnTo>
                <a:lnTo>
                  <a:pt x="133" y="205"/>
                </a:lnTo>
                <a:lnTo>
                  <a:pt x="159" y="212"/>
                </a:lnTo>
                <a:lnTo>
                  <a:pt x="186" y="217"/>
                </a:lnTo>
                <a:lnTo>
                  <a:pt x="215" y="222"/>
                </a:lnTo>
                <a:lnTo>
                  <a:pt x="245" y="226"/>
                </a:lnTo>
                <a:lnTo>
                  <a:pt x="276" y="229"/>
                </a:lnTo>
                <a:lnTo>
                  <a:pt x="307" y="231"/>
                </a:lnTo>
                <a:lnTo>
                  <a:pt x="340" y="232"/>
                </a:lnTo>
                <a:lnTo>
                  <a:pt x="373" y="233"/>
                </a:lnTo>
                <a:lnTo>
                  <a:pt x="405" y="232"/>
                </a:lnTo>
                <a:lnTo>
                  <a:pt x="436" y="231"/>
                </a:lnTo>
                <a:lnTo>
                  <a:pt x="469" y="229"/>
                </a:lnTo>
                <a:lnTo>
                  <a:pt x="500" y="226"/>
                </a:lnTo>
                <a:lnTo>
                  <a:pt x="530" y="222"/>
                </a:lnTo>
                <a:lnTo>
                  <a:pt x="559" y="217"/>
                </a:lnTo>
                <a:lnTo>
                  <a:pt x="586" y="212"/>
                </a:lnTo>
                <a:lnTo>
                  <a:pt x="612" y="205"/>
                </a:lnTo>
                <a:lnTo>
                  <a:pt x="637" y="198"/>
                </a:lnTo>
                <a:lnTo>
                  <a:pt x="658" y="191"/>
                </a:lnTo>
                <a:lnTo>
                  <a:pt x="677" y="183"/>
                </a:lnTo>
                <a:lnTo>
                  <a:pt x="695" y="175"/>
                </a:lnTo>
                <a:lnTo>
                  <a:pt x="710" y="166"/>
                </a:lnTo>
                <a:lnTo>
                  <a:pt x="722" y="156"/>
                </a:lnTo>
                <a:lnTo>
                  <a:pt x="733" y="146"/>
                </a:lnTo>
                <a:lnTo>
                  <a:pt x="740" y="137"/>
                </a:lnTo>
                <a:lnTo>
                  <a:pt x="744" y="126"/>
                </a:lnTo>
                <a:lnTo>
                  <a:pt x="746" y="117"/>
                </a:lnTo>
                <a:lnTo>
                  <a:pt x="744" y="106"/>
                </a:lnTo>
                <a:lnTo>
                  <a:pt x="740" y="96"/>
                </a:lnTo>
                <a:lnTo>
                  <a:pt x="733" y="86"/>
                </a:lnTo>
                <a:lnTo>
                  <a:pt x="722" y="77"/>
                </a:lnTo>
                <a:lnTo>
                  <a:pt x="710" y="67"/>
                </a:lnTo>
                <a:lnTo>
                  <a:pt x="695" y="58"/>
                </a:lnTo>
                <a:lnTo>
                  <a:pt x="677" y="50"/>
                </a:lnTo>
                <a:lnTo>
                  <a:pt x="658" y="42"/>
                </a:lnTo>
                <a:lnTo>
                  <a:pt x="637" y="34"/>
                </a:lnTo>
                <a:lnTo>
                  <a:pt x="612" y="27"/>
                </a:lnTo>
                <a:lnTo>
                  <a:pt x="586" y="21"/>
                </a:lnTo>
                <a:lnTo>
                  <a:pt x="559" y="16"/>
                </a:lnTo>
                <a:lnTo>
                  <a:pt x="530" y="11"/>
                </a:lnTo>
                <a:lnTo>
                  <a:pt x="500" y="7"/>
                </a:lnTo>
                <a:lnTo>
                  <a:pt x="469" y="4"/>
                </a:lnTo>
                <a:lnTo>
                  <a:pt x="436" y="2"/>
                </a:lnTo>
                <a:lnTo>
                  <a:pt x="405" y="1"/>
                </a:lnTo>
                <a:lnTo>
                  <a:pt x="373" y="0"/>
                </a:lnTo>
                <a:lnTo>
                  <a:pt x="340" y="1"/>
                </a:lnTo>
                <a:lnTo>
                  <a:pt x="307" y="2"/>
                </a:lnTo>
                <a:lnTo>
                  <a:pt x="276" y="4"/>
                </a:lnTo>
                <a:lnTo>
                  <a:pt x="245" y="7"/>
                </a:lnTo>
                <a:lnTo>
                  <a:pt x="215" y="11"/>
                </a:lnTo>
                <a:lnTo>
                  <a:pt x="186" y="16"/>
                </a:lnTo>
                <a:lnTo>
                  <a:pt x="159" y="21"/>
                </a:lnTo>
                <a:lnTo>
                  <a:pt x="132" y="28"/>
                </a:lnTo>
                <a:lnTo>
                  <a:pt x="108" y="34"/>
                </a:lnTo>
                <a:lnTo>
                  <a:pt x="87" y="42"/>
                </a:lnTo>
                <a:lnTo>
                  <a:pt x="66" y="50"/>
                </a:lnTo>
                <a:lnTo>
                  <a:pt x="49" y="58"/>
                </a:lnTo>
                <a:lnTo>
                  <a:pt x="35" y="68"/>
                </a:lnTo>
                <a:lnTo>
                  <a:pt x="21" y="77"/>
                </a:lnTo>
                <a:lnTo>
                  <a:pt x="12" y="86"/>
                </a:lnTo>
                <a:lnTo>
                  <a:pt x="5" y="97"/>
                </a:lnTo>
                <a:lnTo>
                  <a:pt x="1" y="106"/>
                </a:lnTo>
                <a:lnTo>
                  <a:pt x="0" y="11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Freeform 8"/>
          <p:cNvSpPr>
            <a:spLocks/>
          </p:cNvSpPr>
          <p:nvPr/>
        </p:nvSpPr>
        <p:spPr bwMode="auto">
          <a:xfrm>
            <a:off x="1131888" y="4175125"/>
            <a:ext cx="1055687" cy="371475"/>
          </a:xfrm>
          <a:custGeom>
            <a:avLst/>
            <a:gdLst>
              <a:gd name="T0" fmla="*/ 662 w 665"/>
              <a:gd name="T1" fmla="*/ 106 h 234"/>
              <a:gd name="T2" fmla="*/ 653 w 665"/>
              <a:gd name="T3" fmla="*/ 86 h 234"/>
              <a:gd name="T4" fmla="*/ 633 w 665"/>
              <a:gd name="T5" fmla="*/ 68 h 234"/>
              <a:gd name="T6" fmla="*/ 604 w 665"/>
              <a:gd name="T7" fmla="*/ 50 h 234"/>
              <a:gd name="T8" fmla="*/ 567 w 665"/>
              <a:gd name="T9" fmla="*/ 34 h 234"/>
              <a:gd name="T10" fmla="*/ 522 w 665"/>
              <a:gd name="T11" fmla="*/ 21 h 234"/>
              <a:gd name="T12" fmla="*/ 472 w 665"/>
              <a:gd name="T13" fmla="*/ 11 h 234"/>
              <a:gd name="T14" fmla="*/ 418 w 665"/>
              <a:gd name="T15" fmla="*/ 5 h 234"/>
              <a:gd name="T16" fmla="*/ 361 w 665"/>
              <a:gd name="T17" fmla="*/ 1 h 234"/>
              <a:gd name="T18" fmla="*/ 302 w 665"/>
              <a:gd name="T19" fmla="*/ 1 h 234"/>
              <a:gd name="T20" fmla="*/ 247 w 665"/>
              <a:gd name="T21" fmla="*/ 5 h 234"/>
              <a:gd name="T22" fmla="*/ 191 w 665"/>
              <a:gd name="T23" fmla="*/ 11 h 234"/>
              <a:gd name="T24" fmla="*/ 141 w 665"/>
              <a:gd name="T25" fmla="*/ 21 h 234"/>
              <a:gd name="T26" fmla="*/ 96 w 665"/>
              <a:gd name="T27" fmla="*/ 34 h 234"/>
              <a:gd name="T28" fmla="*/ 60 w 665"/>
              <a:gd name="T29" fmla="*/ 50 h 234"/>
              <a:gd name="T30" fmla="*/ 31 w 665"/>
              <a:gd name="T31" fmla="*/ 68 h 234"/>
              <a:gd name="T32" fmla="*/ 10 w 665"/>
              <a:gd name="T33" fmla="*/ 86 h 234"/>
              <a:gd name="T34" fmla="*/ 1 w 665"/>
              <a:gd name="T35" fmla="*/ 106 h 234"/>
              <a:gd name="T36" fmla="*/ 1 w 665"/>
              <a:gd name="T37" fmla="*/ 127 h 234"/>
              <a:gd name="T38" fmla="*/ 10 w 665"/>
              <a:gd name="T39" fmla="*/ 147 h 234"/>
              <a:gd name="T40" fmla="*/ 31 w 665"/>
              <a:gd name="T41" fmla="*/ 166 h 234"/>
              <a:gd name="T42" fmla="*/ 60 w 665"/>
              <a:gd name="T43" fmla="*/ 183 h 234"/>
              <a:gd name="T44" fmla="*/ 96 w 665"/>
              <a:gd name="T45" fmla="*/ 199 h 234"/>
              <a:gd name="T46" fmla="*/ 141 w 665"/>
              <a:gd name="T47" fmla="*/ 212 h 234"/>
              <a:gd name="T48" fmla="*/ 191 w 665"/>
              <a:gd name="T49" fmla="*/ 222 h 234"/>
              <a:gd name="T50" fmla="*/ 247 w 665"/>
              <a:gd name="T51" fmla="*/ 229 h 234"/>
              <a:gd name="T52" fmla="*/ 302 w 665"/>
              <a:gd name="T53" fmla="*/ 232 h 234"/>
              <a:gd name="T54" fmla="*/ 361 w 665"/>
              <a:gd name="T55" fmla="*/ 232 h 234"/>
              <a:gd name="T56" fmla="*/ 418 w 665"/>
              <a:gd name="T57" fmla="*/ 229 h 234"/>
              <a:gd name="T58" fmla="*/ 472 w 665"/>
              <a:gd name="T59" fmla="*/ 222 h 234"/>
              <a:gd name="T60" fmla="*/ 522 w 665"/>
              <a:gd name="T61" fmla="*/ 212 h 234"/>
              <a:gd name="T62" fmla="*/ 567 w 665"/>
              <a:gd name="T63" fmla="*/ 199 h 234"/>
              <a:gd name="T64" fmla="*/ 604 w 665"/>
              <a:gd name="T65" fmla="*/ 183 h 234"/>
              <a:gd name="T66" fmla="*/ 633 w 665"/>
              <a:gd name="T67" fmla="*/ 166 h 234"/>
              <a:gd name="T68" fmla="*/ 653 w 665"/>
              <a:gd name="T69" fmla="*/ 147 h 234"/>
              <a:gd name="T70" fmla="*/ 662 w 665"/>
              <a:gd name="T71" fmla="*/ 127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665" h="234">
                <a:moveTo>
                  <a:pt x="664" y="117"/>
                </a:moveTo>
                <a:lnTo>
                  <a:pt x="662" y="106"/>
                </a:lnTo>
                <a:lnTo>
                  <a:pt x="659" y="97"/>
                </a:lnTo>
                <a:lnTo>
                  <a:pt x="653" y="86"/>
                </a:lnTo>
                <a:lnTo>
                  <a:pt x="644" y="77"/>
                </a:lnTo>
                <a:lnTo>
                  <a:pt x="633" y="68"/>
                </a:lnTo>
                <a:lnTo>
                  <a:pt x="620" y="58"/>
                </a:lnTo>
                <a:lnTo>
                  <a:pt x="604" y="50"/>
                </a:lnTo>
                <a:lnTo>
                  <a:pt x="586" y="42"/>
                </a:lnTo>
                <a:lnTo>
                  <a:pt x="567" y="34"/>
                </a:lnTo>
                <a:lnTo>
                  <a:pt x="546" y="28"/>
                </a:lnTo>
                <a:lnTo>
                  <a:pt x="522" y="21"/>
                </a:lnTo>
                <a:lnTo>
                  <a:pt x="498" y="16"/>
                </a:lnTo>
                <a:lnTo>
                  <a:pt x="472" y="11"/>
                </a:lnTo>
                <a:lnTo>
                  <a:pt x="445" y="7"/>
                </a:lnTo>
                <a:lnTo>
                  <a:pt x="418" y="5"/>
                </a:lnTo>
                <a:lnTo>
                  <a:pt x="390" y="2"/>
                </a:lnTo>
                <a:lnTo>
                  <a:pt x="361" y="1"/>
                </a:lnTo>
                <a:lnTo>
                  <a:pt x="332" y="0"/>
                </a:lnTo>
                <a:lnTo>
                  <a:pt x="302" y="1"/>
                </a:lnTo>
                <a:lnTo>
                  <a:pt x="275" y="2"/>
                </a:lnTo>
                <a:lnTo>
                  <a:pt x="247" y="5"/>
                </a:lnTo>
                <a:lnTo>
                  <a:pt x="218" y="7"/>
                </a:lnTo>
                <a:lnTo>
                  <a:pt x="191" y="11"/>
                </a:lnTo>
                <a:lnTo>
                  <a:pt x="166" y="16"/>
                </a:lnTo>
                <a:lnTo>
                  <a:pt x="141" y="21"/>
                </a:lnTo>
                <a:lnTo>
                  <a:pt x="118" y="28"/>
                </a:lnTo>
                <a:lnTo>
                  <a:pt x="96" y="34"/>
                </a:lnTo>
                <a:lnTo>
                  <a:pt x="77" y="42"/>
                </a:lnTo>
                <a:lnTo>
                  <a:pt x="60" y="50"/>
                </a:lnTo>
                <a:lnTo>
                  <a:pt x="44" y="58"/>
                </a:lnTo>
                <a:lnTo>
                  <a:pt x="31" y="68"/>
                </a:lnTo>
                <a:lnTo>
                  <a:pt x="20" y="77"/>
                </a:lnTo>
                <a:lnTo>
                  <a:pt x="10" y="86"/>
                </a:lnTo>
                <a:lnTo>
                  <a:pt x="4" y="97"/>
                </a:lnTo>
                <a:lnTo>
                  <a:pt x="1" y="106"/>
                </a:lnTo>
                <a:lnTo>
                  <a:pt x="0" y="117"/>
                </a:lnTo>
                <a:lnTo>
                  <a:pt x="1" y="127"/>
                </a:lnTo>
                <a:lnTo>
                  <a:pt x="4" y="137"/>
                </a:lnTo>
                <a:lnTo>
                  <a:pt x="10" y="147"/>
                </a:lnTo>
                <a:lnTo>
                  <a:pt x="20" y="156"/>
                </a:lnTo>
                <a:lnTo>
                  <a:pt x="31" y="166"/>
                </a:lnTo>
                <a:lnTo>
                  <a:pt x="44" y="175"/>
                </a:lnTo>
                <a:lnTo>
                  <a:pt x="60" y="183"/>
                </a:lnTo>
                <a:lnTo>
                  <a:pt x="77" y="191"/>
                </a:lnTo>
                <a:lnTo>
                  <a:pt x="96" y="199"/>
                </a:lnTo>
                <a:lnTo>
                  <a:pt x="118" y="206"/>
                </a:lnTo>
                <a:lnTo>
                  <a:pt x="141" y="212"/>
                </a:lnTo>
                <a:lnTo>
                  <a:pt x="166" y="217"/>
                </a:lnTo>
                <a:lnTo>
                  <a:pt x="191" y="222"/>
                </a:lnTo>
                <a:lnTo>
                  <a:pt x="218" y="226"/>
                </a:lnTo>
                <a:lnTo>
                  <a:pt x="247" y="229"/>
                </a:lnTo>
                <a:lnTo>
                  <a:pt x="275" y="231"/>
                </a:lnTo>
                <a:lnTo>
                  <a:pt x="302" y="232"/>
                </a:lnTo>
                <a:lnTo>
                  <a:pt x="332" y="233"/>
                </a:lnTo>
                <a:lnTo>
                  <a:pt x="361" y="232"/>
                </a:lnTo>
                <a:lnTo>
                  <a:pt x="390" y="231"/>
                </a:lnTo>
                <a:lnTo>
                  <a:pt x="418" y="229"/>
                </a:lnTo>
                <a:lnTo>
                  <a:pt x="445" y="226"/>
                </a:lnTo>
                <a:lnTo>
                  <a:pt x="472" y="222"/>
                </a:lnTo>
                <a:lnTo>
                  <a:pt x="498" y="217"/>
                </a:lnTo>
                <a:lnTo>
                  <a:pt x="522" y="212"/>
                </a:lnTo>
                <a:lnTo>
                  <a:pt x="546" y="206"/>
                </a:lnTo>
                <a:lnTo>
                  <a:pt x="567" y="199"/>
                </a:lnTo>
                <a:lnTo>
                  <a:pt x="586" y="191"/>
                </a:lnTo>
                <a:lnTo>
                  <a:pt x="604" y="183"/>
                </a:lnTo>
                <a:lnTo>
                  <a:pt x="620" y="175"/>
                </a:lnTo>
                <a:lnTo>
                  <a:pt x="633" y="166"/>
                </a:lnTo>
                <a:lnTo>
                  <a:pt x="644" y="156"/>
                </a:lnTo>
                <a:lnTo>
                  <a:pt x="653" y="147"/>
                </a:lnTo>
                <a:lnTo>
                  <a:pt x="659" y="137"/>
                </a:lnTo>
                <a:lnTo>
                  <a:pt x="662" y="127"/>
                </a:lnTo>
                <a:lnTo>
                  <a:pt x="664" y="11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Freeform 9"/>
          <p:cNvSpPr>
            <a:spLocks/>
          </p:cNvSpPr>
          <p:nvPr/>
        </p:nvSpPr>
        <p:spPr bwMode="auto">
          <a:xfrm>
            <a:off x="2081213" y="3905250"/>
            <a:ext cx="1057275" cy="369887"/>
          </a:xfrm>
          <a:custGeom>
            <a:avLst/>
            <a:gdLst>
              <a:gd name="T0" fmla="*/ 663 w 666"/>
              <a:gd name="T1" fmla="*/ 106 h 233"/>
              <a:gd name="T2" fmla="*/ 652 w 666"/>
              <a:gd name="T3" fmla="*/ 86 h 233"/>
              <a:gd name="T4" fmla="*/ 633 w 666"/>
              <a:gd name="T5" fmla="*/ 66 h 233"/>
              <a:gd name="T6" fmla="*/ 605 w 666"/>
              <a:gd name="T7" fmla="*/ 49 h 233"/>
              <a:gd name="T8" fmla="*/ 568 w 666"/>
              <a:gd name="T9" fmla="*/ 34 h 233"/>
              <a:gd name="T10" fmla="*/ 523 w 666"/>
              <a:gd name="T11" fmla="*/ 21 h 233"/>
              <a:gd name="T12" fmla="*/ 472 w 666"/>
              <a:gd name="T13" fmla="*/ 10 h 233"/>
              <a:gd name="T14" fmla="*/ 419 w 666"/>
              <a:gd name="T15" fmla="*/ 3 h 233"/>
              <a:gd name="T16" fmla="*/ 362 w 666"/>
              <a:gd name="T17" fmla="*/ 0 h 233"/>
              <a:gd name="T18" fmla="*/ 304 w 666"/>
              <a:gd name="T19" fmla="*/ 0 h 233"/>
              <a:gd name="T20" fmla="*/ 247 w 666"/>
              <a:gd name="T21" fmla="*/ 3 h 233"/>
              <a:gd name="T22" fmla="*/ 192 w 666"/>
              <a:gd name="T23" fmla="*/ 10 h 233"/>
              <a:gd name="T24" fmla="*/ 141 w 666"/>
              <a:gd name="T25" fmla="*/ 21 h 233"/>
              <a:gd name="T26" fmla="*/ 98 w 666"/>
              <a:gd name="T27" fmla="*/ 34 h 233"/>
              <a:gd name="T28" fmla="*/ 60 w 666"/>
              <a:gd name="T29" fmla="*/ 49 h 233"/>
              <a:gd name="T30" fmla="*/ 31 w 666"/>
              <a:gd name="T31" fmla="*/ 66 h 233"/>
              <a:gd name="T32" fmla="*/ 12 w 666"/>
              <a:gd name="T33" fmla="*/ 86 h 233"/>
              <a:gd name="T34" fmla="*/ 1 w 666"/>
              <a:gd name="T35" fmla="*/ 106 h 233"/>
              <a:gd name="T36" fmla="*/ 1 w 666"/>
              <a:gd name="T37" fmla="*/ 126 h 233"/>
              <a:gd name="T38" fmla="*/ 12 w 666"/>
              <a:gd name="T39" fmla="*/ 146 h 233"/>
              <a:gd name="T40" fmla="*/ 31 w 666"/>
              <a:gd name="T41" fmla="*/ 165 h 233"/>
              <a:gd name="T42" fmla="*/ 60 w 666"/>
              <a:gd name="T43" fmla="*/ 182 h 233"/>
              <a:gd name="T44" fmla="*/ 98 w 666"/>
              <a:gd name="T45" fmla="*/ 198 h 233"/>
              <a:gd name="T46" fmla="*/ 141 w 666"/>
              <a:gd name="T47" fmla="*/ 211 h 233"/>
              <a:gd name="T48" fmla="*/ 192 w 666"/>
              <a:gd name="T49" fmla="*/ 221 h 233"/>
              <a:gd name="T50" fmla="*/ 247 w 666"/>
              <a:gd name="T51" fmla="*/ 228 h 233"/>
              <a:gd name="T52" fmla="*/ 304 w 666"/>
              <a:gd name="T53" fmla="*/ 232 h 233"/>
              <a:gd name="T54" fmla="*/ 362 w 666"/>
              <a:gd name="T55" fmla="*/ 232 h 233"/>
              <a:gd name="T56" fmla="*/ 419 w 666"/>
              <a:gd name="T57" fmla="*/ 228 h 233"/>
              <a:gd name="T58" fmla="*/ 472 w 666"/>
              <a:gd name="T59" fmla="*/ 221 h 233"/>
              <a:gd name="T60" fmla="*/ 523 w 666"/>
              <a:gd name="T61" fmla="*/ 211 h 233"/>
              <a:gd name="T62" fmla="*/ 568 w 666"/>
              <a:gd name="T63" fmla="*/ 198 h 233"/>
              <a:gd name="T64" fmla="*/ 605 w 666"/>
              <a:gd name="T65" fmla="*/ 182 h 233"/>
              <a:gd name="T66" fmla="*/ 633 w 666"/>
              <a:gd name="T67" fmla="*/ 165 h 233"/>
              <a:gd name="T68" fmla="*/ 652 w 666"/>
              <a:gd name="T69" fmla="*/ 146 h 233"/>
              <a:gd name="T70" fmla="*/ 663 w 666"/>
              <a:gd name="T71" fmla="*/ 126 h 2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666" h="233">
                <a:moveTo>
                  <a:pt x="665" y="116"/>
                </a:moveTo>
                <a:lnTo>
                  <a:pt x="663" y="106"/>
                </a:lnTo>
                <a:lnTo>
                  <a:pt x="660" y="95"/>
                </a:lnTo>
                <a:lnTo>
                  <a:pt x="652" y="86"/>
                </a:lnTo>
                <a:lnTo>
                  <a:pt x="644" y="76"/>
                </a:lnTo>
                <a:lnTo>
                  <a:pt x="633" y="66"/>
                </a:lnTo>
                <a:lnTo>
                  <a:pt x="620" y="58"/>
                </a:lnTo>
                <a:lnTo>
                  <a:pt x="605" y="49"/>
                </a:lnTo>
                <a:lnTo>
                  <a:pt x="587" y="41"/>
                </a:lnTo>
                <a:lnTo>
                  <a:pt x="568" y="34"/>
                </a:lnTo>
                <a:lnTo>
                  <a:pt x="546" y="27"/>
                </a:lnTo>
                <a:lnTo>
                  <a:pt x="523" y="21"/>
                </a:lnTo>
                <a:lnTo>
                  <a:pt x="499" y="15"/>
                </a:lnTo>
                <a:lnTo>
                  <a:pt x="472" y="10"/>
                </a:lnTo>
                <a:lnTo>
                  <a:pt x="445" y="7"/>
                </a:lnTo>
                <a:lnTo>
                  <a:pt x="419" y="3"/>
                </a:lnTo>
                <a:lnTo>
                  <a:pt x="391" y="1"/>
                </a:lnTo>
                <a:lnTo>
                  <a:pt x="362" y="0"/>
                </a:lnTo>
                <a:lnTo>
                  <a:pt x="331" y="0"/>
                </a:lnTo>
                <a:lnTo>
                  <a:pt x="304" y="0"/>
                </a:lnTo>
                <a:lnTo>
                  <a:pt x="274" y="1"/>
                </a:lnTo>
                <a:lnTo>
                  <a:pt x="247" y="3"/>
                </a:lnTo>
                <a:lnTo>
                  <a:pt x="219" y="7"/>
                </a:lnTo>
                <a:lnTo>
                  <a:pt x="192" y="10"/>
                </a:lnTo>
                <a:lnTo>
                  <a:pt x="165" y="15"/>
                </a:lnTo>
                <a:lnTo>
                  <a:pt x="141" y="21"/>
                </a:lnTo>
                <a:lnTo>
                  <a:pt x="119" y="27"/>
                </a:lnTo>
                <a:lnTo>
                  <a:pt x="98" y="34"/>
                </a:lnTo>
                <a:lnTo>
                  <a:pt x="78" y="41"/>
                </a:lnTo>
                <a:lnTo>
                  <a:pt x="60" y="49"/>
                </a:lnTo>
                <a:lnTo>
                  <a:pt x="46" y="58"/>
                </a:lnTo>
                <a:lnTo>
                  <a:pt x="31" y="66"/>
                </a:lnTo>
                <a:lnTo>
                  <a:pt x="20" y="76"/>
                </a:lnTo>
                <a:lnTo>
                  <a:pt x="12" y="86"/>
                </a:lnTo>
                <a:lnTo>
                  <a:pt x="6" y="95"/>
                </a:lnTo>
                <a:lnTo>
                  <a:pt x="1" y="106"/>
                </a:lnTo>
                <a:lnTo>
                  <a:pt x="0" y="116"/>
                </a:lnTo>
                <a:lnTo>
                  <a:pt x="1" y="126"/>
                </a:lnTo>
                <a:lnTo>
                  <a:pt x="6" y="136"/>
                </a:lnTo>
                <a:lnTo>
                  <a:pt x="12" y="146"/>
                </a:lnTo>
                <a:lnTo>
                  <a:pt x="20" y="155"/>
                </a:lnTo>
                <a:lnTo>
                  <a:pt x="31" y="165"/>
                </a:lnTo>
                <a:lnTo>
                  <a:pt x="46" y="174"/>
                </a:lnTo>
                <a:lnTo>
                  <a:pt x="60" y="182"/>
                </a:lnTo>
                <a:lnTo>
                  <a:pt x="78" y="190"/>
                </a:lnTo>
                <a:lnTo>
                  <a:pt x="98" y="198"/>
                </a:lnTo>
                <a:lnTo>
                  <a:pt x="119" y="205"/>
                </a:lnTo>
                <a:lnTo>
                  <a:pt x="141" y="211"/>
                </a:lnTo>
                <a:lnTo>
                  <a:pt x="165" y="217"/>
                </a:lnTo>
                <a:lnTo>
                  <a:pt x="192" y="221"/>
                </a:lnTo>
                <a:lnTo>
                  <a:pt x="219" y="225"/>
                </a:lnTo>
                <a:lnTo>
                  <a:pt x="247" y="228"/>
                </a:lnTo>
                <a:lnTo>
                  <a:pt x="274" y="230"/>
                </a:lnTo>
                <a:lnTo>
                  <a:pt x="304" y="232"/>
                </a:lnTo>
                <a:lnTo>
                  <a:pt x="331" y="232"/>
                </a:lnTo>
                <a:lnTo>
                  <a:pt x="362" y="232"/>
                </a:lnTo>
                <a:lnTo>
                  <a:pt x="391" y="230"/>
                </a:lnTo>
                <a:lnTo>
                  <a:pt x="419" y="228"/>
                </a:lnTo>
                <a:lnTo>
                  <a:pt x="445" y="225"/>
                </a:lnTo>
                <a:lnTo>
                  <a:pt x="472" y="221"/>
                </a:lnTo>
                <a:lnTo>
                  <a:pt x="499" y="217"/>
                </a:lnTo>
                <a:lnTo>
                  <a:pt x="523" y="211"/>
                </a:lnTo>
                <a:lnTo>
                  <a:pt x="546" y="205"/>
                </a:lnTo>
                <a:lnTo>
                  <a:pt x="568" y="198"/>
                </a:lnTo>
                <a:lnTo>
                  <a:pt x="587" y="190"/>
                </a:lnTo>
                <a:lnTo>
                  <a:pt x="605" y="182"/>
                </a:lnTo>
                <a:lnTo>
                  <a:pt x="620" y="174"/>
                </a:lnTo>
                <a:lnTo>
                  <a:pt x="633" y="165"/>
                </a:lnTo>
                <a:lnTo>
                  <a:pt x="644" y="155"/>
                </a:lnTo>
                <a:lnTo>
                  <a:pt x="652" y="146"/>
                </a:lnTo>
                <a:lnTo>
                  <a:pt x="660" y="136"/>
                </a:lnTo>
                <a:lnTo>
                  <a:pt x="663" y="126"/>
                </a:lnTo>
                <a:lnTo>
                  <a:pt x="665" y="11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Freeform 10"/>
          <p:cNvSpPr>
            <a:spLocks/>
          </p:cNvSpPr>
          <p:nvPr/>
        </p:nvSpPr>
        <p:spPr bwMode="auto">
          <a:xfrm>
            <a:off x="4191000" y="6411912"/>
            <a:ext cx="1055688" cy="369888"/>
          </a:xfrm>
          <a:custGeom>
            <a:avLst/>
            <a:gdLst>
              <a:gd name="T0" fmla="*/ 1 w 665"/>
              <a:gd name="T1" fmla="*/ 126 h 233"/>
              <a:gd name="T2" fmla="*/ 12 w 665"/>
              <a:gd name="T3" fmla="*/ 146 h 233"/>
              <a:gd name="T4" fmla="*/ 31 w 665"/>
              <a:gd name="T5" fmla="*/ 165 h 233"/>
              <a:gd name="T6" fmla="*/ 60 w 665"/>
              <a:gd name="T7" fmla="*/ 183 h 233"/>
              <a:gd name="T8" fmla="*/ 96 w 665"/>
              <a:gd name="T9" fmla="*/ 198 h 233"/>
              <a:gd name="T10" fmla="*/ 141 w 665"/>
              <a:gd name="T11" fmla="*/ 211 h 233"/>
              <a:gd name="T12" fmla="*/ 192 w 665"/>
              <a:gd name="T13" fmla="*/ 221 h 233"/>
              <a:gd name="T14" fmla="*/ 245 w 665"/>
              <a:gd name="T15" fmla="*/ 228 h 233"/>
              <a:gd name="T16" fmla="*/ 302 w 665"/>
              <a:gd name="T17" fmla="*/ 232 h 233"/>
              <a:gd name="T18" fmla="*/ 361 w 665"/>
              <a:gd name="T19" fmla="*/ 232 h 233"/>
              <a:gd name="T20" fmla="*/ 418 w 665"/>
              <a:gd name="T21" fmla="*/ 228 h 233"/>
              <a:gd name="T22" fmla="*/ 472 w 665"/>
              <a:gd name="T23" fmla="*/ 221 h 233"/>
              <a:gd name="T24" fmla="*/ 523 w 665"/>
              <a:gd name="T25" fmla="*/ 211 h 233"/>
              <a:gd name="T26" fmla="*/ 567 w 665"/>
              <a:gd name="T27" fmla="*/ 198 h 233"/>
              <a:gd name="T28" fmla="*/ 604 w 665"/>
              <a:gd name="T29" fmla="*/ 183 h 233"/>
              <a:gd name="T30" fmla="*/ 633 w 665"/>
              <a:gd name="T31" fmla="*/ 165 h 233"/>
              <a:gd name="T32" fmla="*/ 653 w 665"/>
              <a:gd name="T33" fmla="*/ 146 h 233"/>
              <a:gd name="T34" fmla="*/ 664 w 665"/>
              <a:gd name="T35" fmla="*/ 126 h 233"/>
              <a:gd name="T36" fmla="*/ 664 w 665"/>
              <a:gd name="T37" fmla="*/ 106 h 233"/>
              <a:gd name="T38" fmla="*/ 653 w 665"/>
              <a:gd name="T39" fmla="*/ 86 h 233"/>
              <a:gd name="T40" fmla="*/ 633 w 665"/>
              <a:gd name="T41" fmla="*/ 67 h 233"/>
              <a:gd name="T42" fmla="*/ 604 w 665"/>
              <a:gd name="T43" fmla="*/ 49 h 233"/>
              <a:gd name="T44" fmla="*/ 567 w 665"/>
              <a:gd name="T45" fmla="*/ 34 h 233"/>
              <a:gd name="T46" fmla="*/ 523 w 665"/>
              <a:gd name="T47" fmla="*/ 21 h 233"/>
              <a:gd name="T48" fmla="*/ 472 w 665"/>
              <a:gd name="T49" fmla="*/ 11 h 233"/>
              <a:gd name="T50" fmla="*/ 418 w 665"/>
              <a:gd name="T51" fmla="*/ 4 h 233"/>
              <a:gd name="T52" fmla="*/ 361 w 665"/>
              <a:gd name="T53" fmla="*/ 0 h 233"/>
              <a:gd name="T54" fmla="*/ 302 w 665"/>
              <a:gd name="T55" fmla="*/ 0 h 233"/>
              <a:gd name="T56" fmla="*/ 245 w 665"/>
              <a:gd name="T57" fmla="*/ 4 h 233"/>
              <a:gd name="T58" fmla="*/ 192 w 665"/>
              <a:gd name="T59" fmla="*/ 11 h 233"/>
              <a:gd name="T60" fmla="*/ 141 w 665"/>
              <a:gd name="T61" fmla="*/ 21 h 233"/>
              <a:gd name="T62" fmla="*/ 96 w 665"/>
              <a:gd name="T63" fmla="*/ 34 h 233"/>
              <a:gd name="T64" fmla="*/ 60 w 665"/>
              <a:gd name="T65" fmla="*/ 50 h 233"/>
              <a:gd name="T66" fmla="*/ 31 w 665"/>
              <a:gd name="T67" fmla="*/ 67 h 233"/>
              <a:gd name="T68" fmla="*/ 12 w 665"/>
              <a:gd name="T69" fmla="*/ 86 h 233"/>
              <a:gd name="T70" fmla="*/ 1 w 665"/>
              <a:gd name="T71" fmla="*/ 106 h 2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665" h="233">
                <a:moveTo>
                  <a:pt x="0" y="116"/>
                </a:moveTo>
                <a:lnTo>
                  <a:pt x="1" y="126"/>
                </a:lnTo>
                <a:lnTo>
                  <a:pt x="4" y="136"/>
                </a:lnTo>
                <a:lnTo>
                  <a:pt x="12" y="146"/>
                </a:lnTo>
                <a:lnTo>
                  <a:pt x="20" y="156"/>
                </a:lnTo>
                <a:lnTo>
                  <a:pt x="31" y="165"/>
                </a:lnTo>
                <a:lnTo>
                  <a:pt x="44" y="174"/>
                </a:lnTo>
                <a:lnTo>
                  <a:pt x="60" y="183"/>
                </a:lnTo>
                <a:lnTo>
                  <a:pt x="77" y="191"/>
                </a:lnTo>
                <a:lnTo>
                  <a:pt x="96" y="198"/>
                </a:lnTo>
                <a:lnTo>
                  <a:pt x="118" y="205"/>
                </a:lnTo>
                <a:lnTo>
                  <a:pt x="141" y="211"/>
                </a:lnTo>
                <a:lnTo>
                  <a:pt x="167" y="217"/>
                </a:lnTo>
                <a:lnTo>
                  <a:pt x="192" y="221"/>
                </a:lnTo>
                <a:lnTo>
                  <a:pt x="219" y="225"/>
                </a:lnTo>
                <a:lnTo>
                  <a:pt x="245" y="228"/>
                </a:lnTo>
                <a:lnTo>
                  <a:pt x="275" y="231"/>
                </a:lnTo>
                <a:lnTo>
                  <a:pt x="302" y="232"/>
                </a:lnTo>
                <a:lnTo>
                  <a:pt x="333" y="232"/>
                </a:lnTo>
                <a:lnTo>
                  <a:pt x="361" y="232"/>
                </a:lnTo>
                <a:lnTo>
                  <a:pt x="390" y="231"/>
                </a:lnTo>
                <a:lnTo>
                  <a:pt x="418" y="228"/>
                </a:lnTo>
                <a:lnTo>
                  <a:pt x="445" y="225"/>
                </a:lnTo>
                <a:lnTo>
                  <a:pt x="472" y="221"/>
                </a:lnTo>
                <a:lnTo>
                  <a:pt x="499" y="217"/>
                </a:lnTo>
                <a:lnTo>
                  <a:pt x="523" y="211"/>
                </a:lnTo>
                <a:lnTo>
                  <a:pt x="546" y="205"/>
                </a:lnTo>
                <a:lnTo>
                  <a:pt x="567" y="198"/>
                </a:lnTo>
                <a:lnTo>
                  <a:pt x="587" y="191"/>
                </a:lnTo>
                <a:lnTo>
                  <a:pt x="604" y="183"/>
                </a:lnTo>
                <a:lnTo>
                  <a:pt x="620" y="174"/>
                </a:lnTo>
                <a:lnTo>
                  <a:pt x="633" y="165"/>
                </a:lnTo>
                <a:lnTo>
                  <a:pt x="644" y="156"/>
                </a:lnTo>
                <a:lnTo>
                  <a:pt x="653" y="146"/>
                </a:lnTo>
                <a:lnTo>
                  <a:pt x="659" y="136"/>
                </a:lnTo>
                <a:lnTo>
                  <a:pt x="664" y="126"/>
                </a:lnTo>
                <a:lnTo>
                  <a:pt x="664" y="116"/>
                </a:lnTo>
                <a:lnTo>
                  <a:pt x="664" y="106"/>
                </a:lnTo>
                <a:lnTo>
                  <a:pt x="659" y="96"/>
                </a:lnTo>
                <a:lnTo>
                  <a:pt x="653" y="86"/>
                </a:lnTo>
                <a:lnTo>
                  <a:pt x="644" y="76"/>
                </a:lnTo>
                <a:lnTo>
                  <a:pt x="633" y="67"/>
                </a:lnTo>
                <a:lnTo>
                  <a:pt x="619" y="58"/>
                </a:lnTo>
                <a:lnTo>
                  <a:pt x="604" y="49"/>
                </a:lnTo>
                <a:lnTo>
                  <a:pt x="587" y="41"/>
                </a:lnTo>
                <a:lnTo>
                  <a:pt x="567" y="34"/>
                </a:lnTo>
                <a:lnTo>
                  <a:pt x="546" y="27"/>
                </a:lnTo>
                <a:lnTo>
                  <a:pt x="523" y="21"/>
                </a:lnTo>
                <a:lnTo>
                  <a:pt x="498" y="15"/>
                </a:lnTo>
                <a:lnTo>
                  <a:pt x="472" y="11"/>
                </a:lnTo>
                <a:lnTo>
                  <a:pt x="445" y="7"/>
                </a:lnTo>
                <a:lnTo>
                  <a:pt x="418" y="4"/>
                </a:lnTo>
                <a:lnTo>
                  <a:pt x="390" y="2"/>
                </a:lnTo>
                <a:lnTo>
                  <a:pt x="361" y="0"/>
                </a:lnTo>
                <a:lnTo>
                  <a:pt x="332" y="0"/>
                </a:lnTo>
                <a:lnTo>
                  <a:pt x="302" y="0"/>
                </a:lnTo>
                <a:lnTo>
                  <a:pt x="275" y="2"/>
                </a:lnTo>
                <a:lnTo>
                  <a:pt x="245" y="4"/>
                </a:lnTo>
                <a:lnTo>
                  <a:pt x="219" y="7"/>
                </a:lnTo>
                <a:lnTo>
                  <a:pt x="192" y="11"/>
                </a:lnTo>
                <a:lnTo>
                  <a:pt x="166" y="15"/>
                </a:lnTo>
                <a:lnTo>
                  <a:pt x="141" y="21"/>
                </a:lnTo>
                <a:lnTo>
                  <a:pt x="118" y="27"/>
                </a:lnTo>
                <a:lnTo>
                  <a:pt x="96" y="34"/>
                </a:lnTo>
                <a:lnTo>
                  <a:pt x="77" y="42"/>
                </a:lnTo>
                <a:lnTo>
                  <a:pt x="60" y="50"/>
                </a:lnTo>
                <a:lnTo>
                  <a:pt x="44" y="58"/>
                </a:lnTo>
                <a:lnTo>
                  <a:pt x="31" y="67"/>
                </a:lnTo>
                <a:lnTo>
                  <a:pt x="20" y="77"/>
                </a:lnTo>
                <a:lnTo>
                  <a:pt x="12" y="86"/>
                </a:lnTo>
                <a:lnTo>
                  <a:pt x="4" y="96"/>
                </a:lnTo>
                <a:lnTo>
                  <a:pt x="1" y="106"/>
                </a:lnTo>
                <a:lnTo>
                  <a:pt x="0" y="11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Freeform 11"/>
          <p:cNvSpPr>
            <a:spLocks/>
          </p:cNvSpPr>
          <p:nvPr/>
        </p:nvSpPr>
        <p:spPr bwMode="auto">
          <a:xfrm>
            <a:off x="4191000" y="3697287"/>
            <a:ext cx="1055688" cy="371475"/>
          </a:xfrm>
          <a:custGeom>
            <a:avLst/>
            <a:gdLst>
              <a:gd name="T0" fmla="*/ 1 w 665"/>
              <a:gd name="T1" fmla="*/ 127 h 234"/>
              <a:gd name="T2" fmla="*/ 12 w 665"/>
              <a:gd name="T3" fmla="*/ 147 h 234"/>
              <a:gd name="T4" fmla="*/ 31 w 665"/>
              <a:gd name="T5" fmla="*/ 166 h 234"/>
              <a:gd name="T6" fmla="*/ 60 w 665"/>
              <a:gd name="T7" fmla="*/ 183 h 234"/>
              <a:gd name="T8" fmla="*/ 96 w 665"/>
              <a:gd name="T9" fmla="*/ 199 h 234"/>
              <a:gd name="T10" fmla="*/ 141 w 665"/>
              <a:gd name="T11" fmla="*/ 212 h 234"/>
              <a:gd name="T12" fmla="*/ 192 w 665"/>
              <a:gd name="T13" fmla="*/ 222 h 234"/>
              <a:gd name="T14" fmla="*/ 245 w 665"/>
              <a:gd name="T15" fmla="*/ 229 h 234"/>
              <a:gd name="T16" fmla="*/ 302 w 665"/>
              <a:gd name="T17" fmla="*/ 232 h 234"/>
              <a:gd name="T18" fmla="*/ 361 w 665"/>
              <a:gd name="T19" fmla="*/ 232 h 234"/>
              <a:gd name="T20" fmla="*/ 418 w 665"/>
              <a:gd name="T21" fmla="*/ 229 h 234"/>
              <a:gd name="T22" fmla="*/ 472 w 665"/>
              <a:gd name="T23" fmla="*/ 222 h 234"/>
              <a:gd name="T24" fmla="*/ 523 w 665"/>
              <a:gd name="T25" fmla="*/ 212 h 234"/>
              <a:gd name="T26" fmla="*/ 567 w 665"/>
              <a:gd name="T27" fmla="*/ 199 h 234"/>
              <a:gd name="T28" fmla="*/ 604 w 665"/>
              <a:gd name="T29" fmla="*/ 183 h 234"/>
              <a:gd name="T30" fmla="*/ 633 w 665"/>
              <a:gd name="T31" fmla="*/ 166 h 234"/>
              <a:gd name="T32" fmla="*/ 653 w 665"/>
              <a:gd name="T33" fmla="*/ 147 h 234"/>
              <a:gd name="T34" fmla="*/ 664 w 665"/>
              <a:gd name="T35" fmla="*/ 127 h 234"/>
              <a:gd name="T36" fmla="*/ 664 w 665"/>
              <a:gd name="T37" fmla="*/ 106 h 234"/>
              <a:gd name="T38" fmla="*/ 653 w 665"/>
              <a:gd name="T39" fmla="*/ 87 h 234"/>
              <a:gd name="T40" fmla="*/ 633 w 665"/>
              <a:gd name="T41" fmla="*/ 68 h 234"/>
              <a:gd name="T42" fmla="*/ 604 w 665"/>
              <a:gd name="T43" fmla="*/ 50 h 234"/>
              <a:gd name="T44" fmla="*/ 567 w 665"/>
              <a:gd name="T45" fmla="*/ 34 h 234"/>
              <a:gd name="T46" fmla="*/ 523 w 665"/>
              <a:gd name="T47" fmla="*/ 21 h 234"/>
              <a:gd name="T48" fmla="*/ 472 w 665"/>
              <a:gd name="T49" fmla="*/ 12 h 234"/>
              <a:gd name="T50" fmla="*/ 418 w 665"/>
              <a:gd name="T51" fmla="*/ 5 h 234"/>
              <a:gd name="T52" fmla="*/ 361 w 665"/>
              <a:gd name="T53" fmla="*/ 1 h 234"/>
              <a:gd name="T54" fmla="*/ 302 w 665"/>
              <a:gd name="T55" fmla="*/ 1 h 234"/>
              <a:gd name="T56" fmla="*/ 245 w 665"/>
              <a:gd name="T57" fmla="*/ 5 h 234"/>
              <a:gd name="T58" fmla="*/ 192 w 665"/>
              <a:gd name="T59" fmla="*/ 12 h 234"/>
              <a:gd name="T60" fmla="*/ 141 w 665"/>
              <a:gd name="T61" fmla="*/ 22 h 234"/>
              <a:gd name="T62" fmla="*/ 96 w 665"/>
              <a:gd name="T63" fmla="*/ 35 h 234"/>
              <a:gd name="T64" fmla="*/ 60 w 665"/>
              <a:gd name="T65" fmla="*/ 50 h 234"/>
              <a:gd name="T66" fmla="*/ 31 w 665"/>
              <a:gd name="T67" fmla="*/ 68 h 234"/>
              <a:gd name="T68" fmla="*/ 12 w 665"/>
              <a:gd name="T69" fmla="*/ 87 h 234"/>
              <a:gd name="T70" fmla="*/ 1 w 665"/>
              <a:gd name="T71" fmla="*/ 107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665" h="234">
                <a:moveTo>
                  <a:pt x="0" y="117"/>
                </a:moveTo>
                <a:lnTo>
                  <a:pt x="1" y="127"/>
                </a:lnTo>
                <a:lnTo>
                  <a:pt x="4" y="137"/>
                </a:lnTo>
                <a:lnTo>
                  <a:pt x="12" y="147"/>
                </a:lnTo>
                <a:lnTo>
                  <a:pt x="20" y="157"/>
                </a:lnTo>
                <a:lnTo>
                  <a:pt x="31" y="166"/>
                </a:lnTo>
                <a:lnTo>
                  <a:pt x="44" y="175"/>
                </a:lnTo>
                <a:lnTo>
                  <a:pt x="60" y="183"/>
                </a:lnTo>
                <a:lnTo>
                  <a:pt x="77" y="191"/>
                </a:lnTo>
                <a:lnTo>
                  <a:pt x="96" y="199"/>
                </a:lnTo>
                <a:lnTo>
                  <a:pt x="118" y="206"/>
                </a:lnTo>
                <a:lnTo>
                  <a:pt x="141" y="212"/>
                </a:lnTo>
                <a:lnTo>
                  <a:pt x="167" y="217"/>
                </a:lnTo>
                <a:lnTo>
                  <a:pt x="192" y="222"/>
                </a:lnTo>
                <a:lnTo>
                  <a:pt x="219" y="226"/>
                </a:lnTo>
                <a:lnTo>
                  <a:pt x="245" y="229"/>
                </a:lnTo>
                <a:lnTo>
                  <a:pt x="275" y="231"/>
                </a:lnTo>
                <a:lnTo>
                  <a:pt x="302" y="232"/>
                </a:lnTo>
                <a:lnTo>
                  <a:pt x="333" y="233"/>
                </a:lnTo>
                <a:lnTo>
                  <a:pt x="361" y="232"/>
                </a:lnTo>
                <a:lnTo>
                  <a:pt x="390" y="231"/>
                </a:lnTo>
                <a:lnTo>
                  <a:pt x="418" y="229"/>
                </a:lnTo>
                <a:lnTo>
                  <a:pt x="445" y="226"/>
                </a:lnTo>
                <a:lnTo>
                  <a:pt x="472" y="222"/>
                </a:lnTo>
                <a:lnTo>
                  <a:pt x="499" y="217"/>
                </a:lnTo>
                <a:lnTo>
                  <a:pt x="523" y="212"/>
                </a:lnTo>
                <a:lnTo>
                  <a:pt x="546" y="206"/>
                </a:lnTo>
                <a:lnTo>
                  <a:pt x="567" y="199"/>
                </a:lnTo>
                <a:lnTo>
                  <a:pt x="587" y="191"/>
                </a:lnTo>
                <a:lnTo>
                  <a:pt x="604" y="183"/>
                </a:lnTo>
                <a:lnTo>
                  <a:pt x="620" y="175"/>
                </a:lnTo>
                <a:lnTo>
                  <a:pt x="633" y="166"/>
                </a:lnTo>
                <a:lnTo>
                  <a:pt x="644" y="157"/>
                </a:lnTo>
                <a:lnTo>
                  <a:pt x="653" y="147"/>
                </a:lnTo>
                <a:lnTo>
                  <a:pt x="659" y="137"/>
                </a:lnTo>
                <a:lnTo>
                  <a:pt x="664" y="127"/>
                </a:lnTo>
                <a:lnTo>
                  <a:pt x="664" y="117"/>
                </a:lnTo>
                <a:lnTo>
                  <a:pt x="664" y="106"/>
                </a:lnTo>
                <a:lnTo>
                  <a:pt x="659" y="97"/>
                </a:lnTo>
                <a:lnTo>
                  <a:pt x="653" y="87"/>
                </a:lnTo>
                <a:lnTo>
                  <a:pt x="644" y="77"/>
                </a:lnTo>
                <a:lnTo>
                  <a:pt x="633" y="68"/>
                </a:lnTo>
                <a:lnTo>
                  <a:pt x="619" y="59"/>
                </a:lnTo>
                <a:lnTo>
                  <a:pt x="604" y="50"/>
                </a:lnTo>
                <a:lnTo>
                  <a:pt x="587" y="42"/>
                </a:lnTo>
                <a:lnTo>
                  <a:pt x="567" y="34"/>
                </a:lnTo>
                <a:lnTo>
                  <a:pt x="546" y="28"/>
                </a:lnTo>
                <a:lnTo>
                  <a:pt x="523" y="21"/>
                </a:lnTo>
                <a:lnTo>
                  <a:pt x="498" y="16"/>
                </a:lnTo>
                <a:lnTo>
                  <a:pt x="472" y="12"/>
                </a:lnTo>
                <a:lnTo>
                  <a:pt x="445" y="7"/>
                </a:lnTo>
                <a:lnTo>
                  <a:pt x="418" y="5"/>
                </a:lnTo>
                <a:lnTo>
                  <a:pt x="390" y="3"/>
                </a:lnTo>
                <a:lnTo>
                  <a:pt x="361" y="1"/>
                </a:lnTo>
                <a:lnTo>
                  <a:pt x="332" y="0"/>
                </a:lnTo>
                <a:lnTo>
                  <a:pt x="302" y="1"/>
                </a:lnTo>
                <a:lnTo>
                  <a:pt x="275" y="3"/>
                </a:lnTo>
                <a:lnTo>
                  <a:pt x="245" y="5"/>
                </a:lnTo>
                <a:lnTo>
                  <a:pt x="219" y="8"/>
                </a:lnTo>
                <a:lnTo>
                  <a:pt x="192" y="12"/>
                </a:lnTo>
                <a:lnTo>
                  <a:pt x="166" y="16"/>
                </a:lnTo>
                <a:lnTo>
                  <a:pt x="141" y="22"/>
                </a:lnTo>
                <a:lnTo>
                  <a:pt x="118" y="28"/>
                </a:lnTo>
                <a:lnTo>
                  <a:pt x="96" y="35"/>
                </a:lnTo>
                <a:lnTo>
                  <a:pt x="77" y="42"/>
                </a:lnTo>
                <a:lnTo>
                  <a:pt x="60" y="50"/>
                </a:lnTo>
                <a:lnTo>
                  <a:pt x="44" y="59"/>
                </a:lnTo>
                <a:lnTo>
                  <a:pt x="31" y="68"/>
                </a:lnTo>
                <a:lnTo>
                  <a:pt x="20" y="77"/>
                </a:lnTo>
                <a:lnTo>
                  <a:pt x="12" y="87"/>
                </a:lnTo>
                <a:lnTo>
                  <a:pt x="4" y="97"/>
                </a:lnTo>
                <a:lnTo>
                  <a:pt x="1" y="107"/>
                </a:lnTo>
                <a:lnTo>
                  <a:pt x="0" y="11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Freeform 12"/>
          <p:cNvSpPr>
            <a:spLocks/>
          </p:cNvSpPr>
          <p:nvPr/>
        </p:nvSpPr>
        <p:spPr bwMode="auto">
          <a:xfrm>
            <a:off x="3071813" y="4175125"/>
            <a:ext cx="1055687" cy="371475"/>
          </a:xfrm>
          <a:custGeom>
            <a:avLst/>
            <a:gdLst>
              <a:gd name="T0" fmla="*/ 1 w 665"/>
              <a:gd name="T1" fmla="*/ 127 h 234"/>
              <a:gd name="T2" fmla="*/ 10 w 665"/>
              <a:gd name="T3" fmla="*/ 147 h 234"/>
              <a:gd name="T4" fmla="*/ 31 w 665"/>
              <a:gd name="T5" fmla="*/ 166 h 234"/>
              <a:gd name="T6" fmla="*/ 59 w 665"/>
              <a:gd name="T7" fmla="*/ 183 h 234"/>
              <a:gd name="T8" fmla="*/ 96 w 665"/>
              <a:gd name="T9" fmla="*/ 199 h 234"/>
              <a:gd name="T10" fmla="*/ 141 w 665"/>
              <a:gd name="T11" fmla="*/ 212 h 234"/>
              <a:gd name="T12" fmla="*/ 191 w 665"/>
              <a:gd name="T13" fmla="*/ 222 h 234"/>
              <a:gd name="T14" fmla="*/ 245 w 665"/>
              <a:gd name="T15" fmla="*/ 229 h 234"/>
              <a:gd name="T16" fmla="*/ 302 w 665"/>
              <a:gd name="T17" fmla="*/ 232 h 234"/>
              <a:gd name="T18" fmla="*/ 361 w 665"/>
              <a:gd name="T19" fmla="*/ 232 h 234"/>
              <a:gd name="T20" fmla="*/ 418 w 665"/>
              <a:gd name="T21" fmla="*/ 229 h 234"/>
              <a:gd name="T22" fmla="*/ 472 w 665"/>
              <a:gd name="T23" fmla="*/ 222 h 234"/>
              <a:gd name="T24" fmla="*/ 522 w 665"/>
              <a:gd name="T25" fmla="*/ 212 h 234"/>
              <a:gd name="T26" fmla="*/ 565 w 665"/>
              <a:gd name="T27" fmla="*/ 199 h 234"/>
              <a:gd name="T28" fmla="*/ 603 w 665"/>
              <a:gd name="T29" fmla="*/ 183 h 234"/>
              <a:gd name="T30" fmla="*/ 632 w 665"/>
              <a:gd name="T31" fmla="*/ 166 h 234"/>
              <a:gd name="T32" fmla="*/ 653 w 665"/>
              <a:gd name="T33" fmla="*/ 147 h 234"/>
              <a:gd name="T34" fmla="*/ 662 w 665"/>
              <a:gd name="T35" fmla="*/ 127 h 234"/>
              <a:gd name="T36" fmla="*/ 662 w 665"/>
              <a:gd name="T37" fmla="*/ 106 h 234"/>
              <a:gd name="T38" fmla="*/ 653 w 665"/>
              <a:gd name="T39" fmla="*/ 86 h 234"/>
              <a:gd name="T40" fmla="*/ 632 w 665"/>
              <a:gd name="T41" fmla="*/ 68 h 234"/>
              <a:gd name="T42" fmla="*/ 603 w 665"/>
              <a:gd name="T43" fmla="*/ 50 h 234"/>
              <a:gd name="T44" fmla="*/ 565 w 665"/>
              <a:gd name="T45" fmla="*/ 34 h 234"/>
              <a:gd name="T46" fmla="*/ 522 w 665"/>
              <a:gd name="T47" fmla="*/ 21 h 234"/>
              <a:gd name="T48" fmla="*/ 472 w 665"/>
              <a:gd name="T49" fmla="*/ 11 h 234"/>
              <a:gd name="T50" fmla="*/ 416 w 665"/>
              <a:gd name="T51" fmla="*/ 5 h 234"/>
              <a:gd name="T52" fmla="*/ 361 w 665"/>
              <a:gd name="T53" fmla="*/ 1 h 234"/>
              <a:gd name="T54" fmla="*/ 302 w 665"/>
              <a:gd name="T55" fmla="*/ 1 h 234"/>
              <a:gd name="T56" fmla="*/ 245 w 665"/>
              <a:gd name="T57" fmla="*/ 5 h 234"/>
              <a:gd name="T58" fmla="*/ 191 w 665"/>
              <a:gd name="T59" fmla="*/ 12 h 234"/>
              <a:gd name="T60" fmla="*/ 141 w 665"/>
              <a:gd name="T61" fmla="*/ 21 h 234"/>
              <a:gd name="T62" fmla="*/ 96 w 665"/>
              <a:gd name="T63" fmla="*/ 35 h 234"/>
              <a:gd name="T64" fmla="*/ 59 w 665"/>
              <a:gd name="T65" fmla="*/ 50 h 234"/>
              <a:gd name="T66" fmla="*/ 31 w 665"/>
              <a:gd name="T67" fmla="*/ 68 h 234"/>
              <a:gd name="T68" fmla="*/ 10 w 665"/>
              <a:gd name="T69" fmla="*/ 86 h 234"/>
              <a:gd name="T70" fmla="*/ 1 w 665"/>
              <a:gd name="T71" fmla="*/ 107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665" h="234">
                <a:moveTo>
                  <a:pt x="0" y="117"/>
                </a:moveTo>
                <a:lnTo>
                  <a:pt x="1" y="127"/>
                </a:lnTo>
                <a:lnTo>
                  <a:pt x="4" y="137"/>
                </a:lnTo>
                <a:lnTo>
                  <a:pt x="10" y="147"/>
                </a:lnTo>
                <a:lnTo>
                  <a:pt x="19" y="156"/>
                </a:lnTo>
                <a:lnTo>
                  <a:pt x="31" y="166"/>
                </a:lnTo>
                <a:lnTo>
                  <a:pt x="43" y="175"/>
                </a:lnTo>
                <a:lnTo>
                  <a:pt x="59" y="183"/>
                </a:lnTo>
                <a:lnTo>
                  <a:pt x="77" y="191"/>
                </a:lnTo>
                <a:lnTo>
                  <a:pt x="96" y="199"/>
                </a:lnTo>
                <a:lnTo>
                  <a:pt x="118" y="206"/>
                </a:lnTo>
                <a:lnTo>
                  <a:pt x="141" y="212"/>
                </a:lnTo>
                <a:lnTo>
                  <a:pt x="166" y="217"/>
                </a:lnTo>
                <a:lnTo>
                  <a:pt x="191" y="222"/>
                </a:lnTo>
                <a:lnTo>
                  <a:pt x="218" y="226"/>
                </a:lnTo>
                <a:lnTo>
                  <a:pt x="245" y="229"/>
                </a:lnTo>
                <a:lnTo>
                  <a:pt x="273" y="231"/>
                </a:lnTo>
                <a:lnTo>
                  <a:pt x="302" y="232"/>
                </a:lnTo>
                <a:lnTo>
                  <a:pt x="332" y="233"/>
                </a:lnTo>
                <a:lnTo>
                  <a:pt x="361" y="232"/>
                </a:lnTo>
                <a:lnTo>
                  <a:pt x="388" y="231"/>
                </a:lnTo>
                <a:lnTo>
                  <a:pt x="418" y="229"/>
                </a:lnTo>
                <a:lnTo>
                  <a:pt x="445" y="226"/>
                </a:lnTo>
                <a:lnTo>
                  <a:pt x="472" y="222"/>
                </a:lnTo>
                <a:lnTo>
                  <a:pt x="498" y="217"/>
                </a:lnTo>
                <a:lnTo>
                  <a:pt x="522" y="212"/>
                </a:lnTo>
                <a:lnTo>
                  <a:pt x="545" y="205"/>
                </a:lnTo>
                <a:lnTo>
                  <a:pt x="565" y="199"/>
                </a:lnTo>
                <a:lnTo>
                  <a:pt x="586" y="191"/>
                </a:lnTo>
                <a:lnTo>
                  <a:pt x="603" y="183"/>
                </a:lnTo>
                <a:lnTo>
                  <a:pt x="619" y="175"/>
                </a:lnTo>
                <a:lnTo>
                  <a:pt x="632" y="166"/>
                </a:lnTo>
                <a:lnTo>
                  <a:pt x="643" y="156"/>
                </a:lnTo>
                <a:lnTo>
                  <a:pt x="653" y="147"/>
                </a:lnTo>
                <a:lnTo>
                  <a:pt x="659" y="137"/>
                </a:lnTo>
                <a:lnTo>
                  <a:pt x="662" y="127"/>
                </a:lnTo>
                <a:lnTo>
                  <a:pt x="664" y="117"/>
                </a:lnTo>
                <a:lnTo>
                  <a:pt x="662" y="106"/>
                </a:lnTo>
                <a:lnTo>
                  <a:pt x="659" y="96"/>
                </a:lnTo>
                <a:lnTo>
                  <a:pt x="653" y="86"/>
                </a:lnTo>
                <a:lnTo>
                  <a:pt x="643" y="77"/>
                </a:lnTo>
                <a:lnTo>
                  <a:pt x="632" y="68"/>
                </a:lnTo>
                <a:lnTo>
                  <a:pt x="619" y="58"/>
                </a:lnTo>
                <a:lnTo>
                  <a:pt x="603" y="50"/>
                </a:lnTo>
                <a:lnTo>
                  <a:pt x="586" y="42"/>
                </a:lnTo>
                <a:lnTo>
                  <a:pt x="565" y="34"/>
                </a:lnTo>
                <a:lnTo>
                  <a:pt x="545" y="28"/>
                </a:lnTo>
                <a:lnTo>
                  <a:pt x="522" y="21"/>
                </a:lnTo>
                <a:lnTo>
                  <a:pt x="498" y="16"/>
                </a:lnTo>
                <a:lnTo>
                  <a:pt x="472" y="11"/>
                </a:lnTo>
                <a:lnTo>
                  <a:pt x="445" y="7"/>
                </a:lnTo>
                <a:lnTo>
                  <a:pt x="416" y="5"/>
                </a:lnTo>
                <a:lnTo>
                  <a:pt x="388" y="2"/>
                </a:lnTo>
                <a:lnTo>
                  <a:pt x="361" y="1"/>
                </a:lnTo>
                <a:lnTo>
                  <a:pt x="332" y="0"/>
                </a:lnTo>
                <a:lnTo>
                  <a:pt x="302" y="1"/>
                </a:lnTo>
                <a:lnTo>
                  <a:pt x="273" y="2"/>
                </a:lnTo>
                <a:lnTo>
                  <a:pt x="245" y="5"/>
                </a:lnTo>
                <a:lnTo>
                  <a:pt x="218" y="7"/>
                </a:lnTo>
                <a:lnTo>
                  <a:pt x="191" y="12"/>
                </a:lnTo>
                <a:lnTo>
                  <a:pt x="166" y="16"/>
                </a:lnTo>
                <a:lnTo>
                  <a:pt x="141" y="21"/>
                </a:lnTo>
                <a:lnTo>
                  <a:pt x="117" y="28"/>
                </a:lnTo>
                <a:lnTo>
                  <a:pt x="96" y="35"/>
                </a:lnTo>
                <a:lnTo>
                  <a:pt x="77" y="42"/>
                </a:lnTo>
                <a:lnTo>
                  <a:pt x="59" y="50"/>
                </a:lnTo>
                <a:lnTo>
                  <a:pt x="43" y="58"/>
                </a:lnTo>
                <a:lnTo>
                  <a:pt x="31" y="68"/>
                </a:lnTo>
                <a:lnTo>
                  <a:pt x="19" y="77"/>
                </a:lnTo>
                <a:lnTo>
                  <a:pt x="10" y="86"/>
                </a:lnTo>
                <a:lnTo>
                  <a:pt x="4" y="97"/>
                </a:lnTo>
                <a:lnTo>
                  <a:pt x="1" y="107"/>
                </a:lnTo>
                <a:lnTo>
                  <a:pt x="0" y="11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Freeform 13"/>
          <p:cNvSpPr>
            <a:spLocks/>
          </p:cNvSpPr>
          <p:nvPr/>
        </p:nvSpPr>
        <p:spPr bwMode="auto">
          <a:xfrm>
            <a:off x="4138613" y="4632325"/>
            <a:ext cx="1176337" cy="609600"/>
          </a:xfrm>
          <a:custGeom>
            <a:avLst/>
            <a:gdLst>
              <a:gd name="T0" fmla="*/ 0 w 741"/>
              <a:gd name="T1" fmla="*/ 191 h 384"/>
              <a:gd name="T2" fmla="*/ 365 w 741"/>
              <a:gd name="T3" fmla="*/ 0 h 384"/>
              <a:gd name="T4" fmla="*/ 740 w 741"/>
              <a:gd name="T5" fmla="*/ 198 h 384"/>
              <a:gd name="T6" fmla="*/ 365 w 741"/>
              <a:gd name="T7" fmla="*/ 383 h 384"/>
              <a:gd name="T8" fmla="*/ 0 w 741"/>
              <a:gd name="T9" fmla="*/ 191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1" h="384">
                <a:moveTo>
                  <a:pt x="0" y="191"/>
                </a:moveTo>
                <a:lnTo>
                  <a:pt x="365" y="0"/>
                </a:lnTo>
                <a:lnTo>
                  <a:pt x="740" y="198"/>
                </a:lnTo>
                <a:lnTo>
                  <a:pt x="365" y="383"/>
                </a:lnTo>
                <a:lnTo>
                  <a:pt x="0" y="19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Freeform 14"/>
          <p:cNvSpPr>
            <a:spLocks/>
          </p:cNvSpPr>
          <p:nvPr/>
        </p:nvSpPr>
        <p:spPr bwMode="auto">
          <a:xfrm>
            <a:off x="2081213" y="4773612"/>
            <a:ext cx="1249362" cy="331788"/>
          </a:xfrm>
          <a:custGeom>
            <a:avLst/>
            <a:gdLst>
              <a:gd name="T0" fmla="*/ 786 w 787"/>
              <a:gd name="T1" fmla="*/ 208 h 209"/>
              <a:gd name="T2" fmla="*/ 786 w 787"/>
              <a:gd name="T3" fmla="*/ 0 h 209"/>
              <a:gd name="T4" fmla="*/ 0 w 787"/>
              <a:gd name="T5" fmla="*/ 0 h 209"/>
              <a:gd name="T6" fmla="*/ 0 w 787"/>
              <a:gd name="T7" fmla="*/ 208 h 209"/>
              <a:gd name="T8" fmla="*/ 786 w 787"/>
              <a:gd name="T9" fmla="*/ 208 h 2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87" h="209">
                <a:moveTo>
                  <a:pt x="786" y="208"/>
                </a:moveTo>
                <a:lnTo>
                  <a:pt x="786" y="0"/>
                </a:lnTo>
                <a:lnTo>
                  <a:pt x="0" y="0"/>
                </a:lnTo>
                <a:lnTo>
                  <a:pt x="0" y="208"/>
                </a:lnTo>
                <a:lnTo>
                  <a:pt x="786" y="20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Freeform 15"/>
          <p:cNvSpPr>
            <a:spLocks/>
          </p:cNvSpPr>
          <p:nvPr/>
        </p:nvSpPr>
        <p:spPr bwMode="auto">
          <a:xfrm>
            <a:off x="6299200" y="3914775"/>
            <a:ext cx="1058863" cy="371475"/>
          </a:xfrm>
          <a:custGeom>
            <a:avLst/>
            <a:gdLst>
              <a:gd name="T0" fmla="*/ 664 w 667"/>
              <a:gd name="T1" fmla="*/ 107 h 234"/>
              <a:gd name="T2" fmla="*/ 655 w 667"/>
              <a:gd name="T3" fmla="*/ 86 h 234"/>
              <a:gd name="T4" fmla="*/ 634 w 667"/>
              <a:gd name="T5" fmla="*/ 67 h 234"/>
              <a:gd name="T6" fmla="*/ 606 w 667"/>
              <a:gd name="T7" fmla="*/ 50 h 234"/>
              <a:gd name="T8" fmla="*/ 568 w 667"/>
              <a:gd name="T9" fmla="*/ 35 h 234"/>
              <a:gd name="T10" fmla="*/ 524 w 667"/>
              <a:gd name="T11" fmla="*/ 21 h 234"/>
              <a:gd name="T12" fmla="*/ 474 w 667"/>
              <a:gd name="T13" fmla="*/ 11 h 234"/>
              <a:gd name="T14" fmla="*/ 419 w 667"/>
              <a:gd name="T15" fmla="*/ 4 h 234"/>
              <a:gd name="T16" fmla="*/ 362 w 667"/>
              <a:gd name="T17" fmla="*/ 1 h 234"/>
              <a:gd name="T18" fmla="*/ 304 w 667"/>
              <a:gd name="T19" fmla="*/ 1 h 234"/>
              <a:gd name="T20" fmla="*/ 247 w 667"/>
              <a:gd name="T21" fmla="*/ 4 h 234"/>
              <a:gd name="T22" fmla="*/ 192 w 667"/>
              <a:gd name="T23" fmla="*/ 11 h 234"/>
              <a:gd name="T24" fmla="*/ 143 w 667"/>
              <a:gd name="T25" fmla="*/ 21 h 234"/>
              <a:gd name="T26" fmla="*/ 98 w 667"/>
              <a:gd name="T27" fmla="*/ 35 h 234"/>
              <a:gd name="T28" fmla="*/ 60 w 667"/>
              <a:gd name="T29" fmla="*/ 50 h 234"/>
              <a:gd name="T30" fmla="*/ 31 w 667"/>
              <a:gd name="T31" fmla="*/ 67 h 234"/>
              <a:gd name="T32" fmla="*/ 12 w 667"/>
              <a:gd name="T33" fmla="*/ 86 h 234"/>
              <a:gd name="T34" fmla="*/ 2 w 667"/>
              <a:gd name="T35" fmla="*/ 107 h 234"/>
              <a:gd name="T36" fmla="*/ 2 w 667"/>
              <a:gd name="T37" fmla="*/ 127 h 234"/>
              <a:gd name="T38" fmla="*/ 12 w 667"/>
              <a:gd name="T39" fmla="*/ 147 h 234"/>
              <a:gd name="T40" fmla="*/ 31 w 667"/>
              <a:gd name="T41" fmla="*/ 166 h 234"/>
              <a:gd name="T42" fmla="*/ 60 w 667"/>
              <a:gd name="T43" fmla="*/ 183 h 234"/>
              <a:gd name="T44" fmla="*/ 98 w 667"/>
              <a:gd name="T45" fmla="*/ 199 h 234"/>
              <a:gd name="T46" fmla="*/ 143 w 667"/>
              <a:gd name="T47" fmla="*/ 212 h 234"/>
              <a:gd name="T48" fmla="*/ 192 w 667"/>
              <a:gd name="T49" fmla="*/ 222 h 234"/>
              <a:gd name="T50" fmla="*/ 247 w 667"/>
              <a:gd name="T51" fmla="*/ 229 h 234"/>
              <a:gd name="T52" fmla="*/ 304 w 667"/>
              <a:gd name="T53" fmla="*/ 232 h 234"/>
              <a:gd name="T54" fmla="*/ 362 w 667"/>
              <a:gd name="T55" fmla="*/ 232 h 234"/>
              <a:gd name="T56" fmla="*/ 419 w 667"/>
              <a:gd name="T57" fmla="*/ 229 h 234"/>
              <a:gd name="T58" fmla="*/ 474 w 667"/>
              <a:gd name="T59" fmla="*/ 222 h 234"/>
              <a:gd name="T60" fmla="*/ 524 w 667"/>
              <a:gd name="T61" fmla="*/ 212 h 234"/>
              <a:gd name="T62" fmla="*/ 568 w 667"/>
              <a:gd name="T63" fmla="*/ 199 h 234"/>
              <a:gd name="T64" fmla="*/ 606 w 667"/>
              <a:gd name="T65" fmla="*/ 183 h 234"/>
              <a:gd name="T66" fmla="*/ 634 w 667"/>
              <a:gd name="T67" fmla="*/ 166 h 234"/>
              <a:gd name="T68" fmla="*/ 655 w 667"/>
              <a:gd name="T69" fmla="*/ 147 h 234"/>
              <a:gd name="T70" fmla="*/ 664 w 667"/>
              <a:gd name="T71" fmla="*/ 127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667" h="234">
                <a:moveTo>
                  <a:pt x="666" y="116"/>
                </a:moveTo>
                <a:lnTo>
                  <a:pt x="664" y="107"/>
                </a:lnTo>
                <a:lnTo>
                  <a:pt x="661" y="96"/>
                </a:lnTo>
                <a:lnTo>
                  <a:pt x="655" y="86"/>
                </a:lnTo>
                <a:lnTo>
                  <a:pt x="646" y="77"/>
                </a:lnTo>
                <a:lnTo>
                  <a:pt x="634" y="67"/>
                </a:lnTo>
                <a:lnTo>
                  <a:pt x="621" y="58"/>
                </a:lnTo>
                <a:lnTo>
                  <a:pt x="606" y="50"/>
                </a:lnTo>
                <a:lnTo>
                  <a:pt x="588" y="42"/>
                </a:lnTo>
                <a:lnTo>
                  <a:pt x="568" y="35"/>
                </a:lnTo>
                <a:lnTo>
                  <a:pt x="547" y="28"/>
                </a:lnTo>
                <a:lnTo>
                  <a:pt x="524" y="21"/>
                </a:lnTo>
                <a:lnTo>
                  <a:pt x="499" y="16"/>
                </a:lnTo>
                <a:lnTo>
                  <a:pt x="474" y="11"/>
                </a:lnTo>
                <a:lnTo>
                  <a:pt x="447" y="7"/>
                </a:lnTo>
                <a:lnTo>
                  <a:pt x="419" y="4"/>
                </a:lnTo>
                <a:lnTo>
                  <a:pt x="391" y="2"/>
                </a:lnTo>
                <a:lnTo>
                  <a:pt x="362" y="1"/>
                </a:lnTo>
                <a:lnTo>
                  <a:pt x="333" y="0"/>
                </a:lnTo>
                <a:lnTo>
                  <a:pt x="304" y="1"/>
                </a:lnTo>
                <a:lnTo>
                  <a:pt x="275" y="2"/>
                </a:lnTo>
                <a:lnTo>
                  <a:pt x="247" y="4"/>
                </a:lnTo>
                <a:lnTo>
                  <a:pt x="219" y="7"/>
                </a:lnTo>
                <a:lnTo>
                  <a:pt x="192" y="11"/>
                </a:lnTo>
                <a:lnTo>
                  <a:pt x="167" y="16"/>
                </a:lnTo>
                <a:lnTo>
                  <a:pt x="143" y="21"/>
                </a:lnTo>
                <a:lnTo>
                  <a:pt x="120" y="28"/>
                </a:lnTo>
                <a:lnTo>
                  <a:pt x="98" y="35"/>
                </a:lnTo>
                <a:lnTo>
                  <a:pt x="78" y="42"/>
                </a:lnTo>
                <a:lnTo>
                  <a:pt x="60" y="50"/>
                </a:lnTo>
                <a:lnTo>
                  <a:pt x="46" y="58"/>
                </a:lnTo>
                <a:lnTo>
                  <a:pt x="31" y="67"/>
                </a:lnTo>
                <a:lnTo>
                  <a:pt x="20" y="77"/>
                </a:lnTo>
                <a:lnTo>
                  <a:pt x="12" y="86"/>
                </a:lnTo>
                <a:lnTo>
                  <a:pt x="6" y="96"/>
                </a:lnTo>
                <a:lnTo>
                  <a:pt x="2" y="107"/>
                </a:lnTo>
                <a:lnTo>
                  <a:pt x="0" y="116"/>
                </a:lnTo>
                <a:lnTo>
                  <a:pt x="2" y="127"/>
                </a:lnTo>
                <a:lnTo>
                  <a:pt x="6" y="137"/>
                </a:lnTo>
                <a:lnTo>
                  <a:pt x="12" y="147"/>
                </a:lnTo>
                <a:lnTo>
                  <a:pt x="20" y="156"/>
                </a:lnTo>
                <a:lnTo>
                  <a:pt x="31" y="166"/>
                </a:lnTo>
                <a:lnTo>
                  <a:pt x="46" y="175"/>
                </a:lnTo>
                <a:lnTo>
                  <a:pt x="60" y="183"/>
                </a:lnTo>
                <a:lnTo>
                  <a:pt x="78" y="191"/>
                </a:lnTo>
                <a:lnTo>
                  <a:pt x="98" y="199"/>
                </a:lnTo>
                <a:lnTo>
                  <a:pt x="120" y="206"/>
                </a:lnTo>
                <a:lnTo>
                  <a:pt x="143" y="212"/>
                </a:lnTo>
                <a:lnTo>
                  <a:pt x="167" y="217"/>
                </a:lnTo>
                <a:lnTo>
                  <a:pt x="192" y="222"/>
                </a:lnTo>
                <a:lnTo>
                  <a:pt x="219" y="226"/>
                </a:lnTo>
                <a:lnTo>
                  <a:pt x="247" y="229"/>
                </a:lnTo>
                <a:lnTo>
                  <a:pt x="275" y="231"/>
                </a:lnTo>
                <a:lnTo>
                  <a:pt x="304" y="232"/>
                </a:lnTo>
                <a:lnTo>
                  <a:pt x="333" y="233"/>
                </a:lnTo>
                <a:lnTo>
                  <a:pt x="362" y="232"/>
                </a:lnTo>
                <a:lnTo>
                  <a:pt x="391" y="231"/>
                </a:lnTo>
                <a:lnTo>
                  <a:pt x="419" y="229"/>
                </a:lnTo>
                <a:lnTo>
                  <a:pt x="447" y="226"/>
                </a:lnTo>
                <a:lnTo>
                  <a:pt x="474" y="222"/>
                </a:lnTo>
                <a:lnTo>
                  <a:pt x="499" y="217"/>
                </a:lnTo>
                <a:lnTo>
                  <a:pt x="524" y="212"/>
                </a:lnTo>
                <a:lnTo>
                  <a:pt x="547" y="206"/>
                </a:lnTo>
                <a:lnTo>
                  <a:pt x="568" y="199"/>
                </a:lnTo>
                <a:lnTo>
                  <a:pt x="588" y="191"/>
                </a:lnTo>
                <a:lnTo>
                  <a:pt x="606" y="183"/>
                </a:lnTo>
                <a:lnTo>
                  <a:pt x="621" y="175"/>
                </a:lnTo>
                <a:lnTo>
                  <a:pt x="634" y="166"/>
                </a:lnTo>
                <a:lnTo>
                  <a:pt x="646" y="156"/>
                </a:lnTo>
                <a:lnTo>
                  <a:pt x="655" y="147"/>
                </a:lnTo>
                <a:lnTo>
                  <a:pt x="661" y="137"/>
                </a:lnTo>
                <a:lnTo>
                  <a:pt x="664" y="127"/>
                </a:lnTo>
                <a:lnTo>
                  <a:pt x="666" y="11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Rectangle 16"/>
          <p:cNvSpPr>
            <a:spLocks noChangeArrowheads="1"/>
          </p:cNvSpPr>
          <p:nvPr/>
        </p:nvSpPr>
        <p:spPr bwMode="auto">
          <a:xfrm>
            <a:off x="3384550" y="4170362"/>
            <a:ext cx="4286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lot</a:t>
            </a:r>
          </a:p>
        </p:txBody>
      </p:sp>
      <p:sp>
        <p:nvSpPr>
          <p:cNvPr id="54" name="Freeform 17"/>
          <p:cNvSpPr>
            <a:spLocks/>
          </p:cNvSpPr>
          <p:nvPr/>
        </p:nvSpPr>
        <p:spPr bwMode="auto">
          <a:xfrm>
            <a:off x="6299200" y="4783137"/>
            <a:ext cx="1474788" cy="361950"/>
          </a:xfrm>
          <a:custGeom>
            <a:avLst/>
            <a:gdLst>
              <a:gd name="T0" fmla="*/ 928 w 929"/>
              <a:gd name="T1" fmla="*/ 227 h 228"/>
              <a:gd name="T2" fmla="*/ 928 w 929"/>
              <a:gd name="T3" fmla="*/ 0 h 228"/>
              <a:gd name="T4" fmla="*/ 0 w 929"/>
              <a:gd name="T5" fmla="*/ 0 h 228"/>
              <a:gd name="T6" fmla="*/ 0 w 929"/>
              <a:gd name="T7" fmla="*/ 227 h 228"/>
              <a:gd name="T8" fmla="*/ 928 w 929"/>
              <a:gd name="T9" fmla="*/ 227 h 2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29" h="228">
                <a:moveTo>
                  <a:pt x="928" y="227"/>
                </a:moveTo>
                <a:lnTo>
                  <a:pt x="928" y="0"/>
                </a:lnTo>
                <a:lnTo>
                  <a:pt x="0" y="0"/>
                </a:lnTo>
                <a:lnTo>
                  <a:pt x="0" y="227"/>
                </a:lnTo>
                <a:lnTo>
                  <a:pt x="928" y="22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Freeform 18"/>
          <p:cNvSpPr>
            <a:spLocks/>
          </p:cNvSpPr>
          <p:nvPr/>
        </p:nvSpPr>
        <p:spPr bwMode="auto">
          <a:xfrm>
            <a:off x="4138613" y="5445125"/>
            <a:ext cx="1404937" cy="609600"/>
          </a:xfrm>
          <a:custGeom>
            <a:avLst/>
            <a:gdLst>
              <a:gd name="T0" fmla="*/ 0 w 885"/>
              <a:gd name="T1" fmla="*/ 192 h 384"/>
              <a:gd name="T2" fmla="*/ 436 w 885"/>
              <a:gd name="T3" fmla="*/ 0 h 384"/>
              <a:gd name="T4" fmla="*/ 884 w 885"/>
              <a:gd name="T5" fmla="*/ 198 h 384"/>
              <a:gd name="T6" fmla="*/ 436 w 885"/>
              <a:gd name="T7" fmla="*/ 383 h 384"/>
              <a:gd name="T8" fmla="*/ 0 w 885"/>
              <a:gd name="T9" fmla="*/ 192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5" h="384">
                <a:moveTo>
                  <a:pt x="0" y="192"/>
                </a:moveTo>
                <a:lnTo>
                  <a:pt x="436" y="0"/>
                </a:lnTo>
                <a:lnTo>
                  <a:pt x="884" y="198"/>
                </a:lnTo>
                <a:lnTo>
                  <a:pt x="436" y="383"/>
                </a:lnTo>
                <a:lnTo>
                  <a:pt x="0" y="1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Rectangle 19"/>
          <p:cNvSpPr>
            <a:spLocks noChangeArrowheads="1"/>
          </p:cNvSpPr>
          <p:nvPr/>
        </p:nvSpPr>
        <p:spPr bwMode="auto">
          <a:xfrm>
            <a:off x="2314575" y="3876675"/>
            <a:ext cx="7112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name</a:t>
            </a:r>
          </a:p>
        </p:txBody>
      </p:sp>
      <p:sp>
        <p:nvSpPr>
          <p:cNvPr id="57" name="Rectangle 20"/>
          <p:cNvSpPr>
            <a:spLocks noChangeArrowheads="1"/>
          </p:cNvSpPr>
          <p:nvPr/>
        </p:nvSpPr>
        <p:spPr bwMode="auto">
          <a:xfrm>
            <a:off x="6496050" y="3886200"/>
            <a:ext cx="83661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dname</a:t>
            </a:r>
          </a:p>
        </p:txBody>
      </p:sp>
      <p:sp>
        <p:nvSpPr>
          <p:cNvPr id="58" name="Rectangle 21"/>
          <p:cNvSpPr>
            <a:spLocks noChangeArrowheads="1"/>
          </p:cNvSpPr>
          <p:nvPr/>
        </p:nvSpPr>
        <p:spPr bwMode="auto">
          <a:xfrm>
            <a:off x="7512050" y="4168775"/>
            <a:ext cx="85883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budget</a:t>
            </a: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5637213" y="4168775"/>
            <a:ext cx="4857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did</a:t>
            </a:r>
          </a:p>
        </p:txBody>
      </p:sp>
      <p:sp>
        <p:nvSpPr>
          <p:cNvPr id="60" name="Rectangle 23"/>
          <p:cNvSpPr>
            <a:spLocks noChangeArrowheads="1"/>
          </p:cNvSpPr>
          <p:nvPr/>
        </p:nvSpPr>
        <p:spPr bwMode="auto">
          <a:xfrm>
            <a:off x="4437063" y="3690937"/>
            <a:ext cx="7000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since</a:t>
            </a:r>
          </a:p>
        </p:txBody>
      </p:sp>
      <p:sp>
        <p:nvSpPr>
          <p:cNvPr id="61" name="Rectangle 24"/>
          <p:cNvSpPr>
            <a:spLocks noChangeArrowheads="1"/>
          </p:cNvSpPr>
          <p:nvPr/>
        </p:nvSpPr>
        <p:spPr bwMode="auto">
          <a:xfrm>
            <a:off x="2314575" y="3876675"/>
            <a:ext cx="7112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name</a:t>
            </a:r>
          </a:p>
        </p:txBody>
      </p:sp>
      <p:sp>
        <p:nvSpPr>
          <p:cNvPr id="62" name="Rectangle 25"/>
          <p:cNvSpPr>
            <a:spLocks noChangeArrowheads="1"/>
          </p:cNvSpPr>
          <p:nvPr/>
        </p:nvSpPr>
        <p:spPr bwMode="auto">
          <a:xfrm>
            <a:off x="6496050" y="3886200"/>
            <a:ext cx="83661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dname</a:t>
            </a:r>
          </a:p>
        </p:txBody>
      </p:sp>
      <p:sp>
        <p:nvSpPr>
          <p:cNvPr id="63" name="Rectangle 26"/>
          <p:cNvSpPr>
            <a:spLocks noChangeArrowheads="1"/>
          </p:cNvSpPr>
          <p:nvPr/>
        </p:nvSpPr>
        <p:spPr bwMode="auto">
          <a:xfrm>
            <a:off x="7512050" y="4168775"/>
            <a:ext cx="85883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budget</a:t>
            </a:r>
          </a:p>
        </p:txBody>
      </p:sp>
      <p:sp>
        <p:nvSpPr>
          <p:cNvPr id="64" name="Rectangle 27"/>
          <p:cNvSpPr>
            <a:spLocks noChangeArrowheads="1"/>
          </p:cNvSpPr>
          <p:nvPr/>
        </p:nvSpPr>
        <p:spPr bwMode="auto">
          <a:xfrm>
            <a:off x="5637213" y="4168775"/>
            <a:ext cx="4857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u="sng">
                <a:solidFill>
                  <a:srgbClr val="000000"/>
                </a:solidFill>
                <a:latin typeface="Arial" pitchFamily="34" charset="0"/>
              </a:rPr>
              <a:t>did</a:t>
            </a:r>
          </a:p>
        </p:txBody>
      </p:sp>
      <p:sp>
        <p:nvSpPr>
          <p:cNvPr id="65" name="Rectangle 28"/>
          <p:cNvSpPr>
            <a:spLocks noChangeArrowheads="1"/>
          </p:cNvSpPr>
          <p:nvPr/>
        </p:nvSpPr>
        <p:spPr bwMode="auto">
          <a:xfrm>
            <a:off x="4437063" y="3690937"/>
            <a:ext cx="7000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since</a:t>
            </a:r>
          </a:p>
        </p:txBody>
      </p:sp>
      <p:sp>
        <p:nvSpPr>
          <p:cNvPr id="66" name="Rectangle 29"/>
          <p:cNvSpPr>
            <a:spLocks noChangeArrowheads="1"/>
          </p:cNvSpPr>
          <p:nvPr/>
        </p:nvSpPr>
        <p:spPr bwMode="auto">
          <a:xfrm>
            <a:off x="4176713" y="4783137"/>
            <a:ext cx="10509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Manages</a:t>
            </a:r>
          </a:p>
        </p:txBody>
      </p:sp>
      <p:sp>
        <p:nvSpPr>
          <p:cNvPr id="67" name="Rectangle 30"/>
          <p:cNvSpPr>
            <a:spLocks noChangeArrowheads="1"/>
          </p:cNvSpPr>
          <p:nvPr/>
        </p:nvSpPr>
        <p:spPr bwMode="auto">
          <a:xfrm>
            <a:off x="4438650" y="6403975"/>
            <a:ext cx="70008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since</a:t>
            </a:r>
          </a:p>
        </p:txBody>
      </p:sp>
      <p:sp>
        <p:nvSpPr>
          <p:cNvPr id="68" name="Rectangle 31"/>
          <p:cNvSpPr>
            <a:spLocks noChangeArrowheads="1"/>
          </p:cNvSpPr>
          <p:nvPr/>
        </p:nvSpPr>
        <p:spPr bwMode="auto">
          <a:xfrm>
            <a:off x="6351588" y="4765675"/>
            <a:ext cx="14224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Departments</a:t>
            </a:r>
          </a:p>
        </p:txBody>
      </p:sp>
      <p:sp>
        <p:nvSpPr>
          <p:cNvPr id="69" name="Rectangle 32"/>
          <p:cNvSpPr>
            <a:spLocks noChangeArrowheads="1"/>
          </p:cNvSpPr>
          <p:nvPr/>
        </p:nvSpPr>
        <p:spPr bwMode="auto">
          <a:xfrm>
            <a:off x="2157413" y="4767262"/>
            <a:ext cx="12541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Employees</a:t>
            </a:r>
          </a:p>
        </p:txBody>
      </p:sp>
      <p:sp>
        <p:nvSpPr>
          <p:cNvPr id="70" name="Rectangle 33"/>
          <p:cNvSpPr>
            <a:spLocks noChangeArrowheads="1"/>
          </p:cNvSpPr>
          <p:nvPr/>
        </p:nvSpPr>
        <p:spPr bwMode="auto">
          <a:xfrm>
            <a:off x="1392238" y="4159250"/>
            <a:ext cx="53181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u="sng">
                <a:solidFill>
                  <a:srgbClr val="000000"/>
                </a:solidFill>
                <a:latin typeface="Arial" pitchFamily="34" charset="0"/>
              </a:rPr>
              <a:t>ssn</a:t>
            </a:r>
          </a:p>
        </p:txBody>
      </p:sp>
      <p:sp>
        <p:nvSpPr>
          <p:cNvPr id="71" name="Rectangle 34"/>
          <p:cNvSpPr>
            <a:spLocks noChangeArrowheads="1"/>
          </p:cNvSpPr>
          <p:nvPr/>
        </p:nvSpPr>
        <p:spPr bwMode="auto">
          <a:xfrm>
            <a:off x="4346575" y="5568950"/>
            <a:ext cx="10953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Works_In</a:t>
            </a:r>
          </a:p>
        </p:txBody>
      </p:sp>
      <p:sp>
        <p:nvSpPr>
          <p:cNvPr id="72" name="Line 35"/>
          <p:cNvSpPr>
            <a:spLocks noChangeShapeType="1"/>
          </p:cNvSpPr>
          <p:nvPr/>
        </p:nvSpPr>
        <p:spPr bwMode="auto">
          <a:xfrm>
            <a:off x="1657350" y="4568825"/>
            <a:ext cx="646113" cy="2079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Line 36"/>
          <p:cNvSpPr>
            <a:spLocks noChangeShapeType="1"/>
          </p:cNvSpPr>
          <p:nvPr/>
        </p:nvSpPr>
        <p:spPr bwMode="auto">
          <a:xfrm>
            <a:off x="2600325" y="4287837"/>
            <a:ext cx="0" cy="4889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Line 37"/>
          <p:cNvSpPr>
            <a:spLocks noChangeShapeType="1"/>
          </p:cNvSpPr>
          <p:nvPr/>
        </p:nvSpPr>
        <p:spPr bwMode="auto">
          <a:xfrm flipH="1">
            <a:off x="2911475" y="4568825"/>
            <a:ext cx="668338" cy="2079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Line 38"/>
          <p:cNvSpPr>
            <a:spLocks noChangeShapeType="1"/>
          </p:cNvSpPr>
          <p:nvPr/>
        </p:nvSpPr>
        <p:spPr bwMode="auto">
          <a:xfrm flipV="1">
            <a:off x="4716463" y="4025900"/>
            <a:ext cx="0" cy="59531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Line 39"/>
          <p:cNvSpPr>
            <a:spLocks noChangeShapeType="1"/>
          </p:cNvSpPr>
          <p:nvPr/>
        </p:nvSpPr>
        <p:spPr bwMode="auto">
          <a:xfrm>
            <a:off x="5865813" y="4568825"/>
            <a:ext cx="838200" cy="2079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Line 40"/>
          <p:cNvSpPr>
            <a:spLocks noChangeShapeType="1"/>
          </p:cNvSpPr>
          <p:nvPr/>
        </p:nvSpPr>
        <p:spPr bwMode="auto">
          <a:xfrm>
            <a:off x="6831013" y="4287837"/>
            <a:ext cx="0" cy="4889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Line 41"/>
          <p:cNvSpPr>
            <a:spLocks noChangeShapeType="1"/>
          </p:cNvSpPr>
          <p:nvPr/>
        </p:nvSpPr>
        <p:spPr bwMode="auto">
          <a:xfrm flipH="1">
            <a:off x="7286625" y="4568825"/>
            <a:ext cx="547688" cy="22701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Line 42"/>
          <p:cNvSpPr>
            <a:spLocks noChangeShapeType="1"/>
          </p:cNvSpPr>
          <p:nvPr/>
        </p:nvSpPr>
        <p:spPr bwMode="auto">
          <a:xfrm flipH="1">
            <a:off x="4710113" y="6051550"/>
            <a:ext cx="133350" cy="3683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Line 43"/>
          <p:cNvSpPr>
            <a:spLocks noChangeShapeType="1"/>
          </p:cNvSpPr>
          <p:nvPr/>
        </p:nvSpPr>
        <p:spPr bwMode="auto">
          <a:xfrm>
            <a:off x="5301536" y="4948267"/>
            <a:ext cx="997664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Line 44"/>
          <p:cNvSpPr>
            <a:spLocks noChangeShapeType="1"/>
          </p:cNvSpPr>
          <p:nvPr/>
        </p:nvSpPr>
        <p:spPr bwMode="auto">
          <a:xfrm flipH="1">
            <a:off x="3348038" y="4943475"/>
            <a:ext cx="76676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Line 45"/>
          <p:cNvSpPr>
            <a:spLocks noChangeShapeType="1"/>
          </p:cNvSpPr>
          <p:nvPr/>
        </p:nvSpPr>
        <p:spPr bwMode="auto">
          <a:xfrm flipH="1" flipV="1">
            <a:off x="3330575" y="4932359"/>
            <a:ext cx="808038" cy="817565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Line 46"/>
          <p:cNvSpPr>
            <a:spLocks noChangeShapeType="1"/>
          </p:cNvSpPr>
          <p:nvPr/>
        </p:nvSpPr>
        <p:spPr bwMode="auto">
          <a:xfrm flipV="1">
            <a:off x="5543550" y="4964112"/>
            <a:ext cx="741363" cy="785813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TextBox 83"/>
          <p:cNvSpPr txBox="1"/>
          <p:nvPr/>
        </p:nvSpPr>
        <p:spPr>
          <a:xfrm>
            <a:off x="803227" y="5592056"/>
            <a:ext cx="23162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Total participation is</a:t>
            </a:r>
            <a:br>
              <a:rPr lang="en-US" dirty="0"/>
            </a:br>
            <a:r>
              <a:rPr lang="en-US" dirty="0"/>
              <a:t>denoted by </a:t>
            </a:r>
            <a:r>
              <a:rPr lang="en-US" i="1" dirty="0"/>
              <a:t>a thick line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6220863" y="5561527"/>
            <a:ext cx="25394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Total participation + </a:t>
            </a:r>
            <a:br>
              <a:rPr lang="en-US" dirty="0"/>
            </a:br>
            <a:r>
              <a:rPr lang="en-US" dirty="0"/>
              <a:t>key constraint are </a:t>
            </a:r>
            <a:br>
              <a:rPr lang="en-US" dirty="0"/>
            </a:br>
            <a:r>
              <a:rPr lang="en-US" dirty="0"/>
              <a:t>denoted by </a:t>
            </a:r>
            <a:r>
              <a:rPr lang="en-US" i="1" dirty="0"/>
              <a:t>a thick arrow</a:t>
            </a:r>
          </a:p>
        </p:txBody>
      </p:sp>
    </p:spTree>
    <p:extLst>
      <p:ext uri="{BB962C8B-B14F-4D97-AF65-F5344CB8AC3E}">
        <p14:creationId xmlns:p14="http://schemas.microsoft.com/office/powerpoint/2010/main" val="2925513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55" grpId="0" animBg="1"/>
      <p:bldP spid="67" grpId="0"/>
      <p:bldP spid="71" grpId="0"/>
      <p:bldP spid="79" grpId="0" animBg="1"/>
      <p:bldP spid="80" grpId="0" animBg="1"/>
      <p:bldP spid="82" grpId="0" animBg="1"/>
      <p:bldP spid="83" grpId="0" animBg="1"/>
      <p:bldP spid="84" grpId="0"/>
      <p:bldP spid="85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vs. Partial Participations</a:t>
            </a:r>
          </a:p>
        </p:txBody>
      </p:sp>
      <p:sp>
        <p:nvSpPr>
          <p:cNvPr id="36870" name="AutoShape 4"/>
          <p:cNvSpPr>
            <a:spLocks noChangeArrowheads="1"/>
          </p:cNvSpPr>
          <p:nvPr/>
        </p:nvSpPr>
        <p:spPr bwMode="auto">
          <a:xfrm>
            <a:off x="5257800" y="1676400"/>
            <a:ext cx="1371600" cy="1066800"/>
          </a:xfrm>
          <a:prstGeom prst="diamond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3" name="AutoShape 7"/>
          <p:cNvSpPr>
            <a:spLocks noChangeArrowheads="1"/>
          </p:cNvSpPr>
          <p:nvPr/>
        </p:nvSpPr>
        <p:spPr bwMode="auto">
          <a:xfrm>
            <a:off x="5257800" y="2971800"/>
            <a:ext cx="1295400" cy="1066800"/>
          </a:xfrm>
          <a:prstGeom prst="diamond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6" name="AutoShape 10"/>
          <p:cNvSpPr>
            <a:spLocks noChangeArrowheads="1"/>
          </p:cNvSpPr>
          <p:nvPr/>
        </p:nvSpPr>
        <p:spPr bwMode="auto">
          <a:xfrm>
            <a:off x="5386388" y="4343400"/>
            <a:ext cx="990600" cy="1066800"/>
          </a:xfrm>
          <a:prstGeom prst="diamond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6877" name="AutoShape 11"/>
          <p:cNvCxnSpPr>
            <a:cxnSpLocks noChangeShapeType="1"/>
            <a:stCxn id="36876" idx="3"/>
          </p:cNvCxnSpPr>
          <p:nvPr/>
        </p:nvCxnSpPr>
        <p:spPr bwMode="auto">
          <a:xfrm>
            <a:off x="6391275" y="4876800"/>
            <a:ext cx="823913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878" name="AutoShape 12"/>
          <p:cNvCxnSpPr>
            <a:cxnSpLocks noChangeShapeType="1"/>
            <a:stCxn id="36876" idx="1"/>
          </p:cNvCxnSpPr>
          <p:nvPr/>
        </p:nvCxnSpPr>
        <p:spPr bwMode="auto">
          <a:xfrm flipH="1">
            <a:off x="4700588" y="4876800"/>
            <a:ext cx="671512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81" name="Rectangle 16"/>
          <p:cNvSpPr>
            <a:spLocks noChangeArrowheads="1"/>
          </p:cNvSpPr>
          <p:nvPr/>
        </p:nvSpPr>
        <p:spPr bwMode="auto">
          <a:xfrm>
            <a:off x="7239000" y="1828800"/>
            <a:ext cx="1676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2" name="Rectangle 18"/>
          <p:cNvSpPr>
            <a:spLocks noChangeArrowheads="1"/>
          </p:cNvSpPr>
          <p:nvPr/>
        </p:nvSpPr>
        <p:spPr bwMode="auto">
          <a:xfrm>
            <a:off x="7239000" y="3124200"/>
            <a:ext cx="14478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3" name="Text Box 19"/>
          <p:cNvSpPr txBox="1">
            <a:spLocks noChangeArrowheads="1"/>
          </p:cNvSpPr>
          <p:nvPr/>
        </p:nvSpPr>
        <p:spPr bwMode="auto">
          <a:xfrm>
            <a:off x="3200400" y="3276600"/>
            <a:ext cx="1420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PERSON</a:t>
            </a:r>
          </a:p>
        </p:txBody>
      </p:sp>
      <p:sp>
        <p:nvSpPr>
          <p:cNvPr id="36884" name="Rectangle 20"/>
          <p:cNvSpPr>
            <a:spLocks noChangeArrowheads="1"/>
          </p:cNvSpPr>
          <p:nvPr/>
        </p:nvSpPr>
        <p:spPr bwMode="auto">
          <a:xfrm>
            <a:off x="3124200" y="4572000"/>
            <a:ext cx="16002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5" name="Rectangle 21"/>
          <p:cNvSpPr>
            <a:spLocks noChangeArrowheads="1"/>
          </p:cNvSpPr>
          <p:nvPr/>
        </p:nvSpPr>
        <p:spPr bwMode="auto">
          <a:xfrm>
            <a:off x="7239000" y="4572000"/>
            <a:ext cx="16002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6" name="Text Box 22"/>
          <p:cNvSpPr txBox="1">
            <a:spLocks noChangeArrowheads="1"/>
          </p:cNvSpPr>
          <p:nvPr/>
        </p:nvSpPr>
        <p:spPr bwMode="auto">
          <a:xfrm>
            <a:off x="3124200" y="4724400"/>
            <a:ext cx="162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STUDENT</a:t>
            </a:r>
          </a:p>
        </p:txBody>
      </p:sp>
      <p:sp>
        <p:nvSpPr>
          <p:cNvPr id="36887" name="Text Box 23"/>
          <p:cNvSpPr txBox="1">
            <a:spLocks noChangeArrowheads="1"/>
          </p:cNvSpPr>
          <p:nvPr/>
        </p:nvSpPr>
        <p:spPr bwMode="auto">
          <a:xfrm>
            <a:off x="7226300" y="4648200"/>
            <a:ext cx="15573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SECTION</a:t>
            </a:r>
          </a:p>
        </p:txBody>
      </p:sp>
      <p:sp>
        <p:nvSpPr>
          <p:cNvPr id="36888" name="Text Box 25"/>
          <p:cNvSpPr txBox="1">
            <a:spLocks noChangeArrowheads="1"/>
          </p:cNvSpPr>
          <p:nvPr/>
        </p:nvSpPr>
        <p:spPr bwMode="auto">
          <a:xfrm>
            <a:off x="7543800" y="3200400"/>
            <a:ext cx="846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CAR</a:t>
            </a:r>
          </a:p>
        </p:txBody>
      </p:sp>
      <p:sp>
        <p:nvSpPr>
          <p:cNvPr id="36889" name="Text Box 26"/>
          <p:cNvSpPr txBox="1">
            <a:spLocks noChangeArrowheads="1"/>
          </p:cNvSpPr>
          <p:nvPr/>
        </p:nvSpPr>
        <p:spPr bwMode="auto">
          <a:xfrm>
            <a:off x="5478463" y="3200400"/>
            <a:ext cx="846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owns</a:t>
            </a:r>
          </a:p>
        </p:txBody>
      </p:sp>
      <p:sp>
        <p:nvSpPr>
          <p:cNvPr id="36890" name="Text Box 27"/>
          <p:cNvSpPr txBox="1">
            <a:spLocks noChangeArrowheads="1"/>
          </p:cNvSpPr>
          <p:nvPr/>
        </p:nvSpPr>
        <p:spPr bwMode="auto">
          <a:xfrm>
            <a:off x="5462588" y="4648200"/>
            <a:ext cx="862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takes</a:t>
            </a:r>
          </a:p>
        </p:txBody>
      </p:sp>
      <p:cxnSp>
        <p:nvCxnSpPr>
          <p:cNvPr id="36891" name="AutoShape 28"/>
          <p:cNvCxnSpPr>
            <a:cxnSpLocks noChangeShapeType="1"/>
            <a:stCxn id="36873" idx="3"/>
            <a:endCxn id="36882" idx="1"/>
          </p:cNvCxnSpPr>
          <p:nvPr/>
        </p:nvCxnSpPr>
        <p:spPr bwMode="auto">
          <a:xfrm flipV="1">
            <a:off x="6567488" y="3467100"/>
            <a:ext cx="657225" cy="381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892" name="AutoShape 29"/>
          <p:cNvCxnSpPr>
            <a:cxnSpLocks noChangeShapeType="1"/>
            <a:stCxn id="36870" idx="3"/>
          </p:cNvCxnSpPr>
          <p:nvPr/>
        </p:nvCxnSpPr>
        <p:spPr bwMode="auto">
          <a:xfrm>
            <a:off x="6643688" y="2209800"/>
            <a:ext cx="595312" cy="0"/>
          </a:xfrm>
          <a:prstGeom prst="straightConnector1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93" name="Rectangle 30"/>
          <p:cNvSpPr>
            <a:spLocks noChangeArrowheads="1"/>
          </p:cNvSpPr>
          <p:nvPr/>
        </p:nvSpPr>
        <p:spPr bwMode="auto">
          <a:xfrm>
            <a:off x="3352800" y="1905000"/>
            <a:ext cx="13716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6894" name="AutoShape 31"/>
          <p:cNvCxnSpPr>
            <a:cxnSpLocks noChangeShapeType="1"/>
            <a:stCxn id="36870" idx="1"/>
            <a:endCxn id="36893" idx="3"/>
          </p:cNvCxnSpPr>
          <p:nvPr/>
        </p:nvCxnSpPr>
        <p:spPr bwMode="auto">
          <a:xfrm flipH="1">
            <a:off x="4738688" y="2209800"/>
            <a:ext cx="504825" cy="0"/>
          </a:xfrm>
          <a:prstGeom prst="straightConnector1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95" name="Rectangle 32"/>
          <p:cNvSpPr>
            <a:spLocks noChangeArrowheads="1"/>
          </p:cNvSpPr>
          <p:nvPr/>
        </p:nvSpPr>
        <p:spPr bwMode="auto">
          <a:xfrm>
            <a:off x="3048000" y="3200400"/>
            <a:ext cx="17526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6896" name="AutoShape 33"/>
          <p:cNvCxnSpPr>
            <a:cxnSpLocks noChangeShapeType="1"/>
            <a:stCxn id="36873" idx="1"/>
            <a:endCxn id="36895" idx="3"/>
          </p:cNvCxnSpPr>
          <p:nvPr/>
        </p:nvCxnSpPr>
        <p:spPr bwMode="auto">
          <a:xfrm flipH="1">
            <a:off x="4814888" y="3505200"/>
            <a:ext cx="428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97" name="Text Box 34"/>
          <p:cNvSpPr txBox="1">
            <a:spLocks noChangeArrowheads="1"/>
          </p:cNvSpPr>
          <p:nvPr/>
        </p:nvSpPr>
        <p:spPr bwMode="auto">
          <a:xfrm>
            <a:off x="667814" y="1902768"/>
            <a:ext cx="16774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dirty="0"/>
              <a:t>Total, Total</a:t>
            </a:r>
          </a:p>
        </p:txBody>
      </p:sp>
      <p:sp>
        <p:nvSpPr>
          <p:cNvPr id="36898" name="Text Box 36"/>
          <p:cNvSpPr txBox="1">
            <a:spLocks noChangeArrowheads="1"/>
          </p:cNvSpPr>
          <p:nvPr/>
        </p:nvSpPr>
        <p:spPr bwMode="auto">
          <a:xfrm>
            <a:off x="1116013" y="47244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??</a:t>
            </a:r>
          </a:p>
        </p:txBody>
      </p:sp>
      <p:sp>
        <p:nvSpPr>
          <p:cNvPr id="36899" name="Text Box 37"/>
          <p:cNvSpPr txBox="1">
            <a:spLocks noChangeArrowheads="1"/>
          </p:cNvSpPr>
          <p:nvPr/>
        </p:nvSpPr>
        <p:spPr bwMode="auto">
          <a:xfrm>
            <a:off x="1143000" y="32766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??</a:t>
            </a:r>
          </a:p>
        </p:txBody>
      </p:sp>
      <p:sp>
        <p:nvSpPr>
          <p:cNvPr id="36900" name="Text Box 38"/>
          <p:cNvSpPr txBox="1">
            <a:spLocks noChangeArrowheads="1"/>
          </p:cNvSpPr>
          <p:nvPr/>
        </p:nvSpPr>
        <p:spPr bwMode="auto">
          <a:xfrm>
            <a:off x="3384550" y="2025650"/>
            <a:ext cx="1339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sz="1800"/>
              <a:t>COUNTRY</a:t>
            </a:r>
          </a:p>
        </p:txBody>
      </p:sp>
      <p:sp>
        <p:nvSpPr>
          <p:cNvPr id="36901" name="Text Box 39"/>
          <p:cNvSpPr txBox="1">
            <a:spLocks noChangeArrowheads="1"/>
          </p:cNvSpPr>
          <p:nvPr/>
        </p:nvSpPr>
        <p:spPr bwMode="auto">
          <a:xfrm>
            <a:off x="5641975" y="1905000"/>
            <a:ext cx="625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has</a:t>
            </a:r>
          </a:p>
        </p:txBody>
      </p:sp>
      <p:sp>
        <p:nvSpPr>
          <p:cNvPr id="36902" name="Text Box 40"/>
          <p:cNvSpPr txBox="1">
            <a:spLocks noChangeArrowheads="1"/>
          </p:cNvSpPr>
          <p:nvPr/>
        </p:nvSpPr>
        <p:spPr bwMode="auto">
          <a:xfrm>
            <a:off x="7300913" y="1981200"/>
            <a:ext cx="15573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CAPITAL</a:t>
            </a:r>
          </a:p>
        </p:txBody>
      </p:sp>
      <p:pic>
        <p:nvPicPr>
          <p:cNvPr id="39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602550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vs. Partial Participations</a:t>
            </a:r>
          </a:p>
        </p:txBody>
      </p:sp>
      <p:sp>
        <p:nvSpPr>
          <p:cNvPr id="37894" name="AutoShape 3"/>
          <p:cNvSpPr>
            <a:spLocks noChangeArrowheads="1"/>
          </p:cNvSpPr>
          <p:nvPr/>
        </p:nvSpPr>
        <p:spPr bwMode="auto">
          <a:xfrm>
            <a:off x="5257800" y="1676400"/>
            <a:ext cx="1371600" cy="1066800"/>
          </a:xfrm>
          <a:prstGeom prst="diamond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7" name="AutoShape 6"/>
          <p:cNvSpPr>
            <a:spLocks noChangeArrowheads="1"/>
          </p:cNvSpPr>
          <p:nvPr/>
        </p:nvSpPr>
        <p:spPr bwMode="auto">
          <a:xfrm>
            <a:off x="5257800" y="2971800"/>
            <a:ext cx="1295400" cy="1066800"/>
          </a:xfrm>
          <a:prstGeom prst="diamond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0" name="AutoShape 9"/>
          <p:cNvSpPr>
            <a:spLocks noChangeArrowheads="1"/>
          </p:cNvSpPr>
          <p:nvPr/>
        </p:nvSpPr>
        <p:spPr bwMode="auto">
          <a:xfrm>
            <a:off x="5386388" y="4343400"/>
            <a:ext cx="990600" cy="1066800"/>
          </a:xfrm>
          <a:prstGeom prst="diamond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7901" name="AutoShape 10"/>
          <p:cNvCxnSpPr>
            <a:cxnSpLocks noChangeShapeType="1"/>
            <a:stCxn id="37900" idx="3"/>
          </p:cNvCxnSpPr>
          <p:nvPr/>
        </p:nvCxnSpPr>
        <p:spPr bwMode="auto">
          <a:xfrm>
            <a:off x="6391275" y="4876800"/>
            <a:ext cx="823913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02" name="AutoShape 11"/>
          <p:cNvCxnSpPr>
            <a:cxnSpLocks noChangeShapeType="1"/>
            <a:stCxn id="37900" idx="1"/>
          </p:cNvCxnSpPr>
          <p:nvPr/>
        </p:nvCxnSpPr>
        <p:spPr bwMode="auto">
          <a:xfrm flipH="1">
            <a:off x="4700588" y="4876800"/>
            <a:ext cx="671512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905" name="Rectangle 14"/>
          <p:cNvSpPr>
            <a:spLocks noChangeArrowheads="1"/>
          </p:cNvSpPr>
          <p:nvPr/>
        </p:nvSpPr>
        <p:spPr bwMode="auto">
          <a:xfrm>
            <a:off x="7239000" y="1828800"/>
            <a:ext cx="1676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6" name="Rectangle 15"/>
          <p:cNvSpPr>
            <a:spLocks noChangeArrowheads="1"/>
          </p:cNvSpPr>
          <p:nvPr/>
        </p:nvSpPr>
        <p:spPr bwMode="auto">
          <a:xfrm>
            <a:off x="7239000" y="3124200"/>
            <a:ext cx="14478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Text Box 16"/>
          <p:cNvSpPr txBox="1">
            <a:spLocks noChangeArrowheads="1"/>
          </p:cNvSpPr>
          <p:nvPr/>
        </p:nvSpPr>
        <p:spPr bwMode="auto">
          <a:xfrm>
            <a:off x="3200400" y="3276600"/>
            <a:ext cx="1420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PERSON</a:t>
            </a:r>
          </a:p>
        </p:txBody>
      </p:sp>
      <p:sp>
        <p:nvSpPr>
          <p:cNvPr id="37908" name="Rectangle 17"/>
          <p:cNvSpPr>
            <a:spLocks noChangeArrowheads="1"/>
          </p:cNvSpPr>
          <p:nvPr/>
        </p:nvSpPr>
        <p:spPr bwMode="auto">
          <a:xfrm>
            <a:off x="3124200" y="4572000"/>
            <a:ext cx="16002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9" name="Rectangle 18"/>
          <p:cNvSpPr>
            <a:spLocks noChangeArrowheads="1"/>
          </p:cNvSpPr>
          <p:nvPr/>
        </p:nvSpPr>
        <p:spPr bwMode="auto">
          <a:xfrm>
            <a:off x="7239000" y="4572000"/>
            <a:ext cx="16002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Text Box 19"/>
          <p:cNvSpPr txBox="1">
            <a:spLocks noChangeArrowheads="1"/>
          </p:cNvSpPr>
          <p:nvPr/>
        </p:nvSpPr>
        <p:spPr bwMode="auto">
          <a:xfrm>
            <a:off x="3124200" y="4724400"/>
            <a:ext cx="162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STUDENT</a:t>
            </a:r>
          </a:p>
        </p:txBody>
      </p:sp>
      <p:sp>
        <p:nvSpPr>
          <p:cNvPr id="37911" name="Text Box 20"/>
          <p:cNvSpPr txBox="1">
            <a:spLocks noChangeArrowheads="1"/>
          </p:cNvSpPr>
          <p:nvPr/>
        </p:nvSpPr>
        <p:spPr bwMode="auto">
          <a:xfrm>
            <a:off x="7226300" y="4648200"/>
            <a:ext cx="15573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SECTION</a:t>
            </a:r>
          </a:p>
        </p:txBody>
      </p:sp>
      <p:sp>
        <p:nvSpPr>
          <p:cNvPr id="37912" name="Text Box 21"/>
          <p:cNvSpPr txBox="1">
            <a:spLocks noChangeArrowheads="1"/>
          </p:cNvSpPr>
          <p:nvPr/>
        </p:nvSpPr>
        <p:spPr bwMode="auto">
          <a:xfrm>
            <a:off x="7543800" y="3200400"/>
            <a:ext cx="846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CAR</a:t>
            </a:r>
          </a:p>
        </p:txBody>
      </p:sp>
      <p:sp>
        <p:nvSpPr>
          <p:cNvPr id="37913" name="Text Box 22"/>
          <p:cNvSpPr txBox="1">
            <a:spLocks noChangeArrowheads="1"/>
          </p:cNvSpPr>
          <p:nvPr/>
        </p:nvSpPr>
        <p:spPr bwMode="auto">
          <a:xfrm>
            <a:off x="5478463" y="3200400"/>
            <a:ext cx="846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owns</a:t>
            </a:r>
          </a:p>
        </p:txBody>
      </p:sp>
      <p:sp>
        <p:nvSpPr>
          <p:cNvPr id="37914" name="Text Box 23"/>
          <p:cNvSpPr txBox="1">
            <a:spLocks noChangeArrowheads="1"/>
          </p:cNvSpPr>
          <p:nvPr/>
        </p:nvSpPr>
        <p:spPr bwMode="auto">
          <a:xfrm>
            <a:off x="5462588" y="4648200"/>
            <a:ext cx="862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takes</a:t>
            </a:r>
          </a:p>
        </p:txBody>
      </p:sp>
      <p:cxnSp>
        <p:nvCxnSpPr>
          <p:cNvPr id="37915" name="AutoShape 24"/>
          <p:cNvCxnSpPr>
            <a:cxnSpLocks noChangeShapeType="1"/>
            <a:stCxn id="37897" idx="3"/>
            <a:endCxn id="37906" idx="1"/>
          </p:cNvCxnSpPr>
          <p:nvPr/>
        </p:nvCxnSpPr>
        <p:spPr bwMode="auto">
          <a:xfrm flipV="1">
            <a:off x="6567488" y="3467100"/>
            <a:ext cx="657225" cy="38100"/>
          </a:xfrm>
          <a:prstGeom prst="straightConnector1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16" name="AutoShape 25"/>
          <p:cNvCxnSpPr>
            <a:cxnSpLocks noChangeShapeType="1"/>
            <a:stCxn id="37894" idx="3"/>
          </p:cNvCxnSpPr>
          <p:nvPr/>
        </p:nvCxnSpPr>
        <p:spPr bwMode="auto">
          <a:xfrm>
            <a:off x="6643688" y="2209800"/>
            <a:ext cx="595312" cy="0"/>
          </a:xfrm>
          <a:prstGeom prst="straightConnector1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917" name="Rectangle 26"/>
          <p:cNvSpPr>
            <a:spLocks noChangeArrowheads="1"/>
          </p:cNvSpPr>
          <p:nvPr/>
        </p:nvSpPr>
        <p:spPr bwMode="auto">
          <a:xfrm>
            <a:off x="3352800" y="1905000"/>
            <a:ext cx="13716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7918" name="AutoShape 27"/>
          <p:cNvCxnSpPr>
            <a:cxnSpLocks noChangeShapeType="1"/>
            <a:stCxn id="37894" idx="1"/>
            <a:endCxn id="37917" idx="3"/>
          </p:cNvCxnSpPr>
          <p:nvPr/>
        </p:nvCxnSpPr>
        <p:spPr bwMode="auto">
          <a:xfrm flipH="1">
            <a:off x="4738688" y="2209800"/>
            <a:ext cx="504825" cy="0"/>
          </a:xfrm>
          <a:prstGeom prst="straightConnector1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919" name="Rectangle 28"/>
          <p:cNvSpPr>
            <a:spLocks noChangeArrowheads="1"/>
          </p:cNvSpPr>
          <p:nvPr/>
        </p:nvSpPr>
        <p:spPr bwMode="auto">
          <a:xfrm>
            <a:off x="3048000" y="3200400"/>
            <a:ext cx="17526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7920" name="AutoShape 29"/>
          <p:cNvCxnSpPr>
            <a:cxnSpLocks noChangeShapeType="1"/>
            <a:stCxn id="37897" idx="1"/>
            <a:endCxn id="37919" idx="3"/>
          </p:cNvCxnSpPr>
          <p:nvPr/>
        </p:nvCxnSpPr>
        <p:spPr bwMode="auto">
          <a:xfrm flipH="1">
            <a:off x="4814888" y="3505200"/>
            <a:ext cx="428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921" name="Text Box 30"/>
          <p:cNvSpPr txBox="1">
            <a:spLocks noChangeArrowheads="1"/>
          </p:cNvSpPr>
          <p:nvPr/>
        </p:nvSpPr>
        <p:spPr bwMode="auto">
          <a:xfrm>
            <a:off x="667814" y="1902768"/>
            <a:ext cx="16774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dirty="0"/>
              <a:t>Total, Total</a:t>
            </a:r>
          </a:p>
        </p:txBody>
      </p:sp>
      <p:sp>
        <p:nvSpPr>
          <p:cNvPr id="37922" name="Text Box 31"/>
          <p:cNvSpPr txBox="1">
            <a:spLocks noChangeArrowheads="1"/>
          </p:cNvSpPr>
          <p:nvPr/>
        </p:nvSpPr>
        <p:spPr bwMode="auto">
          <a:xfrm>
            <a:off x="1116013" y="47244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??</a:t>
            </a:r>
          </a:p>
        </p:txBody>
      </p:sp>
      <p:sp>
        <p:nvSpPr>
          <p:cNvPr id="37923" name="Text Box 32"/>
          <p:cNvSpPr txBox="1">
            <a:spLocks noChangeArrowheads="1"/>
          </p:cNvSpPr>
          <p:nvPr/>
        </p:nvSpPr>
        <p:spPr bwMode="auto">
          <a:xfrm>
            <a:off x="435204" y="3274368"/>
            <a:ext cx="19093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dirty="0"/>
              <a:t>Partial, Total</a:t>
            </a:r>
          </a:p>
        </p:txBody>
      </p:sp>
      <p:sp>
        <p:nvSpPr>
          <p:cNvPr id="37924" name="Text Box 33"/>
          <p:cNvSpPr txBox="1">
            <a:spLocks noChangeArrowheads="1"/>
          </p:cNvSpPr>
          <p:nvPr/>
        </p:nvSpPr>
        <p:spPr bwMode="auto">
          <a:xfrm>
            <a:off x="3384550" y="2025650"/>
            <a:ext cx="1339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sz="1800"/>
              <a:t>COUNTRY</a:t>
            </a:r>
          </a:p>
        </p:txBody>
      </p:sp>
      <p:sp>
        <p:nvSpPr>
          <p:cNvPr id="37925" name="Text Box 34"/>
          <p:cNvSpPr txBox="1">
            <a:spLocks noChangeArrowheads="1"/>
          </p:cNvSpPr>
          <p:nvPr/>
        </p:nvSpPr>
        <p:spPr bwMode="auto">
          <a:xfrm>
            <a:off x="5641975" y="1905000"/>
            <a:ext cx="625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has</a:t>
            </a:r>
          </a:p>
        </p:txBody>
      </p:sp>
      <p:sp>
        <p:nvSpPr>
          <p:cNvPr id="37926" name="Text Box 35"/>
          <p:cNvSpPr txBox="1">
            <a:spLocks noChangeArrowheads="1"/>
          </p:cNvSpPr>
          <p:nvPr/>
        </p:nvSpPr>
        <p:spPr bwMode="auto">
          <a:xfrm>
            <a:off x="7300913" y="1981200"/>
            <a:ext cx="15573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CAPITAL</a:t>
            </a:r>
          </a:p>
        </p:txBody>
      </p:sp>
      <p:pic>
        <p:nvPicPr>
          <p:cNvPr id="39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166117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vs. Partial Participations</a:t>
            </a:r>
          </a:p>
        </p:txBody>
      </p:sp>
      <p:sp>
        <p:nvSpPr>
          <p:cNvPr id="38918" name="AutoShape 3"/>
          <p:cNvSpPr>
            <a:spLocks noChangeArrowheads="1"/>
          </p:cNvSpPr>
          <p:nvPr/>
        </p:nvSpPr>
        <p:spPr bwMode="auto">
          <a:xfrm>
            <a:off x="5257800" y="1676400"/>
            <a:ext cx="1371600" cy="1066800"/>
          </a:xfrm>
          <a:prstGeom prst="diamond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1" name="AutoShape 6"/>
          <p:cNvSpPr>
            <a:spLocks noChangeArrowheads="1"/>
          </p:cNvSpPr>
          <p:nvPr/>
        </p:nvSpPr>
        <p:spPr bwMode="auto">
          <a:xfrm>
            <a:off x="5257800" y="2971800"/>
            <a:ext cx="1295400" cy="1066800"/>
          </a:xfrm>
          <a:prstGeom prst="diamond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4" name="AutoShape 9"/>
          <p:cNvSpPr>
            <a:spLocks noChangeArrowheads="1"/>
          </p:cNvSpPr>
          <p:nvPr/>
        </p:nvSpPr>
        <p:spPr bwMode="auto">
          <a:xfrm>
            <a:off x="5386388" y="4343400"/>
            <a:ext cx="990600" cy="1066800"/>
          </a:xfrm>
          <a:prstGeom prst="diamond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8925" name="AutoShape 10"/>
          <p:cNvCxnSpPr>
            <a:cxnSpLocks noChangeShapeType="1"/>
            <a:stCxn id="38924" idx="3"/>
          </p:cNvCxnSpPr>
          <p:nvPr/>
        </p:nvCxnSpPr>
        <p:spPr bwMode="auto">
          <a:xfrm>
            <a:off x="6391275" y="4876800"/>
            <a:ext cx="823913" cy="0"/>
          </a:xfrm>
          <a:prstGeom prst="straightConnector1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926" name="AutoShape 11"/>
          <p:cNvCxnSpPr>
            <a:cxnSpLocks noChangeShapeType="1"/>
            <a:stCxn id="38924" idx="1"/>
          </p:cNvCxnSpPr>
          <p:nvPr/>
        </p:nvCxnSpPr>
        <p:spPr bwMode="auto">
          <a:xfrm flipH="1">
            <a:off x="4700588" y="4876800"/>
            <a:ext cx="671512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929" name="Rectangle 14"/>
          <p:cNvSpPr>
            <a:spLocks noChangeArrowheads="1"/>
          </p:cNvSpPr>
          <p:nvPr/>
        </p:nvSpPr>
        <p:spPr bwMode="auto">
          <a:xfrm>
            <a:off x="7239000" y="1828800"/>
            <a:ext cx="1676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0" name="Rectangle 15"/>
          <p:cNvSpPr>
            <a:spLocks noChangeArrowheads="1"/>
          </p:cNvSpPr>
          <p:nvPr/>
        </p:nvSpPr>
        <p:spPr bwMode="auto">
          <a:xfrm>
            <a:off x="7239000" y="3124200"/>
            <a:ext cx="14478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1" name="Text Box 16"/>
          <p:cNvSpPr txBox="1">
            <a:spLocks noChangeArrowheads="1"/>
          </p:cNvSpPr>
          <p:nvPr/>
        </p:nvSpPr>
        <p:spPr bwMode="auto">
          <a:xfrm>
            <a:off x="3200400" y="3276600"/>
            <a:ext cx="1420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PERSON</a:t>
            </a:r>
          </a:p>
        </p:txBody>
      </p:sp>
      <p:sp>
        <p:nvSpPr>
          <p:cNvPr id="38932" name="Rectangle 17"/>
          <p:cNvSpPr>
            <a:spLocks noChangeArrowheads="1"/>
          </p:cNvSpPr>
          <p:nvPr/>
        </p:nvSpPr>
        <p:spPr bwMode="auto">
          <a:xfrm>
            <a:off x="3124200" y="4572000"/>
            <a:ext cx="16002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3" name="Rectangle 18"/>
          <p:cNvSpPr>
            <a:spLocks noChangeArrowheads="1"/>
          </p:cNvSpPr>
          <p:nvPr/>
        </p:nvSpPr>
        <p:spPr bwMode="auto">
          <a:xfrm>
            <a:off x="7239000" y="4572000"/>
            <a:ext cx="16002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4" name="Text Box 19"/>
          <p:cNvSpPr txBox="1">
            <a:spLocks noChangeArrowheads="1"/>
          </p:cNvSpPr>
          <p:nvPr/>
        </p:nvSpPr>
        <p:spPr bwMode="auto">
          <a:xfrm>
            <a:off x="3124200" y="4724400"/>
            <a:ext cx="162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STUDENT</a:t>
            </a:r>
          </a:p>
        </p:txBody>
      </p:sp>
      <p:sp>
        <p:nvSpPr>
          <p:cNvPr id="38935" name="Text Box 20"/>
          <p:cNvSpPr txBox="1">
            <a:spLocks noChangeArrowheads="1"/>
          </p:cNvSpPr>
          <p:nvPr/>
        </p:nvSpPr>
        <p:spPr bwMode="auto">
          <a:xfrm>
            <a:off x="7226300" y="4648200"/>
            <a:ext cx="15573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SECTION</a:t>
            </a:r>
          </a:p>
        </p:txBody>
      </p:sp>
      <p:sp>
        <p:nvSpPr>
          <p:cNvPr id="38936" name="Text Box 21"/>
          <p:cNvSpPr txBox="1">
            <a:spLocks noChangeArrowheads="1"/>
          </p:cNvSpPr>
          <p:nvPr/>
        </p:nvSpPr>
        <p:spPr bwMode="auto">
          <a:xfrm>
            <a:off x="7543800" y="3200400"/>
            <a:ext cx="846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CAR</a:t>
            </a:r>
          </a:p>
        </p:txBody>
      </p:sp>
      <p:sp>
        <p:nvSpPr>
          <p:cNvPr id="38937" name="Text Box 22"/>
          <p:cNvSpPr txBox="1">
            <a:spLocks noChangeArrowheads="1"/>
          </p:cNvSpPr>
          <p:nvPr/>
        </p:nvSpPr>
        <p:spPr bwMode="auto">
          <a:xfrm>
            <a:off x="5478463" y="3200400"/>
            <a:ext cx="846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owns</a:t>
            </a:r>
          </a:p>
        </p:txBody>
      </p:sp>
      <p:sp>
        <p:nvSpPr>
          <p:cNvPr id="38938" name="Text Box 23"/>
          <p:cNvSpPr txBox="1">
            <a:spLocks noChangeArrowheads="1"/>
          </p:cNvSpPr>
          <p:nvPr/>
        </p:nvSpPr>
        <p:spPr bwMode="auto">
          <a:xfrm>
            <a:off x="5462588" y="4648200"/>
            <a:ext cx="862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takes</a:t>
            </a:r>
          </a:p>
        </p:txBody>
      </p:sp>
      <p:cxnSp>
        <p:nvCxnSpPr>
          <p:cNvPr id="38939" name="AutoShape 24"/>
          <p:cNvCxnSpPr>
            <a:cxnSpLocks noChangeShapeType="1"/>
            <a:stCxn id="38921" idx="3"/>
            <a:endCxn id="38930" idx="1"/>
          </p:cNvCxnSpPr>
          <p:nvPr/>
        </p:nvCxnSpPr>
        <p:spPr bwMode="auto">
          <a:xfrm flipV="1">
            <a:off x="6567488" y="3467100"/>
            <a:ext cx="657225" cy="38100"/>
          </a:xfrm>
          <a:prstGeom prst="straightConnector1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940" name="AutoShape 25"/>
          <p:cNvCxnSpPr>
            <a:cxnSpLocks noChangeShapeType="1"/>
            <a:stCxn id="38918" idx="3"/>
          </p:cNvCxnSpPr>
          <p:nvPr/>
        </p:nvCxnSpPr>
        <p:spPr bwMode="auto">
          <a:xfrm>
            <a:off x="6643688" y="2209800"/>
            <a:ext cx="595312" cy="0"/>
          </a:xfrm>
          <a:prstGeom prst="straightConnector1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941" name="Rectangle 26"/>
          <p:cNvSpPr>
            <a:spLocks noChangeArrowheads="1"/>
          </p:cNvSpPr>
          <p:nvPr/>
        </p:nvSpPr>
        <p:spPr bwMode="auto">
          <a:xfrm>
            <a:off x="3352800" y="1905000"/>
            <a:ext cx="13716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8942" name="AutoShape 27"/>
          <p:cNvCxnSpPr>
            <a:cxnSpLocks noChangeShapeType="1"/>
            <a:stCxn id="38918" idx="1"/>
            <a:endCxn id="38941" idx="3"/>
          </p:cNvCxnSpPr>
          <p:nvPr/>
        </p:nvCxnSpPr>
        <p:spPr bwMode="auto">
          <a:xfrm flipH="1">
            <a:off x="4738688" y="2209800"/>
            <a:ext cx="504825" cy="0"/>
          </a:xfrm>
          <a:prstGeom prst="straightConnector1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943" name="Rectangle 28"/>
          <p:cNvSpPr>
            <a:spLocks noChangeArrowheads="1"/>
          </p:cNvSpPr>
          <p:nvPr/>
        </p:nvSpPr>
        <p:spPr bwMode="auto">
          <a:xfrm>
            <a:off x="3048000" y="3200400"/>
            <a:ext cx="17526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8944" name="AutoShape 29"/>
          <p:cNvCxnSpPr>
            <a:cxnSpLocks noChangeShapeType="1"/>
            <a:stCxn id="38921" idx="1"/>
            <a:endCxn id="38943" idx="3"/>
          </p:cNvCxnSpPr>
          <p:nvPr/>
        </p:nvCxnSpPr>
        <p:spPr bwMode="auto">
          <a:xfrm flipH="1">
            <a:off x="4814888" y="3505200"/>
            <a:ext cx="428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945" name="Text Box 30"/>
          <p:cNvSpPr txBox="1">
            <a:spLocks noChangeArrowheads="1"/>
          </p:cNvSpPr>
          <p:nvPr/>
        </p:nvSpPr>
        <p:spPr bwMode="auto">
          <a:xfrm>
            <a:off x="667814" y="1902768"/>
            <a:ext cx="16774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dirty="0"/>
              <a:t>Total, Total</a:t>
            </a:r>
          </a:p>
        </p:txBody>
      </p:sp>
      <p:sp>
        <p:nvSpPr>
          <p:cNvPr id="38946" name="Text Box 31"/>
          <p:cNvSpPr txBox="1">
            <a:spLocks noChangeArrowheads="1"/>
          </p:cNvSpPr>
          <p:nvPr/>
        </p:nvSpPr>
        <p:spPr bwMode="auto">
          <a:xfrm>
            <a:off x="408216" y="4722168"/>
            <a:ext cx="19093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dirty="0"/>
              <a:t>Partial, Total</a:t>
            </a:r>
          </a:p>
        </p:txBody>
      </p:sp>
      <p:sp>
        <p:nvSpPr>
          <p:cNvPr id="38947" name="Text Box 32"/>
          <p:cNvSpPr txBox="1">
            <a:spLocks noChangeArrowheads="1"/>
          </p:cNvSpPr>
          <p:nvPr/>
        </p:nvSpPr>
        <p:spPr bwMode="auto">
          <a:xfrm>
            <a:off x="435204" y="3274368"/>
            <a:ext cx="19093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dirty="0"/>
              <a:t>Partial, Total</a:t>
            </a:r>
          </a:p>
        </p:txBody>
      </p:sp>
      <p:sp>
        <p:nvSpPr>
          <p:cNvPr id="38948" name="Text Box 33"/>
          <p:cNvSpPr txBox="1">
            <a:spLocks noChangeArrowheads="1"/>
          </p:cNvSpPr>
          <p:nvPr/>
        </p:nvSpPr>
        <p:spPr bwMode="auto">
          <a:xfrm>
            <a:off x="3384550" y="2025650"/>
            <a:ext cx="1339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sz="1800"/>
              <a:t>COUNTRY</a:t>
            </a:r>
          </a:p>
        </p:txBody>
      </p:sp>
      <p:sp>
        <p:nvSpPr>
          <p:cNvPr id="38949" name="Text Box 34"/>
          <p:cNvSpPr txBox="1">
            <a:spLocks noChangeArrowheads="1"/>
          </p:cNvSpPr>
          <p:nvPr/>
        </p:nvSpPr>
        <p:spPr bwMode="auto">
          <a:xfrm>
            <a:off x="5641975" y="1905000"/>
            <a:ext cx="625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has</a:t>
            </a:r>
          </a:p>
        </p:txBody>
      </p:sp>
      <p:sp>
        <p:nvSpPr>
          <p:cNvPr id="38950" name="Text Box 35"/>
          <p:cNvSpPr txBox="1">
            <a:spLocks noChangeArrowheads="1"/>
          </p:cNvSpPr>
          <p:nvPr/>
        </p:nvSpPr>
        <p:spPr bwMode="auto">
          <a:xfrm>
            <a:off x="7300913" y="1981200"/>
            <a:ext cx="15573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CAPITAL</a:t>
            </a:r>
          </a:p>
        </p:txBody>
      </p:sp>
      <p:pic>
        <p:nvPicPr>
          <p:cNvPr id="39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59615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Weak Entities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/>
              <a:t>A </a:t>
            </a:r>
            <a:r>
              <a:rPr lang="en-US" sz="2400" dirty="0">
                <a:solidFill>
                  <a:srgbClr val="0070C0"/>
                </a:solidFill>
              </a:rPr>
              <a:t>weak entity </a:t>
            </a:r>
            <a:r>
              <a:rPr lang="en-US" sz="2400" dirty="0"/>
              <a:t>can be identified uniquely only by considering the primary key of another (</a:t>
            </a:r>
            <a:r>
              <a:rPr lang="en-US" sz="2400" i="1" dirty="0"/>
              <a:t>owner</a:t>
            </a:r>
            <a:r>
              <a:rPr lang="en-US" sz="2400" dirty="0"/>
              <a:t>) entity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200" dirty="0"/>
              <a:t>Owner entity set and weak entity set must participate in a one-to-many relationship set (one owner, many weak entities)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200" dirty="0"/>
              <a:t>Weak entity set must have total participation in this </a:t>
            </a:r>
            <a:br>
              <a:rPr lang="en-US" sz="2200" dirty="0"/>
            </a:br>
            <a:r>
              <a:rPr lang="en-US" sz="2200" dirty="0">
                <a:solidFill>
                  <a:srgbClr val="0070C0"/>
                </a:solidFill>
              </a:rPr>
              <a:t>identifying relationship set</a:t>
            </a:r>
            <a:r>
              <a:rPr lang="en-US" sz="2200" dirty="0"/>
              <a:t> </a:t>
            </a:r>
          </a:p>
          <a:p>
            <a:pPr lvl="1">
              <a:buSzPct val="75000"/>
            </a:pPr>
            <a:endParaRPr lang="en-US" sz="2000" dirty="0"/>
          </a:p>
          <a:p>
            <a:pPr>
              <a:buSzPct val="75000"/>
              <a:buFont typeface="Wingdings" pitchFamily="2" charset="2"/>
              <a:buChar char="§"/>
            </a:pPr>
            <a:r>
              <a:rPr lang="en-US" sz="2400" dirty="0"/>
              <a:t>The set of attributes of a weak entity set that </a:t>
            </a:r>
            <a:r>
              <a:rPr lang="en-US" sz="2400"/>
              <a:t>uniquely identifies </a:t>
            </a:r>
            <a:r>
              <a:rPr lang="en-US" sz="2400" dirty="0"/>
              <a:t>a weak entity for a given owner entity is called </a:t>
            </a:r>
            <a:br>
              <a:rPr lang="en-US" sz="2400" dirty="0"/>
            </a:br>
            <a:r>
              <a:rPr lang="en-US" sz="2400" dirty="0">
                <a:solidFill>
                  <a:srgbClr val="0070C0"/>
                </a:solidFill>
              </a:rPr>
              <a:t>partial key</a:t>
            </a:r>
          </a:p>
        </p:txBody>
      </p:sp>
      <p:pic>
        <p:nvPicPr>
          <p:cNvPr id="70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9093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Weak Entities: An Example</a:t>
            </a:r>
          </a:p>
        </p:txBody>
      </p:sp>
      <p:sp>
        <p:nvSpPr>
          <p:cNvPr id="42" name="Freeform 6"/>
          <p:cNvSpPr>
            <a:spLocks/>
          </p:cNvSpPr>
          <p:nvPr/>
        </p:nvSpPr>
        <p:spPr bwMode="auto">
          <a:xfrm>
            <a:off x="5872163" y="4260526"/>
            <a:ext cx="1254125" cy="530225"/>
          </a:xfrm>
          <a:custGeom>
            <a:avLst/>
            <a:gdLst>
              <a:gd name="T0" fmla="*/ 788 w 790"/>
              <a:gd name="T1" fmla="*/ 153 h 334"/>
              <a:gd name="T2" fmla="*/ 775 w 790"/>
              <a:gd name="T3" fmla="*/ 124 h 334"/>
              <a:gd name="T4" fmla="*/ 752 w 790"/>
              <a:gd name="T5" fmla="*/ 97 h 334"/>
              <a:gd name="T6" fmla="*/ 718 w 790"/>
              <a:gd name="T7" fmla="*/ 71 h 334"/>
              <a:gd name="T8" fmla="*/ 674 w 790"/>
              <a:gd name="T9" fmla="*/ 50 h 334"/>
              <a:gd name="T10" fmla="*/ 621 w 790"/>
              <a:gd name="T11" fmla="*/ 30 h 334"/>
              <a:gd name="T12" fmla="*/ 561 w 790"/>
              <a:gd name="T13" fmla="*/ 17 h 334"/>
              <a:gd name="T14" fmla="*/ 497 w 790"/>
              <a:gd name="T15" fmla="*/ 6 h 334"/>
              <a:gd name="T16" fmla="*/ 429 w 790"/>
              <a:gd name="T17" fmla="*/ 1 h 334"/>
              <a:gd name="T18" fmla="*/ 360 w 790"/>
              <a:gd name="T19" fmla="*/ 1 h 334"/>
              <a:gd name="T20" fmla="*/ 293 w 790"/>
              <a:gd name="T21" fmla="*/ 6 h 334"/>
              <a:gd name="T22" fmla="*/ 228 w 790"/>
              <a:gd name="T23" fmla="*/ 17 h 334"/>
              <a:gd name="T24" fmla="*/ 169 w 790"/>
              <a:gd name="T25" fmla="*/ 30 h 334"/>
              <a:gd name="T26" fmla="*/ 116 w 790"/>
              <a:gd name="T27" fmla="*/ 50 h 334"/>
              <a:gd name="T28" fmla="*/ 72 w 790"/>
              <a:gd name="T29" fmla="*/ 71 h 334"/>
              <a:gd name="T30" fmla="*/ 38 w 790"/>
              <a:gd name="T31" fmla="*/ 97 h 334"/>
              <a:gd name="T32" fmla="*/ 14 w 790"/>
              <a:gd name="T33" fmla="*/ 124 h 334"/>
              <a:gd name="T34" fmla="*/ 2 w 790"/>
              <a:gd name="T35" fmla="*/ 153 h 334"/>
              <a:gd name="T36" fmla="*/ 2 w 790"/>
              <a:gd name="T37" fmla="*/ 181 h 334"/>
              <a:gd name="T38" fmla="*/ 14 w 790"/>
              <a:gd name="T39" fmla="*/ 210 h 334"/>
              <a:gd name="T40" fmla="*/ 38 w 790"/>
              <a:gd name="T41" fmla="*/ 237 h 334"/>
              <a:gd name="T42" fmla="*/ 72 w 790"/>
              <a:gd name="T43" fmla="*/ 262 h 334"/>
              <a:gd name="T44" fmla="*/ 116 w 790"/>
              <a:gd name="T45" fmla="*/ 284 h 334"/>
              <a:gd name="T46" fmla="*/ 169 w 790"/>
              <a:gd name="T47" fmla="*/ 303 h 334"/>
              <a:gd name="T48" fmla="*/ 228 w 790"/>
              <a:gd name="T49" fmla="*/ 317 h 334"/>
              <a:gd name="T50" fmla="*/ 293 w 790"/>
              <a:gd name="T51" fmla="*/ 327 h 334"/>
              <a:gd name="T52" fmla="*/ 360 w 790"/>
              <a:gd name="T53" fmla="*/ 332 h 334"/>
              <a:gd name="T54" fmla="*/ 429 w 790"/>
              <a:gd name="T55" fmla="*/ 332 h 334"/>
              <a:gd name="T56" fmla="*/ 497 w 790"/>
              <a:gd name="T57" fmla="*/ 327 h 334"/>
              <a:gd name="T58" fmla="*/ 561 w 790"/>
              <a:gd name="T59" fmla="*/ 317 h 334"/>
              <a:gd name="T60" fmla="*/ 621 w 790"/>
              <a:gd name="T61" fmla="*/ 303 h 334"/>
              <a:gd name="T62" fmla="*/ 674 w 790"/>
              <a:gd name="T63" fmla="*/ 284 h 334"/>
              <a:gd name="T64" fmla="*/ 718 w 790"/>
              <a:gd name="T65" fmla="*/ 262 h 334"/>
              <a:gd name="T66" fmla="*/ 752 w 790"/>
              <a:gd name="T67" fmla="*/ 237 h 334"/>
              <a:gd name="T68" fmla="*/ 775 w 790"/>
              <a:gd name="T69" fmla="*/ 210 h 334"/>
              <a:gd name="T70" fmla="*/ 788 w 790"/>
              <a:gd name="T71" fmla="*/ 181 h 3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790" h="334">
                <a:moveTo>
                  <a:pt x="789" y="167"/>
                </a:moveTo>
                <a:lnTo>
                  <a:pt x="788" y="153"/>
                </a:lnTo>
                <a:lnTo>
                  <a:pt x="783" y="138"/>
                </a:lnTo>
                <a:lnTo>
                  <a:pt x="775" y="124"/>
                </a:lnTo>
                <a:lnTo>
                  <a:pt x="765" y="110"/>
                </a:lnTo>
                <a:lnTo>
                  <a:pt x="752" y="97"/>
                </a:lnTo>
                <a:lnTo>
                  <a:pt x="736" y="83"/>
                </a:lnTo>
                <a:lnTo>
                  <a:pt x="718" y="71"/>
                </a:lnTo>
                <a:lnTo>
                  <a:pt x="697" y="60"/>
                </a:lnTo>
                <a:lnTo>
                  <a:pt x="674" y="50"/>
                </a:lnTo>
                <a:lnTo>
                  <a:pt x="648" y="40"/>
                </a:lnTo>
                <a:lnTo>
                  <a:pt x="621" y="30"/>
                </a:lnTo>
                <a:lnTo>
                  <a:pt x="592" y="23"/>
                </a:lnTo>
                <a:lnTo>
                  <a:pt x="561" y="17"/>
                </a:lnTo>
                <a:lnTo>
                  <a:pt x="529" y="10"/>
                </a:lnTo>
                <a:lnTo>
                  <a:pt x="497" y="6"/>
                </a:lnTo>
                <a:lnTo>
                  <a:pt x="463" y="3"/>
                </a:lnTo>
                <a:lnTo>
                  <a:pt x="429" y="1"/>
                </a:lnTo>
                <a:lnTo>
                  <a:pt x="394" y="0"/>
                </a:lnTo>
                <a:lnTo>
                  <a:pt x="360" y="1"/>
                </a:lnTo>
                <a:lnTo>
                  <a:pt x="326" y="3"/>
                </a:lnTo>
                <a:lnTo>
                  <a:pt x="293" y="6"/>
                </a:lnTo>
                <a:lnTo>
                  <a:pt x="260" y="10"/>
                </a:lnTo>
                <a:lnTo>
                  <a:pt x="228" y="17"/>
                </a:lnTo>
                <a:lnTo>
                  <a:pt x="197" y="23"/>
                </a:lnTo>
                <a:lnTo>
                  <a:pt x="169" y="30"/>
                </a:lnTo>
                <a:lnTo>
                  <a:pt x="142" y="40"/>
                </a:lnTo>
                <a:lnTo>
                  <a:pt x="116" y="50"/>
                </a:lnTo>
                <a:lnTo>
                  <a:pt x="93" y="60"/>
                </a:lnTo>
                <a:lnTo>
                  <a:pt x="72" y="71"/>
                </a:lnTo>
                <a:lnTo>
                  <a:pt x="54" y="83"/>
                </a:lnTo>
                <a:lnTo>
                  <a:pt x="38" y="97"/>
                </a:lnTo>
                <a:lnTo>
                  <a:pt x="24" y="110"/>
                </a:lnTo>
                <a:lnTo>
                  <a:pt x="14" y="124"/>
                </a:lnTo>
                <a:lnTo>
                  <a:pt x="7" y="138"/>
                </a:lnTo>
                <a:lnTo>
                  <a:pt x="2" y="153"/>
                </a:lnTo>
                <a:lnTo>
                  <a:pt x="0" y="167"/>
                </a:lnTo>
                <a:lnTo>
                  <a:pt x="2" y="181"/>
                </a:lnTo>
                <a:lnTo>
                  <a:pt x="7" y="196"/>
                </a:lnTo>
                <a:lnTo>
                  <a:pt x="14" y="210"/>
                </a:lnTo>
                <a:lnTo>
                  <a:pt x="24" y="224"/>
                </a:lnTo>
                <a:lnTo>
                  <a:pt x="38" y="237"/>
                </a:lnTo>
                <a:lnTo>
                  <a:pt x="54" y="250"/>
                </a:lnTo>
                <a:lnTo>
                  <a:pt x="72" y="262"/>
                </a:lnTo>
                <a:lnTo>
                  <a:pt x="93" y="274"/>
                </a:lnTo>
                <a:lnTo>
                  <a:pt x="116" y="284"/>
                </a:lnTo>
                <a:lnTo>
                  <a:pt x="142" y="294"/>
                </a:lnTo>
                <a:lnTo>
                  <a:pt x="169" y="303"/>
                </a:lnTo>
                <a:lnTo>
                  <a:pt x="197" y="311"/>
                </a:lnTo>
                <a:lnTo>
                  <a:pt x="228" y="317"/>
                </a:lnTo>
                <a:lnTo>
                  <a:pt x="260" y="323"/>
                </a:lnTo>
                <a:lnTo>
                  <a:pt x="293" y="327"/>
                </a:lnTo>
                <a:lnTo>
                  <a:pt x="326" y="331"/>
                </a:lnTo>
                <a:lnTo>
                  <a:pt x="360" y="332"/>
                </a:lnTo>
                <a:lnTo>
                  <a:pt x="394" y="333"/>
                </a:lnTo>
                <a:lnTo>
                  <a:pt x="429" y="332"/>
                </a:lnTo>
                <a:lnTo>
                  <a:pt x="463" y="331"/>
                </a:lnTo>
                <a:lnTo>
                  <a:pt x="497" y="327"/>
                </a:lnTo>
                <a:lnTo>
                  <a:pt x="529" y="323"/>
                </a:lnTo>
                <a:lnTo>
                  <a:pt x="561" y="317"/>
                </a:lnTo>
                <a:lnTo>
                  <a:pt x="592" y="311"/>
                </a:lnTo>
                <a:lnTo>
                  <a:pt x="621" y="303"/>
                </a:lnTo>
                <a:lnTo>
                  <a:pt x="648" y="294"/>
                </a:lnTo>
                <a:lnTo>
                  <a:pt x="674" y="284"/>
                </a:lnTo>
                <a:lnTo>
                  <a:pt x="697" y="274"/>
                </a:lnTo>
                <a:lnTo>
                  <a:pt x="718" y="262"/>
                </a:lnTo>
                <a:lnTo>
                  <a:pt x="736" y="250"/>
                </a:lnTo>
                <a:lnTo>
                  <a:pt x="752" y="237"/>
                </a:lnTo>
                <a:lnTo>
                  <a:pt x="765" y="224"/>
                </a:lnTo>
                <a:lnTo>
                  <a:pt x="775" y="210"/>
                </a:lnTo>
                <a:lnTo>
                  <a:pt x="783" y="196"/>
                </a:lnTo>
                <a:lnTo>
                  <a:pt x="788" y="181"/>
                </a:lnTo>
                <a:lnTo>
                  <a:pt x="789" y="1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Freeform 7"/>
          <p:cNvSpPr>
            <a:spLocks/>
          </p:cNvSpPr>
          <p:nvPr/>
        </p:nvSpPr>
        <p:spPr bwMode="auto">
          <a:xfrm>
            <a:off x="7405688" y="4276401"/>
            <a:ext cx="1254125" cy="530225"/>
          </a:xfrm>
          <a:custGeom>
            <a:avLst/>
            <a:gdLst>
              <a:gd name="T0" fmla="*/ 2 w 790"/>
              <a:gd name="T1" fmla="*/ 181 h 334"/>
              <a:gd name="T2" fmla="*/ 13 w 790"/>
              <a:gd name="T3" fmla="*/ 210 h 334"/>
              <a:gd name="T4" fmla="*/ 38 w 790"/>
              <a:gd name="T5" fmla="*/ 237 h 334"/>
              <a:gd name="T6" fmla="*/ 72 w 790"/>
              <a:gd name="T7" fmla="*/ 262 h 334"/>
              <a:gd name="T8" fmla="*/ 116 w 790"/>
              <a:gd name="T9" fmla="*/ 284 h 334"/>
              <a:gd name="T10" fmla="*/ 169 w 790"/>
              <a:gd name="T11" fmla="*/ 303 h 334"/>
              <a:gd name="T12" fmla="*/ 228 w 790"/>
              <a:gd name="T13" fmla="*/ 317 h 334"/>
              <a:gd name="T14" fmla="*/ 293 w 790"/>
              <a:gd name="T15" fmla="*/ 327 h 334"/>
              <a:gd name="T16" fmla="*/ 360 w 790"/>
              <a:gd name="T17" fmla="*/ 332 h 334"/>
              <a:gd name="T18" fmla="*/ 429 w 790"/>
              <a:gd name="T19" fmla="*/ 332 h 334"/>
              <a:gd name="T20" fmla="*/ 497 w 790"/>
              <a:gd name="T21" fmla="*/ 327 h 334"/>
              <a:gd name="T22" fmla="*/ 561 w 790"/>
              <a:gd name="T23" fmla="*/ 317 h 334"/>
              <a:gd name="T24" fmla="*/ 621 w 790"/>
              <a:gd name="T25" fmla="*/ 303 h 334"/>
              <a:gd name="T26" fmla="*/ 673 w 790"/>
              <a:gd name="T27" fmla="*/ 284 h 334"/>
              <a:gd name="T28" fmla="*/ 717 w 790"/>
              <a:gd name="T29" fmla="*/ 262 h 334"/>
              <a:gd name="T30" fmla="*/ 752 w 790"/>
              <a:gd name="T31" fmla="*/ 237 h 334"/>
              <a:gd name="T32" fmla="*/ 775 w 790"/>
              <a:gd name="T33" fmla="*/ 210 h 334"/>
              <a:gd name="T34" fmla="*/ 787 w 790"/>
              <a:gd name="T35" fmla="*/ 181 h 334"/>
              <a:gd name="T36" fmla="*/ 787 w 790"/>
              <a:gd name="T37" fmla="*/ 152 h 334"/>
              <a:gd name="T38" fmla="*/ 775 w 790"/>
              <a:gd name="T39" fmla="*/ 124 h 334"/>
              <a:gd name="T40" fmla="*/ 751 w 790"/>
              <a:gd name="T41" fmla="*/ 97 h 334"/>
              <a:gd name="T42" fmla="*/ 717 w 790"/>
              <a:gd name="T43" fmla="*/ 71 h 334"/>
              <a:gd name="T44" fmla="*/ 673 w 790"/>
              <a:gd name="T45" fmla="*/ 49 h 334"/>
              <a:gd name="T46" fmla="*/ 620 w 790"/>
              <a:gd name="T47" fmla="*/ 30 h 334"/>
              <a:gd name="T48" fmla="*/ 561 w 790"/>
              <a:gd name="T49" fmla="*/ 16 h 334"/>
              <a:gd name="T50" fmla="*/ 496 w 790"/>
              <a:gd name="T51" fmla="*/ 6 h 334"/>
              <a:gd name="T52" fmla="*/ 429 w 790"/>
              <a:gd name="T53" fmla="*/ 1 h 334"/>
              <a:gd name="T54" fmla="*/ 360 w 790"/>
              <a:gd name="T55" fmla="*/ 1 h 334"/>
              <a:gd name="T56" fmla="*/ 293 w 790"/>
              <a:gd name="T57" fmla="*/ 7 h 334"/>
              <a:gd name="T58" fmla="*/ 228 w 790"/>
              <a:gd name="T59" fmla="*/ 16 h 334"/>
              <a:gd name="T60" fmla="*/ 169 w 790"/>
              <a:gd name="T61" fmla="*/ 30 h 334"/>
              <a:gd name="T62" fmla="*/ 116 w 790"/>
              <a:gd name="T63" fmla="*/ 50 h 334"/>
              <a:gd name="T64" fmla="*/ 72 w 790"/>
              <a:gd name="T65" fmla="*/ 71 h 334"/>
              <a:gd name="T66" fmla="*/ 38 w 790"/>
              <a:gd name="T67" fmla="*/ 97 h 334"/>
              <a:gd name="T68" fmla="*/ 13 w 790"/>
              <a:gd name="T69" fmla="*/ 124 h 334"/>
              <a:gd name="T70" fmla="*/ 2 w 790"/>
              <a:gd name="T71" fmla="*/ 152 h 3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790" h="334">
                <a:moveTo>
                  <a:pt x="0" y="167"/>
                </a:moveTo>
                <a:lnTo>
                  <a:pt x="2" y="181"/>
                </a:lnTo>
                <a:lnTo>
                  <a:pt x="6" y="196"/>
                </a:lnTo>
                <a:lnTo>
                  <a:pt x="13" y="210"/>
                </a:lnTo>
                <a:lnTo>
                  <a:pt x="24" y="224"/>
                </a:lnTo>
                <a:lnTo>
                  <a:pt x="38" y="237"/>
                </a:lnTo>
                <a:lnTo>
                  <a:pt x="53" y="250"/>
                </a:lnTo>
                <a:lnTo>
                  <a:pt x="72" y="262"/>
                </a:lnTo>
                <a:lnTo>
                  <a:pt x="93" y="274"/>
                </a:lnTo>
                <a:lnTo>
                  <a:pt x="116" y="284"/>
                </a:lnTo>
                <a:lnTo>
                  <a:pt x="141" y="294"/>
                </a:lnTo>
                <a:lnTo>
                  <a:pt x="169" y="303"/>
                </a:lnTo>
                <a:lnTo>
                  <a:pt x="197" y="311"/>
                </a:lnTo>
                <a:lnTo>
                  <a:pt x="228" y="317"/>
                </a:lnTo>
                <a:lnTo>
                  <a:pt x="259" y="323"/>
                </a:lnTo>
                <a:lnTo>
                  <a:pt x="293" y="327"/>
                </a:lnTo>
                <a:lnTo>
                  <a:pt x="326" y="331"/>
                </a:lnTo>
                <a:lnTo>
                  <a:pt x="360" y="332"/>
                </a:lnTo>
                <a:lnTo>
                  <a:pt x="394" y="333"/>
                </a:lnTo>
                <a:lnTo>
                  <a:pt x="429" y="332"/>
                </a:lnTo>
                <a:lnTo>
                  <a:pt x="463" y="331"/>
                </a:lnTo>
                <a:lnTo>
                  <a:pt x="497" y="327"/>
                </a:lnTo>
                <a:lnTo>
                  <a:pt x="529" y="323"/>
                </a:lnTo>
                <a:lnTo>
                  <a:pt x="561" y="317"/>
                </a:lnTo>
                <a:lnTo>
                  <a:pt x="591" y="311"/>
                </a:lnTo>
                <a:lnTo>
                  <a:pt x="621" y="303"/>
                </a:lnTo>
                <a:lnTo>
                  <a:pt x="648" y="294"/>
                </a:lnTo>
                <a:lnTo>
                  <a:pt x="673" y="284"/>
                </a:lnTo>
                <a:lnTo>
                  <a:pt x="696" y="274"/>
                </a:lnTo>
                <a:lnTo>
                  <a:pt x="717" y="262"/>
                </a:lnTo>
                <a:lnTo>
                  <a:pt x="736" y="250"/>
                </a:lnTo>
                <a:lnTo>
                  <a:pt x="752" y="237"/>
                </a:lnTo>
                <a:lnTo>
                  <a:pt x="765" y="224"/>
                </a:lnTo>
                <a:lnTo>
                  <a:pt x="775" y="210"/>
                </a:lnTo>
                <a:lnTo>
                  <a:pt x="782" y="195"/>
                </a:lnTo>
                <a:lnTo>
                  <a:pt x="787" y="181"/>
                </a:lnTo>
                <a:lnTo>
                  <a:pt x="789" y="167"/>
                </a:lnTo>
                <a:lnTo>
                  <a:pt x="787" y="152"/>
                </a:lnTo>
                <a:lnTo>
                  <a:pt x="782" y="137"/>
                </a:lnTo>
                <a:lnTo>
                  <a:pt x="775" y="124"/>
                </a:lnTo>
                <a:lnTo>
                  <a:pt x="765" y="110"/>
                </a:lnTo>
                <a:lnTo>
                  <a:pt x="751" y="97"/>
                </a:lnTo>
                <a:lnTo>
                  <a:pt x="736" y="83"/>
                </a:lnTo>
                <a:lnTo>
                  <a:pt x="717" y="71"/>
                </a:lnTo>
                <a:lnTo>
                  <a:pt x="696" y="60"/>
                </a:lnTo>
                <a:lnTo>
                  <a:pt x="673" y="49"/>
                </a:lnTo>
                <a:lnTo>
                  <a:pt x="648" y="40"/>
                </a:lnTo>
                <a:lnTo>
                  <a:pt x="620" y="30"/>
                </a:lnTo>
                <a:lnTo>
                  <a:pt x="591" y="23"/>
                </a:lnTo>
                <a:lnTo>
                  <a:pt x="561" y="16"/>
                </a:lnTo>
                <a:lnTo>
                  <a:pt x="529" y="10"/>
                </a:lnTo>
                <a:lnTo>
                  <a:pt x="496" y="6"/>
                </a:lnTo>
                <a:lnTo>
                  <a:pt x="463" y="3"/>
                </a:lnTo>
                <a:lnTo>
                  <a:pt x="429" y="1"/>
                </a:lnTo>
                <a:lnTo>
                  <a:pt x="394" y="0"/>
                </a:lnTo>
                <a:lnTo>
                  <a:pt x="360" y="1"/>
                </a:lnTo>
                <a:lnTo>
                  <a:pt x="326" y="3"/>
                </a:lnTo>
                <a:lnTo>
                  <a:pt x="293" y="7"/>
                </a:lnTo>
                <a:lnTo>
                  <a:pt x="259" y="10"/>
                </a:lnTo>
                <a:lnTo>
                  <a:pt x="228" y="16"/>
                </a:lnTo>
                <a:lnTo>
                  <a:pt x="197" y="23"/>
                </a:lnTo>
                <a:lnTo>
                  <a:pt x="169" y="30"/>
                </a:lnTo>
                <a:lnTo>
                  <a:pt x="141" y="40"/>
                </a:lnTo>
                <a:lnTo>
                  <a:pt x="116" y="50"/>
                </a:lnTo>
                <a:lnTo>
                  <a:pt x="93" y="60"/>
                </a:lnTo>
                <a:lnTo>
                  <a:pt x="72" y="71"/>
                </a:lnTo>
                <a:lnTo>
                  <a:pt x="53" y="83"/>
                </a:lnTo>
                <a:lnTo>
                  <a:pt x="38" y="97"/>
                </a:lnTo>
                <a:lnTo>
                  <a:pt x="24" y="110"/>
                </a:lnTo>
                <a:lnTo>
                  <a:pt x="13" y="124"/>
                </a:lnTo>
                <a:lnTo>
                  <a:pt x="6" y="138"/>
                </a:lnTo>
                <a:lnTo>
                  <a:pt x="2" y="152"/>
                </a:lnTo>
                <a:lnTo>
                  <a:pt x="0" y="1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Freeform 8"/>
          <p:cNvSpPr>
            <a:spLocks/>
          </p:cNvSpPr>
          <p:nvPr/>
        </p:nvSpPr>
        <p:spPr bwMode="auto">
          <a:xfrm>
            <a:off x="523876" y="4292276"/>
            <a:ext cx="1254125" cy="530225"/>
          </a:xfrm>
          <a:custGeom>
            <a:avLst/>
            <a:gdLst>
              <a:gd name="T0" fmla="*/ 787 w 790"/>
              <a:gd name="T1" fmla="*/ 152 h 334"/>
              <a:gd name="T2" fmla="*/ 776 w 790"/>
              <a:gd name="T3" fmla="*/ 124 h 334"/>
              <a:gd name="T4" fmla="*/ 752 w 790"/>
              <a:gd name="T5" fmla="*/ 96 h 334"/>
              <a:gd name="T6" fmla="*/ 717 w 790"/>
              <a:gd name="T7" fmla="*/ 71 h 334"/>
              <a:gd name="T8" fmla="*/ 673 w 790"/>
              <a:gd name="T9" fmla="*/ 49 h 334"/>
              <a:gd name="T10" fmla="*/ 620 w 790"/>
              <a:gd name="T11" fmla="*/ 30 h 334"/>
              <a:gd name="T12" fmla="*/ 561 w 790"/>
              <a:gd name="T13" fmla="*/ 16 h 334"/>
              <a:gd name="T14" fmla="*/ 497 w 790"/>
              <a:gd name="T15" fmla="*/ 6 h 334"/>
              <a:gd name="T16" fmla="*/ 429 w 790"/>
              <a:gd name="T17" fmla="*/ 1 h 334"/>
              <a:gd name="T18" fmla="*/ 360 w 790"/>
              <a:gd name="T19" fmla="*/ 1 h 334"/>
              <a:gd name="T20" fmla="*/ 293 w 790"/>
              <a:gd name="T21" fmla="*/ 6 h 334"/>
              <a:gd name="T22" fmla="*/ 228 w 790"/>
              <a:gd name="T23" fmla="*/ 16 h 334"/>
              <a:gd name="T24" fmla="*/ 169 w 790"/>
              <a:gd name="T25" fmla="*/ 30 h 334"/>
              <a:gd name="T26" fmla="*/ 116 w 790"/>
              <a:gd name="T27" fmla="*/ 49 h 334"/>
              <a:gd name="T28" fmla="*/ 72 w 790"/>
              <a:gd name="T29" fmla="*/ 71 h 334"/>
              <a:gd name="T30" fmla="*/ 38 w 790"/>
              <a:gd name="T31" fmla="*/ 96 h 334"/>
              <a:gd name="T32" fmla="*/ 14 w 790"/>
              <a:gd name="T33" fmla="*/ 124 h 334"/>
              <a:gd name="T34" fmla="*/ 2 w 790"/>
              <a:gd name="T35" fmla="*/ 152 h 334"/>
              <a:gd name="T36" fmla="*/ 2 w 790"/>
              <a:gd name="T37" fmla="*/ 181 h 334"/>
              <a:gd name="T38" fmla="*/ 14 w 790"/>
              <a:gd name="T39" fmla="*/ 210 h 334"/>
              <a:gd name="T40" fmla="*/ 38 w 790"/>
              <a:gd name="T41" fmla="*/ 237 h 334"/>
              <a:gd name="T42" fmla="*/ 72 w 790"/>
              <a:gd name="T43" fmla="*/ 262 h 334"/>
              <a:gd name="T44" fmla="*/ 116 w 790"/>
              <a:gd name="T45" fmla="*/ 284 h 334"/>
              <a:gd name="T46" fmla="*/ 169 w 790"/>
              <a:gd name="T47" fmla="*/ 303 h 334"/>
              <a:gd name="T48" fmla="*/ 228 w 790"/>
              <a:gd name="T49" fmla="*/ 317 h 334"/>
              <a:gd name="T50" fmla="*/ 293 w 790"/>
              <a:gd name="T51" fmla="*/ 327 h 334"/>
              <a:gd name="T52" fmla="*/ 360 w 790"/>
              <a:gd name="T53" fmla="*/ 332 h 334"/>
              <a:gd name="T54" fmla="*/ 429 w 790"/>
              <a:gd name="T55" fmla="*/ 332 h 334"/>
              <a:gd name="T56" fmla="*/ 497 w 790"/>
              <a:gd name="T57" fmla="*/ 327 h 334"/>
              <a:gd name="T58" fmla="*/ 561 w 790"/>
              <a:gd name="T59" fmla="*/ 317 h 334"/>
              <a:gd name="T60" fmla="*/ 620 w 790"/>
              <a:gd name="T61" fmla="*/ 303 h 334"/>
              <a:gd name="T62" fmla="*/ 673 w 790"/>
              <a:gd name="T63" fmla="*/ 284 h 334"/>
              <a:gd name="T64" fmla="*/ 717 w 790"/>
              <a:gd name="T65" fmla="*/ 262 h 334"/>
              <a:gd name="T66" fmla="*/ 752 w 790"/>
              <a:gd name="T67" fmla="*/ 237 h 334"/>
              <a:gd name="T68" fmla="*/ 776 w 790"/>
              <a:gd name="T69" fmla="*/ 210 h 334"/>
              <a:gd name="T70" fmla="*/ 787 w 790"/>
              <a:gd name="T71" fmla="*/ 181 h 3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790" h="334">
                <a:moveTo>
                  <a:pt x="789" y="167"/>
                </a:moveTo>
                <a:lnTo>
                  <a:pt x="787" y="152"/>
                </a:lnTo>
                <a:lnTo>
                  <a:pt x="783" y="137"/>
                </a:lnTo>
                <a:lnTo>
                  <a:pt x="776" y="124"/>
                </a:lnTo>
                <a:lnTo>
                  <a:pt x="765" y="110"/>
                </a:lnTo>
                <a:lnTo>
                  <a:pt x="752" y="96"/>
                </a:lnTo>
                <a:lnTo>
                  <a:pt x="736" y="83"/>
                </a:lnTo>
                <a:lnTo>
                  <a:pt x="717" y="71"/>
                </a:lnTo>
                <a:lnTo>
                  <a:pt x="696" y="60"/>
                </a:lnTo>
                <a:lnTo>
                  <a:pt x="673" y="49"/>
                </a:lnTo>
                <a:lnTo>
                  <a:pt x="648" y="39"/>
                </a:lnTo>
                <a:lnTo>
                  <a:pt x="620" y="30"/>
                </a:lnTo>
                <a:lnTo>
                  <a:pt x="592" y="23"/>
                </a:lnTo>
                <a:lnTo>
                  <a:pt x="561" y="16"/>
                </a:lnTo>
                <a:lnTo>
                  <a:pt x="530" y="10"/>
                </a:lnTo>
                <a:lnTo>
                  <a:pt x="497" y="6"/>
                </a:lnTo>
                <a:lnTo>
                  <a:pt x="463" y="3"/>
                </a:lnTo>
                <a:lnTo>
                  <a:pt x="429" y="1"/>
                </a:lnTo>
                <a:lnTo>
                  <a:pt x="395" y="0"/>
                </a:lnTo>
                <a:lnTo>
                  <a:pt x="360" y="1"/>
                </a:lnTo>
                <a:lnTo>
                  <a:pt x="326" y="3"/>
                </a:lnTo>
                <a:lnTo>
                  <a:pt x="293" y="6"/>
                </a:lnTo>
                <a:lnTo>
                  <a:pt x="260" y="10"/>
                </a:lnTo>
                <a:lnTo>
                  <a:pt x="228" y="16"/>
                </a:lnTo>
                <a:lnTo>
                  <a:pt x="198" y="23"/>
                </a:lnTo>
                <a:lnTo>
                  <a:pt x="169" y="30"/>
                </a:lnTo>
                <a:lnTo>
                  <a:pt x="142" y="39"/>
                </a:lnTo>
                <a:lnTo>
                  <a:pt x="116" y="49"/>
                </a:lnTo>
                <a:lnTo>
                  <a:pt x="93" y="60"/>
                </a:lnTo>
                <a:lnTo>
                  <a:pt x="72" y="71"/>
                </a:lnTo>
                <a:lnTo>
                  <a:pt x="53" y="83"/>
                </a:lnTo>
                <a:lnTo>
                  <a:pt x="38" y="96"/>
                </a:lnTo>
                <a:lnTo>
                  <a:pt x="24" y="110"/>
                </a:lnTo>
                <a:lnTo>
                  <a:pt x="14" y="124"/>
                </a:lnTo>
                <a:lnTo>
                  <a:pt x="7" y="137"/>
                </a:lnTo>
                <a:lnTo>
                  <a:pt x="2" y="152"/>
                </a:lnTo>
                <a:lnTo>
                  <a:pt x="0" y="167"/>
                </a:lnTo>
                <a:lnTo>
                  <a:pt x="2" y="181"/>
                </a:lnTo>
                <a:lnTo>
                  <a:pt x="7" y="195"/>
                </a:lnTo>
                <a:lnTo>
                  <a:pt x="14" y="210"/>
                </a:lnTo>
                <a:lnTo>
                  <a:pt x="24" y="224"/>
                </a:lnTo>
                <a:lnTo>
                  <a:pt x="38" y="237"/>
                </a:lnTo>
                <a:lnTo>
                  <a:pt x="53" y="250"/>
                </a:lnTo>
                <a:lnTo>
                  <a:pt x="72" y="262"/>
                </a:lnTo>
                <a:lnTo>
                  <a:pt x="93" y="273"/>
                </a:lnTo>
                <a:lnTo>
                  <a:pt x="116" y="284"/>
                </a:lnTo>
                <a:lnTo>
                  <a:pt x="142" y="294"/>
                </a:lnTo>
                <a:lnTo>
                  <a:pt x="169" y="303"/>
                </a:lnTo>
                <a:lnTo>
                  <a:pt x="198" y="311"/>
                </a:lnTo>
                <a:lnTo>
                  <a:pt x="228" y="317"/>
                </a:lnTo>
                <a:lnTo>
                  <a:pt x="260" y="323"/>
                </a:lnTo>
                <a:lnTo>
                  <a:pt x="293" y="327"/>
                </a:lnTo>
                <a:lnTo>
                  <a:pt x="326" y="330"/>
                </a:lnTo>
                <a:lnTo>
                  <a:pt x="360" y="332"/>
                </a:lnTo>
                <a:lnTo>
                  <a:pt x="395" y="333"/>
                </a:lnTo>
                <a:lnTo>
                  <a:pt x="429" y="332"/>
                </a:lnTo>
                <a:lnTo>
                  <a:pt x="463" y="330"/>
                </a:lnTo>
                <a:lnTo>
                  <a:pt x="497" y="327"/>
                </a:lnTo>
                <a:lnTo>
                  <a:pt x="530" y="323"/>
                </a:lnTo>
                <a:lnTo>
                  <a:pt x="561" y="317"/>
                </a:lnTo>
                <a:lnTo>
                  <a:pt x="592" y="311"/>
                </a:lnTo>
                <a:lnTo>
                  <a:pt x="620" y="303"/>
                </a:lnTo>
                <a:lnTo>
                  <a:pt x="648" y="294"/>
                </a:lnTo>
                <a:lnTo>
                  <a:pt x="673" y="284"/>
                </a:lnTo>
                <a:lnTo>
                  <a:pt x="696" y="273"/>
                </a:lnTo>
                <a:lnTo>
                  <a:pt x="717" y="262"/>
                </a:lnTo>
                <a:lnTo>
                  <a:pt x="736" y="250"/>
                </a:lnTo>
                <a:lnTo>
                  <a:pt x="752" y="237"/>
                </a:lnTo>
                <a:lnTo>
                  <a:pt x="765" y="224"/>
                </a:lnTo>
                <a:lnTo>
                  <a:pt x="776" y="210"/>
                </a:lnTo>
                <a:lnTo>
                  <a:pt x="783" y="195"/>
                </a:lnTo>
                <a:lnTo>
                  <a:pt x="787" y="181"/>
                </a:lnTo>
                <a:lnTo>
                  <a:pt x="789" y="1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Freeform 9"/>
          <p:cNvSpPr>
            <a:spLocks/>
          </p:cNvSpPr>
          <p:nvPr/>
        </p:nvSpPr>
        <p:spPr bwMode="auto">
          <a:xfrm>
            <a:off x="2824163" y="4292276"/>
            <a:ext cx="1252538" cy="530225"/>
          </a:xfrm>
          <a:custGeom>
            <a:avLst/>
            <a:gdLst>
              <a:gd name="T0" fmla="*/ 2 w 789"/>
              <a:gd name="T1" fmla="*/ 181 h 334"/>
              <a:gd name="T2" fmla="*/ 13 w 789"/>
              <a:gd name="T3" fmla="*/ 210 h 334"/>
              <a:gd name="T4" fmla="*/ 37 w 789"/>
              <a:gd name="T5" fmla="*/ 237 h 334"/>
              <a:gd name="T6" fmla="*/ 71 w 789"/>
              <a:gd name="T7" fmla="*/ 262 h 334"/>
              <a:gd name="T8" fmla="*/ 116 w 789"/>
              <a:gd name="T9" fmla="*/ 284 h 334"/>
              <a:gd name="T10" fmla="*/ 168 w 789"/>
              <a:gd name="T11" fmla="*/ 303 h 334"/>
              <a:gd name="T12" fmla="*/ 227 w 789"/>
              <a:gd name="T13" fmla="*/ 317 h 334"/>
              <a:gd name="T14" fmla="*/ 293 w 789"/>
              <a:gd name="T15" fmla="*/ 327 h 334"/>
              <a:gd name="T16" fmla="*/ 360 w 789"/>
              <a:gd name="T17" fmla="*/ 332 h 334"/>
              <a:gd name="T18" fmla="*/ 428 w 789"/>
              <a:gd name="T19" fmla="*/ 332 h 334"/>
              <a:gd name="T20" fmla="*/ 497 w 789"/>
              <a:gd name="T21" fmla="*/ 327 h 334"/>
              <a:gd name="T22" fmla="*/ 561 w 789"/>
              <a:gd name="T23" fmla="*/ 317 h 334"/>
              <a:gd name="T24" fmla="*/ 620 w 789"/>
              <a:gd name="T25" fmla="*/ 302 h 334"/>
              <a:gd name="T26" fmla="*/ 673 w 789"/>
              <a:gd name="T27" fmla="*/ 284 h 334"/>
              <a:gd name="T28" fmla="*/ 717 w 789"/>
              <a:gd name="T29" fmla="*/ 261 h 334"/>
              <a:gd name="T30" fmla="*/ 751 w 789"/>
              <a:gd name="T31" fmla="*/ 237 h 334"/>
              <a:gd name="T32" fmla="*/ 775 w 789"/>
              <a:gd name="T33" fmla="*/ 209 h 334"/>
              <a:gd name="T34" fmla="*/ 787 w 789"/>
              <a:gd name="T35" fmla="*/ 180 h 334"/>
              <a:gd name="T36" fmla="*/ 787 w 789"/>
              <a:gd name="T37" fmla="*/ 152 h 334"/>
              <a:gd name="T38" fmla="*/ 775 w 789"/>
              <a:gd name="T39" fmla="*/ 124 h 334"/>
              <a:gd name="T40" fmla="*/ 751 w 789"/>
              <a:gd name="T41" fmla="*/ 96 h 334"/>
              <a:gd name="T42" fmla="*/ 717 w 789"/>
              <a:gd name="T43" fmla="*/ 71 h 334"/>
              <a:gd name="T44" fmla="*/ 673 w 789"/>
              <a:gd name="T45" fmla="*/ 49 h 334"/>
              <a:gd name="T46" fmla="*/ 620 w 789"/>
              <a:gd name="T47" fmla="*/ 30 h 334"/>
              <a:gd name="T48" fmla="*/ 561 w 789"/>
              <a:gd name="T49" fmla="*/ 16 h 334"/>
              <a:gd name="T50" fmla="*/ 496 w 789"/>
              <a:gd name="T51" fmla="*/ 6 h 334"/>
              <a:gd name="T52" fmla="*/ 428 w 789"/>
              <a:gd name="T53" fmla="*/ 1 h 334"/>
              <a:gd name="T54" fmla="*/ 360 w 789"/>
              <a:gd name="T55" fmla="*/ 1 h 334"/>
              <a:gd name="T56" fmla="*/ 292 w 789"/>
              <a:gd name="T57" fmla="*/ 6 h 334"/>
              <a:gd name="T58" fmla="*/ 227 w 789"/>
              <a:gd name="T59" fmla="*/ 16 h 334"/>
              <a:gd name="T60" fmla="*/ 168 w 789"/>
              <a:gd name="T61" fmla="*/ 30 h 334"/>
              <a:gd name="T62" fmla="*/ 116 w 789"/>
              <a:gd name="T63" fmla="*/ 49 h 334"/>
              <a:gd name="T64" fmla="*/ 71 w 789"/>
              <a:gd name="T65" fmla="*/ 71 h 334"/>
              <a:gd name="T66" fmla="*/ 37 w 789"/>
              <a:gd name="T67" fmla="*/ 97 h 334"/>
              <a:gd name="T68" fmla="*/ 13 w 789"/>
              <a:gd name="T69" fmla="*/ 124 h 334"/>
              <a:gd name="T70" fmla="*/ 2 w 789"/>
              <a:gd name="T71" fmla="*/ 152 h 3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789" h="334">
                <a:moveTo>
                  <a:pt x="0" y="167"/>
                </a:moveTo>
                <a:lnTo>
                  <a:pt x="2" y="181"/>
                </a:lnTo>
                <a:lnTo>
                  <a:pt x="6" y="195"/>
                </a:lnTo>
                <a:lnTo>
                  <a:pt x="13" y="210"/>
                </a:lnTo>
                <a:lnTo>
                  <a:pt x="24" y="224"/>
                </a:lnTo>
                <a:lnTo>
                  <a:pt x="37" y="237"/>
                </a:lnTo>
                <a:lnTo>
                  <a:pt x="53" y="250"/>
                </a:lnTo>
                <a:lnTo>
                  <a:pt x="71" y="262"/>
                </a:lnTo>
                <a:lnTo>
                  <a:pt x="92" y="274"/>
                </a:lnTo>
                <a:lnTo>
                  <a:pt x="116" y="284"/>
                </a:lnTo>
                <a:lnTo>
                  <a:pt x="141" y="294"/>
                </a:lnTo>
                <a:lnTo>
                  <a:pt x="168" y="303"/>
                </a:lnTo>
                <a:lnTo>
                  <a:pt x="197" y="311"/>
                </a:lnTo>
                <a:lnTo>
                  <a:pt x="227" y="317"/>
                </a:lnTo>
                <a:lnTo>
                  <a:pt x="259" y="323"/>
                </a:lnTo>
                <a:lnTo>
                  <a:pt x="293" y="327"/>
                </a:lnTo>
                <a:lnTo>
                  <a:pt x="326" y="330"/>
                </a:lnTo>
                <a:lnTo>
                  <a:pt x="360" y="332"/>
                </a:lnTo>
                <a:lnTo>
                  <a:pt x="394" y="333"/>
                </a:lnTo>
                <a:lnTo>
                  <a:pt x="428" y="332"/>
                </a:lnTo>
                <a:lnTo>
                  <a:pt x="462" y="330"/>
                </a:lnTo>
                <a:lnTo>
                  <a:pt x="497" y="327"/>
                </a:lnTo>
                <a:lnTo>
                  <a:pt x="529" y="323"/>
                </a:lnTo>
                <a:lnTo>
                  <a:pt x="561" y="317"/>
                </a:lnTo>
                <a:lnTo>
                  <a:pt x="591" y="311"/>
                </a:lnTo>
                <a:lnTo>
                  <a:pt x="620" y="302"/>
                </a:lnTo>
                <a:lnTo>
                  <a:pt x="648" y="294"/>
                </a:lnTo>
                <a:lnTo>
                  <a:pt x="673" y="284"/>
                </a:lnTo>
                <a:lnTo>
                  <a:pt x="696" y="273"/>
                </a:lnTo>
                <a:lnTo>
                  <a:pt x="717" y="261"/>
                </a:lnTo>
                <a:lnTo>
                  <a:pt x="736" y="250"/>
                </a:lnTo>
                <a:lnTo>
                  <a:pt x="751" y="237"/>
                </a:lnTo>
                <a:lnTo>
                  <a:pt x="764" y="223"/>
                </a:lnTo>
                <a:lnTo>
                  <a:pt x="775" y="209"/>
                </a:lnTo>
                <a:lnTo>
                  <a:pt x="782" y="195"/>
                </a:lnTo>
                <a:lnTo>
                  <a:pt x="787" y="180"/>
                </a:lnTo>
                <a:lnTo>
                  <a:pt x="788" y="167"/>
                </a:lnTo>
                <a:lnTo>
                  <a:pt x="787" y="152"/>
                </a:lnTo>
                <a:lnTo>
                  <a:pt x="782" y="137"/>
                </a:lnTo>
                <a:lnTo>
                  <a:pt x="775" y="124"/>
                </a:lnTo>
                <a:lnTo>
                  <a:pt x="764" y="110"/>
                </a:lnTo>
                <a:lnTo>
                  <a:pt x="751" y="96"/>
                </a:lnTo>
                <a:lnTo>
                  <a:pt x="736" y="83"/>
                </a:lnTo>
                <a:lnTo>
                  <a:pt x="717" y="71"/>
                </a:lnTo>
                <a:lnTo>
                  <a:pt x="696" y="60"/>
                </a:lnTo>
                <a:lnTo>
                  <a:pt x="673" y="49"/>
                </a:lnTo>
                <a:lnTo>
                  <a:pt x="647" y="39"/>
                </a:lnTo>
                <a:lnTo>
                  <a:pt x="620" y="30"/>
                </a:lnTo>
                <a:lnTo>
                  <a:pt x="591" y="23"/>
                </a:lnTo>
                <a:lnTo>
                  <a:pt x="561" y="16"/>
                </a:lnTo>
                <a:lnTo>
                  <a:pt x="529" y="10"/>
                </a:lnTo>
                <a:lnTo>
                  <a:pt x="496" y="6"/>
                </a:lnTo>
                <a:lnTo>
                  <a:pt x="462" y="3"/>
                </a:lnTo>
                <a:lnTo>
                  <a:pt x="428" y="1"/>
                </a:lnTo>
                <a:lnTo>
                  <a:pt x="394" y="0"/>
                </a:lnTo>
                <a:lnTo>
                  <a:pt x="360" y="1"/>
                </a:lnTo>
                <a:lnTo>
                  <a:pt x="326" y="3"/>
                </a:lnTo>
                <a:lnTo>
                  <a:pt x="292" y="6"/>
                </a:lnTo>
                <a:lnTo>
                  <a:pt x="259" y="10"/>
                </a:lnTo>
                <a:lnTo>
                  <a:pt x="227" y="16"/>
                </a:lnTo>
                <a:lnTo>
                  <a:pt x="197" y="23"/>
                </a:lnTo>
                <a:lnTo>
                  <a:pt x="168" y="30"/>
                </a:lnTo>
                <a:lnTo>
                  <a:pt x="140" y="39"/>
                </a:lnTo>
                <a:lnTo>
                  <a:pt x="116" y="49"/>
                </a:lnTo>
                <a:lnTo>
                  <a:pt x="92" y="60"/>
                </a:lnTo>
                <a:lnTo>
                  <a:pt x="71" y="71"/>
                </a:lnTo>
                <a:lnTo>
                  <a:pt x="53" y="83"/>
                </a:lnTo>
                <a:lnTo>
                  <a:pt x="37" y="97"/>
                </a:lnTo>
                <a:lnTo>
                  <a:pt x="24" y="110"/>
                </a:lnTo>
                <a:lnTo>
                  <a:pt x="13" y="124"/>
                </a:lnTo>
                <a:lnTo>
                  <a:pt x="6" y="137"/>
                </a:lnTo>
                <a:lnTo>
                  <a:pt x="2" y="152"/>
                </a:lnTo>
                <a:lnTo>
                  <a:pt x="0" y="1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Freeform 10"/>
          <p:cNvSpPr>
            <a:spLocks/>
          </p:cNvSpPr>
          <p:nvPr/>
        </p:nvSpPr>
        <p:spPr bwMode="auto">
          <a:xfrm>
            <a:off x="4371976" y="4168451"/>
            <a:ext cx="1252537" cy="528637"/>
          </a:xfrm>
          <a:custGeom>
            <a:avLst/>
            <a:gdLst>
              <a:gd name="T0" fmla="*/ 2 w 789"/>
              <a:gd name="T1" fmla="*/ 181 h 333"/>
              <a:gd name="T2" fmla="*/ 14 w 789"/>
              <a:gd name="T3" fmla="*/ 209 h 333"/>
              <a:gd name="T4" fmla="*/ 38 w 789"/>
              <a:gd name="T5" fmla="*/ 237 h 333"/>
              <a:gd name="T6" fmla="*/ 72 w 789"/>
              <a:gd name="T7" fmla="*/ 262 h 333"/>
              <a:gd name="T8" fmla="*/ 116 w 789"/>
              <a:gd name="T9" fmla="*/ 284 h 333"/>
              <a:gd name="T10" fmla="*/ 169 w 789"/>
              <a:gd name="T11" fmla="*/ 302 h 333"/>
              <a:gd name="T12" fmla="*/ 228 w 789"/>
              <a:gd name="T13" fmla="*/ 317 h 333"/>
              <a:gd name="T14" fmla="*/ 292 w 789"/>
              <a:gd name="T15" fmla="*/ 327 h 333"/>
              <a:gd name="T16" fmla="*/ 360 w 789"/>
              <a:gd name="T17" fmla="*/ 332 h 333"/>
              <a:gd name="T18" fmla="*/ 429 w 789"/>
              <a:gd name="T19" fmla="*/ 332 h 333"/>
              <a:gd name="T20" fmla="*/ 496 w 789"/>
              <a:gd name="T21" fmla="*/ 327 h 333"/>
              <a:gd name="T22" fmla="*/ 560 w 789"/>
              <a:gd name="T23" fmla="*/ 317 h 333"/>
              <a:gd name="T24" fmla="*/ 620 w 789"/>
              <a:gd name="T25" fmla="*/ 302 h 333"/>
              <a:gd name="T26" fmla="*/ 673 w 789"/>
              <a:gd name="T27" fmla="*/ 284 h 333"/>
              <a:gd name="T28" fmla="*/ 716 w 789"/>
              <a:gd name="T29" fmla="*/ 262 h 333"/>
              <a:gd name="T30" fmla="*/ 751 w 789"/>
              <a:gd name="T31" fmla="*/ 236 h 333"/>
              <a:gd name="T32" fmla="*/ 775 w 789"/>
              <a:gd name="T33" fmla="*/ 209 h 333"/>
              <a:gd name="T34" fmla="*/ 786 w 789"/>
              <a:gd name="T35" fmla="*/ 181 h 333"/>
              <a:gd name="T36" fmla="*/ 786 w 789"/>
              <a:gd name="T37" fmla="*/ 151 h 333"/>
              <a:gd name="T38" fmla="*/ 775 w 789"/>
              <a:gd name="T39" fmla="*/ 123 h 333"/>
              <a:gd name="T40" fmla="*/ 751 w 789"/>
              <a:gd name="T41" fmla="*/ 96 h 333"/>
              <a:gd name="T42" fmla="*/ 716 w 789"/>
              <a:gd name="T43" fmla="*/ 71 h 333"/>
              <a:gd name="T44" fmla="*/ 672 w 789"/>
              <a:gd name="T45" fmla="*/ 48 h 333"/>
              <a:gd name="T46" fmla="*/ 620 w 789"/>
              <a:gd name="T47" fmla="*/ 30 h 333"/>
              <a:gd name="T48" fmla="*/ 560 w 789"/>
              <a:gd name="T49" fmla="*/ 15 h 333"/>
              <a:gd name="T50" fmla="*/ 496 w 789"/>
              <a:gd name="T51" fmla="*/ 6 h 333"/>
              <a:gd name="T52" fmla="*/ 428 w 789"/>
              <a:gd name="T53" fmla="*/ 1 h 333"/>
              <a:gd name="T54" fmla="*/ 360 w 789"/>
              <a:gd name="T55" fmla="*/ 1 h 333"/>
              <a:gd name="T56" fmla="*/ 292 w 789"/>
              <a:gd name="T57" fmla="*/ 6 h 333"/>
              <a:gd name="T58" fmla="*/ 228 w 789"/>
              <a:gd name="T59" fmla="*/ 16 h 333"/>
              <a:gd name="T60" fmla="*/ 169 w 789"/>
              <a:gd name="T61" fmla="*/ 30 h 333"/>
              <a:gd name="T62" fmla="*/ 116 w 789"/>
              <a:gd name="T63" fmla="*/ 49 h 333"/>
              <a:gd name="T64" fmla="*/ 72 w 789"/>
              <a:gd name="T65" fmla="*/ 71 h 333"/>
              <a:gd name="T66" fmla="*/ 38 w 789"/>
              <a:gd name="T67" fmla="*/ 96 h 333"/>
              <a:gd name="T68" fmla="*/ 14 w 789"/>
              <a:gd name="T69" fmla="*/ 123 h 333"/>
              <a:gd name="T70" fmla="*/ 2 w 789"/>
              <a:gd name="T71" fmla="*/ 152 h 3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789" h="333">
                <a:moveTo>
                  <a:pt x="0" y="166"/>
                </a:moveTo>
                <a:lnTo>
                  <a:pt x="2" y="181"/>
                </a:lnTo>
                <a:lnTo>
                  <a:pt x="6" y="195"/>
                </a:lnTo>
                <a:lnTo>
                  <a:pt x="14" y="209"/>
                </a:lnTo>
                <a:lnTo>
                  <a:pt x="24" y="223"/>
                </a:lnTo>
                <a:lnTo>
                  <a:pt x="38" y="237"/>
                </a:lnTo>
                <a:lnTo>
                  <a:pt x="53" y="249"/>
                </a:lnTo>
                <a:lnTo>
                  <a:pt x="72" y="262"/>
                </a:lnTo>
                <a:lnTo>
                  <a:pt x="93" y="273"/>
                </a:lnTo>
                <a:lnTo>
                  <a:pt x="116" y="284"/>
                </a:lnTo>
                <a:lnTo>
                  <a:pt x="141" y="294"/>
                </a:lnTo>
                <a:lnTo>
                  <a:pt x="169" y="302"/>
                </a:lnTo>
                <a:lnTo>
                  <a:pt x="197" y="310"/>
                </a:lnTo>
                <a:lnTo>
                  <a:pt x="228" y="317"/>
                </a:lnTo>
                <a:lnTo>
                  <a:pt x="259" y="322"/>
                </a:lnTo>
                <a:lnTo>
                  <a:pt x="292" y="327"/>
                </a:lnTo>
                <a:lnTo>
                  <a:pt x="325" y="330"/>
                </a:lnTo>
                <a:lnTo>
                  <a:pt x="360" y="332"/>
                </a:lnTo>
                <a:lnTo>
                  <a:pt x="394" y="332"/>
                </a:lnTo>
                <a:lnTo>
                  <a:pt x="429" y="332"/>
                </a:lnTo>
                <a:lnTo>
                  <a:pt x="463" y="330"/>
                </a:lnTo>
                <a:lnTo>
                  <a:pt x="496" y="327"/>
                </a:lnTo>
                <a:lnTo>
                  <a:pt x="529" y="322"/>
                </a:lnTo>
                <a:lnTo>
                  <a:pt x="560" y="317"/>
                </a:lnTo>
                <a:lnTo>
                  <a:pt x="591" y="310"/>
                </a:lnTo>
                <a:lnTo>
                  <a:pt x="620" y="302"/>
                </a:lnTo>
                <a:lnTo>
                  <a:pt x="647" y="293"/>
                </a:lnTo>
                <a:lnTo>
                  <a:pt x="673" y="284"/>
                </a:lnTo>
                <a:lnTo>
                  <a:pt x="696" y="273"/>
                </a:lnTo>
                <a:lnTo>
                  <a:pt x="716" y="262"/>
                </a:lnTo>
                <a:lnTo>
                  <a:pt x="735" y="249"/>
                </a:lnTo>
                <a:lnTo>
                  <a:pt x="751" y="236"/>
                </a:lnTo>
                <a:lnTo>
                  <a:pt x="765" y="223"/>
                </a:lnTo>
                <a:lnTo>
                  <a:pt x="775" y="209"/>
                </a:lnTo>
                <a:lnTo>
                  <a:pt x="782" y="195"/>
                </a:lnTo>
                <a:lnTo>
                  <a:pt x="786" y="181"/>
                </a:lnTo>
                <a:lnTo>
                  <a:pt x="788" y="166"/>
                </a:lnTo>
                <a:lnTo>
                  <a:pt x="786" y="151"/>
                </a:lnTo>
                <a:lnTo>
                  <a:pt x="782" y="137"/>
                </a:lnTo>
                <a:lnTo>
                  <a:pt x="775" y="123"/>
                </a:lnTo>
                <a:lnTo>
                  <a:pt x="765" y="109"/>
                </a:lnTo>
                <a:lnTo>
                  <a:pt x="751" y="96"/>
                </a:lnTo>
                <a:lnTo>
                  <a:pt x="735" y="83"/>
                </a:lnTo>
                <a:lnTo>
                  <a:pt x="716" y="71"/>
                </a:lnTo>
                <a:lnTo>
                  <a:pt x="695" y="59"/>
                </a:lnTo>
                <a:lnTo>
                  <a:pt x="672" y="48"/>
                </a:lnTo>
                <a:lnTo>
                  <a:pt x="647" y="39"/>
                </a:lnTo>
                <a:lnTo>
                  <a:pt x="620" y="30"/>
                </a:lnTo>
                <a:lnTo>
                  <a:pt x="591" y="22"/>
                </a:lnTo>
                <a:lnTo>
                  <a:pt x="560" y="15"/>
                </a:lnTo>
                <a:lnTo>
                  <a:pt x="529" y="10"/>
                </a:lnTo>
                <a:lnTo>
                  <a:pt x="496" y="6"/>
                </a:lnTo>
                <a:lnTo>
                  <a:pt x="462" y="2"/>
                </a:lnTo>
                <a:lnTo>
                  <a:pt x="428" y="1"/>
                </a:lnTo>
                <a:lnTo>
                  <a:pt x="394" y="0"/>
                </a:lnTo>
                <a:lnTo>
                  <a:pt x="360" y="1"/>
                </a:lnTo>
                <a:lnTo>
                  <a:pt x="325" y="3"/>
                </a:lnTo>
                <a:lnTo>
                  <a:pt x="292" y="6"/>
                </a:lnTo>
                <a:lnTo>
                  <a:pt x="259" y="10"/>
                </a:lnTo>
                <a:lnTo>
                  <a:pt x="228" y="16"/>
                </a:lnTo>
                <a:lnTo>
                  <a:pt x="197" y="22"/>
                </a:lnTo>
                <a:lnTo>
                  <a:pt x="169" y="30"/>
                </a:lnTo>
                <a:lnTo>
                  <a:pt x="141" y="39"/>
                </a:lnTo>
                <a:lnTo>
                  <a:pt x="116" y="49"/>
                </a:lnTo>
                <a:lnTo>
                  <a:pt x="93" y="60"/>
                </a:lnTo>
                <a:lnTo>
                  <a:pt x="72" y="71"/>
                </a:lnTo>
                <a:lnTo>
                  <a:pt x="53" y="83"/>
                </a:lnTo>
                <a:lnTo>
                  <a:pt x="38" y="96"/>
                </a:lnTo>
                <a:lnTo>
                  <a:pt x="24" y="109"/>
                </a:lnTo>
                <a:lnTo>
                  <a:pt x="14" y="123"/>
                </a:lnTo>
                <a:lnTo>
                  <a:pt x="6" y="138"/>
                </a:lnTo>
                <a:lnTo>
                  <a:pt x="2" y="152"/>
                </a:lnTo>
                <a:lnTo>
                  <a:pt x="0" y="16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Freeform 11"/>
          <p:cNvSpPr>
            <a:spLocks/>
          </p:cNvSpPr>
          <p:nvPr/>
        </p:nvSpPr>
        <p:spPr bwMode="auto">
          <a:xfrm>
            <a:off x="6654801" y="5162226"/>
            <a:ext cx="1449387" cy="544512"/>
          </a:xfrm>
          <a:custGeom>
            <a:avLst/>
            <a:gdLst>
              <a:gd name="T0" fmla="*/ 912 w 913"/>
              <a:gd name="T1" fmla="*/ 342 h 343"/>
              <a:gd name="T2" fmla="*/ 912 w 913"/>
              <a:gd name="T3" fmla="*/ 0 h 343"/>
              <a:gd name="T4" fmla="*/ 0 w 913"/>
              <a:gd name="T5" fmla="*/ 0 h 343"/>
              <a:gd name="T6" fmla="*/ 0 w 913"/>
              <a:gd name="T7" fmla="*/ 342 h 343"/>
              <a:gd name="T8" fmla="*/ 912 w 913"/>
              <a:gd name="T9" fmla="*/ 342 h 3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13" h="343">
                <a:moveTo>
                  <a:pt x="912" y="342"/>
                </a:moveTo>
                <a:lnTo>
                  <a:pt x="912" y="0"/>
                </a:lnTo>
                <a:lnTo>
                  <a:pt x="0" y="0"/>
                </a:lnTo>
                <a:lnTo>
                  <a:pt x="0" y="342"/>
                </a:lnTo>
                <a:lnTo>
                  <a:pt x="912" y="342"/>
                </a:lnTo>
              </a:path>
            </a:pathLst>
          </a:custGeom>
          <a:noFill/>
          <a:ln w="508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Freeform 12"/>
          <p:cNvSpPr>
            <a:spLocks/>
          </p:cNvSpPr>
          <p:nvPr/>
        </p:nvSpPr>
        <p:spPr bwMode="auto">
          <a:xfrm>
            <a:off x="1651001" y="5146351"/>
            <a:ext cx="1252537" cy="544512"/>
          </a:xfrm>
          <a:custGeom>
            <a:avLst/>
            <a:gdLst>
              <a:gd name="T0" fmla="*/ 788 w 789"/>
              <a:gd name="T1" fmla="*/ 342 h 343"/>
              <a:gd name="T2" fmla="*/ 788 w 789"/>
              <a:gd name="T3" fmla="*/ 0 h 343"/>
              <a:gd name="T4" fmla="*/ 0 w 789"/>
              <a:gd name="T5" fmla="*/ 0 h 343"/>
              <a:gd name="T6" fmla="*/ 0 w 789"/>
              <a:gd name="T7" fmla="*/ 342 h 343"/>
              <a:gd name="T8" fmla="*/ 788 w 789"/>
              <a:gd name="T9" fmla="*/ 342 h 3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89" h="343">
                <a:moveTo>
                  <a:pt x="788" y="342"/>
                </a:moveTo>
                <a:lnTo>
                  <a:pt x="788" y="0"/>
                </a:lnTo>
                <a:lnTo>
                  <a:pt x="0" y="0"/>
                </a:lnTo>
                <a:lnTo>
                  <a:pt x="0" y="342"/>
                </a:lnTo>
                <a:lnTo>
                  <a:pt x="788" y="34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Freeform 13"/>
          <p:cNvSpPr>
            <a:spLocks/>
          </p:cNvSpPr>
          <p:nvPr/>
        </p:nvSpPr>
        <p:spPr bwMode="auto">
          <a:xfrm>
            <a:off x="1651001" y="3904926"/>
            <a:ext cx="1252537" cy="528637"/>
          </a:xfrm>
          <a:custGeom>
            <a:avLst/>
            <a:gdLst>
              <a:gd name="T0" fmla="*/ 787 w 789"/>
              <a:gd name="T1" fmla="*/ 151 h 333"/>
              <a:gd name="T2" fmla="*/ 775 w 789"/>
              <a:gd name="T3" fmla="*/ 123 h 333"/>
              <a:gd name="T4" fmla="*/ 751 w 789"/>
              <a:gd name="T5" fmla="*/ 96 h 333"/>
              <a:gd name="T6" fmla="*/ 717 w 789"/>
              <a:gd name="T7" fmla="*/ 70 h 333"/>
              <a:gd name="T8" fmla="*/ 673 w 789"/>
              <a:gd name="T9" fmla="*/ 49 h 333"/>
              <a:gd name="T10" fmla="*/ 620 w 789"/>
              <a:gd name="T11" fmla="*/ 30 h 333"/>
              <a:gd name="T12" fmla="*/ 561 w 789"/>
              <a:gd name="T13" fmla="*/ 16 h 333"/>
              <a:gd name="T14" fmla="*/ 496 w 789"/>
              <a:gd name="T15" fmla="*/ 6 h 333"/>
              <a:gd name="T16" fmla="*/ 429 w 789"/>
              <a:gd name="T17" fmla="*/ 0 h 333"/>
              <a:gd name="T18" fmla="*/ 360 w 789"/>
              <a:gd name="T19" fmla="*/ 0 h 333"/>
              <a:gd name="T20" fmla="*/ 292 w 789"/>
              <a:gd name="T21" fmla="*/ 6 h 333"/>
              <a:gd name="T22" fmla="*/ 228 w 789"/>
              <a:gd name="T23" fmla="*/ 16 h 333"/>
              <a:gd name="T24" fmla="*/ 168 w 789"/>
              <a:gd name="T25" fmla="*/ 30 h 333"/>
              <a:gd name="T26" fmla="*/ 115 w 789"/>
              <a:gd name="T27" fmla="*/ 49 h 333"/>
              <a:gd name="T28" fmla="*/ 71 w 789"/>
              <a:gd name="T29" fmla="*/ 70 h 333"/>
              <a:gd name="T30" fmla="*/ 37 w 789"/>
              <a:gd name="T31" fmla="*/ 96 h 333"/>
              <a:gd name="T32" fmla="*/ 14 w 789"/>
              <a:gd name="T33" fmla="*/ 123 h 333"/>
              <a:gd name="T34" fmla="*/ 1 w 789"/>
              <a:gd name="T35" fmla="*/ 151 h 333"/>
              <a:gd name="T36" fmla="*/ 1 w 789"/>
              <a:gd name="T37" fmla="*/ 180 h 333"/>
              <a:gd name="T38" fmla="*/ 14 w 789"/>
              <a:gd name="T39" fmla="*/ 209 h 333"/>
              <a:gd name="T40" fmla="*/ 37 w 789"/>
              <a:gd name="T41" fmla="*/ 236 h 333"/>
              <a:gd name="T42" fmla="*/ 71 w 789"/>
              <a:gd name="T43" fmla="*/ 261 h 333"/>
              <a:gd name="T44" fmla="*/ 115 w 789"/>
              <a:gd name="T45" fmla="*/ 284 h 333"/>
              <a:gd name="T46" fmla="*/ 168 w 789"/>
              <a:gd name="T47" fmla="*/ 302 h 333"/>
              <a:gd name="T48" fmla="*/ 228 w 789"/>
              <a:gd name="T49" fmla="*/ 317 h 333"/>
              <a:gd name="T50" fmla="*/ 292 w 789"/>
              <a:gd name="T51" fmla="*/ 327 h 333"/>
              <a:gd name="T52" fmla="*/ 360 w 789"/>
              <a:gd name="T53" fmla="*/ 331 h 333"/>
              <a:gd name="T54" fmla="*/ 429 w 789"/>
              <a:gd name="T55" fmla="*/ 331 h 333"/>
              <a:gd name="T56" fmla="*/ 496 w 789"/>
              <a:gd name="T57" fmla="*/ 327 h 333"/>
              <a:gd name="T58" fmla="*/ 561 w 789"/>
              <a:gd name="T59" fmla="*/ 317 h 333"/>
              <a:gd name="T60" fmla="*/ 620 w 789"/>
              <a:gd name="T61" fmla="*/ 302 h 333"/>
              <a:gd name="T62" fmla="*/ 673 w 789"/>
              <a:gd name="T63" fmla="*/ 284 h 333"/>
              <a:gd name="T64" fmla="*/ 717 w 789"/>
              <a:gd name="T65" fmla="*/ 261 h 333"/>
              <a:gd name="T66" fmla="*/ 751 w 789"/>
              <a:gd name="T67" fmla="*/ 236 h 333"/>
              <a:gd name="T68" fmla="*/ 775 w 789"/>
              <a:gd name="T69" fmla="*/ 209 h 333"/>
              <a:gd name="T70" fmla="*/ 787 w 789"/>
              <a:gd name="T71" fmla="*/ 180 h 3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789" h="333">
                <a:moveTo>
                  <a:pt x="788" y="166"/>
                </a:moveTo>
                <a:lnTo>
                  <a:pt x="787" y="151"/>
                </a:lnTo>
                <a:lnTo>
                  <a:pt x="782" y="137"/>
                </a:lnTo>
                <a:lnTo>
                  <a:pt x="775" y="123"/>
                </a:lnTo>
                <a:lnTo>
                  <a:pt x="765" y="109"/>
                </a:lnTo>
                <a:lnTo>
                  <a:pt x="751" y="96"/>
                </a:lnTo>
                <a:lnTo>
                  <a:pt x="735" y="83"/>
                </a:lnTo>
                <a:lnTo>
                  <a:pt x="717" y="70"/>
                </a:lnTo>
                <a:lnTo>
                  <a:pt x="696" y="59"/>
                </a:lnTo>
                <a:lnTo>
                  <a:pt x="673" y="49"/>
                </a:lnTo>
                <a:lnTo>
                  <a:pt x="647" y="39"/>
                </a:lnTo>
                <a:lnTo>
                  <a:pt x="620" y="30"/>
                </a:lnTo>
                <a:lnTo>
                  <a:pt x="591" y="22"/>
                </a:lnTo>
                <a:lnTo>
                  <a:pt x="561" y="16"/>
                </a:lnTo>
                <a:lnTo>
                  <a:pt x="529" y="10"/>
                </a:lnTo>
                <a:lnTo>
                  <a:pt x="496" y="6"/>
                </a:lnTo>
                <a:lnTo>
                  <a:pt x="463" y="3"/>
                </a:lnTo>
                <a:lnTo>
                  <a:pt x="429" y="0"/>
                </a:lnTo>
                <a:lnTo>
                  <a:pt x="394" y="0"/>
                </a:lnTo>
                <a:lnTo>
                  <a:pt x="360" y="0"/>
                </a:lnTo>
                <a:lnTo>
                  <a:pt x="325" y="3"/>
                </a:lnTo>
                <a:lnTo>
                  <a:pt x="292" y="6"/>
                </a:lnTo>
                <a:lnTo>
                  <a:pt x="260" y="10"/>
                </a:lnTo>
                <a:lnTo>
                  <a:pt x="228" y="16"/>
                </a:lnTo>
                <a:lnTo>
                  <a:pt x="197" y="22"/>
                </a:lnTo>
                <a:lnTo>
                  <a:pt x="168" y="30"/>
                </a:lnTo>
                <a:lnTo>
                  <a:pt x="141" y="39"/>
                </a:lnTo>
                <a:lnTo>
                  <a:pt x="115" y="49"/>
                </a:lnTo>
                <a:lnTo>
                  <a:pt x="92" y="59"/>
                </a:lnTo>
                <a:lnTo>
                  <a:pt x="71" y="70"/>
                </a:lnTo>
                <a:lnTo>
                  <a:pt x="53" y="83"/>
                </a:lnTo>
                <a:lnTo>
                  <a:pt x="37" y="96"/>
                </a:lnTo>
                <a:lnTo>
                  <a:pt x="24" y="109"/>
                </a:lnTo>
                <a:lnTo>
                  <a:pt x="14" y="123"/>
                </a:lnTo>
                <a:lnTo>
                  <a:pt x="6" y="137"/>
                </a:lnTo>
                <a:lnTo>
                  <a:pt x="1" y="151"/>
                </a:lnTo>
                <a:lnTo>
                  <a:pt x="0" y="166"/>
                </a:lnTo>
                <a:lnTo>
                  <a:pt x="1" y="180"/>
                </a:lnTo>
                <a:lnTo>
                  <a:pt x="6" y="195"/>
                </a:lnTo>
                <a:lnTo>
                  <a:pt x="14" y="209"/>
                </a:lnTo>
                <a:lnTo>
                  <a:pt x="24" y="223"/>
                </a:lnTo>
                <a:lnTo>
                  <a:pt x="37" y="236"/>
                </a:lnTo>
                <a:lnTo>
                  <a:pt x="53" y="249"/>
                </a:lnTo>
                <a:lnTo>
                  <a:pt x="71" y="261"/>
                </a:lnTo>
                <a:lnTo>
                  <a:pt x="92" y="273"/>
                </a:lnTo>
                <a:lnTo>
                  <a:pt x="115" y="284"/>
                </a:lnTo>
                <a:lnTo>
                  <a:pt x="141" y="294"/>
                </a:lnTo>
                <a:lnTo>
                  <a:pt x="168" y="302"/>
                </a:lnTo>
                <a:lnTo>
                  <a:pt x="197" y="310"/>
                </a:lnTo>
                <a:lnTo>
                  <a:pt x="228" y="317"/>
                </a:lnTo>
                <a:lnTo>
                  <a:pt x="260" y="322"/>
                </a:lnTo>
                <a:lnTo>
                  <a:pt x="292" y="327"/>
                </a:lnTo>
                <a:lnTo>
                  <a:pt x="325" y="330"/>
                </a:lnTo>
                <a:lnTo>
                  <a:pt x="360" y="331"/>
                </a:lnTo>
                <a:lnTo>
                  <a:pt x="394" y="332"/>
                </a:lnTo>
                <a:lnTo>
                  <a:pt x="429" y="331"/>
                </a:lnTo>
                <a:lnTo>
                  <a:pt x="463" y="330"/>
                </a:lnTo>
                <a:lnTo>
                  <a:pt x="496" y="327"/>
                </a:lnTo>
                <a:lnTo>
                  <a:pt x="529" y="322"/>
                </a:lnTo>
                <a:lnTo>
                  <a:pt x="561" y="317"/>
                </a:lnTo>
                <a:lnTo>
                  <a:pt x="591" y="310"/>
                </a:lnTo>
                <a:lnTo>
                  <a:pt x="620" y="302"/>
                </a:lnTo>
                <a:lnTo>
                  <a:pt x="647" y="294"/>
                </a:lnTo>
                <a:lnTo>
                  <a:pt x="673" y="284"/>
                </a:lnTo>
                <a:lnTo>
                  <a:pt x="696" y="273"/>
                </a:lnTo>
                <a:lnTo>
                  <a:pt x="717" y="261"/>
                </a:lnTo>
                <a:lnTo>
                  <a:pt x="735" y="249"/>
                </a:lnTo>
                <a:lnTo>
                  <a:pt x="751" y="236"/>
                </a:lnTo>
                <a:lnTo>
                  <a:pt x="765" y="223"/>
                </a:lnTo>
                <a:lnTo>
                  <a:pt x="775" y="209"/>
                </a:lnTo>
                <a:lnTo>
                  <a:pt x="782" y="195"/>
                </a:lnTo>
                <a:lnTo>
                  <a:pt x="787" y="180"/>
                </a:lnTo>
                <a:lnTo>
                  <a:pt x="788" y="16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Rectangle 14"/>
          <p:cNvSpPr>
            <a:spLocks noChangeArrowheads="1"/>
          </p:cNvSpPr>
          <p:nvPr/>
        </p:nvSpPr>
        <p:spPr bwMode="auto">
          <a:xfrm>
            <a:off x="3260726" y="4398638"/>
            <a:ext cx="4286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lot</a:t>
            </a:r>
          </a:p>
        </p:txBody>
      </p:sp>
      <p:sp>
        <p:nvSpPr>
          <p:cNvPr id="51" name="Freeform 15"/>
          <p:cNvSpPr>
            <a:spLocks/>
          </p:cNvSpPr>
          <p:nvPr/>
        </p:nvSpPr>
        <p:spPr bwMode="auto">
          <a:xfrm>
            <a:off x="4387851" y="5084438"/>
            <a:ext cx="1252537" cy="622300"/>
          </a:xfrm>
          <a:custGeom>
            <a:avLst/>
            <a:gdLst>
              <a:gd name="T0" fmla="*/ 0 w 789"/>
              <a:gd name="T1" fmla="*/ 196 h 392"/>
              <a:gd name="T2" fmla="*/ 394 w 789"/>
              <a:gd name="T3" fmla="*/ 0 h 392"/>
              <a:gd name="T4" fmla="*/ 788 w 789"/>
              <a:gd name="T5" fmla="*/ 196 h 392"/>
              <a:gd name="T6" fmla="*/ 394 w 789"/>
              <a:gd name="T7" fmla="*/ 391 h 392"/>
              <a:gd name="T8" fmla="*/ 0 w 789"/>
              <a:gd name="T9" fmla="*/ 196 h 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89" h="392">
                <a:moveTo>
                  <a:pt x="0" y="196"/>
                </a:moveTo>
                <a:lnTo>
                  <a:pt x="394" y="0"/>
                </a:lnTo>
                <a:lnTo>
                  <a:pt x="788" y="196"/>
                </a:lnTo>
                <a:lnTo>
                  <a:pt x="394" y="391"/>
                </a:lnTo>
                <a:lnTo>
                  <a:pt x="0" y="196"/>
                </a:lnTo>
              </a:path>
            </a:pathLst>
          </a:custGeom>
          <a:noFill/>
          <a:ln w="508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Rectangle 16"/>
          <p:cNvSpPr>
            <a:spLocks noChangeArrowheads="1"/>
          </p:cNvSpPr>
          <p:nvPr/>
        </p:nvSpPr>
        <p:spPr bwMode="auto">
          <a:xfrm>
            <a:off x="1993901" y="3979538"/>
            <a:ext cx="7112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name</a:t>
            </a:r>
          </a:p>
        </p:txBody>
      </p:sp>
      <p:sp>
        <p:nvSpPr>
          <p:cNvPr id="53" name="Rectangle 17"/>
          <p:cNvSpPr>
            <a:spLocks noChangeArrowheads="1"/>
          </p:cNvSpPr>
          <p:nvPr/>
        </p:nvSpPr>
        <p:spPr bwMode="auto">
          <a:xfrm>
            <a:off x="7824788" y="4352601"/>
            <a:ext cx="53181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age</a:t>
            </a:r>
          </a:p>
        </p:txBody>
      </p:sp>
      <p:sp>
        <p:nvSpPr>
          <p:cNvPr id="54" name="Rectangle 18"/>
          <p:cNvSpPr>
            <a:spLocks noChangeArrowheads="1"/>
          </p:cNvSpPr>
          <p:nvPr/>
        </p:nvSpPr>
        <p:spPr bwMode="auto">
          <a:xfrm>
            <a:off x="6167438" y="4336726"/>
            <a:ext cx="83661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pname</a:t>
            </a:r>
          </a:p>
        </p:txBody>
      </p:sp>
      <p:sp>
        <p:nvSpPr>
          <p:cNvPr id="55" name="Rectangle 19"/>
          <p:cNvSpPr>
            <a:spLocks noChangeArrowheads="1"/>
          </p:cNvSpPr>
          <p:nvPr/>
        </p:nvSpPr>
        <p:spPr bwMode="auto">
          <a:xfrm>
            <a:off x="6762751" y="5236838"/>
            <a:ext cx="134461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</a:rPr>
              <a:t>Dependents</a:t>
            </a:r>
          </a:p>
        </p:txBody>
      </p:sp>
      <p:sp>
        <p:nvSpPr>
          <p:cNvPr id="56" name="Rectangle 20"/>
          <p:cNvSpPr>
            <a:spLocks noChangeArrowheads="1"/>
          </p:cNvSpPr>
          <p:nvPr/>
        </p:nvSpPr>
        <p:spPr bwMode="auto">
          <a:xfrm>
            <a:off x="1639888" y="5254301"/>
            <a:ext cx="12541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Employees</a:t>
            </a:r>
          </a:p>
        </p:txBody>
      </p:sp>
      <p:sp>
        <p:nvSpPr>
          <p:cNvPr id="57" name="Rectangle 21"/>
          <p:cNvSpPr>
            <a:spLocks noChangeArrowheads="1"/>
          </p:cNvSpPr>
          <p:nvPr/>
        </p:nvSpPr>
        <p:spPr bwMode="auto">
          <a:xfrm>
            <a:off x="898526" y="4384351"/>
            <a:ext cx="53181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u="sng">
                <a:solidFill>
                  <a:srgbClr val="000000"/>
                </a:solidFill>
                <a:latin typeface="Arial" pitchFamily="34" charset="0"/>
              </a:rPr>
              <a:t>ssn</a:t>
            </a:r>
          </a:p>
        </p:txBody>
      </p:sp>
      <p:sp>
        <p:nvSpPr>
          <p:cNvPr id="58" name="Rectangle 22"/>
          <p:cNvSpPr>
            <a:spLocks noChangeArrowheads="1"/>
          </p:cNvSpPr>
          <p:nvPr/>
        </p:nvSpPr>
        <p:spPr bwMode="auto">
          <a:xfrm>
            <a:off x="4614863" y="5236838"/>
            <a:ext cx="77946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Policy</a:t>
            </a:r>
          </a:p>
        </p:txBody>
      </p:sp>
      <p:sp>
        <p:nvSpPr>
          <p:cNvPr id="59" name="Rectangle 23"/>
          <p:cNvSpPr>
            <a:spLocks noChangeArrowheads="1"/>
          </p:cNvSpPr>
          <p:nvPr/>
        </p:nvSpPr>
        <p:spPr bwMode="auto">
          <a:xfrm>
            <a:off x="4729163" y="4274813"/>
            <a:ext cx="59848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cost</a:t>
            </a:r>
          </a:p>
        </p:txBody>
      </p:sp>
      <p:sp>
        <p:nvSpPr>
          <p:cNvPr id="60" name="Line 24"/>
          <p:cNvSpPr>
            <a:spLocks noChangeShapeType="1"/>
          </p:cNvSpPr>
          <p:nvPr/>
        </p:nvSpPr>
        <p:spPr bwMode="auto">
          <a:xfrm flipH="1">
            <a:off x="6264276" y="4646288"/>
            <a:ext cx="609600" cy="0"/>
          </a:xfrm>
          <a:prstGeom prst="line">
            <a:avLst/>
          </a:prstGeom>
          <a:noFill/>
          <a:ln w="12700">
            <a:solidFill>
              <a:schemeClr val="tx2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Line 25"/>
          <p:cNvSpPr>
            <a:spLocks noChangeShapeType="1"/>
          </p:cNvSpPr>
          <p:nvPr/>
        </p:nvSpPr>
        <p:spPr bwMode="auto">
          <a:xfrm>
            <a:off x="2292351" y="4457376"/>
            <a:ext cx="0" cy="66833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Line 26"/>
          <p:cNvSpPr>
            <a:spLocks noChangeShapeType="1"/>
          </p:cNvSpPr>
          <p:nvPr/>
        </p:nvSpPr>
        <p:spPr bwMode="auto">
          <a:xfrm>
            <a:off x="1135063" y="4836788"/>
            <a:ext cx="809625" cy="3095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Line 27"/>
          <p:cNvSpPr>
            <a:spLocks noChangeShapeType="1"/>
          </p:cNvSpPr>
          <p:nvPr/>
        </p:nvSpPr>
        <p:spPr bwMode="auto">
          <a:xfrm flipH="1">
            <a:off x="2627313" y="4817738"/>
            <a:ext cx="814388" cy="3286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Line 28"/>
          <p:cNvSpPr>
            <a:spLocks noChangeShapeType="1"/>
          </p:cNvSpPr>
          <p:nvPr/>
        </p:nvSpPr>
        <p:spPr bwMode="auto">
          <a:xfrm flipV="1">
            <a:off x="5000626" y="4676451"/>
            <a:ext cx="0" cy="41433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Line 29"/>
          <p:cNvSpPr>
            <a:spLocks noChangeShapeType="1"/>
          </p:cNvSpPr>
          <p:nvPr/>
        </p:nvSpPr>
        <p:spPr bwMode="auto">
          <a:xfrm>
            <a:off x="6510338" y="4817738"/>
            <a:ext cx="369888" cy="3476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Line 30"/>
          <p:cNvSpPr>
            <a:spLocks noChangeShapeType="1"/>
          </p:cNvSpPr>
          <p:nvPr/>
        </p:nvSpPr>
        <p:spPr bwMode="auto">
          <a:xfrm flipH="1">
            <a:off x="7500938" y="4817738"/>
            <a:ext cx="514350" cy="3476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Line 31"/>
          <p:cNvSpPr>
            <a:spLocks noChangeShapeType="1"/>
          </p:cNvSpPr>
          <p:nvPr/>
        </p:nvSpPr>
        <p:spPr bwMode="auto">
          <a:xfrm flipH="1">
            <a:off x="2908301" y="5392413"/>
            <a:ext cx="141605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Line 32"/>
          <p:cNvSpPr>
            <a:spLocks noChangeShapeType="1"/>
          </p:cNvSpPr>
          <p:nvPr/>
        </p:nvSpPr>
        <p:spPr bwMode="auto">
          <a:xfrm>
            <a:off x="5667376" y="5392413"/>
            <a:ext cx="931862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3203001" y="6014815"/>
            <a:ext cx="42320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Weak entities and identifying relationships </a:t>
            </a:r>
            <a:br>
              <a:rPr lang="en-US" dirty="0"/>
            </a:br>
            <a:r>
              <a:rPr lang="en-US" dirty="0"/>
              <a:t>are drawn using </a:t>
            </a:r>
            <a:r>
              <a:rPr lang="en-US" i="1" dirty="0"/>
              <a:t>thick lines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640388" y="3429000"/>
            <a:ext cx="27256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Partial keys are underlined </a:t>
            </a:r>
            <a:br>
              <a:rPr lang="en-US" dirty="0"/>
            </a:br>
            <a:r>
              <a:rPr lang="en-US" dirty="0"/>
              <a:t>using </a:t>
            </a:r>
            <a:r>
              <a:rPr lang="en-US" i="1" dirty="0"/>
              <a:t>broken lines</a:t>
            </a:r>
          </a:p>
        </p:txBody>
      </p:sp>
      <p:sp>
        <p:nvSpPr>
          <p:cNvPr id="3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/>
              <a:t>“Dependents</a:t>
            </a:r>
            <a:r>
              <a:rPr lang="en-US" sz="2400" dirty="0"/>
              <a:t>” has no unique key of its own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/>
              <a:t>“Dependents</a:t>
            </a:r>
            <a:r>
              <a:rPr lang="en-US" sz="2000" dirty="0"/>
              <a:t>” is a weak entity with partial key “</a:t>
            </a:r>
            <a:r>
              <a:rPr lang="en-US" sz="2000" dirty="0" err="1"/>
              <a:t>pname</a:t>
            </a:r>
            <a:r>
              <a:rPr lang="en-US" sz="2000" dirty="0"/>
              <a:t>”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“Policy” is an identifying relationship set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“</a:t>
            </a:r>
            <a:r>
              <a:rPr lang="en-US" sz="2000" dirty="0" err="1"/>
              <a:t>pname</a:t>
            </a:r>
            <a:r>
              <a:rPr lang="en-US" sz="2000" dirty="0"/>
              <a:t>” + “</a:t>
            </a:r>
            <a:r>
              <a:rPr lang="en-US" sz="2000" dirty="0" err="1"/>
              <a:t>ssn</a:t>
            </a:r>
            <a:r>
              <a:rPr lang="en-US" sz="2000" dirty="0"/>
              <a:t>” are the primary key of </a:t>
            </a:r>
            <a:r>
              <a:rPr lang="en-US" sz="2000"/>
              <a:t>“Dependents</a:t>
            </a:r>
            <a:r>
              <a:rPr lang="en-US" sz="2000" dirty="0"/>
              <a:t>”</a:t>
            </a:r>
          </a:p>
        </p:txBody>
      </p:sp>
      <p:pic>
        <p:nvPicPr>
          <p:cNvPr id="35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5076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3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ISA (`is a’) Hierarchies</a:t>
            </a:r>
          </a:p>
        </p:txBody>
      </p:sp>
      <p:sp>
        <p:nvSpPr>
          <p:cNvPr id="34" name="Content Placeholder 3"/>
          <p:cNvSpPr>
            <a:spLocks noGrp="1"/>
          </p:cNvSpPr>
          <p:nvPr>
            <p:ph idx="1"/>
          </p:nvPr>
        </p:nvSpPr>
        <p:spPr>
          <a:xfrm>
            <a:off x="457199" y="1600200"/>
            <a:ext cx="8686801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200" dirty="0"/>
              <a:t>Entities in an entity set can sometimes be classified into subclasses </a:t>
            </a:r>
            <a:br>
              <a:rPr lang="en-US" sz="2200" dirty="0"/>
            </a:br>
            <a:r>
              <a:rPr lang="en-US" sz="2200" dirty="0"/>
              <a:t>(this is “kind of similar” to OOP languages)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200" dirty="0"/>
              <a:t>If we declare B </a:t>
            </a:r>
            <a:r>
              <a:rPr lang="en-US" sz="2200" b="1" dirty="0">
                <a:solidFill>
                  <a:srgbClr val="0070C0"/>
                </a:solidFill>
              </a:rPr>
              <a:t>ISA</a:t>
            </a:r>
            <a:r>
              <a:rPr lang="en-US" sz="2200" dirty="0"/>
              <a:t> A, every B entity is also considered to be an A entity </a:t>
            </a:r>
          </a:p>
          <a:p>
            <a:endParaRPr lang="en-US" sz="2000" dirty="0"/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5458909" y="5984875"/>
            <a:ext cx="14954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Contract_Emps</a:t>
            </a:r>
          </a:p>
        </p:txBody>
      </p:sp>
      <p:sp>
        <p:nvSpPr>
          <p:cNvPr id="36" name="Freeform 6"/>
          <p:cNvSpPr>
            <a:spLocks/>
          </p:cNvSpPr>
          <p:nvPr/>
        </p:nvSpPr>
        <p:spPr bwMode="auto">
          <a:xfrm>
            <a:off x="3741234" y="3603625"/>
            <a:ext cx="1055688" cy="390525"/>
          </a:xfrm>
          <a:custGeom>
            <a:avLst/>
            <a:gdLst>
              <a:gd name="T0" fmla="*/ 662 w 665"/>
              <a:gd name="T1" fmla="*/ 111 h 246"/>
              <a:gd name="T2" fmla="*/ 653 w 665"/>
              <a:gd name="T3" fmla="*/ 90 h 246"/>
              <a:gd name="T4" fmla="*/ 633 w 665"/>
              <a:gd name="T5" fmla="*/ 70 h 246"/>
              <a:gd name="T6" fmla="*/ 604 w 665"/>
              <a:gd name="T7" fmla="*/ 52 h 246"/>
              <a:gd name="T8" fmla="*/ 567 w 665"/>
              <a:gd name="T9" fmla="*/ 35 h 246"/>
              <a:gd name="T10" fmla="*/ 522 w 665"/>
              <a:gd name="T11" fmla="*/ 23 h 246"/>
              <a:gd name="T12" fmla="*/ 473 w 665"/>
              <a:gd name="T13" fmla="*/ 11 h 246"/>
              <a:gd name="T14" fmla="*/ 418 w 665"/>
              <a:gd name="T15" fmla="*/ 4 h 246"/>
              <a:gd name="T16" fmla="*/ 361 w 665"/>
              <a:gd name="T17" fmla="*/ 1 h 246"/>
              <a:gd name="T18" fmla="*/ 303 w 665"/>
              <a:gd name="T19" fmla="*/ 1 h 246"/>
              <a:gd name="T20" fmla="*/ 246 w 665"/>
              <a:gd name="T21" fmla="*/ 4 h 246"/>
              <a:gd name="T22" fmla="*/ 192 w 665"/>
              <a:gd name="T23" fmla="*/ 11 h 246"/>
              <a:gd name="T24" fmla="*/ 141 w 665"/>
              <a:gd name="T25" fmla="*/ 23 h 246"/>
              <a:gd name="T26" fmla="*/ 98 w 665"/>
              <a:gd name="T27" fmla="*/ 35 h 246"/>
              <a:gd name="T28" fmla="*/ 60 w 665"/>
              <a:gd name="T29" fmla="*/ 52 h 246"/>
              <a:gd name="T30" fmla="*/ 31 w 665"/>
              <a:gd name="T31" fmla="*/ 70 h 246"/>
              <a:gd name="T32" fmla="*/ 11 w 665"/>
              <a:gd name="T33" fmla="*/ 90 h 246"/>
              <a:gd name="T34" fmla="*/ 1 w 665"/>
              <a:gd name="T35" fmla="*/ 111 h 246"/>
              <a:gd name="T36" fmla="*/ 1 w 665"/>
              <a:gd name="T37" fmla="*/ 133 h 246"/>
              <a:gd name="T38" fmla="*/ 11 w 665"/>
              <a:gd name="T39" fmla="*/ 154 h 246"/>
              <a:gd name="T40" fmla="*/ 31 w 665"/>
              <a:gd name="T41" fmla="*/ 174 h 246"/>
              <a:gd name="T42" fmla="*/ 60 w 665"/>
              <a:gd name="T43" fmla="*/ 193 h 246"/>
              <a:gd name="T44" fmla="*/ 98 w 665"/>
              <a:gd name="T45" fmla="*/ 209 h 246"/>
              <a:gd name="T46" fmla="*/ 141 w 665"/>
              <a:gd name="T47" fmla="*/ 223 h 246"/>
              <a:gd name="T48" fmla="*/ 192 w 665"/>
              <a:gd name="T49" fmla="*/ 233 h 246"/>
              <a:gd name="T50" fmla="*/ 246 w 665"/>
              <a:gd name="T51" fmla="*/ 240 h 246"/>
              <a:gd name="T52" fmla="*/ 303 w 665"/>
              <a:gd name="T53" fmla="*/ 245 h 246"/>
              <a:gd name="T54" fmla="*/ 361 w 665"/>
              <a:gd name="T55" fmla="*/ 245 h 246"/>
              <a:gd name="T56" fmla="*/ 418 w 665"/>
              <a:gd name="T57" fmla="*/ 240 h 246"/>
              <a:gd name="T58" fmla="*/ 473 w 665"/>
              <a:gd name="T59" fmla="*/ 233 h 246"/>
              <a:gd name="T60" fmla="*/ 522 w 665"/>
              <a:gd name="T61" fmla="*/ 223 h 246"/>
              <a:gd name="T62" fmla="*/ 567 w 665"/>
              <a:gd name="T63" fmla="*/ 209 h 246"/>
              <a:gd name="T64" fmla="*/ 604 w 665"/>
              <a:gd name="T65" fmla="*/ 193 h 246"/>
              <a:gd name="T66" fmla="*/ 633 w 665"/>
              <a:gd name="T67" fmla="*/ 174 h 246"/>
              <a:gd name="T68" fmla="*/ 653 w 665"/>
              <a:gd name="T69" fmla="*/ 154 h 246"/>
              <a:gd name="T70" fmla="*/ 662 w 665"/>
              <a:gd name="T71" fmla="*/ 133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665" h="246">
                <a:moveTo>
                  <a:pt x="664" y="123"/>
                </a:moveTo>
                <a:lnTo>
                  <a:pt x="662" y="111"/>
                </a:lnTo>
                <a:lnTo>
                  <a:pt x="658" y="101"/>
                </a:lnTo>
                <a:lnTo>
                  <a:pt x="653" y="90"/>
                </a:lnTo>
                <a:lnTo>
                  <a:pt x="644" y="80"/>
                </a:lnTo>
                <a:lnTo>
                  <a:pt x="633" y="70"/>
                </a:lnTo>
                <a:lnTo>
                  <a:pt x="620" y="62"/>
                </a:lnTo>
                <a:lnTo>
                  <a:pt x="604" y="52"/>
                </a:lnTo>
                <a:lnTo>
                  <a:pt x="587" y="43"/>
                </a:lnTo>
                <a:lnTo>
                  <a:pt x="567" y="35"/>
                </a:lnTo>
                <a:lnTo>
                  <a:pt x="546" y="28"/>
                </a:lnTo>
                <a:lnTo>
                  <a:pt x="522" y="23"/>
                </a:lnTo>
                <a:lnTo>
                  <a:pt x="498" y="17"/>
                </a:lnTo>
                <a:lnTo>
                  <a:pt x="473" y="11"/>
                </a:lnTo>
                <a:lnTo>
                  <a:pt x="446" y="8"/>
                </a:lnTo>
                <a:lnTo>
                  <a:pt x="418" y="4"/>
                </a:lnTo>
                <a:lnTo>
                  <a:pt x="389" y="2"/>
                </a:lnTo>
                <a:lnTo>
                  <a:pt x="361" y="1"/>
                </a:lnTo>
                <a:lnTo>
                  <a:pt x="332" y="0"/>
                </a:lnTo>
                <a:lnTo>
                  <a:pt x="303" y="1"/>
                </a:lnTo>
                <a:lnTo>
                  <a:pt x="275" y="2"/>
                </a:lnTo>
                <a:lnTo>
                  <a:pt x="246" y="4"/>
                </a:lnTo>
                <a:lnTo>
                  <a:pt x="218" y="8"/>
                </a:lnTo>
                <a:lnTo>
                  <a:pt x="192" y="11"/>
                </a:lnTo>
                <a:lnTo>
                  <a:pt x="166" y="17"/>
                </a:lnTo>
                <a:lnTo>
                  <a:pt x="141" y="23"/>
                </a:lnTo>
                <a:lnTo>
                  <a:pt x="119" y="28"/>
                </a:lnTo>
                <a:lnTo>
                  <a:pt x="98" y="35"/>
                </a:lnTo>
                <a:lnTo>
                  <a:pt x="78" y="43"/>
                </a:lnTo>
                <a:lnTo>
                  <a:pt x="60" y="52"/>
                </a:lnTo>
                <a:lnTo>
                  <a:pt x="45" y="62"/>
                </a:lnTo>
                <a:lnTo>
                  <a:pt x="31" y="70"/>
                </a:lnTo>
                <a:lnTo>
                  <a:pt x="21" y="80"/>
                </a:lnTo>
                <a:lnTo>
                  <a:pt x="11" y="90"/>
                </a:lnTo>
                <a:lnTo>
                  <a:pt x="5" y="101"/>
                </a:lnTo>
                <a:lnTo>
                  <a:pt x="1" y="111"/>
                </a:lnTo>
                <a:lnTo>
                  <a:pt x="0" y="123"/>
                </a:lnTo>
                <a:lnTo>
                  <a:pt x="1" y="133"/>
                </a:lnTo>
                <a:lnTo>
                  <a:pt x="5" y="143"/>
                </a:lnTo>
                <a:lnTo>
                  <a:pt x="11" y="154"/>
                </a:lnTo>
                <a:lnTo>
                  <a:pt x="21" y="164"/>
                </a:lnTo>
                <a:lnTo>
                  <a:pt x="31" y="174"/>
                </a:lnTo>
                <a:lnTo>
                  <a:pt x="45" y="184"/>
                </a:lnTo>
                <a:lnTo>
                  <a:pt x="60" y="193"/>
                </a:lnTo>
                <a:lnTo>
                  <a:pt x="78" y="201"/>
                </a:lnTo>
                <a:lnTo>
                  <a:pt x="98" y="209"/>
                </a:lnTo>
                <a:lnTo>
                  <a:pt x="119" y="216"/>
                </a:lnTo>
                <a:lnTo>
                  <a:pt x="141" y="223"/>
                </a:lnTo>
                <a:lnTo>
                  <a:pt x="166" y="228"/>
                </a:lnTo>
                <a:lnTo>
                  <a:pt x="192" y="233"/>
                </a:lnTo>
                <a:lnTo>
                  <a:pt x="218" y="238"/>
                </a:lnTo>
                <a:lnTo>
                  <a:pt x="246" y="240"/>
                </a:lnTo>
                <a:lnTo>
                  <a:pt x="275" y="242"/>
                </a:lnTo>
                <a:lnTo>
                  <a:pt x="303" y="245"/>
                </a:lnTo>
                <a:lnTo>
                  <a:pt x="332" y="245"/>
                </a:lnTo>
                <a:lnTo>
                  <a:pt x="361" y="245"/>
                </a:lnTo>
                <a:lnTo>
                  <a:pt x="389" y="242"/>
                </a:lnTo>
                <a:lnTo>
                  <a:pt x="418" y="240"/>
                </a:lnTo>
                <a:lnTo>
                  <a:pt x="446" y="238"/>
                </a:lnTo>
                <a:lnTo>
                  <a:pt x="473" y="233"/>
                </a:lnTo>
                <a:lnTo>
                  <a:pt x="498" y="228"/>
                </a:lnTo>
                <a:lnTo>
                  <a:pt x="522" y="223"/>
                </a:lnTo>
                <a:lnTo>
                  <a:pt x="546" y="216"/>
                </a:lnTo>
                <a:lnTo>
                  <a:pt x="567" y="209"/>
                </a:lnTo>
                <a:lnTo>
                  <a:pt x="587" y="201"/>
                </a:lnTo>
                <a:lnTo>
                  <a:pt x="604" y="193"/>
                </a:lnTo>
                <a:lnTo>
                  <a:pt x="620" y="184"/>
                </a:lnTo>
                <a:lnTo>
                  <a:pt x="633" y="174"/>
                </a:lnTo>
                <a:lnTo>
                  <a:pt x="644" y="164"/>
                </a:lnTo>
                <a:lnTo>
                  <a:pt x="653" y="154"/>
                </a:lnTo>
                <a:lnTo>
                  <a:pt x="658" y="143"/>
                </a:lnTo>
                <a:lnTo>
                  <a:pt x="662" y="133"/>
                </a:lnTo>
                <a:lnTo>
                  <a:pt x="664" y="12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7"/>
          <p:cNvSpPr>
            <a:spLocks/>
          </p:cNvSpPr>
          <p:nvPr/>
        </p:nvSpPr>
        <p:spPr bwMode="auto">
          <a:xfrm>
            <a:off x="5677984" y="3603625"/>
            <a:ext cx="1054100" cy="390525"/>
          </a:xfrm>
          <a:custGeom>
            <a:avLst/>
            <a:gdLst>
              <a:gd name="T0" fmla="*/ 1 w 664"/>
              <a:gd name="T1" fmla="*/ 133 h 246"/>
              <a:gd name="T2" fmla="*/ 10 w 664"/>
              <a:gd name="T3" fmla="*/ 154 h 246"/>
              <a:gd name="T4" fmla="*/ 30 w 664"/>
              <a:gd name="T5" fmla="*/ 174 h 246"/>
              <a:gd name="T6" fmla="*/ 59 w 664"/>
              <a:gd name="T7" fmla="*/ 193 h 246"/>
              <a:gd name="T8" fmla="*/ 96 w 664"/>
              <a:gd name="T9" fmla="*/ 209 h 246"/>
              <a:gd name="T10" fmla="*/ 141 w 664"/>
              <a:gd name="T11" fmla="*/ 223 h 246"/>
              <a:gd name="T12" fmla="*/ 190 w 664"/>
              <a:gd name="T13" fmla="*/ 233 h 246"/>
              <a:gd name="T14" fmla="*/ 245 w 664"/>
              <a:gd name="T15" fmla="*/ 240 h 246"/>
              <a:gd name="T16" fmla="*/ 302 w 664"/>
              <a:gd name="T17" fmla="*/ 245 h 246"/>
              <a:gd name="T18" fmla="*/ 359 w 664"/>
              <a:gd name="T19" fmla="*/ 245 h 246"/>
              <a:gd name="T20" fmla="*/ 417 w 664"/>
              <a:gd name="T21" fmla="*/ 240 h 246"/>
              <a:gd name="T22" fmla="*/ 472 w 664"/>
              <a:gd name="T23" fmla="*/ 233 h 246"/>
              <a:gd name="T24" fmla="*/ 521 w 664"/>
              <a:gd name="T25" fmla="*/ 221 h 246"/>
              <a:gd name="T26" fmla="*/ 566 w 664"/>
              <a:gd name="T27" fmla="*/ 209 h 246"/>
              <a:gd name="T28" fmla="*/ 603 w 664"/>
              <a:gd name="T29" fmla="*/ 192 h 246"/>
              <a:gd name="T30" fmla="*/ 631 w 664"/>
              <a:gd name="T31" fmla="*/ 174 h 246"/>
              <a:gd name="T32" fmla="*/ 652 w 664"/>
              <a:gd name="T33" fmla="*/ 154 h 246"/>
              <a:gd name="T34" fmla="*/ 661 w 664"/>
              <a:gd name="T35" fmla="*/ 133 h 246"/>
              <a:gd name="T36" fmla="*/ 661 w 664"/>
              <a:gd name="T37" fmla="*/ 111 h 246"/>
              <a:gd name="T38" fmla="*/ 652 w 664"/>
              <a:gd name="T39" fmla="*/ 90 h 246"/>
              <a:gd name="T40" fmla="*/ 631 w 664"/>
              <a:gd name="T41" fmla="*/ 70 h 246"/>
              <a:gd name="T42" fmla="*/ 603 w 664"/>
              <a:gd name="T43" fmla="*/ 52 h 246"/>
              <a:gd name="T44" fmla="*/ 566 w 664"/>
              <a:gd name="T45" fmla="*/ 35 h 246"/>
              <a:gd name="T46" fmla="*/ 521 w 664"/>
              <a:gd name="T47" fmla="*/ 23 h 246"/>
              <a:gd name="T48" fmla="*/ 472 w 664"/>
              <a:gd name="T49" fmla="*/ 11 h 246"/>
              <a:gd name="T50" fmla="*/ 416 w 664"/>
              <a:gd name="T51" fmla="*/ 4 h 246"/>
              <a:gd name="T52" fmla="*/ 359 w 664"/>
              <a:gd name="T53" fmla="*/ 1 h 246"/>
              <a:gd name="T54" fmla="*/ 302 w 664"/>
              <a:gd name="T55" fmla="*/ 1 h 246"/>
              <a:gd name="T56" fmla="*/ 245 w 664"/>
              <a:gd name="T57" fmla="*/ 4 h 246"/>
              <a:gd name="T58" fmla="*/ 190 w 664"/>
              <a:gd name="T59" fmla="*/ 11 h 246"/>
              <a:gd name="T60" fmla="*/ 141 w 664"/>
              <a:gd name="T61" fmla="*/ 23 h 246"/>
              <a:gd name="T62" fmla="*/ 96 w 664"/>
              <a:gd name="T63" fmla="*/ 35 h 246"/>
              <a:gd name="T64" fmla="*/ 59 w 664"/>
              <a:gd name="T65" fmla="*/ 52 h 246"/>
              <a:gd name="T66" fmla="*/ 30 w 664"/>
              <a:gd name="T67" fmla="*/ 71 h 246"/>
              <a:gd name="T68" fmla="*/ 10 w 664"/>
              <a:gd name="T69" fmla="*/ 90 h 246"/>
              <a:gd name="T70" fmla="*/ 1 w 664"/>
              <a:gd name="T71" fmla="*/ 111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664" h="246">
                <a:moveTo>
                  <a:pt x="0" y="123"/>
                </a:moveTo>
                <a:lnTo>
                  <a:pt x="1" y="133"/>
                </a:lnTo>
                <a:lnTo>
                  <a:pt x="5" y="143"/>
                </a:lnTo>
                <a:lnTo>
                  <a:pt x="10" y="154"/>
                </a:lnTo>
                <a:lnTo>
                  <a:pt x="19" y="164"/>
                </a:lnTo>
                <a:lnTo>
                  <a:pt x="30" y="174"/>
                </a:lnTo>
                <a:lnTo>
                  <a:pt x="43" y="184"/>
                </a:lnTo>
                <a:lnTo>
                  <a:pt x="59" y="193"/>
                </a:lnTo>
                <a:lnTo>
                  <a:pt x="76" y="201"/>
                </a:lnTo>
                <a:lnTo>
                  <a:pt x="96" y="209"/>
                </a:lnTo>
                <a:lnTo>
                  <a:pt x="118" y="216"/>
                </a:lnTo>
                <a:lnTo>
                  <a:pt x="141" y="223"/>
                </a:lnTo>
                <a:lnTo>
                  <a:pt x="165" y="228"/>
                </a:lnTo>
                <a:lnTo>
                  <a:pt x="190" y="233"/>
                </a:lnTo>
                <a:lnTo>
                  <a:pt x="217" y="238"/>
                </a:lnTo>
                <a:lnTo>
                  <a:pt x="245" y="240"/>
                </a:lnTo>
                <a:lnTo>
                  <a:pt x="273" y="242"/>
                </a:lnTo>
                <a:lnTo>
                  <a:pt x="302" y="245"/>
                </a:lnTo>
                <a:lnTo>
                  <a:pt x="331" y="245"/>
                </a:lnTo>
                <a:lnTo>
                  <a:pt x="359" y="245"/>
                </a:lnTo>
                <a:lnTo>
                  <a:pt x="388" y="242"/>
                </a:lnTo>
                <a:lnTo>
                  <a:pt x="417" y="240"/>
                </a:lnTo>
                <a:lnTo>
                  <a:pt x="444" y="238"/>
                </a:lnTo>
                <a:lnTo>
                  <a:pt x="472" y="233"/>
                </a:lnTo>
                <a:lnTo>
                  <a:pt x="497" y="228"/>
                </a:lnTo>
                <a:lnTo>
                  <a:pt x="521" y="221"/>
                </a:lnTo>
                <a:lnTo>
                  <a:pt x="544" y="216"/>
                </a:lnTo>
                <a:lnTo>
                  <a:pt x="566" y="209"/>
                </a:lnTo>
                <a:lnTo>
                  <a:pt x="584" y="201"/>
                </a:lnTo>
                <a:lnTo>
                  <a:pt x="603" y="192"/>
                </a:lnTo>
                <a:lnTo>
                  <a:pt x="617" y="184"/>
                </a:lnTo>
                <a:lnTo>
                  <a:pt x="631" y="174"/>
                </a:lnTo>
                <a:lnTo>
                  <a:pt x="643" y="164"/>
                </a:lnTo>
                <a:lnTo>
                  <a:pt x="652" y="154"/>
                </a:lnTo>
                <a:lnTo>
                  <a:pt x="657" y="143"/>
                </a:lnTo>
                <a:lnTo>
                  <a:pt x="661" y="133"/>
                </a:lnTo>
                <a:lnTo>
                  <a:pt x="663" y="123"/>
                </a:lnTo>
                <a:lnTo>
                  <a:pt x="661" y="111"/>
                </a:lnTo>
                <a:lnTo>
                  <a:pt x="657" y="101"/>
                </a:lnTo>
                <a:lnTo>
                  <a:pt x="652" y="90"/>
                </a:lnTo>
                <a:lnTo>
                  <a:pt x="643" y="80"/>
                </a:lnTo>
                <a:lnTo>
                  <a:pt x="631" y="70"/>
                </a:lnTo>
                <a:lnTo>
                  <a:pt x="617" y="62"/>
                </a:lnTo>
                <a:lnTo>
                  <a:pt x="603" y="52"/>
                </a:lnTo>
                <a:lnTo>
                  <a:pt x="584" y="43"/>
                </a:lnTo>
                <a:lnTo>
                  <a:pt x="566" y="35"/>
                </a:lnTo>
                <a:lnTo>
                  <a:pt x="543" y="28"/>
                </a:lnTo>
                <a:lnTo>
                  <a:pt x="521" y="23"/>
                </a:lnTo>
                <a:lnTo>
                  <a:pt x="497" y="17"/>
                </a:lnTo>
                <a:lnTo>
                  <a:pt x="472" y="11"/>
                </a:lnTo>
                <a:lnTo>
                  <a:pt x="444" y="8"/>
                </a:lnTo>
                <a:lnTo>
                  <a:pt x="416" y="4"/>
                </a:lnTo>
                <a:lnTo>
                  <a:pt x="388" y="2"/>
                </a:lnTo>
                <a:lnTo>
                  <a:pt x="359" y="1"/>
                </a:lnTo>
                <a:lnTo>
                  <a:pt x="331" y="0"/>
                </a:lnTo>
                <a:lnTo>
                  <a:pt x="302" y="1"/>
                </a:lnTo>
                <a:lnTo>
                  <a:pt x="273" y="2"/>
                </a:lnTo>
                <a:lnTo>
                  <a:pt x="245" y="4"/>
                </a:lnTo>
                <a:lnTo>
                  <a:pt x="217" y="8"/>
                </a:lnTo>
                <a:lnTo>
                  <a:pt x="190" y="11"/>
                </a:lnTo>
                <a:lnTo>
                  <a:pt x="165" y="17"/>
                </a:lnTo>
                <a:lnTo>
                  <a:pt x="141" y="23"/>
                </a:lnTo>
                <a:lnTo>
                  <a:pt x="118" y="28"/>
                </a:lnTo>
                <a:lnTo>
                  <a:pt x="96" y="35"/>
                </a:lnTo>
                <a:lnTo>
                  <a:pt x="76" y="43"/>
                </a:lnTo>
                <a:lnTo>
                  <a:pt x="59" y="52"/>
                </a:lnTo>
                <a:lnTo>
                  <a:pt x="43" y="62"/>
                </a:lnTo>
                <a:lnTo>
                  <a:pt x="30" y="71"/>
                </a:lnTo>
                <a:lnTo>
                  <a:pt x="19" y="80"/>
                </a:lnTo>
                <a:lnTo>
                  <a:pt x="10" y="90"/>
                </a:lnTo>
                <a:lnTo>
                  <a:pt x="5" y="101"/>
                </a:lnTo>
                <a:lnTo>
                  <a:pt x="1" y="111"/>
                </a:lnTo>
                <a:lnTo>
                  <a:pt x="0" y="12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Freeform 8"/>
          <p:cNvSpPr>
            <a:spLocks/>
          </p:cNvSpPr>
          <p:nvPr/>
        </p:nvSpPr>
        <p:spPr bwMode="auto">
          <a:xfrm>
            <a:off x="4692147" y="3319463"/>
            <a:ext cx="1054100" cy="390525"/>
          </a:xfrm>
          <a:custGeom>
            <a:avLst/>
            <a:gdLst>
              <a:gd name="T0" fmla="*/ 661 w 664"/>
              <a:gd name="T1" fmla="*/ 111 h 246"/>
              <a:gd name="T2" fmla="*/ 651 w 664"/>
              <a:gd name="T3" fmla="*/ 90 h 246"/>
              <a:gd name="T4" fmla="*/ 632 w 664"/>
              <a:gd name="T5" fmla="*/ 70 h 246"/>
              <a:gd name="T6" fmla="*/ 603 w 664"/>
              <a:gd name="T7" fmla="*/ 51 h 246"/>
              <a:gd name="T8" fmla="*/ 566 w 664"/>
              <a:gd name="T9" fmla="*/ 35 h 246"/>
              <a:gd name="T10" fmla="*/ 521 w 664"/>
              <a:gd name="T11" fmla="*/ 21 h 246"/>
              <a:gd name="T12" fmla="*/ 471 w 664"/>
              <a:gd name="T13" fmla="*/ 11 h 246"/>
              <a:gd name="T14" fmla="*/ 416 w 664"/>
              <a:gd name="T15" fmla="*/ 4 h 246"/>
              <a:gd name="T16" fmla="*/ 361 w 664"/>
              <a:gd name="T17" fmla="*/ 0 h 246"/>
              <a:gd name="T18" fmla="*/ 303 w 664"/>
              <a:gd name="T19" fmla="*/ 0 h 246"/>
              <a:gd name="T20" fmla="*/ 246 w 664"/>
              <a:gd name="T21" fmla="*/ 4 h 246"/>
              <a:gd name="T22" fmla="*/ 191 w 664"/>
              <a:gd name="T23" fmla="*/ 11 h 246"/>
              <a:gd name="T24" fmla="*/ 141 w 664"/>
              <a:gd name="T25" fmla="*/ 21 h 246"/>
              <a:gd name="T26" fmla="*/ 96 w 664"/>
              <a:gd name="T27" fmla="*/ 35 h 246"/>
              <a:gd name="T28" fmla="*/ 59 w 664"/>
              <a:gd name="T29" fmla="*/ 51 h 246"/>
              <a:gd name="T30" fmla="*/ 31 w 664"/>
              <a:gd name="T31" fmla="*/ 70 h 246"/>
              <a:gd name="T32" fmla="*/ 11 w 664"/>
              <a:gd name="T33" fmla="*/ 90 h 246"/>
              <a:gd name="T34" fmla="*/ 1 w 664"/>
              <a:gd name="T35" fmla="*/ 111 h 246"/>
              <a:gd name="T36" fmla="*/ 1 w 664"/>
              <a:gd name="T37" fmla="*/ 133 h 246"/>
              <a:gd name="T38" fmla="*/ 11 w 664"/>
              <a:gd name="T39" fmla="*/ 154 h 246"/>
              <a:gd name="T40" fmla="*/ 31 w 664"/>
              <a:gd name="T41" fmla="*/ 173 h 246"/>
              <a:gd name="T42" fmla="*/ 59 w 664"/>
              <a:gd name="T43" fmla="*/ 192 h 246"/>
              <a:gd name="T44" fmla="*/ 96 w 664"/>
              <a:gd name="T45" fmla="*/ 209 h 246"/>
              <a:gd name="T46" fmla="*/ 141 w 664"/>
              <a:gd name="T47" fmla="*/ 221 h 246"/>
              <a:gd name="T48" fmla="*/ 191 w 664"/>
              <a:gd name="T49" fmla="*/ 233 h 246"/>
              <a:gd name="T50" fmla="*/ 246 w 664"/>
              <a:gd name="T51" fmla="*/ 240 h 246"/>
              <a:gd name="T52" fmla="*/ 303 w 664"/>
              <a:gd name="T53" fmla="*/ 243 h 246"/>
              <a:gd name="T54" fmla="*/ 361 w 664"/>
              <a:gd name="T55" fmla="*/ 243 h 246"/>
              <a:gd name="T56" fmla="*/ 416 w 664"/>
              <a:gd name="T57" fmla="*/ 240 h 246"/>
              <a:gd name="T58" fmla="*/ 471 w 664"/>
              <a:gd name="T59" fmla="*/ 233 h 246"/>
              <a:gd name="T60" fmla="*/ 521 w 664"/>
              <a:gd name="T61" fmla="*/ 221 h 246"/>
              <a:gd name="T62" fmla="*/ 566 w 664"/>
              <a:gd name="T63" fmla="*/ 209 h 246"/>
              <a:gd name="T64" fmla="*/ 603 w 664"/>
              <a:gd name="T65" fmla="*/ 192 h 246"/>
              <a:gd name="T66" fmla="*/ 632 w 664"/>
              <a:gd name="T67" fmla="*/ 173 h 246"/>
              <a:gd name="T68" fmla="*/ 651 w 664"/>
              <a:gd name="T69" fmla="*/ 154 h 246"/>
              <a:gd name="T70" fmla="*/ 661 w 664"/>
              <a:gd name="T71" fmla="*/ 133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664" h="246">
                <a:moveTo>
                  <a:pt x="663" y="121"/>
                </a:moveTo>
                <a:lnTo>
                  <a:pt x="661" y="111"/>
                </a:lnTo>
                <a:lnTo>
                  <a:pt x="657" y="101"/>
                </a:lnTo>
                <a:lnTo>
                  <a:pt x="651" y="90"/>
                </a:lnTo>
                <a:lnTo>
                  <a:pt x="643" y="80"/>
                </a:lnTo>
                <a:lnTo>
                  <a:pt x="632" y="70"/>
                </a:lnTo>
                <a:lnTo>
                  <a:pt x="618" y="60"/>
                </a:lnTo>
                <a:lnTo>
                  <a:pt x="603" y="51"/>
                </a:lnTo>
                <a:lnTo>
                  <a:pt x="586" y="43"/>
                </a:lnTo>
                <a:lnTo>
                  <a:pt x="566" y="35"/>
                </a:lnTo>
                <a:lnTo>
                  <a:pt x="545" y="28"/>
                </a:lnTo>
                <a:lnTo>
                  <a:pt x="521" y="21"/>
                </a:lnTo>
                <a:lnTo>
                  <a:pt x="497" y="16"/>
                </a:lnTo>
                <a:lnTo>
                  <a:pt x="471" y="11"/>
                </a:lnTo>
                <a:lnTo>
                  <a:pt x="444" y="6"/>
                </a:lnTo>
                <a:lnTo>
                  <a:pt x="416" y="4"/>
                </a:lnTo>
                <a:lnTo>
                  <a:pt x="389" y="2"/>
                </a:lnTo>
                <a:lnTo>
                  <a:pt x="361" y="0"/>
                </a:lnTo>
                <a:lnTo>
                  <a:pt x="330" y="0"/>
                </a:lnTo>
                <a:lnTo>
                  <a:pt x="303" y="0"/>
                </a:lnTo>
                <a:lnTo>
                  <a:pt x="273" y="2"/>
                </a:lnTo>
                <a:lnTo>
                  <a:pt x="246" y="4"/>
                </a:lnTo>
                <a:lnTo>
                  <a:pt x="218" y="6"/>
                </a:lnTo>
                <a:lnTo>
                  <a:pt x="191" y="11"/>
                </a:lnTo>
                <a:lnTo>
                  <a:pt x="165" y="16"/>
                </a:lnTo>
                <a:lnTo>
                  <a:pt x="141" y="21"/>
                </a:lnTo>
                <a:lnTo>
                  <a:pt x="119" y="28"/>
                </a:lnTo>
                <a:lnTo>
                  <a:pt x="96" y="35"/>
                </a:lnTo>
                <a:lnTo>
                  <a:pt x="78" y="43"/>
                </a:lnTo>
                <a:lnTo>
                  <a:pt x="59" y="51"/>
                </a:lnTo>
                <a:lnTo>
                  <a:pt x="44" y="60"/>
                </a:lnTo>
                <a:lnTo>
                  <a:pt x="31" y="70"/>
                </a:lnTo>
                <a:lnTo>
                  <a:pt x="19" y="80"/>
                </a:lnTo>
                <a:lnTo>
                  <a:pt x="11" y="90"/>
                </a:lnTo>
                <a:lnTo>
                  <a:pt x="5" y="101"/>
                </a:lnTo>
                <a:lnTo>
                  <a:pt x="1" y="111"/>
                </a:lnTo>
                <a:lnTo>
                  <a:pt x="0" y="121"/>
                </a:lnTo>
                <a:lnTo>
                  <a:pt x="1" y="133"/>
                </a:lnTo>
                <a:lnTo>
                  <a:pt x="5" y="143"/>
                </a:lnTo>
                <a:lnTo>
                  <a:pt x="11" y="154"/>
                </a:lnTo>
                <a:lnTo>
                  <a:pt x="19" y="164"/>
                </a:lnTo>
                <a:lnTo>
                  <a:pt x="31" y="173"/>
                </a:lnTo>
                <a:lnTo>
                  <a:pt x="44" y="182"/>
                </a:lnTo>
                <a:lnTo>
                  <a:pt x="59" y="192"/>
                </a:lnTo>
                <a:lnTo>
                  <a:pt x="78" y="201"/>
                </a:lnTo>
                <a:lnTo>
                  <a:pt x="96" y="209"/>
                </a:lnTo>
                <a:lnTo>
                  <a:pt x="119" y="216"/>
                </a:lnTo>
                <a:lnTo>
                  <a:pt x="141" y="221"/>
                </a:lnTo>
                <a:lnTo>
                  <a:pt x="165" y="227"/>
                </a:lnTo>
                <a:lnTo>
                  <a:pt x="191" y="233"/>
                </a:lnTo>
                <a:lnTo>
                  <a:pt x="218" y="236"/>
                </a:lnTo>
                <a:lnTo>
                  <a:pt x="246" y="240"/>
                </a:lnTo>
                <a:lnTo>
                  <a:pt x="273" y="242"/>
                </a:lnTo>
                <a:lnTo>
                  <a:pt x="303" y="243"/>
                </a:lnTo>
                <a:lnTo>
                  <a:pt x="330" y="245"/>
                </a:lnTo>
                <a:lnTo>
                  <a:pt x="361" y="243"/>
                </a:lnTo>
                <a:lnTo>
                  <a:pt x="389" y="242"/>
                </a:lnTo>
                <a:lnTo>
                  <a:pt x="416" y="240"/>
                </a:lnTo>
                <a:lnTo>
                  <a:pt x="444" y="236"/>
                </a:lnTo>
                <a:lnTo>
                  <a:pt x="471" y="233"/>
                </a:lnTo>
                <a:lnTo>
                  <a:pt x="497" y="227"/>
                </a:lnTo>
                <a:lnTo>
                  <a:pt x="521" y="221"/>
                </a:lnTo>
                <a:lnTo>
                  <a:pt x="545" y="216"/>
                </a:lnTo>
                <a:lnTo>
                  <a:pt x="566" y="209"/>
                </a:lnTo>
                <a:lnTo>
                  <a:pt x="586" y="201"/>
                </a:lnTo>
                <a:lnTo>
                  <a:pt x="603" y="192"/>
                </a:lnTo>
                <a:lnTo>
                  <a:pt x="618" y="182"/>
                </a:lnTo>
                <a:lnTo>
                  <a:pt x="632" y="173"/>
                </a:lnTo>
                <a:lnTo>
                  <a:pt x="643" y="164"/>
                </a:lnTo>
                <a:lnTo>
                  <a:pt x="651" y="154"/>
                </a:lnTo>
                <a:lnTo>
                  <a:pt x="657" y="143"/>
                </a:lnTo>
                <a:lnTo>
                  <a:pt x="661" y="133"/>
                </a:lnTo>
                <a:lnTo>
                  <a:pt x="663" y="1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9"/>
          <p:cNvSpPr>
            <a:spLocks/>
          </p:cNvSpPr>
          <p:nvPr/>
        </p:nvSpPr>
        <p:spPr bwMode="auto">
          <a:xfrm>
            <a:off x="4692147" y="4230688"/>
            <a:ext cx="1196975" cy="425450"/>
          </a:xfrm>
          <a:custGeom>
            <a:avLst/>
            <a:gdLst>
              <a:gd name="T0" fmla="*/ 753 w 754"/>
              <a:gd name="T1" fmla="*/ 267 h 268"/>
              <a:gd name="T2" fmla="*/ 753 w 754"/>
              <a:gd name="T3" fmla="*/ 0 h 268"/>
              <a:gd name="T4" fmla="*/ 0 w 754"/>
              <a:gd name="T5" fmla="*/ 0 h 268"/>
              <a:gd name="T6" fmla="*/ 0 w 754"/>
              <a:gd name="T7" fmla="*/ 267 h 268"/>
              <a:gd name="T8" fmla="*/ 753 w 754"/>
              <a:gd name="T9" fmla="*/ 267 h 2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4" h="268">
                <a:moveTo>
                  <a:pt x="753" y="267"/>
                </a:moveTo>
                <a:lnTo>
                  <a:pt x="753" y="0"/>
                </a:lnTo>
                <a:lnTo>
                  <a:pt x="0" y="0"/>
                </a:lnTo>
                <a:lnTo>
                  <a:pt x="0" y="267"/>
                </a:lnTo>
                <a:lnTo>
                  <a:pt x="753" y="2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4911222" y="3379788"/>
            <a:ext cx="6461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name</a:t>
            </a:r>
          </a:p>
        </p:txBody>
      </p:sp>
      <p:sp>
        <p:nvSpPr>
          <p:cNvPr id="41" name="Rectangle 11"/>
          <p:cNvSpPr>
            <a:spLocks noChangeArrowheads="1"/>
          </p:cNvSpPr>
          <p:nvPr/>
        </p:nvSpPr>
        <p:spPr bwMode="auto">
          <a:xfrm>
            <a:off x="3990472" y="3600450"/>
            <a:ext cx="48736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u="sng">
                <a:solidFill>
                  <a:srgbClr val="000000"/>
                </a:solidFill>
                <a:latin typeface="Arial" pitchFamily="34" charset="0"/>
              </a:rPr>
              <a:t>ssn</a:t>
            </a:r>
          </a:p>
        </p:txBody>
      </p:sp>
      <p:sp>
        <p:nvSpPr>
          <p:cNvPr id="70" name="Rectangle 12"/>
          <p:cNvSpPr>
            <a:spLocks noChangeArrowheads="1"/>
          </p:cNvSpPr>
          <p:nvPr/>
        </p:nvSpPr>
        <p:spPr bwMode="auto">
          <a:xfrm>
            <a:off x="4755647" y="4291013"/>
            <a:ext cx="11191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Employees</a:t>
            </a:r>
          </a:p>
        </p:txBody>
      </p:sp>
      <p:sp>
        <p:nvSpPr>
          <p:cNvPr id="71" name="Rectangle 13"/>
          <p:cNvSpPr>
            <a:spLocks noChangeArrowheads="1"/>
          </p:cNvSpPr>
          <p:nvPr/>
        </p:nvSpPr>
        <p:spPr bwMode="auto">
          <a:xfrm>
            <a:off x="5976434" y="3611563"/>
            <a:ext cx="39846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lot</a:t>
            </a:r>
          </a:p>
        </p:txBody>
      </p:sp>
      <p:sp>
        <p:nvSpPr>
          <p:cNvPr id="72" name="Line 14"/>
          <p:cNvSpPr>
            <a:spLocks noChangeShapeType="1"/>
          </p:cNvSpPr>
          <p:nvPr/>
        </p:nvSpPr>
        <p:spPr bwMode="auto">
          <a:xfrm>
            <a:off x="4260347" y="3984625"/>
            <a:ext cx="644525" cy="2444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Line 15"/>
          <p:cNvSpPr>
            <a:spLocks noChangeShapeType="1"/>
          </p:cNvSpPr>
          <p:nvPr/>
        </p:nvSpPr>
        <p:spPr bwMode="auto">
          <a:xfrm>
            <a:off x="5306509" y="3727450"/>
            <a:ext cx="0" cy="5016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Line 16"/>
          <p:cNvSpPr>
            <a:spLocks noChangeShapeType="1"/>
          </p:cNvSpPr>
          <p:nvPr/>
        </p:nvSpPr>
        <p:spPr bwMode="auto">
          <a:xfrm flipH="1">
            <a:off x="5527172" y="4017963"/>
            <a:ext cx="703262" cy="21113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Freeform 17"/>
          <p:cNvSpPr>
            <a:spLocks/>
          </p:cNvSpPr>
          <p:nvPr/>
        </p:nvSpPr>
        <p:spPr bwMode="auto">
          <a:xfrm>
            <a:off x="1845759" y="4803775"/>
            <a:ext cx="1417638" cy="468313"/>
          </a:xfrm>
          <a:custGeom>
            <a:avLst/>
            <a:gdLst>
              <a:gd name="T0" fmla="*/ 0 w 893"/>
              <a:gd name="T1" fmla="*/ 159 h 295"/>
              <a:gd name="T2" fmla="*/ 14 w 893"/>
              <a:gd name="T3" fmla="*/ 184 h 295"/>
              <a:gd name="T4" fmla="*/ 41 w 893"/>
              <a:gd name="T5" fmla="*/ 208 h 295"/>
              <a:gd name="T6" fmla="*/ 80 w 893"/>
              <a:gd name="T7" fmla="*/ 229 h 295"/>
              <a:gd name="T8" fmla="*/ 129 w 893"/>
              <a:gd name="T9" fmla="*/ 251 h 295"/>
              <a:gd name="T10" fmla="*/ 189 w 893"/>
              <a:gd name="T11" fmla="*/ 265 h 295"/>
              <a:gd name="T12" fmla="*/ 257 w 893"/>
              <a:gd name="T13" fmla="*/ 280 h 295"/>
              <a:gd name="T14" fmla="*/ 329 w 893"/>
              <a:gd name="T15" fmla="*/ 288 h 295"/>
              <a:gd name="T16" fmla="*/ 407 w 893"/>
              <a:gd name="T17" fmla="*/ 292 h 295"/>
              <a:gd name="T18" fmla="*/ 484 w 893"/>
              <a:gd name="T19" fmla="*/ 292 h 295"/>
              <a:gd name="T20" fmla="*/ 562 w 893"/>
              <a:gd name="T21" fmla="*/ 288 h 295"/>
              <a:gd name="T22" fmla="*/ 634 w 893"/>
              <a:gd name="T23" fmla="*/ 278 h 295"/>
              <a:gd name="T24" fmla="*/ 702 w 893"/>
              <a:gd name="T25" fmla="*/ 265 h 295"/>
              <a:gd name="T26" fmla="*/ 761 w 893"/>
              <a:gd name="T27" fmla="*/ 250 h 295"/>
              <a:gd name="T28" fmla="*/ 811 w 893"/>
              <a:gd name="T29" fmla="*/ 229 h 295"/>
              <a:gd name="T30" fmla="*/ 850 w 893"/>
              <a:gd name="T31" fmla="*/ 208 h 295"/>
              <a:gd name="T32" fmla="*/ 877 w 893"/>
              <a:gd name="T33" fmla="*/ 184 h 295"/>
              <a:gd name="T34" fmla="*/ 890 w 893"/>
              <a:gd name="T35" fmla="*/ 159 h 295"/>
              <a:gd name="T36" fmla="*/ 890 w 893"/>
              <a:gd name="T37" fmla="*/ 134 h 295"/>
              <a:gd name="T38" fmla="*/ 877 w 893"/>
              <a:gd name="T39" fmla="*/ 109 h 295"/>
              <a:gd name="T40" fmla="*/ 850 w 893"/>
              <a:gd name="T41" fmla="*/ 84 h 295"/>
              <a:gd name="T42" fmla="*/ 811 w 893"/>
              <a:gd name="T43" fmla="*/ 61 h 295"/>
              <a:gd name="T44" fmla="*/ 761 w 893"/>
              <a:gd name="T45" fmla="*/ 42 h 295"/>
              <a:gd name="T46" fmla="*/ 701 w 893"/>
              <a:gd name="T47" fmla="*/ 25 h 295"/>
              <a:gd name="T48" fmla="*/ 634 w 893"/>
              <a:gd name="T49" fmla="*/ 13 h 295"/>
              <a:gd name="T50" fmla="*/ 560 w 893"/>
              <a:gd name="T51" fmla="*/ 4 h 295"/>
              <a:gd name="T52" fmla="*/ 484 w 893"/>
              <a:gd name="T53" fmla="*/ 0 h 295"/>
              <a:gd name="T54" fmla="*/ 407 w 893"/>
              <a:gd name="T55" fmla="*/ 0 h 295"/>
              <a:gd name="T56" fmla="*/ 329 w 893"/>
              <a:gd name="T57" fmla="*/ 4 h 295"/>
              <a:gd name="T58" fmla="*/ 257 w 893"/>
              <a:gd name="T59" fmla="*/ 13 h 295"/>
              <a:gd name="T60" fmla="*/ 189 w 893"/>
              <a:gd name="T61" fmla="*/ 25 h 295"/>
              <a:gd name="T62" fmla="*/ 129 w 893"/>
              <a:gd name="T63" fmla="*/ 42 h 295"/>
              <a:gd name="T64" fmla="*/ 80 w 893"/>
              <a:gd name="T65" fmla="*/ 61 h 295"/>
              <a:gd name="T66" fmla="*/ 41 w 893"/>
              <a:gd name="T67" fmla="*/ 84 h 295"/>
              <a:gd name="T68" fmla="*/ 14 w 893"/>
              <a:gd name="T69" fmla="*/ 109 h 295"/>
              <a:gd name="T70" fmla="*/ 0 w 893"/>
              <a:gd name="T71" fmla="*/ 134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893" h="295">
                <a:moveTo>
                  <a:pt x="0" y="146"/>
                </a:moveTo>
                <a:lnTo>
                  <a:pt x="0" y="159"/>
                </a:lnTo>
                <a:lnTo>
                  <a:pt x="4" y="172"/>
                </a:lnTo>
                <a:lnTo>
                  <a:pt x="14" y="184"/>
                </a:lnTo>
                <a:lnTo>
                  <a:pt x="26" y="197"/>
                </a:lnTo>
                <a:lnTo>
                  <a:pt x="41" y="208"/>
                </a:lnTo>
                <a:lnTo>
                  <a:pt x="58" y="219"/>
                </a:lnTo>
                <a:lnTo>
                  <a:pt x="80" y="229"/>
                </a:lnTo>
                <a:lnTo>
                  <a:pt x="102" y="241"/>
                </a:lnTo>
                <a:lnTo>
                  <a:pt x="129" y="251"/>
                </a:lnTo>
                <a:lnTo>
                  <a:pt x="159" y="259"/>
                </a:lnTo>
                <a:lnTo>
                  <a:pt x="189" y="265"/>
                </a:lnTo>
                <a:lnTo>
                  <a:pt x="222" y="272"/>
                </a:lnTo>
                <a:lnTo>
                  <a:pt x="257" y="280"/>
                </a:lnTo>
                <a:lnTo>
                  <a:pt x="292" y="283"/>
                </a:lnTo>
                <a:lnTo>
                  <a:pt x="329" y="288"/>
                </a:lnTo>
                <a:lnTo>
                  <a:pt x="369" y="290"/>
                </a:lnTo>
                <a:lnTo>
                  <a:pt x="407" y="292"/>
                </a:lnTo>
                <a:lnTo>
                  <a:pt x="445" y="294"/>
                </a:lnTo>
                <a:lnTo>
                  <a:pt x="484" y="292"/>
                </a:lnTo>
                <a:lnTo>
                  <a:pt x="522" y="290"/>
                </a:lnTo>
                <a:lnTo>
                  <a:pt x="562" y="288"/>
                </a:lnTo>
                <a:lnTo>
                  <a:pt x="599" y="283"/>
                </a:lnTo>
                <a:lnTo>
                  <a:pt x="634" y="278"/>
                </a:lnTo>
                <a:lnTo>
                  <a:pt x="669" y="272"/>
                </a:lnTo>
                <a:lnTo>
                  <a:pt x="702" y="265"/>
                </a:lnTo>
                <a:lnTo>
                  <a:pt x="732" y="259"/>
                </a:lnTo>
                <a:lnTo>
                  <a:pt x="761" y="250"/>
                </a:lnTo>
                <a:lnTo>
                  <a:pt x="788" y="241"/>
                </a:lnTo>
                <a:lnTo>
                  <a:pt x="811" y="229"/>
                </a:lnTo>
                <a:lnTo>
                  <a:pt x="833" y="219"/>
                </a:lnTo>
                <a:lnTo>
                  <a:pt x="850" y="208"/>
                </a:lnTo>
                <a:lnTo>
                  <a:pt x="866" y="197"/>
                </a:lnTo>
                <a:lnTo>
                  <a:pt x="877" y="184"/>
                </a:lnTo>
                <a:lnTo>
                  <a:pt x="884" y="171"/>
                </a:lnTo>
                <a:lnTo>
                  <a:pt x="890" y="159"/>
                </a:lnTo>
                <a:lnTo>
                  <a:pt x="892" y="146"/>
                </a:lnTo>
                <a:lnTo>
                  <a:pt x="890" y="134"/>
                </a:lnTo>
                <a:lnTo>
                  <a:pt x="884" y="121"/>
                </a:lnTo>
                <a:lnTo>
                  <a:pt x="877" y="109"/>
                </a:lnTo>
                <a:lnTo>
                  <a:pt x="865" y="96"/>
                </a:lnTo>
                <a:lnTo>
                  <a:pt x="850" y="84"/>
                </a:lnTo>
                <a:lnTo>
                  <a:pt x="833" y="73"/>
                </a:lnTo>
                <a:lnTo>
                  <a:pt x="811" y="61"/>
                </a:lnTo>
                <a:lnTo>
                  <a:pt x="788" y="51"/>
                </a:lnTo>
                <a:lnTo>
                  <a:pt x="761" y="42"/>
                </a:lnTo>
                <a:lnTo>
                  <a:pt x="732" y="32"/>
                </a:lnTo>
                <a:lnTo>
                  <a:pt x="701" y="25"/>
                </a:lnTo>
                <a:lnTo>
                  <a:pt x="669" y="19"/>
                </a:lnTo>
                <a:lnTo>
                  <a:pt x="634" y="13"/>
                </a:lnTo>
                <a:lnTo>
                  <a:pt x="599" y="7"/>
                </a:lnTo>
                <a:lnTo>
                  <a:pt x="560" y="4"/>
                </a:lnTo>
                <a:lnTo>
                  <a:pt x="522" y="1"/>
                </a:lnTo>
                <a:lnTo>
                  <a:pt x="484" y="0"/>
                </a:lnTo>
                <a:lnTo>
                  <a:pt x="445" y="0"/>
                </a:lnTo>
                <a:lnTo>
                  <a:pt x="407" y="0"/>
                </a:lnTo>
                <a:lnTo>
                  <a:pt x="369" y="1"/>
                </a:lnTo>
                <a:lnTo>
                  <a:pt x="329" y="4"/>
                </a:lnTo>
                <a:lnTo>
                  <a:pt x="292" y="7"/>
                </a:lnTo>
                <a:lnTo>
                  <a:pt x="257" y="13"/>
                </a:lnTo>
                <a:lnTo>
                  <a:pt x="222" y="19"/>
                </a:lnTo>
                <a:lnTo>
                  <a:pt x="189" y="25"/>
                </a:lnTo>
                <a:lnTo>
                  <a:pt x="159" y="33"/>
                </a:lnTo>
                <a:lnTo>
                  <a:pt x="129" y="42"/>
                </a:lnTo>
                <a:lnTo>
                  <a:pt x="102" y="51"/>
                </a:lnTo>
                <a:lnTo>
                  <a:pt x="80" y="61"/>
                </a:lnTo>
                <a:lnTo>
                  <a:pt x="58" y="73"/>
                </a:lnTo>
                <a:lnTo>
                  <a:pt x="41" y="84"/>
                </a:lnTo>
                <a:lnTo>
                  <a:pt x="26" y="96"/>
                </a:lnTo>
                <a:lnTo>
                  <a:pt x="14" y="109"/>
                </a:lnTo>
                <a:lnTo>
                  <a:pt x="4" y="121"/>
                </a:lnTo>
                <a:lnTo>
                  <a:pt x="0" y="134"/>
                </a:lnTo>
                <a:lnTo>
                  <a:pt x="0" y="14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Rectangle 18"/>
          <p:cNvSpPr>
            <a:spLocks noChangeArrowheads="1"/>
          </p:cNvSpPr>
          <p:nvPr/>
        </p:nvSpPr>
        <p:spPr bwMode="auto">
          <a:xfrm>
            <a:off x="1844172" y="4886325"/>
            <a:ext cx="136683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hourly_wages</a:t>
            </a:r>
          </a:p>
        </p:txBody>
      </p:sp>
      <p:sp>
        <p:nvSpPr>
          <p:cNvPr id="77" name="Line 19"/>
          <p:cNvSpPr>
            <a:spLocks noChangeShapeType="1"/>
          </p:cNvSpPr>
          <p:nvPr/>
        </p:nvSpPr>
        <p:spPr bwMode="auto">
          <a:xfrm>
            <a:off x="2672847" y="5281613"/>
            <a:ext cx="1143000" cy="635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Freeform 20"/>
          <p:cNvSpPr>
            <a:spLocks/>
          </p:cNvSpPr>
          <p:nvPr/>
        </p:nvSpPr>
        <p:spPr bwMode="auto">
          <a:xfrm>
            <a:off x="5808159" y="5260975"/>
            <a:ext cx="1085850" cy="431800"/>
          </a:xfrm>
          <a:custGeom>
            <a:avLst/>
            <a:gdLst>
              <a:gd name="T0" fmla="*/ 1 w 684"/>
              <a:gd name="T1" fmla="*/ 147 h 272"/>
              <a:gd name="T2" fmla="*/ 10 w 684"/>
              <a:gd name="T3" fmla="*/ 170 h 272"/>
              <a:gd name="T4" fmla="*/ 31 w 684"/>
              <a:gd name="T5" fmla="*/ 192 h 272"/>
              <a:gd name="T6" fmla="*/ 61 w 684"/>
              <a:gd name="T7" fmla="*/ 213 h 272"/>
              <a:gd name="T8" fmla="*/ 98 w 684"/>
              <a:gd name="T9" fmla="*/ 231 h 272"/>
              <a:gd name="T10" fmla="*/ 144 w 684"/>
              <a:gd name="T11" fmla="*/ 247 h 272"/>
              <a:gd name="T12" fmla="*/ 196 w 684"/>
              <a:gd name="T13" fmla="*/ 258 h 272"/>
              <a:gd name="T14" fmla="*/ 251 w 684"/>
              <a:gd name="T15" fmla="*/ 267 h 272"/>
              <a:gd name="T16" fmla="*/ 310 w 684"/>
              <a:gd name="T17" fmla="*/ 271 h 272"/>
              <a:gd name="T18" fmla="*/ 369 w 684"/>
              <a:gd name="T19" fmla="*/ 271 h 272"/>
              <a:gd name="T20" fmla="*/ 428 w 684"/>
              <a:gd name="T21" fmla="*/ 265 h 272"/>
              <a:gd name="T22" fmla="*/ 485 w 684"/>
              <a:gd name="T23" fmla="*/ 258 h 272"/>
              <a:gd name="T24" fmla="*/ 536 w 684"/>
              <a:gd name="T25" fmla="*/ 247 h 272"/>
              <a:gd name="T26" fmla="*/ 582 w 684"/>
              <a:gd name="T27" fmla="*/ 231 h 272"/>
              <a:gd name="T28" fmla="*/ 621 w 684"/>
              <a:gd name="T29" fmla="*/ 213 h 272"/>
              <a:gd name="T30" fmla="*/ 650 w 684"/>
              <a:gd name="T31" fmla="*/ 192 h 272"/>
              <a:gd name="T32" fmla="*/ 671 w 684"/>
              <a:gd name="T33" fmla="*/ 170 h 272"/>
              <a:gd name="T34" fmla="*/ 681 w 684"/>
              <a:gd name="T35" fmla="*/ 147 h 272"/>
              <a:gd name="T36" fmla="*/ 681 w 684"/>
              <a:gd name="T37" fmla="*/ 123 h 272"/>
              <a:gd name="T38" fmla="*/ 671 w 684"/>
              <a:gd name="T39" fmla="*/ 100 h 272"/>
              <a:gd name="T40" fmla="*/ 650 w 684"/>
              <a:gd name="T41" fmla="*/ 79 h 272"/>
              <a:gd name="T42" fmla="*/ 621 w 684"/>
              <a:gd name="T43" fmla="*/ 58 h 272"/>
              <a:gd name="T44" fmla="*/ 582 w 684"/>
              <a:gd name="T45" fmla="*/ 39 h 272"/>
              <a:gd name="T46" fmla="*/ 536 w 684"/>
              <a:gd name="T47" fmla="*/ 25 h 272"/>
              <a:gd name="T48" fmla="*/ 485 w 684"/>
              <a:gd name="T49" fmla="*/ 12 h 272"/>
              <a:gd name="T50" fmla="*/ 428 w 684"/>
              <a:gd name="T51" fmla="*/ 4 h 272"/>
              <a:gd name="T52" fmla="*/ 369 w 684"/>
              <a:gd name="T53" fmla="*/ 1 h 272"/>
              <a:gd name="T54" fmla="*/ 310 w 684"/>
              <a:gd name="T55" fmla="*/ 1 h 272"/>
              <a:gd name="T56" fmla="*/ 251 w 684"/>
              <a:gd name="T57" fmla="*/ 4 h 272"/>
              <a:gd name="T58" fmla="*/ 196 w 684"/>
              <a:gd name="T59" fmla="*/ 12 h 272"/>
              <a:gd name="T60" fmla="*/ 144 w 684"/>
              <a:gd name="T61" fmla="*/ 25 h 272"/>
              <a:gd name="T62" fmla="*/ 98 w 684"/>
              <a:gd name="T63" fmla="*/ 40 h 272"/>
              <a:gd name="T64" fmla="*/ 60 w 684"/>
              <a:gd name="T65" fmla="*/ 58 h 272"/>
              <a:gd name="T66" fmla="*/ 31 w 684"/>
              <a:gd name="T67" fmla="*/ 79 h 272"/>
              <a:gd name="T68" fmla="*/ 10 w 684"/>
              <a:gd name="T69" fmla="*/ 100 h 272"/>
              <a:gd name="T70" fmla="*/ 1 w 684"/>
              <a:gd name="T71" fmla="*/ 123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684" h="272">
                <a:moveTo>
                  <a:pt x="0" y="136"/>
                </a:moveTo>
                <a:lnTo>
                  <a:pt x="1" y="147"/>
                </a:lnTo>
                <a:lnTo>
                  <a:pt x="3" y="158"/>
                </a:lnTo>
                <a:lnTo>
                  <a:pt x="10" y="170"/>
                </a:lnTo>
                <a:lnTo>
                  <a:pt x="19" y="181"/>
                </a:lnTo>
                <a:lnTo>
                  <a:pt x="31" y="192"/>
                </a:lnTo>
                <a:lnTo>
                  <a:pt x="44" y="204"/>
                </a:lnTo>
                <a:lnTo>
                  <a:pt x="61" y="213"/>
                </a:lnTo>
                <a:lnTo>
                  <a:pt x="77" y="222"/>
                </a:lnTo>
                <a:lnTo>
                  <a:pt x="98" y="231"/>
                </a:lnTo>
                <a:lnTo>
                  <a:pt x="120" y="239"/>
                </a:lnTo>
                <a:lnTo>
                  <a:pt x="144" y="247"/>
                </a:lnTo>
                <a:lnTo>
                  <a:pt x="169" y="252"/>
                </a:lnTo>
                <a:lnTo>
                  <a:pt x="196" y="258"/>
                </a:lnTo>
                <a:lnTo>
                  <a:pt x="224" y="263"/>
                </a:lnTo>
                <a:lnTo>
                  <a:pt x="251" y="267"/>
                </a:lnTo>
                <a:lnTo>
                  <a:pt x="281" y="269"/>
                </a:lnTo>
                <a:lnTo>
                  <a:pt x="310" y="271"/>
                </a:lnTo>
                <a:lnTo>
                  <a:pt x="339" y="271"/>
                </a:lnTo>
                <a:lnTo>
                  <a:pt x="369" y="271"/>
                </a:lnTo>
                <a:lnTo>
                  <a:pt x="399" y="269"/>
                </a:lnTo>
                <a:lnTo>
                  <a:pt x="428" y="265"/>
                </a:lnTo>
                <a:lnTo>
                  <a:pt x="457" y="263"/>
                </a:lnTo>
                <a:lnTo>
                  <a:pt x="485" y="258"/>
                </a:lnTo>
                <a:lnTo>
                  <a:pt x="512" y="252"/>
                </a:lnTo>
                <a:lnTo>
                  <a:pt x="536" y="247"/>
                </a:lnTo>
                <a:lnTo>
                  <a:pt x="559" y="239"/>
                </a:lnTo>
                <a:lnTo>
                  <a:pt x="582" y="231"/>
                </a:lnTo>
                <a:lnTo>
                  <a:pt x="601" y="222"/>
                </a:lnTo>
                <a:lnTo>
                  <a:pt x="621" y="213"/>
                </a:lnTo>
                <a:lnTo>
                  <a:pt x="636" y="204"/>
                </a:lnTo>
                <a:lnTo>
                  <a:pt x="650" y="192"/>
                </a:lnTo>
                <a:lnTo>
                  <a:pt x="662" y="181"/>
                </a:lnTo>
                <a:lnTo>
                  <a:pt x="671" y="170"/>
                </a:lnTo>
                <a:lnTo>
                  <a:pt x="677" y="158"/>
                </a:lnTo>
                <a:lnTo>
                  <a:pt x="681" y="147"/>
                </a:lnTo>
                <a:lnTo>
                  <a:pt x="683" y="136"/>
                </a:lnTo>
                <a:lnTo>
                  <a:pt x="681" y="123"/>
                </a:lnTo>
                <a:lnTo>
                  <a:pt x="677" y="112"/>
                </a:lnTo>
                <a:lnTo>
                  <a:pt x="671" y="100"/>
                </a:lnTo>
                <a:lnTo>
                  <a:pt x="662" y="88"/>
                </a:lnTo>
                <a:lnTo>
                  <a:pt x="650" y="79"/>
                </a:lnTo>
                <a:lnTo>
                  <a:pt x="636" y="69"/>
                </a:lnTo>
                <a:lnTo>
                  <a:pt x="621" y="58"/>
                </a:lnTo>
                <a:lnTo>
                  <a:pt x="601" y="48"/>
                </a:lnTo>
                <a:lnTo>
                  <a:pt x="582" y="39"/>
                </a:lnTo>
                <a:lnTo>
                  <a:pt x="559" y="31"/>
                </a:lnTo>
                <a:lnTo>
                  <a:pt x="536" y="25"/>
                </a:lnTo>
                <a:lnTo>
                  <a:pt x="511" y="19"/>
                </a:lnTo>
                <a:lnTo>
                  <a:pt x="485" y="12"/>
                </a:lnTo>
                <a:lnTo>
                  <a:pt x="457" y="9"/>
                </a:lnTo>
                <a:lnTo>
                  <a:pt x="428" y="4"/>
                </a:lnTo>
                <a:lnTo>
                  <a:pt x="399" y="2"/>
                </a:lnTo>
                <a:lnTo>
                  <a:pt x="369" y="1"/>
                </a:lnTo>
                <a:lnTo>
                  <a:pt x="339" y="0"/>
                </a:lnTo>
                <a:lnTo>
                  <a:pt x="310" y="1"/>
                </a:lnTo>
                <a:lnTo>
                  <a:pt x="281" y="2"/>
                </a:lnTo>
                <a:lnTo>
                  <a:pt x="251" y="4"/>
                </a:lnTo>
                <a:lnTo>
                  <a:pt x="224" y="9"/>
                </a:lnTo>
                <a:lnTo>
                  <a:pt x="196" y="12"/>
                </a:lnTo>
                <a:lnTo>
                  <a:pt x="169" y="19"/>
                </a:lnTo>
                <a:lnTo>
                  <a:pt x="144" y="25"/>
                </a:lnTo>
                <a:lnTo>
                  <a:pt x="120" y="31"/>
                </a:lnTo>
                <a:lnTo>
                  <a:pt x="98" y="40"/>
                </a:lnTo>
                <a:lnTo>
                  <a:pt x="77" y="48"/>
                </a:lnTo>
                <a:lnTo>
                  <a:pt x="60" y="58"/>
                </a:lnTo>
                <a:lnTo>
                  <a:pt x="44" y="69"/>
                </a:lnTo>
                <a:lnTo>
                  <a:pt x="31" y="79"/>
                </a:lnTo>
                <a:lnTo>
                  <a:pt x="19" y="88"/>
                </a:lnTo>
                <a:lnTo>
                  <a:pt x="10" y="100"/>
                </a:lnTo>
                <a:lnTo>
                  <a:pt x="3" y="113"/>
                </a:lnTo>
                <a:lnTo>
                  <a:pt x="1" y="123"/>
                </a:lnTo>
                <a:lnTo>
                  <a:pt x="0" y="1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21"/>
          <p:cNvSpPr>
            <a:spLocks/>
          </p:cNvSpPr>
          <p:nvPr/>
        </p:nvSpPr>
        <p:spPr bwMode="auto">
          <a:xfrm>
            <a:off x="3293559" y="4803775"/>
            <a:ext cx="1525588" cy="481013"/>
          </a:xfrm>
          <a:custGeom>
            <a:avLst/>
            <a:gdLst>
              <a:gd name="T0" fmla="*/ 1 w 961"/>
              <a:gd name="T1" fmla="*/ 164 h 303"/>
              <a:gd name="T2" fmla="*/ 17 w 961"/>
              <a:gd name="T3" fmla="*/ 189 h 303"/>
              <a:gd name="T4" fmla="*/ 46 w 961"/>
              <a:gd name="T5" fmla="*/ 215 h 303"/>
              <a:gd name="T6" fmla="*/ 85 w 961"/>
              <a:gd name="T7" fmla="*/ 237 h 303"/>
              <a:gd name="T8" fmla="*/ 139 w 961"/>
              <a:gd name="T9" fmla="*/ 258 h 303"/>
              <a:gd name="T10" fmla="*/ 205 w 961"/>
              <a:gd name="T11" fmla="*/ 274 h 303"/>
              <a:gd name="T12" fmla="*/ 277 w 961"/>
              <a:gd name="T13" fmla="*/ 287 h 303"/>
              <a:gd name="T14" fmla="*/ 355 w 961"/>
              <a:gd name="T15" fmla="*/ 296 h 303"/>
              <a:gd name="T16" fmla="*/ 438 w 961"/>
              <a:gd name="T17" fmla="*/ 302 h 303"/>
              <a:gd name="T18" fmla="*/ 520 w 961"/>
              <a:gd name="T19" fmla="*/ 302 h 303"/>
              <a:gd name="T20" fmla="*/ 604 w 961"/>
              <a:gd name="T21" fmla="*/ 295 h 303"/>
              <a:gd name="T22" fmla="*/ 682 w 961"/>
              <a:gd name="T23" fmla="*/ 287 h 303"/>
              <a:gd name="T24" fmla="*/ 754 w 961"/>
              <a:gd name="T25" fmla="*/ 274 h 303"/>
              <a:gd name="T26" fmla="*/ 820 w 961"/>
              <a:gd name="T27" fmla="*/ 258 h 303"/>
              <a:gd name="T28" fmla="*/ 873 w 961"/>
              <a:gd name="T29" fmla="*/ 237 h 303"/>
              <a:gd name="T30" fmla="*/ 916 w 961"/>
              <a:gd name="T31" fmla="*/ 215 h 303"/>
              <a:gd name="T32" fmla="*/ 942 w 961"/>
              <a:gd name="T33" fmla="*/ 189 h 303"/>
              <a:gd name="T34" fmla="*/ 958 w 961"/>
              <a:gd name="T35" fmla="*/ 164 h 303"/>
              <a:gd name="T36" fmla="*/ 958 w 961"/>
              <a:gd name="T37" fmla="*/ 137 h 303"/>
              <a:gd name="T38" fmla="*/ 942 w 961"/>
              <a:gd name="T39" fmla="*/ 112 h 303"/>
              <a:gd name="T40" fmla="*/ 916 w 961"/>
              <a:gd name="T41" fmla="*/ 87 h 303"/>
              <a:gd name="T42" fmla="*/ 871 w 961"/>
              <a:gd name="T43" fmla="*/ 65 h 303"/>
              <a:gd name="T44" fmla="*/ 820 w 961"/>
              <a:gd name="T45" fmla="*/ 43 h 303"/>
              <a:gd name="T46" fmla="*/ 754 w 961"/>
              <a:gd name="T47" fmla="*/ 28 h 303"/>
              <a:gd name="T48" fmla="*/ 682 w 961"/>
              <a:gd name="T49" fmla="*/ 14 h 303"/>
              <a:gd name="T50" fmla="*/ 604 w 961"/>
              <a:gd name="T51" fmla="*/ 6 h 303"/>
              <a:gd name="T52" fmla="*/ 520 w 961"/>
              <a:gd name="T53" fmla="*/ 1 h 303"/>
              <a:gd name="T54" fmla="*/ 438 w 961"/>
              <a:gd name="T55" fmla="*/ 1 h 303"/>
              <a:gd name="T56" fmla="*/ 355 w 961"/>
              <a:gd name="T57" fmla="*/ 6 h 303"/>
              <a:gd name="T58" fmla="*/ 277 w 961"/>
              <a:gd name="T59" fmla="*/ 14 h 303"/>
              <a:gd name="T60" fmla="*/ 205 w 961"/>
              <a:gd name="T61" fmla="*/ 28 h 303"/>
              <a:gd name="T62" fmla="*/ 139 w 961"/>
              <a:gd name="T63" fmla="*/ 44 h 303"/>
              <a:gd name="T64" fmla="*/ 85 w 961"/>
              <a:gd name="T65" fmla="*/ 65 h 303"/>
              <a:gd name="T66" fmla="*/ 46 w 961"/>
              <a:gd name="T67" fmla="*/ 87 h 303"/>
              <a:gd name="T68" fmla="*/ 17 w 961"/>
              <a:gd name="T69" fmla="*/ 112 h 303"/>
              <a:gd name="T70" fmla="*/ 1 w 961"/>
              <a:gd name="T71" fmla="*/ 137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961" h="303">
                <a:moveTo>
                  <a:pt x="0" y="152"/>
                </a:moveTo>
                <a:lnTo>
                  <a:pt x="1" y="164"/>
                </a:lnTo>
                <a:lnTo>
                  <a:pt x="7" y="177"/>
                </a:lnTo>
                <a:lnTo>
                  <a:pt x="17" y="189"/>
                </a:lnTo>
                <a:lnTo>
                  <a:pt x="28" y="203"/>
                </a:lnTo>
                <a:lnTo>
                  <a:pt x="46" y="215"/>
                </a:lnTo>
                <a:lnTo>
                  <a:pt x="63" y="226"/>
                </a:lnTo>
                <a:lnTo>
                  <a:pt x="85" y="237"/>
                </a:lnTo>
                <a:lnTo>
                  <a:pt x="113" y="247"/>
                </a:lnTo>
                <a:lnTo>
                  <a:pt x="139" y="258"/>
                </a:lnTo>
                <a:lnTo>
                  <a:pt x="172" y="266"/>
                </a:lnTo>
                <a:lnTo>
                  <a:pt x="205" y="274"/>
                </a:lnTo>
                <a:lnTo>
                  <a:pt x="241" y="281"/>
                </a:lnTo>
                <a:lnTo>
                  <a:pt x="277" y="287"/>
                </a:lnTo>
                <a:lnTo>
                  <a:pt x="315" y="292"/>
                </a:lnTo>
                <a:lnTo>
                  <a:pt x="355" y="296"/>
                </a:lnTo>
                <a:lnTo>
                  <a:pt x="396" y="299"/>
                </a:lnTo>
                <a:lnTo>
                  <a:pt x="438" y="302"/>
                </a:lnTo>
                <a:lnTo>
                  <a:pt x="481" y="302"/>
                </a:lnTo>
                <a:lnTo>
                  <a:pt x="520" y="302"/>
                </a:lnTo>
                <a:lnTo>
                  <a:pt x="563" y="299"/>
                </a:lnTo>
                <a:lnTo>
                  <a:pt x="604" y="295"/>
                </a:lnTo>
                <a:lnTo>
                  <a:pt x="643" y="292"/>
                </a:lnTo>
                <a:lnTo>
                  <a:pt x="682" y="287"/>
                </a:lnTo>
                <a:lnTo>
                  <a:pt x="720" y="281"/>
                </a:lnTo>
                <a:lnTo>
                  <a:pt x="754" y="274"/>
                </a:lnTo>
                <a:lnTo>
                  <a:pt x="787" y="266"/>
                </a:lnTo>
                <a:lnTo>
                  <a:pt x="820" y="258"/>
                </a:lnTo>
                <a:lnTo>
                  <a:pt x="848" y="247"/>
                </a:lnTo>
                <a:lnTo>
                  <a:pt x="873" y="237"/>
                </a:lnTo>
                <a:lnTo>
                  <a:pt x="894" y="226"/>
                </a:lnTo>
                <a:lnTo>
                  <a:pt x="916" y="215"/>
                </a:lnTo>
                <a:lnTo>
                  <a:pt x="930" y="203"/>
                </a:lnTo>
                <a:lnTo>
                  <a:pt x="942" y="189"/>
                </a:lnTo>
                <a:lnTo>
                  <a:pt x="952" y="177"/>
                </a:lnTo>
                <a:lnTo>
                  <a:pt x="958" y="164"/>
                </a:lnTo>
                <a:lnTo>
                  <a:pt x="960" y="152"/>
                </a:lnTo>
                <a:lnTo>
                  <a:pt x="958" y="137"/>
                </a:lnTo>
                <a:lnTo>
                  <a:pt x="952" y="124"/>
                </a:lnTo>
                <a:lnTo>
                  <a:pt x="942" y="112"/>
                </a:lnTo>
                <a:lnTo>
                  <a:pt x="930" y="98"/>
                </a:lnTo>
                <a:lnTo>
                  <a:pt x="916" y="87"/>
                </a:lnTo>
                <a:lnTo>
                  <a:pt x="894" y="76"/>
                </a:lnTo>
                <a:lnTo>
                  <a:pt x="871" y="65"/>
                </a:lnTo>
                <a:lnTo>
                  <a:pt x="848" y="54"/>
                </a:lnTo>
                <a:lnTo>
                  <a:pt x="820" y="43"/>
                </a:lnTo>
                <a:lnTo>
                  <a:pt x="787" y="34"/>
                </a:lnTo>
                <a:lnTo>
                  <a:pt x="754" y="28"/>
                </a:lnTo>
                <a:lnTo>
                  <a:pt x="717" y="21"/>
                </a:lnTo>
                <a:lnTo>
                  <a:pt x="682" y="14"/>
                </a:lnTo>
                <a:lnTo>
                  <a:pt x="643" y="10"/>
                </a:lnTo>
                <a:lnTo>
                  <a:pt x="604" y="6"/>
                </a:lnTo>
                <a:lnTo>
                  <a:pt x="563" y="3"/>
                </a:lnTo>
                <a:lnTo>
                  <a:pt x="520" y="1"/>
                </a:lnTo>
                <a:lnTo>
                  <a:pt x="478" y="0"/>
                </a:lnTo>
                <a:lnTo>
                  <a:pt x="438" y="1"/>
                </a:lnTo>
                <a:lnTo>
                  <a:pt x="396" y="3"/>
                </a:lnTo>
                <a:lnTo>
                  <a:pt x="355" y="6"/>
                </a:lnTo>
                <a:lnTo>
                  <a:pt x="315" y="10"/>
                </a:lnTo>
                <a:lnTo>
                  <a:pt x="277" y="14"/>
                </a:lnTo>
                <a:lnTo>
                  <a:pt x="239" y="21"/>
                </a:lnTo>
                <a:lnTo>
                  <a:pt x="205" y="28"/>
                </a:lnTo>
                <a:lnTo>
                  <a:pt x="172" y="34"/>
                </a:lnTo>
                <a:lnTo>
                  <a:pt x="139" y="44"/>
                </a:lnTo>
                <a:lnTo>
                  <a:pt x="113" y="54"/>
                </a:lnTo>
                <a:lnTo>
                  <a:pt x="85" y="65"/>
                </a:lnTo>
                <a:lnTo>
                  <a:pt x="63" y="76"/>
                </a:lnTo>
                <a:lnTo>
                  <a:pt x="46" y="87"/>
                </a:lnTo>
                <a:lnTo>
                  <a:pt x="28" y="98"/>
                </a:lnTo>
                <a:lnTo>
                  <a:pt x="17" y="112"/>
                </a:lnTo>
                <a:lnTo>
                  <a:pt x="7" y="125"/>
                </a:lnTo>
                <a:lnTo>
                  <a:pt x="1" y="137"/>
                </a:lnTo>
                <a:lnTo>
                  <a:pt x="0" y="1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Freeform 22"/>
          <p:cNvSpPr>
            <a:spLocks/>
          </p:cNvSpPr>
          <p:nvPr/>
        </p:nvSpPr>
        <p:spPr bwMode="auto">
          <a:xfrm>
            <a:off x="3693609" y="5943600"/>
            <a:ext cx="1284288" cy="431800"/>
          </a:xfrm>
          <a:custGeom>
            <a:avLst/>
            <a:gdLst>
              <a:gd name="T0" fmla="*/ 808 w 809"/>
              <a:gd name="T1" fmla="*/ 271 h 272"/>
              <a:gd name="T2" fmla="*/ 808 w 809"/>
              <a:gd name="T3" fmla="*/ 0 h 272"/>
              <a:gd name="T4" fmla="*/ 0 w 809"/>
              <a:gd name="T5" fmla="*/ 0 h 272"/>
              <a:gd name="T6" fmla="*/ 0 w 809"/>
              <a:gd name="T7" fmla="*/ 271 h 272"/>
              <a:gd name="T8" fmla="*/ 808 w 809"/>
              <a:gd name="T9" fmla="*/ 271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9" h="272">
                <a:moveTo>
                  <a:pt x="808" y="271"/>
                </a:moveTo>
                <a:lnTo>
                  <a:pt x="808" y="0"/>
                </a:lnTo>
                <a:lnTo>
                  <a:pt x="0" y="0"/>
                </a:lnTo>
                <a:lnTo>
                  <a:pt x="0" y="271"/>
                </a:lnTo>
                <a:lnTo>
                  <a:pt x="808" y="27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Freeform 23"/>
          <p:cNvSpPr>
            <a:spLocks/>
          </p:cNvSpPr>
          <p:nvPr/>
        </p:nvSpPr>
        <p:spPr bwMode="auto">
          <a:xfrm>
            <a:off x="5536697" y="5943600"/>
            <a:ext cx="1446212" cy="414338"/>
          </a:xfrm>
          <a:custGeom>
            <a:avLst/>
            <a:gdLst>
              <a:gd name="T0" fmla="*/ 910 w 911"/>
              <a:gd name="T1" fmla="*/ 260 h 261"/>
              <a:gd name="T2" fmla="*/ 910 w 911"/>
              <a:gd name="T3" fmla="*/ 0 h 261"/>
              <a:gd name="T4" fmla="*/ 0 w 911"/>
              <a:gd name="T5" fmla="*/ 0 h 261"/>
              <a:gd name="T6" fmla="*/ 0 w 911"/>
              <a:gd name="T7" fmla="*/ 260 h 261"/>
              <a:gd name="T8" fmla="*/ 910 w 911"/>
              <a:gd name="T9" fmla="*/ 260 h 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11" h="261">
                <a:moveTo>
                  <a:pt x="910" y="260"/>
                </a:moveTo>
                <a:lnTo>
                  <a:pt x="910" y="0"/>
                </a:lnTo>
                <a:lnTo>
                  <a:pt x="0" y="0"/>
                </a:lnTo>
                <a:lnTo>
                  <a:pt x="0" y="260"/>
                </a:lnTo>
                <a:lnTo>
                  <a:pt x="910" y="26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Freeform 24"/>
          <p:cNvSpPr>
            <a:spLocks/>
          </p:cNvSpPr>
          <p:nvPr/>
        </p:nvSpPr>
        <p:spPr bwMode="auto">
          <a:xfrm>
            <a:off x="4935034" y="4930775"/>
            <a:ext cx="722313" cy="484188"/>
          </a:xfrm>
          <a:custGeom>
            <a:avLst/>
            <a:gdLst>
              <a:gd name="T0" fmla="*/ 226 w 455"/>
              <a:gd name="T1" fmla="*/ 0 h 305"/>
              <a:gd name="T2" fmla="*/ 454 w 455"/>
              <a:gd name="T3" fmla="*/ 304 h 305"/>
              <a:gd name="T4" fmla="*/ 0 w 455"/>
              <a:gd name="T5" fmla="*/ 304 h 305"/>
              <a:gd name="T6" fmla="*/ 226 w 455"/>
              <a:gd name="T7" fmla="*/ 0 h 3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55" h="305">
                <a:moveTo>
                  <a:pt x="226" y="0"/>
                </a:moveTo>
                <a:lnTo>
                  <a:pt x="454" y="304"/>
                </a:lnTo>
                <a:lnTo>
                  <a:pt x="0" y="304"/>
                </a:lnTo>
                <a:lnTo>
                  <a:pt x="226" y="0"/>
                </a:lnTo>
              </a:path>
            </a:pathLst>
          </a:custGeom>
          <a:noFill/>
          <a:ln w="25400" cap="rnd" cmpd="sng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Rectangle 25"/>
          <p:cNvSpPr>
            <a:spLocks noChangeArrowheads="1"/>
          </p:cNvSpPr>
          <p:nvPr/>
        </p:nvSpPr>
        <p:spPr bwMode="auto">
          <a:xfrm>
            <a:off x="5046159" y="5111750"/>
            <a:ext cx="482505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70C0"/>
                </a:solidFill>
                <a:latin typeface="Arial" pitchFamily="34" charset="0"/>
              </a:rPr>
              <a:t>ISA</a:t>
            </a:r>
          </a:p>
        </p:txBody>
      </p:sp>
      <p:sp>
        <p:nvSpPr>
          <p:cNvPr id="84" name="Rectangle 26"/>
          <p:cNvSpPr>
            <a:spLocks noChangeArrowheads="1"/>
          </p:cNvSpPr>
          <p:nvPr/>
        </p:nvSpPr>
        <p:spPr bwMode="auto">
          <a:xfrm>
            <a:off x="3676147" y="6026150"/>
            <a:ext cx="132715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Hourly_Emps</a:t>
            </a:r>
          </a:p>
        </p:txBody>
      </p:sp>
      <p:sp>
        <p:nvSpPr>
          <p:cNvPr id="85" name="Rectangle 27"/>
          <p:cNvSpPr>
            <a:spLocks noChangeArrowheads="1"/>
          </p:cNvSpPr>
          <p:nvPr/>
        </p:nvSpPr>
        <p:spPr bwMode="auto">
          <a:xfrm>
            <a:off x="5784347" y="5332413"/>
            <a:ext cx="10398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contractid</a:t>
            </a:r>
          </a:p>
        </p:txBody>
      </p:sp>
      <p:sp>
        <p:nvSpPr>
          <p:cNvPr id="86" name="Rectangle 28"/>
          <p:cNvSpPr>
            <a:spLocks noChangeArrowheads="1"/>
          </p:cNvSpPr>
          <p:nvPr/>
        </p:nvSpPr>
        <p:spPr bwMode="auto">
          <a:xfrm>
            <a:off x="3366584" y="4876800"/>
            <a:ext cx="13970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hours_worked</a:t>
            </a:r>
          </a:p>
        </p:txBody>
      </p:sp>
      <p:sp>
        <p:nvSpPr>
          <p:cNvPr id="87" name="Line 29"/>
          <p:cNvSpPr>
            <a:spLocks noChangeShapeType="1"/>
          </p:cNvSpPr>
          <p:nvPr/>
        </p:nvSpPr>
        <p:spPr bwMode="auto">
          <a:xfrm flipH="1">
            <a:off x="4349247" y="5399088"/>
            <a:ext cx="774700" cy="5349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Line 30"/>
          <p:cNvSpPr>
            <a:spLocks noChangeShapeType="1"/>
          </p:cNvSpPr>
          <p:nvPr/>
        </p:nvSpPr>
        <p:spPr bwMode="auto">
          <a:xfrm>
            <a:off x="5374772" y="5399088"/>
            <a:ext cx="785812" cy="5349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" name="Line 31"/>
          <p:cNvSpPr>
            <a:spLocks noChangeShapeType="1"/>
          </p:cNvSpPr>
          <p:nvPr/>
        </p:nvSpPr>
        <p:spPr bwMode="auto">
          <a:xfrm>
            <a:off x="6343147" y="5719763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Line 32"/>
          <p:cNvSpPr>
            <a:spLocks noChangeShapeType="1"/>
          </p:cNvSpPr>
          <p:nvPr/>
        </p:nvSpPr>
        <p:spPr bwMode="auto">
          <a:xfrm>
            <a:off x="4036509" y="5281613"/>
            <a:ext cx="0" cy="6524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" name="Line 35"/>
          <p:cNvSpPr>
            <a:spLocks noChangeShapeType="1"/>
          </p:cNvSpPr>
          <p:nvPr/>
        </p:nvSpPr>
        <p:spPr bwMode="auto">
          <a:xfrm flipV="1">
            <a:off x="5274759" y="4645025"/>
            <a:ext cx="0" cy="3175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652190" y="3607514"/>
            <a:ext cx="0" cy="2755900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8394" y="4243175"/>
            <a:ext cx="15861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“Employees” </a:t>
            </a:r>
            <a:br>
              <a:rPr lang="en-US" dirty="0"/>
            </a:br>
            <a:r>
              <a:rPr lang="en-US" dirty="0"/>
              <a:t>is </a:t>
            </a:r>
            <a:r>
              <a:rPr lang="en-US" dirty="0">
                <a:solidFill>
                  <a:srgbClr val="0070C0"/>
                </a:solidFill>
              </a:rPr>
              <a:t>specialized 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/>
              <a:t>into subclasses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7315200" y="3600450"/>
            <a:ext cx="0" cy="2774950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7391400" y="4230688"/>
            <a:ext cx="179889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“</a:t>
            </a:r>
            <a:r>
              <a:rPr lang="en-US" dirty="0" err="1"/>
              <a:t>Hourly_Emps</a:t>
            </a:r>
            <a:r>
              <a:rPr lang="en-US" dirty="0"/>
              <a:t>”</a:t>
            </a:r>
          </a:p>
          <a:p>
            <a:r>
              <a:rPr lang="en-US" dirty="0"/>
              <a:t>and </a:t>
            </a:r>
            <a:br>
              <a:rPr lang="en-US" dirty="0"/>
            </a:br>
            <a:r>
              <a:rPr lang="en-US" dirty="0"/>
              <a:t>“</a:t>
            </a:r>
            <a:r>
              <a:rPr lang="en-US" dirty="0" err="1"/>
              <a:t>Contract_Emps</a:t>
            </a:r>
            <a:r>
              <a:rPr lang="en-US" dirty="0"/>
              <a:t>”</a:t>
            </a:r>
          </a:p>
          <a:p>
            <a:r>
              <a:rPr lang="en-US" dirty="0"/>
              <a:t>are </a:t>
            </a:r>
            <a:r>
              <a:rPr lang="en-US" dirty="0">
                <a:solidFill>
                  <a:srgbClr val="0070C0"/>
                </a:solidFill>
              </a:rPr>
              <a:t>generalized</a:t>
            </a:r>
          </a:p>
          <a:p>
            <a:r>
              <a:rPr lang="en-US" dirty="0"/>
              <a:t>by “Employees”</a:t>
            </a:r>
          </a:p>
        </p:txBody>
      </p:sp>
    </p:spTree>
    <p:extLst>
      <p:ext uri="{BB962C8B-B14F-4D97-AF65-F5344CB8AC3E}">
        <p14:creationId xmlns:p14="http://schemas.microsoft.com/office/powerpoint/2010/main" val="700498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Overlap and Covering Constraints</a:t>
            </a:r>
          </a:p>
        </p:txBody>
      </p:sp>
      <p:sp>
        <p:nvSpPr>
          <p:cNvPr id="512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Overlap constraints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Can an entity belong to </a:t>
            </a:r>
            <a:br>
              <a:rPr lang="en-US" dirty="0"/>
            </a:br>
            <a:r>
              <a:rPr lang="en-US" dirty="0"/>
              <a:t>both ‘B’ and ‘C’?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Covering constraints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Can an ‘A’ entity belong </a:t>
            </a:r>
            <a:br>
              <a:rPr lang="en-US" dirty="0"/>
            </a:br>
            <a:r>
              <a:rPr lang="en-US" dirty="0"/>
              <a:t>to neither ‘B’ nor ‘C’?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51207" name="Group 4"/>
          <p:cNvGrpSpPr>
            <a:grpSpLocks/>
          </p:cNvGrpSpPr>
          <p:nvPr/>
        </p:nvGrpSpPr>
        <p:grpSpPr bwMode="auto">
          <a:xfrm>
            <a:off x="6781800" y="1676400"/>
            <a:ext cx="1219200" cy="609600"/>
            <a:chOff x="4464" y="1056"/>
            <a:chExt cx="768" cy="384"/>
          </a:xfrm>
        </p:grpSpPr>
        <p:sp>
          <p:nvSpPr>
            <p:cNvPr id="51218" name="Rectangle 5"/>
            <p:cNvSpPr>
              <a:spLocks noChangeArrowheads="1"/>
            </p:cNvSpPr>
            <p:nvPr/>
          </p:nvSpPr>
          <p:spPr bwMode="auto">
            <a:xfrm>
              <a:off x="4464" y="1056"/>
              <a:ext cx="768" cy="38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9" name="Text Box 6"/>
            <p:cNvSpPr txBox="1">
              <a:spLocks noChangeArrowheads="1"/>
            </p:cNvSpPr>
            <p:nvPr/>
          </p:nvSpPr>
          <p:spPr bwMode="auto">
            <a:xfrm>
              <a:off x="4737" y="1104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/>
                <a:t>A</a:t>
              </a:r>
            </a:p>
          </p:txBody>
        </p:sp>
      </p:grpSp>
      <p:grpSp>
        <p:nvGrpSpPr>
          <p:cNvPr id="51208" name="Group 7"/>
          <p:cNvGrpSpPr>
            <a:grpSpLocks/>
          </p:cNvGrpSpPr>
          <p:nvPr/>
        </p:nvGrpSpPr>
        <p:grpSpPr bwMode="auto">
          <a:xfrm>
            <a:off x="6096000" y="3962400"/>
            <a:ext cx="1219200" cy="609600"/>
            <a:chOff x="4464" y="1056"/>
            <a:chExt cx="768" cy="384"/>
          </a:xfrm>
        </p:grpSpPr>
        <p:sp>
          <p:nvSpPr>
            <p:cNvPr id="51216" name="Rectangle 8"/>
            <p:cNvSpPr>
              <a:spLocks noChangeArrowheads="1"/>
            </p:cNvSpPr>
            <p:nvPr/>
          </p:nvSpPr>
          <p:spPr bwMode="auto">
            <a:xfrm>
              <a:off x="4464" y="1056"/>
              <a:ext cx="768" cy="38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7" name="Text Box 9"/>
            <p:cNvSpPr txBox="1">
              <a:spLocks noChangeArrowheads="1"/>
            </p:cNvSpPr>
            <p:nvPr/>
          </p:nvSpPr>
          <p:spPr bwMode="auto">
            <a:xfrm>
              <a:off x="4742" y="1104"/>
              <a:ext cx="2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/>
                <a:t>B</a:t>
              </a:r>
            </a:p>
          </p:txBody>
        </p:sp>
      </p:grpSp>
      <p:grpSp>
        <p:nvGrpSpPr>
          <p:cNvPr id="51209" name="Group 10"/>
          <p:cNvGrpSpPr>
            <a:grpSpLocks/>
          </p:cNvGrpSpPr>
          <p:nvPr/>
        </p:nvGrpSpPr>
        <p:grpSpPr bwMode="auto">
          <a:xfrm>
            <a:off x="7620000" y="3962400"/>
            <a:ext cx="1219200" cy="609600"/>
            <a:chOff x="4464" y="1056"/>
            <a:chExt cx="768" cy="384"/>
          </a:xfrm>
        </p:grpSpPr>
        <p:sp>
          <p:nvSpPr>
            <p:cNvPr id="51214" name="Rectangle 11"/>
            <p:cNvSpPr>
              <a:spLocks noChangeArrowheads="1"/>
            </p:cNvSpPr>
            <p:nvPr/>
          </p:nvSpPr>
          <p:spPr bwMode="auto">
            <a:xfrm>
              <a:off x="4464" y="1056"/>
              <a:ext cx="768" cy="38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5" name="Text Box 12"/>
            <p:cNvSpPr txBox="1">
              <a:spLocks noChangeArrowheads="1"/>
            </p:cNvSpPr>
            <p:nvPr/>
          </p:nvSpPr>
          <p:spPr bwMode="auto">
            <a:xfrm>
              <a:off x="4737" y="1104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/>
                <a:t>C</a:t>
              </a:r>
            </a:p>
          </p:txBody>
        </p:sp>
      </p:grpSp>
      <p:cxnSp>
        <p:nvCxnSpPr>
          <p:cNvPr id="51210" name="AutoShape 14"/>
          <p:cNvCxnSpPr>
            <a:cxnSpLocks noChangeShapeType="1"/>
            <a:stCxn id="51218" idx="2"/>
          </p:cNvCxnSpPr>
          <p:nvPr/>
        </p:nvCxnSpPr>
        <p:spPr bwMode="auto">
          <a:xfrm>
            <a:off x="7391400" y="2300288"/>
            <a:ext cx="38100" cy="5810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11" name="AutoShape 15"/>
          <p:cNvCxnSpPr>
            <a:cxnSpLocks noChangeShapeType="1"/>
            <a:endCxn id="51216" idx="0"/>
          </p:cNvCxnSpPr>
          <p:nvPr/>
        </p:nvCxnSpPr>
        <p:spPr bwMode="auto">
          <a:xfrm flipH="1">
            <a:off x="6705600" y="3238500"/>
            <a:ext cx="461963" cy="70961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12" name="AutoShape 16"/>
          <p:cNvCxnSpPr>
            <a:cxnSpLocks noChangeShapeType="1"/>
            <a:endCxn id="51214" idx="0"/>
          </p:cNvCxnSpPr>
          <p:nvPr/>
        </p:nvCxnSpPr>
        <p:spPr bwMode="auto">
          <a:xfrm>
            <a:off x="7691438" y="3238500"/>
            <a:ext cx="538162" cy="70961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13" name="AutoShape 17"/>
          <p:cNvSpPr>
            <a:spLocks noChangeArrowheads="1"/>
          </p:cNvSpPr>
          <p:nvPr/>
        </p:nvSpPr>
        <p:spPr bwMode="auto">
          <a:xfrm>
            <a:off x="7162800" y="2895600"/>
            <a:ext cx="533400" cy="3048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0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875085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Overlap Constraints: Examples</a:t>
            </a:r>
          </a:p>
        </p:txBody>
      </p:sp>
      <p:sp>
        <p:nvSpPr>
          <p:cNvPr id="512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Overlap constraints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dirty="0"/>
              <a:t>Can John be in </a:t>
            </a:r>
            <a:r>
              <a:rPr lang="en-US" dirty="0" err="1"/>
              <a:t>Hourly_Emps</a:t>
            </a:r>
            <a:r>
              <a:rPr lang="en-US" dirty="0"/>
              <a:t> and </a:t>
            </a:r>
            <a:br>
              <a:rPr lang="en-US" dirty="0"/>
            </a:br>
            <a:r>
              <a:rPr lang="en-US" dirty="0" err="1"/>
              <a:t>Contract_Emps</a:t>
            </a:r>
            <a:r>
              <a:rPr lang="en-US" dirty="0"/>
              <a:t>? Intuitively, </a:t>
            </a:r>
            <a:r>
              <a:rPr lang="en-US" i="1" dirty="0"/>
              <a:t>no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dirty="0"/>
              <a:t>Can John be in </a:t>
            </a:r>
            <a:r>
              <a:rPr lang="en-US" dirty="0" err="1"/>
              <a:t>Contract_Emps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and in </a:t>
            </a:r>
            <a:r>
              <a:rPr lang="en-US" dirty="0" err="1"/>
              <a:t>Senior_Emps</a:t>
            </a:r>
            <a:r>
              <a:rPr lang="en-US" dirty="0"/>
              <a:t>? </a:t>
            </a:r>
            <a:br>
              <a:rPr lang="en-US" dirty="0"/>
            </a:br>
            <a:r>
              <a:rPr lang="en-US" dirty="0"/>
              <a:t>Intuitively, </a:t>
            </a:r>
            <a:r>
              <a:rPr lang="en-US" i="1" dirty="0"/>
              <a:t>yes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</a:t>
            </a:r>
            <a:br>
              <a:rPr lang="en-US" dirty="0">
                <a:sym typeface="Wingdings" pitchFamily="2" charset="2"/>
              </a:rPr>
            </a:br>
            <a:r>
              <a:rPr lang="en-US" dirty="0">
                <a:sym typeface="Wingdings" pitchFamily="2" charset="2"/>
              </a:rPr>
              <a:t>“</a:t>
            </a:r>
            <a:r>
              <a:rPr lang="en-US" dirty="0" err="1">
                <a:sym typeface="Wingdings" pitchFamily="2" charset="2"/>
              </a:rPr>
              <a:t>Contract_Emps</a:t>
            </a:r>
            <a:r>
              <a:rPr lang="en-US" dirty="0">
                <a:sym typeface="Wingdings" pitchFamily="2" charset="2"/>
              </a:rPr>
              <a:t> OVERLAPS </a:t>
            </a:r>
            <a:r>
              <a:rPr lang="en-US" dirty="0" err="1">
                <a:sym typeface="Wingdings" pitchFamily="2" charset="2"/>
              </a:rPr>
              <a:t>Senior_Emps</a:t>
            </a:r>
            <a:r>
              <a:rPr lang="en-US" dirty="0">
                <a:sym typeface="Wingdings" pitchFamily="2" charset="2"/>
              </a:rPr>
              <a:t>”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51207" name="Group 4"/>
          <p:cNvGrpSpPr>
            <a:grpSpLocks/>
          </p:cNvGrpSpPr>
          <p:nvPr/>
        </p:nvGrpSpPr>
        <p:grpSpPr bwMode="auto">
          <a:xfrm>
            <a:off x="6781800" y="1676400"/>
            <a:ext cx="1219200" cy="609600"/>
            <a:chOff x="4464" y="1056"/>
            <a:chExt cx="768" cy="384"/>
          </a:xfrm>
        </p:grpSpPr>
        <p:sp>
          <p:nvSpPr>
            <p:cNvPr id="51218" name="Rectangle 5"/>
            <p:cNvSpPr>
              <a:spLocks noChangeArrowheads="1"/>
            </p:cNvSpPr>
            <p:nvPr/>
          </p:nvSpPr>
          <p:spPr bwMode="auto">
            <a:xfrm>
              <a:off x="4464" y="1056"/>
              <a:ext cx="768" cy="38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9" name="Text Box 6"/>
            <p:cNvSpPr txBox="1">
              <a:spLocks noChangeArrowheads="1"/>
            </p:cNvSpPr>
            <p:nvPr/>
          </p:nvSpPr>
          <p:spPr bwMode="auto">
            <a:xfrm>
              <a:off x="4737" y="1104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/>
                <a:t>A</a:t>
              </a:r>
            </a:p>
          </p:txBody>
        </p:sp>
      </p:grpSp>
      <p:grpSp>
        <p:nvGrpSpPr>
          <p:cNvPr id="51208" name="Group 7"/>
          <p:cNvGrpSpPr>
            <a:grpSpLocks/>
          </p:cNvGrpSpPr>
          <p:nvPr/>
        </p:nvGrpSpPr>
        <p:grpSpPr bwMode="auto">
          <a:xfrm>
            <a:off x="6096000" y="3962400"/>
            <a:ext cx="1219200" cy="609600"/>
            <a:chOff x="4464" y="1056"/>
            <a:chExt cx="768" cy="384"/>
          </a:xfrm>
        </p:grpSpPr>
        <p:sp>
          <p:nvSpPr>
            <p:cNvPr id="51216" name="Rectangle 8"/>
            <p:cNvSpPr>
              <a:spLocks noChangeArrowheads="1"/>
            </p:cNvSpPr>
            <p:nvPr/>
          </p:nvSpPr>
          <p:spPr bwMode="auto">
            <a:xfrm>
              <a:off x="4464" y="1056"/>
              <a:ext cx="768" cy="38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7" name="Text Box 9"/>
            <p:cNvSpPr txBox="1">
              <a:spLocks noChangeArrowheads="1"/>
            </p:cNvSpPr>
            <p:nvPr/>
          </p:nvSpPr>
          <p:spPr bwMode="auto">
            <a:xfrm>
              <a:off x="4742" y="1104"/>
              <a:ext cx="2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/>
                <a:t>B</a:t>
              </a:r>
            </a:p>
          </p:txBody>
        </p:sp>
      </p:grpSp>
      <p:grpSp>
        <p:nvGrpSpPr>
          <p:cNvPr id="51209" name="Group 10"/>
          <p:cNvGrpSpPr>
            <a:grpSpLocks/>
          </p:cNvGrpSpPr>
          <p:nvPr/>
        </p:nvGrpSpPr>
        <p:grpSpPr bwMode="auto">
          <a:xfrm>
            <a:off x="7620000" y="3962400"/>
            <a:ext cx="1219200" cy="609600"/>
            <a:chOff x="4464" y="1056"/>
            <a:chExt cx="768" cy="384"/>
          </a:xfrm>
        </p:grpSpPr>
        <p:sp>
          <p:nvSpPr>
            <p:cNvPr id="51214" name="Rectangle 11"/>
            <p:cNvSpPr>
              <a:spLocks noChangeArrowheads="1"/>
            </p:cNvSpPr>
            <p:nvPr/>
          </p:nvSpPr>
          <p:spPr bwMode="auto">
            <a:xfrm>
              <a:off x="4464" y="1056"/>
              <a:ext cx="768" cy="38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5" name="Text Box 12"/>
            <p:cNvSpPr txBox="1">
              <a:spLocks noChangeArrowheads="1"/>
            </p:cNvSpPr>
            <p:nvPr/>
          </p:nvSpPr>
          <p:spPr bwMode="auto">
            <a:xfrm>
              <a:off x="4737" y="1104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/>
                <a:t>C</a:t>
              </a:r>
            </a:p>
          </p:txBody>
        </p:sp>
      </p:grpSp>
      <p:cxnSp>
        <p:nvCxnSpPr>
          <p:cNvPr id="51210" name="AutoShape 14"/>
          <p:cNvCxnSpPr>
            <a:cxnSpLocks noChangeShapeType="1"/>
            <a:stCxn id="51218" idx="2"/>
          </p:cNvCxnSpPr>
          <p:nvPr/>
        </p:nvCxnSpPr>
        <p:spPr bwMode="auto">
          <a:xfrm>
            <a:off x="7391400" y="2300288"/>
            <a:ext cx="38100" cy="5810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11" name="AutoShape 15"/>
          <p:cNvCxnSpPr>
            <a:cxnSpLocks noChangeShapeType="1"/>
            <a:endCxn id="51216" idx="0"/>
          </p:cNvCxnSpPr>
          <p:nvPr/>
        </p:nvCxnSpPr>
        <p:spPr bwMode="auto">
          <a:xfrm flipH="1">
            <a:off x="6705600" y="3238500"/>
            <a:ext cx="461963" cy="70961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12" name="AutoShape 16"/>
          <p:cNvCxnSpPr>
            <a:cxnSpLocks noChangeShapeType="1"/>
            <a:endCxn id="51214" idx="0"/>
          </p:cNvCxnSpPr>
          <p:nvPr/>
        </p:nvCxnSpPr>
        <p:spPr bwMode="auto">
          <a:xfrm>
            <a:off x="7691438" y="3238500"/>
            <a:ext cx="538162" cy="70961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13" name="AutoShape 17"/>
          <p:cNvSpPr>
            <a:spLocks noChangeArrowheads="1"/>
          </p:cNvSpPr>
          <p:nvPr/>
        </p:nvSpPr>
        <p:spPr bwMode="auto">
          <a:xfrm>
            <a:off x="7162800" y="2895600"/>
            <a:ext cx="533400" cy="3048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7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706570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Covering Constraints: Examples</a:t>
            </a:r>
          </a:p>
        </p:txBody>
      </p:sp>
      <p:sp>
        <p:nvSpPr>
          <p:cNvPr id="512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Covering constraints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dirty="0"/>
              <a:t>Does every one in Employees </a:t>
            </a:r>
            <a:br>
              <a:rPr lang="en-US" dirty="0"/>
            </a:br>
            <a:r>
              <a:rPr lang="en-US" dirty="0"/>
              <a:t>belong to a one of its subclasses? </a:t>
            </a:r>
            <a:br>
              <a:rPr lang="en-US" dirty="0"/>
            </a:br>
            <a:r>
              <a:rPr lang="en-US" dirty="0"/>
              <a:t>Intuitively, </a:t>
            </a:r>
            <a:r>
              <a:rPr lang="en-US" i="1" dirty="0"/>
              <a:t>no</a:t>
            </a:r>
          </a:p>
          <a:p>
            <a:pPr marL="457200" lvl="1" indent="0">
              <a:buNone/>
            </a:pPr>
            <a:endParaRPr lang="en-US" i="1" dirty="0"/>
          </a:p>
          <a:p>
            <a:pPr lvl="1">
              <a:buFont typeface="Wingdings" pitchFamily="2" charset="2"/>
              <a:buChar char="§"/>
            </a:pPr>
            <a:r>
              <a:rPr lang="en-US" dirty="0"/>
              <a:t>Does every </a:t>
            </a:r>
            <a:r>
              <a:rPr lang="en-US" dirty="0" err="1"/>
              <a:t>Motor_Vehicles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entity have to be either a </a:t>
            </a:r>
            <a:br>
              <a:rPr lang="en-US" dirty="0"/>
            </a:br>
            <a:r>
              <a:rPr lang="en-US" dirty="0"/>
              <a:t>Motorboats entity or </a:t>
            </a:r>
            <a:br>
              <a:rPr lang="en-US" dirty="0"/>
            </a:br>
            <a:r>
              <a:rPr lang="en-US" dirty="0"/>
              <a:t>a Cars entity? Intuitively, </a:t>
            </a:r>
            <a:r>
              <a:rPr lang="en-US" i="1" dirty="0"/>
              <a:t>yes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</a:t>
            </a:r>
            <a:br>
              <a:rPr lang="en-US" dirty="0">
                <a:sym typeface="Wingdings" pitchFamily="2" charset="2"/>
              </a:rPr>
            </a:br>
            <a:r>
              <a:rPr lang="en-US" dirty="0">
                <a:sym typeface="Wingdings" pitchFamily="2" charset="2"/>
              </a:rPr>
              <a:t>“Motorboats AND Cars COVER </a:t>
            </a:r>
            <a:r>
              <a:rPr lang="en-US" dirty="0" err="1">
                <a:sym typeface="Wingdings" pitchFamily="2" charset="2"/>
              </a:rPr>
              <a:t>Motor_Vehicles</a:t>
            </a:r>
            <a:r>
              <a:rPr lang="en-US" dirty="0">
                <a:sym typeface="Wingdings" pitchFamily="2" charset="2"/>
              </a:rPr>
              <a:t>”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51207" name="Group 4"/>
          <p:cNvGrpSpPr>
            <a:grpSpLocks/>
          </p:cNvGrpSpPr>
          <p:nvPr/>
        </p:nvGrpSpPr>
        <p:grpSpPr bwMode="auto">
          <a:xfrm>
            <a:off x="6781800" y="1676400"/>
            <a:ext cx="1219200" cy="609600"/>
            <a:chOff x="4464" y="1056"/>
            <a:chExt cx="768" cy="384"/>
          </a:xfrm>
        </p:grpSpPr>
        <p:sp>
          <p:nvSpPr>
            <p:cNvPr id="51218" name="Rectangle 5"/>
            <p:cNvSpPr>
              <a:spLocks noChangeArrowheads="1"/>
            </p:cNvSpPr>
            <p:nvPr/>
          </p:nvSpPr>
          <p:spPr bwMode="auto">
            <a:xfrm>
              <a:off x="4464" y="1056"/>
              <a:ext cx="768" cy="38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9" name="Text Box 6"/>
            <p:cNvSpPr txBox="1">
              <a:spLocks noChangeArrowheads="1"/>
            </p:cNvSpPr>
            <p:nvPr/>
          </p:nvSpPr>
          <p:spPr bwMode="auto">
            <a:xfrm>
              <a:off x="4737" y="1104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/>
                <a:t>A</a:t>
              </a:r>
            </a:p>
          </p:txBody>
        </p:sp>
      </p:grpSp>
      <p:grpSp>
        <p:nvGrpSpPr>
          <p:cNvPr id="51208" name="Group 7"/>
          <p:cNvGrpSpPr>
            <a:grpSpLocks/>
          </p:cNvGrpSpPr>
          <p:nvPr/>
        </p:nvGrpSpPr>
        <p:grpSpPr bwMode="auto">
          <a:xfrm>
            <a:off x="6096000" y="3962400"/>
            <a:ext cx="1219200" cy="609600"/>
            <a:chOff x="4464" y="1056"/>
            <a:chExt cx="768" cy="384"/>
          </a:xfrm>
        </p:grpSpPr>
        <p:sp>
          <p:nvSpPr>
            <p:cNvPr id="51216" name="Rectangle 8"/>
            <p:cNvSpPr>
              <a:spLocks noChangeArrowheads="1"/>
            </p:cNvSpPr>
            <p:nvPr/>
          </p:nvSpPr>
          <p:spPr bwMode="auto">
            <a:xfrm>
              <a:off x="4464" y="1056"/>
              <a:ext cx="768" cy="38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7" name="Text Box 9"/>
            <p:cNvSpPr txBox="1">
              <a:spLocks noChangeArrowheads="1"/>
            </p:cNvSpPr>
            <p:nvPr/>
          </p:nvSpPr>
          <p:spPr bwMode="auto">
            <a:xfrm>
              <a:off x="4742" y="1104"/>
              <a:ext cx="2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/>
                <a:t>B</a:t>
              </a:r>
            </a:p>
          </p:txBody>
        </p:sp>
      </p:grpSp>
      <p:grpSp>
        <p:nvGrpSpPr>
          <p:cNvPr id="51209" name="Group 10"/>
          <p:cNvGrpSpPr>
            <a:grpSpLocks/>
          </p:cNvGrpSpPr>
          <p:nvPr/>
        </p:nvGrpSpPr>
        <p:grpSpPr bwMode="auto">
          <a:xfrm>
            <a:off x="7620000" y="3962400"/>
            <a:ext cx="1219200" cy="609600"/>
            <a:chOff x="4464" y="1056"/>
            <a:chExt cx="768" cy="384"/>
          </a:xfrm>
        </p:grpSpPr>
        <p:sp>
          <p:nvSpPr>
            <p:cNvPr id="51214" name="Rectangle 11"/>
            <p:cNvSpPr>
              <a:spLocks noChangeArrowheads="1"/>
            </p:cNvSpPr>
            <p:nvPr/>
          </p:nvSpPr>
          <p:spPr bwMode="auto">
            <a:xfrm>
              <a:off x="4464" y="1056"/>
              <a:ext cx="768" cy="38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5" name="Text Box 12"/>
            <p:cNvSpPr txBox="1">
              <a:spLocks noChangeArrowheads="1"/>
            </p:cNvSpPr>
            <p:nvPr/>
          </p:nvSpPr>
          <p:spPr bwMode="auto">
            <a:xfrm>
              <a:off x="4737" y="1104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/>
                <a:t>C</a:t>
              </a:r>
            </a:p>
          </p:txBody>
        </p:sp>
      </p:grpSp>
      <p:cxnSp>
        <p:nvCxnSpPr>
          <p:cNvPr id="51210" name="AutoShape 14"/>
          <p:cNvCxnSpPr>
            <a:cxnSpLocks noChangeShapeType="1"/>
            <a:stCxn id="51218" idx="2"/>
          </p:cNvCxnSpPr>
          <p:nvPr/>
        </p:nvCxnSpPr>
        <p:spPr bwMode="auto">
          <a:xfrm>
            <a:off x="7391400" y="2300288"/>
            <a:ext cx="38100" cy="5810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11" name="AutoShape 15"/>
          <p:cNvCxnSpPr>
            <a:cxnSpLocks noChangeShapeType="1"/>
            <a:endCxn id="51216" idx="0"/>
          </p:cNvCxnSpPr>
          <p:nvPr/>
        </p:nvCxnSpPr>
        <p:spPr bwMode="auto">
          <a:xfrm flipH="1">
            <a:off x="6705600" y="3238500"/>
            <a:ext cx="461963" cy="70961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12" name="AutoShape 16"/>
          <p:cNvCxnSpPr>
            <a:cxnSpLocks noChangeShapeType="1"/>
            <a:endCxn id="51214" idx="0"/>
          </p:cNvCxnSpPr>
          <p:nvPr/>
        </p:nvCxnSpPr>
        <p:spPr bwMode="auto">
          <a:xfrm>
            <a:off x="7691438" y="3238500"/>
            <a:ext cx="538162" cy="70961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13" name="AutoShape 17"/>
          <p:cNvSpPr>
            <a:spLocks noChangeArrowheads="1"/>
          </p:cNvSpPr>
          <p:nvPr/>
        </p:nvSpPr>
        <p:spPr bwMode="auto">
          <a:xfrm>
            <a:off x="7162800" y="2895600"/>
            <a:ext cx="533400" cy="3048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7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297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Data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200" dirty="0"/>
              <a:t>The user of a DBMS is ultimately concerned with some real-world enterprises (e.g., a University)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200" dirty="0"/>
              <a:t>The data to be stored and managed by a DBMS </a:t>
            </a:r>
            <a:r>
              <a:rPr lang="en-US" sz="2200" i="1" dirty="0"/>
              <a:t>describes</a:t>
            </a:r>
            <a:r>
              <a:rPr lang="en-US" sz="2200" dirty="0"/>
              <a:t> various aspects of the enterprises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E.g., The data in a university database describes students, faculty and courses entities and the relationships among them</a:t>
            </a:r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r>
              <a:rPr lang="en-US" sz="2200" dirty="0"/>
              <a:t>A </a:t>
            </a:r>
            <a:r>
              <a:rPr lang="en-US" sz="2200" dirty="0">
                <a:solidFill>
                  <a:srgbClr val="0070C0"/>
                </a:solidFill>
              </a:rPr>
              <a:t>data model </a:t>
            </a:r>
            <a:r>
              <a:rPr lang="en-US" sz="2200" dirty="0"/>
              <a:t>is a collection of high-level data description constructs that hide many low-level storage details</a:t>
            </a:r>
          </a:p>
          <a:p>
            <a:pPr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r>
              <a:rPr lang="en-US" sz="2200" dirty="0"/>
              <a:t>A widely used data model called the </a:t>
            </a:r>
            <a:r>
              <a:rPr lang="en-US" sz="2200" dirty="0">
                <a:solidFill>
                  <a:srgbClr val="0070C0"/>
                </a:solidFill>
              </a:rPr>
              <a:t>entity-relationship (ER) model </a:t>
            </a:r>
            <a:r>
              <a:rPr lang="en-US" sz="2200" dirty="0"/>
              <a:t>allows users to pictorially denote entities and the relationships among them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3"/>
            <a:endParaRPr lang="en-US" dirty="0"/>
          </a:p>
          <a:p>
            <a:pPr lvl="1"/>
            <a:endParaRPr lang="en-US" dirty="0"/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2538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More Details on ISA Hierarchies</a:t>
            </a:r>
          </a:p>
        </p:txBody>
      </p:sp>
      <p:sp>
        <p:nvSpPr>
          <p:cNvPr id="3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Attributes are </a:t>
            </a:r>
            <a:r>
              <a:rPr lang="en-US" sz="2800" i="1" dirty="0"/>
              <a:t>inherited</a:t>
            </a:r>
            <a:r>
              <a:rPr lang="en-US" sz="2800" dirty="0"/>
              <a:t> (i.e., if B </a:t>
            </a:r>
            <a:r>
              <a:rPr lang="en-US" sz="2800" dirty="0">
                <a:solidFill>
                  <a:srgbClr val="0070C0"/>
                </a:solidFill>
              </a:rPr>
              <a:t>ISA</a:t>
            </a:r>
            <a:r>
              <a:rPr lang="en-US" sz="2800" dirty="0"/>
              <a:t> A, the attributes defined for a B entity are the attributes for A </a:t>
            </a:r>
            <a:r>
              <a:rPr lang="en-US" sz="2800" i="1" dirty="0"/>
              <a:t>plus</a:t>
            </a:r>
            <a:r>
              <a:rPr lang="en-US" sz="2800" dirty="0"/>
              <a:t> B) 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We can have </a:t>
            </a:r>
            <a:r>
              <a:rPr lang="en-US" sz="2800" b="1" i="1" dirty="0"/>
              <a:t>many</a:t>
            </a:r>
            <a:r>
              <a:rPr lang="en-US" sz="2800" dirty="0"/>
              <a:t> levels of an ISA hierarchy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 dirty="0"/>
              <a:t>Reasons for using ISA: </a:t>
            </a:r>
          </a:p>
          <a:p>
            <a:pPr lvl="1">
              <a:lnSpc>
                <a:spcPct val="90000"/>
              </a:lnSpc>
              <a:buSzPct val="75000"/>
              <a:buFont typeface="Wingdings" pitchFamily="2" charset="2"/>
              <a:buChar char="§"/>
            </a:pPr>
            <a:r>
              <a:rPr lang="en-US" sz="2600" dirty="0"/>
              <a:t>To add descriptive attributes specific to a subclass</a:t>
            </a:r>
          </a:p>
          <a:p>
            <a:pPr lvl="1">
              <a:lnSpc>
                <a:spcPct val="90000"/>
              </a:lnSpc>
              <a:buSzPct val="75000"/>
              <a:buFont typeface="Wingdings" pitchFamily="2" charset="2"/>
              <a:buChar char="§"/>
            </a:pPr>
            <a:r>
              <a:rPr lang="en-US" sz="2600" dirty="0"/>
              <a:t>To identify entities that participate in a relationship</a:t>
            </a:r>
          </a:p>
          <a:p>
            <a:pPr>
              <a:buFont typeface="Wingdings" pitchFamily="2" charset="2"/>
              <a:buChar char="§"/>
            </a:pPr>
            <a:endParaRPr lang="en-US" sz="2000" dirty="0">
              <a:latin typeface="Book Antiqua" pitchFamily="18" charset="0"/>
            </a:endParaRPr>
          </a:p>
          <a:p>
            <a:pPr>
              <a:buFont typeface="Wingdings" pitchFamily="2" charset="2"/>
              <a:buChar char="§"/>
            </a:pPr>
            <a:endParaRPr lang="en-US" sz="2000" dirty="0"/>
          </a:p>
        </p:txBody>
      </p:sp>
      <p:pic>
        <p:nvPicPr>
          <p:cNvPr id="42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5807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Aggregation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6868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200" dirty="0"/>
              <a:t>Aggregation allows indicating that a relationship set (identified through a </a:t>
            </a:r>
            <a:r>
              <a:rPr lang="en-US" sz="2200" i="1" dirty="0"/>
              <a:t>dashed box</a:t>
            </a:r>
            <a:r>
              <a:rPr lang="en-US" sz="2200" dirty="0"/>
              <a:t>) participates in another relationship set</a:t>
            </a:r>
          </a:p>
          <a:p>
            <a:endParaRPr lang="en-US" sz="22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3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4722812" y="5489575"/>
            <a:ext cx="896938" cy="381000"/>
          </a:xfrm>
          <a:custGeom>
            <a:avLst/>
            <a:gdLst>
              <a:gd name="T0" fmla="*/ 563 w 565"/>
              <a:gd name="T1" fmla="*/ 109 h 240"/>
              <a:gd name="T2" fmla="*/ 555 w 565"/>
              <a:gd name="T3" fmla="*/ 88 h 240"/>
              <a:gd name="T4" fmla="*/ 538 w 565"/>
              <a:gd name="T5" fmla="*/ 68 h 240"/>
              <a:gd name="T6" fmla="*/ 513 w 565"/>
              <a:gd name="T7" fmla="*/ 51 h 240"/>
              <a:gd name="T8" fmla="*/ 482 w 565"/>
              <a:gd name="T9" fmla="*/ 35 h 240"/>
              <a:gd name="T10" fmla="*/ 444 w 565"/>
              <a:gd name="T11" fmla="*/ 21 h 240"/>
              <a:gd name="T12" fmla="*/ 402 w 565"/>
              <a:gd name="T13" fmla="*/ 11 h 240"/>
              <a:gd name="T14" fmla="*/ 356 w 565"/>
              <a:gd name="T15" fmla="*/ 4 h 240"/>
              <a:gd name="T16" fmla="*/ 307 w 565"/>
              <a:gd name="T17" fmla="*/ 0 h 240"/>
              <a:gd name="T18" fmla="*/ 258 w 565"/>
              <a:gd name="T19" fmla="*/ 0 h 240"/>
              <a:gd name="T20" fmla="*/ 210 w 565"/>
              <a:gd name="T21" fmla="*/ 4 h 240"/>
              <a:gd name="T22" fmla="*/ 163 w 565"/>
              <a:gd name="T23" fmla="*/ 11 h 240"/>
              <a:gd name="T24" fmla="*/ 121 w 565"/>
              <a:gd name="T25" fmla="*/ 21 h 240"/>
              <a:gd name="T26" fmla="*/ 83 w 565"/>
              <a:gd name="T27" fmla="*/ 35 h 240"/>
              <a:gd name="T28" fmla="*/ 52 w 565"/>
              <a:gd name="T29" fmla="*/ 51 h 240"/>
              <a:gd name="T30" fmla="*/ 27 w 565"/>
              <a:gd name="T31" fmla="*/ 68 h 240"/>
              <a:gd name="T32" fmla="*/ 10 w 565"/>
              <a:gd name="T33" fmla="*/ 88 h 240"/>
              <a:gd name="T34" fmla="*/ 2 w 565"/>
              <a:gd name="T35" fmla="*/ 109 h 240"/>
              <a:gd name="T36" fmla="*/ 2 w 565"/>
              <a:gd name="T37" fmla="*/ 129 h 240"/>
              <a:gd name="T38" fmla="*/ 10 w 565"/>
              <a:gd name="T39" fmla="*/ 150 h 240"/>
              <a:gd name="T40" fmla="*/ 27 w 565"/>
              <a:gd name="T41" fmla="*/ 170 h 240"/>
              <a:gd name="T42" fmla="*/ 52 w 565"/>
              <a:gd name="T43" fmla="*/ 188 h 240"/>
              <a:gd name="T44" fmla="*/ 83 w 565"/>
              <a:gd name="T45" fmla="*/ 204 h 240"/>
              <a:gd name="T46" fmla="*/ 121 w 565"/>
              <a:gd name="T47" fmla="*/ 217 h 240"/>
              <a:gd name="T48" fmla="*/ 163 w 565"/>
              <a:gd name="T49" fmla="*/ 227 h 240"/>
              <a:gd name="T50" fmla="*/ 210 w 565"/>
              <a:gd name="T51" fmla="*/ 235 h 240"/>
              <a:gd name="T52" fmla="*/ 258 w 565"/>
              <a:gd name="T53" fmla="*/ 239 h 240"/>
              <a:gd name="T54" fmla="*/ 307 w 565"/>
              <a:gd name="T55" fmla="*/ 239 h 240"/>
              <a:gd name="T56" fmla="*/ 356 w 565"/>
              <a:gd name="T57" fmla="*/ 235 h 240"/>
              <a:gd name="T58" fmla="*/ 402 w 565"/>
              <a:gd name="T59" fmla="*/ 227 h 240"/>
              <a:gd name="T60" fmla="*/ 444 w 565"/>
              <a:gd name="T61" fmla="*/ 217 h 240"/>
              <a:gd name="T62" fmla="*/ 482 w 565"/>
              <a:gd name="T63" fmla="*/ 204 h 240"/>
              <a:gd name="T64" fmla="*/ 513 w 565"/>
              <a:gd name="T65" fmla="*/ 188 h 240"/>
              <a:gd name="T66" fmla="*/ 538 w 565"/>
              <a:gd name="T67" fmla="*/ 170 h 240"/>
              <a:gd name="T68" fmla="*/ 555 w 565"/>
              <a:gd name="T69" fmla="*/ 150 h 240"/>
              <a:gd name="T70" fmla="*/ 563 w 565"/>
              <a:gd name="T71" fmla="*/ 12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65" h="240">
                <a:moveTo>
                  <a:pt x="564" y="119"/>
                </a:moveTo>
                <a:lnTo>
                  <a:pt x="563" y="109"/>
                </a:lnTo>
                <a:lnTo>
                  <a:pt x="560" y="98"/>
                </a:lnTo>
                <a:lnTo>
                  <a:pt x="555" y="88"/>
                </a:lnTo>
                <a:lnTo>
                  <a:pt x="547" y="78"/>
                </a:lnTo>
                <a:lnTo>
                  <a:pt x="538" y="68"/>
                </a:lnTo>
                <a:lnTo>
                  <a:pt x="527" y="60"/>
                </a:lnTo>
                <a:lnTo>
                  <a:pt x="513" y="51"/>
                </a:lnTo>
                <a:lnTo>
                  <a:pt x="498" y="42"/>
                </a:lnTo>
                <a:lnTo>
                  <a:pt x="482" y="35"/>
                </a:lnTo>
                <a:lnTo>
                  <a:pt x="464" y="27"/>
                </a:lnTo>
                <a:lnTo>
                  <a:pt x="444" y="21"/>
                </a:lnTo>
                <a:lnTo>
                  <a:pt x="423" y="15"/>
                </a:lnTo>
                <a:lnTo>
                  <a:pt x="402" y="11"/>
                </a:lnTo>
                <a:lnTo>
                  <a:pt x="379" y="7"/>
                </a:lnTo>
                <a:lnTo>
                  <a:pt x="356" y="4"/>
                </a:lnTo>
                <a:lnTo>
                  <a:pt x="331" y="1"/>
                </a:lnTo>
                <a:lnTo>
                  <a:pt x="307" y="0"/>
                </a:lnTo>
                <a:lnTo>
                  <a:pt x="282" y="0"/>
                </a:lnTo>
                <a:lnTo>
                  <a:pt x="258" y="0"/>
                </a:lnTo>
                <a:lnTo>
                  <a:pt x="234" y="1"/>
                </a:lnTo>
                <a:lnTo>
                  <a:pt x="210" y="4"/>
                </a:lnTo>
                <a:lnTo>
                  <a:pt x="186" y="7"/>
                </a:lnTo>
                <a:lnTo>
                  <a:pt x="163" y="11"/>
                </a:lnTo>
                <a:lnTo>
                  <a:pt x="141" y="15"/>
                </a:lnTo>
                <a:lnTo>
                  <a:pt x="121" y="21"/>
                </a:lnTo>
                <a:lnTo>
                  <a:pt x="101" y="27"/>
                </a:lnTo>
                <a:lnTo>
                  <a:pt x="83" y="35"/>
                </a:lnTo>
                <a:lnTo>
                  <a:pt x="67" y="42"/>
                </a:lnTo>
                <a:lnTo>
                  <a:pt x="52" y="51"/>
                </a:lnTo>
                <a:lnTo>
                  <a:pt x="38" y="60"/>
                </a:lnTo>
                <a:lnTo>
                  <a:pt x="27" y="68"/>
                </a:lnTo>
                <a:lnTo>
                  <a:pt x="18" y="78"/>
                </a:lnTo>
                <a:lnTo>
                  <a:pt x="10" y="88"/>
                </a:lnTo>
                <a:lnTo>
                  <a:pt x="5" y="98"/>
                </a:lnTo>
                <a:lnTo>
                  <a:pt x="2" y="109"/>
                </a:lnTo>
                <a:lnTo>
                  <a:pt x="0" y="119"/>
                </a:lnTo>
                <a:lnTo>
                  <a:pt x="2" y="129"/>
                </a:lnTo>
                <a:lnTo>
                  <a:pt x="5" y="140"/>
                </a:lnTo>
                <a:lnTo>
                  <a:pt x="10" y="150"/>
                </a:lnTo>
                <a:lnTo>
                  <a:pt x="18" y="160"/>
                </a:lnTo>
                <a:lnTo>
                  <a:pt x="27" y="170"/>
                </a:lnTo>
                <a:lnTo>
                  <a:pt x="38" y="179"/>
                </a:lnTo>
                <a:lnTo>
                  <a:pt x="52" y="188"/>
                </a:lnTo>
                <a:lnTo>
                  <a:pt x="67" y="196"/>
                </a:lnTo>
                <a:lnTo>
                  <a:pt x="83" y="204"/>
                </a:lnTo>
                <a:lnTo>
                  <a:pt x="101" y="211"/>
                </a:lnTo>
                <a:lnTo>
                  <a:pt x="121" y="217"/>
                </a:lnTo>
                <a:lnTo>
                  <a:pt x="141" y="223"/>
                </a:lnTo>
                <a:lnTo>
                  <a:pt x="163" y="227"/>
                </a:lnTo>
                <a:lnTo>
                  <a:pt x="186" y="231"/>
                </a:lnTo>
                <a:lnTo>
                  <a:pt x="210" y="235"/>
                </a:lnTo>
                <a:lnTo>
                  <a:pt x="234" y="237"/>
                </a:lnTo>
                <a:lnTo>
                  <a:pt x="258" y="239"/>
                </a:lnTo>
                <a:lnTo>
                  <a:pt x="282" y="239"/>
                </a:lnTo>
                <a:lnTo>
                  <a:pt x="307" y="239"/>
                </a:lnTo>
                <a:lnTo>
                  <a:pt x="331" y="237"/>
                </a:lnTo>
                <a:lnTo>
                  <a:pt x="356" y="235"/>
                </a:lnTo>
                <a:lnTo>
                  <a:pt x="379" y="231"/>
                </a:lnTo>
                <a:lnTo>
                  <a:pt x="402" y="227"/>
                </a:lnTo>
                <a:lnTo>
                  <a:pt x="423" y="223"/>
                </a:lnTo>
                <a:lnTo>
                  <a:pt x="444" y="217"/>
                </a:lnTo>
                <a:lnTo>
                  <a:pt x="464" y="211"/>
                </a:lnTo>
                <a:lnTo>
                  <a:pt x="482" y="204"/>
                </a:lnTo>
                <a:lnTo>
                  <a:pt x="498" y="196"/>
                </a:lnTo>
                <a:lnTo>
                  <a:pt x="513" y="188"/>
                </a:lnTo>
                <a:lnTo>
                  <a:pt x="527" y="179"/>
                </a:lnTo>
                <a:lnTo>
                  <a:pt x="538" y="170"/>
                </a:lnTo>
                <a:lnTo>
                  <a:pt x="547" y="160"/>
                </a:lnTo>
                <a:lnTo>
                  <a:pt x="555" y="150"/>
                </a:lnTo>
                <a:lnTo>
                  <a:pt x="560" y="140"/>
                </a:lnTo>
                <a:lnTo>
                  <a:pt x="563" y="129"/>
                </a:lnTo>
                <a:lnTo>
                  <a:pt x="564" y="11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6369050" y="5489575"/>
            <a:ext cx="896937" cy="381000"/>
          </a:xfrm>
          <a:custGeom>
            <a:avLst/>
            <a:gdLst>
              <a:gd name="T0" fmla="*/ 1 w 565"/>
              <a:gd name="T1" fmla="*/ 129 h 240"/>
              <a:gd name="T2" fmla="*/ 9 w 565"/>
              <a:gd name="T3" fmla="*/ 150 h 240"/>
              <a:gd name="T4" fmla="*/ 27 w 565"/>
              <a:gd name="T5" fmla="*/ 170 h 240"/>
              <a:gd name="T6" fmla="*/ 51 w 565"/>
              <a:gd name="T7" fmla="*/ 188 h 240"/>
              <a:gd name="T8" fmla="*/ 83 w 565"/>
              <a:gd name="T9" fmla="*/ 204 h 240"/>
              <a:gd name="T10" fmla="*/ 120 w 565"/>
              <a:gd name="T11" fmla="*/ 217 h 240"/>
              <a:gd name="T12" fmla="*/ 163 w 565"/>
              <a:gd name="T13" fmla="*/ 227 h 240"/>
              <a:gd name="T14" fmla="*/ 209 w 565"/>
              <a:gd name="T15" fmla="*/ 235 h 240"/>
              <a:gd name="T16" fmla="*/ 257 w 565"/>
              <a:gd name="T17" fmla="*/ 239 h 240"/>
              <a:gd name="T18" fmla="*/ 306 w 565"/>
              <a:gd name="T19" fmla="*/ 239 h 240"/>
              <a:gd name="T20" fmla="*/ 355 w 565"/>
              <a:gd name="T21" fmla="*/ 235 h 240"/>
              <a:gd name="T22" fmla="*/ 401 w 565"/>
              <a:gd name="T23" fmla="*/ 227 h 240"/>
              <a:gd name="T24" fmla="*/ 443 w 565"/>
              <a:gd name="T25" fmla="*/ 217 h 240"/>
              <a:gd name="T26" fmla="*/ 481 w 565"/>
              <a:gd name="T27" fmla="*/ 204 h 240"/>
              <a:gd name="T28" fmla="*/ 513 w 565"/>
              <a:gd name="T29" fmla="*/ 188 h 240"/>
              <a:gd name="T30" fmla="*/ 537 w 565"/>
              <a:gd name="T31" fmla="*/ 169 h 240"/>
              <a:gd name="T32" fmla="*/ 554 w 565"/>
              <a:gd name="T33" fmla="*/ 150 h 240"/>
              <a:gd name="T34" fmla="*/ 563 w 565"/>
              <a:gd name="T35" fmla="*/ 129 h 240"/>
              <a:gd name="T36" fmla="*/ 563 w 565"/>
              <a:gd name="T37" fmla="*/ 108 h 240"/>
              <a:gd name="T38" fmla="*/ 554 w 565"/>
              <a:gd name="T39" fmla="*/ 88 h 240"/>
              <a:gd name="T40" fmla="*/ 537 w 565"/>
              <a:gd name="T41" fmla="*/ 68 h 240"/>
              <a:gd name="T42" fmla="*/ 513 w 565"/>
              <a:gd name="T43" fmla="*/ 50 h 240"/>
              <a:gd name="T44" fmla="*/ 481 w 565"/>
              <a:gd name="T45" fmla="*/ 35 h 240"/>
              <a:gd name="T46" fmla="*/ 443 w 565"/>
              <a:gd name="T47" fmla="*/ 21 h 240"/>
              <a:gd name="T48" fmla="*/ 401 w 565"/>
              <a:gd name="T49" fmla="*/ 11 h 240"/>
              <a:gd name="T50" fmla="*/ 355 w 565"/>
              <a:gd name="T51" fmla="*/ 4 h 240"/>
              <a:gd name="T52" fmla="*/ 306 w 565"/>
              <a:gd name="T53" fmla="*/ 0 h 240"/>
              <a:gd name="T54" fmla="*/ 257 w 565"/>
              <a:gd name="T55" fmla="*/ 0 h 240"/>
              <a:gd name="T56" fmla="*/ 209 w 565"/>
              <a:gd name="T57" fmla="*/ 4 h 240"/>
              <a:gd name="T58" fmla="*/ 163 w 565"/>
              <a:gd name="T59" fmla="*/ 11 h 240"/>
              <a:gd name="T60" fmla="*/ 120 w 565"/>
              <a:gd name="T61" fmla="*/ 21 h 240"/>
              <a:gd name="T62" fmla="*/ 83 w 565"/>
              <a:gd name="T63" fmla="*/ 35 h 240"/>
              <a:gd name="T64" fmla="*/ 51 w 565"/>
              <a:gd name="T65" fmla="*/ 51 h 240"/>
              <a:gd name="T66" fmla="*/ 27 w 565"/>
              <a:gd name="T67" fmla="*/ 68 h 240"/>
              <a:gd name="T68" fmla="*/ 9 w 565"/>
              <a:gd name="T69" fmla="*/ 88 h 240"/>
              <a:gd name="T70" fmla="*/ 1 w 565"/>
              <a:gd name="T71" fmla="*/ 10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65" h="240">
                <a:moveTo>
                  <a:pt x="0" y="119"/>
                </a:moveTo>
                <a:lnTo>
                  <a:pt x="1" y="129"/>
                </a:lnTo>
                <a:lnTo>
                  <a:pt x="4" y="140"/>
                </a:lnTo>
                <a:lnTo>
                  <a:pt x="9" y="150"/>
                </a:lnTo>
                <a:lnTo>
                  <a:pt x="17" y="160"/>
                </a:lnTo>
                <a:lnTo>
                  <a:pt x="27" y="170"/>
                </a:lnTo>
                <a:lnTo>
                  <a:pt x="38" y="179"/>
                </a:lnTo>
                <a:lnTo>
                  <a:pt x="51" y="188"/>
                </a:lnTo>
                <a:lnTo>
                  <a:pt x="66" y="196"/>
                </a:lnTo>
                <a:lnTo>
                  <a:pt x="83" y="204"/>
                </a:lnTo>
                <a:lnTo>
                  <a:pt x="101" y="211"/>
                </a:lnTo>
                <a:lnTo>
                  <a:pt x="120" y="217"/>
                </a:lnTo>
                <a:lnTo>
                  <a:pt x="141" y="223"/>
                </a:lnTo>
                <a:lnTo>
                  <a:pt x="163" y="227"/>
                </a:lnTo>
                <a:lnTo>
                  <a:pt x="185" y="231"/>
                </a:lnTo>
                <a:lnTo>
                  <a:pt x="209" y="235"/>
                </a:lnTo>
                <a:lnTo>
                  <a:pt x="233" y="237"/>
                </a:lnTo>
                <a:lnTo>
                  <a:pt x="257" y="239"/>
                </a:lnTo>
                <a:lnTo>
                  <a:pt x="282" y="239"/>
                </a:lnTo>
                <a:lnTo>
                  <a:pt x="306" y="239"/>
                </a:lnTo>
                <a:lnTo>
                  <a:pt x="331" y="237"/>
                </a:lnTo>
                <a:lnTo>
                  <a:pt x="355" y="235"/>
                </a:lnTo>
                <a:lnTo>
                  <a:pt x="378" y="231"/>
                </a:lnTo>
                <a:lnTo>
                  <a:pt x="401" y="227"/>
                </a:lnTo>
                <a:lnTo>
                  <a:pt x="423" y="223"/>
                </a:lnTo>
                <a:lnTo>
                  <a:pt x="443" y="217"/>
                </a:lnTo>
                <a:lnTo>
                  <a:pt x="463" y="211"/>
                </a:lnTo>
                <a:lnTo>
                  <a:pt x="481" y="204"/>
                </a:lnTo>
                <a:lnTo>
                  <a:pt x="498" y="196"/>
                </a:lnTo>
                <a:lnTo>
                  <a:pt x="513" y="188"/>
                </a:lnTo>
                <a:lnTo>
                  <a:pt x="526" y="179"/>
                </a:lnTo>
                <a:lnTo>
                  <a:pt x="537" y="169"/>
                </a:lnTo>
                <a:lnTo>
                  <a:pt x="547" y="160"/>
                </a:lnTo>
                <a:lnTo>
                  <a:pt x="554" y="150"/>
                </a:lnTo>
                <a:lnTo>
                  <a:pt x="559" y="140"/>
                </a:lnTo>
                <a:lnTo>
                  <a:pt x="563" y="129"/>
                </a:lnTo>
                <a:lnTo>
                  <a:pt x="564" y="119"/>
                </a:lnTo>
                <a:lnTo>
                  <a:pt x="563" y="108"/>
                </a:lnTo>
                <a:lnTo>
                  <a:pt x="559" y="98"/>
                </a:lnTo>
                <a:lnTo>
                  <a:pt x="554" y="88"/>
                </a:lnTo>
                <a:lnTo>
                  <a:pt x="547" y="78"/>
                </a:lnTo>
                <a:lnTo>
                  <a:pt x="537" y="68"/>
                </a:lnTo>
                <a:lnTo>
                  <a:pt x="526" y="59"/>
                </a:lnTo>
                <a:lnTo>
                  <a:pt x="513" y="50"/>
                </a:lnTo>
                <a:lnTo>
                  <a:pt x="498" y="42"/>
                </a:lnTo>
                <a:lnTo>
                  <a:pt x="481" y="35"/>
                </a:lnTo>
                <a:lnTo>
                  <a:pt x="463" y="27"/>
                </a:lnTo>
                <a:lnTo>
                  <a:pt x="443" y="21"/>
                </a:lnTo>
                <a:lnTo>
                  <a:pt x="423" y="15"/>
                </a:lnTo>
                <a:lnTo>
                  <a:pt x="401" y="11"/>
                </a:lnTo>
                <a:lnTo>
                  <a:pt x="378" y="6"/>
                </a:lnTo>
                <a:lnTo>
                  <a:pt x="355" y="4"/>
                </a:lnTo>
                <a:lnTo>
                  <a:pt x="331" y="1"/>
                </a:lnTo>
                <a:lnTo>
                  <a:pt x="306" y="0"/>
                </a:lnTo>
                <a:lnTo>
                  <a:pt x="282" y="0"/>
                </a:lnTo>
                <a:lnTo>
                  <a:pt x="257" y="0"/>
                </a:lnTo>
                <a:lnTo>
                  <a:pt x="233" y="1"/>
                </a:lnTo>
                <a:lnTo>
                  <a:pt x="209" y="4"/>
                </a:lnTo>
                <a:lnTo>
                  <a:pt x="185" y="7"/>
                </a:lnTo>
                <a:lnTo>
                  <a:pt x="163" y="11"/>
                </a:lnTo>
                <a:lnTo>
                  <a:pt x="141" y="16"/>
                </a:lnTo>
                <a:lnTo>
                  <a:pt x="120" y="21"/>
                </a:lnTo>
                <a:lnTo>
                  <a:pt x="100" y="27"/>
                </a:lnTo>
                <a:lnTo>
                  <a:pt x="83" y="35"/>
                </a:lnTo>
                <a:lnTo>
                  <a:pt x="66" y="42"/>
                </a:lnTo>
                <a:lnTo>
                  <a:pt x="51" y="51"/>
                </a:lnTo>
                <a:lnTo>
                  <a:pt x="38" y="60"/>
                </a:lnTo>
                <a:lnTo>
                  <a:pt x="27" y="68"/>
                </a:lnTo>
                <a:lnTo>
                  <a:pt x="17" y="78"/>
                </a:lnTo>
                <a:lnTo>
                  <a:pt x="9" y="88"/>
                </a:lnTo>
                <a:lnTo>
                  <a:pt x="4" y="98"/>
                </a:lnTo>
                <a:lnTo>
                  <a:pt x="1" y="109"/>
                </a:lnTo>
                <a:lnTo>
                  <a:pt x="0" y="11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>
            <a:off x="2403475" y="5116512"/>
            <a:ext cx="1169987" cy="366713"/>
          </a:xfrm>
          <a:custGeom>
            <a:avLst/>
            <a:gdLst>
              <a:gd name="T0" fmla="*/ 736 w 737"/>
              <a:gd name="T1" fmla="*/ 105 h 231"/>
              <a:gd name="T2" fmla="*/ 724 w 737"/>
              <a:gd name="T3" fmla="*/ 85 h 231"/>
              <a:gd name="T4" fmla="*/ 702 w 737"/>
              <a:gd name="T5" fmla="*/ 67 h 231"/>
              <a:gd name="T6" fmla="*/ 670 w 737"/>
              <a:gd name="T7" fmla="*/ 48 h 231"/>
              <a:gd name="T8" fmla="*/ 628 w 737"/>
              <a:gd name="T9" fmla="*/ 33 h 231"/>
              <a:gd name="T10" fmla="*/ 579 w 737"/>
              <a:gd name="T11" fmla="*/ 21 h 231"/>
              <a:gd name="T12" fmla="*/ 524 w 737"/>
              <a:gd name="T13" fmla="*/ 10 h 231"/>
              <a:gd name="T14" fmla="*/ 464 w 737"/>
              <a:gd name="T15" fmla="*/ 3 h 231"/>
              <a:gd name="T16" fmla="*/ 400 w 737"/>
              <a:gd name="T17" fmla="*/ 0 h 231"/>
              <a:gd name="T18" fmla="*/ 336 w 737"/>
              <a:gd name="T19" fmla="*/ 0 h 231"/>
              <a:gd name="T20" fmla="*/ 274 w 737"/>
              <a:gd name="T21" fmla="*/ 3 h 231"/>
              <a:gd name="T22" fmla="*/ 214 w 737"/>
              <a:gd name="T23" fmla="*/ 10 h 231"/>
              <a:gd name="T24" fmla="*/ 157 w 737"/>
              <a:gd name="T25" fmla="*/ 21 h 231"/>
              <a:gd name="T26" fmla="*/ 108 w 737"/>
              <a:gd name="T27" fmla="*/ 33 h 231"/>
              <a:gd name="T28" fmla="*/ 66 w 737"/>
              <a:gd name="T29" fmla="*/ 48 h 231"/>
              <a:gd name="T30" fmla="*/ 35 w 737"/>
              <a:gd name="T31" fmla="*/ 67 h 231"/>
              <a:gd name="T32" fmla="*/ 13 w 737"/>
              <a:gd name="T33" fmla="*/ 85 h 231"/>
              <a:gd name="T34" fmla="*/ 1 w 737"/>
              <a:gd name="T35" fmla="*/ 105 h 231"/>
              <a:gd name="T36" fmla="*/ 1 w 737"/>
              <a:gd name="T37" fmla="*/ 125 h 231"/>
              <a:gd name="T38" fmla="*/ 13 w 737"/>
              <a:gd name="T39" fmla="*/ 144 h 231"/>
              <a:gd name="T40" fmla="*/ 35 w 737"/>
              <a:gd name="T41" fmla="*/ 163 h 231"/>
              <a:gd name="T42" fmla="*/ 66 w 737"/>
              <a:gd name="T43" fmla="*/ 181 h 231"/>
              <a:gd name="T44" fmla="*/ 108 w 737"/>
              <a:gd name="T45" fmla="*/ 196 h 231"/>
              <a:gd name="T46" fmla="*/ 157 w 737"/>
              <a:gd name="T47" fmla="*/ 208 h 231"/>
              <a:gd name="T48" fmla="*/ 214 w 737"/>
              <a:gd name="T49" fmla="*/ 219 h 231"/>
              <a:gd name="T50" fmla="*/ 274 w 737"/>
              <a:gd name="T51" fmla="*/ 226 h 231"/>
              <a:gd name="T52" fmla="*/ 336 w 737"/>
              <a:gd name="T53" fmla="*/ 229 h 231"/>
              <a:gd name="T54" fmla="*/ 400 w 737"/>
              <a:gd name="T55" fmla="*/ 229 h 231"/>
              <a:gd name="T56" fmla="*/ 464 w 737"/>
              <a:gd name="T57" fmla="*/ 226 h 231"/>
              <a:gd name="T58" fmla="*/ 524 w 737"/>
              <a:gd name="T59" fmla="*/ 219 h 231"/>
              <a:gd name="T60" fmla="*/ 579 w 737"/>
              <a:gd name="T61" fmla="*/ 208 h 231"/>
              <a:gd name="T62" fmla="*/ 628 w 737"/>
              <a:gd name="T63" fmla="*/ 196 h 231"/>
              <a:gd name="T64" fmla="*/ 670 w 737"/>
              <a:gd name="T65" fmla="*/ 181 h 231"/>
              <a:gd name="T66" fmla="*/ 702 w 737"/>
              <a:gd name="T67" fmla="*/ 163 h 231"/>
              <a:gd name="T68" fmla="*/ 724 w 737"/>
              <a:gd name="T69" fmla="*/ 144 h 231"/>
              <a:gd name="T70" fmla="*/ 736 w 737"/>
              <a:gd name="T71" fmla="*/ 125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737" h="231">
                <a:moveTo>
                  <a:pt x="736" y="115"/>
                </a:moveTo>
                <a:lnTo>
                  <a:pt x="736" y="105"/>
                </a:lnTo>
                <a:lnTo>
                  <a:pt x="730" y="94"/>
                </a:lnTo>
                <a:lnTo>
                  <a:pt x="724" y="85"/>
                </a:lnTo>
                <a:lnTo>
                  <a:pt x="715" y="75"/>
                </a:lnTo>
                <a:lnTo>
                  <a:pt x="702" y="67"/>
                </a:lnTo>
                <a:lnTo>
                  <a:pt x="687" y="57"/>
                </a:lnTo>
                <a:lnTo>
                  <a:pt x="670" y="48"/>
                </a:lnTo>
                <a:lnTo>
                  <a:pt x="651" y="41"/>
                </a:lnTo>
                <a:lnTo>
                  <a:pt x="628" y="33"/>
                </a:lnTo>
                <a:lnTo>
                  <a:pt x="605" y="27"/>
                </a:lnTo>
                <a:lnTo>
                  <a:pt x="579" y="21"/>
                </a:lnTo>
                <a:lnTo>
                  <a:pt x="552" y="15"/>
                </a:lnTo>
                <a:lnTo>
                  <a:pt x="524" y="10"/>
                </a:lnTo>
                <a:lnTo>
                  <a:pt x="494" y="7"/>
                </a:lnTo>
                <a:lnTo>
                  <a:pt x="464" y="3"/>
                </a:lnTo>
                <a:lnTo>
                  <a:pt x="433" y="1"/>
                </a:lnTo>
                <a:lnTo>
                  <a:pt x="400" y="0"/>
                </a:lnTo>
                <a:lnTo>
                  <a:pt x="368" y="0"/>
                </a:lnTo>
                <a:lnTo>
                  <a:pt x="336" y="0"/>
                </a:lnTo>
                <a:lnTo>
                  <a:pt x="305" y="1"/>
                </a:lnTo>
                <a:lnTo>
                  <a:pt x="274" y="3"/>
                </a:lnTo>
                <a:lnTo>
                  <a:pt x="242" y="7"/>
                </a:lnTo>
                <a:lnTo>
                  <a:pt x="214" y="10"/>
                </a:lnTo>
                <a:lnTo>
                  <a:pt x="184" y="15"/>
                </a:lnTo>
                <a:lnTo>
                  <a:pt x="157" y="21"/>
                </a:lnTo>
                <a:lnTo>
                  <a:pt x="131" y="27"/>
                </a:lnTo>
                <a:lnTo>
                  <a:pt x="108" y="33"/>
                </a:lnTo>
                <a:lnTo>
                  <a:pt x="86" y="41"/>
                </a:lnTo>
                <a:lnTo>
                  <a:pt x="66" y="48"/>
                </a:lnTo>
                <a:lnTo>
                  <a:pt x="50" y="57"/>
                </a:lnTo>
                <a:lnTo>
                  <a:pt x="35" y="67"/>
                </a:lnTo>
                <a:lnTo>
                  <a:pt x="23" y="75"/>
                </a:lnTo>
                <a:lnTo>
                  <a:pt x="13" y="85"/>
                </a:lnTo>
                <a:lnTo>
                  <a:pt x="6" y="94"/>
                </a:lnTo>
                <a:lnTo>
                  <a:pt x="1" y="105"/>
                </a:lnTo>
                <a:lnTo>
                  <a:pt x="0" y="115"/>
                </a:lnTo>
                <a:lnTo>
                  <a:pt x="1" y="125"/>
                </a:lnTo>
                <a:lnTo>
                  <a:pt x="6" y="135"/>
                </a:lnTo>
                <a:lnTo>
                  <a:pt x="13" y="144"/>
                </a:lnTo>
                <a:lnTo>
                  <a:pt x="23" y="154"/>
                </a:lnTo>
                <a:lnTo>
                  <a:pt x="35" y="163"/>
                </a:lnTo>
                <a:lnTo>
                  <a:pt x="50" y="172"/>
                </a:lnTo>
                <a:lnTo>
                  <a:pt x="66" y="181"/>
                </a:lnTo>
                <a:lnTo>
                  <a:pt x="86" y="188"/>
                </a:lnTo>
                <a:lnTo>
                  <a:pt x="108" y="196"/>
                </a:lnTo>
                <a:lnTo>
                  <a:pt x="131" y="203"/>
                </a:lnTo>
                <a:lnTo>
                  <a:pt x="157" y="208"/>
                </a:lnTo>
                <a:lnTo>
                  <a:pt x="184" y="214"/>
                </a:lnTo>
                <a:lnTo>
                  <a:pt x="214" y="219"/>
                </a:lnTo>
                <a:lnTo>
                  <a:pt x="242" y="223"/>
                </a:lnTo>
                <a:lnTo>
                  <a:pt x="274" y="226"/>
                </a:lnTo>
                <a:lnTo>
                  <a:pt x="305" y="228"/>
                </a:lnTo>
                <a:lnTo>
                  <a:pt x="336" y="229"/>
                </a:lnTo>
                <a:lnTo>
                  <a:pt x="368" y="230"/>
                </a:lnTo>
                <a:lnTo>
                  <a:pt x="400" y="229"/>
                </a:lnTo>
                <a:lnTo>
                  <a:pt x="433" y="228"/>
                </a:lnTo>
                <a:lnTo>
                  <a:pt x="464" y="226"/>
                </a:lnTo>
                <a:lnTo>
                  <a:pt x="494" y="223"/>
                </a:lnTo>
                <a:lnTo>
                  <a:pt x="524" y="219"/>
                </a:lnTo>
                <a:lnTo>
                  <a:pt x="552" y="214"/>
                </a:lnTo>
                <a:lnTo>
                  <a:pt x="579" y="208"/>
                </a:lnTo>
                <a:lnTo>
                  <a:pt x="605" y="203"/>
                </a:lnTo>
                <a:lnTo>
                  <a:pt x="628" y="196"/>
                </a:lnTo>
                <a:lnTo>
                  <a:pt x="651" y="188"/>
                </a:lnTo>
                <a:lnTo>
                  <a:pt x="670" y="181"/>
                </a:lnTo>
                <a:lnTo>
                  <a:pt x="687" y="172"/>
                </a:lnTo>
                <a:lnTo>
                  <a:pt x="702" y="163"/>
                </a:lnTo>
                <a:lnTo>
                  <a:pt x="715" y="154"/>
                </a:lnTo>
                <a:lnTo>
                  <a:pt x="724" y="144"/>
                </a:lnTo>
                <a:lnTo>
                  <a:pt x="730" y="135"/>
                </a:lnTo>
                <a:lnTo>
                  <a:pt x="736" y="125"/>
                </a:lnTo>
                <a:lnTo>
                  <a:pt x="736" y="11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>
            <a:off x="1590675" y="5489575"/>
            <a:ext cx="896937" cy="381000"/>
          </a:xfrm>
          <a:custGeom>
            <a:avLst/>
            <a:gdLst>
              <a:gd name="T0" fmla="*/ 563 w 565"/>
              <a:gd name="T1" fmla="*/ 109 h 240"/>
              <a:gd name="T2" fmla="*/ 555 w 565"/>
              <a:gd name="T3" fmla="*/ 88 h 240"/>
              <a:gd name="T4" fmla="*/ 538 w 565"/>
              <a:gd name="T5" fmla="*/ 68 h 240"/>
              <a:gd name="T6" fmla="*/ 513 w 565"/>
              <a:gd name="T7" fmla="*/ 51 h 240"/>
              <a:gd name="T8" fmla="*/ 481 w 565"/>
              <a:gd name="T9" fmla="*/ 35 h 240"/>
              <a:gd name="T10" fmla="*/ 444 w 565"/>
              <a:gd name="T11" fmla="*/ 21 h 240"/>
              <a:gd name="T12" fmla="*/ 401 w 565"/>
              <a:gd name="T13" fmla="*/ 11 h 240"/>
              <a:gd name="T14" fmla="*/ 355 w 565"/>
              <a:gd name="T15" fmla="*/ 4 h 240"/>
              <a:gd name="T16" fmla="*/ 306 w 565"/>
              <a:gd name="T17" fmla="*/ 0 h 240"/>
              <a:gd name="T18" fmla="*/ 258 w 565"/>
              <a:gd name="T19" fmla="*/ 0 h 240"/>
              <a:gd name="T20" fmla="*/ 209 w 565"/>
              <a:gd name="T21" fmla="*/ 4 h 240"/>
              <a:gd name="T22" fmla="*/ 163 w 565"/>
              <a:gd name="T23" fmla="*/ 11 h 240"/>
              <a:gd name="T24" fmla="*/ 120 w 565"/>
              <a:gd name="T25" fmla="*/ 21 h 240"/>
              <a:gd name="T26" fmla="*/ 83 w 565"/>
              <a:gd name="T27" fmla="*/ 35 h 240"/>
              <a:gd name="T28" fmla="*/ 51 w 565"/>
              <a:gd name="T29" fmla="*/ 51 h 240"/>
              <a:gd name="T30" fmla="*/ 27 w 565"/>
              <a:gd name="T31" fmla="*/ 68 h 240"/>
              <a:gd name="T32" fmla="*/ 9 w 565"/>
              <a:gd name="T33" fmla="*/ 88 h 240"/>
              <a:gd name="T34" fmla="*/ 1 w 565"/>
              <a:gd name="T35" fmla="*/ 109 h 240"/>
              <a:gd name="T36" fmla="*/ 1 w 565"/>
              <a:gd name="T37" fmla="*/ 129 h 240"/>
              <a:gd name="T38" fmla="*/ 9 w 565"/>
              <a:gd name="T39" fmla="*/ 150 h 240"/>
              <a:gd name="T40" fmla="*/ 27 w 565"/>
              <a:gd name="T41" fmla="*/ 170 h 240"/>
              <a:gd name="T42" fmla="*/ 51 w 565"/>
              <a:gd name="T43" fmla="*/ 188 h 240"/>
              <a:gd name="T44" fmla="*/ 83 w 565"/>
              <a:gd name="T45" fmla="*/ 204 h 240"/>
              <a:gd name="T46" fmla="*/ 120 w 565"/>
              <a:gd name="T47" fmla="*/ 217 h 240"/>
              <a:gd name="T48" fmla="*/ 163 w 565"/>
              <a:gd name="T49" fmla="*/ 227 h 240"/>
              <a:gd name="T50" fmla="*/ 209 w 565"/>
              <a:gd name="T51" fmla="*/ 235 h 240"/>
              <a:gd name="T52" fmla="*/ 258 w 565"/>
              <a:gd name="T53" fmla="*/ 239 h 240"/>
              <a:gd name="T54" fmla="*/ 306 w 565"/>
              <a:gd name="T55" fmla="*/ 239 h 240"/>
              <a:gd name="T56" fmla="*/ 355 w 565"/>
              <a:gd name="T57" fmla="*/ 235 h 240"/>
              <a:gd name="T58" fmla="*/ 401 w 565"/>
              <a:gd name="T59" fmla="*/ 227 h 240"/>
              <a:gd name="T60" fmla="*/ 444 w 565"/>
              <a:gd name="T61" fmla="*/ 217 h 240"/>
              <a:gd name="T62" fmla="*/ 481 w 565"/>
              <a:gd name="T63" fmla="*/ 204 h 240"/>
              <a:gd name="T64" fmla="*/ 513 w 565"/>
              <a:gd name="T65" fmla="*/ 188 h 240"/>
              <a:gd name="T66" fmla="*/ 538 w 565"/>
              <a:gd name="T67" fmla="*/ 170 h 240"/>
              <a:gd name="T68" fmla="*/ 555 w 565"/>
              <a:gd name="T69" fmla="*/ 150 h 240"/>
              <a:gd name="T70" fmla="*/ 563 w 565"/>
              <a:gd name="T71" fmla="*/ 12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65" h="240">
                <a:moveTo>
                  <a:pt x="564" y="119"/>
                </a:moveTo>
                <a:lnTo>
                  <a:pt x="563" y="109"/>
                </a:lnTo>
                <a:lnTo>
                  <a:pt x="560" y="98"/>
                </a:lnTo>
                <a:lnTo>
                  <a:pt x="555" y="88"/>
                </a:lnTo>
                <a:lnTo>
                  <a:pt x="547" y="78"/>
                </a:lnTo>
                <a:lnTo>
                  <a:pt x="538" y="68"/>
                </a:lnTo>
                <a:lnTo>
                  <a:pt x="526" y="60"/>
                </a:lnTo>
                <a:lnTo>
                  <a:pt x="513" y="51"/>
                </a:lnTo>
                <a:lnTo>
                  <a:pt x="498" y="42"/>
                </a:lnTo>
                <a:lnTo>
                  <a:pt x="481" y="35"/>
                </a:lnTo>
                <a:lnTo>
                  <a:pt x="464" y="27"/>
                </a:lnTo>
                <a:lnTo>
                  <a:pt x="444" y="21"/>
                </a:lnTo>
                <a:lnTo>
                  <a:pt x="423" y="15"/>
                </a:lnTo>
                <a:lnTo>
                  <a:pt x="401" y="11"/>
                </a:lnTo>
                <a:lnTo>
                  <a:pt x="379" y="7"/>
                </a:lnTo>
                <a:lnTo>
                  <a:pt x="355" y="4"/>
                </a:lnTo>
                <a:lnTo>
                  <a:pt x="331" y="1"/>
                </a:lnTo>
                <a:lnTo>
                  <a:pt x="306" y="0"/>
                </a:lnTo>
                <a:lnTo>
                  <a:pt x="282" y="0"/>
                </a:lnTo>
                <a:lnTo>
                  <a:pt x="258" y="0"/>
                </a:lnTo>
                <a:lnTo>
                  <a:pt x="233" y="1"/>
                </a:lnTo>
                <a:lnTo>
                  <a:pt x="209" y="4"/>
                </a:lnTo>
                <a:lnTo>
                  <a:pt x="185" y="7"/>
                </a:lnTo>
                <a:lnTo>
                  <a:pt x="163" y="11"/>
                </a:lnTo>
                <a:lnTo>
                  <a:pt x="141" y="15"/>
                </a:lnTo>
                <a:lnTo>
                  <a:pt x="120" y="21"/>
                </a:lnTo>
                <a:lnTo>
                  <a:pt x="101" y="27"/>
                </a:lnTo>
                <a:lnTo>
                  <a:pt x="83" y="35"/>
                </a:lnTo>
                <a:lnTo>
                  <a:pt x="66" y="42"/>
                </a:lnTo>
                <a:lnTo>
                  <a:pt x="51" y="51"/>
                </a:lnTo>
                <a:lnTo>
                  <a:pt x="38" y="60"/>
                </a:lnTo>
                <a:lnTo>
                  <a:pt x="27" y="68"/>
                </a:lnTo>
                <a:lnTo>
                  <a:pt x="17" y="78"/>
                </a:lnTo>
                <a:lnTo>
                  <a:pt x="9" y="88"/>
                </a:lnTo>
                <a:lnTo>
                  <a:pt x="4" y="98"/>
                </a:lnTo>
                <a:lnTo>
                  <a:pt x="1" y="109"/>
                </a:lnTo>
                <a:lnTo>
                  <a:pt x="0" y="119"/>
                </a:lnTo>
                <a:lnTo>
                  <a:pt x="1" y="129"/>
                </a:lnTo>
                <a:lnTo>
                  <a:pt x="4" y="140"/>
                </a:lnTo>
                <a:lnTo>
                  <a:pt x="9" y="150"/>
                </a:lnTo>
                <a:lnTo>
                  <a:pt x="17" y="160"/>
                </a:lnTo>
                <a:lnTo>
                  <a:pt x="27" y="170"/>
                </a:lnTo>
                <a:lnTo>
                  <a:pt x="38" y="179"/>
                </a:lnTo>
                <a:lnTo>
                  <a:pt x="51" y="188"/>
                </a:lnTo>
                <a:lnTo>
                  <a:pt x="66" y="196"/>
                </a:lnTo>
                <a:lnTo>
                  <a:pt x="83" y="204"/>
                </a:lnTo>
                <a:lnTo>
                  <a:pt x="101" y="211"/>
                </a:lnTo>
                <a:lnTo>
                  <a:pt x="120" y="217"/>
                </a:lnTo>
                <a:lnTo>
                  <a:pt x="141" y="223"/>
                </a:lnTo>
                <a:lnTo>
                  <a:pt x="163" y="227"/>
                </a:lnTo>
                <a:lnTo>
                  <a:pt x="185" y="231"/>
                </a:lnTo>
                <a:lnTo>
                  <a:pt x="209" y="235"/>
                </a:lnTo>
                <a:lnTo>
                  <a:pt x="233" y="237"/>
                </a:lnTo>
                <a:lnTo>
                  <a:pt x="258" y="239"/>
                </a:lnTo>
                <a:lnTo>
                  <a:pt x="282" y="239"/>
                </a:lnTo>
                <a:lnTo>
                  <a:pt x="306" y="239"/>
                </a:lnTo>
                <a:lnTo>
                  <a:pt x="331" y="237"/>
                </a:lnTo>
                <a:lnTo>
                  <a:pt x="355" y="235"/>
                </a:lnTo>
                <a:lnTo>
                  <a:pt x="379" y="231"/>
                </a:lnTo>
                <a:lnTo>
                  <a:pt x="401" y="227"/>
                </a:lnTo>
                <a:lnTo>
                  <a:pt x="423" y="223"/>
                </a:lnTo>
                <a:lnTo>
                  <a:pt x="444" y="217"/>
                </a:lnTo>
                <a:lnTo>
                  <a:pt x="464" y="211"/>
                </a:lnTo>
                <a:lnTo>
                  <a:pt x="481" y="204"/>
                </a:lnTo>
                <a:lnTo>
                  <a:pt x="498" y="196"/>
                </a:lnTo>
                <a:lnTo>
                  <a:pt x="513" y="188"/>
                </a:lnTo>
                <a:lnTo>
                  <a:pt x="526" y="179"/>
                </a:lnTo>
                <a:lnTo>
                  <a:pt x="538" y="170"/>
                </a:lnTo>
                <a:lnTo>
                  <a:pt x="547" y="160"/>
                </a:lnTo>
                <a:lnTo>
                  <a:pt x="555" y="150"/>
                </a:lnTo>
                <a:lnTo>
                  <a:pt x="560" y="140"/>
                </a:lnTo>
                <a:lnTo>
                  <a:pt x="563" y="129"/>
                </a:lnTo>
                <a:lnTo>
                  <a:pt x="564" y="11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1"/>
          <p:cNvSpPr>
            <a:spLocks/>
          </p:cNvSpPr>
          <p:nvPr/>
        </p:nvSpPr>
        <p:spPr bwMode="auto">
          <a:xfrm>
            <a:off x="3235325" y="5489575"/>
            <a:ext cx="1133475" cy="381000"/>
          </a:xfrm>
          <a:custGeom>
            <a:avLst/>
            <a:gdLst>
              <a:gd name="T0" fmla="*/ 2 w 714"/>
              <a:gd name="T1" fmla="*/ 129 h 240"/>
              <a:gd name="T2" fmla="*/ 12 w 714"/>
              <a:gd name="T3" fmla="*/ 150 h 240"/>
              <a:gd name="T4" fmla="*/ 34 w 714"/>
              <a:gd name="T5" fmla="*/ 170 h 240"/>
              <a:gd name="T6" fmla="*/ 64 w 714"/>
              <a:gd name="T7" fmla="*/ 188 h 240"/>
              <a:gd name="T8" fmla="*/ 104 w 714"/>
              <a:gd name="T9" fmla="*/ 204 h 240"/>
              <a:gd name="T10" fmla="*/ 152 w 714"/>
              <a:gd name="T11" fmla="*/ 217 h 240"/>
              <a:gd name="T12" fmla="*/ 206 w 714"/>
              <a:gd name="T13" fmla="*/ 227 h 240"/>
              <a:gd name="T14" fmla="*/ 265 w 714"/>
              <a:gd name="T15" fmla="*/ 235 h 240"/>
              <a:gd name="T16" fmla="*/ 326 w 714"/>
              <a:gd name="T17" fmla="*/ 239 h 240"/>
              <a:gd name="T18" fmla="*/ 388 w 714"/>
              <a:gd name="T19" fmla="*/ 239 h 240"/>
              <a:gd name="T20" fmla="*/ 450 w 714"/>
              <a:gd name="T21" fmla="*/ 235 h 240"/>
              <a:gd name="T22" fmla="*/ 508 w 714"/>
              <a:gd name="T23" fmla="*/ 227 h 240"/>
              <a:gd name="T24" fmla="*/ 561 w 714"/>
              <a:gd name="T25" fmla="*/ 217 h 240"/>
              <a:gd name="T26" fmla="*/ 609 w 714"/>
              <a:gd name="T27" fmla="*/ 204 h 240"/>
              <a:gd name="T28" fmla="*/ 648 w 714"/>
              <a:gd name="T29" fmla="*/ 188 h 240"/>
              <a:gd name="T30" fmla="*/ 680 w 714"/>
              <a:gd name="T31" fmla="*/ 169 h 240"/>
              <a:gd name="T32" fmla="*/ 701 w 714"/>
              <a:gd name="T33" fmla="*/ 150 h 240"/>
              <a:gd name="T34" fmla="*/ 711 w 714"/>
              <a:gd name="T35" fmla="*/ 129 h 240"/>
              <a:gd name="T36" fmla="*/ 711 w 714"/>
              <a:gd name="T37" fmla="*/ 108 h 240"/>
              <a:gd name="T38" fmla="*/ 701 w 714"/>
              <a:gd name="T39" fmla="*/ 88 h 240"/>
              <a:gd name="T40" fmla="*/ 680 w 714"/>
              <a:gd name="T41" fmla="*/ 68 h 240"/>
              <a:gd name="T42" fmla="*/ 648 w 714"/>
              <a:gd name="T43" fmla="*/ 50 h 240"/>
              <a:gd name="T44" fmla="*/ 609 w 714"/>
              <a:gd name="T45" fmla="*/ 35 h 240"/>
              <a:gd name="T46" fmla="*/ 561 w 714"/>
              <a:gd name="T47" fmla="*/ 21 h 240"/>
              <a:gd name="T48" fmla="*/ 508 w 714"/>
              <a:gd name="T49" fmla="*/ 11 h 240"/>
              <a:gd name="T50" fmla="*/ 448 w 714"/>
              <a:gd name="T51" fmla="*/ 4 h 240"/>
              <a:gd name="T52" fmla="*/ 388 w 714"/>
              <a:gd name="T53" fmla="*/ 0 h 240"/>
              <a:gd name="T54" fmla="*/ 326 w 714"/>
              <a:gd name="T55" fmla="*/ 0 h 240"/>
              <a:gd name="T56" fmla="*/ 264 w 714"/>
              <a:gd name="T57" fmla="*/ 4 h 240"/>
              <a:gd name="T58" fmla="*/ 206 w 714"/>
              <a:gd name="T59" fmla="*/ 11 h 240"/>
              <a:gd name="T60" fmla="*/ 152 w 714"/>
              <a:gd name="T61" fmla="*/ 21 h 240"/>
              <a:gd name="T62" fmla="*/ 104 w 714"/>
              <a:gd name="T63" fmla="*/ 35 h 240"/>
              <a:gd name="T64" fmla="*/ 64 w 714"/>
              <a:gd name="T65" fmla="*/ 51 h 240"/>
              <a:gd name="T66" fmla="*/ 34 w 714"/>
              <a:gd name="T67" fmla="*/ 68 h 240"/>
              <a:gd name="T68" fmla="*/ 12 w 714"/>
              <a:gd name="T69" fmla="*/ 88 h 240"/>
              <a:gd name="T70" fmla="*/ 2 w 714"/>
              <a:gd name="T71" fmla="*/ 10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714" h="240">
                <a:moveTo>
                  <a:pt x="0" y="119"/>
                </a:moveTo>
                <a:lnTo>
                  <a:pt x="2" y="129"/>
                </a:lnTo>
                <a:lnTo>
                  <a:pt x="6" y="140"/>
                </a:lnTo>
                <a:lnTo>
                  <a:pt x="12" y="150"/>
                </a:lnTo>
                <a:lnTo>
                  <a:pt x="22" y="160"/>
                </a:lnTo>
                <a:lnTo>
                  <a:pt x="34" y="170"/>
                </a:lnTo>
                <a:lnTo>
                  <a:pt x="48" y="179"/>
                </a:lnTo>
                <a:lnTo>
                  <a:pt x="64" y="188"/>
                </a:lnTo>
                <a:lnTo>
                  <a:pt x="83" y="196"/>
                </a:lnTo>
                <a:lnTo>
                  <a:pt x="104" y="204"/>
                </a:lnTo>
                <a:lnTo>
                  <a:pt x="127" y="211"/>
                </a:lnTo>
                <a:lnTo>
                  <a:pt x="152" y="217"/>
                </a:lnTo>
                <a:lnTo>
                  <a:pt x="178" y="223"/>
                </a:lnTo>
                <a:lnTo>
                  <a:pt x="206" y="227"/>
                </a:lnTo>
                <a:lnTo>
                  <a:pt x="235" y="231"/>
                </a:lnTo>
                <a:lnTo>
                  <a:pt x="265" y="235"/>
                </a:lnTo>
                <a:lnTo>
                  <a:pt x="295" y="237"/>
                </a:lnTo>
                <a:lnTo>
                  <a:pt x="326" y="239"/>
                </a:lnTo>
                <a:lnTo>
                  <a:pt x="356" y="239"/>
                </a:lnTo>
                <a:lnTo>
                  <a:pt x="388" y="239"/>
                </a:lnTo>
                <a:lnTo>
                  <a:pt x="418" y="237"/>
                </a:lnTo>
                <a:lnTo>
                  <a:pt x="450" y="235"/>
                </a:lnTo>
                <a:lnTo>
                  <a:pt x="479" y="231"/>
                </a:lnTo>
                <a:lnTo>
                  <a:pt x="508" y="227"/>
                </a:lnTo>
                <a:lnTo>
                  <a:pt x="534" y="223"/>
                </a:lnTo>
                <a:lnTo>
                  <a:pt x="561" y="217"/>
                </a:lnTo>
                <a:lnTo>
                  <a:pt x="586" y="211"/>
                </a:lnTo>
                <a:lnTo>
                  <a:pt x="609" y="204"/>
                </a:lnTo>
                <a:lnTo>
                  <a:pt x="629" y="196"/>
                </a:lnTo>
                <a:lnTo>
                  <a:pt x="648" y="188"/>
                </a:lnTo>
                <a:lnTo>
                  <a:pt x="666" y="179"/>
                </a:lnTo>
                <a:lnTo>
                  <a:pt x="680" y="169"/>
                </a:lnTo>
                <a:lnTo>
                  <a:pt x="691" y="160"/>
                </a:lnTo>
                <a:lnTo>
                  <a:pt x="701" y="150"/>
                </a:lnTo>
                <a:lnTo>
                  <a:pt x="707" y="140"/>
                </a:lnTo>
                <a:lnTo>
                  <a:pt x="711" y="129"/>
                </a:lnTo>
                <a:lnTo>
                  <a:pt x="713" y="119"/>
                </a:lnTo>
                <a:lnTo>
                  <a:pt x="711" y="108"/>
                </a:lnTo>
                <a:lnTo>
                  <a:pt x="707" y="98"/>
                </a:lnTo>
                <a:lnTo>
                  <a:pt x="701" y="88"/>
                </a:lnTo>
                <a:lnTo>
                  <a:pt x="691" y="78"/>
                </a:lnTo>
                <a:lnTo>
                  <a:pt x="680" y="68"/>
                </a:lnTo>
                <a:lnTo>
                  <a:pt x="666" y="59"/>
                </a:lnTo>
                <a:lnTo>
                  <a:pt x="648" y="50"/>
                </a:lnTo>
                <a:lnTo>
                  <a:pt x="629" y="42"/>
                </a:lnTo>
                <a:lnTo>
                  <a:pt x="609" y="35"/>
                </a:lnTo>
                <a:lnTo>
                  <a:pt x="585" y="27"/>
                </a:lnTo>
                <a:lnTo>
                  <a:pt x="561" y="21"/>
                </a:lnTo>
                <a:lnTo>
                  <a:pt x="534" y="15"/>
                </a:lnTo>
                <a:lnTo>
                  <a:pt x="508" y="11"/>
                </a:lnTo>
                <a:lnTo>
                  <a:pt x="479" y="6"/>
                </a:lnTo>
                <a:lnTo>
                  <a:pt x="448" y="4"/>
                </a:lnTo>
                <a:lnTo>
                  <a:pt x="418" y="1"/>
                </a:lnTo>
                <a:lnTo>
                  <a:pt x="388" y="0"/>
                </a:lnTo>
                <a:lnTo>
                  <a:pt x="356" y="0"/>
                </a:lnTo>
                <a:lnTo>
                  <a:pt x="326" y="0"/>
                </a:lnTo>
                <a:lnTo>
                  <a:pt x="295" y="1"/>
                </a:lnTo>
                <a:lnTo>
                  <a:pt x="264" y="4"/>
                </a:lnTo>
                <a:lnTo>
                  <a:pt x="235" y="7"/>
                </a:lnTo>
                <a:lnTo>
                  <a:pt x="206" y="11"/>
                </a:lnTo>
                <a:lnTo>
                  <a:pt x="178" y="16"/>
                </a:lnTo>
                <a:lnTo>
                  <a:pt x="152" y="21"/>
                </a:lnTo>
                <a:lnTo>
                  <a:pt x="127" y="27"/>
                </a:lnTo>
                <a:lnTo>
                  <a:pt x="104" y="35"/>
                </a:lnTo>
                <a:lnTo>
                  <a:pt x="83" y="42"/>
                </a:lnTo>
                <a:lnTo>
                  <a:pt x="64" y="51"/>
                </a:lnTo>
                <a:lnTo>
                  <a:pt x="48" y="60"/>
                </a:lnTo>
                <a:lnTo>
                  <a:pt x="34" y="68"/>
                </a:lnTo>
                <a:lnTo>
                  <a:pt x="22" y="78"/>
                </a:lnTo>
                <a:lnTo>
                  <a:pt x="12" y="88"/>
                </a:lnTo>
                <a:lnTo>
                  <a:pt x="6" y="98"/>
                </a:lnTo>
                <a:lnTo>
                  <a:pt x="2" y="109"/>
                </a:lnTo>
                <a:lnTo>
                  <a:pt x="0" y="11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2"/>
          <p:cNvSpPr>
            <a:spLocks/>
          </p:cNvSpPr>
          <p:nvPr/>
        </p:nvSpPr>
        <p:spPr bwMode="auto">
          <a:xfrm>
            <a:off x="5529262" y="5208587"/>
            <a:ext cx="896938" cy="382588"/>
          </a:xfrm>
          <a:custGeom>
            <a:avLst/>
            <a:gdLst>
              <a:gd name="T0" fmla="*/ 563 w 565"/>
              <a:gd name="T1" fmla="*/ 110 h 241"/>
              <a:gd name="T2" fmla="*/ 554 w 565"/>
              <a:gd name="T3" fmla="*/ 89 h 241"/>
              <a:gd name="T4" fmla="*/ 538 w 565"/>
              <a:gd name="T5" fmla="*/ 70 h 241"/>
              <a:gd name="T6" fmla="*/ 513 w 565"/>
              <a:gd name="T7" fmla="*/ 51 h 241"/>
              <a:gd name="T8" fmla="*/ 482 w 565"/>
              <a:gd name="T9" fmla="*/ 35 h 241"/>
              <a:gd name="T10" fmla="*/ 444 w 565"/>
              <a:gd name="T11" fmla="*/ 22 h 241"/>
              <a:gd name="T12" fmla="*/ 401 w 565"/>
              <a:gd name="T13" fmla="*/ 11 h 241"/>
              <a:gd name="T14" fmla="*/ 355 w 565"/>
              <a:gd name="T15" fmla="*/ 4 h 241"/>
              <a:gd name="T16" fmla="*/ 307 w 565"/>
              <a:gd name="T17" fmla="*/ 1 h 241"/>
              <a:gd name="T18" fmla="*/ 257 w 565"/>
              <a:gd name="T19" fmla="*/ 1 h 241"/>
              <a:gd name="T20" fmla="*/ 209 w 565"/>
              <a:gd name="T21" fmla="*/ 4 h 241"/>
              <a:gd name="T22" fmla="*/ 163 w 565"/>
              <a:gd name="T23" fmla="*/ 11 h 241"/>
              <a:gd name="T24" fmla="*/ 120 w 565"/>
              <a:gd name="T25" fmla="*/ 22 h 241"/>
              <a:gd name="T26" fmla="*/ 83 w 565"/>
              <a:gd name="T27" fmla="*/ 35 h 241"/>
              <a:gd name="T28" fmla="*/ 51 w 565"/>
              <a:gd name="T29" fmla="*/ 51 h 241"/>
              <a:gd name="T30" fmla="*/ 26 w 565"/>
              <a:gd name="T31" fmla="*/ 70 h 241"/>
              <a:gd name="T32" fmla="*/ 10 w 565"/>
              <a:gd name="T33" fmla="*/ 89 h 241"/>
              <a:gd name="T34" fmla="*/ 1 w 565"/>
              <a:gd name="T35" fmla="*/ 110 h 241"/>
              <a:gd name="T36" fmla="*/ 1 w 565"/>
              <a:gd name="T37" fmla="*/ 131 h 241"/>
              <a:gd name="T38" fmla="*/ 10 w 565"/>
              <a:gd name="T39" fmla="*/ 151 h 241"/>
              <a:gd name="T40" fmla="*/ 26 w 565"/>
              <a:gd name="T41" fmla="*/ 171 h 241"/>
              <a:gd name="T42" fmla="*/ 51 w 565"/>
              <a:gd name="T43" fmla="*/ 189 h 241"/>
              <a:gd name="T44" fmla="*/ 83 w 565"/>
              <a:gd name="T45" fmla="*/ 205 h 241"/>
              <a:gd name="T46" fmla="*/ 120 w 565"/>
              <a:gd name="T47" fmla="*/ 218 h 241"/>
              <a:gd name="T48" fmla="*/ 163 w 565"/>
              <a:gd name="T49" fmla="*/ 229 h 241"/>
              <a:gd name="T50" fmla="*/ 209 w 565"/>
              <a:gd name="T51" fmla="*/ 236 h 241"/>
              <a:gd name="T52" fmla="*/ 257 w 565"/>
              <a:gd name="T53" fmla="*/ 239 h 241"/>
              <a:gd name="T54" fmla="*/ 307 w 565"/>
              <a:gd name="T55" fmla="*/ 239 h 241"/>
              <a:gd name="T56" fmla="*/ 355 w 565"/>
              <a:gd name="T57" fmla="*/ 236 h 241"/>
              <a:gd name="T58" fmla="*/ 401 w 565"/>
              <a:gd name="T59" fmla="*/ 229 h 241"/>
              <a:gd name="T60" fmla="*/ 444 w 565"/>
              <a:gd name="T61" fmla="*/ 218 h 241"/>
              <a:gd name="T62" fmla="*/ 482 w 565"/>
              <a:gd name="T63" fmla="*/ 205 h 241"/>
              <a:gd name="T64" fmla="*/ 513 w 565"/>
              <a:gd name="T65" fmla="*/ 189 h 241"/>
              <a:gd name="T66" fmla="*/ 538 w 565"/>
              <a:gd name="T67" fmla="*/ 171 h 241"/>
              <a:gd name="T68" fmla="*/ 554 w 565"/>
              <a:gd name="T69" fmla="*/ 151 h 241"/>
              <a:gd name="T70" fmla="*/ 563 w 565"/>
              <a:gd name="T71" fmla="*/ 131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65" h="241">
                <a:moveTo>
                  <a:pt x="564" y="120"/>
                </a:moveTo>
                <a:lnTo>
                  <a:pt x="563" y="110"/>
                </a:lnTo>
                <a:lnTo>
                  <a:pt x="560" y="99"/>
                </a:lnTo>
                <a:lnTo>
                  <a:pt x="554" y="89"/>
                </a:lnTo>
                <a:lnTo>
                  <a:pt x="547" y="79"/>
                </a:lnTo>
                <a:lnTo>
                  <a:pt x="538" y="70"/>
                </a:lnTo>
                <a:lnTo>
                  <a:pt x="526" y="60"/>
                </a:lnTo>
                <a:lnTo>
                  <a:pt x="513" y="51"/>
                </a:lnTo>
                <a:lnTo>
                  <a:pt x="498" y="43"/>
                </a:lnTo>
                <a:lnTo>
                  <a:pt x="482" y="35"/>
                </a:lnTo>
                <a:lnTo>
                  <a:pt x="463" y="29"/>
                </a:lnTo>
                <a:lnTo>
                  <a:pt x="444" y="22"/>
                </a:lnTo>
                <a:lnTo>
                  <a:pt x="423" y="16"/>
                </a:lnTo>
                <a:lnTo>
                  <a:pt x="401" y="11"/>
                </a:lnTo>
                <a:lnTo>
                  <a:pt x="378" y="8"/>
                </a:lnTo>
                <a:lnTo>
                  <a:pt x="355" y="4"/>
                </a:lnTo>
                <a:lnTo>
                  <a:pt x="331" y="2"/>
                </a:lnTo>
                <a:lnTo>
                  <a:pt x="307" y="1"/>
                </a:lnTo>
                <a:lnTo>
                  <a:pt x="282" y="0"/>
                </a:lnTo>
                <a:lnTo>
                  <a:pt x="257" y="1"/>
                </a:lnTo>
                <a:lnTo>
                  <a:pt x="233" y="2"/>
                </a:lnTo>
                <a:lnTo>
                  <a:pt x="209" y="4"/>
                </a:lnTo>
                <a:lnTo>
                  <a:pt x="186" y="8"/>
                </a:lnTo>
                <a:lnTo>
                  <a:pt x="163" y="11"/>
                </a:lnTo>
                <a:lnTo>
                  <a:pt x="141" y="16"/>
                </a:lnTo>
                <a:lnTo>
                  <a:pt x="120" y="22"/>
                </a:lnTo>
                <a:lnTo>
                  <a:pt x="101" y="29"/>
                </a:lnTo>
                <a:lnTo>
                  <a:pt x="83" y="35"/>
                </a:lnTo>
                <a:lnTo>
                  <a:pt x="66" y="43"/>
                </a:lnTo>
                <a:lnTo>
                  <a:pt x="51" y="51"/>
                </a:lnTo>
                <a:lnTo>
                  <a:pt x="38" y="60"/>
                </a:lnTo>
                <a:lnTo>
                  <a:pt x="26" y="70"/>
                </a:lnTo>
                <a:lnTo>
                  <a:pt x="17" y="79"/>
                </a:lnTo>
                <a:lnTo>
                  <a:pt x="10" y="89"/>
                </a:lnTo>
                <a:lnTo>
                  <a:pt x="4" y="99"/>
                </a:lnTo>
                <a:lnTo>
                  <a:pt x="1" y="110"/>
                </a:lnTo>
                <a:lnTo>
                  <a:pt x="0" y="120"/>
                </a:lnTo>
                <a:lnTo>
                  <a:pt x="1" y="131"/>
                </a:lnTo>
                <a:lnTo>
                  <a:pt x="4" y="141"/>
                </a:lnTo>
                <a:lnTo>
                  <a:pt x="10" y="151"/>
                </a:lnTo>
                <a:lnTo>
                  <a:pt x="17" y="161"/>
                </a:lnTo>
                <a:lnTo>
                  <a:pt x="26" y="171"/>
                </a:lnTo>
                <a:lnTo>
                  <a:pt x="38" y="180"/>
                </a:lnTo>
                <a:lnTo>
                  <a:pt x="51" y="189"/>
                </a:lnTo>
                <a:lnTo>
                  <a:pt x="66" y="197"/>
                </a:lnTo>
                <a:lnTo>
                  <a:pt x="83" y="205"/>
                </a:lnTo>
                <a:lnTo>
                  <a:pt x="101" y="212"/>
                </a:lnTo>
                <a:lnTo>
                  <a:pt x="120" y="218"/>
                </a:lnTo>
                <a:lnTo>
                  <a:pt x="141" y="224"/>
                </a:lnTo>
                <a:lnTo>
                  <a:pt x="163" y="229"/>
                </a:lnTo>
                <a:lnTo>
                  <a:pt x="186" y="233"/>
                </a:lnTo>
                <a:lnTo>
                  <a:pt x="209" y="236"/>
                </a:lnTo>
                <a:lnTo>
                  <a:pt x="233" y="238"/>
                </a:lnTo>
                <a:lnTo>
                  <a:pt x="257" y="239"/>
                </a:lnTo>
                <a:lnTo>
                  <a:pt x="282" y="240"/>
                </a:lnTo>
                <a:lnTo>
                  <a:pt x="307" y="239"/>
                </a:lnTo>
                <a:lnTo>
                  <a:pt x="331" y="238"/>
                </a:lnTo>
                <a:lnTo>
                  <a:pt x="355" y="236"/>
                </a:lnTo>
                <a:lnTo>
                  <a:pt x="378" y="233"/>
                </a:lnTo>
                <a:lnTo>
                  <a:pt x="401" y="229"/>
                </a:lnTo>
                <a:lnTo>
                  <a:pt x="423" y="224"/>
                </a:lnTo>
                <a:lnTo>
                  <a:pt x="444" y="218"/>
                </a:lnTo>
                <a:lnTo>
                  <a:pt x="463" y="212"/>
                </a:lnTo>
                <a:lnTo>
                  <a:pt x="482" y="205"/>
                </a:lnTo>
                <a:lnTo>
                  <a:pt x="498" y="197"/>
                </a:lnTo>
                <a:lnTo>
                  <a:pt x="513" y="189"/>
                </a:lnTo>
                <a:lnTo>
                  <a:pt x="526" y="180"/>
                </a:lnTo>
                <a:lnTo>
                  <a:pt x="538" y="171"/>
                </a:lnTo>
                <a:lnTo>
                  <a:pt x="547" y="161"/>
                </a:lnTo>
                <a:lnTo>
                  <a:pt x="554" y="151"/>
                </a:lnTo>
                <a:lnTo>
                  <a:pt x="560" y="141"/>
                </a:lnTo>
                <a:lnTo>
                  <a:pt x="563" y="131"/>
                </a:lnTo>
                <a:lnTo>
                  <a:pt x="564" y="1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3"/>
          <p:cNvSpPr>
            <a:spLocks/>
          </p:cNvSpPr>
          <p:nvPr/>
        </p:nvSpPr>
        <p:spPr bwMode="auto">
          <a:xfrm>
            <a:off x="5114925" y="4079875"/>
            <a:ext cx="898525" cy="382587"/>
          </a:xfrm>
          <a:custGeom>
            <a:avLst/>
            <a:gdLst>
              <a:gd name="T0" fmla="*/ 563 w 566"/>
              <a:gd name="T1" fmla="*/ 109 h 241"/>
              <a:gd name="T2" fmla="*/ 555 w 566"/>
              <a:gd name="T3" fmla="*/ 89 h 241"/>
              <a:gd name="T4" fmla="*/ 538 w 566"/>
              <a:gd name="T5" fmla="*/ 69 h 241"/>
              <a:gd name="T6" fmla="*/ 513 w 566"/>
              <a:gd name="T7" fmla="*/ 51 h 241"/>
              <a:gd name="T8" fmla="*/ 482 w 566"/>
              <a:gd name="T9" fmla="*/ 35 h 241"/>
              <a:gd name="T10" fmla="*/ 444 w 566"/>
              <a:gd name="T11" fmla="*/ 22 h 241"/>
              <a:gd name="T12" fmla="*/ 401 w 566"/>
              <a:gd name="T13" fmla="*/ 12 h 241"/>
              <a:gd name="T14" fmla="*/ 355 w 566"/>
              <a:gd name="T15" fmla="*/ 4 h 241"/>
              <a:gd name="T16" fmla="*/ 307 w 566"/>
              <a:gd name="T17" fmla="*/ 1 h 241"/>
              <a:gd name="T18" fmla="*/ 258 w 566"/>
              <a:gd name="T19" fmla="*/ 1 h 241"/>
              <a:gd name="T20" fmla="*/ 209 w 566"/>
              <a:gd name="T21" fmla="*/ 4 h 241"/>
              <a:gd name="T22" fmla="*/ 163 w 566"/>
              <a:gd name="T23" fmla="*/ 12 h 241"/>
              <a:gd name="T24" fmla="*/ 120 w 566"/>
              <a:gd name="T25" fmla="*/ 22 h 241"/>
              <a:gd name="T26" fmla="*/ 83 w 566"/>
              <a:gd name="T27" fmla="*/ 35 h 241"/>
              <a:gd name="T28" fmla="*/ 51 w 566"/>
              <a:gd name="T29" fmla="*/ 51 h 241"/>
              <a:gd name="T30" fmla="*/ 27 w 566"/>
              <a:gd name="T31" fmla="*/ 69 h 241"/>
              <a:gd name="T32" fmla="*/ 10 w 566"/>
              <a:gd name="T33" fmla="*/ 89 h 241"/>
              <a:gd name="T34" fmla="*/ 2 w 566"/>
              <a:gd name="T35" fmla="*/ 109 h 241"/>
              <a:gd name="T36" fmla="*/ 2 w 566"/>
              <a:gd name="T37" fmla="*/ 130 h 241"/>
              <a:gd name="T38" fmla="*/ 10 w 566"/>
              <a:gd name="T39" fmla="*/ 151 h 241"/>
              <a:gd name="T40" fmla="*/ 27 w 566"/>
              <a:gd name="T41" fmla="*/ 170 h 241"/>
              <a:gd name="T42" fmla="*/ 51 w 566"/>
              <a:gd name="T43" fmla="*/ 188 h 241"/>
              <a:gd name="T44" fmla="*/ 83 w 566"/>
              <a:gd name="T45" fmla="*/ 205 h 241"/>
              <a:gd name="T46" fmla="*/ 120 w 566"/>
              <a:gd name="T47" fmla="*/ 218 h 241"/>
              <a:gd name="T48" fmla="*/ 163 w 566"/>
              <a:gd name="T49" fmla="*/ 228 h 241"/>
              <a:gd name="T50" fmla="*/ 209 w 566"/>
              <a:gd name="T51" fmla="*/ 236 h 241"/>
              <a:gd name="T52" fmla="*/ 258 w 566"/>
              <a:gd name="T53" fmla="*/ 239 h 241"/>
              <a:gd name="T54" fmla="*/ 307 w 566"/>
              <a:gd name="T55" fmla="*/ 239 h 241"/>
              <a:gd name="T56" fmla="*/ 355 w 566"/>
              <a:gd name="T57" fmla="*/ 236 h 241"/>
              <a:gd name="T58" fmla="*/ 401 w 566"/>
              <a:gd name="T59" fmla="*/ 228 h 241"/>
              <a:gd name="T60" fmla="*/ 444 w 566"/>
              <a:gd name="T61" fmla="*/ 218 h 241"/>
              <a:gd name="T62" fmla="*/ 482 w 566"/>
              <a:gd name="T63" fmla="*/ 205 h 241"/>
              <a:gd name="T64" fmla="*/ 513 w 566"/>
              <a:gd name="T65" fmla="*/ 188 h 241"/>
              <a:gd name="T66" fmla="*/ 538 w 566"/>
              <a:gd name="T67" fmla="*/ 170 h 241"/>
              <a:gd name="T68" fmla="*/ 555 w 566"/>
              <a:gd name="T69" fmla="*/ 151 h 241"/>
              <a:gd name="T70" fmla="*/ 563 w 566"/>
              <a:gd name="T71" fmla="*/ 130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66" h="241">
                <a:moveTo>
                  <a:pt x="565" y="120"/>
                </a:moveTo>
                <a:lnTo>
                  <a:pt x="563" y="109"/>
                </a:lnTo>
                <a:lnTo>
                  <a:pt x="560" y="99"/>
                </a:lnTo>
                <a:lnTo>
                  <a:pt x="555" y="89"/>
                </a:lnTo>
                <a:lnTo>
                  <a:pt x="547" y="79"/>
                </a:lnTo>
                <a:lnTo>
                  <a:pt x="538" y="69"/>
                </a:lnTo>
                <a:lnTo>
                  <a:pt x="527" y="60"/>
                </a:lnTo>
                <a:lnTo>
                  <a:pt x="513" y="51"/>
                </a:lnTo>
                <a:lnTo>
                  <a:pt x="498" y="43"/>
                </a:lnTo>
                <a:lnTo>
                  <a:pt x="482" y="35"/>
                </a:lnTo>
                <a:lnTo>
                  <a:pt x="463" y="28"/>
                </a:lnTo>
                <a:lnTo>
                  <a:pt x="444" y="22"/>
                </a:lnTo>
                <a:lnTo>
                  <a:pt x="424" y="16"/>
                </a:lnTo>
                <a:lnTo>
                  <a:pt x="401" y="12"/>
                </a:lnTo>
                <a:lnTo>
                  <a:pt x="379" y="7"/>
                </a:lnTo>
                <a:lnTo>
                  <a:pt x="355" y="4"/>
                </a:lnTo>
                <a:lnTo>
                  <a:pt x="331" y="2"/>
                </a:lnTo>
                <a:lnTo>
                  <a:pt x="307" y="1"/>
                </a:lnTo>
                <a:lnTo>
                  <a:pt x="282" y="0"/>
                </a:lnTo>
                <a:lnTo>
                  <a:pt x="258" y="1"/>
                </a:lnTo>
                <a:lnTo>
                  <a:pt x="233" y="2"/>
                </a:lnTo>
                <a:lnTo>
                  <a:pt x="209" y="4"/>
                </a:lnTo>
                <a:lnTo>
                  <a:pt x="186" y="7"/>
                </a:lnTo>
                <a:lnTo>
                  <a:pt x="163" y="12"/>
                </a:lnTo>
                <a:lnTo>
                  <a:pt x="141" y="16"/>
                </a:lnTo>
                <a:lnTo>
                  <a:pt x="120" y="22"/>
                </a:lnTo>
                <a:lnTo>
                  <a:pt x="101" y="28"/>
                </a:lnTo>
                <a:lnTo>
                  <a:pt x="83" y="35"/>
                </a:lnTo>
                <a:lnTo>
                  <a:pt x="66" y="43"/>
                </a:lnTo>
                <a:lnTo>
                  <a:pt x="51" y="51"/>
                </a:lnTo>
                <a:lnTo>
                  <a:pt x="38" y="60"/>
                </a:lnTo>
                <a:lnTo>
                  <a:pt x="27" y="69"/>
                </a:lnTo>
                <a:lnTo>
                  <a:pt x="17" y="79"/>
                </a:lnTo>
                <a:lnTo>
                  <a:pt x="10" y="89"/>
                </a:lnTo>
                <a:lnTo>
                  <a:pt x="4" y="99"/>
                </a:lnTo>
                <a:lnTo>
                  <a:pt x="2" y="109"/>
                </a:lnTo>
                <a:lnTo>
                  <a:pt x="0" y="120"/>
                </a:lnTo>
                <a:lnTo>
                  <a:pt x="2" y="130"/>
                </a:lnTo>
                <a:lnTo>
                  <a:pt x="4" y="141"/>
                </a:lnTo>
                <a:lnTo>
                  <a:pt x="10" y="151"/>
                </a:lnTo>
                <a:lnTo>
                  <a:pt x="17" y="161"/>
                </a:lnTo>
                <a:lnTo>
                  <a:pt x="27" y="170"/>
                </a:lnTo>
                <a:lnTo>
                  <a:pt x="38" y="180"/>
                </a:lnTo>
                <a:lnTo>
                  <a:pt x="51" y="188"/>
                </a:lnTo>
                <a:lnTo>
                  <a:pt x="66" y="197"/>
                </a:lnTo>
                <a:lnTo>
                  <a:pt x="83" y="205"/>
                </a:lnTo>
                <a:lnTo>
                  <a:pt x="101" y="212"/>
                </a:lnTo>
                <a:lnTo>
                  <a:pt x="120" y="218"/>
                </a:lnTo>
                <a:lnTo>
                  <a:pt x="141" y="223"/>
                </a:lnTo>
                <a:lnTo>
                  <a:pt x="163" y="228"/>
                </a:lnTo>
                <a:lnTo>
                  <a:pt x="186" y="232"/>
                </a:lnTo>
                <a:lnTo>
                  <a:pt x="209" y="236"/>
                </a:lnTo>
                <a:lnTo>
                  <a:pt x="233" y="238"/>
                </a:lnTo>
                <a:lnTo>
                  <a:pt x="258" y="239"/>
                </a:lnTo>
                <a:lnTo>
                  <a:pt x="282" y="240"/>
                </a:lnTo>
                <a:lnTo>
                  <a:pt x="307" y="239"/>
                </a:lnTo>
                <a:lnTo>
                  <a:pt x="331" y="238"/>
                </a:lnTo>
                <a:lnTo>
                  <a:pt x="355" y="236"/>
                </a:lnTo>
                <a:lnTo>
                  <a:pt x="379" y="232"/>
                </a:lnTo>
                <a:lnTo>
                  <a:pt x="401" y="228"/>
                </a:lnTo>
                <a:lnTo>
                  <a:pt x="424" y="223"/>
                </a:lnTo>
                <a:lnTo>
                  <a:pt x="444" y="218"/>
                </a:lnTo>
                <a:lnTo>
                  <a:pt x="463" y="212"/>
                </a:lnTo>
                <a:lnTo>
                  <a:pt x="482" y="205"/>
                </a:lnTo>
                <a:lnTo>
                  <a:pt x="498" y="197"/>
                </a:lnTo>
                <a:lnTo>
                  <a:pt x="513" y="188"/>
                </a:lnTo>
                <a:lnTo>
                  <a:pt x="527" y="180"/>
                </a:lnTo>
                <a:lnTo>
                  <a:pt x="538" y="170"/>
                </a:lnTo>
                <a:lnTo>
                  <a:pt x="547" y="161"/>
                </a:lnTo>
                <a:lnTo>
                  <a:pt x="555" y="151"/>
                </a:lnTo>
                <a:lnTo>
                  <a:pt x="560" y="141"/>
                </a:lnTo>
                <a:lnTo>
                  <a:pt x="563" y="130"/>
                </a:lnTo>
                <a:lnTo>
                  <a:pt x="565" y="1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4"/>
          <p:cNvSpPr>
            <a:spLocks/>
          </p:cNvSpPr>
          <p:nvPr/>
        </p:nvSpPr>
        <p:spPr bwMode="auto">
          <a:xfrm>
            <a:off x="5529262" y="6103937"/>
            <a:ext cx="1355725" cy="387350"/>
          </a:xfrm>
          <a:custGeom>
            <a:avLst/>
            <a:gdLst>
              <a:gd name="T0" fmla="*/ 853 w 854"/>
              <a:gd name="T1" fmla="*/ 243 h 244"/>
              <a:gd name="T2" fmla="*/ 853 w 854"/>
              <a:gd name="T3" fmla="*/ 0 h 244"/>
              <a:gd name="T4" fmla="*/ 0 w 854"/>
              <a:gd name="T5" fmla="*/ 0 h 244"/>
              <a:gd name="T6" fmla="*/ 0 w 854"/>
              <a:gd name="T7" fmla="*/ 243 h 244"/>
              <a:gd name="T8" fmla="*/ 853 w 854"/>
              <a:gd name="T9" fmla="*/ 243 h 2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54" h="244">
                <a:moveTo>
                  <a:pt x="853" y="243"/>
                </a:moveTo>
                <a:lnTo>
                  <a:pt x="853" y="0"/>
                </a:lnTo>
                <a:lnTo>
                  <a:pt x="0" y="0"/>
                </a:lnTo>
                <a:lnTo>
                  <a:pt x="0" y="243"/>
                </a:lnTo>
                <a:lnTo>
                  <a:pt x="853" y="24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5"/>
          <p:cNvSpPr>
            <a:spLocks/>
          </p:cNvSpPr>
          <p:nvPr/>
        </p:nvSpPr>
        <p:spPr bwMode="auto">
          <a:xfrm>
            <a:off x="2395537" y="6103937"/>
            <a:ext cx="896938" cy="392113"/>
          </a:xfrm>
          <a:custGeom>
            <a:avLst/>
            <a:gdLst>
              <a:gd name="T0" fmla="*/ 564 w 565"/>
              <a:gd name="T1" fmla="*/ 246 h 247"/>
              <a:gd name="T2" fmla="*/ 564 w 565"/>
              <a:gd name="T3" fmla="*/ 0 h 247"/>
              <a:gd name="T4" fmla="*/ 0 w 565"/>
              <a:gd name="T5" fmla="*/ 0 h 247"/>
              <a:gd name="T6" fmla="*/ 0 w 565"/>
              <a:gd name="T7" fmla="*/ 246 h 247"/>
              <a:gd name="T8" fmla="*/ 564 w 565"/>
              <a:gd name="T9" fmla="*/ 246 h 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5" h="247">
                <a:moveTo>
                  <a:pt x="564" y="246"/>
                </a:moveTo>
                <a:lnTo>
                  <a:pt x="564" y="0"/>
                </a:lnTo>
                <a:lnTo>
                  <a:pt x="0" y="0"/>
                </a:lnTo>
                <a:lnTo>
                  <a:pt x="0" y="246"/>
                </a:lnTo>
                <a:lnTo>
                  <a:pt x="564" y="24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6"/>
          <p:cNvSpPr>
            <a:spLocks/>
          </p:cNvSpPr>
          <p:nvPr/>
        </p:nvSpPr>
        <p:spPr bwMode="auto">
          <a:xfrm>
            <a:off x="3638550" y="3946525"/>
            <a:ext cx="1276350" cy="627062"/>
          </a:xfrm>
          <a:custGeom>
            <a:avLst/>
            <a:gdLst>
              <a:gd name="T0" fmla="*/ 0 w 804"/>
              <a:gd name="T1" fmla="*/ 197 h 395"/>
              <a:gd name="T2" fmla="*/ 396 w 804"/>
              <a:gd name="T3" fmla="*/ 0 h 395"/>
              <a:gd name="T4" fmla="*/ 803 w 804"/>
              <a:gd name="T5" fmla="*/ 204 h 395"/>
              <a:gd name="T6" fmla="*/ 396 w 804"/>
              <a:gd name="T7" fmla="*/ 394 h 395"/>
              <a:gd name="T8" fmla="*/ 0 w 804"/>
              <a:gd name="T9" fmla="*/ 197 h 3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4" h="395">
                <a:moveTo>
                  <a:pt x="0" y="197"/>
                </a:moveTo>
                <a:lnTo>
                  <a:pt x="396" y="0"/>
                </a:lnTo>
                <a:lnTo>
                  <a:pt x="803" y="204"/>
                </a:lnTo>
                <a:lnTo>
                  <a:pt x="396" y="394"/>
                </a:lnTo>
                <a:lnTo>
                  <a:pt x="0" y="19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7"/>
          <p:cNvSpPr>
            <a:spLocks/>
          </p:cNvSpPr>
          <p:nvPr/>
        </p:nvSpPr>
        <p:spPr bwMode="auto">
          <a:xfrm>
            <a:off x="3919537" y="5926137"/>
            <a:ext cx="1371600" cy="658813"/>
          </a:xfrm>
          <a:custGeom>
            <a:avLst/>
            <a:gdLst>
              <a:gd name="T0" fmla="*/ 0 w 864"/>
              <a:gd name="T1" fmla="*/ 208 h 415"/>
              <a:gd name="T2" fmla="*/ 426 w 864"/>
              <a:gd name="T3" fmla="*/ 0 h 415"/>
              <a:gd name="T4" fmla="*/ 863 w 864"/>
              <a:gd name="T5" fmla="*/ 214 h 415"/>
              <a:gd name="T6" fmla="*/ 426 w 864"/>
              <a:gd name="T7" fmla="*/ 414 h 415"/>
              <a:gd name="T8" fmla="*/ 0 w 864"/>
              <a:gd name="T9" fmla="*/ 208 h 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64" h="415">
                <a:moveTo>
                  <a:pt x="0" y="208"/>
                </a:moveTo>
                <a:lnTo>
                  <a:pt x="426" y="0"/>
                </a:lnTo>
                <a:lnTo>
                  <a:pt x="863" y="214"/>
                </a:lnTo>
                <a:lnTo>
                  <a:pt x="426" y="414"/>
                </a:lnTo>
                <a:lnTo>
                  <a:pt x="0" y="20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6388100" y="5516562"/>
            <a:ext cx="85883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budget</a:t>
            </a:r>
          </a:p>
        </p:txBody>
      </p:sp>
      <p:sp>
        <p:nvSpPr>
          <p:cNvPr id="18" name="Rectangle 19"/>
          <p:cNvSpPr>
            <a:spLocks noChangeArrowheads="1"/>
          </p:cNvSpPr>
          <p:nvPr/>
        </p:nvSpPr>
        <p:spPr bwMode="auto">
          <a:xfrm>
            <a:off x="4872037" y="5499100"/>
            <a:ext cx="4857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u="sng">
                <a:solidFill>
                  <a:srgbClr val="000000"/>
                </a:solidFill>
                <a:latin typeface="Arial" pitchFamily="34" charset="0"/>
              </a:rPr>
              <a:t>did</a:t>
            </a: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838325" y="5478462"/>
            <a:ext cx="4857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u="sng">
                <a:solidFill>
                  <a:srgbClr val="000000"/>
                </a:solidFill>
                <a:latin typeface="Arial" pitchFamily="34" charset="0"/>
              </a:rPr>
              <a:t>pid</a:t>
            </a: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2376487" y="5114925"/>
            <a:ext cx="12192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started_on</a:t>
            </a: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3362325" y="5487987"/>
            <a:ext cx="98266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pbudget</a:t>
            </a: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5564187" y="5233987"/>
            <a:ext cx="83661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dname</a:t>
            </a:r>
          </a:p>
        </p:txBody>
      </p:sp>
      <p:sp>
        <p:nvSpPr>
          <p:cNvPr id="23" name="Rectangle 24"/>
          <p:cNvSpPr>
            <a:spLocks noChangeArrowheads="1"/>
          </p:cNvSpPr>
          <p:nvPr/>
        </p:nvSpPr>
        <p:spPr bwMode="auto">
          <a:xfrm>
            <a:off x="5246687" y="4100512"/>
            <a:ext cx="6096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until</a:t>
            </a:r>
          </a:p>
        </p:txBody>
      </p:sp>
      <p:sp>
        <p:nvSpPr>
          <p:cNvPr id="24" name="Rectangle 25"/>
          <p:cNvSpPr>
            <a:spLocks noChangeArrowheads="1"/>
          </p:cNvSpPr>
          <p:nvPr/>
        </p:nvSpPr>
        <p:spPr bwMode="auto">
          <a:xfrm>
            <a:off x="5443537" y="6116637"/>
            <a:ext cx="14224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Departments</a:t>
            </a:r>
          </a:p>
        </p:txBody>
      </p:sp>
      <p:sp>
        <p:nvSpPr>
          <p:cNvPr id="25" name="Rectangle 26"/>
          <p:cNvSpPr>
            <a:spLocks noChangeArrowheads="1"/>
          </p:cNvSpPr>
          <p:nvPr/>
        </p:nvSpPr>
        <p:spPr bwMode="auto">
          <a:xfrm>
            <a:off x="2343150" y="6134100"/>
            <a:ext cx="98266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Projects</a:t>
            </a:r>
          </a:p>
        </p:txBody>
      </p:sp>
      <p:sp>
        <p:nvSpPr>
          <p:cNvPr id="26" name="Rectangle 27"/>
          <p:cNvSpPr>
            <a:spLocks noChangeArrowheads="1"/>
          </p:cNvSpPr>
          <p:nvPr/>
        </p:nvSpPr>
        <p:spPr bwMode="auto">
          <a:xfrm>
            <a:off x="4014787" y="6092825"/>
            <a:ext cx="11176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Sponsors</a:t>
            </a:r>
          </a:p>
        </p:txBody>
      </p:sp>
      <p:grpSp>
        <p:nvGrpSpPr>
          <p:cNvPr id="27" name="Group 30"/>
          <p:cNvGrpSpPr>
            <a:grpSpLocks/>
          </p:cNvGrpSpPr>
          <p:nvPr/>
        </p:nvGrpSpPr>
        <p:grpSpPr bwMode="auto">
          <a:xfrm>
            <a:off x="3657600" y="3175000"/>
            <a:ext cx="1333500" cy="403225"/>
            <a:chOff x="3435" y="619"/>
            <a:chExt cx="840" cy="254"/>
          </a:xfrm>
        </p:grpSpPr>
        <p:sp>
          <p:nvSpPr>
            <p:cNvPr id="28" name="Freeform 28"/>
            <p:cNvSpPr>
              <a:spLocks/>
            </p:cNvSpPr>
            <p:nvPr/>
          </p:nvSpPr>
          <p:spPr bwMode="auto">
            <a:xfrm>
              <a:off x="3435" y="626"/>
              <a:ext cx="840" cy="247"/>
            </a:xfrm>
            <a:custGeom>
              <a:avLst/>
              <a:gdLst>
                <a:gd name="T0" fmla="*/ 839 w 840"/>
                <a:gd name="T1" fmla="*/ 246 h 247"/>
                <a:gd name="T2" fmla="*/ 839 w 840"/>
                <a:gd name="T3" fmla="*/ 0 h 247"/>
                <a:gd name="T4" fmla="*/ 0 w 840"/>
                <a:gd name="T5" fmla="*/ 0 h 247"/>
                <a:gd name="T6" fmla="*/ 0 w 840"/>
                <a:gd name="T7" fmla="*/ 246 h 247"/>
                <a:gd name="T8" fmla="*/ 839 w 840"/>
                <a:gd name="T9" fmla="*/ 246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0" h="247">
                  <a:moveTo>
                    <a:pt x="839" y="246"/>
                  </a:moveTo>
                  <a:lnTo>
                    <a:pt x="839" y="0"/>
                  </a:lnTo>
                  <a:lnTo>
                    <a:pt x="0" y="0"/>
                  </a:lnTo>
                  <a:lnTo>
                    <a:pt x="0" y="246"/>
                  </a:lnTo>
                  <a:lnTo>
                    <a:pt x="839" y="24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Rectangle 29"/>
            <p:cNvSpPr>
              <a:spLocks noChangeArrowheads="1"/>
            </p:cNvSpPr>
            <p:nvPr/>
          </p:nvSpPr>
          <p:spPr bwMode="auto">
            <a:xfrm>
              <a:off x="3471" y="619"/>
              <a:ext cx="790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Arial" pitchFamily="34" charset="0"/>
                </a:rPr>
                <a:t>Employees</a:t>
              </a:r>
            </a:p>
          </p:txBody>
        </p:sp>
      </p:grpSp>
      <p:sp>
        <p:nvSpPr>
          <p:cNvPr id="30" name="Rectangle 31"/>
          <p:cNvSpPr>
            <a:spLocks noChangeArrowheads="1"/>
          </p:cNvSpPr>
          <p:nvPr/>
        </p:nvSpPr>
        <p:spPr bwMode="auto">
          <a:xfrm>
            <a:off x="3751262" y="4067175"/>
            <a:ext cx="10382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Monitors</a:t>
            </a:r>
          </a:p>
        </p:txBody>
      </p:sp>
      <p:sp>
        <p:nvSpPr>
          <p:cNvPr id="31" name="Rectangle 32"/>
          <p:cNvSpPr>
            <a:spLocks noChangeArrowheads="1"/>
          </p:cNvSpPr>
          <p:nvPr/>
        </p:nvSpPr>
        <p:spPr bwMode="auto">
          <a:xfrm>
            <a:off x="1524000" y="4964112"/>
            <a:ext cx="5781675" cy="1741488"/>
          </a:xfrm>
          <a:prstGeom prst="rect">
            <a:avLst/>
          </a:prstGeom>
          <a:noFill/>
          <a:ln w="25400">
            <a:solidFill>
              <a:schemeClr val="tx2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Line 33"/>
          <p:cNvSpPr>
            <a:spLocks noChangeShapeType="1"/>
          </p:cNvSpPr>
          <p:nvPr/>
        </p:nvSpPr>
        <p:spPr bwMode="auto">
          <a:xfrm>
            <a:off x="2036762" y="5886450"/>
            <a:ext cx="611188" cy="2159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4"/>
          <p:cNvSpPr>
            <a:spLocks noChangeShapeType="1"/>
          </p:cNvSpPr>
          <p:nvPr/>
        </p:nvSpPr>
        <p:spPr bwMode="auto">
          <a:xfrm>
            <a:off x="2925762" y="5486400"/>
            <a:ext cx="9525" cy="5937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35"/>
          <p:cNvSpPr>
            <a:spLocks noChangeShapeType="1"/>
          </p:cNvSpPr>
          <p:nvPr/>
        </p:nvSpPr>
        <p:spPr bwMode="auto">
          <a:xfrm flipH="1">
            <a:off x="3151187" y="5886450"/>
            <a:ext cx="606425" cy="2159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36"/>
          <p:cNvSpPr>
            <a:spLocks noChangeShapeType="1"/>
          </p:cNvSpPr>
          <p:nvPr/>
        </p:nvSpPr>
        <p:spPr bwMode="auto">
          <a:xfrm>
            <a:off x="5175250" y="5872162"/>
            <a:ext cx="490537" cy="2301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37"/>
          <p:cNvSpPr>
            <a:spLocks noChangeShapeType="1"/>
          </p:cNvSpPr>
          <p:nvPr/>
        </p:nvSpPr>
        <p:spPr bwMode="auto">
          <a:xfrm>
            <a:off x="5961062" y="5597525"/>
            <a:ext cx="0" cy="5207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Line 38"/>
          <p:cNvSpPr>
            <a:spLocks noChangeShapeType="1"/>
          </p:cNvSpPr>
          <p:nvPr/>
        </p:nvSpPr>
        <p:spPr bwMode="auto">
          <a:xfrm flipH="1">
            <a:off x="6351587" y="5886450"/>
            <a:ext cx="347663" cy="2317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Line 39"/>
          <p:cNvSpPr>
            <a:spLocks noChangeShapeType="1"/>
          </p:cNvSpPr>
          <p:nvPr/>
        </p:nvSpPr>
        <p:spPr bwMode="auto">
          <a:xfrm>
            <a:off x="4268787" y="4591050"/>
            <a:ext cx="0" cy="35401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40"/>
          <p:cNvSpPr>
            <a:spLocks noChangeShapeType="1"/>
          </p:cNvSpPr>
          <p:nvPr/>
        </p:nvSpPr>
        <p:spPr bwMode="auto">
          <a:xfrm>
            <a:off x="4916487" y="4265612"/>
            <a:ext cx="20002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Line 41"/>
          <p:cNvSpPr>
            <a:spLocks noChangeShapeType="1"/>
          </p:cNvSpPr>
          <p:nvPr/>
        </p:nvSpPr>
        <p:spPr bwMode="auto">
          <a:xfrm flipV="1">
            <a:off x="4267200" y="3573462"/>
            <a:ext cx="0" cy="3619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Freeform 42"/>
          <p:cNvSpPr>
            <a:spLocks/>
          </p:cNvSpPr>
          <p:nvPr/>
        </p:nvSpPr>
        <p:spPr bwMode="auto">
          <a:xfrm>
            <a:off x="4649787" y="2571750"/>
            <a:ext cx="896938" cy="381000"/>
          </a:xfrm>
          <a:custGeom>
            <a:avLst/>
            <a:gdLst>
              <a:gd name="T0" fmla="*/ 1 w 565"/>
              <a:gd name="T1" fmla="*/ 130 h 240"/>
              <a:gd name="T2" fmla="*/ 9 w 565"/>
              <a:gd name="T3" fmla="*/ 151 h 240"/>
              <a:gd name="T4" fmla="*/ 27 w 565"/>
              <a:gd name="T5" fmla="*/ 170 h 240"/>
              <a:gd name="T6" fmla="*/ 51 w 565"/>
              <a:gd name="T7" fmla="*/ 188 h 240"/>
              <a:gd name="T8" fmla="*/ 83 w 565"/>
              <a:gd name="T9" fmla="*/ 204 h 240"/>
              <a:gd name="T10" fmla="*/ 120 w 565"/>
              <a:gd name="T11" fmla="*/ 218 h 240"/>
              <a:gd name="T12" fmla="*/ 163 w 565"/>
              <a:gd name="T13" fmla="*/ 228 h 240"/>
              <a:gd name="T14" fmla="*/ 209 w 565"/>
              <a:gd name="T15" fmla="*/ 235 h 240"/>
              <a:gd name="T16" fmla="*/ 257 w 565"/>
              <a:gd name="T17" fmla="*/ 239 h 240"/>
              <a:gd name="T18" fmla="*/ 306 w 565"/>
              <a:gd name="T19" fmla="*/ 239 h 240"/>
              <a:gd name="T20" fmla="*/ 355 w 565"/>
              <a:gd name="T21" fmla="*/ 235 h 240"/>
              <a:gd name="T22" fmla="*/ 401 w 565"/>
              <a:gd name="T23" fmla="*/ 228 h 240"/>
              <a:gd name="T24" fmla="*/ 443 w 565"/>
              <a:gd name="T25" fmla="*/ 217 h 240"/>
              <a:gd name="T26" fmla="*/ 481 w 565"/>
              <a:gd name="T27" fmla="*/ 204 h 240"/>
              <a:gd name="T28" fmla="*/ 513 w 565"/>
              <a:gd name="T29" fmla="*/ 188 h 240"/>
              <a:gd name="T30" fmla="*/ 537 w 565"/>
              <a:gd name="T31" fmla="*/ 170 h 240"/>
              <a:gd name="T32" fmla="*/ 554 w 565"/>
              <a:gd name="T33" fmla="*/ 150 h 240"/>
              <a:gd name="T34" fmla="*/ 563 w 565"/>
              <a:gd name="T35" fmla="*/ 129 h 240"/>
              <a:gd name="T36" fmla="*/ 563 w 565"/>
              <a:gd name="T37" fmla="*/ 109 h 240"/>
              <a:gd name="T38" fmla="*/ 554 w 565"/>
              <a:gd name="T39" fmla="*/ 88 h 240"/>
              <a:gd name="T40" fmla="*/ 537 w 565"/>
              <a:gd name="T41" fmla="*/ 68 h 240"/>
              <a:gd name="T42" fmla="*/ 513 w 565"/>
              <a:gd name="T43" fmla="*/ 51 h 240"/>
              <a:gd name="T44" fmla="*/ 481 w 565"/>
              <a:gd name="T45" fmla="*/ 35 h 240"/>
              <a:gd name="T46" fmla="*/ 443 w 565"/>
              <a:gd name="T47" fmla="*/ 21 h 240"/>
              <a:gd name="T48" fmla="*/ 401 w 565"/>
              <a:gd name="T49" fmla="*/ 11 h 240"/>
              <a:gd name="T50" fmla="*/ 355 w 565"/>
              <a:gd name="T51" fmla="*/ 4 h 240"/>
              <a:gd name="T52" fmla="*/ 306 w 565"/>
              <a:gd name="T53" fmla="*/ 0 h 240"/>
              <a:gd name="T54" fmla="*/ 257 w 565"/>
              <a:gd name="T55" fmla="*/ 0 h 240"/>
              <a:gd name="T56" fmla="*/ 209 w 565"/>
              <a:gd name="T57" fmla="*/ 4 h 240"/>
              <a:gd name="T58" fmla="*/ 163 w 565"/>
              <a:gd name="T59" fmla="*/ 11 h 240"/>
              <a:gd name="T60" fmla="*/ 120 w 565"/>
              <a:gd name="T61" fmla="*/ 21 h 240"/>
              <a:gd name="T62" fmla="*/ 83 w 565"/>
              <a:gd name="T63" fmla="*/ 35 h 240"/>
              <a:gd name="T64" fmla="*/ 51 w 565"/>
              <a:gd name="T65" fmla="*/ 51 h 240"/>
              <a:gd name="T66" fmla="*/ 27 w 565"/>
              <a:gd name="T67" fmla="*/ 69 h 240"/>
              <a:gd name="T68" fmla="*/ 9 w 565"/>
              <a:gd name="T69" fmla="*/ 88 h 240"/>
              <a:gd name="T70" fmla="*/ 1 w 565"/>
              <a:gd name="T71" fmla="*/ 10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65" h="240">
                <a:moveTo>
                  <a:pt x="0" y="119"/>
                </a:moveTo>
                <a:lnTo>
                  <a:pt x="1" y="130"/>
                </a:lnTo>
                <a:lnTo>
                  <a:pt x="4" y="140"/>
                </a:lnTo>
                <a:lnTo>
                  <a:pt x="9" y="151"/>
                </a:lnTo>
                <a:lnTo>
                  <a:pt x="17" y="160"/>
                </a:lnTo>
                <a:lnTo>
                  <a:pt x="27" y="170"/>
                </a:lnTo>
                <a:lnTo>
                  <a:pt x="38" y="179"/>
                </a:lnTo>
                <a:lnTo>
                  <a:pt x="51" y="188"/>
                </a:lnTo>
                <a:lnTo>
                  <a:pt x="66" y="197"/>
                </a:lnTo>
                <a:lnTo>
                  <a:pt x="83" y="204"/>
                </a:lnTo>
                <a:lnTo>
                  <a:pt x="101" y="211"/>
                </a:lnTo>
                <a:lnTo>
                  <a:pt x="120" y="218"/>
                </a:lnTo>
                <a:lnTo>
                  <a:pt x="141" y="223"/>
                </a:lnTo>
                <a:lnTo>
                  <a:pt x="163" y="228"/>
                </a:lnTo>
                <a:lnTo>
                  <a:pt x="185" y="232"/>
                </a:lnTo>
                <a:lnTo>
                  <a:pt x="209" y="235"/>
                </a:lnTo>
                <a:lnTo>
                  <a:pt x="233" y="237"/>
                </a:lnTo>
                <a:lnTo>
                  <a:pt x="257" y="239"/>
                </a:lnTo>
                <a:lnTo>
                  <a:pt x="282" y="239"/>
                </a:lnTo>
                <a:lnTo>
                  <a:pt x="306" y="239"/>
                </a:lnTo>
                <a:lnTo>
                  <a:pt x="331" y="237"/>
                </a:lnTo>
                <a:lnTo>
                  <a:pt x="355" y="235"/>
                </a:lnTo>
                <a:lnTo>
                  <a:pt x="378" y="231"/>
                </a:lnTo>
                <a:lnTo>
                  <a:pt x="401" y="228"/>
                </a:lnTo>
                <a:lnTo>
                  <a:pt x="423" y="223"/>
                </a:lnTo>
                <a:lnTo>
                  <a:pt x="443" y="217"/>
                </a:lnTo>
                <a:lnTo>
                  <a:pt x="463" y="211"/>
                </a:lnTo>
                <a:lnTo>
                  <a:pt x="481" y="204"/>
                </a:lnTo>
                <a:lnTo>
                  <a:pt x="498" y="196"/>
                </a:lnTo>
                <a:lnTo>
                  <a:pt x="513" y="188"/>
                </a:lnTo>
                <a:lnTo>
                  <a:pt x="526" y="179"/>
                </a:lnTo>
                <a:lnTo>
                  <a:pt x="537" y="170"/>
                </a:lnTo>
                <a:lnTo>
                  <a:pt x="547" y="160"/>
                </a:lnTo>
                <a:lnTo>
                  <a:pt x="554" y="150"/>
                </a:lnTo>
                <a:lnTo>
                  <a:pt x="559" y="140"/>
                </a:lnTo>
                <a:lnTo>
                  <a:pt x="563" y="129"/>
                </a:lnTo>
                <a:lnTo>
                  <a:pt x="564" y="119"/>
                </a:lnTo>
                <a:lnTo>
                  <a:pt x="563" y="109"/>
                </a:lnTo>
                <a:lnTo>
                  <a:pt x="559" y="98"/>
                </a:lnTo>
                <a:lnTo>
                  <a:pt x="554" y="88"/>
                </a:lnTo>
                <a:lnTo>
                  <a:pt x="547" y="78"/>
                </a:lnTo>
                <a:lnTo>
                  <a:pt x="537" y="68"/>
                </a:lnTo>
                <a:lnTo>
                  <a:pt x="526" y="60"/>
                </a:lnTo>
                <a:lnTo>
                  <a:pt x="513" y="51"/>
                </a:lnTo>
                <a:lnTo>
                  <a:pt x="498" y="42"/>
                </a:lnTo>
                <a:lnTo>
                  <a:pt x="481" y="35"/>
                </a:lnTo>
                <a:lnTo>
                  <a:pt x="463" y="27"/>
                </a:lnTo>
                <a:lnTo>
                  <a:pt x="443" y="21"/>
                </a:lnTo>
                <a:lnTo>
                  <a:pt x="423" y="16"/>
                </a:lnTo>
                <a:lnTo>
                  <a:pt x="401" y="11"/>
                </a:lnTo>
                <a:lnTo>
                  <a:pt x="378" y="7"/>
                </a:lnTo>
                <a:lnTo>
                  <a:pt x="355" y="4"/>
                </a:lnTo>
                <a:lnTo>
                  <a:pt x="331" y="1"/>
                </a:lnTo>
                <a:lnTo>
                  <a:pt x="306" y="0"/>
                </a:lnTo>
                <a:lnTo>
                  <a:pt x="282" y="0"/>
                </a:lnTo>
                <a:lnTo>
                  <a:pt x="257" y="0"/>
                </a:lnTo>
                <a:lnTo>
                  <a:pt x="233" y="1"/>
                </a:lnTo>
                <a:lnTo>
                  <a:pt x="209" y="4"/>
                </a:lnTo>
                <a:lnTo>
                  <a:pt x="185" y="7"/>
                </a:lnTo>
                <a:lnTo>
                  <a:pt x="163" y="11"/>
                </a:lnTo>
                <a:lnTo>
                  <a:pt x="141" y="16"/>
                </a:lnTo>
                <a:lnTo>
                  <a:pt x="120" y="21"/>
                </a:lnTo>
                <a:lnTo>
                  <a:pt x="100" y="27"/>
                </a:lnTo>
                <a:lnTo>
                  <a:pt x="83" y="35"/>
                </a:lnTo>
                <a:lnTo>
                  <a:pt x="66" y="42"/>
                </a:lnTo>
                <a:lnTo>
                  <a:pt x="51" y="51"/>
                </a:lnTo>
                <a:lnTo>
                  <a:pt x="38" y="60"/>
                </a:lnTo>
                <a:lnTo>
                  <a:pt x="27" y="69"/>
                </a:lnTo>
                <a:lnTo>
                  <a:pt x="17" y="78"/>
                </a:lnTo>
                <a:lnTo>
                  <a:pt x="9" y="88"/>
                </a:lnTo>
                <a:lnTo>
                  <a:pt x="4" y="98"/>
                </a:lnTo>
                <a:lnTo>
                  <a:pt x="1" y="109"/>
                </a:lnTo>
                <a:lnTo>
                  <a:pt x="0" y="11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Freeform 43"/>
          <p:cNvSpPr>
            <a:spLocks/>
          </p:cNvSpPr>
          <p:nvPr/>
        </p:nvSpPr>
        <p:spPr bwMode="auto">
          <a:xfrm>
            <a:off x="3005137" y="2571750"/>
            <a:ext cx="896938" cy="381000"/>
          </a:xfrm>
          <a:custGeom>
            <a:avLst/>
            <a:gdLst>
              <a:gd name="T0" fmla="*/ 563 w 565"/>
              <a:gd name="T1" fmla="*/ 109 h 240"/>
              <a:gd name="T2" fmla="*/ 555 w 565"/>
              <a:gd name="T3" fmla="*/ 88 h 240"/>
              <a:gd name="T4" fmla="*/ 538 w 565"/>
              <a:gd name="T5" fmla="*/ 68 h 240"/>
              <a:gd name="T6" fmla="*/ 513 w 565"/>
              <a:gd name="T7" fmla="*/ 51 h 240"/>
              <a:gd name="T8" fmla="*/ 481 w 565"/>
              <a:gd name="T9" fmla="*/ 35 h 240"/>
              <a:gd name="T10" fmla="*/ 444 w 565"/>
              <a:gd name="T11" fmla="*/ 21 h 240"/>
              <a:gd name="T12" fmla="*/ 401 w 565"/>
              <a:gd name="T13" fmla="*/ 11 h 240"/>
              <a:gd name="T14" fmla="*/ 355 w 565"/>
              <a:gd name="T15" fmla="*/ 4 h 240"/>
              <a:gd name="T16" fmla="*/ 306 w 565"/>
              <a:gd name="T17" fmla="*/ 0 h 240"/>
              <a:gd name="T18" fmla="*/ 258 w 565"/>
              <a:gd name="T19" fmla="*/ 0 h 240"/>
              <a:gd name="T20" fmla="*/ 209 w 565"/>
              <a:gd name="T21" fmla="*/ 4 h 240"/>
              <a:gd name="T22" fmla="*/ 163 w 565"/>
              <a:gd name="T23" fmla="*/ 11 h 240"/>
              <a:gd name="T24" fmla="*/ 120 w 565"/>
              <a:gd name="T25" fmla="*/ 21 h 240"/>
              <a:gd name="T26" fmla="*/ 83 w 565"/>
              <a:gd name="T27" fmla="*/ 35 h 240"/>
              <a:gd name="T28" fmla="*/ 51 w 565"/>
              <a:gd name="T29" fmla="*/ 51 h 240"/>
              <a:gd name="T30" fmla="*/ 27 w 565"/>
              <a:gd name="T31" fmla="*/ 68 h 240"/>
              <a:gd name="T32" fmla="*/ 9 w 565"/>
              <a:gd name="T33" fmla="*/ 88 h 240"/>
              <a:gd name="T34" fmla="*/ 1 w 565"/>
              <a:gd name="T35" fmla="*/ 109 h 240"/>
              <a:gd name="T36" fmla="*/ 1 w 565"/>
              <a:gd name="T37" fmla="*/ 130 h 240"/>
              <a:gd name="T38" fmla="*/ 9 w 565"/>
              <a:gd name="T39" fmla="*/ 151 h 240"/>
              <a:gd name="T40" fmla="*/ 27 w 565"/>
              <a:gd name="T41" fmla="*/ 170 h 240"/>
              <a:gd name="T42" fmla="*/ 51 w 565"/>
              <a:gd name="T43" fmla="*/ 188 h 240"/>
              <a:gd name="T44" fmla="*/ 83 w 565"/>
              <a:gd name="T45" fmla="*/ 204 h 240"/>
              <a:gd name="T46" fmla="*/ 120 w 565"/>
              <a:gd name="T47" fmla="*/ 218 h 240"/>
              <a:gd name="T48" fmla="*/ 163 w 565"/>
              <a:gd name="T49" fmla="*/ 228 h 240"/>
              <a:gd name="T50" fmla="*/ 209 w 565"/>
              <a:gd name="T51" fmla="*/ 235 h 240"/>
              <a:gd name="T52" fmla="*/ 258 w 565"/>
              <a:gd name="T53" fmla="*/ 239 h 240"/>
              <a:gd name="T54" fmla="*/ 306 w 565"/>
              <a:gd name="T55" fmla="*/ 239 h 240"/>
              <a:gd name="T56" fmla="*/ 355 w 565"/>
              <a:gd name="T57" fmla="*/ 235 h 240"/>
              <a:gd name="T58" fmla="*/ 401 w 565"/>
              <a:gd name="T59" fmla="*/ 228 h 240"/>
              <a:gd name="T60" fmla="*/ 444 w 565"/>
              <a:gd name="T61" fmla="*/ 218 h 240"/>
              <a:gd name="T62" fmla="*/ 481 w 565"/>
              <a:gd name="T63" fmla="*/ 204 h 240"/>
              <a:gd name="T64" fmla="*/ 513 w 565"/>
              <a:gd name="T65" fmla="*/ 188 h 240"/>
              <a:gd name="T66" fmla="*/ 538 w 565"/>
              <a:gd name="T67" fmla="*/ 170 h 240"/>
              <a:gd name="T68" fmla="*/ 555 w 565"/>
              <a:gd name="T69" fmla="*/ 151 h 240"/>
              <a:gd name="T70" fmla="*/ 563 w 565"/>
              <a:gd name="T71" fmla="*/ 13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65" h="240">
                <a:moveTo>
                  <a:pt x="564" y="119"/>
                </a:moveTo>
                <a:lnTo>
                  <a:pt x="563" y="109"/>
                </a:lnTo>
                <a:lnTo>
                  <a:pt x="560" y="98"/>
                </a:lnTo>
                <a:lnTo>
                  <a:pt x="555" y="88"/>
                </a:lnTo>
                <a:lnTo>
                  <a:pt x="547" y="78"/>
                </a:lnTo>
                <a:lnTo>
                  <a:pt x="538" y="68"/>
                </a:lnTo>
                <a:lnTo>
                  <a:pt x="526" y="60"/>
                </a:lnTo>
                <a:lnTo>
                  <a:pt x="513" y="51"/>
                </a:lnTo>
                <a:lnTo>
                  <a:pt x="498" y="42"/>
                </a:lnTo>
                <a:lnTo>
                  <a:pt x="481" y="35"/>
                </a:lnTo>
                <a:lnTo>
                  <a:pt x="464" y="27"/>
                </a:lnTo>
                <a:lnTo>
                  <a:pt x="444" y="21"/>
                </a:lnTo>
                <a:lnTo>
                  <a:pt x="423" y="16"/>
                </a:lnTo>
                <a:lnTo>
                  <a:pt x="401" y="11"/>
                </a:lnTo>
                <a:lnTo>
                  <a:pt x="379" y="7"/>
                </a:lnTo>
                <a:lnTo>
                  <a:pt x="355" y="4"/>
                </a:lnTo>
                <a:lnTo>
                  <a:pt x="331" y="1"/>
                </a:lnTo>
                <a:lnTo>
                  <a:pt x="306" y="0"/>
                </a:lnTo>
                <a:lnTo>
                  <a:pt x="282" y="0"/>
                </a:lnTo>
                <a:lnTo>
                  <a:pt x="258" y="0"/>
                </a:lnTo>
                <a:lnTo>
                  <a:pt x="233" y="1"/>
                </a:lnTo>
                <a:lnTo>
                  <a:pt x="209" y="4"/>
                </a:lnTo>
                <a:lnTo>
                  <a:pt x="185" y="7"/>
                </a:lnTo>
                <a:lnTo>
                  <a:pt x="163" y="11"/>
                </a:lnTo>
                <a:lnTo>
                  <a:pt x="141" y="16"/>
                </a:lnTo>
                <a:lnTo>
                  <a:pt x="120" y="21"/>
                </a:lnTo>
                <a:lnTo>
                  <a:pt x="101" y="27"/>
                </a:lnTo>
                <a:lnTo>
                  <a:pt x="83" y="35"/>
                </a:lnTo>
                <a:lnTo>
                  <a:pt x="66" y="42"/>
                </a:lnTo>
                <a:lnTo>
                  <a:pt x="51" y="51"/>
                </a:lnTo>
                <a:lnTo>
                  <a:pt x="38" y="60"/>
                </a:lnTo>
                <a:lnTo>
                  <a:pt x="27" y="68"/>
                </a:lnTo>
                <a:lnTo>
                  <a:pt x="17" y="78"/>
                </a:lnTo>
                <a:lnTo>
                  <a:pt x="9" y="88"/>
                </a:lnTo>
                <a:lnTo>
                  <a:pt x="4" y="98"/>
                </a:lnTo>
                <a:lnTo>
                  <a:pt x="1" y="109"/>
                </a:lnTo>
                <a:lnTo>
                  <a:pt x="0" y="119"/>
                </a:lnTo>
                <a:lnTo>
                  <a:pt x="1" y="130"/>
                </a:lnTo>
                <a:lnTo>
                  <a:pt x="4" y="140"/>
                </a:lnTo>
                <a:lnTo>
                  <a:pt x="9" y="151"/>
                </a:lnTo>
                <a:lnTo>
                  <a:pt x="17" y="160"/>
                </a:lnTo>
                <a:lnTo>
                  <a:pt x="27" y="170"/>
                </a:lnTo>
                <a:lnTo>
                  <a:pt x="38" y="179"/>
                </a:lnTo>
                <a:lnTo>
                  <a:pt x="51" y="188"/>
                </a:lnTo>
                <a:lnTo>
                  <a:pt x="66" y="196"/>
                </a:lnTo>
                <a:lnTo>
                  <a:pt x="83" y="204"/>
                </a:lnTo>
                <a:lnTo>
                  <a:pt x="101" y="211"/>
                </a:lnTo>
                <a:lnTo>
                  <a:pt x="120" y="218"/>
                </a:lnTo>
                <a:lnTo>
                  <a:pt x="141" y="223"/>
                </a:lnTo>
                <a:lnTo>
                  <a:pt x="163" y="228"/>
                </a:lnTo>
                <a:lnTo>
                  <a:pt x="185" y="232"/>
                </a:lnTo>
                <a:lnTo>
                  <a:pt x="209" y="235"/>
                </a:lnTo>
                <a:lnTo>
                  <a:pt x="233" y="237"/>
                </a:lnTo>
                <a:lnTo>
                  <a:pt x="258" y="239"/>
                </a:lnTo>
                <a:lnTo>
                  <a:pt x="282" y="239"/>
                </a:lnTo>
                <a:lnTo>
                  <a:pt x="306" y="239"/>
                </a:lnTo>
                <a:lnTo>
                  <a:pt x="331" y="237"/>
                </a:lnTo>
                <a:lnTo>
                  <a:pt x="355" y="235"/>
                </a:lnTo>
                <a:lnTo>
                  <a:pt x="379" y="232"/>
                </a:lnTo>
                <a:lnTo>
                  <a:pt x="401" y="228"/>
                </a:lnTo>
                <a:lnTo>
                  <a:pt x="423" y="223"/>
                </a:lnTo>
                <a:lnTo>
                  <a:pt x="444" y="218"/>
                </a:lnTo>
                <a:lnTo>
                  <a:pt x="464" y="211"/>
                </a:lnTo>
                <a:lnTo>
                  <a:pt x="481" y="204"/>
                </a:lnTo>
                <a:lnTo>
                  <a:pt x="498" y="196"/>
                </a:lnTo>
                <a:lnTo>
                  <a:pt x="513" y="188"/>
                </a:lnTo>
                <a:lnTo>
                  <a:pt x="526" y="179"/>
                </a:lnTo>
                <a:lnTo>
                  <a:pt x="538" y="170"/>
                </a:lnTo>
                <a:lnTo>
                  <a:pt x="547" y="160"/>
                </a:lnTo>
                <a:lnTo>
                  <a:pt x="555" y="151"/>
                </a:lnTo>
                <a:lnTo>
                  <a:pt x="560" y="140"/>
                </a:lnTo>
                <a:lnTo>
                  <a:pt x="563" y="130"/>
                </a:lnTo>
                <a:lnTo>
                  <a:pt x="564" y="11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Freeform 44"/>
          <p:cNvSpPr>
            <a:spLocks/>
          </p:cNvSpPr>
          <p:nvPr/>
        </p:nvSpPr>
        <p:spPr bwMode="auto">
          <a:xfrm>
            <a:off x="3810000" y="2290762"/>
            <a:ext cx="896937" cy="382588"/>
          </a:xfrm>
          <a:custGeom>
            <a:avLst/>
            <a:gdLst>
              <a:gd name="T0" fmla="*/ 563 w 565"/>
              <a:gd name="T1" fmla="*/ 110 h 241"/>
              <a:gd name="T2" fmla="*/ 554 w 565"/>
              <a:gd name="T3" fmla="*/ 89 h 241"/>
              <a:gd name="T4" fmla="*/ 538 w 565"/>
              <a:gd name="T5" fmla="*/ 70 h 241"/>
              <a:gd name="T6" fmla="*/ 513 w 565"/>
              <a:gd name="T7" fmla="*/ 51 h 241"/>
              <a:gd name="T8" fmla="*/ 482 w 565"/>
              <a:gd name="T9" fmla="*/ 35 h 241"/>
              <a:gd name="T10" fmla="*/ 444 w 565"/>
              <a:gd name="T11" fmla="*/ 22 h 241"/>
              <a:gd name="T12" fmla="*/ 401 w 565"/>
              <a:gd name="T13" fmla="*/ 12 h 241"/>
              <a:gd name="T14" fmla="*/ 355 w 565"/>
              <a:gd name="T15" fmla="*/ 5 h 241"/>
              <a:gd name="T16" fmla="*/ 307 w 565"/>
              <a:gd name="T17" fmla="*/ 1 h 241"/>
              <a:gd name="T18" fmla="*/ 258 w 565"/>
              <a:gd name="T19" fmla="*/ 1 h 241"/>
              <a:gd name="T20" fmla="*/ 210 w 565"/>
              <a:gd name="T21" fmla="*/ 5 h 241"/>
              <a:gd name="T22" fmla="*/ 164 w 565"/>
              <a:gd name="T23" fmla="*/ 12 h 241"/>
              <a:gd name="T24" fmla="*/ 121 w 565"/>
              <a:gd name="T25" fmla="*/ 22 h 241"/>
              <a:gd name="T26" fmla="*/ 83 w 565"/>
              <a:gd name="T27" fmla="*/ 35 h 241"/>
              <a:gd name="T28" fmla="*/ 51 w 565"/>
              <a:gd name="T29" fmla="*/ 51 h 241"/>
              <a:gd name="T30" fmla="*/ 27 w 565"/>
              <a:gd name="T31" fmla="*/ 70 h 241"/>
              <a:gd name="T32" fmla="*/ 10 w 565"/>
              <a:gd name="T33" fmla="*/ 89 h 241"/>
              <a:gd name="T34" fmla="*/ 1 w 565"/>
              <a:gd name="T35" fmla="*/ 110 h 241"/>
              <a:gd name="T36" fmla="*/ 1 w 565"/>
              <a:gd name="T37" fmla="*/ 131 h 241"/>
              <a:gd name="T38" fmla="*/ 10 w 565"/>
              <a:gd name="T39" fmla="*/ 151 h 241"/>
              <a:gd name="T40" fmla="*/ 27 w 565"/>
              <a:gd name="T41" fmla="*/ 171 h 241"/>
              <a:gd name="T42" fmla="*/ 51 w 565"/>
              <a:gd name="T43" fmla="*/ 189 h 241"/>
              <a:gd name="T44" fmla="*/ 83 w 565"/>
              <a:gd name="T45" fmla="*/ 205 h 241"/>
              <a:gd name="T46" fmla="*/ 121 w 565"/>
              <a:gd name="T47" fmla="*/ 218 h 241"/>
              <a:gd name="T48" fmla="*/ 164 w 565"/>
              <a:gd name="T49" fmla="*/ 229 h 241"/>
              <a:gd name="T50" fmla="*/ 210 w 565"/>
              <a:gd name="T51" fmla="*/ 236 h 241"/>
              <a:gd name="T52" fmla="*/ 258 w 565"/>
              <a:gd name="T53" fmla="*/ 239 h 241"/>
              <a:gd name="T54" fmla="*/ 307 w 565"/>
              <a:gd name="T55" fmla="*/ 239 h 241"/>
              <a:gd name="T56" fmla="*/ 355 w 565"/>
              <a:gd name="T57" fmla="*/ 236 h 241"/>
              <a:gd name="T58" fmla="*/ 401 w 565"/>
              <a:gd name="T59" fmla="*/ 229 h 241"/>
              <a:gd name="T60" fmla="*/ 444 w 565"/>
              <a:gd name="T61" fmla="*/ 218 h 241"/>
              <a:gd name="T62" fmla="*/ 482 w 565"/>
              <a:gd name="T63" fmla="*/ 205 h 241"/>
              <a:gd name="T64" fmla="*/ 513 w 565"/>
              <a:gd name="T65" fmla="*/ 189 h 241"/>
              <a:gd name="T66" fmla="*/ 538 w 565"/>
              <a:gd name="T67" fmla="*/ 171 h 241"/>
              <a:gd name="T68" fmla="*/ 554 w 565"/>
              <a:gd name="T69" fmla="*/ 151 h 241"/>
              <a:gd name="T70" fmla="*/ 563 w 565"/>
              <a:gd name="T71" fmla="*/ 131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65" h="241">
                <a:moveTo>
                  <a:pt x="564" y="120"/>
                </a:moveTo>
                <a:lnTo>
                  <a:pt x="563" y="110"/>
                </a:lnTo>
                <a:lnTo>
                  <a:pt x="560" y="100"/>
                </a:lnTo>
                <a:lnTo>
                  <a:pt x="554" y="89"/>
                </a:lnTo>
                <a:lnTo>
                  <a:pt x="547" y="79"/>
                </a:lnTo>
                <a:lnTo>
                  <a:pt x="538" y="70"/>
                </a:lnTo>
                <a:lnTo>
                  <a:pt x="526" y="60"/>
                </a:lnTo>
                <a:lnTo>
                  <a:pt x="513" y="51"/>
                </a:lnTo>
                <a:lnTo>
                  <a:pt x="498" y="43"/>
                </a:lnTo>
                <a:lnTo>
                  <a:pt x="482" y="35"/>
                </a:lnTo>
                <a:lnTo>
                  <a:pt x="463" y="29"/>
                </a:lnTo>
                <a:lnTo>
                  <a:pt x="444" y="22"/>
                </a:lnTo>
                <a:lnTo>
                  <a:pt x="423" y="16"/>
                </a:lnTo>
                <a:lnTo>
                  <a:pt x="401" y="12"/>
                </a:lnTo>
                <a:lnTo>
                  <a:pt x="378" y="8"/>
                </a:lnTo>
                <a:lnTo>
                  <a:pt x="355" y="5"/>
                </a:lnTo>
                <a:lnTo>
                  <a:pt x="332" y="3"/>
                </a:lnTo>
                <a:lnTo>
                  <a:pt x="307" y="1"/>
                </a:lnTo>
                <a:lnTo>
                  <a:pt x="282" y="0"/>
                </a:lnTo>
                <a:lnTo>
                  <a:pt x="258" y="1"/>
                </a:lnTo>
                <a:lnTo>
                  <a:pt x="234" y="3"/>
                </a:lnTo>
                <a:lnTo>
                  <a:pt x="210" y="5"/>
                </a:lnTo>
                <a:lnTo>
                  <a:pt x="186" y="8"/>
                </a:lnTo>
                <a:lnTo>
                  <a:pt x="164" y="12"/>
                </a:lnTo>
                <a:lnTo>
                  <a:pt x="141" y="16"/>
                </a:lnTo>
                <a:lnTo>
                  <a:pt x="121" y="22"/>
                </a:lnTo>
                <a:lnTo>
                  <a:pt x="101" y="29"/>
                </a:lnTo>
                <a:lnTo>
                  <a:pt x="83" y="35"/>
                </a:lnTo>
                <a:lnTo>
                  <a:pt x="66" y="43"/>
                </a:lnTo>
                <a:lnTo>
                  <a:pt x="51" y="51"/>
                </a:lnTo>
                <a:lnTo>
                  <a:pt x="39" y="60"/>
                </a:lnTo>
                <a:lnTo>
                  <a:pt x="27" y="70"/>
                </a:lnTo>
                <a:lnTo>
                  <a:pt x="18" y="79"/>
                </a:lnTo>
                <a:lnTo>
                  <a:pt x="10" y="89"/>
                </a:lnTo>
                <a:lnTo>
                  <a:pt x="5" y="100"/>
                </a:lnTo>
                <a:lnTo>
                  <a:pt x="1" y="110"/>
                </a:lnTo>
                <a:lnTo>
                  <a:pt x="0" y="120"/>
                </a:lnTo>
                <a:lnTo>
                  <a:pt x="1" y="131"/>
                </a:lnTo>
                <a:lnTo>
                  <a:pt x="5" y="141"/>
                </a:lnTo>
                <a:lnTo>
                  <a:pt x="10" y="151"/>
                </a:lnTo>
                <a:lnTo>
                  <a:pt x="18" y="161"/>
                </a:lnTo>
                <a:lnTo>
                  <a:pt x="27" y="171"/>
                </a:lnTo>
                <a:lnTo>
                  <a:pt x="39" y="180"/>
                </a:lnTo>
                <a:lnTo>
                  <a:pt x="51" y="189"/>
                </a:lnTo>
                <a:lnTo>
                  <a:pt x="66" y="197"/>
                </a:lnTo>
                <a:lnTo>
                  <a:pt x="83" y="205"/>
                </a:lnTo>
                <a:lnTo>
                  <a:pt x="101" y="212"/>
                </a:lnTo>
                <a:lnTo>
                  <a:pt x="121" y="218"/>
                </a:lnTo>
                <a:lnTo>
                  <a:pt x="141" y="224"/>
                </a:lnTo>
                <a:lnTo>
                  <a:pt x="164" y="229"/>
                </a:lnTo>
                <a:lnTo>
                  <a:pt x="186" y="233"/>
                </a:lnTo>
                <a:lnTo>
                  <a:pt x="210" y="236"/>
                </a:lnTo>
                <a:lnTo>
                  <a:pt x="234" y="238"/>
                </a:lnTo>
                <a:lnTo>
                  <a:pt x="258" y="239"/>
                </a:lnTo>
                <a:lnTo>
                  <a:pt x="282" y="240"/>
                </a:lnTo>
                <a:lnTo>
                  <a:pt x="307" y="239"/>
                </a:lnTo>
                <a:lnTo>
                  <a:pt x="332" y="238"/>
                </a:lnTo>
                <a:lnTo>
                  <a:pt x="355" y="236"/>
                </a:lnTo>
                <a:lnTo>
                  <a:pt x="378" y="233"/>
                </a:lnTo>
                <a:lnTo>
                  <a:pt x="401" y="229"/>
                </a:lnTo>
                <a:lnTo>
                  <a:pt x="423" y="224"/>
                </a:lnTo>
                <a:lnTo>
                  <a:pt x="444" y="218"/>
                </a:lnTo>
                <a:lnTo>
                  <a:pt x="463" y="212"/>
                </a:lnTo>
                <a:lnTo>
                  <a:pt x="482" y="205"/>
                </a:lnTo>
                <a:lnTo>
                  <a:pt x="498" y="197"/>
                </a:lnTo>
                <a:lnTo>
                  <a:pt x="513" y="189"/>
                </a:lnTo>
                <a:lnTo>
                  <a:pt x="526" y="180"/>
                </a:lnTo>
                <a:lnTo>
                  <a:pt x="538" y="171"/>
                </a:lnTo>
                <a:lnTo>
                  <a:pt x="547" y="161"/>
                </a:lnTo>
                <a:lnTo>
                  <a:pt x="554" y="151"/>
                </a:lnTo>
                <a:lnTo>
                  <a:pt x="560" y="141"/>
                </a:lnTo>
                <a:lnTo>
                  <a:pt x="563" y="131"/>
                </a:lnTo>
                <a:lnTo>
                  <a:pt x="564" y="1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Rectangle 45"/>
          <p:cNvSpPr>
            <a:spLocks noChangeArrowheads="1"/>
          </p:cNvSpPr>
          <p:nvPr/>
        </p:nvSpPr>
        <p:spPr bwMode="auto">
          <a:xfrm>
            <a:off x="4843462" y="2570162"/>
            <a:ext cx="4286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lot</a:t>
            </a:r>
          </a:p>
        </p:txBody>
      </p:sp>
      <p:sp>
        <p:nvSpPr>
          <p:cNvPr id="45" name="Rectangle 46"/>
          <p:cNvSpPr>
            <a:spLocks noChangeArrowheads="1"/>
          </p:cNvSpPr>
          <p:nvPr/>
        </p:nvSpPr>
        <p:spPr bwMode="auto">
          <a:xfrm>
            <a:off x="3937000" y="2344737"/>
            <a:ext cx="7112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name</a:t>
            </a:r>
          </a:p>
        </p:txBody>
      </p:sp>
      <p:sp>
        <p:nvSpPr>
          <p:cNvPr id="46" name="Rectangle 47"/>
          <p:cNvSpPr>
            <a:spLocks noChangeArrowheads="1"/>
          </p:cNvSpPr>
          <p:nvPr/>
        </p:nvSpPr>
        <p:spPr bwMode="auto">
          <a:xfrm>
            <a:off x="3154362" y="2560637"/>
            <a:ext cx="53181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u="sng">
                <a:solidFill>
                  <a:srgbClr val="000000"/>
                </a:solidFill>
                <a:latin typeface="Arial" pitchFamily="34" charset="0"/>
              </a:rPr>
              <a:t>ssn</a:t>
            </a:r>
          </a:p>
        </p:txBody>
      </p:sp>
      <p:sp>
        <p:nvSpPr>
          <p:cNvPr id="47" name="Line 48"/>
          <p:cNvSpPr>
            <a:spLocks noChangeShapeType="1"/>
          </p:cNvSpPr>
          <p:nvPr/>
        </p:nvSpPr>
        <p:spPr bwMode="auto">
          <a:xfrm>
            <a:off x="3452812" y="2976562"/>
            <a:ext cx="552450" cy="2000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49"/>
          <p:cNvSpPr>
            <a:spLocks noChangeShapeType="1"/>
          </p:cNvSpPr>
          <p:nvPr/>
        </p:nvSpPr>
        <p:spPr bwMode="auto">
          <a:xfrm>
            <a:off x="4270375" y="2671762"/>
            <a:ext cx="0" cy="4889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50"/>
          <p:cNvSpPr>
            <a:spLocks noChangeShapeType="1"/>
          </p:cNvSpPr>
          <p:nvPr/>
        </p:nvSpPr>
        <p:spPr bwMode="auto">
          <a:xfrm flipH="1">
            <a:off x="4568825" y="2960687"/>
            <a:ext cx="530225" cy="2159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51"/>
          <p:cNvSpPr>
            <a:spLocks noChangeShapeType="1"/>
          </p:cNvSpPr>
          <p:nvPr/>
        </p:nvSpPr>
        <p:spPr bwMode="auto">
          <a:xfrm flipH="1">
            <a:off x="5291136" y="6262286"/>
            <a:ext cx="255588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Freeform 53"/>
          <p:cNvSpPr>
            <a:spLocks/>
          </p:cNvSpPr>
          <p:nvPr/>
        </p:nvSpPr>
        <p:spPr bwMode="auto">
          <a:xfrm>
            <a:off x="4148137" y="5087937"/>
            <a:ext cx="896938" cy="381000"/>
          </a:xfrm>
          <a:custGeom>
            <a:avLst/>
            <a:gdLst>
              <a:gd name="T0" fmla="*/ 563 w 565"/>
              <a:gd name="T1" fmla="*/ 109 h 240"/>
              <a:gd name="T2" fmla="*/ 555 w 565"/>
              <a:gd name="T3" fmla="*/ 88 h 240"/>
              <a:gd name="T4" fmla="*/ 538 w 565"/>
              <a:gd name="T5" fmla="*/ 68 h 240"/>
              <a:gd name="T6" fmla="*/ 513 w 565"/>
              <a:gd name="T7" fmla="*/ 51 h 240"/>
              <a:gd name="T8" fmla="*/ 482 w 565"/>
              <a:gd name="T9" fmla="*/ 35 h 240"/>
              <a:gd name="T10" fmla="*/ 444 w 565"/>
              <a:gd name="T11" fmla="*/ 21 h 240"/>
              <a:gd name="T12" fmla="*/ 402 w 565"/>
              <a:gd name="T13" fmla="*/ 11 h 240"/>
              <a:gd name="T14" fmla="*/ 356 w 565"/>
              <a:gd name="T15" fmla="*/ 4 h 240"/>
              <a:gd name="T16" fmla="*/ 307 w 565"/>
              <a:gd name="T17" fmla="*/ 0 h 240"/>
              <a:gd name="T18" fmla="*/ 258 w 565"/>
              <a:gd name="T19" fmla="*/ 0 h 240"/>
              <a:gd name="T20" fmla="*/ 210 w 565"/>
              <a:gd name="T21" fmla="*/ 4 h 240"/>
              <a:gd name="T22" fmla="*/ 163 w 565"/>
              <a:gd name="T23" fmla="*/ 11 h 240"/>
              <a:gd name="T24" fmla="*/ 121 w 565"/>
              <a:gd name="T25" fmla="*/ 21 h 240"/>
              <a:gd name="T26" fmla="*/ 83 w 565"/>
              <a:gd name="T27" fmla="*/ 35 h 240"/>
              <a:gd name="T28" fmla="*/ 52 w 565"/>
              <a:gd name="T29" fmla="*/ 51 h 240"/>
              <a:gd name="T30" fmla="*/ 27 w 565"/>
              <a:gd name="T31" fmla="*/ 68 h 240"/>
              <a:gd name="T32" fmla="*/ 10 w 565"/>
              <a:gd name="T33" fmla="*/ 88 h 240"/>
              <a:gd name="T34" fmla="*/ 2 w 565"/>
              <a:gd name="T35" fmla="*/ 109 h 240"/>
              <a:gd name="T36" fmla="*/ 2 w 565"/>
              <a:gd name="T37" fmla="*/ 129 h 240"/>
              <a:gd name="T38" fmla="*/ 10 w 565"/>
              <a:gd name="T39" fmla="*/ 150 h 240"/>
              <a:gd name="T40" fmla="*/ 27 w 565"/>
              <a:gd name="T41" fmla="*/ 170 h 240"/>
              <a:gd name="T42" fmla="*/ 52 w 565"/>
              <a:gd name="T43" fmla="*/ 188 h 240"/>
              <a:gd name="T44" fmla="*/ 83 w 565"/>
              <a:gd name="T45" fmla="*/ 204 h 240"/>
              <a:gd name="T46" fmla="*/ 121 w 565"/>
              <a:gd name="T47" fmla="*/ 217 h 240"/>
              <a:gd name="T48" fmla="*/ 163 w 565"/>
              <a:gd name="T49" fmla="*/ 227 h 240"/>
              <a:gd name="T50" fmla="*/ 210 w 565"/>
              <a:gd name="T51" fmla="*/ 235 h 240"/>
              <a:gd name="T52" fmla="*/ 258 w 565"/>
              <a:gd name="T53" fmla="*/ 239 h 240"/>
              <a:gd name="T54" fmla="*/ 307 w 565"/>
              <a:gd name="T55" fmla="*/ 239 h 240"/>
              <a:gd name="T56" fmla="*/ 356 w 565"/>
              <a:gd name="T57" fmla="*/ 235 h 240"/>
              <a:gd name="T58" fmla="*/ 402 w 565"/>
              <a:gd name="T59" fmla="*/ 227 h 240"/>
              <a:gd name="T60" fmla="*/ 444 w 565"/>
              <a:gd name="T61" fmla="*/ 217 h 240"/>
              <a:gd name="T62" fmla="*/ 482 w 565"/>
              <a:gd name="T63" fmla="*/ 204 h 240"/>
              <a:gd name="T64" fmla="*/ 513 w 565"/>
              <a:gd name="T65" fmla="*/ 188 h 240"/>
              <a:gd name="T66" fmla="*/ 538 w 565"/>
              <a:gd name="T67" fmla="*/ 170 h 240"/>
              <a:gd name="T68" fmla="*/ 555 w 565"/>
              <a:gd name="T69" fmla="*/ 150 h 240"/>
              <a:gd name="T70" fmla="*/ 563 w 565"/>
              <a:gd name="T71" fmla="*/ 12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65" h="240">
                <a:moveTo>
                  <a:pt x="564" y="119"/>
                </a:moveTo>
                <a:lnTo>
                  <a:pt x="563" y="109"/>
                </a:lnTo>
                <a:lnTo>
                  <a:pt x="560" y="98"/>
                </a:lnTo>
                <a:lnTo>
                  <a:pt x="555" y="88"/>
                </a:lnTo>
                <a:lnTo>
                  <a:pt x="547" y="78"/>
                </a:lnTo>
                <a:lnTo>
                  <a:pt x="538" y="68"/>
                </a:lnTo>
                <a:lnTo>
                  <a:pt x="527" y="60"/>
                </a:lnTo>
                <a:lnTo>
                  <a:pt x="513" y="51"/>
                </a:lnTo>
                <a:lnTo>
                  <a:pt x="498" y="42"/>
                </a:lnTo>
                <a:lnTo>
                  <a:pt x="482" y="35"/>
                </a:lnTo>
                <a:lnTo>
                  <a:pt x="464" y="27"/>
                </a:lnTo>
                <a:lnTo>
                  <a:pt x="444" y="21"/>
                </a:lnTo>
                <a:lnTo>
                  <a:pt x="423" y="15"/>
                </a:lnTo>
                <a:lnTo>
                  <a:pt x="402" y="11"/>
                </a:lnTo>
                <a:lnTo>
                  <a:pt x="379" y="7"/>
                </a:lnTo>
                <a:lnTo>
                  <a:pt x="356" y="4"/>
                </a:lnTo>
                <a:lnTo>
                  <a:pt x="331" y="1"/>
                </a:lnTo>
                <a:lnTo>
                  <a:pt x="307" y="0"/>
                </a:lnTo>
                <a:lnTo>
                  <a:pt x="282" y="0"/>
                </a:lnTo>
                <a:lnTo>
                  <a:pt x="258" y="0"/>
                </a:lnTo>
                <a:lnTo>
                  <a:pt x="234" y="1"/>
                </a:lnTo>
                <a:lnTo>
                  <a:pt x="210" y="4"/>
                </a:lnTo>
                <a:lnTo>
                  <a:pt x="186" y="7"/>
                </a:lnTo>
                <a:lnTo>
                  <a:pt x="163" y="11"/>
                </a:lnTo>
                <a:lnTo>
                  <a:pt x="141" y="15"/>
                </a:lnTo>
                <a:lnTo>
                  <a:pt x="121" y="21"/>
                </a:lnTo>
                <a:lnTo>
                  <a:pt x="101" y="27"/>
                </a:lnTo>
                <a:lnTo>
                  <a:pt x="83" y="35"/>
                </a:lnTo>
                <a:lnTo>
                  <a:pt x="67" y="42"/>
                </a:lnTo>
                <a:lnTo>
                  <a:pt x="52" y="51"/>
                </a:lnTo>
                <a:lnTo>
                  <a:pt x="38" y="60"/>
                </a:lnTo>
                <a:lnTo>
                  <a:pt x="27" y="68"/>
                </a:lnTo>
                <a:lnTo>
                  <a:pt x="18" y="78"/>
                </a:lnTo>
                <a:lnTo>
                  <a:pt x="10" y="88"/>
                </a:lnTo>
                <a:lnTo>
                  <a:pt x="5" y="98"/>
                </a:lnTo>
                <a:lnTo>
                  <a:pt x="2" y="109"/>
                </a:lnTo>
                <a:lnTo>
                  <a:pt x="0" y="119"/>
                </a:lnTo>
                <a:lnTo>
                  <a:pt x="2" y="129"/>
                </a:lnTo>
                <a:lnTo>
                  <a:pt x="5" y="140"/>
                </a:lnTo>
                <a:lnTo>
                  <a:pt x="10" y="150"/>
                </a:lnTo>
                <a:lnTo>
                  <a:pt x="18" y="160"/>
                </a:lnTo>
                <a:lnTo>
                  <a:pt x="27" y="170"/>
                </a:lnTo>
                <a:lnTo>
                  <a:pt x="38" y="179"/>
                </a:lnTo>
                <a:lnTo>
                  <a:pt x="52" y="188"/>
                </a:lnTo>
                <a:lnTo>
                  <a:pt x="67" y="196"/>
                </a:lnTo>
                <a:lnTo>
                  <a:pt x="83" y="204"/>
                </a:lnTo>
                <a:lnTo>
                  <a:pt x="101" y="211"/>
                </a:lnTo>
                <a:lnTo>
                  <a:pt x="121" y="217"/>
                </a:lnTo>
                <a:lnTo>
                  <a:pt x="141" y="223"/>
                </a:lnTo>
                <a:lnTo>
                  <a:pt x="163" y="227"/>
                </a:lnTo>
                <a:lnTo>
                  <a:pt x="186" y="231"/>
                </a:lnTo>
                <a:lnTo>
                  <a:pt x="210" y="235"/>
                </a:lnTo>
                <a:lnTo>
                  <a:pt x="234" y="237"/>
                </a:lnTo>
                <a:lnTo>
                  <a:pt x="258" y="239"/>
                </a:lnTo>
                <a:lnTo>
                  <a:pt x="282" y="239"/>
                </a:lnTo>
                <a:lnTo>
                  <a:pt x="307" y="239"/>
                </a:lnTo>
                <a:lnTo>
                  <a:pt x="331" y="237"/>
                </a:lnTo>
                <a:lnTo>
                  <a:pt x="356" y="235"/>
                </a:lnTo>
                <a:lnTo>
                  <a:pt x="379" y="231"/>
                </a:lnTo>
                <a:lnTo>
                  <a:pt x="402" y="227"/>
                </a:lnTo>
                <a:lnTo>
                  <a:pt x="423" y="223"/>
                </a:lnTo>
                <a:lnTo>
                  <a:pt x="444" y="217"/>
                </a:lnTo>
                <a:lnTo>
                  <a:pt x="464" y="211"/>
                </a:lnTo>
                <a:lnTo>
                  <a:pt x="482" y="204"/>
                </a:lnTo>
                <a:lnTo>
                  <a:pt x="498" y="196"/>
                </a:lnTo>
                <a:lnTo>
                  <a:pt x="513" y="188"/>
                </a:lnTo>
                <a:lnTo>
                  <a:pt x="527" y="179"/>
                </a:lnTo>
                <a:lnTo>
                  <a:pt x="538" y="170"/>
                </a:lnTo>
                <a:lnTo>
                  <a:pt x="547" y="160"/>
                </a:lnTo>
                <a:lnTo>
                  <a:pt x="555" y="150"/>
                </a:lnTo>
                <a:lnTo>
                  <a:pt x="560" y="140"/>
                </a:lnTo>
                <a:lnTo>
                  <a:pt x="563" y="129"/>
                </a:lnTo>
                <a:lnTo>
                  <a:pt x="564" y="11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Rectangle 54"/>
          <p:cNvSpPr>
            <a:spLocks noChangeArrowheads="1"/>
          </p:cNvSpPr>
          <p:nvPr/>
        </p:nvSpPr>
        <p:spPr bwMode="auto">
          <a:xfrm>
            <a:off x="4224337" y="5087937"/>
            <a:ext cx="70008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since</a:t>
            </a:r>
          </a:p>
        </p:txBody>
      </p:sp>
      <p:sp>
        <p:nvSpPr>
          <p:cNvPr id="54" name="Line 55"/>
          <p:cNvSpPr>
            <a:spLocks noChangeShapeType="1"/>
          </p:cNvSpPr>
          <p:nvPr/>
        </p:nvSpPr>
        <p:spPr bwMode="auto">
          <a:xfrm flipV="1">
            <a:off x="4605337" y="5468937"/>
            <a:ext cx="0" cy="4572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52"/>
          <p:cNvSpPr>
            <a:spLocks noChangeShapeType="1"/>
          </p:cNvSpPr>
          <p:nvPr/>
        </p:nvSpPr>
        <p:spPr bwMode="auto">
          <a:xfrm>
            <a:off x="3292475" y="6262286"/>
            <a:ext cx="644525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304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30" grpId="0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/>
      <p:bldP spid="45" grpId="0"/>
      <p:bldP spid="46" grpId="0"/>
      <p:bldP spid="47" grpId="0" animBg="1"/>
      <p:bldP spid="48" grpId="0" animBg="1"/>
      <p:bldP spid="49" grpId="0" animBg="1"/>
      <p:bldP spid="50" grpId="0" animBg="1"/>
      <p:bldP spid="52" grpId="0" animBg="1"/>
      <p:bldP spid="53" grpId="0"/>
      <p:bldP spid="54" grpId="0" animBg="1"/>
      <p:bldP spid="51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Next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4800" dirty="0">
                <a:solidFill>
                  <a:srgbClr val="0070C0"/>
                </a:solidFill>
              </a:rPr>
              <a:t>Continue the ER Model and Start with the relational Model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0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3"/>
            <a:endParaRPr lang="en-US" dirty="0"/>
          </a:p>
          <a:p>
            <a:pPr lvl="1"/>
            <a:endParaRPr lang="en-US" dirty="0"/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7542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Relational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/>
              <a:t>The </a:t>
            </a:r>
            <a:r>
              <a:rPr lang="en-US" sz="2400" dirty="0">
                <a:solidFill>
                  <a:srgbClr val="0070C0"/>
                </a:solidFill>
              </a:rPr>
              <a:t>relational model </a:t>
            </a:r>
            <a:r>
              <a:rPr lang="en-US" sz="2400" dirty="0"/>
              <a:t>of data is one of the most widely used </a:t>
            </a:r>
            <a:br>
              <a:rPr lang="en-US" sz="2400" dirty="0"/>
            </a:br>
            <a:r>
              <a:rPr lang="en-US" sz="2400" dirty="0"/>
              <a:t>models today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The central data description construct in the relational model </a:t>
            </a:r>
            <a:br>
              <a:rPr lang="en-US" sz="2400" dirty="0"/>
            </a:br>
            <a:r>
              <a:rPr lang="en-US" sz="2400" dirty="0"/>
              <a:t>is the </a:t>
            </a:r>
            <a:r>
              <a:rPr lang="en-US" sz="2400" dirty="0">
                <a:solidFill>
                  <a:srgbClr val="0070C0"/>
                </a:solidFill>
              </a:rPr>
              <a:t>relation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A  relation is basically a </a:t>
            </a:r>
            <a:r>
              <a:rPr lang="en-US" sz="2400" dirty="0">
                <a:solidFill>
                  <a:srgbClr val="0070C0"/>
                </a:solidFill>
              </a:rPr>
              <a:t>table</a:t>
            </a:r>
            <a:r>
              <a:rPr lang="en-US" sz="2400" dirty="0"/>
              <a:t> (or a </a:t>
            </a:r>
            <a:r>
              <a:rPr lang="en-US" sz="2400" dirty="0">
                <a:solidFill>
                  <a:srgbClr val="0070C0"/>
                </a:solidFill>
              </a:rPr>
              <a:t>set</a:t>
            </a:r>
            <a:r>
              <a:rPr lang="en-US" sz="2400" dirty="0"/>
              <a:t>) with </a:t>
            </a:r>
            <a:r>
              <a:rPr lang="en-US" sz="2400" dirty="0">
                <a:solidFill>
                  <a:srgbClr val="0070C0"/>
                </a:solidFill>
              </a:rPr>
              <a:t>rows</a:t>
            </a:r>
            <a:r>
              <a:rPr lang="en-US" sz="2400" dirty="0"/>
              <a:t> (or </a:t>
            </a:r>
            <a:r>
              <a:rPr lang="en-US" sz="2400" dirty="0">
                <a:solidFill>
                  <a:srgbClr val="0070C0"/>
                </a:solidFill>
              </a:rPr>
              <a:t>records</a:t>
            </a:r>
            <a:r>
              <a:rPr lang="en-US" sz="2400" dirty="0"/>
              <a:t> or </a:t>
            </a:r>
            <a:r>
              <a:rPr lang="en-US" sz="2400" dirty="0">
                <a:solidFill>
                  <a:srgbClr val="0070C0"/>
                </a:solidFill>
              </a:rPr>
              <a:t>tuples</a:t>
            </a:r>
            <a:r>
              <a:rPr lang="en-US" sz="2400" dirty="0"/>
              <a:t>) and </a:t>
            </a:r>
            <a:r>
              <a:rPr lang="en-US" sz="2400" dirty="0">
                <a:solidFill>
                  <a:srgbClr val="0070C0"/>
                </a:solidFill>
              </a:rPr>
              <a:t>columns</a:t>
            </a:r>
            <a:r>
              <a:rPr lang="en-US" sz="2400" dirty="0"/>
              <a:t> (or </a:t>
            </a:r>
            <a:r>
              <a:rPr lang="en-US" sz="2400" dirty="0">
                <a:solidFill>
                  <a:srgbClr val="0070C0"/>
                </a:solidFill>
              </a:rPr>
              <a:t>fields</a:t>
            </a:r>
            <a:r>
              <a:rPr lang="en-US" sz="2400" dirty="0"/>
              <a:t> or </a:t>
            </a:r>
            <a:r>
              <a:rPr lang="en-US" sz="2400" dirty="0">
                <a:solidFill>
                  <a:srgbClr val="0070C0"/>
                </a:solidFill>
              </a:rPr>
              <a:t>attributes</a:t>
            </a:r>
            <a:r>
              <a:rPr lang="en-US" sz="2400" dirty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Every relation has a </a:t>
            </a:r>
            <a:r>
              <a:rPr lang="en-US" sz="2400" dirty="0">
                <a:solidFill>
                  <a:srgbClr val="0070C0"/>
                </a:solidFill>
              </a:rPr>
              <a:t>schema</a:t>
            </a:r>
            <a:r>
              <a:rPr lang="en-US" sz="2400" dirty="0"/>
              <a:t>, which describes the columns </a:t>
            </a:r>
            <a:br>
              <a:rPr lang="en-US" sz="2400" dirty="0"/>
            </a:br>
            <a:r>
              <a:rPr lang="en-US" sz="2400" dirty="0"/>
              <a:t>of a relation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Conditions that records in a relation must satisfy can be specified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These are referred to as </a:t>
            </a:r>
            <a:r>
              <a:rPr lang="en-US" sz="2200" dirty="0">
                <a:solidFill>
                  <a:srgbClr val="0070C0"/>
                </a:solidFill>
              </a:rPr>
              <a:t>integrity constraints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3"/>
            <a:endParaRPr lang="en-US" dirty="0"/>
          </a:p>
          <a:p>
            <a:pPr lvl="1"/>
            <a:endParaRPr lang="en-US" dirty="0"/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2081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Relational Model: An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/>
              <a:t>Let us consider the student entity in a university database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 marL="457200" lvl="1" indent="0">
              <a:buNone/>
            </a:pPr>
            <a:r>
              <a:rPr lang="en-US" sz="1400" dirty="0"/>
              <a:t>	</a:t>
            </a: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3"/>
            <a:endParaRPr lang="en-US" dirty="0"/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704853" y="3993522"/>
          <a:ext cx="6019800" cy="2026278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44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0682">
                <a:tc>
                  <a:txBody>
                    <a:bodyPr/>
                    <a:lstStyle/>
                    <a:p>
                      <a:pPr algn="ctr"/>
                      <a:r>
                        <a:rPr lang="en-US" i="1" dirty="0" err="1">
                          <a:solidFill>
                            <a:schemeClr val="bg1"/>
                          </a:solidFill>
                        </a:rPr>
                        <a:t>sid</a:t>
                      </a:r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chemeClr val="bg1"/>
                          </a:solidFill>
                        </a:rPr>
                        <a:t>name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chemeClr val="bg1"/>
                          </a:solidFill>
                        </a:rPr>
                        <a:t>login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chemeClr val="bg1"/>
                          </a:solidFill>
                        </a:rPr>
                        <a:t>dob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err="1">
                          <a:solidFill>
                            <a:schemeClr val="bg1"/>
                          </a:solidFill>
                        </a:rPr>
                        <a:t>gpa</a:t>
                      </a:r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3506">
                <a:tc>
                  <a:txBody>
                    <a:bodyPr/>
                    <a:lstStyle/>
                    <a:p>
                      <a:r>
                        <a:rPr lang="en-US" dirty="0"/>
                        <a:t>512412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Khaled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khaled@qatar.cmu.edu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18-9-1995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3506">
                <a:tc>
                  <a:txBody>
                    <a:bodyPr/>
                    <a:lstStyle/>
                    <a:p>
                      <a:r>
                        <a:rPr lang="en-US" dirty="0"/>
                        <a:t>512311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jones@qatar.cmu.edu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1-12-1994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3506">
                <a:tc>
                  <a:txBody>
                    <a:bodyPr/>
                    <a:lstStyle/>
                    <a:p>
                      <a:r>
                        <a:rPr lang="en-US" dirty="0"/>
                        <a:t>512111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maria@qatar.cmu.edu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3-8-1995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26573" y="6280666"/>
            <a:ext cx="3344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An </a:t>
            </a:r>
            <a:r>
              <a:rPr lang="en-US" i="1" dirty="0">
                <a:solidFill>
                  <a:srgbClr val="00B050"/>
                </a:solidFill>
              </a:rPr>
              <a:t>instance</a:t>
            </a:r>
            <a:r>
              <a:rPr lang="en-US" dirty="0">
                <a:solidFill>
                  <a:srgbClr val="00B050"/>
                </a:solidFill>
              </a:rPr>
              <a:t> of a Students </a:t>
            </a:r>
            <a:r>
              <a:rPr lang="en-US" i="1" dirty="0">
                <a:solidFill>
                  <a:srgbClr val="00B050"/>
                </a:solidFill>
              </a:rPr>
              <a:t>relation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048253" y="3992098"/>
            <a:ext cx="914400" cy="381000"/>
          </a:xfrm>
          <a:prstGeom prst="roundRect">
            <a:avLst/>
          </a:prstGeom>
          <a:noFill/>
          <a:ln>
            <a:solidFill>
              <a:srgbClr val="FFC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stCxn id="7" idx="0"/>
            <a:endCxn id="10" idx="2"/>
          </p:cNvCxnSpPr>
          <p:nvPr/>
        </p:nvCxnSpPr>
        <p:spPr>
          <a:xfrm flipV="1">
            <a:off x="6505453" y="3527948"/>
            <a:ext cx="1091080" cy="464150"/>
          </a:xfrm>
          <a:prstGeom prst="straightConnector1">
            <a:avLst/>
          </a:prstGeom>
          <a:ln w="15875">
            <a:solidFill>
              <a:srgbClr val="FFC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172200" y="3158616"/>
            <a:ext cx="2848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FFC000"/>
                </a:solidFill>
              </a:rPr>
              <a:t>An attribute, field or column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1726962" y="4953000"/>
            <a:ext cx="5943600" cy="457200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endCxn id="16" idx="2"/>
          </p:cNvCxnSpPr>
          <p:nvPr/>
        </p:nvCxnSpPr>
        <p:spPr>
          <a:xfrm flipH="1" flipV="1">
            <a:off x="881709" y="4828929"/>
            <a:ext cx="845253" cy="352671"/>
          </a:xfrm>
          <a:prstGeom prst="straightConnector1">
            <a:avLst/>
          </a:prstGeom>
          <a:ln w="15875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6200" y="4182598"/>
            <a:ext cx="16110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>
                <a:solidFill>
                  <a:srgbClr val="FF0000"/>
                </a:solidFill>
              </a:rPr>
              <a:t>A record, tuple </a:t>
            </a:r>
            <a:br>
              <a:rPr lang="en-US" i="1" dirty="0">
                <a:solidFill>
                  <a:srgbClr val="FF0000"/>
                </a:solidFill>
              </a:rPr>
            </a:br>
            <a:r>
              <a:rPr lang="en-US" i="1" dirty="0">
                <a:solidFill>
                  <a:srgbClr val="FF0000"/>
                </a:solidFill>
              </a:rPr>
              <a:t>or row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705022" y="3992098"/>
            <a:ext cx="5965540" cy="2027702"/>
          </a:xfrm>
          <a:prstGeom prst="roundRect">
            <a:avLst/>
          </a:prstGeom>
          <a:noFill/>
          <a:ln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4687792" y="6019800"/>
            <a:ext cx="10970" cy="260866"/>
          </a:xfrm>
          <a:prstGeom prst="straightConnector1">
            <a:avLst/>
          </a:prstGeom>
          <a:ln w="15875">
            <a:solidFill>
              <a:srgbClr val="00B05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319290" y="2590800"/>
            <a:ext cx="6763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b="1" dirty="0"/>
              <a:t>Students(</a:t>
            </a:r>
            <a:r>
              <a:rPr lang="en-US" b="1" i="1" u="sng" dirty="0" err="1"/>
              <a:t>sid</a:t>
            </a:r>
            <a:r>
              <a:rPr lang="en-US" b="1" dirty="0"/>
              <a:t>: string, </a:t>
            </a:r>
            <a:r>
              <a:rPr lang="en-US" b="1" i="1" dirty="0"/>
              <a:t>name</a:t>
            </a:r>
            <a:r>
              <a:rPr lang="en-US" b="1" dirty="0"/>
              <a:t>: string, </a:t>
            </a:r>
            <a:r>
              <a:rPr lang="en-US" b="1" i="1" dirty="0"/>
              <a:t>login</a:t>
            </a:r>
            <a:r>
              <a:rPr lang="en-US" b="1" dirty="0"/>
              <a:t>: string, </a:t>
            </a:r>
            <a:r>
              <a:rPr lang="en-US" b="1" i="1" dirty="0"/>
              <a:t>dob</a:t>
            </a:r>
            <a:r>
              <a:rPr lang="en-US" b="1" dirty="0"/>
              <a:t>: string, </a:t>
            </a:r>
            <a:r>
              <a:rPr lang="en-US" b="1" i="1" dirty="0" err="1"/>
              <a:t>gpa</a:t>
            </a:r>
            <a:r>
              <a:rPr lang="en-US" b="1" dirty="0"/>
              <a:t>: real)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358497" y="2063864"/>
            <a:ext cx="18641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Students Schema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1334244" y="2579132"/>
            <a:ext cx="6742955" cy="381000"/>
          </a:xfrm>
          <a:prstGeom prst="roundRect">
            <a:avLst/>
          </a:prstGeom>
          <a:noFill/>
          <a:ln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 flipH="1" flipV="1">
            <a:off x="4290547" y="2433196"/>
            <a:ext cx="129053" cy="157604"/>
          </a:xfrm>
          <a:prstGeom prst="straightConnector1">
            <a:avLst/>
          </a:prstGeom>
          <a:ln w="15875">
            <a:solidFill>
              <a:srgbClr val="0070C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1726962" y="4396652"/>
            <a:ext cx="914400" cy="1495671"/>
          </a:xfrm>
          <a:prstGeom prst="roundRect">
            <a:avLst/>
          </a:prstGeom>
          <a:noFill/>
          <a:ln>
            <a:solidFill>
              <a:srgbClr val="2906FA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2204950" y="3758724"/>
            <a:ext cx="436412" cy="637928"/>
          </a:xfrm>
          <a:prstGeom prst="straightConnector1">
            <a:avLst/>
          </a:prstGeom>
          <a:ln w="15875">
            <a:solidFill>
              <a:srgbClr val="2906FA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79498" y="3392115"/>
            <a:ext cx="5511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2906FA"/>
                </a:solidFill>
              </a:rPr>
              <a:t>Integrity Constraint: Every student has a unique </a:t>
            </a:r>
            <a:r>
              <a:rPr lang="en-US" i="1" dirty="0" err="1">
                <a:solidFill>
                  <a:srgbClr val="2906FA"/>
                </a:solidFill>
              </a:rPr>
              <a:t>sid</a:t>
            </a:r>
            <a:r>
              <a:rPr lang="en-US" dirty="0">
                <a:solidFill>
                  <a:srgbClr val="2906FA"/>
                </a:solidFill>
              </a:rPr>
              <a:t> value</a:t>
            </a:r>
          </a:p>
        </p:txBody>
      </p:sp>
      <p:pic>
        <p:nvPicPr>
          <p:cNvPr id="2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6386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10" grpId="0"/>
      <p:bldP spid="13" grpId="0" animBg="1"/>
      <p:bldP spid="16" grpId="0"/>
      <p:bldP spid="18" grpId="0" animBg="1"/>
      <p:bldP spid="22" grpId="0"/>
      <p:bldP spid="23" grpId="0"/>
      <p:bldP spid="24" grpId="0" animBg="1"/>
      <p:bldP spid="27" grpId="0" animBg="1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Levels of Abstraction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/>
              <a:t>The data in a DBMS is described at three levels of abstraction, the </a:t>
            </a:r>
            <a:r>
              <a:rPr lang="en-US" sz="2400" dirty="0">
                <a:solidFill>
                  <a:srgbClr val="0070C0"/>
                </a:solidFill>
              </a:rPr>
              <a:t>conceptual </a:t>
            </a:r>
            <a:r>
              <a:rPr lang="en-US" sz="2400" dirty="0"/>
              <a:t>(or</a:t>
            </a:r>
            <a:r>
              <a:rPr lang="en-US" sz="2400" dirty="0">
                <a:solidFill>
                  <a:srgbClr val="0070C0"/>
                </a:solidFill>
              </a:rPr>
              <a:t> logical</a:t>
            </a:r>
            <a:r>
              <a:rPr lang="en-US" sz="2400" dirty="0"/>
              <a:t>), </a:t>
            </a:r>
            <a:r>
              <a:rPr lang="en-US" sz="2400" dirty="0">
                <a:solidFill>
                  <a:srgbClr val="0070C0"/>
                </a:solidFill>
              </a:rPr>
              <a:t>physical</a:t>
            </a:r>
            <a:r>
              <a:rPr lang="en-US" sz="2400" dirty="0"/>
              <a:t> and </a:t>
            </a:r>
            <a:r>
              <a:rPr lang="en-US" sz="2400" dirty="0">
                <a:solidFill>
                  <a:srgbClr val="0070C0"/>
                </a:solidFill>
              </a:rPr>
              <a:t>external</a:t>
            </a:r>
            <a:r>
              <a:rPr lang="en-US" sz="2400" dirty="0"/>
              <a:t> schemas</a:t>
            </a: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200" dirty="0"/>
              <a:t>The conceptual schema describes</a:t>
            </a:r>
            <a:br>
              <a:rPr lang="en-US" sz="2200" dirty="0"/>
            </a:br>
            <a:r>
              <a:rPr lang="en-US" sz="2200" dirty="0"/>
              <a:t>data in terms of a specific data model </a:t>
            </a:r>
            <a:br>
              <a:rPr lang="en-US" sz="2200" dirty="0"/>
            </a:br>
            <a:r>
              <a:rPr lang="en-US" sz="2200" dirty="0"/>
              <a:t>(e.g., the relational model of data)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200" dirty="0"/>
              <a:t>The physical schema specifies how data</a:t>
            </a:r>
            <a:br>
              <a:rPr lang="en-US" sz="2200" dirty="0"/>
            </a:br>
            <a:r>
              <a:rPr lang="en-US" sz="2200" dirty="0"/>
              <a:t>described in the conceptual schema are</a:t>
            </a:r>
            <a:br>
              <a:rPr lang="en-US" sz="2200" dirty="0"/>
            </a:br>
            <a:r>
              <a:rPr lang="en-US" sz="2200" dirty="0"/>
              <a:t>stored on secondary storage devices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200" dirty="0"/>
              <a:t>The external schema (or </a:t>
            </a:r>
            <a:r>
              <a:rPr lang="en-US" sz="2200" dirty="0">
                <a:solidFill>
                  <a:srgbClr val="0070C0"/>
                </a:solidFill>
              </a:rPr>
              <a:t>views</a:t>
            </a:r>
            <a:r>
              <a:rPr lang="en-US" sz="2200" dirty="0"/>
              <a:t>) allow data</a:t>
            </a:r>
            <a:br>
              <a:rPr lang="en-US" sz="2200" dirty="0"/>
            </a:br>
            <a:r>
              <a:rPr lang="en-US" sz="2200" dirty="0"/>
              <a:t>access to be customized at the level of individual users or group of users (views can be 1 or many)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3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Oval 9"/>
          <p:cNvSpPr>
            <a:spLocks noChangeArrowheads="1"/>
          </p:cNvSpPr>
          <p:nvPr/>
        </p:nvSpPr>
        <p:spPr bwMode="auto">
          <a:xfrm>
            <a:off x="6422168" y="4557794"/>
            <a:ext cx="1041400" cy="203200"/>
          </a:xfrm>
          <a:prstGeom prst="ellips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426560" y="4659394"/>
            <a:ext cx="0" cy="9144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Oval 11"/>
          <p:cNvSpPr>
            <a:spLocks noChangeArrowheads="1"/>
          </p:cNvSpPr>
          <p:nvPr/>
        </p:nvSpPr>
        <p:spPr bwMode="auto">
          <a:xfrm>
            <a:off x="6422168" y="5472194"/>
            <a:ext cx="1041400" cy="203200"/>
          </a:xfrm>
          <a:prstGeom prst="ellips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Line 12"/>
          <p:cNvSpPr>
            <a:spLocks noChangeShapeType="1"/>
          </p:cNvSpPr>
          <p:nvPr/>
        </p:nvSpPr>
        <p:spPr bwMode="auto">
          <a:xfrm>
            <a:off x="7467722" y="4659394"/>
            <a:ext cx="0" cy="9144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6054292" y="3921207"/>
            <a:ext cx="1881926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dirty="0">
                <a:solidFill>
                  <a:schemeClr val="tx2"/>
                </a:solidFill>
                <a:latin typeface="Book Antiqua" pitchFamily="18" charset="0"/>
              </a:rPr>
              <a:t>Physical Schema</a:t>
            </a: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5870171" y="3235407"/>
            <a:ext cx="2204131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dirty="0">
                <a:solidFill>
                  <a:schemeClr val="tx2"/>
                </a:solidFill>
                <a:latin typeface="Book Antiqua" pitchFamily="18" charset="0"/>
              </a:rPr>
              <a:t>Conceptual Schema</a:t>
            </a:r>
          </a:p>
        </p:txBody>
      </p:sp>
      <p:sp>
        <p:nvSpPr>
          <p:cNvPr id="10" name="Rectangle 15"/>
          <p:cNvSpPr>
            <a:spLocks noChangeArrowheads="1"/>
          </p:cNvSpPr>
          <p:nvPr/>
        </p:nvSpPr>
        <p:spPr bwMode="auto">
          <a:xfrm>
            <a:off x="5211350" y="2397207"/>
            <a:ext cx="892873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dirty="0">
                <a:solidFill>
                  <a:schemeClr val="tx2"/>
                </a:solidFill>
                <a:latin typeface="Book Antiqua" pitchFamily="18" charset="0"/>
              </a:rPr>
              <a:t>View 1</a:t>
            </a: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6506750" y="2397207"/>
            <a:ext cx="892873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dirty="0">
                <a:solidFill>
                  <a:schemeClr val="tx2"/>
                </a:solidFill>
                <a:latin typeface="Book Antiqua" pitchFamily="18" charset="0"/>
              </a:rPr>
              <a:t>View 2</a:t>
            </a:r>
          </a:p>
        </p:txBody>
      </p:sp>
      <p:sp>
        <p:nvSpPr>
          <p:cNvPr id="12" name="Rectangle 17"/>
          <p:cNvSpPr>
            <a:spLocks noChangeArrowheads="1"/>
          </p:cNvSpPr>
          <p:nvPr/>
        </p:nvSpPr>
        <p:spPr bwMode="auto">
          <a:xfrm>
            <a:off x="7803738" y="2397207"/>
            <a:ext cx="892873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dirty="0">
                <a:solidFill>
                  <a:schemeClr val="tx2"/>
                </a:solidFill>
                <a:latin typeface="Book Antiqua" pitchFamily="18" charset="0"/>
              </a:rPr>
              <a:t>View 3</a:t>
            </a:r>
          </a:p>
        </p:txBody>
      </p:sp>
      <p:sp>
        <p:nvSpPr>
          <p:cNvPr id="13" name="Rectangle 18"/>
          <p:cNvSpPr>
            <a:spLocks noChangeArrowheads="1"/>
          </p:cNvSpPr>
          <p:nvPr/>
        </p:nvSpPr>
        <p:spPr bwMode="auto">
          <a:xfrm>
            <a:off x="5126768" y="2424194"/>
            <a:ext cx="1041400" cy="35560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9"/>
          <p:cNvSpPr>
            <a:spLocks noChangeArrowheads="1"/>
          </p:cNvSpPr>
          <p:nvPr/>
        </p:nvSpPr>
        <p:spPr bwMode="auto">
          <a:xfrm>
            <a:off x="6422168" y="2424194"/>
            <a:ext cx="1041400" cy="35560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7717568" y="2424194"/>
            <a:ext cx="1041400" cy="35560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5583968" y="3262394"/>
            <a:ext cx="2794000" cy="35560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5812568" y="3948194"/>
            <a:ext cx="2336800" cy="35560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23"/>
          <p:cNvSpPr>
            <a:spLocks noChangeShapeType="1"/>
          </p:cNvSpPr>
          <p:nvPr/>
        </p:nvSpPr>
        <p:spPr bwMode="auto">
          <a:xfrm>
            <a:off x="5647468" y="2792494"/>
            <a:ext cx="533400" cy="4572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24"/>
          <p:cNvSpPr>
            <a:spLocks noChangeShapeType="1"/>
          </p:cNvSpPr>
          <p:nvPr/>
        </p:nvSpPr>
        <p:spPr bwMode="auto">
          <a:xfrm>
            <a:off x="6942868" y="2792494"/>
            <a:ext cx="0" cy="4572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25"/>
          <p:cNvSpPr>
            <a:spLocks noChangeShapeType="1"/>
          </p:cNvSpPr>
          <p:nvPr/>
        </p:nvSpPr>
        <p:spPr bwMode="auto">
          <a:xfrm flipH="1">
            <a:off x="7704868" y="2792494"/>
            <a:ext cx="533400" cy="4572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26"/>
          <p:cNvSpPr>
            <a:spLocks noChangeShapeType="1"/>
          </p:cNvSpPr>
          <p:nvPr/>
        </p:nvSpPr>
        <p:spPr bwMode="auto">
          <a:xfrm>
            <a:off x="6942868" y="3630694"/>
            <a:ext cx="0" cy="304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27"/>
          <p:cNvSpPr>
            <a:spLocks noChangeShapeType="1"/>
          </p:cNvSpPr>
          <p:nvPr/>
        </p:nvSpPr>
        <p:spPr bwMode="auto">
          <a:xfrm>
            <a:off x="6942868" y="4316494"/>
            <a:ext cx="0" cy="381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Rectangle 17"/>
          <p:cNvSpPr>
            <a:spLocks noChangeArrowheads="1"/>
          </p:cNvSpPr>
          <p:nvPr/>
        </p:nvSpPr>
        <p:spPr bwMode="auto">
          <a:xfrm>
            <a:off x="6626173" y="4949879"/>
            <a:ext cx="654026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dirty="0">
                <a:solidFill>
                  <a:schemeClr val="tx2"/>
                </a:solidFill>
                <a:latin typeface="Book Antiqua" pitchFamily="18" charset="0"/>
              </a:rPr>
              <a:t>Disk</a:t>
            </a:r>
          </a:p>
        </p:txBody>
      </p:sp>
      <p:pic>
        <p:nvPicPr>
          <p:cNvPr id="29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2743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Views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/>
              <a:t>A view is conceptually a relation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Records in a view are computed as needed and usually not stored in a DBMS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Example: University Database</a:t>
            </a: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3"/>
            <a:endParaRPr lang="en-US" dirty="0"/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609600" y="4343400"/>
          <a:ext cx="8153400" cy="19558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71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Conceptual</a:t>
                      </a:r>
                      <a:r>
                        <a:rPr lang="en-US" sz="1600" baseline="0" dirty="0"/>
                        <a:t> Schema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Physical Schema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External Schema (View)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solidFill>
                            <a:srgbClr val="0070C0"/>
                          </a:solidFill>
                        </a:rPr>
                        <a:t>Students</a:t>
                      </a:r>
                      <a:r>
                        <a:rPr lang="en-US" sz="1400" dirty="0"/>
                        <a:t>(</a:t>
                      </a:r>
                      <a:r>
                        <a:rPr lang="en-US" sz="1400" dirty="0" err="1"/>
                        <a:t>sid</a:t>
                      </a:r>
                      <a:r>
                        <a:rPr lang="en-US" sz="1400" dirty="0"/>
                        <a:t>: string, name: string, login: string, dob: string, </a:t>
                      </a:r>
                      <a:r>
                        <a:rPr lang="en-US" sz="1400" dirty="0" err="1"/>
                        <a:t>gpa:real</a:t>
                      </a:r>
                      <a:r>
                        <a:rPr lang="en-US" sz="1400" dirty="0"/>
                        <a:t>)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solidFill>
                            <a:srgbClr val="0070C0"/>
                          </a:solidFill>
                        </a:rPr>
                        <a:t>Courses</a:t>
                      </a:r>
                      <a:r>
                        <a:rPr lang="en-US" sz="1400" dirty="0"/>
                        <a:t>(cid: string, </a:t>
                      </a:r>
                      <a:r>
                        <a:rPr lang="en-US" sz="1400" dirty="0" err="1"/>
                        <a:t>cname:string</a:t>
                      </a:r>
                      <a:r>
                        <a:rPr lang="en-US" sz="1400" dirty="0"/>
                        <a:t>, </a:t>
                      </a:r>
                      <a:r>
                        <a:rPr lang="en-US" sz="1400" dirty="0" err="1"/>
                        <a:t>credits:integer</a:t>
                      </a:r>
                      <a:r>
                        <a:rPr lang="en-US" sz="1400" dirty="0"/>
                        <a:t>) 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solidFill>
                            <a:srgbClr val="0070C0"/>
                          </a:solidFill>
                        </a:rPr>
                        <a:t>Enrolled</a:t>
                      </a:r>
                      <a:r>
                        <a:rPr lang="en-US" sz="1400" dirty="0"/>
                        <a:t>(</a:t>
                      </a:r>
                      <a:r>
                        <a:rPr lang="en-US" sz="1400" dirty="0" err="1"/>
                        <a:t>sid:string</a:t>
                      </a:r>
                      <a:r>
                        <a:rPr lang="en-US" sz="1400" dirty="0"/>
                        <a:t>, cid:string, </a:t>
                      </a:r>
                      <a:r>
                        <a:rPr lang="en-US" sz="1400" dirty="0" err="1"/>
                        <a:t>grade:string</a:t>
                      </a:r>
                      <a:r>
                        <a:rPr lang="en-US" sz="14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400" dirty="0"/>
                        <a:t>Relations stored as heap files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400" dirty="0"/>
                        <a:t>Index on first column of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dirty="0"/>
                        <a:t>Students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400" dirty="0"/>
                        <a:t>Students can be allowed to find out course enrollments: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400" dirty="0"/>
                        <a:t>Course_info(cid: string, enrollment: integer)</a:t>
                      </a:r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Rounded Rectangle 13"/>
          <p:cNvSpPr/>
          <p:nvPr/>
        </p:nvSpPr>
        <p:spPr>
          <a:xfrm>
            <a:off x="6401514" y="5173054"/>
            <a:ext cx="1981200" cy="5334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812562" y="4724400"/>
            <a:ext cx="2311638" cy="1557469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>
            <a:stCxn id="14" idx="1"/>
            <a:endCxn id="15" idx="3"/>
          </p:cNvCxnSpPr>
          <p:nvPr/>
        </p:nvCxnSpPr>
        <p:spPr>
          <a:xfrm flipH="1">
            <a:off x="3124200" y="5439754"/>
            <a:ext cx="3277314" cy="63381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064615" y="5518442"/>
            <a:ext cx="34461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</a:rPr>
              <a:t>Can be computed from the relations in </a:t>
            </a:r>
            <a:br>
              <a:rPr lang="en-US" sz="1600" dirty="0">
                <a:solidFill>
                  <a:srgbClr val="FF0000"/>
                </a:solidFill>
              </a:rPr>
            </a:br>
            <a:r>
              <a:rPr lang="en-US" sz="1600" dirty="0">
                <a:solidFill>
                  <a:srgbClr val="FF0000"/>
                </a:solidFill>
              </a:rPr>
              <a:t>the conceptual schema (so as to avoid </a:t>
            </a:r>
            <a:br>
              <a:rPr lang="en-US" sz="1600" dirty="0">
                <a:solidFill>
                  <a:srgbClr val="FF0000"/>
                </a:solidFill>
              </a:rPr>
            </a:br>
            <a:r>
              <a:rPr lang="en-US" sz="1600" dirty="0">
                <a:solidFill>
                  <a:srgbClr val="FF0000"/>
                </a:solidFill>
              </a:rPr>
              <a:t>data redundancy and inconsistency).</a:t>
            </a:r>
          </a:p>
        </p:txBody>
      </p:sp>
      <p:pic>
        <p:nvPicPr>
          <p:cNvPr id="1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4653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7214</TotalTime>
  <Words>2344</Words>
  <Application>Microsoft Office PowerPoint</Application>
  <PresentationFormat>On-screen Show (4:3)</PresentationFormat>
  <Paragraphs>861</Paragraphs>
  <Slides>52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9" baseType="lpstr">
      <vt:lpstr>MS PGothic</vt:lpstr>
      <vt:lpstr>Arial</vt:lpstr>
      <vt:lpstr>Book Antiqua</vt:lpstr>
      <vt:lpstr>Calibri</vt:lpstr>
      <vt:lpstr>Times New Roman</vt:lpstr>
      <vt:lpstr>Wingdings</vt:lpstr>
      <vt:lpstr>Office Theme</vt:lpstr>
      <vt:lpstr>Database Applications (15-415)  The Entity Relationship Model Lecture 2, January 9, 2018</vt:lpstr>
      <vt:lpstr>Today…</vt:lpstr>
      <vt:lpstr>Outline</vt:lpstr>
      <vt:lpstr>Some Definitions</vt:lpstr>
      <vt:lpstr>Data Models</vt:lpstr>
      <vt:lpstr>The Relational Model</vt:lpstr>
      <vt:lpstr>The Relational Model: An Example</vt:lpstr>
      <vt:lpstr>Levels of Abstraction</vt:lpstr>
      <vt:lpstr>Views</vt:lpstr>
      <vt:lpstr>Iterating: Data Independence</vt:lpstr>
      <vt:lpstr>Queries in a DBMS</vt:lpstr>
      <vt:lpstr>Concurrent Execution and Transactions</vt:lpstr>
      <vt:lpstr>Ensuring Atomicity</vt:lpstr>
      <vt:lpstr>The Architecture of a Relational DBMS</vt:lpstr>
      <vt:lpstr>People Who Work With Databases</vt:lpstr>
      <vt:lpstr>The Architecture of a Relational DBMS</vt:lpstr>
      <vt:lpstr>Summary</vt:lpstr>
      <vt:lpstr>Summary</vt:lpstr>
      <vt:lpstr>Outline</vt:lpstr>
      <vt:lpstr>Database Design</vt:lpstr>
      <vt:lpstr>Outline</vt:lpstr>
      <vt:lpstr>Entities and Entity Sets</vt:lpstr>
      <vt:lpstr>Tools and An ER Diagram</vt:lpstr>
      <vt:lpstr>Relationship and Relationship Sets</vt:lpstr>
      <vt:lpstr>More Tools and ER Diagrams</vt:lpstr>
      <vt:lpstr>Ternary Relationships</vt:lpstr>
      <vt:lpstr>Key Constraints</vt:lpstr>
      <vt:lpstr>Cardinalities</vt:lpstr>
      <vt:lpstr>Cardinalities: Examples</vt:lpstr>
      <vt:lpstr>Cardinalities: Examples</vt:lpstr>
      <vt:lpstr>Cardinalities: Examples</vt:lpstr>
      <vt:lpstr>A Working Example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Participation Constraints</vt:lpstr>
      <vt:lpstr>Total vs. Partial Participations</vt:lpstr>
      <vt:lpstr>Total vs. Partial Participations</vt:lpstr>
      <vt:lpstr>Total vs. Partial Participations</vt:lpstr>
      <vt:lpstr>Weak Entities</vt:lpstr>
      <vt:lpstr>Weak Entities: An Example</vt:lpstr>
      <vt:lpstr>ISA (`is a’) Hierarchies</vt:lpstr>
      <vt:lpstr>Overlap and Covering Constraints</vt:lpstr>
      <vt:lpstr>Overlap Constraints: Examples</vt:lpstr>
      <vt:lpstr>Covering Constraints: Examples</vt:lpstr>
      <vt:lpstr>More Details on ISA Hierarchies</vt:lpstr>
      <vt:lpstr>Aggregation</vt:lpstr>
      <vt:lpstr>Next Class</vt:lpstr>
    </vt:vector>
  </TitlesOfParts>
  <Company>Carnegie Mellon University in Qatar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Yousuf Ahmad</cp:lastModifiedBy>
  <cp:revision>519</cp:revision>
  <dcterms:created xsi:type="dcterms:W3CDTF">2013-11-24T06:45:02Z</dcterms:created>
  <dcterms:modified xsi:type="dcterms:W3CDTF">2018-01-09T10:22:25Z</dcterms:modified>
</cp:coreProperties>
</file>