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8"/>
  </p:notesMasterIdLst>
  <p:handoutMasterIdLst>
    <p:handoutMasterId r:id="rId89"/>
  </p:handoutMasterIdLst>
  <p:sldIdLst>
    <p:sldId id="256" r:id="rId2"/>
    <p:sldId id="1120" r:id="rId3"/>
    <p:sldId id="780" r:id="rId4"/>
    <p:sldId id="1164" r:id="rId5"/>
    <p:sldId id="1244" r:id="rId6"/>
    <p:sldId id="1228" r:id="rId7"/>
    <p:sldId id="1229" r:id="rId8"/>
    <p:sldId id="1230" r:id="rId9"/>
    <p:sldId id="1231" r:id="rId10"/>
    <p:sldId id="1245" r:id="rId11"/>
    <p:sldId id="1246" r:id="rId12"/>
    <p:sldId id="1247" r:id="rId13"/>
    <p:sldId id="1232" r:id="rId14"/>
    <p:sldId id="1233" r:id="rId15"/>
    <p:sldId id="1234" r:id="rId16"/>
    <p:sldId id="1235" r:id="rId17"/>
    <p:sldId id="1236" r:id="rId18"/>
    <p:sldId id="1237" r:id="rId19"/>
    <p:sldId id="1238" r:id="rId20"/>
    <p:sldId id="1239" r:id="rId21"/>
    <p:sldId id="1240" r:id="rId22"/>
    <p:sldId id="1241" r:id="rId23"/>
    <p:sldId id="1243" r:id="rId24"/>
    <p:sldId id="1242" r:id="rId25"/>
    <p:sldId id="1148" r:id="rId26"/>
    <p:sldId id="1149" r:id="rId27"/>
    <p:sldId id="1213" r:id="rId28"/>
    <p:sldId id="1150" r:id="rId29"/>
    <p:sldId id="1151" r:id="rId30"/>
    <p:sldId id="1152" r:id="rId31"/>
    <p:sldId id="1153" r:id="rId32"/>
    <p:sldId id="1154" r:id="rId33"/>
    <p:sldId id="1190" r:id="rId34"/>
    <p:sldId id="1175" r:id="rId35"/>
    <p:sldId id="1176" r:id="rId36"/>
    <p:sldId id="1177" r:id="rId37"/>
    <p:sldId id="1178" r:id="rId38"/>
    <p:sldId id="1179" r:id="rId39"/>
    <p:sldId id="1180" r:id="rId40"/>
    <p:sldId id="1189" r:id="rId41"/>
    <p:sldId id="1214" r:id="rId42"/>
    <p:sldId id="1181" r:id="rId43"/>
    <p:sldId id="1182" r:id="rId44"/>
    <p:sldId id="1183" r:id="rId45"/>
    <p:sldId id="1184" r:id="rId46"/>
    <p:sldId id="1186" r:id="rId47"/>
    <p:sldId id="1187" r:id="rId48"/>
    <p:sldId id="1188" r:id="rId49"/>
    <p:sldId id="1215" r:id="rId50"/>
    <p:sldId id="1191" r:id="rId51"/>
    <p:sldId id="1193" r:id="rId52"/>
    <p:sldId id="1194" r:id="rId53"/>
    <p:sldId id="1216" r:id="rId54"/>
    <p:sldId id="1195" r:id="rId55"/>
    <p:sldId id="1196" r:id="rId56"/>
    <p:sldId id="1198" r:id="rId57"/>
    <p:sldId id="1197" r:id="rId58"/>
    <p:sldId id="1199" r:id="rId59"/>
    <p:sldId id="1200" r:id="rId60"/>
    <p:sldId id="1201" r:id="rId61"/>
    <p:sldId id="1203" r:id="rId62"/>
    <p:sldId id="1205" r:id="rId63"/>
    <p:sldId id="1206" r:id="rId64"/>
    <p:sldId id="1207" r:id="rId65"/>
    <p:sldId id="1208" r:id="rId66"/>
    <p:sldId id="1209" r:id="rId67"/>
    <p:sldId id="1250" r:id="rId68"/>
    <p:sldId id="1210" r:id="rId69"/>
    <p:sldId id="1251" r:id="rId70"/>
    <p:sldId id="1252" r:id="rId71"/>
    <p:sldId id="1211" r:id="rId72"/>
    <p:sldId id="1212" r:id="rId73"/>
    <p:sldId id="1254" r:id="rId74"/>
    <p:sldId id="1253" r:id="rId75"/>
    <p:sldId id="1217" r:id="rId76"/>
    <p:sldId id="1218" r:id="rId77"/>
    <p:sldId id="1219" r:id="rId78"/>
    <p:sldId id="1220" r:id="rId79"/>
    <p:sldId id="1221" r:id="rId80"/>
    <p:sldId id="1222" r:id="rId81"/>
    <p:sldId id="1223" r:id="rId82"/>
    <p:sldId id="1224" r:id="rId83"/>
    <p:sldId id="1225" r:id="rId84"/>
    <p:sldId id="1226" r:id="rId85"/>
    <p:sldId id="1227" r:id="rId86"/>
    <p:sldId id="993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165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Join Operation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DBA2EA8A-05B3-42D3-8A34-6D1FB0F2B064}" type="presOf" srcId="{594BF85D-E9BC-439A-80D6-0EB4896FAE66}" destId="{B29A9E0A-040D-4327-A720-2D4283647F1F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  <dgm:cxn modelId="{35732D85-C01A-4455-9401-E52FA3B03F20}" type="presParOf" srcId="{30E5EA73-69FE-4C99-B7E6-D2785DA2F8C5}" destId="{B29A9E0A-040D-4327-A720-2D4283647F1F}" srcOrd="7" destOrd="0" presId="urn:microsoft.com/office/officeart/2008/layout/VerticalCurvedList"/>
    <dgm:cxn modelId="{BB63139E-EA07-4AEA-ACFD-472EEA4A581F}" type="presParOf" srcId="{30E5EA73-69FE-4C99-B7E6-D2785DA2F8C5}" destId="{BF5707B0-F172-4777-9CA5-5BDD20207612}" srcOrd="8" destOrd="0" presId="urn:microsoft.com/office/officeart/2008/layout/VerticalCurvedList"/>
    <dgm:cxn modelId="{E501F62F-5ABE-4463-886E-FDE49032ECC3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Join Operation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DBA2EA8A-05B3-42D3-8A34-6D1FB0F2B064}" type="presOf" srcId="{594BF85D-E9BC-439A-80D6-0EB4896FAE66}" destId="{B29A9E0A-040D-4327-A720-2D4283647F1F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  <dgm:cxn modelId="{35732D85-C01A-4455-9401-E52FA3B03F20}" type="presParOf" srcId="{30E5EA73-69FE-4C99-B7E6-D2785DA2F8C5}" destId="{B29A9E0A-040D-4327-A720-2D4283647F1F}" srcOrd="7" destOrd="0" presId="urn:microsoft.com/office/officeart/2008/layout/VerticalCurvedList"/>
    <dgm:cxn modelId="{BB63139E-EA07-4AEA-ACFD-472EEA4A581F}" type="presParOf" srcId="{30E5EA73-69FE-4C99-B7E6-D2785DA2F8C5}" destId="{BF5707B0-F172-4777-9CA5-5BDD20207612}" srcOrd="8" destOrd="0" presId="urn:microsoft.com/office/officeart/2008/layout/VerticalCurvedList"/>
    <dgm:cxn modelId="{E501F62F-5ABE-4463-886E-FDE49032ECC3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Join Operation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Join Operation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29/Mar/18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29/Mar/18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2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33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8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57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78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Book Antiqua" pitchFamily="18" charset="0"/>
            </a:endParaRPr>
          </a:p>
        </p:txBody>
      </p:sp>
      <p:sp>
        <p:nvSpPr>
          <p:cNvPr id="106499" name="Header Placeholder 3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15-415/615</a:t>
            </a:r>
          </a:p>
        </p:txBody>
      </p:sp>
      <p:sp>
        <p:nvSpPr>
          <p:cNvPr id="106500" name="Date Placeholder 4"/>
          <p:cNvSpPr>
            <a:spLocks noGrp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Faloutsos</a:t>
            </a:r>
          </a:p>
        </p:txBody>
      </p:sp>
      <p:sp>
        <p:nvSpPr>
          <p:cNvPr id="106501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fld id="{A2A2EBD8-1F7D-4F5D-89A0-27D2933BF83C}" type="slidenum">
              <a:rPr lang="en-US" sz="1300"/>
              <a:pPr eaLnBrk="1" hangingPunct="1"/>
              <a:t>46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09360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8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593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29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10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1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26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519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48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3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7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0809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82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35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15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124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3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29/Mar/18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29/Mar/18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29/Mar/18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29/Mar/18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29/Mar/18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29/Mar/18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29/Mar/18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7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7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7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7.w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7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7.wm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5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6.bin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8.bin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VII</a:t>
            </a:r>
            <a:br>
              <a:rPr lang="en-US" dirty="0"/>
            </a:br>
            <a:r>
              <a:rPr lang="en-US" dirty="0"/>
              <a:t>Lecture 19, March 27,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492" y="1600200"/>
            <a:ext cx="8915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How can we sort a file with </a:t>
            </a:r>
            <a:r>
              <a:rPr lang="en-US" sz="2800" i="1" dirty="0"/>
              <a:t>N</a:t>
            </a:r>
            <a:r>
              <a:rPr lang="en-US" sz="2800" dirty="0"/>
              <a:t> pages using </a:t>
            </a:r>
            <a:r>
              <a:rPr lang="en-US" sz="2800" b="1" i="1" u="sng" dirty="0"/>
              <a:t>B</a:t>
            </a:r>
            <a:r>
              <a:rPr lang="en-US" sz="2800" dirty="0"/>
              <a:t> buffer pages?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0: </a:t>
            </a:r>
            <a:r>
              <a:rPr lang="en-US" sz="2600" dirty="0"/>
              <a:t>use </a:t>
            </a:r>
            <a:r>
              <a:rPr lang="en-US" sz="2600" i="1" dirty="0"/>
              <a:t>B </a:t>
            </a:r>
            <a:r>
              <a:rPr lang="en-US" sz="2600" dirty="0"/>
              <a:t>buffer pages and </a:t>
            </a:r>
            <a:r>
              <a:rPr lang="en-US" sz="2600" b="1" i="1" dirty="0"/>
              <a:t>sort internally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This will produce                 sorted B-page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Passes 1, 2, …: </a:t>
            </a:r>
            <a:r>
              <a:rPr lang="en-US" sz="2600" dirty="0"/>
              <a:t>use B – 1 buffer pages for input and the remaining page for output; do (B-1)-way merge in each run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571081" y="2614613"/>
          <a:ext cx="2001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1999953" imgH="724230" progId="Equation.3">
                  <p:embed/>
                </p:oleObj>
              </mc:Choice>
              <mc:Fallback>
                <p:oleObj name="Equation" r:id="rId3" imgW="1999953" imgH="724230" progId="Equation.3">
                  <p:embed/>
                  <p:pic>
                    <p:nvPicPr>
                      <p:cNvPr id="2" name="Object 1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081" y="2614613"/>
                        <a:ext cx="20018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7"/>
          <p:cNvSpPr>
            <a:spLocks/>
          </p:cNvSpPr>
          <p:nvPr/>
        </p:nvSpPr>
        <p:spPr bwMode="auto">
          <a:xfrm>
            <a:off x="6837363" y="42497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1198563" y="4638675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1198563" y="56388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1052513" y="42846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327400" y="6223000"/>
            <a:ext cx="306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6953250" y="4724400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3"/>
          <p:cNvSpPr>
            <a:spLocks/>
          </p:cNvSpPr>
          <p:nvPr/>
        </p:nvSpPr>
        <p:spPr bwMode="auto">
          <a:xfrm>
            <a:off x="6967538" y="5005388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4"/>
          <p:cNvSpPr>
            <a:spLocks/>
          </p:cNvSpPr>
          <p:nvPr/>
        </p:nvSpPr>
        <p:spPr bwMode="auto">
          <a:xfrm>
            <a:off x="3321050" y="4146550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5"/>
          <p:cNvSpPr>
            <a:spLocks/>
          </p:cNvSpPr>
          <p:nvPr/>
        </p:nvSpPr>
        <p:spPr bwMode="auto">
          <a:xfrm>
            <a:off x="5170488" y="5000625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6"/>
          <p:cNvSpPr>
            <a:spLocks/>
          </p:cNvSpPr>
          <p:nvPr/>
        </p:nvSpPr>
        <p:spPr bwMode="auto">
          <a:xfrm>
            <a:off x="3292475" y="57229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7"/>
          <p:cNvSpPr>
            <a:spLocks/>
          </p:cNvSpPr>
          <p:nvPr/>
        </p:nvSpPr>
        <p:spPr bwMode="auto">
          <a:xfrm>
            <a:off x="2787650" y="4038600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303588" y="4202113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224213" y="5780088"/>
            <a:ext cx="12620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5122863" y="5024438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45350" y="608330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1382713" y="611505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068388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>
            <a:off x="2435225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1071563" y="5884863"/>
            <a:ext cx="1363662" cy="190500"/>
            <a:chOff x="675" y="3611"/>
            <a:chExt cx="859" cy="120"/>
          </a:xfrm>
        </p:grpSpPr>
        <p:sp>
          <p:nvSpPr>
            <p:cNvPr id="55" name="Arc 25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G0" fmla="+- 21600 0 0"/>
                <a:gd name="G1" fmla="+- 744 0 0"/>
                <a:gd name="G2" fmla="+- 21600 0 0"/>
                <a:gd name="T0" fmla="*/ 21457 w 21600"/>
                <a:gd name="T1" fmla="*/ 22344 h 22344"/>
                <a:gd name="T2" fmla="*/ 13 w 21600"/>
                <a:gd name="T3" fmla="*/ 0 h 22344"/>
                <a:gd name="T4" fmla="*/ 21600 w 21600"/>
                <a:gd name="T5" fmla="*/ 744 h 2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rc 26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G0" fmla="+- 0 0 0"/>
                <a:gd name="G1" fmla="+- 187 0 0"/>
                <a:gd name="G2" fmla="+- 21600 0 0"/>
                <a:gd name="T0" fmla="*/ 21599 w 21600"/>
                <a:gd name="T1" fmla="*/ 0 h 21787"/>
                <a:gd name="T2" fmla="*/ 0 w 21600"/>
                <a:gd name="T3" fmla="*/ 21787 h 21787"/>
                <a:gd name="T4" fmla="*/ 0 w 21600"/>
                <a:gd name="T5" fmla="*/ 187 h 2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30"/>
          <p:cNvGrpSpPr>
            <a:grpSpLocks/>
          </p:cNvGrpSpPr>
          <p:nvPr/>
        </p:nvGrpSpPr>
        <p:grpSpPr bwMode="auto">
          <a:xfrm>
            <a:off x="6858000" y="5808663"/>
            <a:ext cx="1370013" cy="179387"/>
            <a:chOff x="4320" y="3563"/>
            <a:chExt cx="863" cy="113"/>
          </a:xfrm>
        </p:grpSpPr>
        <p:sp>
          <p:nvSpPr>
            <p:cNvPr id="58" name="Arc 28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G0" fmla="+- 21600 0 0"/>
                <a:gd name="G1" fmla="+- 589 0 0"/>
                <a:gd name="G2" fmla="+- 21600 0 0"/>
                <a:gd name="T0" fmla="*/ 21457 w 21600"/>
                <a:gd name="T1" fmla="*/ 22189 h 22189"/>
                <a:gd name="T2" fmla="*/ 8 w 21600"/>
                <a:gd name="T3" fmla="*/ 0 h 22189"/>
                <a:gd name="T4" fmla="*/ 21600 w 21600"/>
                <a:gd name="T5" fmla="*/ 589 h 2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G0" fmla="+- 0 0 0"/>
                <a:gd name="G1" fmla="+- 197 0 0"/>
                <a:gd name="G2" fmla="+- 21600 0 0"/>
                <a:gd name="T0" fmla="*/ 21599 w 21600"/>
                <a:gd name="T1" fmla="*/ 0 h 21797"/>
                <a:gd name="T2" fmla="*/ 0 w 21600"/>
                <a:gd name="T3" fmla="*/ 21797 h 21797"/>
                <a:gd name="T4" fmla="*/ 0 w 21600"/>
                <a:gd name="T5" fmla="*/ 197 h 2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6861175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8228013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V="1">
            <a:off x="2270125" y="44989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2274888" y="50530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527550" y="46831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V="1">
            <a:off x="4522788" y="53308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7"/>
          <p:cNvSpPr>
            <a:spLocks noChangeShapeType="1"/>
          </p:cNvSpPr>
          <p:nvPr/>
        </p:nvSpPr>
        <p:spPr bwMode="auto">
          <a:xfrm>
            <a:off x="6216650" y="52371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3321050" y="47926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3303588" y="4848225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3471863" y="4916488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0" name="Freeform 41"/>
          <p:cNvSpPr>
            <a:spLocks/>
          </p:cNvSpPr>
          <p:nvPr/>
        </p:nvSpPr>
        <p:spPr bwMode="auto">
          <a:xfrm>
            <a:off x="1198563" y="49164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2"/>
          <p:cNvSpPr>
            <a:spLocks noChangeShapeType="1"/>
          </p:cNvSpPr>
          <p:nvPr/>
        </p:nvSpPr>
        <p:spPr bwMode="auto">
          <a:xfrm>
            <a:off x="2355850" y="56991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43"/>
          <p:cNvSpPr>
            <a:spLocks noChangeShapeType="1"/>
          </p:cNvSpPr>
          <p:nvPr/>
        </p:nvSpPr>
        <p:spPr bwMode="auto">
          <a:xfrm>
            <a:off x="4527550" y="50530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7088188" y="4824413"/>
            <a:ext cx="83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Freeform 45"/>
          <p:cNvSpPr>
            <a:spLocks/>
          </p:cNvSpPr>
          <p:nvPr/>
        </p:nvSpPr>
        <p:spPr bwMode="auto">
          <a:xfrm>
            <a:off x="6967538" y="5559425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6"/>
          <p:cNvSpPr>
            <a:spLocks noChangeArrowheads="1"/>
          </p:cNvSpPr>
          <p:nvPr/>
        </p:nvSpPr>
        <p:spPr bwMode="auto">
          <a:xfrm>
            <a:off x="1298575" y="4824413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9230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B-Way Merge Sort: 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Number of passes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our example (i.e., 250 pages), using 20 buffer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Number of passes = 1 + </a:t>
            </a:r>
            <a:r>
              <a:rPr lang="en-US" dirty="0"/>
              <a:t>⌈</a:t>
            </a:r>
            <a:r>
              <a:rPr lang="en-US" sz="2600" dirty="0"/>
              <a:t>log</a:t>
            </a:r>
            <a:r>
              <a:rPr lang="en-US" sz="2600" baseline="-25000" dirty="0"/>
              <a:t>(20-1)</a:t>
            </a:r>
            <a:r>
              <a:rPr lang="en-US" sz="2400" dirty="0"/>
              <a:t>⌈</a:t>
            </a:r>
            <a:r>
              <a:rPr lang="en-US" sz="2600" dirty="0"/>
              <a:t>250/20</a:t>
            </a:r>
            <a:r>
              <a:rPr lang="en-US" sz="2400" dirty="0"/>
              <a:t>⌉</a:t>
            </a:r>
            <a:r>
              <a:rPr lang="en-US" dirty="0"/>
              <a:t>⌉</a:t>
            </a:r>
            <a:r>
              <a:rPr lang="en-US" sz="2600" dirty="0"/>
              <a:t> = 2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826926"/>
              </p:ext>
            </p:extLst>
          </p:nvPr>
        </p:nvGraphicFramePr>
        <p:xfrm>
          <a:off x="3886200" y="1358900"/>
          <a:ext cx="44973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3" imgW="4498975" imgH="928688" progId="Equation.3">
                  <p:embed/>
                </p:oleObj>
              </mc:Choice>
              <mc:Fallback>
                <p:oleObj name="Equation" r:id="rId3" imgW="4498975" imgH="928688" progId="Equation.3">
                  <p:embed/>
                  <p:pic>
                    <p:nvPicPr>
                      <p:cNvPr id="4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358900"/>
                        <a:ext cx="44973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1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I/</a:t>
            </a:r>
            <a:r>
              <a:rPr lang="en-US" sz="2600" dirty="0" err="1"/>
              <a:t>Os</a:t>
            </a:r>
            <a:r>
              <a:rPr lang="en-US" sz="2600" dirty="0"/>
              <a:t> + 250 I/</a:t>
            </a:r>
            <a:r>
              <a:rPr lang="en-US" sz="2600" dirty="0" err="1"/>
              <a:t>Os</a:t>
            </a:r>
            <a:r>
              <a:rPr lang="en-US" sz="2600" dirty="0"/>
              <a:t>, assuming each tuple written in the temporary relation is 10 bytes long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2</a:t>
            </a:r>
            <a:r>
              <a:rPr lang="en-US" sz="2600" dirty="0"/>
              <a:t>: if </a:t>
            </a:r>
            <a:r>
              <a:rPr lang="en-US" sz="2600" b="1" i="1" dirty="0"/>
              <a:t>B</a:t>
            </a:r>
            <a:r>
              <a:rPr lang="en-US" sz="2600" dirty="0"/>
              <a:t> (say) is 20, we can sort the temporary relation in 2 passes at a cost of 2×250×2 = 1000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3</a:t>
            </a:r>
            <a:r>
              <a:rPr lang="en-US" sz="2600" dirty="0"/>
              <a:t>: add another 250 I/</a:t>
            </a:r>
            <a:r>
              <a:rPr lang="en-US" sz="2600" dirty="0" err="1"/>
              <a:t>Os</a:t>
            </a:r>
            <a:r>
              <a:rPr lang="en-US" sz="2600" dirty="0"/>
              <a:t> for the scan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2500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58667" y="62484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149394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Projection based on sorting can be simply done by </a:t>
            </a:r>
            <a:r>
              <a:rPr lang="en-US" sz="2800" i="1" dirty="0"/>
              <a:t>modifying</a:t>
            </a:r>
            <a:r>
              <a:rPr lang="en-US" sz="2800" dirty="0"/>
              <a:t> the external sorting algorithm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this be achieved?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Project out unwanted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Eliminate duplicates during merging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Cost of merging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How many I/</a:t>
            </a:r>
            <a:r>
              <a:rPr lang="en-US" sz="3000" dirty="0" err="1">
                <a:solidFill>
                  <a:srgbClr val="0070C0"/>
                </a:solidFill>
              </a:rPr>
              <a:t>Os</a:t>
            </a:r>
            <a:r>
              <a:rPr lang="en-US" sz="30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0</a:t>
            </a:r>
            <a:r>
              <a:rPr lang="en-US" dirty="0"/>
              <a:t>: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T</a:t>
            </a:r>
            <a:r>
              <a:rPr lang="en-US" dirty="0"/>
              <a:t> = 1000 + 250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1</a:t>
            </a:r>
            <a:r>
              <a:rPr lang="en-US" dirty="0"/>
              <a:t>: read the runs (total of 250 pages) and </a:t>
            </a:r>
            <a:br>
              <a:rPr lang="en-US" dirty="0"/>
            </a:br>
            <a:r>
              <a:rPr lang="en-US" dirty="0"/>
              <a:t>merge them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Grand Total = 1500 I/</a:t>
            </a:r>
            <a:r>
              <a:rPr lang="en-US" dirty="0" err="1"/>
              <a:t>Os</a:t>
            </a:r>
            <a:r>
              <a:rPr lang="en-US" dirty="0"/>
              <a:t> (as opposed to 2500 I/</a:t>
            </a:r>
            <a:r>
              <a:rPr lang="en-US" dirty="0" err="1"/>
              <a:t>Os</a:t>
            </a:r>
            <a:r>
              <a:rPr lang="en-US" dirty="0"/>
              <a:t> using the </a:t>
            </a:r>
            <a:r>
              <a:rPr lang="en-US" i="1" dirty="0"/>
              <a:t>unmodified</a:t>
            </a:r>
            <a:r>
              <a:rPr lang="en-US" dirty="0"/>
              <a:t> version!)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2173069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372573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6463708" y="5361253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02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 </a:t>
            </a:r>
            <a:r>
              <a:rPr lang="en-US" sz="2800" dirty="0"/>
              <a:t>(</a:t>
            </a:r>
            <a:r>
              <a:rPr lang="en-US" sz="2800" i="1" dirty="0"/>
              <a:t>assuming B buffers</a:t>
            </a:r>
            <a:r>
              <a:rPr lang="en-US" sz="2800" dirty="0"/>
              <a:t>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</a:t>
            </a:r>
            <a:r>
              <a:rPr lang="en-US" sz="2600" b="1" i="1" dirty="0"/>
              <a:t>R </a:t>
            </a:r>
            <a:r>
              <a:rPr lang="en-US" sz="2600" dirty="0"/>
              <a:t>using 1 input buffer, </a:t>
            </a:r>
            <a:r>
              <a:rPr lang="en-US" sz="2600" i="1" dirty="0"/>
              <a:t>one</a:t>
            </a:r>
            <a:r>
              <a:rPr lang="en-US" sz="2600" dirty="0"/>
              <a:t> page at a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For each tuple in the input page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Discard unwanted fields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Apply hash function </a:t>
            </a:r>
            <a:r>
              <a:rPr lang="en-US" b="1" i="1" dirty="0"/>
              <a:t>h1</a:t>
            </a:r>
            <a:r>
              <a:rPr lang="en-US" dirty="0"/>
              <a:t> to choose one of </a:t>
            </a:r>
            <a:r>
              <a:rPr lang="en-US" b="1" i="1" dirty="0"/>
              <a:t>B</a:t>
            </a:r>
            <a:r>
              <a:rPr lang="en-US" dirty="0"/>
              <a:t>-1 </a:t>
            </a:r>
            <a:br>
              <a:rPr lang="en-US" dirty="0"/>
            </a:br>
            <a:r>
              <a:rPr lang="en-US" dirty="0"/>
              <a:t>output buffers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</a:t>
            </a:r>
            <a:r>
              <a:rPr lang="en-US" sz="2800" dirty="0"/>
              <a:t>: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35150" y="3810000"/>
            <a:ext cx="5661025" cy="2971800"/>
            <a:chOff x="2164" y="207"/>
            <a:chExt cx="3566" cy="1872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936" y="1833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 main memory buffers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9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 eaLnBrk="0" hangingPunct="0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h1</a:t>
              </a: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4090" y="1405"/>
              <a:ext cx="2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5398" y="1542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2205" y="628"/>
              <a:ext cx="579" cy="1230"/>
              <a:chOff x="2205" y="628"/>
              <a:chExt cx="579" cy="1230"/>
            </a:xfrm>
          </p:grpSpPr>
          <p:sp>
            <p:nvSpPr>
              <p:cNvPr id="52" name="Oval 38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39"/>
              <p:cNvSpPr>
                <a:spLocks noChangeShapeType="1"/>
              </p:cNvSpPr>
              <p:nvPr/>
            </p:nvSpPr>
            <p:spPr bwMode="auto">
              <a:xfrm>
                <a:off x="2209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40"/>
              <p:cNvSpPr>
                <a:spLocks noChangeShapeType="1"/>
              </p:cNvSpPr>
              <p:nvPr/>
            </p:nvSpPr>
            <p:spPr bwMode="auto">
              <a:xfrm>
                <a:off x="2784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rc 41"/>
              <p:cNvSpPr>
                <a:spLocks/>
              </p:cNvSpPr>
              <p:nvPr/>
            </p:nvSpPr>
            <p:spPr bwMode="auto">
              <a:xfrm>
                <a:off x="2205" y="1782"/>
                <a:ext cx="575" cy="76"/>
              </a:xfrm>
              <a:custGeom>
                <a:avLst/>
                <a:gdLst>
                  <a:gd name="T0" fmla="*/ 0 w 43200"/>
                  <a:gd name="T1" fmla="*/ 0 h 22187"/>
                  <a:gd name="T2" fmla="*/ 0 w 43200"/>
                  <a:gd name="T3" fmla="*/ 0 h 22187"/>
                  <a:gd name="T4" fmla="*/ 0 w 43200"/>
                  <a:gd name="T5" fmla="*/ 0 h 2218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7"/>
                  <a:gd name="T11" fmla="*/ 43200 w 43200"/>
                  <a:gd name="T12" fmla="*/ 22187 h 221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7" fill="none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</a:path>
                  <a:path w="43200" h="22187" stroke="0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  <a:lnTo>
                      <a:pt x="21600" y="587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chemeClr val="tx2"/>
                  </a:solidFill>
                </a:rPr>
                <a:t>. . .</a:t>
              </a:r>
            </a:p>
          </p:txBody>
        </p:sp>
        <p:grpSp>
          <p:nvGrpSpPr>
            <p:cNvPr id="38" name="Group 46"/>
            <p:cNvGrpSpPr>
              <a:grpSpLocks/>
            </p:cNvGrpSpPr>
            <p:nvPr/>
          </p:nvGrpSpPr>
          <p:grpSpPr bwMode="auto">
            <a:xfrm>
              <a:off x="4749" y="628"/>
              <a:ext cx="675" cy="1244"/>
              <a:chOff x="4749" y="628"/>
              <a:chExt cx="675" cy="1244"/>
            </a:xfrm>
          </p:grpSpPr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4753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5424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rc 50"/>
              <p:cNvSpPr>
                <a:spLocks/>
              </p:cNvSpPr>
              <p:nvPr/>
            </p:nvSpPr>
            <p:spPr bwMode="auto">
              <a:xfrm>
                <a:off x="4749" y="1796"/>
                <a:ext cx="671" cy="76"/>
              </a:xfrm>
              <a:custGeom>
                <a:avLst/>
                <a:gdLst>
                  <a:gd name="T0" fmla="*/ 0 w 43200"/>
                  <a:gd name="T1" fmla="*/ 0 h 22186"/>
                  <a:gd name="T2" fmla="*/ 0 w 43200"/>
                  <a:gd name="T3" fmla="*/ 0 h 22186"/>
                  <a:gd name="T4" fmla="*/ 0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785" y="1296"/>
              <a:ext cx="23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 flipV="1">
              <a:off x="3793" y="913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 flipV="1">
              <a:off x="3793" y="1201"/>
              <a:ext cx="335" cy="9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793" y="1297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>
              <a:off x="4417" y="864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56"/>
            <p:cNvSpPr>
              <a:spLocks noChangeShapeType="1"/>
            </p:cNvSpPr>
            <p:nvPr/>
          </p:nvSpPr>
          <p:spPr bwMode="auto">
            <a:xfrm>
              <a:off x="4417" y="1152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4417" y="1680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97325" y="3182815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be duplicates </a:t>
            </a:r>
          </a:p>
        </p:txBody>
      </p:sp>
      <p:cxnSp>
        <p:nvCxnSpPr>
          <p:cNvPr id="59" name="Straight Arrow Connector 58"/>
          <p:cNvCxnSpPr>
            <a:endCxn id="30" idx="3"/>
          </p:cNvCxnSpPr>
          <p:nvPr/>
        </p:nvCxnSpPr>
        <p:spPr>
          <a:xfrm flipH="1">
            <a:off x="7308850" y="3829146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5" name="Straight Arrow Connector 26624"/>
          <p:cNvCxnSpPr/>
          <p:nvPr/>
        </p:nvCxnSpPr>
        <p:spPr>
          <a:xfrm flipH="1">
            <a:off x="7232650" y="3829146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Duplicate Elimination Phase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each partition and build a corresponding </a:t>
            </a:r>
            <a:r>
              <a:rPr lang="en-US" sz="2600" i="1" dirty="0"/>
              <a:t>in-memory</a:t>
            </a:r>
            <a:r>
              <a:rPr lang="en-US" sz="2600" dirty="0"/>
              <a:t> hash table, using hash function </a:t>
            </a:r>
            <a:r>
              <a:rPr lang="en-US" sz="2600" b="1" i="1" dirty="0"/>
              <a:t>h2</a:t>
            </a:r>
            <a:r>
              <a:rPr lang="en-US" sz="2600" dirty="0"/>
              <a:t> (!= </a:t>
            </a:r>
            <a:r>
              <a:rPr lang="en-US" sz="2600" b="1" i="1" dirty="0"/>
              <a:t>h1</a:t>
            </a:r>
            <a:r>
              <a:rPr lang="en-US" sz="2600" dirty="0"/>
              <a:t>) on all fields, while discarding duplicates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a partition </a:t>
            </a:r>
            <a:r>
              <a:rPr lang="en-US" sz="2600" b="1" i="1" dirty="0"/>
              <a:t>P</a:t>
            </a:r>
            <a:r>
              <a:rPr lang="en-US" sz="2600" dirty="0"/>
              <a:t> does not fit in memory, apply hash-based projection algorithm </a:t>
            </a:r>
            <a:r>
              <a:rPr lang="en-US" sz="2600" i="1" dirty="0"/>
              <a:t>recursively</a:t>
            </a:r>
            <a:r>
              <a:rPr lang="en-US" sz="2600" dirty="0"/>
              <a:t> on </a:t>
            </a:r>
            <a:r>
              <a:rPr lang="en-US" sz="2600" b="1" i="1" dirty="0"/>
              <a:t>P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6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hash-based projection?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 = </a:t>
            </a:r>
            <a:r>
              <a:rPr lang="en-US" sz="2600" b="1" i="1" dirty="0"/>
              <a:t>M</a:t>
            </a:r>
            <a:r>
              <a:rPr lang="en-US" sz="2600" dirty="0"/>
              <a:t> (to read </a:t>
            </a:r>
            <a:r>
              <a:rPr lang="en-US" sz="2600" b="1" i="1" dirty="0"/>
              <a:t>R</a:t>
            </a:r>
            <a:r>
              <a:rPr lang="en-US" sz="2600" dirty="0"/>
              <a:t>) + </a:t>
            </a:r>
            <a:r>
              <a:rPr lang="en-US" sz="2600" b="1" i="1" dirty="0"/>
              <a:t>T</a:t>
            </a:r>
            <a:r>
              <a:rPr lang="en-US" sz="2600" dirty="0"/>
              <a:t> (to write out the projected tuples)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 = </a:t>
            </a:r>
            <a:r>
              <a:rPr lang="en-US" sz="2600" b="1" i="1" dirty="0"/>
              <a:t>T</a:t>
            </a:r>
            <a:r>
              <a:rPr lang="en-US" sz="2600" dirty="0"/>
              <a:t> (to read in every partition) (CPU and final writing costs are ignored)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Cost = </a:t>
            </a:r>
            <a:r>
              <a:rPr lang="en-US" sz="2600" b="1" i="1" dirty="0"/>
              <a:t>M</a:t>
            </a:r>
            <a:r>
              <a:rPr lang="en-US" sz="2600" dirty="0"/>
              <a:t> + 2</a:t>
            </a:r>
            <a:r>
              <a:rPr lang="en-US" sz="2600" b="1" i="1" dirty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3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Algorithms for Relational Operations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 15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+ 250 I/</a:t>
            </a:r>
            <a:r>
              <a:rPr lang="en-US" sz="2600" dirty="0" err="1"/>
              <a:t>Os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phase: </a:t>
            </a:r>
            <a:r>
              <a:rPr lang="en-US" sz="2600" b="1" dirty="0"/>
              <a:t>T</a:t>
            </a:r>
            <a:r>
              <a:rPr lang="en-US" sz="2600" dirty="0"/>
              <a:t> = 250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1500 I/</a:t>
            </a:r>
            <a:r>
              <a:rPr lang="en-US" sz="2600" dirty="0" err="1"/>
              <a:t>Os</a:t>
            </a:r>
            <a:r>
              <a:rPr lang="en-US" sz="2600" dirty="0"/>
              <a:t> (as opposed to 2500 I/</a:t>
            </a:r>
            <a:r>
              <a:rPr lang="en-US" sz="2600" dirty="0" err="1"/>
              <a:t>Os</a:t>
            </a:r>
            <a:r>
              <a:rPr lang="en-US" sz="2600" dirty="0"/>
              <a:t> and 1500 I/</a:t>
            </a:r>
            <a:r>
              <a:rPr lang="en-US" sz="2600" dirty="0" err="1"/>
              <a:t>Os</a:t>
            </a:r>
            <a:r>
              <a:rPr lang="en-US" sz="2600" dirty="0"/>
              <a:t> using </a:t>
            </a:r>
            <a:r>
              <a:rPr lang="en-US" sz="2600" i="1" dirty="0"/>
              <a:t>projection based on sorting </a:t>
            </a:r>
            <a:r>
              <a:rPr lang="en-US" sz="2600" dirty="0"/>
              <a:t>and </a:t>
            </a:r>
            <a:r>
              <a:rPr lang="en-US" sz="2600" i="1" dirty="0"/>
              <a:t>projection based on modified external sorting</a:t>
            </a:r>
            <a:r>
              <a:rPr lang="en-US" sz="2600" dirty="0"/>
              <a:t>, respectively)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955350"/>
            <a:ext cx="7467600" cy="67405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Which one is better, </a:t>
            </a:r>
            <a:r>
              <a:rPr lang="en-US" sz="2000" i="1" dirty="0">
                <a:solidFill>
                  <a:schemeClr val="tx1"/>
                </a:solidFill>
              </a:rPr>
              <a:t>projection based on modified external sorting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i="1" dirty="0">
                <a:solidFill>
                  <a:schemeClr val="tx1"/>
                </a:solidFill>
              </a:rPr>
              <a:t>projection based on hashing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66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Sorting vs.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sorting-based approach is superior </a:t>
            </a:r>
            <a:r>
              <a:rPr lang="en-US" sz="2800" i="1" dirty="0"/>
              <a:t>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duplicate frequency</a:t>
            </a:r>
            <a:r>
              <a:rPr lang="en-US" sz="2600" dirty="0"/>
              <a:t> is high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Or the </a:t>
            </a:r>
            <a:r>
              <a:rPr lang="en-US" sz="2600" dirty="0">
                <a:solidFill>
                  <a:srgbClr val="FF0000"/>
                </a:solidFill>
              </a:rPr>
              <a:t>distribution</a:t>
            </a:r>
            <a:r>
              <a:rPr lang="en-US" sz="2600" dirty="0"/>
              <a:t> of (hash) values is very </a:t>
            </a:r>
            <a:r>
              <a:rPr lang="en-US" sz="2600" dirty="0">
                <a:solidFill>
                  <a:srgbClr val="FF0000"/>
                </a:solidFill>
              </a:rPr>
              <a:t>skewed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With the sorting-based approach the result is </a:t>
            </a:r>
            <a:r>
              <a:rPr lang="en-US" sz="2800" dirty="0">
                <a:solidFill>
                  <a:srgbClr val="FF0000"/>
                </a:solidFill>
              </a:rPr>
              <a:t>sorted</a:t>
            </a:r>
            <a:r>
              <a:rPr lang="en-US" sz="2800" dirty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Most DBMSs incorporate a </a:t>
            </a:r>
            <a:r>
              <a:rPr lang="en-US" sz="2800" i="1" dirty="0"/>
              <a:t>sorting utility</a:t>
            </a:r>
            <a:r>
              <a:rPr lang="en-US" sz="2800" dirty="0"/>
              <a:t>, which can be used to implement projection relatively easy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Hence, sorting is the standard approach for projection!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87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Index-Only Scan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Can an index be used for projections?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Useful if the key includes </a:t>
            </a:r>
            <a:r>
              <a:rPr lang="en-US" sz="2600" i="1" dirty="0"/>
              <a:t>all</a:t>
            </a:r>
            <a:r>
              <a:rPr lang="en-US" sz="2600" dirty="0"/>
              <a:t>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 such, key values can be simply retrieved from the index without ever accessing the actual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referred to as </a:t>
            </a:r>
            <a:r>
              <a:rPr lang="en-US" sz="2600" dirty="0">
                <a:solidFill>
                  <a:srgbClr val="00B050"/>
                </a:solidFill>
              </a:rPr>
              <a:t>index-only scan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an ordered (i.e., tree) index contains all wanted attributes as </a:t>
            </a:r>
            <a:r>
              <a:rPr lang="en-US" sz="2800" i="1" dirty="0"/>
              <a:t>prefix </a:t>
            </a:r>
            <a:r>
              <a:rPr lang="en-US" sz="2800" dirty="0"/>
              <a:t>of search key, we can: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Retrieve index entries in order (index-only scan)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Discard unwanted fields and compare adjacent tuples to eliminate duplicates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8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52166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6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/>
              <a:t>Consider the following query, Q, which implies a join: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1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Compute R ×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Select (and project) as required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But, the result of a cross-product is typically much larger than the result of a join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Hence, it is very important to implement joins </a:t>
            </a:r>
            <a:r>
              <a:rPr lang="en-US" sz="3000" i="1" dirty="0"/>
              <a:t>without </a:t>
            </a:r>
            <a:r>
              <a:rPr lang="en-US" sz="3000" dirty="0"/>
              <a:t>materializing the underlying cross-product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870816"/>
            <a:ext cx="2716641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*</a:t>
            </a:r>
          </a:p>
          <a:p>
            <a:r>
              <a:rPr lang="en-US" b="1" dirty="0"/>
              <a:t>FROM</a:t>
            </a:r>
            <a:r>
              <a:rPr lang="en-US" dirty="0"/>
              <a:t> Reserves R, Sailors S</a:t>
            </a:r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 = </a:t>
            </a:r>
            <a:r>
              <a:rPr lang="en-US" dirty="0" err="1"/>
              <a:t>S.sid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8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9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assume </a:t>
            </a:r>
            <a:r>
              <a:rPr lang="en-US" sz="2800" i="1" dirty="0"/>
              <a:t>equality</a:t>
            </a:r>
            <a:r>
              <a:rPr lang="en-US" sz="2800" dirty="0"/>
              <a:t> joins with: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R</a:t>
            </a:r>
            <a:r>
              <a:rPr lang="en-US" dirty="0"/>
              <a:t> representing Reserves and </a:t>
            </a:r>
            <a:r>
              <a:rPr lang="en-US" b="1" i="1" dirty="0"/>
              <a:t>S</a:t>
            </a:r>
            <a:r>
              <a:rPr lang="en-US" dirty="0"/>
              <a:t> representing Sailors</a:t>
            </a:r>
            <a:endParaRPr lang="en-US" b="1" i="1" dirty="0"/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M</a:t>
            </a:r>
            <a:r>
              <a:rPr lang="en-US" dirty="0"/>
              <a:t> pages in </a:t>
            </a:r>
            <a:r>
              <a:rPr lang="en-US" b="1" i="1" dirty="0"/>
              <a:t>R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R</a:t>
            </a:r>
            <a:r>
              <a:rPr lang="en-US" dirty="0"/>
              <a:t> tuples per page, </a:t>
            </a:r>
            <a:r>
              <a:rPr lang="en-US" b="1" i="1" dirty="0"/>
              <a:t>m</a:t>
            </a:r>
            <a:r>
              <a:rPr lang="en-US" dirty="0"/>
              <a:t> tuples total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N</a:t>
            </a:r>
            <a:r>
              <a:rPr lang="en-US" dirty="0"/>
              <a:t> pages in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S</a:t>
            </a:r>
            <a:r>
              <a:rPr lang="en-US" dirty="0"/>
              <a:t> tuples per page, </a:t>
            </a:r>
            <a:r>
              <a:rPr lang="en-US" b="1" i="1" dirty="0"/>
              <a:t>n</a:t>
            </a:r>
            <a:r>
              <a:rPr lang="en-US" dirty="0"/>
              <a:t> tuples total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the output and computational costs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080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533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297567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2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3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if match: print (r, s) </a:t>
            </a:r>
          </a:p>
        </p:txBody>
      </p:sp>
    </p:spTree>
    <p:extLst>
      <p:ext uri="{BB962C8B-B14F-4D97-AF65-F5344CB8AC3E}">
        <p14:creationId xmlns:p14="http://schemas.microsoft.com/office/powerpoint/2010/main" val="290685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090348" y="2314288"/>
            <a:ext cx="2613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0070C0"/>
                </a:solidFill>
                <a:latin typeface="Times New Roman" pitchFamily="18" charset="0"/>
              </a:rPr>
              <a:t>Outer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508633" y="2861261"/>
            <a:ext cx="2544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0070C0"/>
                </a:solidFill>
                <a:latin typeface="Times New Roman" pitchFamily="18" charset="0"/>
              </a:rPr>
              <a:t>Inner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 flipV="1">
            <a:off x="5055393" y="2567781"/>
            <a:ext cx="1077913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626292" y="23344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079221" y="27662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5456676" y="3034506"/>
            <a:ext cx="1077912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B5B51B-3BED-482A-B0AE-188D5C33BF42}"/>
              </a:ext>
            </a:extLst>
          </p:cNvPr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if match: print (r, s) </a:t>
            </a:r>
          </a:p>
        </p:txBody>
      </p:sp>
    </p:spTree>
    <p:extLst>
      <p:ext uri="{BB962C8B-B14F-4D97-AF65-F5344CB8AC3E}">
        <p14:creationId xmlns:p14="http://schemas.microsoft.com/office/powerpoint/2010/main" val="1147488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How 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numbers of pages 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5437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How 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numbers of pages 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>
                <a:solidFill>
                  <a:srgbClr val="00B050"/>
                </a:solidFill>
              </a:rPr>
              <a:t>M+m</a:t>
            </a:r>
            <a:r>
              <a:rPr lang="en-US" altLang="ja-JP" sz="3600" dirty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14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81534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A50021"/>
                </a:solidFill>
              </a:rPr>
              <a:t>- Cost = M + (</a:t>
            </a:r>
            <a:r>
              <a:rPr lang="en-US" sz="2800" dirty="0" err="1">
                <a:solidFill>
                  <a:srgbClr val="A50021"/>
                </a:solidFill>
              </a:rPr>
              <a:t>p</a:t>
            </a:r>
            <a:r>
              <a:rPr lang="en-US" sz="2800" baseline="-25000" dirty="0" err="1">
                <a:solidFill>
                  <a:srgbClr val="A50021"/>
                </a:solidFill>
              </a:rPr>
              <a:t>R</a:t>
            </a:r>
            <a:r>
              <a:rPr lang="en-US" sz="2800" dirty="0">
                <a:solidFill>
                  <a:srgbClr val="A50021"/>
                </a:solidFill>
              </a:rPr>
              <a:t> * M) * N </a:t>
            </a:r>
            <a:r>
              <a:rPr lang="en-US" sz="2800" dirty="0"/>
              <a:t>= 1000 + 100*1000*500 I/</a:t>
            </a:r>
            <a:r>
              <a:rPr lang="en-US" sz="2800" dirty="0" err="1"/>
              <a:t>Os</a:t>
            </a:r>
            <a:endParaRPr lang="en-US" sz="2800" dirty="0"/>
          </a:p>
          <a:p>
            <a:r>
              <a:rPr lang="en-US" sz="2800" dirty="0"/>
              <a:t>- At 10ms/IO, </a:t>
            </a:r>
            <a:r>
              <a:rPr lang="en-US" sz="2800" dirty="0">
                <a:solidFill>
                  <a:srgbClr val="A50021"/>
                </a:solidFill>
              </a:rPr>
              <a:t>total = ~6 days (!)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>
                <a:solidFill>
                  <a:srgbClr val="00B050"/>
                </a:solidFill>
              </a:rPr>
              <a:t>M+m</a:t>
            </a:r>
            <a:r>
              <a:rPr lang="en-US" altLang="ja-JP" sz="3600" dirty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33488" y="60960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3301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Nested Loops Join: A Simple Refinement</a:t>
            </a: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4216" name="Rectangle 6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7" name="Rectangle 7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8" name="Text Box 8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4219" name="Line 9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0" name="Line 10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1" name="Text Box 11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4222" name="Line 12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3" name="Line 13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4" name="Text Box 14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4225" name="Text Box 15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4226" name="Line 16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7" name="Line 17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4214" name="Rectangle 18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94215" name="Text Box 19"/>
          <p:cNvSpPr txBox="1">
            <a:spLocks noChangeArrowheads="1"/>
          </p:cNvSpPr>
          <p:nvPr/>
        </p:nvSpPr>
        <p:spPr bwMode="auto">
          <a:xfrm>
            <a:off x="5667126" y="3278694"/>
            <a:ext cx="1749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60389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524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524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524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524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525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5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5238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95239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228600" y="274638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Nested Loops Join: A Simple Refinement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51995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626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6264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5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6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6267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8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9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6270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1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2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6273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6274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5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6262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Which relation should be the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96263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79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728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728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8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729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729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729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729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7286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Which relation should be the </a:t>
            </a:r>
            <a:r>
              <a:rPr lang="en-US" sz="3200" i="1" dirty="0">
                <a:latin typeface="Times New Roman" pitchFamily="18" charset="0"/>
              </a:rPr>
              <a:t>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 The smaller (page-wise)</a:t>
            </a:r>
          </a:p>
        </p:txBody>
      </p:sp>
      <p:sp>
        <p:nvSpPr>
          <p:cNvPr id="97287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05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830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831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831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831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832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832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831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N=500 </a:t>
            </a:r>
            <a:r>
              <a:rPr lang="en-US" sz="3200" dirty="0">
                <a:latin typeface="Times New Roman" pitchFamily="18" charset="0"/>
              </a:rPr>
              <a:t>- </a:t>
            </a:r>
            <a:r>
              <a:rPr lang="en-US" sz="3200" i="1" dirty="0">
                <a:latin typeface="Times New Roman" pitchFamily="18" charset="0"/>
              </a:rPr>
              <a:t>if larger is the outer</a:t>
            </a:r>
            <a:r>
              <a:rPr lang="en-US" sz="3200" dirty="0">
                <a:latin typeface="Times New Roman" pitchFamily="18" charset="0"/>
              </a:rPr>
              <a:t>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1000 + 1000*500 = 501,000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            = 5010 sec (~ 1.4h)</a:t>
            </a:r>
          </a:p>
        </p:txBody>
      </p:sp>
      <p:sp>
        <p:nvSpPr>
          <p:cNvPr id="98311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1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9333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9336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7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8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9339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0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1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9342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3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4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9345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9346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7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9334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N=500 -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if smaller is the 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500 + 1000*500 = 500,500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            = 5005 sec (~ 1.4h)</a:t>
            </a:r>
          </a:p>
        </p:txBody>
      </p:sp>
      <p:sp>
        <p:nvSpPr>
          <p:cNvPr id="99335" name="Text Box 17"/>
          <p:cNvSpPr txBox="1">
            <a:spLocks noChangeArrowheads="1"/>
          </p:cNvSpPr>
          <p:nvPr/>
        </p:nvSpPr>
        <p:spPr bwMode="auto">
          <a:xfrm>
            <a:off x="5718175" y="3281363"/>
            <a:ext cx="2933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1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1459041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Bracket 1"/>
          <p:cNvSpPr/>
          <p:nvPr/>
        </p:nvSpPr>
        <p:spPr>
          <a:xfrm>
            <a:off x="8076078" y="1600200"/>
            <a:ext cx="229722" cy="2133600"/>
          </a:xfrm>
          <a:prstGeom prst="rightBracket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253" y="2514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41725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 animBg="1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Summary: 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we do not apply the page-oriented refinement?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Cost = M+ (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/>
              <a:t> * M) * N = 1000 + 100*1000*500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total = ~6 days (!)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A5002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we apply the page-oriented refinement?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Cost = M * N + M  = 1000*500+1000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total = 1.4 hours (!)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the </a:t>
            </a:r>
            <a:r>
              <a:rPr lang="en-US" i="1" dirty="0">
                <a:solidFill>
                  <a:srgbClr val="0070C0"/>
                </a:solidFill>
              </a:rPr>
              <a:t>smaller</a:t>
            </a:r>
            <a:r>
              <a:rPr lang="en-US" dirty="0">
                <a:solidFill>
                  <a:srgbClr val="0070C0"/>
                </a:solidFill>
              </a:rPr>
              <a:t> relation is the outer?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Slightly better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5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5814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3429214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35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035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0359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0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1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0362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3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4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0365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6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7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0368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0369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70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0358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buffer pages available?</a:t>
            </a:r>
          </a:p>
        </p:txBody>
      </p:sp>
    </p:spTree>
    <p:extLst>
      <p:ext uri="{BB962C8B-B14F-4D97-AF65-F5344CB8AC3E}">
        <p14:creationId xmlns:p14="http://schemas.microsoft.com/office/powerpoint/2010/main" val="2101133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138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1383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4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5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1386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7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8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1389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0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1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1392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1393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4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1382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buffer pages available?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	Give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–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1 buffer pages to outer </a:t>
            </a:r>
            <a:b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	and 1 page to inner</a:t>
            </a:r>
          </a:p>
        </p:txBody>
      </p:sp>
    </p:spTree>
    <p:extLst>
      <p:ext uri="{BB962C8B-B14F-4D97-AF65-F5344CB8AC3E}">
        <p14:creationId xmlns:p14="http://schemas.microsoft.com/office/powerpoint/2010/main" val="36915214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240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240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0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241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241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241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241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406" name="Rectangle 16"/>
          <p:cNvSpPr>
            <a:spLocks noChangeArrowheads="1"/>
          </p:cNvSpPr>
          <p:nvPr/>
        </p:nvSpPr>
        <p:spPr bwMode="auto">
          <a:xfrm>
            <a:off x="700881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102407" name="Text Box 17"/>
          <p:cNvSpPr txBox="1">
            <a:spLocks noChangeArrowheads="1"/>
          </p:cNvSpPr>
          <p:nvPr/>
        </p:nvSpPr>
        <p:spPr bwMode="auto">
          <a:xfrm>
            <a:off x="6318250" y="3281363"/>
            <a:ext cx="173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292524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342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343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343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343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344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344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C8DEF4A-168F-41BB-AA65-66D1B3D21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425" y="3266182"/>
            <a:ext cx="30332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  </a:t>
            </a:r>
            <a:endParaRPr lang="en-US" sz="32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M+⌈M/(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−1)⌉*N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6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547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548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548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548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548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549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9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5478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</a:rPr>
              <a:t>If the smallest (outer) relation fits in memory?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That is, M =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−1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=?</a:t>
            </a:r>
          </a:p>
        </p:txBody>
      </p:sp>
    </p:spTree>
    <p:extLst>
      <p:ext uri="{BB962C8B-B14F-4D97-AF65-F5344CB8AC3E}">
        <p14:creationId xmlns:p14="http://schemas.microsoft.com/office/powerpoint/2010/main" val="22553107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752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752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2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753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753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753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753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7526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If the smallest (outer) relation fits in memory?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That is</a:t>
            </a:r>
            <a:r>
              <a:rPr lang="en-US" sz="3200" dirty="0">
                <a:latin typeface="Times New Roman" pitchFamily="18" charset="0"/>
              </a:rPr>
              <a:t>, M = </a:t>
            </a:r>
            <a:r>
              <a:rPr lang="en-US" sz="3200" b="1" i="1" dirty="0"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−1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 (minimum!)</a:t>
            </a:r>
          </a:p>
        </p:txBody>
      </p:sp>
    </p:spTree>
    <p:extLst>
      <p:ext uri="{BB962C8B-B14F-4D97-AF65-F5344CB8AC3E}">
        <p14:creationId xmlns:p14="http://schemas.microsoft.com/office/powerpoint/2010/main" val="25926126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 - Guidelines</a:t>
            </a:r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/>
              <a:t>Pick as outer the smallest table </a:t>
            </a:r>
            <a:br>
              <a:rPr lang="en-US" sz="3600" dirty="0"/>
            </a:br>
            <a:r>
              <a:rPr lang="en-US" sz="3600" dirty="0"/>
              <a:t>(= fewest pages)</a:t>
            </a:r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Fit as much of it in memory as possible</a:t>
            </a:r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Loop over the inner</a:t>
            </a:r>
          </a:p>
        </p:txBody>
      </p:sp>
    </p:spTree>
    <p:extLst>
      <p:ext uri="{BB962C8B-B14F-4D97-AF65-F5344CB8AC3E}">
        <p14:creationId xmlns:p14="http://schemas.microsoft.com/office/powerpoint/2010/main" val="613770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48768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85469" y="4715539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86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assume the following two relations: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Reserves,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40 bytes long,  100 tuples per page, 1000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Sailors,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50 bytes long,  80 tuples per page, 500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Our cost metric is the number of I/</a:t>
            </a:r>
            <a:r>
              <a:rPr lang="en-US" sz="2800" dirty="0" err="1"/>
              <a:t>Os</a:t>
            </a:r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the computational and output costs</a:t>
            </a:r>
            <a:endParaRPr lang="en-US" dirty="0"/>
          </a:p>
          <a:p>
            <a:pPr>
              <a:buSzPct val="75000"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6155532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Sailors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sname</a:t>
            </a:r>
            <a:r>
              <a:rPr lang="en-US" dirty="0">
                <a:latin typeface="Book Antiqua" pitchFamily="18" charset="0"/>
              </a:rPr>
              <a:t>: string, </a:t>
            </a:r>
            <a:r>
              <a:rPr lang="en-US" i="1" dirty="0">
                <a:latin typeface="Book Antiqua" pitchFamily="18" charset="0"/>
              </a:rPr>
              <a:t>rating</a:t>
            </a:r>
            <a:r>
              <a:rPr lang="en-US" dirty="0">
                <a:latin typeface="Book Antiqua" pitchFamily="18" charset="0"/>
              </a:rPr>
              <a:t>: integer, </a:t>
            </a:r>
            <a:r>
              <a:rPr lang="en-US" i="1" dirty="0">
                <a:latin typeface="Book Antiqua" pitchFamily="18" charset="0"/>
              </a:rPr>
              <a:t>age</a:t>
            </a:r>
            <a:r>
              <a:rPr lang="en-US" dirty="0">
                <a:latin typeface="Book Antiqua" pitchFamily="18" charset="0"/>
              </a:rPr>
              <a:t>: real)</a:t>
            </a:r>
          </a:p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Reserves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bid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day</a:t>
            </a:r>
            <a:r>
              <a:rPr lang="en-US" u="sng" dirty="0">
                <a:latin typeface="Book Antiqua" pitchFamily="18" charset="0"/>
              </a:rPr>
              <a:t>: date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rname</a:t>
            </a:r>
            <a:r>
              <a:rPr lang="en-US" dirty="0">
                <a:latin typeface="Book Antiqua" pitchFamily="18" charset="0"/>
              </a:rPr>
              <a:t>: string)</a:t>
            </a:r>
          </a:p>
        </p:txBody>
      </p:sp>
    </p:spTree>
    <p:extLst>
      <p:ext uri="{BB962C8B-B14F-4D97-AF65-F5344CB8AC3E}">
        <p14:creationId xmlns:p14="http://schemas.microsoft.com/office/powerpoint/2010/main" val="18428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50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What if there is an index on one of the relations on the join attribute(s)?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A: Leverage the index by making the indexed relation </a:t>
            </a:r>
            <a:r>
              <a:rPr lang="en-US" i="1" dirty="0"/>
              <a:t>inner</a:t>
            </a:r>
            <a:r>
              <a:rPr lang="en-US" dirty="0"/>
              <a:t> 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51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Assuming an index on S: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385887" y="2286000"/>
            <a:ext cx="6919903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 where </a:t>
            </a:r>
            <a:r>
              <a:rPr lang="en-US" sz="2800" b="1" dirty="0" err="1"/>
              <a:t>s.sid</a:t>
            </a:r>
            <a:r>
              <a:rPr lang="en-US" sz="2800" b="1" dirty="0"/>
              <a:t> = </a:t>
            </a:r>
            <a:r>
              <a:rPr lang="en-US" sz="2800" b="1" dirty="0" err="1"/>
              <a:t>r.sid</a:t>
            </a:r>
            <a:endParaRPr lang="en-US" sz="2800" b="1" dirty="0"/>
          </a:p>
          <a:p>
            <a:pPr lvl="3">
              <a:buFontTx/>
              <a:buNone/>
            </a:pPr>
            <a:r>
              <a:rPr lang="en-US" sz="2800" b="1" dirty="0"/>
              <a:t>Add (r, s) to result</a:t>
            </a:r>
          </a:p>
        </p:txBody>
      </p:sp>
    </p:spTree>
    <p:extLst>
      <p:ext uri="{BB962C8B-B14F-4D97-AF65-F5344CB8AC3E}">
        <p14:creationId xmlns:p14="http://schemas.microsoft.com/office/powerpoint/2010/main" val="20620821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52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What will be the cost?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Cost: M + m * c    (c: look-up cost)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5800" y="2895600"/>
            <a:ext cx="8115491" cy="892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‘</a:t>
            </a:r>
            <a:r>
              <a:rPr lang="en-US" altLang="ja-JP" sz="2600" dirty="0"/>
              <a:t>c</a:t>
            </a:r>
            <a:r>
              <a:rPr lang="ja-JP" altLang="en-US" sz="2600" dirty="0"/>
              <a:t>’</a:t>
            </a:r>
            <a:r>
              <a:rPr lang="en-US" altLang="ja-JP" sz="2600" dirty="0"/>
              <a:t> depends on the type of index, the adopted alternative </a:t>
            </a:r>
          </a:p>
          <a:p>
            <a:r>
              <a:rPr lang="en-US" altLang="ja-JP" sz="2600" dirty="0"/>
              <a:t>and whether the index is clustered or un-clustered!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0285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5334000"/>
            <a:ext cx="6553200" cy="3810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901682" y="5109001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4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ort both relations on join attribute(s)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Scan each relation and merge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This works only for equality join conditions!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3003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982645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3143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6116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92403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286963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6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30342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599" y="1605289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2951657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3449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5918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12052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13960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6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7038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7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648200" y="2565876"/>
            <a:ext cx="1887908" cy="32253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</p:spTree>
    <p:extLst>
      <p:ext uri="{BB962C8B-B14F-4D97-AF65-F5344CB8AC3E}">
        <p14:creationId xmlns:p14="http://schemas.microsoft.com/office/powerpoint/2010/main" val="305896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6895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99049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3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5754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query, Q, which implies </a:t>
            </a:r>
            <a:br>
              <a:rPr lang="en-US" sz="2800" dirty="0"/>
            </a:br>
            <a:r>
              <a:rPr lang="en-US" sz="2800" dirty="0"/>
              <a:t>a projection: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R and remove unwanted attributes (</a:t>
            </a:r>
            <a:r>
              <a:rPr lang="en-US" sz="2600" dirty="0">
                <a:solidFill>
                  <a:srgbClr val="FF0000"/>
                </a:solidFill>
              </a:rPr>
              <a:t>STEP 1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Eliminate any duplicate tuples (</a:t>
            </a:r>
            <a:r>
              <a:rPr lang="en-US" sz="2600" dirty="0">
                <a:solidFill>
                  <a:srgbClr val="FF0000"/>
                </a:solidFill>
              </a:rPr>
              <a:t>STEP 2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STEP2</a:t>
            </a:r>
            <a:r>
              <a:rPr lang="en-US" sz="3000" dirty="0"/>
              <a:t> is difficult and can be pursued using </a:t>
            </a:r>
            <a:r>
              <a:rPr lang="en-US" sz="3000" i="1" dirty="0"/>
              <a:t>two</a:t>
            </a:r>
            <a:r>
              <a:rPr lang="en-US" sz="3000" dirty="0"/>
              <a:t> basic approaches: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Hashing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1800" y="22098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11589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80477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6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36078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7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243976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6303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868360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2" name="Straight Arrow Connector 11"/>
          <p:cNvCxnSpPr>
            <a:stCxn id="23" idx="2"/>
          </p:cNvCxnSpPr>
          <p:nvPr/>
        </p:nvCxnSpPr>
        <p:spPr>
          <a:xfrm flipH="1">
            <a:off x="4648200" y="2996724"/>
            <a:ext cx="1887908" cy="27944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</p:spTree>
    <p:extLst>
      <p:ext uri="{BB962C8B-B14F-4D97-AF65-F5344CB8AC3E}">
        <p14:creationId xmlns:p14="http://schemas.microsoft.com/office/powerpoint/2010/main" val="39277897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30934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4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78274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5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3250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716358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41345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871650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36919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916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13953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16275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873097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648200" y="3432570"/>
            <a:ext cx="1887908" cy="235863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3957424"/>
            <a:ext cx="2175973" cy="18337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77000" y="5466545"/>
            <a:ext cx="2159437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Continue the </a:t>
            </a:r>
            <a:br>
              <a:rPr lang="en-US" sz="2800" dirty="0"/>
            </a:br>
            <a:r>
              <a:rPr lang="en-US" sz="2800" dirty="0"/>
              <a:t>same way!</a:t>
            </a:r>
          </a:p>
        </p:txBody>
      </p:sp>
    </p:spTree>
    <p:extLst>
      <p:ext uri="{BB962C8B-B14F-4D97-AF65-F5344CB8AC3E}">
        <p14:creationId xmlns:p14="http://schemas.microsoft.com/office/powerpoint/2010/main" val="19929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5462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For B = 100: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     = 2*1000*</a:t>
            </a:r>
            <a:r>
              <a:rPr lang="en-US" sz="2400" dirty="0">
                <a:latin typeface="Times New Roman" pitchFamily="18" charset="0"/>
              </a:rPr>
              <a:t>⌈1+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log</a:t>
            </a:r>
            <a:r>
              <a:rPr lang="en-US" sz="2400" baseline="-25000" dirty="0">
                <a:latin typeface="Times New Roman" pitchFamily="18" charset="0"/>
              </a:rPr>
              <a:t>99</a:t>
            </a:r>
            <a:r>
              <a:rPr lang="en-US" sz="2400" dirty="0">
                <a:latin typeface="Times New Roman" pitchFamily="18" charset="0"/>
              </a:rPr>
              <a:t>⌈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1000/100</a:t>
            </a:r>
            <a:r>
              <a:rPr lang="en-US" sz="2400" dirty="0">
                <a:latin typeface="Times New Roman" pitchFamily="18" charset="0"/>
              </a:rPr>
              <a:t>⌉⌉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+ 2*500*</a:t>
            </a:r>
            <a:r>
              <a:rPr lang="en-US" sz="2400" dirty="0">
                <a:latin typeface="Times New Roman" pitchFamily="18" charset="0"/>
              </a:rPr>
              <a:t>⌈1+log</a:t>
            </a:r>
            <a:r>
              <a:rPr lang="en-US" sz="2400" baseline="-25000" dirty="0">
                <a:latin typeface="Times New Roman" pitchFamily="18" charset="0"/>
              </a:rPr>
              <a:t>99</a:t>
            </a:r>
            <a:r>
              <a:rPr lang="en-US" sz="2400" dirty="0">
                <a:latin typeface="Times New Roman" pitchFamily="18" charset="0"/>
              </a:rPr>
              <a:t> ⌈500/100⌉⌉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	+ 1000 + 500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latin typeface="Times New Roman" pitchFamily="18" charset="0"/>
              </a:rPr>
              <a:t>      = 2*1000*2 + 2*500*2 + 1000 + 500 = 7,500 I/</a:t>
            </a:r>
            <a:r>
              <a:rPr lang="en-US" sz="2400" dirty="0" err="1">
                <a:latin typeface="Times New Roman" pitchFamily="18" charset="0"/>
              </a:rPr>
              <a:t>Os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2906FA"/>
                </a:solidFill>
                <a:latin typeface="Times New Roman" pitchFamily="18" charset="0"/>
              </a:rPr>
              <a:t>100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?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992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342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343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343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343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344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344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C8DEF4A-168F-41BB-AA65-66D1B3D21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425" y="3266182"/>
            <a:ext cx="30332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  </a:t>
            </a:r>
            <a:endParaRPr lang="en-US" sz="32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M+⌈M/(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−1)⌉*N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1935163" y="53800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2906FA"/>
                </a:solidFill>
                <a:latin typeface="Times New Roman" pitchFamily="18" charset="0"/>
              </a:rPr>
              <a:t>100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6,500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2330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35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15,500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4746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</a:rPr>
              <a:t>300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2,500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85115" y="6056423"/>
            <a:ext cx="8305800" cy="58740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Block Nested Loops Join is more sensitive to the buffer size!</a:t>
            </a:r>
          </a:p>
        </p:txBody>
      </p:sp>
    </p:spTree>
    <p:extLst>
      <p:ext uri="{BB962C8B-B14F-4D97-AF65-F5344CB8AC3E}">
        <p14:creationId xmlns:p14="http://schemas.microsoft.com/office/powerpoint/2010/main" val="421883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" name="Rounded Rectangle 19">
            <a:extLst>
              <a:ext uri="{FF2B5EF4-FFF2-40B4-BE49-F238E27FC236}">
                <a16:creationId xmlns:a16="http://schemas.microsoft.com/office/drawing/2014/main" id="{75B115B0-A223-42E8-9B8B-014E8A81C540}"/>
              </a:ext>
            </a:extLst>
          </p:cNvPr>
          <p:cNvSpPr/>
          <p:nvPr/>
        </p:nvSpPr>
        <p:spPr>
          <a:xfrm>
            <a:off x="1233488" y="60960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57305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If B &gt; √L where L is the number of pages of the larger relation: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Using replacement sort (outputs on avg. 2B-sized runs/pass)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and combining the merging phases of the sort and the join:</a:t>
            </a:r>
          </a:p>
          <a:p>
            <a:pPr marL="1371600" lvl="2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COST = 3 (M + N)</a:t>
            </a:r>
          </a:p>
          <a:p>
            <a:pPr marL="1371600" lvl="2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COST = 3 (1000 + 500) = 4,500 I/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</a:rPr>
              <a:t>Os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734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53536" y="5736652"/>
            <a:ext cx="6553200" cy="408065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55228" y="556299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15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join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(also called </a:t>
            </a:r>
            <a:r>
              <a:rPr lang="en-US" sz="2600" i="1" dirty="0">
                <a:solidFill>
                  <a:srgbClr val="0070C0"/>
                </a:solidFill>
              </a:rPr>
              <a:t>Building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Probing (also called </a:t>
            </a:r>
            <a:r>
              <a:rPr lang="en-US" sz="2600" i="1" dirty="0">
                <a:solidFill>
                  <a:srgbClr val="0070C0"/>
                </a:solidFill>
              </a:rPr>
              <a:t>Matching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Idea</a:t>
            </a:r>
            <a:r>
              <a:rPr lang="en-US" sz="2800" dirty="0"/>
              <a:t>: Hash both relations </a:t>
            </a:r>
            <a:r>
              <a:rPr lang="en-US" sz="2800" i="1" dirty="0"/>
              <a:t>on the join attribute </a:t>
            </a:r>
            <a:r>
              <a:rPr lang="en-US" sz="2800" dirty="0"/>
              <a:t>into </a:t>
            </a:r>
            <a:r>
              <a:rPr lang="en-US" sz="2800" b="1" i="1" dirty="0"/>
              <a:t>k</a:t>
            </a:r>
            <a:r>
              <a:rPr lang="en-US" sz="2800" dirty="0"/>
              <a:t> partitions, using the </a:t>
            </a:r>
            <a:r>
              <a:rPr lang="en-US" sz="2800" b="1" i="1" dirty="0"/>
              <a:t>same</a:t>
            </a:r>
            <a:r>
              <a:rPr lang="en-US" sz="2800" dirty="0"/>
              <a:t>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Premise</a:t>
            </a:r>
            <a:r>
              <a:rPr lang="en-US" sz="2800" dirty="0"/>
              <a:t>: R tuples in partition </a:t>
            </a:r>
            <a:r>
              <a:rPr lang="en-US" sz="2800" b="1" i="1" dirty="0" err="1"/>
              <a:t>i</a:t>
            </a:r>
            <a:r>
              <a:rPr lang="en-US" sz="2800" dirty="0"/>
              <a:t> can join only with S tuples in the same partition </a:t>
            </a:r>
            <a:r>
              <a:rPr lang="en-US" sz="2800" b="1" i="1" dirty="0" err="1"/>
              <a:t>i</a:t>
            </a:r>
            <a:endParaRPr lang="en-US" sz="2800" b="1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693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Partitioning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Partition both relations using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600200" y="2974975"/>
            <a:ext cx="5657850" cy="2968625"/>
            <a:chOff x="2162" y="203"/>
            <a:chExt cx="3564" cy="1870"/>
          </a:xfrm>
        </p:grpSpPr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2934" y="1830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>
              <a:off x="4908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315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2162" y="203"/>
              <a:ext cx="67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Original 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Relation</a:t>
              </a:r>
            </a:p>
          </p:txBody>
        </p:sp>
        <p:sp>
          <p:nvSpPr>
            <p:cNvPr id="11" name="Rectangle 65"/>
            <p:cNvSpPr>
              <a:spLocks noChangeArrowheads="1"/>
            </p:cNvSpPr>
            <p:nvPr/>
          </p:nvSpPr>
          <p:spPr bwMode="auto">
            <a:xfrm>
              <a:off x="3914" y="395"/>
              <a:ext cx="5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7" name="Freeform 70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71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72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79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4148" y="907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4" name="Freeform 81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2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2905" y="951"/>
              <a:ext cx="4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INPUT</a:t>
              </a:r>
            </a:p>
          </p:txBody>
        </p:sp>
        <p:sp useBgFill="1"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4148" y="562"/>
              <a:ext cx="170" cy="19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3272" y="1106"/>
              <a:ext cx="51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function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088" y="1402"/>
              <a:ext cx="28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B-1</a:t>
              </a: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4695" y="388"/>
              <a:ext cx="72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22" y="773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16" y="1040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396" y="1539"/>
              <a:ext cx="33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B-1</a:t>
              </a:r>
            </a:p>
          </p:txBody>
        </p: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2209" y="628"/>
              <a:ext cx="575" cy="1228"/>
              <a:chOff x="2209" y="628"/>
              <a:chExt cx="575" cy="1228"/>
            </a:xfrm>
          </p:grpSpPr>
          <p:sp>
            <p:nvSpPr>
              <p:cNvPr id="53" name="Oval 91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2"/>
              <p:cNvSpPr>
                <a:spLocks noChangeShapeType="1"/>
              </p:cNvSpPr>
              <p:nvPr/>
            </p:nvSpPr>
            <p:spPr bwMode="auto">
              <a:xfrm>
                <a:off x="2209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2784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rc 94"/>
              <p:cNvSpPr>
                <a:spLocks/>
              </p:cNvSpPr>
              <p:nvPr/>
            </p:nvSpPr>
            <p:spPr bwMode="auto">
              <a:xfrm>
                <a:off x="2212" y="1781"/>
                <a:ext cx="567" cy="75"/>
              </a:xfrm>
              <a:custGeom>
                <a:avLst/>
                <a:gdLst>
                  <a:gd name="G0" fmla="+- 21600 0 0"/>
                  <a:gd name="G1" fmla="+- 1536 0 0"/>
                  <a:gd name="G2" fmla="+- 21600 0 0"/>
                  <a:gd name="T0" fmla="*/ 43180 w 43200"/>
                  <a:gd name="T1" fmla="*/ 606 h 23136"/>
                  <a:gd name="T2" fmla="*/ 55 w 43200"/>
                  <a:gd name="T3" fmla="*/ 0 h 23136"/>
                  <a:gd name="T4" fmla="*/ 21600 w 43200"/>
                  <a:gd name="T5" fmla="*/ 1536 h 2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136" fill="none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</a:path>
                  <a:path w="43200" h="23136" stroke="0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  <a:lnTo>
                      <a:pt x="21600" y="153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98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99"/>
            <p:cNvSpPr>
              <a:spLocks noChangeArrowheads="1"/>
            </p:cNvSpPr>
            <p:nvPr/>
          </p:nvSpPr>
          <p:spPr bwMode="auto">
            <a:xfrm>
              <a:off x="2290" y="1178"/>
              <a:ext cx="43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39" name="Group 104"/>
            <p:cNvGrpSpPr>
              <a:grpSpLocks/>
            </p:cNvGrpSpPr>
            <p:nvPr/>
          </p:nvGrpSpPr>
          <p:grpSpPr bwMode="auto">
            <a:xfrm>
              <a:off x="4753" y="628"/>
              <a:ext cx="671" cy="1240"/>
              <a:chOff x="4753" y="628"/>
              <a:chExt cx="671" cy="1240"/>
            </a:xfrm>
          </p:grpSpPr>
          <p:sp>
            <p:nvSpPr>
              <p:cNvPr id="49" name="Oval 100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01"/>
              <p:cNvSpPr>
                <a:spLocks noChangeShapeType="1"/>
              </p:cNvSpPr>
              <p:nvPr/>
            </p:nvSpPr>
            <p:spPr bwMode="auto">
              <a:xfrm>
                <a:off x="4753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02"/>
              <p:cNvSpPr>
                <a:spLocks noChangeShapeType="1"/>
              </p:cNvSpPr>
              <p:nvPr/>
            </p:nvSpPr>
            <p:spPr bwMode="auto">
              <a:xfrm>
                <a:off x="5424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03"/>
              <p:cNvSpPr>
                <a:spLocks/>
              </p:cNvSpPr>
              <p:nvPr/>
            </p:nvSpPr>
            <p:spPr bwMode="auto">
              <a:xfrm>
                <a:off x="4756" y="1796"/>
                <a:ext cx="663" cy="72"/>
              </a:xfrm>
              <a:custGeom>
                <a:avLst/>
                <a:gdLst>
                  <a:gd name="G0" fmla="+- 21600 0 0"/>
                  <a:gd name="G1" fmla="+- 620 0 0"/>
                  <a:gd name="G2" fmla="+- 21600 0 0"/>
                  <a:gd name="T0" fmla="*/ 43191 w 43200"/>
                  <a:gd name="T1" fmla="*/ 0 h 22220"/>
                  <a:gd name="T2" fmla="*/ 0 w 43200"/>
                  <a:gd name="T3" fmla="*/ 620 h 22220"/>
                  <a:gd name="T4" fmla="*/ 21600 w 43200"/>
                  <a:gd name="T5" fmla="*/ 620 h 2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20" fill="none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</a:path>
                  <a:path w="43200" h="22220" stroke="0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  <a:lnTo>
                      <a:pt x="21600" y="62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105"/>
            <p:cNvSpPr>
              <a:spLocks noChangeShapeType="1"/>
            </p:cNvSpPr>
            <p:nvPr/>
          </p:nvSpPr>
          <p:spPr bwMode="auto">
            <a:xfrm>
              <a:off x="2788" y="1296"/>
              <a:ext cx="2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 flipV="1">
              <a:off x="3796" y="908"/>
              <a:ext cx="328" cy="39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7"/>
            <p:cNvSpPr>
              <a:spLocks noChangeShapeType="1"/>
            </p:cNvSpPr>
            <p:nvPr/>
          </p:nvSpPr>
          <p:spPr bwMode="auto">
            <a:xfrm flipV="1">
              <a:off x="3796" y="1196"/>
              <a:ext cx="328" cy="1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8"/>
            <p:cNvSpPr>
              <a:spLocks noChangeShapeType="1"/>
            </p:cNvSpPr>
            <p:nvPr/>
          </p:nvSpPr>
          <p:spPr bwMode="auto">
            <a:xfrm>
              <a:off x="3796" y="1300"/>
              <a:ext cx="328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9"/>
            <p:cNvSpPr>
              <a:spLocks noChangeShapeType="1"/>
            </p:cNvSpPr>
            <p:nvPr/>
          </p:nvSpPr>
          <p:spPr bwMode="auto">
            <a:xfrm>
              <a:off x="4420" y="864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0"/>
            <p:cNvSpPr>
              <a:spLocks noChangeShapeType="1"/>
            </p:cNvSpPr>
            <p:nvPr/>
          </p:nvSpPr>
          <p:spPr bwMode="auto">
            <a:xfrm>
              <a:off x="4420" y="1152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1"/>
            <p:cNvSpPr>
              <a:spLocks noChangeShapeType="1"/>
            </p:cNvSpPr>
            <p:nvPr/>
          </p:nvSpPr>
          <p:spPr bwMode="auto">
            <a:xfrm>
              <a:off x="4420" y="1680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2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3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84422" y="2354243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match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7095947" y="3000574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9747" y="3000574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6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Probing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Read in a partition of R, hash it using </a:t>
            </a:r>
            <a:r>
              <a:rPr lang="en-US" sz="2800" b="1" i="1" dirty="0"/>
              <a:t>h2</a:t>
            </a:r>
            <a:r>
              <a:rPr lang="en-US" sz="2800" b="1" dirty="0"/>
              <a:t> (!= </a:t>
            </a:r>
            <a:r>
              <a:rPr lang="en-US" sz="2800" b="1" i="1" dirty="0"/>
              <a:t>h</a:t>
            </a:r>
            <a:r>
              <a:rPr lang="en-US" sz="2800" b="1" dirty="0"/>
              <a:t>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800" dirty="0"/>
              <a:t> 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Scan the corresponding partition of S and search </a:t>
            </a:r>
            <a:br>
              <a:rPr lang="en-US" sz="2800" dirty="0"/>
            </a:br>
            <a:r>
              <a:rPr lang="en-US" sz="2800" dirty="0"/>
              <a:t>for matches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1760538" y="3525838"/>
            <a:ext cx="5478462" cy="3027362"/>
            <a:chOff x="2161" y="2239"/>
            <a:chExt cx="3451" cy="1907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2169" y="2239"/>
              <a:ext cx="7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of R &amp; S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>
              <a:off x="3254" y="3604"/>
              <a:ext cx="7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Input buffer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for Si</a:t>
              </a:r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3288" y="2522"/>
              <a:ext cx="141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Hash table for partition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Ri (k &lt; B-1 pages)</a:t>
              </a: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3195" y="3882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2319" y="3917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4127" y="3546"/>
              <a:ext cx="491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 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 buffer</a:t>
              </a:r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4998" y="3882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4806" y="2352"/>
              <a:ext cx="8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Join Result</a:t>
              </a:r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2833" y="2706"/>
              <a:ext cx="3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hash</a:t>
              </a:r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2862" y="2838"/>
              <a:ext cx="22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fn</a:t>
              </a: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2867" y="2968"/>
              <a:ext cx="26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3365FB"/>
                  </a:solidFill>
                </a:rPr>
                <a:t>h2</a:t>
              </a:r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3747" y="3264"/>
              <a:ext cx="24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3365FB"/>
                  </a:solidFill>
                </a:rPr>
                <a:t>h2</a:t>
              </a:r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161" y="2644"/>
              <a:ext cx="671" cy="1273"/>
              <a:chOff x="2161" y="2644"/>
              <a:chExt cx="671" cy="1273"/>
            </a:xfrm>
          </p:grpSpPr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>
                <a:off x="2161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2832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Arc 49"/>
              <p:cNvSpPr>
                <a:spLocks/>
              </p:cNvSpPr>
              <p:nvPr/>
            </p:nvSpPr>
            <p:spPr bwMode="auto">
              <a:xfrm>
                <a:off x="2163" y="3843"/>
                <a:ext cx="663" cy="74"/>
              </a:xfrm>
              <a:custGeom>
                <a:avLst/>
                <a:gdLst>
                  <a:gd name="G0" fmla="+- 21600 0 0"/>
                  <a:gd name="G1" fmla="+- 602 0 0"/>
                  <a:gd name="G2" fmla="+- 21600 0 0"/>
                  <a:gd name="T0" fmla="*/ 43192 w 43200"/>
                  <a:gd name="T1" fmla="*/ 0 h 22202"/>
                  <a:gd name="T2" fmla="*/ 0 w 43200"/>
                  <a:gd name="T3" fmla="*/ 602 h 22202"/>
                  <a:gd name="T4" fmla="*/ 21600 w 43200"/>
                  <a:gd name="T5" fmla="*/ 602 h 22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02" fill="none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</a:path>
                  <a:path w="43200" h="22202" stroke="0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  <a:lnTo>
                      <a:pt x="21600" y="6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" name="Group 55"/>
            <p:cNvGrpSpPr>
              <a:grpSpLocks/>
            </p:cNvGrpSpPr>
            <p:nvPr/>
          </p:nvGrpSpPr>
          <p:grpSpPr bwMode="auto">
            <a:xfrm>
              <a:off x="4944" y="2692"/>
              <a:ext cx="528" cy="1180"/>
              <a:chOff x="4944" y="2692"/>
              <a:chExt cx="528" cy="1180"/>
            </a:xfrm>
          </p:grpSpPr>
          <p:sp>
            <p:nvSpPr>
              <p:cNvPr id="102" name="Oval 51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472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54"/>
              <p:cNvSpPr>
                <a:spLocks/>
              </p:cNvSpPr>
              <p:nvPr/>
            </p:nvSpPr>
            <p:spPr bwMode="auto">
              <a:xfrm>
                <a:off x="4946" y="3800"/>
                <a:ext cx="520" cy="72"/>
              </a:xfrm>
              <a:custGeom>
                <a:avLst/>
                <a:gdLst>
                  <a:gd name="G0" fmla="+- 21600 0 0"/>
                  <a:gd name="G1" fmla="+- 1607 0 0"/>
                  <a:gd name="G2" fmla="+- 21600 0 0"/>
                  <a:gd name="T0" fmla="*/ 43178 w 43200"/>
                  <a:gd name="T1" fmla="*/ 637 h 23207"/>
                  <a:gd name="T2" fmla="*/ 60 w 43200"/>
                  <a:gd name="T3" fmla="*/ 0 h 23207"/>
                  <a:gd name="T4" fmla="*/ 21600 w 43200"/>
                  <a:gd name="T5" fmla="*/ 1607 h 23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207" fill="none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</a:path>
                  <a:path w="43200" h="23207" stroke="0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  <a:lnTo>
                      <a:pt x="21600" y="16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2836" y="3168"/>
              <a:ext cx="56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836" y="3504"/>
              <a:ext cx="66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58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420" y="3504"/>
              <a:ext cx="5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79099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partitioning phase?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We need to scan R and S, and write them out once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Hence, cost is 2M + 2N = 2 (M + N) I/</a:t>
            </a:r>
            <a:r>
              <a:rPr lang="en-US" sz="2400" dirty="0" err="1"/>
              <a:t>Os</a:t>
            </a:r>
            <a:endParaRPr lang="en-US" sz="2400" dirty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We need to scan each partition of R and S once (</a:t>
            </a:r>
            <a:r>
              <a:rPr lang="en-US" sz="2400" i="1" dirty="0"/>
              <a:t>assuming no partition overflows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cost is M + N I/</a:t>
            </a:r>
            <a:r>
              <a:rPr lang="en-US" sz="2400" dirty="0" err="1"/>
              <a:t>Os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057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approach based on sorting has the following steps: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1</a:t>
            </a:r>
            <a:r>
              <a:rPr lang="en-US" sz="2400" dirty="0"/>
              <a:t>: Scan </a:t>
            </a:r>
            <a:r>
              <a:rPr lang="en-US" sz="2400" b="1" i="1" dirty="0"/>
              <a:t>R </a:t>
            </a:r>
            <a:r>
              <a:rPr lang="en-US" sz="2400" dirty="0"/>
              <a:t>and produce a set of tuples, </a:t>
            </a:r>
            <a:r>
              <a:rPr lang="en-US" sz="2400" b="1" i="1" dirty="0"/>
              <a:t>S</a:t>
            </a:r>
            <a:r>
              <a:rPr lang="en-US" sz="2400" dirty="0"/>
              <a:t>, which contains only the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2</a:t>
            </a:r>
            <a:r>
              <a:rPr lang="en-US" sz="2400" dirty="0"/>
              <a:t>: Sort </a:t>
            </a:r>
            <a:r>
              <a:rPr lang="en-US" sz="2400" b="1" i="1" dirty="0"/>
              <a:t>S</a:t>
            </a:r>
            <a:r>
              <a:rPr lang="en-US" sz="2400" dirty="0"/>
              <a:t> using </a:t>
            </a:r>
            <a:r>
              <a:rPr lang="en-US" sz="2400" i="1" dirty="0"/>
              <a:t>external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3</a:t>
            </a:r>
            <a:r>
              <a:rPr lang="en-US" sz="2400" dirty="0"/>
              <a:t>: Scan the sorted result, compare adjacent tuples, and discard duplicates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is the I/O cost (assuming we use </a:t>
            </a:r>
            <a:r>
              <a:rPr lang="en-US" sz="2600" i="1" dirty="0">
                <a:solidFill>
                  <a:srgbClr val="0070C0"/>
                </a:solidFill>
              </a:rPr>
              <a:t>temporary </a:t>
            </a:r>
            <a:r>
              <a:rPr lang="en-US" sz="2600" dirty="0">
                <a:solidFill>
                  <a:srgbClr val="0070C0"/>
                </a:solidFill>
              </a:rPr>
              <a:t>relations)?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1</a:t>
            </a:r>
            <a:r>
              <a:rPr lang="en-US" sz="2200" dirty="0"/>
              <a:t>: </a:t>
            </a:r>
            <a:r>
              <a:rPr lang="en-US" sz="2200" b="1" i="1" dirty="0"/>
              <a:t>M</a:t>
            </a:r>
            <a:r>
              <a:rPr lang="en-US" sz="2200" dirty="0"/>
              <a:t> + </a:t>
            </a:r>
            <a:r>
              <a:rPr lang="en-US" sz="2200" b="1" i="1" dirty="0"/>
              <a:t>T</a:t>
            </a:r>
            <a:r>
              <a:rPr lang="en-US" sz="2200" dirty="0"/>
              <a:t> I/</a:t>
            </a:r>
            <a:r>
              <a:rPr lang="en-US" sz="2200" dirty="0" err="1"/>
              <a:t>Os</a:t>
            </a:r>
            <a:r>
              <a:rPr lang="en-US" sz="2200" dirty="0"/>
              <a:t>, where </a:t>
            </a:r>
            <a:r>
              <a:rPr lang="en-US" sz="2200" b="1" i="1" dirty="0"/>
              <a:t>M </a:t>
            </a:r>
            <a:r>
              <a:rPr lang="en-US" sz="2200" dirty="0"/>
              <a:t>is the number of pages of </a:t>
            </a:r>
            <a:r>
              <a:rPr lang="en-US" sz="2200" b="1" i="1" dirty="0"/>
              <a:t>R</a:t>
            </a:r>
            <a:r>
              <a:rPr lang="en-US" sz="2200" dirty="0"/>
              <a:t> and </a:t>
            </a:r>
            <a:r>
              <a:rPr lang="en-US" sz="2200" b="1" i="1" dirty="0"/>
              <a:t>T</a:t>
            </a:r>
            <a:r>
              <a:rPr lang="en-US" sz="2200" dirty="0"/>
              <a:t> is the number of pages of the temporary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2</a:t>
            </a:r>
            <a:r>
              <a:rPr lang="en-US" sz="2200" dirty="0"/>
              <a:t>: 2</a:t>
            </a:r>
            <a:r>
              <a:rPr lang="en-US" sz="2200" b="1" i="1" dirty="0"/>
              <a:t>T</a:t>
            </a:r>
            <a:r>
              <a:rPr lang="en-US" sz="2200" dirty="0"/>
              <a:t> × # of passes 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3</a:t>
            </a:r>
            <a:r>
              <a:rPr lang="en-US" sz="2200" dirty="0"/>
              <a:t>: </a:t>
            </a:r>
            <a:r>
              <a:rPr lang="en-US" sz="2200" b="1" i="1" dirty="0"/>
              <a:t>T </a:t>
            </a:r>
            <a:r>
              <a:rPr lang="en-US" sz="2200" dirty="0"/>
              <a:t>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Joining Reserves and Sailors would cost 3 (500 + 1000) </a:t>
            </a:r>
            <a:br>
              <a:rPr lang="en-US" sz="3000" dirty="0"/>
            </a:br>
            <a:r>
              <a:rPr lang="en-US" sz="3000" dirty="0"/>
              <a:t>= 4,500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Assuming 10ms per I/O, hash join takes less than </a:t>
            </a:r>
            <a:br>
              <a:rPr lang="en-US" sz="3000" dirty="0"/>
            </a:br>
            <a:r>
              <a:rPr lang="en-US" sz="3000" dirty="0"/>
              <a:t>1 minute!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This underscores the importance of using a good join algorithm (e.g., </a:t>
            </a:r>
            <a:r>
              <a:rPr lang="en-US" sz="3000" i="1" dirty="0"/>
              <a:t>Simple NL Join takes ~140 hours!</a:t>
            </a:r>
            <a:r>
              <a:rPr lang="en-US" sz="30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8674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But, so far we have been assuming that partitions fit in memory!</a:t>
            </a:r>
          </a:p>
        </p:txBody>
      </p:sp>
    </p:spTree>
    <p:extLst>
      <p:ext uri="{BB962C8B-B14F-4D97-AF65-F5344CB8AC3E}">
        <p14:creationId xmlns:p14="http://schemas.microsoft.com/office/powerpoint/2010/main" val="26173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How can we increase the chances for a given partition in the probing phase to fit in memory?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Maximize the number of partitions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If we partition R (or S) into </a:t>
            </a:r>
            <a:r>
              <a:rPr lang="en-US" sz="3600" b="1" i="1" dirty="0">
                <a:solidFill>
                  <a:srgbClr val="0070C0"/>
                </a:solidFill>
              </a:rPr>
              <a:t>k</a:t>
            </a:r>
            <a:r>
              <a:rPr lang="en-US" sz="3600" dirty="0">
                <a:solidFill>
                  <a:srgbClr val="0070C0"/>
                </a:solidFill>
              </a:rPr>
              <a:t> partitions, what would be the size of each partition (in terms of B)?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At least </a:t>
            </a:r>
            <a:r>
              <a:rPr lang="en-US" sz="3100" b="1" i="1" dirty="0"/>
              <a:t>k</a:t>
            </a:r>
            <a:r>
              <a:rPr lang="en-US" sz="3100" dirty="0"/>
              <a:t> output buffer pages and 1 input buffer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Given B buffer pages, </a:t>
            </a:r>
            <a:r>
              <a:rPr lang="en-US" sz="3100" b="1" i="1" dirty="0"/>
              <a:t>k</a:t>
            </a:r>
            <a:r>
              <a:rPr lang="en-US" sz="3100" dirty="0"/>
              <a:t> = B – 1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Hence, the size of an R (or S) partition = M / (B – 1)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What is the number of pages in the (in-memory) hash table built during the probing phase per a partition?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b="1" i="1" dirty="0"/>
              <a:t>f </a:t>
            </a:r>
            <a:r>
              <a:rPr lang="en-US" sz="3100" dirty="0"/>
              <a:t>* M / (B – 1), where </a:t>
            </a:r>
            <a:r>
              <a:rPr lang="en-US" sz="3100" b="1" i="1" dirty="0"/>
              <a:t>f</a:t>
            </a:r>
            <a:r>
              <a:rPr lang="en-US" sz="3100" dirty="0"/>
              <a:t> is a </a:t>
            </a:r>
            <a:r>
              <a:rPr lang="en-US" sz="3100" i="1" dirty="0"/>
              <a:t>fudge factor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153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else do we need in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 buffer page for scanning the S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An output buffer page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is a good value of B as such?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 &gt; </a:t>
            </a:r>
            <a:r>
              <a:rPr lang="en-US" i="1" dirty="0"/>
              <a:t>f * </a:t>
            </a:r>
            <a:r>
              <a:rPr lang="en-US" dirty="0"/>
              <a:t>M / (B – 1) + 2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Therefore, we need (approx.)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a partition overflows?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Apply the hash join technique </a:t>
            </a:r>
            <a:r>
              <a:rPr lang="en-US" i="1" dirty="0"/>
              <a:t>recursively</a:t>
            </a:r>
            <a:r>
              <a:rPr lang="en-US" dirty="0"/>
              <a:t> (as is the case with the projection operation)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129669"/>
              </p:ext>
            </p:extLst>
          </p:nvPr>
        </p:nvGraphicFramePr>
        <p:xfrm>
          <a:off x="5235574" y="4250269"/>
          <a:ext cx="1851026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Equation" r:id="rId4" imgW="711000" imgH="253800" progId="Equation.3">
                  <p:embed/>
                </p:oleObj>
              </mc:Choice>
              <mc:Fallback>
                <p:oleObj name="Equation" r:id="rId4" imgW="71100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4" y="4250269"/>
                        <a:ext cx="1851026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91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 (M is the # of pages in the </a:t>
            </a:r>
            <a:r>
              <a:rPr lang="en-US" sz="3000" i="1" dirty="0"/>
              <a:t>smaller </a:t>
            </a:r>
            <a:r>
              <a:rPr lang="en-US" sz="3000" dirty="0"/>
              <a:t>relation) and we assume uniform partitioning, the cost of hash join is 3(M+N)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(N is the # of pages in the </a:t>
            </a:r>
            <a:r>
              <a:rPr lang="en-US" sz="3000" i="1" dirty="0"/>
              <a:t>larger</a:t>
            </a:r>
            <a:r>
              <a:rPr lang="en-US" sz="3000" dirty="0"/>
              <a:t> relation), the cost of sort-merge join is 3(M+N) I/</a:t>
            </a:r>
            <a:r>
              <a:rPr lang="en-US" sz="3000" dirty="0" err="1"/>
              <a:t>Os</a:t>
            </a:r>
            <a:r>
              <a:rPr lang="en-US" sz="30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17004" y="1540246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04" y="1540246"/>
                        <a:ext cx="1487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155700" y="3569441"/>
          <a:ext cx="1422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569441"/>
                        <a:ext cx="1422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4953000"/>
            <a:ext cx="8077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Which algorithm to use, hash join or sort-merge join?</a:t>
            </a:r>
          </a:p>
        </p:txBody>
      </p:sp>
    </p:spTree>
    <p:extLst>
      <p:ext uri="{BB962C8B-B14F-4D97-AF65-F5344CB8AC3E}">
        <p14:creationId xmlns:p14="http://schemas.microsoft.com/office/powerpoint/2010/main" val="49443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/>
              <a:t>If the available number of buffer pages falls between</a:t>
            </a:r>
            <a:br>
              <a:rPr lang="en-US" sz="4800" dirty="0"/>
            </a:br>
            <a:r>
              <a:rPr lang="en-US" sz="4800" dirty="0"/>
              <a:t>and         , hash join is preferred (why?)</a:t>
            </a:r>
          </a:p>
          <a:p>
            <a:pPr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shown to be highly parallelizable (</a:t>
            </a:r>
            <a:r>
              <a:rPr lang="en-US" sz="4800" i="1" dirty="0"/>
              <a:t>beyond the scope of the class</a:t>
            </a:r>
            <a:r>
              <a:rPr lang="en-US" sz="4800" dirty="0"/>
              <a:t>)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is sensitive to data skew while sort-merge join </a:t>
            </a:r>
            <a:br>
              <a:rPr lang="en-US" sz="4800" dirty="0"/>
            </a:br>
            <a:r>
              <a:rPr lang="en-US" sz="4800" dirty="0"/>
              <a:t>is not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Results are sorted after applying sort-merge join (may help </a:t>
            </a:r>
            <a:r>
              <a:rPr lang="ja-JP" altLang="en-US" sz="4800" dirty="0"/>
              <a:t>“</a:t>
            </a:r>
            <a:r>
              <a:rPr lang="en-US" altLang="ja-JP" sz="4800" dirty="0"/>
              <a:t>upstream</a:t>
            </a:r>
            <a:r>
              <a:rPr lang="ja-JP" altLang="en-US" sz="4800" dirty="0"/>
              <a:t>”</a:t>
            </a:r>
            <a:r>
              <a:rPr lang="en-US" altLang="ja-JP" sz="4800" dirty="0"/>
              <a:t> operators)</a:t>
            </a:r>
          </a:p>
          <a:p>
            <a:pPr marL="0" indent="0">
              <a:buNone/>
            </a:pPr>
            <a:endParaRPr lang="en-US" sz="4800" dirty="0"/>
          </a:p>
          <a:p>
            <a:pPr>
              <a:buFont typeface="Wingdings" pitchFamily="2" charset="2"/>
              <a:buChar char="§"/>
            </a:pPr>
            <a:r>
              <a:rPr lang="en-US" sz="4800" dirty="0"/>
              <a:t>Sort-merge join goes fast if one of the input relations is already sorted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295400" y="1752600"/>
          <a:ext cx="7604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" name="Equation" r:id="rId4" imgW="291960" imgH="228600" progId="Equation.3">
                  <p:embed/>
                </p:oleObj>
              </mc:Choice>
              <mc:Fallback>
                <p:oleObj name="Equation" r:id="rId4" imgW="2919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7604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7848600" y="1388692"/>
          <a:ext cx="825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" name="Equation" r:id="rId6" imgW="317160" imgH="215640" progId="Equation.3">
                  <p:embed/>
                </p:oleObj>
              </mc:Choice>
              <mc:Fallback>
                <p:oleObj name="Equation" r:id="rId6" imgW="31716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388692"/>
                        <a:ext cx="8255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8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6553200" cy="1246263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80478" y="516472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0479" y="315054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6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/>
      <p:bldP spid="10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1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I/</a:t>
            </a:r>
            <a:r>
              <a:rPr lang="en-US" sz="2600" dirty="0" err="1"/>
              <a:t>Os</a:t>
            </a:r>
            <a:r>
              <a:rPr lang="en-US" sz="2600" dirty="0"/>
              <a:t> + 250 I/</a:t>
            </a:r>
            <a:r>
              <a:rPr lang="en-US" sz="2600" dirty="0" err="1"/>
              <a:t>Os</a:t>
            </a:r>
            <a:r>
              <a:rPr lang="en-US" sz="2600" dirty="0"/>
              <a:t>, assuming each tuple written in the temporary relation is 10 bytes long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2</a:t>
            </a:r>
            <a:r>
              <a:rPr lang="en-US" sz="2600" dirty="0"/>
              <a:t>: if </a:t>
            </a:r>
            <a:r>
              <a:rPr lang="en-US" sz="2600" b="1" i="1" dirty="0"/>
              <a:t>B</a:t>
            </a:r>
            <a:r>
              <a:rPr lang="en-US" sz="2600" dirty="0"/>
              <a:t> (say) is 20, we can sort the temporary relation in 2 passes at a cost of 2×250×2 = 1000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3</a:t>
            </a:r>
            <a:r>
              <a:rPr lang="en-US" sz="2600" dirty="0"/>
              <a:t>: add another 250 I/</a:t>
            </a:r>
            <a:r>
              <a:rPr lang="en-US" sz="2600" dirty="0" err="1"/>
              <a:t>Os</a:t>
            </a:r>
            <a:r>
              <a:rPr lang="en-US" sz="2600" dirty="0"/>
              <a:t> for the scan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2500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2833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23839</TotalTime>
  <Words>4679</Words>
  <Application>Microsoft Office PowerPoint</Application>
  <PresentationFormat>On-screen Show (4:3)</PresentationFormat>
  <Paragraphs>1156</Paragraphs>
  <Slides>86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86</vt:i4>
      </vt:variant>
    </vt:vector>
  </HeadingPairs>
  <TitlesOfParts>
    <vt:vector size="97" baseType="lpstr">
      <vt:lpstr>ＭＳ Ｐゴシック</vt:lpstr>
      <vt:lpstr>ＭＳ Ｐゴシック</vt:lpstr>
      <vt:lpstr>Arial</vt:lpstr>
      <vt:lpstr>Book Antiqua</vt:lpstr>
      <vt:lpstr>Bookman Old Style</vt:lpstr>
      <vt:lpstr>Calibri</vt:lpstr>
      <vt:lpstr>Times New Roman</vt:lpstr>
      <vt:lpstr>Wingdings</vt:lpstr>
      <vt:lpstr>Office Theme</vt:lpstr>
      <vt:lpstr>Equation</vt:lpstr>
      <vt:lpstr>Document</vt:lpstr>
      <vt:lpstr>Database Applications (15-415)  DBMS Internals- Part VII Lecture 19, March 27, 2018</vt:lpstr>
      <vt:lpstr>Today…</vt:lpstr>
      <vt:lpstr>DBMS Layers</vt:lpstr>
      <vt:lpstr>Outline</vt:lpstr>
      <vt:lpstr>Assumptions</vt:lpstr>
      <vt:lpstr>The Projection Operation</vt:lpstr>
      <vt:lpstr>The Projection Operation</vt:lpstr>
      <vt:lpstr>Projection Based on Sorting</vt:lpstr>
      <vt:lpstr>The Projection Operation: An Example</vt:lpstr>
      <vt:lpstr>B-Way Merge Sort</vt:lpstr>
      <vt:lpstr>B-Way Merge Sort: I/O Cost Analysis</vt:lpstr>
      <vt:lpstr>The Projection Operation: An Example</vt:lpstr>
      <vt:lpstr>Projection Based on Modified  External Sorting</vt:lpstr>
      <vt:lpstr>Projection Based on Modified  External Sorting: An Example</vt:lpstr>
      <vt:lpstr>The Projection Operation</vt:lpstr>
      <vt:lpstr>Projection Based on Hashing</vt:lpstr>
      <vt:lpstr>Projection Based on Hashing</vt:lpstr>
      <vt:lpstr>Projection Based on Hashing</vt:lpstr>
      <vt:lpstr>Projection Based on Hashing</vt:lpstr>
      <vt:lpstr>Projection Based on Hashing: An Example</vt:lpstr>
      <vt:lpstr>Sorting vs. Hashing</vt:lpstr>
      <vt:lpstr>Index-Only Scan</vt:lpstr>
      <vt:lpstr>Outline</vt:lpstr>
      <vt:lpstr>The Join Operation</vt:lpstr>
      <vt:lpstr>The Join Operation</vt:lpstr>
      <vt:lpstr>Assumptions</vt:lpstr>
      <vt:lpstr>The Join Operation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Nested Loops Join: A Simple Refinement</vt:lpstr>
      <vt:lpstr>PowerPoint Presentation</vt:lpstr>
      <vt:lpstr>Nested Loops Join</vt:lpstr>
      <vt:lpstr>Nested Loops Join</vt:lpstr>
      <vt:lpstr>Nested Loops Join</vt:lpstr>
      <vt:lpstr>Nested Loops Join</vt:lpstr>
      <vt:lpstr>Summary: Simple Nested Loops Join</vt:lpstr>
      <vt:lpstr>The Join Operation</vt:lpstr>
      <vt:lpstr>Block Nested Loops</vt:lpstr>
      <vt:lpstr>Block Nested Loops</vt:lpstr>
      <vt:lpstr>Block Nested Loops</vt:lpstr>
      <vt:lpstr>Block Nested Loops</vt:lpstr>
      <vt:lpstr>Block Nested Loops</vt:lpstr>
      <vt:lpstr>Block Nested Loops</vt:lpstr>
      <vt:lpstr>Nested Loops - Guidelines</vt:lpstr>
      <vt:lpstr>The Join Operation</vt:lpstr>
      <vt:lpstr>Index Nested Loops Join</vt:lpstr>
      <vt:lpstr>Index Nested Loops Join</vt:lpstr>
      <vt:lpstr>Index Nested Loops Join</vt:lpstr>
      <vt:lpstr>The Join Operation</vt:lpstr>
      <vt:lpstr>Sort-Merge Join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</vt:lpstr>
      <vt:lpstr>Sort-Merge Join</vt:lpstr>
      <vt:lpstr>Sort-Merge vs. Block Nested Loop</vt:lpstr>
      <vt:lpstr>Block Nested Loops</vt:lpstr>
      <vt:lpstr>Sort-Merge vs. Block Nested Loop</vt:lpstr>
      <vt:lpstr>Sort-Merge vs. Block Nested Loop</vt:lpstr>
      <vt:lpstr>Sort-Merge vs. Block Nested Loop</vt:lpstr>
      <vt:lpstr>Sort-Merge Join</vt:lpstr>
      <vt:lpstr>Sort-Merge Join</vt:lpstr>
      <vt:lpstr>The Join Operation</vt:lpstr>
      <vt:lpstr>Hash Join</vt:lpstr>
      <vt:lpstr>Hash Join: Partitioning Phase</vt:lpstr>
      <vt:lpstr>Hash Join: Probing Phase</vt:lpstr>
      <vt:lpstr>Hash Join: Cost</vt:lpstr>
      <vt:lpstr>Hash Join: Cost (Cont’d)</vt:lpstr>
      <vt:lpstr>Memory Requirements and  Overflow Handling</vt:lpstr>
      <vt:lpstr>Memory Requirements and  Overflow Handling</vt:lpstr>
      <vt:lpstr>Hash Join vs. Sort-Merge Join</vt:lpstr>
      <vt:lpstr>Hash Join vs. Sort-Merge Join</vt:lpstr>
      <vt:lpstr>The Join Operation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2353</cp:revision>
  <dcterms:created xsi:type="dcterms:W3CDTF">2013-11-24T06:45:02Z</dcterms:created>
  <dcterms:modified xsi:type="dcterms:W3CDTF">2018-03-29T07:09:28Z</dcterms:modified>
</cp:coreProperties>
</file>