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8"/>
  </p:notesMasterIdLst>
  <p:handoutMasterIdLst>
    <p:handoutMasterId r:id="rId89"/>
  </p:handoutMasterIdLst>
  <p:sldIdLst>
    <p:sldId id="256" r:id="rId2"/>
    <p:sldId id="1120" r:id="rId3"/>
    <p:sldId id="780" r:id="rId4"/>
    <p:sldId id="1164" r:id="rId5"/>
    <p:sldId id="1244" r:id="rId6"/>
    <p:sldId id="1228" r:id="rId7"/>
    <p:sldId id="1229" r:id="rId8"/>
    <p:sldId id="1230" r:id="rId9"/>
    <p:sldId id="1231" r:id="rId10"/>
    <p:sldId id="1245" r:id="rId11"/>
    <p:sldId id="1246" r:id="rId12"/>
    <p:sldId id="1247" r:id="rId13"/>
    <p:sldId id="1232" r:id="rId14"/>
    <p:sldId id="1233" r:id="rId15"/>
    <p:sldId id="1234" r:id="rId16"/>
    <p:sldId id="1235" r:id="rId17"/>
    <p:sldId id="1236" r:id="rId18"/>
    <p:sldId id="1237" r:id="rId19"/>
    <p:sldId id="1238" r:id="rId20"/>
    <p:sldId id="1239" r:id="rId21"/>
    <p:sldId id="1240" r:id="rId22"/>
    <p:sldId id="1241" r:id="rId23"/>
    <p:sldId id="1243" r:id="rId24"/>
    <p:sldId id="1242" r:id="rId25"/>
    <p:sldId id="1148" r:id="rId26"/>
    <p:sldId id="1149" r:id="rId27"/>
    <p:sldId id="1213" r:id="rId28"/>
    <p:sldId id="1150" r:id="rId29"/>
    <p:sldId id="1151" r:id="rId30"/>
    <p:sldId id="1152" r:id="rId31"/>
    <p:sldId id="1153" r:id="rId32"/>
    <p:sldId id="1154" r:id="rId33"/>
    <p:sldId id="1190" r:id="rId34"/>
    <p:sldId id="1175" r:id="rId35"/>
    <p:sldId id="1176" r:id="rId36"/>
    <p:sldId id="1177" r:id="rId37"/>
    <p:sldId id="1178" r:id="rId38"/>
    <p:sldId id="1179" r:id="rId39"/>
    <p:sldId id="1180" r:id="rId40"/>
    <p:sldId id="1189" r:id="rId41"/>
    <p:sldId id="1214" r:id="rId42"/>
    <p:sldId id="1181" r:id="rId43"/>
    <p:sldId id="1182" r:id="rId44"/>
    <p:sldId id="1183" r:id="rId45"/>
    <p:sldId id="1184" r:id="rId46"/>
    <p:sldId id="1186" r:id="rId47"/>
    <p:sldId id="1187" r:id="rId48"/>
    <p:sldId id="1188" r:id="rId49"/>
    <p:sldId id="1215" r:id="rId50"/>
    <p:sldId id="1191" r:id="rId51"/>
    <p:sldId id="1193" r:id="rId52"/>
    <p:sldId id="1194" r:id="rId53"/>
    <p:sldId id="1216" r:id="rId54"/>
    <p:sldId id="1195" r:id="rId55"/>
    <p:sldId id="1196" r:id="rId56"/>
    <p:sldId id="1198" r:id="rId57"/>
    <p:sldId id="1197" r:id="rId58"/>
    <p:sldId id="1199" r:id="rId59"/>
    <p:sldId id="1200" r:id="rId60"/>
    <p:sldId id="1201" r:id="rId61"/>
    <p:sldId id="1203" r:id="rId62"/>
    <p:sldId id="1205" r:id="rId63"/>
    <p:sldId id="1206" r:id="rId64"/>
    <p:sldId id="1207" r:id="rId65"/>
    <p:sldId id="1208" r:id="rId66"/>
    <p:sldId id="1209" r:id="rId67"/>
    <p:sldId id="1250" r:id="rId68"/>
    <p:sldId id="1210" r:id="rId69"/>
    <p:sldId id="1251" r:id="rId70"/>
    <p:sldId id="1252" r:id="rId71"/>
    <p:sldId id="1211" r:id="rId72"/>
    <p:sldId id="1212" r:id="rId73"/>
    <p:sldId id="1254" r:id="rId74"/>
    <p:sldId id="1253" r:id="rId75"/>
    <p:sldId id="1217" r:id="rId76"/>
    <p:sldId id="1218" r:id="rId77"/>
    <p:sldId id="1219" r:id="rId78"/>
    <p:sldId id="1220" r:id="rId79"/>
    <p:sldId id="1221" r:id="rId80"/>
    <p:sldId id="1222" r:id="rId81"/>
    <p:sldId id="1223" r:id="rId82"/>
    <p:sldId id="1224" r:id="rId83"/>
    <p:sldId id="1225" r:id="rId84"/>
    <p:sldId id="1226" r:id="rId85"/>
    <p:sldId id="1227" r:id="rId86"/>
    <p:sldId id="993" r:id="rId8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9" d="100"/>
          <a:sy n="159" d="100"/>
        </p:scale>
        <p:origin x="1650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notesMaster" Target="notesMasters/notesMaster1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The Join Operation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28B79A80-DFE9-4DA9-B338-5A3F20975ABB}">
      <dgm:prSet phldrT="[Text]" custT="1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Introduction</a:t>
          </a:r>
        </a:p>
      </dgm:t>
    </dgm:pt>
    <dgm:pt modelId="{1E486317-18A2-4E56-91BD-DC0887CC4B1A}" type="parTrans" cxnId="{DB12B5D3-3C60-40FA-8D2A-8B51BF246C8B}">
      <dgm:prSet/>
      <dgm:spPr/>
      <dgm:t>
        <a:bodyPr/>
        <a:lstStyle/>
        <a:p>
          <a:endParaRPr lang="en-US" sz="2800"/>
        </a:p>
      </dgm:t>
    </dgm:pt>
    <dgm:pt modelId="{6746164B-1731-47FB-B64F-C58BACAB2281}" type="sibTrans" cxnId="{DB12B5D3-3C60-40FA-8D2A-8B51BF246C8B}">
      <dgm:prSet/>
      <dgm:spPr/>
      <dgm:t>
        <a:bodyPr/>
        <a:lstStyle/>
        <a:p>
          <a:endParaRPr lang="en-US" sz="2800"/>
        </a:p>
      </dgm:t>
    </dgm:pt>
    <dgm:pt modelId="{B490C752-C9CA-4075-9727-BE4AA742E7F5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Selection Operation</a:t>
          </a: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 sz="2800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Projection Operation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58C1AF61-83DA-4C1D-AB86-12CF6B57BCC5}" type="pres">
      <dgm:prSet presAssocID="{28B79A80-DFE9-4DA9-B338-5A3F20975ABB}" presName="text_1" presStyleLbl="node1" presStyleIdx="0" presStyleCnt="4">
        <dgm:presLayoutVars>
          <dgm:bulletEnabled val="1"/>
        </dgm:presLayoutVars>
      </dgm:prSet>
      <dgm:spPr/>
    </dgm:pt>
    <dgm:pt modelId="{8F6F2BC9-C9E1-4BE2-B05C-C2439D8BCAA9}" type="pres">
      <dgm:prSet presAssocID="{28B79A80-DFE9-4DA9-B338-5A3F20975ABB}" presName="accent_1" presStyleCnt="0"/>
      <dgm:spPr/>
    </dgm:pt>
    <dgm:pt modelId="{B754EC0E-654C-4EF0-9D56-C89787A35FDD}" type="pres">
      <dgm:prSet presAssocID="{28B79A80-DFE9-4DA9-B338-5A3F20975ABB}" presName="accentRepeatNode" presStyleLbl="solidFgAcc1" presStyleIdx="0" presStyleCnt="4"/>
      <dgm:spPr>
        <a:solidFill>
          <a:srgbClr val="00B050"/>
        </a:solidFill>
        <a:ln>
          <a:solidFill>
            <a:schemeClr val="tx1"/>
          </a:solidFill>
        </a:ln>
      </dgm:spPr>
    </dgm:pt>
    <dgm:pt modelId="{7BD67296-9B9C-4E5A-8D96-0527826AE180}" type="pres">
      <dgm:prSet presAssocID="{B490C752-C9CA-4075-9727-BE4AA742E7F5}" presName="text_2" presStyleLbl="node1" presStyleIdx="1" presStyleCnt="4">
        <dgm:presLayoutVars>
          <dgm:bulletEnabled val="1"/>
        </dgm:presLayoutVars>
      </dgm:prSet>
      <dgm:spPr/>
    </dgm:pt>
    <dgm:pt modelId="{D8B848BE-10D8-4E69-B32C-5A25293D14A7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4"/>
      <dgm:spPr>
        <a:solidFill>
          <a:srgbClr val="C00000"/>
        </a:solidFill>
        <a:ln>
          <a:solidFill>
            <a:schemeClr val="tx1"/>
          </a:solidFill>
        </a:ln>
      </dgm:spPr>
    </dgm:pt>
    <dgm:pt modelId="{599AE00A-E511-4896-AA74-F6E900B41983}" type="pres">
      <dgm:prSet presAssocID="{C4797427-72CE-41EC-9F4E-A308E1F1C0A5}" presName="text_3" presStyleLbl="node1" presStyleIdx="2" presStyleCnt="4">
        <dgm:presLayoutVars>
          <dgm:bulletEnabled val="1"/>
        </dgm:presLayoutVars>
      </dgm:prSet>
      <dgm:spPr/>
    </dgm:pt>
    <dgm:pt modelId="{FC7DDA2D-C904-46F2-9AA5-90E50E52BBB1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4"/>
      <dgm:spPr>
        <a:solidFill>
          <a:srgbClr val="0070C0"/>
        </a:solidFill>
        <a:ln>
          <a:solidFill>
            <a:schemeClr val="tx1"/>
          </a:solidFill>
        </a:ln>
      </dgm:spPr>
    </dgm:pt>
    <dgm:pt modelId="{B29A9E0A-040D-4327-A720-2D4283647F1F}" type="pres">
      <dgm:prSet presAssocID="{594BF85D-E9BC-439A-80D6-0EB4896FAE66}" presName="text_4" presStyleLbl="node1" presStyleIdx="3" presStyleCnt="4">
        <dgm:presLayoutVars>
          <dgm:bulletEnabled val="1"/>
        </dgm:presLayoutVars>
      </dgm:prSet>
      <dgm:spPr/>
    </dgm:pt>
    <dgm:pt modelId="{BF5707B0-F172-4777-9CA5-5BDD20207612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4"/>
      <dgm:spPr>
        <a:solidFill>
          <a:srgbClr val="FFC000"/>
        </a:solidFill>
        <a:ln>
          <a:solidFill>
            <a:schemeClr val="tx1"/>
          </a:solidFill>
        </a:ln>
      </dgm:spPr>
    </dgm:pt>
  </dgm:ptLst>
  <dgm:cxnLst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664E3235-0C92-4E1C-A14D-B8ED69C50DFF}" type="presOf" srcId="{BE1645D6-1611-4DF4-8DF3-EEC32D8C4F8A}" destId="{8D4BB782-D1CB-4178-BD6C-378E667E109F}" srcOrd="0" destOrd="0" presId="urn:microsoft.com/office/officeart/2008/layout/VerticalCurvedList"/>
    <dgm:cxn modelId="{6FAC393A-3CF6-4068-AEB1-3DC6FC38D09F}" type="presOf" srcId="{28B79A80-DFE9-4DA9-B338-5A3F20975ABB}" destId="{58C1AF61-83DA-4C1D-AB86-12CF6B57BCC5}" srcOrd="0" destOrd="0" presId="urn:microsoft.com/office/officeart/2008/layout/VerticalCurvedList"/>
    <dgm:cxn modelId="{0BF4D263-9AAD-4705-973C-C4FF35204DD0}" type="presOf" srcId="{B490C752-C9CA-4075-9727-BE4AA742E7F5}" destId="{7BD67296-9B9C-4E5A-8D96-0527826AE180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21FD336C-95CA-461A-8FA8-CA10989A761A}" type="presOf" srcId="{C4797427-72CE-41EC-9F4E-A308E1F1C0A5}" destId="{599AE00A-E511-4896-AA74-F6E900B41983}" srcOrd="0" destOrd="0" presId="urn:microsoft.com/office/officeart/2008/layout/VerticalCurvedList"/>
    <dgm:cxn modelId="{DBA2EA8A-05B3-42D3-8A34-6D1FB0F2B064}" type="presOf" srcId="{594BF85D-E9BC-439A-80D6-0EB4896FAE66}" destId="{B29A9E0A-040D-4327-A720-2D4283647F1F}" srcOrd="0" destOrd="0" presId="urn:microsoft.com/office/officeart/2008/layout/VerticalCurvedList"/>
    <dgm:cxn modelId="{82764399-F16E-45E0-9A0C-0B0335EE7AB3}" type="presOf" srcId="{6746164B-1731-47FB-B64F-C58BACAB2281}" destId="{C56633DC-E658-46D8-BE63-7CB1CCD3C8DC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DB12B5D3-3C60-40FA-8D2A-8B51BF246C8B}" srcId="{BE1645D6-1611-4DF4-8DF3-EEC32D8C4F8A}" destId="{28B79A80-DFE9-4DA9-B338-5A3F20975ABB}" srcOrd="0" destOrd="0" parTransId="{1E486317-18A2-4E56-91BD-DC0887CC4B1A}" sibTransId="{6746164B-1731-47FB-B64F-C58BACAB2281}"/>
    <dgm:cxn modelId="{AEB9FF3A-A0DA-40E5-AB0C-16DB8F280A0D}" type="presParOf" srcId="{8D4BB782-D1CB-4178-BD6C-378E667E109F}" destId="{30E5EA73-69FE-4C99-B7E6-D2785DA2F8C5}" srcOrd="0" destOrd="0" presId="urn:microsoft.com/office/officeart/2008/layout/VerticalCurvedList"/>
    <dgm:cxn modelId="{D12BBAA9-0ACC-476F-ADCC-E5913DBE5925}" type="presParOf" srcId="{30E5EA73-69FE-4C99-B7E6-D2785DA2F8C5}" destId="{147482D8-F793-4B63-AC92-2D2E108DBAA0}" srcOrd="0" destOrd="0" presId="urn:microsoft.com/office/officeart/2008/layout/VerticalCurvedList"/>
    <dgm:cxn modelId="{195843FB-EBA0-48C2-A829-62C4AF0D59A1}" type="presParOf" srcId="{147482D8-F793-4B63-AC92-2D2E108DBAA0}" destId="{F2410933-DB5E-4543-A714-4AF5A203C95C}" srcOrd="0" destOrd="0" presId="urn:microsoft.com/office/officeart/2008/layout/VerticalCurvedList"/>
    <dgm:cxn modelId="{99641E36-BEEC-4F83-9EF6-41BB3E4ABEE5}" type="presParOf" srcId="{147482D8-F793-4B63-AC92-2D2E108DBAA0}" destId="{C56633DC-E658-46D8-BE63-7CB1CCD3C8DC}" srcOrd="1" destOrd="0" presId="urn:microsoft.com/office/officeart/2008/layout/VerticalCurvedList"/>
    <dgm:cxn modelId="{6A4E8C4A-70DB-4EEE-A028-04530E8226E2}" type="presParOf" srcId="{147482D8-F793-4B63-AC92-2D2E108DBAA0}" destId="{82F03708-A2AD-459B-AB59-7BBD9EB44E67}" srcOrd="2" destOrd="0" presId="urn:microsoft.com/office/officeart/2008/layout/VerticalCurvedList"/>
    <dgm:cxn modelId="{5CD91FA6-E34D-4395-A446-37B6BCF90816}" type="presParOf" srcId="{147482D8-F793-4B63-AC92-2D2E108DBAA0}" destId="{9C6C1869-E7B2-4FB9-A22B-16BADC04A189}" srcOrd="3" destOrd="0" presId="urn:microsoft.com/office/officeart/2008/layout/VerticalCurvedList"/>
    <dgm:cxn modelId="{53700FA7-B5D4-4545-B354-397B138982C7}" type="presParOf" srcId="{30E5EA73-69FE-4C99-B7E6-D2785DA2F8C5}" destId="{58C1AF61-83DA-4C1D-AB86-12CF6B57BCC5}" srcOrd="1" destOrd="0" presId="urn:microsoft.com/office/officeart/2008/layout/VerticalCurvedList"/>
    <dgm:cxn modelId="{8D8EFE0C-946C-4D18-A4F5-EAB98DF81ADB}" type="presParOf" srcId="{30E5EA73-69FE-4C99-B7E6-D2785DA2F8C5}" destId="{8F6F2BC9-C9E1-4BE2-B05C-C2439D8BCAA9}" srcOrd="2" destOrd="0" presId="urn:microsoft.com/office/officeart/2008/layout/VerticalCurvedList"/>
    <dgm:cxn modelId="{9A29113B-CB72-4D86-B0B8-6DEA694509D7}" type="presParOf" srcId="{8F6F2BC9-C9E1-4BE2-B05C-C2439D8BCAA9}" destId="{B754EC0E-654C-4EF0-9D56-C89787A35FDD}" srcOrd="0" destOrd="0" presId="urn:microsoft.com/office/officeart/2008/layout/VerticalCurvedList"/>
    <dgm:cxn modelId="{E6A52F64-C2DD-4B33-94BE-FF02695AC4FE}" type="presParOf" srcId="{30E5EA73-69FE-4C99-B7E6-D2785DA2F8C5}" destId="{7BD67296-9B9C-4E5A-8D96-0527826AE180}" srcOrd="3" destOrd="0" presId="urn:microsoft.com/office/officeart/2008/layout/VerticalCurvedList"/>
    <dgm:cxn modelId="{E916D3CE-7C44-4E1A-BD12-683E721157F1}" type="presParOf" srcId="{30E5EA73-69FE-4C99-B7E6-D2785DA2F8C5}" destId="{D8B848BE-10D8-4E69-B32C-5A25293D14A7}" srcOrd="4" destOrd="0" presId="urn:microsoft.com/office/officeart/2008/layout/VerticalCurvedList"/>
    <dgm:cxn modelId="{BA9B3DDC-09C1-4312-BF21-6210FEE1EC82}" type="presParOf" srcId="{D8B848BE-10D8-4E69-B32C-5A25293D14A7}" destId="{5A5545A9-4864-4CB0-B4C5-F499246CB525}" srcOrd="0" destOrd="0" presId="urn:microsoft.com/office/officeart/2008/layout/VerticalCurvedList"/>
    <dgm:cxn modelId="{BD6712DA-DE0D-48CF-8EC4-6BC75AC20681}" type="presParOf" srcId="{30E5EA73-69FE-4C99-B7E6-D2785DA2F8C5}" destId="{599AE00A-E511-4896-AA74-F6E900B41983}" srcOrd="5" destOrd="0" presId="urn:microsoft.com/office/officeart/2008/layout/VerticalCurvedList"/>
    <dgm:cxn modelId="{6397EE55-9B10-435C-A5DE-18D8EE527FE7}" type="presParOf" srcId="{30E5EA73-69FE-4C99-B7E6-D2785DA2F8C5}" destId="{FC7DDA2D-C904-46F2-9AA5-90E50E52BBB1}" srcOrd="6" destOrd="0" presId="urn:microsoft.com/office/officeart/2008/layout/VerticalCurvedList"/>
    <dgm:cxn modelId="{5249C746-7FD0-4F7E-A13C-332362E98A38}" type="presParOf" srcId="{FC7DDA2D-C904-46F2-9AA5-90E50E52BBB1}" destId="{1D9B0BA2-0AB2-4427-AE28-98650EADD147}" srcOrd="0" destOrd="0" presId="urn:microsoft.com/office/officeart/2008/layout/VerticalCurvedList"/>
    <dgm:cxn modelId="{35732D85-C01A-4455-9401-E52FA3B03F20}" type="presParOf" srcId="{30E5EA73-69FE-4C99-B7E6-D2785DA2F8C5}" destId="{B29A9E0A-040D-4327-A720-2D4283647F1F}" srcOrd="7" destOrd="0" presId="urn:microsoft.com/office/officeart/2008/layout/VerticalCurvedList"/>
    <dgm:cxn modelId="{BB63139E-EA07-4AEA-ACFD-472EEA4A581F}" type="presParOf" srcId="{30E5EA73-69FE-4C99-B7E6-D2785DA2F8C5}" destId="{BF5707B0-F172-4777-9CA5-5BDD20207612}" srcOrd="8" destOrd="0" presId="urn:microsoft.com/office/officeart/2008/layout/VerticalCurvedList"/>
    <dgm:cxn modelId="{E501F62F-5ABE-4463-886E-FDE49032ECC3}" type="presParOf" srcId="{BF5707B0-F172-4777-9CA5-5BDD20207612}" destId="{58A99791-976C-4270-ABCC-A15CE6943D6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The Join Operation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28B79A80-DFE9-4DA9-B338-5A3F20975ABB}">
      <dgm:prSet phldrT="[Text]" custT="1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Introduction</a:t>
          </a:r>
        </a:p>
      </dgm:t>
    </dgm:pt>
    <dgm:pt modelId="{1E486317-18A2-4E56-91BD-DC0887CC4B1A}" type="parTrans" cxnId="{DB12B5D3-3C60-40FA-8D2A-8B51BF246C8B}">
      <dgm:prSet/>
      <dgm:spPr/>
      <dgm:t>
        <a:bodyPr/>
        <a:lstStyle/>
        <a:p>
          <a:endParaRPr lang="en-US" sz="2800"/>
        </a:p>
      </dgm:t>
    </dgm:pt>
    <dgm:pt modelId="{6746164B-1731-47FB-B64F-C58BACAB2281}" type="sibTrans" cxnId="{DB12B5D3-3C60-40FA-8D2A-8B51BF246C8B}">
      <dgm:prSet/>
      <dgm:spPr/>
      <dgm:t>
        <a:bodyPr/>
        <a:lstStyle/>
        <a:p>
          <a:endParaRPr lang="en-US" sz="2800"/>
        </a:p>
      </dgm:t>
    </dgm:pt>
    <dgm:pt modelId="{B490C752-C9CA-4075-9727-BE4AA742E7F5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Selection Operation</a:t>
          </a: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 sz="2800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Projection Operation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58C1AF61-83DA-4C1D-AB86-12CF6B57BCC5}" type="pres">
      <dgm:prSet presAssocID="{28B79A80-DFE9-4DA9-B338-5A3F20975ABB}" presName="text_1" presStyleLbl="node1" presStyleIdx="0" presStyleCnt="4">
        <dgm:presLayoutVars>
          <dgm:bulletEnabled val="1"/>
        </dgm:presLayoutVars>
      </dgm:prSet>
      <dgm:spPr/>
    </dgm:pt>
    <dgm:pt modelId="{8F6F2BC9-C9E1-4BE2-B05C-C2439D8BCAA9}" type="pres">
      <dgm:prSet presAssocID="{28B79A80-DFE9-4DA9-B338-5A3F20975ABB}" presName="accent_1" presStyleCnt="0"/>
      <dgm:spPr/>
    </dgm:pt>
    <dgm:pt modelId="{B754EC0E-654C-4EF0-9D56-C89787A35FDD}" type="pres">
      <dgm:prSet presAssocID="{28B79A80-DFE9-4DA9-B338-5A3F20975ABB}" presName="accentRepeatNode" presStyleLbl="solidFgAcc1" presStyleIdx="0" presStyleCnt="4"/>
      <dgm:spPr>
        <a:solidFill>
          <a:srgbClr val="00B050"/>
        </a:solidFill>
        <a:ln>
          <a:solidFill>
            <a:schemeClr val="tx1"/>
          </a:solidFill>
        </a:ln>
      </dgm:spPr>
    </dgm:pt>
    <dgm:pt modelId="{7BD67296-9B9C-4E5A-8D96-0527826AE180}" type="pres">
      <dgm:prSet presAssocID="{B490C752-C9CA-4075-9727-BE4AA742E7F5}" presName="text_2" presStyleLbl="node1" presStyleIdx="1" presStyleCnt="4">
        <dgm:presLayoutVars>
          <dgm:bulletEnabled val="1"/>
        </dgm:presLayoutVars>
      </dgm:prSet>
      <dgm:spPr/>
    </dgm:pt>
    <dgm:pt modelId="{D8B848BE-10D8-4E69-B32C-5A25293D14A7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4"/>
      <dgm:spPr>
        <a:solidFill>
          <a:srgbClr val="C00000"/>
        </a:solidFill>
        <a:ln>
          <a:solidFill>
            <a:schemeClr val="tx1"/>
          </a:solidFill>
        </a:ln>
      </dgm:spPr>
    </dgm:pt>
    <dgm:pt modelId="{599AE00A-E511-4896-AA74-F6E900B41983}" type="pres">
      <dgm:prSet presAssocID="{C4797427-72CE-41EC-9F4E-A308E1F1C0A5}" presName="text_3" presStyleLbl="node1" presStyleIdx="2" presStyleCnt="4">
        <dgm:presLayoutVars>
          <dgm:bulletEnabled val="1"/>
        </dgm:presLayoutVars>
      </dgm:prSet>
      <dgm:spPr/>
    </dgm:pt>
    <dgm:pt modelId="{FC7DDA2D-C904-46F2-9AA5-90E50E52BBB1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4"/>
      <dgm:spPr>
        <a:solidFill>
          <a:srgbClr val="0070C0"/>
        </a:solidFill>
        <a:ln>
          <a:solidFill>
            <a:schemeClr val="tx1"/>
          </a:solidFill>
        </a:ln>
      </dgm:spPr>
    </dgm:pt>
    <dgm:pt modelId="{B29A9E0A-040D-4327-A720-2D4283647F1F}" type="pres">
      <dgm:prSet presAssocID="{594BF85D-E9BC-439A-80D6-0EB4896FAE66}" presName="text_4" presStyleLbl="node1" presStyleIdx="3" presStyleCnt="4">
        <dgm:presLayoutVars>
          <dgm:bulletEnabled val="1"/>
        </dgm:presLayoutVars>
      </dgm:prSet>
      <dgm:spPr/>
    </dgm:pt>
    <dgm:pt modelId="{BF5707B0-F172-4777-9CA5-5BDD20207612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4"/>
      <dgm:spPr>
        <a:solidFill>
          <a:srgbClr val="FFC000"/>
        </a:solidFill>
        <a:ln>
          <a:solidFill>
            <a:schemeClr val="tx1"/>
          </a:solidFill>
        </a:ln>
      </dgm:spPr>
    </dgm:pt>
  </dgm:ptLst>
  <dgm:cxnLst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664E3235-0C92-4E1C-A14D-B8ED69C50DFF}" type="presOf" srcId="{BE1645D6-1611-4DF4-8DF3-EEC32D8C4F8A}" destId="{8D4BB782-D1CB-4178-BD6C-378E667E109F}" srcOrd="0" destOrd="0" presId="urn:microsoft.com/office/officeart/2008/layout/VerticalCurvedList"/>
    <dgm:cxn modelId="{6FAC393A-3CF6-4068-AEB1-3DC6FC38D09F}" type="presOf" srcId="{28B79A80-DFE9-4DA9-B338-5A3F20975ABB}" destId="{58C1AF61-83DA-4C1D-AB86-12CF6B57BCC5}" srcOrd="0" destOrd="0" presId="urn:microsoft.com/office/officeart/2008/layout/VerticalCurvedList"/>
    <dgm:cxn modelId="{0BF4D263-9AAD-4705-973C-C4FF35204DD0}" type="presOf" srcId="{B490C752-C9CA-4075-9727-BE4AA742E7F5}" destId="{7BD67296-9B9C-4E5A-8D96-0527826AE180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21FD336C-95CA-461A-8FA8-CA10989A761A}" type="presOf" srcId="{C4797427-72CE-41EC-9F4E-A308E1F1C0A5}" destId="{599AE00A-E511-4896-AA74-F6E900B41983}" srcOrd="0" destOrd="0" presId="urn:microsoft.com/office/officeart/2008/layout/VerticalCurvedList"/>
    <dgm:cxn modelId="{DBA2EA8A-05B3-42D3-8A34-6D1FB0F2B064}" type="presOf" srcId="{594BF85D-E9BC-439A-80D6-0EB4896FAE66}" destId="{B29A9E0A-040D-4327-A720-2D4283647F1F}" srcOrd="0" destOrd="0" presId="urn:microsoft.com/office/officeart/2008/layout/VerticalCurvedList"/>
    <dgm:cxn modelId="{82764399-F16E-45E0-9A0C-0B0335EE7AB3}" type="presOf" srcId="{6746164B-1731-47FB-B64F-C58BACAB2281}" destId="{C56633DC-E658-46D8-BE63-7CB1CCD3C8DC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DB12B5D3-3C60-40FA-8D2A-8B51BF246C8B}" srcId="{BE1645D6-1611-4DF4-8DF3-EEC32D8C4F8A}" destId="{28B79A80-DFE9-4DA9-B338-5A3F20975ABB}" srcOrd="0" destOrd="0" parTransId="{1E486317-18A2-4E56-91BD-DC0887CC4B1A}" sibTransId="{6746164B-1731-47FB-B64F-C58BACAB2281}"/>
    <dgm:cxn modelId="{AEB9FF3A-A0DA-40E5-AB0C-16DB8F280A0D}" type="presParOf" srcId="{8D4BB782-D1CB-4178-BD6C-378E667E109F}" destId="{30E5EA73-69FE-4C99-B7E6-D2785DA2F8C5}" srcOrd="0" destOrd="0" presId="urn:microsoft.com/office/officeart/2008/layout/VerticalCurvedList"/>
    <dgm:cxn modelId="{D12BBAA9-0ACC-476F-ADCC-E5913DBE5925}" type="presParOf" srcId="{30E5EA73-69FE-4C99-B7E6-D2785DA2F8C5}" destId="{147482D8-F793-4B63-AC92-2D2E108DBAA0}" srcOrd="0" destOrd="0" presId="urn:microsoft.com/office/officeart/2008/layout/VerticalCurvedList"/>
    <dgm:cxn modelId="{195843FB-EBA0-48C2-A829-62C4AF0D59A1}" type="presParOf" srcId="{147482D8-F793-4B63-AC92-2D2E108DBAA0}" destId="{F2410933-DB5E-4543-A714-4AF5A203C95C}" srcOrd="0" destOrd="0" presId="urn:microsoft.com/office/officeart/2008/layout/VerticalCurvedList"/>
    <dgm:cxn modelId="{99641E36-BEEC-4F83-9EF6-41BB3E4ABEE5}" type="presParOf" srcId="{147482D8-F793-4B63-AC92-2D2E108DBAA0}" destId="{C56633DC-E658-46D8-BE63-7CB1CCD3C8DC}" srcOrd="1" destOrd="0" presId="urn:microsoft.com/office/officeart/2008/layout/VerticalCurvedList"/>
    <dgm:cxn modelId="{6A4E8C4A-70DB-4EEE-A028-04530E8226E2}" type="presParOf" srcId="{147482D8-F793-4B63-AC92-2D2E108DBAA0}" destId="{82F03708-A2AD-459B-AB59-7BBD9EB44E67}" srcOrd="2" destOrd="0" presId="urn:microsoft.com/office/officeart/2008/layout/VerticalCurvedList"/>
    <dgm:cxn modelId="{5CD91FA6-E34D-4395-A446-37B6BCF90816}" type="presParOf" srcId="{147482D8-F793-4B63-AC92-2D2E108DBAA0}" destId="{9C6C1869-E7B2-4FB9-A22B-16BADC04A189}" srcOrd="3" destOrd="0" presId="urn:microsoft.com/office/officeart/2008/layout/VerticalCurvedList"/>
    <dgm:cxn modelId="{53700FA7-B5D4-4545-B354-397B138982C7}" type="presParOf" srcId="{30E5EA73-69FE-4C99-B7E6-D2785DA2F8C5}" destId="{58C1AF61-83DA-4C1D-AB86-12CF6B57BCC5}" srcOrd="1" destOrd="0" presId="urn:microsoft.com/office/officeart/2008/layout/VerticalCurvedList"/>
    <dgm:cxn modelId="{8D8EFE0C-946C-4D18-A4F5-EAB98DF81ADB}" type="presParOf" srcId="{30E5EA73-69FE-4C99-B7E6-D2785DA2F8C5}" destId="{8F6F2BC9-C9E1-4BE2-B05C-C2439D8BCAA9}" srcOrd="2" destOrd="0" presId="urn:microsoft.com/office/officeart/2008/layout/VerticalCurvedList"/>
    <dgm:cxn modelId="{9A29113B-CB72-4D86-B0B8-6DEA694509D7}" type="presParOf" srcId="{8F6F2BC9-C9E1-4BE2-B05C-C2439D8BCAA9}" destId="{B754EC0E-654C-4EF0-9D56-C89787A35FDD}" srcOrd="0" destOrd="0" presId="urn:microsoft.com/office/officeart/2008/layout/VerticalCurvedList"/>
    <dgm:cxn modelId="{E6A52F64-C2DD-4B33-94BE-FF02695AC4FE}" type="presParOf" srcId="{30E5EA73-69FE-4C99-B7E6-D2785DA2F8C5}" destId="{7BD67296-9B9C-4E5A-8D96-0527826AE180}" srcOrd="3" destOrd="0" presId="urn:microsoft.com/office/officeart/2008/layout/VerticalCurvedList"/>
    <dgm:cxn modelId="{E916D3CE-7C44-4E1A-BD12-683E721157F1}" type="presParOf" srcId="{30E5EA73-69FE-4C99-B7E6-D2785DA2F8C5}" destId="{D8B848BE-10D8-4E69-B32C-5A25293D14A7}" srcOrd="4" destOrd="0" presId="urn:microsoft.com/office/officeart/2008/layout/VerticalCurvedList"/>
    <dgm:cxn modelId="{BA9B3DDC-09C1-4312-BF21-6210FEE1EC82}" type="presParOf" srcId="{D8B848BE-10D8-4E69-B32C-5A25293D14A7}" destId="{5A5545A9-4864-4CB0-B4C5-F499246CB525}" srcOrd="0" destOrd="0" presId="urn:microsoft.com/office/officeart/2008/layout/VerticalCurvedList"/>
    <dgm:cxn modelId="{BD6712DA-DE0D-48CF-8EC4-6BC75AC20681}" type="presParOf" srcId="{30E5EA73-69FE-4C99-B7E6-D2785DA2F8C5}" destId="{599AE00A-E511-4896-AA74-F6E900B41983}" srcOrd="5" destOrd="0" presId="urn:microsoft.com/office/officeart/2008/layout/VerticalCurvedList"/>
    <dgm:cxn modelId="{6397EE55-9B10-435C-A5DE-18D8EE527FE7}" type="presParOf" srcId="{30E5EA73-69FE-4C99-B7E6-D2785DA2F8C5}" destId="{FC7DDA2D-C904-46F2-9AA5-90E50E52BBB1}" srcOrd="6" destOrd="0" presId="urn:microsoft.com/office/officeart/2008/layout/VerticalCurvedList"/>
    <dgm:cxn modelId="{5249C746-7FD0-4F7E-A13C-332362E98A38}" type="presParOf" srcId="{FC7DDA2D-C904-46F2-9AA5-90E50E52BBB1}" destId="{1D9B0BA2-0AB2-4427-AE28-98650EADD147}" srcOrd="0" destOrd="0" presId="urn:microsoft.com/office/officeart/2008/layout/VerticalCurvedList"/>
    <dgm:cxn modelId="{35732D85-C01A-4455-9401-E52FA3B03F20}" type="presParOf" srcId="{30E5EA73-69FE-4C99-B7E6-D2785DA2F8C5}" destId="{B29A9E0A-040D-4327-A720-2D4283647F1F}" srcOrd="7" destOrd="0" presId="urn:microsoft.com/office/officeart/2008/layout/VerticalCurvedList"/>
    <dgm:cxn modelId="{BB63139E-EA07-4AEA-ACFD-472EEA4A581F}" type="presParOf" srcId="{30E5EA73-69FE-4C99-B7E6-D2785DA2F8C5}" destId="{BF5707B0-F172-4777-9CA5-5BDD20207612}" srcOrd="8" destOrd="0" presId="urn:microsoft.com/office/officeart/2008/layout/VerticalCurvedList"/>
    <dgm:cxn modelId="{E501F62F-5ABE-4463-886E-FDE49032ECC3}" type="presParOf" srcId="{BF5707B0-F172-4777-9CA5-5BDD20207612}" destId="{58A99791-976C-4270-ABCC-A15CE6943D6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1AF61-83DA-4C1D-AB86-12CF6B57BCC5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Introduction</a:t>
          </a:r>
        </a:p>
      </dsp:txBody>
      <dsp:txXfrm>
        <a:off x="584189" y="398361"/>
        <a:ext cx="6860950" cy="797137"/>
      </dsp:txXfrm>
    </dsp:sp>
    <dsp:sp modelId="{B754EC0E-654C-4EF0-9D56-C89787A35FDD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67296-9B9C-4E5A-8D96-0527826AE180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Selection Operation</a:t>
          </a:r>
        </a:p>
      </dsp:txBody>
      <dsp:txXfrm>
        <a:off x="1041206" y="1594274"/>
        <a:ext cx="6403933" cy="797137"/>
      </dsp:txXfrm>
    </dsp:sp>
    <dsp:sp modelId="{5A5545A9-4864-4CB0-B4C5-F499246CB525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AE00A-E511-4896-AA74-F6E900B41983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Projection Operation</a:t>
          </a:r>
        </a:p>
      </dsp:txBody>
      <dsp:txXfrm>
        <a:off x="1041206" y="2790187"/>
        <a:ext cx="6403933" cy="797137"/>
      </dsp:txXfrm>
    </dsp:sp>
    <dsp:sp modelId="{1D9B0BA2-0AB2-4427-AE28-98650EADD147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9A9E0A-040D-4327-A720-2D4283647F1F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The Join Operation</a:t>
          </a:r>
        </a:p>
      </dsp:txBody>
      <dsp:txXfrm>
        <a:off x="584189" y="3986101"/>
        <a:ext cx="6860950" cy="797137"/>
      </dsp:txXfrm>
    </dsp:sp>
    <dsp:sp modelId="{58A99791-976C-4270-ABCC-A15CE6943D6C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1AF61-83DA-4C1D-AB86-12CF6B57BCC5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Introduction</a:t>
          </a:r>
        </a:p>
      </dsp:txBody>
      <dsp:txXfrm>
        <a:off x="584189" y="398361"/>
        <a:ext cx="6860950" cy="797137"/>
      </dsp:txXfrm>
    </dsp:sp>
    <dsp:sp modelId="{B754EC0E-654C-4EF0-9D56-C89787A35FDD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67296-9B9C-4E5A-8D96-0527826AE180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Selection Operation</a:t>
          </a:r>
        </a:p>
      </dsp:txBody>
      <dsp:txXfrm>
        <a:off x="1041206" y="1594274"/>
        <a:ext cx="6403933" cy="797137"/>
      </dsp:txXfrm>
    </dsp:sp>
    <dsp:sp modelId="{5A5545A9-4864-4CB0-B4C5-F499246CB525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AE00A-E511-4896-AA74-F6E900B41983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Projection Operation</a:t>
          </a:r>
        </a:p>
      </dsp:txBody>
      <dsp:txXfrm>
        <a:off x="1041206" y="2790187"/>
        <a:ext cx="6403933" cy="797137"/>
      </dsp:txXfrm>
    </dsp:sp>
    <dsp:sp modelId="{1D9B0BA2-0AB2-4427-AE28-98650EADD147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9A9E0A-040D-4327-A720-2D4283647F1F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The Join Operation</a:t>
          </a:r>
        </a:p>
      </dsp:txBody>
      <dsp:txXfrm>
        <a:off x="584189" y="3986101"/>
        <a:ext cx="6860950" cy="797137"/>
      </dsp:txXfrm>
    </dsp:sp>
    <dsp:sp modelId="{58A99791-976C-4270-ABCC-A15CE6943D6C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29/Mar/18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29/Mar/18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723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333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489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3575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23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2780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06498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Book Antiqua" pitchFamily="18" charset="0"/>
            </a:endParaRPr>
          </a:p>
        </p:txBody>
      </p:sp>
      <p:sp>
        <p:nvSpPr>
          <p:cNvPr id="106499" name="Header Placeholder 3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02756" indent="-270291"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081164" indent="-216233"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513629" indent="-216233"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1946095" indent="-216233"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378560" indent="-216233" defTabSz="91598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811026" indent="-216233" defTabSz="91598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243491" indent="-216233" defTabSz="91598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675957" indent="-216233" defTabSz="91598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300"/>
              <a:t>15-415/615</a:t>
            </a:r>
          </a:p>
        </p:txBody>
      </p:sp>
      <p:sp>
        <p:nvSpPr>
          <p:cNvPr id="106500" name="Date Placeholder 4"/>
          <p:cNvSpPr>
            <a:spLocks noGrp="1"/>
          </p:cNvSpPr>
          <p:nvPr>
            <p:ph type="dt" sz="quarter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02756" indent="-270291"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081164" indent="-216233"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513629" indent="-216233"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1946095" indent="-216233"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378560" indent="-216233" defTabSz="91598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811026" indent="-216233" defTabSz="91598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243491" indent="-216233" defTabSz="91598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675957" indent="-216233" defTabSz="91598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300"/>
              <a:t>Faloutsos</a:t>
            </a:r>
          </a:p>
        </p:txBody>
      </p:sp>
      <p:sp>
        <p:nvSpPr>
          <p:cNvPr id="106501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02756" indent="-270291"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081164" indent="-216233"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513629" indent="-216233"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1946095" indent="-216233"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378560" indent="-216233" defTabSz="91598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811026" indent="-216233" defTabSz="91598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243491" indent="-216233" defTabSz="91598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675957" indent="-216233" defTabSz="91598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eaLnBrk="1" hangingPunct="1"/>
            <a:fld id="{A2A2EBD8-1F7D-4F5D-89A0-27D2933BF83C}" type="slidenum">
              <a:rPr lang="en-US" sz="1300"/>
              <a:pPr eaLnBrk="1" hangingPunct="1"/>
              <a:t>46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5093603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383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593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3292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43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102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3617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266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519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848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1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03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Faloutsos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CMU - 15-415/615</a:t>
            </a:r>
          </a:p>
        </p:txBody>
      </p:sp>
      <p:sp>
        <p:nvSpPr>
          <p:cNvPr id="1177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E0D36DA8-B707-4810-BF28-0B6F9E0333E2}" type="slidenum">
              <a:rPr lang="en-US" sz="1100" b="0"/>
              <a:pPr/>
              <a:t>7</a:t>
            </a:fld>
            <a:endParaRPr lang="en-US" sz="1100" b="0"/>
          </a:p>
        </p:txBody>
      </p:sp>
      <p:sp>
        <p:nvSpPr>
          <p:cNvPr id="1177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3587" cy="3432175"/>
          </a:xfrm>
          <a:ln w="12700" cap="flat">
            <a:solidFill>
              <a:schemeClr val="tx1"/>
            </a:solidFill>
          </a:ln>
        </p:spPr>
      </p:sp>
      <p:sp>
        <p:nvSpPr>
          <p:cNvPr id="1177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87" tIns="45844" rIns="91687" bIns="45844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0809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482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035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Faloutsos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CMU - 15-415/615</a:t>
            </a:r>
          </a:p>
        </p:txBody>
      </p:sp>
      <p:sp>
        <p:nvSpPr>
          <p:cNvPr id="1177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E0D36DA8-B707-4810-BF28-0B6F9E0333E2}" type="slidenum">
              <a:rPr lang="en-US" sz="1100" b="0"/>
              <a:pPr/>
              <a:t>15</a:t>
            </a:fld>
            <a:endParaRPr lang="en-US" sz="1100" b="0"/>
          </a:p>
        </p:txBody>
      </p:sp>
      <p:sp>
        <p:nvSpPr>
          <p:cNvPr id="1177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3587" cy="3432175"/>
          </a:xfrm>
          <a:ln w="12700" cap="flat">
            <a:solidFill>
              <a:schemeClr val="tx1"/>
            </a:solidFill>
          </a:ln>
        </p:spPr>
      </p:sp>
      <p:sp>
        <p:nvSpPr>
          <p:cNvPr id="1177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87" tIns="45844" rIns="91687" bIns="45844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61244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075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937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29/Mar/18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29/Mar/18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29/Mar/18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29/Mar/18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29/Mar/18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29/Mar/18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29/Mar/18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29/Mar/18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29/Mar/18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29/Mar/18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29/Mar/18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29/Mar/18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jpeg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7.wmf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7.wmf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7.wmf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7.wmf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7.wmf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7.wmf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7.wmf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25.bin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6.bin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28.bin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Database Applications (15-415)</a:t>
            </a:r>
            <a:br>
              <a:rPr lang="en-US" sz="4900" dirty="0"/>
            </a:br>
            <a:br>
              <a:rPr lang="en-US" dirty="0"/>
            </a:br>
            <a:r>
              <a:rPr lang="en-US" dirty="0"/>
              <a:t>DBMS Internals- Part VII</a:t>
            </a:r>
            <a:br>
              <a:rPr lang="en-US" dirty="0"/>
            </a:br>
            <a:r>
              <a:rPr lang="en-US" dirty="0"/>
              <a:t>Lecture 19, March 27, 2018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ea typeface="ＭＳ Ｐゴシック" pitchFamily="34" charset="-128"/>
              </a:rPr>
              <a:t>B</a:t>
            </a:r>
            <a:r>
              <a:rPr lang="en-US" dirty="0">
                <a:ea typeface="ＭＳ Ｐゴシック" pitchFamily="34" charset="-128"/>
              </a:rPr>
              <a:t>-Way Merge Sort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492" y="1600200"/>
            <a:ext cx="8915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How can we sort a file with </a:t>
            </a:r>
            <a:r>
              <a:rPr lang="en-US" sz="2800" i="1" dirty="0"/>
              <a:t>N</a:t>
            </a:r>
            <a:r>
              <a:rPr lang="en-US" sz="2800" dirty="0"/>
              <a:t> pages using </a:t>
            </a:r>
            <a:r>
              <a:rPr lang="en-US" sz="2800" b="1" i="1" u="sng" dirty="0"/>
              <a:t>B</a:t>
            </a:r>
            <a:r>
              <a:rPr lang="en-US" sz="2800" dirty="0"/>
              <a:t> buffer pages?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Pass 0: </a:t>
            </a:r>
            <a:r>
              <a:rPr lang="en-US" sz="2600" dirty="0"/>
              <a:t>use </a:t>
            </a:r>
            <a:r>
              <a:rPr lang="en-US" sz="2600" i="1" dirty="0"/>
              <a:t>B </a:t>
            </a:r>
            <a:r>
              <a:rPr lang="en-US" sz="2600" dirty="0"/>
              <a:t>buffer pages and </a:t>
            </a:r>
            <a:r>
              <a:rPr lang="en-US" sz="2600" b="1" i="1" dirty="0"/>
              <a:t>sort internally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This will produce                 sorted B-page runs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Passes 1, 2, …: </a:t>
            </a:r>
            <a:r>
              <a:rPr lang="en-US" sz="2600" dirty="0"/>
              <a:t>use B – 1 buffer pages for input and the remaining page for output; do (B-1)-way merge in each run</a:t>
            </a:r>
          </a:p>
          <a:p>
            <a:pPr lvl="2">
              <a:buFont typeface="Wingdings" pitchFamily="2" charset="2"/>
              <a:buChar char="§"/>
            </a:pPr>
            <a:endParaRPr lang="en-US" sz="20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3571081" y="2614613"/>
          <a:ext cx="2001837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4" name="Equation" r:id="rId3" imgW="1999953" imgH="724230" progId="Equation.3">
                  <p:embed/>
                </p:oleObj>
              </mc:Choice>
              <mc:Fallback>
                <p:oleObj name="Equation" r:id="rId3" imgW="1999953" imgH="724230" progId="Equation.3">
                  <p:embed/>
                  <p:pic>
                    <p:nvPicPr>
                      <p:cNvPr id="2" name="Object 1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081" y="2614613"/>
                        <a:ext cx="2001837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Freeform 7"/>
          <p:cNvSpPr>
            <a:spLocks/>
          </p:cNvSpPr>
          <p:nvPr/>
        </p:nvSpPr>
        <p:spPr bwMode="auto">
          <a:xfrm>
            <a:off x="6837363" y="4249738"/>
            <a:ext cx="1393825" cy="254000"/>
          </a:xfrm>
          <a:custGeom>
            <a:avLst/>
            <a:gdLst>
              <a:gd name="T0" fmla="*/ 877 w 878"/>
              <a:gd name="T1" fmla="*/ 81 h 160"/>
              <a:gd name="T2" fmla="*/ 843 w 878"/>
              <a:gd name="T3" fmla="*/ 48 h 160"/>
              <a:gd name="T4" fmla="*/ 749 w 878"/>
              <a:gd name="T5" fmla="*/ 24 h 160"/>
              <a:gd name="T6" fmla="*/ 439 w 878"/>
              <a:gd name="T7" fmla="*/ 0 h 160"/>
              <a:gd name="T8" fmla="*/ 129 w 878"/>
              <a:gd name="T9" fmla="*/ 24 h 160"/>
              <a:gd name="T10" fmla="*/ 35 w 878"/>
              <a:gd name="T11" fmla="*/ 48 h 160"/>
              <a:gd name="T12" fmla="*/ 0 w 878"/>
              <a:gd name="T13" fmla="*/ 81 h 160"/>
              <a:gd name="T14" fmla="*/ 35 w 878"/>
              <a:gd name="T15" fmla="*/ 112 h 160"/>
              <a:gd name="T16" fmla="*/ 129 w 878"/>
              <a:gd name="T17" fmla="*/ 136 h 160"/>
              <a:gd name="T18" fmla="*/ 439 w 878"/>
              <a:gd name="T19" fmla="*/ 159 h 160"/>
              <a:gd name="T20" fmla="*/ 749 w 878"/>
              <a:gd name="T21" fmla="*/ 136 h 160"/>
              <a:gd name="T22" fmla="*/ 843 w 878"/>
              <a:gd name="T23" fmla="*/ 112 h 160"/>
              <a:gd name="T24" fmla="*/ 877 w 878"/>
              <a:gd name="T25" fmla="*/ 81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78" h="160">
                <a:moveTo>
                  <a:pt x="877" y="81"/>
                </a:moveTo>
                <a:lnTo>
                  <a:pt x="843" y="48"/>
                </a:lnTo>
                <a:lnTo>
                  <a:pt x="749" y="24"/>
                </a:lnTo>
                <a:lnTo>
                  <a:pt x="439" y="0"/>
                </a:lnTo>
                <a:lnTo>
                  <a:pt x="129" y="24"/>
                </a:lnTo>
                <a:lnTo>
                  <a:pt x="35" y="48"/>
                </a:lnTo>
                <a:lnTo>
                  <a:pt x="0" y="81"/>
                </a:lnTo>
                <a:lnTo>
                  <a:pt x="35" y="112"/>
                </a:lnTo>
                <a:lnTo>
                  <a:pt x="129" y="136"/>
                </a:lnTo>
                <a:lnTo>
                  <a:pt x="439" y="159"/>
                </a:lnTo>
                <a:lnTo>
                  <a:pt x="749" y="136"/>
                </a:lnTo>
                <a:lnTo>
                  <a:pt x="843" y="112"/>
                </a:lnTo>
                <a:lnTo>
                  <a:pt x="877" y="81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8"/>
          <p:cNvSpPr>
            <a:spLocks/>
          </p:cNvSpPr>
          <p:nvPr/>
        </p:nvSpPr>
        <p:spPr bwMode="auto">
          <a:xfrm>
            <a:off x="1198563" y="4638675"/>
            <a:ext cx="1098550" cy="18256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9"/>
          <p:cNvSpPr>
            <a:spLocks/>
          </p:cNvSpPr>
          <p:nvPr/>
        </p:nvSpPr>
        <p:spPr bwMode="auto">
          <a:xfrm>
            <a:off x="1198563" y="5638800"/>
            <a:ext cx="1128712" cy="166688"/>
          </a:xfrm>
          <a:custGeom>
            <a:avLst/>
            <a:gdLst>
              <a:gd name="T0" fmla="*/ 0 w 711"/>
              <a:gd name="T1" fmla="*/ 104 h 105"/>
              <a:gd name="T2" fmla="*/ 0 w 711"/>
              <a:gd name="T3" fmla="*/ 0 h 105"/>
              <a:gd name="T4" fmla="*/ 710 w 711"/>
              <a:gd name="T5" fmla="*/ 0 h 105"/>
              <a:gd name="T6" fmla="*/ 710 w 711"/>
              <a:gd name="T7" fmla="*/ 104 h 105"/>
              <a:gd name="T8" fmla="*/ 0 w 711"/>
              <a:gd name="T9" fmla="*/ 104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1" h="105">
                <a:moveTo>
                  <a:pt x="0" y="104"/>
                </a:moveTo>
                <a:lnTo>
                  <a:pt x="0" y="0"/>
                </a:lnTo>
                <a:lnTo>
                  <a:pt x="710" y="0"/>
                </a:lnTo>
                <a:lnTo>
                  <a:pt x="710" y="104"/>
                </a:lnTo>
                <a:lnTo>
                  <a:pt x="0" y="10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0"/>
          <p:cNvSpPr>
            <a:spLocks/>
          </p:cNvSpPr>
          <p:nvPr/>
        </p:nvSpPr>
        <p:spPr bwMode="auto">
          <a:xfrm>
            <a:off x="1052513" y="4284663"/>
            <a:ext cx="1387475" cy="265112"/>
          </a:xfrm>
          <a:custGeom>
            <a:avLst/>
            <a:gdLst>
              <a:gd name="T0" fmla="*/ 873 w 874"/>
              <a:gd name="T1" fmla="*/ 84 h 167"/>
              <a:gd name="T2" fmla="*/ 839 w 874"/>
              <a:gd name="T3" fmla="*/ 51 h 167"/>
              <a:gd name="T4" fmla="*/ 745 w 874"/>
              <a:gd name="T5" fmla="*/ 24 h 167"/>
              <a:gd name="T6" fmla="*/ 437 w 874"/>
              <a:gd name="T7" fmla="*/ 0 h 167"/>
              <a:gd name="T8" fmla="*/ 128 w 874"/>
              <a:gd name="T9" fmla="*/ 24 h 167"/>
              <a:gd name="T10" fmla="*/ 34 w 874"/>
              <a:gd name="T11" fmla="*/ 51 h 167"/>
              <a:gd name="T12" fmla="*/ 0 w 874"/>
              <a:gd name="T13" fmla="*/ 84 h 167"/>
              <a:gd name="T14" fmla="*/ 34 w 874"/>
              <a:gd name="T15" fmla="*/ 115 h 167"/>
              <a:gd name="T16" fmla="*/ 128 w 874"/>
              <a:gd name="T17" fmla="*/ 142 h 167"/>
              <a:gd name="T18" fmla="*/ 437 w 874"/>
              <a:gd name="T19" fmla="*/ 166 h 167"/>
              <a:gd name="T20" fmla="*/ 745 w 874"/>
              <a:gd name="T21" fmla="*/ 142 h 167"/>
              <a:gd name="T22" fmla="*/ 839 w 874"/>
              <a:gd name="T23" fmla="*/ 115 h 167"/>
              <a:gd name="T24" fmla="*/ 873 w 874"/>
              <a:gd name="T25" fmla="*/ 84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74" h="167">
                <a:moveTo>
                  <a:pt x="873" y="84"/>
                </a:moveTo>
                <a:lnTo>
                  <a:pt x="839" y="51"/>
                </a:lnTo>
                <a:lnTo>
                  <a:pt x="745" y="24"/>
                </a:lnTo>
                <a:lnTo>
                  <a:pt x="437" y="0"/>
                </a:lnTo>
                <a:lnTo>
                  <a:pt x="128" y="24"/>
                </a:lnTo>
                <a:lnTo>
                  <a:pt x="34" y="51"/>
                </a:lnTo>
                <a:lnTo>
                  <a:pt x="0" y="84"/>
                </a:lnTo>
                <a:lnTo>
                  <a:pt x="34" y="115"/>
                </a:lnTo>
                <a:lnTo>
                  <a:pt x="128" y="142"/>
                </a:lnTo>
                <a:lnTo>
                  <a:pt x="437" y="166"/>
                </a:lnTo>
                <a:lnTo>
                  <a:pt x="745" y="142"/>
                </a:lnTo>
                <a:lnTo>
                  <a:pt x="839" y="115"/>
                </a:lnTo>
                <a:lnTo>
                  <a:pt x="873" y="8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Rectangle 11"/>
          <p:cNvSpPr>
            <a:spLocks noChangeArrowheads="1"/>
          </p:cNvSpPr>
          <p:nvPr/>
        </p:nvSpPr>
        <p:spPr bwMode="auto">
          <a:xfrm>
            <a:off x="3327400" y="6223000"/>
            <a:ext cx="306546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800" b="1">
                <a:latin typeface="Bookman Old Style" pitchFamily="18" charset="0"/>
              </a:rPr>
              <a:t>B Main memory buffers</a:t>
            </a:r>
          </a:p>
        </p:txBody>
      </p:sp>
      <p:sp>
        <p:nvSpPr>
          <p:cNvPr id="41" name="Freeform 12"/>
          <p:cNvSpPr>
            <a:spLocks/>
          </p:cNvSpPr>
          <p:nvPr/>
        </p:nvSpPr>
        <p:spPr bwMode="auto">
          <a:xfrm>
            <a:off x="6953250" y="4724400"/>
            <a:ext cx="1119188" cy="157163"/>
          </a:xfrm>
          <a:custGeom>
            <a:avLst/>
            <a:gdLst>
              <a:gd name="T0" fmla="*/ 0 w 705"/>
              <a:gd name="T1" fmla="*/ 98 h 99"/>
              <a:gd name="T2" fmla="*/ 0 w 705"/>
              <a:gd name="T3" fmla="*/ 0 h 99"/>
              <a:gd name="T4" fmla="*/ 704 w 705"/>
              <a:gd name="T5" fmla="*/ 0 h 99"/>
              <a:gd name="T6" fmla="*/ 704 w 705"/>
              <a:gd name="T7" fmla="*/ 98 h 99"/>
              <a:gd name="T8" fmla="*/ 0 w 705"/>
              <a:gd name="T9" fmla="*/ 98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5" h="99">
                <a:moveTo>
                  <a:pt x="0" y="98"/>
                </a:moveTo>
                <a:lnTo>
                  <a:pt x="0" y="0"/>
                </a:lnTo>
                <a:lnTo>
                  <a:pt x="704" y="0"/>
                </a:lnTo>
                <a:lnTo>
                  <a:pt x="704" y="98"/>
                </a:lnTo>
                <a:lnTo>
                  <a:pt x="0" y="98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13"/>
          <p:cNvSpPr>
            <a:spLocks/>
          </p:cNvSpPr>
          <p:nvPr/>
        </p:nvSpPr>
        <p:spPr bwMode="auto">
          <a:xfrm>
            <a:off x="6967538" y="5005388"/>
            <a:ext cx="1120775" cy="142875"/>
          </a:xfrm>
          <a:custGeom>
            <a:avLst/>
            <a:gdLst>
              <a:gd name="T0" fmla="*/ 0 w 706"/>
              <a:gd name="T1" fmla="*/ 89 h 90"/>
              <a:gd name="T2" fmla="*/ 0 w 706"/>
              <a:gd name="T3" fmla="*/ 0 h 90"/>
              <a:gd name="T4" fmla="*/ 705 w 706"/>
              <a:gd name="T5" fmla="*/ 0 h 90"/>
              <a:gd name="T6" fmla="*/ 705 w 706"/>
              <a:gd name="T7" fmla="*/ 89 h 90"/>
              <a:gd name="T8" fmla="*/ 0 w 706"/>
              <a:gd name="T9" fmla="*/ 89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14"/>
          <p:cNvSpPr>
            <a:spLocks/>
          </p:cNvSpPr>
          <p:nvPr/>
        </p:nvSpPr>
        <p:spPr bwMode="auto">
          <a:xfrm>
            <a:off x="3321050" y="4146550"/>
            <a:ext cx="1189038" cy="538163"/>
          </a:xfrm>
          <a:custGeom>
            <a:avLst/>
            <a:gdLst>
              <a:gd name="T0" fmla="*/ 0 w 749"/>
              <a:gd name="T1" fmla="*/ 338 h 339"/>
              <a:gd name="T2" fmla="*/ 0 w 749"/>
              <a:gd name="T3" fmla="*/ 0 h 339"/>
              <a:gd name="T4" fmla="*/ 748 w 749"/>
              <a:gd name="T5" fmla="*/ 0 h 339"/>
              <a:gd name="T6" fmla="*/ 748 w 749"/>
              <a:gd name="T7" fmla="*/ 338 h 339"/>
              <a:gd name="T8" fmla="*/ 0 w 749"/>
              <a:gd name="T9" fmla="*/ 338 h 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339">
                <a:moveTo>
                  <a:pt x="0" y="338"/>
                </a:moveTo>
                <a:lnTo>
                  <a:pt x="0" y="0"/>
                </a:lnTo>
                <a:lnTo>
                  <a:pt x="748" y="0"/>
                </a:lnTo>
                <a:lnTo>
                  <a:pt x="748" y="338"/>
                </a:lnTo>
                <a:lnTo>
                  <a:pt x="0" y="338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15"/>
          <p:cNvSpPr>
            <a:spLocks/>
          </p:cNvSpPr>
          <p:nvPr/>
        </p:nvSpPr>
        <p:spPr bwMode="auto">
          <a:xfrm>
            <a:off x="5170488" y="5000625"/>
            <a:ext cx="1058862" cy="436563"/>
          </a:xfrm>
          <a:custGeom>
            <a:avLst/>
            <a:gdLst>
              <a:gd name="T0" fmla="*/ 0 w 667"/>
              <a:gd name="T1" fmla="*/ 274 h 275"/>
              <a:gd name="T2" fmla="*/ 0 w 667"/>
              <a:gd name="T3" fmla="*/ 0 h 275"/>
              <a:gd name="T4" fmla="*/ 666 w 667"/>
              <a:gd name="T5" fmla="*/ 0 h 275"/>
              <a:gd name="T6" fmla="*/ 666 w 667"/>
              <a:gd name="T7" fmla="*/ 274 h 275"/>
              <a:gd name="T8" fmla="*/ 0 w 667"/>
              <a:gd name="T9" fmla="*/ 274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7" h="275">
                <a:moveTo>
                  <a:pt x="0" y="274"/>
                </a:moveTo>
                <a:lnTo>
                  <a:pt x="0" y="0"/>
                </a:lnTo>
                <a:lnTo>
                  <a:pt x="666" y="0"/>
                </a:lnTo>
                <a:lnTo>
                  <a:pt x="666" y="274"/>
                </a:lnTo>
                <a:lnTo>
                  <a:pt x="0" y="274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16"/>
          <p:cNvSpPr>
            <a:spLocks/>
          </p:cNvSpPr>
          <p:nvPr/>
        </p:nvSpPr>
        <p:spPr bwMode="auto">
          <a:xfrm>
            <a:off x="3292475" y="5722938"/>
            <a:ext cx="1189038" cy="539750"/>
          </a:xfrm>
          <a:custGeom>
            <a:avLst/>
            <a:gdLst>
              <a:gd name="T0" fmla="*/ 0 w 749"/>
              <a:gd name="T1" fmla="*/ 339 h 340"/>
              <a:gd name="T2" fmla="*/ 0 w 749"/>
              <a:gd name="T3" fmla="*/ 0 h 340"/>
              <a:gd name="T4" fmla="*/ 748 w 749"/>
              <a:gd name="T5" fmla="*/ 0 h 340"/>
              <a:gd name="T6" fmla="*/ 748 w 749"/>
              <a:gd name="T7" fmla="*/ 339 h 340"/>
              <a:gd name="T8" fmla="*/ 0 w 749"/>
              <a:gd name="T9" fmla="*/ 339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340">
                <a:moveTo>
                  <a:pt x="0" y="339"/>
                </a:moveTo>
                <a:lnTo>
                  <a:pt x="0" y="0"/>
                </a:lnTo>
                <a:lnTo>
                  <a:pt x="748" y="0"/>
                </a:lnTo>
                <a:lnTo>
                  <a:pt x="748" y="339"/>
                </a:lnTo>
                <a:lnTo>
                  <a:pt x="0" y="339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Freeform 17"/>
          <p:cNvSpPr>
            <a:spLocks/>
          </p:cNvSpPr>
          <p:nvPr/>
        </p:nvSpPr>
        <p:spPr bwMode="auto">
          <a:xfrm>
            <a:off x="2787650" y="4038600"/>
            <a:ext cx="3625850" cy="2492375"/>
          </a:xfrm>
          <a:custGeom>
            <a:avLst/>
            <a:gdLst>
              <a:gd name="T0" fmla="*/ 0 w 2284"/>
              <a:gd name="T1" fmla="*/ 1569 h 1570"/>
              <a:gd name="T2" fmla="*/ 0 w 2284"/>
              <a:gd name="T3" fmla="*/ 0 h 1570"/>
              <a:gd name="T4" fmla="*/ 2283 w 2284"/>
              <a:gd name="T5" fmla="*/ 0 h 1570"/>
              <a:gd name="T6" fmla="*/ 2283 w 2284"/>
              <a:gd name="T7" fmla="*/ 1569 h 1570"/>
              <a:gd name="T8" fmla="*/ 0 w 2284"/>
              <a:gd name="T9" fmla="*/ 1569 h 1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84" h="1570">
                <a:moveTo>
                  <a:pt x="0" y="1569"/>
                </a:moveTo>
                <a:lnTo>
                  <a:pt x="0" y="0"/>
                </a:lnTo>
                <a:lnTo>
                  <a:pt x="2283" y="0"/>
                </a:lnTo>
                <a:lnTo>
                  <a:pt x="2283" y="1569"/>
                </a:lnTo>
                <a:lnTo>
                  <a:pt x="0" y="156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Rectangle 18"/>
          <p:cNvSpPr>
            <a:spLocks noChangeArrowheads="1"/>
          </p:cNvSpPr>
          <p:nvPr/>
        </p:nvSpPr>
        <p:spPr bwMode="auto">
          <a:xfrm>
            <a:off x="3303588" y="4202113"/>
            <a:ext cx="10429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1</a:t>
            </a:r>
          </a:p>
        </p:txBody>
      </p:sp>
      <p:sp>
        <p:nvSpPr>
          <p:cNvPr id="48" name="Rectangle 19"/>
          <p:cNvSpPr>
            <a:spLocks noChangeArrowheads="1"/>
          </p:cNvSpPr>
          <p:nvPr/>
        </p:nvSpPr>
        <p:spPr bwMode="auto">
          <a:xfrm>
            <a:off x="3224213" y="5780088"/>
            <a:ext cx="126206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B-1</a:t>
            </a:r>
          </a:p>
        </p:txBody>
      </p:sp>
      <p:sp>
        <p:nvSpPr>
          <p:cNvPr id="49" name="Rectangle 20"/>
          <p:cNvSpPr>
            <a:spLocks noChangeArrowheads="1"/>
          </p:cNvSpPr>
          <p:nvPr/>
        </p:nvSpPr>
        <p:spPr bwMode="auto">
          <a:xfrm>
            <a:off x="5122863" y="5024438"/>
            <a:ext cx="10636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OUTPUT</a:t>
            </a:r>
          </a:p>
        </p:txBody>
      </p:sp>
      <p:sp>
        <p:nvSpPr>
          <p:cNvPr id="50" name="Rectangle 21"/>
          <p:cNvSpPr>
            <a:spLocks noChangeArrowheads="1"/>
          </p:cNvSpPr>
          <p:nvPr/>
        </p:nvSpPr>
        <p:spPr bwMode="auto">
          <a:xfrm>
            <a:off x="7245350" y="6083300"/>
            <a:ext cx="7112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Bookman Old Style" pitchFamily="18" charset="0"/>
              </a:rPr>
              <a:t>Disk</a:t>
            </a:r>
          </a:p>
        </p:txBody>
      </p:sp>
      <p:sp>
        <p:nvSpPr>
          <p:cNvPr id="51" name="Rectangle 22"/>
          <p:cNvSpPr>
            <a:spLocks noChangeArrowheads="1"/>
          </p:cNvSpPr>
          <p:nvPr/>
        </p:nvSpPr>
        <p:spPr bwMode="auto">
          <a:xfrm>
            <a:off x="1382713" y="6115050"/>
            <a:ext cx="7112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Bookman Old Style" pitchFamily="18" charset="0"/>
              </a:rPr>
              <a:t>Disk</a:t>
            </a:r>
          </a:p>
        </p:txBody>
      </p:sp>
      <p:sp>
        <p:nvSpPr>
          <p:cNvPr id="52" name="Line 23"/>
          <p:cNvSpPr>
            <a:spLocks noChangeShapeType="1"/>
          </p:cNvSpPr>
          <p:nvPr/>
        </p:nvSpPr>
        <p:spPr bwMode="auto">
          <a:xfrm>
            <a:off x="1068388" y="4406900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24"/>
          <p:cNvSpPr>
            <a:spLocks noChangeShapeType="1"/>
          </p:cNvSpPr>
          <p:nvPr/>
        </p:nvSpPr>
        <p:spPr bwMode="auto">
          <a:xfrm>
            <a:off x="2435225" y="4406900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4" name="Group 27"/>
          <p:cNvGrpSpPr>
            <a:grpSpLocks/>
          </p:cNvGrpSpPr>
          <p:nvPr/>
        </p:nvGrpSpPr>
        <p:grpSpPr bwMode="auto">
          <a:xfrm>
            <a:off x="1071563" y="5884863"/>
            <a:ext cx="1363662" cy="190500"/>
            <a:chOff x="675" y="3611"/>
            <a:chExt cx="859" cy="120"/>
          </a:xfrm>
        </p:grpSpPr>
        <p:sp>
          <p:nvSpPr>
            <p:cNvPr id="55" name="Arc 25"/>
            <p:cNvSpPr>
              <a:spLocks/>
            </p:cNvSpPr>
            <p:nvPr/>
          </p:nvSpPr>
          <p:spPr bwMode="auto">
            <a:xfrm>
              <a:off x="675" y="3611"/>
              <a:ext cx="456" cy="120"/>
            </a:xfrm>
            <a:custGeom>
              <a:avLst/>
              <a:gdLst>
                <a:gd name="G0" fmla="+- 21600 0 0"/>
                <a:gd name="G1" fmla="+- 744 0 0"/>
                <a:gd name="G2" fmla="+- 21600 0 0"/>
                <a:gd name="T0" fmla="*/ 21457 w 21600"/>
                <a:gd name="T1" fmla="*/ 22344 h 22344"/>
                <a:gd name="T2" fmla="*/ 13 w 21600"/>
                <a:gd name="T3" fmla="*/ 0 h 22344"/>
                <a:gd name="T4" fmla="*/ 21600 w 21600"/>
                <a:gd name="T5" fmla="*/ 744 h 22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344" fill="none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-1" y="495"/>
                    <a:pt x="4" y="247"/>
                    <a:pt x="12" y="-1"/>
                  </a:cubicBezTo>
                </a:path>
                <a:path w="21600" h="22344" stroke="0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-1" y="495"/>
                    <a:pt x="4" y="247"/>
                    <a:pt x="12" y="-1"/>
                  </a:cubicBezTo>
                  <a:lnTo>
                    <a:pt x="21600" y="744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Arc 26"/>
            <p:cNvSpPr>
              <a:spLocks/>
            </p:cNvSpPr>
            <p:nvPr/>
          </p:nvSpPr>
          <p:spPr bwMode="auto">
            <a:xfrm>
              <a:off x="1078" y="3611"/>
              <a:ext cx="456" cy="117"/>
            </a:xfrm>
            <a:custGeom>
              <a:avLst/>
              <a:gdLst>
                <a:gd name="G0" fmla="+- 0 0 0"/>
                <a:gd name="G1" fmla="+- 187 0 0"/>
                <a:gd name="G2" fmla="+- 21600 0 0"/>
                <a:gd name="T0" fmla="*/ 21599 w 21600"/>
                <a:gd name="T1" fmla="*/ 0 h 21787"/>
                <a:gd name="T2" fmla="*/ 0 w 21600"/>
                <a:gd name="T3" fmla="*/ 21787 h 21787"/>
                <a:gd name="T4" fmla="*/ 0 w 21600"/>
                <a:gd name="T5" fmla="*/ 187 h 2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787" fill="none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6"/>
                    <a:pt x="0" y="21787"/>
                  </a:cubicBezTo>
                </a:path>
                <a:path w="21600" h="21787" stroke="0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6"/>
                    <a:pt x="0" y="21787"/>
                  </a:cubicBezTo>
                  <a:lnTo>
                    <a:pt x="0" y="187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" name="Group 30"/>
          <p:cNvGrpSpPr>
            <a:grpSpLocks/>
          </p:cNvGrpSpPr>
          <p:nvPr/>
        </p:nvGrpSpPr>
        <p:grpSpPr bwMode="auto">
          <a:xfrm>
            <a:off x="6858000" y="5808663"/>
            <a:ext cx="1370013" cy="179387"/>
            <a:chOff x="4320" y="3563"/>
            <a:chExt cx="863" cy="113"/>
          </a:xfrm>
        </p:grpSpPr>
        <p:sp>
          <p:nvSpPr>
            <p:cNvPr id="58" name="Arc 28"/>
            <p:cNvSpPr>
              <a:spLocks/>
            </p:cNvSpPr>
            <p:nvPr/>
          </p:nvSpPr>
          <p:spPr bwMode="auto">
            <a:xfrm>
              <a:off x="4320" y="3563"/>
              <a:ext cx="458" cy="113"/>
            </a:xfrm>
            <a:custGeom>
              <a:avLst/>
              <a:gdLst>
                <a:gd name="G0" fmla="+- 21600 0 0"/>
                <a:gd name="G1" fmla="+- 589 0 0"/>
                <a:gd name="G2" fmla="+- 21600 0 0"/>
                <a:gd name="T0" fmla="*/ 21457 w 21600"/>
                <a:gd name="T1" fmla="*/ 22189 h 22189"/>
                <a:gd name="T2" fmla="*/ 8 w 21600"/>
                <a:gd name="T3" fmla="*/ 0 h 22189"/>
                <a:gd name="T4" fmla="*/ 21600 w 21600"/>
                <a:gd name="T5" fmla="*/ 589 h 22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189" fill="none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-1" y="392"/>
                    <a:pt x="2" y="196"/>
                    <a:pt x="8" y="0"/>
                  </a:cubicBezTo>
                </a:path>
                <a:path w="21600" h="22189" stroke="0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-1" y="392"/>
                    <a:pt x="2" y="196"/>
                    <a:pt x="8" y="0"/>
                  </a:cubicBezTo>
                  <a:lnTo>
                    <a:pt x="21600" y="589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Arc 29"/>
            <p:cNvSpPr>
              <a:spLocks/>
            </p:cNvSpPr>
            <p:nvPr/>
          </p:nvSpPr>
          <p:spPr bwMode="auto">
            <a:xfrm>
              <a:off x="4725" y="3563"/>
              <a:ext cx="458" cy="111"/>
            </a:xfrm>
            <a:custGeom>
              <a:avLst/>
              <a:gdLst>
                <a:gd name="G0" fmla="+- 0 0 0"/>
                <a:gd name="G1" fmla="+- 197 0 0"/>
                <a:gd name="G2" fmla="+- 21600 0 0"/>
                <a:gd name="T0" fmla="*/ 21599 w 21600"/>
                <a:gd name="T1" fmla="*/ 0 h 21797"/>
                <a:gd name="T2" fmla="*/ 0 w 21600"/>
                <a:gd name="T3" fmla="*/ 21797 h 21797"/>
                <a:gd name="T4" fmla="*/ 0 w 21600"/>
                <a:gd name="T5" fmla="*/ 197 h 21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797" fill="none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6"/>
                    <a:pt x="0" y="21797"/>
                  </a:cubicBezTo>
                </a:path>
                <a:path w="21600" h="21797" stroke="0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6"/>
                    <a:pt x="0" y="21797"/>
                  </a:cubicBezTo>
                  <a:lnTo>
                    <a:pt x="0" y="197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" name="Line 31"/>
          <p:cNvSpPr>
            <a:spLocks noChangeShapeType="1"/>
          </p:cNvSpPr>
          <p:nvPr/>
        </p:nvSpPr>
        <p:spPr bwMode="auto">
          <a:xfrm>
            <a:off x="6861175" y="4406900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32"/>
          <p:cNvSpPr>
            <a:spLocks noChangeShapeType="1"/>
          </p:cNvSpPr>
          <p:nvPr/>
        </p:nvSpPr>
        <p:spPr bwMode="auto">
          <a:xfrm>
            <a:off x="8228013" y="4406900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33"/>
          <p:cNvSpPr>
            <a:spLocks noChangeShapeType="1"/>
          </p:cNvSpPr>
          <p:nvPr/>
        </p:nvSpPr>
        <p:spPr bwMode="auto">
          <a:xfrm flipV="1">
            <a:off x="2270125" y="4498975"/>
            <a:ext cx="1046163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34"/>
          <p:cNvSpPr>
            <a:spLocks noChangeShapeType="1"/>
          </p:cNvSpPr>
          <p:nvPr/>
        </p:nvSpPr>
        <p:spPr bwMode="auto">
          <a:xfrm>
            <a:off x="2274888" y="5053013"/>
            <a:ext cx="104616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35"/>
          <p:cNvSpPr>
            <a:spLocks noChangeShapeType="1"/>
          </p:cNvSpPr>
          <p:nvPr/>
        </p:nvSpPr>
        <p:spPr bwMode="auto">
          <a:xfrm>
            <a:off x="4527550" y="4683125"/>
            <a:ext cx="642938" cy="461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36"/>
          <p:cNvSpPr>
            <a:spLocks noChangeShapeType="1"/>
          </p:cNvSpPr>
          <p:nvPr/>
        </p:nvSpPr>
        <p:spPr bwMode="auto">
          <a:xfrm flipV="1">
            <a:off x="4522788" y="5330825"/>
            <a:ext cx="642937" cy="368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37"/>
          <p:cNvSpPr>
            <a:spLocks noChangeShapeType="1"/>
          </p:cNvSpPr>
          <p:nvPr/>
        </p:nvSpPr>
        <p:spPr bwMode="auto">
          <a:xfrm>
            <a:off x="6216650" y="5237163"/>
            <a:ext cx="6445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38"/>
          <p:cNvSpPr>
            <a:spLocks/>
          </p:cNvSpPr>
          <p:nvPr/>
        </p:nvSpPr>
        <p:spPr bwMode="auto">
          <a:xfrm>
            <a:off x="3321050" y="4792663"/>
            <a:ext cx="1189038" cy="539750"/>
          </a:xfrm>
          <a:custGeom>
            <a:avLst/>
            <a:gdLst>
              <a:gd name="T0" fmla="*/ 0 w 749"/>
              <a:gd name="T1" fmla="*/ 339 h 340"/>
              <a:gd name="T2" fmla="*/ 0 w 749"/>
              <a:gd name="T3" fmla="*/ 0 h 340"/>
              <a:gd name="T4" fmla="*/ 748 w 749"/>
              <a:gd name="T5" fmla="*/ 0 h 340"/>
              <a:gd name="T6" fmla="*/ 748 w 749"/>
              <a:gd name="T7" fmla="*/ 339 h 340"/>
              <a:gd name="T8" fmla="*/ 0 w 749"/>
              <a:gd name="T9" fmla="*/ 339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340">
                <a:moveTo>
                  <a:pt x="0" y="339"/>
                </a:moveTo>
                <a:lnTo>
                  <a:pt x="0" y="0"/>
                </a:lnTo>
                <a:lnTo>
                  <a:pt x="748" y="0"/>
                </a:lnTo>
                <a:lnTo>
                  <a:pt x="748" y="339"/>
                </a:lnTo>
                <a:lnTo>
                  <a:pt x="0" y="339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Rectangle 39"/>
          <p:cNvSpPr>
            <a:spLocks noChangeArrowheads="1"/>
          </p:cNvSpPr>
          <p:nvPr/>
        </p:nvSpPr>
        <p:spPr bwMode="auto">
          <a:xfrm>
            <a:off x="3303588" y="4848225"/>
            <a:ext cx="10429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2</a:t>
            </a:r>
          </a:p>
        </p:txBody>
      </p:sp>
      <p:sp>
        <p:nvSpPr>
          <p:cNvPr id="69" name="Rectangle 40"/>
          <p:cNvSpPr>
            <a:spLocks noChangeArrowheads="1"/>
          </p:cNvSpPr>
          <p:nvPr/>
        </p:nvSpPr>
        <p:spPr bwMode="auto">
          <a:xfrm>
            <a:off x="3471863" y="4916488"/>
            <a:ext cx="81597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  <p:sp>
        <p:nvSpPr>
          <p:cNvPr id="70" name="Freeform 41"/>
          <p:cNvSpPr>
            <a:spLocks/>
          </p:cNvSpPr>
          <p:nvPr/>
        </p:nvSpPr>
        <p:spPr bwMode="auto">
          <a:xfrm>
            <a:off x="1198563" y="4916488"/>
            <a:ext cx="1098550" cy="182562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Line 42"/>
          <p:cNvSpPr>
            <a:spLocks noChangeShapeType="1"/>
          </p:cNvSpPr>
          <p:nvPr/>
        </p:nvSpPr>
        <p:spPr bwMode="auto">
          <a:xfrm>
            <a:off x="2355850" y="5699125"/>
            <a:ext cx="965200" cy="2778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Line 43"/>
          <p:cNvSpPr>
            <a:spLocks noChangeShapeType="1"/>
          </p:cNvSpPr>
          <p:nvPr/>
        </p:nvSpPr>
        <p:spPr bwMode="auto">
          <a:xfrm>
            <a:off x="4527550" y="5053013"/>
            <a:ext cx="642938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Rectangle 44"/>
          <p:cNvSpPr>
            <a:spLocks noChangeArrowheads="1"/>
          </p:cNvSpPr>
          <p:nvPr/>
        </p:nvSpPr>
        <p:spPr bwMode="auto">
          <a:xfrm>
            <a:off x="7088188" y="4824413"/>
            <a:ext cx="83185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  <p:sp>
        <p:nvSpPr>
          <p:cNvPr id="74" name="Freeform 45"/>
          <p:cNvSpPr>
            <a:spLocks/>
          </p:cNvSpPr>
          <p:nvPr/>
        </p:nvSpPr>
        <p:spPr bwMode="auto">
          <a:xfrm>
            <a:off x="6967538" y="5559425"/>
            <a:ext cx="1120775" cy="142875"/>
          </a:xfrm>
          <a:custGeom>
            <a:avLst/>
            <a:gdLst>
              <a:gd name="T0" fmla="*/ 0 w 706"/>
              <a:gd name="T1" fmla="*/ 89 h 90"/>
              <a:gd name="T2" fmla="*/ 0 w 706"/>
              <a:gd name="T3" fmla="*/ 0 h 90"/>
              <a:gd name="T4" fmla="*/ 705 w 706"/>
              <a:gd name="T5" fmla="*/ 0 h 90"/>
              <a:gd name="T6" fmla="*/ 705 w 706"/>
              <a:gd name="T7" fmla="*/ 89 h 90"/>
              <a:gd name="T8" fmla="*/ 0 w 706"/>
              <a:gd name="T9" fmla="*/ 89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Rectangle 46"/>
          <p:cNvSpPr>
            <a:spLocks noChangeArrowheads="1"/>
          </p:cNvSpPr>
          <p:nvPr/>
        </p:nvSpPr>
        <p:spPr bwMode="auto">
          <a:xfrm>
            <a:off x="1298575" y="4824413"/>
            <a:ext cx="81597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92304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B-Way Merge Sort: I/O Cost Analysis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Number of passes = 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For our example (i.e., 250 pages), using 20 buffer pages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Number of passes = 1 + </a:t>
            </a:r>
            <a:r>
              <a:rPr lang="en-US" dirty="0"/>
              <a:t>⌈</a:t>
            </a:r>
            <a:r>
              <a:rPr lang="en-US" sz="2600" dirty="0"/>
              <a:t>log</a:t>
            </a:r>
            <a:r>
              <a:rPr lang="en-US" sz="2600" baseline="-25000" dirty="0"/>
              <a:t>(20-1)</a:t>
            </a:r>
            <a:r>
              <a:rPr lang="en-US" sz="2400" dirty="0"/>
              <a:t>⌈</a:t>
            </a:r>
            <a:r>
              <a:rPr lang="en-US" sz="2600" dirty="0"/>
              <a:t>250/20</a:t>
            </a:r>
            <a:r>
              <a:rPr lang="en-US" sz="2400" dirty="0"/>
              <a:t>⌉</a:t>
            </a:r>
            <a:r>
              <a:rPr lang="en-US" dirty="0"/>
              <a:t>⌉</a:t>
            </a:r>
            <a:r>
              <a:rPr lang="en-US" sz="2600" dirty="0"/>
              <a:t> = 2 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graphicFrame>
        <p:nvGraphicFramePr>
          <p:cNvPr id="4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5826926"/>
              </p:ext>
            </p:extLst>
          </p:nvPr>
        </p:nvGraphicFramePr>
        <p:xfrm>
          <a:off x="3886200" y="1358900"/>
          <a:ext cx="4497388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0" name="Equation" r:id="rId3" imgW="4498975" imgH="928688" progId="Equation.3">
                  <p:embed/>
                </p:oleObj>
              </mc:Choice>
              <mc:Fallback>
                <p:oleObj name="Equation" r:id="rId3" imgW="4498975" imgH="928688" progId="Equation.3">
                  <p:embed/>
                  <p:pic>
                    <p:nvPicPr>
                      <p:cNvPr id="4" name="Object 3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358900"/>
                        <a:ext cx="4497388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39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The Projection Operation: 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Consider Q again: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How many I/</a:t>
            </a:r>
            <a:r>
              <a:rPr lang="en-US" sz="2800" dirty="0" err="1">
                <a:solidFill>
                  <a:srgbClr val="0070C0"/>
                </a:solidFill>
              </a:rPr>
              <a:t>Os</a:t>
            </a:r>
            <a:r>
              <a:rPr lang="en-US" sz="2800" dirty="0">
                <a:solidFill>
                  <a:srgbClr val="0070C0"/>
                </a:solidFill>
              </a:rPr>
              <a:t> would evaluating Q incur?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Step 1</a:t>
            </a:r>
            <a:r>
              <a:rPr lang="en-US" sz="2600" dirty="0"/>
              <a:t>: </a:t>
            </a:r>
            <a:r>
              <a:rPr lang="en-US" sz="2600" b="1" i="1" dirty="0"/>
              <a:t>M</a:t>
            </a:r>
            <a:r>
              <a:rPr lang="en-US" sz="2600" dirty="0"/>
              <a:t> + </a:t>
            </a:r>
            <a:r>
              <a:rPr lang="en-US" sz="2600" b="1" i="1" dirty="0"/>
              <a:t>T</a:t>
            </a:r>
            <a:r>
              <a:rPr lang="en-US" sz="2600" dirty="0"/>
              <a:t> = 1000 I/</a:t>
            </a:r>
            <a:r>
              <a:rPr lang="en-US" sz="2600" dirty="0" err="1"/>
              <a:t>Os</a:t>
            </a:r>
            <a:r>
              <a:rPr lang="en-US" sz="2600" dirty="0"/>
              <a:t> + 250 I/</a:t>
            </a:r>
            <a:r>
              <a:rPr lang="en-US" sz="2600" dirty="0" err="1"/>
              <a:t>Os</a:t>
            </a:r>
            <a:r>
              <a:rPr lang="en-US" sz="2600" dirty="0"/>
              <a:t>, assuming each tuple written in the temporary relation is 10 bytes long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Step 2</a:t>
            </a:r>
            <a:r>
              <a:rPr lang="en-US" sz="2600" dirty="0"/>
              <a:t>: if </a:t>
            </a:r>
            <a:r>
              <a:rPr lang="en-US" sz="2600" b="1" i="1" dirty="0"/>
              <a:t>B</a:t>
            </a:r>
            <a:r>
              <a:rPr lang="en-US" sz="2600" dirty="0"/>
              <a:t> (say) is 20, we can sort the temporary relation in 2 passes at a cost of 2×250×2 = 1000 I/</a:t>
            </a:r>
            <a:r>
              <a:rPr lang="en-US" sz="2600" dirty="0" err="1"/>
              <a:t>Os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Step 3</a:t>
            </a:r>
            <a:r>
              <a:rPr lang="en-US" sz="2600" dirty="0"/>
              <a:t>: add another 250 I/</a:t>
            </a:r>
            <a:r>
              <a:rPr lang="en-US" sz="2600" dirty="0" err="1"/>
              <a:t>Os</a:t>
            </a:r>
            <a:r>
              <a:rPr lang="en-US" sz="2600" dirty="0"/>
              <a:t> for the scan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Total = 2500 I/</a:t>
            </a:r>
            <a:r>
              <a:rPr lang="en-US" sz="2600" dirty="0" err="1"/>
              <a:t>Os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3200400" y="2057400"/>
            <a:ext cx="2854884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SELECT</a:t>
            </a:r>
            <a:r>
              <a:rPr lang="en-US" dirty="0"/>
              <a:t> </a:t>
            </a:r>
            <a:r>
              <a:rPr lang="en-US" b="1" dirty="0"/>
              <a:t>DISTINCT</a:t>
            </a:r>
            <a:r>
              <a:rPr lang="en-US" dirty="0"/>
              <a:t> </a:t>
            </a:r>
            <a:r>
              <a:rPr lang="en-US" dirty="0" err="1"/>
              <a:t>R.sid</a:t>
            </a:r>
            <a:r>
              <a:rPr lang="en-US" dirty="0"/>
              <a:t>, </a:t>
            </a:r>
            <a:r>
              <a:rPr lang="en-US" dirty="0" err="1"/>
              <a:t>R.bid</a:t>
            </a:r>
            <a:endParaRPr lang="en-US" dirty="0"/>
          </a:p>
          <a:p>
            <a:r>
              <a:rPr lang="en-US" b="1" dirty="0"/>
              <a:t>FROM</a:t>
            </a:r>
            <a:r>
              <a:rPr lang="en-US" dirty="0"/>
              <a:t> Reserves R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158667" y="6248400"/>
            <a:ext cx="6858000" cy="533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Can we do better?</a:t>
            </a:r>
          </a:p>
        </p:txBody>
      </p:sp>
    </p:spTree>
    <p:extLst>
      <p:ext uri="{BB962C8B-B14F-4D97-AF65-F5344CB8AC3E}">
        <p14:creationId xmlns:p14="http://schemas.microsoft.com/office/powerpoint/2010/main" val="149394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Projection Based on </a:t>
            </a:r>
            <a:r>
              <a:rPr lang="en-US" i="1" dirty="0">
                <a:ea typeface="ＭＳ Ｐゴシック" pitchFamily="34" charset="-128"/>
              </a:rPr>
              <a:t>Modified</a:t>
            </a:r>
            <a:r>
              <a:rPr lang="en-US" dirty="0">
                <a:ea typeface="ＭＳ Ｐゴシック" pitchFamily="34" charset="-128"/>
              </a:rPr>
              <a:t>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External Sorting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7630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Projection based on sorting can be simply done by </a:t>
            </a:r>
            <a:r>
              <a:rPr lang="en-US" sz="2800" i="1" dirty="0"/>
              <a:t>modifying</a:t>
            </a:r>
            <a:r>
              <a:rPr lang="en-US" sz="2800" dirty="0"/>
              <a:t> the external sorting algorithm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How can this be achieved?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Pass 0</a:t>
            </a:r>
            <a:r>
              <a:rPr lang="en-US" sz="2600" dirty="0"/>
              <a:t>: Project out unwanted attributes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Passes 1, 2, 3, etc.</a:t>
            </a:r>
            <a:r>
              <a:rPr lang="en-US" sz="2600" dirty="0"/>
              <a:t>: Eliminate duplicates during merging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What is the I/O cost?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Pass 0</a:t>
            </a:r>
            <a:r>
              <a:rPr lang="en-US" sz="2600" dirty="0"/>
              <a:t>: </a:t>
            </a:r>
            <a:r>
              <a:rPr lang="en-US" sz="2600" b="1" i="1" dirty="0"/>
              <a:t>M</a:t>
            </a:r>
            <a:r>
              <a:rPr lang="en-US" sz="2600" dirty="0"/>
              <a:t> + </a:t>
            </a:r>
            <a:r>
              <a:rPr lang="en-US" sz="2600" b="1" i="1" dirty="0"/>
              <a:t>T</a:t>
            </a:r>
            <a:r>
              <a:rPr lang="en-US" sz="2600" dirty="0"/>
              <a:t> I/</a:t>
            </a:r>
            <a:r>
              <a:rPr lang="en-US" sz="2600" dirty="0" err="1"/>
              <a:t>Os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Passes 1, 2, 3, etc.</a:t>
            </a:r>
            <a:r>
              <a:rPr lang="en-US" sz="2600" dirty="0"/>
              <a:t>: Cost of merging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968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Projection Based on </a:t>
            </a:r>
            <a:r>
              <a:rPr lang="en-US" i="1" dirty="0">
                <a:ea typeface="ＭＳ Ｐゴシック" pitchFamily="34" charset="-128"/>
              </a:rPr>
              <a:t>Modified</a:t>
            </a:r>
            <a:r>
              <a:rPr lang="en-US" dirty="0">
                <a:ea typeface="ＭＳ Ｐゴシック" pitchFamily="34" charset="-128"/>
              </a:rPr>
              <a:t>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External Sorting: 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Consider Q again: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3000" dirty="0">
                <a:solidFill>
                  <a:srgbClr val="0070C0"/>
                </a:solidFill>
              </a:rPr>
              <a:t>How many I/</a:t>
            </a:r>
            <a:r>
              <a:rPr lang="en-US" sz="3000" dirty="0" err="1">
                <a:solidFill>
                  <a:srgbClr val="0070C0"/>
                </a:solidFill>
              </a:rPr>
              <a:t>Os</a:t>
            </a:r>
            <a:r>
              <a:rPr lang="en-US" sz="3000" dirty="0">
                <a:solidFill>
                  <a:srgbClr val="0070C0"/>
                </a:solidFill>
              </a:rPr>
              <a:t> would evaluating Q incur?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B050"/>
                </a:solidFill>
              </a:rPr>
              <a:t>Pass 0</a:t>
            </a:r>
            <a:r>
              <a:rPr lang="en-US" dirty="0"/>
              <a:t>: </a:t>
            </a:r>
            <a:r>
              <a:rPr lang="en-US" b="1" i="1" dirty="0"/>
              <a:t>M</a:t>
            </a:r>
            <a:r>
              <a:rPr lang="en-US" dirty="0"/>
              <a:t> + </a:t>
            </a:r>
            <a:r>
              <a:rPr lang="en-US" b="1" i="1" dirty="0"/>
              <a:t>T</a:t>
            </a:r>
            <a:r>
              <a:rPr lang="en-US" dirty="0"/>
              <a:t> = 1000 + 250 I/</a:t>
            </a:r>
            <a:r>
              <a:rPr lang="en-US" dirty="0" err="1"/>
              <a:t>Os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B050"/>
                </a:solidFill>
              </a:rPr>
              <a:t>Pass 1</a:t>
            </a:r>
            <a:r>
              <a:rPr lang="en-US" dirty="0"/>
              <a:t>: read the runs (total of 250 pages) and </a:t>
            </a:r>
            <a:br>
              <a:rPr lang="en-US" dirty="0"/>
            </a:br>
            <a:r>
              <a:rPr lang="en-US" dirty="0"/>
              <a:t>merge them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Grand Total = 1500 I/</a:t>
            </a:r>
            <a:r>
              <a:rPr lang="en-US" dirty="0" err="1"/>
              <a:t>Os</a:t>
            </a:r>
            <a:r>
              <a:rPr lang="en-US" dirty="0"/>
              <a:t> (as opposed to 2500 I/</a:t>
            </a:r>
            <a:r>
              <a:rPr lang="en-US" dirty="0" err="1"/>
              <a:t>Os</a:t>
            </a:r>
            <a:r>
              <a:rPr lang="en-US" dirty="0"/>
              <a:t> using the </a:t>
            </a:r>
            <a:r>
              <a:rPr lang="en-US" i="1" dirty="0"/>
              <a:t>unmodified</a:t>
            </a:r>
            <a:r>
              <a:rPr lang="en-US" dirty="0"/>
              <a:t> version!)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0" y="2173069"/>
            <a:ext cx="2854884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SELECT</a:t>
            </a:r>
            <a:r>
              <a:rPr lang="en-US" dirty="0"/>
              <a:t> DISTINCT </a:t>
            </a:r>
            <a:r>
              <a:rPr lang="en-US" dirty="0" err="1"/>
              <a:t>R.sid</a:t>
            </a:r>
            <a:r>
              <a:rPr lang="en-US" dirty="0"/>
              <a:t>, </a:t>
            </a:r>
            <a:r>
              <a:rPr lang="en-US" dirty="0" err="1"/>
              <a:t>R.bid</a:t>
            </a:r>
            <a:endParaRPr lang="en-US" dirty="0"/>
          </a:p>
          <a:p>
            <a:r>
              <a:rPr lang="en-US" b="1" dirty="0"/>
              <a:t>FROM</a:t>
            </a:r>
            <a:r>
              <a:rPr lang="en-US" dirty="0"/>
              <a:t> Reserves R</a:t>
            </a:r>
          </a:p>
        </p:txBody>
      </p:sp>
    </p:spTree>
    <p:extLst>
      <p:ext uri="{BB962C8B-B14F-4D97-AF65-F5344CB8AC3E}">
        <p14:creationId xmlns:p14="http://schemas.microsoft.com/office/powerpoint/2010/main" val="372573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>
                <a:ea typeface="ＭＳ Ｐゴシック" pitchFamily="34" charset="-128"/>
              </a:rPr>
              <a:t>The Projection Operation</a:t>
            </a:r>
          </a:p>
        </p:txBody>
      </p:sp>
      <p:pic>
        <p:nvPicPr>
          <p:cNvPr id="5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3048000" y="1828800"/>
            <a:ext cx="2895600" cy="10668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Discussions on:</a:t>
            </a:r>
          </a:p>
        </p:txBody>
      </p:sp>
      <p:cxnSp>
        <p:nvCxnSpPr>
          <p:cNvPr id="10" name="Straight Arrow Connector 9"/>
          <p:cNvCxnSpPr>
            <a:stCxn id="9" idx="2"/>
            <a:endCxn id="11" idx="0"/>
          </p:cNvCxnSpPr>
          <p:nvPr/>
        </p:nvCxnSpPr>
        <p:spPr>
          <a:xfrm flipH="1">
            <a:off x="2438400" y="2895600"/>
            <a:ext cx="2057400" cy="11604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381000" y="4056063"/>
            <a:ext cx="41148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Projection Based on Sorting</a:t>
            </a:r>
          </a:p>
        </p:txBody>
      </p:sp>
      <p:sp>
        <p:nvSpPr>
          <p:cNvPr id="13" name="Chevron 12"/>
          <p:cNvSpPr/>
          <p:nvPr/>
        </p:nvSpPr>
        <p:spPr>
          <a:xfrm rot="16200000">
            <a:off x="6463708" y="5361253"/>
            <a:ext cx="742950" cy="346075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876800" y="4056063"/>
            <a:ext cx="40005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Projection Based on Hashing</a:t>
            </a:r>
          </a:p>
        </p:txBody>
      </p:sp>
      <p:cxnSp>
        <p:nvCxnSpPr>
          <p:cNvPr id="18" name="Straight Arrow Connector 17"/>
          <p:cNvCxnSpPr>
            <a:stCxn id="9" idx="2"/>
            <a:endCxn id="15" idx="0"/>
          </p:cNvCxnSpPr>
          <p:nvPr/>
        </p:nvCxnSpPr>
        <p:spPr>
          <a:xfrm>
            <a:off x="4495800" y="2895600"/>
            <a:ext cx="2381250" cy="11604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82024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Projection Based on Hashing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The algorithm based on hashing has two phases: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Partitioning Phase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Duplicate Elimination Phase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Partitioning Phase </a:t>
            </a:r>
            <a:r>
              <a:rPr lang="en-US" sz="2800" dirty="0"/>
              <a:t>(</a:t>
            </a:r>
            <a:r>
              <a:rPr lang="en-US" sz="2800" i="1" dirty="0"/>
              <a:t>assuming B buffers</a:t>
            </a:r>
            <a:r>
              <a:rPr lang="en-US" sz="2800" dirty="0"/>
              <a:t>):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Read </a:t>
            </a:r>
            <a:r>
              <a:rPr lang="en-US" sz="2600" b="1" i="1" dirty="0"/>
              <a:t>R </a:t>
            </a:r>
            <a:r>
              <a:rPr lang="en-US" sz="2600" dirty="0"/>
              <a:t>using 1 input buffer, </a:t>
            </a:r>
            <a:r>
              <a:rPr lang="en-US" sz="2600" i="1" dirty="0"/>
              <a:t>one</a:t>
            </a:r>
            <a:r>
              <a:rPr lang="en-US" sz="2600" dirty="0"/>
              <a:t> page at a time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For each tuple in the input page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Discard unwanted fields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Apply hash function </a:t>
            </a:r>
            <a:r>
              <a:rPr lang="en-US" b="1" i="1" dirty="0"/>
              <a:t>h1</a:t>
            </a:r>
            <a:r>
              <a:rPr lang="en-US" dirty="0"/>
              <a:t> to choose one of </a:t>
            </a:r>
            <a:r>
              <a:rPr lang="en-US" b="1" i="1" dirty="0"/>
              <a:t>B</a:t>
            </a:r>
            <a:r>
              <a:rPr lang="en-US" dirty="0"/>
              <a:t>-1 </a:t>
            </a:r>
            <a:br>
              <a:rPr lang="en-US" dirty="0"/>
            </a:br>
            <a:r>
              <a:rPr lang="en-US" dirty="0"/>
              <a:t>output buffers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01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Projection Based on Hashing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The algorithm based on hashing has two phases: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Partitioning Phase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Duplicate Elimination Phase</a:t>
            </a: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Partitioning Phase</a:t>
            </a:r>
            <a:r>
              <a:rPr lang="en-US" sz="2800" dirty="0"/>
              <a:t>:</a:t>
            </a:r>
          </a:p>
          <a:p>
            <a:pPr marL="457200" lvl="1" indent="0">
              <a:buNone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1835150" y="3810000"/>
            <a:ext cx="5661025" cy="2971800"/>
            <a:chOff x="2164" y="207"/>
            <a:chExt cx="3566" cy="1872"/>
          </a:xfrm>
        </p:grpSpPr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2936" y="1833"/>
              <a:ext cx="15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</a:rPr>
                <a:t>B main memory buffers</a:t>
              </a: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4910" y="1847"/>
              <a:ext cx="3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</a:rPr>
                <a:t>Disk</a:t>
              </a: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2317" y="1848"/>
              <a:ext cx="3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</a:rPr>
                <a:t>Disk</a:t>
              </a: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2164" y="207"/>
              <a:ext cx="6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</a:rPr>
                <a:t>Original </a:t>
              </a:r>
            </a:p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</a:rPr>
                <a:t>Relation</a:t>
              </a: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3916" y="398"/>
              <a:ext cx="58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OUTPUT</a:t>
              </a: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5040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4 w 27"/>
                <a:gd name="T3" fmla="*/ 0 h 40"/>
                <a:gd name="T4" fmla="*/ 0 w 27"/>
                <a:gd name="T5" fmla="*/ 20 h 40"/>
                <a:gd name="T6" fmla="*/ 14 w 27"/>
                <a:gd name="T7" fmla="*/ 39 h 40"/>
                <a:gd name="T8" fmla="*/ 26 w 27"/>
                <a:gd name="T9" fmla="*/ 2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0"/>
                <a:gd name="T17" fmla="*/ 27 w 27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0">
                  <a:moveTo>
                    <a:pt x="26" y="20"/>
                  </a:moveTo>
                  <a:lnTo>
                    <a:pt x="14" y="0"/>
                  </a:lnTo>
                  <a:lnTo>
                    <a:pt x="0" y="20"/>
                  </a:lnTo>
                  <a:lnTo>
                    <a:pt x="14" y="39"/>
                  </a:lnTo>
                  <a:lnTo>
                    <a:pt x="26" y="2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5138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4 w 27"/>
                <a:gd name="T3" fmla="*/ 0 h 40"/>
                <a:gd name="T4" fmla="*/ 0 w 27"/>
                <a:gd name="T5" fmla="*/ 20 h 40"/>
                <a:gd name="T6" fmla="*/ 14 w 27"/>
                <a:gd name="T7" fmla="*/ 39 h 40"/>
                <a:gd name="T8" fmla="*/ 26 w 27"/>
                <a:gd name="T9" fmla="*/ 2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0"/>
                <a:gd name="T17" fmla="*/ 27 w 27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0">
                  <a:moveTo>
                    <a:pt x="26" y="20"/>
                  </a:moveTo>
                  <a:lnTo>
                    <a:pt x="14" y="0"/>
                  </a:lnTo>
                  <a:lnTo>
                    <a:pt x="0" y="20"/>
                  </a:lnTo>
                  <a:lnTo>
                    <a:pt x="14" y="39"/>
                  </a:lnTo>
                  <a:lnTo>
                    <a:pt x="26" y="2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2832" y="384"/>
              <a:ext cx="1683" cy="1442"/>
            </a:xfrm>
            <a:custGeom>
              <a:avLst/>
              <a:gdLst>
                <a:gd name="T0" fmla="*/ 0 w 1683"/>
                <a:gd name="T1" fmla="*/ 1441 h 1442"/>
                <a:gd name="T2" fmla="*/ 0 w 1683"/>
                <a:gd name="T3" fmla="*/ 0 h 1442"/>
                <a:gd name="T4" fmla="*/ 1682 w 1683"/>
                <a:gd name="T5" fmla="*/ 0 h 1442"/>
                <a:gd name="T6" fmla="*/ 1682 w 1683"/>
                <a:gd name="T7" fmla="*/ 1441 h 1442"/>
                <a:gd name="T8" fmla="*/ 0 w 1683"/>
                <a:gd name="T9" fmla="*/ 1441 h 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83"/>
                <a:gd name="T16" fmla="*/ 0 h 1442"/>
                <a:gd name="T17" fmla="*/ 1683 w 1683"/>
                <a:gd name="T18" fmla="*/ 1442 h 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83" h="1442">
                  <a:moveTo>
                    <a:pt x="0" y="1441"/>
                  </a:moveTo>
                  <a:lnTo>
                    <a:pt x="0" y="0"/>
                  </a:lnTo>
                  <a:lnTo>
                    <a:pt x="1682" y="0"/>
                  </a:lnTo>
                  <a:lnTo>
                    <a:pt x="1682" y="1441"/>
                  </a:lnTo>
                  <a:lnTo>
                    <a:pt x="0" y="144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3054" y="1215"/>
              <a:ext cx="211" cy="170"/>
            </a:xfrm>
            <a:custGeom>
              <a:avLst/>
              <a:gdLst>
                <a:gd name="T0" fmla="*/ 0 w 211"/>
                <a:gd name="T1" fmla="*/ 169 h 170"/>
                <a:gd name="T2" fmla="*/ 0 w 211"/>
                <a:gd name="T3" fmla="*/ 0 h 170"/>
                <a:gd name="T4" fmla="*/ 210 w 211"/>
                <a:gd name="T5" fmla="*/ 0 h 170"/>
                <a:gd name="T6" fmla="*/ 210 w 211"/>
                <a:gd name="T7" fmla="*/ 169 h 170"/>
                <a:gd name="T8" fmla="*/ 0 w 211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1"/>
                <a:gd name="T16" fmla="*/ 0 h 170"/>
                <a:gd name="T17" fmla="*/ 211 w 211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1" h="170">
                  <a:moveTo>
                    <a:pt x="0" y="169"/>
                  </a:moveTo>
                  <a:lnTo>
                    <a:pt x="0" y="0"/>
                  </a:lnTo>
                  <a:lnTo>
                    <a:pt x="210" y="0"/>
                  </a:lnTo>
                  <a:lnTo>
                    <a:pt x="210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16"/>
            <p:cNvGrpSpPr>
              <a:grpSpLocks/>
            </p:cNvGrpSpPr>
            <p:nvPr/>
          </p:nvGrpSpPr>
          <p:grpSpPr bwMode="auto">
            <a:xfrm>
              <a:off x="4158" y="1336"/>
              <a:ext cx="211" cy="57"/>
              <a:chOff x="4158" y="1336"/>
              <a:chExt cx="211" cy="57"/>
            </a:xfrm>
          </p:grpSpPr>
          <p:sp>
            <p:nvSpPr>
              <p:cNvPr id="56" name="Freeform 17"/>
              <p:cNvSpPr>
                <a:spLocks/>
              </p:cNvSpPr>
              <p:nvPr/>
            </p:nvSpPr>
            <p:spPr bwMode="auto">
              <a:xfrm>
                <a:off x="4158" y="1336"/>
                <a:ext cx="27" cy="40"/>
              </a:xfrm>
              <a:custGeom>
                <a:avLst/>
                <a:gdLst>
                  <a:gd name="T0" fmla="*/ 26 w 27"/>
                  <a:gd name="T1" fmla="*/ 19 h 40"/>
                  <a:gd name="T2" fmla="*/ 13 w 27"/>
                  <a:gd name="T3" fmla="*/ 0 h 40"/>
                  <a:gd name="T4" fmla="*/ 0 w 27"/>
                  <a:gd name="T5" fmla="*/ 19 h 40"/>
                  <a:gd name="T6" fmla="*/ 13 w 27"/>
                  <a:gd name="T7" fmla="*/ 39 h 40"/>
                  <a:gd name="T8" fmla="*/ 26 w 27"/>
                  <a:gd name="T9" fmla="*/ 19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40"/>
                  <a:gd name="T17" fmla="*/ 27 w 27"/>
                  <a:gd name="T18" fmla="*/ 40 h 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40">
                    <a:moveTo>
                      <a:pt x="26" y="19"/>
                    </a:moveTo>
                    <a:lnTo>
                      <a:pt x="13" y="0"/>
                    </a:lnTo>
                    <a:lnTo>
                      <a:pt x="0" y="19"/>
                    </a:lnTo>
                    <a:lnTo>
                      <a:pt x="13" y="39"/>
                    </a:lnTo>
                    <a:lnTo>
                      <a:pt x="26" y="19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Freeform 18"/>
              <p:cNvSpPr>
                <a:spLocks/>
              </p:cNvSpPr>
              <p:nvPr/>
            </p:nvSpPr>
            <p:spPr bwMode="auto">
              <a:xfrm>
                <a:off x="4249" y="1336"/>
                <a:ext cx="27" cy="40"/>
              </a:xfrm>
              <a:custGeom>
                <a:avLst/>
                <a:gdLst>
                  <a:gd name="T0" fmla="*/ 26 w 27"/>
                  <a:gd name="T1" fmla="*/ 19 h 40"/>
                  <a:gd name="T2" fmla="*/ 13 w 27"/>
                  <a:gd name="T3" fmla="*/ 0 h 40"/>
                  <a:gd name="T4" fmla="*/ 0 w 27"/>
                  <a:gd name="T5" fmla="*/ 19 h 40"/>
                  <a:gd name="T6" fmla="*/ 13 w 27"/>
                  <a:gd name="T7" fmla="*/ 39 h 40"/>
                  <a:gd name="T8" fmla="*/ 26 w 27"/>
                  <a:gd name="T9" fmla="*/ 19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40"/>
                  <a:gd name="T17" fmla="*/ 27 w 27"/>
                  <a:gd name="T18" fmla="*/ 40 h 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40">
                    <a:moveTo>
                      <a:pt x="26" y="19"/>
                    </a:moveTo>
                    <a:lnTo>
                      <a:pt x="13" y="0"/>
                    </a:lnTo>
                    <a:lnTo>
                      <a:pt x="0" y="19"/>
                    </a:lnTo>
                    <a:lnTo>
                      <a:pt x="13" y="39"/>
                    </a:lnTo>
                    <a:lnTo>
                      <a:pt x="26" y="19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Freeform 19"/>
              <p:cNvSpPr>
                <a:spLocks/>
              </p:cNvSpPr>
              <p:nvPr/>
            </p:nvSpPr>
            <p:spPr bwMode="auto">
              <a:xfrm>
                <a:off x="4347" y="1336"/>
                <a:ext cx="22" cy="57"/>
              </a:xfrm>
              <a:custGeom>
                <a:avLst/>
                <a:gdLst>
                  <a:gd name="T0" fmla="*/ 21 w 22"/>
                  <a:gd name="T1" fmla="*/ 27 h 57"/>
                  <a:gd name="T2" fmla="*/ 11 w 22"/>
                  <a:gd name="T3" fmla="*/ 0 h 57"/>
                  <a:gd name="T4" fmla="*/ 0 w 22"/>
                  <a:gd name="T5" fmla="*/ 27 h 57"/>
                  <a:gd name="T6" fmla="*/ 11 w 22"/>
                  <a:gd name="T7" fmla="*/ 56 h 57"/>
                  <a:gd name="T8" fmla="*/ 21 w 22"/>
                  <a:gd name="T9" fmla="*/ 27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57"/>
                  <a:gd name="T17" fmla="*/ 22 w 22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57">
                    <a:moveTo>
                      <a:pt x="21" y="27"/>
                    </a:moveTo>
                    <a:lnTo>
                      <a:pt x="11" y="0"/>
                    </a:lnTo>
                    <a:lnTo>
                      <a:pt x="0" y="27"/>
                    </a:lnTo>
                    <a:lnTo>
                      <a:pt x="11" y="56"/>
                    </a:lnTo>
                    <a:lnTo>
                      <a:pt x="21" y="27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" name="Freeform 20"/>
            <p:cNvSpPr>
              <a:spLocks/>
            </p:cNvSpPr>
            <p:nvPr/>
          </p:nvSpPr>
          <p:spPr bwMode="auto">
            <a:xfrm>
              <a:off x="4793" y="791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auto">
            <a:xfrm>
              <a:off x="4976" y="791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auto">
            <a:xfrm>
              <a:off x="4793" y="1085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auto">
            <a:xfrm>
              <a:off x="4982" y="1085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auto">
            <a:xfrm>
              <a:off x="4950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3 w 27"/>
                <a:gd name="T3" fmla="*/ 0 h 40"/>
                <a:gd name="T4" fmla="*/ 0 w 27"/>
                <a:gd name="T5" fmla="*/ 20 h 40"/>
                <a:gd name="T6" fmla="*/ 13 w 27"/>
                <a:gd name="T7" fmla="*/ 39 h 40"/>
                <a:gd name="T8" fmla="*/ 26 w 27"/>
                <a:gd name="T9" fmla="*/ 2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0"/>
                <a:gd name="T17" fmla="*/ 27 w 27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0">
                  <a:moveTo>
                    <a:pt x="26" y="20"/>
                  </a:moveTo>
                  <a:lnTo>
                    <a:pt x="13" y="0"/>
                  </a:lnTo>
                  <a:lnTo>
                    <a:pt x="0" y="20"/>
                  </a:lnTo>
                  <a:lnTo>
                    <a:pt x="13" y="39"/>
                  </a:lnTo>
                  <a:lnTo>
                    <a:pt x="26" y="2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auto">
            <a:xfrm>
              <a:off x="5171" y="1085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6"/>
            <p:cNvSpPr>
              <a:spLocks noChangeArrowheads="1"/>
            </p:cNvSpPr>
            <p:nvPr/>
          </p:nvSpPr>
          <p:spPr bwMode="auto">
            <a:xfrm>
              <a:off x="4150" y="910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auto">
            <a:xfrm>
              <a:off x="4793" y="1611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auto">
            <a:xfrm>
              <a:off x="4128" y="1584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6"/>
                <a:gd name="T16" fmla="*/ 0 h 181"/>
                <a:gd name="T17" fmla="*/ 266 w 266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29"/>
            <p:cNvSpPr>
              <a:spLocks noChangeArrowheads="1"/>
            </p:cNvSpPr>
            <p:nvPr/>
          </p:nvSpPr>
          <p:spPr bwMode="auto">
            <a:xfrm>
              <a:off x="2907" y="954"/>
              <a:ext cx="46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INPUT</a:t>
              </a:r>
            </a:p>
          </p:txBody>
        </p:sp>
        <p:sp useBgFill="1">
          <p:nvSpPr>
            <p:cNvPr id="26" name="Rectangle 30"/>
            <p:cNvSpPr>
              <a:spLocks noChangeArrowheads="1"/>
            </p:cNvSpPr>
            <p:nvPr/>
          </p:nvSpPr>
          <p:spPr bwMode="auto">
            <a:xfrm>
              <a:off x="4150" y="565"/>
              <a:ext cx="172" cy="19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7" name="Rectangle 31"/>
            <p:cNvSpPr>
              <a:spLocks noChangeArrowheads="1"/>
            </p:cNvSpPr>
            <p:nvPr/>
          </p:nvSpPr>
          <p:spPr bwMode="auto">
            <a:xfrm>
              <a:off x="3269" y="1109"/>
              <a:ext cx="514" cy="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hash</a:t>
              </a:r>
            </a:p>
            <a:p>
              <a:pPr algn="ctr" eaLnBrk="0" hangingPunct="0">
                <a:lnSpc>
                  <a:spcPct val="50000"/>
                </a:lnSpc>
              </a:pPr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function</a:t>
              </a:r>
            </a:p>
            <a:p>
              <a:pPr algn="ctr" eaLnBrk="0" hangingPunct="0"/>
              <a:r>
                <a:rPr lang="en-US" sz="2000" b="1" dirty="0">
                  <a:solidFill>
                    <a:schemeClr val="accent2"/>
                  </a:solidFill>
                  <a:latin typeface="Times New Roman" pitchFamily="18" charset="0"/>
                </a:rPr>
                <a:t>h1</a:t>
              </a:r>
            </a:p>
          </p:txBody>
        </p:sp>
        <p:sp>
          <p:nvSpPr>
            <p:cNvPr id="28" name="Rectangle 32"/>
            <p:cNvSpPr>
              <a:spLocks noChangeArrowheads="1"/>
            </p:cNvSpPr>
            <p:nvPr/>
          </p:nvSpPr>
          <p:spPr bwMode="auto">
            <a:xfrm>
              <a:off x="4090" y="1405"/>
              <a:ext cx="2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B-1</a:t>
              </a:r>
            </a:p>
          </p:txBody>
        </p:sp>
        <p:sp>
          <p:nvSpPr>
            <p:cNvPr id="29" name="Rectangle 33"/>
            <p:cNvSpPr>
              <a:spLocks noChangeArrowheads="1"/>
            </p:cNvSpPr>
            <p:nvPr/>
          </p:nvSpPr>
          <p:spPr bwMode="auto">
            <a:xfrm>
              <a:off x="4697" y="391"/>
              <a:ext cx="7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</a:rPr>
                <a:t>Partitions</a:t>
              </a:r>
            </a:p>
          </p:txBody>
        </p:sp>
        <p:sp>
          <p:nvSpPr>
            <p:cNvPr id="30" name="Rectangle 34"/>
            <p:cNvSpPr>
              <a:spLocks noChangeArrowheads="1"/>
            </p:cNvSpPr>
            <p:nvPr/>
          </p:nvSpPr>
          <p:spPr bwMode="auto">
            <a:xfrm>
              <a:off x="5424" y="776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1" name="Rectangle 35"/>
            <p:cNvSpPr>
              <a:spLocks noChangeArrowheads="1"/>
            </p:cNvSpPr>
            <p:nvPr/>
          </p:nvSpPr>
          <p:spPr bwMode="auto">
            <a:xfrm>
              <a:off x="5418" y="1043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2" name="Rectangle 36"/>
            <p:cNvSpPr>
              <a:spLocks noChangeArrowheads="1"/>
            </p:cNvSpPr>
            <p:nvPr/>
          </p:nvSpPr>
          <p:spPr bwMode="auto">
            <a:xfrm>
              <a:off x="5398" y="1542"/>
              <a:ext cx="3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</a:rPr>
                <a:t>B-1</a:t>
              </a:r>
            </a:p>
          </p:txBody>
        </p:sp>
        <p:grpSp>
          <p:nvGrpSpPr>
            <p:cNvPr id="33" name="Group 37"/>
            <p:cNvGrpSpPr>
              <a:grpSpLocks/>
            </p:cNvGrpSpPr>
            <p:nvPr/>
          </p:nvGrpSpPr>
          <p:grpSpPr bwMode="auto">
            <a:xfrm>
              <a:off x="2205" y="628"/>
              <a:ext cx="579" cy="1230"/>
              <a:chOff x="2205" y="628"/>
              <a:chExt cx="579" cy="1230"/>
            </a:xfrm>
          </p:grpSpPr>
          <p:sp>
            <p:nvSpPr>
              <p:cNvPr id="52" name="Oval 38"/>
              <p:cNvSpPr>
                <a:spLocks noChangeArrowheads="1"/>
              </p:cNvSpPr>
              <p:nvPr/>
            </p:nvSpPr>
            <p:spPr bwMode="auto">
              <a:xfrm>
                <a:off x="2213" y="628"/>
                <a:ext cx="567" cy="85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Line 39"/>
              <p:cNvSpPr>
                <a:spLocks noChangeShapeType="1"/>
              </p:cNvSpPr>
              <p:nvPr/>
            </p:nvSpPr>
            <p:spPr bwMode="auto">
              <a:xfrm>
                <a:off x="2209" y="671"/>
                <a:ext cx="0" cy="1108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40"/>
              <p:cNvSpPr>
                <a:spLocks noChangeShapeType="1"/>
              </p:cNvSpPr>
              <p:nvPr/>
            </p:nvSpPr>
            <p:spPr bwMode="auto">
              <a:xfrm>
                <a:off x="2784" y="671"/>
                <a:ext cx="0" cy="1108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Arc 41"/>
              <p:cNvSpPr>
                <a:spLocks/>
              </p:cNvSpPr>
              <p:nvPr/>
            </p:nvSpPr>
            <p:spPr bwMode="auto">
              <a:xfrm>
                <a:off x="2205" y="1782"/>
                <a:ext cx="575" cy="76"/>
              </a:xfrm>
              <a:custGeom>
                <a:avLst/>
                <a:gdLst>
                  <a:gd name="T0" fmla="*/ 0 w 43200"/>
                  <a:gd name="T1" fmla="*/ 0 h 22187"/>
                  <a:gd name="T2" fmla="*/ 0 w 43200"/>
                  <a:gd name="T3" fmla="*/ 0 h 22187"/>
                  <a:gd name="T4" fmla="*/ 0 w 43200"/>
                  <a:gd name="T5" fmla="*/ 0 h 2218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187"/>
                  <a:gd name="T11" fmla="*/ 43200 w 43200"/>
                  <a:gd name="T12" fmla="*/ 22187 h 221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187" fill="none" extrusionOk="0">
                    <a:moveTo>
                      <a:pt x="43192" y="-1"/>
                    </a:moveTo>
                    <a:cubicBezTo>
                      <a:pt x="43197" y="195"/>
                      <a:pt x="43200" y="391"/>
                      <a:pt x="43200" y="587"/>
                    </a:cubicBezTo>
                    <a:cubicBezTo>
                      <a:pt x="43200" y="12516"/>
                      <a:pt x="33529" y="22187"/>
                      <a:pt x="21600" y="22187"/>
                    </a:cubicBezTo>
                    <a:cubicBezTo>
                      <a:pt x="9670" y="22187"/>
                      <a:pt x="0" y="12516"/>
                      <a:pt x="0" y="587"/>
                    </a:cubicBezTo>
                    <a:cubicBezTo>
                      <a:pt x="0" y="392"/>
                      <a:pt x="2" y="198"/>
                      <a:pt x="7" y="3"/>
                    </a:cubicBezTo>
                  </a:path>
                  <a:path w="43200" h="22187" stroke="0" extrusionOk="0">
                    <a:moveTo>
                      <a:pt x="43192" y="-1"/>
                    </a:moveTo>
                    <a:cubicBezTo>
                      <a:pt x="43197" y="195"/>
                      <a:pt x="43200" y="391"/>
                      <a:pt x="43200" y="587"/>
                    </a:cubicBezTo>
                    <a:cubicBezTo>
                      <a:pt x="43200" y="12516"/>
                      <a:pt x="33529" y="22187"/>
                      <a:pt x="21600" y="22187"/>
                    </a:cubicBezTo>
                    <a:cubicBezTo>
                      <a:pt x="9670" y="22187"/>
                      <a:pt x="0" y="12516"/>
                      <a:pt x="0" y="587"/>
                    </a:cubicBezTo>
                    <a:cubicBezTo>
                      <a:pt x="0" y="392"/>
                      <a:pt x="2" y="198"/>
                      <a:pt x="7" y="3"/>
                    </a:cubicBezTo>
                    <a:lnTo>
                      <a:pt x="21600" y="587"/>
                    </a:lnTo>
                    <a:lnTo>
                      <a:pt x="43192" y="-1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" name="Rectangle 42"/>
            <p:cNvSpPr>
              <a:spLocks noChangeArrowheads="1"/>
            </p:cNvSpPr>
            <p:nvPr/>
          </p:nvSpPr>
          <p:spPr bwMode="auto">
            <a:xfrm>
              <a:off x="2404" y="772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43"/>
            <p:cNvSpPr>
              <a:spLocks noChangeArrowheads="1"/>
            </p:cNvSpPr>
            <p:nvPr/>
          </p:nvSpPr>
          <p:spPr bwMode="auto">
            <a:xfrm>
              <a:off x="2404" y="1060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44"/>
            <p:cNvSpPr>
              <a:spLocks noChangeArrowheads="1"/>
            </p:cNvSpPr>
            <p:nvPr/>
          </p:nvSpPr>
          <p:spPr bwMode="auto">
            <a:xfrm>
              <a:off x="2404" y="1540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45"/>
            <p:cNvSpPr>
              <a:spLocks noChangeArrowheads="1"/>
            </p:cNvSpPr>
            <p:nvPr/>
          </p:nvSpPr>
          <p:spPr bwMode="auto">
            <a:xfrm>
              <a:off x="2292" y="1182"/>
              <a:ext cx="43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3200" b="1">
                  <a:solidFill>
                    <a:schemeClr val="tx2"/>
                  </a:solidFill>
                </a:rPr>
                <a:t>. . .</a:t>
              </a:r>
            </a:p>
          </p:txBody>
        </p:sp>
        <p:grpSp>
          <p:nvGrpSpPr>
            <p:cNvPr id="38" name="Group 46"/>
            <p:cNvGrpSpPr>
              <a:grpSpLocks/>
            </p:cNvGrpSpPr>
            <p:nvPr/>
          </p:nvGrpSpPr>
          <p:grpSpPr bwMode="auto">
            <a:xfrm>
              <a:off x="4749" y="628"/>
              <a:ext cx="675" cy="1244"/>
              <a:chOff x="4749" y="628"/>
              <a:chExt cx="675" cy="1244"/>
            </a:xfrm>
          </p:grpSpPr>
          <p:sp>
            <p:nvSpPr>
              <p:cNvPr id="48" name="Oval 47"/>
              <p:cNvSpPr>
                <a:spLocks noChangeArrowheads="1"/>
              </p:cNvSpPr>
              <p:nvPr/>
            </p:nvSpPr>
            <p:spPr bwMode="auto">
              <a:xfrm>
                <a:off x="4757" y="628"/>
                <a:ext cx="663" cy="86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48"/>
              <p:cNvSpPr>
                <a:spLocks noChangeShapeType="1"/>
              </p:cNvSpPr>
              <p:nvPr/>
            </p:nvSpPr>
            <p:spPr bwMode="auto">
              <a:xfrm>
                <a:off x="4753" y="672"/>
                <a:ext cx="0" cy="1121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49"/>
              <p:cNvSpPr>
                <a:spLocks noChangeShapeType="1"/>
              </p:cNvSpPr>
              <p:nvPr/>
            </p:nvSpPr>
            <p:spPr bwMode="auto">
              <a:xfrm>
                <a:off x="5424" y="672"/>
                <a:ext cx="0" cy="1121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Arc 50"/>
              <p:cNvSpPr>
                <a:spLocks/>
              </p:cNvSpPr>
              <p:nvPr/>
            </p:nvSpPr>
            <p:spPr bwMode="auto">
              <a:xfrm>
                <a:off x="4749" y="1796"/>
                <a:ext cx="671" cy="76"/>
              </a:xfrm>
              <a:custGeom>
                <a:avLst/>
                <a:gdLst>
                  <a:gd name="T0" fmla="*/ 0 w 43200"/>
                  <a:gd name="T1" fmla="*/ 0 h 22186"/>
                  <a:gd name="T2" fmla="*/ 0 w 43200"/>
                  <a:gd name="T3" fmla="*/ 0 h 22186"/>
                  <a:gd name="T4" fmla="*/ 0 w 43200"/>
                  <a:gd name="T5" fmla="*/ 0 h 22186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186"/>
                  <a:gd name="T11" fmla="*/ 43200 w 43200"/>
                  <a:gd name="T12" fmla="*/ 22186 h 221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186" fill="none" extrusionOk="0">
                    <a:moveTo>
                      <a:pt x="43192" y="-1"/>
                    </a:moveTo>
                    <a:cubicBezTo>
                      <a:pt x="43197" y="195"/>
                      <a:pt x="43200" y="390"/>
                      <a:pt x="43200" y="586"/>
                    </a:cubicBezTo>
                    <a:cubicBezTo>
                      <a:pt x="43200" y="12515"/>
                      <a:pt x="33529" y="22186"/>
                      <a:pt x="21600" y="22186"/>
                    </a:cubicBezTo>
                    <a:cubicBezTo>
                      <a:pt x="9670" y="22185"/>
                      <a:pt x="-1" y="12515"/>
                      <a:pt x="-1" y="585"/>
                    </a:cubicBezTo>
                  </a:path>
                  <a:path w="43200" h="22186" stroke="0" extrusionOk="0">
                    <a:moveTo>
                      <a:pt x="43192" y="-1"/>
                    </a:moveTo>
                    <a:cubicBezTo>
                      <a:pt x="43197" y="195"/>
                      <a:pt x="43200" y="390"/>
                      <a:pt x="43200" y="586"/>
                    </a:cubicBezTo>
                    <a:cubicBezTo>
                      <a:pt x="43200" y="12515"/>
                      <a:pt x="33529" y="22186"/>
                      <a:pt x="21600" y="22186"/>
                    </a:cubicBezTo>
                    <a:cubicBezTo>
                      <a:pt x="9670" y="22185"/>
                      <a:pt x="-1" y="12515"/>
                      <a:pt x="-1" y="585"/>
                    </a:cubicBezTo>
                    <a:lnTo>
                      <a:pt x="21600" y="586"/>
                    </a:lnTo>
                    <a:lnTo>
                      <a:pt x="43192" y="-1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" name="Line 51"/>
            <p:cNvSpPr>
              <a:spLocks noChangeShapeType="1"/>
            </p:cNvSpPr>
            <p:nvPr/>
          </p:nvSpPr>
          <p:spPr bwMode="auto">
            <a:xfrm>
              <a:off x="2785" y="1296"/>
              <a:ext cx="2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52"/>
            <p:cNvSpPr>
              <a:spLocks noChangeShapeType="1"/>
            </p:cNvSpPr>
            <p:nvPr/>
          </p:nvSpPr>
          <p:spPr bwMode="auto">
            <a:xfrm flipV="1">
              <a:off x="3793" y="913"/>
              <a:ext cx="335" cy="383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53"/>
            <p:cNvSpPr>
              <a:spLocks noChangeShapeType="1"/>
            </p:cNvSpPr>
            <p:nvPr/>
          </p:nvSpPr>
          <p:spPr bwMode="auto">
            <a:xfrm flipV="1">
              <a:off x="3793" y="1201"/>
              <a:ext cx="335" cy="9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54"/>
            <p:cNvSpPr>
              <a:spLocks noChangeShapeType="1"/>
            </p:cNvSpPr>
            <p:nvPr/>
          </p:nvSpPr>
          <p:spPr bwMode="auto">
            <a:xfrm>
              <a:off x="3793" y="1297"/>
              <a:ext cx="335" cy="383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55"/>
            <p:cNvSpPr>
              <a:spLocks noChangeShapeType="1"/>
            </p:cNvSpPr>
            <p:nvPr/>
          </p:nvSpPr>
          <p:spPr bwMode="auto">
            <a:xfrm>
              <a:off x="4417" y="864"/>
              <a:ext cx="383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56"/>
            <p:cNvSpPr>
              <a:spLocks noChangeShapeType="1"/>
            </p:cNvSpPr>
            <p:nvPr/>
          </p:nvSpPr>
          <p:spPr bwMode="auto">
            <a:xfrm>
              <a:off x="4417" y="1152"/>
              <a:ext cx="383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57"/>
            <p:cNvSpPr>
              <a:spLocks noChangeShapeType="1"/>
            </p:cNvSpPr>
            <p:nvPr/>
          </p:nvSpPr>
          <p:spPr bwMode="auto">
            <a:xfrm>
              <a:off x="4417" y="1680"/>
              <a:ext cx="383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Freeform 58"/>
            <p:cNvSpPr>
              <a:spLocks/>
            </p:cNvSpPr>
            <p:nvPr/>
          </p:nvSpPr>
          <p:spPr bwMode="auto">
            <a:xfrm>
              <a:off x="4128" y="1056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6"/>
                <a:gd name="T16" fmla="*/ 0 h 181"/>
                <a:gd name="T17" fmla="*/ 266 w 266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59"/>
            <p:cNvSpPr>
              <a:spLocks/>
            </p:cNvSpPr>
            <p:nvPr/>
          </p:nvSpPr>
          <p:spPr bwMode="auto">
            <a:xfrm>
              <a:off x="4128" y="720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6"/>
                <a:gd name="T16" fmla="*/ 0 h 181"/>
                <a:gd name="T17" fmla="*/ 266 w 266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997325" y="3182815"/>
            <a:ext cx="4818691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Two tuples that belong to different partitions are </a:t>
            </a:r>
            <a:br>
              <a:rPr lang="en-US" dirty="0"/>
            </a:br>
            <a:r>
              <a:rPr lang="en-US" dirty="0"/>
              <a:t>guaranteed not to be duplicates </a:t>
            </a:r>
          </a:p>
        </p:txBody>
      </p:sp>
      <p:cxnSp>
        <p:nvCxnSpPr>
          <p:cNvPr id="59" name="Straight Arrow Connector 58"/>
          <p:cNvCxnSpPr>
            <a:endCxn id="30" idx="3"/>
          </p:cNvCxnSpPr>
          <p:nvPr/>
        </p:nvCxnSpPr>
        <p:spPr>
          <a:xfrm flipH="1">
            <a:off x="7308850" y="3829146"/>
            <a:ext cx="615950" cy="10674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25" name="Straight Arrow Connector 26624"/>
          <p:cNvCxnSpPr/>
          <p:nvPr/>
        </p:nvCxnSpPr>
        <p:spPr>
          <a:xfrm flipH="1">
            <a:off x="7232650" y="3829146"/>
            <a:ext cx="692150" cy="15286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833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Projection Based on Hashing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The algorithm based on hashing has two phases: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Partitioning Phase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Duplicate Elimination Phase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Duplicate Elimination Phase</a:t>
            </a:r>
            <a:r>
              <a:rPr lang="en-US" sz="2800" dirty="0"/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Read each partition and build a corresponding </a:t>
            </a:r>
            <a:r>
              <a:rPr lang="en-US" sz="2600" i="1" dirty="0"/>
              <a:t>in-memory</a:t>
            </a:r>
            <a:r>
              <a:rPr lang="en-US" sz="2600" dirty="0"/>
              <a:t> hash table, using hash function </a:t>
            </a:r>
            <a:r>
              <a:rPr lang="en-US" sz="2600" b="1" i="1" dirty="0"/>
              <a:t>h2</a:t>
            </a:r>
            <a:r>
              <a:rPr lang="en-US" sz="2600" dirty="0"/>
              <a:t> (!= </a:t>
            </a:r>
            <a:r>
              <a:rPr lang="en-US" sz="2600" b="1" i="1" dirty="0"/>
              <a:t>h1</a:t>
            </a:r>
            <a:r>
              <a:rPr lang="en-US" sz="2600" dirty="0"/>
              <a:t>) on all fields, while discarding duplicates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If a partition </a:t>
            </a:r>
            <a:r>
              <a:rPr lang="en-US" sz="2600" b="1" i="1" dirty="0"/>
              <a:t>P</a:t>
            </a:r>
            <a:r>
              <a:rPr lang="en-US" sz="2600" dirty="0"/>
              <a:t> does not fit in memory, apply hash-based projection algorithm </a:t>
            </a:r>
            <a:r>
              <a:rPr lang="en-US" sz="2600" i="1" dirty="0"/>
              <a:t>recursively</a:t>
            </a:r>
            <a:r>
              <a:rPr lang="en-US" sz="2600" dirty="0"/>
              <a:t> on </a:t>
            </a:r>
            <a:r>
              <a:rPr lang="en-US" sz="2600" b="1" i="1" dirty="0"/>
              <a:t>P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7658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Projection Based on Hashing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The algorithm based on hashing has two phases: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Partitioning Phase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Duplicate Elimination Phase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What is the I/O cost of hash-based projection?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Partitioning phase = </a:t>
            </a:r>
            <a:r>
              <a:rPr lang="en-US" sz="2600" b="1" i="1" dirty="0"/>
              <a:t>M</a:t>
            </a:r>
            <a:r>
              <a:rPr lang="en-US" sz="2600" dirty="0"/>
              <a:t> (to read </a:t>
            </a:r>
            <a:r>
              <a:rPr lang="en-US" sz="2600" b="1" i="1" dirty="0"/>
              <a:t>R</a:t>
            </a:r>
            <a:r>
              <a:rPr lang="en-US" sz="2600" dirty="0"/>
              <a:t>) + </a:t>
            </a:r>
            <a:r>
              <a:rPr lang="en-US" sz="2600" b="1" i="1" dirty="0"/>
              <a:t>T</a:t>
            </a:r>
            <a:r>
              <a:rPr lang="en-US" sz="2600" dirty="0"/>
              <a:t> (to write out the projected tuples) I/</a:t>
            </a:r>
            <a:r>
              <a:rPr lang="en-US" sz="2600" dirty="0" err="1"/>
              <a:t>Os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Duplicate Elimination phase = </a:t>
            </a:r>
            <a:r>
              <a:rPr lang="en-US" sz="2600" b="1" i="1" dirty="0"/>
              <a:t>T</a:t>
            </a:r>
            <a:r>
              <a:rPr lang="en-US" sz="2600" dirty="0"/>
              <a:t> (to read in every partition) (CPU and final writing costs are ignored)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Total Cost = </a:t>
            </a:r>
            <a:r>
              <a:rPr lang="en-US" sz="2600" b="1" i="1" dirty="0"/>
              <a:t>M</a:t>
            </a:r>
            <a:r>
              <a:rPr lang="en-US" sz="2600" dirty="0"/>
              <a:t> + 2</a:t>
            </a:r>
            <a:r>
              <a:rPr lang="en-US" sz="2600" b="1" i="1" dirty="0"/>
              <a:t>T</a:t>
            </a:r>
          </a:p>
          <a:p>
            <a:pPr lvl="1">
              <a:buFont typeface="Wingdings" pitchFamily="2" charset="2"/>
              <a:buChar char="§"/>
            </a:pPr>
            <a:endParaRPr lang="en-US" b="1" i="1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83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DBMS Internals- Part VI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/>
              <a:t>Algorithms for Relational Operations</a:t>
            </a:r>
          </a:p>
          <a:p>
            <a:pPr marL="914400" lvl="2" indent="0" algn="just">
              <a:buNone/>
              <a:defRPr/>
            </a:pPr>
            <a:endParaRPr lang="en-US" sz="22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>
                <a:latin typeface="+mj-lt"/>
              </a:rPr>
              <a:t>DBMS Internals- Part VII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>
                <a:latin typeface="+mj-lt"/>
              </a:rPr>
              <a:t>Algorithms for Relational Operations (</a:t>
            </a:r>
            <a:r>
              <a:rPr lang="en-US" sz="2600" i="1" dirty="0">
                <a:latin typeface="+mj-lt"/>
              </a:rPr>
              <a:t>Cont’d</a:t>
            </a:r>
            <a:r>
              <a:rPr lang="en-US" sz="2600" dirty="0">
                <a:latin typeface="+mj-lt"/>
              </a:rPr>
              <a:t>)</a:t>
            </a:r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P3 is due on Apr 15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 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6460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Projection Based on Hashing: 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Consider Q again: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How many I/</a:t>
            </a:r>
            <a:r>
              <a:rPr lang="en-US" sz="2800" dirty="0" err="1">
                <a:solidFill>
                  <a:srgbClr val="0070C0"/>
                </a:solidFill>
              </a:rPr>
              <a:t>Os</a:t>
            </a:r>
            <a:r>
              <a:rPr lang="en-US" sz="2800" dirty="0">
                <a:solidFill>
                  <a:srgbClr val="0070C0"/>
                </a:solidFill>
              </a:rPr>
              <a:t> would evaluating Q incur?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Partitioning phase: </a:t>
            </a:r>
            <a:r>
              <a:rPr lang="en-US" sz="2600" b="1" i="1" dirty="0"/>
              <a:t>M</a:t>
            </a:r>
            <a:r>
              <a:rPr lang="en-US" sz="2600" dirty="0"/>
              <a:t> + </a:t>
            </a:r>
            <a:r>
              <a:rPr lang="en-US" sz="2600" b="1" i="1" dirty="0"/>
              <a:t>T</a:t>
            </a:r>
            <a:r>
              <a:rPr lang="en-US" sz="2600" dirty="0"/>
              <a:t> = 1000 + 250 I/</a:t>
            </a:r>
            <a:r>
              <a:rPr lang="en-US" sz="2600" dirty="0" err="1"/>
              <a:t>Os</a:t>
            </a:r>
            <a:r>
              <a:rPr lang="en-US" sz="2600" dirty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Duplicate Elimination phase: </a:t>
            </a:r>
            <a:r>
              <a:rPr lang="en-US" sz="2600" b="1" dirty="0"/>
              <a:t>T</a:t>
            </a:r>
            <a:r>
              <a:rPr lang="en-US" sz="2600" dirty="0"/>
              <a:t> = 250 I/</a:t>
            </a:r>
            <a:r>
              <a:rPr lang="en-US" sz="2600" dirty="0" err="1"/>
              <a:t>Os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Total = 1500 I/</a:t>
            </a:r>
            <a:r>
              <a:rPr lang="en-US" sz="2600" dirty="0" err="1"/>
              <a:t>Os</a:t>
            </a:r>
            <a:r>
              <a:rPr lang="en-US" sz="2600" dirty="0"/>
              <a:t> (as opposed to 2500 I/</a:t>
            </a:r>
            <a:r>
              <a:rPr lang="en-US" sz="2600" dirty="0" err="1"/>
              <a:t>Os</a:t>
            </a:r>
            <a:r>
              <a:rPr lang="en-US" sz="2600" dirty="0"/>
              <a:t> and 1500 I/</a:t>
            </a:r>
            <a:r>
              <a:rPr lang="en-US" sz="2600" dirty="0" err="1"/>
              <a:t>Os</a:t>
            </a:r>
            <a:r>
              <a:rPr lang="en-US" sz="2600" dirty="0"/>
              <a:t> using </a:t>
            </a:r>
            <a:r>
              <a:rPr lang="en-US" sz="2600" i="1" dirty="0"/>
              <a:t>projection based on sorting </a:t>
            </a:r>
            <a:r>
              <a:rPr lang="en-US" sz="2600" dirty="0"/>
              <a:t>and </a:t>
            </a:r>
            <a:r>
              <a:rPr lang="en-US" sz="2600" i="1" dirty="0"/>
              <a:t>projection based on modified external sorting</a:t>
            </a:r>
            <a:r>
              <a:rPr lang="en-US" sz="2600" dirty="0"/>
              <a:t>, respectively)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3200400" y="2057400"/>
            <a:ext cx="2854884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SELECT</a:t>
            </a:r>
            <a:r>
              <a:rPr lang="en-US" dirty="0"/>
              <a:t> DISTINCT </a:t>
            </a:r>
            <a:r>
              <a:rPr lang="en-US" dirty="0" err="1"/>
              <a:t>R.sid</a:t>
            </a:r>
            <a:r>
              <a:rPr lang="en-US" dirty="0"/>
              <a:t>, </a:t>
            </a:r>
            <a:r>
              <a:rPr lang="en-US" dirty="0" err="1"/>
              <a:t>R.bid</a:t>
            </a:r>
            <a:endParaRPr lang="en-US" dirty="0"/>
          </a:p>
          <a:p>
            <a:r>
              <a:rPr lang="en-US" b="1" dirty="0"/>
              <a:t>FROM</a:t>
            </a:r>
            <a:r>
              <a:rPr lang="en-US" dirty="0"/>
              <a:t> Reserves R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914400" y="5955350"/>
            <a:ext cx="7467600" cy="67405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Which one is better, </a:t>
            </a:r>
            <a:r>
              <a:rPr lang="en-US" sz="2000" i="1" dirty="0">
                <a:solidFill>
                  <a:schemeClr val="tx1"/>
                </a:solidFill>
              </a:rPr>
              <a:t>projection based on modified external sorting </a:t>
            </a:r>
            <a:r>
              <a:rPr lang="en-US" sz="2000" dirty="0">
                <a:solidFill>
                  <a:schemeClr val="tx1"/>
                </a:solidFill>
              </a:rPr>
              <a:t>or </a:t>
            </a:r>
            <a:r>
              <a:rPr lang="en-US" sz="2000" i="1" dirty="0">
                <a:solidFill>
                  <a:schemeClr val="tx1"/>
                </a:solidFill>
              </a:rPr>
              <a:t>projection based on hashing</a:t>
            </a:r>
            <a:r>
              <a:rPr lang="en-US" sz="2000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1668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Sorting vs. Hashing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The sorting-based approach is superior </a:t>
            </a:r>
            <a:r>
              <a:rPr lang="en-US" sz="2800" i="1" dirty="0"/>
              <a:t>if: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The </a:t>
            </a:r>
            <a:r>
              <a:rPr lang="en-US" sz="2600" dirty="0">
                <a:solidFill>
                  <a:srgbClr val="FF0000"/>
                </a:solidFill>
              </a:rPr>
              <a:t>duplicate frequency</a:t>
            </a:r>
            <a:r>
              <a:rPr lang="en-US" sz="2600" dirty="0"/>
              <a:t> is high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Or the </a:t>
            </a:r>
            <a:r>
              <a:rPr lang="en-US" sz="2600" dirty="0">
                <a:solidFill>
                  <a:srgbClr val="FF0000"/>
                </a:solidFill>
              </a:rPr>
              <a:t>distribution</a:t>
            </a:r>
            <a:r>
              <a:rPr lang="en-US" sz="2600" dirty="0"/>
              <a:t> of (hash) values is very </a:t>
            </a:r>
            <a:r>
              <a:rPr lang="en-US" sz="2600" dirty="0">
                <a:solidFill>
                  <a:srgbClr val="FF0000"/>
                </a:solidFill>
              </a:rPr>
              <a:t>skewed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With the sorting-based approach the result is </a:t>
            </a:r>
            <a:r>
              <a:rPr lang="en-US" sz="2800" dirty="0">
                <a:solidFill>
                  <a:srgbClr val="FF0000"/>
                </a:solidFill>
              </a:rPr>
              <a:t>sorted</a:t>
            </a:r>
            <a:r>
              <a:rPr lang="en-US" sz="2800" dirty="0"/>
              <a:t>!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Most DBMSs incorporate a </a:t>
            </a:r>
            <a:r>
              <a:rPr lang="en-US" sz="2800" i="1" dirty="0"/>
              <a:t>sorting utility</a:t>
            </a:r>
            <a:r>
              <a:rPr lang="en-US" sz="2800" dirty="0"/>
              <a:t>, which can be used to implement projection relatively easy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Hence, sorting is the standard approach for projection!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b="1" i="1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3871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Index-Only Scan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Can an index be used for projections?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Useful if the key includes </a:t>
            </a:r>
            <a:r>
              <a:rPr lang="en-US" sz="2600" i="1" dirty="0"/>
              <a:t>all</a:t>
            </a:r>
            <a:r>
              <a:rPr lang="en-US" sz="2600" dirty="0"/>
              <a:t> wanted attributes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As such, key values can be simply retrieved from the index without ever accessing the actual relation!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This technique is referred to as </a:t>
            </a:r>
            <a:r>
              <a:rPr lang="en-US" sz="2600" dirty="0">
                <a:solidFill>
                  <a:srgbClr val="00B050"/>
                </a:solidFill>
              </a:rPr>
              <a:t>index-only scan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If an ordered (i.e., tree) index contains all wanted attributes as </a:t>
            </a:r>
            <a:r>
              <a:rPr lang="en-US" sz="2800" i="1" dirty="0"/>
              <a:t>prefix </a:t>
            </a:r>
            <a:r>
              <a:rPr lang="en-US" sz="2800" dirty="0"/>
              <a:t>of search key, we can: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600" dirty="0"/>
              <a:t>Retrieve index entries in order (index-only scan)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600" dirty="0"/>
              <a:t>Discard unwanted fields and compare adjacent tuples to eliminate duplicates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b="1" i="1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438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/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8" y="5216604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36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The Join Operation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100" dirty="0"/>
              <a:t>Consider the following query, Q, which implies a join: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3100" dirty="0">
                <a:solidFill>
                  <a:srgbClr val="0070C0"/>
                </a:solidFill>
              </a:rPr>
              <a:t>How can we evaluate Q?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Compute R × 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Select (and project) as required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But, the result of a cross-product is typically much larger than the result of a join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Hence, it is very important to implement joins </a:t>
            </a:r>
            <a:r>
              <a:rPr lang="en-US" sz="3000" i="1" dirty="0"/>
              <a:t>without </a:t>
            </a:r>
            <a:r>
              <a:rPr lang="en-US" sz="3000" dirty="0"/>
              <a:t>materializing the underlying cross-product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00400" y="1870816"/>
            <a:ext cx="2716641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SELECT</a:t>
            </a:r>
            <a:r>
              <a:rPr lang="en-US" dirty="0"/>
              <a:t> *</a:t>
            </a:r>
          </a:p>
          <a:p>
            <a:r>
              <a:rPr lang="en-US" b="1" dirty="0"/>
              <a:t>FROM</a:t>
            </a:r>
            <a:r>
              <a:rPr lang="en-US" dirty="0"/>
              <a:t> Reserves R, Sailors S</a:t>
            </a:r>
          </a:p>
          <a:p>
            <a:r>
              <a:rPr lang="en-US" b="1" dirty="0"/>
              <a:t>WHERE</a:t>
            </a:r>
            <a:r>
              <a:rPr lang="en-US" dirty="0"/>
              <a:t> </a:t>
            </a:r>
            <a:r>
              <a:rPr lang="en-US" dirty="0" err="1"/>
              <a:t>R.sid</a:t>
            </a:r>
            <a:r>
              <a:rPr lang="en-US" dirty="0"/>
              <a:t> = </a:t>
            </a:r>
            <a:r>
              <a:rPr lang="en-US" dirty="0" err="1"/>
              <a:t>S.sid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08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The Join Operation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We will study </a:t>
            </a:r>
            <a:r>
              <a:rPr lang="en-US" sz="2800" i="1" dirty="0"/>
              <a:t>five</a:t>
            </a:r>
            <a:r>
              <a:rPr lang="en-US" sz="2800" dirty="0"/>
              <a:t> join algorithms, </a:t>
            </a:r>
            <a:r>
              <a:rPr lang="en-US" sz="2800" i="1" dirty="0"/>
              <a:t>two</a:t>
            </a:r>
            <a:r>
              <a:rPr lang="en-US" sz="2800" dirty="0"/>
              <a:t> of which enumerate the cross-product and </a:t>
            </a:r>
            <a:r>
              <a:rPr lang="en-US" sz="2800" i="1" dirty="0"/>
              <a:t>three</a:t>
            </a:r>
            <a:r>
              <a:rPr lang="en-US" sz="2800" dirty="0"/>
              <a:t> which do not</a:t>
            </a:r>
          </a:p>
          <a:p>
            <a:pPr>
              <a:buFont typeface="Wingdings" pitchFamily="2" charset="2"/>
              <a:buChar char="§"/>
            </a:pPr>
            <a:endParaRPr lang="en-US" sz="31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Join algorithms which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Simple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Block Nested Loops Join</a:t>
            </a:r>
          </a:p>
          <a:p>
            <a:pPr marL="457200" lvl="1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Join algorithms which </a:t>
            </a:r>
            <a:r>
              <a:rPr lang="en-US" sz="2800" u="sng" dirty="0"/>
              <a:t>do not</a:t>
            </a:r>
            <a:r>
              <a:rPr lang="en-US" sz="2800" dirty="0"/>
              <a:t>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Index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Sort-Merge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Hash Join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92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Assumptions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We assume </a:t>
            </a:r>
            <a:r>
              <a:rPr lang="en-US" sz="2800" i="1" dirty="0"/>
              <a:t>equality</a:t>
            </a:r>
            <a:r>
              <a:rPr lang="en-US" sz="2800" dirty="0"/>
              <a:t> joins with:</a:t>
            </a:r>
          </a:p>
          <a:p>
            <a:pPr lvl="1">
              <a:buFont typeface="Wingdings" pitchFamily="2" charset="2"/>
              <a:buChar char="§"/>
            </a:pPr>
            <a:r>
              <a:rPr lang="en-US" b="1" i="1" dirty="0"/>
              <a:t>R</a:t>
            </a:r>
            <a:r>
              <a:rPr lang="en-US" dirty="0"/>
              <a:t> representing Reserves and </a:t>
            </a:r>
            <a:r>
              <a:rPr lang="en-US" b="1" i="1" dirty="0"/>
              <a:t>S</a:t>
            </a:r>
            <a:r>
              <a:rPr lang="en-US" dirty="0"/>
              <a:t> representing Sailors</a:t>
            </a:r>
            <a:endParaRPr lang="en-US" b="1" i="1" dirty="0"/>
          </a:p>
          <a:p>
            <a:pPr lvl="1">
              <a:buFont typeface="Wingdings" pitchFamily="2" charset="2"/>
              <a:buChar char="§"/>
            </a:pPr>
            <a:r>
              <a:rPr lang="en-US" b="1" i="1" dirty="0"/>
              <a:t>M</a:t>
            </a:r>
            <a:r>
              <a:rPr lang="en-US" dirty="0"/>
              <a:t> pages in </a:t>
            </a:r>
            <a:r>
              <a:rPr lang="en-US" b="1" i="1" dirty="0"/>
              <a:t>R</a:t>
            </a:r>
            <a:r>
              <a:rPr lang="en-US" dirty="0"/>
              <a:t>, </a:t>
            </a:r>
            <a:r>
              <a:rPr lang="en-US" b="1" i="1" dirty="0" err="1"/>
              <a:t>p</a:t>
            </a:r>
            <a:r>
              <a:rPr lang="en-US" b="1" i="1" baseline="-25000" dirty="0" err="1"/>
              <a:t>R</a:t>
            </a:r>
            <a:r>
              <a:rPr lang="en-US" dirty="0"/>
              <a:t> tuples per page, </a:t>
            </a:r>
            <a:r>
              <a:rPr lang="en-US" b="1" i="1" dirty="0"/>
              <a:t>m</a:t>
            </a:r>
            <a:r>
              <a:rPr lang="en-US" dirty="0"/>
              <a:t> tuples total</a:t>
            </a:r>
          </a:p>
          <a:p>
            <a:pPr lvl="1">
              <a:buFont typeface="Wingdings" pitchFamily="2" charset="2"/>
              <a:buChar char="§"/>
            </a:pPr>
            <a:r>
              <a:rPr lang="en-US" b="1" i="1" dirty="0"/>
              <a:t>N</a:t>
            </a:r>
            <a:r>
              <a:rPr lang="en-US" dirty="0"/>
              <a:t> pages in </a:t>
            </a:r>
            <a:r>
              <a:rPr lang="en-US" b="1" i="1" dirty="0"/>
              <a:t>S</a:t>
            </a:r>
            <a:r>
              <a:rPr lang="en-US" dirty="0"/>
              <a:t>, </a:t>
            </a:r>
            <a:r>
              <a:rPr lang="en-US" b="1" i="1" dirty="0" err="1"/>
              <a:t>p</a:t>
            </a:r>
            <a:r>
              <a:rPr lang="en-US" b="1" i="1" baseline="-25000" dirty="0" err="1"/>
              <a:t>S</a:t>
            </a:r>
            <a:r>
              <a:rPr lang="en-US" dirty="0"/>
              <a:t> tuples per page, </a:t>
            </a:r>
            <a:r>
              <a:rPr lang="en-US" b="1" i="1" dirty="0"/>
              <a:t>n</a:t>
            </a:r>
            <a:r>
              <a:rPr lang="en-US" dirty="0"/>
              <a:t> tuples total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We ignore the output and computational costs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60809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The Join Operation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We will study </a:t>
            </a:r>
            <a:r>
              <a:rPr lang="en-US" sz="2800" i="1" dirty="0"/>
              <a:t>five</a:t>
            </a:r>
            <a:r>
              <a:rPr lang="en-US" sz="2800" dirty="0"/>
              <a:t> join algorithms, </a:t>
            </a:r>
            <a:r>
              <a:rPr lang="en-US" sz="2800" i="1" dirty="0"/>
              <a:t>two</a:t>
            </a:r>
            <a:r>
              <a:rPr lang="en-US" sz="2800" dirty="0"/>
              <a:t> of which enumerate the cross-product and </a:t>
            </a:r>
            <a:r>
              <a:rPr lang="en-US" sz="2800" i="1" dirty="0"/>
              <a:t>three</a:t>
            </a:r>
            <a:r>
              <a:rPr lang="en-US" sz="2800" dirty="0"/>
              <a:t> which do not</a:t>
            </a:r>
          </a:p>
          <a:p>
            <a:pPr>
              <a:buFont typeface="Wingdings" pitchFamily="2" charset="2"/>
              <a:buChar char="§"/>
            </a:pPr>
            <a:endParaRPr lang="en-US" sz="31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Join algorithms which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Simple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Block Nested Loops Join</a:t>
            </a:r>
          </a:p>
          <a:p>
            <a:pPr marL="457200" lvl="1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Join algorithms which </a:t>
            </a:r>
            <a:r>
              <a:rPr lang="en-US" sz="2800" u="sng" dirty="0"/>
              <a:t>do not</a:t>
            </a:r>
            <a:r>
              <a:rPr lang="en-US" sz="2800" dirty="0"/>
              <a:t>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Index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Sort-Merge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Hash Join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43000" y="3124200"/>
            <a:ext cx="6553200" cy="533400"/>
          </a:xfrm>
          <a:prstGeom prst="rect">
            <a:avLst/>
          </a:prstGeom>
          <a:solidFill>
            <a:srgbClr val="92D050">
              <a:alpha val="5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862680" y="2975676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128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/>
              <a:t>Simple Nested Loops Join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/>
          </a:bodyPr>
          <a:lstStyle/>
          <a:p>
            <a:r>
              <a:rPr lang="en-US" sz="2800" dirty="0"/>
              <a:t>Algorithm #0: (</a:t>
            </a:r>
            <a:r>
              <a:rPr lang="en-US" sz="2800" i="1" dirty="0"/>
              <a:t>naive</a:t>
            </a:r>
            <a:r>
              <a:rPr lang="en-US" sz="2800" dirty="0"/>
              <a:t>) nested loop (</a:t>
            </a:r>
            <a:r>
              <a:rPr lang="en-US" sz="2800" b="1" u="sng" dirty="0">
                <a:solidFill>
                  <a:srgbClr val="FF3300"/>
                </a:solidFill>
              </a:rPr>
              <a:t>SLOW</a:t>
            </a:r>
            <a:r>
              <a:rPr lang="en-US" sz="2800" dirty="0">
                <a:solidFill>
                  <a:srgbClr val="FF0000"/>
                </a:solidFill>
              </a:rPr>
              <a:t>!</a:t>
            </a:r>
            <a:r>
              <a:rPr lang="en-US" sz="2800" dirty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33488" y="4454525"/>
            <a:ext cx="685800" cy="1219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062288" y="5140325"/>
            <a:ext cx="2438400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28688" y="39624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R(A,..)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385888" y="445452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3214688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909888" y="4454525"/>
            <a:ext cx="166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S(A, ......)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928688" y="445452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5805488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54000" y="48006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086475" y="5181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1219200" y="4572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048000" y="52578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434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/>
              <a:t>Simple Nested Loops Join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/>
          </a:bodyPr>
          <a:lstStyle/>
          <a:p>
            <a:r>
              <a:rPr lang="en-US" sz="2800" dirty="0"/>
              <a:t>Algorithm #0: (</a:t>
            </a:r>
            <a:r>
              <a:rPr lang="en-US" sz="2800" i="1" dirty="0"/>
              <a:t>naive</a:t>
            </a:r>
            <a:r>
              <a:rPr lang="en-US" sz="2800" dirty="0"/>
              <a:t>) nested loop (</a:t>
            </a:r>
            <a:r>
              <a:rPr lang="en-US" sz="2800" b="1" u="sng" dirty="0">
                <a:solidFill>
                  <a:srgbClr val="FF3300"/>
                </a:solidFill>
              </a:rPr>
              <a:t>SLOW</a:t>
            </a:r>
            <a:r>
              <a:rPr lang="en-US" sz="2800" dirty="0">
                <a:solidFill>
                  <a:srgbClr val="FF0000"/>
                </a:solidFill>
              </a:rPr>
              <a:t>!</a:t>
            </a:r>
            <a:r>
              <a:rPr lang="en-US" sz="2800" dirty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33488" y="4454525"/>
            <a:ext cx="685800" cy="1219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062288" y="5140325"/>
            <a:ext cx="2438400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28688" y="39624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R(A,..)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385888" y="445452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3214688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909888" y="4454525"/>
            <a:ext cx="166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S(A, ......)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928688" y="445452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5805488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54000" y="48006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086475" y="5181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1219200" y="4572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048000" y="52578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385888" y="2286000"/>
            <a:ext cx="4572000" cy="138499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 lvl="1">
              <a:buFontTx/>
              <a:buNone/>
            </a:pPr>
            <a:r>
              <a:rPr lang="en-US" sz="2800" b="1" dirty="0"/>
              <a:t>for each tuple r of R</a:t>
            </a:r>
          </a:p>
          <a:p>
            <a:pPr lvl="2">
              <a:buFontTx/>
              <a:buNone/>
            </a:pPr>
            <a:r>
              <a:rPr lang="en-US" sz="2800" b="1" dirty="0"/>
              <a:t>for each tuple s of S</a:t>
            </a:r>
          </a:p>
          <a:p>
            <a:pPr lvl="3">
              <a:buFontTx/>
              <a:buNone/>
            </a:pPr>
            <a:r>
              <a:rPr lang="en-US" sz="2800" b="1" dirty="0"/>
              <a:t>if match: print (r, s) </a:t>
            </a:r>
          </a:p>
        </p:txBody>
      </p:sp>
    </p:spTree>
    <p:extLst>
      <p:ext uri="{BB962C8B-B14F-4D97-AF65-F5344CB8AC3E}">
        <p14:creationId xmlns:p14="http://schemas.microsoft.com/office/powerpoint/2010/main" val="2906859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 Manager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Lock Manager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Recovery Manager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2981563"/>
            <a:ext cx="3148013" cy="39687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20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/>
              <a:t>Simple Nested Loops Join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/>
          </a:bodyPr>
          <a:lstStyle/>
          <a:p>
            <a:r>
              <a:rPr lang="en-US" sz="2800" dirty="0"/>
              <a:t>Algorithm #0: (</a:t>
            </a:r>
            <a:r>
              <a:rPr lang="en-US" sz="2800" i="1" dirty="0"/>
              <a:t>naive</a:t>
            </a:r>
            <a:r>
              <a:rPr lang="en-US" sz="2800" dirty="0"/>
              <a:t>) nested loop (</a:t>
            </a:r>
            <a:r>
              <a:rPr lang="en-US" sz="2800" b="1" u="sng" dirty="0">
                <a:solidFill>
                  <a:srgbClr val="FF3300"/>
                </a:solidFill>
              </a:rPr>
              <a:t>SLOW</a:t>
            </a:r>
            <a:r>
              <a:rPr lang="en-US" sz="2800" dirty="0">
                <a:solidFill>
                  <a:srgbClr val="FF0000"/>
                </a:solidFill>
              </a:rPr>
              <a:t>!</a:t>
            </a:r>
            <a:r>
              <a:rPr lang="en-US" sz="2800" dirty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33488" y="4454525"/>
            <a:ext cx="685800" cy="1219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062288" y="5140325"/>
            <a:ext cx="2438400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28688" y="39624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R(A,..)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385888" y="445452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3214688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909888" y="4454525"/>
            <a:ext cx="166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S(A, ......)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928688" y="445452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5805488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54000" y="48006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086475" y="5181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1219200" y="4572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048000" y="52578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6090348" y="2314288"/>
            <a:ext cx="26132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rgbClr val="0070C0"/>
                </a:solidFill>
                <a:latin typeface="Times New Roman" pitchFamily="18" charset="0"/>
              </a:rPr>
              <a:t>Outer Relation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6508633" y="2861261"/>
            <a:ext cx="25442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rgbClr val="0070C0"/>
                </a:solidFill>
                <a:latin typeface="Times New Roman" pitchFamily="18" charset="0"/>
              </a:rPr>
              <a:t>Inner Relation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H="1" flipV="1">
            <a:off x="5055393" y="2567781"/>
            <a:ext cx="1077913" cy="8890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4626292" y="2334419"/>
            <a:ext cx="304800" cy="412750"/>
          </a:xfrm>
          <a:prstGeom prst="ellips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5079221" y="2766219"/>
            <a:ext cx="304800" cy="412750"/>
          </a:xfrm>
          <a:prstGeom prst="ellips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 flipH="1" flipV="1">
            <a:off x="5456676" y="3034506"/>
            <a:ext cx="1077912" cy="8890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0B5B51B-3BED-482A-B0AE-188D5C33BF42}"/>
              </a:ext>
            </a:extLst>
          </p:cNvPr>
          <p:cNvSpPr/>
          <p:nvPr/>
        </p:nvSpPr>
        <p:spPr>
          <a:xfrm>
            <a:off x="1385888" y="2286000"/>
            <a:ext cx="4572000" cy="138499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 lvl="1">
              <a:buFontTx/>
              <a:buNone/>
            </a:pPr>
            <a:r>
              <a:rPr lang="en-US" sz="2800" b="1" dirty="0"/>
              <a:t>for each tuple r of R</a:t>
            </a:r>
          </a:p>
          <a:p>
            <a:pPr lvl="2">
              <a:buFontTx/>
              <a:buNone/>
            </a:pPr>
            <a:r>
              <a:rPr lang="en-US" sz="2800" b="1" dirty="0"/>
              <a:t>for each tuple s of S</a:t>
            </a:r>
          </a:p>
          <a:p>
            <a:pPr lvl="3">
              <a:buFontTx/>
              <a:buNone/>
            </a:pPr>
            <a:r>
              <a:rPr lang="en-US" sz="2800" b="1" dirty="0"/>
              <a:t>if match: print (r, s) </a:t>
            </a:r>
          </a:p>
        </p:txBody>
      </p:sp>
    </p:spTree>
    <p:extLst>
      <p:ext uri="{BB962C8B-B14F-4D97-AF65-F5344CB8AC3E}">
        <p14:creationId xmlns:p14="http://schemas.microsoft.com/office/powerpoint/2010/main" val="11474887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/>
              <a:t>Simple Nested Loops Join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/>
          </a:bodyPr>
          <a:lstStyle/>
          <a:p>
            <a:r>
              <a:rPr lang="en-US" sz="2800" dirty="0"/>
              <a:t>Algorithm #0: (</a:t>
            </a:r>
            <a:r>
              <a:rPr lang="en-US" sz="2800" i="1" dirty="0"/>
              <a:t>naive</a:t>
            </a:r>
            <a:r>
              <a:rPr lang="en-US" sz="2800" dirty="0"/>
              <a:t>) nested loop (</a:t>
            </a:r>
            <a:r>
              <a:rPr lang="en-US" sz="2800" b="1" u="sng" dirty="0">
                <a:solidFill>
                  <a:srgbClr val="FF3300"/>
                </a:solidFill>
              </a:rPr>
              <a:t>SLOW</a:t>
            </a:r>
            <a:r>
              <a:rPr lang="en-US" sz="2800" dirty="0">
                <a:solidFill>
                  <a:srgbClr val="FF0000"/>
                </a:solidFill>
              </a:rPr>
              <a:t>!</a:t>
            </a:r>
            <a:r>
              <a:rPr lang="en-US" sz="2800" dirty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33488" y="4454525"/>
            <a:ext cx="685800" cy="1219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062288" y="5140325"/>
            <a:ext cx="2438400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28688" y="39624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R(A,..)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385888" y="445452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3214688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909888" y="4454525"/>
            <a:ext cx="166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S(A, ......)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928688" y="445452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5805488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54000" y="48006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086475" y="5181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1219200" y="4572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048000" y="52578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2000" y="2438400"/>
            <a:ext cx="7086600" cy="95410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/>
              <a:t>How many disk accesses (</a:t>
            </a:r>
            <a:r>
              <a:rPr lang="ja-JP" altLang="en-US" sz="2800" dirty="0"/>
              <a:t>‘</a:t>
            </a:r>
            <a:r>
              <a:rPr lang="en-US" altLang="ja-JP" sz="2800" dirty="0"/>
              <a:t>M</a:t>
            </a:r>
            <a:r>
              <a:rPr lang="ja-JP" altLang="en-US" sz="2800" dirty="0"/>
              <a:t>’</a:t>
            </a:r>
            <a:r>
              <a:rPr lang="en-US" altLang="ja-JP" sz="2800" dirty="0"/>
              <a:t> and </a:t>
            </a:r>
            <a:r>
              <a:rPr lang="ja-JP" altLang="en-US" sz="2800" dirty="0"/>
              <a:t>‘</a:t>
            </a:r>
            <a:r>
              <a:rPr lang="en-US" altLang="ja-JP" sz="2800" dirty="0"/>
              <a:t>N</a:t>
            </a:r>
            <a:r>
              <a:rPr lang="ja-JP" altLang="en-US" sz="2800" dirty="0"/>
              <a:t>’</a:t>
            </a:r>
            <a:r>
              <a:rPr lang="en-US" altLang="ja-JP" sz="2800" dirty="0"/>
              <a:t> are the numbers of pages for </a:t>
            </a:r>
            <a:r>
              <a:rPr lang="ja-JP" altLang="en-US" sz="2800" dirty="0"/>
              <a:t>‘</a:t>
            </a:r>
            <a:r>
              <a:rPr lang="en-US" altLang="ja-JP" sz="2800" dirty="0"/>
              <a:t>R</a:t>
            </a:r>
            <a:r>
              <a:rPr lang="ja-JP" altLang="en-US" sz="2800" dirty="0"/>
              <a:t>’</a:t>
            </a:r>
            <a:r>
              <a:rPr lang="en-US" altLang="ja-JP" sz="2800" dirty="0"/>
              <a:t> and </a:t>
            </a:r>
            <a:r>
              <a:rPr lang="ja-JP" altLang="en-US" sz="2800" dirty="0"/>
              <a:t>‘</a:t>
            </a:r>
            <a:r>
              <a:rPr lang="en-US" altLang="ja-JP" sz="2800" dirty="0"/>
              <a:t>S</a:t>
            </a:r>
            <a:r>
              <a:rPr lang="ja-JP" altLang="en-US" sz="2800" dirty="0"/>
              <a:t>’</a:t>
            </a:r>
            <a:r>
              <a:rPr lang="en-US" altLang="ja-JP" sz="2800" dirty="0"/>
              <a:t>)?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54373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/>
              <a:t>Simple Nested Loops Join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/>
          </a:bodyPr>
          <a:lstStyle/>
          <a:p>
            <a:r>
              <a:rPr lang="en-US" sz="2800" dirty="0"/>
              <a:t>Algorithm #0: (</a:t>
            </a:r>
            <a:r>
              <a:rPr lang="en-US" sz="2800" i="1" dirty="0"/>
              <a:t>naive</a:t>
            </a:r>
            <a:r>
              <a:rPr lang="en-US" sz="2800" dirty="0"/>
              <a:t>) nested loop (</a:t>
            </a:r>
            <a:r>
              <a:rPr lang="en-US" sz="2800" b="1" u="sng" dirty="0">
                <a:solidFill>
                  <a:srgbClr val="FF3300"/>
                </a:solidFill>
              </a:rPr>
              <a:t>SLOW</a:t>
            </a:r>
            <a:r>
              <a:rPr lang="en-US" sz="2800" dirty="0">
                <a:solidFill>
                  <a:srgbClr val="FF0000"/>
                </a:solidFill>
              </a:rPr>
              <a:t>!</a:t>
            </a:r>
            <a:r>
              <a:rPr lang="en-US" sz="2800" dirty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33488" y="4454525"/>
            <a:ext cx="685800" cy="1219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062288" y="5140325"/>
            <a:ext cx="2438400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28688" y="39624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R(A,..)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385888" y="445452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3214688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909888" y="4454525"/>
            <a:ext cx="166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S(A, ......)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928688" y="445452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5805488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54000" y="48006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086475" y="5181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1219200" y="4572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048000" y="52578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2000" y="2438400"/>
            <a:ext cx="7086600" cy="95410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/>
              <a:t>How many disk accesses (</a:t>
            </a:r>
            <a:r>
              <a:rPr lang="ja-JP" altLang="en-US" sz="2800" dirty="0"/>
              <a:t>‘</a:t>
            </a:r>
            <a:r>
              <a:rPr lang="en-US" altLang="ja-JP" sz="2800" dirty="0"/>
              <a:t>M</a:t>
            </a:r>
            <a:r>
              <a:rPr lang="ja-JP" altLang="en-US" sz="2800" dirty="0"/>
              <a:t>’</a:t>
            </a:r>
            <a:r>
              <a:rPr lang="en-US" altLang="ja-JP" sz="2800" dirty="0"/>
              <a:t> and </a:t>
            </a:r>
            <a:r>
              <a:rPr lang="ja-JP" altLang="en-US" sz="2800" dirty="0"/>
              <a:t>‘</a:t>
            </a:r>
            <a:r>
              <a:rPr lang="en-US" altLang="ja-JP" sz="2800" dirty="0"/>
              <a:t>N</a:t>
            </a:r>
            <a:r>
              <a:rPr lang="ja-JP" altLang="en-US" sz="2800" dirty="0"/>
              <a:t>’</a:t>
            </a:r>
            <a:r>
              <a:rPr lang="en-US" altLang="ja-JP" sz="2800" dirty="0"/>
              <a:t> are the numbers of pages for </a:t>
            </a:r>
            <a:r>
              <a:rPr lang="ja-JP" altLang="en-US" sz="2800" dirty="0"/>
              <a:t>‘</a:t>
            </a:r>
            <a:r>
              <a:rPr lang="en-US" altLang="ja-JP" sz="2800" dirty="0"/>
              <a:t>R</a:t>
            </a:r>
            <a:r>
              <a:rPr lang="ja-JP" altLang="en-US" sz="2800" dirty="0"/>
              <a:t>’</a:t>
            </a:r>
            <a:r>
              <a:rPr lang="en-US" altLang="ja-JP" sz="2800" dirty="0"/>
              <a:t> and </a:t>
            </a:r>
            <a:r>
              <a:rPr lang="ja-JP" altLang="en-US" sz="2800" dirty="0"/>
              <a:t>‘</a:t>
            </a:r>
            <a:r>
              <a:rPr lang="en-US" altLang="ja-JP" sz="2800" dirty="0"/>
              <a:t>S</a:t>
            </a:r>
            <a:r>
              <a:rPr lang="ja-JP" altLang="en-US" sz="2800" dirty="0"/>
              <a:t>’</a:t>
            </a:r>
            <a:r>
              <a:rPr lang="en-US" altLang="ja-JP" sz="2800" dirty="0"/>
              <a:t>)?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4724400" y="3808194"/>
            <a:ext cx="36676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solidFill>
                  <a:srgbClr val="00B050"/>
                </a:solidFill>
              </a:rPr>
              <a:t>I/O Cost = </a:t>
            </a:r>
            <a:r>
              <a:rPr lang="en-US" altLang="ja-JP" sz="3600" dirty="0" err="1">
                <a:solidFill>
                  <a:srgbClr val="00B050"/>
                </a:solidFill>
              </a:rPr>
              <a:t>M+m</a:t>
            </a:r>
            <a:r>
              <a:rPr lang="en-US" altLang="ja-JP" sz="3600" dirty="0">
                <a:solidFill>
                  <a:srgbClr val="00B050"/>
                </a:solidFill>
              </a:rPr>
              <a:t>*N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0142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/>
              <a:t>Simple Nested Loops Join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/>
          </a:bodyPr>
          <a:lstStyle/>
          <a:p>
            <a:r>
              <a:rPr lang="en-US" sz="2800" dirty="0"/>
              <a:t>Algorithm #0: (</a:t>
            </a:r>
            <a:r>
              <a:rPr lang="en-US" sz="2800" i="1" dirty="0"/>
              <a:t>naive</a:t>
            </a:r>
            <a:r>
              <a:rPr lang="en-US" sz="2800" dirty="0"/>
              <a:t>) nested loop (</a:t>
            </a:r>
            <a:r>
              <a:rPr lang="en-US" sz="2800" b="1" u="sng" dirty="0">
                <a:solidFill>
                  <a:srgbClr val="FF3300"/>
                </a:solidFill>
              </a:rPr>
              <a:t>SLOW</a:t>
            </a:r>
            <a:r>
              <a:rPr lang="en-US" sz="2800" dirty="0">
                <a:solidFill>
                  <a:srgbClr val="FF0000"/>
                </a:solidFill>
              </a:rPr>
              <a:t>!</a:t>
            </a:r>
            <a:r>
              <a:rPr lang="en-US" sz="2800" dirty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33488" y="4454525"/>
            <a:ext cx="685800" cy="1219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062288" y="5140325"/>
            <a:ext cx="2438400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28688" y="39624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R(A,..)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385888" y="445452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3214688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909888" y="4454525"/>
            <a:ext cx="166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S(A, ......)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928688" y="445452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5805488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54000" y="48006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086475" y="5181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1219200" y="4572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048000" y="52578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2000" y="2438400"/>
            <a:ext cx="8153400" cy="95410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A50021"/>
                </a:solidFill>
              </a:rPr>
              <a:t>- Cost = M + (</a:t>
            </a:r>
            <a:r>
              <a:rPr lang="en-US" sz="2800" dirty="0" err="1">
                <a:solidFill>
                  <a:srgbClr val="A50021"/>
                </a:solidFill>
              </a:rPr>
              <a:t>p</a:t>
            </a:r>
            <a:r>
              <a:rPr lang="en-US" sz="2800" baseline="-25000" dirty="0" err="1">
                <a:solidFill>
                  <a:srgbClr val="A50021"/>
                </a:solidFill>
              </a:rPr>
              <a:t>R</a:t>
            </a:r>
            <a:r>
              <a:rPr lang="en-US" sz="2800" dirty="0">
                <a:solidFill>
                  <a:srgbClr val="A50021"/>
                </a:solidFill>
              </a:rPr>
              <a:t> * M) * N </a:t>
            </a:r>
            <a:r>
              <a:rPr lang="en-US" sz="2800" dirty="0"/>
              <a:t>= 1000 + 100*1000*500 I/</a:t>
            </a:r>
            <a:r>
              <a:rPr lang="en-US" sz="2800" dirty="0" err="1"/>
              <a:t>Os</a:t>
            </a:r>
            <a:endParaRPr lang="en-US" sz="2800" dirty="0"/>
          </a:p>
          <a:p>
            <a:r>
              <a:rPr lang="en-US" sz="2800" dirty="0"/>
              <a:t>- At 10ms/IO, </a:t>
            </a:r>
            <a:r>
              <a:rPr lang="en-US" sz="2800" dirty="0">
                <a:solidFill>
                  <a:srgbClr val="A50021"/>
                </a:solidFill>
              </a:rPr>
              <a:t>total = ~6 days (!)</a:t>
            </a:r>
          </a:p>
        </p:txBody>
      </p:sp>
      <p:sp>
        <p:nvSpPr>
          <p:cNvPr id="2" name="Rectangle 1"/>
          <p:cNvSpPr/>
          <p:nvPr/>
        </p:nvSpPr>
        <p:spPr>
          <a:xfrm>
            <a:off x="4724400" y="3808194"/>
            <a:ext cx="36676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solidFill>
                  <a:srgbClr val="00B050"/>
                </a:solidFill>
              </a:rPr>
              <a:t>I/O Cost = </a:t>
            </a:r>
            <a:r>
              <a:rPr lang="en-US" altLang="ja-JP" sz="3600" dirty="0" err="1">
                <a:solidFill>
                  <a:srgbClr val="00B050"/>
                </a:solidFill>
              </a:rPr>
              <a:t>M+m</a:t>
            </a:r>
            <a:r>
              <a:rPr lang="en-US" altLang="ja-JP" sz="3600" dirty="0">
                <a:solidFill>
                  <a:srgbClr val="00B050"/>
                </a:solidFill>
              </a:rPr>
              <a:t>*N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233488" y="6096000"/>
            <a:ext cx="6858000" cy="533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Can we do better?</a:t>
            </a:r>
          </a:p>
        </p:txBody>
      </p:sp>
    </p:spTree>
    <p:extLst>
      <p:ext uri="{BB962C8B-B14F-4D97-AF65-F5344CB8AC3E}">
        <p14:creationId xmlns:p14="http://schemas.microsoft.com/office/powerpoint/2010/main" val="233019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Nested Loops Join: A Simple Refinement</a:t>
            </a:r>
          </a:p>
        </p:txBody>
      </p:sp>
      <p:grpSp>
        <p:nvGrpSpPr>
          <p:cNvPr id="94213" name="Group 5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94216" name="Rectangle 6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4217" name="Rectangle 7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4218" name="Text Box 8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94219" name="Line 9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4220" name="Line 10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4221" name="Text Box 11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94222" name="Line 12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4223" name="Line 13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4224" name="Text Box 14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94225" name="Text Box 15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94226" name="Line 16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4227" name="Line 17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94214" name="Rectangle 18"/>
          <p:cNvSpPr>
            <a:spLocks noChangeArrowheads="1"/>
          </p:cNvSpPr>
          <p:nvPr/>
        </p:nvSpPr>
        <p:spPr bwMode="auto">
          <a:xfrm>
            <a:off x="685800" y="1752600"/>
            <a:ext cx="8001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Algorithm:</a:t>
            </a:r>
          </a:p>
        </p:txBody>
      </p:sp>
      <p:sp>
        <p:nvSpPr>
          <p:cNvPr id="94215" name="Text Box 19"/>
          <p:cNvSpPr txBox="1">
            <a:spLocks noChangeArrowheads="1"/>
          </p:cNvSpPr>
          <p:nvPr/>
        </p:nvSpPr>
        <p:spPr bwMode="auto">
          <a:xfrm>
            <a:off x="5667126" y="3278694"/>
            <a:ext cx="174919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COST= ?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88577" y="2436776"/>
            <a:ext cx="4572000" cy="144655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20000"/>
              </a:spcBef>
            </a:pPr>
            <a:r>
              <a:rPr lang="en-US" sz="2800" b="1" dirty="0">
                <a:latin typeface="Times New Roman" pitchFamily="18" charset="0"/>
              </a:rPr>
              <a:t>Read in a 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page</a:t>
            </a:r>
            <a:r>
              <a:rPr lang="en-US" sz="2800" b="1" dirty="0">
                <a:latin typeface="Times New Roman" pitchFamily="18" charset="0"/>
              </a:rPr>
              <a:t> of R</a:t>
            </a:r>
          </a:p>
          <a:p>
            <a:pPr marL="857250" lvl="2" eaLnBrk="0" hangingPunct="0">
              <a:spcBef>
                <a:spcPct val="20000"/>
              </a:spcBef>
            </a:pPr>
            <a:r>
              <a:rPr lang="en-US" sz="2600" b="1" dirty="0">
                <a:latin typeface="Times New Roman" pitchFamily="18" charset="0"/>
              </a:rPr>
              <a:t>Read in a </a:t>
            </a:r>
            <a:r>
              <a:rPr lang="en-US" sz="2600" b="1" i="1" dirty="0">
                <a:solidFill>
                  <a:srgbClr val="0070C0"/>
                </a:solidFill>
                <a:latin typeface="Times New Roman" pitchFamily="18" charset="0"/>
              </a:rPr>
              <a:t>page</a:t>
            </a:r>
            <a:r>
              <a:rPr lang="en-US" sz="2600" b="1" dirty="0">
                <a:latin typeface="Times New Roman" pitchFamily="18" charset="0"/>
              </a:rPr>
              <a:t> of S</a:t>
            </a:r>
          </a:p>
          <a:p>
            <a:pPr marL="1200150" lvl="3" eaLnBrk="0" hangingPunct="0">
              <a:spcBef>
                <a:spcPct val="20000"/>
              </a:spcBef>
            </a:pPr>
            <a:r>
              <a:rPr lang="en-US" sz="2400" b="1" dirty="0">
                <a:latin typeface="Times New Roman" pitchFamily="18" charset="0"/>
              </a:rPr>
              <a:t>Print matching tuples</a:t>
            </a:r>
          </a:p>
        </p:txBody>
      </p:sp>
    </p:spTree>
    <p:extLst>
      <p:ext uri="{BB962C8B-B14F-4D97-AF65-F5344CB8AC3E}">
        <p14:creationId xmlns:p14="http://schemas.microsoft.com/office/powerpoint/2010/main" val="160389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237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95240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5241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5242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95243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5244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5245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95246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5247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5248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95249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95250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5251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95238" name="Rectangle 16"/>
          <p:cNvSpPr>
            <a:spLocks noChangeArrowheads="1"/>
          </p:cNvSpPr>
          <p:nvPr/>
        </p:nvSpPr>
        <p:spPr bwMode="auto">
          <a:xfrm>
            <a:off x="685800" y="1752600"/>
            <a:ext cx="8001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Algorithm:</a:t>
            </a:r>
          </a:p>
        </p:txBody>
      </p:sp>
      <p:sp>
        <p:nvSpPr>
          <p:cNvPr id="95239" name="Text Box 17"/>
          <p:cNvSpPr txBox="1">
            <a:spLocks noChangeArrowheads="1"/>
          </p:cNvSpPr>
          <p:nvPr/>
        </p:nvSpPr>
        <p:spPr bwMode="auto">
          <a:xfrm>
            <a:off x="5684838" y="3281363"/>
            <a:ext cx="30019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COST=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M+M*N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228600" y="274638"/>
            <a:ext cx="8610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Nested Loops Join: A Simple Refinement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88577" y="2436776"/>
            <a:ext cx="4572000" cy="144655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20000"/>
              </a:spcBef>
            </a:pPr>
            <a:r>
              <a:rPr lang="en-US" sz="2800" b="1" dirty="0">
                <a:latin typeface="Times New Roman" pitchFamily="18" charset="0"/>
              </a:rPr>
              <a:t>Read in a 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page</a:t>
            </a:r>
            <a:r>
              <a:rPr lang="en-US" sz="2800" b="1" dirty="0">
                <a:latin typeface="Times New Roman" pitchFamily="18" charset="0"/>
              </a:rPr>
              <a:t> of R</a:t>
            </a:r>
          </a:p>
          <a:p>
            <a:pPr marL="857250" lvl="2" eaLnBrk="0" hangingPunct="0">
              <a:spcBef>
                <a:spcPct val="20000"/>
              </a:spcBef>
            </a:pPr>
            <a:r>
              <a:rPr lang="en-US" sz="2600" b="1" dirty="0">
                <a:latin typeface="Times New Roman" pitchFamily="18" charset="0"/>
              </a:rPr>
              <a:t>Read in a </a:t>
            </a:r>
            <a:r>
              <a:rPr lang="en-US" sz="2600" b="1" i="1" dirty="0">
                <a:solidFill>
                  <a:srgbClr val="0070C0"/>
                </a:solidFill>
                <a:latin typeface="Times New Roman" pitchFamily="18" charset="0"/>
              </a:rPr>
              <a:t>page</a:t>
            </a:r>
            <a:r>
              <a:rPr lang="en-US" sz="2600" b="1" dirty="0">
                <a:latin typeface="Times New Roman" pitchFamily="18" charset="0"/>
              </a:rPr>
              <a:t> of S</a:t>
            </a:r>
          </a:p>
          <a:p>
            <a:pPr marL="1200150" lvl="3" eaLnBrk="0" hangingPunct="0">
              <a:spcBef>
                <a:spcPct val="20000"/>
              </a:spcBef>
            </a:pPr>
            <a:r>
              <a:rPr lang="en-US" sz="2400" b="1" dirty="0">
                <a:latin typeface="Times New Roman" pitchFamily="18" charset="0"/>
              </a:rPr>
              <a:t>Print matching tuples</a:t>
            </a:r>
          </a:p>
        </p:txBody>
      </p:sp>
    </p:spTree>
    <p:extLst>
      <p:ext uri="{BB962C8B-B14F-4D97-AF65-F5344CB8AC3E}">
        <p14:creationId xmlns:p14="http://schemas.microsoft.com/office/powerpoint/2010/main" val="1519952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Nested Loops Join</a:t>
            </a:r>
          </a:p>
        </p:txBody>
      </p:sp>
      <p:grpSp>
        <p:nvGrpSpPr>
          <p:cNvPr id="96261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96264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6265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6266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96267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6268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6269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96270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6271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6272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96273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96274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6275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96262" name="Rectangle 16"/>
          <p:cNvSpPr>
            <a:spLocks noChangeArrowheads="1"/>
          </p:cNvSpPr>
          <p:nvPr/>
        </p:nvSpPr>
        <p:spPr bwMode="auto">
          <a:xfrm>
            <a:off x="685800" y="1752600"/>
            <a:ext cx="8001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Which relation should be the 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</a:rPr>
              <a:t>outer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96263" name="Text Box 17"/>
          <p:cNvSpPr txBox="1">
            <a:spLocks noChangeArrowheads="1"/>
          </p:cNvSpPr>
          <p:nvPr/>
        </p:nvSpPr>
        <p:spPr bwMode="auto">
          <a:xfrm>
            <a:off x="5684838" y="3281363"/>
            <a:ext cx="30019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COST=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M+M*N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7794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Nested Loops Join</a:t>
            </a:r>
          </a:p>
        </p:txBody>
      </p:sp>
      <p:grpSp>
        <p:nvGrpSpPr>
          <p:cNvPr id="97285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97288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7289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7290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97291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7292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7293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97294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7295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7296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97297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97298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7299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97286" name="Rectangle 16"/>
          <p:cNvSpPr>
            <a:spLocks noChangeArrowheads="1"/>
          </p:cNvSpPr>
          <p:nvPr/>
        </p:nvSpPr>
        <p:spPr bwMode="auto">
          <a:xfrm>
            <a:off x="685800" y="1752600"/>
            <a:ext cx="8001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</a:rPr>
              <a:t>Which relation should be the </a:t>
            </a:r>
            <a:r>
              <a:rPr lang="en-US" sz="3200" i="1" dirty="0">
                <a:latin typeface="Times New Roman" pitchFamily="18" charset="0"/>
              </a:rPr>
              <a:t>outer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?</a:t>
            </a: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A: The smaller (page-wise)</a:t>
            </a:r>
          </a:p>
        </p:txBody>
      </p:sp>
      <p:sp>
        <p:nvSpPr>
          <p:cNvPr id="97287" name="Text Box 17"/>
          <p:cNvSpPr txBox="1">
            <a:spLocks noChangeArrowheads="1"/>
          </p:cNvSpPr>
          <p:nvPr/>
        </p:nvSpPr>
        <p:spPr bwMode="auto">
          <a:xfrm>
            <a:off x="5684838" y="3281363"/>
            <a:ext cx="30019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COST=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M+M*N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3059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Nested Loops Join</a:t>
            </a:r>
          </a:p>
        </p:txBody>
      </p:sp>
      <p:grpSp>
        <p:nvGrpSpPr>
          <p:cNvPr id="98309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98312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8313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8314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98315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8316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8317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98318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8319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8320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98321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98322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8323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98310" name="Rectangle 16"/>
          <p:cNvSpPr>
            <a:spLocks noChangeArrowheads="1"/>
          </p:cNvSpPr>
          <p:nvPr/>
        </p:nvSpPr>
        <p:spPr bwMode="auto">
          <a:xfrm>
            <a:off x="685800" y="1752600"/>
            <a:ext cx="8001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M=1000, N=500 </a:t>
            </a:r>
            <a:r>
              <a:rPr lang="en-US" sz="3200" dirty="0">
                <a:latin typeface="Times New Roman" pitchFamily="18" charset="0"/>
              </a:rPr>
              <a:t>- </a:t>
            </a:r>
            <a:r>
              <a:rPr lang="en-US" sz="3200" i="1" dirty="0">
                <a:latin typeface="Times New Roman" pitchFamily="18" charset="0"/>
              </a:rPr>
              <a:t>if larger is the outer</a:t>
            </a:r>
            <a:r>
              <a:rPr lang="en-US" sz="3200" dirty="0">
                <a:latin typeface="Times New Roman" pitchFamily="18" charset="0"/>
              </a:rPr>
              <a:t>:</a:t>
            </a:r>
            <a:endParaRPr lang="en-US" sz="32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Cost = 1000 + 1000*500 = 501,000 </a:t>
            </a:r>
          </a:p>
          <a:p>
            <a:pPr eaLnBrk="0" hangingPunct="0">
              <a:spcBef>
                <a:spcPct val="20000"/>
              </a:spcBef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             = 5010 sec (~ 1.4h)</a:t>
            </a:r>
          </a:p>
        </p:txBody>
      </p:sp>
      <p:sp>
        <p:nvSpPr>
          <p:cNvPr id="98311" name="Text Box 17"/>
          <p:cNvSpPr txBox="1">
            <a:spLocks noChangeArrowheads="1"/>
          </p:cNvSpPr>
          <p:nvPr/>
        </p:nvSpPr>
        <p:spPr bwMode="auto">
          <a:xfrm>
            <a:off x="5684838" y="3281363"/>
            <a:ext cx="30019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COST=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M+M*N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61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Nested Loops Join</a:t>
            </a:r>
          </a:p>
        </p:txBody>
      </p:sp>
      <p:grpSp>
        <p:nvGrpSpPr>
          <p:cNvPr id="99333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99336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9337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9338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99339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9340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9341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99342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9343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9344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99345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99346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9347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99334" name="Rectangle 16"/>
          <p:cNvSpPr>
            <a:spLocks noChangeArrowheads="1"/>
          </p:cNvSpPr>
          <p:nvPr/>
        </p:nvSpPr>
        <p:spPr bwMode="auto">
          <a:xfrm>
            <a:off x="685800" y="1752600"/>
            <a:ext cx="8001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M=1000, N=500 - 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</a:rPr>
              <a:t>if smaller is the outer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:</a:t>
            </a: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Cost = 500 + 1000*500 = 500,500 </a:t>
            </a:r>
          </a:p>
          <a:p>
            <a:pPr eaLnBrk="0" hangingPunct="0">
              <a:spcBef>
                <a:spcPct val="20000"/>
              </a:spcBef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             = 5005 sec (~ 1.4h)</a:t>
            </a:r>
          </a:p>
        </p:txBody>
      </p:sp>
      <p:sp>
        <p:nvSpPr>
          <p:cNvPr id="99335" name="Text Box 17"/>
          <p:cNvSpPr txBox="1">
            <a:spLocks noChangeArrowheads="1"/>
          </p:cNvSpPr>
          <p:nvPr/>
        </p:nvSpPr>
        <p:spPr bwMode="auto">
          <a:xfrm>
            <a:off x="5718175" y="3281363"/>
            <a:ext cx="29337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COST=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N+M*N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01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4014590417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8" y="39624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ight Bracket 1"/>
          <p:cNvSpPr/>
          <p:nvPr/>
        </p:nvSpPr>
        <p:spPr>
          <a:xfrm>
            <a:off x="8076078" y="1600200"/>
            <a:ext cx="229722" cy="2133600"/>
          </a:xfrm>
          <a:prstGeom prst="rightBracket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253" y="251460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Done!</a:t>
            </a:r>
          </a:p>
        </p:txBody>
      </p:sp>
    </p:spTree>
    <p:extLst>
      <p:ext uri="{BB962C8B-B14F-4D97-AF65-F5344CB8AC3E}">
        <p14:creationId xmlns:p14="http://schemas.microsoft.com/office/powerpoint/2010/main" val="417253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" grpId="0" animBg="1"/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/>
              <a:t>Summary: Simple Nested Loops Join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What if we do not apply the page-oriented refinement?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Cost = M+ (</a:t>
            </a:r>
            <a:r>
              <a:rPr lang="en-US" dirty="0" err="1"/>
              <a:t>p</a:t>
            </a:r>
            <a:r>
              <a:rPr lang="en-US" baseline="-25000" dirty="0" err="1"/>
              <a:t>R</a:t>
            </a:r>
            <a:r>
              <a:rPr lang="en-US" dirty="0"/>
              <a:t> * M) * N = 1000 + 100*1000*500 I/</a:t>
            </a:r>
            <a:r>
              <a:rPr lang="en-US" dirty="0" err="1"/>
              <a:t>Os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/>
              <a:t>At 10ms/IO, total = ~6 days (!)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A5002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What if we apply the page-oriented refinement?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Cost = M * N + M  = 1000*500+1000 I/</a:t>
            </a:r>
            <a:r>
              <a:rPr lang="en-US" dirty="0" err="1"/>
              <a:t>Os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/>
              <a:t>At 10ms/IO, total = 1.4 hours (!)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What if the </a:t>
            </a:r>
            <a:r>
              <a:rPr lang="en-US" i="1" dirty="0">
                <a:solidFill>
                  <a:srgbClr val="0070C0"/>
                </a:solidFill>
              </a:rPr>
              <a:t>smaller</a:t>
            </a:r>
            <a:r>
              <a:rPr lang="en-US" dirty="0">
                <a:solidFill>
                  <a:srgbClr val="0070C0"/>
                </a:solidFill>
              </a:rPr>
              <a:t> relation is the outer?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Slightly better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975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The Join Operation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We will study </a:t>
            </a:r>
            <a:r>
              <a:rPr lang="en-US" sz="2800" i="1" dirty="0"/>
              <a:t>five</a:t>
            </a:r>
            <a:r>
              <a:rPr lang="en-US" sz="2800" dirty="0"/>
              <a:t> join algorithms, </a:t>
            </a:r>
            <a:r>
              <a:rPr lang="en-US" sz="2800" i="1" dirty="0"/>
              <a:t>two</a:t>
            </a:r>
            <a:r>
              <a:rPr lang="en-US" sz="2800" dirty="0"/>
              <a:t> of which enumerate the cross-product and </a:t>
            </a:r>
            <a:r>
              <a:rPr lang="en-US" sz="2800" i="1" dirty="0"/>
              <a:t>three</a:t>
            </a:r>
            <a:r>
              <a:rPr lang="en-US" sz="2800" dirty="0"/>
              <a:t> which do not</a:t>
            </a:r>
          </a:p>
          <a:p>
            <a:pPr>
              <a:buFont typeface="Wingdings" pitchFamily="2" charset="2"/>
              <a:buChar char="§"/>
            </a:pPr>
            <a:endParaRPr lang="en-US" sz="31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Join algorithms which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Simple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Block Nested Loops Join</a:t>
            </a:r>
          </a:p>
          <a:p>
            <a:pPr marL="457200" lvl="1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Join algorithms which </a:t>
            </a:r>
            <a:r>
              <a:rPr lang="en-US" sz="2800" u="sng" dirty="0"/>
              <a:t>do not</a:t>
            </a:r>
            <a:r>
              <a:rPr lang="en-US" sz="2800" dirty="0"/>
              <a:t>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Index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Sort-Merge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Hash Join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43000" y="3581400"/>
            <a:ext cx="6553200" cy="457200"/>
          </a:xfrm>
          <a:prstGeom prst="rect">
            <a:avLst/>
          </a:prstGeom>
          <a:solidFill>
            <a:srgbClr val="92D050">
              <a:alpha val="5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862680" y="3429214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835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Block Nested Loops</a:t>
            </a:r>
          </a:p>
        </p:txBody>
      </p:sp>
      <p:grpSp>
        <p:nvGrpSpPr>
          <p:cNvPr id="100357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100359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0360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0361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00362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0363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0364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00365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0366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0367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00368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00369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0370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00358" name="Rectangle 16"/>
          <p:cNvSpPr>
            <a:spLocks noChangeArrowheads="1"/>
          </p:cNvSpPr>
          <p:nvPr/>
        </p:nvSpPr>
        <p:spPr bwMode="auto">
          <a:xfrm>
            <a:off x="685800" y="1981200"/>
            <a:ext cx="8001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What if we have 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buffer pages available?</a:t>
            </a:r>
          </a:p>
        </p:txBody>
      </p:sp>
    </p:spTree>
    <p:extLst>
      <p:ext uri="{BB962C8B-B14F-4D97-AF65-F5344CB8AC3E}">
        <p14:creationId xmlns:p14="http://schemas.microsoft.com/office/powerpoint/2010/main" val="21011337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Block Nested Loops</a:t>
            </a:r>
          </a:p>
        </p:txBody>
      </p:sp>
      <p:grpSp>
        <p:nvGrpSpPr>
          <p:cNvPr id="101381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101383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1384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1385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01386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1387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1388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01389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1390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1391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01392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01393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1394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01382" name="Rectangle 16"/>
          <p:cNvSpPr>
            <a:spLocks noChangeArrowheads="1"/>
          </p:cNvSpPr>
          <p:nvPr/>
        </p:nvSpPr>
        <p:spPr bwMode="auto">
          <a:xfrm>
            <a:off x="685800" y="1981200"/>
            <a:ext cx="8001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What if we have 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 buffer pages available?</a:t>
            </a: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A:	Give 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en-US" sz="3200" dirty="0">
                <a:latin typeface="Times New Roman" pitchFamily="18" charset="0"/>
              </a:rPr>
              <a:t>–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1 buffer pages to outer </a:t>
            </a:r>
            <a:b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	and 1 page to inner</a:t>
            </a:r>
          </a:p>
        </p:txBody>
      </p:sp>
    </p:spTree>
    <p:extLst>
      <p:ext uri="{BB962C8B-B14F-4D97-AF65-F5344CB8AC3E}">
        <p14:creationId xmlns:p14="http://schemas.microsoft.com/office/powerpoint/2010/main" val="369152145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Block Nested Loops</a:t>
            </a:r>
          </a:p>
        </p:txBody>
      </p:sp>
      <p:grpSp>
        <p:nvGrpSpPr>
          <p:cNvPr id="102405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102408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409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410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02411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412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413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02414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415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416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02417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02418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419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02406" name="Rectangle 16"/>
          <p:cNvSpPr>
            <a:spLocks noChangeArrowheads="1"/>
          </p:cNvSpPr>
          <p:nvPr/>
        </p:nvSpPr>
        <p:spPr bwMode="auto">
          <a:xfrm>
            <a:off x="700881" y="1981200"/>
            <a:ext cx="8001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Algorithm:</a:t>
            </a:r>
          </a:p>
        </p:txBody>
      </p:sp>
      <p:sp>
        <p:nvSpPr>
          <p:cNvPr id="102407" name="Text Box 17"/>
          <p:cNvSpPr txBox="1">
            <a:spLocks noChangeArrowheads="1"/>
          </p:cNvSpPr>
          <p:nvPr/>
        </p:nvSpPr>
        <p:spPr bwMode="auto">
          <a:xfrm>
            <a:off x="6318250" y="3281363"/>
            <a:ext cx="1733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COST= 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</a:rPr>
              <a:t>?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89576" y="2556482"/>
            <a:ext cx="4572000" cy="144655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20000"/>
              </a:spcBef>
            </a:pPr>
            <a:r>
              <a:rPr lang="en-US" sz="2800" b="1" dirty="0">
                <a:latin typeface="Times New Roman" pitchFamily="18" charset="0"/>
              </a:rPr>
              <a:t>Read in </a:t>
            </a:r>
            <a:r>
              <a:rPr lang="en-US" sz="2800" b="1" i="1" dirty="0">
                <a:latin typeface="Times New Roman" pitchFamily="18" charset="0"/>
              </a:rPr>
              <a:t>B</a:t>
            </a:r>
            <a:r>
              <a:rPr lang="en-US" sz="2800" dirty="0">
                <a:latin typeface="Times New Roman" pitchFamily="18" charset="0"/>
              </a:rPr>
              <a:t>−</a:t>
            </a:r>
            <a:r>
              <a:rPr lang="en-US" sz="2800" b="1" dirty="0">
                <a:latin typeface="Times New Roman" pitchFamily="18" charset="0"/>
              </a:rPr>
              <a:t>1 pages of R</a:t>
            </a:r>
          </a:p>
          <a:p>
            <a:pPr marL="857250" lvl="2" eaLnBrk="0" hangingPunct="0">
              <a:spcBef>
                <a:spcPct val="20000"/>
              </a:spcBef>
            </a:pPr>
            <a:r>
              <a:rPr lang="en-US" sz="2600" b="1" dirty="0">
                <a:latin typeface="Times New Roman" pitchFamily="18" charset="0"/>
              </a:rPr>
              <a:t>Read in a page of S</a:t>
            </a:r>
          </a:p>
          <a:p>
            <a:pPr marL="1200150" lvl="3" eaLnBrk="0" hangingPunct="0">
              <a:spcBef>
                <a:spcPct val="20000"/>
              </a:spcBef>
            </a:pPr>
            <a:r>
              <a:rPr lang="en-US" sz="2400" b="1" dirty="0">
                <a:latin typeface="Times New Roman" pitchFamily="18" charset="0"/>
              </a:rPr>
              <a:t>Print matching tuples</a:t>
            </a:r>
          </a:p>
        </p:txBody>
      </p:sp>
    </p:spTree>
    <p:extLst>
      <p:ext uri="{BB962C8B-B14F-4D97-AF65-F5344CB8AC3E}">
        <p14:creationId xmlns:p14="http://schemas.microsoft.com/office/powerpoint/2010/main" val="292524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Block Nested Loops</a:t>
            </a:r>
          </a:p>
        </p:txBody>
      </p:sp>
      <p:grpSp>
        <p:nvGrpSpPr>
          <p:cNvPr id="103429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103432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3433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3434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03435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3436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3437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03438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3439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3440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03441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03442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3443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03430" name="Rectangle 16"/>
          <p:cNvSpPr>
            <a:spLocks noChangeArrowheads="1"/>
          </p:cNvSpPr>
          <p:nvPr/>
        </p:nvSpPr>
        <p:spPr bwMode="auto">
          <a:xfrm>
            <a:off x="685800" y="1981200"/>
            <a:ext cx="8001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Algorithm: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89576" y="2556482"/>
            <a:ext cx="4572000" cy="144655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20000"/>
              </a:spcBef>
            </a:pPr>
            <a:r>
              <a:rPr lang="en-US" sz="2800" b="1" dirty="0">
                <a:latin typeface="Times New Roman" pitchFamily="18" charset="0"/>
              </a:rPr>
              <a:t>Read in </a:t>
            </a:r>
            <a:r>
              <a:rPr lang="en-US" sz="2800" b="1" i="1" dirty="0">
                <a:latin typeface="Times New Roman" pitchFamily="18" charset="0"/>
              </a:rPr>
              <a:t>B</a:t>
            </a:r>
            <a:r>
              <a:rPr lang="en-US" sz="2800" dirty="0">
                <a:latin typeface="Times New Roman" pitchFamily="18" charset="0"/>
              </a:rPr>
              <a:t>−</a:t>
            </a:r>
            <a:r>
              <a:rPr lang="en-US" sz="2800" b="1" dirty="0">
                <a:latin typeface="Times New Roman" pitchFamily="18" charset="0"/>
              </a:rPr>
              <a:t>1 pages of R</a:t>
            </a:r>
          </a:p>
          <a:p>
            <a:pPr marL="857250" lvl="2" eaLnBrk="0" hangingPunct="0">
              <a:spcBef>
                <a:spcPct val="20000"/>
              </a:spcBef>
            </a:pPr>
            <a:r>
              <a:rPr lang="en-US" sz="2600" b="1" dirty="0">
                <a:latin typeface="Times New Roman" pitchFamily="18" charset="0"/>
              </a:rPr>
              <a:t>Read in a page of S</a:t>
            </a:r>
          </a:p>
          <a:p>
            <a:pPr marL="1200150" lvl="3" eaLnBrk="0" hangingPunct="0">
              <a:spcBef>
                <a:spcPct val="20000"/>
              </a:spcBef>
            </a:pPr>
            <a:r>
              <a:rPr lang="en-US" sz="2400" b="1" dirty="0">
                <a:latin typeface="Times New Roman" pitchFamily="18" charset="0"/>
              </a:rPr>
              <a:t>Print matching tuples</a:t>
            </a: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CC8DEF4A-168F-41BB-AA65-66D1B3D21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8425" y="3266182"/>
            <a:ext cx="303320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COST=   </a:t>
            </a:r>
            <a:endParaRPr lang="en-US" sz="3200" dirty="0">
              <a:solidFill>
                <a:schemeClr val="tx2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M+⌈M/(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−1)⌉*N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86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Block Nested Loops</a:t>
            </a:r>
          </a:p>
        </p:txBody>
      </p:sp>
      <p:grpSp>
        <p:nvGrpSpPr>
          <p:cNvPr id="105477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105480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5481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5482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05483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5484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5485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05486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5487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5488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05489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05490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5491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05478" name="Rectangle 16"/>
          <p:cNvSpPr>
            <a:spLocks noChangeArrowheads="1"/>
          </p:cNvSpPr>
          <p:nvPr/>
        </p:nvSpPr>
        <p:spPr bwMode="auto">
          <a:xfrm>
            <a:off x="685800" y="1981200"/>
            <a:ext cx="83058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Times New Roman" pitchFamily="18" charset="0"/>
              </a:rPr>
              <a:t>If the smallest (outer) relation fits in memory?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That is, M = 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en-US" sz="3200" dirty="0">
                <a:latin typeface="Times New Roman" pitchFamily="18" charset="0"/>
              </a:rPr>
              <a:t>−1</a:t>
            </a:r>
            <a:endParaRPr lang="en-US" sz="32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Cost =?</a:t>
            </a:r>
          </a:p>
        </p:txBody>
      </p:sp>
    </p:spTree>
    <p:extLst>
      <p:ext uri="{BB962C8B-B14F-4D97-AF65-F5344CB8AC3E}">
        <p14:creationId xmlns:p14="http://schemas.microsoft.com/office/powerpoint/2010/main" val="22553107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Block Nested Loops</a:t>
            </a:r>
          </a:p>
        </p:txBody>
      </p:sp>
      <p:grpSp>
        <p:nvGrpSpPr>
          <p:cNvPr id="107525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107528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7529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7530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07531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7532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7533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07534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7535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7536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07537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07538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7539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07526" name="Rectangle 16"/>
          <p:cNvSpPr>
            <a:spLocks noChangeArrowheads="1"/>
          </p:cNvSpPr>
          <p:nvPr/>
        </p:nvSpPr>
        <p:spPr bwMode="auto">
          <a:xfrm>
            <a:off x="685800" y="1981200"/>
            <a:ext cx="83058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If the smallest (outer) relation fits in memory?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That is</a:t>
            </a:r>
            <a:r>
              <a:rPr lang="en-US" sz="3200" dirty="0">
                <a:latin typeface="Times New Roman" pitchFamily="18" charset="0"/>
              </a:rPr>
              <a:t>, M = </a:t>
            </a:r>
            <a:r>
              <a:rPr lang="en-US" sz="3200" b="1" i="1" dirty="0">
                <a:latin typeface="Times New Roman" pitchFamily="18" charset="0"/>
              </a:rPr>
              <a:t>B</a:t>
            </a:r>
            <a:r>
              <a:rPr lang="en-US" sz="3200" dirty="0">
                <a:latin typeface="Times New Roman" pitchFamily="18" charset="0"/>
              </a:rPr>
              <a:t>−1</a:t>
            </a:r>
            <a:endParaRPr lang="en-US" sz="32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Cost =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N+M (minimum!)</a:t>
            </a:r>
          </a:p>
        </p:txBody>
      </p:sp>
    </p:spTree>
    <p:extLst>
      <p:ext uri="{BB962C8B-B14F-4D97-AF65-F5344CB8AC3E}">
        <p14:creationId xmlns:p14="http://schemas.microsoft.com/office/powerpoint/2010/main" val="259261261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Loops - Guidelines</a:t>
            </a:r>
          </a:p>
        </p:txBody>
      </p:sp>
      <p:sp>
        <p:nvSpPr>
          <p:cNvPr id="1085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/>
              <a:t>Pick as outer the smallest table </a:t>
            </a:r>
            <a:br>
              <a:rPr lang="en-US" sz="3600" dirty="0"/>
            </a:br>
            <a:r>
              <a:rPr lang="en-US" sz="3600" dirty="0"/>
              <a:t>(= fewest pages)</a:t>
            </a:r>
          </a:p>
          <a:p>
            <a:pPr>
              <a:buFont typeface="Wingdings" pitchFamily="2" charset="2"/>
              <a:buChar char="§"/>
            </a:pPr>
            <a:endParaRPr lang="en-US" sz="3600" dirty="0"/>
          </a:p>
          <a:p>
            <a:pPr>
              <a:buFont typeface="Wingdings" pitchFamily="2" charset="2"/>
              <a:buChar char="§"/>
            </a:pPr>
            <a:r>
              <a:rPr lang="en-US" sz="3600" dirty="0"/>
              <a:t>Fit as much of it in memory as possible</a:t>
            </a:r>
          </a:p>
          <a:p>
            <a:pPr>
              <a:buFont typeface="Wingdings" pitchFamily="2" charset="2"/>
              <a:buChar char="§"/>
            </a:pPr>
            <a:endParaRPr lang="en-US" sz="3600" dirty="0"/>
          </a:p>
          <a:p>
            <a:pPr>
              <a:buFont typeface="Wingdings" pitchFamily="2" charset="2"/>
              <a:buChar char="§"/>
            </a:pPr>
            <a:r>
              <a:rPr lang="en-US" sz="3600" dirty="0"/>
              <a:t>Loop over the inner</a:t>
            </a:r>
          </a:p>
        </p:txBody>
      </p:sp>
    </p:spTree>
    <p:extLst>
      <p:ext uri="{BB962C8B-B14F-4D97-AF65-F5344CB8AC3E}">
        <p14:creationId xmlns:p14="http://schemas.microsoft.com/office/powerpoint/2010/main" val="613770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The Join Operation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We will study </a:t>
            </a:r>
            <a:r>
              <a:rPr lang="en-US" sz="2800" i="1" dirty="0"/>
              <a:t>five</a:t>
            </a:r>
            <a:r>
              <a:rPr lang="en-US" sz="2800" dirty="0"/>
              <a:t> join algorithms, </a:t>
            </a:r>
            <a:r>
              <a:rPr lang="en-US" sz="2800" i="1" dirty="0"/>
              <a:t>two</a:t>
            </a:r>
            <a:r>
              <a:rPr lang="en-US" sz="2800" dirty="0"/>
              <a:t> of which enumerate the cross-product and </a:t>
            </a:r>
            <a:r>
              <a:rPr lang="en-US" sz="2800" i="1" dirty="0"/>
              <a:t>three</a:t>
            </a:r>
            <a:r>
              <a:rPr lang="en-US" sz="2800" dirty="0"/>
              <a:t> which do not</a:t>
            </a:r>
          </a:p>
          <a:p>
            <a:pPr>
              <a:buFont typeface="Wingdings" pitchFamily="2" charset="2"/>
              <a:buChar char="§"/>
            </a:pPr>
            <a:endParaRPr lang="en-US" sz="31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Join algorithms which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Simple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Block Nested Loops Join</a:t>
            </a:r>
          </a:p>
          <a:p>
            <a:pPr marL="457200" lvl="1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Join algorithms which </a:t>
            </a:r>
            <a:r>
              <a:rPr lang="en-US" sz="2800" u="sng" dirty="0"/>
              <a:t>do not</a:t>
            </a:r>
            <a:r>
              <a:rPr lang="en-US" sz="2800" dirty="0"/>
              <a:t>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Index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Sort-Merge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Hash Join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143000" y="4876800"/>
            <a:ext cx="6553200" cy="457200"/>
          </a:xfrm>
          <a:prstGeom prst="rect">
            <a:avLst/>
          </a:prstGeom>
          <a:solidFill>
            <a:srgbClr val="92D050">
              <a:alpha val="5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885469" y="4715539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864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Assumptions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5257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We assume the following two relations: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For Reserves, we assume: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600" dirty="0"/>
              <a:t>Each tuple is 40 bytes long,  100 tuples per page, 1000 pages</a:t>
            </a:r>
          </a:p>
          <a:p>
            <a:pPr lvl="1">
              <a:buSzPct val="75000"/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For Sailors, we assume: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600" dirty="0"/>
              <a:t>Each tuple is 50 bytes long,  80 tuples per page, 500 pages</a:t>
            </a:r>
          </a:p>
          <a:p>
            <a:pPr lvl="1">
              <a:buSzPct val="75000"/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Our cost metric is the number of I/</a:t>
            </a:r>
            <a:r>
              <a:rPr lang="en-US" sz="2800" dirty="0" err="1"/>
              <a:t>Os</a:t>
            </a:r>
            <a:r>
              <a:rPr lang="en-US" sz="2800" dirty="0"/>
              <a:t>  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We ignore the computational and output costs</a:t>
            </a:r>
            <a:endParaRPr lang="en-US" dirty="0"/>
          </a:p>
          <a:p>
            <a:pPr>
              <a:buSzPct val="75000"/>
            </a:pPr>
            <a:endParaRPr lang="en-US" sz="32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371600" y="1905000"/>
            <a:ext cx="6155532" cy="92076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dirty="0">
                <a:latin typeface="Book Antiqua" pitchFamily="18" charset="0"/>
              </a:rPr>
              <a:t>Sailors (</a:t>
            </a:r>
            <a:r>
              <a:rPr lang="en-US" i="1" u="sng" dirty="0" err="1">
                <a:latin typeface="Book Antiqua" pitchFamily="18" charset="0"/>
              </a:rPr>
              <a:t>sid</a:t>
            </a:r>
            <a:r>
              <a:rPr lang="en-US" u="sng" dirty="0">
                <a:latin typeface="Book Antiqua" pitchFamily="18" charset="0"/>
              </a:rPr>
              <a:t>: integer</a:t>
            </a:r>
            <a:r>
              <a:rPr lang="en-US" dirty="0">
                <a:latin typeface="Book Antiqua" pitchFamily="18" charset="0"/>
              </a:rPr>
              <a:t>, </a:t>
            </a:r>
            <a:r>
              <a:rPr lang="en-US" i="1" dirty="0" err="1">
                <a:latin typeface="Book Antiqua" pitchFamily="18" charset="0"/>
              </a:rPr>
              <a:t>sname</a:t>
            </a:r>
            <a:r>
              <a:rPr lang="en-US" dirty="0">
                <a:latin typeface="Book Antiqua" pitchFamily="18" charset="0"/>
              </a:rPr>
              <a:t>: string, </a:t>
            </a:r>
            <a:r>
              <a:rPr lang="en-US" i="1" dirty="0">
                <a:latin typeface="Book Antiqua" pitchFamily="18" charset="0"/>
              </a:rPr>
              <a:t>rating</a:t>
            </a:r>
            <a:r>
              <a:rPr lang="en-US" dirty="0">
                <a:latin typeface="Book Antiqua" pitchFamily="18" charset="0"/>
              </a:rPr>
              <a:t>: integer, </a:t>
            </a:r>
            <a:r>
              <a:rPr lang="en-US" i="1" dirty="0">
                <a:latin typeface="Book Antiqua" pitchFamily="18" charset="0"/>
              </a:rPr>
              <a:t>age</a:t>
            </a:r>
            <a:r>
              <a:rPr lang="en-US" dirty="0">
                <a:latin typeface="Book Antiqua" pitchFamily="18" charset="0"/>
              </a:rPr>
              <a:t>: real)</a:t>
            </a:r>
          </a:p>
          <a:p>
            <a:pPr algn="ctr"/>
            <a:endParaRPr lang="en-US" dirty="0">
              <a:latin typeface="Book Antiqua" pitchFamily="18" charset="0"/>
            </a:endParaRPr>
          </a:p>
          <a:p>
            <a:pPr algn="ctr"/>
            <a:r>
              <a:rPr lang="en-US" dirty="0">
                <a:latin typeface="Book Antiqua" pitchFamily="18" charset="0"/>
              </a:rPr>
              <a:t>Reserves (</a:t>
            </a:r>
            <a:r>
              <a:rPr lang="en-US" i="1" u="sng" dirty="0" err="1">
                <a:latin typeface="Book Antiqua" pitchFamily="18" charset="0"/>
              </a:rPr>
              <a:t>sid</a:t>
            </a:r>
            <a:r>
              <a:rPr lang="en-US" u="sng" dirty="0">
                <a:latin typeface="Book Antiqua" pitchFamily="18" charset="0"/>
              </a:rPr>
              <a:t>: integer, </a:t>
            </a:r>
            <a:r>
              <a:rPr lang="en-US" i="1" u="sng" dirty="0">
                <a:latin typeface="Book Antiqua" pitchFamily="18" charset="0"/>
              </a:rPr>
              <a:t>bid</a:t>
            </a:r>
            <a:r>
              <a:rPr lang="en-US" u="sng" dirty="0">
                <a:latin typeface="Book Antiqua" pitchFamily="18" charset="0"/>
              </a:rPr>
              <a:t>: integer, </a:t>
            </a:r>
            <a:r>
              <a:rPr lang="en-US" i="1" u="sng" dirty="0">
                <a:latin typeface="Book Antiqua" pitchFamily="18" charset="0"/>
              </a:rPr>
              <a:t>day</a:t>
            </a:r>
            <a:r>
              <a:rPr lang="en-US" u="sng" dirty="0">
                <a:latin typeface="Book Antiqua" pitchFamily="18" charset="0"/>
              </a:rPr>
              <a:t>: date</a:t>
            </a:r>
            <a:r>
              <a:rPr lang="en-US" dirty="0">
                <a:latin typeface="Book Antiqua" pitchFamily="18" charset="0"/>
              </a:rPr>
              <a:t>, </a:t>
            </a:r>
            <a:r>
              <a:rPr lang="en-US" i="1" dirty="0" err="1">
                <a:latin typeface="Book Antiqua" pitchFamily="18" charset="0"/>
              </a:rPr>
              <a:t>rname</a:t>
            </a:r>
            <a:r>
              <a:rPr lang="en-US" dirty="0">
                <a:latin typeface="Book Antiqua" pitchFamily="18" charset="0"/>
              </a:rPr>
              <a:t>: string)</a:t>
            </a:r>
          </a:p>
        </p:txBody>
      </p:sp>
    </p:spTree>
    <p:extLst>
      <p:ext uri="{BB962C8B-B14F-4D97-AF65-F5344CB8AC3E}">
        <p14:creationId xmlns:p14="http://schemas.microsoft.com/office/powerpoint/2010/main" val="184285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fld id="{95AF0E49-DE5B-4DE3-8273-8B5D162D58B8}" type="slidenum">
              <a:rPr lang="en-US" sz="1400">
                <a:solidFill>
                  <a:schemeClr val="tx1"/>
                </a:solidFill>
                <a:latin typeface="Times New Roman" pitchFamily="18" charset="0"/>
              </a:rPr>
              <a:pPr/>
              <a:t>50</a:t>
            </a:fld>
            <a:endParaRPr lang="en-US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059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76400"/>
            <a:ext cx="7772400" cy="21986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What if there is an index on one of the relations on the join attribute(s)?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A: Leverage the index by making the indexed relation </a:t>
            </a:r>
            <a:r>
              <a:rPr lang="en-US" i="1" dirty="0"/>
              <a:t>inner</a:t>
            </a:r>
            <a:r>
              <a:rPr lang="en-US" dirty="0"/>
              <a:t> </a:t>
            </a:r>
          </a:p>
        </p:txBody>
      </p:sp>
      <p:sp>
        <p:nvSpPr>
          <p:cNvPr id="11059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Index Nested Loops Join</a:t>
            </a:r>
          </a:p>
        </p:txBody>
      </p:sp>
      <p:grpSp>
        <p:nvGrpSpPr>
          <p:cNvPr id="110598" name="Group 4"/>
          <p:cNvGrpSpPr>
            <a:grpSpLocks/>
          </p:cNvGrpSpPr>
          <p:nvPr/>
        </p:nvGrpSpPr>
        <p:grpSpPr bwMode="auto">
          <a:xfrm>
            <a:off x="384175" y="3875088"/>
            <a:ext cx="8024813" cy="1936750"/>
            <a:chOff x="242" y="2496"/>
            <a:chExt cx="5055" cy="1220"/>
          </a:xfrm>
        </p:grpSpPr>
        <p:sp>
          <p:nvSpPr>
            <p:cNvPr id="110600" name="Rectangle 5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1" name="Rectangle 6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2" name="Text Box 7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10603" name="Line 8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4" name="Line 9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5" name="Text Box 10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10606" name="Line 11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7" name="Line 12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8" name="Text Box 13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10609" name="Text Box 14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10610" name="Line 15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11" name="Line 16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0599" name="Freeform 17"/>
          <p:cNvSpPr>
            <a:spLocks noChangeAspect="1"/>
          </p:cNvSpPr>
          <p:nvPr/>
        </p:nvSpPr>
        <p:spPr bwMode="auto">
          <a:xfrm>
            <a:off x="3259138" y="5111750"/>
            <a:ext cx="584200" cy="420688"/>
          </a:xfrm>
          <a:custGeom>
            <a:avLst/>
            <a:gdLst>
              <a:gd name="T0" fmla="*/ 0 w 789"/>
              <a:gd name="T1" fmla="*/ 190227868 h 569"/>
              <a:gd name="T2" fmla="*/ 432559747 w 789"/>
              <a:gd name="T3" fmla="*/ 0 h 569"/>
              <a:gd name="T4" fmla="*/ 432559747 w 789"/>
              <a:gd name="T5" fmla="*/ 311034083 h 569"/>
              <a:gd name="T6" fmla="*/ 0 w 789"/>
              <a:gd name="T7" fmla="*/ 190227868 h 569"/>
              <a:gd name="T8" fmla="*/ 0 60000 65536"/>
              <a:gd name="T9" fmla="*/ 0 60000 65536"/>
              <a:gd name="T10" fmla="*/ 0 60000 65536"/>
              <a:gd name="T11" fmla="*/ 0 60000 65536"/>
              <a:gd name="T12" fmla="*/ 0 w 789"/>
              <a:gd name="T13" fmla="*/ 0 h 569"/>
              <a:gd name="T14" fmla="*/ 789 w 789"/>
              <a:gd name="T15" fmla="*/ 569 h 5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9" h="569">
                <a:moveTo>
                  <a:pt x="0" y="348"/>
                </a:moveTo>
                <a:lnTo>
                  <a:pt x="789" y="0"/>
                </a:lnTo>
                <a:lnTo>
                  <a:pt x="789" y="569"/>
                </a:lnTo>
                <a:lnTo>
                  <a:pt x="0" y="348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52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fld id="{95AF0E49-DE5B-4DE3-8273-8B5D162D58B8}" type="slidenum">
              <a:rPr lang="en-US" sz="1400">
                <a:solidFill>
                  <a:schemeClr val="tx1"/>
                </a:solidFill>
                <a:latin typeface="Times New Roman" pitchFamily="18" charset="0"/>
              </a:rPr>
              <a:pPr/>
              <a:t>51</a:t>
            </a:fld>
            <a:endParaRPr lang="en-US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059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76400"/>
            <a:ext cx="7772400" cy="21986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Assuming an index on S: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11059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Index Nested Loops Join</a:t>
            </a:r>
          </a:p>
        </p:txBody>
      </p:sp>
      <p:grpSp>
        <p:nvGrpSpPr>
          <p:cNvPr id="110598" name="Group 4"/>
          <p:cNvGrpSpPr>
            <a:grpSpLocks/>
          </p:cNvGrpSpPr>
          <p:nvPr/>
        </p:nvGrpSpPr>
        <p:grpSpPr bwMode="auto">
          <a:xfrm>
            <a:off x="384175" y="3875088"/>
            <a:ext cx="8024813" cy="1936750"/>
            <a:chOff x="242" y="2496"/>
            <a:chExt cx="5055" cy="1220"/>
          </a:xfrm>
        </p:grpSpPr>
        <p:sp>
          <p:nvSpPr>
            <p:cNvPr id="110600" name="Rectangle 5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1" name="Rectangle 6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2" name="Text Box 7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10603" name="Line 8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4" name="Line 9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5" name="Text Box 10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10606" name="Line 11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7" name="Line 12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8" name="Text Box 13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10609" name="Text Box 14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10610" name="Line 15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11" name="Line 16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0599" name="Freeform 17"/>
          <p:cNvSpPr>
            <a:spLocks noChangeAspect="1"/>
          </p:cNvSpPr>
          <p:nvPr/>
        </p:nvSpPr>
        <p:spPr bwMode="auto">
          <a:xfrm>
            <a:off x="3259138" y="5111750"/>
            <a:ext cx="584200" cy="420688"/>
          </a:xfrm>
          <a:custGeom>
            <a:avLst/>
            <a:gdLst>
              <a:gd name="T0" fmla="*/ 0 w 789"/>
              <a:gd name="T1" fmla="*/ 190227868 h 569"/>
              <a:gd name="T2" fmla="*/ 432559747 w 789"/>
              <a:gd name="T3" fmla="*/ 0 h 569"/>
              <a:gd name="T4" fmla="*/ 432559747 w 789"/>
              <a:gd name="T5" fmla="*/ 311034083 h 569"/>
              <a:gd name="T6" fmla="*/ 0 w 789"/>
              <a:gd name="T7" fmla="*/ 190227868 h 569"/>
              <a:gd name="T8" fmla="*/ 0 60000 65536"/>
              <a:gd name="T9" fmla="*/ 0 60000 65536"/>
              <a:gd name="T10" fmla="*/ 0 60000 65536"/>
              <a:gd name="T11" fmla="*/ 0 60000 65536"/>
              <a:gd name="T12" fmla="*/ 0 w 789"/>
              <a:gd name="T13" fmla="*/ 0 h 569"/>
              <a:gd name="T14" fmla="*/ 789 w 789"/>
              <a:gd name="T15" fmla="*/ 569 h 5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9" h="569">
                <a:moveTo>
                  <a:pt x="0" y="348"/>
                </a:moveTo>
                <a:lnTo>
                  <a:pt x="789" y="0"/>
                </a:lnTo>
                <a:lnTo>
                  <a:pt x="789" y="569"/>
                </a:lnTo>
                <a:lnTo>
                  <a:pt x="0" y="348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385887" y="2286000"/>
            <a:ext cx="6919903" cy="138499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1">
              <a:buFontTx/>
              <a:buNone/>
            </a:pPr>
            <a:r>
              <a:rPr lang="en-US" sz="2800" b="1" dirty="0"/>
              <a:t>for each tuple r of R</a:t>
            </a:r>
          </a:p>
          <a:p>
            <a:pPr lvl="2">
              <a:buFontTx/>
              <a:buNone/>
            </a:pPr>
            <a:r>
              <a:rPr lang="en-US" sz="2800" b="1" dirty="0"/>
              <a:t>for each tuple s of S where </a:t>
            </a:r>
            <a:r>
              <a:rPr lang="en-US" sz="2800" b="1" dirty="0" err="1"/>
              <a:t>s.sid</a:t>
            </a:r>
            <a:r>
              <a:rPr lang="en-US" sz="2800" b="1" dirty="0"/>
              <a:t> = </a:t>
            </a:r>
            <a:r>
              <a:rPr lang="en-US" sz="2800" b="1" dirty="0" err="1"/>
              <a:t>r.sid</a:t>
            </a:r>
            <a:endParaRPr lang="en-US" sz="2800" b="1" dirty="0"/>
          </a:p>
          <a:p>
            <a:pPr lvl="3">
              <a:buFontTx/>
              <a:buNone/>
            </a:pPr>
            <a:r>
              <a:rPr lang="en-US" sz="2800" b="1" dirty="0"/>
              <a:t>Add (r, s) to result</a:t>
            </a:r>
          </a:p>
        </p:txBody>
      </p:sp>
    </p:spTree>
    <p:extLst>
      <p:ext uri="{BB962C8B-B14F-4D97-AF65-F5344CB8AC3E}">
        <p14:creationId xmlns:p14="http://schemas.microsoft.com/office/powerpoint/2010/main" val="206208213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fld id="{95AF0E49-DE5B-4DE3-8273-8B5D162D58B8}" type="slidenum">
              <a:rPr lang="en-US" sz="1400">
                <a:solidFill>
                  <a:schemeClr val="tx1"/>
                </a:solidFill>
                <a:latin typeface="Times New Roman" pitchFamily="18" charset="0"/>
              </a:rPr>
              <a:pPr/>
              <a:t>52</a:t>
            </a:fld>
            <a:endParaRPr lang="en-US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059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76400"/>
            <a:ext cx="7772400" cy="21986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What will be the cost?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Cost: M + m * c    (c: look-up cost)</a:t>
            </a:r>
          </a:p>
        </p:txBody>
      </p:sp>
      <p:sp>
        <p:nvSpPr>
          <p:cNvPr id="11059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Index Nested Loops Join</a:t>
            </a:r>
          </a:p>
        </p:txBody>
      </p:sp>
      <p:grpSp>
        <p:nvGrpSpPr>
          <p:cNvPr id="110598" name="Group 4"/>
          <p:cNvGrpSpPr>
            <a:grpSpLocks/>
          </p:cNvGrpSpPr>
          <p:nvPr/>
        </p:nvGrpSpPr>
        <p:grpSpPr bwMode="auto">
          <a:xfrm>
            <a:off x="384175" y="3875088"/>
            <a:ext cx="8024813" cy="1936750"/>
            <a:chOff x="242" y="2496"/>
            <a:chExt cx="5055" cy="1220"/>
          </a:xfrm>
        </p:grpSpPr>
        <p:sp>
          <p:nvSpPr>
            <p:cNvPr id="110600" name="Rectangle 5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1" name="Rectangle 6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2" name="Text Box 7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10603" name="Line 8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4" name="Line 9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5" name="Text Box 10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10606" name="Line 11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7" name="Line 12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8" name="Text Box 13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10609" name="Text Box 14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10610" name="Line 15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11" name="Line 16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0599" name="Freeform 17"/>
          <p:cNvSpPr>
            <a:spLocks noChangeAspect="1"/>
          </p:cNvSpPr>
          <p:nvPr/>
        </p:nvSpPr>
        <p:spPr bwMode="auto">
          <a:xfrm>
            <a:off x="3259138" y="5111750"/>
            <a:ext cx="584200" cy="420688"/>
          </a:xfrm>
          <a:custGeom>
            <a:avLst/>
            <a:gdLst>
              <a:gd name="T0" fmla="*/ 0 w 789"/>
              <a:gd name="T1" fmla="*/ 190227868 h 569"/>
              <a:gd name="T2" fmla="*/ 432559747 w 789"/>
              <a:gd name="T3" fmla="*/ 0 h 569"/>
              <a:gd name="T4" fmla="*/ 432559747 w 789"/>
              <a:gd name="T5" fmla="*/ 311034083 h 569"/>
              <a:gd name="T6" fmla="*/ 0 w 789"/>
              <a:gd name="T7" fmla="*/ 190227868 h 569"/>
              <a:gd name="T8" fmla="*/ 0 60000 65536"/>
              <a:gd name="T9" fmla="*/ 0 60000 65536"/>
              <a:gd name="T10" fmla="*/ 0 60000 65536"/>
              <a:gd name="T11" fmla="*/ 0 60000 65536"/>
              <a:gd name="T12" fmla="*/ 0 w 789"/>
              <a:gd name="T13" fmla="*/ 0 h 569"/>
              <a:gd name="T14" fmla="*/ 789 w 789"/>
              <a:gd name="T15" fmla="*/ 569 h 5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9" h="569">
                <a:moveTo>
                  <a:pt x="0" y="348"/>
                </a:moveTo>
                <a:lnTo>
                  <a:pt x="789" y="0"/>
                </a:lnTo>
                <a:lnTo>
                  <a:pt x="789" y="569"/>
                </a:lnTo>
                <a:lnTo>
                  <a:pt x="0" y="348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85800" y="2895600"/>
            <a:ext cx="8115491" cy="8925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600" dirty="0"/>
              <a:t>‘</a:t>
            </a:r>
            <a:r>
              <a:rPr lang="en-US" altLang="ja-JP" sz="2600" dirty="0"/>
              <a:t>c</a:t>
            </a:r>
            <a:r>
              <a:rPr lang="ja-JP" altLang="en-US" sz="2600" dirty="0"/>
              <a:t>’</a:t>
            </a:r>
            <a:r>
              <a:rPr lang="en-US" altLang="ja-JP" sz="2600" dirty="0"/>
              <a:t> depends on the type of index, the adopted alternative </a:t>
            </a:r>
          </a:p>
          <a:p>
            <a:r>
              <a:rPr lang="en-US" altLang="ja-JP" sz="2600" dirty="0"/>
              <a:t>and whether the index is clustered or un-clustered!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00285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The Join Operation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We will study </a:t>
            </a:r>
            <a:r>
              <a:rPr lang="en-US" sz="2800" i="1" dirty="0"/>
              <a:t>five</a:t>
            </a:r>
            <a:r>
              <a:rPr lang="en-US" sz="2800" dirty="0"/>
              <a:t> join algorithms, </a:t>
            </a:r>
            <a:r>
              <a:rPr lang="en-US" sz="2800" i="1" dirty="0"/>
              <a:t>two</a:t>
            </a:r>
            <a:r>
              <a:rPr lang="en-US" sz="2800" dirty="0"/>
              <a:t> of which enumerate the cross-product and </a:t>
            </a:r>
            <a:r>
              <a:rPr lang="en-US" sz="2800" i="1" dirty="0"/>
              <a:t>three</a:t>
            </a:r>
            <a:r>
              <a:rPr lang="en-US" sz="2800" dirty="0"/>
              <a:t> which do not</a:t>
            </a:r>
          </a:p>
          <a:p>
            <a:pPr>
              <a:buFont typeface="Wingdings" pitchFamily="2" charset="2"/>
              <a:buChar char="§"/>
            </a:pPr>
            <a:endParaRPr lang="en-US" sz="31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Join algorithms which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Simple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Block Nested Loops Join</a:t>
            </a:r>
          </a:p>
          <a:p>
            <a:pPr marL="457200" lvl="1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Join algorithms which </a:t>
            </a:r>
            <a:r>
              <a:rPr lang="en-US" sz="2800" u="sng" dirty="0"/>
              <a:t>do not</a:t>
            </a:r>
            <a:r>
              <a:rPr lang="en-US" sz="2800" dirty="0"/>
              <a:t>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Index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Sort-Merge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Hash Join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143000" y="5334000"/>
            <a:ext cx="6553200" cy="381000"/>
          </a:xfrm>
          <a:prstGeom prst="rect">
            <a:avLst/>
          </a:prstGeom>
          <a:solidFill>
            <a:srgbClr val="92D050">
              <a:alpha val="5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901682" y="5109001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749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Sort-Merge Join</a:t>
            </a:r>
          </a:p>
        </p:txBody>
      </p:sp>
      <p:grpSp>
        <p:nvGrpSpPr>
          <p:cNvPr id="113669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113671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2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3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13674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5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6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13677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8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9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13680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13681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82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3670" name="Rectangle 16"/>
          <p:cNvSpPr>
            <a:spLocks noChangeArrowheads="1"/>
          </p:cNvSpPr>
          <p:nvPr/>
        </p:nvSpPr>
        <p:spPr bwMode="auto">
          <a:xfrm>
            <a:off x="685800" y="1752600"/>
            <a:ext cx="8001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</a:rPr>
              <a:t>S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ort both relations on join attribute(s)</a:t>
            </a: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Scan each relation and merge</a:t>
            </a: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</a:rPr>
              <a:t>This works only for equality join conditions!</a:t>
            </a:r>
            <a:endParaRPr lang="en-US" sz="32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30036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Sort-Merge Join: An Example</a:t>
            </a: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3982645"/>
              </p:ext>
            </p:extLst>
          </p:nvPr>
        </p:nvGraphicFramePr>
        <p:xfrm>
          <a:off x="233363" y="2286000"/>
          <a:ext cx="3886200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8" name="Document" r:id="rId3" imgW="4340860" imgH="2717800" progId="Word.Document.8">
                  <p:embed/>
                </p:oleObj>
              </mc:Choice>
              <mc:Fallback>
                <p:oleObj name="Document" r:id="rId3" imgW="4340860" imgH="2717800" progId="Word.Document.8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2286000"/>
                        <a:ext cx="3886200" cy="271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8931434"/>
              </p:ext>
            </p:extLst>
          </p:nvPr>
        </p:nvGraphicFramePr>
        <p:xfrm>
          <a:off x="4419600" y="1600200"/>
          <a:ext cx="4306137" cy="342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9" name="Document" r:id="rId5" imgW="4808220" imgH="3426460" progId="Word.Document.8">
                  <p:embed/>
                </p:oleObj>
              </mc:Choice>
              <mc:Fallback>
                <p:oleObj name="Document" r:id="rId5" imgW="4808220" imgH="3426460" progId="Word.Document.8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00200"/>
                        <a:ext cx="4306137" cy="342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38984" y="2743200"/>
            <a:ext cx="3581400" cy="3810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546362" y="2184876"/>
            <a:ext cx="3979492" cy="3810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endCxn id="4" idx="3"/>
          </p:cNvCxnSpPr>
          <p:nvPr/>
        </p:nvCxnSpPr>
        <p:spPr>
          <a:xfrm flipH="1">
            <a:off x="3920384" y="2375376"/>
            <a:ext cx="625978" cy="558324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qual 6"/>
          <p:cNvSpPr/>
          <p:nvPr/>
        </p:nvSpPr>
        <p:spPr>
          <a:xfrm>
            <a:off x="3265919" y="1752599"/>
            <a:ext cx="381000" cy="228600"/>
          </a:xfrm>
          <a:prstGeom prst="mathEqual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76116" y="1574512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1924031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Sort-Merge Join: An Example</a:t>
            </a: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6286963"/>
              </p:ext>
            </p:extLst>
          </p:nvPr>
        </p:nvGraphicFramePr>
        <p:xfrm>
          <a:off x="233363" y="2286000"/>
          <a:ext cx="3886200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6" name="Document" r:id="rId3" imgW="4340860" imgH="2717800" progId="Word.Document.8">
                  <p:embed/>
                </p:oleObj>
              </mc:Choice>
              <mc:Fallback>
                <p:oleObj name="Document" r:id="rId3" imgW="4340860" imgH="27178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2286000"/>
                        <a:ext cx="3886200" cy="271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5303424"/>
              </p:ext>
            </p:extLst>
          </p:nvPr>
        </p:nvGraphicFramePr>
        <p:xfrm>
          <a:off x="4419600" y="1600200"/>
          <a:ext cx="4306137" cy="342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7" name="Document" r:id="rId5" imgW="4808220" imgH="3426460" progId="Word.Document.8">
                  <p:embed/>
                </p:oleObj>
              </mc:Choice>
              <mc:Fallback>
                <p:oleObj name="Document" r:id="rId5" imgW="4808220" imgH="342646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00200"/>
                        <a:ext cx="4306137" cy="342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38984" y="2743200"/>
            <a:ext cx="3581400" cy="3810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546362" y="2184876"/>
            <a:ext cx="3979492" cy="3810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endCxn id="4" idx="3"/>
          </p:cNvCxnSpPr>
          <p:nvPr/>
        </p:nvCxnSpPr>
        <p:spPr>
          <a:xfrm flipH="1">
            <a:off x="3920384" y="2375376"/>
            <a:ext cx="625978" cy="558324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qual 6"/>
          <p:cNvSpPr/>
          <p:nvPr/>
        </p:nvSpPr>
        <p:spPr>
          <a:xfrm>
            <a:off x="3265919" y="1752599"/>
            <a:ext cx="381000" cy="228600"/>
          </a:xfrm>
          <a:prstGeom prst="mathEqual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3599" y="1605289"/>
            <a:ext cx="663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29516578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Sort-Merge Join: An Example</a:t>
            </a: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9434491"/>
              </p:ext>
            </p:extLst>
          </p:nvPr>
        </p:nvGraphicFramePr>
        <p:xfrm>
          <a:off x="233363" y="2286000"/>
          <a:ext cx="3886200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90" name="Document" r:id="rId3" imgW="4340860" imgH="2717800" progId="Word.Document.8">
                  <p:embed/>
                </p:oleObj>
              </mc:Choice>
              <mc:Fallback>
                <p:oleObj name="Document" r:id="rId3" imgW="4340860" imgH="27178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2286000"/>
                        <a:ext cx="3886200" cy="271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7359183"/>
              </p:ext>
            </p:extLst>
          </p:nvPr>
        </p:nvGraphicFramePr>
        <p:xfrm>
          <a:off x="4419600" y="1600200"/>
          <a:ext cx="4306137" cy="342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91" name="Document" r:id="rId5" imgW="4808220" imgH="3426460" progId="Word.Document.8">
                  <p:embed/>
                </p:oleObj>
              </mc:Choice>
              <mc:Fallback>
                <p:oleObj name="Document" r:id="rId5" imgW="4808220" imgH="342646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00200"/>
                        <a:ext cx="4306137" cy="342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38984" y="3200400"/>
            <a:ext cx="3581400" cy="3810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546362" y="2184876"/>
            <a:ext cx="3979492" cy="3810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23" idx="1"/>
            <a:endCxn id="4" idx="3"/>
          </p:cNvCxnSpPr>
          <p:nvPr/>
        </p:nvCxnSpPr>
        <p:spPr>
          <a:xfrm flipH="1">
            <a:off x="3920384" y="2375376"/>
            <a:ext cx="625978" cy="1015524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qual 6"/>
          <p:cNvSpPr/>
          <p:nvPr/>
        </p:nvSpPr>
        <p:spPr>
          <a:xfrm>
            <a:off x="3429000" y="1752600"/>
            <a:ext cx="381000" cy="228600"/>
          </a:xfrm>
          <a:prstGeom prst="mathEqual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1574512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2120522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Sort-Merge Join: An Example</a:t>
            </a: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5139602"/>
              </p:ext>
            </p:extLst>
          </p:nvPr>
        </p:nvGraphicFramePr>
        <p:xfrm>
          <a:off x="233363" y="2286000"/>
          <a:ext cx="3886200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16" name="Document" r:id="rId3" imgW="4340860" imgH="2717800" progId="Word.Document.8">
                  <p:embed/>
                </p:oleObj>
              </mc:Choice>
              <mc:Fallback>
                <p:oleObj name="Document" r:id="rId3" imgW="4340860" imgH="27178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2286000"/>
                        <a:ext cx="3886200" cy="271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4703859"/>
              </p:ext>
            </p:extLst>
          </p:nvPr>
        </p:nvGraphicFramePr>
        <p:xfrm>
          <a:off x="4419600" y="1600200"/>
          <a:ext cx="4306137" cy="342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17" name="Document" r:id="rId5" imgW="4808220" imgH="3426460" progId="Word.Document.8">
                  <p:embed/>
                </p:oleObj>
              </mc:Choice>
              <mc:Fallback>
                <p:oleObj name="Document" r:id="rId5" imgW="4808220" imgH="342646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00200"/>
                        <a:ext cx="4306137" cy="342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38984" y="3200400"/>
            <a:ext cx="3581400" cy="3810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546362" y="2184876"/>
            <a:ext cx="3979492" cy="3810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23" idx="1"/>
            <a:endCxn id="4" idx="3"/>
          </p:cNvCxnSpPr>
          <p:nvPr/>
        </p:nvCxnSpPr>
        <p:spPr>
          <a:xfrm flipH="1">
            <a:off x="3920384" y="2375376"/>
            <a:ext cx="625978" cy="1015524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33800" y="1601834"/>
            <a:ext cx="7117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YES</a:t>
            </a:r>
          </a:p>
        </p:txBody>
      </p:sp>
      <p:sp>
        <p:nvSpPr>
          <p:cNvPr id="11" name="Equal 10"/>
          <p:cNvSpPr/>
          <p:nvPr/>
        </p:nvSpPr>
        <p:spPr>
          <a:xfrm>
            <a:off x="3429000" y="1752600"/>
            <a:ext cx="381000" cy="228600"/>
          </a:xfrm>
          <a:prstGeom prst="mathEqual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648200" y="2565876"/>
            <a:ext cx="1887908" cy="322532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129684" y="3581400"/>
            <a:ext cx="2103689" cy="22098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68072" y="5943599"/>
            <a:ext cx="2956579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Output the two tuples</a:t>
            </a:r>
          </a:p>
        </p:txBody>
      </p:sp>
    </p:spTree>
    <p:extLst>
      <p:ext uri="{BB962C8B-B14F-4D97-AF65-F5344CB8AC3E}">
        <p14:creationId xmlns:p14="http://schemas.microsoft.com/office/powerpoint/2010/main" val="305896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Sort-Merge Join: An Example</a:t>
            </a: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068952"/>
              </p:ext>
            </p:extLst>
          </p:nvPr>
        </p:nvGraphicFramePr>
        <p:xfrm>
          <a:off x="233363" y="2286000"/>
          <a:ext cx="3886200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32" name="Document" r:id="rId3" imgW="4340860" imgH="2717800" progId="Word.Document.8">
                  <p:embed/>
                </p:oleObj>
              </mc:Choice>
              <mc:Fallback>
                <p:oleObj name="Document" r:id="rId3" imgW="4340860" imgH="27178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2286000"/>
                        <a:ext cx="3886200" cy="271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5990494"/>
              </p:ext>
            </p:extLst>
          </p:nvPr>
        </p:nvGraphicFramePr>
        <p:xfrm>
          <a:off x="4419600" y="1600200"/>
          <a:ext cx="4306137" cy="342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33" name="Document" r:id="rId5" imgW="4808220" imgH="3426460" progId="Word.Document.8">
                  <p:embed/>
                </p:oleObj>
              </mc:Choice>
              <mc:Fallback>
                <p:oleObj name="Document" r:id="rId5" imgW="4808220" imgH="342646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00200"/>
                        <a:ext cx="4306137" cy="342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38984" y="3200400"/>
            <a:ext cx="3581400" cy="3810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546362" y="2615724"/>
            <a:ext cx="3979492" cy="3810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23" idx="1"/>
            <a:endCxn id="4" idx="3"/>
          </p:cNvCxnSpPr>
          <p:nvPr/>
        </p:nvCxnSpPr>
        <p:spPr>
          <a:xfrm flipH="1">
            <a:off x="3920384" y="2806224"/>
            <a:ext cx="625978" cy="58467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qual 10"/>
          <p:cNvSpPr/>
          <p:nvPr/>
        </p:nvSpPr>
        <p:spPr>
          <a:xfrm>
            <a:off x="3429000" y="1752600"/>
            <a:ext cx="381000" cy="228600"/>
          </a:xfrm>
          <a:prstGeom prst="mathEqual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0" y="1574512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25754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The Projection Operation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Consider the following query, Q, which implies </a:t>
            </a:r>
            <a:br>
              <a:rPr lang="en-US" sz="2800" dirty="0"/>
            </a:br>
            <a:r>
              <a:rPr lang="en-US" sz="2800" dirty="0"/>
              <a:t>a projection: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How can we evaluate Q?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Scan R and remove unwanted attributes (</a:t>
            </a:r>
            <a:r>
              <a:rPr lang="en-US" sz="2600" dirty="0">
                <a:solidFill>
                  <a:srgbClr val="FF0000"/>
                </a:solidFill>
              </a:rPr>
              <a:t>STEP 1</a:t>
            </a:r>
            <a:r>
              <a:rPr lang="en-US" sz="2600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Eliminate any duplicate tuples (</a:t>
            </a:r>
            <a:r>
              <a:rPr lang="en-US" sz="2600" dirty="0">
                <a:solidFill>
                  <a:srgbClr val="FF0000"/>
                </a:solidFill>
              </a:rPr>
              <a:t>STEP 2</a:t>
            </a:r>
            <a:r>
              <a:rPr lang="en-US" sz="2600" dirty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US" sz="3000" dirty="0">
                <a:solidFill>
                  <a:srgbClr val="FF0000"/>
                </a:solidFill>
              </a:rPr>
              <a:t>STEP2</a:t>
            </a:r>
            <a:r>
              <a:rPr lang="en-US" sz="3000" dirty="0"/>
              <a:t> is difficult and can be pursued using </a:t>
            </a:r>
            <a:r>
              <a:rPr lang="en-US" sz="3000" i="1" dirty="0"/>
              <a:t>two</a:t>
            </a:r>
            <a:r>
              <a:rPr lang="en-US" sz="3000" dirty="0"/>
              <a:t> basic approaches: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Projection Based on Sorting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Projection Based on Hashing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71800" y="2209800"/>
            <a:ext cx="2854884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SELECT</a:t>
            </a:r>
            <a:r>
              <a:rPr lang="en-US" dirty="0"/>
              <a:t> </a:t>
            </a:r>
            <a:r>
              <a:rPr lang="en-US" b="1" dirty="0"/>
              <a:t>DISTINCT</a:t>
            </a:r>
            <a:r>
              <a:rPr lang="en-US" dirty="0"/>
              <a:t> </a:t>
            </a:r>
            <a:r>
              <a:rPr lang="en-US" dirty="0" err="1"/>
              <a:t>R.sid</a:t>
            </a:r>
            <a:r>
              <a:rPr lang="en-US" dirty="0"/>
              <a:t>, </a:t>
            </a:r>
            <a:r>
              <a:rPr lang="en-US" dirty="0" err="1"/>
              <a:t>R.bid</a:t>
            </a:r>
            <a:endParaRPr lang="en-US" dirty="0"/>
          </a:p>
          <a:p>
            <a:r>
              <a:rPr lang="en-US" b="1" dirty="0"/>
              <a:t>FROM</a:t>
            </a:r>
            <a:r>
              <a:rPr lang="en-US" dirty="0"/>
              <a:t> Reserves R</a:t>
            </a:r>
          </a:p>
        </p:txBody>
      </p:sp>
    </p:spTree>
    <p:extLst>
      <p:ext uri="{BB962C8B-B14F-4D97-AF65-F5344CB8AC3E}">
        <p14:creationId xmlns:p14="http://schemas.microsoft.com/office/powerpoint/2010/main" val="115891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Sort-Merge Join: An Example</a:t>
            </a: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1804772"/>
              </p:ext>
            </p:extLst>
          </p:nvPr>
        </p:nvGraphicFramePr>
        <p:xfrm>
          <a:off x="233363" y="2286000"/>
          <a:ext cx="3886200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56" name="Document" r:id="rId3" imgW="4340860" imgH="2717800" progId="Word.Document.8">
                  <p:embed/>
                </p:oleObj>
              </mc:Choice>
              <mc:Fallback>
                <p:oleObj name="Document" r:id="rId3" imgW="4340860" imgH="27178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2286000"/>
                        <a:ext cx="3886200" cy="271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036078"/>
              </p:ext>
            </p:extLst>
          </p:nvPr>
        </p:nvGraphicFramePr>
        <p:xfrm>
          <a:off x="4419600" y="1600200"/>
          <a:ext cx="4306137" cy="342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57" name="Document" r:id="rId5" imgW="4808220" imgH="3426460" progId="Word.Document.8">
                  <p:embed/>
                </p:oleObj>
              </mc:Choice>
              <mc:Fallback>
                <p:oleObj name="Document" r:id="rId5" imgW="4808220" imgH="342646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00200"/>
                        <a:ext cx="4306137" cy="342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38984" y="3200400"/>
            <a:ext cx="3581400" cy="3810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546362" y="2615724"/>
            <a:ext cx="3979492" cy="3810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23" idx="1"/>
            <a:endCxn id="4" idx="3"/>
          </p:cNvCxnSpPr>
          <p:nvPr/>
        </p:nvCxnSpPr>
        <p:spPr>
          <a:xfrm flipH="1">
            <a:off x="3920384" y="2806224"/>
            <a:ext cx="625978" cy="58467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qual 10"/>
          <p:cNvSpPr/>
          <p:nvPr/>
        </p:nvSpPr>
        <p:spPr>
          <a:xfrm>
            <a:off x="3429000" y="1752600"/>
            <a:ext cx="381000" cy="228600"/>
          </a:xfrm>
          <a:prstGeom prst="mathEqual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1601834"/>
            <a:ext cx="7117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42439764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Sort-Merge Join: An Example</a:t>
            </a: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363030"/>
              </p:ext>
            </p:extLst>
          </p:nvPr>
        </p:nvGraphicFramePr>
        <p:xfrm>
          <a:off x="233363" y="2286000"/>
          <a:ext cx="3886200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80" name="Document" r:id="rId3" imgW="4340860" imgH="2717800" progId="Word.Document.8">
                  <p:embed/>
                </p:oleObj>
              </mc:Choice>
              <mc:Fallback>
                <p:oleObj name="Document" r:id="rId3" imgW="4340860" imgH="27178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2286000"/>
                        <a:ext cx="3886200" cy="271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6868360"/>
              </p:ext>
            </p:extLst>
          </p:nvPr>
        </p:nvGraphicFramePr>
        <p:xfrm>
          <a:off x="4419600" y="1600200"/>
          <a:ext cx="4306137" cy="342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81" name="Document" r:id="rId5" imgW="4808220" imgH="3426460" progId="Word.Document.8">
                  <p:embed/>
                </p:oleObj>
              </mc:Choice>
              <mc:Fallback>
                <p:oleObj name="Document" r:id="rId5" imgW="4808220" imgH="342646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00200"/>
                        <a:ext cx="4306137" cy="342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38984" y="3200400"/>
            <a:ext cx="3581400" cy="3810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546362" y="2615724"/>
            <a:ext cx="3979492" cy="3810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23" idx="1"/>
            <a:endCxn id="4" idx="3"/>
          </p:cNvCxnSpPr>
          <p:nvPr/>
        </p:nvCxnSpPr>
        <p:spPr>
          <a:xfrm flipH="1">
            <a:off x="3920384" y="2806224"/>
            <a:ext cx="625978" cy="58467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qual 10"/>
          <p:cNvSpPr/>
          <p:nvPr/>
        </p:nvSpPr>
        <p:spPr>
          <a:xfrm>
            <a:off x="3429000" y="1752600"/>
            <a:ext cx="381000" cy="228600"/>
          </a:xfrm>
          <a:prstGeom prst="mathEqual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1601834"/>
            <a:ext cx="7117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YES</a:t>
            </a:r>
          </a:p>
        </p:txBody>
      </p:sp>
      <p:cxnSp>
        <p:nvCxnSpPr>
          <p:cNvPr id="12" name="Straight Arrow Connector 11"/>
          <p:cNvCxnSpPr>
            <a:stCxn id="23" idx="2"/>
          </p:cNvCxnSpPr>
          <p:nvPr/>
        </p:nvCxnSpPr>
        <p:spPr>
          <a:xfrm flipH="1">
            <a:off x="4648200" y="2996724"/>
            <a:ext cx="1887908" cy="279447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129684" y="3581400"/>
            <a:ext cx="2103689" cy="22098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68072" y="5943599"/>
            <a:ext cx="2956579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Output the two tuples</a:t>
            </a:r>
          </a:p>
        </p:txBody>
      </p:sp>
    </p:spTree>
    <p:extLst>
      <p:ext uri="{BB962C8B-B14F-4D97-AF65-F5344CB8AC3E}">
        <p14:creationId xmlns:p14="http://schemas.microsoft.com/office/powerpoint/2010/main" val="392778979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Sort-Merge Join: An Example</a:t>
            </a: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0230934"/>
              </p:ext>
            </p:extLst>
          </p:nvPr>
        </p:nvGraphicFramePr>
        <p:xfrm>
          <a:off x="233363" y="2286000"/>
          <a:ext cx="3886200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04" name="Document" r:id="rId3" imgW="4340860" imgH="2717800" progId="Word.Document.8">
                  <p:embed/>
                </p:oleObj>
              </mc:Choice>
              <mc:Fallback>
                <p:oleObj name="Document" r:id="rId3" imgW="4340860" imgH="27178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2286000"/>
                        <a:ext cx="3886200" cy="271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3782743"/>
              </p:ext>
            </p:extLst>
          </p:nvPr>
        </p:nvGraphicFramePr>
        <p:xfrm>
          <a:off x="4419600" y="1600200"/>
          <a:ext cx="4306137" cy="342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05" name="Document" r:id="rId5" imgW="4808220" imgH="3426460" progId="Word.Document.8">
                  <p:embed/>
                </p:oleObj>
              </mc:Choice>
              <mc:Fallback>
                <p:oleObj name="Document" r:id="rId5" imgW="4808220" imgH="342646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00200"/>
                        <a:ext cx="4306137" cy="342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38984" y="3200400"/>
            <a:ext cx="3581400" cy="3810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546362" y="3051570"/>
            <a:ext cx="3979492" cy="3810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23" idx="1"/>
            <a:endCxn id="4" idx="3"/>
          </p:cNvCxnSpPr>
          <p:nvPr/>
        </p:nvCxnSpPr>
        <p:spPr>
          <a:xfrm flipH="1">
            <a:off x="3920384" y="3242070"/>
            <a:ext cx="625978" cy="14883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qual 10"/>
          <p:cNvSpPr/>
          <p:nvPr/>
        </p:nvSpPr>
        <p:spPr>
          <a:xfrm>
            <a:off x="3429000" y="1752600"/>
            <a:ext cx="381000" cy="228600"/>
          </a:xfrm>
          <a:prstGeom prst="mathEqual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1601834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732504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Sort-Merge Join: An Example</a:t>
            </a: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6716358"/>
              </p:ext>
            </p:extLst>
          </p:nvPr>
        </p:nvGraphicFramePr>
        <p:xfrm>
          <a:off x="233363" y="2286000"/>
          <a:ext cx="3886200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8" name="Document" r:id="rId3" imgW="4340860" imgH="2717800" progId="Word.Document.8">
                  <p:embed/>
                </p:oleObj>
              </mc:Choice>
              <mc:Fallback>
                <p:oleObj name="Document" r:id="rId3" imgW="4340860" imgH="27178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2286000"/>
                        <a:ext cx="3886200" cy="271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441345"/>
              </p:ext>
            </p:extLst>
          </p:nvPr>
        </p:nvGraphicFramePr>
        <p:xfrm>
          <a:off x="4419600" y="1600200"/>
          <a:ext cx="4306137" cy="342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9" name="Document" r:id="rId5" imgW="4808220" imgH="3426460" progId="Word.Document.8">
                  <p:embed/>
                </p:oleObj>
              </mc:Choice>
              <mc:Fallback>
                <p:oleObj name="Document" r:id="rId5" imgW="4808220" imgH="342646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00200"/>
                        <a:ext cx="4306137" cy="342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38984" y="3200400"/>
            <a:ext cx="3581400" cy="3810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546362" y="3051570"/>
            <a:ext cx="3979492" cy="3810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23" idx="1"/>
            <a:endCxn id="4" idx="3"/>
          </p:cNvCxnSpPr>
          <p:nvPr/>
        </p:nvCxnSpPr>
        <p:spPr>
          <a:xfrm flipH="1">
            <a:off x="3920384" y="3242070"/>
            <a:ext cx="625978" cy="14883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qual 10"/>
          <p:cNvSpPr/>
          <p:nvPr/>
        </p:nvSpPr>
        <p:spPr>
          <a:xfrm>
            <a:off x="3429000" y="1752600"/>
            <a:ext cx="381000" cy="228600"/>
          </a:xfrm>
          <a:prstGeom prst="mathEqual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1601834"/>
            <a:ext cx="663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78716506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Sort-Merge Join: An Example</a:t>
            </a: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4369190"/>
              </p:ext>
            </p:extLst>
          </p:nvPr>
        </p:nvGraphicFramePr>
        <p:xfrm>
          <a:off x="233363" y="2286000"/>
          <a:ext cx="3886200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2" name="Document" r:id="rId3" imgW="4340860" imgH="2717800" progId="Word.Document.8">
                  <p:embed/>
                </p:oleObj>
              </mc:Choice>
              <mc:Fallback>
                <p:oleObj name="Document" r:id="rId3" imgW="4340860" imgH="27178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2286000"/>
                        <a:ext cx="3886200" cy="271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0791659"/>
              </p:ext>
            </p:extLst>
          </p:nvPr>
        </p:nvGraphicFramePr>
        <p:xfrm>
          <a:off x="4419600" y="1600200"/>
          <a:ext cx="4306137" cy="342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3" name="Document" r:id="rId5" imgW="4808220" imgH="3426460" progId="Word.Document.8">
                  <p:embed/>
                </p:oleObj>
              </mc:Choice>
              <mc:Fallback>
                <p:oleObj name="Document" r:id="rId5" imgW="4808220" imgH="342646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00200"/>
                        <a:ext cx="4306137" cy="342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38984" y="3576424"/>
            <a:ext cx="3581400" cy="3810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546362" y="3051570"/>
            <a:ext cx="3979492" cy="3810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23" idx="1"/>
            <a:endCxn id="4" idx="3"/>
          </p:cNvCxnSpPr>
          <p:nvPr/>
        </p:nvCxnSpPr>
        <p:spPr>
          <a:xfrm flipH="1">
            <a:off x="3920384" y="3242070"/>
            <a:ext cx="625978" cy="524854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qual 10"/>
          <p:cNvSpPr/>
          <p:nvPr/>
        </p:nvSpPr>
        <p:spPr>
          <a:xfrm>
            <a:off x="3429000" y="1752600"/>
            <a:ext cx="381000" cy="228600"/>
          </a:xfrm>
          <a:prstGeom prst="mathEqual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1601834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9139537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Sort-Merge Join: An Example</a:t>
            </a: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9162751"/>
              </p:ext>
            </p:extLst>
          </p:nvPr>
        </p:nvGraphicFramePr>
        <p:xfrm>
          <a:off x="233363" y="2286000"/>
          <a:ext cx="3886200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78" name="Document" r:id="rId3" imgW="4340860" imgH="2717800" progId="Word.Document.8">
                  <p:embed/>
                </p:oleObj>
              </mc:Choice>
              <mc:Fallback>
                <p:oleObj name="Document" r:id="rId3" imgW="4340860" imgH="27178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2286000"/>
                        <a:ext cx="3886200" cy="271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8873097"/>
              </p:ext>
            </p:extLst>
          </p:nvPr>
        </p:nvGraphicFramePr>
        <p:xfrm>
          <a:off x="4419600" y="1600200"/>
          <a:ext cx="4306137" cy="342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79" name="Document" r:id="rId5" imgW="4808220" imgH="3426460" progId="Word.Document.8">
                  <p:embed/>
                </p:oleObj>
              </mc:Choice>
              <mc:Fallback>
                <p:oleObj name="Document" r:id="rId5" imgW="4808220" imgH="342646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00200"/>
                        <a:ext cx="4306137" cy="342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38984" y="3576424"/>
            <a:ext cx="3581400" cy="3810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546362" y="3051570"/>
            <a:ext cx="3979492" cy="3810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23" idx="1"/>
            <a:endCxn id="4" idx="3"/>
          </p:cNvCxnSpPr>
          <p:nvPr/>
        </p:nvCxnSpPr>
        <p:spPr>
          <a:xfrm flipH="1">
            <a:off x="3920384" y="3242070"/>
            <a:ext cx="625978" cy="524854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qual 10"/>
          <p:cNvSpPr/>
          <p:nvPr/>
        </p:nvSpPr>
        <p:spPr>
          <a:xfrm>
            <a:off x="3429000" y="1752600"/>
            <a:ext cx="381000" cy="228600"/>
          </a:xfrm>
          <a:prstGeom prst="mathEqual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1601834"/>
            <a:ext cx="7117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YES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648200" y="3432570"/>
            <a:ext cx="1887908" cy="235863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057400" y="3957424"/>
            <a:ext cx="2175973" cy="183377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68072" y="5943599"/>
            <a:ext cx="2956579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Output the two tuples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77000" y="5466545"/>
            <a:ext cx="2159437" cy="95410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Continue the </a:t>
            </a:r>
            <a:br>
              <a:rPr lang="en-US" sz="2800" dirty="0"/>
            </a:br>
            <a:r>
              <a:rPr lang="en-US" sz="2800" dirty="0"/>
              <a:t>same way!</a:t>
            </a:r>
          </a:p>
        </p:txBody>
      </p:sp>
    </p:spTree>
    <p:extLst>
      <p:ext uri="{BB962C8B-B14F-4D97-AF65-F5344CB8AC3E}">
        <p14:creationId xmlns:p14="http://schemas.microsoft.com/office/powerpoint/2010/main" val="199291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Sort-Merge Join</a:t>
            </a:r>
          </a:p>
        </p:txBody>
      </p:sp>
      <p:grpSp>
        <p:nvGrpSpPr>
          <p:cNvPr id="113669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113671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2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3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13674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5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6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13677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8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9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13680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13681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82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3670" name="Rectangle 16"/>
          <p:cNvSpPr>
            <a:spLocks noChangeArrowheads="1"/>
          </p:cNvSpPr>
          <p:nvPr/>
        </p:nvSpPr>
        <p:spPr bwMode="auto">
          <a:xfrm>
            <a:off x="457200" y="1523999"/>
            <a:ext cx="8610600" cy="2403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</a:rPr>
              <a:t>COST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dirty="0">
                <a:latin typeface="Times New Roman" pitchFamily="18" charset="0"/>
              </a:rPr>
              <a:t>2M*⌈1+log</a:t>
            </a:r>
            <a:r>
              <a:rPr lang="en-US" sz="2400" baseline="-25000" dirty="0">
                <a:latin typeface="Times New Roman" pitchFamily="18" charset="0"/>
              </a:rPr>
              <a:t>B−1</a:t>
            </a:r>
            <a:r>
              <a:rPr lang="en-US" sz="2400" dirty="0">
                <a:latin typeface="Times New Roman" pitchFamily="18" charset="0"/>
              </a:rPr>
              <a:t>⌈M/B⌉⌉ + 2N*⌈1+log</a:t>
            </a:r>
            <a:r>
              <a:rPr lang="en-US" sz="2400" baseline="-25000" dirty="0">
                <a:latin typeface="Times New Roman" pitchFamily="18" charset="0"/>
              </a:rPr>
              <a:t>B−1</a:t>
            </a:r>
            <a:r>
              <a:rPr lang="en-US" sz="2400" dirty="0">
                <a:latin typeface="Times New Roman" pitchFamily="18" charset="0"/>
              </a:rPr>
              <a:t>⌈N/B⌉⌉ + M + N</a:t>
            </a: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54629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Sort-Merge Join</a:t>
            </a:r>
          </a:p>
        </p:txBody>
      </p:sp>
      <p:grpSp>
        <p:nvGrpSpPr>
          <p:cNvPr id="113669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113671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2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3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13674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5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6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13677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8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9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13680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13681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82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3670" name="Rectangle 16"/>
          <p:cNvSpPr>
            <a:spLocks noChangeArrowheads="1"/>
          </p:cNvSpPr>
          <p:nvPr/>
        </p:nvSpPr>
        <p:spPr bwMode="auto">
          <a:xfrm>
            <a:off x="457200" y="1523999"/>
            <a:ext cx="8610600" cy="2403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</a:rPr>
              <a:t>COST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dirty="0">
                <a:latin typeface="Times New Roman" pitchFamily="18" charset="0"/>
              </a:rPr>
              <a:t>2M*⌈1+log</a:t>
            </a:r>
            <a:r>
              <a:rPr lang="en-US" sz="2400" baseline="-25000" dirty="0">
                <a:latin typeface="Times New Roman" pitchFamily="18" charset="0"/>
              </a:rPr>
              <a:t>B−1</a:t>
            </a:r>
            <a:r>
              <a:rPr lang="en-US" sz="2400" dirty="0">
                <a:latin typeface="Times New Roman" pitchFamily="18" charset="0"/>
              </a:rPr>
              <a:t>⌈M/B⌉⌉ + 2N*⌈1+log</a:t>
            </a:r>
            <a:r>
              <a:rPr lang="en-US" sz="2400" baseline="-25000" dirty="0">
                <a:latin typeface="Times New Roman" pitchFamily="18" charset="0"/>
              </a:rPr>
              <a:t>B−1</a:t>
            </a:r>
            <a:r>
              <a:rPr lang="en-US" sz="2400" dirty="0">
                <a:latin typeface="Times New Roman" pitchFamily="18" charset="0"/>
              </a:rPr>
              <a:t>⌈N/B⌉⌉ + M + N</a:t>
            </a: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</a:rPr>
              <a:t>For B = 100:</a:t>
            </a:r>
          </a:p>
          <a:p>
            <a:pPr eaLnBrk="0" hangingPunct="0">
              <a:spcBef>
                <a:spcPct val="20000"/>
              </a:spcBef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      = 2*1000*</a:t>
            </a:r>
            <a:r>
              <a:rPr lang="en-US" sz="2400" dirty="0">
                <a:latin typeface="Times New Roman" pitchFamily="18" charset="0"/>
              </a:rPr>
              <a:t>⌈1+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log</a:t>
            </a:r>
            <a:r>
              <a:rPr lang="en-US" sz="2400" baseline="-25000" dirty="0">
                <a:latin typeface="Times New Roman" pitchFamily="18" charset="0"/>
              </a:rPr>
              <a:t>99</a:t>
            </a:r>
            <a:r>
              <a:rPr lang="en-US" sz="2400" dirty="0">
                <a:latin typeface="Times New Roman" pitchFamily="18" charset="0"/>
              </a:rPr>
              <a:t>⌈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1000/100</a:t>
            </a:r>
            <a:r>
              <a:rPr lang="en-US" sz="2400" dirty="0">
                <a:latin typeface="Times New Roman" pitchFamily="18" charset="0"/>
              </a:rPr>
              <a:t>⌉⌉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 + 2*500*</a:t>
            </a:r>
            <a:r>
              <a:rPr lang="en-US" sz="2400" dirty="0">
                <a:latin typeface="Times New Roman" pitchFamily="18" charset="0"/>
              </a:rPr>
              <a:t>⌈1+log</a:t>
            </a:r>
            <a:r>
              <a:rPr lang="en-US" sz="2400" baseline="-25000" dirty="0">
                <a:latin typeface="Times New Roman" pitchFamily="18" charset="0"/>
              </a:rPr>
              <a:t>99</a:t>
            </a:r>
            <a:r>
              <a:rPr lang="en-US" sz="2400" dirty="0">
                <a:latin typeface="Times New Roman" pitchFamily="18" charset="0"/>
              </a:rPr>
              <a:t> ⌈500/100⌉⌉</a:t>
            </a:r>
          </a:p>
          <a:p>
            <a:pPr eaLnBrk="0" hangingPunct="0">
              <a:spcBef>
                <a:spcPct val="20000"/>
              </a:spcBef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 	+ 1000 + 500</a:t>
            </a:r>
          </a:p>
          <a:p>
            <a:pPr eaLnBrk="0" hangingPunct="0">
              <a:spcBef>
                <a:spcPct val="20000"/>
              </a:spcBef>
            </a:pPr>
            <a:r>
              <a:rPr lang="en-US" sz="2400" dirty="0">
                <a:latin typeface="Times New Roman" pitchFamily="18" charset="0"/>
              </a:rPr>
              <a:t>      = 2*1000*2 + 2*500*2 + 1000 + 500 = 7,500 I/</a:t>
            </a:r>
            <a:r>
              <a:rPr lang="en-US" sz="2400" dirty="0" err="1">
                <a:latin typeface="Times New Roman" pitchFamily="18" charset="0"/>
              </a:rPr>
              <a:t>Os</a:t>
            </a:r>
            <a:endParaRPr lang="en-US" sz="24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97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dirty="0"/>
              <a:t>Sort-Merge vs. Block Nested Loop</a:t>
            </a:r>
          </a:p>
        </p:txBody>
      </p:sp>
      <p:grpSp>
        <p:nvGrpSpPr>
          <p:cNvPr id="113669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113671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2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3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13674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5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6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13677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8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9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13680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13681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82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3670" name="Rectangle 16"/>
          <p:cNvSpPr>
            <a:spLocks noChangeArrowheads="1"/>
          </p:cNvSpPr>
          <p:nvPr/>
        </p:nvSpPr>
        <p:spPr bwMode="auto">
          <a:xfrm>
            <a:off x="685800" y="1524000"/>
            <a:ext cx="8382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</a:rPr>
              <a:t>Assuming </a:t>
            </a:r>
            <a:r>
              <a:rPr lang="en-US" sz="3200" dirty="0">
                <a:solidFill>
                  <a:srgbClr val="2906FA"/>
                </a:solidFill>
                <a:latin typeface="Times New Roman" pitchFamily="18" charset="0"/>
              </a:rPr>
              <a:t>100</a:t>
            </a:r>
            <a:r>
              <a:rPr lang="en-US" sz="3200" dirty="0">
                <a:latin typeface="Times New Roman" pitchFamily="18" charset="0"/>
              </a:rPr>
              <a:t> buffer pages, Reserves and Sailors can be sorted in 2 passes</a:t>
            </a: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</a:rPr>
              <a:t>Sort-Merge cost = 7,500 I/</a:t>
            </a:r>
            <a:r>
              <a:rPr lang="en-US" sz="3200" dirty="0" err="1">
                <a:latin typeface="Times New Roman" pitchFamily="18" charset="0"/>
              </a:rPr>
              <a:t>Os</a:t>
            </a:r>
            <a:endParaRPr lang="en-US" sz="3200" dirty="0">
              <a:latin typeface="Times New Roman" pitchFamily="18" charset="0"/>
            </a:endParaRP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</a:rPr>
              <a:t>Block Nested Loop cost = ? I/</a:t>
            </a:r>
            <a:r>
              <a:rPr lang="en-US" sz="3200" dirty="0" err="1">
                <a:latin typeface="Times New Roman" pitchFamily="18" charset="0"/>
              </a:rPr>
              <a:t>Os</a:t>
            </a:r>
            <a:endParaRPr lang="en-US" sz="3200" dirty="0"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32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59923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Block Nested Loops</a:t>
            </a:r>
          </a:p>
        </p:txBody>
      </p:sp>
      <p:grpSp>
        <p:nvGrpSpPr>
          <p:cNvPr id="103429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103432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3433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3434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03435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3436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3437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03438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3439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3440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03441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03442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3443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03430" name="Rectangle 16"/>
          <p:cNvSpPr>
            <a:spLocks noChangeArrowheads="1"/>
          </p:cNvSpPr>
          <p:nvPr/>
        </p:nvSpPr>
        <p:spPr bwMode="auto">
          <a:xfrm>
            <a:off x="685800" y="1981200"/>
            <a:ext cx="8001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Algorithm: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89576" y="2556482"/>
            <a:ext cx="4572000" cy="144655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20000"/>
              </a:spcBef>
            </a:pPr>
            <a:r>
              <a:rPr lang="en-US" sz="2800" b="1" dirty="0">
                <a:latin typeface="Times New Roman" pitchFamily="18" charset="0"/>
              </a:rPr>
              <a:t>Read in </a:t>
            </a:r>
            <a:r>
              <a:rPr lang="en-US" sz="2800" b="1" i="1" dirty="0">
                <a:latin typeface="Times New Roman" pitchFamily="18" charset="0"/>
              </a:rPr>
              <a:t>B</a:t>
            </a:r>
            <a:r>
              <a:rPr lang="en-US" sz="2800" dirty="0">
                <a:latin typeface="Times New Roman" pitchFamily="18" charset="0"/>
              </a:rPr>
              <a:t>−</a:t>
            </a:r>
            <a:r>
              <a:rPr lang="en-US" sz="2800" b="1" dirty="0">
                <a:latin typeface="Times New Roman" pitchFamily="18" charset="0"/>
              </a:rPr>
              <a:t>1 pages of R</a:t>
            </a:r>
          </a:p>
          <a:p>
            <a:pPr marL="857250" lvl="2" eaLnBrk="0" hangingPunct="0">
              <a:spcBef>
                <a:spcPct val="20000"/>
              </a:spcBef>
            </a:pPr>
            <a:r>
              <a:rPr lang="en-US" sz="2600" b="1" dirty="0">
                <a:latin typeface="Times New Roman" pitchFamily="18" charset="0"/>
              </a:rPr>
              <a:t>Read in a page of S</a:t>
            </a:r>
          </a:p>
          <a:p>
            <a:pPr marL="1200150" lvl="3" eaLnBrk="0" hangingPunct="0">
              <a:spcBef>
                <a:spcPct val="20000"/>
              </a:spcBef>
            </a:pPr>
            <a:r>
              <a:rPr lang="en-US" sz="2400" b="1" dirty="0">
                <a:latin typeface="Times New Roman" pitchFamily="18" charset="0"/>
              </a:rPr>
              <a:t>Print matching tuples</a:t>
            </a: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CC8DEF4A-168F-41BB-AA65-66D1B3D21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8425" y="3266182"/>
            <a:ext cx="303320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COST=   </a:t>
            </a:r>
            <a:endParaRPr lang="en-US" sz="3200" dirty="0">
              <a:solidFill>
                <a:schemeClr val="tx2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M+⌈M/(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−1)⌉*N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36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>
                <a:ea typeface="ＭＳ Ｐゴシック" pitchFamily="34" charset="-128"/>
              </a:rPr>
              <a:t>The Projection Operation</a:t>
            </a:r>
          </a:p>
        </p:txBody>
      </p:sp>
      <p:pic>
        <p:nvPicPr>
          <p:cNvPr id="5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3048000" y="1828800"/>
            <a:ext cx="2895600" cy="10668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Discussions on:</a:t>
            </a:r>
          </a:p>
        </p:txBody>
      </p:sp>
      <p:cxnSp>
        <p:nvCxnSpPr>
          <p:cNvPr id="10" name="Straight Arrow Connector 9"/>
          <p:cNvCxnSpPr>
            <a:stCxn id="9" idx="2"/>
            <a:endCxn id="11" idx="0"/>
          </p:cNvCxnSpPr>
          <p:nvPr/>
        </p:nvCxnSpPr>
        <p:spPr>
          <a:xfrm flipH="1">
            <a:off x="2438400" y="2895600"/>
            <a:ext cx="2057400" cy="11604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381000" y="4056063"/>
            <a:ext cx="41148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Projection Based on Sorting</a:t>
            </a:r>
          </a:p>
        </p:txBody>
      </p:sp>
      <p:sp>
        <p:nvSpPr>
          <p:cNvPr id="13" name="Chevron 12"/>
          <p:cNvSpPr/>
          <p:nvPr/>
        </p:nvSpPr>
        <p:spPr>
          <a:xfrm rot="16200000">
            <a:off x="1935163" y="5380037"/>
            <a:ext cx="742950" cy="346075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876800" y="4056063"/>
            <a:ext cx="40005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Projection Based on Hashing</a:t>
            </a:r>
          </a:p>
        </p:txBody>
      </p:sp>
      <p:cxnSp>
        <p:nvCxnSpPr>
          <p:cNvPr id="18" name="Straight Arrow Connector 17"/>
          <p:cNvCxnSpPr>
            <a:stCxn id="9" idx="2"/>
            <a:endCxn id="15" idx="0"/>
          </p:cNvCxnSpPr>
          <p:nvPr/>
        </p:nvCxnSpPr>
        <p:spPr>
          <a:xfrm>
            <a:off x="4495800" y="2895600"/>
            <a:ext cx="2381250" cy="11604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5332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dirty="0"/>
              <a:t>Sort-Merge vs. Block Nested Loop</a:t>
            </a:r>
          </a:p>
        </p:txBody>
      </p:sp>
      <p:grpSp>
        <p:nvGrpSpPr>
          <p:cNvPr id="113669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113671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2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3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13674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5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6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13677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8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9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13680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13681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82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3670" name="Rectangle 16"/>
          <p:cNvSpPr>
            <a:spLocks noChangeArrowheads="1"/>
          </p:cNvSpPr>
          <p:nvPr/>
        </p:nvSpPr>
        <p:spPr bwMode="auto">
          <a:xfrm>
            <a:off x="685800" y="1524000"/>
            <a:ext cx="8382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</a:rPr>
              <a:t>Assuming </a:t>
            </a:r>
            <a:r>
              <a:rPr lang="en-US" sz="3200" dirty="0">
                <a:solidFill>
                  <a:srgbClr val="2906FA"/>
                </a:solidFill>
                <a:latin typeface="Times New Roman" pitchFamily="18" charset="0"/>
              </a:rPr>
              <a:t>100</a:t>
            </a:r>
            <a:r>
              <a:rPr lang="en-US" sz="3200" dirty="0">
                <a:latin typeface="Times New Roman" pitchFamily="18" charset="0"/>
              </a:rPr>
              <a:t> buffer pages, Reserves and Sailors can be sorted in 2 passes</a:t>
            </a: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</a:rPr>
              <a:t>Sort-Merge cost = 7,500 I/</a:t>
            </a:r>
            <a:r>
              <a:rPr lang="en-US" sz="3200" dirty="0" err="1">
                <a:latin typeface="Times New Roman" pitchFamily="18" charset="0"/>
              </a:rPr>
              <a:t>Os</a:t>
            </a:r>
            <a:endParaRPr lang="en-US" sz="3200" dirty="0">
              <a:latin typeface="Times New Roman" pitchFamily="18" charset="0"/>
            </a:endParaRP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</a:rPr>
              <a:t>Block Nested Loop cost = 6,500 I/</a:t>
            </a:r>
            <a:r>
              <a:rPr lang="en-US" sz="3200" dirty="0" err="1">
                <a:latin typeface="Times New Roman" pitchFamily="18" charset="0"/>
              </a:rPr>
              <a:t>Os</a:t>
            </a:r>
            <a:endParaRPr lang="en-US" sz="3200" dirty="0"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32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42330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Sort-Merge vs. Block Nested Loop</a:t>
            </a:r>
          </a:p>
        </p:txBody>
      </p:sp>
      <p:grpSp>
        <p:nvGrpSpPr>
          <p:cNvPr id="113669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113671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2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3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13674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5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6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13677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8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9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13680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13681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82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3670" name="Rectangle 16"/>
          <p:cNvSpPr>
            <a:spLocks noChangeArrowheads="1"/>
          </p:cNvSpPr>
          <p:nvPr/>
        </p:nvSpPr>
        <p:spPr bwMode="auto">
          <a:xfrm>
            <a:off x="685800" y="1524000"/>
            <a:ext cx="8382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</a:rPr>
              <a:t>Assuming 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</a:rPr>
              <a:t>35</a:t>
            </a:r>
            <a:r>
              <a:rPr lang="en-US" sz="3200" dirty="0">
                <a:latin typeface="Times New Roman" pitchFamily="18" charset="0"/>
              </a:rPr>
              <a:t> buffer pages, Reserves and Sailors can be sorted in 2 passes</a:t>
            </a: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</a:rPr>
              <a:t>Sort-Merge cost = 7,500 I/</a:t>
            </a:r>
            <a:r>
              <a:rPr lang="en-US" sz="3200" dirty="0" err="1">
                <a:latin typeface="Times New Roman" pitchFamily="18" charset="0"/>
              </a:rPr>
              <a:t>Os</a:t>
            </a:r>
            <a:endParaRPr lang="en-US" sz="3200" dirty="0">
              <a:latin typeface="Times New Roman" pitchFamily="18" charset="0"/>
            </a:endParaRP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</a:rPr>
              <a:t>Block Nested Loop cost = 15,500 I/</a:t>
            </a:r>
            <a:r>
              <a:rPr lang="en-US" sz="3200" dirty="0" err="1">
                <a:latin typeface="Times New Roman" pitchFamily="18" charset="0"/>
              </a:rPr>
              <a:t>Os</a:t>
            </a:r>
            <a:endParaRPr lang="en-US" sz="3200" dirty="0"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32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94746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Sort-Merge vs. Block Nested Loop</a:t>
            </a:r>
          </a:p>
        </p:txBody>
      </p:sp>
      <p:grpSp>
        <p:nvGrpSpPr>
          <p:cNvPr id="113669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113671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2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3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13674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5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6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13677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8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9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13680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13681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82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3670" name="Rectangle 16"/>
          <p:cNvSpPr>
            <a:spLocks noChangeArrowheads="1"/>
          </p:cNvSpPr>
          <p:nvPr/>
        </p:nvSpPr>
        <p:spPr bwMode="auto">
          <a:xfrm>
            <a:off x="685800" y="1524000"/>
            <a:ext cx="8382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</a:rPr>
              <a:t>Assuming 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</a:rPr>
              <a:t>300</a:t>
            </a:r>
            <a:r>
              <a:rPr lang="en-US" sz="3200" dirty="0">
                <a:latin typeface="Times New Roman" pitchFamily="18" charset="0"/>
              </a:rPr>
              <a:t> buffer pages, Reserves and Sailors can be sorted in 2 passes</a:t>
            </a: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</a:rPr>
              <a:t>Sort-Merge cost = 7,500 I/</a:t>
            </a:r>
            <a:r>
              <a:rPr lang="en-US" sz="3200" dirty="0" err="1">
                <a:latin typeface="Times New Roman" pitchFamily="18" charset="0"/>
              </a:rPr>
              <a:t>Os</a:t>
            </a:r>
            <a:endParaRPr lang="en-US" sz="3200" dirty="0">
              <a:latin typeface="Times New Roman" pitchFamily="18" charset="0"/>
            </a:endParaRP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</a:rPr>
              <a:t>Block Nested Loop cost = 2,500 I/</a:t>
            </a:r>
            <a:r>
              <a:rPr lang="en-US" sz="3200" dirty="0" err="1">
                <a:latin typeface="Times New Roman" pitchFamily="18" charset="0"/>
              </a:rPr>
              <a:t>Os</a:t>
            </a:r>
            <a:endParaRPr lang="en-US" sz="3200" dirty="0"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32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85115" y="6056423"/>
            <a:ext cx="8305800" cy="58740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The Block Nested Loops Join is more sensitive to the buffer size!</a:t>
            </a:r>
          </a:p>
        </p:txBody>
      </p:sp>
    </p:spTree>
    <p:extLst>
      <p:ext uri="{BB962C8B-B14F-4D97-AF65-F5344CB8AC3E}">
        <p14:creationId xmlns:p14="http://schemas.microsoft.com/office/powerpoint/2010/main" val="421883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Sort-Merge Join</a:t>
            </a:r>
          </a:p>
        </p:txBody>
      </p:sp>
      <p:grpSp>
        <p:nvGrpSpPr>
          <p:cNvPr id="113669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113671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2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3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13674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5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6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13677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8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9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13680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13681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82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3670" name="Rectangle 16"/>
          <p:cNvSpPr>
            <a:spLocks noChangeArrowheads="1"/>
          </p:cNvSpPr>
          <p:nvPr/>
        </p:nvSpPr>
        <p:spPr bwMode="auto">
          <a:xfrm>
            <a:off x="457200" y="1523999"/>
            <a:ext cx="8610600" cy="2403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</a:rPr>
              <a:t>COST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dirty="0">
                <a:latin typeface="Times New Roman" pitchFamily="18" charset="0"/>
              </a:rPr>
              <a:t>2M*⌈1+log</a:t>
            </a:r>
            <a:r>
              <a:rPr lang="en-US" sz="2400" baseline="-25000" dirty="0">
                <a:latin typeface="Times New Roman" pitchFamily="18" charset="0"/>
              </a:rPr>
              <a:t>B−1</a:t>
            </a:r>
            <a:r>
              <a:rPr lang="en-US" sz="2400" dirty="0">
                <a:latin typeface="Times New Roman" pitchFamily="18" charset="0"/>
              </a:rPr>
              <a:t>⌈M/B⌉⌉ + 2N*⌈1+log</a:t>
            </a:r>
            <a:r>
              <a:rPr lang="en-US" sz="2400" baseline="-25000" dirty="0">
                <a:latin typeface="Times New Roman" pitchFamily="18" charset="0"/>
              </a:rPr>
              <a:t>B−1</a:t>
            </a:r>
            <a:r>
              <a:rPr lang="en-US" sz="2400" dirty="0">
                <a:latin typeface="Times New Roman" pitchFamily="18" charset="0"/>
              </a:rPr>
              <a:t>⌈N/B⌉⌉ + M + N</a:t>
            </a: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7" name="Rounded Rectangle 19">
            <a:extLst>
              <a:ext uri="{FF2B5EF4-FFF2-40B4-BE49-F238E27FC236}">
                <a16:creationId xmlns:a16="http://schemas.microsoft.com/office/drawing/2014/main" id="{75B115B0-A223-42E8-9B8B-014E8A81C540}"/>
              </a:ext>
            </a:extLst>
          </p:cNvPr>
          <p:cNvSpPr/>
          <p:nvPr/>
        </p:nvSpPr>
        <p:spPr>
          <a:xfrm>
            <a:off x="1233488" y="6096000"/>
            <a:ext cx="6858000" cy="533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Can we do better?</a:t>
            </a:r>
          </a:p>
        </p:txBody>
      </p:sp>
    </p:spTree>
    <p:extLst>
      <p:ext uri="{BB962C8B-B14F-4D97-AF65-F5344CB8AC3E}">
        <p14:creationId xmlns:p14="http://schemas.microsoft.com/office/powerpoint/2010/main" val="57305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Sort-Merge Join</a:t>
            </a:r>
          </a:p>
        </p:txBody>
      </p:sp>
      <p:grpSp>
        <p:nvGrpSpPr>
          <p:cNvPr id="113669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113671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2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3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13674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5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6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13677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8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9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13680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13681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82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3670" name="Rectangle 16"/>
          <p:cNvSpPr>
            <a:spLocks noChangeArrowheads="1"/>
          </p:cNvSpPr>
          <p:nvPr/>
        </p:nvSpPr>
        <p:spPr bwMode="auto">
          <a:xfrm>
            <a:off x="457200" y="1523999"/>
            <a:ext cx="8610600" cy="2403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If B &gt; √L where L is the number of pages of the larger relation:</a:t>
            </a:r>
          </a:p>
          <a:p>
            <a:pPr marL="914400" lvl="1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</a:rPr>
              <a:t>Using replacement sort (outputs on avg. 2B-sized runs/pass)</a:t>
            </a:r>
          </a:p>
          <a:p>
            <a:pPr marL="914400" lvl="1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</a:rPr>
              <a:t>and combining the merging phases of the sort and the join:</a:t>
            </a:r>
          </a:p>
          <a:p>
            <a:pPr marL="1371600" lvl="2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COST = 3 (M + N)</a:t>
            </a:r>
          </a:p>
          <a:p>
            <a:pPr marL="1371600" lvl="2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COST = 3 (1000 + 500) = 4,500 I/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</a:rPr>
              <a:t>Os</a:t>
            </a:r>
            <a:endParaRPr lang="en-US" sz="24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87342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The Join Operation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We will study </a:t>
            </a:r>
            <a:r>
              <a:rPr lang="en-US" sz="2800" i="1" dirty="0"/>
              <a:t>five</a:t>
            </a:r>
            <a:r>
              <a:rPr lang="en-US" sz="2800" dirty="0"/>
              <a:t> join algorithms, </a:t>
            </a:r>
            <a:r>
              <a:rPr lang="en-US" sz="2800" i="1" dirty="0"/>
              <a:t>two</a:t>
            </a:r>
            <a:r>
              <a:rPr lang="en-US" sz="2800" dirty="0"/>
              <a:t> which enumerate the cross-product and </a:t>
            </a:r>
            <a:r>
              <a:rPr lang="en-US" sz="2800" i="1" dirty="0"/>
              <a:t>three</a:t>
            </a:r>
            <a:r>
              <a:rPr lang="en-US" sz="2800" dirty="0"/>
              <a:t> which do not</a:t>
            </a:r>
          </a:p>
          <a:p>
            <a:pPr>
              <a:buFont typeface="Wingdings" pitchFamily="2" charset="2"/>
              <a:buChar char="§"/>
            </a:pPr>
            <a:endParaRPr lang="en-US" sz="31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Join algorithms which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Simple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Block Nested Loops Join</a:t>
            </a:r>
          </a:p>
          <a:p>
            <a:pPr marL="457200" lvl="1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Join algorithms which </a:t>
            </a:r>
            <a:r>
              <a:rPr lang="en-US" sz="2800" u="sng" dirty="0"/>
              <a:t>do not</a:t>
            </a:r>
            <a:r>
              <a:rPr lang="en-US" sz="2800" dirty="0"/>
              <a:t>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Index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Sort-Merge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Hash Join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153536" y="5736652"/>
            <a:ext cx="6553200" cy="408065"/>
          </a:xfrm>
          <a:prstGeom prst="rect">
            <a:avLst/>
          </a:prstGeom>
          <a:solidFill>
            <a:srgbClr val="92D050">
              <a:alpha val="5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755228" y="5562997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158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Hash Join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The join algorithm based on hashing has two phases: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Partitioning (also called </a:t>
            </a:r>
            <a:r>
              <a:rPr lang="en-US" sz="2600" i="1" dirty="0">
                <a:solidFill>
                  <a:srgbClr val="0070C0"/>
                </a:solidFill>
              </a:rPr>
              <a:t>Building</a:t>
            </a:r>
            <a:r>
              <a:rPr lang="en-US" sz="2600" dirty="0">
                <a:solidFill>
                  <a:srgbClr val="0070C0"/>
                </a:solidFill>
              </a:rPr>
              <a:t>) Phase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Probing (also called </a:t>
            </a:r>
            <a:r>
              <a:rPr lang="en-US" sz="2600" i="1" dirty="0">
                <a:solidFill>
                  <a:srgbClr val="0070C0"/>
                </a:solidFill>
              </a:rPr>
              <a:t>Matching</a:t>
            </a:r>
            <a:r>
              <a:rPr lang="en-US" sz="2600" dirty="0">
                <a:solidFill>
                  <a:srgbClr val="0070C0"/>
                </a:solidFill>
              </a:rPr>
              <a:t>) Phase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B050"/>
                </a:solidFill>
              </a:rPr>
              <a:t>Idea</a:t>
            </a:r>
            <a:r>
              <a:rPr lang="en-US" sz="2800" dirty="0"/>
              <a:t>: Hash both relations </a:t>
            </a:r>
            <a:r>
              <a:rPr lang="en-US" sz="2800" i="1" dirty="0"/>
              <a:t>on the join attribute </a:t>
            </a:r>
            <a:r>
              <a:rPr lang="en-US" sz="2800" dirty="0"/>
              <a:t>into </a:t>
            </a:r>
            <a:r>
              <a:rPr lang="en-US" sz="2800" b="1" i="1" dirty="0"/>
              <a:t>k</a:t>
            </a:r>
            <a:r>
              <a:rPr lang="en-US" sz="2800" dirty="0"/>
              <a:t> partitions, using the </a:t>
            </a:r>
            <a:r>
              <a:rPr lang="en-US" sz="2800" b="1" i="1" dirty="0"/>
              <a:t>same</a:t>
            </a:r>
            <a:r>
              <a:rPr lang="en-US" sz="2800" dirty="0"/>
              <a:t> hash function </a:t>
            </a:r>
            <a:r>
              <a:rPr lang="en-US" sz="2800" b="1" i="1" dirty="0"/>
              <a:t>h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B050"/>
                </a:solidFill>
              </a:rPr>
              <a:t>Premise</a:t>
            </a:r>
            <a:r>
              <a:rPr lang="en-US" sz="2800" dirty="0"/>
              <a:t>: R tuples in partition </a:t>
            </a:r>
            <a:r>
              <a:rPr lang="en-US" sz="2800" b="1" i="1" dirty="0" err="1"/>
              <a:t>i</a:t>
            </a:r>
            <a:r>
              <a:rPr lang="en-US" sz="2800" dirty="0"/>
              <a:t> can join only with S tuples in the same partition </a:t>
            </a:r>
            <a:r>
              <a:rPr lang="en-US" sz="2800" b="1" i="1" dirty="0" err="1"/>
              <a:t>i</a:t>
            </a:r>
            <a:endParaRPr lang="en-US" sz="2800" b="1" i="1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693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Hash Join: Partitioning Phase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Partition both relations using hash function </a:t>
            </a:r>
            <a:r>
              <a:rPr lang="en-US" sz="2800" b="1" i="1" dirty="0"/>
              <a:t>h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6" name="Group 114"/>
          <p:cNvGrpSpPr>
            <a:grpSpLocks/>
          </p:cNvGrpSpPr>
          <p:nvPr/>
        </p:nvGrpSpPr>
        <p:grpSpPr bwMode="auto">
          <a:xfrm>
            <a:off x="1600200" y="2974975"/>
            <a:ext cx="5657850" cy="2968625"/>
            <a:chOff x="2162" y="203"/>
            <a:chExt cx="3564" cy="1870"/>
          </a:xfrm>
        </p:grpSpPr>
        <p:sp>
          <p:nvSpPr>
            <p:cNvPr id="7" name="Rectangle 61"/>
            <p:cNvSpPr>
              <a:spLocks noChangeArrowheads="1"/>
            </p:cNvSpPr>
            <p:nvPr/>
          </p:nvSpPr>
          <p:spPr bwMode="auto">
            <a:xfrm>
              <a:off x="2934" y="1830"/>
              <a:ext cx="1582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B main memory buffers</a:t>
              </a:r>
            </a:p>
          </p:txBody>
        </p:sp>
        <p:sp>
          <p:nvSpPr>
            <p:cNvPr id="8" name="Rectangle 62"/>
            <p:cNvSpPr>
              <a:spLocks noChangeArrowheads="1"/>
            </p:cNvSpPr>
            <p:nvPr/>
          </p:nvSpPr>
          <p:spPr bwMode="auto">
            <a:xfrm>
              <a:off x="4908" y="1844"/>
              <a:ext cx="39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Disk</a:t>
              </a:r>
            </a:p>
          </p:txBody>
        </p:sp>
        <p:sp>
          <p:nvSpPr>
            <p:cNvPr id="9" name="Rectangle 63"/>
            <p:cNvSpPr>
              <a:spLocks noChangeArrowheads="1"/>
            </p:cNvSpPr>
            <p:nvPr/>
          </p:nvSpPr>
          <p:spPr bwMode="auto">
            <a:xfrm>
              <a:off x="2315" y="1844"/>
              <a:ext cx="39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Disk</a:t>
              </a:r>
            </a:p>
          </p:txBody>
        </p:sp>
        <p:sp>
          <p:nvSpPr>
            <p:cNvPr id="10" name="Rectangle 64"/>
            <p:cNvSpPr>
              <a:spLocks noChangeArrowheads="1"/>
            </p:cNvSpPr>
            <p:nvPr/>
          </p:nvSpPr>
          <p:spPr bwMode="auto">
            <a:xfrm>
              <a:off x="2162" y="203"/>
              <a:ext cx="670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Original </a:t>
              </a:r>
            </a:p>
            <a:p>
              <a:r>
                <a:rPr lang="en-US" sz="1800" b="1">
                  <a:solidFill>
                    <a:srgbClr val="000000"/>
                  </a:solidFill>
                </a:rPr>
                <a:t>Relation</a:t>
              </a:r>
            </a:p>
          </p:txBody>
        </p:sp>
        <p:sp>
          <p:nvSpPr>
            <p:cNvPr id="11" name="Rectangle 65"/>
            <p:cNvSpPr>
              <a:spLocks noChangeArrowheads="1"/>
            </p:cNvSpPr>
            <p:nvPr/>
          </p:nvSpPr>
          <p:spPr bwMode="auto">
            <a:xfrm>
              <a:off x="3914" y="395"/>
              <a:ext cx="581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OUTPUT</a:t>
              </a:r>
            </a:p>
          </p:txBody>
        </p:sp>
        <p:sp>
          <p:nvSpPr>
            <p:cNvPr id="12" name="Freeform 66"/>
            <p:cNvSpPr>
              <a:spLocks/>
            </p:cNvSpPr>
            <p:nvPr/>
          </p:nvSpPr>
          <p:spPr bwMode="auto">
            <a:xfrm>
              <a:off x="5040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4 w 27"/>
                <a:gd name="T3" fmla="*/ 0 h 40"/>
                <a:gd name="T4" fmla="*/ 0 w 27"/>
                <a:gd name="T5" fmla="*/ 20 h 40"/>
                <a:gd name="T6" fmla="*/ 14 w 27"/>
                <a:gd name="T7" fmla="*/ 39 h 40"/>
                <a:gd name="T8" fmla="*/ 26 w 27"/>
                <a:gd name="T9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40">
                  <a:moveTo>
                    <a:pt x="26" y="20"/>
                  </a:moveTo>
                  <a:lnTo>
                    <a:pt x="14" y="0"/>
                  </a:lnTo>
                  <a:lnTo>
                    <a:pt x="0" y="20"/>
                  </a:lnTo>
                  <a:lnTo>
                    <a:pt x="14" y="39"/>
                  </a:lnTo>
                  <a:lnTo>
                    <a:pt x="26" y="2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67"/>
            <p:cNvSpPr>
              <a:spLocks/>
            </p:cNvSpPr>
            <p:nvPr/>
          </p:nvSpPr>
          <p:spPr bwMode="auto">
            <a:xfrm>
              <a:off x="5138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4 w 27"/>
                <a:gd name="T3" fmla="*/ 0 h 40"/>
                <a:gd name="T4" fmla="*/ 0 w 27"/>
                <a:gd name="T5" fmla="*/ 20 h 40"/>
                <a:gd name="T6" fmla="*/ 14 w 27"/>
                <a:gd name="T7" fmla="*/ 39 h 40"/>
                <a:gd name="T8" fmla="*/ 26 w 27"/>
                <a:gd name="T9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40">
                  <a:moveTo>
                    <a:pt x="26" y="20"/>
                  </a:moveTo>
                  <a:lnTo>
                    <a:pt x="14" y="0"/>
                  </a:lnTo>
                  <a:lnTo>
                    <a:pt x="0" y="20"/>
                  </a:lnTo>
                  <a:lnTo>
                    <a:pt x="14" y="39"/>
                  </a:lnTo>
                  <a:lnTo>
                    <a:pt x="26" y="2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68"/>
            <p:cNvSpPr>
              <a:spLocks/>
            </p:cNvSpPr>
            <p:nvPr/>
          </p:nvSpPr>
          <p:spPr bwMode="auto">
            <a:xfrm>
              <a:off x="2832" y="384"/>
              <a:ext cx="1683" cy="1442"/>
            </a:xfrm>
            <a:custGeom>
              <a:avLst/>
              <a:gdLst>
                <a:gd name="T0" fmla="*/ 0 w 1683"/>
                <a:gd name="T1" fmla="*/ 1441 h 1442"/>
                <a:gd name="T2" fmla="*/ 0 w 1683"/>
                <a:gd name="T3" fmla="*/ 0 h 1442"/>
                <a:gd name="T4" fmla="*/ 1682 w 1683"/>
                <a:gd name="T5" fmla="*/ 0 h 1442"/>
                <a:gd name="T6" fmla="*/ 1682 w 1683"/>
                <a:gd name="T7" fmla="*/ 1441 h 1442"/>
                <a:gd name="T8" fmla="*/ 0 w 1683"/>
                <a:gd name="T9" fmla="*/ 1441 h 1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3" h="1442">
                  <a:moveTo>
                    <a:pt x="0" y="1441"/>
                  </a:moveTo>
                  <a:lnTo>
                    <a:pt x="0" y="0"/>
                  </a:lnTo>
                  <a:lnTo>
                    <a:pt x="1682" y="0"/>
                  </a:lnTo>
                  <a:lnTo>
                    <a:pt x="1682" y="1441"/>
                  </a:lnTo>
                  <a:lnTo>
                    <a:pt x="0" y="144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69"/>
            <p:cNvSpPr>
              <a:spLocks/>
            </p:cNvSpPr>
            <p:nvPr/>
          </p:nvSpPr>
          <p:spPr bwMode="auto">
            <a:xfrm>
              <a:off x="3054" y="1215"/>
              <a:ext cx="211" cy="170"/>
            </a:xfrm>
            <a:custGeom>
              <a:avLst/>
              <a:gdLst>
                <a:gd name="T0" fmla="*/ 0 w 211"/>
                <a:gd name="T1" fmla="*/ 169 h 170"/>
                <a:gd name="T2" fmla="*/ 0 w 211"/>
                <a:gd name="T3" fmla="*/ 0 h 170"/>
                <a:gd name="T4" fmla="*/ 210 w 211"/>
                <a:gd name="T5" fmla="*/ 0 h 170"/>
                <a:gd name="T6" fmla="*/ 210 w 211"/>
                <a:gd name="T7" fmla="*/ 169 h 170"/>
                <a:gd name="T8" fmla="*/ 0 w 211"/>
                <a:gd name="T9" fmla="*/ 16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70">
                  <a:moveTo>
                    <a:pt x="0" y="169"/>
                  </a:moveTo>
                  <a:lnTo>
                    <a:pt x="0" y="0"/>
                  </a:lnTo>
                  <a:lnTo>
                    <a:pt x="210" y="0"/>
                  </a:lnTo>
                  <a:lnTo>
                    <a:pt x="210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" name="Group 73"/>
            <p:cNvGrpSpPr>
              <a:grpSpLocks/>
            </p:cNvGrpSpPr>
            <p:nvPr/>
          </p:nvGrpSpPr>
          <p:grpSpPr bwMode="auto">
            <a:xfrm>
              <a:off x="4158" y="1336"/>
              <a:ext cx="211" cy="57"/>
              <a:chOff x="4158" y="1336"/>
              <a:chExt cx="211" cy="57"/>
            </a:xfrm>
          </p:grpSpPr>
          <p:sp>
            <p:nvSpPr>
              <p:cNvPr id="57" name="Freeform 70"/>
              <p:cNvSpPr>
                <a:spLocks/>
              </p:cNvSpPr>
              <p:nvPr/>
            </p:nvSpPr>
            <p:spPr bwMode="auto">
              <a:xfrm>
                <a:off x="4158" y="1336"/>
                <a:ext cx="27" cy="40"/>
              </a:xfrm>
              <a:custGeom>
                <a:avLst/>
                <a:gdLst>
                  <a:gd name="T0" fmla="*/ 26 w 27"/>
                  <a:gd name="T1" fmla="*/ 19 h 40"/>
                  <a:gd name="T2" fmla="*/ 13 w 27"/>
                  <a:gd name="T3" fmla="*/ 0 h 40"/>
                  <a:gd name="T4" fmla="*/ 0 w 27"/>
                  <a:gd name="T5" fmla="*/ 19 h 40"/>
                  <a:gd name="T6" fmla="*/ 13 w 27"/>
                  <a:gd name="T7" fmla="*/ 39 h 40"/>
                  <a:gd name="T8" fmla="*/ 26 w 27"/>
                  <a:gd name="T9" fmla="*/ 19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40">
                    <a:moveTo>
                      <a:pt x="26" y="19"/>
                    </a:moveTo>
                    <a:lnTo>
                      <a:pt x="13" y="0"/>
                    </a:lnTo>
                    <a:lnTo>
                      <a:pt x="0" y="19"/>
                    </a:lnTo>
                    <a:lnTo>
                      <a:pt x="13" y="39"/>
                    </a:lnTo>
                    <a:lnTo>
                      <a:pt x="26" y="19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Freeform 71"/>
              <p:cNvSpPr>
                <a:spLocks/>
              </p:cNvSpPr>
              <p:nvPr/>
            </p:nvSpPr>
            <p:spPr bwMode="auto">
              <a:xfrm>
                <a:off x="4249" y="1336"/>
                <a:ext cx="27" cy="40"/>
              </a:xfrm>
              <a:custGeom>
                <a:avLst/>
                <a:gdLst>
                  <a:gd name="T0" fmla="*/ 26 w 27"/>
                  <a:gd name="T1" fmla="*/ 19 h 40"/>
                  <a:gd name="T2" fmla="*/ 13 w 27"/>
                  <a:gd name="T3" fmla="*/ 0 h 40"/>
                  <a:gd name="T4" fmla="*/ 0 w 27"/>
                  <a:gd name="T5" fmla="*/ 19 h 40"/>
                  <a:gd name="T6" fmla="*/ 13 w 27"/>
                  <a:gd name="T7" fmla="*/ 39 h 40"/>
                  <a:gd name="T8" fmla="*/ 26 w 27"/>
                  <a:gd name="T9" fmla="*/ 19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40">
                    <a:moveTo>
                      <a:pt x="26" y="19"/>
                    </a:moveTo>
                    <a:lnTo>
                      <a:pt x="13" y="0"/>
                    </a:lnTo>
                    <a:lnTo>
                      <a:pt x="0" y="19"/>
                    </a:lnTo>
                    <a:lnTo>
                      <a:pt x="13" y="39"/>
                    </a:lnTo>
                    <a:lnTo>
                      <a:pt x="26" y="19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Freeform 72"/>
              <p:cNvSpPr>
                <a:spLocks/>
              </p:cNvSpPr>
              <p:nvPr/>
            </p:nvSpPr>
            <p:spPr bwMode="auto">
              <a:xfrm>
                <a:off x="4347" y="1336"/>
                <a:ext cx="22" cy="57"/>
              </a:xfrm>
              <a:custGeom>
                <a:avLst/>
                <a:gdLst>
                  <a:gd name="T0" fmla="*/ 21 w 22"/>
                  <a:gd name="T1" fmla="*/ 27 h 57"/>
                  <a:gd name="T2" fmla="*/ 11 w 22"/>
                  <a:gd name="T3" fmla="*/ 0 h 57"/>
                  <a:gd name="T4" fmla="*/ 0 w 22"/>
                  <a:gd name="T5" fmla="*/ 27 h 57"/>
                  <a:gd name="T6" fmla="*/ 11 w 22"/>
                  <a:gd name="T7" fmla="*/ 56 h 57"/>
                  <a:gd name="T8" fmla="*/ 21 w 22"/>
                  <a:gd name="T9" fmla="*/ 2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57">
                    <a:moveTo>
                      <a:pt x="21" y="27"/>
                    </a:moveTo>
                    <a:lnTo>
                      <a:pt x="11" y="0"/>
                    </a:lnTo>
                    <a:lnTo>
                      <a:pt x="0" y="27"/>
                    </a:lnTo>
                    <a:lnTo>
                      <a:pt x="11" y="56"/>
                    </a:lnTo>
                    <a:lnTo>
                      <a:pt x="21" y="27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" name="Freeform 74"/>
            <p:cNvSpPr>
              <a:spLocks/>
            </p:cNvSpPr>
            <p:nvPr/>
          </p:nvSpPr>
          <p:spPr bwMode="auto">
            <a:xfrm>
              <a:off x="4793" y="791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75"/>
            <p:cNvSpPr>
              <a:spLocks/>
            </p:cNvSpPr>
            <p:nvPr/>
          </p:nvSpPr>
          <p:spPr bwMode="auto">
            <a:xfrm>
              <a:off x="4976" y="791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76"/>
            <p:cNvSpPr>
              <a:spLocks/>
            </p:cNvSpPr>
            <p:nvPr/>
          </p:nvSpPr>
          <p:spPr bwMode="auto">
            <a:xfrm>
              <a:off x="4793" y="1085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77"/>
            <p:cNvSpPr>
              <a:spLocks/>
            </p:cNvSpPr>
            <p:nvPr/>
          </p:nvSpPr>
          <p:spPr bwMode="auto">
            <a:xfrm>
              <a:off x="4982" y="1085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78"/>
            <p:cNvSpPr>
              <a:spLocks/>
            </p:cNvSpPr>
            <p:nvPr/>
          </p:nvSpPr>
          <p:spPr bwMode="auto">
            <a:xfrm>
              <a:off x="4950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3 w 27"/>
                <a:gd name="T3" fmla="*/ 0 h 40"/>
                <a:gd name="T4" fmla="*/ 0 w 27"/>
                <a:gd name="T5" fmla="*/ 20 h 40"/>
                <a:gd name="T6" fmla="*/ 13 w 27"/>
                <a:gd name="T7" fmla="*/ 39 h 40"/>
                <a:gd name="T8" fmla="*/ 26 w 27"/>
                <a:gd name="T9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40">
                  <a:moveTo>
                    <a:pt x="26" y="20"/>
                  </a:moveTo>
                  <a:lnTo>
                    <a:pt x="13" y="0"/>
                  </a:lnTo>
                  <a:lnTo>
                    <a:pt x="0" y="20"/>
                  </a:lnTo>
                  <a:lnTo>
                    <a:pt x="13" y="39"/>
                  </a:lnTo>
                  <a:lnTo>
                    <a:pt x="26" y="2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79"/>
            <p:cNvSpPr>
              <a:spLocks/>
            </p:cNvSpPr>
            <p:nvPr/>
          </p:nvSpPr>
          <p:spPr bwMode="auto">
            <a:xfrm>
              <a:off x="5171" y="1085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80"/>
            <p:cNvSpPr>
              <a:spLocks noChangeArrowheads="1"/>
            </p:cNvSpPr>
            <p:nvPr/>
          </p:nvSpPr>
          <p:spPr bwMode="auto">
            <a:xfrm>
              <a:off x="4148" y="907"/>
              <a:ext cx="170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4" name="Freeform 81"/>
            <p:cNvSpPr>
              <a:spLocks/>
            </p:cNvSpPr>
            <p:nvPr/>
          </p:nvSpPr>
          <p:spPr bwMode="auto">
            <a:xfrm>
              <a:off x="4793" y="1611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82"/>
            <p:cNvSpPr>
              <a:spLocks/>
            </p:cNvSpPr>
            <p:nvPr/>
          </p:nvSpPr>
          <p:spPr bwMode="auto">
            <a:xfrm>
              <a:off x="4128" y="1584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Rectangle 83"/>
            <p:cNvSpPr>
              <a:spLocks noChangeArrowheads="1"/>
            </p:cNvSpPr>
            <p:nvPr/>
          </p:nvSpPr>
          <p:spPr bwMode="auto">
            <a:xfrm>
              <a:off x="2905" y="951"/>
              <a:ext cx="46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INPUT</a:t>
              </a:r>
            </a:p>
          </p:txBody>
        </p:sp>
        <p:sp useBgFill="1">
          <p:nvSpPr>
            <p:cNvPr id="27" name="Rectangle 84"/>
            <p:cNvSpPr>
              <a:spLocks noChangeArrowheads="1"/>
            </p:cNvSpPr>
            <p:nvPr/>
          </p:nvSpPr>
          <p:spPr bwMode="auto">
            <a:xfrm>
              <a:off x="4148" y="562"/>
              <a:ext cx="170" cy="190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8" name="Rectangle 85"/>
            <p:cNvSpPr>
              <a:spLocks noChangeArrowheads="1"/>
            </p:cNvSpPr>
            <p:nvPr/>
          </p:nvSpPr>
          <p:spPr bwMode="auto">
            <a:xfrm>
              <a:off x="3272" y="1106"/>
              <a:ext cx="512" cy="4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hash</a:t>
              </a:r>
            </a:p>
            <a:p>
              <a:pPr algn="ctr">
                <a:lnSpc>
                  <a:spcPct val="50000"/>
                </a:lnSpc>
              </a:pPr>
              <a:r>
                <a:rPr lang="en-US" sz="1400" b="1">
                  <a:solidFill>
                    <a:srgbClr val="000000"/>
                  </a:solidFill>
                </a:rPr>
                <a:t>function</a:t>
              </a:r>
            </a:p>
            <a:p>
              <a:pPr algn="ctr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29" name="Rectangle 86"/>
            <p:cNvSpPr>
              <a:spLocks noChangeArrowheads="1"/>
            </p:cNvSpPr>
            <p:nvPr/>
          </p:nvSpPr>
          <p:spPr bwMode="auto">
            <a:xfrm>
              <a:off x="4088" y="1402"/>
              <a:ext cx="28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B-1</a:t>
              </a:r>
            </a:p>
          </p:txBody>
        </p:sp>
        <p:sp>
          <p:nvSpPr>
            <p:cNvPr id="30" name="Rectangle 87"/>
            <p:cNvSpPr>
              <a:spLocks noChangeArrowheads="1"/>
            </p:cNvSpPr>
            <p:nvPr/>
          </p:nvSpPr>
          <p:spPr bwMode="auto">
            <a:xfrm>
              <a:off x="4695" y="388"/>
              <a:ext cx="722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Partitions</a:t>
              </a:r>
            </a:p>
          </p:txBody>
        </p:sp>
        <p:sp>
          <p:nvSpPr>
            <p:cNvPr id="31" name="Rectangle 88"/>
            <p:cNvSpPr>
              <a:spLocks noChangeArrowheads="1"/>
            </p:cNvSpPr>
            <p:nvPr/>
          </p:nvSpPr>
          <p:spPr bwMode="auto">
            <a:xfrm>
              <a:off x="5422" y="773"/>
              <a:ext cx="186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2" name="Rectangle 89"/>
            <p:cNvSpPr>
              <a:spLocks noChangeArrowheads="1"/>
            </p:cNvSpPr>
            <p:nvPr/>
          </p:nvSpPr>
          <p:spPr bwMode="auto">
            <a:xfrm>
              <a:off x="5416" y="1040"/>
              <a:ext cx="186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3" name="Rectangle 90"/>
            <p:cNvSpPr>
              <a:spLocks noChangeArrowheads="1"/>
            </p:cNvSpPr>
            <p:nvPr/>
          </p:nvSpPr>
          <p:spPr bwMode="auto">
            <a:xfrm>
              <a:off x="5396" y="1539"/>
              <a:ext cx="330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B-1</a:t>
              </a:r>
            </a:p>
          </p:txBody>
        </p:sp>
        <p:grpSp>
          <p:nvGrpSpPr>
            <p:cNvPr id="34" name="Group 95"/>
            <p:cNvGrpSpPr>
              <a:grpSpLocks/>
            </p:cNvGrpSpPr>
            <p:nvPr/>
          </p:nvGrpSpPr>
          <p:grpSpPr bwMode="auto">
            <a:xfrm>
              <a:off x="2209" y="628"/>
              <a:ext cx="575" cy="1228"/>
              <a:chOff x="2209" y="628"/>
              <a:chExt cx="575" cy="1228"/>
            </a:xfrm>
          </p:grpSpPr>
          <p:sp>
            <p:nvSpPr>
              <p:cNvPr id="53" name="Oval 91"/>
              <p:cNvSpPr>
                <a:spLocks noChangeArrowheads="1"/>
              </p:cNvSpPr>
              <p:nvPr/>
            </p:nvSpPr>
            <p:spPr bwMode="auto">
              <a:xfrm>
                <a:off x="2213" y="628"/>
                <a:ext cx="567" cy="85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92"/>
              <p:cNvSpPr>
                <a:spLocks noChangeShapeType="1"/>
              </p:cNvSpPr>
              <p:nvPr/>
            </p:nvSpPr>
            <p:spPr bwMode="auto">
              <a:xfrm>
                <a:off x="2209" y="674"/>
                <a:ext cx="0" cy="1101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93"/>
              <p:cNvSpPr>
                <a:spLocks noChangeShapeType="1"/>
              </p:cNvSpPr>
              <p:nvPr/>
            </p:nvSpPr>
            <p:spPr bwMode="auto">
              <a:xfrm>
                <a:off x="2784" y="674"/>
                <a:ext cx="0" cy="1101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Arc 94"/>
              <p:cNvSpPr>
                <a:spLocks/>
              </p:cNvSpPr>
              <p:nvPr/>
            </p:nvSpPr>
            <p:spPr bwMode="auto">
              <a:xfrm>
                <a:off x="2212" y="1781"/>
                <a:ext cx="567" cy="75"/>
              </a:xfrm>
              <a:custGeom>
                <a:avLst/>
                <a:gdLst>
                  <a:gd name="G0" fmla="+- 21600 0 0"/>
                  <a:gd name="G1" fmla="+- 1536 0 0"/>
                  <a:gd name="G2" fmla="+- 21600 0 0"/>
                  <a:gd name="T0" fmla="*/ 43180 w 43200"/>
                  <a:gd name="T1" fmla="*/ 606 h 23136"/>
                  <a:gd name="T2" fmla="*/ 55 w 43200"/>
                  <a:gd name="T3" fmla="*/ 0 h 23136"/>
                  <a:gd name="T4" fmla="*/ 21600 w 43200"/>
                  <a:gd name="T5" fmla="*/ 1536 h 23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3136" fill="none" extrusionOk="0">
                    <a:moveTo>
                      <a:pt x="43179" y="606"/>
                    </a:moveTo>
                    <a:cubicBezTo>
                      <a:pt x="43193" y="915"/>
                      <a:pt x="43200" y="1225"/>
                      <a:pt x="43200" y="1536"/>
                    </a:cubicBezTo>
                    <a:cubicBezTo>
                      <a:pt x="43200" y="13465"/>
                      <a:pt x="33529" y="23136"/>
                      <a:pt x="21600" y="23136"/>
                    </a:cubicBezTo>
                    <a:cubicBezTo>
                      <a:pt x="9670" y="23136"/>
                      <a:pt x="0" y="13465"/>
                      <a:pt x="0" y="1536"/>
                    </a:cubicBezTo>
                    <a:cubicBezTo>
                      <a:pt x="-1" y="1023"/>
                      <a:pt x="18" y="511"/>
                      <a:pt x="54" y="-1"/>
                    </a:cubicBezTo>
                  </a:path>
                  <a:path w="43200" h="23136" stroke="0" extrusionOk="0">
                    <a:moveTo>
                      <a:pt x="43179" y="606"/>
                    </a:moveTo>
                    <a:cubicBezTo>
                      <a:pt x="43193" y="915"/>
                      <a:pt x="43200" y="1225"/>
                      <a:pt x="43200" y="1536"/>
                    </a:cubicBezTo>
                    <a:cubicBezTo>
                      <a:pt x="43200" y="13465"/>
                      <a:pt x="33529" y="23136"/>
                      <a:pt x="21600" y="23136"/>
                    </a:cubicBezTo>
                    <a:cubicBezTo>
                      <a:pt x="9670" y="23136"/>
                      <a:pt x="0" y="13465"/>
                      <a:pt x="0" y="1536"/>
                    </a:cubicBezTo>
                    <a:cubicBezTo>
                      <a:pt x="-1" y="1023"/>
                      <a:pt x="18" y="511"/>
                      <a:pt x="54" y="-1"/>
                    </a:cubicBezTo>
                    <a:lnTo>
                      <a:pt x="21600" y="1536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5" name="Rectangle 96"/>
            <p:cNvSpPr>
              <a:spLocks noChangeArrowheads="1"/>
            </p:cNvSpPr>
            <p:nvPr/>
          </p:nvSpPr>
          <p:spPr bwMode="auto">
            <a:xfrm>
              <a:off x="2404" y="772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97"/>
            <p:cNvSpPr>
              <a:spLocks noChangeArrowheads="1"/>
            </p:cNvSpPr>
            <p:nvPr/>
          </p:nvSpPr>
          <p:spPr bwMode="auto">
            <a:xfrm>
              <a:off x="2404" y="1060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98"/>
            <p:cNvSpPr>
              <a:spLocks noChangeArrowheads="1"/>
            </p:cNvSpPr>
            <p:nvPr/>
          </p:nvSpPr>
          <p:spPr bwMode="auto">
            <a:xfrm>
              <a:off x="2404" y="1540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99"/>
            <p:cNvSpPr>
              <a:spLocks noChangeArrowheads="1"/>
            </p:cNvSpPr>
            <p:nvPr/>
          </p:nvSpPr>
          <p:spPr bwMode="auto">
            <a:xfrm>
              <a:off x="2290" y="1178"/>
              <a:ext cx="434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 b="1">
                  <a:solidFill>
                    <a:schemeClr val="tx2"/>
                  </a:solidFill>
                  <a:latin typeface="Book Antiqua" pitchFamily="18" charset="0"/>
                </a:rPr>
                <a:t>. . .</a:t>
              </a:r>
            </a:p>
          </p:txBody>
        </p:sp>
        <p:grpSp>
          <p:nvGrpSpPr>
            <p:cNvPr id="39" name="Group 104"/>
            <p:cNvGrpSpPr>
              <a:grpSpLocks/>
            </p:cNvGrpSpPr>
            <p:nvPr/>
          </p:nvGrpSpPr>
          <p:grpSpPr bwMode="auto">
            <a:xfrm>
              <a:off x="4753" y="628"/>
              <a:ext cx="671" cy="1240"/>
              <a:chOff x="4753" y="628"/>
              <a:chExt cx="671" cy="1240"/>
            </a:xfrm>
          </p:grpSpPr>
          <p:sp>
            <p:nvSpPr>
              <p:cNvPr id="49" name="Oval 100"/>
              <p:cNvSpPr>
                <a:spLocks noChangeArrowheads="1"/>
              </p:cNvSpPr>
              <p:nvPr/>
            </p:nvSpPr>
            <p:spPr bwMode="auto">
              <a:xfrm>
                <a:off x="4757" y="628"/>
                <a:ext cx="663" cy="86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101"/>
              <p:cNvSpPr>
                <a:spLocks noChangeShapeType="1"/>
              </p:cNvSpPr>
              <p:nvPr/>
            </p:nvSpPr>
            <p:spPr bwMode="auto">
              <a:xfrm>
                <a:off x="4753" y="675"/>
                <a:ext cx="0" cy="1114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102"/>
              <p:cNvSpPr>
                <a:spLocks noChangeShapeType="1"/>
              </p:cNvSpPr>
              <p:nvPr/>
            </p:nvSpPr>
            <p:spPr bwMode="auto">
              <a:xfrm>
                <a:off x="5424" y="675"/>
                <a:ext cx="0" cy="1114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Arc 103"/>
              <p:cNvSpPr>
                <a:spLocks/>
              </p:cNvSpPr>
              <p:nvPr/>
            </p:nvSpPr>
            <p:spPr bwMode="auto">
              <a:xfrm>
                <a:off x="4756" y="1796"/>
                <a:ext cx="663" cy="72"/>
              </a:xfrm>
              <a:custGeom>
                <a:avLst/>
                <a:gdLst>
                  <a:gd name="G0" fmla="+- 21600 0 0"/>
                  <a:gd name="G1" fmla="+- 620 0 0"/>
                  <a:gd name="G2" fmla="+- 21600 0 0"/>
                  <a:gd name="T0" fmla="*/ 43191 w 43200"/>
                  <a:gd name="T1" fmla="*/ 0 h 22220"/>
                  <a:gd name="T2" fmla="*/ 0 w 43200"/>
                  <a:gd name="T3" fmla="*/ 620 h 22220"/>
                  <a:gd name="T4" fmla="*/ 21600 w 43200"/>
                  <a:gd name="T5" fmla="*/ 620 h 22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220" fill="none" extrusionOk="0">
                    <a:moveTo>
                      <a:pt x="43191" y="-1"/>
                    </a:moveTo>
                    <a:cubicBezTo>
                      <a:pt x="43197" y="206"/>
                      <a:pt x="43200" y="413"/>
                      <a:pt x="43200" y="620"/>
                    </a:cubicBezTo>
                    <a:cubicBezTo>
                      <a:pt x="43200" y="12549"/>
                      <a:pt x="33529" y="22220"/>
                      <a:pt x="21600" y="22220"/>
                    </a:cubicBezTo>
                    <a:cubicBezTo>
                      <a:pt x="9670" y="22220"/>
                      <a:pt x="0" y="12549"/>
                      <a:pt x="0" y="620"/>
                    </a:cubicBezTo>
                  </a:path>
                  <a:path w="43200" h="22220" stroke="0" extrusionOk="0">
                    <a:moveTo>
                      <a:pt x="43191" y="-1"/>
                    </a:moveTo>
                    <a:cubicBezTo>
                      <a:pt x="43197" y="206"/>
                      <a:pt x="43200" y="413"/>
                      <a:pt x="43200" y="620"/>
                    </a:cubicBezTo>
                    <a:cubicBezTo>
                      <a:pt x="43200" y="12549"/>
                      <a:pt x="33529" y="22220"/>
                      <a:pt x="21600" y="22220"/>
                    </a:cubicBezTo>
                    <a:cubicBezTo>
                      <a:pt x="9670" y="22220"/>
                      <a:pt x="0" y="12549"/>
                      <a:pt x="0" y="620"/>
                    </a:cubicBezTo>
                    <a:lnTo>
                      <a:pt x="21600" y="62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" name="Line 105"/>
            <p:cNvSpPr>
              <a:spLocks noChangeShapeType="1"/>
            </p:cNvSpPr>
            <p:nvPr/>
          </p:nvSpPr>
          <p:spPr bwMode="auto">
            <a:xfrm>
              <a:off x="2788" y="1296"/>
              <a:ext cx="232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106"/>
            <p:cNvSpPr>
              <a:spLocks noChangeShapeType="1"/>
            </p:cNvSpPr>
            <p:nvPr/>
          </p:nvSpPr>
          <p:spPr bwMode="auto">
            <a:xfrm flipV="1">
              <a:off x="3796" y="908"/>
              <a:ext cx="328" cy="39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07"/>
            <p:cNvSpPr>
              <a:spLocks noChangeShapeType="1"/>
            </p:cNvSpPr>
            <p:nvPr/>
          </p:nvSpPr>
          <p:spPr bwMode="auto">
            <a:xfrm flipV="1">
              <a:off x="3796" y="1196"/>
              <a:ext cx="328" cy="10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08"/>
            <p:cNvSpPr>
              <a:spLocks noChangeShapeType="1"/>
            </p:cNvSpPr>
            <p:nvPr/>
          </p:nvSpPr>
          <p:spPr bwMode="auto">
            <a:xfrm>
              <a:off x="3796" y="1300"/>
              <a:ext cx="328" cy="37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109"/>
            <p:cNvSpPr>
              <a:spLocks noChangeShapeType="1"/>
            </p:cNvSpPr>
            <p:nvPr/>
          </p:nvSpPr>
          <p:spPr bwMode="auto">
            <a:xfrm>
              <a:off x="4420" y="864"/>
              <a:ext cx="37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110"/>
            <p:cNvSpPr>
              <a:spLocks noChangeShapeType="1"/>
            </p:cNvSpPr>
            <p:nvPr/>
          </p:nvSpPr>
          <p:spPr bwMode="auto">
            <a:xfrm>
              <a:off x="4420" y="1152"/>
              <a:ext cx="37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111"/>
            <p:cNvSpPr>
              <a:spLocks noChangeShapeType="1"/>
            </p:cNvSpPr>
            <p:nvPr/>
          </p:nvSpPr>
          <p:spPr bwMode="auto">
            <a:xfrm>
              <a:off x="4420" y="1680"/>
              <a:ext cx="37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12"/>
            <p:cNvSpPr>
              <a:spLocks/>
            </p:cNvSpPr>
            <p:nvPr/>
          </p:nvSpPr>
          <p:spPr bwMode="auto">
            <a:xfrm>
              <a:off x="4128" y="1056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13"/>
            <p:cNvSpPr>
              <a:spLocks/>
            </p:cNvSpPr>
            <p:nvPr/>
          </p:nvSpPr>
          <p:spPr bwMode="auto">
            <a:xfrm>
              <a:off x="4128" y="720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3784422" y="2354243"/>
            <a:ext cx="4818691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Two tuples that belong to different partitions are </a:t>
            </a:r>
            <a:br>
              <a:rPr lang="en-US" dirty="0"/>
            </a:br>
            <a:r>
              <a:rPr lang="en-US" dirty="0"/>
              <a:t>guaranteed not to match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 flipH="1">
            <a:off x="7095947" y="3000574"/>
            <a:ext cx="615950" cy="10674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7019747" y="3000574"/>
            <a:ext cx="692150" cy="15286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62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Hash Join: Probing Phase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800" dirty="0"/>
              <a:t>Read in a partition of R, hash it using </a:t>
            </a:r>
            <a:r>
              <a:rPr lang="en-US" sz="2800" b="1" i="1" dirty="0"/>
              <a:t>h2</a:t>
            </a:r>
            <a:r>
              <a:rPr lang="en-US" sz="2800" b="1" dirty="0"/>
              <a:t> (!= </a:t>
            </a:r>
            <a:r>
              <a:rPr lang="en-US" sz="2800" b="1" i="1" dirty="0"/>
              <a:t>h</a:t>
            </a:r>
            <a:r>
              <a:rPr lang="en-US" sz="2800" b="1" dirty="0"/>
              <a:t>)</a:t>
            </a:r>
          </a:p>
          <a:p>
            <a:pPr marL="0" indent="0">
              <a:buClr>
                <a:schemeClr val="tx1"/>
              </a:buClr>
              <a:buSzPct val="75000"/>
              <a:buNone/>
            </a:pPr>
            <a:r>
              <a:rPr lang="en-US" sz="2800" dirty="0"/>
              <a:t> </a:t>
            </a:r>
          </a:p>
          <a:p>
            <a:pPr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800" dirty="0"/>
              <a:t>Scan the corresponding partition of S and search </a:t>
            </a:r>
            <a:br>
              <a:rPr lang="en-US" sz="2800" dirty="0"/>
            </a:br>
            <a:r>
              <a:rPr lang="en-US" sz="2800" dirty="0"/>
              <a:t>for matches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63" name="Group 60"/>
          <p:cNvGrpSpPr>
            <a:grpSpLocks/>
          </p:cNvGrpSpPr>
          <p:nvPr/>
        </p:nvGrpSpPr>
        <p:grpSpPr bwMode="auto">
          <a:xfrm>
            <a:off x="1760538" y="3525838"/>
            <a:ext cx="5478462" cy="3027362"/>
            <a:chOff x="2161" y="2239"/>
            <a:chExt cx="3451" cy="1907"/>
          </a:xfrm>
        </p:grpSpPr>
        <p:sp>
          <p:nvSpPr>
            <p:cNvPr id="64" name="Rectangle 8"/>
            <p:cNvSpPr>
              <a:spLocks noChangeArrowheads="1"/>
            </p:cNvSpPr>
            <p:nvPr/>
          </p:nvSpPr>
          <p:spPr bwMode="auto">
            <a:xfrm>
              <a:off x="2169" y="2239"/>
              <a:ext cx="722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Partitions</a:t>
              </a:r>
            </a:p>
            <a:p>
              <a:r>
                <a:rPr lang="en-US" sz="1800" b="1">
                  <a:solidFill>
                    <a:srgbClr val="000000"/>
                  </a:solidFill>
                </a:rPr>
                <a:t>of R &amp; S</a:t>
              </a:r>
            </a:p>
          </p:txBody>
        </p:sp>
        <p:sp>
          <p:nvSpPr>
            <p:cNvPr id="65" name="Rectangle 9"/>
            <p:cNvSpPr>
              <a:spLocks noChangeArrowheads="1"/>
            </p:cNvSpPr>
            <p:nvPr/>
          </p:nvSpPr>
          <p:spPr bwMode="auto">
            <a:xfrm>
              <a:off x="3254" y="3604"/>
              <a:ext cx="708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50000"/>
                </a:lnSpc>
              </a:pPr>
              <a:r>
                <a:rPr lang="en-US" sz="1400" b="1">
                  <a:solidFill>
                    <a:srgbClr val="000000"/>
                  </a:solidFill>
                </a:rPr>
                <a:t>Input buffer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for Si</a:t>
              </a:r>
            </a:p>
          </p:txBody>
        </p:sp>
        <p:sp>
          <p:nvSpPr>
            <p:cNvPr id="66" name="Rectangle 10"/>
            <p:cNvSpPr>
              <a:spLocks noChangeArrowheads="1"/>
            </p:cNvSpPr>
            <p:nvPr/>
          </p:nvSpPr>
          <p:spPr bwMode="auto">
            <a:xfrm>
              <a:off x="3288" y="2522"/>
              <a:ext cx="1412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Hash table for partition</a:t>
              </a:r>
            </a:p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Ri (k &lt; B-1 pages)</a:t>
              </a:r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513" y="3414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2362" y="346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2 w 25"/>
                <a:gd name="T3" fmla="*/ 0 h 36"/>
                <a:gd name="T4" fmla="*/ 0 w 25"/>
                <a:gd name="T5" fmla="*/ 18 h 36"/>
                <a:gd name="T6" fmla="*/ 12 w 25"/>
                <a:gd name="T7" fmla="*/ 35 h 36"/>
                <a:gd name="T8" fmla="*/ 24 w 25"/>
                <a:gd name="T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36">
                  <a:moveTo>
                    <a:pt x="24" y="18"/>
                  </a:moveTo>
                  <a:lnTo>
                    <a:pt x="12" y="0"/>
                  </a:lnTo>
                  <a:lnTo>
                    <a:pt x="0" y="18"/>
                  </a:lnTo>
                  <a:lnTo>
                    <a:pt x="12" y="35"/>
                  </a:lnTo>
                  <a:lnTo>
                    <a:pt x="24" y="1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13"/>
            <p:cNvSpPr>
              <a:spLocks/>
            </p:cNvSpPr>
            <p:nvPr/>
          </p:nvSpPr>
          <p:spPr bwMode="auto">
            <a:xfrm>
              <a:off x="2445" y="346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2 w 25"/>
                <a:gd name="T3" fmla="*/ 0 h 36"/>
                <a:gd name="T4" fmla="*/ 0 w 25"/>
                <a:gd name="T5" fmla="*/ 18 h 36"/>
                <a:gd name="T6" fmla="*/ 12 w 25"/>
                <a:gd name="T7" fmla="*/ 35 h 36"/>
                <a:gd name="T8" fmla="*/ 24 w 25"/>
                <a:gd name="T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36">
                  <a:moveTo>
                    <a:pt x="24" y="18"/>
                  </a:moveTo>
                  <a:lnTo>
                    <a:pt x="12" y="0"/>
                  </a:lnTo>
                  <a:lnTo>
                    <a:pt x="0" y="18"/>
                  </a:lnTo>
                  <a:lnTo>
                    <a:pt x="12" y="35"/>
                  </a:lnTo>
                  <a:lnTo>
                    <a:pt x="24" y="1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2535" y="346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2 w 25"/>
                <a:gd name="T3" fmla="*/ 0 h 36"/>
                <a:gd name="T4" fmla="*/ 0 w 25"/>
                <a:gd name="T5" fmla="*/ 18 h 36"/>
                <a:gd name="T6" fmla="*/ 12 w 25"/>
                <a:gd name="T7" fmla="*/ 35 h 36"/>
                <a:gd name="T8" fmla="*/ 24 w 25"/>
                <a:gd name="T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36">
                  <a:moveTo>
                    <a:pt x="24" y="18"/>
                  </a:moveTo>
                  <a:lnTo>
                    <a:pt x="12" y="0"/>
                  </a:lnTo>
                  <a:lnTo>
                    <a:pt x="0" y="18"/>
                  </a:lnTo>
                  <a:lnTo>
                    <a:pt x="12" y="35"/>
                  </a:lnTo>
                  <a:lnTo>
                    <a:pt x="24" y="1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2218" y="2962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2386" y="2962"/>
              <a:ext cx="144" cy="156"/>
            </a:xfrm>
            <a:custGeom>
              <a:avLst/>
              <a:gdLst>
                <a:gd name="T0" fmla="*/ 0 w 144"/>
                <a:gd name="T1" fmla="*/ 155 h 156"/>
                <a:gd name="T2" fmla="*/ 0 w 144"/>
                <a:gd name="T3" fmla="*/ 0 h 156"/>
                <a:gd name="T4" fmla="*/ 143 w 144"/>
                <a:gd name="T5" fmla="*/ 0 h 156"/>
                <a:gd name="T6" fmla="*/ 143 w 144"/>
                <a:gd name="T7" fmla="*/ 155 h 156"/>
                <a:gd name="T8" fmla="*/ 0 w 144"/>
                <a:gd name="T9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56">
                  <a:moveTo>
                    <a:pt x="0" y="155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2218" y="3189"/>
              <a:ext cx="145" cy="155"/>
            </a:xfrm>
            <a:custGeom>
              <a:avLst/>
              <a:gdLst>
                <a:gd name="T0" fmla="*/ 0 w 145"/>
                <a:gd name="T1" fmla="*/ 154 h 155"/>
                <a:gd name="T2" fmla="*/ 0 w 145"/>
                <a:gd name="T3" fmla="*/ 0 h 155"/>
                <a:gd name="T4" fmla="*/ 144 w 145"/>
                <a:gd name="T5" fmla="*/ 0 h 155"/>
                <a:gd name="T6" fmla="*/ 144 w 145"/>
                <a:gd name="T7" fmla="*/ 154 h 155"/>
                <a:gd name="T8" fmla="*/ 0 w 145"/>
                <a:gd name="T9" fmla="*/ 15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155">
                  <a:moveTo>
                    <a:pt x="0" y="154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4"/>
                  </a:lnTo>
                  <a:lnTo>
                    <a:pt x="0" y="154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2392" y="3189"/>
              <a:ext cx="144" cy="155"/>
            </a:xfrm>
            <a:custGeom>
              <a:avLst/>
              <a:gdLst>
                <a:gd name="T0" fmla="*/ 0 w 144"/>
                <a:gd name="T1" fmla="*/ 154 h 155"/>
                <a:gd name="T2" fmla="*/ 0 w 144"/>
                <a:gd name="T3" fmla="*/ 0 h 155"/>
                <a:gd name="T4" fmla="*/ 143 w 144"/>
                <a:gd name="T5" fmla="*/ 0 h 155"/>
                <a:gd name="T6" fmla="*/ 143 w 144"/>
                <a:gd name="T7" fmla="*/ 154 h 155"/>
                <a:gd name="T8" fmla="*/ 0 w 144"/>
                <a:gd name="T9" fmla="*/ 15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55">
                  <a:moveTo>
                    <a:pt x="0" y="154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4"/>
                  </a:lnTo>
                  <a:lnTo>
                    <a:pt x="0" y="154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2421" y="3669"/>
              <a:ext cx="144" cy="155"/>
            </a:xfrm>
            <a:custGeom>
              <a:avLst/>
              <a:gdLst>
                <a:gd name="T0" fmla="*/ 0 w 144"/>
                <a:gd name="T1" fmla="*/ 154 h 155"/>
                <a:gd name="T2" fmla="*/ 0 w 144"/>
                <a:gd name="T3" fmla="*/ 0 h 155"/>
                <a:gd name="T4" fmla="*/ 143 w 144"/>
                <a:gd name="T5" fmla="*/ 0 h 155"/>
                <a:gd name="T6" fmla="*/ 143 w 144"/>
                <a:gd name="T7" fmla="*/ 154 h 155"/>
                <a:gd name="T8" fmla="*/ 0 w 144"/>
                <a:gd name="T9" fmla="*/ 15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55">
                  <a:moveTo>
                    <a:pt x="0" y="154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4"/>
                  </a:lnTo>
                  <a:lnTo>
                    <a:pt x="0" y="154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2218" y="3670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442" y="2956"/>
              <a:ext cx="144" cy="156"/>
            </a:xfrm>
            <a:custGeom>
              <a:avLst/>
              <a:gdLst>
                <a:gd name="T0" fmla="*/ 0 w 144"/>
                <a:gd name="T1" fmla="*/ 155 h 156"/>
                <a:gd name="T2" fmla="*/ 0 w 144"/>
                <a:gd name="T3" fmla="*/ 0 h 156"/>
                <a:gd name="T4" fmla="*/ 143 w 144"/>
                <a:gd name="T5" fmla="*/ 0 h 156"/>
                <a:gd name="T6" fmla="*/ 143 w 144"/>
                <a:gd name="T7" fmla="*/ 155 h 156"/>
                <a:gd name="T8" fmla="*/ 0 w 144"/>
                <a:gd name="T9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56">
                  <a:moveTo>
                    <a:pt x="0" y="155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644" y="2962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23"/>
            <p:cNvSpPr>
              <a:spLocks/>
            </p:cNvSpPr>
            <p:nvPr/>
          </p:nvSpPr>
          <p:spPr bwMode="auto">
            <a:xfrm>
              <a:off x="4307" y="2962"/>
              <a:ext cx="144" cy="156"/>
            </a:xfrm>
            <a:custGeom>
              <a:avLst/>
              <a:gdLst>
                <a:gd name="T0" fmla="*/ 0 w 144"/>
                <a:gd name="T1" fmla="*/ 155 h 156"/>
                <a:gd name="T2" fmla="*/ 0 w 144"/>
                <a:gd name="T3" fmla="*/ 0 h 156"/>
                <a:gd name="T4" fmla="*/ 143 w 144"/>
                <a:gd name="T5" fmla="*/ 0 h 156"/>
                <a:gd name="T6" fmla="*/ 143 w 144"/>
                <a:gd name="T7" fmla="*/ 155 h 156"/>
                <a:gd name="T8" fmla="*/ 0 w 144"/>
                <a:gd name="T9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56">
                  <a:moveTo>
                    <a:pt x="0" y="155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961" y="302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1 w 25"/>
                <a:gd name="T3" fmla="*/ 0 h 36"/>
                <a:gd name="T4" fmla="*/ 0 w 25"/>
                <a:gd name="T5" fmla="*/ 18 h 36"/>
                <a:gd name="T6" fmla="*/ 11 w 25"/>
                <a:gd name="T7" fmla="*/ 35 h 36"/>
                <a:gd name="T8" fmla="*/ 24 w 25"/>
                <a:gd name="T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36">
                  <a:moveTo>
                    <a:pt x="24" y="18"/>
                  </a:moveTo>
                  <a:lnTo>
                    <a:pt x="11" y="0"/>
                  </a:lnTo>
                  <a:lnTo>
                    <a:pt x="0" y="18"/>
                  </a:lnTo>
                  <a:lnTo>
                    <a:pt x="11" y="35"/>
                  </a:lnTo>
                  <a:lnTo>
                    <a:pt x="24" y="18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25"/>
            <p:cNvSpPr>
              <a:spLocks/>
            </p:cNvSpPr>
            <p:nvPr/>
          </p:nvSpPr>
          <p:spPr bwMode="auto">
            <a:xfrm>
              <a:off x="4045" y="3028"/>
              <a:ext cx="24" cy="36"/>
            </a:xfrm>
            <a:custGeom>
              <a:avLst/>
              <a:gdLst>
                <a:gd name="T0" fmla="*/ 23 w 24"/>
                <a:gd name="T1" fmla="*/ 18 h 36"/>
                <a:gd name="T2" fmla="*/ 11 w 24"/>
                <a:gd name="T3" fmla="*/ 0 h 36"/>
                <a:gd name="T4" fmla="*/ 0 w 24"/>
                <a:gd name="T5" fmla="*/ 18 h 36"/>
                <a:gd name="T6" fmla="*/ 11 w 24"/>
                <a:gd name="T7" fmla="*/ 35 h 36"/>
                <a:gd name="T8" fmla="*/ 23 w 24"/>
                <a:gd name="T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6">
                  <a:moveTo>
                    <a:pt x="23" y="18"/>
                  </a:moveTo>
                  <a:lnTo>
                    <a:pt x="11" y="0"/>
                  </a:lnTo>
                  <a:lnTo>
                    <a:pt x="0" y="18"/>
                  </a:lnTo>
                  <a:lnTo>
                    <a:pt x="11" y="35"/>
                  </a:lnTo>
                  <a:lnTo>
                    <a:pt x="23" y="18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26"/>
            <p:cNvSpPr>
              <a:spLocks/>
            </p:cNvSpPr>
            <p:nvPr/>
          </p:nvSpPr>
          <p:spPr bwMode="auto">
            <a:xfrm>
              <a:off x="4134" y="302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1 w 25"/>
                <a:gd name="T3" fmla="*/ 0 h 36"/>
                <a:gd name="T4" fmla="*/ 0 w 25"/>
                <a:gd name="T5" fmla="*/ 18 h 36"/>
                <a:gd name="T6" fmla="*/ 11 w 25"/>
                <a:gd name="T7" fmla="*/ 35 h 36"/>
                <a:gd name="T8" fmla="*/ 24 w 25"/>
                <a:gd name="T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36">
                  <a:moveTo>
                    <a:pt x="24" y="18"/>
                  </a:moveTo>
                  <a:lnTo>
                    <a:pt x="11" y="0"/>
                  </a:lnTo>
                  <a:lnTo>
                    <a:pt x="0" y="18"/>
                  </a:lnTo>
                  <a:lnTo>
                    <a:pt x="11" y="35"/>
                  </a:lnTo>
                  <a:lnTo>
                    <a:pt x="24" y="18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27"/>
            <p:cNvSpPr>
              <a:spLocks/>
            </p:cNvSpPr>
            <p:nvPr/>
          </p:nvSpPr>
          <p:spPr bwMode="auto">
            <a:xfrm>
              <a:off x="3408" y="2928"/>
              <a:ext cx="1102" cy="231"/>
            </a:xfrm>
            <a:custGeom>
              <a:avLst/>
              <a:gdLst>
                <a:gd name="T0" fmla="*/ 0 w 1102"/>
                <a:gd name="T1" fmla="*/ 230 h 231"/>
                <a:gd name="T2" fmla="*/ 0 w 1102"/>
                <a:gd name="T3" fmla="*/ 0 h 231"/>
                <a:gd name="T4" fmla="*/ 1101 w 1102"/>
                <a:gd name="T5" fmla="*/ 0 h 231"/>
                <a:gd name="T6" fmla="*/ 1101 w 1102"/>
                <a:gd name="T7" fmla="*/ 230 h 231"/>
                <a:gd name="T8" fmla="*/ 0 w 1102"/>
                <a:gd name="T9" fmla="*/ 23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2" h="231">
                  <a:moveTo>
                    <a:pt x="0" y="230"/>
                  </a:moveTo>
                  <a:lnTo>
                    <a:pt x="0" y="0"/>
                  </a:lnTo>
                  <a:lnTo>
                    <a:pt x="1101" y="0"/>
                  </a:lnTo>
                  <a:lnTo>
                    <a:pt x="1101" y="230"/>
                  </a:lnTo>
                  <a:lnTo>
                    <a:pt x="0" y="23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28"/>
            <p:cNvSpPr>
              <a:spLocks/>
            </p:cNvSpPr>
            <p:nvPr/>
          </p:nvSpPr>
          <p:spPr bwMode="auto">
            <a:xfrm>
              <a:off x="4265" y="3414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chemeClr val="accent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29"/>
            <p:cNvSpPr>
              <a:spLocks/>
            </p:cNvSpPr>
            <p:nvPr/>
          </p:nvSpPr>
          <p:spPr bwMode="auto">
            <a:xfrm>
              <a:off x="3227" y="2496"/>
              <a:ext cx="1526" cy="1393"/>
            </a:xfrm>
            <a:custGeom>
              <a:avLst/>
              <a:gdLst>
                <a:gd name="T0" fmla="*/ 0 w 1526"/>
                <a:gd name="T1" fmla="*/ 1392 h 1393"/>
                <a:gd name="T2" fmla="*/ 0 w 1526"/>
                <a:gd name="T3" fmla="*/ 0 h 1393"/>
                <a:gd name="T4" fmla="*/ 1525 w 1526"/>
                <a:gd name="T5" fmla="*/ 0 h 1393"/>
                <a:gd name="T6" fmla="*/ 1525 w 1526"/>
                <a:gd name="T7" fmla="*/ 1392 h 1393"/>
                <a:gd name="T8" fmla="*/ 0 w 1526"/>
                <a:gd name="T9" fmla="*/ 1392 h 1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6" h="1393">
                  <a:moveTo>
                    <a:pt x="0" y="1392"/>
                  </a:moveTo>
                  <a:lnTo>
                    <a:pt x="0" y="0"/>
                  </a:lnTo>
                  <a:lnTo>
                    <a:pt x="1525" y="0"/>
                  </a:lnTo>
                  <a:lnTo>
                    <a:pt x="1525" y="1392"/>
                  </a:lnTo>
                  <a:lnTo>
                    <a:pt x="0" y="139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6" name="Group 36"/>
            <p:cNvGrpSpPr>
              <a:grpSpLocks/>
            </p:cNvGrpSpPr>
            <p:nvPr/>
          </p:nvGrpSpPr>
          <p:grpSpPr bwMode="auto">
            <a:xfrm>
              <a:off x="5095" y="2868"/>
              <a:ext cx="197" cy="862"/>
              <a:chOff x="5095" y="2868"/>
              <a:chExt cx="197" cy="862"/>
            </a:xfrm>
          </p:grpSpPr>
          <p:sp>
            <p:nvSpPr>
              <p:cNvPr id="110" name="Freeform 30"/>
              <p:cNvSpPr>
                <a:spLocks/>
              </p:cNvSpPr>
              <p:nvPr/>
            </p:nvSpPr>
            <p:spPr bwMode="auto">
              <a:xfrm>
                <a:off x="5095" y="3396"/>
                <a:ext cx="25" cy="37"/>
              </a:xfrm>
              <a:custGeom>
                <a:avLst/>
                <a:gdLst>
                  <a:gd name="T0" fmla="*/ 24 w 25"/>
                  <a:gd name="T1" fmla="*/ 18 h 37"/>
                  <a:gd name="T2" fmla="*/ 12 w 25"/>
                  <a:gd name="T3" fmla="*/ 0 h 37"/>
                  <a:gd name="T4" fmla="*/ 0 w 25"/>
                  <a:gd name="T5" fmla="*/ 18 h 37"/>
                  <a:gd name="T6" fmla="*/ 12 w 25"/>
                  <a:gd name="T7" fmla="*/ 36 h 37"/>
                  <a:gd name="T8" fmla="*/ 24 w 25"/>
                  <a:gd name="T9" fmla="*/ 1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37">
                    <a:moveTo>
                      <a:pt x="24" y="18"/>
                    </a:moveTo>
                    <a:lnTo>
                      <a:pt x="12" y="0"/>
                    </a:lnTo>
                    <a:lnTo>
                      <a:pt x="0" y="18"/>
                    </a:lnTo>
                    <a:lnTo>
                      <a:pt x="12" y="36"/>
                    </a:lnTo>
                    <a:lnTo>
                      <a:pt x="24" y="18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Freeform 31"/>
              <p:cNvSpPr>
                <a:spLocks/>
              </p:cNvSpPr>
              <p:nvPr/>
            </p:nvSpPr>
            <p:spPr bwMode="auto">
              <a:xfrm>
                <a:off x="5178" y="3396"/>
                <a:ext cx="25" cy="37"/>
              </a:xfrm>
              <a:custGeom>
                <a:avLst/>
                <a:gdLst>
                  <a:gd name="T0" fmla="*/ 24 w 25"/>
                  <a:gd name="T1" fmla="*/ 18 h 37"/>
                  <a:gd name="T2" fmla="*/ 12 w 25"/>
                  <a:gd name="T3" fmla="*/ 0 h 37"/>
                  <a:gd name="T4" fmla="*/ 0 w 25"/>
                  <a:gd name="T5" fmla="*/ 18 h 37"/>
                  <a:gd name="T6" fmla="*/ 12 w 25"/>
                  <a:gd name="T7" fmla="*/ 36 h 37"/>
                  <a:gd name="T8" fmla="*/ 24 w 25"/>
                  <a:gd name="T9" fmla="*/ 1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37">
                    <a:moveTo>
                      <a:pt x="24" y="18"/>
                    </a:moveTo>
                    <a:lnTo>
                      <a:pt x="12" y="0"/>
                    </a:lnTo>
                    <a:lnTo>
                      <a:pt x="0" y="18"/>
                    </a:lnTo>
                    <a:lnTo>
                      <a:pt x="12" y="36"/>
                    </a:lnTo>
                    <a:lnTo>
                      <a:pt x="24" y="18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Freeform 32"/>
              <p:cNvSpPr>
                <a:spLocks/>
              </p:cNvSpPr>
              <p:nvPr/>
            </p:nvSpPr>
            <p:spPr bwMode="auto">
              <a:xfrm>
                <a:off x="5268" y="3396"/>
                <a:ext cx="24" cy="37"/>
              </a:xfrm>
              <a:custGeom>
                <a:avLst/>
                <a:gdLst>
                  <a:gd name="T0" fmla="*/ 23 w 24"/>
                  <a:gd name="T1" fmla="*/ 18 h 37"/>
                  <a:gd name="T2" fmla="*/ 12 w 24"/>
                  <a:gd name="T3" fmla="*/ 0 h 37"/>
                  <a:gd name="T4" fmla="*/ 0 w 24"/>
                  <a:gd name="T5" fmla="*/ 18 h 37"/>
                  <a:gd name="T6" fmla="*/ 12 w 24"/>
                  <a:gd name="T7" fmla="*/ 36 h 37"/>
                  <a:gd name="T8" fmla="*/ 23 w 24"/>
                  <a:gd name="T9" fmla="*/ 1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7">
                    <a:moveTo>
                      <a:pt x="23" y="18"/>
                    </a:moveTo>
                    <a:lnTo>
                      <a:pt x="12" y="0"/>
                    </a:lnTo>
                    <a:lnTo>
                      <a:pt x="0" y="18"/>
                    </a:lnTo>
                    <a:lnTo>
                      <a:pt x="12" y="36"/>
                    </a:lnTo>
                    <a:lnTo>
                      <a:pt x="23" y="18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Freeform 33"/>
              <p:cNvSpPr>
                <a:spLocks/>
              </p:cNvSpPr>
              <p:nvPr/>
            </p:nvSpPr>
            <p:spPr bwMode="auto">
              <a:xfrm>
                <a:off x="5131" y="2868"/>
                <a:ext cx="144" cy="155"/>
              </a:xfrm>
              <a:custGeom>
                <a:avLst/>
                <a:gdLst>
                  <a:gd name="T0" fmla="*/ 0 w 144"/>
                  <a:gd name="T1" fmla="*/ 154 h 155"/>
                  <a:gd name="T2" fmla="*/ 0 w 144"/>
                  <a:gd name="T3" fmla="*/ 0 h 155"/>
                  <a:gd name="T4" fmla="*/ 143 w 144"/>
                  <a:gd name="T5" fmla="*/ 0 h 155"/>
                  <a:gd name="T6" fmla="*/ 143 w 144"/>
                  <a:gd name="T7" fmla="*/ 154 h 155"/>
                  <a:gd name="T8" fmla="*/ 0 w 144"/>
                  <a:gd name="T9" fmla="*/ 154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155">
                    <a:moveTo>
                      <a:pt x="0" y="154"/>
                    </a:moveTo>
                    <a:lnTo>
                      <a:pt x="0" y="0"/>
                    </a:lnTo>
                    <a:lnTo>
                      <a:pt x="143" y="0"/>
                    </a:lnTo>
                    <a:lnTo>
                      <a:pt x="143" y="154"/>
                    </a:lnTo>
                    <a:lnTo>
                      <a:pt x="0" y="154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Freeform 34"/>
              <p:cNvSpPr>
                <a:spLocks/>
              </p:cNvSpPr>
              <p:nvPr/>
            </p:nvSpPr>
            <p:spPr bwMode="auto">
              <a:xfrm>
                <a:off x="5131" y="3093"/>
                <a:ext cx="144" cy="156"/>
              </a:xfrm>
              <a:custGeom>
                <a:avLst/>
                <a:gdLst>
                  <a:gd name="T0" fmla="*/ 0 w 144"/>
                  <a:gd name="T1" fmla="*/ 155 h 156"/>
                  <a:gd name="T2" fmla="*/ 0 w 144"/>
                  <a:gd name="T3" fmla="*/ 0 h 156"/>
                  <a:gd name="T4" fmla="*/ 143 w 144"/>
                  <a:gd name="T5" fmla="*/ 0 h 156"/>
                  <a:gd name="T6" fmla="*/ 143 w 144"/>
                  <a:gd name="T7" fmla="*/ 155 h 156"/>
                  <a:gd name="T8" fmla="*/ 0 w 144"/>
                  <a:gd name="T9" fmla="*/ 155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156">
                    <a:moveTo>
                      <a:pt x="0" y="155"/>
                    </a:moveTo>
                    <a:lnTo>
                      <a:pt x="0" y="0"/>
                    </a:lnTo>
                    <a:lnTo>
                      <a:pt x="143" y="0"/>
                    </a:lnTo>
                    <a:lnTo>
                      <a:pt x="143" y="155"/>
                    </a:lnTo>
                    <a:lnTo>
                      <a:pt x="0" y="155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Freeform 35"/>
              <p:cNvSpPr>
                <a:spLocks/>
              </p:cNvSpPr>
              <p:nvPr/>
            </p:nvSpPr>
            <p:spPr bwMode="auto">
              <a:xfrm>
                <a:off x="5131" y="3575"/>
                <a:ext cx="144" cy="155"/>
              </a:xfrm>
              <a:custGeom>
                <a:avLst/>
                <a:gdLst>
                  <a:gd name="T0" fmla="*/ 0 w 144"/>
                  <a:gd name="T1" fmla="*/ 154 h 155"/>
                  <a:gd name="T2" fmla="*/ 0 w 144"/>
                  <a:gd name="T3" fmla="*/ 0 h 155"/>
                  <a:gd name="T4" fmla="*/ 143 w 144"/>
                  <a:gd name="T5" fmla="*/ 0 h 155"/>
                  <a:gd name="T6" fmla="*/ 143 w 144"/>
                  <a:gd name="T7" fmla="*/ 154 h 155"/>
                  <a:gd name="T8" fmla="*/ 0 w 144"/>
                  <a:gd name="T9" fmla="*/ 154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155">
                    <a:moveTo>
                      <a:pt x="0" y="154"/>
                    </a:moveTo>
                    <a:lnTo>
                      <a:pt x="0" y="0"/>
                    </a:lnTo>
                    <a:lnTo>
                      <a:pt x="143" y="0"/>
                    </a:lnTo>
                    <a:lnTo>
                      <a:pt x="143" y="154"/>
                    </a:lnTo>
                    <a:lnTo>
                      <a:pt x="0" y="154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" name="Rectangle 37"/>
            <p:cNvSpPr>
              <a:spLocks noChangeArrowheads="1"/>
            </p:cNvSpPr>
            <p:nvPr/>
          </p:nvSpPr>
          <p:spPr bwMode="auto">
            <a:xfrm>
              <a:off x="3195" y="3882"/>
              <a:ext cx="1582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B main memory buffers</a:t>
              </a:r>
            </a:p>
          </p:txBody>
        </p:sp>
        <p:sp>
          <p:nvSpPr>
            <p:cNvPr id="88" name="Rectangle 38"/>
            <p:cNvSpPr>
              <a:spLocks noChangeArrowheads="1"/>
            </p:cNvSpPr>
            <p:nvPr/>
          </p:nvSpPr>
          <p:spPr bwMode="auto">
            <a:xfrm>
              <a:off x="2319" y="3917"/>
              <a:ext cx="39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Disk</a:t>
              </a:r>
            </a:p>
          </p:txBody>
        </p:sp>
        <p:sp>
          <p:nvSpPr>
            <p:cNvPr id="89" name="Rectangle 39"/>
            <p:cNvSpPr>
              <a:spLocks noChangeArrowheads="1"/>
            </p:cNvSpPr>
            <p:nvPr/>
          </p:nvSpPr>
          <p:spPr bwMode="auto">
            <a:xfrm>
              <a:off x="4127" y="3546"/>
              <a:ext cx="491" cy="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Output </a:t>
              </a:r>
            </a:p>
            <a:p>
              <a:r>
                <a:rPr lang="en-US" sz="1400" b="1">
                  <a:solidFill>
                    <a:srgbClr val="000000"/>
                  </a:solidFill>
                </a:rPr>
                <a:t> buffer</a:t>
              </a:r>
            </a:p>
          </p:txBody>
        </p:sp>
        <p:sp>
          <p:nvSpPr>
            <p:cNvPr id="90" name="Rectangle 40"/>
            <p:cNvSpPr>
              <a:spLocks noChangeArrowheads="1"/>
            </p:cNvSpPr>
            <p:nvPr/>
          </p:nvSpPr>
          <p:spPr bwMode="auto">
            <a:xfrm>
              <a:off x="4998" y="3882"/>
              <a:ext cx="39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Disk</a:t>
              </a:r>
            </a:p>
          </p:txBody>
        </p:sp>
        <p:sp>
          <p:nvSpPr>
            <p:cNvPr id="91" name="Rectangle 41"/>
            <p:cNvSpPr>
              <a:spLocks noChangeArrowheads="1"/>
            </p:cNvSpPr>
            <p:nvPr/>
          </p:nvSpPr>
          <p:spPr bwMode="auto">
            <a:xfrm>
              <a:off x="4806" y="2352"/>
              <a:ext cx="806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Join Result</a:t>
              </a:r>
            </a:p>
          </p:txBody>
        </p:sp>
        <p:sp>
          <p:nvSpPr>
            <p:cNvPr id="92" name="Rectangle 42"/>
            <p:cNvSpPr>
              <a:spLocks noChangeArrowheads="1"/>
            </p:cNvSpPr>
            <p:nvPr/>
          </p:nvSpPr>
          <p:spPr bwMode="auto">
            <a:xfrm>
              <a:off x="2833" y="2706"/>
              <a:ext cx="370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hash</a:t>
              </a:r>
            </a:p>
          </p:txBody>
        </p:sp>
        <p:sp>
          <p:nvSpPr>
            <p:cNvPr id="93" name="Rectangle 43"/>
            <p:cNvSpPr>
              <a:spLocks noChangeArrowheads="1"/>
            </p:cNvSpPr>
            <p:nvPr/>
          </p:nvSpPr>
          <p:spPr bwMode="auto">
            <a:xfrm>
              <a:off x="2862" y="2838"/>
              <a:ext cx="228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fn</a:t>
              </a:r>
            </a:p>
          </p:txBody>
        </p:sp>
        <p:sp>
          <p:nvSpPr>
            <p:cNvPr id="94" name="Rectangle 44"/>
            <p:cNvSpPr>
              <a:spLocks noChangeArrowheads="1"/>
            </p:cNvSpPr>
            <p:nvPr/>
          </p:nvSpPr>
          <p:spPr bwMode="auto">
            <a:xfrm>
              <a:off x="2867" y="2968"/>
              <a:ext cx="266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3365FB"/>
                  </a:solidFill>
                </a:rPr>
                <a:t>h2</a:t>
              </a:r>
            </a:p>
          </p:txBody>
        </p:sp>
        <p:sp>
          <p:nvSpPr>
            <p:cNvPr id="95" name="Rectangle 45"/>
            <p:cNvSpPr>
              <a:spLocks noChangeArrowheads="1"/>
            </p:cNvSpPr>
            <p:nvPr/>
          </p:nvSpPr>
          <p:spPr bwMode="auto">
            <a:xfrm>
              <a:off x="3747" y="3264"/>
              <a:ext cx="249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3365FB"/>
                  </a:solidFill>
                </a:rPr>
                <a:t>h2</a:t>
              </a:r>
            </a:p>
          </p:txBody>
        </p:sp>
        <p:grpSp>
          <p:nvGrpSpPr>
            <p:cNvPr id="96" name="Group 50"/>
            <p:cNvGrpSpPr>
              <a:grpSpLocks/>
            </p:cNvGrpSpPr>
            <p:nvPr/>
          </p:nvGrpSpPr>
          <p:grpSpPr bwMode="auto">
            <a:xfrm>
              <a:off x="2161" y="2644"/>
              <a:ext cx="671" cy="1273"/>
              <a:chOff x="2161" y="2644"/>
              <a:chExt cx="671" cy="1273"/>
            </a:xfrm>
          </p:grpSpPr>
          <p:sp>
            <p:nvSpPr>
              <p:cNvPr id="106" name="Oval 46"/>
              <p:cNvSpPr>
                <a:spLocks noChangeArrowheads="1"/>
              </p:cNvSpPr>
              <p:nvPr/>
            </p:nvSpPr>
            <p:spPr bwMode="auto">
              <a:xfrm>
                <a:off x="2165" y="2644"/>
                <a:ext cx="663" cy="88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Line 47"/>
              <p:cNvSpPr>
                <a:spLocks noChangeShapeType="1"/>
              </p:cNvSpPr>
              <p:nvPr/>
            </p:nvSpPr>
            <p:spPr bwMode="auto">
              <a:xfrm>
                <a:off x="2161" y="2692"/>
                <a:ext cx="0" cy="1144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Line 48"/>
              <p:cNvSpPr>
                <a:spLocks noChangeShapeType="1"/>
              </p:cNvSpPr>
              <p:nvPr/>
            </p:nvSpPr>
            <p:spPr bwMode="auto">
              <a:xfrm>
                <a:off x="2832" y="2692"/>
                <a:ext cx="0" cy="1144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Arc 49"/>
              <p:cNvSpPr>
                <a:spLocks/>
              </p:cNvSpPr>
              <p:nvPr/>
            </p:nvSpPr>
            <p:spPr bwMode="auto">
              <a:xfrm>
                <a:off x="2163" y="3843"/>
                <a:ext cx="663" cy="74"/>
              </a:xfrm>
              <a:custGeom>
                <a:avLst/>
                <a:gdLst>
                  <a:gd name="G0" fmla="+- 21600 0 0"/>
                  <a:gd name="G1" fmla="+- 602 0 0"/>
                  <a:gd name="G2" fmla="+- 21600 0 0"/>
                  <a:gd name="T0" fmla="*/ 43192 w 43200"/>
                  <a:gd name="T1" fmla="*/ 0 h 22202"/>
                  <a:gd name="T2" fmla="*/ 0 w 43200"/>
                  <a:gd name="T3" fmla="*/ 602 h 22202"/>
                  <a:gd name="T4" fmla="*/ 21600 w 43200"/>
                  <a:gd name="T5" fmla="*/ 602 h 22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202" fill="none" extrusionOk="0">
                    <a:moveTo>
                      <a:pt x="43191" y="0"/>
                    </a:moveTo>
                    <a:cubicBezTo>
                      <a:pt x="43197" y="200"/>
                      <a:pt x="43200" y="401"/>
                      <a:pt x="43200" y="602"/>
                    </a:cubicBezTo>
                    <a:cubicBezTo>
                      <a:pt x="43200" y="12531"/>
                      <a:pt x="33529" y="22202"/>
                      <a:pt x="21600" y="22202"/>
                    </a:cubicBezTo>
                    <a:cubicBezTo>
                      <a:pt x="9670" y="22202"/>
                      <a:pt x="0" y="12531"/>
                      <a:pt x="0" y="602"/>
                    </a:cubicBezTo>
                  </a:path>
                  <a:path w="43200" h="22202" stroke="0" extrusionOk="0">
                    <a:moveTo>
                      <a:pt x="43191" y="0"/>
                    </a:moveTo>
                    <a:cubicBezTo>
                      <a:pt x="43197" y="200"/>
                      <a:pt x="43200" y="401"/>
                      <a:pt x="43200" y="602"/>
                    </a:cubicBezTo>
                    <a:cubicBezTo>
                      <a:pt x="43200" y="12531"/>
                      <a:pt x="33529" y="22202"/>
                      <a:pt x="21600" y="22202"/>
                    </a:cubicBezTo>
                    <a:cubicBezTo>
                      <a:pt x="9670" y="22202"/>
                      <a:pt x="0" y="12531"/>
                      <a:pt x="0" y="602"/>
                    </a:cubicBezTo>
                    <a:lnTo>
                      <a:pt x="21600" y="602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7" name="Group 55"/>
            <p:cNvGrpSpPr>
              <a:grpSpLocks/>
            </p:cNvGrpSpPr>
            <p:nvPr/>
          </p:nvGrpSpPr>
          <p:grpSpPr bwMode="auto">
            <a:xfrm>
              <a:off x="4944" y="2692"/>
              <a:ext cx="528" cy="1180"/>
              <a:chOff x="4944" y="2692"/>
              <a:chExt cx="528" cy="1180"/>
            </a:xfrm>
          </p:grpSpPr>
          <p:sp>
            <p:nvSpPr>
              <p:cNvPr id="102" name="Oval 51"/>
              <p:cNvSpPr>
                <a:spLocks noChangeArrowheads="1"/>
              </p:cNvSpPr>
              <p:nvPr/>
            </p:nvSpPr>
            <p:spPr bwMode="auto">
              <a:xfrm>
                <a:off x="4948" y="2692"/>
                <a:ext cx="520" cy="81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Line 52"/>
              <p:cNvSpPr>
                <a:spLocks noChangeShapeType="1"/>
              </p:cNvSpPr>
              <p:nvPr/>
            </p:nvSpPr>
            <p:spPr bwMode="auto">
              <a:xfrm>
                <a:off x="4944" y="2736"/>
                <a:ext cx="0" cy="1058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Line 53"/>
              <p:cNvSpPr>
                <a:spLocks noChangeShapeType="1"/>
              </p:cNvSpPr>
              <p:nvPr/>
            </p:nvSpPr>
            <p:spPr bwMode="auto">
              <a:xfrm>
                <a:off x="5472" y="2736"/>
                <a:ext cx="0" cy="1058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Arc 54"/>
              <p:cNvSpPr>
                <a:spLocks/>
              </p:cNvSpPr>
              <p:nvPr/>
            </p:nvSpPr>
            <p:spPr bwMode="auto">
              <a:xfrm>
                <a:off x="4946" y="3800"/>
                <a:ext cx="520" cy="72"/>
              </a:xfrm>
              <a:custGeom>
                <a:avLst/>
                <a:gdLst>
                  <a:gd name="G0" fmla="+- 21600 0 0"/>
                  <a:gd name="G1" fmla="+- 1607 0 0"/>
                  <a:gd name="G2" fmla="+- 21600 0 0"/>
                  <a:gd name="T0" fmla="*/ 43178 w 43200"/>
                  <a:gd name="T1" fmla="*/ 637 h 23207"/>
                  <a:gd name="T2" fmla="*/ 60 w 43200"/>
                  <a:gd name="T3" fmla="*/ 0 h 23207"/>
                  <a:gd name="T4" fmla="*/ 21600 w 43200"/>
                  <a:gd name="T5" fmla="*/ 1607 h 23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3207" fill="none" extrusionOk="0">
                    <a:moveTo>
                      <a:pt x="43178" y="636"/>
                    </a:moveTo>
                    <a:cubicBezTo>
                      <a:pt x="43192" y="960"/>
                      <a:pt x="43200" y="1283"/>
                      <a:pt x="43200" y="1607"/>
                    </a:cubicBezTo>
                    <a:cubicBezTo>
                      <a:pt x="43200" y="13536"/>
                      <a:pt x="33529" y="23207"/>
                      <a:pt x="21600" y="23207"/>
                    </a:cubicBezTo>
                    <a:cubicBezTo>
                      <a:pt x="9670" y="23207"/>
                      <a:pt x="0" y="13536"/>
                      <a:pt x="0" y="1607"/>
                    </a:cubicBezTo>
                    <a:cubicBezTo>
                      <a:pt x="-1" y="1070"/>
                      <a:pt x="19" y="534"/>
                      <a:pt x="59" y="-1"/>
                    </a:cubicBezTo>
                  </a:path>
                  <a:path w="43200" h="23207" stroke="0" extrusionOk="0">
                    <a:moveTo>
                      <a:pt x="43178" y="636"/>
                    </a:moveTo>
                    <a:cubicBezTo>
                      <a:pt x="43192" y="960"/>
                      <a:pt x="43200" y="1283"/>
                      <a:pt x="43200" y="1607"/>
                    </a:cubicBezTo>
                    <a:cubicBezTo>
                      <a:pt x="43200" y="13536"/>
                      <a:pt x="33529" y="23207"/>
                      <a:pt x="21600" y="23207"/>
                    </a:cubicBezTo>
                    <a:cubicBezTo>
                      <a:pt x="9670" y="23207"/>
                      <a:pt x="0" y="13536"/>
                      <a:pt x="0" y="1607"/>
                    </a:cubicBezTo>
                    <a:cubicBezTo>
                      <a:pt x="-1" y="1070"/>
                      <a:pt x="19" y="534"/>
                      <a:pt x="59" y="-1"/>
                    </a:cubicBezTo>
                    <a:lnTo>
                      <a:pt x="21600" y="1607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8" name="Line 56"/>
            <p:cNvSpPr>
              <a:spLocks noChangeShapeType="1"/>
            </p:cNvSpPr>
            <p:nvPr/>
          </p:nvSpPr>
          <p:spPr bwMode="auto">
            <a:xfrm>
              <a:off x="2836" y="3168"/>
              <a:ext cx="568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57"/>
            <p:cNvSpPr>
              <a:spLocks noChangeShapeType="1"/>
            </p:cNvSpPr>
            <p:nvPr/>
          </p:nvSpPr>
          <p:spPr bwMode="auto">
            <a:xfrm>
              <a:off x="2836" y="3504"/>
              <a:ext cx="66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58"/>
            <p:cNvSpPr>
              <a:spLocks/>
            </p:cNvSpPr>
            <p:nvPr/>
          </p:nvSpPr>
          <p:spPr bwMode="auto">
            <a:xfrm>
              <a:off x="3600" y="3168"/>
              <a:ext cx="193" cy="289"/>
            </a:xfrm>
            <a:custGeom>
              <a:avLst/>
              <a:gdLst>
                <a:gd name="T0" fmla="*/ 0 w 193"/>
                <a:gd name="T1" fmla="*/ 288 h 289"/>
                <a:gd name="T2" fmla="*/ 192 w 193"/>
                <a:gd name="T3" fmla="*/ 173 h 289"/>
                <a:gd name="T4" fmla="*/ 188 w 193"/>
                <a:gd name="T5" fmla="*/ 145 h 289"/>
                <a:gd name="T6" fmla="*/ 0 w 193"/>
                <a:gd name="T7" fmla="*/ 115 h 289"/>
                <a:gd name="T8" fmla="*/ 192 w 193"/>
                <a:gd name="T9" fmla="*/ 0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289">
                  <a:moveTo>
                    <a:pt x="0" y="288"/>
                  </a:moveTo>
                  <a:lnTo>
                    <a:pt x="192" y="173"/>
                  </a:lnTo>
                  <a:lnTo>
                    <a:pt x="188" y="145"/>
                  </a:lnTo>
                  <a:lnTo>
                    <a:pt x="0" y="115"/>
                  </a:lnTo>
                  <a:lnTo>
                    <a:pt x="192" y="0"/>
                  </a:lnTo>
                </a:path>
              </a:pathLst>
            </a:custGeom>
            <a:noFill/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Line 59"/>
            <p:cNvSpPr>
              <a:spLocks noChangeShapeType="1"/>
            </p:cNvSpPr>
            <p:nvPr/>
          </p:nvSpPr>
          <p:spPr bwMode="auto">
            <a:xfrm>
              <a:off x="4420" y="3504"/>
              <a:ext cx="52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0790992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Hash Join: Cost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SzPct val="100000"/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What is the cost of the partitioning phase?</a:t>
            </a:r>
          </a:p>
          <a:p>
            <a:pPr lvl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400" dirty="0"/>
              <a:t>We need to scan R and S, and write them out once</a:t>
            </a:r>
          </a:p>
          <a:p>
            <a:pPr lvl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400" dirty="0"/>
              <a:t>Hence, cost is 2M + 2N = 2 (M + N) I/</a:t>
            </a:r>
            <a:r>
              <a:rPr lang="en-US" sz="2400" dirty="0" err="1"/>
              <a:t>Os</a:t>
            </a:r>
            <a:endParaRPr lang="en-US" sz="2400" dirty="0"/>
          </a:p>
          <a:p>
            <a:pPr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What is the cost of the probing phase?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We need to scan each partition of R and S once (</a:t>
            </a:r>
            <a:r>
              <a:rPr lang="en-US" sz="2400" i="1" dirty="0"/>
              <a:t>assuming no partition overflows</a:t>
            </a:r>
            <a:r>
              <a:rPr lang="en-US" sz="2400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Hence, cost is M + N I/</a:t>
            </a:r>
            <a:r>
              <a:rPr lang="en-US" sz="2400" dirty="0" err="1"/>
              <a:t>Os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Total Cost = 3 (M + N)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0575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Projection Based on Sorting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The approach based on sorting has the following steps: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Step 1</a:t>
            </a:r>
            <a:r>
              <a:rPr lang="en-US" sz="2400" dirty="0"/>
              <a:t>: Scan </a:t>
            </a:r>
            <a:r>
              <a:rPr lang="en-US" sz="2400" b="1" i="1" dirty="0"/>
              <a:t>R </a:t>
            </a:r>
            <a:r>
              <a:rPr lang="en-US" sz="2400" dirty="0"/>
              <a:t>and produce a set of tuples, </a:t>
            </a:r>
            <a:r>
              <a:rPr lang="en-US" sz="2400" b="1" i="1" dirty="0"/>
              <a:t>S</a:t>
            </a:r>
            <a:r>
              <a:rPr lang="en-US" sz="2400" dirty="0"/>
              <a:t>, which contains only the wanted attributes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Step 2</a:t>
            </a:r>
            <a:r>
              <a:rPr lang="en-US" sz="2400" dirty="0"/>
              <a:t>: Sort </a:t>
            </a:r>
            <a:r>
              <a:rPr lang="en-US" sz="2400" b="1" i="1" dirty="0"/>
              <a:t>S</a:t>
            </a:r>
            <a:r>
              <a:rPr lang="en-US" sz="2400" dirty="0"/>
              <a:t> using </a:t>
            </a:r>
            <a:r>
              <a:rPr lang="en-US" sz="2400" i="1" dirty="0"/>
              <a:t>external sorting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Step 3</a:t>
            </a:r>
            <a:r>
              <a:rPr lang="en-US" sz="2400" dirty="0"/>
              <a:t>: Scan the sorted result, compare adjacent tuples, and discard duplicates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What is the I/O cost (assuming we use </a:t>
            </a:r>
            <a:r>
              <a:rPr lang="en-US" sz="2600" i="1" dirty="0">
                <a:solidFill>
                  <a:srgbClr val="0070C0"/>
                </a:solidFill>
              </a:rPr>
              <a:t>temporary </a:t>
            </a:r>
            <a:r>
              <a:rPr lang="en-US" sz="2600" dirty="0">
                <a:solidFill>
                  <a:srgbClr val="0070C0"/>
                </a:solidFill>
              </a:rPr>
              <a:t>relations)?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solidFill>
                  <a:srgbClr val="00B050"/>
                </a:solidFill>
              </a:rPr>
              <a:t>Step 1</a:t>
            </a:r>
            <a:r>
              <a:rPr lang="en-US" sz="2200" dirty="0"/>
              <a:t>: </a:t>
            </a:r>
            <a:r>
              <a:rPr lang="en-US" sz="2200" b="1" i="1" dirty="0"/>
              <a:t>M</a:t>
            </a:r>
            <a:r>
              <a:rPr lang="en-US" sz="2200" dirty="0"/>
              <a:t> + </a:t>
            </a:r>
            <a:r>
              <a:rPr lang="en-US" sz="2200" b="1" i="1" dirty="0"/>
              <a:t>T</a:t>
            </a:r>
            <a:r>
              <a:rPr lang="en-US" sz="2200" dirty="0"/>
              <a:t> I/</a:t>
            </a:r>
            <a:r>
              <a:rPr lang="en-US" sz="2200" dirty="0" err="1"/>
              <a:t>Os</a:t>
            </a:r>
            <a:r>
              <a:rPr lang="en-US" sz="2200" dirty="0"/>
              <a:t>, where </a:t>
            </a:r>
            <a:r>
              <a:rPr lang="en-US" sz="2200" b="1" i="1" dirty="0"/>
              <a:t>M </a:t>
            </a:r>
            <a:r>
              <a:rPr lang="en-US" sz="2200" dirty="0"/>
              <a:t>is the number of pages of </a:t>
            </a:r>
            <a:r>
              <a:rPr lang="en-US" sz="2200" b="1" i="1" dirty="0"/>
              <a:t>R</a:t>
            </a:r>
            <a:r>
              <a:rPr lang="en-US" sz="2200" dirty="0"/>
              <a:t> and </a:t>
            </a:r>
            <a:r>
              <a:rPr lang="en-US" sz="2200" b="1" i="1" dirty="0"/>
              <a:t>T</a:t>
            </a:r>
            <a:r>
              <a:rPr lang="en-US" sz="2200" dirty="0"/>
              <a:t> is the number of pages of the temporary relation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solidFill>
                  <a:srgbClr val="00B050"/>
                </a:solidFill>
              </a:rPr>
              <a:t>Step 2</a:t>
            </a:r>
            <a:r>
              <a:rPr lang="en-US" sz="2200" dirty="0"/>
              <a:t>: 2</a:t>
            </a:r>
            <a:r>
              <a:rPr lang="en-US" sz="2200" b="1" i="1" dirty="0"/>
              <a:t>T</a:t>
            </a:r>
            <a:r>
              <a:rPr lang="en-US" sz="2200" dirty="0"/>
              <a:t> × # of passes I/</a:t>
            </a:r>
            <a:r>
              <a:rPr lang="en-US" sz="2200" dirty="0" err="1"/>
              <a:t>Os</a:t>
            </a:r>
            <a:endParaRPr lang="en-US" sz="2200" dirty="0"/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solidFill>
                  <a:srgbClr val="00B050"/>
                </a:solidFill>
              </a:rPr>
              <a:t>Step 3</a:t>
            </a:r>
            <a:r>
              <a:rPr lang="en-US" sz="2200" dirty="0"/>
              <a:t>: </a:t>
            </a:r>
            <a:r>
              <a:rPr lang="en-US" sz="2200" b="1" i="1" dirty="0"/>
              <a:t>T </a:t>
            </a:r>
            <a:r>
              <a:rPr lang="en-US" sz="2200" dirty="0"/>
              <a:t>I/</a:t>
            </a:r>
            <a:r>
              <a:rPr lang="en-US" sz="2200" dirty="0" err="1"/>
              <a:t>Os</a:t>
            </a: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702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Hash Join: Cost (</a:t>
            </a:r>
            <a:r>
              <a:rPr lang="en-US" i="1" dirty="0">
                <a:ea typeface="ＭＳ Ｐゴシック" pitchFamily="34" charset="-128"/>
              </a:rPr>
              <a:t>Cont’d</a:t>
            </a:r>
            <a:r>
              <a:rPr lang="en-US" dirty="0">
                <a:ea typeface="ＭＳ Ｐゴシック" pitchFamily="34" charset="-128"/>
              </a:rPr>
              <a:t>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10600" cy="4419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Total Cost = 3 (M + N)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Joining Reserves and Sailors would cost 3 (500 + 1000) </a:t>
            </a:r>
            <a:br>
              <a:rPr lang="en-US" sz="3000" dirty="0"/>
            </a:br>
            <a:r>
              <a:rPr lang="en-US" sz="3000" dirty="0"/>
              <a:t>= 4,500 I/</a:t>
            </a:r>
            <a:r>
              <a:rPr lang="en-US" sz="3000" dirty="0" err="1"/>
              <a:t>Os</a:t>
            </a:r>
            <a:endParaRPr lang="en-US" sz="3000" dirty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Assuming 10ms per I/O, hash join takes less than </a:t>
            </a:r>
            <a:br>
              <a:rPr lang="en-US" sz="3000" dirty="0"/>
            </a:br>
            <a:r>
              <a:rPr lang="en-US" sz="3000" dirty="0"/>
              <a:t>1 minute!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This underscores the importance of using a good join algorithm (e.g., </a:t>
            </a:r>
            <a:r>
              <a:rPr lang="en-US" sz="3000" i="1" dirty="0"/>
              <a:t>Simple NL Join takes ~140 hours!</a:t>
            </a:r>
            <a:r>
              <a:rPr lang="en-US" sz="3000" dirty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609600" y="5867400"/>
            <a:ext cx="8077200" cy="6858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But, so far we have been assuming that partitions fit in memory!</a:t>
            </a:r>
          </a:p>
        </p:txBody>
      </p:sp>
    </p:spTree>
    <p:extLst>
      <p:ext uri="{BB962C8B-B14F-4D97-AF65-F5344CB8AC3E}">
        <p14:creationId xmlns:p14="http://schemas.microsoft.com/office/powerpoint/2010/main" val="261738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Memory Requirements and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Overflow Handling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3340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>
                <a:solidFill>
                  <a:srgbClr val="0070C0"/>
                </a:solidFill>
              </a:rPr>
              <a:t>How can we increase the chances for a given partition in the probing phase to fit in memory?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/>
              <a:t>Maximize the number of partitions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3600" dirty="0">
                <a:solidFill>
                  <a:srgbClr val="0070C0"/>
                </a:solidFill>
              </a:rPr>
              <a:t>If we partition R (or S) into </a:t>
            </a:r>
            <a:r>
              <a:rPr lang="en-US" sz="3600" b="1" i="1" dirty="0">
                <a:solidFill>
                  <a:srgbClr val="0070C0"/>
                </a:solidFill>
              </a:rPr>
              <a:t>k</a:t>
            </a:r>
            <a:r>
              <a:rPr lang="en-US" sz="3600" dirty="0">
                <a:solidFill>
                  <a:srgbClr val="0070C0"/>
                </a:solidFill>
              </a:rPr>
              <a:t> partitions, what would be the size of each partition (in terms of B)?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/>
              <a:t>At least </a:t>
            </a:r>
            <a:r>
              <a:rPr lang="en-US" sz="3100" b="1" i="1" dirty="0"/>
              <a:t>k</a:t>
            </a:r>
            <a:r>
              <a:rPr lang="en-US" sz="3100" dirty="0"/>
              <a:t> output buffer pages and 1 input buffer page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/>
              <a:t>Given B buffer pages, </a:t>
            </a:r>
            <a:r>
              <a:rPr lang="en-US" sz="3100" b="1" i="1" dirty="0"/>
              <a:t>k</a:t>
            </a:r>
            <a:r>
              <a:rPr lang="en-US" sz="3100" dirty="0"/>
              <a:t> = B – 1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/>
              <a:t>Hence, the size of an R (or S) partition = M / (B – 1)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3600" dirty="0">
                <a:solidFill>
                  <a:srgbClr val="0070C0"/>
                </a:solidFill>
              </a:rPr>
              <a:t>What is the number of pages in the (in-memory) hash table built during the probing phase per a partition?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b="1" i="1" dirty="0"/>
              <a:t>f </a:t>
            </a:r>
            <a:r>
              <a:rPr lang="en-US" sz="3100" dirty="0"/>
              <a:t>* M / (B – 1), where </a:t>
            </a:r>
            <a:r>
              <a:rPr lang="en-US" sz="3100" b="1" i="1" dirty="0"/>
              <a:t>f</a:t>
            </a:r>
            <a:r>
              <a:rPr lang="en-US" sz="3100" dirty="0"/>
              <a:t> is a </a:t>
            </a:r>
            <a:r>
              <a:rPr lang="en-US" sz="3100" i="1" dirty="0"/>
              <a:t>fudge factor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153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Memory Requirements and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Overflow Handling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029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What else do we need in the probing phase?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A buffer page for scanning the S partition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An output buffer page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What is a good value of B as such?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B &gt; </a:t>
            </a:r>
            <a:r>
              <a:rPr lang="en-US" i="1" dirty="0"/>
              <a:t>f * </a:t>
            </a:r>
            <a:r>
              <a:rPr lang="en-US" dirty="0"/>
              <a:t>M / (B – 1) + 2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Therefore, we need (approx.) 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What if a partition overflows?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Apply the hash join technique </a:t>
            </a:r>
            <a:r>
              <a:rPr lang="en-US" i="1" dirty="0"/>
              <a:t>recursively</a:t>
            </a:r>
            <a:r>
              <a:rPr lang="en-US" dirty="0"/>
              <a:t> (as is the case with the projection operation)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5129669"/>
              </p:ext>
            </p:extLst>
          </p:nvPr>
        </p:nvGraphicFramePr>
        <p:xfrm>
          <a:off x="5235574" y="4250269"/>
          <a:ext cx="1851026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6" name="Equation" r:id="rId4" imgW="711000" imgH="253800" progId="Equation.3">
                  <p:embed/>
                </p:oleObj>
              </mc:Choice>
              <mc:Fallback>
                <p:oleObj name="Equation" r:id="rId4" imgW="711000" imgH="2538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5574" y="4250269"/>
                        <a:ext cx="1851026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6912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Hash Join vs. Sort-Merge Join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If                     (M is the # of pages in the </a:t>
            </a:r>
            <a:r>
              <a:rPr lang="en-US" sz="3000" i="1" dirty="0"/>
              <a:t>smaller </a:t>
            </a:r>
            <a:r>
              <a:rPr lang="en-US" sz="3000" dirty="0"/>
              <a:t>relation) and we assume uniform partitioning, the cost of hash join is 3(M+N) I/</a:t>
            </a:r>
            <a:r>
              <a:rPr lang="en-US" sz="3000" dirty="0" err="1"/>
              <a:t>Os</a:t>
            </a:r>
            <a:endParaRPr lang="en-US" sz="30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If                    (N is the # of pages in the </a:t>
            </a:r>
            <a:r>
              <a:rPr lang="en-US" sz="3000" i="1" dirty="0"/>
              <a:t>larger</a:t>
            </a:r>
            <a:r>
              <a:rPr lang="en-US" sz="3000" dirty="0"/>
              <a:t> relation), the cost of sort-merge join is 3(M+N) I/</a:t>
            </a:r>
            <a:r>
              <a:rPr lang="en-US" sz="3000" dirty="0" err="1"/>
              <a:t>Os</a:t>
            </a:r>
            <a:r>
              <a:rPr lang="en-US" sz="3000" dirty="0"/>
              <a:t>  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1217004" y="1540246"/>
          <a:ext cx="148748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8" name="Equation" r:id="rId4" imgW="571320" imgH="215640" progId="Equation.3">
                  <p:embed/>
                </p:oleObj>
              </mc:Choice>
              <mc:Fallback>
                <p:oleObj name="Equation" r:id="rId4" imgW="571320" imgH="215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7004" y="1540246"/>
                        <a:ext cx="1487488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1155700" y="3569441"/>
          <a:ext cx="14224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9" name="Equation" r:id="rId6" imgW="545760" imgH="228600" progId="Equation.3">
                  <p:embed/>
                </p:oleObj>
              </mc:Choice>
              <mc:Fallback>
                <p:oleObj name="Equation" r:id="rId6" imgW="545760" imgH="2286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5700" y="3569441"/>
                        <a:ext cx="14224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33400" y="4953000"/>
            <a:ext cx="8077200" cy="6858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</a:rPr>
              <a:t>Which algorithm to use, hash join or sort-merge join?</a:t>
            </a:r>
          </a:p>
        </p:txBody>
      </p:sp>
    </p:spTree>
    <p:extLst>
      <p:ext uri="{BB962C8B-B14F-4D97-AF65-F5344CB8AC3E}">
        <p14:creationId xmlns:p14="http://schemas.microsoft.com/office/powerpoint/2010/main" val="49443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Hash Join vs. Sort-Merge Join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56388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4800" dirty="0"/>
              <a:t>If the available number of buffer pages falls between</a:t>
            </a:r>
            <a:br>
              <a:rPr lang="en-US" sz="4800" dirty="0"/>
            </a:br>
            <a:r>
              <a:rPr lang="en-US" sz="4800" dirty="0"/>
              <a:t>and         , hash join is preferred (why?)</a:t>
            </a:r>
          </a:p>
          <a:p>
            <a:pPr>
              <a:buFont typeface="Wingdings" pitchFamily="2" charset="2"/>
              <a:buChar char="§"/>
            </a:pPr>
            <a:endParaRPr lang="en-US" sz="4800" dirty="0"/>
          </a:p>
          <a:p>
            <a:pPr marL="342900" lvl="1" indent="-342900">
              <a:buFont typeface="Wingdings" pitchFamily="2" charset="2"/>
              <a:buChar char="§"/>
            </a:pPr>
            <a:r>
              <a:rPr lang="en-US" sz="4800" dirty="0"/>
              <a:t>Hash Join shown to be highly parallelizable (</a:t>
            </a:r>
            <a:r>
              <a:rPr lang="en-US" sz="4800" i="1" dirty="0"/>
              <a:t>beyond the scope of the class</a:t>
            </a:r>
            <a:r>
              <a:rPr lang="en-US" sz="4800" dirty="0"/>
              <a:t>)</a:t>
            </a:r>
          </a:p>
          <a:p>
            <a:pPr marL="342900" lvl="1" indent="-342900">
              <a:buFont typeface="Wingdings" pitchFamily="2" charset="2"/>
              <a:buChar char="§"/>
            </a:pPr>
            <a:endParaRPr lang="en-US" sz="4800" dirty="0"/>
          </a:p>
          <a:p>
            <a:pPr marL="342900" lvl="1" indent="-342900">
              <a:buFont typeface="Wingdings" pitchFamily="2" charset="2"/>
              <a:buChar char="§"/>
            </a:pPr>
            <a:r>
              <a:rPr lang="en-US" sz="4800" dirty="0"/>
              <a:t>Hash join is sensitive to data skew while sort-merge join </a:t>
            </a:r>
            <a:br>
              <a:rPr lang="en-US" sz="4800" dirty="0"/>
            </a:br>
            <a:r>
              <a:rPr lang="en-US" sz="4800" dirty="0"/>
              <a:t>is not</a:t>
            </a:r>
          </a:p>
          <a:p>
            <a:pPr marL="342900" lvl="1" indent="-342900">
              <a:buFont typeface="Wingdings" pitchFamily="2" charset="2"/>
              <a:buChar char="§"/>
            </a:pPr>
            <a:endParaRPr lang="en-US" sz="4800" dirty="0"/>
          </a:p>
          <a:p>
            <a:pPr marL="342900" lvl="1" indent="-342900">
              <a:buFont typeface="Wingdings" pitchFamily="2" charset="2"/>
              <a:buChar char="§"/>
            </a:pPr>
            <a:r>
              <a:rPr lang="en-US" sz="4800" dirty="0"/>
              <a:t>Results are sorted after applying sort-merge join (may help </a:t>
            </a:r>
            <a:r>
              <a:rPr lang="ja-JP" altLang="en-US" sz="4800" dirty="0"/>
              <a:t>“</a:t>
            </a:r>
            <a:r>
              <a:rPr lang="en-US" altLang="ja-JP" sz="4800" dirty="0"/>
              <a:t>upstream</a:t>
            </a:r>
            <a:r>
              <a:rPr lang="ja-JP" altLang="en-US" sz="4800" dirty="0"/>
              <a:t>”</a:t>
            </a:r>
            <a:r>
              <a:rPr lang="en-US" altLang="ja-JP" sz="4800" dirty="0"/>
              <a:t> operators)</a:t>
            </a:r>
          </a:p>
          <a:p>
            <a:pPr marL="0" indent="0">
              <a:buNone/>
            </a:pPr>
            <a:endParaRPr lang="en-US" sz="4800" dirty="0"/>
          </a:p>
          <a:p>
            <a:pPr>
              <a:buFont typeface="Wingdings" pitchFamily="2" charset="2"/>
              <a:buChar char="§"/>
            </a:pPr>
            <a:r>
              <a:rPr lang="en-US" sz="4800" dirty="0"/>
              <a:t>Sort-merge join goes fast if one of the input relations is already sorted</a:t>
            </a:r>
          </a:p>
          <a:p>
            <a:pPr marL="0" indent="0">
              <a:buNone/>
            </a:pPr>
            <a:r>
              <a:rPr lang="en-US" sz="4000" dirty="0"/>
              <a:t> 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1295400" y="1752600"/>
          <a:ext cx="760413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2" name="Equation" r:id="rId4" imgW="291960" imgH="228600" progId="Equation.3">
                  <p:embed/>
                </p:oleObj>
              </mc:Choice>
              <mc:Fallback>
                <p:oleObj name="Equation" r:id="rId4" imgW="291960" imgH="2286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752600"/>
                        <a:ext cx="760413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7848600" y="1388692"/>
          <a:ext cx="8255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3" name="Equation" r:id="rId6" imgW="317160" imgH="215640" progId="Equation.3">
                  <p:embed/>
                </p:oleObj>
              </mc:Choice>
              <mc:Fallback>
                <p:oleObj name="Equation" r:id="rId6" imgW="317160" imgH="215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1388692"/>
                        <a:ext cx="82550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086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The Join Operation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We will study </a:t>
            </a:r>
            <a:r>
              <a:rPr lang="en-US" sz="2800" i="1" dirty="0"/>
              <a:t>five</a:t>
            </a:r>
            <a:r>
              <a:rPr lang="en-US" sz="2800" dirty="0"/>
              <a:t> join algorithms, </a:t>
            </a:r>
            <a:r>
              <a:rPr lang="en-US" sz="2800" i="1" dirty="0"/>
              <a:t>two</a:t>
            </a:r>
            <a:r>
              <a:rPr lang="en-US" sz="2800" dirty="0"/>
              <a:t> of which enumerate the cross-product and </a:t>
            </a:r>
            <a:r>
              <a:rPr lang="en-US" sz="2800" i="1" dirty="0"/>
              <a:t>three</a:t>
            </a:r>
            <a:r>
              <a:rPr lang="en-US" sz="2800" dirty="0"/>
              <a:t> which do not</a:t>
            </a:r>
          </a:p>
          <a:p>
            <a:pPr>
              <a:buFont typeface="Wingdings" pitchFamily="2" charset="2"/>
              <a:buChar char="§"/>
            </a:pPr>
            <a:endParaRPr lang="en-US" sz="31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Join algorithms which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Simple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Block Nested Loops Join</a:t>
            </a:r>
          </a:p>
          <a:p>
            <a:pPr marL="457200" lvl="1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Join algorithms which </a:t>
            </a:r>
            <a:r>
              <a:rPr lang="en-US" sz="2800" u="sng" dirty="0"/>
              <a:t>do not</a:t>
            </a:r>
            <a:r>
              <a:rPr lang="en-US" sz="2800" dirty="0"/>
              <a:t>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Index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Sort-Merge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Hash Join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43000" y="3124200"/>
            <a:ext cx="6553200" cy="914400"/>
          </a:xfrm>
          <a:prstGeom prst="rect">
            <a:avLst/>
          </a:prstGeom>
          <a:solidFill>
            <a:srgbClr val="92D050">
              <a:alpha val="5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43000" y="4876800"/>
            <a:ext cx="6553200" cy="1246263"/>
          </a:xfrm>
          <a:prstGeom prst="rect">
            <a:avLst/>
          </a:prstGeom>
          <a:solidFill>
            <a:srgbClr val="92D050">
              <a:alpha val="5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80478" y="5164726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800" dirty="0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80479" y="3150547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7693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9" grpId="0"/>
      <p:bldP spid="10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 Manager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Lock Manager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Recovery Manager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2971800"/>
            <a:ext cx="3148013" cy="39687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65900" y="2486581"/>
            <a:ext cx="119071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/>
              <a:t>Continue…</a:t>
            </a:r>
          </a:p>
        </p:txBody>
      </p:sp>
      <p:cxnSp>
        <p:nvCxnSpPr>
          <p:cNvPr id="21" name="Straight Arrow Connector 20"/>
          <p:cNvCxnSpPr>
            <a:stCxn id="3" idx="3"/>
            <a:endCxn id="2" idx="1"/>
          </p:cNvCxnSpPr>
          <p:nvPr/>
        </p:nvCxnSpPr>
        <p:spPr>
          <a:xfrm flipV="1">
            <a:off x="6075567" y="2671247"/>
            <a:ext cx="390333" cy="498991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46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The Projection Operation: 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Consider Q again: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How many I/</a:t>
            </a:r>
            <a:r>
              <a:rPr lang="en-US" sz="2800" dirty="0" err="1">
                <a:solidFill>
                  <a:srgbClr val="0070C0"/>
                </a:solidFill>
              </a:rPr>
              <a:t>Os</a:t>
            </a:r>
            <a:r>
              <a:rPr lang="en-US" sz="2800" dirty="0">
                <a:solidFill>
                  <a:srgbClr val="0070C0"/>
                </a:solidFill>
              </a:rPr>
              <a:t> would evaluating Q incur?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Step 1</a:t>
            </a:r>
            <a:r>
              <a:rPr lang="en-US" sz="2600" dirty="0"/>
              <a:t>: </a:t>
            </a:r>
            <a:r>
              <a:rPr lang="en-US" sz="2600" b="1" i="1" dirty="0"/>
              <a:t>M</a:t>
            </a:r>
            <a:r>
              <a:rPr lang="en-US" sz="2600" dirty="0"/>
              <a:t> + </a:t>
            </a:r>
            <a:r>
              <a:rPr lang="en-US" sz="2600" b="1" i="1" dirty="0"/>
              <a:t>T</a:t>
            </a:r>
            <a:r>
              <a:rPr lang="en-US" sz="2600" dirty="0"/>
              <a:t> = 1000 I/</a:t>
            </a:r>
            <a:r>
              <a:rPr lang="en-US" sz="2600" dirty="0" err="1"/>
              <a:t>Os</a:t>
            </a:r>
            <a:r>
              <a:rPr lang="en-US" sz="2600" dirty="0"/>
              <a:t> + 250 I/</a:t>
            </a:r>
            <a:r>
              <a:rPr lang="en-US" sz="2600" dirty="0" err="1"/>
              <a:t>Os</a:t>
            </a:r>
            <a:r>
              <a:rPr lang="en-US" sz="2600" dirty="0"/>
              <a:t>, assuming each tuple written in the temporary relation is 10 bytes long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Step 2</a:t>
            </a:r>
            <a:r>
              <a:rPr lang="en-US" sz="2600" dirty="0"/>
              <a:t>: if </a:t>
            </a:r>
            <a:r>
              <a:rPr lang="en-US" sz="2600" b="1" i="1" dirty="0"/>
              <a:t>B</a:t>
            </a:r>
            <a:r>
              <a:rPr lang="en-US" sz="2600" dirty="0"/>
              <a:t> (say) is 20, we can sort the temporary relation in 2 passes at a cost of 2×250×2 = 1000 I/</a:t>
            </a:r>
            <a:r>
              <a:rPr lang="en-US" sz="2600" dirty="0" err="1"/>
              <a:t>Os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Step 3</a:t>
            </a:r>
            <a:r>
              <a:rPr lang="en-US" sz="2600" dirty="0"/>
              <a:t>: add another 250 I/</a:t>
            </a:r>
            <a:r>
              <a:rPr lang="en-US" sz="2600" dirty="0" err="1"/>
              <a:t>Os</a:t>
            </a:r>
            <a:r>
              <a:rPr lang="en-US" sz="2600" dirty="0"/>
              <a:t> for the scan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Total = 2500 I/</a:t>
            </a:r>
            <a:r>
              <a:rPr lang="en-US" sz="2600" dirty="0" err="1"/>
              <a:t>Os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3200400" y="2057400"/>
            <a:ext cx="2854884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SELECT</a:t>
            </a:r>
            <a:r>
              <a:rPr lang="en-US" dirty="0"/>
              <a:t> </a:t>
            </a:r>
            <a:r>
              <a:rPr lang="en-US" b="1" dirty="0"/>
              <a:t>DISTINCT</a:t>
            </a:r>
            <a:r>
              <a:rPr lang="en-US" dirty="0"/>
              <a:t> </a:t>
            </a:r>
            <a:r>
              <a:rPr lang="en-US" dirty="0" err="1"/>
              <a:t>R.sid</a:t>
            </a:r>
            <a:r>
              <a:rPr lang="en-US" dirty="0"/>
              <a:t>, </a:t>
            </a:r>
            <a:r>
              <a:rPr lang="en-US" dirty="0" err="1"/>
              <a:t>R.bid</a:t>
            </a:r>
            <a:endParaRPr lang="en-US" dirty="0"/>
          </a:p>
          <a:p>
            <a:r>
              <a:rPr lang="en-US" b="1" dirty="0"/>
              <a:t>FROM</a:t>
            </a:r>
            <a:r>
              <a:rPr lang="en-US" dirty="0"/>
              <a:t> Reserves R</a:t>
            </a:r>
          </a:p>
        </p:txBody>
      </p:sp>
    </p:spTree>
    <p:extLst>
      <p:ext uri="{BB962C8B-B14F-4D97-AF65-F5344CB8AC3E}">
        <p14:creationId xmlns:p14="http://schemas.microsoft.com/office/powerpoint/2010/main" val="283349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23839</TotalTime>
  <Words>4679</Words>
  <Application>Microsoft Office PowerPoint</Application>
  <PresentationFormat>On-screen Show (4:3)</PresentationFormat>
  <Paragraphs>1156</Paragraphs>
  <Slides>86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86</vt:i4>
      </vt:variant>
    </vt:vector>
  </HeadingPairs>
  <TitlesOfParts>
    <vt:vector size="97" baseType="lpstr">
      <vt:lpstr>ＭＳ Ｐゴシック</vt:lpstr>
      <vt:lpstr>ＭＳ Ｐゴシック</vt:lpstr>
      <vt:lpstr>Arial</vt:lpstr>
      <vt:lpstr>Book Antiqua</vt:lpstr>
      <vt:lpstr>Bookman Old Style</vt:lpstr>
      <vt:lpstr>Calibri</vt:lpstr>
      <vt:lpstr>Times New Roman</vt:lpstr>
      <vt:lpstr>Wingdings</vt:lpstr>
      <vt:lpstr>Office Theme</vt:lpstr>
      <vt:lpstr>Equation</vt:lpstr>
      <vt:lpstr>Document</vt:lpstr>
      <vt:lpstr>Database Applications (15-415)  DBMS Internals- Part VII Lecture 19, March 27, 2018</vt:lpstr>
      <vt:lpstr>Today…</vt:lpstr>
      <vt:lpstr>DBMS Layers</vt:lpstr>
      <vt:lpstr>Outline</vt:lpstr>
      <vt:lpstr>Assumptions</vt:lpstr>
      <vt:lpstr>The Projection Operation</vt:lpstr>
      <vt:lpstr>The Projection Operation</vt:lpstr>
      <vt:lpstr>Projection Based on Sorting</vt:lpstr>
      <vt:lpstr>The Projection Operation: An Example</vt:lpstr>
      <vt:lpstr>B-Way Merge Sort</vt:lpstr>
      <vt:lpstr>B-Way Merge Sort: I/O Cost Analysis</vt:lpstr>
      <vt:lpstr>The Projection Operation: An Example</vt:lpstr>
      <vt:lpstr>Projection Based on Modified  External Sorting</vt:lpstr>
      <vt:lpstr>Projection Based on Modified  External Sorting: An Example</vt:lpstr>
      <vt:lpstr>The Projection Operation</vt:lpstr>
      <vt:lpstr>Projection Based on Hashing</vt:lpstr>
      <vt:lpstr>Projection Based on Hashing</vt:lpstr>
      <vt:lpstr>Projection Based on Hashing</vt:lpstr>
      <vt:lpstr>Projection Based on Hashing</vt:lpstr>
      <vt:lpstr>Projection Based on Hashing: An Example</vt:lpstr>
      <vt:lpstr>Sorting vs. Hashing</vt:lpstr>
      <vt:lpstr>Index-Only Scan</vt:lpstr>
      <vt:lpstr>Outline</vt:lpstr>
      <vt:lpstr>The Join Operation</vt:lpstr>
      <vt:lpstr>The Join Operation</vt:lpstr>
      <vt:lpstr>Assumptions</vt:lpstr>
      <vt:lpstr>The Join Operation</vt:lpstr>
      <vt:lpstr>Simple Nested Loops Join</vt:lpstr>
      <vt:lpstr>Simple Nested Loops Join</vt:lpstr>
      <vt:lpstr>Simple Nested Loops Join</vt:lpstr>
      <vt:lpstr>Simple Nested Loops Join</vt:lpstr>
      <vt:lpstr>Simple Nested Loops Join</vt:lpstr>
      <vt:lpstr>Simple Nested Loops Join</vt:lpstr>
      <vt:lpstr>Nested Loops Join: A Simple Refinement</vt:lpstr>
      <vt:lpstr>PowerPoint Presentation</vt:lpstr>
      <vt:lpstr>Nested Loops Join</vt:lpstr>
      <vt:lpstr>Nested Loops Join</vt:lpstr>
      <vt:lpstr>Nested Loops Join</vt:lpstr>
      <vt:lpstr>Nested Loops Join</vt:lpstr>
      <vt:lpstr>Summary: Simple Nested Loops Join</vt:lpstr>
      <vt:lpstr>The Join Operation</vt:lpstr>
      <vt:lpstr>Block Nested Loops</vt:lpstr>
      <vt:lpstr>Block Nested Loops</vt:lpstr>
      <vt:lpstr>Block Nested Loops</vt:lpstr>
      <vt:lpstr>Block Nested Loops</vt:lpstr>
      <vt:lpstr>Block Nested Loops</vt:lpstr>
      <vt:lpstr>Block Nested Loops</vt:lpstr>
      <vt:lpstr>Nested Loops - Guidelines</vt:lpstr>
      <vt:lpstr>The Join Operation</vt:lpstr>
      <vt:lpstr>Index Nested Loops Join</vt:lpstr>
      <vt:lpstr>Index Nested Loops Join</vt:lpstr>
      <vt:lpstr>Index Nested Loops Join</vt:lpstr>
      <vt:lpstr>The Join Operation</vt:lpstr>
      <vt:lpstr>Sort-Merge Join</vt:lpstr>
      <vt:lpstr>Sort-Merge Join: An Example</vt:lpstr>
      <vt:lpstr>Sort-Merge Join: An Example</vt:lpstr>
      <vt:lpstr>Sort-Merge Join: An Example</vt:lpstr>
      <vt:lpstr>Sort-Merge Join: An Example</vt:lpstr>
      <vt:lpstr>Sort-Merge Join: An Example</vt:lpstr>
      <vt:lpstr>Sort-Merge Join: An Example</vt:lpstr>
      <vt:lpstr>Sort-Merge Join: An Example</vt:lpstr>
      <vt:lpstr>Sort-Merge Join: An Example</vt:lpstr>
      <vt:lpstr>Sort-Merge Join: An Example</vt:lpstr>
      <vt:lpstr>Sort-Merge Join: An Example</vt:lpstr>
      <vt:lpstr>Sort-Merge Join: An Example</vt:lpstr>
      <vt:lpstr>Sort-Merge Join</vt:lpstr>
      <vt:lpstr>Sort-Merge Join</vt:lpstr>
      <vt:lpstr>Sort-Merge vs. Block Nested Loop</vt:lpstr>
      <vt:lpstr>Block Nested Loops</vt:lpstr>
      <vt:lpstr>Sort-Merge vs. Block Nested Loop</vt:lpstr>
      <vt:lpstr>Sort-Merge vs. Block Nested Loop</vt:lpstr>
      <vt:lpstr>Sort-Merge vs. Block Nested Loop</vt:lpstr>
      <vt:lpstr>Sort-Merge Join</vt:lpstr>
      <vt:lpstr>Sort-Merge Join</vt:lpstr>
      <vt:lpstr>The Join Operation</vt:lpstr>
      <vt:lpstr>Hash Join</vt:lpstr>
      <vt:lpstr>Hash Join: Partitioning Phase</vt:lpstr>
      <vt:lpstr>Hash Join: Probing Phase</vt:lpstr>
      <vt:lpstr>Hash Join: Cost</vt:lpstr>
      <vt:lpstr>Hash Join: Cost (Cont’d)</vt:lpstr>
      <vt:lpstr>Memory Requirements and  Overflow Handling</vt:lpstr>
      <vt:lpstr>Memory Requirements and  Overflow Handling</vt:lpstr>
      <vt:lpstr>Hash Join vs. Sort-Merge Join</vt:lpstr>
      <vt:lpstr>Hash Join vs. Sort-Merge Join</vt:lpstr>
      <vt:lpstr>The Join Operation</vt:lpstr>
      <vt:lpstr>Next Class</vt:lpstr>
    </vt:vector>
  </TitlesOfParts>
  <Company>Carnegie Mellon University in Qatar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Yousuf Ahmad</cp:lastModifiedBy>
  <cp:revision>2353</cp:revision>
  <dcterms:created xsi:type="dcterms:W3CDTF">2013-11-24T06:45:02Z</dcterms:created>
  <dcterms:modified xsi:type="dcterms:W3CDTF">2018-03-29T07:09:28Z</dcterms:modified>
</cp:coreProperties>
</file>