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16" r:id="rId3"/>
    <p:sldId id="780" r:id="rId4"/>
    <p:sldId id="1006" r:id="rId5"/>
    <p:sldId id="962" r:id="rId6"/>
    <p:sldId id="963" r:id="rId7"/>
    <p:sldId id="964" r:id="rId8"/>
    <p:sldId id="1005" r:id="rId9"/>
    <p:sldId id="965" r:id="rId10"/>
    <p:sldId id="981" r:id="rId11"/>
    <p:sldId id="1001" r:id="rId12"/>
    <p:sldId id="1002" r:id="rId13"/>
    <p:sldId id="1007" r:id="rId14"/>
    <p:sldId id="1009" r:id="rId15"/>
    <p:sldId id="1010" r:id="rId16"/>
    <p:sldId id="968" r:id="rId17"/>
    <p:sldId id="970" r:id="rId18"/>
    <p:sldId id="971" r:id="rId19"/>
    <p:sldId id="972" r:id="rId20"/>
    <p:sldId id="973" r:id="rId21"/>
    <p:sldId id="974" r:id="rId22"/>
    <p:sldId id="975" r:id="rId23"/>
    <p:sldId id="976" r:id="rId24"/>
    <p:sldId id="977" r:id="rId25"/>
    <p:sldId id="978" r:id="rId26"/>
    <p:sldId id="979" r:id="rId27"/>
    <p:sldId id="980" r:id="rId28"/>
    <p:sldId id="1008" r:id="rId29"/>
    <p:sldId id="908" r:id="rId30"/>
    <p:sldId id="910" r:id="rId31"/>
    <p:sldId id="854" r:id="rId32"/>
    <p:sldId id="855" r:id="rId33"/>
    <p:sldId id="856" r:id="rId34"/>
    <p:sldId id="857" r:id="rId35"/>
    <p:sldId id="858" r:id="rId36"/>
    <p:sldId id="859" r:id="rId37"/>
    <p:sldId id="860" r:id="rId38"/>
    <p:sldId id="861" r:id="rId39"/>
    <p:sldId id="862" r:id="rId40"/>
    <p:sldId id="863" r:id="rId41"/>
    <p:sldId id="864" r:id="rId42"/>
    <p:sldId id="865" r:id="rId43"/>
    <p:sldId id="782" r:id="rId44"/>
    <p:sldId id="866" r:id="rId45"/>
    <p:sldId id="867" r:id="rId46"/>
    <p:sldId id="868" r:id="rId47"/>
    <p:sldId id="869" r:id="rId48"/>
    <p:sldId id="870" r:id="rId49"/>
    <p:sldId id="871" r:id="rId50"/>
    <p:sldId id="872" r:id="rId51"/>
    <p:sldId id="873" r:id="rId52"/>
    <p:sldId id="986" r:id="rId53"/>
    <p:sldId id="874" r:id="rId54"/>
    <p:sldId id="875" r:id="rId55"/>
    <p:sldId id="878" r:id="rId56"/>
    <p:sldId id="879" r:id="rId57"/>
    <p:sldId id="880" r:id="rId58"/>
    <p:sldId id="881" r:id="rId59"/>
    <p:sldId id="883" r:id="rId60"/>
    <p:sldId id="884" r:id="rId61"/>
    <p:sldId id="885" r:id="rId62"/>
    <p:sldId id="886" r:id="rId63"/>
    <p:sldId id="887" r:id="rId64"/>
    <p:sldId id="99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80" autoAdjust="0"/>
    <p:restoredTop sz="94660"/>
  </p:normalViewPr>
  <p:slideViewPr>
    <p:cSldViewPr>
      <p:cViewPr varScale="1">
        <p:scale>
          <a:sx n="106" d="100"/>
          <a:sy n="106" d="100"/>
        </p:scale>
        <p:origin x="7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DE09398B-89E6-441D-8B94-1D66317D113A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E3F81C15-E18C-4927-8D63-22AFD04B0F87}" type="presOf" srcId="{E9F3CD17-869E-4587-90E9-86E34FE1AFEB}" destId="{82069C8D-245F-4528-9640-D60AAA48F42D}" srcOrd="0" destOrd="0" presId="urn:microsoft.com/office/officeart/2008/layout/VerticalCurvedList"/>
    <dgm:cxn modelId="{D0083223-7D61-4CCB-973D-49D555EC0209}" type="presOf" srcId="{26894F22-714D-4787-870C-2571D04C9DF2}" destId="{3BA1FCD4-FD33-4A3E-ABC7-B1A270BFB48B}" srcOrd="0" destOrd="0" presId="urn:microsoft.com/office/officeart/2008/layout/VerticalCurvedList"/>
    <dgm:cxn modelId="{F965B80F-366C-4251-BEB6-A22856971FDB}" type="presOf" srcId="{1639CA94-34C3-4B9C-92E1-C13864A4BA19}" destId="{C0B47DDB-34F5-47CD-A868-DC56AF6D3094}" srcOrd="0" destOrd="0" presId="urn:microsoft.com/office/officeart/2008/layout/VerticalCurvedList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4CDB80A5-1772-45EF-B013-93528B21AFB0}" type="presOf" srcId="{594BF85D-E9BC-439A-80D6-0EB4896FAE66}" destId="{AD391CD7-4F2A-4007-BAF2-273649C1072F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3E9FF010-2514-4D0A-8B29-AEF1B55B9BAF}" type="presOf" srcId="{120C55D7-E0EA-4E24-BA54-2E5BE7566668}" destId="{C56633DC-E658-46D8-BE63-7CB1CCD3C8DC}" srcOrd="0" destOrd="0" presId="urn:microsoft.com/office/officeart/2008/layout/VerticalCurvedList"/>
    <dgm:cxn modelId="{37B47BE9-CE2C-4A80-8FF6-AE5B05797C65}" type="presParOf" srcId="{8D4BB782-D1CB-4178-BD6C-378E667E109F}" destId="{30E5EA73-69FE-4C99-B7E6-D2785DA2F8C5}" srcOrd="0" destOrd="0" presId="urn:microsoft.com/office/officeart/2008/layout/VerticalCurvedList"/>
    <dgm:cxn modelId="{562EC59A-8DAD-4DF8-A11D-343F53E704B2}" type="presParOf" srcId="{30E5EA73-69FE-4C99-B7E6-D2785DA2F8C5}" destId="{147482D8-F793-4B63-AC92-2D2E108DBAA0}" srcOrd="0" destOrd="0" presId="urn:microsoft.com/office/officeart/2008/layout/VerticalCurvedList"/>
    <dgm:cxn modelId="{C444A402-2768-4691-A162-80970B3072FC}" type="presParOf" srcId="{147482D8-F793-4B63-AC92-2D2E108DBAA0}" destId="{F2410933-DB5E-4543-A714-4AF5A203C95C}" srcOrd="0" destOrd="0" presId="urn:microsoft.com/office/officeart/2008/layout/VerticalCurvedList"/>
    <dgm:cxn modelId="{90E173D9-68A0-4209-8361-F0C1CA981561}" type="presParOf" srcId="{147482D8-F793-4B63-AC92-2D2E108DBAA0}" destId="{C56633DC-E658-46D8-BE63-7CB1CCD3C8DC}" srcOrd="1" destOrd="0" presId="urn:microsoft.com/office/officeart/2008/layout/VerticalCurvedList"/>
    <dgm:cxn modelId="{AB06DD5A-E01C-4E75-BAE8-F9FE3628940A}" type="presParOf" srcId="{147482D8-F793-4B63-AC92-2D2E108DBAA0}" destId="{82F03708-A2AD-459B-AB59-7BBD9EB44E67}" srcOrd="2" destOrd="0" presId="urn:microsoft.com/office/officeart/2008/layout/VerticalCurvedList"/>
    <dgm:cxn modelId="{A2853A4D-44FD-4E8C-B789-0FDF5C42E3EF}" type="presParOf" srcId="{147482D8-F793-4B63-AC92-2D2E108DBAA0}" destId="{9C6C1869-E7B2-4FB9-A22B-16BADC04A189}" srcOrd="3" destOrd="0" presId="urn:microsoft.com/office/officeart/2008/layout/VerticalCurvedList"/>
    <dgm:cxn modelId="{3BE00B0E-E076-4D50-8535-60B1761ACCDF}" type="presParOf" srcId="{30E5EA73-69FE-4C99-B7E6-D2785DA2F8C5}" destId="{AD391CD7-4F2A-4007-BAF2-273649C1072F}" srcOrd="1" destOrd="0" presId="urn:microsoft.com/office/officeart/2008/layout/VerticalCurvedList"/>
    <dgm:cxn modelId="{A202010C-F0F7-4441-A09D-0B8311C59AF9}" type="presParOf" srcId="{30E5EA73-69FE-4C99-B7E6-D2785DA2F8C5}" destId="{C8A13198-6B89-472F-9EA3-C52B487EE226}" srcOrd="2" destOrd="0" presId="urn:microsoft.com/office/officeart/2008/layout/VerticalCurvedList"/>
    <dgm:cxn modelId="{2385CBFE-3A64-4B2D-8D14-4A78A6552DBF}" type="presParOf" srcId="{C8A13198-6B89-472F-9EA3-C52B487EE226}" destId="{58A99791-976C-4270-ABCC-A15CE6943D6C}" srcOrd="0" destOrd="0" presId="urn:microsoft.com/office/officeart/2008/layout/VerticalCurvedList"/>
    <dgm:cxn modelId="{EA69D344-B887-4336-9E6A-0F16A326FCF6}" type="presParOf" srcId="{30E5EA73-69FE-4C99-B7E6-D2785DA2F8C5}" destId="{C0B47DDB-34F5-47CD-A868-DC56AF6D3094}" srcOrd="3" destOrd="0" presId="urn:microsoft.com/office/officeart/2008/layout/VerticalCurvedList"/>
    <dgm:cxn modelId="{1D6D7409-79F1-4A95-BD17-A332EECB4F96}" type="presParOf" srcId="{30E5EA73-69FE-4C99-B7E6-D2785DA2F8C5}" destId="{7F1D3DEE-903C-4496-8114-3820A613BDAD}" srcOrd="4" destOrd="0" presId="urn:microsoft.com/office/officeart/2008/layout/VerticalCurvedList"/>
    <dgm:cxn modelId="{DF02E88A-6495-4E89-B728-90B72B1DDB65}" type="presParOf" srcId="{7F1D3DEE-903C-4496-8114-3820A613BDAD}" destId="{485F26A9-AA94-4ADA-AC54-FB58E0E0ED28}" srcOrd="0" destOrd="0" presId="urn:microsoft.com/office/officeart/2008/layout/VerticalCurvedList"/>
    <dgm:cxn modelId="{C07363AB-A305-4CA1-9674-100E2E6EEFAD}" type="presParOf" srcId="{30E5EA73-69FE-4C99-B7E6-D2785DA2F8C5}" destId="{3BA1FCD4-FD33-4A3E-ABC7-B1A270BFB48B}" srcOrd="5" destOrd="0" presId="urn:microsoft.com/office/officeart/2008/layout/VerticalCurvedList"/>
    <dgm:cxn modelId="{B214000B-4CCA-47BB-A61E-02618E3F875C}" type="presParOf" srcId="{30E5EA73-69FE-4C99-B7E6-D2785DA2F8C5}" destId="{3639C21E-DAD0-4E10-AEA8-074FCA111822}" srcOrd="6" destOrd="0" presId="urn:microsoft.com/office/officeart/2008/layout/VerticalCurvedList"/>
    <dgm:cxn modelId="{633C5FD0-31EE-409C-8F04-3DA53B612A8B}" type="presParOf" srcId="{3639C21E-DAD0-4E10-AEA8-074FCA111822}" destId="{E92E61B4-BFF6-4CE0-9EB8-A7FA3E42AAB6}" srcOrd="0" destOrd="0" presId="urn:microsoft.com/office/officeart/2008/layout/VerticalCurvedList"/>
    <dgm:cxn modelId="{0732C42E-A064-42C8-A4F1-96CC061B4582}" type="presParOf" srcId="{30E5EA73-69FE-4C99-B7E6-D2785DA2F8C5}" destId="{82069C8D-245F-4528-9640-D60AAA48F42D}" srcOrd="7" destOrd="0" presId="urn:microsoft.com/office/officeart/2008/layout/VerticalCurvedList"/>
    <dgm:cxn modelId="{BD7C3576-7418-4CF5-ADAD-AB3BDFB0B6DB}" type="presParOf" srcId="{30E5EA73-69FE-4C99-B7E6-D2785DA2F8C5}" destId="{275AF1FE-EF48-48C9-865B-5CC02AB1B5F7}" srcOrd="8" destOrd="0" presId="urn:microsoft.com/office/officeart/2008/layout/VerticalCurvedList"/>
    <dgm:cxn modelId="{EB005495-23B8-449B-B2F9-B1FD84461D62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FFEC8116-D4A0-45FB-BAD2-56EBA225FCBC}" type="presOf" srcId="{1639CA94-34C3-4B9C-92E1-C13864A4BA19}" destId="{C0B47DDB-34F5-47CD-A868-DC56AF6D3094}" srcOrd="0" destOrd="0" presId="urn:microsoft.com/office/officeart/2008/layout/VerticalCurvedList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87167C56-C074-4440-A134-2FCB1A1D86E4}" type="presOf" srcId="{BE1645D6-1611-4DF4-8DF3-EEC32D8C4F8A}" destId="{8D4BB782-D1CB-4178-BD6C-378E667E109F}" srcOrd="0" destOrd="0" presId="urn:microsoft.com/office/officeart/2008/layout/VerticalCurvedList"/>
    <dgm:cxn modelId="{097C2F41-27AA-4C55-B093-F421C8ED45C1}" type="presOf" srcId="{120C55D7-E0EA-4E24-BA54-2E5BE7566668}" destId="{C56633DC-E658-46D8-BE63-7CB1CCD3C8DC}" srcOrd="0" destOrd="0" presId="urn:microsoft.com/office/officeart/2008/layout/VerticalCurvedList"/>
    <dgm:cxn modelId="{9472165D-A5EE-4547-8FB2-4E2F2223B474}" type="presOf" srcId="{594BF85D-E9BC-439A-80D6-0EB4896FAE66}" destId="{AD391CD7-4F2A-4007-BAF2-273649C1072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13662B1F-7879-4E5E-B3EE-3C2AF5F3E33B}" type="presOf" srcId="{26894F22-714D-4787-870C-2571D04C9DF2}" destId="{3BA1FCD4-FD33-4A3E-ABC7-B1A270BFB48B}" srcOrd="0" destOrd="0" presId="urn:microsoft.com/office/officeart/2008/layout/VerticalCurvedList"/>
    <dgm:cxn modelId="{0F57782A-98BD-410C-99AF-D08A31F7BE1A}" type="presOf" srcId="{E9F3CD17-869E-4587-90E9-86E34FE1AFEB}" destId="{82069C8D-245F-4528-9640-D60AAA48F42D}" srcOrd="0" destOrd="0" presId="urn:microsoft.com/office/officeart/2008/layout/VerticalCurvedList"/>
    <dgm:cxn modelId="{BFA60222-E68C-4C98-A581-35D210804960}" type="presParOf" srcId="{8D4BB782-D1CB-4178-BD6C-378E667E109F}" destId="{30E5EA73-69FE-4C99-B7E6-D2785DA2F8C5}" srcOrd="0" destOrd="0" presId="urn:microsoft.com/office/officeart/2008/layout/VerticalCurvedList"/>
    <dgm:cxn modelId="{DAA95276-8242-4B53-B078-810EB58D408C}" type="presParOf" srcId="{30E5EA73-69FE-4C99-B7E6-D2785DA2F8C5}" destId="{147482D8-F793-4B63-AC92-2D2E108DBAA0}" srcOrd="0" destOrd="0" presId="urn:microsoft.com/office/officeart/2008/layout/VerticalCurvedList"/>
    <dgm:cxn modelId="{DFE1000D-9C6C-4731-9A19-CAA63274311A}" type="presParOf" srcId="{147482D8-F793-4B63-AC92-2D2E108DBAA0}" destId="{F2410933-DB5E-4543-A714-4AF5A203C95C}" srcOrd="0" destOrd="0" presId="urn:microsoft.com/office/officeart/2008/layout/VerticalCurvedList"/>
    <dgm:cxn modelId="{F255D031-CDD5-4FBB-AF2A-EE7B28CE3FDE}" type="presParOf" srcId="{147482D8-F793-4B63-AC92-2D2E108DBAA0}" destId="{C56633DC-E658-46D8-BE63-7CB1CCD3C8DC}" srcOrd="1" destOrd="0" presId="urn:microsoft.com/office/officeart/2008/layout/VerticalCurvedList"/>
    <dgm:cxn modelId="{67F1A8A5-5346-415C-82CE-087E7163C4A8}" type="presParOf" srcId="{147482D8-F793-4B63-AC92-2D2E108DBAA0}" destId="{82F03708-A2AD-459B-AB59-7BBD9EB44E67}" srcOrd="2" destOrd="0" presId="urn:microsoft.com/office/officeart/2008/layout/VerticalCurvedList"/>
    <dgm:cxn modelId="{596F392F-E5A1-4E81-8B99-F6B70B955207}" type="presParOf" srcId="{147482D8-F793-4B63-AC92-2D2E108DBAA0}" destId="{9C6C1869-E7B2-4FB9-A22B-16BADC04A189}" srcOrd="3" destOrd="0" presId="urn:microsoft.com/office/officeart/2008/layout/VerticalCurvedList"/>
    <dgm:cxn modelId="{AD8AD7C0-2F04-4054-9EAD-35C257C5CFCB}" type="presParOf" srcId="{30E5EA73-69FE-4C99-B7E6-D2785DA2F8C5}" destId="{AD391CD7-4F2A-4007-BAF2-273649C1072F}" srcOrd="1" destOrd="0" presId="urn:microsoft.com/office/officeart/2008/layout/VerticalCurvedList"/>
    <dgm:cxn modelId="{478975C0-6691-48F0-A4A6-1886EC8B0E3D}" type="presParOf" srcId="{30E5EA73-69FE-4C99-B7E6-D2785DA2F8C5}" destId="{C8A13198-6B89-472F-9EA3-C52B487EE226}" srcOrd="2" destOrd="0" presId="urn:microsoft.com/office/officeart/2008/layout/VerticalCurvedList"/>
    <dgm:cxn modelId="{8F06A5BF-2DD4-4680-9F99-07B761A81A5F}" type="presParOf" srcId="{C8A13198-6B89-472F-9EA3-C52B487EE226}" destId="{58A99791-976C-4270-ABCC-A15CE6943D6C}" srcOrd="0" destOrd="0" presId="urn:microsoft.com/office/officeart/2008/layout/VerticalCurvedList"/>
    <dgm:cxn modelId="{40F8A189-68F5-4FDA-9780-C68F42C7535D}" type="presParOf" srcId="{30E5EA73-69FE-4C99-B7E6-D2785DA2F8C5}" destId="{C0B47DDB-34F5-47CD-A868-DC56AF6D3094}" srcOrd="3" destOrd="0" presId="urn:microsoft.com/office/officeart/2008/layout/VerticalCurvedList"/>
    <dgm:cxn modelId="{FB293371-7E8C-4880-B4FD-B3DB76239370}" type="presParOf" srcId="{30E5EA73-69FE-4C99-B7E6-D2785DA2F8C5}" destId="{7F1D3DEE-903C-4496-8114-3820A613BDAD}" srcOrd="4" destOrd="0" presId="urn:microsoft.com/office/officeart/2008/layout/VerticalCurvedList"/>
    <dgm:cxn modelId="{30CAE5BE-3DF6-4928-BA31-96584C9B8B42}" type="presParOf" srcId="{7F1D3DEE-903C-4496-8114-3820A613BDAD}" destId="{485F26A9-AA94-4ADA-AC54-FB58E0E0ED28}" srcOrd="0" destOrd="0" presId="urn:microsoft.com/office/officeart/2008/layout/VerticalCurvedList"/>
    <dgm:cxn modelId="{36A44BD7-BB3E-46C0-9782-6915C3F668D2}" type="presParOf" srcId="{30E5EA73-69FE-4C99-B7E6-D2785DA2F8C5}" destId="{3BA1FCD4-FD33-4A3E-ABC7-B1A270BFB48B}" srcOrd="5" destOrd="0" presId="urn:microsoft.com/office/officeart/2008/layout/VerticalCurvedList"/>
    <dgm:cxn modelId="{4F47ED5A-3577-4833-8161-EB6CD5C5A2FB}" type="presParOf" srcId="{30E5EA73-69FE-4C99-B7E6-D2785DA2F8C5}" destId="{3639C21E-DAD0-4E10-AEA8-074FCA111822}" srcOrd="6" destOrd="0" presId="urn:microsoft.com/office/officeart/2008/layout/VerticalCurvedList"/>
    <dgm:cxn modelId="{07A0FF7E-3B0B-4A08-BA08-5ED4E7044B2B}" type="presParOf" srcId="{3639C21E-DAD0-4E10-AEA8-074FCA111822}" destId="{E92E61B4-BFF6-4CE0-9EB8-A7FA3E42AAB6}" srcOrd="0" destOrd="0" presId="urn:microsoft.com/office/officeart/2008/layout/VerticalCurvedList"/>
    <dgm:cxn modelId="{77259C92-400C-445D-8929-63CD76F3690B}" type="presParOf" srcId="{30E5EA73-69FE-4C99-B7E6-D2785DA2F8C5}" destId="{82069C8D-245F-4528-9640-D60AAA48F42D}" srcOrd="7" destOrd="0" presId="urn:microsoft.com/office/officeart/2008/layout/VerticalCurvedList"/>
    <dgm:cxn modelId="{665BCF5C-7EC8-440F-AE4B-18C8EDA1F6AB}" type="presParOf" srcId="{30E5EA73-69FE-4C99-B7E6-D2785DA2F8C5}" destId="{275AF1FE-EF48-48C9-865B-5CC02AB1B5F7}" srcOrd="8" destOrd="0" presId="urn:microsoft.com/office/officeart/2008/layout/VerticalCurvedList"/>
    <dgm:cxn modelId="{97042536-B841-4532-A701-BBE31A9C900D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2F268BD4-D2CE-49A2-BEC2-AD81CF42FD99}" type="presOf" srcId="{1639CA94-34C3-4B9C-92E1-C13864A4BA19}" destId="{C0B47DDB-34F5-47CD-A868-DC56AF6D3094}" srcOrd="0" destOrd="0" presId="urn:microsoft.com/office/officeart/2008/layout/VerticalCurvedList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3056F128-C726-4A7E-982A-7808D4E465D3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D8769300-4F14-4E04-8083-50F8833D0F19}" type="presOf" srcId="{E9F3CD17-869E-4587-90E9-86E34FE1AFEB}" destId="{82069C8D-245F-4528-9640-D60AAA48F42D}" srcOrd="0" destOrd="0" presId="urn:microsoft.com/office/officeart/2008/layout/VerticalCurvedList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55AAC9A8-368A-4598-B10A-A1B487166006}" type="presOf" srcId="{120C55D7-E0EA-4E24-BA54-2E5BE7566668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CC3019C4-5615-4E9A-A101-F4C26D10803F}" type="presOf" srcId="{26894F22-714D-4787-870C-2571D04C9DF2}" destId="{3BA1FCD4-FD33-4A3E-ABC7-B1A270BFB48B}" srcOrd="0" destOrd="0" presId="urn:microsoft.com/office/officeart/2008/layout/VerticalCurvedList"/>
    <dgm:cxn modelId="{42D7699D-BF60-4917-9B05-49C674EF05A3}" type="presOf" srcId="{594BF85D-E9BC-439A-80D6-0EB4896FAE66}" destId="{AD391CD7-4F2A-4007-BAF2-273649C1072F}" srcOrd="0" destOrd="0" presId="urn:microsoft.com/office/officeart/2008/layout/VerticalCurvedList"/>
    <dgm:cxn modelId="{8FE526BF-6245-4B03-AA4F-7EC8FF5B4B9B}" type="presParOf" srcId="{8D4BB782-D1CB-4178-BD6C-378E667E109F}" destId="{30E5EA73-69FE-4C99-B7E6-D2785DA2F8C5}" srcOrd="0" destOrd="0" presId="urn:microsoft.com/office/officeart/2008/layout/VerticalCurvedList"/>
    <dgm:cxn modelId="{2820A0B3-92E0-4AD7-8C16-D86AF0CB872E}" type="presParOf" srcId="{30E5EA73-69FE-4C99-B7E6-D2785DA2F8C5}" destId="{147482D8-F793-4B63-AC92-2D2E108DBAA0}" srcOrd="0" destOrd="0" presId="urn:microsoft.com/office/officeart/2008/layout/VerticalCurvedList"/>
    <dgm:cxn modelId="{EC45A691-92D2-40DD-B571-10E4416102A6}" type="presParOf" srcId="{147482D8-F793-4B63-AC92-2D2E108DBAA0}" destId="{F2410933-DB5E-4543-A714-4AF5A203C95C}" srcOrd="0" destOrd="0" presId="urn:microsoft.com/office/officeart/2008/layout/VerticalCurvedList"/>
    <dgm:cxn modelId="{212BFB91-CB24-41F6-8BB7-0C41B3E3C32C}" type="presParOf" srcId="{147482D8-F793-4B63-AC92-2D2E108DBAA0}" destId="{C56633DC-E658-46D8-BE63-7CB1CCD3C8DC}" srcOrd="1" destOrd="0" presId="urn:microsoft.com/office/officeart/2008/layout/VerticalCurvedList"/>
    <dgm:cxn modelId="{54A1B17E-CC2C-4C74-986D-600CC2241DA2}" type="presParOf" srcId="{147482D8-F793-4B63-AC92-2D2E108DBAA0}" destId="{82F03708-A2AD-459B-AB59-7BBD9EB44E67}" srcOrd="2" destOrd="0" presId="urn:microsoft.com/office/officeart/2008/layout/VerticalCurvedList"/>
    <dgm:cxn modelId="{C67133DF-F5C9-4D82-ADF9-48B60E8FCAF7}" type="presParOf" srcId="{147482D8-F793-4B63-AC92-2D2E108DBAA0}" destId="{9C6C1869-E7B2-4FB9-A22B-16BADC04A189}" srcOrd="3" destOrd="0" presId="urn:microsoft.com/office/officeart/2008/layout/VerticalCurvedList"/>
    <dgm:cxn modelId="{48902E76-163F-4DF9-AED0-DCDE85CA62D4}" type="presParOf" srcId="{30E5EA73-69FE-4C99-B7E6-D2785DA2F8C5}" destId="{AD391CD7-4F2A-4007-BAF2-273649C1072F}" srcOrd="1" destOrd="0" presId="urn:microsoft.com/office/officeart/2008/layout/VerticalCurvedList"/>
    <dgm:cxn modelId="{96DFF483-5209-44F3-8F08-CD8D2D5B1B06}" type="presParOf" srcId="{30E5EA73-69FE-4C99-B7E6-D2785DA2F8C5}" destId="{C8A13198-6B89-472F-9EA3-C52B487EE226}" srcOrd="2" destOrd="0" presId="urn:microsoft.com/office/officeart/2008/layout/VerticalCurvedList"/>
    <dgm:cxn modelId="{F1E056D1-FCDF-431B-965E-F821EBD25B26}" type="presParOf" srcId="{C8A13198-6B89-472F-9EA3-C52B487EE226}" destId="{58A99791-976C-4270-ABCC-A15CE6943D6C}" srcOrd="0" destOrd="0" presId="urn:microsoft.com/office/officeart/2008/layout/VerticalCurvedList"/>
    <dgm:cxn modelId="{BDF262D3-5391-40A7-98A2-5A029800E158}" type="presParOf" srcId="{30E5EA73-69FE-4C99-B7E6-D2785DA2F8C5}" destId="{C0B47DDB-34F5-47CD-A868-DC56AF6D3094}" srcOrd="3" destOrd="0" presId="urn:microsoft.com/office/officeart/2008/layout/VerticalCurvedList"/>
    <dgm:cxn modelId="{73C9B15E-A08F-4B39-ADB3-324E30DA479A}" type="presParOf" srcId="{30E5EA73-69FE-4C99-B7E6-D2785DA2F8C5}" destId="{7F1D3DEE-903C-4496-8114-3820A613BDAD}" srcOrd="4" destOrd="0" presId="urn:microsoft.com/office/officeart/2008/layout/VerticalCurvedList"/>
    <dgm:cxn modelId="{1E1E07CD-61C5-4941-9177-F24E3B3755B7}" type="presParOf" srcId="{7F1D3DEE-903C-4496-8114-3820A613BDAD}" destId="{485F26A9-AA94-4ADA-AC54-FB58E0E0ED28}" srcOrd="0" destOrd="0" presId="urn:microsoft.com/office/officeart/2008/layout/VerticalCurvedList"/>
    <dgm:cxn modelId="{1A9A4930-45BF-4B45-BDC6-9E6659BDE1BE}" type="presParOf" srcId="{30E5EA73-69FE-4C99-B7E6-D2785DA2F8C5}" destId="{3BA1FCD4-FD33-4A3E-ABC7-B1A270BFB48B}" srcOrd="5" destOrd="0" presId="urn:microsoft.com/office/officeart/2008/layout/VerticalCurvedList"/>
    <dgm:cxn modelId="{D2BECAA6-C2BB-4949-B738-97B6FFB18E47}" type="presParOf" srcId="{30E5EA73-69FE-4C99-B7E6-D2785DA2F8C5}" destId="{3639C21E-DAD0-4E10-AEA8-074FCA111822}" srcOrd="6" destOrd="0" presId="urn:microsoft.com/office/officeart/2008/layout/VerticalCurvedList"/>
    <dgm:cxn modelId="{27D12A3F-A8BB-4AC2-A15B-0B2DA649CCBE}" type="presParOf" srcId="{3639C21E-DAD0-4E10-AEA8-074FCA111822}" destId="{E92E61B4-BFF6-4CE0-9EB8-A7FA3E42AAB6}" srcOrd="0" destOrd="0" presId="urn:microsoft.com/office/officeart/2008/layout/VerticalCurvedList"/>
    <dgm:cxn modelId="{C37DE09A-D88A-4C0A-9E6B-9E645E5F3B0D}" type="presParOf" srcId="{30E5EA73-69FE-4C99-B7E6-D2785DA2F8C5}" destId="{82069C8D-245F-4528-9640-D60AAA48F42D}" srcOrd="7" destOrd="0" presId="urn:microsoft.com/office/officeart/2008/layout/VerticalCurvedList"/>
    <dgm:cxn modelId="{1566D249-BD15-4434-AA46-886904FB3CE9}" type="presParOf" srcId="{30E5EA73-69FE-4C99-B7E6-D2785DA2F8C5}" destId="{275AF1FE-EF48-48C9-865B-5CC02AB1B5F7}" srcOrd="8" destOrd="0" presId="urn:microsoft.com/office/officeart/2008/layout/VerticalCurvedList"/>
    <dgm:cxn modelId="{9F1E122F-EA43-4C50-9699-A670421024A8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in Indexes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C8C017C5-ABE5-49D9-986C-C659564EC902}" type="presOf" srcId="{E9F3CD17-869E-4587-90E9-86E34FE1AFEB}" destId="{82069C8D-245F-4528-9640-D60AAA48F42D}" srcOrd="0" destOrd="0" presId="urn:microsoft.com/office/officeart/2008/layout/VerticalCurvedList"/>
    <dgm:cxn modelId="{82A65E8D-4912-4502-B7C8-481E43540E5E}" type="presOf" srcId="{1639CA94-34C3-4B9C-92E1-C13864A4BA19}" destId="{C0B47DDB-34F5-47CD-A868-DC56AF6D3094}" srcOrd="0" destOrd="0" presId="urn:microsoft.com/office/officeart/2008/layout/VerticalCurvedList"/>
    <dgm:cxn modelId="{225EE921-F90C-499F-BCD4-988AE42368EB}" type="presOf" srcId="{594BF85D-E9BC-439A-80D6-0EB4896FAE66}" destId="{AD391CD7-4F2A-4007-BAF2-273649C1072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6CD64478-ADF3-42B4-B126-868779D13F95}" type="presOf" srcId="{26894F22-714D-4787-870C-2571D04C9DF2}" destId="{3BA1FCD4-FD33-4A3E-ABC7-B1A270BFB48B}" srcOrd="0" destOrd="0" presId="urn:microsoft.com/office/officeart/2008/layout/VerticalCurvedList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CAE19360-D334-4CA8-AFE6-E1A7224D79B7}" type="presOf" srcId="{BE1645D6-1611-4DF4-8DF3-EEC32D8C4F8A}" destId="{8D4BB782-D1CB-4178-BD6C-378E667E109F}" srcOrd="0" destOrd="0" presId="urn:microsoft.com/office/officeart/2008/layout/VerticalCurvedList"/>
    <dgm:cxn modelId="{C6B8EB45-7F36-4847-90C1-E4B4DE5FDB02}" type="presOf" srcId="{120C55D7-E0EA-4E24-BA54-2E5BE7566668}" destId="{C56633DC-E658-46D8-BE63-7CB1CCD3C8DC}" srcOrd="0" destOrd="0" presId="urn:microsoft.com/office/officeart/2008/layout/VerticalCurvedList"/>
    <dgm:cxn modelId="{D54D42B1-0CC9-4294-A580-32DF424CC653}" type="presParOf" srcId="{8D4BB782-D1CB-4178-BD6C-378E667E109F}" destId="{30E5EA73-69FE-4C99-B7E6-D2785DA2F8C5}" srcOrd="0" destOrd="0" presId="urn:microsoft.com/office/officeart/2008/layout/VerticalCurvedList"/>
    <dgm:cxn modelId="{C5986D37-6A23-42A7-AADE-EC05AFEFBA94}" type="presParOf" srcId="{30E5EA73-69FE-4C99-B7E6-D2785DA2F8C5}" destId="{147482D8-F793-4B63-AC92-2D2E108DBAA0}" srcOrd="0" destOrd="0" presId="urn:microsoft.com/office/officeart/2008/layout/VerticalCurvedList"/>
    <dgm:cxn modelId="{EBBD9374-A098-40E3-B0DC-8A2B5D7AA0E9}" type="presParOf" srcId="{147482D8-F793-4B63-AC92-2D2E108DBAA0}" destId="{F2410933-DB5E-4543-A714-4AF5A203C95C}" srcOrd="0" destOrd="0" presId="urn:microsoft.com/office/officeart/2008/layout/VerticalCurvedList"/>
    <dgm:cxn modelId="{9CEC943A-F487-44FE-A917-0790E33C0D2A}" type="presParOf" srcId="{147482D8-F793-4B63-AC92-2D2E108DBAA0}" destId="{C56633DC-E658-46D8-BE63-7CB1CCD3C8DC}" srcOrd="1" destOrd="0" presId="urn:microsoft.com/office/officeart/2008/layout/VerticalCurvedList"/>
    <dgm:cxn modelId="{17479F94-21F5-4955-A857-DB7A5D1D563B}" type="presParOf" srcId="{147482D8-F793-4B63-AC92-2D2E108DBAA0}" destId="{82F03708-A2AD-459B-AB59-7BBD9EB44E67}" srcOrd="2" destOrd="0" presId="urn:microsoft.com/office/officeart/2008/layout/VerticalCurvedList"/>
    <dgm:cxn modelId="{6F71B963-6D16-49FE-817C-0D11734748E1}" type="presParOf" srcId="{147482D8-F793-4B63-AC92-2D2E108DBAA0}" destId="{9C6C1869-E7B2-4FB9-A22B-16BADC04A189}" srcOrd="3" destOrd="0" presId="urn:microsoft.com/office/officeart/2008/layout/VerticalCurvedList"/>
    <dgm:cxn modelId="{58267560-831C-433E-A499-3F38EF9AB110}" type="presParOf" srcId="{30E5EA73-69FE-4C99-B7E6-D2785DA2F8C5}" destId="{AD391CD7-4F2A-4007-BAF2-273649C1072F}" srcOrd="1" destOrd="0" presId="urn:microsoft.com/office/officeart/2008/layout/VerticalCurvedList"/>
    <dgm:cxn modelId="{39C90C14-2F82-4460-A8F3-BF3A657BE6EE}" type="presParOf" srcId="{30E5EA73-69FE-4C99-B7E6-D2785DA2F8C5}" destId="{C8A13198-6B89-472F-9EA3-C52B487EE226}" srcOrd="2" destOrd="0" presId="urn:microsoft.com/office/officeart/2008/layout/VerticalCurvedList"/>
    <dgm:cxn modelId="{ED4138B5-FDBA-4D80-892B-13BA32293117}" type="presParOf" srcId="{C8A13198-6B89-472F-9EA3-C52B487EE226}" destId="{58A99791-976C-4270-ABCC-A15CE6943D6C}" srcOrd="0" destOrd="0" presId="urn:microsoft.com/office/officeart/2008/layout/VerticalCurvedList"/>
    <dgm:cxn modelId="{1874E1D4-AB65-4E69-A743-99A8D9E3556B}" type="presParOf" srcId="{30E5EA73-69FE-4C99-B7E6-D2785DA2F8C5}" destId="{C0B47DDB-34F5-47CD-A868-DC56AF6D3094}" srcOrd="3" destOrd="0" presId="urn:microsoft.com/office/officeart/2008/layout/VerticalCurvedList"/>
    <dgm:cxn modelId="{C2B4444F-6444-4884-A030-EF6866E0AB10}" type="presParOf" srcId="{30E5EA73-69FE-4C99-B7E6-D2785DA2F8C5}" destId="{7F1D3DEE-903C-4496-8114-3820A613BDAD}" srcOrd="4" destOrd="0" presId="urn:microsoft.com/office/officeart/2008/layout/VerticalCurvedList"/>
    <dgm:cxn modelId="{8563A398-DB5E-4829-B3D3-26D54CE7A058}" type="presParOf" srcId="{7F1D3DEE-903C-4496-8114-3820A613BDAD}" destId="{485F26A9-AA94-4ADA-AC54-FB58E0E0ED28}" srcOrd="0" destOrd="0" presId="urn:microsoft.com/office/officeart/2008/layout/VerticalCurvedList"/>
    <dgm:cxn modelId="{CE012794-16EF-4C4A-AA14-23686FD388CF}" type="presParOf" srcId="{30E5EA73-69FE-4C99-B7E6-D2785DA2F8C5}" destId="{3BA1FCD4-FD33-4A3E-ABC7-B1A270BFB48B}" srcOrd="5" destOrd="0" presId="urn:microsoft.com/office/officeart/2008/layout/VerticalCurvedList"/>
    <dgm:cxn modelId="{8AAC39AB-F220-442D-ABF4-2875F2FCB1C0}" type="presParOf" srcId="{30E5EA73-69FE-4C99-B7E6-D2785DA2F8C5}" destId="{3639C21E-DAD0-4E10-AEA8-074FCA111822}" srcOrd="6" destOrd="0" presId="urn:microsoft.com/office/officeart/2008/layout/VerticalCurvedList"/>
    <dgm:cxn modelId="{E2F6DB12-A7A3-4553-BFF7-67C9446CC1EF}" type="presParOf" srcId="{3639C21E-DAD0-4E10-AEA8-074FCA111822}" destId="{E92E61B4-BFF6-4CE0-9EB8-A7FA3E42AAB6}" srcOrd="0" destOrd="0" presId="urn:microsoft.com/office/officeart/2008/layout/VerticalCurvedList"/>
    <dgm:cxn modelId="{B99CC03D-8D19-4726-BA13-B85B543296D9}" type="presParOf" srcId="{30E5EA73-69FE-4C99-B7E6-D2785DA2F8C5}" destId="{82069C8D-245F-4528-9640-D60AAA48F42D}" srcOrd="7" destOrd="0" presId="urn:microsoft.com/office/officeart/2008/layout/VerticalCurvedList"/>
    <dgm:cxn modelId="{6CA37202-D87D-442A-9086-758191C780CB}" type="presParOf" srcId="{30E5EA73-69FE-4C99-B7E6-D2785DA2F8C5}" destId="{275AF1FE-EF48-48C9-865B-5CC02AB1B5F7}" srcOrd="8" destOrd="0" presId="urn:microsoft.com/office/officeart/2008/layout/VerticalCurvedList"/>
    <dgm:cxn modelId="{F8F474E2-81EA-4F91-9FAE-4407F5FD4D09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Why Indexing?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Storing Data Records and Index Types</a:t>
          </a:r>
          <a:endParaRPr lang="en-US" sz="2400" kern="1200" dirty="0"/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Indexed Static Access Method (ISAM) Trees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B+ Trees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Why Indexing?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Storing Data Records and Index Types</a:t>
          </a:r>
          <a:endParaRPr lang="en-US" sz="2400" kern="1200" dirty="0"/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Indexed Static Access Method (ISAM) Trees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B+ Trees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Why Indexing?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Storing Data Records and Index Types</a:t>
          </a:r>
          <a:endParaRPr lang="en-US" sz="2400" kern="1200" dirty="0"/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Indexed Static Access Method (ISAM) Trees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B+ Trees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Why Indexing?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Storing Data Records in Indexes and Index Types</a:t>
          </a:r>
          <a:endParaRPr lang="en-US" sz="2100" kern="1200" dirty="0"/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Indexed Static Access Method (ISAM) Trees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B+ Trees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83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3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Choice is orthogonal to the </a:t>
            </a:r>
            <a:r>
              <a:rPr lang="en-US" i="1" dirty="0" smtClean="0"/>
              <a:t>indexing technique </a:t>
            </a:r>
            <a:r>
              <a:rPr lang="en-US" dirty="0" smtClean="0"/>
              <a:t>used to locate data entries</a:t>
            </a:r>
            <a:r>
              <a:rPr lang="en-US" b="1" dirty="0" smtClean="0"/>
              <a:t> k*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Choice is orthogonal to the </a:t>
            </a:r>
            <a:r>
              <a:rPr lang="en-US" i="1" dirty="0" smtClean="0"/>
              <a:t>indexing technique </a:t>
            </a:r>
            <a:r>
              <a:rPr lang="en-US" dirty="0" smtClean="0"/>
              <a:t>used to locate data entries</a:t>
            </a:r>
            <a:r>
              <a:rPr lang="en-US" b="1" dirty="0" smtClean="0"/>
              <a:t> k*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34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7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III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15, March 11,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Where to Store Data Records?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general, </a:t>
            </a:r>
            <a:r>
              <a:rPr lang="en-US" i="1" dirty="0"/>
              <a:t>3 alternatives </a:t>
            </a:r>
            <a:r>
              <a:rPr lang="en-US" dirty="0"/>
              <a:t>for </a:t>
            </a:r>
            <a:r>
              <a:rPr lang="en-US" dirty="0" smtClean="0"/>
              <a:t>“data records” (each referred to as </a:t>
            </a:r>
            <a:r>
              <a:rPr lang="en-US" b="1" i="1" dirty="0"/>
              <a:t>K</a:t>
            </a:r>
            <a:r>
              <a:rPr lang="en-US" b="1" i="1" dirty="0" smtClean="0"/>
              <a:t>*</a:t>
            </a:r>
            <a:r>
              <a:rPr lang="en-US" b="1" dirty="0" smtClean="0"/>
              <a:t>) </a:t>
            </a:r>
            <a:r>
              <a:rPr lang="en-US" dirty="0" smtClean="0"/>
              <a:t>can be pursued: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(1):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an actual data record </a:t>
            </a:r>
            <a:r>
              <a:rPr lang="en-US" dirty="0"/>
              <a:t>with key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(2):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 &lt;</a:t>
            </a:r>
            <a:r>
              <a:rPr lang="en-US" b="1" i="1" dirty="0" smtClean="0"/>
              <a:t>k</a:t>
            </a:r>
            <a:r>
              <a:rPr lang="en-US" dirty="0"/>
              <a:t>, </a:t>
            </a:r>
            <a:r>
              <a:rPr lang="en-US" b="1" dirty="0" smtClean="0"/>
              <a:t>rid&gt;</a:t>
            </a:r>
            <a:r>
              <a:rPr lang="en-US" dirty="0" smtClean="0"/>
              <a:t> pair, where rid is the record id of a data </a:t>
            </a:r>
            <a:r>
              <a:rPr lang="en-US" dirty="0"/>
              <a:t>record with search </a:t>
            </a:r>
            <a:r>
              <a:rPr lang="en-US" dirty="0" smtClean="0"/>
              <a:t>key</a:t>
            </a:r>
            <a:r>
              <a:rPr lang="en-US" b="1" dirty="0" smtClean="0"/>
              <a:t>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</a:t>
            </a:r>
            <a:r>
              <a:rPr lang="en-US" dirty="0" smtClean="0">
                <a:solidFill>
                  <a:srgbClr val="0070C0"/>
                </a:solidFill>
              </a:rPr>
              <a:t>(3): </a:t>
            </a:r>
            <a:r>
              <a:rPr lang="en-US" i="1" dirty="0" smtClean="0"/>
              <a:t>K*</a:t>
            </a:r>
            <a:r>
              <a:rPr lang="en-US" dirty="0" smtClean="0"/>
              <a:t> is a </a:t>
            </a:r>
            <a:r>
              <a:rPr lang="en-US" dirty="0"/>
              <a:t>&lt;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dirty="0" smtClean="0"/>
              <a:t>rid-list&gt; pair, where rid-list </a:t>
            </a:r>
            <a:br>
              <a:rPr lang="en-US" dirty="0" smtClean="0"/>
            </a:br>
            <a:r>
              <a:rPr lang="en-US" dirty="0" smtClean="0"/>
              <a:t>is a list </a:t>
            </a:r>
            <a:r>
              <a:rPr lang="en-US" dirty="0"/>
              <a:t>of rids of data records with search key </a:t>
            </a:r>
            <a:r>
              <a:rPr lang="en-US" b="1" i="1" dirty="0" smtClean="0"/>
              <a:t>k</a:t>
            </a:r>
            <a:endParaRPr lang="en-US" sz="2800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914400" y="26670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Alternative (1)</a:t>
            </a:r>
            <a:r>
              <a:rPr lang="en-US" sz="2000" dirty="0" smtClean="0">
                <a:solidFill>
                  <a:schemeClr val="tx1"/>
                </a:solidFill>
              </a:rPr>
              <a:t>: Leaf pages contain the actual data (i.e., the data records)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37338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Alternative (2)</a:t>
            </a:r>
            <a:r>
              <a:rPr lang="en-US" sz="2000" dirty="0" smtClean="0">
                <a:solidFill>
                  <a:schemeClr val="tx1"/>
                </a:solidFill>
              </a:rPr>
              <a:t>: Leaf pages contain the &lt;key, rid&gt; pairs and actual data records are stored in a separate file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51816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Alternative (3)</a:t>
            </a:r>
            <a:r>
              <a:rPr lang="en-US" sz="2000" dirty="0" smtClean="0">
                <a:solidFill>
                  <a:schemeClr val="tx1"/>
                </a:solidFill>
              </a:rPr>
              <a:t>: Leaf pages contain the &lt;key, rid-list&gt; pairs and actual data records are stored in a separate file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6236677"/>
            <a:ext cx="7924800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2000" dirty="0"/>
              <a:t>The choice among these alternatives is orthogonal to the </a:t>
            </a:r>
            <a:r>
              <a:rPr lang="en-US" sz="2000" i="1" dirty="0"/>
              <a:t>indexing </a:t>
            </a:r>
            <a:r>
              <a:rPr lang="en-US" sz="2000" i="1" dirty="0" smtClean="0"/>
              <a:t>technique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35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vs. Un-clustered Indexes</a:t>
            </a:r>
            <a:endParaRPr lang="en-US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Indexes can be either </a:t>
            </a:r>
            <a:r>
              <a:rPr lang="en-US" dirty="0" smtClean="0">
                <a:solidFill>
                  <a:srgbClr val="0070C0"/>
                </a:solidFill>
              </a:rPr>
              <a:t>clustered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un-clustered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Clustered Indexes: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When the ordering of data records is the same as (or close to) the ordering of entries in some index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altLang="ja-JP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altLang="ja-JP" dirty="0" smtClean="0">
                <a:solidFill>
                  <a:srgbClr val="0070C0"/>
                </a:solidFill>
              </a:rPr>
              <a:t>Un-clustered Indexes: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When the ordering of data records </a:t>
            </a:r>
            <a:r>
              <a:rPr lang="en-US" dirty="0" smtClean="0"/>
              <a:t>differs from </a:t>
            </a:r>
            <a:r>
              <a:rPr lang="en-US" dirty="0"/>
              <a:t>the ordering of entries in some index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altLang="ja-JP" dirty="0" smtClean="0">
              <a:latin typeface="Times" charset="0"/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2605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vs. Un-clustered Indexes</a:t>
            </a:r>
            <a:endParaRPr lang="en-US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Is an index that uses Alternative (1) clustered or un-clustered?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Clustered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Is an index that uses Alternative (2) or (3) clustered or un-clustered?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Clustered “only” if data records are sorted on the search key field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In practice: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u="sng" dirty="0" smtClean="0"/>
              <a:t>clustered</a:t>
            </a:r>
            <a:r>
              <a:rPr lang="en-US" dirty="0" smtClean="0"/>
              <a:t> index is an index that uses Alternative (1)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Indexes that use Alternatives (2) or (3) are </a:t>
            </a:r>
            <a:r>
              <a:rPr lang="en-US" u="sng" dirty="0" smtClean="0"/>
              <a:t>un-clustered</a:t>
            </a:r>
            <a:endParaRPr lang="en-US" u="sng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altLang="ja-JP" dirty="0" smtClean="0">
              <a:latin typeface="Times" charset="0"/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478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04153031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16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 Trees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Indexed Sequential Access Method (ISAM) trees </a:t>
            </a:r>
            <a:br>
              <a:rPr lang="en-US" sz="2800" dirty="0"/>
            </a:br>
            <a:r>
              <a:rPr lang="en-US" sz="2800" dirty="0"/>
              <a:t>are </a:t>
            </a:r>
            <a:r>
              <a:rPr lang="en-US" sz="2800" i="1" dirty="0"/>
              <a:t>static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1958975" y="6019800"/>
            <a:ext cx="6537325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E.g., 2 Entries Per Page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64" name="Group 4"/>
          <p:cNvGrpSpPr>
            <a:grpSpLocks/>
          </p:cNvGrpSpPr>
          <p:nvPr/>
        </p:nvGrpSpPr>
        <p:grpSpPr bwMode="auto">
          <a:xfrm>
            <a:off x="1098550" y="2514600"/>
            <a:ext cx="7893050" cy="3100388"/>
            <a:chOff x="351" y="1868"/>
            <a:chExt cx="4972" cy="1953"/>
          </a:xfrm>
        </p:grpSpPr>
        <p:sp>
          <p:nvSpPr>
            <p:cNvPr id="165" name="Freeform 5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6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7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8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9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0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2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3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4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5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6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7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8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9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20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23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24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25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26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27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8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9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30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31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32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33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34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35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36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37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38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39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40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41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42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43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44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45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46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47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48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49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50"/>
            <p:cNvSpPr>
              <a:spLocks noChangeArrowheads="1"/>
            </p:cNvSpPr>
            <p:nvPr/>
          </p:nvSpPr>
          <p:spPr bwMode="auto">
            <a:xfrm>
              <a:off x="380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211" name="Rectangle 51"/>
            <p:cNvSpPr>
              <a:spLocks noChangeArrowheads="1"/>
            </p:cNvSpPr>
            <p:nvPr/>
          </p:nvSpPr>
          <p:spPr bwMode="auto">
            <a:xfrm>
              <a:off x="720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212" name="Rectangle 52"/>
            <p:cNvSpPr>
              <a:spLocks noChangeArrowheads="1"/>
            </p:cNvSpPr>
            <p:nvPr/>
          </p:nvSpPr>
          <p:spPr bwMode="auto">
            <a:xfrm>
              <a:off x="1235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13" name="Rectangle 53"/>
            <p:cNvSpPr>
              <a:spLocks noChangeArrowheads="1"/>
            </p:cNvSpPr>
            <p:nvPr/>
          </p:nvSpPr>
          <p:spPr bwMode="auto">
            <a:xfrm>
              <a:off x="1593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14" name="Rectangle 54"/>
            <p:cNvSpPr>
              <a:spLocks noChangeArrowheads="1"/>
            </p:cNvSpPr>
            <p:nvPr/>
          </p:nvSpPr>
          <p:spPr bwMode="auto">
            <a:xfrm>
              <a:off x="2098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15" name="Rectangle 55"/>
            <p:cNvSpPr>
              <a:spLocks noChangeArrowheads="1"/>
            </p:cNvSpPr>
            <p:nvPr/>
          </p:nvSpPr>
          <p:spPr bwMode="auto">
            <a:xfrm>
              <a:off x="2428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216" name="Rectangle 56"/>
            <p:cNvSpPr>
              <a:spLocks noChangeArrowheads="1"/>
            </p:cNvSpPr>
            <p:nvPr/>
          </p:nvSpPr>
          <p:spPr bwMode="auto">
            <a:xfrm>
              <a:off x="2952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217" name="Rectangle 57"/>
            <p:cNvSpPr>
              <a:spLocks noChangeArrowheads="1"/>
            </p:cNvSpPr>
            <p:nvPr/>
          </p:nvSpPr>
          <p:spPr bwMode="auto">
            <a:xfrm>
              <a:off x="3283" y="355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218" name="Rectangle 58"/>
            <p:cNvSpPr>
              <a:spLocks noChangeArrowheads="1"/>
            </p:cNvSpPr>
            <p:nvPr/>
          </p:nvSpPr>
          <p:spPr bwMode="auto">
            <a:xfrm>
              <a:off x="3788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219" name="Rectangle 59"/>
            <p:cNvSpPr>
              <a:spLocks noChangeArrowheads="1"/>
            </p:cNvSpPr>
            <p:nvPr/>
          </p:nvSpPr>
          <p:spPr bwMode="auto">
            <a:xfrm>
              <a:off x="4157" y="355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220" name="Rectangle 60"/>
            <p:cNvSpPr>
              <a:spLocks noChangeArrowheads="1"/>
            </p:cNvSpPr>
            <p:nvPr/>
          </p:nvSpPr>
          <p:spPr bwMode="auto">
            <a:xfrm>
              <a:off x="4642" y="357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221" name="Rectangle 61"/>
            <p:cNvSpPr>
              <a:spLocks noChangeArrowheads="1"/>
            </p:cNvSpPr>
            <p:nvPr/>
          </p:nvSpPr>
          <p:spPr bwMode="auto">
            <a:xfrm>
              <a:off x="4992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222" name="Rectangle 62"/>
            <p:cNvSpPr>
              <a:spLocks noChangeArrowheads="1"/>
            </p:cNvSpPr>
            <p:nvPr/>
          </p:nvSpPr>
          <p:spPr bwMode="auto">
            <a:xfrm>
              <a:off x="1282" y="277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223" name="Rectangle 63"/>
            <p:cNvSpPr>
              <a:spLocks noChangeArrowheads="1"/>
            </p:cNvSpPr>
            <p:nvPr/>
          </p:nvSpPr>
          <p:spPr bwMode="auto">
            <a:xfrm>
              <a:off x="1593" y="277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224" name="Rectangle 64"/>
            <p:cNvSpPr>
              <a:spLocks noChangeArrowheads="1"/>
            </p:cNvSpPr>
            <p:nvPr/>
          </p:nvSpPr>
          <p:spPr bwMode="auto">
            <a:xfrm>
              <a:off x="3846" y="277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225" name="Rectangle 65"/>
            <p:cNvSpPr>
              <a:spLocks noChangeArrowheads="1"/>
            </p:cNvSpPr>
            <p:nvPr/>
          </p:nvSpPr>
          <p:spPr bwMode="auto">
            <a:xfrm>
              <a:off x="4146" y="277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226" name="Rectangle 66"/>
            <p:cNvSpPr>
              <a:spLocks noChangeArrowheads="1"/>
            </p:cNvSpPr>
            <p:nvPr/>
          </p:nvSpPr>
          <p:spPr bwMode="auto">
            <a:xfrm>
              <a:off x="2516" y="208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227" name="Rectangle 67"/>
            <p:cNvSpPr>
              <a:spLocks noChangeArrowheads="1"/>
            </p:cNvSpPr>
            <p:nvPr/>
          </p:nvSpPr>
          <p:spPr bwMode="auto">
            <a:xfrm>
              <a:off x="1669" y="1868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sp>
        <p:nvSpPr>
          <p:cNvPr id="3" name="Left Bracket 2"/>
          <p:cNvSpPr/>
          <p:nvPr/>
        </p:nvSpPr>
        <p:spPr>
          <a:xfrm>
            <a:off x="1750144" y="2501106"/>
            <a:ext cx="579438" cy="1981200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6318" y="3155043"/>
            <a:ext cx="1210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Non-Leaf 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Pages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71" name="Left Bracket 70"/>
          <p:cNvSpPr/>
          <p:nvPr/>
        </p:nvSpPr>
        <p:spPr>
          <a:xfrm>
            <a:off x="886958" y="5030788"/>
            <a:ext cx="276225" cy="684212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288" y="5015367"/>
            <a:ext cx="794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Leaf 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Pages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0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1" grpId="0" animBg="1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 Trees: Page Overflows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What </a:t>
            </a:r>
            <a:r>
              <a:rPr lang="en-US" sz="2800" dirty="0"/>
              <a:t>if there are a lot of </a:t>
            </a:r>
            <a:r>
              <a:rPr lang="en-US" sz="2800" dirty="0" smtClean="0"/>
              <a:t>insertions after creating </a:t>
            </a:r>
            <a:br>
              <a:rPr lang="en-US" sz="2800" dirty="0" smtClean="0"/>
            </a:br>
            <a:r>
              <a:rPr lang="en-US" sz="2800" dirty="0" smtClean="0"/>
              <a:t>the tree?</a:t>
            </a:r>
            <a:endParaRPr lang="en-US" sz="2800" dirty="0"/>
          </a:p>
          <a:p>
            <a:pPr marL="0" indent="0">
              <a:buNone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20015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10185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3114675" y="4948237"/>
            <a:ext cx="452438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44"/>
          <p:cNvSpPr>
            <a:spLocks/>
          </p:cNvSpPr>
          <p:nvPr/>
        </p:nvSpPr>
        <p:spPr bwMode="auto">
          <a:xfrm>
            <a:off x="4014788" y="4948237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45"/>
          <p:cNvSpPr>
            <a:spLocks/>
          </p:cNvSpPr>
          <p:nvPr/>
        </p:nvSpPr>
        <p:spPr bwMode="auto">
          <a:xfrm>
            <a:off x="502920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46"/>
          <p:cNvSpPr>
            <a:spLocks/>
          </p:cNvSpPr>
          <p:nvPr/>
        </p:nvSpPr>
        <p:spPr bwMode="auto">
          <a:xfrm>
            <a:off x="5929313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47"/>
          <p:cNvSpPr>
            <a:spLocks/>
          </p:cNvSpPr>
          <p:nvPr/>
        </p:nvSpPr>
        <p:spPr bwMode="auto">
          <a:xfrm>
            <a:off x="6943725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7842250" y="4948237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49"/>
          <p:cNvSpPr>
            <a:spLocks/>
          </p:cNvSpPr>
          <p:nvPr/>
        </p:nvSpPr>
        <p:spPr bwMode="auto">
          <a:xfrm>
            <a:off x="1649413" y="4386262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50"/>
          <p:cNvSpPr>
            <a:spLocks/>
          </p:cNvSpPr>
          <p:nvPr/>
        </p:nvSpPr>
        <p:spPr bwMode="auto">
          <a:xfrm>
            <a:off x="3565525" y="43862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51"/>
          <p:cNvSpPr>
            <a:spLocks/>
          </p:cNvSpPr>
          <p:nvPr/>
        </p:nvSpPr>
        <p:spPr bwMode="auto">
          <a:xfrm>
            <a:off x="5478463" y="4386262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52"/>
          <p:cNvSpPr>
            <a:spLocks/>
          </p:cNvSpPr>
          <p:nvPr/>
        </p:nvSpPr>
        <p:spPr bwMode="auto">
          <a:xfrm>
            <a:off x="7392988" y="43862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6494463" y="3711575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54"/>
          <p:cNvSpPr>
            <a:spLocks/>
          </p:cNvSpPr>
          <p:nvPr/>
        </p:nvSpPr>
        <p:spPr bwMode="auto">
          <a:xfrm>
            <a:off x="2662238" y="3711575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465638" y="2924175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3114675" y="3149600"/>
            <a:ext cx="1465263" cy="563562"/>
          </a:xfrm>
          <a:custGeom>
            <a:avLst/>
            <a:gdLst>
              <a:gd name="T0" fmla="*/ 1463675 w 923"/>
              <a:gd name="T1" fmla="*/ 0 h 355"/>
              <a:gd name="T2" fmla="*/ 0 w 923"/>
              <a:gd name="T3" fmla="*/ 561975 h 355"/>
              <a:gd name="T4" fmla="*/ 1463675 w 923"/>
              <a:gd name="T5" fmla="*/ 0 h 355"/>
              <a:gd name="T6" fmla="*/ 0 60000 65536"/>
              <a:gd name="T7" fmla="*/ 0 60000 65536"/>
              <a:gd name="T8" fmla="*/ 0 60000 65536"/>
              <a:gd name="T9" fmla="*/ 0 w 923"/>
              <a:gd name="T10" fmla="*/ 0 h 355"/>
              <a:gd name="T11" fmla="*/ 923 w 923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3" h="355">
                <a:moveTo>
                  <a:pt x="922" y="0"/>
                </a:moveTo>
                <a:lnTo>
                  <a:pt x="0" y="354"/>
                </a:lnTo>
                <a:lnTo>
                  <a:pt x="9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57"/>
          <p:cNvSpPr>
            <a:spLocks/>
          </p:cNvSpPr>
          <p:nvPr/>
        </p:nvSpPr>
        <p:spPr bwMode="auto">
          <a:xfrm>
            <a:off x="3114675" y="3643312"/>
            <a:ext cx="115888" cy="69850"/>
          </a:xfrm>
          <a:custGeom>
            <a:avLst/>
            <a:gdLst>
              <a:gd name="T0" fmla="*/ 114300 w 73"/>
              <a:gd name="T1" fmla="*/ 53975 h 44"/>
              <a:gd name="T2" fmla="*/ 0 w 73"/>
              <a:gd name="T3" fmla="*/ 68263 h 44"/>
              <a:gd name="T4" fmla="*/ 93663 w 73"/>
              <a:gd name="T5" fmla="*/ 0 h 44"/>
              <a:gd name="T6" fmla="*/ 114300 w 73"/>
              <a:gd name="T7" fmla="*/ 53975 h 44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44"/>
              <a:gd name="T14" fmla="*/ 73 w 73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44">
                <a:moveTo>
                  <a:pt x="72" y="34"/>
                </a:moveTo>
                <a:lnTo>
                  <a:pt x="0" y="43"/>
                </a:lnTo>
                <a:lnTo>
                  <a:pt x="59" y="0"/>
                </a:lnTo>
                <a:lnTo>
                  <a:pt x="72" y="34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58"/>
          <p:cNvSpPr>
            <a:spLocks/>
          </p:cNvSpPr>
          <p:nvPr/>
        </p:nvSpPr>
        <p:spPr bwMode="auto">
          <a:xfrm>
            <a:off x="4691063" y="3149600"/>
            <a:ext cx="1587" cy="449262"/>
          </a:xfrm>
          <a:custGeom>
            <a:avLst/>
            <a:gdLst>
              <a:gd name="T0" fmla="*/ 0 w 1"/>
              <a:gd name="T1" fmla="*/ 0 h 283"/>
              <a:gd name="T2" fmla="*/ 0 w 1"/>
              <a:gd name="T3" fmla="*/ 447675 h 283"/>
              <a:gd name="T4" fmla="*/ 0 w 1"/>
              <a:gd name="T5" fmla="*/ 0 h 283"/>
              <a:gd name="T6" fmla="*/ 0 60000 65536"/>
              <a:gd name="T7" fmla="*/ 0 60000 65536"/>
              <a:gd name="T8" fmla="*/ 0 60000 65536"/>
              <a:gd name="T9" fmla="*/ 0 w 1"/>
              <a:gd name="T10" fmla="*/ 0 h 283"/>
              <a:gd name="T11" fmla="*/ 1 w 1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59"/>
          <p:cNvSpPr>
            <a:spLocks/>
          </p:cNvSpPr>
          <p:nvPr/>
        </p:nvSpPr>
        <p:spPr bwMode="auto">
          <a:xfrm>
            <a:off x="4660900" y="3486150"/>
            <a:ext cx="60325" cy="112712"/>
          </a:xfrm>
          <a:custGeom>
            <a:avLst/>
            <a:gdLst>
              <a:gd name="T0" fmla="*/ 58738 w 38"/>
              <a:gd name="T1" fmla="*/ 0 h 71"/>
              <a:gd name="T2" fmla="*/ 30163 w 38"/>
              <a:gd name="T3" fmla="*/ 111125 h 71"/>
              <a:gd name="T4" fmla="*/ 0 w 38"/>
              <a:gd name="T5" fmla="*/ 0 h 71"/>
              <a:gd name="T6" fmla="*/ 58738 w 38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1"/>
              <a:gd name="T14" fmla="*/ 38 w 38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1">
                <a:moveTo>
                  <a:pt x="37" y="0"/>
                </a:moveTo>
                <a:lnTo>
                  <a:pt x="19" y="70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60"/>
          <p:cNvSpPr>
            <a:spLocks/>
          </p:cNvSpPr>
          <p:nvPr/>
        </p:nvSpPr>
        <p:spPr bwMode="auto">
          <a:xfrm>
            <a:off x="4802188" y="3149600"/>
            <a:ext cx="1693862" cy="563562"/>
          </a:xfrm>
          <a:custGeom>
            <a:avLst/>
            <a:gdLst>
              <a:gd name="T0" fmla="*/ 0 w 1067"/>
              <a:gd name="T1" fmla="*/ 0 h 355"/>
              <a:gd name="T2" fmla="*/ 1692275 w 1067"/>
              <a:gd name="T3" fmla="*/ 561975 h 355"/>
              <a:gd name="T4" fmla="*/ 0 w 1067"/>
              <a:gd name="T5" fmla="*/ 0 h 355"/>
              <a:gd name="T6" fmla="*/ 0 60000 65536"/>
              <a:gd name="T7" fmla="*/ 0 60000 65536"/>
              <a:gd name="T8" fmla="*/ 0 60000 65536"/>
              <a:gd name="T9" fmla="*/ 0 w 1067"/>
              <a:gd name="T10" fmla="*/ 0 h 355"/>
              <a:gd name="T11" fmla="*/ 1067 w 1067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355">
                <a:moveTo>
                  <a:pt x="0" y="0"/>
                </a:moveTo>
                <a:lnTo>
                  <a:pt x="1066" y="3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61"/>
          <p:cNvSpPr>
            <a:spLocks/>
          </p:cNvSpPr>
          <p:nvPr/>
        </p:nvSpPr>
        <p:spPr bwMode="auto">
          <a:xfrm>
            <a:off x="6375400" y="3646487"/>
            <a:ext cx="120650" cy="66675"/>
          </a:xfrm>
          <a:custGeom>
            <a:avLst/>
            <a:gdLst>
              <a:gd name="T0" fmla="*/ 19050 w 76"/>
              <a:gd name="T1" fmla="*/ 0 h 42"/>
              <a:gd name="T2" fmla="*/ 119063 w 76"/>
              <a:gd name="T3" fmla="*/ 65088 h 42"/>
              <a:gd name="T4" fmla="*/ 0 w 76"/>
              <a:gd name="T5" fmla="*/ 55563 h 42"/>
              <a:gd name="T6" fmla="*/ 19050 w 76"/>
              <a:gd name="T7" fmla="*/ 0 h 42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42"/>
              <a:gd name="T14" fmla="*/ 76 w 76"/>
              <a:gd name="T15" fmla="*/ 42 h 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42">
                <a:moveTo>
                  <a:pt x="12" y="0"/>
                </a:moveTo>
                <a:lnTo>
                  <a:pt x="75" y="41"/>
                </a:lnTo>
                <a:lnTo>
                  <a:pt x="0" y="35"/>
                </a:lnTo>
                <a:lnTo>
                  <a:pt x="1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62"/>
          <p:cNvSpPr>
            <a:spLocks/>
          </p:cNvSpPr>
          <p:nvPr/>
        </p:nvSpPr>
        <p:spPr bwMode="auto">
          <a:xfrm>
            <a:off x="2101850" y="3935412"/>
            <a:ext cx="676275" cy="452438"/>
          </a:xfrm>
          <a:custGeom>
            <a:avLst/>
            <a:gdLst>
              <a:gd name="T0" fmla="*/ 674688 w 426"/>
              <a:gd name="T1" fmla="*/ 0 h 285"/>
              <a:gd name="T2" fmla="*/ 0 w 426"/>
              <a:gd name="T3" fmla="*/ 450850 h 285"/>
              <a:gd name="T4" fmla="*/ 674688 w 426"/>
              <a:gd name="T5" fmla="*/ 0 h 285"/>
              <a:gd name="T6" fmla="*/ 0 60000 65536"/>
              <a:gd name="T7" fmla="*/ 0 60000 65536"/>
              <a:gd name="T8" fmla="*/ 0 60000 65536"/>
              <a:gd name="T9" fmla="*/ 0 w 426"/>
              <a:gd name="T10" fmla="*/ 0 h 285"/>
              <a:gd name="T11" fmla="*/ 426 w 42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" h="285">
                <a:moveTo>
                  <a:pt x="425" y="0"/>
                </a:moveTo>
                <a:lnTo>
                  <a:pt x="0" y="284"/>
                </a:lnTo>
                <a:lnTo>
                  <a:pt x="425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63"/>
          <p:cNvSpPr>
            <a:spLocks/>
          </p:cNvSpPr>
          <p:nvPr/>
        </p:nvSpPr>
        <p:spPr bwMode="auto">
          <a:xfrm>
            <a:off x="2101850" y="4300537"/>
            <a:ext cx="109538" cy="87313"/>
          </a:xfrm>
          <a:custGeom>
            <a:avLst/>
            <a:gdLst>
              <a:gd name="T0" fmla="*/ 107950 w 69"/>
              <a:gd name="T1" fmla="*/ 46038 h 55"/>
              <a:gd name="T2" fmla="*/ 0 w 69"/>
              <a:gd name="T3" fmla="*/ 85725 h 55"/>
              <a:gd name="T4" fmla="*/ 77788 w 69"/>
              <a:gd name="T5" fmla="*/ 0 h 55"/>
              <a:gd name="T6" fmla="*/ 107950 w 69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55"/>
              <a:gd name="T14" fmla="*/ 69 w 69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55">
                <a:moveTo>
                  <a:pt x="68" y="29"/>
                </a:moveTo>
                <a:lnTo>
                  <a:pt x="0" y="54"/>
                </a:lnTo>
                <a:lnTo>
                  <a:pt x="49" y="0"/>
                </a:lnTo>
                <a:lnTo>
                  <a:pt x="68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64"/>
          <p:cNvSpPr>
            <a:spLocks/>
          </p:cNvSpPr>
          <p:nvPr/>
        </p:nvSpPr>
        <p:spPr bwMode="auto">
          <a:xfrm>
            <a:off x="3001963" y="3935412"/>
            <a:ext cx="565150" cy="452438"/>
          </a:xfrm>
          <a:custGeom>
            <a:avLst/>
            <a:gdLst>
              <a:gd name="T0" fmla="*/ 0 w 356"/>
              <a:gd name="T1" fmla="*/ 0 h 285"/>
              <a:gd name="T2" fmla="*/ 563563 w 356"/>
              <a:gd name="T3" fmla="*/ 450850 h 285"/>
              <a:gd name="T4" fmla="*/ 0 w 356"/>
              <a:gd name="T5" fmla="*/ 0 h 285"/>
              <a:gd name="T6" fmla="*/ 0 60000 65536"/>
              <a:gd name="T7" fmla="*/ 0 60000 65536"/>
              <a:gd name="T8" fmla="*/ 0 60000 65536"/>
              <a:gd name="T9" fmla="*/ 0 w 356"/>
              <a:gd name="T10" fmla="*/ 0 h 285"/>
              <a:gd name="T11" fmla="*/ 356 w 35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285">
                <a:moveTo>
                  <a:pt x="0" y="0"/>
                </a:moveTo>
                <a:lnTo>
                  <a:pt x="355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65"/>
          <p:cNvSpPr>
            <a:spLocks/>
          </p:cNvSpPr>
          <p:nvPr/>
        </p:nvSpPr>
        <p:spPr bwMode="auto">
          <a:xfrm>
            <a:off x="3459163" y="4294187"/>
            <a:ext cx="107950" cy="93663"/>
          </a:xfrm>
          <a:custGeom>
            <a:avLst/>
            <a:gdLst>
              <a:gd name="T0" fmla="*/ 34925 w 68"/>
              <a:gd name="T1" fmla="*/ 0 h 59"/>
              <a:gd name="T2" fmla="*/ 106363 w 68"/>
              <a:gd name="T3" fmla="*/ 92075 h 59"/>
              <a:gd name="T4" fmla="*/ 0 w 68"/>
              <a:gd name="T5" fmla="*/ 42863 h 59"/>
              <a:gd name="T6" fmla="*/ 34925 w 68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9"/>
              <a:gd name="T14" fmla="*/ 68 w 68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9">
                <a:moveTo>
                  <a:pt x="22" y="0"/>
                </a:moveTo>
                <a:lnTo>
                  <a:pt x="67" y="58"/>
                </a:lnTo>
                <a:lnTo>
                  <a:pt x="0" y="27"/>
                </a:lnTo>
                <a:lnTo>
                  <a:pt x="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66"/>
          <p:cNvSpPr>
            <a:spLocks/>
          </p:cNvSpPr>
          <p:nvPr/>
        </p:nvSpPr>
        <p:spPr bwMode="auto">
          <a:xfrm>
            <a:off x="2889250" y="3935412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67"/>
          <p:cNvSpPr>
            <a:spLocks/>
          </p:cNvSpPr>
          <p:nvPr/>
        </p:nvSpPr>
        <p:spPr bwMode="auto">
          <a:xfrm>
            <a:off x="2860675" y="4159250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68"/>
          <p:cNvSpPr>
            <a:spLocks/>
          </p:cNvSpPr>
          <p:nvPr/>
        </p:nvSpPr>
        <p:spPr bwMode="auto">
          <a:xfrm>
            <a:off x="5929313" y="3935412"/>
            <a:ext cx="677862" cy="452438"/>
          </a:xfrm>
          <a:custGeom>
            <a:avLst/>
            <a:gdLst>
              <a:gd name="T0" fmla="*/ 676275 w 427"/>
              <a:gd name="T1" fmla="*/ 0 h 285"/>
              <a:gd name="T2" fmla="*/ 0 w 427"/>
              <a:gd name="T3" fmla="*/ 450850 h 285"/>
              <a:gd name="T4" fmla="*/ 676275 w 427"/>
              <a:gd name="T5" fmla="*/ 0 h 285"/>
              <a:gd name="T6" fmla="*/ 0 60000 65536"/>
              <a:gd name="T7" fmla="*/ 0 60000 65536"/>
              <a:gd name="T8" fmla="*/ 0 60000 65536"/>
              <a:gd name="T9" fmla="*/ 0 w 427"/>
              <a:gd name="T10" fmla="*/ 0 h 285"/>
              <a:gd name="T11" fmla="*/ 427 w 427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" h="285">
                <a:moveTo>
                  <a:pt x="426" y="0"/>
                </a:moveTo>
                <a:lnTo>
                  <a:pt x="0" y="284"/>
                </a:lnTo>
                <a:lnTo>
                  <a:pt x="42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69"/>
          <p:cNvSpPr>
            <a:spLocks/>
          </p:cNvSpPr>
          <p:nvPr/>
        </p:nvSpPr>
        <p:spPr bwMode="auto">
          <a:xfrm>
            <a:off x="5929313" y="4300537"/>
            <a:ext cx="111125" cy="87313"/>
          </a:xfrm>
          <a:custGeom>
            <a:avLst/>
            <a:gdLst>
              <a:gd name="T0" fmla="*/ 109538 w 70"/>
              <a:gd name="T1" fmla="*/ 46038 h 55"/>
              <a:gd name="T2" fmla="*/ 0 w 70"/>
              <a:gd name="T3" fmla="*/ 85725 h 55"/>
              <a:gd name="T4" fmla="*/ 77788 w 70"/>
              <a:gd name="T5" fmla="*/ 0 h 55"/>
              <a:gd name="T6" fmla="*/ 109538 w 70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70"/>
              <a:gd name="T13" fmla="*/ 0 h 55"/>
              <a:gd name="T14" fmla="*/ 70 w 70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" h="55">
                <a:moveTo>
                  <a:pt x="69" y="29"/>
                </a:moveTo>
                <a:lnTo>
                  <a:pt x="0" y="54"/>
                </a:lnTo>
                <a:lnTo>
                  <a:pt x="49" y="0"/>
                </a:lnTo>
                <a:lnTo>
                  <a:pt x="69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70"/>
          <p:cNvSpPr>
            <a:spLocks/>
          </p:cNvSpPr>
          <p:nvPr/>
        </p:nvSpPr>
        <p:spPr bwMode="auto">
          <a:xfrm>
            <a:off x="6831013" y="3935412"/>
            <a:ext cx="563562" cy="452438"/>
          </a:xfrm>
          <a:custGeom>
            <a:avLst/>
            <a:gdLst>
              <a:gd name="T0" fmla="*/ 0 w 355"/>
              <a:gd name="T1" fmla="*/ 0 h 285"/>
              <a:gd name="T2" fmla="*/ 561975 w 355"/>
              <a:gd name="T3" fmla="*/ 450850 h 285"/>
              <a:gd name="T4" fmla="*/ 0 w 355"/>
              <a:gd name="T5" fmla="*/ 0 h 285"/>
              <a:gd name="T6" fmla="*/ 0 60000 65536"/>
              <a:gd name="T7" fmla="*/ 0 60000 65536"/>
              <a:gd name="T8" fmla="*/ 0 60000 65536"/>
              <a:gd name="T9" fmla="*/ 0 w 355"/>
              <a:gd name="T10" fmla="*/ 0 h 285"/>
              <a:gd name="T11" fmla="*/ 355 w 355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" h="285">
                <a:moveTo>
                  <a:pt x="0" y="0"/>
                </a:moveTo>
                <a:lnTo>
                  <a:pt x="354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71"/>
          <p:cNvSpPr>
            <a:spLocks/>
          </p:cNvSpPr>
          <p:nvPr/>
        </p:nvSpPr>
        <p:spPr bwMode="auto">
          <a:xfrm>
            <a:off x="7289800" y="4294187"/>
            <a:ext cx="104775" cy="93663"/>
          </a:xfrm>
          <a:custGeom>
            <a:avLst/>
            <a:gdLst>
              <a:gd name="T0" fmla="*/ 33338 w 66"/>
              <a:gd name="T1" fmla="*/ 0 h 59"/>
              <a:gd name="T2" fmla="*/ 103188 w 66"/>
              <a:gd name="T3" fmla="*/ 92075 h 59"/>
              <a:gd name="T4" fmla="*/ 0 w 66"/>
              <a:gd name="T5" fmla="*/ 42863 h 59"/>
              <a:gd name="T6" fmla="*/ 33338 w 66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59"/>
              <a:gd name="T14" fmla="*/ 66 w 66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59">
                <a:moveTo>
                  <a:pt x="21" y="0"/>
                </a:moveTo>
                <a:lnTo>
                  <a:pt x="65" y="5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72"/>
          <p:cNvSpPr>
            <a:spLocks/>
          </p:cNvSpPr>
          <p:nvPr/>
        </p:nvSpPr>
        <p:spPr bwMode="auto">
          <a:xfrm>
            <a:off x="6718300" y="3935412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6689725" y="4159250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74"/>
          <p:cNvSpPr>
            <a:spLocks/>
          </p:cNvSpPr>
          <p:nvPr/>
        </p:nvSpPr>
        <p:spPr bwMode="auto">
          <a:xfrm>
            <a:off x="1649413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75"/>
          <p:cNvSpPr>
            <a:spLocks/>
          </p:cNvSpPr>
          <p:nvPr/>
        </p:nvSpPr>
        <p:spPr bwMode="auto">
          <a:xfrm>
            <a:off x="1649413" y="4832350"/>
            <a:ext cx="65087" cy="117475"/>
          </a:xfrm>
          <a:custGeom>
            <a:avLst/>
            <a:gdLst>
              <a:gd name="T0" fmla="*/ 63500 w 41"/>
              <a:gd name="T1" fmla="*/ 15875 h 74"/>
              <a:gd name="T2" fmla="*/ 0 w 41"/>
              <a:gd name="T3" fmla="*/ 115888 h 74"/>
              <a:gd name="T4" fmla="*/ 9525 w 41"/>
              <a:gd name="T5" fmla="*/ 0 h 74"/>
              <a:gd name="T6" fmla="*/ 63500 w 41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40" y="10"/>
                </a:moveTo>
                <a:lnTo>
                  <a:pt x="0" y="73"/>
                </a:lnTo>
                <a:lnTo>
                  <a:pt x="6" y="0"/>
                </a:lnTo>
                <a:lnTo>
                  <a:pt x="40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76"/>
          <p:cNvSpPr>
            <a:spLocks/>
          </p:cNvSpPr>
          <p:nvPr/>
        </p:nvSpPr>
        <p:spPr bwMode="auto">
          <a:xfrm>
            <a:off x="1987550" y="4610100"/>
            <a:ext cx="115888" cy="339725"/>
          </a:xfrm>
          <a:custGeom>
            <a:avLst/>
            <a:gdLst>
              <a:gd name="T0" fmla="*/ 0 w 73"/>
              <a:gd name="T1" fmla="*/ 0 h 214"/>
              <a:gd name="T2" fmla="*/ 114300 w 73"/>
              <a:gd name="T3" fmla="*/ 338138 h 214"/>
              <a:gd name="T4" fmla="*/ 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0" y="0"/>
                </a:moveTo>
                <a:lnTo>
                  <a:pt x="72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77"/>
          <p:cNvSpPr>
            <a:spLocks/>
          </p:cNvSpPr>
          <p:nvPr/>
        </p:nvSpPr>
        <p:spPr bwMode="auto">
          <a:xfrm>
            <a:off x="2038350" y="4832350"/>
            <a:ext cx="65088" cy="117475"/>
          </a:xfrm>
          <a:custGeom>
            <a:avLst/>
            <a:gdLst>
              <a:gd name="T0" fmla="*/ 52388 w 41"/>
              <a:gd name="T1" fmla="*/ 0 h 74"/>
              <a:gd name="T2" fmla="*/ 63500 w 41"/>
              <a:gd name="T3" fmla="*/ 115888 h 74"/>
              <a:gd name="T4" fmla="*/ 0 w 41"/>
              <a:gd name="T5" fmla="*/ 15875 h 74"/>
              <a:gd name="T6" fmla="*/ 52388 w 4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33" y="0"/>
                </a:moveTo>
                <a:lnTo>
                  <a:pt x="40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78"/>
          <p:cNvSpPr>
            <a:spLocks/>
          </p:cNvSpPr>
          <p:nvPr/>
        </p:nvSpPr>
        <p:spPr bwMode="auto">
          <a:xfrm>
            <a:off x="1873250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79"/>
          <p:cNvSpPr>
            <a:spLocks/>
          </p:cNvSpPr>
          <p:nvPr/>
        </p:nvSpPr>
        <p:spPr bwMode="auto">
          <a:xfrm>
            <a:off x="1846263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26987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7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80"/>
          <p:cNvSpPr>
            <a:spLocks/>
          </p:cNvSpPr>
          <p:nvPr/>
        </p:nvSpPr>
        <p:spPr bwMode="auto">
          <a:xfrm>
            <a:off x="3565525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81"/>
          <p:cNvSpPr>
            <a:spLocks/>
          </p:cNvSpPr>
          <p:nvPr/>
        </p:nvSpPr>
        <p:spPr bwMode="auto">
          <a:xfrm>
            <a:off x="3565525" y="4832350"/>
            <a:ext cx="61913" cy="117475"/>
          </a:xfrm>
          <a:custGeom>
            <a:avLst/>
            <a:gdLst>
              <a:gd name="T0" fmla="*/ 60325 w 39"/>
              <a:gd name="T1" fmla="*/ 15875 h 74"/>
              <a:gd name="T2" fmla="*/ 0 w 39"/>
              <a:gd name="T3" fmla="*/ 115888 h 74"/>
              <a:gd name="T4" fmla="*/ 7938 w 39"/>
              <a:gd name="T5" fmla="*/ 0 h 74"/>
              <a:gd name="T6" fmla="*/ 60325 w 39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8" y="10"/>
                </a:moveTo>
                <a:lnTo>
                  <a:pt x="0" y="73"/>
                </a:lnTo>
                <a:lnTo>
                  <a:pt x="5" y="0"/>
                </a:lnTo>
                <a:lnTo>
                  <a:pt x="38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82"/>
          <p:cNvSpPr>
            <a:spLocks/>
          </p:cNvSpPr>
          <p:nvPr/>
        </p:nvSpPr>
        <p:spPr bwMode="auto">
          <a:xfrm>
            <a:off x="3902075" y="4610100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83"/>
          <p:cNvSpPr>
            <a:spLocks/>
          </p:cNvSpPr>
          <p:nvPr/>
        </p:nvSpPr>
        <p:spPr bwMode="auto">
          <a:xfrm>
            <a:off x="3952875" y="4832350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84"/>
          <p:cNvSpPr>
            <a:spLocks/>
          </p:cNvSpPr>
          <p:nvPr/>
        </p:nvSpPr>
        <p:spPr bwMode="auto">
          <a:xfrm>
            <a:off x="3789363" y="4610100"/>
            <a:ext cx="1587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85"/>
          <p:cNvSpPr>
            <a:spLocks/>
          </p:cNvSpPr>
          <p:nvPr/>
        </p:nvSpPr>
        <p:spPr bwMode="auto">
          <a:xfrm>
            <a:off x="3760788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86"/>
          <p:cNvSpPr>
            <a:spLocks/>
          </p:cNvSpPr>
          <p:nvPr/>
        </p:nvSpPr>
        <p:spPr bwMode="auto">
          <a:xfrm>
            <a:off x="5478463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7"/>
          <p:cNvSpPr>
            <a:spLocks/>
          </p:cNvSpPr>
          <p:nvPr/>
        </p:nvSpPr>
        <p:spPr bwMode="auto">
          <a:xfrm>
            <a:off x="5478463" y="4832350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88"/>
          <p:cNvSpPr>
            <a:spLocks/>
          </p:cNvSpPr>
          <p:nvPr/>
        </p:nvSpPr>
        <p:spPr bwMode="auto">
          <a:xfrm>
            <a:off x="5816600" y="4610100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89"/>
          <p:cNvSpPr>
            <a:spLocks/>
          </p:cNvSpPr>
          <p:nvPr/>
        </p:nvSpPr>
        <p:spPr bwMode="auto">
          <a:xfrm>
            <a:off x="5867400" y="4832350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90"/>
          <p:cNvSpPr>
            <a:spLocks/>
          </p:cNvSpPr>
          <p:nvPr/>
        </p:nvSpPr>
        <p:spPr bwMode="auto">
          <a:xfrm>
            <a:off x="5705475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91"/>
          <p:cNvSpPr>
            <a:spLocks/>
          </p:cNvSpPr>
          <p:nvPr/>
        </p:nvSpPr>
        <p:spPr bwMode="auto">
          <a:xfrm>
            <a:off x="5675313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92"/>
          <p:cNvSpPr>
            <a:spLocks/>
          </p:cNvSpPr>
          <p:nvPr/>
        </p:nvSpPr>
        <p:spPr bwMode="auto">
          <a:xfrm>
            <a:off x="7392988" y="4610100"/>
            <a:ext cx="115887" cy="339725"/>
          </a:xfrm>
          <a:custGeom>
            <a:avLst/>
            <a:gdLst>
              <a:gd name="T0" fmla="*/ 114300 w 73"/>
              <a:gd name="T1" fmla="*/ 0 h 214"/>
              <a:gd name="T2" fmla="*/ 0 w 73"/>
              <a:gd name="T3" fmla="*/ 338138 h 214"/>
              <a:gd name="T4" fmla="*/ 11430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72" y="0"/>
                </a:moveTo>
                <a:lnTo>
                  <a:pt x="0" y="213"/>
                </a:lnTo>
                <a:lnTo>
                  <a:pt x="7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3"/>
          <p:cNvSpPr>
            <a:spLocks/>
          </p:cNvSpPr>
          <p:nvPr/>
        </p:nvSpPr>
        <p:spPr bwMode="auto">
          <a:xfrm>
            <a:off x="7392988" y="4832350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4"/>
          <p:cNvSpPr>
            <a:spLocks/>
          </p:cNvSpPr>
          <p:nvPr/>
        </p:nvSpPr>
        <p:spPr bwMode="auto">
          <a:xfrm>
            <a:off x="7731125" y="4610100"/>
            <a:ext cx="112713" cy="339725"/>
          </a:xfrm>
          <a:custGeom>
            <a:avLst/>
            <a:gdLst>
              <a:gd name="T0" fmla="*/ 0 w 71"/>
              <a:gd name="T1" fmla="*/ 0 h 214"/>
              <a:gd name="T2" fmla="*/ 111125 w 71"/>
              <a:gd name="T3" fmla="*/ 338138 h 214"/>
              <a:gd name="T4" fmla="*/ 0 w 71"/>
              <a:gd name="T5" fmla="*/ 0 h 214"/>
              <a:gd name="T6" fmla="*/ 0 60000 65536"/>
              <a:gd name="T7" fmla="*/ 0 60000 65536"/>
              <a:gd name="T8" fmla="*/ 0 60000 65536"/>
              <a:gd name="T9" fmla="*/ 0 w 71"/>
              <a:gd name="T10" fmla="*/ 0 h 214"/>
              <a:gd name="T11" fmla="*/ 71 w 71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214">
                <a:moveTo>
                  <a:pt x="0" y="0"/>
                </a:moveTo>
                <a:lnTo>
                  <a:pt x="70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95"/>
          <p:cNvSpPr>
            <a:spLocks/>
          </p:cNvSpPr>
          <p:nvPr/>
        </p:nvSpPr>
        <p:spPr bwMode="auto">
          <a:xfrm>
            <a:off x="7781925" y="4832350"/>
            <a:ext cx="61913" cy="117475"/>
          </a:xfrm>
          <a:custGeom>
            <a:avLst/>
            <a:gdLst>
              <a:gd name="T0" fmla="*/ 52388 w 39"/>
              <a:gd name="T1" fmla="*/ 0 h 74"/>
              <a:gd name="T2" fmla="*/ 60325 w 39"/>
              <a:gd name="T3" fmla="*/ 115888 h 74"/>
              <a:gd name="T4" fmla="*/ 0 w 39"/>
              <a:gd name="T5" fmla="*/ 15875 h 74"/>
              <a:gd name="T6" fmla="*/ 52388 w 39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3" y="0"/>
                </a:moveTo>
                <a:lnTo>
                  <a:pt x="38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96"/>
          <p:cNvSpPr>
            <a:spLocks/>
          </p:cNvSpPr>
          <p:nvPr/>
        </p:nvSpPr>
        <p:spPr bwMode="auto">
          <a:xfrm>
            <a:off x="7620000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97"/>
          <p:cNvSpPr>
            <a:spLocks/>
          </p:cNvSpPr>
          <p:nvPr/>
        </p:nvSpPr>
        <p:spPr bwMode="auto">
          <a:xfrm>
            <a:off x="7589838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8"/>
          <p:cNvSpPr>
            <a:spLocks/>
          </p:cNvSpPr>
          <p:nvPr/>
        </p:nvSpPr>
        <p:spPr bwMode="auto">
          <a:xfrm>
            <a:off x="1720850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8575 w 36"/>
              <a:gd name="T3" fmla="*/ 0 h 18"/>
              <a:gd name="T4" fmla="*/ 0 w 36"/>
              <a:gd name="T5" fmla="*/ 14288 h 18"/>
              <a:gd name="T6" fmla="*/ 28575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99"/>
          <p:cNvSpPr>
            <a:spLocks/>
          </p:cNvSpPr>
          <p:nvPr/>
        </p:nvSpPr>
        <p:spPr bwMode="auto">
          <a:xfrm>
            <a:off x="1846263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6987 w 37"/>
              <a:gd name="T3" fmla="*/ 0 h 18"/>
              <a:gd name="T4" fmla="*/ 0 w 37"/>
              <a:gd name="T5" fmla="*/ 14288 h 18"/>
              <a:gd name="T6" fmla="*/ 26987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00"/>
          <p:cNvSpPr>
            <a:spLocks/>
          </p:cNvSpPr>
          <p:nvPr/>
        </p:nvSpPr>
        <p:spPr bwMode="auto">
          <a:xfrm>
            <a:off x="1973263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01"/>
          <p:cNvSpPr>
            <a:spLocks/>
          </p:cNvSpPr>
          <p:nvPr/>
        </p:nvSpPr>
        <p:spPr bwMode="auto">
          <a:xfrm>
            <a:off x="3621088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02"/>
          <p:cNvSpPr>
            <a:spLocks/>
          </p:cNvSpPr>
          <p:nvPr/>
        </p:nvSpPr>
        <p:spPr bwMode="auto">
          <a:xfrm>
            <a:off x="3748088" y="5046662"/>
            <a:ext cx="55562" cy="28575"/>
          </a:xfrm>
          <a:custGeom>
            <a:avLst/>
            <a:gdLst>
              <a:gd name="T0" fmla="*/ 53975 w 35"/>
              <a:gd name="T1" fmla="*/ 14288 h 18"/>
              <a:gd name="T2" fmla="*/ 28575 w 35"/>
              <a:gd name="T3" fmla="*/ 0 h 18"/>
              <a:gd name="T4" fmla="*/ 0 w 35"/>
              <a:gd name="T5" fmla="*/ 14288 h 18"/>
              <a:gd name="T6" fmla="*/ 28575 w 35"/>
              <a:gd name="T7" fmla="*/ 26988 h 18"/>
              <a:gd name="T8" fmla="*/ 53975 w 35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4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03"/>
          <p:cNvSpPr>
            <a:spLocks/>
          </p:cNvSpPr>
          <p:nvPr/>
        </p:nvSpPr>
        <p:spPr bwMode="auto">
          <a:xfrm>
            <a:off x="3873500" y="5046662"/>
            <a:ext cx="58738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04"/>
          <p:cNvSpPr>
            <a:spLocks/>
          </p:cNvSpPr>
          <p:nvPr/>
        </p:nvSpPr>
        <p:spPr bwMode="auto">
          <a:xfrm>
            <a:off x="5535613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5661025" y="5046662"/>
            <a:ext cx="60325" cy="28575"/>
          </a:xfrm>
          <a:custGeom>
            <a:avLst/>
            <a:gdLst>
              <a:gd name="T0" fmla="*/ 58738 w 38"/>
              <a:gd name="T1" fmla="*/ 14288 h 18"/>
              <a:gd name="T2" fmla="*/ 28575 w 38"/>
              <a:gd name="T3" fmla="*/ 0 h 18"/>
              <a:gd name="T4" fmla="*/ 0 w 38"/>
              <a:gd name="T5" fmla="*/ 14288 h 18"/>
              <a:gd name="T6" fmla="*/ 28575 w 38"/>
              <a:gd name="T7" fmla="*/ 26988 h 18"/>
              <a:gd name="T8" fmla="*/ 58738 w 38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7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5789613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7464425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7589838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30162 w 37"/>
              <a:gd name="T3" fmla="*/ 0 h 18"/>
              <a:gd name="T4" fmla="*/ 0 w 37"/>
              <a:gd name="T5" fmla="*/ 14288 h 18"/>
              <a:gd name="T6" fmla="*/ 30162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9" y="0"/>
                </a:lnTo>
                <a:lnTo>
                  <a:pt x="0" y="9"/>
                </a:lnTo>
                <a:lnTo>
                  <a:pt x="19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09"/>
          <p:cNvSpPr>
            <a:spLocks/>
          </p:cNvSpPr>
          <p:nvPr/>
        </p:nvSpPr>
        <p:spPr bwMode="auto">
          <a:xfrm>
            <a:off x="7716838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10"/>
          <p:cNvSpPr>
            <a:spLocks/>
          </p:cNvSpPr>
          <p:nvPr/>
        </p:nvSpPr>
        <p:spPr bwMode="auto">
          <a:xfrm>
            <a:off x="6548438" y="4497387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11"/>
          <p:cNvSpPr>
            <a:spLocks/>
          </p:cNvSpPr>
          <p:nvPr/>
        </p:nvSpPr>
        <p:spPr bwMode="auto">
          <a:xfrm>
            <a:off x="6675438" y="4497387"/>
            <a:ext cx="57150" cy="30163"/>
          </a:xfrm>
          <a:custGeom>
            <a:avLst/>
            <a:gdLst>
              <a:gd name="T0" fmla="*/ 55563 w 36"/>
              <a:gd name="T1" fmla="*/ 14288 h 19"/>
              <a:gd name="T2" fmla="*/ 28575 w 36"/>
              <a:gd name="T3" fmla="*/ 0 h 19"/>
              <a:gd name="T4" fmla="*/ 0 w 36"/>
              <a:gd name="T5" fmla="*/ 14288 h 19"/>
              <a:gd name="T6" fmla="*/ 28575 w 36"/>
              <a:gd name="T7" fmla="*/ 28575 h 19"/>
              <a:gd name="T8" fmla="*/ 55563 w 36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9"/>
              <a:gd name="T17" fmla="*/ 36 w 36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9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12"/>
          <p:cNvSpPr>
            <a:spLocks/>
          </p:cNvSpPr>
          <p:nvPr/>
        </p:nvSpPr>
        <p:spPr bwMode="auto">
          <a:xfrm>
            <a:off x="6802438" y="4497387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13"/>
          <p:cNvSpPr>
            <a:spLocks/>
          </p:cNvSpPr>
          <p:nvPr/>
        </p:nvSpPr>
        <p:spPr bwMode="auto">
          <a:xfrm>
            <a:off x="4537075" y="3838575"/>
            <a:ext cx="55563" cy="28575"/>
          </a:xfrm>
          <a:custGeom>
            <a:avLst/>
            <a:gdLst>
              <a:gd name="T0" fmla="*/ 53975 w 35"/>
              <a:gd name="T1" fmla="*/ 12700 h 18"/>
              <a:gd name="T2" fmla="*/ 26988 w 35"/>
              <a:gd name="T3" fmla="*/ 0 h 18"/>
              <a:gd name="T4" fmla="*/ 0 w 35"/>
              <a:gd name="T5" fmla="*/ 12700 h 18"/>
              <a:gd name="T6" fmla="*/ 26988 w 35"/>
              <a:gd name="T7" fmla="*/ 26988 h 18"/>
              <a:gd name="T8" fmla="*/ 53975 w 35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4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14"/>
          <p:cNvSpPr>
            <a:spLocks/>
          </p:cNvSpPr>
          <p:nvPr/>
        </p:nvSpPr>
        <p:spPr bwMode="auto">
          <a:xfrm>
            <a:off x="4660900" y="3838575"/>
            <a:ext cx="60325" cy="28575"/>
          </a:xfrm>
          <a:custGeom>
            <a:avLst/>
            <a:gdLst>
              <a:gd name="T0" fmla="*/ 58738 w 38"/>
              <a:gd name="T1" fmla="*/ 12700 h 18"/>
              <a:gd name="T2" fmla="*/ 30163 w 38"/>
              <a:gd name="T3" fmla="*/ 0 h 18"/>
              <a:gd name="T4" fmla="*/ 0 w 38"/>
              <a:gd name="T5" fmla="*/ 12700 h 18"/>
              <a:gd name="T6" fmla="*/ 30163 w 38"/>
              <a:gd name="T7" fmla="*/ 26988 h 18"/>
              <a:gd name="T8" fmla="*/ 58738 w 38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8"/>
                </a:moveTo>
                <a:lnTo>
                  <a:pt x="19" y="0"/>
                </a:lnTo>
                <a:lnTo>
                  <a:pt x="0" y="8"/>
                </a:lnTo>
                <a:lnTo>
                  <a:pt x="19" y="17"/>
                </a:lnTo>
                <a:lnTo>
                  <a:pt x="37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15"/>
          <p:cNvSpPr>
            <a:spLocks/>
          </p:cNvSpPr>
          <p:nvPr/>
        </p:nvSpPr>
        <p:spPr bwMode="auto">
          <a:xfrm>
            <a:off x="4789488" y="3838575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16"/>
          <p:cNvSpPr>
            <a:spLocks/>
          </p:cNvSpPr>
          <p:nvPr/>
        </p:nvSpPr>
        <p:spPr bwMode="auto">
          <a:xfrm>
            <a:off x="2690813" y="4484687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17"/>
          <p:cNvSpPr>
            <a:spLocks/>
          </p:cNvSpPr>
          <p:nvPr/>
        </p:nvSpPr>
        <p:spPr bwMode="auto">
          <a:xfrm>
            <a:off x="2819400" y="4484687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18"/>
          <p:cNvSpPr>
            <a:spLocks/>
          </p:cNvSpPr>
          <p:nvPr/>
        </p:nvSpPr>
        <p:spPr bwMode="auto">
          <a:xfrm>
            <a:off x="2944813" y="4484687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19"/>
          <p:cNvSpPr>
            <a:spLocks/>
          </p:cNvSpPr>
          <p:nvPr/>
        </p:nvSpPr>
        <p:spPr bwMode="auto">
          <a:xfrm>
            <a:off x="1438275" y="2809875"/>
            <a:ext cx="1588" cy="1912937"/>
          </a:xfrm>
          <a:custGeom>
            <a:avLst/>
            <a:gdLst>
              <a:gd name="T0" fmla="*/ 0 w 1"/>
              <a:gd name="T1" fmla="*/ 0 h 1205"/>
              <a:gd name="T2" fmla="*/ 0 w 1"/>
              <a:gd name="T3" fmla="*/ 1911350 h 1205"/>
              <a:gd name="T4" fmla="*/ 0 w 1"/>
              <a:gd name="T5" fmla="*/ 0 h 1205"/>
              <a:gd name="T6" fmla="*/ 0 60000 65536"/>
              <a:gd name="T7" fmla="*/ 0 60000 65536"/>
              <a:gd name="T8" fmla="*/ 0 60000 65536"/>
              <a:gd name="T9" fmla="*/ 0 w 1"/>
              <a:gd name="T10" fmla="*/ 0 h 1205"/>
              <a:gd name="T11" fmla="*/ 1 w 1"/>
              <a:gd name="T12" fmla="*/ 1205 h 1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205">
                <a:moveTo>
                  <a:pt x="0" y="0"/>
                </a:moveTo>
                <a:lnTo>
                  <a:pt x="0" y="120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20"/>
          <p:cNvSpPr>
            <a:spLocks/>
          </p:cNvSpPr>
          <p:nvPr/>
        </p:nvSpPr>
        <p:spPr bwMode="auto">
          <a:xfrm>
            <a:off x="1452563" y="4694237"/>
            <a:ext cx="114300" cy="1588"/>
          </a:xfrm>
          <a:custGeom>
            <a:avLst/>
            <a:gdLst>
              <a:gd name="T0" fmla="*/ 0 w 72"/>
              <a:gd name="T1" fmla="*/ 0 h 1"/>
              <a:gd name="T2" fmla="*/ 112713 w 72"/>
              <a:gd name="T3" fmla="*/ 0 h 1"/>
              <a:gd name="T4" fmla="*/ 0 w 72"/>
              <a:gd name="T5" fmla="*/ 0 h 1"/>
              <a:gd name="T6" fmla="*/ 0 60000 65536"/>
              <a:gd name="T7" fmla="*/ 0 60000 65536"/>
              <a:gd name="T8" fmla="*/ 0 60000 65536"/>
              <a:gd name="T9" fmla="*/ 0 w 72"/>
              <a:gd name="T10" fmla="*/ 0 h 1"/>
              <a:gd name="T11" fmla="*/ 72 w 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1">
                <a:moveTo>
                  <a:pt x="0" y="0"/>
                </a:moveTo>
                <a:lnTo>
                  <a:pt x="71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21"/>
          <p:cNvSpPr>
            <a:spLocks/>
          </p:cNvSpPr>
          <p:nvPr/>
        </p:nvSpPr>
        <p:spPr bwMode="auto">
          <a:xfrm>
            <a:off x="1438275" y="2838450"/>
            <a:ext cx="142875" cy="1587"/>
          </a:xfrm>
          <a:custGeom>
            <a:avLst/>
            <a:gdLst>
              <a:gd name="T0" fmla="*/ 0 w 90"/>
              <a:gd name="T1" fmla="*/ 0 h 1"/>
              <a:gd name="T2" fmla="*/ 141288 w 90"/>
              <a:gd name="T3" fmla="*/ 0 h 1"/>
              <a:gd name="T4" fmla="*/ 0 w 90"/>
              <a:gd name="T5" fmla="*/ 0 h 1"/>
              <a:gd name="T6" fmla="*/ 0 60000 65536"/>
              <a:gd name="T7" fmla="*/ 0 60000 65536"/>
              <a:gd name="T8" fmla="*/ 0 60000 65536"/>
              <a:gd name="T9" fmla="*/ 0 w 90"/>
              <a:gd name="T10" fmla="*/ 0 h 1"/>
              <a:gd name="T11" fmla="*/ 90 w 9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">
                <a:moveTo>
                  <a:pt x="0" y="0"/>
                </a:moveTo>
                <a:lnTo>
                  <a:pt x="8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22"/>
          <p:cNvSpPr>
            <a:spLocks/>
          </p:cNvSpPr>
          <p:nvPr/>
        </p:nvSpPr>
        <p:spPr bwMode="auto">
          <a:xfrm>
            <a:off x="523875" y="4776787"/>
            <a:ext cx="7800975" cy="1588"/>
          </a:xfrm>
          <a:custGeom>
            <a:avLst/>
            <a:gdLst>
              <a:gd name="T0" fmla="*/ 0 w 4914"/>
              <a:gd name="T1" fmla="*/ 0 h 1"/>
              <a:gd name="T2" fmla="*/ 7799388 w 4914"/>
              <a:gd name="T3" fmla="*/ 0 h 1"/>
              <a:gd name="T4" fmla="*/ 0 w 4914"/>
              <a:gd name="T5" fmla="*/ 0 h 1"/>
              <a:gd name="T6" fmla="*/ 0 60000 65536"/>
              <a:gd name="T7" fmla="*/ 0 60000 65536"/>
              <a:gd name="T8" fmla="*/ 0 60000 65536"/>
              <a:gd name="T9" fmla="*/ 0 w 4914"/>
              <a:gd name="T10" fmla="*/ 0 h 1"/>
              <a:gd name="T11" fmla="*/ 4914 w 491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14" h="1">
                <a:moveTo>
                  <a:pt x="0" y="0"/>
                </a:moveTo>
                <a:lnTo>
                  <a:pt x="4913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25"/>
          <p:cNvSpPr>
            <a:spLocks/>
          </p:cNvSpPr>
          <p:nvPr/>
        </p:nvSpPr>
        <p:spPr bwMode="auto">
          <a:xfrm>
            <a:off x="1660525" y="5154612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Rectangle 127"/>
          <p:cNvSpPr>
            <a:spLocks noChangeArrowheads="1"/>
          </p:cNvSpPr>
          <p:nvPr/>
        </p:nvSpPr>
        <p:spPr bwMode="auto">
          <a:xfrm>
            <a:off x="412750" y="3446462"/>
            <a:ext cx="892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Non-leaf</a:t>
            </a:r>
          </a:p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3" name="Rectangle 129"/>
          <p:cNvSpPr>
            <a:spLocks noChangeArrowheads="1"/>
          </p:cNvSpPr>
          <p:nvPr/>
        </p:nvSpPr>
        <p:spPr bwMode="auto">
          <a:xfrm>
            <a:off x="417513" y="5089525"/>
            <a:ext cx="708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4" name="Rectangle 134"/>
          <p:cNvSpPr>
            <a:spLocks noChangeArrowheads="1"/>
          </p:cNvSpPr>
          <p:nvPr/>
        </p:nvSpPr>
        <p:spPr bwMode="auto">
          <a:xfrm>
            <a:off x="446088" y="4824412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Leaf</a:t>
            </a:r>
          </a:p>
        </p:txBody>
      </p:sp>
      <p:sp>
        <p:nvSpPr>
          <p:cNvPr id="145" name="Freeform 88"/>
          <p:cNvSpPr>
            <a:spLocks/>
          </p:cNvSpPr>
          <p:nvPr/>
        </p:nvSpPr>
        <p:spPr bwMode="auto">
          <a:xfrm>
            <a:off x="1194171" y="5314950"/>
            <a:ext cx="450850" cy="228600"/>
          </a:xfrm>
          <a:custGeom>
            <a:avLst/>
            <a:gdLst>
              <a:gd name="T0" fmla="*/ 0 w 284"/>
              <a:gd name="T1" fmla="*/ 227013 h 144"/>
              <a:gd name="T2" fmla="*/ 0 w 284"/>
              <a:gd name="T3" fmla="*/ 0 h 144"/>
              <a:gd name="T4" fmla="*/ 449263 w 284"/>
              <a:gd name="T5" fmla="*/ 0 h 144"/>
              <a:gd name="T6" fmla="*/ 449263 w 284"/>
              <a:gd name="T7" fmla="*/ 227013 h 144"/>
              <a:gd name="T8" fmla="*/ 0 w 284"/>
              <a:gd name="T9" fmla="*/ 227013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4"/>
              <a:gd name="T17" fmla="*/ 284 w 284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4">
                <a:moveTo>
                  <a:pt x="0" y="143"/>
                </a:moveTo>
                <a:lnTo>
                  <a:pt x="0" y="0"/>
                </a:lnTo>
                <a:lnTo>
                  <a:pt x="283" y="0"/>
                </a:lnTo>
                <a:lnTo>
                  <a:pt x="283" y="143"/>
                </a:lnTo>
                <a:lnTo>
                  <a:pt x="0" y="143"/>
                </a:lnTo>
              </a:path>
            </a:pathLst>
          </a:custGeom>
          <a:noFill/>
          <a:ln w="12700" cap="rnd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89"/>
          <p:cNvSpPr>
            <a:spLocks/>
          </p:cNvSpPr>
          <p:nvPr/>
        </p:nvSpPr>
        <p:spPr bwMode="auto">
          <a:xfrm>
            <a:off x="4007221" y="5321300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90"/>
          <p:cNvSpPr>
            <a:spLocks/>
          </p:cNvSpPr>
          <p:nvPr/>
        </p:nvSpPr>
        <p:spPr bwMode="auto">
          <a:xfrm>
            <a:off x="1643433" y="5113337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91"/>
          <p:cNvSpPr>
            <a:spLocks/>
          </p:cNvSpPr>
          <p:nvPr/>
        </p:nvSpPr>
        <p:spPr bwMode="auto">
          <a:xfrm>
            <a:off x="1643433" y="5205412"/>
            <a:ext cx="104775" cy="95250"/>
          </a:xfrm>
          <a:custGeom>
            <a:avLst/>
            <a:gdLst>
              <a:gd name="T0" fmla="*/ 103188 w 66"/>
              <a:gd name="T1" fmla="*/ 41275 h 60"/>
              <a:gd name="T2" fmla="*/ 0 w 66"/>
              <a:gd name="T3" fmla="*/ 93663 h 60"/>
              <a:gd name="T4" fmla="*/ 66675 w 66"/>
              <a:gd name="T5" fmla="*/ 0 h 60"/>
              <a:gd name="T6" fmla="*/ 103188 w 66"/>
              <a:gd name="T7" fmla="*/ 41275 h 60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60"/>
              <a:gd name="T14" fmla="*/ 66 w 66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60">
                <a:moveTo>
                  <a:pt x="65" y="26"/>
                </a:moveTo>
                <a:lnTo>
                  <a:pt x="0" y="59"/>
                </a:lnTo>
                <a:lnTo>
                  <a:pt x="42" y="0"/>
                </a:lnTo>
                <a:lnTo>
                  <a:pt x="65" y="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9" name="Group 94"/>
          <p:cNvGrpSpPr>
            <a:grpSpLocks/>
          </p:cNvGrpSpPr>
          <p:nvPr/>
        </p:nvGrpSpPr>
        <p:grpSpPr bwMode="auto">
          <a:xfrm>
            <a:off x="2322883" y="5324475"/>
            <a:ext cx="993775" cy="488950"/>
            <a:chOff x="1474" y="3457"/>
            <a:chExt cx="626" cy="308"/>
          </a:xfrm>
        </p:grpSpPr>
        <p:sp>
          <p:nvSpPr>
            <p:cNvPr id="150" name="Rectangle 95"/>
            <p:cNvSpPr>
              <a:spLocks noChangeArrowheads="1"/>
            </p:cNvSpPr>
            <p:nvPr/>
          </p:nvSpPr>
          <p:spPr bwMode="auto">
            <a:xfrm>
              <a:off x="1474" y="3457"/>
              <a:ext cx="6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Overflow </a:t>
              </a:r>
            </a:p>
          </p:txBody>
        </p:sp>
        <p:sp>
          <p:nvSpPr>
            <p:cNvPr id="151" name="Rectangle 96"/>
            <p:cNvSpPr>
              <a:spLocks noChangeArrowheads="1"/>
            </p:cNvSpPr>
            <p:nvPr/>
          </p:nvSpPr>
          <p:spPr bwMode="auto">
            <a:xfrm>
              <a:off x="1597" y="3573"/>
              <a:ext cx="37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page</a:t>
              </a:r>
            </a:p>
          </p:txBody>
        </p:sp>
      </p:grpSp>
      <p:sp>
        <p:nvSpPr>
          <p:cNvPr id="152" name="Rectangle 97"/>
          <p:cNvSpPr>
            <a:spLocks noChangeArrowheads="1"/>
          </p:cNvSpPr>
          <p:nvPr/>
        </p:nvSpPr>
        <p:spPr bwMode="auto">
          <a:xfrm>
            <a:off x="6053508" y="5638800"/>
            <a:ext cx="1409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Primary pages</a:t>
            </a:r>
          </a:p>
        </p:txBody>
      </p:sp>
      <p:sp>
        <p:nvSpPr>
          <p:cNvPr id="153" name="Arc 99"/>
          <p:cNvSpPr>
            <a:spLocks/>
          </p:cNvSpPr>
          <p:nvPr/>
        </p:nvSpPr>
        <p:spPr bwMode="auto">
          <a:xfrm>
            <a:off x="1659308" y="5095875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Arc 100"/>
          <p:cNvSpPr>
            <a:spLocks/>
          </p:cNvSpPr>
          <p:nvPr/>
        </p:nvSpPr>
        <p:spPr bwMode="auto">
          <a:xfrm>
            <a:off x="1659308" y="5246687"/>
            <a:ext cx="152400" cy="152400"/>
          </a:xfrm>
          <a:custGeom>
            <a:avLst/>
            <a:gdLst>
              <a:gd name="T0" fmla="*/ 1075267 w 21600"/>
              <a:gd name="T1" fmla="*/ 0 h 21600"/>
              <a:gd name="T2" fmla="*/ 0 w 21600"/>
              <a:gd name="T3" fmla="*/ 10752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" name="Group 101"/>
          <p:cNvGrpSpPr>
            <a:grpSpLocks/>
          </p:cNvGrpSpPr>
          <p:nvPr/>
        </p:nvGrpSpPr>
        <p:grpSpPr bwMode="auto">
          <a:xfrm>
            <a:off x="4462833" y="5095875"/>
            <a:ext cx="168275" cy="303212"/>
            <a:chOff x="2822" y="3313"/>
            <a:chExt cx="106" cy="191"/>
          </a:xfrm>
        </p:grpSpPr>
        <p:sp>
          <p:nvSpPr>
            <p:cNvPr id="156" name="Freeform 102"/>
            <p:cNvSpPr>
              <a:spLocks/>
            </p:cNvSpPr>
            <p:nvPr/>
          </p:nvSpPr>
          <p:spPr bwMode="auto">
            <a:xfrm>
              <a:off x="2822" y="3324"/>
              <a:ext cx="44" cy="118"/>
            </a:xfrm>
            <a:custGeom>
              <a:avLst/>
              <a:gdLst>
                <a:gd name="T0" fmla="*/ 9 w 44"/>
                <a:gd name="T1" fmla="*/ 0 h 118"/>
                <a:gd name="T2" fmla="*/ 19 w 44"/>
                <a:gd name="T3" fmla="*/ 11 h 118"/>
                <a:gd name="T4" fmla="*/ 43 w 44"/>
                <a:gd name="T5" fmla="*/ 62 h 118"/>
                <a:gd name="T6" fmla="*/ 9 w 44"/>
                <a:gd name="T7" fmla="*/ 108 h 118"/>
                <a:gd name="T8" fmla="*/ 0 w 44"/>
                <a:gd name="T9" fmla="*/ 117 h 118"/>
                <a:gd name="T10" fmla="*/ 9 w 4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118"/>
                <a:gd name="T20" fmla="*/ 44 w 44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118">
                  <a:moveTo>
                    <a:pt x="9" y="0"/>
                  </a:moveTo>
                  <a:lnTo>
                    <a:pt x="19" y="11"/>
                  </a:lnTo>
                  <a:lnTo>
                    <a:pt x="43" y="62"/>
                  </a:lnTo>
                  <a:lnTo>
                    <a:pt x="9" y="108"/>
                  </a:lnTo>
                  <a:lnTo>
                    <a:pt x="0" y="117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03"/>
            <p:cNvSpPr>
              <a:spLocks/>
            </p:cNvSpPr>
            <p:nvPr/>
          </p:nvSpPr>
          <p:spPr bwMode="auto">
            <a:xfrm>
              <a:off x="2822" y="3382"/>
              <a:ext cx="66" cy="60"/>
            </a:xfrm>
            <a:custGeom>
              <a:avLst/>
              <a:gdLst>
                <a:gd name="T0" fmla="*/ 65 w 66"/>
                <a:gd name="T1" fmla="*/ 26 h 60"/>
                <a:gd name="T2" fmla="*/ 0 w 66"/>
                <a:gd name="T3" fmla="*/ 59 h 60"/>
                <a:gd name="T4" fmla="*/ 42 w 66"/>
                <a:gd name="T5" fmla="*/ 0 h 60"/>
                <a:gd name="T6" fmla="*/ 65 w 66"/>
                <a:gd name="T7" fmla="*/ 26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60"/>
                <a:gd name="T14" fmla="*/ 66 w 66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60">
                  <a:moveTo>
                    <a:pt x="65" y="26"/>
                  </a:moveTo>
                  <a:lnTo>
                    <a:pt x="0" y="59"/>
                  </a:lnTo>
                  <a:lnTo>
                    <a:pt x="42" y="0"/>
                  </a:lnTo>
                  <a:lnTo>
                    <a:pt x="65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Arc 104"/>
            <p:cNvSpPr>
              <a:spLocks/>
            </p:cNvSpPr>
            <p:nvPr/>
          </p:nvSpPr>
          <p:spPr bwMode="auto">
            <a:xfrm>
              <a:off x="2832" y="3313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Arc 105"/>
            <p:cNvSpPr>
              <a:spLocks/>
            </p:cNvSpPr>
            <p:nvPr/>
          </p:nvSpPr>
          <p:spPr bwMode="auto">
            <a:xfrm>
              <a:off x="2832" y="3408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259508" y="5475287"/>
            <a:ext cx="685800" cy="0"/>
          </a:xfrm>
          <a:prstGeom prst="line">
            <a:avLst/>
          </a:prstGeom>
          <a:noFill/>
          <a:ln w="12700">
            <a:solidFill>
              <a:srgbClr val="669900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 flipH="1" flipV="1">
            <a:off x="6002708" y="5170487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 flipV="1">
            <a:off x="6612308" y="5170487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V="1">
            <a:off x="6840908" y="5170487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1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/>
      <p:bldP spid="148" grpId="0"/>
      <p:bldP spid="152" grpId="0"/>
      <p:bldP spid="153" grpId="0" animBg="1"/>
      <p:bldP spid="154" grpId="0" animBg="1"/>
      <p:bldP spid="160" grpId="0" animBg="1"/>
      <p:bldP spid="161" grpId="0" animBg="1"/>
      <p:bldP spid="162" grpId="0" animBg="1"/>
      <p:bldP spid="1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 File Creation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How to create an ISAM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All leaf pages are allocated </a:t>
            </a:r>
            <a:r>
              <a:rPr lang="en-US" sz="3000" i="1" dirty="0" smtClean="0"/>
              <a:t>sequentially</a:t>
            </a:r>
            <a:r>
              <a:rPr lang="en-US" sz="3000" dirty="0" smtClean="0"/>
              <a:t> and </a:t>
            </a:r>
            <a:r>
              <a:rPr lang="en-US" sz="3000" i="1" dirty="0" smtClean="0"/>
              <a:t>sorted</a:t>
            </a:r>
            <a:r>
              <a:rPr lang="en-US" sz="3000" dirty="0" smtClean="0"/>
              <a:t> on the search key value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If Alternative (2) or (3) is used, the data records are created and </a:t>
            </a:r>
            <a:r>
              <a:rPr lang="en-US" sz="3000" i="1" dirty="0" smtClean="0"/>
              <a:t>sorted</a:t>
            </a:r>
            <a:r>
              <a:rPr lang="en-US" sz="3000" dirty="0" smtClean="0"/>
              <a:t> before allocating </a:t>
            </a:r>
            <a:br>
              <a:rPr lang="en-US" sz="3000" dirty="0" smtClean="0"/>
            </a:br>
            <a:r>
              <a:rPr lang="en-US" sz="3000" dirty="0" smtClean="0"/>
              <a:t>leaf pages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The non-leaf pages are subsequently allocated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2416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</a:t>
            </a:r>
            <a:r>
              <a:rPr lang="en-US" sz="2800" dirty="0" smtClean="0"/>
              <a:t>leaf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Search for </a:t>
            </a:r>
            <a:r>
              <a:rPr lang="en-US" sz="2800" dirty="0" smtClean="0">
                <a:solidFill>
                  <a:srgbClr val="FF0000"/>
                </a:solidFill>
              </a:rPr>
              <a:t>27*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557213" y="3529012"/>
            <a:ext cx="7893050" cy="2605088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stCxn id="129" idx="0"/>
            <a:endCxn id="129" idx="1"/>
          </p:cNvCxnSpPr>
          <p:nvPr/>
        </p:nvCxnSpPr>
        <p:spPr>
          <a:xfrm flipH="1">
            <a:off x="3021013" y="4078575"/>
            <a:ext cx="911225" cy="5562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468564" y="5020301"/>
            <a:ext cx="7937" cy="7109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463357" y="5597998"/>
            <a:ext cx="619124" cy="6426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9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69937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23*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52800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stCxn id="129" idx="0"/>
            <a:endCxn id="129" idx="1"/>
          </p:cNvCxnSpPr>
          <p:nvPr/>
        </p:nvCxnSpPr>
        <p:spPr>
          <a:xfrm flipH="1">
            <a:off x="3486150" y="3852415"/>
            <a:ext cx="911225" cy="505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933701" y="4674598"/>
            <a:ext cx="7937" cy="68030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98209" y="6069384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93509" y="6083671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44247" y="6123359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21122"/>
            <a:ext cx="152400" cy="35232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9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48*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5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9" grpId="0"/>
      <p:bldP spid="1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DBMS Internals- </a:t>
            </a:r>
            <a:r>
              <a:rPr lang="en-US" sz="2600" dirty="0"/>
              <a:t>Part </a:t>
            </a:r>
            <a:r>
              <a:rPr lang="en-US" sz="2600" dirty="0" smtClean="0"/>
              <a:t>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/>
              <a:t>Buffer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/>
              <a:t>Files </a:t>
            </a:r>
            <a:r>
              <a:rPr lang="en-US" dirty="0"/>
              <a:t>and Access Methods </a:t>
            </a:r>
            <a:r>
              <a:rPr lang="en-US" dirty="0" smtClean="0"/>
              <a:t>(file organizations)</a:t>
            </a:r>
            <a:endParaRPr lang="en-US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DBMS Internals-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Tree-based indexes: ISAM and B+ trees</a:t>
            </a:r>
          </a:p>
          <a:p>
            <a:pPr marL="0" indent="0" algn="just" eaLnBrk="1" hangingPunct="1">
              <a:buNone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FF0000"/>
                </a:solidFill>
              </a:rPr>
              <a:t>The </a:t>
            </a:r>
            <a:r>
              <a:rPr lang="en-US" sz="2600" dirty="0" smtClean="0">
                <a:solidFill>
                  <a:srgbClr val="FF0000"/>
                </a:solidFill>
              </a:rPr>
              <a:t>midterm </a:t>
            </a:r>
            <a:r>
              <a:rPr lang="en-US" sz="2600" dirty="0">
                <a:solidFill>
                  <a:srgbClr val="FF0000"/>
                </a:solidFill>
              </a:rPr>
              <a:t>exam is on Tuesday, March </a:t>
            </a:r>
            <a:r>
              <a:rPr lang="en-US" sz="2600" dirty="0" smtClean="0">
                <a:solidFill>
                  <a:srgbClr val="FF0000"/>
                </a:solidFill>
              </a:rPr>
              <a:t>13</a:t>
            </a:r>
            <a:endParaRPr lang="en-US" sz="2600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PS3 is out. It is due on Tuesday, March 20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Project </a:t>
            </a:r>
            <a:r>
              <a:rPr lang="en-US" sz="2600" dirty="0" smtClean="0"/>
              <a:t>II </a:t>
            </a:r>
            <a:r>
              <a:rPr lang="en-US" sz="2600" dirty="0"/>
              <a:t>is due on </a:t>
            </a:r>
            <a:r>
              <a:rPr lang="en-US" sz="2600" dirty="0" smtClean="0"/>
              <a:t>Thursday, March 22 </a:t>
            </a:r>
            <a:r>
              <a:rPr lang="en-US" sz="2600" dirty="0"/>
              <a:t>by </a:t>
            </a:r>
            <a:r>
              <a:rPr lang="en-US" sz="2600" dirty="0" smtClean="0"/>
              <a:t>midnight</a:t>
            </a:r>
            <a:endParaRPr lang="en-US" sz="2600" dirty="0" smtClean="0"/>
          </a:p>
          <a:p>
            <a:pPr marL="0" indent="0" algn="just" eaLnBrk="1" hangingPunct="1">
              <a:buNone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08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41*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Arc 88"/>
          <p:cNvSpPr>
            <a:spLocks/>
          </p:cNvSpPr>
          <p:nvPr/>
        </p:nvSpPr>
        <p:spPr bwMode="auto">
          <a:xfrm>
            <a:off x="5071216" y="5706454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6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1" name="Rectangle 79"/>
          <p:cNvSpPr>
            <a:spLocks noChangeArrowheads="1"/>
          </p:cNvSpPr>
          <p:nvPr/>
        </p:nvSpPr>
        <p:spPr bwMode="auto">
          <a:xfrm>
            <a:off x="5140986" y="646091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42*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28600" y="6324600"/>
            <a:ext cx="4597400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Chains of overflow pages can easily develop!</a:t>
            </a:r>
            <a:endParaRPr lang="en-US" dirty="0"/>
          </a:p>
        </p:txBody>
      </p:sp>
      <p:sp>
        <p:nvSpPr>
          <p:cNvPr id="84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6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101" grpId="0"/>
      <p:bldP spid="103" grpId="0" animBg="1"/>
      <p:bldP spid="2" grpId="0" animBg="1"/>
      <p:bldP spid="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1" name="Rectangle 79"/>
          <p:cNvSpPr>
            <a:spLocks noChangeArrowheads="1"/>
          </p:cNvSpPr>
          <p:nvPr/>
        </p:nvSpPr>
        <p:spPr bwMode="auto">
          <a:xfrm>
            <a:off x="5140986" y="646091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42*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Arc 89"/>
          <p:cNvSpPr>
            <a:spLocks/>
          </p:cNvSpPr>
          <p:nvPr/>
        </p:nvSpPr>
        <p:spPr bwMode="auto">
          <a:xfrm>
            <a:off x="5146702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 animBg="1"/>
      <p:bldP spid="103" grpId="0" animBg="1"/>
      <p:bldP spid="86" grpId="0" animBg="1"/>
      <p:bldP spid="8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Arc 89"/>
          <p:cNvSpPr>
            <a:spLocks/>
          </p:cNvSpPr>
          <p:nvPr/>
        </p:nvSpPr>
        <p:spPr bwMode="auto">
          <a:xfrm>
            <a:off x="5146702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51*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08" name="Freeform 6"/>
          <p:cNvSpPr>
            <a:spLocks/>
          </p:cNvSpPr>
          <p:nvPr/>
        </p:nvSpPr>
        <p:spPr bwMode="auto">
          <a:xfrm>
            <a:off x="1022350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7"/>
          <p:cNvSpPr>
            <a:spLocks/>
          </p:cNvSpPr>
          <p:nvPr/>
        </p:nvSpPr>
        <p:spPr bwMode="auto">
          <a:xfrm>
            <a:off x="2376488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8"/>
          <p:cNvSpPr>
            <a:spLocks/>
          </p:cNvSpPr>
          <p:nvPr/>
        </p:nvSpPr>
        <p:spPr bwMode="auto">
          <a:xfrm>
            <a:off x="3733800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"/>
          <p:cNvSpPr>
            <a:spLocks/>
          </p:cNvSpPr>
          <p:nvPr/>
        </p:nvSpPr>
        <p:spPr bwMode="auto">
          <a:xfrm>
            <a:off x="5091113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"/>
          <p:cNvSpPr>
            <a:spLocks/>
          </p:cNvSpPr>
          <p:nvPr/>
        </p:nvSpPr>
        <p:spPr bwMode="auto">
          <a:xfrm>
            <a:off x="6445250" y="5332877"/>
            <a:ext cx="1112838" cy="378349"/>
          </a:xfrm>
          <a:custGeom>
            <a:avLst/>
            <a:gdLst>
              <a:gd name="T0" fmla="*/ 0 w 701"/>
              <a:gd name="T1" fmla="*/ 311 h 312"/>
              <a:gd name="T2" fmla="*/ 0 w 701"/>
              <a:gd name="T3" fmla="*/ 0 h 312"/>
              <a:gd name="T4" fmla="*/ 700 w 701"/>
              <a:gd name="T5" fmla="*/ 0 h 312"/>
              <a:gd name="T6" fmla="*/ 700 w 701"/>
              <a:gd name="T7" fmla="*/ 311 h 312"/>
              <a:gd name="T8" fmla="*/ 0 w 70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2">
                <a:moveTo>
                  <a:pt x="0" y="311"/>
                </a:moveTo>
                <a:lnTo>
                  <a:pt x="0" y="0"/>
                </a:lnTo>
                <a:lnTo>
                  <a:pt x="700" y="0"/>
                </a:lnTo>
                <a:lnTo>
                  <a:pt x="70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1"/>
          <p:cNvSpPr>
            <a:spLocks/>
          </p:cNvSpPr>
          <p:nvPr/>
        </p:nvSpPr>
        <p:spPr bwMode="auto">
          <a:xfrm>
            <a:off x="7800975" y="5332877"/>
            <a:ext cx="1114425" cy="378349"/>
          </a:xfrm>
          <a:custGeom>
            <a:avLst/>
            <a:gdLst>
              <a:gd name="T0" fmla="*/ 0 w 702"/>
              <a:gd name="T1" fmla="*/ 311 h 312"/>
              <a:gd name="T2" fmla="*/ 0 w 702"/>
              <a:gd name="T3" fmla="*/ 0 h 312"/>
              <a:gd name="T4" fmla="*/ 701 w 702"/>
              <a:gd name="T5" fmla="*/ 0 h 312"/>
              <a:gd name="T6" fmla="*/ 701 w 702"/>
              <a:gd name="T7" fmla="*/ 311 h 312"/>
              <a:gd name="T8" fmla="*/ 0 w 70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312">
                <a:moveTo>
                  <a:pt x="0" y="311"/>
                </a:moveTo>
                <a:lnTo>
                  <a:pt x="0" y="0"/>
                </a:lnTo>
                <a:lnTo>
                  <a:pt x="701" y="0"/>
                </a:lnTo>
                <a:lnTo>
                  <a:pt x="70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2"/>
          <p:cNvSpPr>
            <a:spLocks/>
          </p:cNvSpPr>
          <p:nvPr/>
        </p:nvSpPr>
        <p:spPr bwMode="auto">
          <a:xfrm>
            <a:off x="2376488" y="4394279"/>
            <a:ext cx="1111250" cy="377137"/>
          </a:xfrm>
          <a:custGeom>
            <a:avLst/>
            <a:gdLst>
              <a:gd name="T0" fmla="*/ 0 w 700"/>
              <a:gd name="T1" fmla="*/ 310 h 311"/>
              <a:gd name="T2" fmla="*/ 0 w 700"/>
              <a:gd name="T3" fmla="*/ 0 h 311"/>
              <a:gd name="T4" fmla="*/ 699 w 700"/>
              <a:gd name="T5" fmla="*/ 0 h 311"/>
              <a:gd name="T6" fmla="*/ 699 w 700"/>
              <a:gd name="T7" fmla="*/ 310 h 311"/>
              <a:gd name="T8" fmla="*/ 0 w 700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1">
                <a:moveTo>
                  <a:pt x="0" y="310"/>
                </a:moveTo>
                <a:lnTo>
                  <a:pt x="0" y="0"/>
                </a:lnTo>
                <a:lnTo>
                  <a:pt x="699" y="0"/>
                </a:lnTo>
                <a:lnTo>
                  <a:pt x="699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3"/>
          <p:cNvSpPr>
            <a:spLocks/>
          </p:cNvSpPr>
          <p:nvPr/>
        </p:nvSpPr>
        <p:spPr bwMode="auto">
          <a:xfrm>
            <a:off x="25034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4"/>
          <p:cNvSpPr>
            <a:spLocks/>
          </p:cNvSpPr>
          <p:nvPr/>
        </p:nvSpPr>
        <p:spPr bwMode="auto">
          <a:xfrm>
            <a:off x="28702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5"/>
          <p:cNvSpPr>
            <a:spLocks/>
          </p:cNvSpPr>
          <p:nvPr/>
        </p:nvSpPr>
        <p:spPr bwMode="auto">
          <a:xfrm>
            <a:off x="299402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6"/>
          <p:cNvSpPr>
            <a:spLocks/>
          </p:cNvSpPr>
          <p:nvPr/>
        </p:nvSpPr>
        <p:spPr bwMode="auto">
          <a:xfrm>
            <a:off x="33655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7"/>
          <p:cNvSpPr>
            <a:spLocks/>
          </p:cNvSpPr>
          <p:nvPr/>
        </p:nvSpPr>
        <p:spPr bwMode="auto">
          <a:xfrm>
            <a:off x="6445250" y="4394279"/>
            <a:ext cx="1112838" cy="377137"/>
          </a:xfrm>
          <a:custGeom>
            <a:avLst/>
            <a:gdLst>
              <a:gd name="T0" fmla="*/ 0 w 701"/>
              <a:gd name="T1" fmla="*/ 310 h 311"/>
              <a:gd name="T2" fmla="*/ 0 w 701"/>
              <a:gd name="T3" fmla="*/ 0 h 311"/>
              <a:gd name="T4" fmla="*/ 700 w 701"/>
              <a:gd name="T5" fmla="*/ 0 h 311"/>
              <a:gd name="T6" fmla="*/ 700 w 701"/>
              <a:gd name="T7" fmla="*/ 310 h 311"/>
              <a:gd name="T8" fmla="*/ 0 w 701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1">
                <a:moveTo>
                  <a:pt x="0" y="310"/>
                </a:moveTo>
                <a:lnTo>
                  <a:pt x="0" y="0"/>
                </a:lnTo>
                <a:lnTo>
                  <a:pt x="700" y="0"/>
                </a:lnTo>
                <a:lnTo>
                  <a:pt x="700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8"/>
          <p:cNvSpPr>
            <a:spLocks/>
          </p:cNvSpPr>
          <p:nvPr/>
        </p:nvSpPr>
        <p:spPr bwMode="auto">
          <a:xfrm>
            <a:off x="65706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69389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70627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1"/>
          <p:cNvSpPr>
            <a:spLocks/>
          </p:cNvSpPr>
          <p:nvPr/>
        </p:nvSpPr>
        <p:spPr bwMode="auto">
          <a:xfrm>
            <a:off x="743267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4349750" y="3547843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3"/>
          <p:cNvSpPr>
            <a:spLocks/>
          </p:cNvSpPr>
          <p:nvPr/>
        </p:nvSpPr>
        <p:spPr bwMode="auto">
          <a:xfrm>
            <a:off x="44735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4"/>
          <p:cNvSpPr>
            <a:spLocks/>
          </p:cNvSpPr>
          <p:nvPr/>
        </p:nvSpPr>
        <p:spPr bwMode="auto">
          <a:xfrm>
            <a:off x="4843463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5"/>
          <p:cNvSpPr>
            <a:spLocks/>
          </p:cNvSpPr>
          <p:nvPr/>
        </p:nvSpPr>
        <p:spPr bwMode="auto">
          <a:xfrm>
            <a:off x="4967288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26"/>
          <p:cNvSpPr>
            <a:spLocks/>
          </p:cNvSpPr>
          <p:nvPr/>
        </p:nvSpPr>
        <p:spPr bwMode="auto">
          <a:xfrm>
            <a:off x="53371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7"/>
          <p:cNvSpPr>
            <a:spLocks/>
          </p:cNvSpPr>
          <p:nvPr/>
        </p:nvSpPr>
        <p:spPr bwMode="auto">
          <a:xfrm>
            <a:off x="3486150" y="3842519"/>
            <a:ext cx="912813" cy="506891"/>
          </a:xfrm>
          <a:custGeom>
            <a:avLst/>
            <a:gdLst>
              <a:gd name="T0" fmla="*/ 574 w 575"/>
              <a:gd name="T1" fmla="*/ 0 h 418"/>
              <a:gd name="T2" fmla="*/ 0 w 575"/>
              <a:gd name="T3" fmla="*/ 417 h 418"/>
              <a:gd name="T4" fmla="*/ 574 w 575"/>
              <a:gd name="T5" fmla="*/ 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5" h="418">
                <a:moveTo>
                  <a:pt x="574" y="0"/>
                </a:moveTo>
                <a:lnTo>
                  <a:pt x="0" y="417"/>
                </a:lnTo>
                <a:lnTo>
                  <a:pt x="5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8"/>
          <p:cNvSpPr>
            <a:spLocks/>
          </p:cNvSpPr>
          <p:nvPr/>
        </p:nvSpPr>
        <p:spPr bwMode="auto">
          <a:xfrm>
            <a:off x="3486150" y="4254823"/>
            <a:ext cx="149225" cy="94587"/>
          </a:xfrm>
          <a:custGeom>
            <a:avLst/>
            <a:gdLst>
              <a:gd name="T0" fmla="*/ 93 w 94"/>
              <a:gd name="T1" fmla="*/ 39 h 78"/>
              <a:gd name="T2" fmla="*/ 0 w 94"/>
              <a:gd name="T3" fmla="*/ 77 h 78"/>
              <a:gd name="T4" fmla="*/ 65 w 94"/>
              <a:gd name="T5" fmla="*/ 0 h 78"/>
              <a:gd name="T6" fmla="*/ 93 w 94"/>
              <a:gd name="T7" fmla="*/ 3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78">
                <a:moveTo>
                  <a:pt x="93" y="39"/>
                </a:moveTo>
                <a:lnTo>
                  <a:pt x="0" y="77"/>
                </a:lnTo>
                <a:lnTo>
                  <a:pt x="65" y="0"/>
                </a:lnTo>
                <a:lnTo>
                  <a:pt x="93" y="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9"/>
          <p:cNvSpPr>
            <a:spLocks/>
          </p:cNvSpPr>
          <p:nvPr/>
        </p:nvSpPr>
        <p:spPr bwMode="auto">
          <a:xfrm>
            <a:off x="4891088" y="3818266"/>
            <a:ext cx="1541463" cy="542058"/>
          </a:xfrm>
          <a:custGeom>
            <a:avLst/>
            <a:gdLst>
              <a:gd name="T0" fmla="*/ 0 w 971"/>
              <a:gd name="T1" fmla="*/ 0 h 447"/>
              <a:gd name="T2" fmla="*/ 970 w 971"/>
              <a:gd name="T3" fmla="*/ 446 h 447"/>
              <a:gd name="T4" fmla="*/ 0 w 971"/>
              <a:gd name="T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1" h="447">
                <a:moveTo>
                  <a:pt x="0" y="0"/>
                </a:moveTo>
                <a:lnTo>
                  <a:pt x="970" y="4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0"/>
          <p:cNvSpPr>
            <a:spLocks/>
          </p:cNvSpPr>
          <p:nvPr/>
        </p:nvSpPr>
        <p:spPr bwMode="auto">
          <a:xfrm>
            <a:off x="6273800" y="4283927"/>
            <a:ext cx="158750" cy="76397"/>
          </a:xfrm>
          <a:custGeom>
            <a:avLst/>
            <a:gdLst>
              <a:gd name="T0" fmla="*/ 21 w 100"/>
              <a:gd name="T1" fmla="*/ 0 h 63"/>
              <a:gd name="T2" fmla="*/ 99 w 100"/>
              <a:gd name="T3" fmla="*/ 62 h 63"/>
              <a:gd name="T4" fmla="*/ 0 w 100"/>
              <a:gd name="T5" fmla="*/ 44 h 63"/>
              <a:gd name="T6" fmla="*/ 21 w 100"/>
              <a:gd name="T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63">
                <a:moveTo>
                  <a:pt x="21" y="0"/>
                </a:moveTo>
                <a:lnTo>
                  <a:pt x="99" y="62"/>
                </a:lnTo>
                <a:lnTo>
                  <a:pt x="0" y="44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1"/>
          <p:cNvSpPr>
            <a:spLocks/>
          </p:cNvSpPr>
          <p:nvPr/>
        </p:nvSpPr>
        <p:spPr bwMode="auto">
          <a:xfrm>
            <a:off x="2008188" y="4710783"/>
            <a:ext cx="431800" cy="589352"/>
          </a:xfrm>
          <a:custGeom>
            <a:avLst/>
            <a:gdLst>
              <a:gd name="T0" fmla="*/ 271 w 272"/>
              <a:gd name="T1" fmla="*/ 0 h 486"/>
              <a:gd name="T2" fmla="*/ 0 w 272"/>
              <a:gd name="T3" fmla="*/ 485 h 486"/>
              <a:gd name="T4" fmla="*/ 271 w 272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486">
                <a:moveTo>
                  <a:pt x="271" y="0"/>
                </a:moveTo>
                <a:lnTo>
                  <a:pt x="0" y="48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2"/>
          <p:cNvSpPr>
            <a:spLocks/>
          </p:cNvSpPr>
          <p:nvPr/>
        </p:nvSpPr>
        <p:spPr bwMode="auto">
          <a:xfrm>
            <a:off x="2008188" y="5181294"/>
            <a:ext cx="109538" cy="118841"/>
          </a:xfrm>
          <a:custGeom>
            <a:avLst/>
            <a:gdLst>
              <a:gd name="T0" fmla="*/ 68 w 69"/>
              <a:gd name="T1" fmla="*/ 25 h 98"/>
              <a:gd name="T2" fmla="*/ 0 w 69"/>
              <a:gd name="T3" fmla="*/ 97 h 98"/>
              <a:gd name="T4" fmla="*/ 26 w 69"/>
              <a:gd name="T5" fmla="*/ 0 h 98"/>
              <a:gd name="T6" fmla="*/ 68 w 69"/>
              <a:gd name="T7" fmla="*/ 2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98">
                <a:moveTo>
                  <a:pt x="68" y="25"/>
                </a:moveTo>
                <a:lnTo>
                  <a:pt x="0" y="97"/>
                </a:lnTo>
                <a:lnTo>
                  <a:pt x="26" y="0"/>
                </a:lnTo>
                <a:lnTo>
                  <a:pt x="68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3"/>
          <p:cNvSpPr>
            <a:spLocks/>
          </p:cNvSpPr>
          <p:nvPr/>
        </p:nvSpPr>
        <p:spPr bwMode="auto">
          <a:xfrm>
            <a:off x="2932113" y="4687742"/>
            <a:ext cx="1588" cy="612393"/>
          </a:xfrm>
          <a:custGeom>
            <a:avLst/>
            <a:gdLst>
              <a:gd name="T0" fmla="*/ 0 w 1"/>
              <a:gd name="T1" fmla="*/ 0 h 505"/>
              <a:gd name="T2" fmla="*/ 0 w 1"/>
              <a:gd name="T3" fmla="*/ 504 h 505"/>
              <a:gd name="T4" fmla="*/ 0 w 1"/>
              <a:gd name="T5" fmla="*/ 0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05">
                <a:moveTo>
                  <a:pt x="0" y="0"/>
                </a:moveTo>
                <a:lnTo>
                  <a:pt x="0" y="5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4"/>
          <p:cNvSpPr>
            <a:spLocks/>
          </p:cNvSpPr>
          <p:nvPr/>
        </p:nvSpPr>
        <p:spPr bwMode="auto">
          <a:xfrm>
            <a:off x="2894013" y="5181294"/>
            <a:ext cx="79375" cy="118841"/>
          </a:xfrm>
          <a:custGeom>
            <a:avLst/>
            <a:gdLst>
              <a:gd name="T0" fmla="*/ 49 w 50"/>
              <a:gd name="T1" fmla="*/ 0 h 98"/>
              <a:gd name="T2" fmla="*/ 24 w 50"/>
              <a:gd name="T3" fmla="*/ 97 h 98"/>
              <a:gd name="T4" fmla="*/ 0 w 50"/>
              <a:gd name="T5" fmla="*/ 0 h 98"/>
              <a:gd name="T6" fmla="*/ 49 w 50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98">
                <a:moveTo>
                  <a:pt x="49" y="0"/>
                </a:moveTo>
                <a:lnTo>
                  <a:pt x="24" y="97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35"/>
          <p:cNvSpPr>
            <a:spLocks/>
          </p:cNvSpPr>
          <p:nvPr/>
        </p:nvSpPr>
        <p:spPr bwMode="auto">
          <a:xfrm>
            <a:off x="3425825" y="4664702"/>
            <a:ext cx="339725" cy="623306"/>
          </a:xfrm>
          <a:custGeom>
            <a:avLst/>
            <a:gdLst>
              <a:gd name="T0" fmla="*/ 0 w 214"/>
              <a:gd name="T1" fmla="*/ 0 h 514"/>
              <a:gd name="T2" fmla="*/ 213 w 214"/>
              <a:gd name="T3" fmla="*/ 513 h 514"/>
              <a:gd name="T4" fmla="*/ 0 w 214"/>
              <a:gd name="T5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" h="514">
                <a:moveTo>
                  <a:pt x="0" y="0"/>
                </a:moveTo>
                <a:lnTo>
                  <a:pt x="213" y="5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36"/>
          <p:cNvSpPr>
            <a:spLocks/>
          </p:cNvSpPr>
          <p:nvPr/>
        </p:nvSpPr>
        <p:spPr bwMode="auto">
          <a:xfrm>
            <a:off x="3670300" y="5166742"/>
            <a:ext cx="95250" cy="121266"/>
          </a:xfrm>
          <a:custGeom>
            <a:avLst/>
            <a:gdLst>
              <a:gd name="T0" fmla="*/ 45 w 60"/>
              <a:gd name="T1" fmla="*/ 0 h 100"/>
              <a:gd name="T2" fmla="*/ 59 w 60"/>
              <a:gd name="T3" fmla="*/ 99 h 100"/>
              <a:gd name="T4" fmla="*/ 0 w 60"/>
              <a:gd name="T5" fmla="*/ 18 h 100"/>
              <a:gd name="T6" fmla="*/ 45 w 6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00">
                <a:moveTo>
                  <a:pt x="45" y="0"/>
                </a:moveTo>
                <a:lnTo>
                  <a:pt x="59" y="99"/>
                </a:lnTo>
                <a:lnTo>
                  <a:pt x="0" y="18"/>
                </a:lnTo>
                <a:lnTo>
                  <a:pt x="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37"/>
          <p:cNvSpPr>
            <a:spLocks/>
          </p:cNvSpPr>
          <p:nvPr/>
        </p:nvSpPr>
        <p:spPr bwMode="auto">
          <a:xfrm>
            <a:off x="6107113" y="4675616"/>
            <a:ext cx="403225" cy="601479"/>
          </a:xfrm>
          <a:custGeom>
            <a:avLst/>
            <a:gdLst>
              <a:gd name="T0" fmla="*/ 253 w 254"/>
              <a:gd name="T1" fmla="*/ 0 h 496"/>
              <a:gd name="T2" fmla="*/ 0 w 254"/>
              <a:gd name="T3" fmla="*/ 495 h 496"/>
              <a:gd name="T4" fmla="*/ 253 w 254"/>
              <a:gd name="T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496">
                <a:moveTo>
                  <a:pt x="253" y="0"/>
                </a:moveTo>
                <a:lnTo>
                  <a:pt x="0" y="495"/>
                </a:lnTo>
                <a:lnTo>
                  <a:pt x="2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8"/>
          <p:cNvSpPr>
            <a:spLocks/>
          </p:cNvSpPr>
          <p:nvPr/>
        </p:nvSpPr>
        <p:spPr bwMode="auto">
          <a:xfrm>
            <a:off x="6107113" y="5158254"/>
            <a:ext cx="106363" cy="118841"/>
          </a:xfrm>
          <a:custGeom>
            <a:avLst/>
            <a:gdLst>
              <a:gd name="T0" fmla="*/ 66 w 67"/>
              <a:gd name="T1" fmla="*/ 21 h 98"/>
              <a:gd name="T2" fmla="*/ 0 w 67"/>
              <a:gd name="T3" fmla="*/ 97 h 98"/>
              <a:gd name="T4" fmla="*/ 23 w 67"/>
              <a:gd name="T5" fmla="*/ 0 h 98"/>
              <a:gd name="T6" fmla="*/ 66 w 67"/>
              <a:gd name="T7" fmla="*/ 2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66" y="21"/>
                </a:moveTo>
                <a:lnTo>
                  <a:pt x="0" y="97"/>
                </a:lnTo>
                <a:lnTo>
                  <a:pt x="23" y="0"/>
                </a:lnTo>
                <a:lnTo>
                  <a:pt x="6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9"/>
          <p:cNvSpPr>
            <a:spLocks/>
          </p:cNvSpPr>
          <p:nvPr/>
        </p:nvSpPr>
        <p:spPr bwMode="auto">
          <a:xfrm>
            <a:off x="7000875" y="4687742"/>
            <a:ext cx="1588" cy="577225"/>
          </a:xfrm>
          <a:custGeom>
            <a:avLst/>
            <a:gdLst>
              <a:gd name="T0" fmla="*/ 0 w 1"/>
              <a:gd name="T1" fmla="*/ 0 h 476"/>
              <a:gd name="T2" fmla="*/ 0 w 1"/>
              <a:gd name="T3" fmla="*/ 475 h 476"/>
              <a:gd name="T4" fmla="*/ 0 w 1"/>
              <a:gd name="T5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76">
                <a:moveTo>
                  <a:pt x="0" y="0"/>
                </a:moveTo>
                <a:lnTo>
                  <a:pt x="0" y="4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0"/>
          <p:cNvSpPr>
            <a:spLocks/>
          </p:cNvSpPr>
          <p:nvPr/>
        </p:nvSpPr>
        <p:spPr bwMode="auto">
          <a:xfrm>
            <a:off x="6962775" y="5146127"/>
            <a:ext cx="77788" cy="118841"/>
          </a:xfrm>
          <a:custGeom>
            <a:avLst/>
            <a:gdLst>
              <a:gd name="T0" fmla="*/ 48 w 49"/>
              <a:gd name="T1" fmla="*/ 0 h 98"/>
              <a:gd name="T2" fmla="*/ 24 w 49"/>
              <a:gd name="T3" fmla="*/ 97 h 98"/>
              <a:gd name="T4" fmla="*/ 0 w 49"/>
              <a:gd name="T5" fmla="*/ 0 h 98"/>
              <a:gd name="T6" fmla="*/ 48 w 49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8">
                <a:moveTo>
                  <a:pt x="48" y="0"/>
                </a:moveTo>
                <a:lnTo>
                  <a:pt x="24" y="97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1"/>
          <p:cNvSpPr>
            <a:spLocks/>
          </p:cNvSpPr>
          <p:nvPr/>
        </p:nvSpPr>
        <p:spPr bwMode="auto">
          <a:xfrm>
            <a:off x="7494588" y="4698656"/>
            <a:ext cx="401638" cy="578438"/>
          </a:xfrm>
          <a:custGeom>
            <a:avLst/>
            <a:gdLst>
              <a:gd name="T0" fmla="*/ 0 w 253"/>
              <a:gd name="T1" fmla="*/ 0 h 477"/>
              <a:gd name="T2" fmla="*/ 252 w 253"/>
              <a:gd name="T3" fmla="*/ 476 h 477"/>
              <a:gd name="T4" fmla="*/ 0 w 253"/>
              <a:gd name="T5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" h="477">
                <a:moveTo>
                  <a:pt x="0" y="0"/>
                </a:moveTo>
                <a:lnTo>
                  <a:pt x="252" y="47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2"/>
          <p:cNvSpPr>
            <a:spLocks/>
          </p:cNvSpPr>
          <p:nvPr/>
        </p:nvSpPr>
        <p:spPr bwMode="auto">
          <a:xfrm>
            <a:off x="7789863" y="5158254"/>
            <a:ext cx="106363" cy="118841"/>
          </a:xfrm>
          <a:custGeom>
            <a:avLst/>
            <a:gdLst>
              <a:gd name="T0" fmla="*/ 42 w 67"/>
              <a:gd name="T1" fmla="*/ 0 h 98"/>
              <a:gd name="T2" fmla="*/ 66 w 67"/>
              <a:gd name="T3" fmla="*/ 97 h 98"/>
              <a:gd name="T4" fmla="*/ 0 w 67"/>
              <a:gd name="T5" fmla="*/ 22 h 98"/>
              <a:gd name="T6" fmla="*/ 42 w 67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42" y="0"/>
                </a:moveTo>
                <a:lnTo>
                  <a:pt x="66" y="97"/>
                </a:lnTo>
                <a:lnTo>
                  <a:pt x="0" y="22"/>
                </a:lnTo>
                <a:lnTo>
                  <a:pt x="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3"/>
          <p:cNvSpPr>
            <a:spLocks/>
          </p:cNvSpPr>
          <p:nvPr/>
        </p:nvSpPr>
        <p:spPr bwMode="auto">
          <a:xfrm>
            <a:off x="1576388" y="5345003"/>
            <a:ext cx="1588" cy="343182"/>
          </a:xfrm>
          <a:custGeom>
            <a:avLst/>
            <a:gdLst>
              <a:gd name="T0" fmla="*/ 0 w 1"/>
              <a:gd name="T1" fmla="*/ 0 h 283"/>
              <a:gd name="T2" fmla="*/ 0 w 1"/>
              <a:gd name="T3" fmla="*/ 282 h 283"/>
              <a:gd name="T4" fmla="*/ 0 w 1"/>
              <a:gd name="T5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4"/>
          <p:cNvSpPr>
            <a:spLocks/>
          </p:cNvSpPr>
          <p:nvPr/>
        </p:nvSpPr>
        <p:spPr bwMode="auto">
          <a:xfrm>
            <a:off x="2949575" y="5332877"/>
            <a:ext cx="1588" cy="355309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45"/>
          <p:cNvSpPr>
            <a:spLocks/>
          </p:cNvSpPr>
          <p:nvPr/>
        </p:nvSpPr>
        <p:spPr bwMode="auto">
          <a:xfrm>
            <a:off x="4289425" y="5332877"/>
            <a:ext cx="1588" cy="366223"/>
          </a:xfrm>
          <a:custGeom>
            <a:avLst/>
            <a:gdLst>
              <a:gd name="T0" fmla="*/ 0 w 1"/>
              <a:gd name="T1" fmla="*/ 0 h 302"/>
              <a:gd name="T2" fmla="*/ 0 w 1"/>
              <a:gd name="T3" fmla="*/ 301 h 302"/>
              <a:gd name="T4" fmla="*/ 0 w 1"/>
              <a:gd name="T5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02">
                <a:moveTo>
                  <a:pt x="0" y="0"/>
                </a:moveTo>
                <a:lnTo>
                  <a:pt x="0" y="30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46"/>
          <p:cNvSpPr>
            <a:spLocks/>
          </p:cNvSpPr>
          <p:nvPr/>
        </p:nvSpPr>
        <p:spPr bwMode="auto">
          <a:xfrm>
            <a:off x="5627688" y="5345003"/>
            <a:ext cx="1588" cy="331056"/>
          </a:xfrm>
          <a:custGeom>
            <a:avLst/>
            <a:gdLst>
              <a:gd name="T0" fmla="*/ 0 w 1"/>
              <a:gd name="T1" fmla="*/ 0 h 273"/>
              <a:gd name="T2" fmla="*/ 0 w 1"/>
              <a:gd name="T3" fmla="*/ 272 h 273"/>
              <a:gd name="T4" fmla="*/ 0 w 1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3">
                <a:moveTo>
                  <a:pt x="0" y="0"/>
                </a:moveTo>
                <a:lnTo>
                  <a:pt x="0" y="2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47"/>
          <p:cNvSpPr>
            <a:spLocks/>
          </p:cNvSpPr>
          <p:nvPr/>
        </p:nvSpPr>
        <p:spPr bwMode="auto">
          <a:xfrm>
            <a:off x="698658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48"/>
          <p:cNvSpPr>
            <a:spLocks/>
          </p:cNvSpPr>
          <p:nvPr/>
        </p:nvSpPr>
        <p:spPr bwMode="auto">
          <a:xfrm>
            <a:off x="832643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49"/>
          <p:cNvSpPr>
            <a:spLocks/>
          </p:cNvSpPr>
          <p:nvPr/>
        </p:nvSpPr>
        <p:spPr bwMode="auto">
          <a:xfrm>
            <a:off x="3871913" y="3430215"/>
            <a:ext cx="403225" cy="94587"/>
          </a:xfrm>
          <a:custGeom>
            <a:avLst/>
            <a:gdLst>
              <a:gd name="T0" fmla="*/ 0 w 254"/>
              <a:gd name="T1" fmla="*/ 0 h 78"/>
              <a:gd name="T2" fmla="*/ 253 w 254"/>
              <a:gd name="T3" fmla="*/ 77 h 78"/>
              <a:gd name="T4" fmla="*/ 0 w 254"/>
              <a:gd name="T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78">
                <a:moveTo>
                  <a:pt x="0" y="0"/>
                </a:moveTo>
                <a:lnTo>
                  <a:pt x="253" y="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0"/>
          <p:cNvSpPr>
            <a:spLocks/>
          </p:cNvSpPr>
          <p:nvPr/>
        </p:nvSpPr>
        <p:spPr bwMode="auto">
          <a:xfrm>
            <a:off x="4114800" y="3462957"/>
            <a:ext cx="160338" cy="61846"/>
          </a:xfrm>
          <a:custGeom>
            <a:avLst/>
            <a:gdLst>
              <a:gd name="T0" fmla="*/ 15 w 101"/>
              <a:gd name="T1" fmla="*/ 0 h 51"/>
              <a:gd name="T2" fmla="*/ 100 w 101"/>
              <a:gd name="T3" fmla="*/ 50 h 51"/>
              <a:gd name="T4" fmla="*/ 0 w 101"/>
              <a:gd name="T5" fmla="*/ 45 h 51"/>
              <a:gd name="T6" fmla="*/ 15 w 101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51">
                <a:moveTo>
                  <a:pt x="15" y="0"/>
                </a:moveTo>
                <a:lnTo>
                  <a:pt x="100" y="50"/>
                </a:lnTo>
                <a:lnTo>
                  <a:pt x="0" y="4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10699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54" name="Rectangle 52"/>
          <p:cNvSpPr>
            <a:spLocks noChangeArrowheads="1"/>
          </p:cNvSpPr>
          <p:nvPr/>
        </p:nvSpPr>
        <p:spPr bwMode="auto">
          <a:xfrm>
            <a:off x="16097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15*</a:t>
            </a:r>
          </a:p>
        </p:txBody>
      </p:sp>
      <p:sp>
        <p:nvSpPr>
          <p:cNvPr id="155" name="Rectangle 53"/>
          <p:cNvSpPr>
            <a:spLocks noChangeArrowheads="1"/>
          </p:cNvSpPr>
          <p:nvPr/>
        </p:nvSpPr>
        <p:spPr bwMode="auto">
          <a:xfrm>
            <a:off x="2427288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56" name="Rectangle 54"/>
          <p:cNvSpPr>
            <a:spLocks noChangeArrowheads="1"/>
          </p:cNvSpPr>
          <p:nvPr/>
        </p:nvSpPr>
        <p:spPr bwMode="auto">
          <a:xfrm>
            <a:off x="2995613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57" name="Rectangle 55"/>
          <p:cNvSpPr>
            <a:spLocks noChangeArrowheads="1"/>
          </p:cNvSpPr>
          <p:nvPr/>
        </p:nvSpPr>
        <p:spPr bwMode="auto">
          <a:xfrm>
            <a:off x="3797300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58" name="Rectangle 56"/>
          <p:cNvSpPr>
            <a:spLocks noChangeArrowheads="1"/>
          </p:cNvSpPr>
          <p:nvPr/>
        </p:nvSpPr>
        <p:spPr bwMode="auto">
          <a:xfrm>
            <a:off x="4321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37*</a:t>
            </a:r>
          </a:p>
        </p:txBody>
      </p:sp>
      <p:sp>
        <p:nvSpPr>
          <p:cNvPr id="159" name="Rectangle 57"/>
          <p:cNvSpPr>
            <a:spLocks noChangeArrowheads="1"/>
          </p:cNvSpPr>
          <p:nvPr/>
        </p:nvSpPr>
        <p:spPr bwMode="auto">
          <a:xfrm>
            <a:off x="51530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40*</a:t>
            </a:r>
          </a:p>
        </p:txBody>
      </p:sp>
      <p:sp>
        <p:nvSpPr>
          <p:cNvPr id="160" name="Rectangle 58"/>
          <p:cNvSpPr>
            <a:spLocks noChangeArrowheads="1"/>
          </p:cNvSpPr>
          <p:nvPr/>
        </p:nvSpPr>
        <p:spPr bwMode="auto">
          <a:xfrm>
            <a:off x="5678488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46*</a:t>
            </a:r>
          </a:p>
        </p:txBody>
      </p:sp>
      <p:sp>
        <p:nvSpPr>
          <p:cNvPr id="161" name="Rectangle 59"/>
          <p:cNvSpPr>
            <a:spLocks noChangeArrowheads="1"/>
          </p:cNvSpPr>
          <p:nvPr/>
        </p:nvSpPr>
        <p:spPr bwMode="auto">
          <a:xfrm>
            <a:off x="6480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51*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7065963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55*</a:t>
            </a:r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7835900" y="5410487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63*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83915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97*</a:t>
            </a:r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25019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2995613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57225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70485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4460875" y="3599988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3117850" y="3342904"/>
            <a:ext cx="585788" cy="2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002463" y="4710783"/>
            <a:ext cx="0" cy="57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284287" y="6278496"/>
            <a:ext cx="6273801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Note that </a:t>
            </a:r>
            <a:r>
              <a:rPr lang="en-US" i="1" dirty="0" smtClean="0"/>
              <a:t>51 still </a:t>
            </a:r>
            <a:r>
              <a:rPr lang="en-US" i="1" dirty="0"/>
              <a:t>appears in </a:t>
            </a:r>
            <a:r>
              <a:rPr lang="en-US" i="1" dirty="0" smtClean="0"/>
              <a:t>an index entry, </a:t>
            </a:r>
            <a:r>
              <a:rPr lang="en-US" i="1" dirty="0"/>
              <a:t>but  not in </a:t>
            </a:r>
            <a:r>
              <a:rPr lang="en-US" i="1" dirty="0" smtClean="0"/>
              <a:t>the leaf</a:t>
            </a:r>
            <a:r>
              <a:rPr lang="en-US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865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55*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08" name="Freeform 6"/>
          <p:cNvSpPr>
            <a:spLocks/>
          </p:cNvSpPr>
          <p:nvPr/>
        </p:nvSpPr>
        <p:spPr bwMode="auto">
          <a:xfrm>
            <a:off x="1022350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7"/>
          <p:cNvSpPr>
            <a:spLocks/>
          </p:cNvSpPr>
          <p:nvPr/>
        </p:nvSpPr>
        <p:spPr bwMode="auto">
          <a:xfrm>
            <a:off x="2376488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8"/>
          <p:cNvSpPr>
            <a:spLocks/>
          </p:cNvSpPr>
          <p:nvPr/>
        </p:nvSpPr>
        <p:spPr bwMode="auto">
          <a:xfrm>
            <a:off x="3733800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"/>
          <p:cNvSpPr>
            <a:spLocks/>
          </p:cNvSpPr>
          <p:nvPr/>
        </p:nvSpPr>
        <p:spPr bwMode="auto">
          <a:xfrm>
            <a:off x="5091113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"/>
          <p:cNvSpPr>
            <a:spLocks/>
          </p:cNvSpPr>
          <p:nvPr/>
        </p:nvSpPr>
        <p:spPr bwMode="auto">
          <a:xfrm>
            <a:off x="6445250" y="5332877"/>
            <a:ext cx="1112838" cy="378349"/>
          </a:xfrm>
          <a:custGeom>
            <a:avLst/>
            <a:gdLst>
              <a:gd name="T0" fmla="*/ 0 w 701"/>
              <a:gd name="T1" fmla="*/ 311 h 312"/>
              <a:gd name="T2" fmla="*/ 0 w 701"/>
              <a:gd name="T3" fmla="*/ 0 h 312"/>
              <a:gd name="T4" fmla="*/ 700 w 701"/>
              <a:gd name="T5" fmla="*/ 0 h 312"/>
              <a:gd name="T6" fmla="*/ 700 w 701"/>
              <a:gd name="T7" fmla="*/ 311 h 312"/>
              <a:gd name="T8" fmla="*/ 0 w 70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2">
                <a:moveTo>
                  <a:pt x="0" y="311"/>
                </a:moveTo>
                <a:lnTo>
                  <a:pt x="0" y="0"/>
                </a:lnTo>
                <a:lnTo>
                  <a:pt x="700" y="0"/>
                </a:lnTo>
                <a:lnTo>
                  <a:pt x="70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1"/>
          <p:cNvSpPr>
            <a:spLocks/>
          </p:cNvSpPr>
          <p:nvPr/>
        </p:nvSpPr>
        <p:spPr bwMode="auto">
          <a:xfrm>
            <a:off x="7800975" y="5332877"/>
            <a:ext cx="1114425" cy="378349"/>
          </a:xfrm>
          <a:custGeom>
            <a:avLst/>
            <a:gdLst>
              <a:gd name="T0" fmla="*/ 0 w 702"/>
              <a:gd name="T1" fmla="*/ 311 h 312"/>
              <a:gd name="T2" fmla="*/ 0 w 702"/>
              <a:gd name="T3" fmla="*/ 0 h 312"/>
              <a:gd name="T4" fmla="*/ 701 w 702"/>
              <a:gd name="T5" fmla="*/ 0 h 312"/>
              <a:gd name="T6" fmla="*/ 701 w 702"/>
              <a:gd name="T7" fmla="*/ 311 h 312"/>
              <a:gd name="T8" fmla="*/ 0 w 70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312">
                <a:moveTo>
                  <a:pt x="0" y="311"/>
                </a:moveTo>
                <a:lnTo>
                  <a:pt x="0" y="0"/>
                </a:lnTo>
                <a:lnTo>
                  <a:pt x="701" y="0"/>
                </a:lnTo>
                <a:lnTo>
                  <a:pt x="70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2"/>
          <p:cNvSpPr>
            <a:spLocks/>
          </p:cNvSpPr>
          <p:nvPr/>
        </p:nvSpPr>
        <p:spPr bwMode="auto">
          <a:xfrm>
            <a:off x="2376488" y="4394279"/>
            <a:ext cx="1111250" cy="377137"/>
          </a:xfrm>
          <a:custGeom>
            <a:avLst/>
            <a:gdLst>
              <a:gd name="T0" fmla="*/ 0 w 700"/>
              <a:gd name="T1" fmla="*/ 310 h 311"/>
              <a:gd name="T2" fmla="*/ 0 w 700"/>
              <a:gd name="T3" fmla="*/ 0 h 311"/>
              <a:gd name="T4" fmla="*/ 699 w 700"/>
              <a:gd name="T5" fmla="*/ 0 h 311"/>
              <a:gd name="T6" fmla="*/ 699 w 700"/>
              <a:gd name="T7" fmla="*/ 310 h 311"/>
              <a:gd name="T8" fmla="*/ 0 w 700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1">
                <a:moveTo>
                  <a:pt x="0" y="310"/>
                </a:moveTo>
                <a:lnTo>
                  <a:pt x="0" y="0"/>
                </a:lnTo>
                <a:lnTo>
                  <a:pt x="699" y="0"/>
                </a:lnTo>
                <a:lnTo>
                  <a:pt x="699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3"/>
          <p:cNvSpPr>
            <a:spLocks/>
          </p:cNvSpPr>
          <p:nvPr/>
        </p:nvSpPr>
        <p:spPr bwMode="auto">
          <a:xfrm>
            <a:off x="25034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4"/>
          <p:cNvSpPr>
            <a:spLocks/>
          </p:cNvSpPr>
          <p:nvPr/>
        </p:nvSpPr>
        <p:spPr bwMode="auto">
          <a:xfrm>
            <a:off x="28702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5"/>
          <p:cNvSpPr>
            <a:spLocks/>
          </p:cNvSpPr>
          <p:nvPr/>
        </p:nvSpPr>
        <p:spPr bwMode="auto">
          <a:xfrm>
            <a:off x="299402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6"/>
          <p:cNvSpPr>
            <a:spLocks/>
          </p:cNvSpPr>
          <p:nvPr/>
        </p:nvSpPr>
        <p:spPr bwMode="auto">
          <a:xfrm>
            <a:off x="33655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7"/>
          <p:cNvSpPr>
            <a:spLocks/>
          </p:cNvSpPr>
          <p:nvPr/>
        </p:nvSpPr>
        <p:spPr bwMode="auto">
          <a:xfrm>
            <a:off x="6445250" y="4394279"/>
            <a:ext cx="1112838" cy="377137"/>
          </a:xfrm>
          <a:custGeom>
            <a:avLst/>
            <a:gdLst>
              <a:gd name="T0" fmla="*/ 0 w 701"/>
              <a:gd name="T1" fmla="*/ 310 h 311"/>
              <a:gd name="T2" fmla="*/ 0 w 701"/>
              <a:gd name="T3" fmla="*/ 0 h 311"/>
              <a:gd name="T4" fmla="*/ 700 w 701"/>
              <a:gd name="T5" fmla="*/ 0 h 311"/>
              <a:gd name="T6" fmla="*/ 700 w 701"/>
              <a:gd name="T7" fmla="*/ 310 h 311"/>
              <a:gd name="T8" fmla="*/ 0 w 701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1">
                <a:moveTo>
                  <a:pt x="0" y="310"/>
                </a:moveTo>
                <a:lnTo>
                  <a:pt x="0" y="0"/>
                </a:lnTo>
                <a:lnTo>
                  <a:pt x="700" y="0"/>
                </a:lnTo>
                <a:lnTo>
                  <a:pt x="700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8"/>
          <p:cNvSpPr>
            <a:spLocks/>
          </p:cNvSpPr>
          <p:nvPr/>
        </p:nvSpPr>
        <p:spPr bwMode="auto">
          <a:xfrm>
            <a:off x="65706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69389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70627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1"/>
          <p:cNvSpPr>
            <a:spLocks/>
          </p:cNvSpPr>
          <p:nvPr/>
        </p:nvSpPr>
        <p:spPr bwMode="auto">
          <a:xfrm>
            <a:off x="743267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4349750" y="3547843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3"/>
          <p:cNvSpPr>
            <a:spLocks/>
          </p:cNvSpPr>
          <p:nvPr/>
        </p:nvSpPr>
        <p:spPr bwMode="auto">
          <a:xfrm>
            <a:off x="44735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4"/>
          <p:cNvSpPr>
            <a:spLocks/>
          </p:cNvSpPr>
          <p:nvPr/>
        </p:nvSpPr>
        <p:spPr bwMode="auto">
          <a:xfrm>
            <a:off x="4843463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5"/>
          <p:cNvSpPr>
            <a:spLocks/>
          </p:cNvSpPr>
          <p:nvPr/>
        </p:nvSpPr>
        <p:spPr bwMode="auto">
          <a:xfrm>
            <a:off x="4967288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26"/>
          <p:cNvSpPr>
            <a:spLocks/>
          </p:cNvSpPr>
          <p:nvPr/>
        </p:nvSpPr>
        <p:spPr bwMode="auto">
          <a:xfrm>
            <a:off x="53371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7"/>
          <p:cNvSpPr>
            <a:spLocks/>
          </p:cNvSpPr>
          <p:nvPr/>
        </p:nvSpPr>
        <p:spPr bwMode="auto">
          <a:xfrm>
            <a:off x="3486150" y="3842519"/>
            <a:ext cx="912813" cy="506891"/>
          </a:xfrm>
          <a:custGeom>
            <a:avLst/>
            <a:gdLst>
              <a:gd name="T0" fmla="*/ 574 w 575"/>
              <a:gd name="T1" fmla="*/ 0 h 418"/>
              <a:gd name="T2" fmla="*/ 0 w 575"/>
              <a:gd name="T3" fmla="*/ 417 h 418"/>
              <a:gd name="T4" fmla="*/ 574 w 575"/>
              <a:gd name="T5" fmla="*/ 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5" h="418">
                <a:moveTo>
                  <a:pt x="574" y="0"/>
                </a:moveTo>
                <a:lnTo>
                  <a:pt x="0" y="417"/>
                </a:lnTo>
                <a:lnTo>
                  <a:pt x="5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8"/>
          <p:cNvSpPr>
            <a:spLocks/>
          </p:cNvSpPr>
          <p:nvPr/>
        </p:nvSpPr>
        <p:spPr bwMode="auto">
          <a:xfrm>
            <a:off x="3486150" y="4254823"/>
            <a:ext cx="149225" cy="94587"/>
          </a:xfrm>
          <a:custGeom>
            <a:avLst/>
            <a:gdLst>
              <a:gd name="T0" fmla="*/ 93 w 94"/>
              <a:gd name="T1" fmla="*/ 39 h 78"/>
              <a:gd name="T2" fmla="*/ 0 w 94"/>
              <a:gd name="T3" fmla="*/ 77 h 78"/>
              <a:gd name="T4" fmla="*/ 65 w 94"/>
              <a:gd name="T5" fmla="*/ 0 h 78"/>
              <a:gd name="T6" fmla="*/ 93 w 94"/>
              <a:gd name="T7" fmla="*/ 3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78">
                <a:moveTo>
                  <a:pt x="93" y="39"/>
                </a:moveTo>
                <a:lnTo>
                  <a:pt x="0" y="77"/>
                </a:lnTo>
                <a:lnTo>
                  <a:pt x="65" y="0"/>
                </a:lnTo>
                <a:lnTo>
                  <a:pt x="93" y="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9"/>
          <p:cNvSpPr>
            <a:spLocks/>
          </p:cNvSpPr>
          <p:nvPr/>
        </p:nvSpPr>
        <p:spPr bwMode="auto">
          <a:xfrm>
            <a:off x="4891088" y="3818266"/>
            <a:ext cx="1541463" cy="542058"/>
          </a:xfrm>
          <a:custGeom>
            <a:avLst/>
            <a:gdLst>
              <a:gd name="T0" fmla="*/ 0 w 971"/>
              <a:gd name="T1" fmla="*/ 0 h 447"/>
              <a:gd name="T2" fmla="*/ 970 w 971"/>
              <a:gd name="T3" fmla="*/ 446 h 447"/>
              <a:gd name="T4" fmla="*/ 0 w 971"/>
              <a:gd name="T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1" h="447">
                <a:moveTo>
                  <a:pt x="0" y="0"/>
                </a:moveTo>
                <a:lnTo>
                  <a:pt x="970" y="4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0"/>
          <p:cNvSpPr>
            <a:spLocks/>
          </p:cNvSpPr>
          <p:nvPr/>
        </p:nvSpPr>
        <p:spPr bwMode="auto">
          <a:xfrm>
            <a:off x="6273800" y="4283927"/>
            <a:ext cx="158750" cy="76397"/>
          </a:xfrm>
          <a:custGeom>
            <a:avLst/>
            <a:gdLst>
              <a:gd name="T0" fmla="*/ 21 w 100"/>
              <a:gd name="T1" fmla="*/ 0 h 63"/>
              <a:gd name="T2" fmla="*/ 99 w 100"/>
              <a:gd name="T3" fmla="*/ 62 h 63"/>
              <a:gd name="T4" fmla="*/ 0 w 100"/>
              <a:gd name="T5" fmla="*/ 44 h 63"/>
              <a:gd name="T6" fmla="*/ 21 w 100"/>
              <a:gd name="T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63">
                <a:moveTo>
                  <a:pt x="21" y="0"/>
                </a:moveTo>
                <a:lnTo>
                  <a:pt x="99" y="62"/>
                </a:lnTo>
                <a:lnTo>
                  <a:pt x="0" y="44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1"/>
          <p:cNvSpPr>
            <a:spLocks/>
          </p:cNvSpPr>
          <p:nvPr/>
        </p:nvSpPr>
        <p:spPr bwMode="auto">
          <a:xfrm>
            <a:off x="2008188" y="4710783"/>
            <a:ext cx="431800" cy="589352"/>
          </a:xfrm>
          <a:custGeom>
            <a:avLst/>
            <a:gdLst>
              <a:gd name="T0" fmla="*/ 271 w 272"/>
              <a:gd name="T1" fmla="*/ 0 h 486"/>
              <a:gd name="T2" fmla="*/ 0 w 272"/>
              <a:gd name="T3" fmla="*/ 485 h 486"/>
              <a:gd name="T4" fmla="*/ 271 w 272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486">
                <a:moveTo>
                  <a:pt x="271" y="0"/>
                </a:moveTo>
                <a:lnTo>
                  <a:pt x="0" y="48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2"/>
          <p:cNvSpPr>
            <a:spLocks/>
          </p:cNvSpPr>
          <p:nvPr/>
        </p:nvSpPr>
        <p:spPr bwMode="auto">
          <a:xfrm>
            <a:off x="2008188" y="5181294"/>
            <a:ext cx="109538" cy="118841"/>
          </a:xfrm>
          <a:custGeom>
            <a:avLst/>
            <a:gdLst>
              <a:gd name="T0" fmla="*/ 68 w 69"/>
              <a:gd name="T1" fmla="*/ 25 h 98"/>
              <a:gd name="T2" fmla="*/ 0 w 69"/>
              <a:gd name="T3" fmla="*/ 97 h 98"/>
              <a:gd name="T4" fmla="*/ 26 w 69"/>
              <a:gd name="T5" fmla="*/ 0 h 98"/>
              <a:gd name="T6" fmla="*/ 68 w 69"/>
              <a:gd name="T7" fmla="*/ 2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98">
                <a:moveTo>
                  <a:pt x="68" y="25"/>
                </a:moveTo>
                <a:lnTo>
                  <a:pt x="0" y="97"/>
                </a:lnTo>
                <a:lnTo>
                  <a:pt x="26" y="0"/>
                </a:lnTo>
                <a:lnTo>
                  <a:pt x="68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3"/>
          <p:cNvSpPr>
            <a:spLocks/>
          </p:cNvSpPr>
          <p:nvPr/>
        </p:nvSpPr>
        <p:spPr bwMode="auto">
          <a:xfrm>
            <a:off x="2932113" y="4687742"/>
            <a:ext cx="1588" cy="612393"/>
          </a:xfrm>
          <a:custGeom>
            <a:avLst/>
            <a:gdLst>
              <a:gd name="T0" fmla="*/ 0 w 1"/>
              <a:gd name="T1" fmla="*/ 0 h 505"/>
              <a:gd name="T2" fmla="*/ 0 w 1"/>
              <a:gd name="T3" fmla="*/ 504 h 505"/>
              <a:gd name="T4" fmla="*/ 0 w 1"/>
              <a:gd name="T5" fmla="*/ 0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05">
                <a:moveTo>
                  <a:pt x="0" y="0"/>
                </a:moveTo>
                <a:lnTo>
                  <a:pt x="0" y="5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4"/>
          <p:cNvSpPr>
            <a:spLocks/>
          </p:cNvSpPr>
          <p:nvPr/>
        </p:nvSpPr>
        <p:spPr bwMode="auto">
          <a:xfrm>
            <a:off x="2894013" y="5181294"/>
            <a:ext cx="79375" cy="118841"/>
          </a:xfrm>
          <a:custGeom>
            <a:avLst/>
            <a:gdLst>
              <a:gd name="T0" fmla="*/ 49 w 50"/>
              <a:gd name="T1" fmla="*/ 0 h 98"/>
              <a:gd name="T2" fmla="*/ 24 w 50"/>
              <a:gd name="T3" fmla="*/ 97 h 98"/>
              <a:gd name="T4" fmla="*/ 0 w 50"/>
              <a:gd name="T5" fmla="*/ 0 h 98"/>
              <a:gd name="T6" fmla="*/ 49 w 50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98">
                <a:moveTo>
                  <a:pt x="49" y="0"/>
                </a:moveTo>
                <a:lnTo>
                  <a:pt x="24" y="97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35"/>
          <p:cNvSpPr>
            <a:spLocks/>
          </p:cNvSpPr>
          <p:nvPr/>
        </p:nvSpPr>
        <p:spPr bwMode="auto">
          <a:xfrm>
            <a:off x="3425825" y="4664702"/>
            <a:ext cx="339725" cy="623306"/>
          </a:xfrm>
          <a:custGeom>
            <a:avLst/>
            <a:gdLst>
              <a:gd name="T0" fmla="*/ 0 w 214"/>
              <a:gd name="T1" fmla="*/ 0 h 514"/>
              <a:gd name="T2" fmla="*/ 213 w 214"/>
              <a:gd name="T3" fmla="*/ 513 h 514"/>
              <a:gd name="T4" fmla="*/ 0 w 214"/>
              <a:gd name="T5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" h="514">
                <a:moveTo>
                  <a:pt x="0" y="0"/>
                </a:moveTo>
                <a:lnTo>
                  <a:pt x="213" y="5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36"/>
          <p:cNvSpPr>
            <a:spLocks/>
          </p:cNvSpPr>
          <p:nvPr/>
        </p:nvSpPr>
        <p:spPr bwMode="auto">
          <a:xfrm>
            <a:off x="3670300" y="5166742"/>
            <a:ext cx="95250" cy="121266"/>
          </a:xfrm>
          <a:custGeom>
            <a:avLst/>
            <a:gdLst>
              <a:gd name="T0" fmla="*/ 45 w 60"/>
              <a:gd name="T1" fmla="*/ 0 h 100"/>
              <a:gd name="T2" fmla="*/ 59 w 60"/>
              <a:gd name="T3" fmla="*/ 99 h 100"/>
              <a:gd name="T4" fmla="*/ 0 w 60"/>
              <a:gd name="T5" fmla="*/ 18 h 100"/>
              <a:gd name="T6" fmla="*/ 45 w 6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00">
                <a:moveTo>
                  <a:pt x="45" y="0"/>
                </a:moveTo>
                <a:lnTo>
                  <a:pt x="59" y="99"/>
                </a:lnTo>
                <a:lnTo>
                  <a:pt x="0" y="18"/>
                </a:lnTo>
                <a:lnTo>
                  <a:pt x="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37"/>
          <p:cNvSpPr>
            <a:spLocks/>
          </p:cNvSpPr>
          <p:nvPr/>
        </p:nvSpPr>
        <p:spPr bwMode="auto">
          <a:xfrm>
            <a:off x="6107113" y="4675616"/>
            <a:ext cx="403225" cy="601479"/>
          </a:xfrm>
          <a:custGeom>
            <a:avLst/>
            <a:gdLst>
              <a:gd name="T0" fmla="*/ 253 w 254"/>
              <a:gd name="T1" fmla="*/ 0 h 496"/>
              <a:gd name="T2" fmla="*/ 0 w 254"/>
              <a:gd name="T3" fmla="*/ 495 h 496"/>
              <a:gd name="T4" fmla="*/ 253 w 254"/>
              <a:gd name="T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496">
                <a:moveTo>
                  <a:pt x="253" y="0"/>
                </a:moveTo>
                <a:lnTo>
                  <a:pt x="0" y="495"/>
                </a:lnTo>
                <a:lnTo>
                  <a:pt x="2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8"/>
          <p:cNvSpPr>
            <a:spLocks/>
          </p:cNvSpPr>
          <p:nvPr/>
        </p:nvSpPr>
        <p:spPr bwMode="auto">
          <a:xfrm>
            <a:off x="6107113" y="5158254"/>
            <a:ext cx="106363" cy="118841"/>
          </a:xfrm>
          <a:custGeom>
            <a:avLst/>
            <a:gdLst>
              <a:gd name="T0" fmla="*/ 66 w 67"/>
              <a:gd name="T1" fmla="*/ 21 h 98"/>
              <a:gd name="T2" fmla="*/ 0 w 67"/>
              <a:gd name="T3" fmla="*/ 97 h 98"/>
              <a:gd name="T4" fmla="*/ 23 w 67"/>
              <a:gd name="T5" fmla="*/ 0 h 98"/>
              <a:gd name="T6" fmla="*/ 66 w 67"/>
              <a:gd name="T7" fmla="*/ 2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66" y="21"/>
                </a:moveTo>
                <a:lnTo>
                  <a:pt x="0" y="97"/>
                </a:lnTo>
                <a:lnTo>
                  <a:pt x="23" y="0"/>
                </a:lnTo>
                <a:lnTo>
                  <a:pt x="6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9"/>
          <p:cNvSpPr>
            <a:spLocks/>
          </p:cNvSpPr>
          <p:nvPr/>
        </p:nvSpPr>
        <p:spPr bwMode="auto">
          <a:xfrm>
            <a:off x="7000875" y="4687742"/>
            <a:ext cx="1588" cy="577225"/>
          </a:xfrm>
          <a:custGeom>
            <a:avLst/>
            <a:gdLst>
              <a:gd name="T0" fmla="*/ 0 w 1"/>
              <a:gd name="T1" fmla="*/ 0 h 476"/>
              <a:gd name="T2" fmla="*/ 0 w 1"/>
              <a:gd name="T3" fmla="*/ 475 h 476"/>
              <a:gd name="T4" fmla="*/ 0 w 1"/>
              <a:gd name="T5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76">
                <a:moveTo>
                  <a:pt x="0" y="0"/>
                </a:moveTo>
                <a:lnTo>
                  <a:pt x="0" y="4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0"/>
          <p:cNvSpPr>
            <a:spLocks/>
          </p:cNvSpPr>
          <p:nvPr/>
        </p:nvSpPr>
        <p:spPr bwMode="auto">
          <a:xfrm>
            <a:off x="6962775" y="5146127"/>
            <a:ext cx="77788" cy="118841"/>
          </a:xfrm>
          <a:custGeom>
            <a:avLst/>
            <a:gdLst>
              <a:gd name="T0" fmla="*/ 48 w 49"/>
              <a:gd name="T1" fmla="*/ 0 h 98"/>
              <a:gd name="T2" fmla="*/ 24 w 49"/>
              <a:gd name="T3" fmla="*/ 97 h 98"/>
              <a:gd name="T4" fmla="*/ 0 w 49"/>
              <a:gd name="T5" fmla="*/ 0 h 98"/>
              <a:gd name="T6" fmla="*/ 48 w 49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8">
                <a:moveTo>
                  <a:pt x="48" y="0"/>
                </a:moveTo>
                <a:lnTo>
                  <a:pt x="24" y="97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1"/>
          <p:cNvSpPr>
            <a:spLocks/>
          </p:cNvSpPr>
          <p:nvPr/>
        </p:nvSpPr>
        <p:spPr bwMode="auto">
          <a:xfrm>
            <a:off x="7494588" y="4698656"/>
            <a:ext cx="401638" cy="578438"/>
          </a:xfrm>
          <a:custGeom>
            <a:avLst/>
            <a:gdLst>
              <a:gd name="T0" fmla="*/ 0 w 253"/>
              <a:gd name="T1" fmla="*/ 0 h 477"/>
              <a:gd name="T2" fmla="*/ 252 w 253"/>
              <a:gd name="T3" fmla="*/ 476 h 477"/>
              <a:gd name="T4" fmla="*/ 0 w 253"/>
              <a:gd name="T5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" h="477">
                <a:moveTo>
                  <a:pt x="0" y="0"/>
                </a:moveTo>
                <a:lnTo>
                  <a:pt x="252" y="47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2"/>
          <p:cNvSpPr>
            <a:spLocks/>
          </p:cNvSpPr>
          <p:nvPr/>
        </p:nvSpPr>
        <p:spPr bwMode="auto">
          <a:xfrm>
            <a:off x="7789863" y="5158254"/>
            <a:ext cx="106363" cy="118841"/>
          </a:xfrm>
          <a:custGeom>
            <a:avLst/>
            <a:gdLst>
              <a:gd name="T0" fmla="*/ 42 w 67"/>
              <a:gd name="T1" fmla="*/ 0 h 98"/>
              <a:gd name="T2" fmla="*/ 66 w 67"/>
              <a:gd name="T3" fmla="*/ 97 h 98"/>
              <a:gd name="T4" fmla="*/ 0 w 67"/>
              <a:gd name="T5" fmla="*/ 22 h 98"/>
              <a:gd name="T6" fmla="*/ 42 w 67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42" y="0"/>
                </a:moveTo>
                <a:lnTo>
                  <a:pt x="66" y="97"/>
                </a:lnTo>
                <a:lnTo>
                  <a:pt x="0" y="22"/>
                </a:lnTo>
                <a:lnTo>
                  <a:pt x="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3"/>
          <p:cNvSpPr>
            <a:spLocks/>
          </p:cNvSpPr>
          <p:nvPr/>
        </p:nvSpPr>
        <p:spPr bwMode="auto">
          <a:xfrm>
            <a:off x="1576388" y="5345003"/>
            <a:ext cx="1588" cy="343182"/>
          </a:xfrm>
          <a:custGeom>
            <a:avLst/>
            <a:gdLst>
              <a:gd name="T0" fmla="*/ 0 w 1"/>
              <a:gd name="T1" fmla="*/ 0 h 283"/>
              <a:gd name="T2" fmla="*/ 0 w 1"/>
              <a:gd name="T3" fmla="*/ 282 h 283"/>
              <a:gd name="T4" fmla="*/ 0 w 1"/>
              <a:gd name="T5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4"/>
          <p:cNvSpPr>
            <a:spLocks/>
          </p:cNvSpPr>
          <p:nvPr/>
        </p:nvSpPr>
        <p:spPr bwMode="auto">
          <a:xfrm>
            <a:off x="2949575" y="5332877"/>
            <a:ext cx="1588" cy="355309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45"/>
          <p:cNvSpPr>
            <a:spLocks/>
          </p:cNvSpPr>
          <p:nvPr/>
        </p:nvSpPr>
        <p:spPr bwMode="auto">
          <a:xfrm>
            <a:off x="4289425" y="5332877"/>
            <a:ext cx="1588" cy="366223"/>
          </a:xfrm>
          <a:custGeom>
            <a:avLst/>
            <a:gdLst>
              <a:gd name="T0" fmla="*/ 0 w 1"/>
              <a:gd name="T1" fmla="*/ 0 h 302"/>
              <a:gd name="T2" fmla="*/ 0 w 1"/>
              <a:gd name="T3" fmla="*/ 301 h 302"/>
              <a:gd name="T4" fmla="*/ 0 w 1"/>
              <a:gd name="T5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02">
                <a:moveTo>
                  <a:pt x="0" y="0"/>
                </a:moveTo>
                <a:lnTo>
                  <a:pt x="0" y="30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46"/>
          <p:cNvSpPr>
            <a:spLocks/>
          </p:cNvSpPr>
          <p:nvPr/>
        </p:nvSpPr>
        <p:spPr bwMode="auto">
          <a:xfrm>
            <a:off x="5627688" y="5345003"/>
            <a:ext cx="1588" cy="331056"/>
          </a:xfrm>
          <a:custGeom>
            <a:avLst/>
            <a:gdLst>
              <a:gd name="T0" fmla="*/ 0 w 1"/>
              <a:gd name="T1" fmla="*/ 0 h 273"/>
              <a:gd name="T2" fmla="*/ 0 w 1"/>
              <a:gd name="T3" fmla="*/ 272 h 273"/>
              <a:gd name="T4" fmla="*/ 0 w 1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3">
                <a:moveTo>
                  <a:pt x="0" y="0"/>
                </a:moveTo>
                <a:lnTo>
                  <a:pt x="0" y="2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47"/>
          <p:cNvSpPr>
            <a:spLocks/>
          </p:cNvSpPr>
          <p:nvPr/>
        </p:nvSpPr>
        <p:spPr bwMode="auto">
          <a:xfrm>
            <a:off x="698658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48"/>
          <p:cNvSpPr>
            <a:spLocks/>
          </p:cNvSpPr>
          <p:nvPr/>
        </p:nvSpPr>
        <p:spPr bwMode="auto">
          <a:xfrm>
            <a:off x="832643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49"/>
          <p:cNvSpPr>
            <a:spLocks/>
          </p:cNvSpPr>
          <p:nvPr/>
        </p:nvSpPr>
        <p:spPr bwMode="auto">
          <a:xfrm>
            <a:off x="3871913" y="3430215"/>
            <a:ext cx="403225" cy="94587"/>
          </a:xfrm>
          <a:custGeom>
            <a:avLst/>
            <a:gdLst>
              <a:gd name="T0" fmla="*/ 0 w 254"/>
              <a:gd name="T1" fmla="*/ 0 h 78"/>
              <a:gd name="T2" fmla="*/ 253 w 254"/>
              <a:gd name="T3" fmla="*/ 77 h 78"/>
              <a:gd name="T4" fmla="*/ 0 w 254"/>
              <a:gd name="T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78">
                <a:moveTo>
                  <a:pt x="0" y="0"/>
                </a:moveTo>
                <a:lnTo>
                  <a:pt x="253" y="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0"/>
          <p:cNvSpPr>
            <a:spLocks/>
          </p:cNvSpPr>
          <p:nvPr/>
        </p:nvSpPr>
        <p:spPr bwMode="auto">
          <a:xfrm>
            <a:off x="4114800" y="3462957"/>
            <a:ext cx="160338" cy="61846"/>
          </a:xfrm>
          <a:custGeom>
            <a:avLst/>
            <a:gdLst>
              <a:gd name="T0" fmla="*/ 15 w 101"/>
              <a:gd name="T1" fmla="*/ 0 h 51"/>
              <a:gd name="T2" fmla="*/ 100 w 101"/>
              <a:gd name="T3" fmla="*/ 50 h 51"/>
              <a:gd name="T4" fmla="*/ 0 w 101"/>
              <a:gd name="T5" fmla="*/ 45 h 51"/>
              <a:gd name="T6" fmla="*/ 15 w 101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51">
                <a:moveTo>
                  <a:pt x="15" y="0"/>
                </a:moveTo>
                <a:lnTo>
                  <a:pt x="100" y="50"/>
                </a:lnTo>
                <a:lnTo>
                  <a:pt x="0" y="4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10699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54" name="Rectangle 52"/>
          <p:cNvSpPr>
            <a:spLocks noChangeArrowheads="1"/>
          </p:cNvSpPr>
          <p:nvPr/>
        </p:nvSpPr>
        <p:spPr bwMode="auto">
          <a:xfrm>
            <a:off x="16097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15*</a:t>
            </a:r>
          </a:p>
        </p:txBody>
      </p:sp>
      <p:sp>
        <p:nvSpPr>
          <p:cNvPr id="155" name="Rectangle 53"/>
          <p:cNvSpPr>
            <a:spLocks noChangeArrowheads="1"/>
          </p:cNvSpPr>
          <p:nvPr/>
        </p:nvSpPr>
        <p:spPr bwMode="auto">
          <a:xfrm>
            <a:off x="2427288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56" name="Rectangle 54"/>
          <p:cNvSpPr>
            <a:spLocks noChangeArrowheads="1"/>
          </p:cNvSpPr>
          <p:nvPr/>
        </p:nvSpPr>
        <p:spPr bwMode="auto">
          <a:xfrm>
            <a:off x="2995613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57" name="Rectangle 55"/>
          <p:cNvSpPr>
            <a:spLocks noChangeArrowheads="1"/>
          </p:cNvSpPr>
          <p:nvPr/>
        </p:nvSpPr>
        <p:spPr bwMode="auto">
          <a:xfrm>
            <a:off x="3797300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58" name="Rectangle 56"/>
          <p:cNvSpPr>
            <a:spLocks noChangeArrowheads="1"/>
          </p:cNvSpPr>
          <p:nvPr/>
        </p:nvSpPr>
        <p:spPr bwMode="auto">
          <a:xfrm>
            <a:off x="4321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37*</a:t>
            </a:r>
          </a:p>
        </p:txBody>
      </p:sp>
      <p:sp>
        <p:nvSpPr>
          <p:cNvPr id="159" name="Rectangle 57"/>
          <p:cNvSpPr>
            <a:spLocks noChangeArrowheads="1"/>
          </p:cNvSpPr>
          <p:nvPr/>
        </p:nvSpPr>
        <p:spPr bwMode="auto">
          <a:xfrm>
            <a:off x="51530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40*</a:t>
            </a:r>
          </a:p>
        </p:txBody>
      </p:sp>
      <p:sp>
        <p:nvSpPr>
          <p:cNvPr id="160" name="Rectangle 58"/>
          <p:cNvSpPr>
            <a:spLocks noChangeArrowheads="1"/>
          </p:cNvSpPr>
          <p:nvPr/>
        </p:nvSpPr>
        <p:spPr bwMode="auto">
          <a:xfrm>
            <a:off x="5678488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46*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7065963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55*</a:t>
            </a:r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7835900" y="5410487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63*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83915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97*</a:t>
            </a:r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25019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2995613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57225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70485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4460875" y="3599988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3117850" y="3342904"/>
            <a:ext cx="585788" cy="2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002463" y="4710783"/>
            <a:ext cx="0" cy="57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284287" y="6278496"/>
            <a:ext cx="6273801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Primary pages are NOT removed, even if they become empty!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4478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8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Some Issues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Once an ISAM file is created, insertions and deletions affect only the contents of leaf pages (i.e., </a:t>
            </a:r>
            <a:r>
              <a:rPr lang="en-US" sz="2600" i="1" dirty="0" smtClean="0">
                <a:solidFill>
                  <a:srgbClr val="0070C0"/>
                </a:solidFill>
              </a:rPr>
              <a:t>ISAM is a </a:t>
            </a:r>
            <a:r>
              <a:rPr lang="en-US" sz="2600" i="1" u="sng" dirty="0" smtClean="0">
                <a:solidFill>
                  <a:srgbClr val="0070C0"/>
                </a:solidFill>
              </a:rPr>
              <a:t>static</a:t>
            </a:r>
            <a:r>
              <a:rPr lang="en-US" sz="2600" i="1" dirty="0" smtClean="0">
                <a:solidFill>
                  <a:srgbClr val="0070C0"/>
                </a:solidFill>
              </a:rPr>
              <a:t> structure</a:t>
            </a:r>
            <a:r>
              <a:rPr lang="en-US" sz="2600" dirty="0" smtClean="0"/>
              <a:t>!)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Since index-level pages are </a:t>
            </a:r>
            <a:r>
              <a:rPr lang="en-US" sz="2600" i="1" dirty="0"/>
              <a:t>never</a:t>
            </a:r>
            <a:r>
              <a:rPr lang="en-US" sz="2600" dirty="0"/>
              <a:t> modified, there is no need to </a:t>
            </a:r>
            <a:r>
              <a:rPr lang="en-US" sz="2600" i="1" dirty="0"/>
              <a:t>lock</a:t>
            </a:r>
            <a:r>
              <a:rPr lang="en-US" sz="2600" dirty="0"/>
              <a:t> them during insertions/deletions 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Critical </a:t>
            </a:r>
            <a:r>
              <a:rPr lang="en-US" sz="2400" dirty="0"/>
              <a:t>for concurrency</a:t>
            </a:r>
            <a:r>
              <a:rPr lang="en-US" sz="2400" dirty="0" smtClean="0"/>
              <a:t>!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Long overflow chains can develop easily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tree can be initially set so that ~20% of each page is free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If the data distribution and size are relatively static, ISAM might be a good choice to pursue!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234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54381" y="4800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27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Dynamic Trees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ISAM indices are static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Long overflow chains can develop as the file grows, leading to poor performance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This calls for more flexible, </a:t>
            </a:r>
            <a:r>
              <a:rPr lang="en-US" sz="2600" i="1" dirty="0" smtClean="0"/>
              <a:t>dynamic</a:t>
            </a:r>
            <a:r>
              <a:rPr lang="en-US" sz="2600" dirty="0" smtClean="0"/>
              <a:t> indices that adjust gracefully to insertions and deletions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need to allocate the leaf pages sequentially as in ISAM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Among the </a:t>
            </a:r>
            <a:r>
              <a:rPr lang="en-US" sz="2800" b="1" dirty="0"/>
              <a:t>most successful</a:t>
            </a:r>
            <a:r>
              <a:rPr lang="en-US" sz="2800" dirty="0"/>
              <a:t> </a:t>
            </a:r>
            <a:r>
              <a:rPr lang="en-US" sz="2800" dirty="0" smtClean="0"/>
              <a:t>dynamic </a:t>
            </a:r>
            <a:r>
              <a:rPr lang="en-US" sz="2800" dirty="0"/>
              <a:t>index schemes </a:t>
            </a:r>
            <a:r>
              <a:rPr lang="en-US" sz="2800" dirty="0" smtClean="0"/>
              <a:t>is the B+ tree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6369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Each node </a:t>
            </a:r>
            <a:r>
              <a:rPr lang="en-US" sz="3000" dirty="0"/>
              <a:t>in a </a:t>
            </a:r>
            <a:r>
              <a:rPr lang="en-US" sz="3000" dirty="0" smtClean="0"/>
              <a:t>B+ tree </a:t>
            </a:r>
            <a:r>
              <a:rPr lang="en-US" sz="3000" dirty="0"/>
              <a:t>of order </a:t>
            </a:r>
            <a:r>
              <a:rPr lang="en-US" sz="3000" b="1" i="1" dirty="0" smtClean="0"/>
              <a:t>d</a:t>
            </a:r>
            <a:r>
              <a:rPr lang="en-US" sz="3000" i="1" dirty="0" smtClean="0"/>
              <a:t> </a:t>
            </a:r>
            <a:r>
              <a:rPr lang="en-US" sz="2800" dirty="0"/>
              <a:t>(this  is a measure of the capacity of a tree</a:t>
            </a:r>
            <a:r>
              <a:rPr lang="en-US" sz="2800" dirty="0" smtClean="0"/>
              <a:t>)</a:t>
            </a:r>
            <a:r>
              <a:rPr lang="en-US" sz="3000" dirty="0" smtClean="0"/>
              <a:t>:</a:t>
            </a:r>
            <a:endParaRPr lang="en-US" sz="3000" dirty="0"/>
          </a:p>
          <a:p>
            <a:pPr lvl="1">
              <a:lnSpc>
                <a:spcPct val="90000"/>
              </a:lnSpc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Has at </a:t>
            </a:r>
            <a:r>
              <a:rPr lang="en-US" dirty="0"/>
              <a:t>most </a:t>
            </a:r>
            <a:r>
              <a:rPr lang="en-US" b="1" i="1" dirty="0" smtClean="0"/>
              <a:t>2d</a:t>
            </a:r>
            <a:r>
              <a:rPr lang="en-US" i="1" dirty="0" smtClean="0"/>
              <a:t> </a:t>
            </a:r>
            <a:r>
              <a:rPr lang="en-US" dirty="0"/>
              <a:t>keys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 smtClean="0"/>
              <a:t>Has at </a:t>
            </a:r>
            <a:r>
              <a:rPr lang="en-US" dirty="0"/>
              <a:t>least </a:t>
            </a:r>
            <a:r>
              <a:rPr lang="en-US" b="1" i="1" dirty="0"/>
              <a:t>d</a:t>
            </a:r>
            <a:r>
              <a:rPr lang="en-US" i="1" dirty="0"/>
              <a:t> </a:t>
            </a:r>
            <a:r>
              <a:rPr lang="en-US" dirty="0"/>
              <a:t>keys (except </a:t>
            </a:r>
            <a:r>
              <a:rPr lang="en-US" dirty="0" smtClean="0"/>
              <a:t>the root</a:t>
            </a:r>
            <a:r>
              <a:rPr lang="en-US" dirty="0"/>
              <a:t>, which may have just 1 key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 smtClean="0"/>
              <a:t>All leaves are on the same level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 smtClean="0"/>
              <a:t>Has </a:t>
            </a:r>
            <a:r>
              <a:rPr lang="en-US" dirty="0"/>
              <a:t>exactly </a:t>
            </a:r>
            <a:r>
              <a:rPr lang="en-US" b="1" i="1" dirty="0"/>
              <a:t>n</a:t>
            </a:r>
            <a:r>
              <a:rPr lang="en-US" b="1" i="1" dirty="0" smtClean="0"/>
              <a:t>-1</a:t>
            </a:r>
            <a:r>
              <a:rPr lang="en-US" dirty="0" smtClean="0"/>
              <a:t> keys if the number </a:t>
            </a:r>
            <a:r>
              <a:rPr lang="en-US" dirty="0"/>
              <a:t>of pointers is </a:t>
            </a:r>
            <a:r>
              <a:rPr lang="en-US" b="1" i="1" dirty="0" smtClean="0"/>
              <a:t>n</a:t>
            </a:r>
          </a:p>
          <a:p>
            <a:pPr marL="0" indent="0">
              <a:buNone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83" name="Group 4"/>
          <p:cNvGrpSpPr>
            <a:grpSpLocks/>
          </p:cNvGrpSpPr>
          <p:nvPr/>
        </p:nvGrpSpPr>
        <p:grpSpPr bwMode="auto">
          <a:xfrm>
            <a:off x="2702932" y="4495800"/>
            <a:ext cx="3846526" cy="1330325"/>
            <a:chOff x="3120" y="2858"/>
            <a:chExt cx="2423" cy="838"/>
          </a:xfrm>
        </p:grpSpPr>
        <p:grpSp>
          <p:nvGrpSpPr>
            <p:cNvPr id="84" name="Group 5"/>
            <p:cNvGrpSpPr>
              <a:grpSpLocks/>
            </p:cNvGrpSpPr>
            <p:nvPr/>
          </p:nvGrpSpPr>
          <p:grpSpPr bwMode="auto">
            <a:xfrm>
              <a:off x="3408" y="3168"/>
              <a:ext cx="960" cy="336"/>
              <a:chOff x="2208" y="2640"/>
              <a:chExt cx="960" cy="336"/>
            </a:xfrm>
          </p:grpSpPr>
          <p:grpSp>
            <p:nvGrpSpPr>
              <p:cNvPr id="106" name="Group 6"/>
              <p:cNvGrpSpPr>
                <a:grpSpLocks/>
              </p:cNvGrpSpPr>
              <p:nvPr/>
            </p:nvGrpSpPr>
            <p:grpSpPr bwMode="auto">
              <a:xfrm>
                <a:off x="2208" y="2640"/>
                <a:ext cx="96" cy="336"/>
                <a:chOff x="2208" y="2640"/>
                <a:chExt cx="96" cy="336"/>
              </a:xfrm>
            </p:grpSpPr>
            <p:sp>
              <p:nvSpPr>
                <p:cNvPr id="115" name="Line 7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Line 8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7" name="Group 9"/>
              <p:cNvGrpSpPr>
                <a:grpSpLocks/>
              </p:cNvGrpSpPr>
              <p:nvPr/>
            </p:nvGrpSpPr>
            <p:grpSpPr bwMode="auto">
              <a:xfrm>
                <a:off x="3072" y="2640"/>
                <a:ext cx="96" cy="336"/>
                <a:chOff x="2208" y="2640"/>
                <a:chExt cx="96" cy="336"/>
              </a:xfrm>
            </p:grpSpPr>
            <p:sp>
              <p:nvSpPr>
                <p:cNvPr id="113" name="Line 10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Line 11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8" name="Group 12"/>
              <p:cNvGrpSpPr>
                <a:grpSpLocks/>
              </p:cNvGrpSpPr>
              <p:nvPr/>
            </p:nvGrpSpPr>
            <p:grpSpPr bwMode="auto">
              <a:xfrm>
                <a:off x="2640" y="2640"/>
                <a:ext cx="96" cy="336"/>
                <a:chOff x="2208" y="2640"/>
                <a:chExt cx="96" cy="336"/>
              </a:xfrm>
            </p:grpSpPr>
            <p:sp>
              <p:nvSpPr>
                <p:cNvPr id="111" name="Line 13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9" name="Line 15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Line 16"/>
              <p:cNvSpPr>
                <a:spLocks noChangeShapeType="1"/>
              </p:cNvSpPr>
              <p:nvPr/>
            </p:nvSpPr>
            <p:spPr bwMode="auto">
              <a:xfrm>
                <a:off x="2208" y="297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5" name="Line 17"/>
            <p:cNvSpPr>
              <a:spLocks noChangeShapeType="1"/>
            </p:cNvSpPr>
            <p:nvPr/>
          </p:nvSpPr>
          <p:spPr bwMode="auto">
            <a:xfrm>
              <a:off x="3456" y="336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Line 18"/>
            <p:cNvSpPr>
              <a:spLocks noChangeShapeType="1"/>
            </p:cNvSpPr>
            <p:nvPr/>
          </p:nvSpPr>
          <p:spPr bwMode="auto">
            <a:xfrm>
              <a:off x="3888" y="336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7" name="Text Box 19"/>
            <p:cNvSpPr txBox="1">
              <a:spLocks noChangeArrowheads="1"/>
            </p:cNvSpPr>
            <p:nvPr/>
          </p:nvSpPr>
          <p:spPr bwMode="auto">
            <a:xfrm>
              <a:off x="3514" y="321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smtClean="0"/>
                <a:t>k</a:t>
              </a:r>
              <a:r>
                <a:rPr lang="en-US" u="none" baseline="-25000" dirty="0" smtClean="0"/>
                <a:t>1</a:t>
              </a:r>
              <a:endParaRPr lang="en-US" u="none" baseline="-25000" dirty="0"/>
            </a:p>
          </p:txBody>
        </p:sp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4272" y="3168"/>
              <a:ext cx="960" cy="336"/>
              <a:chOff x="2208" y="2640"/>
              <a:chExt cx="960" cy="336"/>
            </a:xfrm>
          </p:grpSpPr>
          <p:grpSp>
            <p:nvGrpSpPr>
              <p:cNvPr id="95" name="Group 21"/>
              <p:cNvGrpSpPr>
                <a:grpSpLocks/>
              </p:cNvGrpSpPr>
              <p:nvPr/>
            </p:nvGrpSpPr>
            <p:grpSpPr bwMode="auto">
              <a:xfrm>
                <a:off x="2208" y="2640"/>
                <a:ext cx="96" cy="336"/>
                <a:chOff x="2208" y="2640"/>
                <a:chExt cx="96" cy="336"/>
              </a:xfrm>
            </p:grpSpPr>
            <p:sp>
              <p:nvSpPr>
                <p:cNvPr id="104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6" name="Group 24"/>
              <p:cNvGrpSpPr>
                <a:grpSpLocks/>
              </p:cNvGrpSpPr>
              <p:nvPr/>
            </p:nvGrpSpPr>
            <p:grpSpPr bwMode="auto">
              <a:xfrm>
                <a:off x="3072" y="2640"/>
                <a:ext cx="96" cy="336"/>
                <a:chOff x="2208" y="2640"/>
                <a:chExt cx="96" cy="336"/>
              </a:xfrm>
            </p:grpSpPr>
            <p:sp>
              <p:nvSpPr>
                <p:cNvPr id="102" name="Line 25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Line 26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27"/>
              <p:cNvGrpSpPr>
                <a:grpSpLocks/>
              </p:cNvGrpSpPr>
              <p:nvPr/>
            </p:nvGrpSpPr>
            <p:grpSpPr bwMode="auto">
              <a:xfrm>
                <a:off x="2640" y="2640"/>
                <a:ext cx="96" cy="336"/>
                <a:chOff x="2208" y="2640"/>
                <a:chExt cx="96" cy="336"/>
              </a:xfrm>
            </p:grpSpPr>
            <p:sp>
              <p:nvSpPr>
                <p:cNvPr id="100" name="Line 28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29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8" name="Line 30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" name="Line 31"/>
              <p:cNvSpPr>
                <a:spLocks noChangeShapeType="1"/>
              </p:cNvSpPr>
              <p:nvPr/>
            </p:nvSpPr>
            <p:spPr bwMode="auto">
              <a:xfrm>
                <a:off x="2208" y="297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9" name="Text Box 32"/>
            <p:cNvSpPr txBox="1">
              <a:spLocks noChangeArrowheads="1"/>
            </p:cNvSpPr>
            <p:nvPr/>
          </p:nvSpPr>
          <p:spPr bwMode="auto">
            <a:xfrm>
              <a:off x="3946" y="321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smtClean="0"/>
                <a:t>k</a:t>
              </a:r>
              <a:r>
                <a:rPr lang="en-US" u="none" baseline="-25000" dirty="0" smtClean="0"/>
                <a:t>2</a:t>
              </a:r>
              <a:endParaRPr lang="en-US" u="none" baseline="-25000" dirty="0"/>
            </a:p>
          </p:txBody>
        </p:sp>
        <p:sp>
          <p:nvSpPr>
            <p:cNvPr id="90" name="Text Box 33"/>
            <p:cNvSpPr txBox="1">
              <a:spLocks noChangeArrowheads="1"/>
            </p:cNvSpPr>
            <p:nvPr/>
          </p:nvSpPr>
          <p:spPr bwMode="auto">
            <a:xfrm>
              <a:off x="4368" y="3168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/>
                <a:t>…</a:t>
              </a:r>
            </a:p>
          </p:txBody>
        </p:sp>
        <p:sp>
          <p:nvSpPr>
            <p:cNvPr id="91" name="Text Box 34"/>
            <p:cNvSpPr txBox="1">
              <a:spLocks noChangeArrowheads="1"/>
            </p:cNvSpPr>
            <p:nvPr/>
          </p:nvSpPr>
          <p:spPr bwMode="auto">
            <a:xfrm>
              <a:off x="4846" y="3168"/>
              <a:ext cx="2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err="1" smtClean="0"/>
                <a:t>k</a:t>
              </a:r>
              <a:r>
                <a:rPr lang="en-US" u="none" baseline="-25000" dirty="0" err="1" smtClean="0"/>
                <a:t>n</a:t>
              </a:r>
              <a:endParaRPr lang="en-US" u="none" dirty="0"/>
            </a:p>
          </p:txBody>
        </p:sp>
        <p:sp>
          <p:nvSpPr>
            <p:cNvPr id="92" name="Text Box 35"/>
            <p:cNvSpPr txBox="1">
              <a:spLocks noChangeArrowheads="1"/>
            </p:cNvSpPr>
            <p:nvPr/>
          </p:nvSpPr>
          <p:spPr bwMode="auto">
            <a:xfrm>
              <a:off x="3120" y="290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p</a:t>
              </a:r>
              <a:r>
                <a:rPr lang="en-US" u="none" baseline="-25000" dirty="0"/>
                <a:t>1</a:t>
              </a:r>
            </a:p>
          </p:txBody>
        </p:sp>
        <p:sp>
          <p:nvSpPr>
            <p:cNvPr id="93" name="Text Box 36"/>
            <p:cNvSpPr txBox="1">
              <a:spLocks noChangeArrowheads="1"/>
            </p:cNvSpPr>
            <p:nvPr/>
          </p:nvSpPr>
          <p:spPr bwMode="auto">
            <a:xfrm>
              <a:off x="5098" y="2858"/>
              <a:ext cx="44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p</a:t>
              </a:r>
              <a:r>
                <a:rPr lang="en-US" u="none" baseline="-25000" dirty="0"/>
                <a:t>n+1</a:t>
              </a:r>
            </a:p>
          </p:txBody>
        </p:sp>
        <p:sp>
          <p:nvSpPr>
            <p:cNvPr id="94" name="Line 37"/>
            <p:cNvSpPr>
              <a:spLocks noChangeShapeType="1"/>
            </p:cNvSpPr>
            <p:nvPr/>
          </p:nvSpPr>
          <p:spPr bwMode="auto">
            <a:xfrm>
              <a:off x="5184" y="3360"/>
              <a:ext cx="9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2702905" y="4606925"/>
            <a:ext cx="625475" cy="12192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4757241"/>
            <a:ext cx="210544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Points to a sub-tree </a:t>
            </a:r>
            <a:br>
              <a:rPr lang="en-US" dirty="0" smtClean="0"/>
            </a:br>
            <a:r>
              <a:rPr lang="en-US" dirty="0" smtClean="0"/>
              <a:t>in which all keys are </a:t>
            </a:r>
          </a:p>
          <a:p>
            <a:r>
              <a:rPr lang="en-US" i="1" u="sng" dirty="0" smtClean="0"/>
              <a:t>less than</a:t>
            </a:r>
            <a:r>
              <a:rPr lang="en-US" dirty="0" smtClean="0"/>
              <a:t> k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118" name="Straight Arrow Connector 117"/>
          <p:cNvCxnSpPr>
            <a:stCxn id="3" idx="1"/>
            <a:endCxn id="82" idx="3"/>
          </p:cNvCxnSpPr>
          <p:nvPr/>
        </p:nvCxnSpPr>
        <p:spPr>
          <a:xfrm flipH="1">
            <a:off x="2562648" y="5216525"/>
            <a:ext cx="140257" cy="23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5867903" y="4606925"/>
            <a:ext cx="625475" cy="12192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6614822" y="4759325"/>
            <a:ext cx="2416431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Points to a sub-tree </a:t>
            </a:r>
            <a:br>
              <a:rPr lang="en-US" dirty="0" smtClean="0"/>
            </a:br>
            <a:r>
              <a:rPr lang="en-US" dirty="0" smtClean="0"/>
              <a:t>in which all keys are </a:t>
            </a:r>
          </a:p>
          <a:p>
            <a:r>
              <a:rPr lang="en-US" i="1" u="sng" dirty="0" smtClean="0"/>
              <a:t>greater than or equal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endParaRPr lang="en-US" dirty="0"/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6477000" y="5216525"/>
            <a:ext cx="140257" cy="2381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/>
        </p:nvSpPr>
        <p:spPr>
          <a:xfrm>
            <a:off x="3810001" y="4632563"/>
            <a:ext cx="204212" cy="121920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2367552" y="6017994"/>
            <a:ext cx="4795247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Points to a sub-tree in which all keys are </a:t>
            </a:r>
            <a:r>
              <a:rPr lang="en-US" dirty="0"/>
              <a:t>greater than or equal k</a:t>
            </a:r>
            <a:r>
              <a:rPr lang="en-US" baseline="-25000" dirty="0" smtClean="0"/>
              <a:t>1 </a:t>
            </a:r>
            <a:r>
              <a:rPr lang="en-US" dirty="0" smtClean="0"/>
              <a:t>and less </a:t>
            </a:r>
            <a:r>
              <a:rPr lang="en-US" dirty="0"/>
              <a:t>than </a:t>
            </a:r>
            <a:r>
              <a:rPr lang="en-US" dirty="0" smtClean="0"/>
              <a:t>to k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20" name="Straight Arrow Connector 119"/>
          <p:cNvCxnSpPr>
            <a:stCxn id="124" idx="2"/>
          </p:cNvCxnSpPr>
          <p:nvPr/>
        </p:nvCxnSpPr>
        <p:spPr>
          <a:xfrm>
            <a:off x="3912107" y="5851763"/>
            <a:ext cx="853068" cy="16623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84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2" grpId="0" animBg="1"/>
      <p:bldP spid="121" grpId="0" animBg="1"/>
      <p:bldP spid="122" grpId="0" animBg="1"/>
      <p:bldP spid="124" grpId="0" animBg="1"/>
      <p:bldP spid="1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Searching for Entries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 (as in ISAM)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Example 1: Search </a:t>
            </a:r>
            <a:r>
              <a:rPr lang="en-US" sz="2800" dirty="0"/>
              <a:t>for entry </a:t>
            </a:r>
            <a:r>
              <a:rPr lang="en-US" sz="2800" dirty="0">
                <a:solidFill>
                  <a:srgbClr val="FF0000"/>
                </a:solidFill>
              </a:rPr>
              <a:t>5*</a:t>
            </a:r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431799" y="3586107"/>
            <a:ext cx="8201025" cy="2282825"/>
            <a:chOff x="218" y="2207"/>
            <a:chExt cx="5166" cy="1438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82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83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84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85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86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7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90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91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92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3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95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99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100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101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02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5" name="Straight Arrow Connector 24"/>
          <p:cNvCxnSpPr>
            <a:stCxn id="71" idx="0"/>
            <a:endCxn id="72" idx="1"/>
          </p:cNvCxnSpPr>
          <p:nvPr/>
        </p:nvCxnSpPr>
        <p:spPr>
          <a:xfrm flipH="1">
            <a:off x="1185862" y="4465582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176337" y="5495870"/>
            <a:ext cx="369887" cy="373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050425" y="5834854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 smtClean="0">
                <a:solidFill>
                  <a:srgbClr val="FF0000"/>
                </a:solidFill>
              </a:rPr>
              <a:t> 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6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Searching for Entries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 (as in ISAM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Example 2: Search </a:t>
            </a:r>
            <a:r>
              <a:rPr lang="en-US" sz="2800" dirty="0"/>
              <a:t>for entry </a:t>
            </a:r>
            <a:r>
              <a:rPr lang="en-US" sz="2800" dirty="0" smtClean="0">
                <a:solidFill>
                  <a:srgbClr val="FF0000"/>
                </a:solidFill>
              </a:rPr>
              <a:t>15</a:t>
            </a:r>
            <a:r>
              <a:rPr lang="en-US" sz="2800" dirty="0">
                <a:solidFill>
                  <a:srgbClr val="FF0000"/>
                </a:solidFill>
              </a:rPr>
              <a:t>*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431799" y="3586107"/>
            <a:ext cx="8201025" cy="2282825"/>
            <a:chOff x="218" y="2207"/>
            <a:chExt cx="5166" cy="1438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82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83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84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85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86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7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90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91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92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3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95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99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100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101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02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Straight Arrow Connector 106"/>
          <p:cNvCxnSpPr>
            <a:endCxn id="60" idx="2"/>
          </p:cNvCxnSpPr>
          <p:nvPr/>
        </p:nvCxnSpPr>
        <p:spPr>
          <a:xfrm flipH="1">
            <a:off x="2846387" y="4478282"/>
            <a:ext cx="1110457" cy="1017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2452687" y="5893858"/>
            <a:ext cx="696119" cy="6858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5937" y="6052092"/>
            <a:ext cx="231018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15*</a:t>
            </a:r>
            <a:r>
              <a:rPr lang="en-US" sz="2400" dirty="0" smtClean="0"/>
              <a:t> is not found!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920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correct leaf </a:t>
            </a:r>
            <a:r>
              <a:rPr lang="en-US" sz="2800" b="1" i="1" dirty="0" smtClean="0"/>
              <a:t>L</a:t>
            </a: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Put data entry onto </a:t>
            </a:r>
            <a:r>
              <a:rPr lang="en-US" sz="2800" b="1" i="1" dirty="0" smtClean="0"/>
              <a:t>L</a:t>
            </a:r>
            <a:endParaRPr lang="en-US" sz="2800" b="1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If </a:t>
            </a:r>
            <a:r>
              <a:rPr lang="en-US" sz="2400" b="1" i="1" dirty="0"/>
              <a:t>L</a:t>
            </a:r>
            <a:r>
              <a:rPr lang="en-US" sz="2400" i="1" dirty="0"/>
              <a:t> </a:t>
            </a:r>
            <a:r>
              <a:rPr lang="en-US" sz="2400" dirty="0"/>
              <a:t>has enough space, </a:t>
            </a:r>
            <a:r>
              <a:rPr lang="en-US" sz="2400" i="1" dirty="0"/>
              <a:t>done</a:t>
            </a:r>
            <a:r>
              <a:rPr lang="en-US" sz="2400" dirty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Else, </a:t>
            </a:r>
            <a:r>
              <a:rPr lang="en-US" sz="2400" i="1" u="sng" dirty="0" smtClean="0">
                <a:solidFill>
                  <a:srgbClr val="0070C0"/>
                </a:solidFill>
              </a:rPr>
              <a:t>split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b="1" i="1" dirty="0"/>
              <a:t>L</a:t>
            </a:r>
            <a:r>
              <a:rPr lang="en-US" sz="2400" i="1" dirty="0"/>
              <a:t> </a:t>
            </a:r>
            <a:r>
              <a:rPr lang="en-US" sz="2400" i="1" dirty="0" smtClean="0"/>
              <a:t>into </a:t>
            </a:r>
            <a:r>
              <a:rPr lang="en-US" sz="2400" b="1" i="1" dirty="0"/>
              <a:t>L</a:t>
            </a:r>
            <a:r>
              <a:rPr lang="en-US" sz="2400" i="1" dirty="0"/>
              <a:t> and a new node </a:t>
            </a:r>
            <a:r>
              <a:rPr lang="en-US" sz="2400" b="1" i="1" dirty="0" smtClean="0"/>
              <a:t>L</a:t>
            </a:r>
            <a:r>
              <a:rPr lang="en-US" sz="2400" b="1" i="1" baseline="-25000" dirty="0" smtClean="0"/>
              <a:t>2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Re-partition </a:t>
            </a:r>
            <a:r>
              <a:rPr lang="en-US" dirty="0"/>
              <a:t>entries </a:t>
            </a:r>
            <a:r>
              <a:rPr lang="en-US" i="1" dirty="0"/>
              <a:t>evenly</a:t>
            </a:r>
            <a:r>
              <a:rPr lang="en-US" dirty="0"/>
              <a:t>, </a:t>
            </a:r>
            <a:r>
              <a:rPr lang="en-US" i="1" u="sng" dirty="0" smtClean="0">
                <a:solidFill>
                  <a:srgbClr val="0070C0"/>
                </a:solidFill>
              </a:rPr>
              <a:t>copying </a:t>
            </a:r>
            <a:r>
              <a:rPr lang="en-US" i="1" u="sng" dirty="0">
                <a:solidFill>
                  <a:srgbClr val="0070C0"/>
                </a:solidFill>
              </a:rPr>
              <a:t>up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the middle key</a:t>
            </a: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Parent </a:t>
            </a:r>
            <a:r>
              <a:rPr lang="en-US" sz="2800" dirty="0"/>
              <a:t>node may </a:t>
            </a:r>
            <a:r>
              <a:rPr lang="en-US" sz="2800" i="1" dirty="0"/>
              <a:t>overflow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u="sng" dirty="0" smtClean="0">
                <a:solidFill>
                  <a:srgbClr val="0070C0"/>
                </a:solidFill>
              </a:rPr>
              <a:t>Push </a:t>
            </a:r>
            <a:r>
              <a:rPr lang="en-US" sz="2400" i="1" u="sng" dirty="0">
                <a:solidFill>
                  <a:srgbClr val="0070C0"/>
                </a:solidFill>
              </a:rPr>
              <a:t>up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middle </a:t>
            </a:r>
            <a:r>
              <a:rPr lang="en-US" sz="2400" dirty="0" smtClean="0"/>
              <a:t>key (splits </a:t>
            </a:r>
            <a:r>
              <a:rPr lang="ja-JP" altLang="en-US" sz="2400" dirty="0"/>
              <a:t>“</a:t>
            </a:r>
            <a:r>
              <a:rPr lang="en-US" altLang="ja-JP" sz="2400" dirty="0"/>
              <a:t>grow</a:t>
            </a:r>
            <a:r>
              <a:rPr lang="ja-JP" altLang="en-US" sz="2400" dirty="0"/>
              <a:t>”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trees; a root </a:t>
            </a:r>
            <a:r>
              <a:rPr lang="en-US" altLang="ja-JP" sz="2400" dirty="0"/>
              <a:t>split increases </a:t>
            </a:r>
            <a:r>
              <a:rPr lang="en-US" altLang="ja-JP" sz="2400" dirty="0" smtClean="0"/>
              <a:t>the height of the tree)  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490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888446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767921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9470" y="5494507"/>
            <a:ext cx="31195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Leaf is </a:t>
            </a:r>
            <a:r>
              <a:rPr lang="en-US" sz="2400" b="1" i="1" dirty="0" smtClean="0"/>
              <a:t>full</a:t>
            </a:r>
            <a:r>
              <a:rPr lang="en-US" sz="2400" dirty="0" smtClean="0"/>
              <a:t>; hence, split!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62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8"/>
          <p:cNvSpPr>
            <a:spLocks noChangeShapeType="1"/>
          </p:cNvSpPr>
          <p:nvPr/>
        </p:nvSpPr>
        <p:spPr bwMode="auto">
          <a:xfrm flipH="1">
            <a:off x="3681411" y="5038725"/>
            <a:ext cx="173038" cy="238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19"/>
          <p:cNvSpPr>
            <a:spLocks noChangeShapeType="1"/>
          </p:cNvSpPr>
          <p:nvPr/>
        </p:nvSpPr>
        <p:spPr bwMode="auto">
          <a:xfrm flipH="1">
            <a:off x="3643311" y="5062538"/>
            <a:ext cx="38100" cy="79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0"/>
          <p:cNvSpPr>
            <a:spLocks noChangeShapeType="1"/>
          </p:cNvSpPr>
          <p:nvPr/>
        </p:nvSpPr>
        <p:spPr bwMode="auto">
          <a:xfrm flipH="1">
            <a:off x="3611561" y="5070475"/>
            <a:ext cx="31750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1"/>
          <p:cNvSpPr>
            <a:spLocks noChangeShapeType="1"/>
          </p:cNvSpPr>
          <p:nvPr/>
        </p:nvSpPr>
        <p:spPr bwMode="auto">
          <a:xfrm flipH="1">
            <a:off x="3575049" y="5076825"/>
            <a:ext cx="36512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2"/>
          <p:cNvSpPr>
            <a:spLocks noChangeShapeType="1"/>
          </p:cNvSpPr>
          <p:nvPr/>
        </p:nvSpPr>
        <p:spPr bwMode="auto">
          <a:xfrm>
            <a:off x="3575049" y="5094288"/>
            <a:ext cx="19050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3"/>
          <p:cNvSpPr>
            <a:spLocks noChangeShapeType="1"/>
          </p:cNvSpPr>
          <p:nvPr/>
        </p:nvSpPr>
        <p:spPr bwMode="auto">
          <a:xfrm>
            <a:off x="3594099" y="5138738"/>
            <a:ext cx="12700" cy="396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4"/>
          <p:cNvSpPr>
            <a:spLocks noChangeShapeType="1"/>
          </p:cNvSpPr>
          <p:nvPr/>
        </p:nvSpPr>
        <p:spPr bwMode="auto">
          <a:xfrm flipH="1">
            <a:off x="3560761" y="5178425"/>
            <a:ext cx="46038" cy="142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5"/>
          <p:cNvSpPr>
            <a:spLocks noChangeShapeType="1"/>
          </p:cNvSpPr>
          <p:nvPr/>
        </p:nvSpPr>
        <p:spPr bwMode="auto">
          <a:xfrm flipH="1">
            <a:off x="3524249" y="5192713"/>
            <a:ext cx="36512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 flipH="1">
            <a:off x="3479799" y="5197475"/>
            <a:ext cx="44450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27"/>
          <p:cNvSpPr>
            <a:spLocks noChangeShapeType="1"/>
          </p:cNvSpPr>
          <p:nvPr/>
        </p:nvSpPr>
        <p:spPr bwMode="auto">
          <a:xfrm flipH="1">
            <a:off x="3282949" y="5202238"/>
            <a:ext cx="1968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28"/>
          <p:cNvSpPr>
            <a:spLocks/>
          </p:cNvSpPr>
          <p:nvPr/>
        </p:nvSpPr>
        <p:spPr bwMode="auto">
          <a:xfrm>
            <a:off x="3282949" y="5181600"/>
            <a:ext cx="104775" cy="53975"/>
          </a:xfrm>
          <a:custGeom>
            <a:avLst/>
            <a:gdLst>
              <a:gd name="T0" fmla="*/ 65 w 66"/>
              <a:gd name="T1" fmla="*/ 33 h 34"/>
              <a:gd name="T2" fmla="*/ 0 w 66"/>
              <a:gd name="T3" fmla="*/ 21 h 34"/>
              <a:gd name="T4" fmla="*/ 63 w 66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4" name="Rectangle 38"/>
          <p:cNvSpPr>
            <a:spLocks noChangeArrowheads="1"/>
          </p:cNvSpPr>
          <p:nvPr/>
        </p:nvSpPr>
        <p:spPr bwMode="auto">
          <a:xfrm>
            <a:off x="5930899" y="5084763"/>
            <a:ext cx="500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979861" y="4769705"/>
            <a:ext cx="39647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</a:rPr>
              <a:t>The </a:t>
            </a:r>
            <a:r>
              <a:rPr lang="en-US" u="sng" dirty="0" smtClean="0">
                <a:latin typeface="Arial" pitchFamily="34" charset="0"/>
              </a:rPr>
              <a:t>middle key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(i.e.,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</a:rPr>
              <a:t> 5</a:t>
            </a:r>
            <a:r>
              <a:rPr lang="en-US" dirty="0" smtClean="0">
                <a:latin typeface="Arial" pitchFamily="34" charset="0"/>
              </a:rPr>
              <a:t>)</a:t>
            </a:r>
            <a:r>
              <a:rPr lang="en-US" b="1" dirty="0" smtClean="0">
                <a:latin typeface="Arial" pitchFamily="34" charset="0"/>
              </a:rPr>
              <a:t> </a:t>
            </a:r>
            <a:r>
              <a:rPr lang="en-US" dirty="0" smtClean="0"/>
              <a:t>is “copied up” </a:t>
            </a:r>
            <a:br>
              <a:rPr lang="en-US" dirty="0" smtClean="0"/>
            </a:br>
            <a:r>
              <a:rPr lang="en-US" dirty="0" smtClean="0"/>
              <a:t>and continues to </a:t>
            </a:r>
            <a:r>
              <a:rPr lang="en-US" dirty="0"/>
              <a:t>appear in the </a:t>
            </a:r>
            <a:r>
              <a:rPr lang="en-US" dirty="0" smtClean="0"/>
              <a:t>leaf</a:t>
            </a:r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9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/>
      <p:bldP spid="96" grpId="0"/>
      <p:bldP spid="97" grpId="0"/>
      <p:bldP spid="98" grpId="0"/>
      <p:bldP spid="99" grpId="0"/>
      <p:bldP spid="100" grpId="0"/>
      <p:bldP spid="104" grpId="0"/>
      <p:bldP spid="106" grpId="0" animBg="1"/>
      <p:bldP spid="107" grpId="0" animBg="1"/>
      <p:bldP spid="71" grpId="0" animBg="1"/>
      <p:bldP spid="108" grpId="0" animBg="1"/>
      <p:bldP spid="1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3506274" y="5123783"/>
            <a:ext cx="1065212" cy="35499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6"/>
          <p:cNvSpPr>
            <a:spLocks/>
          </p:cNvSpPr>
          <p:nvPr/>
        </p:nvSpPr>
        <p:spPr bwMode="auto">
          <a:xfrm>
            <a:off x="5571619" y="5094288"/>
            <a:ext cx="557213" cy="465138"/>
          </a:xfrm>
          <a:custGeom>
            <a:avLst/>
            <a:gdLst>
              <a:gd name="T0" fmla="*/ 0 w 351"/>
              <a:gd name="T1" fmla="*/ 292 h 293"/>
              <a:gd name="T2" fmla="*/ 0 w 351"/>
              <a:gd name="T3" fmla="*/ 0 h 293"/>
              <a:gd name="T4" fmla="*/ 350 w 351"/>
              <a:gd name="T5" fmla="*/ 0 h 293"/>
              <a:gd name="T6" fmla="*/ 350 w 351"/>
              <a:gd name="T7" fmla="*/ 292 h 293"/>
              <a:gd name="T8" fmla="*/ 0 w 351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7"/>
          <p:cNvSpPr>
            <a:spLocks/>
          </p:cNvSpPr>
          <p:nvPr/>
        </p:nvSpPr>
        <p:spPr bwMode="auto">
          <a:xfrm>
            <a:off x="5665281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8"/>
          <p:cNvSpPr>
            <a:spLocks/>
          </p:cNvSpPr>
          <p:nvPr/>
        </p:nvSpPr>
        <p:spPr bwMode="auto">
          <a:xfrm>
            <a:off x="6127244" y="509428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"/>
          <p:cNvSpPr>
            <a:spLocks/>
          </p:cNvSpPr>
          <p:nvPr/>
        </p:nvSpPr>
        <p:spPr bwMode="auto">
          <a:xfrm>
            <a:off x="6222494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0"/>
          <p:cNvSpPr>
            <a:spLocks/>
          </p:cNvSpPr>
          <p:nvPr/>
        </p:nvSpPr>
        <p:spPr bwMode="auto">
          <a:xfrm>
            <a:off x="6686044" y="5094288"/>
            <a:ext cx="558800" cy="465138"/>
          </a:xfrm>
          <a:custGeom>
            <a:avLst/>
            <a:gdLst>
              <a:gd name="T0" fmla="*/ 0 w 352"/>
              <a:gd name="T1" fmla="*/ 292 h 293"/>
              <a:gd name="T2" fmla="*/ 0 w 352"/>
              <a:gd name="T3" fmla="*/ 0 h 293"/>
              <a:gd name="T4" fmla="*/ 351 w 352"/>
              <a:gd name="T5" fmla="*/ 0 h 293"/>
              <a:gd name="T6" fmla="*/ 351 w 352"/>
              <a:gd name="T7" fmla="*/ 292 h 293"/>
              <a:gd name="T8" fmla="*/ 0 w 352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1"/>
          <p:cNvSpPr>
            <a:spLocks/>
          </p:cNvSpPr>
          <p:nvPr/>
        </p:nvSpPr>
        <p:spPr bwMode="auto">
          <a:xfrm>
            <a:off x="6779706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2"/>
          <p:cNvSpPr>
            <a:spLocks/>
          </p:cNvSpPr>
          <p:nvPr/>
        </p:nvSpPr>
        <p:spPr bwMode="auto">
          <a:xfrm>
            <a:off x="7243256" y="509428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3"/>
          <p:cNvSpPr>
            <a:spLocks/>
          </p:cNvSpPr>
          <p:nvPr/>
        </p:nvSpPr>
        <p:spPr bwMode="auto">
          <a:xfrm>
            <a:off x="7335331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4"/>
          <p:cNvSpPr>
            <a:spLocks/>
          </p:cNvSpPr>
          <p:nvPr/>
        </p:nvSpPr>
        <p:spPr bwMode="auto">
          <a:xfrm>
            <a:off x="7802056" y="5094288"/>
            <a:ext cx="93663" cy="465138"/>
          </a:xfrm>
          <a:custGeom>
            <a:avLst/>
            <a:gdLst>
              <a:gd name="T0" fmla="*/ 0 w 59"/>
              <a:gd name="T1" fmla="*/ 292 h 293"/>
              <a:gd name="T2" fmla="*/ 0 w 59"/>
              <a:gd name="T3" fmla="*/ 0 h 293"/>
              <a:gd name="T4" fmla="*/ 58 w 59"/>
              <a:gd name="T5" fmla="*/ 0 h 293"/>
              <a:gd name="T6" fmla="*/ 58 w 59"/>
              <a:gd name="T7" fmla="*/ 292 h 293"/>
              <a:gd name="T8" fmla="*/ 0 w 59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Rectangle 46"/>
          <p:cNvSpPr>
            <a:spLocks noChangeArrowheads="1"/>
          </p:cNvSpPr>
          <p:nvPr/>
        </p:nvSpPr>
        <p:spPr bwMode="auto">
          <a:xfrm>
            <a:off x="6257419" y="51657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19" name="Rectangle 47"/>
          <p:cNvSpPr>
            <a:spLocks noChangeArrowheads="1"/>
          </p:cNvSpPr>
          <p:nvPr/>
        </p:nvSpPr>
        <p:spPr bwMode="auto">
          <a:xfrm>
            <a:off x="6814631" y="5164138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20" name="Rectangle 48"/>
          <p:cNvSpPr>
            <a:spLocks noChangeArrowheads="1"/>
          </p:cNvSpPr>
          <p:nvPr/>
        </p:nvSpPr>
        <p:spPr bwMode="auto">
          <a:xfrm>
            <a:off x="7384544" y="51530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1" name="Rectangle 65"/>
          <p:cNvSpPr>
            <a:spLocks noChangeArrowheads="1"/>
          </p:cNvSpPr>
          <p:nvPr/>
        </p:nvSpPr>
        <p:spPr bwMode="auto">
          <a:xfrm>
            <a:off x="5724019" y="51657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2" name="Freeform 16"/>
          <p:cNvSpPr>
            <a:spLocks/>
          </p:cNvSpPr>
          <p:nvPr/>
        </p:nvSpPr>
        <p:spPr bwMode="auto">
          <a:xfrm>
            <a:off x="5124833" y="5094287"/>
            <a:ext cx="449262" cy="465139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7"/>
          <p:cNvSpPr>
            <a:spLocks/>
          </p:cNvSpPr>
          <p:nvPr/>
        </p:nvSpPr>
        <p:spPr bwMode="auto">
          <a:xfrm>
            <a:off x="5215889" y="5102834"/>
            <a:ext cx="45719" cy="455614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Rectangle 34"/>
          <p:cNvSpPr>
            <a:spLocks noChangeArrowheads="1"/>
          </p:cNvSpPr>
          <p:nvPr/>
        </p:nvSpPr>
        <p:spPr bwMode="auto">
          <a:xfrm>
            <a:off x="5240708" y="51847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861204" y="6199981"/>
            <a:ext cx="342683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Parent is </a:t>
            </a:r>
            <a:r>
              <a:rPr lang="en-US" sz="2400" b="1" i="1" dirty="0" smtClean="0"/>
              <a:t>full</a:t>
            </a:r>
            <a:r>
              <a:rPr lang="en-US" sz="2400" dirty="0" smtClean="0"/>
              <a:t>; hence, split!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4634705" y="5648043"/>
            <a:ext cx="380367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r>
              <a:rPr lang="en-US" sz="2400" b="1" i="1" dirty="0" smtClean="0"/>
              <a:t>2d</a:t>
            </a:r>
            <a:r>
              <a:rPr lang="en-US" sz="2400" dirty="0" smtClean="0"/>
              <a:t> keys and </a:t>
            </a:r>
            <a:r>
              <a:rPr lang="en-US" sz="2400" b="1" i="1" dirty="0" smtClean="0"/>
              <a:t>2d + 1 </a:t>
            </a:r>
            <a:r>
              <a:rPr lang="en-US" sz="2400" dirty="0" smtClean="0"/>
              <a:t>pointers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34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/>
      <p:bldP spid="119" grpId="0"/>
      <p:bldP spid="120" grpId="0"/>
      <p:bldP spid="121" grpId="0"/>
      <p:bldP spid="122" grpId="0" animBg="1"/>
      <p:bldP spid="123" grpId="0" animBg="1"/>
      <p:bldP spid="124" grpId="0"/>
      <p:bldP spid="125" grpId="0" animBg="1"/>
      <p:bldP spid="7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3506274" y="5123783"/>
            <a:ext cx="1065212" cy="35499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43"/>
          <p:cNvSpPr>
            <a:spLocks/>
          </p:cNvSpPr>
          <p:nvPr/>
        </p:nvSpPr>
        <p:spPr bwMode="auto">
          <a:xfrm>
            <a:off x="4702175" y="5993063"/>
            <a:ext cx="404813" cy="401638"/>
          </a:xfrm>
          <a:custGeom>
            <a:avLst/>
            <a:gdLst>
              <a:gd name="T0" fmla="*/ 0 w 255"/>
              <a:gd name="T1" fmla="*/ 252 h 253"/>
              <a:gd name="T2" fmla="*/ 0 w 255"/>
              <a:gd name="T3" fmla="*/ 0 h 253"/>
              <a:gd name="T4" fmla="*/ 254 w 255"/>
              <a:gd name="T5" fmla="*/ 0 h 253"/>
              <a:gd name="T6" fmla="*/ 254 w 255"/>
              <a:gd name="T7" fmla="*/ 252 h 253"/>
              <a:gd name="T8" fmla="*/ 0 w 25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44"/>
          <p:cNvSpPr>
            <a:spLocks/>
          </p:cNvSpPr>
          <p:nvPr/>
        </p:nvSpPr>
        <p:spPr bwMode="auto">
          <a:xfrm>
            <a:off x="4783138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45"/>
          <p:cNvSpPr>
            <a:spLocks/>
          </p:cNvSpPr>
          <p:nvPr/>
        </p:nvSpPr>
        <p:spPr bwMode="auto">
          <a:xfrm>
            <a:off x="5105401" y="5993063"/>
            <a:ext cx="401638" cy="401638"/>
          </a:xfrm>
          <a:custGeom>
            <a:avLst/>
            <a:gdLst>
              <a:gd name="T0" fmla="*/ 0 w 253"/>
              <a:gd name="T1" fmla="*/ 252 h 253"/>
              <a:gd name="T2" fmla="*/ 0 w 253"/>
              <a:gd name="T3" fmla="*/ 0 h 253"/>
              <a:gd name="T4" fmla="*/ 252 w 253"/>
              <a:gd name="T5" fmla="*/ 0 h 253"/>
              <a:gd name="T6" fmla="*/ 252 w 253"/>
              <a:gd name="T7" fmla="*/ 252 h 253"/>
              <a:gd name="T8" fmla="*/ 0 w 253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46"/>
          <p:cNvSpPr>
            <a:spLocks/>
          </p:cNvSpPr>
          <p:nvPr/>
        </p:nvSpPr>
        <p:spPr bwMode="auto">
          <a:xfrm>
            <a:off x="5184776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47"/>
          <p:cNvSpPr>
            <a:spLocks/>
          </p:cNvSpPr>
          <p:nvPr/>
        </p:nvSpPr>
        <p:spPr bwMode="auto">
          <a:xfrm>
            <a:off x="5505451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48"/>
          <p:cNvSpPr>
            <a:spLocks/>
          </p:cNvSpPr>
          <p:nvPr/>
        </p:nvSpPr>
        <p:spPr bwMode="auto">
          <a:xfrm>
            <a:off x="5586414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49"/>
          <p:cNvSpPr>
            <a:spLocks/>
          </p:cNvSpPr>
          <p:nvPr/>
        </p:nvSpPr>
        <p:spPr bwMode="auto">
          <a:xfrm>
            <a:off x="5907089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50"/>
          <p:cNvSpPr>
            <a:spLocks/>
          </p:cNvSpPr>
          <p:nvPr/>
        </p:nvSpPr>
        <p:spPr bwMode="auto">
          <a:xfrm>
            <a:off x="5988052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51"/>
          <p:cNvSpPr>
            <a:spLocks/>
          </p:cNvSpPr>
          <p:nvPr/>
        </p:nvSpPr>
        <p:spPr bwMode="auto">
          <a:xfrm>
            <a:off x="6310314" y="5993063"/>
            <a:ext cx="80963" cy="401638"/>
          </a:xfrm>
          <a:custGeom>
            <a:avLst/>
            <a:gdLst>
              <a:gd name="T0" fmla="*/ 0 w 51"/>
              <a:gd name="T1" fmla="*/ 252 h 253"/>
              <a:gd name="T2" fmla="*/ 0 w 51"/>
              <a:gd name="T3" fmla="*/ 0 h 253"/>
              <a:gd name="T4" fmla="*/ 50 w 51"/>
              <a:gd name="T5" fmla="*/ 0 h 253"/>
              <a:gd name="T6" fmla="*/ 50 w 51"/>
              <a:gd name="T7" fmla="*/ 252 h 253"/>
              <a:gd name="T8" fmla="*/ 0 w 51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52"/>
          <p:cNvSpPr>
            <a:spLocks/>
          </p:cNvSpPr>
          <p:nvPr/>
        </p:nvSpPr>
        <p:spPr bwMode="auto">
          <a:xfrm>
            <a:off x="6711952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53"/>
          <p:cNvSpPr>
            <a:spLocks/>
          </p:cNvSpPr>
          <p:nvPr/>
        </p:nvSpPr>
        <p:spPr bwMode="auto">
          <a:xfrm>
            <a:off x="6792915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54"/>
          <p:cNvSpPr>
            <a:spLocks/>
          </p:cNvSpPr>
          <p:nvPr/>
        </p:nvSpPr>
        <p:spPr bwMode="auto">
          <a:xfrm>
            <a:off x="7113590" y="5993063"/>
            <a:ext cx="404813" cy="401638"/>
          </a:xfrm>
          <a:custGeom>
            <a:avLst/>
            <a:gdLst>
              <a:gd name="T0" fmla="*/ 0 w 255"/>
              <a:gd name="T1" fmla="*/ 252 h 253"/>
              <a:gd name="T2" fmla="*/ 0 w 255"/>
              <a:gd name="T3" fmla="*/ 0 h 253"/>
              <a:gd name="T4" fmla="*/ 254 w 255"/>
              <a:gd name="T5" fmla="*/ 0 h 253"/>
              <a:gd name="T6" fmla="*/ 254 w 255"/>
              <a:gd name="T7" fmla="*/ 252 h 253"/>
              <a:gd name="T8" fmla="*/ 0 w 25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55"/>
          <p:cNvSpPr>
            <a:spLocks/>
          </p:cNvSpPr>
          <p:nvPr/>
        </p:nvSpPr>
        <p:spPr bwMode="auto">
          <a:xfrm>
            <a:off x="7194553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56"/>
          <p:cNvSpPr>
            <a:spLocks/>
          </p:cNvSpPr>
          <p:nvPr/>
        </p:nvSpPr>
        <p:spPr bwMode="auto">
          <a:xfrm>
            <a:off x="7516816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57"/>
          <p:cNvSpPr>
            <a:spLocks/>
          </p:cNvSpPr>
          <p:nvPr/>
        </p:nvSpPr>
        <p:spPr bwMode="auto">
          <a:xfrm>
            <a:off x="7596191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8"/>
          <p:cNvSpPr>
            <a:spLocks/>
          </p:cNvSpPr>
          <p:nvPr/>
        </p:nvSpPr>
        <p:spPr bwMode="auto">
          <a:xfrm>
            <a:off x="7918454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9"/>
          <p:cNvSpPr>
            <a:spLocks/>
          </p:cNvSpPr>
          <p:nvPr/>
        </p:nvSpPr>
        <p:spPr bwMode="auto">
          <a:xfrm>
            <a:off x="7997829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60"/>
          <p:cNvSpPr>
            <a:spLocks/>
          </p:cNvSpPr>
          <p:nvPr/>
        </p:nvSpPr>
        <p:spPr bwMode="auto">
          <a:xfrm>
            <a:off x="8320092" y="5993063"/>
            <a:ext cx="80963" cy="401638"/>
          </a:xfrm>
          <a:custGeom>
            <a:avLst/>
            <a:gdLst>
              <a:gd name="T0" fmla="*/ 0 w 51"/>
              <a:gd name="T1" fmla="*/ 252 h 253"/>
              <a:gd name="T2" fmla="*/ 0 w 51"/>
              <a:gd name="T3" fmla="*/ 0 h 253"/>
              <a:gd name="T4" fmla="*/ 50 w 51"/>
              <a:gd name="T5" fmla="*/ 0 h 253"/>
              <a:gd name="T6" fmla="*/ 50 w 51"/>
              <a:gd name="T7" fmla="*/ 252 h 253"/>
              <a:gd name="T8" fmla="*/ 0 w 51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61"/>
          <p:cNvSpPr>
            <a:spLocks/>
          </p:cNvSpPr>
          <p:nvPr/>
        </p:nvSpPr>
        <p:spPr bwMode="auto">
          <a:xfrm>
            <a:off x="4572000" y="6323264"/>
            <a:ext cx="161925" cy="331788"/>
          </a:xfrm>
          <a:custGeom>
            <a:avLst/>
            <a:gdLst>
              <a:gd name="T0" fmla="*/ 101 w 102"/>
              <a:gd name="T1" fmla="*/ 0 h 209"/>
              <a:gd name="T2" fmla="*/ 0 w 102"/>
              <a:gd name="T3" fmla="*/ 208 h 209"/>
              <a:gd name="T4" fmla="*/ 101 w 102"/>
              <a:gd name="T5" fmla="*/ 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62"/>
          <p:cNvSpPr>
            <a:spLocks/>
          </p:cNvSpPr>
          <p:nvPr/>
        </p:nvSpPr>
        <p:spPr bwMode="auto">
          <a:xfrm>
            <a:off x="4572000" y="6551864"/>
            <a:ext cx="68263" cy="103188"/>
          </a:xfrm>
          <a:custGeom>
            <a:avLst/>
            <a:gdLst>
              <a:gd name="T0" fmla="*/ 42 w 43"/>
              <a:gd name="T1" fmla="*/ 13 h 65"/>
              <a:gd name="T2" fmla="*/ 0 w 43"/>
              <a:gd name="T3" fmla="*/ 64 h 65"/>
              <a:gd name="T4" fmla="*/ 13 w 43"/>
              <a:gd name="T5" fmla="*/ 0 h 65"/>
              <a:gd name="T6" fmla="*/ 42 w 43"/>
              <a:gd name="T7" fmla="*/ 13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63"/>
          <p:cNvSpPr>
            <a:spLocks/>
          </p:cNvSpPr>
          <p:nvPr/>
        </p:nvSpPr>
        <p:spPr bwMode="auto">
          <a:xfrm>
            <a:off x="5033963" y="6313739"/>
            <a:ext cx="112713" cy="290513"/>
          </a:xfrm>
          <a:custGeom>
            <a:avLst/>
            <a:gdLst>
              <a:gd name="T0" fmla="*/ 70 w 71"/>
              <a:gd name="T1" fmla="*/ 0 h 183"/>
              <a:gd name="T2" fmla="*/ 0 w 71"/>
              <a:gd name="T3" fmla="*/ 182 h 183"/>
              <a:gd name="T4" fmla="*/ 70 w 7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64"/>
          <p:cNvSpPr>
            <a:spLocks/>
          </p:cNvSpPr>
          <p:nvPr/>
        </p:nvSpPr>
        <p:spPr bwMode="auto">
          <a:xfrm>
            <a:off x="5033963" y="6501064"/>
            <a:ext cx="60325" cy="103188"/>
          </a:xfrm>
          <a:custGeom>
            <a:avLst/>
            <a:gdLst>
              <a:gd name="T0" fmla="*/ 37 w 38"/>
              <a:gd name="T1" fmla="*/ 11 h 65"/>
              <a:gd name="T2" fmla="*/ 0 w 38"/>
              <a:gd name="T3" fmla="*/ 64 h 65"/>
              <a:gd name="T4" fmla="*/ 7 w 38"/>
              <a:gd name="T5" fmla="*/ 0 h 65"/>
              <a:gd name="T6" fmla="*/ 37 w 38"/>
              <a:gd name="T7" fmla="*/ 1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65"/>
          <p:cNvSpPr>
            <a:spLocks/>
          </p:cNvSpPr>
          <p:nvPr/>
        </p:nvSpPr>
        <p:spPr bwMode="auto">
          <a:xfrm>
            <a:off x="5414963" y="6323264"/>
            <a:ext cx="123825" cy="292101"/>
          </a:xfrm>
          <a:custGeom>
            <a:avLst/>
            <a:gdLst>
              <a:gd name="T0" fmla="*/ 77 w 78"/>
              <a:gd name="T1" fmla="*/ 0 h 184"/>
              <a:gd name="T2" fmla="*/ 0 w 78"/>
              <a:gd name="T3" fmla="*/ 183 h 184"/>
              <a:gd name="T4" fmla="*/ 77 w 78"/>
              <a:gd name="T5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66"/>
          <p:cNvSpPr>
            <a:spLocks/>
          </p:cNvSpPr>
          <p:nvPr/>
        </p:nvSpPr>
        <p:spPr bwMode="auto">
          <a:xfrm>
            <a:off x="5414963" y="6510589"/>
            <a:ext cx="63500" cy="104775"/>
          </a:xfrm>
          <a:custGeom>
            <a:avLst/>
            <a:gdLst>
              <a:gd name="T0" fmla="*/ 39 w 40"/>
              <a:gd name="T1" fmla="*/ 12 h 66"/>
              <a:gd name="T2" fmla="*/ 0 w 40"/>
              <a:gd name="T3" fmla="*/ 65 h 66"/>
              <a:gd name="T4" fmla="*/ 10 w 40"/>
              <a:gd name="T5" fmla="*/ 0 h 66"/>
              <a:gd name="T6" fmla="*/ 39 w 40"/>
              <a:gd name="T7" fmla="*/ 1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67"/>
          <p:cNvSpPr>
            <a:spLocks/>
          </p:cNvSpPr>
          <p:nvPr/>
        </p:nvSpPr>
        <p:spPr bwMode="auto">
          <a:xfrm>
            <a:off x="6611940" y="6332789"/>
            <a:ext cx="122238" cy="282576"/>
          </a:xfrm>
          <a:custGeom>
            <a:avLst/>
            <a:gdLst>
              <a:gd name="T0" fmla="*/ 76 w 77"/>
              <a:gd name="T1" fmla="*/ 0 h 178"/>
              <a:gd name="T2" fmla="*/ 0 w 77"/>
              <a:gd name="T3" fmla="*/ 177 h 178"/>
              <a:gd name="T4" fmla="*/ 76 w 77"/>
              <a:gd name="T5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68"/>
          <p:cNvSpPr>
            <a:spLocks/>
          </p:cNvSpPr>
          <p:nvPr/>
        </p:nvSpPr>
        <p:spPr bwMode="auto">
          <a:xfrm>
            <a:off x="6611940" y="6510589"/>
            <a:ext cx="65088" cy="104775"/>
          </a:xfrm>
          <a:custGeom>
            <a:avLst/>
            <a:gdLst>
              <a:gd name="T0" fmla="*/ 40 w 41"/>
              <a:gd name="T1" fmla="*/ 13 h 66"/>
              <a:gd name="T2" fmla="*/ 0 w 41"/>
              <a:gd name="T3" fmla="*/ 65 h 66"/>
              <a:gd name="T4" fmla="*/ 10 w 41"/>
              <a:gd name="T5" fmla="*/ 0 h 66"/>
              <a:gd name="T6" fmla="*/ 40 w 41"/>
              <a:gd name="T7" fmla="*/ 13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69"/>
          <p:cNvSpPr>
            <a:spLocks/>
          </p:cNvSpPr>
          <p:nvPr/>
        </p:nvSpPr>
        <p:spPr bwMode="auto">
          <a:xfrm>
            <a:off x="7023103" y="6323264"/>
            <a:ext cx="133350" cy="280988"/>
          </a:xfrm>
          <a:custGeom>
            <a:avLst/>
            <a:gdLst>
              <a:gd name="T0" fmla="*/ 83 w 84"/>
              <a:gd name="T1" fmla="*/ 0 h 177"/>
              <a:gd name="T2" fmla="*/ 0 w 84"/>
              <a:gd name="T3" fmla="*/ 176 h 177"/>
              <a:gd name="T4" fmla="*/ 83 w 84"/>
              <a:gd name="T5" fmla="*/ 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70"/>
          <p:cNvSpPr>
            <a:spLocks/>
          </p:cNvSpPr>
          <p:nvPr/>
        </p:nvSpPr>
        <p:spPr bwMode="auto">
          <a:xfrm>
            <a:off x="7023103" y="6501064"/>
            <a:ext cx="66675" cy="103188"/>
          </a:xfrm>
          <a:custGeom>
            <a:avLst/>
            <a:gdLst>
              <a:gd name="T0" fmla="*/ 41 w 42"/>
              <a:gd name="T1" fmla="*/ 14 h 65"/>
              <a:gd name="T2" fmla="*/ 0 w 42"/>
              <a:gd name="T3" fmla="*/ 64 h 65"/>
              <a:gd name="T4" fmla="*/ 13 w 42"/>
              <a:gd name="T5" fmla="*/ 0 h 65"/>
              <a:gd name="T6" fmla="*/ 41 w 42"/>
              <a:gd name="T7" fmla="*/ 1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71"/>
          <p:cNvSpPr>
            <a:spLocks/>
          </p:cNvSpPr>
          <p:nvPr/>
        </p:nvSpPr>
        <p:spPr bwMode="auto">
          <a:xfrm>
            <a:off x="7415216" y="6332789"/>
            <a:ext cx="142875" cy="271463"/>
          </a:xfrm>
          <a:custGeom>
            <a:avLst/>
            <a:gdLst>
              <a:gd name="T0" fmla="*/ 89 w 90"/>
              <a:gd name="T1" fmla="*/ 0 h 171"/>
              <a:gd name="T2" fmla="*/ 0 w 90"/>
              <a:gd name="T3" fmla="*/ 170 h 171"/>
              <a:gd name="T4" fmla="*/ 89 w 90"/>
              <a:gd name="T5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72"/>
          <p:cNvSpPr>
            <a:spLocks/>
          </p:cNvSpPr>
          <p:nvPr/>
        </p:nvSpPr>
        <p:spPr bwMode="auto">
          <a:xfrm>
            <a:off x="7415216" y="6502652"/>
            <a:ext cx="69850" cy="101600"/>
          </a:xfrm>
          <a:custGeom>
            <a:avLst/>
            <a:gdLst>
              <a:gd name="T0" fmla="*/ 43 w 44"/>
              <a:gd name="T1" fmla="*/ 14 h 64"/>
              <a:gd name="T2" fmla="*/ 0 w 44"/>
              <a:gd name="T3" fmla="*/ 63 h 64"/>
              <a:gd name="T4" fmla="*/ 15 w 44"/>
              <a:gd name="T5" fmla="*/ 0 h 64"/>
              <a:gd name="T6" fmla="*/ 43 w 44"/>
              <a:gd name="T7" fmla="*/ 1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73"/>
          <p:cNvSpPr>
            <a:spLocks/>
          </p:cNvSpPr>
          <p:nvPr/>
        </p:nvSpPr>
        <p:spPr bwMode="auto">
          <a:xfrm>
            <a:off x="5505451" y="4900861"/>
            <a:ext cx="314325" cy="1073152"/>
          </a:xfrm>
          <a:custGeom>
            <a:avLst/>
            <a:gdLst>
              <a:gd name="T0" fmla="*/ 197 w 198"/>
              <a:gd name="T1" fmla="*/ 0 h 676"/>
              <a:gd name="T2" fmla="*/ 0 w 198"/>
              <a:gd name="T3" fmla="*/ 675 h 676"/>
              <a:gd name="T4" fmla="*/ 197 w 198"/>
              <a:gd name="T5" fmla="*/ 0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74"/>
          <p:cNvSpPr>
            <a:spLocks/>
          </p:cNvSpPr>
          <p:nvPr/>
        </p:nvSpPr>
        <p:spPr bwMode="auto">
          <a:xfrm>
            <a:off x="5505451" y="5869238"/>
            <a:ext cx="55563" cy="104775"/>
          </a:xfrm>
          <a:custGeom>
            <a:avLst/>
            <a:gdLst>
              <a:gd name="T0" fmla="*/ 34 w 35"/>
              <a:gd name="T1" fmla="*/ 9 h 66"/>
              <a:gd name="T2" fmla="*/ 0 w 35"/>
              <a:gd name="T3" fmla="*/ 65 h 66"/>
              <a:gd name="T4" fmla="*/ 3 w 35"/>
              <a:gd name="T5" fmla="*/ 0 h 66"/>
              <a:gd name="T6" fmla="*/ 34 w 35"/>
              <a:gd name="T7" fmla="*/ 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75"/>
          <p:cNvSpPr>
            <a:spLocks/>
          </p:cNvSpPr>
          <p:nvPr/>
        </p:nvSpPr>
        <p:spPr bwMode="auto">
          <a:xfrm>
            <a:off x="6561140" y="5092949"/>
            <a:ext cx="484188" cy="401638"/>
          </a:xfrm>
          <a:custGeom>
            <a:avLst/>
            <a:gdLst>
              <a:gd name="T0" fmla="*/ 0 w 305"/>
              <a:gd name="T1" fmla="*/ 252 h 253"/>
              <a:gd name="T2" fmla="*/ 0 w 305"/>
              <a:gd name="T3" fmla="*/ 0 h 253"/>
              <a:gd name="T4" fmla="*/ 304 w 305"/>
              <a:gd name="T5" fmla="*/ 0 h 253"/>
              <a:gd name="T6" fmla="*/ 304 w 305"/>
              <a:gd name="T7" fmla="*/ 252 h 253"/>
              <a:gd name="T8" fmla="*/ 0 w 30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76"/>
          <p:cNvSpPr>
            <a:spLocks/>
          </p:cNvSpPr>
          <p:nvPr/>
        </p:nvSpPr>
        <p:spPr bwMode="auto">
          <a:xfrm>
            <a:off x="6962778" y="5092949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77"/>
          <p:cNvSpPr>
            <a:spLocks noChangeShapeType="1"/>
          </p:cNvSpPr>
          <p:nvPr/>
        </p:nvSpPr>
        <p:spPr bwMode="auto">
          <a:xfrm flipH="1">
            <a:off x="7446966" y="5073899"/>
            <a:ext cx="147638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78"/>
          <p:cNvSpPr>
            <a:spLocks noChangeShapeType="1"/>
          </p:cNvSpPr>
          <p:nvPr/>
        </p:nvSpPr>
        <p:spPr bwMode="auto">
          <a:xfrm flipH="1">
            <a:off x="7413628" y="5091362"/>
            <a:ext cx="33338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79"/>
          <p:cNvSpPr>
            <a:spLocks noChangeShapeType="1"/>
          </p:cNvSpPr>
          <p:nvPr/>
        </p:nvSpPr>
        <p:spPr bwMode="auto">
          <a:xfrm flipH="1">
            <a:off x="7388228" y="5096124"/>
            <a:ext cx="25400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80"/>
          <p:cNvSpPr>
            <a:spLocks noChangeShapeType="1"/>
          </p:cNvSpPr>
          <p:nvPr/>
        </p:nvSpPr>
        <p:spPr bwMode="auto">
          <a:xfrm flipH="1">
            <a:off x="7358066" y="5102474"/>
            <a:ext cx="30163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81"/>
          <p:cNvSpPr>
            <a:spLocks noChangeShapeType="1"/>
          </p:cNvSpPr>
          <p:nvPr/>
        </p:nvSpPr>
        <p:spPr bwMode="auto">
          <a:xfrm flipH="1">
            <a:off x="7356478" y="5118349"/>
            <a:ext cx="1588" cy="206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82"/>
          <p:cNvSpPr>
            <a:spLocks noChangeShapeType="1"/>
          </p:cNvSpPr>
          <p:nvPr/>
        </p:nvSpPr>
        <p:spPr bwMode="auto">
          <a:xfrm>
            <a:off x="7356478" y="5138987"/>
            <a:ext cx="28575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83"/>
          <p:cNvSpPr>
            <a:spLocks noChangeShapeType="1"/>
          </p:cNvSpPr>
          <p:nvPr/>
        </p:nvSpPr>
        <p:spPr bwMode="auto">
          <a:xfrm>
            <a:off x="7385053" y="5164387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84"/>
          <p:cNvSpPr>
            <a:spLocks noChangeShapeType="1"/>
          </p:cNvSpPr>
          <p:nvPr/>
        </p:nvSpPr>
        <p:spPr bwMode="auto">
          <a:xfrm flipH="1">
            <a:off x="7400928" y="5191374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85"/>
          <p:cNvSpPr>
            <a:spLocks noChangeShapeType="1"/>
          </p:cNvSpPr>
          <p:nvPr/>
        </p:nvSpPr>
        <p:spPr bwMode="auto">
          <a:xfrm flipH="1">
            <a:off x="7358066" y="5213599"/>
            <a:ext cx="42863" cy="206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86"/>
          <p:cNvSpPr>
            <a:spLocks noChangeShapeType="1"/>
          </p:cNvSpPr>
          <p:nvPr/>
        </p:nvSpPr>
        <p:spPr bwMode="auto">
          <a:xfrm flipH="1">
            <a:off x="7324728" y="5234237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87"/>
          <p:cNvSpPr>
            <a:spLocks noChangeShapeType="1"/>
          </p:cNvSpPr>
          <p:nvPr/>
        </p:nvSpPr>
        <p:spPr bwMode="auto">
          <a:xfrm flipH="1">
            <a:off x="7281865" y="5242174"/>
            <a:ext cx="42863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88"/>
          <p:cNvSpPr>
            <a:spLocks noChangeShapeType="1"/>
          </p:cNvSpPr>
          <p:nvPr/>
        </p:nvSpPr>
        <p:spPr bwMode="auto">
          <a:xfrm flipH="1">
            <a:off x="7094540" y="5248524"/>
            <a:ext cx="187325" cy="28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89"/>
          <p:cNvSpPr>
            <a:spLocks/>
          </p:cNvSpPr>
          <p:nvPr/>
        </p:nvSpPr>
        <p:spPr bwMode="auto">
          <a:xfrm>
            <a:off x="7094540" y="5242174"/>
            <a:ext cx="95250" cy="46038"/>
          </a:xfrm>
          <a:custGeom>
            <a:avLst/>
            <a:gdLst>
              <a:gd name="T0" fmla="*/ 59 w 60"/>
              <a:gd name="T1" fmla="*/ 28 h 29"/>
              <a:gd name="T2" fmla="*/ 0 w 60"/>
              <a:gd name="T3" fmla="*/ 22 h 29"/>
              <a:gd name="T4" fmla="*/ 55 w 6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90"/>
          <p:cNvSpPr>
            <a:spLocks noChangeArrowheads="1"/>
          </p:cNvSpPr>
          <p:nvPr/>
        </p:nvSpPr>
        <p:spPr bwMode="auto">
          <a:xfrm>
            <a:off x="4792663" y="6010526"/>
            <a:ext cx="2730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77" name="Rectangle 91"/>
          <p:cNvSpPr>
            <a:spLocks noChangeArrowheads="1"/>
          </p:cNvSpPr>
          <p:nvPr/>
        </p:nvSpPr>
        <p:spPr bwMode="auto">
          <a:xfrm>
            <a:off x="6791327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8" name="Rectangle 92"/>
          <p:cNvSpPr>
            <a:spLocks noChangeArrowheads="1"/>
          </p:cNvSpPr>
          <p:nvPr/>
        </p:nvSpPr>
        <p:spPr bwMode="auto">
          <a:xfrm>
            <a:off x="7194553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9" name="Rectangle 93"/>
          <p:cNvSpPr>
            <a:spLocks noChangeArrowheads="1"/>
          </p:cNvSpPr>
          <p:nvPr/>
        </p:nvSpPr>
        <p:spPr bwMode="auto">
          <a:xfrm>
            <a:off x="6611940" y="5097712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80" name="Rectangle 94"/>
          <p:cNvSpPr>
            <a:spLocks noChangeArrowheads="1"/>
          </p:cNvSpPr>
          <p:nvPr/>
        </p:nvSpPr>
        <p:spPr bwMode="auto">
          <a:xfrm>
            <a:off x="5194301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2" name="Rectangle 96"/>
          <p:cNvSpPr>
            <a:spLocks noChangeArrowheads="1"/>
          </p:cNvSpPr>
          <p:nvPr/>
        </p:nvSpPr>
        <p:spPr bwMode="auto">
          <a:xfrm>
            <a:off x="6604002" y="4470648"/>
            <a:ext cx="2443165" cy="58261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dirty="0" smtClean="0">
                <a:latin typeface="Arial" pitchFamily="34" charset="0"/>
              </a:rPr>
              <a:t>The </a:t>
            </a:r>
            <a:r>
              <a:rPr lang="en-US" sz="1600" u="sng" dirty="0" smtClean="0">
                <a:latin typeface="Arial" pitchFamily="34" charset="0"/>
              </a:rPr>
              <a:t>middle key</a:t>
            </a:r>
            <a:r>
              <a:rPr lang="en-US" sz="1600" dirty="0" smtClean="0">
                <a:latin typeface="Arial" pitchFamily="34" charset="0"/>
              </a:rPr>
              <a:t> (i.e., 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</a:rPr>
              <a:t>17</a:t>
            </a:r>
            <a:r>
              <a:rPr lang="en-US" sz="1600" dirty="0" smtClean="0">
                <a:latin typeface="Arial" pitchFamily="34" charset="0"/>
              </a:rPr>
              <a:t>) </a:t>
            </a:r>
          </a:p>
          <a:p>
            <a:r>
              <a:rPr lang="en-US" sz="1600" dirty="0" smtClean="0">
                <a:latin typeface="Arial" pitchFamily="34" charset="0"/>
              </a:rPr>
              <a:t>is “pushed up”</a:t>
            </a:r>
            <a:endParaRPr lang="en-US" sz="1600" dirty="0">
              <a:latin typeface="Arial" pitchFamily="34" charset="0"/>
            </a:endParaRPr>
          </a:p>
        </p:txBody>
      </p:sp>
      <p:sp>
        <p:nvSpPr>
          <p:cNvPr id="184" name="Rectangle 98"/>
          <p:cNvSpPr>
            <a:spLocks noChangeArrowheads="1"/>
          </p:cNvSpPr>
          <p:nvPr/>
        </p:nvSpPr>
        <p:spPr bwMode="auto">
          <a:xfrm>
            <a:off x="8691567" y="5024687"/>
            <a:ext cx="1082676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Rectangle 99"/>
          <p:cNvSpPr>
            <a:spLocks noChangeArrowheads="1"/>
          </p:cNvSpPr>
          <p:nvPr/>
        </p:nvSpPr>
        <p:spPr bwMode="auto">
          <a:xfrm>
            <a:off x="9523418" y="5024687"/>
            <a:ext cx="500063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Arc 100"/>
          <p:cNvSpPr>
            <a:spLocks/>
          </p:cNvSpPr>
          <p:nvPr/>
        </p:nvSpPr>
        <p:spPr bwMode="auto">
          <a:xfrm>
            <a:off x="7024690" y="5399337"/>
            <a:ext cx="304800" cy="60960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/>
      <p:bldP spid="177" grpId="0"/>
      <p:bldP spid="178" grpId="0"/>
      <p:bldP spid="179" grpId="0"/>
      <p:bldP spid="180" grpId="0"/>
      <p:bldP spid="182" grpId="0" animBg="1"/>
      <p:bldP spid="184" grpId="0"/>
      <p:bldP spid="18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" name="Freeform 6"/>
          <p:cNvSpPr>
            <a:spLocks/>
          </p:cNvSpPr>
          <p:nvPr/>
        </p:nvSpPr>
        <p:spPr bwMode="auto">
          <a:xfrm>
            <a:off x="374649" y="5495925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733424" y="5495925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093787" y="5495925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1452562" y="5495925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182812" y="5507037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2541587" y="5507037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2901949" y="5507037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260724" y="5507037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374649" y="55038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744537" y="5492750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181224" y="5492750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2541587" y="55038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2911474" y="551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1793874" y="5276850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01"/>
          <p:cNvGrpSpPr>
            <a:grpSpLocks/>
          </p:cNvGrpSpPr>
          <p:nvPr/>
        </p:nvGrpSpPr>
        <p:grpSpPr bwMode="auto">
          <a:xfrm>
            <a:off x="5383212" y="1245818"/>
            <a:ext cx="3698879" cy="1018076"/>
            <a:chOff x="1897" y="2833"/>
            <a:chExt cx="2330" cy="820"/>
          </a:xfrm>
        </p:grpSpPr>
        <p:sp>
          <p:nvSpPr>
            <p:cNvPr id="128" name="Freeform 43"/>
            <p:cNvSpPr>
              <a:spLocks/>
            </p:cNvSpPr>
            <p:nvPr/>
          </p:nvSpPr>
          <p:spPr bwMode="auto">
            <a:xfrm>
              <a:off x="1897" y="3400"/>
              <a:ext cx="255" cy="253"/>
            </a:xfrm>
            <a:custGeom>
              <a:avLst/>
              <a:gdLst>
                <a:gd name="T0" fmla="*/ 0 w 255"/>
                <a:gd name="T1" fmla="*/ 252 h 253"/>
                <a:gd name="T2" fmla="*/ 0 w 255"/>
                <a:gd name="T3" fmla="*/ 0 h 253"/>
                <a:gd name="T4" fmla="*/ 254 w 255"/>
                <a:gd name="T5" fmla="*/ 0 h 253"/>
                <a:gd name="T6" fmla="*/ 254 w 255"/>
                <a:gd name="T7" fmla="*/ 252 h 253"/>
                <a:gd name="T8" fmla="*/ 0 w 25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53">
                  <a:moveTo>
                    <a:pt x="0" y="252"/>
                  </a:moveTo>
                  <a:lnTo>
                    <a:pt x="0" y="0"/>
                  </a:lnTo>
                  <a:lnTo>
                    <a:pt x="254" y="0"/>
                  </a:lnTo>
                  <a:lnTo>
                    <a:pt x="25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44"/>
            <p:cNvSpPr>
              <a:spLocks/>
            </p:cNvSpPr>
            <p:nvPr/>
          </p:nvSpPr>
          <p:spPr bwMode="auto">
            <a:xfrm>
              <a:off x="1948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45"/>
            <p:cNvSpPr>
              <a:spLocks/>
            </p:cNvSpPr>
            <p:nvPr/>
          </p:nvSpPr>
          <p:spPr bwMode="auto">
            <a:xfrm>
              <a:off x="2151" y="3400"/>
              <a:ext cx="253" cy="253"/>
            </a:xfrm>
            <a:custGeom>
              <a:avLst/>
              <a:gdLst>
                <a:gd name="T0" fmla="*/ 0 w 253"/>
                <a:gd name="T1" fmla="*/ 252 h 253"/>
                <a:gd name="T2" fmla="*/ 0 w 253"/>
                <a:gd name="T3" fmla="*/ 0 h 253"/>
                <a:gd name="T4" fmla="*/ 252 w 253"/>
                <a:gd name="T5" fmla="*/ 0 h 253"/>
                <a:gd name="T6" fmla="*/ 252 w 253"/>
                <a:gd name="T7" fmla="*/ 252 h 253"/>
                <a:gd name="T8" fmla="*/ 0 w 253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253">
                  <a:moveTo>
                    <a:pt x="0" y="252"/>
                  </a:moveTo>
                  <a:lnTo>
                    <a:pt x="0" y="0"/>
                  </a:lnTo>
                  <a:lnTo>
                    <a:pt x="252" y="0"/>
                  </a:lnTo>
                  <a:lnTo>
                    <a:pt x="252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46"/>
            <p:cNvSpPr>
              <a:spLocks/>
            </p:cNvSpPr>
            <p:nvPr/>
          </p:nvSpPr>
          <p:spPr bwMode="auto">
            <a:xfrm>
              <a:off x="2201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47"/>
            <p:cNvSpPr>
              <a:spLocks/>
            </p:cNvSpPr>
            <p:nvPr/>
          </p:nvSpPr>
          <p:spPr bwMode="auto">
            <a:xfrm>
              <a:off x="240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48"/>
            <p:cNvSpPr>
              <a:spLocks/>
            </p:cNvSpPr>
            <p:nvPr/>
          </p:nvSpPr>
          <p:spPr bwMode="auto">
            <a:xfrm>
              <a:off x="2454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49"/>
            <p:cNvSpPr>
              <a:spLocks/>
            </p:cNvSpPr>
            <p:nvPr/>
          </p:nvSpPr>
          <p:spPr bwMode="auto">
            <a:xfrm>
              <a:off x="2656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50"/>
            <p:cNvSpPr>
              <a:spLocks/>
            </p:cNvSpPr>
            <p:nvPr/>
          </p:nvSpPr>
          <p:spPr bwMode="auto">
            <a:xfrm>
              <a:off x="2707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51"/>
            <p:cNvSpPr>
              <a:spLocks/>
            </p:cNvSpPr>
            <p:nvPr/>
          </p:nvSpPr>
          <p:spPr bwMode="auto">
            <a:xfrm>
              <a:off x="2910" y="3400"/>
              <a:ext cx="51" cy="253"/>
            </a:xfrm>
            <a:custGeom>
              <a:avLst/>
              <a:gdLst>
                <a:gd name="T0" fmla="*/ 0 w 51"/>
                <a:gd name="T1" fmla="*/ 252 h 253"/>
                <a:gd name="T2" fmla="*/ 0 w 51"/>
                <a:gd name="T3" fmla="*/ 0 h 253"/>
                <a:gd name="T4" fmla="*/ 50 w 51"/>
                <a:gd name="T5" fmla="*/ 0 h 253"/>
                <a:gd name="T6" fmla="*/ 50 w 51"/>
                <a:gd name="T7" fmla="*/ 252 h 253"/>
                <a:gd name="T8" fmla="*/ 0 w 51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53">
                  <a:moveTo>
                    <a:pt x="0" y="252"/>
                  </a:moveTo>
                  <a:lnTo>
                    <a:pt x="0" y="0"/>
                  </a:lnTo>
                  <a:lnTo>
                    <a:pt x="50" y="0"/>
                  </a:lnTo>
                  <a:lnTo>
                    <a:pt x="50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52"/>
            <p:cNvSpPr>
              <a:spLocks/>
            </p:cNvSpPr>
            <p:nvPr/>
          </p:nvSpPr>
          <p:spPr bwMode="auto">
            <a:xfrm>
              <a:off x="316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53"/>
            <p:cNvSpPr>
              <a:spLocks/>
            </p:cNvSpPr>
            <p:nvPr/>
          </p:nvSpPr>
          <p:spPr bwMode="auto">
            <a:xfrm>
              <a:off x="3214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54"/>
            <p:cNvSpPr>
              <a:spLocks/>
            </p:cNvSpPr>
            <p:nvPr/>
          </p:nvSpPr>
          <p:spPr bwMode="auto">
            <a:xfrm>
              <a:off x="3416" y="3400"/>
              <a:ext cx="255" cy="253"/>
            </a:xfrm>
            <a:custGeom>
              <a:avLst/>
              <a:gdLst>
                <a:gd name="T0" fmla="*/ 0 w 255"/>
                <a:gd name="T1" fmla="*/ 252 h 253"/>
                <a:gd name="T2" fmla="*/ 0 w 255"/>
                <a:gd name="T3" fmla="*/ 0 h 253"/>
                <a:gd name="T4" fmla="*/ 254 w 255"/>
                <a:gd name="T5" fmla="*/ 0 h 253"/>
                <a:gd name="T6" fmla="*/ 254 w 255"/>
                <a:gd name="T7" fmla="*/ 252 h 253"/>
                <a:gd name="T8" fmla="*/ 0 w 25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53">
                  <a:moveTo>
                    <a:pt x="0" y="252"/>
                  </a:moveTo>
                  <a:lnTo>
                    <a:pt x="0" y="0"/>
                  </a:lnTo>
                  <a:lnTo>
                    <a:pt x="254" y="0"/>
                  </a:lnTo>
                  <a:lnTo>
                    <a:pt x="25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55"/>
            <p:cNvSpPr>
              <a:spLocks/>
            </p:cNvSpPr>
            <p:nvPr/>
          </p:nvSpPr>
          <p:spPr bwMode="auto">
            <a:xfrm>
              <a:off x="3467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56"/>
            <p:cNvSpPr>
              <a:spLocks/>
            </p:cNvSpPr>
            <p:nvPr/>
          </p:nvSpPr>
          <p:spPr bwMode="auto">
            <a:xfrm>
              <a:off x="3670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57"/>
            <p:cNvSpPr>
              <a:spLocks/>
            </p:cNvSpPr>
            <p:nvPr/>
          </p:nvSpPr>
          <p:spPr bwMode="auto">
            <a:xfrm>
              <a:off x="3720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58"/>
            <p:cNvSpPr>
              <a:spLocks/>
            </p:cNvSpPr>
            <p:nvPr/>
          </p:nvSpPr>
          <p:spPr bwMode="auto">
            <a:xfrm>
              <a:off x="392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59"/>
            <p:cNvSpPr>
              <a:spLocks/>
            </p:cNvSpPr>
            <p:nvPr/>
          </p:nvSpPr>
          <p:spPr bwMode="auto">
            <a:xfrm>
              <a:off x="3973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60"/>
            <p:cNvSpPr>
              <a:spLocks/>
            </p:cNvSpPr>
            <p:nvPr/>
          </p:nvSpPr>
          <p:spPr bwMode="auto">
            <a:xfrm>
              <a:off x="4176" y="3400"/>
              <a:ext cx="51" cy="253"/>
            </a:xfrm>
            <a:custGeom>
              <a:avLst/>
              <a:gdLst>
                <a:gd name="T0" fmla="*/ 0 w 51"/>
                <a:gd name="T1" fmla="*/ 252 h 253"/>
                <a:gd name="T2" fmla="*/ 0 w 51"/>
                <a:gd name="T3" fmla="*/ 0 h 253"/>
                <a:gd name="T4" fmla="*/ 50 w 51"/>
                <a:gd name="T5" fmla="*/ 0 h 253"/>
                <a:gd name="T6" fmla="*/ 50 w 51"/>
                <a:gd name="T7" fmla="*/ 252 h 253"/>
                <a:gd name="T8" fmla="*/ 0 w 51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53">
                  <a:moveTo>
                    <a:pt x="0" y="252"/>
                  </a:moveTo>
                  <a:lnTo>
                    <a:pt x="0" y="0"/>
                  </a:lnTo>
                  <a:lnTo>
                    <a:pt x="50" y="0"/>
                  </a:lnTo>
                  <a:lnTo>
                    <a:pt x="50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75"/>
            <p:cNvSpPr>
              <a:spLocks/>
            </p:cNvSpPr>
            <p:nvPr/>
          </p:nvSpPr>
          <p:spPr bwMode="auto">
            <a:xfrm>
              <a:off x="3068" y="2833"/>
              <a:ext cx="305" cy="253"/>
            </a:xfrm>
            <a:custGeom>
              <a:avLst/>
              <a:gdLst>
                <a:gd name="T0" fmla="*/ 0 w 305"/>
                <a:gd name="T1" fmla="*/ 252 h 253"/>
                <a:gd name="T2" fmla="*/ 0 w 305"/>
                <a:gd name="T3" fmla="*/ 0 h 253"/>
                <a:gd name="T4" fmla="*/ 304 w 305"/>
                <a:gd name="T5" fmla="*/ 0 h 253"/>
                <a:gd name="T6" fmla="*/ 304 w 305"/>
                <a:gd name="T7" fmla="*/ 252 h 253"/>
                <a:gd name="T8" fmla="*/ 0 w 30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" h="253">
                  <a:moveTo>
                    <a:pt x="0" y="252"/>
                  </a:moveTo>
                  <a:lnTo>
                    <a:pt x="0" y="0"/>
                  </a:lnTo>
                  <a:lnTo>
                    <a:pt x="304" y="0"/>
                  </a:lnTo>
                  <a:lnTo>
                    <a:pt x="30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76"/>
            <p:cNvSpPr>
              <a:spLocks/>
            </p:cNvSpPr>
            <p:nvPr/>
          </p:nvSpPr>
          <p:spPr bwMode="auto">
            <a:xfrm>
              <a:off x="3321" y="2833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90"/>
            <p:cNvSpPr>
              <a:spLocks noChangeArrowheads="1"/>
            </p:cNvSpPr>
            <p:nvPr/>
          </p:nvSpPr>
          <p:spPr bwMode="auto">
            <a:xfrm>
              <a:off x="1954" y="3411"/>
              <a:ext cx="1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77" name="Rectangle 91"/>
            <p:cNvSpPr>
              <a:spLocks noChangeArrowheads="1"/>
            </p:cNvSpPr>
            <p:nvPr/>
          </p:nvSpPr>
          <p:spPr bwMode="auto">
            <a:xfrm>
              <a:off x="3213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3467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3100" y="2836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2207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86" name="Arc 100"/>
            <p:cNvSpPr>
              <a:spLocks/>
            </p:cNvSpPr>
            <p:nvPr/>
          </p:nvSpPr>
          <p:spPr bwMode="auto">
            <a:xfrm>
              <a:off x="3360" y="3026"/>
              <a:ext cx="192" cy="3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Curved Right Arrow 69"/>
          <p:cNvSpPr/>
          <p:nvPr/>
        </p:nvSpPr>
        <p:spPr>
          <a:xfrm>
            <a:off x="122391" y="4686425"/>
            <a:ext cx="252258" cy="676524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189900" y="2421732"/>
            <a:ext cx="2902924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urved Down Arrow 70"/>
          <p:cNvSpPr/>
          <p:nvPr/>
        </p:nvSpPr>
        <p:spPr>
          <a:xfrm rot="16200000">
            <a:off x="4564061" y="1878925"/>
            <a:ext cx="577850" cy="288926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95" grpId="0"/>
      <p:bldP spid="96" grpId="0"/>
      <p:bldP spid="97" grpId="0"/>
      <p:bldP spid="98" grpId="0"/>
      <p:bldP spid="99" grpId="0"/>
      <p:bldP spid="106" grpId="0" animBg="1"/>
      <p:bldP spid="108" grpId="0" animBg="1"/>
      <p:bldP spid="70" grpId="0" animBg="1"/>
      <p:bldP spid="181" grpId="0" animBg="1"/>
      <p:bldP spid="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14" name="Freeform 7"/>
          <p:cNvSpPr>
            <a:spLocks/>
          </p:cNvSpPr>
          <p:nvPr/>
        </p:nvSpPr>
        <p:spPr bwMode="auto">
          <a:xfrm>
            <a:off x="412750" y="4259262"/>
            <a:ext cx="327025" cy="325438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8"/>
          <p:cNvSpPr>
            <a:spLocks/>
          </p:cNvSpPr>
          <p:nvPr/>
        </p:nvSpPr>
        <p:spPr bwMode="auto">
          <a:xfrm>
            <a:off x="738187" y="4259262"/>
            <a:ext cx="325438" cy="325438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"/>
          <p:cNvSpPr>
            <a:spLocks/>
          </p:cNvSpPr>
          <p:nvPr/>
        </p:nvSpPr>
        <p:spPr bwMode="auto">
          <a:xfrm>
            <a:off x="1062037" y="4259262"/>
            <a:ext cx="327025" cy="325438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0"/>
          <p:cNvSpPr>
            <a:spLocks/>
          </p:cNvSpPr>
          <p:nvPr/>
        </p:nvSpPr>
        <p:spPr bwMode="auto">
          <a:xfrm>
            <a:off x="1387475" y="4259262"/>
            <a:ext cx="325437" cy="325438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Rectangle 11"/>
          <p:cNvSpPr>
            <a:spLocks noChangeArrowheads="1"/>
          </p:cNvSpPr>
          <p:nvPr/>
        </p:nvSpPr>
        <p:spPr bwMode="auto">
          <a:xfrm>
            <a:off x="423862" y="423862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749300" y="423862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20" name="Freeform 13"/>
          <p:cNvSpPr>
            <a:spLocks/>
          </p:cNvSpPr>
          <p:nvPr/>
        </p:nvSpPr>
        <p:spPr bwMode="auto">
          <a:xfrm>
            <a:off x="3581400" y="264160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4"/>
          <p:cNvSpPr>
            <a:spLocks/>
          </p:cNvSpPr>
          <p:nvPr/>
        </p:nvSpPr>
        <p:spPr bwMode="auto">
          <a:xfrm>
            <a:off x="3660775" y="264160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5"/>
          <p:cNvSpPr>
            <a:spLocks/>
          </p:cNvSpPr>
          <p:nvPr/>
        </p:nvSpPr>
        <p:spPr bwMode="auto">
          <a:xfrm>
            <a:off x="4067175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6"/>
          <p:cNvSpPr>
            <a:spLocks/>
          </p:cNvSpPr>
          <p:nvPr/>
        </p:nvSpPr>
        <p:spPr bwMode="auto">
          <a:xfrm>
            <a:off x="4148137" y="264160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7"/>
          <p:cNvSpPr>
            <a:spLocks/>
          </p:cNvSpPr>
          <p:nvPr/>
        </p:nvSpPr>
        <p:spPr bwMode="auto">
          <a:xfrm>
            <a:off x="4554537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8"/>
          <p:cNvSpPr>
            <a:spLocks/>
          </p:cNvSpPr>
          <p:nvPr/>
        </p:nvSpPr>
        <p:spPr bwMode="auto">
          <a:xfrm>
            <a:off x="4635500" y="264160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9"/>
          <p:cNvSpPr>
            <a:spLocks/>
          </p:cNvSpPr>
          <p:nvPr/>
        </p:nvSpPr>
        <p:spPr bwMode="auto">
          <a:xfrm>
            <a:off x="5041900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20"/>
          <p:cNvSpPr>
            <a:spLocks/>
          </p:cNvSpPr>
          <p:nvPr/>
        </p:nvSpPr>
        <p:spPr bwMode="auto">
          <a:xfrm>
            <a:off x="5122862" y="264160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21"/>
          <p:cNvSpPr>
            <a:spLocks/>
          </p:cNvSpPr>
          <p:nvPr/>
        </p:nvSpPr>
        <p:spPr bwMode="auto">
          <a:xfrm>
            <a:off x="5529262" y="2641600"/>
            <a:ext cx="82550" cy="404812"/>
          </a:xfrm>
          <a:custGeom>
            <a:avLst/>
            <a:gdLst>
              <a:gd name="T0" fmla="*/ 0 w 52"/>
              <a:gd name="T1" fmla="*/ 254 h 255"/>
              <a:gd name="T2" fmla="*/ 0 w 52"/>
              <a:gd name="T3" fmla="*/ 0 h 255"/>
              <a:gd name="T4" fmla="*/ 51 w 52"/>
              <a:gd name="T5" fmla="*/ 0 h 255"/>
              <a:gd name="T6" fmla="*/ 51 w 52"/>
              <a:gd name="T7" fmla="*/ 254 h 255"/>
              <a:gd name="T8" fmla="*/ 0 w 52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22"/>
          <p:cNvSpPr>
            <a:spLocks/>
          </p:cNvSpPr>
          <p:nvPr/>
        </p:nvSpPr>
        <p:spPr bwMode="auto">
          <a:xfrm>
            <a:off x="3194050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23"/>
          <p:cNvSpPr>
            <a:spLocks/>
          </p:cNvSpPr>
          <p:nvPr/>
        </p:nvSpPr>
        <p:spPr bwMode="auto">
          <a:xfrm>
            <a:off x="351948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24"/>
          <p:cNvSpPr>
            <a:spLocks/>
          </p:cNvSpPr>
          <p:nvPr/>
        </p:nvSpPr>
        <p:spPr bwMode="auto">
          <a:xfrm>
            <a:off x="3844925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25"/>
          <p:cNvSpPr>
            <a:spLocks/>
          </p:cNvSpPr>
          <p:nvPr/>
        </p:nvSpPr>
        <p:spPr bwMode="auto">
          <a:xfrm>
            <a:off x="41687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26"/>
          <p:cNvSpPr>
            <a:spLocks/>
          </p:cNvSpPr>
          <p:nvPr/>
        </p:nvSpPr>
        <p:spPr bwMode="auto">
          <a:xfrm>
            <a:off x="460533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27"/>
          <p:cNvSpPr>
            <a:spLocks/>
          </p:cNvSpPr>
          <p:nvPr/>
        </p:nvSpPr>
        <p:spPr bwMode="auto">
          <a:xfrm>
            <a:off x="49307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28"/>
          <p:cNvSpPr>
            <a:spLocks/>
          </p:cNvSpPr>
          <p:nvPr/>
        </p:nvSpPr>
        <p:spPr bwMode="auto">
          <a:xfrm>
            <a:off x="5256212" y="4267200"/>
            <a:ext cx="323850" cy="325437"/>
          </a:xfrm>
          <a:custGeom>
            <a:avLst/>
            <a:gdLst>
              <a:gd name="T0" fmla="*/ 0 w 204"/>
              <a:gd name="T1" fmla="*/ 204 h 205"/>
              <a:gd name="T2" fmla="*/ 0 w 204"/>
              <a:gd name="T3" fmla="*/ 0 h 205"/>
              <a:gd name="T4" fmla="*/ 203 w 204"/>
              <a:gd name="T5" fmla="*/ 0 h 205"/>
              <a:gd name="T6" fmla="*/ 203 w 204"/>
              <a:gd name="T7" fmla="*/ 204 h 205"/>
              <a:gd name="T8" fmla="*/ 0 w 204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29"/>
          <p:cNvSpPr>
            <a:spLocks/>
          </p:cNvSpPr>
          <p:nvPr/>
        </p:nvSpPr>
        <p:spPr bwMode="auto">
          <a:xfrm>
            <a:off x="55784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30"/>
          <p:cNvSpPr>
            <a:spLocks/>
          </p:cNvSpPr>
          <p:nvPr/>
        </p:nvSpPr>
        <p:spPr bwMode="auto">
          <a:xfrm>
            <a:off x="601662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31"/>
          <p:cNvSpPr>
            <a:spLocks/>
          </p:cNvSpPr>
          <p:nvPr/>
        </p:nvSpPr>
        <p:spPr bwMode="auto">
          <a:xfrm>
            <a:off x="634206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32"/>
          <p:cNvSpPr>
            <a:spLocks/>
          </p:cNvSpPr>
          <p:nvPr/>
        </p:nvSpPr>
        <p:spPr bwMode="auto">
          <a:xfrm>
            <a:off x="666591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33"/>
          <p:cNvSpPr>
            <a:spLocks/>
          </p:cNvSpPr>
          <p:nvPr/>
        </p:nvSpPr>
        <p:spPr bwMode="auto">
          <a:xfrm>
            <a:off x="6989762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34"/>
          <p:cNvSpPr>
            <a:spLocks/>
          </p:cNvSpPr>
          <p:nvPr/>
        </p:nvSpPr>
        <p:spPr bwMode="auto">
          <a:xfrm>
            <a:off x="7416800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35"/>
          <p:cNvSpPr>
            <a:spLocks/>
          </p:cNvSpPr>
          <p:nvPr/>
        </p:nvSpPr>
        <p:spPr bwMode="auto">
          <a:xfrm>
            <a:off x="7742237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36"/>
          <p:cNvSpPr>
            <a:spLocks/>
          </p:cNvSpPr>
          <p:nvPr/>
        </p:nvSpPr>
        <p:spPr bwMode="auto">
          <a:xfrm>
            <a:off x="8066087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37"/>
          <p:cNvSpPr>
            <a:spLocks/>
          </p:cNvSpPr>
          <p:nvPr/>
        </p:nvSpPr>
        <p:spPr bwMode="auto">
          <a:xfrm>
            <a:off x="838993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38"/>
          <p:cNvSpPr>
            <a:spLocks/>
          </p:cNvSpPr>
          <p:nvPr/>
        </p:nvSpPr>
        <p:spPr bwMode="auto">
          <a:xfrm>
            <a:off x="1460500" y="340995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39"/>
          <p:cNvSpPr>
            <a:spLocks/>
          </p:cNvSpPr>
          <p:nvPr/>
        </p:nvSpPr>
        <p:spPr bwMode="auto">
          <a:xfrm>
            <a:off x="154146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40"/>
          <p:cNvSpPr>
            <a:spLocks/>
          </p:cNvSpPr>
          <p:nvPr/>
        </p:nvSpPr>
        <p:spPr bwMode="auto">
          <a:xfrm>
            <a:off x="1946275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41"/>
          <p:cNvSpPr>
            <a:spLocks/>
          </p:cNvSpPr>
          <p:nvPr/>
        </p:nvSpPr>
        <p:spPr bwMode="auto">
          <a:xfrm>
            <a:off x="202723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Freeform 42"/>
          <p:cNvSpPr>
            <a:spLocks/>
          </p:cNvSpPr>
          <p:nvPr/>
        </p:nvSpPr>
        <p:spPr bwMode="auto">
          <a:xfrm>
            <a:off x="2433637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43"/>
          <p:cNvSpPr>
            <a:spLocks/>
          </p:cNvSpPr>
          <p:nvPr/>
        </p:nvSpPr>
        <p:spPr bwMode="auto">
          <a:xfrm>
            <a:off x="2514600" y="340995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44"/>
          <p:cNvSpPr>
            <a:spLocks/>
          </p:cNvSpPr>
          <p:nvPr/>
        </p:nvSpPr>
        <p:spPr bwMode="auto">
          <a:xfrm>
            <a:off x="292100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5"/>
          <p:cNvSpPr>
            <a:spLocks/>
          </p:cNvSpPr>
          <p:nvPr/>
        </p:nvSpPr>
        <p:spPr bwMode="auto">
          <a:xfrm>
            <a:off x="300196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46"/>
          <p:cNvSpPr>
            <a:spLocks/>
          </p:cNvSpPr>
          <p:nvPr/>
        </p:nvSpPr>
        <p:spPr bwMode="auto">
          <a:xfrm>
            <a:off x="3408362" y="3409950"/>
            <a:ext cx="82550" cy="404812"/>
          </a:xfrm>
          <a:custGeom>
            <a:avLst/>
            <a:gdLst>
              <a:gd name="T0" fmla="*/ 0 w 52"/>
              <a:gd name="T1" fmla="*/ 254 h 255"/>
              <a:gd name="T2" fmla="*/ 0 w 52"/>
              <a:gd name="T3" fmla="*/ 0 h 255"/>
              <a:gd name="T4" fmla="*/ 51 w 52"/>
              <a:gd name="T5" fmla="*/ 0 h 255"/>
              <a:gd name="T6" fmla="*/ 51 w 52"/>
              <a:gd name="T7" fmla="*/ 254 h 255"/>
              <a:gd name="T8" fmla="*/ 0 w 52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47"/>
          <p:cNvSpPr>
            <a:spLocks/>
          </p:cNvSpPr>
          <p:nvPr/>
        </p:nvSpPr>
        <p:spPr bwMode="auto">
          <a:xfrm>
            <a:off x="567055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75151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157912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238875" y="340995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6645275" y="340995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Freeform 52"/>
          <p:cNvSpPr>
            <a:spLocks/>
          </p:cNvSpPr>
          <p:nvPr/>
        </p:nvSpPr>
        <p:spPr bwMode="auto">
          <a:xfrm>
            <a:off x="672623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Freeform 53"/>
          <p:cNvSpPr>
            <a:spLocks/>
          </p:cNvSpPr>
          <p:nvPr/>
        </p:nvSpPr>
        <p:spPr bwMode="auto">
          <a:xfrm>
            <a:off x="713105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Freeform 54"/>
          <p:cNvSpPr>
            <a:spLocks/>
          </p:cNvSpPr>
          <p:nvPr/>
        </p:nvSpPr>
        <p:spPr bwMode="auto">
          <a:xfrm>
            <a:off x="721518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Freeform 55"/>
          <p:cNvSpPr>
            <a:spLocks/>
          </p:cNvSpPr>
          <p:nvPr/>
        </p:nvSpPr>
        <p:spPr bwMode="auto">
          <a:xfrm>
            <a:off x="7618412" y="3409950"/>
            <a:ext cx="84138" cy="404812"/>
          </a:xfrm>
          <a:custGeom>
            <a:avLst/>
            <a:gdLst>
              <a:gd name="T0" fmla="*/ 0 w 53"/>
              <a:gd name="T1" fmla="*/ 254 h 255"/>
              <a:gd name="T2" fmla="*/ 0 w 53"/>
              <a:gd name="T3" fmla="*/ 0 h 255"/>
              <a:gd name="T4" fmla="*/ 52 w 53"/>
              <a:gd name="T5" fmla="*/ 0 h 255"/>
              <a:gd name="T6" fmla="*/ 52 w 53"/>
              <a:gd name="T7" fmla="*/ 254 h 255"/>
              <a:gd name="T8" fmla="*/ 0 w 53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6"/>
          <p:cNvSpPr>
            <a:spLocks/>
          </p:cNvSpPr>
          <p:nvPr/>
        </p:nvSpPr>
        <p:spPr bwMode="auto">
          <a:xfrm>
            <a:off x="1044575" y="3732212"/>
            <a:ext cx="446087" cy="496888"/>
          </a:xfrm>
          <a:custGeom>
            <a:avLst/>
            <a:gdLst>
              <a:gd name="T0" fmla="*/ 280 w 281"/>
              <a:gd name="T1" fmla="*/ 0 h 313"/>
              <a:gd name="T2" fmla="*/ 0 w 281"/>
              <a:gd name="T3" fmla="*/ 312 h 313"/>
              <a:gd name="T4" fmla="*/ 280 w 281"/>
              <a:gd name="T5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Freeform 57"/>
          <p:cNvSpPr>
            <a:spLocks/>
          </p:cNvSpPr>
          <p:nvPr/>
        </p:nvSpPr>
        <p:spPr bwMode="auto">
          <a:xfrm>
            <a:off x="1044575" y="4135437"/>
            <a:ext cx="87312" cy="93663"/>
          </a:xfrm>
          <a:custGeom>
            <a:avLst/>
            <a:gdLst>
              <a:gd name="T0" fmla="*/ 54 w 55"/>
              <a:gd name="T1" fmla="*/ 21 h 59"/>
              <a:gd name="T2" fmla="*/ 0 w 55"/>
              <a:gd name="T3" fmla="*/ 58 h 59"/>
              <a:gd name="T4" fmla="*/ 30 w 55"/>
              <a:gd name="T5" fmla="*/ 0 h 59"/>
              <a:gd name="T6" fmla="*/ 54 w 55"/>
              <a:gd name="T7" fmla="*/ 2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Freeform 58"/>
          <p:cNvSpPr>
            <a:spLocks/>
          </p:cNvSpPr>
          <p:nvPr/>
        </p:nvSpPr>
        <p:spPr bwMode="auto">
          <a:xfrm>
            <a:off x="1976437" y="3732212"/>
            <a:ext cx="449263" cy="506413"/>
          </a:xfrm>
          <a:custGeom>
            <a:avLst/>
            <a:gdLst>
              <a:gd name="T0" fmla="*/ 0 w 283"/>
              <a:gd name="T1" fmla="*/ 0 h 319"/>
              <a:gd name="T2" fmla="*/ 282 w 283"/>
              <a:gd name="T3" fmla="*/ 318 h 319"/>
              <a:gd name="T4" fmla="*/ 0 w 283"/>
              <a:gd name="T5" fmla="*/ 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Freeform 59"/>
          <p:cNvSpPr>
            <a:spLocks/>
          </p:cNvSpPr>
          <p:nvPr/>
        </p:nvSpPr>
        <p:spPr bwMode="auto">
          <a:xfrm>
            <a:off x="2336800" y="4146550"/>
            <a:ext cx="88900" cy="92075"/>
          </a:xfrm>
          <a:custGeom>
            <a:avLst/>
            <a:gdLst>
              <a:gd name="T0" fmla="*/ 24 w 56"/>
              <a:gd name="T1" fmla="*/ 0 h 58"/>
              <a:gd name="T2" fmla="*/ 55 w 56"/>
              <a:gd name="T3" fmla="*/ 57 h 58"/>
              <a:gd name="T4" fmla="*/ 0 w 56"/>
              <a:gd name="T5" fmla="*/ 21 h 58"/>
              <a:gd name="T6" fmla="*/ 24 w 56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60"/>
          <p:cNvSpPr>
            <a:spLocks/>
          </p:cNvSpPr>
          <p:nvPr/>
        </p:nvSpPr>
        <p:spPr bwMode="auto">
          <a:xfrm>
            <a:off x="2474912" y="3732212"/>
            <a:ext cx="1330325" cy="517525"/>
          </a:xfrm>
          <a:custGeom>
            <a:avLst/>
            <a:gdLst>
              <a:gd name="T0" fmla="*/ 0 w 838"/>
              <a:gd name="T1" fmla="*/ 0 h 326"/>
              <a:gd name="T2" fmla="*/ 837 w 838"/>
              <a:gd name="T3" fmla="*/ 325 h 326"/>
              <a:gd name="T4" fmla="*/ 0 w 838"/>
              <a:gd name="T5" fmla="*/ 0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61"/>
          <p:cNvSpPr>
            <a:spLocks/>
          </p:cNvSpPr>
          <p:nvPr/>
        </p:nvSpPr>
        <p:spPr bwMode="auto">
          <a:xfrm>
            <a:off x="3700462" y="4187825"/>
            <a:ext cx="104775" cy="61912"/>
          </a:xfrm>
          <a:custGeom>
            <a:avLst/>
            <a:gdLst>
              <a:gd name="T0" fmla="*/ 11 w 66"/>
              <a:gd name="T1" fmla="*/ 0 h 39"/>
              <a:gd name="T2" fmla="*/ 65 w 66"/>
              <a:gd name="T3" fmla="*/ 38 h 39"/>
              <a:gd name="T4" fmla="*/ 0 w 66"/>
              <a:gd name="T5" fmla="*/ 30 h 39"/>
              <a:gd name="T6" fmla="*/ 11 w 66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62"/>
          <p:cNvSpPr>
            <a:spLocks/>
          </p:cNvSpPr>
          <p:nvPr/>
        </p:nvSpPr>
        <p:spPr bwMode="auto">
          <a:xfrm>
            <a:off x="5256212" y="3752850"/>
            <a:ext cx="446088" cy="496887"/>
          </a:xfrm>
          <a:custGeom>
            <a:avLst/>
            <a:gdLst>
              <a:gd name="T0" fmla="*/ 280 w 281"/>
              <a:gd name="T1" fmla="*/ 0 h 313"/>
              <a:gd name="T2" fmla="*/ 0 w 281"/>
              <a:gd name="T3" fmla="*/ 312 h 313"/>
              <a:gd name="T4" fmla="*/ 280 w 281"/>
              <a:gd name="T5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63"/>
          <p:cNvSpPr>
            <a:spLocks/>
          </p:cNvSpPr>
          <p:nvPr/>
        </p:nvSpPr>
        <p:spPr bwMode="auto">
          <a:xfrm>
            <a:off x="5256212" y="4156075"/>
            <a:ext cx="87313" cy="93662"/>
          </a:xfrm>
          <a:custGeom>
            <a:avLst/>
            <a:gdLst>
              <a:gd name="T0" fmla="*/ 54 w 55"/>
              <a:gd name="T1" fmla="*/ 21 h 59"/>
              <a:gd name="T2" fmla="*/ 0 w 55"/>
              <a:gd name="T3" fmla="*/ 58 h 59"/>
              <a:gd name="T4" fmla="*/ 30 w 55"/>
              <a:gd name="T5" fmla="*/ 0 h 59"/>
              <a:gd name="T6" fmla="*/ 54 w 55"/>
              <a:gd name="T7" fmla="*/ 2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64"/>
          <p:cNvSpPr>
            <a:spLocks/>
          </p:cNvSpPr>
          <p:nvPr/>
        </p:nvSpPr>
        <p:spPr bwMode="auto">
          <a:xfrm>
            <a:off x="6188075" y="3752850"/>
            <a:ext cx="458787" cy="476250"/>
          </a:xfrm>
          <a:custGeom>
            <a:avLst/>
            <a:gdLst>
              <a:gd name="T0" fmla="*/ 0 w 289"/>
              <a:gd name="T1" fmla="*/ 0 h 300"/>
              <a:gd name="T2" fmla="*/ 288 w 289"/>
              <a:gd name="T3" fmla="*/ 299 h 300"/>
              <a:gd name="T4" fmla="*/ 0 w 289"/>
              <a:gd name="T5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65"/>
          <p:cNvSpPr>
            <a:spLocks/>
          </p:cNvSpPr>
          <p:nvPr/>
        </p:nvSpPr>
        <p:spPr bwMode="auto">
          <a:xfrm>
            <a:off x="6556375" y="4137025"/>
            <a:ext cx="90487" cy="92075"/>
          </a:xfrm>
          <a:custGeom>
            <a:avLst/>
            <a:gdLst>
              <a:gd name="T0" fmla="*/ 23 w 57"/>
              <a:gd name="T1" fmla="*/ 0 h 58"/>
              <a:gd name="T2" fmla="*/ 56 w 57"/>
              <a:gd name="T3" fmla="*/ 57 h 58"/>
              <a:gd name="T4" fmla="*/ 0 w 57"/>
              <a:gd name="T5" fmla="*/ 22 h 58"/>
              <a:gd name="T6" fmla="*/ 23 w 57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66"/>
          <p:cNvSpPr>
            <a:spLocks/>
          </p:cNvSpPr>
          <p:nvPr/>
        </p:nvSpPr>
        <p:spPr bwMode="auto">
          <a:xfrm>
            <a:off x="6675437" y="3762375"/>
            <a:ext cx="1362075" cy="476250"/>
          </a:xfrm>
          <a:custGeom>
            <a:avLst/>
            <a:gdLst>
              <a:gd name="T0" fmla="*/ 0 w 858"/>
              <a:gd name="T1" fmla="*/ 0 h 300"/>
              <a:gd name="T2" fmla="*/ 857 w 858"/>
              <a:gd name="T3" fmla="*/ 299 h 300"/>
              <a:gd name="T4" fmla="*/ 0 w 858"/>
              <a:gd name="T5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67"/>
          <p:cNvSpPr>
            <a:spLocks/>
          </p:cNvSpPr>
          <p:nvPr/>
        </p:nvSpPr>
        <p:spPr bwMode="auto">
          <a:xfrm>
            <a:off x="7931150" y="4179887"/>
            <a:ext cx="106362" cy="58738"/>
          </a:xfrm>
          <a:custGeom>
            <a:avLst/>
            <a:gdLst>
              <a:gd name="T0" fmla="*/ 11 w 67"/>
              <a:gd name="T1" fmla="*/ 0 h 37"/>
              <a:gd name="T2" fmla="*/ 66 w 67"/>
              <a:gd name="T3" fmla="*/ 36 h 37"/>
              <a:gd name="T4" fmla="*/ 0 w 67"/>
              <a:gd name="T5" fmla="*/ 31 h 37"/>
              <a:gd name="T6" fmla="*/ 11 w 67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68"/>
          <p:cNvSpPr>
            <a:spLocks/>
          </p:cNvSpPr>
          <p:nvPr/>
        </p:nvSpPr>
        <p:spPr bwMode="auto">
          <a:xfrm>
            <a:off x="2433637" y="2994025"/>
            <a:ext cx="1177925" cy="396875"/>
          </a:xfrm>
          <a:custGeom>
            <a:avLst/>
            <a:gdLst>
              <a:gd name="T0" fmla="*/ 741 w 742"/>
              <a:gd name="T1" fmla="*/ 0 h 250"/>
              <a:gd name="T2" fmla="*/ 0 w 742"/>
              <a:gd name="T3" fmla="*/ 249 h 250"/>
              <a:gd name="T4" fmla="*/ 741 w 742"/>
              <a:gd name="T5" fmla="*/ 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69"/>
          <p:cNvSpPr>
            <a:spLocks/>
          </p:cNvSpPr>
          <p:nvPr/>
        </p:nvSpPr>
        <p:spPr bwMode="auto">
          <a:xfrm>
            <a:off x="2433637" y="3332162"/>
            <a:ext cx="106363" cy="58738"/>
          </a:xfrm>
          <a:custGeom>
            <a:avLst/>
            <a:gdLst>
              <a:gd name="T0" fmla="*/ 66 w 67"/>
              <a:gd name="T1" fmla="*/ 31 h 37"/>
              <a:gd name="T2" fmla="*/ 0 w 67"/>
              <a:gd name="T3" fmla="*/ 36 h 37"/>
              <a:gd name="T4" fmla="*/ 56 w 67"/>
              <a:gd name="T5" fmla="*/ 0 h 37"/>
              <a:gd name="T6" fmla="*/ 66 w 67"/>
              <a:gd name="T7" fmla="*/ 3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70"/>
          <p:cNvSpPr>
            <a:spLocks/>
          </p:cNvSpPr>
          <p:nvPr/>
        </p:nvSpPr>
        <p:spPr bwMode="auto">
          <a:xfrm>
            <a:off x="4097337" y="3003550"/>
            <a:ext cx="1992313" cy="387350"/>
          </a:xfrm>
          <a:custGeom>
            <a:avLst/>
            <a:gdLst>
              <a:gd name="T0" fmla="*/ 0 w 1255"/>
              <a:gd name="T1" fmla="*/ 0 h 244"/>
              <a:gd name="T2" fmla="*/ 1254 w 1255"/>
              <a:gd name="T3" fmla="*/ 243 h 244"/>
              <a:gd name="T4" fmla="*/ 0 w 1255"/>
              <a:gd name="T5" fmla="*/ 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71"/>
          <p:cNvSpPr>
            <a:spLocks/>
          </p:cNvSpPr>
          <p:nvPr/>
        </p:nvSpPr>
        <p:spPr bwMode="auto">
          <a:xfrm>
            <a:off x="5983287" y="3344862"/>
            <a:ext cx="106363" cy="50800"/>
          </a:xfrm>
          <a:custGeom>
            <a:avLst/>
            <a:gdLst>
              <a:gd name="T0" fmla="*/ 6 w 67"/>
              <a:gd name="T1" fmla="*/ 0 h 32"/>
              <a:gd name="T2" fmla="*/ 66 w 67"/>
              <a:gd name="T3" fmla="*/ 28 h 32"/>
              <a:gd name="T4" fmla="*/ 0 w 67"/>
              <a:gd name="T5" fmla="*/ 31 h 32"/>
              <a:gd name="T6" fmla="*/ 6 w 6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72"/>
          <p:cNvSpPr>
            <a:spLocks/>
          </p:cNvSpPr>
          <p:nvPr/>
        </p:nvSpPr>
        <p:spPr bwMode="auto">
          <a:xfrm>
            <a:off x="179546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73"/>
          <p:cNvSpPr>
            <a:spLocks/>
          </p:cNvSpPr>
          <p:nvPr/>
        </p:nvSpPr>
        <p:spPr bwMode="auto">
          <a:xfrm>
            <a:off x="2119312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74"/>
          <p:cNvSpPr>
            <a:spLocks/>
          </p:cNvSpPr>
          <p:nvPr/>
        </p:nvSpPr>
        <p:spPr bwMode="auto">
          <a:xfrm>
            <a:off x="2444750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75"/>
          <p:cNvSpPr>
            <a:spLocks/>
          </p:cNvSpPr>
          <p:nvPr/>
        </p:nvSpPr>
        <p:spPr bwMode="auto">
          <a:xfrm>
            <a:off x="2768600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Rectangle 76"/>
          <p:cNvSpPr>
            <a:spLocks noChangeArrowheads="1"/>
          </p:cNvSpPr>
          <p:nvPr/>
        </p:nvSpPr>
        <p:spPr bwMode="auto">
          <a:xfrm>
            <a:off x="2759075" y="2347912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12" name="Rectangle 77"/>
          <p:cNvSpPr>
            <a:spLocks noChangeArrowheads="1"/>
          </p:cNvSpPr>
          <p:nvPr/>
        </p:nvSpPr>
        <p:spPr bwMode="auto">
          <a:xfrm>
            <a:off x="3713162" y="26701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5783262" y="3427412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214" name="Rectangle 79"/>
          <p:cNvSpPr>
            <a:spLocks noChangeArrowheads="1"/>
          </p:cNvSpPr>
          <p:nvPr/>
        </p:nvSpPr>
        <p:spPr bwMode="auto">
          <a:xfrm>
            <a:off x="6280150" y="343852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5" name="Rectangle 80"/>
          <p:cNvSpPr>
            <a:spLocks noChangeArrowheads="1"/>
          </p:cNvSpPr>
          <p:nvPr/>
        </p:nvSpPr>
        <p:spPr bwMode="auto">
          <a:xfrm>
            <a:off x="3155950" y="426561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16" name="Rectangle 81"/>
          <p:cNvSpPr>
            <a:spLocks noChangeArrowheads="1"/>
          </p:cNvSpPr>
          <p:nvPr/>
        </p:nvSpPr>
        <p:spPr bwMode="auto">
          <a:xfrm>
            <a:off x="3479800" y="426561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17" name="Rectangle 82"/>
          <p:cNvSpPr>
            <a:spLocks noChangeArrowheads="1"/>
          </p:cNvSpPr>
          <p:nvPr/>
        </p:nvSpPr>
        <p:spPr bwMode="auto">
          <a:xfrm>
            <a:off x="4605337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218" name="Rectangle 83"/>
          <p:cNvSpPr>
            <a:spLocks noChangeArrowheads="1"/>
          </p:cNvSpPr>
          <p:nvPr/>
        </p:nvSpPr>
        <p:spPr bwMode="auto">
          <a:xfrm>
            <a:off x="4911725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219" name="Rectangle 84"/>
          <p:cNvSpPr>
            <a:spLocks noChangeArrowheads="1"/>
          </p:cNvSpPr>
          <p:nvPr/>
        </p:nvSpPr>
        <p:spPr bwMode="auto">
          <a:xfrm>
            <a:off x="522605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20" name="Rectangle 85"/>
          <p:cNvSpPr>
            <a:spLocks noChangeArrowheads="1"/>
          </p:cNvSpPr>
          <p:nvPr/>
        </p:nvSpPr>
        <p:spPr bwMode="auto">
          <a:xfrm>
            <a:off x="5976937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221" name="Rectangle 86"/>
          <p:cNvSpPr>
            <a:spLocks noChangeArrowheads="1"/>
          </p:cNvSpPr>
          <p:nvPr/>
        </p:nvSpPr>
        <p:spPr bwMode="auto">
          <a:xfrm>
            <a:off x="631190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22" name="Rectangle 87"/>
          <p:cNvSpPr>
            <a:spLocks noChangeArrowheads="1"/>
          </p:cNvSpPr>
          <p:nvPr/>
        </p:nvSpPr>
        <p:spPr bwMode="auto">
          <a:xfrm>
            <a:off x="6615112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23" name="Rectangle 88"/>
          <p:cNvSpPr>
            <a:spLocks noChangeArrowheads="1"/>
          </p:cNvSpPr>
          <p:nvPr/>
        </p:nvSpPr>
        <p:spPr bwMode="auto">
          <a:xfrm>
            <a:off x="7386637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4" name="Rectangle 89"/>
          <p:cNvSpPr>
            <a:spLocks noChangeArrowheads="1"/>
          </p:cNvSpPr>
          <p:nvPr/>
        </p:nvSpPr>
        <p:spPr bwMode="auto">
          <a:xfrm>
            <a:off x="7712075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5" name="Rectangle 90"/>
          <p:cNvSpPr>
            <a:spLocks noChangeArrowheads="1"/>
          </p:cNvSpPr>
          <p:nvPr/>
        </p:nvSpPr>
        <p:spPr bwMode="auto">
          <a:xfrm>
            <a:off x="802640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6" name="Rectangle 91"/>
          <p:cNvSpPr>
            <a:spLocks noChangeArrowheads="1"/>
          </p:cNvSpPr>
          <p:nvPr/>
        </p:nvSpPr>
        <p:spPr bwMode="auto">
          <a:xfrm>
            <a:off x="8350250" y="42354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7" name="Rectangle 92"/>
          <p:cNvSpPr>
            <a:spLocks noChangeArrowheads="1"/>
          </p:cNvSpPr>
          <p:nvPr/>
        </p:nvSpPr>
        <p:spPr bwMode="auto">
          <a:xfrm>
            <a:off x="2058987" y="343852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1592262" y="3438525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29" name="Rectangle 94"/>
          <p:cNvSpPr>
            <a:spLocks noChangeArrowheads="1"/>
          </p:cNvSpPr>
          <p:nvPr/>
        </p:nvSpPr>
        <p:spPr bwMode="auto">
          <a:xfrm>
            <a:off x="2128837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30" name="Rectangle 95"/>
          <p:cNvSpPr>
            <a:spLocks noChangeArrowheads="1"/>
          </p:cNvSpPr>
          <p:nvPr/>
        </p:nvSpPr>
        <p:spPr bwMode="auto">
          <a:xfrm>
            <a:off x="1806575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31" name="Rectangle 96"/>
          <p:cNvSpPr>
            <a:spLocks noChangeArrowheads="1"/>
          </p:cNvSpPr>
          <p:nvPr/>
        </p:nvSpPr>
        <p:spPr bwMode="auto">
          <a:xfrm>
            <a:off x="2444750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32" name="Line 97"/>
          <p:cNvSpPr>
            <a:spLocks noChangeShapeType="1"/>
          </p:cNvSpPr>
          <p:nvPr/>
        </p:nvSpPr>
        <p:spPr bwMode="auto">
          <a:xfrm>
            <a:off x="3167062" y="2224087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Arc 98"/>
          <p:cNvSpPr>
            <a:spLocks/>
          </p:cNvSpPr>
          <p:nvPr/>
        </p:nvSpPr>
        <p:spPr bwMode="auto">
          <a:xfrm rot="13440000">
            <a:off x="71294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Arc 99"/>
          <p:cNvSpPr>
            <a:spLocks/>
          </p:cNvSpPr>
          <p:nvPr/>
        </p:nvSpPr>
        <p:spPr bwMode="auto">
          <a:xfrm rot="13440000">
            <a:off x="15668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Arc 100"/>
          <p:cNvSpPr>
            <a:spLocks/>
          </p:cNvSpPr>
          <p:nvPr/>
        </p:nvSpPr>
        <p:spPr bwMode="auto">
          <a:xfrm rot="13440000">
            <a:off x="29384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Arc 101"/>
          <p:cNvSpPr>
            <a:spLocks/>
          </p:cNvSpPr>
          <p:nvPr/>
        </p:nvSpPr>
        <p:spPr bwMode="auto">
          <a:xfrm rot="13440000">
            <a:off x="43862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Arc 102"/>
          <p:cNvSpPr>
            <a:spLocks/>
          </p:cNvSpPr>
          <p:nvPr/>
        </p:nvSpPr>
        <p:spPr bwMode="auto">
          <a:xfrm rot="13440000">
            <a:off x="57578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17575" y="5105400"/>
            <a:ext cx="7066755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Splitting the root lead to an increase of height by </a:t>
            </a:r>
            <a:r>
              <a:rPr lang="en-US" sz="2000" dirty="0" smtClean="0">
                <a:solidFill>
                  <a:schemeClr val="tx1"/>
                </a:solidFill>
              </a:rPr>
              <a:t>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8" name="Rounded Rectangle 237"/>
          <p:cNvSpPr/>
          <p:nvPr/>
        </p:nvSpPr>
        <p:spPr>
          <a:xfrm>
            <a:off x="931113" y="5729955"/>
            <a:ext cx="7066755" cy="518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about </a:t>
            </a:r>
            <a:r>
              <a:rPr lang="en-US" sz="2000" i="1" u="sng" dirty="0" smtClean="0">
                <a:solidFill>
                  <a:schemeClr val="tx1"/>
                </a:solidFill>
              </a:rPr>
              <a:t>re-distributing</a:t>
            </a:r>
            <a:r>
              <a:rPr lang="en-US" sz="2000" dirty="0" smtClean="0">
                <a:solidFill>
                  <a:schemeClr val="tx1"/>
                </a:solidFill>
              </a:rPr>
              <a:t> entries instead of </a:t>
            </a:r>
            <a:r>
              <a:rPr lang="en-US" sz="2000" i="1" u="sng" dirty="0" smtClean="0">
                <a:solidFill>
                  <a:schemeClr val="tx1"/>
                </a:solidFill>
              </a:rPr>
              <a:t>splitting</a:t>
            </a:r>
            <a:r>
              <a:rPr lang="en-US" sz="2000" dirty="0" smtClean="0">
                <a:solidFill>
                  <a:schemeClr val="tx1"/>
                </a:solidFill>
              </a:rPr>
              <a:t> nodes?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2" name="Text Box 63"/>
          <p:cNvSpPr txBox="1">
            <a:spLocks noChangeArrowheads="1"/>
          </p:cNvSpPr>
          <p:nvPr/>
        </p:nvSpPr>
        <p:spPr bwMode="auto">
          <a:xfrm>
            <a:off x="470019" y="239901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1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88162441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59662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56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102" name="Group 5"/>
          <p:cNvGrpSpPr>
            <a:grpSpLocks/>
          </p:cNvGrpSpPr>
          <p:nvPr/>
        </p:nvGrpSpPr>
        <p:grpSpPr bwMode="auto">
          <a:xfrm>
            <a:off x="511854" y="2454265"/>
            <a:ext cx="8201025" cy="2282825"/>
            <a:chOff x="218" y="2207"/>
            <a:chExt cx="5166" cy="1438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240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241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242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243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245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246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247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248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249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250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51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252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253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54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255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56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257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258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259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152400" y="5329535"/>
            <a:ext cx="457670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Leaf is </a:t>
            </a:r>
            <a:r>
              <a:rPr lang="en-US" sz="2400" b="1" i="1" dirty="0" smtClean="0"/>
              <a:t>full</a:t>
            </a:r>
            <a:r>
              <a:rPr lang="en-US" sz="2400" dirty="0" smtClean="0"/>
              <a:t>; hence, check the sibling</a:t>
            </a:r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929896" y="4241790"/>
            <a:ext cx="793750" cy="63501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2" idx="5"/>
            <a:endCxn id="6" idx="0"/>
          </p:cNvCxnSpPr>
          <p:nvPr/>
        </p:nvCxnSpPr>
        <p:spPr>
          <a:xfrm>
            <a:off x="3607404" y="4783805"/>
            <a:ext cx="2725578" cy="537896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85479" y="5321701"/>
            <a:ext cx="189500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‘Poor Sibling’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130" idx="3"/>
            <a:endCxn id="266" idx="0"/>
          </p:cNvCxnSpPr>
          <p:nvPr/>
        </p:nvCxnSpPr>
        <p:spPr>
          <a:xfrm>
            <a:off x="1254804" y="4735503"/>
            <a:ext cx="1185947" cy="594032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0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/>
      <p:bldP spid="2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102" name="Group 5"/>
          <p:cNvGrpSpPr>
            <a:grpSpLocks/>
          </p:cNvGrpSpPr>
          <p:nvPr/>
        </p:nvGrpSpPr>
        <p:grpSpPr bwMode="auto">
          <a:xfrm>
            <a:off x="511854" y="2454265"/>
            <a:ext cx="8201025" cy="2282825"/>
            <a:chOff x="218" y="2207"/>
            <a:chExt cx="5166" cy="1438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240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241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242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243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245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246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247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248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249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250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51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252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253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54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255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56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257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258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259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 dirty="0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435779" y="3505200"/>
            <a:ext cx="2043113" cy="8000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78892" y="3505200"/>
            <a:ext cx="19208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04179" y="3505200"/>
            <a:ext cx="1066801" cy="7619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578" y="3106212"/>
            <a:ext cx="25196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Do it through the parent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344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3437617" y="2928928"/>
            <a:ext cx="557213" cy="465138"/>
          </a:xfrm>
          <a:custGeom>
            <a:avLst/>
            <a:gdLst>
              <a:gd name="T0" fmla="*/ 0 w 351"/>
              <a:gd name="T1" fmla="*/ 292 h 293"/>
              <a:gd name="T2" fmla="*/ 0 w 351"/>
              <a:gd name="T3" fmla="*/ 0 h 293"/>
              <a:gd name="T4" fmla="*/ 350 w 351"/>
              <a:gd name="T5" fmla="*/ 0 h 293"/>
              <a:gd name="T6" fmla="*/ 350 w 351"/>
              <a:gd name="T7" fmla="*/ 292 h 293"/>
              <a:gd name="T8" fmla="*/ 0 w 351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3531279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"/>
          <p:cNvSpPr>
            <a:spLocks/>
          </p:cNvSpPr>
          <p:nvPr/>
        </p:nvSpPr>
        <p:spPr bwMode="auto">
          <a:xfrm>
            <a:off x="3993242" y="292892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9"/>
          <p:cNvSpPr>
            <a:spLocks/>
          </p:cNvSpPr>
          <p:nvPr/>
        </p:nvSpPr>
        <p:spPr bwMode="auto">
          <a:xfrm>
            <a:off x="4088492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4552042" y="2928928"/>
            <a:ext cx="558800" cy="465138"/>
          </a:xfrm>
          <a:custGeom>
            <a:avLst/>
            <a:gdLst>
              <a:gd name="T0" fmla="*/ 0 w 352"/>
              <a:gd name="T1" fmla="*/ 292 h 293"/>
              <a:gd name="T2" fmla="*/ 0 w 352"/>
              <a:gd name="T3" fmla="*/ 0 h 293"/>
              <a:gd name="T4" fmla="*/ 351 w 352"/>
              <a:gd name="T5" fmla="*/ 0 h 293"/>
              <a:gd name="T6" fmla="*/ 351 w 352"/>
              <a:gd name="T7" fmla="*/ 292 h 293"/>
              <a:gd name="T8" fmla="*/ 0 w 352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4645704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5109254" y="292892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5201329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5668054" y="2928928"/>
            <a:ext cx="93663" cy="465138"/>
          </a:xfrm>
          <a:custGeom>
            <a:avLst/>
            <a:gdLst>
              <a:gd name="T0" fmla="*/ 0 w 59"/>
              <a:gd name="T1" fmla="*/ 292 h 293"/>
              <a:gd name="T2" fmla="*/ 0 w 59"/>
              <a:gd name="T3" fmla="*/ 0 h 293"/>
              <a:gd name="T4" fmla="*/ 58 w 59"/>
              <a:gd name="T5" fmla="*/ 0 h 293"/>
              <a:gd name="T6" fmla="*/ 58 w 59"/>
              <a:gd name="T7" fmla="*/ 292 h 293"/>
              <a:gd name="T8" fmla="*/ 0 w 59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719999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757146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7"/>
          <p:cNvSpPr>
            <a:spLocks/>
          </p:cNvSpPr>
          <p:nvPr/>
        </p:nvSpPr>
        <p:spPr bwMode="auto">
          <a:xfrm>
            <a:off x="7942942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8"/>
          <p:cNvSpPr>
            <a:spLocks/>
          </p:cNvSpPr>
          <p:nvPr/>
        </p:nvSpPr>
        <p:spPr bwMode="auto">
          <a:xfrm>
            <a:off x="8316004" y="4364028"/>
            <a:ext cx="371475" cy="373063"/>
          </a:xfrm>
          <a:custGeom>
            <a:avLst/>
            <a:gdLst>
              <a:gd name="T0" fmla="*/ 0 w 234"/>
              <a:gd name="T1" fmla="*/ 234 h 235"/>
              <a:gd name="T2" fmla="*/ 0 w 234"/>
              <a:gd name="T3" fmla="*/ 0 h 235"/>
              <a:gd name="T4" fmla="*/ 233 w 234"/>
              <a:gd name="T5" fmla="*/ 0 h 235"/>
              <a:gd name="T6" fmla="*/ 233 w 234"/>
              <a:gd name="T7" fmla="*/ 234 h 235"/>
              <a:gd name="T8" fmla="*/ 0 w 234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9"/>
          <p:cNvSpPr>
            <a:spLocks/>
          </p:cNvSpPr>
          <p:nvPr/>
        </p:nvSpPr>
        <p:spPr bwMode="auto">
          <a:xfrm>
            <a:off x="51185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0"/>
          <p:cNvSpPr>
            <a:spLocks/>
          </p:cNvSpPr>
          <p:nvPr/>
        </p:nvSpPr>
        <p:spPr bwMode="auto">
          <a:xfrm>
            <a:off x="8833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1"/>
          <p:cNvSpPr>
            <a:spLocks/>
          </p:cNvSpPr>
          <p:nvPr/>
        </p:nvSpPr>
        <p:spPr bwMode="auto">
          <a:xfrm>
            <a:off x="12548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22"/>
          <p:cNvSpPr>
            <a:spLocks/>
          </p:cNvSpPr>
          <p:nvPr/>
        </p:nvSpPr>
        <p:spPr bwMode="auto">
          <a:xfrm>
            <a:off x="162627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23"/>
          <p:cNvSpPr>
            <a:spLocks/>
          </p:cNvSpPr>
          <p:nvPr/>
        </p:nvSpPr>
        <p:spPr bwMode="auto">
          <a:xfrm>
            <a:off x="218349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24"/>
          <p:cNvSpPr>
            <a:spLocks/>
          </p:cNvSpPr>
          <p:nvPr/>
        </p:nvSpPr>
        <p:spPr bwMode="auto">
          <a:xfrm>
            <a:off x="255496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25"/>
          <p:cNvSpPr>
            <a:spLocks/>
          </p:cNvSpPr>
          <p:nvPr/>
        </p:nvSpPr>
        <p:spPr bwMode="auto">
          <a:xfrm>
            <a:off x="292644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26"/>
          <p:cNvSpPr>
            <a:spLocks/>
          </p:cNvSpPr>
          <p:nvPr/>
        </p:nvSpPr>
        <p:spPr bwMode="auto">
          <a:xfrm>
            <a:off x="329791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27"/>
          <p:cNvSpPr>
            <a:spLocks/>
          </p:cNvSpPr>
          <p:nvPr/>
        </p:nvSpPr>
        <p:spPr bwMode="auto">
          <a:xfrm>
            <a:off x="38551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28"/>
          <p:cNvSpPr>
            <a:spLocks/>
          </p:cNvSpPr>
          <p:nvPr/>
        </p:nvSpPr>
        <p:spPr bwMode="auto">
          <a:xfrm>
            <a:off x="42266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29"/>
          <p:cNvSpPr>
            <a:spLocks/>
          </p:cNvSpPr>
          <p:nvPr/>
        </p:nvSpPr>
        <p:spPr bwMode="auto">
          <a:xfrm>
            <a:off x="4598079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0"/>
          <p:cNvSpPr>
            <a:spLocks/>
          </p:cNvSpPr>
          <p:nvPr/>
        </p:nvSpPr>
        <p:spPr bwMode="auto">
          <a:xfrm>
            <a:off x="497114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1"/>
          <p:cNvSpPr>
            <a:spLocks/>
          </p:cNvSpPr>
          <p:nvPr/>
        </p:nvSpPr>
        <p:spPr bwMode="auto">
          <a:xfrm>
            <a:off x="5526767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32"/>
          <p:cNvSpPr>
            <a:spLocks/>
          </p:cNvSpPr>
          <p:nvPr/>
        </p:nvSpPr>
        <p:spPr bwMode="auto">
          <a:xfrm>
            <a:off x="58998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33"/>
          <p:cNvSpPr>
            <a:spLocks/>
          </p:cNvSpPr>
          <p:nvPr/>
        </p:nvSpPr>
        <p:spPr bwMode="auto">
          <a:xfrm>
            <a:off x="62713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34"/>
          <p:cNvSpPr>
            <a:spLocks/>
          </p:cNvSpPr>
          <p:nvPr/>
        </p:nvSpPr>
        <p:spPr bwMode="auto">
          <a:xfrm>
            <a:off x="664277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35"/>
          <p:cNvSpPr>
            <a:spLocks/>
          </p:cNvSpPr>
          <p:nvPr/>
        </p:nvSpPr>
        <p:spPr bwMode="auto">
          <a:xfrm>
            <a:off x="1265917" y="3333741"/>
            <a:ext cx="2219325" cy="1009650"/>
          </a:xfrm>
          <a:custGeom>
            <a:avLst/>
            <a:gdLst>
              <a:gd name="T0" fmla="*/ 1397 w 1398"/>
              <a:gd name="T1" fmla="*/ 0 h 636"/>
              <a:gd name="T2" fmla="*/ 0 w 1398"/>
              <a:gd name="T3" fmla="*/ 635 h 636"/>
              <a:gd name="T4" fmla="*/ 139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36"/>
          <p:cNvSpPr>
            <a:spLocks/>
          </p:cNvSpPr>
          <p:nvPr/>
        </p:nvSpPr>
        <p:spPr bwMode="auto">
          <a:xfrm>
            <a:off x="1265917" y="4267191"/>
            <a:ext cx="119063" cy="76200"/>
          </a:xfrm>
          <a:custGeom>
            <a:avLst/>
            <a:gdLst>
              <a:gd name="T0" fmla="*/ 74 w 75"/>
              <a:gd name="T1" fmla="*/ 33 h 48"/>
              <a:gd name="T2" fmla="*/ 0 w 75"/>
              <a:gd name="T3" fmla="*/ 47 h 48"/>
              <a:gd name="T4" fmla="*/ 59 w 75"/>
              <a:gd name="T5" fmla="*/ 0 h 48"/>
              <a:gd name="T6" fmla="*/ 74 w 75"/>
              <a:gd name="T7" fmla="*/ 33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37"/>
          <p:cNvSpPr>
            <a:spLocks/>
          </p:cNvSpPr>
          <p:nvPr/>
        </p:nvSpPr>
        <p:spPr bwMode="auto">
          <a:xfrm>
            <a:off x="2926442" y="3346441"/>
            <a:ext cx="1104900" cy="996950"/>
          </a:xfrm>
          <a:custGeom>
            <a:avLst/>
            <a:gdLst>
              <a:gd name="T0" fmla="*/ 695 w 696"/>
              <a:gd name="T1" fmla="*/ 0 h 628"/>
              <a:gd name="T2" fmla="*/ 0 w 696"/>
              <a:gd name="T3" fmla="*/ 627 h 628"/>
              <a:gd name="T4" fmla="*/ 695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38"/>
          <p:cNvSpPr>
            <a:spLocks/>
          </p:cNvSpPr>
          <p:nvPr/>
        </p:nvSpPr>
        <p:spPr bwMode="auto">
          <a:xfrm>
            <a:off x="2926442" y="4241791"/>
            <a:ext cx="107950" cy="101600"/>
          </a:xfrm>
          <a:custGeom>
            <a:avLst/>
            <a:gdLst>
              <a:gd name="T0" fmla="*/ 67 w 68"/>
              <a:gd name="T1" fmla="*/ 27 h 64"/>
              <a:gd name="T2" fmla="*/ 0 w 68"/>
              <a:gd name="T3" fmla="*/ 63 h 64"/>
              <a:gd name="T4" fmla="*/ 42 w 68"/>
              <a:gd name="T5" fmla="*/ 0 h 64"/>
              <a:gd name="T6" fmla="*/ 67 w 68"/>
              <a:gd name="T7" fmla="*/ 2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39"/>
          <p:cNvSpPr>
            <a:spLocks/>
          </p:cNvSpPr>
          <p:nvPr/>
        </p:nvSpPr>
        <p:spPr bwMode="auto">
          <a:xfrm>
            <a:off x="4586967" y="3346441"/>
            <a:ext cx="1588" cy="985838"/>
          </a:xfrm>
          <a:custGeom>
            <a:avLst/>
            <a:gdLst>
              <a:gd name="T0" fmla="*/ 0 w 1"/>
              <a:gd name="T1" fmla="*/ 0 h 621"/>
              <a:gd name="T2" fmla="*/ 0 w 1"/>
              <a:gd name="T3" fmla="*/ 62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40"/>
          <p:cNvSpPr>
            <a:spLocks/>
          </p:cNvSpPr>
          <p:nvPr/>
        </p:nvSpPr>
        <p:spPr bwMode="auto">
          <a:xfrm>
            <a:off x="4556804" y="4213216"/>
            <a:ext cx="60325" cy="119063"/>
          </a:xfrm>
          <a:custGeom>
            <a:avLst/>
            <a:gdLst>
              <a:gd name="T0" fmla="*/ 37 w 38"/>
              <a:gd name="T1" fmla="*/ 0 h 75"/>
              <a:gd name="T2" fmla="*/ 19 w 38"/>
              <a:gd name="T3" fmla="*/ 74 h 75"/>
              <a:gd name="T4" fmla="*/ 0 w 38"/>
              <a:gd name="T5" fmla="*/ 0 h 75"/>
              <a:gd name="T6" fmla="*/ 3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1"/>
          <p:cNvSpPr>
            <a:spLocks/>
          </p:cNvSpPr>
          <p:nvPr/>
        </p:nvSpPr>
        <p:spPr bwMode="auto">
          <a:xfrm>
            <a:off x="5155292" y="3333741"/>
            <a:ext cx="1093788" cy="998538"/>
          </a:xfrm>
          <a:custGeom>
            <a:avLst/>
            <a:gdLst>
              <a:gd name="T0" fmla="*/ 0 w 689"/>
              <a:gd name="T1" fmla="*/ 0 h 629"/>
              <a:gd name="T2" fmla="*/ 688 w 689"/>
              <a:gd name="T3" fmla="*/ 628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2"/>
          <p:cNvSpPr>
            <a:spLocks/>
          </p:cNvSpPr>
          <p:nvPr/>
        </p:nvSpPr>
        <p:spPr bwMode="auto">
          <a:xfrm>
            <a:off x="6142717" y="4230678"/>
            <a:ext cx="106363" cy="101600"/>
          </a:xfrm>
          <a:custGeom>
            <a:avLst/>
            <a:gdLst>
              <a:gd name="T0" fmla="*/ 25 w 67"/>
              <a:gd name="T1" fmla="*/ 0 h 64"/>
              <a:gd name="T2" fmla="*/ 66 w 67"/>
              <a:gd name="T3" fmla="*/ 63 h 64"/>
              <a:gd name="T4" fmla="*/ 0 w 67"/>
              <a:gd name="T5" fmla="*/ 27 h 64"/>
              <a:gd name="T6" fmla="*/ 25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3"/>
          <p:cNvSpPr>
            <a:spLocks/>
          </p:cNvSpPr>
          <p:nvPr/>
        </p:nvSpPr>
        <p:spPr bwMode="auto">
          <a:xfrm>
            <a:off x="5714092" y="3321041"/>
            <a:ext cx="2219325" cy="1011238"/>
          </a:xfrm>
          <a:custGeom>
            <a:avLst/>
            <a:gdLst>
              <a:gd name="T0" fmla="*/ 0 w 1398"/>
              <a:gd name="T1" fmla="*/ 0 h 637"/>
              <a:gd name="T2" fmla="*/ 1397 w 1398"/>
              <a:gd name="T3" fmla="*/ 636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Freeform 44"/>
          <p:cNvSpPr>
            <a:spLocks/>
          </p:cNvSpPr>
          <p:nvPr/>
        </p:nvSpPr>
        <p:spPr bwMode="auto">
          <a:xfrm>
            <a:off x="7814354" y="4254491"/>
            <a:ext cx="119063" cy="77788"/>
          </a:xfrm>
          <a:custGeom>
            <a:avLst/>
            <a:gdLst>
              <a:gd name="T0" fmla="*/ 15 w 75"/>
              <a:gd name="T1" fmla="*/ 0 h 49"/>
              <a:gd name="T2" fmla="*/ 74 w 75"/>
              <a:gd name="T3" fmla="*/ 48 h 49"/>
              <a:gd name="T4" fmla="*/ 0 w 75"/>
              <a:gd name="T5" fmla="*/ 34 h 49"/>
              <a:gd name="T6" fmla="*/ 15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Rectangle 45"/>
          <p:cNvSpPr>
            <a:spLocks noChangeArrowheads="1"/>
          </p:cNvSpPr>
          <p:nvPr/>
        </p:nvSpPr>
        <p:spPr bwMode="auto">
          <a:xfrm>
            <a:off x="2962954" y="2454266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40" name="Rectangle 46"/>
          <p:cNvSpPr>
            <a:spLocks noChangeArrowheads="1"/>
          </p:cNvSpPr>
          <p:nvPr/>
        </p:nvSpPr>
        <p:spPr bwMode="auto">
          <a:xfrm>
            <a:off x="4123417" y="3000366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4680629" y="2998778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5250542" y="2987666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511854" y="4378316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892854" y="4367203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1265917" y="4367203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1637392" y="4378316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2537504" y="43783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2897867" y="43783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3867829" y="43672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4215492" y="43672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4577442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58"/>
          <p:cNvSpPr>
            <a:spLocks noChangeArrowheads="1"/>
          </p:cNvSpPr>
          <p:nvPr/>
        </p:nvSpPr>
        <p:spPr bwMode="auto">
          <a:xfrm>
            <a:off x="5504542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253" name="Rectangle 59"/>
          <p:cNvSpPr>
            <a:spLocks noChangeArrowheads="1"/>
          </p:cNvSpPr>
          <p:nvPr/>
        </p:nvSpPr>
        <p:spPr bwMode="auto">
          <a:xfrm>
            <a:off x="5888717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4" name="Rectangle 60"/>
          <p:cNvSpPr>
            <a:spLocks noChangeArrowheads="1"/>
          </p:cNvSpPr>
          <p:nvPr/>
        </p:nvSpPr>
        <p:spPr bwMode="auto">
          <a:xfrm>
            <a:off x="6236379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5" name="Rectangle 61"/>
          <p:cNvSpPr>
            <a:spLocks noChangeArrowheads="1"/>
          </p:cNvSpPr>
          <p:nvPr/>
        </p:nvSpPr>
        <p:spPr bwMode="auto">
          <a:xfrm>
            <a:off x="7177767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6" name="Rectangle 62"/>
          <p:cNvSpPr>
            <a:spLocks noChangeArrowheads="1"/>
          </p:cNvSpPr>
          <p:nvPr/>
        </p:nvSpPr>
        <p:spPr bwMode="auto">
          <a:xfrm>
            <a:off x="7550829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7" name="Rectangle 63"/>
          <p:cNvSpPr>
            <a:spLocks noChangeArrowheads="1"/>
          </p:cNvSpPr>
          <p:nvPr/>
        </p:nvSpPr>
        <p:spPr bwMode="auto">
          <a:xfrm>
            <a:off x="7909604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8" name="Rectangle 64"/>
          <p:cNvSpPr>
            <a:spLocks noChangeArrowheads="1"/>
          </p:cNvSpPr>
          <p:nvPr/>
        </p:nvSpPr>
        <p:spPr bwMode="auto">
          <a:xfrm>
            <a:off x="8281079" y="43545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3823379" y="2455853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Arc 67"/>
          <p:cNvSpPr>
            <a:spLocks/>
          </p:cNvSpPr>
          <p:nvPr/>
        </p:nvSpPr>
        <p:spPr bwMode="auto">
          <a:xfrm rot="19020000">
            <a:off x="35947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Arc 68"/>
          <p:cNvSpPr>
            <a:spLocks/>
          </p:cNvSpPr>
          <p:nvPr/>
        </p:nvSpPr>
        <p:spPr bwMode="auto">
          <a:xfrm rot="19020000">
            <a:off x="18421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Arc 69"/>
          <p:cNvSpPr>
            <a:spLocks/>
          </p:cNvSpPr>
          <p:nvPr/>
        </p:nvSpPr>
        <p:spPr bwMode="auto">
          <a:xfrm rot="19020000">
            <a:off x="51949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Arc 70"/>
          <p:cNvSpPr>
            <a:spLocks/>
          </p:cNvSpPr>
          <p:nvPr/>
        </p:nvSpPr>
        <p:spPr bwMode="auto">
          <a:xfrm rot="19020000">
            <a:off x="68713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435779" y="3505200"/>
            <a:ext cx="2043113" cy="8000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78892" y="3505200"/>
            <a:ext cx="19208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04179" y="3505200"/>
            <a:ext cx="1066801" cy="7619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578" y="3106212"/>
            <a:ext cx="25196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Do it through the parent</a:t>
            </a:r>
            <a:endParaRPr lang="en-US" i="1" dirty="0"/>
          </a:p>
        </p:txBody>
      </p:sp>
      <p:sp>
        <p:nvSpPr>
          <p:cNvPr id="75" name="Rectangle 53"/>
          <p:cNvSpPr>
            <a:spLocks noChangeArrowheads="1"/>
          </p:cNvSpPr>
          <p:nvPr/>
        </p:nvSpPr>
        <p:spPr bwMode="auto">
          <a:xfrm>
            <a:off x="2193422" y="4386130"/>
            <a:ext cx="34304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FF0000"/>
                </a:solidFill>
                <a:latin typeface="Arial" pitchFamily="34" charset="0"/>
              </a:rPr>
              <a:t>8*</a:t>
            </a:r>
            <a:endParaRPr lang="en-US" sz="1300" u="none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70416" y="5029200"/>
            <a:ext cx="330891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“Copy up” the new low key value!</a:t>
            </a:r>
            <a:endParaRPr lang="en-US" i="1" dirty="0"/>
          </a:p>
        </p:txBody>
      </p:sp>
      <p:sp>
        <p:nvSpPr>
          <p:cNvPr id="78" name="Rectangle 65"/>
          <p:cNvSpPr>
            <a:spLocks noChangeArrowheads="1"/>
          </p:cNvSpPr>
          <p:nvPr/>
        </p:nvSpPr>
        <p:spPr bwMode="auto">
          <a:xfrm>
            <a:off x="3590017" y="300036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688" y="2998778"/>
            <a:ext cx="400721" cy="27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9" name="Rectangle 65"/>
          <p:cNvSpPr>
            <a:spLocks noChangeArrowheads="1"/>
          </p:cNvSpPr>
          <p:nvPr/>
        </p:nvSpPr>
        <p:spPr bwMode="auto">
          <a:xfrm>
            <a:off x="3634467" y="3000366"/>
            <a:ext cx="2794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FF0000"/>
                </a:solidFill>
                <a:latin typeface="Arial" pitchFamily="34" charset="0"/>
              </a:rPr>
              <a:t>8</a:t>
            </a:r>
            <a:endParaRPr lang="en-US" sz="1300" u="none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931113" y="5729955"/>
            <a:ext cx="7066755" cy="518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But, when to </a:t>
            </a:r>
            <a:r>
              <a:rPr lang="en-US" sz="2000" i="1" dirty="0" smtClean="0">
                <a:solidFill>
                  <a:schemeClr val="tx1"/>
                </a:solidFill>
              </a:rPr>
              <a:t>redistribute</a:t>
            </a:r>
            <a:r>
              <a:rPr lang="en-US" sz="2000" dirty="0" smtClean="0">
                <a:solidFill>
                  <a:schemeClr val="tx1"/>
                </a:solidFill>
              </a:rPr>
              <a:t> and when to </a:t>
            </a:r>
            <a:r>
              <a:rPr lang="en-US" sz="2000" i="1" dirty="0" smtClean="0">
                <a:solidFill>
                  <a:schemeClr val="tx1"/>
                </a:solidFill>
              </a:rPr>
              <a:t>split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35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  <p:bldP spid="248" grpId="0"/>
      <p:bldP spid="75" grpId="0"/>
      <p:bldP spid="76" grpId="0" animBg="1"/>
      <p:bldP spid="259" grpId="0"/>
      <p:bldP spid="8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Splitting vs. Redistributing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L</a:t>
            </a:r>
            <a:r>
              <a:rPr lang="en-US" sz="2800" dirty="0" smtClean="0">
                <a:solidFill>
                  <a:srgbClr val="0070C0"/>
                </a:solidFill>
              </a:rPr>
              <a:t>eaf </a:t>
            </a:r>
            <a:r>
              <a:rPr lang="en-US" sz="2800" dirty="0">
                <a:solidFill>
                  <a:srgbClr val="0070C0"/>
                </a:solidFill>
              </a:rPr>
              <a:t>N</a:t>
            </a:r>
            <a:r>
              <a:rPr lang="en-US" sz="2800" dirty="0" smtClean="0">
                <a:solidFill>
                  <a:srgbClr val="0070C0"/>
                </a:solidFill>
              </a:rPr>
              <a:t>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Previous and next-neighbor pointers must be updated upon insertions (</a:t>
            </a:r>
            <a:r>
              <a:rPr lang="en-US" sz="2400" i="1" dirty="0" smtClean="0"/>
              <a:t>if splitting is to be pursued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checking whether redistribution is possible does not increase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Therefore, if a sibling can spare an entry, re-distribute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Non-Leaf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Checking whether redistribution is possible </a:t>
            </a:r>
            <a:r>
              <a:rPr lang="en-US" sz="2400" i="1" dirty="0" smtClean="0"/>
              <a:t>usually</a:t>
            </a:r>
            <a:r>
              <a:rPr lang="en-US" sz="2400" dirty="0" smtClean="0"/>
              <a:t> increases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Splitting non-leaf nodes typically pays off!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423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B+ Insertions: Keep in Mind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868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Every data entry must appear in a leaf node; </a:t>
            </a:r>
            <a:br>
              <a:rPr lang="en-US" dirty="0" smtClean="0"/>
            </a:br>
            <a:r>
              <a:rPr lang="en-US" dirty="0" smtClean="0"/>
              <a:t>hence, “copy up” the middle key upon splitting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splitting index entries, simply “push up” the middle key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Apply splitting and/or redistribution on leaf nodes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Apply only splitting on non-leaf nodes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14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Start at root, find leaf </a:t>
            </a:r>
            <a:r>
              <a:rPr lang="en-US" b="1" i="1" dirty="0"/>
              <a:t>L</a:t>
            </a:r>
            <a:r>
              <a:rPr lang="en-US" dirty="0"/>
              <a:t> where entry </a:t>
            </a:r>
            <a:r>
              <a:rPr lang="en-US" dirty="0" smtClean="0"/>
              <a:t>belongs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Remove the </a:t>
            </a:r>
            <a:r>
              <a:rPr lang="en-US" dirty="0" smtClean="0"/>
              <a:t>entry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is at least half-full, </a:t>
            </a:r>
            <a:r>
              <a:rPr lang="en-US" sz="3000" i="1" dirty="0"/>
              <a:t>done!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</a:t>
            </a:r>
            <a:r>
              <a:rPr lang="en-US" sz="3000" i="1" dirty="0"/>
              <a:t>underflows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Try to </a:t>
            </a:r>
            <a:r>
              <a:rPr lang="en-US" sz="3000" dirty="0" smtClean="0">
                <a:solidFill>
                  <a:schemeClr val="accent2"/>
                </a:solidFill>
              </a:rPr>
              <a:t>re-distribute</a:t>
            </a:r>
            <a:r>
              <a:rPr lang="en-US" sz="3000" dirty="0"/>
              <a:t> </a:t>
            </a:r>
            <a:r>
              <a:rPr lang="en-US" sz="3000" dirty="0" smtClean="0"/>
              <a:t>(i.e., borrow </a:t>
            </a:r>
            <a:r>
              <a:rPr lang="en-US" sz="3000" dirty="0"/>
              <a:t>from </a:t>
            </a:r>
            <a:r>
              <a:rPr lang="en-US" sz="3000" dirty="0" smtClean="0"/>
              <a:t>a “rich sibling” and “copy up” its </a:t>
            </a:r>
            <a:r>
              <a:rPr lang="en-US" sz="3000" i="1" dirty="0" smtClean="0">
                <a:solidFill>
                  <a:srgbClr val="0070C0"/>
                </a:solidFill>
              </a:rPr>
              <a:t>lowest key</a:t>
            </a:r>
            <a:r>
              <a:rPr lang="en-US" sz="3000" dirty="0" smtClean="0"/>
              <a:t>)</a:t>
            </a:r>
            <a:endParaRPr lang="en-US" sz="3000" dirty="0"/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If re-distribution fails, </a:t>
            </a:r>
            <a:r>
              <a:rPr lang="en-US" sz="3000" i="1" u="sng" dirty="0">
                <a:solidFill>
                  <a:schemeClr val="accent2"/>
                </a:solidFill>
              </a:rPr>
              <a:t>merge</a:t>
            </a:r>
            <a:r>
              <a:rPr lang="en-US" sz="3000" dirty="0"/>
              <a:t> </a:t>
            </a:r>
            <a:r>
              <a:rPr lang="en-US" sz="3000" b="1" i="1" dirty="0"/>
              <a:t>L</a:t>
            </a:r>
            <a:r>
              <a:rPr lang="en-US" sz="3000" i="1" dirty="0"/>
              <a:t> </a:t>
            </a:r>
            <a:r>
              <a:rPr lang="en-US" sz="3000" dirty="0"/>
              <a:t>and </a:t>
            </a:r>
            <a:r>
              <a:rPr lang="en-US" sz="3000" dirty="0" smtClean="0"/>
              <a:t>a “poor sibling”</a:t>
            </a:r>
            <a:endParaRPr lang="en-US" sz="3000" dirty="0"/>
          </a:p>
          <a:p>
            <a:pPr lvl="3">
              <a:buFont typeface="Wingdings" pitchFamily="2" charset="2"/>
              <a:buChar char="§"/>
            </a:pPr>
            <a:r>
              <a:rPr lang="en-US" sz="3000" dirty="0" smtClean="0"/>
              <a:t>Update </a:t>
            </a:r>
            <a:r>
              <a:rPr lang="en-US" sz="3000" dirty="0"/>
              <a:t>parent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 smtClean="0"/>
              <a:t>And </a:t>
            </a:r>
            <a:r>
              <a:rPr lang="en-US" sz="3000" dirty="0"/>
              <a:t>possibly merge, recursively</a:t>
            </a:r>
          </a:p>
        </p:txBody>
      </p:sp>
    </p:spTree>
    <p:extLst>
      <p:ext uri="{BB962C8B-B14F-4D97-AF65-F5344CB8AC3E}">
        <p14:creationId xmlns:p14="http://schemas.microsoft.com/office/powerpoint/2010/main" val="6574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6" name="Rectangle 79"/>
          <p:cNvSpPr>
            <a:spLocks noChangeArrowheads="1"/>
          </p:cNvSpPr>
          <p:nvPr/>
        </p:nvSpPr>
        <p:spPr bwMode="auto">
          <a:xfrm>
            <a:off x="45720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177" name="Rectangle 80"/>
          <p:cNvSpPr>
            <a:spLocks noChangeArrowheads="1"/>
          </p:cNvSpPr>
          <p:nvPr/>
        </p:nvSpPr>
        <p:spPr bwMode="auto">
          <a:xfrm>
            <a:off x="4878388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78" name="Rectangle 81"/>
          <p:cNvSpPr>
            <a:spLocks noChangeArrowheads="1"/>
          </p:cNvSpPr>
          <p:nvPr/>
        </p:nvSpPr>
        <p:spPr bwMode="auto">
          <a:xfrm>
            <a:off x="519271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" name="Straight Arrow Connector 98"/>
          <p:cNvCxnSpPr>
            <a:stCxn id="164" idx="0"/>
          </p:cNvCxnSpPr>
          <p:nvPr/>
        </p:nvCxnSpPr>
        <p:spPr>
          <a:xfrm>
            <a:off x="4065588" y="2830513"/>
            <a:ext cx="1939131" cy="3873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6" name="Straight Arrow Connector 26625"/>
          <p:cNvCxnSpPr/>
          <p:nvPr/>
        </p:nvCxnSpPr>
        <p:spPr>
          <a:xfrm flipH="1">
            <a:off x="5226050" y="3589338"/>
            <a:ext cx="436969" cy="487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2939358" y="4724400"/>
            <a:ext cx="4733219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Removing </a:t>
            </a:r>
            <a:r>
              <a:rPr lang="en-US" sz="2000" dirty="0" smtClean="0">
                <a:solidFill>
                  <a:srgbClr val="FF0000"/>
                </a:solidFill>
              </a:rPr>
              <a:t>19*</a:t>
            </a:r>
            <a:r>
              <a:rPr lang="en-US" sz="2000" dirty="0" smtClean="0"/>
              <a:t> does not cause an underflow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492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266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40836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09600" y="4724400"/>
            <a:ext cx="793345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Deleting </a:t>
            </a:r>
            <a:r>
              <a:rPr lang="en-US" sz="2000" dirty="0" smtClean="0">
                <a:solidFill>
                  <a:srgbClr val="FF0000"/>
                </a:solidFill>
              </a:rPr>
              <a:t>20*</a:t>
            </a:r>
            <a:r>
              <a:rPr lang="en-US" sz="2000" dirty="0" smtClean="0"/>
              <a:t> causes an underflow; hence, check a sibling for redistribution</a:t>
            </a:r>
            <a:endParaRPr lang="en-US" sz="2000" dirty="0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4403531" y="3991098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64" idx="0"/>
          </p:cNvCxnSpPr>
          <p:nvPr/>
        </p:nvCxnSpPr>
        <p:spPr>
          <a:xfrm>
            <a:off x="4065588" y="2830513"/>
            <a:ext cx="2028419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240337" y="3579813"/>
            <a:ext cx="430213" cy="4707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6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533400" y="4724400"/>
            <a:ext cx="84849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sibling is ‘rich’ (i.e., can lend an entry); hence, remove </a:t>
            </a:r>
            <a:r>
              <a:rPr lang="en-US" sz="2000" dirty="0" smtClean="0">
                <a:solidFill>
                  <a:srgbClr val="FF0000"/>
                </a:solidFill>
              </a:rPr>
              <a:t>20*</a:t>
            </a:r>
            <a:r>
              <a:rPr lang="en-US" sz="2000" dirty="0" smtClean="0"/>
              <a:t> and redistribute!</a:t>
            </a:r>
            <a:endParaRPr lang="en-US" sz="2000" dirty="0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5823744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1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Consider a file of student records </a:t>
            </a:r>
            <a:r>
              <a:rPr lang="en-US" sz="2600" i="1" dirty="0" smtClean="0"/>
              <a:t>sorted</a:t>
            </a:r>
            <a:r>
              <a:rPr lang="en-US" sz="2600" dirty="0" smtClean="0"/>
              <a:t> by GPA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FF0000"/>
              </a:solidFill>
            </a:endParaRP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 smtClean="0"/>
              <a:t>How can we answer a </a:t>
            </a:r>
            <a:r>
              <a:rPr lang="en-US" sz="2600" i="1" dirty="0" smtClean="0"/>
              <a:t>range selection </a:t>
            </a:r>
            <a:r>
              <a:rPr lang="en-US" sz="2600" dirty="0" smtClean="0"/>
              <a:t>(</a:t>
            </a:r>
            <a:r>
              <a:rPr lang="en-US" sz="2400" dirty="0"/>
              <a:t>E.g., </a:t>
            </a:r>
            <a:r>
              <a:rPr lang="en-US" sz="2400" i="1" dirty="0"/>
              <a:t>“Find all students with a GPA higher than 3.0</a:t>
            </a:r>
            <a:r>
              <a:rPr lang="en-US" sz="2400" i="1" dirty="0" smtClean="0"/>
              <a:t>”</a:t>
            </a:r>
            <a:r>
              <a:rPr lang="en-US" sz="2600" dirty="0" smtClean="0"/>
              <a:t>)?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What about doing a </a:t>
            </a:r>
            <a:r>
              <a:rPr lang="en-US" sz="2400" i="1" dirty="0" smtClean="0"/>
              <a:t>binary search</a:t>
            </a:r>
            <a:r>
              <a:rPr lang="en-US" sz="2400" dirty="0" smtClean="0"/>
              <a:t> followed by a </a:t>
            </a:r>
            <a:r>
              <a:rPr lang="en-US" sz="2400" i="1" dirty="0" smtClean="0"/>
              <a:t>scan</a:t>
            </a:r>
            <a:r>
              <a:rPr lang="en-US" sz="2400" dirty="0" smtClean="0"/>
              <a:t>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Yes, but…</a:t>
            </a:r>
          </a:p>
          <a:p>
            <a:pPr lvl="2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What if the file becomes “very” large?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Cost is proportional to the number of pages fetched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Hence, may become very slow!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1022350" y="2358416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8"/>
          <p:cNvSpPr>
            <a:spLocks/>
          </p:cNvSpPr>
          <p:nvPr/>
        </p:nvSpPr>
        <p:spPr bwMode="auto">
          <a:xfrm>
            <a:off x="2168525" y="2358416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9"/>
          <p:cNvSpPr>
            <a:spLocks/>
          </p:cNvSpPr>
          <p:nvPr/>
        </p:nvSpPr>
        <p:spPr bwMode="auto">
          <a:xfrm>
            <a:off x="5794375" y="2358416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0"/>
          <p:cNvSpPr>
            <a:spLocks/>
          </p:cNvSpPr>
          <p:nvPr/>
        </p:nvSpPr>
        <p:spPr bwMode="auto">
          <a:xfrm>
            <a:off x="965200" y="2291741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11"/>
          <p:cNvSpPr>
            <a:spLocks/>
          </p:cNvSpPr>
          <p:nvPr/>
        </p:nvSpPr>
        <p:spPr bwMode="auto">
          <a:xfrm>
            <a:off x="3314700" y="2364766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Rectangle 12"/>
          <p:cNvSpPr>
            <a:spLocks noChangeArrowheads="1"/>
          </p:cNvSpPr>
          <p:nvPr/>
        </p:nvSpPr>
        <p:spPr bwMode="auto">
          <a:xfrm>
            <a:off x="1081088" y="2366354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1</a:t>
            </a:r>
          </a:p>
        </p:txBody>
      </p:sp>
      <p:sp>
        <p:nvSpPr>
          <p:cNvPr id="178" name="Rectangle 13"/>
          <p:cNvSpPr>
            <a:spLocks noChangeArrowheads="1"/>
          </p:cNvSpPr>
          <p:nvPr/>
        </p:nvSpPr>
        <p:spPr bwMode="auto">
          <a:xfrm>
            <a:off x="2273300" y="2382229"/>
            <a:ext cx="757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2</a:t>
            </a:r>
          </a:p>
        </p:txBody>
      </p:sp>
      <p:sp>
        <p:nvSpPr>
          <p:cNvPr id="179" name="Rectangle 14"/>
          <p:cNvSpPr>
            <a:spLocks noChangeArrowheads="1"/>
          </p:cNvSpPr>
          <p:nvPr/>
        </p:nvSpPr>
        <p:spPr bwMode="auto">
          <a:xfrm>
            <a:off x="5867400" y="2331429"/>
            <a:ext cx="78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N</a:t>
            </a:r>
          </a:p>
        </p:txBody>
      </p:sp>
      <p:sp>
        <p:nvSpPr>
          <p:cNvPr id="180" name="Rectangle 15"/>
          <p:cNvSpPr>
            <a:spLocks noChangeArrowheads="1"/>
          </p:cNvSpPr>
          <p:nvPr/>
        </p:nvSpPr>
        <p:spPr bwMode="auto">
          <a:xfrm>
            <a:off x="3440113" y="2358416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3</a:t>
            </a:r>
          </a:p>
        </p:txBody>
      </p:sp>
      <p:sp>
        <p:nvSpPr>
          <p:cNvPr id="181" name="Rectangle 16"/>
          <p:cNvSpPr>
            <a:spLocks noChangeArrowheads="1"/>
          </p:cNvSpPr>
          <p:nvPr/>
        </p:nvSpPr>
        <p:spPr bwMode="auto">
          <a:xfrm>
            <a:off x="7086600" y="2371086"/>
            <a:ext cx="1096454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92550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6" grpId="0" animBg="1"/>
      <p:bldP spid="177" grpId="0"/>
      <p:bldP spid="178" grpId="0"/>
      <p:bldP spid="179" grpId="0"/>
      <p:bldP spid="180" grpId="0"/>
      <p:bldP spid="18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“Copy up” </a:t>
            </a:r>
            <a:r>
              <a:rPr lang="en-US" sz="2000" dirty="0" smtClean="0">
                <a:solidFill>
                  <a:srgbClr val="FF0000"/>
                </a:solidFill>
              </a:rPr>
              <a:t>27*</a:t>
            </a:r>
            <a:r>
              <a:rPr lang="en-US" sz="2000" dirty="0" smtClean="0"/>
              <a:t>, the lowest value in the leaf from which we borrowed </a:t>
            </a:r>
            <a:r>
              <a:rPr lang="en-US" sz="2000" dirty="0" smtClean="0">
                <a:solidFill>
                  <a:srgbClr val="FF0000"/>
                </a:solidFill>
              </a:rPr>
              <a:t>24*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245225" y="224573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Is it done?</a:t>
            </a:r>
            <a:endParaRPr lang="en-US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4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00" grpId="0" animBg="1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“Copy up” </a:t>
            </a:r>
            <a:r>
              <a:rPr lang="en-US" sz="2000" dirty="0" smtClean="0">
                <a:solidFill>
                  <a:srgbClr val="FF0000"/>
                </a:solidFill>
              </a:rPr>
              <a:t>27*</a:t>
            </a:r>
            <a:r>
              <a:rPr lang="en-US" sz="2000" dirty="0" smtClean="0"/>
              <a:t>, the lowest value in the leaf from which we borrowed </a:t>
            </a:r>
            <a:r>
              <a:rPr lang="en-US" sz="2000" dirty="0" smtClean="0">
                <a:solidFill>
                  <a:srgbClr val="FF0000"/>
                </a:solidFill>
              </a:rPr>
              <a:t>24*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0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4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948532" y="4800600"/>
            <a:ext cx="7416005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The affected leaf will contain only 1 entry and the sibling cannot lend </a:t>
            </a:r>
            <a:br>
              <a:rPr lang="en-US" sz="2000" dirty="0" smtClean="0"/>
            </a:br>
            <a:r>
              <a:rPr lang="en-US" sz="2000" dirty="0" smtClean="0"/>
              <a:t>any entry (i.e., redistribution is not applicable); hence, </a:t>
            </a:r>
            <a:r>
              <a:rPr lang="en-US" sz="2000" i="1" u="sng" dirty="0" smtClean="0"/>
              <a:t>merge</a:t>
            </a:r>
            <a:r>
              <a:rPr lang="en-US" sz="2000" dirty="0" smtClean="0"/>
              <a:t>!</a:t>
            </a:r>
            <a:endParaRPr lang="en-US" sz="2000" dirty="0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164" idx="0"/>
          </p:cNvCxnSpPr>
          <p:nvPr/>
        </p:nvCxnSpPr>
        <p:spPr>
          <a:xfrm>
            <a:off x="4065588" y="2830513"/>
            <a:ext cx="1992312" cy="392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226050" y="3579813"/>
            <a:ext cx="436969" cy="4968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27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9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300711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Right Arrow 1"/>
          <p:cNvSpPr/>
          <p:nvPr/>
        </p:nvSpPr>
        <p:spPr>
          <a:xfrm>
            <a:off x="4181475" y="4518493"/>
            <a:ext cx="325438" cy="685800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5983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33345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6673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001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4970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30407" y="625316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6538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7987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22357" y="525621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3030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673232" y="525621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78277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25695" y="525621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3205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7976570" y="525621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08452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25857" y="525621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66732" y="565467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66732" y="612298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12920" y="565467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06632" y="610076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27"/>
          <p:cNvSpPr>
            <a:spLocks/>
          </p:cNvSpPr>
          <p:nvPr/>
        </p:nvSpPr>
        <p:spPr bwMode="auto">
          <a:xfrm>
            <a:off x="5168282" y="4810125"/>
            <a:ext cx="1303338" cy="412750"/>
          </a:xfrm>
          <a:custGeom>
            <a:avLst/>
            <a:gdLst>
              <a:gd name="T0" fmla="*/ 0 w 821"/>
              <a:gd name="T1" fmla="*/ 0 h 260"/>
              <a:gd name="T2" fmla="*/ 820 w 821"/>
              <a:gd name="T3" fmla="*/ 259 h 260"/>
              <a:gd name="T4" fmla="*/ 0 w 821"/>
              <a:gd name="T5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6330332" y="5154612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16032" y="538003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01545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3652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5562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487495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2247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4157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776545" y="63182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3" name="Arc 37"/>
          <p:cNvSpPr>
            <a:spLocks/>
          </p:cNvSpPr>
          <p:nvPr/>
        </p:nvSpPr>
        <p:spPr bwMode="auto">
          <a:xfrm rot="18420000">
            <a:off x="43586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1874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99" idx="3"/>
          </p:cNvCxnSpPr>
          <p:nvPr/>
        </p:nvCxnSpPr>
        <p:spPr>
          <a:xfrm>
            <a:off x="4818319" y="4436251"/>
            <a:ext cx="449800" cy="1816911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8474" y="5470009"/>
            <a:ext cx="79675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Merge</a:t>
            </a:r>
            <a:endParaRPr lang="en-US" i="1" dirty="0"/>
          </a:p>
        </p:txBody>
      </p:sp>
      <p:sp>
        <p:nvSpPr>
          <p:cNvPr id="225" name="Oval 224"/>
          <p:cNvSpPr/>
          <p:nvPr/>
        </p:nvSpPr>
        <p:spPr>
          <a:xfrm>
            <a:off x="5329838" y="3171825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5559785" y="5204293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25" idx="0"/>
          </p:cNvCxnSpPr>
          <p:nvPr/>
        </p:nvCxnSpPr>
        <p:spPr>
          <a:xfrm flipV="1">
            <a:off x="6208713" y="2497138"/>
            <a:ext cx="504207" cy="67468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V="1">
            <a:off x="6583381" y="2514600"/>
            <a:ext cx="131126" cy="2689694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164367" y="1715869"/>
            <a:ext cx="3863943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“Toss” 27 because the page that it was </a:t>
            </a:r>
            <a:br>
              <a:rPr lang="en-US" i="1" dirty="0" smtClean="0"/>
            </a:br>
            <a:r>
              <a:rPr lang="en-US" i="1" dirty="0" smtClean="0"/>
              <a:t>pointing to does not exist anymore!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61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2" grpId="0" animBg="1"/>
      <p:bldP spid="100" grpId="0" animBg="1"/>
      <p:bldP spid="172" grpId="0" animBg="1"/>
      <p:bldP spid="176" grpId="0" animBg="1"/>
      <p:bldP spid="177" grpId="0" animBg="1"/>
      <p:bldP spid="178" grpId="0" animBg="1"/>
      <p:bldP spid="196" grpId="0" animBg="1"/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 animBg="1"/>
      <p:bldP spid="224" grpId="0" animBg="1"/>
      <p:bldP spid="6" grpId="0" animBg="1"/>
      <p:bldP spid="225" grpId="0" animBg="1"/>
      <p:bldP spid="226" grpId="0" animBg="1"/>
      <p:bldP spid="22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13841" y="2317367"/>
            <a:ext cx="3453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No, but almost there…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92539" y="160178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Is it done?</a:t>
            </a:r>
            <a:endParaRPr lang="en-US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9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8" name="Straight Arrow Connector 87"/>
          <p:cNvCxnSpPr>
            <a:stCxn id="90" idx="0"/>
            <a:endCxn id="89" idx="2"/>
          </p:cNvCxnSpPr>
          <p:nvPr/>
        </p:nvCxnSpPr>
        <p:spPr>
          <a:xfrm flipV="1">
            <a:off x="6478370" y="2231886"/>
            <a:ext cx="214821" cy="835661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655261" y="1524000"/>
            <a:ext cx="4075859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This entails an </a:t>
            </a:r>
            <a:r>
              <a:rPr lang="en-US" sz="2000" i="1" u="sng" dirty="0" smtClean="0"/>
              <a:t>underflow</a:t>
            </a:r>
            <a:r>
              <a:rPr lang="en-US" sz="2000" i="1" dirty="0" smtClean="0"/>
              <a:t>; hence, </a:t>
            </a:r>
          </a:p>
          <a:p>
            <a:r>
              <a:rPr lang="en-US" sz="2000" i="1" dirty="0" smtClean="0"/>
              <a:t>we must either redistribute or merge!</a:t>
            </a:r>
            <a:endParaRPr lang="en-US" sz="2000" i="1" dirty="0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650992" y="1346537"/>
            <a:ext cx="4332083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The sibling is “poor”</a:t>
            </a:r>
            <a:r>
              <a:rPr lang="en-US" sz="2000" i="1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i.e., redistribution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is </a:t>
            </a:r>
            <a:r>
              <a:rPr lang="en-US" sz="2000" dirty="0"/>
              <a:t>not applicable)</a:t>
            </a:r>
            <a:r>
              <a:rPr lang="en-US" sz="2000" i="1" dirty="0" smtClean="0"/>
              <a:t>; hence, merge!</a:t>
            </a:r>
            <a:endParaRPr lang="en-US" sz="2000" i="1" dirty="0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>
            <a:endCxn id="91" idx="2"/>
          </p:cNvCxnSpPr>
          <p:nvPr/>
        </p:nvCxnSpPr>
        <p:spPr>
          <a:xfrm flipV="1">
            <a:off x="2899569" y="2054423"/>
            <a:ext cx="3917465" cy="140791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9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53026" y="6324600"/>
            <a:ext cx="22681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Lacks a pointer for 30!</a:t>
            </a:r>
            <a:endParaRPr lang="en-US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377584" y="5042975"/>
            <a:ext cx="267762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4511465" y="5944735"/>
            <a:ext cx="1246035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4645025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37092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20" grpId="0" animBg="1"/>
      <p:bldP spid="121" grpId="0" animBg="1"/>
      <p:bldP spid="122" grpId="0" animBg="1"/>
      <p:bldP spid="123" grpId="0"/>
      <p:bldP spid="125" grpId="0"/>
      <p:bldP spid="126" grpId="0"/>
      <p:bldP spid="128" grpId="0" animBg="1"/>
      <p:bldP spid="5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9" grpId="0" animBg="1"/>
      <p:bldP spid="14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28730" y="6324600"/>
            <a:ext cx="49432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Lacks a key value to create a complete index entry!</a:t>
            </a:r>
            <a:endParaRPr lang="en-US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83906" y="5041840"/>
            <a:ext cx="426243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  <a:endCxn id="5" idx="0"/>
          </p:cNvCxnSpPr>
          <p:nvPr/>
        </p:nvCxnSpPr>
        <p:spPr>
          <a:xfrm>
            <a:off x="4797028" y="5943600"/>
            <a:ext cx="3340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3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about creating an </a:t>
            </a:r>
            <a:r>
              <a:rPr lang="en-US" sz="2800" i="1" dirty="0" smtClean="0">
                <a:solidFill>
                  <a:srgbClr val="00B050"/>
                </a:solidFill>
              </a:rPr>
              <a:t>index file </a:t>
            </a:r>
            <a:r>
              <a:rPr lang="en-US" sz="2800" dirty="0" smtClean="0"/>
              <a:t>(with one entry per page) and do binary search there?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But, what if the index file becomes also “very” large?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1364171" y="4964112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8"/>
          <p:cNvSpPr>
            <a:spLocks/>
          </p:cNvSpPr>
          <p:nvPr/>
        </p:nvSpPr>
        <p:spPr bwMode="auto">
          <a:xfrm>
            <a:off x="2510346" y="4964112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9"/>
          <p:cNvSpPr>
            <a:spLocks/>
          </p:cNvSpPr>
          <p:nvPr/>
        </p:nvSpPr>
        <p:spPr bwMode="auto">
          <a:xfrm>
            <a:off x="6136196" y="4964112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0"/>
          <p:cNvSpPr>
            <a:spLocks/>
          </p:cNvSpPr>
          <p:nvPr/>
        </p:nvSpPr>
        <p:spPr bwMode="auto">
          <a:xfrm>
            <a:off x="1307021" y="4897437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Rectangle 12"/>
          <p:cNvSpPr>
            <a:spLocks noChangeArrowheads="1"/>
          </p:cNvSpPr>
          <p:nvPr/>
        </p:nvSpPr>
        <p:spPr bwMode="auto">
          <a:xfrm>
            <a:off x="1422909" y="4972050"/>
            <a:ext cx="7534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8" name="Rectangle 13"/>
          <p:cNvSpPr>
            <a:spLocks noChangeArrowheads="1"/>
          </p:cNvSpPr>
          <p:nvPr/>
        </p:nvSpPr>
        <p:spPr bwMode="auto">
          <a:xfrm>
            <a:off x="2615121" y="4987925"/>
            <a:ext cx="7534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9" name="Rectangle 14"/>
          <p:cNvSpPr>
            <a:spLocks noChangeArrowheads="1"/>
          </p:cNvSpPr>
          <p:nvPr/>
        </p:nvSpPr>
        <p:spPr bwMode="auto">
          <a:xfrm>
            <a:off x="6209221" y="4937125"/>
            <a:ext cx="803105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u="none" dirty="0" smtClean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0" name="Rectangle 15"/>
          <p:cNvSpPr>
            <a:spLocks noChangeArrowheads="1"/>
          </p:cNvSpPr>
          <p:nvPr/>
        </p:nvSpPr>
        <p:spPr bwMode="auto">
          <a:xfrm>
            <a:off x="3933809" y="4748582"/>
            <a:ext cx="1247791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u="none" dirty="0" smtClean="0">
                <a:solidFill>
                  <a:srgbClr val="000000"/>
                </a:solidFill>
                <a:latin typeface="Arial" pitchFamily="34" charset="0"/>
              </a:rPr>
              <a:t>…</a:t>
            </a:r>
            <a:endParaRPr lang="en-US" sz="32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1" name="Rectangle 16"/>
          <p:cNvSpPr>
            <a:spLocks noChangeArrowheads="1"/>
          </p:cNvSpPr>
          <p:nvPr/>
        </p:nvSpPr>
        <p:spPr bwMode="auto">
          <a:xfrm>
            <a:off x="7306977" y="4986050"/>
            <a:ext cx="1096454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sng" dirty="0">
                <a:solidFill>
                  <a:srgbClr val="00B050"/>
                </a:solidFill>
                <a:latin typeface="Arial" pitchFamily="34" charset="0"/>
              </a:rPr>
              <a:t>Data</a:t>
            </a: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 File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726110" y="3442191"/>
            <a:ext cx="1194238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sng" dirty="0">
                <a:solidFill>
                  <a:srgbClr val="00B050"/>
                </a:solidFill>
                <a:latin typeface="Arial" pitchFamily="34" charset="0"/>
              </a:rPr>
              <a:t>Index</a:t>
            </a: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 File</a:t>
            </a: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1065725" y="3442187"/>
            <a:ext cx="6410345" cy="424331"/>
            <a:chOff x="864" y="2869"/>
            <a:chExt cx="4038" cy="560"/>
          </a:xfrm>
        </p:grpSpPr>
        <p:sp>
          <p:nvSpPr>
            <p:cNvPr id="31" name="Freeform 5"/>
            <p:cNvSpPr>
              <a:spLocks/>
            </p:cNvSpPr>
            <p:nvPr/>
          </p:nvSpPr>
          <p:spPr bwMode="auto">
            <a:xfrm>
              <a:off x="864" y="2869"/>
              <a:ext cx="4038" cy="551"/>
            </a:xfrm>
            <a:custGeom>
              <a:avLst/>
              <a:gdLst>
                <a:gd name="T0" fmla="*/ 0 w 4038"/>
                <a:gd name="T1" fmla="*/ 550 h 551"/>
                <a:gd name="T2" fmla="*/ 0 w 4038"/>
                <a:gd name="T3" fmla="*/ 0 h 551"/>
                <a:gd name="T4" fmla="*/ 4037 w 4038"/>
                <a:gd name="T5" fmla="*/ 0 h 551"/>
                <a:gd name="T6" fmla="*/ 4037 w 4038"/>
                <a:gd name="T7" fmla="*/ 550 h 551"/>
                <a:gd name="T8" fmla="*/ 0 w 403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38"/>
                <a:gd name="T16" fmla="*/ 0 h 551"/>
                <a:gd name="T17" fmla="*/ 4038 w 403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38" h="551">
                  <a:moveTo>
                    <a:pt x="0" y="550"/>
                  </a:moveTo>
                  <a:lnTo>
                    <a:pt x="0" y="0"/>
                  </a:lnTo>
                  <a:lnTo>
                    <a:pt x="4037" y="0"/>
                  </a:lnTo>
                  <a:lnTo>
                    <a:pt x="403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1186" y="2869"/>
              <a:ext cx="409" cy="551"/>
            </a:xfrm>
            <a:custGeom>
              <a:avLst/>
              <a:gdLst>
                <a:gd name="T0" fmla="*/ 0 w 409"/>
                <a:gd name="T1" fmla="*/ 550 h 551"/>
                <a:gd name="T2" fmla="*/ 0 w 409"/>
                <a:gd name="T3" fmla="*/ 0 h 551"/>
                <a:gd name="T4" fmla="*/ 408 w 409"/>
                <a:gd name="T5" fmla="*/ 0 h 551"/>
                <a:gd name="T6" fmla="*/ 408 w 409"/>
                <a:gd name="T7" fmla="*/ 550 h 551"/>
                <a:gd name="T8" fmla="*/ 0 w 409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551"/>
                <a:gd name="T17" fmla="*/ 409 w 409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551">
                  <a:moveTo>
                    <a:pt x="0" y="550"/>
                  </a:moveTo>
                  <a:lnTo>
                    <a:pt x="0" y="0"/>
                  </a:lnTo>
                  <a:lnTo>
                    <a:pt x="408" y="0"/>
                  </a:lnTo>
                  <a:lnTo>
                    <a:pt x="408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7"/>
            <p:cNvSpPr>
              <a:spLocks/>
            </p:cNvSpPr>
            <p:nvPr/>
          </p:nvSpPr>
          <p:spPr bwMode="auto">
            <a:xfrm>
              <a:off x="1903" y="2869"/>
              <a:ext cx="418" cy="551"/>
            </a:xfrm>
            <a:custGeom>
              <a:avLst/>
              <a:gdLst>
                <a:gd name="T0" fmla="*/ 0 w 418"/>
                <a:gd name="T1" fmla="*/ 550 h 551"/>
                <a:gd name="T2" fmla="*/ 0 w 418"/>
                <a:gd name="T3" fmla="*/ 0 h 551"/>
                <a:gd name="T4" fmla="*/ 417 w 418"/>
                <a:gd name="T5" fmla="*/ 0 h 551"/>
                <a:gd name="T6" fmla="*/ 417 w 418"/>
                <a:gd name="T7" fmla="*/ 550 h 551"/>
                <a:gd name="T8" fmla="*/ 0 w 41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8"/>
                <a:gd name="T16" fmla="*/ 0 h 551"/>
                <a:gd name="T17" fmla="*/ 418 w 41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8" h="551">
                  <a:moveTo>
                    <a:pt x="0" y="550"/>
                  </a:moveTo>
                  <a:lnTo>
                    <a:pt x="0" y="0"/>
                  </a:lnTo>
                  <a:lnTo>
                    <a:pt x="417" y="0"/>
                  </a:lnTo>
                  <a:lnTo>
                    <a:pt x="41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144" y="3113"/>
              <a:ext cx="50" cy="43"/>
            </a:xfrm>
            <a:custGeom>
              <a:avLst/>
              <a:gdLst>
                <a:gd name="T0" fmla="*/ 49 w 50"/>
                <a:gd name="T1" fmla="*/ 21 h 43"/>
                <a:gd name="T2" fmla="*/ 25 w 50"/>
                <a:gd name="T3" fmla="*/ 0 h 43"/>
                <a:gd name="T4" fmla="*/ 0 w 50"/>
                <a:gd name="T5" fmla="*/ 21 h 43"/>
                <a:gd name="T6" fmla="*/ 25 w 50"/>
                <a:gd name="T7" fmla="*/ 42 h 43"/>
                <a:gd name="T8" fmla="*/ 49 w 50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43"/>
                <a:gd name="T17" fmla="*/ 50 w 50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43">
                  <a:moveTo>
                    <a:pt x="49" y="21"/>
                  </a:moveTo>
                  <a:lnTo>
                    <a:pt x="25" y="0"/>
                  </a:lnTo>
                  <a:lnTo>
                    <a:pt x="0" y="21"/>
                  </a:lnTo>
                  <a:lnTo>
                    <a:pt x="25" y="42"/>
                  </a:lnTo>
                  <a:lnTo>
                    <a:pt x="49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3361" y="3113"/>
              <a:ext cx="47" cy="43"/>
            </a:xfrm>
            <a:custGeom>
              <a:avLst/>
              <a:gdLst>
                <a:gd name="T0" fmla="*/ 46 w 47"/>
                <a:gd name="T1" fmla="*/ 21 h 43"/>
                <a:gd name="T2" fmla="*/ 22 w 47"/>
                <a:gd name="T3" fmla="*/ 0 h 43"/>
                <a:gd name="T4" fmla="*/ 0 w 47"/>
                <a:gd name="T5" fmla="*/ 21 h 43"/>
                <a:gd name="T6" fmla="*/ 22 w 47"/>
                <a:gd name="T7" fmla="*/ 42 h 43"/>
                <a:gd name="T8" fmla="*/ 46 w 47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43"/>
                <a:gd name="T17" fmla="*/ 47 w 4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43">
                  <a:moveTo>
                    <a:pt x="46" y="21"/>
                  </a:moveTo>
                  <a:lnTo>
                    <a:pt x="22" y="0"/>
                  </a:lnTo>
                  <a:lnTo>
                    <a:pt x="0" y="21"/>
                  </a:lnTo>
                  <a:lnTo>
                    <a:pt x="22" y="42"/>
                  </a:lnTo>
                  <a:lnTo>
                    <a:pt x="4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3573" y="3113"/>
              <a:ext cx="49" cy="43"/>
            </a:xfrm>
            <a:custGeom>
              <a:avLst/>
              <a:gdLst>
                <a:gd name="T0" fmla="*/ 48 w 49"/>
                <a:gd name="T1" fmla="*/ 21 h 43"/>
                <a:gd name="T2" fmla="*/ 24 w 49"/>
                <a:gd name="T3" fmla="*/ 0 h 43"/>
                <a:gd name="T4" fmla="*/ 0 w 49"/>
                <a:gd name="T5" fmla="*/ 21 h 43"/>
                <a:gd name="T6" fmla="*/ 24 w 49"/>
                <a:gd name="T7" fmla="*/ 42 h 43"/>
                <a:gd name="T8" fmla="*/ 48 w 49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43"/>
                <a:gd name="T17" fmla="*/ 49 w 49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43">
                  <a:moveTo>
                    <a:pt x="48" y="21"/>
                  </a:moveTo>
                  <a:lnTo>
                    <a:pt x="24" y="0"/>
                  </a:lnTo>
                  <a:lnTo>
                    <a:pt x="0" y="21"/>
                  </a:lnTo>
                  <a:lnTo>
                    <a:pt x="24" y="42"/>
                  </a:lnTo>
                  <a:lnTo>
                    <a:pt x="48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4170" y="2869"/>
              <a:ext cx="420" cy="551"/>
            </a:xfrm>
            <a:custGeom>
              <a:avLst/>
              <a:gdLst>
                <a:gd name="T0" fmla="*/ 0 w 420"/>
                <a:gd name="T1" fmla="*/ 550 h 551"/>
                <a:gd name="T2" fmla="*/ 0 w 420"/>
                <a:gd name="T3" fmla="*/ 0 h 551"/>
                <a:gd name="T4" fmla="*/ 419 w 420"/>
                <a:gd name="T5" fmla="*/ 0 h 551"/>
                <a:gd name="T6" fmla="*/ 419 w 420"/>
                <a:gd name="T7" fmla="*/ 550 h 551"/>
                <a:gd name="T8" fmla="*/ 0 w 420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551"/>
                <a:gd name="T17" fmla="*/ 420 w 420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551">
                  <a:moveTo>
                    <a:pt x="0" y="550"/>
                  </a:moveTo>
                  <a:lnTo>
                    <a:pt x="0" y="0"/>
                  </a:lnTo>
                  <a:lnTo>
                    <a:pt x="419" y="0"/>
                  </a:lnTo>
                  <a:lnTo>
                    <a:pt x="419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2320" y="2869"/>
              <a:ext cx="312" cy="551"/>
            </a:xfrm>
            <a:custGeom>
              <a:avLst/>
              <a:gdLst>
                <a:gd name="T0" fmla="*/ 0 w 312"/>
                <a:gd name="T1" fmla="*/ 550 h 551"/>
                <a:gd name="T2" fmla="*/ 0 w 312"/>
                <a:gd name="T3" fmla="*/ 0 h 551"/>
                <a:gd name="T4" fmla="*/ 311 w 312"/>
                <a:gd name="T5" fmla="*/ 0 h 551"/>
                <a:gd name="T6" fmla="*/ 311 w 312"/>
                <a:gd name="T7" fmla="*/ 550 h 551"/>
                <a:gd name="T8" fmla="*/ 0 w 312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51"/>
                <a:gd name="T17" fmla="*/ 312 w 312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51">
                  <a:moveTo>
                    <a:pt x="0" y="550"/>
                  </a:moveTo>
                  <a:lnTo>
                    <a:pt x="0" y="0"/>
                  </a:lnTo>
                  <a:lnTo>
                    <a:pt x="311" y="0"/>
                  </a:lnTo>
                  <a:lnTo>
                    <a:pt x="311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1246" y="294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1390" y="301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51" name="Rectangle 25"/>
            <p:cNvSpPr>
              <a:spLocks noChangeArrowheads="1"/>
            </p:cNvSpPr>
            <p:nvPr/>
          </p:nvSpPr>
          <p:spPr bwMode="auto">
            <a:xfrm>
              <a:off x="1616" y="2959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52" name="Rectangle 26"/>
            <p:cNvSpPr>
              <a:spLocks noChangeArrowheads="1"/>
            </p:cNvSpPr>
            <p:nvPr/>
          </p:nvSpPr>
          <p:spPr bwMode="auto">
            <a:xfrm>
              <a:off x="1736" y="302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53" name="Rectangle 27"/>
            <p:cNvSpPr>
              <a:spLocks noChangeArrowheads="1"/>
            </p:cNvSpPr>
            <p:nvPr/>
          </p:nvSpPr>
          <p:spPr bwMode="auto">
            <a:xfrm>
              <a:off x="1987" y="2959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4" name="Rectangle 28"/>
            <p:cNvSpPr>
              <a:spLocks noChangeArrowheads="1"/>
            </p:cNvSpPr>
            <p:nvPr/>
          </p:nvSpPr>
          <p:spPr bwMode="auto">
            <a:xfrm>
              <a:off x="2141" y="301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55" name="Rectangle 29"/>
            <p:cNvSpPr>
              <a:spLocks noChangeArrowheads="1"/>
            </p:cNvSpPr>
            <p:nvPr/>
          </p:nvSpPr>
          <p:spPr bwMode="auto">
            <a:xfrm>
              <a:off x="2345" y="296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56" name="Rectangle 30"/>
            <p:cNvSpPr>
              <a:spLocks noChangeArrowheads="1"/>
            </p:cNvSpPr>
            <p:nvPr/>
          </p:nvSpPr>
          <p:spPr bwMode="auto">
            <a:xfrm>
              <a:off x="2477" y="303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57" name="Rectangle 31"/>
            <p:cNvSpPr>
              <a:spLocks noChangeArrowheads="1"/>
            </p:cNvSpPr>
            <p:nvPr/>
          </p:nvSpPr>
          <p:spPr bwMode="auto">
            <a:xfrm>
              <a:off x="4219" y="296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8" name="Rectangle 32"/>
            <p:cNvSpPr>
              <a:spLocks noChangeArrowheads="1"/>
            </p:cNvSpPr>
            <p:nvPr/>
          </p:nvSpPr>
          <p:spPr bwMode="auto">
            <a:xfrm>
              <a:off x="4363" y="3022"/>
              <a:ext cx="1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endParaRPr lang="en-US" sz="1400" u="none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33"/>
            <p:cNvSpPr>
              <a:spLocks noChangeArrowheads="1"/>
            </p:cNvSpPr>
            <p:nvPr/>
          </p:nvSpPr>
          <p:spPr bwMode="auto">
            <a:xfrm>
              <a:off x="4577" y="295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60" name="Rectangle 34"/>
            <p:cNvSpPr>
              <a:spLocks noChangeArrowheads="1"/>
            </p:cNvSpPr>
            <p:nvPr/>
          </p:nvSpPr>
          <p:spPr bwMode="auto">
            <a:xfrm>
              <a:off x="4696" y="2991"/>
              <a:ext cx="1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 smtClean="0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endParaRPr lang="en-US" sz="1400" u="none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>
            <a:off x="1422909" y="3866523"/>
            <a:ext cx="1027112" cy="103091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2591317" y="3866523"/>
            <a:ext cx="1033467" cy="103091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209221" y="3866523"/>
            <a:ext cx="902494" cy="107060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65953" y="2743200"/>
            <a:ext cx="55577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Index Entry = &lt;first key on the page, pointer to the page&gt;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60" name="Right Brace 159"/>
          <p:cNvSpPr/>
          <p:nvPr/>
        </p:nvSpPr>
        <p:spPr>
          <a:xfrm rot="16200000">
            <a:off x="3139790" y="2695474"/>
            <a:ext cx="315912" cy="1149350"/>
          </a:xfrm>
          <a:prstGeom prst="rightBrace">
            <a:avLst/>
          </a:prstGeom>
          <a:ln w="158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2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7" grpId="0"/>
      <p:bldP spid="178" grpId="0"/>
      <p:bldP spid="179" grpId="0"/>
      <p:bldP spid="180" grpId="0"/>
      <p:bldP spid="181" grpId="0"/>
      <p:bldP spid="29" grpId="0"/>
      <p:bldP spid="61" grpId="0"/>
      <p:bldP spid="16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63919" y="4938538"/>
            <a:ext cx="196088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“Pull down” 17!</a:t>
            </a:r>
            <a:endParaRPr lang="en-US" sz="2000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333363" y="2399903"/>
            <a:ext cx="1031299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Arrow Connector 155"/>
          <p:cNvCxnSpPr>
            <a:stCxn id="149" idx="4"/>
            <a:endCxn id="98" idx="1"/>
          </p:cNvCxnSpPr>
          <p:nvPr/>
        </p:nvCxnSpPr>
        <p:spPr>
          <a:xfrm>
            <a:off x="3849013" y="2942034"/>
            <a:ext cx="610275" cy="2241154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74"/>
          <p:cNvSpPr>
            <a:spLocks noChangeArrowheads="1"/>
          </p:cNvSpPr>
          <p:nvPr/>
        </p:nvSpPr>
        <p:spPr bwMode="auto">
          <a:xfrm>
            <a:off x="4608513" y="5249625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b="1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05613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39"/>
          <p:cNvSpPr>
            <a:spLocks/>
          </p:cNvSpPr>
          <p:nvPr/>
        </p:nvSpPr>
        <p:spPr bwMode="auto">
          <a:xfrm>
            <a:off x="485775" y="4086078"/>
            <a:ext cx="381000" cy="382587"/>
          </a:xfrm>
          <a:custGeom>
            <a:avLst/>
            <a:gdLst>
              <a:gd name="T0" fmla="*/ 0 w 240"/>
              <a:gd name="T1" fmla="*/ 240 h 241"/>
              <a:gd name="T2" fmla="*/ 0 w 240"/>
              <a:gd name="T3" fmla="*/ 0 h 241"/>
              <a:gd name="T4" fmla="*/ 239 w 240"/>
              <a:gd name="T5" fmla="*/ 0 h 241"/>
              <a:gd name="T6" fmla="*/ 239 w 240"/>
              <a:gd name="T7" fmla="*/ 240 h 241"/>
              <a:gd name="T8" fmla="*/ 0 w 240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40"/>
          <p:cNvSpPr>
            <a:spLocks/>
          </p:cNvSpPr>
          <p:nvPr/>
        </p:nvSpPr>
        <p:spPr bwMode="auto">
          <a:xfrm>
            <a:off x="865187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41"/>
          <p:cNvSpPr>
            <a:spLocks/>
          </p:cNvSpPr>
          <p:nvPr/>
        </p:nvSpPr>
        <p:spPr bwMode="auto">
          <a:xfrm>
            <a:off x="1247775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42"/>
          <p:cNvSpPr>
            <a:spLocks/>
          </p:cNvSpPr>
          <p:nvPr/>
        </p:nvSpPr>
        <p:spPr bwMode="auto">
          <a:xfrm>
            <a:off x="1630362" y="4086078"/>
            <a:ext cx="382588" cy="382587"/>
          </a:xfrm>
          <a:custGeom>
            <a:avLst/>
            <a:gdLst>
              <a:gd name="T0" fmla="*/ 0 w 241"/>
              <a:gd name="T1" fmla="*/ 240 h 241"/>
              <a:gd name="T2" fmla="*/ 0 w 241"/>
              <a:gd name="T3" fmla="*/ 0 h 241"/>
              <a:gd name="T4" fmla="*/ 240 w 241"/>
              <a:gd name="T5" fmla="*/ 0 h 241"/>
              <a:gd name="T6" fmla="*/ 240 w 241"/>
              <a:gd name="T7" fmla="*/ 240 h 241"/>
              <a:gd name="T8" fmla="*/ 0 w 241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43"/>
          <p:cNvSpPr>
            <a:spLocks/>
          </p:cNvSpPr>
          <p:nvPr/>
        </p:nvSpPr>
        <p:spPr bwMode="auto">
          <a:xfrm>
            <a:off x="38004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4"/>
          <p:cNvSpPr>
            <a:spLocks/>
          </p:cNvSpPr>
          <p:nvPr/>
        </p:nvSpPr>
        <p:spPr bwMode="auto">
          <a:xfrm>
            <a:off x="41814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5"/>
          <p:cNvSpPr>
            <a:spLocks/>
          </p:cNvSpPr>
          <p:nvPr/>
        </p:nvSpPr>
        <p:spPr bwMode="auto">
          <a:xfrm>
            <a:off x="456406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6"/>
          <p:cNvSpPr>
            <a:spLocks/>
          </p:cNvSpPr>
          <p:nvPr/>
        </p:nvSpPr>
        <p:spPr bwMode="auto">
          <a:xfrm>
            <a:off x="49450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7"/>
          <p:cNvSpPr>
            <a:spLocks/>
          </p:cNvSpPr>
          <p:nvPr/>
        </p:nvSpPr>
        <p:spPr bwMode="auto">
          <a:xfrm>
            <a:off x="545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83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22141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60241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71151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2"/>
          <p:cNvSpPr>
            <a:spLocks/>
          </p:cNvSpPr>
          <p:nvPr/>
        </p:nvSpPr>
        <p:spPr bwMode="auto">
          <a:xfrm>
            <a:off x="74961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53"/>
          <p:cNvSpPr>
            <a:spLocks/>
          </p:cNvSpPr>
          <p:nvPr/>
        </p:nvSpPr>
        <p:spPr bwMode="auto">
          <a:xfrm>
            <a:off x="78787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54"/>
          <p:cNvSpPr>
            <a:spLocks/>
          </p:cNvSpPr>
          <p:nvPr/>
        </p:nvSpPr>
        <p:spPr bwMode="auto">
          <a:xfrm>
            <a:off x="8261350" y="4098778"/>
            <a:ext cx="381000" cy="381000"/>
          </a:xfrm>
          <a:custGeom>
            <a:avLst/>
            <a:gdLst>
              <a:gd name="T0" fmla="*/ 0 w 240"/>
              <a:gd name="T1" fmla="*/ 239 h 240"/>
              <a:gd name="T2" fmla="*/ 0 w 240"/>
              <a:gd name="T3" fmla="*/ 0 h 240"/>
              <a:gd name="T4" fmla="*/ 239 w 240"/>
              <a:gd name="T5" fmla="*/ 0 h 240"/>
              <a:gd name="T6" fmla="*/ 239 w 240"/>
              <a:gd name="T7" fmla="*/ 239 h 240"/>
              <a:gd name="T8" fmla="*/ 0 w 240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2152650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6"/>
          <p:cNvSpPr>
            <a:spLocks/>
          </p:cNvSpPr>
          <p:nvPr/>
        </p:nvSpPr>
        <p:spPr bwMode="auto">
          <a:xfrm>
            <a:off x="2535237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7"/>
          <p:cNvSpPr>
            <a:spLocks/>
          </p:cNvSpPr>
          <p:nvPr/>
        </p:nvSpPr>
        <p:spPr bwMode="auto">
          <a:xfrm>
            <a:off x="291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8"/>
          <p:cNvSpPr>
            <a:spLocks/>
          </p:cNvSpPr>
          <p:nvPr/>
        </p:nvSpPr>
        <p:spPr bwMode="auto">
          <a:xfrm>
            <a:off x="329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9"/>
          <p:cNvSpPr>
            <a:spLocks/>
          </p:cNvSpPr>
          <p:nvPr/>
        </p:nvSpPr>
        <p:spPr bwMode="auto">
          <a:xfrm>
            <a:off x="3359150" y="270812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60"/>
          <p:cNvSpPr>
            <a:spLocks/>
          </p:cNvSpPr>
          <p:nvPr/>
        </p:nvSpPr>
        <p:spPr bwMode="auto">
          <a:xfrm>
            <a:off x="3454400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61"/>
          <p:cNvSpPr>
            <a:spLocks/>
          </p:cNvSpPr>
          <p:nvPr/>
        </p:nvSpPr>
        <p:spPr bwMode="auto">
          <a:xfrm>
            <a:off x="3930650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62"/>
          <p:cNvSpPr>
            <a:spLocks/>
          </p:cNvSpPr>
          <p:nvPr/>
        </p:nvSpPr>
        <p:spPr bwMode="auto">
          <a:xfrm>
            <a:off x="40274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3"/>
          <p:cNvSpPr>
            <a:spLocks/>
          </p:cNvSpPr>
          <p:nvPr/>
        </p:nvSpPr>
        <p:spPr bwMode="auto">
          <a:xfrm>
            <a:off x="4503737" y="270812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4"/>
          <p:cNvSpPr>
            <a:spLocks/>
          </p:cNvSpPr>
          <p:nvPr/>
        </p:nvSpPr>
        <p:spPr bwMode="auto">
          <a:xfrm>
            <a:off x="45989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5"/>
          <p:cNvSpPr>
            <a:spLocks/>
          </p:cNvSpPr>
          <p:nvPr/>
        </p:nvSpPr>
        <p:spPr bwMode="auto">
          <a:xfrm>
            <a:off x="5075237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6"/>
          <p:cNvSpPr>
            <a:spLocks/>
          </p:cNvSpPr>
          <p:nvPr/>
        </p:nvSpPr>
        <p:spPr bwMode="auto">
          <a:xfrm>
            <a:off x="5172075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7"/>
          <p:cNvSpPr>
            <a:spLocks/>
          </p:cNvSpPr>
          <p:nvPr/>
        </p:nvSpPr>
        <p:spPr bwMode="auto">
          <a:xfrm>
            <a:off x="5648325" y="270812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8"/>
          <p:cNvSpPr>
            <a:spLocks/>
          </p:cNvSpPr>
          <p:nvPr/>
        </p:nvSpPr>
        <p:spPr bwMode="auto">
          <a:xfrm>
            <a:off x="1235075" y="3111353"/>
            <a:ext cx="2173287" cy="963612"/>
          </a:xfrm>
          <a:custGeom>
            <a:avLst/>
            <a:gdLst>
              <a:gd name="T0" fmla="*/ 1368 w 1369"/>
              <a:gd name="T1" fmla="*/ 0 h 607"/>
              <a:gd name="T2" fmla="*/ 0 w 1369"/>
              <a:gd name="T3" fmla="*/ 606 h 607"/>
              <a:gd name="T4" fmla="*/ 1368 w 1369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9"/>
          <p:cNvSpPr>
            <a:spLocks/>
          </p:cNvSpPr>
          <p:nvPr/>
        </p:nvSpPr>
        <p:spPr bwMode="auto">
          <a:xfrm>
            <a:off x="1235075" y="3998765"/>
            <a:ext cx="123825" cy="76200"/>
          </a:xfrm>
          <a:custGeom>
            <a:avLst/>
            <a:gdLst>
              <a:gd name="T0" fmla="*/ 77 w 78"/>
              <a:gd name="T1" fmla="*/ 33 h 48"/>
              <a:gd name="T2" fmla="*/ 0 w 78"/>
              <a:gd name="T3" fmla="*/ 47 h 48"/>
              <a:gd name="T4" fmla="*/ 61 w 78"/>
              <a:gd name="T5" fmla="*/ 0 h 48"/>
              <a:gd name="T6" fmla="*/ 77 w 78"/>
              <a:gd name="T7" fmla="*/ 3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70"/>
          <p:cNvSpPr>
            <a:spLocks/>
          </p:cNvSpPr>
          <p:nvPr/>
        </p:nvSpPr>
        <p:spPr bwMode="auto">
          <a:xfrm>
            <a:off x="2928937" y="3111353"/>
            <a:ext cx="1039813" cy="963612"/>
          </a:xfrm>
          <a:custGeom>
            <a:avLst/>
            <a:gdLst>
              <a:gd name="T0" fmla="*/ 654 w 655"/>
              <a:gd name="T1" fmla="*/ 0 h 607"/>
              <a:gd name="T2" fmla="*/ 0 w 655"/>
              <a:gd name="T3" fmla="*/ 606 h 607"/>
              <a:gd name="T4" fmla="*/ 654 w 65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71"/>
          <p:cNvSpPr>
            <a:spLocks/>
          </p:cNvSpPr>
          <p:nvPr/>
        </p:nvSpPr>
        <p:spPr bwMode="auto">
          <a:xfrm>
            <a:off x="2928937" y="3970190"/>
            <a:ext cx="109538" cy="104775"/>
          </a:xfrm>
          <a:custGeom>
            <a:avLst/>
            <a:gdLst>
              <a:gd name="T0" fmla="*/ 68 w 69"/>
              <a:gd name="T1" fmla="*/ 28 h 66"/>
              <a:gd name="T2" fmla="*/ 0 w 69"/>
              <a:gd name="T3" fmla="*/ 65 h 66"/>
              <a:gd name="T4" fmla="*/ 43 w 69"/>
              <a:gd name="T5" fmla="*/ 0 h 66"/>
              <a:gd name="T6" fmla="*/ 68 w 69"/>
              <a:gd name="T7" fmla="*/ 28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72"/>
          <p:cNvSpPr>
            <a:spLocks/>
          </p:cNvSpPr>
          <p:nvPr/>
        </p:nvSpPr>
        <p:spPr bwMode="auto">
          <a:xfrm>
            <a:off x="4538662" y="312405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606 h 607"/>
              <a:gd name="T4" fmla="*/ 0 w 1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3"/>
          <p:cNvSpPr>
            <a:spLocks/>
          </p:cNvSpPr>
          <p:nvPr/>
        </p:nvSpPr>
        <p:spPr bwMode="auto">
          <a:xfrm>
            <a:off x="4508500" y="3967015"/>
            <a:ext cx="63500" cy="120650"/>
          </a:xfrm>
          <a:custGeom>
            <a:avLst/>
            <a:gdLst>
              <a:gd name="T0" fmla="*/ 39 w 40"/>
              <a:gd name="T1" fmla="*/ 0 h 76"/>
              <a:gd name="T2" fmla="*/ 19 w 40"/>
              <a:gd name="T3" fmla="*/ 75 h 76"/>
              <a:gd name="T4" fmla="*/ 0 w 40"/>
              <a:gd name="T5" fmla="*/ 0 h 76"/>
              <a:gd name="T6" fmla="*/ 39 w 40"/>
              <a:gd name="T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4"/>
          <p:cNvSpPr>
            <a:spLocks/>
          </p:cNvSpPr>
          <p:nvPr/>
        </p:nvSpPr>
        <p:spPr bwMode="auto">
          <a:xfrm>
            <a:off x="5122862" y="3124053"/>
            <a:ext cx="1087438" cy="963612"/>
          </a:xfrm>
          <a:custGeom>
            <a:avLst/>
            <a:gdLst>
              <a:gd name="T0" fmla="*/ 0 w 685"/>
              <a:gd name="T1" fmla="*/ 0 h 607"/>
              <a:gd name="T2" fmla="*/ 684 w 685"/>
              <a:gd name="T3" fmla="*/ 606 h 607"/>
              <a:gd name="T4" fmla="*/ 0 w 68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5"/>
          <p:cNvSpPr>
            <a:spLocks/>
          </p:cNvSpPr>
          <p:nvPr/>
        </p:nvSpPr>
        <p:spPr bwMode="auto">
          <a:xfrm>
            <a:off x="6100762" y="3984478"/>
            <a:ext cx="109538" cy="103187"/>
          </a:xfrm>
          <a:custGeom>
            <a:avLst/>
            <a:gdLst>
              <a:gd name="T0" fmla="*/ 24 w 69"/>
              <a:gd name="T1" fmla="*/ 0 h 65"/>
              <a:gd name="T2" fmla="*/ 68 w 69"/>
              <a:gd name="T3" fmla="*/ 64 h 65"/>
              <a:gd name="T4" fmla="*/ 0 w 69"/>
              <a:gd name="T5" fmla="*/ 28 h 65"/>
              <a:gd name="T6" fmla="*/ 24 w 6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6"/>
          <p:cNvSpPr>
            <a:spLocks/>
          </p:cNvSpPr>
          <p:nvPr/>
        </p:nvSpPr>
        <p:spPr bwMode="auto">
          <a:xfrm>
            <a:off x="5683250" y="3124053"/>
            <a:ext cx="2197100" cy="950912"/>
          </a:xfrm>
          <a:custGeom>
            <a:avLst/>
            <a:gdLst>
              <a:gd name="T0" fmla="*/ 0 w 1384"/>
              <a:gd name="T1" fmla="*/ 0 h 599"/>
              <a:gd name="T2" fmla="*/ 1383 w 1384"/>
              <a:gd name="T3" fmla="*/ 598 h 599"/>
              <a:gd name="T4" fmla="*/ 0 w 1384"/>
              <a:gd name="T5" fmla="*/ 0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7"/>
          <p:cNvSpPr>
            <a:spLocks/>
          </p:cNvSpPr>
          <p:nvPr/>
        </p:nvSpPr>
        <p:spPr bwMode="auto">
          <a:xfrm>
            <a:off x="7758112" y="3998765"/>
            <a:ext cx="122238" cy="76200"/>
          </a:xfrm>
          <a:custGeom>
            <a:avLst/>
            <a:gdLst>
              <a:gd name="T0" fmla="*/ 15 w 77"/>
              <a:gd name="T1" fmla="*/ 0 h 48"/>
              <a:gd name="T2" fmla="*/ 76 w 77"/>
              <a:gd name="T3" fmla="*/ 47 h 48"/>
              <a:gd name="T4" fmla="*/ 0 w 77"/>
              <a:gd name="T5" fmla="*/ 35 h 48"/>
              <a:gd name="T6" fmla="*/ 15 w 77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8895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7" name="Rectangle 79"/>
          <p:cNvSpPr>
            <a:spLocks noChangeArrowheads="1"/>
          </p:cNvSpPr>
          <p:nvPr/>
        </p:nvSpPr>
        <p:spPr bwMode="auto">
          <a:xfrm>
            <a:off x="882650" y="409401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8" name="Rectangle 80"/>
          <p:cNvSpPr>
            <a:spLocks noChangeArrowheads="1"/>
          </p:cNvSpPr>
          <p:nvPr/>
        </p:nvSpPr>
        <p:spPr bwMode="auto">
          <a:xfrm>
            <a:off x="25654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9" name="Rectangle 81"/>
          <p:cNvSpPr>
            <a:spLocks noChangeArrowheads="1"/>
          </p:cNvSpPr>
          <p:nvPr/>
        </p:nvSpPr>
        <p:spPr bwMode="auto">
          <a:xfrm>
            <a:off x="376872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50" name="Rectangle 82"/>
          <p:cNvSpPr>
            <a:spLocks noChangeArrowheads="1"/>
          </p:cNvSpPr>
          <p:nvPr/>
        </p:nvSpPr>
        <p:spPr bwMode="auto">
          <a:xfrm>
            <a:off x="4151312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51" name="Rectangle 83"/>
          <p:cNvSpPr>
            <a:spLocks noChangeArrowheads="1"/>
          </p:cNvSpPr>
          <p:nvPr/>
        </p:nvSpPr>
        <p:spPr bwMode="auto">
          <a:xfrm>
            <a:off x="5449887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84"/>
          <p:cNvSpPr>
            <a:spLocks noChangeArrowheads="1"/>
          </p:cNvSpPr>
          <p:nvPr/>
        </p:nvSpPr>
        <p:spPr bwMode="auto">
          <a:xfrm>
            <a:off x="583247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3" name="Rectangle 85"/>
          <p:cNvSpPr>
            <a:spLocks noChangeArrowheads="1"/>
          </p:cNvSpPr>
          <p:nvPr/>
        </p:nvSpPr>
        <p:spPr bwMode="auto">
          <a:xfrm>
            <a:off x="622617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4" name="Rectangle 86"/>
          <p:cNvSpPr>
            <a:spLocks noChangeArrowheads="1"/>
          </p:cNvSpPr>
          <p:nvPr/>
        </p:nvSpPr>
        <p:spPr bwMode="auto">
          <a:xfrm>
            <a:off x="709612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5" name="Rectangle 87"/>
          <p:cNvSpPr>
            <a:spLocks noChangeArrowheads="1"/>
          </p:cNvSpPr>
          <p:nvPr/>
        </p:nvSpPr>
        <p:spPr bwMode="auto">
          <a:xfrm>
            <a:off x="7478712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6" name="Rectangle 88"/>
          <p:cNvSpPr>
            <a:spLocks noChangeArrowheads="1"/>
          </p:cNvSpPr>
          <p:nvPr/>
        </p:nvSpPr>
        <p:spPr bwMode="auto">
          <a:xfrm>
            <a:off x="7848600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7" name="Rectangle 89"/>
          <p:cNvSpPr>
            <a:spLocks noChangeArrowheads="1"/>
          </p:cNvSpPr>
          <p:nvPr/>
        </p:nvSpPr>
        <p:spPr bwMode="auto">
          <a:xfrm>
            <a:off x="8229600" y="409401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58" name="Rectangle 90"/>
          <p:cNvSpPr>
            <a:spLocks noChangeArrowheads="1"/>
          </p:cNvSpPr>
          <p:nvPr/>
        </p:nvSpPr>
        <p:spPr bwMode="auto">
          <a:xfrm>
            <a:off x="2182812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59" name="Rectangle 91"/>
          <p:cNvSpPr>
            <a:spLocks noChangeArrowheads="1"/>
          </p:cNvSpPr>
          <p:nvPr/>
        </p:nvSpPr>
        <p:spPr bwMode="auto">
          <a:xfrm>
            <a:off x="29337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60" name="Rectangle 92"/>
          <p:cNvSpPr>
            <a:spLocks noChangeArrowheads="1"/>
          </p:cNvSpPr>
          <p:nvPr/>
        </p:nvSpPr>
        <p:spPr bwMode="auto">
          <a:xfrm>
            <a:off x="2362200" y="254937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5284787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62" name="Rectangle 94"/>
          <p:cNvSpPr>
            <a:spLocks noChangeArrowheads="1"/>
          </p:cNvSpPr>
          <p:nvPr/>
        </p:nvSpPr>
        <p:spPr bwMode="auto">
          <a:xfrm>
            <a:off x="4079875" y="277480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63" name="Rectangle 95"/>
          <p:cNvSpPr>
            <a:spLocks noChangeArrowheads="1"/>
          </p:cNvSpPr>
          <p:nvPr/>
        </p:nvSpPr>
        <p:spPr bwMode="auto">
          <a:xfrm>
            <a:off x="3530600" y="277480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64" name="Rectangle 96"/>
          <p:cNvSpPr>
            <a:spLocks noChangeArrowheads="1"/>
          </p:cNvSpPr>
          <p:nvPr/>
        </p:nvSpPr>
        <p:spPr bwMode="auto">
          <a:xfrm>
            <a:off x="4664075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65" name="Line 97"/>
          <p:cNvSpPr>
            <a:spLocks noChangeShapeType="1"/>
          </p:cNvSpPr>
          <p:nvPr/>
        </p:nvSpPr>
        <p:spPr bwMode="auto">
          <a:xfrm>
            <a:off x="2643187" y="240174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Arc 98"/>
          <p:cNvSpPr>
            <a:spLocks/>
          </p:cNvSpPr>
          <p:nvPr/>
        </p:nvSpPr>
        <p:spPr bwMode="auto">
          <a:xfrm rot="18420000">
            <a:off x="19573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Arc 99"/>
          <p:cNvSpPr>
            <a:spLocks/>
          </p:cNvSpPr>
          <p:nvPr/>
        </p:nvSpPr>
        <p:spPr bwMode="auto">
          <a:xfrm rot="18420000">
            <a:off x="36337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Arc 100"/>
          <p:cNvSpPr>
            <a:spLocks/>
          </p:cNvSpPr>
          <p:nvPr/>
        </p:nvSpPr>
        <p:spPr bwMode="auto">
          <a:xfrm rot="18420000">
            <a:off x="52339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Arc 101"/>
          <p:cNvSpPr>
            <a:spLocks/>
          </p:cNvSpPr>
          <p:nvPr/>
        </p:nvSpPr>
        <p:spPr bwMode="auto">
          <a:xfrm rot="18420000">
            <a:off x="68341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grpSp>
        <p:nvGrpSpPr>
          <p:cNvPr id="68" name="Group 110"/>
          <p:cNvGrpSpPr>
            <a:grpSpLocks/>
          </p:cNvGrpSpPr>
          <p:nvPr/>
        </p:nvGrpSpPr>
        <p:grpSpPr bwMode="auto">
          <a:xfrm>
            <a:off x="98425" y="2057400"/>
            <a:ext cx="8899525" cy="2592388"/>
            <a:chOff x="96" y="2400"/>
            <a:chExt cx="5606" cy="1633"/>
          </a:xfrm>
        </p:grpSpPr>
        <p:sp>
          <p:nvSpPr>
            <p:cNvPr id="69" name="Freeform 4"/>
            <p:cNvSpPr>
              <a:spLocks/>
            </p:cNvSpPr>
            <p:nvPr/>
          </p:nvSpPr>
          <p:spPr bwMode="auto">
            <a:xfrm>
              <a:off x="2840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2888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auto">
            <a:xfrm>
              <a:off x="3124" y="2750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"/>
            <p:cNvSpPr>
              <a:spLocks/>
            </p:cNvSpPr>
            <p:nvPr/>
          </p:nvSpPr>
          <p:spPr bwMode="auto">
            <a:xfrm>
              <a:off x="3171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3456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1483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"/>
            <p:cNvSpPr>
              <a:spLocks/>
            </p:cNvSpPr>
            <p:nvPr/>
          </p:nvSpPr>
          <p:spPr bwMode="auto">
            <a:xfrm>
              <a:off x="1531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"/>
            <p:cNvSpPr>
              <a:spLocks/>
            </p:cNvSpPr>
            <p:nvPr/>
          </p:nvSpPr>
          <p:spPr bwMode="auto">
            <a:xfrm>
              <a:off x="1768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2"/>
            <p:cNvSpPr>
              <a:spLocks/>
            </p:cNvSpPr>
            <p:nvPr/>
          </p:nvSpPr>
          <p:spPr bwMode="auto">
            <a:xfrm>
              <a:off x="1816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3"/>
            <p:cNvSpPr>
              <a:spLocks/>
            </p:cNvSpPr>
            <p:nvPr/>
          </p:nvSpPr>
          <p:spPr bwMode="auto">
            <a:xfrm>
              <a:off x="2053" y="3301"/>
              <a:ext cx="284" cy="257"/>
            </a:xfrm>
            <a:custGeom>
              <a:avLst/>
              <a:gdLst>
                <a:gd name="T0" fmla="*/ 0 w 284"/>
                <a:gd name="T1" fmla="*/ 256 h 257"/>
                <a:gd name="T2" fmla="*/ 0 w 284"/>
                <a:gd name="T3" fmla="*/ 0 h 257"/>
                <a:gd name="T4" fmla="*/ 283 w 284"/>
                <a:gd name="T5" fmla="*/ 0 h 257"/>
                <a:gd name="T6" fmla="*/ 283 w 284"/>
                <a:gd name="T7" fmla="*/ 256 h 257"/>
                <a:gd name="T8" fmla="*/ 0 w 284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257"/>
                <a:gd name="T17" fmla="*/ 284 w 284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257">
                  <a:moveTo>
                    <a:pt x="0" y="256"/>
                  </a:moveTo>
                  <a:lnTo>
                    <a:pt x="0" y="0"/>
                  </a:lnTo>
                  <a:lnTo>
                    <a:pt x="283" y="0"/>
                  </a:lnTo>
                  <a:lnTo>
                    <a:pt x="283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4"/>
            <p:cNvSpPr>
              <a:spLocks/>
            </p:cNvSpPr>
            <p:nvPr/>
          </p:nvSpPr>
          <p:spPr bwMode="auto">
            <a:xfrm>
              <a:off x="2099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2336" y="3301"/>
              <a:ext cx="285" cy="257"/>
            </a:xfrm>
            <a:custGeom>
              <a:avLst/>
              <a:gdLst>
                <a:gd name="T0" fmla="*/ 0 w 285"/>
                <a:gd name="T1" fmla="*/ 256 h 257"/>
                <a:gd name="T2" fmla="*/ 0 w 285"/>
                <a:gd name="T3" fmla="*/ 0 h 257"/>
                <a:gd name="T4" fmla="*/ 284 w 285"/>
                <a:gd name="T5" fmla="*/ 0 h 257"/>
                <a:gd name="T6" fmla="*/ 284 w 285"/>
                <a:gd name="T7" fmla="*/ 256 h 257"/>
                <a:gd name="T8" fmla="*/ 0 w 285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7"/>
                <a:gd name="T17" fmla="*/ 285 w 285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7">
                  <a:moveTo>
                    <a:pt x="0" y="256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6"/>
            <p:cNvSpPr>
              <a:spLocks/>
            </p:cNvSpPr>
            <p:nvPr/>
          </p:nvSpPr>
          <p:spPr bwMode="auto">
            <a:xfrm>
              <a:off x="2384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7"/>
            <p:cNvSpPr>
              <a:spLocks/>
            </p:cNvSpPr>
            <p:nvPr/>
          </p:nvSpPr>
          <p:spPr bwMode="auto">
            <a:xfrm>
              <a:off x="2620" y="3301"/>
              <a:ext cx="50" cy="257"/>
            </a:xfrm>
            <a:custGeom>
              <a:avLst/>
              <a:gdLst>
                <a:gd name="T0" fmla="*/ 0 w 50"/>
                <a:gd name="T1" fmla="*/ 256 h 257"/>
                <a:gd name="T2" fmla="*/ 0 w 50"/>
                <a:gd name="T3" fmla="*/ 0 h 257"/>
                <a:gd name="T4" fmla="*/ 49 w 50"/>
                <a:gd name="T5" fmla="*/ 0 h 257"/>
                <a:gd name="T6" fmla="*/ 49 w 50"/>
                <a:gd name="T7" fmla="*/ 256 h 257"/>
                <a:gd name="T8" fmla="*/ 0 w 50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257"/>
                <a:gd name="T17" fmla="*/ 50 w 50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257">
                  <a:moveTo>
                    <a:pt x="0" y="25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8"/>
            <p:cNvSpPr>
              <a:spLocks/>
            </p:cNvSpPr>
            <p:nvPr/>
          </p:nvSpPr>
          <p:spPr bwMode="auto">
            <a:xfrm>
              <a:off x="483" y="3520"/>
              <a:ext cx="1025" cy="300"/>
            </a:xfrm>
            <a:custGeom>
              <a:avLst/>
              <a:gdLst>
                <a:gd name="T0" fmla="*/ 1024 w 1025"/>
                <a:gd name="T1" fmla="*/ 0 h 300"/>
                <a:gd name="T2" fmla="*/ 0 w 1025"/>
                <a:gd name="T3" fmla="*/ 299 h 300"/>
                <a:gd name="T4" fmla="*/ 1024 w 1025"/>
                <a:gd name="T5" fmla="*/ 0 h 300"/>
                <a:gd name="T6" fmla="*/ 0 60000 65536"/>
                <a:gd name="T7" fmla="*/ 0 60000 65536"/>
                <a:gd name="T8" fmla="*/ 0 60000 65536"/>
                <a:gd name="T9" fmla="*/ 0 w 1025"/>
                <a:gd name="T10" fmla="*/ 0 h 300"/>
                <a:gd name="T11" fmla="*/ 1025 w 1025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5" h="300">
                  <a:moveTo>
                    <a:pt x="1024" y="0"/>
                  </a:moveTo>
                  <a:lnTo>
                    <a:pt x="0" y="299"/>
                  </a:lnTo>
                  <a:lnTo>
                    <a:pt x="10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9"/>
            <p:cNvSpPr>
              <a:spLocks/>
            </p:cNvSpPr>
            <p:nvPr/>
          </p:nvSpPr>
          <p:spPr bwMode="auto">
            <a:xfrm>
              <a:off x="1270" y="3525"/>
              <a:ext cx="511" cy="290"/>
            </a:xfrm>
            <a:custGeom>
              <a:avLst/>
              <a:gdLst>
                <a:gd name="T0" fmla="*/ 510 w 511"/>
                <a:gd name="T1" fmla="*/ 0 h 290"/>
                <a:gd name="T2" fmla="*/ 0 w 511"/>
                <a:gd name="T3" fmla="*/ 289 h 290"/>
                <a:gd name="T4" fmla="*/ 510 w 511"/>
                <a:gd name="T5" fmla="*/ 0 h 290"/>
                <a:gd name="T6" fmla="*/ 0 60000 65536"/>
                <a:gd name="T7" fmla="*/ 0 60000 65536"/>
                <a:gd name="T8" fmla="*/ 0 60000 65536"/>
                <a:gd name="T9" fmla="*/ 0 w 511"/>
                <a:gd name="T10" fmla="*/ 0 h 290"/>
                <a:gd name="T11" fmla="*/ 511 w 511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1" h="290">
                  <a:moveTo>
                    <a:pt x="510" y="0"/>
                  </a:moveTo>
                  <a:lnTo>
                    <a:pt x="0" y="289"/>
                  </a:lnTo>
                  <a:lnTo>
                    <a:pt x="5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0"/>
            <p:cNvSpPr>
              <a:spLocks/>
            </p:cNvSpPr>
            <p:nvPr/>
          </p:nvSpPr>
          <p:spPr bwMode="auto">
            <a:xfrm>
              <a:off x="1270" y="3770"/>
              <a:ext cx="60" cy="45"/>
            </a:xfrm>
            <a:custGeom>
              <a:avLst/>
              <a:gdLst>
                <a:gd name="T0" fmla="*/ 59 w 60"/>
                <a:gd name="T1" fmla="*/ 29 h 45"/>
                <a:gd name="T2" fmla="*/ 0 w 60"/>
                <a:gd name="T3" fmla="*/ 44 h 45"/>
                <a:gd name="T4" fmla="*/ 46 w 60"/>
                <a:gd name="T5" fmla="*/ 0 h 45"/>
                <a:gd name="T6" fmla="*/ 59 w 60"/>
                <a:gd name="T7" fmla="*/ 29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5"/>
                <a:gd name="T14" fmla="*/ 60 w 60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5">
                  <a:moveTo>
                    <a:pt x="59" y="29"/>
                  </a:moveTo>
                  <a:lnTo>
                    <a:pt x="0" y="44"/>
                  </a:lnTo>
                  <a:lnTo>
                    <a:pt x="46" y="0"/>
                  </a:lnTo>
                  <a:lnTo>
                    <a:pt x="59" y="2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1"/>
            <p:cNvSpPr>
              <a:spLocks/>
            </p:cNvSpPr>
            <p:nvPr/>
          </p:nvSpPr>
          <p:spPr bwMode="auto">
            <a:xfrm>
              <a:off x="2053" y="3532"/>
              <a:ext cx="17" cy="283"/>
            </a:xfrm>
            <a:custGeom>
              <a:avLst/>
              <a:gdLst>
                <a:gd name="T0" fmla="*/ 16 w 17"/>
                <a:gd name="T1" fmla="*/ 0 h 283"/>
                <a:gd name="T2" fmla="*/ 0 w 17"/>
                <a:gd name="T3" fmla="*/ 282 h 283"/>
                <a:gd name="T4" fmla="*/ 16 w 17"/>
                <a:gd name="T5" fmla="*/ 0 h 283"/>
                <a:gd name="T6" fmla="*/ 0 60000 65536"/>
                <a:gd name="T7" fmla="*/ 0 60000 65536"/>
                <a:gd name="T8" fmla="*/ 0 60000 65536"/>
                <a:gd name="T9" fmla="*/ 0 w 17"/>
                <a:gd name="T10" fmla="*/ 0 h 283"/>
                <a:gd name="T11" fmla="*/ 17 w 17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283">
                  <a:moveTo>
                    <a:pt x="16" y="0"/>
                  </a:moveTo>
                  <a:lnTo>
                    <a:pt x="0" y="282"/>
                  </a:lnTo>
                  <a:lnTo>
                    <a:pt x="1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2"/>
            <p:cNvSpPr>
              <a:spLocks/>
            </p:cNvSpPr>
            <p:nvPr/>
          </p:nvSpPr>
          <p:spPr bwMode="auto">
            <a:xfrm>
              <a:off x="2040" y="3749"/>
              <a:ext cx="30" cy="66"/>
            </a:xfrm>
            <a:custGeom>
              <a:avLst/>
              <a:gdLst>
                <a:gd name="T0" fmla="*/ 29 w 30"/>
                <a:gd name="T1" fmla="*/ 2 h 66"/>
                <a:gd name="T2" fmla="*/ 12 w 30"/>
                <a:gd name="T3" fmla="*/ 65 h 66"/>
                <a:gd name="T4" fmla="*/ 0 w 30"/>
                <a:gd name="T5" fmla="*/ 0 h 66"/>
                <a:gd name="T6" fmla="*/ 29 w 30"/>
                <a:gd name="T7" fmla="*/ 2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"/>
                <a:gd name="T13" fmla="*/ 0 h 66"/>
                <a:gd name="T14" fmla="*/ 30 w 30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" h="66">
                  <a:moveTo>
                    <a:pt x="29" y="2"/>
                  </a:moveTo>
                  <a:lnTo>
                    <a:pt x="12" y="65"/>
                  </a:lnTo>
                  <a:lnTo>
                    <a:pt x="0" y="0"/>
                  </a:lnTo>
                  <a:lnTo>
                    <a:pt x="29" y="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3"/>
            <p:cNvSpPr>
              <a:spLocks/>
            </p:cNvSpPr>
            <p:nvPr/>
          </p:nvSpPr>
          <p:spPr bwMode="auto">
            <a:xfrm>
              <a:off x="2366" y="3532"/>
              <a:ext cx="499" cy="276"/>
            </a:xfrm>
            <a:custGeom>
              <a:avLst/>
              <a:gdLst>
                <a:gd name="T0" fmla="*/ 0 w 499"/>
                <a:gd name="T1" fmla="*/ 0 h 276"/>
                <a:gd name="T2" fmla="*/ 498 w 499"/>
                <a:gd name="T3" fmla="*/ 275 h 276"/>
                <a:gd name="T4" fmla="*/ 0 w 499"/>
                <a:gd name="T5" fmla="*/ 0 h 276"/>
                <a:gd name="T6" fmla="*/ 0 60000 65536"/>
                <a:gd name="T7" fmla="*/ 0 60000 65536"/>
                <a:gd name="T8" fmla="*/ 0 60000 65536"/>
                <a:gd name="T9" fmla="*/ 0 w 499"/>
                <a:gd name="T10" fmla="*/ 0 h 276"/>
                <a:gd name="T11" fmla="*/ 499 w 499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276">
                  <a:moveTo>
                    <a:pt x="0" y="0"/>
                  </a:moveTo>
                  <a:lnTo>
                    <a:pt x="498" y="2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4"/>
            <p:cNvSpPr>
              <a:spLocks/>
            </p:cNvSpPr>
            <p:nvPr/>
          </p:nvSpPr>
          <p:spPr bwMode="auto">
            <a:xfrm>
              <a:off x="2805" y="3764"/>
              <a:ext cx="60" cy="44"/>
            </a:xfrm>
            <a:custGeom>
              <a:avLst/>
              <a:gdLst>
                <a:gd name="T0" fmla="*/ 13 w 60"/>
                <a:gd name="T1" fmla="*/ 0 h 44"/>
                <a:gd name="T2" fmla="*/ 59 w 60"/>
                <a:gd name="T3" fmla="*/ 43 h 44"/>
                <a:gd name="T4" fmla="*/ 0 w 60"/>
                <a:gd name="T5" fmla="*/ 28 h 44"/>
                <a:gd name="T6" fmla="*/ 13 w 60"/>
                <a:gd name="T7" fmla="*/ 0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4"/>
                <a:gd name="T14" fmla="*/ 60 w 60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4">
                  <a:moveTo>
                    <a:pt x="13" y="0"/>
                  </a:moveTo>
                  <a:lnTo>
                    <a:pt x="59" y="43"/>
                  </a:lnTo>
                  <a:lnTo>
                    <a:pt x="0" y="28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5"/>
            <p:cNvSpPr>
              <a:spLocks/>
            </p:cNvSpPr>
            <p:nvPr/>
          </p:nvSpPr>
          <p:spPr bwMode="auto">
            <a:xfrm>
              <a:off x="2035" y="2968"/>
              <a:ext cx="830" cy="321"/>
            </a:xfrm>
            <a:custGeom>
              <a:avLst/>
              <a:gdLst>
                <a:gd name="T0" fmla="*/ 829 w 830"/>
                <a:gd name="T1" fmla="*/ 0 h 321"/>
                <a:gd name="T2" fmla="*/ 0 w 830"/>
                <a:gd name="T3" fmla="*/ 320 h 321"/>
                <a:gd name="T4" fmla="*/ 829 w 830"/>
                <a:gd name="T5" fmla="*/ 0 h 321"/>
                <a:gd name="T6" fmla="*/ 0 60000 65536"/>
                <a:gd name="T7" fmla="*/ 0 60000 65536"/>
                <a:gd name="T8" fmla="*/ 0 60000 65536"/>
                <a:gd name="T9" fmla="*/ 0 w 830"/>
                <a:gd name="T10" fmla="*/ 0 h 321"/>
                <a:gd name="T11" fmla="*/ 830 w 830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0" h="321">
                  <a:moveTo>
                    <a:pt x="829" y="0"/>
                  </a:moveTo>
                  <a:lnTo>
                    <a:pt x="0" y="320"/>
                  </a:lnTo>
                  <a:lnTo>
                    <a:pt x="8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6"/>
            <p:cNvSpPr>
              <a:spLocks/>
            </p:cNvSpPr>
            <p:nvPr/>
          </p:nvSpPr>
          <p:spPr bwMode="auto">
            <a:xfrm>
              <a:off x="2035" y="3252"/>
              <a:ext cx="61" cy="37"/>
            </a:xfrm>
            <a:custGeom>
              <a:avLst/>
              <a:gdLst>
                <a:gd name="T0" fmla="*/ 60 w 61"/>
                <a:gd name="T1" fmla="*/ 30 h 37"/>
                <a:gd name="T2" fmla="*/ 0 w 61"/>
                <a:gd name="T3" fmla="*/ 36 h 37"/>
                <a:gd name="T4" fmla="*/ 51 w 61"/>
                <a:gd name="T5" fmla="*/ 0 h 37"/>
                <a:gd name="T6" fmla="*/ 60 w 61"/>
                <a:gd name="T7" fmla="*/ 3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7"/>
                <a:gd name="T14" fmla="*/ 61 w 61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7">
                  <a:moveTo>
                    <a:pt x="60" y="30"/>
                  </a:moveTo>
                  <a:lnTo>
                    <a:pt x="0" y="36"/>
                  </a:lnTo>
                  <a:lnTo>
                    <a:pt x="51" y="0"/>
                  </a:lnTo>
                  <a:lnTo>
                    <a:pt x="60" y="3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7"/>
            <p:cNvSpPr>
              <a:spLocks/>
            </p:cNvSpPr>
            <p:nvPr/>
          </p:nvSpPr>
          <p:spPr bwMode="auto">
            <a:xfrm>
              <a:off x="3409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8"/>
            <p:cNvSpPr>
              <a:spLocks/>
            </p:cNvSpPr>
            <p:nvPr/>
          </p:nvSpPr>
          <p:spPr bwMode="auto">
            <a:xfrm>
              <a:off x="3693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9"/>
            <p:cNvSpPr>
              <a:spLocks/>
            </p:cNvSpPr>
            <p:nvPr/>
          </p:nvSpPr>
          <p:spPr bwMode="auto">
            <a:xfrm>
              <a:off x="3740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30"/>
            <p:cNvSpPr>
              <a:spLocks/>
            </p:cNvSpPr>
            <p:nvPr/>
          </p:nvSpPr>
          <p:spPr bwMode="auto">
            <a:xfrm>
              <a:off x="3977" y="2750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31"/>
            <p:cNvSpPr>
              <a:spLocks/>
            </p:cNvSpPr>
            <p:nvPr/>
          </p:nvSpPr>
          <p:spPr bwMode="auto">
            <a:xfrm>
              <a:off x="4255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32"/>
            <p:cNvSpPr>
              <a:spLocks/>
            </p:cNvSpPr>
            <p:nvPr/>
          </p:nvSpPr>
          <p:spPr bwMode="auto">
            <a:xfrm>
              <a:off x="4303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33"/>
            <p:cNvSpPr>
              <a:spLocks/>
            </p:cNvSpPr>
            <p:nvPr/>
          </p:nvSpPr>
          <p:spPr bwMode="auto">
            <a:xfrm>
              <a:off x="4540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4"/>
            <p:cNvSpPr>
              <a:spLocks/>
            </p:cNvSpPr>
            <p:nvPr/>
          </p:nvSpPr>
          <p:spPr bwMode="auto">
            <a:xfrm>
              <a:off x="4588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35"/>
            <p:cNvSpPr>
              <a:spLocks/>
            </p:cNvSpPr>
            <p:nvPr/>
          </p:nvSpPr>
          <p:spPr bwMode="auto">
            <a:xfrm>
              <a:off x="4825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36"/>
            <p:cNvSpPr>
              <a:spLocks/>
            </p:cNvSpPr>
            <p:nvPr/>
          </p:nvSpPr>
          <p:spPr bwMode="auto">
            <a:xfrm>
              <a:off x="4871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7"/>
            <p:cNvSpPr>
              <a:spLocks/>
            </p:cNvSpPr>
            <p:nvPr/>
          </p:nvSpPr>
          <p:spPr bwMode="auto">
            <a:xfrm>
              <a:off x="5109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8"/>
            <p:cNvSpPr>
              <a:spLocks/>
            </p:cNvSpPr>
            <p:nvPr/>
          </p:nvSpPr>
          <p:spPr bwMode="auto">
            <a:xfrm>
              <a:off x="5156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9"/>
            <p:cNvSpPr>
              <a:spLocks/>
            </p:cNvSpPr>
            <p:nvPr/>
          </p:nvSpPr>
          <p:spPr bwMode="auto">
            <a:xfrm>
              <a:off x="5393" y="3256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40"/>
            <p:cNvSpPr>
              <a:spLocks/>
            </p:cNvSpPr>
            <p:nvPr/>
          </p:nvSpPr>
          <p:spPr bwMode="auto">
            <a:xfrm>
              <a:off x="2638" y="3525"/>
              <a:ext cx="967" cy="290"/>
            </a:xfrm>
            <a:custGeom>
              <a:avLst/>
              <a:gdLst>
                <a:gd name="T0" fmla="*/ 0 w 967"/>
                <a:gd name="T1" fmla="*/ 0 h 290"/>
                <a:gd name="T2" fmla="*/ 966 w 967"/>
                <a:gd name="T3" fmla="*/ 289 h 290"/>
                <a:gd name="T4" fmla="*/ 0 w 967"/>
                <a:gd name="T5" fmla="*/ 0 h 290"/>
                <a:gd name="T6" fmla="*/ 0 60000 65536"/>
                <a:gd name="T7" fmla="*/ 0 60000 65536"/>
                <a:gd name="T8" fmla="*/ 0 60000 65536"/>
                <a:gd name="T9" fmla="*/ 0 w 967"/>
                <a:gd name="T10" fmla="*/ 0 h 290"/>
                <a:gd name="T11" fmla="*/ 967 w 967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290">
                  <a:moveTo>
                    <a:pt x="0" y="0"/>
                  </a:moveTo>
                  <a:lnTo>
                    <a:pt x="966" y="28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41"/>
            <p:cNvSpPr>
              <a:spLocks/>
            </p:cNvSpPr>
            <p:nvPr/>
          </p:nvSpPr>
          <p:spPr bwMode="auto">
            <a:xfrm>
              <a:off x="4274" y="3474"/>
              <a:ext cx="107" cy="334"/>
            </a:xfrm>
            <a:custGeom>
              <a:avLst/>
              <a:gdLst>
                <a:gd name="T0" fmla="*/ 0 w 107"/>
                <a:gd name="T1" fmla="*/ 0 h 334"/>
                <a:gd name="T2" fmla="*/ 106 w 107"/>
                <a:gd name="T3" fmla="*/ 333 h 334"/>
                <a:gd name="T4" fmla="*/ 0 w 107"/>
                <a:gd name="T5" fmla="*/ 0 h 334"/>
                <a:gd name="T6" fmla="*/ 0 60000 65536"/>
                <a:gd name="T7" fmla="*/ 0 60000 65536"/>
                <a:gd name="T8" fmla="*/ 0 60000 65536"/>
                <a:gd name="T9" fmla="*/ 0 w 107"/>
                <a:gd name="T10" fmla="*/ 0 h 334"/>
                <a:gd name="T11" fmla="*/ 107 w 107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" h="334">
                  <a:moveTo>
                    <a:pt x="0" y="0"/>
                  </a:moveTo>
                  <a:lnTo>
                    <a:pt x="106" y="33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42"/>
            <p:cNvSpPr>
              <a:spLocks/>
            </p:cNvSpPr>
            <p:nvPr/>
          </p:nvSpPr>
          <p:spPr bwMode="auto">
            <a:xfrm>
              <a:off x="4346" y="3742"/>
              <a:ext cx="35" cy="66"/>
            </a:xfrm>
            <a:custGeom>
              <a:avLst/>
              <a:gdLst>
                <a:gd name="T0" fmla="*/ 29 w 35"/>
                <a:gd name="T1" fmla="*/ 0 h 66"/>
                <a:gd name="T2" fmla="*/ 34 w 35"/>
                <a:gd name="T3" fmla="*/ 65 h 66"/>
                <a:gd name="T4" fmla="*/ 0 w 35"/>
                <a:gd name="T5" fmla="*/ 10 h 66"/>
                <a:gd name="T6" fmla="*/ 29 w 35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66"/>
                <a:gd name="T14" fmla="*/ 35 w 35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66">
                  <a:moveTo>
                    <a:pt x="29" y="0"/>
                  </a:moveTo>
                  <a:lnTo>
                    <a:pt x="34" y="65"/>
                  </a:lnTo>
                  <a:lnTo>
                    <a:pt x="0" y="1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43"/>
            <p:cNvSpPr>
              <a:spLocks/>
            </p:cNvSpPr>
            <p:nvPr/>
          </p:nvSpPr>
          <p:spPr bwMode="auto">
            <a:xfrm>
              <a:off x="4558" y="3481"/>
              <a:ext cx="747" cy="327"/>
            </a:xfrm>
            <a:custGeom>
              <a:avLst/>
              <a:gdLst>
                <a:gd name="T0" fmla="*/ 0 w 747"/>
                <a:gd name="T1" fmla="*/ 0 h 327"/>
                <a:gd name="T2" fmla="*/ 746 w 747"/>
                <a:gd name="T3" fmla="*/ 326 h 327"/>
                <a:gd name="T4" fmla="*/ 0 w 747"/>
                <a:gd name="T5" fmla="*/ 0 h 327"/>
                <a:gd name="T6" fmla="*/ 0 60000 65536"/>
                <a:gd name="T7" fmla="*/ 0 60000 65536"/>
                <a:gd name="T8" fmla="*/ 0 60000 65536"/>
                <a:gd name="T9" fmla="*/ 0 w 747"/>
                <a:gd name="T10" fmla="*/ 0 h 327"/>
                <a:gd name="T11" fmla="*/ 747 w 747"/>
                <a:gd name="T12" fmla="*/ 327 h 3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7" h="327">
                  <a:moveTo>
                    <a:pt x="0" y="0"/>
                  </a:moveTo>
                  <a:lnTo>
                    <a:pt x="746" y="32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44"/>
            <p:cNvSpPr>
              <a:spLocks/>
            </p:cNvSpPr>
            <p:nvPr/>
          </p:nvSpPr>
          <p:spPr bwMode="auto">
            <a:xfrm>
              <a:off x="5243" y="3769"/>
              <a:ext cx="62" cy="39"/>
            </a:xfrm>
            <a:custGeom>
              <a:avLst/>
              <a:gdLst>
                <a:gd name="T0" fmla="*/ 12 w 62"/>
                <a:gd name="T1" fmla="*/ 0 h 39"/>
                <a:gd name="T2" fmla="*/ 61 w 62"/>
                <a:gd name="T3" fmla="*/ 38 h 39"/>
                <a:gd name="T4" fmla="*/ 0 w 62"/>
                <a:gd name="T5" fmla="*/ 30 h 39"/>
                <a:gd name="T6" fmla="*/ 12 w 62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39"/>
                <a:gd name="T14" fmla="*/ 62 w 62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39">
                  <a:moveTo>
                    <a:pt x="12" y="0"/>
                  </a:moveTo>
                  <a:lnTo>
                    <a:pt x="61" y="38"/>
                  </a:lnTo>
                  <a:lnTo>
                    <a:pt x="0" y="30"/>
                  </a:lnTo>
                  <a:lnTo>
                    <a:pt x="1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45"/>
            <p:cNvSpPr>
              <a:spLocks/>
            </p:cNvSpPr>
            <p:nvPr/>
          </p:nvSpPr>
          <p:spPr bwMode="auto">
            <a:xfrm>
              <a:off x="3141" y="2975"/>
              <a:ext cx="1281" cy="270"/>
            </a:xfrm>
            <a:custGeom>
              <a:avLst/>
              <a:gdLst>
                <a:gd name="T0" fmla="*/ 0 w 1281"/>
                <a:gd name="T1" fmla="*/ 0 h 270"/>
                <a:gd name="T2" fmla="*/ 1280 w 1281"/>
                <a:gd name="T3" fmla="*/ 269 h 270"/>
                <a:gd name="T4" fmla="*/ 0 w 1281"/>
                <a:gd name="T5" fmla="*/ 0 h 270"/>
                <a:gd name="T6" fmla="*/ 0 60000 65536"/>
                <a:gd name="T7" fmla="*/ 0 60000 65536"/>
                <a:gd name="T8" fmla="*/ 0 60000 65536"/>
                <a:gd name="T9" fmla="*/ 0 w 1281"/>
                <a:gd name="T10" fmla="*/ 0 h 270"/>
                <a:gd name="T11" fmla="*/ 1281 w 1281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1" h="270">
                  <a:moveTo>
                    <a:pt x="0" y="0"/>
                  </a:moveTo>
                  <a:lnTo>
                    <a:pt x="1280" y="26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46"/>
            <p:cNvSpPr>
              <a:spLocks/>
            </p:cNvSpPr>
            <p:nvPr/>
          </p:nvSpPr>
          <p:spPr bwMode="auto">
            <a:xfrm>
              <a:off x="4359" y="3216"/>
              <a:ext cx="63" cy="32"/>
            </a:xfrm>
            <a:custGeom>
              <a:avLst/>
              <a:gdLst>
                <a:gd name="T0" fmla="*/ 6 w 63"/>
                <a:gd name="T1" fmla="*/ 0 h 32"/>
                <a:gd name="T2" fmla="*/ 62 w 63"/>
                <a:gd name="T3" fmla="*/ 28 h 32"/>
                <a:gd name="T4" fmla="*/ 0 w 63"/>
                <a:gd name="T5" fmla="*/ 31 h 32"/>
                <a:gd name="T6" fmla="*/ 6 w 63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32"/>
                <a:gd name="T14" fmla="*/ 63 w 63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32">
                  <a:moveTo>
                    <a:pt x="6" y="0"/>
                  </a:moveTo>
                  <a:lnTo>
                    <a:pt x="62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2456" y="2484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829" y="330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14" name="Rectangle 49"/>
            <p:cNvSpPr>
              <a:spLocks noChangeArrowheads="1"/>
            </p:cNvSpPr>
            <p:nvPr/>
          </p:nvSpPr>
          <p:spPr bwMode="auto">
            <a:xfrm>
              <a:off x="1556" y="3307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2090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2403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2900" y="2755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</a:t>
              </a: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4322" y="326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grpSp>
          <p:nvGrpSpPr>
            <p:cNvPr id="119" name="Group 54"/>
            <p:cNvGrpSpPr>
              <a:grpSpLocks/>
            </p:cNvGrpSpPr>
            <p:nvPr/>
          </p:nvGrpSpPr>
          <p:grpSpPr bwMode="auto">
            <a:xfrm>
              <a:off x="96" y="3782"/>
              <a:ext cx="5606" cy="251"/>
              <a:chOff x="96" y="3782"/>
              <a:chExt cx="5606" cy="25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>
                <a:off x="16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56"/>
              <p:cNvSpPr>
                <a:spLocks/>
              </p:cNvSpPr>
              <p:nvPr/>
            </p:nvSpPr>
            <p:spPr bwMode="auto">
              <a:xfrm>
                <a:off x="187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57"/>
              <p:cNvSpPr>
                <a:spLocks/>
              </p:cNvSpPr>
              <p:nvPr/>
            </p:nvSpPr>
            <p:spPr bwMode="auto">
              <a:xfrm>
                <a:off x="206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58"/>
              <p:cNvSpPr>
                <a:spLocks/>
              </p:cNvSpPr>
              <p:nvPr/>
            </p:nvSpPr>
            <p:spPr bwMode="auto">
              <a:xfrm>
                <a:off x="2254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59"/>
              <p:cNvSpPr>
                <a:spLocks/>
              </p:cNvSpPr>
              <p:nvPr/>
            </p:nvSpPr>
            <p:spPr bwMode="auto">
              <a:xfrm>
                <a:off x="249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60"/>
              <p:cNvSpPr>
                <a:spLocks/>
              </p:cNvSpPr>
              <p:nvPr/>
            </p:nvSpPr>
            <p:spPr bwMode="auto">
              <a:xfrm>
                <a:off x="268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61"/>
              <p:cNvSpPr>
                <a:spLocks/>
              </p:cNvSpPr>
              <p:nvPr/>
            </p:nvSpPr>
            <p:spPr bwMode="auto">
              <a:xfrm>
                <a:off x="287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62"/>
              <p:cNvSpPr>
                <a:spLocks/>
              </p:cNvSpPr>
              <p:nvPr/>
            </p:nvSpPr>
            <p:spPr bwMode="auto">
              <a:xfrm>
                <a:off x="3060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63"/>
              <p:cNvSpPr>
                <a:spLocks/>
              </p:cNvSpPr>
              <p:nvPr/>
            </p:nvSpPr>
            <p:spPr bwMode="auto">
              <a:xfrm>
                <a:off x="5458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Freeform 64"/>
              <p:cNvSpPr>
                <a:spLocks/>
              </p:cNvSpPr>
              <p:nvPr/>
            </p:nvSpPr>
            <p:spPr bwMode="auto">
              <a:xfrm>
                <a:off x="32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65"/>
              <p:cNvSpPr>
                <a:spLocks/>
              </p:cNvSpPr>
              <p:nvPr/>
            </p:nvSpPr>
            <p:spPr bwMode="auto">
              <a:xfrm>
                <a:off x="483" y="3789"/>
                <a:ext cx="62" cy="31"/>
              </a:xfrm>
              <a:custGeom>
                <a:avLst/>
                <a:gdLst>
                  <a:gd name="T0" fmla="*/ 61 w 62"/>
                  <a:gd name="T1" fmla="*/ 29 h 31"/>
                  <a:gd name="T2" fmla="*/ 0 w 62"/>
                  <a:gd name="T3" fmla="*/ 30 h 31"/>
                  <a:gd name="T4" fmla="*/ 53 w 62"/>
                  <a:gd name="T5" fmla="*/ 0 h 31"/>
                  <a:gd name="T6" fmla="*/ 61 w 62"/>
                  <a:gd name="T7" fmla="*/ 29 h 3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"/>
                  <a:gd name="T13" fmla="*/ 0 h 31"/>
                  <a:gd name="T14" fmla="*/ 62 w 62"/>
                  <a:gd name="T15" fmla="*/ 31 h 3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" h="31">
                    <a:moveTo>
                      <a:pt x="61" y="29"/>
                    </a:moveTo>
                    <a:lnTo>
                      <a:pt x="0" y="30"/>
                    </a:lnTo>
                    <a:lnTo>
                      <a:pt x="53" y="0"/>
                    </a:lnTo>
                    <a:lnTo>
                      <a:pt x="61" y="2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66"/>
              <p:cNvSpPr>
                <a:spLocks/>
              </p:cNvSpPr>
              <p:nvPr/>
            </p:nvSpPr>
            <p:spPr bwMode="auto">
              <a:xfrm>
                <a:off x="4890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67"/>
              <p:cNvSpPr>
                <a:spLocks/>
              </p:cNvSpPr>
              <p:nvPr/>
            </p:nvSpPr>
            <p:spPr bwMode="auto">
              <a:xfrm>
                <a:off x="5079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68"/>
              <p:cNvSpPr>
                <a:spLocks/>
              </p:cNvSpPr>
              <p:nvPr/>
            </p:nvSpPr>
            <p:spPr bwMode="auto">
              <a:xfrm>
                <a:off x="5268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69"/>
              <p:cNvSpPr>
                <a:spLocks/>
              </p:cNvSpPr>
              <p:nvPr/>
            </p:nvSpPr>
            <p:spPr bwMode="auto">
              <a:xfrm>
                <a:off x="40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70"/>
              <p:cNvSpPr>
                <a:spLocks/>
              </p:cNvSpPr>
              <p:nvPr/>
            </p:nvSpPr>
            <p:spPr bwMode="auto">
              <a:xfrm>
                <a:off x="4274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71"/>
              <p:cNvSpPr>
                <a:spLocks/>
              </p:cNvSpPr>
              <p:nvPr/>
            </p:nvSpPr>
            <p:spPr bwMode="auto">
              <a:xfrm>
                <a:off x="446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72"/>
              <p:cNvSpPr>
                <a:spLocks/>
              </p:cNvSpPr>
              <p:nvPr/>
            </p:nvSpPr>
            <p:spPr bwMode="auto">
              <a:xfrm>
                <a:off x="465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73"/>
              <p:cNvSpPr>
                <a:spLocks/>
              </p:cNvSpPr>
              <p:nvPr/>
            </p:nvSpPr>
            <p:spPr bwMode="auto">
              <a:xfrm>
                <a:off x="3474" y="3826"/>
                <a:ext cx="192" cy="207"/>
              </a:xfrm>
              <a:custGeom>
                <a:avLst/>
                <a:gdLst>
                  <a:gd name="T0" fmla="*/ 0 w 192"/>
                  <a:gd name="T1" fmla="*/ 206 h 207"/>
                  <a:gd name="T2" fmla="*/ 0 w 192"/>
                  <a:gd name="T3" fmla="*/ 0 h 207"/>
                  <a:gd name="T4" fmla="*/ 191 w 192"/>
                  <a:gd name="T5" fmla="*/ 0 h 207"/>
                  <a:gd name="T6" fmla="*/ 191 w 192"/>
                  <a:gd name="T7" fmla="*/ 206 h 207"/>
                  <a:gd name="T8" fmla="*/ 0 w 192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207"/>
                  <a:gd name="T17" fmla="*/ 192 w 192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1" y="0"/>
                    </a:lnTo>
                    <a:lnTo>
                      <a:pt x="191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74"/>
              <p:cNvSpPr>
                <a:spLocks/>
              </p:cNvSpPr>
              <p:nvPr/>
            </p:nvSpPr>
            <p:spPr bwMode="auto">
              <a:xfrm>
                <a:off x="3665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75"/>
              <p:cNvSpPr>
                <a:spLocks/>
              </p:cNvSpPr>
              <p:nvPr/>
            </p:nvSpPr>
            <p:spPr bwMode="auto">
              <a:xfrm>
                <a:off x="3853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76"/>
              <p:cNvSpPr>
                <a:spLocks/>
              </p:cNvSpPr>
              <p:nvPr/>
            </p:nvSpPr>
            <p:spPr bwMode="auto">
              <a:xfrm>
                <a:off x="3542" y="3782"/>
                <a:ext cx="63" cy="33"/>
              </a:xfrm>
              <a:custGeom>
                <a:avLst/>
                <a:gdLst>
                  <a:gd name="T0" fmla="*/ 8 w 63"/>
                  <a:gd name="T1" fmla="*/ 0 h 33"/>
                  <a:gd name="T2" fmla="*/ 62 w 63"/>
                  <a:gd name="T3" fmla="*/ 32 h 33"/>
                  <a:gd name="T4" fmla="*/ 0 w 63"/>
                  <a:gd name="T5" fmla="*/ 30 h 33"/>
                  <a:gd name="T6" fmla="*/ 8 w 63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33"/>
                  <a:gd name="T14" fmla="*/ 63 w 63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33">
                    <a:moveTo>
                      <a:pt x="8" y="0"/>
                    </a:moveTo>
                    <a:lnTo>
                      <a:pt x="62" y="32"/>
                    </a:lnTo>
                    <a:lnTo>
                      <a:pt x="0" y="30"/>
                    </a:lnTo>
                    <a:lnTo>
                      <a:pt x="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77"/>
              <p:cNvSpPr>
                <a:spLocks/>
              </p:cNvSpPr>
              <p:nvPr/>
            </p:nvSpPr>
            <p:spPr bwMode="auto">
              <a:xfrm>
                <a:off x="96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85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47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66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892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82"/>
              <p:cNvSpPr>
                <a:spLocks/>
              </p:cNvSpPr>
              <p:nvPr/>
            </p:nvSpPr>
            <p:spPr bwMode="auto">
              <a:xfrm>
                <a:off x="1081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83"/>
              <p:cNvSpPr>
                <a:spLocks/>
              </p:cNvSpPr>
              <p:nvPr/>
            </p:nvSpPr>
            <p:spPr bwMode="auto">
              <a:xfrm>
                <a:off x="127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84"/>
              <p:cNvSpPr>
                <a:spLocks/>
              </p:cNvSpPr>
              <p:nvPr/>
            </p:nvSpPr>
            <p:spPr bwMode="auto">
              <a:xfrm>
                <a:off x="146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85"/>
              <p:cNvSpPr>
                <a:spLocks noChangeArrowheads="1"/>
              </p:cNvSpPr>
              <p:nvPr/>
            </p:nvSpPr>
            <p:spPr bwMode="auto">
              <a:xfrm>
                <a:off x="165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14*</a:t>
                </a:r>
              </a:p>
            </p:txBody>
          </p:sp>
          <p:sp>
            <p:nvSpPr>
              <p:cNvPr id="162" name="Rectangle 86"/>
              <p:cNvSpPr>
                <a:spLocks noChangeArrowheads="1"/>
              </p:cNvSpPr>
              <p:nvPr/>
            </p:nvSpPr>
            <p:spPr bwMode="auto">
              <a:xfrm>
                <a:off x="184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16*</a:t>
                </a:r>
              </a:p>
            </p:txBody>
          </p:sp>
          <p:sp>
            <p:nvSpPr>
              <p:cNvPr id="163" name="Rectangle 87"/>
              <p:cNvSpPr>
                <a:spLocks noChangeArrowheads="1"/>
              </p:cNvSpPr>
              <p:nvPr/>
            </p:nvSpPr>
            <p:spPr bwMode="auto">
              <a:xfrm>
                <a:off x="2474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17*</a:t>
                </a:r>
              </a:p>
            </p:txBody>
          </p:sp>
          <p:sp>
            <p:nvSpPr>
              <p:cNvPr id="164" name="Rectangle 88"/>
              <p:cNvSpPr>
                <a:spLocks noChangeArrowheads="1"/>
              </p:cNvSpPr>
              <p:nvPr/>
            </p:nvSpPr>
            <p:spPr bwMode="auto">
              <a:xfrm>
                <a:off x="2658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18*</a:t>
                </a:r>
              </a:p>
            </p:txBody>
          </p:sp>
          <p:sp>
            <p:nvSpPr>
              <p:cNvPr id="166" name="Rectangle 89"/>
              <p:cNvSpPr>
                <a:spLocks noChangeArrowheads="1"/>
              </p:cNvSpPr>
              <p:nvPr/>
            </p:nvSpPr>
            <p:spPr bwMode="auto">
              <a:xfrm>
                <a:off x="325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20*</a:t>
                </a:r>
              </a:p>
            </p:txBody>
          </p:sp>
          <p:sp>
            <p:nvSpPr>
              <p:cNvPr id="167" name="Rectangle 90"/>
              <p:cNvSpPr>
                <a:spLocks noChangeArrowheads="1"/>
              </p:cNvSpPr>
              <p:nvPr/>
            </p:nvSpPr>
            <p:spPr bwMode="auto">
              <a:xfrm>
                <a:off x="4868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33*</a:t>
                </a:r>
              </a:p>
            </p:txBody>
          </p:sp>
          <p:sp>
            <p:nvSpPr>
              <p:cNvPr id="168" name="Rectangle 91"/>
              <p:cNvSpPr>
                <a:spLocks noChangeArrowheads="1"/>
              </p:cNvSpPr>
              <p:nvPr/>
            </p:nvSpPr>
            <p:spPr bwMode="auto">
              <a:xfrm>
                <a:off x="5057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34*</a:t>
                </a:r>
              </a:p>
            </p:txBody>
          </p:sp>
          <p:sp>
            <p:nvSpPr>
              <p:cNvPr id="169" name="Rectangle 92"/>
              <p:cNvSpPr>
                <a:spLocks noChangeArrowheads="1"/>
              </p:cNvSpPr>
              <p:nvPr/>
            </p:nvSpPr>
            <p:spPr bwMode="auto">
              <a:xfrm>
                <a:off x="5240" y="380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38*</a:t>
                </a:r>
              </a:p>
            </p:txBody>
          </p:sp>
          <p:sp>
            <p:nvSpPr>
              <p:cNvPr id="170" name="Rectangle 93"/>
              <p:cNvSpPr>
                <a:spLocks noChangeArrowheads="1"/>
              </p:cNvSpPr>
              <p:nvPr/>
            </p:nvSpPr>
            <p:spPr bwMode="auto">
              <a:xfrm>
                <a:off x="5430" y="379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39*</a:t>
                </a:r>
              </a:p>
            </p:txBody>
          </p:sp>
          <p:sp>
            <p:nvSpPr>
              <p:cNvPr id="171" name="Rectangle 94"/>
              <p:cNvSpPr>
                <a:spLocks noChangeArrowheads="1"/>
              </p:cNvSpPr>
              <p:nvPr/>
            </p:nvSpPr>
            <p:spPr bwMode="auto">
              <a:xfrm>
                <a:off x="4062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22*</a:t>
                </a:r>
              </a:p>
            </p:txBody>
          </p:sp>
          <p:sp>
            <p:nvSpPr>
              <p:cNvPr id="172" name="Rectangle 95"/>
              <p:cNvSpPr>
                <a:spLocks noChangeArrowheads="1"/>
              </p:cNvSpPr>
              <p:nvPr/>
            </p:nvSpPr>
            <p:spPr bwMode="auto">
              <a:xfrm>
                <a:off x="4263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27*</a:t>
                </a:r>
              </a:p>
            </p:txBody>
          </p:sp>
          <p:sp>
            <p:nvSpPr>
              <p:cNvPr id="174" name="Rectangle 96"/>
              <p:cNvSpPr>
                <a:spLocks noChangeArrowheads="1"/>
              </p:cNvSpPr>
              <p:nvPr/>
            </p:nvSpPr>
            <p:spPr bwMode="auto">
              <a:xfrm>
                <a:off x="444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29*</a:t>
                </a:r>
              </a:p>
            </p:txBody>
          </p:sp>
          <p:sp>
            <p:nvSpPr>
              <p:cNvPr id="175" name="Rectangle 97"/>
              <p:cNvSpPr>
                <a:spLocks noChangeArrowheads="1"/>
              </p:cNvSpPr>
              <p:nvPr/>
            </p:nvSpPr>
            <p:spPr bwMode="auto">
              <a:xfrm>
                <a:off x="3451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21*</a:t>
                </a:r>
              </a:p>
            </p:txBody>
          </p:sp>
          <p:sp>
            <p:nvSpPr>
              <p:cNvPr id="176" name="Rectangle 98"/>
              <p:cNvSpPr>
                <a:spLocks noChangeArrowheads="1"/>
              </p:cNvSpPr>
              <p:nvPr/>
            </p:nvSpPr>
            <p:spPr bwMode="auto">
              <a:xfrm>
                <a:off x="1082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7*</a:t>
                </a:r>
              </a:p>
            </p:txBody>
          </p:sp>
          <p:sp>
            <p:nvSpPr>
              <p:cNvPr id="177" name="Rectangle 99"/>
              <p:cNvSpPr>
                <a:spLocks noChangeArrowheads="1"/>
              </p:cNvSpPr>
              <p:nvPr/>
            </p:nvSpPr>
            <p:spPr bwMode="auto">
              <a:xfrm>
                <a:off x="893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5*</a:t>
                </a:r>
              </a:p>
            </p:txBody>
          </p:sp>
          <p:sp>
            <p:nvSpPr>
              <p:cNvPr id="178" name="Rectangle 100"/>
              <p:cNvSpPr>
                <a:spLocks noChangeArrowheads="1"/>
              </p:cNvSpPr>
              <p:nvPr/>
            </p:nvSpPr>
            <p:spPr bwMode="auto">
              <a:xfrm>
                <a:off x="1265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8*</a:t>
                </a:r>
              </a:p>
            </p:txBody>
          </p:sp>
          <p:sp>
            <p:nvSpPr>
              <p:cNvPr id="186" name="Rectangle 101"/>
              <p:cNvSpPr>
                <a:spLocks noChangeArrowheads="1"/>
              </p:cNvSpPr>
              <p:nvPr/>
            </p:nvSpPr>
            <p:spPr bwMode="auto">
              <a:xfrm>
                <a:off x="28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3*</a:t>
                </a:r>
              </a:p>
            </p:txBody>
          </p:sp>
          <p:sp>
            <p:nvSpPr>
              <p:cNvPr id="187" name="Rectangle 102"/>
              <p:cNvSpPr>
                <a:spLocks noChangeArrowheads="1"/>
              </p:cNvSpPr>
              <p:nvPr/>
            </p:nvSpPr>
            <p:spPr bwMode="auto">
              <a:xfrm>
                <a:off x="9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2*</a:t>
                </a:r>
              </a:p>
            </p:txBody>
          </p:sp>
        </p:grpSp>
        <p:sp>
          <p:nvSpPr>
            <p:cNvPr id="120" name="Line 103"/>
            <p:cNvSpPr>
              <a:spLocks noChangeShapeType="1"/>
            </p:cNvSpPr>
            <p:nvPr/>
          </p:nvSpPr>
          <p:spPr bwMode="auto">
            <a:xfrm>
              <a:off x="2698" y="2400"/>
              <a:ext cx="353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rc 104"/>
            <p:cNvSpPr>
              <a:spLocks/>
            </p:cNvSpPr>
            <p:nvPr/>
          </p:nvSpPr>
          <p:spPr bwMode="auto">
            <a:xfrm rot="-3180000">
              <a:off x="83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rc 105"/>
            <p:cNvSpPr>
              <a:spLocks/>
            </p:cNvSpPr>
            <p:nvPr/>
          </p:nvSpPr>
          <p:spPr bwMode="auto">
            <a:xfrm rot="-3180000">
              <a:off x="159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rc 106"/>
            <p:cNvSpPr>
              <a:spLocks/>
            </p:cNvSpPr>
            <p:nvPr/>
          </p:nvSpPr>
          <p:spPr bwMode="auto">
            <a:xfrm rot="-3180000">
              <a:off x="234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rc 107"/>
            <p:cNvSpPr>
              <a:spLocks/>
            </p:cNvSpPr>
            <p:nvPr/>
          </p:nvSpPr>
          <p:spPr bwMode="auto">
            <a:xfrm rot="-3180000">
              <a:off x="310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rc 108"/>
            <p:cNvSpPr>
              <a:spLocks/>
            </p:cNvSpPr>
            <p:nvPr/>
          </p:nvSpPr>
          <p:spPr bwMode="auto">
            <a:xfrm rot="-3180000">
              <a:off x="3908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rc 109"/>
            <p:cNvSpPr>
              <a:spLocks/>
            </p:cNvSpPr>
            <p:nvPr/>
          </p:nvSpPr>
          <p:spPr bwMode="auto">
            <a:xfrm rot="-3180000">
              <a:off x="4713" y="3660"/>
              <a:ext cx="201" cy="274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001713" y="5030788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Assume (</a:t>
            </a:r>
            <a:r>
              <a:rPr lang="en-US" sz="2000" u="sng" dirty="0" smtClean="0">
                <a:solidFill>
                  <a:schemeClr val="tx1"/>
                </a:solidFill>
              </a:rPr>
              <a:t>instead</a:t>
            </a:r>
            <a:r>
              <a:rPr lang="en-US" sz="2000" dirty="0" smtClean="0">
                <a:solidFill>
                  <a:schemeClr val="tx1"/>
                </a:solidFill>
              </a:rPr>
              <a:t>) the above tree </a:t>
            </a:r>
            <a:r>
              <a:rPr lang="en-US" sz="2000" i="1" dirty="0" smtClean="0">
                <a:solidFill>
                  <a:schemeClr val="tx1"/>
                </a:solidFill>
              </a:rPr>
              <a:t>during</a:t>
            </a:r>
            <a:r>
              <a:rPr lang="en-US" sz="2000" dirty="0" smtClean="0">
                <a:solidFill>
                  <a:schemeClr val="tx1"/>
                </a:solidFill>
              </a:rPr>
              <a:t> deleting 24*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1007188" y="5770711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Now we can </a:t>
            </a:r>
            <a:r>
              <a:rPr lang="en-US" sz="2000" u="sng" dirty="0" smtClean="0">
                <a:solidFill>
                  <a:schemeClr val="tx1"/>
                </a:solidFill>
              </a:rPr>
              <a:t>re-distribute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i="1" dirty="0" smtClean="0">
                <a:solidFill>
                  <a:schemeClr val="tx1"/>
                </a:solidFill>
              </a:rPr>
              <a:t>instead of merging</a:t>
            </a:r>
            <a:r>
              <a:rPr lang="en-US" sz="2000" dirty="0" smtClean="0">
                <a:solidFill>
                  <a:schemeClr val="tx1"/>
                </a:solidFill>
              </a:rPr>
              <a:t>) keys!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09938" y="2766219"/>
            <a:ext cx="2152650" cy="151526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84687" y="2396887"/>
            <a:ext cx="23447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24* was originally here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84687" y="3124200"/>
            <a:ext cx="7783113" cy="954881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8" grpId="0" animBg="1"/>
      <p:bldP spid="5" grpId="0" animBg="1"/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4"/>
          <p:cNvSpPr>
            <a:spLocks/>
          </p:cNvSpPr>
          <p:nvPr/>
        </p:nvSpPr>
        <p:spPr bwMode="auto">
          <a:xfrm>
            <a:off x="827881" y="4713288"/>
            <a:ext cx="95250" cy="60325"/>
          </a:xfrm>
          <a:custGeom>
            <a:avLst/>
            <a:gdLst>
              <a:gd name="T0" fmla="*/ 59 w 60"/>
              <a:gd name="T1" fmla="*/ 36 h 38"/>
              <a:gd name="T2" fmla="*/ 0 w 60"/>
              <a:gd name="T3" fmla="*/ 37 h 38"/>
              <a:gd name="T4" fmla="*/ 51 w 60"/>
              <a:gd name="T5" fmla="*/ 0 h 38"/>
              <a:gd name="T6" fmla="*/ 59 w 60"/>
              <a:gd name="T7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38">
                <a:moveTo>
                  <a:pt x="59" y="36"/>
                </a:moveTo>
                <a:lnTo>
                  <a:pt x="0" y="37"/>
                </a:lnTo>
                <a:lnTo>
                  <a:pt x="51" y="0"/>
                </a:lnTo>
                <a:lnTo>
                  <a:pt x="59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5"/>
          <p:cNvSpPr>
            <a:spLocks/>
          </p:cNvSpPr>
          <p:nvPr/>
        </p:nvSpPr>
        <p:spPr bwMode="auto">
          <a:xfrm>
            <a:off x="8204993" y="4695825"/>
            <a:ext cx="98425" cy="65088"/>
          </a:xfrm>
          <a:custGeom>
            <a:avLst/>
            <a:gdLst>
              <a:gd name="T0" fmla="*/ 9 w 62"/>
              <a:gd name="T1" fmla="*/ 0 h 41"/>
              <a:gd name="T2" fmla="*/ 61 w 62"/>
              <a:gd name="T3" fmla="*/ 40 h 41"/>
              <a:gd name="T4" fmla="*/ 0 w 62"/>
              <a:gd name="T5" fmla="*/ 36 h 41"/>
              <a:gd name="T6" fmla="*/ 9 w 62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1">
                <a:moveTo>
                  <a:pt x="9" y="0"/>
                </a:moveTo>
                <a:lnTo>
                  <a:pt x="61" y="40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Rectangle 6"/>
          <p:cNvSpPr>
            <a:spLocks noChangeArrowheads="1"/>
          </p:cNvSpPr>
          <p:nvPr/>
        </p:nvSpPr>
        <p:spPr bwMode="auto">
          <a:xfrm>
            <a:off x="2659856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61" name="Rectangle 7"/>
          <p:cNvSpPr>
            <a:spLocks noChangeArrowheads="1"/>
          </p:cNvSpPr>
          <p:nvPr/>
        </p:nvSpPr>
        <p:spPr bwMode="auto">
          <a:xfrm>
            <a:off x="2953543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65" name="Rectangle 8"/>
          <p:cNvSpPr>
            <a:spLocks noChangeArrowheads="1"/>
          </p:cNvSpPr>
          <p:nvPr/>
        </p:nvSpPr>
        <p:spPr bwMode="auto">
          <a:xfrm>
            <a:off x="767000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79684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79" name="Rectangle 10"/>
          <p:cNvSpPr>
            <a:spLocks noChangeArrowheads="1"/>
          </p:cNvSpPr>
          <p:nvPr/>
        </p:nvSpPr>
        <p:spPr bwMode="auto">
          <a:xfrm>
            <a:off x="8252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0" name="Rectangle 11"/>
          <p:cNvSpPr>
            <a:spLocks noChangeArrowheads="1"/>
          </p:cNvSpPr>
          <p:nvPr/>
        </p:nvSpPr>
        <p:spPr bwMode="auto">
          <a:xfrm>
            <a:off x="8549481" y="48085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1" name="Rectangle 12"/>
          <p:cNvSpPr>
            <a:spLocks noChangeArrowheads="1"/>
          </p:cNvSpPr>
          <p:nvPr/>
        </p:nvSpPr>
        <p:spPr bwMode="auto">
          <a:xfrm>
            <a:off x="64142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82" name="Rectangle 13"/>
          <p:cNvSpPr>
            <a:spLocks noChangeArrowheads="1"/>
          </p:cNvSpPr>
          <p:nvPr/>
        </p:nvSpPr>
        <p:spPr bwMode="auto">
          <a:xfrm>
            <a:off x="672703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3" name="Rectangle 14"/>
          <p:cNvSpPr>
            <a:spLocks noChangeArrowheads="1"/>
          </p:cNvSpPr>
          <p:nvPr/>
        </p:nvSpPr>
        <p:spPr bwMode="auto">
          <a:xfrm>
            <a:off x="70159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4" name="Rectangle 15"/>
          <p:cNvSpPr>
            <a:spLocks noChangeArrowheads="1"/>
          </p:cNvSpPr>
          <p:nvPr/>
        </p:nvSpPr>
        <p:spPr bwMode="auto">
          <a:xfrm>
            <a:off x="3934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17*</a:t>
            </a:r>
          </a:p>
        </p:txBody>
      </p:sp>
      <p:sp>
        <p:nvSpPr>
          <p:cNvPr id="185" name="Rectangle 16"/>
          <p:cNvSpPr>
            <a:spLocks noChangeArrowheads="1"/>
          </p:cNvSpPr>
          <p:nvPr/>
        </p:nvSpPr>
        <p:spPr bwMode="auto">
          <a:xfrm>
            <a:off x="4223543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18*</a:t>
            </a:r>
          </a:p>
        </p:txBody>
      </p:sp>
      <p:sp>
        <p:nvSpPr>
          <p:cNvPr id="189" name="Rectangle 17"/>
          <p:cNvSpPr>
            <a:spLocks noChangeArrowheads="1"/>
          </p:cNvSpPr>
          <p:nvPr/>
        </p:nvSpPr>
        <p:spPr bwMode="auto">
          <a:xfrm>
            <a:off x="515858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0" name="Rectangle 18"/>
          <p:cNvSpPr>
            <a:spLocks noChangeArrowheads="1"/>
          </p:cNvSpPr>
          <p:nvPr/>
        </p:nvSpPr>
        <p:spPr bwMode="auto">
          <a:xfrm>
            <a:off x="54617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21*</a:t>
            </a:r>
          </a:p>
        </p:txBody>
      </p:sp>
      <p:sp>
        <p:nvSpPr>
          <p:cNvPr id="191" name="Rectangle 19"/>
          <p:cNvSpPr>
            <a:spLocks noChangeArrowheads="1"/>
          </p:cNvSpPr>
          <p:nvPr/>
        </p:nvSpPr>
        <p:spPr bwMode="auto">
          <a:xfrm>
            <a:off x="1761331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92" name="Rectangle 20"/>
          <p:cNvSpPr>
            <a:spLocks noChangeArrowheads="1"/>
          </p:cNvSpPr>
          <p:nvPr/>
        </p:nvSpPr>
        <p:spPr bwMode="auto">
          <a:xfrm>
            <a:off x="1467643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3" name="Rectangle 21"/>
          <p:cNvSpPr>
            <a:spLocks noChangeArrowheads="1"/>
          </p:cNvSpPr>
          <p:nvPr/>
        </p:nvSpPr>
        <p:spPr bwMode="auto">
          <a:xfrm>
            <a:off x="2048668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4" name="Rectangle 22"/>
          <p:cNvSpPr>
            <a:spLocks noChangeArrowheads="1"/>
          </p:cNvSpPr>
          <p:nvPr/>
        </p:nvSpPr>
        <p:spPr bwMode="auto">
          <a:xfrm>
            <a:off x="2278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95" name="Rectangle 23"/>
          <p:cNvSpPr>
            <a:spLocks noChangeArrowheads="1"/>
          </p:cNvSpPr>
          <p:nvPr/>
        </p:nvSpPr>
        <p:spPr bwMode="auto">
          <a:xfrm>
            <a:off x="5199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96" name="Arc 25"/>
          <p:cNvSpPr>
            <a:spLocks/>
          </p:cNvSpPr>
          <p:nvPr/>
        </p:nvSpPr>
        <p:spPr bwMode="auto">
          <a:xfrm rot="18420000">
            <a:off x="1372393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26"/>
          <p:cNvSpPr>
            <a:spLocks/>
          </p:cNvSpPr>
          <p:nvPr/>
        </p:nvSpPr>
        <p:spPr bwMode="auto">
          <a:xfrm>
            <a:off x="45156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27"/>
          <p:cNvSpPr>
            <a:spLocks/>
          </p:cNvSpPr>
          <p:nvPr/>
        </p:nvSpPr>
        <p:spPr bwMode="auto">
          <a:xfrm>
            <a:off x="4590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28"/>
          <p:cNvSpPr>
            <a:spLocks/>
          </p:cNvSpPr>
          <p:nvPr/>
        </p:nvSpPr>
        <p:spPr bwMode="auto">
          <a:xfrm>
            <a:off x="49601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29"/>
          <p:cNvSpPr>
            <a:spLocks/>
          </p:cNvSpPr>
          <p:nvPr/>
        </p:nvSpPr>
        <p:spPr bwMode="auto">
          <a:xfrm>
            <a:off x="50347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30"/>
          <p:cNvSpPr>
            <a:spLocks/>
          </p:cNvSpPr>
          <p:nvPr/>
        </p:nvSpPr>
        <p:spPr bwMode="auto">
          <a:xfrm>
            <a:off x="5404643" y="2714625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31"/>
          <p:cNvSpPr>
            <a:spLocks/>
          </p:cNvSpPr>
          <p:nvPr/>
        </p:nvSpPr>
        <p:spPr bwMode="auto">
          <a:xfrm>
            <a:off x="5479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32"/>
          <p:cNvSpPr>
            <a:spLocks/>
          </p:cNvSpPr>
          <p:nvPr/>
        </p:nvSpPr>
        <p:spPr bwMode="auto">
          <a:xfrm>
            <a:off x="5850731" y="2714625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33"/>
          <p:cNvSpPr>
            <a:spLocks/>
          </p:cNvSpPr>
          <p:nvPr/>
        </p:nvSpPr>
        <p:spPr bwMode="auto">
          <a:xfrm>
            <a:off x="5922168" y="2714625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34"/>
          <p:cNvSpPr>
            <a:spLocks/>
          </p:cNvSpPr>
          <p:nvPr/>
        </p:nvSpPr>
        <p:spPr bwMode="auto">
          <a:xfrm>
            <a:off x="6295231" y="2714625"/>
            <a:ext cx="74612" cy="495300"/>
          </a:xfrm>
          <a:custGeom>
            <a:avLst/>
            <a:gdLst>
              <a:gd name="T0" fmla="*/ 0 w 47"/>
              <a:gd name="T1" fmla="*/ 311 h 312"/>
              <a:gd name="T2" fmla="*/ 0 w 47"/>
              <a:gd name="T3" fmla="*/ 0 h 312"/>
              <a:gd name="T4" fmla="*/ 46 w 47"/>
              <a:gd name="T5" fmla="*/ 0 h 312"/>
              <a:gd name="T6" fmla="*/ 46 w 47"/>
              <a:gd name="T7" fmla="*/ 311 h 312"/>
              <a:gd name="T8" fmla="*/ 0 w 47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" h="312">
                <a:moveTo>
                  <a:pt x="0" y="311"/>
                </a:moveTo>
                <a:lnTo>
                  <a:pt x="0" y="0"/>
                </a:lnTo>
                <a:lnTo>
                  <a:pt x="46" y="0"/>
                </a:lnTo>
                <a:lnTo>
                  <a:pt x="46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35"/>
          <p:cNvSpPr>
            <a:spLocks/>
          </p:cNvSpPr>
          <p:nvPr/>
        </p:nvSpPr>
        <p:spPr bwMode="auto">
          <a:xfrm>
            <a:off x="2707481" y="47847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36"/>
          <p:cNvSpPr>
            <a:spLocks/>
          </p:cNvSpPr>
          <p:nvPr/>
        </p:nvSpPr>
        <p:spPr bwMode="auto">
          <a:xfrm>
            <a:off x="3005931" y="47847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37"/>
          <p:cNvSpPr>
            <a:spLocks/>
          </p:cNvSpPr>
          <p:nvPr/>
        </p:nvSpPr>
        <p:spPr bwMode="auto">
          <a:xfrm>
            <a:off x="330120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38"/>
          <p:cNvSpPr>
            <a:spLocks/>
          </p:cNvSpPr>
          <p:nvPr/>
        </p:nvSpPr>
        <p:spPr bwMode="auto">
          <a:xfrm>
            <a:off x="35980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39"/>
          <p:cNvSpPr>
            <a:spLocks/>
          </p:cNvSpPr>
          <p:nvPr/>
        </p:nvSpPr>
        <p:spPr bwMode="auto">
          <a:xfrm>
            <a:off x="2391568" y="3773488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40"/>
          <p:cNvSpPr>
            <a:spLocks/>
          </p:cNvSpPr>
          <p:nvPr/>
        </p:nvSpPr>
        <p:spPr bwMode="auto">
          <a:xfrm>
            <a:off x="24661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41"/>
          <p:cNvSpPr>
            <a:spLocks/>
          </p:cNvSpPr>
          <p:nvPr/>
        </p:nvSpPr>
        <p:spPr bwMode="auto">
          <a:xfrm>
            <a:off x="2837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42"/>
          <p:cNvSpPr>
            <a:spLocks/>
          </p:cNvSpPr>
          <p:nvPr/>
        </p:nvSpPr>
        <p:spPr bwMode="auto">
          <a:xfrm>
            <a:off x="29106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43"/>
          <p:cNvSpPr>
            <a:spLocks/>
          </p:cNvSpPr>
          <p:nvPr/>
        </p:nvSpPr>
        <p:spPr bwMode="auto">
          <a:xfrm>
            <a:off x="32821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44"/>
          <p:cNvSpPr>
            <a:spLocks/>
          </p:cNvSpPr>
          <p:nvPr/>
        </p:nvSpPr>
        <p:spPr bwMode="auto">
          <a:xfrm>
            <a:off x="33567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45"/>
          <p:cNvSpPr>
            <a:spLocks/>
          </p:cNvSpPr>
          <p:nvPr/>
        </p:nvSpPr>
        <p:spPr bwMode="auto">
          <a:xfrm>
            <a:off x="3726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46"/>
          <p:cNvSpPr>
            <a:spLocks/>
          </p:cNvSpPr>
          <p:nvPr/>
        </p:nvSpPr>
        <p:spPr bwMode="auto">
          <a:xfrm>
            <a:off x="38012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47"/>
          <p:cNvSpPr>
            <a:spLocks/>
          </p:cNvSpPr>
          <p:nvPr/>
        </p:nvSpPr>
        <p:spPr bwMode="auto">
          <a:xfrm>
            <a:off x="4171156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48"/>
          <p:cNvSpPr>
            <a:spLocks/>
          </p:cNvSpPr>
          <p:nvPr/>
        </p:nvSpPr>
        <p:spPr bwMode="auto">
          <a:xfrm>
            <a:off x="396795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49"/>
          <p:cNvSpPr>
            <a:spLocks/>
          </p:cNvSpPr>
          <p:nvPr/>
        </p:nvSpPr>
        <p:spPr bwMode="auto">
          <a:xfrm>
            <a:off x="42648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50"/>
          <p:cNvSpPr>
            <a:spLocks/>
          </p:cNvSpPr>
          <p:nvPr/>
        </p:nvSpPr>
        <p:spPr bwMode="auto">
          <a:xfrm>
            <a:off x="45616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51"/>
          <p:cNvSpPr>
            <a:spLocks/>
          </p:cNvSpPr>
          <p:nvPr/>
        </p:nvSpPr>
        <p:spPr bwMode="auto">
          <a:xfrm>
            <a:off x="4858543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2"/>
          <p:cNvSpPr>
            <a:spLocks/>
          </p:cNvSpPr>
          <p:nvPr/>
        </p:nvSpPr>
        <p:spPr bwMode="auto">
          <a:xfrm>
            <a:off x="7722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53"/>
          <p:cNvSpPr>
            <a:spLocks/>
          </p:cNvSpPr>
          <p:nvPr/>
        </p:nvSpPr>
        <p:spPr bwMode="auto">
          <a:xfrm>
            <a:off x="80176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4"/>
          <p:cNvSpPr>
            <a:spLocks/>
          </p:cNvSpPr>
          <p:nvPr/>
        </p:nvSpPr>
        <p:spPr bwMode="auto">
          <a:xfrm>
            <a:off x="83129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5"/>
          <p:cNvSpPr>
            <a:spLocks/>
          </p:cNvSpPr>
          <p:nvPr/>
        </p:nvSpPr>
        <p:spPr bwMode="auto">
          <a:xfrm>
            <a:off x="8611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6"/>
          <p:cNvSpPr>
            <a:spLocks/>
          </p:cNvSpPr>
          <p:nvPr/>
        </p:nvSpPr>
        <p:spPr bwMode="auto">
          <a:xfrm>
            <a:off x="64619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57"/>
          <p:cNvSpPr>
            <a:spLocks/>
          </p:cNvSpPr>
          <p:nvPr/>
        </p:nvSpPr>
        <p:spPr bwMode="auto">
          <a:xfrm>
            <a:off x="6758781" y="47847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58"/>
          <p:cNvSpPr>
            <a:spLocks/>
          </p:cNvSpPr>
          <p:nvPr/>
        </p:nvSpPr>
        <p:spPr bwMode="auto">
          <a:xfrm>
            <a:off x="7052468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59"/>
          <p:cNvSpPr>
            <a:spLocks/>
          </p:cNvSpPr>
          <p:nvPr/>
        </p:nvSpPr>
        <p:spPr bwMode="auto">
          <a:xfrm>
            <a:off x="735091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0"/>
          <p:cNvSpPr>
            <a:spLocks/>
          </p:cNvSpPr>
          <p:nvPr/>
        </p:nvSpPr>
        <p:spPr bwMode="auto">
          <a:xfrm>
            <a:off x="52093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1"/>
          <p:cNvSpPr>
            <a:spLocks/>
          </p:cNvSpPr>
          <p:nvPr/>
        </p:nvSpPr>
        <p:spPr bwMode="auto">
          <a:xfrm>
            <a:off x="55062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2"/>
          <p:cNvSpPr>
            <a:spLocks/>
          </p:cNvSpPr>
          <p:nvPr/>
        </p:nvSpPr>
        <p:spPr bwMode="auto">
          <a:xfrm>
            <a:off x="58046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3"/>
          <p:cNvSpPr>
            <a:spLocks/>
          </p:cNvSpPr>
          <p:nvPr/>
        </p:nvSpPr>
        <p:spPr bwMode="auto">
          <a:xfrm>
            <a:off x="60999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4"/>
          <p:cNvSpPr>
            <a:spLocks/>
          </p:cNvSpPr>
          <p:nvPr/>
        </p:nvSpPr>
        <p:spPr bwMode="auto">
          <a:xfrm>
            <a:off x="827881" y="4195763"/>
            <a:ext cx="1601787" cy="577850"/>
          </a:xfrm>
          <a:custGeom>
            <a:avLst/>
            <a:gdLst>
              <a:gd name="T0" fmla="*/ 1008 w 1009"/>
              <a:gd name="T1" fmla="*/ 0 h 364"/>
              <a:gd name="T2" fmla="*/ 0 w 1009"/>
              <a:gd name="T3" fmla="*/ 363 h 364"/>
              <a:gd name="T4" fmla="*/ 1008 w 1009"/>
              <a:gd name="T5" fmla="*/ 0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364">
                <a:moveTo>
                  <a:pt x="1008" y="0"/>
                </a:moveTo>
                <a:lnTo>
                  <a:pt x="0" y="363"/>
                </a:lnTo>
                <a:lnTo>
                  <a:pt x="10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5"/>
          <p:cNvSpPr>
            <a:spLocks/>
          </p:cNvSpPr>
          <p:nvPr/>
        </p:nvSpPr>
        <p:spPr bwMode="auto">
          <a:xfrm>
            <a:off x="2059781" y="4205288"/>
            <a:ext cx="798512" cy="555625"/>
          </a:xfrm>
          <a:custGeom>
            <a:avLst/>
            <a:gdLst>
              <a:gd name="T0" fmla="*/ 502 w 503"/>
              <a:gd name="T1" fmla="*/ 0 h 350"/>
              <a:gd name="T2" fmla="*/ 0 w 503"/>
              <a:gd name="T3" fmla="*/ 349 h 350"/>
              <a:gd name="T4" fmla="*/ 502 w 503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" h="350">
                <a:moveTo>
                  <a:pt x="502" y="0"/>
                </a:moveTo>
                <a:lnTo>
                  <a:pt x="0" y="349"/>
                </a:lnTo>
                <a:lnTo>
                  <a:pt x="50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6"/>
          <p:cNvSpPr>
            <a:spLocks/>
          </p:cNvSpPr>
          <p:nvPr/>
        </p:nvSpPr>
        <p:spPr bwMode="auto">
          <a:xfrm>
            <a:off x="2059781" y="4675188"/>
            <a:ext cx="93662" cy="85725"/>
          </a:xfrm>
          <a:custGeom>
            <a:avLst/>
            <a:gdLst>
              <a:gd name="T0" fmla="*/ 58 w 59"/>
              <a:gd name="T1" fmla="*/ 35 h 54"/>
              <a:gd name="T2" fmla="*/ 0 w 59"/>
              <a:gd name="T3" fmla="*/ 53 h 54"/>
              <a:gd name="T4" fmla="*/ 45 w 59"/>
              <a:gd name="T5" fmla="*/ 0 h 54"/>
              <a:gd name="T6" fmla="*/ 58 w 59"/>
              <a:gd name="T7" fmla="*/ 35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4">
                <a:moveTo>
                  <a:pt x="58" y="35"/>
                </a:moveTo>
                <a:lnTo>
                  <a:pt x="0" y="53"/>
                </a:lnTo>
                <a:lnTo>
                  <a:pt x="45" y="0"/>
                </a:lnTo>
                <a:lnTo>
                  <a:pt x="58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67"/>
          <p:cNvSpPr>
            <a:spLocks/>
          </p:cNvSpPr>
          <p:nvPr/>
        </p:nvSpPr>
        <p:spPr bwMode="auto">
          <a:xfrm>
            <a:off x="3255168" y="3133725"/>
            <a:ext cx="1300163" cy="617538"/>
          </a:xfrm>
          <a:custGeom>
            <a:avLst/>
            <a:gdLst>
              <a:gd name="T0" fmla="*/ 818 w 819"/>
              <a:gd name="T1" fmla="*/ 0 h 389"/>
              <a:gd name="T2" fmla="*/ 0 w 819"/>
              <a:gd name="T3" fmla="*/ 388 h 389"/>
              <a:gd name="T4" fmla="*/ 818 w 819"/>
              <a:gd name="T5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9" h="389">
                <a:moveTo>
                  <a:pt x="818" y="0"/>
                </a:moveTo>
                <a:lnTo>
                  <a:pt x="0" y="388"/>
                </a:lnTo>
                <a:lnTo>
                  <a:pt x="8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68"/>
          <p:cNvSpPr>
            <a:spLocks/>
          </p:cNvSpPr>
          <p:nvPr/>
        </p:nvSpPr>
        <p:spPr bwMode="auto">
          <a:xfrm>
            <a:off x="3255168" y="3679825"/>
            <a:ext cx="96838" cy="71438"/>
          </a:xfrm>
          <a:custGeom>
            <a:avLst/>
            <a:gdLst>
              <a:gd name="T0" fmla="*/ 60 w 61"/>
              <a:gd name="T1" fmla="*/ 36 h 45"/>
              <a:gd name="T2" fmla="*/ 0 w 61"/>
              <a:gd name="T3" fmla="*/ 44 h 45"/>
              <a:gd name="T4" fmla="*/ 51 w 61"/>
              <a:gd name="T5" fmla="*/ 0 h 45"/>
              <a:gd name="T6" fmla="*/ 60 w 61"/>
              <a:gd name="T7" fmla="*/ 3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45">
                <a:moveTo>
                  <a:pt x="60" y="36"/>
                </a:moveTo>
                <a:lnTo>
                  <a:pt x="0" y="44"/>
                </a:lnTo>
                <a:lnTo>
                  <a:pt x="51" y="0"/>
                </a:lnTo>
                <a:lnTo>
                  <a:pt x="60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69"/>
          <p:cNvSpPr>
            <a:spLocks/>
          </p:cNvSpPr>
          <p:nvPr/>
        </p:nvSpPr>
        <p:spPr bwMode="auto">
          <a:xfrm>
            <a:off x="5544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0"/>
          <p:cNvSpPr>
            <a:spLocks/>
          </p:cNvSpPr>
          <p:nvPr/>
        </p:nvSpPr>
        <p:spPr bwMode="auto">
          <a:xfrm>
            <a:off x="56173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1"/>
          <p:cNvSpPr>
            <a:spLocks/>
          </p:cNvSpPr>
          <p:nvPr/>
        </p:nvSpPr>
        <p:spPr bwMode="auto">
          <a:xfrm>
            <a:off x="5988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2"/>
          <p:cNvSpPr>
            <a:spLocks/>
          </p:cNvSpPr>
          <p:nvPr/>
        </p:nvSpPr>
        <p:spPr bwMode="auto">
          <a:xfrm>
            <a:off x="60618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3"/>
          <p:cNvSpPr>
            <a:spLocks/>
          </p:cNvSpPr>
          <p:nvPr/>
        </p:nvSpPr>
        <p:spPr bwMode="auto">
          <a:xfrm>
            <a:off x="6433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4"/>
          <p:cNvSpPr>
            <a:spLocks/>
          </p:cNvSpPr>
          <p:nvPr/>
        </p:nvSpPr>
        <p:spPr bwMode="auto">
          <a:xfrm>
            <a:off x="65079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75"/>
          <p:cNvSpPr>
            <a:spLocks/>
          </p:cNvSpPr>
          <p:nvPr/>
        </p:nvSpPr>
        <p:spPr bwMode="auto">
          <a:xfrm>
            <a:off x="6877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76"/>
          <p:cNvSpPr>
            <a:spLocks/>
          </p:cNvSpPr>
          <p:nvPr/>
        </p:nvSpPr>
        <p:spPr bwMode="auto">
          <a:xfrm>
            <a:off x="69524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77"/>
          <p:cNvSpPr>
            <a:spLocks/>
          </p:cNvSpPr>
          <p:nvPr/>
        </p:nvSpPr>
        <p:spPr bwMode="auto">
          <a:xfrm>
            <a:off x="7322343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78"/>
          <p:cNvSpPr>
            <a:spLocks/>
          </p:cNvSpPr>
          <p:nvPr/>
        </p:nvSpPr>
        <p:spPr bwMode="auto">
          <a:xfrm>
            <a:off x="3255168" y="4195763"/>
            <a:ext cx="57150" cy="554037"/>
          </a:xfrm>
          <a:custGeom>
            <a:avLst/>
            <a:gdLst>
              <a:gd name="T0" fmla="*/ 35 w 36"/>
              <a:gd name="T1" fmla="*/ 0 h 349"/>
              <a:gd name="T2" fmla="*/ 0 w 36"/>
              <a:gd name="T3" fmla="*/ 348 h 349"/>
              <a:gd name="T4" fmla="*/ 35 w 36"/>
              <a:gd name="T5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349">
                <a:moveTo>
                  <a:pt x="35" y="0"/>
                </a:moveTo>
                <a:lnTo>
                  <a:pt x="0" y="348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79"/>
          <p:cNvSpPr>
            <a:spLocks/>
          </p:cNvSpPr>
          <p:nvPr/>
        </p:nvSpPr>
        <p:spPr bwMode="auto">
          <a:xfrm>
            <a:off x="3244056" y="4622800"/>
            <a:ext cx="47625" cy="127000"/>
          </a:xfrm>
          <a:custGeom>
            <a:avLst/>
            <a:gdLst>
              <a:gd name="T0" fmla="*/ 29 w 30"/>
              <a:gd name="T1" fmla="*/ 6 h 80"/>
              <a:gd name="T2" fmla="*/ 6 w 30"/>
              <a:gd name="T3" fmla="*/ 79 h 80"/>
              <a:gd name="T4" fmla="*/ 0 w 30"/>
              <a:gd name="T5" fmla="*/ 0 h 80"/>
              <a:gd name="T6" fmla="*/ 29 w 30"/>
              <a:gd name="T7" fmla="*/ 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" h="80">
                <a:moveTo>
                  <a:pt x="29" y="6"/>
                </a:moveTo>
                <a:lnTo>
                  <a:pt x="6" y="79"/>
                </a:lnTo>
                <a:lnTo>
                  <a:pt x="0" y="0"/>
                </a:lnTo>
                <a:lnTo>
                  <a:pt x="29" y="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80"/>
          <p:cNvSpPr>
            <a:spLocks/>
          </p:cNvSpPr>
          <p:nvPr/>
        </p:nvSpPr>
        <p:spPr bwMode="auto">
          <a:xfrm>
            <a:off x="6914356" y="4195763"/>
            <a:ext cx="1328737" cy="565150"/>
          </a:xfrm>
          <a:custGeom>
            <a:avLst/>
            <a:gdLst>
              <a:gd name="T0" fmla="*/ 0 w 837"/>
              <a:gd name="T1" fmla="*/ 0 h 356"/>
              <a:gd name="T2" fmla="*/ 836 w 837"/>
              <a:gd name="T3" fmla="*/ 355 h 356"/>
              <a:gd name="T4" fmla="*/ 0 w 837"/>
              <a:gd name="T5" fmla="*/ 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7" h="356">
                <a:moveTo>
                  <a:pt x="0" y="0"/>
                </a:moveTo>
                <a:lnTo>
                  <a:pt x="836" y="3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81"/>
          <p:cNvSpPr>
            <a:spLocks/>
          </p:cNvSpPr>
          <p:nvPr/>
        </p:nvSpPr>
        <p:spPr bwMode="auto">
          <a:xfrm>
            <a:off x="6461918" y="4181475"/>
            <a:ext cx="592138" cy="592138"/>
          </a:xfrm>
          <a:custGeom>
            <a:avLst/>
            <a:gdLst>
              <a:gd name="T0" fmla="*/ 0 w 373"/>
              <a:gd name="T1" fmla="*/ 0 h 373"/>
              <a:gd name="T2" fmla="*/ 372 w 373"/>
              <a:gd name="T3" fmla="*/ 372 h 373"/>
              <a:gd name="T4" fmla="*/ 0 w 373"/>
              <a:gd name="T5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373">
                <a:moveTo>
                  <a:pt x="0" y="0"/>
                </a:moveTo>
                <a:lnTo>
                  <a:pt x="372" y="3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82"/>
          <p:cNvSpPr>
            <a:spLocks/>
          </p:cNvSpPr>
          <p:nvPr/>
        </p:nvSpPr>
        <p:spPr bwMode="auto">
          <a:xfrm>
            <a:off x="6965156" y="4675188"/>
            <a:ext cx="88900" cy="98425"/>
          </a:xfrm>
          <a:custGeom>
            <a:avLst/>
            <a:gdLst>
              <a:gd name="T0" fmla="*/ 18 w 56"/>
              <a:gd name="T1" fmla="*/ 0 h 62"/>
              <a:gd name="T2" fmla="*/ 55 w 56"/>
              <a:gd name="T3" fmla="*/ 61 h 62"/>
              <a:gd name="T4" fmla="*/ 0 w 56"/>
              <a:gd name="T5" fmla="*/ 31 h 62"/>
              <a:gd name="T6" fmla="*/ 18 w 56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62">
                <a:moveTo>
                  <a:pt x="18" y="0"/>
                </a:moveTo>
                <a:lnTo>
                  <a:pt x="55" y="61"/>
                </a:lnTo>
                <a:lnTo>
                  <a:pt x="0" y="31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83"/>
          <p:cNvSpPr>
            <a:spLocks/>
          </p:cNvSpPr>
          <p:nvPr/>
        </p:nvSpPr>
        <p:spPr bwMode="auto">
          <a:xfrm>
            <a:off x="5841206" y="4181475"/>
            <a:ext cx="176212" cy="579438"/>
          </a:xfrm>
          <a:custGeom>
            <a:avLst/>
            <a:gdLst>
              <a:gd name="T0" fmla="*/ 110 w 111"/>
              <a:gd name="T1" fmla="*/ 0 h 365"/>
              <a:gd name="T2" fmla="*/ 0 w 111"/>
              <a:gd name="T3" fmla="*/ 364 h 365"/>
              <a:gd name="T4" fmla="*/ 110 w 111"/>
              <a:gd name="T5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" h="365">
                <a:moveTo>
                  <a:pt x="110" y="0"/>
                </a:moveTo>
                <a:lnTo>
                  <a:pt x="0" y="364"/>
                </a:lnTo>
                <a:lnTo>
                  <a:pt x="11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84"/>
          <p:cNvSpPr>
            <a:spLocks/>
          </p:cNvSpPr>
          <p:nvPr/>
        </p:nvSpPr>
        <p:spPr bwMode="auto">
          <a:xfrm>
            <a:off x="5841206" y="4635500"/>
            <a:ext cx="57150" cy="125413"/>
          </a:xfrm>
          <a:custGeom>
            <a:avLst/>
            <a:gdLst>
              <a:gd name="T0" fmla="*/ 35 w 36"/>
              <a:gd name="T1" fmla="*/ 14 h 79"/>
              <a:gd name="T2" fmla="*/ 0 w 36"/>
              <a:gd name="T3" fmla="*/ 78 h 79"/>
              <a:gd name="T4" fmla="*/ 8 w 36"/>
              <a:gd name="T5" fmla="*/ 0 h 79"/>
              <a:gd name="T6" fmla="*/ 35 w 36"/>
              <a:gd name="T7" fmla="*/ 1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79">
                <a:moveTo>
                  <a:pt x="35" y="14"/>
                </a:moveTo>
                <a:lnTo>
                  <a:pt x="0" y="78"/>
                </a:lnTo>
                <a:lnTo>
                  <a:pt x="8" y="0"/>
                </a:lnTo>
                <a:lnTo>
                  <a:pt x="35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85"/>
          <p:cNvSpPr>
            <a:spLocks/>
          </p:cNvSpPr>
          <p:nvPr/>
        </p:nvSpPr>
        <p:spPr bwMode="auto">
          <a:xfrm>
            <a:off x="4709318" y="4205288"/>
            <a:ext cx="865188" cy="555625"/>
          </a:xfrm>
          <a:custGeom>
            <a:avLst/>
            <a:gdLst>
              <a:gd name="T0" fmla="*/ 544 w 545"/>
              <a:gd name="T1" fmla="*/ 0 h 350"/>
              <a:gd name="T2" fmla="*/ 0 w 545"/>
              <a:gd name="T3" fmla="*/ 349 h 350"/>
              <a:gd name="T4" fmla="*/ 544 w 545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5" h="350">
                <a:moveTo>
                  <a:pt x="544" y="0"/>
                </a:moveTo>
                <a:lnTo>
                  <a:pt x="0" y="349"/>
                </a:lnTo>
                <a:lnTo>
                  <a:pt x="54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86"/>
          <p:cNvSpPr>
            <a:spLocks/>
          </p:cNvSpPr>
          <p:nvPr/>
        </p:nvSpPr>
        <p:spPr bwMode="auto">
          <a:xfrm>
            <a:off x="4709318" y="4679950"/>
            <a:ext cx="96838" cy="80963"/>
          </a:xfrm>
          <a:custGeom>
            <a:avLst/>
            <a:gdLst>
              <a:gd name="T0" fmla="*/ 60 w 61"/>
              <a:gd name="T1" fmla="*/ 35 h 51"/>
              <a:gd name="T2" fmla="*/ 0 w 61"/>
              <a:gd name="T3" fmla="*/ 50 h 51"/>
              <a:gd name="T4" fmla="*/ 48 w 61"/>
              <a:gd name="T5" fmla="*/ 0 h 51"/>
              <a:gd name="T6" fmla="*/ 60 w 61"/>
              <a:gd name="T7" fmla="*/ 3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51">
                <a:moveTo>
                  <a:pt x="60" y="35"/>
                </a:moveTo>
                <a:lnTo>
                  <a:pt x="0" y="50"/>
                </a:lnTo>
                <a:lnTo>
                  <a:pt x="48" y="0"/>
                </a:lnTo>
                <a:lnTo>
                  <a:pt x="6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87"/>
          <p:cNvSpPr>
            <a:spLocks/>
          </p:cNvSpPr>
          <p:nvPr/>
        </p:nvSpPr>
        <p:spPr bwMode="auto">
          <a:xfrm>
            <a:off x="4996656" y="3146425"/>
            <a:ext cx="1346200" cy="604838"/>
          </a:xfrm>
          <a:custGeom>
            <a:avLst/>
            <a:gdLst>
              <a:gd name="T0" fmla="*/ 0 w 848"/>
              <a:gd name="T1" fmla="*/ 0 h 381"/>
              <a:gd name="T2" fmla="*/ 847 w 848"/>
              <a:gd name="T3" fmla="*/ 380 h 381"/>
              <a:gd name="T4" fmla="*/ 0 w 848"/>
              <a:gd name="T5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8" h="381">
                <a:moveTo>
                  <a:pt x="0" y="0"/>
                </a:moveTo>
                <a:lnTo>
                  <a:pt x="847" y="3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88"/>
          <p:cNvSpPr>
            <a:spLocks/>
          </p:cNvSpPr>
          <p:nvPr/>
        </p:nvSpPr>
        <p:spPr bwMode="auto">
          <a:xfrm>
            <a:off x="6244431" y="3681413"/>
            <a:ext cx="98425" cy="69850"/>
          </a:xfrm>
          <a:custGeom>
            <a:avLst/>
            <a:gdLst>
              <a:gd name="T0" fmla="*/ 9 w 62"/>
              <a:gd name="T1" fmla="*/ 0 h 44"/>
              <a:gd name="T2" fmla="*/ 61 w 62"/>
              <a:gd name="T3" fmla="*/ 43 h 44"/>
              <a:gd name="T4" fmla="*/ 0 w 62"/>
              <a:gd name="T5" fmla="*/ 36 h 44"/>
              <a:gd name="T6" fmla="*/ 9 w 6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4">
                <a:moveTo>
                  <a:pt x="9" y="0"/>
                </a:moveTo>
                <a:lnTo>
                  <a:pt x="61" y="43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89"/>
          <p:cNvSpPr>
            <a:spLocks/>
          </p:cNvSpPr>
          <p:nvPr/>
        </p:nvSpPr>
        <p:spPr bwMode="auto">
          <a:xfrm>
            <a:off x="223043" y="47720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90"/>
          <p:cNvSpPr>
            <a:spLocks/>
          </p:cNvSpPr>
          <p:nvPr/>
        </p:nvSpPr>
        <p:spPr bwMode="auto">
          <a:xfrm>
            <a:off x="516731" y="47720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91"/>
          <p:cNvSpPr>
            <a:spLocks/>
          </p:cNvSpPr>
          <p:nvPr/>
        </p:nvSpPr>
        <p:spPr bwMode="auto">
          <a:xfrm>
            <a:off x="815181" y="47720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92"/>
          <p:cNvSpPr>
            <a:spLocks/>
          </p:cNvSpPr>
          <p:nvPr/>
        </p:nvSpPr>
        <p:spPr bwMode="auto">
          <a:xfrm>
            <a:off x="1110456" y="47720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93"/>
          <p:cNvSpPr>
            <a:spLocks/>
          </p:cNvSpPr>
          <p:nvPr/>
        </p:nvSpPr>
        <p:spPr bwMode="auto">
          <a:xfrm>
            <a:off x="1466056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94"/>
          <p:cNvSpPr>
            <a:spLocks/>
          </p:cNvSpPr>
          <p:nvPr/>
        </p:nvSpPr>
        <p:spPr bwMode="auto">
          <a:xfrm>
            <a:off x="1762918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95"/>
          <p:cNvSpPr>
            <a:spLocks/>
          </p:cNvSpPr>
          <p:nvPr/>
        </p:nvSpPr>
        <p:spPr bwMode="auto">
          <a:xfrm>
            <a:off x="2059781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96"/>
          <p:cNvSpPr>
            <a:spLocks/>
          </p:cNvSpPr>
          <p:nvPr/>
        </p:nvSpPr>
        <p:spPr bwMode="auto">
          <a:xfrm>
            <a:off x="2356643" y="4772025"/>
            <a:ext cx="296863" cy="398463"/>
          </a:xfrm>
          <a:custGeom>
            <a:avLst/>
            <a:gdLst>
              <a:gd name="T0" fmla="*/ 0 w 187"/>
              <a:gd name="T1" fmla="*/ 250 h 251"/>
              <a:gd name="T2" fmla="*/ 0 w 187"/>
              <a:gd name="T3" fmla="*/ 0 h 251"/>
              <a:gd name="T4" fmla="*/ 186 w 187"/>
              <a:gd name="T5" fmla="*/ 0 h 251"/>
              <a:gd name="T6" fmla="*/ 186 w 187"/>
              <a:gd name="T7" fmla="*/ 250 h 251"/>
              <a:gd name="T8" fmla="*/ 0 w 187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1">
                <a:moveTo>
                  <a:pt x="0" y="250"/>
                </a:moveTo>
                <a:lnTo>
                  <a:pt x="0" y="0"/>
                </a:lnTo>
                <a:lnTo>
                  <a:pt x="186" y="0"/>
                </a:lnTo>
                <a:lnTo>
                  <a:pt x="186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97"/>
          <p:cNvSpPr>
            <a:spLocks noChangeArrowheads="1"/>
          </p:cNvSpPr>
          <p:nvPr/>
        </p:nvSpPr>
        <p:spPr bwMode="auto">
          <a:xfrm>
            <a:off x="3915568" y="2211388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9" name="Rectangle 98"/>
          <p:cNvSpPr>
            <a:spLocks noChangeArrowheads="1"/>
          </p:cNvSpPr>
          <p:nvPr/>
        </p:nvSpPr>
        <p:spPr bwMode="auto">
          <a:xfrm>
            <a:off x="2932906" y="37957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70" name="Rectangle 99"/>
          <p:cNvSpPr>
            <a:spLocks noChangeArrowheads="1"/>
          </p:cNvSpPr>
          <p:nvPr/>
        </p:nvSpPr>
        <p:spPr bwMode="auto">
          <a:xfrm>
            <a:off x="2509043" y="379571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71" name="Rectangle 100"/>
          <p:cNvSpPr>
            <a:spLocks noChangeArrowheads="1"/>
          </p:cNvSpPr>
          <p:nvPr/>
        </p:nvSpPr>
        <p:spPr bwMode="auto">
          <a:xfrm>
            <a:off x="4618831" y="27352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72" name="Rectangle 101"/>
          <p:cNvSpPr>
            <a:spLocks noChangeArrowheads="1"/>
          </p:cNvSpPr>
          <p:nvPr/>
        </p:nvSpPr>
        <p:spPr bwMode="auto">
          <a:xfrm>
            <a:off x="6536531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73" name="Rectangle 102"/>
          <p:cNvSpPr>
            <a:spLocks noChangeArrowheads="1"/>
          </p:cNvSpPr>
          <p:nvPr/>
        </p:nvSpPr>
        <p:spPr bwMode="auto">
          <a:xfrm>
            <a:off x="5647531" y="38084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74" name="Rectangle 103"/>
          <p:cNvSpPr>
            <a:spLocks noChangeArrowheads="1"/>
          </p:cNvSpPr>
          <p:nvPr/>
        </p:nvSpPr>
        <p:spPr bwMode="auto">
          <a:xfrm>
            <a:off x="6084093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</a:t>
            </a:r>
          </a:p>
        </p:txBody>
      </p:sp>
      <p:sp>
        <p:nvSpPr>
          <p:cNvPr id="275" name="Line 104"/>
          <p:cNvSpPr>
            <a:spLocks noChangeShapeType="1"/>
          </p:cNvSpPr>
          <p:nvPr/>
        </p:nvSpPr>
        <p:spPr bwMode="auto">
          <a:xfrm>
            <a:off x="4294981" y="2146300"/>
            <a:ext cx="630237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Arc 105"/>
          <p:cNvSpPr>
            <a:spLocks/>
          </p:cNvSpPr>
          <p:nvPr/>
        </p:nvSpPr>
        <p:spPr bwMode="auto">
          <a:xfrm rot="18420000">
            <a:off x="256143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Arc 106"/>
          <p:cNvSpPr>
            <a:spLocks/>
          </p:cNvSpPr>
          <p:nvPr/>
        </p:nvSpPr>
        <p:spPr bwMode="auto">
          <a:xfrm rot="18420000">
            <a:off x="375840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Arc 107"/>
          <p:cNvSpPr>
            <a:spLocks/>
          </p:cNvSpPr>
          <p:nvPr/>
        </p:nvSpPr>
        <p:spPr bwMode="auto">
          <a:xfrm rot="18420000">
            <a:off x="5026818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Arc 108"/>
          <p:cNvSpPr>
            <a:spLocks/>
          </p:cNvSpPr>
          <p:nvPr/>
        </p:nvSpPr>
        <p:spPr bwMode="auto">
          <a:xfrm rot="18420000">
            <a:off x="628888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Arc 109"/>
          <p:cNvSpPr>
            <a:spLocks/>
          </p:cNvSpPr>
          <p:nvPr/>
        </p:nvSpPr>
        <p:spPr bwMode="auto">
          <a:xfrm rot="18420000">
            <a:off x="748585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>
            <a:off x="370680" y="5496371"/>
            <a:ext cx="8537576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DONE! </a:t>
            </a:r>
            <a:r>
              <a:rPr lang="en-US" sz="2000" dirty="0">
                <a:solidFill>
                  <a:schemeClr val="tx1"/>
                </a:solidFill>
              </a:rPr>
              <a:t>It suffices to re-distribute </a:t>
            </a:r>
            <a:r>
              <a:rPr lang="en-US" sz="2000" dirty="0" smtClean="0">
                <a:solidFill>
                  <a:schemeClr val="tx1"/>
                </a:solidFill>
              </a:rPr>
              <a:t>only 20</a:t>
            </a:r>
            <a:r>
              <a:rPr lang="en-US" sz="2000" dirty="0">
                <a:solidFill>
                  <a:schemeClr val="tx1"/>
                </a:solidFill>
              </a:rPr>
              <a:t>; </a:t>
            </a:r>
            <a:r>
              <a:rPr lang="en-US" sz="2000" dirty="0" smtClean="0">
                <a:solidFill>
                  <a:schemeClr val="tx1"/>
                </a:solidFill>
              </a:rPr>
              <a:t>17 was redistributed for illustration.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2"/>
          </p:cNvCxnSpPr>
          <p:nvPr/>
        </p:nvCxnSpPr>
        <p:spPr>
          <a:xfrm flipV="1">
            <a:off x="6075567" y="1932905"/>
            <a:ext cx="1306389" cy="1759621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1200" y="1563573"/>
            <a:ext cx="31815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</a:t>
            </a:r>
            <a:r>
              <a:rPr lang="en-US" dirty="0" smtClean="0"/>
              <a:t> (Hash-Based Indexing)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Repeat recursively!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20015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10185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3114675" y="4805362"/>
            <a:ext cx="452438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44"/>
          <p:cNvSpPr>
            <a:spLocks/>
          </p:cNvSpPr>
          <p:nvPr/>
        </p:nvSpPr>
        <p:spPr bwMode="auto">
          <a:xfrm>
            <a:off x="4014788" y="4805362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45"/>
          <p:cNvSpPr>
            <a:spLocks/>
          </p:cNvSpPr>
          <p:nvPr/>
        </p:nvSpPr>
        <p:spPr bwMode="auto">
          <a:xfrm>
            <a:off x="502920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46"/>
          <p:cNvSpPr>
            <a:spLocks/>
          </p:cNvSpPr>
          <p:nvPr/>
        </p:nvSpPr>
        <p:spPr bwMode="auto">
          <a:xfrm>
            <a:off x="5929313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47"/>
          <p:cNvSpPr>
            <a:spLocks/>
          </p:cNvSpPr>
          <p:nvPr/>
        </p:nvSpPr>
        <p:spPr bwMode="auto">
          <a:xfrm>
            <a:off x="6943725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7842250" y="4805362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49"/>
          <p:cNvSpPr>
            <a:spLocks/>
          </p:cNvSpPr>
          <p:nvPr/>
        </p:nvSpPr>
        <p:spPr bwMode="auto">
          <a:xfrm>
            <a:off x="1649413" y="4243387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50"/>
          <p:cNvSpPr>
            <a:spLocks/>
          </p:cNvSpPr>
          <p:nvPr/>
        </p:nvSpPr>
        <p:spPr bwMode="auto">
          <a:xfrm>
            <a:off x="3565525" y="424338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51"/>
          <p:cNvSpPr>
            <a:spLocks/>
          </p:cNvSpPr>
          <p:nvPr/>
        </p:nvSpPr>
        <p:spPr bwMode="auto">
          <a:xfrm>
            <a:off x="5478463" y="4243387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52"/>
          <p:cNvSpPr>
            <a:spLocks/>
          </p:cNvSpPr>
          <p:nvPr/>
        </p:nvSpPr>
        <p:spPr bwMode="auto">
          <a:xfrm>
            <a:off x="7392988" y="424338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6494463" y="3568700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54"/>
          <p:cNvSpPr>
            <a:spLocks/>
          </p:cNvSpPr>
          <p:nvPr/>
        </p:nvSpPr>
        <p:spPr bwMode="auto">
          <a:xfrm>
            <a:off x="2662238" y="3568700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465638" y="2781300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3114675" y="3006725"/>
            <a:ext cx="1465263" cy="563562"/>
          </a:xfrm>
          <a:custGeom>
            <a:avLst/>
            <a:gdLst>
              <a:gd name="T0" fmla="*/ 1463675 w 923"/>
              <a:gd name="T1" fmla="*/ 0 h 355"/>
              <a:gd name="T2" fmla="*/ 0 w 923"/>
              <a:gd name="T3" fmla="*/ 561975 h 355"/>
              <a:gd name="T4" fmla="*/ 1463675 w 923"/>
              <a:gd name="T5" fmla="*/ 0 h 355"/>
              <a:gd name="T6" fmla="*/ 0 60000 65536"/>
              <a:gd name="T7" fmla="*/ 0 60000 65536"/>
              <a:gd name="T8" fmla="*/ 0 60000 65536"/>
              <a:gd name="T9" fmla="*/ 0 w 923"/>
              <a:gd name="T10" fmla="*/ 0 h 355"/>
              <a:gd name="T11" fmla="*/ 923 w 923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3" h="355">
                <a:moveTo>
                  <a:pt x="922" y="0"/>
                </a:moveTo>
                <a:lnTo>
                  <a:pt x="0" y="354"/>
                </a:lnTo>
                <a:lnTo>
                  <a:pt x="9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57"/>
          <p:cNvSpPr>
            <a:spLocks/>
          </p:cNvSpPr>
          <p:nvPr/>
        </p:nvSpPr>
        <p:spPr bwMode="auto">
          <a:xfrm>
            <a:off x="3114675" y="3500437"/>
            <a:ext cx="115888" cy="69850"/>
          </a:xfrm>
          <a:custGeom>
            <a:avLst/>
            <a:gdLst>
              <a:gd name="T0" fmla="*/ 114300 w 73"/>
              <a:gd name="T1" fmla="*/ 53975 h 44"/>
              <a:gd name="T2" fmla="*/ 0 w 73"/>
              <a:gd name="T3" fmla="*/ 68263 h 44"/>
              <a:gd name="T4" fmla="*/ 93663 w 73"/>
              <a:gd name="T5" fmla="*/ 0 h 44"/>
              <a:gd name="T6" fmla="*/ 114300 w 73"/>
              <a:gd name="T7" fmla="*/ 53975 h 44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44"/>
              <a:gd name="T14" fmla="*/ 73 w 73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44">
                <a:moveTo>
                  <a:pt x="72" y="34"/>
                </a:moveTo>
                <a:lnTo>
                  <a:pt x="0" y="43"/>
                </a:lnTo>
                <a:lnTo>
                  <a:pt x="59" y="0"/>
                </a:lnTo>
                <a:lnTo>
                  <a:pt x="72" y="34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58"/>
          <p:cNvSpPr>
            <a:spLocks/>
          </p:cNvSpPr>
          <p:nvPr/>
        </p:nvSpPr>
        <p:spPr bwMode="auto">
          <a:xfrm>
            <a:off x="4691063" y="3006725"/>
            <a:ext cx="1587" cy="449262"/>
          </a:xfrm>
          <a:custGeom>
            <a:avLst/>
            <a:gdLst>
              <a:gd name="T0" fmla="*/ 0 w 1"/>
              <a:gd name="T1" fmla="*/ 0 h 283"/>
              <a:gd name="T2" fmla="*/ 0 w 1"/>
              <a:gd name="T3" fmla="*/ 447675 h 283"/>
              <a:gd name="T4" fmla="*/ 0 w 1"/>
              <a:gd name="T5" fmla="*/ 0 h 283"/>
              <a:gd name="T6" fmla="*/ 0 60000 65536"/>
              <a:gd name="T7" fmla="*/ 0 60000 65536"/>
              <a:gd name="T8" fmla="*/ 0 60000 65536"/>
              <a:gd name="T9" fmla="*/ 0 w 1"/>
              <a:gd name="T10" fmla="*/ 0 h 283"/>
              <a:gd name="T11" fmla="*/ 1 w 1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59"/>
          <p:cNvSpPr>
            <a:spLocks/>
          </p:cNvSpPr>
          <p:nvPr/>
        </p:nvSpPr>
        <p:spPr bwMode="auto">
          <a:xfrm>
            <a:off x="4660900" y="3343275"/>
            <a:ext cx="60325" cy="112712"/>
          </a:xfrm>
          <a:custGeom>
            <a:avLst/>
            <a:gdLst>
              <a:gd name="T0" fmla="*/ 58738 w 38"/>
              <a:gd name="T1" fmla="*/ 0 h 71"/>
              <a:gd name="T2" fmla="*/ 30163 w 38"/>
              <a:gd name="T3" fmla="*/ 111125 h 71"/>
              <a:gd name="T4" fmla="*/ 0 w 38"/>
              <a:gd name="T5" fmla="*/ 0 h 71"/>
              <a:gd name="T6" fmla="*/ 58738 w 38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1"/>
              <a:gd name="T14" fmla="*/ 38 w 38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1">
                <a:moveTo>
                  <a:pt x="37" y="0"/>
                </a:moveTo>
                <a:lnTo>
                  <a:pt x="19" y="70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60"/>
          <p:cNvSpPr>
            <a:spLocks/>
          </p:cNvSpPr>
          <p:nvPr/>
        </p:nvSpPr>
        <p:spPr bwMode="auto">
          <a:xfrm>
            <a:off x="4802188" y="3006725"/>
            <a:ext cx="1693862" cy="563562"/>
          </a:xfrm>
          <a:custGeom>
            <a:avLst/>
            <a:gdLst>
              <a:gd name="T0" fmla="*/ 0 w 1067"/>
              <a:gd name="T1" fmla="*/ 0 h 355"/>
              <a:gd name="T2" fmla="*/ 1692275 w 1067"/>
              <a:gd name="T3" fmla="*/ 561975 h 355"/>
              <a:gd name="T4" fmla="*/ 0 w 1067"/>
              <a:gd name="T5" fmla="*/ 0 h 355"/>
              <a:gd name="T6" fmla="*/ 0 60000 65536"/>
              <a:gd name="T7" fmla="*/ 0 60000 65536"/>
              <a:gd name="T8" fmla="*/ 0 60000 65536"/>
              <a:gd name="T9" fmla="*/ 0 w 1067"/>
              <a:gd name="T10" fmla="*/ 0 h 355"/>
              <a:gd name="T11" fmla="*/ 1067 w 1067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355">
                <a:moveTo>
                  <a:pt x="0" y="0"/>
                </a:moveTo>
                <a:lnTo>
                  <a:pt x="1066" y="3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61"/>
          <p:cNvSpPr>
            <a:spLocks/>
          </p:cNvSpPr>
          <p:nvPr/>
        </p:nvSpPr>
        <p:spPr bwMode="auto">
          <a:xfrm>
            <a:off x="6375400" y="3503612"/>
            <a:ext cx="120650" cy="66675"/>
          </a:xfrm>
          <a:custGeom>
            <a:avLst/>
            <a:gdLst>
              <a:gd name="T0" fmla="*/ 19050 w 76"/>
              <a:gd name="T1" fmla="*/ 0 h 42"/>
              <a:gd name="T2" fmla="*/ 119063 w 76"/>
              <a:gd name="T3" fmla="*/ 65088 h 42"/>
              <a:gd name="T4" fmla="*/ 0 w 76"/>
              <a:gd name="T5" fmla="*/ 55563 h 42"/>
              <a:gd name="T6" fmla="*/ 19050 w 76"/>
              <a:gd name="T7" fmla="*/ 0 h 42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42"/>
              <a:gd name="T14" fmla="*/ 76 w 76"/>
              <a:gd name="T15" fmla="*/ 42 h 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42">
                <a:moveTo>
                  <a:pt x="12" y="0"/>
                </a:moveTo>
                <a:lnTo>
                  <a:pt x="75" y="41"/>
                </a:lnTo>
                <a:lnTo>
                  <a:pt x="0" y="35"/>
                </a:lnTo>
                <a:lnTo>
                  <a:pt x="1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62"/>
          <p:cNvSpPr>
            <a:spLocks/>
          </p:cNvSpPr>
          <p:nvPr/>
        </p:nvSpPr>
        <p:spPr bwMode="auto">
          <a:xfrm>
            <a:off x="2101850" y="3792537"/>
            <a:ext cx="676275" cy="452438"/>
          </a:xfrm>
          <a:custGeom>
            <a:avLst/>
            <a:gdLst>
              <a:gd name="T0" fmla="*/ 674688 w 426"/>
              <a:gd name="T1" fmla="*/ 0 h 285"/>
              <a:gd name="T2" fmla="*/ 0 w 426"/>
              <a:gd name="T3" fmla="*/ 450850 h 285"/>
              <a:gd name="T4" fmla="*/ 674688 w 426"/>
              <a:gd name="T5" fmla="*/ 0 h 285"/>
              <a:gd name="T6" fmla="*/ 0 60000 65536"/>
              <a:gd name="T7" fmla="*/ 0 60000 65536"/>
              <a:gd name="T8" fmla="*/ 0 60000 65536"/>
              <a:gd name="T9" fmla="*/ 0 w 426"/>
              <a:gd name="T10" fmla="*/ 0 h 285"/>
              <a:gd name="T11" fmla="*/ 426 w 42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" h="285">
                <a:moveTo>
                  <a:pt x="425" y="0"/>
                </a:moveTo>
                <a:lnTo>
                  <a:pt x="0" y="284"/>
                </a:lnTo>
                <a:lnTo>
                  <a:pt x="425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63"/>
          <p:cNvSpPr>
            <a:spLocks/>
          </p:cNvSpPr>
          <p:nvPr/>
        </p:nvSpPr>
        <p:spPr bwMode="auto">
          <a:xfrm>
            <a:off x="2101850" y="4157662"/>
            <a:ext cx="109538" cy="87313"/>
          </a:xfrm>
          <a:custGeom>
            <a:avLst/>
            <a:gdLst>
              <a:gd name="T0" fmla="*/ 107950 w 69"/>
              <a:gd name="T1" fmla="*/ 46038 h 55"/>
              <a:gd name="T2" fmla="*/ 0 w 69"/>
              <a:gd name="T3" fmla="*/ 85725 h 55"/>
              <a:gd name="T4" fmla="*/ 77788 w 69"/>
              <a:gd name="T5" fmla="*/ 0 h 55"/>
              <a:gd name="T6" fmla="*/ 107950 w 69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55"/>
              <a:gd name="T14" fmla="*/ 69 w 69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55">
                <a:moveTo>
                  <a:pt x="68" y="29"/>
                </a:moveTo>
                <a:lnTo>
                  <a:pt x="0" y="54"/>
                </a:lnTo>
                <a:lnTo>
                  <a:pt x="49" y="0"/>
                </a:lnTo>
                <a:lnTo>
                  <a:pt x="68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64"/>
          <p:cNvSpPr>
            <a:spLocks/>
          </p:cNvSpPr>
          <p:nvPr/>
        </p:nvSpPr>
        <p:spPr bwMode="auto">
          <a:xfrm>
            <a:off x="3001963" y="3792537"/>
            <a:ext cx="565150" cy="452438"/>
          </a:xfrm>
          <a:custGeom>
            <a:avLst/>
            <a:gdLst>
              <a:gd name="T0" fmla="*/ 0 w 356"/>
              <a:gd name="T1" fmla="*/ 0 h 285"/>
              <a:gd name="T2" fmla="*/ 563563 w 356"/>
              <a:gd name="T3" fmla="*/ 450850 h 285"/>
              <a:gd name="T4" fmla="*/ 0 w 356"/>
              <a:gd name="T5" fmla="*/ 0 h 285"/>
              <a:gd name="T6" fmla="*/ 0 60000 65536"/>
              <a:gd name="T7" fmla="*/ 0 60000 65536"/>
              <a:gd name="T8" fmla="*/ 0 60000 65536"/>
              <a:gd name="T9" fmla="*/ 0 w 356"/>
              <a:gd name="T10" fmla="*/ 0 h 285"/>
              <a:gd name="T11" fmla="*/ 356 w 35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285">
                <a:moveTo>
                  <a:pt x="0" y="0"/>
                </a:moveTo>
                <a:lnTo>
                  <a:pt x="355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65"/>
          <p:cNvSpPr>
            <a:spLocks/>
          </p:cNvSpPr>
          <p:nvPr/>
        </p:nvSpPr>
        <p:spPr bwMode="auto">
          <a:xfrm>
            <a:off x="3459163" y="4151312"/>
            <a:ext cx="107950" cy="93663"/>
          </a:xfrm>
          <a:custGeom>
            <a:avLst/>
            <a:gdLst>
              <a:gd name="T0" fmla="*/ 34925 w 68"/>
              <a:gd name="T1" fmla="*/ 0 h 59"/>
              <a:gd name="T2" fmla="*/ 106363 w 68"/>
              <a:gd name="T3" fmla="*/ 92075 h 59"/>
              <a:gd name="T4" fmla="*/ 0 w 68"/>
              <a:gd name="T5" fmla="*/ 42863 h 59"/>
              <a:gd name="T6" fmla="*/ 34925 w 68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9"/>
              <a:gd name="T14" fmla="*/ 68 w 68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9">
                <a:moveTo>
                  <a:pt x="22" y="0"/>
                </a:moveTo>
                <a:lnTo>
                  <a:pt x="67" y="58"/>
                </a:lnTo>
                <a:lnTo>
                  <a:pt x="0" y="27"/>
                </a:lnTo>
                <a:lnTo>
                  <a:pt x="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66"/>
          <p:cNvSpPr>
            <a:spLocks/>
          </p:cNvSpPr>
          <p:nvPr/>
        </p:nvSpPr>
        <p:spPr bwMode="auto">
          <a:xfrm>
            <a:off x="2889250" y="3792537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67"/>
          <p:cNvSpPr>
            <a:spLocks/>
          </p:cNvSpPr>
          <p:nvPr/>
        </p:nvSpPr>
        <p:spPr bwMode="auto">
          <a:xfrm>
            <a:off x="2860675" y="4016375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68"/>
          <p:cNvSpPr>
            <a:spLocks/>
          </p:cNvSpPr>
          <p:nvPr/>
        </p:nvSpPr>
        <p:spPr bwMode="auto">
          <a:xfrm>
            <a:off x="5929313" y="3792537"/>
            <a:ext cx="677862" cy="452438"/>
          </a:xfrm>
          <a:custGeom>
            <a:avLst/>
            <a:gdLst>
              <a:gd name="T0" fmla="*/ 676275 w 427"/>
              <a:gd name="T1" fmla="*/ 0 h 285"/>
              <a:gd name="T2" fmla="*/ 0 w 427"/>
              <a:gd name="T3" fmla="*/ 450850 h 285"/>
              <a:gd name="T4" fmla="*/ 676275 w 427"/>
              <a:gd name="T5" fmla="*/ 0 h 285"/>
              <a:gd name="T6" fmla="*/ 0 60000 65536"/>
              <a:gd name="T7" fmla="*/ 0 60000 65536"/>
              <a:gd name="T8" fmla="*/ 0 60000 65536"/>
              <a:gd name="T9" fmla="*/ 0 w 427"/>
              <a:gd name="T10" fmla="*/ 0 h 285"/>
              <a:gd name="T11" fmla="*/ 427 w 427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" h="285">
                <a:moveTo>
                  <a:pt x="426" y="0"/>
                </a:moveTo>
                <a:lnTo>
                  <a:pt x="0" y="284"/>
                </a:lnTo>
                <a:lnTo>
                  <a:pt x="42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69"/>
          <p:cNvSpPr>
            <a:spLocks/>
          </p:cNvSpPr>
          <p:nvPr/>
        </p:nvSpPr>
        <p:spPr bwMode="auto">
          <a:xfrm>
            <a:off x="5929313" y="4157662"/>
            <a:ext cx="111125" cy="87313"/>
          </a:xfrm>
          <a:custGeom>
            <a:avLst/>
            <a:gdLst>
              <a:gd name="T0" fmla="*/ 109538 w 70"/>
              <a:gd name="T1" fmla="*/ 46038 h 55"/>
              <a:gd name="T2" fmla="*/ 0 w 70"/>
              <a:gd name="T3" fmla="*/ 85725 h 55"/>
              <a:gd name="T4" fmla="*/ 77788 w 70"/>
              <a:gd name="T5" fmla="*/ 0 h 55"/>
              <a:gd name="T6" fmla="*/ 109538 w 70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70"/>
              <a:gd name="T13" fmla="*/ 0 h 55"/>
              <a:gd name="T14" fmla="*/ 70 w 70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" h="55">
                <a:moveTo>
                  <a:pt x="69" y="29"/>
                </a:moveTo>
                <a:lnTo>
                  <a:pt x="0" y="54"/>
                </a:lnTo>
                <a:lnTo>
                  <a:pt x="49" y="0"/>
                </a:lnTo>
                <a:lnTo>
                  <a:pt x="69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70"/>
          <p:cNvSpPr>
            <a:spLocks/>
          </p:cNvSpPr>
          <p:nvPr/>
        </p:nvSpPr>
        <p:spPr bwMode="auto">
          <a:xfrm>
            <a:off x="6831013" y="3792537"/>
            <a:ext cx="563562" cy="452438"/>
          </a:xfrm>
          <a:custGeom>
            <a:avLst/>
            <a:gdLst>
              <a:gd name="T0" fmla="*/ 0 w 355"/>
              <a:gd name="T1" fmla="*/ 0 h 285"/>
              <a:gd name="T2" fmla="*/ 561975 w 355"/>
              <a:gd name="T3" fmla="*/ 450850 h 285"/>
              <a:gd name="T4" fmla="*/ 0 w 355"/>
              <a:gd name="T5" fmla="*/ 0 h 285"/>
              <a:gd name="T6" fmla="*/ 0 60000 65536"/>
              <a:gd name="T7" fmla="*/ 0 60000 65536"/>
              <a:gd name="T8" fmla="*/ 0 60000 65536"/>
              <a:gd name="T9" fmla="*/ 0 w 355"/>
              <a:gd name="T10" fmla="*/ 0 h 285"/>
              <a:gd name="T11" fmla="*/ 355 w 355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" h="285">
                <a:moveTo>
                  <a:pt x="0" y="0"/>
                </a:moveTo>
                <a:lnTo>
                  <a:pt x="354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71"/>
          <p:cNvSpPr>
            <a:spLocks/>
          </p:cNvSpPr>
          <p:nvPr/>
        </p:nvSpPr>
        <p:spPr bwMode="auto">
          <a:xfrm>
            <a:off x="7289800" y="4151312"/>
            <a:ext cx="104775" cy="93663"/>
          </a:xfrm>
          <a:custGeom>
            <a:avLst/>
            <a:gdLst>
              <a:gd name="T0" fmla="*/ 33338 w 66"/>
              <a:gd name="T1" fmla="*/ 0 h 59"/>
              <a:gd name="T2" fmla="*/ 103188 w 66"/>
              <a:gd name="T3" fmla="*/ 92075 h 59"/>
              <a:gd name="T4" fmla="*/ 0 w 66"/>
              <a:gd name="T5" fmla="*/ 42863 h 59"/>
              <a:gd name="T6" fmla="*/ 33338 w 66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59"/>
              <a:gd name="T14" fmla="*/ 66 w 66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59">
                <a:moveTo>
                  <a:pt x="21" y="0"/>
                </a:moveTo>
                <a:lnTo>
                  <a:pt x="65" y="5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72"/>
          <p:cNvSpPr>
            <a:spLocks/>
          </p:cNvSpPr>
          <p:nvPr/>
        </p:nvSpPr>
        <p:spPr bwMode="auto">
          <a:xfrm>
            <a:off x="6718300" y="3792537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6689725" y="4016375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74"/>
          <p:cNvSpPr>
            <a:spLocks/>
          </p:cNvSpPr>
          <p:nvPr/>
        </p:nvSpPr>
        <p:spPr bwMode="auto">
          <a:xfrm>
            <a:off x="1649413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75"/>
          <p:cNvSpPr>
            <a:spLocks/>
          </p:cNvSpPr>
          <p:nvPr/>
        </p:nvSpPr>
        <p:spPr bwMode="auto">
          <a:xfrm>
            <a:off x="1649413" y="4689475"/>
            <a:ext cx="65087" cy="117475"/>
          </a:xfrm>
          <a:custGeom>
            <a:avLst/>
            <a:gdLst>
              <a:gd name="T0" fmla="*/ 63500 w 41"/>
              <a:gd name="T1" fmla="*/ 15875 h 74"/>
              <a:gd name="T2" fmla="*/ 0 w 41"/>
              <a:gd name="T3" fmla="*/ 115888 h 74"/>
              <a:gd name="T4" fmla="*/ 9525 w 41"/>
              <a:gd name="T5" fmla="*/ 0 h 74"/>
              <a:gd name="T6" fmla="*/ 63500 w 41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40" y="10"/>
                </a:moveTo>
                <a:lnTo>
                  <a:pt x="0" y="73"/>
                </a:lnTo>
                <a:lnTo>
                  <a:pt x="6" y="0"/>
                </a:lnTo>
                <a:lnTo>
                  <a:pt x="40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76"/>
          <p:cNvSpPr>
            <a:spLocks/>
          </p:cNvSpPr>
          <p:nvPr/>
        </p:nvSpPr>
        <p:spPr bwMode="auto">
          <a:xfrm>
            <a:off x="1987550" y="4467225"/>
            <a:ext cx="115888" cy="339725"/>
          </a:xfrm>
          <a:custGeom>
            <a:avLst/>
            <a:gdLst>
              <a:gd name="T0" fmla="*/ 0 w 73"/>
              <a:gd name="T1" fmla="*/ 0 h 214"/>
              <a:gd name="T2" fmla="*/ 114300 w 73"/>
              <a:gd name="T3" fmla="*/ 338138 h 214"/>
              <a:gd name="T4" fmla="*/ 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0" y="0"/>
                </a:moveTo>
                <a:lnTo>
                  <a:pt x="72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77"/>
          <p:cNvSpPr>
            <a:spLocks/>
          </p:cNvSpPr>
          <p:nvPr/>
        </p:nvSpPr>
        <p:spPr bwMode="auto">
          <a:xfrm>
            <a:off x="2038350" y="4689475"/>
            <a:ext cx="65088" cy="117475"/>
          </a:xfrm>
          <a:custGeom>
            <a:avLst/>
            <a:gdLst>
              <a:gd name="T0" fmla="*/ 52388 w 41"/>
              <a:gd name="T1" fmla="*/ 0 h 74"/>
              <a:gd name="T2" fmla="*/ 63500 w 41"/>
              <a:gd name="T3" fmla="*/ 115888 h 74"/>
              <a:gd name="T4" fmla="*/ 0 w 41"/>
              <a:gd name="T5" fmla="*/ 15875 h 74"/>
              <a:gd name="T6" fmla="*/ 52388 w 4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33" y="0"/>
                </a:moveTo>
                <a:lnTo>
                  <a:pt x="40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78"/>
          <p:cNvSpPr>
            <a:spLocks/>
          </p:cNvSpPr>
          <p:nvPr/>
        </p:nvSpPr>
        <p:spPr bwMode="auto">
          <a:xfrm>
            <a:off x="1873250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79"/>
          <p:cNvSpPr>
            <a:spLocks/>
          </p:cNvSpPr>
          <p:nvPr/>
        </p:nvSpPr>
        <p:spPr bwMode="auto">
          <a:xfrm>
            <a:off x="1846263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26987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7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80"/>
          <p:cNvSpPr>
            <a:spLocks/>
          </p:cNvSpPr>
          <p:nvPr/>
        </p:nvSpPr>
        <p:spPr bwMode="auto">
          <a:xfrm>
            <a:off x="3565525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81"/>
          <p:cNvSpPr>
            <a:spLocks/>
          </p:cNvSpPr>
          <p:nvPr/>
        </p:nvSpPr>
        <p:spPr bwMode="auto">
          <a:xfrm>
            <a:off x="3565525" y="4689475"/>
            <a:ext cx="61913" cy="117475"/>
          </a:xfrm>
          <a:custGeom>
            <a:avLst/>
            <a:gdLst>
              <a:gd name="T0" fmla="*/ 60325 w 39"/>
              <a:gd name="T1" fmla="*/ 15875 h 74"/>
              <a:gd name="T2" fmla="*/ 0 w 39"/>
              <a:gd name="T3" fmla="*/ 115888 h 74"/>
              <a:gd name="T4" fmla="*/ 7938 w 39"/>
              <a:gd name="T5" fmla="*/ 0 h 74"/>
              <a:gd name="T6" fmla="*/ 60325 w 39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8" y="10"/>
                </a:moveTo>
                <a:lnTo>
                  <a:pt x="0" y="73"/>
                </a:lnTo>
                <a:lnTo>
                  <a:pt x="5" y="0"/>
                </a:lnTo>
                <a:lnTo>
                  <a:pt x="38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82"/>
          <p:cNvSpPr>
            <a:spLocks/>
          </p:cNvSpPr>
          <p:nvPr/>
        </p:nvSpPr>
        <p:spPr bwMode="auto">
          <a:xfrm>
            <a:off x="3902075" y="4467225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83"/>
          <p:cNvSpPr>
            <a:spLocks/>
          </p:cNvSpPr>
          <p:nvPr/>
        </p:nvSpPr>
        <p:spPr bwMode="auto">
          <a:xfrm>
            <a:off x="3952875" y="4689475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84"/>
          <p:cNvSpPr>
            <a:spLocks/>
          </p:cNvSpPr>
          <p:nvPr/>
        </p:nvSpPr>
        <p:spPr bwMode="auto">
          <a:xfrm>
            <a:off x="3789363" y="4467225"/>
            <a:ext cx="1587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85"/>
          <p:cNvSpPr>
            <a:spLocks/>
          </p:cNvSpPr>
          <p:nvPr/>
        </p:nvSpPr>
        <p:spPr bwMode="auto">
          <a:xfrm>
            <a:off x="3760788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86"/>
          <p:cNvSpPr>
            <a:spLocks/>
          </p:cNvSpPr>
          <p:nvPr/>
        </p:nvSpPr>
        <p:spPr bwMode="auto">
          <a:xfrm>
            <a:off x="5478463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7"/>
          <p:cNvSpPr>
            <a:spLocks/>
          </p:cNvSpPr>
          <p:nvPr/>
        </p:nvSpPr>
        <p:spPr bwMode="auto">
          <a:xfrm>
            <a:off x="5478463" y="4689475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88"/>
          <p:cNvSpPr>
            <a:spLocks/>
          </p:cNvSpPr>
          <p:nvPr/>
        </p:nvSpPr>
        <p:spPr bwMode="auto">
          <a:xfrm>
            <a:off x="5816600" y="4467225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89"/>
          <p:cNvSpPr>
            <a:spLocks/>
          </p:cNvSpPr>
          <p:nvPr/>
        </p:nvSpPr>
        <p:spPr bwMode="auto">
          <a:xfrm>
            <a:off x="5867400" y="4689475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90"/>
          <p:cNvSpPr>
            <a:spLocks/>
          </p:cNvSpPr>
          <p:nvPr/>
        </p:nvSpPr>
        <p:spPr bwMode="auto">
          <a:xfrm>
            <a:off x="5705475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91"/>
          <p:cNvSpPr>
            <a:spLocks/>
          </p:cNvSpPr>
          <p:nvPr/>
        </p:nvSpPr>
        <p:spPr bwMode="auto">
          <a:xfrm>
            <a:off x="5675313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92"/>
          <p:cNvSpPr>
            <a:spLocks/>
          </p:cNvSpPr>
          <p:nvPr/>
        </p:nvSpPr>
        <p:spPr bwMode="auto">
          <a:xfrm>
            <a:off x="7392988" y="4467225"/>
            <a:ext cx="115887" cy="339725"/>
          </a:xfrm>
          <a:custGeom>
            <a:avLst/>
            <a:gdLst>
              <a:gd name="T0" fmla="*/ 114300 w 73"/>
              <a:gd name="T1" fmla="*/ 0 h 214"/>
              <a:gd name="T2" fmla="*/ 0 w 73"/>
              <a:gd name="T3" fmla="*/ 338138 h 214"/>
              <a:gd name="T4" fmla="*/ 11430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72" y="0"/>
                </a:moveTo>
                <a:lnTo>
                  <a:pt x="0" y="213"/>
                </a:lnTo>
                <a:lnTo>
                  <a:pt x="7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3"/>
          <p:cNvSpPr>
            <a:spLocks/>
          </p:cNvSpPr>
          <p:nvPr/>
        </p:nvSpPr>
        <p:spPr bwMode="auto">
          <a:xfrm>
            <a:off x="7392988" y="4689475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4"/>
          <p:cNvSpPr>
            <a:spLocks/>
          </p:cNvSpPr>
          <p:nvPr/>
        </p:nvSpPr>
        <p:spPr bwMode="auto">
          <a:xfrm>
            <a:off x="7731125" y="4467225"/>
            <a:ext cx="112713" cy="339725"/>
          </a:xfrm>
          <a:custGeom>
            <a:avLst/>
            <a:gdLst>
              <a:gd name="T0" fmla="*/ 0 w 71"/>
              <a:gd name="T1" fmla="*/ 0 h 214"/>
              <a:gd name="T2" fmla="*/ 111125 w 71"/>
              <a:gd name="T3" fmla="*/ 338138 h 214"/>
              <a:gd name="T4" fmla="*/ 0 w 71"/>
              <a:gd name="T5" fmla="*/ 0 h 214"/>
              <a:gd name="T6" fmla="*/ 0 60000 65536"/>
              <a:gd name="T7" fmla="*/ 0 60000 65536"/>
              <a:gd name="T8" fmla="*/ 0 60000 65536"/>
              <a:gd name="T9" fmla="*/ 0 w 71"/>
              <a:gd name="T10" fmla="*/ 0 h 214"/>
              <a:gd name="T11" fmla="*/ 71 w 71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214">
                <a:moveTo>
                  <a:pt x="0" y="0"/>
                </a:moveTo>
                <a:lnTo>
                  <a:pt x="70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95"/>
          <p:cNvSpPr>
            <a:spLocks/>
          </p:cNvSpPr>
          <p:nvPr/>
        </p:nvSpPr>
        <p:spPr bwMode="auto">
          <a:xfrm>
            <a:off x="7781925" y="4689475"/>
            <a:ext cx="61913" cy="117475"/>
          </a:xfrm>
          <a:custGeom>
            <a:avLst/>
            <a:gdLst>
              <a:gd name="T0" fmla="*/ 52388 w 39"/>
              <a:gd name="T1" fmla="*/ 0 h 74"/>
              <a:gd name="T2" fmla="*/ 60325 w 39"/>
              <a:gd name="T3" fmla="*/ 115888 h 74"/>
              <a:gd name="T4" fmla="*/ 0 w 39"/>
              <a:gd name="T5" fmla="*/ 15875 h 74"/>
              <a:gd name="T6" fmla="*/ 52388 w 39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3" y="0"/>
                </a:moveTo>
                <a:lnTo>
                  <a:pt x="38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96"/>
          <p:cNvSpPr>
            <a:spLocks/>
          </p:cNvSpPr>
          <p:nvPr/>
        </p:nvSpPr>
        <p:spPr bwMode="auto">
          <a:xfrm>
            <a:off x="7620000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97"/>
          <p:cNvSpPr>
            <a:spLocks/>
          </p:cNvSpPr>
          <p:nvPr/>
        </p:nvSpPr>
        <p:spPr bwMode="auto">
          <a:xfrm>
            <a:off x="7589838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8"/>
          <p:cNvSpPr>
            <a:spLocks/>
          </p:cNvSpPr>
          <p:nvPr/>
        </p:nvSpPr>
        <p:spPr bwMode="auto">
          <a:xfrm>
            <a:off x="1720850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8575 w 36"/>
              <a:gd name="T3" fmla="*/ 0 h 18"/>
              <a:gd name="T4" fmla="*/ 0 w 36"/>
              <a:gd name="T5" fmla="*/ 14288 h 18"/>
              <a:gd name="T6" fmla="*/ 28575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99"/>
          <p:cNvSpPr>
            <a:spLocks/>
          </p:cNvSpPr>
          <p:nvPr/>
        </p:nvSpPr>
        <p:spPr bwMode="auto">
          <a:xfrm>
            <a:off x="1846263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6987 w 37"/>
              <a:gd name="T3" fmla="*/ 0 h 18"/>
              <a:gd name="T4" fmla="*/ 0 w 37"/>
              <a:gd name="T5" fmla="*/ 14288 h 18"/>
              <a:gd name="T6" fmla="*/ 26987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00"/>
          <p:cNvSpPr>
            <a:spLocks/>
          </p:cNvSpPr>
          <p:nvPr/>
        </p:nvSpPr>
        <p:spPr bwMode="auto">
          <a:xfrm>
            <a:off x="1973263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01"/>
          <p:cNvSpPr>
            <a:spLocks/>
          </p:cNvSpPr>
          <p:nvPr/>
        </p:nvSpPr>
        <p:spPr bwMode="auto">
          <a:xfrm>
            <a:off x="3621088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02"/>
          <p:cNvSpPr>
            <a:spLocks/>
          </p:cNvSpPr>
          <p:nvPr/>
        </p:nvSpPr>
        <p:spPr bwMode="auto">
          <a:xfrm>
            <a:off x="3748088" y="4903787"/>
            <a:ext cx="55562" cy="28575"/>
          </a:xfrm>
          <a:custGeom>
            <a:avLst/>
            <a:gdLst>
              <a:gd name="T0" fmla="*/ 53975 w 35"/>
              <a:gd name="T1" fmla="*/ 14288 h 18"/>
              <a:gd name="T2" fmla="*/ 28575 w 35"/>
              <a:gd name="T3" fmla="*/ 0 h 18"/>
              <a:gd name="T4" fmla="*/ 0 w 35"/>
              <a:gd name="T5" fmla="*/ 14288 h 18"/>
              <a:gd name="T6" fmla="*/ 28575 w 35"/>
              <a:gd name="T7" fmla="*/ 26988 h 18"/>
              <a:gd name="T8" fmla="*/ 53975 w 35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4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03"/>
          <p:cNvSpPr>
            <a:spLocks/>
          </p:cNvSpPr>
          <p:nvPr/>
        </p:nvSpPr>
        <p:spPr bwMode="auto">
          <a:xfrm>
            <a:off x="3873500" y="4903787"/>
            <a:ext cx="58738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04"/>
          <p:cNvSpPr>
            <a:spLocks/>
          </p:cNvSpPr>
          <p:nvPr/>
        </p:nvSpPr>
        <p:spPr bwMode="auto">
          <a:xfrm>
            <a:off x="5535613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5661025" y="4903787"/>
            <a:ext cx="60325" cy="28575"/>
          </a:xfrm>
          <a:custGeom>
            <a:avLst/>
            <a:gdLst>
              <a:gd name="T0" fmla="*/ 58738 w 38"/>
              <a:gd name="T1" fmla="*/ 14288 h 18"/>
              <a:gd name="T2" fmla="*/ 28575 w 38"/>
              <a:gd name="T3" fmla="*/ 0 h 18"/>
              <a:gd name="T4" fmla="*/ 0 w 38"/>
              <a:gd name="T5" fmla="*/ 14288 h 18"/>
              <a:gd name="T6" fmla="*/ 28575 w 38"/>
              <a:gd name="T7" fmla="*/ 26988 h 18"/>
              <a:gd name="T8" fmla="*/ 58738 w 38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7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5789613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7464425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7589838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30162 w 37"/>
              <a:gd name="T3" fmla="*/ 0 h 18"/>
              <a:gd name="T4" fmla="*/ 0 w 37"/>
              <a:gd name="T5" fmla="*/ 14288 h 18"/>
              <a:gd name="T6" fmla="*/ 30162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9" y="0"/>
                </a:lnTo>
                <a:lnTo>
                  <a:pt x="0" y="9"/>
                </a:lnTo>
                <a:lnTo>
                  <a:pt x="19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09"/>
          <p:cNvSpPr>
            <a:spLocks/>
          </p:cNvSpPr>
          <p:nvPr/>
        </p:nvSpPr>
        <p:spPr bwMode="auto">
          <a:xfrm>
            <a:off x="7716838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10"/>
          <p:cNvSpPr>
            <a:spLocks/>
          </p:cNvSpPr>
          <p:nvPr/>
        </p:nvSpPr>
        <p:spPr bwMode="auto">
          <a:xfrm>
            <a:off x="6548438" y="4354512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11"/>
          <p:cNvSpPr>
            <a:spLocks/>
          </p:cNvSpPr>
          <p:nvPr/>
        </p:nvSpPr>
        <p:spPr bwMode="auto">
          <a:xfrm>
            <a:off x="6675438" y="4354512"/>
            <a:ext cx="57150" cy="30163"/>
          </a:xfrm>
          <a:custGeom>
            <a:avLst/>
            <a:gdLst>
              <a:gd name="T0" fmla="*/ 55563 w 36"/>
              <a:gd name="T1" fmla="*/ 14288 h 19"/>
              <a:gd name="T2" fmla="*/ 28575 w 36"/>
              <a:gd name="T3" fmla="*/ 0 h 19"/>
              <a:gd name="T4" fmla="*/ 0 w 36"/>
              <a:gd name="T5" fmla="*/ 14288 h 19"/>
              <a:gd name="T6" fmla="*/ 28575 w 36"/>
              <a:gd name="T7" fmla="*/ 28575 h 19"/>
              <a:gd name="T8" fmla="*/ 55563 w 36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9"/>
              <a:gd name="T17" fmla="*/ 36 w 36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9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12"/>
          <p:cNvSpPr>
            <a:spLocks/>
          </p:cNvSpPr>
          <p:nvPr/>
        </p:nvSpPr>
        <p:spPr bwMode="auto">
          <a:xfrm>
            <a:off x="6802438" y="4354512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13"/>
          <p:cNvSpPr>
            <a:spLocks/>
          </p:cNvSpPr>
          <p:nvPr/>
        </p:nvSpPr>
        <p:spPr bwMode="auto">
          <a:xfrm>
            <a:off x="4537075" y="3695700"/>
            <a:ext cx="55563" cy="28575"/>
          </a:xfrm>
          <a:custGeom>
            <a:avLst/>
            <a:gdLst>
              <a:gd name="T0" fmla="*/ 53975 w 35"/>
              <a:gd name="T1" fmla="*/ 12700 h 18"/>
              <a:gd name="T2" fmla="*/ 26988 w 35"/>
              <a:gd name="T3" fmla="*/ 0 h 18"/>
              <a:gd name="T4" fmla="*/ 0 w 35"/>
              <a:gd name="T5" fmla="*/ 12700 h 18"/>
              <a:gd name="T6" fmla="*/ 26988 w 35"/>
              <a:gd name="T7" fmla="*/ 26988 h 18"/>
              <a:gd name="T8" fmla="*/ 53975 w 35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4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14"/>
          <p:cNvSpPr>
            <a:spLocks/>
          </p:cNvSpPr>
          <p:nvPr/>
        </p:nvSpPr>
        <p:spPr bwMode="auto">
          <a:xfrm>
            <a:off x="4660900" y="3695700"/>
            <a:ext cx="60325" cy="28575"/>
          </a:xfrm>
          <a:custGeom>
            <a:avLst/>
            <a:gdLst>
              <a:gd name="T0" fmla="*/ 58738 w 38"/>
              <a:gd name="T1" fmla="*/ 12700 h 18"/>
              <a:gd name="T2" fmla="*/ 30163 w 38"/>
              <a:gd name="T3" fmla="*/ 0 h 18"/>
              <a:gd name="T4" fmla="*/ 0 w 38"/>
              <a:gd name="T5" fmla="*/ 12700 h 18"/>
              <a:gd name="T6" fmla="*/ 30163 w 38"/>
              <a:gd name="T7" fmla="*/ 26988 h 18"/>
              <a:gd name="T8" fmla="*/ 58738 w 38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8"/>
                </a:moveTo>
                <a:lnTo>
                  <a:pt x="19" y="0"/>
                </a:lnTo>
                <a:lnTo>
                  <a:pt x="0" y="8"/>
                </a:lnTo>
                <a:lnTo>
                  <a:pt x="19" y="17"/>
                </a:lnTo>
                <a:lnTo>
                  <a:pt x="37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15"/>
          <p:cNvSpPr>
            <a:spLocks/>
          </p:cNvSpPr>
          <p:nvPr/>
        </p:nvSpPr>
        <p:spPr bwMode="auto">
          <a:xfrm>
            <a:off x="4789488" y="3695700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16"/>
          <p:cNvSpPr>
            <a:spLocks/>
          </p:cNvSpPr>
          <p:nvPr/>
        </p:nvSpPr>
        <p:spPr bwMode="auto">
          <a:xfrm>
            <a:off x="2690813" y="4341812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17"/>
          <p:cNvSpPr>
            <a:spLocks/>
          </p:cNvSpPr>
          <p:nvPr/>
        </p:nvSpPr>
        <p:spPr bwMode="auto">
          <a:xfrm>
            <a:off x="2819400" y="4341812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18"/>
          <p:cNvSpPr>
            <a:spLocks/>
          </p:cNvSpPr>
          <p:nvPr/>
        </p:nvSpPr>
        <p:spPr bwMode="auto">
          <a:xfrm>
            <a:off x="2944813" y="4341812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19"/>
          <p:cNvSpPr>
            <a:spLocks/>
          </p:cNvSpPr>
          <p:nvPr/>
        </p:nvSpPr>
        <p:spPr bwMode="auto">
          <a:xfrm>
            <a:off x="1438275" y="2667000"/>
            <a:ext cx="1588" cy="1912937"/>
          </a:xfrm>
          <a:custGeom>
            <a:avLst/>
            <a:gdLst>
              <a:gd name="T0" fmla="*/ 0 w 1"/>
              <a:gd name="T1" fmla="*/ 0 h 1205"/>
              <a:gd name="T2" fmla="*/ 0 w 1"/>
              <a:gd name="T3" fmla="*/ 1911350 h 1205"/>
              <a:gd name="T4" fmla="*/ 0 w 1"/>
              <a:gd name="T5" fmla="*/ 0 h 1205"/>
              <a:gd name="T6" fmla="*/ 0 60000 65536"/>
              <a:gd name="T7" fmla="*/ 0 60000 65536"/>
              <a:gd name="T8" fmla="*/ 0 60000 65536"/>
              <a:gd name="T9" fmla="*/ 0 w 1"/>
              <a:gd name="T10" fmla="*/ 0 h 1205"/>
              <a:gd name="T11" fmla="*/ 1 w 1"/>
              <a:gd name="T12" fmla="*/ 1205 h 1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205">
                <a:moveTo>
                  <a:pt x="0" y="0"/>
                </a:moveTo>
                <a:lnTo>
                  <a:pt x="0" y="120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20"/>
          <p:cNvSpPr>
            <a:spLocks/>
          </p:cNvSpPr>
          <p:nvPr/>
        </p:nvSpPr>
        <p:spPr bwMode="auto">
          <a:xfrm>
            <a:off x="1452563" y="4551362"/>
            <a:ext cx="114300" cy="1588"/>
          </a:xfrm>
          <a:custGeom>
            <a:avLst/>
            <a:gdLst>
              <a:gd name="T0" fmla="*/ 0 w 72"/>
              <a:gd name="T1" fmla="*/ 0 h 1"/>
              <a:gd name="T2" fmla="*/ 112713 w 72"/>
              <a:gd name="T3" fmla="*/ 0 h 1"/>
              <a:gd name="T4" fmla="*/ 0 w 72"/>
              <a:gd name="T5" fmla="*/ 0 h 1"/>
              <a:gd name="T6" fmla="*/ 0 60000 65536"/>
              <a:gd name="T7" fmla="*/ 0 60000 65536"/>
              <a:gd name="T8" fmla="*/ 0 60000 65536"/>
              <a:gd name="T9" fmla="*/ 0 w 72"/>
              <a:gd name="T10" fmla="*/ 0 h 1"/>
              <a:gd name="T11" fmla="*/ 72 w 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1">
                <a:moveTo>
                  <a:pt x="0" y="0"/>
                </a:moveTo>
                <a:lnTo>
                  <a:pt x="71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21"/>
          <p:cNvSpPr>
            <a:spLocks/>
          </p:cNvSpPr>
          <p:nvPr/>
        </p:nvSpPr>
        <p:spPr bwMode="auto">
          <a:xfrm>
            <a:off x="1438275" y="2695575"/>
            <a:ext cx="142875" cy="1587"/>
          </a:xfrm>
          <a:custGeom>
            <a:avLst/>
            <a:gdLst>
              <a:gd name="T0" fmla="*/ 0 w 90"/>
              <a:gd name="T1" fmla="*/ 0 h 1"/>
              <a:gd name="T2" fmla="*/ 141288 w 90"/>
              <a:gd name="T3" fmla="*/ 0 h 1"/>
              <a:gd name="T4" fmla="*/ 0 w 90"/>
              <a:gd name="T5" fmla="*/ 0 h 1"/>
              <a:gd name="T6" fmla="*/ 0 60000 65536"/>
              <a:gd name="T7" fmla="*/ 0 60000 65536"/>
              <a:gd name="T8" fmla="*/ 0 60000 65536"/>
              <a:gd name="T9" fmla="*/ 0 w 90"/>
              <a:gd name="T10" fmla="*/ 0 h 1"/>
              <a:gd name="T11" fmla="*/ 90 w 9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">
                <a:moveTo>
                  <a:pt x="0" y="0"/>
                </a:moveTo>
                <a:lnTo>
                  <a:pt x="8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22"/>
          <p:cNvSpPr>
            <a:spLocks/>
          </p:cNvSpPr>
          <p:nvPr/>
        </p:nvSpPr>
        <p:spPr bwMode="auto">
          <a:xfrm>
            <a:off x="523875" y="4633912"/>
            <a:ext cx="7800975" cy="1588"/>
          </a:xfrm>
          <a:custGeom>
            <a:avLst/>
            <a:gdLst>
              <a:gd name="T0" fmla="*/ 0 w 4914"/>
              <a:gd name="T1" fmla="*/ 0 h 1"/>
              <a:gd name="T2" fmla="*/ 7799388 w 4914"/>
              <a:gd name="T3" fmla="*/ 0 h 1"/>
              <a:gd name="T4" fmla="*/ 0 w 4914"/>
              <a:gd name="T5" fmla="*/ 0 h 1"/>
              <a:gd name="T6" fmla="*/ 0 60000 65536"/>
              <a:gd name="T7" fmla="*/ 0 60000 65536"/>
              <a:gd name="T8" fmla="*/ 0 60000 65536"/>
              <a:gd name="T9" fmla="*/ 0 w 4914"/>
              <a:gd name="T10" fmla="*/ 0 h 1"/>
              <a:gd name="T11" fmla="*/ 4914 w 491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14" h="1">
                <a:moveTo>
                  <a:pt x="0" y="0"/>
                </a:moveTo>
                <a:lnTo>
                  <a:pt x="4913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25"/>
          <p:cNvSpPr>
            <a:spLocks/>
          </p:cNvSpPr>
          <p:nvPr/>
        </p:nvSpPr>
        <p:spPr bwMode="auto">
          <a:xfrm>
            <a:off x="1660525" y="5011737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Rectangle 127"/>
          <p:cNvSpPr>
            <a:spLocks noChangeArrowheads="1"/>
          </p:cNvSpPr>
          <p:nvPr/>
        </p:nvSpPr>
        <p:spPr bwMode="auto">
          <a:xfrm>
            <a:off x="412750" y="3303587"/>
            <a:ext cx="892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Non-leaf</a:t>
            </a:r>
          </a:p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3" name="Rectangle 129"/>
          <p:cNvSpPr>
            <a:spLocks noChangeArrowheads="1"/>
          </p:cNvSpPr>
          <p:nvPr/>
        </p:nvSpPr>
        <p:spPr bwMode="auto">
          <a:xfrm>
            <a:off x="417513" y="4946650"/>
            <a:ext cx="708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4" name="Rectangle 134"/>
          <p:cNvSpPr>
            <a:spLocks noChangeArrowheads="1"/>
          </p:cNvSpPr>
          <p:nvPr/>
        </p:nvSpPr>
        <p:spPr bwMode="auto">
          <a:xfrm>
            <a:off x="446088" y="4681537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Leaf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523875" y="5334000"/>
            <a:ext cx="8010525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Each tree page is a disk block and all data records reside (</a:t>
            </a:r>
            <a:r>
              <a:rPr lang="en-US" sz="2000" i="1" u="sng" dirty="0" smtClean="0"/>
              <a:t>if chosen to be part of the index</a:t>
            </a:r>
            <a:r>
              <a:rPr lang="en-US" sz="2000" dirty="0" smtClean="0"/>
              <a:t>) in ONLY leaf pages</a:t>
            </a:r>
            <a:endParaRPr lang="en-US" sz="2000" dirty="0"/>
          </a:p>
        </p:txBody>
      </p:sp>
      <p:sp>
        <p:nvSpPr>
          <p:cNvPr id="146" name="Rounded Rectangle 145"/>
          <p:cNvSpPr/>
          <p:nvPr/>
        </p:nvSpPr>
        <p:spPr>
          <a:xfrm>
            <a:off x="542501" y="6096000"/>
            <a:ext cx="8010525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else data records can be stored?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99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/>
      <p:bldP spid="142" grpId="0"/>
      <p:bldP spid="143" grpId="0"/>
      <p:bldP spid="144" grpId="0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42358377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81541" y="2667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9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Where to Store Data Records?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general, </a:t>
            </a:r>
            <a:r>
              <a:rPr lang="en-US" i="1" dirty="0"/>
              <a:t>3 alternatives </a:t>
            </a:r>
            <a:r>
              <a:rPr lang="en-US" dirty="0"/>
              <a:t>for </a:t>
            </a:r>
            <a:r>
              <a:rPr lang="en-US" dirty="0" smtClean="0"/>
              <a:t>“data records” (each referred to as </a:t>
            </a:r>
            <a:r>
              <a:rPr lang="en-US" b="1" i="1" dirty="0"/>
              <a:t>K</a:t>
            </a:r>
            <a:r>
              <a:rPr lang="en-US" b="1" i="1" dirty="0" smtClean="0"/>
              <a:t>*</a:t>
            </a:r>
            <a:r>
              <a:rPr lang="en-US" b="1" dirty="0" smtClean="0"/>
              <a:t>) </a:t>
            </a:r>
            <a:r>
              <a:rPr lang="en-US" dirty="0" smtClean="0"/>
              <a:t>can be pursued: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(1):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an actual data record </a:t>
            </a:r>
            <a:r>
              <a:rPr lang="en-US" dirty="0"/>
              <a:t>with key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(2):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 &lt;</a:t>
            </a:r>
            <a:r>
              <a:rPr lang="en-US" b="1" i="1" dirty="0" smtClean="0"/>
              <a:t>k</a:t>
            </a:r>
            <a:r>
              <a:rPr lang="en-US" dirty="0"/>
              <a:t>, </a:t>
            </a:r>
            <a:r>
              <a:rPr lang="en-US" b="1" dirty="0" smtClean="0"/>
              <a:t>rid&gt;</a:t>
            </a:r>
            <a:r>
              <a:rPr lang="en-US" dirty="0" smtClean="0"/>
              <a:t> pair, where rid is the record id of a data </a:t>
            </a:r>
            <a:r>
              <a:rPr lang="en-US" dirty="0"/>
              <a:t>record with search </a:t>
            </a:r>
            <a:r>
              <a:rPr lang="en-US" dirty="0" smtClean="0"/>
              <a:t>key</a:t>
            </a:r>
            <a:r>
              <a:rPr lang="en-US" b="1" dirty="0" smtClean="0"/>
              <a:t>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</a:t>
            </a:r>
            <a:r>
              <a:rPr lang="en-US" dirty="0" smtClean="0">
                <a:solidFill>
                  <a:srgbClr val="0070C0"/>
                </a:solidFill>
              </a:rPr>
              <a:t>(3): </a:t>
            </a:r>
            <a:r>
              <a:rPr lang="en-US" i="1" dirty="0" smtClean="0"/>
              <a:t>K*</a:t>
            </a:r>
            <a:r>
              <a:rPr lang="en-US" dirty="0" smtClean="0"/>
              <a:t> is a </a:t>
            </a:r>
            <a:r>
              <a:rPr lang="en-US" dirty="0"/>
              <a:t>&lt;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dirty="0" smtClean="0"/>
              <a:t>rid-list&gt; pair, where rid-list </a:t>
            </a:r>
            <a:br>
              <a:rPr lang="en-US" dirty="0" smtClean="0"/>
            </a:br>
            <a:r>
              <a:rPr lang="en-US" dirty="0" smtClean="0"/>
              <a:t>is a list </a:t>
            </a:r>
            <a:r>
              <a:rPr lang="en-US" dirty="0"/>
              <a:t>of rids of data records with search key </a:t>
            </a:r>
            <a:r>
              <a:rPr lang="en-US" b="1" i="1" dirty="0" smtClean="0"/>
              <a:t>k</a:t>
            </a:r>
            <a:endParaRPr lang="en-US" sz="2800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07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20206</TotalTime>
  <Words>3901</Words>
  <Application>Microsoft Office PowerPoint</Application>
  <PresentationFormat>On-screen Show (4:3)</PresentationFormat>
  <Paragraphs>1384</Paragraphs>
  <Slides>64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3" baseType="lpstr">
      <vt:lpstr>MS PGothic</vt:lpstr>
      <vt:lpstr>MS PGothic</vt:lpstr>
      <vt:lpstr>Arial</vt:lpstr>
      <vt:lpstr>Book Antiqua</vt:lpstr>
      <vt:lpstr>Calibri</vt:lpstr>
      <vt:lpstr>Times</vt:lpstr>
      <vt:lpstr>Times New Roman</vt:lpstr>
      <vt:lpstr>Wingdings</vt:lpstr>
      <vt:lpstr>Office Theme</vt:lpstr>
      <vt:lpstr>Database Applications (15-415)  DBMS Internals- Part III Lecture 15, March 11, 2018</vt:lpstr>
      <vt:lpstr>Today…</vt:lpstr>
      <vt:lpstr>DBMS Layers</vt:lpstr>
      <vt:lpstr>Outline</vt:lpstr>
      <vt:lpstr>Motivation</vt:lpstr>
      <vt:lpstr>Motivation</vt:lpstr>
      <vt:lpstr>Motivation</vt:lpstr>
      <vt:lpstr>Outline</vt:lpstr>
      <vt:lpstr>Where to Store Data Records?</vt:lpstr>
      <vt:lpstr>Where to Store Data Records?</vt:lpstr>
      <vt:lpstr>Clustered vs. Un-clustered Indexes</vt:lpstr>
      <vt:lpstr>Clustered vs. Un-clustered Indexes</vt:lpstr>
      <vt:lpstr>Outline</vt:lpstr>
      <vt:lpstr>ISAM Trees</vt:lpstr>
      <vt:lpstr>ISAM Trees: Page Overflows</vt:lpstr>
      <vt:lpstr>ISAM File Creation</vt:lpstr>
      <vt:lpstr>ISAM: Searching for Entries</vt:lpstr>
      <vt:lpstr>ISAM: Inserting Entries</vt:lpstr>
      <vt:lpstr>ISAM: Inserting Entries</vt:lpstr>
      <vt:lpstr>ISAM: Inserting Entries</vt:lpstr>
      <vt:lpstr>ISAM: Inserting Entries</vt:lpstr>
      <vt:lpstr>ISAM: Deleting Entries</vt:lpstr>
      <vt:lpstr>ISAM: Deleting Entries</vt:lpstr>
      <vt:lpstr>ISAM: Deleting Entries</vt:lpstr>
      <vt:lpstr>ISAM: Deleting Entries</vt:lpstr>
      <vt:lpstr>ISAM: Deleting Entries</vt:lpstr>
      <vt:lpstr>ISAM: Some Issues</vt:lpstr>
      <vt:lpstr>Outline</vt:lpstr>
      <vt:lpstr>Dynamic Trees</vt:lpstr>
      <vt:lpstr>B+ Tree Properties</vt:lpstr>
      <vt:lpstr>B+ Tree: Searching for Entries</vt:lpstr>
      <vt:lpstr>B+ Tree: Searching for Entries</vt:lpstr>
      <vt:lpstr>B+ Trees: Inserting Entries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Splitting vs. Redistributing</vt:lpstr>
      <vt:lpstr>B+ Insertions: Keep in Mind</vt:lpstr>
      <vt:lpstr>B+ Trees: Deleting Entries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1727</cp:revision>
  <dcterms:created xsi:type="dcterms:W3CDTF">2013-11-24T06:45:02Z</dcterms:created>
  <dcterms:modified xsi:type="dcterms:W3CDTF">2018-03-11T10:24:15Z</dcterms:modified>
</cp:coreProperties>
</file>