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316" r:id="rId3"/>
    <p:sldId id="966" r:id="rId4"/>
    <p:sldId id="1026" r:id="rId5"/>
    <p:sldId id="1027" r:id="rId6"/>
    <p:sldId id="1028" r:id="rId7"/>
    <p:sldId id="1033" r:id="rId8"/>
    <p:sldId id="1050" r:id="rId9"/>
    <p:sldId id="1051" r:id="rId10"/>
    <p:sldId id="1052" r:id="rId11"/>
    <p:sldId id="1053" r:id="rId12"/>
    <p:sldId id="1054" r:id="rId13"/>
    <p:sldId id="1055" r:id="rId14"/>
    <p:sldId id="1056" r:id="rId15"/>
    <p:sldId id="1057" r:id="rId16"/>
    <p:sldId id="1058" r:id="rId17"/>
    <p:sldId id="1059" r:id="rId18"/>
    <p:sldId id="1060" r:id="rId19"/>
    <p:sldId id="1061" r:id="rId20"/>
    <p:sldId id="1068" r:id="rId21"/>
    <p:sldId id="1069" r:id="rId22"/>
    <p:sldId id="1070" r:id="rId23"/>
    <p:sldId id="1036" r:id="rId24"/>
    <p:sldId id="1037" r:id="rId25"/>
    <p:sldId id="1032" r:id="rId26"/>
    <p:sldId id="984" r:id="rId27"/>
    <p:sldId id="985" r:id="rId28"/>
    <p:sldId id="986" r:id="rId29"/>
    <p:sldId id="987" r:id="rId30"/>
    <p:sldId id="988" r:id="rId31"/>
    <p:sldId id="989" r:id="rId32"/>
    <p:sldId id="990" r:id="rId33"/>
    <p:sldId id="991" r:id="rId34"/>
    <p:sldId id="992" r:id="rId35"/>
    <p:sldId id="993" r:id="rId36"/>
    <p:sldId id="994" r:id="rId37"/>
    <p:sldId id="995" r:id="rId38"/>
    <p:sldId id="996" r:id="rId39"/>
    <p:sldId id="997" r:id="rId40"/>
    <p:sldId id="998" r:id="rId41"/>
    <p:sldId id="999" r:id="rId42"/>
    <p:sldId id="1000" r:id="rId43"/>
    <p:sldId id="1001" r:id="rId44"/>
    <p:sldId id="1038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1447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0810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55552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8537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2322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71842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61666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43625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29139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6255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028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1645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78910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94788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21654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36539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8270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53436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91086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63091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5347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5759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8813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688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8783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38451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44761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0492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DBMS Internals: Part III</a:t>
            </a:r>
            <a:br>
              <a:rPr lang="en-US" dirty="0" smtClean="0"/>
            </a:br>
            <a:r>
              <a:rPr lang="en-US" dirty="0" smtClean="0"/>
              <a:t>Lecture 14, February 27,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2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1" y="1771650"/>
            <a:ext cx="121539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0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11455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00FF"/>
                </a:solidFill>
              </a:rPr>
              <a:t>Pool </a:t>
            </a:r>
            <a:r>
              <a:rPr lang="en-US" sz="1500" b="1" dirty="0">
                <a:solidFill>
                  <a:srgbClr val="0000FF"/>
                </a:solidFill>
              </a:rPr>
              <a:t>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B050"/>
                </a:solidFill>
              </a:rPr>
              <a:t>Pool </a:t>
            </a:r>
            <a:r>
              <a:rPr lang="en-US" sz="1500" b="1" dirty="0">
                <a:solidFill>
                  <a:srgbClr val="00B050"/>
                </a:solidFill>
              </a:rPr>
              <a:t>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C000"/>
                </a:solidFill>
              </a:rPr>
              <a:t>Pool </a:t>
            </a:r>
            <a:r>
              <a:rPr lang="en-US" sz="1500" b="1" dirty="0">
                <a:solidFill>
                  <a:srgbClr val="FFC000"/>
                </a:solidFill>
              </a:rPr>
              <a:t>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217693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3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1" y="1771650"/>
            <a:ext cx="134203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1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36220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00FF"/>
                </a:solidFill>
              </a:rPr>
              <a:t>Pool </a:t>
            </a:r>
            <a:r>
              <a:rPr lang="en-US" sz="1500" b="1" dirty="0">
                <a:solidFill>
                  <a:srgbClr val="0000FF"/>
                </a:solidFill>
              </a:rPr>
              <a:t>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B050"/>
                </a:solidFill>
              </a:rPr>
              <a:t>Pool </a:t>
            </a:r>
            <a:r>
              <a:rPr lang="en-US" sz="1500" b="1" dirty="0">
                <a:solidFill>
                  <a:srgbClr val="00B050"/>
                </a:solidFill>
              </a:rPr>
              <a:t>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C000"/>
                </a:solidFill>
              </a:rPr>
              <a:t>Pool </a:t>
            </a:r>
            <a:r>
              <a:rPr lang="en-US" sz="1500" b="1" dirty="0">
                <a:solidFill>
                  <a:srgbClr val="FFC000"/>
                </a:solidFill>
              </a:rPr>
              <a:t>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233223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0" y="1771650"/>
            <a:ext cx="146867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2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350" b="1" dirty="0">
                <a:solidFill>
                  <a:schemeClr val="bg1">
                    <a:lumMod val="7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62890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00FF"/>
                </a:solidFill>
              </a:rPr>
              <a:t>Pool </a:t>
            </a:r>
            <a:r>
              <a:rPr lang="en-US" sz="1500" b="1" dirty="0">
                <a:solidFill>
                  <a:srgbClr val="0000FF"/>
                </a:solidFill>
              </a:rPr>
              <a:t>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B050"/>
                </a:solidFill>
              </a:rPr>
              <a:t>Pool </a:t>
            </a:r>
            <a:r>
              <a:rPr lang="en-US" sz="1500" b="1" dirty="0">
                <a:solidFill>
                  <a:srgbClr val="00B050"/>
                </a:solidFill>
              </a:rPr>
              <a:t>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C000"/>
                </a:solidFill>
              </a:rPr>
              <a:t>Pool </a:t>
            </a:r>
            <a:r>
              <a:rPr lang="en-US" sz="1500" b="1" dirty="0">
                <a:solidFill>
                  <a:srgbClr val="FFC000"/>
                </a:solidFill>
              </a:rPr>
              <a:t>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119935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0" y="1771650"/>
            <a:ext cx="146867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0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 2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89560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00FF"/>
                </a:solidFill>
              </a:rPr>
              <a:t>Pool </a:t>
            </a:r>
            <a:r>
              <a:rPr lang="en-US" sz="1500" b="1" dirty="0">
                <a:solidFill>
                  <a:srgbClr val="0000FF"/>
                </a:solidFill>
              </a:rPr>
              <a:t>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B050"/>
                </a:solidFill>
              </a:rPr>
              <a:t>Pool </a:t>
            </a:r>
            <a:r>
              <a:rPr lang="en-US" sz="1500" b="1" dirty="0">
                <a:solidFill>
                  <a:srgbClr val="00B050"/>
                </a:solidFill>
              </a:rPr>
              <a:t>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C000"/>
                </a:solidFill>
              </a:rPr>
              <a:t>Pool </a:t>
            </a:r>
            <a:r>
              <a:rPr lang="en-US" sz="1500" b="1" dirty="0">
                <a:solidFill>
                  <a:srgbClr val="FFC000"/>
                </a:solidFill>
              </a:rPr>
              <a:t>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331032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0" y="1771650"/>
            <a:ext cx="159530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3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18135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00FF"/>
                </a:solidFill>
              </a:rPr>
              <a:t>Pool </a:t>
            </a:r>
            <a:r>
              <a:rPr lang="en-US" sz="1500" b="1" dirty="0">
                <a:solidFill>
                  <a:srgbClr val="0000FF"/>
                </a:solidFill>
              </a:rPr>
              <a:t>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B050"/>
                </a:solidFill>
              </a:rPr>
              <a:t>Pool </a:t>
            </a:r>
            <a:r>
              <a:rPr lang="en-US" sz="1500" b="1" dirty="0">
                <a:solidFill>
                  <a:srgbClr val="00B050"/>
                </a:solidFill>
              </a:rPr>
              <a:t>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C000"/>
                </a:solidFill>
              </a:rPr>
              <a:t>Pool </a:t>
            </a:r>
            <a:r>
              <a:rPr lang="en-US" sz="1500" b="1" dirty="0">
                <a:solidFill>
                  <a:srgbClr val="FFC000"/>
                </a:solidFill>
              </a:rPr>
              <a:t>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380016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0" y="1771650"/>
            <a:ext cx="159530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0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42900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00FF"/>
                </a:solidFill>
              </a:rPr>
              <a:t>Pool </a:t>
            </a:r>
            <a:r>
              <a:rPr lang="en-US" sz="1500" b="1" dirty="0">
                <a:solidFill>
                  <a:srgbClr val="0000FF"/>
                </a:solidFill>
              </a:rPr>
              <a:t>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B050"/>
                </a:solidFill>
              </a:rPr>
              <a:t>Pool </a:t>
            </a:r>
            <a:r>
              <a:rPr lang="en-US" sz="1500" b="1" dirty="0">
                <a:solidFill>
                  <a:srgbClr val="00B050"/>
                </a:solidFill>
              </a:rPr>
              <a:t>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C000"/>
                </a:solidFill>
              </a:rPr>
              <a:t>Pool </a:t>
            </a:r>
            <a:r>
              <a:rPr lang="en-US" sz="1500" b="1" dirty="0">
                <a:solidFill>
                  <a:srgbClr val="FFC000"/>
                </a:solidFill>
              </a:rPr>
              <a:t>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371563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0" y="1771650"/>
            <a:ext cx="172194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4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69570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00FF"/>
                </a:solidFill>
              </a:rPr>
              <a:t>Pool </a:t>
            </a:r>
            <a:r>
              <a:rPr lang="en-US" sz="1500" b="1" dirty="0">
                <a:solidFill>
                  <a:srgbClr val="0000FF"/>
                </a:solidFill>
              </a:rPr>
              <a:t>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B050"/>
                </a:solidFill>
              </a:rPr>
              <a:t>Pool </a:t>
            </a:r>
            <a:r>
              <a:rPr lang="en-US" sz="1500" b="1" dirty="0">
                <a:solidFill>
                  <a:srgbClr val="00B050"/>
                </a:solidFill>
              </a:rPr>
              <a:t>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C000"/>
                </a:solidFill>
              </a:rPr>
              <a:t>Pool </a:t>
            </a:r>
            <a:r>
              <a:rPr lang="en-US" sz="1500" b="1" dirty="0">
                <a:solidFill>
                  <a:srgbClr val="FFC000"/>
                </a:solidFill>
              </a:rPr>
              <a:t>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224781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 3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 3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0" y="1771650"/>
            <a:ext cx="172194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2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75000"/>
                  </a:schemeClr>
                </a:solidFill>
              </a:rPr>
              <a:t>3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96240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00FF"/>
                </a:solidFill>
              </a:rPr>
              <a:t>Pool </a:t>
            </a:r>
            <a:r>
              <a:rPr lang="en-US" sz="1500" b="1" dirty="0">
                <a:solidFill>
                  <a:srgbClr val="0000FF"/>
                </a:solidFill>
              </a:rPr>
              <a:t>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B050"/>
                </a:solidFill>
              </a:rPr>
              <a:t>Pool </a:t>
            </a:r>
            <a:r>
              <a:rPr lang="en-US" sz="1500" b="1" dirty="0">
                <a:solidFill>
                  <a:srgbClr val="00B050"/>
                </a:solidFill>
              </a:rPr>
              <a:t>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C000"/>
                </a:solidFill>
              </a:rPr>
              <a:t>Pool </a:t>
            </a:r>
            <a:r>
              <a:rPr lang="en-US" sz="1500" b="1" dirty="0">
                <a:solidFill>
                  <a:srgbClr val="FFC000"/>
                </a:solidFill>
              </a:rPr>
              <a:t>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412908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 4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 4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0" y="1771650"/>
            <a:ext cx="172194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3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24815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00FF"/>
                </a:solidFill>
              </a:rPr>
              <a:t>Pool </a:t>
            </a:r>
            <a:r>
              <a:rPr lang="en-US" sz="1500" b="1" dirty="0">
                <a:solidFill>
                  <a:srgbClr val="0000FF"/>
                </a:solidFill>
              </a:rPr>
              <a:t>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B050"/>
                </a:solidFill>
              </a:rPr>
              <a:t>Pool </a:t>
            </a:r>
            <a:r>
              <a:rPr lang="en-US" sz="1500" b="1" dirty="0">
                <a:solidFill>
                  <a:srgbClr val="00B050"/>
                </a:solidFill>
              </a:rPr>
              <a:t>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C000"/>
                </a:solidFill>
              </a:rPr>
              <a:t>Pool </a:t>
            </a:r>
            <a:r>
              <a:rPr lang="en-US" sz="1500" b="1" dirty="0">
                <a:solidFill>
                  <a:srgbClr val="FFC000"/>
                </a:solidFill>
              </a:rPr>
              <a:t>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34883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 5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 5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0" y="1771650"/>
            <a:ext cx="172194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0 </a:t>
            </a:r>
            <a:r>
              <a:rPr lang="en-US" sz="1350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sz="1350" b="1" dirty="0"/>
              <a:t> </a:t>
            </a:r>
            <a:r>
              <a:rPr lang="en-US" sz="1350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49580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00FF"/>
                </a:solidFill>
              </a:rPr>
              <a:t>Pool </a:t>
            </a:r>
            <a:r>
              <a:rPr lang="en-US" sz="1500" b="1" dirty="0">
                <a:solidFill>
                  <a:srgbClr val="0000FF"/>
                </a:solidFill>
              </a:rPr>
              <a:t>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B050"/>
                </a:solidFill>
              </a:rPr>
              <a:t>Pool </a:t>
            </a:r>
            <a:r>
              <a:rPr lang="en-US" sz="1500" b="1" dirty="0">
                <a:solidFill>
                  <a:srgbClr val="00B050"/>
                </a:solidFill>
              </a:rPr>
              <a:t>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C000"/>
                </a:solidFill>
              </a:rPr>
              <a:t>Pool </a:t>
            </a:r>
            <a:r>
              <a:rPr lang="en-US" sz="1500" b="1" dirty="0">
                <a:solidFill>
                  <a:srgbClr val="FFC000"/>
                </a:solidFill>
              </a:rPr>
              <a:t>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311249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/>
              <a:t>DBMS Internals- </a:t>
            </a:r>
            <a:r>
              <a:rPr lang="en-US" sz="2600" dirty="0"/>
              <a:t>Part </a:t>
            </a:r>
            <a:r>
              <a:rPr lang="en-US" sz="2600" dirty="0" smtClean="0"/>
              <a:t>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200" dirty="0" smtClean="0"/>
              <a:t>RAID technology &amp; disk management</a:t>
            </a:r>
            <a:endParaRPr lang="en-US" sz="2200" dirty="0"/>
          </a:p>
          <a:p>
            <a:pPr lvl="1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DBMS Internals- Part III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Memory management &amp; file organizations</a:t>
            </a:r>
          </a:p>
          <a:p>
            <a:pPr marL="914400" lvl="2" indent="0" algn="just">
              <a:buNone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Project 2 is due on March 22 by midnight</a:t>
            </a:r>
            <a:endParaRPr lang="en-US" sz="2600" dirty="0" smtClean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/>
              <a:t>The </a:t>
            </a:r>
            <a:r>
              <a:rPr lang="en-US" sz="2600" dirty="0"/>
              <a:t>Midterm exam </a:t>
            </a:r>
            <a:r>
              <a:rPr lang="en-US" sz="2600" dirty="0" smtClean="0"/>
              <a:t>is on March 13 </a:t>
            </a: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Observation: The Stack Property</a:t>
            </a:r>
            <a:endParaRPr lang="en-US" dirty="0" smtClean="0"/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kern="0" dirty="0"/>
              <a:t>Adding </a:t>
            </a:r>
            <a:r>
              <a:rPr lang="en-US" sz="2800" kern="0" dirty="0" smtClean="0"/>
              <a:t>pool </a:t>
            </a:r>
            <a:r>
              <a:rPr lang="en-US" sz="2800" kern="0" dirty="0"/>
              <a:t>space never hurts, but it may or may not help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/>
              <a:t>This is referred to as the </a:t>
            </a:r>
            <a:r>
              <a:rPr lang="en-US" sz="2400" i="1" kern="0" dirty="0">
                <a:solidFill>
                  <a:srgbClr val="0070C0"/>
                </a:solidFill>
              </a:rPr>
              <a:t>“Stack Property”</a:t>
            </a:r>
          </a:p>
          <a:p>
            <a:pPr>
              <a:buFont typeface="Wingdings" pitchFamily="2" charset="2"/>
              <a:buChar char="§"/>
            </a:pPr>
            <a:endParaRPr lang="en-US" sz="2400" kern="0" dirty="0"/>
          </a:p>
          <a:p>
            <a:pPr>
              <a:buFont typeface="Wingdings" pitchFamily="2" charset="2"/>
              <a:buChar char="§"/>
            </a:pPr>
            <a:r>
              <a:rPr lang="en-US" sz="2800" kern="0" dirty="0"/>
              <a:t>LRU has the stack property, but not all replacement policies have it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/>
              <a:t>E.g., FIFO does not have it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7362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Working Sets</a:t>
            </a:r>
            <a:endParaRPr lang="en-US" dirty="0" smtClean="0"/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kern="0" dirty="0"/>
              <a:t>Given a time interval T, </a:t>
            </a:r>
            <a:r>
              <a:rPr lang="en-US" sz="2800" i="1" kern="0" dirty="0" err="1">
                <a:solidFill>
                  <a:srgbClr val="0070C0"/>
                </a:solidFill>
              </a:rPr>
              <a:t>WorkingSet</a:t>
            </a:r>
            <a:r>
              <a:rPr lang="en-US" sz="2800" i="1" kern="0" dirty="0">
                <a:solidFill>
                  <a:srgbClr val="0070C0"/>
                </a:solidFill>
              </a:rPr>
              <a:t>(T)</a:t>
            </a:r>
            <a:r>
              <a:rPr lang="en-US" sz="2800" kern="0" dirty="0">
                <a:solidFill>
                  <a:srgbClr val="0070C0"/>
                </a:solidFill>
              </a:rPr>
              <a:t> </a:t>
            </a:r>
            <a:r>
              <a:rPr lang="en-US" sz="2800" kern="0" dirty="0"/>
              <a:t>is defined as </a:t>
            </a:r>
            <a:r>
              <a:rPr lang="en-US" sz="2800" i="1" u="sng" kern="0" dirty="0"/>
              <a:t>the set of distinct </a:t>
            </a:r>
            <a:r>
              <a:rPr lang="en-US" sz="2800" i="1" u="sng" kern="0" dirty="0" smtClean="0"/>
              <a:t>pages</a:t>
            </a:r>
            <a:r>
              <a:rPr lang="en-US" sz="2800" i="1" kern="0" dirty="0" smtClean="0"/>
              <a:t> </a:t>
            </a:r>
            <a:r>
              <a:rPr lang="en-US" sz="2800" kern="0" dirty="0" smtClean="0"/>
              <a:t>accessed </a:t>
            </a:r>
            <a:r>
              <a:rPr lang="en-US" sz="2800" kern="0" dirty="0"/>
              <a:t>during T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 smtClean="0"/>
              <a:t>Its </a:t>
            </a:r>
            <a:r>
              <a:rPr lang="en-US" sz="2400" kern="0" dirty="0"/>
              <a:t>size (or what is referred to as </a:t>
            </a:r>
            <a:r>
              <a:rPr lang="en-US" sz="2400" i="1" kern="0" dirty="0">
                <a:solidFill>
                  <a:srgbClr val="0070C0"/>
                </a:solidFill>
              </a:rPr>
              <a:t>the working set size</a:t>
            </a:r>
            <a:r>
              <a:rPr lang="en-US" sz="2400" kern="0" dirty="0"/>
              <a:t>) is all what matters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kern="0" dirty="0"/>
              <a:t>It captures the adequacy of the </a:t>
            </a:r>
            <a:r>
              <a:rPr lang="en-US" sz="2400" kern="0" dirty="0" smtClean="0"/>
              <a:t>pool</a:t>
            </a:r>
            <a:r>
              <a:rPr lang="en-US" sz="2400" kern="0" dirty="0" smtClean="0"/>
              <a:t> </a:t>
            </a:r>
            <a:r>
              <a:rPr lang="en-US" sz="2400" kern="0" dirty="0"/>
              <a:t>size with respect to the </a:t>
            </a:r>
            <a:r>
              <a:rPr lang="en-US" sz="2400" i="1" kern="0" dirty="0"/>
              <a:t>program behavior</a:t>
            </a:r>
          </a:p>
          <a:p>
            <a:pPr lvl="1">
              <a:buFont typeface="Wingdings" pitchFamily="2" charset="2"/>
              <a:buChar char="§"/>
            </a:pPr>
            <a:endParaRPr lang="en-US" sz="2100" kern="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What happens if a </a:t>
            </a:r>
            <a:r>
              <a:rPr lang="en-US" sz="2800" dirty="0" smtClean="0"/>
              <a:t>process </a:t>
            </a:r>
            <a:r>
              <a:rPr lang="en-US" sz="2800" dirty="0"/>
              <a:t>performs </a:t>
            </a:r>
            <a:r>
              <a:rPr lang="en-US" sz="2800" i="1" dirty="0"/>
              <a:t>repetitive accesses </a:t>
            </a:r>
            <a:r>
              <a:rPr lang="en-US" sz="2800" dirty="0"/>
              <a:t>to some </a:t>
            </a:r>
            <a:r>
              <a:rPr lang="en-US" sz="2800" dirty="0" smtClean="0"/>
              <a:t>data in memory, </a:t>
            </a:r>
            <a:r>
              <a:rPr lang="en-US" sz="2800" dirty="0"/>
              <a:t>with a working set size that is </a:t>
            </a:r>
            <a:r>
              <a:rPr lang="en-US" sz="2800" i="1" u="sng" dirty="0"/>
              <a:t>larger</a:t>
            </a:r>
            <a:r>
              <a:rPr lang="en-US" sz="2800" dirty="0"/>
              <a:t> than the </a:t>
            </a:r>
            <a:r>
              <a:rPr lang="en-US" sz="2800" dirty="0" smtClean="0"/>
              <a:t>buffer pool?</a:t>
            </a:r>
            <a:endParaRPr lang="en-US" sz="2800" kern="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8721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LRU Policy: Sequential Flooding</a:t>
            </a:r>
            <a:endParaRPr lang="en-US" dirty="0" smtClean="0"/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To answer this question, assume: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Three pages, 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dirty="0"/>
              <a:t>, and </a:t>
            </a:r>
            <a:r>
              <a:rPr lang="en-US" sz="2400" i="1" dirty="0" smtClean="0"/>
              <a:t>C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An access pattern: 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dirty="0"/>
              <a:t>, </a:t>
            </a:r>
            <a:r>
              <a:rPr lang="en-US" sz="2400" i="1" dirty="0"/>
              <a:t>C</a:t>
            </a:r>
            <a:r>
              <a:rPr lang="en-US" sz="2400" dirty="0"/>
              <a:t>, 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dirty="0"/>
              <a:t>, </a:t>
            </a:r>
            <a:r>
              <a:rPr lang="en-US" sz="2400" i="1" dirty="0"/>
              <a:t>C</a:t>
            </a:r>
            <a:r>
              <a:rPr lang="en-US" sz="2400" dirty="0"/>
              <a:t>, etc.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 </a:t>
            </a:r>
            <a:r>
              <a:rPr lang="en-US" sz="2400" dirty="0" smtClean="0"/>
              <a:t>buffer </a:t>
            </a:r>
            <a:r>
              <a:rPr lang="en-US" sz="2400" dirty="0"/>
              <a:t>pool that consists of </a:t>
            </a:r>
            <a:r>
              <a:rPr lang="en-US" sz="2400" i="1" dirty="0"/>
              <a:t>only</a:t>
            </a:r>
            <a:r>
              <a:rPr lang="en-US" sz="2400" dirty="0"/>
              <a:t> two </a:t>
            </a:r>
            <a:r>
              <a:rPr lang="en-US" sz="2400" dirty="0" smtClean="0"/>
              <a:t>frames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2064688" y="4000378"/>
          <a:ext cx="400050" cy="28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A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2907986" y="3992274"/>
          <a:ext cx="400050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B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A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/>
          </p:nvPr>
        </p:nvGraphicFramePr>
        <p:xfrm>
          <a:off x="3708086" y="3995790"/>
          <a:ext cx="400050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C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B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4537382" y="4003266"/>
          <a:ext cx="400050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A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C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/>
          </p:nvPr>
        </p:nvGraphicFramePr>
        <p:xfrm>
          <a:off x="5340201" y="4005672"/>
          <a:ext cx="400050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B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A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6177711" y="4003272"/>
          <a:ext cx="400050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C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B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/>
          </p:nvPr>
        </p:nvGraphicFramePr>
        <p:xfrm>
          <a:off x="6806361" y="4006788"/>
          <a:ext cx="400050" cy="27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A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1" dirty="0"/>
                        <a:t>C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066800" y="3656300"/>
            <a:ext cx="77777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0070C0"/>
                </a:solidFill>
              </a:rPr>
              <a:t>Access A:</a:t>
            </a: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r>
              <a:rPr lang="en-US" sz="1050" b="1" i="1" dirty="0">
                <a:solidFill>
                  <a:srgbClr val="FF0000"/>
                </a:solidFill>
              </a:rPr>
              <a:t>Page Fault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80852" y="3652811"/>
            <a:ext cx="77777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0070C0"/>
                </a:solidFill>
              </a:rPr>
              <a:t>Access B:</a:t>
            </a: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r>
              <a:rPr lang="en-US" sz="1050" b="1" i="1" dirty="0">
                <a:solidFill>
                  <a:srgbClr val="FF0000"/>
                </a:solidFill>
              </a:rPr>
              <a:t>Page Fault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724150" y="3643481"/>
            <a:ext cx="77777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0070C0"/>
                </a:solidFill>
              </a:rPr>
              <a:t>Access C:</a:t>
            </a: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r>
              <a:rPr lang="en-US" sz="1050" b="1" i="1" dirty="0">
                <a:solidFill>
                  <a:srgbClr val="FF0000"/>
                </a:solidFill>
              </a:rPr>
              <a:t>Page Fault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24250" y="3649890"/>
            <a:ext cx="77777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0070C0"/>
                </a:solidFill>
              </a:rPr>
              <a:t>Access A:</a:t>
            </a: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r>
              <a:rPr lang="en-US" sz="1050" b="1" i="1" dirty="0">
                <a:solidFill>
                  <a:srgbClr val="FF0000"/>
                </a:solidFill>
              </a:rPr>
              <a:t>Page Fault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41542" y="3656300"/>
            <a:ext cx="77777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0070C0"/>
                </a:solidFill>
              </a:rPr>
              <a:t>Access B:</a:t>
            </a: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r>
              <a:rPr lang="en-US" sz="1050" b="1" i="1" dirty="0">
                <a:solidFill>
                  <a:srgbClr val="FF0000"/>
                </a:solidFill>
              </a:rPr>
              <a:t>Page Fault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68370" y="3668009"/>
            <a:ext cx="77777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0070C0"/>
                </a:solidFill>
              </a:rPr>
              <a:t>Access C:</a:t>
            </a: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r>
              <a:rPr lang="en-US" sz="1050" b="1" i="1" dirty="0">
                <a:solidFill>
                  <a:srgbClr val="FF0000"/>
                </a:solidFill>
              </a:rPr>
              <a:t>Page Fault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21658" y="3671754"/>
            <a:ext cx="77777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0070C0"/>
                </a:solidFill>
              </a:rPr>
              <a:t>Access A:</a:t>
            </a: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endParaRPr lang="en-US" sz="1050" b="1" i="1" dirty="0">
              <a:solidFill>
                <a:srgbClr val="0070C0"/>
              </a:solidFill>
            </a:endParaRPr>
          </a:p>
          <a:p>
            <a:pPr algn="ctr"/>
            <a:r>
              <a:rPr lang="en-US" sz="1050" b="1" i="1" dirty="0">
                <a:solidFill>
                  <a:srgbClr val="FF0000"/>
                </a:solidFill>
              </a:rPr>
              <a:t>Page Fault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46636" y="3953859"/>
            <a:ext cx="40107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i="1" dirty="0"/>
              <a:t>. . .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1215845" y="3986380"/>
          <a:ext cx="400050" cy="28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US" sz="900" b="1" i="1" dirty="0"/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0" name="Rounded Rectangle 29"/>
          <p:cNvSpPr/>
          <p:nvPr/>
        </p:nvSpPr>
        <p:spPr>
          <a:xfrm>
            <a:off x="801841" y="4839397"/>
            <a:ext cx="7616518" cy="1466059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Although the access pattern exhibits </a:t>
            </a:r>
            <a:r>
              <a:rPr lang="en-US" sz="2000" i="1" dirty="0">
                <a:solidFill>
                  <a:schemeClr val="tx1"/>
                </a:solidFill>
              </a:rPr>
              <a:t>temporal locality</a:t>
            </a:r>
            <a:r>
              <a:rPr lang="en-US" sz="2000" dirty="0">
                <a:solidFill>
                  <a:schemeClr val="tx1"/>
                </a:solidFill>
              </a:rPr>
              <a:t>, no locality was exploited!</a:t>
            </a:r>
          </a:p>
          <a:p>
            <a:pPr marL="257175" indent="-257175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This phenomenon is known as “sequential flooding”</a:t>
            </a:r>
          </a:p>
          <a:p>
            <a:pPr marL="257175" indent="-257175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For this access pattern, MRU works better!</a:t>
            </a:r>
          </a:p>
        </p:txBody>
      </p:sp>
    </p:spTree>
    <p:extLst>
      <p:ext uri="{BB962C8B-B14F-4D97-AF65-F5344CB8AC3E}">
        <p14:creationId xmlns:p14="http://schemas.microsoft.com/office/powerpoint/2010/main" val="166821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Not Virtual Memory of OSs?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41488"/>
            <a:ext cx="84582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Operating Systems already employ </a:t>
            </a:r>
            <a:r>
              <a:rPr lang="en-US" sz="2600" dirty="0" smtClean="0"/>
              <a:t>similar </a:t>
            </a:r>
            <a:r>
              <a:rPr lang="en-US" sz="2600" dirty="0" smtClean="0"/>
              <a:t>buffer management </a:t>
            </a:r>
            <a:r>
              <a:rPr lang="en-US" sz="2600" dirty="0" smtClean="0"/>
              <a:t>techniques, including replacement mechanisms and </a:t>
            </a:r>
            <a:r>
              <a:rPr lang="en-US" sz="2600" dirty="0" smtClean="0">
                <a:solidFill>
                  <a:srgbClr val="0070C0"/>
                </a:solidFill>
              </a:rPr>
              <a:t>virtual </a:t>
            </a:r>
            <a:r>
              <a:rPr lang="en-US" sz="2600" dirty="0" smtClean="0">
                <a:solidFill>
                  <a:srgbClr val="0070C0"/>
                </a:solidFill>
              </a:rPr>
              <a:t>memory </a:t>
            </a:r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3"/>
          <p:cNvSpPr/>
          <p:nvPr/>
        </p:nvSpPr>
        <p:spPr>
          <a:xfrm>
            <a:off x="4751680" y="5886450"/>
            <a:ext cx="969264" cy="29845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400" dirty="0">
              <a:effectLst/>
              <a:ea typeface="Calibri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49775" y="5586095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6" name="Rectangle 5"/>
          <p:cNvSpPr/>
          <p:nvPr/>
        </p:nvSpPr>
        <p:spPr>
          <a:xfrm>
            <a:off x="4749775" y="5287010"/>
            <a:ext cx="969264" cy="298450"/>
          </a:xfrm>
          <a:prstGeom prst="rect">
            <a:avLst/>
          </a:prstGeom>
          <a:solidFill>
            <a:srgbClr val="0606B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400" dirty="0">
              <a:effectLst/>
              <a:ea typeface="Calibri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49775" y="4988560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8" name="Rectangle 7"/>
          <p:cNvSpPr/>
          <p:nvPr/>
        </p:nvSpPr>
        <p:spPr>
          <a:xfrm>
            <a:off x="4749775" y="4690110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9" name="Rectangle 8"/>
          <p:cNvSpPr/>
          <p:nvPr/>
        </p:nvSpPr>
        <p:spPr>
          <a:xfrm>
            <a:off x="4749140" y="4391025"/>
            <a:ext cx="969264" cy="29845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400" dirty="0">
              <a:effectLst/>
              <a:ea typeface="Calibri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49775" y="4091940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49775" y="3793490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12" name="Text Box 256397"/>
          <p:cNvSpPr txBox="1"/>
          <p:nvPr/>
        </p:nvSpPr>
        <p:spPr>
          <a:xfrm>
            <a:off x="4335756" y="5961380"/>
            <a:ext cx="33020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0K-8k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3" name="Text Box 256393"/>
          <p:cNvSpPr txBox="1"/>
          <p:nvPr/>
        </p:nvSpPr>
        <p:spPr>
          <a:xfrm>
            <a:off x="4273526" y="5615305"/>
            <a:ext cx="396875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8K-16k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4" name="Text Box 256372"/>
          <p:cNvSpPr txBox="1"/>
          <p:nvPr/>
        </p:nvSpPr>
        <p:spPr>
          <a:xfrm>
            <a:off x="4204946" y="534924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16K-24k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5" name="Text Box 256367"/>
          <p:cNvSpPr txBox="1"/>
          <p:nvPr/>
        </p:nvSpPr>
        <p:spPr>
          <a:xfrm>
            <a:off x="4196691" y="507619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32K-40k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6" name="Text Box 256364"/>
          <p:cNvSpPr txBox="1"/>
          <p:nvPr/>
        </p:nvSpPr>
        <p:spPr>
          <a:xfrm>
            <a:off x="4187166" y="4758055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44K-52k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7" name="Text Box 256361"/>
          <p:cNvSpPr txBox="1"/>
          <p:nvPr/>
        </p:nvSpPr>
        <p:spPr>
          <a:xfrm>
            <a:off x="4175736" y="442468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52K-60k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8" name="Text Box 256359"/>
          <p:cNvSpPr txBox="1"/>
          <p:nvPr/>
        </p:nvSpPr>
        <p:spPr>
          <a:xfrm>
            <a:off x="4166211" y="413385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60K-68k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9" name="Text Box 256358"/>
          <p:cNvSpPr txBox="1"/>
          <p:nvPr/>
        </p:nvSpPr>
        <p:spPr>
          <a:xfrm>
            <a:off x="4156686" y="384302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68K-76k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649696" y="5948045"/>
            <a:ext cx="968375" cy="298450"/>
          </a:xfrm>
          <a:prstGeom prst="rect">
            <a:avLst/>
          </a:prstGeom>
          <a:solidFill>
            <a:srgbClr val="0606B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651601" y="5647690"/>
            <a:ext cx="968375" cy="29845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651601" y="5354320"/>
            <a:ext cx="968375" cy="29845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/>
          </a:p>
        </p:txBody>
      </p:sp>
      <p:sp>
        <p:nvSpPr>
          <p:cNvPr id="23" name="Text Box 256395"/>
          <p:cNvSpPr txBox="1"/>
          <p:nvPr/>
        </p:nvSpPr>
        <p:spPr>
          <a:xfrm>
            <a:off x="7759041" y="6021070"/>
            <a:ext cx="33020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0K-8k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24" name="Text Box 256392"/>
          <p:cNvSpPr txBox="1"/>
          <p:nvPr/>
        </p:nvSpPr>
        <p:spPr>
          <a:xfrm>
            <a:off x="7744436" y="5702935"/>
            <a:ext cx="396875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8K-16k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25" name="Text Box 256369"/>
          <p:cNvSpPr txBox="1"/>
          <p:nvPr/>
        </p:nvSpPr>
        <p:spPr>
          <a:xfrm>
            <a:off x="7740626" y="542798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>
                <a:effectLst/>
                <a:ea typeface="Calibri"/>
                <a:cs typeface="Arial"/>
              </a:rPr>
              <a:t>16K-24k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sp>
        <p:nvSpPr>
          <p:cNvPr id="26" name="Text Box 256362"/>
          <p:cNvSpPr txBox="1"/>
          <p:nvPr/>
        </p:nvSpPr>
        <p:spPr>
          <a:xfrm>
            <a:off x="7295661" y="6430645"/>
            <a:ext cx="135890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>
                <a:effectLst/>
                <a:ea typeface="Calibri"/>
                <a:cs typeface="Arial"/>
              </a:rPr>
              <a:t>Physical Address Space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5720691" y="5817235"/>
            <a:ext cx="932180" cy="26225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720691" y="4559935"/>
            <a:ext cx="932180" cy="98615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720691" y="5428615"/>
            <a:ext cx="932180" cy="651510"/>
          </a:xfrm>
          <a:prstGeom prst="straightConnector1">
            <a:avLst/>
          </a:prstGeom>
          <a:ln>
            <a:solidFill>
              <a:srgbClr val="1D08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51"/>
          <p:cNvGrpSpPr>
            <a:grpSpLocks/>
          </p:cNvGrpSpPr>
          <p:nvPr/>
        </p:nvGrpSpPr>
        <p:grpSpPr bwMode="auto">
          <a:xfrm>
            <a:off x="609600" y="3659822"/>
            <a:ext cx="3200400" cy="457200"/>
            <a:chOff x="480" y="1008"/>
            <a:chExt cx="3456" cy="192"/>
          </a:xfrm>
        </p:grpSpPr>
        <p:sp>
          <p:nvSpPr>
            <p:cNvPr id="31" name="Rectangle 49"/>
            <p:cNvSpPr>
              <a:spLocks noChangeArrowheads="1"/>
            </p:cNvSpPr>
            <p:nvPr/>
          </p:nvSpPr>
          <p:spPr bwMode="auto">
            <a:xfrm>
              <a:off x="480" y="1008"/>
              <a:ext cx="2160" cy="192"/>
            </a:xfrm>
            <a:prstGeom prst="rect">
              <a:avLst/>
            </a:prstGeom>
            <a:solidFill>
              <a:srgbClr val="A0BBF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/>
                <a:t>Page #</a:t>
              </a:r>
            </a:p>
          </p:txBody>
        </p:sp>
        <p:sp>
          <p:nvSpPr>
            <p:cNvPr id="32" name="Rectangle 50"/>
            <p:cNvSpPr>
              <a:spLocks noChangeArrowheads="1"/>
            </p:cNvSpPr>
            <p:nvPr/>
          </p:nvSpPr>
          <p:spPr bwMode="auto">
            <a:xfrm>
              <a:off x="2640" y="1008"/>
              <a:ext cx="1296" cy="192"/>
            </a:xfrm>
            <a:prstGeom prst="rect">
              <a:avLst/>
            </a:prstGeom>
            <a:solidFill>
              <a:srgbClr val="A0BBF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/>
                <a:t>Offset</a:t>
              </a:r>
            </a:p>
          </p:txBody>
        </p:sp>
      </p:grpSp>
      <p:cxnSp>
        <p:nvCxnSpPr>
          <p:cNvPr id="33" name="AutoShape 52"/>
          <p:cNvCxnSpPr>
            <a:cxnSpLocks noChangeShapeType="1"/>
            <a:stCxn id="31" idx="2"/>
          </p:cNvCxnSpPr>
          <p:nvPr/>
        </p:nvCxnSpPr>
        <p:spPr bwMode="auto">
          <a:xfrm rot="16200000" flipH="1">
            <a:off x="2580310" y="3146437"/>
            <a:ext cx="423228" cy="2364398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4" name="Text Box 55"/>
          <p:cNvSpPr txBox="1">
            <a:spLocks noChangeArrowheads="1"/>
          </p:cNvSpPr>
          <p:nvPr/>
        </p:nvSpPr>
        <p:spPr bwMode="auto">
          <a:xfrm>
            <a:off x="4090328" y="3308075"/>
            <a:ext cx="22860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/>
              <a:t>Virtual Pages</a:t>
            </a:r>
            <a:endParaRPr lang="en-US" sz="1800" b="1" dirty="0"/>
          </a:p>
        </p:txBody>
      </p:sp>
      <p:sp>
        <p:nvSpPr>
          <p:cNvPr id="35" name="Text Box 55"/>
          <p:cNvSpPr txBox="1">
            <a:spLocks noChangeArrowheads="1"/>
          </p:cNvSpPr>
          <p:nvPr/>
        </p:nvSpPr>
        <p:spPr bwMode="auto">
          <a:xfrm>
            <a:off x="1076325" y="3200400"/>
            <a:ext cx="22860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/>
              <a:t>Virtual Address</a:t>
            </a:r>
            <a:endParaRPr lang="en-US" sz="1800" b="1" dirty="0"/>
          </a:p>
        </p:txBody>
      </p:sp>
      <p:sp>
        <p:nvSpPr>
          <p:cNvPr id="36" name="Text Box 55"/>
          <p:cNvSpPr txBox="1">
            <a:spLocks noChangeArrowheads="1"/>
          </p:cNvSpPr>
          <p:nvPr/>
        </p:nvSpPr>
        <p:spPr bwMode="auto">
          <a:xfrm>
            <a:off x="5955323" y="4811486"/>
            <a:ext cx="22860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/>
              <a:t>Physical Pages</a:t>
            </a:r>
            <a:endParaRPr lang="en-US" sz="1800" b="1" dirty="0"/>
          </a:p>
        </p:txBody>
      </p:sp>
      <p:sp>
        <p:nvSpPr>
          <p:cNvPr id="37" name="Rectangle 36"/>
          <p:cNvSpPr/>
          <p:nvPr/>
        </p:nvSpPr>
        <p:spPr>
          <a:xfrm>
            <a:off x="4081536" y="3793490"/>
            <a:ext cx="658813" cy="242633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 Box 256362"/>
          <p:cNvSpPr txBox="1"/>
          <p:nvPr/>
        </p:nvSpPr>
        <p:spPr>
          <a:xfrm>
            <a:off x="2609850" y="4939030"/>
            <a:ext cx="135890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 smtClean="0">
                <a:ea typeface="Calibri"/>
                <a:cs typeface="Arial"/>
              </a:rPr>
              <a:t>Virtual</a:t>
            </a:r>
            <a:r>
              <a:rPr lang="en-US" sz="1100" b="1" dirty="0" smtClean="0">
                <a:effectLst/>
                <a:ea typeface="Calibri"/>
                <a:cs typeface="Arial"/>
              </a:rPr>
              <a:t> </a:t>
            </a:r>
            <a:r>
              <a:rPr lang="en-US" sz="1100" b="1" dirty="0">
                <a:effectLst/>
                <a:ea typeface="Calibri"/>
                <a:cs typeface="Arial"/>
              </a:rPr>
              <a:t>Address Space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645704" y="5354320"/>
            <a:ext cx="658813" cy="8921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4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34" grpId="0"/>
      <p:bldP spid="35" grpId="0"/>
      <p:bldP spid="36" grpId="0"/>
      <p:bldP spid="37" grpId="0" animBg="1"/>
      <p:bldP spid="38" grpId="0"/>
      <p:bldP spid="3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Not Virtual Memory of OSs?</a:t>
            </a:r>
            <a:endParaRPr lang="en-US" dirty="0" smtClean="0"/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41488"/>
            <a:ext cx="81534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Nonetheless, DBMSs </a:t>
            </a:r>
            <a:r>
              <a:rPr lang="en-US" sz="2800" dirty="0" smtClean="0"/>
              <a:t>use </a:t>
            </a:r>
            <a:r>
              <a:rPr lang="en-US" sz="2800" dirty="0" smtClean="0"/>
              <a:t>their own </a:t>
            </a:r>
            <a:r>
              <a:rPr lang="en-US" sz="2800" dirty="0" smtClean="0"/>
              <a:t>specific buffer managers </a:t>
            </a:r>
            <a:r>
              <a:rPr lang="en-US" sz="2800" dirty="0" smtClean="0"/>
              <a:t>so that they </a:t>
            </a:r>
            <a:r>
              <a:rPr lang="en-US" sz="2800" dirty="0" smtClean="0"/>
              <a:t>can (</a:t>
            </a:r>
            <a:r>
              <a:rPr lang="en-US" sz="2800" i="1" dirty="0" smtClean="0"/>
              <a:t>for example</a:t>
            </a:r>
            <a:r>
              <a:rPr lang="en-US" sz="2800" dirty="0" smtClean="0"/>
              <a:t>):</a:t>
            </a:r>
            <a:endParaRPr lang="en-US" sz="28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Predict </a:t>
            </a:r>
            <a:r>
              <a:rPr lang="en-US" sz="2400" dirty="0" smtClean="0"/>
              <a:t>page reference patterns more accurately and applying effective strategies (e.g., </a:t>
            </a:r>
            <a:r>
              <a:rPr lang="en-US" sz="2400" dirty="0" smtClean="0"/>
              <a:t>page </a:t>
            </a:r>
            <a:r>
              <a:rPr lang="en-US" sz="2400" i="1" dirty="0" smtClean="0"/>
              <a:t>prefetching </a:t>
            </a:r>
            <a:r>
              <a:rPr lang="en-US" sz="2400" dirty="0" smtClean="0"/>
              <a:t>for improving performance)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</a:t>
            </a:r>
            <a:r>
              <a:rPr lang="en-US" i="1" dirty="0" smtClean="0"/>
              <a:t>orce</a:t>
            </a:r>
            <a:r>
              <a:rPr lang="en-US" dirty="0" smtClean="0"/>
              <a:t> pages to disks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Needed </a:t>
            </a:r>
            <a:r>
              <a:rPr lang="en-US" dirty="0"/>
              <a:t>for the </a:t>
            </a:r>
            <a:r>
              <a:rPr lang="en-US" dirty="0" smtClean="0"/>
              <a:t>Write-Ahead-Logging (</a:t>
            </a:r>
            <a:r>
              <a:rPr lang="en-US" dirty="0" smtClean="0"/>
              <a:t>WAL) protocol (</a:t>
            </a:r>
            <a:r>
              <a:rPr lang="en-US" i="1" dirty="0" smtClean="0"/>
              <a:t>more on this when we discuss the recovery manager in DBMSs</a:t>
            </a:r>
            <a:r>
              <a:rPr lang="en-US" dirty="0" smtClean="0"/>
              <a:t>)</a:t>
            </a:r>
            <a:endParaRPr lang="en-US" sz="2400" dirty="0" smtClean="0"/>
          </a:p>
          <a:p>
            <a:pPr lvl="2">
              <a:buFont typeface="Wingdings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dirty="0" smtClean="0"/>
              <a:t>OS cannot guarantee this!</a:t>
            </a:r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7573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19008" y="3480276"/>
            <a:ext cx="3148013" cy="41635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5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990600" y="5257800"/>
            <a:ext cx="7543800" cy="1524000"/>
          </a:xfrm>
          <a:prstGeom prst="roundRect">
            <a:avLst/>
          </a:prstGeom>
          <a:solidFill>
            <a:srgbClr val="FFC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Records, Pages and Files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Higher-levels of DBMSs deal with </a:t>
            </a:r>
            <a:r>
              <a:rPr lang="en-US" sz="2600" dirty="0" smtClean="0">
                <a:solidFill>
                  <a:srgbClr val="2906FA"/>
                </a:solidFill>
              </a:rPr>
              <a:t>records</a:t>
            </a:r>
            <a:r>
              <a:rPr lang="en-US" sz="2600" dirty="0" smtClean="0"/>
              <a:t> (not pages!)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At lower-levels, records are stored in </a:t>
            </a:r>
            <a:r>
              <a:rPr lang="en-US" sz="2600" dirty="0" smtClean="0">
                <a:solidFill>
                  <a:srgbClr val="2906FA"/>
                </a:solidFill>
              </a:rPr>
              <a:t>pages</a:t>
            </a:r>
          </a:p>
          <a:p>
            <a:pPr marL="0" indent="0"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But, a page might not fit all records of a database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Hence, multiple pages might be needed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 collection of pages is denoted as a </a:t>
            </a:r>
            <a:r>
              <a:rPr lang="en-US" sz="2600" dirty="0" smtClean="0">
                <a:solidFill>
                  <a:srgbClr val="2906FA"/>
                </a:solidFill>
              </a:rPr>
              <a:t>file</a:t>
            </a:r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13" name="Rectangle 12"/>
          <p:cNvSpPr/>
          <p:nvPr/>
        </p:nvSpPr>
        <p:spPr>
          <a:xfrm>
            <a:off x="2057400" y="5486400"/>
            <a:ext cx="2286000" cy="1143000"/>
          </a:xfrm>
          <a:prstGeom prst="rect">
            <a:avLst/>
          </a:prstGeom>
          <a:solidFill>
            <a:srgbClr val="0070C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057400" y="5791200"/>
            <a:ext cx="2286000" cy="1524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90600" y="6085262"/>
            <a:ext cx="817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 Page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16" name="Straight Arrow Connector 15"/>
          <p:cNvCxnSpPr>
            <a:endCxn id="15" idx="3"/>
          </p:cNvCxnSpPr>
          <p:nvPr/>
        </p:nvCxnSpPr>
        <p:spPr>
          <a:xfrm flipH="1">
            <a:off x="1808003" y="6269928"/>
            <a:ext cx="249397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00600" y="5681530"/>
            <a:ext cx="1023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 Record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4343400" y="5866196"/>
            <a:ext cx="457200" cy="1204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3600" y="5486400"/>
            <a:ext cx="2286000" cy="1143000"/>
          </a:xfrm>
          <a:prstGeom prst="rect">
            <a:avLst/>
          </a:prstGeom>
          <a:solidFill>
            <a:srgbClr val="0070C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5791200"/>
            <a:ext cx="2286000" cy="1524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62734" y="5830669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…</a:t>
            </a:r>
            <a:endParaRPr lang="en-US" sz="3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696200" y="4495800"/>
            <a:ext cx="6976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File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7585105" y="4876800"/>
            <a:ext cx="415895" cy="381000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887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/>
      <p:bldP spid="17" grpId="0"/>
      <p:bldP spid="19" grpId="0" animBg="1"/>
      <p:bldP spid="20" grpId="0" animBg="1"/>
      <p:bldP spid="11" grpId="0"/>
      <p:bldP spid="2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File Operations and Organizations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A file is a </a:t>
            </a:r>
            <a:r>
              <a:rPr lang="en-US" sz="3000" dirty="0"/>
              <a:t>collection of pages, each containing a collection of </a:t>
            </a:r>
            <a:r>
              <a:rPr lang="en-US" sz="3000" dirty="0" smtClean="0"/>
              <a:t>records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Files must support operations like:</a:t>
            </a:r>
            <a:endParaRPr lang="en-US" sz="30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Insert</a:t>
            </a:r>
            <a:r>
              <a:rPr lang="en-US" sz="2600" dirty="0" smtClean="0"/>
              <a:t>/</a:t>
            </a:r>
            <a:r>
              <a:rPr lang="en-US" sz="2600" dirty="0" smtClean="0">
                <a:solidFill>
                  <a:srgbClr val="00B050"/>
                </a:solidFill>
              </a:rPr>
              <a:t>Delete</a:t>
            </a:r>
            <a:r>
              <a:rPr lang="en-US" sz="2600" dirty="0" smtClean="0"/>
              <a:t>/</a:t>
            </a:r>
            <a:r>
              <a:rPr lang="en-US" sz="2600" dirty="0" smtClean="0">
                <a:solidFill>
                  <a:srgbClr val="00B050"/>
                </a:solidFill>
              </a:rPr>
              <a:t>Modify</a:t>
            </a:r>
            <a:r>
              <a:rPr lang="en-US" sz="2600" dirty="0" smtClean="0"/>
              <a:t> records</a:t>
            </a:r>
            <a:endParaRPr lang="en-US" sz="26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Read</a:t>
            </a:r>
            <a:r>
              <a:rPr lang="en-US" sz="2600" dirty="0" smtClean="0"/>
              <a:t> </a:t>
            </a:r>
            <a:r>
              <a:rPr lang="en-US" sz="2600" dirty="0"/>
              <a:t>a particular record (specified </a:t>
            </a:r>
            <a:r>
              <a:rPr lang="en-US" sz="2600" dirty="0" smtClean="0"/>
              <a:t>using a </a:t>
            </a:r>
            <a:r>
              <a:rPr lang="en-US" sz="2600" i="1" dirty="0"/>
              <a:t>record id</a:t>
            </a:r>
            <a:r>
              <a:rPr lang="en-US" sz="2600" dirty="0"/>
              <a:t>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Scan</a:t>
            </a:r>
            <a:r>
              <a:rPr lang="en-US" sz="2600" dirty="0" smtClean="0"/>
              <a:t> </a:t>
            </a:r>
            <a:r>
              <a:rPr lang="en-US" sz="2600" dirty="0"/>
              <a:t>all records (possibly with some conditions on the records to be retrieved</a:t>
            </a:r>
            <a:r>
              <a:rPr lang="en-US" sz="2600" dirty="0" smtClean="0"/>
              <a:t>)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3000" dirty="0" smtClean="0"/>
              <a:t>There are several organizations of files: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Heap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Sorted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Indexed</a:t>
            </a:r>
            <a:endParaRPr lang="en-US" sz="26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5370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Heap Files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Records in heap file pages do not follow any </a:t>
            </a:r>
            <a:r>
              <a:rPr lang="en-US" sz="3000" dirty="0"/>
              <a:t>particular </a:t>
            </a:r>
            <a:r>
              <a:rPr lang="en-US" sz="3000" dirty="0" smtClean="0"/>
              <a:t>order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As </a:t>
            </a:r>
            <a:r>
              <a:rPr lang="en-US" sz="3000" dirty="0" smtClean="0"/>
              <a:t>a heap file </a:t>
            </a:r>
            <a:r>
              <a:rPr lang="en-US" sz="3000" dirty="0"/>
              <a:t>grows and shrinks, disk </a:t>
            </a:r>
            <a:r>
              <a:rPr lang="en-US" sz="3000" dirty="0" smtClean="0"/>
              <a:t>pages </a:t>
            </a:r>
            <a:r>
              <a:rPr lang="en-US" sz="3000" dirty="0"/>
              <a:t>are allocated and </a:t>
            </a:r>
            <a:r>
              <a:rPr lang="en-US" sz="3000" dirty="0" smtClean="0"/>
              <a:t>de-allocated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To support record level operations, we must: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 smtClean="0"/>
              <a:t>Keep </a:t>
            </a:r>
            <a:r>
              <a:rPr lang="en-US" dirty="0"/>
              <a:t>track of the </a:t>
            </a:r>
            <a:r>
              <a:rPr lang="en-US" i="1" dirty="0"/>
              <a:t>pages</a:t>
            </a:r>
            <a:r>
              <a:rPr lang="en-US" dirty="0"/>
              <a:t> in a file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 smtClean="0"/>
              <a:t>Keep </a:t>
            </a:r>
            <a:r>
              <a:rPr lang="en-US" dirty="0"/>
              <a:t>track </a:t>
            </a:r>
            <a:r>
              <a:rPr lang="en-US" dirty="0" smtClean="0"/>
              <a:t>of the </a:t>
            </a:r>
            <a:r>
              <a:rPr lang="en-US" i="1" dirty="0" smtClean="0"/>
              <a:t>records </a:t>
            </a:r>
            <a:r>
              <a:rPr lang="en-US" dirty="0"/>
              <a:t>on </a:t>
            </a:r>
            <a:r>
              <a:rPr lang="en-US" dirty="0" smtClean="0"/>
              <a:t>each page</a:t>
            </a:r>
            <a:endParaRPr lang="en-US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 smtClean="0"/>
              <a:t>Keep </a:t>
            </a:r>
            <a:r>
              <a:rPr lang="en-US" dirty="0"/>
              <a:t>track of the </a:t>
            </a:r>
            <a:r>
              <a:rPr lang="en-US" i="1" dirty="0" smtClean="0"/>
              <a:t>fields</a:t>
            </a:r>
            <a:r>
              <a:rPr lang="en-US" dirty="0" smtClean="0"/>
              <a:t> </a:t>
            </a:r>
            <a:r>
              <a:rPr lang="en-US" dirty="0"/>
              <a:t>on </a:t>
            </a:r>
            <a:r>
              <a:rPr lang="en-US" dirty="0" smtClean="0"/>
              <a:t>each record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7045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Supporting Record Level Operations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ounded Rectangle 3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smtClean="0"/>
              <a:t>Keeping Track of</a:t>
            </a:r>
            <a:endParaRPr lang="en-US" sz="2800" dirty="0"/>
          </a:p>
        </p:txBody>
      </p:sp>
      <p:cxnSp>
        <p:nvCxnSpPr>
          <p:cNvPr id="5" name="Straight Arrow Connector 4"/>
          <p:cNvCxnSpPr>
            <a:stCxn id="4" idx="2"/>
            <a:endCxn id="6" idx="0"/>
          </p:cNvCxnSpPr>
          <p:nvPr/>
        </p:nvCxnSpPr>
        <p:spPr>
          <a:xfrm flipH="1">
            <a:off x="1562100" y="2895600"/>
            <a:ext cx="2933700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04800" y="4049713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Pages in a File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 rot="16200000">
            <a:off x="1190624" y="5369800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38500" y="4067828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Records in a Page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96000" y="4056063"/>
            <a:ext cx="28194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Fields in a Record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4" idx="2"/>
            <a:endCxn id="8" idx="0"/>
          </p:cNvCxnSpPr>
          <p:nvPr/>
        </p:nvCxnSpPr>
        <p:spPr>
          <a:xfrm>
            <a:off x="4495800" y="2895600"/>
            <a:ext cx="0" cy="11722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>
            <a:off x="4495800" y="2895600"/>
            <a:ext cx="30099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67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4039314"/>
            <a:ext cx="3148013" cy="41635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5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Heap Files Using </a:t>
            </a:r>
            <a:r>
              <a:rPr lang="en-US" i="1" dirty="0" smtClean="0"/>
              <a:t>Lists</a:t>
            </a:r>
            <a:r>
              <a:rPr lang="en-US" dirty="0" smtClean="0"/>
              <a:t> of Pages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A heap file can be organized as a </a:t>
            </a:r>
            <a:r>
              <a:rPr lang="en-US" sz="2400" i="1" dirty="0" smtClean="0"/>
              <a:t>doubly linked list </a:t>
            </a:r>
            <a:r>
              <a:rPr lang="en-US" sz="2400" dirty="0" smtClean="0"/>
              <a:t>of pages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The </a:t>
            </a:r>
            <a:r>
              <a:rPr lang="en-US" sz="2400" dirty="0" smtClean="0"/>
              <a:t>Header Page (i.e., &lt;</a:t>
            </a:r>
            <a:r>
              <a:rPr lang="en-US" sz="2400" i="1" dirty="0" err="1" smtClean="0"/>
              <a:t>heap_file_name</a:t>
            </a:r>
            <a:r>
              <a:rPr lang="en-US" sz="2400" dirty="0" smtClean="0"/>
              <a:t>, </a:t>
            </a:r>
            <a:r>
              <a:rPr lang="en-US" sz="2400" i="1" dirty="0" smtClean="0"/>
              <a:t>page_1_addr</a:t>
            </a:r>
            <a:r>
              <a:rPr lang="en-US" sz="2400" dirty="0" smtClean="0"/>
              <a:t>&gt; is stored in a known location on disk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Each page contains 2 </a:t>
            </a:r>
            <a:r>
              <a:rPr lang="en-US" sz="2400" dirty="0" smtClean="0"/>
              <a:t>‘pointers’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plus data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863600" y="2286001"/>
            <a:ext cx="7448550" cy="2520950"/>
            <a:chOff x="484" y="1105"/>
            <a:chExt cx="4692" cy="1726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348" y="1252"/>
              <a:ext cx="760" cy="52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260" y="1252"/>
              <a:ext cx="760" cy="52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460" y="1252"/>
              <a:ext cx="760" cy="52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348" y="2164"/>
              <a:ext cx="760" cy="52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260" y="2164"/>
              <a:ext cx="760" cy="52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3460" y="2164"/>
              <a:ext cx="760" cy="52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484" y="1732"/>
              <a:ext cx="760" cy="52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574" y="1762"/>
              <a:ext cx="5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chemeClr val="bg1"/>
                  </a:solidFill>
                </a:rPr>
                <a:t>Header</a:t>
              </a:r>
            </a:p>
            <a:p>
              <a:r>
                <a:rPr lang="en-US" sz="1800" b="1">
                  <a:solidFill>
                    <a:schemeClr val="bg1"/>
                  </a:solidFill>
                </a:rPr>
                <a:t>Page</a:t>
              </a:r>
              <a:endParaRPr lang="en-US" sz="1800">
                <a:solidFill>
                  <a:schemeClr val="bg1"/>
                </a:solidFill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1525" y="1330"/>
              <a:ext cx="404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</a:t>
              </a: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2437" y="1330"/>
              <a:ext cx="404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</a:t>
              </a:r>
              <a:endParaRPr lang="en-US" sz="1800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589" y="1329"/>
              <a:ext cx="404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  <a:endParaRPr lang="en-US" sz="1800" dirty="0">
                <a:solidFill>
                  <a:srgbClr val="0070C0"/>
                </a:solidFill>
              </a:endParaRP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</a:t>
              </a:r>
              <a:endParaRPr lang="en-US" sz="1800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1380" y="2194"/>
              <a:ext cx="668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800" b="1" dirty="0" smtClean="0">
                  <a:solidFill>
                    <a:schemeClr val="tx2"/>
                  </a:solidFill>
                </a:rPr>
                <a:t>Available</a:t>
              </a:r>
              <a:endParaRPr lang="en-US" sz="1800" b="1" dirty="0">
                <a:solidFill>
                  <a:schemeClr val="tx2"/>
                </a:solidFill>
              </a:endParaRPr>
            </a:p>
            <a:p>
              <a:pPr algn="ctr"/>
              <a:r>
                <a:rPr lang="en-US" sz="1800" b="1" dirty="0">
                  <a:solidFill>
                    <a:schemeClr val="tx2"/>
                  </a:solidFill>
                </a:rPr>
                <a:t>Page</a:t>
              </a:r>
              <a:endParaRPr lang="en-US" sz="1800" dirty="0">
                <a:solidFill>
                  <a:schemeClr val="tx2"/>
                </a:solidFill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2304" y="2194"/>
              <a:ext cx="668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tx2"/>
                  </a:solidFill>
                </a:rPr>
                <a:t>Available</a:t>
              </a:r>
              <a:endParaRPr lang="en-US" sz="1800" b="1" dirty="0">
                <a:solidFill>
                  <a:schemeClr val="tx2"/>
                </a:solidFill>
              </a:endParaRPr>
            </a:p>
            <a:p>
              <a:pPr algn="ctr"/>
              <a:r>
                <a:rPr lang="en-US" sz="1800" b="1" dirty="0">
                  <a:solidFill>
                    <a:schemeClr val="tx2"/>
                  </a:solidFill>
                </a:rPr>
                <a:t>Page</a:t>
              </a:r>
              <a:endParaRPr lang="en-US" sz="1800" dirty="0">
                <a:solidFill>
                  <a:schemeClr val="tx2"/>
                </a:solidFill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498" y="2193"/>
              <a:ext cx="668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800" b="1" dirty="0" smtClean="0">
                  <a:solidFill>
                    <a:schemeClr val="tx2"/>
                  </a:solidFill>
                </a:rPr>
                <a:t>Available</a:t>
              </a:r>
              <a:endParaRPr lang="en-US" sz="1800" b="1" dirty="0">
                <a:solidFill>
                  <a:schemeClr val="tx2"/>
                </a:solidFill>
              </a:endParaRPr>
            </a:p>
            <a:p>
              <a:pPr algn="ctr"/>
              <a:r>
                <a:rPr lang="en-US" sz="1800" b="1" dirty="0">
                  <a:solidFill>
                    <a:schemeClr val="tx2"/>
                  </a:solidFill>
                </a:rPr>
                <a:t>Page</a:t>
              </a:r>
              <a:endParaRPr lang="en-US" sz="1800" dirty="0">
                <a:solidFill>
                  <a:schemeClr val="tx2"/>
                </a:solidFill>
              </a:endParaRPr>
            </a:p>
          </p:txBody>
        </p:sp>
        <p:sp>
          <p:nvSpPr>
            <p:cNvPr id="19" name="Arc 20"/>
            <p:cNvSpPr>
              <a:spLocks/>
            </p:cNvSpPr>
            <p:nvPr/>
          </p:nvSpPr>
          <p:spPr bwMode="auto">
            <a:xfrm>
              <a:off x="961" y="1489"/>
              <a:ext cx="384" cy="240"/>
            </a:xfrm>
            <a:custGeom>
              <a:avLst/>
              <a:gdLst>
                <a:gd name="T0" fmla="*/ 0 w 21600"/>
                <a:gd name="T1" fmla="*/ 3 h 21600"/>
                <a:gd name="T2" fmla="*/ 7 w 21600"/>
                <a:gd name="T3" fmla="*/ 0 h 21600"/>
                <a:gd name="T4" fmla="*/ 7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92"/>
                    <a:pt x="9636" y="30"/>
                    <a:pt x="21544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92"/>
                    <a:pt x="9636" y="30"/>
                    <a:pt x="21544" y="0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rc 21"/>
            <p:cNvSpPr>
              <a:spLocks/>
            </p:cNvSpPr>
            <p:nvPr/>
          </p:nvSpPr>
          <p:spPr bwMode="auto">
            <a:xfrm rot="7560000">
              <a:off x="1296" y="1727"/>
              <a:ext cx="384" cy="241"/>
            </a:xfrm>
            <a:custGeom>
              <a:avLst/>
              <a:gdLst>
                <a:gd name="T0" fmla="*/ 0 w 21600"/>
                <a:gd name="T1" fmla="*/ 0 h 21600"/>
                <a:gd name="T2" fmla="*/ 7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894" y="-1"/>
                    <a:pt x="21550" y="9615"/>
                    <a:pt x="21599" y="2151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894" y="-1"/>
                    <a:pt x="21550" y="9615"/>
                    <a:pt x="21599" y="2151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rc 22"/>
            <p:cNvSpPr>
              <a:spLocks/>
            </p:cNvSpPr>
            <p:nvPr/>
          </p:nvSpPr>
          <p:spPr bwMode="auto">
            <a:xfrm>
              <a:off x="1921" y="1105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rc 23"/>
            <p:cNvSpPr>
              <a:spLocks/>
            </p:cNvSpPr>
            <p:nvPr/>
          </p:nvSpPr>
          <p:spPr bwMode="auto">
            <a:xfrm>
              <a:off x="1969" y="1775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Arc 24"/>
            <p:cNvSpPr>
              <a:spLocks/>
            </p:cNvSpPr>
            <p:nvPr/>
          </p:nvSpPr>
          <p:spPr bwMode="auto">
            <a:xfrm>
              <a:off x="2641" y="1105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Arc 25"/>
            <p:cNvSpPr>
              <a:spLocks/>
            </p:cNvSpPr>
            <p:nvPr/>
          </p:nvSpPr>
          <p:spPr bwMode="auto">
            <a:xfrm>
              <a:off x="2689" y="1775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rc 26"/>
            <p:cNvSpPr>
              <a:spLocks/>
            </p:cNvSpPr>
            <p:nvPr/>
          </p:nvSpPr>
          <p:spPr bwMode="auto">
            <a:xfrm>
              <a:off x="3361" y="1105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rc 27"/>
            <p:cNvSpPr>
              <a:spLocks/>
            </p:cNvSpPr>
            <p:nvPr/>
          </p:nvSpPr>
          <p:spPr bwMode="auto">
            <a:xfrm>
              <a:off x="3409" y="1775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Arc 28"/>
            <p:cNvSpPr>
              <a:spLocks/>
            </p:cNvSpPr>
            <p:nvPr/>
          </p:nvSpPr>
          <p:spPr bwMode="auto">
            <a:xfrm>
              <a:off x="1921" y="2017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Arc 29"/>
            <p:cNvSpPr>
              <a:spLocks/>
            </p:cNvSpPr>
            <p:nvPr/>
          </p:nvSpPr>
          <p:spPr bwMode="auto">
            <a:xfrm>
              <a:off x="1969" y="2687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rgbClr val="B760F9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Arc 30"/>
            <p:cNvSpPr>
              <a:spLocks/>
            </p:cNvSpPr>
            <p:nvPr/>
          </p:nvSpPr>
          <p:spPr bwMode="auto">
            <a:xfrm>
              <a:off x="2641" y="2017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Arc 31"/>
            <p:cNvSpPr>
              <a:spLocks/>
            </p:cNvSpPr>
            <p:nvPr/>
          </p:nvSpPr>
          <p:spPr bwMode="auto">
            <a:xfrm>
              <a:off x="2689" y="2687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rgbClr val="B760F9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Arc 32"/>
            <p:cNvSpPr>
              <a:spLocks/>
            </p:cNvSpPr>
            <p:nvPr/>
          </p:nvSpPr>
          <p:spPr bwMode="auto">
            <a:xfrm>
              <a:off x="3313" y="2017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Arc 33"/>
            <p:cNvSpPr>
              <a:spLocks/>
            </p:cNvSpPr>
            <p:nvPr/>
          </p:nvSpPr>
          <p:spPr bwMode="auto">
            <a:xfrm>
              <a:off x="3361" y="2687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rgbClr val="B760F9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Arc 34"/>
            <p:cNvSpPr>
              <a:spLocks/>
            </p:cNvSpPr>
            <p:nvPr/>
          </p:nvSpPr>
          <p:spPr bwMode="auto">
            <a:xfrm rot="3240000">
              <a:off x="1248" y="2014"/>
              <a:ext cx="384" cy="241"/>
            </a:xfrm>
            <a:custGeom>
              <a:avLst/>
              <a:gdLst>
                <a:gd name="T0" fmla="*/ 0 w 21600"/>
                <a:gd name="T1" fmla="*/ 3 h 21600"/>
                <a:gd name="T2" fmla="*/ 7 w 21600"/>
                <a:gd name="T3" fmla="*/ 0 h 21600"/>
                <a:gd name="T4" fmla="*/ 7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92"/>
                    <a:pt x="9636" y="30"/>
                    <a:pt x="21544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92"/>
                    <a:pt x="9636" y="30"/>
                    <a:pt x="21544" y="0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Arc 35"/>
            <p:cNvSpPr>
              <a:spLocks/>
            </p:cNvSpPr>
            <p:nvPr/>
          </p:nvSpPr>
          <p:spPr bwMode="auto">
            <a:xfrm>
              <a:off x="1008" y="2256"/>
              <a:ext cx="384" cy="240"/>
            </a:xfrm>
            <a:custGeom>
              <a:avLst/>
              <a:gdLst>
                <a:gd name="T0" fmla="*/ 7 w 21600"/>
                <a:gd name="T1" fmla="*/ 3 h 21600"/>
                <a:gd name="T2" fmla="*/ 0 w 21600"/>
                <a:gd name="T3" fmla="*/ 0 h 21600"/>
                <a:gd name="T4" fmla="*/ 7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599"/>
                  </a:moveTo>
                  <a:cubicBezTo>
                    <a:pt x="9670" y="21599"/>
                    <a:pt x="-1" y="11929"/>
                    <a:pt x="-1" y="-1"/>
                  </a:cubicBezTo>
                </a:path>
                <a:path w="21600" h="21600" stroke="0" extrusionOk="0">
                  <a:moveTo>
                    <a:pt x="21600" y="21599"/>
                  </a:moveTo>
                  <a:cubicBezTo>
                    <a:pt x="9670" y="21599"/>
                    <a:pt x="-1" y="11929"/>
                    <a:pt x="-1" y="-1"/>
                  </a:cubicBezTo>
                  <a:lnTo>
                    <a:pt x="21600" y="0"/>
                  </a:ln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4406" y="2289"/>
              <a:ext cx="759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i="1" dirty="0">
                  <a:solidFill>
                    <a:srgbClr val="FF0000"/>
                  </a:solidFill>
                </a:rPr>
                <a:t>Pages with</a:t>
              </a:r>
            </a:p>
            <a:p>
              <a:pPr algn="l"/>
              <a:r>
                <a:rPr lang="en-US" sz="1800" i="1" dirty="0">
                  <a:solidFill>
                    <a:srgbClr val="FF0000"/>
                  </a:solidFill>
                </a:rPr>
                <a:t>Free Space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4404" y="1378"/>
              <a:ext cx="7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>
                  <a:solidFill>
                    <a:schemeClr val="tx2"/>
                  </a:solidFill>
                </a:rPr>
                <a:t>Full Pages</a:t>
              </a:r>
            </a:p>
          </p:txBody>
        </p:sp>
        <p:sp>
          <p:nvSpPr>
            <p:cNvPr id="37" name="Arc 38"/>
            <p:cNvSpPr>
              <a:spLocks/>
            </p:cNvSpPr>
            <p:nvPr/>
          </p:nvSpPr>
          <p:spPr bwMode="auto">
            <a:xfrm>
              <a:off x="4081" y="1105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8" name="Group 39"/>
            <p:cNvGrpSpPr>
              <a:grpSpLocks/>
            </p:cNvGrpSpPr>
            <p:nvPr/>
          </p:nvGrpSpPr>
          <p:grpSpPr bwMode="auto">
            <a:xfrm>
              <a:off x="4512" y="1248"/>
              <a:ext cx="144" cy="96"/>
              <a:chOff x="4560" y="1296"/>
              <a:chExt cx="144" cy="96"/>
            </a:xfrm>
          </p:grpSpPr>
          <p:sp>
            <p:nvSpPr>
              <p:cNvPr id="44" name="Line 40"/>
              <p:cNvSpPr>
                <a:spLocks noChangeShapeType="1"/>
              </p:cNvSpPr>
              <p:nvPr/>
            </p:nvSpPr>
            <p:spPr bwMode="auto">
              <a:xfrm>
                <a:off x="4560" y="129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41"/>
              <p:cNvSpPr>
                <a:spLocks noChangeShapeType="1"/>
              </p:cNvSpPr>
              <p:nvPr/>
            </p:nvSpPr>
            <p:spPr bwMode="auto">
              <a:xfrm>
                <a:off x="4584" y="1344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42"/>
              <p:cNvSpPr>
                <a:spLocks noChangeShapeType="1"/>
              </p:cNvSpPr>
              <p:nvPr/>
            </p:nvSpPr>
            <p:spPr bwMode="auto">
              <a:xfrm>
                <a:off x="4608" y="139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" name="Group 43"/>
            <p:cNvGrpSpPr>
              <a:grpSpLocks/>
            </p:cNvGrpSpPr>
            <p:nvPr/>
          </p:nvGrpSpPr>
          <p:grpSpPr bwMode="auto">
            <a:xfrm>
              <a:off x="4464" y="2160"/>
              <a:ext cx="144" cy="96"/>
              <a:chOff x="4512" y="2208"/>
              <a:chExt cx="144" cy="96"/>
            </a:xfrm>
          </p:grpSpPr>
          <p:sp>
            <p:nvSpPr>
              <p:cNvPr id="41" name="Line 44"/>
              <p:cNvSpPr>
                <a:spLocks noChangeShapeType="1"/>
              </p:cNvSpPr>
              <p:nvPr/>
            </p:nvSpPr>
            <p:spPr bwMode="auto">
              <a:xfrm>
                <a:off x="4512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45"/>
              <p:cNvSpPr>
                <a:spLocks noChangeShapeType="1"/>
              </p:cNvSpPr>
              <p:nvPr/>
            </p:nvSpPr>
            <p:spPr bwMode="auto">
              <a:xfrm>
                <a:off x="4536" y="2256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46"/>
              <p:cNvSpPr>
                <a:spLocks noChangeShapeType="1"/>
              </p:cNvSpPr>
              <p:nvPr/>
            </p:nvSpPr>
            <p:spPr bwMode="auto">
              <a:xfrm>
                <a:off x="4560" y="2304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" name="Arc 47"/>
            <p:cNvSpPr>
              <a:spLocks/>
            </p:cNvSpPr>
            <p:nvPr/>
          </p:nvSpPr>
          <p:spPr bwMode="auto">
            <a:xfrm>
              <a:off x="4033" y="2017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041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Heap Files Using </a:t>
            </a:r>
            <a:r>
              <a:rPr lang="en-US" i="1" dirty="0" smtClean="0"/>
              <a:t>Lists</a:t>
            </a:r>
            <a:r>
              <a:rPr lang="en-US" dirty="0" smtClean="0"/>
              <a:t> of Pages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It is likely that every page has at least a few free bytes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Thus, virtually all pages in a file will be on the free list!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To insert a typical record, we must retrieve and examine several pages on the free list before one with </a:t>
            </a:r>
            <a:r>
              <a:rPr lang="en-US" sz="2600" i="1" dirty="0" smtClean="0"/>
              <a:t>enough</a:t>
            </a:r>
            <a:r>
              <a:rPr lang="en-US" sz="2600" dirty="0" smtClean="0"/>
              <a:t> free space is found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This problem can be addressed using an alternative design known as the </a:t>
            </a:r>
            <a:r>
              <a:rPr lang="en-US" sz="2600" dirty="0" smtClean="0">
                <a:solidFill>
                  <a:srgbClr val="2906FA"/>
                </a:solidFill>
              </a:rPr>
              <a:t>directory-based heap file organization</a:t>
            </a:r>
            <a:endParaRPr lang="en-US" sz="2600" dirty="0">
              <a:solidFill>
                <a:srgbClr val="2906FA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8849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Heap Files Using </a:t>
            </a:r>
            <a:r>
              <a:rPr lang="en-US" i="1" dirty="0" smtClean="0"/>
              <a:t>Directory</a:t>
            </a:r>
            <a:r>
              <a:rPr lang="en-US" dirty="0" smtClean="0"/>
              <a:t> of Pages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5410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directory of pages can be maintained whereby each directory entry identifies a page in the heap file</a:t>
            </a:r>
            <a:endParaRPr lang="en-US" sz="2600" dirty="0">
              <a:solidFill>
                <a:srgbClr val="2906FA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Free space can be managed via maintaining: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A </a:t>
            </a:r>
            <a:r>
              <a:rPr lang="en-US" sz="2200" i="1" dirty="0" smtClean="0"/>
              <a:t>bit</a:t>
            </a:r>
            <a:r>
              <a:rPr lang="en-US" sz="2200" dirty="0" smtClean="0"/>
              <a:t> per entry (indicating whether the corresponding page has any free space)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A </a:t>
            </a:r>
            <a:r>
              <a:rPr lang="en-US" sz="2200" i="1" dirty="0" smtClean="0"/>
              <a:t>count</a:t>
            </a:r>
            <a:r>
              <a:rPr lang="en-US" sz="2200" dirty="0" smtClean="0"/>
              <a:t> per entry (indicating the amount of free space on the page)</a:t>
            </a:r>
            <a:endParaRPr lang="en-US" sz="2200" dirty="0"/>
          </a:p>
        </p:txBody>
      </p:sp>
      <p:grpSp>
        <p:nvGrpSpPr>
          <p:cNvPr id="4" name="Group 1030"/>
          <p:cNvGrpSpPr>
            <a:grpSpLocks/>
          </p:cNvGrpSpPr>
          <p:nvPr/>
        </p:nvGrpSpPr>
        <p:grpSpPr bwMode="auto">
          <a:xfrm>
            <a:off x="2438400" y="2243499"/>
            <a:ext cx="4032250" cy="2568865"/>
            <a:chOff x="1429" y="692"/>
            <a:chExt cx="2647" cy="1934"/>
          </a:xfrm>
        </p:grpSpPr>
        <p:grpSp>
          <p:nvGrpSpPr>
            <p:cNvPr id="5" name="Group 1031"/>
            <p:cNvGrpSpPr>
              <a:grpSpLocks/>
            </p:cNvGrpSpPr>
            <p:nvPr/>
          </p:nvGrpSpPr>
          <p:grpSpPr bwMode="auto">
            <a:xfrm>
              <a:off x="2068" y="912"/>
              <a:ext cx="616" cy="432"/>
              <a:chOff x="2068" y="912"/>
              <a:chExt cx="616" cy="432"/>
            </a:xfrm>
          </p:grpSpPr>
          <p:sp>
            <p:nvSpPr>
              <p:cNvPr id="38" name="Rectangle 1032"/>
              <p:cNvSpPr>
                <a:spLocks noChangeArrowheads="1"/>
              </p:cNvSpPr>
              <p:nvPr/>
            </p:nvSpPr>
            <p:spPr bwMode="auto">
              <a:xfrm>
                <a:off x="2068" y="916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1033"/>
              <p:cNvSpPr>
                <a:spLocks noChangeArrowheads="1"/>
              </p:cNvSpPr>
              <p:nvPr/>
            </p:nvSpPr>
            <p:spPr bwMode="auto">
              <a:xfrm>
                <a:off x="2068" y="1024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1034"/>
              <p:cNvSpPr>
                <a:spLocks noChangeArrowheads="1"/>
              </p:cNvSpPr>
              <p:nvPr/>
            </p:nvSpPr>
            <p:spPr bwMode="auto">
              <a:xfrm>
                <a:off x="2068" y="113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1035"/>
              <p:cNvSpPr>
                <a:spLocks noChangeArrowheads="1"/>
              </p:cNvSpPr>
              <p:nvPr/>
            </p:nvSpPr>
            <p:spPr bwMode="auto">
              <a:xfrm>
                <a:off x="2068" y="124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1036"/>
              <p:cNvSpPr>
                <a:spLocks noChangeShapeType="1"/>
              </p:cNvSpPr>
              <p:nvPr/>
            </p:nvSpPr>
            <p:spPr bwMode="auto">
              <a:xfrm>
                <a:off x="2259" y="912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1037"/>
              <p:cNvSpPr>
                <a:spLocks noChangeShapeType="1"/>
              </p:cNvSpPr>
              <p:nvPr/>
            </p:nvSpPr>
            <p:spPr bwMode="auto">
              <a:xfrm>
                <a:off x="2493" y="912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1038"/>
            <p:cNvGrpSpPr>
              <a:grpSpLocks/>
            </p:cNvGrpSpPr>
            <p:nvPr/>
          </p:nvGrpSpPr>
          <p:grpSpPr bwMode="auto">
            <a:xfrm>
              <a:off x="2068" y="1440"/>
              <a:ext cx="616" cy="432"/>
              <a:chOff x="2068" y="1440"/>
              <a:chExt cx="616" cy="432"/>
            </a:xfrm>
          </p:grpSpPr>
          <p:sp>
            <p:nvSpPr>
              <p:cNvPr id="32" name="Rectangle 1039"/>
              <p:cNvSpPr>
                <a:spLocks noChangeArrowheads="1"/>
              </p:cNvSpPr>
              <p:nvPr/>
            </p:nvSpPr>
            <p:spPr bwMode="auto">
              <a:xfrm>
                <a:off x="2068" y="1444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1040"/>
              <p:cNvSpPr>
                <a:spLocks noChangeArrowheads="1"/>
              </p:cNvSpPr>
              <p:nvPr/>
            </p:nvSpPr>
            <p:spPr bwMode="auto">
              <a:xfrm>
                <a:off x="2068" y="155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1041"/>
              <p:cNvSpPr>
                <a:spLocks noChangeArrowheads="1"/>
              </p:cNvSpPr>
              <p:nvPr/>
            </p:nvSpPr>
            <p:spPr bwMode="auto">
              <a:xfrm>
                <a:off x="2068" y="166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1042"/>
              <p:cNvSpPr>
                <a:spLocks noChangeArrowheads="1"/>
              </p:cNvSpPr>
              <p:nvPr/>
            </p:nvSpPr>
            <p:spPr bwMode="auto">
              <a:xfrm>
                <a:off x="2068" y="1768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1043"/>
              <p:cNvSpPr>
                <a:spLocks noChangeShapeType="1"/>
              </p:cNvSpPr>
              <p:nvPr/>
            </p:nvSpPr>
            <p:spPr bwMode="auto">
              <a:xfrm>
                <a:off x="2259" y="144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1044"/>
              <p:cNvSpPr>
                <a:spLocks noChangeShapeType="1"/>
              </p:cNvSpPr>
              <p:nvPr/>
            </p:nvSpPr>
            <p:spPr bwMode="auto">
              <a:xfrm>
                <a:off x="2493" y="144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045"/>
            <p:cNvGrpSpPr>
              <a:grpSpLocks/>
            </p:cNvGrpSpPr>
            <p:nvPr/>
          </p:nvGrpSpPr>
          <p:grpSpPr bwMode="auto">
            <a:xfrm>
              <a:off x="2068" y="1968"/>
              <a:ext cx="616" cy="432"/>
              <a:chOff x="2068" y="1968"/>
              <a:chExt cx="616" cy="432"/>
            </a:xfrm>
          </p:grpSpPr>
          <p:sp>
            <p:nvSpPr>
              <p:cNvPr id="26" name="Rectangle 1046"/>
              <p:cNvSpPr>
                <a:spLocks noChangeArrowheads="1"/>
              </p:cNvSpPr>
              <p:nvPr/>
            </p:nvSpPr>
            <p:spPr bwMode="auto">
              <a:xfrm>
                <a:off x="2068" y="197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1047"/>
              <p:cNvSpPr>
                <a:spLocks noChangeArrowheads="1"/>
              </p:cNvSpPr>
              <p:nvPr/>
            </p:nvSpPr>
            <p:spPr bwMode="auto">
              <a:xfrm>
                <a:off x="2068" y="208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1048"/>
              <p:cNvSpPr>
                <a:spLocks noChangeArrowheads="1"/>
              </p:cNvSpPr>
              <p:nvPr/>
            </p:nvSpPr>
            <p:spPr bwMode="auto">
              <a:xfrm>
                <a:off x="2068" y="2188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1049"/>
              <p:cNvSpPr>
                <a:spLocks noChangeArrowheads="1"/>
              </p:cNvSpPr>
              <p:nvPr/>
            </p:nvSpPr>
            <p:spPr bwMode="auto">
              <a:xfrm>
                <a:off x="2068" y="2296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1050"/>
              <p:cNvSpPr>
                <a:spLocks noChangeShapeType="1"/>
              </p:cNvSpPr>
              <p:nvPr/>
            </p:nvSpPr>
            <p:spPr bwMode="auto">
              <a:xfrm>
                <a:off x="2259" y="1968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1051"/>
              <p:cNvSpPr>
                <a:spLocks noChangeShapeType="1"/>
              </p:cNvSpPr>
              <p:nvPr/>
            </p:nvSpPr>
            <p:spPr bwMode="auto">
              <a:xfrm>
                <a:off x="2493" y="1968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" name="Rectangle 1052"/>
            <p:cNvSpPr>
              <a:spLocks noChangeArrowheads="1"/>
            </p:cNvSpPr>
            <p:nvPr/>
          </p:nvSpPr>
          <p:spPr bwMode="auto">
            <a:xfrm>
              <a:off x="3460" y="718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053"/>
            <p:cNvSpPr>
              <a:spLocks noChangeArrowheads="1"/>
            </p:cNvSpPr>
            <p:nvPr/>
          </p:nvSpPr>
          <p:spPr bwMode="auto">
            <a:xfrm>
              <a:off x="3460" y="1300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1054"/>
            <p:cNvSpPr>
              <a:spLocks noChangeArrowheads="1"/>
            </p:cNvSpPr>
            <p:nvPr/>
          </p:nvSpPr>
          <p:spPr bwMode="auto">
            <a:xfrm>
              <a:off x="3460" y="2164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055"/>
            <p:cNvSpPr>
              <a:spLocks noChangeArrowheads="1"/>
            </p:cNvSpPr>
            <p:nvPr/>
          </p:nvSpPr>
          <p:spPr bwMode="auto">
            <a:xfrm>
              <a:off x="3493" y="692"/>
              <a:ext cx="52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 1</a:t>
              </a:r>
              <a:endParaRPr lang="en-US" sz="1800" dirty="0">
                <a:solidFill>
                  <a:srgbClr val="0070C0"/>
                </a:solidFill>
              </a:endParaRPr>
            </a:p>
          </p:txBody>
        </p:sp>
        <p:sp>
          <p:nvSpPr>
            <p:cNvPr id="12" name="Rectangle 1056"/>
            <p:cNvSpPr>
              <a:spLocks noChangeArrowheads="1"/>
            </p:cNvSpPr>
            <p:nvPr/>
          </p:nvSpPr>
          <p:spPr bwMode="auto">
            <a:xfrm>
              <a:off x="3493" y="1268"/>
              <a:ext cx="52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 2</a:t>
              </a:r>
            </a:p>
          </p:txBody>
        </p:sp>
        <p:sp>
          <p:nvSpPr>
            <p:cNvPr id="13" name="Rectangle 1057"/>
            <p:cNvSpPr>
              <a:spLocks noChangeArrowheads="1"/>
            </p:cNvSpPr>
            <p:nvPr/>
          </p:nvSpPr>
          <p:spPr bwMode="auto">
            <a:xfrm>
              <a:off x="3494" y="2145"/>
              <a:ext cx="5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 N</a:t>
              </a:r>
              <a:endParaRPr lang="en-US" sz="1800" dirty="0">
                <a:solidFill>
                  <a:srgbClr val="0070C0"/>
                </a:solidFill>
              </a:endParaRPr>
            </a:p>
          </p:txBody>
        </p:sp>
        <p:sp>
          <p:nvSpPr>
            <p:cNvPr id="14" name="Rectangle 1058"/>
            <p:cNvSpPr>
              <a:spLocks noChangeArrowheads="1"/>
            </p:cNvSpPr>
            <p:nvPr/>
          </p:nvSpPr>
          <p:spPr bwMode="auto">
            <a:xfrm>
              <a:off x="1429" y="946"/>
              <a:ext cx="5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>
                  <a:solidFill>
                    <a:schemeClr val="tx1"/>
                  </a:solidFill>
                </a:rPr>
                <a:t>Header</a:t>
              </a:r>
            </a:p>
            <a:p>
              <a:pPr algn="l"/>
              <a:r>
                <a:rPr lang="en-US" sz="1800" b="1">
                  <a:solidFill>
                    <a:schemeClr val="tx1"/>
                  </a:solidFill>
                </a:rPr>
                <a:t>Page</a:t>
              </a:r>
            </a:p>
          </p:txBody>
        </p:sp>
        <p:sp>
          <p:nvSpPr>
            <p:cNvPr id="15" name="Rectangle 1059"/>
            <p:cNvSpPr>
              <a:spLocks noChangeArrowheads="1"/>
            </p:cNvSpPr>
            <p:nvPr/>
          </p:nvSpPr>
          <p:spPr bwMode="auto">
            <a:xfrm>
              <a:off x="2005" y="2434"/>
              <a:ext cx="80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400" b="1">
                  <a:solidFill>
                    <a:schemeClr val="tx1"/>
                  </a:solidFill>
                </a:rPr>
                <a:t>DIRECTORY</a:t>
              </a:r>
              <a:endParaRPr lang="en-US" sz="1400" b="1">
                <a:solidFill>
                  <a:schemeClr val="folHlink"/>
                </a:solidFill>
              </a:endParaRPr>
            </a:p>
          </p:txBody>
        </p:sp>
        <p:grpSp>
          <p:nvGrpSpPr>
            <p:cNvPr id="16" name="Group 1060"/>
            <p:cNvGrpSpPr>
              <a:grpSpLocks/>
            </p:cNvGrpSpPr>
            <p:nvPr/>
          </p:nvGrpSpPr>
          <p:grpSpPr bwMode="auto">
            <a:xfrm>
              <a:off x="1825" y="1297"/>
              <a:ext cx="240" cy="191"/>
              <a:chOff x="1825" y="1297"/>
              <a:chExt cx="240" cy="191"/>
            </a:xfrm>
          </p:grpSpPr>
          <p:sp>
            <p:nvSpPr>
              <p:cNvPr id="24" name="Arc 1061"/>
              <p:cNvSpPr>
                <a:spLocks/>
              </p:cNvSpPr>
              <p:nvPr/>
            </p:nvSpPr>
            <p:spPr bwMode="auto">
              <a:xfrm>
                <a:off x="1825" y="1297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3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21599"/>
                    </a:moveTo>
                    <a:cubicBezTo>
                      <a:pt x="-1" y="9705"/>
                      <a:pt x="9615" y="49"/>
                      <a:pt x="21510" y="0"/>
                    </a:cubicBezTo>
                  </a:path>
                  <a:path w="21600" h="21600" stroke="0" extrusionOk="0">
                    <a:moveTo>
                      <a:pt x="-1" y="21599"/>
                    </a:moveTo>
                    <a:cubicBezTo>
                      <a:pt x="-1" y="9705"/>
                      <a:pt x="9615" y="49"/>
                      <a:pt x="21510" y="0"/>
                    </a:cubicBezTo>
                    <a:lnTo>
                      <a:pt x="21600" y="21600"/>
                    </a:lnTo>
                    <a:lnTo>
                      <a:pt x="-1" y="21599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Arc 1062"/>
              <p:cNvSpPr>
                <a:spLocks/>
              </p:cNvSpPr>
              <p:nvPr/>
            </p:nvSpPr>
            <p:spPr bwMode="auto">
              <a:xfrm>
                <a:off x="1825" y="1392"/>
                <a:ext cx="240" cy="96"/>
              </a:xfrm>
              <a:custGeom>
                <a:avLst/>
                <a:gdLst>
                  <a:gd name="T0" fmla="*/ 3 w 21600"/>
                  <a:gd name="T1" fmla="*/ 0 h 21600"/>
                  <a:gd name="T2" fmla="*/ 0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599"/>
                    </a:moveTo>
                    <a:cubicBezTo>
                      <a:pt x="9670" y="21599"/>
                      <a:pt x="-1" y="11929"/>
                      <a:pt x="-1" y="-1"/>
                    </a:cubicBezTo>
                  </a:path>
                  <a:path w="21600" h="21600" stroke="0" extrusionOk="0">
                    <a:moveTo>
                      <a:pt x="21600" y="21599"/>
                    </a:moveTo>
                    <a:cubicBezTo>
                      <a:pt x="9670" y="21599"/>
                      <a:pt x="-1" y="11929"/>
                      <a:pt x="-1" y="-1"/>
                    </a:cubicBezTo>
                    <a:lnTo>
                      <a:pt x="21600" y="0"/>
                    </a:lnTo>
                    <a:lnTo>
                      <a:pt x="21600" y="21599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stealth" w="med" len="lg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" name="Group 1063"/>
            <p:cNvGrpSpPr>
              <a:grpSpLocks/>
            </p:cNvGrpSpPr>
            <p:nvPr/>
          </p:nvGrpSpPr>
          <p:grpSpPr bwMode="auto">
            <a:xfrm>
              <a:off x="1825" y="1825"/>
              <a:ext cx="240" cy="191"/>
              <a:chOff x="1825" y="1825"/>
              <a:chExt cx="240" cy="191"/>
            </a:xfrm>
          </p:grpSpPr>
          <p:sp>
            <p:nvSpPr>
              <p:cNvPr id="22" name="Arc 1064"/>
              <p:cNvSpPr>
                <a:spLocks/>
              </p:cNvSpPr>
              <p:nvPr/>
            </p:nvSpPr>
            <p:spPr bwMode="auto">
              <a:xfrm>
                <a:off x="1825" y="1825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3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21599"/>
                    </a:moveTo>
                    <a:cubicBezTo>
                      <a:pt x="-1" y="9705"/>
                      <a:pt x="9615" y="49"/>
                      <a:pt x="21510" y="0"/>
                    </a:cubicBezTo>
                  </a:path>
                  <a:path w="21600" h="21600" stroke="0" extrusionOk="0">
                    <a:moveTo>
                      <a:pt x="-1" y="21599"/>
                    </a:moveTo>
                    <a:cubicBezTo>
                      <a:pt x="-1" y="9705"/>
                      <a:pt x="9615" y="49"/>
                      <a:pt x="21510" y="0"/>
                    </a:cubicBezTo>
                    <a:lnTo>
                      <a:pt x="21600" y="21600"/>
                    </a:lnTo>
                    <a:lnTo>
                      <a:pt x="-1" y="21599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Arc 1065"/>
              <p:cNvSpPr>
                <a:spLocks/>
              </p:cNvSpPr>
              <p:nvPr/>
            </p:nvSpPr>
            <p:spPr bwMode="auto">
              <a:xfrm>
                <a:off x="1825" y="1920"/>
                <a:ext cx="240" cy="96"/>
              </a:xfrm>
              <a:custGeom>
                <a:avLst/>
                <a:gdLst>
                  <a:gd name="T0" fmla="*/ 3 w 21600"/>
                  <a:gd name="T1" fmla="*/ 0 h 21600"/>
                  <a:gd name="T2" fmla="*/ 0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599"/>
                    </a:moveTo>
                    <a:cubicBezTo>
                      <a:pt x="9670" y="21599"/>
                      <a:pt x="-1" y="11929"/>
                      <a:pt x="-1" y="-1"/>
                    </a:cubicBezTo>
                  </a:path>
                  <a:path w="21600" h="21600" stroke="0" extrusionOk="0">
                    <a:moveTo>
                      <a:pt x="21600" y="21599"/>
                    </a:moveTo>
                    <a:cubicBezTo>
                      <a:pt x="9670" y="21599"/>
                      <a:pt x="-1" y="11929"/>
                      <a:pt x="-1" y="-1"/>
                    </a:cubicBezTo>
                    <a:lnTo>
                      <a:pt x="21600" y="0"/>
                    </a:lnTo>
                    <a:lnTo>
                      <a:pt x="21600" y="21599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stealth" w="med" len="lg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" name="Arc 1066"/>
            <p:cNvSpPr>
              <a:spLocks/>
            </p:cNvSpPr>
            <p:nvPr/>
          </p:nvSpPr>
          <p:spPr bwMode="auto">
            <a:xfrm>
              <a:off x="2161" y="769"/>
              <a:ext cx="1296" cy="192"/>
            </a:xfrm>
            <a:custGeom>
              <a:avLst/>
              <a:gdLst>
                <a:gd name="T0" fmla="*/ 0 w 21600"/>
                <a:gd name="T1" fmla="*/ 2 h 21600"/>
                <a:gd name="T2" fmla="*/ 78 w 21600"/>
                <a:gd name="T3" fmla="*/ 0 h 21600"/>
                <a:gd name="T4" fmla="*/ 78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77"/>
                    <a:pt x="9660" y="9"/>
                    <a:pt x="21583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77"/>
                    <a:pt x="9660" y="9"/>
                    <a:pt x="21583" y="0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Arc 1067"/>
            <p:cNvSpPr>
              <a:spLocks/>
            </p:cNvSpPr>
            <p:nvPr/>
          </p:nvSpPr>
          <p:spPr bwMode="auto">
            <a:xfrm>
              <a:off x="2353" y="960"/>
              <a:ext cx="1104" cy="384"/>
            </a:xfrm>
            <a:custGeom>
              <a:avLst/>
              <a:gdLst>
                <a:gd name="T0" fmla="*/ 56 w 21600"/>
                <a:gd name="T1" fmla="*/ 7 h 21600"/>
                <a:gd name="T2" fmla="*/ 0 w 21600"/>
                <a:gd name="T3" fmla="*/ 0 h 21600"/>
                <a:gd name="T4" fmla="*/ 56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599"/>
                  </a:moveTo>
                  <a:cubicBezTo>
                    <a:pt x="9670" y="21599"/>
                    <a:pt x="-1" y="11929"/>
                    <a:pt x="-1" y="-1"/>
                  </a:cubicBezTo>
                </a:path>
                <a:path w="21600" h="21600" stroke="0" extrusionOk="0">
                  <a:moveTo>
                    <a:pt x="21600" y="21599"/>
                  </a:moveTo>
                  <a:cubicBezTo>
                    <a:pt x="9670" y="21599"/>
                    <a:pt x="-1" y="11929"/>
                    <a:pt x="-1" y="-1"/>
                  </a:cubicBezTo>
                  <a:lnTo>
                    <a:pt x="21600" y="0"/>
                  </a:ln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rc 1069"/>
            <p:cNvSpPr>
              <a:spLocks/>
            </p:cNvSpPr>
            <p:nvPr/>
          </p:nvSpPr>
          <p:spPr bwMode="auto">
            <a:xfrm>
              <a:off x="2592" y="2017"/>
              <a:ext cx="864" cy="144"/>
            </a:xfrm>
            <a:custGeom>
              <a:avLst/>
              <a:gdLst>
                <a:gd name="T0" fmla="*/ 0 w 21600"/>
                <a:gd name="T1" fmla="*/ 0 h 21600"/>
                <a:gd name="T2" fmla="*/ 35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468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Supporting Record Level Operations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ounded Rectangle 3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smtClean="0"/>
              <a:t>Keeping Track of</a:t>
            </a:r>
            <a:endParaRPr lang="en-US" sz="2800" dirty="0"/>
          </a:p>
        </p:txBody>
      </p:sp>
      <p:cxnSp>
        <p:nvCxnSpPr>
          <p:cNvPr id="5" name="Straight Arrow Connector 4"/>
          <p:cNvCxnSpPr>
            <a:stCxn id="4" idx="2"/>
            <a:endCxn id="6" idx="0"/>
          </p:cNvCxnSpPr>
          <p:nvPr/>
        </p:nvCxnSpPr>
        <p:spPr>
          <a:xfrm flipH="1">
            <a:off x="1562100" y="2895600"/>
            <a:ext cx="2933700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04800" y="4049713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Pages in a File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 rot="16200000">
            <a:off x="4124325" y="5368376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38500" y="4067828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Records in a Page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96000" y="4056063"/>
            <a:ext cx="28194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Fields in a Record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4" idx="2"/>
            <a:endCxn id="8" idx="0"/>
          </p:cNvCxnSpPr>
          <p:nvPr/>
        </p:nvCxnSpPr>
        <p:spPr>
          <a:xfrm>
            <a:off x="4495800" y="2895600"/>
            <a:ext cx="0" cy="11722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>
            <a:off x="4495800" y="2895600"/>
            <a:ext cx="30099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02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 Formats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page of a file can be thought of as a collection of </a:t>
            </a:r>
            <a:r>
              <a:rPr lang="en-US" sz="2600" dirty="0" smtClean="0">
                <a:solidFill>
                  <a:srgbClr val="0070C0"/>
                </a:solidFill>
              </a:rPr>
              <a:t>slots</a:t>
            </a:r>
            <a:r>
              <a:rPr lang="en-US" sz="2600" dirty="0" smtClean="0"/>
              <a:t>, each of which contains a record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 record can be identified using the pair &lt;</a:t>
            </a:r>
            <a:r>
              <a:rPr lang="en-US" sz="2600" dirty="0" err="1" smtClean="0"/>
              <a:t>page_id</a:t>
            </a:r>
            <a:r>
              <a:rPr lang="en-US" sz="2600" dirty="0" smtClean="0"/>
              <a:t>, slot_#&gt;, which is typically referred to as </a:t>
            </a:r>
            <a:r>
              <a:rPr lang="en-US" sz="2600" dirty="0" smtClean="0">
                <a:solidFill>
                  <a:srgbClr val="0070C0"/>
                </a:solidFill>
              </a:rPr>
              <a:t>record id </a:t>
            </a:r>
            <a:r>
              <a:rPr lang="en-US" sz="2600" dirty="0" smtClean="0"/>
              <a:t>(</a:t>
            </a:r>
            <a:r>
              <a:rPr lang="en-US" sz="2600" dirty="0" smtClean="0">
                <a:solidFill>
                  <a:srgbClr val="0070C0"/>
                </a:solidFill>
              </a:rPr>
              <a:t>rid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 Records can be either: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Fixed-Length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Variable-Length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3"/>
          <p:cNvGrpSpPr/>
          <p:nvPr/>
        </p:nvGrpSpPr>
        <p:grpSpPr>
          <a:xfrm>
            <a:off x="2885830" y="2540929"/>
            <a:ext cx="2828925" cy="1181251"/>
            <a:chOff x="288925" y="1652587"/>
            <a:chExt cx="2828925" cy="1661362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377950" y="17589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377950" y="19875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1377950" y="2216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377950" y="2444750"/>
              <a:ext cx="1739900" cy="5207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377950" y="2978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27"/>
            <p:cNvSpPr>
              <a:spLocks noChangeArrowheads="1"/>
            </p:cNvSpPr>
            <p:nvPr/>
          </p:nvSpPr>
          <p:spPr bwMode="auto">
            <a:xfrm>
              <a:off x="288925" y="1652587"/>
              <a:ext cx="682880" cy="3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Book Antiqua" pitchFamily="18" charset="0"/>
                </a:rPr>
                <a:t>Slot 1</a:t>
              </a:r>
            </a:p>
          </p:txBody>
        </p:sp>
        <p:sp>
          <p:nvSpPr>
            <p:cNvPr id="14" name="Rectangle 28"/>
            <p:cNvSpPr>
              <a:spLocks noChangeArrowheads="1"/>
            </p:cNvSpPr>
            <p:nvPr/>
          </p:nvSpPr>
          <p:spPr bwMode="auto">
            <a:xfrm>
              <a:off x="288925" y="1881187"/>
              <a:ext cx="682880" cy="3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Book Antiqua" pitchFamily="18" charset="0"/>
                </a:rPr>
                <a:t>Slot 2</a:t>
              </a:r>
            </a:p>
          </p:txBody>
        </p:sp>
        <p:sp>
          <p:nvSpPr>
            <p:cNvPr id="15" name="Rectangle 29"/>
            <p:cNvSpPr>
              <a:spLocks noChangeArrowheads="1"/>
            </p:cNvSpPr>
            <p:nvPr/>
          </p:nvSpPr>
          <p:spPr bwMode="auto">
            <a:xfrm>
              <a:off x="288925" y="2841400"/>
              <a:ext cx="774252" cy="4725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Book Antiqua" pitchFamily="18" charset="0"/>
                </a:rPr>
                <a:t>Slot </a:t>
              </a:r>
              <a:r>
                <a:rPr lang="en-US" sz="1600" dirty="0" smtClean="0">
                  <a:solidFill>
                    <a:schemeClr val="tx2"/>
                  </a:solidFill>
                  <a:latin typeface="Book Antiqua" pitchFamily="18" charset="0"/>
                </a:rPr>
                <a:t>M</a:t>
              </a:r>
              <a:endParaRPr lang="en-US" sz="1600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16" name="Rectangle 30"/>
            <p:cNvSpPr>
              <a:spLocks noChangeArrowheads="1"/>
            </p:cNvSpPr>
            <p:nvPr/>
          </p:nvSpPr>
          <p:spPr bwMode="auto">
            <a:xfrm>
              <a:off x="1965325" y="2378075"/>
              <a:ext cx="625475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 b="1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773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Fixed-Length Records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26891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When </a:t>
            </a:r>
            <a:r>
              <a:rPr lang="en-US" sz="2600" dirty="0"/>
              <a:t>records are of </a:t>
            </a:r>
            <a:r>
              <a:rPr lang="en-US" sz="2600" dirty="0" smtClean="0"/>
              <a:t>fixed-length, slots become </a:t>
            </a:r>
            <a:r>
              <a:rPr lang="en-US" sz="2600" i="1" dirty="0" smtClean="0"/>
              <a:t>uniform</a:t>
            </a:r>
            <a:r>
              <a:rPr lang="en-US" sz="2600" dirty="0" smtClean="0"/>
              <a:t> and can be arranged </a:t>
            </a:r>
            <a:r>
              <a:rPr lang="en-US" sz="2600" i="1" dirty="0" smtClean="0"/>
              <a:t>consecutively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Records can be located by simple offset calculations</a:t>
            </a:r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Whenever a record is </a:t>
            </a:r>
            <a:r>
              <a:rPr lang="en-US" sz="2600" i="1" dirty="0" smtClean="0"/>
              <a:t>deleted</a:t>
            </a:r>
            <a:r>
              <a:rPr lang="en-US" sz="2600" dirty="0" smtClean="0"/>
              <a:t>, the last record on the page is </a:t>
            </a:r>
            <a:r>
              <a:rPr lang="en-US" sz="2600" i="1" dirty="0" smtClean="0"/>
              <a:t>moved</a:t>
            </a:r>
            <a:r>
              <a:rPr lang="en-US" sz="2600" dirty="0" smtClean="0"/>
              <a:t> into the vacated slot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This changes its rid </a:t>
            </a:r>
            <a:r>
              <a:rPr lang="en-US" sz="2400" dirty="0"/>
              <a:t>&lt;</a:t>
            </a:r>
            <a:r>
              <a:rPr lang="en-US" sz="2400" dirty="0" err="1"/>
              <a:t>page_id</a:t>
            </a:r>
            <a:r>
              <a:rPr lang="en-US" sz="2400" dirty="0"/>
              <a:t>, slot_#&gt; </a:t>
            </a:r>
            <a:r>
              <a:rPr lang="en-US" sz="2400" dirty="0" smtClean="0"/>
              <a:t>(</a:t>
            </a:r>
            <a:r>
              <a:rPr lang="en-US" sz="2400" i="1" dirty="0" smtClean="0"/>
              <a:t>may not be acceptable!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2" name="Group 1"/>
          <p:cNvGrpSpPr/>
          <p:nvPr/>
        </p:nvGrpSpPr>
        <p:grpSpPr>
          <a:xfrm>
            <a:off x="2490787" y="2417508"/>
            <a:ext cx="4064000" cy="1803717"/>
            <a:chOff x="288925" y="1730375"/>
            <a:chExt cx="4064000" cy="2536825"/>
          </a:xfrm>
        </p:grpSpPr>
        <p:sp>
          <p:nvSpPr>
            <p:cNvPr id="55" name="Rectangle 6"/>
            <p:cNvSpPr>
              <a:spLocks noChangeArrowheads="1"/>
            </p:cNvSpPr>
            <p:nvPr/>
          </p:nvSpPr>
          <p:spPr bwMode="auto">
            <a:xfrm>
              <a:off x="1377950" y="17589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7"/>
            <p:cNvSpPr>
              <a:spLocks noChangeArrowheads="1"/>
            </p:cNvSpPr>
            <p:nvPr/>
          </p:nvSpPr>
          <p:spPr bwMode="auto">
            <a:xfrm>
              <a:off x="1377950" y="19875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8"/>
            <p:cNvSpPr>
              <a:spLocks noChangeArrowheads="1"/>
            </p:cNvSpPr>
            <p:nvPr/>
          </p:nvSpPr>
          <p:spPr bwMode="auto">
            <a:xfrm>
              <a:off x="1377950" y="2216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9"/>
            <p:cNvSpPr>
              <a:spLocks noChangeArrowheads="1"/>
            </p:cNvSpPr>
            <p:nvPr/>
          </p:nvSpPr>
          <p:spPr bwMode="auto">
            <a:xfrm>
              <a:off x="1377950" y="2444750"/>
              <a:ext cx="1739900" cy="5207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10"/>
            <p:cNvSpPr>
              <a:spLocks noChangeArrowheads="1"/>
            </p:cNvSpPr>
            <p:nvPr/>
          </p:nvSpPr>
          <p:spPr bwMode="auto">
            <a:xfrm>
              <a:off x="1377950" y="2978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11"/>
            <p:cNvSpPr>
              <a:spLocks noChangeArrowheads="1"/>
            </p:cNvSpPr>
            <p:nvPr/>
          </p:nvSpPr>
          <p:spPr bwMode="auto">
            <a:xfrm>
              <a:off x="1377950" y="3206750"/>
              <a:ext cx="1739900" cy="52070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12"/>
            <p:cNvSpPr>
              <a:spLocks noChangeArrowheads="1"/>
            </p:cNvSpPr>
            <p:nvPr/>
          </p:nvSpPr>
          <p:spPr bwMode="auto">
            <a:xfrm>
              <a:off x="1377950" y="3740150"/>
              <a:ext cx="1739900" cy="5207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13"/>
            <p:cNvSpPr>
              <a:spLocks noChangeShapeType="1"/>
            </p:cNvSpPr>
            <p:nvPr/>
          </p:nvSpPr>
          <p:spPr bwMode="auto">
            <a:xfrm>
              <a:off x="25908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27"/>
            <p:cNvSpPr>
              <a:spLocks noChangeArrowheads="1"/>
            </p:cNvSpPr>
            <p:nvPr/>
          </p:nvSpPr>
          <p:spPr bwMode="auto">
            <a:xfrm>
              <a:off x="288925" y="1730375"/>
              <a:ext cx="682880" cy="3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Book Antiqua" pitchFamily="18" charset="0"/>
                </a:rPr>
                <a:t>Slot 1</a:t>
              </a:r>
            </a:p>
          </p:txBody>
        </p:sp>
        <p:sp>
          <p:nvSpPr>
            <p:cNvPr id="64" name="Rectangle 28"/>
            <p:cNvSpPr>
              <a:spLocks noChangeArrowheads="1"/>
            </p:cNvSpPr>
            <p:nvPr/>
          </p:nvSpPr>
          <p:spPr bwMode="auto">
            <a:xfrm>
              <a:off x="288925" y="1958975"/>
              <a:ext cx="682880" cy="3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Book Antiqua" pitchFamily="18" charset="0"/>
                </a:rPr>
                <a:t>Slot 2</a:t>
              </a:r>
            </a:p>
          </p:txBody>
        </p:sp>
        <p:sp>
          <p:nvSpPr>
            <p:cNvPr id="65" name="Rectangle 29"/>
            <p:cNvSpPr>
              <a:spLocks noChangeArrowheads="1"/>
            </p:cNvSpPr>
            <p:nvPr/>
          </p:nvSpPr>
          <p:spPr bwMode="auto">
            <a:xfrm>
              <a:off x="288925" y="2949575"/>
              <a:ext cx="750206" cy="3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Book Antiqua" pitchFamily="18" charset="0"/>
                </a:rPr>
                <a:t>Slot N</a:t>
              </a:r>
            </a:p>
          </p:txBody>
        </p:sp>
        <p:sp>
          <p:nvSpPr>
            <p:cNvPr id="66" name="Rectangle 30"/>
            <p:cNvSpPr>
              <a:spLocks noChangeArrowheads="1"/>
            </p:cNvSpPr>
            <p:nvPr/>
          </p:nvSpPr>
          <p:spPr bwMode="auto">
            <a:xfrm>
              <a:off x="1965325" y="2378075"/>
              <a:ext cx="625475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 b="1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sp>
          <p:nvSpPr>
            <p:cNvPr id="67" name="Rectangle 32"/>
            <p:cNvSpPr>
              <a:spLocks noChangeArrowheads="1"/>
            </p:cNvSpPr>
            <p:nvPr/>
          </p:nvSpPr>
          <p:spPr bwMode="auto">
            <a:xfrm>
              <a:off x="2651125" y="3779839"/>
              <a:ext cx="3714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dirty="0">
                  <a:solidFill>
                    <a:schemeClr val="tx2"/>
                  </a:solidFill>
                  <a:latin typeface="Book Antiqua" pitchFamily="18" charset="0"/>
                </a:rPr>
                <a:t>N</a:t>
              </a:r>
            </a:p>
          </p:txBody>
        </p:sp>
        <p:sp>
          <p:nvSpPr>
            <p:cNvPr id="69" name="Rectangle 44"/>
            <p:cNvSpPr>
              <a:spLocks noChangeArrowheads="1"/>
            </p:cNvSpPr>
            <p:nvPr/>
          </p:nvSpPr>
          <p:spPr bwMode="auto">
            <a:xfrm>
              <a:off x="3589338" y="2447925"/>
              <a:ext cx="763587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dirty="0">
                  <a:latin typeface="Book Antiqua" pitchFamily="18" charset="0"/>
                </a:rPr>
                <a:t>Free</a:t>
              </a:r>
            </a:p>
            <a:p>
              <a:r>
                <a:rPr lang="en-US" sz="1800" dirty="0">
                  <a:latin typeface="Book Antiqua" pitchFamily="18" charset="0"/>
                </a:rPr>
                <a:t>Space</a:t>
              </a:r>
            </a:p>
          </p:txBody>
        </p:sp>
      </p:grpSp>
      <p:sp>
        <p:nvSpPr>
          <p:cNvPr id="73" name="Rectangle 52"/>
          <p:cNvSpPr>
            <a:spLocks noChangeArrowheads="1"/>
          </p:cNvSpPr>
          <p:nvPr/>
        </p:nvSpPr>
        <p:spPr bwMode="auto">
          <a:xfrm>
            <a:off x="5873096" y="3775834"/>
            <a:ext cx="1267977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Book Antiqua" pitchFamily="18" charset="0"/>
              </a:rPr>
              <a:t>N</a:t>
            </a:r>
            <a:r>
              <a:rPr lang="en-US" sz="1800" dirty="0" smtClean="0">
                <a:solidFill>
                  <a:srgbClr val="0000FF"/>
                </a:solidFill>
                <a:latin typeface="Book Antiqua" pitchFamily="18" charset="0"/>
              </a:rPr>
              <a:t>umber </a:t>
            </a:r>
            <a:endParaRPr lang="en-US" sz="1800" dirty="0">
              <a:solidFill>
                <a:srgbClr val="0000FF"/>
              </a:solidFill>
              <a:latin typeface="Book Antiqua" pitchFamily="18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Book Antiqua" pitchFamily="18" charset="0"/>
              </a:rPr>
              <a:t>of </a:t>
            </a:r>
            <a:r>
              <a:rPr lang="en-US" sz="1800" dirty="0" smtClean="0">
                <a:solidFill>
                  <a:srgbClr val="0000FF"/>
                </a:solidFill>
                <a:latin typeface="Book Antiqua" pitchFamily="18" charset="0"/>
              </a:rPr>
              <a:t>Records</a:t>
            </a:r>
            <a:endParaRPr lang="en-US" sz="1800" dirty="0">
              <a:solidFill>
                <a:srgbClr val="0000FF"/>
              </a:solidFill>
              <a:latin typeface="Book Antiqua" pitchFamily="18" charset="0"/>
            </a:endParaRPr>
          </a:p>
        </p:txBody>
      </p:sp>
      <p:cxnSp>
        <p:nvCxnSpPr>
          <p:cNvPr id="14336" name="Straight Arrow Connector 14335"/>
          <p:cNvCxnSpPr/>
          <p:nvPr/>
        </p:nvCxnSpPr>
        <p:spPr>
          <a:xfrm flipH="1">
            <a:off x="5181599" y="4097717"/>
            <a:ext cx="609601" cy="1"/>
          </a:xfrm>
          <a:prstGeom prst="straightConnector1">
            <a:avLst/>
          </a:prstGeom>
          <a:ln w="2222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39" name="Straight Arrow Connector 14338"/>
          <p:cNvCxnSpPr/>
          <p:nvPr/>
        </p:nvCxnSpPr>
        <p:spPr>
          <a:xfrm flipH="1">
            <a:off x="5332685" y="3332713"/>
            <a:ext cx="373857" cy="379457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1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Fixed-Length Records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52689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Alternatively, we can handle deletions by using an array of bits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When a record is deleted, its bit is turned off, thus, the rids of currently stored records remain the same!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" name="Group 2"/>
          <p:cNvGrpSpPr/>
          <p:nvPr/>
        </p:nvGrpSpPr>
        <p:grpSpPr>
          <a:xfrm>
            <a:off x="2836307" y="2530475"/>
            <a:ext cx="5718536" cy="2879725"/>
            <a:chOff x="4175125" y="1730375"/>
            <a:chExt cx="5718536" cy="2879725"/>
          </a:xfrm>
        </p:grpSpPr>
        <p:sp>
          <p:nvSpPr>
            <p:cNvPr id="22" name="Rectangle 14"/>
            <p:cNvSpPr>
              <a:spLocks noChangeArrowheads="1"/>
            </p:cNvSpPr>
            <p:nvPr/>
          </p:nvSpPr>
          <p:spPr bwMode="auto">
            <a:xfrm>
              <a:off x="5035550" y="17589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15"/>
            <p:cNvSpPr>
              <a:spLocks noChangeArrowheads="1"/>
            </p:cNvSpPr>
            <p:nvPr/>
          </p:nvSpPr>
          <p:spPr bwMode="auto">
            <a:xfrm>
              <a:off x="5035550" y="19875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5035550" y="2216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17"/>
            <p:cNvSpPr>
              <a:spLocks noChangeArrowheads="1"/>
            </p:cNvSpPr>
            <p:nvPr/>
          </p:nvSpPr>
          <p:spPr bwMode="auto">
            <a:xfrm>
              <a:off x="5035550" y="2444750"/>
              <a:ext cx="1739900" cy="5207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5035550" y="2978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5035550" y="3206750"/>
              <a:ext cx="1739900" cy="29210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5035550" y="3740150"/>
              <a:ext cx="1739900" cy="5207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1"/>
            <p:cNvSpPr>
              <a:spLocks noChangeShapeType="1"/>
            </p:cNvSpPr>
            <p:nvPr/>
          </p:nvSpPr>
          <p:spPr bwMode="auto">
            <a:xfrm>
              <a:off x="63246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2"/>
            <p:cNvSpPr>
              <a:spLocks noChangeShapeType="1"/>
            </p:cNvSpPr>
            <p:nvPr/>
          </p:nvSpPr>
          <p:spPr bwMode="auto">
            <a:xfrm>
              <a:off x="65532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3"/>
            <p:cNvSpPr>
              <a:spLocks noChangeShapeType="1"/>
            </p:cNvSpPr>
            <p:nvPr/>
          </p:nvSpPr>
          <p:spPr bwMode="auto">
            <a:xfrm>
              <a:off x="60960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4"/>
            <p:cNvSpPr>
              <a:spLocks noChangeShapeType="1"/>
            </p:cNvSpPr>
            <p:nvPr/>
          </p:nvSpPr>
          <p:spPr bwMode="auto">
            <a:xfrm>
              <a:off x="58674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25"/>
            <p:cNvSpPr>
              <a:spLocks noChangeShapeType="1"/>
            </p:cNvSpPr>
            <p:nvPr/>
          </p:nvSpPr>
          <p:spPr bwMode="auto">
            <a:xfrm>
              <a:off x="54102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26"/>
            <p:cNvSpPr>
              <a:spLocks noChangeShapeType="1"/>
            </p:cNvSpPr>
            <p:nvPr/>
          </p:nvSpPr>
          <p:spPr bwMode="auto">
            <a:xfrm>
              <a:off x="51816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5546725" y="2378075"/>
              <a:ext cx="625475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 b="1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6461125" y="3865563"/>
              <a:ext cx="3968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M</a:t>
              </a: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6308725" y="3865563"/>
              <a:ext cx="2952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1</a:t>
              </a: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5851525" y="3867150"/>
              <a:ext cx="2952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0</a:t>
              </a: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5394325" y="3863975"/>
              <a:ext cx="46672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5089525" y="4246563"/>
              <a:ext cx="148272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M  ...    3  2  1</a:t>
              </a: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4175125" y="1730375"/>
              <a:ext cx="682880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Book Antiqua" pitchFamily="18" charset="0"/>
                </a:rPr>
                <a:t>Slot 1</a:t>
              </a: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4175125" y="1958975"/>
              <a:ext cx="682880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Book Antiqua" pitchFamily="18" charset="0"/>
                </a:rPr>
                <a:t>Slot 2</a:t>
              </a: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5035550" y="2216150"/>
              <a:ext cx="1739900" cy="21590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8"/>
            <p:cNvSpPr>
              <a:spLocks noChangeArrowheads="1"/>
            </p:cNvSpPr>
            <p:nvPr/>
          </p:nvSpPr>
          <p:spPr bwMode="auto">
            <a:xfrm>
              <a:off x="5035550" y="35115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49"/>
            <p:cNvSpPr>
              <a:spLocks noChangeArrowheads="1"/>
            </p:cNvSpPr>
            <p:nvPr/>
          </p:nvSpPr>
          <p:spPr bwMode="auto">
            <a:xfrm>
              <a:off x="4175125" y="3482975"/>
              <a:ext cx="774252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Book Antiqua" pitchFamily="18" charset="0"/>
                </a:rPr>
                <a:t>Slot M</a:t>
              </a:r>
            </a:p>
          </p:txBody>
        </p:sp>
        <p:sp>
          <p:nvSpPr>
            <p:cNvPr id="48" name="Rectangle 50"/>
            <p:cNvSpPr>
              <a:spLocks noChangeArrowheads="1"/>
            </p:cNvSpPr>
            <p:nvPr/>
          </p:nvSpPr>
          <p:spPr bwMode="auto">
            <a:xfrm>
              <a:off x="6080125" y="3865563"/>
              <a:ext cx="2952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1</a:t>
              </a:r>
            </a:p>
          </p:txBody>
        </p:sp>
        <p:sp>
          <p:nvSpPr>
            <p:cNvPr id="49" name="Rectangle 51"/>
            <p:cNvSpPr>
              <a:spLocks noChangeArrowheads="1"/>
            </p:cNvSpPr>
            <p:nvPr/>
          </p:nvSpPr>
          <p:spPr bwMode="auto">
            <a:xfrm>
              <a:off x="5165725" y="3865563"/>
              <a:ext cx="2952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1</a:t>
              </a:r>
            </a:p>
          </p:txBody>
        </p:sp>
        <p:sp>
          <p:nvSpPr>
            <p:cNvPr id="50" name="Rectangle 54"/>
            <p:cNvSpPr>
              <a:spLocks noChangeArrowheads="1"/>
            </p:cNvSpPr>
            <p:nvPr/>
          </p:nvSpPr>
          <p:spPr bwMode="auto">
            <a:xfrm>
              <a:off x="7352900" y="3719512"/>
              <a:ext cx="2540761" cy="6437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  <a:latin typeface="Book Antiqua" pitchFamily="18" charset="0"/>
                </a:rPr>
                <a:t>N</a:t>
              </a:r>
              <a:r>
                <a:rPr lang="en-US" sz="1800" dirty="0" smtClean="0">
                  <a:solidFill>
                    <a:srgbClr val="0000FF"/>
                  </a:solidFill>
                  <a:latin typeface="Book Antiqua" pitchFamily="18" charset="0"/>
                </a:rPr>
                <a:t>umber</a:t>
              </a:r>
              <a:endParaRPr lang="en-US" sz="1800" dirty="0">
                <a:solidFill>
                  <a:srgbClr val="0000FF"/>
                </a:solidFill>
                <a:latin typeface="Book Antiqua" pitchFamily="18" charset="0"/>
              </a:endParaRPr>
            </a:p>
            <a:p>
              <a:r>
                <a:rPr lang="en-US" sz="1800" dirty="0">
                  <a:solidFill>
                    <a:srgbClr val="0000FF"/>
                  </a:solidFill>
                  <a:latin typeface="Book Antiqua" pitchFamily="18" charset="0"/>
                </a:rPr>
                <a:t>of </a:t>
              </a:r>
              <a:r>
                <a:rPr lang="en-US" sz="1800" dirty="0" smtClean="0">
                  <a:solidFill>
                    <a:srgbClr val="0000FF"/>
                  </a:solidFill>
                  <a:latin typeface="Book Antiqua" pitchFamily="18" charset="0"/>
                </a:rPr>
                <a:t>Slots (NOT Records)</a:t>
              </a:r>
              <a:endParaRPr lang="en-US" sz="1800" dirty="0">
                <a:solidFill>
                  <a:srgbClr val="0000FF"/>
                </a:solidFill>
                <a:latin typeface="Book Antiqua" pitchFamily="18" charset="0"/>
              </a:endParaRPr>
            </a:p>
          </p:txBody>
        </p:sp>
      </p:grpSp>
      <p:cxnSp>
        <p:nvCxnSpPr>
          <p:cNvPr id="53" name="Straight Arrow Connector 52"/>
          <p:cNvCxnSpPr/>
          <p:nvPr/>
        </p:nvCxnSpPr>
        <p:spPr>
          <a:xfrm flipH="1">
            <a:off x="5404481" y="4853300"/>
            <a:ext cx="609601" cy="1"/>
          </a:xfrm>
          <a:prstGeom prst="straightConnector1">
            <a:avLst/>
          </a:prstGeom>
          <a:ln w="2222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44"/>
          <p:cNvSpPr>
            <a:spLocks noChangeArrowheads="1"/>
          </p:cNvSpPr>
          <p:nvPr/>
        </p:nvSpPr>
        <p:spPr bwMode="auto">
          <a:xfrm>
            <a:off x="6400800" y="2895600"/>
            <a:ext cx="763587" cy="453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>
                <a:latin typeface="Book Antiqua" pitchFamily="18" charset="0"/>
              </a:rPr>
              <a:t>Free</a:t>
            </a:r>
          </a:p>
          <a:p>
            <a:r>
              <a:rPr lang="en-US" sz="1800" dirty="0">
                <a:latin typeface="Book Antiqua" pitchFamily="18" charset="0"/>
              </a:rPr>
              <a:t>Space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 flipH="1">
            <a:off x="5436632" y="3124200"/>
            <a:ext cx="964168" cy="1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31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Variable-Length Records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52689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If the records are of variable length, we cannot divide the page into a fixed collection of slots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When a new record is to be inserted, we have to find an empty slot of “just” the right length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Thus, when a record is deleted, we better ensure that all the free space is contiguous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ability of moving records “</a:t>
            </a:r>
            <a:r>
              <a:rPr lang="en-US" sz="2600" i="1" dirty="0" smtClean="0"/>
              <a:t>without changing rids</a:t>
            </a:r>
            <a:r>
              <a:rPr lang="en-US" sz="2600" dirty="0" smtClean="0"/>
              <a:t>” becomes crucial!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2356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Pages with Directory of Slots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36688"/>
            <a:ext cx="8305800" cy="52689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flexible organization for variable-length records is to maintain a directory of slots with a </a:t>
            </a:r>
            <a:r>
              <a:rPr lang="en-US" sz="2600" i="1" dirty="0" smtClean="0">
                <a:solidFill>
                  <a:srgbClr val="0070C0"/>
                </a:solidFill>
              </a:rPr>
              <a:t>&lt;</a:t>
            </a:r>
            <a:r>
              <a:rPr lang="en-US" sz="2600" i="1" dirty="0" err="1" smtClean="0">
                <a:solidFill>
                  <a:srgbClr val="0070C0"/>
                </a:solidFill>
              </a:rPr>
              <a:t>record_offset</a:t>
            </a:r>
            <a:r>
              <a:rPr lang="en-US" sz="2600" i="1" dirty="0" smtClean="0">
                <a:solidFill>
                  <a:srgbClr val="0070C0"/>
                </a:solidFill>
              </a:rPr>
              <a:t>, </a:t>
            </a:r>
            <a:r>
              <a:rPr lang="en-US" sz="2600" i="1" dirty="0" err="1" smtClean="0">
                <a:solidFill>
                  <a:srgbClr val="0070C0"/>
                </a:solidFill>
              </a:rPr>
              <a:t>record_length</a:t>
            </a:r>
            <a:r>
              <a:rPr lang="en-US" sz="2600" i="1" dirty="0" smtClean="0">
                <a:solidFill>
                  <a:srgbClr val="0070C0"/>
                </a:solidFill>
              </a:rPr>
              <a:t>&gt;</a:t>
            </a:r>
            <a:r>
              <a:rPr lang="en-US" sz="2600" dirty="0" smtClean="0"/>
              <a:t> pair per a page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003300" y="2851150"/>
            <a:ext cx="7061200" cy="3025775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613525" y="3022600"/>
            <a:ext cx="1029129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Page </a:t>
            </a:r>
            <a:r>
              <a:rPr lang="en-US" sz="2400" b="1" dirty="0" err="1">
                <a:solidFill>
                  <a:srgbClr val="00B050"/>
                </a:solidFill>
                <a:latin typeface="Book Antiqua" pitchFamily="18" charset="0"/>
              </a:rPr>
              <a:t>i</a:t>
            </a:r>
            <a:endParaRPr lang="en-US" sz="2400" b="1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377950" y="3116263"/>
            <a:ext cx="1968500" cy="258762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587750" y="3794125"/>
            <a:ext cx="1663700" cy="258763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035550" y="4268788"/>
            <a:ext cx="2501900" cy="258762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996950" y="4608513"/>
            <a:ext cx="7073900" cy="1274762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279525" y="2819400"/>
            <a:ext cx="1258888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Book Antiqua" pitchFamily="18" charset="0"/>
              </a:rPr>
              <a:t>Rid = </a:t>
            </a:r>
            <a:r>
              <a:rPr lang="en-US" sz="1800" dirty="0" smtClean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en-US" sz="1800" dirty="0" err="1" smtClean="0">
                <a:solidFill>
                  <a:schemeClr val="tx2"/>
                </a:solidFill>
                <a:latin typeface="Book Antiqua" pitchFamily="18" charset="0"/>
              </a:rPr>
              <a:t>i,N</a:t>
            </a:r>
            <a:r>
              <a:rPr lang="en-US" sz="1800" dirty="0">
                <a:solidFill>
                  <a:schemeClr val="tx2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489325" y="3498850"/>
            <a:ext cx="1182688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Book Antiqua" pitchFamily="18" charset="0"/>
              </a:rPr>
              <a:t>Rid = </a:t>
            </a:r>
            <a:r>
              <a:rPr lang="en-US" sz="1800" dirty="0" smtClean="0">
                <a:solidFill>
                  <a:schemeClr val="tx2"/>
                </a:solidFill>
                <a:latin typeface="Book Antiqua" pitchFamily="18" charset="0"/>
              </a:rPr>
              <a:t>(i,2</a:t>
            </a:r>
            <a:r>
              <a:rPr lang="en-US" sz="1800" dirty="0">
                <a:solidFill>
                  <a:schemeClr val="tx2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241925" y="3973513"/>
            <a:ext cx="1182688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Book Antiqua" pitchFamily="18" charset="0"/>
              </a:rPr>
              <a:t>Rid = (i,1)</a:t>
            </a:r>
          </a:p>
        </p:txBody>
      </p:sp>
      <p:sp useBgFill="1">
        <p:nvSpPr>
          <p:cNvPr id="13" name="Rectangle 15"/>
          <p:cNvSpPr>
            <a:spLocks noChangeArrowheads="1"/>
          </p:cNvSpPr>
          <p:nvPr/>
        </p:nvSpPr>
        <p:spPr bwMode="auto">
          <a:xfrm>
            <a:off x="7550150" y="5489575"/>
            <a:ext cx="5207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4" name="Rectangle 16"/>
          <p:cNvSpPr>
            <a:spLocks noChangeArrowheads="1"/>
          </p:cNvSpPr>
          <p:nvPr/>
        </p:nvSpPr>
        <p:spPr bwMode="auto">
          <a:xfrm>
            <a:off x="6407150" y="5489575"/>
            <a:ext cx="5969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5" name="Rectangle 17"/>
          <p:cNvSpPr>
            <a:spLocks noChangeArrowheads="1"/>
          </p:cNvSpPr>
          <p:nvPr/>
        </p:nvSpPr>
        <p:spPr bwMode="auto">
          <a:xfrm>
            <a:off x="7016750" y="5489575"/>
            <a:ext cx="5207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6" name="Rectangle 18"/>
          <p:cNvSpPr>
            <a:spLocks noChangeArrowheads="1"/>
          </p:cNvSpPr>
          <p:nvPr/>
        </p:nvSpPr>
        <p:spPr bwMode="auto">
          <a:xfrm>
            <a:off x="5797550" y="5489575"/>
            <a:ext cx="5969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7" name="Rectangle 19"/>
          <p:cNvSpPr>
            <a:spLocks noChangeArrowheads="1"/>
          </p:cNvSpPr>
          <p:nvPr/>
        </p:nvSpPr>
        <p:spPr bwMode="auto">
          <a:xfrm>
            <a:off x="4654550" y="5489575"/>
            <a:ext cx="11303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8" name="Rectangle 20"/>
          <p:cNvSpPr>
            <a:spLocks noChangeArrowheads="1"/>
          </p:cNvSpPr>
          <p:nvPr/>
        </p:nvSpPr>
        <p:spPr bwMode="auto">
          <a:xfrm>
            <a:off x="4044950" y="5489575"/>
            <a:ext cx="5969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8062913" y="5562600"/>
            <a:ext cx="83661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>
                <a:solidFill>
                  <a:srgbClr val="063DE8"/>
                </a:solidFill>
                <a:latin typeface="Book Antiqua" pitchFamily="18" charset="0"/>
              </a:rPr>
              <a:t>Pointer</a:t>
            </a:r>
          </a:p>
          <a:p>
            <a:r>
              <a:rPr lang="en-US" sz="1600">
                <a:solidFill>
                  <a:srgbClr val="063DE8"/>
                </a:solidFill>
                <a:latin typeface="Book Antiqua" pitchFamily="18" charset="0"/>
              </a:rPr>
              <a:t>to start</a:t>
            </a:r>
          </a:p>
          <a:p>
            <a:r>
              <a:rPr lang="en-US" sz="1600">
                <a:solidFill>
                  <a:srgbClr val="063DE8"/>
                </a:solidFill>
                <a:latin typeface="Book Antiqua" pitchFamily="18" charset="0"/>
              </a:rPr>
              <a:t>of free</a:t>
            </a:r>
          </a:p>
          <a:p>
            <a:r>
              <a:rPr lang="en-US" sz="1600">
                <a:solidFill>
                  <a:srgbClr val="063DE8"/>
                </a:solidFill>
                <a:latin typeface="Book Antiqua" pitchFamily="18" charset="0"/>
              </a:rPr>
              <a:t>space</a:t>
            </a:r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4632325" y="6477000"/>
            <a:ext cx="17129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>
                <a:solidFill>
                  <a:srgbClr val="CF0E30"/>
                </a:solidFill>
                <a:latin typeface="Book Antiqua" pitchFamily="18" charset="0"/>
              </a:rPr>
              <a:t>SLOT DIRECTORY</a:t>
            </a:r>
          </a:p>
        </p:txBody>
      </p:sp>
      <p:grpSp>
        <p:nvGrpSpPr>
          <p:cNvPr id="21" name="Group 26"/>
          <p:cNvGrpSpPr>
            <a:grpSpLocks/>
          </p:cNvGrpSpPr>
          <p:nvPr/>
        </p:nvGrpSpPr>
        <p:grpSpPr bwMode="auto">
          <a:xfrm>
            <a:off x="4038600" y="6118225"/>
            <a:ext cx="2895600" cy="304800"/>
            <a:chOff x="2544" y="3024"/>
            <a:chExt cx="1824" cy="192"/>
          </a:xfrm>
        </p:grpSpPr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2544" y="3024"/>
              <a:ext cx="384" cy="192"/>
            </a:xfrm>
            <a:prstGeom prst="line">
              <a:avLst/>
            </a:prstGeom>
            <a:noFill/>
            <a:ln w="127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>
              <a:off x="2928" y="3216"/>
              <a:ext cx="1104" cy="0"/>
            </a:xfrm>
            <a:prstGeom prst="line">
              <a:avLst/>
            </a:prstGeom>
            <a:noFill/>
            <a:ln w="127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H="1">
              <a:off x="4032" y="3024"/>
              <a:ext cx="336" cy="192"/>
            </a:xfrm>
            <a:prstGeom prst="line">
              <a:avLst/>
            </a:prstGeom>
            <a:noFill/>
            <a:ln w="127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Rectangle 27"/>
          <p:cNvSpPr>
            <a:spLocks noChangeArrowheads="1"/>
          </p:cNvSpPr>
          <p:nvPr/>
        </p:nvSpPr>
        <p:spPr bwMode="auto">
          <a:xfrm>
            <a:off x="4176713" y="5868988"/>
            <a:ext cx="27146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Book Antiqua" pitchFamily="18" charset="0"/>
              </a:rPr>
              <a:t>N</a:t>
            </a:r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           . . .            2         1</a:t>
            </a:r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4910138" y="4441825"/>
            <a:ext cx="1568450" cy="1220788"/>
          </a:xfrm>
          <a:custGeom>
            <a:avLst/>
            <a:gdLst>
              <a:gd name="T0" fmla="*/ 987 w 988"/>
              <a:gd name="T1" fmla="*/ 768 h 769"/>
              <a:gd name="T2" fmla="*/ 970 w 988"/>
              <a:gd name="T3" fmla="*/ 709 h 769"/>
              <a:gd name="T4" fmla="*/ 948 w 988"/>
              <a:gd name="T5" fmla="*/ 662 h 769"/>
              <a:gd name="T6" fmla="*/ 916 w 988"/>
              <a:gd name="T7" fmla="*/ 627 h 769"/>
              <a:gd name="T8" fmla="*/ 883 w 988"/>
              <a:gd name="T9" fmla="*/ 604 h 769"/>
              <a:gd name="T10" fmla="*/ 850 w 988"/>
              <a:gd name="T11" fmla="*/ 592 h 769"/>
              <a:gd name="T12" fmla="*/ 817 w 988"/>
              <a:gd name="T13" fmla="*/ 580 h 769"/>
              <a:gd name="T14" fmla="*/ 785 w 988"/>
              <a:gd name="T15" fmla="*/ 568 h 769"/>
              <a:gd name="T16" fmla="*/ 741 w 988"/>
              <a:gd name="T17" fmla="*/ 568 h 769"/>
              <a:gd name="T18" fmla="*/ 686 w 988"/>
              <a:gd name="T19" fmla="*/ 557 h 769"/>
              <a:gd name="T20" fmla="*/ 654 w 988"/>
              <a:gd name="T21" fmla="*/ 544 h 769"/>
              <a:gd name="T22" fmla="*/ 599 w 988"/>
              <a:gd name="T23" fmla="*/ 521 h 769"/>
              <a:gd name="T24" fmla="*/ 555 w 988"/>
              <a:gd name="T25" fmla="*/ 510 h 769"/>
              <a:gd name="T26" fmla="*/ 501 w 988"/>
              <a:gd name="T27" fmla="*/ 486 h 769"/>
              <a:gd name="T28" fmla="*/ 436 w 988"/>
              <a:gd name="T29" fmla="*/ 450 h 769"/>
              <a:gd name="T30" fmla="*/ 392 w 988"/>
              <a:gd name="T31" fmla="*/ 427 h 769"/>
              <a:gd name="T32" fmla="*/ 349 w 988"/>
              <a:gd name="T33" fmla="*/ 416 h 769"/>
              <a:gd name="T34" fmla="*/ 305 w 988"/>
              <a:gd name="T35" fmla="*/ 392 h 769"/>
              <a:gd name="T36" fmla="*/ 261 w 988"/>
              <a:gd name="T37" fmla="*/ 368 h 769"/>
              <a:gd name="T38" fmla="*/ 218 w 988"/>
              <a:gd name="T39" fmla="*/ 333 h 769"/>
              <a:gd name="T40" fmla="*/ 185 w 988"/>
              <a:gd name="T41" fmla="*/ 309 h 769"/>
              <a:gd name="T42" fmla="*/ 152 w 988"/>
              <a:gd name="T43" fmla="*/ 286 h 769"/>
              <a:gd name="T44" fmla="*/ 119 w 988"/>
              <a:gd name="T45" fmla="*/ 274 h 769"/>
              <a:gd name="T46" fmla="*/ 87 w 988"/>
              <a:gd name="T47" fmla="*/ 251 h 769"/>
              <a:gd name="T48" fmla="*/ 54 w 988"/>
              <a:gd name="T49" fmla="*/ 239 h 769"/>
              <a:gd name="T50" fmla="*/ 21 w 988"/>
              <a:gd name="T51" fmla="*/ 204 h 769"/>
              <a:gd name="T52" fmla="*/ 0 w 988"/>
              <a:gd name="T53" fmla="*/ 169 h 769"/>
              <a:gd name="T54" fmla="*/ 0 w 988"/>
              <a:gd name="T55" fmla="*/ 133 h 769"/>
              <a:gd name="T56" fmla="*/ 0 w 988"/>
              <a:gd name="T57" fmla="*/ 98 h 769"/>
              <a:gd name="T58" fmla="*/ 10 w 988"/>
              <a:gd name="T59" fmla="*/ 63 h 769"/>
              <a:gd name="T60" fmla="*/ 32 w 988"/>
              <a:gd name="T61" fmla="*/ 28 h 769"/>
              <a:gd name="T62" fmla="*/ 65 w 988"/>
              <a:gd name="T63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988" h="769">
                <a:moveTo>
                  <a:pt x="987" y="768"/>
                </a:moveTo>
                <a:lnTo>
                  <a:pt x="970" y="709"/>
                </a:lnTo>
                <a:lnTo>
                  <a:pt x="948" y="662"/>
                </a:lnTo>
                <a:lnTo>
                  <a:pt x="916" y="627"/>
                </a:lnTo>
                <a:lnTo>
                  <a:pt x="883" y="604"/>
                </a:lnTo>
                <a:lnTo>
                  <a:pt x="850" y="592"/>
                </a:lnTo>
                <a:lnTo>
                  <a:pt x="817" y="580"/>
                </a:lnTo>
                <a:lnTo>
                  <a:pt x="785" y="568"/>
                </a:lnTo>
                <a:lnTo>
                  <a:pt x="741" y="568"/>
                </a:lnTo>
                <a:lnTo>
                  <a:pt x="686" y="557"/>
                </a:lnTo>
                <a:lnTo>
                  <a:pt x="654" y="544"/>
                </a:lnTo>
                <a:lnTo>
                  <a:pt x="599" y="521"/>
                </a:lnTo>
                <a:lnTo>
                  <a:pt x="555" y="510"/>
                </a:lnTo>
                <a:lnTo>
                  <a:pt x="501" y="486"/>
                </a:lnTo>
                <a:lnTo>
                  <a:pt x="436" y="450"/>
                </a:lnTo>
                <a:lnTo>
                  <a:pt x="392" y="427"/>
                </a:lnTo>
                <a:lnTo>
                  <a:pt x="349" y="416"/>
                </a:lnTo>
                <a:lnTo>
                  <a:pt x="305" y="392"/>
                </a:lnTo>
                <a:lnTo>
                  <a:pt x="261" y="368"/>
                </a:lnTo>
                <a:lnTo>
                  <a:pt x="218" y="333"/>
                </a:lnTo>
                <a:lnTo>
                  <a:pt x="185" y="309"/>
                </a:lnTo>
                <a:lnTo>
                  <a:pt x="152" y="286"/>
                </a:lnTo>
                <a:lnTo>
                  <a:pt x="119" y="274"/>
                </a:lnTo>
                <a:lnTo>
                  <a:pt x="87" y="251"/>
                </a:lnTo>
                <a:lnTo>
                  <a:pt x="54" y="239"/>
                </a:lnTo>
                <a:lnTo>
                  <a:pt x="21" y="204"/>
                </a:lnTo>
                <a:lnTo>
                  <a:pt x="0" y="169"/>
                </a:lnTo>
                <a:lnTo>
                  <a:pt x="0" y="133"/>
                </a:lnTo>
                <a:lnTo>
                  <a:pt x="0" y="98"/>
                </a:lnTo>
                <a:lnTo>
                  <a:pt x="10" y="63"/>
                </a:lnTo>
                <a:lnTo>
                  <a:pt x="32" y="28"/>
                </a:lnTo>
                <a:lnTo>
                  <a:pt x="65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9"/>
          <p:cNvSpPr>
            <a:spLocks/>
          </p:cNvSpPr>
          <p:nvPr/>
        </p:nvSpPr>
        <p:spPr bwMode="auto">
          <a:xfrm>
            <a:off x="3360738" y="3984625"/>
            <a:ext cx="2508250" cy="1677988"/>
          </a:xfrm>
          <a:custGeom>
            <a:avLst/>
            <a:gdLst>
              <a:gd name="T0" fmla="*/ 1579 w 1580"/>
              <a:gd name="T1" fmla="*/ 1056 h 1057"/>
              <a:gd name="T2" fmla="*/ 1524 w 1580"/>
              <a:gd name="T3" fmla="*/ 1009 h 1057"/>
              <a:gd name="T4" fmla="*/ 1490 w 1580"/>
              <a:gd name="T5" fmla="*/ 972 h 1057"/>
              <a:gd name="T6" fmla="*/ 1455 w 1580"/>
              <a:gd name="T7" fmla="*/ 948 h 1057"/>
              <a:gd name="T8" fmla="*/ 1421 w 1580"/>
              <a:gd name="T9" fmla="*/ 913 h 1057"/>
              <a:gd name="T10" fmla="*/ 1375 w 1580"/>
              <a:gd name="T11" fmla="*/ 889 h 1057"/>
              <a:gd name="T12" fmla="*/ 1329 w 1580"/>
              <a:gd name="T13" fmla="*/ 865 h 1057"/>
              <a:gd name="T14" fmla="*/ 1294 w 1580"/>
              <a:gd name="T15" fmla="*/ 865 h 1057"/>
              <a:gd name="T16" fmla="*/ 1261 w 1580"/>
              <a:gd name="T17" fmla="*/ 853 h 1057"/>
              <a:gd name="T18" fmla="*/ 1226 w 1580"/>
              <a:gd name="T19" fmla="*/ 841 h 1057"/>
              <a:gd name="T20" fmla="*/ 1192 w 1580"/>
              <a:gd name="T21" fmla="*/ 829 h 1057"/>
              <a:gd name="T22" fmla="*/ 1157 w 1580"/>
              <a:gd name="T23" fmla="*/ 829 h 1057"/>
              <a:gd name="T24" fmla="*/ 1123 w 1580"/>
              <a:gd name="T25" fmla="*/ 817 h 1057"/>
              <a:gd name="T26" fmla="*/ 1077 w 1580"/>
              <a:gd name="T27" fmla="*/ 793 h 1057"/>
              <a:gd name="T28" fmla="*/ 1042 w 1580"/>
              <a:gd name="T29" fmla="*/ 781 h 1057"/>
              <a:gd name="T30" fmla="*/ 986 w 1580"/>
              <a:gd name="T31" fmla="*/ 757 h 1057"/>
              <a:gd name="T32" fmla="*/ 940 w 1580"/>
              <a:gd name="T33" fmla="*/ 746 h 1057"/>
              <a:gd name="T34" fmla="*/ 894 w 1580"/>
              <a:gd name="T35" fmla="*/ 722 h 1057"/>
              <a:gd name="T36" fmla="*/ 859 w 1580"/>
              <a:gd name="T37" fmla="*/ 698 h 1057"/>
              <a:gd name="T38" fmla="*/ 802 w 1580"/>
              <a:gd name="T39" fmla="*/ 674 h 1057"/>
              <a:gd name="T40" fmla="*/ 745 w 1580"/>
              <a:gd name="T41" fmla="*/ 638 h 1057"/>
              <a:gd name="T42" fmla="*/ 711 w 1580"/>
              <a:gd name="T43" fmla="*/ 626 h 1057"/>
              <a:gd name="T44" fmla="*/ 687 w 1580"/>
              <a:gd name="T45" fmla="*/ 614 h 1057"/>
              <a:gd name="T46" fmla="*/ 630 w 1580"/>
              <a:gd name="T47" fmla="*/ 590 h 1057"/>
              <a:gd name="T48" fmla="*/ 595 w 1580"/>
              <a:gd name="T49" fmla="*/ 566 h 1057"/>
              <a:gd name="T50" fmla="*/ 561 w 1580"/>
              <a:gd name="T51" fmla="*/ 554 h 1057"/>
              <a:gd name="T52" fmla="*/ 526 w 1580"/>
              <a:gd name="T53" fmla="*/ 530 h 1057"/>
              <a:gd name="T54" fmla="*/ 470 w 1580"/>
              <a:gd name="T55" fmla="*/ 506 h 1057"/>
              <a:gd name="T56" fmla="*/ 424 w 1580"/>
              <a:gd name="T57" fmla="*/ 494 h 1057"/>
              <a:gd name="T58" fmla="*/ 389 w 1580"/>
              <a:gd name="T59" fmla="*/ 483 h 1057"/>
              <a:gd name="T60" fmla="*/ 343 w 1580"/>
              <a:gd name="T61" fmla="*/ 459 h 1057"/>
              <a:gd name="T62" fmla="*/ 309 w 1580"/>
              <a:gd name="T63" fmla="*/ 447 h 1057"/>
              <a:gd name="T64" fmla="*/ 274 w 1580"/>
              <a:gd name="T65" fmla="*/ 423 h 1057"/>
              <a:gd name="T66" fmla="*/ 229 w 1580"/>
              <a:gd name="T67" fmla="*/ 411 h 1057"/>
              <a:gd name="T68" fmla="*/ 195 w 1580"/>
              <a:gd name="T69" fmla="*/ 387 h 1057"/>
              <a:gd name="T70" fmla="*/ 160 w 1580"/>
              <a:gd name="T71" fmla="*/ 375 h 1057"/>
              <a:gd name="T72" fmla="*/ 126 w 1580"/>
              <a:gd name="T73" fmla="*/ 352 h 1057"/>
              <a:gd name="T74" fmla="*/ 80 w 1580"/>
              <a:gd name="T75" fmla="*/ 304 h 1057"/>
              <a:gd name="T76" fmla="*/ 45 w 1580"/>
              <a:gd name="T77" fmla="*/ 291 h 1057"/>
              <a:gd name="T78" fmla="*/ 22 w 1580"/>
              <a:gd name="T79" fmla="*/ 256 h 1057"/>
              <a:gd name="T80" fmla="*/ 11 w 1580"/>
              <a:gd name="T81" fmla="*/ 220 h 1057"/>
              <a:gd name="T82" fmla="*/ 0 w 1580"/>
              <a:gd name="T83" fmla="*/ 184 h 1057"/>
              <a:gd name="T84" fmla="*/ 0 w 1580"/>
              <a:gd name="T85" fmla="*/ 148 h 1057"/>
              <a:gd name="T86" fmla="*/ 11 w 1580"/>
              <a:gd name="T87" fmla="*/ 112 h 1057"/>
              <a:gd name="T88" fmla="*/ 22 w 1580"/>
              <a:gd name="T89" fmla="*/ 76 h 1057"/>
              <a:gd name="T90" fmla="*/ 57 w 1580"/>
              <a:gd name="T91" fmla="*/ 52 h 1057"/>
              <a:gd name="T92" fmla="*/ 91 w 1580"/>
              <a:gd name="T93" fmla="*/ 28 h 1057"/>
              <a:gd name="T94" fmla="*/ 126 w 1580"/>
              <a:gd name="T95" fmla="*/ 4 h 1057"/>
              <a:gd name="T96" fmla="*/ 127 w 1580"/>
              <a:gd name="T97" fmla="*/ 0 h 1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580" h="1057">
                <a:moveTo>
                  <a:pt x="1579" y="1056"/>
                </a:moveTo>
                <a:lnTo>
                  <a:pt x="1524" y="1009"/>
                </a:lnTo>
                <a:lnTo>
                  <a:pt x="1490" y="972"/>
                </a:lnTo>
                <a:lnTo>
                  <a:pt x="1455" y="948"/>
                </a:lnTo>
                <a:lnTo>
                  <a:pt x="1421" y="913"/>
                </a:lnTo>
                <a:lnTo>
                  <a:pt x="1375" y="889"/>
                </a:lnTo>
                <a:lnTo>
                  <a:pt x="1329" y="865"/>
                </a:lnTo>
                <a:lnTo>
                  <a:pt x="1294" y="865"/>
                </a:lnTo>
                <a:lnTo>
                  <a:pt x="1261" y="853"/>
                </a:lnTo>
                <a:lnTo>
                  <a:pt x="1226" y="841"/>
                </a:lnTo>
                <a:lnTo>
                  <a:pt x="1192" y="829"/>
                </a:lnTo>
                <a:lnTo>
                  <a:pt x="1157" y="829"/>
                </a:lnTo>
                <a:lnTo>
                  <a:pt x="1123" y="817"/>
                </a:lnTo>
                <a:lnTo>
                  <a:pt x="1077" y="793"/>
                </a:lnTo>
                <a:lnTo>
                  <a:pt x="1042" y="781"/>
                </a:lnTo>
                <a:lnTo>
                  <a:pt x="986" y="757"/>
                </a:lnTo>
                <a:lnTo>
                  <a:pt x="940" y="746"/>
                </a:lnTo>
                <a:lnTo>
                  <a:pt x="894" y="722"/>
                </a:lnTo>
                <a:lnTo>
                  <a:pt x="859" y="698"/>
                </a:lnTo>
                <a:lnTo>
                  <a:pt x="802" y="674"/>
                </a:lnTo>
                <a:lnTo>
                  <a:pt x="745" y="638"/>
                </a:lnTo>
                <a:lnTo>
                  <a:pt x="711" y="626"/>
                </a:lnTo>
                <a:lnTo>
                  <a:pt x="687" y="614"/>
                </a:lnTo>
                <a:lnTo>
                  <a:pt x="630" y="590"/>
                </a:lnTo>
                <a:lnTo>
                  <a:pt x="595" y="566"/>
                </a:lnTo>
                <a:lnTo>
                  <a:pt x="561" y="554"/>
                </a:lnTo>
                <a:lnTo>
                  <a:pt x="526" y="530"/>
                </a:lnTo>
                <a:lnTo>
                  <a:pt x="470" y="506"/>
                </a:lnTo>
                <a:lnTo>
                  <a:pt x="424" y="494"/>
                </a:lnTo>
                <a:lnTo>
                  <a:pt x="389" y="483"/>
                </a:lnTo>
                <a:lnTo>
                  <a:pt x="343" y="459"/>
                </a:lnTo>
                <a:lnTo>
                  <a:pt x="309" y="447"/>
                </a:lnTo>
                <a:lnTo>
                  <a:pt x="274" y="423"/>
                </a:lnTo>
                <a:lnTo>
                  <a:pt x="229" y="411"/>
                </a:lnTo>
                <a:lnTo>
                  <a:pt x="195" y="387"/>
                </a:lnTo>
                <a:lnTo>
                  <a:pt x="160" y="375"/>
                </a:lnTo>
                <a:lnTo>
                  <a:pt x="126" y="352"/>
                </a:lnTo>
                <a:lnTo>
                  <a:pt x="80" y="304"/>
                </a:lnTo>
                <a:lnTo>
                  <a:pt x="45" y="291"/>
                </a:lnTo>
                <a:lnTo>
                  <a:pt x="22" y="256"/>
                </a:lnTo>
                <a:lnTo>
                  <a:pt x="11" y="220"/>
                </a:lnTo>
                <a:lnTo>
                  <a:pt x="0" y="184"/>
                </a:lnTo>
                <a:lnTo>
                  <a:pt x="0" y="148"/>
                </a:lnTo>
                <a:lnTo>
                  <a:pt x="11" y="112"/>
                </a:lnTo>
                <a:lnTo>
                  <a:pt x="22" y="76"/>
                </a:lnTo>
                <a:lnTo>
                  <a:pt x="57" y="52"/>
                </a:lnTo>
                <a:lnTo>
                  <a:pt x="91" y="28"/>
                </a:lnTo>
                <a:lnTo>
                  <a:pt x="126" y="4"/>
                </a:lnTo>
                <a:lnTo>
                  <a:pt x="127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30"/>
          <p:cNvSpPr>
            <a:spLocks/>
          </p:cNvSpPr>
          <p:nvPr/>
        </p:nvSpPr>
        <p:spPr bwMode="auto">
          <a:xfrm>
            <a:off x="1196975" y="3338513"/>
            <a:ext cx="2919413" cy="2324100"/>
          </a:xfrm>
          <a:custGeom>
            <a:avLst/>
            <a:gdLst>
              <a:gd name="T0" fmla="*/ 1838 w 1839"/>
              <a:gd name="T1" fmla="*/ 1463 h 1464"/>
              <a:gd name="T2" fmla="*/ 1809 w 1839"/>
              <a:gd name="T3" fmla="*/ 1399 h 1464"/>
              <a:gd name="T4" fmla="*/ 1774 w 1839"/>
              <a:gd name="T5" fmla="*/ 1349 h 1464"/>
              <a:gd name="T6" fmla="*/ 1739 w 1839"/>
              <a:gd name="T7" fmla="*/ 1324 h 1464"/>
              <a:gd name="T8" fmla="*/ 1716 w 1839"/>
              <a:gd name="T9" fmla="*/ 1287 h 1464"/>
              <a:gd name="T10" fmla="*/ 1646 w 1839"/>
              <a:gd name="T11" fmla="*/ 1237 h 1464"/>
              <a:gd name="T12" fmla="*/ 1611 w 1839"/>
              <a:gd name="T13" fmla="*/ 1212 h 1464"/>
              <a:gd name="T14" fmla="*/ 1565 w 1839"/>
              <a:gd name="T15" fmla="*/ 1187 h 1464"/>
              <a:gd name="T16" fmla="*/ 1531 w 1839"/>
              <a:gd name="T17" fmla="*/ 1162 h 1464"/>
              <a:gd name="T18" fmla="*/ 1495 w 1839"/>
              <a:gd name="T19" fmla="*/ 1137 h 1464"/>
              <a:gd name="T20" fmla="*/ 1461 w 1839"/>
              <a:gd name="T21" fmla="*/ 1124 h 1464"/>
              <a:gd name="T22" fmla="*/ 1426 w 1839"/>
              <a:gd name="T23" fmla="*/ 1099 h 1464"/>
              <a:gd name="T24" fmla="*/ 1391 w 1839"/>
              <a:gd name="T25" fmla="*/ 1087 h 1464"/>
              <a:gd name="T26" fmla="*/ 1345 w 1839"/>
              <a:gd name="T27" fmla="*/ 1074 h 1464"/>
              <a:gd name="T28" fmla="*/ 1310 w 1839"/>
              <a:gd name="T29" fmla="*/ 1062 h 1464"/>
              <a:gd name="T30" fmla="*/ 1263 w 1839"/>
              <a:gd name="T31" fmla="*/ 1037 h 1464"/>
              <a:gd name="T32" fmla="*/ 1217 w 1839"/>
              <a:gd name="T33" fmla="*/ 1024 h 1464"/>
              <a:gd name="T34" fmla="*/ 1183 w 1839"/>
              <a:gd name="T35" fmla="*/ 1012 h 1464"/>
              <a:gd name="T36" fmla="*/ 1136 w 1839"/>
              <a:gd name="T37" fmla="*/ 987 h 1464"/>
              <a:gd name="T38" fmla="*/ 1090 w 1839"/>
              <a:gd name="T39" fmla="*/ 962 h 1464"/>
              <a:gd name="T40" fmla="*/ 1055 w 1839"/>
              <a:gd name="T41" fmla="*/ 949 h 1464"/>
              <a:gd name="T42" fmla="*/ 1021 w 1839"/>
              <a:gd name="T43" fmla="*/ 924 h 1464"/>
              <a:gd name="T44" fmla="*/ 985 w 1839"/>
              <a:gd name="T45" fmla="*/ 912 h 1464"/>
              <a:gd name="T46" fmla="*/ 939 w 1839"/>
              <a:gd name="T47" fmla="*/ 899 h 1464"/>
              <a:gd name="T48" fmla="*/ 893 w 1839"/>
              <a:gd name="T49" fmla="*/ 875 h 1464"/>
              <a:gd name="T50" fmla="*/ 846 w 1839"/>
              <a:gd name="T51" fmla="*/ 837 h 1464"/>
              <a:gd name="T52" fmla="*/ 800 w 1839"/>
              <a:gd name="T53" fmla="*/ 812 h 1464"/>
              <a:gd name="T54" fmla="*/ 753 w 1839"/>
              <a:gd name="T55" fmla="*/ 787 h 1464"/>
              <a:gd name="T56" fmla="*/ 719 w 1839"/>
              <a:gd name="T57" fmla="*/ 775 h 1464"/>
              <a:gd name="T58" fmla="*/ 661 w 1839"/>
              <a:gd name="T59" fmla="*/ 737 h 1464"/>
              <a:gd name="T60" fmla="*/ 626 w 1839"/>
              <a:gd name="T61" fmla="*/ 712 h 1464"/>
              <a:gd name="T62" fmla="*/ 580 w 1839"/>
              <a:gd name="T63" fmla="*/ 687 h 1464"/>
              <a:gd name="T64" fmla="*/ 534 w 1839"/>
              <a:gd name="T65" fmla="*/ 662 h 1464"/>
              <a:gd name="T66" fmla="*/ 498 w 1839"/>
              <a:gd name="T67" fmla="*/ 637 h 1464"/>
              <a:gd name="T68" fmla="*/ 452 w 1839"/>
              <a:gd name="T69" fmla="*/ 612 h 1464"/>
              <a:gd name="T70" fmla="*/ 406 w 1839"/>
              <a:gd name="T71" fmla="*/ 575 h 1464"/>
              <a:gd name="T72" fmla="*/ 359 w 1839"/>
              <a:gd name="T73" fmla="*/ 537 h 1464"/>
              <a:gd name="T74" fmla="*/ 313 w 1839"/>
              <a:gd name="T75" fmla="*/ 512 h 1464"/>
              <a:gd name="T76" fmla="*/ 255 w 1839"/>
              <a:gd name="T77" fmla="*/ 462 h 1464"/>
              <a:gd name="T78" fmla="*/ 208 w 1839"/>
              <a:gd name="T79" fmla="*/ 425 h 1464"/>
              <a:gd name="T80" fmla="*/ 174 w 1839"/>
              <a:gd name="T81" fmla="*/ 375 h 1464"/>
              <a:gd name="T82" fmla="*/ 127 w 1839"/>
              <a:gd name="T83" fmla="*/ 325 h 1464"/>
              <a:gd name="T84" fmla="*/ 92 w 1839"/>
              <a:gd name="T85" fmla="*/ 275 h 1464"/>
              <a:gd name="T86" fmla="*/ 58 w 1839"/>
              <a:gd name="T87" fmla="*/ 225 h 1464"/>
              <a:gd name="T88" fmla="*/ 35 w 1839"/>
              <a:gd name="T89" fmla="*/ 187 h 1464"/>
              <a:gd name="T90" fmla="*/ 12 w 1839"/>
              <a:gd name="T91" fmla="*/ 137 h 1464"/>
              <a:gd name="T92" fmla="*/ 0 w 1839"/>
              <a:gd name="T93" fmla="*/ 100 h 1464"/>
              <a:gd name="T94" fmla="*/ 0 w 1839"/>
              <a:gd name="T95" fmla="*/ 62 h 1464"/>
              <a:gd name="T96" fmla="*/ 35 w 1839"/>
              <a:gd name="T97" fmla="*/ 37 h 1464"/>
              <a:gd name="T98" fmla="*/ 69 w 1839"/>
              <a:gd name="T99" fmla="*/ 25 h 1464"/>
              <a:gd name="T100" fmla="*/ 104 w 1839"/>
              <a:gd name="T101" fmla="*/ 0 h 1464"/>
              <a:gd name="T102" fmla="*/ 102 w 1839"/>
              <a:gd name="T103" fmla="*/ 2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839" h="1464">
                <a:moveTo>
                  <a:pt x="1838" y="1463"/>
                </a:moveTo>
                <a:lnTo>
                  <a:pt x="1809" y="1399"/>
                </a:lnTo>
                <a:lnTo>
                  <a:pt x="1774" y="1349"/>
                </a:lnTo>
                <a:lnTo>
                  <a:pt x="1739" y="1324"/>
                </a:lnTo>
                <a:lnTo>
                  <a:pt x="1716" y="1287"/>
                </a:lnTo>
                <a:lnTo>
                  <a:pt x="1646" y="1237"/>
                </a:lnTo>
                <a:lnTo>
                  <a:pt x="1611" y="1212"/>
                </a:lnTo>
                <a:lnTo>
                  <a:pt x="1565" y="1187"/>
                </a:lnTo>
                <a:lnTo>
                  <a:pt x="1531" y="1162"/>
                </a:lnTo>
                <a:lnTo>
                  <a:pt x="1495" y="1137"/>
                </a:lnTo>
                <a:lnTo>
                  <a:pt x="1461" y="1124"/>
                </a:lnTo>
                <a:lnTo>
                  <a:pt x="1426" y="1099"/>
                </a:lnTo>
                <a:lnTo>
                  <a:pt x="1391" y="1087"/>
                </a:lnTo>
                <a:lnTo>
                  <a:pt x="1345" y="1074"/>
                </a:lnTo>
                <a:lnTo>
                  <a:pt x="1310" y="1062"/>
                </a:lnTo>
                <a:lnTo>
                  <a:pt x="1263" y="1037"/>
                </a:lnTo>
                <a:lnTo>
                  <a:pt x="1217" y="1024"/>
                </a:lnTo>
                <a:lnTo>
                  <a:pt x="1183" y="1012"/>
                </a:lnTo>
                <a:lnTo>
                  <a:pt x="1136" y="987"/>
                </a:lnTo>
                <a:lnTo>
                  <a:pt x="1090" y="962"/>
                </a:lnTo>
                <a:lnTo>
                  <a:pt x="1055" y="949"/>
                </a:lnTo>
                <a:lnTo>
                  <a:pt x="1021" y="924"/>
                </a:lnTo>
                <a:lnTo>
                  <a:pt x="985" y="912"/>
                </a:lnTo>
                <a:lnTo>
                  <a:pt x="939" y="899"/>
                </a:lnTo>
                <a:lnTo>
                  <a:pt x="893" y="875"/>
                </a:lnTo>
                <a:lnTo>
                  <a:pt x="846" y="837"/>
                </a:lnTo>
                <a:lnTo>
                  <a:pt x="800" y="812"/>
                </a:lnTo>
                <a:lnTo>
                  <a:pt x="753" y="787"/>
                </a:lnTo>
                <a:lnTo>
                  <a:pt x="719" y="775"/>
                </a:lnTo>
                <a:lnTo>
                  <a:pt x="661" y="737"/>
                </a:lnTo>
                <a:lnTo>
                  <a:pt x="626" y="712"/>
                </a:lnTo>
                <a:lnTo>
                  <a:pt x="580" y="687"/>
                </a:lnTo>
                <a:lnTo>
                  <a:pt x="534" y="662"/>
                </a:lnTo>
                <a:lnTo>
                  <a:pt x="498" y="637"/>
                </a:lnTo>
                <a:lnTo>
                  <a:pt x="452" y="612"/>
                </a:lnTo>
                <a:lnTo>
                  <a:pt x="406" y="575"/>
                </a:lnTo>
                <a:lnTo>
                  <a:pt x="359" y="537"/>
                </a:lnTo>
                <a:lnTo>
                  <a:pt x="313" y="512"/>
                </a:lnTo>
                <a:lnTo>
                  <a:pt x="255" y="462"/>
                </a:lnTo>
                <a:lnTo>
                  <a:pt x="208" y="425"/>
                </a:lnTo>
                <a:lnTo>
                  <a:pt x="174" y="375"/>
                </a:lnTo>
                <a:lnTo>
                  <a:pt x="127" y="325"/>
                </a:lnTo>
                <a:lnTo>
                  <a:pt x="92" y="275"/>
                </a:lnTo>
                <a:lnTo>
                  <a:pt x="58" y="225"/>
                </a:lnTo>
                <a:lnTo>
                  <a:pt x="35" y="187"/>
                </a:lnTo>
                <a:lnTo>
                  <a:pt x="12" y="137"/>
                </a:lnTo>
                <a:lnTo>
                  <a:pt x="0" y="100"/>
                </a:lnTo>
                <a:lnTo>
                  <a:pt x="0" y="62"/>
                </a:lnTo>
                <a:lnTo>
                  <a:pt x="35" y="37"/>
                </a:lnTo>
                <a:lnTo>
                  <a:pt x="69" y="25"/>
                </a:lnTo>
                <a:lnTo>
                  <a:pt x="104" y="0"/>
                </a:lnTo>
                <a:lnTo>
                  <a:pt x="102" y="2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31"/>
          <p:cNvSpPr>
            <a:spLocks noChangeArrowheads="1"/>
          </p:cNvSpPr>
          <p:nvPr/>
        </p:nvSpPr>
        <p:spPr bwMode="auto">
          <a:xfrm>
            <a:off x="4100513" y="5564188"/>
            <a:ext cx="4095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20</a:t>
            </a:r>
          </a:p>
        </p:txBody>
      </p:sp>
      <p:sp>
        <p:nvSpPr>
          <p:cNvPr id="30" name="Rectangle 32"/>
          <p:cNvSpPr>
            <a:spLocks noChangeArrowheads="1"/>
          </p:cNvSpPr>
          <p:nvPr/>
        </p:nvSpPr>
        <p:spPr bwMode="auto">
          <a:xfrm>
            <a:off x="5853113" y="5564188"/>
            <a:ext cx="4095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16</a:t>
            </a:r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6462713" y="5564188"/>
            <a:ext cx="4095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24</a:t>
            </a:r>
          </a:p>
        </p:txBody>
      </p:sp>
      <p:sp>
        <p:nvSpPr>
          <p:cNvPr id="32" name="Arc 34"/>
          <p:cNvSpPr>
            <a:spLocks/>
          </p:cNvSpPr>
          <p:nvPr/>
        </p:nvSpPr>
        <p:spPr bwMode="auto">
          <a:xfrm>
            <a:off x="688975" y="4597400"/>
            <a:ext cx="304800" cy="304800"/>
          </a:xfrm>
          <a:custGeom>
            <a:avLst/>
            <a:gdLst>
              <a:gd name="G0" fmla="+- 21597 0 0"/>
              <a:gd name="G1" fmla="+- 21600 0 0"/>
              <a:gd name="G2" fmla="+- 21600 0 0"/>
              <a:gd name="T0" fmla="*/ 0 w 21597"/>
              <a:gd name="T1" fmla="*/ 21263 h 21600"/>
              <a:gd name="T2" fmla="*/ 21485 w 21597"/>
              <a:gd name="T3" fmla="*/ 0 h 21600"/>
              <a:gd name="T4" fmla="*/ 21597 w 2159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7" h="21600" fill="none" extrusionOk="0">
                <a:moveTo>
                  <a:pt x="-1" y="21262"/>
                </a:moveTo>
                <a:cubicBezTo>
                  <a:pt x="183" y="9510"/>
                  <a:pt x="9730" y="61"/>
                  <a:pt x="21485" y="0"/>
                </a:cubicBezTo>
              </a:path>
              <a:path w="21597" h="21600" stroke="0" extrusionOk="0">
                <a:moveTo>
                  <a:pt x="-1" y="21262"/>
                </a:moveTo>
                <a:cubicBezTo>
                  <a:pt x="183" y="9510"/>
                  <a:pt x="9730" y="61"/>
                  <a:pt x="21485" y="0"/>
                </a:cubicBezTo>
                <a:lnTo>
                  <a:pt x="21597" y="21600"/>
                </a:lnTo>
                <a:close/>
              </a:path>
            </a:pathLst>
          </a:custGeom>
          <a:noFill/>
          <a:ln w="12700" cap="rnd">
            <a:solidFill>
              <a:srgbClr val="063DE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Arc 35"/>
          <p:cNvSpPr>
            <a:spLocks/>
          </p:cNvSpPr>
          <p:nvPr/>
        </p:nvSpPr>
        <p:spPr bwMode="auto">
          <a:xfrm>
            <a:off x="685800" y="4902200"/>
            <a:ext cx="70866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19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18" y="0"/>
                </a:moveTo>
                <a:cubicBezTo>
                  <a:pt x="11940" y="10"/>
                  <a:pt x="21600" y="9678"/>
                  <a:pt x="21600" y="21600"/>
                </a:cubicBezTo>
              </a:path>
              <a:path w="21600" h="21600" stroke="0" extrusionOk="0">
                <a:moveTo>
                  <a:pt x="18" y="0"/>
                </a:moveTo>
                <a:cubicBezTo>
                  <a:pt x="11940" y="10"/>
                  <a:pt x="21600" y="9678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rgbClr val="063DE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Rectangle 36"/>
          <p:cNvSpPr>
            <a:spLocks noChangeArrowheads="1"/>
          </p:cNvSpPr>
          <p:nvPr/>
        </p:nvSpPr>
        <p:spPr bwMode="auto">
          <a:xfrm>
            <a:off x="7072313" y="5540375"/>
            <a:ext cx="392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CF0E30"/>
                </a:solidFill>
                <a:latin typeface="Book Antiqua" pitchFamily="18" charset="0"/>
              </a:rPr>
              <a:t>N</a:t>
            </a:r>
          </a:p>
        </p:txBody>
      </p: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6919913" y="5921375"/>
            <a:ext cx="94417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solidFill>
                  <a:srgbClr val="CF0E30"/>
                </a:solidFill>
                <a:latin typeface="Book Antiqua" pitchFamily="18" charset="0"/>
              </a:rPr>
              <a:t># </a:t>
            </a:r>
            <a:r>
              <a:rPr lang="en-US" sz="2000" dirty="0" smtClean="0">
                <a:solidFill>
                  <a:srgbClr val="CF0E30"/>
                </a:solidFill>
                <a:latin typeface="Book Antiqua" pitchFamily="18" charset="0"/>
              </a:rPr>
              <a:t>Slots</a:t>
            </a:r>
            <a:endParaRPr lang="en-US" sz="2000" dirty="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952757" y="2776670"/>
            <a:ext cx="519113" cy="47466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79072" y="6050685"/>
            <a:ext cx="2540327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Records can be moved </a:t>
            </a:r>
            <a:br>
              <a:rPr lang="en-US" dirty="0" smtClean="0"/>
            </a:br>
            <a:r>
              <a:rPr lang="en-US" dirty="0" smtClean="0"/>
              <a:t>without changing rids!</a:t>
            </a:r>
            <a:endParaRPr lang="en-US" dirty="0"/>
          </a:p>
        </p:txBody>
      </p:sp>
      <p:cxnSp>
        <p:nvCxnSpPr>
          <p:cNvPr id="14337" name="Straight Arrow Connector 14336"/>
          <p:cNvCxnSpPr>
            <a:endCxn id="3" idx="0"/>
          </p:cNvCxnSpPr>
          <p:nvPr/>
        </p:nvCxnSpPr>
        <p:spPr>
          <a:xfrm flipH="1">
            <a:off x="1549236" y="3252150"/>
            <a:ext cx="663077" cy="2798535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79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5" grpId="0"/>
      <p:bldP spid="26" grpId="0" animBg="1"/>
      <p:bldP spid="27" grpId="0" animBg="1"/>
      <p:bldP spid="28" grpId="0" animBg="1"/>
      <p:bldP spid="29" grpId="0"/>
      <p:bldP spid="30" grpId="0"/>
      <p:bldP spid="31" grpId="0"/>
      <p:bldP spid="32" grpId="0" animBg="1"/>
      <p:bldP spid="33" grpId="0" animBg="1"/>
      <p:bldP spid="34" grpId="0"/>
      <p:bldP spid="35" grpId="0"/>
      <p:bldP spid="2" grpId="0" animBg="1"/>
      <p:bldP spid="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Supporting Record Level Operations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ounded Rectangle 3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smtClean="0"/>
              <a:t>Keeping Track of</a:t>
            </a:r>
            <a:endParaRPr lang="en-US" sz="2800" dirty="0"/>
          </a:p>
        </p:txBody>
      </p:sp>
      <p:cxnSp>
        <p:nvCxnSpPr>
          <p:cNvPr id="5" name="Straight Arrow Connector 4"/>
          <p:cNvCxnSpPr>
            <a:stCxn id="4" idx="2"/>
            <a:endCxn id="6" idx="0"/>
          </p:cNvCxnSpPr>
          <p:nvPr/>
        </p:nvCxnSpPr>
        <p:spPr>
          <a:xfrm flipH="1">
            <a:off x="1562100" y="2895600"/>
            <a:ext cx="2933700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04800" y="4049713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Pages in a File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 rot="16200000">
            <a:off x="7134225" y="5355021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38500" y="4067828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Records in a Page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96000" y="4056063"/>
            <a:ext cx="28194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Fields in a Record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4" idx="2"/>
            <a:endCxn id="8" idx="0"/>
          </p:cNvCxnSpPr>
          <p:nvPr/>
        </p:nvCxnSpPr>
        <p:spPr>
          <a:xfrm>
            <a:off x="4495800" y="2895600"/>
            <a:ext cx="0" cy="11722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>
            <a:off x="4495800" y="2895600"/>
            <a:ext cx="30099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80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Management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89088"/>
            <a:ext cx="8229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What is a DBMS buffer manager?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It is </a:t>
            </a:r>
            <a:r>
              <a:rPr lang="en-US" sz="2200" dirty="0"/>
              <a:t>a</a:t>
            </a:r>
            <a:r>
              <a:rPr lang="en-US" sz="2200" dirty="0" smtClean="0"/>
              <a:t> software component responsible for managing (e.g., placing and replacing) data on memory (or </a:t>
            </a:r>
            <a:r>
              <a:rPr lang="en-US" sz="2200" i="1" dirty="0" smtClean="0">
                <a:solidFill>
                  <a:srgbClr val="00B050"/>
                </a:solidFill>
              </a:rPr>
              <a:t>buffer pool</a:t>
            </a:r>
            <a:r>
              <a:rPr lang="en-US" sz="22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It hides the fact that not all data is in the buffer pool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655094" y="3919802"/>
            <a:ext cx="4230688" cy="1440085"/>
            <a:chOff x="1598" y="1522"/>
            <a:chExt cx="2665" cy="1080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606" y="1526"/>
              <a:ext cx="2649" cy="106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602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038" y="1522"/>
              <a:ext cx="430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476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913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3349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1598" y="186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1598" y="225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1606" y="1527"/>
              <a:ext cx="428" cy="3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2480" y="1527"/>
              <a:ext cx="429" cy="3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917" y="2264"/>
              <a:ext cx="428" cy="3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24"/>
          <p:cNvGrpSpPr>
            <a:grpSpLocks/>
          </p:cNvGrpSpPr>
          <p:nvPr/>
        </p:nvGrpSpPr>
        <p:grpSpPr bwMode="auto">
          <a:xfrm>
            <a:off x="4042569" y="5937739"/>
            <a:ext cx="1317625" cy="688975"/>
            <a:chOff x="2472" y="2966"/>
            <a:chExt cx="830" cy="434"/>
          </a:xfrm>
        </p:grpSpPr>
        <p:grpSp>
          <p:nvGrpSpPr>
            <p:cNvPr id="17" name="Group 22"/>
            <p:cNvGrpSpPr>
              <a:grpSpLocks/>
            </p:cNvGrpSpPr>
            <p:nvPr/>
          </p:nvGrpSpPr>
          <p:grpSpPr bwMode="auto">
            <a:xfrm>
              <a:off x="2472" y="2966"/>
              <a:ext cx="830" cy="434"/>
              <a:chOff x="2472" y="2966"/>
              <a:chExt cx="830" cy="434"/>
            </a:xfrm>
          </p:grpSpPr>
          <p:sp>
            <p:nvSpPr>
              <p:cNvPr id="19" name="Oval 18"/>
              <p:cNvSpPr>
                <a:spLocks noChangeArrowheads="1"/>
              </p:cNvSpPr>
              <p:nvPr/>
            </p:nvSpPr>
            <p:spPr bwMode="auto">
              <a:xfrm>
                <a:off x="2480" y="2966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19"/>
              <p:cNvSpPr>
                <a:spLocks noChangeArrowheads="1"/>
              </p:cNvSpPr>
              <p:nvPr/>
            </p:nvSpPr>
            <p:spPr bwMode="auto">
              <a:xfrm>
                <a:off x="2480" y="3303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0"/>
              <p:cNvSpPr>
                <a:spLocks noChangeShapeType="1"/>
              </p:cNvSpPr>
              <p:nvPr/>
            </p:nvSpPr>
            <p:spPr bwMode="auto">
              <a:xfrm>
                <a:off x="247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21"/>
              <p:cNvSpPr>
                <a:spLocks noChangeShapeType="1"/>
              </p:cNvSpPr>
              <p:nvPr/>
            </p:nvSpPr>
            <p:spPr bwMode="auto">
              <a:xfrm>
                <a:off x="330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2672" y="3034"/>
              <a:ext cx="407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>
                  <a:latin typeface="Book Antiqua" pitchFamily="18" charset="0"/>
                </a:rPr>
                <a:t>DB</a:t>
              </a:r>
            </a:p>
          </p:txBody>
        </p:sp>
      </p:grpSp>
      <p:sp>
        <p:nvSpPr>
          <p:cNvPr id="25" name="Rectangle 27"/>
          <p:cNvSpPr>
            <a:spLocks noChangeArrowheads="1"/>
          </p:cNvSpPr>
          <p:nvPr/>
        </p:nvSpPr>
        <p:spPr bwMode="auto">
          <a:xfrm>
            <a:off x="2876551" y="6187146"/>
            <a:ext cx="7778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latin typeface="Book Antiqua" pitchFamily="18" charset="0"/>
              </a:rPr>
              <a:t>DISK</a:t>
            </a:r>
          </a:p>
        </p:txBody>
      </p:sp>
      <p:sp>
        <p:nvSpPr>
          <p:cNvPr id="27" name="Rectangle 29"/>
          <p:cNvSpPr>
            <a:spLocks noChangeArrowheads="1"/>
          </p:cNvSpPr>
          <p:nvPr/>
        </p:nvSpPr>
        <p:spPr bwMode="auto">
          <a:xfrm>
            <a:off x="298964" y="3564901"/>
            <a:ext cx="1670330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 smtClean="0">
                <a:latin typeface="Book Antiqua" pitchFamily="18" charset="0"/>
              </a:rPr>
              <a:t>Memory page </a:t>
            </a:r>
            <a:br>
              <a:rPr lang="en-US" sz="1800" dirty="0" smtClean="0">
                <a:latin typeface="Book Antiqua" pitchFamily="18" charset="0"/>
              </a:rPr>
            </a:br>
            <a:r>
              <a:rPr lang="en-US" sz="1800" dirty="0" smtClean="0">
                <a:latin typeface="Book Antiqua" pitchFamily="18" charset="0"/>
              </a:rPr>
              <a:t>= disk block</a:t>
            </a:r>
            <a:endParaRPr lang="en-US" sz="1800" dirty="0">
              <a:latin typeface="Book Antiqua" pitchFamily="18" charset="0"/>
            </a:endParaRPr>
          </a:p>
        </p:txBody>
      </p:sp>
      <p:sp>
        <p:nvSpPr>
          <p:cNvPr id="28" name="Freeform 30"/>
          <p:cNvSpPr>
            <a:spLocks/>
          </p:cNvSpPr>
          <p:nvPr/>
        </p:nvSpPr>
        <p:spPr bwMode="auto">
          <a:xfrm>
            <a:off x="1823244" y="4651481"/>
            <a:ext cx="1039813" cy="300037"/>
          </a:xfrm>
          <a:custGeom>
            <a:avLst/>
            <a:gdLst>
              <a:gd name="T0" fmla="*/ 0 w 655"/>
              <a:gd name="T1" fmla="*/ 188 h 189"/>
              <a:gd name="T2" fmla="*/ 3 w 655"/>
              <a:gd name="T3" fmla="*/ 154 h 189"/>
              <a:gd name="T4" fmla="*/ 16 w 655"/>
              <a:gd name="T5" fmla="*/ 134 h 189"/>
              <a:gd name="T6" fmla="*/ 23 w 655"/>
              <a:gd name="T7" fmla="*/ 114 h 189"/>
              <a:gd name="T8" fmla="*/ 50 w 655"/>
              <a:gd name="T9" fmla="*/ 81 h 189"/>
              <a:gd name="T10" fmla="*/ 71 w 655"/>
              <a:gd name="T11" fmla="*/ 54 h 189"/>
              <a:gd name="T12" fmla="*/ 98 w 655"/>
              <a:gd name="T13" fmla="*/ 33 h 189"/>
              <a:gd name="T14" fmla="*/ 125 w 655"/>
              <a:gd name="T15" fmla="*/ 6 h 189"/>
              <a:gd name="T16" fmla="*/ 145 w 655"/>
              <a:gd name="T17" fmla="*/ 0 h 189"/>
              <a:gd name="T18" fmla="*/ 166 w 655"/>
              <a:gd name="T19" fmla="*/ 0 h 189"/>
              <a:gd name="T20" fmla="*/ 186 w 655"/>
              <a:gd name="T21" fmla="*/ 6 h 189"/>
              <a:gd name="T22" fmla="*/ 207 w 655"/>
              <a:gd name="T23" fmla="*/ 20 h 189"/>
              <a:gd name="T24" fmla="*/ 227 w 655"/>
              <a:gd name="T25" fmla="*/ 33 h 189"/>
              <a:gd name="T26" fmla="*/ 248 w 655"/>
              <a:gd name="T27" fmla="*/ 54 h 189"/>
              <a:gd name="T28" fmla="*/ 268 w 655"/>
              <a:gd name="T29" fmla="*/ 67 h 189"/>
              <a:gd name="T30" fmla="*/ 289 w 655"/>
              <a:gd name="T31" fmla="*/ 87 h 189"/>
              <a:gd name="T32" fmla="*/ 316 w 655"/>
              <a:gd name="T33" fmla="*/ 100 h 189"/>
              <a:gd name="T34" fmla="*/ 343 w 655"/>
              <a:gd name="T35" fmla="*/ 114 h 189"/>
              <a:gd name="T36" fmla="*/ 363 w 655"/>
              <a:gd name="T37" fmla="*/ 114 h 189"/>
              <a:gd name="T38" fmla="*/ 391 w 655"/>
              <a:gd name="T39" fmla="*/ 114 h 189"/>
              <a:gd name="T40" fmla="*/ 411 w 655"/>
              <a:gd name="T41" fmla="*/ 114 h 189"/>
              <a:gd name="T42" fmla="*/ 439 w 655"/>
              <a:gd name="T43" fmla="*/ 114 h 189"/>
              <a:gd name="T44" fmla="*/ 466 w 655"/>
              <a:gd name="T45" fmla="*/ 114 h 189"/>
              <a:gd name="T46" fmla="*/ 493 w 655"/>
              <a:gd name="T47" fmla="*/ 107 h 189"/>
              <a:gd name="T48" fmla="*/ 513 w 655"/>
              <a:gd name="T49" fmla="*/ 100 h 189"/>
              <a:gd name="T50" fmla="*/ 548 w 655"/>
              <a:gd name="T51" fmla="*/ 94 h 189"/>
              <a:gd name="T52" fmla="*/ 575 w 655"/>
              <a:gd name="T53" fmla="*/ 81 h 189"/>
              <a:gd name="T54" fmla="*/ 595 w 655"/>
              <a:gd name="T55" fmla="*/ 67 h 189"/>
              <a:gd name="T56" fmla="*/ 616 w 655"/>
              <a:gd name="T57" fmla="*/ 54 h 189"/>
              <a:gd name="T58" fmla="*/ 636 w 655"/>
              <a:gd name="T59" fmla="*/ 40 h 189"/>
              <a:gd name="T60" fmla="*/ 654 w 655"/>
              <a:gd name="T61" fmla="*/ 16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655" h="189">
                <a:moveTo>
                  <a:pt x="0" y="188"/>
                </a:moveTo>
                <a:lnTo>
                  <a:pt x="3" y="154"/>
                </a:lnTo>
                <a:lnTo>
                  <a:pt x="16" y="134"/>
                </a:lnTo>
                <a:lnTo>
                  <a:pt x="23" y="114"/>
                </a:lnTo>
                <a:lnTo>
                  <a:pt x="50" y="81"/>
                </a:lnTo>
                <a:lnTo>
                  <a:pt x="71" y="54"/>
                </a:lnTo>
                <a:lnTo>
                  <a:pt x="98" y="33"/>
                </a:lnTo>
                <a:lnTo>
                  <a:pt x="125" y="6"/>
                </a:lnTo>
                <a:lnTo>
                  <a:pt x="145" y="0"/>
                </a:lnTo>
                <a:lnTo>
                  <a:pt x="166" y="0"/>
                </a:lnTo>
                <a:lnTo>
                  <a:pt x="186" y="6"/>
                </a:lnTo>
                <a:lnTo>
                  <a:pt x="207" y="20"/>
                </a:lnTo>
                <a:lnTo>
                  <a:pt x="227" y="33"/>
                </a:lnTo>
                <a:lnTo>
                  <a:pt x="248" y="54"/>
                </a:lnTo>
                <a:lnTo>
                  <a:pt x="268" y="67"/>
                </a:lnTo>
                <a:lnTo>
                  <a:pt x="289" y="87"/>
                </a:lnTo>
                <a:lnTo>
                  <a:pt x="316" y="100"/>
                </a:lnTo>
                <a:lnTo>
                  <a:pt x="343" y="114"/>
                </a:lnTo>
                <a:lnTo>
                  <a:pt x="363" y="114"/>
                </a:lnTo>
                <a:lnTo>
                  <a:pt x="391" y="114"/>
                </a:lnTo>
                <a:lnTo>
                  <a:pt x="411" y="114"/>
                </a:lnTo>
                <a:lnTo>
                  <a:pt x="439" y="114"/>
                </a:lnTo>
                <a:lnTo>
                  <a:pt x="466" y="114"/>
                </a:lnTo>
                <a:lnTo>
                  <a:pt x="493" y="107"/>
                </a:lnTo>
                <a:lnTo>
                  <a:pt x="513" y="100"/>
                </a:lnTo>
                <a:lnTo>
                  <a:pt x="548" y="94"/>
                </a:lnTo>
                <a:lnTo>
                  <a:pt x="575" y="81"/>
                </a:lnTo>
                <a:lnTo>
                  <a:pt x="595" y="67"/>
                </a:lnTo>
                <a:lnTo>
                  <a:pt x="616" y="54"/>
                </a:lnTo>
                <a:lnTo>
                  <a:pt x="636" y="40"/>
                </a:lnTo>
                <a:lnTo>
                  <a:pt x="654" y="1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31"/>
          <p:cNvSpPr>
            <a:spLocks noChangeArrowheads="1"/>
          </p:cNvSpPr>
          <p:nvPr/>
        </p:nvSpPr>
        <p:spPr bwMode="auto">
          <a:xfrm>
            <a:off x="1385094" y="4857750"/>
            <a:ext cx="12160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latin typeface="Book Antiqua" pitchFamily="18" charset="0"/>
              </a:rPr>
              <a:t>free frame</a:t>
            </a:r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4736307" y="3505200"/>
            <a:ext cx="0" cy="398463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3073000" y="3196322"/>
            <a:ext cx="3339313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j-lt"/>
              </a:rPr>
              <a:t>Page Requests from Higher Levels</a:t>
            </a:r>
          </a:p>
        </p:txBody>
      </p:sp>
      <p:sp>
        <p:nvSpPr>
          <p:cNvPr id="32" name="Rectangle 34"/>
          <p:cNvSpPr>
            <a:spLocks noChangeArrowheads="1"/>
          </p:cNvSpPr>
          <p:nvPr/>
        </p:nvSpPr>
        <p:spPr bwMode="auto">
          <a:xfrm>
            <a:off x="7094929" y="4208667"/>
            <a:ext cx="1536704" cy="920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 dirty="0" smtClean="0">
                <a:latin typeface="+mj-lt"/>
              </a:rPr>
              <a:t>Buffer pool</a:t>
            </a:r>
          </a:p>
          <a:p>
            <a:pPr algn="ctr"/>
            <a:r>
              <a:rPr lang="en-US" sz="1800" b="1" dirty="0" smtClean="0">
                <a:latin typeface="+mj-lt"/>
              </a:rPr>
              <a:t>in the</a:t>
            </a:r>
          </a:p>
          <a:p>
            <a:pPr algn="ctr"/>
            <a:r>
              <a:rPr lang="en-US" b="1" dirty="0" smtClean="0">
                <a:latin typeface="+mj-lt"/>
              </a:rPr>
              <a:t>main memory</a:t>
            </a:r>
            <a:endParaRPr lang="en-US" b="1" dirty="0">
              <a:latin typeface="+mj-lt"/>
            </a:endParaRPr>
          </a:p>
        </p:txBody>
      </p:sp>
      <p:sp>
        <p:nvSpPr>
          <p:cNvPr id="33" name="Freeform 35"/>
          <p:cNvSpPr>
            <a:spLocks/>
          </p:cNvSpPr>
          <p:nvPr/>
        </p:nvSpPr>
        <p:spPr bwMode="auto">
          <a:xfrm>
            <a:off x="4888707" y="5648814"/>
            <a:ext cx="1022350" cy="153988"/>
          </a:xfrm>
          <a:custGeom>
            <a:avLst/>
            <a:gdLst>
              <a:gd name="T0" fmla="*/ 643 w 644"/>
              <a:gd name="T1" fmla="*/ 96 h 97"/>
              <a:gd name="T2" fmla="*/ 640 w 644"/>
              <a:gd name="T3" fmla="*/ 79 h 97"/>
              <a:gd name="T4" fmla="*/ 627 w 644"/>
              <a:gd name="T5" fmla="*/ 69 h 97"/>
              <a:gd name="T6" fmla="*/ 621 w 644"/>
              <a:gd name="T7" fmla="*/ 58 h 97"/>
              <a:gd name="T8" fmla="*/ 594 w 644"/>
              <a:gd name="T9" fmla="*/ 41 h 97"/>
              <a:gd name="T10" fmla="*/ 573 w 644"/>
              <a:gd name="T11" fmla="*/ 27 h 97"/>
              <a:gd name="T12" fmla="*/ 547 w 644"/>
              <a:gd name="T13" fmla="*/ 17 h 97"/>
              <a:gd name="T14" fmla="*/ 520 w 644"/>
              <a:gd name="T15" fmla="*/ 3 h 97"/>
              <a:gd name="T16" fmla="*/ 500 w 644"/>
              <a:gd name="T17" fmla="*/ 0 h 97"/>
              <a:gd name="T18" fmla="*/ 480 w 644"/>
              <a:gd name="T19" fmla="*/ 0 h 97"/>
              <a:gd name="T20" fmla="*/ 460 w 644"/>
              <a:gd name="T21" fmla="*/ 3 h 97"/>
              <a:gd name="T22" fmla="*/ 439 w 644"/>
              <a:gd name="T23" fmla="*/ 10 h 97"/>
              <a:gd name="T24" fmla="*/ 420 w 644"/>
              <a:gd name="T25" fmla="*/ 17 h 97"/>
              <a:gd name="T26" fmla="*/ 399 w 644"/>
              <a:gd name="T27" fmla="*/ 27 h 97"/>
              <a:gd name="T28" fmla="*/ 380 w 644"/>
              <a:gd name="T29" fmla="*/ 34 h 97"/>
              <a:gd name="T30" fmla="*/ 359 w 644"/>
              <a:gd name="T31" fmla="*/ 44 h 97"/>
              <a:gd name="T32" fmla="*/ 332 w 644"/>
              <a:gd name="T33" fmla="*/ 51 h 97"/>
              <a:gd name="T34" fmla="*/ 305 w 644"/>
              <a:gd name="T35" fmla="*/ 58 h 97"/>
              <a:gd name="T36" fmla="*/ 286 w 644"/>
              <a:gd name="T37" fmla="*/ 58 h 97"/>
              <a:gd name="T38" fmla="*/ 259 w 644"/>
              <a:gd name="T39" fmla="*/ 58 h 97"/>
              <a:gd name="T40" fmla="*/ 238 w 644"/>
              <a:gd name="T41" fmla="*/ 58 h 97"/>
              <a:gd name="T42" fmla="*/ 212 w 644"/>
              <a:gd name="T43" fmla="*/ 58 h 97"/>
              <a:gd name="T44" fmla="*/ 185 w 644"/>
              <a:gd name="T45" fmla="*/ 58 h 97"/>
              <a:gd name="T46" fmla="*/ 158 w 644"/>
              <a:gd name="T47" fmla="*/ 55 h 97"/>
              <a:gd name="T48" fmla="*/ 138 w 644"/>
              <a:gd name="T49" fmla="*/ 51 h 97"/>
              <a:gd name="T50" fmla="*/ 104 w 644"/>
              <a:gd name="T51" fmla="*/ 48 h 97"/>
              <a:gd name="T52" fmla="*/ 78 w 644"/>
              <a:gd name="T53" fmla="*/ 41 h 97"/>
              <a:gd name="T54" fmla="*/ 58 w 644"/>
              <a:gd name="T55" fmla="*/ 34 h 97"/>
              <a:gd name="T56" fmla="*/ 38 w 644"/>
              <a:gd name="T57" fmla="*/ 27 h 97"/>
              <a:gd name="T58" fmla="*/ 18 w 644"/>
              <a:gd name="T59" fmla="*/ 21 h 97"/>
              <a:gd name="T60" fmla="*/ 0 w 644"/>
              <a:gd name="T61" fmla="*/ 8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644" h="97">
                <a:moveTo>
                  <a:pt x="643" y="96"/>
                </a:moveTo>
                <a:lnTo>
                  <a:pt x="640" y="79"/>
                </a:lnTo>
                <a:lnTo>
                  <a:pt x="627" y="69"/>
                </a:lnTo>
                <a:lnTo>
                  <a:pt x="621" y="58"/>
                </a:lnTo>
                <a:lnTo>
                  <a:pt x="594" y="41"/>
                </a:lnTo>
                <a:lnTo>
                  <a:pt x="573" y="27"/>
                </a:lnTo>
                <a:lnTo>
                  <a:pt x="547" y="17"/>
                </a:lnTo>
                <a:lnTo>
                  <a:pt x="520" y="3"/>
                </a:lnTo>
                <a:lnTo>
                  <a:pt x="500" y="0"/>
                </a:lnTo>
                <a:lnTo>
                  <a:pt x="480" y="0"/>
                </a:lnTo>
                <a:lnTo>
                  <a:pt x="460" y="3"/>
                </a:lnTo>
                <a:lnTo>
                  <a:pt x="439" y="10"/>
                </a:lnTo>
                <a:lnTo>
                  <a:pt x="420" y="17"/>
                </a:lnTo>
                <a:lnTo>
                  <a:pt x="399" y="27"/>
                </a:lnTo>
                <a:lnTo>
                  <a:pt x="380" y="34"/>
                </a:lnTo>
                <a:lnTo>
                  <a:pt x="359" y="44"/>
                </a:lnTo>
                <a:lnTo>
                  <a:pt x="332" y="51"/>
                </a:lnTo>
                <a:lnTo>
                  <a:pt x="305" y="58"/>
                </a:lnTo>
                <a:lnTo>
                  <a:pt x="286" y="58"/>
                </a:lnTo>
                <a:lnTo>
                  <a:pt x="259" y="58"/>
                </a:lnTo>
                <a:lnTo>
                  <a:pt x="238" y="58"/>
                </a:lnTo>
                <a:lnTo>
                  <a:pt x="212" y="58"/>
                </a:lnTo>
                <a:lnTo>
                  <a:pt x="185" y="58"/>
                </a:lnTo>
                <a:lnTo>
                  <a:pt x="158" y="55"/>
                </a:lnTo>
                <a:lnTo>
                  <a:pt x="138" y="51"/>
                </a:lnTo>
                <a:lnTo>
                  <a:pt x="104" y="48"/>
                </a:lnTo>
                <a:lnTo>
                  <a:pt x="78" y="41"/>
                </a:lnTo>
                <a:lnTo>
                  <a:pt x="58" y="34"/>
                </a:lnTo>
                <a:lnTo>
                  <a:pt x="38" y="27"/>
                </a:lnTo>
                <a:lnTo>
                  <a:pt x="18" y="21"/>
                </a:lnTo>
                <a:lnTo>
                  <a:pt x="0" y="8"/>
                </a:lnTo>
              </a:path>
            </a:pathLst>
          </a:custGeom>
          <a:noFill/>
          <a:ln w="12700" cap="rnd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Rectangle 36"/>
          <p:cNvSpPr>
            <a:spLocks noChangeArrowheads="1"/>
          </p:cNvSpPr>
          <p:nvPr/>
        </p:nvSpPr>
        <p:spPr bwMode="auto">
          <a:xfrm>
            <a:off x="5614194" y="5888527"/>
            <a:ext cx="2717989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j-lt"/>
              </a:rPr>
              <a:t>choice of frame dictated</a:t>
            </a:r>
          </a:p>
          <a:p>
            <a:r>
              <a:rPr lang="en-US" sz="2000" dirty="0">
                <a:solidFill>
                  <a:srgbClr val="0070C0"/>
                </a:solidFill>
                <a:latin typeface="+mj-lt"/>
              </a:rPr>
              <a:t>by 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a </a:t>
            </a:r>
            <a:r>
              <a:rPr lang="en-US" sz="2000" b="1" i="1" dirty="0" smtClean="0">
                <a:solidFill>
                  <a:srgbClr val="0070C0"/>
                </a:solidFill>
                <a:latin typeface="+mj-lt"/>
              </a:rPr>
              <a:t>replacement </a:t>
            </a:r>
            <a:r>
              <a:rPr lang="en-US" sz="2000" b="1" i="1" dirty="0">
                <a:solidFill>
                  <a:srgbClr val="0070C0"/>
                </a:solidFill>
                <a:latin typeface="+mj-lt"/>
              </a:rPr>
              <a:t>policy</a:t>
            </a:r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4736307" y="5383702"/>
            <a:ext cx="0" cy="549275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/>
          <p:cNvCxnSpPr>
            <a:endCxn id="13" idx="1"/>
          </p:cNvCxnSpPr>
          <p:nvPr/>
        </p:nvCxnSpPr>
        <p:spPr>
          <a:xfrm>
            <a:off x="1969294" y="3886784"/>
            <a:ext cx="698500" cy="2650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96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 animBg="1"/>
      <p:bldP spid="29" grpId="0"/>
      <p:bldP spid="30" grpId="0" animBg="1"/>
      <p:bldP spid="31" grpId="0"/>
      <p:bldP spid="32" grpId="0"/>
      <p:bldP spid="33" grpId="0" animBg="1"/>
      <p:bldP spid="34" grpId="0"/>
      <p:bldP spid="3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Record Formats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Fields in a record can be either of: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Fixed-Length: </a:t>
            </a:r>
            <a:r>
              <a:rPr lang="en-US" dirty="0" smtClean="0"/>
              <a:t>each field has a fixed length and the number of fields is also fixed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Variable-Length: </a:t>
            </a:r>
            <a:r>
              <a:rPr lang="en-US" dirty="0" smtClean="0"/>
              <a:t>fields are of variable lengths but the number of fields is fixed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Information common to all records (e.g., number of fields and field types) are stored in the </a:t>
            </a:r>
            <a:r>
              <a:rPr lang="en-US" sz="2800" dirty="0" smtClean="0">
                <a:solidFill>
                  <a:srgbClr val="0070C0"/>
                </a:solidFill>
              </a:rPr>
              <a:t>system catalog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9115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Fixed-Length Fields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Fixed-length fields can be stored consecutively and their addresses can be calculated using information about the lengths of preceding fields</a:t>
            </a: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835150" y="3863975"/>
            <a:ext cx="5245100" cy="749300"/>
            <a:chOff x="1156" y="1588"/>
            <a:chExt cx="3304" cy="472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156" y="1588"/>
              <a:ext cx="856" cy="47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020" y="1588"/>
              <a:ext cx="856" cy="47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884" y="1588"/>
              <a:ext cx="1096" cy="47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3988" y="1588"/>
              <a:ext cx="472" cy="47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</p:grpSp>
      <p:sp>
        <p:nvSpPr>
          <p:cNvPr id="9" name="Line 11"/>
          <p:cNvSpPr>
            <a:spLocks noChangeShapeType="1"/>
          </p:cNvSpPr>
          <p:nvPr/>
        </p:nvSpPr>
        <p:spPr bwMode="auto">
          <a:xfrm flipH="1" flipV="1">
            <a:off x="1828800" y="4619625"/>
            <a:ext cx="1524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 b="1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431925" y="5207000"/>
            <a:ext cx="20919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rgbClr val="CF0E30"/>
                </a:solidFill>
                <a:latin typeface="Book Antiqua" pitchFamily="18" charset="0"/>
              </a:rPr>
              <a:t>Base address (B)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2270125" y="39957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L1</a:t>
            </a: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flipH="1">
            <a:off x="1828800" y="4238625"/>
            <a:ext cx="457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 b="1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2743200" y="4238625"/>
            <a:ext cx="457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 b="1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565525" y="39957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L2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5089525" y="39957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L3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6384925" y="39957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L4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2346325" y="33861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F1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3565525" y="33861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F2</a:t>
            </a: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5089525" y="33861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F3</a:t>
            </a:r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6384925" y="33861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F4</a:t>
            </a:r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 flipH="1" flipV="1">
            <a:off x="4572000" y="4619625"/>
            <a:ext cx="1524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 b="1"/>
          </a:p>
        </p:txBody>
      </p:sp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4022725" y="5207000"/>
            <a:ext cx="248786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rgbClr val="CF0E30"/>
                </a:solidFill>
                <a:latin typeface="Book Antiqua" pitchFamily="18" charset="0"/>
              </a:rPr>
              <a:t>Address = B+L1+L2</a:t>
            </a:r>
          </a:p>
        </p:txBody>
      </p:sp>
    </p:spTree>
    <p:extLst>
      <p:ext uri="{BB962C8B-B14F-4D97-AF65-F5344CB8AC3E}">
        <p14:creationId xmlns:p14="http://schemas.microsoft.com/office/powerpoint/2010/main" val="419164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Variable-Length Fields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There are two possible organizations to store variable-length fields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Consecutive storage of fields separated by delimiters</a:t>
            </a:r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23" name="Group 24"/>
          <p:cNvGrpSpPr>
            <a:grpSpLocks/>
          </p:cNvGrpSpPr>
          <p:nvPr/>
        </p:nvGrpSpPr>
        <p:grpSpPr bwMode="auto">
          <a:xfrm>
            <a:off x="1711325" y="3810000"/>
            <a:ext cx="5876925" cy="596900"/>
            <a:chOff x="758" y="1492"/>
            <a:chExt cx="3702" cy="376"/>
          </a:xfrm>
        </p:grpSpPr>
        <p:grpSp>
          <p:nvGrpSpPr>
            <p:cNvPr id="24" name="Group 9"/>
            <p:cNvGrpSpPr>
              <a:grpSpLocks/>
            </p:cNvGrpSpPr>
            <p:nvPr/>
          </p:nvGrpSpPr>
          <p:grpSpPr bwMode="auto">
            <a:xfrm>
              <a:off x="772" y="1492"/>
              <a:ext cx="856" cy="376"/>
              <a:chOff x="772" y="1492"/>
              <a:chExt cx="856" cy="376"/>
            </a:xfrm>
          </p:grpSpPr>
          <p:sp>
            <p:nvSpPr>
              <p:cNvPr id="39" name="Rectangle 7"/>
              <p:cNvSpPr>
                <a:spLocks noChangeArrowheads="1"/>
              </p:cNvSpPr>
              <p:nvPr/>
            </p:nvSpPr>
            <p:spPr bwMode="auto">
              <a:xfrm>
                <a:off x="772" y="1492"/>
                <a:ext cx="232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  <p:sp>
            <p:nvSpPr>
              <p:cNvPr id="40" name="Rectangle 8"/>
              <p:cNvSpPr>
                <a:spLocks noChangeArrowheads="1"/>
              </p:cNvSpPr>
              <p:nvPr/>
            </p:nvSpPr>
            <p:spPr bwMode="auto">
              <a:xfrm>
                <a:off x="1012" y="1492"/>
                <a:ext cx="616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</p:grpSp>
        <p:sp>
          <p:nvSpPr>
            <p:cNvPr id="25" name="Rectangle 10"/>
            <p:cNvSpPr>
              <a:spLocks noChangeArrowheads="1"/>
            </p:cNvSpPr>
            <p:nvPr/>
          </p:nvSpPr>
          <p:spPr bwMode="auto">
            <a:xfrm>
              <a:off x="1636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26" name="Rectangle 11"/>
            <p:cNvSpPr>
              <a:spLocks noChangeArrowheads="1"/>
            </p:cNvSpPr>
            <p:nvPr/>
          </p:nvSpPr>
          <p:spPr bwMode="auto">
            <a:xfrm>
              <a:off x="1876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grpSp>
          <p:nvGrpSpPr>
            <p:cNvPr id="27" name="Group 14"/>
            <p:cNvGrpSpPr>
              <a:grpSpLocks/>
            </p:cNvGrpSpPr>
            <p:nvPr/>
          </p:nvGrpSpPr>
          <p:grpSpPr bwMode="auto">
            <a:xfrm>
              <a:off x="2500" y="1492"/>
              <a:ext cx="856" cy="376"/>
              <a:chOff x="2500" y="1492"/>
              <a:chExt cx="856" cy="376"/>
            </a:xfrm>
          </p:grpSpPr>
          <p:sp>
            <p:nvSpPr>
              <p:cNvPr id="37" name="Rectangle 12"/>
              <p:cNvSpPr>
                <a:spLocks noChangeArrowheads="1"/>
              </p:cNvSpPr>
              <p:nvPr/>
            </p:nvSpPr>
            <p:spPr bwMode="auto">
              <a:xfrm>
                <a:off x="2500" y="1492"/>
                <a:ext cx="232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  <p:sp>
            <p:nvSpPr>
              <p:cNvPr id="38" name="Rectangle 13"/>
              <p:cNvSpPr>
                <a:spLocks noChangeArrowheads="1"/>
              </p:cNvSpPr>
              <p:nvPr/>
            </p:nvSpPr>
            <p:spPr bwMode="auto">
              <a:xfrm>
                <a:off x="2740" y="1492"/>
                <a:ext cx="616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</p:grpSp>
        <p:grpSp>
          <p:nvGrpSpPr>
            <p:cNvPr id="28" name="Group 17"/>
            <p:cNvGrpSpPr>
              <a:grpSpLocks/>
            </p:cNvGrpSpPr>
            <p:nvPr/>
          </p:nvGrpSpPr>
          <p:grpSpPr bwMode="auto">
            <a:xfrm>
              <a:off x="3364" y="1492"/>
              <a:ext cx="856" cy="376"/>
              <a:chOff x="3364" y="1492"/>
              <a:chExt cx="856" cy="376"/>
            </a:xfrm>
          </p:grpSpPr>
          <p:sp>
            <p:nvSpPr>
              <p:cNvPr id="35" name="Rectangle 15"/>
              <p:cNvSpPr>
                <a:spLocks noChangeArrowheads="1"/>
              </p:cNvSpPr>
              <p:nvPr/>
            </p:nvSpPr>
            <p:spPr bwMode="auto">
              <a:xfrm>
                <a:off x="3364" y="1492"/>
                <a:ext cx="232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  <p:sp>
            <p:nvSpPr>
              <p:cNvPr id="36" name="Rectangle 16"/>
              <p:cNvSpPr>
                <a:spLocks noChangeArrowheads="1"/>
              </p:cNvSpPr>
              <p:nvPr/>
            </p:nvSpPr>
            <p:spPr bwMode="auto">
              <a:xfrm>
                <a:off x="3604" y="1492"/>
                <a:ext cx="616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</p:grpSp>
        <p:sp>
          <p:nvSpPr>
            <p:cNvPr id="29" name="Rectangle 18"/>
            <p:cNvSpPr>
              <a:spLocks noChangeArrowheads="1"/>
            </p:cNvSpPr>
            <p:nvPr/>
          </p:nvSpPr>
          <p:spPr bwMode="auto">
            <a:xfrm>
              <a:off x="758" y="15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Book Antiqua" pitchFamily="18" charset="0"/>
                </a:rPr>
                <a:t>4</a:t>
              </a:r>
            </a:p>
          </p:txBody>
        </p:sp>
        <p:sp>
          <p:nvSpPr>
            <p:cNvPr id="30" name="Rectangle 19"/>
            <p:cNvSpPr>
              <a:spLocks noChangeArrowheads="1"/>
            </p:cNvSpPr>
            <p:nvPr/>
          </p:nvSpPr>
          <p:spPr bwMode="auto">
            <a:xfrm>
              <a:off x="1670" y="15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Book Antiqua" pitchFamily="18" charset="0"/>
                </a:rPr>
                <a:t>$</a:t>
              </a:r>
            </a:p>
          </p:txBody>
        </p:sp>
        <p:sp>
          <p:nvSpPr>
            <p:cNvPr id="31" name="Rectangle 20"/>
            <p:cNvSpPr>
              <a:spLocks noChangeArrowheads="1"/>
            </p:cNvSpPr>
            <p:nvPr/>
          </p:nvSpPr>
          <p:spPr bwMode="auto">
            <a:xfrm>
              <a:off x="2534" y="15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Book Antiqua" pitchFamily="18" charset="0"/>
                </a:rPr>
                <a:t>$</a:t>
              </a:r>
            </a:p>
          </p:txBody>
        </p:sp>
        <p:sp>
          <p:nvSpPr>
            <p:cNvPr id="32" name="Rectangle 21"/>
            <p:cNvSpPr>
              <a:spLocks noChangeArrowheads="1"/>
            </p:cNvSpPr>
            <p:nvPr/>
          </p:nvSpPr>
          <p:spPr bwMode="auto">
            <a:xfrm>
              <a:off x="3398" y="15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Book Antiqua" pitchFamily="18" charset="0"/>
                </a:rPr>
                <a:t>$</a:t>
              </a:r>
            </a:p>
          </p:txBody>
        </p:sp>
        <p:sp>
          <p:nvSpPr>
            <p:cNvPr id="33" name="Rectangle 22"/>
            <p:cNvSpPr>
              <a:spLocks noChangeArrowheads="1"/>
            </p:cNvSpPr>
            <p:nvPr/>
          </p:nvSpPr>
          <p:spPr bwMode="auto">
            <a:xfrm>
              <a:off x="4228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34" name="Rectangle 23"/>
            <p:cNvSpPr>
              <a:spLocks noChangeArrowheads="1"/>
            </p:cNvSpPr>
            <p:nvPr/>
          </p:nvSpPr>
          <p:spPr bwMode="auto">
            <a:xfrm>
              <a:off x="4262" y="15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Book Antiqua" pitchFamily="18" charset="0"/>
                </a:rPr>
                <a:t>$</a:t>
              </a:r>
            </a:p>
          </p:txBody>
        </p:sp>
      </p:grpSp>
      <p:sp>
        <p:nvSpPr>
          <p:cNvPr id="41" name="Line 25"/>
          <p:cNvSpPr>
            <a:spLocks noChangeShapeType="1"/>
          </p:cNvSpPr>
          <p:nvPr/>
        </p:nvSpPr>
        <p:spPr bwMode="auto">
          <a:xfrm flipV="1">
            <a:off x="1803400" y="4413250"/>
            <a:ext cx="152400" cy="381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42" name="Rectangle 26"/>
          <p:cNvSpPr>
            <a:spLocks noChangeArrowheads="1"/>
          </p:cNvSpPr>
          <p:nvPr/>
        </p:nvSpPr>
        <p:spPr bwMode="auto">
          <a:xfrm>
            <a:off x="1143000" y="4690234"/>
            <a:ext cx="836769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Book Antiqua" pitchFamily="18" charset="0"/>
              </a:rPr>
              <a:t>Field</a:t>
            </a:r>
          </a:p>
          <a:p>
            <a:r>
              <a:rPr lang="en-US" sz="1800" b="1" dirty="0">
                <a:solidFill>
                  <a:srgbClr val="FF0000"/>
                </a:solidFill>
                <a:latin typeface="Book Antiqua" pitchFamily="18" charset="0"/>
              </a:rPr>
              <a:t>Count</a:t>
            </a:r>
          </a:p>
        </p:txBody>
      </p:sp>
      <p:sp>
        <p:nvSpPr>
          <p:cNvPr id="43" name="Rectangle 27"/>
          <p:cNvSpPr>
            <a:spLocks noChangeArrowheads="1"/>
          </p:cNvSpPr>
          <p:nvPr/>
        </p:nvSpPr>
        <p:spPr bwMode="auto">
          <a:xfrm>
            <a:off x="2643262" y="4574741"/>
            <a:ext cx="4094070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Fields Delimited by Special Symbols</a:t>
            </a:r>
          </a:p>
        </p:txBody>
      </p:sp>
      <p:sp>
        <p:nvSpPr>
          <p:cNvPr id="44" name="Rectangle 28"/>
          <p:cNvSpPr>
            <a:spLocks noChangeArrowheads="1"/>
          </p:cNvSpPr>
          <p:nvPr/>
        </p:nvSpPr>
        <p:spPr bwMode="auto">
          <a:xfrm>
            <a:off x="2322513" y="3478213"/>
            <a:ext cx="4562147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2"/>
                </a:solidFill>
                <a:latin typeface="Book Antiqua" pitchFamily="18" charset="0"/>
              </a:rPr>
              <a:t>F1                    F2                   F3                    F4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179513" y="5867400"/>
            <a:ext cx="6821487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This entails a scan of records to locate a desired field!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65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/>
      <p:bldP spid="43" grpId="0"/>
      <p:bldP spid="44" grpId="0"/>
      <p:bldP spid="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Variable-Length Fields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There are two possible organizations to store variable-length fields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Consecutive storage of fields separated by delimiters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Storage of fields with an array of integer offsets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5" name="Rectangle 29"/>
          <p:cNvSpPr>
            <a:spLocks noChangeArrowheads="1"/>
          </p:cNvSpPr>
          <p:nvPr/>
        </p:nvSpPr>
        <p:spPr bwMode="auto">
          <a:xfrm>
            <a:off x="3876675" y="3701931"/>
            <a:ext cx="3407985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2"/>
                </a:solidFill>
                <a:latin typeface="Book Antiqua" pitchFamily="18" charset="0"/>
              </a:rPr>
              <a:t>F1             F2             F3             F4</a:t>
            </a:r>
          </a:p>
        </p:txBody>
      </p:sp>
      <p:grpSp>
        <p:nvGrpSpPr>
          <p:cNvPr id="46" name="Group 39"/>
          <p:cNvGrpSpPr>
            <a:grpSpLocks/>
          </p:cNvGrpSpPr>
          <p:nvPr/>
        </p:nvGrpSpPr>
        <p:grpSpPr bwMode="auto">
          <a:xfrm>
            <a:off x="1689100" y="4033718"/>
            <a:ext cx="5854700" cy="596900"/>
            <a:chOff x="772" y="2500"/>
            <a:chExt cx="3688" cy="376"/>
          </a:xfrm>
        </p:grpSpPr>
        <p:sp>
          <p:nvSpPr>
            <p:cNvPr id="47" name="Rectangle 30"/>
            <p:cNvSpPr>
              <a:spLocks noChangeArrowheads="1"/>
            </p:cNvSpPr>
            <p:nvPr/>
          </p:nvSpPr>
          <p:spPr bwMode="auto">
            <a:xfrm>
              <a:off x="772" y="2500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48" name="Rectangle 31"/>
            <p:cNvSpPr>
              <a:spLocks noChangeArrowheads="1"/>
            </p:cNvSpPr>
            <p:nvPr/>
          </p:nvSpPr>
          <p:spPr bwMode="auto">
            <a:xfrm>
              <a:off x="1012" y="2500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49" name="Rectangle 32"/>
            <p:cNvSpPr>
              <a:spLocks noChangeArrowheads="1"/>
            </p:cNvSpPr>
            <p:nvPr/>
          </p:nvSpPr>
          <p:spPr bwMode="auto">
            <a:xfrm>
              <a:off x="1252" y="2500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0" name="Rectangle 33"/>
            <p:cNvSpPr>
              <a:spLocks noChangeArrowheads="1"/>
            </p:cNvSpPr>
            <p:nvPr/>
          </p:nvSpPr>
          <p:spPr bwMode="auto">
            <a:xfrm>
              <a:off x="1492" y="2500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1" name="Rectangle 34"/>
            <p:cNvSpPr>
              <a:spLocks noChangeArrowheads="1"/>
            </p:cNvSpPr>
            <p:nvPr/>
          </p:nvSpPr>
          <p:spPr bwMode="auto">
            <a:xfrm>
              <a:off x="1732" y="2500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2" name="Rectangle 35"/>
            <p:cNvSpPr>
              <a:spLocks noChangeArrowheads="1"/>
            </p:cNvSpPr>
            <p:nvPr/>
          </p:nvSpPr>
          <p:spPr bwMode="auto">
            <a:xfrm>
              <a:off x="1972" y="2500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3" name="Rectangle 36"/>
            <p:cNvSpPr>
              <a:spLocks noChangeArrowheads="1"/>
            </p:cNvSpPr>
            <p:nvPr/>
          </p:nvSpPr>
          <p:spPr bwMode="auto">
            <a:xfrm>
              <a:off x="2596" y="2500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4" name="Rectangle 37"/>
            <p:cNvSpPr>
              <a:spLocks noChangeArrowheads="1"/>
            </p:cNvSpPr>
            <p:nvPr/>
          </p:nvSpPr>
          <p:spPr bwMode="auto">
            <a:xfrm>
              <a:off x="3220" y="2500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5" name="Rectangle 38"/>
            <p:cNvSpPr>
              <a:spLocks noChangeArrowheads="1"/>
            </p:cNvSpPr>
            <p:nvPr/>
          </p:nvSpPr>
          <p:spPr bwMode="auto">
            <a:xfrm>
              <a:off x="3844" y="2500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</p:grpSp>
      <p:grpSp>
        <p:nvGrpSpPr>
          <p:cNvPr id="56" name="Group 45"/>
          <p:cNvGrpSpPr>
            <a:grpSpLocks/>
          </p:cNvGrpSpPr>
          <p:nvPr/>
        </p:nvGrpSpPr>
        <p:grpSpPr bwMode="auto">
          <a:xfrm>
            <a:off x="1835150" y="4560768"/>
            <a:ext cx="5716588" cy="700088"/>
            <a:chOff x="864" y="2832"/>
            <a:chExt cx="3601" cy="441"/>
          </a:xfrm>
        </p:grpSpPr>
        <p:sp>
          <p:nvSpPr>
            <p:cNvPr id="57" name="Freeform 40"/>
            <p:cNvSpPr>
              <a:spLocks/>
            </p:cNvSpPr>
            <p:nvPr/>
          </p:nvSpPr>
          <p:spPr bwMode="auto">
            <a:xfrm>
              <a:off x="864" y="2832"/>
              <a:ext cx="1105" cy="303"/>
            </a:xfrm>
            <a:custGeom>
              <a:avLst/>
              <a:gdLst>
                <a:gd name="T0" fmla="*/ 0 w 1105"/>
                <a:gd name="T1" fmla="*/ 0 h 303"/>
                <a:gd name="T2" fmla="*/ 15 w 1105"/>
                <a:gd name="T3" fmla="*/ 65 h 303"/>
                <a:gd name="T4" fmla="*/ 28 w 1105"/>
                <a:gd name="T5" fmla="*/ 115 h 303"/>
                <a:gd name="T6" fmla="*/ 40 w 1105"/>
                <a:gd name="T7" fmla="*/ 152 h 303"/>
                <a:gd name="T8" fmla="*/ 78 w 1105"/>
                <a:gd name="T9" fmla="*/ 190 h 303"/>
                <a:gd name="T10" fmla="*/ 115 w 1105"/>
                <a:gd name="T11" fmla="*/ 215 h 303"/>
                <a:gd name="T12" fmla="*/ 153 w 1105"/>
                <a:gd name="T13" fmla="*/ 227 h 303"/>
                <a:gd name="T14" fmla="*/ 190 w 1105"/>
                <a:gd name="T15" fmla="*/ 240 h 303"/>
                <a:gd name="T16" fmla="*/ 240 w 1105"/>
                <a:gd name="T17" fmla="*/ 240 h 303"/>
                <a:gd name="T18" fmla="*/ 278 w 1105"/>
                <a:gd name="T19" fmla="*/ 252 h 303"/>
                <a:gd name="T20" fmla="*/ 316 w 1105"/>
                <a:gd name="T21" fmla="*/ 265 h 303"/>
                <a:gd name="T22" fmla="*/ 353 w 1105"/>
                <a:gd name="T23" fmla="*/ 265 h 303"/>
                <a:gd name="T24" fmla="*/ 391 w 1105"/>
                <a:gd name="T25" fmla="*/ 277 h 303"/>
                <a:gd name="T26" fmla="*/ 441 w 1105"/>
                <a:gd name="T27" fmla="*/ 290 h 303"/>
                <a:gd name="T28" fmla="*/ 478 w 1105"/>
                <a:gd name="T29" fmla="*/ 290 h 303"/>
                <a:gd name="T30" fmla="*/ 516 w 1105"/>
                <a:gd name="T31" fmla="*/ 290 h 303"/>
                <a:gd name="T32" fmla="*/ 566 w 1105"/>
                <a:gd name="T33" fmla="*/ 302 h 303"/>
                <a:gd name="T34" fmla="*/ 603 w 1105"/>
                <a:gd name="T35" fmla="*/ 302 h 303"/>
                <a:gd name="T36" fmla="*/ 641 w 1105"/>
                <a:gd name="T37" fmla="*/ 302 h 303"/>
                <a:gd name="T38" fmla="*/ 678 w 1105"/>
                <a:gd name="T39" fmla="*/ 302 h 303"/>
                <a:gd name="T40" fmla="*/ 716 w 1105"/>
                <a:gd name="T41" fmla="*/ 302 h 303"/>
                <a:gd name="T42" fmla="*/ 753 w 1105"/>
                <a:gd name="T43" fmla="*/ 302 h 303"/>
                <a:gd name="T44" fmla="*/ 803 w 1105"/>
                <a:gd name="T45" fmla="*/ 290 h 303"/>
                <a:gd name="T46" fmla="*/ 841 w 1105"/>
                <a:gd name="T47" fmla="*/ 290 h 303"/>
                <a:gd name="T48" fmla="*/ 878 w 1105"/>
                <a:gd name="T49" fmla="*/ 277 h 303"/>
                <a:gd name="T50" fmla="*/ 916 w 1105"/>
                <a:gd name="T51" fmla="*/ 265 h 303"/>
                <a:gd name="T52" fmla="*/ 953 w 1105"/>
                <a:gd name="T53" fmla="*/ 252 h 303"/>
                <a:gd name="T54" fmla="*/ 991 w 1105"/>
                <a:gd name="T55" fmla="*/ 227 h 303"/>
                <a:gd name="T56" fmla="*/ 1028 w 1105"/>
                <a:gd name="T57" fmla="*/ 202 h 303"/>
                <a:gd name="T58" fmla="*/ 1053 w 1105"/>
                <a:gd name="T59" fmla="*/ 165 h 303"/>
                <a:gd name="T60" fmla="*/ 1078 w 1105"/>
                <a:gd name="T61" fmla="*/ 127 h 303"/>
                <a:gd name="T62" fmla="*/ 1103 w 1105"/>
                <a:gd name="T63" fmla="*/ 90 h 303"/>
                <a:gd name="T64" fmla="*/ 1104 w 1105"/>
                <a:gd name="T65" fmla="*/ 48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05" h="303">
                  <a:moveTo>
                    <a:pt x="0" y="0"/>
                  </a:moveTo>
                  <a:lnTo>
                    <a:pt x="15" y="65"/>
                  </a:lnTo>
                  <a:lnTo>
                    <a:pt x="28" y="115"/>
                  </a:lnTo>
                  <a:lnTo>
                    <a:pt x="40" y="152"/>
                  </a:lnTo>
                  <a:lnTo>
                    <a:pt x="78" y="190"/>
                  </a:lnTo>
                  <a:lnTo>
                    <a:pt x="115" y="215"/>
                  </a:lnTo>
                  <a:lnTo>
                    <a:pt x="153" y="227"/>
                  </a:lnTo>
                  <a:lnTo>
                    <a:pt x="190" y="240"/>
                  </a:lnTo>
                  <a:lnTo>
                    <a:pt x="240" y="240"/>
                  </a:lnTo>
                  <a:lnTo>
                    <a:pt x="278" y="252"/>
                  </a:lnTo>
                  <a:lnTo>
                    <a:pt x="316" y="265"/>
                  </a:lnTo>
                  <a:lnTo>
                    <a:pt x="353" y="265"/>
                  </a:lnTo>
                  <a:lnTo>
                    <a:pt x="391" y="277"/>
                  </a:lnTo>
                  <a:lnTo>
                    <a:pt x="441" y="290"/>
                  </a:lnTo>
                  <a:lnTo>
                    <a:pt x="478" y="290"/>
                  </a:lnTo>
                  <a:lnTo>
                    <a:pt x="516" y="290"/>
                  </a:lnTo>
                  <a:lnTo>
                    <a:pt x="566" y="302"/>
                  </a:lnTo>
                  <a:lnTo>
                    <a:pt x="603" y="302"/>
                  </a:lnTo>
                  <a:lnTo>
                    <a:pt x="641" y="302"/>
                  </a:lnTo>
                  <a:lnTo>
                    <a:pt x="678" y="302"/>
                  </a:lnTo>
                  <a:lnTo>
                    <a:pt x="716" y="302"/>
                  </a:lnTo>
                  <a:lnTo>
                    <a:pt x="753" y="302"/>
                  </a:lnTo>
                  <a:lnTo>
                    <a:pt x="803" y="290"/>
                  </a:lnTo>
                  <a:lnTo>
                    <a:pt x="841" y="290"/>
                  </a:lnTo>
                  <a:lnTo>
                    <a:pt x="878" y="277"/>
                  </a:lnTo>
                  <a:lnTo>
                    <a:pt x="916" y="265"/>
                  </a:lnTo>
                  <a:lnTo>
                    <a:pt x="953" y="252"/>
                  </a:lnTo>
                  <a:lnTo>
                    <a:pt x="991" y="227"/>
                  </a:lnTo>
                  <a:lnTo>
                    <a:pt x="1028" y="202"/>
                  </a:lnTo>
                  <a:lnTo>
                    <a:pt x="1053" y="165"/>
                  </a:lnTo>
                  <a:lnTo>
                    <a:pt x="1078" y="127"/>
                  </a:lnTo>
                  <a:lnTo>
                    <a:pt x="1103" y="90"/>
                  </a:lnTo>
                  <a:lnTo>
                    <a:pt x="1104" y="4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58" name="Freeform 41"/>
            <p:cNvSpPr>
              <a:spLocks/>
            </p:cNvSpPr>
            <p:nvPr/>
          </p:nvSpPr>
          <p:spPr bwMode="auto">
            <a:xfrm>
              <a:off x="1152" y="2832"/>
              <a:ext cx="1441" cy="341"/>
            </a:xfrm>
            <a:custGeom>
              <a:avLst/>
              <a:gdLst>
                <a:gd name="T0" fmla="*/ 0 w 1441"/>
                <a:gd name="T1" fmla="*/ 0 h 341"/>
                <a:gd name="T2" fmla="*/ 28 w 1441"/>
                <a:gd name="T3" fmla="*/ 65 h 341"/>
                <a:gd name="T4" fmla="*/ 53 w 1441"/>
                <a:gd name="T5" fmla="*/ 102 h 341"/>
                <a:gd name="T6" fmla="*/ 90 w 1441"/>
                <a:gd name="T7" fmla="*/ 127 h 341"/>
                <a:gd name="T8" fmla="*/ 128 w 1441"/>
                <a:gd name="T9" fmla="*/ 152 h 341"/>
                <a:gd name="T10" fmla="*/ 165 w 1441"/>
                <a:gd name="T11" fmla="*/ 177 h 341"/>
                <a:gd name="T12" fmla="*/ 228 w 1441"/>
                <a:gd name="T13" fmla="*/ 202 h 341"/>
                <a:gd name="T14" fmla="*/ 265 w 1441"/>
                <a:gd name="T15" fmla="*/ 227 h 341"/>
                <a:gd name="T16" fmla="*/ 315 w 1441"/>
                <a:gd name="T17" fmla="*/ 240 h 341"/>
                <a:gd name="T18" fmla="*/ 365 w 1441"/>
                <a:gd name="T19" fmla="*/ 265 h 341"/>
                <a:gd name="T20" fmla="*/ 415 w 1441"/>
                <a:gd name="T21" fmla="*/ 277 h 341"/>
                <a:gd name="T22" fmla="*/ 453 w 1441"/>
                <a:gd name="T23" fmla="*/ 302 h 341"/>
                <a:gd name="T24" fmla="*/ 503 w 1441"/>
                <a:gd name="T25" fmla="*/ 315 h 341"/>
                <a:gd name="T26" fmla="*/ 553 w 1441"/>
                <a:gd name="T27" fmla="*/ 327 h 341"/>
                <a:gd name="T28" fmla="*/ 603 w 1441"/>
                <a:gd name="T29" fmla="*/ 340 h 341"/>
                <a:gd name="T30" fmla="*/ 653 w 1441"/>
                <a:gd name="T31" fmla="*/ 340 h 341"/>
                <a:gd name="T32" fmla="*/ 690 w 1441"/>
                <a:gd name="T33" fmla="*/ 340 h 341"/>
                <a:gd name="T34" fmla="*/ 728 w 1441"/>
                <a:gd name="T35" fmla="*/ 340 h 341"/>
                <a:gd name="T36" fmla="*/ 778 w 1441"/>
                <a:gd name="T37" fmla="*/ 340 h 341"/>
                <a:gd name="T38" fmla="*/ 815 w 1441"/>
                <a:gd name="T39" fmla="*/ 340 h 341"/>
                <a:gd name="T40" fmla="*/ 865 w 1441"/>
                <a:gd name="T41" fmla="*/ 340 h 341"/>
                <a:gd name="T42" fmla="*/ 903 w 1441"/>
                <a:gd name="T43" fmla="*/ 340 h 341"/>
                <a:gd name="T44" fmla="*/ 940 w 1441"/>
                <a:gd name="T45" fmla="*/ 327 h 341"/>
                <a:gd name="T46" fmla="*/ 978 w 1441"/>
                <a:gd name="T47" fmla="*/ 315 h 341"/>
                <a:gd name="T48" fmla="*/ 1015 w 1441"/>
                <a:gd name="T49" fmla="*/ 302 h 341"/>
                <a:gd name="T50" fmla="*/ 1053 w 1441"/>
                <a:gd name="T51" fmla="*/ 290 h 341"/>
                <a:gd name="T52" fmla="*/ 1090 w 1441"/>
                <a:gd name="T53" fmla="*/ 277 h 341"/>
                <a:gd name="T54" fmla="*/ 1128 w 1441"/>
                <a:gd name="T55" fmla="*/ 265 h 341"/>
                <a:gd name="T56" fmla="*/ 1165 w 1441"/>
                <a:gd name="T57" fmla="*/ 252 h 341"/>
                <a:gd name="T58" fmla="*/ 1203 w 1441"/>
                <a:gd name="T59" fmla="*/ 227 h 341"/>
                <a:gd name="T60" fmla="*/ 1240 w 1441"/>
                <a:gd name="T61" fmla="*/ 215 h 341"/>
                <a:gd name="T62" fmla="*/ 1303 w 1441"/>
                <a:gd name="T63" fmla="*/ 190 h 341"/>
                <a:gd name="T64" fmla="*/ 1365 w 1441"/>
                <a:gd name="T65" fmla="*/ 177 h 341"/>
                <a:gd name="T66" fmla="*/ 1403 w 1441"/>
                <a:gd name="T67" fmla="*/ 165 h 341"/>
                <a:gd name="T68" fmla="*/ 1415 w 1441"/>
                <a:gd name="T69" fmla="*/ 127 h 341"/>
                <a:gd name="T70" fmla="*/ 1428 w 1441"/>
                <a:gd name="T71" fmla="*/ 90 h 341"/>
                <a:gd name="T72" fmla="*/ 1440 w 1441"/>
                <a:gd name="T73" fmla="*/ 48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41" h="341">
                  <a:moveTo>
                    <a:pt x="0" y="0"/>
                  </a:moveTo>
                  <a:lnTo>
                    <a:pt x="28" y="65"/>
                  </a:lnTo>
                  <a:lnTo>
                    <a:pt x="53" y="102"/>
                  </a:lnTo>
                  <a:lnTo>
                    <a:pt x="90" y="127"/>
                  </a:lnTo>
                  <a:lnTo>
                    <a:pt x="128" y="152"/>
                  </a:lnTo>
                  <a:lnTo>
                    <a:pt x="165" y="177"/>
                  </a:lnTo>
                  <a:lnTo>
                    <a:pt x="228" y="202"/>
                  </a:lnTo>
                  <a:lnTo>
                    <a:pt x="265" y="227"/>
                  </a:lnTo>
                  <a:lnTo>
                    <a:pt x="315" y="240"/>
                  </a:lnTo>
                  <a:lnTo>
                    <a:pt x="365" y="265"/>
                  </a:lnTo>
                  <a:lnTo>
                    <a:pt x="415" y="277"/>
                  </a:lnTo>
                  <a:lnTo>
                    <a:pt x="453" y="302"/>
                  </a:lnTo>
                  <a:lnTo>
                    <a:pt x="503" y="315"/>
                  </a:lnTo>
                  <a:lnTo>
                    <a:pt x="553" y="327"/>
                  </a:lnTo>
                  <a:lnTo>
                    <a:pt x="603" y="340"/>
                  </a:lnTo>
                  <a:lnTo>
                    <a:pt x="653" y="340"/>
                  </a:lnTo>
                  <a:lnTo>
                    <a:pt x="690" y="340"/>
                  </a:lnTo>
                  <a:lnTo>
                    <a:pt x="728" y="340"/>
                  </a:lnTo>
                  <a:lnTo>
                    <a:pt x="778" y="340"/>
                  </a:lnTo>
                  <a:lnTo>
                    <a:pt x="815" y="340"/>
                  </a:lnTo>
                  <a:lnTo>
                    <a:pt x="865" y="340"/>
                  </a:lnTo>
                  <a:lnTo>
                    <a:pt x="903" y="340"/>
                  </a:lnTo>
                  <a:lnTo>
                    <a:pt x="940" y="327"/>
                  </a:lnTo>
                  <a:lnTo>
                    <a:pt x="978" y="315"/>
                  </a:lnTo>
                  <a:lnTo>
                    <a:pt x="1015" y="302"/>
                  </a:lnTo>
                  <a:lnTo>
                    <a:pt x="1053" y="290"/>
                  </a:lnTo>
                  <a:lnTo>
                    <a:pt x="1090" y="277"/>
                  </a:lnTo>
                  <a:lnTo>
                    <a:pt x="1128" y="265"/>
                  </a:lnTo>
                  <a:lnTo>
                    <a:pt x="1165" y="252"/>
                  </a:lnTo>
                  <a:lnTo>
                    <a:pt x="1203" y="227"/>
                  </a:lnTo>
                  <a:lnTo>
                    <a:pt x="1240" y="215"/>
                  </a:lnTo>
                  <a:lnTo>
                    <a:pt x="1303" y="190"/>
                  </a:lnTo>
                  <a:lnTo>
                    <a:pt x="1365" y="177"/>
                  </a:lnTo>
                  <a:lnTo>
                    <a:pt x="1403" y="165"/>
                  </a:lnTo>
                  <a:lnTo>
                    <a:pt x="1415" y="127"/>
                  </a:lnTo>
                  <a:lnTo>
                    <a:pt x="1428" y="90"/>
                  </a:lnTo>
                  <a:lnTo>
                    <a:pt x="1440" y="4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59" name="Freeform 42"/>
            <p:cNvSpPr>
              <a:spLocks/>
            </p:cNvSpPr>
            <p:nvPr/>
          </p:nvSpPr>
          <p:spPr bwMode="auto">
            <a:xfrm>
              <a:off x="1344" y="2832"/>
              <a:ext cx="1873" cy="441"/>
            </a:xfrm>
            <a:custGeom>
              <a:avLst/>
              <a:gdLst>
                <a:gd name="T0" fmla="*/ 0 w 1873"/>
                <a:gd name="T1" fmla="*/ 0 h 441"/>
                <a:gd name="T2" fmla="*/ 61 w 1873"/>
                <a:gd name="T3" fmla="*/ 15 h 441"/>
                <a:gd name="T4" fmla="*/ 111 w 1873"/>
                <a:gd name="T5" fmla="*/ 52 h 441"/>
                <a:gd name="T6" fmla="*/ 148 w 1873"/>
                <a:gd name="T7" fmla="*/ 77 h 441"/>
                <a:gd name="T8" fmla="*/ 186 w 1873"/>
                <a:gd name="T9" fmla="*/ 115 h 441"/>
                <a:gd name="T10" fmla="*/ 223 w 1873"/>
                <a:gd name="T11" fmla="*/ 152 h 441"/>
                <a:gd name="T12" fmla="*/ 261 w 1873"/>
                <a:gd name="T13" fmla="*/ 190 h 441"/>
                <a:gd name="T14" fmla="*/ 311 w 1873"/>
                <a:gd name="T15" fmla="*/ 240 h 441"/>
                <a:gd name="T16" fmla="*/ 348 w 1873"/>
                <a:gd name="T17" fmla="*/ 265 h 441"/>
                <a:gd name="T18" fmla="*/ 398 w 1873"/>
                <a:gd name="T19" fmla="*/ 302 h 441"/>
                <a:gd name="T20" fmla="*/ 436 w 1873"/>
                <a:gd name="T21" fmla="*/ 327 h 441"/>
                <a:gd name="T22" fmla="*/ 473 w 1873"/>
                <a:gd name="T23" fmla="*/ 352 h 441"/>
                <a:gd name="T24" fmla="*/ 511 w 1873"/>
                <a:gd name="T25" fmla="*/ 365 h 441"/>
                <a:gd name="T26" fmla="*/ 561 w 1873"/>
                <a:gd name="T27" fmla="*/ 390 h 441"/>
                <a:gd name="T28" fmla="*/ 611 w 1873"/>
                <a:gd name="T29" fmla="*/ 402 h 441"/>
                <a:gd name="T30" fmla="*/ 648 w 1873"/>
                <a:gd name="T31" fmla="*/ 415 h 441"/>
                <a:gd name="T32" fmla="*/ 686 w 1873"/>
                <a:gd name="T33" fmla="*/ 427 h 441"/>
                <a:gd name="T34" fmla="*/ 736 w 1873"/>
                <a:gd name="T35" fmla="*/ 440 h 441"/>
                <a:gd name="T36" fmla="*/ 786 w 1873"/>
                <a:gd name="T37" fmla="*/ 440 h 441"/>
                <a:gd name="T38" fmla="*/ 836 w 1873"/>
                <a:gd name="T39" fmla="*/ 440 h 441"/>
                <a:gd name="T40" fmla="*/ 886 w 1873"/>
                <a:gd name="T41" fmla="*/ 440 h 441"/>
                <a:gd name="T42" fmla="*/ 923 w 1873"/>
                <a:gd name="T43" fmla="*/ 440 h 441"/>
                <a:gd name="T44" fmla="*/ 961 w 1873"/>
                <a:gd name="T45" fmla="*/ 440 h 441"/>
                <a:gd name="T46" fmla="*/ 998 w 1873"/>
                <a:gd name="T47" fmla="*/ 440 h 441"/>
                <a:gd name="T48" fmla="*/ 1048 w 1873"/>
                <a:gd name="T49" fmla="*/ 427 h 441"/>
                <a:gd name="T50" fmla="*/ 1098 w 1873"/>
                <a:gd name="T51" fmla="*/ 427 h 441"/>
                <a:gd name="T52" fmla="*/ 1136 w 1873"/>
                <a:gd name="T53" fmla="*/ 427 h 441"/>
                <a:gd name="T54" fmla="*/ 1198 w 1873"/>
                <a:gd name="T55" fmla="*/ 415 h 441"/>
                <a:gd name="T56" fmla="*/ 1236 w 1873"/>
                <a:gd name="T57" fmla="*/ 415 h 441"/>
                <a:gd name="T58" fmla="*/ 1273 w 1873"/>
                <a:gd name="T59" fmla="*/ 415 h 441"/>
                <a:gd name="T60" fmla="*/ 1311 w 1873"/>
                <a:gd name="T61" fmla="*/ 402 h 441"/>
                <a:gd name="T62" fmla="*/ 1348 w 1873"/>
                <a:gd name="T63" fmla="*/ 402 h 441"/>
                <a:gd name="T64" fmla="*/ 1386 w 1873"/>
                <a:gd name="T65" fmla="*/ 402 h 441"/>
                <a:gd name="T66" fmla="*/ 1436 w 1873"/>
                <a:gd name="T67" fmla="*/ 390 h 441"/>
                <a:gd name="T68" fmla="*/ 1473 w 1873"/>
                <a:gd name="T69" fmla="*/ 377 h 441"/>
                <a:gd name="T70" fmla="*/ 1511 w 1873"/>
                <a:gd name="T71" fmla="*/ 365 h 441"/>
                <a:gd name="T72" fmla="*/ 1549 w 1873"/>
                <a:gd name="T73" fmla="*/ 352 h 441"/>
                <a:gd name="T74" fmla="*/ 1586 w 1873"/>
                <a:gd name="T75" fmla="*/ 340 h 441"/>
                <a:gd name="T76" fmla="*/ 1624 w 1873"/>
                <a:gd name="T77" fmla="*/ 315 h 441"/>
                <a:gd name="T78" fmla="*/ 1661 w 1873"/>
                <a:gd name="T79" fmla="*/ 302 h 441"/>
                <a:gd name="T80" fmla="*/ 1699 w 1873"/>
                <a:gd name="T81" fmla="*/ 265 h 441"/>
                <a:gd name="T82" fmla="*/ 1736 w 1873"/>
                <a:gd name="T83" fmla="*/ 240 h 441"/>
                <a:gd name="T84" fmla="*/ 1774 w 1873"/>
                <a:gd name="T85" fmla="*/ 215 h 441"/>
                <a:gd name="T86" fmla="*/ 1811 w 1873"/>
                <a:gd name="T87" fmla="*/ 190 h 441"/>
                <a:gd name="T88" fmla="*/ 1836 w 1873"/>
                <a:gd name="T89" fmla="*/ 152 h 441"/>
                <a:gd name="T90" fmla="*/ 1849 w 1873"/>
                <a:gd name="T91" fmla="*/ 115 h 441"/>
                <a:gd name="T92" fmla="*/ 1861 w 1873"/>
                <a:gd name="T93" fmla="*/ 77 h 441"/>
                <a:gd name="T94" fmla="*/ 1872 w 1873"/>
                <a:gd name="T95" fmla="*/ 48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873" h="441">
                  <a:moveTo>
                    <a:pt x="0" y="0"/>
                  </a:moveTo>
                  <a:lnTo>
                    <a:pt x="61" y="15"/>
                  </a:lnTo>
                  <a:lnTo>
                    <a:pt x="111" y="52"/>
                  </a:lnTo>
                  <a:lnTo>
                    <a:pt x="148" y="77"/>
                  </a:lnTo>
                  <a:lnTo>
                    <a:pt x="186" y="115"/>
                  </a:lnTo>
                  <a:lnTo>
                    <a:pt x="223" y="152"/>
                  </a:lnTo>
                  <a:lnTo>
                    <a:pt x="261" y="190"/>
                  </a:lnTo>
                  <a:lnTo>
                    <a:pt x="311" y="240"/>
                  </a:lnTo>
                  <a:lnTo>
                    <a:pt x="348" y="265"/>
                  </a:lnTo>
                  <a:lnTo>
                    <a:pt x="398" y="302"/>
                  </a:lnTo>
                  <a:lnTo>
                    <a:pt x="436" y="327"/>
                  </a:lnTo>
                  <a:lnTo>
                    <a:pt x="473" y="352"/>
                  </a:lnTo>
                  <a:lnTo>
                    <a:pt x="511" y="365"/>
                  </a:lnTo>
                  <a:lnTo>
                    <a:pt x="561" y="390"/>
                  </a:lnTo>
                  <a:lnTo>
                    <a:pt x="611" y="402"/>
                  </a:lnTo>
                  <a:lnTo>
                    <a:pt x="648" y="415"/>
                  </a:lnTo>
                  <a:lnTo>
                    <a:pt x="686" y="427"/>
                  </a:lnTo>
                  <a:lnTo>
                    <a:pt x="736" y="440"/>
                  </a:lnTo>
                  <a:lnTo>
                    <a:pt x="786" y="440"/>
                  </a:lnTo>
                  <a:lnTo>
                    <a:pt x="836" y="440"/>
                  </a:lnTo>
                  <a:lnTo>
                    <a:pt x="886" y="440"/>
                  </a:lnTo>
                  <a:lnTo>
                    <a:pt x="923" y="440"/>
                  </a:lnTo>
                  <a:lnTo>
                    <a:pt x="961" y="440"/>
                  </a:lnTo>
                  <a:lnTo>
                    <a:pt x="998" y="440"/>
                  </a:lnTo>
                  <a:lnTo>
                    <a:pt x="1048" y="427"/>
                  </a:lnTo>
                  <a:lnTo>
                    <a:pt x="1098" y="427"/>
                  </a:lnTo>
                  <a:lnTo>
                    <a:pt x="1136" y="427"/>
                  </a:lnTo>
                  <a:lnTo>
                    <a:pt x="1198" y="415"/>
                  </a:lnTo>
                  <a:lnTo>
                    <a:pt x="1236" y="415"/>
                  </a:lnTo>
                  <a:lnTo>
                    <a:pt x="1273" y="415"/>
                  </a:lnTo>
                  <a:lnTo>
                    <a:pt x="1311" y="402"/>
                  </a:lnTo>
                  <a:lnTo>
                    <a:pt x="1348" y="402"/>
                  </a:lnTo>
                  <a:lnTo>
                    <a:pt x="1386" y="402"/>
                  </a:lnTo>
                  <a:lnTo>
                    <a:pt x="1436" y="390"/>
                  </a:lnTo>
                  <a:lnTo>
                    <a:pt x="1473" y="377"/>
                  </a:lnTo>
                  <a:lnTo>
                    <a:pt x="1511" y="365"/>
                  </a:lnTo>
                  <a:lnTo>
                    <a:pt x="1549" y="352"/>
                  </a:lnTo>
                  <a:lnTo>
                    <a:pt x="1586" y="340"/>
                  </a:lnTo>
                  <a:lnTo>
                    <a:pt x="1624" y="315"/>
                  </a:lnTo>
                  <a:lnTo>
                    <a:pt x="1661" y="302"/>
                  </a:lnTo>
                  <a:lnTo>
                    <a:pt x="1699" y="265"/>
                  </a:lnTo>
                  <a:lnTo>
                    <a:pt x="1736" y="240"/>
                  </a:lnTo>
                  <a:lnTo>
                    <a:pt x="1774" y="215"/>
                  </a:lnTo>
                  <a:lnTo>
                    <a:pt x="1811" y="190"/>
                  </a:lnTo>
                  <a:lnTo>
                    <a:pt x="1836" y="152"/>
                  </a:lnTo>
                  <a:lnTo>
                    <a:pt x="1849" y="115"/>
                  </a:lnTo>
                  <a:lnTo>
                    <a:pt x="1861" y="77"/>
                  </a:lnTo>
                  <a:lnTo>
                    <a:pt x="1872" y="4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60" name="Freeform 43"/>
            <p:cNvSpPr>
              <a:spLocks/>
            </p:cNvSpPr>
            <p:nvPr/>
          </p:nvSpPr>
          <p:spPr bwMode="auto">
            <a:xfrm>
              <a:off x="1632" y="2832"/>
              <a:ext cx="2209" cy="403"/>
            </a:xfrm>
            <a:custGeom>
              <a:avLst/>
              <a:gdLst>
                <a:gd name="T0" fmla="*/ 0 w 2209"/>
                <a:gd name="T1" fmla="*/ 0 h 403"/>
                <a:gd name="T2" fmla="*/ 10 w 2209"/>
                <a:gd name="T3" fmla="*/ 52 h 403"/>
                <a:gd name="T4" fmla="*/ 23 w 2209"/>
                <a:gd name="T5" fmla="*/ 90 h 403"/>
                <a:gd name="T6" fmla="*/ 35 w 2209"/>
                <a:gd name="T7" fmla="*/ 127 h 403"/>
                <a:gd name="T8" fmla="*/ 60 w 2209"/>
                <a:gd name="T9" fmla="*/ 165 h 403"/>
                <a:gd name="T10" fmla="*/ 98 w 2209"/>
                <a:gd name="T11" fmla="*/ 202 h 403"/>
                <a:gd name="T12" fmla="*/ 135 w 2209"/>
                <a:gd name="T13" fmla="*/ 227 h 403"/>
                <a:gd name="T14" fmla="*/ 173 w 2209"/>
                <a:gd name="T15" fmla="*/ 265 h 403"/>
                <a:gd name="T16" fmla="*/ 210 w 2209"/>
                <a:gd name="T17" fmla="*/ 290 h 403"/>
                <a:gd name="T18" fmla="*/ 248 w 2209"/>
                <a:gd name="T19" fmla="*/ 302 h 403"/>
                <a:gd name="T20" fmla="*/ 285 w 2209"/>
                <a:gd name="T21" fmla="*/ 327 h 403"/>
                <a:gd name="T22" fmla="*/ 323 w 2209"/>
                <a:gd name="T23" fmla="*/ 352 h 403"/>
                <a:gd name="T24" fmla="*/ 360 w 2209"/>
                <a:gd name="T25" fmla="*/ 365 h 403"/>
                <a:gd name="T26" fmla="*/ 398 w 2209"/>
                <a:gd name="T27" fmla="*/ 377 h 403"/>
                <a:gd name="T28" fmla="*/ 448 w 2209"/>
                <a:gd name="T29" fmla="*/ 377 h 403"/>
                <a:gd name="T30" fmla="*/ 485 w 2209"/>
                <a:gd name="T31" fmla="*/ 390 h 403"/>
                <a:gd name="T32" fmla="*/ 523 w 2209"/>
                <a:gd name="T33" fmla="*/ 390 h 403"/>
                <a:gd name="T34" fmla="*/ 585 w 2209"/>
                <a:gd name="T35" fmla="*/ 390 h 403"/>
                <a:gd name="T36" fmla="*/ 623 w 2209"/>
                <a:gd name="T37" fmla="*/ 390 h 403"/>
                <a:gd name="T38" fmla="*/ 673 w 2209"/>
                <a:gd name="T39" fmla="*/ 390 h 403"/>
                <a:gd name="T40" fmla="*/ 723 w 2209"/>
                <a:gd name="T41" fmla="*/ 402 h 403"/>
                <a:gd name="T42" fmla="*/ 760 w 2209"/>
                <a:gd name="T43" fmla="*/ 402 h 403"/>
                <a:gd name="T44" fmla="*/ 798 w 2209"/>
                <a:gd name="T45" fmla="*/ 402 h 403"/>
                <a:gd name="T46" fmla="*/ 835 w 2209"/>
                <a:gd name="T47" fmla="*/ 402 h 403"/>
                <a:gd name="T48" fmla="*/ 873 w 2209"/>
                <a:gd name="T49" fmla="*/ 402 h 403"/>
                <a:gd name="T50" fmla="*/ 910 w 2209"/>
                <a:gd name="T51" fmla="*/ 402 h 403"/>
                <a:gd name="T52" fmla="*/ 948 w 2209"/>
                <a:gd name="T53" fmla="*/ 402 h 403"/>
                <a:gd name="T54" fmla="*/ 985 w 2209"/>
                <a:gd name="T55" fmla="*/ 402 h 403"/>
                <a:gd name="T56" fmla="*/ 1035 w 2209"/>
                <a:gd name="T57" fmla="*/ 402 h 403"/>
                <a:gd name="T58" fmla="*/ 1085 w 2209"/>
                <a:gd name="T59" fmla="*/ 402 h 403"/>
                <a:gd name="T60" fmla="*/ 1123 w 2209"/>
                <a:gd name="T61" fmla="*/ 402 h 403"/>
                <a:gd name="T62" fmla="*/ 1160 w 2209"/>
                <a:gd name="T63" fmla="*/ 402 h 403"/>
                <a:gd name="T64" fmla="*/ 1210 w 2209"/>
                <a:gd name="T65" fmla="*/ 402 h 403"/>
                <a:gd name="T66" fmla="*/ 1261 w 2209"/>
                <a:gd name="T67" fmla="*/ 402 h 403"/>
                <a:gd name="T68" fmla="*/ 1298 w 2209"/>
                <a:gd name="T69" fmla="*/ 402 h 403"/>
                <a:gd name="T70" fmla="*/ 1336 w 2209"/>
                <a:gd name="T71" fmla="*/ 402 h 403"/>
                <a:gd name="T72" fmla="*/ 1373 w 2209"/>
                <a:gd name="T73" fmla="*/ 402 h 403"/>
                <a:gd name="T74" fmla="*/ 1423 w 2209"/>
                <a:gd name="T75" fmla="*/ 390 h 403"/>
                <a:gd name="T76" fmla="*/ 1473 w 2209"/>
                <a:gd name="T77" fmla="*/ 390 h 403"/>
                <a:gd name="T78" fmla="*/ 1511 w 2209"/>
                <a:gd name="T79" fmla="*/ 390 h 403"/>
                <a:gd name="T80" fmla="*/ 1561 w 2209"/>
                <a:gd name="T81" fmla="*/ 390 h 403"/>
                <a:gd name="T82" fmla="*/ 1598 w 2209"/>
                <a:gd name="T83" fmla="*/ 377 h 403"/>
                <a:gd name="T84" fmla="*/ 1648 w 2209"/>
                <a:gd name="T85" fmla="*/ 377 h 403"/>
                <a:gd name="T86" fmla="*/ 1686 w 2209"/>
                <a:gd name="T87" fmla="*/ 365 h 403"/>
                <a:gd name="T88" fmla="*/ 1723 w 2209"/>
                <a:gd name="T89" fmla="*/ 365 h 403"/>
                <a:gd name="T90" fmla="*/ 1761 w 2209"/>
                <a:gd name="T91" fmla="*/ 352 h 403"/>
                <a:gd name="T92" fmla="*/ 1811 w 2209"/>
                <a:gd name="T93" fmla="*/ 340 h 403"/>
                <a:gd name="T94" fmla="*/ 1861 w 2209"/>
                <a:gd name="T95" fmla="*/ 327 h 403"/>
                <a:gd name="T96" fmla="*/ 1898 w 2209"/>
                <a:gd name="T97" fmla="*/ 315 h 403"/>
                <a:gd name="T98" fmla="*/ 1936 w 2209"/>
                <a:gd name="T99" fmla="*/ 290 h 403"/>
                <a:gd name="T100" fmla="*/ 1973 w 2209"/>
                <a:gd name="T101" fmla="*/ 265 h 403"/>
                <a:gd name="T102" fmla="*/ 2011 w 2209"/>
                <a:gd name="T103" fmla="*/ 240 h 403"/>
                <a:gd name="T104" fmla="*/ 2048 w 2209"/>
                <a:gd name="T105" fmla="*/ 215 h 403"/>
                <a:gd name="T106" fmla="*/ 2086 w 2209"/>
                <a:gd name="T107" fmla="*/ 190 h 403"/>
                <a:gd name="T108" fmla="*/ 2123 w 2209"/>
                <a:gd name="T109" fmla="*/ 165 h 403"/>
                <a:gd name="T110" fmla="*/ 2161 w 2209"/>
                <a:gd name="T111" fmla="*/ 140 h 403"/>
                <a:gd name="T112" fmla="*/ 2186 w 2209"/>
                <a:gd name="T113" fmla="*/ 102 h 403"/>
                <a:gd name="T114" fmla="*/ 2198 w 2209"/>
                <a:gd name="T115" fmla="*/ 65 h 403"/>
                <a:gd name="T116" fmla="*/ 2208 w 2209"/>
                <a:gd name="T117" fmla="*/ 48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209" h="403">
                  <a:moveTo>
                    <a:pt x="0" y="0"/>
                  </a:moveTo>
                  <a:lnTo>
                    <a:pt x="10" y="52"/>
                  </a:lnTo>
                  <a:lnTo>
                    <a:pt x="23" y="90"/>
                  </a:lnTo>
                  <a:lnTo>
                    <a:pt x="35" y="127"/>
                  </a:lnTo>
                  <a:lnTo>
                    <a:pt x="60" y="165"/>
                  </a:lnTo>
                  <a:lnTo>
                    <a:pt x="98" y="202"/>
                  </a:lnTo>
                  <a:lnTo>
                    <a:pt x="135" y="227"/>
                  </a:lnTo>
                  <a:lnTo>
                    <a:pt x="173" y="265"/>
                  </a:lnTo>
                  <a:lnTo>
                    <a:pt x="210" y="290"/>
                  </a:lnTo>
                  <a:lnTo>
                    <a:pt x="248" y="302"/>
                  </a:lnTo>
                  <a:lnTo>
                    <a:pt x="285" y="327"/>
                  </a:lnTo>
                  <a:lnTo>
                    <a:pt x="323" y="352"/>
                  </a:lnTo>
                  <a:lnTo>
                    <a:pt x="360" y="365"/>
                  </a:lnTo>
                  <a:lnTo>
                    <a:pt x="398" y="377"/>
                  </a:lnTo>
                  <a:lnTo>
                    <a:pt x="448" y="377"/>
                  </a:lnTo>
                  <a:lnTo>
                    <a:pt x="485" y="390"/>
                  </a:lnTo>
                  <a:lnTo>
                    <a:pt x="523" y="390"/>
                  </a:lnTo>
                  <a:lnTo>
                    <a:pt x="585" y="390"/>
                  </a:lnTo>
                  <a:lnTo>
                    <a:pt x="623" y="390"/>
                  </a:lnTo>
                  <a:lnTo>
                    <a:pt x="673" y="390"/>
                  </a:lnTo>
                  <a:lnTo>
                    <a:pt x="723" y="402"/>
                  </a:lnTo>
                  <a:lnTo>
                    <a:pt x="760" y="402"/>
                  </a:lnTo>
                  <a:lnTo>
                    <a:pt x="798" y="402"/>
                  </a:lnTo>
                  <a:lnTo>
                    <a:pt x="835" y="402"/>
                  </a:lnTo>
                  <a:lnTo>
                    <a:pt x="873" y="402"/>
                  </a:lnTo>
                  <a:lnTo>
                    <a:pt x="910" y="402"/>
                  </a:lnTo>
                  <a:lnTo>
                    <a:pt x="948" y="402"/>
                  </a:lnTo>
                  <a:lnTo>
                    <a:pt x="985" y="402"/>
                  </a:lnTo>
                  <a:lnTo>
                    <a:pt x="1035" y="402"/>
                  </a:lnTo>
                  <a:lnTo>
                    <a:pt x="1085" y="402"/>
                  </a:lnTo>
                  <a:lnTo>
                    <a:pt x="1123" y="402"/>
                  </a:lnTo>
                  <a:lnTo>
                    <a:pt x="1160" y="402"/>
                  </a:lnTo>
                  <a:lnTo>
                    <a:pt x="1210" y="402"/>
                  </a:lnTo>
                  <a:lnTo>
                    <a:pt x="1261" y="402"/>
                  </a:lnTo>
                  <a:lnTo>
                    <a:pt x="1298" y="402"/>
                  </a:lnTo>
                  <a:lnTo>
                    <a:pt x="1336" y="402"/>
                  </a:lnTo>
                  <a:lnTo>
                    <a:pt x="1373" y="402"/>
                  </a:lnTo>
                  <a:lnTo>
                    <a:pt x="1423" y="390"/>
                  </a:lnTo>
                  <a:lnTo>
                    <a:pt x="1473" y="390"/>
                  </a:lnTo>
                  <a:lnTo>
                    <a:pt x="1511" y="390"/>
                  </a:lnTo>
                  <a:lnTo>
                    <a:pt x="1561" y="390"/>
                  </a:lnTo>
                  <a:lnTo>
                    <a:pt x="1598" y="377"/>
                  </a:lnTo>
                  <a:lnTo>
                    <a:pt x="1648" y="377"/>
                  </a:lnTo>
                  <a:lnTo>
                    <a:pt x="1686" y="365"/>
                  </a:lnTo>
                  <a:lnTo>
                    <a:pt x="1723" y="365"/>
                  </a:lnTo>
                  <a:lnTo>
                    <a:pt x="1761" y="352"/>
                  </a:lnTo>
                  <a:lnTo>
                    <a:pt x="1811" y="340"/>
                  </a:lnTo>
                  <a:lnTo>
                    <a:pt x="1861" y="327"/>
                  </a:lnTo>
                  <a:lnTo>
                    <a:pt x="1898" y="315"/>
                  </a:lnTo>
                  <a:lnTo>
                    <a:pt x="1936" y="290"/>
                  </a:lnTo>
                  <a:lnTo>
                    <a:pt x="1973" y="265"/>
                  </a:lnTo>
                  <a:lnTo>
                    <a:pt x="2011" y="240"/>
                  </a:lnTo>
                  <a:lnTo>
                    <a:pt x="2048" y="215"/>
                  </a:lnTo>
                  <a:lnTo>
                    <a:pt x="2086" y="190"/>
                  </a:lnTo>
                  <a:lnTo>
                    <a:pt x="2123" y="165"/>
                  </a:lnTo>
                  <a:lnTo>
                    <a:pt x="2161" y="140"/>
                  </a:lnTo>
                  <a:lnTo>
                    <a:pt x="2186" y="102"/>
                  </a:lnTo>
                  <a:lnTo>
                    <a:pt x="2198" y="65"/>
                  </a:lnTo>
                  <a:lnTo>
                    <a:pt x="2208" y="4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61" name="Freeform 44"/>
            <p:cNvSpPr>
              <a:spLocks/>
            </p:cNvSpPr>
            <p:nvPr/>
          </p:nvSpPr>
          <p:spPr bwMode="auto">
            <a:xfrm>
              <a:off x="1824" y="2832"/>
              <a:ext cx="2641" cy="403"/>
            </a:xfrm>
            <a:custGeom>
              <a:avLst/>
              <a:gdLst>
                <a:gd name="T0" fmla="*/ 31 w 2641"/>
                <a:gd name="T1" fmla="*/ 52 h 403"/>
                <a:gd name="T2" fmla="*/ 81 w 2641"/>
                <a:gd name="T3" fmla="*/ 115 h 403"/>
                <a:gd name="T4" fmla="*/ 156 w 2641"/>
                <a:gd name="T5" fmla="*/ 152 h 403"/>
                <a:gd name="T6" fmla="*/ 231 w 2641"/>
                <a:gd name="T7" fmla="*/ 202 h 403"/>
                <a:gd name="T8" fmla="*/ 318 w 2641"/>
                <a:gd name="T9" fmla="*/ 240 h 403"/>
                <a:gd name="T10" fmla="*/ 393 w 2641"/>
                <a:gd name="T11" fmla="*/ 277 h 403"/>
                <a:gd name="T12" fmla="*/ 481 w 2641"/>
                <a:gd name="T13" fmla="*/ 315 h 403"/>
                <a:gd name="T14" fmla="*/ 568 w 2641"/>
                <a:gd name="T15" fmla="*/ 340 h 403"/>
                <a:gd name="T16" fmla="*/ 668 w 2641"/>
                <a:gd name="T17" fmla="*/ 365 h 403"/>
                <a:gd name="T18" fmla="*/ 756 w 2641"/>
                <a:gd name="T19" fmla="*/ 390 h 403"/>
                <a:gd name="T20" fmla="*/ 831 w 2641"/>
                <a:gd name="T21" fmla="*/ 390 h 403"/>
                <a:gd name="T22" fmla="*/ 906 w 2641"/>
                <a:gd name="T23" fmla="*/ 390 h 403"/>
                <a:gd name="T24" fmla="*/ 1006 w 2641"/>
                <a:gd name="T25" fmla="*/ 402 h 403"/>
                <a:gd name="T26" fmla="*/ 1094 w 2641"/>
                <a:gd name="T27" fmla="*/ 402 h 403"/>
                <a:gd name="T28" fmla="*/ 1194 w 2641"/>
                <a:gd name="T29" fmla="*/ 402 h 403"/>
                <a:gd name="T30" fmla="*/ 1269 w 2641"/>
                <a:gd name="T31" fmla="*/ 402 h 403"/>
                <a:gd name="T32" fmla="*/ 1356 w 2641"/>
                <a:gd name="T33" fmla="*/ 402 h 403"/>
                <a:gd name="T34" fmla="*/ 1444 w 2641"/>
                <a:gd name="T35" fmla="*/ 402 h 403"/>
                <a:gd name="T36" fmla="*/ 1531 w 2641"/>
                <a:gd name="T37" fmla="*/ 402 h 403"/>
                <a:gd name="T38" fmla="*/ 1619 w 2641"/>
                <a:gd name="T39" fmla="*/ 402 h 403"/>
                <a:gd name="T40" fmla="*/ 1706 w 2641"/>
                <a:gd name="T41" fmla="*/ 402 h 403"/>
                <a:gd name="T42" fmla="*/ 1781 w 2641"/>
                <a:gd name="T43" fmla="*/ 390 h 403"/>
                <a:gd name="T44" fmla="*/ 1856 w 2641"/>
                <a:gd name="T45" fmla="*/ 377 h 403"/>
                <a:gd name="T46" fmla="*/ 1944 w 2641"/>
                <a:gd name="T47" fmla="*/ 377 h 403"/>
                <a:gd name="T48" fmla="*/ 2031 w 2641"/>
                <a:gd name="T49" fmla="*/ 365 h 403"/>
                <a:gd name="T50" fmla="*/ 2106 w 2641"/>
                <a:gd name="T51" fmla="*/ 365 h 403"/>
                <a:gd name="T52" fmla="*/ 2181 w 2641"/>
                <a:gd name="T53" fmla="*/ 340 h 403"/>
                <a:gd name="T54" fmla="*/ 2269 w 2641"/>
                <a:gd name="T55" fmla="*/ 315 h 403"/>
                <a:gd name="T56" fmla="*/ 2344 w 2641"/>
                <a:gd name="T57" fmla="*/ 277 h 403"/>
                <a:gd name="T58" fmla="*/ 2419 w 2641"/>
                <a:gd name="T59" fmla="*/ 240 h 403"/>
                <a:gd name="T60" fmla="*/ 2494 w 2641"/>
                <a:gd name="T61" fmla="*/ 190 h 403"/>
                <a:gd name="T62" fmla="*/ 2569 w 2641"/>
                <a:gd name="T63" fmla="*/ 140 h 403"/>
                <a:gd name="T64" fmla="*/ 2631 w 2641"/>
                <a:gd name="T65" fmla="*/ 65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41" h="403">
                  <a:moveTo>
                    <a:pt x="0" y="0"/>
                  </a:moveTo>
                  <a:lnTo>
                    <a:pt x="31" y="52"/>
                  </a:lnTo>
                  <a:lnTo>
                    <a:pt x="43" y="90"/>
                  </a:lnTo>
                  <a:lnTo>
                    <a:pt x="81" y="115"/>
                  </a:lnTo>
                  <a:lnTo>
                    <a:pt x="118" y="140"/>
                  </a:lnTo>
                  <a:lnTo>
                    <a:pt x="156" y="152"/>
                  </a:lnTo>
                  <a:lnTo>
                    <a:pt x="193" y="177"/>
                  </a:lnTo>
                  <a:lnTo>
                    <a:pt x="231" y="202"/>
                  </a:lnTo>
                  <a:lnTo>
                    <a:pt x="281" y="227"/>
                  </a:lnTo>
                  <a:lnTo>
                    <a:pt x="318" y="240"/>
                  </a:lnTo>
                  <a:lnTo>
                    <a:pt x="356" y="252"/>
                  </a:lnTo>
                  <a:lnTo>
                    <a:pt x="393" y="277"/>
                  </a:lnTo>
                  <a:lnTo>
                    <a:pt x="443" y="302"/>
                  </a:lnTo>
                  <a:lnTo>
                    <a:pt x="481" y="315"/>
                  </a:lnTo>
                  <a:lnTo>
                    <a:pt x="518" y="327"/>
                  </a:lnTo>
                  <a:lnTo>
                    <a:pt x="568" y="340"/>
                  </a:lnTo>
                  <a:lnTo>
                    <a:pt x="618" y="352"/>
                  </a:lnTo>
                  <a:lnTo>
                    <a:pt x="668" y="365"/>
                  </a:lnTo>
                  <a:lnTo>
                    <a:pt x="718" y="377"/>
                  </a:lnTo>
                  <a:lnTo>
                    <a:pt x="756" y="390"/>
                  </a:lnTo>
                  <a:lnTo>
                    <a:pt x="793" y="390"/>
                  </a:lnTo>
                  <a:lnTo>
                    <a:pt x="831" y="390"/>
                  </a:lnTo>
                  <a:lnTo>
                    <a:pt x="868" y="390"/>
                  </a:lnTo>
                  <a:lnTo>
                    <a:pt x="906" y="390"/>
                  </a:lnTo>
                  <a:lnTo>
                    <a:pt x="956" y="402"/>
                  </a:lnTo>
                  <a:lnTo>
                    <a:pt x="1006" y="402"/>
                  </a:lnTo>
                  <a:lnTo>
                    <a:pt x="1056" y="402"/>
                  </a:lnTo>
                  <a:lnTo>
                    <a:pt x="1094" y="402"/>
                  </a:lnTo>
                  <a:lnTo>
                    <a:pt x="1144" y="402"/>
                  </a:lnTo>
                  <a:lnTo>
                    <a:pt x="1194" y="402"/>
                  </a:lnTo>
                  <a:lnTo>
                    <a:pt x="1231" y="402"/>
                  </a:lnTo>
                  <a:lnTo>
                    <a:pt x="1269" y="402"/>
                  </a:lnTo>
                  <a:lnTo>
                    <a:pt x="1319" y="402"/>
                  </a:lnTo>
                  <a:lnTo>
                    <a:pt x="1356" y="402"/>
                  </a:lnTo>
                  <a:lnTo>
                    <a:pt x="1394" y="402"/>
                  </a:lnTo>
                  <a:lnTo>
                    <a:pt x="1444" y="402"/>
                  </a:lnTo>
                  <a:lnTo>
                    <a:pt x="1481" y="402"/>
                  </a:lnTo>
                  <a:lnTo>
                    <a:pt x="1531" y="402"/>
                  </a:lnTo>
                  <a:lnTo>
                    <a:pt x="1581" y="402"/>
                  </a:lnTo>
                  <a:lnTo>
                    <a:pt x="1619" y="402"/>
                  </a:lnTo>
                  <a:lnTo>
                    <a:pt x="1656" y="402"/>
                  </a:lnTo>
                  <a:lnTo>
                    <a:pt x="1706" y="402"/>
                  </a:lnTo>
                  <a:lnTo>
                    <a:pt x="1744" y="390"/>
                  </a:lnTo>
                  <a:lnTo>
                    <a:pt x="1781" y="390"/>
                  </a:lnTo>
                  <a:lnTo>
                    <a:pt x="1819" y="390"/>
                  </a:lnTo>
                  <a:lnTo>
                    <a:pt x="1856" y="377"/>
                  </a:lnTo>
                  <a:lnTo>
                    <a:pt x="1894" y="377"/>
                  </a:lnTo>
                  <a:lnTo>
                    <a:pt x="1944" y="377"/>
                  </a:lnTo>
                  <a:lnTo>
                    <a:pt x="1994" y="377"/>
                  </a:lnTo>
                  <a:lnTo>
                    <a:pt x="2031" y="365"/>
                  </a:lnTo>
                  <a:lnTo>
                    <a:pt x="2069" y="365"/>
                  </a:lnTo>
                  <a:lnTo>
                    <a:pt x="2106" y="365"/>
                  </a:lnTo>
                  <a:lnTo>
                    <a:pt x="2144" y="352"/>
                  </a:lnTo>
                  <a:lnTo>
                    <a:pt x="2181" y="340"/>
                  </a:lnTo>
                  <a:lnTo>
                    <a:pt x="2219" y="327"/>
                  </a:lnTo>
                  <a:lnTo>
                    <a:pt x="2269" y="315"/>
                  </a:lnTo>
                  <a:lnTo>
                    <a:pt x="2306" y="302"/>
                  </a:lnTo>
                  <a:lnTo>
                    <a:pt x="2344" y="277"/>
                  </a:lnTo>
                  <a:lnTo>
                    <a:pt x="2381" y="252"/>
                  </a:lnTo>
                  <a:lnTo>
                    <a:pt x="2419" y="240"/>
                  </a:lnTo>
                  <a:lnTo>
                    <a:pt x="2456" y="227"/>
                  </a:lnTo>
                  <a:lnTo>
                    <a:pt x="2494" y="190"/>
                  </a:lnTo>
                  <a:lnTo>
                    <a:pt x="2531" y="165"/>
                  </a:lnTo>
                  <a:lnTo>
                    <a:pt x="2569" y="140"/>
                  </a:lnTo>
                  <a:lnTo>
                    <a:pt x="2606" y="102"/>
                  </a:lnTo>
                  <a:lnTo>
                    <a:pt x="2631" y="65"/>
                  </a:lnTo>
                  <a:lnTo>
                    <a:pt x="2640" y="4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sp>
        <p:nvSpPr>
          <p:cNvPr id="62" name="Rectangle 46"/>
          <p:cNvSpPr>
            <a:spLocks noChangeArrowheads="1"/>
          </p:cNvSpPr>
          <p:nvPr/>
        </p:nvSpPr>
        <p:spPr bwMode="auto">
          <a:xfrm>
            <a:off x="1401299" y="5251395"/>
            <a:ext cx="248465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Book Antiqua" pitchFamily="18" charset="0"/>
              </a:rPr>
              <a:t>Array of Field Offsets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279400" y="5900871"/>
            <a:ext cx="86106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This offers </a:t>
            </a:r>
            <a:r>
              <a:rPr lang="en-US" sz="2000" i="1" dirty="0" smtClean="0"/>
              <a:t>direct access </a:t>
            </a:r>
            <a:r>
              <a:rPr lang="en-US" sz="2000" dirty="0" smtClean="0"/>
              <a:t>to a field in a record and stores NULL values efficiently!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982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62" grpId="0"/>
      <p:bldP spid="6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19008" y="3480276"/>
            <a:ext cx="3148013" cy="41635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400800" y="2438400"/>
            <a:ext cx="1297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Continue</a:t>
            </a:r>
            <a:endParaRPr lang="en-US" sz="2400" i="1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>
            <a:endCxn id="2" idx="2"/>
          </p:cNvCxnSpPr>
          <p:nvPr/>
        </p:nvCxnSpPr>
        <p:spPr>
          <a:xfrm flipV="1">
            <a:off x="5867400" y="2900065"/>
            <a:ext cx="1182072" cy="557510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34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Satisfying Page Requests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89088"/>
            <a:ext cx="8534400" cy="511651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For each frame in the buffer pool, the DBMS buffer </a:t>
            </a:r>
            <a:br>
              <a:rPr lang="en-US" sz="2800" dirty="0" smtClean="0"/>
            </a:br>
            <a:r>
              <a:rPr lang="en-US" sz="2800" dirty="0" smtClean="0"/>
              <a:t>manager maintains: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 </a:t>
            </a:r>
            <a:r>
              <a:rPr lang="en-US" sz="2400" i="1" dirty="0" err="1" smtClean="0">
                <a:solidFill>
                  <a:srgbClr val="0070C0"/>
                </a:solidFill>
              </a:rPr>
              <a:t>pin_count</a:t>
            </a:r>
            <a:r>
              <a:rPr lang="en-US" sz="2400" dirty="0" smtClean="0"/>
              <a:t> variable: # of users of a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 </a:t>
            </a:r>
            <a:r>
              <a:rPr lang="en-US" sz="2400" i="1" dirty="0" smtClean="0">
                <a:solidFill>
                  <a:srgbClr val="0070C0"/>
                </a:solidFill>
              </a:rPr>
              <a:t>dirty</a:t>
            </a:r>
            <a:r>
              <a:rPr lang="en-US" sz="2400" dirty="0" smtClean="0"/>
              <a:t> variable: whether a page has been modified or not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If </a:t>
            </a:r>
            <a:r>
              <a:rPr lang="en-US" sz="2800" dirty="0" smtClean="0"/>
              <a:t>a page </a:t>
            </a:r>
            <a:r>
              <a:rPr lang="en-US" sz="2800" dirty="0"/>
              <a:t>is </a:t>
            </a:r>
            <a:r>
              <a:rPr lang="en-US" sz="2800" dirty="0" smtClean="0"/>
              <a:t>requested and </a:t>
            </a:r>
            <a:r>
              <a:rPr lang="en-US" sz="2800" i="1" dirty="0" smtClean="0"/>
              <a:t>missed</a:t>
            </a:r>
            <a:r>
              <a:rPr lang="en-US" sz="2800" dirty="0" smtClean="0"/>
              <a:t> </a:t>
            </a:r>
            <a:r>
              <a:rPr lang="en-US" sz="2800" dirty="0"/>
              <a:t>in </a:t>
            </a:r>
            <a:r>
              <a:rPr lang="en-US" sz="2800" dirty="0" smtClean="0"/>
              <a:t>the pool, the DBMS buffer manager:</a:t>
            </a:r>
            <a:endParaRPr lang="en-US" sz="2800" dirty="0"/>
          </a:p>
          <a:p>
            <a:pPr lvl="1">
              <a:buSzPct val="75000"/>
            </a:pPr>
            <a:r>
              <a:rPr lang="en-US" sz="2400" dirty="0" smtClean="0"/>
              <a:t>Chooses </a:t>
            </a:r>
            <a:r>
              <a:rPr lang="en-US" sz="2400" dirty="0"/>
              <a:t>a frame for </a:t>
            </a:r>
            <a:r>
              <a:rPr lang="en-US" sz="2400" i="1" dirty="0" smtClean="0">
                <a:solidFill>
                  <a:srgbClr val="00B050"/>
                </a:solidFill>
              </a:rPr>
              <a:t>placement</a:t>
            </a:r>
            <a:r>
              <a:rPr lang="en-US" sz="2400" i="1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and increments its </a:t>
            </a:r>
            <a:r>
              <a:rPr lang="en-US" sz="2400" dirty="0" err="1" smtClean="0"/>
              <a:t>pin_count</a:t>
            </a:r>
            <a:r>
              <a:rPr lang="en-US" sz="2400" dirty="0" smtClean="0"/>
              <a:t> (a process known as </a:t>
            </a:r>
            <a:r>
              <a:rPr lang="en-US" sz="2400" i="1" dirty="0" smtClean="0">
                <a:solidFill>
                  <a:srgbClr val="00B050"/>
                </a:solidFill>
              </a:rPr>
              <a:t>pinning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buSzPct val="75000"/>
            </a:pPr>
            <a:r>
              <a:rPr lang="en-US" sz="2400" dirty="0" smtClean="0"/>
              <a:t>If the frame is </a:t>
            </a:r>
            <a:r>
              <a:rPr lang="en-US" sz="2400" i="1" dirty="0" smtClean="0"/>
              <a:t>empty</a:t>
            </a:r>
            <a:r>
              <a:rPr lang="en-US" sz="2400" dirty="0" smtClean="0"/>
              <a:t>, fetches the page (or block) from disk and places it in the frame</a:t>
            </a:r>
          </a:p>
          <a:p>
            <a:pPr lvl="1">
              <a:buSzPct val="75000"/>
            </a:pPr>
            <a:r>
              <a:rPr lang="en-US" sz="2400" dirty="0" smtClean="0"/>
              <a:t>If the frame is </a:t>
            </a:r>
            <a:r>
              <a:rPr lang="en-US" sz="2400" i="1" dirty="0" smtClean="0"/>
              <a:t>occupied</a:t>
            </a:r>
            <a:r>
              <a:rPr lang="en-US" sz="2400" dirty="0" smtClean="0"/>
              <a:t>:</a:t>
            </a:r>
          </a:p>
          <a:p>
            <a:pPr lvl="2">
              <a:buSzPct val="75000"/>
            </a:pPr>
            <a:r>
              <a:rPr lang="en-US" sz="2000" dirty="0" smtClean="0"/>
              <a:t>If the hosted page is </a:t>
            </a:r>
            <a:r>
              <a:rPr lang="en-US" sz="2000" dirty="0"/>
              <a:t>dirty, </a:t>
            </a:r>
            <a:r>
              <a:rPr lang="en-US" sz="2000" dirty="0" smtClean="0"/>
              <a:t>writes </a:t>
            </a:r>
            <a:r>
              <a:rPr lang="en-US" sz="2000" dirty="0"/>
              <a:t>it </a:t>
            </a:r>
            <a:r>
              <a:rPr lang="en-US" sz="2000" dirty="0" smtClean="0"/>
              <a:t>back to the disk, then fetches and places the requested page in the frame</a:t>
            </a:r>
            <a:endParaRPr lang="en-US" sz="2000" dirty="0"/>
          </a:p>
          <a:p>
            <a:pPr lvl="2">
              <a:buSzPct val="75000"/>
            </a:pPr>
            <a:r>
              <a:rPr lang="en-US" sz="2000" dirty="0" smtClean="0"/>
              <a:t>Else</a:t>
            </a:r>
            <a:r>
              <a:rPr lang="en-US" sz="2000" dirty="0"/>
              <a:t>, fetches and places the requested page in the frame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9420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Replacement Policies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89088"/>
            <a:ext cx="8229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frame is not used to store a </a:t>
            </a:r>
            <a:r>
              <a:rPr lang="en-US" sz="2600" i="1" dirty="0" smtClean="0"/>
              <a:t>new</a:t>
            </a:r>
            <a:r>
              <a:rPr lang="en-US" sz="2600" dirty="0" smtClean="0"/>
              <a:t> page until its </a:t>
            </a:r>
            <a:r>
              <a:rPr lang="en-US" sz="2600" dirty="0" err="1" smtClean="0"/>
              <a:t>pin_count</a:t>
            </a:r>
            <a:r>
              <a:rPr lang="en-US" sz="2600" dirty="0" smtClean="0"/>
              <a:t> becomes 0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I.e., Until all requestors of the </a:t>
            </a:r>
            <a:r>
              <a:rPr lang="en-US" sz="2400" i="1" dirty="0" smtClean="0"/>
              <a:t>old</a:t>
            </a:r>
            <a:r>
              <a:rPr lang="en-US" sz="2400" dirty="0" smtClean="0"/>
              <a:t> page have unpinned it (a process known as </a:t>
            </a:r>
            <a:r>
              <a:rPr lang="en-US" sz="2400" i="1" dirty="0" smtClean="0">
                <a:solidFill>
                  <a:srgbClr val="00B050"/>
                </a:solidFill>
              </a:rPr>
              <a:t>unpinning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When </a:t>
            </a:r>
            <a:r>
              <a:rPr lang="en-US" sz="2600" i="1" dirty="0" smtClean="0"/>
              <a:t>many</a:t>
            </a:r>
            <a:r>
              <a:rPr lang="en-US" sz="2600" dirty="0" smtClean="0"/>
              <a:t> frames with </a:t>
            </a:r>
            <a:r>
              <a:rPr lang="en-US" sz="2600" dirty="0" err="1" smtClean="0"/>
              <a:t>pin_count</a:t>
            </a:r>
            <a:r>
              <a:rPr lang="en-US" sz="2600" dirty="0" smtClean="0"/>
              <a:t> = 0 are available, a specific </a:t>
            </a:r>
            <a:r>
              <a:rPr lang="en-US" sz="2600" dirty="0" smtClean="0">
                <a:solidFill>
                  <a:srgbClr val="0070C0"/>
                </a:solidFill>
              </a:rPr>
              <a:t>replacement policy</a:t>
            </a:r>
            <a:r>
              <a:rPr lang="en-US" sz="2600" dirty="0" smtClean="0"/>
              <a:t> is pursued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If no frame in the pool has </a:t>
            </a:r>
            <a:r>
              <a:rPr lang="en-US" sz="2600" dirty="0" err="1" smtClean="0"/>
              <a:t>pin_count</a:t>
            </a:r>
            <a:r>
              <a:rPr lang="en-US" sz="2600" dirty="0" smtClean="0"/>
              <a:t> = 0 and a page which is not in the pool is requested, the buffer manager must </a:t>
            </a:r>
            <a:r>
              <a:rPr lang="en-US" sz="2600" i="1" dirty="0" smtClean="0"/>
              <a:t>wait</a:t>
            </a:r>
            <a:r>
              <a:rPr lang="en-US" sz="2600" dirty="0" smtClean="0"/>
              <a:t> until some page is released!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4733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Replacement Policies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5344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When a new </a:t>
            </a:r>
            <a:r>
              <a:rPr lang="en-US" sz="2400" dirty="0" smtClean="0"/>
              <a:t>page </a:t>
            </a:r>
            <a:r>
              <a:rPr lang="en-US" sz="2400" dirty="0"/>
              <a:t>is to be placed in the </a:t>
            </a:r>
            <a:r>
              <a:rPr lang="en-US" sz="2400" dirty="0" smtClean="0"/>
              <a:t>pool, </a:t>
            </a:r>
            <a:r>
              <a:rPr lang="en-US" sz="2400" dirty="0"/>
              <a:t>a resident </a:t>
            </a:r>
            <a:r>
              <a:rPr lang="en-US" sz="2400" dirty="0" smtClean="0"/>
              <a:t>page should </a:t>
            </a:r>
            <a:r>
              <a:rPr lang="en-US" sz="2400" dirty="0"/>
              <a:t>be evicted first</a:t>
            </a:r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Criterion for an optimum replacement [</a:t>
            </a:r>
            <a:r>
              <a:rPr lang="en-US" sz="2400" i="1" dirty="0" err="1"/>
              <a:t>Belady</a:t>
            </a:r>
            <a:r>
              <a:rPr lang="en-US" sz="2400" i="1" dirty="0"/>
              <a:t>, 1966</a:t>
            </a:r>
            <a:r>
              <a:rPr lang="en-US" sz="2400" dirty="0"/>
              <a:t>]: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 </a:t>
            </a:r>
            <a:r>
              <a:rPr lang="en-US" sz="2200" dirty="0" smtClean="0"/>
              <a:t>page </a:t>
            </a:r>
            <a:r>
              <a:rPr lang="en-US" sz="2200" dirty="0"/>
              <a:t>that will be accessed </a:t>
            </a:r>
            <a:r>
              <a:rPr lang="en-US" sz="2200" i="1" dirty="0" smtClean="0">
                <a:solidFill>
                  <a:srgbClr val="0070C0"/>
                </a:solidFill>
              </a:rPr>
              <a:t>farthest </a:t>
            </a:r>
            <a:r>
              <a:rPr lang="en-US" sz="2200" i="1" dirty="0">
                <a:solidFill>
                  <a:srgbClr val="0070C0"/>
                </a:solidFill>
              </a:rPr>
              <a:t>in the future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/>
              <a:t>should be the one that </a:t>
            </a:r>
            <a:r>
              <a:rPr lang="en-US" sz="2200" dirty="0" smtClean="0"/>
              <a:t>is </a:t>
            </a:r>
            <a:r>
              <a:rPr lang="en-US" sz="2200" dirty="0"/>
              <a:t>evicted</a:t>
            </a:r>
          </a:p>
          <a:p>
            <a:pPr lvl="1">
              <a:buFont typeface="Wingdings" pitchFamily="2" charset="2"/>
              <a:buChar char="§"/>
            </a:pPr>
            <a:endParaRPr lang="en-US" sz="1600" i="1" dirty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Unfortunately, optimum </a:t>
            </a:r>
            <a:r>
              <a:rPr lang="en-US" sz="2400" dirty="0"/>
              <a:t>replacement is not </a:t>
            </a:r>
            <a:r>
              <a:rPr lang="en-US" sz="2400" dirty="0" smtClean="0"/>
              <a:t>implementable!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16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Hence, most </a:t>
            </a:r>
            <a:r>
              <a:rPr lang="en-US" sz="2400" dirty="0" smtClean="0"/>
              <a:t>buffer managers capitalize on </a:t>
            </a:r>
            <a:r>
              <a:rPr lang="en-US" sz="2400" dirty="0"/>
              <a:t>a different </a:t>
            </a:r>
            <a:r>
              <a:rPr lang="en-US" sz="2400" dirty="0" smtClean="0"/>
              <a:t>criterion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E.g., The page </a:t>
            </a:r>
            <a:r>
              <a:rPr lang="en-US" sz="2200" dirty="0"/>
              <a:t>that was accessed </a:t>
            </a:r>
            <a:r>
              <a:rPr lang="en-US" sz="2200" i="1" dirty="0">
                <a:solidFill>
                  <a:srgbClr val="0070C0"/>
                </a:solidFill>
              </a:rPr>
              <a:t>the farthest back in the past </a:t>
            </a:r>
            <a:r>
              <a:rPr lang="en-US" sz="2200" dirty="0"/>
              <a:t>is the one that is </a:t>
            </a:r>
            <a:r>
              <a:rPr lang="en-US" sz="2200" dirty="0" smtClean="0"/>
              <a:t>evicted, leading to a policy known as </a:t>
            </a:r>
            <a:r>
              <a:rPr lang="en-US" sz="2200" b="1" dirty="0" smtClean="0">
                <a:solidFill>
                  <a:srgbClr val="92D050"/>
                </a:solidFill>
              </a:rPr>
              <a:t>Least Recently Used</a:t>
            </a:r>
            <a:r>
              <a:rPr lang="en-US" sz="2200" dirty="0" smtClean="0"/>
              <a:t> (</a:t>
            </a:r>
            <a:r>
              <a:rPr lang="en-US" sz="2200" b="1" dirty="0" smtClean="0">
                <a:solidFill>
                  <a:srgbClr val="92D050"/>
                </a:solidFill>
              </a:rPr>
              <a:t>LRU</a:t>
            </a:r>
            <a:r>
              <a:rPr lang="en-US" sz="22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Other policies: MRU, Clock, FIFO, and Random, among others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3474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Example: LRU</a:t>
            </a: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00FF"/>
                </a:solidFill>
              </a:rPr>
              <a:t>Pool </a:t>
            </a:r>
            <a:r>
              <a:rPr lang="en-US" sz="1500" b="1" dirty="0">
                <a:solidFill>
                  <a:srgbClr val="0000FF"/>
                </a:solidFill>
              </a:rPr>
              <a:t>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B050"/>
                </a:solidFill>
              </a:rPr>
              <a:t>Pool </a:t>
            </a:r>
            <a:r>
              <a:rPr lang="en-US" sz="1500" b="1" dirty="0">
                <a:solidFill>
                  <a:srgbClr val="00B050"/>
                </a:solidFill>
              </a:rPr>
              <a:t>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C000"/>
                </a:solidFill>
              </a:rPr>
              <a:t>Pool </a:t>
            </a:r>
            <a:r>
              <a:rPr lang="en-US" sz="1500" b="1" dirty="0">
                <a:solidFill>
                  <a:srgbClr val="FFC000"/>
                </a:solidFill>
              </a:rPr>
              <a:t>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176" name="TextBox 50175"/>
          <p:cNvSpPr txBox="1"/>
          <p:nvPr/>
        </p:nvSpPr>
        <p:spPr>
          <a:xfrm>
            <a:off x="2810486" y="5330151"/>
            <a:ext cx="101502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8" y="5330150"/>
            <a:ext cx="101502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1" y="5345338"/>
            <a:ext cx="101502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1" y="1771650"/>
            <a:ext cx="96212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1471999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92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LRU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2000" y="2332263"/>
            <a:ext cx="54729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5874" y="2603681"/>
            <a:ext cx="1444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430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57850" y="2765263"/>
            <a:ext cx="19431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50244" y="35489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244" y="389187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0244" y="4291927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244" y="4687344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0244" y="5082760"/>
            <a:ext cx="7611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01715" y="35489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1715" y="38918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Rectangle 29"/>
          <p:cNvSpPr/>
          <p:nvPr/>
        </p:nvSpPr>
        <p:spPr>
          <a:xfrm>
            <a:off x="2901715" y="4234778"/>
            <a:ext cx="879373" cy="3429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Rectangle 30"/>
          <p:cNvSpPr/>
          <p:nvPr/>
        </p:nvSpPr>
        <p:spPr>
          <a:xfrm>
            <a:off x="4360626" y="35331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360626" y="38760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Rectangle 32"/>
          <p:cNvSpPr/>
          <p:nvPr/>
        </p:nvSpPr>
        <p:spPr>
          <a:xfrm>
            <a:off x="4360626" y="42189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Rectangle 33"/>
          <p:cNvSpPr/>
          <p:nvPr/>
        </p:nvSpPr>
        <p:spPr>
          <a:xfrm>
            <a:off x="4360626" y="4561806"/>
            <a:ext cx="879373" cy="3429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Rectangle 34"/>
          <p:cNvSpPr/>
          <p:nvPr/>
        </p:nvSpPr>
        <p:spPr>
          <a:xfrm>
            <a:off x="5878345" y="35294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78345" y="38723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7" name="Rectangle 36"/>
          <p:cNvSpPr/>
          <p:nvPr/>
        </p:nvSpPr>
        <p:spPr>
          <a:xfrm>
            <a:off x="5878345" y="42152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8" name="Rectangle 37"/>
          <p:cNvSpPr/>
          <p:nvPr/>
        </p:nvSpPr>
        <p:spPr>
          <a:xfrm>
            <a:off x="5878344" y="4558115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9" name="Rectangle 38"/>
          <p:cNvSpPr/>
          <p:nvPr/>
        </p:nvSpPr>
        <p:spPr>
          <a:xfrm>
            <a:off x="5878344" y="4906166"/>
            <a:ext cx="879373" cy="3429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176" name="TextBox 50175"/>
          <p:cNvSpPr txBox="1"/>
          <p:nvPr/>
        </p:nvSpPr>
        <p:spPr>
          <a:xfrm>
            <a:off x="2810487" y="5330151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00FF"/>
                </a:solidFill>
              </a:rPr>
              <a:t># of Misses: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25599" y="5330150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00B050"/>
                </a:solidFill>
              </a:rPr>
              <a:t># of Misses: 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53322" y="5345338"/>
            <a:ext cx="11416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sz="1350" dirty="0">
                <a:solidFill>
                  <a:srgbClr val="FFC000"/>
                </a:solidFill>
              </a:rPr>
              <a:t># of Misses: 1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485901" y="1771650"/>
            <a:ext cx="108876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LRU Chain: 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1828800" y="2103663"/>
            <a:ext cx="0" cy="28295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66687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00FF"/>
                </a:solidFill>
              </a:rPr>
              <a:t>Pool </a:t>
            </a:r>
            <a:r>
              <a:rPr lang="en-US" sz="1500" b="1" dirty="0">
                <a:solidFill>
                  <a:srgbClr val="0000FF"/>
                </a:solidFill>
              </a:rPr>
              <a:t>X</a:t>
            </a:r>
          </a:p>
          <a:p>
            <a:pPr algn="ctr"/>
            <a:r>
              <a:rPr lang="en-US" sz="15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5598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B050"/>
                </a:solidFill>
              </a:rPr>
              <a:t>Pool </a:t>
            </a:r>
            <a:r>
              <a:rPr lang="en-US" sz="1500" b="1" dirty="0">
                <a:solidFill>
                  <a:srgbClr val="00B050"/>
                </a:solidFill>
              </a:rPr>
              <a:t>Y</a:t>
            </a:r>
          </a:p>
          <a:p>
            <a:pPr algn="ctr"/>
            <a:r>
              <a:rPr lang="en-US" sz="15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6410" y="3018063"/>
            <a:ext cx="8767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C000"/>
                </a:solidFill>
              </a:rPr>
              <a:t>Pool </a:t>
            </a:r>
            <a:r>
              <a:rPr lang="en-US" sz="1500" b="1" dirty="0">
                <a:solidFill>
                  <a:srgbClr val="FFC000"/>
                </a:solidFill>
              </a:rPr>
              <a:t>Z</a:t>
            </a:r>
          </a:p>
          <a:p>
            <a:pPr algn="ctr"/>
            <a:r>
              <a:rPr lang="en-US" sz="1500" b="1" dirty="0">
                <a:solidFill>
                  <a:srgbClr val="FFC000"/>
                </a:solidFill>
              </a:rPr>
              <a:t>(size = 5)</a:t>
            </a:r>
          </a:p>
        </p:txBody>
      </p:sp>
    </p:spTree>
    <p:extLst>
      <p:ext uri="{BB962C8B-B14F-4D97-AF65-F5344CB8AC3E}">
        <p14:creationId xmlns:p14="http://schemas.microsoft.com/office/powerpoint/2010/main" val="333665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18984</TotalTime>
  <Words>3006</Words>
  <Application>Microsoft Office PowerPoint</Application>
  <PresentationFormat>On-screen Show (4:3)</PresentationFormat>
  <Paragraphs>896</Paragraphs>
  <Slides>44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ＭＳ Ｐゴシック</vt:lpstr>
      <vt:lpstr>Arial</vt:lpstr>
      <vt:lpstr>Book Antiqua</vt:lpstr>
      <vt:lpstr>Calibri</vt:lpstr>
      <vt:lpstr>Courier New</vt:lpstr>
      <vt:lpstr>Wingdings</vt:lpstr>
      <vt:lpstr>Office Theme</vt:lpstr>
      <vt:lpstr>Database Applications (15-415)  DBMS Internals: Part III Lecture 14, February 27, 2018</vt:lpstr>
      <vt:lpstr>Today…</vt:lpstr>
      <vt:lpstr>DBMS Layers</vt:lpstr>
      <vt:lpstr>Buffer Management</vt:lpstr>
      <vt:lpstr>Satisfying Page Requests</vt:lpstr>
      <vt:lpstr>Replacement Policies</vt:lpstr>
      <vt:lpstr>Replacement Policies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Example: LRU</vt:lpstr>
      <vt:lpstr>Observation: The Stack Property</vt:lpstr>
      <vt:lpstr>Working Sets</vt:lpstr>
      <vt:lpstr>The LRU Policy: Sequential Flooding</vt:lpstr>
      <vt:lpstr>Why Not Virtual Memory of OSs?</vt:lpstr>
      <vt:lpstr>Why Not Virtual Memory of OSs?</vt:lpstr>
      <vt:lpstr>DBMS Layers</vt:lpstr>
      <vt:lpstr>Records, Pages and Files</vt:lpstr>
      <vt:lpstr>File Operations and Organizations</vt:lpstr>
      <vt:lpstr>Heap Files</vt:lpstr>
      <vt:lpstr>Supporting Record Level Operations</vt:lpstr>
      <vt:lpstr>Heap Files Using Lists of Pages</vt:lpstr>
      <vt:lpstr>Heap Files Using Lists of Pages</vt:lpstr>
      <vt:lpstr>Heap Files Using Directory of Pages</vt:lpstr>
      <vt:lpstr>Supporting Record Level Operations</vt:lpstr>
      <vt:lpstr>Page Formats</vt:lpstr>
      <vt:lpstr>Fixed-Length Records</vt:lpstr>
      <vt:lpstr>Fixed-Length Records</vt:lpstr>
      <vt:lpstr>Variable-Length Records</vt:lpstr>
      <vt:lpstr>Pages with Directory of Slots</vt:lpstr>
      <vt:lpstr>Supporting Record Level Operations</vt:lpstr>
      <vt:lpstr>Record Formats</vt:lpstr>
      <vt:lpstr>Fixed-Length Fields</vt:lpstr>
      <vt:lpstr>Variable-Length Fields</vt:lpstr>
      <vt:lpstr>Variable-Length Fields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1707</cp:revision>
  <dcterms:created xsi:type="dcterms:W3CDTF">2013-11-24T06:45:02Z</dcterms:created>
  <dcterms:modified xsi:type="dcterms:W3CDTF">2018-02-27T12:07:16Z</dcterms:modified>
</cp:coreProperties>
</file>