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3"/>
  </p:notesMasterIdLst>
  <p:handoutMasterIdLst>
    <p:handoutMasterId r:id="rId64"/>
  </p:handoutMasterIdLst>
  <p:sldIdLst>
    <p:sldId id="256" r:id="rId2"/>
    <p:sldId id="316" r:id="rId3"/>
    <p:sldId id="982" r:id="rId4"/>
    <p:sldId id="1039" r:id="rId5"/>
    <p:sldId id="1040" r:id="rId6"/>
    <p:sldId id="1041" r:id="rId7"/>
    <p:sldId id="1042" r:id="rId8"/>
    <p:sldId id="1043" r:id="rId9"/>
    <p:sldId id="1044" r:id="rId10"/>
    <p:sldId id="1045" r:id="rId11"/>
    <p:sldId id="1046" r:id="rId12"/>
    <p:sldId id="1047" r:id="rId13"/>
    <p:sldId id="1048" r:id="rId14"/>
    <p:sldId id="979" r:id="rId15"/>
    <p:sldId id="980" r:id="rId16"/>
    <p:sldId id="962" r:id="rId17"/>
    <p:sldId id="1023" r:id="rId18"/>
    <p:sldId id="1049" r:id="rId19"/>
    <p:sldId id="1025" r:id="rId20"/>
    <p:sldId id="966" r:id="rId21"/>
    <p:sldId id="1026" r:id="rId22"/>
    <p:sldId id="1027" r:id="rId23"/>
    <p:sldId id="1028" r:id="rId24"/>
    <p:sldId id="1033" r:id="rId25"/>
    <p:sldId id="1050" r:id="rId26"/>
    <p:sldId id="1051" r:id="rId27"/>
    <p:sldId id="1052" r:id="rId28"/>
    <p:sldId id="1053" r:id="rId29"/>
    <p:sldId id="1054" r:id="rId30"/>
    <p:sldId id="1055" r:id="rId31"/>
    <p:sldId id="1056" r:id="rId32"/>
    <p:sldId id="1057" r:id="rId33"/>
    <p:sldId id="1058" r:id="rId34"/>
    <p:sldId id="1059" r:id="rId35"/>
    <p:sldId id="1060" r:id="rId36"/>
    <p:sldId id="1061" r:id="rId37"/>
    <p:sldId id="1068" r:id="rId38"/>
    <p:sldId id="1069" r:id="rId39"/>
    <p:sldId id="1070" r:id="rId40"/>
    <p:sldId id="1036" r:id="rId41"/>
    <p:sldId id="1037" r:id="rId42"/>
    <p:sldId id="1032" r:id="rId43"/>
    <p:sldId id="984" r:id="rId44"/>
    <p:sldId id="985" r:id="rId45"/>
    <p:sldId id="986" r:id="rId46"/>
    <p:sldId id="987" r:id="rId47"/>
    <p:sldId id="988" r:id="rId48"/>
    <p:sldId id="989" r:id="rId49"/>
    <p:sldId id="990" r:id="rId50"/>
    <p:sldId id="991" r:id="rId51"/>
    <p:sldId id="992" r:id="rId52"/>
    <p:sldId id="993" r:id="rId53"/>
    <p:sldId id="994" r:id="rId54"/>
    <p:sldId id="995" r:id="rId55"/>
    <p:sldId id="996" r:id="rId56"/>
    <p:sldId id="997" r:id="rId57"/>
    <p:sldId id="998" r:id="rId58"/>
    <p:sldId id="999" r:id="rId59"/>
    <p:sldId id="1000" r:id="rId60"/>
    <p:sldId id="1001" r:id="rId61"/>
    <p:sldId id="1038"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06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84" y="2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0B6CA34-8411-407E-893D-8E71990DC10C}" type="datetimeFigureOut">
              <a:rPr lang="en-US" smtClean="0"/>
              <a:t>2/27/2018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B4777B9-B548-4935-8E6D-F45127D4619B}" type="slidenum">
              <a:rPr lang="en-US" smtClean="0"/>
              <a:t>‹#›</a:t>
            </a:fld>
            <a:endParaRPr lang="en-US"/>
          </a:p>
        </p:txBody>
      </p:sp>
    </p:spTree>
    <p:extLst>
      <p:ext uri="{BB962C8B-B14F-4D97-AF65-F5344CB8AC3E}">
        <p14:creationId xmlns:p14="http://schemas.microsoft.com/office/powerpoint/2010/main" val="297327257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C7C770-57F1-4183-B1B5-424B207D1741}" type="datetimeFigureOut">
              <a:rPr lang="en-US" smtClean="0"/>
              <a:t>2/27/2018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A4ED4D-EFD9-46AD-897E-D5BE4B53CB4B}" type="slidenum">
              <a:rPr lang="en-US" smtClean="0"/>
              <a:t>‹#›</a:t>
            </a:fld>
            <a:endParaRPr lang="en-US"/>
          </a:p>
        </p:txBody>
      </p:sp>
    </p:spTree>
    <p:extLst>
      <p:ext uri="{BB962C8B-B14F-4D97-AF65-F5344CB8AC3E}">
        <p14:creationId xmlns:p14="http://schemas.microsoft.com/office/powerpoint/2010/main" val="239502388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A4ED4D-EFD9-46AD-897E-D5BE4B53CB4B}" type="slidenum">
              <a:rPr lang="en-US" smtClean="0"/>
              <a:t>1</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2086297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w="9525"/>
        </p:spPr>
        <p:txBody>
          <a:bodyPr/>
          <a:lstStyle/>
          <a:p>
            <a:r>
              <a:rPr lang="en-US" dirty="0" smtClean="0"/>
              <a:t>RAID level 5: block interleaving with parity blocks. Rather than dedicating one disk to hold all the parity blocks, the parity blocks are distributed among all the disks. For stripe 1, the parity block might be on disk 1; for stripe 2 it would be on disk 2, and so forth. If we have eleven disks, then for stripe 11 the parity block would be back on disk 1. </a:t>
            </a:r>
          </a:p>
        </p:txBody>
      </p:sp>
    </p:spTree>
    <p:extLst>
      <p:ext uri="{BB962C8B-B14F-4D97-AF65-F5344CB8AC3E}">
        <p14:creationId xmlns:p14="http://schemas.microsoft.com/office/powerpoint/2010/main" val="3448074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1177303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23283600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14</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13890919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15</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10768834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7329697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18757548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2552401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5457597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2438813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endParaRPr lang="en-US" dirty="0" smtClean="0">
              <a:solidFill>
                <a:schemeClr val="bg1">
                  <a:lumMod val="50000"/>
                </a:schemeClr>
              </a:solidFill>
            </a:endParaRPr>
          </a:p>
          <a:p>
            <a:pPr eaLnBrk="1" hangingPunct="1">
              <a:defRPr/>
            </a:pPr>
            <a:endParaRPr lang="en-US" dirty="0"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90D9A01-2525-4EDF-961F-D30339FE7FD5}" type="slidenum">
              <a:rPr lang="en-US" smtClean="0"/>
              <a:pPr eaLnBrk="1" hangingPunct="1"/>
              <a:t>2</a:t>
            </a:fld>
            <a:endParaRPr lang="en-US" smtClean="0"/>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29883028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1816882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26687837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25438451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11244761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4904921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42214470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5408104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32155552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2038537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2432322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4</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25424556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21571842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10761666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32843625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15129139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9462553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205164530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4678910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61947881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95216546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2573653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Faloutsos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r>
              <a:rPr lang="en-US" sz="1100" b="0"/>
              <a:t>CMU - 15-415/615</a:t>
            </a:r>
          </a:p>
        </p:txBody>
      </p:sp>
      <p:sp>
        <p:nvSpPr>
          <p:cNvPr id="1177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b="1">
                <a:solidFill>
                  <a:schemeClr val="tx1"/>
                </a:solidFill>
                <a:latin typeface="Times New Roman" pitchFamily="18" charset="0"/>
                <a:ea typeface="ＭＳ Ｐゴシック" pitchFamily="34" charset="-128"/>
              </a:defRPr>
            </a:lvl1pPr>
            <a:lvl2pPr marL="35879619" indent="-35447153" defTabSz="914485">
              <a:defRPr sz="2300" b="1">
                <a:solidFill>
                  <a:schemeClr val="tx1"/>
                </a:solidFill>
                <a:latin typeface="Times New Roman" pitchFamily="18" charset="0"/>
                <a:ea typeface="ＭＳ Ｐゴシック" pitchFamily="34" charset="-128"/>
              </a:defRPr>
            </a:lvl2pPr>
            <a:lvl3pPr>
              <a:defRPr sz="2300" b="1">
                <a:solidFill>
                  <a:schemeClr val="tx1"/>
                </a:solidFill>
                <a:latin typeface="Times New Roman" pitchFamily="18" charset="0"/>
                <a:ea typeface="ＭＳ Ｐゴシック" pitchFamily="34" charset="-128"/>
              </a:defRPr>
            </a:lvl3pPr>
            <a:lvl4pPr>
              <a:defRPr sz="2300" b="1">
                <a:solidFill>
                  <a:schemeClr val="tx1"/>
                </a:solidFill>
                <a:latin typeface="Times New Roman" pitchFamily="18" charset="0"/>
                <a:ea typeface="ＭＳ Ｐゴシック" pitchFamily="34" charset="-128"/>
              </a:defRPr>
            </a:lvl4pPr>
            <a:lvl5pPr>
              <a:defRPr sz="2300" b="1">
                <a:solidFill>
                  <a:schemeClr val="tx1"/>
                </a:solidFill>
                <a:latin typeface="Times New Roman" pitchFamily="18" charset="0"/>
                <a:ea typeface="ＭＳ Ｐゴシック" pitchFamily="34" charset="-128"/>
              </a:defRPr>
            </a:lvl5pPr>
            <a:lvl6pPr marL="432465"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6pPr>
            <a:lvl7pPr marL="864931"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7pPr>
            <a:lvl8pPr marL="1297396"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8pPr>
            <a:lvl9pPr marL="1729862" eaLnBrk="0" fontAlgn="base" hangingPunct="0">
              <a:spcBef>
                <a:spcPct val="50000"/>
              </a:spcBef>
              <a:spcAft>
                <a:spcPct val="0"/>
              </a:spcAft>
              <a:defRPr sz="2300" b="1">
                <a:solidFill>
                  <a:schemeClr val="tx1"/>
                </a:solidFill>
                <a:latin typeface="Times New Roman" pitchFamily="18" charset="0"/>
                <a:ea typeface="ＭＳ Ｐゴシック" pitchFamily="34" charset="-128"/>
              </a:defRPr>
            </a:lvl9pPr>
          </a:lstStyle>
          <a:p>
            <a:fld id="{E0D36DA8-B707-4810-BF28-0B6F9E0333E2}" type="slidenum">
              <a:rPr lang="en-US" sz="1100" b="0"/>
              <a:pPr/>
              <a:t>5</a:t>
            </a:fld>
            <a:endParaRPr lang="en-US" sz="1100" b="0"/>
          </a:p>
        </p:txBody>
      </p:sp>
      <p:sp>
        <p:nvSpPr>
          <p:cNvPr id="117765" name="Rectangle 2"/>
          <p:cNvSpPr>
            <a:spLocks noGrp="1" noRot="1" noChangeAspect="1" noChangeArrowheads="1" noTextEdit="1"/>
          </p:cNvSpPr>
          <p:nvPr>
            <p:ph type="sldImg"/>
          </p:nvPr>
        </p:nvSpPr>
        <p:spPr>
          <a:xfrm>
            <a:off x="1144588" y="684213"/>
            <a:ext cx="4573587" cy="3432175"/>
          </a:xfrm>
          <a:ln w="12700" cap="flat">
            <a:solidFill>
              <a:schemeClr val="tx1"/>
            </a:solidFill>
          </a:ln>
        </p:spPr>
      </p:sp>
      <p:sp>
        <p:nvSpPr>
          <p:cNvPr id="117766" name="Rectangle 3"/>
          <p:cNvSpPr>
            <a:spLocks noGrp="1" noChangeArrowheads="1"/>
          </p:cNvSpPr>
          <p:nvPr>
            <p:ph type="body" idx="1"/>
          </p:nvPr>
        </p:nvSpPr>
        <p:spPr>
          <a:xfrm>
            <a:off x="915294" y="4343704"/>
            <a:ext cx="5027414"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87" tIns="45844" rIns="91687" bIns="45844"/>
          <a:lstStyle/>
          <a:p>
            <a:endParaRPr 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350348874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23782701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190534360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188910863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392630919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3225347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w="9525"/>
        </p:spPr>
        <p:txBody>
          <a:bodyPr/>
          <a:lstStyle/>
          <a:p>
            <a:r>
              <a:rPr lang="en-US" dirty="0" smtClean="0"/>
              <a:t>RAID level 1: mirroring.</a:t>
            </a:r>
          </a:p>
        </p:txBody>
      </p:sp>
    </p:spTree>
    <p:extLst>
      <p:ext uri="{BB962C8B-B14F-4D97-AF65-F5344CB8AC3E}">
        <p14:creationId xmlns:p14="http://schemas.microsoft.com/office/powerpoint/2010/main" val="1915031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w="9525"/>
        </p:spPr>
        <p:txBody>
          <a:bodyPr/>
          <a:lstStyle/>
          <a:p>
            <a:r>
              <a:rPr lang="en-US" dirty="0" smtClean="0"/>
              <a:t>RAID level 1: mirroring.</a:t>
            </a:r>
          </a:p>
        </p:txBody>
      </p:sp>
    </p:spTree>
    <p:extLst>
      <p:ext uri="{BB962C8B-B14F-4D97-AF65-F5344CB8AC3E}">
        <p14:creationId xmlns:p14="http://schemas.microsoft.com/office/powerpoint/2010/main" val="5658404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w="9525"/>
        </p:spPr>
        <p:txBody>
          <a:bodyPr/>
          <a:lstStyle/>
          <a:p>
            <a:r>
              <a:rPr lang="en-US" dirty="0" smtClean="0"/>
              <a:t>RAID level 2: bit interleaving with an error-correcting code (ECC).</a:t>
            </a:r>
            <a:r>
              <a:rPr lang="en-US" baseline="0" dirty="0" smtClean="0"/>
              <a:t> An example of ECC is hamming code, which can detect up to two-bit errors or correct one-bit errors without detection of uncorrected errors. By contrast, the simple parity code cannot correct errors, and can detect only an odd number of bits in error.</a:t>
            </a:r>
            <a:endParaRPr lang="en-US" dirty="0" smtClean="0"/>
          </a:p>
        </p:txBody>
      </p:sp>
    </p:spTree>
    <p:extLst>
      <p:ext uri="{BB962C8B-B14F-4D97-AF65-F5344CB8AC3E}">
        <p14:creationId xmlns:p14="http://schemas.microsoft.com/office/powerpoint/2010/main" val="1193487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r>
              <a:rPr lang="en-US" smtClean="0"/>
              <a:t>RAID level 3: bit interleaving with parity bits.</a:t>
            </a:r>
          </a:p>
        </p:txBody>
      </p:sp>
    </p:spTree>
    <p:extLst>
      <p:ext uri="{BB962C8B-B14F-4D97-AF65-F5344CB8AC3E}">
        <p14:creationId xmlns:p14="http://schemas.microsoft.com/office/powerpoint/2010/main" val="1100208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w="9525"/>
        </p:spPr>
        <p:txBody>
          <a:bodyPr/>
          <a:lstStyle/>
          <a:p>
            <a:r>
              <a:rPr lang="en-US" smtClean="0"/>
              <a:t>RAID level 4: block interleaving with parity blocks.</a:t>
            </a:r>
          </a:p>
        </p:txBody>
      </p:sp>
    </p:spTree>
    <p:extLst>
      <p:ext uri="{BB962C8B-B14F-4D97-AF65-F5344CB8AC3E}">
        <p14:creationId xmlns:p14="http://schemas.microsoft.com/office/powerpoint/2010/main" val="1373727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9B007E-8C7F-4E2E-BC7B-2A3A1679722A}" type="datetime1">
              <a:rPr lang="en-US" smtClean="0"/>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26629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185160-A181-4E5D-A8B9-6CC6B5BAC31C}" type="datetime1">
              <a:rPr lang="en-US" smtClean="0"/>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2714814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71D89C-2CB1-4680-B533-FD01CA337ED3}" type="datetime1">
              <a:rPr lang="en-US" smtClean="0"/>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2075556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9CFE0C-32D0-48F6-B754-86DDD932679A}" type="datetime1">
              <a:rPr lang="en-US" smtClean="0"/>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4033389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65F951-6F0A-4BC8-8E78-042EB20EDAB0}" type="datetime1">
              <a:rPr lang="en-US" smtClean="0"/>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1948539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6627F7-2F2A-48BC-9DFD-9A2600CFA556}" type="datetime1">
              <a:rPr lang="en-US" smtClean="0"/>
              <a:t>2/27/2018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684176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2BFDD5-512B-4522-BA85-F72134273AE1}" type="datetime1">
              <a:rPr lang="en-US" smtClean="0"/>
              <a:t>2/27/2018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4250320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058DFD-FDB4-43ED-A73B-376F2F66B10F}" type="datetime1">
              <a:rPr lang="en-US" smtClean="0"/>
              <a:t>2/27/2018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708751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AB476-D146-4EA7-B6A7-C7ED67CB0904}" type="datetime1">
              <a:rPr lang="en-US" smtClean="0"/>
              <a:t>2/27/2018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499859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A0457E-5E49-4C84-A5ED-8D6AE6DEE17A}" type="datetime1">
              <a:rPr lang="en-US" smtClean="0"/>
              <a:t>2/27/2018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3882052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E47378-4043-40E8-88FD-3B9FC25ACA76}" type="datetime1">
              <a:rPr lang="en-US" smtClean="0"/>
              <a:t>2/27/2018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4153370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9FE058-E24E-44D4-8AE6-4ED6084A3F18}" type="datetime1">
              <a:rPr lang="en-US" smtClean="0"/>
              <a:t>2/27/2018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CA4BC5-AE2A-401E-9EDD-DF8812A14A6A}" type="slidenum">
              <a:rPr lang="en-US" smtClean="0"/>
              <a:t>‹#›</a:t>
            </a:fld>
            <a:endParaRPr lang="en-US"/>
          </a:p>
        </p:txBody>
      </p:sp>
    </p:spTree>
    <p:extLst>
      <p:ext uri="{BB962C8B-B14F-4D97-AF65-F5344CB8AC3E}">
        <p14:creationId xmlns:p14="http://schemas.microsoft.com/office/powerpoint/2010/main" val="289258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3352800"/>
          </a:xfrm>
        </p:spPr>
        <p:txBody>
          <a:bodyPr>
            <a:normAutofit fontScale="90000"/>
          </a:bodyPr>
          <a:lstStyle/>
          <a:p>
            <a:r>
              <a:rPr lang="en-US" sz="4900" dirty="0" smtClean="0"/>
              <a:t>Database Applications (15-415)</a:t>
            </a:r>
            <a:br>
              <a:rPr lang="en-US" sz="4900" dirty="0" smtClean="0"/>
            </a:br>
            <a:r>
              <a:rPr lang="en-US" dirty="0"/>
              <a:t/>
            </a:r>
            <a:br>
              <a:rPr lang="en-US" dirty="0"/>
            </a:br>
            <a:r>
              <a:rPr lang="en-US" dirty="0" smtClean="0"/>
              <a:t>DBMS Internals: Part II</a:t>
            </a:r>
            <a:br>
              <a:rPr lang="en-US" dirty="0" smtClean="0"/>
            </a:br>
            <a:r>
              <a:rPr lang="en-US" dirty="0" smtClean="0"/>
              <a:t>Lecture 13, February 25, 2018</a:t>
            </a:r>
            <a:endParaRPr lang="en-US" dirty="0"/>
          </a:p>
        </p:txBody>
      </p:sp>
      <p:sp>
        <p:nvSpPr>
          <p:cNvPr id="3" name="Subtitle 2"/>
          <p:cNvSpPr>
            <a:spLocks noGrp="1"/>
          </p:cNvSpPr>
          <p:nvPr>
            <p:ph type="subTitle" idx="1"/>
          </p:nvPr>
        </p:nvSpPr>
        <p:spPr>
          <a:xfrm>
            <a:off x="1371600" y="4876800"/>
            <a:ext cx="6400800" cy="1219200"/>
          </a:xfrm>
        </p:spPr>
        <p:txBody>
          <a:bodyPr>
            <a:normAutofit/>
          </a:bodyPr>
          <a:lstStyle/>
          <a:p>
            <a:r>
              <a:rPr lang="en-US" dirty="0" smtClean="0">
                <a:solidFill>
                  <a:srgbClr val="0070C0"/>
                </a:solidFill>
              </a:rPr>
              <a:t>Mohammad Hammoud</a:t>
            </a:r>
          </a:p>
        </p:txBody>
      </p:sp>
      <p:pic>
        <p:nvPicPr>
          <p:cNvPr id="9"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42472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RAID Level 4</a:t>
            </a:r>
          </a:p>
        </p:txBody>
      </p:sp>
      <p:sp>
        <p:nvSpPr>
          <p:cNvPr id="12291" name="Oval 5"/>
          <p:cNvSpPr>
            <a:spLocks noChangeArrowheads="1"/>
          </p:cNvSpPr>
          <p:nvPr/>
        </p:nvSpPr>
        <p:spPr bwMode="auto">
          <a:xfrm>
            <a:off x="6057900" y="1646238"/>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292" name="Rectangle 6"/>
          <p:cNvSpPr>
            <a:spLocks noChangeArrowheads="1"/>
          </p:cNvSpPr>
          <p:nvPr/>
        </p:nvSpPr>
        <p:spPr bwMode="auto">
          <a:xfrm>
            <a:off x="6057900" y="1425575"/>
            <a:ext cx="938213" cy="273050"/>
          </a:xfrm>
          <a:prstGeom prst="rect">
            <a:avLst/>
          </a:prstGeom>
          <a:solidFill>
            <a:srgbClr val="CCB3FF"/>
          </a:solidFill>
          <a:ln w="12700">
            <a:noFill/>
            <a:miter lim="800000"/>
            <a:headEnd/>
            <a:tailEnd/>
          </a:ln>
        </p:spPr>
        <p:txBody>
          <a:bodyPr wrap="none" anchor="ctr"/>
          <a:lstStyle/>
          <a:p>
            <a:pPr algn="ctr"/>
            <a:endParaRPr lang="en-US" sz="2000" b="0"/>
          </a:p>
        </p:txBody>
      </p:sp>
      <p:sp>
        <p:nvSpPr>
          <p:cNvPr id="12293" name="Oval 7"/>
          <p:cNvSpPr>
            <a:spLocks noChangeArrowheads="1"/>
          </p:cNvSpPr>
          <p:nvPr/>
        </p:nvSpPr>
        <p:spPr bwMode="auto">
          <a:xfrm>
            <a:off x="6057900" y="1371600"/>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294" name="Line 8"/>
          <p:cNvSpPr>
            <a:spLocks noChangeShapeType="1"/>
          </p:cNvSpPr>
          <p:nvPr/>
        </p:nvSpPr>
        <p:spPr bwMode="auto">
          <a:xfrm>
            <a:off x="6057900" y="1425575"/>
            <a:ext cx="0" cy="273050"/>
          </a:xfrm>
          <a:prstGeom prst="line">
            <a:avLst/>
          </a:prstGeom>
          <a:noFill/>
          <a:ln w="12700">
            <a:solidFill>
              <a:schemeClr val="tx1"/>
            </a:solidFill>
            <a:round/>
            <a:headEnd/>
            <a:tailEnd/>
          </a:ln>
        </p:spPr>
        <p:txBody>
          <a:bodyPr/>
          <a:lstStyle/>
          <a:p>
            <a:endParaRPr lang="en-US"/>
          </a:p>
        </p:txBody>
      </p:sp>
      <p:sp>
        <p:nvSpPr>
          <p:cNvPr id="12295" name="Line 9"/>
          <p:cNvSpPr>
            <a:spLocks noChangeShapeType="1"/>
          </p:cNvSpPr>
          <p:nvPr/>
        </p:nvSpPr>
        <p:spPr bwMode="auto">
          <a:xfrm>
            <a:off x="6996113" y="1425575"/>
            <a:ext cx="0" cy="273050"/>
          </a:xfrm>
          <a:prstGeom prst="line">
            <a:avLst/>
          </a:prstGeom>
          <a:noFill/>
          <a:ln w="12700">
            <a:solidFill>
              <a:schemeClr val="tx1"/>
            </a:solidFill>
            <a:round/>
            <a:headEnd/>
            <a:tailEnd/>
          </a:ln>
        </p:spPr>
        <p:txBody>
          <a:bodyPr/>
          <a:lstStyle/>
          <a:p>
            <a:endParaRPr lang="en-US"/>
          </a:p>
        </p:txBody>
      </p:sp>
      <p:sp>
        <p:nvSpPr>
          <p:cNvPr id="12296" name="Oval 11"/>
          <p:cNvSpPr>
            <a:spLocks noChangeArrowheads="1"/>
          </p:cNvSpPr>
          <p:nvPr/>
        </p:nvSpPr>
        <p:spPr bwMode="auto">
          <a:xfrm>
            <a:off x="6057900" y="2090738"/>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297" name="Rectangle 12"/>
          <p:cNvSpPr>
            <a:spLocks noChangeArrowheads="1"/>
          </p:cNvSpPr>
          <p:nvPr/>
        </p:nvSpPr>
        <p:spPr bwMode="auto">
          <a:xfrm>
            <a:off x="6057900" y="1871663"/>
            <a:ext cx="938213" cy="271462"/>
          </a:xfrm>
          <a:prstGeom prst="rect">
            <a:avLst/>
          </a:prstGeom>
          <a:solidFill>
            <a:srgbClr val="CCB3FF"/>
          </a:solidFill>
          <a:ln w="12700">
            <a:noFill/>
            <a:miter lim="800000"/>
            <a:headEnd/>
            <a:tailEnd/>
          </a:ln>
        </p:spPr>
        <p:txBody>
          <a:bodyPr wrap="none" anchor="ctr"/>
          <a:lstStyle/>
          <a:p>
            <a:pPr algn="ctr"/>
            <a:endParaRPr lang="en-US" sz="2000" b="0"/>
          </a:p>
        </p:txBody>
      </p:sp>
      <p:sp>
        <p:nvSpPr>
          <p:cNvPr id="12298" name="Oval 13"/>
          <p:cNvSpPr>
            <a:spLocks noChangeArrowheads="1"/>
          </p:cNvSpPr>
          <p:nvPr/>
        </p:nvSpPr>
        <p:spPr bwMode="auto">
          <a:xfrm>
            <a:off x="6057900" y="1817688"/>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299" name="Line 14"/>
          <p:cNvSpPr>
            <a:spLocks noChangeShapeType="1"/>
          </p:cNvSpPr>
          <p:nvPr/>
        </p:nvSpPr>
        <p:spPr bwMode="auto">
          <a:xfrm>
            <a:off x="6057900" y="1871663"/>
            <a:ext cx="0" cy="271462"/>
          </a:xfrm>
          <a:prstGeom prst="line">
            <a:avLst/>
          </a:prstGeom>
          <a:noFill/>
          <a:ln w="12700">
            <a:solidFill>
              <a:schemeClr val="tx1"/>
            </a:solidFill>
            <a:round/>
            <a:headEnd/>
            <a:tailEnd/>
          </a:ln>
        </p:spPr>
        <p:txBody>
          <a:bodyPr/>
          <a:lstStyle/>
          <a:p>
            <a:endParaRPr lang="en-US"/>
          </a:p>
        </p:txBody>
      </p:sp>
      <p:sp>
        <p:nvSpPr>
          <p:cNvPr id="12300" name="Line 15"/>
          <p:cNvSpPr>
            <a:spLocks noChangeShapeType="1"/>
          </p:cNvSpPr>
          <p:nvPr/>
        </p:nvSpPr>
        <p:spPr bwMode="auto">
          <a:xfrm>
            <a:off x="6996113" y="1871663"/>
            <a:ext cx="0" cy="271462"/>
          </a:xfrm>
          <a:prstGeom prst="line">
            <a:avLst/>
          </a:prstGeom>
          <a:noFill/>
          <a:ln w="12700">
            <a:solidFill>
              <a:schemeClr val="tx1"/>
            </a:solidFill>
            <a:round/>
            <a:headEnd/>
            <a:tailEnd/>
          </a:ln>
        </p:spPr>
        <p:txBody>
          <a:bodyPr/>
          <a:lstStyle/>
          <a:p>
            <a:endParaRPr lang="en-US"/>
          </a:p>
        </p:txBody>
      </p:sp>
      <p:sp>
        <p:nvSpPr>
          <p:cNvPr id="12301" name="Oval 17"/>
          <p:cNvSpPr>
            <a:spLocks noChangeArrowheads="1"/>
          </p:cNvSpPr>
          <p:nvPr/>
        </p:nvSpPr>
        <p:spPr bwMode="auto">
          <a:xfrm>
            <a:off x="6057900" y="2536825"/>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02" name="Rectangle 18"/>
          <p:cNvSpPr>
            <a:spLocks noChangeArrowheads="1"/>
          </p:cNvSpPr>
          <p:nvPr/>
        </p:nvSpPr>
        <p:spPr bwMode="auto">
          <a:xfrm>
            <a:off x="6057900" y="2317750"/>
            <a:ext cx="938213" cy="271463"/>
          </a:xfrm>
          <a:prstGeom prst="rect">
            <a:avLst/>
          </a:prstGeom>
          <a:solidFill>
            <a:srgbClr val="CCB3FF"/>
          </a:solidFill>
          <a:ln w="12700">
            <a:noFill/>
            <a:miter lim="800000"/>
            <a:headEnd/>
            <a:tailEnd/>
          </a:ln>
        </p:spPr>
        <p:txBody>
          <a:bodyPr wrap="none" anchor="ctr"/>
          <a:lstStyle/>
          <a:p>
            <a:pPr algn="ctr"/>
            <a:endParaRPr lang="en-US" sz="2000" b="0"/>
          </a:p>
        </p:txBody>
      </p:sp>
      <p:sp>
        <p:nvSpPr>
          <p:cNvPr id="12303" name="Oval 19"/>
          <p:cNvSpPr>
            <a:spLocks noChangeArrowheads="1"/>
          </p:cNvSpPr>
          <p:nvPr/>
        </p:nvSpPr>
        <p:spPr bwMode="auto">
          <a:xfrm>
            <a:off x="6057900" y="2263775"/>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04" name="Line 20"/>
          <p:cNvSpPr>
            <a:spLocks noChangeShapeType="1"/>
          </p:cNvSpPr>
          <p:nvPr/>
        </p:nvSpPr>
        <p:spPr bwMode="auto">
          <a:xfrm>
            <a:off x="6057900" y="2317750"/>
            <a:ext cx="0" cy="271463"/>
          </a:xfrm>
          <a:prstGeom prst="line">
            <a:avLst/>
          </a:prstGeom>
          <a:noFill/>
          <a:ln w="12700">
            <a:solidFill>
              <a:schemeClr val="tx1"/>
            </a:solidFill>
            <a:round/>
            <a:headEnd/>
            <a:tailEnd/>
          </a:ln>
        </p:spPr>
        <p:txBody>
          <a:bodyPr/>
          <a:lstStyle/>
          <a:p>
            <a:endParaRPr lang="en-US"/>
          </a:p>
        </p:txBody>
      </p:sp>
      <p:sp>
        <p:nvSpPr>
          <p:cNvPr id="12305" name="Line 21"/>
          <p:cNvSpPr>
            <a:spLocks noChangeShapeType="1"/>
          </p:cNvSpPr>
          <p:nvPr/>
        </p:nvSpPr>
        <p:spPr bwMode="auto">
          <a:xfrm>
            <a:off x="6996113" y="2317750"/>
            <a:ext cx="0" cy="271463"/>
          </a:xfrm>
          <a:prstGeom prst="line">
            <a:avLst/>
          </a:prstGeom>
          <a:noFill/>
          <a:ln w="12700">
            <a:solidFill>
              <a:schemeClr val="tx1"/>
            </a:solidFill>
            <a:round/>
            <a:headEnd/>
            <a:tailEnd/>
          </a:ln>
        </p:spPr>
        <p:txBody>
          <a:bodyPr/>
          <a:lstStyle/>
          <a:p>
            <a:endParaRPr lang="en-US"/>
          </a:p>
        </p:txBody>
      </p:sp>
      <p:sp>
        <p:nvSpPr>
          <p:cNvPr id="12306" name="Oval 23"/>
          <p:cNvSpPr>
            <a:spLocks noChangeArrowheads="1"/>
          </p:cNvSpPr>
          <p:nvPr/>
        </p:nvSpPr>
        <p:spPr bwMode="auto">
          <a:xfrm>
            <a:off x="6057900" y="2982913"/>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07" name="Rectangle 24"/>
          <p:cNvSpPr>
            <a:spLocks noChangeArrowheads="1"/>
          </p:cNvSpPr>
          <p:nvPr/>
        </p:nvSpPr>
        <p:spPr bwMode="auto">
          <a:xfrm>
            <a:off x="6057900" y="2763838"/>
            <a:ext cx="938213" cy="271462"/>
          </a:xfrm>
          <a:prstGeom prst="rect">
            <a:avLst/>
          </a:prstGeom>
          <a:solidFill>
            <a:srgbClr val="CCB3FF"/>
          </a:solidFill>
          <a:ln w="12700">
            <a:noFill/>
            <a:miter lim="800000"/>
            <a:headEnd/>
            <a:tailEnd/>
          </a:ln>
        </p:spPr>
        <p:txBody>
          <a:bodyPr wrap="none" anchor="ctr"/>
          <a:lstStyle/>
          <a:p>
            <a:pPr algn="ctr"/>
            <a:endParaRPr lang="en-US" sz="2000" b="0"/>
          </a:p>
        </p:txBody>
      </p:sp>
      <p:sp>
        <p:nvSpPr>
          <p:cNvPr id="12308" name="Oval 25"/>
          <p:cNvSpPr>
            <a:spLocks noChangeArrowheads="1"/>
          </p:cNvSpPr>
          <p:nvPr/>
        </p:nvSpPr>
        <p:spPr bwMode="auto">
          <a:xfrm>
            <a:off x="6057900" y="2709863"/>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09" name="Line 26"/>
          <p:cNvSpPr>
            <a:spLocks noChangeShapeType="1"/>
          </p:cNvSpPr>
          <p:nvPr/>
        </p:nvSpPr>
        <p:spPr bwMode="auto">
          <a:xfrm>
            <a:off x="6057900" y="2763838"/>
            <a:ext cx="0" cy="271462"/>
          </a:xfrm>
          <a:prstGeom prst="line">
            <a:avLst/>
          </a:prstGeom>
          <a:noFill/>
          <a:ln w="12700">
            <a:solidFill>
              <a:schemeClr val="tx1"/>
            </a:solidFill>
            <a:round/>
            <a:headEnd/>
            <a:tailEnd/>
          </a:ln>
        </p:spPr>
        <p:txBody>
          <a:bodyPr/>
          <a:lstStyle/>
          <a:p>
            <a:endParaRPr lang="en-US"/>
          </a:p>
        </p:txBody>
      </p:sp>
      <p:sp>
        <p:nvSpPr>
          <p:cNvPr id="12310" name="Line 27"/>
          <p:cNvSpPr>
            <a:spLocks noChangeShapeType="1"/>
          </p:cNvSpPr>
          <p:nvPr/>
        </p:nvSpPr>
        <p:spPr bwMode="auto">
          <a:xfrm>
            <a:off x="6996113" y="2763838"/>
            <a:ext cx="0" cy="271462"/>
          </a:xfrm>
          <a:prstGeom prst="line">
            <a:avLst/>
          </a:prstGeom>
          <a:noFill/>
          <a:ln w="12700">
            <a:solidFill>
              <a:schemeClr val="tx1"/>
            </a:solidFill>
            <a:round/>
            <a:headEnd/>
            <a:tailEnd/>
          </a:ln>
        </p:spPr>
        <p:txBody>
          <a:bodyPr/>
          <a:lstStyle/>
          <a:p>
            <a:endParaRPr lang="en-US"/>
          </a:p>
        </p:txBody>
      </p:sp>
      <p:sp>
        <p:nvSpPr>
          <p:cNvPr id="12311" name="Oval 29"/>
          <p:cNvSpPr>
            <a:spLocks noChangeArrowheads="1"/>
          </p:cNvSpPr>
          <p:nvPr/>
        </p:nvSpPr>
        <p:spPr bwMode="auto">
          <a:xfrm>
            <a:off x="6057900" y="3429000"/>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12" name="Rectangle 30"/>
          <p:cNvSpPr>
            <a:spLocks noChangeArrowheads="1"/>
          </p:cNvSpPr>
          <p:nvPr/>
        </p:nvSpPr>
        <p:spPr bwMode="auto">
          <a:xfrm>
            <a:off x="6057900" y="3209925"/>
            <a:ext cx="938213" cy="271463"/>
          </a:xfrm>
          <a:prstGeom prst="rect">
            <a:avLst/>
          </a:prstGeom>
          <a:solidFill>
            <a:srgbClr val="CCB3FF"/>
          </a:solidFill>
          <a:ln w="12700">
            <a:noFill/>
            <a:miter lim="800000"/>
            <a:headEnd/>
            <a:tailEnd/>
          </a:ln>
        </p:spPr>
        <p:txBody>
          <a:bodyPr wrap="none" anchor="ctr"/>
          <a:lstStyle/>
          <a:p>
            <a:pPr algn="ctr"/>
            <a:endParaRPr lang="en-US" sz="2000" b="0"/>
          </a:p>
        </p:txBody>
      </p:sp>
      <p:sp>
        <p:nvSpPr>
          <p:cNvPr id="12313" name="Oval 31"/>
          <p:cNvSpPr>
            <a:spLocks noChangeArrowheads="1"/>
          </p:cNvSpPr>
          <p:nvPr/>
        </p:nvSpPr>
        <p:spPr bwMode="auto">
          <a:xfrm>
            <a:off x="6057900" y="3155950"/>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14" name="Line 32"/>
          <p:cNvSpPr>
            <a:spLocks noChangeShapeType="1"/>
          </p:cNvSpPr>
          <p:nvPr/>
        </p:nvSpPr>
        <p:spPr bwMode="auto">
          <a:xfrm>
            <a:off x="6057900" y="3209925"/>
            <a:ext cx="0" cy="271463"/>
          </a:xfrm>
          <a:prstGeom prst="line">
            <a:avLst/>
          </a:prstGeom>
          <a:noFill/>
          <a:ln w="12700">
            <a:solidFill>
              <a:schemeClr val="tx1"/>
            </a:solidFill>
            <a:round/>
            <a:headEnd/>
            <a:tailEnd/>
          </a:ln>
        </p:spPr>
        <p:txBody>
          <a:bodyPr/>
          <a:lstStyle/>
          <a:p>
            <a:endParaRPr lang="en-US"/>
          </a:p>
        </p:txBody>
      </p:sp>
      <p:sp>
        <p:nvSpPr>
          <p:cNvPr id="12315" name="Line 33"/>
          <p:cNvSpPr>
            <a:spLocks noChangeShapeType="1"/>
          </p:cNvSpPr>
          <p:nvPr/>
        </p:nvSpPr>
        <p:spPr bwMode="auto">
          <a:xfrm>
            <a:off x="6996113" y="3209925"/>
            <a:ext cx="0" cy="271463"/>
          </a:xfrm>
          <a:prstGeom prst="line">
            <a:avLst/>
          </a:prstGeom>
          <a:noFill/>
          <a:ln w="12700">
            <a:solidFill>
              <a:schemeClr val="tx1"/>
            </a:solidFill>
            <a:round/>
            <a:headEnd/>
            <a:tailEnd/>
          </a:ln>
        </p:spPr>
        <p:txBody>
          <a:bodyPr/>
          <a:lstStyle/>
          <a:p>
            <a:endParaRPr lang="en-US"/>
          </a:p>
        </p:txBody>
      </p:sp>
      <p:sp>
        <p:nvSpPr>
          <p:cNvPr id="12316" name="Oval 35"/>
          <p:cNvSpPr>
            <a:spLocks noChangeArrowheads="1"/>
          </p:cNvSpPr>
          <p:nvPr/>
        </p:nvSpPr>
        <p:spPr bwMode="auto">
          <a:xfrm>
            <a:off x="6057900" y="3875088"/>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17" name="Rectangle 36"/>
          <p:cNvSpPr>
            <a:spLocks noChangeArrowheads="1"/>
          </p:cNvSpPr>
          <p:nvPr/>
        </p:nvSpPr>
        <p:spPr bwMode="auto">
          <a:xfrm>
            <a:off x="6057900" y="3654425"/>
            <a:ext cx="938213" cy="273050"/>
          </a:xfrm>
          <a:prstGeom prst="rect">
            <a:avLst/>
          </a:prstGeom>
          <a:solidFill>
            <a:srgbClr val="CCB3FF"/>
          </a:solidFill>
          <a:ln w="12700">
            <a:noFill/>
            <a:miter lim="800000"/>
            <a:headEnd/>
            <a:tailEnd/>
          </a:ln>
        </p:spPr>
        <p:txBody>
          <a:bodyPr wrap="none" anchor="ctr"/>
          <a:lstStyle/>
          <a:p>
            <a:pPr algn="ctr"/>
            <a:endParaRPr lang="en-US" sz="2000" b="0"/>
          </a:p>
        </p:txBody>
      </p:sp>
      <p:sp>
        <p:nvSpPr>
          <p:cNvPr id="12318" name="Oval 37"/>
          <p:cNvSpPr>
            <a:spLocks noChangeArrowheads="1"/>
          </p:cNvSpPr>
          <p:nvPr/>
        </p:nvSpPr>
        <p:spPr bwMode="auto">
          <a:xfrm>
            <a:off x="6057900" y="3600450"/>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19" name="Line 38"/>
          <p:cNvSpPr>
            <a:spLocks noChangeShapeType="1"/>
          </p:cNvSpPr>
          <p:nvPr/>
        </p:nvSpPr>
        <p:spPr bwMode="auto">
          <a:xfrm>
            <a:off x="6057900" y="3654425"/>
            <a:ext cx="0" cy="273050"/>
          </a:xfrm>
          <a:prstGeom prst="line">
            <a:avLst/>
          </a:prstGeom>
          <a:noFill/>
          <a:ln w="12700">
            <a:solidFill>
              <a:schemeClr val="tx1"/>
            </a:solidFill>
            <a:round/>
            <a:headEnd/>
            <a:tailEnd/>
          </a:ln>
        </p:spPr>
        <p:txBody>
          <a:bodyPr/>
          <a:lstStyle/>
          <a:p>
            <a:endParaRPr lang="en-US"/>
          </a:p>
        </p:txBody>
      </p:sp>
      <p:sp>
        <p:nvSpPr>
          <p:cNvPr id="12320" name="Line 39"/>
          <p:cNvSpPr>
            <a:spLocks noChangeShapeType="1"/>
          </p:cNvSpPr>
          <p:nvPr/>
        </p:nvSpPr>
        <p:spPr bwMode="auto">
          <a:xfrm>
            <a:off x="6996113" y="3654425"/>
            <a:ext cx="0" cy="273050"/>
          </a:xfrm>
          <a:prstGeom prst="line">
            <a:avLst/>
          </a:prstGeom>
          <a:noFill/>
          <a:ln w="12700">
            <a:solidFill>
              <a:schemeClr val="tx1"/>
            </a:solidFill>
            <a:round/>
            <a:headEnd/>
            <a:tailEnd/>
          </a:ln>
        </p:spPr>
        <p:txBody>
          <a:bodyPr/>
          <a:lstStyle/>
          <a:p>
            <a:endParaRPr lang="en-US"/>
          </a:p>
        </p:txBody>
      </p:sp>
      <p:sp>
        <p:nvSpPr>
          <p:cNvPr id="12321" name="Oval 41"/>
          <p:cNvSpPr>
            <a:spLocks noChangeArrowheads="1"/>
          </p:cNvSpPr>
          <p:nvPr/>
        </p:nvSpPr>
        <p:spPr bwMode="auto">
          <a:xfrm>
            <a:off x="6057900" y="4321175"/>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22" name="Rectangle 42"/>
          <p:cNvSpPr>
            <a:spLocks noChangeArrowheads="1"/>
          </p:cNvSpPr>
          <p:nvPr/>
        </p:nvSpPr>
        <p:spPr bwMode="auto">
          <a:xfrm>
            <a:off x="6057900" y="4100513"/>
            <a:ext cx="938213" cy="273050"/>
          </a:xfrm>
          <a:prstGeom prst="rect">
            <a:avLst/>
          </a:prstGeom>
          <a:solidFill>
            <a:srgbClr val="CCB3FF"/>
          </a:solidFill>
          <a:ln w="12700">
            <a:noFill/>
            <a:miter lim="800000"/>
            <a:headEnd/>
            <a:tailEnd/>
          </a:ln>
        </p:spPr>
        <p:txBody>
          <a:bodyPr wrap="none" anchor="ctr"/>
          <a:lstStyle/>
          <a:p>
            <a:pPr algn="ctr"/>
            <a:endParaRPr lang="en-US" sz="2000" b="0"/>
          </a:p>
        </p:txBody>
      </p:sp>
      <p:sp>
        <p:nvSpPr>
          <p:cNvPr id="12323" name="Oval 43"/>
          <p:cNvSpPr>
            <a:spLocks noChangeArrowheads="1"/>
          </p:cNvSpPr>
          <p:nvPr/>
        </p:nvSpPr>
        <p:spPr bwMode="auto">
          <a:xfrm>
            <a:off x="6057900" y="4046538"/>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24" name="Line 44"/>
          <p:cNvSpPr>
            <a:spLocks noChangeShapeType="1"/>
          </p:cNvSpPr>
          <p:nvPr/>
        </p:nvSpPr>
        <p:spPr bwMode="auto">
          <a:xfrm>
            <a:off x="6057900" y="4100513"/>
            <a:ext cx="0" cy="273050"/>
          </a:xfrm>
          <a:prstGeom prst="line">
            <a:avLst/>
          </a:prstGeom>
          <a:noFill/>
          <a:ln w="12700">
            <a:solidFill>
              <a:schemeClr val="tx1"/>
            </a:solidFill>
            <a:round/>
            <a:headEnd/>
            <a:tailEnd/>
          </a:ln>
        </p:spPr>
        <p:txBody>
          <a:bodyPr/>
          <a:lstStyle/>
          <a:p>
            <a:endParaRPr lang="en-US"/>
          </a:p>
        </p:txBody>
      </p:sp>
      <p:sp>
        <p:nvSpPr>
          <p:cNvPr id="12325" name="Line 45"/>
          <p:cNvSpPr>
            <a:spLocks noChangeShapeType="1"/>
          </p:cNvSpPr>
          <p:nvPr/>
        </p:nvSpPr>
        <p:spPr bwMode="auto">
          <a:xfrm>
            <a:off x="6996113" y="4100513"/>
            <a:ext cx="0" cy="273050"/>
          </a:xfrm>
          <a:prstGeom prst="line">
            <a:avLst/>
          </a:prstGeom>
          <a:noFill/>
          <a:ln w="12700">
            <a:solidFill>
              <a:schemeClr val="tx1"/>
            </a:solidFill>
            <a:round/>
            <a:headEnd/>
            <a:tailEnd/>
          </a:ln>
        </p:spPr>
        <p:txBody>
          <a:bodyPr/>
          <a:lstStyle/>
          <a:p>
            <a:endParaRPr lang="en-US"/>
          </a:p>
        </p:txBody>
      </p:sp>
      <p:sp>
        <p:nvSpPr>
          <p:cNvPr id="12326" name="Oval 47"/>
          <p:cNvSpPr>
            <a:spLocks noChangeArrowheads="1"/>
          </p:cNvSpPr>
          <p:nvPr/>
        </p:nvSpPr>
        <p:spPr bwMode="auto">
          <a:xfrm>
            <a:off x="6057900" y="4767263"/>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27" name="Rectangle 48"/>
          <p:cNvSpPr>
            <a:spLocks noChangeArrowheads="1"/>
          </p:cNvSpPr>
          <p:nvPr/>
        </p:nvSpPr>
        <p:spPr bwMode="auto">
          <a:xfrm>
            <a:off x="6057900" y="4546600"/>
            <a:ext cx="938213" cy="273050"/>
          </a:xfrm>
          <a:prstGeom prst="rect">
            <a:avLst/>
          </a:prstGeom>
          <a:solidFill>
            <a:srgbClr val="CCB3FF"/>
          </a:solidFill>
          <a:ln w="12700">
            <a:noFill/>
            <a:miter lim="800000"/>
            <a:headEnd/>
            <a:tailEnd/>
          </a:ln>
        </p:spPr>
        <p:txBody>
          <a:bodyPr wrap="none" anchor="ctr"/>
          <a:lstStyle/>
          <a:p>
            <a:pPr algn="ctr"/>
            <a:endParaRPr lang="en-US" sz="2000" b="0"/>
          </a:p>
        </p:txBody>
      </p:sp>
      <p:sp>
        <p:nvSpPr>
          <p:cNvPr id="12328" name="Oval 49"/>
          <p:cNvSpPr>
            <a:spLocks noChangeArrowheads="1"/>
          </p:cNvSpPr>
          <p:nvPr/>
        </p:nvSpPr>
        <p:spPr bwMode="auto">
          <a:xfrm>
            <a:off x="6057900" y="4492625"/>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29" name="Line 50"/>
          <p:cNvSpPr>
            <a:spLocks noChangeShapeType="1"/>
          </p:cNvSpPr>
          <p:nvPr/>
        </p:nvSpPr>
        <p:spPr bwMode="auto">
          <a:xfrm>
            <a:off x="6057900" y="4546600"/>
            <a:ext cx="0" cy="273050"/>
          </a:xfrm>
          <a:prstGeom prst="line">
            <a:avLst/>
          </a:prstGeom>
          <a:noFill/>
          <a:ln w="12700">
            <a:solidFill>
              <a:schemeClr val="tx1"/>
            </a:solidFill>
            <a:round/>
            <a:headEnd/>
            <a:tailEnd/>
          </a:ln>
        </p:spPr>
        <p:txBody>
          <a:bodyPr/>
          <a:lstStyle/>
          <a:p>
            <a:endParaRPr lang="en-US"/>
          </a:p>
        </p:txBody>
      </p:sp>
      <p:sp>
        <p:nvSpPr>
          <p:cNvPr id="12330" name="Line 51"/>
          <p:cNvSpPr>
            <a:spLocks noChangeShapeType="1"/>
          </p:cNvSpPr>
          <p:nvPr/>
        </p:nvSpPr>
        <p:spPr bwMode="auto">
          <a:xfrm>
            <a:off x="6996113" y="4546600"/>
            <a:ext cx="0" cy="273050"/>
          </a:xfrm>
          <a:prstGeom prst="line">
            <a:avLst/>
          </a:prstGeom>
          <a:noFill/>
          <a:ln w="12700">
            <a:solidFill>
              <a:schemeClr val="tx1"/>
            </a:solidFill>
            <a:round/>
            <a:headEnd/>
            <a:tailEnd/>
          </a:ln>
        </p:spPr>
        <p:txBody>
          <a:bodyPr/>
          <a:lstStyle/>
          <a:p>
            <a:endParaRPr lang="en-US"/>
          </a:p>
        </p:txBody>
      </p:sp>
      <p:sp>
        <p:nvSpPr>
          <p:cNvPr id="12331" name="Oval 53"/>
          <p:cNvSpPr>
            <a:spLocks noChangeArrowheads="1"/>
          </p:cNvSpPr>
          <p:nvPr/>
        </p:nvSpPr>
        <p:spPr bwMode="auto">
          <a:xfrm>
            <a:off x="6057900" y="5213350"/>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32" name="Rectangle 54"/>
          <p:cNvSpPr>
            <a:spLocks noChangeArrowheads="1"/>
          </p:cNvSpPr>
          <p:nvPr/>
        </p:nvSpPr>
        <p:spPr bwMode="auto">
          <a:xfrm>
            <a:off x="6057900" y="4992688"/>
            <a:ext cx="938213" cy="273050"/>
          </a:xfrm>
          <a:prstGeom prst="rect">
            <a:avLst/>
          </a:prstGeom>
          <a:solidFill>
            <a:srgbClr val="CCB3FF"/>
          </a:solidFill>
          <a:ln w="12700">
            <a:noFill/>
            <a:miter lim="800000"/>
            <a:headEnd/>
            <a:tailEnd/>
          </a:ln>
        </p:spPr>
        <p:txBody>
          <a:bodyPr wrap="none" anchor="ctr"/>
          <a:lstStyle/>
          <a:p>
            <a:pPr algn="ctr"/>
            <a:endParaRPr lang="en-US" sz="2000" b="0"/>
          </a:p>
        </p:txBody>
      </p:sp>
      <p:sp>
        <p:nvSpPr>
          <p:cNvPr id="12333" name="Oval 55"/>
          <p:cNvSpPr>
            <a:spLocks noChangeArrowheads="1"/>
          </p:cNvSpPr>
          <p:nvPr/>
        </p:nvSpPr>
        <p:spPr bwMode="auto">
          <a:xfrm>
            <a:off x="6057900" y="4938713"/>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34" name="Line 56"/>
          <p:cNvSpPr>
            <a:spLocks noChangeShapeType="1"/>
          </p:cNvSpPr>
          <p:nvPr/>
        </p:nvSpPr>
        <p:spPr bwMode="auto">
          <a:xfrm>
            <a:off x="6057900" y="4992688"/>
            <a:ext cx="0" cy="273050"/>
          </a:xfrm>
          <a:prstGeom prst="line">
            <a:avLst/>
          </a:prstGeom>
          <a:noFill/>
          <a:ln w="12700">
            <a:solidFill>
              <a:schemeClr val="tx1"/>
            </a:solidFill>
            <a:round/>
            <a:headEnd/>
            <a:tailEnd/>
          </a:ln>
        </p:spPr>
        <p:txBody>
          <a:bodyPr/>
          <a:lstStyle/>
          <a:p>
            <a:endParaRPr lang="en-US"/>
          </a:p>
        </p:txBody>
      </p:sp>
      <p:sp>
        <p:nvSpPr>
          <p:cNvPr id="12335" name="Line 57"/>
          <p:cNvSpPr>
            <a:spLocks noChangeShapeType="1"/>
          </p:cNvSpPr>
          <p:nvPr/>
        </p:nvSpPr>
        <p:spPr bwMode="auto">
          <a:xfrm>
            <a:off x="6996113" y="4992688"/>
            <a:ext cx="0" cy="273050"/>
          </a:xfrm>
          <a:prstGeom prst="line">
            <a:avLst/>
          </a:prstGeom>
          <a:noFill/>
          <a:ln w="12700">
            <a:solidFill>
              <a:schemeClr val="tx1"/>
            </a:solidFill>
            <a:round/>
            <a:headEnd/>
            <a:tailEnd/>
          </a:ln>
        </p:spPr>
        <p:txBody>
          <a:bodyPr/>
          <a:lstStyle/>
          <a:p>
            <a:endParaRPr lang="en-US"/>
          </a:p>
        </p:txBody>
      </p:sp>
      <p:sp>
        <p:nvSpPr>
          <p:cNvPr id="12336" name="Oval 59"/>
          <p:cNvSpPr>
            <a:spLocks noChangeArrowheads="1"/>
          </p:cNvSpPr>
          <p:nvPr/>
        </p:nvSpPr>
        <p:spPr bwMode="auto">
          <a:xfrm>
            <a:off x="6057900" y="5657850"/>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37" name="Rectangle 60"/>
          <p:cNvSpPr>
            <a:spLocks noChangeArrowheads="1"/>
          </p:cNvSpPr>
          <p:nvPr/>
        </p:nvSpPr>
        <p:spPr bwMode="auto">
          <a:xfrm>
            <a:off x="6057900" y="5438775"/>
            <a:ext cx="938213" cy="271463"/>
          </a:xfrm>
          <a:prstGeom prst="rect">
            <a:avLst/>
          </a:prstGeom>
          <a:solidFill>
            <a:srgbClr val="CCB3FF"/>
          </a:solidFill>
          <a:ln w="12700">
            <a:noFill/>
            <a:miter lim="800000"/>
            <a:headEnd/>
            <a:tailEnd/>
          </a:ln>
        </p:spPr>
        <p:txBody>
          <a:bodyPr wrap="none" anchor="ctr"/>
          <a:lstStyle/>
          <a:p>
            <a:pPr algn="ctr"/>
            <a:endParaRPr lang="en-US" sz="2000" b="0"/>
          </a:p>
        </p:txBody>
      </p:sp>
      <p:sp>
        <p:nvSpPr>
          <p:cNvPr id="12338" name="Oval 61"/>
          <p:cNvSpPr>
            <a:spLocks noChangeArrowheads="1"/>
          </p:cNvSpPr>
          <p:nvPr/>
        </p:nvSpPr>
        <p:spPr bwMode="auto">
          <a:xfrm>
            <a:off x="6057900" y="5384800"/>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39" name="Line 62"/>
          <p:cNvSpPr>
            <a:spLocks noChangeShapeType="1"/>
          </p:cNvSpPr>
          <p:nvPr/>
        </p:nvSpPr>
        <p:spPr bwMode="auto">
          <a:xfrm>
            <a:off x="6057900" y="5438775"/>
            <a:ext cx="0" cy="271463"/>
          </a:xfrm>
          <a:prstGeom prst="line">
            <a:avLst/>
          </a:prstGeom>
          <a:noFill/>
          <a:ln w="12700">
            <a:solidFill>
              <a:schemeClr val="tx1"/>
            </a:solidFill>
            <a:round/>
            <a:headEnd/>
            <a:tailEnd/>
          </a:ln>
        </p:spPr>
        <p:txBody>
          <a:bodyPr/>
          <a:lstStyle/>
          <a:p>
            <a:endParaRPr lang="en-US"/>
          </a:p>
        </p:txBody>
      </p:sp>
      <p:sp>
        <p:nvSpPr>
          <p:cNvPr id="12340" name="Line 63"/>
          <p:cNvSpPr>
            <a:spLocks noChangeShapeType="1"/>
          </p:cNvSpPr>
          <p:nvPr/>
        </p:nvSpPr>
        <p:spPr bwMode="auto">
          <a:xfrm>
            <a:off x="6996113" y="5438775"/>
            <a:ext cx="0" cy="271463"/>
          </a:xfrm>
          <a:prstGeom prst="line">
            <a:avLst/>
          </a:prstGeom>
          <a:noFill/>
          <a:ln w="12700">
            <a:solidFill>
              <a:schemeClr val="tx1"/>
            </a:solidFill>
            <a:round/>
            <a:headEnd/>
            <a:tailEnd/>
          </a:ln>
        </p:spPr>
        <p:txBody>
          <a:bodyPr/>
          <a:lstStyle/>
          <a:p>
            <a:endParaRPr lang="en-US"/>
          </a:p>
        </p:txBody>
      </p:sp>
      <p:sp>
        <p:nvSpPr>
          <p:cNvPr id="12341" name="Oval 65"/>
          <p:cNvSpPr>
            <a:spLocks noChangeArrowheads="1"/>
          </p:cNvSpPr>
          <p:nvPr/>
        </p:nvSpPr>
        <p:spPr bwMode="auto">
          <a:xfrm>
            <a:off x="6057900" y="6103938"/>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42" name="Rectangle 66"/>
          <p:cNvSpPr>
            <a:spLocks noChangeArrowheads="1"/>
          </p:cNvSpPr>
          <p:nvPr/>
        </p:nvSpPr>
        <p:spPr bwMode="auto">
          <a:xfrm>
            <a:off x="6057900" y="5884863"/>
            <a:ext cx="938213" cy="271462"/>
          </a:xfrm>
          <a:prstGeom prst="rect">
            <a:avLst/>
          </a:prstGeom>
          <a:solidFill>
            <a:srgbClr val="CCB3FF"/>
          </a:solidFill>
          <a:ln w="12700">
            <a:noFill/>
            <a:miter lim="800000"/>
            <a:headEnd/>
            <a:tailEnd/>
          </a:ln>
        </p:spPr>
        <p:txBody>
          <a:bodyPr wrap="none" anchor="ctr"/>
          <a:lstStyle/>
          <a:p>
            <a:pPr algn="ctr"/>
            <a:endParaRPr lang="en-US" sz="2000" b="0"/>
          </a:p>
        </p:txBody>
      </p:sp>
      <p:sp>
        <p:nvSpPr>
          <p:cNvPr id="12343" name="Oval 67"/>
          <p:cNvSpPr>
            <a:spLocks noChangeArrowheads="1"/>
          </p:cNvSpPr>
          <p:nvPr/>
        </p:nvSpPr>
        <p:spPr bwMode="auto">
          <a:xfrm>
            <a:off x="6057900" y="5830888"/>
            <a:ext cx="938213" cy="101600"/>
          </a:xfrm>
          <a:prstGeom prst="ellipse">
            <a:avLst/>
          </a:prstGeom>
          <a:solidFill>
            <a:srgbClr val="CCB3FF"/>
          </a:solidFill>
          <a:ln w="12700">
            <a:solidFill>
              <a:schemeClr val="tx1"/>
            </a:solidFill>
            <a:round/>
            <a:headEnd/>
            <a:tailEnd/>
          </a:ln>
        </p:spPr>
        <p:txBody>
          <a:bodyPr wrap="none" anchor="ctr"/>
          <a:lstStyle/>
          <a:p>
            <a:endParaRPr lang="en-US"/>
          </a:p>
        </p:txBody>
      </p:sp>
      <p:sp>
        <p:nvSpPr>
          <p:cNvPr id="12344" name="Line 68"/>
          <p:cNvSpPr>
            <a:spLocks noChangeShapeType="1"/>
          </p:cNvSpPr>
          <p:nvPr/>
        </p:nvSpPr>
        <p:spPr bwMode="auto">
          <a:xfrm>
            <a:off x="6057900" y="5884863"/>
            <a:ext cx="0" cy="271462"/>
          </a:xfrm>
          <a:prstGeom prst="line">
            <a:avLst/>
          </a:prstGeom>
          <a:noFill/>
          <a:ln w="12700">
            <a:solidFill>
              <a:schemeClr val="tx1"/>
            </a:solidFill>
            <a:round/>
            <a:headEnd/>
            <a:tailEnd/>
          </a:ln>
        </p:spPr>
        <p:txBody>
          <a:bodyPr/>
          <a:lstStyle/>
          <a:p>
            <a:endParaRPr lang="en-US"/>
          </a:p>
        </p:txBody>
      </p:sp>
      <p:sp>
        <p:nvSpPr>
          <p:cNvPr id="12345" name="Line 69"/>
          <p:cNvSpPr>
            <a:spLocks noChangeShapeType="1"/>
          </p:cNvSpPr>
          <p:nvPr/>
        </p:nvSpPr>
        <p:spPr bwMode="auto">
          <a:xfrm>
            <a:off x="6996113" y="5884863"/>
            <a:ext cx="0" cy="271462"/>
          </a:xfrm>
          <a:prstGeom prst="line">
            <a:avLst/>
          </a:prstGeom>
          <a:noFill/>
          <a:ln w="12700">
            <a:solidFill>
              <a:schemeClr val="tx1"/>
            </a:solidFill>
            <a:round/>
            <a:headEnd/>
            <a:tailEnd/>
          </a:ln>
        </p:spPr>
        <p:txBody>
          <a:bodyPr/>
          <a:lstStyle/>
          <a:p>
            <a:endParaRPr lang="en-US"/>
          </a:p>
        </p:txBody>
      </p:sp>
      <p:sp>
        <p:nvSpPr>
          <p:cNvPr id="12346" name="AutoShape 70"/>
          <p:cNvSpPr>
            <a:spLocks/>
          </p:cNvSpPr>
          <p:nvPr/>
        </p:nvSpPr>
        <p:spPr bwMode="auto">
          <a:xfrm>
            <a:off x="7124700" y="1352550"/>
            <a:ext cx="381000" cy="4419600"/>
          </a:xfrm>
          <a:prstGeom prst="rightBrace">
            <a:avLst>
              <a:gd name="adj1" fmla="val 96667"/>
              <a:gd name="adj2" fmla="val 50000"/>
            </a:avLst>
          </a:prstGeom>
          <a:noFill/>
          <a:ln w="9525">
            <a:solidFill>
              <a:schemeClr val="tx1"/>
            </a:solidFill>
            <a:round/>
            <a:headEnd/>
            <a:tailEnd/>
          </a:ln>
        </p:spPr>
        <p:txBody>
          <a:bodyPr wrap="none" anchor="ctr"/>
          <a:lstStyle/>
          <a:p>
            <a:endParaRPr lang="en-US"/>
          </a:p>
        </p:txBody>
      </p:sp>
      <p:sp>
        <p:nvSpPr>
          <p:cNvPr id="12347" name="AutoShape 71"/>
          <p:cNvSpPr>
            <a:spLocks/>
          </p:cNvSpPr>
          <p:nvPr/>
        </p:nvSpPr>
        <p:spPr bwMode="auto">
          <a:xfrm>
            <a:off x="7086600" y="5829300"/>
            <a:ext cx="419100" cy="419100"/>
          </a:xfrm>
          <a:prstGeom prst="rightBrace">
            <a:avLst>
              <a:gd name="adj1" fmla="val 8333"/>
              <a:gd name="adj2" fmla="val 50000"/>
            </a:avLst>
          </a:prstGeom>
          <a:noFill/>
          <a:ln w="9525">
            <a:solidFill>
              <a:schemeClr val="tx1"/>
            </a:solidFill>
            <a:round/>
            <a:headEnd/>
            <a:tailEnd/>
          </a:ln>
        </p:spPr>
        <p:txBody>
          <a:bodyPr wrap="none" anchor="ctr"/>
          <a:lstStyle/>
          <a:p>
            <a:endParaRPr lang="en-US"/>
          </a:p>
        </p:txBody>
      </p:sp>
      <p:sp>
        <p:nvSpPr>
          <p:cNvPr id="12348" name="Text Box 72"/>
          <p:cNvSpPr txBox="1">
            <a:spLocks noChangeArrowheads="1"/>
          </p:cNvSpPr>
          <p:nvPr/>
        </p:nvSpPr>
        <p:spPr bwMode="auto">
          <a:xfrm>
            <a:off x="7600950" y="3390900"/>
            <a:ext cx="1390650" cy="366713"/>
          </a:xfrm>
          <a:prstGeom prst="rect">
            <a:avLst/>
          </a:prstGeom>
          <a:noFill/>
          <a:ln w="9525">
            <a:noFill/>
            <a:miter lim="800000"/>
            <a:headEnd/>
            <a:tailEnd/>
          </a:ln>
        </p:spPr>
        <p:txBody>
          <a:bodyPr>
            <a:spAutoFit/>
          </a:bodyPr>
          <a:lstStyle/>
          <a:p>
            <a:pPr eaLnBrk="1" hangingPunct="1">
              <a:spcBef>
                <a:spcPct val="50000"/>
              </a:spcBef>
            </a:pPr>
            <a:r>
              <a:rPr lang="en-US" sz="1800" b="0"/>
              <a:t>Data blocks</a:t>
            </a:r>
          </a:p>
        </p:txBody>
      </p:sp>
      <p:sp>
        <p:nvSpPr>
          <p:cNvPr id="12349" name="Text Box 73"/>
          <p:cNvSpPr txBox="1">
            <a:spLocks noChangeArrowheads="1"/>
          </p:cNvSpPr>
          <p:nvPr/>
        </p:nvSpPr>
        <p:spPr bwMode="auto">
          <a:xfrm>
            <a:off x="7600950" y="5848350"/>
            <a:ext cx="1543050" cy="366713"/>
          </a:xfrm>
          <a:prstGeom prst="rect">
            <a:avLst/>
          </a:prstGeom>
          <a:noFill/>
          <a:ln w="9525">
            <a:noFill/>
            <a:miter lim="800000"/>
            <a:headEnd/>
            <a:tailEnd/>
          </a:ln>
        </p:spPr>
        <p:txBody>
          <a:bodyPr>
            <a:spAutoFit/>
          </a:bodyPr>
          <a:lstStyle/>
          <a:p>
            <a:pPr eaLnBrk="1" hangingPunct="1">
              <a:spcBef>
                <a:spcPct val="50000"/>
              </a:spcBef>
            </a:pPr>
            <a:r>
              <a:rPr lang="en-US" sz="1800" b="0"/>
              <a:t>Parity blocks</a:t>
            </a:r>
          </a:p>
        </p:txBody>
      </p:sp>
      <p:sp>
        <p:nvSpPr>
          <p:cNvPr id="12350" name="Rectangle 74"/>
          <p:cNvSpPr>
            <a:spLocks noChangeArrowheads="1"/>
          </p:cNvSpPr>
          <p:nvPr/>
        </p:nvSpPr>
        <p:spPr bwMode="auto">
          <a:xfrm>
            <a:off x="2133600" y="3733800"/>
            <a:ext cx="1981200" cy="1524000"/>
          </a:xfrm>
          <a:prstGeom prst="rect">
            <a:avLst/>
          </a:prstGeom>
          <a:solidFill>
            <a:srgbClr val="FFCCFF"/>
          </a:solidFill>
          <a:ln w="28575">
            <a:solidFill>
              <a:schemeClr val="tx1"/>
            </a:solidFill>
            <a:miter lim="800000"/>
            <a:headEnd/>
            <a:tailEnd/>
          </a:ln>
        </p:spPr>
        <p:txBody>
          <a:bodyPr wrap="none" anchor="ctr"/>
          <a:lstStyle/>
          <a:p>
            <a:pPr algn="ctr" eaLnBrk="1" hangingPunct="1"/>
            <a:r>
              <a:rPr lang="en-US" sz="2000" b="1" dirty="0"/>
              <a:t>Block </a:t>
            </a:r>
            <a:r>
              <a:rPr lang="en-US" sz="2000" b="1" dirty="0" smtClean="0"/>
              <a:t>Interleaving</a:t>
            </a:r>
            <a:r>
              <a:rPr lang="en-US" sz="2000" b="1" dirty="0"/>
              <a:t>;</a:t>
            </a:r>
          </a:p>
          <a:p>
            <a:pPr algn="ctr" eaLnBrk="1" hangingPunct="1"/>
            <a:r>
              <a:rPr lang="en-US" sz="2000" b="1" dirty="0"/>
              <a:t>Parity</a:t>
            </a:r>
          </a:p>
        </p:txBody>
      </p:sp>
      <p:cxnSp>
        <p:nvCxnSpPr>
          <p:cNvPr id="12351" name="AutoShape 75"/>
          <p:cNvCxnSpPr>
            <a:cxnSpLocks noChangeShapeType="1"/>
            <a:stCxn id="12350" idx="1"/>
            <a:endCxn id="12352" idx="2"/>
          </p:cNvCxnSpPr>
          <p:nvPr/>
        </p:nvCxnSpPr>
        <p:spPr bwMode="auto">
          <a:xfrm rot="10800000">
            <a:off x="838200" y="2590800"/>
            <a:ext cx="1281113" cy="1905000"/>
          </a:xfrm>
          <a:prstGeom prst="curvedConnector2">
            <a:avLst/>
          </a:prstGeom>
          <a:noFill/>
          <a:ln w="53975">
            <a:solidFill>
              <a:schemeClr val="bg2"/>
            </a:solidFill>
            <a:round/>
            <a:headEnd type="triangle" w="lg" len="lg"/>
            <a:tailEnd type="triangle" w="lg" len="lg"/>
          </a:ln>
        </p:spPr>
      </p:cxnSp>
      <p:sp>
        <p:nvSpPr>
          <p:cNvPr id="12352" name="Rectangle 76"/>
          <p:cNvSpPr>
            <a:spLocks noChangeArrowheads="1"/>
          </p:cNvSpPr>
          <p:nvPr/>
        </p:nvSpPr>
        <p:spPr bwMode="auto">
          <a:xfrm>
            <a:off x="381000" y="1447800"/>
            <a:ext cx="914400" cy="1143000"/>
          </a:xfrm>
          <a:prstGeom prst="rect">
            <a:avLst/>
          </a:prstGeom>
          <a:solidFill>
            <a:srgbClr val="FBDEAB"/>
          </a:solidFill>
          <a:ln w="9525">
            <a:solidFill>
              <a:schemeClr val="tx1"/>
            </a:solidFill>
            <a:miter lim="800000"/>
            <a:headEnd/>
            <a:tailEnd/>
          </a:ln>
        </p:spPr>
        <p:txBody>
          <a:bodyPr wrap="none" anchor="ctr"/>
          <a:lstStyle/>
          <a:p>
            <a:pPr algn="ctr" eaLnBrk="1" hangingPunct="1"/>
            <a:r>
              <a:rPr lang="en-US" sz="1800" b="0"/>
              <a:t>Data</a:t>
            </a:r>
          </a:p>
        </p:txBody>
      </p:sp>
      <p:sp>
        <p:nvSpPr>
          <p:cNvPr id="12353" name="AutoShape 77"/>
          <p:cNvSpPr>
            <a:spLocks noChangeArrowheads="1"/>
          </p:cNvSpPr>
          <p:nvPr/>
        </p:nvSpPr>
        <p:spPr bwMode="auto">
          <a:xfrm>
            <a:off x="4267200" y="4114800"/>
            <a:ext cx="1295400" cy="457200"/>
          </a:xfrm>
          <a:prstGeom prst="leftRightArrow">
            <a:avLst>
              <a:gd name="adj1" fmla="val 50000"/>
              <a:gd name="adj2" fmla="val 56667"/>
            </a:avLst>
          </a:prstGeom>
          <a:solidFill>
            <a:srgbClr val="CCFFFF"/>
          </a:solidFill>
          <a:ln w="9525">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val="3056754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RAID Level 5</a:t>
            </a:r>
          </a:p>
        </p:txBody>
      </p:sp>
      <p:grpSp>
        <p:nvGrpSpPr>
          <p:cNvPr id="2" name="Group 4"/>
          <p:cNvGrpSpPr>
            <a:grpSpLocks/>
          </p:cNvGrpSpPr>
          <p:nvPr/>
        </p:nvGrpSpPr>
        <p:grpSpPr bwMode="auto">
          <a:xfrm>
            <a:off x="6286500" y="1414463"/>
            <a:ext cx="938213" cy="376237"/>
            <a:chOff x="1776" y="1584"/>
            <a:chExt cx="720" cy="357"/>
          </a:xfrm>
        </p:grpSpPr>
        <p:sp>
          <p:nvSpPr>
            <p:cNvPr id="13382" name="Oval 5"/>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83" name="Rectangle 6"/>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84" name="Oval 7"/>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85" name="Line 8"/>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86" name="Line 9"/>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3" name="Group 10"/>
          <p:cNvGrpSpPr>
            <a:grpSpLocks/>
          </p:cNvGrpSpPr>
          <p:nvPr/>
        </p:nvGrpSpPr>
        <p:grpSpPr bwMode="auto">
          <a:xfrm>
            <a:off x="6286500" y="1860550"/>
            <a:ext cx="938213" cy="374650"/>
            <a:chOff x="1776" y="1584"/>
            <a:chExt cx="720" cy="357"/>
          </a:xfrm>
        </p:grpSpPr>
        <p:sp>
          <p:nvSpPr>
            <p:cNvPr id="13377" name="Oval 11"/>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78" name="Rectangle 12"/>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79" name="Oval 13"/>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80" name="Line 14"/>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81" name="Line 15"/>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4" name="Group 16"/>
          <p:cNvGrpSpPr>
            <a:grpSpLocks/>
          </p:cNvGrpSpPr>
          <p:nvPr/>
        </p:nvGrpSpPr>
        <p:grpSpPr bwMode="auto">
          <a:xfrm>
            <a:off x="6286500" y="2306638"/>
            <a:ext cx="938213" cy="374650"/>
            <a:chOff x="1776" y="1584"/>
            <a:chExt cx="720" cy="357"/>
          </a:xfrm>
        </p:grpSpPr>
        <p:sp>
          <p:nvSpPr>
            <p:cNvPr id="13372" name="Oval 17"/>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73" name="Rectangle 18"/>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74" name="Oval 19"/>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75" name="Line 20"/>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76" name="Line 21"/>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5" name="Group 22"/>
          <p:cNvGrpSpPr>
            <a:grpSpLocks/>
          </p:cNvGrpSpPr>
          <p:nvPr/>
        </p:nvGrpSpPr>
        <p:grpSpPr bwMode="auto">
          <a:xfrm>
            <a:off x="6286500" y="2752725"/>
            <a:ext cx="938213" cy="374650"/>
            <a:chOff x="1776" y="1584"/>
            <a:chExt cx="720" cy="357"/>
          </a:xfrm>
        </p:grpSpPr>
        <p:sp>
          <p:nvSpPr>
            <p:cNvPr id="13367" name="Oval 23"/>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68" name="Rectangle 24"/>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69" name="Oval 25"/>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70" name="Line 26"/>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71" name="Line 27"/>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6" name="Group 28"/>
          <p:cNvGrpSpPr>
            <a:grpSpLocks/>
          </p:cNvGrpSpPr>
          <p:nvPr/>
        </p:nvGrpSpPr>
        <p:grpSpPr bwMode="auto">
          <a:xfrm>
            <a:off x="6286500" y="3198813"/>
            <a:ext cx="938213" cy="374650"/>
            <a:chOff x="1776" y="1584"/>
            <a:chExt cx="720" cy="357"/>
          </a:xfrm>
        </p:grpSpPr>
        <p:sp>
          <p:nvSpPr>
            <p:cNvPr id="13362" name="Oval 29"/>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63" name="Rectangle 30"/>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64" name="Oval 31"/>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65" name="Line 32"/>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66" name="Line 33"/>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7" name="Group 34"/>
          <p:cNvGrpSpPr>
            <a:grpSpLocks/>
          </p:cNvGrpSpPr>
          <p:nvPr/>
        </p:nvGrpSpPr>
        <p:grpSpPr bwMode="auto">
          <a:xfrm>
            <a:off x="6286500" y="3643313"/>
            <a:ext cx="938213" cy="376237"/>
            <a:chOff x="1776" y="1584"/>
            <a:chExt cx="720" cy="357"/>
          </a:xfrm>
        </p:grpSpPr>
        <p:sp>
          <p:nvSpPr>
            <p:cNvPr id="13357" name="Oval 35"/>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58" name="Rectangle 36"/>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59" name="Oval 37"/>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60" name="Line 38"/>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61" name="Line 39"/>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8" name="Group 40"/>
          <p:cNvGrpSpPr>
            <a:grpSpLocks/>
          </p:cNvGrpSpPr>
          <p:nvPr/>
        </p:nvGrpSpPr>
        <p:grpSpPr bwMode="auto">
          <a:xfrm>
            <a:off x="6286500" y="4089400"/>
            <a:ext cx="938213" cy="376238"/>
            <a:chOff x="1776" y="1584"/>
            <a:chExt cx="720" cy="357"/>
          </a:xfrm>
        </p:grpSpPr>
        <p:sp>
          <p:nvSpPr>
            <p:cNvPr id="13352" name="Oval 41"/>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53" name="Rectangle 42"/>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54" name="Oval 43"/>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55" name="Line 44"/>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56" name="Line 45"/>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9" name="Group 46"/>
          <p:cNvGrpSpPr>
            <a:grpSpLocks/>
          </p:cNvGrpSpPr>
          <p:nvPr/>
        </p:nvGrpSpPr>
        <p:grpSpPr bwMode="auto">
          <a:xfrm>
            <a:off x="6286500" y="4535488"/>
            <a:ext cx="938213" cy="376237"/>
            <a:chOff x="1776" y="1584"/>
            <a:chExt cx="720" cy="357"/>
          </a:xfrm>
        </p:grpSpPr>
        <p:sp>
          <p:nvSpPr>
            <p:cNvPr id="13347" name="Oval 47"/>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48" name="Rectangle 48"/>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49" name="Oval 49"/>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50" name="Line 50"/>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51" name="Line 51"/>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0" name="Group 52"/>
          <p:cNvGrpSpPr>
            <a:grpSpLocks/>
          </p:cNvGrpSpPr>
          <p:nvPr/>
        </p:nvGrpSpPr>
        <p:grpSpPr bwMode="auto">
          <a:xfrm>
            <a:off x="6286500" y="4981575"/>
            <a:ext cx="938213" cy="376238"/>
            <a:chOff x="1776" y="1584"/>
            <a:chExt cx="720" cy="357"/>
          </a:xfrm>
        </p:grpSpPr>
        <p:sp>
          <p:nvSpPr>
            <p:cNvPr id="13342" name="Oval 53"/>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43" name="Rectangle 54"/>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44" name="Oval 55"/>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45" name="Line 56"/>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46" name="Line 57"/>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1" name="Group 58"/>
          <p:cNvGrpSpPr>
            <a:grpSpLocks/>
          </p:cNvGrpSpPr>
          <p:nvPr/>
        </p:nvGrpSpPr>
        <p:grpSpPr bwMode="auto">
          <a:xfrm>
            <a:off x="6286500" y="5427663"/>
            <a:ext cx="938213" cy="374650"/>
            <a:chOff x="1776" y="1584"/>
            <a:chExt cx="720" cy="357"/>
          </a:xfrm>
        </p:grpSpPr>
        <p:sp>
          <p:nvSpPr>
            <p:cNvPr id="13337" name="Oval 59"/>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38" name="Rectangle 60"/>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39" name="Oval 61"/>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40" name="Line 62"/>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41" name="Line 63"/>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2" name="Group 64"/>
          <p:cNvGrpSpPr>
            <a:grpSpLocks/>
          </p:cNvGrpSpPr>
          <p:nvPr/>
        </p:nvGrpSpPr>
        <p:grpSpPr bwMode="auto">
          <a:xfrm>
            <a:off x="6286500" y="5873750"/>
            <a:ext cx="938213" cy="374650"/>
            <a:chOff x="1776" y="1584"/>
            <a:chExt cx="720" cy="357"/>
          </a:xfrm>
        </p:grpSpPr>
        <p:sp>
          <p:nvSpPr>
            <p:cNvPr id="13332" name="Oval 65"/>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33" name="Rectangle 66"/>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3334" name="Oval 67"/>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3335" name="Line 68"/>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3336" name="Line 69"/>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sp>
        <p:nvSpPr>
          <p:cNvPr id="13326" name="AutoShape 70"/>
          <p:cNvSpPr>
            <a:spLocks/>
          </p:cNvSpPr>
          <p:nvPr/>
        </p:nvSpPr>
        <p:spPr bwMode="auto">
          <a:xfrm>
            <a:off x="7315200" y="1395413"/>
            <a:ext cx="419100" cy="4819650"/>
          </a:xfrm>
          <a:prstGeom prst="rightBrace">
            <a:avLst>
              <a:gd name="adj1" fmla="val 95833"/>
              <a:gd name="adj2" fmla="val 50000"/>
            </a:avLst>
          </a:prstGeom>
          <a:noFill/>
          <a:ln w="9525">
            <a:solidFill>
              <a:schemeClr val="tx1"/>
            </a:solidFill>
            <a:round/>
            <a:headEnd/>
            <a:tailEnd/>
          </a:ln>
        </p:spPr>
        <p:txBody>
          <a:bodyPr wrap="none" anchor="ctr"/>
          <a:lstStyle/>
          <a:p>
            <a:endParaRPr lang="en-US"/>
          </a:p>
        </p:txBody>
      </p:sp>
      <p:sp>
        <p:nvSpPr>
          <p:cNvPr id="13327" name="Text Box 71"/>
          <p:cNvSpPr txBox="1">
            <a:spLocks noChangeArrowheads="1"/>
          </p:cNvSpPr>
          <p:nvPr/>
        </p:nvSpPr>
        <p:spPr bwMode="auto">
          <a:xfrm>
            <a:off x="7829550" y="3352800"/>
            <a:ext cx="1238250" cy="915988"/>
          </a:xfrm>
          <a:prstGeom prst="rect">
            <a:avLst/>
          </a:prstGeom>
          <a:noFill/>
          <a:ln w="9525">
            <a:noFill/>
            <a:miter lim="800000"/>
            <a:headEnd/>
            <a:tailEnd/>
          </a:ln>
        </p:spPr>
        <p:txBody>
          <a:bodyPr>
            <a:spAutoFit/>
          </a:bodyPr>
          <a:lstStyle/>
          <a:p>
            <a:pPr eaLnBrk="1" hangingPunct="1">
              <a:spcBef>
                <a:spcPct val="50000"/>
              </a:spcBef>
            </a:pPr>
            <a:r>
              <a:rPr lang="en-US" sz="1800" b="0"/>
              <a:t>Data and  parity blocks</a:t>
            </a:r>
          </a:p>
        </p:txBody>
      </p:sp>
      <p:sp>
        <p:nvSpPr>
          <p:cNvPr id="13328" name="Rectangle 72"/>
          <p:cNvSpPr>
            <a:spLocks noChangeArrowheads="1"/>
          </p:cNvSpPr>
          <p:nvPr/>
        </p:nvSpPr>
        <p:spPr bwMode="auto">
          <a:xfrm>
            <a:off x="2362200" y="3276600"/>
            <a:ext cx="1981200" cy="1524000"/>
          </a:xfrm>
          <a:prstGeom prst="rect">
            <a:avLst/>
          </a:prstGeom>
          <a:solidFill>
            <a:srgbClr val="FFCCFF"/>
          </a:solidFill>
          <a:ln w="28575">
            <a:solidFill>
              <a:schemeClr val="tx1"/>
            </a:solidFill>
            <a:miter lim="800000"/>
            <a:headEnd/>
            <a:tailEnd/>
          </a:ln>
        </p:spPr>
        <p:txBody>
          <a:bodyPr wrap="none" anchor="ctr"/>
          <a:lstStyle/>
          <a:p>
            <a:pPr algn="ctr" eaLnBrk="1" hangingPunct="1"/>
            <a:r>
              <a:rPr lang="en-US" sz="2000" b="1" dirty="0"/>
              <a:t>Block </a:t>
            </a:r>
            <a:r>
              <a:rPr lang="en-US" sz="2000" b="1" dirty="0" smtClean="0"/>
              <a:t>Interleaving</a:t>
            </a:r>
            <a:r>
              <a:rPr lang="en-US" sz="2000" b="1" dirty="0"/>
              <a:t>;</a:t>
            </a:r>
          </a:p>
          <a:p>
            <a:pPr algn="ctr" eaLnBrk="1" hangingPunct="1"/>
            <a:r>
              <a:rPr lang="en-US" sz="2000" b="1" dirty="0"/>
              <a:t>Parity</a:t>
            </a:r>
          </a:p>
        </p:txBody>
      </p:sp>
      <p:cxnSp>
        <p:nvCxnSpPr>
          <p:cNvPr id="13329" name="AutoShape 73"/>
          <p:cNvCxnSpPr>
            <a:cxnSpLocks noChangeShapeType="1"/>
            <a:stCxn id="13328" idx="1"/>
            <a:endCxn id="13330" idx="2"/>
          </p:cNvCxnSpPr>
          <p:nvPr/>
        </p:nvCxnSpPr>
        <p:spPr bwMode="auto">
          <a:xfrm rot="10800000">
            <a:off x="1066800" y="2133600"/>
            <a:ext cx="1281113" cy="1905000"/>
          </a:xfrm>
          <a:prstGeom prst="curvedConnector2">
            <a:avLst/>
          </a:prstGeom>
          <a:noFill/>
          <a:ln w="53975">
            <a:solidFill>
              <a:schemeClr val="bg2"/>
            </a:solidFill>
            <a:round/>
            <a:headEnd type="triangle" w="lg" len="lg"/>
            <a:tailEnd type="triangle" w="lg" len="lg"/>
          </a:ln>
        </p:spPr>
      </p:cxnSp>
      <p:sp>
        <p:nvSpPr>
          <p:cNvPr id="13330" name="Rectangle 74"/>
          <p:cNvSpPr>
            <a:spLocks noChangeArrowheads="1"/>
          </p:cNvSpPr>
          <p:nvPr/>
        </p:nvSpPr>
        <p:spPr bwMode="auto">
          <a:xfrm>
            <a:off x="609600" y="990600"/>
            <a:ext cx="914400" cy="1143000"/>
          </a:xfrm>
          <a:prstGeom prst="rect">
            <a:avLst/>
          </a:prstGeom>
          <a:solidFill>
            <a:srgbClr val="FBDEAB"/>
          </a:solidFill>
          <a:ln w="9525">
            <a:solidFill>
              <a:schemeClr val="tx1"/>
            </a:solidFill>
            <a:miter lim="800000"/>
            <a:headEnd/>
            <a:tailEnd/>
          </a:ln>
        </p:spPr>
        <p:txBody>
          <a:bodyPr wrap="none" anchor="ctr"/>
          <a:lstStyle/>
          <a:p>
            <a:pPr algn="ctr" eaLnBrk="1" hangingPunct="1"/>
            <a:r>
              <a:rPr lang="en-US" sz="1800" b="0"/>
              <a:t>Data</a:t>
            </a:r>
          </a:p>
        </p:txBody>
      </p:sp>
      <p:sp>
        <p:nvSpPr>
          <p:cNvPr id="13331" name="AutoShape 75"/>
          <p:cNvSpPr>
            <a:spLocks noChangeArrowheads="1"/>
          </p:cNvSpPr>
          <p:nvPr/>
        </p:nvSpPr>
        <p:spPr bwMode="auto">
          <a:xfrm>
            <a:off x="4495800" y="3657600"/>
            <a:ext cx="1295400" cy="457200"/>
          </a:xfrm>
          <a:prstGeom prst="leftRightArrow">
            <a:avLst>
              <a:gd name="adj1" fmla="val 50000"/>
              <a:gd name="adj2" fmla="val 56667"/>
            </a:avLst>
          </a:prstGeom>
          <a:solidFill>
            <a:srgbClr val="CCFFFF"/>
          </a:solidFill>
          <a:ln w="9525">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val="8012011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RAID 4 vs. RAID 5</a:t>
            </a:r>
          </a:p>
        </p:txBody>
      </p:sp>
      <p:sp>
        <p:nvSpPr>
          <p:cNvPr id="957443" name="Rectangle 3"/>
          <p:cNvSpPr>
            <a:spLocks noGrp="1" noChangeArrowheads="1"/>
          </p:cNvSpPr>
          <p:nvPr>
            <p:ph type="body" idx="1"/>
          </p:nvPr>
        </p:nvSpPr>
        <p:spPr>
          <a:xfrm>
            <a:off x="533400" y="1589088"/>
            <a:ext cx="8229600" cy="4811712"/>
          </a:xfrm>
        </p:spPr>
        <p:txBody>
          <a:bodyPr>
            <a:normAutofit fontScale="92500" lnSpcReduction="20000"/>
          </a:bodyPr>
          <a:lstStyle/>
          <a:p>
            <a:pPr>
              <a:buFont typeface="Wingdings" pitchFamily="2" charset="2"/>
              <a:buChar char="§"/>
            </a:pPr>
            <a:r>
              <a:rPr lang="en-US" dirty="0" smtClean="0">
                <a:solidFill>
                  <a:srgbClr val="0070C0"/>
                </a:solidFill>
              </a:rPr>
              <a:t>What if we have a lot of small writes?</a:t>
            </a:r>
          </a:p>
          <a:p>
            <a:pPr lvl="1">
              <a:buFont typeface="Wingdings" pitchFamily="2" charset="2"/>
              <a:buChar char="§"/>
            </a:pPr>
            <a:r>
              <a:rPr lang="en-US" dirty="0" smtClean="0"/>
              <a:t>RAID 5 is better</a:t>
            </a:r>
          </a:p>
          <a:p>
            <a:pPr lvl="1">
              <a:buFont typeface="Wingdings" pitchFamily="2" charset="2"/>
              <a:buChar char="§"/>
            </a:pPr>
            <a:endParaRPr lang="en-US" dirty="0" smtClean="0"/>
          </a:p>
          <a:p>
            <a:pPr>
              <a:buFont typeface="Wingdings" pitchFamily="2" charset="2"/>
              <a:buChar char="§"/>
            </a:pPr>
            <a:r>
              <a:rPr lang="en-US" dirty="0" smtClean="0">
                <a:solidFill>
                  <a:srgbClr val="0070C0"/>
                </a:solidFill>
              </a:rPr>
              <a:t>What if we have mostly large writes?</a:t>
            </a:r>
          </a:p>
          <a:p>
            <a:pPr lvl="1">
              <a:buFont typeface="Wingdings" pitchFamily="2" charset="2"/>
              <a:buChar char="§"/>
            </a:pPr>
            <a:r>
              <a:rPr lang="en-US" dirty="0" smtClean="0"/>
              <a:t>Multiples of stripes</a:t>
            </a:r>
          </a:p>
          <a:p>
            <a:pPr lvl="1">
              <a:buFont typeface="Wingdings" pitchFamily="2" charset="2"/>
              <a:buChar char="§"/>
            </a:pPr>
            <a:r>
              <a:rPr lang="en-US" dirty="0"/>
              <a:t>E</a:t>
            </a:r>
            <a:r>
              <a:rPr lang="en-US" dirty="0" smtClean="0"/>
              <a:t>ither is fine</a:t>
            </a:r>
          </a:p>
          <a:p>
            <a:pPr lvl="1">
              <a:buFont typeface="Wingdings" pitchFamily="2" charset="2"/>
              <a:buChar char="§"/>
            </a:pPr>
            <a:endParaRPr lang="en-US" dirty="0" smtClean="0"/>
          </a:p>
          <a:p>
            <a:pPr>
              <a:buFont typeface="Wingdings" pitchFamily="2" charset="2"/>
              <a:buChar char="§"/>
            </a:pPr>
            <a:r>
              <a:rPr lang="en-US" dirty="0" smtClean="0">
                <a:solidFill>
                  <a:srgbClr val="0070C0"/>
                </a:solidFill>
              </a:rPr>
              <a:t>What if we want to expand the number of disks?</a:t>
            </a:r>
          </a:p>
          <a:p>
            <a:pPr lvl="1">
              <a:buFont typeface="Wingdings" pitchFamily="2" charset="2"/>
              <a:buChar char="§"/>
            </a:pPr>
            <a:r>
              <a:rPr lang="en-US" dirty="0" smtClean="0"/>
              <a:t>RAID 5: add a disk, re-compute parity, and shuffle data blocks among all disks to reestablish the check-block pattern (</a:t>
            </a:r>
            <a:r>
              <a:rPr lang="en-US" i="1" dirty="0" smtClean="0"/>
              <a:t>expensive!</a:t>
            </a:r>
            <a:r>
              <a:rPr lang="en-US" dirty="0" smtClean="0"/>
              <a:t>)</a:t>
            </a:r>
          </a:p>
        </p:txBody>
      </p:sp>
    </p:spTree>
    <p:extLst>
      <p:ext uri="{BB962C8B-B14F-4D97-AF65-F5344CB8AC3E}">
        <p14:creationId xmlns:p14="http://schemas.microsoft.com/office/powerpoint/2010/main" val="249693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74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574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5744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5744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5744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574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a:t>Beyond </a:t>
            </a:r>
            <a:r>
              <a:rPr lang="en-US" dirty="0" smtClean="0"/>
              <a:t>Disks: Flash</a:t>
            </a:r>
          </a:p>
        </p:txBody>
      </p:sp>
      <p:sp>
        <p:nvSpPr>
          <p:cNvPr id="957443" name="Rectangle 3"/>
          <p:cNvSpPr>
            <a:spLocks noGrp="1" noChangeArrowheads="1"/>
          </p:cNvSpPr>
          <p:nvPr>
            <p:ph type="body" idx="1"/>
          </p:nvPr>
        </p:nvSpPr>
        <p:spPr>
          <a:xfrm>
            <a:off x="533400" y="1589088"/>
            <a:ext cx="8229600" cy="4811712"/>
          </a:xfrm>
        </p:spPr>
        <p:txBody>
          <a:bodyPr>
            <a:normAutofit/>
          </a:bodyPr>
          <a:lstStyle/>
          <a:p>
            <a:pPr>
              <a:buFont typeface="Wingdings" pitchFamily="2" charset="2"/>
              <a:buChar char="§"/>
            </a:pPr>
            <a:r>
              <a:rPr lang="en-US" sz="2600" dirty="0" smtClean="0"/>
              <a:t>Flash memory is a relatively new technology providing the functionality needed to hold file systems and DBMSs</a:t>
            </a:r>
          </a:p>
          <a:p>
            <a:pPr lvl="1">
              <a:buFont typeface="Wingdings" pitchFamily="2" charset="2"/>
              <a:buChar char="§"/>
            </a:pPr>
            <a:r>
              <a:rPr lang="en-US" sz="2400" dirty="0" smtClean="0"/>
              <a:t>It is writable</a:t>
            </a:r>
          </a:p>
          <a:p>
            <a:pPr lvl="1">
              <a:buFont typeface="Wingdings" pitchFamily="2" charset="2"/>
              <a:buChar char="§"/>
            </a:pPr>
            <a:r>
              <a:rPr lang="en-US" sz="2400" dirty="0" smtClean="0"/>
              <a:t>It is readable</a:t>
            </a:r>
          </a:p>
          <a:p>
            <a:pPr lvl="1">
              <a:buFont typeface="Wingdings" pitchFamily="2" charset="2"/>
              <a:buChar char="§"/>
            </a:pPr>
            <a:r>
              <a:rPr lang="en-US" sz="2400" dirty="0"/>
              <a:t>Writing is slower than </a:t>
            </a:r>
            <a:r>
              <a:rPr lang="en-US" sz="2400" dirty="0" smtClean="0"/>
              <a:t>reading</a:t>
            </a:r>
          </a:p>
          <a:p>
            <a:pPr lvl="1">
              <a:buFont typeface="Wingdings" pitchFamily="2" charset="2"/>
              <a:buChar char="§"/>
            </a:pPr>
            <a:r>
              <a:rPr lang="en-US" sz="2400" dirty="0" smtClean="0"/>
              <a:t>It is non-volatile</a:t>
            </a:r>
          </a:p>
          <a:p>
            <a:pPr lvl="1">
              <a:buFont typeface="Wingdings" pitchFamily="2" charset="2"/>
              <a:buChar char="§"/>
            </a:pPr>
            <a:r>
              <a:rPr lang="en-US" sz="2400" dirty="0" smtClean="0"/>
              <a:t>Faster than disks, but slower than DRAMs</a:t>
            </a:r>
          </a:p>
          <a:p>
            <a:pPr lvl="1">
              <a:buFont typeface="Wingdings" pitchFamily="2" charset="2"/>
              <a:buChar char="§"/>
            </a:pPr>
            <a:r>
              <a:rPr lang="en-US" sz="2400" dirty="0" smtClean="0"/>
              <a:t>Unlike disks, it allows random accesses</a:t>
            </a:r>
          </a:p>
          <a:p>
            <a:pPr lvl="1">
              <a:buFont typeface="Wingdings" pitchFamily="2" charset="2"/>
              <a:buChar char="§"/>
            </a:pPr>
            <a:r>
              <a:rPr lang="en-US" sz="2400" dirty="0" smtClean="0"/>
              <a:t>Limited lifetime</a:t>
            </a:r>
          </a:p>
          <a:p>
            <a:pPr lvl="1">
              <a:buFont typeface="Wingdings" pitchFamily="2" charset="2"/>
              <a:buChar char="§"/>
            </a:pPr>
            <a:r>
              <a:rPr lang="en-US" sz="2400" dirty="0" smtClean="0"/>
              <a:t>More expensive than disks </a:t>
            </a:r>
          </a:p>
          <a:p>
            <a:pPr lvl="1">
              <a:buFont typeface="Wingdings" pitchFamily="2" charset="2"/>
              <a:buChar char="§"/>
            </a:pPr>
            <a:endParaRPr lang="en-US" sz="2200" dirty="0" smtClean="0"/>
          </a:p>
          <a:p>
            <a:pPr lvl="1">
              <a:buFont typeface="Wingdings" pitchFamily="2" charset="2"/>
              <a:buChar char="§"/>
            </a:pPr>
            <a:endParaRPr lang="en-US" sz="2200" dirty="0" smtClean="0"/>
          </a:p>
          <a:p>
            <a:pPr>
              <a:buFont typeface="Wingdings" pitchFamily="2" charset="2"/>
              <a:buChar char="§"/>
            </a:pPr>
            <a:endParaRPr lang="en-US" sz="2600" dirty="0"/>
          </a:p>
          <a:p>
            <a:pPr>
              <a:buFont typeface="Wingdings" pitchFamily="2" charset="2"/>
              <a:buChar char="§"/>
            </a:pPr>
            <a:endParaRPr lang="en-US" sz="2600" dirty="0"/>
          </a:p>
        </p:txBody>
      </p:sp>
    </p:spTree>
    <p:extLst>
      <p:ext uri="{BB962C8B-B14F-4D97-AF65-F5344CB8AC3E}">
        <p14:creationId xmlns:p14="http://schemas.microsoft.com/office/powerpoint/2010/main" val="1459164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smtClean="0">
                <a:ea typeface="ＭＳ Ｐゴシック" pitchFamily="34" charset="-128"/>
              </a:rPr>
              <a:t>Disks: A “Very” Brief Summary</a:t>
            </a:r>
          </a:p>
        </p:txBody>
      </p:sp>
      <p:sp>
        <p:nvSpPr>
          <p:cNvPr id="116742" name="Rectangle 3"/>
          <p:cNvSpPr>
            <a:spLocks noGrp="1" noChangeArrowheads="1"/>
          </p:cNvSpPr>
          <p:nvPr>
            <p:ph type="body" idx="1"/>
          </p:nvPr>
        </p:nvSpPr>
        <p:spPr>
          <a:xfrm>
            <a:off x="609600" y="1371600"/>
            <a:ext cx="8305800" cy="5257800"/>
          </a:xfrm>
          <a:noFill/>
        </p:spPr>
        <p:txBody>
          <a:bodyPr lIns="92075" tIns="46038" rIns="92075" bIns="46038">
            <a:normAutofit/>
          </a:bodyPr>
          <a:lstStyle/>
          <a:p>
            <a:pPr>
              <a:buFont typeface="Wingdings" pitchFamily="2" charset="2"/>
              <a:buChar char="§"/>
            </a:pPr>
            <a:r>
              <a:rPr lang="en-US" sz="3000" dirty="0" smtClean="0"/>
              <a:t>DBMSs store data in disks	</a:t>
            </a:r>
          </a:p>
          <a:p>
            <a:pPr lvl="1">
              <a:buFont typeface="Wingdings" pitchFamily="2" charset="2"/>
              <a:buChar char="§"/>
            </a:pPr>
            <a:r>
              <a:rPr lang="en-US" sz="2600" dirty="0" smtClean="0"/>
              <a:t>Disks </a:t>
            </a:r>
            <a:r>
              <a:rPr lang="en-US" sz="2600" dirty="0"/>
              <a:t>provide </a:t>
            </a:r>
            <a:r>
              <a:rPr lang="en-US" sz="2600" dirty="0" smtClean="0"/>
              <a:t>large, cheap, and </a:t>
            </a:r>
            <a:r>
              <a:rPr lang="en-US" sz="2600" dirty="0"/>
              <a:t>non-volatile </a:t>
            </a:r>
            <a:r>
              <a:rPr lang="en-US" sz="2600" dirty="0" smtClean="0"/>
              <a:t>storage</a:t>
            </a:r>
            <a:endParaRPr lang="en-US" sz="2600" dirty="0"/>
          </a:p>
          <a:p>
            <a:pPr lvl="1">
              <a:buSzPct val="75000"/>
              <a:buFont typeface="Wingdings" pitchFamily="2" charset="2"/>
              <a:buChar char="§"/>
            </a:pPr>
            <a:endParaRPr lang="en-US" sz="3000" dirty="0"/>
          </a:p>
          <a:p>
            <a:pPr>
              <a:buSzPct val="100000"/>
              <a:buFont typeface="Wingdings" pitchFamily="2" charset="2"/>
              <a:buChar char="§"/>
            </a:pPr>
            <a:r>
              <a:rPr lang="en-US" sz="3000" dirty="0" smtClean="0"/>
              <a:t>I/O time dominates!</a:t>
            </a:r>
          </a:p>
          <a:p>
            <a:pPr>
              <a:buSzPct val="100000"/>
              <a:buFont typeface="Wingdings" pitchFamily="2" charset="2"/>
              <a:buChar char="§"/>
            </a:pPr>
            <a:endParaRPr lang="en-US" sz="3000" dirty="0"/>
          </a:p>
          <a:p>
            <a:pPr>
              <a:buSzPct val="75000"/>
              <a:buFont typeface="Wingdings" pitchFamily="2" charset="2"/>
              <a:buChar char="§"/>
            </a:pPr>
            <a:r>
              <a:rPr lang="en-US" sz="3000" dirty="0" smtClean="0"/>
              <a:t>The </a:t>
            </a:r>
            <a:r>
              <a:rPr lang="en-US" sz="3000" dirty="0"/>
              <a:t>cost depends on </a:t>
            </a:r>
            <a:r>
              <a:rPr lang="en-US" sz="3000" dirty="0" smtClean="0"/>
              <a:t>the locations </a:t>
            </a:r>
            <a:r>
              <a:rPr lang="en-US" sz="3000" dirty="0"/>
              <a:t>of pages on </a:t>
            </a:r>
            <a:r>
              <a:rPr lang="en-US" sz="3000" dirty="0" smtClean="0"/>
              <a:t>disk (</a:t>
            </a:r>
            <a:r>
              <a:rPr lang="en-US" sz="3000" i="1" dirty="0" smtClean="0"/>
              <a:t>among others</a:t>
            </a:r>
            <a:r>
              <a:rPr lang="en-US" sz="3000" dirty="0" smtClean="0"/>
              <a:t>)</a:t>
            </a:r>
          </a:p>
          <a:p>
            <a:pPr>
              <a:buSzPct val="75000"/>
              <a:buFont typeface="Wingdings" pitchFamily="2" charset="2"/>
              <a:buChar char="§"/>
            </a:pPr>
            <a:endParaRPr lang="en-US" sz="3000" dirty="0"/>
          </a:p>
          <a:p>
            <a:pPr>
              <a:buSzPct val="75000"/>
              <a:buFont typeface="Wingdings" pitchFamily="2" charset="2"/>
              <a:buChar char="§"/>
            </a:pPr>
            <a:r>
              <a:rPr lang="en-US" sz="3000" dirty="0"/>
              <a:t>It is important to arrange data </a:t>
            </a:r>
            <a:r>
              <a:rPr lang="en-US" sz="3000" i="1" dirty="0"/>
              <a:t>sequentially</a:t>
            </a:r>
            <a:r>
              <a:rPr lang="en-US" sz="3000" dirty="0"/>
              <a:t> to minimize </a:t>
            </a:r>
            <a:r>
              <a:rPr lang="en-US" sz="3000" i="1" dirty="0"/>
              <a:t>seek</a:t>
            </a:r>
            <a:r>
              <a:rPr lang="en-US" sz="3000" dirty="0"/>
              <a:t> and </a:t>
            </a:r>
            <a:r>
              <a:rPr lang="en-US" sz="3000" i="1" dirty="0" smtClean="0"/>
              <a:t>rotational </a:t>
            </a:r>
            <a:r>
              <a:rPr lang="en-US" sz="3000" dirty="0"/>
              <a:t>delays</a:t>
            </a:r>
          </a:p>
          <a:p>
            <a:pPr>
              <a:buSzPct val="75000"/>
              <a:buFont typeface="Wingdings" pitchFamily="2" charset="2"/>
              <a:buChar char="§"/>
            </a:pPr>
            <a:endParaRPr lang="en-US" sz="3000" dirty="0" smtClean="0"/>
          </a:p>
          <a:p>
            <a:pPr>
              <a:buSzPct val="75000"/>
              <a:buFont typeface="Wingdings" pitchFamily="2" charset="2"/>
              <a:buChar char="§"/>
            </a:pPr>
            <a:endParaRPr lang="en-US" sz="3000" dirty="0"/>
          </a:p>
          <a:p>
            <a:pPr>
              <a:buSzPct val="100000"/>
              <a:buFont typeface="Wingdings" pitchFamily="2" charset="2"/>
              <a:buChar char="§"/>
            </a:pPr>
            <a:endParaRPr lang="en-US" sz="3000" dirty="0"/>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50199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74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674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674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674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674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smtClean="0">
                <a:ea typeface="ＭＳ Ｐゴシック" pitchFamily="34" charset="-128"/>
              </a:rPr>
              <a:t>Disks: A “Very” Brief Summary</a:t>
            </a:r>
          </a:p>
        </p:txBody>
      </p:sp>
      <p:sp>
        <p:nvSpPr>
          <p:cNvPr id="116742" name="Rectangle 3"/>
          <p:cNvSpPr>
            <a:spLocks noGrp="1" noChangeArrowheads="1"/>
          </p:cNvSpPr>
          <p:nvPr>
            <p:ph type="body" idx="1"/>
          </p:nvPr>
        </p:nvSpPr>
        <p:spPr>
          <a:xfrm>
            <a:off x="609600" y="1447800"/>
            <a:ext cx="8305800" cy="5257800"/>
          </a:xfrm>
          <a:noFill/>
        </p:spPr>
        <p:txBody>
          <a:bodyPr lIns="92075" tIns="46038" rIns="92075" bIns="46038">
            <a:normAutofit fontScale="92500" lnSpcReduction="20000"/>
          </a:bodyPr>
          <a:lstStyle/>
          <a:p>
            <a:pPr>
              <a:buFont typeface="Wingdings" pitchFamily="2" charset="2"/>
              <a:buChar char="§"/>
            </a:pPr>
            <a:r>
              <a:rPr lang="en-US" sz="2800" dirty="0" smtClean="0"/>
              <a:t>Disks can cause reliability and performance problems 	</a:t>
            </a:r>
            <a:endParaRPr lang="en-US" sz="2800" dirty="0"/>
          </a:p>
          <a:p>
            <a:pPr>
              <a:buSzPct val="100000"/>
              <a:buFont typeface="Wingdings" pitchFamily="2" charset="2"/>
              <a:buChar char="§"/>
            </a:pPr>
            <a:r>
              <a:rPr lang="en-US" sz="2800" dirty="0" smtClean="0"/>
              <a:t>To mitigate such problems we can adopt “multiple disks” and accordingly gain:</a:t>
            </a:r>
          </a:p>
          <a:p>
            <a:pPr marL="914400" lvl="1" indent="-457200">
              <a:buSzPct val="100000"/>
              <a:buFont typeface="+mj-lt"/>
              <a:buAutoNum type="arabicPeriod"/>
            </a:pPr>
            <a:r>
              <a:rPr lang="en-US" sz="2400" dirty="0" smtClean="0">
                <a:solidFill>
                  <a:srgbClr val="0070C0"/>
                </a:solidFill>
              </a:rPr>
              <a:t>More capacity</a:t>
            </a:r>
            <a:endParaRPr lang="en-US" sz="2400" dirty="0">
              <a:solidFill>
                <a:srgbClr val="0070C0"/>
              </a:solidFill>
            </a:endParaRPr>
          </a:p>
          <a:p>
            <a:pPr marL="914400" lvl="1" indent="-457200">
              <a:buSzPct val="100000"/>
              <a:buFont typeface="+mj-lt"/>
              <a:buAutoNum type="arabicPeriod"/>
            </a:pPr>
            <a:r>
              <a:rPr lang="en-US" sz="2400" dirty="0" smtClean="0">
                <a:solidFill>
                  <a:srgbClr val="0070C0"/>
                </a:solidFill>
              </a:rPr>
              <a:t>Redundancy</a:t>
            </a:r>
          </a:p>
          <a:p>
            <a:pPr marL="914400" lvl="1" indent="-457200">
              <a:buSzPct val="100000"/>
              <a:buFont typeface="+mj-lt"/>
              <a:buAutoNum type="arabicPeriod"/>
            </a:pPr>
            <a:r>
              <a:rPr lang="en-US" sz="2400" dirty="0" smtClean="0">
                <a:solidFill>
                  <a:srgbClr val="0070C0"/>
                </a:solidFill>
              </a:rPr>
              <a:t>Concurrency</a:t>
            </a:r>
          </a:p>
          <a:p>
            <a:pPr marL="914400" lvl="1" indent="-457200">
              <a:buSzPct val="100000"/>
              <a:buFont typeface="+mj-lt"/>
              <a:buAutoNum type="arabicPeriod"/>
            </a:pPr>
            <a:endParaRPr lang="en-US" sz="2400" dirty="0"/>
          </a:p>
          <a:p>
            <a:pPr marL="514350" indent="-457200">
              <a:buSzPct val="100000"/>
              <a:buFont typeface="Wingdings" pitchFamily="2" charset="2"/>
              <a:buChar char="§"/>
            </a:pPr>
            <a:r>
              <a:rPr lang="en-US" sz="2600" dirty="0" smtClean="0"/>
              <a:t>To achieve only redundancy we can apply </a:t>
            </a:r>
            <a:r>
              <a:rPr lang="en-US" sz="2600" dirty="0" smtClean="0">
                <a:solidFill>
                  <a:srgbClr val="0070C0"/>
                </a:solidFill>
              </a:rPr>
              <a:t>mirroring</a:t>
            </a:r>
          </a:p>
          <a:p>
            <a:pPr marL="514350" indent="-457200">
              <a:buSzPct val="100000"/>
              <a:buFont typeface="Wingdings" pitchFamily="2" charset="2"/>
              <a:buChar char="§"/>
            </a:pPr>
            <a:endParaRPr lang="en-US" sz="2600" dirty="0" smtClean="0"/>
          </a:p>
          <a:p>
            <a:pPr marL="514350" indent="-457200">
              <a:buSzPct val="100000"/>
              <a:buFont typeface="Wingdings" pitchFamily="2" charset="2"/>
              <a:buChar char="§"/>
            </a:pPr>
            <a:r>
              <a:rPr lang="en-US" sz="2600" dirty="0" smtClean="0"/>
              <a:t>To achieve only concurrency we can apply </a:t>
            </a:r>
            <a:r>
              <a:rPr lang="en-US" sz="2600" dirty="0" smtClean="0">
                <a:solidFill>
                  <a:srgbClr val="0070C0"/>
                </a:solidFill>
              </a:rPr>
              <a:t>striping</a:t>
            </a:r>
          </a:p>
          <a:p>
            <a:pPr marL="514350" indent="-457200">
              <a:buSzPct val="100000"/>
              <a:buFont typeface="Wingdings" pitchFamily="2" charset="2"/>
              <a:buChar char="§"/>
            </a:pPr>
            <a:endParaRPr lang="en-US" sz="2600" dirty="0" smtClean="0"/>
          </a:p>
          <a:p>
            <a:pPr marL="514350" indent="-457200">
              <a:buSzPct val="100000"/>
              <a:buFont typeface="Wingdings" pitchFamily="2" charset="2"/>
              <a:buChar char="§"/>
            </a:pPr>
            <a:r>
              <a:rPr lang="en-US" sz="2600" dirty="0" smtClean="0"/>
              <a:t>To achieve redundancy </a:t>
            </a:r>
            <a:r>
              <a:rPr lang="en-US" sz="2600" i="1" dirty="0" smtClean="0"/>
              <a:t>and</a:t>
            </a:r>
            <a:r>
              <a:rPr lang="en-US" sz="2600" dirty="0" smtClean="0"/>
              <a:t> concurrency we can apply </a:t>
            </a:r>
            <a:r>
              <a:rPr lang="en-US" sz="2600" dirty="0" smtClean="0">
                <a:solidFill>
                  <a:srgbClr val="0070C0"/>
                </a:solidFill>
              </a:rPr>
              <a:t>RAID</a:t>
            </a:r>
            <a:r>
              <a:rPr lang="en-US" sz="2600" dirty="0" smtClean="0"/>
              <a:t> (e.g., levels 2, 3, 4 or 5)</a:t>
            </a:r>
            <a:endParaRPr lang="en-US" sz="2600" dirty="0"/>
          </a:p>
          <a:p>
            <a:pPr>
              <a:buSzPct val="100000"/>
              <a:buFont typeface="Wingdings" pitchFamily="2" charset="2"/>
              <a:buChar char="§"/>
            </a:pPr>
            <a:endParaRPr lang="en-US" sz="3000" dirty="0"/>
          </a:p>
          <a:p>
            <a:pPr>
              <a:buSzPct val="75000"/>
              <a:buFont typeface="Wingdings" pitchFamily="2" charset="2"/>
              <a:buChar char="§"/>
            </a:pPr>
            <a:endParaRPr lang="en-US" sz="3000" dirty="0" smtClean="0"/>
          </a:p>
          <a:p>
            <a:pPr>
              <a:buSzPct val="75000"/>
              <a:buFont typeface="Wingdings" pitchFamily="2" charset="2"/>
              <a:buChar char="§"/>
            </a:pPr>
            <a:endParaRPr lang="en-US" sz="3000" dirty="0"/>
          </a:p>
          <a:p>
            <a:pPr>
              <a:buSzPct val="100000"/>
              <a:buFont typeface="Wingdings" pitchFamily="2" charset="2"/>
              <a:buChar char="§"/>
            </a:pPr>
            <a:endParaRPr lang="en-US" sz="3000" dirty="0"/>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53796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74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674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674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674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674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6742">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6742">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674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lstStyle/>
          <a:p>
            <a:r>
              <a:rPr lang="en-US" dirty="0" smtClean="0">
                <a:ea typeface="ＭＳ Ｐゴシック" pitchFamily="34" charset="-128"/>
              </a:rPr>
              <a:t>DBMS Layers</a:t>
            </a:r>
          </a:p>
        </p:txBody>
      </p:sp>
      <p:sp>
        <p:nvSpPr>
          <p:cNvPr id="5" name="Rectangle 5"/>
          <p:cNvSpPr>
            <a:spLocks noChangeArrowheads="1"/>
          </p:cNvSpPr>
          <p:nvPr/>
        </p:nvSpPr>
        <p:spPr bwMode="auto">
          <a:xfrm>
            <a:off x="3322842" y="2154238"/>
            <a:ext cx="2355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Query Optimization</a:t>
            </a:r>
          </a:p>
          <a:p>
            <a:r>
              <a:rPr lang="en-US" sz="2000">
                <a:solidFill>
                  <a:schemeClr val="tx1"/>
                </a:solidFill>
                <a:latin typeface="Arial" pitchFamily="34" charset="0"/>
              </a:rPr>
              <a:t>and Execution</a:t>
            </a:r>
            <a:endParaRPr lang="en-US" sz="2000">
              <a:solidFill>
                <a:schemeClr val="tx2"/>
              </a:solidFill>
              <a:latin typeface="Arial" pitchFamily="34" charset="0"/>
            </a:endParaRPr>
          </a:p>
        </p:txBody>
      </p:sp>
      <p:sp>
        <p:nvSpPr>
          <p:cNvPr id="6" name="Rectangle 6"/>
          <p:cNvSpPr>
            <a:spLocks noChangeArrowheads="1"/>
          </p:cNvSpPr>
          <p:nvPr/>
        </p:nvSpPr>
        <p:spPr bwMode="auto">
          <a:xfrm>
            <a:off x="3245054" y="2984500"/>
            <a:ext cx="2513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Relational Operators</a:t>
            </a:r>
          </a:p>
        </p:txBody>
      </p:sp>
      <p:sp>
        <p:nvSpPr>
          <p:cNvPr id="7" name="Rectangle 7"/>
          <p:cNvSpPr>
            <a:spLocks noChangeArrowheads="1"/>
          </p:cNvSpPr>
          <p:nvPr/>
        </p:nvSpPr>
        <p:spPr bwMode="auto">
          <a:xfrm>
            <a:off x="2927554" y="3494088"/>
            <a:ext cx="3148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Files and Access Methods</a:t>
            </a:r>
          </a:p>
        </p:txBody>
      </p:sp>
      <p:sp>
        <p:nvSpPr>
          <p:cNvPr id="8" name="Rectangle 8"/>
          <p:cNvSpPr>
            <a:spLocks noChangeArrowheads="1"/>
          </p:cNvSpPr>
          <p:nvPr/>
        </p:nvSpPr>
        <p:spPr bwMode="auto">
          <a:xfrm>
            <a:off x="3297442" y="4076700"/>
            <a:ext cx="2411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2"/>
                </a:solidFill>
                <a:latin typeface="Arial" pitchFamily="34" charset="0"/>
              </a:rPr>
              <a:t>Buffer Management</a:t>
            </a:r>
            <a:endParaRPr lang="en-US" sz="2000">
              <a:solidFill>
                <a:schemeClr val="tx1"/>
              </a:solidFill>
              <a:latin typeface="Arial" pitchFamily="34" charset="0"/>
            </a:endParaRPr>
          </a:p>
        </p:txBody>
      </p:sp>
      <p:sp>
        <p:nvSpPr>
          <p:cNvPr id="9" name="Rectangle 9"/>
          <p:cNvSpPr>
            <a:spLocks noChangeArrowheads="1"/>
          </p:cNvSpPr>
          <p:nvPr/>
        </p:nvSpPr>
        <p:spPr bwMode="auto">
          <a:xfrm>
            <a:off x="2991054" y="4602163"/>
            <a:ext cx="3021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2"/>
                </a:solidFill>
                <a:latin typeface="Arial" pitchFamily="34" charset="0"/>
              </a:rPr>
              <a:t>Disk Space Management</a:t>
            </a:r>
          </a:p>
        </p:txBody>
      </p:sp>
      <p:sp>
        <p:nvSpPr>
          <p:cNvPr id="10" name="Rectangle 10"/>
          <p:cNvSpPr>
            <a:spLocks noChangeArrowheads="1"/>
          </p:cNvSpPr>
          <p:nvPr/>
        </p:nvSpPr>
        <p:spPr bwMode="auto">
          <a:xfrm>
            <a:off x="2889454" y="2160588"/>
            <a:ext cx="3222625" cy="2871787"/>
          </a:xfrm>
          <a:prstGeom prst="rect">
            <a:avLst/>
          </a:prstGeom>
          <a:noFill/>
          <a:ln w="508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Line 11"/>
          <p:cNvSpPr>
            <a:spLocks noChangeShapeType="1"/>
          </p:cNvSpPr>
          <p:nvPr/>
        </p:nvSpPr>
        <p:spPr bwMode="auto">
          <a:xfrm>
            <a:off x="2864054" y="29241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 name="Line 12"/>
          <p:cNvSpPr>
            <a:spLocks noChangeShapeType="1"/>
          </p:cNvSpPr>
          <p:nvPr/>
        </p:nvSpPr>
        <p:spPr bwMode="auto">
          <a:xfrm>
            <a:off x="2864054" y="34575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 name="Line 13"/>
          <p:cNvSpPr>
            <a:spLocks noChangeShapeType="1"/>
          </p:cNvSpPr>
          <p:nvPr/>
        </p:nvSpPr>
        <p:spPr bwMode="auto">
          <a:xfrm>
            <a:off x="2864054" y="39147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 name="Line 14"/>
          <p:cNvSpPr>
            <a:spLocks noChangeShapeType="1"/>
          </p:cNvSpPr>
          <p:nvPr/>
        </p:nvSpPr>
        <p:spPr bwMode="auto">
          <a:xfrm>
            <a:off x="2864054" y="45243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 name="Oval 15"/>
          <p:cNvSpPr>
            <a:spLocks noChangeArrowheads="1"/>
          </p:cNvSpPr>
          <p:nvPr/>
        </p:nvSpPr>
        <p:spPr bwMode="auto">
          <a:xfrm>
            <a:off x="3943554" y="5527675"/>
            <a:ext cx="1041400" cy="111125"/>
          </a:xfrm>
          <a:prstGeom prst="ellipse">
            <a:avLst/>
          </a:prstGeom>
          <a:noFill/>
          <a:ln w="25400">
            <a:solidFill>
              <a:srgbClr val="063DE8"/>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Line 16"/>
          <p:cNvSpPr>
            <a:spLocks noChangeShapeType="1"/>
          </p:cNvSpPr>
          <p:nvPr/>
        </p:nvSpPr>
        <p:spPr bwMode="auto">
          <a:xfrm>
            <a:off x="3927679" y="5580063"/>
            <a:ext cx="3175" cy="574675"/>
          </a:xfrm>
          <a:prstGeom prst="line">
            <a:avLst/>
          </a:prstGeom>
          <a:noFill/>
          <a:ln w="25400">
            <a:solidFill>
              <a:srgbClr val="063DE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Line 17"/>
          <p:cNvSpPr>
            <a:spLocks noChangeShapeType="1"/>
          </p:cNvSpPr>
          <p:nvPr/>
        </p:nvSpPr>
        <p:spPr bwMode="auto">
          <a:xfrm>
            <a:off x="4997654" y="5607050"/>
            <a:ext cx="0" cy="517525"/>
          </a:xfrm>
          <a:prstGeom prst="line">
            <a:avLst/>
          </a:prstGeom>
          <a:noFill/>
          <a:ln w="25400">
            <a:solidFill>
              <a:srgbClr val="063DE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 name="Oval 18"/>
          <p:cNvSpPr>
            <a:spLocks noChangeArrowheads="1"/>
          </p:cNvSpPr>
          <p:nvPr/>
        </p:nvSpPr>
        <p:spPr bwMode="auto">
          <a:xfrm>
            <a:off x="3943554" y="6061075"/>
            <a:ext cx="1041400" cy="111125"/>
          </a:xfrm>
          <a:prstGeom prst="ellipse">
            <a:avLst/>
          </a:prstGeom>
          <a:noFill/>
          <a:ln w="25400">
            <a:solidFill>
              <a:srgbClr val="063DE8"/>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 name="Rectangle 19"/>
          <p:cNvSpPr>
            <a:spLocks noChangeArrowheads="1"/>
          </p:cNvSpPr>
          <p:nvPr/>
        </p:nvSpPr>
        <p:spPr bwMode="auto">
          <a:xfrm>
            <a:off x="4218192" y="5719763"/>
            <a:ext cx="501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800">
                <a:solidFill>
                  <a:srgbClr val="280049"/>
                </a:solidFill>
                <a:latin typeface="Arial" pitchFamily="34" charset="0"/>
              </a:rPr>
              <a:t>DB</a:t>
            </a:r>
          </a:p>
        </p:txBody>
      </p:sp>
      <p:sp>
        <p:nvSpPr>
          <p:cNvPr id="20" name="Line 20"/>
          <p:cNvSpPr>
            <a:spLocks noChangeShapeType="1"/>
          </p:cNvSpPr>
          <p:nvPr/>
        </p:nvSpPr>
        <p:spPr bwMode="auto">
          <a:xfrm>
            <a:off x="4388054" y="5057775"/>
            <a:ext cx="0" cy="4572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 name="Text Box 27"/>
          <p:cNvSpPr txBox="1">
            <a:spLocks noChangeArrowheads="1"/>
          </p:cNvSpPr>
          <p:nvPr/>
        </p:nvSpPr>
        <p:spPr bwMode="auto">
          <a:xfrm>
            <a:off x="3838276" y="1316038"/>
            <a:ext cx="1131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ＭＳ Ｐゴシック" pitchFamily="34" charset="-128"/>
              </a:defRPr>
            </a:lvl1pPr>
            <a:lvl2pPr marL="742950" indent="-285750">
              <a:defRPr sz="1200">
                <a:solidFill>
                  <a:srgbClr val="CF0E30"/>
                </a:solidFill>
                <a:latin typeface="Book Antiqua" pitchFamily="18" charset="0"/>
                <a:ea typeface="ＭＳ Ｐゴシック" pitchFamily="34" charset="-128"/>
              </a:defRPr>
            </a:lvl2pPr>
            <a:lvl3pPr marL="1143000" indent="-228600">
              <a:defRPr sz="1200">
                <a:solidFill>
                  <a:srgbClr val="CF0E30"/>
                </a:solidFill>
                <a:latin typeface="Book Antiqua" pitchFamily="18" charset="0"/>
                <a:ea typeface="ＭＳ Ｐゴシック" pitchFamily="34" charset="-128"/>
              </a:defRPr>
            </a:lvl3pPr>
            <a:lvl4pPr marL="1600200" indent="-228600">
              <a:defRPr sz="1200">
                <a:solidFill>
                  <a:srgbClr val="CF0E30"/>
                </a:solidFill>
                <a:latin typeface="Book Antiqua" pitchFamily="18" charset="0"/>
                <a:ea typeface="ＭＳ Ｐゴシック" pitchFamily="34" charset="-128"/>
              </a:defRPr>
            </a:lvl4pPr>
            <a:lvl5pPr marL="2057400" indent="-228600">
              <a:defRPr sz="1200">
                <a:solidFill>
                  <a:srgbClr val="CF0E30"/>
                </a:solidFill>
                <a:latin typeface="Book Antiqua" pitchFamily="18" charset="0"/>
                <a:ea typeface="ＭＳ Ｐゴシック" pitchFamily="34" charset="-128"/>
              </a:defRPr>
            </a:lvl5pPr>
            <a:lvl6pPr marL="25146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6pPr>
            <a:lvl7pPr marL="29718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7pPr>
            <a:lvl8pPr marL="34290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8pPr>
            <a:lvl9pPr marL="38862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9pPr>
          </a:lstStyle>
          <a:p>
            <a:pPr algn="l"/>
            <a:r>
              <a:rPr lang="en-US" sz="2400">
                <a:solidFill>
                  <a:schemeClr val="tx1"/>
                </a:solidFill>
              </a:rPr>
              <a:t>Queries</a:t>
            </a:r>
            <a:endParaRPr lang="en-US" sz="2400"/>
          </a:p>
        </p:txBody>
      </p:sp>
      <p:sp>
        <p:nvSpPr>
          <p:cNvPr id="24" name="AutoShape 33"/>
          <p:cNvSpPr>
            <a:spLocks noChangeArrowheads="1"/>
          </p:cNvSpPr>
          <p:nvPr/>
        </p:nvSpPr>
        <p:spPr bwMode="auto">
          <a:xfrm rot="3522769">
            <a:off x="3305379" y="1752600"/>
            <a:ext cx="609600" cy="152400"/>
          </a:xfrm>
          <a:prstGeom prst="rightArrow">
            <a:avLst>
              <a:gd name="adj1" fmla="val 50000"/>
              <a:gd name="adj2" fmla="val 100000"/>
            </a:avLst>
          </a:prstGeom>
          <a:solidFill>
            <a:srgbClr val="063DE8"/>
          </a:solidFill>
          <a:ln w="28575">
            <a:solidFill>
              <a:srgbClr val="063DE8"/>
            </a:solidFill>
            <a:miter lim="800000"/>
            <a:headEnd type="none" w="sm" len="sm"/>
            <a:tailEnd/>
          </a:ln>
        </p:spPr>
        <p:txBody>
          <a:bodyPr wrap="none" anchor="ctr"/>
          <a:lstStyle/>
          <a:p>
            <a:endParaRPr lang="en-US"/>
          </a:p>
        </p:txBody>
      </p:sp>
      <p:sp>
        <p:nvSpPr>
          <p:cNvPr id="25" name="AutoShape 34"/>
          <p:cNvSpPr>
            <a:spLocks noChangeArrowheads="1"/>
          </p:cNvSpPr>
          <p:nvPr/>
        </p:nvSpPr>
        <p:spPr bwMode="auto">
          <a:xfrm rot="7454055">
            <a:off x="5057979" y="1752600"/>
            <a:ext cx="609600" cy="152400"/>
          </a:xfrm>
          <a:prstGeom prst="rightArrow">
            <a:avLst>
              <a:gd name="adj1" fmla="val 50000"/>
              <a:gd name="adj2" fmla="val 100000"/>
            </a:avLst>
          </a:prstGeom>
          <a:solidFill>
            <a:srgbClr val="063DE8"/>
          </a:solidFill>
          <a:ln w="28575">
            <a:solidFill>
              <a:srgbClr val="063DE8"/>
            </a:solidFill>
            <a:miter lim="800000"/>
            <a:headEnd type="none" w="sm" len="sm"/>
            <a:tailEnd/>
          </a:ln>
        </p:spPr>
        <p:txBody>
          <a:bodyPr wrap="none" anchor="ctr"/>
          <a:lstStyle/>
          <a:p>
            <a:endParaRPr lang="en-US"/>
          </a:p>
        </p:txBody>
      </p:sp>
      <p:sp>
        <p:nvSpPr>
          <p:cNvPr id="26" name="Rectangle 25"/>
          <p:cNvSpPr/>
          <p:nvPr/>
        </p:nvSpPr>
        <p:spPr>
          <a:xfrm>
            <a:off x="1205963" y="3438972"/>
            <a:ext cx="14478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282163" y="3515172"/>
            <a:ext cx="1295400" cy="6096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Transaction Manager</a:t>
            </a:r>
            <a:endParaRPr lang="en-US" dirty="0"/>
          </a:p>
        </p:txBody>
      </p:sp>
      <p:sp>
        <p:nvSpPr>
          <p:cNvPr id="28" name="Rectangle 27"/>
          <p:cNvSpPr/>
          <p:nvPr/>
        </p:nvSpPr>
        <p:spPr>
          <a:xfrm>
            <a:off x="1282163" y="4269338"/>
            <a:ext cx="1295400" cy="6096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Lock Manager</a:t>
            </a:r>
            <a:endParaRPr lang="en-US" dirty="0"/>
          </a:p>
        </p:txBody>
      </p:sp>
      <p:sp>
        <p:nvSpPr>
          <p:cNvPr id="29" name="Rectangle 28"/>
          <p:cNvSpPr/>
          <p:nvPr/>
        </p:nvSpPr>
        <p:spPr>
          <a:xfrm>
            <a:off x="6361211" y="3481702"/>
            <a:ext cx="1295400" cy="15240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Recovery Manager</a:t>
            </a:r>
            <a:endParaRPr lang="en-US" dirty="0"/>
          </a:p>
        </p:txBody>
      </p:sp>
      <p:cxnSp>
        <p:nvCxnSpPr>
          <p:cNvPr id="30" name="Straight Arrow Connector 29"/>
          <p:cNvCxnSpPr/>
          <p:nvPr/>
        </p:nvCxnSpPr>
        <p:spPr>
          <a:xfrm flipH="1">
            <a:off x="2637385" y="3639442"/>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2637385" y="4183166"/>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2635957" y="4792766"/>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6125493" y="3632674"/>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6125493" y="4176398"/>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6124065" y="4785998"/>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Rounded Rectangle 2"/>
          <p:cNvSpPr/>
          <p:nvPr/>
        </p:nvSpPr>
        <p:spPr>
          <a:xfrm>
            <a:off x="2927554" y="4574138"/>
            <a:ext cx="3148013" cy="416354"/>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6404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Disk Space Management</a:t>
            </a:r>
          </a:p>
        </p:txBody>
      </p:sp>
      <p:sp>
        <p:nvSpPr>
          <p:cNvPr id="957443" name="Rectangle 3"/>
          <p:cNvSpPr>
            <a:spLocks noGrp="1" noChangeArrowheads="1"/>
          </p:cNvSpPr>
          <p:nvPr>
            <p:ph type="body" idx="1"/>
          </p:nvPr>
        </p:nvSpPr>
        <p:spPr>
          <a:xfrm>
            <a:off x="533400" y="1589088"/>
            <a:ext cx="8229600" cy="5116512"/>
          </a:xfrm>
        </p:spPr>
        <p:txBody>
          <a:bodyPr>
            <a:normAutofit/>
          </a:bodyPr>
          <a:lstStyle/>
          <a:p>
            <a:pPr>
              <a:buFont typeface="Wingdings" pitchFamily="2" charset="2"/>
              <a:buChar char="§"/>
            </a:pPr>
            <a:r>
              <a:rPr lang="en-US" sz="2600" dirty="0" smtClean="0"/>
              <a:t>DBMSs disk space managers</a:t>
            </a:r>
          </a:p>
          <a:p>
            <a:pPr lvl="1">
              <a:buFont typeface="Wingdings" pitchFamily="2" charset="2"/>
              <a:buChar char="§"/>
            </a:pPr>
            <a:r>
              <a:rPr lang="en-US" sz="2400" dirty="0" smtClean="0"/>
              <a:t>Support the concept of a </a:t>
            </a:r>
            <a:r>
              <a:rPr lang="en-US" sz="2400" dirty="0" smtClean="0">
                <a:solidFill>
                  <a:srgbClr val="0070C0"/>
                </a:solidFill>
              </a:rPr>
              <a:t>page</a:t>
            </a:r>
            <a:r>
              <a:rPr lang="en-US" sz="2400" dirty="0" smtClean="0"/>
              <a:t> as a unit of data  </a:t>
            </a:r>
          </a:p>
          <a:p>
            <a:pPr lvl="2">
              <a:buFont typeface="Wingdings" pitchFamily="2" charset="2"/>
              <a:buChar char="§"/>
            </a:pPr>
            <a:r>
              <a:rPr lang="en-US" sz="2200" dirty="0"/>
              <a:t>Page size is usually chosen to be equal to the block </a:t>
            </a:r>
            <a:r>
              <a:rPr lang="en-US" sz="2200" dirty="0" smtClean="0"/>
              <a:t>size so that reading or writing a page can be done in 1 disk I/O </a:t>
            </a:r>
            <a:endParaRPr lang="en-US" sz="2200" dirty="0"/>
          </a:p>
          <a:p>
            <a:pPr marL="457200" lvl="1" indent="0">
              <a:buNone/>
            </a:pPr>
            <a:endParaRPr lang="en-US" sz="2400" dirty="0" smtClean="0"/>
          </a:p>
          <a:p>
            <a:pPr lvl="1">
              <a:buFont typeface="Wingdings" pitchFamily="2" charset="2"/>
              <a:buChar char="§"/>
            </a:pPr>
            <a:r>
              <a:rPr lang="en-US" sz="2400" dirty="0" smtClean="0"/>
              <a:t>Allocate/de-allocate pages as a </a:t>
            </a:r>
            <a:r>
              <a:rPr lang="en-US" sz="2400" i="1" dirty="0" smtClean="0"/>
              <a:t>contiguous</a:t>
            </a:r>
            <a:r>
              <a:rPr lang="en-US" sz="2400" dirty="0" smtClean="0"/>
              <a:t> sequence of blocks on disks </a:t>
            </a:r>
          </a:p>
          <a:p>
            <a:pPr marL="457200" lvl="1" indent="0">
              <a:buNone/>
            </a:pPr>
            <a:endParaRPr lang="en-US" sz="2400" dirty="0" smtClean="0"/>
          </a:p>
          <a:p>
            <a:pPr lvl="1">
              <a:buFont typeface="Wingdings" pitchFamily="2" charset="2"/>
              <a:buChar char="§"/>
            </a:pPr>
            <a:r>
              <a:rPr lang="en-US" sz="2400" dirty="0" smtClean="0"/>
              <a:t>Abstracts hardware (and possibly OS) details from higher DBMS levels</a:t>
            </a:r>
          </a:p>
          <a:p>
            <a:pPr marL="457200" lvl="1" indent="0">
              <a:buNone/>
            </a:pPr>
            <a:endParaRPr lang="en-US" sz="2400" dirty="0" smtClean="0"/>
          </a:p>
          <a:p>
            <a:pPr lvl="1">
              <a:buFont typeface="Wingdings" pitchFamily="2" charset="2"/>
              <a:buChar char="§"/>
            </a:pPr>
            <a:endParaRPr lang="en-US" sz="2200" dirty="0" smtClean="0"/>
          </a:p>
          <a:p>
            <a:pPr lvl="1">
              <a:buFont typeface="Wingdings" pitchFamily="2" charset="2"/>
              <a:buChar char="§"/>
            </a:pPr>
            <a:endParaRPr lang="en-US" sz="2200" dirty="0" smtClean="0"/>
          </a:p>
          <a:p>
            <a:pPr>
              <a:buFont typeface="Wingdings" pitchFamily="2" charset="2"/>
              <a:buChar char="§"/>
            </a:pPr>
            <a:endParaRPr lang="en-US" sz="2600" dirty="0"/>
          </a:p>
          <a:p>
            <a:pPr>
              <a:buFont typeface="Wingdings" pitchFamily="2" charset="2"/>
              <a:buChar char="§"/>
            </a:pPr>
            <a:endParaRPr lang="en-US" sz="2600" dirty="0"/>
          </a:p>
        </p:txBody>
      </p:sp>
    </p:spTree>
    <p:extLst>
      <p:ext uri="{BB962C8B-B14F-4D97-AF65-F5344CB8AC3E}">
        <p14:creationId xmlns:p14="http://schemas.microsoft.com/office/powerpoint/2010/main" val="3971145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5744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5744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574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What to Keep Track of?</a:t>
            </a:r>
          </a:p>
        </p:txBody>
      </p:sp>
      <p:sp>
        <p:nvSpPr>
          <p:cNvPr id="957443" name="Rectangle 3"/>
          <p:cNvSpPr>
            <a:spLocks noGrp="1" noChangeArrowheads="1"/>
          </p:cNvSpPr>
          <p:nvPr>
            <p:ph type="body" idx="1"/>
          </p:nvPr>
        </p:nvSpPr>
        <p:spPr>
          <a:xfrm>
            <a:off x="533400" y="1589088"/>
            <a:ext cx="8382000" cy="5116512"/>
          </a:xfrm>
        </p:spPr>
        <p:txBody>
          <a:bodyPr>
            <a:normAutofit/>
          </a:bodyPr>
          <a:lstStyle/>
          <a:p>
            <a:pPr>
              <a:buFont typeface="Wingdings" pitchFamily="2" charset="2"/>
              <a:buChar char="§"/>
            </a:pPr>
            <a:r>
              <a:rPr lang="en-US" sz="2600" dirty="0" smtClean="0"/>
              <a:t>The DBMS disk space manager keeps track of:</a:t>
            </a:r>
          </a:p>
          <a:p>
            <a:pPr lvl="1">
              <a:buFont typeface="Wingdings" pitchFamily="2" charset="2"/>
              <a:buChar char="§"/>
            </a:pPr>
            <a:r>
              <a:rPr lang="en-US" sz="2200" dirty="0"/>
              <a:t>Which pages are on which disk blocks </a:t>
            </a:r>
            <a:endParaRPr lang="en-US" sz="2200" dirty="0" smtClean="0"/>
          </a:p>
          <a:p>
            <a:pPr lvl="1">
              <a:buFont typeface="Wingdings" pitchFamily="2" charset="2"/>
              <a:buChar char="§"/>
            </a:pPr>
            <a:r>
              <a:rPr lang="en-US" sz="2200" dirty="0" smtClean="0"/>
              <a:t>Which disk blocks are in use (i.e., occupied by data blocks)</a:t>
            </a:r>
          </a:p>
          <a:p>
            <a:pPr lvl="1">
              <a:buFont typeface="Wingdings" pitchFamily="2" charset="2"/>
              <a:buChar char="§"/>
            </a:pPr>
            <a:endParaRPr lang="en-US" sz="2000" dirty="0"/>
          </a:p>
          <a:p>
            <a:pPr>
              <a:buFont typeface="Wingdings" pitchFamily="2" charset="2"/>
              <a:buChar char="§"/>
            </a:pPr>
            <a:r>
              <a:rPr lang="en-US" sz="2400" dirty="0" smtClean="0"/>
              <a:t>Blocks can be initially allocated contiguously, but allocating and de-allocating blocks usually create </a:t>
            </a:r>
            <a:r>
              <a:rPr lang="en-US" sz="2400" i="1" dirty="0" smtClean="0"/>
              <a:t>“holes”</a:t>
            </a:r>
          </a:p>
          <a:p>
            <a:pPr>
              <a:buFont typeface="Wingdings" pitchFamily="2" charset="2"/>
              <a:buChar char="§"/>
            </a:pPr>
            <a:endParaRPr lang="en-US" sz="2400" dirty="0"/>
          </a:p>
          <a:p>
            <a:pPr>
              <a:buFont typeface="Wingdings" pitchFamily="2" charset="2"/>
              <a:buChar char="§"/>
            </a:pPr>
            <a:r>
              <a:rPr lang="en-US" sz="2400" dirty="0" smtClean="0"/>
              <a:t>Hence, a mechanism to keep track of </a:t>
            </a:r>
            <a:r>
              <a:rPr lang="en-US" sz="2400" i="1" dirty="0" smtClean="0"/>
              <a:t>free blocks</a:t>
            </a:r>
            <a:r>
              <a:rPr lang="en-US" sz="2400" dirty="0" smtClean="0"/>
              <a:t> is needed</a:t>
            </a:r>
          </a:p>
          <a:p>
            <a:pPr lvl="1">
              <a:buFont typeface="Wingdings" pitchFamily="2" charset="2"/>
              <a:buChar char="§"/>
            </a:pPr>
            <a:r>
              <a:rPr lang="en-US" sz="2200" dirty="0" smtClean="0"/>
              <a:t>A </a:t>
            </a:r>
            <a:r>
              <a:rPr lang="en-US" sz="2200" dirty="0" smtClean="0">
                <a:solidFill>
                  <a:srgbClr val="0070C0"/>
                </a:solidFill>
              </a:rPr>
              <a:t>list </a:t>
            </a:r>
            <a:r>
              <a:rPr lang="en-US" sz="2200" dirty="0" smtClean="0"/>
              <a:t>of free blocks can be maintained (</a:t>
            </a:r>
            <a:r>
              <a:rPr lang="en-US" sz="2200" i="1" dirty="0" smtClean="0"/>
              <a:t>storage could be an issue</a:t>
            </a:r>
            <a:r>
              <a:rPr lang="en-US" sz="2200" dirty="0" smtClean="0"/>
              <a:t>)</a:t>
            </a:r>
          </a:p>
          <a:p>
            <a:pPr lvl="1">
              <a:buFont typeface="Wingdings" pitchFamily="2" charset="2"/>
              <a:buChar char="§"/>
            </a:pPr>
            <a:r>
              <a:rPr lang="en-US" sz="2200" dirty="0" smtClean="0"/>
              <a:t>Alternatively,  a </a:t>
            </a:r>
            <a:r>
              <a:rPr lang="en-US" sz="2200" dirty="0" smtClean="0">
                <a:solidFill>
                  <a:srgbClr val="0070C0"/>
                </a:solidFill>
              </a:rPr>
              <a:t>bitmap</a:t>
            </a:r>
            <a:r>
              <a:rPr lang="en-US" sz="2200" dirty="0" smtClean="0"/>
              <a:t> with one bit per each disk block can </a:t>
            </a:r>
            <a:br>
              <a:rPr lang="en-US" sz="2200" dirty="0" smtClean="0"/>
            </a:br>
            <a:r>
              <a:rPr lang="en-US" sz="2200" dirty="0" smtClean="0"/>
              <a:t>be maintained (</a:t>
            </a:r>
            <a:r>
              <a:rPr lang="en-US" sz="2200" i="1" dirty="0" smtClean="0"/>
              <a:t>more storage efficient and faster in identifying contiguous free areas!</a:t>
            </a:r>
            <a:r>
              <a:rPr lang="en-US" sz="2200" dirty="0" smtClean="0"/>
              <a:t>)</a:t>
            </a:r>
          </a:p>
          <a:p>
            <a:pPr marL="457200" lvl="1" indent="0">
              <a:buNone/>
            </a:pPr>
            <a:endParaRPr lang="en-US" sz="2400" dirty="0" smtClean="0"/>
          </a:p>
          <a:p>
            <a:pPr lvl="1">
              <a:buFont typeface="Wingdings" pitchFamily="2" charset="2"/>
              <a:buChar char="§"/>
            </a:pPr>
            <a:endParaRPr lang="en-US" sz="2200" dirty="0" smtClean="0"/>
          </a:p>
          <a:p>
            <a:pPr lvl="1">
              <a:buFont typeface="Wingdings" pitchFamily="2" charset="2"/>
              <a:buChar char="§"/>
            </a:pPr>
            <a:endParaRPr lang="en-US" sz="2200" dirty="0" smtClean="0"/>
          </a:p>
          <a:p>
            <a:pPr>
              <a:buFont typeface="Wingdings" pitchFamily="2" charset="2"/>
              <a:buChar char="§"/>
            </a:pPr>
            <a:endParaRPr lang="en-US" sz="2600" dirty="0"/>
          </a:p>
          <a:p>
            <a:pPr>
              <a:buFont typeface="Wingdings" pitchFamily="2" charset="2"/>
              <a:buChar char="§"/>
            </a:pPr>
            <a:endParaRPr lang="en-US" sz="2600" dirty="0"/>
          </a:p>
        </p:txBody>
      </p:sp>
    </p:spTree>
    <p:extLst>
      <p:ext uri="{BB962C8B-B14F-4D97-AF65-F5344CB8AC3E}">
        <p14:creationId xmlns:p14="http://schemas.microsoft.com/office/powerpoint/2010/main" val="401319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744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5744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574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en-US" dirty="0" smtClean="0"/>
              <a:t>OS File Systems vs. </a:t>
            </a:r>
            <a:br>
              <a:rPr lang="en-US" dirty="0" smtClean="0"/>
            </a:br>
            <a:r>
              <a:rPr lang="en-US" dirty="0" smtClean="0"/>
              <a:t>DBMS Disk Space Managers</a:t>
            </a:r>
          </a:p>
        </p:txBody>
      </p:sp>
      <p:sp>
        <p:nvSpPr>
          <p:cNvPr id="957443" name="Rectangle 3"/>
          <p:cNvSpPr>
            <a:spLocks noGrp="1" noChangeArrowheads="1"/>
          </p:cNvSpPr>
          <p:nvPr>
            <p:ph type="body" idx="1"/>
          </p:nvPr>
        </p:nvSpPr>
        <p:spPr>
          <a:xfrm>
            <a:off x="533400" y="1589088"/>
            <a:ext cx="8534400" cy="5116512"/>
          </a:xfrm>
        </p:spPr>
        <p:txBody>
          <a:bodyPr>
            <a:normAutofit/>
          </a:bodyPr>
          <a:lstStyle/>
          <a:p>
            <a:pPr>
              <a:buFont typeface="Wingdings" pitchFamily="2" charset="2"/>
              <a:buChar char="§"/>
            </a:pPr>
            <a:r>
              <a:rPr lang="en-US" sz="2600" dirty="0" smtClean="0"/>
              <a:t>Operating Systems already employ disk space managers using </a:t>
            </a:r>
            <a:r>
              <a:rPr lang="en-US" sz="2600" i="1" dirty="0" smtClean="0"/>
              <a:t>their</a:t>
            </a:r>
            <a:r>
              <a:rPr lang="en-US" sz="2600" dirty="0" smtClean="0"/>
              <a:t> “file” abstraction</a:t>
            </a:r>
          </a:p>
          <a:p>
            <a:pPr lvl="1">
              <a:buFont typeface="Wingdings" pitchFamily="2" charset="2"/>
              <a:buChar char="§"/>
            </a:pPr>
            <a:r>
              <a:rPr lang="en-US" sz="2000" dirty="0" smtClean="0"/>
              <a:t>“Read byte </a:t>
            </a:r>
            <a:r>
              <a:rPr lang="en-US" sz="2000" b="1" i="1" dirty="0" err="1" smtClean="0"/>
              <a:t>i</a:t>
            </a:r>
            <a:r>
              <a:rPr lang="en-US" sz="2000" dirty="0" smtClean="0"/>
              <a:t> of file </a:t>
            </a:r>
            <a:r>
              <a:rPr lang="en-US" sz="2000" b="1" i="1" dirty="0" smtClean="0"/>
              <a:t>f</a:t>
            </a:r>
            <a:r>
              <a:rPr lang="en-US" sz="2000" dirty="0" smtClean="0"/>
              <a:t>” </a:t>
            </a:r>
            <a:r>
              <a:rPr lang="en-US" sz="2000" dirty="0" smtClean="0">
                <a:sym typeface="Wingdings" pitchFamily="2" charset="2"/>
              </a:rPr>
              <a:t></a:t>
            </a:r>
            <a:r>
              <a:rPr lang="en-US" sz="2000" dirty="0" smtClean="0"/>
              <a:t> “read block </a:t>
            </a:r>
            <a:r>
              <a:rPr lang="en-US" sz="2000" b="1" i="1" dirty="0" smtClean="0"/>
              <a:t>m</a:t>
            </a:r>
            <a:r>
              <a:rPr lang="en-US" sz="2000" dirty="0" smtClean="0"/>
              <a:t> of track </a:t>
            </a:r>
            <a:r>
              <a:rPr lang="en-US" sz="2000" b="1" i="1" dirty="0" smtClean="0"/>
              <a:t>t</a:t>
            </a:r>
            <a:r>
              <a:rPr lang="en-US" sz="2000" dirty="0" smtClean="0"/>
              <a:t> of cylinder </a:t>
            </a:r>
            <a:r>
              <a:rPr lang="en-US" sz="2000" b="1" i="1" dirty="0" smtClean="0"/>
              <a:t>c</a:t>
            </a:r>
            <a:r>
              <a:rPr lang="en-US" sz="2000" dirty="0" smtClean="0"/>
              <a:t> of disk </a:t>
            </a:r>
            <a:r>
              <a:rPr lang="en-US" sz="2000" b="1" i="1" dirty="0" smtClean="0"/>
              <a:t>d</a:t>
            </a:r>
            <a:r>
              <a:rPr lang="en-US" sz="2000" dirty="0" smtClean="0"/>
              <a:t>”</a:t>
            </a:r>
          </a:p>
          <a:p>
            <a:pPr lvl="1">
              <a:buFont typeface="Wingdings" pitchFamily="2" charset="2"/>
              <a:buChar char="§"/>
            </a:pPr>
            <a:endParaRPr lang="en-US" sz="2200" dirty="0"/>
          </a:p>
          <a:p>
            <a:pPr>
              <a:buFont typeface="Wingdings" pitchFamily="2" charset="2"/>
              <a:buChar char="§"/>
            </a:pPr>
            <a:r>
              <a:rPr lang="en-US" sz="2600" dirty="0" smtClean="0"/>
              <a:t>DBMSs disk space managers usually pursue their own disk management without relying on OS file systems</a:t>
            </a:r>
          </a:p>
          <a:p>
            <a:pPr lvl="1">
              <a:buFont typeface="Wingdings" pitchFamily="2" charset="2"/>
              <a:buChar char="§"/>
            </a:pPr>
            <a:r>
              <a:rPr lang="en-US" sz="2500" dirty="0" smtClean="0"/>
              <a:t>Enables portability</a:t>
            </a:r>
          </a:p>
          <a:p>
            <a:pPr lvl="1">
              <a:buFont typeface="Wingdings" pitchFamily="2" charset="2"/>
              <a:buChar char="§"/>
            </a:pPr>
            <a:r>
              <a:rPr lang="en-US" sz="2500" dirty="0" smtClean="0"/>
              <a:t>Can address larger amounts of data</a:t>
            </a:r>
          </a:p>
          <a:p>
            <a:pPr lvl="1">
              <a:buFont typeface="Wingdings" pitchFamily="2" charset="2"/>
              <a:buChar char="§"/>
            </a:pPr>
            <a:r>
              <a:rPr lang="en-US" sz="2500" dirty="0" smtClean="0"/>
              <a:t>Allows </a:t>
            </a:r>
            <a:r>
              <a:rPr lang="en-US" sz="2500" i="1" dirty="0" smtClean="0"/>
              <a:t>spanning</a:t>
            </a:r>
            <a:r>
              <a:rPr lang="en-US" sz="2500" dirty="0" smtClean="0"/>
              <a:t> and </a:t>
            </a:r>
            <a:r>
              <a:rPr lang="en-US" sz="2500" i="1" dirty="0" smtClean="0"/>
              <a:t>mirroring</a:t>
            </a:r>
          </a:p>
          <a:p>
            <a:pPr lvl="1">
              <a:buFont typeface="Wingdings" pitchFamily="2" charset="2"/>
              <a:buChar char="§"/>
            </a:pPr>
            <a:endParaRPr lang="en-US" sz="2500" dirty="0" smtClean="0"/>
          </a:p>
          <a:p>
            <a:pPr lvl="1">
              <a:buFont typeface="Wingdings" pitchFamily="2" charset="2"/>
              <a:buChar char="§"/>
            </a:pPr>
            <a:endParaRPr lang="en-US" sz="2500" dirty="0" smtClean="0"/>
          </a:p>
          <a:p>
            <a:pPr marL="457200" lvl="1" indent="0">
              <a:buNone/>
            </a:pPr>
            <a:endParaRPr lang="en-US" sz="2400" dirty="0" smtClean="0"/>
          </a:p>
          <a:p>
            <a:pPr lvl="1">
              <a:buFont typeface="Wingdings" pitchFamily="2" charset="2"/>
              <a:buChar char="§"/>
            </a:pPr>
            <a:endParaRPr lang="en-US" sz="2200" dirty="0" smtClean="0"/>
          </a:p>
          <a:p>
            <a:pPr lvl="1">
              <a:buFont typeface="Wingdings" pitchFamily="2" charset="2"/>
              <a:buChar char="§"/>
            </a:pPr>
            <a:endParaRPr lang="en-US" sz="2200" dirty="0" smtClean="0"/>
          </a:p>
          <a:p>
            <a:pPr>
              <a:buFont typeface="Wingdings" pitchFamily="2" charset="2"/>
              <a:buChar char="§"/>
            </a:pPr>
            <a:endParaRPr lang="en-US" sz="2600" dirty="0"/>
          </a:p>
          <a:p>
            <a:pPr>
              <a:buFont typeface="Wingdings" pitchFamily="2" charset="2"/>
              <a:buChar char="§"/>
            </a:pPr>
            <a:endParaRPr lang="en-US" sz="2600" dirty="0"/>
          </a:p>
        </p:txBody>
      </p:sp>
    </p:spTree>
    <p:extLst>
      <p:ext uri="{BB962C8B-B14F-4D97-AF65-F5344CB8AC3E}">
        <p14:creationId xmlns:p14="http://schemas.microsoft.com/office/powerpoint/2010/main" val="372500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744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5744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5744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574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t>Today…</a:t>
            </a:r>
          </a:p>
        </p:txBody>
      </p:sp>
      <p:sp>
        <p:nvSpPr>
          <p:cNvPr id="3075" name="Rectangle 3"/>
          <p:cNvSpPr>
            <a:spLocks noGrp="1" noChangeArrowheads="1"/>
          </p:cNvSpPr>
          <p:nvPr>
            <p:ph type="body" idx="1"/>
          </p:nvPr>
        </p:nvSpPr>
        <p:spPr>
          <a:xfrm>
            <a:off x="457200" y="1371600"/>
            <a:ext cx="8229600" cy="5105400"/>
          </a:xfrm>
        </p:spPr>
        <p:txBody>
          <a:bodyPr>
            <a:normAutofit lnSpcReduction="10000"/>
          </a:bodyPr>
          <a:lstStyle/>
          <a:p>
            <a:pPr algn="just" eaLnBrk="1" hangingPunct="1">
              <a:buFont typeface="Wingdings" pitchFamily="2" charset="2"/>
              <a:buChar char="§"/>
              <a:defRPr/>
            </a:pPr>
            <a:r>
              <a:rPr lang="en-US" sz="2600" dirty="0" smtClean="0">
                <a:solidFill>
                  <a:srgbClr val="0070C0"/>
                </a:solidFill>
                <a:latin typeface="+mj-lt"/>
              </a:rPr>
              <a:t>Last Session:</a:t>
            </a:r>
          </a:p>
          <a:p>
            <a:pPr lvl="1" algn="just">
              <a:buFont typeface="Wingdings" pitchFamily="2" charset="2"/>
              <a:buChar char="§"/>
              <a:defRPr/>
            </a:pPr>
            <a:r>
              <a:rPr lang="en-US" sz="2600" dirty="0" smtClean="0"/>
              <a:t>DBMS Internals- </a:t>
            </a:r>
            <a:r>
              <a:rPr lang="en-US" sz="2600" dirty="0"/>
              <a:t>Part </a:t>
            </a:r>
            <a:r>
              <a:rPr lang="en-US" sz="2600" dirty="0" smtClean="0"/>
              <a:t>I</a:t>
            </a:r>
            <a:endParaRPr lang="en-US" sz="2600" dirty="0"/>
          </a:p>
          <a:p>
            <a:pPr lvl="1" algn="just">
              <a:buFont typeface="Wingdings" pitchFamily="2" charset="2"/>
              <a:buChar char="§"/>
              <a:defRPr/>
            </a:pPr>
            <a:endParaRPr lang="en-US" sz="2600" dirty="0">
              <a:latin typeface="+mj-lt"/>
            </a:endParaRPr>
          </a:p>
          <a:p>
            <a:pPr algn="just">
              <a:buFont typeface="Wingdings" pitchFamily="2" charset="2"/>
              <a:buChar char="§"/>
              <a:defRPr/>
            </a:pPr>
            <a:r>
              <a:rPr lang="en-US" sz="2600" dirty="0" smtClean="0">
                <a:solidFill>
                  <a:srgbClr val="0070C0"/>
                </a:solidFill>
                <a:latin typeface="+mj-lt"/>
              </a:rPr>
              <a:t>Today’s Session:</a:t>
            </a:r>
          </a:p>
          <a:p>
            <a:pPr lvl="1" algn="just">
              <a:buFont typeface="Wingdings" pitchFamily="2" charset="2"/>
              <a:buChar char="§"/>
              <a:defRPr/>
            </a:pPr>
            <a:r>
              <a:rPr lang="en-US" sz="2600" dirty="0" smtClean="0">
                <a:latin typeface="+mj-lt"/>
              </a:rPr>
              <a:t>DBMS Internals- Part II</a:t>
            </a:r>
          </a:p>
          <a:p>
            <a:pPr lvl="2" algn="just">
              <a:buFont typeface="Wingdings" pitchFamily="2" charset="2"/>
              <a:buChar char="§"/>
              <a:defRPr/>
            </a:pPr>
            <a:r>
              <a:rPr lang="en-US" dirty="0" smtClean="0">
                <a:latin typeface="+mj-lt"/>
              </a:rPr>
              <a:t>A Brief Summary on Disks and the RAID Technology</a:t>
            </a:r>
          </a:p>
          <a:p>
            <a:pPr lvl="2" algn="just">
              <a:buFont typeface="Wingdings" pitchFamily="2" charset="2"/>
              <a:buChar char="§"/>
              <a:defRPr/>
            </a:pPr>
            <a:r>
              <a:rPr lang="en-US" dirty="0" smtClean="0">
                <a:latin typeface="+mj-lt"/>
              </a:rPr>
              <a:t>Disk and memory management</a:t>
            </a:r>
          </a:p>
          <a:p>
            <a:pPr marL="914400" lvl="2" indent="0" algn="just">
              <a:buNone/>
              <a:defRPr/>
            </a:pPr>
            <a:endParaRPr lang="en-US" sz="2600" dirty="0" smtClean="0">
              <a:latin typeface="+mj-lt"/>
            </a:endParaRPr>
          </a:p>
          <a:p>
            <a:pPr algn="just" eaLnBrk="1" hangingPunct="1">
              <a:buFont typeface="Wingdings" pitchFamily="2" charset="2"/>
              <a:buChar char="§"/>
              <a:defRPr/>
            </a:pPr>
            <a:r>
              <a:rPr lang="en-US" sz="2600" dirty="0" smtClean="0">
                <a:solidFill>
                  <a:srgbClr val="0070C0"/>
                </a:solidFill>
                <a:latin typeface="+mj-lt"/>
              </a:rPr>
              <a:t>Announcements:</a:t>
            </a:r>
          </a:p>
          <a:p>
            <a:pPr lvl="1" algn="just" eaLnBrk="1" hangingPunct="1">
              <a:buFont typeface="Wingdings" pitchFamily="2" charset="2"/>
              <a:buChar char="§"/>
              <a:defRPr/>
            </a:pPr>
            <a:r>
              <a:rPr lang="en-US" sz="2600" dirty="0" smtClean="0">
                <a:latin typeface="+mj-lt"/>
              </a:rPr>
              <a:t>Project 2 is due on March 22 by midnight</a:t>
            </a:r>
            <a:endParaRPr lang="en-US" sz="2600" dirty="0" smtClean="0"/>
          </a:p>
          <a:p>
            <a:pPr lvl="1" algn="just">
              <a:buFont typeface="Wingdings" pitchFamily="2" charset="2"/>
              <a:buChar char="§"/>
              <a:defRPr/>
            </a:pPr>
            <a:r>
              <a:rPr lang="en-US" sz="2600" dirty="0" smtClean="0"/>
              <a:t>The </a:t>
            </a:r>
            <a:r>
              <a:rPr lang="en-US" sz="2600" dirty="0"/>
              <a:t>Midterm exam </a:t>
            </a:r>
            <a:r>
              <a:rPr lang="en-US" sz="2600" dirty="0" smtClean="0"/>
              <a:t>is on March 13 </a:t>
            </a:r>
            <a:endParaRPr lang="en-US" sz="2600" dirty="0">
              <a:solidFill>
                <a:schemeClr val="bg1">
                  <a:lumMod val="50000"/>
                </a:schemeClr>
              </a:solidFill>
            </a:endParaRPr>
          </a:p>
          <a:p>
            <a:pPr marL="0" indent="0" eaLnBrk="1" hangingPunct="1">
              <a:buFontTx/>
              <a:buNone/>
              <a:defRPr/>
            </a:pPr>
            <a:endParaRPr lang="en-US" sz="2000" dirty="0" smtClean="0">
              <a:solidFill>
                <a:schemeClr val="bg1">
                  <a:lumMod val="50000"/>
                </a:schemeClr>
              </a:solidFill>
            </a:endParaRPr>
          </a:p>
        </p:txBody>
      </p:sp>
      <p:pic>
        <p:nvPicPr>
          <p:cNvPr id="10"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82680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lstStyle/>
          <a:p>
            <a:r>
              <a:rPr lang="en-US" dirty="0" smtClean="0">
                <a:ea typeface="ＭＳ Ｐゴシック" pitchFamily="34" charset="-128"/>
              </a:rPr>
              <a:t>DBMS Layers</a:t>
            </a:r>
          </a:p>
        </p:txBody>
      </p:sp>
      <p:sp>
        <p:nvSpPr>
          <p:cNvPr id="5" name="Rectangle 5"/>
          <p:cNvSpPr>
            <a:spLocks noChangeArrowheads="1"/>
          </p:cNvSpPr>
          <p:nvPr/>
        </p:nvSpPr>
        <p:spPr bwMode="auto">
          <a:xfrm>
            <a:off x="3322842" y="2154238"/>
            <a:ext cx="2355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Query Optimization</a:t>
            </a:r>
          </a:p>
          <a:p>
            <a:r>
              <a:rPr lang="en-US" sz="2000">
                <a:solidFill>
                  <a:schemeClr val="tx1"/>
                </a:solidFill>
                <a:latin typeface="Arial" pitchFamily="34" charset="0"/>
              </a:rPr>
              <a:t>and Execution</a:t>
            </a:r>
            <a:endParaRPr lang="en-US" sz="2000">
              <a:solidFill>
                <a:schemeClr val="tx2"/>
              </a:solidFill>
              <a:latin typeface="Arial" pitchFamily="34" charset="0"/>
            </a:endParaRPr>
          </a:p>
        </p:txBody>
      </p:sp>
      <p:sp>
        <p:nvSpPr>
          <p:cNvPr id="6" name="Rectangle 6"/>
          <p:cNvSpPr>
            <a:spLocks noChangeArrowheads="1"/>
          </p:cNvSpPr>
          <p:nvPr/>
        </p:nvSpPr>
        <p:spPr bwMode="auto">
          <a:xfrm>
            <a:off x="3245054" y="2984500"/>
            <a:ext cx="2513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Relational Operators</a:t>
            </a:r>
          </a:p>
        </p:txBody>
      </p:sp>
      <p:sp>
        <p:nvSpPr>
          <p:cNvPr id="7" name="Rectangle 7"/>
          <p:cNvSpPr>
            <a:spLocks noChangeArrowheads="1"/>
          </p:cNvSpPr>
          <p:nvPr/>
        </p:nvSpPr>
        <p:spPr bwMode="auto">
          <a:xfrm>
            <a:off x="2927554" y="3494088"/>
            <a:ext cx="3148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Files and Access Methods</a:t>
            </a:r>
          </a:p>
        </p:txBody>
      </p:sp>
      <p:sp>
        <p:nvSpPr>
          <p:cNvPr id="8" name="Rectangle 8"/>
          <p:cNvSpPr>
            <a:spLocks noChangeArrowheads="1"/>
          </p:cNvSpPr>
          <p:nvPr/>
        </p:nvSpPr>
        <p:spPr bwMode="auto">
          <a:xfrm>
            <a:off x="3297442" y="4076700"/>
            <a:ext cx="2411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2"/>
                </a:solidFill>
                <a:latin typeface="Arial" pitchFamily="34" charset="0"/>
              </a:rPr>
              <a:t>Buffer Management</a:t>
            </a:r>
            <a:endParaRPr lang="en-US" sz="2000">
              <a:solidFill>
                <a:schemeClr val="tx1"/>
              </a:solidFill>
              <a:latin typeface="Arial" pitchFamily="34" charset="0"/>
            </a:endParaRPr>
          </a:p>
        </p:txBody>
      </p:sp>
      <p:sp>
        <p:nvSpPr>
          <p:cNvPr id="9" name="Rectangle 9"/>
          <p:cNvSpPr>
            <a:spLocks noChangeArrowheads="1"/>
          </p:cNvSpPr>
          <p:nvPr/>
        </p:nvSpPr>
        <p:spPr bwMode="auto">
          <a:xfrm>
            <a:off x="2991054" y="4602163"/>
            <a:ext cx="3021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2"/>
                </a:solidFill>
                <a:latin typeface="Arial" pitchFamily="34" charset="0"/>
              </a:rPr>
              <a:t>Disk Space Management</a:t>
            </a:r>
          </a:p>
        </p:txBody>
      </p:sp>
      <p:sp>
        <p:nvSpPr>
          <p:cNvPr id="10" name="Rectangle 10"/>
          <p:cNvSpPr>
            <a:spLocks noChangeArrowheads="1"/>
          </p:cNvSpPr>
          <p:nvPr/>
        </p:nvSpPr>
        <p:spPr bwMode="auto">
          <a:xfrm>
            <a:off x="2889454" y="2160588"/>
            <a:ext cx="3222625" cy="2871787"/>
          </a:xfrm>
          <a:prstGeom prst="rect">
            <a:avLst/>
          </a:prstGeom>
          <a:noFill/>
          <a:ln w="508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Line 11"/>
          <p:cNvSpPr>
            <a:spLocks noChangeShapeType="1"/>
          </p:cNvSpPr>
          <p:nvPr/>
        </p:nvSpPr>
        <p:spPr bwMode="auto">
          <a:xfrm>
            <a:off x="2864054" y="29241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 name="Line 12"/>
          <p:cNvSpPr>
            <a:spLocks noChangeShapeType="1"/>
          </p:cNvSpPr>
          <p:nvPr/>
        </p:nvSpPr>
        <p:spPr bwMode="auto">
          <a:xfrm>
            <a:off x="2864054" y="34575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 name="Line 13"/>
          <p:cNvSpPr>
            <a:spLocks noChangeShapeType="1"/>
          </p:cNvSpPr>
          <p:nvPr/>
        </p:nvSpPr>
        <p:spPr bwMode="auto">
          <a:xfrm>
            <a:off x="2864054" y="39147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 name="Line 14"/>
          <p:cNvSpPr>
            <a:spLocks noChangeShapeType="1"/>
          </p:cNvSpPr>
          <p:nvPr/>
        </p:nvSpPr>
        <p:spPr bwMode="auto">
          <a:xfrm>
            <a:off x="2864054" y="45243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 name="Oval 15"/>
          <p:cNvSpPr>
            <a:spLocks noChangeArrowheads="1"/>
          </p:cNvSpPr>
          <p:nvPr/>
        </p:nvSpPr>
        <p:spPr bwMode="auto">
          <a:xfrm>
            <a:off x="3943554" y="5527675"/>
            <a:ext cx="1041400" cy="111125"/>
          </a:xfrm>
          <a:prstGeom prst="ellipse">
            <a:avLst/>
          </a:prstGeom>
          <a:noFill/>
          <a:ln w="25400">
            <a:solidFill>
              <a:srgbClr val="063DE8"/>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Line 16"/>
          <p:cNvSpPr>
            <a:spLocks noChangeShapeType="1"/>
          </p:cNvSpPr>
          <p:nvPr/>
        </p:nvSpPr>
        <p:spPr bwMode="auto">
          <a:xfrm>
            <a:off x="3927679" y="5580063"/>
            <a:ext cx="3175" cy="574675"/>
          </a:xfrm>
          <a:prstGeom prst="line">
            <a:avLst/>
          </a:prstGeom>
          <a:noFill/>
          <a:ln w="25400">
            <a:solidFill>
              <a:srgbClr val="063DE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Line 17"/>
          <p:cNvSpPr>
            <a:spLocks noChangeShapeType="1"/>
          </p:cNvSpPr>
          <p:nvPr/>
        </p:nvSpPr>
        <p:spPr bwMode="auto">
          <a:xfrm>
            <a:off x="4997654" y="5607050"/>
            <a:ext cx="0" cy="517525"/>
          </a:xfrm>
          <a:prstGeom prst="line">
            <a:avLst/>
          </a:prstGeom>
          <a:noFill/>
          <a:ln w="25400">
            <a:solidFill>
              <a:srgbClr val="063DE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 name="Oval 18"/>
          <p:cNvSpPr>
            <a:spLocks noChangeArrowheads="1"/>
          </p:cNvSpPr>
          <p:nvPr/>
        </p:nvSpPr>
        <p:spPr bwMode="auto">
          <a:xfrm>
            <a:off x="3943554" y="6061075"/>
            <a:ext cx="1041400" cy="111125"/>
          </a:xfrm>
          <a:prstGeom prst="ellipse">
            <a:avLst/>
          </a:prstGeom>
          <a:noFill/>
          <a:ln w="25400">
            <a:solidFill>
              <a:srgbClr val="063DE8"/>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 name="Rectangle 19"/>
          <p:cNvSpPr>
            <a:spLocks noChangeArrowheads="1"/>
          </p:cNvSpPr>
          <p:nvPr/>
        </p:nvSpPr>
        <p:spPr bwMode="auto">
          <a:xfrm>
            <a:off x="4218192" y="5719763"/>
            <a:ext cx="501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800">
                <a:solidFill>
                  <a:srgbClr val="280049"/>
                </a:solidFill>
                <a:latin typeface="Arial" pitchFamily="34" charset="0"/>
              </a:rPr>
              <a:t>DB</a:t>
            </a:r>
          </a:p>
        </p:txBody>
      </p:sp>
      <p:sp>
        <p:nvSpPr>
          <p:cNvPr id="20" name="Line 20"/>
          <p:cNvSpPr>
            <a:spLocks noChangeShapeType="1"/>
          </p:cNvSpPr>
          <p:nvPr/>
        </p:nvSpPr>
        <p:spPr bwMode="auto">
          <a:xfrm>
            <a:off x="4388054" y="5057775"/>
            <a:ext cx="0" cy="4572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 name="Text Box 27"/>
          <p:cNvSpPr txBox="1">
            <a:spLocks noChangeArrowheads="1"/>
          </p:cNvSpPr>
          <p:nvPr/>
        </p:nvSpPr>
        <p:spPr bwMode="auto">
          <a:xfrm>
            <a:off x="3838276" y="1316038"/>
            <a:ext cx="1131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ＭＳ Ｐゴシック" pitchFamily="34" charset="-128"/>
              </a:defRPr>
            </a:lvl1pPr>
            <a:lvl2pPr marL="742950" indent="-285750">
              <a:defRPr sz="1200">
                <a:solidFill>
                  <a:srgbClr val="CF0E30"/>
                </a:solidFill>
                <a:latin typeface="Book Antiqua" pitchFamily="18" charset="0"/>
                <a:ea typeface="ＭＳ Ｐゴシック" pitchFamily="34" charset="-128"/>
              </a:defRPr>
            </a:lvl2pPr>
            <a:lvl3pPr marL="1143000" indent="-228600">
              <a:defRPr sz="1200">
                <a:solidFill>
                  <a:srgbClr val="CF0E30"/>
                </a:solidFill>
                <a:latin typeface="Book Antiqua" pitchFamily="18" charset="0"/>
                <a:ea typeface="ＭＳ Ｐゴシック" pitchFamily="34" charset="-128"/>
              </a:defRPr>
            </a:lvl3pPr>
            <a:lvl4pPr marL="1600200" indent="-228600">
              <a:defRPr sz="1200">
                <a:solidFill>
                  <a:srgbClr val="CF0E30"/>
                </a:solidFill>
                <a:latin typeface="Book Antiqua" pitchFamily="18" charset="0"/>
                <a:ea typeface="ＭＳ Ｐゴシック" pitchFamily="34" charset="-128"/>
              </a:defRPr>
            </a:lvl4pPr>
            <a:lvl5pPr marL="2057400" indent="-228600">
              <a:defRPr sz="1200">
                <a:solidFill>
                  <a:srgbClr val="CF0E30"/>
                </a:solidFill>
                <a:latin typeface="Book Antiqua" pitchFamily="18" charset="0"/>
                <a:ea typeface="ＭＳ Ｐゴシック" pitchFamily="34" charset="-128"/>
              </a:defRPr>
            </a:lvl5pPr>
            <a:lvl6pPr marL="25146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6pPr>
            <a:lvl7pPr marL="29718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7pPr>
            <a:lvl8pPr marL="34290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8pPr>
            <a:lvl9pPr marL="38862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9pPr>
          </a:lstStyle>
          <a:p>
            <a:pPr algn="l"/>
            <a:r>
              <a:rPr lang="en-US" sz="2400">
                <a:solidFill>
                  <a:schemeClr val="tx1"/>
                </a:solidFill>
              </a:rPr>
              <a:t>Queries</a:t>
            </a:r>
            <a:endParaRPr lang="en-US" sz="2400"/>
          </a:p>
        </p:txBody>
      </p:sp>
      <p:sp>
        <p:nvSpPr>
          <p:cNvPr id="24" name="AutoShape 33"/>
          <p:cNvSpPr>
            <a:spLocks noChangeArrowheads="1"/>
          </p:cNvSpPr>
          <p:nvPr/>
        </p:nvSpPr>
        <p:spPr bwMode="auto">
          <a:xfrm rot="3522769">
            <a:off x="3305379" y="1752600"/>
            <a:ext cx="609600" cy="152400"/>
          </a:xfrm>
          <a:prstGeom prst="rightArrow">
            <a:avLst>
              <a:gd name="adj1" fmla="val 50000"/>
              <a:gd name="adj2" fmla="val 100000"/>
            </a:avLst>
          </a:prstGeom>
          <a:solidFill>
            <a:srgbClr val="063DE8"/>
          </a:solidFill>
          <a:ln w="28575">
            <a:solidFill>
              <a:srgbClr val="063DE8"/>
            </a:solidFill>
            <a:miter lim="800000"/>
            <a:headEnd type="none" w="sm" len="sm"/>
            <a:tailEnd/>
          </a:ln>
        </p:spPr>
        <p:txBody>
          <a:bodyPr wrap="none" anchor="ctr"/>
          <a:lstStyle/>
          <a:p>
            <a:endParaRPr lang="en-US"/>
          </a:p>
        </p:txBody>
      </p:sp>
      <p:sp>
        <p:nvSpPr>
          <p:cNvPr id="25" name="AutoShape 34"/>
          <p:cNvSpPr>
            <a:spLocks noChangeArrowheads="1"/>
          </p:cNvSpPr>
          <p:nvPr/>
        </p:nvSpPr>
        <p:spPr bwMode="auto">
          <a:xfrm rot="7454055">
            <a:off x="5057979" y="1752600"/>
            <a:ext cx="609600" cy="152400"/>
          </a:xfrm>
          <a:prstGeom prst="rightArrow">
            <a:avLst>
              <a:gd name="adj1" fmla="val 50000"/>
              <a:gd name="adj2" fmla="val 100000"/>
            </a:avLst>
          </a:prstGeom>
          <a:solidFill>
            <a:srgbClr val="063DE8"/>
          </a:solidFill>
          <a:ln w="28575">
            <a:solidFill>
              <a:srgbClr val="063DE8"/>
            </a:solidFill>
            <a:miter lim="800000"/>
            <a:headEnd type="none" w="sm" len="sm"/>
            <a:tailEnd/>
          </a:ln>
        </p:spPr>
        <p:txBody>
          <a:bodyPr wrap="none" anchor="ctr"/>
          <a:lstStyle/>
          <a:p>
            <a:endParaRPr lang="en-US"/>
          </a:p>
        </p:txBody>
      </p:sp>
      <p:sp>
        <p:nvSpPr>
          <p:cNvPr id="26" name="Rectangle 25"/>
          <p:cNvSpPr/>
          <p:nvPr/>
        </p:nvSpPr>
        <p:spPr>
          <a:xfrm>
            <a:off x="1205963" y="3438972"/>
            <a:ext cx="14478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282163" y="3515172"/>
            <a:ext cx="1295400" cy="6096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Transaction Manager</a:t>
            </a:r>
            <a:endParaRPr lang="en-US" dirty="0"/>
          </a:p>
        </p:txBody>
      </p:sp>
      <p:sp>
        <p:nvSpPr>
          <p:cNvPr id="28" name="Rectangle 27"/>
          <p:cNvSpPr/>
          <p:nvPr/>
        </p:nvSpPr>
        <p:spPr>
          <a:xfrm>
            <a:off x="1282163" y="4269338"/>
            <a:ext cx="1295400" cy="6096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Lock Manager</a:t>
            </a:r>
            <a:endParaRPr lang="en-US" dirty="0"/>
          </a:p>
        </p:txBody>
      </p:sp>
      <p:sp>
        <p:nvSpPr>
          <p:cNvPr id="29" name="Rectangle 28"/>
          <p:cNvSpPr/>
          <p:nvPr/>
        </p:nvSpPr>
        <p:spPr>
          <a:xfrm>
            <a:off x="6361211" y="3481702"/>
            <a:ext cx="1295400" cy="15240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Recovery Manager</a:t>
            </a:r>
            <a:endParaRPr lang="en-US" dirty="0"/>
          </a:p>
        </p:txBody>
      </p:sp>
      <p:cxnSp>
        <p:nvCxnSpPr>
          <p:cNvPr id="30" name="Straight Arrow Connector 29"/>
          <p:cNvCxnSpPr/>
          <p:nvPr/>
        </p:nvCxnSpPr>
        <p:spPr>
          <a:xfrm flipH="1">
            <a:off x="2637385" y="3639442"/>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2637385" y="4183166"/>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2635957" y="4792766"/>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6125493" y="3632674"/>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6125493" y="4176398"/>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6124065" y="4785998"/>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Rounded Rectangle 2"/>
          <p:cNvSpPr/>
          <p:nvPr/>
        </p:nvSpPr>
        <p:spPr>
          <a:xfrm>
            <a:off x="2927554" y="4039314"/>
            <a:ext cx="3148013" cy="416354"/>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5651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Buffer Management</a:t>
            </a:r>
          </a:p>
        </p:txBody>
      </p:sp>
      <p:sp>
        <p:nvSpPr>
          <p:cNvPr id="957443" name="Rectangle 3"/>
          <p:cNvSpPr>
            <a:spLocks noGrp="1" noChangeArrowheads="1"/>
          </p:cNvSpPr>
          <p:nvPr>
            <p:ph type="body" idx="1"/>
          </p:nvPr>
        </p:nvSpPr>
        <p:spPr>
          <a:xfrm>
            <a:off x="533400" y="1589088"/>
            <a:ext cx="8229600" cy="5116512"/>
          </a:xfrm>
        </p:spPr>
        <p:txBody>
          <a:bodyPr>
            <a:normAutofit/>
          </a:bodyPr>
          <a:lstStyle/>
          <a:p>
            <a:pPr>
              <a:buFont typeface="Wingdings" pitchFamily="2" charset="2"/>
              <a:buChar char="§"/>
            </a:pPr>
            <a:r>
              <a:rPr lang="en-US" sz="2400" dirty="0" smtClean="0"/>
              <a:t>What is a DBMS buffer manager?</a:t>
            </a:r>
          </a:p>
          <a:p>
            <a:pPr lvl="1">
              <a:buFont typeface="Wingdings" pitchFamily="2" charset="2"/>
              <a:buChar char="§"/>
            </a:pPr>
            <a:r>
              <a:rPr lang="en-US" sz="2200" dirty="0" smtClean="0"/>
              <a:t>It is </a:t>
            </a:r>
            <a:r>
              <a:rPr lang="en-US" sz="2200" dirty="0"/>
              <a:t>a</a:t>
            </a:r>
            <a:r>
              <a:rPr lang="en-US" sz="2200" dirty="0" smtClean="0"/>
              <a:t> </a:t>
            </a:r>
            <a:r>
              <a:rPr lang="en-US" sz="2200" dirty="0" smtClean="0"/>
              <a:t>software </a:t>
            </a:r>
            <a:r>
              <a:rPr lang="en-US" sz="2200" dirty="0" smtClean="0"/>
              <a:t>component responsible </a:t>
            </a:r>
            <a:r>
              <a:rPr lang="en-US" sz="2200" dirty="0" smtClean="0"/>
              <a:t>for </a:t>
            </a:r>
            <a:r>
              <a:rPr lang="en-US" sz="2200" dirty="0" smtClean="0"/>
              <a:t>managing (e.g., placing and replacing) data on memory (or </a:t>
            </a:r>
            <a:r>
              <a:rPr lang="en-US" sz="2200" i="1" dirty="0" smtClean="0">
                <a:solidFill>
                  <a:srgbClr val="00B050"/>
                </a:solidFill>
              </a:rPr>
              <a:t>buffer pool</a:t>
            </a:r>
            <a:r>
              <a:rPr lang="en-US" sz="2200" dirty="0" smtClean="0"/>
              <a:t>)</a:t>
            </a:r>
            <a:endParaRPr lang="en-US" sz="2200" dirty="0" smtClean="0"/>
          </a:p>
          <a:p>
            <a:pPr lvl="1">
              <a:buFont typeface="Wingdings" pitchFamily="2" charset="2"/>
              <a:buChar char="§"/>
            </a:pPr>
            <a:r>
              <a:rPr lang="en-US" sz="2200" dirty="0" smtClean="0"/>
              <a:t>It hides the fact that not all data is </a:t>
            </a:r>
            <a:r>
              <a:rPr lang="en-US" sz="2200" dirty="0" smtClean="0"/>
              <a:t>in the buffer pool</a:t>
            </a:r>
            <a:endParaRPr lang="en-US" sz="2200" dirty="0" smtClean="0"/>
          </a:p>
          <a:p>
            <a:pPr marL="457200" lvl="1" indent="0">
              <a:buNone/>
            </a:pPr>
            <a:endParaRPr lang="en-US" sz="2400" dirty="0" smtClean="0"/>
          </a:p>
          <a:p>
            <a:pPr lvl="1">
              <a:buFont typeface="Wingdings" pitchFamily="2" charset="2"/>
              <a:buChar char="§"/>
            </a:pPr>
            <a:endParaRPr lang="en-US" sz="2200" dirty="0" smtClean="0"/>
          </a:p>
          <a:p>
            <a:pPr lvl="1">
              <a:buFont typeface="Wingdings" pitchFamily="2" charset="2"/>
              <a:buChar char="§"/>
            </a:pPr>
            <a:endParaRPr lang="en-US" sz="2200" dirty="0" smtClean="0"/>
          </a:p>
          <a:p>
            <a:pPr>
              <a:buFont typeface="Wingdings" pitchFamily="2" charset="2"/>
              <a:buChar char="§"/>
            </a:pPr>
            <a:endParaRPr lang="en-US" sz="2600" dirty="0"/>
          </a:p>
          <a:p>
            <a:pPr>
              <a:buFont typeface="Wingdings" pitchFamily="2" charset="2"/>
              <a:buChar char="§"/>
            </a:pPr>
            <a:endParaRPr lang="en-US" sz="2600" dirty="0"/>
          </a:p>
        </p:txBody>
      </p:sp>
      <p:grpSp>
        <p:nvGrpSpPr>
          <p:cNvPr id="4" name="Group 17"/>
          <p:cNvGrpSpPr>
            <a:grpSpLocks/>
          </p:cNvGrpSpPr>
          <p:nvPr/>
        </p:nvGrpSpPr>
        <p:grpSpPr bwMode="auto">
          <a:xfrm>
            <a:off x="2655094" y="3919802"/>
            <a:ext cx="4230688" cy="1440085"/>
            <a:chOff x="1598" y="1522"/>
            <a:chExt cx="2665" cy="1080"/>
          </a:xfrm>
        </p:grpSpPr>
        <p:sp>
          <p:nvSpPr>
            <p:cNvPr id="5" name="Rectangle 6"/>
            <p:cNvSpPr>
              <a:spLocks noChangeArrowheads="1"/>
            </p:cNvSpPr>
            <p:nvPr/>
          </p:nvSpPr>
          <p:spPr bwMode="auto">
            <a:xfrm>
              <a:off x="1606" y="1526"/>
              <a:ext cx="2649" cy="1068"/>
            </a:xfrm>
            <a:prstGeom prst="rect">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Rectangle 7"/>
            <p:cNvSpPr>
              <a:spLocks noChangeArrowheads="1"/>
            </p:cNvSpPr>
            <p:nvPr/>
          </p:nvSpPr>
          <p:spPr bwMode="auto">
            <a:xfrm>
              <a:off x="1602" y="1522"/>
              <a:ext cx="428" cy="1076"/>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Rectangle 8"/>
            <p:cNvSpPr>
              <a:spLocks noChangeArrowheads="1"/>
            </p:cNvSpPr>
            <p:nvPr/>
          </p:nvSpPr>
          <p:spPr bwMode="auto">
            <a:xfrm>
              <a:off x="2038" y="1522"/>
              <a:ext cx="430" cy="1076"/>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9"/>
            <p:cNvSpPr>
              <a:spLocks noChangeArrowheads="1"/>
            </p:cNvSpPr>
            <p:nvPr/>
          </p:nvSpPr>
          <p:spPr bwMode="auto">
            <a:xfrm>
              <a:off x="2476" y="1522"/>
              <a:ext cx="429" cy="1076"/>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0"/>
            <p:cNvSpPr>
              <a:spLocks noChangeArrowheads="1"/>
            </p:cNvSpPr>
            <p:nvPr/>
          </p:nvSpPr>
          <p:spPr bwMode="auto">
            <a:xfrm>
              <a:off x="2913" y="1522"/>
              <a:ext cx="428" cy="1076"/>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11"/>
            <p:cNvSpPr>
              <a:spLocks noChangeArrowheads="1"/>
            </p:cNvSpPr>
            <p:nvPr/>
          </p:nvSpPr>
          <p:spPr bwMode="auto">
            <a:xfrm>
              <a:off x="3349" y="1522"/>
              <a:ext cx="429" cy="1076"/>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2"/>
            <p:cNvSpPr>
              <a:spLocks noChangeShapeType="1"/>
            </p:cNvSpPr>
            <p:nvPr/>
          </p:nvSpPr>
          <p:spPr bwMode="auto">
            <a:xfrm>
              <a:off x="1598" y="1865"/>
              <a:ext cx="26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Line 13"/>
            <p:cNvSpPr>
              <a:spLocks noChangeShapeType="1"/>
            </p:cNvSpPr>
            <p:nvPr/>
          </p:nvSpPr>
          <p:spPr bwMode="auto">
            <a:xfrm>
              <a:off x="1598" y="2255"/>
              <a:ext cx="26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Rectangle 14"/>
            <p:cNvSpPr>
              <a:spLocks noChangeArrowheads="1"/>
            </p:cNvSpPr>
            <p:nvPr/>
          </p:nvSpPr>
          <p:spPr bwMode="auto">
            <a:xfrm>
              <a:off x="1606" y="1527"/>
              <a:ext cx="428" cy="338"/>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Rectangle 15"/>
            <p:cNvSpPr>
              <a:spLocks noChangeArrowheads="1"/>
            </p:cNvSpPr>
            <p:nvPr/>
          </p:nvSpPr>
          <p:spPr bwMode="auto">
            <a:xfrm>
              <a:off x="2480" y="1527"/>
              <a:ext cx="429" cy="338"/>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Rectangle 16"/>
            <p:cNvSpPr>
              <a:spLocks noChangeArrowheads="1"/>
            </p:cNvSpPr>
            <p:nvPr/>
          </p:nvSpPr>
          <p:spPr bwMode="auto">
            <a:xfrm>
              <a:off x="2917" y="2264"/>
              <a:ext cx="428" cy="338"/>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6" name="Group 24"/>
          <p:cNvGrpSpPr>
            <a:grpSpLocks/>
          </p:cNvGrpSpPr>
          <p:nvPr/>
        </p:nvGrpSpPr>
        <p:grpSpPr bwMode="auto">
          <a:xfrm>
            <a:off x="4042569" y="5937739"/>
            <a:ext cx="1317625" cy="688975"/>
            <a:chOff x="2472" y="2966"/>
            <a:chExt cx="830" cy="434"/>
          </a:xfrm>
        </p:grpSpPr>
        <p:grpSp>
          <p:nvGrpSpPr>
            <p:cNvPr id="17" name="Group 22"/>
            <p:cNvGrpSpPr>
              <a:grpSpLocks/>
            </p:cNvGrpSpPr>
            <p:nvPr/>
          </p:nvGrpSpPr>
          <p:grpSpPr bwMode="auto">
            <a:xfrm>
              <a:off x="2472" y="2966"/>
              <a:ext cx="830" cy="434"/>
              <a:chOff x="2472" y="2966"/>
              <a:chExt cx="830" cy="434"/>
            </a:xfrm>
          </p:grpSpPr>
          <p:sp>
            <p:nvSpPr>
              <p:cNvPr id="19" name="Oval 18"/>
              <p:cNvSpPr>
                <a:spLocks noChangeArrowheads="1"/>
              </p:cNvSpPr>
              <p:nvPr/>
            </p:nvSpPr>
            <p:spPr bwMode="auto">
              <a:xfrm>
                <a:off x="2480" y="2966"/>
                <a:ext cx="814" cy="97"/>
              </a:xfrm>
              <a:prstGeom prst="ellipse">
                <a:avLst/>
              </a:prstGeom>
              <a:noFill/>
              <a:ln w="254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Oval 19"/>
              <p:cNvSpPr>
                <a:spLocks noChangeArrowheads="1"/>
              </p:cNvSpPr>
              <p:nvPr/>
            </p:nvSpPr>
            <p:spPr bwMode="auto">
              <a:xfrm>
                <a:off x="2480" y="3303"/>
                <a:ext cx="814" cy="97"/>
              </a:xfrm>
              <a:prstGeom prst="ellipse">
                <a:avLst/>
              </a:prstGeom>
              <a:noFill/>
              <a:ln w="254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20"/>
              <p:cNvSpPr>
                <a:spLocks noChangeShapeType="1"/>
              </p:cNvSpPr>
              <p:nvPr/>
            </p:nvSpPr>
            <p:spPr bwMode="auto">
              <a:xfrm>
                <a:off x="2472" y="3015"/>
                <a:ext cx="0" cy="337"/>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Line 21"/>
              <p:cNvSpPr>
                <a:spLocks noChangeShapeType="1"/>
              </p:cNvSpPr>
              <p:nvPr/>
            </p:nvSpPr>
            <p:spPr bwMode="auto">
              <a:xfrm>
                <a:off x="3302" y="3015"/>
                <a:ext cx="0" cy="337"/>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8" name="Rectangle 23"/>
            <p:cNvSpPr>
              <a:spLocks noChangeArrowheads="1"/>
            </p:cNvSpPr>
            <p:nvPr/>
          </p:nvSpPr>
          <p:spPr bwMode="auto">
            <a:xfrm>
              <a:off x="2672" y="3034"/>
              <a:ext cx="407"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atin typeface="Book Antiqua" pitchFamily="18" charset="0"/>
                </a:rPr>
                <a:t>DB</a:t>
              </a:r>
            </a:p>
          </p:txBody>
        </p:sp>
      </p:grpSp>
      <p:sp>
        <p:nvSpPr>
          <p:cNvPr id="25" name="Rectangle 27"/>
          <p:cNvSpPr>
            <a:spLocks noChangeArrowheads="1"/>
          </p:cNvSpPr>
          <p:nvPr/>
        </p:nvSpPr>
        <p:spPr bwMode="auto">
          <a:xfrm>
            <a:off x="2876551" y="6187146"/>
            <a:ext cx="7778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dirty="0">
                <a:latin typeface="Book Antiqua" pitchFamily="18" charset="0"/>
              </a:rPr>
              <a:t>DISK</a:t>
            </a:r>
          </a:p>
        </p:txBody>
      </p:sp>
      <p:sp>
        <p:nvSpPr>
          <p:cNvPr id="27" name="Rectangle 29"/>
          <p:cNvSpPr>
            <a:spLocks noChangeArrowheads="1"/>
          </p:cNvSpPr>
          <p:nvPr/>
        </p:nvSpPr>
        <p:spPr bwMode="auto">
          <a:xfrm>
            <a:off x="298964" y="3564901"/>
            <a:ext cx="1670330"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dirty="0" smtClean="0">
                <a:latin typeface="Book Antiqua" pitchFamily="18" charset="0"/>
              </a:rPr>
              <a:t>Memory page </a:t>
            </a:r>
            <a:br>
              <a:rPr lang="en-US" sz="1800" dirty="0" smtClean="0">
                <a:latin typeface="Book Antiqua" pitchFamily="18" charset="0"/>
              </a:rPr>
            </a:br>
            <a:r>
              <a:rPr lang="en-US" sz="1800" dirty="0" smtClean="0">
                <a:latin typeface="Book Antiqua" pitchFamily="18" charset="0"/>
              </a:rPr>
              <a:t>= disk block</a:t>
            </a:r>
            <a:endParaRPr lang="en-US" sz="1800" dirty="0">
              <a:latin typeface="Book Antiqua" pitchFamily="18" charset="0"/>
            </a:endParaRPr>
          </a:p>
        </p:txBody>
      </p:sp>
      <p:sp>
        <p:nvSpPr>
          <p:cNvPr id="28" name="Freeform 30"/>
          <p:cNvSpPr>
            <a:spLocks/>
          </p:cNvSpPr>
          <p:nvPr/>
        </p:nvSpPr>
        <p:spPr bwMode="auto">
          <a:xfrm>
            <a:off x="1823244" y="4651481"/>
            <a:ext cx="1039813" cy="300037"/>
          </a:xfrm>
          <a:custGeom>
            <a:avLst/>
            <a:gdLst>
              <a:gd name="T0" fmla="*/ 0 w 655"/>
              <a:gd name="T1" fmla="*/ 188 h 189"/>
              <a:gd name="T2" fmla="*/ 3 w 655"/>
              <a:gd name="T3" fmla="*/ 154 h 189"/>
              <a:gd name="T4" fmla="*/ 16 w 655"/>
              <a:gd name="T5" fmla="*/ 134 h 189"/>
              <a:gd name="T6" fmla="*/ 23 w 655"/>
              <a:gd name="T7" fmla="*/ 114 h 189"/>
              <a:gd name="T8" fmla="*/ 50 w 655"/>
              <a:gd name="T9" fmla="*/ 81 h 189"/>
              <a:gd name="T10" fmla="*/ 71 w 655"/>
              <a:gd name="T11" fmla="*/ 54 h 189"/>
              <a:gd name="T12" fmla="*/ 98 w 655"/>
              <a:gd name="T13" fmla="*/ 33 h 189"/>
              <a:gd name="T14" fmla="*/ 125 w 655"/>
              <a:gd name="T15" fmla="*/ 6 h 189"/>
              <a:gd name="T16" fmla="*/ 145 w 655"/>
              <a:gd name="T17" fmla="*/ 0 h 189"/>
              <a:gd name="T18" fmla="*/ 166 w 655"/>
              <a:gd name="T19" fmla="*/ 0 h 189"/>
              <a:gd name="T20" fmla="*/ 186 w 655"/>
              <a:gd name="T21" fmla="*/ 6 h 189"/>
              <a:gd name="T22" fmla="*/ 207 w 655"/>
              <a:gd name="T23" fmla="*/ 20 h 189"/>
              <a:gd name="T24" fmla="*/ 227 w 655"/>
              <a:gd name="T25" fmla="*/ 33 h 189"/>
              <a:gd name="T26" fmla="*/ 248 w 655"/>
              <a:gd name="T27" fmla="*/ 54 h 189"/>
              <a:gd name="T28" fmla="*/ 268 w 655"/>
              <a:gd name="T29" fmla="*/ 67 h 189"/>
              <a:gd name="T30" fmla="*/ 289 w 655"/>
              <a:gd name="T31" fmla="*/ 87 h 189"/>
              <a:gd name="T32" fmla="*/ 316 w 655"/>
              <a:gd name="T33" fmla="*/ 100 h 189"/>
              <a:gd name="T34" fmla="*/ 343 w 655"/>
              <a:gd name="T35" fmla="*/ 114 h 189"/>
              <a:gd name="T36" fmla="*/ 363 w 655"/>
              <a:gd name="T37" fmla="*/ 114 h 189"/>
              <a:gd name="T38" fmla="*/ 391 w 655"/>
              <a:gd name="T39" fmla="*/ 114 h 189"/>
              <a:gd name="T40" fmla="*/ 411 w 655"/>
              <a:gd name="T41" fmla="*/ 114 h 189"/>
              <a:gd name="T42" fmla="*/ 439 w 655"/>
              <a:gd name="T43" fmla="*/ 114 h 189"/>
              <a:gd name="T44" fmla="*/ 466 w 655"/>
              <a:gd name="T45" fmla="*/ 114 h 189"/>
              <a:gd name="T46" fmla="*/ 493 w 655"/>
              <a:gd name="T47" fmla="*/ 107 h 189"/>
              <a:gd name="T48" fmla="*/ 513 w 655"/>
              <a:gd name="T49" fmla="*/ 100 h 189"/>
              <a:gd name="T50" fmla="*/ 548 w 655"/>
              <a:gd name="T51" fmla="*/ 94 h 189"/>
              <a:gd name="T52" fmla="*/ 575 w 655"/>
              <a:gd name="T53" fmla="*/ 81 h 189"/>
              <a:gd name="T54" fmla="*/ 595 w 655"/>
              <a:gd name="T55" fmla="*/ 67 h 189"/>
              <a:gd name="T56" fmla="*/ 616 w 655"/>
              <a:gd name="T57" fmla="*/ 54 h 189"/>
              <a:gd name="T58" fmla="*/ 636 w 655"/>
              <a:gd name="T59" fmla="*/ 40 h 189"/>
              <a:gd name="T60" fmla="*/ 654 w 655"/>
              <a:gd name="T61" fmla="*/ 16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55" h="189">
                <a:moveTo>
                  <a:pt x="0" y="188"/>
                </a:moveTo>
                <a:lnTo>
                  <a:pt x="3" y="154"/>
                </a:lnTo>
                <a:lnTo>
                  <a:pt x="16" y="134"/>
                </a:lnTo>
                <a:lnTo>
                  <a:pt x="23" y="114"/>
                </a:lnTo>
                <a:lnTo>
                  <a:pt x="50" y="81"/>
                </a:lnTo>
                <a:lnTo>
                  <a:pt x="71" y="54"/>
                </a:lnTo>
                <a:lnTo>
                  <a:pt x="98" y="33"/>
                </a:lnTo>
                <a:lnTo>
                  <a:pt x="125" y="6"/>
                </a:lnTo>
                <a:lnTo>
                  <a:pt x="145" y="0"/>
                </a:lnTo>
                <a:lnTo>
                  <a:pt x="166" y="0"/>
                </a:lnTo>
                <a:lnTo>
                  <a:pt x="186" y="6"/>
                </a:lnTo>
                <a:lnTo>
                  <a:pt x="207" y="20"/>
                </a:lnTo>
                <a:lnTo>
                  <a:pt x="227" y="33"/>
                </a:lnTo>
                <a:lnTo>
                  <a:pt x="248" y="54"/>
                </a:lnTo>
                <a:lnTo>
                  <a:pt x="268" y="67"/>
                </a:lnTo>
                <a:lnTo>
                  <a:pt x="289" y="87"/>
                </a:lnTo>
                <a:lnTo>
                  <a:pt x="316" y="100"/>
                </a:lnTo>
                <a:lnTo>
                  <a:pt x="343" y="114"/>
                </a:lnTo>
                <a:lnTo>
                  <a:pt x="363" y="114"/>
                </a:lnTo>
                <a:lnTo>
                  <a:pt x="391" y="114"/>
                </a:lnTo>
                <a:lnTo>
                  <a:pt x="411" y="114"/>
                </a:lnTo>
                <a:lnTo>
                  <a:pt x="439" y="114"/>
                </a:lnTo>
                <a:lnTo>
                  <a:pt x="466" y="114"/>
                </a:lnTo>
                <a:lnTo>
                  <a:pt x="493" y="107"/>
                </a:lnTo>
                <a:lnTo>
                  <a:pt x="513" y="100"/>
                </a:lnTo>
                <a:lnTo>
                  <a:pt x="548" y="94"/>
                </a:lnTo>
                <a:lnTo>
                  <a:pt x="575" y="81"/>
                </a:lnTo>
                <a:lnTo>
                  <a:pt x="595" y="67"/>
                </a:lnTo>
                <a:lnTo>
                  <a:pt x="616" y="54"/>
                </a:lnTo>
                <a:lnTo>
                  <a:pt x="636" y="40"/>
                </a:lnTo>
                <a:lnTo>
                  <a:pt x="654" y="16"/>
                </a:lnTo>
              </a:path>
            </a:pathLst>
          </a:custGeom>
          <a:noFill/>
          <a:ln w="12700" cap="rnd" cmpd="sng">
            <a:solidFill>
              <a:schemeClr val="tx1"/>
            </a:solidFill>
            <a:prstDash val="solid"/>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Rectangle 31"/>
          <p:cNvSpPr>
            <a:spLocks noChangeArrowheads="1"/>
          </p:cNvSpPr>
          <p:nvPr/>
        </p:nvSpPr>
        <p:spPr bwMode="auto">
          <a:xfrm>
            <a:off x="1385094" y="4857750"/>
            <a:ext cx="12160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a:latin typeface="Book Antiqua" pitchFamily="18" charset="0"/>
              </a:rPr>
              <a:t>free frame</a:t>
            </a:r>
          </a:p>
        </p:txBody>
      </p:sp>
      <p:sp>
        <p:nvSpPr>
          <p:cNvPr id="30" name="Line 32"/>
          <p:cNvSpPr>
            <a:spLocks noChangeShapeType="1"/>
          </p:cNvSpPr>
          <p:nvPr/>
        </p:nvSpPr>
        <p:spPr bwMode="auto">
          <a:xfrm>
            <a:off x="4736307" y="3505200"/>
            <a:ext cx="0" cy="398463"/>
          </a:xfrm>
          <a:prstGeom prst="line">
            <a:avLst/>
          </a:prstGeom>
          <a:noFill/>
          <a:ln w="25400">
            <a:solidFill>
              <a:srgbClr val="0070C0"/>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Rectangle 33"/>
          <p:cNvSpPr>
            <a:spLocks noChangeArrowheads="1"/>
          </p:cNvSpPr>
          <p:nvPr/>
        </p:nvSpPr>
        <p:spPr bwMode="auto">
          <a:xfrm>
            <a:off x="3073000" y="3196322"/>
            <a:ext cx="3339313" cy="36676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dirty="0">
                <a:solidFill>
                  <a:srgbClr val="0070C0"/>
                </a:solidFill>
                <a:latin typeface="+mj-lt"/>
              </a:rPr>
              <a:t>Page Requests from Higher Levels</a:t>
            </a:r>
          </a:p>
        </p:txBody>
      </p:sp>
      <p:sp>
        <p:nvSpPr>
          <p:cNvPr id="32" name="Rectangle 34"/>
          <p:cNvSpPr>
            <a:spLocks noChangeArrowheads="1"/>
          </p:cNvSpPr>
          <p:nvPr/>
        </p:nvSpPr>
        <p:spPr bwMode="auto">
          <a:xfrm>
            <a:off x="7094929" y="4208667"/>
            <a:ext cx="1536704" cy="920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sz="1800" b="1" dirty="0" smtClean="0">
                <a:latin typeface="+mj-lt"/>
              </a:rPr>
              <a:t>Buffer pool</a:t>
            </a:r>
          </a:p>
          <a:p>
            <a:pPr algn="ctr"/>
            <a:r>
              <a:rPr lang="en-US" sz="1800" b="1" dirty="0" smtClean="0">
                <a:latin typeface="+mj-lt"/>
              </a:rPr>
              <a:t>in the</a:t>
            </a:r>
          </a:p>
          <a:p>
            <a:pPr algn="ctr"/>
            <a:r>
              <a:rPr lang="en-US" b="1" dirty="0" smtClean="0">
                <a:latin typeface="+mj-lt"/>
              </a:rPr>
              <a:t>main memory</a:t>
            </a:r>
            <a:endParaRPr lang="en-US" b="1" dirty="0">
              <a:latin typeface="+mj-lt"/>
            </a:endParaRPr>
          </a:p>
        </p:txBody>
      </p:sp>
      <p:sp>
        <p:nvSpPr>
          <p:cNvPr id="33" name="Freeform 35"/>
          <p:cNvSpPr>
            <a:spLocks/>
          </p:cNvSpPr>
          <p:nvPr/>
        </p:nvSpPr>
        <p:spPr bwMode="auto">
          <a:xfrm>
            <a:off x="4888707" y="5648814"/>
            <a:ext cx="1022350" cy="153988"/>
          </a:xfrm>
          <a:custGeom>
            <a:avLst/>
            <a:gdLst>
              <a:gd name="T0" fmla="*/ 643 w 644"/>
              <a:gd name="T1" fmla="*/ 96 h 97"/>
              <a:gd name="T2" fmla="*/ 640 w 644"/>
              <a:gd name="T3" fmla="*/ 79 h 97"/>
              <a:gd name="T4" fmla="*/ 627 w 644"/>
              <a:gd name="T5" fmla="*/ 69 h 97"/>
              <a:gd name="T6" fmla="*/ 621 w 644"/>
              <a:gd name="T7" fmla="*/ 58 h 97"/>
              <a:gd name="T8" fmla="*/ 594 w 644"/>
              <a:gd name="T9" fmla="*/ 41 h 97"/>
              <a:gd name="T10" fmla="*/ 573 w 644"/>
              <a:gd name="T11" fmla="*/ 27 h 97"/>
              <a:gd name="T12" fmla="*/ 547 w 644"/>
              <a:gd name="T13" fmla="*/ 17 h 97"/>
              <a:gd name="T14" fmla="*/ 520 w 644"/>
              <a:gd name="T15" fmla="*/ 3 h 97"/>
              <a:gd name="T16" fmla="*/ 500 w 644"/>
              <a:gd name="T17" fmla="*/ 0 h 97"/>
              <a:gd name="T18" fmla="*/ 480 w 644"/>
              <a:gd name="T19" fmla="*/ 0 h 97"/>
              <a:gd name="T20" fmla="*/ 460 w 644"/>
              <a:gd name="T21" fmla="*/ 3 h 97"/>
              <a:gd name="T22" fmla="*/ 439 w 644"/>
              <a:gd name="T23" fmla="*/ 10 h 97"/>
              <a:gd name="T24" fmla="*/ 420 w 644"/>
              <a:gd name="T25" fmla="*/ 17 h 97"/>
              <a:gd name="T26" fmla="*/ 399 w 644"/>
              <a:gd name="T27" fmla="*/ 27 h 97"/>
              <a:gd name="T28" fmla="*/ 380 w 644"/>
              <a:gd name="T29" fmla="*/ 34 h 97"/>
              <a:gd name="T30" fmla="*/ 359 w 644"/>
              <a:gd name="T31" fmla="*/ 44 h 97"/>
              <a:gd name="T32" fmla="*/ 332 w 644"/>
              <a:gd name="T33" fmla="*/ 51 h 97"/>
              <a:gd name="T34" fmla="*/ 305 w 644"/>
              <a:gd name="T35" fmla="*/ 58 h 97"/>
              <a:gd name="T36" fmla="*/ 286 w 644"/>
              <a:gd name="T37" fmla="*/ 58 h 97"/>
              <a:gd name="T38" fmla="*/ 259 w 644"/>
              <a:gd name="T39" fmla="*/ 58 h 97"/>
              <a:gd name="T40" fmla="*/ 238 w 644"/>
              <a:gd name="T41" fmla="*/ 58 h 97"/>
              <a:gd name="T42" fmla="*/ 212 w 644"/>
              <a:gd name="T43" fmla="*/ 58 h 97"/>
              <a:gd name="T44" fmla="*/ 185 w 644"/>
              <a:gd name="T45" fmla="*/ 58 h 97"/>
              <a:gd name="T46" fmla="*/ 158 w 644"/>
              <a:gd name="T47" fmla="*/ 55 h 97"/>
              <a:gd name="T48" fmla="*/ 138 w 644"/>
              <a:gd name="T49" fmla="*/ 51 h 97"/>
              <a:gd name="T50" fmla="*/ 104 w 644"/>
              <a:gd name="T51" fmla="*/ 48 h 97"/>
              <a:gd name="T52" fmla="*/ 78 w 644"/>
              <a:gd name="T53" fmla="*/ 41 h 97"/>
              <a:gd name="T54" fmla="*/ 58 w 644"/>
              <a:gd name="T55" fmla="*/ 34 h 97"/>
              <a:gd name="T56" fmla="*/ 38 w 644"/>
              <a:gd name="T57" fmla="*/ 27 h 97"/>
              <a:gd name="T58" fmla="*/ 18 w 644"/>
              <a:gd name="T59" fmla="*/ 21 h 97"/>
              <a:gd name="T60" fmla="*/ 0 w 644"/>
              <a:gd name="T61" fmla="*/ 8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44" h="97">
                <a:moveTo>
                  <a:pt x="643" y="96"/>
                </a:moveTo>
                <a:lnTo>
                  <a:pt x="640" y="79"/>
                </a:lnTo>
                <a:lnTo>
                  <a:pt x="627" y="69"/>
                </a:lnTo>
                <a:lnTo>
                  <a:pt x="621" y="58"/>
                </a:lnTo>
                <a:lnTo>
                  <a:pt x="594" y="41"/>
                </a:lnTo>
                <a:lnTo>
                  <a:pt x="573" y="27"/>
                </a:lnTo>
                <a:lnTo>
                  <a:pt x="547" y="17"/>
                </a:lnTo>
                <a:lnTo>
                  <a:pt x="520" y="3"/>
                </a:lnTo>
                <a:lnTo>
                  <a:pt x="500" y="0"/>
                </a:lnTo>
                <a:lnTo>
                  <a:pt x="480" y="0"/>
                </a:lnTo>
                <a:lnTo>
                  <a:pt x="460" y="3"/>
                </a:lnTo>
                <a:lnTo>
                  <a:pt x="439" y="10"/>
                </a:lnTo>
                <a:lnTo>
                  <a:pt x="420" y="17"/>
                </a:lnTo>
                <a:lnTo>
                  <a:pt x="399" y="27"/>
                </a:lnTo>
                <a:lnTo>
                  <a:pt x="380" y="34"/>
                </a:lnTo>
                <a:lnTo>
                  <a:pt x="359" y="44"/>
                </a:lnTo>
                <a:lnTo>
                  <a:pt x="332" y="51"/>
                </a:lnTo>
                <a:lnTo>
                  <a:pt x="305" y="58"/>
                </a:lnTo>
                <a:lnTo>
                  <a:pt x="286" y="58"/>
                </a:lnTo>
                <a:lnTo>
                  <a:pt x="259" y="58"/>
                </a:lnTo>
                <a:lnTo>
                  <a:pt x="238" y="58"/>
                </a:lnTo>
                <a:lnTo>
                  <a:pt x="212" y="58"/>
                </a:lnTo>
                <a:lnTo>
                  <a:pt x="185" y="58"/>
                </a:lnTo>
                <a:lnTo>
                  <a:pt x="158" y="55"/>
                </a:lnTo>
                <a:lnTo>
                  <a:pt x="138" y="51"/>
                </a:lnTo>
                <a:lnTo>
                  <a:pt x="104" y="48"/>
                </a:lnTo>
                <a:lnTo>
                  <a:pt x="78" y="41"/>
                </a:lnTo>
                <a:lnTo>
                  <a:pt x="58" y="34"/>
                </a:lnTo>
                <a:lnTo>
                  <a:pt x="38" y="27"/>
                </a:lnTo>
                <a:lnTo>
                  <a:pt x="18" y="21"/>
                </a:lnTo>
                <a:lnTo>
                  <a:pt x="0" y="8"/>
                </a:lnTo>
              </a:path>
            </a:pathLst>
          </a:custGeom>
          <a:noFill/>
          <a:ln w="12700" cap="rnd" cmpd="sng">
            <a:solidFill>
              <a:srgbClr val="0070C0"/>
            </a:solidFill>
            <a:prstDash val="solid"/>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Rectangle 36"/>
          <p:cNvSpPr>
            <a:spLocks noChangeArrowheads="1"/>
          </p:cNvSpPr>
          <p:nvPr/>
        </p:nvSpPr>
        <p:spPr bwMode="auto">
          <a:xfrm>
            <a:off x="5614194" y="5888527"/>
            <a:ext cx="2717989" cy="705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dirty="0">
                <a:solidFill>
                  <a:srgbClr val="0070C0"/>
                </a:solidFill>
                <a:latin typeface="+mj-lt"/>
              </a:rPr>
              <a:t>choice of frame dictated</a:t>
            </a:r>
          </a:p>
          <a:p>
            <a:r>
              <a:rPr lang="en-US" sz="2000" dirty="0">
                <a:solidFill>
                  <a:srgbClr val="0070C0"/>
                </a:solidFill>
                <a:latin typeface="+mj-lt"/>
              </a:rPr>
              <a:t>by </a:t>
            </a:r>
            <a:r>
              <a:rPr lang="en-US" sz="2000" dirty="0" smtClean="0">
                <a:solidFill>
                  <a:srgbClr val="0070C0"/>
                </a:solidFill>
                <a:latin typeface="+mj-lt"/>
              </a:rPr>
              <a:t>a </a:t>
            </a:r>
            <a:r>
              <a:rPr lang="en-US" sz="2000" b="1" i="1" dirty="0" smtClean="0">
                <a:solidFill>
                  <a:srgbClr val="0070C0"/>
                </a:solidFill>
                <a:latin typeface="+mj-lt"/>
              </a:rPr>
              <a:t>replacement </a:t>
            </a:r>
            <a:r>
              <a:rPr lang="en-US" sz="2000" b="1" i="1" dirty="0">
                <a:solidFill>
                  <a:srgbClr val="0070C0"/>
                </a:solidFill>
                <a:latin typeface="+mj-lt"/>
              </a:rPr>
              <a:t>policy</a:t>
            </a:r>
          </a:p>
        </p:txBody>
      </p:sp>
      <p:sp>
        <p:nvSpPr>
          <p:cNvPr id="35" name="Line 37"/>
          <p:cNvSpPr>
            <a:spLocks noChangeShapeType="1"/>
          </p:cNvSpPr>
          <p:nvPr/>
        </p:nvSpPr>
        <p:spPr bwMode="auto">
          <a:xfrm>
            <a:off x="4736307" y="5383702"/>
            <a:ext cx="0" cy="549275"/>
          </a:xfrm>
          <a:prstGeom prst="line">
            <a:avLst/>
          </a:prstGeom>
          <a:noFill/>
          <a:ln w="25400">
            <a:solidFill>
              <a:srgbClr val="0070C0"/>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3" name="Straight Arrow Connector 2"/>
          <p:cNvCxnSpPr>
            <a:endCxn id="13" idx="1"/>
          </p:cNvCxnSpPr>
          <p:nvPr/>
        </p:nvCxnSpPr>
        <p:spPr>
          <a:xfrm>
            <a:off x="1969294" y="3886784"/>
            <a:ext cx="698500" cy="26503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6961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74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7" grpId="0"/>
      <p:bldP spid="28" grpId="0" animBg="1"/>
      <p:bldP spid="29" grpId="0"/>
      <p:bldP spid="30" grpId="0" animBg="1"/>
      <p:bldP spid="31" grpId="0"/>
      <p:bldP spid="32" grpId="0"/>
      <p:bldP spid="33" grpId="0" animBg="1"/>
      <p:bldP spid="34" grpId="0"/>
      <p:bldP spid="3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Satisfying Page Requests</a:t>
            </a:r>
          </a:p>
        </p:txBody>
      </p:sp>
      <p:sp>
        <p:nvSpPr>
          <p:cNvPr id="957443" name="Rectangle 3"/>
          <p:cNvSpPr>
            <a:spLocks noGrp="1" noChangeArrowheads="1"/>
          </p:cNvSpPr>
          <p:nvPr>
            <p:ph type="body" idx="1"/>
          </p:nvPr>
        </p:nvSpPr>
        <p:spPr>
          <a:xfrm>
            <a:off x="533400" y="1589088"/>
            <a:ext cx="8534400" cy="5116512"/>
          </a:xfrm>
        </p:spPr>
        <p:txBody>
          <a:bodyPr>
            <a:normAutofit fontScale="92500" lnSpcReduction="20000"/>
          </a:bodyPr>
          <a:lstStyle/>
          <a:p>
            <a:pPr>
              <a:buFont typeface="Wingdings" pitchFamily="2" charset="2"/>
              <a:buChar char="§"/>
            </a:pPr>
            <a:r>
              <a:rPr lang="en-US" sz="2800" dirty="0" smtClean="0"/>
              <a:t>For each frame in the </a:t>
            </a:r>
            <a:r>
              <a:rPr lang="en-US" sz="2800" dirty="0" smtClean="0"/>
              <a:t>buffer pool</a:t>
            </a:r>
            <a:r>
              <a:rPr lang="en-US" sz="2800" dirty="0" smtClean="0"/>
              <a:t>, the DBMS buffer </a:t>
            </a:r>
            <a:br>
              <a:rPr lang="en-US" sz="2800" dirty="0" smtClean="0"/>
            </a:br>
            <a:r>
              <a:rPr lang="en-US" sz="2800" dirty="0" smtClean="0"/>
              <a:t>manager </a:t>
            </a:r>
            <a:r>
              <a:rPr lang="en-US" sz="2800" dirty="0" smtClean="0"/>
              <a:t>maintains:</a:t>
            </a:r>
            <a:endParaRPr lang="en-US" sz="2800" dirty="0" smtClean="0"/>
          </a:p>
          <a:p>
            <a:pPr lvl="1">
              <a:buFont typeface="Wingdings" pitchFamily="2" charset="2"/>
              <a:buChar char="§"/>
            </a:pPr>
            <a:r>
              <a:rPr lang="en-US" sz="2400" dirty="0" smtClean="0"/>
              <a:t>A </a:t>
            </a:r>
            <a:r>
              <a:rPr lang="en-US" sz="2400" i="1" dirty="0" err="1" smtClean="0">
                <a:solidFill>
                  <a:srgbClr val="0070C0"/>
                </a:solidFill>
              </a:rPr>
              <a:t>pin_count</a:t>
            </a:r>
            <a:r>
              <a:rPr lang="en-US" sz="2400" dirty="0" smtClean="0"/>
              <a:t> variable: # of users of a page</a:t>
            </a:r>
          </a:p>
          <a:p>
            <a:pPr lvl="1">
              <a:buFont typeface="Wingdings" pitchFamily="2" charset="2"/>
              <a:buChar char="§"/>
            </a:pPr>
            <a:r>
              <a:rPr lang="en-US" sz="2400" dirty="0" smtClean="0"/>
              <a:t>A </a:t>
            </a:r>
            <a:r>
              <a:rPr lang="en-US" sz="2400" i="1" dirty="0" smtClean="0">
                <a:solidFill>
                  <a:srgbClr val="0070C0"/>
                </a:solidFill>
              </a:rPr>
              <a:t>dirty</a:t>
            </a:r>
            <a:r>
              <a:rPr lang="en-US" sz="2400" dirty="0" smtClean="0"/>
              <a:t> variable: whether a page has been modified or not</a:t>
            </a:r>
          </a:p>
          <a:p>
            <a:pPr lvl="1">
              <a:buFont typeface="Wingdings" pitchFamily="2" charset="2"/>
              <a:buChar char="§"/>
            </a:pPr>
            <a:endParaRPr lang="en-US" sz="2200" dirty="0"/>
          </a:p>
          <a:p>
            <a:pPr>
              <a:buFont typeface="Wingdings" panose="05000000000000000000" pitchFamily="2" charset="2"/>
              <a:buChar char="§"/>
            </a:pPr>
            <a:r>
              <a:rPr lang="en-US" sz="2800" dirty="0"/>
              <a:t>If </a:t>
            </a:r>
            <a:r>
              <a:rPr lang="en-US" sz="2800" dirty="0" smtClean="0"/>
              <a:t>a page </a:t>
            </a:r>
            <a:r>
              <a:rPr lang="en-US" sz="2800" dirty="0"/>
              <a:t>is </a:t>
            </a:r>
            <a:r>
              <a:rPr lang="en-US" sz="2800" dirty="0" smtClean="0"/>
              <a:t>requested and </a:t>
            </a:r>
            <a:r>
              <a:rPr lang="en-US" sz="2800" i="1" dirty="0" smtClean="0"/>
              <a:t>missed</a:t>
            </a:r>
            <a:r>
              <a:rPr lang="en-US" sz="2800" dirty="0" smtClean="0"/>
              <a:t> </a:t>
            </a:r>
            <a:r>
              <a:rPr lang="en-US" sz="2800" dirty="0"/>
              <a:t>in </a:t>
            </a:r>
            <a:r>
              <a:rPr lang="en-US" sz="2800" dirty="0" smtClean="0"/>
              <a:t>the pool, the DBMS buffer </a:t>
            </a:r>
            <a:r>
              <a:rPr lang="en-US" sz="2800" dirty="0" smtClean="0"/>
              <a:t>manager:</a:t>
            </a:r>
            <a:endParaRPr lang="en-US" sz="2800" dirty="0"/>
          </a:p>
          <a:p>
            <a:pPr lvl="1">
              <a:buSzPct val="75000"/>
            </a:pPr>
            <a:r>
              <a:rPr lang="en-US" sz="2400" dirty="0" smtClean="0"/>
              <a:t>Chooses </a:t>
            </a:r>
            <a:r>
              <a:rPr lang="en-US" sz="2400" dirty="0"/>
              <a:t>a frame for </a:t>
            </a:r>
            <a:r>
              <a:rPr lang="en-US" sz="2400" i="1" dirty="0" smtClean="0">
                <a:solidFill>
                  <a:srgbClr val="00B050"/>
                </a:solidFill>
              </a:rPr>
              <a:t>placement</a:t>
            </a:r>
            <a:r>
              <a:rPr lang="en-US" sz="2400" i="1" dirty="0" smtClean="0">
                <a:solidFill>
                  <a:schemeClr val="accent2"/>
                </a:solidFill>
              </a:rPr>
              <a:t> </a:t>
            </a:r>
            <a:r>
              <a:rPr lang="en-US" sz="2400" dirty="0" smtClean="0"/>
              <a:t>and increments its </a:t>
            </a:r>
            <a:r>
              <a:rPr lang="en-US" sz="2400" dirty="0" err="1" smtClean="0"/>
              <a:t>pin_count</a:t>
            </a:r>
            <a:r>
              <a:rPr lang="en-US" sz="2400" dirty="0" smtClean="0"/>
              <a:t> (a process known as </a:t>
            </a:r>
            <a:r>
              <a:rPr lang="en-US" sz="2400" i="1" dirty="0" smtClean="0">
                <a:solidFill>
                  <a:srgbClr val="00B050"/>
                </a:solidFill>
              </a:rPr>
              <a:t>pinning</a:t>
            </a:r>
            <a:r>
              <a:rPr lang="en-US" sz="2400" dirty="0" smtClean="0"/>
              <a:t>)</a:t>
            </a:r>
            <a:endParaRPr lang="en-US" sz="2400" dirty="0"/>
          </a:p>
          <a:p>
            <a:pPr lvl="1">
              <a:buSzPct val="75000"/>
            </a:pPr>
            <a:r>
              <a:rPr lang="en-US" sz="2400" dirty="0" smtClean="0"/>
              <a:t>If the frame is </a:t>
            </a:r>
            <a:r>
              <a:rPr lang="en-US" sz="2400" i="1" dirty="0" smtClean="0"/>
              <a:t>empty</a:t>
            </a:r>
            <a:r>
              <a:rPr lang="en-US" sz="2400" dirty="0" smtClean="0"/>
              <a:t>, fetches the page (or block) from disk and places it in the frame</a:t>
            </a:r>
            <a:endParaRPr lang="en-US" sz="2400" dirty="0" smtClean="0"/>
          </a:p>
          <a:p>
            <a:pPr lvl="1">
              <a:buSzPct val="75000"/>
            </a:pPr>
            <a:r>
              <a:rPr lang="en-US" sz="2400" dirty="0" smtClean="0"/>
              <a:t>If </a:t>
            </a:r>
            <a:r>
              <a:rPr lang="en-US" sz="2400" dirty="0" smtClean="0"/>
              <a:t>the frame </a:t>
            </a:r>
            <a:r>
              <a:rPr lang="en-US" sz="2400" dirty="0" smtClean="0"/>
              <a:t>is </a:t>
            </a:r>
            <a:r>
              <a:rPr lang="en-US" sz="2400" i="1" dirty="0" smtClean="0"/>
              <a:t>occupied</a:t>
            </a:r>
            <a:r>
              <a:rPr lang="en-US" sz="2400" dirty="0" smtClean="0"/>
              <a:t>:</a:t>
            </a:r>
          </a:p>
          <a:p>
            <a:pPr lvl="2">
              <a:buSzPct val="75000"/>
            </a:pPr>
            <a:r>
              <a:rPr lang="en-US" sz="2000" dirty="0" smtClean="0"/>
              <a:t>If</a:t>
            </a:r>
            <a:r>
              <a:rPr lang="en-US" sz="2000" dirty="0" smtClean="0"/>
              <a:t> </a:t>
            </a:r>
            <a:r>
              <a:rPr lang="en-US" sz="2000" dirty="0" smtClean="0"/>
              <a:t>the hosted </a:t>
            </a:r>
            <a:r>
              <a:rPr lang="en-US" sz="2000" dirty="0" smtClean="0"/>
              <a:t>page </a:t>
            </a:r>
            <a:r>
              <a:rPr lang="en-US" sz="2000" dirty="0" smtClean="0"/>
              <a:t>is </a:t>
            </a:r>
            <a:r>
              <a:rPr lang="en-US" sz="2000" dirty="0"/>
              <a:t>dirty, </a:t>
            </a:r>
            <a:r>
              <a:rPr lang="en-US" sz="2000" dirty="0" smtClean="0"/>
              <a:t>writes </a:t>
            </a:r>
            <a:r>
              <a:rPr lang="en-US" sz="2000" dirty="0"/>
              <a:t>it </a:t>
            </a:r>
            <a:r>
              <a:rPr lang="en-US" sz="2000" dirty="0" smtClean="0"/>
              <a:t>back to the </a:t>
            </a:r>
            <a:r>
              <a:rPr lang="en-US" sz="2000" dirty="0" smtClean="0"/>
              <a:t>disk, then fetches and places the requested page in the frame</a:t>
            </a:r>
            <a:endParaRPr lang="en-US" sz="2000" dirty="0"/>
          </a:p>
          <a:p>
            <a:pPr lvl="2">
              <a:buSzPct val="75000"/>
            </a:pPr>
            <a:r>
              <a:rPr lang="en-US" sz="2000" dirty="0" smtClean="0"/>
              <a:t>Else</a:t>
            </a:r>
            <a:r>
              <a:rPr lang="en-US" sz="2000" dirty="0"/>
              <a:t>, fetches and places the requested page in the frame</a:t>
            </a:r>
            <a:endParaRPr lang="en-US" sz="2000" dirty="0"/>
          </a:p>
          <a:p>
            <a:pPr>
              <a:buFont typeface="Wingdings" pitchFamily="2" charset="2"/>
              <a:buChar char="§"/>
            </a:pPr>
            <a:endParaRPr lang="en-US" sz="2400" dirty="0" smtClean="0"/>
          </a:p>
          <a:p>
            <a:pPr>
              <a:buFont typeface="Wingdings" pitchFamily="2" charset="2"/>
              <a:buChar char="§"/>
            </a:pPr>
            <a:endParaRPr lang="en-US" sz="2400" dirty="0" smtClean="0"/>
          </a:p>
          <a:p>
            <a:pPr lvl="1">
              <a:buFont typeface="Wingdings" pitchFamily="2" charset="2"/>
              <a:buChar char="§"/>
            </a:pPr>
            <a:endParaRPr lang="en-US" sz="2200" dirty="0" smtClean="0"/>
          </a:p>
          <a:p>
            <a:pPr lvl="1">
              <a:buFont typeface="Wingdings" pitchFamily="2" charset="2"/>
              <a:buChar char="§"/>
            </a:pPr>
            <a:endParaRPr lang="en-US" sz="2200" dirty="0" smtClean="0"/>
          </a:p>
          <a:p>
            <a:pPr>
              <a:buFont typeface="Wingdings" pitchFamily="2" charset="2"/>
              <a:buChar char="§"/>
            </a:pPr>
            <a:endParaRPr lang="en-US" sz="2600" dirty="0"/>
          </a:p>
          <a:p>
            <a:pPr>
              <a:buFont typeface="Wingdings" pitchFamily="2" charset="2"/>
              <a:buChar char="§"/>
            </a:pPr>
            <a:endParaRPr lang="en-US" sz="2600" dirty="0"/>
          </a:p>
        </p:txBody>
      </p:sp>
    </p:spTree>
    <p:extLst>
      <p:ext uri="{BB962C8B-B14F-4D97-AF65-F5344CB8AC3E}">
        <p14:creationId xmlns:p14="http://schemas.microsoft.com/office/powerpoint/2010/main" val="3494206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74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574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5744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5744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5744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5744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5744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5744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Replacement Policies</a:t>
            </a:r>
            <a:endParaRPr lang="en-US" dirty="0" smtClean="0"/>
          </a:p>
        </p:txBody>
      </p:sp>
      <p:sp>
        <p:nvSpPr>
          <p:cNvPr id="957443" name="Rectangle 3"/>
          <p:cNvSpPr>
            <a:spLocks noGrp="1" noChangeArrowheads="1"/>
          </p:cNvSpPr>
          <p:nvPr>
            <p:ph type="body" idx="1"/>
          </p:nvPr>
        </p:nvSpPr>
        <p:spPr>
          <a:xfrm>
            <a:off x="533400" y="1589088"/>
            <a:ext cx="8229600" cy="5116512"/>
          </a:xfrm>
        </p:spPr>
        <p:txBody>
          <a:bodyPr>
            <a:normAutofit/>
          </a:bodyPr>
          <a:lstStyle/>
          <a:p>
            <a:pPr>
              <a:buFont typeface="Wingdings" pitchFamily="2" charset="2"/>
              <a:buChar char="§"/>
            </a:pPr>
            <a:r>
              <a:rPr lang="en-US" sz="2600" dirty="0" smtClean="0"/>
              <a:t>A </a:t>
            </a:r>
            <a:r>
              <a:rPr lang="en-US" sz="2600" dirty="0" smtClean="0"/>
              <a:t>frame is not used to store a </a:t>
            </a:r>
            <a:r>
              <a:rPr lang="en-US" sz="2600" i="1" dirty="0" smtClean="0"/>
              <a:t>new</a:t>
            </a:r>
            <a:r>
              <a:rPr lang="en-US" sz="2600" dirty="0" smtClean="0"/>
              <a:t> page until its </a:t>
            </a:r>
            <a:r>
              <a:rPr lang="en-US" sz="2600" dirty="0" err="1" smtClean="0"/>
              <a:t>pin_count</a:t>
            </a:r>
            <a:r>
              <a:rPr lang="en-US" sz="2600" dirty="0" smtClean="0"/>
              <a:t> becomes 0</a:t>
            </a:r>
          </a:p>
          <a:p>
            <a:pPr lvl="1">
              <a:buFont typeface="Wingdings" pitchFamily="2" charset="2"/>
              <a:buChar char="§"/>
            </a:pPr>
            <a:r>
              <a:rPr lang="en-US" sz="2400" dirty="0" smtClean="0"/>
              <a:t>I.e., </a:t>
            </a:r>
            <a:r>
              <a:rPr lang="en-US" sz="2400" dirty="0" smtClean="0"/>
              <a:t>Until </a:t>
            </a:r>
            <a:r>
              <a:rPr lang="en-US" sz="2400" dirty="0" smtClean="0"/>
              <a:t>all requestors of the </a:t>
            </a:r>
            <a:r>
              <a:rPr lang="en-US" sz="2400" i="1" dirty="0" smtClean="0"/>
              <a:t>old</a:t>
            </a:r>
            <a:r>
              <a:rPr lang="en-US" sz="2400" dirty="0" smtClean="0"/>
              <a:t> page have unpinned it (a process known as </a:t>
            </a:r>
            <a:r>
              <a:rPr lang="en-US" sz="2400" i="1" dirty="0" smtClean="0">
                <a:solidFill>
                  <a:srgbClr val="00B050"/>
                </a:solidFill>
              </a:rPr>
              <a:t>unpinning</a:t>
            </a:r>
            <a:r>
              <a:rPr lang="en-US" sz="2400" dirty="0" smtClean="0"/>
              <a:t>)</a:t>
            </a:r>
          </a:p>
          <a:p>
            <a:pPr lvl="1">
              <a:buFont typeface="Wingdings" pitchFamily="2" charset="2"/>
              <a:buChar char="§"/>
            </a:pPr>
            <a:endParaRPr lang="en-US" sz="2400" dirty="0"/>
          </a:p>
          <a:p>
            <a:pPr>
              <a:buFont typeface="Wingdings" pitchFamily="2" charset="2"/>
              <a:buChar char="§"/>
            </a:pPr>
            <a:r>
              <a:rPr lang="en-US" sz="2600" dirty="0" smtClean="0"/>
              <a:t>When </a:t>
            </a:r>
            <a:r>
              <a:rPr lang="en-US" sz="2600" i="1" dirty="0" smtClean="0"/>
              <a:t>many</a:t>
            </a:r>
            <a:r>
              <a:rPr lang="en-US" sz="2600" dirty="0" smtClean="0"/>
              <a:t> frames with </a:t>
            </a:r>
            <a:r>
              <a:rPr lang="en-US" sz="2600" dirty="0" err="1" smtClean="0"/>
              <a:t>pin_count</a:t>
            </a:r>
            <a:r>
              <a:rPr lang="en-US" sz="2600" dirty="0" smtClean="0"/>
              <a:t> = 0 are available, a </a:t>
            </a:r>
            <a:r>
              <a:rPr lang="en-US" sz="2600" dirty="0" smtClean="0"/>
              <a:t>specific </a:t>
            </a:r>
            <a:r>
              <a:rPr lang="en-US" sz="2600" dirty="0" smtClean="0">
                <a:solidFill>
                  <a:srgbClr val="0070C0"/>
                </a:solidFill>
              </a:rPr>
              <a:t>replacement </a:t>
            </a:r>
            <a:r>
              <a:rPr lang="en-US" sz="2600" dirty="0" smtClean="0">
                <a:solidFill>
                  <a:srgbClr val="0070C0"/>
                </a:solidFill>
              </a:rPr>
              <a:t>policy</a:t>
            </a:r>
            <a:r>
              <a:rPr lang="en-US" sz="2600" dirty="0" smtClean="0"/>
              <a:t> is </a:t>
            </a:r>
            <a:r>
              <a:rPr lang="en-US" sz="2600" dirty="0" smtClean="0"/>
              <a:t>pursued</a:t>
            </a:r>
            <a:endParaRPr lang="en-US" sz="2600" dirty="0" smtClean="0"/>
          </a:p>
          <a:p>
            <a:pPr>
              <a:buFont typeface="Wingdings" pitchFamily="2" charset="2"/>
              <a:buChar char="§"/>
            </a:pPr>
            <a:endParaRPr lang="en-US" sz="2600" dirty="0"/>
          </a:p>
          <a:p>
            <a:pPr>
              <a:buFont typeface="Wingdings" pitchFamily="2" charset="2"/>
              <a:buChar char="§"/>
            </a:pPr>
            <a:r>
              <a:rPr lang="en-US" sz="2600" dirty="0" smtClean="0"/>
              <a:t>If no frame in the pool has </a:t>
            </a:r>
            <a:r>
              <a:rPr lang="en-US" sz="2600" dirty="0" err="1" smtClean="0"/>
              <a:t>pin_count</a:t>
            </a:r>
            <a:r>
              <a:rPr lang="en-US" sz="2600" dirty="0" smtClean="0"/>
              <a:t> = 0 and a page which is not in the pool is requested, the buffer manager must </a:t>
            </a:r>
            <a:r>
              <a:rPr lang="en-US" sz="2600" i="1" dirty="0" smtClean="0"/>
              <a:t>wait</a:t>
            </a:r>
            <a:r>
              <a:rPr lang="en-US" sz="2600" dirty="0" smtClean="0"/>
              <a:t> until some page is released!</a:t>
            </a:r>
            <a:endParaRPr lang="en-US" sz="2600" dirty="0"/>
          </a:p>
          <a:p>
            <a:pPr>
              <a:buFont typeface="Wingdings" pitchFamily="2" charset="2"/>
              <a:buChar char="§"/>
            </a:pPr>
            <a:endParaRPr lang="en-US" sz="2400" dirty="0" smtClean="0"/>
          </a:p>
          <a:p>
            <a:pPr>
              <a:buFont typeface="Wingdings" pitchFamily="2" charset="2"/>
              <a:buChar char="§"/>
            </a:pPr>
            <a:endParaRPr lang="en-US" sz="2400" dirty="0" smtClean="0"/>
          </a:p>
          <a:p>
            <a:pPr lvl="1">
              <a:buFont typeface="Wingdings" pitchFamily="2" charset="2"/>
              <a:buChar char="§"/>
            </a:pPr>
            <a:endParaRPr lang="en-US" sz="2200" dirty="0" smtClean="0"/>
          </a:p>
          <a:p>
            <a:pPr lvl="1">
              <a:buFont typeface="Wingdings" pitchFamily="2" charset="2"/>
              <a:buChar char="§"/>
            </a:pPr>
            <a:endParaRPr lang="en-US" sz="2200" dirty="0" smtClean="0"/>
          </a:p>
          <a:p>
            <a:pPr>
              <a:buFont typeface="Wingdings" pitchFamily="2" charset="2"/>
              <a:buChar char="§"/>
            </a:pPr>
            <a:endParaRPr lang="en-US" sz="2600" dirty="0"/>
          </a:p>
          <a:p>
            <a:pPr>
              <a:buFont typeface="Wingdings" pitchFamily="2" charset="2"/>
              <a:buChar char="§"/>
            </a:pPr>
            <a:endParaRPr lang="en-US" sz="2600" dirty="0"/>
          </a:p>
        </p:txBody>
      </p:sp>
    </p:spTree>
    <p:extLst>
      <p:ext uri="{BB962C8B-B14F-4D97-AF65-F5344CB8AC3E}">
        <p14:creationId xmlns:p14="http://schemas.microsoft.com/office/powerpoint/2010/main" val="2047334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74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574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574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Replacement Policies</a:t>
            </a:r>
          </a:p>
        </p:txBody>
      </p:sp>
      <p:sp>
        <p:nvSpPr>
          <p:cNvPr id="957443" name="Rectangle 3"/>
          <p:cNvSpPr>
            <a:spLocks noGrp="1" noChangeArrowheads="1"/>
          </p:cNvSpPr>
          <p:nvPr>
            <p:ph type="body" idx="1"/>
          </p:nvPr>
        </p:nvSpPr>
        <p:spPr>
          <a:xfrm>
            <a:off x="533400" y="1447800"/>
            <a:ext cx="8534400" cy="5181600"/>
          </a:xfrm>
        </p:spPr>
        <p:txBody>
          <a:bodyPr>
            <a:normAutofit lnSpcReduction="10000"/>
          </a:bodyPr>
          <a:lstStyle/>
          <a:p>
            <a:pPr>
              <a:buFont typeface="Wingdings" pitchFamily="2" charset="2"/>
              <a:buChar char="§"/>
            </a:pPr>
            <a:r>
              <a:rPr lang="en-US" sz="2400" dirty="0"/>
              <a:t>When a new </a:t>
            </a:r>
            <a:r>
              <a:rPr lang="en-US" sz="2400" dirty="0" smtClean="0"/>
              <a:t>page </a:t>
            </a:r>
            <a:r>
              <a:rPr lang="en-US" sz="2400" dirty="0"/>
              <a:t>is to be placed in the </a:t>
            </a:r>
            <a:r>
              <a:rPr lang="en-US" sz="2400" dirty="0" smtClean="0"/>
              <a:t>pool, </a:t>
            </a:r>
            <a:r>
              <a:rPr lang="en-US" sz="2400" dirty="0"/>
              <a:t>a resident </a:t>
            </a:r>
            <a:r>
              <a:rPr lang="en-US" sz="2400" dirty="0" smtClean="0"/>
              <a:t>page should </a:t>
            </a:r>
            <a:r>
              <a:rPr lang="en-US" sz="2400" dirty="0"/>
              <a:t>be evicted first</a:t>
            </a:r>
          </a:p>
          <a:p>
            <a:pPr>
              <a:buFont typeface="Wingdings" pitchFamily="2" charset="2"/>
              <a:buChar char="§"/>
            </a:pPr>
            <a:endParaRPr lang="en-US" sz="2000" dirty="0"/>
          </a:p>
          <a:p>
            <a:pPr>
              <a:buFont typeface="Wingdings" pitchFamily="2" charset="2"/>
              <a:buChar char="§"/>
            </a:pPr>
            <a:r>
              <a:rPr lang="en-US" sz="2400" dirty="0"/>
              <a:t>Criterion for an optimum replacement [</a:t>
            </a:r>
            <a:r>
              <a:rPr lang="en-US" sz="2400" i="1" dirty="0" err="1"/>
              <a:t>Belady</a:t>
            </a:r>
            <a:r>
              <a:rPr lang="en-US" sz="2400" i="1" dirty="0"/>
              <a:t>, 1966</a:t>
            </a:r>
            <a:r>
              <a:rPr lang="en-US" sz="2400" dirty="0"/>
              <a:t>]:</a:t>
            </a:r>
          </a:p>
          <a:p>
            <a:pPr lvl="1">
              <a:buFont typeface="Wingdings" pitchFamily="2" charset="2"/>
              <a:buChar char="§"/>
            </a:pPr>
            <a:r>
              <a:rPr lang="en-US" sz="2200" dirty="0"/>
              <a:t>The </a:t>
            </a:r>
            <a:r>
              <a:rPr lang="en-US" sz="2200" dirty="0" smtClean="0"/>
              <a:t>page </a:t>
            </a:r>
            <a:r>
              <a:rPr lang="en-US" sz="2200" dirty="0"/>
              <a:t>that will be accessed </a:t>
            </a:r>
            <a:r>
              <a:rPr lang="en-US" sz="2200" i="1" dirty="0" smtClean="0">
                <a:solidFill>
                  <a:srgbClr val="0070C0"/>
                </a:solidFill>
              </a:rPr>
              <a:t>farthest </a:t>
            </a:r>
            <a:r>
              <a:rPr lang="en-US" sz="2200" i="1" dirty="0">
                <a:solidFill>
                  <a:srgbClr val="0070C0"/>
                </a:solidFill>
              </a:rPr>
              <a:t>in the future</a:t>
            </a:r>
            <a:r>
              <a:rPr lang="en-US" sz="2200" dirty="0">
                <a:solidFill>
                  <a:srgbClr val="0070C0"/>
                </a:solidFill>
              </a:rPr>
              <a:t> </a:t>
            </a:r>
            <a:r>
              <a:rPr lang="en-US" sz="2200" dirty="0"/>
              <a:t>should be the one that </a:t>
            </a:r>
            <a:r>
              <a:rPr lang="en-US" sz="2200" dirty="0" smtClean="0"/>
              <a:t>is </a:t>
            </a:r>
            <a:r>
              <a:rPr lang="en-US" sz="2200" dirty="0"/>
              <a:t>evicted</a:t>
            </a:r>
          </a:p>
          <a:p>
            <a:pPr lvl="1">
              <a:buFont typeface="Wingdings" pitchFamily="2" charset="2"/>
              <a:buChar char="§"/>
            </a:pPr>
            <a:endParaRPr lang="en-US" sz="1600" i="1" dirty="0"/>
          </a:p>
          <a:p>
            <a:pPr>
              <a:buFont typeface="Wingdings" pitchFamily="2" charset="2"/>
              <a:buChar char="§"/>
            </a:pPr>
            <a:r>
              <a:rPr lang="en-US" sz="2400" dirty="0" smtClean="0"/>
              <a:t>Unfortunately, optimum </a:t>
            </a:r>
            <a:r>
              <a:rPr lang="en-US" sz="2400" dirty="0"/>
              <a:t>replacement is not </a:t>
            </a:r>
            <a:r>
              <a:rPr lang="en-US" sz="2400" dirty="0" smtClean="0"/>
              <a:t>implementable!</a:t>
            </a:r>
            <a:endParaRPr lang="en-US" sz="2400" dirty="0"/>
          </a:p>
          <a:p>
            <a:pPr>
              <a:buFont typeface="Wingdings" pitchFamily="2" charset="2"/>
              <a:buChar char="§"/>
            </a:pPr>
            <a:endParaRPr lang="en-US" sz="1600" dirty="0"/>
          </a:p>
          <a:p>
            <a:pPr>
              <a:buFont typeface="Wingdings" pitchFamily="2" charset="2"/>
              <a:buChar char="§"/>
            </a:pPr>
            <a:r>
              <a:rPr lang="en-US" sz="2400" dirty="0"/>
              <a:t>Hence, most </a:t>
            </a:r>
            <a:r>
              <a:rPr lang="en-US" sz="2400" dirty="0" smtClean="0"/>
              <a:t>buffer managers </a:t>
            </a:r>
            <a:r>
              <a:rPr lang="en-US" sz="2400" dirty="0" smtClean="0"/>
              <a:t>capitalize on </a:t>
            </a:r>
            <a:r>
              <a:rPr lang="en-US" sz="2400" dirty="0"/>
              <a:t>a different </a:t>
            </a:r>
            <a:r>
              <a:rPr lang="en-US" sz="2400" dirty="0" smtClean="0"/>
              <a:t>criterion</a:t>
            </a:r>
            <a:endParaRPr lang="en-US" sz="2400" dirty="0"/>
          </a:p>
          <a:p>
            <a:pPr lvl="1">
              <a:buFont typeface="Wingdings" pitchFamily="2" charset="2"/>
              <a:buChar char="§"/>
            </a:pPr>
            <a:r>
              <a:rPr lang="en-US" sz="2200" dirty="0" smtClean="0"/>
              <a:t>E.g., </a:t>
            </a:r>
            <a:r>
              <a:rPr lang="en-US" sz="2200" dirty="0" smtClean="0"/>
              <a:t>The </a:t>
            </a:r>
            <a:r>
              <a:rPr lang="en-US" sz="2200" dirty="0" smtClean="0"/>
              <a:t>page </a:t>
            </a:r>
            <a:r>
              <a:rPr lang="en-US" sz="2200" dirty="0"/>
              <a:t>that was accessed </a:t>
            </a:r>
            <a:r>
              <a:rPr lang="en-US" sz="2200" i="1" dirty="0">
                <a:solidFill>
                  <a:srgbClr val="0070C0"/>
                </a:solidFill>
              </a:rPr>
              <a:t>the farthest back in the past </a:t>
            </a:r>
            <a:r>
              <a:rPr lang="en-US" sz="2200" dirty="0"/>
              <a:t>is the one that is </a:t>
            </a:r>
            <a:r>
              <a:rPr lang="en-US" sz="2200" dirty="0" smtClean="0"/>
              <a:t>evicted, leading to a policy known as </a:t>
            </a:r>
            <a:r>
              <a:rPr lang="en-US" sz="2200" b="1" dirty="0" smtClean="0">
                <a:solidFill>
                  <a:srgbClr val="92D050"/>
                </a:solidFill>
              </a:rPr>
              <a:t>Least Recently Used</a:t>
            </a:r>
            <a:r>
              <a:rPr lang="en-US" sz="2200" dirty="0" smtClean="0"/>
              <a:t> (</a:t>
            </a:r>
            <a:r>
              <a:rPr lang="en-US" sz="2200" b="1" dirty="0" smtClean="0">
                <a:solidFill>
                  <a:srgbClr val="92D050"/>
                </a:solidFill>
              </a:rPr>
              <a:t>LRU</a:t>
            </a:r>
            <a:r>
              <a:rPr lang="en-US" sz="2200" dirty="0" smtClean="0"/>
              <a:t>)</a:t>
            </a:r>
            <a:endParaRPr lang="en-US" sz="2200" dirty="0" smtClean="0"/>
          </a:p>
          <a:p>
            <a:pPr lvl="1">
              <a:buFont typeface="Wingdings" pitchFamily="2" charset="2"/>
              <a:buChar char="§"/>
            </a:pPr>
            <a:r>
              <a:rPr lang="en-US" sz="2200" dirty="0" smtClean="0"/>
              <a:t>Other policies: </a:t>
            </a:r>
            <a:r>
              <a:rPr lang="en-US" sz="2200" dirty="0" smtClean="0"/>
              <a:t>MRU, Clock, FIFO, and Random, among others</a:t>
            </a:r>
          </a:p>
          <a:p>
            <a:pPr>
              <a:buFont typeface="Wingdings" pitchFamily="2" charset="2"/>
              <a:buChar char="§"/>
            </a:pPr>
            <a:endParaRPr lang="en-US" sz="2000" dirty="0" smtClean="0"/>
          </a:p>
          <a:p>
            <a:pPr>
              <a:buFont typeface="Wingdings" pitchFamily="2" charset="2"/>
              <a:buChar char="§"/>
            </a:pPr>
            <a:endParaRPr lang="en-US" sz="2400" dirty="0" smtClean="0"/>
          </a:p>
          <a:p>
            <a:pPr lvl="1">
              <a:buFont typeface="Wingdings" pitchFamily="2" charset="2"/>
              <a:buChar char="§"/>
            </a:pPr>
            <a:endParaRPr lang="en-US" sz="2200" dirty="0" smtClean="0"/>
          </a:p>
          <a:p>
            <a:pPr lvl="1">
              <a:buFont typeface="Wingdings" pitchFamily="2" charset="2"/>
              <a:buChar char="§"/>
            </a:pPr>
            <a:endParaRPr lang="en-US" sz="2200" dirty="0" smtClean="0"/>
          </a:p>
          <a:p>
            <a:pPr>
              <a:buFont typeface="Wingdings" pitchFamily="2" charset="2"/>
              <a:buChar char="§"/>
            </a:pPr>
            <a:endParaRPr lang="en-US" sz="2600" dirty="0"/>
          </a:p>
          <a:p>
            <a:pPr>
              <a:buFont typeface="Wingdings" pitchFamily="2" charset="2"/>
              <a:buChar char="§"/>
            </a:pPr>
            <a:endParaRPr lang="en-US" sz="2600" dirty="0"/>
          </a:p>
        </p:txBody>
      </p:sp>
    </p:spTree>
    <p:extLst>
      <p:ext uri="{BB962C8B-B14F-4D97-AF65-F5344CB8AC3E}">
        <p14:creationId xmlns:p14="http://schemas.microsoft.com/office/powerpoint/2010/main" val="2134745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744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5744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5744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5744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5744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5744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Title 1"/>
          <p:cNvSpPr>
            <a:spLocks noGrp="1"/>
          </p:cNvSpPr>
          <p:nvPr>
            <p:ph type="title"/>
          </p:nvPr>
        </p:nvSpPr>
        <p:spPr/>
        <p:txBody>
          <a:bodyPr/>
          <a:lstStyle/>
          <a:p>
            <a:r>
              <a:rPr lang="en-US" altLang="en-US" dirty="0" smtClean="0"/>
              <a:t>Example: LRU</a:t>
            </a:r>
            <a:endParaRPr lang="en-US" altLang="en-US" dirty="0"/>
          </a:p>
        </p:txBody>
      </p:sp>
      <p:sp>
        <p:nvSpPr>
          <p:cNvPr id="2" name="TextBox 1"/>
          <p:cNvSpPr txBox="1"/>
          <p:nvPr/>
        </p:nvSpPr>
        <p:spPr>
          <a:xfrm>
            <a:off x="1472000" y="2332263"/>
            <a:ext cx="5472973" cy="323165"/>
          </a:xfrm>
          <a:prstGeom prst="rect">
            <a:avLst/>
          </a:prstGeom>
          <a:noFill/>
        </p:spPr>
        <p:txBody>
          <a:bodyPr wrap="none" rtlCol="0">
            <a:spAutoFit/>
          </a:bodyPr>
          <a:lstStyle/>
          <a:p>
            <a:r>
              <a:rPr lang="en-US" sz="1500" b="1" dirty="0"/>
              <a:t>7    0    1    2    0    3    0    4    2    3    0    3    2    1    2    0    1    7    0    1 </a:t>
            </a:r>
          </a:p>
        </p:txBody>
      </p:sp>
      <p:sp>
        <p:nvSpPr>
          <p:cNvPr id="3" name="TextBox 2"/>
          <p:cNvSpPr txBox="1"/>
          <p:nvPr/>
        </p:nvSpPr>
        <p:spPr>
          <a:xfrm>
            <a:off x="3655874" y="2603681"/>
            <a:ext cx="1444050" cy="323165"/>
          </a:xfrm>
          <a:prstGeom prst="rect">
            <a:avLst/>
          </a:prstGeom>
          <a:noFill/>
        </p:spPr>
        <p:txBody>
          <a:bodyPr wrap="none" rtlCol="0">
            <a:spAutoFit/>
          </a:bodyPr>
          <a:lstStyle/>
          <a:p>
            <a:r>
              <a:rPr lang="en-US" sz="1500" b="1" i="1" dirty="0"/>
              <a:t>Reference Trace</a:t>
            </a:r>
          </a:p>
        </p:txBody>
      </p:sp>
      <p:cxnSp>
        <p:nvCxnSpPr>
          <p:cNvPr id="10" name="Straight Arrow Connector 9"/>
          <p:cNvCxnSpPr/>
          <p:nvPr/>
        </p:nvCxnSpPr>
        <p:spPr>
          <a:xfrm flipH="1">
            <a:off x="1543050" y="2765263"/>
            <a:ext cx="19431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5657850" y="2765263"/>
            <a:ext cx="1943100" cy="0"/>
          </a:xfrm>
          <a:prstGeom prst="straightConnector1">
            <a:avLst/>
          </a:prstGeom>
          <a:ln w="28575">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866687" y="3018063"/>
            <a:ext cx="876778" cy="553998"/>
          </a:xfrm>
          <a:prstGeom prst="rect">
            <a:avLst/>
          </a:prstGeom>
          <a:noFill/>
        </p:spPr>
        <p:txBody>
          <a:bodyPr wrap="none" rtlCol="0">
            <a:spAutoFit/>
          </a:bodyPr>
          <a:lstStyle/>
          <a:p>
            <a:pPr algn="ctr"/>
            <a:r>
              <a:rPr lang="en-US" sz="1500" b="1" dirty="0" smtClean="0">
                <a:solidFill>
                  <a:srgbClr val="0000FF"/>
                </a:solidFill>
              </a:rPr>
              <a:t>Pool </a:t>
            </a:r>
            <a:r>
              <a:rPr lang="en-US" sz="1500" b="1" dirty="0">
                <a:solidFill>
                  <a:srgbClr val="0000FF"/>
                </a:solidFill>
              </a:rPr>
              <a:t>X</a:t>
            </a:r>
          </a:p>
          <a:p>
            <a:pPr algn="ctr"/>
            <a:r>
              <a:rPr lang="en-US" sz="1500" b="1" dirty="0">
                <a:solidFill>
                  <a:srgbClr val="0000FF"/>
                </a:solidFill>
              </a:rPr>
              <a:t>(size = 3)</a:t>
            </a:r>
          </a:p>
        </p:txBody>
      </p:sp>
      <p:sp>
        <p:nvSpPr>
          <p:cNvPr id="21" name="TextBox 20"/>
          <p:cNvSpPr txBox="1"/>
          <p:nvPr/>
        </p:nvSpPr>
        <p:spPr>
          <a:xfrm>
            <a:off x="4325598" y="3018063"/>
            <a:ext cx="876778" cy="553998"/>
          </a:xfrm>
          <a:prstGeom prst="rect">
            <a:avLst/>
          </a:prstGeom>
          <a:noFill/>
        </p:spPr>
        <p:txBody>
          <a:bodyPr wrap="none" rtlCol="0">
            <a:spAutoFit/>
          </a:bodyPr>
          <a:lstStyle/>
          <a:p>
            <a:pPr algn="ctr"/>
            <a:r>
              <a:rPr lang="en-US" sz="1500" b="1" dirty="0" smtClean="0">
                <a:solidFill>
                  <a:srgbClr val="00B050"/>
                </a:solidFill>
              </a:rPr>
              <a:t>Pool </a:t>
            </a:r>
            <a:r>
              <a:rPr lang="en-US" sz="1500" b="1" dirty="0">
                <a:solidFill>
                  <a:srgbClr val="00B050"/>
                </a:solidFill>
              </a:rPr>
              <a:t>Y</a:t>
            </a:r>
          </a:p>
          <a:p>
            <a:pPr algn="ctr"/>
            <a:r>
              <a:rPr lang="en-US" sz="1500" b="1" dirty="0">
                <a:solidFill>
                  <a:srgbClr val="00B050"/>
                </a:solidFill>
              </a:rPr>
              <a:t>(size = 4)</a:t>
            </a:r>
          </a:p>
        </p:txBody>
      </p:sp>
      <p:sp>
        <p:nvSpPr>
          <p:cNvPr id="22" name="TextBox 21"/>
          <p:cNvSpPr txBox="1"/>
          <p:nvPr/>
        </p:nvSpPr>
        <p:spPr>
          <a:xfrm>
            <a:off x="5856410" y="3018063"/>
            <a:ext cx="876778" cy="553998"/>
          </a:xfrm>
          <a:prstGeom prst="rect">
            <a:avLst/>
          </a:prstGeom>
          <a:noFill/>
        </p:spPr>
        <p:txBody>
          <a:bodyPr wrap="none" rtlCol="0">
            <a:spAutoFit/>
          </a:bodyPr>
          <a:lstStyle/>
          <a:p>
            <a:pPr algn="ctr"/>
            <a:r>
              <a:rPr lang="en-US" sz="1500" b="1" dirty="0" smtClean="0">
                <a:solidFill>
                  <a:srgbClr val="FFC000"/>
                </a:solidFill>
              </a:rPr>
              <a:t>Pool </a:t>
            </a:r>
            <a:r>
              <a:rPr lang="en-US" sz="1500" b="1" dirty="0">
                <a:solidFill>
                  <a:srgbClr val="FFC000"/>
                </a:solidFill>
              </a:rPr>
              <a:t>Z</a:t>
            </a:r>
          </a:p>
          <a:p>
            <a:pPr algn="ctr"/>
            <a:r>
              <a:rPr lang="en-US" sz="1500" b="1" dirty="0">
                <a:solidFill>
                  <a:srgbClr val="FFC000"/>
                </a:solidFill>
              </a:rPr>
              <a:t>(size = 5)</a:t>
            </a:r>
          </a:p>
        </p:txBody>
      </p:sp>
      <p:sp>
        <p:nvSpPr>
          <p:cNvPr id="20" name="TextBox 19"/>
          <p:cNvSpPr txBox="1"/>
          <p:nvPr/>
        </p:nvSpPr>
        <p:spPr>
          <a:xfrm>
            <a:off x="1950244" y="3548977"/>
            <a:ext cx="761170" cy="300082"/>
          </a:xfrm>
          <a:prstGeom prst="rect">
            <a:avLst/>
          </a:prstGeom>
          <a:noFill/>
        </p:spPr>
        <p:txBody>
          <a:bodyPr wrap="none" rtlCol="0">
            <a:spAutoFit/>
          </a:bodyPr>
          <a:lstStyle/>
          <a:p>
            <a:r>
              <a:rPr lang="en-US" sz="1350" b="1" dirty="0"/>
              <a:t>Frame 0</a:t>
            </a:r>
          </a:p>
        </p:txBody>
      </p:sp>
      <p:sp>
        <p:nvSpPr>
          <p:cNvPr id="24" name="TextBox 23"/>
          <p:cNvSpPr txBox="1"/>
          <p:nvPr/>
        </p:nvSpPr>
        <p:spPr>
          <a:xfrm>
            <a:off x="1950244" y="3891877"/>
            <a:ext cx="761170" cy="300082"/>
          </a:xfrm>
          <a:prstGeom prst="rect">
            <a:avLst/>
          </a:prstGeom>
          <a:noFill/>
        </p:spPr>
        <p:txBody>
          <a:bodyPr wrap="none" rtlCol="0">
            <a:spAutoFit/>
          </a:bodyPr>
          <a:lstStyle/>
          <a:p>
            <a:r>
              <a:rPr lang="en-US" sz="1350" b="1" dirty="0"/>
              <a:t>Frame 1</a:t>
            </a:r>
          </a:p>
        </p:txBody>
      </p:sp>
      <p:sp>
        <p:nvSpPr>
          <p:cNvPr id="25" name="TextBox 24"/>
          <p:cNvSpPr txBox="1"/>
          <p:nvPr/>
        </p:nvSpPr>
        <p:spPr>
          <a:xfrm>
            <a:off x="1950244" y="4291927"/>
            <a:ext cx="761170" cy="300082"/>
          </a:xfrm>
          <a:prstGeom prst="rect">
            <a:avLst/>
          </a:prstGeom>
          <a:noFill/>
        </p:spPr>
        <p:txBody>
          <a:bodyPr wrap="none" rtlCol="0">
            <a:spAutoFit/>
          </a:bodyPr>
          <a:lstStyle/>
          <a:p>
            <a:r>
              <a:rPr lang="en-US" sz="1350" b="1" dirty="0"/>
              <a:t>Frame 2</a:t>
            </a:r>
          </a:p>
        </p:txBody>
      </p:sp>
      <p:sp>
        <p:nvSpPr>
          <p:cNvPr id="26" name="TextBox 25"/>
          <p:cNvSpPr txBox="1"/>
          <p:nvPr/>
        </p:nvSpPr>
        <p:spPr>
          <a:xfrm>
            <a:off x="1950244" y="4687344"/>
            <a:ext cx="761170" cy="300082"/>
          </a:xfrm>
          <a:prstGeom prst="rect">
            <a:avLst/>
          </a:prstGeom>
          <a:noFill/>
        </p:spPr>
        <p:txBody>
          <a:bodyPr wrap="none" rtlCol="0">
            <a:spAutoFit/>
          </a:bodyPr>
          <a:lstStyle/>
          <a:p>
            <a:r>
              <a:rPr lang="en-US" sz="1350" b="1" dirty="0"/>
              <a:t>Frame 3</a:t>
            </a:r>
          </a:p>
        </p:txBody>
      </p:sp>
      <p:sp>
        <p:nvSpPr>
          <p:cNvPr id="27" name="TextBox 26"/>
          <p:cNvSpPr txBox="1"/>
          <p:nvPr/>
        </p:nvSpPr>
        <p:spPr>
          <a:xfrm>
            <a:off x="1950244" y="5082760"/>
            <a:ext cx="761170" cy="300082"/>
          </a:xfrm>
          <a:prstGeom prst="rect">
            <a:avLst/>
          </a:prstGeom>
          <a:noFill/>
        </p:spPr>
        <p:txBody>
          <a:bodyPr wrap="none" rtlCol="0">
            <a:spAutoFit/>
          </a:bodyPr>
          <a:lstStyle/>
          <a:p>
            <a:r>
              <a:rPr lang="en-US" sz="1350" b="1" dirty="0"/>
              <a:t>Frame 4</a:t>
            </a:r>
          </a:p>
        </p:txBody>
      </p:sp>
      <p:sp>
        <p:nvSpPr>
          <p:cNvPr id="23" name="Rectangle 22"/>
          <p:cNvSpPr/>
          <p:nvPr/>
        </p:nvSpPr>
        <p:spPr>
          <a:xfrm>
            <a:off x="2901715" y="35489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9" name="Rectangle 28"/>
          <p:cNvSpPr/>
          <p:nvPr/>
        </p:nvSpPr>
        <p:spPr>
          <a:xfrm>
            <a:off x="2901715" y="38918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0" name="Rectangle 29"/>
          <p:cNvSpPr/>
          <p:nvPr/>
        </p:nvSpPr>
        <p:spPr>
          <a:xfrm>
            <a:off x="2901715" y="42347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1" name="Rectangle 30"/>
          <p:cNvSpPr/>
          <p:nvPr/>
        </p:nvSpPr>
        <p:spPr>
          <a:xfrm>
            <a:off x="4360626" y="35331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2" name="Rectangle 31"/>
          <p:cNvSpPr/>
          <p:nvPr/>
        </p:nvSpPr>
        <p:spPr>
          <a:xfrm>
            <a:off x="4360626" y="38760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3" name="Rectangle 32"/>
          <p:cNvSpPr/>
          <p:nvPr/>
        </p:nvSpPr>
        <p:spPr>
          <a:xfrm>
            <a:off x="4360626" y="42189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4" name="Rectangle 33"/>
          <p:cNvSpPr/>
          <p:nvPr/>
        </p:nvSpPr>
        <p:spPr>
          <a:xfrm>
            <a:off x="4360626" y="45618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5" name="Rectangle 34"/>
          <p:cNvSpPr/>
          <p:nvPr/>
        </p:nvSpPr>
        <p:spPr>
          <a:xfrm>
            <a:off x="5878345" y="35294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6" name="Rectangle 35"/>
          <p:cNvSpPr/>
          <p:nvPr/>
        </p:nvSpPr>
        <p:spPr>
          <a:xfrm>
            <a:off x="5878345" y="38723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7" name="Rectangle 36"/>
          <p:cNvSpPr/>
          <p:nvPr/>
        </p:nvSpPr>
        <p:spPr>
          <a:xfrm>
            <a:off x="5878345" y="42152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8" name="Rectangle 37"/>
          <p:cNvSpPr/>
          <p:nvPr/>
        </p:nvSpPr>
        <p:spPr>
          <a:xfrm>
            <a:off x="5878344" y="45581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9" name="Rectangle 38"/>
          <p:cNvSpPr/>
          <p:nvPr/>
        </p:nvSpPr>
        <p:spPr>
          <a:xfrm>
            <a:off x="5878344" y="4906166"/>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0176" name="TextBox 50175"/>
          <p:cNvSpPr txBox="1"/>
          <p:nvPr/>
        </p:nvSpPr>
        <p:spPr>
          <a:xfrm>
            <a:off x="2810486" y="5330151"/>
            <a:ext cx="1015021" cy="507831"/>
          </a:xfrm>
          <a:prstGeom prst="rect">
            <a:avLst/>
          </a:prstGeom>
          <a:noFill/>
        </p:spPr>
        <p:txBody>
          <a:bodyPr wrap="none" rtlCol="0">
            <a:spAutoFit/>
          </a:bodyPr>
          <a:lstStyle/>
          <a:p>
            <a:r>
              <a:rPr lang="en-US" sz="1350" dirty="0">
                <a:solidFill>
                  <a:srgbClr val="0000FF"/>
                </a:solidFill>
              </a:rPr>
              <a:t># of Hits:</a:t>
            </a:r>
          </a:p>
          <a:p>
            <a:r>
              <a:rPr lang="en-US" sz="1350" dirty="0">
                <a:solidFill>
                  <a:srgbClr val="0000FF"/>
                </a:solidFill>
              </a:rPr>
              <a:t># of Misses:</a:t>
            </a:r>
          </a:p>
        </p:txBody>
      </p:sp>
      <p:sp>
        <p:nvSpPr>
          <p:cNvPr id="43" name="TextBox 42"/>
          <p:cNvSpPr txBox="1"/>
          <p:nvPr/>
        </p:nvSpPr>
        <p:spPr>
          <a:xfrm>
            <a:off x="4325598" y="5330150"/>
            <a:ext cx="1015021" cy="507831"/>
          </a:xfrm>
          <a:prstGeom prst="rect">
            <a:avLst/>
          </a:prstGeom>
          <a:noFill/>
        </p:spPr>
        <p:txBody>
          <a:bodyPr wrap="none" rtlCol="0">
            <a:spAutoFit/>
          </a:bodyPr>
          <a:lstStyle/>
          <a:p>
            <a:r>
              <a:rPr lang="en-US" sz="1350" dirty="0">
                <a:solidFill>
                  <a:srgbClr val="00B050"/>
                </a:solidFill>
              </a:rPr>
              <a:t># of Hits:</a:t>
            </a:r>
          </a:p>
          <a:p>
            <a:r>
              <a:rPr lang="en-US" sz="1350" dirty="0">
                <a:solidFill>
                  <a:srgbClr val="00B050"/>
                </a:solidFill>
              </a:rPr>
              <a:t># of Misses:</a:t>
            </a:r>
          </a:p>
        </p:txBody>
      </p:sp>
      <p:sp>
        <p:nvSpPr>
          <p:cNvPr id="44" name="TextBox 43"/>
          <p:cNvSpPr txBox="1"/>
          <p:nvPr/>
        </p:nvSpPr>
        <p:spPr>
          <a:xfrm>
            <a:off x="5853321" y="5345338"/>
            <a:ext cx="1015021" cy="507831"/>
          </a:xfrm>
          <a:prstGeom prst="rect">
            <a:avLst/>
          </a:prstGeom>
          <a:noFill/>
        </p:spPr>
        <p:txBody>
          <a:bodyPr wrap="none" rtlCol="0">
            <a:spAutoFit/>
          </a:bodyPr>
          <a:lstStyle/>
          <a:p>
            <a:r>
              <a:rPr lang="en-US" sz="1350" dirty="0">
                <a:solidFill>
                  <a:srgbClr val="FFC000"/>
                </a:solidFill>
              </a:rPr>
              <a:t># of Hits:</a:t>
            </a:r>
          </a:p>
          <a:p>
            <a:r>
              <a:rPr lang="en-US" sz="1350" dirty="0">
                <a:solidFill>
                  <a:srgbClr val="FFC000"/>
                </a:solidFill>
              </a:rPr>
              <a:t># of Misses:</a:t>
            </a:r>
          </a:p>
        </p:txBody>
      </p:sp>
      <p:sp>
        <p:nvSpPr>
          <p:cNvPr id="50177" name="TextBox 50176"/>
          <p:cNvSpPr txBox="1"/>
          <p:nvPr/>
        </p:nvSpPr>
        <p:spPr>
          <a:xfrm>
            <a:off x="1485901" y="1771650"/>
            <a:ext cx="962123" cy="300082"/>
          </a:xfrm>
          <a:prstGeom prst="rect">
            <a:avLst/>
          </a:prstGeom>
          <a:noFill/>
        </p:spPr>
        <p:txBody>
          <a:bodyPr wrap="none" rtlCol="0">
            <a:spAutoFit/>
          </a:bodyPr>
          <a:lstStyle/>
          <a:p>
            <a:r>
              <a:rPr lang="en-US" sz="1350" b="1" dirty="0"/>
              <a:t>LRU Chain:</a:t>
            </a:r>
          </a:p>
        </p:txBody>
      </p:sp>
      <p:cxnSp>
        <p:nvCxnSpPr>
          <p:cNvPr id="50180" name="Straight Arrow Connector 50179"/>
          <p:cNvCxnSpPr/>
          <p:nvPr/>
        </p:nvCxnSpPr>
        <p:spPr>
          <a:xfrm>
            <a:off x="1471999" y="2103663"/>
            <a:ext cx="0" cy="282959"/>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9246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Title 1"/>
          <p:cNvSpPr>
            <a:spLocks noGrp="1"/>
          </p:cNvSpPr>
          <p:nvPr>
            <p:ph type="title"/>
          </p:nvPr>
        </p:nvSpPr>
        <p:spPr/>
        <p:txBody>
          <a:bodyPr/>
          <a:lstStyle/>
          <a:p>
            <a:r>
              <a:rPr lang="en-US" altLang="en-US" dirty="0"/>
              <a:t>Example: LRU</a:t>
            </a:r>
            <a:endParaRPr lang="en-US" altLang="en-US" dirty="0"/>
          </a:p>
        </p:txBody>
      </p:sp>
      <p:sp>
        <p:nvSpPr>
          <p:cNvPr id="2" name="TextBox 1"/>
          <p:cNvSpPr txBox="1"/>
          <p:nvPr/>
        </p:nvSpPr>
        <p:spPr>
          <a:xfrm>
            <a:off x="1472000" y="2332263"/>
            <a:ext cx="5472973" cy="323165"/>
          </a:xfrm>
          <a:prstGeom prst="rect">
            <a:avLst/>
          </a:prstGeom>
          <a:noFill/>
        </p:spPr>
        <p:txBody>
          <a:bodyPr wrap="none" rtlCol="0">
            <a:spAutoFit/>
          </a:bodyPr>
          <a:lstStyle/>
          <a:p>
            <a:r>
              <a:rPr lang="en-US" sz="1500" b="1" dirty="0"/>
              <a:t>7    0    1    2    0    3    0    4    2    3    0    3    2    1    2    0    1    7    0    1 </a:t>
            </a:r>
          </a:p>
        </p:txBody>
      </p:sp>
      <p:sp>
        <p:nvSpPr>
          <p:cNvPr id="3" name="TextBox 2"/>
          <p:cNvSpPr txBox="1"/>
          <p:nvPr/>
        </p:nvSpPr>
        <p:spPr>
          <a:xfrm>
            <a:off x="3655874" y="2603681"/>
            <a:ext cx="1444050" cy="323165"/>
          </a:xfrm>
          <a:prstGeom prst="rect">
            <a:avLst/>
          </a:prstGeom>
          <a:noFill/>
        </p:spPr>
        <p:txBody>
          <a:bodyPr wrap="none" rtlCol="0">
            <a:spAutoFit/>
          </a:bodyPr>
          <a:lstStyle/>
          <a:p>
            <a:r>
              <a:rPr lang="en-US" sz="1500" b="1" i="1" dirty="0"/>
              <a:t>Reference Trace</a:t>
            </a:r>
          </a:p>
        </p:txBody>
      </p:sp>
      <p:cxnSp>
        <p:nvCxnSpPr>
          <p:cNvPr id="10" name="Straight Arrow Connector 9"/>
          <p:cNvCxnSpPr/>
          <p:nvPr/>
        </p:nvCxnSpPr>
        <p:spPr>
          <a:xfrm flipH="1">
            <a:off x="1543050" y="2765263"/>
            <a:ext cx="19431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5657850" y="2765263"/>
            <a:ext cx="1943100" cy="0"/>
          </a:xfrm>
          <a:prstGeom prst="straightConnector1">
            <a:avLst/>
          </a:prstGeom>
          <a:ln w="28575">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950244" y="3548977"/>
            <a:ext cx="761170" cy="300082"/>
          </a:xfrm>
          <a:prstGeom prst="rect">
            <a:avLst/>
          </a:prstGeom>
          <a:noFill/>
        </p:spPr>
        <p:txBody>
          <a:bodyPr wrap="none" rtlCol="0">
            <a:spAutoFit/>
          </a:bodyPr>
          <a:lstStyle/>
          <a:p>
            <a:r>
              <a:rPr lang="en-US" sz="1350" b="1" dirty="0"/>
              <a:t>Frame 0</a:t>
            </a:r>
          </a:p>
        </p:txBody>
      </p:sp>
      <p:sp>
        <p:nvSpPr>
          <p:cNvPr id="24" name="TextBox 23"/>
          <p:cNvSpPr txBox="1"/>
          <p:nvPr/>
        </p:nvSpPr>
        <p:spPr>
          <a:xfrm>
            <a:off x="1950244" y="3891877"/>
            <a:ext cx="761170" cy="300082"/>
          </a:xfrm>
          <a:prstGeom prst="rect">
            <a:avLst/>
          </a:prstGeom>
          <a:noFill/>
        </p:spPr>
        <p:txBody>
          <a:bodyPr wrap="none" rtlCol="0">
            <a:spAutoFit/>
          </a:bodyPr>
          <a:lstStyle/>
          <a:p>
            <a:r>
              <a:rPr lang="en-US" sz="1350" b="1" dirty="0"/>
              <a:t>Frame 1</a:t>
            </a:r>
          </a:p>
        </p:txBody>
      </p:sp>
      <p:sp>
        <p:nvSpPr>
          <p:cNvPr id="25" name="TextBox 24"/>
          <p:cNvSpPr txBox="1"/>
          <p:nvPr/>
        </p:nvSpPr>
        <p:spPr>
          <a:xfrm>
            <a:off x="1950244" y="4291927"/>
            <a:ext cx="761170" cy="300082"/>
          </a:xfrm>
          <a:prstGeom prst="rect">
            <a:avLst/>
          </a:prstGeom>
          <a:noFill/>
        </p:spPr>
        <p:txBody>
          <a:bodyPr wrap="none" rtlCol="0">
            <a:spAutoFit/>
          </a:bodyPr>
          <a:lstStyle/>
          <a:p>
            <a:r>
              <a:rPr lang="en-US" sz="1350" b="1" dirty="0"/>
              <a:t>Frame 2</a:t>
            </a:r>
          </a:p>
        </p:txBody>
      </p:sp>
      <p:sp>
        <p:nvSpPr>
          <p:cNvPr id="26" name="TextBox 25"/>
          <p:cNvSpPr txBox="1"/>
          <p:nvPr/>
        </p:nvSpPr>
        <p:spPr>
          <a:xfrm>
            <a:off x="1950244" y="4687344"/>
            <a:ext cx="761170" cy="300082"/>
          </a:xfrm>
          <a:prstGeom prst="rect">
            <a:avLst/>
          </a:prstGeom>
          <a:noFill/>
        </p:spPr>
        <p:txBody>
          <a:bodyPr wrap="none" rtlCol="0">
            <a:spAutoFit/>
          </a:bodyPr>
          <a:lstStyle/>
          <a:p>
            <a:r>
              <a:rPr lang="en-US" sz="1350" b="1" dirty="0"/>
              <a:t>Frame 3</a:t>
            </a:r>
          </a:p>
        </p:txBody>
      </p:sp>
      <p:sp>
        <p:nvSpPr>
          <p:cNvPr id="27" name="TextBox 26"/>
          <p:cNvSpPr txBox="1"/>
          <p:nvPr/>
        </p:nvSpPr>
        <p:spPr>
          <a:xfrm>
            <a:off x="1950244" y="5082760"/>
            <a:ext cx="761170" cy="300082"/>
          </a:xfrm>
          <a:prstGeom prst="rect">
            <a:avLst/>
          </a:prstGeom>
          <a:noFill/>
        </p:spPr>
        <p:txBody>
          <a:bodyPr wrap="none" rtlCol="0">
            <a:spAutoFit/>
          </a:bodyPr>
          <a:lstStyle/>
          <a:p>
            <a:r>
              <a:rPr lang="en-US" sz="1350" b="1" dirty="0"/>
              <a:t>Frame 4</a:t>
            </a:r>
          </a:p>
        </p:txBody>
      </p:sp>
      <p:sp>
        <p:nvSpPr>
          <p:cNvPr id="23" name="Rectangle 22"/>
          <p:cNvSpPr/>
          <p:nvPr/>
        </p:nvSpPr>
        <p:spPr>
          <a:xfrm>
            <a:off x="2901715" y="35489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7</a:t>
            </a:r>
          </a:p>
        </p:txBody>
      </p:sp>
      <p:sp>
        <p:nvSpPr>
          <p:cNvPr id="29" name="Rectangle 28"/>
          <p:cNvSpPr/>
          <p:nvPr/>
        </p:nvSpPr>
        <p:spPr>
          <a:xfrm>
            <a:off x="2901715" y="38918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0" name="Rectangle 29"/>
          <p:cNvSpPr/>
          <p:nvPr/>
        </p:nvSpPr>
        <p:spPr>
          <a:xfrm>
            <a:off x="2901715" y="42347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1" name="Rectangle 30"/>
          <p:cNvSpPr/>
          <p:nvPr/>
        </p:nvSpPr>
        <p:spPr>
          <a:xfrm>
            <a:off x="4360626" y="35331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7</a:t>
            </a:r>
          </a:p>
        </p:txBody>
      </p:sp>
      <p:sp>
        <p:nvSpPr>
          <p:cNvPr id="32" name="Rectangle 31"/>
          <p:cNvSpPr/>
          <p:nvPr/>
        </p:nvSpPr>
        <p:spPr>
          <a:xfrm>
            <a:off x="4360626" y="38760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3" name="Rectangle 32"/>
          <p:cNvSpPr/>
          <p:nvPr/>
        </p:nvSpPr>
        <p:spPr>
          <a:xfrm>
            <a:off x="4360626" y="42189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4" name="Rectangle 33"/>
          <p:cNvSpPr/>
          <p:nvPr/>
        </p:nvSpPr>
        <p:spPr>
          <a:xfrm>
            <a:off x="4360626" y="45618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5" name="Rectangle 34"/>
          <p:cNvSpPr/>
          <p:nvPr/>
        </p:nvSpPr>
        <p:spPr>
          <a:xfrm>
            <a:off x="5878345" y="35294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7</a:t>
            </a:r>
          </a:p>
        </p:txBody>
      </p:sp>
      <p:sp>
        <p:nvSpPr>
          <p:cNvPr id="36" name="Rectangle 35"/>
          <p:cNvSpPr/>
          <p:nvPr/>
        </p:nvSpPr>
        <p:spPr>
          <a:xfrm>
            <a:off x="5878345" y="38723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7" name="Rectangle 36"/>
          <p:cNvSpPr/>
          <p:nvPr/>
        </p:nvSpPr>
        <p:spPr>
          <a:xfrm>
            <a:off x="5878345" y="42152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8" name="Rectangle 37"/>
          <p:cNvSpPr/>
          <p:nvPr/>
        </p:nvSpPr>
        <p:spPr>
          <a:xfrm>
            <a:off x="5878344" y="45581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9" name="Rectangle 38"/>
          <p:cNvSpPr/>
          <p:nvPr/>
        </p:nvSpPr>
        <p:spPr>
          <a:xfrm>
            <a:off x="5878344" y="4906166"/>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0176" name="TextBox 50175"/>
          <p:cNvSpPr txBox="1"/>
          <p:nvPr/>
        </p:nvSpPr>
        <p:spPr>
          <a:xfrm>
            <a:off x="2810487" y="5330151"/>
            <a:ext cx="1141659" cy="507831"/>
          </a:xfrm>
          <a:prstGeom prst="rect">
            <a:avLst/>
          </a:prstGeom>
          <a:noFill/>
        </p:spPr>
        <p:txBody>
          <a:bodyPr wrap="none" rtlCol="0">
            <a:spAutoFit/>
          </a:bodyPr>
          <a:lstStyle/>
          <a:p>
            <a:r>
              <a:rPr lang="en-US" sz="1350" dirty="0">
                <a:solidFill>
                  <a:srgbClr val="0000FF"/>
                </a:solidFill>
              </a:rPr>
              <a:t># of Hits:</a:t>
            </a:r>
          </a:p>
          <a:p>
            <a:r>
              <a:rPr lang="en-US" sz="1350" dirty="0">
                <a:solidFill>
                  <a:srgbClr val="0000FF"/>
                </a:solidFill>
              </a:rPr>
              <a:t># of Misses: 1</a:t>
            </a:r>
          </a:p>
        </p:txBody>
      </p:sp>
      <p:sp>
        <p:nvSpPr>
          <p:cNvPr id="43" name="TextBox 42"/>
          <p:cNvSpPr txBox="1"/>
          <p:nvPr/>
        </p:nvSpPr>
        <p:spPr>
          <a:xfrm>
            <a:off x="4325599" y="5330150"/>
            <a:ext cx="1141659" cy="507831"/>
          </a:xfrm>
          <a:prstGeom prst="rect">
            <a:avLst/>
          </a:prstGeom>
          <a:noFill/>
        </p:spPr>
        <p:txBody>
          <a:bodyPr wrap="none" rtlCol="0">
            <a:spAutoFit/>
          </a:bodyPr>
          <a:lstStyle/>
          <a:p>
            <a:r>
              <a:rPr lang="en-US" sz="1350" dirty="0">
                <a:solidFill>
                  <a:srgbClr val="00B050"/>
                </a:solidFill>
              </a:rPr>
              <a:t># of Hits:</a:t>
            </a:r>
          </a:p>
          <a:p>
            <a:r>
              <a:rPr lang="en-US" sz="1350" dirty="0">
                <a:solidFill>
                  <a:srgbClr val="00B050"/>
                </a:solidFill>
              </a:rPr>
              <a:t># of Misses: 1</a:t>
            </a:r>
          </a:p>
        </p:txBody>
      </p:sp>
      <p:sp>
        <p:nvSpPr>
          <p:cNvPr id="44" name="TextBox 43"/>
          <p:cNvSpPr txBox="1"/>
          <p:nvPr/>
        </p:nvSpPr>
        <p:spPr>
          <a:xfrm>
            <a:off x="5853322" y="5345338"/>
            <a:ext cx="1141659" cy="507831"/>
          </a:xfrm>
          <a:prstGeom prst="rect">
            <a:avLst/>
          </a:prstGeom>
          <a:noFill/>
        </p:spPr>
        <p:txBody>
          <a:bodyPr wrap="none" rtlCol="0">
            <a:spAutoFit/>
          </a:bodyPr>
          <a:lstStyle/>
          <a:p>
            <a:r>
              <a:rPr lang="en-US" sz="1350" dirty="0">
                <a:solidFill>
                  <a:srgbClr val="FFC000"/>
                </a:solidFill>
              </a:rPr>
              <a:t># of Hits:</a:t>
            </a:r>
          </a:p>
          <a:p>
            <a:r>
              <a:rPr lang="en-US" sz="1350" dirty="0">
                <a:solidFill>
                  <a:srgbClr val="FFC000"/>
                </a:solidFill>
              </a:rPr>
              <a:t># of Misses: 1</a:t>
            </a:r>
          </a:p>
        </p:txBody>
      </p:sp>
      <p:sp>
        <p:nvSpPr>
          <p:cNvPr id="50177" name="TextBox 50176"/>
          <p:cNvSpPr txBox="1"/>
          <p:nvPr/>
        </p:nvSpPr>
        <p:spPr>
          <a:xfrm>
            <a:off x="1485901" y="1771650"/>
            <a:ext cx="1088760" cy="300082"/>
          </a:xfrm>
          <a:prstGeom prst="rect">
            <a:avLst/>
          </a:prstGeom>
          <a:noFill/>
        </p:spPr>
        <p:txBody>
          <a:bodyPr wrap="none" rtlCol="0">
            <a:spAutoFit/>
          </a:bodyPr>
          <a:lstStyle/>
          <a:p>
            <a:r>
              <a:rPr lang="en-US" sz="1350" b="1" dirty="0"/>
              <a:t>LRU Chain: 7</a:t>
            </a:r>
          </a:p>
        </p:txBody>
      </p:sp>
      <p:cxnSp>
        <p:nvCxnSpPr>
          <p:cNvPr id="50180" name="Straight Arrow Connector 50179"/>
          <p:cNvCxnSpPr/>
          <p:nvPr/>
        </p:nvCxnSpPr>
        <p:spPr>
          <a:xfrm>
            <a:off x="1828800" y="2103663"/>
            <a:ext cx="0" cy="282959"/>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866687" y="3018063"/>
            <a:ext cx="876778" cy="553998"/>
          </a:xfrm>
          <a:prstGeom prst="rect">
            <a:avLst/>
          </a:prstGeom>
          <a:noFill/>
        </p:spPr>
        <p:txBody>
          <a:bodyPr wrap="none" rtlCol="0">
            <a:spAutoFit/>
          </a:bodyPr>
          <a:lstStyle/>
          <a:p>
            <a:pPr algn="ctr"/>
            <a:r>
              <a:rPr lang="en-US" sz="1500" b="1" dirty="0" smtClean="0">
                <a:solidFill>
                  <a:srgbClr val="0000FF"/>
                </a:solidFill>
              </a:rPr>
              <a:t>Pool </a:t>
            </a:r>
            <a:r>
              <a:rPr lang="en-US" sz="1500" b="1" dirty="0">
                <a:solidFill>
                  <a:srgbClr val="0000FF"/>
                </a:solidFill>
              </a:rPr>
              <a:t>X</a:t>
            </a:r>
          </a:p>
          <a:p>
            <a:pPr algn="ctr"/>
            <a:r>
              <a:rPr lang="en-US" sz="1500" b="1" dirty="0">
                <a:solidFill>
                  <a:srgbClr val="0000FF"/>
                </a:solidFill>
              </a:rPr>
              <a:t>(size = 3)</a:t>
            </a:r>
          </a:p>
        </p:txBody>
      </p:sp>
      <p:sp>
        <p:nvSpPr>
          <p:cNvPr id="41" name="TextBox 40"/>
          <p:cNvSpPr txBox="1"/>
          <p:nvPr/>
        </p:nvSpPr>
        <p:spPr>
          <a:xfrm>
            <a:off x="4325598" y="3018063"/>
            <a:ext cx="876778" cy="553998"/>
          </a:xfrm>
          <a:prstGeom prst="rect">
            <a:avLst/>
          </a:prstGeom>
          <a:noFill/>
        </p:spPr>
        <p:txBody>
          <a:bodyPr wrap="none" rtlCol="0">
            <a:spAutoFit/>
          </a:bodyPr>
          <a:lstStyle/>
          <a:p>
            <a:pPr algn="ctr"/>
            <a:r>
              <a:rPr lang="en-US" sz="1500" b="1" dirty="0" smtClean="0">
                <a:solidFill>
                  <a:srgbClr val="00B050"/>
                </a:solidFill>
              </a:rPr>
              <a:t>Pool </a:t>
            </a:r>
            <a:r>
              <a:rPr lang="en-US" sz="1500" b="1" dirty="0">
                <a:solidFill>
                  <a:srgbClr val="00B050"/>
                </a:solidFill>
              </a:rPr>
              <a:t>Y</a:t>
            </a:r>
          </a:p>
          <a:p>
            <a:pPr algn="ctr"/>
            <a:r>
              <a:rPr lang="en-US" sz="1500" b="1" dirty="0">
                <a:solidFill>
                  <a:srgbClr val="00B050"/>
                </a:solidFill>
              </a:rPr>
              <a:t>(size = 4)</a:t>
            </a:r>
          </a:p>
        </p:txBody>
      </p:sp>
      <p:sp>
        <p:nvSpPr>
          <p:cNvPr id="42" name="TextBox 41"/>
          <p:cNvSpPr txBox="1"/>
          <p:nvPr/>
        </p:nvSpPr>
        <p:spPr>
          <a:xfrm>
            <a:off x="5856410" y="3018063"/>
            <a:ext cx="876778" cy="553998"/>
          </a:xfrm>
          <a:prstGeom prst="rect">
            <a:avLst/>
          </a:prstGeom>
          <a:noFill/>
        </p:spPr>
        <p:txBody>
          <a:bodyPr wrap="none" rtlCol="0">
            <a:spAutoFit/>
          </a:bodyPr>
          <a:lstStyle/>
          <a:p>
            <a:pPr algn="ctr"/>
            <a:r>
              <a:rPr lang="en-US" sz="1500" b="1" dirty="0" smtClean="0">
                <a:solidFill>
                  <a:srgbClr val="FFC000"/>
                </a:solidFill>
              </a:rPr>
              <a:t>Pool </a:t>
            </a:r>
            <a:r>
              <a:rPr lang="en-US" sz="1500" b="1" dirty="0">
                <a:solidFill>
                  <a:srgbClr val="FFC000"/>
                </a:solidFill>
              </a:rPr>
              <a:t>Z</a:t>
            </a:r>
          </a:p>
          <a:p>
            <a:pPr algn="ctr"/>
            <a:r>
              <a:rPr lang="en-US" sz="1500" b="1" dirty="0">
                <a:solidFill>
                  <a:srgbClr val="FFC000"/>
                </a:solidFill>
              </a:rPr>
              <a:t>(size = 5)</a:t>
            </a:r>
          </a:p>
        </p:txBody>
      </p:sp>
    </p:spTree>
    <p:extLst>
      <p:ext uri="{BB962C8B-B14F-4D97-AF65-F5344CB8AC3E}">
        <p14:creationId xmlns:p14="http://schemas.microsoft.com/office/powerpoint/2010/main" val="33366581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Title 1"/>
          <p:cNvSpPr>
            <a:spLocks noGrp="1"/>
          </p:cNvSpPr>
          <p:nvPr>
            <p:ph type="title"/>
          </p:nvPr>
        </p:nvSpPr>
        <p:spPr/>
        <p:txBody>
          <a:bodyPr/>
          <a:lstStyle/>
          <a:p>
            <a:r>
              <a:rPr lang="en-US" altLang="en-US" dirty="0"/>
              <a:t>Example: LRU</a:t>
            </a:r>
            <a:endParaRPr lang="en-US" altLang="en-US" dirty="0"/>
          </a:p>
        </p:txBody>
      </p:sp>
      <p:sp>
        <p:nvSpPr>
          <p:cNvPr id="2" name="TextBox 1"/>
          <p:cNvSpPr txBox="1"/>
          <p:nvPr/>
        </p:nvSpPr>
        <p:spPr>
          <a:xfrm>
            <a:off x="1472000" y="2332263"/>
            <a:ext cx="5472973" cy="323165"/>
          </a:xfrm>
          <a:prstGeom prst="rect">
            <a:avLst/>
          </a:prstGeom>
          <a:noFill/>
        </p:spPr>
        <p:txBody>
          <a:bodyPr wrap="none" rtlCol="0">
            <a:spAutoFit/>
          </a:bodyPr>
          <a:lstStyle/>
          <a:p>
            <a:r>
              <a:rPr lang="en-US" sz="1500" b="1" dirty="0"/>
              <a:t>7    0    1    2    0    3    0    4    2    3    0    3    2    1    2    0    1    7    0    1 </a:t>
            </a:r>
          </a:p>
        </p:txBody>
      </p:sp>
      <p:sp>
        <p:nvSpPr>
          <p:cNvPr id="3" name="TextBox 2"/>
          <p:cNvSpPr txBox="1"/>
          <p:nvPr/>
        </p:nvSpPr>
        <p:spPr>
          <a:xfrm>
            <a:off x="3655874" y="2603681"/>
            <a:ext cx="1444050" cy="323165"/>
          </a:xfrm>
          <a:prstGeom prst="rect">
            <a:avLst/>
          </a:prstGeom>
          <a:noFill/>
        </p:spPr>
        <p:txBody>
          <a:bodyPr wrap="none" rtlCol="0">
            <a:spAutoFit/>
          </a:bodyPr>
          <a:lstStyle/>
          <a:p>
            <a:r>
              <a:rPr lang="en-US" sz="1500" b="1" i="1" dirty="0"/>
              <a:t>Reference Trace</a:t>
            </a:r>
          </a:p>
        </p:txBody>
      </p:sp>
      <p:cxnSp>
        <p:nvCxnSpPr>
          <p:cNvPr id="10" name="Straight Arrow Connector 9"/>
          <p:cNvCxnSpPr/>
          <p:nvPr/>
        </p:nvCxnSpPr>
        <p:spPr>
          <a:xfrm flipH="1">
            <a:off x="1543050" y="2765263"/>
            <a:ext cx="19431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5657850" y="2765263"/>
            <a:ext cx="1943100" cy="0"/>
          </a:xfrm>
          <a:prstGeom prst="straightConnector1">
            <a:avLst/>
          </a:prstGeom>
          <a:ln w="28575">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950244" y="3548977"/>
            <a:ext cx="761170" cy="300082"/>
          </a:xfrm>
          <a:prstGeom prst="rect">
            <a:avLst/>
          </a:prstGeom>
          <a:noFill/>
        </p:spPr>
        <p:txBody>
          <a:bodyPr wrap="none" rtlCol="0">
            <a:spAutoFit/>
          </a:bodyPr>
          <a:lstStyle/>
          <a:p>
            <a:r>
              <a:rPr lang="en-US" sz="1350" b="1" dirty="0"/>
              <a:t>Frame 0</a:t>
            </a:r>
          </a:p>
        </p:txBody>
      </p:sp>
      <p:sp>
        <p:nvSpPr>
          <p:cNvPr id="24" name="TextBox 23"/>
          <p:cNvSpPr txBox="1"/>
          <p:nvPr/>
        </p:nvSpPr>
        <p:spPr>
          <a:xfrm>
            <a:off x="1950244" y="3891877"/>
            <a:ext cx="761170" cy="300082"/>
          </a:xfrm>
          <a:prstGeom prst="rect">
            <a:avLst/>
          </a:prstGeom>
          <a:noFill/>
        </p:spPr>
        <p:txBody>
          <a:bodyPr wrap="none" rtlCol="0">
            <a:spAutoFit/>
          </a:bodyPr>
          <a:lstStyle/>
          <a:p>
            <a:r>
              <a:rPr lang="en-US" sz="1350" b="1" dirty="0"/>
              <a:t>Frame 1</a:t>
            </a:r>
          </a:p>
        </p:txBody>
      </p:sp>
      <p:sp>
        <p:nvSpPr>
          <p:cNvPr id="25" name="TextBox 24"/>
          <p:cNvSpPr txBox="1"/>
          <p:nvPr/>
        </p:nvSpPr>
        <p:spPr>
          <a:xfrm>
            <a:off x="1950244" y="4291927"/>
            <a:ext cx="761170" cy="300082"/>
          </a:xfrm>
          <a:prstGeom prst="rect">
            <a:avLst/>
          </a:prstGeom>
          <a:noFill/>
        </p:spPr>
        <p:txBody>
          <a:bodyPr wrap="none" rtlCol="0">
            <a:spAutoFit/>
          </a:bodyPr>
          <a:lstStyle/>
          <a:p>
            <a:r>
              <a:rPr lang="en-US" sz="1350" b="1" dirty="0"/>
              <a:t>Frame 2</a:t>
            </a:r>
          </a:p>
        </p:txBody>
      </p:sp>
      <p:sp>
        <p:nvSpPr>
          <p:cNvPr id="26" name="TextBox 25"/>
          <p:cNvSpPr txBox="1"/>
          <p:nvPr/>
        </p:nvSpPr>
        <p:spPr>
          <a:xfrm>
            <a:off x="1950244" y="4687344"/>
            <a:ext cx="761170" cy="300082"/>
          </a:xfrm>
          <a:prstGeom prst="rect">
            <a:avLst/>
          </a:prstGeom>
          <a:noFill/>
        </p:spPr>
        <p:txBody>
          <a:bodyPr wrap="none" rtlCol="0">
            <a:spAutoFit/>
          </a:bodyPr>
          <a:lstStyle/>
          <a:p>
            <a:r>
              <a:rPr lang="en-US" sz="1350" b="1" dirty="0"/>
              <a:t>Frame 3</a:t>
            </a:r>
          </a:p>
        </p:txBody>
      </p:sp>
      <p:sp>
        <p:nvSpPr>
          <p:cNvPr id="27" name="TextBox 26"/>
          <p:cNvSpPr txBox="1"/>
          <p:nvPr/>
        </p:nvSpPr>
        <p:spPr>
          <a:xfrm>
            <a:off x="1950244" y="5082760"/>
            <a:ext cx="761170" cy="300082"/>
          </a:xfrm>
          <a:prstGeom prst="rect">
            <a:avLst/>
          </a:prstGeom>
          <a:noFill/>
        </p:spPr>
        <p:txBody>
          <a:bodyPr wrap="none" rtlCol="0">
            <a:spAutoFit/>
          </a:bodyPr>
          <a:lstStyle/>
          <a:p>
            <a:r>
              <a:rPr lang="en-US" sz="1350" b="1" dirty="0"/>
              <a:t>Frame 4</a:t>
            </a:r>
          </a:p>
        </p:txBody>
      </p:sp>
      <p:sp>
        <p:nvSpPr>
          <p:cNvPr id="23" name="Rectangle 22"/>
          <p:cNvSpPr/>
          <p:nvPr/>
        </p:nvSpPr>
        <p:spPr>
          <a:xfrm>
            <a:off x="2901715" y="35489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7</a:t>
            </a:r>
          </a:p>
        </p:txBody>
      </p:sp>
      <p:sp>
        <p:nvSpPr>
          <p:cNvPr id="29" name="Rectangle 28"/>
          <p:cNvSpPr/>
          <p:nvPr/>
        </p:nvSpPr>
        <p:spPr>
          <a:xfrm>
            <a:off x="2901715" y="38918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0</a:t>
            </a:r>
          </a:p>
        </p:txBody>
      </p:sp>
      <p:sp>
        <p:nvSpPr>
          <p:cNvPr id="30" name="Rectangle 29"/>
          <p:cNvSpPr/>
          <p:nvPr/>
        </p:nvSpPr>
        <p:spPr>
          <a:xfrm>
            <a:off x="2901715" y="42347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1" name="Rectangle 30"/>
          <p:cNvSpPr/>
          <p:nvPr/>
        </p:nvSpPr>
        <p:spPr>
          <a:xfrm>
            <a:off x="4360626" y="35331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7</a:t>
            </a:r>
          </a:p>
        </p:txBody>
      </p:sp>
      <p:sp>
        <p:nvSpPr>
          <p:cNvPr id="32" name="Rectangle 31"/>
          <p:cNvSpPr/>
          <p:nvPr/>
        </p:nvSpPr>
        <p:spPr>
          <a:xfrm>
            <a:off x="4360626" y="38760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0</a:t>
            </a:r>
          </a:p>
        </p:txBody>
      </p:sp>
      <p:sp>
        <p:nvSpPr>
          <p:cNvPr id="33" name="Rectangle 32"/>
          <p:cNvSpPr/>
          <p:nvPr/>
        </p:nvSpPr>
        <p:spPr>
          <a:xfrm>
            <a:off x="4360626" y="42189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4" name="Rectangle 33"/>
          <p:cNvSpPr/>
          <p:nvPr/>
        </p:nvSpPr>
        <p:spPr>
          <a:xfrm>
            <a:off x="4360626" y="45618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5" name="Rectangle 34"/>
          <p:cNvSpPr/>
          <p:nvPr/>
        </p:nvSpPr>
        <p:spPr>
          <a:xfrm>
            <a:off x="5878345" y="35294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7</a:t>
            </a:r>
          </a:p>
        </p:txBody>
      </p:sp>
      <p:sp>
        <p:nvSpPr>
          <p:cNvPr id="36" name="Rectangle 35"/>
          <p:cNvSpPr/>
          <p:nvPr/>
        </p:nvSpPr>
        <p:spPr>
          <a:xfrm>
            <a:off x="5878345" y="38723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0</a:t>
            </a:r>
          </a:p>
        </p:txBody>
      </p:sp>
      <p:sp>
        <p:nvSpPr>
          <p:cNvPr id="37" name="Rectangle 36"/>
          <p:cNvSpPr/>
          <p:nvPr/>
        </p:nvSpPr>
        <p:spPr>
          <a:xfrm>
            <a:off x="5878345" y="42152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8" name="Rectangle 37"/>
          <p:cNvSpPr/>
          <p:nvPr/>
        </p:nvSpPr>
        <p:spPr>
          <a:xfrm>
            <a:off x="5878344" y="45581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9" name="Rectangle 38"/>
          <p:cNvSpPr/>
          <p:nvPr/>
        </p:nvSpPr>
        <p:spPr>
          <a:xfrm>
            <a:off x="5878344" y="4906166"/>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0176" name="TextBox 50175"/>
          <p:cNvSpPr txBox="1"/>
          <p:nvPr/>
        </p:nvSpPr>
        <p:spPr>
          <a:xfrm>
            <a:off x="2810487" y="5330151"/>
            <a:ext cx="1141659" cy="507831"/>
          </a:xfrm>
          <a:prstGeom prst="rect">
            <a:avLst/>
          </a:prstGeom>
          <a:noFill/>
        </p:spPr>
        <p:txBody>
          <a:bodyPr wrap="none" rtlCol="0">
            <a:spAutoFit/>
          </a:bodyPr>
          <a:lstStyle/>
          <a:p>
            <a:r>
              <a:rPr lang="en-US" sz="1350" dirty="0">
                <a:solidFill>
                  <a:srgbClr val="0000FF"/>
                </a:solidFill>
              </a:rPr>
              <a:t># of Hits:</a:t>
            </a:r>
          </a:p>
          <a:p>
            <a:r>
              <a:rPr lang="en-US" sz="1350" dirty="0">
                <a:solidFill>
                  <a:srgbClr val="0000FF"/>
                </a:solidFill>
              </a:rPr>
              <a:t># of Misses: 2</a:t>
            </a:r>
          </a:p>
        </p:txBody>
      </p:sp>
      <p:sp>
        <p:nvSpPr>
          <p:cNvPr id="43" name="TextBox 42"/>
          <p:cNvSpPr txBox="1"/>
          <p:nvPr/>
        </p:nvSpPr>
        <p:spPr>
          <a:xfrm>
            <a:off x="4325599" y="5330150"/>
            <a:ext cx="1141659" cy="507831"/>
          </a:xfrm>
          <a:prstGeom prst="rect">
            <a:avLst/>
          </a:prstGeom>
          <a:noFill/>
        </p:spPr>
        <p:txBody>
          <a:bodyPr wrap="none" rtlCol="0">
            <a:spAutoFit/>
          </a:bodyPr>
          <a:lstStyle/>
          <a:p>
            <a:r>
              <a:rPr lang="en-US" sz="1350" dirty="0">
                <a:solidFill>
                  <a:srgbClr val="00B050"/>
                </a:solidFill>
              </a:rPr>
              <a:t># of Hits:</a:t>
            </a:r>
          </a:p>
          <a:p>
            <a:r>
              <a:rPr lang="en-US" sz="1350" dirty="0">
                <a:solidFill>
                  <a:srgbClr val="00B050"/>
                </a:solidFill>
              </a:rPr>
              <a:t># of Misses: 2</a:t>
            </a:r>
          </a:p>
        </p:txBody>
      </p:sp>
      <p:sp>
        <p:nvSpPr>
          <p:cNvPr id="44" name="TextBox 43"/>
          <p:cNvSpPr txBox="1"/>
          <p:nvPr/>
        </p:nvSpPr>
        <p:spPr>
          <a:xfrm>
            <a:off x="5853322" y="5345338"/>
            <a:ext cx="1141659" cy="507831"/>
          </a:xfrm>
          <a:prstGeom prst="rect">
            <a:avLst/>
          </a:prstGeom>
          <a:noFill/>
        </p:spPr>
        <p:txBody>
          <a:bodyPr wrap="none" rtlCol="0">
            <a:spAutoFit/>
          </a:bodyPr>
          <a:lstStyle/>
          <a:p>
            <a:r>
              <a:rPr lang="en-US" sz="1350" dirty="0">
                <a:solidFill>
                  <a:srgbClr val="FFC000"/>
                </a:solidFill>
              </a:rPr>
              <a:t># of Hits:</a:t>
            </a:r>
          </a:p>
          <a:p>
            <a:r>
              <a:rPr lang="en-US" sz="1350" dirty="0">
                <a:solidFill>
                  <a:srgbClr val="FFC000"/>
                </a:solidFill>
              </a:rPr>
              <a:t># of Misses: 2</a:t>
            </a:r>
          </a:p>
        </p:txBody>
      </p:sp>
      <p:sp>
        <p:nvSpPr>
          <p:cNvPr id="50177" name="TextBox 50176"/>
          <p:cNvSpPr txBox="1"/>
          <p:nvPr/>
        </p:nvSpPr>
        <p:spPr>
          <a:xfrm>
            <a:off x="1485901" y="1771650"/>
            <a:ext cx="1215397" cy="300082"/>
          </a:xfrm>
          <a:prstGeom prst="rect">
            <a:avLst/>
          </a:prstGeom>
          <a:noFill/>
        </p:spPr>
        <p:txBody>
          <a:bodyPr wrap="none" rtlCol="0">
            <a:spAutoFit/>
          </a:bodyPr>
          <a:lstStyle/>
          <a:p>
            <a:r>
              <a:rPr lang="en-US" sz="1350" b="1" dirty="0"/>
              <a:t>LRU Chain: 0 </a:t>
            </a:r>
            <a:r>
              <a:rPr lang="en-US" sz="1350" b="1" dirty="0">
                <a:solidFill>
                  <a:schemeClr val="bg1">
                    <a:lumMod val="50000"/>
                  </a:schemeClr>
                </a:solidFill>
              </a:rPr>
              <a:t>7</a:t>
            </a:r>
          </a:p>
        </p:txBody>
      </p:sp>
      <p:cxnSp>
        <p:nvCxnSpPr>
          <p:cNvPr id="50180" name="Straight Arrow Connector 50179"/>
          <p:cNvCxnSpPr/>
          <p:nvPr/>
        </p:nvCxnSpPr>
        <p:spPr>
          <a:xfrm>
            <a:off x="2114550" y="2103663"/>
            <a:ext cx="0" cy="282959"/>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866687" y="3018063"/>
            <a:ext cx="876778" cy="553998"/>
          </a:xfrm>
          <a:prstGeom prst="rect">
            <a:avLst/>
          </a:prstGeom>
          <a:noFill/>
        </p:spPr>
        <p:txBody>
          <a:bodyPr wrap="none" rtlCol="0">
            <a:spAutoFit/>
          </a:bodyPr>
          <a:lstStyle/>
          <a:p>
            <a:pPr algn="ctr"/>
            <a:r>
              <a:rPr lang="en-US" sz="1500" b="1" dirty="0" smtClean="0">
                <a:solidFill>
                  <a:srgbClr val="0000FF"/>
                </a:solidFill>
              </a:rPr>
              <a:t>Pool </a:t>
            </a:r>
            <a:r>
              <a:rPr lang="en-US" sz="1500" b="1" dirty="0">
                <a:solidFill>
                  <a:srgbClr val="0000FF"/>
                </a:solidFill>
              </a:rPr>
              <a:t>X</a:t>
            </a:r>
          </a:p>
          <a:p>
            <a:pPr algn="ctr"/>
            <a:r>
              <a:rPr lang="en-US" sz="1500" b="1" dirty="0">
                <a:solidFill>
                  <a:srgbClr val="0000FF"/>
                </a:solidFill>
              </a:rPr>
              <a:t>(size = 3)</a:t>
            </a:r>
          </a:p>
        </p:txBody>
      </p:sp>
      <p:sp>
        <p:nvSpPr>
          <p:cNvPr id="41" name="TextBox 40"/>
          <p:cNvSpPr txBox="1"/>
          <p:nvPr/>
        </p:nvSpPr>
        <p:spPr>
          <a:xfrm>
            <a:off x="4325598" y="3018063"/>
            <a:ext cx="876778" cy="553998"/>
          </a:xfrm>
          <a:prstGeom prst="rect">
            <a:avLst/>
          </a:prstGeom>
          <a:noFill/>
        </p:spPr>
        <p:txBody>
          <a:bodyPr wrap="none" rtlCol="0">
            <a:spAutoFit/>
          </a:bodyPr>
          <a:lstStyle/>
          <a:p>
            <a:pPr algn="ctr"/>
            <a:r>
              <a:rPr lang="en-US" sz="1500" b="1" dirty="0" smtClean="0">
                <a:solidFill>
                  <a:srgbClr val="00B050"/>
                </a:solidFill>
              </a:rPr>
              <a:t>Pool </a:t>
            </a:r>
            <a:r>
              <a:rPr lang="en-US" sz="1500" b="1" dirty="0">
                <a:solidFill>
                  <a:srgbClr val="00B050"/>
                </a:solidFill>
              </a:rPr>
              <a:t>Y</a:t>
            </a:r>
          </a:p>
          <a:p>
            <a:pPr algn="ctr"/>
            <a:r>
              <a:rPr lang="en-US" sz="1500" b="1" dirty="0">
                <a:solidFill>
                  <a:srgbClr val="00B050"/>
                </a:solidFill>
              </a:rPr>
              <a:t>(size = 4)</a:t>
            </a:r>
          </a:p>
        </p:txBody>
      </p:sp>
      <p:sp>
        <p:nvSpPr>
          <p:cNvPr id="42" name="TextBox 41"/>
          <p:cNvSpPr txBox="1"/>
          <p:nvPr/>
        </p:nvSpPr>
        <p:spPr>
          <a:xfrm>
            <a:off x="5856410" y="3018063"/>
            <a:ext cx="876778" cy="553998"/>
          </a:xfrm>
          <a:prstGeom prst="rect">
            <a:avLst/>
          </a:prstGeom>
          <a:noFill/>
        </p:spPr>
        <p:txBody>
          <a:bodyPr wrap="none" rtlCol="0">
            <a:spAutoFit/>
          </a:bodyPr>
          <a:lstStyle/>
          <a:p>
            <a:pPr algn="ctr"/>
            <a:r>
              <a:rPr lang="en-US" sz="1500" b="1" dirty="0" smtClean="0">
                <a:solidFill>
                  <a:srgbClr val="FFC000"/>
                </a:solidFill>
              </a:rPr>
              <a:t>Pool </a:t>
            </a:r>
            <a:r>
              <a:rPr lang="en-US" sz="1500" b="1" dirty="0">
                <a:solidFill>
                  <a:srgbClr val="FFC000"/>
                </a:solidFill>
              </a:rPr>
              <a:t>Z</a:t>
            </a:r>
          </a:p>
          <a:p>
            <a:pPr algn="ctr"/>
            <a:r>
              <a:rPr lang="en-US" sz="1500" b="1" dirty="0">
                <a:solidFill>
                  <a:srgbClr val="FFC000"/>
                </a:solidFill>
              </a:rPr>
              <a:t>(size = 5)</a:t>
            </a:r>
          </a:p>
        </p:txBody>
      </p:sp>
    </p:spTree>
    <p:extLst>
      <p:ext uri="{BB962C8B-B14F-4D97-AF65-F5344CB8AC3E}">
        <p14:creationId xmlns:p14="http://schemas.microsoft.com/office/powerpoint/2010/main" val="21769354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Title 1"/>
          <p:cNvSpPr>
            <a:spLocks noGrp="1"/>
          </p:cNvSpPr>
          <p:nvPr>
            <p:ph type="title"/>
          </p:nvPr>
        </p:nvSpPr>
        <p:spPr/>
        <p:txBody>
          <a:bodyPr/>
          <a:lstStyle/>
          <a:p>
            <a:r>
              <a:rPr lang="en-US" altLang="en-US" dirty="0"/>
              <a:t>Example: LRU</a:t>
            </a:r>
            <a:endParaRPr lang="en-US" altLang="en-US" dirty="0"/>
          </a:p>
        </p:txBody>
      </p:sp>
      <p:sp>
        <p:nvSpPr>
          <p:cNvPr id="2" name="TextBox 1"/>
          <p:cNvSpPr txBox="1"/>
          <p:nvPr/>
        </p:nvSpPr>
        <p:spPr>
          <a:xfrm>
            <a:off x="1472000" y="2332263"/>
            <a:ext cx="5472973" cy="323165"/>
          </a:xfrm>
          <a:prstGeom prst="rect">
            <a:avLst/>
          </a:prstGeom>
          <a:noFill/>
        </p:spPr>
        <p:txBody>
          <a:bodyPr wrap="none" rtlCol="0">
            <a:spAutoFit/>
          </a:bodyPr>
          <a:lstStyle/>
          <a:p>
            <a:r>
              <a:rPr lang="en-US" sz="1500" b="1" dirty="0"/>
              <a:t>7    0    1    2    0    3    0    4    2    3    0    3    2    1    2    0    1    7    0    1 </a:t>
            </a:r>
          </a:p>
        </p:txBody>
      </p:sp>
      <p:sp>
        <p:nvSpPr>
          <p:cNvPr id="3" name="TextBox 2"/>
          <p:cNvSpPr txBox="1"/>
          <p:nvPr/>
        </p:nvSpPr>
        <p:spPr>
          <a:xfrm>
            <a:off x="3655874" y="2603681"/>
            <a:ext cx="1444050" cy="323165"/>
          </a:xfrm>
          <a:prstGeom prst="rect">
            <a:avLst/>
          </a:prstGeom>
          <a:noFill/>
        </p:spPr>
        <p:txBody>
          <a:bodyPr wrap="none" rtlCol="0">
            <a:spAutoFit/>
          </a:bodyPr>
          <a:lstStyle/>
          <a:p>
            <a:r>
              <a:rPr lang="en-US" sz="1500" b="1" i="1" dirty="0"/>
              <a:t>Reference Trace</a:t>
            </a:r>
          </a:p>
        </p:txBody>
      </p:sp>
      <p:cxnSp>
        <p:nvCxnSpPr>
          <p:cNvPr id="10" name="Straight Arrow Connector 9"/>
          <p:cNvCxnSpPr/>
          <p:nvPr/>
        </p:nvCxnSpPr>
        <p:spPr>
          <a:xfrm flipH="1">
            <a:off x="1543050" y="2765263"/>
            <a:ext cx="19431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5657850" y="2765263"/>
            <a:ext cx="1943100" cy="0"/>
          </a:xfrm>
          <a:prstGeom prst="straightConnector1">
            <a:avLst/>
          </a:prstGeom>
          <a:ln w="28575">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950244" y="3548977"/>
            <a:ext cx="761170" cy="300082"/>
          </a:xfrm>
          <a:prstGeom prst="rect">
            <a:avLst/>
          </a:prstGeom>
          <a:noFill/>
        </p:spPr>
        <p:txBody>
          <a:bodyPr wrap="none" rtlCol="0">
            <a:spAutoFit/>
          </a:bodyPr>
          <a:lstStyle/>
          <a:p>
            <a:r>
              <a:rPr lang="en-US" sz="1350" b="1" dirty="0"/>
              <a:t>Frame 0</a:t>
            </a:r>
          </a:p>
        </p:txBody>
      </p:sp>
      <p:sp>
        <p:nvSpPr>
          <p:cNvPr id="24" name="TextBox 23"/>
          <p:cNvSpPr txBox="1"/>
          <p:nvPr/>
        </p:nvSpPr>
        <p:spPr>
          <a:xfrm>
            <a:off x="1950244" y="3891877"/>
            <a:ext cx="761170" cy="300082"/>
          </a:xfrm>
          <a:prstGeom prst="rect">
            <a:avLst/>
          </a:prstGeom>
          <a:noFill/>
        </p:spPr>
        <p:txBody>
          <a:bodyPr wrap="none" rtlCol="0">
            <a:spAutoFit/>
          </a:bodyPr>
          <a:lstStyle/>
          <a:p>
            <a:r>
              <a:rPr lang="en-US" sz="1350" b="1" dirty="0"/>
              <a:t>Frame 1</a:t>
            </a:r>
          </a:p>
        </p:txBody>
      </p:sp>
      <p:sp>
        <p:nvSpPr>
          <p:cNvPr id="25" name="TextBox 24"/>
          <p:cNvSpPr txBox="1"/>
          <p:nvPr/>
        </p:nvSpPr>
        <p:spPr>
          <a:xfrm>
            <a:off x="1950244" y="4291927"/>
            <a:ext cx="761170" cy="300082"/>
          </a:xfrm>
          <a:prstGeom prst="rect">
            <a:avLst/>
          </a:prstGeom>
          <a:noFill/>
        </p:spPr>
        <p:txBody>
          <a:bodyPr wrap="none" rtlCol="0">
            <a:spAutoFit/>
          </a:bodyPr>
          <a:lstStyle/>
          <a:p>
            <a:r>
              <a:rPr lang="en-US" sz="1350" b="1" dirty="0"/>
              <a:t>Frame 2</a:t>
            </a:r>
          </a:p>
        </p:txBody>
      </p:sp>
      <p:sp>
        <p:nvSpPr>
          <p:cNvPr id="26" name="TextBox 25"/>
          <p:cNvSpPr txBox="1"/>
          <p:nvPr/>
        </p:nvSpPr>
        <p:spPr>
          <a:xfrm>
            <a:off x="1950244" y="4687344"/>
            <a:ext cx="761170" cy="300082"/>
          </a:xfrm>
          <a:prstGeom prst="rect">
            <a:avLst/>
          </a:prstGeom>
          <a:noFill/>
        </p:spPr>
        <p:txBody>
          <a:bodyPr wrap="none" rtlCol="0">
            <a:spAutoFit/>
          </a:bodyPr>
          <a:lstStyle/>
          <a:p>
            <a:r>
              <a:rPr lang="en-US" sz="1350" b="1" dirty="0"/>
              <a:t>Frame 3</a:t>
            </a:r>
          </a:p>
        </p:txBody>
      </p:sp>
      <p:sp>
        <p:nvSpPr>
          <p:cNvPr id="27" name="TextBox 26"/>
          <p:cNvSpPr txBox="1"/>
          <p:nvPr/>
        </p:nvSpPr>
        <p:spPr>
          <a:xfrm>
            <a:off x="1950244" y="5082760"/>
            <a:ext cx="761170" cy="300082"/>
          </a:xfrm>
          <a:prstGeom prst="rect">
            <a:avLst/>
          </a:prstGeom>
          <a:noFill/>
        </p:spPr>
        <p:txBody>
          <a:bodyPr wrap="none" rtlCol="0">
            <a:spAutoFit/>
          </a:bodyPr>
          <a:lstStyle/>
          <a:p>
            <a:r>
              <a:rPr lang="en-US" sz="1350" b="1" dirty="0"/>
              <a:t>Frame 4</a:t>
            </a:r>
          </a:p>
        </p:txBody>
      </p:sp>
      <p:sp>
        <p:nvSpPr>
          <p:cNvPr id="23" name="Rectangle 22"/>
          <p:cNvSpPr/>
          <p:nvPr/>
        </p:nvSpPr>
        <p:spPr>
          <a:xfrm>
            <a:off x="2901715" y="35489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7</a:t>
            </a:r>
          </a:p>
        </p:txBody>
      </p:sp>
      <p:sp>
        <p:nvSpPr>
          <p:cNvPr id="29" name="Rectangle 28"/>
          <p:cNvSpPr/>
          <p:nvPr/>
        </p:nvSpPr>
        <p:spPr>
          <a:xfrm>
            <a:off x="2901715" y="38918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0</a:t>
            </a:r>
          </a:p>
        </p:txBody>
      </p:sp>
      <p:sp>
        <p:nvSpPr>
          <p:cNvPr id="30" name="Rectangle 29"/>
          <p:cNvSpPr/>
          <p:nvPr/>
        </p:nvSpPr>
        <p:spPr>
          <a:xfrm>
            <a:off x="2901715" y="42347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1</a:t>
            </a:r>
          </a:p>
        </p:txBody>
      </p:sp>
      <p:sp>
        <p:nvSpPr>
          <p:cNvPr id="31" name="Rectangle 30"/>
          <p:cNvSpPr/>
          <p:nvPr/>
        </p:nvSpPr>
        <p:spPr>
          <a:xfrm>
            <a:off x="4360626" y="35331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7</a:t>
            </a:r>
          </a:p>
        </p:txBody>
      </p:sp>
      <p:sp>
        <p:nvSpPr>
          <p:cNvPr id="32" name="Rectangle 31"/>
          <p:cNvSpPr/>
          <p:nvPr/>
        </p:nvSpPr>
        <p:spPr>
          <a:xfrm>
            <a:off x="4360626" y="38760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0</a:t>
            </a:r>
          </a:p>
        </p:txBody>
      </p:sp>
      <p:sp>
        <p:nvSpPr>
          <p:cNvPr id="33" name="Rectangle 32"/>
          <p:cNvSpPr/>
          <p:nvPr/>
        </p:nvSpPr>
        <p:spPr>
          <a:xfrm>
            <a:off x="4360626" y="42189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1</a:t>
            </a:r>
          </a:p>
        </p:txBody>
      </p:sp>
      <p:sp>
        <p:nvSpPr>
          <p:cNvPr id="34" name="Rectangle 33"/>
          <p:cNvSpPr/>
          <p:nvPr/>
        </p:nvSpPr>
        <p:spPr>
          <a:xfrm>
            <a:off x="4360626" y="45618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5" name="Rectangle 34"/>
          <p:cNvSpPr/>
          <p:nvPr/>
        </p:nvSpPr>
        <p:spPr>
          <a:xfrm>
            <a:off x="5878345" y="35294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7</a:t>
            </a:r>
          </a:p>
        </p:txBody>
      </p:sp>
      <p:sp>
        <p:nvSpPr>
          <p:cNvPr id="36" name="Rectangle 35"/>
          <p:cNvSpPr/>
          <p:nvPr/>
        </p:nvSpPr>
        <p:spPr>
          <a:xfrm>
            <a:off x="5878345" y="38723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0</a:t>
            </a:r>
          </a:p>
        </p:txBody>
      </p:sp>
      <p:sp>
        <p:nvSpPr>
          <p:cNvPr id="37" name="Rectangle 36"/>
          <p:cNvSpPr/>
          <p:nvPr/>
        </p:nvSpPr>
        <p:spPr>
          <a:xfrm>
            <a:off x="5878345" y="42152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1</a:t>
            </a:r>
          </a:p>
        </p:txBody>
      </p:sp>
      <p:sp>
        <p:nvSpPr>
          <p:cNvPr id="38" name="Rectangle 37"/>
          <p:cNvSpPr/>
          <p:nvPr/>
        </p:nvSpPr>
        <p:spPr>
          <a:xfrm>
            <a:off x="5878344" y="45581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9" name="Rectangle 38"/>
          <p:cNvSpPr/>
          <p:nvPr/>
        </p:nvSpPr>
        <p:spPr>
          <a:xfrm>
            <a:off x="5878344" y="4906166"/>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0176" name="TextBox 50175"/>
          <p:cNvSpPr txBox="1"/>
          <p:nvPr/>
        </p:nvSpPr>
        <p:spPr>
          <a:xfrm>
            <a:off x="2810487" y="5330151"/>
            <a:ext cx="1141659" cy="507831"/>
          </a:xfrm>
          <a:prstGeom prst="rect">
            <a:avLst/>
          </a:prstGeom>
          <a:noFill/>
        </p:spPr>
        <p:txBody>
          <a:bodyPr wrap="none" rtlCol="0">
            <a:spAutoFit/>
          </a:bodyPr>
          <a:lstStyle/>
          <a:p>
            <a:r>
              <a:rPr lang="en-US" sz="1350" dirty="0">
                <a:solidFill>
                  <a:srgbClr val="0000FF"/>
                </a:solidFill>
              </a:rPr>
              <a:t># of Hits:</a:t>
            </a:r>
          </a:p>
          <a:p>
            <a:r>
              <a:rPr lang="en-US" sz="1350" dirty="0">
                <a:solidFill>
                  <a:srgbClr val="0000FF"/>
                </a:solidFill>
              </a:rPr>
              <a:t># of Misses: 3</a:t>
            </a:r>
          </a:p>
        </p:txBody>
      </p:sp>
      <p:sp>
        <p:nvSpPr>
          <p:cNvPr id="43" name="TextBox 42"/>
          <p:cNvSpPr txBox="1"/>
          <p:nvPr/>
        </p:nvSpPr>
        <p:spPr>
          <a:xfrm>
            <a:off x="4325599" y="5330150"/>
            <a:ext cx="1141659" cy="507831"/>
          </a:xfrm>
          <a:prstGeom prst="rect">
            <a:avLst/>
          </a:prstGeom>
          <a:noFill/>
        </p:spPr>
        <p:txBody>
          <a:bodyPr wrap="none" rtlCol="0">
            <a:spAutoFit/>
          </a:bodyPr>
          <a:lstStyle/>
          <a:p>
            <a:r>
              <a:rPr lang="en-US" sz="1350" dirty="0">
                <a:solidFill>
                  <a:srgbClr val="00B050"/>
                </a:solidFill>
              </a:rPr>
              <a:t># of Hits:</a:t>
            </a:r>
          </a:p>
          <a:p>
            <a:r>
              <a:rPr lang="en-US" sz="1350" dirty="0">
                <a:solidFill>
                  <a:srgbClr val="00B050"/>
                </a:solidFill>
              </a:rPr>
              <a:t># of Misses: 3</a:t>
            </a:r>
          </a:p>
        </p:txBody>
      </p:sp>
      <p:sp>
        <p:nvSpPr>
          <p:cNvPr id="44" name="TextBox 43"/>
          <p:cNvSpPr txBox="1"/>
          <p:nvPr/>
        </p:nvSpPr>
        <p:spPr>
          <a:xfrm>
            <a:off x="5853322" y="5345338"/>
            <a:ext cx="1141659" cy="507831"/>
          </a:xfrm>
          <a:prstGeom prst="rect">
            <a:avLst/>
          </a:prstGeom>
          <a:noFill/>
        </p:spPr>
        <p:txBody>
          <a:bodyPr wrap="none" rtlCol="0">
            <a:spAutoFit/>
          </a:bodyPr>
          <a:lstStyle/>
          <a:p>
            <a:r>
              <a:rPr lang="en-US" sz="1350" dirty="0">
                <a:solidFill>
                  <a:srgbClr val="FFC000"/>
                </a:solidFill>
              </a:rPr>
              <a:t># of Hits:</a:t>
            </a:r>
          </a:p>
          <a:p>
            <a:r>
              <a:rPr lang="en-US" sz="1350" dirty="0">
                <a:solidFill>
                  <a:srgbClr val="FFC000"/>
                </a:solidFill>
              </a:rPr>
              <a:t># of Misses: 3</a:t>
            </a:r>
          </a:p>
        </p:txBody>
      </p:sp>
      <p:sp>
        <p:nvSpPr>
          <p:cNvPr id="50177" name="TextBox 50176"/>
          <p:cNvSpPr txBox="1"/>
          <p:nvPr/>
        </p:nvSpPr>
        <p:spPr>
          <a:xfrm>
            <a:off x="1485901" y="1771650"/>
            <a:ext cx="1342034" cy="300082"/>
          </a:xfrm>
          <a:prstGeom prst="rect">
            <a:avLst/>
          </a:prstGeom>
          <a:noFill/>
        </p:spPr>
        <p:txBody>
          <a:bodyPr wrap="none" rtlCol="0">
            <a:spAutoFit/>
          </a:bodyPr>
          <a:lstStyle/>
          <a:p>
            <a:r>
              <a:rPr lang="en-US" sz="1350" b="1" dirty="0"/>
              <a:t>LRU Chain: 1 </a:t>
            </a:r>
            <a:r>
              <a:rPr lang="en-US" sz="1350" b="1" dirty="0">
                <a:solidFill>
                  <a:schemeClr val="bg1">
                    <a:lumMod val="50000"/>
                  </a:schemeClr>
                </a:solidFill>
              </a:rPr>
              <a:t>0 </a:t>
            </a:r>
            <a:r>
              <a:rPr lang="en-US" sz="1350" b="1" dirty="0">
                <a:solidFill>
                  <a:schemeClr val="bg1">
                    <a:lumMod val="65000"/>
                  </a:schemeClr>
                </a:solidFill>
              </a:rPr>
              <a:t>7</a:t>
            </a:r>
          </a:p>
        </p:txBody>
      </p:sp>
      <p:cxnSp>
        <p:nvCxnSpPr>
          <p:cNvPr id="50180" name="Straight Arrow Connector 50179"/>
          <p:cNvCxnSpPr/>
          <p:nvPr/>
        </p:nvCxnSpPr>
        <p:spPr>
          <a:xfrm>
            <a:off x="2362200" y="2103663"/>
            <a:ext cx="0" cy="282959"/>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866687" y="3018063"/>
            <a:ext cx="876778" cy="553998"/>
          </a:xfrm>
          <a:prstGeom prst="rect">
            <a:avLst/>
          </a:prstGeom>
          <a:noFill/>
        </p:spPr>
        <p:txBody>
          <a:bodyPr wrap="none" rtlCol="0">
            <a:spAutoFit/>
          </a:bodyPr>
          <a:lstStyle/>
          <a:p>
            <a:pPr algn="ctr"/>
            <a:r>
              <a:rPr lang="en-US" sz="1500" b="1" dirty="0" smtClean="0">
                <a:solidFill>
                  <a:srgbClr val="0000FF"/>
                </a:solidFill>
              </a:rPr>
              <a:t>Pool </a:t>
            </a:r>
            <a:r>
              <a:rPr lang="en-US" sz="1500" b="1" dirty="0">
                <a:solidFill>
                  <a:srgbClr val="0000FF"/>
                </a:solidFill>
              </a:rPr>
              <a:t>X</a:t>
            </a:r>
          </a:p>
          <a:p>
            <a:pPr algn="ctr"/>
            <a:r>
              <a:rPr lang="en-US" sz="1500" b="1" dirty="0">
                <a:solidFill>
                  <a:srgbClr val="0000FF"/>
                </a:solidFill>
              </a:rPr>
              <a:t>(size = 3)</a:t>
            </a:r>
          </a:p>
        </p:txBody>
      </p:sp>
      <p:sp>
        <p:nvSpPr>
          <p:cNvPr id="41" name="TextBox 40"/>
          <p:cNvSpPr txBox="1"/>
          <p:nvPr/>
        </p:nvSpPr>
        <p:spPr>
          <a:xfrm>
            <a:off x="4325598" y="3018063"/>
            <a:ext cx="876778" cy="553998"/>
          </a:xfrm>
          <a:prstGeom prst="rect">
            <a:avLst/>
          </a:prstGeom>
          <a:noFill/>
        </p:spPr>
        <p:txBody>
          <a:bodyPr wrap="none" rtlCol="0">
            <a:spAutoFit/>
          </a:bodyPr>
          <a:lstStyle/>
          <a:p>
            <a:pPr algn="ctr"/>
            <a:r>
              <a:rPr lang="en-US" sz="1500" b="1" dirty="0" smtClean="0">
                <a:solidFill>
                  <a:srgbClr val="00B050"/>
                </a:solidFill>
              </a:rPr>
              <a:t>Pool </a:t>
            </a:r>
            <a:r>
              <a:rPr lang="en-US" sz="1500" b="1" dirty="0">
                <a:solidFill>
                  <a:srgbClr val="00B050"/>
                </a:solidFill>
              </a:rPr>
              <a:t>Y</a:t>
            </a:r>
          </a:p>
          <a:p>
            <a:pPr algn="ctr"/>
            <a:r>
              <a:rPr lang="en-US" sz="1500" b="1" dirty="0">
                <a:solidFill>
                  <a:srgbClr val="00B050"/>
                </a:solidFill>
              </a:rPr>
              <a:t>(size = 4)</a:t>
            </a:r>
          </a:p>
        </p:txBody>
      </p:sp>
      <p:sp>
        <p:nvSpPr>
          <p:cNvPr id="42" name="TextBox 41"/>
          <p:cNvSpPr txBox="1"/>
          <p:nvPr/>
        </p:nvSpPr>
        <p:spPr>
          <a:xfrm>
            <a:off x="5856410" y="3018063"/>
            <a:ext cx="876778" cy="553998"/>
          </a:xfrm>
          <a:prstGeom prst="rect">
            <a:avLst/>
          </a:prstGeom>
          <a:noFill/>
        </p:spPr>
        <p:txBody>
          <a:bodyPr wrap="none" rtlCol="0">
            <a:spAutoFit/>
          </a:bodyPr>
          <a:lstStyle/>
          <a:p>
            <a:pPr algn="ctr"/>
            <a:r>
              <a:rPr lang="en-US" sz="1500" b="1" dirty="0" smtClean="0">
                <a:solidFill>
                  <a:srgbClr val="FFC000"/>
                </a:solidFill>
              </a:rPr>
              <a:t>Pool </a:t>
            </a:r>
            <a:r>
              <a:rPr lang="en-US" sz="1500" b="1" dirty="0">
                <a:solidFill>
                  <a:srgbClr val="FFC000"/>
                </a:solidFill>
              </a:rPr>
              <a:t>Z</a:t>
            </a:r>
          </a:p>
          <a:p>
            <a:pPr algn="ctr"/>
            <a:r>
              <a:rPr lang="en-US" sz="1500" b="1" dirty="0">
                <a:solidFill>
                  <a:srgbClr val="FFC000"/>
                </a:solidFill>
              </a:rPr>
              <a:t>(size = 5)</a:t>
            </a:r>
          </a:p>
        </p:txBody>
      </p:sp>
    </p:spTree>
    <p:extLst>
      <p:ext uri="{BB962C8B-B14F-4D97-AF65-F5344CB8AC3E}">
        <p14:creationId xmlns:p14="http://schemas.microsoft.com/office/powerpoint/2010/main" val="23322340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Title 1"/>
          <p:cNvSpPr>
            <a:spLocks noGrp="1"/>
          </p:cNvSpPr>
          <p:nvPr>
            <p:ph type="title"/>
          </p:nvPr>
        </p:nvSpPr>
        <p:spPr/>
        <p:txBody>
          <a:bodyPr/>
          <a:lstStyle/>
          <a:p>
            <a:r>
              <a:rPr lang="en-US" altLang="en-US" dirty="0"/>
              <a:t>Example: LRU</a:t>
            </a:r>
            <a:endParaRPr lang="en-US" altLang="en-US" dirty="0"/>
          </a:p>
        </p:txBody>
      </p:sp>
      <p:sp>
        <p:nvSpPr>
          <p:cNvPr id="2" name="TextBox 1"/>
          <p:cNvSpPr txBox="1"/>
          <p:nvPr/>
        </p:nvSpPr>
        <p:spPr>
          <a:xfrm>
            <a:off x="1472000" y="2332263"/>
            <a:ext cx="5472973" cy="323165"/>
          </a:xfrm>
          <a:prstGeom prst="rect">
            <a:avLst/>
          </a:prstGeom>
          <a:noFill/>
        </p:spPr>
        <p:txBody>
          <a:bodyPr wrap="none" rtlCol="0">
            <a:spAutoFit/>
          </a:bodyPr>
          <a:lstStyle/>
          <a:p>
            <a:r>
              <a:rPr lang="en-US" sz="1500" b="1" dirty="0"/>
              <a:t>7    0    1    2    0    3    0    4    2    3    0    3    2    1    2    0    1    7    0    1 </a:t>
            </a:r>
          </a:p>
        </p:txBody>
      </p:sp>
      <p:sp>
        <p:nvSpPr>
          <p:cNvPr id="3" name="TextBox 2"/>
          <p:cNvSpPr txBox="1"/>
          <p:nvPr/>
        </p:nvSpPr>
        <p:spPr>
          <a:xfrm>
            <a:off x="3655874" y="2603681"/>
            <a:ext cx="1444050" cy="323165"/>
          </a:xfrm>
          <a:prstGeom prst="rect">
            <a:avLst/>
          </a:prstGeom>
          <a:noFill/>
        </p:spPr>
        <p:txBody>
          <a:bodyPr wrap="none" rtlCol="0">
            <a:spAutoFit/>
          </a:bodyPr>
          <a:lstStyle/>
          <a:p>
            <a:r>
              <a:rPr lang="en-US" sz="1500" b="1" i="1" dirty="0"/>
              <a:t>Reference Trace</a:t>
            </a:r>
          </a:p>
        </p:txBody>
      </p:sp>
      <p:cxnSp>
        <p:nvCxnSpPr>
          <p:cNvPr id="10" name="Straight Arrow Connector 9"/>
          <p:cNvCxnSpPr/>
          <p:nvPr/>
        </p:nvCxnSpPr>
        <p:spPr>
          <a:xfrm flipH="1">
            <a:off x="1543050" y="2765263"/>
            <a:ext cx="19431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5657850" y="2765263"/>
            <a:ext cx="1943100" cy="0"/>
          </a:xfrm>
          <a:prstGeom prst="straightConnector1">
            <a:avLst/>
          </a:prstGeom>
          <a:ln w="28575">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950244" y="3548977"/>
            <a:ext cx="761170" cy="300082"/>
          </a:xfrm>
          <a:prstGeom prst="rect">
            <a:avLst/>
          </a:prstGeom>
          <a:noFill/>
        </p:spPr>
        <p:txBody>
          <a:bodyPr wrap="none" rtlCol="0">
            <a:spAutoFit/>
          </a:bodyPr>
          <a:lstStyle/>
          <a:p>
            <a:r>
              <a:rPr lang="en-US" sz="1350" b="1" dirty="0"/>
              <a:t>Frame 0</a:t>
            </a:r>
          </a:p>
        </p:txBody>
      </p:sp>
      <p:sp>
        <p:nvSpPr>
          <p:cNvPr id="24" name="TextBox 23"/>
          <p:cNvSpPr txBox="1"/>
          <p:nvPr/>
        </p:nvSpPr>
        <p:spPr>
          <a:xfrm>
            <a:off x="1950244" y="3891877"/>
            <a:ext cx="761170" cy="300082"/>
          </a:xfrm>
          <a:prstGeom prst="rect">
            <a:avLst/>
          </a:prstGeom>
          <a:noFill/>
        </p:spPr>
        <p:txBody>
          <a:bodyPr wrap="none" rtlCol="0">
            <a:spAutoFit/>
          </a:bodyPr>
          <a:lstStyle/>
          <a:p>
            <a:r>
              <a:rPr lang="en-US" sz="1350" b="1" dirty="0"/>
              <a:t>Frame 1</a:t>
            </a:r>
          </a:p>
        </p:txBody>
      </p:sp>
      <p:sp>
        <p:nvSpPr>
          <p:cNvPr id="25" name="TextBox 24"/>
          <p:cNvSpPr txBox="1"/>
          <p:nvPr/>
        </p:nvSpPr>
        <p:spPr>
          <a:xfrm>
            <a:off x="1950244" y="4291927"/>
            <a:ext cx="761170" cy="300082"/>
          </a:xfrm>
          <a:prstGeom prst="rect">
            <a:avLst/>
          </a:prstGeom>
          <a:noFill/>
        </p:spPr>
        <p:txBody>
          <a:bodyPr wrap="none" rtlCol="0">
            <a:spAutoFit/>
          </a:bodyPr>
          <a:lstStyle/>
          <a:p>
            <a:r>
              <a:rPr lang="en-US" sz="1350" b="1" dirty="0"/>
              <a:t>Frame 2</a:t>
            </a:r>
          </a:p>
        </p:txBody>
      </p:sp>
      <p:sp>
        <p:nvSpPr>
          <p:cNvPr id="26" name="TextBox 25"/>
          <p:cNvSpPr txBox="1"/>
          <p:nvPr/>
        </p:nvSpPr>
        <p:spPr>
          <a:xfrm>
            <a:off x="1950244" y="4687344"/>
            <a:ext cx="761170" cy="300082"/>
          </a:xfrm>
          <a:prstGeom prst="rect">
            <a:avLst/>
          </a:prstGeom>
          <a:noFill/>
        </p:spPr>
        <p:txBody>
          <a:bodyPr wrap="none" rtlCol="0">
            <a:spAutoFit/>
          </a:bodyPr>
          <a:lstStyle/>
          <a:p>
            <a:r>
              <a:rPr lang="en-US" sz="1350" b="1" dirty="0"/>
              <a:t>Frame 3</a:t>
            </a:r>
          </a:p>
        </p:txBody>
      </p:sp>
      <p:sp>
        <p:nvSpPr>
          <p:cNvPr id="27" name="TextBox 26"/>
          <p:cNvSpPr txBox="1"/>
          <p:nvPr/>
        </p:nvSpPr>
        <p:spPr>
          <a:xfrm>
            <a:off x="1950244" y="5082760"/>
            <a:ext cx="761170" cy="300082"/>
          </a:xfrm>
          <a:prstGeom prst="rect">
            <a:avLst/>
          </a:prstGeom>
          <a:noFill/>
        </p:spPr>
        <p:txBody>
          <a:bodyPr wrap="none" rtlCol="0">
            <a:spAutoFit/>
          </a:bodyPr>
          <a:lstStyle/>
          <a:p>
            <a:r>
              <a:rPr lang="en-US" sz="1350" b="1" dirty="0"/>
              <a:t>Frame 4</a:t>
            </a:r>
          </a:p>
        </p:txBody>
      </p:sp>
      <p:sp>
        <p:nvSpPr>
          <p:cNvPr id="23" name="Rectangle 22"/>
          <p:cNvSpPr/>
          <p:nvPr/>
        </p:nvSpPr>
        <p:spPr>
          <a:xfrm>
            <a:off x="2901715" y="35489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2</a:t>
            </a:r>
          </a:p>
        </p:txBody>
      </p:sp>
      <p:sp>
        <p:nvSpPr>
          <p:cNvPr id="29" name="Rectangle 28"/>
          <p:cNvSpPr/>
          <p:nvPr/>
        </p:nvSpPr>
        <p:spPr>
          <a:xfrm>
            <a:off x="2901715" y="38918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0</a:t>
            </a:r>
          </a:p>
        </p:txBody>
      </p:sp>
      <p:sp>
        <p:nvSpPr>
          <p:cNvPr id="30" name="Rectangle 29"/>
          <p:cNvSpPr/>
          <p:nvPr/>
        </p:nvSpPr>
        <p:spPr>
          <a:xfrm>
            <a:off x="2901715" y="42347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1</a:t>
            </a:r>
          </a:p>
        </p:txBody>
      </p:sp>
      <p:sp>
        <p:nvSpPr>
          <p:cNvPr id="31" name="Rectangle 30"/>
          <p:cNvSpPr/>
          <p:nvPr/>
        </p:nvSpPr>
        <p:spPr>
          <a:xfrm>
            <a:off x="4360626" y="35331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7</a:t>
            </a:r>
          </a:p>
        </p:txBody>
      </p:sp>
      <p:sp>
        <p:nvSpPr>
          <p:cNvPr id="32" name="Rectangle 31"/>
          <p:cNvSpPr/>
          <p:nvPr/>
        </p:nvSpPr>
        <p:spPr>
          <a:xfrm>
            <a:off x="4360626" y="38760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0</a:t>
            </a:r>
          </a:p>
        </p:txBody>
      </p:sp>
      <p:sp>
        <p:nvSpPr>
          <p:cNvPr id="33" name="Rectangle 32"/>
          <p:cNvSpPr/>
          <p:nvPr/>
        </p:nvSpPr>
        <p:spPr>
          <a:xfrm>
            <a:off x="4360626" y="42189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1</a:t>
            </a:r>
          </a:p>
        </p:txBody>
      </p:sp>
      <p:sp>
        <p:nvSpPr>
          <p:cNvPr id="34" name="Rectangle 33"/>
          <p:cNvSpPr/>
          <p:nvPr/>
        </p:nvSpPr>
        <p:spPr>
          <a:xfrm>
            <a:off x="4360626" y="45618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2</a:t>
            </a:r>
          </a:p>
        </p:txBody>
      </p:sp>
      <p:sp>
        <p:nvSpPr>
          <p:cNvPr id="35" name="Rectangle 34"/>
          <p:cNvSpPr/>
          <p:nvPr/>
        </p:nvSpPr>
        <p:spPr>
          <a:xfrm>
            <a:off x="5878345" y="35294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7</a:t>
            </a:r>
          </a:p>
        </p:txBody>
      </p:sp>
      <p:sp>
        <p:nvSpPr>
          <p:cNvPr id="36" name="Rectangle 35"/>
          <p:cNvSpPr/>
          <p:nvPr/>
        </p:nvSpPr>
        <p:spPr>
          <a:xfrm>
            <a:off x="5878345" y="38723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0</a:t>
            </a:r>
          </a:p>
        </p:txBody>
      </p:sp>
      <p:sp>
        <p:nvSpPr>
          <p:cNvPr id="37" name="Rectangle 36"/>
          <p:cNvSpPr/>
          <p:nvPr/>
        </p:nvSpPr>
        <p:spPr>
          <a:xfrm>
            <a:off x="5878345" y="42152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1</a:t>
            </a:r>
          </a:p>
        </p:txBody>
      </p:sp>
      <p:sp>
        <p:nvSpPr>
          <p:cNvPr id="38" name="Rectangle 37"/>
          <p:cNvSpPr/>
          <p:nvPr/>
        </p:nvSpPr>
        <p:spPr>
          <a:xfrm>
            <a:off x="5878344" y="45581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2</a:t>
            </a:r>
          </a:p>
        </p:txBody>
      </p:sp>
      <p:sp>
        <p:nvSpPr>
          <p:cNvPr id="39" name="Rectangle 38"/>
          <p:cNvSpPr/>
          <p:nvPr/>
        </p:nvSpPr>
        <p:spPr>
          <a:xfrm>
            <a:off x="5878344" y="4906166"/>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0176" name="TextBox 50175"/>
          <p:cNvSpPr txBox="1"/>
          <p:nvPr/>
        </p:nvSpPr>
        <p:spPr>
          <a:xfrm>
            <a:off x="2810487" y="5330151"/>
            <a:ext cx="1141659" cy="507831"/>
          </a:xfrm>
          <a:prstGeom prst="rect">
            <a:avLst/>
          </a:prstGeom>
          <a:noFill/>
        </p:spPr>
        <p:txBody>
          <a:bodyPr wrap="none" rtlCol="0">
            <a:spAutoFit/>
          </a:bodyPr>
          <a:lstStyle/>
          <a:p>
            <a:r>
              <a:rPr lang="en-US" sz="1350" dirty="0">
                <a:solidFill>
                  <a:srgbClr val="0000FF"/>
                </a:solidFill>
              </a:rPr>
              <a:t># of Hits:</a:t>
            </a:r>
          </a:p>
          <a:p>
            <a:r>
              <a:rPr lang="en-US" sz="1350" dirty="0">
                <a:solidFill>
                  <a:srgbClr val="0000FF"/>
                </a:solidFill>
              </a:rPr>
              <a:t># of Misses: 4</a:t>
            </a:r>
          </a:p>
        </p:txBody>
      </p:sp>
      <p:sp>
        <p:nvSpPr>
          <p:cNvPr id="43" name="TextBox 42"/>
          <p:cNvSpPr txBox="1"/>
          <p:nvPr/>
        </p:nvSpPr>
        <p:spPr>
          <a:xfrm>
            <a:off x="4325599" y="5330150"/>
            <a:ext cx="1141659" cy="507831"/>
          </a:xfrm>
          <a:prstGeom prst="rect">
            <a:avLst/>
          </a:prstGeom>
          <a:noFill/>
        </p:spPr>
        <p:txBody>
          <a:bodyPr wrap="none" rtlCol="0">
            <a:spAutoFit/>
          </a:bodyPr>
          <a:lstStyle/>
          <a:p>
            <a:r>
              <a:rPr lang="en-US" sz="1350" dirty="0">
                <a:solidFill>
                  <a:srgbClr val="00B050"/>
                </a:solidFill>
              </a:rPr>
              <a:t># of Hits:</a:t>
            </a:r>
          </a:p>
          <a:p>
            <a:r>
              <a:rPr lang="en-US" sz="1350" dirty="0">
                <a:solidFill>
                  <a:srgbClr val="00B050"/>
                </a:solidFill>
              </a:rPr>
              <a:t># of Misses: 4</a:t>
            </a:r>
          </a:p>
        </p:txBody>
      </p:sp>
      <p:sp>
        <p:nvSpPr>
          <p:cNvPr id="44" name="TextBox 43"/>
          <p:cNvSpPr txBox="1"/>
          <p:nvPr/>
        </p:nvSpPr>
        <p:spPr>
          <a:xfrm>
            <a:off x="5853322" y="5345338"/>
            <a:ext cx="1141659" cy="507831"/>
          </a:xfrm>
          <a:prstGeom prst="rect">
            <a:avLst/>
          </a:prstGeom>
          <a:noFill/>
        </p:spPr>
        <p:txBody>
          <a:bodyPr wrap="none" rtlCol="0">
            <a:spAutoFit/>
          </a:bodyPr>
          <a:lstStyle/>
          <a:p>
            <a:r>
              <a:rPr lang="en-US" sz="1350" dirty="0">
                <a:solidFill>
                  <a:srgbClr val="FFC000"/>
                </a:solidFill>
              </a:rPr>
              <a:t># of Hits:</a:t>
            </a:r>
          </a:p>
          <a:p>
            <a:r>
              <a:rPr lang="en-US" sz="1350" dirty="0">
                <a:solidFill>
                  <a:srgbClr val="FFC000"/>
                </a:solidFill>
              </a:rPr>
              <a:t># of Misses: 4</a:t>
            </a:r>
          </a:p>
        </p:txBody>
      </p:sp>
      <p:sp>
        <p:nvSpPr>
          <p:cNvPr id="50177" name="TextBox 50176"/>
          <p:cNvSpPr txBox="1"/>
          <p:nvPr/>
        </p:nvSpPr>
        <p:spPr>
          <a:xfrm>
            <a:off x="1485900" y="1771650"/>
            <a:ext cx="1468672" cy="300082"/>
          </a:xfrm>
          <a:prstGeom prst="rect">
            <a:avLst/>
          </a:prstGeom>
          <a:noFill/>
        </p:spPr>
        <p:txBody>
          <a:bodyPr wrap="none" rtlCol="0">
            <a:spAutoFit/>
          </a:bodyPr>
          <a:lstStyle/>
          <a:p>
            <a:r>
              <a:rPr lang="en-US" sz="1350" b="1" dirty="0"/>
              <a:t>LRU Chain: 2 </a:t>
            </a:r>
            <a:r>
              <a:rPr lang="en-US" sz="1350" b="1" dirty="0">
                <a:solidFill>
                  <a:schemeClr val="bg1">
                    <a:lumMod val="50000"/>
                  </a:schemeClr>
                </a:solidFill>
              </a:rPr>
              <a:t>1</a:t>
            </a:r>
            <a:r>
              <a:rPr lang="en-US" sz="1350" b="1" dirty="0"/>
              <a:t> </a:t>
            </a:r>
            <a:r>
              <a:rPr lang="en-US" sz="1350" b="1" dirty="0">
                <a:solidFill>
                  <a:schemeClr val="bg1">
                    <a:lumMod val="65000"/>
                  </a:schemeClr>
                </a:solidFill>
              </a:rPr>
              <a:t>0</a:t>
            </a:r>
            <a:r>
              <a:rPr lang="en-US" sz="1350" b="1" dirty="0">
                <a:solidFill>
                  <a:schemeClr val="bg1">
                    <a:lumMod val="50000"/>
                  </a:schemeClr>
                </a:solidFill>
              </a:rPr>
              <a:t> </a:t>
            </a:r>
            <a:r>
              <a:rPr lang="en-US" sz="1350" b="1" dirty="0">
                <a:solidFill>
                  <a:schemeClr val="bg1">
                    <a:lumMod val="75000"/>
                  </a:schemeClr>
                </a:solidFill>
              </a:rPr>
              <a:t>7</a:t>
            </a:r>
          </a:p>
        </p:txBody>
      </p:sp>
      <p:cxnSp>
        <p:nvCxnSpPr>
          <p:cNvPr id="50180" name="Straight Arrow Connector 50179"/>
          <p:cNvCxnSpPr/>
          <p:nvPr/>
        </p:nvCxnSpPr>
        <p:spPr>
          <a:xfrm>
            <a:off x="2628900" y="2103663"/>
            <a:ext cx="0" cy="282959"/>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866687" y="3018063"/>
            <a:ext cx="876778" cy="553998"/>
          </a:xfrm>
          <a:prstGeom prst="rect">
            <a:avLst/>
          </a:prstGeom>
          <a:noFill/>
        </p:spPr>
        <p:txBody>
          <a:bodyPr wrap="none" rtlCol="0">
            <a:spAutoFit/>
          </a:bodyPr>
          <a:lstStyle/>
          <a:p>
            <a:pPr algn="ctr"/>
            <a:r>
              <a:rPr lang="en-US" sz="1500" b="1" dirty="0" smtClean="0">
                <a:solidFill>
                  <a:srgbClr val="0000FF"/>
                </a:solidFill>
              </a:rPr>
              <a:t>Pool </a:t>
            </a:r>
            <a:r>
              <a:rPr lang="en-US" sz="1500" b="1" dirty="0">
                <a:solidFill>
                  <a:srgbClr val="0000FF"/>
                </a:solidFill>
              </a:rPr>
              <a:t>X</a:t>
            </a:r>
          </a:p>
          <a:p>
            <a:pPr algn="ctr"/>
            <a:r>
              <a:rPr lang="en-US" sz="1500" b="1" dirty="0">
                <a:solidFill>
                  <a:srgbClr val="0000FF"/>
                </a:solidFill>
              </a:rPr>
              <a:t>(size = 3)</a:t>
            </a:r>
          </a:p>
        </p:txBody>
      </p:sp>
      <p:sp>
        <p:nvSpPr>
          <p:cNvPr id="41" name="TextBox 40"/>
          <p:cNvSpPr txBox="1"/>
          <p:nvPr/>
        </p:nvSpPr>
        <p:spPr>
          <a:xfrm>
            <a:off x="4325598" y="3018063"/>
            <a:ext cx="876778" cy="553998"/>
          </a:xfrm>
          <a:prstGeom prst="rect">
            <a:avLst/>
          </a:prstGeom>
          <a:noFill/>
        </p:spPr>
        <p:txBody>
          <a:bodyPr wrap="none" rtlCol="0">
            <a:spAutoFit/>
          </a:bodyPr>
          <a:lstStyle/>
          <a:p>
            <a:pPr algn="ctr"/>
            <a:r>
              <a:rPr lang="en-US" sz="1500" b="1" dirty="0" smtClean="0">
                <a:solidFill>
                  <a:srgbClr val="00B050"/>
                </a:solidFill>
              </a:rPr>
              <a:t>Pool </a:t>
            </a:r>
            <a:r>
              <a:rPr lang="en-US" sz="1500" b="1" dirty="0">
                <a:solidFill>
                  <a:srgbClr val="00B050"/>
                </a:solidFill>
              </a:rPr>
              <a:t>Y</a:t>
            </a:r>
          </a:p>
          <a:p>
            <a:pPr algn="ctr"/>
            <a:r>
              <a:rPr lang="en-US" sz="1500" b="1" dirty="0">
                <a:solidFill>
                  <a:srgbClr val="00B050"/>
                </a:solidFill>
              </a:rPr>
              <a:t>(size = 4)</a:t>
            </a:r>
          </a:p>
        </p:txBody>
      </p:sp>
      <p:sp>
        <p:nvSpPr>
          <p:cNvPr id="42" name="TextBox 41"/>
          <p:cNvSpPr txBox="1"/>
          <p:nvPr/>
        </p:nvSpPr>
        <p:spPr>
          <a:xfrm>
            <a:off x="5856410" y="3018063"/>
            <a:ext cx="876778" cy="553998"/>
          </a:xfrm>
          <a:prstGeom prst="rect">
            <a:avLst/>
          </a:prstGeom>
          <a:noFill/>
        </p:spPr>
        <p:txBody>
          <a:bodyPr wrap="none" rtlCol="0">
            <a:spAutoFit/>
          </a:bodyPr>
          <a:lstStyle/>
          <a:p>
            <a:pPr algn="ctr"/>
            <a:r>
              <a:rPr lang="en-US" sz="1500" b="1" dirty="0" smtClean="0">
                <a:solidFill>
                  <a:srgbClr val="FFC000"/>
                </a:solidFill>
              </a:rPr>
              <a:t>Pool </a:t>
            </a:r>
            <a:r>
              <a:rPr lang="en-US" sz="1500" b="1" dirty="0">
                <a:solidFill>
                  <a:srgbClr val="FFC000"/>
                </a:solidFill>
              </a:rPr>
              <a:t>Z</a:t>
            </a:r>
          </a:p>
          <a:p>
            <a:pPr algn="ctr"/>
            <a:r>
              <a:rPr lang="en-US" sz="1500" b="1" dirty="0">
                <a:solidFill>
                  <a:srgbClr val="FFC000"/>
                </a:solidFill>
              </a:rPr>
              <a:t>(size = 5)</a:t>
            </a:r>
          </a:p>
        </p:txBody>
      </p:sp>
    </p:spTree>
    <p:extLst>
      <p:ext uri="{BB962C8B-B14F-4D97-AF65-F5344CB8AC3E}">
        <p14:creationId xmlns:p14="http://schemas.microsoft.com/office/powerpoint/2010/main" val="1199355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lstStyle/>
          <a:p>
            <a:r>
              <a:rPr lang="en-US" dirty="0" smtClean="0">
                <a:ea typeface="ＭＳ Ｐゴシック" pitchFamily="34" charset="-128"/>
              </a:rPr>
              <a:t>DBMS Layers</a:t>
            </a:r>
          </a:p>
        </p:txBody>
      </p:sp>
      <p:sp>
        <p:nvSpPr>
          <p:cNvPr id="5" name="Rectangle 5"/>
          <p:cNvSpPr>
            <a:spLocks noChangeArrowheads="1"/>
          </p:cNvSpPr>
          <p:nvPr/>
        </p:nvSpPr>
        <p:spPr bwMode="auto">
          <a:xfrm>
            <a:off x="3322842" y="2154238"/>
            <a:ext cx="2355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Query Optimization</a:t>
            </a:r>
          </a:p>
          <a:p>
            <a:r>
              <a:rPr lang="en-US" sz="2000">
                <a:solidFill>
                  <a:schemeClr val="tx1"/>
                </a:solidFill>
                <a:latin typeface="Arial" pitchFamily="34" charset="0"/>
              </a:rPr>
              <a:t>and Execution</a:t>
            </a:r>
            <a:endParaRPr lang="en-US" sz="2000">
              <a:solidFill>
                <a:schemeClr val="tx2"/>
              </a:solidFill>
              <a:latin typeface="Arial" pitchFamily="34" charset="0"/>
            </a:endParaRPr>
          </a:p>
        </p:txBody>
      </p:sp>
      <p:sp>
        <p:nvSpPr>
          <p:cNvPr id="6" name="Rectangle 6"/>
          <p:cNvSpPr>
            <a:spLocks noChangeArrowheads="1"/>
          </p:cNvSpPr>
          <p:nvPr/>
        </p:nvSpPr>
        <p:spPr bwMode="auto">
          <a:xfrm>
            <a:off x="3245054" y="2984500"/>
            <a:ext cx="2513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Relational Operators</a:t>
            </a:r>
          </a:p>
        </p:txBody>
      </p:sp>
      <p:sp>
        <p:nvSpPr>
          <p:cNvPr id="7" name="Rectangle 7"/>
          <p:cNvSpPr>
            <a:spLocks noChangeArrowheads="1"/>
          </p:cNvSpPr>
          <p:nvPr/>
        </p:nvSpPr>
        <p:spPr bwMode="auto">
          <a:xfrm>
            <a:off x="2927554" y="3494088"/>
            <a:ext cx="3148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Files and Access Methods</a:t>
            </a:r>
          </a:p>
        </p:txBody>
      </p:sp>
      <p:sp>
        <p:nvSpPr>
          <p:cNvPr id="8" name="Rectangle 8"/>
          <p:cNvSpPr>
            <a:spLocks noChangeArrowheads="1"/>
          </p:cNvSpPr>
          <p:nvPr/>
        </p:nvSpPr>
        <p:spPr bwMode="auto">
          <a:xfrm>
            <a:off x="3297442" y="4076700"/>
            <a:ext cx="2411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2"/>
                </a:solidFill>
                <a:latin typeface="Arial" pitchFamily="34" charset="0"/>
              </a:rPr>
              <a:t>Buffer Management</a:t>
            </a:r>
            <a:endParaRPr lang="en-US" sz="2000">
              <a:solidFill>
                <a:schemeClr val="tx1"/>
              </a:solidFill>
              <a:latin typeface="Arial" pitchFamily="34" charset="0"/>
            </a:endParaRPr>
          </a:p>
        </p:txBody>
      </p:sp>
      <p:sp>
        <p:nvSpPr>
          <p:cNvPr id="9" name="Rectangle 9"/>
          <p:cNvSpPr>
            <a:spLocks noChangeArrowheads="1"/>
          </p:cNvSpPr>
          <p:nvPr/>
        </p:nvSpPr>
        <p:spPr bwMode="auto">
          <a:xfrm>
            <a:off x="2991054" y="4602163"/>
            <a:ext cx="3021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2"/>
                </a:solidFill>
                <a:latin typeface="Arial" pitchFamily="34" charset="0"/>
              </a:rPr>
              <a:t>Disk Space Management</a:t>
            </a:r>
          </a:p>
        </p:txBody>
      </p:sp>
      <p:sp>
        <p:nvSpPr>
          <p:cNvPr id="10" name="Rectangle 10"/>
          <p:cNvSpPr>
            <a:spLocks noChangeArrowheads="1"/>
          </p:cNvSpPr>
          <p:nvPr/>
        </p:nvSpPr>
        <p:spPr bwMode="auto">
          <a:xfrm>
            <a:off x="2889454" y="2160588"/>
            <a:ext cx="3222625" cy="2871787"/>
          </a:xfrm>
          <a:prstGeom prst="rect">
            <a:avLst/>
          </a:prstGeom>
          <a:noFill/>
          <a:ln w="508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Line 11"/>
          <p:cNvSpPr>
            <a:spLocks noChangeShapeType="1"/>
          </p:cNvSpPr>
          <p:nvPr/>
        </p:nvSpPr>
        <p:spPr bwMode="auto">
          <a:xfrm>
            <a:off x="2864054" y="29241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 name="Line 12"/>
          <p:cNvSpPr>
            <a:spLocks noChangeShapeType="1"/>
          </p:cNvSpPr>
          <p:nvPr/>
        </p:nvSpPr>
        <p:spPr bwMode="auto">
          <a:xfrm>
            <a:off x="2864054" y="34575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 name="Line 13"/>
          <p:cNvSpPr>
            <a:spLocks noChangeShapeType="1"/>
          </p:cNvSpPr>
          <p:nvPr/>
        </p:nvSpPr>
        <p:spPr bwMode="auto">
          <a:xfrm>
            <a:off x="2864054" y="39147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 name="Line 14"/>
          <p:cNvSpPr>
            <a:spLocks noChangeShapeType="1"/>
          </p:cNvSpPr>
          <p:nvPr/>
        </p:nvSpPr>
        <p:spPr bwMode="auto">
          <a:xfrm>
            <a:off x="2864054" y="45243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 name="Oval 15"/>
          <p:cNvSpPr>
            <a:spLocks noChangeArrowheads="1"/>
          </p:cNvSpPr>
          <p:nvPr/>
        </p:nvSpPr>
        <p:spPr bwMode="auto">
          <a:xfrm>
            <a:off x="3943554" y="5527675"/>
            <a:ext cx="1041400" cy="111125"/>
          </a:xfrm>
          <a:prstGeom prst="ellipse">
            <a:avLst/>
          </a:prstGeom>
          <a:noFill/>
          <a:ln w="25400">
            <a:solidFill>
              <a:srgbClr val="063DE8"/>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Line 16"/>
          <p:cNvSpPr>
            <a:spLocks noChangeShapeType="1"/>
          </p:cNvSpPr>
          <p:nvPr/>
        </p:nvSpPr>
        <p:spPr bwMode="auto">
          <a:xfrm>
            <a:off x="3927679" y="5580063"/>
            <a:ext cx="3175" cy="574675"/>
          </a:xfrm>
          <a:prstGeom prst="line">
            <a:avLst/>
          </a:prstGeom>
          <a:noFill/>
          <a:ln w="25400">
            <a:solidFill>
              <a:srgbClr val="063DE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Line 17"/>
          <p:cNvSpPr>
            <a:spLocks noChangeShapeType="1"/>
          </p:cNvSpPr>
          <p:nvPr/>
        </p:nvSpPr>
        <p:spPr bwMode="auto">
          <a:xfrm>
            <a:off x="4997654" y="5607050"/>
            <a:ext cx="0" cy="517525"/>
          </a:xfrm>
          <a:prstGeom prst="line">
            <a:avLst/>
          </a:prstGeom>
          <a:noFill/>
          <a:ln w="25400">
            <a:solidFill>
              <a:srgbClr val="063DE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 name="Oval 18"/>
          <p:cNvSpPr>
            <a:spLocks noChangeArrowheads="1"/>
          </p:cNvSpPr>
          <p:nvPr/>
        </p:nvSpPr>
        <p:spPr bwMode="auto">
          <a:xfrm>
            <a:off x="3943554" y="6061075"/>
            <a:ext cx="1041400" cy="111125"/>
          </a:xfrm>
          <a:prstGeom prst="ellipse">
            <a:avLst/>
          </a:prstGeom>
          <a:noFill/>
          <a:ln w="25400">
            <a:solidFill>
              <a:srgbClr val="063DE8"/>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 name="Rectangle 19"/>
          <p:cNvSpPr>
            <a:spLocks noChangeArrowheads="1"/>
          </p:cNvSpPr>
          <p:nvPr/>
        </p:nvSpPr>
        <p:spPr bwMode="auto">
          <a:xfrm>
            <a:off x="4218192" y="5719763"/>
            <a:ext cx="501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800">
                <a:solidFill>
                  <a:srgbClr val="280049"/>
                </a:solidFill>
                <a:latin typeface="Arial" pitchFamily="34" charset="0"/>
              </a:rPr>
              <a:t>DB</a:t>
            </a:r>
          </a:p>
        </p:txBody>
      </p:sp>
      <p:sp>
        <p:nvSpPr>
          <p:cNvPr id="20" name="Line 20"/>
          <p:cNvSpPr>
            <a:spLocks noChangeShapeType="1"/>
          </p:cNvSpPr>
          <p:nvPr/>
        </p:nvSpPr>
        <p:spPr bwMode="auto">
          <a:xfrm>
            <a:off x="4388054" y="5057775"/>
            <a:ext cx="0" cy="4572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 name="Text Box 27"/>
          <p:cNvSpPr txBox="1">
            <a:spLocks noChangeArrowheads="1"/>
          </p:cNvSpPr>
          <p:nvPr/>
        </p:nvSpPr>
        <p:spPr bwMode="auto">
          <a:xfrm>
            <a:off x="3838276" y="1316038"/>
            <a:ext cx="1131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ＭＳ Ｐゴシック" pitchFamily="34" charset="-128"/>
              </a:defRPr>
            </a:lvl1pPr>
            <a:lvl2pPr marL="742950" indent="-285750">
              <a:defRPr sz="1200">
                <a:solidFill>
                  <a:srgbClr val="CF0E30"/>
                </a:solidFill>
                <a:latin typeface="Book Antiqua" pitchFamily="18" charset="0"/>
                <a:ea typeface="ＭＳ Ｐゴシック" pitchFamily="34" charset="-128"/>
              </a:defRPr>
            </a:lvl2pPr>
            <a:lvl3pPr marL="1143000" indent="-228600">
              <a:defRPr sz="1200">
                <a:solidFill>
                  <a:srgbClr val="CF0E30"/>
                </a:solidFill>
                <a:latin typeface="Book Antiqua" pitchFamily="18" charset="0"/>
                <a:ea typeface="ＭＳ Ｐゴシック" pitchFamily="34" charset="-128"/>
              </a:defRPr>
            </a:lvl3pPr>
            <a:lvl4pPr marL="1600200" indent="-228600">
              <a:defRPr sz="1200">
                <a:solidFill>
                  <a:srgbClr val="CF0E30"/>
                </a:solidFill>
                <a:latin typeface="Book Antiqua" pitchFamily="18" charset="0"/>
                <a:ea typeface="ＭＳ Ｐゴシック" pitchFamily="34" charset="-128"/>
              </a:defRPr>
            </a:lvl4pPr>
            <a:lvl5pPr marL="2057400" indent="-228600">
              <a:defRPr sz="1200">
                <a:solidFill>
                  <a:srgbClr val="CF0E30"/>
                </a:solidFill>
                <a:latin typeface="Book Antiqua" pitchFamily="18" charset="0"/>
                <a:ea typeface="ＭＳ Ｐゴシック" pitchFamily="34" charset="-128"/>
              </a:defRPr>
            </a:lvl5pPr>
            <a:lvl6pPr marL="25146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6pPr>
            <a:lvl7pPr marL="29718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7pPr>
            <a:lvl8pPr marL="34290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8pPr>
            <a:lvl9pPr marL="38862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9pPr>
          </a:lstStyle>
          <a:p>
            <a:pPr algn="l"/>
            <a:r>
              <a:rPr lang="en-US" sz="2400">
                <a:solidFill>
                  <a:schemeClr val="tx1"/>
                </a:solidFill>
              </a:rPr>
              <a:t>Queries</a:t>
            </a:r>
            <a:endParaRPr lang="en-US" sz="2400"/>
          </a:p>
        </p:txBody>
      </p:sp>
      <p:sp>
        <p:nvSpPr>
          <p:cNvPr id="24" name="AutoShape 33"/>
          <p:cNvSpPr>
            <a:spLocks noChangeArrowheads="1"/>
          </p:cNvSpPr>
          <p:nvPr/>
        </p:nvSpPr>
        <p:spPr bwMode="auto">
          <a:xfrm rot="3522769">
            <a:off x="3305379" y="1752600"/>
            <a:ext cx="609600" cy="152400"/>
          </a:xfrm>
          <a:prstGeom prst="rightArrow">
            <a:avLst>
              <a:gd name="adj1" fmla="val 50000"/>
              <a:gd name="adj2" fmla="val 100000"/>
            </a:avLst>
          </a:prstGeom>
          <a:solidFill>
            <a:srgbClr val="063DE8"/>
          </a:solidFill>
          <a:ln w="28575">
            <a:solidFill>
              <a:srgbClr val="063DE8"/>
            </a:solidFill>
            <a:miter lim="800000"/>
            <a:headEnd type="none" w="sm" len="sm"/>
            <a:tailEnd/>
          </a:ln>
        </p:spPr>
        <p:txBody>
          <a:bodyPr wrap="none" anchor="ctr"/>
          <a:lstStyle/>
          <a:p>
            <a:endParaRPr lang="en-US"/>
          </a:p>
        </p:txBody>
      </p:sp>
      <p:sp>
        <p:nvSpPr>
          <p:cNvPr id="25" name="AutoShape 34"/>
          <p:cNvSpPr>
            <a:spLocks noChangeArrowheads="1"/>
          </p:cNvSpPr>
          <p:nvPr/>
        </p:nvSpPr>
        <p:spPr bwMode="auto">
          <a:xfrm rot="7454055">
            <a:off x="5057979" y="1752600"/>
            <a:ext cx="609600" cy="152400"/>
          </a:xfrm>
          <a:prstGeom prst="rightArrow">
            <a:avLst>
              <a:gd name="adj1" fmla="val 50000"/>
              <a:gd name="adj2" fmla="val 100000"/>
            </a:avLst>
          </a:prstGeom>
          <a:solidFill>
            <a:srgbClr val="063DE8"/>
          </a:solidFill>
          <a:ln w="28575">
            <a:solidFill>
              <a:srgbClr val="063DE8"/>
            </a:solidFill>
            <a:miter lim="800000"/>
            <a:headEnd type="none" w="sm" len="sm"/>
            <a:tailEnd/>
          </a:ln>
        </p:spPr>
        <p:txBody>
          <a:bodyPr wrap="none" anchor="ctr"/>
          <a:lstStyle/>
          <a:p>
            <a:endParaRPr lang="en-US"/>
          </a:p>
        </p:txBody>
      </p:sp>
      <p:sp>
        <p:nvSpPr>
          <p:cNvPr id="26" name="Rectangle 25"/>
          <p:cNvSpPr/>
          <p:nvPr/>
        </p:nvSpPr>
        <p:spPr>
          <a:xfrm>
            <a:off x="1205963" y="3438972"/>
            <a:ext cx="14478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282163" y="3515172"/>
            <a:ext cx="1295400" cy="6096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Transaction Manager</a:t>
            </a:r>
            <a:endParaRPr lang="en-US" dirty="0"/>
          </a:p>
        </p:txBody>
      </p:sp>
      <p:sp>
        <p:nvSpPr>
          <p:cNvPr id="28" name="Rectangle 27"/>
          <p:cNvSpPr/>
          <p:nvPr/>
        </p:nvSpPr>
        <p:spPr>
          <a:xfrm>
            <a:off x="1282163" y="4269338"/>
            <a:ext cx="1295400" cy="6096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Lock Manager</a:t>
            </a:r>
            <a:endParaRPr lang="en-US" dirty="0"/>
          </a:p>
        </p:txBody>
      </p:sp>
      <p:sp>
        <p:nvSpPr>
          <p:cNvPr id="29" name="Rectangle 28"/>
          <p:cNvSpPr/>
          <p:nvPr/>
        </p:nvSpPr>
        <p:spPr>
          <a:xfrm>
            <a:off x="6361211" y="3481702"/>
            <a:ext cx="1295400" cy="15240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Recovery Manager</a:t>
            </a:r>
            <a:endParaRPr lang="en-US" dirty="0"/>
          </a:p>
        </p:txBody>
      </p:sp>
      <p:cxnSp>
        <p:nvCxnSpPr>
          <p:cNvPr id="30" name="Straight Arrow Connector 29"/>
          <p:cNvCxnSpPr/>
          <p:nvPr/>
        </p:nvCxnSpPr>
        <p:spPr>
          <a:xfrm flipH="1">
            <a:off x="2637385" y="3639442"/>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2637385" y="4183166"/>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2635957" y="4792766"/>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6125493" y="3632674"/>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6125493" y="4176398"/>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6124065" y="4785998"/>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Oval 1"/>
          <p:cNvSpPr/>
          <p:nvPr/>
        </p:nvSpPr>
        <p:spPr>
          <a:xfrm>
            <a:off x="3245054" y="5181600"/>
            <a:ext cx="2352197" cy="1447800"/>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5154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Title 1"/>
          <p:cNvSpPr>
            <a:spLocks noGrp="1"/>
          </p:cNvSpPr>
          <p:nvPr>
            <p:ph type="title"/>
          </p:nvPr>
        </p:nvSpPr>
        <p:spPr/>
        <p:txBody>
          <a:bodyPr/>
          <a:lstStyle/>
          <a:p>
            <a:r>
              <a:rPr lang="en-US" altLang="en-US" dirty="0"/>
              <a:t>Example: LRU</a:t>
            </a:r>
            <a:endParaRPr lang="en-US" altLang="en-US" dirty="0"/>
          </a:p>
        </p:txBody>
      </p:sp>
      <p:sp>
        <p:nvSpPr>
          <p:cNvPr id="2" name="TextBox 1"/>
          <p:cNvSpPr txBox="1"/>
          <p:nvPr/>
        </p:nvSpPr>
        <p:spPr>
          <a:xfrm>
            <a:off x="1472000" y="2332263"/>
            <a:ext cx="5472973" cy="323165"/>
          </a:xfrm>
          <a:prstGeom prst="rect">
            <a:avLst/>
          </a:prstGeom>
          <a:noFill/>
        </p:spPr>
        <p:txBody>
          <a:bodyPr wrap="none" rtlCol="0">
            <a:spAutoFit/>
          </a:bodyPr>
          <a:lstStyle/>
          <a:p>
            <a:r>
              <a:rPr lang="en-US" sz="1500" b="1" dirty="0"/>
              <a:t>7    0    1    2    0    3    0    4    2    3    0    3    2    1    2    0    1    7    0    1 </a:t>
            </a:r>
          </a:p>
        </p:txBody>
      </p:sp>
      <p:sp>
        <p:nvSpPr>
          <p:cNvPr id="3" name="TextBox 2"/>
          <p:cNvSpPr txBox="1"/>
          <p:nvPr/>
        </p:nvSpPr>
        <p:spPr>
          <a:xfrm>
            <a:off x="3655874" y="2603681"/>
            <a:ext cx="1444050" cy="323165"/>
          </a:xfrm>
          <a:prstGeom prst="rect">
            <a:avLst/>
          </a:prstGeom>
          <a:noFill/>
        </p:spPr>
        <p:txBody>
          <a:bodyPr wrap="none" rtlCol="0">
            <a:spAutoFit/>
          </a:bodyPr>
          <a:lstStyle/>
          <a:p>
            <a:r>
              <a:rPr lang="en-US" sz="1500" b="1" i="1" dirty="0"/>
              <a:t>Reference Trace</a:t>
            </a:r>
          </a:p>
        </p:txBody>
      </p:sp>
      <p:cxnSp>
        <p:nvCxnSpPr>
          <p:cNvPr id="10" name="Straight Arrow Connector 9"/>
          <p:cNvCxnSpPr/>
          <p:nvPr/>
        </p:nvCxnSpPr>
        <p:spPr>
          <a:xfrm flipH="1">
            <a:off x="1543050" y="2765263"/>
            <a:ext cx="19431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5657850" y="2765263"/>
            <a:ext cx="1943100" cy="0"/>
          </a:xfrm>
          <a:prstGeom prst="straightConnector1">
            <a:avLst/>
          </a:prstGeom>
          <a:ln w="28575">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950244" y="3548977"/>
            <a:ext cx="761170" cy="300082"/>
          </a:xfrm>
          <a:prstGeom prst="rect">
            <a:avLst/>
          </a:prstGeom>
          <a:noFill/>
        </p:spPr>
        <p:txBody>
          <a:bodyPr wrap="none" rtlCol="0">
            <a:spAutoFit/>
          </a:bodyPr>
          <a:lstStyle/>
          <a:p>
            <a:r>
              <a:rPr lang="en-US" sz="1350" b="1" dirty="0"/>
              <a:t>Frame 0</a:t>
            </a:r>
          </a:p>
        </p:txBody>
      </p:sp>
      <p:sp>
        <p:nvSpPr>
          <p:cNvPr id="24" name="TextBox 23"/>
          <p:cNvSpPr txBox="1"/>
          <p:nvPr/>
        </p:nvSpPr>
        <p:spPr>
          <a:xfrm>
            <a:off x="1950244" y="3891877"/>
            <a:ext cx="761170" cy="300082"/>
          </a:xfrm>
          <a:prstGeom prst="rect">
            <a:avLst/>
          </a:prstGeom>
          <a:noFill/>
        </p:spPr>
        <p:txBody>
          <a:bodyPr wrap="none" rtlCol="0">
            <a:spAutoFit/>
          </a:bodyPr>
          <a:lstStyle/>
          <a:p>
            <a:r>
              <a:rPr lang="en-US" sz="1350" b="1" dirty="0"/>
              <a:t>Frame 1</a:t>
            </a:r>
          </a:p>
        </p:txBody>
      </p:sp>
      <p:sp>
        <p:nvSpPr>
          <p:cNvPr id="25" name="TextBox 24"/>
          <p:cNvSpPr txBox="1"/>
          <p:nvPr/>
        </p:nvSpPr>
        <p:spPr>
          <a:xfrm>
            <a:off x="1950244" y="4291927"/>
            <a:ext cx="761170" cy="300082"/>
          </a:xfrm>
          <a:prstGeom prst="rect">
            <a:avLst/>
          </a:prstGeom>
          <a:noFill/>
        </p:spPr>
        <p:txBody>
          <a:bodyPr wrap="none" rtlCol="0">
            <a:spAutoFit/>
          </a:bodyPr>
          <a:lstStyle/>
          <a:p>
            <a:r>
              <a:rPr lang="en-US" sz="1350" b="1" dirty="0"/>
              <a:t>Frame 2</a:t>
            </a:r>
          </a:p>
        </p:txBody>
      </p:sp>
      <p:sp>
        <p:nvSpPr>
          <p:cNvPr id="26" name="TextBox 25"/>
          <p:cNvSpPr txBox="1"/>
          <p:nvPr/>
        </p:nvSpPr>
        <p:spPr>
          <a:xfrm>
            <a:off x="1950244" y="4687344"/>
            <a:ext cx="761170" cy="300082"/>
          </a:xfrm>
          <a:prstGeom prst="rect">
            <a:avLst/>
          </a:prstGeom>
          <a:noFill/>
        </p:spPr>
        <p:txBody>
          <a:bodyPr wrap="none" rtlCol="0">
            <a:spAutoFit/>
          </a:bodyPr>
          <a:lstStyle/>
          <a:p>
            <a:r>
              <a:rPr lang="en-US" sz="1350" b="1" dirty="0"/>
              <a:t>Frame 3</a:t>
            </a:r>
          </a:p>
        </p:txBody>
      </p:sp>
      <p:sp>
        <p:nvSpPr>
          <p:cNvPr id="27" name="TextBox 26"/>
          <p:cNvSpPr txBox="1"/>
          <p:nvPr/>
        </p:nvSpPr>
        <p:spPr>
          <a:xfrm>
            <a:off x="1950244" y="5082760"/>
            <a:ext cx="761170" cy="300082"/>
          </a:xfrm>
          <a:prstGeom prst="rect">
            <a:avLst/>
          </a:prstGeom>
          <a:noFill/>
        </p:spPr>
        <p:txBody>
          <a:bodyPr wrap="none" rtlCol="0">
            <a:spAutoFit/>
          </a:bodyPr>
          <a:lstStyle/>
          <a:p>
            <a:r>
              <a:rPr lang="en-US" sz="1350" b="1" dirty="0"/>
              <a:t>Frame 4</a:t>
            </a:r>
          </a:p>
        </p:txBody>
      </p:sp>
      <p:sp>
        <p:nvSpPr>
          <p:cNvPr id="23" name="Rectangle 22"/>
          <p:cNvSpPr/>
          <p:nvPr/>
        </p:nvSpPr>
        <p:spPr>
          <a:xfrm>
            <a:off x="2901715" y="35489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2</a:t>
            </a:r>
          </a:p>
        </p:txBody>
      </p:sp>
      <p:sp>
        <p:nvSpPr>
          <p:cNvPr id="29" name="Rectangle 28"/>
          <p:cNvSpPr/>
          <p:nvPr/>
        </p:nvSpPr>
        <p:spPr>
          <a:xfrm>
            <a:off x="2901715" y="38918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0</a:t>
            </a:r>
          </a:p>
        </p:txBody>
      </p:sp>
      <p:sp>
        <p:nvSpPr>
          <p:cNvPr id="30" name="Rectangle 29"/>
          <p:cNvSpPr/>
          <p:nvPr/>
        </p:nvSpPr>
        <p:spPr>
          <a:xfrm>
            <a:off x="2901715" y="42347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1</a:t>
            </a:r>
          </a:p>
        </p:txBody>
      </p:sp>
      <p:sp>
        <p:nvSpPr>
          <p:cNvPr id="31" name="Rectangle 30"/>
          <p:cNvSpPr/>
          <p:nvPr/>
        </p:nvSpPr>
        <p:spPr>
          <a:xfrm>
            <a:off x="4360626" y="35331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7</a:t>
            </a:r>
          </a:p>
        </p:txBody>
      </p:sp>
      <p:sp>
        <p:nvSpPr>
          <p:cNvPr id="32" name="Rectangle 31"/>
          <p:cNvSpPr/>
          <p:nvPr/>
        </p:nvSpPr>
        <p:spPr>
          <a:xfrm>
            <a:off x="4360626" y="38760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0</a:t>
            </a:r>
          </a:p>
        </p:txBody>
      </p:sp>
      <p:sp>
        <p:nvSpPr>
          <p:cNvPr id="33" name="Rectangle 32"/>
          <p:cNvSpPr/>
          <p:nvPr/>
        </p:nvSpPr>
        <p:spPr>
          <a:xfrm>
            <a:off x="4360626" y="42189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1</a:t>
            </a:r>
          </a:p>
        </p:txBody>
      </p:sp>
      <p:sp>
        <p:nvSpPr>
          <p:cNvPr id="34" name="Rectangle 33"/>
          <p:cNvSpPr/>
          <p:nvPr/>
        </p:nvSpPr>
        <p:spPr>
          <a:xfrm>
            <a:off x="4360626" y="45618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2</a:t>
            </a:r>
          </a:p>
        </p:txBody>
      </p:sp>
      <p:sp>
        <p:nvSpPr>
          <p:cNvPr id="35" name="Rectangle 34"/>
          <p:cNvSpPr/>
          <p:nvPr/>
        </p:nvSpPr>
        <p:spPr>
          <a:xfrm>
            <a:off x="5878345" y="35294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7</a:t>
            </a:r>
          </a:p>
        </p:txBody>
      </p:sp>
      <p:sp>
        <p:nvSpPr>
          <p:cNvPr id="36" name="Rectangle 35"/>
          <p:cNvSpPr/>
          <p:nvPr/>
        </p:nvSpPr>
        <p:spPr>
          <a:xfrm>
            <a:off x="5878345" y="38723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0</a:t>
            </a:r>
          </a:p>
        </p:txBody>
      </p:sp>
      <p:sp>
        <p:nvSpPr>
          <p:cNvPr id="37" name="Rectangle 36"/>
          <p:cNvSpPr/>
          <p:nvPr/>
        </p:nvSpPr>
        <p:spPr>
          <a:xfrm>
            <a:off x="5878345" y="42152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1</a:t>
            </a:r>
          </a:p>
        </p:txBody>
      </p:sp>
      <p:sp>
        <p:nvSpPr>
          <p:cNvPr id="38" name="Rectangle 37"/>
          <p:cNvSpPr/>
          <p:nvPr/>
        </p:nvSpPr>
        <p:spPr>
          <a:xfrm>
            <a:off x="5878344" y="45581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2</a:t>
            </a:r>
          </a:p>
        </p:txBody>
      </p:sp>
      <p:sp>
        <p:nvSpPr>
          <p:cNvPr id="39" name="Rectangle 38"/>
          <p:cNvSpPr/>
          <p:nvPr/>
        </p:nvSpPr>
        <p:spPr>
          <a:xfrm>
            <a:off x="5878344" y="4906166"/>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0176" name="TextBox 50175"/>
          <p:cNvSpPr txBox="1"/>
          <p:nvPr/>
        </p:nvSpPr>
        <p:spPr>
          <a:xfrm>
            <a:off x="2810487" y="5330151"/>
            <a:ext cx="1141659" cy="507831"/>
          </a:xfrm>
          <a:prstGeom prst="rect">
            <a:avLst/>
          </a:prstGeom>
          <a:noFill/>
        </p:spPr>
        <p:txBody>
          <a:bodyPr wrap="none" rtlCol="0">
            <a:spAutoFit/>
          </a:bodyPr>
          <a:lstStyle/>
          <a:p>
            <a:r>
              <a:rPr lang="en-US" sz="1350" dirty="0">
                <a:solidFill>
                  <a:srgbClr val="0000FF"/>
                </a:solidFill>
              </a:rPr>
              <a:t># of Hits: 1</a:t>
            </a:r>
          </a:p>
          <a:p>
            <a:r>
              <a:rPr lang="en-US" sz="1350" dirty="0">
                <a:solidFill>
                  <a:srgbClr val="0000FF"/>
                </a:solidFill>
              </a:rPr>
              <a:t># of Misses: 4</a:t>
            </a:r>
          </a:p>
        </p:txBody>
      </p:sp>
      <p:sp>
        <p:nvSpPr>
          <p:cNvPr id="43" name="TextBox 42"/>
          <p:cNvSpPr txBox="1"/>
          <p:nvPr/>
        </p:nvSpPr>
        <p:spPr>
          <a:xfrm>
            <a:off x="4325599" y="5330150"/>
            <a:ext cx="1141659" cy="507831"/>
          </a:xfrm>
          <a:prstGeom prst="rect">
            <a:avLst/>
          </a:prstGeom>
          <a:noFill/>
        </p:spPr>
        <p:txBody>
          <a:bodyPr wrap="none" rtlCol="0">
            <a:spAutoFit/>
          </a:bodyPr>
          <a:lstStyle/>
          <a:p>
            <a:r>
              <a:rPr lang="en-US" sz="1350" dirty="0">
                <a:solidFill>
                  <a:srgbClr val="00B050"/>
                </a:solidFill>
              </a:rPr>
              <a:t># of Hits: 1</a:t>
            </a:r>
          </a:p>
          <a:p>
            <a:r>
              <a:rPr lang="en-US" sz="1350" dirty="0">
                <a:solidFill>
                  <a:srgbClr val="00B050"/>
                </a:solidFill>
              </a:rPr>
              <a:t># of Misses: 4</a:t>
            </a:r>
          </a:p>
        </p:txBody>
      </p:sp>
      <p:sp>
        <p:nvSpPr>
          <p:cNvPr id="44" name="TextBox 43"/>
          <p:cNvSpPr txBox="1"/>
          <p:nvPr/>
        </p:nvSpPr>
        <p:spPr>
          <a:xfrm>
            <a:off x="5853322" y="5345338"/>
            <a:ext cx="1141659" cy="507831"/>
          </a:xfrm>
          <a:prstGeom prst="rect">
            <a:avLst/>
          </a:prstGeom>
          <a:noFill/>
        </p:spPr>
        <p:txBody>
          <a:bodyPr wrap="none" rtlCol="0">
            <a:spAutoFit/>
          </a:bodyPr>
          <a:lstStyle/>
          <a:p>
            <a:r>
              <a:rPr lang="en-US" sz="1350" dirty="0">
                <a:solidFill>
                  <a:srgbClr val="FFC000"/>
                </a:solidFill>
              </a:rPr>
              <a:t># of Hits: 1</a:t>
            </a:r>
          </a:p>
          <a:p>
            <a:r>
              <a:rPr lang="en-US" sz="1350" dirty="0">
                <a:solidFill>
                  <a:srgbClr val="FFC000"/>
                </a:solidFill>
              </a:rPr>
              <a:t># of Misses: 4</a:t>
            </a:r>
          </a:p>
        </p:txBody>
      </p:sp>
      <p:sp>
        <p:nvSpPr>
          <p:cNvPr id="50177" name="TextBox 50176"/>
          <p:cNvSpPr txBox="1"/>
          <p:nvPr/>
        </p:nvSpPr>
        <p:spPr>
          <a:xfrm>
            <a:off x="1485900" y="1771650"/>
            <a:ext cx="1468672" cy="300082"/>
          </a:xfrm>
          <a:prstGeom prst="rect">
            <a:avLst/>
          </a:prstGeom>
          <a:noFill/>
        </p:spPr>
        <p:txBody>
          <a:bodyPr wrap="none" rtlCol="0">
            <a:spAutoFit/>
          </a:bodyPr>
          <a:lstStyle/>
          <a:p>
            <a:r>
              <a:rPr lang="en-US" sz="1350" b="1" dirty="0"/>
              <a:t>LRU Chain: 0</a:t>
            </a:r>
            <a:r>
              <a:rPr lang="en-US" sz="1350" b="1" dirty="0">
                <a:solidFill>
                  <a:schemeClr val="bg1">
                    <a:lumMod val="50000"/>
                  </a:schemeClr>
                </a:solidFill>
              </a:rPr>
              <a:t> 2</a:t>
            </a:r>
            <a:r>
              <a:rPr lang="en-US" sz="1350" b="1" dirty="0"/>
              <a:t> </a:t>
            </a:r>
            <a:r>
              <a:rPr lang="en-US" sz="1350" b="1" dirty="0">
                <a:solidFill>
                  <a:schemeClr val="bg1">
                    <a:lumMod val="65000"/>
                  </a:schemeClr>
                </a:solidFill>
              </a:rPr>
              <a:t>1</a:t>
            </a:r>
            <a:r>
              <a:rPr lang="en-US" sz="1350" b="1" dirty="0"/>
              <a:t> </a:t>
            </a:r>
            <a:r>
              <a:rPr lang="en-US" sz="1350" b="1" dirty="0">
                <a:solidFill>
                  <a:schemeClr val="bg1">
                    <a:lumMod val="85000"/>
                  </a:schemeClr>
                </a:solidFill>
              </a:rPr>
              <a:t>7</a:t>
            </a:r>
          </a:p>
        </p:txBody>
      </p:sp>
      <p:cxnSp>
        <p:nvCxnSpPr>
          <p:cNvPr id="50180" name="Straight Arrow Connector 50179"/>
          <p:cNvCxnSpPr/>
          <p:nvPr/>
        </p:nvCxnSpPr>
        <p:spPr>
          <a:xfrm>
            <a:off x="2895600" y="2103663"/>
            <a:ext cx="0" cy="282959"/>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866687" y="3018063"/>
            <a:ext cx="876778" cy="553998"/>
          </a:xfrm>
          <a:prstGeom prst="rect">
            <a:avLst/>
          </a:prstGeom>
          <a:noFill/>
        </p:spPr>
        <p:txBody>
          <a:bodyPr wrap="none" rtlCol="0">
            <a:spAutoFit/>
          </a:bodyPr>
          <a:lstStyle/>
          <a:p>
            <a:pPr algn="ctr"/>
            <a:r>
              <a:rPr lang="en-US" sz="1500" b="1" dirty="0" smtClean="0">
                <a:solidFill>
                  <a:srgbClr val="0000FF"/>
                </a:solidFill>
              </a:rPr>
              <a:t>Pool </a:t>
            </a:r>
            <a:r>
              <a:rPr lang="en-US" sz="1500" b="1" dirty="0">
                <a:solidFill>
                  <a:srgbClr val="0000FF"/>
                </a:solidFill>
              </a:rPr>
              <a:t>X</a:t>
            </a:r>
          </a:p>
          <a:p>
            <a:pPr algn="ctr"/>
            <a:r>
              <a:rPr lang="en-US" sz="1500" b="1" dirty="0">
                <a:solidFill>
                  <a:srgbClr val="0000FF"/>
                </a:solidFill>
              </a:rPr>
              <a:t>(size = 3)</a:t>
            </a:r>
          </a:p>
        </p:txBody>
      </p:sp>
      <p:sp>
        <p:nvSpPr>
          <p:cNvPr id="41" name="TextBox 40"/>
          <p:cNvSpPr txBox="1"/>
          <p:nvPr/>
        </p:nvSpPr>
        <p:spPr>
          <a:xfrm>
            <a:off x="4325598" y="3018063"/>
            <a:ext cx="876778" cy="553998"/>
          </a:xfrm>
          <a:prstGeom prst="rect">
            <a:avLst/>
          </a:prstGeom>
          <a:noFill/>
        </p:spPr>
        <p:txBody>
          <a:bodyPr wrap="none" rtlCol="0">
            <a:spAutoFit/>
          </a:bodyPr>
          <a:lstStyle/>
          <a:p>
            <a:pPr algn="ctr"/>
            <a:r>
              <a:rPr lang="en-US" sz="1500" b="1" dirty="0" smtClean="0">
                <a:solidFill>
                  <a:srgbClr val="00B050"/>
                </a:solidFill>
              </a:rPr>
              <a:t>Pool </a:t>
            </a:r>
            <a:r>
              <a:rPr lang="en-US" sz="1500" b="1" dirty="0">
                <a:solidFill>
                  <a:srgbClr val="00B050"/>
                </a:solidFill>
              </a:rPr>
              <a:t>Y</a:t>
            </a:r>
          </a:p>
          <a:p>
            <a:pPr algn="ctr"/>
            <a:r>
              <a:rPr lang="en-US" sz="1500" b="1" dirty="0">
                <a:solidFill>
                  <a:srgbClr val="00B050"/>
                </a:solidFill>
              </a:rPr>
              <a:t>(size = 4)</a:t>
            </a:r>
          </a:p>
        </p:txBody>
      </p:sp>
      <p:sp>
        <p:nvSpPr>
          <p:cNvPr id="42" name="TextBox 41"/>
          <p:cNvSpPr txBox="1"/>
          <p:nvPr/>
        </p:nvSpPr>
        <p:spPr>
          <a:xfrm>
            <a:off x="5856410" y="3018063"/>
            <a:ext cx="876778" cy="553998"/>
          </a:xfrm>
          <a:prstGeom prst="rect">
            <a:avLst/>
          </a:prstGeom>
          <a:noFill/>
        </p:spPr>
        <p:txBody>
          <a:bodyPr wrap="none" rtlCol="0">
            <a:spAutoFit/>
          </a:bodyPr>
          <a:lstStyle/>
          <a:p>
            <a:pPr algn="ctr"/>
            <a:r>
              <a:rPr lang="en-US" sz="1500" b="1" dirty="0" smtClean="0">
                <a:solidFill>
                  <a:srgbClr val="FFC000"/>
                </a:solidFill>
              </a:rPr>
              <a:t>Pool </a:t>
            </a:r>
            <a:r>
              <a:rPr lang="en-US" sz="1500" b="1" dirty="0">
                <a:solidFill>
                  <a:srgbClr val="FFC000"/>
                </a:solidFill>
              </a:rPr>
              <a:t>Z</a:t>
            </a:r>
          </a:p>
          <a:p>
            <a:pPr algn="ctr"/>
            <a:r>
              <a:rPr lang="en-US" sz="1500" b="1" dirty="0">
                <a:solidFill>
                  <a:srgbClr val="FFC000"/>
                </a:solidFill>
              </a:rPr>
              <a:t>(size = 5)</a:t>
            </a:r>
          </a:p>
        </p:txBody>
      </p:sp>
    </p:spTree>
    <p:extLst>
      <p:ext uri="{BB962C8B-B14F-4D97-AF65-F5344CB8AC3E}">
        <p14:creationId xmlns:p14="http://schemas.microsoft.com/office/powerpoint/2010/main" val="33103207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Title 1"/>
          <p:cNvSpPr>
            <a:spLocks noGrp="1"/>
          </p:cNvSpPr>
          <p:nvPr>
            <p:ph type="title"/>
          </p:nvPr>
        </p:nvSpPr>
        <p:spPr/>
        <p:txBody>
          <a:bodyPr/>
          <a:lstStyle/>
          <a:p>
            <a:r>
              <a:rPr lang="en-US" altLang="en-US" dirty="0"/>
              <a:t>Example: LRU</a:t>
            </a:r>
            <a:endParaRPr lang="en-US" altLang="en-US" dirty="0"/>
          </a:p>
        </p:txBody>
      </p:sp>
      <p:sp>
        <p:nvSpPr>
          <p:cNvPr id="2" name="TextBox 1"/>
          <p:cNvSpPr txBox="1"/>
          <p:nvPr/>
        </p:nvSpPr>
        <p:spPr>
          <a:xfrm>
            <a:off x="1472000" y="2332263"/>
            <a:ext cx="5472973" cy="323165"/>
          </a:xfrm>
          <a:prstGeom prst="rect">
            <a:avLst/>
          </a:prstGeom>
          <a:noFill/>
        </p:spPr>
        <p:txBody>
          <a:bodyPr wrap="none" rtlCol="0">
            <a:spAutoFit/>
          </a:bodyPr>
          <a:lstStyle/>
          <a:p>
            <a:r>
              <a:rPr lang="en-US" sz="1500" b="1" dirty="0"/>
              <a:t>7    0    1    2    0    3    0    4    2    3    0    3    2    1    2    0    1    7    0    1 </a:t>
            </a:r>
          </a:p>
        </p:txBody>
      </p:sp>
      <p:sp>
        <p:nvSpPr>
          <p:cNvPr id="3" name="TextBox 2"/>
          <p:cNvSpPr txBox="1"/>
          <p:nvPr/>
        </p:nvSpPr>
        <p:spPr>
          <a:xfrm>
            <a:off x="3655874" y="2603681"/>
            <a:ext cx="1444050" cy="323165"/>
          </a:xfrm>
          <a:prstGeom prst="rect">
            <a:avLst/>
          </a:prstGeom>
          <a:noFill/>
        </p:spPr>
        <p:txBody>
          <a:bodyPr wrap="none" rtlCol="0">
            <a:spAutoFit/>
          </a:bodyPr>
          <a:lstStyle/>
          <a:p>
            <a:r>
              <a:rPr lang="en-US" sz="1500" b="1" i="1" dirty="0"/>
              <a:t>Reference Trace</a:t>
            </a:r>
          </a:p>
        </p:txBody>
      </p:sp>
      <p:cxnSp>
        <p:nvCxnSpPr>
          <p:cNvPr id="10" name="Straight Arrow Connector 9"/>
          <p:cNvCxnSpPr/>
          <p:nvPr/>
        </p:nvCxnSpPr>
        <p:spPr>
          <a:xfrm flipH="1">
            <a:off x="1543050" y="2765263"/>
            <a:ext cx="19431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5657850" y="2765263"/>
            <a:ext cx="1943100" cy="0"/>
          </a:xfrm>
          <a:prstGeom prst="straightConnector1">
            <a:avLst/>
          </a:prstGeom>
          <a:ln w="28575">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950244" y="3548977"/>
            <a:ext cx="761170" cy="300082"/>
          </a:xfrm>
          <a:prstGeom prst="rect">
            <a:avLst/>
          </a:prstGeom>
          <a:noFill/>
        </p:spPr>
        <p:txBody>
          <a:bodyPr wrap="none" rtlCol="0">
            <a:spAutoFit/>
          </a:bodyPr>
          <a:lstStyle/>
          <a:p>
            <a:r>
              <a:rPr lang="en-US" sz="1350" b="1" dirty="0"/>
              <a:t>Frame 0</a:t>
            </a:r>
          </a:p>
        </p:txBody>
      </p:sp>
      <p:sp>
        <p:nvSpPr>
          <p:cNvPr id="24" name="TextBox 23"/>
          <p:cNvSpPr txBox="1"/>
          <p:nvPr/>
        </p:nvSpPr>
        <p:spPr>
          <a:xfrm>
            <a:off x="1950244" y="3891877"/>
            <a:ext cx="761170" cy="300082"/>
          </a:xfrm>
          <a:prstGeom prst="rect">
            <a:avLst/>
          </a:prstGeom>
          <a:noFill/>
        </p:spPr>
        <p:txBody>
          <a:bodyPr wrap="none" rtlCol="0">
            <a:spAutoFit/>
          </a:bodyPr>
          <a:lstStyle/>
          <a:p>
            <a:r>
              <a:rPr lang="en-US" sz="1350" b="1" dirty="0"/>
              <a:t>Frame 1</a:t>
            </a:r>
          </a:p>
        </p:txBody>
      </p:sp>
      <p:sp>
        <p:nvSpPr>
          <p:cNvPr id="25" name="TextBox 24"/>
          <p:cNvSpPr txBox="1"/>
          <p:nvPr/>
        </p:nvSpPr>
        <p:spPr>
          <a:xfrm>
            <a:off x="1950244" y="4291927"/>
            <a:ext cx="761170" cy="300082"/>
          </a:xfrm>
          <a:prstGeom prst="rect">
            <a:avLst/>
          </a:prstGeom>
          <a:noFill/>
        </p:spPr>
        <p:txBody>
          <a:bodyPr wrap="none" rtlCol="0">
            <a:spAutoFit/>
          </a:bodyPr>
          <a:lstStyle/>
          <a:p>
            <a:r>
              <a:rPr lang="en-US" sz="1350" b="1" dirty="0"/>
              <a:t>Frame 2</a:t>
            </a:r>
          </a:p>
        </p:txBody>
      </p:sp>
      <p:sp>
        <p:nvSpPr>
          <p:cNvPr id="26" name="TextBox 25"/>
          <p:cNvSpPr txBox="1"/>
          <p:nvPr/>
        </p:nvSpPr>
        <p:spPr>
          <a:xfrm>
            <a:off x="1950244" y="4687344"/>
            <a:ext cx="761170" cy="300082"/>
          </a:xfrm>
          <a:prstGeom prst="rect">
            <a:avLst/>
          </a:prstGeom>
          <a:noFill/>
        </p:spPr>
        <p:txBody>
          <a:bodyPr wrap="none" rtlCol="0">
            <a:spAutoFit/>
          </a:bodyPr>
          <a:lstStyle/>
          <a:p>
            <a:r>
              <a:rPr lang="en-US" sz="1350" b="1" dirty="0"/>
              <a:t>Frame 3</a:t>
            </a:r>
          </a:p>
        </p:txBody>
      </p:sp>
      <p:sp>
        <p:nvSpPr>
          <p:cNvPr id="27" name="TextBox 26"/>
          <p:cNvSpPr txBox="1"/>
          <p:nvPr/>
        </p:nvSpPr>
        <p:spPr>
          <a:xfrm>
            <a:off x="1950244" y="5082760"/>
            <a:ext cx="761170" cy="300082"/>
          </a:xfrm>
          <a:prstGeom prst="rect">
            <a:avLst/>
          </a:prstGeom>
          <a:noFill/>
        </p:spPr>
        <p:txBody>
          <a:bodyPr wrap="none" rtlCol="0">
            <a:spAutoFit/>
          </a:bodyPr>
          <a:lstStyle/>
          <a:p>
            <a:r>
              <a:rPr lang="en-US" sz="1350" b="1" dirty="0"/>
              <a:t>Frame 4</a:t>
            </a:r>
          </a:p>
        </p:txBody>
      </p:sp>
      <p:sp>
        <p:nvSpPr>
          <p:cNvPr id="23" name="Rectangle 22"/>
          <p:cNvSpPr/>
          <p:nvPr/>
        </p:nvSpPr>
        <p:spPr>
          <a:xfrm>
            <a:off x="2901715" y="35489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2</a:t>
            </a:r>
          </a:p>
        </p:txBody>
      </p:sp>
      <p:sp>
        <p:nvSpPr>
          <p:cNvPr id="29" name="Rectangle 28"/>
          <p:cNvSpPr/>
          <p:nvPr/>
        </p:nvSpPr>
        <p:spPr>
          <a:xfrm>
            <a:off x="2901715" y="38918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0</a:t>
            </a:r>
          </a:p>
        </p:txBody>
      </p:sp>
      <p:sp>
        <p:nvSpPr>
          <p:cNvPr id="30" name="Rectangle 29"/>
          <p:cNvSpPr/>
          <p:nvPr/>
        </p:nvSpPr>
        <p:spPr>
          <a:xfrm>
            <a:off x="2901715" y="42347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3</a:t>
            </a:r>
          </a:p>
        </p:txBody>
      </p:sp>
      <p:sp>
        <p:nvSpPr>
          <p:cNvPr id="31" name="Rectangle 30"/>
          <p:cNvSpPr/>
          <p:nvPr/>
        </p:nvSpPr>
        <p:spPr>
          <a:xfrm>
            <a:off x="4360626" y="35331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3</a:t>
            </a:r>
          </a:p>
        </p:txBody>
      </p:sp>
      <p:sp>
        <p:nvSpPr>
          <p:cNvPr id="32" name="Rectangle 31"/>
          <p:cNvSpPr/>
          <p:nvPr/>
        </p:nvSpPr>
        <p:spPr>
          <a:xfrm>
            <a:off x="4360626" y="38760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0</a:t>
            </a:r>
          </a:p>
        </p:txBody>
      </p:sp>
      <p:sp>
        <p:nvSpPr>
          <p:cNvPr id="33" name="Rectangle 32"/>
          <p:cNvSpPr/>
          <p:nvPr/>
        </p:nvSpPr>
        <p:spPr>
          <a:xfrm>
            <a:off x="4360626" y="42189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1</a:t>
            </a:r>
          </a:p>
        </p:txBody>
      </p:sp>
      <p:sp>
        <p:nvSpPr>
          <p:cNvPr id="34" name="Rectangle 33"/>
          <p:cNvSpPr/>
          <p:nvPr/>
        </p:nvSpPr>
        <p:spPr>
          <a:xfrm>
            <a:off x="4360626" y="45618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2</a:t>
            </a:r>
          </a:p>
        </p:txBody>
      </p:sp>
      <p:sp>
        <p:nvSpPr>
          <p:cNvPr id="35" name="Rectangle 34"/>
          <p:cNvSpPr/>
          <p:nvPr/>
        </p:nvSpPr>
        <p:spPr>
          <a:xfrm>
            <a:off x="5878345" y="35294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7</a:t>
            </a:r>
          </a:p>
        </p:txBody>
      </p:sp>
      <p:sp>
        <p:nvSpPr>
          <p:cNvPr id="36" name="Rectangle 35"/>
          <p:cNvSpPr/>
          <p:nvPr/>
        </p:nvSpPr>
        <p:spPr>
          <a:xfrm>
            <a:off x="5878345" y="38723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0</a:t>
            </a:r>
          </a:p>
        </p:txBody>
      </p:sp>
      <p:sp>
        <p:nvSpPr>
          <p:cNvPr id="37" name="Rectangle 36"/>
          <p:cNvSpPr/>
          <p:nvPr/>
        </p:nvSpPr>
        <p:spPr>
          <a:xfrm>
            <a:off x="5878345" y="42152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1</a:t>
            </a:r>
          </a:p>
        </p:txBody>
      </p:sp>
      <p:sp>
        <p:nvSpPr>
          <p:cNvPr id="38" name="Rectangle 37"/>
          <p:cNvSpPr/>
          <p:nvPr/>
        </p:nvSpPr>
        <p:spPr>
          <a:xfrm>
            <a:off x="5878344" y="45581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2</a:t>
            </a:r>
          </a:p>
        </p:txBody>
      </p:sp>
      <p:sp>
        <p:nvSpPr>
          <p:cNvPr id="39" name="Rectangle 38"/>
          <p:cNvSpPr/>
          <p:nvPr/>
        </p:nvSpPr>
        <p:spPr>
          <a:xfrm>
            <a:off x="5878344" y="4906166"/>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3</a:t>
            </a:r>
          </a:p>
        </p:txBody>
      </p:sp>
      <p:sp>
        <p:nvSpPr>
          <p:cNvPr id="50176" name="TextBox 50175"/>
          <p:cNvSpPr txBox="1"/>
          <p:nvPr/>
        </p:nvSpPr>
        <p:spPr>
          <a:xfrm>
            <a:off x="2810487" y="5330151"/>
            <a:ext cx="1141659" cy="507831"/>
          </a:xfrm>
          <a:prstGeom prst="rect">
            <a:avLst/>
          </a:prstGeom>
          <a:noFill/>
        </p:spPr>
        <p:txBody>
          <a:bodyPr wrap="none" rtlCol="0">
            <a:spAutoFit/>
          </a:bodyPr>
          <a:lstStyle/>
          <a:p>
            <a:r>
              <a:rPr lang="en-US" sz="1350" dirty="0">
                <a:solidFill>
                  <a:srgbClr val="0000FF"/>
                </a:solidFill>
              </a:rPr>
              <a:t># of Hits: 1</a:t>
            </a:r>
          </a:p>
          <a:p>
            <a:r>
              <a:rPr lang="en-US" sz="1350" dirty="0">
                <a:solidFill>
                  <a:srgbClr val="0000FF"/>
                </a:solidFill>
              </a:rPr>
              <a:t># of Misses: 5</a:t>
            </a:r>
          </a:p>
        </p:txBody>
      </p:sp>
      <p:sp>
        <p:nvSpPr>
          <p:cNvPr id="43" name="TextBox 42"/>
          <p:cNvSpPr txBox="1"/>
          <p:nvPr/>
        </p:nvSpPr>
        <p:spPr>
          <a:xfrm>
            <a:off x="4325599" y="5330150"/>
            <a:ext cx="1141659" cy="507831"/>
          </a:xfrm>
          <a:prstGeom prst="rect">
            <a:avLst/>
          </a:prstGeom>
          <a:noFill/>
        </p:spPr>
        <p:txBody>
          <a:bodyPr wrap="none" rtlCol="0">
            <a:spAutoFit/>
          </a:bodyPr>
          <a:lstStyle/>
          <a:p>
            <a:r>
              <a:rPr lang="en-US" sz="1350" dirty="0">
                <a:solidFill>
                  <a:srgbClr val="00B050"/>
                </a:solidFill>
              </a:rPr>
              <a:t># of Hits: 1</a:t>
            </a:r>
          </a:p>
          <a:p>
            <a:r>
              <a:rPr lang="en-US" sz="1350" dirty="0">
                <a:solidFill>
                  <a:srgbClr val="00B050"/>
                </a:solidFill>
              </a:rPr>
              <a:t># of Misses: 5</a:t>
            </a:r>
          </a:p>
        </p:txBody>
      </p:sp>
      <p:sp>
        <p:nvSpPr>
          <p:cNvPr id="44" name="TextBox 43"/>
          <p:cNvSpPr txBox="1"/>
          <p:nvPr/>
        </p:nvSpPr>
        <p:spPr>
          <a:xfrm>
            <a:off x="5853322" y="5345338"/>
            <a:ext cx="1141659" cy="507831"/>
          </a:xfrm>
          <a:prstGeom prst="rect">
            <a:avLst/>
          </a:prstGeom>
          <a:noFill/>
        </p:spPr>
        <p:txBody>
          <a:bodyPr wrap="none" rtlCol="0">
            <a:spAutoFit/>
          </a:bodyPr>
          <a:lstStyle/>
          <a:p>
            <a:r>
              <a:rPr lang="en-US" sz="1350" dirty="0">
                <a:solidFill>
                  <a:srgbClr val="FFC000"/>
                </a:solidFill>
              </a:rPr>
              <a:t># of Hits: 1</a:t>
            </a:r>
          </a:p>
          <a:p>
            <a:r>
              <a:rPr lang="en-US" sz="1350" dirty="0">
                <a:solidFill>
                  <a:srgbClr val="FFC000"/>
                </a:solidFill>
              </a:rPr>
              <a:t># of Misses: 5</a:t>
            </a:r>
          </a:p>
        </p:txBody>
      </p:sp>
      <p:sp>
        <p:nvSpPr>
          <p:cNvPr id="50177" name="TextBox 50176"/>
          <p:cNvSpPr txBox="1"/>
          <p:nvPr/>
        </p:nvSpPr>
        <p:spPr>
          <a:xfrm>
            <a:off x="1485900" y="1771650"/>
            <a:ext cx="1595309" cy="300082"/>
          </a:xfrm>
          <a:prstGeom prst="rect">
            <a:avLst/>
          </a:prstGeom>
          <a:noFill/>
        </p:spPr>
        <p:txBody>
          <a:bodyPr wrap="none" rtlCol="0">
            <a:spAutoFit/>
          </a:bodyPr>
          <a:lstStyle/>
          <a:p>
            <a:r>
              <a:rPr lang="en-US" sz="1350" b="1" dirty="0"/>
              <a:t>LRU Chain: 3 </a:t>
            </a:r>
            <a:r>
              <a:rPr lang="en-US" sz="1350" b="1" dirty="0">
                <a:solidFill>
                  <a:schemeClr val="bg1">
                    <a:lumMod val="50000"/>
                  </a:schemeClr>
                </a:solidFill>
              </a:rPr>
              <a:t>0 </a:t>
            </a:r>
            <a:r>
              <a:rPr lang="en-US" sz="1350" b="1" dirty="0">
                <a:solidFill>
                  <a:schemeClr val="bg1">
                    <a:lumMod val="65000"/>
                  </a:schemeClr>
                </a:solidFill>
              </a:rPr>
              <a:t>2</a:t>
            </a:r>
            <a:r>
              <a:rPr lang="en-US" sz="1350" b="1" dirty="0"/>
              <a:t> </a:t>
            </a:r>
            <a:r>
              <a:rPr lang="en-US" sz="1350" b="1" dirty="0">
                <a:solidFill>
                  <a:schemeClr val="bg1">
                    <a:lumMod val="75000"/>
                  </a:schemeClr>
                </a:solidFill>
              </a:rPr>
              <a:t>1</a:t>
            </a:r>
            <a:r>
              <a:rPr lang="en-US" sz="1350" b="1" dirty="0"/>
              <a:t> </a:t>
            </a:r>
            <a:r>
              <a:rPr lang="en-US" sz="1350" b="1" dirty="0">
                <a:solidFill>
                  <a:schemeClr val="bg1">
                    <a:lumMod val="85000"/>
                  </a:schemeClr>
                </a:solidFill>
              </a:rPr>
              <a:t>7</a:t>
            </a:r>
          </a:p>
        </p:txBody>
      </p:sp>
      <p:cxnSp>
        <p:nvCxnSpPr>
          <p:cNvPr id="50180" name="Straight Arrow Connector 50179"/>
          <p:cNvCxnSpPr/>
          <p:nvPr/>
        </p:nvCxnSpPr>
        <p:spPr>
          <a:xfrm>
            <a:off x="3181350" y="2103663"/>
            <a:ext cx="0" cy="282959"/>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866687" y="3018063"/>
            <a:ext cx="876778" cy="553998"/>
          </a:xfrm>
          <a:prstGeom prst="rect">
            <a:avLst/>
          </a:prstGeom>
          <a:noFill/>
        </p:spPr>
        <p:txBody>
          <a:bodyPr wrap="none" rtlCol="0">
            <a:spAutoFit/>
          </a:bodyPr>
          <a:lstStyle/>
          <a:p>
            <a:pPr algn="ctr"/>
            <a:r>
              <a:rPr lang="en-US" sz="1500" b="1" dirty="0" smtClean="0">
                <a:solidFill>
                  <a:srgbClr val="0000FF"/>
                </a:solidFill>
              </a:rPr>
              <a:t>Pool </a:t>
            </a:r>
            <a:r>
              <a:rPr lang="en-US" sz="1500" b="1" dirty="0">
                <a:solidFill>
                  <a:srgbClr val="0000FF"/>
                </a:solidFill>
              </a:rPr>
              <a:t>X</a:t>
            </a:r>
          </a:p>
          <a:p>
            <a:pPr algn="ctr"/>
            <a:r>
              <a:rPr lang="en-US" sz="1500" b="1" dirty="0">
                <a:solidFill>
                  <a:srgbClr val="0000FF"/>
                </a:solidFill>
              </a:rPr>
              <a:t>(size = 3)</a:t>
            </a:r>
          </a:p>
        </p:txBody>
      </p:sp>
      <p:sp>
        <p:nvSpPr>
          <p:cNvPr id="41" name="TextBox 40"/>
          <p:cNvSpPr txBox="1"/>
          <p:nvPr/>
        </p:nvSpPr>
        <p:spPr>
          <a:xfrm>
            <a:off x="4325598" y="3018063"/>
            <a:ext cx="876778" cy="553998"/>
          </a:xfrm>
          <a:prstGeom prst="rect">
            <a:avLst/>
          </a:prstGeom>
          <a:noFill/>
        </p:spPr>
        <p:txBody>
          <a:bodyPr wrap="none" rtlCol="0">
            <a:spAutoFit/>
          </a:bodyPr>
          <a:lstStyle/>
          <a:p>
            <a:pPr algn="ctr"/>
            <a:r>
              <a:rPr lang="en-US" sz="1500" b="1" dirty="0" smtClean="0">
                <a:solidFill>
                  <a:srgbClr val="00B050"/>
                </a:solidFill>
              </a:rPr>
              <a:t>Pool </a:t>
            </a:r>
            <a:r>
              <a:rPr lang="en-US" sz="1500" b="1" dirty="0">
                <a:solidFill>
                  <a:srgbClr val="00B050"/>
                </a:solidFill>
              </a:rPr>
              <a:t>Y</a:t>
            </a:r>
          </a:p>
          <a:p>
            <a:pPr algn="ctr"/>
            <a:r>
              <a:rPr lang="en-US" sz="1500" b="1" dirty="0">
                <a:solidFill>
                  <a:srgbClr val="00B050"/>
                </a:solidFill>
              </a:rPr>
              <a:t>(size = 4)</a:t>
            </a:r>
          </a:p>
        </p:txBody>
      </p:sp>
      <p:sp>
        <p:nvSpPr>
          <p:cNvPr id="42" name="TextBox 41"/>
          <p:cNvSpPr txBox="1"/>
          <p:nvPr/>
        </p:nvSpPr>
        <p:spPr>
          <a:xfrm>
            <a:off x="5856410" y="3018063"/>
            <a:ext cx="876778" cy="553998"/>
          </a:xfrm>
          <a:prstGeom prst="rect">
            <a:avLst/>
          </a:prstGeom>
          <a:noFill/>
        </p:spPr>
        <p:txBody>
          <a:bodyPr wrap="none" rtlCol="0">
            <a:spAutoFit/>
          </a:bodyPr>
          <a:lstStyle/>
          <a:p>
            <a:pPr algn="ctr"/>
            <a:r>
              <a:rPr lang="en-US" sz="1500" b="1" dirty="0" smtClean="0">
                <a:solidFill>
                  <a:srgbClr val="FFC000"/>
                </a:solidFill>
              </a:rPr>
              <a:t>Pool </a:t>
            </a:r>
            <a:r>
              <a:rPr lang="en-US" sz="1500" b="1" dirty="0">
                <a:solidFill>
                  <a:srgbClr val="FFC000"/>
                </a:solidFill>
              </a:rPr>
              <a:t>Z</a:t>
            </a:r>
          </a:p>
          <a:p>
            <a:pPr algn="ctr"/>
            <a:r>
              <a:rPr lang="en-US" sz="1500" b="1" dirty="0">
                <a:solidFill>
                  <a:srgbClr val="FFC000"/>
                </a:solidFill>
              </a:rPr>
              <a:t>(size = 5)</a:t>
            </a:r>
          </a:p>
        </p:txBody>
      </p:sp>
    </p:spTree>
    <p:extLst>
      <p:ext uri="{BB962C8B-B14F-4D97-AF65-F5344CB8AC3E}">
        <p14:creationId xmlns:p14="http://schemas.microsoft.com/office/powerpoint/2010/main" val="38001676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Title 1"/>
          <p:cNvSpPr>
            <a:spLocks noGrp="1"/>
          </p:cNvSpPr>
          <p:nvPr>
            <p:ph type="title"/>
          </p:nvPr>
        </p:nvSpPr>
        <p:spPr/>
        <p:txBody>
          <a:bodyPr/>
          <a:lstStyle/>
          <a:p>
            <a:r>
              <a:rPr lang="en-US" altLang="en-US" dirty="0"/>
              <a:t>Example: LRU</a:t>
            </a:r>
            <a:endParaRPr lang="en-US" altLang="en-US" dirty="0"/>
          </a:p>
        </p:txBody>
      </p:sp>
      <p:sp>
        <p:nvSpPr>
          <p:cNvPr id="2" name="TextBox 1"/>
          <p:cNvSpPr txBox="1"/>
          <p:nvPr/>
        </p:nvSpPr>
        <p:spPr>
          <a:xfrm>
            <a:off x="1472000" y="2332263"/>
            <a:ext cx="5472973" cy="323165"/>
          </a:xfrm>
          <a:prstGeom prst="rect">
            <a:avLst/>
          </a:prstGeom>
          <a:noFill/>
        </p:spPr>
        <p:txBody>
          <a:bodyPr wrap="none" rtlCol="0">
            <a:spAutoFit/>
          </a:bodyPr>
          <a:lstStyle/>
          <a:p>
            <a:r>
              <a:rPr lang="en-US" sz="1500" b="1" dirty="0"/>
              <a:t>7    0    1    2    0    3    0    4    2    3    0    3    2    1    2    0    1    7    0    1 </a:t>
            </a:r>
          </a:p>
        </p:txBody>
      </p:sp>
      <p:sp>
        <p:nvSpPr>
          <p:cNvPr id="3" name="TextBox 2"/>
          <p:cNvSpPr txBox="1"/>
          <p:nvPr/>
        </p:nvSpPr>
        <p:spPr>
          <a:xfrm>
            <a:off x="3655874" y="2603681"/>
            <a:ext cx="1444050" cy="323165"/>
          </a:xfrm>
          <a:prstGeom prst="rect">
            <a:avLst/>
          </a:prstGeom>
          <a:noFill/>
        </p:spPr>
        <p:txBody>
          <a:bodyPr wrap="none" rtlCol="0">
            <a:spAutoFit/>
          </a:bodyPr>
          <a:lstStyle/>
          <a:p>
            <a:r>
              <a:rPr lang="en-US" sz="1500" b="1" i="1" dirty="0"/>
              <a:t>Reference Trace</a:t>
            </a:r>
          </a:p>
        </p:txBody>
      </p:sp>
      <p:cxnSp>
        <p:nvCxnSpPr>
          <p:cNvPr id="10" name="Straight Arrow Connector 9"/>
          <p:cNvCxnSpPr/>
          <p:nvPr/>
        </p:nvCxnSpPr>
        <p:spPr>
          <a:xfrm flipH="1">
            <a:off x="1543050" y="2765263"/>
            <a:ext cx="19431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5657850" y="2765263"/>
            <a:ext cx="1943100" cy="0"/>
          </a:xfrm>
          <a:prstGeom prst="straightConnector1">
            <a:avLst/>
          </a:prstGeom>
          <a:ln w="28575">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950244" y="3548977"/>
            <a:ext cx="761170" cy="300082"/>
          </a:xfrm>
          <a:prstGeom prst="rect">
            <a:avLst/>
          </a:prstGeom>
          <a:noFill/>
        </p:spPr>
        <p:txBody>
          <a:bodyPr wrap="none" rtlCol="0">
            <a:spAutoFit/>
          </a:bodyPr>
          <a:lstStyle/>
          <a:p>
            <a:r>
              <a:rPr lang="en-US" sz="1350" b="1" dirty="0"/>
              <a:t>Frame 0</a:t>
            </a:r>
          </a:p>
        </p:txBody>
      </p:sp>
      <p:sp>
        <p:nvSpPr>
          <p:cNvPr id="24" name="TextBox 23"/>
          <p:cNvSpPr txBox="1"/>
          <p:nvPr/>
        </p:nvSpPr>
        <p:spPr>
          <a:xfrm>
            <a:off x="1950244" y="3891877"/>
            <a:ext cx="761170" cy="300082"/>
          </a:xfrm>
          <a:prstGeom prst="rect">
            <a:avLst/>
          </a:prstGeom>
          <a:noFill/>
        </p:spPr>
        <p:txBody>
          <a:bodyPr wrap="none" rtlCol="0">
            <a:spAutoFit/>
          </a:bodyPr>
          <a:lstStyle/>
          <a:p>
            <a:r>
              <a:rPr lang="en-US" sz="1350" b="1" dirty="0"/>
              <a:t>Frame 1</a:t>
            </a:r>
          </a:p>
        </p:txBody>
      </p:sp>
      <p:sp>
        <p:nvSpPr>
          <p:cNvPr id="25" name="TextBox 24"/>
          <p:cNvSpPr txBox="1"/>
          <p:nvPr/>
        </p:nvSpPr>
        <p:spPr>
          <a:xfrm>
            <a:off x="1950244" y="4291927"/>
            <a:ext cx="761170" cy="300082"/>
          </a:xfrm>
          <a:prstGeom prst="rect">
            <a:avLst/>
          </a:prstGeom>
          <a:noFill/>
        </p:spPr>
        <p:txBody>
          <a:bodyPr wrap="none" rtlCol="0">
            <a:spAutoFit/>
          </a:bodyPr>
          <a:lstStyle/>
          <a:p>
            <a:r>
              <a:rPr lang="en-US" sz="1350" b="1" dirty="0"/>
              <a:t>Frame 2</a:t>
            </a:r>
          </a:p>
        </p:txBody>
      </p:sp>
      <p:sp>
        <p:nvSpPr>
          <p:cNvPr id="26" name="TextBox 25"/>
          <p:cNvSpPr txBox="1"/>
          <p:nvPr/>
        </p:nvSpPr>
        <p:spPr>
          <a:xfrm>
            <a:off x="1950244" y="4687344"/>
            <a:ext cx="761170" cy="300082"/>
          </a:xfrm>
          <a:prstGeom prst="rect">
            <a:avLst/>
          </a:prstGeom>
          <a:noFill/>
        </p:spPr>
        <p:txBody>
          <a:bodyPr wrap="none" rtlCol="0">
            <a:spAutoFit/>
          </a:bodyPr>
          <a:lstStyle/>
          <a:p>
            <a:r>
              <a:rPr lang="en-US" sz="1350" b="1" dirty="0"/>
              <a:t>Frame 3</a:t>
            </a:r>
          </a:p>
        </p:txBody>
      </p:sp>
      <p:sp>
        <p:nvSpPr>
          <p:cNvPr id="27" name="TextBox 26"/>
          <p:cNvSpPr txBox="1"/>
          <p:nvPr/>
        </p:nvSpPr>
        <p:spPr>
          <a:xfrm>
            <a:off x="1950244" y="5082760"/>
            <a:ext cx="761170" cy="300082"/>
          </a:xfrm>
          <a:prstGeom prst="rect">
            <a:avLst/>
          </a:prstGeom>
          <a:noFill/>
        </p:spPr>
        <p:txBody>
          <a:bodyPr wrap="none" rtlCol="0">
            <a:spAutoFit/>
          </a:bodyPr>
          <a:lstStyle/>
          <a:p>
            <a:r>
              <a:rPr lang="en-US" sz="1350" b="1" dirty="0"/>
              <a:t>Frame 4</a:t>
            </a:r>
          </a:p>
        </p:txBody>
      </p:sp>
      <p:sp>
        <p:nvSpPr>
          <p:cNvPr id="23" name="Rectangle 22"/>
          <p:cNvSpPr/>
          <p:nvPr/>
        </p:nvSpPr>
        <p:spPr>
          <a:xfrm>
            <a:off x="2901715" y="35489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2</a:t>
            </a:r>
          </a:p>
        </p:txBody>
      </p:sp>
      <p:sp>
        <p:nvSpPr>
          <p:cNvPr id="29" name="Rectangle 28"/>
          <p:cNvSpPr/>
          <p:nvPr/>
        </p:nvSpPr>
        <p:spPr>
          <a:xfrm>
            <a:off x="2901715" y="38918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0</a:t>
            </a:r>
          </a:p>
        </p:txBody>
      </p:sp>
      <p:sp>
        <p:nvSpPr>
          <p:cNvPr id="30" name="Rectangle 29"/>
          <p:cNvSpPr/>
          <p:nvPr/>
        </p:nvSpPr>
        <p:spPr>
          <a:xfrm>
            <a:off x="2901715" y="42347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3</a:t>
            </a:r>
          </a:p>
        </p:txBody>
      </p:sp>
      <p:sp>
        <p:nvSpPr>
          <p:cNvPr id="31" name="Rectangle 30"/>
          <p:cNvSpPr/>
          <p:nvPr/>
        </p:nvSpPr>
        <p:spPr>
          <a:xfrm>
            <a:off x="4360626" y="35331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3</a:t>
            </a:r>
          </a:p>
        </p:txBody>
      </p:sp>
      <p:sp>
        <p:nvSpPr>
          <p:cNvPr id="32" name="Rectangle 31"/>
          <p:cNvSpPr/>
          <p:nvPr/>
        </p:nvSpPr>
        <p:spPr>
          <a:xfrm>
            <a:off x="4360626" y="38760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0</a:t>
            </a:r>
          </a:p>
        </p:txBody>
      </p:sp>
      <p:sp>
        <p:nvSpPr>
          <p:cNvPr id="33" name="Rectangle 32"/>
          <p:cNvSpPr/>
          <p:nvPr/>
        </p:nvSpPr>
        <p:spPr>
          <a:xfrm>
            <a:off x="4360626" y="42189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1</a:t>
            </a:r>
          </a:p>
        </p:txBody>
      </p:sp>
      <p:sp>
        <p:nvSpPr>
          <p:cNvPr id="34" name="Rectangle 33"/>
          <p:cNvSpPr/>
          <p:nvPr/>
        </p:nvSpPr>
        <p:spPr>
          <a:xfrm>
            <a:off x="4360626" y="45618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2</a:t>
            </a:r>
          </a:p>
        </p:txBody>
      </p:sp>
      <p:sp>
        <p:nvSpPr>
          <p:cNvPr id="35" name="Rectangle 34"/>
          <p:cNvSpPr/>
          <p:nvPr/>
        </p:nvSpPr>
        <p:spPr>
          <a:xfrm>
            <a:off x="5878345" y="35294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7</a:t>
            </a:r>
          </a:p>
        </p:txBody>
      </p:sp>
      <p:sp>
        <p:nvSpPr>
          <p:cNvPr id="36" name="Rectangle 35"/>
          <p:cNvSpPr/>
          <p:nvPr/>
        </p:nvSpPr>
        <p:spPr>
          <a:xfrm>
            <a:off x="5878345" y="38723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0</a:t>
            </a:r>
          </a:p>
        </p:txBody>
      </p:sp>
      <p:sp>
        <p:nvSpPr>
          <p:cNvPr id="37" name="Rectangle 36"/>
          <p:cNvSpPr/>
          <p:nvPr/>
        </p:nvSpPr>
        <p:spPr>
          <a:xfrm>
            <a:off x="5878345" y="42152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1</a:t>
            </a:r>
          </a:p>
        </p:txBody>
      </p:sp>
      <p:sp>
        <p:nvSpPr>
          <p:cNvPr id="38" name="Rectangle 37"/>
          <p:cNvSpPr/>
          <p:nvPr/>
        </p:nvSpPr>
        <p:spPr>
          <a:xfrm>
            <a:off x="5878344" y="45581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2</a:t>
            </a:r>
          </a:p>
        </p:txBody>
      </p:sp>
      <p:sp>
        <p:nvSpPr>
          <p:cNvPr id="39" name="Rectangle 38"/>
          <p:cNvSpPr/>
          <p:nvPr/>
        </p:nvSpPr>
        <p:spPr>
          <a:xfrm>
            <a:off x="5878344" y="4906166"/>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3</a:t>
            </a:r>
          </a:p>
        </p:txBody>
      </p:sp>
      <p:sp>
        <p:nvSpPr>
          <p:cNvPr id="50176" name="TextBox 50175"/>
          <p:cNvSpPr txBox="1"/>
          <p:nvPr/>
        </p:nvSpPr>
        <p:spPr>
          <a:xfrm>
            <a:off x="2810487" y="5330151"/>
            <a:ext cx="1141659" cy="507831"/>
          </a:xfrm>
          <a:prstGeom prst="rect">
            <a:avLst/>
          </a:prstGeom>
          <a:noFill/>
        </p:spPr>
        <p:txBody>
          <a:bodyPr wrap="none" rtlCol="0">
            <a:spAutoFit/>
          </a:bodyPr>
          <a:lstStyle/>
          <a:p>
            <a:r>
              <a:rPr lang="en-US" sz="1350" dirty="0">
                <a:solidFill>
                  <a:srgbClr val="0000FF"/>
                </a:solidFill>
              </a:rPr>
              <a:t># of Hits: 2</a:t>
            </a:r>
          </a:p>
          <a:p>
            <a:r>
              <a:rPr lang="en-US" sz="1350" dirty="0">
                <a:solidFill>
                  <a:srgbClr val="0000FF"/>
                </a:solidFill>
              </a:rPr>
              <a:t># of Misses: 5</a:t>
            </a:r>
          </a:p>
        </p:txBody>
      </p:sp>
      <p:sp>
        <p:nvSpPr>
          <p:cNvPr id="43" name="TextBox 42"/>
          <p:cNvSpPr txBox="1"/>
          <p:nvPr/>
        </p:nvSpPr>
        <p:spPr>
          <a:xfrm>
            <a:off x="4325599" y="5330150"/>
            <a:ext cx="1141659" cy="507831"/>
          </a:xfrm>
          <a:prstGeom prst="rect">
            <a:avLst/>
          </a:prstGeom>
          <a:noFill/>
        </p:spPr>
        <p:txBody>
          <a:bodyPr wrap="none" rtlCol="0">
            <a:spAutoFit/>
          </a:bodyPr>
          <a:lstStyle/>
          <a:p>
            <a:r>
              <a:rPr lang="en-US" sz="1350" dirty="0">
                <a:solidFill>
                  <a:srgbClr val="00B050"/>
                </a:solidFill>
              </a:rPr>
              <a:t># of Hits: 2</a:t>
            </a:r>
          </a:p>
          <a:p>
            <a:r>
              <a:rPr lang="en-US" sz="1350" dirty="0">
                <a:solidFill>
                  <a:srgbClr val="00B050"/>
                </a:solidFill>
              </a:rPr>
              <a:t># of Misses: 5</a:t>
            </a:r>
          </a:p>
        </p:txBody>
      </p:sp>
      <p:sp>
        <p:nvSpPr>
          <p:cNvPr id="44" name="TextBox 43"/>
          <p:cNvSpPr txBox="1"/>
          <p:nvPr/>
        </p:nvSpPr>
        <p:spPr>
          <a:xfrm>
            <a:off x="5853322" y="5345338"/>
            <a:ext cx="1141659" cy="507831"/>
          </a:xfrm>
          <a:prstGeom prst="rect">
            <a:avLst/>
          </a:prstGeom>
          <a:noFill/>
        </p:spPr>
        <p:txBody>
          <a:bodyPr wrap="none" rtlCol="0">
            <a:spAutoFit/>
          </a:bodyPr>
          <a:lstStyle/>
          <a:p>
            <a:r>
              <a:rPr lang="en-US" sz="1350" dirty="0">
                <a:solidFill>
                  <a:srgbClr val="FFC000"/>
                </a:solidFill>
              </a:rPr>
              <a:t># of Hits: 2</a:t>
            </a:r>
          </a:p>
          <a:p>
            <a:r>
              <a:rPr lang="en-US" sz="1350" dirty="0">
                <a:solidFill>
                  <a:srgbClr val="FFC000"/>
                </a:solidFill>
              </a:rPr>
              <a:t># of Misses: 5</a:t>
            </a:r>
          </a:p>
        </p:txBody>
      </p:sp>
      <p:sp>
        <p:nvSpPr>
          <p:cNvPr id="50177" name="TextBox 50176"/>
          <p:cNvSpPr txBox="1"/>
          <p:nvPr/>
        </p:nvSpPr>
        <p:spPr>
          <a:xfrm>
            <a:off x="1485900" y="1771650"/>
            <a:ext cx="1595309" cy="300082"/>
          </a:xfrm>
          <a:prstGeom prst="rect">
            <a:avLst/>
          </a:prstGeom>
          <a:noFill/>
        </p:spPr>
        <p:txBody>
          <a:bodyPr wrap="none" rtlCol="0">
            <a:spAutoFit/>
          </a:bodyPr>
          <a:lstStyle/>
          <a:p>
            <a:r>
              <a:rPr lang="en-US" sz="1350" b="1" dirty="0"/>
              <a:t>LRU Chain: 0 </a:t>
            </a:r>
            <a:r>
              <a:rPr lang="en-US" sz="1350" b="1" dirty="0">
                <a:solidFill>
                  <a:schemeClr val="bg1">
                    <a:lumMod val="50000"/>
                  </a:schemeClr>
                </a:solidFill>
              </a:rPr>
              <a:t>3</a:t>
            </a:r>
            <a:r>
              <a:rPr lang="en-US" sz="1350" b="1" dirty="0"/>
              <a:t> </a:t>
            </a:r>
            <a:r>
              <a:rPr lang="en-US" sz="1350" b="1" dirty="0">
                <a:solidFill>
                  <a:schemeClr val="bg1">
                    <a:lumMod val="65000"/>
                  </a:schemeClr>
                </a:solidFill>
              </a:rPr>
              <a:t>2</a:t>
            </a:r>
            <a:r>
              <a:rPr lang="en-US" sz="1350" b="1" dirty="0"/>
              <a:t> </a:t>
            </a:r>
            <a:r>
              <a:rPr lang="en-US" sz="1350" b="1" dirty="0">
                <a:solidFill>
                  <a:schemeClr val="bg1">
                    <a:lumMod val="75000"/>
                  </a:schemeClr>
                </a:solidFill>
              </a:rPr>
              <a:t>1</a:t>
            </a:r>
            <a:r>
              <a:rPr lang="en-US" sz="1350" b="1" dirty="0"/>
              <a:t> </a:t>
            </a:r>
            <a:r>
              <a:rPr lang="en-US" sz="1350" b="1" dirty="0">
                <a:solidFill>
                  <a:schemeClr val="bg1">
                    <a:lumMod val="85000"/>
                  </a:schemeClr>
                </a:solidFill>
              </a:rPr>
              <a:t>7</a:t>
            </a:r>
          </a:p>
        </p:txBody>
      </p:sp>
      <p:cxnSp>
        <p:nvCxnSpPr>
          <p:cNvPr id="50180" name="Straight Arrow Connector 50179"/>
          <p:cNvCxnSpPr/>
          <p:nvPr/>
        </p:nvCxnSpPr>
        <p:spPr>
          <a:xfrm>
            <a:off x="3429000" y="2103663"/>
            <a:ext cx="0" cy="282959"/>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866687" y="3018063"/>
            <a:ext cx="876778" cy="553998"/>
          </a:xfrm>
          <a:prstGeom prst="rect">
            <a:avLst/>
          </a:prstGeom>
          <a:noFill/>
        </p:spPr>
        <p:txBody>
          <a:bodyPr wrap="none" rtlCol="0">
            <a:spAutoFit/>
          </a:bodyPr>
          <a:lstStyle/>
          <a:p>
            <a:pPr algn="ctr"/>
            <a:r>
              <a:rPr lang="en-US" sz="1500" b="1" dirty="0" smtClean="0">
                <a:solidFill>
                  <a:srgbClr val="0000FF"/>
                </a:solidFill>
              </a:rPr>
              <a:t>Pool </a:t>
            </a:r>
            <a:r>
              <a:rPr lang="en-US" sz="1500" b="1" dirty="0">
                <a:solidFill>
                  <a:srgbClr val="0000FF"/>
                </a:solidFill>
              </a:rPr>
              <a:t>X</a:t>
            </a:r>
          </a:p>
          <a:p>
            <a:pPr algn="ctr"/>
            <a:r>
              <a:rPr lang="en-US" sz="1500" b="1" dirty="0">
                <a:solidFill>
                  <a:srgbClr val="0000FF"/>
                </a:solidFill>
              </a:rPr>
              <a:t>(size = 3)</a:t>
            </a:r>
          </a:p>
        </p:txBody>
      </p:sp>
      <p:sp>
        <p:nvSpPr>
          <p:cNvPr id="41" name="TextBox 40"/>
          <p:cNvSpPr txBox="1"/>
          <p:nvPr/>
        </p:nvSpPr>
        <p:spPr>
          <a:xfrm>
            <a:off x="4325598" y="3018063"/>
            <a:ext cx="876778" cy="553998"/>
          </a:xfrm>
          <a:prstGeom prst="rect">
            <a:avLst/>
          </a:prstGeom>
          <a:noFill/>
        </p:spPr>
        <p:txBody>
          <a:bodyPr wrap="none" rtlCol="0">
            <a:spAutoFit/>
          </a:bodyPr>
          <a:lstStyle/>
          <a:p>
            <a:pPr algn="ctr"/>
            <a:r>
              <a:rPr lang="en-US" sz="1500" b="1" dirty="0" smtClean="0">
                <a:solidFill>
                  <a:srgbClr val="00B050"/>
                </a:solidFill>
              </a:rPr>
              <a:t>Pool </a:t>
            </a:r>
            <a:r>
              <a:rPr lang="en-US" sz="1500" b="1" dirty="0">
                <a:solidFill>
                  <a:srgbClr val="00B050"/>
                </a:solidFill>
              </a:rPr>
              <a:t>Y</a:t>
            </a:r>
          </a:p>
          <a:p>
            <a:pPr algn="ctr"/>
            <a:r>
              <a:rPr lang="en-US" sz="1500" b="1" dirty="0">
                <a:solidFill>
                  <a:srgbClr val="00B050"/>
                </a:solidFill>
              </a:rPr>
              <a:t>(size = 4)</a:t>
            </a:r>
          </a:p>
        </p:txBody>
      </p:sp>
      <p:sp>
        <p:nvSpPr>
          <p:cNvPr id="42" name="TextBox 41"/>
          <p:cNvSpPr txBox="1"/>
          <p:nvPr/>
        </p:nvSpPr>
        <p:spPr>
          <a:xfrm>
            <a:off x="5856410" y="3018063"/>
            <a:ext cx="876778" cy="553998"/>
          </a:xfrm>
          <a:prstGeom prst="rect">
            <a:avLst/>
          </a:prstGeom>
          <a:noFill/>
        </p:spPr>
        <p:txBody>
          <a:bodyPr wrap="none" rtlCol="0">
            <a:spAutoFit/>
          </a:bodyPr>
          <a:lstStyle/>
          <a:p>
            <a:pPr algn="ctr"/>
            <a:r>
              <a:rPr lang="en-US" sz="1500" b="1" dirty="0" smtClean="0">
                <a:solidFill>
                  <a:srgbClr val="FFC000"/>
                </a:solidFill>
              </a:rPr>
              <a:t>Pool </a:t>
            </a:r>
            <a:r>
              <a:rPr lang="en-US" sz="1500" b="1" dirty="0">
                <a:solidFill>
                  <a:srgbClr val="FFC000"/>
                </a:solidFill>
              </a:rPr>
              <a:t>Z</a:t>
            </a:r>
          </a:p>
          <a:p>
            <a:pPr algn="ctr"/>
            <a:r>
              <a:rPr lang="en-US" sz="1500" b="1" dirty="0">
                <a:solidFill>
                  <a:srgbClr val="FFC000"/>
                </a:solidFill>
              </a:rPr>
              <a:t>(size = 5)</a:t>
            </a:r>
          </a:p>
        </p:txBody>
      </p:sp>
    </p:spTree>
    <p:extLst>
      <p:ext uri="{BB962C8B-B14F-4D97-AF65-F5344CB8AC3E}">
        <p14:creationId xmlns:p14="http://schemas.microsoft.com/office/powerpoint/2010/main" val="37156304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Title 1"/>
          <p:cNvSpPr>
            <a:spLocks noGrp="1"/>
          </p:cNvSpPr>
          <p:nvPr>
            <p:ph type="title"/>
          </p:nvPr>
        </p:nvSpPr>
        <p:spPr/>
        <p:txBody>
          <a:bodyPr/>
          <a:lstStyle/>
          <a:p>
            <a:r>
              <a:rPr lang="en-US" altLang="en-US" dirty="0"/>
              <a:t>Example: LRU</a:t>
            </a:r>
            <a:endParaRPr lang="en-US" altLang="en-US" dirty="0"/>
          </a:p>
        </p:txBody>
      </p:sp>
      <p:sp>
        <p:nvSpPr>
          <p:cNvPr id="2" name="TextBox 1"/>
          <p:cNvSpPr txBox="1"/>
          <p:nvPr/>
        </p:nvSpPr>
        <p:spPr>
          <a:xfrm>
            <a:off x="1472000" y="2332263"/>
            <a:ext cx="5472973" cy="323165"/>
          </a:xfrm>
          <a:prstGeom prst="rect">
            <a:avLst/>
          </a:prstGeom>
          <a:noFill/>
        </p:spPr>
        <p:txBody>
          <a:bodyPr wrap="none" rtlCol="0">
            <a:spAutoFit/>
          </a:bodyPr>
          <a:lstStyle/>
          <a:p>
            <a:r>
              <a:rPr lang="en-US" sz="1500" b="1" dirty="0"/>
              <a:t>7    0    1    2    0    3    0    4    2    3    0    3    2    1    2    0    1    7    0    1 </a:t>
            </a:r>
          </a:p>
        </p:txBody>
      </p:sp>
      <p:sp>
        <p:nvSpPr>
          <p:cNvPr id="3" name="TextBox 2"/>
          <p:cNvSpPr txBox="1"/>
          <p:nvPr/>
        </p:nvSpPr>
        <p:spPr>
          <a:xfrm>
            <a:off x="3655874" y="2603681"/>
            <a:ext cx="1444050" cy="323165"/>
          </a:xfrm>
          <a:prstGeom prst="rect">
            <a:avLst/>
          </a:prstGeom>
          <a:noFill/>
        </p:spPr>
        <p:txBody>
          <a:bodyPr wrap="none" rtlCol="0">
            <a:spAutoFit/>
          </a:bodyPr>
          <a:lstStyle/>
          <a:p>
            <a:r>
              <a:rPr lang="en-US" sz="1500" b="1" i="1" dirty="0"/>
              <a:t>Reference Trace</a:t>
            </a:r>
          </a:p>
        </p:txBody>
      </p:sp>
      <p:cxnSp>
        <p:nvCxnSpPr>
          <p:cNvPr id="10" name="Straight Arrow Connector 9"/>
          <p:cNvCxnSpPr/>
          <p:nvPr/>
        </p:nvCxnSpPr>
        <p:spPr>
          <a:xfrm flipH="1">
            <a:off x="1543050" y="2765263"/>
            <a:ext cx="19431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5657850" y="2765263"/>
            <a:ext cx="1943100" cy="0"/>
          </a:xfrm>
          <a:prstGeom prst="straightConnector1">
            <a:avLst/>
          </a:prstGeom>
          <a:ln w="28575">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950244" y="3548977"/>
            <a:ext cx="761170" cy="300082"/>
          </a:xfrm>
          <a:prstGeom prst="rect">
            <a:avLst/>
          </a:prstGeom>
          <a:noFill/>
        </p:spPr>
        <p:txBody>
          <a:bodyPr wrap="none" rtlCol="0">
            <a:spAutoFit/>
          </a:bodyPr>
          <a:lstStyle/>
          <a:p>
            <a:r>
              <a:rPr lang="en-US" sz="1350" b="1" dirty="0"/>
              <a:t>Frame 0</a:t>
            </a:r>
          </a:p>
        </p:txBody>
      </p:sp>
      <p:sp>
        <p:nvSpPr>
          <p:cNvPr id="24" name="TextBox 23"/>
          <p:cNvSpPr txBox="1"/>
          <p:nvPr/>
        </p:nvSpPr>
        <p:spPr>
          <a:xfrm>
            <a:off x="1950244" y="3891877"/>
            <a:ext cx="761170" cy="300082"/>
          </a:xfrm>
          <a:prstGeom prst="rect">
            <a:avLst/>
          </a:prstGeom>
          <a:noFill/>
        </p:spPr>
        <p:txBody>
          <a:bodyPr wrap="none" rtlCol="0">
            <a:spAutoFit/>
          </a:bodyPr>
          <a:lstStyle/>
          <a:p>
            <a:r>
              <a:rPr lang="en-US" sz="1350" b="1" dirty="0"/>
              <a:t>Frame 1</a:t>
            </a:r>
          </a:p>
        </p:txBody>
      </p:sp>
      <p:sp>
        <p:nvSpPr>
          <p:cNvPr id="25" name="TextBox 24"/>
          <p:cNvSpPr txBox="1"/>
          <p:nvPr/>
        </p:nvSpPr>
        <p:spPr>
          <a:xfrm>
            <a:off x="1950244" y="4291927"/>
            <a:ext cx="761170" cy="300082"/>
          </a:xfrm>
          <a:prstGeom prst="rect">
            <a:avLst/>
          </a:prstGeom>
          <a:noFill/>
        </p:spPr>
        <p:txBody>
          <a:bodyPr wrap="none" rtlCol="0">
            <a:spAutoFit/>
          </a:bodyPr>
          <a:lstStyle/>
          <a:p>
            <a:r>
              <a:rPr lang="en-US" sz="1350" b="1" dirty="0"/>
              <a:t>Frame 2</a:t>
            </a:r>
          </a:p>
        </p:txBody>
      </p:sp>
      <p:sp>
        <p:nvSpPr>
          <p:cNvPr id="26" name="TextBox 25"/>
          <p:cNvSpPr txBox="1"/>
          <p:nvPr/>
        </p:nvSpPr>
        <p:spPr>
          <a:xfrm>
            <a:off x="1950244" y="4687344"/>
            <a:ext cx="761170" cy="300082"/>
          </a:xfrm>
          <a:prstGeom prst="rect">
            <a:avLst/>
          </a:prstGeom>
          <a:noFill/>
        </p:spPr>
        <p:txBody>
          <a:bodyPr wrap="none" rtlCol="0">
            <a:spAutoFit/>
          </a:bodyPr>
          <a:lstStyle/>
          <a:p>
            <a:r>
              <a:rPr lang="en-US" sz="1350" b="1" dirty="0"/>
              <a:t>Frame 3</a:t>
            </a:r>
          </a:p>
        </p:txBody>
      </p:sp>
      <p:sp>
        <p:nvSpPr>
          <p:cNvPr id="27" name="TextBox 26"/>
          <p:cNvSpPr txBox="1"/>
          <p:nvPr/>
        </p:nvSpPr>
        <p:spPr>
          <a:xfrm>
            <a:off x="1950244" y="5082760"/>
            <a:ext cx="761170" cy="300082"/>
          </a:xfrm>
          <a:prstGeom prst="rect">
            <a:avLst/>
          </a:prstGeom>
          <a:noFill/>
        </p:spPr>
        <p:txBody>
          <a:bodyPr wrap="none" rtlCol="0">
            <a:spAutoFit/>
          </a:bodyPr>
          <a:lstStyle/>
          <a:p>
            <a:r>
              <a:rPr lang="en-US" sz="1350" b="1" dirty="0"/>
              <a:t>Frame 4</a:t>
            </a:r>
          </a:p>
        </p:txBody>
      </p:sp>
      <p:sp>
        <p:nvSpPr>
          <p:cNvPr id="23" name="Rectangle 22"/>
          <p:cNvSpPr/>
          <p:nvPr/>
        </p:nvSpPr>
        <p:spPr>
          <a:xfrm>
            <a:off x="2901715" y="35489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4</a:t>
            </a:r>
          </a:p>
        </p:txBody>
      </p:sp>
      <p:sp>
        <p:nvSpPr>
          <p:cNvPr id="29" name="Rectangle 28"/>
          <p:cNvSpPr/>
          <p:nvPr/>
        </p:nvSpPr>
        <p:spPr>
          <a:xfrm>
            <a:off x="2901715" y="38918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0</a:t>
            </a:r>
          </a:p>
        </p:txBody>
      </p:sp>
      <p:sp>
        <p:nvSpPr>
          <p:cNvPr id="30" name="Rectangle 29"/>
          <p:cNvSpPr/>
          <p:nvPr/>
        </p:nvSpPr>
        <p:spPr>
          <a:xfrm>
            <a:off x="2901715" y="42347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3</a:t>
            </a:r>
          </a:p>
        </p:txBody>
      </p:sp>
      <p:sp>
        <p:nvSpPr>
          <p:cNvPr id="31" name="Rectangle 30"/>
          <p:cNvSpPr/>
          <p:nvPr/>
        </p:nvSpPr>
        <p:spPr>
          <a:xfrm>
            <a:off x="4360626" y="35331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3</a:t>
            </a:r>
          </a:p>
        </p:txBody>
      </p:sp>
      <p:sp>
        <p:nvSpPr>
          <p:cNvPr id="32" name="Rectangle 31"/>
          <p:cNvSpPr/>
          <p:nvPr/>
        </p:nvSpPr>
        <p:spPr>
          <a:xfrm>
            <a:off x="4360626" y="38760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0</a:t>
            </a:r>
          </a:p>
        </p:txBody>
      </p:sp>
      <p:sp>
        <p:nvSpPr>
          <p:cNvPr id="33" name="Rectangle 32"/>
          <p:cNvSpPr/>
          <p:nvPr/>
        </p:nvSpPr>
        <p:spPr>
          <a:xfrm>
            <a:off x="4360626" y="42189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4</a:t>
            </a:r>
          </a:p>
        </p:txBody>
      </p:sp>
      <p:sp>
        <p:nvSpPr>
          <p:cNvPr id="34" name="Rectangle 33"/>
          <p:cNvSpPr/>
          <p:nvPr/>
        </p:nvSpPr>
        <p:spPr>
          <a:xfrm>
            <a:off x="4360626" y="45618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2</a:t>
            </a:r>
          </a:p>
        </p:txBody>
      </p:sp>
      <p:sp>
        <p:nvSpPr>
          <p:cNvPr id="35" name="Rectangle 34"/>
          <p:cNvSpPr/>
          <p:nvPr/>
        </p:nvSpPr>
        <p:spPr>
          <a:xfrm>
            <a:off x="5878345" y="35294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4</a:t>
            </a:r>
          </a:p>
        </p:txBody>
      </p:sp>
      <p:sp>
        <p:nvSpPr>
          <p:cNvPr id="36" name="Rectangle 35"/>
          <p:cNvSpPr/>
          <p:nvPr/>
        </p:nvSpPr>
        <p:spPr>
          <a:xfrm>
            <a:off x="5878345" y="38723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0</a:t>
            </a:r>
          </a:p>
        </p:txBody>
      </p:sp>
      <p:sp>
        <p:nvSpPr>
          <p:cNvPr id="37" name="Rectangle 36"/>
          <p:cNvSpPr/>
          <p:nvPr/>
        </p:nvSpPr>
        <p:spPr>
          <a:xfrm>
            <a:off x="5878345" y="42152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1</a:t>
            </a:r>
          </a:p>
        </p:txBody>
      </p:sp>
      <p:sp>
        <p:nvSpPr>
          <p:cNvPr id="38" name="Rectangle 37"/>
          <p:cNvSpPr/>
          <p:nvPr/>
        </p:nvSpPr>
        <p:spPr>
          <a:xfrm>
            <a:off x="5878344" y="45581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2</a:t>
            </a:r>
          </a:p>
        </p:txBody>
      </p:sp>
      <p:sp>
        <p:nvSpPr>
          <p:cNvPr id="39" name="Rectangle 38"/>
          <p:cNvSpPr/>
          <p:nvPr/>
        </p:nvSpPr>
        <p:spPr>
          <a:xfrm>
            <a:off x="5878344" y="4906166"/>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3</a:t>
            </a:r>
          </a:p>
        </p:txBody>
      </p:sp>
      <p:sp>
        <p:nvSpPr>
          <p:cNvPr id="50176" name="TextBox 50175"/>
          <p:cNvSpPr txBox="1"/>
          <p:nvPr/>
        </p:nvSpPr>
        <p:spPr>
          <a:xfrm>
            <a:off x="2810487" y="5330151"/>
            <a:ext cx="1141659" cy="507831"/>
          </a:xfrm>
          <a:prstGeom prst="rect">
            <a:avLst/>
          </a:prstGeom>
          <a:noFill/>
        </p:spPr>
        <p:txBody>
          <a:bodyPr wrap="none" rtlCol="0">
            <a:spAutoFit/>
          </a:bodyPr>
          <a:lstStyle/>
          <a:p>
            <a:r>
              <a:rPr lang="en-US" sz="1350" dirty="0">
                <a:solidFill>
                  <a:srgbClr val="0000FF"/>
                </a:solidFill>
              </a:rPr>
              <a:t># of Hits: 2</a:t>
            </a:r>
          </a:p>
          <a:p>
            <a:r>
              <a:rPr lang="en-US" sz="1350" dirty="0">
                <a:solidFill>
                  <a:srgbClr val="0000FF"/>
                </a:solidFill>
              </a:rPr>
              <a:t># of Misses: 6</a:t>
            </a:r>
          </a:p>
        </p:txBody>
      </p:sp>
      <p:sp>
        <p:nvSpPr>
          <p:cNvPr id="43" name="TextBox 42"/>
          <p:cNvSpPr txBox="1"/>
          <p:nvPr/>
        </p:nvSpPr>
        <p:spPr>
          <a:xfrm>
            <a:off x="4325599" y="5330150"/>
            <a:ext cx="1141659" cy="507831"/>
          </a:xfrm>
          <a:prstGeom prst="rect">
            <a:avLst/>
          </a:prstGeom>
          <a:noFill/>
        </p:spPr>
        <p:txBody>
          <a:bodyPr wrap="none" rtlCol="0">
            <a:spAutoFit/>
          </a:bodyPr>
          <a:lstStyle/>
          <a:p>
            <a:r>
              <a:rPr lang="en-US" sz="1350" dirty="0">
                <a:solidFill>
                  <a:srgbClr val="00B050"/>
                </a:solidFill>
              </a:rPr>
              <a:t># of Hits: 2</a:t>
            </a:r>
          </a:p>
          <a:p>
            <a:r>
              <a:rPr lang="en-US" sz="1350" dirty="0">
                <a:solidFill>
                  <a:srgbClr val="00B050"/>
                </a:solidFill>
              </a:rPr>
              <a:t># of Misses: 6</a:t>
            </a:r>
          </a:p>
        </p:txBody>
      </p:sp>
      <p:sp>
        <p:nvSpPr>
          <p:cNvPr id="44" name="TextBox 43"/>
          <p:cNvSpPr txBox="1"/>
          <p:nvPr/>
        </p:nvSpPr>
        <p:spPr>
          <a:xfrm>
            <a:off x="5853322" y="5345338"/>
            <a:ext cx="1141659" cy="507831"/>
          </a:xfrm>
          <a:prstGeom prst="rect">
            <a:avLst/>
          </a:prstGeom>
          <a:noFill/>
        </p:spPr>
        <p:txBody>
          <a:bodyPr wrap="none" rtlCol="0">
            <a:spAutoFit/>
          </a:bodyPr>
          <a:lstStyle/>
          <a:p>
            <a:r>
              <a:rPr lang="en-US" sz="1350" dirty="0">
                <a:solidFill>
                  <a:srgbClr val="FFC000"/>
                </a:solidFill>
              </a:rPr>
              <a:t># of Hits: 2</a:t>
            </a:r>
          </a:p>
          <a:p>
            <a:r>
              <a:rPr lang="en-US" sz="1350" dirty="0">
                <a:solidFill>
                  <a:srgbClr val="FFC000"/>
                </a:solidFill>
              </a:rPr>
              <a:t># of Misses: 6</a:t>
            </a:r>
          </a:p>
        </p:txBody>
      </p:sp>
      <p:sp>
        <p:nvSpPr>
          <p:cNvPr id="50177" name="TextBox 50176"/>
          <p:cNvSpPr txBox="1"/>
          <p:nvPr/>
        </p:nvSpPr>
        <p:spPr>
          <a:xfrm>
            <a:off x="1485900" y="1771650"/>
            <a:ext cx="1721946" cy="300082"/>
          </a:xfrm>
          <a:prstGeom prst="rect">
            <a:avLst/>
          </a:prstGeom>
          <a:noFill/>
        </p:spPr>
        <p:txBody>
          <a:bodyPr wrap="none" rtlCol="0">
            <a:spAutoFit/>
          </a:bodyPr>
          <a:lstStyle/>
          <a:p>
            <a:r>
              <a:rPr lang="en-US" sz="1350" b="1" dirty="0"/>
              <a:t>LRU Chain: 4 </a:t>
            </a:r>
            <a:r>
              <a:rPr lang="en-US" sz="1350" b="1" dirty="0">
                <a:solidFill>
                  <a:schemeClr val="bg1">
                    <a:lumMod val="50000"/>
                  </a:schemeClr>
                </a:solidFill>
              </a:rPr>
              <a:t>0</a:t>
            </a:r>
            <a:r>
              <a:rPr lang="en-US" sz="1350" b="1" dirty="0"/>
              <a:t> </a:t>
            </a:r>
            <a:r>
              <a:rPr lang="en-US" sz="1350" b="1" dirty="0">
                <a:solidFill>
                  <a:schemeClr val="bg1">
                    <a:lumMod val="65000"/>
                  </a:schemeClr>
                </a:solidFill>
              </a:rPr>
              <a:t>3</a:t>
            </a:r>
            <a:r>
              <a:rPr lang="en-US" sz="1350" b="1" dirty="0"/>
              <a:t> </a:t>
            </a:r>
            <a:r>
              <a:rPr lang="en-US" sz="1350" b="1" dirty="0">
                <a:solidFill>
                  <a:schemeClr val="bg1">
                    <a:lumMod val="65000"/>
                  </a:schemeClr>
                </a:solidFill>
              </a:rPr>
              <a:t>2</a:t>
            </a:r>
            <a:r>
              <a:rPr lang="en-US" sz="1350" b="1" dirty="0"/>
              <a:t> </a:t>
            </a:r>
            <a:r>
              <a:rPr lang="en-US" sz="1350" b="1" dirty="0">
                <a:solidFill>
                  <a:schemeClr val="bg1">
                    <a:lumMod val="75000"/>
                  </a:schemeClr>
                </a:solidFill>
              </a:rPr>
              <a:t>1</a:t>
            </a:r>
            <a:r>
              <a:rPr lang="en-US" sz="1350" b="1" dirty="0"/>
              <a:t> </a:t>
            </a:r>
            <a:r>
              <a:rPr lang="en-US" sz="1350" b="1" dirty="0">
                <a:solidFill>
                  <a:schemeClr val="bg1">
                    <a:lumMod val="85000"/>
                  </a:schemeClr>
                </a:solidFill>
              </a:rPr>
              <a:t>7</a:t>
            </a:r>
          </a:p>
        </p:txBody>
      </p:sp>
      <p:cxnSp>
        <p:nvCxnSpPr>
          <p:cNvPr id="50180" name="Straight Arrow Connector 50179"/>
          <p:cNvCxnSpPr/>
          <p:nvPr/>
        </p:nvCxnSpPr>
        <p:spPr>
          <a:xfrm>
            <a:off x="3695700" y="2103663"/>
            <a:ext cx="0" cy="282959"/>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866687" y="3018063"/>
            <a:ext cx="876778" cy="553998"/>
          </a:xfrm>
          <a:prstGeom prst="rect">
            <a:avLst/>
          </a:prstGeom>
          <a:noFill/>
        </p:spPr>
        <p:txBody>
          <a:bodyPr wrap="none" rtlCol="0">
            <a:spAutoFit/>
          </a:bodyPr>
          <a:lstStyle/>
          <a:p>
            <a:pPr algn="ctr"/>
            <a:r>
              <a:rPr lang="en-US" sz="1500" b="1" dirty="0" smtClean="0">
                <a:solidFill>
                  <a:srgbClr val="0000FF"/>
                </a:solidFill>
              </a:rPr>
              <a:t>Pool </a:t>
            </a:r>
            <a:r>
              <a:rPr lang="en-US" sz="1500" b="1" dirty="0">
                <a:solidFill>
                  <a:srgbClr val="0000FF"/>
                </a:solidFill>
              </a:rPr>
              <a:t>X</a:t>
            </a:r>
          </a:p>
          <a:p>
            <a:pPr algn="ctr"/>
            <a:r>
              <a:rPr lang="en-US" sz="1500" b="1" dirty="0">
                <a:solidFill>
                  <a:srgbClr val="0000FF"/>
                </a:solidFill>
              </a:rPr>
              <a:t>(size = 3)</a:t>
            </a:r>
          </a:p>
        </p:txBody>
      </p:sp>
      <p:sp>
        <p:nvSpPr>
          <p:cNvPr id="41" name="TextBox 40"/>
          <p:cNvSpPr txBox="1"/>
          <p:nvPr/>
        </p:nvSpPr>
        <p:spPr>
          <a:xfrm>
            <a:off x="4325598" y="3018063"/>
            <a:ext cx="876778" cy="553998"/>
          </a:xfrm>
          <a:prstGeom prst="rect">
            <a:avLst/>
          </a:prstGeom>
          <a:noFill/>
        </p:spPr>
        <p:txBody>
          <a:bodyPr wrap="none" rtlCol="0">
            <a:spAutoFit/>
          </a:bodyPr>
          <a:lstStyle/>
          <a:p>
            <a:pPr algn="ctr"/>
            <a:r>
              <a:rPr lang="en-US" sz="1500" b="1" dirty="0" smtClean="0">
                <a:solidFill>
                  <a:srgbClr val="00B050"/>
                </a:solidFill>
              </a:rPr>
              <a:t>Pool </a:t>
            </a:r>
            <a:r>
              <a:rPr lang="en-US" sz="1500" b="1" dirty="0">
                <a:solidFill>
                  <a:srgbClr val="00B050"/>
                </a:solidFill>
              </a:rPr>
              <a:t>Y</a:t>
            </a:r>
          </a:p>
          <a:p>
            <a:pPr algn="ctr"/>
            <a:r>
              <a:rPr lang="en-US" sz="1500" b="1" dirty="0">
                <a:solidFill>
                  <a:srgbClr val="00B050"/>
                </a:solidFill>
              </a:rPr>
              <a:t>(size = 4)</a:t>
            </a:r>
          </a:p>
        </p:txBody>
      </p:sp>
      <p:sp>
        <p:nvSpPr>
          <p:cNvPr id="42" name="TextBox 41"/>
          <p:cNvSpPr txBox="1"/>
          <p:nvPr/>
        </p:nvSpPr>
        <p:spPr>
          <a:xfrm>
            <a:off x="5856410" y="3018063"/>
            <a:ext cx="876778" cy="553998"/>
          </a:xfrm>
          <a:prstGeom prst="rect">
            <a:avLst/>
          </a:prstGeom>
          <a:noFill/>
        </p:spPr>
        <p:txBody>
          <a:bodyPr wrap="none" rtlCol="0">
            <a:spAutoFit/>
          </a:bodyPr>
          <a:lstStyle/>
          <a:p>
            <a:pPr algn="ctr"/>
            <a:r>
              <a:rPr lang="en-US" sz="1500" b="1" dirty="0" smtClean="0">
                <a:solidFill>
                  <a:srgbClr val="FFC000"/>
                </a:solidFill>
              </a:rPr>
              <a:t>Pool </a:t>
            </a:r>
            <a:r>
              <a:rPr lang="en-US" sz="1500" b="1" dirty="0">
                <a:solidFill>
                  <a:srgbClr val="FFC000"/>
                </a:solidFill>
              </a:rPr>
              <a:t>Z</a:t>
            </a:r>
          </a:p>
          <a:p>
            <a:pPr algn="ctr"/>
            <a:r>
              <a:rPr lang="en-US" sz="1500" b="1" dirty="0">
                <a:solidFill>
                  <a:srgbClr val="FFC000"/>
                </a:solidFill>
              </a:rPr>
              <a:t>(size = 5)</a:t>
            </a:r>
          </a:p>
        </p:txBody>
      </p:sp>
    </p:spTree>
    <p:extLst>
      <p:ext uri="{BB962C8B-B14F-4D97-AF65-F5344CB8AC3E}">
        <p14:creationId xmlns:p14="http://schemas.microsoft.com/office/powerpoint/2010/main" val="22478150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Title 1"/>
          <p:cNvSpPr>
            <a:spLocks noGrp="1"/>
          </p:cNvSpPr>
          <p:nvPr>
            <p:ph type="title"/>
          </p:nvPr>
        </p:nvSpPr>
        <p:spPr/>
        <p:txBody>
          <a:bodyPr/>
          <a:lstStyle/>
          <a:p>
            <a:r>
              <a:rPr lang="en-US" altLang="en-US" dirty="0"/>
              <a:t>Example: LRU</a:t>
            </a:r>
            <a:endParaRPr lang="en-US" altLang="en-US" dirty="0"/>
          </a:p>
        </p:txBody>
      </p:sp>
      <p:sp>
        <p:nvSpPr>
          <p:cNvPr id="2" name="TextBox 1"/>
          <p:cNvSpPr txBox="1"/>
          <p:nvPr/>
        </p:nvSpPr>
        <p:spPr>
          <a:xfrm>
            <a:off x="1472000" y="2332263"/>
            <a:ext cx="5472973" cy="323165"/>
          </a:xfrm>
          <a:prstGeom prst="rect">
            <a:avLst/>
          </a:prstGeom>
          <a:noFill/>
        </p:spPr>
        <p:txBody>
          <a:bodyPr wrap="none" rtlCol="0">
            <a:spAutoFit/>
          </a:bodyPr>
          <a:lstStyle/>
          <a:p>
            <a:r>
              <a:rPr lang="en-US" sz="1500" b="1" dirty="0"/>
              <a:t>7    0    1    2    0    3    0    4    2    3    0    3    2    1    2    0    1    7    0    1 </a:t>
            </a:r>
          </a:p>
        </p:txBody>
      </p:sp>
      <p:sp>
        <p:nvSpPr>
          <p:cNvPr id="3" name="TextBox 2"/>
          <p:cNvSpPr txBox="1"/>
          <p:nvPr/>
        </p:nvSpPr>
        <p:spPr>
          <a:xfrm>
            <a:off x="3655874" y="2603681"/>
            <a:ext cx="1444050" cy="323165"/>
          </a:xfrm>
          <a:prstGeom prst="rect">
            <a:avLst/>
          </a:prstGeom>
          <a:noFill/>
        </p:spPr>
        <p:txBody>
          <a:bodyPr wrap="none" rtlCol="0">
            <a:spAutoFit/>
          </a:bodyPr>
          <a:lstStyle/>
          <a:p>
            <a:r>
              <a:rPr lang="en-US" sz="1500" b="1" i="1" dirty="0"/>
              <a:t>Reference Trace</a:t>
            </a:r>
          </a:p>
        </p:txBody>
      </p:sp>
      <p:cxnSp>
        <p:nvCxnSpPr>
          <p:cNvPr id="10" name="Straight Arrow Connector 9"/>
          <p:cNvCxnSpPr/>
          <p:nvPr/>
        </p:nvCxnSpPr>
        <p:spPr>
          <a:xfrm flipH="1">
            <a:off x="1543050" y="2765263"/>
            <a:ext cx="19431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5657850" y="2765263"/>
            <a:ext cx="1943100" cy="0"/>
          </a:xfrm>
          <a:prstGeom prst="straightConnector1">
            <a:avLst/>
          </a:prstGeom>
          <a:ln w="28575">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950244" y="3548977"/>
            <a:ext cx="761170" cy="300082"/>
          </a:xfrm>
          <a:prstGeom prst="rect">
            <a:avLst/>
          </a:prstGeom>
          <a:noFill/>
        </p:spPr>
        <p:txBody>
          <a:bodyPr wrap="none" rtlCol="0">
            <a:spAutoFit/>
          </a:bodyPr>
          <a:lstStyle/>
          <a:p>
            <a:r>
              <a:rPr lang="en-US" sz="1350" b="1" dirty="0"/>
              <a:t>Frame 0</a:t>
            </a:r>
          </a:p>
        </p:txBody>
      </p:sp>
      <p:sp>
        <p:nvSpPr>
          <p:cNvPr id="24" name="TextBox 23"/>
          <p:cNvSpPr txBox="1"/>
          <p:nvPr/>
        </p:nvSpPr>
        <p:spPr>
          <a:xfrm>
            <a:off x="1950244" y="3891877"/>
            <a:ext cx="761170" cy="300082"/>
          </a:xfrm>
          <a:prstGeom prst="rect">
            <a:avLst/>
          </a:prstGeom>
          <a:noFill/>
        </p:spPr>
        <p:txBody>
          <a:bodyPr wrap="none" rtlCol="0">
            <a:spAutoFit/>
          </a:bodyPr>
          <a:lstStyle/>
          <a:p>
            <a:r>
              <a:rPr lang="en-US" sz="1350" b="1" dirty="0"/>
              <a:t>Frame 1</a:t>
            </a:r>
          </a:p>
        </p:txBody>
      </p:sp>
      <p:sp>
        <p:nvSpPr>
          <p:cNvPr id="25" name="TextBox 24"/>
          <p:cNvSpPr txBox="1"/>
          <p:nvPr/>
        </p:nvSpPr>
        <p:spPr>
          <a:xfrm>
            <a:off x="1950244" y="4291927"/>
            <a:ext cx="761170" cy="300082"/>
          </a:xfrm>
          <a:prstGeom prst="rect">
            <a:avLst/>
          </a:prstGeom>
          <a:noFill/>
        </p:spPr>
        <p:txBody>
          <a:bodyPr wrap="none" rtlCol="0">
            <a:spAutoFit/>
          </a:bodyPr>
          <a:lstStyle/>
          <a:p>
            <a:r>
              <a:rPr lang="en-US" sz="1350" b="1" dirty="0"/>
              <a:t>Frame 2</a:t>
            </a:r>
          </a:p>
        </p:txBody>
      </p:sp>
      <p:sp>
        <p:nvSpPr>
          <p:cNvPr id="26" name="TextBox 25"/>
          <p:cNvSpPr txBox="1"/>
          <p:nvPr/>
        </p:nvSpPr>
        <p:spPr>
          <a:xfrm>
            <a:off x="1950244" y="4687344"/>
            <a:ext cx="761170" cy="300082"/>
          </a:xfrm>
          <a:prstGeom prst="rect">
            <a:avLst/>
          </a:prstGeom>
          <a:noFill/>
        </p:spPr>
        <p:txBody>
          <a:bodyPr wrap="none" rtlCol="0">
            <a:spAutoFit/>
          </a:bodyPr>
          <a:lstStyle/>
          <a:p>
            <a:r>
              <a:rPr lang="en-US" sz="1350" b="1" dirty="0"/>
              <a:t>Frame 3</a:t>
            </a:r>
          </a:p>
        </p:txBody>
      </p:sp>
      <p:sp>
        <p:nvSpPr>
          <p:cNvPr id="27" name="TextBox 26"/>
          <p:cNvSpPr txBox="1"/>
          <p:nvPr/>
        </p:nvSpPr>
        <p:spPr>
          <a:xfrm>
            <a:off x="1950244" y="5082760"/>
            <a:ext cx="761170" cy="300082"/>
          </a:xfrm>
          <a:prstGeom prst="rect">
            <a:avLst/>
          </a:prstGeom>
          <a:noFill/>
        </p:spPr>
        <p:txBody>
          <a:bodyPr wrap="none" rtlCol="0">
            <a:spAutoFit/>
          </a:bodyPr>
          <a:lstStyle/>
          <a:p>
            <a:r>
              <a:rPr lang="en-US" sz="1350" b="1" dirty="0"/>
              <a:t>Frame 4</a:t>
            </a:r>
          </a:p>
        </p:txBody>
      </p:sp>
      <p:sp>
        <p:nvSpPr>
          <p:cNvPr id="23" name="Rectangle 22"/>
          <p:cNvSpPr/>
          <p:nvPr/>
        </p:nvSpPr>
        <p:spPr>
          <a:xfrm>
            <a:off x="2901715" y="35489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4</a:t>
            </a:r>
          </a:p>
        </p:txBody>
      </p:sp>
      <p:sp>
        <p:nvSpPr>
          <p:cNvPr id="29" name="Rectangle 28"/>
          <p:cNvSpPr/>
          <p:nvPr/>
        </p:nvSpPr>
        <p:spPr>
          <a:xfrm>
            <a:off x="2901715" y="38918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0</a:t>
            </a:r>
          </a:p>
        </p:txBody>
      </p:sp>
      <p:sp>
        <p:nvSpPr>
          <p:cNvPr id="30" name="Rectangle 29"/>
          <p:cNvSpPr/>
          <p:nvPr/>
        </p:nvSpPr>
        <p:spPr>
          <a:xfrm>
            <a:off x="2901715" y="42347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2</a:t>
            </a:r>
          </a:p>
        </p:txBody>
      </p:sp>
      <p:sp>
        <p:nvSpPr>
          <p:cNvPr id="31" name="Rectangle 30"/>
          <p:cNvSpPr/>
          <p:nvPr/>
        </p:nvSpPr>
        <p:spPr>
          <a:xfrm>
            <a:off x="4360626" y="35331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3</a:t>
            </a:r>
          </a:p>
        </p:txBody>
      </p:sp>
      <p:sp>
        <p:nvSpPr>
          <p:cNvPr id="32" name="Rectangle 31"/>
          <p:cNvSpPr/>
          <p:nvPr/>
        </p:nvSpPr>
        <p:spPr>
          <a:xfrm>
            <a:off x="4360626" y="38760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0</a:t>
            </a:r>
          </a:p>
        </p:txBody>
      </p:sp>
      <p:sp>
        <p:nvSpPr>
          <p:cNvPr id="33" name="Rectangle 32"/>
          <p:cNvSpPr/>
          <p:nvPr/>
        </p:nvSpPr>
        <p:spPr>
          <a:xfrm>
            <a:off x="4360626" y="42189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4</a:t>
            </a:r>
          </a:p>
        </p:txBody>
      </p:sp>
      <p:sp>
        <p:nvSpPr>
          <p:cNvPr id="34" name="Rectangle 33"/>
          <p:cNvSpPr/>
          <p:nvPr/>
        </p:nvSpPr>
        <p:spPr>
          <a:xfrm>
            <a:off x="4360626" y="45618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2</a:t>
            </a:r>
          </a:p>
        </p:txBody>
      </p:sp>
      <p:sp>
        <p:nvSpPr>
          <p:cNvPr id="35" name="Rectangle 34"/>
          <p:cNvSpPr/>
          <p:nvPr/>
        </p:nvSpPr>
        <p:spPr>
          <a:xfrm>
            <a:off x="5878345" y="35294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4</a:t>
            </a:r>
          </a:p>
        </p:txBody>
      </p:sp>
      <p:sp>
        <p:nvSpPr>
          <p:cNvPr id="36" name="Rectangle 35"/>
          <p:cNvSpPr/>
          <p:nvPr/>
        </p:nvSpPr>
        <p:spPr>
          <a:xfrm>
            <a:off x="5878345" y="38723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0</a:t>
            </a:r>
          </a:p>
        </p:txBody>
      </p:sp>
      <p:sp>
        <p:nvSpPr>
          <p:cNvPr id="37" name="Rectangle 36"/>
          <p:cNvSpPr/>
          <p:nvPr/>
        </p:nvSpPr>
        <p:spPr>
          <a:xfrm>
            <a:off x="5878345" y="42152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1</a:t>
            </a:r>
          </a:p>
        </p:txBody>
      </p:sp>
      <p:sp>
        <p:nvSpPr>
          <p:cNvPr id="38" name="Rectangle 37"/>
          <p:cNvSpPr/>
          <p:nvPr/>
        </p:nvSpPr>
        <p:spPr>
          <a:xfrm>
            <a:off x="5878344" y="45581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2</a:t>
            </a:r>
          </a:p>
        </p:txBody>
      </p:sp>
      <p:sp>
        <p:nvSpPr>
          <p:cNvPr id="39" name="Rectangle 38"/>
          <p:cNvSpPr/>
          <p:nvPr/>
        </p:nvSpPr>
        <p:spPr>
          <a:xfrm>
            <a:off x="5878344" y="4906166"/>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3</a:t>
            </a:r>
          </a:p>
        </p:txBody>
      </p:sp>
      <p:sp>
        <p:nvSpPr>
          <p:cNvPr id="50176" name="TextBox 50175"/>
          <p:cNvSpPr txBox="1"/>
          <p:nvPr/>
        </p:nvSpPr>
        <p:spPr>
          <a:xfrm>
            <a:off x="2810487" y="5330151"/>
            <a:ext cx="1141659" cy="507831"/>
          </a:xfrm>
          <a:prstGeom prst="rect">
            <a:avLst/>
          </a:prstGeom>
          <a:noFill/>
        </p:spPr>
        <p:txBody>
          <a:bodyPr wrap="none" rtlCol="0">
            <a:spAutoFit/>
          </a:bodyPr>
          <a:lstStyle/>
          <a:p>
            <a:r>
              <a:rPr lang="en-US" sz="1350" dirty="0">
                <a:solidFill>
                  <a:srgbClr val="0000FF"/>
                </a:solidFill>
              </a:rPr>
              <a:t># of Hits: 2</a:t>
            </a:r>
          </a:p>
          <a:p>
            <a:r>
              <a:rPr lang="en-US" sz="1350" dirty="0">
                <a:solidFill>
                  <a:srgbClr val="0000FF"/>
                </a:solidFill>
              </a:rPr>
              <a:t># of Misses: 7</a:t>
            </a:r>
          </a:p>
        </p:txBody>
      </p:sp>
      <p:sp>
        <p:nvSpPr>
          <p:cNvPr id="43" name="TextBox 42"/>
          <p:cNvSpPr txBox="1"/>
          <p:nvPr/>
        </p:nvSpPr>
        <p:spPr>
          <a:xfrm>
            <a:off x="4325599" y="5330150"/>
            <a:ext cx="1141659" cy="507831"/>
          </a:xfrm>
          <a:prstGeom prst="rect">
            <a:avLst/>
          </a:prstGeom>
          <a:noFill/>
        </p:spPr>
        <p:txBody>
          <a:bodyPr wrap="none" rtlCol="0">
            <a:spAutoFit/>
          </a:bodyPr>
          <a:lstStyle/>
          <a:p>
            <a:r>
              <a:rPr lang="en-US" sz="1350" dirty="0">
                <a:solidFill>
                  <a:srgbClr val="00B050"/>
                </a:solidFill>
              </a:rPr>
              <a:t># of Hits: 3</a:t>
            </a:r>
          </a:p>
          <a:p>
            <a:r>
              <a:rPr lang="en-US" sz="1350" dirty="0">
                <a:solidFill>
                  <a:srgbClr val="00B050"/>
                </a:solidFill>
              </a:rPr>
              <a:t># of Misses: 6</a:t>
            </a:r>
          </a:p>
        </p:txBody>
      </p:sp>
      <p:sp>
        <p:nvSpPr>
          <p:cNvPr id="44" name="TextBox 43"/>
          <p:cNvSpPr txBox="1"/>
          <p:nvPr/>
        </p:nvSpPr>
        <p:spPr>
          <a:xfrm>
            <a:off x="5853322" y="5345338"/>
            <a:ext cx="1141659" cy="507831"/>
          </a:xfrm>
          <a:prstGeom prst="rect">
            <a:avLst/>
          </a:prstGeom>
          <a:noFill/>
        </p:spPr>
        <p:txBody>
          <a:bodyPr wrap="none" rtlCol="0">
            <a:spAutoFit/>
          </a:bodyPr>
          <a:lstStyle/>
          <a:p>
            <a:r>
              <a:rPr lang="en-US" sz="1350" dirty="0">
                <a:solidFill>
                  <a:srgbClr val="FFC000"/>
                </a:solidFill>
              </a:rPr>
              <a:t># of Hits: 3</a:t>
            </a:r>
          </a:p>
          <a:p>
            <a:r>
              <a:rPr lang="en-US" sz="1350" dirty="0">
                <a:solidFill>
                  <a:srgbClr val="FFC000"/>
                </a:solidFill>
              </a:rPr>
              <a:t># of Misses: 6</a:t>
            </a:r>
          </a:p>
        </p:txBody>
      </p:sp>
      <p:sp>
        <p:nvSpPr>
          <p:cNvPr id="50177" name="TextBox 50176"/>
          <p:cNvSpPr txBox="1"/>
          <p:nvPr/>
        </p:nvSpPr>
        <p:spPr>
          <a:xfrm>
            <a:off x="1485900" y="1771650"/>
            <a:ext cx="1721946" cy="300082"/>
          </a:xfrm>
          <a:prstGeom prst="rect">
            <a:avLst/>
          </a:prstGeom>
          <a:noFill/>
        </p:spPr>
        <p:txBody>
          <a:bodyPr wrap="none" rtlCol="0">
            <a:spAutoFit/>
          </a:bodyPr>
          <a:lstStyle/>
          <a:p>
            <a:r>
              <a:rPr lang="en-US" sz="1350" b="1" dirty="0"/>
              <a:t>LRU Chain: 2 </a:t>
            </a:r>
            <a:r>
              <a:rPr lang="en-US" sz="1350" b="1" dirty="0">
                <a:solidFill>
                  <a:schemeClr val="bg1">
                    <a:lumMod val="50000"/>
                  </a:schemeClr>
                </a:solidFill>
              </a:rPr>
              <a:t>4</a:t>
            </a:r>
            <a:r>
              <a:rPr lang="en-US" sz="1350" b="1" dirty="0"/>
              <a:t> </a:t>
            </a:r>
            <a:r>
              <a:rPr lang="en-US" sz="1350" b="1" dirty="0">
                <a:solidFill>
                  <a:schemeClr val="bg1">
                    <a:lumMod val="65000"/>
                  </a:schemeClr>
                </a:solidFill>
              </a:rPr>
              <a:t>0</a:t>
            </a:r>
            <a:r>
              <a:rPr lang="en-US" sz="1350" b="1" dirty="0"/>
              <a:t> </a:t>
            </a:r>
            <a:r>
              <a:rPr lang="en-US" sz="1350" b="1" dirty="0">
                <a:solidFill>
                  <a:schemeClr val="bg1">
                    <a:lumMod val="75000"/>
                  </a:schemeClr>
                </a:solidFill>
              </a:rPr>
              <a:t>3</a:t>
            </a:r>
            <a:r>
              <a:rPr lang="en-US" sz="1350" b="1" dirty="0"/>
              <a:t> </a:t>
            </a:r>
            <a:r>
              <a:rPr lang="en-US" sz="1350" b="1" dirty="0">
                <a:solidFill>
                  <a:schemeClr val="bg1">
                    <a:lumMod val="85000"/>
                  </a:schemeClr>
                </a:solidFill>
              </a:rPr>
              <a:t>1</a:t>
            </a:r>
            <a:r>
              <a:rPr lang="en-US" sz="1350" b="1" dirty="0"/>
              <a:t> </a:t>
            </a:r>
            <a:r>
              <a:rPr lang="en-US" sz="1350" b="1" dirty="0">
                <a:solidFill>
                  <a:schemeClr val="bg1">
                    <a:lumMod val="85000"/>
                  </a:schemeClr>
                </a:solidFill>
              </a:rPr>
              <a:t>7</a:t>
            </a:r>
          </a:p>
        </p:txBody>
      </p:sp>
      <p:cxnSp>
        <p:nvCxnSpPr>
          <p:cNvPr id="50180" name="Straight Arrow Connector 50179"/>
          <p:cNvCxnSpPr/>
          <p:nvPr/>
        </p:nvCxnSpPr>
        <p:spPr>
          <a:xfrm>
            <a:off x="3962400" y="2103663"/>
            <a:ext cx="0" cy="282959"/>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866687" y="3018063"/>
            <a:ext cx="876778" cy="553998"/>
          </a:xfrm>
          <a:prstGeom prst="rect">
            <a:avLst/>
          </a:prstGeom>
          <a:noFill/>
        </p:spPr>
        <p:txBody>
          <a:bodyPr wrap="none" rtlCol="0">
            <a:spAutoFit/>
          </a:bodyPr>
          <a:lstStyle/>
          <a:p>
            <a:pPr algn="ctr"/>
            <a:r>
              <a:rPr lang="en-US" sz="1500" b="1" dirty="0" smtClean="0">
                <a:solidFill>
                  <a:srgbClr val="0000FF"/>
                </a:solidFill>
              </a:rPr>
              <a:t>Pool </a:t>
            </a:r>
            <a:r>
              <a:rPr lang="en-US" sz="1500" b="1" dirty="0">
                <a:solidFill>
                  <a:srgbClr val="0000FF"/>
                </a:solidFill>
              </a:rPr>
              <a:t>X</a:t>
            </a:r>
          </a:p>
          <a:p>
            <a:pPr algn="ctr"/>
            <a:r>
              <a:rPr lang="en-US" sz="1500" b="1" dirty="0">
                <a:solidFill>
                  <a:srgbClr val="0000FF"/>
                </a:solidFill>
              </a:rPr>
              <a:t>(size = 3)</a:t>
            </a:r>
          </a:p>
        </p:txBody>
      </p:sp>
      <p:sp>
        <p:nvSpPr>
          <p:cNvPr id="41" name="TextBox 40"/>
          <p:cNvSpPr txBox="1"/>
          <p:nvPr/>
        </p:nvSpPr>
        <p:spPr>
          <a:xfrm>
            <a:off x="4325598" y="3018063"/>
            <a:ext cx="876778" cy="553998"/>
          </a:xfrm>
          <a:prstGeom prst="rect">
            <a:avLst/>
          </a:prstGeom>
          <a:noFill/>
        </p:spPr>
        <p:txBody>
          <a:bodyPr wrap="none" rtlCol="0">
            <a:spAutoFit/>
          </a:bodyPr>
          <a:lstStyle/>
          <a:p>
            <a:pPr algn="ctr"/>
            <a:r>
              <a:rPr lang="en-US" sz="1500" b="1" dirty="0" smtClean="0">
                <a:solidFill>
                  <a:srgbClr val="00B050"/>
                </a:solidFill>
              </a:rPr>
              <a:t>Pool </a:t>
            </a:r>
            <a:r>
              <a:rPr lang="en-US" sz="1500" b="1" dirty="0">
                <a:solidFill>
                  <a:srgbClr val="00B050"/>
                </a:solidFill>
              </a:rPr>
              <a:t>Y</a:t>
            </a:r>
          </a:p>
          <a:p>
            <a:pPr algn="ctr"/>
            <a:r>
              <a:rPr lang="en-US" sz="1500" b="1" dirty="0">
                <a:solidFill>
                  <a:srgbClr val="00B050"/>
                </a:solidFill>
              </a:rPr>
              <a:t>(size = 4)</a:t>
            </a:r>
          </a:p>
        </p:txBody>
      </p:sp>
      <p:sp>
        <p:nvSpPr>
          <p:cNvPr id="42" name="TextBox 41"/>
          <p:cNvSpPr txBox="1"/>
          <p:nvPr/>
        </p:nvSpPr>
        <p:spPr>
          <a:xfrm>
            <a:off x="5856410" y="3018063"/>
            <a:ext cx="876778" cy="553998"/>
          </a:xfrm>
          <a:prstGeom prst="rect">
            <a:avLst/>
          </a:prstGeom>
          <a:noFill/>
        </p:spPr>
        <p:txBody>
          <a:bodyPr wrap="none" rtlCol="0">
            <a:spAutoFit/>
          </a:bodyPr>
          <a:lstStyle/>
          <a:p>
            <a:pPr algn="ctr"/>
            <a:r>
              <a:rPr lang="en-US" sz="1500" b="1" dirty="0" smtClean="0">
                <a:solidFill>
                  <a:srgbClr val="FFC000"/>
                </a:solidFill>
              </a:rPr>
              <a:t>Pool </a:t>
            </a:r>
            <a:r>
              <a:rPr lang="en-US" sz="1500" b="1" dirty="0">
                <a:solidFill>
                  <a:srgbClr val="FFC000"/>
                </a:solidFill>
              </a:rPr>
              <a:t>Z</a:t>
            </a:r>
          </a:p>
          <a:p>
            <a:pPr algn="ctr"/>
            <a:r>
              <a:rPr lang="en-US" sz="1500" b="1" dirty="0">
                <a:solidFill>
                  <a:srgbClr val="FFC000"/>
                </a:solidFill>
              </a:rPr>
              <a:t>(size = 5)</a:t>
            </a:r>
          </a:p>
        </p:txBody>
      </p:sp>
    </p:spTree>
    <p:extLst>
      <p:ext uri="{BB962C8B-B14F-4D97-AF65-F5344CB8AC3E}">
        <p14:creationId xmlns:p14="http://schemas.microsoft.com/office/powerpoint/2010/main" val="41290855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Title 1"/>
          <p:cNvSpPr>
            <a:spLocks noGrp="1"/>
          </p:cNvSpPr>
          <p:nvPr>
            <p:ph type="title"/>
          </p:nvPr>
        </p:nvSpPr>
        <p:spPr/>
        <p:txBody>
          <a:bodyPr/>
          <a:lstStyle/>
          <a:p>
            <a:r>
              <a:rPr lang="en-US" altLang="en-US" dirty="0"/>
              <a:t>Example: LRU</a:t>
            </a:r>
            <a:endParaRPr lang="en-US" altLang="en-US" dirty="0"/>
          </a:p>
        </p:txBody>
      </p:sp>
      <p:sp>
        <p:nvSpPr>
          <p:cNvPr id="2" name="TextBox 1"/>
          <p:cNvSpPr txBox="1"/>
          <p:nvPr/>
        </p:nvSpPr>
        <p:spPr>
          <a:xfrm>
            <a:off x="1472000" y="2332263"/>
            <a:ext cx="5472973" cy="323165"/>
          </a:xfrm>
          <a:prstGeom prst="rect">
            <a:avLst/>
          </a:prstGeom>
          <a:noFill/>
        </p:spPr>
        <p:txBody>
          <a:bodyPr wrap="none" rtlCol="0">
            <a:spAutoFit/>
          </a:bodyPr>
          <a:lstStyle/>
          <a:p>
            <a:r>
              <a:rPr lang="en-US" sz="1500" b="1" dirty="0"/>
              <a:t>7    0    1    2    0    3    0    4    2    3    0    3    2    1    2    0    1    7    0    1 </a:t>
            </a:r>
          </a:p>
        </p:txBody>
      </p:sp>
      <p:sp>
        <p:nvSpPr>
          <p:cNvPr id="3" name="TextBox 2"/>
          <p:cNvSpPr txBox="1"/>
          <p:nvPr/>
        </p:nvSpPr>
        <p:spPr>
          <a:xfrm>
            <a:off x="3655874" y="2603681"/>
            <a:ext cx="1444050" cy="323165"/>
          </a:xfrm>
          <a:prstGeom prst="rect">
            <a:avLst/>
          </a:prstGeom>
          <a:noFill/>
        </p:spPr>
        <p:txBody>
          <a:bodyPr wrap="none" rtlCol="0">
            <a:spAutoFit/>
          </a:bodyPr>
          <a:lstStyle/>
          <a:p>
            <a:r>
              <a:rPr lang="en-US" sz="1500" b="1" i="1" dirty="0"/>
              <a:t>Reference Trace</a:t>
            </a:r>
          </a:p>
        </p:txBody>
      </p:sp>
      <p:cxnSp>
        <p:nvCxnSpPr>
          <p:cNvPr id="10" name="Straight Arrow Connector 9"/>
          <p:cNvCxnSpPr/>
          <p:nvPr/>
        </p:nvCxnSpPr>
        <p:spPr>
          <a:xfrm flipH="1">
            <a:off x="1543050" y="2765263"/>
            <a:ext cx="19431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5657850" y="2765263"/>
            <a:ext cx="1943100" cy="0"/>
          </a:xfrm>
          <a:prstGeom prst="straightConnector1">
            <a:avLst/>
          </a:prstGeom>
          <a:ln w="28575">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950244" y="3548977"/>
            <a:ext cx="761170" cy="300082"/>
          </a:xfrm>
          <a:prstGeom prst="rect">
            <a:avLst/>
          </a:prstGeom>
          <a:noFill/>
        </p:spPr>
        <p:txBody>
          <a:bodyPr wrap="none" rtlCol="0">
            <a:spAutoFit/>
          </a:bodyPr>
          <a:lstStyle/>
          <a:p>
            <a:r>
              <a:rPr lang="en-US" sz="1350" b="1" dirty="0"/>
              <a:t>Frame 0</a:t>
            </a:r>
          </a:p>
        </p:txBody>
      </p:sp>
      <p:sp>
        <p:nvSpPr>
          <p:cNvPr id="24" name="TextBox 23"/>
          <p:cNvSpPr txBox="1"/>
          <p:nvPr/>
        </p:nvSpPr>
        <p:spPr>
          <a:xfrm>
            <a:off x="1950244" y="3891877"/>
            <a:ext cx="761170" cy="300082"/>
          </a:xfrm>
          <a:prstGeom prst="rect">
            <a:avLst/>
          </a:prstGeom>
          <a:noFill/>
        </p:spPr>
        <p:txBody>
          <a:bodyPr wrap="none" rtlCol="0">
            <a:spAutoFit/>
          </a:bodyPr>
          <a:lstStyle/>
          <a:p>
            <a:r>
              <a:rPr lang="en-US" sz="1350" b="1" dirty="0"/>
              <a:t>Frame 1</a:t>
            </a:r>
          </a:p>
        </p:txBody>
      </p:sp>
      <p:sp>
        <p:nvSpPr>
          <p:cNvPr id="25" name="TextBox 24"/>
          <p:cNvSpPr txBox="1"/>
          <p:nvPr/>
        </p:nvSpPr>
        <p:spPr>
          <a:xfrm>
            <a:off x="1950244" y="4291927"/>
            <a:ext cx="761170" cy="300082"/>
          </a:xfrm>
          <a:prstGeom prst="rect">
            <a:avLst/>
          </a:prstGeom>
          <a:noFill/>
        </p:spPr>
        <p:txBody>
          <a:bodyPr wrap="none" rtlCol="0">
            <a:spAutoFit/>
          </a:bodyPr>
          <a:lstStyle/>
          <a:p>
            <a:r>
              <a:rPr lang="en-US" sz="1350" b="1" dirty="0"/>
              <a:t>Frame 2</a:t>
            </a:r>
          </a:p>
        </p:txBody>
      </p:sp>
      <p:sp>
        <p:nvSpPr>
          <p:cNvPr id="26" name="TextBox 25"/>
          <p:cNvSpPr txBox="1"/>
          <p:nvPr/>
        </p:nvSpPr>
        <p:spPr>
          <a:xfrm>
            <a:off x="1950244" y="4687344"/>
            <a:ext cx="761170" cy="300082"/>
          </a:xfrm>
          <a:prstGeom prst="rect">
            <a:avLst/>
          </a:prstGeom>
          <a:noFill/>
        </p:spPr>
        <p:txBody>
          <a:bodyPr wrap="none" rtlCol="0">
            <a:spAutoFit/>
          </a:bodyPr>
          <a:lstStyle/>
          <a:p>
            <a:r>
              <a:rPr lang="en-US" sz="1350" b="1" dirty="0"/>
              <a:t>Frame 3</a:t>
            </a:r>
          </a:p>
        </p:txBody>
      </p:sp>
      <p:sp>
        <p:nvSpPr>
          <p:cNvPr id="27" name="TextBox 26"/>
          <p:cNvSpPr txBox="1"/>
          <p:nvPr/>
        </p:nvSpPr>
        <p:spPr>
          <a:xfrm>
            <a:off x="1950244" y="5082760"/>
            <a:ext cx="761170" cy="300082"/>
          </a:xfrm>
          <a:prstGeom prst="rect">
            <a:avLst/>
          </a:prstGeom>
          <a:noFill/>
        </p:spPr>
        <p:txBody>
          <a:bodyPr wrap="none" rtlCol="0">
            <a:spAutoFit/>
          </a:bodyPr>
          <a:lstStyle/>
          <a:p>
            <a:r>
              <a:rPr lang="en-US" sz="1350" b="1" dirty="0"/>
              <a:t>Frame 4</a:t>
            </a:r>
          </a:p>
        </p:txBody>
      </p:sp>
      <p:sp>
        <p:nvSpPr>
          <p:cNvPr id="23" name="Rectangle 22"/>
          <p:cNvSpPr/>
          <p:nvPr/>
        </p:nvSpPr>
        <p:spPr>
          <a:xfrm>
            <a:off x="2901715" y="35489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4</a:t>
            </a:r>
          </a:p>
        </p:txBody>
      </p:sp>
      <p:sp>
        <p:nvSpPr>
          <p:cNvPr id="29" name="Rectangle 28"/>
          <p:cNvSpPr/>
          <p:nvPr/>
        </p:nvSpPr>
        <p:spPr>
          <a:xfrm>
            <a:off x="2901715" y="38918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3</a:t>
            </a:r>
          </a:p>
        </p:txBody>
      </p:sp>
      <p:sp>
        <p:nvSpPr>
          <p:cNvPr id="30" name="Rectangle 29"/>
          <p:cNvSpPr/>
          <p:nvPr/>
        </p:nvSpPr>
        <p:spPr>
          <a:xfrm>
            <a:off x="2901715" y="42347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2</a:t>
            </a:r>
          </a:p>
        </p:txBody>
      </p:sp>
      <p:sp>
        <p:nvSpPr>
          <p:cNvPr id="31" name="Rectangle 30"/>
          <p:cNvSpPr/>
          <p:nvPr/>
        </p:nvSpPr>
        <p:spPr>
          <a:xfrm>
            <a:off x="4360626" y="35331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3</a:t>
            </a:r>
          </a:p>
        </p:txBody>
      </p:sp>
      <p:sp>
        <p:nvSpPr>
          <p:cNvPr id="32" name="Rectangle 31"/>
          <p:cNvSpPr/>
          <p:nvPr/>
        </p:nvSpPr>
        <p:spPr>
          <a:xfrm>
            <a:off x="4360626" y="38760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0</a:t>
            </a:r>
          </a:p>
        </p:txBody>
      </p:sp>
      <p:sp>
        <p:nvSpPr>
          <p:cNvPr id="33" name="Rectangle 32"/>
          <p:cNvSpPr/>
          <p:nvPr/>
        </p:nvSpPr>
        <p:spPr>
          <a:xfrm>
            <a:off x="4360626" y="42189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4</a:t>
            </a:r>
          </a:p>
        </p:txBody>
      </p:sp>
      <p:sp>
        <p:nvSpPr>
          <p:cNvPr id="34" name="Rectangle 33"/>
          <p:cNvSpPr/>
          <p:nvPr/>
        </p:nvSpPr>
        <p:spPr>
          <a:xfrm>
            <a:off x="4360626" y="45618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2</a:t>
            </a:r>
          </a:p>
        </p:txBody>
      </p:sp>
      <p:sp>
        <p:nvSpPr>
          <p:cNvPr id="35" name="Rectangle 34"/>
          <p:cNvSpPr/>
          <p:nvPr/>
        </p:nvSpPr>
        <p:spPr>
          <a:xfrm>
            <a:off x="5878345" y="35294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4</a:t>
            </a:r>
          </a:p>
        </p:txBody>
      </p:sp>
      <p:sp>
        <p:nvSpPr>
          <p:cNvPr id="36" name="Rectangle 35"/>
          <p:cNvSpPr/>
          <p:nvPr/>
        </p:nvSpPr>
        <p:spPr>
          <a:xfrm>
            <a:off x="5878345" y="38723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0</a:t>
            </a:r>
          </a:p>
        </p:txBody>
      </p:sp>
      <p:sp>
        <p:nvSpPr>
          <p:cNvPr id="37" name="Rectangle 36"/>
          <p:cNvSpPr/>
          <p:nvPr/>
        </p:nvSpPr>
        <p:spPr>
          <a:xfrm>
            <a:off x="5878345" y="42152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1</a:t>
            </a:r>
          </a:p>
        </p:txBody>
      </p:sp>
      <p:sp>
        <p:nvSpPr>
          <p:cNvPr id="38" name="Rectangle 37"/>
          <p:cNvSpPr/>
          <p:nvPr/>
        </p:nvSpPr>
        <p:spPr>
          <a:xfrm>
            <a:off x="5878344" y="45581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2</a:t>
            </a:r>
          </a:p>
        </p:txBody>
      </p:sp>
      <p:sp>
        <p:nvSpPr>
          <p:cNvPr id="39" name="Rectangle 38"/>
          <p:cNvSpPr/>
          <p:nvPr/>
        </p:nvSpPr>
        <p:spPr>
          <a:xfrm>
            <a:off x="5878344" y="4906166"/>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3</a:t>
            </a:r>
          </a:p>
        </p:txBody>
      </p:sp>
      <p:sp>
        <p:nvSpPr>
          <p:cNvPr id="50176" name="TextBox 50175"/>
          <p:cNvSpPr txBox="1"/>
          <p:nvPr/>
        </p:nvSpPr>
        <p:spPr>
          <a:xfrm>
            <a:off x="2810487" y="5330151"/>
            <a:ext cx="1141659" cy="507831"/>
          </a:xfrm>
          <a:prstGeom prst="rect">
            <a:avLst/>
          </a:prstGeom>
          <a:noFill/>
        </p:spPr>
        <p:txBody>
          <a:bodyPr wrap="none" rtlCol="0">
            <a:spAutoFit/>
          </a:bodyPr>
          <a:lstStyle/>
          <a:p>
            <a:r>
              <a:rPr lang="en-US" sz="1350" dirty="0">
                <a:solidFill>
                  <a:srgbClr val="0000FF"/>
                </a:solidFill>
              </a:rPr>
              <a:t># of Hits: 2</a:t>
            </a:r>
          </a:p>
          <a:p>
            <a:r>
              <a:rPr lang="en-US" sz="1350" dirty="0">
                <a:solidFill>
                  <a:srgbClr val="0000FF"/>
                </a:solidFill>
              </a:rPr>
              <a:t># of Misses: 8</a:t>
            </a:r>
          </a:p>
        </p:txBody>
      </p:sp>
      <p:sp>
        <p:nvSpPr>
          <p:cNvPr id="43" name="TextBox 42"/>
          <p:cNvSpPr txBox="1"/>
          <p:nvPr/>
        </p:nvSpPr>
        <p:spPr>
          <a:xfrm>
            <a:off x="4325599" y="5330150"/>
            <a:ext cx="1141659" cy="507831"/>
          </a:xfrm>
          <a:prstGeom prst="rect">
            <a:avLst/>
          </a:prstGeom>
          <a:noFill/>
        </p:spPr>
        <p:txBody>
          <a:bodyPr wrap="none" rtlCol="0">
            <a:spAutoFit/>
          </a:bodyPr>
          <a:lstStyle/>
          <a:p>
            <a:r>
              <a:rPr lang="en-US" sz="1350" dirty="0">
                <a:solidFill>
                  <a:srgbClr val="00B050"/>
                </a:solidFill>
              </a:rPr>
              <a:t># of Hits: 4</a:t>
            </a:r>
          </a:p>
          <a:p>
            <a:r>
              <a:rPr lang="en-US" sz="1350" dirty="0">
                <a:solidFill>
                  <a:srgbClr val="00B050"/>
                </a:solidFill>
              </a:rPr>
              <a:t># of Misses: 6</a:t>
            </a:r>
          </a:p>
        </p:txBody>
      </p:sp>
      <p:sp>
        <p:nvSpPr>
          <p:cNvPr id="44" name="TextBox 43"/>
          <p:cNvSpPr txBox="1"/>
          <p:nvPr/>
        </p:nvSpPr>
        <p:spPr>
          <a:xfrm>
            <a:off x="5853322" y="5345338"/>
            <a:ext cx="1141659" cy="507831"/>
          </a:xfrm>
          <a:prstGeom prst="rect">
            <a:avLst/>
          </a:prstGeom>
          <a:noFill/>
        </p:spPr>
        <p:txBody>
          <a:bodyPr wrap="none" rtlCol="0">
            <a:spAutoFit/>
          </a:bodyPr>
          <a:lstStyle/>
          <a:p>
            <a:r>
              <a:rPr lang="en-US" sz="1350" dirty="0">
                <a:solidFill>
                  <a:srgbClr val="FFC000"/>
                </a:solidFill>
              </a:rPr>
              <a:t># of Hits: 4</a:t>
            </a:r>
          </a:p>
          <a:p>
            <a:r>
              <a:rPr lang="en-US" sz="1350" dirty="0">
                <a:solidFill>
                  <a:srgbClr val="FFC000"/>
                </a:solidFill>
              </a:rPr>
              <a:t># of Misses: 6</a:t>
            </a:r>
          </a:p>
        </p:txBody>
      </p:sp>
      <p:sp>
        <p:nvSpPr>
          <p:cNvPr id="50177" name="TextBox 50176"/>
          <p:cNvSpPr txBox="1"/>
          <p:nvPr/>
        </p:nvSpPr>
        <p:spPr>
          <a:xfrm>
            <a:off x="1485900" y="1771650"/>
            <a:ext cx="1721946" cy="300082"/>
          </a:xfrm>
          <a:prstGeom prst="rect">
            <a:avLst/>
          </a:prstGeom>
          <a:noFill/>
        </p:spPr>
        <p:txBody>
          <a:bodyPr wrap="none" rtlCol="0">
            <a:spAutoFit/>
          </a:bodyPr>
          <a:lstStyle/>
          <a:p>
            <a:r>
              <a:rPr lang="en-US" sz="1350" b="1" dirty="0"/>
              <a:t>LRU Chain: 3 </a:t>
            </a:r>
            <a:r>
              <a:rPr lang="en-US" sz="1350" b="1" dirty="0">
                <a:solidFill>
                  <a:schemeClr val="bg1">
                    <a:lumMod val="50000"/>
                  </a:schemeClr>
                </a:solidFill>
              </a:rPr>
              <a:t>2</a:t>
            </a:r>
            <a:r>
              <a:rPr lang="en-US" sz="1350" b="1" dirty="0"/>
              <a:t> </a:t>
            </a:r>
            <a:r>
              <a:rPr lang="en-US" sz="1350" b="1" dirty="0">
                <a:solidFill>
                  <a:schemeClr val="bg1">
                    <a:lumMod val="65000"/>
                  </a:schemeClr>
                </a:solidFill>
              </a:rPr>
              <a:t>4</a:t>
            </a:r>
            <a:r>
              <a:rPr lang="en-US" sz="1350" b="1" dirty="0"/>
              <a:t> </a:t>
            </a:r>
            <a:r>
              <a:rPr lang="en-US" sz="1350" b="1" dirty="0">
                <a:solidFill>
                  <a:schemeClr val="bg1">
                    <a:lumMod val="75000"/>
                  </a:schemeClr>
                </a:solidFill>
              </a:rPr>
              <a:t>0</a:t>
            </a:r>
            <a:r>
              <a:rPr lang="en-US" sz="1350" b="1" dirty="0"/>
              <a:t> </a:t>
            </a:r>
            <a:r>
              <a:rPr lang="en-US" sz="1350" b="1" dirty="0">
                <a:solidFill>
                  <a:schemeClr val="bg1">
                    <a:lumMod val="85000"/>
                  </a:schemeClr>
                </a:solidFill>
              </a:rPr>
              <a:t>1</a:t>
            </a:r>
            <a:r>
              <a:rPr lang="en-US" sz="1350" b="1" dirty="0"/>
              <a:t> </a:t>
            </a:r>
            <a:r>
              <a:rPr lang="en-US" sz="1350" b="1" dirty="0">
                <a:solidFill>
                  <a:schemeClr val="bg1">
                    <a:lumMod val="85000"/>
                  </a:schemeClr>
                </a:solidFill>
              </a:rPr>
              <a:t>7</a:t>
            </a:r>
          </a:p>
        </p:txBody>
      </p:sp>
      <p:cxnSp>
        <p:nvCxnSpPr>
          <p:cNvPr id="50180" name="Straight Arrow Connector 50179"/>
          <p:cNvCxnSpPr/>
          <p:nvPr/>
        </p:nvCxnSpPr>
        <p:spPr>
          <a:xfrm>
            <a:off x="4248150" y="2103663"/>
            <a:ext cx="0" cy="282959"/>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866687" y="3018063"/>
            <a:ext cx="876778" cy="553998"/>
          </a:xfrm>
          <a:prstGeom prst="rect">
            <a:avLst/>
          </a:prstGeom>
          <a:noFill/>
        </p:spPr>
        <p:txBody>
          <a:bodyPr wrap="none" rtlCol="0">
            <a:spAutoFit/>
          </a:bodyPr>
          <a:lstStyle/>
          <a:p>
            <a:pPr algn="ctr"/>
            <a:r>
              <a:rPr lang="en-US" sz="1500" b="1" dirty="0" smtClean="0">
                <a:solidFill>
                  <a:srgbClr val="0000FF"/>
                </a:solidFill>
              </a:rPr>
              <a:t>Pool </a:t>
            </a:r>
            <a:r>
              <a:rPr lang="en-US" sz="1500" b="1" dirty="0">
                <a:solidFill>
                  <a:srgbClr val="0000FF"/>
                </a:solidFill>
              </a:rPr>
              <a:t>X</a:t>
            </a:r>
          </a:p>
          <a:p>
            <a:pPr algn="ctr"/>
            <a:r>
              <a:rPr lang="en-US" sz="1500" b="1" dirty="0">
                <a:solidFill>
                  <a:srgbClr val="0000FF"/>
                </a:solidFill>
              </a:rPr>
              <a:t>(size = 3)</a:t>
            </a:r>
          </a:p>
        </p:txBody>
      </p:sp>
      <p:sp>
        <p:nvSpPr>
          <p:cNvPr id="41" name="TextBox 40"/>
          <p:cNvSpPr txBox="1"/>
          <p:nvPr/>
        </p:nvSpPr>
        <p:spPr>
          <a:xfrm>
            <a:off x="4325598" y="3018063"/>
            <a:ext cx="876778" cy="553998"/>
          </a:xfrm>
          <a:prstGeom prst="rect">
            <a:avLst/>
          </a:prstGeom>
          <a:noFill/>
        </p:spPr>
        <p:txBody>
          <a:bodyPr wrap="none" rtlCol="0">
            <a:spAutoFit/>
          </a:bodyPr>
          <a:lstStyle/>
          <a:p>
            <a:pPr algn="ctr"/>
            <a:r>
              <a:rPr lang="en-US" sz="1500" b="1" dirty="0" smtClean="0">
                <a:solidFill>
                  <a:srgbClr val="00B050"/>
                </a:solidFill>
              </a:rPr>
              <a:t>Pool </a:t>
            </a:r>
            <a:r>
              <a:rPr lang="en-US" sz="1500" b="1" dirty="0">
                <a:solidFill>
                  <a:srgbClr val="00B050"/>
                </a:solidFill>
              </a:rPr>
              <a:t>Y</a:t>
            </a:r>
          </a:p>
          <a:p>
            <a:pPr algn="ctr"/>
            <a:r>
              <a:rPr lang="en-US" sz="1500" b="1" dirty="0">
                <a:solidFill>
                  <a:srgbClr val="00B050"/>
                </a:solidFill>
              </a:rPr>
              <a:t>(size = 4)</a:t>
            </a:r>
          </a:p>
        </p:txBody>
      </p:sp>
      <p:sp>
        <p:nvSpPr>
          <p:cNvPr id="42" name="TextBox 41"/>
          <p:cNvSpPr txBox="1"/>
          <p:nvPr/>
        </p:nvSpPr>
        <p:spPr>
          <a:xfrm>
            <a:off x="5856410" y="3018063"/>
            <a:ext cx="876778" cy="553998"/>
          </a:xfrm>
          <a:prstGeom prst="rect">
            <a:avLst/>
          </a:prstGeom>
          <a:noFill/>
        </p:spPr>
        <p:txBody>
          <a:bodyPr wrap="none" rtlCol="0">
            <a:spAutoFit/>
          </a:bodyPr>
          <a:lstStyle/>
          <a:p>
            <a:pPr algn="ctr"/>
            <a:r>
              <a:rPr lang="en-US" sz="1500" b="1" dirty="0" smtClean="0">
                <a:solidFill>
                  <a:srgbClr val="FFC000"/>
                </a:solidFill>
              </a:rPr>
              <a:t>Pool </a:t>
            </a:r>
            <a:r>
              <a:rPr lang="en-US" sz="1500" b="1" dirty="0">
                <a:solidFill>
                  <a:srgbClr val="FFC000"/>
                </a:solidFill>
              </a:rPr>
              <a:t>Z</a:t>
            </a:r>
          </a:p>
          <a:p>
            <a:pPr algn="ctr"/>
            <a:r>
              <a:rPr lang="en-US" sz="1500" b="1" dirty="0">
                <a:solidFill>
                  <a:srgbClr val="FFC000"/>
                </a:solidFill>
              </a:rPr>
              <a:t>(size = 5)</a:t>
            </a:r>
          </a:p>
        </p:txBody>
      </p:sp>
    </p:spTree>
    <p:extLst>
      <p:ext uri="{BB962C8B-B14F-4D97-AF65-F5344CB8AC3E}">
        <p14:creationId xmlns:p14="http://schemas.microsoft.com/office/powerpoint/2010/main" val="34883755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Title 1"/>
          <p:cNvSpPr>
            <a:spLocks noGrp="1"/>
          </p:cNvSpPr>
          <p:nvPr>
            <p:ph type="title"/>
          </p:nvPr>
        </p:nvSpPr>
        <p:spPr/>
        <p:txBody>
          <a:bodyPr/>
          <a:lstStyle/>
          <a:p>
            <a:r>
              <a:rPr lang="en-US" altLang="en-US" dirty="0"/>
              <a:t>Example: LRU</a:t>
            </a:r>
            <a:endParaRPr lang="en-US" altLang="en-US" dirty="0"/>
          </a:p>
        </p:txBody>
      </p:sp>
      <p:sp>
        <p:nvSpPr>
          <p:cNvPr id="2" name="TextBox 1"/>
          <p:cNvSpPr txBox="1"/>
          <p:nvPr/>
        </p:nvSpPr>
        <p:spPr>
          <a:xfrm>
            <a:off x="1472000" y="2332263"/>
            <a:ext cx="5472973" cy="323165"/>
          </a:xfrm>
          <a:prstGeom prst="rect">
            <a:avLst/>
          </a:prstGeom>
          <a:noFill/>
        </p:spPr>
        <p:txBody>
          <a:bodyPr wrap="none" rtlCol="0">
            <a:spAutoFit/>
          </a:bodyPr>
          <a:lstStyle/>
          <a:p>
            <a:r>
              <a:rPr lang="en-US" sz="1500" b="1" dirty="0"/>
              <a:t>7    0    1    2    0    3    0    4    2    3    0    3    2    1    2    0    1    7    0    1 </a:t>
            </a:r>
          </a:p>
        </p:txBody>
      </p:sp>
      <p:sp>
        <p:nvSpPr>
          <p:cNvPr id="3" name="TextBox 2"/>
          <p:cNvSpPr txBox="1"/>
          <p:nvPr/>
        </p:nvSpPr>
        <p:spPr>
          <a:xfrm>
            <a:off x="3655874" y="2603681"/>
            <a:ext cx="1444050" cy="323165"/>
          </a:xfrm>
          <a:prstGeom prst="rect">
            <a:avLst/>
          </a:prstGeom>
          <a:noFill/>
        </p:spPr>
        <p:txBody>
          <a:bodyPr wrap="none" rtlCol="0">
            <a:spAutoFit/>
          </a:bodyPr>
          <a:lstStyle/>
          <a:p>
            <a:r>
              <a:rPr lang="en-US" sz="1500" b="1" i="1" dirty="0"/>
              <a:t>Reference Trace</a:t>
            </a:r>
          </a:p>
        </p:txBody>
      </p:sp>
      <p:cxnSp>
        <p:nvCxnSpPr>
          <p:cNvPr id="10" name="Straight Arrow Connector 9"/>
          <p:cNvCxnSpPr/>
          <p:nvPr/>
        </p:nvCxnSpPr>
        <p:spPr>
          <a:xfrm flipH="1">
            <a:off x="1543050" y="2765263"/>
            <a:ext cx="19431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5657850" y="2765263"/>
            <a:ext cx="1943100" cy="0"/>
          </a:xfrm>
          <a:prstGeom prst="straightConnector1">
            <a:avLst/>
          </a:prstGeom>
          <a:ln w="28575">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950244" y="3548977"/>
            <a:ext cx="761170" cy="300082"/>
          </a:xfrm>
          <a:prstGeom prst="rect">
            <a:avLst/>
          </a:prstGeom>
          <a:noFill/>
        </p:spPr>
        <p:txBody>
          <a:bodyPr wrap="none" rtlCol="0">
            <a:spAutoFit/>
          </a:bodyPr>
          <a:lstStyle/>
          <a:p>
            <a:r>
              <a:rPr lang="en-US" sz="1350" b="1" dirty="0"/>
              <a:t>Frame 0</a:t>
            </a:r>
          </a:p>
        </p:txBody>
      </p:sp>
      <p:sp>
        <p:nvSpPr>
          <p:cNvPr id="24" name="TextBox 23"/>
          <p:cNvSpPr txBox="1"/>
          <p:nvPr/>
        </p:nvSpPr>
        <p:spPr>
          <a:xfrm>
            <a:off x="1950244" y="3891877"/>
            <a:ext cx="761170" cy="300082"/>
          </a:xfrm>
          <a:prstGeom prst="rect">
            <a:avLst/>
          </a:prstGeom>
          <a:noFill/>
        </p:spPr>
        <p:txBody>
          <a:bodyPr wrap="none" rtlCol="0">
            <a:spAutoFit/>
          </a:bodyPr>
          <a:lstStyle/>
          <a:p>
            <a:r>
              <a:rPr lang="en-US" sz="1350" b="1" dirty="0"/>
              <a:t>Frame 1</a:t>
            </a:r>
          </a:p>
        </p:txBody>
      </p:sp>
      <p:sp>
        <p:nvSpPr>
          <p:cNvPr id="25" name="TextBox 24"/>
          <p:cNvSpPr txBox="1"/>
          <p:nvPr/>
        </p:nvSpPr>
        <p:spPr>
          <a:xfrm>
            <a:off x="1950244" y="4291927"/>
            <a:ext cx="761170" cy="300082"/>
          </a:xfrm>
          <a:prstGeom prst="rect">
            <a:avLst/>
          </a:prstGeom>
          <a:noFill/>
        </p:spPr>
        <p:txBody>
          <a:bodyPr wrap="none" rtlCol="0">
            <a:spAutoFit/>
          </a:bodyPr>
          <a:lstStyle/>
          <a:p>
            <a:r>
              <a:rPr lang="en-US" sz="1350" b="1" dirty="0"/>
              <a:t>Frame 2</a:t>
            </a:r>
          </a:p>
        </p:txBody>
      </p:sp>
      <p:sp>
        <p:nvSpPr>
          <p:cNvPr id="26" name="TextBox 25"/>
          <p:cNvSpPr txBox="1"/>
          <p:nvPr/>
        </p:nvSpPr>
        <p:spPr>
          <a:xfrm>
            <a:off x="1950244" y="4687344"/>
            <a:ext cx="761170" cy="300082"/>
          </a:xfrm>
          <a:prstGeom prst="rect">
            <a:avLst/>
          </a:prstGeom>
          <a:noFill/>
        </p:spPr>
        <p:txBody>
          <a:bodyPr wrap="none" rtlCol="0">
            <a:spAutoFit/>
          </a:bodyPr>
          <a:lstStyle/>
          <a:p>
            <a:r>
              <a:rPr lang="en-US" sz="1350" b="1" dirty="0"/>
              <a:t>Frame 3</a:t>
            </a:r>
          </a:p>
        </p:txBody>
      </p:sp>
      <p:sp>
        <p:nvSpPr>
          <p:cNvPr id="27" name="TextBox 26"/>
          <p:cNvSpPr txBox="1"/>
          <p:nvPr/>
        </p:nvSpPr>
        <p:spPr>
          <a:xfrm>
            <a:off x="1950244" y="5082760"/>
            <a:ext cx="761170" cy="300082"/>
          </a:xfrm>
          <a:prstGeom prst="rect">
            <a:avLst/>
          </a:prstGeom>
          <a:noFill/>
        </p:spPr>
        <p:txBody>
          <a:bodyPr wrap="none" rtlCol="0">
            <a:spAutoFit/>
          </a:bodyPr>
          <a:lstStyle/>
          <a:p>
            <a:r>
              <a:rPr lang="en-US" sz="1350" b="1" dirty="0"/>
              <a:t>Frame 4</a:t>
            </a:r>
          </a:p>
        </p:txBody>
      </p:sp>
      <p:sp>
        <p:nvSpPr>
          <p:cNvPr id="23" name="Rectangle 22"/>
          <p:cNvSpPr/>
          <p:nvPr/>
        </p:nvSpPr>
        <p:spPr>
          <a:xfrm>
            <a:off x="2901715" y="35489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0</a:t>
            </a:r>
          </a:p>
        </p:txBody>
      </p:sp>
      <p:sp>
        <p:nvSpPr>
          <p:cNvPr id="29" name="Rectangle 28"/>
          <p:cNvSpPr/>
          <p:nvPr/>
        </p:nvSpPr>
        <p:spPr>
          <a:xfrm>
            <a:off x="2901715" y="38918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3</a:t>
            </a:r>
          </a:p>
        </p:txBody>
      </p:sp>
      <p:sp>
        <p:nvSpPr>
          <p:cNvPr id="30" name="Rectangle 29"/>
          <p:cNvSpPr/>
          <p:nvPr/>
        </p:nvSpPr>
        <p:spPr>
          <a:xfrm>
            <a:off x="2901715" y="4234778"/>
            <a:ext cx="879373" cy="3429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2</a:t>
            </a:r>
          </a:p>
        </p:txBody>
      </p:sp>
      <p:sp>
        <p:nvSpPr>
          <p:cNvPr id="31" name="Rectangle 30"/>
          <p:cNvSpPr/>
          <p:nvPr/>
        </p:nvSpPr>
        <p:spPr>
          <a:xfrm>
            <a:off x="4360626" y="35331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3</a:t>
            </a:r>
          </a:p>
        </p:txBody>
      </p:sp>
      <p:sp>
        <p:nvSpPr>
          <p:cNvPr id="32" name="Rectangle 31"/>
          <p:cNvSpPr/>
          <p:nvPr/>
        </p:nvSpPr>
        <p:spPr>
          <a:xfrm>
            <a:off x="4360626" y="38760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0</a:t>
            </a:r>
          </a:p>
        </p:txBody>
      </p:sp>
      <p:sp>
        <p:nvSpPr>
          <p:cNvPr id="33" name="Rectangle 32"/>
          <p:cNvSpPr/>
          <p:nvPr/>
        </p:nvSpPr>
        <p:spPr>
          <a:xfrm>
            <a:off x="4360626" y="42189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4</a:t>
            </a:r>
          </a:p>
        </p:txBody>
      </p:sp>
      <p:sp>
        <p:nvSpPr>
          <p:cNvPr id="34" name="Rectangle 33"/>
          <p:cNvSpPr/>
          <p:nvPr/>
        </p:nvSpPr>
        <p:spPr>
          <a:xfrm>
            <a:off x="4360626" y="4561806"/>
            <a:ext cx="879373" cy="342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2</a:t>
            </a:r>
          </a:p>
        </p:txBody>
      </p:sp>
      <p:sp>
        <p:nvSpPr>
          <p:cNvPr id="35" name="Rectangle 34"/>
          <p:cNvSpPr/>
          <p:nvPr/>
        </p:nvSpPr>
        <p:spPr>
          <a:xfrm>
            <a:off x="5878345" y="35294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4</a:t>
            </a:r>
          </a:p>
        </p:txBody>
      </p:sp>
      <p:sp>
        <p:nvSpPr>
          <p:cNvPr id="36" name="Rectangle 35"/>
          <p:cNvSpPr/>
          <p:nvPr/>
        </p:nvSpPr>
        <p:spPr>
          <a:xfrm>
            <a:off x="5878345" y="38723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0</a:t>
            </a:r>
          </a:p>
        </p:txBody>
      </p:sp>
      <p:sp>
        <p:nvSpPr>
          <p:cNvPr id="37" name="Rectangle 36"/>
          <p:cNvSpPr/>
          <p:nvPr/>
        </p:nvSpPr>
        <p:spPr>
          <a:xfrm>
            <a:off x="5878345" y="42152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1</a:t>
            </a:r>
          </a:p>
        </p:txBody>
      </p:sp>
      <p:sp>
        <p:nvSpPr>
          <p:cNvPr id="38" name="Rectangle 37"/>
          <p:cNvSpPr/>
          <p:nvPr/>
        </p:nvSpPr>
        <p:spPr>
          <a:xfrm>
            <a:off x="5878344" y="4558115"/>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2</a:t>
            </a:r>
          </a:p>
        </p:txBody>
      </p:sp>
      <p:sp>
        <p:nvSpPr>
          <p:cNvPr id="39" name="Rectangle 38"/>
          <p:cNvSpPr/>
          <p:nvPr/>
        </p:nvSpPr>
        <p:spPr>
          <a:xfrm>
            <a:off x="5878344" y="4906166"/>
            <a:ext cx="879373" cy="3429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3</a:t>
            </a:r>
          </a:p>
        </p:txBody>
      </p:sp>
      <p:sp>
        <p:nvSpPr>
          <p:cNvPr id="50176" name="TextBox 50175"/>
          <p:cNvSpPr txBox="1"/>
          <p:nvPr/>
        </p:nvSpPr>
        <p:spPr>
          <a:xfrm>
            <a:off x="2810487" y="5330151"/>
            <a:ext cx="1141659" cy="507831"/>
          </a:xfrm>
          <a:prstGeom prst="rect">
            <a:avLst/>
          </a:prstGeom>
          <a:noFill/>
        </p:spPr>
        <p:txBody>
          <a:bodyPr wrap="none" rtlCol="0">
            <a:spAutoFit/>
          </a:bodyPr>
          <a:lstStyle/>
          <a:p>
            <a:r>
              <a:rPr lang="en-US" sz="1350" dirty="0">
                <a:solidFill>
                  <a:srgbClr val="0000FF"/>
                </a:solidFill>
              </a:rPr>
              <a:t># of Hits: 2</a:t>
            </a:r>
          </a:p>
          <a:p>
            <a:r>
              <a:rPr lang="en-US" sz="1350" dirty="0">
                <a:solidFill>
                  <a:srgbClr val="0000FF"/>
                </a:solidFill>
              </a:rPr>
              <a:t># of Misses: 9</a:t>
            </a:r>
          </a:p>
        </p:txBody>
      </p:sp>
      <p:sp>
        <p:nvSpPr>
          <p:cNvPr id="43" name="TextBox 42"/>
          <p:cNvSpPr txBox="1"/>
          <p:nvPr/>
        </p:nvSpPr>
        <p:spPr>
          <a:xfrm>
            <a:off x="4325599" y="5330150"/>
            <a:ext cx="1141659" cy="507831"/>
          </a:xfrm>
          <a:prstGeom prst="rect">
            <a:avLst/>
          </a:prstGeom>
          <a:noFill/>
        </p:spPr>
        <p:txBody>
          <a:bodyPr wrap="none" rtlCol="0">
            <a:spAutoFit/>
          </a:bodyPr>
          <a:lstStyle/>
          <a:p>
            <a:r>
              <a:rPr lang="en-US" sz="1350" dirty="0">
                <a:solidFill>
                  <a:srgbClr val="00B050"/>
                </a:solidFill>
              </a:rPr>
              <a:t># of Hits: 5</a:t>
            </a:r>
          </a:p>
          <a:p>
            <a:r>
              <a:rPr lang="en-US" sz="1350" dirty="0">
                <a:solidFill>
                  <a:srgbClr val="00B050"/>
                </a:solidFill>
              </a:rPr>
              <a:t># of Misses: 6</a:t>
            </a:r>
          </a:p>
        </p:txBody>
      </p:sp>
      <p:sp>
        <p:nvSpPr>
          <p:cNvPr id="44" name="TextBox 43"/>
          <p:cNvSpPr txBox="1"/>
          <p:nvPr/>
        </p:nvSpPr>
        <p:spPr>
          <a:xfrm>
            <a:off x="5853322" y="5345338"/>
            <a:ext cx="1141659" cy="507831"/>
          </a:xfrm>
          <a:prstGeom prst="rect">
            <a:avLst/>
          </a:prstGeom>
          <a:noFill/>
        </p:spPr>
        <p:txBody>
          <a:bodyPr wrap="none" rtlCol="0">
            <a:spAutoFit/>
          </a:bodyPr>
          <a:lstStyle/>
          <a:p>
            <a:r>
              <a:rPr lang="en-US" sz="1350" dirty="0">
                <a:solidFill>
                  <a:srgbClr val="FFC000"/>
                </a:solidFill>
              </a:rPr>
              <a:t># of Hits: 5</a:t>
            </a:r>
          </a:p>
          <a:p>
            <a:r>
              <a:rPr lang="en-US" sz="1350" dirty="0">
                <a:solidFill>
                  <a:srgbClr val="FFC000"/>
                </a:solidFill>
              </a:rPr>
              <a:t># of Misses: 6</a:t>
            </a:r>
          </a:p>
        </p:txBody>
      </p:sp>
      <p:sp>
        <p:nvSpPr>
          <p:cNvPr id="50177" name="TextBox 50176"/>
          <p:cNvSpPr txBox="1"/>
          <p:nvPr/>
        </p:nvSpPr>
        <p:spPr>
          <a:xfrm>
            <a:off x="1485900" y="1771650"/>
            <a:ext cx="1721946" cy="300082"/>
          </a:xfrm>
          <a:prstGeom prst="rect">
            <a:avLst/>
          </a:prstGeom>
          <a:noFill/>
        </p:spPr>
        <p:txBody>
          <a:bodyPr wrap="none" rtlCol="0">
            <a:spAutoFit/>
          </a:bodyPr>
          <a:lstStyle/>
          <a:p>
            <a:r>
              <a:rPr lang="en-US" sz="1350" b="1" dirty="0"/>
              <a:t>LRU Chain: 0 </a:t>
            </a:r>
            <a:r>
              <a:rPr lang="en-US" sz="1350" b="1" dirty="0">
                <a:solidFill>
                  <a:schemeClr val="bg1">
                    <a:lumMod val="50000"/>
                  </a:schemeClr>
                </a:solidFill>
              </a:rPr>
              <a:t>3</a:t>
            </a:r>
            <a:r>
              <a:rPr lang="en-US" sz="1350" b="1" dirty="0"/>
              <a:t> </a:t>
            </a:r>
            <a:r>
              <a:rPr lang="en-US" sz="1350" b="1" dirty="0">
                <a:solidFill>
                  <a:schemeClr val="bg1">
                    <a:lumMod val="65000"/>
                  </a:schemeClr>
                </a:solidFill>
              </a:rPr>
              <a:t>2</a:t>
            </a:r>
            <a:r>
              <a:rPr lang="en-US" sz="1350" b="1" dirty="0"/>
              <a:t> </a:t>
            </a:r>
            <a:r>
              <a:rPr lang="en-US" sz="1350" b="1" dirty="0">
                <a:solidFill>
                  <a:schemeClr val="bg1">
                    <a:lumMod val="75000"/>
                  </a:schemeClr>
                </a:solidFill>
              </a:rPr>
              <a:t>4</a:t>
            </a:r>
            <a:r>
              <a:rPr lang="en-US" sz="1350" b="1" dirty="0"/>
              <a:t> </a:t>
            </a:r>
            <a:r>
              <a:rPr lang="en-US" sz="1350" b="1" dirty="0">
                <a:solidFill>
                  <a:schemeClr val="bg1">
                    <a:lumMod val="85000"/>
                  </a:schemeClr>
                </a:solidFill>
              </a:rPr>
              <a:t>1</a:t>
            </a:r>
            <a:r>
              <a:rPr lang="en-US" sz="1350" b="1" dirty="0"/>
              <a:t> </a:t>
            </a:r>
            <a:r>
              <a:rPr lang="en-US" sz="1350" b="1" dirty="0">
                <a:solidFill>
                  <a:schemeClr val="bg1">
                    <a:lumMod val="85000"/>
                  </a:schemeClr>
                </a:solidFill>
              </a:rPr>
              <a:t>7</a:t>
            </a:r>
          </a:p>
        </p:txBody>
      </p:sp>
      <p:cxnSp>
        <p:nvCxnSpPr>
          <p:cNvPr id="50180" name="Straight Arrow Connector 50179"/>
          <p:cNvCxnSpPr/>
          <p:nvPr/>
        </p:nvCxnSpPr>
        <p:spPr>
          <a:xfrm>
            <a:off x="4495800" y="2103663"/>
            <a:ext cx="0" cy="282959"/>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866687" y="3018063"/>
            <a:ext cx="876778" cy="553998"/>
          </a:xfrm>
          <a:prstGeom prst="rect">
            <a:avLst/>
          </a:prstGeom>
          <a:noFill/>
        </p:spPr>
        <p:txBody>
          <a:bodyPr wrap="none" rtlCol="0">
            <a:spAutoFit/>
          </a:bodyPr>
          <a:lstStyle/>
          <a:p>
            <a:pPr algn="ctr"/>
            <a:r>
              <a:rPr lang="en-US" sz="1500" b="1" dirty="0" smtClean="0">
                <a:solidFill>
                  <a:srgbClr val="0000FF"/>
                </a:solidFill>
              </a:rPr>
              <a:t>Pool </a:t>
            </a:r>
            <a:r>
              <a:rPr lang="en-US" sz="1500" b="1" dirty="0">
                <a:solidFill>
                  <a:srgbClr val="0000FF"/>
                </a:solidFill>
              </a:rPr>
              <a:t>X</a:t>
            </a:r>
          </a:p>
          <a:p>
            <a:pPr algn="ctr"/>
            <a:r>
              <a:rPr lang="en-US" sz="1500" b="1" dirty="0">
                <a:solidFill>
                  <a:srgbClr val="0000FF"/>
                </a:solidFill>
              </a:rPr>
              <a:t>(size = 3)</a:t>
            </a:r>
          </a:p>
        </p:txBody>
      </p:sp>
      <p:sp>
        <p:nvSpPr>
          <p:cNvPr id="41" name="TextBox 40"/>
          <p:cNvSpPr txBox="1"/>
          <p:nvPr/>
        </p:nvSpPr>
        <p:spPr>
          <a:xfrm>
            <a:off x="4325598" y="3018063"/>
            <a:ext cx="876778" cy="553998"/>
          </a:xfrm>
          <a:prstGeom prst="rect">
            <a:avLst/>
          </a:prstGeom>
          <a:noFill/>
        </p:spPr>
        <p:txBody>
          <a:bodyPr wrap="none" rtlCol="0">
            <a:spAutoFit/>
          </a:bodyPr>
          <a:lstStyle/>
          <a:p>
            <a:pPr algn="ctr"/>
            <a:r>
              <a:rPr lang="en-US" sz="1500" b="1" dirty="0" smtClean="0">
                <a:solidFill>
                  <a:srgbClr val="00B050"/>
                </a:solidFill>
              </a:rPr>
              <a:t>Pool </a:t>
            </a:r>
            <a:r>
              <a:rPr lang="en-US" sz="1500" b="1" dirty="0">
                <a:solidFill>
                  <a:srgbClr val="00B050"/>
                </a:solidFill>
              </a:rPr>
              <a:t>Y</a:t>
            </a:r>
          </a:p>
          <a:p>
            <a:pPr algn="ctr"/>
            <a:r>
              <a:rPr lang="en-US" sz="1500" b="1" dirty="0">
                <a:solidFill>
                  <a:srgbClr val="00B050"/>
                </a:solidFill>
              </a:rPr>
              <a:t>(size = 4)</a:t>
            </a:r>
          </a:p>
        </p:txBody>
      </p:sp>
      <p:sp>
        <p:nvSpPr>
          <p:cNvPr id="42" name="TextBox 41"/>
          <p:cNvSpPr txBox="1"/>
          <p:nvPr/>
        </p:nvSpPr>
        <p:spPr>
          <a:xfrm>
            <a:off x="5856410" y="3018063"/>
            <a:ext cx="876778" cy="553998"/>
          </a:xfrm>
          <a:prstGeom prst="rect">
            <a:avLst/>
          </a:prstGeom>
          <a:noFill/>
        </p:spPr>
        <p:txBody>
          <a:bodyPr wrap="none" rtlCol="0">
            <a:spAutoFit/>
          </a:bodyPr>
          <a:lstStyle/>
          <a:p>
            <a:pPr algn="ctr"/>
            <a:r>
              <a:rPr lang="en-US" sz="1500" b="1" dirty="0" smtClean="0">
                <a:solidFill>
                  <a:srgbClr val="FFC000"/>
                </a:solidFill>
              </a:rPr>
              <a:t>Pool </a:t>
            </a:r>
            <a:r>
              <a:rPr lang="en-US" sz="1500" b="1" dirty="0">
                <a:solidFill>
                  <a:srgbClr val="FFC000"/>
                </a:solidFill>
              </a:rPr>
              <a:t>Z</a:t>
            </a:r>
          </a:p>
          <a:p>
            <a:pPr algn="ctr"/>
            <a:r>
              <a:rPr lang="en-US" sz="1500" b="1" dirty="0">
                <a:solidFill>
                  <a:srgbClr val="FFC000"/>
                </a:solidFill>
              </a:rPr>
              <a:t>(size = 5)</a:t>
            </a:r>
          </a:p>
        </p:txBody>
      </p:sp>
    </p:spTree>
    <p:extLst>
      <p:ext uri="{BB962C8B-B14F-4D97-AF65-F5344CB8AC3E}">
        <p14:creationId xmlns:p14="http://schemas.microsoft.com/office/powerpoint/2010/main" val="31124976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dirty="0"/>
              <a:t>Observation: The Stack Property</a:t>
            </a:r>
            <a:endParaRPr lang="en-US" dirty="0" smtClean="0"/>
          </a:p>
        </p:txBody>
      </p:sp>
      <p:sp>
        <p:nvSpPr>
          <p:cNvPr id="957443" name="Rectangle 3"/>
          <p:cNvSpPr>
            <a:spLocks noGrp="1" noChangeArrowheads="1"/>
          </p:cNvSpPr>
          <p:nvPr>
            <p:ph type="body" idx="1"/>
          </p:nvPr>
        </p:nvSpPr>
        <p:spPr>
          <a:xfrm>
            <a:off x="533400" y="1447800"/>
            <a:ext cx="8153400" cy="5181600"/>
          </a:xfrm>
        </p:spPr>
        <p:txBody>
          <a:bodyPr>
            <a:normAutofit/>
          </a:bodyPr>
          <a:lstStyle/>
          <a:p>
            <a:pPr>
              <a:buFont typeface="Wingdings" pitchFamily="2" charset="2"/>
              <a:buChar char="§"/>
            </a:pPr>
            <a:r>
              <a:rPr lang="en-US" sz="2800" kern="0" dirty="0"/>
              <a:t>Adding </a:t>
            </a:r>
            <a:r>
              <a:rPr lang="en-US" sz="2800" kern="0" dirty="0" smtClean="0"/>
              <a:t>pool </a:t>
            </a:r>
            <a:r>
              <a:rPr lang="en-US" sz="2800" kern="0" dirty="0"/>
              <a:t>space never hurts, but it may or may not help</a:t>
            </a:r>
          </a:p>
          <a:p>
            <a:pPr lvl="1">
              <a:buFont typeface="Wingdings" pitchFamily="2" charset="2"/>
              <a:buChar char="§"/>
            </a:pPr>
            <a:r>
              <a:rPr lang="en-US" sz="2400" kern="0" dirty="0"/>
              <a:t>This is referred to as the </a:t>
            </a:r>
            <a:r>
              <a:rPr lang="en-US" sz="2400" i="1" kern="0" dirty="0">
                <a:solidFill>
                  <a:srgbClr val="0070C0"/>
                </a:solidFill>
              </a:rPr>
              <a:t>“Stack Property”</a:t>
            </a:r>
          </a:p>
          <a:p>
            <a:pPr>
              <a:buFont typeface="Wingdings" pitchFamily="2" charset="2"/>
              <a:buChar char="§"/>
            </a:pPr>
            <a:endParaRPr lang="en-US" sz="2400" kern="0" dirty="0"/>
          </a:p>
          <a:p>
            <a:pPr>
              <a:buFont typeface="Wingdings" pitchFamily="2" charset="2"/>
              <a:buChar char="§"/>
            </a:pPr>
            <a:r>
              <a:rPr lang="en-US" sz="2800" kern="0" dirty="0"/>
              <a:t>LRU has the stack property, but not all replacement policies have it </a:t>
            </a:r>
          </a:p>
          <a:p>
            <a:pPr lvl="1">
              <a:buFont typeface="Wingdings" pitchFamily="2" charset="2"/>
              <a:buChar char="§"/>
            </a:pPr>
            <a:r>
              <a:rPr lang="en-US" sz="2400" kern="0" dirty="0"/>
              <a:t>E.g., FIFO does not have it</a:t>
            </a:r>
          </a:p>
          <a:p>
            <a:pPr>
              <a:buFont typeface="Wingdings" pitchFamily="2" charset="2"/>
              <a:buChar char="§"/>
            </a:pPr>
            <a:endParaRPr lang="en-US" sz="2400" dirty="0" smtClean="0"/>
          </a:p>
          <a:p>
            <a:pPr>
              <a:buFont typeface="Wingdings" pitchFamily="2" charset="2"/>
              <a:buChar char="§"/>
            </a:pPr>
            <a:endParaRPr lang="en-US" sz="2400" dirty="0" smtClean="0"/>
          </a:p>
          <a:p>
            <a:pPr lvl="1">
              <a:buFont typeface="Wingdings" pitchFamily="2" charset="2"/>
              <a:buChar char="§"/>
            </a:pPr>
            <a:endParaRPr lang="en-US" sz="2200" dirty="0" smtClean="0"/>
          </a:p>
          <a:p>
            <a:pPr lvl="1">
              <a:buFont typeface="Wingdings" pitchFamily="2" charset="2"/>
              <a:buChar char="§"/>
            </a:pPr>
            <a:endParaRPr lang="en-US" sz="2200" dirty="0" smtClean="0"/>
          </a:p>
          <a:p>
            <a:pPr>
              <a:buFont typeface="Wingdings" pitchFamily="2" charset="2"/>
              <a:buChar char="§"/>
            </a:pPr>
            <a:endParaRPr lang="en-US" sz="2600" dirty="0"/>
          </a:p>
          <a:p>
            <a:pPr>
              <a:buFont typeface="Wingdings" pitchFamily="2" charset="2"/>
              <a:buChar char="§"/>
            </a:pPr>
            <a:endParaRPr lang="en-US" sz="2600" dirty="0"/>
          </a:p>
        </p:txBody>
      </p:sp>
    </p:spTree>
    <p:extLst>
      <p:ext uri="{BB962C8B-B14F-4D97-AF65-F5344CB8AC3E}">
        <p14:creationId xmlns:p14="http://schemas.microsoft.com/office/powerpoint/2010/main" val="2173621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74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574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574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dirty="0"/>
              <a:t>Working Sets</a:t>
            </a:r>
            <a:endParaRPr lang="en-US" dirty="0" smtClean="0"/>
          </a:p>
        </p:txBody>
      </p:sp>
      <p:sp>
        <p:nvSpPr>
          <p:cNvPr id="957443" name="Rectangle 3"/>
          <p:cNvSpPr>
            <a:spLocks noGrp="1" noChangeArrowheads="1"/>
          </p:cNvSpPr>
          <p:nvPr>
            <p:ph type="body" idx="1"/>
          </p:nvPr>
        </p:nvSpPr>
        <p:spPr>
          <a:xfrm>
            <a:off x="533400" y="1447800"/>
            <a:ext cx="8153400" cy="5181600"/>
          </a:xfrm>
        </p:spPr>
        <p:txBody>
          <a:bodyPr>
            <a:normAutofit/>
          </a:bodyPr>
          <a:lstStyle/>
          <a:p>
            <a:pPr>
              <a:buFont typeface="Wingdings" pitchFamily="2" charset="2"/>
              <a:buChar char="§"/>
            </a:pPr>
            <a:r>
              <a:rPr lang="en-US" sz="2800" kern="0" dirty="0"/>
              <a:t>Given a time interval T, </a:t>
            </a:r>
            <a:r>
              <a:rPr lang="en-US" sz="2800" i="1" kern="0" dirty="0" err="1">
                <a:solidFill>
                  <a:srgbClr val="0070C0"/>
                </a:solidFill>
              </a:rPr>
              <a:t>WorkingSet</a:t>
            </a:r>
            <a:r>
              <a:rPr lang="en-US" sz="2800" i="1" kern="0" dirty="0">
                <a:solidFill>
                  <a:srgbClr val="0070C0"/>
                </a:solidFill>
              </a:rPr>
              <a:t>(T)</a:t>
            </a:r>
            <a:r>
              <a:rPr lang="en-US" sz="2800" kern="0" dirty="0">
                <a:solidFill>
                  <a:srgbClr val="0070C0"/>
                </a:solidFill>
              </a:rPr>
              <a:t> </a:t>
            </a:r>
            <a:r>
              <a:rPr lang="en-US" sz="2800" kern="0" dirty="0"/>
              <a:t>is defined as </a:t>
            </a:r>
            <a:r>
              <a:rPr lang="en-US" sz="2800" i="1" u="sng" kern="0" dirty="0"/>
              <a:t>the set of distinct </a:t>
            </a:r>
            <a:r>
              <a:rPr lang="en-US" sz="2800" i="1" u="sng" kern="0" dirty="0" smtClean="0"/>
              <a:t>pages</a:t>
            </a:r>
            <a:r>
              <a:rPr lang="en-US" sz="2800" i="1" kern="0" dirty="0" smtClean="0"/>
              <a:t> </a:t>
            </a:r>
            <a:r>
              <a:rPr lang="en-US" sz="2800" kern="0" dirty="0" smtClean="0"/>
              <a:t>accessed </a:t>
            </a:r>
            <a:r>
              <a:rPr lang="en-US" sz="2800" kern="0" dirty="0"/>
              <a:t>during T</a:t>
            </a:r>
          </a:p>
          <a:p>
            <a:pPr lvl="1">
              <a:buFont typeface="Wingdings" pitchFamily="2" charset="2"/>
              <a:buChar char="§"/>
            </a:pPr>
            <a:r>
              <a:rPr lang="en-US" sz="2400" kern="0" dirty="0" smtClean="0"/>
              <a:t>Its </a:t>
            </a:r>
            <a:r>
              <a:rPr lang="en-US" sz="2400" kern="0" dirty="0"/>
              <a:t>size (or what is referred to as </a:t>
            </a:r>
            <a:r>
              <a:rPr lang="en-US" sz="2400" i="1" kern="0" dirty="0">
                <a:solidFill>
                  <a:srgbClr val="0070C0"/>
                </a:solidFill>
              </a:rPr>
              <a:t>the working set size</a:t>
            </a:r>
            <a:r>
              <a:rPr lang="en-US" sz="2400" kern="0" dirty="0"/>
              <a:t>) is all what matters</a:t>
            </a:r>
          </a:p>
          <a:p>
            <a:pPr lvl="1">
              <a:buFont typeface="Wingdings" pitchFamily="2" charset="2"/>
              <a:buChar char="§"/>
            </a:pPr>
            <a:r>
              <a:rPr lang="en-US" sz="2400" kern="0" dirty="0"/>
              <a:t>It captures the adequacy of the cache size with respect to the </a:t>
            </a:r>
            <a:r>
              <a:rPr lang="en-US" sz="2400" i="1" kern="0" dirty="0"/>
              <a:t>program behavior</a:t>
            </a:r>
          </a:p>
          <a:p>
            <a:pPr lvl="1">
              <a:buFont typeface="Wingdings" pitchFamily="2" charset="2"/>
              <a:buChar char="§"/>
            </a:pPr>
            <a:endParaRPr lang="en-US" sz="2100" kern="0" dirty="0"/>
          </a:p>
          <a:p>
            <a:pPr>
              <a:buFont typeface="Wingdings" pitchFamily="2" charset="2"/>
              <a:buChar char="§"/>
            </a:pPr>
            <a:r>
              <a:rPr lang="en-US" sz="2800" dirty="0"/>
              <a:t>What happens if a </a:t>
            </a:r>
            <a:r>
              <a:rPr lang="en-US" sz="2800" dirty="0" smtClean="0"/>
              <a:t>process </a:t>
            </a:r>
            <a:r>
              <a:rPr lang="en-US" sz="2800" dirty="0"/>
              <a:t>performs </a:t>
            </a:r>
            <a:r>
              <a:rPr lang="en-US" sz="2800" i="1" dirty="0"/>
              <a:t>repetitive accesses </a:t>
            </a:r>
            <a:r>
              <a:rPr lang="en-US" sz="2800" dirty="0"/>
              <a:t>to some </a:t>
            </a:r>
            <a:r>
              <a:rPr lang="en-US" sz="2800" dirty="0" smtClean="0"/>
              <a:t>data in memory, </a:t>
            </a:r>
            <a:r>
              <a:rPr lang="en-US" sz="2800" dirty="0"/>
              <a:t>with a working set size that is </a:t>
            </a:r>
            <a:r>
              <a:rPr lang="en-US" sz="2800" i="1" u="sng" dirty="0"/>
              <a:t>larger</a:t>
            </a:r>
            <a:r>
              <a:rPr lang="en-US" sz="2800" dirty="0"/>
              <a:t> than the </a:t>
            </a:r>
            <a:r>
              <a:rPr lang="en-US" sz="2800" dirty="0" smtClean="0"/>
              <a:t>buffer pool?</a:t>
            </a:r>
            <a:endParaRPr lang="en-US" sz="2800" kern="0" dirty="0"/>
          </a:p>
          <a:p>
            <a:pPr>
              <a:buFont typeface="Wingdings" pitchFamily="2" charset="2"/>
              <a:buChar char="§"/>
            </a:pPr>
            <a:endParaRPr lang="en-US" sz="2800" dirty="0" smtClean="0"/>
          </a:p>
          <a:p>
            <a:pPr>
              <a:buFont typeface="Wingdings" pitchFamily="2" charset="2"/>
              <a:buChar char="§"/>
            </a:pPr>
            <a:endParaRPr lang="en-US" sz="2400" dirty="0" smtClean="0"/>
          </a:p>
          <a:p>
            <a:pPr lvl="1">
              <a:buFont typeface="Wingdings" pitchFamily="2" charset="2"/>
              <a:buChar char="§"/>
            </a:pPr>
            <a:endParaRPr lang="en-US" sz="2200" dirty="0" smtClean="0"/>
          </a:p>
          <a:p>
            <a:pPr lvl="1">
              <a:buFont typeface="Wingdings" pitchFamily="2" charset="2"/>
              <a:buChar char="§"/>
            </a:pPr>
            <a:endParaRPr lang="en-US" sz="2200" dirty="0" smtClean="0"/>
          </a:p>
          <a:p>
            <a:pPr>
              <a:buFont typeface="Wingdings" pitchFamily="2" charset="2"/>
              <a:buChar char="§"/>
            </a:pPr>
            <a:endParaRPr lang="en-US" sz="2600" dirty="0"/>
          </a:p>
          <a:p>
            <a:pPr>
              <a:buFont typeface="Wingdings" pitchFamily="2" charset="2"/>
              <a:buChar char="§"/>
            </a:pPr>
            <a:endParaRPr lang="en-US" sz="2600" dirty="0"/>
          </a:p>
        </p:txBody>
      </p:sp>
    </p:spTree>
    <p:extLst>
      <p:ext uri="{BB962C8B-B14F-4D97-AF65-F5344CB8AC3E}">
        <p14:creationId xmlns:p14="http://schemas.microsoft.com/office/powerpoint/2010/main" val="1387217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74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574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574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en-US" dirty="0"/>
              <a:t>The LRU Policy: Sequential Flooding</a:t>
            </a:r>
            <a:endParaRPr lang="en-US" dirty="0" smtClean="0"/>
          </a:p>
        </p:txBody>
      </p:sp>
      <p:sp>
        <p:nvSpPr>
          <p:cNvPr id="957443" name="Rectangle 3"/>
          <p:cNvSpPr>
            <a:spLocks noGrp="1" noChangeArrowheads="1"/>
          </p:cNvSpPr>
          <p:nvPr>
            <p:ph type="body" idx="1"/>
          </p:nvPr>
        </p:nvSpPr>
        <p:spPr>
          <a:xfrm>
            <a:off x="533400" y="1447800"/>
            <a:ext cx="8153400" cy="5181600"/>
          </a:xfrm>
        </p:spPr>
        <p:txBody>
          <a:bodyPr>
            <a:normAutofit/>
          </a:bodyPr>
          <a:lstStyle/>
          <a:p>
            <a:pPr>
              <a:buFont typeface="Wingdings" pitchFamily="2" charset="2"/>
              <a:buChar char="§"/>
            </a:pPr>
            <a:r>
              <a:rPr lang="en-US" dirty="0"/>
              <a:t>To answer this question, assume: </a:t>
            </a:r>
          </a:p>
          <a:p>
            <a:pPr lvl="1">
              <a:buFont typeface="Wingdings" pitchFamily="2" charset="2"/>
              <a:buChar char="§"/>
            </a:pPr>
            <a:r>
              <a:rPr lang="en-US" sz="2400" dirty="0"/>
              <a:t>Three pages, </a:t>
            </a:r>
            <a:r>
              <a:rPr lang="en-US" sz="2400" i="1" dirty="0"/>
              <a:t>A</a:t>
            </a:r>
            <a:r>
              <a:rPr lang="en-US" sz="2400" dirty="0"/>
              <a:t>, </a:t>
            </a:r>
            <a:r>
              <a:rPr lang="en-US" sz="2400" i="1" dirty="0"/>
              <a:t>B</a:t>
            </a:r>
            <a:r>
              <a:rPr lang="en-US" sz="2400" dirty="0"/>
              <a:t>, and </a:t>
            </a:r>
            <a:r>
              <a:rPr lang="en-US" sz="2400" i="1" dirty="0" smtClean="0"/>
              <a:t>C</a:t>
            </a:r>
            <a:endParaRPr lang="en-US" sz="2400" dirty="0"/>
          </a:p>
          <a:p>
            <a:pPr lvl="1">
              <a:buFont typeface="Wingdings" pitchFamily="2" charset="2"/>
              <a:buChar char="§"/>
            </a:pPr>
            <a:r>
              <a:rPr lang="en-US" sz="2400" dirty="0"/>
              <a:t>An access pattern: </a:t>
            </a:r>
            <a:r>
              <a:rPr lang="en-US" sz="2400" i="1" dirty="0"/>
              <a:t>A</a:t>
            </a:r>
            <a:r>
              <a:rPr lang="en-US" sz="2400" dirty="0"/>
              <a:t>, </a:t>
            </a:r>
            <a:r>
              <a:rPr lang="en-US" sz="2400" i="1" dirty="0"/>
              <a:t>B</a:t>
            </a:r>
            <a:r>
              <a:rPr lang="en-US" sz="2400" dirty="0"/>
              <a:t>, </a:t>
            </a:r>
            <a:r>
              <a:rPr lang="en-US" sz="2400" i="1" dirty="0"/>
              <a:t>C</a:t>
            </a:r>
            <a:r>
              <a:rPr lang="en-US" sz="2400" dirty="0"/>
              <a:t>, </a:t>
            </a:r>
            <a:r>
              <a:rPr lang="en-US" sz="2400" i="1" dirty="0"/>
              <a:t>A</a:t>
            </a:r>
            <a:r>
              <a:rPr lang="en-US" sz="2400" dirty="0"/>
              <a:t>, </a:t>
            </a:r>
            <a:r>
              <a:rPr lang="en-US" sz="2400" i="1" dirty="0"/>
              <a:t>B</a:t>
            </a:r>
            <a:r>
              <a:rPr lang="en-US" sz="2400" dirty="0"/>
              <a:t>, </a:t>
            </a:r>
            <a:r>
              <a:rPr lang="en-US" sz="2400" i="1" dirty="0"/>
              <a:t>C</a:t>
            </a:r>
            <a:r>
              <a:rPr lang="en-US" sz="2400" dirty="0"/>
              <a:t>, etc.</a:t>
            </a:r>
          </a:p>
          <a:p>
            <a:pPr lvl="1">
              <a:buFont typeface="Wingdings" pitchFamily="2" charset="2"/>
              <a:buChar char="§"/>
            </a:pPr>
            <a:r>
              <a:rPr lang="en-US" sz="2400" dirty="0"/>
              <a:t>A </a:t>
            </a:r>
            <a:r>
              <a:rPr lang="en-US" sz="2400" dirty="0" smtClean="0"/>
              <a:t>buffer </a:t>
            </a:r>
            <a:r>
              <a:rPr lang="en-US" sz="2400" dirty="0"/>
              <a:t>pool that consists of </a:t>
            </a:r>
            <a:r>
              <a:rPr lang="en-US" sz="2400" i="1" dirty="0"/>
              <a:t>only</a:t>
            </a:r>
            <a:r>
              <a:rPr lang="en-US" sz="2400" dirty="0"/>
              <a:t> two </a:t>
            </a:r>
            <a:r>
              <a:rPr lang="en-US" sz="2400" dirty="0" smtClean="0"/>
              <a:t>frames</a:t>
            </a:r>
            <a:endParaRPr lang="en-US" sz="2400" dirty="0"/>
          </a:p>
          <a:p>
            <a:pPr>
              <a:buFont typeface="Wingdings" pitchFamily="2" charset="2"/>
              <a:buChar char="§"/>
            </a:pPr>
            <a:endParaRPr lang="en-US" sz="2800" dirty="0" smtClean="0"/>
          </a:p>
          <a:p>
            <a:pPr>
              <a:buFont typeface="Wingdings" pitchFamily="2" charset="2"/>
              <a:buChar char="§"/>
            </a:pPr>
            <a:endParaRPr lang="en-US" sz="2400" dirty="0" smtClean="0"/>
          </a:p>
          <a:p>
            <a:pPr lvl="1">
              <a:buFont typeface="Wingdings" pitchFamily="2" charset="2"/>
              <a:buChar char="§"/>
            </a:pPr>
            <a:endParaRPr lang="en-US" sz="2200" dirty="0" smtClean="0"/>
          </a:p>
          <a:p>
            <a:pPr lvl="1">
              <a:buFont typeface="Wingdings" pitchFamily="2" charset="2"/>
              <a:buChar char="§"/>
            </a:pPr>
            <a:endParaRPr lang="en-US" sz="2200" dirty="0" smtClean="0"/>
          </a:p>
          <a:p>
            <a:pPr>
              <a:buFont typeface="Wingdings" pitchFamily="2" charset="2"/>
              <a:buChar char="§"/>
            </a:pPr>
            <a:endParaRPr lang="en-US" sz="2600" dirty="0"/>
          </a:p>
          <a:p>
            <a:pPr>
              <a:buFont typeface="Wingdings" pitchFamily="2" charset="2"/>
              <a:buChar char="§"/>
            </a:pPr>
            <a:endParaRPr lang="en-US" sz="2600" dirty="0"/>
          </a:p>
        </p:txBody>
      </p:sp>
      <p:graphicFrame>
        <p:nvGraphicFramePr>
          <p:cNvPr id="14" name="Table 13"/>
          <p:cNvGraphicFramePr>
            <a:graphicFrameLocks noGrp="1"/>
          </p:cNvGraphicFramePr>
          <p:nvPr>
            <p:extLst/>
          </p:nvPr>
        </p:nvGraphicFramePr>
        <p:xfrm>
          <a:off x="2064688" y="4000378"/>
          <a:ext cx="400050" cy="281940"/>
        </p:xfrm>
        <a:graphic>
          <a:graphicData uri="http://schemas.openxmlformats.org/drawingml/2006/table">
            <a:tbl>
              <a:tblPr firstRow="1" bandRow="1">
                <a:tableStyleId>{5940675A-B579-460E-94D1-54222C63F5DA}</a:tableStyleId>
              </a:tblPr>
              <a:tblGrid>
                <a:gridCol w="200025">
                  <a:extLst>
                    <a:ext uri="{9D8B030D-6E8A-4147-A177-3AD203B41FA5}">
                      <a16:colId xmlns="" xmlns:a16="http://schemas.microsoft.com/office/drawing/2014/main" val="20000"/>
                    </a:ext>
                  </a:extLst>
                </a:gridCol>
                <a:gridCol w="200025">
                  <a:extLst>
                    <a:ext uri="{9D8B030D-6E8A-4147-A177-3AD203B41FA5}">
                      <a16:colId xmlns="" xmlns:a16="http://schemas.microsoft.com/office/drawing/2014/main" val="20001"/>
                    </a:ext>
                  </a:extLst>
                </a:gridCol>
              </a:tblGrid>
              <a:tr h="278130">
                <a:tc>
                  <a:txBody>
                    <a:bodyPr/>
                    <a:lstStyle/>
                    <a:p>
                      <a:r>
                        <a:rPr lang="en-US" sz="900" b="1" i="1" dirty="0"/>
                        <a:t>A</a:t>
                      </a:r>
                    </a:p>
                  </a:txBody>
                  <a:tcPr marL="68580" marR="68580" marT="34290" marB="34290">
                    <a:solidFill>
                      <a:srgbClr val="FFC000"/>
                    </a:solidFill>
                  </a:tcPr>
                </a:tc>
                <a:tc>
                  <a:txBody>
                    <a:bodyPr/>
                    <a:lstStyle/>
                    <a:p>
                      <a:endParaRPr lang="en-US" sz="1400" dirty="0"/>
                    </a:p>
                  </a:txBody>
                  <a:tcPr marL="68580" marR="68580" marT="34290" marB="34290">
                    <a:solidFill>
                      <a:srgbClr val="FFC000"/>
                    </a:solidFill>
                  </a:tcPr>
                </a:tc>
                <a:extLst>
                  <a:ext uri="{0D108BD9-81ED-4DB2-BD59-A6C34878D82A}">
                    <a16:rowId xmlns="" xmlns:a16="http://schemas.microsoft.com/office/drawing/2014/main" val="10000"/>
                  </a:ext>
                </a:extLst>
              </a:tr>
            </a:tbl>
          </a:graphicData>
        </a:graphic>
      </p:graphicFrame>
      <p:graphicFrame>
        <p:nvGraphicFramePr>
          <p:cNvPr id="15" name="Table 14"/>
          <p:cNvGraphicFramePr>
            <a:graphicFrameLocks noGrp="1"/>
          </p:cNvGraphicFramePr>
          <p:nvPr>
            <p:extLst/>
          </p:nvPr>
        </p:nvGraphicFramePr>
        <p:xfrm>
          <a:off x="2907986" y="3992274"/>
          <a:ext cx="400050" cy="278130"/>
        </p:xfrm>
        <a:graphic>
          <a:graphicData uri="http://schemas.openxmlformats.org/drawingml/2006/table">
            <a:tbl>
              <a:tblPr firstRow="1" bandRow="1">
                <a:tableStyleId>{5940675A-B579-460E-94D1-54222C63F5DA}</a:tableStyleId>
              </a:tblPr>
              <a:tblGrid>
                <a:gridCol w="200025">
                  <a:extLst>
                    <a:ext uri="{9D8B030D-6E8A-4147-A177-3AD203B41FA5}">
                      <a16:colId xmlns="" xmlns:a16="http://schemas.microsoft.com/office/drawing/2014/main" val="20000"/>
                    </a:ext>
                  </a:extLst>
                </a:gridCol>
                <a:gridCol w="200025">
                  <a:extLst>
                    <a:ext uri="{9D8B030D-6E8A-4147-A177-3AD203B41FA5}">
                      <a16:colId xmlns="" xmlns:a16="http://schemas.microsoft.com/office/drawing/2014/main" val="20001"/>
                    </a:ext>
                  </a:extLst>
                </a:gridCol>
              </a:tblGrid>
              <a:tr h="278130">
                <a:tc>
                  <a:txBody>
                    <a:bodyPr/>
                    <a:lstStyle/>
                    <a:p>
                      <a:r>
                        <a:rPr lang="en-US" sz="900" b="1" i="1" dirty="0"/>
                        <a:t>B</a:t>
                      </a:r>
                    </a:p>
                  </a:txBody>
                  <a:tcPr marL="68580" marR="68580" marT="34290" marB="34290">
                    <a:solidFill>
                      <a:srgbClr val="FFC000"/>
                    </a:solidFill>
                  </a:tcPr>
                </a:tc>
                <a:tc>
                  <a:txBody>
                    <a:bodyPr/>
                    <a:lstStyle/>
                    <a:p>
                      <a:r>
                        <a:rPr lang="en-US" sz="900" b="1" i="1" dirty="0"/>
                        <a:t>A</a:t>
                      </a:r>
                    </a:p>
                  </a:txBody>
                  <a:tcPr marL="68580" marR="68580" marT="34290" marB="34290">
                    <a:solidFill>
                      <a:srgbClr val="FFC000"/>
                    </a:solidFill>
                  </a:tcPr>
                </a:tc>
                <a:extLst>
                  <a:ext uri="{0D108BD9-81ED-4DB2-BD59-A6C34878D82A}">
                    <a16:rowId xmlns="" xmlns:a16="http://schemas.microsoft.com/office/drawing/2014/main" val="10000"/>
                  </a:ext>
                </a:extLst>
              </a:tr>
            </a:tbl>
          </a:graphicData>
        </a:graphic>
      </p:graphicFrame>
      <p:graphicFrame>
        <p:nvGraphicFramePr>
          <p:cNvPr id="16" name="Table 15"/>
          <p:cNvGraphicFramePr>
            <a:graphicFrameLocks noGrp="1"/>
          </p:cNvGraphicFramePr>
          <p:nvPr>
            <p:extLst/>
          </p:nvPr>
        </p:nvGraphicFramePr>
        <p:xfrm>
          <a:off x="3708086" y="3995790"/>
          <a:ext cx="400050" cy="278130"/>
        </p:xfrm>
        <a:graphic>
          <a:graphicData uri="http://schemas.openxmlformats.org/drawingml/2006/table">
            <a:tbl>
              <a:tblPr firstRow="1" bandRow="1">
                <a:tableStyleId>{5940675A-B579-460E-94D1-54222C63F5DA}</a:tableStyleId>
              </a:tblPr>
              <a:tblGrid>
                <a:gridCol w="200025">
                  <a:extLst>
                    <a:ext uri="{9D8B030D-6E8A-4147-A177-3AD203B41FA5}">
                      <a16:colId xmlns="" xmlns:a16="http://schemas.microsoft.com/office/drawing/2014/main" val="20000"/>
                    </a:ext>
                  </a:extLst>
                </a:gridCol>
                <a:gridCol w="200025">
                  <a:extLst>
                    <a:ext uri="{9D8B030D-6E8A-4147-A177-3AD203B41FA5}">
                      <a16:colId xmlns="" xmlns:a16="http://schemas.microsoft.com/office/drawing/2014/main" val="20001"/>
                    </a:ext>
                  </a:extLst>
                </a:gridCol>
              </a:tblGrid>
              <a:tr h="278130">
                <a:tc>
                  <a:txBody>
                    <a:bodyPr/>
                    <a:lstStyle/>
                    <a:p>
                      <a:r>
                        <a:rPr lang="en-US" sz="900" b="1" i="1" dirty="0"/>
                        <a:t>C</a:t>
                      </a:r>
                    </a:p>
                  </a:txBody>
                  <a:tcPr marL="68580" marR="68580" marT="34290" marB="34290">
                    <a:solidFill>
                      <a:srgbClr val="FFC000"/>
                    </a:solidFill>
                  </a:tcPr>
                </a:tc>
                <a:tc>
                  <a:txBody>
                    <a:bodyPr/>
                    <a:lstStyle/>
                    <a:p>
                      <a:r>
                        <a:rPr lang="en-US" sz="900" b="1" i="1" dirty="0"/>
                        <a:t>B</a:t>
                      </a:r>
                    </a:p>
                  </a:txBody>
                  <a:tcPr marL="68580" marR="68580" marT="34290" marB="34290">
                    <a:solidFill>
                      <a:srgbClr val="FFC000"/>
                    </a:solidFill>
                  </a:tcPr>
                </a:tc>
                <a:extLst>
                  <a:ext uri="{0D108BD9-81ED-4DB2-BD59-A6C34878D82A}">
                    <a16:rowId xmlns="" xmlns:a16="http://schemas.microsoft.com/office/drawing/2014/main" val="10000"/>
                  </a:ext>
                </a:extLst>
              </a:tr>
            </a:tbl>
          </a:graphicData>
        </a:graphic>
      </p:graphicFrame>
      <p:graphicFrame>
        <p:nvGraphicFramePr>
          <p:cNvPr id="17" name="Table 16"/>
          <p:cNvGraphicFramePr>
            <a:graphicFrameLocks noGrp="1"/>
          </p:cNvGraphicFramePr>
          <p:nvPr>
            <p:extLst/>
          </p:nvPr>
        </p:nvGraphicFramePr>
        <p:xfrm>
          <a:off x="4537382" y="4003266"/>
          <a:ext cx="400050" cy="278130"/>
        </p:xfrm>
        <a:graphic>
          <a:graphicData uri="http://schemas.openxmlformats.org/drawingml/2006/table">
            <a:tbl>
              <a:tblPr firstRow="1" bandRow="1">
                <a:tableStyleId>{5940675A-B579-460E-94D1-54222C63F5DA}</a:tableStyleId>
              </a:tblPr>
              <a:tblGrid>
                <a:gridCol w="200025">
                  <a:extLst>
                    <a:ext uri="{9D8B030D-6E8A-4147-A177-3AD203B41FA5}">
                      <a16:colId xmlns="" xmlns:a16="http://schemas.microsoft.com/office/drawing/2014/main" val="20000"/>
                    </a:ext>
                  </a:extLst>
                </a:gridCol>
                <a:gridCol w="200025">
                  <a:extLst>
                    <a:ext uri="{9D8B030D-6E8A-4147-A177-3AD203B41FA5}">
                      <a16:colId xmlns="" xmlns:a16="http://schemas.microsoft.com/office/drawing/2014/main" val="20001"/>
                    </a:ext>
                  </a:extLst>
                </a:gridCol>
              </a:tblGrid>
              <a:tr h="278130">
                <a:tc>
                  <a:txBody>
                    <a:bodyPr/>
                    <a:lstStyle/>
                    <a:p>
                      <a:r>
                        <a:rPr lang="en-US" sz="900" b="1" i="1" dirty="0"/>
                        <a:t>A</a:t>
                      </a:r>
                    </a:p>
                  </a:txBody>
                  <a:tcPr marL="68580" marR="68580" marT="34290" marB="34290">
                    <a:solidFill>
                      <a:srgbClr val="FFC000"/>
                    </a:solidFill>
                  </a:tcPr>
                </a:tc>
                <a:tc>
                  <a:txBody>
                    <a:bodyPr/>
                    <a:lstStyle/>
                    <a:p>
                      <a:r>
                        <a:rPr lang="en-US" sz="900" b="1" i="1" dirty="0"/>
                        <a:t>C</a:t>
                      </a:r>
                    </a:p>
                  </a:txBody>
                  <a:tcPr marL="68580" marR="68580" marT="34290" marB="34290">
                    <a:solidFill>
                      <a:srgbClr val="FFC000"/>
                    </a:solidFill>
                  </a:tcPr>
                </a:tc>
                <a:extLst>
                  <a:ext uri="{0D108BD9-81ED-4DB2-BD59-A6C34878D82A}">
                    <a16:rowId xmlns="" xmlns:a16="http://schemas.microsoft.com/office/drawing/2014/main" val="10000"/>
                  </a:ext>
                </a:extLst>
              </a:tr>
            </a:tbl>
          </a:graphicData>
        </a:graphic>
      </p:graphicFrame>
      <p:graphicFrame>
        <p:nvGraphicFramePr>
          <p:cNvPr id="18" name="Table 17"/>
          <p:cNvGraphicFramePr>
            <a:graphicFrameLocks noGrp="1"/>
          </p:cNvGraphicFramePr>
          <p:nvPr>
            <p:extLst/>
          </p:nvPr>
        </p:nvGraphicFramePr>
        <p:xfrm>
          <a:off x="5340201" y="4005672"/>
          <a:ext cx="400050" cy="278130"/>
        </p:xfrm>
        <a:graphic>
          <a:graphicData uri="http://schemas.openxmlformats.org/drawingml/2006/table">
            <a:tbl>
              <a:tblPr firstRow="1" bandRow="1">
                <a:tableStyleId>{5940675A-B579-460E-94D1-54222C63F5DA}</a:tableStyleId>
              </a:tblPr>
              <a:tblGrid>
                <a:gridCol w="200025">
                  <a:extLst>
                    <a:ext uri="{9D8B030D-6E8A-4147-A177-3AD203B41FA5}">
                      <a16:colId xmlns="" xmlns:a16="http://schemas.microsoft.com/office/drawing/2014/main" val="20000"/>
                    </a:ext>
                  </a:extLst>
                </a:gridCol>
                <a:gridCol w="200025">
                  <a:extLst>
                    <a:ext uri="{9D8B030D-6E8A-4147-A177-3AD203B41FA5}">
                      <a16:colId xmlns="" xmlns:a16="http://schemas.microsoft.com/office/drawing/2014/main" val="20001"/>
                    </a:ext>
                  </a:extLst>
                </a:gridCol>
              </a:tblGrid>
              <a:tr h="278130">
                <a:tc>
                  <a:txBody>
                    <a:bodyPr/>
                    <a:lstStyle/>
                    <a:p>
                      <a:r>
                        <a:rPr lang="en-US" sz="900" b="1" i="1" dirty="0"/>
                        <a:t>B</a:t>
                      </a:r>
                    </a:p>
                  </a:txBody>
                  <a:tcPr marL="68580" marR="68580" marT="34290" marB="34290">
                    <a:solidFill>
                      <a:srgbClr val="FFC000"/>
                    </a:solidFill>
                  </a:tcPr>
                </a:tc>
                <a:tc>
                  <a:txBody>
                    <a:bodyPr/>
                    <a:lstStyle/>
                    <a:p>
                      <a:r>
                        <a:rPr lang="en-US" sz="900" b="1" i="1" dirty="0"/>
                        <a:t>A</a:t>
                      </a:r>
                    </a:p>
                  </a:txBody>
                  <a:tcPr marL="68580" marR="68580" marT="34290" marB="34290">
                    <a:solidFill>
                      <a:srgbClr val="FFC000"/>
                    </a:solidFill>
                  </a:tcPr>
                </a:tc>
                <a:extLst>
                  <a:ext uri="{0D108BD9-81ED-4DB2-BD59-A6C34878D82A}">
                    <a16:rowId xmlns="" xmlns:a16="http://schemas.microsoft.com/office/drawing/2014/main" val="10000"/>
                  </a:ext>
                </a:extLst>
              </a:tr>
            </a:tbl>
          </a:graphicData>
        </a:graphic>
      </p:graphicFrame>
      <p:graphicFrame>
        <p:nvGraphicFramePr>
          <p:cNvPr id="19" name="Table 18"/>
          <p:cNvGraphicFramePr>
            <a:graphicFrameLocks noGrp="1"/>
          </p:cNvGraphicFramePr>
          <p:nvPr>
            <p:extLst/>
          </p:nvPr>
        </p:nvGraphicFramePr>
        <p:xfrm>
          <a:off x="6177711" y="4003272"/>
          <a:ext cx="400050" cy="278130"/>
        </p:xfrm>
        <a:graphic>
          <a:graphicData uri="http://schemas.openxmlformats.org/drawingml/2006/table">
            <a:tbl>
              <a:tblPr firstRow="1" bandRow="1">
                <a:tableStyleId>{5940675A-B579-460E-94D1-54222C63F5DA}</a:tableStyleId>
              </a:tblPr>
              <a:tblGrid>
                <a:gridCol w="200025">
                  <a:extLst>
                    <a:ext uri="{9D8B030D-6E8A-4147-A177-3AD203B41FA5}">
                      <a16:colId xmlns="" xmlns:a16="http://schemas.microsoft.com/office/drawing/2014/main" val="20000"/>
                    </a:ext>
                  </a:extLst>
                </a:gridCol>
                <a:gridCol w="200025">
                  <a:extLst>
                    <a:ext uri="{9D8B030D-6E8A-4147-A177-3AD203B41FA5}">
                      <a16:colId xmlns="" xmlns:a16="http://schemas.microsoft.com/office/drawing/2014/main" val="20001"/>
                    </a:ext>
                  </a:extLst>
                </a:gridCol>
              </a:tblGrid>
              <a:tr h="278130">
                <a:tc>
                  <a:txBody>
                    <a:bodyPr/>
                    <a:lstStyle/>
                    <a:p>
                      <a:r>
                        <a:rPr lang="en-US" sz="900" b="1" i="1" dirty="0"/>
                        <a:t>C</a:t>
                      </a:r>
                    </a:p>
                  </a:txBody>
                  <a:tcPr marL="68580" marR="68580" marT="34290" marB="34290">
                    <a:solidFill>
                      <a:srgbClr val="FFC000"/>
                    </a:solidFill>
                  </a:tcPr>
                </a:tc>
                <a:tc>
                  <a:txBody>
                    <a:bodyPr/>
                    <a:lstStyle/>
                    <a:p>
                      <a:r>
                        <a:rPr lang="en-US" sz="900" b="1" i="1" dirty="0"/>
                        <a:t>B</a:t>
                      </a:r>
                    </a:p>
                  </a:txBody>
                  <a:tcPr marL="68580" marR="68580" marT="34290" marB="34290">
                    <a:solidFill>
                      <a:srgbClr val="FFC000"/>
                    </a:solidFill>
                  </a:tcPr>
                </a:tc>
                <a:extLst>
                  <a:ext uri="{0D108BD9-81ED-4DB2-BD59-A6C34878D82A}">
                    <a16:rowId xmlns="" xmlns:a16="http://schemas.microsoft.com/office/drawing/2014/main" val="10000"/>
                  </a:ext>
                </a:extLst>
              </a:tr>
            </a:tbl>
          </a:graphicData>
        </a:graphic>
      </p:graphicFrame>
      <p:graphicFrame>
        <p:nvGraphicFramePr>
          <p:cNvPr id="20" name="Table 19"/>
          <p:cNvGraphicFramePr>
            <a:graphicFrameLocks noGrp="1"/>
          </p:cNvGraphicFramePr>
          <p:nvPr>
            <p:extLst/>
          </p:nvPr>
        </p:nvGraphicFramePr>
        <p:xfrm>
          <a:off x="6806361" y="4006788"/>
          <a:ext cx="400050" cy="278130"/>
        </p:xfrm>
        <a:graphic>
          <a:graphicData uri="http://schemas.openxmlformats.org/drawingml/2006/table">
            <a:tbl>
              <a:tblPr firstRow="1" bandRow="1">
                <a:tableStyleId>{5940675A-B579-460E-94D1-54222C63F5DA}</a:tableStyleId>
              </a:tblPr>
              <a:tblGrid>
                <a:gridCol w="200025">
                  <a:extLst>
                    <a:ext uri="{9D8B030D-6E8A-4147-A177-3AD203B41FA5}">
                      <a16:colId xmlns="" xmlns:a16="http://schemas.microsoft.com/office/drawing/2014/main" val="20000"/>
                    </a:ext>
                  </a:extLst>
                </a:gridCol>
                <a:gridCol w="200025">
                  <a:extLst>
                    <a:ext uri="{9D8B030D-6E8A-4147-A177-3AD203B41FA5}">
                      <a16:colId xmlns="" xmlns:a16="http://schemas.microsoft.com/office/drawing/2014/main" val="20001"/>
                    </a:ext>
                  </a:extLst>
                </a:gridCol>
              </a:tblGrid>
              <a:tr h="278130">
                <a:tc>
                  <a:txBody>
                    <a:bodyPr/>
                    <a:lstStyle/>
                    <a:p>
                      <a:r>
                        <a:rPr lang="en-US" sz="900" b="1" i="1" dirty="0"/>
                        <a:t>A</a:t>
                      </a:r>
                    </a:p>
                  </a:txBody>
                  <a:tcPr marL="68580" marR="68580" marT="34290" marB="34290">
                    <a:solidFill>
                      <a:srgbClr val="FFC000"/>
                    </a:solidFill>
                  </a:tcPr>
                </a:tc>
                <a:tc>
                  <a:txBody>
                    <a:bodyPr/>
                    <a:lstStyle/>
                    <a:p>
                      <a:r>
                        <a:rPr lang="en-US" sz="900" b="1" i="1" dirty="0"/>
                        <a:t>C</a:t>
                      </a:r>
                    </a:p>
                  </a:txBody>
                  <a:tcPr marL="68580" marR="68580" marT="34290" marB="34290">
                    <a:solidFill>
                      <a:srgbClr val="FFC000"/>
                    </a:solidFill>
                  </a:tcPr>
                </a:tc>
                <a:extLst>
                  <a:ext uri="{0D108BD9-81ED-4DB2-BD59-A6C34878D82A}">
                    <a16:rowId xmlns="" xmlns:a16="http://schemas.microsoft.com/office/drawing/2014/main" val="10000"/>
                  </a:ext>
                </a:extLst>
              </a:tr>
            </a:tbl>
          </a:graphicData>
        </a:graphic>
      </p:graphicFrame>
      <p:sp>
        <p:nvSpPr>
          <p:cNvPr id="21" name="TextBox 20"/>
          <p:cNvSpPr txBox="1"/>
          <p:nvPr/>
        </p:nvSpPr>
        <p:spPr>
          <a:xfrm>
            <a:off x="1066800" y="3656300"/>
            <a:ext cx="777778" cy="900246"/>
          </a:xfrm>
          <a:prstGeom prst="rect">
            <a:avLst/>
          </a:prstGeom>
          <a:noFill/>
        </p:spPr>
        <p:txBody>
          <a:bodyPr wrap="none" rtlCol="0">
            <a:spAutoFit/>
          </a:bodyPr>
          <a:lstStyle/>
          <a:p>
            <a:pPr algn="ctr"/>
            <a:r>
              <a:rPr lang="en-US" sz="1050" b="1" dirty="0">
                <a:solidFill>
                  <a:srgbClr val="0070C0"/>
                </a:solidFill>
              </a:rPr>
              <a:t>Access A:</a:t>
            </a:r>
          </a:p>
          <a:p>
            <a:pPr algn="ctr"/>
            <a:endParaRPr lang="en-US" sz="1050" b="1" i="1" dirty="0">
              <a:solidFill>
                <a:srgbClr val="0070C0"/>
              </a:solidFill>
            </a:endParaRPr>
          </a:p>
          <a:p>
            <a:pPr algn="ctr"/>
            <a:endParaRPr lang="en-US" sz="1050" b="1" i="1" dirty="0">
              <a:solidFill>
                <a:srgbClr val="0070C0"/>
              </a:solidFill>
            </a:endParaRPr>
          </a:p>
          <a:p>
            <a:pPr algn="ctr"/>
            <a:endParaRPr lang="en-US" sz="1050" b="1" i="1" dirty="0">
              <a:solidFill>
                <a:srgbClr val="0070C0"/>
              </a:solidFill>
            </a:endParaRPr>
          </a:p>
          <a:p>
            <a:pPr algn="ctr"/>
            <a:r>
              <a:rPr lang="en-US" sz="1050" b="1" i="1" dirty="0">
                <a:solidFill>
                  <a:srgbClr val="FF0000"/>
                </a:solidFill>
              </a:rPr>
              <a:t>Page Fault</a:t>
            </a:r>
          </a:p>
        </p:txBody>
      </p:sp>
      <p:sp>
        <p:nvSpPr>
          <p:cNvPr id="22" name="TextBox 21"/>
          <p:cNvSpPr txBox="1"/>
          <p:nvPr/>
        </p:nvSpPr>
        <p:spPr>
          <a:xfrm>
            <a:off x="1880852" y="3652811"/>
            <a:ext cx="777778" cy="900246"/>
          </a:xfrm>
          <a:prstGeom prst="rect">
            <a:avLst/>
          </a:prstGeom>
          <a:noFill/>
        </p:spPr>
        <p:txBody>
          <a:bodyPr wrap="none" rtlCol="0">
            <a:spAutoFit/>
          </a:bodyPr>
          <a:lstStyle/>
          <a:p>
            <a:pPr algn="ctr"/>
            <a:r>
              <a:rPr lang="en-US" sz="1050" b="1" dirty="0">
                <a:solidFill>
                  <a:srgbClr val="0070C0"/>
                </a:solidFill>
              </a:rPr>
              <a:t>Access B:</a:t>
            </a:r>
          </a:p>
          <a:p>
            <a:pPr algn="ctr"/>
            <a:endParaRPr lang="en-US" sz="1050" b="1" i="1" dirty="0">
              <a:solidFill>
                <a:srgbClr val="0070C0"/>
              </a:solidFill>
            </a:endParaRPr>
          </a:p>
          <a:p>
            <a:pPr algn="ctr"/>
            <a:endParaRPr lang="en-US" sz="1050" b="1" i="1" dirty="0">
              <a:solidFill>
                <a:srgbClr val="0070C0"/>
              </a:solidFill>
            </a:endParaRPr>
          </a:p>
          <a:p>
            <a:pPr algn="ctr"/>
            <a:endParaRPr lang="en-US" sz="1050" b="1" i="1" dirty="0">
              <a:solidFill>
                <a:srgbClr val="0070C0"/>
              </a:solidFill>
            </a:endParaRPr>
          </a:p>
          <a:p>
            <a:pPr algn="ctr"/>
            <a:r>
              <a:rPr lang="en-US" sz="1050" b="1" i="1" dirty="0">
                <a:solidFill>
                  <a:srgbClr val="FF0000"/>
                </a:solidFill>
              </a:rPr>
              <a:t>Page Fault</a:t>
            </a:r>
          </a:p>
        </p:txBody>
      </p:sp>
      <p:sp>
        <p:nvSpPr>
          <p:cNvPr id="23" name="TextBox 22"/>
          <p:cNvSpPr txBox="1"/>
          <p:nvPr/>
        </p:nvSpPr>
        <p:spPr>
          <a:xfrm>
            <a:off x="2724150" y="3643481"/>
            <a:ext cx="777778" cy="900246"/>
          </a:xfrm>
          <a:prstGeom prst="rect">
            <a:avLst/>
          </a:prstGeom>
          <a:noFill/>
        </p:spPr>
        <p:txBody>
          <a:bodyPr wrap="none" rtlCol="0">
            <a:spAutoFit/>
          </a:bodyPr>
          <a:lstStyle/>
          <a:p>
            <a:pPr algn="ctr"/>
            <a:r>
              <a:rPr lang="en-US" sz="1050" b="1" dirty="0">
                <a:solidFill>
                  <a:srgbClr val="0070C0"/>
                </a:solidFill>
              </a:rPr>
              <a:t>Access C:</a:t>
            </a:r>
          </a:p>
          <a:p>
            <a:pPr algn="ctr"/>
            <a:endParaRPr lang="en-US" sz="1050" b="1" i="1" dirty="0">
              <a:solidFill>
                <a:srgbClr val="0070C0"/>
              </a:solidFill>
            </a:endParaRPr>
          </a:p>
          <a:p>
            <a:pPr algn="ctr"/>
            <a:endParaRPr lang="en-US" sz="1050" b="1" i="1" dirty="0">
              <a:solidFill>
                <a:srgbClr val="0070C0"/>
              </a:solidFill>
            </a:endParaRPr>
          </a:p>
          <a:p>
            <a:pPr algn="ctr"/>
            <a:endParaRPr lang="en-US" sz="1050" b="1" i="1" dirty="0">
              <a:solidFill>
                <a:srgbClr val="0070C0"/>
              </a:solidFill>
            </a:endParaRPr>
          </a:p>
          <a:p>
            <a:pPr algn="ctr"/>
            <a:r>
              <a:rPr lang="en-US" sz="1050" b="1" i="1" dirty="0">
                <a:solidFill>
                  <a:srgbClr val="FF0000"/>
                </a:solidFill>
              </a:rPr>
              <a:t>Page Fault</a:t>
            </a:r>
          </a:p>
        </p:txBody>
      </p:sp>
      <p:sp>
        <p:nvSpPr>
          <p:cNvPr id="24" name="TextBox 23"/>
          <p:cNvSpPr txBox="1"/>
          <p:nvPr/>
        </p:nvSpPr>
        <p:spPr>
          <a:xfrm>
            <a:off x="3524250" y="3649890"/>
            <a:ext cx="777778" cy="900246"/>
          </a:xfrm>
          <a:prstGeom prst="rect">
            <a:avLst/>
          </a:prstGeom>
          <a:noFill/>
        </p:spPr>
        <p:txBody>
          <a:bodyPr wrap="none" rtlCol="0">
            <a:spAutoFit/>
          </a:bodyPr>
          <a:lstStyle/>
          <a:p>
            <a:pPr algn="ctr"/>
            <a:r>
              <a:rPr lang="en-US" sz="1050" b="1" dirty="0">
                <a:solidFill>
                  <a:srgbClr val="0070C0"/>
                </a:solidFill>
              </a:rPr>
              <a:t>Access A:</a:t>
            </a:r>
          </a:p>
          <a:p>
            <a:pPr algn="ctr"/>
            <a:endParaRPr lang="en-US" sz="1050" b="1" i="1" dirty="0">
              <a:solidFill>
                <a:srgbClr val="0070C0"/>
              </a:solidFill>
            </a:endParaRPr>
          </a:p>
          <a:p>
            <a:pPr algn="ctr"/>
            <a:endParaRPr lang="en-US" sz="1050" b="1" i="1" dirty="0">
              <a:solidFill>
                <a:srgbClr val="0070C0"/>
              </a:solidFill>
            </a:endParaRPr>
          </a:p>
          <a:p>
            <a:pPr algn="ctr"/>
            <a:endParaRPr lang="en-US" sz="1050" b="1" i="1" dirty="0">
              <a:solidFill>
                <a:srgbClr val="0070C0"/>
              </a:solidFill>
            </a:endParaRPr>
          </a:p>
          <a:p>
            <a:pPr algn="ctr"/>
            <a:r>
              <a:rPr lang="en-US" sz="1050" b="1" i="1" dirty="0">
                <a:solidFill>
                  <a:srgbClr val="FF0000"/>
                </a:solidFill>
              </a:rPr>
              <a:t>Page Fault</a:t>
            </a:r>
          </a:p>
        </p:txBody>
      </p:sp>
      <p:sp>
        <p:nvSpPr>
          <p:cNvPr id="25" name="TextBox 24"/>
          <p:cNvSpPr txBox="1"/>
          <p:nvPr/>
        </p:nvSpPr>
        <p:spPr>
          <a:xfrm>
            <a:off x="4341542" y="3656300"/>
            <a:ext cx="777778" cy="900246"/>
          </a:xfrm>
          <a:prstGeom prst="rect">
            <a:avLst/>
          </a:prstGeom>
          <a:noFill/>
        </p:spPr>
        <p:txBody>
          <a:bodyPr wrap="none" rtlCol="0">
            <a:spAutoFit/>
          </a:bodyPr>
          <a:lstStyle/>
          <a:p>
            <a:pPr algn="ctr"/>
            <a:r>
              <a:rPr lang="en-US" sz="1050" b="1" dirty="0">
                <a:solidFill>
                  <a:srgbClr val="0070C0"/>
                </a:solidFill>
              </a:rPr>
              <a:t>Access B:</a:t>
            </a:r>
          </a:p>
          <a:p>
            <a:pPr algn="ctr"/>
            <a:endParaRPr lang="en-US" sz="1050" b="1" i="1" dirty="0">
              <a:solidFill>
                <a:srgbClr val="0070C0"/>
              </a:solidFill>
            </a:endParaRPr>
          </a:p>
          <a:p>
            <a:pPr algn="ctr"/>
            <a:endParaRPr lang="en-US" sz="1050" b="1" i="1" dirty="0">
              <a:solidFill>
                <a:srgbClr val="0070C0"/>
              </a:solidFill>
            </a:endParaRPr>
          </a:p>
          <a:p>
            <a:pPr algn="ctr"/>
            <a:endParaRPr lang="en-US" sz="1050" b="1" i="1" dirty="0">
              <a:solidFill>
                <a:srgbClr val="0070C0"/>
              </a:solidFill>
            </a:endParaRPr>
          </a:p>
          <a:p>
            <a:pPr algn="ctr"/>
            <a:r>
              <a:rPr lang="en-US" sz="1050" b="1" i="1" dirty="0">
                <a:solidFill>
                  <a:srgbClr val="FF0000"/>
                </a:solidFill>
              </a:rPr>
              <a:t>Page Fault</a:t>
            </a:r>
          </a:p>
        </p:txBody>
      </p:sp>
      <p:sp>
        <p:nvSpPr>
          <p:cNvPr id="26" name="TextBox 25"/>
          <p:cNvSpPr txBox="1"/>
          <p:nvPr/>
        </p:nvSpPr>
        <p:spPr>
          <a:xfrm>
            <a:off x="5168370" y="3668009"/>
            <a:ext cx="777778" cy="900246"/>
          </a:xfrm>
          <a:prstGeom prst="rect">
            <a:avLst/>
          </a:prstGeom>
          <a:noFill/>
        </p:spPr>
        <p:txBody>
          <a:bodyPr wrap="none" rtlCol="0">
            <a:spAutoFit/>
          </a:bodyPr>
          <a:lstStyle/>
          <a:p>
            <a:pPr algn="ctr"/>
            <a:r>
              <a:rPr lang="en-US" sz="1050" b="1" dirty="0">
                <a:solidFill>
                  <a:srgbClr val="0070C0"/>
                </a:solidFill>
              </a:rPr>
              <a:t>Access C:</a:t>
            </a:r>
          </a:p>
          <a:p>
            <a:pPr algn="ctr"/>
            <a:endParaRPr lang="en-US" sz="1050" b="1" i="1" dirty="0">
              <a:solidFill>
                <a:srgbClr val="0070C0"/>
              </a:solidFill>
            </a:endParaRPr>
          </a:p>
          <a:p>
            <a:pPr algn="ctr"/>
            <a:endParaRPr lang="en-US" sz="1050" b="1" i="1" dirty="0">
              <a:solidFill>
                <a:srgbClr val="0070C0"/>
              </a:solidFill>
            </a:endParaRPr>
          </a:p>
          <a:p>
            <a:pPr algn="ctr"/>
            <a:endParaRPr lang="en-US" sz="1050" b="1" i="1" dirty="0">
              <a:solidFill>
                <a:srgbClr val="0070C0"/>
              </a:solidFill>
            </a:endParaRPr>
          </a:p>
          <a:p>
            <a:pPr algn="ctr"/>
            <a:r>
              <a:rPr lang="en-US" sz="1050" b="1" i="1" dirty="0">
                <a:solidFill>
                  <a:srgbClr val="FF0000"/>
                </a:solidFill>
              </a:rPr>
              <a:t>Page Fault</a:t>
            </a:r>
          </a:p>
        </p:txBody>
      </p:sp>
      <p:sp>
        <p:nvSpPr>
          <p:cNvPr id="27" name="TextBox 26"/>
          <p:cNvSpPr txBox="1"/>
          <p:nvPr/>
        </p:nvSpPr>
        <p:spPr>
          <a:xfrm>
            <a:off x="6021658" y="3671754"/>
            <a:ext cx="777778" cy="900246"/>
          </a:xfrm>
          <a:prstGeom prst="rect">
            <a:avLst/>
          </a:prstGeom>
          <a:noFill/>
        </p:spPr>
        <p:txBody>
          <a:bodyPr wrap="none" rtlCol="0">
            <a:spAutoFit/>
          </a:bodyPr>
          <a:lstStyle/>
          <a:p>
            <a:pPr algn="ctr"/>
            <a:r>
              <a:rPr lang="en-US" sz="1050" b="1" dirty="0">
                <a:solidFill>
                  <a:srgbClr val="0070C0"/>
                </a:solidFill>
              </a:rPr>
              <a:t>Access A:</a:t>
            </a:r>
          </a:p>
          <a:p>
            <a:pPr algn="ctr"/>
            <a:endParaRPr lang="en-US" sz="1050" b="1" i="1" dirty="0">
              <a:solidFill>
                <a:srgbClr val="0070C0"/>
              </a:solidFill>
            </a:endParaRPr>
          </a:p>
          <a:p>
            <a:pPr algn="ctr"/>
            <a:endParaRPr lang="en-US" sz="1050" b="1" i="1" dirty="0">
              <a:solidFill>
                <a:srgbClr val="0070C0"/>
              </a:solidFill>
            </a:endParaRPr>
          </a:p>
          <a:p>
            <a:pPr algn="ctr"/>
            <a:endParaRPr lang="en-US" sz="1050" b="1" i="1" dirty="0">
              <a:solidFill>
                <a:srgbClr val="0070C0"/>
              </a:solidFill>
            </a:endParaRPr>
          </a:p>
          <a:p>
            <a:pPr algn="ctr"/>
            <a:r>
              <a:rPr lang="en-US" sz="1050" b="1" i="1" dirty="0">
                <a:solidFill>
                  <a:srgbClr val="FF0000"/>
                </a:solidFill>
              </a:rPr>
              <a:t>Page Fault</a:t>
            </a:r>
          </a:p>
        </p:txBody>
      </p:sp>
      <p:sp>
        <p:nvSpPr>
          <p:cNvPr id="28" name="TextBox 27"/>
          <p:cNvSpPr txBox="1"/>
          <p:nvPr/>
        </p:nvSpPr>
        <p:spPr>
          <a:xfrm>
            <a:off x="7246636" y="3953859"/>
            <a:ext cx="401072" cy="300082"/>
          </a:xfrm>
          <a:prstGeom prst="rect">
            <a:avLst/>
          </a:prstGeom>
          <a:noFill/>
        </p:spPr>
        <p:txBody>
          <a:bodyPr wrap="none" rtlCol="0">
            <a:spAutoFit/>
          </a:bodyPr>
          <a:lstStyle/>
          <a:p>
            <a:r>
              <a:rPr lang="en-US" sz="1350" b="1" i="1" dirty="0"/>
              <a:t>. . .</a:t>
            </a:r>
          </a:p>
        </p:txBody>
      </p:sp>
      <p:graphicFrame>
        <p:nvGraphicFramePr>
          <p:cNvPr id="29" name="Table 28"/>
          <p:cNvGraphicFramePr>
            <a:graphicFrameLocks noGrp="1"/>
          </p:cNvGraphicFramePr>
          <p:nvPr>
            <p:extLst/>
          </p:nvPr>
        </p:nvGraphicFramePr>
        <p:xfrm>
          <a:off x="1215845" y="3986380"/>
          <a:ext cx="400050" cy="281940"/>
        </p:xfrm>
        <a:graphic>
          <a:graphicData uri="http://schemas.openxmlformats.org/drawingml/2006/table">
            <a:tbl>
              <a:tblPr firstRow="1" bandRow="1">
                <a:tableStyleId>{5940675A-B579-460E-94D1-54222C63F5DA}</a:tableStyleId>
              </a:tblPr>
              <a:tblGrid>
                <a:gridCol w="200025">
                  <a:extLst>
                    <a:ext uri="{9D8B030D-6E8A-4147-A177-3AD203B41FA5}">
                      <a16:colId xmlns="" xmlns:a16="http://schemas.microsoft.com/office/drawing/2014/main" val="20000"/>
                    </a:ext>
                  </a:extLst>
                </a:gridCol>
                <a:gridCol w="200025">
                  <a:extLst>
                    <a:ext uri="{9D8B030D-6E8A-4147-A177-3AD203B41FA5}">
                      <a16:colId xmlns="" xmlns:a16="http://schemas.microsoft.com/office/drawing/2014/main" val="20001"/>
                    </a:ext>
                  </a:extLst>
                </a:gridCol>
              </a:tblGrid>
              <a:tr h="278130">
                <a:tc>
                  <a:txBody>
                    <a:bodyPr/>
                    <a:lstStyle/>
                    <a:p>
                      <a:endParaRPr lang="en-US" sz="900" b="1" i="1" dirty="0"/>
                    </a:p>
                  </a:txBody>
                  <a:tcPr marL="68580" marR="68580" marT="34290" marB="34290">
                    <a:solidFill>
                      <a:srgbClr val="FFC000"/>
                    </a:solidFill>
                  </a:tcPr>
                </a:tc>
                <a:tc>
                  <a:txBody>
                    <a:bodyPr/>
                    <a:lstStyle/>
                    <a:p>
                      <a:endParaRPr lang="en-US" sz="1400" dirty="0"/>
                    </a:p>
                  </a:txBody>
                  <a:tcPr marL="68580" marR="68580" marT="34290" marB="34290">
                    <a:solidFill>
                      <a:srgbClr val="FFC000"/>
                    </a:solidFill>
                  </a:tcPr>
                </a:tc>
                <a:extLst>
                  <a:ext uri="{0D108BD9-81ED-4DB2-BD59-A6C34878D82A}">
                    <a16:rowId xmlns="" xmlns:a16="http://schemas.microsoft.com/office/drawing/2014/main" val="10000"/>
                  </a:ext>
                </a:extLst>
              </a:tr>
            </a:tbl>
          </a:graphicData>
        </a:graphic>
      </p:graphicFrame>
      <p:sp>
        <p:nvSpPr>
          <p:cNvPr id="30" name="Rounded Rectangle 29"/>
          <p:cNvSpPr/>
          <p:nvPr/>
        </p:nvSpPr>
        <p:spPr>
          <a:xfrm>
            <a:off x="801841" y="4839397"/>
            <a:ext cx="7616518" cy="1466059"/>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57175" indent="-257175">
              <a:buFont typeface="Wingdings" panose="05000000000000000000" pitchFamily="2" charset="2"/>
              <a:buChar char="§"/>
            </a:pPr>
            <a:r>
              <a:rPr lang="en-US" sz="2000" dirty="0">
                <a:solidFill>
                  <a:schemeClr val="tx1"/>
                </a:solidFill>
              </a:rPr>
              <a:t>Although the access pattern exhibits </a:t>
            </a:r>
            <a:r>
              <a:rPr lang="en-US" sz="2000" i="1" dirty="0">
                <a:solidFill>
                  <a:schemeClr val="tx1"/>
                </a:solidFill>
              </a:rPr>
              <a:t>temporal locality</a:t>
            </a:r>
            <a:r>
              <a:rPr lang="en-US" sz="2000" dirty="0">
                <a:solidFill>
                  <a:schemeClr val="tx1"/>
                </a:solidFill>
              </a:rPr>
              <a:t>, no locality was exploited!</a:t>
            </a:r>
          </a:p>
          <a:p>
            <a:pPr marL="257175" indent="-257175">
              <a:buFont typeface="Wingdings" panose="05000000000000000000" pitchFamily="2" charset="2"/>
              <a:buChar char="§"/>
            </a:pPr>
            <a:r>
              <a:rPr lang="en-US" sz="2000" dirty="0">
                <a:solidFill>
                  <a:schemeClr val="tx1"/>
                </a:solidFill>
              </a:rPr>
              <a:t>This phenomenon is known as “sequential flooding”</a:t>
            </a:r>
          </a:p>
          <a:p>
            <a:pPr marL="257175" indent="-257175">
              <a:buFont typeface="Wingdings" panose="05000000000000000000" pitchFamily="2" charset="2"/>
              <a:buChar char="§"/>
            </a:pPr>
            <a:r>
              <a:rPr lang="en-US" sz="2000" dirty="0">
                <a:solidFill>
                  <a:schemeClr val="tx1"/>
                </a:solidFill>
              </a:rPr>
              <a:t>For this access pattern, MRU works better!</a:t>
            </a:r>
          </a:p>
        </p:txBody>
      </p:sp>
    </p:spTree>
    <p:extLst>
      <p:ext uri="{BB962C8B-B14F-4D97-AF65-F5344CB8AC3E}">
        <p14:creationId xmlns:p14="http://schemas.microsoft.com/office/powerpoint/2010/main" val="1668210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74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574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30"/>
                                        </p:tgtEl>
                                        <p:attrNameLst>
                                          <p:attrName>style.visibility</p:attrName>
                                        </p:attrNameLst>
                                      </p:cBhvr>
                                      <p:to>
                                        <p:strVal val="visible"/>
                                      </p:to>
                                    </p:set>
                                    <p:animEffect transition="in" filter="fade">
                                      <p:cBhvr>
                                        <p:cTn id="8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5" grpId="0"/>
      <p:bldP spid="26" grpId="0"/>
      <p:bldP spid="27" grpId="0"/>
      <p:bldP spid="28" grpId="0"/>
      <p:bldP spid="3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noFill/>
        </p:spPr>
        <p:txBody>
          <a:bodyPr lIns="92075" tIns="46038" rIns="92075" bIns="46038"/>
          <a:lstStyle/>
          <a:p>
            <a:r>
              <a:rPr lang="en-US" dirty="0" smtClean="0">
                <a:ea typeface="ＭＳ Ｐゴシック" pitchFamily="34" charset="-128"/>
              </a:rPr>
              <a:t>Multiple Disks</a:t>
            </a:r>
          </a:p>
        </p:txBody>
      </p:sp>
      <p:pic>
        <p:nvPicPr>
          <p:cNvPr id="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
        <p:nvSpPr>
          <p:cNvPr id="9" name="Rounded Rectangle 8"/>
          <p:cNvSpPr/>
          <p:nvPr/>
        </p:nvSpPr>
        <p:spPr>
          <a:xfrm>
            <a:off x="3048000" y="1828800"/>
            <a:ext cx="2895600" cy="106680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smtClean="0"/>
              <a:t>Discussions on:</a:t>
            </a:r>
            <a:endParaRPr lang="en-US" sz="2800" dirty="0"/>
          </a:p>
        </p:txBody>
      </p:sp>
      <p:cxnSp>
        <p:nvCxnSpPr>
          <p:cNvPr id="10" name="Straight Arrow Connector 9"/>
          <p:cNvCxnSpPr>
            <a:stCxn id="9" idx="2"/>
            <a:endCxn id="11" idx="0"/>
          </p:cNvCxnSpPr>
          <p:nvPr/>
        </p:nvCxnSpPr>
        <p:spPr>
          <a:xfrm flipH="1">
            <a:off x="1477963" y="2895600"/>
            <a:ext cx="3017837" cy="115411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304800" y="4049713"/>
            <a:ext cx="2346325"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smtClean="0">
                <a:solidFill>
                  <a:schemeClr val="tx1"/>
                </a:solidFill>
              </a:rPr>
              <a:t>Reliability</a:t>
            </a:r>
            <a:endParaRPr lang="en-US" sz="2400" dirty="0">
              <a:solidFill>
                <a:schemeClr val="tx1"/>
              </a:solidFill>
            </a:endParaRPr>
          </a:p>
        </p:txBody>
      </p:sp>
      <p:sp>
        <p:nvSpPr>
          <p:cNvPr id="13" name="Chevron 12"/>
          <p:cNvSpPr/>
          <p:nvPr/>
        </p:nvSpPr>
        <p:spPr>
          <a:xfrm rot="16200000">
            <a:off x="6772275" y="5380038"/>
            <a:ext cx="742950" cy="346075"/>
          </a:xfrm>
          <a:prstGeom prst="chevron">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4" name="Rounded Rectangle 13"/>
          <p:cNvSpPr/>
          <p:nvPr/>
        </p:nvSpPr>
        <p:spPr>
          <a:xfrm>
            <a:off x="2819400" y="4056063"/>
            <a:ext cx="2370534"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smtClean="0">
                <a:solidFill>
                  <a:schemeClr val="tx1"/>
                </a:solidFill>
              </a:rPr>
              <a:t>Performance</a:t>
            </a:r>
            <a:endParaRPr lang="en-US" sz="2400" dirty="0">
              <a:solidFill>
                <a:schemeClr val="tx1"/>
              </a:solidFill>
            </a:endParaRPr>
          </a:p>
        </p:txBody>
      </p:sp>
      <p:sp>
        <p:nvSpPr>
          <p:cNvPr id="15" name="Rounded Rectangle 14"/>
          <p:cNvSpPr/>
          <p:nvPr/>
        </p:nvSpPr>
        <p:spPr>
          <a:xfrm>
            <a:off x="5410200" y="4056063"/>
            <a:ext cx="3467100"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smtClean="0">
                <a:solidFill>
                  <a:schemeClr val="tx1"/>
                </a:solidFill>
              </a:rPr>
              <a:t>Reliability + Performance</a:t>
            </a:r>
            <a:endParaRPr lang="en-US" sz="2400" dirty="0">
              <a:solidFill>
                <a:schemeClr val="tx1"/>
              </a:solidFill>
            </a:endParaRPr>
          </a:p>
        </p:txBody>
      </p:sp>
      <p:cxnSp>
        <p:nvCxnSpPr>
          <p:cNvPr id="17" name="Straight Arrow Connector 16"/>
          <p:cNvCxnSpPr>
            <a:stCxn id="9" idx="2"/>
            <a:endCxn id="14" idx="0"/>
          </p:cNvCxnSpPr>
          <p:nvPr/>
        </p:nvCxnSpPr>
        <p:spPr>
          <a:xfrm flipH="1">
            <a:off x="4004667" y="2895600"/>
            <a:ext cx="491133" cy="11604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9" idx="2"/>
            <a:endCxn id="15" idx="0"/>
          </p:cNvCxnSpPr>
          <p:nvPr/>
        </p:nvCxnSpPr>
        <p:spPr>
          <a:xfrm>
            <a:off x="4495800" y="2895600"/>
            <a:ext cx="2647950" cy="11604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83627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en-US" dirty="0" smtClean="0"/>
              <a:t>Why Not Virtual Memory of OSs?</a:t>
            </a:r>
            <a:endParaRPr lang="en-US" dirty="0" smtClean="0"/>
          </a:p>
        </p:txBody>
      </p:sp>
      <p:sp>
        <p:nvSpPr>
          <p:cNvPr id="957443" name="Rectangle 3"/>
          <p:cNvSpPr>
            <a:spLocks noGrp="1" noChangeArrowheads="1"/>
          </p:cNvSpPr>
          <p:nvPr>
            <p:ph type="body" idx="1"/>
          </p:nvPr>
        </p:nvSpPr>
        <p:spPr>
          <a:xfrm>
            <a:off x="533400" y="1741488"/>
            <a:ext cx="8458200" cy="5116512"/>
          </a:xfrm>
        </p:spPr>
        <p:txBody>
          <a:bodyPr>
            <a:normAutofit/>
          </a:bodyPr>
          <a:lstStyle/>
          <a:p>
            <a:pPr>
              <a:buFont typeface="Wingdings" pitchFamily="2" charset="2"/>
              <a:buChar char="§"/>
            </a:pPr>
            <a:r>
              <a:rPr lang="en-US" sz="2600" dirty="0" smtClean="0"/>
              <a:t>Operating Systems already employ a buffer management technique known as </a:t>
            </a:r>
            <a:r>
              <a:rPr lang="en-US" sz="2600" dirty="0" smtClean="0">
                <a:solidFill>
                  <a:srgbClr val="0070C0"/>
                </a:solidFill>
              </a:rPr>
              <a:t>virtual memory </a:t>
            </a:r>
          </a:p>
          <a:p>
            <a:pPr lvl="1">
              <a:buFont typeface="Wingdings" pitchFamily="2" charset="2"/>
              <a:buChar char="§"/>
            </a:pPr>
            <a:endParaRPr lang="en-US" sz="1600" dirty="0" smtClean="0"/>
          </a:p>
          <a:p>
            <a:pPr marL="457200" lvl="1" indent="0">
              <a:buNone/>
            </a:pPr>
            <a:endParaRPr lang="en-US" sz="2400" dirty="0" smtClean="0"/>
          </a:p>
          <a:p>
            <a:pPr lvl="1">
              <a:buFont typeface="Wingdings" pitchFamily="2" charset="2"/>
              <a:buChar char="§"/>
            </a:pPr>
            <a:endParaRPr lang="en-US" sz="2200" dirty="0" smtClean="0"/>
          </a:p>
          <a:p>
            <a:pPr lvl="1">
              <a:buFont typeface="Wingdings" pitchFamily="2" charset="2"/>
              <a:buChar char="§"/>
            </a:pPr>
            <a:endParaRPr lang="en-US" sz="2200" dirty="0" smtClean="0"/>
          </a:p>
          <a:p>
            <a:pPr>
              <a:buFont typeface="Wingdings" pitchFamily="2" charset="2"/>
              <a:buChar char="§"/>
            </a:pPr>
            <a:endParaRPr lang="en-US" sz="2600" dirty="0"/>
          </a:p>
          <a:p>
            <a:pPr>
              <a:buFont typeface="Wingdings" pitchFamily="2" charset="2"/>
              <a:buChar char="§"/>
            </a:pPr>
            <a:endParaRPr lang="en-US" sz="2600" dirty="0"/>
          </a:p>
        </p:txBody>
      </p:sp>
      <p:sp>
        <p:nvSpPr>
          <p:cNvPr id="4" name="Rectangle 3"/>
          <p:cNvSpPr/>
          <p:nvPr/>
        </p:nvSpPr>
        <p:spPr>
          <a:xfrm>
            <a:off x="4751680" y="5657850"/>
            <a:ext cx="969264" cy="298450"/>
          </a:xfrm>
          <a:prstGeom prst="rect">
            <a:avLst/>
          </a:prstGeom>
          <a:solidFill>
            <a:srgbClr val="C0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endParaRPr lang="en-US" sz="1400" dirty="0">
              <a:effectLst/>
              <a:ea typeface="Calibri"/>
              <a:cs typeface="Arial"/>
            </a:endParaRPr>
          </a:p>
        </p:txBody>
      </p:sp>
      <p:sp>
        <p:nvSpPr>
          <p:cNvPr id="5" name="Rectangle 4"/>
          <p:cNvSpPr/>
          <p:nvPr/>
        </p:nvSpPr>
        <p:spPr>
          <a:xfrm>
            <a:off x="4749775" y="5357495"/>
            <a:ext cx="969264" cy="298450"/>
          </a:xfrm>
          <a:prstGeom prst="rect">
            <a:avLst/>
          </a:prstGeom>
          <a:solidFill>
            <a:schemeClr val="bg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100">
                <a:solidFill>
                  <a:schemeClr val="tx1"/>
                </a:solidFill>
                <a:effectLst/>
                <a:ea typeface="Calibri"/>
                <a:cs typeface="Arial"/>
              </a:rPr>
              <a:t>---</a:t>
            </a:r>
          </a:p>
        </p:txBody>
      </p:sp>
      <p:sp>
        <p:nvSpPr>
          <p:cNvPr id="6" name="Rectangle 5"/>
          <p:cNvSpPr/>
          <p:nvPr/>
        </p:nvSpPr>
        <p:spPr>
          <a:xfrm>
            <a:off x="4749775" y="5058410"/>
            <a:ext cx="969264" cy="298450"/>
          </a:xfrm>
          <a:prstGeom prst="rect">
            <a:avLst/>
          </a:prstGeom>
          <a:solidFill>
            <a:srgbClr val="0606B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endParaRPr lang="en-US" sz="1400" dirty="0">
              <a:effectLst/>
              <a:ea typeface="Calibri"/>
              <a:cs typeface="Arial"/>
            </a:endParaRPr>
          </a:p>
        </p:txBody>
      </p:sp>
      <p:sp>
        <p:nvSpPr>
          <p:cNvPr id="7" name="Rectangle 6"/>
          <p:cNvSpPr/>
          <p:nvPr/>
        </p:nvSpPr>
        <p:spPr>
          <a:xfrm>
            <a:off x="4749775" y="4759960"/>
            <a:ext cx="969264" cy="298450"/>
          </a:xfrm>
          <a:prstGeom prst="rect">
            <a:avLst/>
          </a:prstGeom>
          <a:solidFill>
            <a:schemeClr val="bg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100">
                <a:solidFill>
                  <a:schemeClr val="tx1"/>
                </a:solidFill>
                <a:effectLst/>
                <a:ea typeface="Calibri"/>
                <a:cs typeface="Arial"/>
              </a:rPr>
              <a:t>---</a:t>
            </a:r>
          </a:p>
        </p:txBody>
      </p:sp>
      <p:sp>
        <p:nvSpPr>
          <p:cNvPr id="8" name="Rectangle 7"/>
          <p:cNvSpPr/>
          <p:nvPr/>
        </p:nvSpPr>
        <p:spPr>
          <a:xfrm>
            <a:off x="4749775" y="4461510"/>
            <a:ext cx="969264" cy="298450"/>
          </a:xfrm>
          <a:prstGeom prst="rect">
            <a:avLst/>
          </a:prstGeom>
          <a:solidFill>
            <a:schemeClr val="bg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100">
                <a:solidFill>
                  <a:schemeClr val="tx1"/>
                </a:solidFill>
                <a:effectLst/>
                <a:ea typeface="Calibri"/>
                <a:cs typeface="Arial"/>
              </a:rPr>
              <a:t>---</a:t>
            </a:r>
          </a:p>
        </p:txBody>
      </p:sp>
      <p:sp>
        <p:nvSpPr>
          <p:cNvPr id="9" name="Rectangle 8"/>
          <p:cNvSpPr/>
          <p:nvPr/>
        </p:nvSpPr>
        <p:spPr>
          <a:xfrm>
            <a:off x="4749140" y="4162425"/>
            <a:ext cx="969264" cy="298450"/>
          </a:xfrm>
          <a:prstGeom prst="rect">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endParaRPr lang="en-US" sz="1400" dirty="0">
              <a:effectLst/>
              <a:ea typeface="Calibri"/>
              <a:cs typeface="Arial"/>
            </a:endParaRPr>
          </a:p>
        </p:txBody>
      </p:sp>
      <p:sp>
        <p:nvSpPr>
          <p:cNvPr id="10" name="Rectangle 9"/>
          <p:cNvSpPr/>
          <p:nvPr/>
        </p:nvSpPr>
        <p:spPr>
          <a:xfrm>
            <a:off x="4749775" y="3863340"/>
            <a:ext cx="969264" cy="298450"/>
          </a:xfrm>
          <a:prstGeom prst="rect">
            <a:avLst/>
          </a:prstGeom>
          <a:solidFill>
            <a:schemeClr val="bg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100">
                <a:solidFill>
                  <a:schemeClr val="tx1"/>
                </a:solidFill>
                <a:effectLst/>
                <a:ea typeface="Calibri"/>
                <a:cs typeface="Arial"/>
              </a:rPr>
              <a:t>---</a:t>
            </a:r>
          </a:p>
        </p:txBody>
      </p:sp>
      <p:sp>
        <p:nvSpPr>
          <p:cNvPr id="11" name="Rectangle 10"/>
          <p:cNvSpPr/>
          <p:nvPr/>
        </p:nvSpPr>
        <p:spPr>
          <a:xfrm>
            <a:off x="4749775" y="3564890"/>
            <a:ext cx="969264" cy="298450"/>
          </a:xfrm>
          <a:prstGeom prst="rect">
            <a:avLst/>
          </a:prstGeom>
          <a:solidFill>
            <a:schemeClr val="bg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100">
                <a:solidFill>
                  <a:schemeClr val="tx1"/>
                </a:solidFill>
                <a:effectLst/>
                <a:ea typeface="Calibri"/>
                <a:cs typeface="Arial"/>
              </a:rPr>
              <a:t>---</a:t>
            </a:r>
          </a:p>
        </p:txBody>
      </p:sp>
      <p:sp>
        <p:nvSpPr>
          <p:cNvPr id="12" name="Text Box 256397"/>
          <p:cNvSpPr txBox="1"/>
          <p:nvPr/>
        </p:nvSpPr>
        <p:spPr>
          <a:xfrm>
            <a:off x="4335756" y="5732780"/>
            <a:ext cx="330200" cy="1987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0" tIns="0" rIns="0" bIns="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b="1">
                <a:effectLst/>
                <a:ea typeface="Calibri"/>
                <a:cs typeface="Arial"/>
              </a:rPr>
              <a:t>0K-8k</a:t>
            </a:r>
            <a:endParaRPr lang="en-US" sz="1100">
              <a:effectLst/>
              <a:ea typeface="Calibri"/>
              <a:cs typeface="Arial"/>
            </a:endParaRPr>
          </a:p>
        </p:txBody>
      </p:sp>
      <p:sp>
        <p:nvSpPr>
          <p:cNvPr id="13" name="Text Box 256393"/>
          <p:cNvSpPr txBox="1"/>
          <p:nvPr/>
        </p:nvSpPr>
        <p:spPr>
          <a:xfrm>
            <a:off x="4273526" y="5386705"/>
            <a:ext cx="396875" cy="1987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0" tIns="0" rIns="0" bIns="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b="1">
                <a:effectLst/>
                <a:ea typeface="Calibri"/>
                <a:cs typeface="Arial"/>
              </a:rPr>
              <a:t>8K-16k</a:t>
            </a:r>
            <a:endParaRPr lang="en-US" sz="1100">
              <a:effectLst/>
              <a:ea typeface="Calibri"/>
              <a:cs typeface="Arial"/>
            </a:endParaRPr>
          </a:p>
        </p:txBody>
      </p:sp>
      <p:sp>
        <p:nvSpPr>
          <p:cNvPr id="14" name="Text Box 256372"/>
          <p:cNvSpPr txBox="1"/>
          <p:nvPr/>
        </p:nvSpPr>
        <p:spPr>
          <a:xfrm>
            <a:off x="4204946" y="5120640"/>
            <a:ext cx="463550" cy="1987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0" tIns="0" rIns="0" bIns="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b="1">
                <a:effectLst/>
                <a:ea typeface="Calibri"/>
                <a:cs typeface="Arial"/>
              </a:rPr>
              <a:t>16K-24k</a:t>
            </a:r>
            <a:endParaRPr lang="en-US" sz="1100">
              <a:effectLst/>
              <a:ea typeface="Calibri"/>
              <a:cs typeface="Arial"/>
            </a:endParaRPr>
          </a:p>
        </p:txBody>
      </p:sp>
      <p:sp>
        <p:nvSpPr>
          <p:cNvPr id="15" name="Text Box 256367"/>
          <p:cNvSpPr txBox="1"/>
          <p:nvPr/>
        </p:nvSpPr>
        <p:spPr>
          <a:xfrm>
            <a:off x="4196691" y="4847590"/>
            <a:ext cx="463550" cy="1987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0" tIns="0" rIns="0" bIns="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b="1">
                <a:effectLst/>
                <a:ea typeface="Calibri"/>
                <a:cs typeface="Arial"/>
              </a:rPr>
              <a:t>32K-40k</a:t>
            </a:r>
            <a:endParaRPr lang="en-US" sz="1100">
              <a:effectLst/>
              <a:ea typeface="Calibri"/>
              <a:cs typeface="Arial"/>
            </a:endParaRPr>
          </a:p>
        </p:txBody>
      </p:sp>
      <p:sp>
        <p:nvSpPr>
          <p:cNvPr id="16" name="Text Box 256364"/>
          <p:cNvSpPr txBox="1"/>
          <p:nvPr/>
        </p:nvSpPr>
        <p:spPr>
          <a:xfrm>
            <a:off x="4187166" y="4529455"/>
            <a:ext cx="463550" cy="1987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0" tIns="0" rIns="0" bIns="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b="1">
                <a:effectLst/>
                <a:ea typeface="Calibri"/>
                <a:cs typeface="Arial"/>
              </a:rPr>
              <a:t>44K-52k</a:t>
            </a:r>
            <a:endParaRPr lang="en-US" sz="1100">
              <a:effectLst/>
              <a:ea typeface="Calibri"/>
              <a:cs typeface="Arial"/>
            </a:endParaRPr>
          </a:p>
        </p:txBody>
      </p:sp>
      <p:sp>
        <p:nvSpPr>
          <p:cNvPr id="17" name="Text Box 256361"/>
          <p:cNvSpPr txBox="1"/>
          <p:nvPr/>
        </p:nvSpPr>
        <p:spPr>
          <a:xfrm>
            <a:off x="4175736" y="4196080"/>
            <a:ext cx="463550" cy="1987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0" tIns="0" rIns="0" bIns="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b="1">
                <a:effectLst/>
                <a:ea typeface="Calibri"/>
                <a:cs typeface="Arial"/>
              </a:rPr>
              <a:t>52K-60k</a:t>
            </a:r>
            <a:endParaRPr lang="en-US" sz="1100">
              <a:effectLst/>
              <a:ea typeface="Calibri"/>
              <a:cs typeface="Arial"/>
            </a:endParaRPr>
          </a:p>
        </p:txBody>
      </p:sp>
      <p:sp>
        <p:nvSpPr>
          <p:cNvPr id="18" name="Text Box 256359"/>
          <p:cNvSpPr txBox="1"/>
          <p:nvPr/>
        </p:nvSpPr>
        <p:spPr>
          <a:xfrm>
            <a:off x="4166211" y="3905250"/>
            <a:ext cx="463550" cy="1987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0" tIns="0" rIns="0" bIns="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b="1">
                <a:effectLst/>
                <a:ea typeface="Calibri"/>
                <a:cs typeface="Arial"/>
              </a:rPr>
              <a:t>60K-68k</a:t>
            </a:r>
            <a:endParaRPr lang="en-US" sz="1100">
              <a:effectLst/>
              <a:ea typeface="Calibri"/>
              <a:cs typeface="Arial"/>
            </a:endParaRPr>
          </a:p>
        </p:txBody>
      </p:sp>
      <p:sp>
        <p:nvSpPr>
          <p:cNvPr id="19" name="Text Box 256358"/>
          <p:cNvSpPr txBox="1"/>
          <p:nvPr/>
        </p:nvSpPr>
        <p:spPr>
          <a:xfrm>
            <a:off x="4156686" y="3614420"/>
            <a:ext cx="463550" cy="1987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0" tIns="0" rIns="0" bIns="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b="1">
                <a:effectLst/>
                <a:ea typeface="Calibri"/>
                <a:cs typeface="Arial"/>
              </a:rPr>
              <a:t>68K-76k</a:t>
            </a:r>
            <a:endParaRPr lang="en-US" sz="1100">
              <a:effectLst/>
              <a:ea typeface="Calibri"/>
              <a:cs typeface="Arial"/>
            </a:endParaRPr>
          </a:p>
        </p:txBody>
      </p:sp>
      <p:sp>
        <p:nvSpPr>
          <p:cNvPr id="20" name="Rectangle 19"/>
          <p:cNvSpPr/>
          <p:nvPr/>
        </p:nvSpPr>
        <p:spPr>
          <a:xfrm>
            <a:off x="6649696" y="5719445"/>
            <a:ext cx="968375" cy="298450"/>
          </a:xfrm>
          <a:prstGeom prst="rect">
            <a:avLst/>
          </a:prstGeom>
          <a:solidFill>
            <a:srgbClr val="0606B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1" name="Rectangle 20"/>
          <p:cNvSpPr/>
          <p:nvPr/>
        </p:nvSpPr>
        <p:spPr>
          <a:xfrm>
            <a:off x="6651601" y="5419090"/>
            <a:ext cx="968375" cy="298450"/>
          </a:xfrm>
          <a:prstGeom prst="rect">
            <a:avLst/>
          </a:prstGeom>
          <a:solidFill>
            <a:srgbClr val="C0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Rectangle 21"/>
          <p:cNvSpPr/>
          <p:nvPr/>
        </p:nvSpPr>
        <p:spPr>
          <a:xfrm>
            <a:off x="6651601" y="5125720"/>
            <a:ext cx="968375" cy="298450"/>
          </a:xfrm>
          <a:prstGeom prst="rect">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en-US" sz="1400" dirty="0"/>
          </a:p>
        </p:txBody>
      </p:sp>
      <p:sp>
        <p:nvSpPr>
          <p:cNvPr id="23" name="Text Box 256395"/>
          <p:cNvSpPr txBox="1"/>
          <p:nvPr/>
        </p:nvSpPr>
        <p:spPr>
          <a:xfrm>
            <a:off x="7759041" y="5792470"/>
            <a:ext cx="330200" cy="1987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0" tIns="0" rIns="0" bIns="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b="1">
                <a:effectLst/>
                <a:ea typeface="Calibri"/>
                <a:cs typeface="Arial"/>
              </a:rPr>
              <a:t>0K-8k</a:t>
            </a:r>
            <a:endParaRPr lang="en-US" sz="1100">
              <a:effectLst/>
              <a:ea typeface="Calibri"/>
              <a:cs typeface="Arial"/>
            </a:endParaRPr>
          </a:p>
        </p:txBody>
      </p:sp>
      <p:sp>
        <p:nvSpPr>
          <p:cNvPr id="24" name="Text Box 256392"/>
          <p:cNvSpPr txBox="1"/>
          <p:nvPr/>
        </p:nvSpPr>
        <p:spPr>
          <a:xfrm>
            <a:off x="7744436" y="5474335"/>
            <a:ext cx="396875" cy="1987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0" tIns="0" rIns="0" bIns="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b="1">
                <a:effectLst/>
                <a:ea typeface="Calibri"/>
                <a:cs typeface="Arial"/>
              </a:rPr>
              <a:t>8K-16k</a:t>
            </a:r>
            <a:endParaRPr lang="en-US" sz="1100">
              <a:effectLst/>
              <a:ea typeface="Calibri"/>
              <a:cs typeface="Arial"/>
            </a:endParaRPr>
          </a:p>
        </p:txBody>
      </p:sp>
      <p:sp>
        <p:nvSpPr>
          <p:cNvPr id="25" name="Text Box 256369"/>
          <p:cNvSpPr txBox="1"/>
          <p:nvPr/>
        </p:nvSpPr>
        <p:spPr>
          <a:xfrm>
            <a:off x="7740626" y="5199380"/>
            <a:ext cx="463550" cy="1987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0" tIns="0" rIns="0" bIns="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b="1" dirty="0">
                <a:effectLst/>
                <a:ea typeface="Calibri"/>
                <a:cs typeface="Arial"/>
              </a:rPr>
              <a:t>16K-24k</a:t>
            </a:r>
            <a:endParaRPr lang="en-US" sz="1100" dirty="0">
              <a:effectLst/>
              <a:ea typeface="Calibri"/>
              <a:cs typeface="Arial"/>
            </a:endParaRPr>
          </a:p>
        </p:txBody>
      </p:sp>
      <p:sp>
        <p:nvSpPr>
          <p:cNvPr id="26" name="Text Box 256362"/>
          <p:cNvSpPr txBox="1"/>
          <p:nvPr/>
        </p:nvSpPr>
        <p:spPr>
          <a:xfrm>
            <a:off x="7295661" y="6202045"/>
            <a:ext cx="1358900" cy="1987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0" tIns="0" rIns="0" bIns="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b="1" dirty="0">
                <a:effectLst/>
                <a:ea typeface="Calibri"/>
                <a:cs typeface="Arial"/>
              </a:rPr>
              <a:t>Physical Address Space</a:t>
            </a:r>
            <a:endParaRPr lang="en-US" sz="1100" dirty="0">
              <a:effectLst/>
              <a:ea typeface="Calibri"/>
              <a:cs typeface="Arial"/>
            </a:endParaRPr>
          </a:p>
        </p:txBody>
      </p:sp>
      <p:cxnSp>
        <p:nvCxnSpPr>
          <p:cNvPr id="27" name="Straight Arrow Connector 26"/>
          <p:cNvCxnSpPr/>
          <p:nvPr/>
        </p:nvCxnSpPr>
        <p:spPr>
          <a:xfrm flipV="1">
            <a:off x="5720691" y="5588635"/>
            <a:ext cx="932180" cy="262255"/>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5720691" y="4331335"/>
            <a:ext cx="932180" cy="986155"/>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5720691" y="5200015"/>
            <a:ext cx="932180" cy="651510"/>
          </a:xfrm>
          <a:prstGeom prst="straightConnector1">
            <a:avLst/>
          </a:prstGeom>
          <a:ln>
            <a:solidFill>
              <a:srgbClr val="1D08BA"/>
            </a:solidFill>
            <a:tailEnd type="arrow"/>
          </a:ln>
        </p:spPr>
        <p:style>
          <a:lnRef idx="1">
            <a:schemeClr val="accent1"/>
          </a:lnRef>
          <a:fillRef idx="0">
            <a:schemeClr val="accent1"/>
          </a:fillRef>
          <a:effectRef idx="0">
            <a:schemeClr val="accent1"/>
          </a:effectRef>
          <a:fontRef idx="minor">
            <a:schemeClr val="tx1"/>
          </a:fontRef>
        </p:style>
      </p:cxnSp>
      <p:grpSp>
        <p:nvGrpSpPr>
          <p:cNvPr id="30" name="Group 51"/>
          <p:cNvGrpSpPr>
            <a:grpSpLocks/>
          </p:cNvGrpSpPr>
          <p:nvPr/>
        </p:nvGrpSpPr>
        <p:grpSpPr bwMode="auto">
          <a:xfrm>
            <a:off x="609600" y="3431222"/>
            <a:ext cx="3200400" cy="457200"/>
            <a:chOff x="480" y="1008"/>
            <a:chExt cx="3456" cy="192"/>
          </a:xfrm>
        </p:grpSpPr>
        <p:sp>
          <p:nvSpPr>
            <p:cNvPr id="31" name="Rectangle 49"/>
            <p:cNvSpPr>
              <a:spLocks noChangeArrowheads="1"/>
            </p:cNvSpPr>
            <p:nvPr/>
          </p:nvSpPr>
          <p:spPr bwMode="auto">
            <a:xfrm>
              <a:off x="480" y="1008"/>
              <a:ext cx="2160" cy="192"/>
            </a:xfrm>
            <a:prstGeom prst="rect">
              <a:avLst/>
            </a:prstGeom>
            <a:solidFill>
              <a:srgbClr val="A0BBFE"/>
            </a:solidFill>
            <a:ln w="12700">
              <a:solidFill>
                <a:schemeClr val="tx1"/>
              </a:solidFill>
              <a:miter lim="800000"/>
              <a:headEnd/>
              <a:tailEnd/>
            </a:ln>
          </p:spPr>
          <p:txBody>
            <a:bodyPr wrap="none" anchor="ctr"/>
            <a:lstStyle/>
            <a:p>
              <a:pPr algn="ctr"/>
              <a:r>
                <a:rPr lang="en-US" sz="1800"/>
                <a:t>Page #</a:t>
              </a:r>
            </a:p>
          </p:txBody>
        </p:sp>
        <p:sp>
          <p:nvSpPr>
            <p:cNvPr id="32" name="Rectangle 50"/>
            <p:cNvSpPr>
              <a:spLocks noChangeArrowheads="1"/>
            </p:cNvSpPr>
            <p:nvPr/>
          </p:nvSpPr>
          <p:spPr bwMode="auto">
            <a:xfrm>
              <a:off x="2640" y="1008"/>
              <a:ext cx="1296" cy="192"/>
            </a:xfrm>
            <a:prstGeom prst="rect">
              <a:avLst/>
            </a:prstGeom>
            <a:solidFill>
              <a:srgbClr val="A0BBFE"/>
            </a:solidFill>
            <a:ln w="12700">
              <a:solidFill>
                <a:schemeClr val="tx1"/>
              </a:solidFill>
              <a:miter lim="800000"/>
              <a:headEnd/>
              <a:tailEnd/>
            </a:ln>
          </p:spPr>
          <p:txBody>
            <a:bodyPr wrap="none" anchor="ctr"/>
            <a:lstStyle/>
            <a:p>
              <a:pPr algn="ctr"/>
              <a:r>
                <a:rPr lang="en-US" sz="1800"/>
                <a:t>Offset</a:t>
              </a:r>
            </a:p>
          </p:txBody>
        </p:sp>
      </p:grpSp>
      <p:cxnSp>
        <p:nvCxnSpPr>
          <p:cNvPr id="33" name="AutoShape 52"/>
          <p:cNvCxnSpPr>
            <a:cxnSpLocks noChangeShapeType="1"/>
            <a:stCxn id="31" idx="2"/>
          </p:cNvCxnSpPr>
          <p:nvPr/>
        </p:nvCxnSpPr>
        <p:spPr bwMode="auto">
          <a:xfrm rot="16200000" flipH="1">
            <a:off x="2580310" y="2917837"/>
            <a:ext cx="423228" cy="2364398"/>
          </a:xfrm>
          <a:prstGeom prst="curvedConnector2">
            <a:avLst/>
          </a:prstGeom>
          <a:noFill/>
          <a:ln w="12700">
            <a:solidFill>
              <a:schemeClr val="tx1"/>
            </a:solidFill>
            <a:round/>
            <a:headEnd/>
            <a:tailEnd type="triangle" w="med" len="med"/>
          </a:ln>
        </p:spPr>
      </p:cxnSp>
      <p:sp>
        <p:nvSpPr>
          <p:cNvPr id="34" name="Text Box 55"/>
          <p:cNvSpPr txBox="1">
            <a:spLocks noChangeArrowheads="1"/>
          </p:cNvSpPr>
          <p:nvPr/>
        </p:nvSpPr>
        <p:spPr bwMode="auto">
          <a:xfrm>
            <a:off x="4090328" y="3079475"/>
            <a:ext cx="2286000" cy="369332"/>
          </a:xfrm>
          <a:prstGeom prst="rect">
            <a:avLst/>
          </a:prstGeom>
          <a:noFill/>
          <a:ln w="12700">
            <a:noFill/>
            <a:miter lim="800000"/>
            <a:headEnd/>
            <a:tailEnd/>
          </a:ln>
        </p:spPr>
        <p:txBody>
          <a:bodyPr wrap="square">
            <a:spAutoFit/>
          </a:bodyPr>
          <a:lstStyle/>
          <a:p>
            <a:pPr algn="ctr"/>
            <a:r>
              <a:rPr lang="en-US" sz="1800" b="1" dirty="0" smtClean="0"/>
              <a:t>Virtual Pages</a:t>
            </a:r>
            <a:endParaRPr lang="en-US" sz="1800" b="1" dirty="0"/>
          </a:p>
        </p:txBody>
      </p:sp>
      <p:sp>
        <p:nvSpPr>
          <p:cNvPr id="35" name="Text Box 55"/>
          <p:cNvSpPr txBox="1">
            <a:spLocks noChangeArrowheads="1"/>
          </p:cNvSpPr>
          <p:nvPr/>
        </p:nvSpPr>
        <p:spPr bwMode="auto">
          <a:xfrm>
            <a:off x="1076325" y="2971800"/>
            <a:ext cx="2286000" cy="369332"/>
          </a:xfrm>
          <a:prstGeom prst="rect">
            <a:avLst/>
          </a:prstGeom>
          <a:noFill/>
          <a:ln w="12700">
            <a:noFill/>
            <a:miter lim="800000"/>
            <a:headEnd/>
            <a:tailEnd/>
          </a:ln>
        </p:spPr>
        <p:txBody>
          <a:bodyPr wrap="square">
            <a:spAutoFit/>
          </a:bodyPr>
          <a:lstStyle/>
          <a:p>
            <a:pPr algn="ctr"/>
            <a:r>
              <a:rPr lang="en-US" sz="1800" b="1" dirty="0" smtClean="0"/>
              <a:t>Virtual Address</a:t>
            </a:r>
            <a:endParaRPr lang="en-US" sz="1800" b="1" dirty="0"/>
          </a:p>
        </p:txBody>
      </p:sp>
      <p:sp>
        <p:nvSpPr>
          <p:cNvPr id="36" name="Text Box 55"/>
          <p:cNvSpPr txBox="1">
            <a:spLocks noChangeArrowheads="1"/>
          </p:cNvSpPr>
          <p:nvPr/>
        </p:nvSpPr>
        <p:spPr bwMode="auto">
          <a:xfrm>
            <a:off x="5955323" y="4582886"/>
            <a:ext cx="2286000" cy="369332"/>
          </a:xfrm>
          <a:prstGeom prst="rect">
            <a:avLst/>
          </a:prstGeom>
          <a:noFill/>
          <a:ln w="12700">
            <a:noFill/>
            <a:miter lim="800000"/>
            <a:headEnd/>
            <a:tailEnd/>
          </a:ln>
        </p:spPr>
        <p:txBody>
          <a:bodyPr wrap="square">
            <a:spAutoFit/>
          </a:bodyPr>
          <a:lstStyle/>
          <a:p>
            <a:pPr algn="ctr"/>
            <a:r>
              <a:rPr lang="en-US" sz="1800" b="1" dirty="0" smtClean="0"/>
              <a:t>Physical Pages</a:t>
            </a:r>
            <a:endParaRPr lang="en-US" sz="1800" b="1" dirty="0"/>
          </a:p>
        </p:txBody>
      </p:sp>
      <p:sp>
        <p:nvSpPr>
          <p:cNvPr id="37" name="Rectangle 36"/>
          <p:cNvSpPr/>
          <p:nvPr/>
        </p:nvSpPr>
        <p:spPr>
          <a:xfrm>
            <a:off x="4081536" y="3564890"/>
            <a:ext cx="658813" cy="2426335"/>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 Box 256362"/>
          <p:cNvSpPr txBox="1"/>
          <p:nvPr/>
        </p:nvSpPr>
        <p:spPr>
          <a:xfrm>
            <a:off x="2609850" y="4710430"/>
            <a:ext cx="1358900" cy="1987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0" tIns="0" rIns="0" bIns="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b="1" dirty="0" smtClean="0">
                <a:ea typeface="Calibri"/>
                <a:cs typeface="Arial"/>
              </a:rPr>
              <a:t>Virtual</a:t>
            </a:r>
            <a:r>
              <a:rPr lang="en-US" sz="1100" b="1" dirty="0" smtClean="0">
                <a:effectLst/>
                <a:ea typeface="Calibri"/>
                <a:cs typeface="Arial"/>
              </a:rPr>
              <a:t> </a:t>
            </a:r>
            <a:r>
              <a:rPr lang="en-US" sz="1100" b="1" dirty="0">
                <a:effectLst/>
                <a:ea typeface="Calibri"/>
                <a:cs typeface="Arial"/>
              </a:rPr>
              <a:t>Address Space</a:t>
            </a:r>
            <a:endParaRPr lang="en-US" sz="1100" dirty="0">
              <a:effectLst/>
              <a:ea typeface="Calibri"/>
              <a:cs typeface="Arial"/>
            </a:endParaRPr>
          </a:p>
        </p:txBody>
      </p:sp>
      <p:sp>
        <p:nvSpPr>
          <p:cNvPr id="39" name="Rectangle 38"/>
          <p:cNvSpPr/>
          <p:nvPr/>
        </p:nvSpPr>
        <p:spPr>
          <a:xfrm>
            <a:off x="7645704" y="5125720"/>
            <a:ext cx="658813" cy="892175"/>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5943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3"/>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wipe(left)">
                                      <p:cBhvr>
                                        <p:cTn id="79" dur="500"/>
                                        <p:tgtEl>
                                          <p:spTgt spid="28"/>
                                        </p:tgtEl>
                                      </p:cBhvr>
                                    </p:animEffect>
                                  </p:childTnLst>
                                </p:cTn>
                              </p:par>
                              <p:par>
                                <p:cTn id="80" presetID="22" presetClass="entr" presetSubtype="8" fill="hold"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wipe(left)">
                                      <p:cBhvr>
                                        <p:cTn id="82" dur="500"/>
                                        <p:tgtEl>
                                          <p:spTgt spid="29"/>
                                        </p:tgtEl>
                                      </p:cBhvr>
                                    </p:animEffect>
                                  </p:childTnLst>
                                </p:cTn>
                              </p:par>
                              <p:par>
                                <p:cTn id="83" presetID="22" presetClass="entr" presetSubtype="8" fill="hold" nodeType="with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wipe(left)">
                                      <p:cBhvr>
                                        <p:cTn id="8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p:bldP spid="13" grpId="0"/>
      <p:bldP spid="14" grpId="0"/>
      <p:bldP spid="15" grpId="0"/>
      <p:bldP spid="16" grpId="0"/>
      <p:bldP spid="17" grpId="0"/>
      <p:bldP spid="18" grpId="0"/>
      <p:bldP spid="19" grpId="0"/>
      <p:bldP spid="20" grpId="0" animBg="1"/>
      <p:bldP spid="21" grpId="0" animBg="1"/>
      <p:bldP spid="22" grpId="0" animBg="1"/>
      <p:bldP spid="23" grpId="0"/>
      <p:bldP spid="24" grpId="0"/>
      <p:bldP spid="25" grpId="0"/>
      <p:bldP spid="26" grpId="0"/>
      <p:bldP spid="34" grpId="0"/>
      <p:bldP spid="35" grpId="0"/>
      <p:bldP spid="36" grpId="0"/>
      <p:bldP spid="37" grpId="0" animBg="1"/>
      <p:bldP spid="38" grpId="0"/>
      <p:bldP spid="39"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en-US" dirty="0"/>
              <a:t>Why Not Virtual Memory of OSs?</a:t>
            </a:r>
            <a:endParaRPr lang="en-US" dirty="0" smtClean="0"/>
          </a:p>
        </p:txBody>
      </p:sp>
      <p:sp>
        <p:nvSpPr>
          <p:cNvPr id="957443" name="Rectangle 3"/>
          <p:cNvSpPr>
            <a:spLocks noGrp="1" noChangeArrowheads="1"/>
          </p:cNvSpPr>
          <p:nvPr>
            <p:ph type="body" idx="1"/>
          </p:nvPr>
        </p:nvSpPr>
        <p:spPr>
          <a:xfrm>
            <a:off x="533400" y="1741488"/>
            <a:ext cx="8458200" cy="5116512"/>
          </a:xfrm>
        </p:spPr>
        <p:txBody>
          <a:bodyPr>
            <a:normAutofit/>
          </a:bodyPr>
          <a:lstStyle/>
          <a:p>
            <a:pPr>
              <a:buFont typeface="Wingdings" pitchFamily="2" charset="2"/>
              <a:buChar char="§"/>
            </a:pPr>
            <a:r>
              <a:rPr lang="en-US" sz="2800" dirty="0" smtClean="0"/>
              <a:t>Nonetheless, DBMSs pursue their own buffer management so that they can:</a:t>
            </a:r>
          </a:p>
          <a:p>
            <a:pPr lvl="1">
              <a:buFont typeface="Wingdings" pitchFamily="2" charset="2"/>
              <a:buChar char="§"/>
            </a:pPr>
            <a:r>
              <a:rPr lang="en-US" sz="2400" dirty="0" smtClean="0"/>
              <a:t>Predict page reference patterns more accurately and applying effective strategies (e.g., page </a:t>
            </a:r>
            <a:r>
              <a:rPr lang="en-US" sz="2400" i="1" dirty="0" smtClean="0"/>
              <a:t>prefetching </a:t>
            </a:r>
            <a:r>
              <a:rPr lang="en-US" sz="2400" dirty="0" smtClean="0"/>
              <a:t>for improving performance)</a:t>
            </a:r>
          </a:p>
          <a:p>
            <a:pPr lvl="1">
              <a:buFont typeface="Wingdings" pitchFamily="2" charset="2"/>
              <a:buChar char="§"/>
            </a:pPr>
            <a:endParaRPr lang="en-US" dirty="0" smtClean="0"/>
          </a:p>
          <a:p>
            <a:pPr lvl="1">
              <a:buFont typeface="Wingdings" pitchFamily="2" charset="2"/>
              <a:buChar char="§"/>
            </a:pPr>
            <a:r>
              <a:rPr lang="en-US" dirty="0" smtClean="0"/>
              <a:t>F</a:t>
            </a:r>
            <a:r>
              <a:rPr lang="en-US" i="1" dirty="0" smtClean="0"/>
              <a:t>orce</a:t>
            </a:r>
            <a:r>
              <a:rPr lang="en-US" dirty="0" smtClean="0"/>
              <a:t> pages to disks </a:t>
            </a:r>
            <a:endParaRPr lang="en-US" dirty="0" smtClean="0"/>
          </a:p>
          <a:p>
            <a:pPr lvl="2">
              <a:buFont typeface="Wingdings" pitchFamily="2" charset="2"/>
              <a:buChar char="§"/>
            </a:pPr>
            <a:r>
              <a:rPr lang="en-US" dirty="0" smtClean="0"/>
              <a:t>Needed </a:t>
            </a:r>
            <a:r>
              <a:rPr lang="en-US" dirty="0"/>
              <a:t>for the WAL </a:t>
            </a:r>
            <a:r>
              <a:rPr lang="en-US" dirty="0" smtClean="0"/>
              <a:t>protocol</a:t>
            </a:r>
            <a:endParaRPr lang="en-US" sz="2400" dirty="0" smtClean="0"/>
          </a:p>
          <a:p>
            <a:pPr lvl="2">
              <a:buFont typeface="Wingdings" pitchFamily="2" charset="2"/>
              <a:buChar char="§"/>
            </a:pPr>
            <a:r>
              <a:rPr lang="en-US" sz="2400" dirty="0" smtClean="0"/>
              <a:t>Typically</a:t>
            </a:r>
            <a:r>
              <a:rPr lang="en-US" sz="2400" dirty="0" smtClean="0"/>
              <a:t>, the OS cannot guarantee this!</a:t>
            </a:r>
          </a:p>
          <a:p>
            <a:pPr lvl="1">
              <a:buFont typeface="Wingdings" pitchFamily="2" charset="2"/>
              <a:buChar char="§"/>
            </a:pPr>
            <a:endParaRPr lang="en-US" sz="2600" dirty="0" smtClean="0"/>
          </a:p>
          <a:p>
            <a:pPr lvl="1">
              <a:buFont typeface="Wingdings" pitchFamily="2" charset="2"/>
              <a:buChar char="§"/>
            </a:pPr>
            <a:endParaRPr lang="en-US" sz="1600" dirty="0" smtClean="0"/>
          </a:p>
          <a:p>
            <a:pPr marL="457200" lvl="1" indent="0">
              <a:buNone/>
            </a:pPr>
            <a:endParaRPr lang="en-US" sz="2400" dirty="0" smtClean="0"/>
          </a:p>
          <a:p>
            <a:pPr lvl="1">
              <a:buFont typeface="Wingdings" pitchFamily="2" charset="2"/>
              <a:buChar char="§"/>
            </a:pPr>
            <a:endParaRPr lang="en-US" sz="2200" dirty="0" smtClean="0"/>
          </a:p>
          <a:p>
            <a:pPr lvl="1">
              <a:buFont typeface="Wingdings" pitchFamily="2" charset="2"/>
              <a:buChar char="§"/>
            </a:pPr>
            <a:endParaRPr lang="en-US" sz="2200" dirty="0" smtClean="0"/>
          </a:p>
          <a:p>
            <a:pPr>
              <a:buFont typeface="Wingdings" pitchFamily="2" charset="2"/>
              <a:buChar char="§"/>
            </a:pPr>
            <a:endParaRPr lang="en-US" sz="2600" dirty="0"/>
          </a:p>
          <a:p>
            <a:pPr>
              <a:buFont typeface="Wingdings" pitchFamily="2" charset="2"/>
              <a:buChar char="§"/>
            </a:pPr>
            <a:endParaRPr lang="en-US" sz="2600" dirty="0"/>
          </a:p>
        </p:txBody>
      </p:sp>
    </p:spTree>
    <p:extLst>
      <p:ext uri="{BB962C8B-B14F-4D97-AF65-F5344CB8AC3E}">
        <p14:creationId xmlns:p14="http://schemas.microsoft.com/office/powerpoint/2010/main" val="3975736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744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5744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574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lstStyle/>
          <a:p>
            <a:r>
              <a:rPr lang="en-US" dirty="0" smtClean="0">
                <a:ea typeface="ＭＳ Ｐゴシック" pitchFamily="34" charset="-128"/>
              </a:rPr>
              <a:t>DBMS Layers</a:t>
            </a:r>
          </a:p>
        </p:txBody>
      </p:sp>
      <p:sp>
        <p:nvSpPr>
          <p:cNvPr id="5" name="Rectangle 5"/>
          <p:cNvSpPr>
            <a:spLocks noChangeArrowheads="1"/>
          </p:cNvSpPr>
          <p:nvPr/>
        </p:nvSpPr>
        <p:spPr bwMode="auto">
          <a:xfrm>
            <a:off x="3322842" y="2154238"/>
            <a:ext cx="2355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Query Optimization</a:t>
            </a:r>
          </a:p>
          <a:p>
            <a:r>
              <a:rPr lang="en-US" sz="2000">
                <a:solidFill>
                  <a:schemeClr val="tx1"/>
                </a:solidFill>
                <a:latin typeface="Arial" pitchFamily="34" charset="0"/>
              </a:rPr>
              <a:t>and Execution</a:t>
            </a:r>
            <a:endParaRPr lang="en-US" sz="2000">
              <a:solidFill>
                <a:schemeClr val="tx2"/>
              </a:solidFill>
              <a:latin typeface="Arial" pitchFamily="34" charset="0"/>
            </a:endParaRPr>
          </a:p>
        </p:txBody>
      </p:sp>
      <p:sp>
        <p:nvSpPr>
          <p:cNvPr id="6" name="Rectangle 6"/>
          <p:cNvSpPr>
            <a:spLocks noChangeArrowheads="1"/>
          </p:cNvSpPr>
          <p:nvPr/>
        </p:nvSpPr>
        <p:spPr bwMode="auto">
          <a:xfrm>
            <a:off x="3245054" y="2984500"/>
            <a:ext cx="2513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Relational Operators</a:t>
            </a:r>
          </a:p>
        </p:txBody>
      </p:sp>
      <p:sp>
        <p:nvSpPr>
          <p:cNvPr id="7" name="Rectangle 7"/>
          <p:cNvSpPr>
            <a:spLocks noChangeArrowheads="1"/>
          </p:cNvSpPr>
          <p:nvPr/>
        </p:nvSpPr>
        <p:spPr bwMode="auto">
          <a:xfrm>
            <a:off x="2927554" y="3494088"/>
            <a:ext cx="3148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Files and Access Methods</a:t>
            </a:r>
          </a:p>
        </p:txBody>
      </p:sp>
      <p:sp>
        <p:nvSpPr>
          <p:cNvPr id="8" name="Rectangle 8"/>
          <p:cNvSpPr>
            <a:spLocks noChangeArrowheads="1"/>
          </p:cNvSpPr>
          <p:nvPr/>
        </p:nvSpPr>
        <p:spPr bwMode="auto">
          <a:xfrm>
            <a:off x="3297442" y="4076700"/>
            <a:ext cx="2411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2"/>
                </a:solidFill>
                <a:latin typeface="Arial" pitchFamily="34" charset="0"/>
              </a:rPr>
              <a:t>Buffer Management</a:t>
            </a:r>
            <a:endParaRPr lang="en-US" sz="2000">
              <a:solidFill>
                <a:schemeClr val="tx1"/>
              </a:solidFill>
              <a:latin typeface="Arial" pitchFamily="34" charset="0"/>
            </a:endParaRPr>
          </a:p>
        </p:txBody>
      </p:sp>
      <p:sp>
        <p:nvSpPr>
          <p:cNvPr id="9" name="Rectangle 9"/>
          <p:cNvSpPr>
            <a:spLocks noChangeArrowheads="1"/>
          </p:cNvSpPr>
          <p:nvPr/>
        </p:nvSpPr>
        <p:spPr bwMode="auto">
          <a:xfrm>
            <a:off x="2991054" y="4602163"/>
            <a:ext cx="3021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2"/>
                </a:solidFill>
                <a:latin typeface="Arial" pitchFamily="34" charset="0"/>
              </a:rPr>
              <a:t>Disk Space Management</a:t>
            </a:r>
          </a:p>
        </p:txBody>
      </p:sp>
      <p:sp>
        <p:nvSpPr>
          <p:cNvPr id="10" name="Rectangle 10"/>
          <p:cNvSpPr>
            <a:spLocks noChangeArrowheads="1"/>
          </p:cNvSpPr>
          <p:nvPr/>
        </p:nvSpPr>
        <p:spPr bwMode="auto">
          <a:xfrm>
            <a:off x="2889454" y="2160588"/>
            <a:ext cx="3222625" cy="2871787"/>
          </a:xfrm>
          <a:prstGeom prst="rect">
            <a:avLst/>
          </a:prstGeom>
          <a:noFill/>
          <a:ln w="508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Line 11"/>
          <p:cNvSpPr>
            <a:spLocks noChangeShapeType="1"/>
          </p:cNvSpPr>
          <p:nvPr/>
        </p:nvSpPr>
        <p:spPr bwMode="auto">
          <a:xfrm>
            <a:off x="2864054" y="29241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 name="Line 12"/>
          <p:cNvSpPr>
            <a:spLocks noChangeShapeType="1"/>
          </p:cNvSpPr>
          <p:nvPr/>
        </p:nvSpPr>
        <p:spPr bwMode="auto">
          <a:xfrm>
            <a:off x="2864054" y="34575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 name="Line 13"/>
          <p:cNvSpPr>
            <a:spLocks noChangeShapeType="1"/>
          </p:cNvSpPr>
          <p:nvPr/>
        </p:nvSpPr>
        <p:spPr bwMode="auto">
          <a:xfrm>
            <a:off x="2864054" y="39147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 name="Line 14"/>
          <p:cNvSpPr>
            <a:spLocks noChangeShapeType="1"/>
          </p:cNvSpPr>
          <p:nvPr/>
        </p:nvSpPr>
        <p:spPr bwMode="auto">
          <a:xfrm>
            <a:off x="2864054" y="45243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 name="Oval 15"/>
          <p:cNvSpPr>
            <a:spLocks noChangeArrowheads="1"/>
          </p:cNvSpPr>
          <p:nvPr/>
        </p:nvSpPr>
        <p:spPr bwMode="auto">
          <a:xfrm>
            <a:off x="3943554" y="5527675"/>
            <a:ext cx="1041400" cy="111125"/>
          </a:xfrm>
          <a:prstGeom prst="ellipse">
            <a:avLst/>
          </a:prstGeom>
          <a:noFill/>
          <a:ln w="25400">
            <a:solidFill>
              <a:srgbClr val="063DE8"/>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Line 16"/>
          <p:cNvSpPr>
            <a:spLocks noChangeShapeType="1"/>
          </p:cNvSpPr>
          <p:nvPr/>
        </p:nvSpPr>
        <p:spPr bwMode="auto">
          <a:xfrm>
            <a:off x="3927679" y="5580063"/>
            <a:ext cx="3175" cy="574675"/>
          </a:xfrm>
          <a:prstGeom prst="line">
            <a:avLst/>
          </a:prstGeom>
          <a:noFill/>
          <a:ln w="25400">
            <a:solidFill>
              <a:srgbClr val="063DE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Line 17"/>
          <p:cNvSpPr>
            <a:spLocks noChangeShapeType="1"/>
          </p:cNvSpPr>
          <p:nvPr/>
        </p:nvSpPr>
        <p:spPr bwMode="auto">
          <a:xfrm>
            <a:off x="4997654" y="5607050"/>
            <a:ext cx="0" cy="517525"/>
          </a:xfrm>
          <a:prstGeom prst="line">
            <a:avLst/>
          </a:prstGeom>
          <a:noFill/>
          <a:ln w="25400">
            <a:solidFill>
              <a:srgbClr val="063DE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 name="Oval 18"/>
          <p:cNvSpPr>
            <a:spLocks noChangeArrowheads="1"/>
          </p:cNvSpPr>
          <p:nvPr/>
        </p:nvSpPr>
        <p:spPr bwMode="auto">
          <a:xfrm>
            <a:off x="3943554" y="6061075"/>
            <a:ext cx="1041400" cy="111125"/>
          </a:xfrm>
          <a:prstGeom prst="ellipse">
            <a:avLst/>
          </a:prstGeom>
          <a:noFill/>
          <a:ln w="25400">
            <a:solidFill>
              <a:srgbClr val="063DE8"/>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 name="Rectangle 19"/>
          <p:cNvSpPr>
            <a:spLocks noChangeArrowheads="1"/>
          </p:cNvSpPr>
          <p:nvPr/>
        </p:nvSpPr>
        <p:spPr bwMode="auto">
          <a:xfrm>
            <a:off x="4218192" y="5719763"/>
            <a:ext cx="501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800">
                <a:solidFill>
                  <a:srgbClr val="280049"/>
                </a:solidFill>
                <a:latin typeface="Arial" pitchFamily="34" charset="0"/>
              </a:rPr>
              <a:t>DB</a:t>
            </a:r>
          </a:p>
        </p:txBody>
      </p:sp>
      <p:sp>
        <p:nvSpPr>
          <p:cNvPr id="20" name="Line 20"/>
          <p:cNvSpPr>
            <a:spLocks noChangeShapeType="1"/>
          </p:cNvSpPr>
          <p:nvPr/>
        </p:nvSpPr>
        <p:spPr bwMode="auto">
          <a:xfrm>
            <a:off x="4388054" y="5057775"/>
            <a:ext cx="0" cy="4572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 name="Text Box 27"/>
          <p:cNvSpPr txBox="1">
            <a:spLocks noChangeArrowheads="1"/>
          </p:cNvSpPr>
          <p:nvPr/>
        </p:nvSpPr>
        <p:spPr bwMode="auto">
          <a:xfrm>
            <a:off x="3838276" y="1316038"/>
            <a:ext cx="1131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ＭＳ Ｐゴシック" pitchFamily="34" charset="-128"/>
              </a:defRPr>
            </a:lvl1pPr>
            <a:lvl2pPr marL="742950" indent="-285750">
              <a:defRPr sz="1200">
                <a:solidFill>
                  <a:srgbClr val="CF0E30"/>
                </a:solidFill>
                <a:latin typeface="Book Antiqua" pitchFamily="18" charset="0"/>
                <a:ea typeface="ＭＳ Ｐゴシック" pitchFamily="34" charset="-128"/>
              </a:defRPr>
            </a:lvl2pPr>
            <a:lvl3pPr marL="1143000" indent="-228600">
              <a:defRPr sz="1200">
                <a:solidFill>
                  <a:srgbClr val="CF0E30"/>
                </a:solidFill>
                <a:latin typeface="Book Antiqua" pitchFamily="18" charset="0"/>
                <a:ea typeface="ＭＳ Ｐゴシック" pitchFamily="34" charset="-128"/>
              </a:defRPr>
            </a:lvl3pPr>
            <a:lvl4pPr marL="1600200" indent="-228600">
              <a:defRPr sz="1200">
                <a:solidFill>
                  <a:srgbClr val="CF0E30"/>
                </a:solidFill>
                <a:latin typeface="Book Antiqua" pitchFamily="18" charset="0"/>
                <a:ea typeface="ＭＳ Ｐゴシック" pitchFamily="34" charset="-128"/>
              </a:defRPr>
            </a:lvl4pPr>
            <a:lvl5pPr marL="2057400" indent="-228600">
              <a:defRPr sz="1200">
                <a:solidFill>
                  <a:srgbClr val="CF0E30"/>
                </a:solidFill>
                <a:latin typeface="Book Antiqua" pitchFamily="18" charset="0"/>
                <a:ea typeface="ＭＳ Ｐゴシック" pitchFamily="34" charset="-128"/>
              </a:defRPr>
            </a:lvl5pPr>
            <a:lvl6pPr marL="25146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6pPr>
            <a:lvl7pPr marL="29718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7pPr>
            <a:lvl8pPr marL="34290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8pPr>
            <a:lvl9pPr marL="38862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9pPr>
          </a:lstStyle>
          <a:p>
            <a:pPr algn="l"/>
            <a:r>
              <a:rPr lang="en-US" sz="2400">
                <a:solidFill>
                  <a:schemeClr val="tx1"/>
                </a:solidFill>
              </a:rPr>
              <a:t>Queries</a:t>
            </a:r>
            <a:endParaRPr lang="en-US" sz="2400"/>
          </a:p>
        </p:txBody>
      </p:sp>
      <p:sp>
        <p:nvSpPr>
          <p:cNvPr id="24" name="AutoShape 33"/>
          <p:cNvSpPr>
            <a:spLocks noChangeArrowheads="1"/>
          </p:cNvSpPr>
          <p:nvPr/>
        </p:nvSpPr>
        <p:spPr bwMode="auto">
          <a:xfrm rot="3522769">
            <a:off x="3305379" y="1752600"/>
            <a:ext cx="609600" cy="152400"/>
          </a:xfrm>
          <a:prstGeom prst="rightArrow">
            <a:avLst>
              <a:gd name="adj1" fmla="val 50000"/>
              <a:gd name="adj2" fmla="val 100000"/>
            </a:avLst>
          </a:prstGeom>
          <a:solidFill>
            <a:srgbClr val="063DE8"/>
          </a:solidFill>
          <a:ln w="28575">
            <a:solidFill>
              <a:srgbClr val="063DE8"/>
            </a:solidFill>
            <a:miter lim="800000"/>
            <a:headEnd type="none" w="sm" len="sm"/>
            <a:tailEnd/>
          </a:ln>
        </p:spPr>
        <p:txBody>
          <a:bodyPr wrap="none" anchor="ctr"/>
          <a:lstStyle/>
          <a:p>
            <a:endParaRPr lang="en-US"/>
          </a:p>
        </p:txBody>
      </p:sp>
      <p:sp>
        <p:nvSpPr>
          <p:cNvPr id="25" name="AutoShape 34"/>
          <p:cNvSpPr>
            <a:spLocks noChangeArrowheads="1"/>
          </p:cNvSpPr>
          <p:nvPr/>
        </p:nvSpPr>
        <p:spPr bwMode="auto">
          <a:xfrm rot="7454055">
            <a:off x="5057979" y="1752600"/>
            <a:ext cx="609600" cy="152400"/>
          </a:xfrm>
          <a:prstGeom prst="rightArrow">
            <a:avLst>
              <a:gd name="adj1" fmla="val 50000"/>
              <a:gd name="adj2" fmla="val 100000"/>
            </a:avLst>
          </a:prstGeom>
          <a:solidFill>
            <a:srgbClr val="063DE8"/>
          </a:solidFill>
          <a:ln w="28575">
            <a:solidFill>
              <a:srgbClr val="063DE8"/>
            </a:solidFill>
            <a:miter lim="800000"/>
            <a:headEnd type="none" w="sm" len="sm"/>
            <a:tailEnd/>
          </a:ln>
        </p:spPr>
        <p:txBody>
          <a:bodyPr wrap="none" anchor="ctr"/>
          <a:lstStyle/>
          <a:p>
            <a:endParaRPr lang="en-US"/>
          </a:p>
        </p:txBody>
      </p:sp>
      <p:sp>
        <p:nvSpPr>
          <p:cNvPr id="26" name="Rectangle 25"/>
          <p:cNvSpPr/>
          <p:nvPr/>
        </p:nvSpPr>
        <p:spPr>
          <a:xfrm>
            <a:off x="1205963" y="3438972"/>
            <a:ext cx="14478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282163" y="3515172"/>
            <a:ext cx="1295400" cy="6096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Transaction Manager</a:t>
            </a:r>
            <a:endParaRPr lang="en-US" dirty="0"/>
          </a:p>
        </p:txBody>
      </p:sp>
      <p:sp>
        <p:nvSpPr>
          <p:cNvPr id="28" name="Rectangle 27"/>
          <p:cNvSpPr/>
          <p:nvPr/>
        </p:nvSpPr>
        <p:spPr>
          <a:xfrm>
            <a:off x="1282163" y="4269338"/>
            <a:ext cx="1295400" cy="6096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Lock Manager</a:t>
            </a:r>
            <a:endParaRPr lang="en-US" dirty="0"/>
          </a:p>
        </p:txBody>
      </p:sp>
      <p:sp>
        <p:nvSpPr>
          <p:cNvPr id="29" name="Rectangle 28"/>
          <p:cNvSpPr/>
          <p:nvPr/>
        </p:nvSpPr>
        <p:spPr>
          <a:xfrm>
            <a:off x="6361211" y="3481702"/>
            <a:ext cx="1295400" cy="15240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Recovery Manager</a:t>
            </a:r>
            <a:endParaRPr lang="en-US" dirty="0"/>
          </a:p>
        </p:txBody>
      </p:sp>
      <p:cxnSp>
        <p:nvCxnSpPr>
          <p:cNvPr id="30" name="Straight Arrow Connector 29"/>
          <p:cNvCxnSpPr/>
          <p:nvPr/>
        </p:nvCxnSpPr>
        <p:spPr>
          <a:xfrm flipH="1">
            <a:off x="2637385" y="3639442"/>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2637385" y="4183166"/>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2635957" y="4792766"/>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6125493" y="3632674"/>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6125493" y="4176398"/>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6124065" y="4785998"/>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Rounded Rectangle 2"/>
          <p:cNvSpPr/>
          <p:nvPr/>
        </p:nvSpPr>
        <p:spPr>
          <a:xfrm>
            <a:off x="2919008" y="3480276"/>
            <a:ext cx="3148013" cy="416354"/>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3950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990600" y="5257800"/>
            <a:ext cx="7543800" cy="1524000"/>
          </a:xfrm>
          <a:prstGeom prst="roundRect">
            <a:avLst/>
          </a:prstGeom>
          <a:solidFill>
            <a:srgbClr val="FFC000">
              <a:alpha val="3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8" name="Rectangle 2"/>
          <p:cNvSpPr>
            <a:spLocks noGrp="1" noChangeArrowheads="1"/>
          </p:cNvSpPr>
          <p:nvPr>
            <p:ph type="title"/>
          </p:nvPr>
        </p:nvSpPr>
        <p:spPr/>
        <p:txBody>
          <a:bodyPr>
            <a:normAutofit/>
          </a:bodyPr>
          <a:lstStyle/>
          <a:p>
            <a:r>
              <a:rPr lang="en-US" dirty="0" smtClean="0"/>
              <a:t>Records, Pages and Files</a:t>
            </a:r>
          </a:p>
        </p:txBody>
      </p:sp>
      <p:sp>
        <p:nvSpPr>
          <p:cNvPr id="957443" name="Rectangle 3"/>
          <p:cNvSpPr>
            <a:spLocks noGrp="1" noChangeArrowheads="1"/>
          </p:cNvSpPr>
          <p:nvPr>
            <p:ph type="body" idx="1"/>
          </p:nvPr>
        </p:nvSpPr>
        <p:spPr>
          <a:xfrm>
            <a:off x="533400" y="1600200"/>
            <a:ext cx="8458200" cy="5116512"/>
          </a:xfrm>
        </p:spPr>
        <p:txBody>
          <a:bodyPr>
            <a:normAutofit/>
          </a:bodyPr>
          <a:lstStyle/>
          <a:p>
            <a:pPr>
              <a:buFont typeface="Wingdings" pitchFamily="2" charset="2"/>
              <a:buChar char="§"/>
            </a:pPr>
            <a:r>
              <a:rPr lang="en-US" sz="2600" dirty="0" smtClean="0"/>
              <a:t>Higher-levels of DBMSs deal with </a:t>
            </a:r>
            <a:r>
              <a:rPr lang="en-US" sz="2600" dirty="0" smtClean="0">
                <a:solidFill>
                  <a:srgbClr val="2906FA"/>
                </a:solidFill>
              </a:rPr>
              <a:t>records</a:t>
            </a:r>
            <a:r>
              <a:rPr lang="en-US" sz="2600" dirty="0" smtClean="0"/>
              <a:t> (not pages!)</a:t>
            </a:r>
          </a:p>
          <a:p>
            <a:pPr>
              <a:buFont typeface="Wingdings" pitchFamily="2" charset="2"/>
              <a:buChar char="§"/>
            </a:pPr>
            <a:endParaRPr lang="en-US" sz="2600" dirty="0"/>
          </a:p>
          <a:p>
            <a:pPr>
              <a:buFont typeface="Wingdings" pitchFamily="2" charset="2"/>
              <a:buChar char="§"/>
            </a:pPr>
            <a:r>
              <a:rPr lang="en-US" sz="2600" dirty="0" smtClean="0"/>
              <a:t>At lower-levels, records are stored in </a:t>
            </a:r>
            <a:r>
              <a:rPr lang="en-US" sz="2600" dirty="0" smtClean="0">
                <a:solidFill>
                  <a:srgbClr val="2906FA"/>
                </a:solidFill>
              </a:rPr>
              <a:t>pages</a:t>
            </a:r>
          </a:p>
          <a:p>
            <a:pPr marL="0" indent="0">
              <a:buNone/>
            </a:pPr>
            <a:endParaRPr lang="en-US" sz="2600" dirty="0" smtClean="0"/>
          </a:p>
          <a:p>
            <a:pPr>
              <a:buFont typeface="Wingdings" pitchFamily="2" charset="2"/>
              <a:buChar char="§"/>
            </a:pPr>
            <a:r>
              <a:rPr lang="en-US" sz="2600" dirty="0" smtClean="0"/>
              <a:t>But, a page might not fit all records of a database</a:t>
            </a:r>
          </a:p>
          <a:p>
            <a:pPr lvl="1">
              <a:buFont typeface="Wingdings" pitchFamily="2" charset="2"/>
              <a:buChar char="§"/>
            </a:pPr>
            <a:r>
              <a:rPr lang="en-US" sz="2400" dirty="0" smtClean="0"/>
              <a:t>Hence, multiple pages might be needed</a:t>
            </a:r>
          </a:p>
          <a:p>
            <a:pPr lvl="1">
              <a:buFont typeface="Wingdings" pitchFamily="2" charset="2"/>
              <a:buChar char="§"/>
            </a:pPr>
            <a:endParaRPr lang="en-US" sz="2000" dirty="0"/>
          </a:p>
          <a:p>
            <a:pPr>
              <a:buFont typeface="Wingdings" pitchFamily="2" charset="2"/>
              <a:buChar char="§"/>
            </a:pPr>
            <a:r>
              <a:rPr lang="en-US" sz="2600" dirty="0" smtClean="0"/>
              <a:t>A collection of pages is denoted as a </a:t>
            </a:r>
            <a:r>
              <a:rPr lang="en-US" sz="2600" dirty="0" smtClean="0">
                <a:solidFill>
                  <a:srgbClr val="2906FA"/>
                </a:solidFill>
              </a:rPr>
              <a:t>file</a:t>
            </a:r>
          </a:p>
          <a:p>
            <a:pPr lvl="1">
              <a:buFont typeface="Wingdings" pitchFamily="2" charset="2"/>
              <a:buChar char="§"/>
            </a:pPr>
            <a:endParaRPr lang="en-US" sz="2200" dirty="0" smtClean="0"/>
          </a:p>
          <a:p>
            <a:pPr lvl="1">
              <a:buFont typeface="Wingdings" pitchFamily="2" charset="2"/>
              <a:buChar char="§"/>
            </a:pPr>
            <a:endParaRPr lang="en-US" sz="1600" dirty="0" smtClean="0"/>
          </a:p>
          <a:p>
            <a:pPr marL="457200" lvl="1" indent="0">
              <a:buNone/>
            </a:pPr>
            <a:endParaRPr lang="en-US" sz="2400" dirty="0" smtClean="0"/>
          </a:p>
          <a:p>
            <a:pPr lvl="1">
              <a:buFont typeface="Wingdings" pitchFamily="2" charset="2"/>
              <a:buChar char="§"/>
            </a:pPr>
            <a:endParaRPr lang="en-US" sz="2200" dirty="0" smtClean="0"/>
          </a:p>
          <a:p>
            <a:pPr lvl="1">
              <a:buFont typeface="Wingdings" pitchFamily="2" charset="2"/>
              <a:buChar char="§"/>
            </a:pPr>
            <a:endParaRPr lang="en-US" sz="2200" dirty="0" smtClean="0"/>
          </a:p>
          <a:p>
            <a:pPr>
              <a:buFont typeface="Wingdings" pitchFamily="2" charset="2"/>
              <a:buChar char="§"/>
            </a:pPr>
            <a:endParaRPr lang="en-US" sz="2600" dirty="0"/>
          </a:p>
          <a:p>
            <a:pPr>
              <a:buFont typeface="Wingdings" pitchFamily="2" charset="2"/>
              <a:buChar char="§"/>
            </a:pPr>
            <a:endParaRPr lang="en-US" sz="2600" dirty="0"/>
          </a:p>
        </p:txBody>
      </p:sp>
      <p:sp>
        <p:nvSpPr>
          <p:cNvPr id="13" name="Rectangle 12"/>
          <p:cNvSpPr/>
          <p:nvPr/>
        </p:nvSpPr>
        <p:spPr>
          <a:xfrm>
            <a:off x="2057400" y="5486400"/>
            <a:ext cx="2286000" cy="1143000"/>
          </a:xfrm>
          <a:prstGeom prst="rect">
            <a:avLst/>
          </a:prstGeom>
          <a:solidFill>
            <a:srgbClr val="0070C0">
              <a:alpha val="6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057400" y="5791200"/>
            <a:ext cx="22860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90600" y="6085262"/>
            <a:ext cx="817403" cy="369332"/>
          </a:xfrm>
          <a:prstGeom prst="rect">
            <a:avLst/>
          </a:prstGeom>
          <a:noFill/>
        </p:spPr>
        <p:txBody>
          <a:bodyPr wrap="none" rtlCol="0">
            <a:spAutoFit/>
          </a:bodyPr>
          <a:lstStyle/>
          <a:p>
            <a:r>
              <a:rPr lang="en-US" dirty="0" smtClean="0">
                <a:solidFill>
                  <a:srgbClr val="0070C0"/>
                </a:solidFill>
              </a:rPr>
              <a:t>A Page</a:t>
            </a:r>
            <a:endParaRPr lang="en-US" dirty="0">
              <a:solidFill>
                <a:srgbClr val="0070C0"/>
              </a:solidFill>
            </a:endParaRPr>
          </a:p>
        </p:txBody>
      </p:sp>
      <p:cxnSp>
        <p:nvCxnSpPr>
          <p:cNvPr id="16" name="Straight Arrow Connector 15"/>
          <p:cNvCxnSpPr>
            <a:endCxn id="15" idx="3"/>
          </p:cNvCxnSpPr>
          <p:nvPr/>
        </p:nvCxnSpPr>
        <p:spPr>
          <a:xfrm flipH="1">
            <a:off x="1808003" y="6269928"/>
            <a:ext cx="249397" cy="0"/>
          </a:xfrm>
          <a:prstGeom prst="straightConnector1">
            <a:avLst/>
          </a:prstGeom>
          <a:ln w="22225">
            <a:solidFill>
              <a:srgbClr val="0070C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800600" y="5681530"/>
            <a:ext cx="1023550" cy="369332"/>
          </a:xfrm>
          <a:prstGeom prst="rect">
            <a:avLst/>
          </a:prstGeom>
          <a:noFill/>
        </p:spPr>
        <p:txBody>
          <a:bodyPr wrap="none" rtlCol="0">
            <a:spAutoFit/>
          </a:bodyPr>
          <a:lstStyle/>
          <a:p>
            <a:r>
              <a:rPr lang="en-US" dirty="0" smtClean="0">
                <a:solidFill>
                  <a:srgbClr val="FF0000"/>
                </a:solidFill>
              </a:rPr>
              <a:t>A Record</a:t>
            </a:r>
            <a:endParaRPr lang="en-US" dirty="0">
              <a:solidFill>
                <a:srgbClr val="FF0000"/>
              </a:solidFill>
            </a:endParaRPr>
          </a:p>
        </p:txBody>
      </p:sp>
      <p:cxnSp>
        <p:nvCxnSpPr>
          <p:cNvPr id="18" name="Straight Arrow Connector 17"/>
          <p:cNvCxnSpPr>
            <a:stCxn id="14" idx="3"/>
            <a:endCxn id="17" idx="1"/>
          </p:cNvCxnSpPr>
          <p:nvPr/>
        </p:nvCxnSpPr>
        <p:spPr>
          <a:xfrm flipV="1">
            <a:off x="4343400" y="5866196"/>
            <a:ext cx="457200" cy="1204"/>
          </a:xfrm>
          <a:prstGeom prst="straightConnector1">
            <a:avLst/>
          </a:prstGeom>
          <a:ln w="22225">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5943600" y="5486400"/>
            <a:ext cx="2286000" cy="1143000"/>
          </a:xfrm>
          <a:prstGeom prst="rect">
            <a:avLst/>
          </a:prstGeom>
          <a:solidFill>
            <a:srgbClr val="0070C0">
              <a:alpha val="6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5943600" y="5791200"/>
            <a:ext cx="2286000" cy="152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862734" y="5830669"/>
            <a:ext cx="513282" cy="646331"/>
          </a:xfrm>
          <a:prstGeom prst="rect">
            <a:avLst/>
          </a:prstGeom>
          <a:noFill/>
        </p:spPr>
        <p:txBody>
          <a:bodyPr wrap="none" rtlCol="0">
            <a:spAutoFit/>
          </a:bodyPr>
          <a:lstStyle/>
          <a:p>
            <a:r>
              <a:rPr lang="en-US" sz="3600" b="1" dirty="0" smtClean="0"/>
              <a:t>…</a:t>
            </a:r>
            <a:endParaRPr lang="en-US" sz="3600" b="1" dirty="0"/>
          </a:p>
        </p:txBody>
      </p:sp>
      <p:sp>
        <p:nvSpPr>
          <p:cNvPr id="23" name="TextBox 22"/>
          <p:cNvSpPr txBox="1"/>
          <p:nvPr/>
        </p:nvSpPr>
        <p:spPr>
          <a:xfrm>
            <a:off x="7696200" y="4495800"/>
            <a:ext cx="697627" cy="369332"/>
          </a:xfrm>
          <a:prstGeom prst="rect">
            <a:avLst/>
          </a:prstGeom>
          <a:noFill/>
          <a:ln>
            <a:solidFill>
              <a:schemeClr val="tx1"/>
            </a:solidFill>
          </a:ln>
        </p:spPr>
        <p:txBody>
          <a:bodyPr wrap="none" rtlCol="0">
            <a:spAutoFit/>
          </a:bodyPr>
          <a:lstStyle/>
          <a:p>
            <a:r>
              <a:rPr lang="en-US" dirty="0" smtClean="0"/>
              <a:t>A File</a:t>
            </a:r>
            <a:endParaRPr lang="en-US" dirty="0"/>
          </a:p>
        </p:txBody>
      </p:sp>
      <p:cxnSp>
        <p:nvCxnSpPr>
          <p:cNvPr id="24" name="Straight Arrow Connector 23"/>
          <p:cNvCxnSpPr/>
          <p:nvPr/>
        </p:nvCxnSpPr>
        <p:spPr>
          <a:xfrm flipV="1">
            <a:off x="7585105" y="4876800"/>
            <a:ext cx="415895" cy="381000"/>
          </a:xfrm>
          <a:prstGeom prst="straightConnector1">
            <a:avLst/>
          </a:prstGeom>
          <a:ln w="2222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8875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500"/>
                                        <p:tgtEl>
                                          <p:spTgt spid="14"/>
                                        </p:tgtEl>
                                      </p:cBhvr>
                                    </p:animEffect>
                                  </p:childTnLst>
                                </p:cTn>
                              </p:par>
                              <p:par>
                                <p:cTn id="23" presetID="22" presetClass="entr" presetSubtype="8"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left)">
                                      <p:cBhvr>
                                        <p:cTn id="25" dur="500"/>
                                        <p:tgtEl>
                                          <p:spTgt spid="18"/>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wipe(left)">
                                      <p:cBhvr>
                                        <p:cTn id="28" dur="5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57443">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57443">
                                            <p:txEl>
                                              <p:pRg st="4" end="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57443">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957443">
                                            <p:txEl>
                                              <p:pRg st="7" end="7"/>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wipe(down)">
                                      <p:cBhvr>
                                        <p:cTn id="55" dur="500"/>
                                        <p:tgtEl>
                                          <p:spTgt spid="12"/>
                                        </p:tgtEl>
                                      </p:cBhvr>
                                    </p:animEffect>
                                  </p:childTnLst>
                                </p:cTn>
                              </p:par>
                              <p:par>
                                <p:cTn id="56" presetID="22" presetClass="entr" presetSubtype="4" fill="hold" nodeType="with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wipe(down)">
                                      <p:cBhvr>
                                        <p:cTn id="58" dur="500"/>
                                        <p:tgtEl>
                                          <p:spTgt spid="24"/>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wipe(down)">
                                      <p:cBhvr>
                                        <p:cTn id="6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p:bldP spid="17" grpId="0"/>
      <p:bldP spid="19" grpId="0" animBg="1"/>
      <p:bldP spid="20" grpId="0" animBg="1"/>
      <p:bldP spid="11" grpId="0"/>
      <p:bldP spid="23"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en-US" dirty="0" smtClean="0"/>
              <a:t>File Operations and Organizations</a:t>
            </a:r>
          </a:p>
        </p:txBody>
      </p:sp>
      <p:sp>
        <p:nvSpPr>
          <p:cNvPr id="957443" name="Rectangle 3"/>
          <p:cNvSpPr>
            <a:spLocks noGrp="1" noChangeArrowheads="1"/>
          </p:cNvSpPr>
          <p:nvPr>
            <p:ph type="body" idx="1"/>
          </p:nvPr>
        </p:nvSpPr>
        <p:spPr>
          <a:xfrm>
            <a:off x="533400" y="1600200"/>
            <a:ext cx="8458200" cy="5116512"/>
          </a:xfrm>
        </p:spPr>
        <p:txBody>
          <a:bodyPr>
            <a:normAutofit fontScale="92500" lnSpcReduction="20000"/>
          </a:bodyPr>
          <a:lstStyle/>
          <a:p>
            <a:pPr>
              <a:buFont typeface="Wingdings" pitchFamily="2" charset="2"/>
              <a:buChar char="§"/>
            </a:pPr>
            <a:r>
              <a:rPr lang="en-US" sz="3000" dirty="0" smtClean="0"/>
              <a:t>A file is a </a:t>
            </a:r>
            <a:r>
              <a:rPr lang="en-US" sz="3000" dirty="0"/>
              <a:t>collection of pages, each containing a collection of </a:t>
            </a:r>
            <a:r>
              <a:rPr lang="en-US" sz="3000" dirty="0" smtClean="0"/>
              <a:t>records </a:t>
            </a:r>
          </a:p>
          <a:p>
            <a:pPr>
              <a:buFont typeface="Wingdings" pitchFamily="2" charset="2"/>
              <a:buChar char="§"/>
            </a:pPr>
            <a:endParaRPr lang="en-US" sz="3000" dirty="0"/>
          </a:p>
          <a:p>
            <a:pPr>
              <a:buFont typeface="Wingdings" pitchFamily="2" charset="2"/>
              <a:buChar char="§"/>
            </a:pPr>
            <a:r>
              <a:rPr lang="en-US" sz="3000" dirty="0" smtClean="0"/>
              <a:t>Files must support operations like:</a:t>
            </a:r>
            <a:endParaRPr lang="en-US" sz="3000" dirty="0"/>
          </a:p>
          <a:p>
            <a:pPr lvl="1">
              <a:buSzPct val="75000"/>
              <a:buFont typeface="Wingdings" pitchFamily="2" charset="2"/>
              <a:buChar char="§"/>
            </a:pPr>
            <a:r>
              <a:rPr lang="en-US" sz="2600" dirty="0" smtClean="0">
                <a:solidFill>
                  <a:srgbClr val="00B050"/>
                </a:solidFill>
              </a:rPr>
              <a:t>Insert</a:t>
            </a:r>
            <a:r>
              <a:rPr lang="en-US" sz="2600" dirty="0" smtClean="0"/>
              <a:t>/</a:t>
            </a:r>
            <a:r>
              <a:rPr lang="en-US" sz="2600" dirty="0" smtClean="0">
                <a:solidFill>
                  <a:srgbClr val="00B050"/>
                </a:solidFill>
              </a:rPr>
              <a:t>Delete</a:t>
            </a:r>
            <a:r>
              <a:rPr lang="en-US" sz="2600" dirty="0" smtClean="0"/>
              <a:t>/</a:t>
            </a:r>
            <a:r>
              <a:rPr lang="en-US" sz="2600" dirty="0" smtClean="0">
                <a:solidFill>
                  <a:srgbClr val="00B050"/>
                </a:solidFill>
              </a:rPr>
              <a:t>Modify</a:t>
            </a:r>
            <a:r>
              <a:rPr lang="en-US" sz="2600" dirty="0" smtClean="0"/>
              <a:t> records</a:t>
            </a:r>
            <a:endParaRPr lang="en-US" sz="2600" dirty="0"/>
          </a:p>
          <a:p>
            <a:pPr lvl="1">
              <a:buSzPct val="75000"/>
              <a:buFont typeface="Wingdings" pitchFamily="2" charset="2"/>
              <a:buChar char="§"/>
            </a:pPr>
            <a:r>
              <a:rPr lang="en-US" sz="2600" dirty="0" smtClean="0">
                <a:solidFill>
                  <a:srgbClr val="00B050"/>
                </a:solidFill>
              </a:rPr>
              <a:t>Read</a:t>
            </a:r>
            <a:r>
              <a:rPr lang="en-US" sz="2600" dirty="0" smtClean="0"/>
              <a:t> </a:t>
            </a:r>
            <a:r>
              <a:rPr lang="en-US" sz="2600" dirty="0"/>
              <a:t>a particular record (specified </a:t>
            </a:r>
            <a:r>
              <a:rPr lang="en-US" sz="2600" dirty="0" smtClean="0"/>
              <a:t>using a </a:t>
            </a:r>
            <a:r>
              <a:rPr lang="en-US" sz="2600" i="1" dirty="0"/>
              <a:t>record id</a:t>
            </a:r>
            <a:r>
              <a:rPr lang="en-US" sz="2600" dirty="0"/>
              <a:t>)</a:t>
            </a:r>
          </a:p>
          <a:p>
            <a:pPr lvl="1">
              <a:buSzPct val="75000"/>
              <a:buFont typeface="Wingdings" pitchFamily="2" charset="2"/>
              <a:buChar char="§"/>
            </a:pPr>
            <a:r>
              <a:rPr lang="en-US" sz="2600" dirty="0" smtClean="0">
                <a:solidFill>
                  <a:srgbClr val="00B050"/>
                </a:solidFill>
              </a:rPr>
              <a:t>Scan</a:t>
            </a:r>
            <a:r>
              <a:rPr lang="en-US" sz="2600" dirty="0" smtClean="0"/>
              <a:t> </a:t>
            </a:r>
            <a:r>
              <a:rPr lang="en-US" sz="2600" dirty="0"/>
              <a:t>all records (possibly with some conditions on the records to be retrieved</a:t>
            </a:r>
            <a:r>
              <a:rPr lang="en-US" sz="2600" dirty="0" smtClean="0"/>
              <a:t>)</a:t>
            </a:r>
          </a:p>
          <a:p>
            <a:pPr lvl="1">
              <a:buSzPct val="75000"/>
              <a:buFont typeface="Wingdings" pitchFamily="2" charset="2"/>
              <a:buChar char="§"/>
            </a:pPr>
            <a:endParaRPr lang="en-US" sz="2600" dirty="0" smtClean="0"/>
          </a:p>
          <a:p>
            <a:pPr>
              <a:buSzPct val="75000"/>
              <a:buFont typeface="Wingdings" pitchFamily="2" charset="2"/>
              <a:buChar char="§"/>
            </a:pPr>
            <a:r>
              <a:rPr lang="en-US" sz="3000" dirty="0" smtClean="0"/>
              <a:t>There are several organizations of files:</a:t>
            </a:r>
          </a:p>
          <a:p>
            <a:pPr lvl="1">
              <a:buSzPct val="75000"/>
              <a:buFont typeface="Wingdings" pitchFamily="2" charset="2"/>
              <a:buChar char="§"/>
            </a:pPr>
            <a:r>
              <a:rPr lang="en-US" sz="2600" dirty="0" smtClean="0">
                <a:solidFill>
                  <a:srgbClr val="0070C0"/>
                </a:solidFill>
              </a:rPr>
              <a:t>Heap</a:t>
            </a:r>
          </a:p>
          <a:p>
            <a:pPr lvl="1">
              <a:buSzPct val="75000"/>
              <a:buFont typeface="Wingdings" pitchFamily="2" charset="2"/>
              <a:buChar char="§"/>
            </a:pPr>
            <a:r>
              <a:rPr lang="en-US" sz="2600" dirty="0" smtClean="0">
                <a:solidFill>
                  <a:srgbClr val="0070C0"/>
                </a:solidFill>
              </a:rPr>
              <a:t>Sorted</a:t>
            </a:r>
          </a:p>
          <a:p>
            <a:pPr lvl="1">
              <a:buSzPct val="75000"/>
              <a:buFont typeface="Wingdings" pitchFamily="2" charset="2"/>
              <a:buChar char="§"/>
            </a:pPr>
            <a:r>
              <a:rPr lang="en-US" sz="2600" dirty="0" smtClean="0">
                <a:solidFill>
                  <a:srgbClr val="0070C0"/>
                </a:solidFill>
              </a:rPr>
              <a:t>Indexed</a:t>
            </a:r>
            <a:endParaRPr lang="en-US" sz="2600" dirty="0">
              <a:solidFill>
                <a:srgbClr val="0070C0"/>
              </a:solidFill>
            </a:endParaRPr>
          </a:p>
          <a:p>
            <a:pPr lvl="1">
              <a:buFont typeface="Wingdings" pitchFamily="2" charset="2"/>
              <a:buChar char="§"/>
            </a:pPr>
            <a:endParaRPr lang="en-US" sz="2200" dirty="0" smtClean="0"/>
          </a:p>
          <a:p>
            <a:pPr lvl="1">
              <a:buFont typeface="Wingdings" pitchFamily="2" charset="2"/>
              <a:buChar char="§"/>
            </a:pPr>
            <a:endParaRPr lang="en-US" sz="1600" dirty="0" smtClean="0"/>
          </a:p>
          <a:p>
            <a:pPr marL="457200" lvl="1" indent="0">
              <a:buNone/>
            </a:pPr>
            <a:endParaRPr lang="en-US" sz="2400" dirty="0" smtClean="0"/>
          </a:p>
          <a:p>
            <a:pPr lvl="1">
              <a:buFont typeface="Wingdings" pitchFamily="2" charset="2"/>
              <a:buChar char="§"/>
            </a:pPr>
            <a:endParaRPr lang="en-US" sz="2200" dirty="0" smtClean="0"/>
          </a:p>
          <a:p>
            <a:pPr lvl="1">
              <a:buFont typeface="Wingdings" pitchFamily="2" charset="2"/>
              <a:buChar char="§"/>
            </a:pPr>
            <a:endParaRPr lang="en-US" sz="2200" dirty="0" smtClean="0"/>
          </a:p>
          <a:p>
            <a:pPr>
              <a:buFont typeface="Wingdings" pitchFamily="2" charset="2"/>
              <a:buChar char="§"/>
            </a:pPr>
            <a:endParaRPr lang="en-US" sz="2600" dirty="0"/>
          </a:p>
          <a:p>
            <a:pPr>
              <a:buFont typeface="Wingdings" pitchFamily="2" charset="2"/>
              <a:buChar char="§"/>
            </a:pPr>
            <a:endParaRPr lang="en-US" sz="2600" dirty="0"/>
          </a:p>
        </p:txBody>
      </p:sp>
    </p:spTree>
    <p:extLst>
      <p:ext uri="{BB962C8B-B14F-4D97-AF65-F5344CB8AC3E}">
        <p14:creationId xmlns:p14="http://schemas.microsoft.com/office/powerpoint/2010/main" val="353706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74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574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5744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5744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5744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5744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5744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5744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en-US" dirty="0" smtClean="0"/>
              <a:t>Heap Files</a:t>
            </a:r>
          </a:p>
        </p:txBody>
      </p:sp>
      <p:sp>
        <p:nvSpPr>
          <p:cNvPr id="957443" name="Rectangle 3"/>
          <p:cNvSpPr>
            <a:spLocks noGrp="1" noChangeArrowheads="1"/>
          </p:cNvSpPr>
          <p:nvPr>
            <p:ph type="body" idx="1"/>
          </p:nvPr>
        </p:nvSpPr>
        <p:spPr>
          <a:xfrm>
            <a:off x="533400" y="1600200"/>
            <a:ext cx="8458200" cy="5116512"/>
          </a:xfrm>
        </p:spPr>
        <p:txBody>
          <a:bodyPr>
            <a:normAutofit lnSpcReduction="10000"/>
          </a:bodyPr>
          <a:lstStyle/>
          <a:p>
            <a:pPr>
              <a:buFont typeface="Wingdings" pitchFamily="2" charset="2"/>
              <a:buChar char="§"/>
            </a:pPr>
            <a:r>
              <a:rPr lang="en-US" sz="3000" dirty="0" smtClean="0"/>
              <a:t>Records in heap file pages do not follow any </a:t>
            </a:r>
            <a:r>
              <a:rPr lang="en-US" sz="3000" dirty="0"/>
              <a:t>particular </a:t>
            </a:r>
            <a:r>
              <a:rPr lang="en-US" sz="3000" dirty="0" smtClean="0"/>
              <a:t>order</a:t>
            </a:r>
          </a:p>
          <a:p>
            <a:pPr>
              <a:buFont typeface="Wingdings" pitchFamily="2" charset="2"/>
              <a:buChar char="§"/>
            </a:pPr>
            <a:endParaRPr lang="en-US" sz="3000" dirty="0"/>
          </a:p>
          <a:p>
            <a:pPr>
              <a:buFont typeface="Wingdings" pitchFamily="2" charset="2"/>
              <a:buChar char="§"/>
            </a:pPr>
            <a:r>
              <a:rPr lang="en-US" sz="3000" dirty="0"/>
              <a:t>As </a:t>
            </a:r>
            <a:r>
              <a:rPr lang="en-US" sz="3000" dirty="0" smtClean="0"/>
              <a:t>a heap file </a:t>
            </a:r>
            <a:r>
              <a:rPr lang="en-US" sz="3000" dirty="0"/>
              <a:t>grows and shrinks, disk </a:t>
            </a:r>
            <a:r>
              <a:rPr lang="en-US" sz="3000" dirty="0" smtClean="0"/>
              <a:t>pages </a:t>
            </a:r>
            <a:r>
              <a:rPr lang="en-US" sz="3000" dirty="0"/>
              <a:t>are allocated and </a:t>
            </a:r>
            <a:r>
              <a:rPr lang="en-US" sz="3000" dirty="0" smtClean="0"/>
              <a:t>de-allocated</a:t>
            </a:r>
          </a:p>
          <a:p>
            <a:pPr>
              <a:buFont typeface="Wingdings" pitchFamily="2" charset="2"/>
              <a:buChar char="§"/>
            </a:pPr>
            <a:endParaRPr lang="en-US" sz="3000" dirty="0"/>
          </a:p>
          <a:p>
            <a:pPr>
              <a:buFont typeface="Wingdings" pitchFamily="2" charset="2"/>
              <a:buChar char="§"/>
            </a:pPr>
            <a:r>
              <a:rPr lang="en-US" sz="3000" dirty="0"/>
              <a:t>To support record level operations, we must:</a:t>
            </a:r>
          </a:p>
          <a:p>
            <a:pPr lvl="1">
              <a:buSzPct val="75000"/>
              <a:buFont typeface="Wingdings" pitchFamily="2" charset="2"/>
              <a:buChar char="§"/>
            </a:pPr>
            <a:r>
              <a:rPr lang="en-US" dirty="0" smtClean="0"/>
              <a:t>Keep </a:t>
            </a:r>
            <a:r>
              <a:rPr lang="en-US" dirty="0"/>
              <a:t>track of the </a:t>
            </a:r>
            <a:r>
              <a:rPr lang="en-US" i="1" dirty="0"/>
              <a:t>pages</a:t>
            </a:r>
            <a:r>
              <a:rPr lang="en-US" dirty="0"/>
              <a:t> in a file</a:t>
            </a:r>
          </a:p>
          <a:p>
            <a:pPr lvl="1">
              <a:buSzPct val="75000"/>
              <a:buFont typeface="Wingdings" pitchFamily="2" charset="2"/>
              <a:buChar char="§"/>
            </a:pPr>
            <a:r>
              <a:rPr lang="en-US" dirty="0" smtClean="0"/>
              <a:t>Keep </a:t>
            </a:r>
            <a:r>
              <a:rPr lang="en-US" dirty="0"/>
              <a:t>track </a:t>
            </a:r>
            <a:r>
              <a:rPr lang="en-US" dirty="0" smtClean="0"/>
              <a:t>of the </a:t>
            </a:r>
            <a:r>
              <a:rPr lang="en-US" i="1" dirty="0" smtClean="0"/>
              <a:t>records </a:t>
            </a:r>
            <a:r>
              <a:rPr lang="en-US" dirty="0"/>
              <a:t>on </a:t>
            </a:r>
            <a:r>
              <a:rPr lang="en-US" dirty="0" smtClean="0"/>
              <a:t>each page</a:t>
            </a:r>
            <a:endParaRPr lang="en-US" dirty="0"/>
          </a:p>
          <a:p>
            <a:pPr lvl="1">
              <a:buSzPct val="75000"/>
              <a:buFont typeface="Wingdings" pitchFamily="2" charset="2"/>
              <a:buChar char="§"/>
            </a:pPr>
            <a:r>
              <a:rPr lang="en-US" dirty="0" smtClean="0"/>
              <a:t>Keep </a:t>
            </a:r>
            <a:r>
              <a:rPr lang="en-US" dirty="0"/>
              <a:t>track of the </a:t>
            </a:r>
            <a:r>
              <a:rPr lang="en-US" i="1" dirty="0" smtClean="0"/>
              <a:t>fields</a:t>
            </a:r>
            <a:r>
              <a:rPr lang="en-US" dirty="0" smtClean="0"/>
              <a:t> </a:t>
            </a:r>
            <a:r>
              <a:rPr lang="en-US" dirty="0"/>
              <a:t>on </a:t>
            </a:r>
            <a:r>
              <a:rPr lang="en-US" dirty="0" smtClean="0"/>
              <a:t>each record</a:t>
            </a:r>
            <a:endParaRPr lang="en-US" dirty="0"/>
          </a:p>
          <a:p>
            <a:pPr lvl="1">
              <a:buFont typeface="Wingdings" pitchFamily="2" charset="2"/>
              <a:buChar char="§"/>
            </a:pPr>
            <a:endParaRPr lang="en-US" sz="2200" dirty="0" smtClean="0"/>
          </a:p>
          <a:p>
            <a:pPr lvl="1">
              <a:buFont typeface="Wingdings" pitchFamily="2" charset="2"/>
              <a:buChar char="§"/>
            </a:pPr>
            <a:endParaRPr lang="en-US" sz="1600" dirty="0" smtClean="0"/>
          </a:p>
          <a:p>
            <a:pPr lvl="1">
              <a:buFont typeface="Wingdings" pitchFamily="2" charset="2"/>
              <a:buChar char="§"/>
            </a:pPr>
            <a:endParaRPr lang="en-US" sz="2400" dirty="0" smtClean="0"/>
          </a:p>
          <a:p>
            <a:pPr lvl="1">
              <a:buFont typeface="Wingdings" pitchFamily="2" charset="2"/>
              <a:buChar char="§"/>
            </a:pPr>
            <a:endParaRPr lang="en-US" sz="2200" dirty="0" smtClean="0"/>
          </a:p>
          <a:p>
            <a:pPr marL="0" indent="0">
              <a:buNone/>
            </a:pPr>
            <a:endParaRPr lang="en-US" sz="2600" dirty="0"/>
          </a:p>
          <a:p>
            <a:pPr>
              <a:buFont typeface="Wingdings" pitchFamily="2" charset="2"/>
              <a:buChar char="§"/>
            </a:pPr>
            <a:endParaRPr lang="en-US" sz="2600" dirty="0"/>
          </a:p>
        </p:txBody>
      </p:sp>
    </p:spTree>
    <p:extLst>
      <p:ext uri="{BB962C8B-B14F-4D97-AF65-F5344CB8AC3E}">
        <p14:creationId xmlns:p14="http://schemas.microsoft.com/office/powerpoint/2010/main" val="3070457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74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5744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5744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5744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574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en-US" dirty="0" smtClean="0"/>
              <a:t>Supporting Record Level Operations</a:t>
            </a:r>
          </a:p>
        </p:txBody>
      </p:sp>
      <p:sp>
        <p:nvSpPr>
          <p:cNvPr id="957443" name="Rectangle 3"/>
          <p:cNvSpPr>
            <a:spLocks noGrp="1" noChangeArrowheads="1"/>
          </p:cNvSpPr>
          <p:nvPr>
            <p:ph type="body" idx="1"/>
          </p:nvPr>
        </p:nvSpPr>
        <p:spPr>
          <a:xfrm>
            <a:off x="533400" y="1600200"/>
            <a:ext cx="8458200" cy="5116512"/>
          </a:xfrm>
        </p:spPr>
        <p:txBody>
          <a:bodyPr>
            <a:normAutofit/>
          </a:bodyPr>
          <a:lstStyle/>
          <a:p>
            <a:pPr lvl="1">
              <a:buFont typeface="Wingdings" pitchFamily="2" charset="2"/>
              <a:buChar char="§"/>
            </a:pPr>
            <a:endParaRPr lang="en-US" sz="2200" dirty="0" smtClean="0"/>
          </a:p>
          <a:p>
            <a:pPr lvl="1">
              <a:buFont typeface="Wingdings" pitchFamily="2" charset="2"/>
              <a:buChar char="§"/>
            </a:pPr>
            <a:endParaRPr lang="en-US" sz="1600" dirty="0" smtClean="0"/>
          </a:p>
          <a:p>
            <a:pPr lvl="1">
              <a:buFont typeface="Wingdings" pitchFamily="2" charset="2"/>
              <a:buChar char="§"/>
            </a:pPr>
            <a:endParaRPr lang="en-US" sz="2400" dirty="0" smtClean="0"/>
          </a:p>
          <a:p>
            <a:pPr lvl="1">
              <a:buFont typeface="Wingdings" pitchFamily="2" charset="2"/>
              <a:buChar char="§"/>
            </a:pPr>
            <a:endParaRPr lang="en-US" sz="2200" dirty="0" smtClean="0"/>
          </a:p>
          <a:p>
            <a:pPr marL="0" indent="0">
              <a:buNone/>
            </a:pPr>
            <a:endParaRPr lang="en-US" sz="2600" dirty="0"/>
          </a:p>
          <a:p>
            <a:pPr>
              <a:buFont typeface="Wingdings" pitchFamily="2" charset="2"/>
              <a:buChar char="§"/>
            </a:pPr>
            <a:endParaRPr lang="en-US" sz="2600" dirty="0"/>
          </a:p>
        </p:txBody>
      </p:sp>
      <p:sp>
        <p:nvSpPr>
          <p:cNvPr id="4" name="Rounded Rectangle 3"/>
          <p:cNvSpPr/>
          <p:nvPr/>
        </p:nvSpPr>
        <p:spPr>
          <a:xfrm>
            <a:off x="3048000" y="1828800"/>
            <a:ext cx="2895600" cy="106680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smtClean="0"/>
              <a:t>Keeping Track of</a:t>
            </a:r>
            <a:endParaRPr lang="en-US" sz="2800" dirty="0"/>
          </a:p>
        </p:txBody>
      </p:sp>
      <p:cxnSp>
        <p:nvCxnSpPr>
          <p:cNvPr id="5" name="Straight Arrow Connector 4"/>
          <p:cNvCxnSpPr>
            <a:stCxn id="4" idx="2"/>
            <a:endCxn id="6" idx="0"/>
          </p:cNvCxnSpPr>
          <p:nvPr/>
        </p:nvCxnSpPr>
        <p:spPr>
          <a:xfrm flipH="1">
            <a:off x="1562100" y="2895600"/>
            <a:ext cx="2933700" cy="115411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Rounded Rectangle 5"/>
          <p:cNvSpPr/>
          <p:nvPr/>
        </p:nvSpPr>
        <p:spPr>
          <a:xfrm>
            <a:off x="304800" y="4049713"/>
            <a:ext cx="2514600"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smtClean="0">
                <a:solidFill>
                  <a:schemeClr val="tx1"/>
                </a:solidFill>
              </a:rPr>
              <a:t>Pages in a File</a:t>
            </a:r>
            <a:endParaRPr lang="en-US" sz="2400" dirty="0">
              <a:solidFill>
                <a:schemeClr val="tx1"/>
              </a:solidFill>
            </a:endParaRPr>
          </a:p>
        </p:txBody>
      </p:sp>
      <p:sp>
        <p:nvSpPr>
          <p:cNvPr id="7" name="Chevron 6"/>
          <p:cNvSpPr/>
          <p:nvPr/>
        </p:nvSpPr>
        <p:spPr>
          <a:xfrm rot="16200000">
            <a:off x="1190624" y="5369800"/>
            <a:ext cx="742950" cy="346075"/>
          </a:xfrm>
          <a:prstGeom prst="chevron">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8" name="Rounded Rectangle 7"/>
          <p:cNvSpPr/>
          <p:nvPr/>
        </p:nvSpPr>
        <p:spPr>
          <a:xfrm>
            <a:off x="3238500" y="4067828"/>
            <a:ext cx="2514600"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smtClean="0">
                <a:solidFill>
                  <a:schemeClr val="tx1"/>
                </a:solidFill>
              </a:rPr>
              <a:t>Records in a Page</a:t>
            </a:r>
            <a:endParaRPr lang="en-US" sz="2400" dirty="0">
              <a:solidFill>
                <a:schemeClr val="tx1"/>
              </a:solidFill>
            </a:endParaRPr>
          </a:p>
        </p:txBody>
      </p:sp>
      <p:sp>
        <p:nvSpPr>
          <p:cNvPr id="9" name="Rounded Rectangle 8"/>
          <p:cNvSpPr/>
          <p:nvPr/>
        </p:nvSpPr>
        <p:spPr>
          <a:xfrm>
            <a:off x="6096000" y="4056063"/>
            <a:ext cx="2819400"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smtClean="0">
                <a:solidFill>
                  <a:schemeClr val="tx1"/>
                </a:solidFill>
              </a:rPr>
              <a:t>Fields in a Record</a:t>
            </a:r>
            <a:endParaRPr lang="en-US" sz="2400" dirty="0">
              <a:solidFill>
                <a:schemeClr val="tx1"/>
              </a:solidFill>
            </a:endParaRPr>
          </a:p>
        </p:txBody>
      </p:sp>
      <p:cxnSp>
        <p:nvCxnSpPr>
          <p:cNvPr id="10" name="Straight Arrow Connector 9"/>
          <p:cNvCxnSpPr>
            <a:stCxn id="4" idx="2"/>
            <a:endCxn id="8" idx="0"/>
          </p:cNvCxnSpPr>
          <p:nvPr/>
        </p:nvCxnSpPr>
        <p:spPr>
          <a:xfrm>
            <a:off x="4495800" y="2895600"/>
            <a:ext cx="0" cy="117222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4" idx="2"/>
            <a:endCxn id="9" idx="0"/>
          </p:cNvCxnSpPr>
          <p:nvPr/>
        </p:nvCxnSpPr>
        <p:spPr>
          <a:xfrm>
            <a:off x="4495800" y="2895600"/>
            <a:ext cx="3009900" cy="11604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6678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en-US" dirty="0" smtClean="0"/>
              <a:t>Heap Files Using </a:t>
            </a:r>
            <a:r>
              <a:rPr lang="en-US" i="1" dirty="0" smtClean="0"/>
              <a:t>Lists</a:t>
            </a:r>
            <a:r>
              <a:rPr lang="en-US" dirty="0" smtClean="0"/>
              <a:t> of Pages</a:t>
            </a:r>
          </a:p>
        </p:txBody>
      </p:sp>
      <p:sp>
        <p:nvSpPr>
          <p:cNvPr id="957443" name="Rectangle 3"/>
          <p:cNvSpPr>
            <a:spLocks noGrp="1" noChangeArrowheads="1"/>
          </p:cNvSpPr>
          <p:nvPr>
            <p:ph type="body" idx="1"/>
          </p:nvPr>
        </p:nvSpPr>
        <p:spPr>
          <a:xfrm>
            <a:off x="533400" y="1600200"/>
            <a:ext cx="8458200" cy="5116512"/>
          </a:xfrm>
        </p:spPr>
        <p:txBody>
          <a:bodyPr>
            <a:normAutofit lnSpcReduction="10000"/>
          </a:bodyPr>
          <a:lstStyle/>
          <a:p>
            <a:pPr>
              <a:buFont typeface="Wingdings" pitchFamily="2" charset="2"/>
              <a:buChar char="§"/>
            </a:pPr>
            <a:r>
              <a:rPr lang="en-US" sz="2400" dirty="0" smtClean="0"/>
              <a:t>A heap file can be organized as a </a:t>
            </a:r>
            <a:r>
              <a:rPr lang="en-US" sz="2400" i="1" dirty="0" smtClean="0"/>
              <a:t>doubly linked list </a:t>
            </a:r>
            <a:r>
              <a:rPr lang="en-US" sz="2400" dirty="0" smtClean="0"/>
              <a:t>of pages</a:t>
            </a:r>
          </a:p>
          <a:p>
            <a:pPr>
              <a:buFont typeface="Wingdings" pitchFamily="2" charset="2"/>
              <a:buChar char="§"/>
            </a:pPr>
            <a:endParaRPr lang="en-US" sz="2600" dirty="0"/>
          </a:p>
          <a:p>
            <a:pPr>
              <a:buFont typeface="Wingdings" pitchFamily="2" charset="2"/>
              <a:buChar char="§"/>
            </a:pPr>
            <a:endParaRPr lang="en-US" sz="2600" dirty="0" smtClean="0"/>
          </a:p>
          <a:p>
            <a:pPr>
              <a:buFont typeface="Wingdings" pitchFamily="2" charset="2"/>
              <a:buChar char="§"/>
            </a:pPr>
            <a:endParaRPr lang="en-US" sz="2600" dirty="0"/>
          </a:p>
          <a:p>
            <a:pPr>
              <a:buFont typeface="Wingdings" pitchFamily="2" charset="2"/>
              <a:buChar char="§"/>
            </a:pPr>
            <a:endParaRPr lang="en-US" sz="2600" dirty="0" smtClean="0"/>
          </a:p>
          <a:p>
            <a:pPr>
              <a:buFont typeface="Wingdings" pitchFamily="2" charset="2"/>
              <a:buChar char="§"/>
            </a:pPr>
            <a:endParaRPr lang="en-US" sz="2600" dirty="0"/>
          </a:p>
          <a:p>
            <a:pPr>
              <a:buFont typeface="Wingdings" pitchFamily="2" charset="2"/>
              <a:buChar char="§"/>
            </a:pPr>
            <a:endParaRPr lang="en-US" sz="2600" dirty="0" smtClean="0"/>
          </a:p>
          <a:p>
            <a:pPr>
              <a:buFont typeface="Wingdings" pitchFamily="2" charset="2"/>
              <a:buChar char="§"/>
            </a:pPr>
            <a:endParaRPr lang="en-US" sz="2600" dirty="0"/>
          </a:p>
          <a:p>
            <a:pPr>
              <a:lnSpc>
                <a:spcPct val="90000"/>
              </a:lnSpc>
              <a:buFont typeface="Wingdings" pitchFamily="2" charset="2"/>
              <a:buChar char="§"/>
            </a:pPr>
            <a:r>
              <a:rPr lang="en-US" sz="2400" dirty="0"/>
              <a:t>The </a:t>
            </a:r>
            <a:r>
              <a:rPr lang="en-US" sz="2400" dirty="0" smtClean="0"/>
              <a:t>Header Page (i.e., &lt;</a:t>
            </a:r>
            <a:r>
              <a:rPr lang="en-US" sz="2400" i="1" dirty="0" err="1" smtClean="0"/>
              <a:t>heap_file_name</a:t>
            </a:r>
            <a:r>
              <a:rPr lang="en-US" sz="2400" dirty="0" smtClean="0"/>
              <a:t>, </a:t>
            </a:r>
            <a:r>
              <a:rPr lang="en-US" sz="2400" i="1" dirty="0" smtClean="0"/>
              <a:t>page_1_addr</a:t>
            </a:r>
            <a:r>
              <a:rPr lang="en-US" sz="2400" dirty="0" smtClean="0"/>
              <a:t>&gt; is stored in a known location on disk</a:t>
            </a:r>
          </a:p>
          <a:p>
            <a:pPr>
              <a:lnSpc>
                <a:spcPct val="90000"/>
              </a:lnSpc>
              <a:buFont typeface="Wingdings" pitchFamily="2" charset="2"/>
              <a:buChar char="§"/>
            </a:pPr>
            <a:endParaRPr lang="en-US" sz="2400" dirty="0"/>
          </a:p>
          <a:p>
            <a:pPr>
              <a:lnSpc>
                <a:spcPct val="90000"/>
              </a:lnSpc>
              <a:buFont typeface="Wingdings" pitchFamily="2" charset="2"/>
              <a:buChar char="§"/>
            </a:pPr>
            <a:r>
              <a:rPr lang="en-US" sz="2400" dirty="0"/>
              <a:t>Each page contains 2 </a:t>
            </a:r>
            <a:r>
              <a:rPr lang="en-US" sz="2400" dirty="0" smtClean="0"/>
              <a:t>‘pointers’</a:t>
            </a:r>
            <a:r>
              <a:rPr lang="en-US" altLang="ja-JP" sz="2400" dirty="0" smtClean="0"/>
              <a:t> </a:t>
            </a:r>
            <a:r>
              <a:rPr lang="en-US" altLang="ja-JP" sz="2400" dirty="0"/>
              <a:t>plus data</a:t>
            </a:r>
            <a:endParaRPr lang="en-US" sz="2600" dirty="0"/>
          </a:p>
          <a:p>
            <a:pPr lvl="1">
              <a:buFont typeface="Wingdings" pitchFamily="2" charset="2"/>
              <a:buChar char="§"/>
            </a:pPr>
            <a:endParaRPr lang="en-US" sz="2200" dirty="0" smtClean="0"/>
          </a:p>
          <a:p>
            <a:pPr lvl="1">
              <a:buFont typeface="Wingdings" pitchFamily="2" charset="2"/>
              <a:buChar char="§"/>
            </a:pPr>
            <a:endParaRPr lang="en-US" sz="1600" dirty="0" smtClean="0"/>
          </a:p>
          <a:p>
            <a:pPr lvl="1">
              <a:buFont typeface="Wingdings" pitchFamily="2" charset="2"/>
              <a:buChar char="§"/>
            </a:pPr>
            <a:endParaRPr lang="en-US" sz="2400" dirty="0" smtClean="0"/>
          </a:p>
          <a:p>
            <a:pPr lvl="1">
              <a:buFont typeface="Wingdings" pitchFamily="2" charset="2"/>
              <a:buChar char="§"/>
            </a:pPr>
            <a:endParaRPr lang="en-US" sz="2200" dirty="0" smtClean="0"/>
          </a:p>
          <a:p>
            <a:pPr marL="0" indent="0">
              <a:buNone/>
            </a:pPr>
            <a:endParaRPr lang="en-US" sz="2600" dirty="0"/>
          </a:p>
          <a:p>
            <a:pPr>
              <a:buFont typeface="Wingdings" pitchFamily="2" charset="2"/>
              <a:buChar char="§"/>
            </a:pPr>
            <a:endParaRPr lang="en-US" sz="2600" dirty="0"/>
          </a:p>
        </p:txBody>
      </p:sp>
      <p:grpSp>
        <p:nvGrpSpPr>
          <p:cNvPr id="4" name="Group 48"/>
          <p:cNvGrpSpPr>
            <a:grpSpLocks/>
          </p:cNvGrpSpPr>
          <p:nvPr/>
        </p:nvGrpSpPr>
        <p:grpSpPr bwMode="auto">
          <a:xfrm>
            <a:off x="863600" y="2286001"/>
            <a:ext cx="7448550" cy="2520950"/>
            <a:chOff x="484" y="1105"/>
            <a:chExt cx="4692" cy="1726"/>
          </a:xfrm>
        </p:grpSpPr>
        <p:sp>
          <p:nvSpPr>
            <p:cNvPr id="5" name="Rectangle 6"/>
            <p:cNvSpPr>
              <a:spLocks noChangeArrowheads="1"/>
            </p:cNvSpPr>
            <p:nvPr/>
          </p:nvSpPr>
          <p:spPr bwMode="auto">
            <a:xfrm>
              <a:off x="1348" y="1252"/>
              <a:ext cx="760" cy="520"/>
            </a:xfrm>
            <a:prstGeom prst="rect">
              <a:avLst/>
            </a:prstGeom>
            <a:solidFill>
              <a:schemeClr val="bg2"/>
            </a:solidFill>
            <a:ln w="12700">
              <a:solidFill>
                <a:schemeClr val="tx2"/>
              </a:solidFill>
              <a:miter lim="800000"/>
              <a:headEnd/>
              <a:tailEnd/>
            </a:ln>
          </p:spPr>
          <p:txBody>
            <a:bodyPr wrap="none" anchor="ctr"/>
            <a:lstStyle/>
            <a:p>
              <a:endParaRPr lang="en-US"/>
            </a:p>
          </p:txBody>
        </p:sp>
        <p:sp>
          <p:nvSpPr>
            <p:cNvPr id="6" name="Rectangle 7"/>
            <p:cNvSpPr>
              <a:spLocks noChangeArrowheads="1"/>
            </p:cNvSpPr>
            <p:nvPr/>
          </p:nvSpPr>
          <p:spPr bwMode="auto">
            <a:xfrm>
              <a:off x="2260" y="1252"/>
              <a:ext cx="760" cy="520"/>
            </a:xfrm>
            <a:prstGeom prst="rect">
              <a:avLst/>
            </a:prstGeom>
            <a:solidFill>
              <a:schemeClr val="bg2"/>
            </a:solidFill>
            <a:ln w="12700">
              <a:solidFill>
                <a:schemeClr val="tx2"/>
              </a:solidFill>
              <a:miter lim="800000"/>
              <a:headEnd/>
              <a:tailEnd/>
            </a:ln>
          </p:spPr>
          <p:txBody>
            <a:bodyPr wrap="none" anchor="ctr"/>
            <a:lstStyle/>
            <a:p>
              <a:endParaRPr lang="en-US"/>
            </a:p>
          </p:txBody>
        </p:sp>
        <p:sp>
          <p:nvSpPr>
            <p:cNvPr id="7" name="Rectangle 8"/>
            <p:cNvSpPr>
              <a:spLocks noChangeArrowheads="1"/>
            </p:cNvSpPr>
            <p:nvPr/>
          </p:nvSpPr>
          <p:spPr bwMode="auto">
            <a:xfrm>
              <a:off x="3460" y="1252"/>
              <a:ext cx="760" cy="520"/>
            </a:xfrm>
            <a:prstGeom prst="rect">
              <a:avLst/>
            </a:prstGeom>
            <a:solidFill>
              <a:schemeClr val="bg2"/>
            </a:solidFill>
            <a:ln w="12700">
              <a:solidFill>
                <a:schemeClr val="tx2"/>
              </a:solidFill>
              <a:miter lim="800000"/>
              <a:headEnd/>
              <a:tailEnd/>
            </a:ln>
          </p:spPr>
          <p:txBody>
            <a:bodyPr wrap="none" anchor="ctr"/>
            <a:lstStyle/>
            <a:p>
              <a:endParaRPr lang="en-US"/>
            </a:p>
          </p:txBody>
        </p:sp>
        <p:sp>
          <p:nvSpPr>
            <p:cNvPr id="8" name="Rectangle 9"/>
            <p:cNvSpPr>
              <a:spLocks noChangeArrowheads="1"/>
            </p:cNvSpPr>
            <p:nvPr/>
          </p:nvSpPr>
          <p:spPr bwMode="auto">
            <a:xfrm>
              <a:off x="1348" y="2164"/>
              <a:ext cx="760" cy="520"/>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 name="Rectangle 10"/>
            <p:cNvSpPr>
              <a:spLocks noChangeArrowheads="1"/>
            </p:cNvSpPr>
            <p:nvPr/>
          </p:nvSpPr>
          <p:spPr bwMode="auto">
            <a:xfrm>
              <a:off x="2260" y="2164"/>
              <a:ext cx="760" cy="520"/>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 name="Rectangle 11"/>
            <p:cNvSpPr>
              <a:spLocks noChangeArrowheads="1"/>
            </p:cNvSpPr>
            <p:nvPr/>
          </p:nvSpPr>
          <p:spPr bwMode="auto">
            <a:xfrm>
              <a:off x="3460" y="2164"/>
              <a:ext cx="760" cy="520"/>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Rectangle 12"/>
            <p:cNvSpPr>
              <a:spLocks noChangeArrowheads="1"/>
            </p:cNvSpPr>
            <p:nvPr/>
          </p:nvSpPr>
          <p:spPr bwMode="auto">
            <a:xfrm>
              <a:off x="484" y="1732"/>
              <a:ext cx="760" cy="520"/>
            </a:xfrm>
            <a:prstGeom prst="rect">
              <a:avLst/>
            </a:prstGeom>
            <a:solidFill>
              <a:schemeClr val="folHlink"/>
            </a:solidFill>
            <a:ln w="12700">
              <a:solidFill>
                <a:schemeClr val="tx2"/>
              </a:solidFill>
              <a:miter lim="800000"/>
              <a:headEnd/>
              <a:tailEnd/>
            </a:ln>
          </p:spPr>
          <p:txBody>
            <a:bodyPr wrap="none" anchor="ctr"/>
            <a:lstStyle/>
            <a:p>
              <a:endParaRPr lang="en-US"/>
            </a:p>
          </p:txBody>
        </p:sp>
        <p:sp>
          <p:nvSpPr>
            <p:cNvPr id="12" name="Rectangle 13"/>
            <p:cNvSpPr>
              <a:spLocks noChangeArrowheads="1"/>
            </p:cNvSpPr>
            <p:nvPr/>
          </p:nvSpPr>
          <p:spPr bwMode="auto">
            <a:xfrm>
              <a:off x="574" y="1762"/>
              <a:ext cx="57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800" b="1">
                  <a:solidFill>
                    <a:schemeClr val="bg1"/>
                  </a:solidFill>
                </a:rPr>
                <a:t>Header</a:t>
              </a:r>
            </a:p>
            <a:p>
              <a:r>
                <a:rPr lang="en-US" sz="1800" b="1">
                  <a:solidFill>
                    <a:schemeClr val="bg1"/>
                  </a:solidFill>
                </a:rPr>
                <a:t>Page</a:t>
              </a:r>
              <a:endParaRPr lang="en-US" sz="1800">
                <a:solidFill>
                  <a:schemeClr val="bg1"/>
                </a:solidFill>
              </a:endParaRPr>
            </a:p>
          </p:txBody>
        </p:sp>
        <p:sp>
          <p:nvSpPr>
            <p:cNvPr id="13" name="Rectangle 14"/>
            <p:cNvSpPr>
              <a:spLocks noChangeArrowheads="1"/>
            </p:cNvSpPr>
            <p:nvPr/>
          </p:nvSpPr>
          <p:spPr bwMode="auto">
            <a:xfrm>
              <a:off x="1525" y="1330"/>
              <a:ext cx="404" cy="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800" b="1" dirty="0">
                  <a:solidFill>
                    <a:srgbClr val="0070C0"/>
                  </a:solidFill>
                </a:rPr>
                <a:t>Data</a:t>
              </a:r>
            </a:p>
            <a:p>
              <a:pPr algn="l"/>
              <a:r>
                <a:rPr lang="en-US" sz="1800" b="1" dirty="0">
                  <a:solidFill>
                    <a:srgbClr val="0070C0"/>
                  </a:solidFill>
                </a:rPr>
                <a:t>Page</a:t>
              </a:r>
            </a:p>
          </p:txBody>
        </p:sp>
        <p:sp>
          <p:nvSpPr>
            <p:cNvPr id="14" name="Rectangle 15"/>
            <p:cNvSpPr>
              <a:spLocks noChangeArrowheads="1"/>
            </p:cNvSpPr>
            <p:nvPr/>
          </p:nvSpPr>
          <p:spPr bwMode="auto">
            <a:xfrm>
              <a:off x="2437" y="1330"/>
              <a:ext cx="404" cy="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800" b="1" dirty="0">
                  <a:solidFill>
                    <a:srgbClr val="0070C0"/>
                  </a:solidFill>
                </a:rPr>
                <a:t>Data</a:t>
              </a:r>
            </a:p>
            <a:p>
              <a:pPr algn="l"/>
              <a:r>
                <a:rPr lang="en-US" sz="1800" b="1" dirty="0">
                  <a:solidFill>
                    <a:srgbClr val="0070C0"/>
                  </a:solidFill>
                </a:rPr>
                <a:t>Page</a:t>
              </a:r>
              <a:endParaRPr lang="en-US" sz="1800" dirty="0">
                <a:solidFill>
                  <a:srgbClr val="0070C0"/>
                </a:solidFill>
              </a:endParaRPr>
            </a:p>
          </p:txBody>
        </p:sp>
        <p:sp>
          <p:nvSpPr>
            <p:cNvPr id="15" name="Rectangle 16"/>
            <p:cNvSpPr>
              <a:spLocks noChangeArrowheads="1"/>
            </p:cNvSpPr>
            <p:nvPr/>
          </p:nvSpPr>
          <p:spPr bwMode="auto">
            <a:xfrm>
              <a:off x="3589" y="1329"/>
              <a:ext cx="404" cy="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800" b="1" dirty="0">
                  <a:solidFill>
                    <a:srgbClr val="0070C0"/>
                  </a:solidFill>
                </a:rPr>
                <a:t>Data</a:t>
              </a:r>
              <a:endParaRPr lang="en-US" sz="1800" dirty="0">
                <a:solidFill>
                  <a:srgbClr val="0070C0"/>
                </a:solidFill>
              </a:endParaRPr>
            </a:p>
            <a:p>
              <a:pPr algn="l"/>
              <a:r>
                <a:rPr lang="en-US" sz="1800" b="1" dirty="0">
                  <a:solidFill>
                    <a:srgbClr val="0070C0"/>
                  </a:solidFill>
                </a:rPr>
                <a:t>Page</a:t>
              </a:r>
              <a:endParaRPr lang="en-US" sz="1800" dirty="0">
                <a:solidFill>
                  <a:srgbClr val="0070C0"/>
                </a:solidFill>
              </a:endParaRPr>
            </a:p>
          </p:txBody>
        </p:sp>
        <p:sp>
          <p:nvSpPr>
            <p:cNvPr id="16" name="Rectangle 17"/>
            <p:cNvSpPr>
              <a:spLocks noChangeArrowheads="1"/>
            </p:cNvSpPr>
            <p:nvPr/>
          </p:nvSpPr>
          <p:spPr bwMode="auto">
            <a:xfrm>
              <a:off x="1380" y="2194"/>
              <a:ext cx="668" cy="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a:r>
                <a:rPr lang="en-US" sz="1800" b="1" dirty="0" smtClean="0">
                  <a:solidFill>
                    <a:schemeClr val="tx2"/>
                  </a:solidFill>
                </a:rPr>
                <a:t>Available</a:t>
              </a:r>
              <a:endParaRPr lang="en-US" sz="1800" b="1" dirty="0">
                <a:solidFill>
                  <a:schemeClr val="tx2"/>
                </a:solidFill>
              </a:endParaRPr>
            </a:p>
            <a:p>
              <a:pPr algn="ctr"/>
              <a:r>
                <a:rPr lang="en-US" sz="1800" b="1" dirty="0">
                  <a:solidFill>
                    <a:schemeClr val="tx2"/>
                  </a:solidFill>
                </a:rPr>
                <a:t>Page</a:t>
              </a:r>
              <a:endParaRPr lang="en-US" sz="1800" dirty="0">
                <a:solidFill>
                  <a:schemeClr val="tx2"/>
                </a:solidFill>
              </a:endParaRPr>
            </a:p>
          </p:txBody>
        </p:sp>
        <p:sp>
          <p:nvSpPr>
            <p:cNvPr id="17" name="Rectangle 18"/>
            <p:cNvSpPr>
              <a:spLocks noChangeArrowheads="1"/>
            </p:cNvSpPr>
            <p:nvPr/>
          </p:nvSpPr>
          <p:spPr bwMode="auto">
            <a:xfrm>
              <a:off x="2304" y="2194"/>
              <a:ext cx="668" cy="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a:r>
                <a:rPr lang="en-US" b="1" dirty="0" smtClean="0">
                  <a:solidFill>
                    <a:schemeClr val="tx2"/>
                  </a:solidFill>
                </a:rPr>
                <a:t>Available</a:t>
              </a:r>
              <a:endParaRPr lang="en-US" sz="1800" b="1" dirty="0">
                <a:solidFill>
                  <a:schemeClr val="tx2"/>
                </a:solidFill>
              </a:endParaRPr>
            </a:p>
            <a:p>
              <a:pPr algn="ctr"/>
              <a:r>
                <a:rPr lang="en-US" sz="1800" b="1" dirty="0">
                  <a:solidFill>
                    <a:schemeClr val="tx2"/>
                  </a:solidFill>
                </a:rPr>
                <a:t>Page</a:t>
              </a:r>
              <a:endParaRPr lang="en-US" sz="1800" dirty="0">
                <a:solidFill>
                  <a:schemeClr val="tx2"/>
                </a:solidFill>
              </a:endParaRPr>
            </a:p>
          </p:txBody>
        </p:sp>
        <p:sp>
          <p:nvSpPr>
            <p:cNvPr id="18" name="Rectangle 19"/>
            <p:cNvSpPr>
              <a:spLocks noChangeArrowheads="1"/>
            </p:cNvSpPr>
            <p:nvPr/>
          </p:nvSpPr>
          <p:spPr bwMode="auto">
            <a:xfrm>
              <a:off x="3498" y="2193"/>
              <a:ext cx="668" cy="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a:r>
                <a:rPr lang="en-US" sz="1800" b="1" dirty="0" smtClean="0">
                  <a:solidFill>
                    <a:schemeClr val="tx2"/>
                  </a:solidFill>
                </a:rPr>
                <a:t>Available</a:t>
              </a:r>
              <a:endParaRPr lang="en-US" sz="1800" b="1" dirty="0">
                <a:solidFill>
                  <a:schemeClr val="tx2"/>
                </a:solidFill>
              </a:endParaRPr>
            </a:p>
            <a:p>
              <a:pPr algn="ctr"/>
              <a:r>
                <a:rPr lang="en-US" sz="1800" b="1" dirty="0">
                  <a:solidFill>
                    <a:schemeClr val="tx2"/>
                  </a:solidFill>
                </a:rPr>
                <a:t>Page</a:t>
              </a:r>
              <a:endParaRPr lang="en-US" sz="1800" dirty="0">
                <a:solidFill>
                  <a:schemeClr val="tx2"/>
                </a:solidFill>
              </a:endParaRPr>
            </a:p>
          </p:txBody>
        </p:sp>
        <p:sp>
          <p:nvSpPr>
            <p:cNvPr id="19" name="Arc 20"/>
            <p:cNvSpPr>
              <a:spLocks/>
            </p:cNvSpPr>
            <p:nvPr/>
          </p:nvSpPr>
          <p:spPr bwMode="auto">
            <a:xfrm>
              <a:off x="961" y="1489"/>
              <a:ext cx="384" cy="240"/>
            </a:xfrm>
            <a:custGeom>
              <a:avLst/>
              <a:gdLst>
                <a:gd name="T0" fmla="*/ 0 w 21600"/>
                <a:gd name="T1" fmla="*/ 3 h 21600"/>
                <a:gd name="T2" fmla="*/ 7 w 21600"/>
                <a:gd name="T3" fmla="*/ 0 h 21600"/>
                <a:gd name="T4" fmla="*/ 7 w 21600"/>
                <a:gd name="T5" fmla="*/ 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21599"/>
                  </a:moveTo>
                  <a:cubicBezTo>
                    <a:pt x="-1" y="9692"/>
                    <a:pt x="9636" y="30"/>
                    <a:pt x="21544" y="0"/>
                  </a:cubicBezTo>
                </a:path>
                <a:path w="21600" h="21600" stroke="0" extrusionOk="0">
                  <a:moveTo>
                    <a:pt x="-1" y="21599"/>
                  </a:moveTo>
                  <a:cubicBezTo>
                    <a:pt x="-1" y="9692"/>
                    <a:pt x="9636" y="30"/>
                    <a:pt x="21544" y="0"/>
                  </a:cubicBezTo>
                  <a:lnTo>
                    <a:pt x="21600" y="21600"/>
                  </a:lnTo>
                  <a:lnTo>
                    <a:pt x="-1" y="21599"/>
                  </a:lnTo>
                  <a:close/>
                </a:path>
              </a:pathLst>
            </a:custGeom>
            <a:noFill/>
            <a:ln w="12700" cap="rnd">
              <a:solidFill>
                <a:srgbClr val="CF0E30"/>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 name="Arc 21"/>
            <p:cNvSpPr>
              <a:spLocks/>
            </p:cNvSpPr>
            <p:nvPr/>
          </p:nvSpPr>
          <p:spPr bwMode="auto">
            <a:xfrm rot="7560000">
              <a:off x="1296" y="1727"/>
              <a:ext cx="384" cy="241"/>
            </a:xfrm>
            <a:custGeom>
              <a:avLst/>
              <a:gdLst>
                <a:gd name="T0" fmla="*/ 0 w 21600"/>
                <a:gd name="T1" fmla="*/ 0 h 21600"/>
                <a:gd name="T2" fmla="*/ 7 w 21600"/>
                <a:gd name="T3" fmla="*/ 3 h 21600"/>
                <a:gd name="T4" fmla="*/ 0 w 21600"/>
                <a:gd name="T5" fmla="*/ 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894" y="-1"/>
                    <a:pt x="21550" y="9615"/>
                    <a:pt x="21599" y="21510"/>
                  </a:cubicBezTo>
                </a:path>
                <a:path w="21600" h="21600" stroke="0" extrusionOk="0">
                  <a:moveTo>
                    <a:pt x="0" y="-1"/>
                  </a:moveTo>
                  <a:cubicBezTo>
                    <a:pt x="11894" y="-1"/>
                    <a:pt x="21550" y="9615"/>
                    <a:pt x="21599" y="21510"/>
                  </a:cubicBezTo>
                  <a:lnTo>
                    <a:pt x="0" y="21600"/>
                  </a:lnTo>
                  <a:lnTo>
                    <a:pt x="0" y="-1"/>
                  </a:lnTo>
                  <a:close/>
                </a:path>
              </a:pathLst>
            </a:custGeom>
            <a:noFill/>
            <a:ln w="12700" cap="rnd">
              <a:solidFill>
                <a:schemeClr val="accent1"/>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 name="Arc 22"/>
            <p:cNvSpPr>
              <a:spLocks/>
            </p:cNvSpPr>
            <p:nvPr/>
          </p:nvSpPr>
          <p:spPr bwMode="auto">
            <a:xfrm>
              <a:off x="1921" y="1105"/>
              <a:ext cx="528" cy="143"/>
            </a:xfrm>
            <a:custGeom>
              <a:avLst/>
              <a:gdLst>
                <a:gd name="T0" fmla="*/ 0 w 43199"/>
                <a:gd name="T1" fmla="*/ 1 h 24143"/>
                <a:gd name="T2" fmla="*/ 6 w 43199"/>
                <a:gd name="T3" fmla="*/ 1 h 24143"/>
                <a:gd name="T4" fmla="*/ 3 w 43199"/>
                <a:gd name="T5" fmla="*/ 1 h 24143"/>
                <a:gd name="T6" fmla="*/ 0 60000 65536"/>
                <a:gd name="T7" fmla="*/ 0 60000 65536"/>
                <a:gd name="T8" fmla="*/ 0 60000 65536"/>
                <a:gd name="T9" fmla="*/ 0 w 43199"/>
                <a:gd name="T10" fmla="*/ 0 h 24143"/>
                <a:gd name="T11" fmla="*/ 43199 w 43199"/>
                <a:gd name="T12" fmla="*/ 24143 h 24143"/>
              </a:gdLst>
              <a:ahLst/>
              <a:cxnLst>
                <a:cxn ang="T6">
                  <a:pos x="T0" y="T1"/>
                </a:cxn>
                <a:cxn ang="T7">
                  <a:pos x="T2" y="T3"/>
                </a:cxn>
                <a:cxn ang="T8">
                  <a:pos x="T4" y="T5"/>
                </a:cxn>
              </a:cxnLst>
              <a:rect l="T9" t="T10" r="T11" b="T12"/>
              <a:pathLst>
                <a:path w="43199" h="24143" fill="none" extrusionOk="0">
                  <a:moveTo>
                    <a:pt x="-1" y="21430"/>
                  </a:moveTo>
                  <a:cubicBezTo>
                    <a:pt x="92" y="9567"/>
                    <a:pt x="9735" y="-1"/>
                    <a:pt x="21599" y="-1"/>
                  </a:cubicBezTo>
                  <a:cubicBezTo>
                    <a:pt x="33528" y="0"/>
                    <a:pt x="43199" y="9670"/>
                    <a:pt x="43199" y="21600"/>
                  </a:cubicBezTo>
                  <a:cubicBezTo>
                    <a:pt x="43199" y="22449"/>
                    <a:pt x="43148" y="23299"/>
                    <a:pt x="43048" y="24142"/>
                  </a:cubicBezTo>
                </a:path>
                <a:path w="43199" h="24143" stroke="0" extrusionOk="0">
                  <a:moveTo>
                    <a:pt x="-1" y="21430"/>
                  </a:moveTo>
                  <a:cubicBezTo>
                    <a:pt x="92" y="9567"/>
                    <a:pt x="9735" y="-1"/>
                    <a:pt x="21599" y="-1"/>
                  </a:cubicBezTo>
                  <a:cubicBezTo>
                    <a:pt x="33528" y="0"/>
                    <a:pt x="43199" y="9670"/>
                    <a:pt x="43199" y="21600"/>
                  </a:cubicBezTo>
                  <a:cubicBezTo>
                    <a:pt x="43199" y="22449"/>
                    <a:pt x="43148" y="23299"/>
                    <a:pt x="43048" y="24142"/>
                  </a:cubicBezTo>
                  <a:lnTo>
                    <a:pt x="21599" y="21600"/>
                  </a:lnTo>
                  <a:lnTo>
                    <a:pt x="-1" y="21430"/>
                  </a:lnTo>
                  <a:close/>
                </a:path>
              </a:pathLst>
            </a:custGeom>
            <a:noFill/>
            <a:ln w="12700" cap="rnd">
              <a:solidFill>
                <a:srgbClr val="CF0E30"/>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 name="Arc 23"/>
            <p:cNvSpPr>
              <a:spLocks/>
            </p:cNvSpPr>
            <p:nvPr/>
          </p:nvSpPr>
          <p:spPr bwMode="auto">
            <a:xfrm>
              <a:off x="1969" y="1775"/>
              <a:ext cx="528" cy="144"/>
            </a:xfrm>
            <a:custGeom>
              <a:avLst/>
              <a:gdLst>
                <a:gd name="T0" fmla="*/ 6 w 43200"/>
                <a:gd name="T1" fmla="*/ 0 h 24465"/>
                <a:gd name="T2" fmla="*/ 0 w 43200"/>
                <a:gd name="T3" fmla="*/ 0 h 24465"/>
                <a:gd name="T4" fmla="*/ 3 w 43200"/>
                <a:gd name="T5" fmla="*/ 0 h 24465"/>
                <a:gd name="T6" fmla="*/ 0 60000 65536"/>
                <a:gd name="T7" fmla="*/ 0 60000 65536"/>
                <a:gd name="T8" fmla="*/ 0 60000 65536"/>
                <a:gd name="T9" fmla="*/ 0 w 43200"/>
                <a:gd name="T10" fmla="*/ 0 h 24465"/>
                <a:gd name="T11" fmla="*/ 43200 w 43200"/>
                <a:gd name="T12" fmla="*/ 24465 h 24465"/>
              </a:gdLst>
              <a:ahLst/>
              <a:cxnLst>
                <a:cxn ang="T6">
                  <a:pos x="T0" y="T1"/>
                </a:cxn>
                <a:cxn ang="T7">
                  <a:pos x="T2" y="T3"/>
                </a:cxn>
                <a:cxn ang="T8">
                  <a:pos x="T4" y="T5"/>
                </a:cxn>
              </a:cxnLst>
              <a:rect l="T9" t="T10" r="T11" b="T12"/>
              <a:pathLst>
                <a:path w="43200" h="24465" fill="none" extrusionOk="0">
                  <a:moveTo>
                    <a:pt x="43199" y="2695"/>
                  </a:moveTo>
                  <a:cubicBezTo>
                    <a:pt x="43199" y="2752"/>
                    <a:pt x="43200" y="2808"/>
                    <a:pt x="43200" y="2865"/>
                  </a:cubicBezTo>
                  <a:cubicBezTo>
                    <a:pt x="43200" y="14794"/>
                    <a:pt x="33529" y="24465"/>
                    <a:pt x="21600" y="24465"/>
                  </a:cubicBezTo>
                  <a:cubicBezTo>
                    <a:pt x="9670" y="24465"/>
                    <a:pt x="0" y="14794"/>
                    <a:pt x="0" y="2865"/>
                  </a:cubicBezTo>
                  <a:cubicBezTo>
                    <a:pt x="0" y="1906"/>
                    <a:pt x="63" y="949"/>
                    <a:pt x="190" y="-1"/>
                  </a:cubicBezTo>
                </a:path>
                <a:path w="43200" h="24465" stroke="0" extrusionOk="0">
                  <a:moveTo>
                    <a:pt x="43199" y="2695"/>
                  </a:moveTo>
                  <a:cubicBezTo>
                    <a:pt x="43199" y="2752"/>
                    <a:pt x="43200" y="2808"/>
                    <a:pt x="43200" y="2865"/>
                  </a:cubicBezTo>
                  <a:cubicBezTo>
                    <a:pt x="43200" y="14794"/>
                    <a:pt x="33529" y="24465"/>
                    <a:pt x="21600" y="24465"/>
                  </a:cubicBezTo>
                  <a:cubicBezTo>
                    <a:pt x="9670" y="24465"/>
                    <a:pt x="0" y="14794"/>
                    <a:pt x="0" y="2865"/>
                  </a:cubicBezTo>
                  <a:cubicBezTo>
                    <a:pt x="0" y="1906"/>
                    <a:pt x="63" y="949"/>
                    <a:pt x="190" y="-1"/>
                  </a:cubicBezTo>
                  <a:lnTo>
                    <a:pt x="21600" y="2865"/>
                  </a:lnTo>
                  <a:lnTo>
                    <a:pt x="43199" y="2695"/>
                  </a:lnTo>
                  <a:close/>
                </a:path>
              </a:pathLst>
            </a:custGeom>
            <a:noFill/>
            <a:ln w="12700" cap="rnd">
              <a:solidFill>
                <a:schemeClr val="accent1"/>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 name="Arc 24"/>
            <p:cNvSpPr>
              <a:spLocks/>
            </p:cNvSpPr>
            <p:nvPr/>
          </p:nvSpPr>
          <p:spPr bwMode="auto">
            <a:xfrm>
              <a:off x="2641" y="1105"/>
              <a:ext cx="528" cy="143"/>
            </a:xfrm>
            <a:custGeom>
              <a:avLst/>
              <a:gdLst>
                <a:gd name="T0" fmla="*/ 0 w 43199"/>
                <a:gd name="T1" fmla="*/ 1 h 24143"/>
                <a:gd name="T2" fmla="*/ 6 w 43199"/>
                <a:gd name="T3" fmla="*/ 1 h 24143"/>
                <a:gd name="T4" fmla="*/ 3 w 43199"/>
                <a:gd name="T5" fmla="*/ 1 h 24143"/>
                <a:gd name="T6" fmla="*/ 0 60000 65536"/>
                <a:gd name="T7" fmla="*/ 0 60000 65536"/>
                <a:gd name="T8" fmla="*/ 0 60000 65536"/>
                <a:gd name="T9" fmla="*/ 0 w 43199"/>
                <a:gd name="T10" fmla="*/ 0 h 24143"/>
                <a:gd name="T11" fmla="*/ 43199 w 43199"/>
                <a:gd name="T12" fmla="*/ 24143 h 24143"/>
              </a:gdLst>
              <a:ahLst/>
              <a:cxnLst>
                <a:cxn ang="T6">
                  <a:pos x="T0" y="T1"/>
                </a:cxn>
                <a:cxn ang="T7">
                  <a:pos x="T2" y="T3"/>
                </a:cxn>
                <a:cxn ang="T8">
                  <a:pos x="T4" y="T5"/>
                </a:cxn>
              </a:cxnLst>
              <a:rect l="T9" t="T10" r="T11" b="T12"/>
              <a:pathLst>
                <a:path w="43199" h="24143" fill="none" extrusionOk="0">
                  <a:moveTo>
                    <a:pt x="-1" y="21430"/>
                  </a:moveTo>
                  <a:cubicBezTo>
                    <a:pt x="92" y="9567"/>
                    <a:pt x="9735" y="-1"/>
                    <a:pt x="21599" y="-1"/>
                  </a:cubicBezTo>
                  <a:cubicBezTo>
                    <a:pt x="33528" y="0"/>
                    <a:pt x="43199" y="9670"/>
                    <a:pt x="43199" y="21600"/>
                  </a:cubicBezTo>
                  <a:cubicBezTo>
                    <a:pt x="43199" y="22449"/>
                    <a:pt x="43148" y="23299"/>
                    <a:pt x="43048" y="24142"/>
                  </a:cubicBezTo>
                </a:path>
                <a:path w="43199" h="24143" stroke="0" extrusionOk="0">
                  <a:moveTo>
                    <a:pt x="-1" y="21430"/>
                  </a:moveTo>
                  <a:cubicBezTo>
                    <a:pt x="92" y="9567"/>
                    <a:pt x="9735" y="-1"/>
                    <a:pt x="21599" y="-1"/>
                  </a:cubicBezTo>
                  <a:cubicBezTo>
                    <a:pt x="33528" y="0"/>
                    <a:pt x="43199" y="9670"/>
                    <a:pt x="43199" y="21600"/>
                  </a:cubicBezTo>
                  <a:cubicBezTo>
                    <a:pt x="43199" y="22449"/>
                    <a:pt x="43148" y="23299"/>
                    <a:pt x="43048" y="24142"/>
                  </a:cubicBezTo>
                  <a:lnTo>
                    <a:pt x="21599" y="21600"/>
                  </a:lnTo>
                  <a:lnTo>
                    <a:pt x="-1" y="21430"/>
                  </a:lnTo>
                  <a:close/>
                </a:path>
              </a:pathLst>
            </a:custGeom>
            <a:noFill/>
            <a:ln w="12700" cap="rnd">
              <a:solidFill>
                <a:srgbClr val="CF0E30"/>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4" name="Arc 25"/>
            <p:cNvSpPr>
              <a:spLocks/>
            </p:cNvSpPr>
            <p:nvPr/>
          </p:nvSpPr>
          <p:spPr bwMode="auto">
            <a:xfrm>
              <a:off x="2689" y="1775"/>
              <a:ext cx="528" cy="144"/>
            </a:xfrm>
            <a:custGeom>
              <a:avLst/>
              <a:gdLst>
                <a:gd name="T0" fmla="*/ 6 w 43200"/>
                <a:gd name="T1" fmla="*/ 0 h 24465"/>
                <a:gd name="T2" fmla="*/ 0 w 43200"/>
                <a:gd name="T3" fmla="*/ 0 h 24465"/>
                <a:gd name="T4" fmla="*/ 3 w 43200"/>
                <a:gd name="T5" fmla="*/ 0 h 24465"/>
                <a:gd name="T6" fmla="*/ 0 60000 65536"/>
                <a:gd name="T7" fmla="*/ 0 60000 65536"/>
                <a:gd name="T8" fmla="*/ 0 60000 65536"/>
                <a:gd name="T9" fmla="*/ 0 w 43200"/>
                <a:gd name="T10" fmla="*/ 0 h 24465"/>
                <a:gd name="T11" fmla="*/ 43200 w 43200"/>
                <a:gd name="T12" fmla="*/ 24465 h 24465"/>
              </a:gdLst>
              <a:ahLst/>
              <a:cxnLst>
                <a:cxn ang="T6">
                  <a:pos x="T0" y="T1"/>
                </a:cxn>
                <a:cxn ang="T7">
                  <a:pos x="T2" y="T3"/>
                </a:cxn>
                <a:cxn ang="T8">
                  <a:pos x="T4" y="T5"/>
                </a:cxn>
              </a:cxnLst>
              <a:rect l="T9" t="T10" r="T11" b="T12"/>
              <a:pathLst>
                <a:path w="43200" h="24465" fill="none" extrusionOk="0">
                  <a:moveTo>
                    <a:pt x="43199" y="2695"/>
                  </a:moveTo>
                  <a:cubicBezTo>
                    <a:pt x="43199" y="2752"/>
                    <a:pt x="43200" y="2808"/>
                    <a:pt x="43200" y="2865"/>
                  </a:cubicBezTo>
                  <a:cubicBezTo>
                    <a:pt x="43200" y="14794"/>
                    <a:pt x="33529" y="24465"/>
                    <a:pt x="21600" y="24465"/>
                  </a:cubicBezTo>
                  <a:cubicBezTo>
                    <a:pt x="9670" y="24465"/>
                    <a:pt x="0" y="14794"/>
                    <a:pt x="0" y="2865"/>
                  </a:cubicBezTo>
                  <a:cubicBezTo>
                    <a:pt x="0" y="1906"/>
                    <a:pt x="63" y="949"/>
                    <a:pt x="190" y="-1"/>
                  </a:cubicBezTo>
                </a:path>
                <a:path w="43200" h="24465" stroke="0" extrusionOk="0">
                  <a:moveTo>
                    <a:pt x="43199" y="2695"/>
                  </a:moveTo>
                  <a:cubicBezTo>
                    <a:pt x="43199" y="2752"/>
                    <a:pt x="43200" y="2808"/>
                    <a:pt x="43200" y="2865"/>
                  </a:cubicBezTo>
                  <a:cubicBezTo>
                    <a:pt x="43200" y="14794"/>
                    <a:pt x="33529" y="24465"/>
                    <a:pt x="21600" y="24465"/>
                  </a:cubicBezTo>
                  <a:cubicBezTo>
                    <a:pt x="9670" y="24465"/>
                    <a:pt x="0" y="14794"/>
                    <a:pt x="0" y="2865"/>
                  </a:cubicBezTo>
                  <a:cubicBezTo>
                    <a:pt x="0" y="1906"/>
                    <a:pt x="63" y="949"/>
                    <a:pt x="190" y="-1"/>
                  </a:cubicBezTo>
                  <a:lnTo>
                    <a:pt x="21600" y="2865"/>
                  </a:lnTo>
                  <a:lnTo>
                    <a:pt x="43199" y="2695"/>
                  </a:lnTo>
                  <a:close/>
                </a:path>
              </a:pathLst>
            </a:custGeom>
            <a:noFill/>
            <a:ln w="12700" cap="rnd">
              <a:solidFill>
                <a:schemeClr val="accent1"/>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 name="Arc 26"/>
            <p:cNvSpPr>
              <a:spLocks/>
            </p:cNvSpPr>
            <p:nvPr/>
          </p:nvSpPr>
          <p:spPr bwMode="auto">
            <a:xfrm>
              <a:off x="3361" y="1105"/>
              <a:ext cx="528" cy="143"/>
            </a:xfrm>
            <a:custGeom>
              <a:avLst/>
              <a:gdLst>
                <a:gd name="T0" fmla="*/ 0 w 43199"/>
                <a:gd name="T1" fmla="*/ 1 h 24143"/>
                <a:gd name="T2" fmla="*/ 6 w 43199"/>
                <a:gd name="T3" fmla="*/ 1 h 24143"/>
                <a:gd name="T4" fmla="*/ 3 w 43199"/>
                <a:gd name="T5" fmla="*/ 1 h 24143"/>
                <a:gd name="T6" fmla="*/ 0 60000 65536"/>
                <a:gd name="T7" fmla="*/ 0 60000 65536"/>
                <a:gd name="T8" fmla="*/ 0 60000 65536"/>
                <a:gd name="T9" fmla="*/ 0 w 43199"/>
                <a:gd name="T10" fmla="*/ 0 h 24143"/>
                <a:gd name="T11" fmla="*/ 43199 w 43199"/>
                <a:gd name="T12" fmla="*/ 24143 h 24143"/>
              </a:gdLst>
              <a:ahLst/>
              <a:cxnLst>
                <a:cxn ang="T6">
                  <a:pos x="T0" y="T1"/>
                </a:cxn>
                <a:cxn ang="T7">
                  <a:pos x="T2" y="T3"/>
                </a:cxn>
                <a:cxn ang="T8">
                  <a:pos x="T4" y="T5"/>
                </a:cxn>
              </a:cxnLst>
              <a:rect l="T9" t="T10" r="T11" b="T12"/>
              <a:pathLst>
                <a:path w="43199" h="24143" fill="none" extrusionOk="0">
                  <a:moveTo>
                    <a:pt x="-1" y="21430"/>
                  </a:moveTo>
                  <a:cubicBezTo>
                    <a:pt x="92" y="9567"/>
                    <a:pt x="9735" y="-1"/>
                    <a:pt x="21599" y="-1"/>
                  </a:cubicBezTo>
                  <a:cubicBezTo>
                    <a:pt x="33528" y="0"/>
                    <a:pt x="43199" y="9670"/>
                    <a:pt x="43199" y="21600"/>
                  </a:cubicBezTo>
                  <a:cubicBezTo>
                    <a:pt x="43199" y="22449"/>
                    <a:pt x="43148" y="23299"/>
                    <a:pt x="43048" y="24142"/>
                  </a:cubicBezTo>
                </a:path>
                <a:path w="43199" h="24143" stroke="0" extrusionOk="0">
                  <a:moveTo>
                    <a:pt x="-1" y="21430"/>
                  </a:moveTo>
                  <a:cubicBezTo>
                    <a:pt x="92" y="9567"/>
                    <a:pt x="9735" y="-1"/>
                    <a:pt x="21599" y="-1"/>
                  </a:cubicBezTo>
                  <a:cubicBezTo>
                    <a:pt x="33528" y="0"/>
                    <a:pt x="43199" y="9670"/>
                    <a:pt x="43199" y="21600"/>
                  </a:cubicBezTo>
                  <a:cubicBezTo>
                    <a:pt x="43199" y="22449"/>
                    <a:pt x="43148" y="23299"/>
                    <a:pt x="43048" y="24142"/>
                  </a:cubicBezTo>
                  <a:lnTo>
                    <a:pt x="21599" y="21600"/>
                  </a:lnTo>
                  <a:lnTo>
                    <a:pt x="-1" y="21430"/>
                  </a:lnTo>
                  <a:close/>
                </a:path>
              </a:pathLst>
            </a:custGeom>
            <a:noFill/>
            <a:ln w="12700" cap="rnd">
              <a:solidFill>
                <a:srgbClr val="CF0E30"/>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 name="Arc 27"/>
            <p:cNvSpPr>
              <a:spLocks/>
            </p:cNvSpPr>
            <p:nvPr/>
          </p:nvSpPr>
          <p:spPr bwMode="auto">
            <a:xfrm>
              <a:off x="3409" y="1775"/>
              <a:ext cx="528" cy="144"/>
            </a:xfrm>
            <a:custGeom>
              <a:avLst/>
              <a:gdLst>
                <a:gd name="T0" fmla="*/ 6 w 43200"/>
                <a:gd name="T1" fmla="*/ 0 h 24465"/>
                <a:gd name="T2" fmla="*/ 0 w 43200"/>
                <a:gd name="T3" fmla="*/ 0 h 24465"/>
                <a:gd name="T4" fmla="*/ 3 w 43200"/>
                <a:gd name="T5" fmla="*/ 0 h 24465"/>
                <a:gd name="T6" fmla="*/ 0 60000 65536"/>
                <a:gd name="T7" fmla="*/ 0 60000 65536"/>
                <a:gd name="T8" fmla="*/ 0 60000 65536"/>
                <a:gd name="T9" fmla="*/ 0 w 43200"/>
                <a:gd name="T10" fmla="*/ 0 h 24465"/>
                <a:gd name="T11" fmla="*/ 43200 w 43200"/>
                <a:gd name="T12" fmla="*/ 24465 h 24465"/>
              </a:gdLst>
              <a:ahLst/>
              <a:cxnLst>
                <a:cxn ang="T6">
                  <a:pos x="T0" y="T1"/>
                </a:cxn>
                <a:cxn ang="T7">
                  <a:pos x="T2" y="T3"/>
                </a:cxn>
                <a:cxn ang="T8">
                  <a:pos x="T4" y="T5"/>
                </a:cxn>
              </a:cxnLst>
              <a:rect l="T9" t="T10" r="T11" b="T12"/>
              <a:pathLst>
                <a:path w="43200" h="24465" fill="none" extrusionOk="0">
                  <a:moveTo>
                    <a:pt x="43199" y="2695"/>
                  </a:moveTo>
                  <a:cubicBezTo>
                    <a:pt x="43199" y="2752"/>
                    <a:pt x="43200" y="2808"/>
                    <a:pt x="43200" y="2865"/>
                  </a:cubicBezTo>
                  <a:cubicBezTo>
                    <a:pt x="43200" y="14794"/>
                    <a:pt x="33529" y="24465"/>
                    <a:pt x="21600" y="24465"/>
                  </a:cubicBezTo>
                  <a:cubicBezTo>
                    <a:pt x="9670" y="24465"/>
                    <a:pt x="0" y="14794"/>
                    <a:pt x="0" y="2865"/>
                  </a:cubicBezTo>
                  <a:cubicBezTo>
                    <a:pt x="0" y="1906"/>
                    <a:pt x="63" y="949"/>
                    <a:pt x="190" y="-1"/>
                  </a:cubicBezTo>
                </a:path>
                <a:path w="43200" h="24465" stroke="0" extrusionOk="0">
                  <a:moveTo>
                    <a:pt x="43199" y="2695"/>
                  </a:moveTo>
                  <a:cubicBezTo>
                    <a:pt x="43199" y="2752"/>
                    <a:pt x="43200" y="2808"/>
                    <a:pt x="43200" y="2865"/>
                  </a:cubicBezTo>
                  <a:cubicBezTo>
                    <a:pt x="43200" y="14794"/>
                    <a:pt x="33529" y="24465"/>
                    <a:pt x="21600" y="24465"/>
                  </a:cubicBezTo>
                  <a:cubicBezTo>
                    <a:pt x="9670" y="24465"/>
                    <a:pt x="0" y="14794"/>
                    <a:pt x="0" y="2865"/>
                  </a:cubicBezTo>
                  <a:cubicBezTo>
                    <a:pt x="0" y="1906"/>
                    <a:pt x="63" y="949"/>
                    <a:pt x="190" y="-1"/>
                  </a:cubicBezTo>
                  <a:lnTo>
                    <a:pt x="21600" y="2865"/>
                  </a:lnTo>
                  <a:lnTo>
                    <a:pt x="43199" y="2695"/>
                  </a:lnTo>
                  <a:close/>
                </a:path>
              </a:pathLst>
            </a:custGeom>
            <a:noFill/>
            <a:ln w="12700" cap="rnd">
              <a:solidFill>
                <a:schemeClr val="accent1"/>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7" name="Arc 28"/>
            <p:cNvSpPr>
              <a:spLocks/>
            </p:cNvSpPr>
            <p:nvPr/>
          </p:nvSpPr>
          <p:spPr bwMode="auto">
            <a:xfrm>
              <a:off x="1921" y="2017"/>
              <a:ext cx="528" cy="143"/>
            </a:xfrm>
            <a:custGeom>
              <a:avLst/>
              <a:gdLst>
                <a:gd name="T0" fmla="*/ 0 w 43199"/>
                <a:gd name="T1" fmla="*/ 1 h 24143"/>
                <a:gd name="T2" fmla="*/ 6 w 43199"/>
                <a:gd name="T3" fmla="*/ 1 h 24143"/>
                <a:gd name="T4" fmla="*/ 3 w 43199"/>
                <a:gd name="T5" fmla="*/ 1 h 24143"/>
                <a:gd name="T6" fmla="*/ 0 60000 65536"/>
                <a:gd name="T7" fmla="*/ 0 60000 65536"/>
                <a:gd name="T8" fmla="*/ 0 60000 65536"/>
                <a:gd name="T9" fmla="*/ 0 w 43199"/>
                <a:gd name="T10" fmla="*/ 0 h 24143"/>
                <a:gd name="T11" fmla="*/ 43199 w 43199"/>
                <a:gd name="T12" fmla="*/ 24143 h 24143"/>
              </a:gdLst>
              <a:ahLst/>
              <a:cxnLst>
                <a:cxn ang="T6">
                  <a:pos x="T0" y="T1"/>
                </a:cxn>
                <a:cxn ang="T7">
                  <a:pos x="T2" y="T3"/>
                </a:cxn>
                <a:cxn ang="T8">
                  <a:pos x="T4" y="T5"/>
                </a:cxn>
              </a:cxnLst>
              <a:rect l="T9" t="T10" r="T11" b="T12"/>
              <a:pathLst>
                <a:path w="43199" h="24143" fill="none" extrusionOk="0">
                  <a:moveTo>
                    <a:pt x="-1" y="21430"/>
                  </a:moveTo>
                  <a:cubicBezTo>
                    <a:pt x="92" y="9567"/>
                    <a:pt x="9735" y="-1"/>
                    <a:pt x="21599" y="-1"/>
                  </a:cubicBezTo>
                  <a:cubicBezTo>
                    <a:pt x="33528" y="0"/>
                    <a:pt x="43199" y="9670"/>
                    <a:pt x="43199" y="21600"/>
                  </a:cubicBezTo>
                  <a:cubicBezTo>
                    <a:pt x="43199" y="22449"/>
                    <a:pt x="43148" y="23299"/>
                    <a:pt x="43048" y="24142"/>
                  </a:cubicBezTo>
                </a:path>
                <a:path w="43199" h="24143" stroke="0" extrusionOk="0">
                  <a:moveTo>
                    <a:pt x="-1" y="21430"/>
                  </a:moveTo>
                  <a:cubicBezTo>
                    <a:pt x="92" y="9567"/>
                    <a:pt x="9735" y="-1"/>
                    <a:pt x="21599" y="-1"/>
                  </a:cubicBezTo>
                  <a:cubicBezTo>
                    <a:pt x="33528" y="0"/>
                    <a:pt x="43199" y="9670"/>
                    <a:pt x="43199" y="21600"/>
                  </a:cubicBezTo>
                  <a:cubicBezTo>
                    <a:pt x="43199" y="22449"/>
                    <a:pt x="43148" y="23299"/>
                    <a:pt x="43048" y="24142"/>
                  </a:cubicBezTo>
                  <a:lnTo>
                    <a:pt x="21599" y="21600"/>
                  </a:lnTo>
                  <a:lnTo>
                    <a:pt x="-1" y="21430"/>
                  </a:lnTo>
                  <a:close/>
                </a:path>
              </a:pathLst>
            </a:custGeom>
            <a:noFill/>
            <a:ln w="12700" cap="rnd">
              <a:solidFill>
                <a:srgbClr val="063DE8"/>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 name="Arc 29"/>
            <p:cNvSpPr>
              <a:spLocks/>
            </p:cNvSpPr>
            <p:nvPr/>
          </p:nvSpPr>
          <p:spPr bwMode="auto">
            <a:xfrm>
              <a:off x="1969" y="2687"/>
              <a:ext cx="528" cy="144"/>
            </a:xfrm>
            <a:custGeom>
              <a:avLst/>
              <a:gdLst>
                <a:gd name="T0" fmla="*/ 6 w 43200"/>
                <a:gd name="T1" fmla="*/ 0 h 24465"/>
                <a:gd name="T2" fmla="*/ 0 w 43200"/>
                <a:gd name="T3" fmla="*/ 0 h 24465"/>
                <a:gd name="T4" fmla="*/ 3 w 43200"/>
                <a:gd name="T5" fmla="*/ 0 h 24465"/>
                <a:gd name="T6" fmla="*/ 0 60000 65536"/>
                <a:gd name="T7" fmla="*/ 0 60000 65536"/>
                <a:gd name="T8" fmla="*/ 0 60000 65536"/>
                <a:gd name="T9" fmla="*/ 0 w 43200"/>
                <a:gd name="T10" fmla="*/ 0 h 24465"/>
                <a:gd name="T11" fmla="*/ 43200 w 43200"/>
                <a:gd name="T12" fmla="*/ 24465 h 24465"/>
              </a:gdLst>
              <a:ahLst/>
              <a:cxnLst>
                <a:cxn ang="T6">
                  <a:pos x="T0" y="T1"/>
                </a:cxn>
                <a:cxn ang="T7">
                  <a:pos x="T2" y="T3"/>
                </a:cxn>
                <a:cxn ang="T8">
                  <a:pos x="T4" y="T5"/>
                </a:cxn>
              </a:cxnLst>
              <a:rect l="T9" t="T10" r="T11" b="T12"/>
              <a:pathLst>
                <a:path w="43200" h="24465" fill="none" extrusionOk="0">
                  <a:moveTo>
                    <a:pt x="43199" y="2695"/>
                  </a:moveTo>
                  <a:cubicBezTo>
                    <a:pt x="43199" y="2752"/>
                    <a:pt x="43200" y="2808"/>
                    <a:pt x="43200" y="2865"/>
                  </a:cubicBezTo>
                  <a:cubicBezTo>
                    <a:pt x="43200" y="14794"/>
                    <a:pt x="33529" y="24465"/>
                    <a:pt x="21600" y="24465"/>
                  </a:cubicBezTo>
                  <a:cubicBezTo>
                    <a:pt x="9670" y="24465"/>
                    <a:pt x="0" y="14794"/>
                    <a:pt x="0" y="2865"/>
                  </a:cubicBezTo>
                  <a:cubicBezTo>
                    <a:pt x="0" y="1906"/>
                    <a:pt x="63" y="949"/>
                    <a:pt x="190" y="-1"/>
                  </a:cubicBezTo>
                </a:path>
                <a:path w="43200" h="24465" stroke="0" extrusionOk="0">
                  <a:moveTo>
                    <a:pt x="43199" y="2695"/>
                  </a:moveTo>
                  <a:cubicBezTo>
                    <a:pt x="43199" y="2752"/>
                    <a:pt x="43200" y="2808"/>
                    <a:pt x="43200" y="2865"/>
                  </a:cubicBezTo>
                  <a:cubicBezTo>
                    <a:pt x="43200" y="14794"/>
                    <a:pt x="33529" y="24465"/>
                    <a:pt x="21600" y="24465"/>
                  </a:cubicBezTo>
                  <a:cubicBezTo>
                    <a:pt x="9670" y="24465"/>
                    <a:pt x="0" y="14794"/>
                    <a:pt x="0" y="2865"/>
                  </a:cubicBezTo>
                  <a:cubicBezTo>
                    <a:pt x="0" y="1906"/>
                    <a:pt x="63" y="949"/>
                    <a:pt x="190" y="-1"/>
                  </a:cubicBezTo>
                  <a:lnTo>
                    <a:pt x="21600" y="2865"/>
                  </a:lnTo>
                  <a:lnTo>
                    <a:pt x="43199" y="2695"/>
                  </a:lnTo>
                  <a:close/>
                </a:path>
              </a:pathLst>
            </a:custGeom>
            <a:noFill/>
            <a:ln w="12700" cap="rnd">
              <a:solidFill>
                <a:srgbClr val="B760F9"/>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9" name="Arc 30"/>
            <p:cNvSpPr>
              <a:spLocks/>
            </p:cNvSpPr>
            <p:nvPr/>
          </p:nvSpPr>
          <p:spPr bwMode="auto">
            <a:xfrm>
              <a:off x="2641" y="2017"/>
              <a:ext cx="528" cy="143"/>
            </a:xfrm>
            <a:custGeom>
              <a:avLst/>
              <a:gdLst>
                <a:gd name="T0" fmla="*/ 0 w 43199"/>
                <a:gd name="T1" fmla="*/ 1 h 24143"/>
                <a:gd name="T2" fmla="*/ 6 w 43199"/>
                <a:gd name="T3" fmla="*/ 1 h 24143"/>
                <a:gd name="T4" fmla="*/ 3 w 43199"/>
                <a:gd name="T5" fmla="*/ 1 h 24143"/>
                <a:gd name="T6" fmla="*/ 0 60000 65536"/>
                <a:gd name="T7" fmla="*/ 0 60000 65536"/>
                <a:gd name="T8" fmla="*/ 0 60000 65536"/>
                <a:gd name="T9" fmla="*/ 0 w 43199"/>
                <a:gd name="T10" fmla="*/ 0 h 24143"/>
                <a:gd name="T11" fmla="*/ 43199 w 43199"/>
                <a:gd name="T12" fmla="*/ 24143 h 24143"/>
              </a:gdLst>
              <a:ahLst/>
              <a:cxnLst>
                <a:cxn ang="T6">
                  <a:pos x="T0" y="T1"/>
                </a:cxn>
                <a:cxn ang="T7">
                  <a:pos x="T2" y="T3"/>
                </a:cxn>
                <a:cxn ang="T8">
                  <a:pos x="T4" y="T5"/>
                </a:cxn>
              </a:cxnLst>
              <a:rect l="T9" t="T10" r="T11" b="T12"/>
              <a:pathLst>
                <a:path w="43199" h="24143" fill="none" extrusionOk="0">
                  <a:moveTo>
                    <a:pt x="-1" y="21430"/>
                  </a:moveTo>
                  <a:cubicBezTo>
                    <a:pt x="92" y="9567"/>
                    <a:pt x="9735" y="-1"/>
                    <a:pt x="21599" y="-1"/>
                  </a:cubicBezTo>
                  <a:cubicBezTo>
                    <a:pt x="33528" y="0"/>
                    <a:pt x="43199" y="9670"/>
                    <a:pt x="43199" y="21600"/>
                  </a:cubicBezTo>
                  <a:cubicBezTo>
                    <a:pt x="43199" y="22449"/>
                    <a:pt x="43148" y="23299"/>
                    <a:pt x="43048" y="24142"/>
                  </a:cubicBezTo>
                </a:path>
                <a:path w="43199" h="24143" stroke="0" extrusionOk="0">
                  <a:moveTo>
                    <a:pt x="-1" y="21430"/>
                  </a:moveTo>
                  <a:cubicBezTo>
                    <a:pt x="92" y="9567"/>
                    <a:pt x="9735" y="-1"/>
                    <a:pt x="21599" y="-1"/>
                  </a:cubicBezTo>
                  <a:cubicBezTo>
                    <a:pt x="33528" y="0"/>
                    <a:pt x="43199" y="9670"/>
                    <a:pt x="43199" y="21600"/>
                  </a:cubicBezTo>
                  <a:cubicBezTo>
                    <a:pt x="43199" y="22449"/>
                    <a:pt x="43148" y="23299"/>
                    <a:pt x="43048" y="24142"/>
                  </a:cubicBezTo>
                  <a:lnTo>
                    <a:pt x="21599" y="21600"/>
                  </a:lnTo>
                  <a:lnTo>
                    <a:pt x="-1" y="21430"/>
                  </a:lnTo>
                  <a:close/>
                </a:path>
              </a:pathLst>
            </a:custGeom>
            <a:noFill/>
            <a:ln w="12700" cap="rnd">
              <a:solidFill>
                <a:srgbClr val="063DE8"/>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 name="Arc 31"/>
            <p:cNvSpPr>
              <a:spLocks/>
            </p:cNvSpPr>
            <p:nvPr/>
          </p:nvSpPr>
          <p:spPr bwMode="auto">
            <a:xfrm>
              <a:off x="2689" y="2687"/>
              <a:ext cx="528" cy="144"/>
            </a:xfrm>
            <a:custGeom>
              <a:avLst/>
              <a:gdLst>
                <a:gd name="T0" fmla="*/ 6 w 43200"/>
                <a:gd name="T1" fmla="*/ 0 h 24465"/>
                <a:gd name="T2" fmla="*/ 0 w 43200"/>
                <a:gd name="T3" fmla="*/ 0 h 24465"/>
                <a:gd name="T4" fmla="*/ 3 w 43200"/>
                <a:gd name="T5" fmla="*/ 0 h 24465"/>
                <a:gd name="T6" fmla="*/ 0 60000 65536"/>
                <a:gd name="T7" fmla="*/ 0 60000 65536"/>
                <a:gd name="T8" fmla="*/ 0 60000 65536"/>
                <a:gd name="T9" fmla="*/ 0 w 43200"/>
                <a:gd name="T10" fmla="*/ 0 h 24465"/>
                <a:gd name="T11" fmla="*/ 43200 w 43200"/>
                <a:gd name="T12" fmla="*/ 24465 h 24465"/>
              </a:gdLst>
              <a:ahLst/>
              <a:cxnLst>
                <a:cxn ang="T6">
                  <a:pos x="T0" y="T1"/>
                </a:cxn>
                <a:cxn ang="T7">
                  <a:pos x="T2" y="T3"/>
                </a:cxn>
                <a:cxn ang="T8">
                  <a:pos x="T4" y="T5"/>
                </a:cxn>
              </a:cxnLst>
              <a:rect l="T9" t="T10" r="T11" b="T12"/>
              <a:pathLst>
                <a:path w="43200" h="24465" fill="none" extrusionOk="0">
                  <a:moveTo>
                    <a:pt x="43199" y="2695"/>
                  </a:moveTo>
                  <a:cubicBezTo>
                    <a:pt x="43199" y="2752"/>
                    <a:pt x="43200" y="2808"/>
                    <a:pt x="43200" y="2865"/>
                  </a:cubicBezTo>
                  <a:cubicBezTo>
                    <a:pt x="43200" y="14794"/>
                    <a:pt x="33529" y="24465"/>
                    <a:pt x="21600" y="24465"/>
                  </a:cubicBezTo>
                  <a:cubicBezTo>
                    <a:pt x="9670" y="24465"/>
                    <a:pt x="0" y="14794"/>
                    <a:pt x="0" y="2865"/>
                  </a:cubicBezTo>
                  <a:cubicBezTo>
                    <a:pt x="0" y="1906"/>
                    <a:pt x="63" y="949"/>
                    <a:pt x="190" y="-1"/>
                  </a:cubicBezTo>
                </a:path>
                <a:path w="43200" h="24465" stroke="0" extrusionOk="0">
                  <a:moveTo>
                    <a:pt x="43199" y="2695"/>
                  </a:moveTo>
                  <a:cubicBezTo>
                    <a:pt x="43199" y="2752"/>
                    <a:pt x="43200" y="2808"/>
                    <a:pt x="43200" y="2865"/>
                  </a:cubicBezTo>
                  <a:cubicBezTo>
                    <a:pt x="43200" y="14794"/>
                    <a:pt x="33529" y="24465"/>
                    <a:pt x="21600" y="24465"/>
                  </a:cubicBezTo>
                  <a:cubicBezTo>
                    <a:pt x="9670" y="24465"/>
                    <a:pt x="0" y="14794"/>
                    <a:pt x="0" y="2865"/>
                  </a:cubicBezTo>
                  <a:cubicBezTo>
                    <a:pt x="0" y="1906"/>
                    <a:pt x="63" y="949"/>
                    <a:pt x="190" y="-1"/>
                  </a:cubicBezTo>
                  <a:lnTo>
                    <a:pt x="21600" y="2865"/>
                  </a:lnTo>
                  <a:lnTo>
                    <a:pt x="43199" y="2695"/>
                  </a:lnTo>
                  <a:close/>
                </a:path>
              </a:pathLst>
            </a:custGeom>
            <a:noFill/>
            <a:ln w="12700" cap="rnd">
              <a:solidFill>
                <a:srgbClr val="B760F9"/>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 name="Arc 32"/>
            <p:cNvSpPr>
              <a:spLocks/>
            </p:cNvSpPr>
            <p:nvPr/>
          </p:nvSpPr>
          <p:spPr bwMode="auto">
            <a:xfrm>
              <a:off x="3313" y="2017"/>
              <a:ext cx="528" cy="143"/>
            </a:xfrm>
            <a:custGeom>
              <a:avLst/>
              <a:gdLst>
                <a:gd name="T0" fmla="*/ 0 w 43199"/>
                <a:gd name="T1" fmla="*/ 1 h 24143"/>
                <a:gd name="T2" fmla="*/ 6 w 43199"/>
                <a:gd name="T3" fmla="*/ 1 h 24143"/>
                <a:gd name="T4" fmla="*/ 3 w 43199"/>
                <a:gd name="T5" fmla="*/ 1 h 24143"/>
                <a:gd name="T6" fmla="*/ 0 60000 65536"/>
                <a:gd name="T7" fmla="*/ 0 60000 65536"/>
                <a:gd name="T8" fmla="*/ 0 60000 65536"/>
                <a:gd name="T9" fmla="*/ 0 w 43199"/>
                <a:gd name="T10" fmla="*/ 0 h 24143"/>
                <a:gd name="T11" fmla="*/ 43199 w 43199"/>
                <a:gd name="T12" fmla="*/ 24143 h 24143"/>
              </a:gdLst>
              <a:ahLst/>
              <a:cxnLst>
                <a:cxn ang="T6">
                  <a:pos x="T0" y="T1"/>
                </a:cxn>
                <a:cxn ang="T7">
                  <a:pos x="T2" y="T3"/>
                </a:cxn>
                <a:cxn ang="T8">
                  <a:pos x="T4" y="T5"/>
                </a:cxn>
              </a:cxnLst>
              <a:rect l="T9" t="T10" r="T11" b="T12"/>
              <a:pathLst>
                <a:path w="43199" h="24143" fill="none" extrusionOk="0">
                  <a:moveTo>
                    <a:pt x="-1" y="21430"/>
                  </a:moveTo>
                  <a:cubicBezTo>
                    <a:pt x="92" y="9567"/>
                    <a:pt x="9735" y="-1"/>
                    <a:pt x="21599" y="-1"/>
                  </a:cubicBezTo>
                  <a:cubicBezTo>
                    <a:pt x="33528" y="0"/>
                    <a:pt x="43199" y="9670"/>
                    <a:pt x="43199" y="21600"/>
                  </a:cubicBezTo>
                  <a:cubicBezTo>
                    <a:pt x="43199" y="22449"/>
                    <a:pt x="43148" y="23299"/>
                    <a:pt x="43048" y="24142"/>
                  </a:cubicBezTo>
                </a:path>
                <a:path w="43199" h="24143" stroke="0" extrusionOk="0">
                  <a:moveTo>
                    <a:pt x="-1" y="21430"/>
                  </a:moveTo>
                  <a:cubicBezTo>
                    <a:pt x="92" y="9567"/>
                    <a:pt x="9735" y="-1"/>
                    <a:pt x="21599" y="-1"/>
                  </a:cubicBezTo>
                  <a:cubicBezTo>
                    <a:pt x="33528" y="0"/>
                    <a:pt x="43199" y="9670"/>
                    <a:pt x="43199" y="21600"/>
                  </a:cubicBezTo>
                  <a:cubicBezTo>
                    <a:pt x="43199" y="22449"/>
                    <a:pt x="43148" y="23299"/>
                    <a:pt x="43048" y="24142"/>
                  </a:cubicBezTo>
                  <a:lnTo>
                    <a:pt x="21599" y="21600"/>
                  </a:lnTo>
                  <a:lnTo>
                    <a:pt x="-1" y="21430"/>
                  </a:lnTo>
                  <a:close/>
                </a:path>
              </a:pathLst>
            </a:custGeom>
            <a:noFill/>
            <a:ln w="12700" cap="rnd">
              <a:solidFill>
                <a:srgbClr val="063DE8"/>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2" name="Arc 33"/>
            <p:cNvSpPr>
              <a:spLocks/>
            </p:cNvSpPr>
            <p:nvPr/>
          </p:nvSpPr>
          <p:spPr bwMode="auto">
            <a:xfrm>
              <a:off x="3361" y="2687"/>
              <a:ext cx="528" cy="144"/>
            </a:xfrm>
            <a:custGeom>
              <a:avLst/>
              <a:gdLst>
                <a:gd name="T0" fmla="*/ 6 w 43200"/>
                <a:gd name="T1" fmla="*/ 0 h 24465"/>
                <a:gd name="T2" fmla="*/ 0 w 43200"/>
                <a:gd name="T3" fmla="*/ 0 h 24465"/>
                <a:gd name="T4" fmla="*/ 3 w 43200"/>
                <a:gd name="T5" fmla="*/ 0 h 24465"/>
                <a:gd name="T6" fmla="*/ 0 60000 65536"/>
                <a:gd name="T7" fmla="*/ 0 60000 65536"/>
                <a:gd name="T8" fmla="*/ 0 60000 65536"/>
                <a:gd name="T9" fmla="*/ 0 w 43200"/>
                <a:gd name="T10" fmla="*/ 0 h 24465"/>
                <a:gd name="T11" fmla="*/ 43200 w 43200"/>
                <a:gd name="T12" fmla="*/ 24465 h 24465"/>
              </a:gdLst>
              <a:ahLst/>
              <a:cxnLst>
                <a:cxn ang="T6">
                  <a:pos x="T0" y="T1"/>
                </a:cxn>
                <a:cxn ang="T7">
                  <a:pos x="T2" y="T3"/>
                </a:cxn>
                <a:cxn ang="T8">
                  <a:pos x="T4" y="T5"/>
                </a:cxn>
              </a:cxnLst>
              <a:rect l="T9" t="T10" r="T11" b="T12"/>
              <a:pathLst>
                <a:path w="43200" h="24465" fill="none" extrusionOk="0">
                  <a:moveTo>
                    <a:pt x="43199" y="2695"/>
                  </a:moveTo>
                  <a:cubicBezTo>
                    <a:pt x="43199" y="2752"/>
                    <a:pt x="43200" y="2808"/>
                    <a:pt x="43200" y="2865"/>
                  </a:cubicBezTo>
                  <a:cubicBezTo>
                    <a:pt x="43200" y="14794"/>
                    <a:pt x="33529" y="24465"/>
                    <a:pt x="21600" y="24465"/>
                  </a:cubicBezTo>
                  <a:cubicBezTo>
                    <a:pt x="9670" y="24465"/>
                    <a:pt x="0" y="14794"/>
                    <a:pt x="0" y="2865"/>
                  </a:cubicBezTo>
                  <a:cubicBezTo>
                    <a:pt x="0" y="1906"/>
                    <a:pt x="63" y="949"/>
                    <a:pt x="190" y="-1"/>
                  </a:cubicBezTo>
                </a:path>
                <a:path w="43200" h="24465" stroke="0" extrusionOk="0">
                  <a:moveTo>
                    <a:pt x="43199" y="2695"/>
                  </a:moveTo>
                  <a:cubicBezTo>
                    <a:pt x="43199" y="2752"/>
                    <a:pt x="43200" y="2808"/>
                    <a:pt x="43200" y="2865"/>
                  </a:cubicBezTo>
                  <a:cubicBezTo>
                    <a:pt x="43200" y="14794"/>
                    <a:pt x="33529" y="24465"/>
                    <a:pt x="21600" y="24465"/>
                  </a:cubicBezTo>
                  <a:cubicBezTo>
                    <a:pt x="9670" y="24465"/>
                    <a:pt x="0" y="14794"/>
                    <a:pt x="0" y="2865"/>
                  </a:cubicBezTo>
                  <a:cubicBezTo>
                    <a:pt x="0" y="1906"/>
                    <a:pt x="63" y="949"/>
                    <a:pt x="190" y="-1"/>
                  </a:cubicBezTo>
                  <a:lnTo>
                    <a:pt x="21600" y="2865"/>
                  </a:lnTo>
                  <a:lnTo>
                    <a:pt x="43199" y="2695"/>
                  </a:lnTo>
                  <a:close/>
                </a:path>
              </a:pathLst>
            </a:custGeom>
            <a:noFill/>
            <a:ln w="12700" cap="rnd">
              <a:solidFill>
                <a:srgbClr val="B760F9"/>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 name="Arc 34"/>
            <p:cNvSpPr>
              <a:spLocks/>
            </p:cNvSpPr>
            <p:nvPr/>
          </p:nvSpPr>
          <p:spPr bwMode="auto">
            <a:xfrm rot="3240000">
              <a:off x="1248" y="2014"/>
              <a:ext cx="384" cy="241"/>
            </a:xfrm>
            <a:custGeom>
              <a:avLst/>
              <a:gdLst>
                <a:gd name="T0" fmla="*/ 0 w 21600"/>
                <a:gd name="T1" fmla="*/ 3 h 21600"/>
                <a:gd name="T2" fmla="*/ 7 w 21600"/>
                <a:gd name="T3" fmla="*/ 0 h 21600"/>
                <a:gd name="T4" fmla="*/ 7 w 21600"/>
                <a:gd name="T5" fmla="*/ 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21599"/>
                  </a:moveTo>
                  <a:cubicBezTo>
                    <a:pt x="-1" y="9692"/>
                    <a:pt x="9636" y="30"/>
                    <a:pt x="21544" y="0"/>
                  </a:cubicBezTo>
                </a:path>
                <a:path w="21600" h="21600" stroke="0" extrusionOk="0">
                  <a:moveTo>
                    <a:pt x="-1" y="21599"/>
                  </a:moveTo>
                  <a:cubicBezTo>
                    <a:pt x="-1" y="9692"/>
                    <a:pt x="9636" y="30"/>
                    <a:pt x="21544" y="0"/>
                  </a:cubicBezTo>
                  <a:lnTo>
                    <a:pt x="21600" y="21600"/>
                  </a:lnTo>
                  <a:lnTo>
                    <a:pt x="-1" y="21599"/>
                  </a:lnTo>
                  <a:close/>
                </a:path>
              </a:pathLst>
            </a:custGeom>
            <a:noFill/>
            <a:ln w="12700" cap="rnd">
              <a:solidFill>
                <a:schemeClr val="tx2"/>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 name="Arc 35"/>
            <p:cNvSpPr>
              <a:spLocks/>
            </p:cNvSpPr>
            <p:nvPr/>
          </p:nvSpPr>
          <p:spPr bwMode="auto">
            <a:xfrm>
              <a:off x="1008" y="2256"/>
              <a:ext cx="384" cy="240"/>
            </a:xfrm>
            <a:custGeom>
              <a:avLst/>
              <a:gdLst>
                <a:gd name="T0" fmla="*/ 7 w 21600"/>
                <a:gd name="T1" fmla="*/ 3 h 21600"/>
                <a:gd name="T2" fmla="*/ 0 w 21600"/>
                <a:gd name="T3" fmla="*/ 0 h 21600"/>
                <a:gd name="T4" fmla="*/ 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599"/>
                  </a:moveTo>
                  <a:cubicBezTo>
                    <a:pt x="9670" y="21599"/>
                    <a:pt x="-1" y="11929"/>
                    <a:pt x="-1" y="-1"/>
                  </a:cubicBezTo>
                </a:path>
                <a:path w="21600" h="21600" stroke="0" extrusionOk="0">
                  <a:moveTo>
                    <a:pt x="21600" y="21599"/>
                  </a:moveTo>
                  <a:cubicBezTo>
                    <a:pt x="9670" y="21599"/>
                    <a:pt x="-1" y="11929"/>
                    <a:pt x="-1" y="-1"/>
                  </a:cubicBezTo>
                  <a:lnTo>
                    <a:pt x="21600" y="0"/>
                  </a:lnTo>
                  <a:lnTo>
                    <a:pt x="21600" y="21599"/>
                  </a:lnTo>
                  <a:close/>
                </a:path>
              </a:pathLst>
            </a:custGeom>
            <a:noFill/>
            <a:ln w="12700" cap="rnd">
              <a:solidFill>
                <a:srgbClr val="063DE8"/>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5" name="Rectangle 36"/>
            <p:cNvSpPr>
              <a:spLocks noChangeArrowheads="1"/>
            </p:cNvSpPr>
            <p:nvPr/>
          </p:nvSpPr>
          <p:spPr bwMode="auto">
            <a:xfrm>
              <a:off x="4406" y="2289"/>
              <a:ext cx="759" cy="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800" i="1" dirty="0">
                  <a:solidFill>
                    <a:srgbClr val="FF0000"/>
                  </a:solidFill>
                </a:rPr>
                <a:t>Pages with</a:t>
              </a:r>
            </a:p>
            <a:p>
              <a:pPr algn="l"/>
              <a:r>
                <a:rPr lang="en-US" sz="1800" i="1" dirty="0">
                  <a:solidFill>
                    <a:srgbClr val="FF0000"/>
                  </a:solidFill>
                </a:rPr>
                <a:t>Free Space</a:t>
              </a:r>
            </a:p>
          </p:txBody>
        </p:sp>
        <p:sp>
          <p:nvSpPr>
            <p:cNvPr id="36" name="Rectangle 37"/>
            <p:cNvSpPr>
              <a:spLocks noChangeArrowheads="1"/>
            </p:cNvSpPr>
            <p:nvPr/>
          </p:nvSpPr>
          <p:spPr bwMode="auto">
            <a:xfrm>
              <a:off x="4404" y="1378"/>
              <a:ext cx="77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800">
                  <a:solidFill>
                    <a:schemeClr val="tx2"/>
                  </a:solidFill>
                </a:rPr>
                <a:t>Full Pages</a:t>
              </a:r>
            </a:p>
          </p:txBody>
        </p:sp>
        <p:sp>
          <p:nvSpPr>
            <p:cNvPr id="37" name="Arc 38"/>
            <p:cNvSpPr>
              <a:spLocks/>
            </p:cNvSpPr>
            <p:nvPr/>
          </p:nvSpPr>
          <p:spPr bwMode="auto">
            <a:xfrm>
              <a:off x="4081" y="1105"/>
              <a:ext cx="528" cy="143"/>
            </a:xfrm>
            <a:custGeom>
              <a:avLst/>
              <a:gdLst>
                <a:gd name="T0" fmla="*/ 0 w 43199"/>
                <a:gd name="T1" fmla="*/ 1 h 24143"/>
                <a:gd name="T2" fmla="*/ 6 w 43199"/>
                <a:gd name="T3" fmla="*/ 1 h 24143"/>
                <a:gd name="T4" fmla="*/ 3 w 43199"/>
                <a:gd name="T5" fmla="*/ 1 h 24143"/>
                <a:gd name="T6" fmla="*/ 0 60000 65536"/>
                <a:gd name="T7" fmla="*/ 0 60000 65536"/>
                <a:gd name="T8" fmla="*/ 0 60000 65536"/>
                <a:gd name="T9" fmla="*/ 0 w 43199"/>
                <a:gd name="T10" fmla="*/ 0 h 24143"/>
                <a:gd name="T11" fmla="*/ 43199 w 43199"/>
                <a:gd name="T12" fmla="*/ 24143 h 24143"/>
              </a:gdLst>
              <a:ahLst/>
              <a:cxnLst>
                <a:cxn ang="T6">
                  <a:pos x="T0" y="T1"/>
                </a:cxn>
                <a:cxn ang="T7">
                  <a:pos x="T2" y="T3"/>
                </a:cxn>
                <a:cxn ang="T8">
                  <a:pos x="T4" y="T5"/>
                </a:cxn>
              </a:cxnLst>
              <a:rect l="T9" t="T10" r="T11" b="T12"/>
              <a:pathLst>
                <a:path w="43199" h="24143" fill="none" extrusionOk="0">
                  <a:moveTo>
                    <a:pt x="-1" y="21430"/>
                  </a:moveTo>
                  <a:cubicBezTo>
                    <a:pt x="92" y="9567"/>
                    <a:pt x="9735" y="-1"/>
                    <a:pt x="21599" y="-1"/>
                  </a:cubicBezTo>
                  <a:cubicBezTo>
                    <a:pt x="33528" y="0"/>
                    <a:pt x="43199" y="9670"/>
                    <a:pt x="43199" y="21600"/>
                  </a:cubicBezTo>
                  <a:cubicBezTo>
                    <a:pt x="43199" y="22449"/>
                    <a:pt x="43148" y="23299"/>
                    <a:pt x="43048" y="24142"/>
                  </a:cubicBezTo>
                </a:path>
                <a:path w="43199" h="24143" stroke="0" extrusionOk="0">
                  <a:moveTo>
                    <a:pt x="-1" y="21430"/>
                  </a:moveTo>
                  <a:cubicBezTo>
                    <a:pt x="92" y="9567"/>
                    <a:pt x="9735" y="-1"/>
                    <a:pt x="21599" y="-1"/>
                  </a:cubicBezTo>
                  <a:cubicBezTo>
                    <a:pt x="33528" y="0"/>
                    <a:pt x="43199" y="9670"/>
                    <a:pt x="43199" y="21600"/>
                  </a:cubicBezTo>
                  <a:cubicBezTo>
                    <a:pt x="43199" y="22449"/>
                    <a:pt x="43148" y="23299"/>
                    <a:pt x="43048" y="24142"/>
                  </a:cubicBezTo>
                  <a:lnTo>
                    <a:pt x="21599" y="21600"/>
                  </a:lnTo>
                  <a:lnTo>
                    <a:pt x="-1" y="21430"/>
                  </a:lnTo>
                  <a:close/>
                </a:path>
              </a:pathLst>
            </a:custGeom>
            <a:noFill/>
            <a:ln w="12700" cap="rnd">
              <a:solidFill>
                <a:srgbClr val="CF0E30"/>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38" name="Group 39"/>
            <p:cNvGrpSpPr>
              <a:grpSpLocks/>
            </p:cNvGrpSpPr>
            <p:nvPr/>
          </p:nvGrpSpPr>
          <p:grpSpPr bwMode="auto">
            <a:xfrm>
              <a:off x="4512" y="1248"/>
              <a:ext cx="144" cy="96"/>
              <a:chOff x="4560" y="1296"/>
              <a:chExt cx="144" cy="96"/>
            </a:xfrm>
          </p:grpSpPr>
          <p:sp>
            <p:nvSpPr>
              <p:cNvPr id="44" name="Line 40"/>
              <p:cNvSpPr>
                <a:spLocks noChangeShapeType="1"/>
              </p:cNvSpPr>
              <p:nvPr/>
            </p:nvSpPr>
            <p:spPr bwMode="auto">
              <a:xfrm>
                <a:off x="4560" y="1296"/>
                <a:ext cx="144" cy="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 name="Line 41"/>
              <p:cNvSpPr>
                <a:spLocks noChangeShapeType="1"/>
              </p:cNvSpPr>
              <p:nvPr/>
            </p:nvSpPr>
            <p:spPr bwMode="auto">
              <a:xfrm>
                <a:off x="4584" y="1344"/>
                <a:ext cx="96" cy="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 name="Line 42"/>
              <p:cNvSpPr>
                <a:spLocks noChangeShapeType="1"/>
              </p:cNvSpPr>
              <p:nvPr/>
            </p:nvSpPr>
            <p:spPr bwMode="auto">
              <a:xfrm>
                <a:off x="4608" y="1392"/>
                <a:ext cx="48" cy="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9" name="Group 43"/>
            <p:cNvGrpSpPr>
              <a:grpSpLocks/>
            </p:cNvGrpSpPr>
            <p:nvPr/>
          </p:nvGrpSpPr>
          <p:grpSpPr bwMode="auto">
            <a:xfrm>
              <a:off x="4464" y="2160"/>
              <a:ext cx="144" cy="96"/>
              <a:chOff x="4512" y="2208"/>
              <a:chExt cx="144" cy="96"/>
            </a:xfrm>
          </p:grpSpPr>
          <p:sp>
            <p:nvSpPr>
              <p:cNvPr id="41" name="Line 44"/>
              <p:cNvSpPr>
                <a:spLocks noChangeShapeType="1"/>
              </p:cNvSpPr>
              <p:nvPr/>
            </p:nvSpPr>
            <p:spPr bwMode="auto">
              <a:xfrm>
                <a:off x="4512" y="2208"/>
                <a:ext cx="144" cy="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2" name="Line 45"/>
              <p:cNvSpPr>
                <a:spLocks noChangeShapeType="1"/>
              </p:cNvSpPr>
              <p:nvPr/>
            </p:nvSpPr>
            <p:spPr bwMode="auto">
              <a:xfrm>
                <a:off x="4536" y="2256"/>
                <a:ext cx="96" cy="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 name="Line 46"/>
              <p:cNvSpPr>
                <a:spLocks noChangeShapeType="1"/>
              </p:cNvSpPr>
              <p:nvPr/>
            </p:nvSpPr>
            <p:spPr bwMode="auto">
              <a:xfrm>
                <a:off x="4560" y="2304"/>
                <a:ext cx="48" cy="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40" name="Arc 47"/>
            <p:cNvSpPr>
              <a:spLocks/>
            </p:cNvSpPr>
            <p:nvPr/>
          </p:nvSpPr>
          <p:spPr bwMode="auto">
            <a:xfrm>
              <a:off x="4033" y="2017"/>
              <a:ext cx="528" cy="143"/>
            </a:xfrm>
            <a:custGeom>
              <a:avLst/>
              <a:gdLst>
                <a:gd name="T0" fmla="*/ 0 w 43199"/>
                <a:gd name="T1" fmla="*/ 1 h 24143"/>
                <a:gd name="T2" fmla="*/ 6 w 43199"/>
                <a:gd name="T3" fmla="*/ 1 h 24143"/>
                <a:gd name="T4" fmla="*/ 3 w 43199"/>
                <a:gd name="T5" fmla="*/ 1 h 24143"/>
                <a:gd name="T6" fmla="*/ 0 60000 65536"/>
                <a:gd name="T7" fmla="*/ 0 60000 65536"/>
                <a:gd name="T8" fmla="*/ 0 60000 65536"/>
                <a:gd name="T9" fmla="*/ 0 w 43199"/>
                <a:gd name="T10" fmla="*/ 0 h 24143"/>
                <a:gd name="T11" fmla="*/ 43199 w 43199"/>
                <a:gd name="T12" fmla="*/ 24143 h 24143"/>
              </a:gdLst>
              <a:ahLst/>
              <a:cxnLst>
                <a:cxn ang="T6">
                  <a:pos x="T0" y="T1"/>
                </a:cxn>
                <a:cxn ang="T7">
                  <a:pos x="T2" y="T3"/>
                </a:cxn>
                <a:cxn ang="T8">
                  <a:pos x="T4" y="T5"/>
                </a:cxn>
              </a:cxnLst>
              <a:rect l="T9" t="T10" r="T11" b="T12"/>
              <a:pathLst>
                <a:path w="43199" h="24143" fill="none" extrusionOk="0">
                  <a:moveTo>
                    <a:pt x="-1" y="21430"/>
                  </a:moveTo>
                  <a:cubicBezTo>
                    <a:pt x="92" y="9567"/>
                    <a:pt x="9735" y="-1"/>
                    <a:pt x="21599" y="-1"/>
                  </a:cubicBezTo>
                  <a:cubicBezTo>
                    <a:pt x="33528" y="0"/>
                    <a:pt x="43199" y="9670"/>
                    <a:pt x="43199" y="21600"/>
                  </a:cubicBezTo>
                  <a:cubicBezTo>
                    <a:pt x="43199" y="22449"/>
                    <a:pt x="43148" y="23299"/>
                    <a:pt x="43048" y="24142"/>
                  </a:cubicBezTo>
                </a:path>
                <a:path w="43199" h="24143" stroke="0" extrusionOk="0">
                  <a:moveTo>
                    <a:pt x="-1" y="21430"/>
                  </a:moveTo>
                  <a:cubicBezTo>
                    <a:pt x="92" y="9567"/>
                    <a:pt x="9735" y="-1"/>
                    <a:pt x="21599" y="-1"/>
                  </a:cubicBezTo>
                  <a:cubicBezTo>
                    <a:pt x="33528" y="0"/>
                    <a:pt x="43199" y="9670"/>
                    <a:pt x="43199" y="21600"/>
                  </a:cubicBezTo>
                  <a:cubicBezTo>
                    <a:pt x="43199" y="22449"/>
                    <a:pt x="43148" y="23299"/>
                    <a:pt x="43048" y="24142"/>
                  </a:cubicBezTo>
                  <a:lnTo>
                    <a:pt x="21599" y="21600"/>
                  </a:lnTo>
                  <a:lnTo>
                    <a:pt x="-1" y="21430"/>
                  </a:lnTo>
                  <a:close/>
                </a:path>
              </a:pathLst>
            </a:custGeom>
            <a:noFill/>
            <a:ln w="12700" cap="rnd">
              <a:solidFill>
                <a:srgbClr val="063DE8"/>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Tree>
    <p:extLst>
      <p:ext uri="{BB962C8B-B14F-4D97-AF65-F5344CB8AC3E}">
        <p14:creationId xmlns:p14="http://schemas.microsoft.com/office/powerpoint/2010/main" val="770410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744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5744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en-US" dirty="0" smtClean="0"/>
              <a:t>Heap Files Using </a:t>
            </a:r>
            <a:r>
              <a:rPr lang="en-US" i="1" dirty="0" smtClean="0"/>
              <a:t>Lists</a:t>
            </a:r>
            <a:r>
              <a:rPr lang="en-US" dirty="0" smtClean="0"/>
              <a:t> of Pages</a:t>
            </a:r>
          </a:p>
        </p:txBody>
      </p:sp>
      <p:sp>
        <p:nvSpPr>
          <p:cNvPr id="957443" name="Rectangle 3"/>
          <p:cNvSpPr>
            <a:spLocks noGrp="1" noChangeArrowheads="1"/>
          </p:cNvSpPr>
          <p:nvPr>
            <p:ph type="body" idx="1"/>
          </p:nvPr>
        </p:nvSpPr>
        <p:spPr>
          <a:xfrm>
            <a:off x="533400" y="1600200"/>
            <a:ext cx="8458200" cy="5116512"/>
          </a:xfrm>
        </p:spPr>
        <p:txBody>
          <a:bodyPr>
            <a:normAutofit/>
          </a:bodyPr>
          <a:lstStyle/>
          <a:p>
            <a:pPr>
              <a:buFont typeface="Wingdings" pitchFamily="2" charset="2"/>
              <a:buChar char="§"/>
            </a:pPr>
            <a:r>
              <a:rPr lang="en-US" sz="2600" dirty="0" smtClean="0"/>
              <a:t>It is likely that every page has at least a few free bytes</a:t>
            </a:r>
          </a:p>
          <a:p>
            <a:pPr>
              <a:buFont typeface="Wingdings" pitchFamily="2" charset="2"/>
              <a:buChar char="§"/>
            </a:pPr>
            <a:endParaRPr lang="en-US" sz="2600" dirty="0"/>
          </a:p>
          <a:p>
            <a:pPr>
              <a:buFont typeface="Wingdings" pitchFamily="2" charset="2"/>
              <a:buChar char="§"/>
            </a:pPr>
            <a:r>
              <a:rPr lang="en-US" sz="2600" dirty="0" smtClean="0"/>
              <a:t>Thus, virtually all pages in a file will be on the free list!</a:t>
            </a:r>
          </a:p>
          <a:p>
            <a:pPr>
              <a:buFont typeface="Wingdings" pitchFamily="2" charset="2"/>
              <a:buChar char="§"/>
            </a:pPr>
            <a:endParaRPr lang="en-US" sz="2600" dirty="0"/>
          </a:p>
          <a:p>
            <a:pPr>
              <a:buFont typeface="Wingdings" pitchFamily="2" charset="2"/>
              <a:buChar char="§"/>
            </a:pPr>
            <a:r>
              <a:rPr lang="en-US" sz="2600" dirty="0" smtClean="0"/>
              <a:t>To insert a typical record, we must retrieve and examine several pages on the free list before one with </a:t>
            </a:r>
            <a:r>
              <a:rPr lang="en-US" sz="2600" i="1" dirty="0" smtClean="0"/>
              <a:t>enough</a:t>
            </a:r>
            <a:r>
              <a:rPr lang="en-US" sz="2600" dirty="0" smtClean="0"/>
              <a:t> free space is found</a:t>
            </a:r>
          </a:p>
          <a:p>
            <a:pPr>
              <a:buFont typeface="Wingdings" pitchFamily="2" charset="2"/>
              <a:buChar char="§"/>
            </a:pPr>
            <a:endParaRPr lang="en-US" sz="2600" dirty="0"/>
          </a:p>
          <a:p>
            <a:pPr>
              <a:buFont typeface="Wingdings" pitchFamily="2" charset="2"/>
              <a:buChar char="§"/>
            </a:pPr>
            <a:r>
              <a:rPr lang="en-US" sz="2600" dirty="0" smtClean="0"/>
              <a:t>This problem can be addressed using an alternative design known as the </a:t>
            </a:r>
            <a:r>
              <a:rPr lang="en-US" sz="2600" dirty="0" smtClean="0">
                <a:solidFill>
                  <a:srgbClr val="2906FA"/>
                </a:solidFill>
              </a:rPr>
              <a:t>directory-based heap file organization</a:t>
            </a:r>
            <a:endParaRPr lang="en-US" sz="2600" dirty="0">
              <a:solidFill>
                <a:srgbClr val="2906FA"/>
              </a:solidFill>
            </a:endParaRPr>
          </a:p>
          <a:p>
            <a:pPr lvl="1">
              <a:buFont typeface="Wingdings" pitchFamily="2" charset="2"/>
              <a:buChar char="§"/>
            </a:pPr>
            <a:endParaRPr lang="en-US" sz="2200" dirty="0" smtClean="0"/>
          </a:p>
          <a:p>
            <a:pPr lvl="1">
              <a:buFont typeface="Wingdings" pitchFamily="2" charset="2"/>
              <a:buChar char="§"/>
            </a:pPr>
            <a:endParaRPr lang="en-US" sz="1600" dirty="0" smtClean="0"/>
          </a:p>
          <a:p>
            <a:pPr lvl="1">
              <a:buFont typeface="Wingdings" pitchFamily="2" charset="2"/>
              <a:buChar char="§"/>
            </a:pPr>
            <a:endParaRPr lang="en-US" sz="2400" dirty="0" smtClean="0"/>
          </a:p>
          <a:p>
            <a:pPr lvl="1">
              <a:buFont typeface="Wingdings" pitchFamily="2" charset="2"/>
              <a:buChar char="§"/>
            </a:pPr>
            <a:endParaRPr lang="en-US" sz="2200" dirty="0" smtClean="0"/>
          </a:p>
          <a:p>
            <a:pPr marL="0" indent="0">
              <a:buNone/>
            </a:pPr>
            <a:endParaRPr lang="en-US" sz="2600" dirty="0"/>
          </a:p>
          <a:p>
            <a:pPr>
              <a:buFont typeface="Wingdings" pitchFamily="2" charset="2"/>
              <a:buChar char="§"/>
            </a:pPr>
            <a:endParaRPr lang="en-US" sz="2600" dirty="0"/>
          </a:p>
        </p:txBody>
      </p:sp>
    </p:spTree>
    <p:extLst>
      <p:ext uri="{BB962C8B-B14F-4D97-AF65-F5344CB8AC3E}">
        <p14:creationId xmlns:p14="http://schemas.microsoft.com/office/powerpoint/2010/main" val="2088490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74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5744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574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en-US" dirty="0" smtClean="0"/>
              <a:t>Heap Files Using </a:t>
            </a:r>
            <a:r>
              <a:rPr lang="en-US" i="1" dirty="0" smtClean="0"/>
              <a:t>Directory</a:t>
            </a:r>
            <a:r>
              <a:rPr lang="en-US" dirty="0" smtClean="0"/>
              <a:t> of Pages</a:t>
            </a:r>
          </a:p>
        </p:txBody>
      </p:sp>
      <p:sp>
        <p:nvSpPr>
          <p:cNvPr id="957443" name="Rectangle 3"/>
          <p:cNvSpPr>
            <a:spLocks noGrp="1" noChangeArrowheads="1"/>
          </p:cNvSpPr>
          <p:nvPr>
            <p:ph type="body" idx="1"/>
          </p:nvPr>
        </p:nvSpPr>
        <p:spPr>
          <a:xfrm>
            <a:off x="304800" y="1447800"/>
            <a:ext cx="8763000" cy="5410200"/>
          </a:xfrm>
        </p:spPr>
        <p:txBody>
          <a:bodyPr>
            <a:normAutofit lnSpcReduction="10000"/>
          </a:bodyPr>
          <a:lstStyle/>
          <a:p>
            <a:pPr>
              <a:buFont typeface="Wingdings" pitchFamily="2" charset="2"/>
              <a:buChar char="§"/>
            </a:pPr>
            <a:r>
              <a:rPr lang="en-US" sz="2600" dirty="0" smtClean="0"/>
              <a:t>A directory of pages can be maintained whereby each directory entry identifies a page in the heap file</a:t>
            </a:r>
            <a:endParaRPr lang="en-US" sz="2600" dirty="0">
              <a:solidFill>
                <a:srgbClr val="2906FA"/>
              </a:solidFill>
            </a:endParaRPr>
          </a:p>
          <a:p>
            <a:pPr lvl="1">
              <a:buFont typeface="Wingdings" pitchFamily="2" charset="2"/>
              <a:buChar char="§"/>
            </a:pPr>
            <a:endParaRPr lang="en-US" sz="2200" dirty="0" smtClean="0"/>
          </a:p>
          <a:p>
            <a:pPr lvl="1">
              <a:buFont typeface="Wingdings" pitchFamily="2" charset="2"/>
              <a:buChar char="§"/>
            </a:pPr>
            <a:endParaRPr lang="en-US" sz="1600" dirty="0" smtClean="0"/>
          </a:p>
          <a:p>
            <a:pPr lvl="1">
              <a:buFont typeface="Wingdings" pitchFamily="2" charset="2"/>
              <a:buChar char="§"/>
            </a:pPr>
            <a:endParaRPr lang="en-US" sz="2400" dirty="0" smtClean="0"/>
          </a:p>
          <a:p>
            <a:pPr lvl="1">
              <a:buFont typeface="Wingdings" pitchFamily="2" charset="2"/>
              <a:buChar char="§"/>
            </a:pPr>
            <a:endParaRPr lang="en-US" sz="2200" dirty="0" smtClean="0"/>
          </a:p>
          <a:p>
            <a:pPr marL="0" indent="0">
              <a:buNone/>
            </a:pPr>
            <a:endParaRPr lang="en-US" sz="2600" dirty="0"/>
          </a:p>
          <a:p>
            <a:pPr>
              <a:buFont typeface="Wingdings" pitchFamily="2" charset="2"/>
              <a:buChar char="§"/>
            </a:pPr>
            <a:endParaRPr lang="en-US" sz="2600" dirty="0" smtClean="0"/>
          </a:p>
          <a:p>
            <a:pPr>
              <a:buFont typeface="Wingdings" pitchFamily="2" charset="2"/>
              <a:buChar char="§"/>
            </a:pPr>
            <a:endParaRPr lang="en-US" sz="2600" dirty="0"/>
          </a:p>
          <a:p>
            <a:pPr>
              <a:buFont typeface="Wingdings" pitchFamily="2" charset="2"/>
              <a:buChar char="§"/>
            </a:pPr>
            <a:r>
              <a:rPr lang="en-US" sz="2600" dirty="0" smtClean="0"/>
              <a:t>Free space can be managed via maintaining: </a:t>
            </a:r>
          </a:p>
          <a:p>
            <a:pPr lvl="1">
              <a:buFont typeface="Wingdings" pitchFamily="2" charset="2"/>
              <a:buChar char="§"/>
            </a:pPr>
            <a:r>
              <a:rPr lang="en-US" sz="2200" dirty="0" smtClean="0"/>
              <a:t>A </a:t>
            </a:r>
            <a:r>
              <a:rPr lang="en-US" sz="2200" i="1" dirty="0" smtClean="0"/>
              <a:t>bit</a:t>
            </a:r>
            <a:r>
              <a:rPr lang="en-US" sz="2200" dirty="0" smtClean="0"/>
              <a:t> per entry (indicating whether the corresponding page has any free space)</a:t>
            </a:r>
          </a:p>
          <a:p>
            <a:pPr lvl="1">
              <a:buFont typeface="Wingdings" pitchFamily="2" charset="2"/>
              <a:buChar char="§"/>
            </a:pPr>
            <a:r>
              <a:rPr lang="en-US" sz="2200" dirty="0" smtClean="0"/>
              <a:t>A </a:t>
            </a:r>
            <a:r>
              <a:rPr lang="en-US" sz="2200" i="1" dirty="0" smtClean="0"/>
              <a:t>count</a:t>
            </a:r>
            <a:r>
              <a:rPr lang="en-US" sz="2200" dirty="0" smtClean="0"/>
              <a:t> per entry (indicating the amount of free space on the page)</a:t>
            </a:r>
            <a:endParaRPr lang="en-US" sz="2200" dirty="0"/>
          </a:p>
        </p:txBody>
      </p:sp>
      <p:grpSp>
        <p:nvGrpSpPr>
          <p:cNvPr id="4" name="Group 1030"/>
          <p:cNvGrpSpPr>
            <a:grpSpLocks/>
          </p:cNvGrpSpPr>
          <p:nvPr/>
        </p:nvGrpSpPr>
        <p:grpSpPr bwMode="auto">
          <a:xfrm>
            <a:off x="2438400" y="2243499"/>
            <a:ext cx="4032250" cy="2568865"/>
            <a:chOff x="1429" y="692"/>
            <a:chExt cx="2647" cy="1934"/>
          </a:xfrm>
        </p:grpSpPr>
        <p:grpSp>
          <p:nvGrpSpPr>
            <p:cNvPr id="5" name="Group 1031"/>
            <p:cNvGrpSpPr>
              <a:grpSpLocks/>
            </p:cNvGrpSpPr>
            <p:nvPr/>
          </p:nvGrpSpPr>
          <p:grpSpPr bwMode="auto">
            <a:xfrm>
              <a:off x="2068" y="912"/>
              <a:ext cx="616" cy="432"/>
              <a:chOff x="2068" y="912"/>
              <a:chExt cx="616" cy="432"/>
            </a:xfrm>
          </p:grpSpPr>
          <p:sp>
            <p:nvSpPr>
              <p:cNvPr id="38" name="Rectangle 1032"/>
              <p:cNvSpPr>
                <a:spLocks noChangeArrowheads="1"/>
              </p:cNvSpPr>
              <p:nvPr/>
            </p:nvSpPr>
            <p:spPr bwMode="auto">
              <a:xfrm>
                <a:off x="2068" y="916"/>
                <a:ext cx="616" cy="100"/>
              </a:xfrm>
              <a:prstGeom prst="rect">
                <a:avLst/>
              </a:prstGeom>
              <a:solidFill>
                <a:schemeClr val="folHlink"/>
              </a:solidFill>
              <a:ln w="12700">
                <a:solidFill>
                  <a:schemeClr val="tx2"/>
                </a:solidFill>
                <a:miter lim="800000"/>
                <a:headEnd/>
                <a:tailEnd/>
              </a:ln>
            </p:spPr>
            <p:txBody>
              <a:bodyPr wrap="none" anchor="ctr"/>
              <a:lstStyle/>
              <a:p>
                <a:endParaRPr lang="en-US"/>
              </a:p>
            </p:txBody>
          </p:sp>
          <p:sp>
            <p:nvSpPr>
              <p:cNvPr id="39" name="Rectangle 1033"/>
              <p:cNvSpPr>
                <a:spLocks noChangeArrowheads="1"/>
              </p:cNvSpPr>
              <p:nvPr/>
            </p:nvSpPr>
            <p:spPr bwMode="auto">
              <a:xfrm>
                <a:off x="2068" y="1024"/>
                <a:ext cx="616" cy="100"/>
              </a:xfrm>
              <a:prstGeom prst="rect">
                <a:avLst/>
              </a:prstGeom>
              <a:solidFill>
                <a:schemeClr val="folHlink"/>
              </a:solidFill>
              <a:ln w="12700">
                <a:solidFill>
                  <a:schemeClr val="tx2"/>
                </a:solidFill>
                <a:miter lim="800000"/>
                <a:headEnd/>
                <a:tailEnd/>
              </a:ln>
            </p:spPr>
            <p:txBody>
              <a:bodyPr wrap="none" anchor="ctr"/>
              <a:lstStyle/>
              <a:p>
                <a:endParaRPr lang="en-US"/>
              </a:p>
            </p:txBody>
          </p:sp>
          <p:sp>
            <p:nvSpPr>
              <p:cNvPr id="40" name="Rectangle 1034"/>
              <p:cNvSpPr>
                <a:spLocks noChangeArrowheads="1"/>
              </p:cNvSpPr>
              <p:nvPr/>
            </p:nvSpPr>
            <p:spPr bwMode="auto">
              <a:xfrm>
                <a:off x="2068" y="1132"/>
                <a:ext cx="616" cy="100"/>
              </a:xfrm>
              <a:prstGeom prst="rect">
                <a:avLst/>
              </a:prstGeom>
              <a:solidFill>
                <a:schemeClr val="folHlink"/>
              </a:solidFill>
              <a:ln w="12700">
                <a:solidFill>
                  <a:schemeClr val="tx2"/>
                </a:solidFill>
                <a:miter lim="800000"/>
                <a:headEnd/>
                <a:tailEnd/>
              </a:ln>
            </p:spPr>
            <p:txBody>
              <a:bodyPr wrap="none" anchor="ctr"/>
              <a:lstStyle/>
              <a:p>
                <a:endParaRPr lang="en-US"/>
              </a:p>
            </p:txBody>
          </p:sp>
          <p:sp>
            <p:nvSpPr>
              <p:cNvPr id="41" name="Rectangle 1035"/>
              <p:cNvSpPr>
                <a:spLocks noChangeArrowheads="1"/>
              </p:cNvSpPr>
              <p:nvPr/>
            </p:nvSpPr>
            <p:spPr bwMode="auto">
              <a:xfrm>
                <a:off x="2068" y="1240"/>
                <a:ext cx="616" cy="100"/>
              </a:xfrm>
              <a:prstGeom prst="rect">
                <a:avLst/>
              </a:prstGeom>
              <a:solidFill>
                <a:schemeClr val="folHlink"/>
              </a:solidFill>
              <a:ln w="12700">
                <a:solidFill>
                  <a:schemeClr val="tx2"/>
                </a:solidFill>
                <a:miter lim="800000"/>
                <a:headEnd/>
                <a:tailEnd/>
              </a:ln>
            </p:spPr>
            <p:txBody>
              <a:bodyPr wrap="none" anchor="ctr"/>
              <a:lstStyle/>
              <a:p>
                <a:endParaRPr lang="en-US"/>
              </a:p>
            </p:txBody>
          </p:sp>
          <p:sp>
            <p:nvSpPr>
              <p:cNvPr id="42" name="Line 1036"/>
              <p:cNvSpPr>
                <a:spLocks noChangeShapeType="1"/>
              </p:cNvSpPr>
              <p:nvPr/>
            </p:nvSpPr>
            <p:spPr bwMode="auto">
              <a:xfrm>
                <a:off x="2259" y="912"/>
                <a:ext cx="0" cy="432"/>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 name="Line 1037"/>
              <p:cNvSpPr>
                <a:spLocks noChangeShapeType="1"/>
              </p:cNvSpPr>
              <p:nvPr/>
            </p:nvSpPr>
            <p:spPr bwMode="auto">
              <a:xfrm>
                <a:off x="2493" y="912"/>
                <a:ext cx="0" cy="432"/>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 name="Group 1038"/>
            <p:cNvGrpSpPr>
              <a:grpSpLocks/>
            </p:cNvGrpSpPr>
            <p:nvPr/>
          </p:nvGrpSpPr>
          <p:grpSpPr bwMode="auto">
            <a:xfrm>
              <a:off x="2068" y="1440"/>
              <a:ext cx="616" cy="432"/>
              <a:chOff x="2068" y="1440"/>
              <a:chExt cx="616" cy="432"/>
            </a:xfrm>
          </p:grpSpPr>
          <p:sp>
            <p:nvSpPr>
              <p:cNvPr id="32" name="Rectangle 1039"/>
              <p:cNvSpPr>
                <a:spLocks noChangeArrowheads="1"/>
              </p:cNvSpPr>
              <p:nvPr/>
            </p:nvSpPr>
            <p:spPr bwMode="auto">
              <a:xfrm>
                <a:off x="2068" y="1444"/>
                <a:ext cx="616" cy="100"/>
              </a:xfrm>
              <a:prstGeom prst="rect">
                <a:avLst/>
              </a:prstGeom>
              <a:solidFill>
                <a:schemeClr val="folHlink"/>
              </a:solidFill>
              <a:ln w="12700">
                <a:solidFill>
                  <a:schemeClr val="tx2"/>
                </a:solidFill>
                <a:miter lim="800000"/>
                <a:headEnd/>
                <a:tailEnd/>
              </a:ln>
            </p:spPr>
            <p:txBody>
              <a:bodyPr wrap="none" anchor="ctr"/>
              <a:lstStyle/>
              <a:p>
                <a:endParaRPr lang="en-US"/>
              </a:p>
            </p:txBody>
          </p:sp>
          <p:sp>
            <p:nvSpPr>
              <p:cNvPr id="33" name="Rectangle 1040"/>
              <p:cNvSpPr>
                <a:spLocks noChangeArrowheads="1"/>
              </p:cNvSpPr>
              <p:nvPr/>
            </p:nvSpPr>
            <p:spPr bwMode="auto">
              <a:xfrm>
                <a:off x="2068" y="1552"/>
                <a:ext cx="616" cy="100"/>
              </a:xfrm>
              <a:prstGeom prst="rect">
                <a:avLst/>
              </a:prstGeom>
              <a:solidFill>
                <a:schemeClr val="folHlink"/>
              </a:solidFill>
              <a:ln w="12700">
                <a:solidFill>
                  <a:schemeClr val="tx2"/>
                </a:solidFill>
                <a:miter lim="800000"/>
                <a:headEnd/>
                <a:tailEnd/>
              </a:ln>
            </p:spPr>
            <p:txBody>
              <a:bodyPr wrap="none" anchor="ctr"/>
              <a:lstStyle/>
              <a:p>
                <a:endParaRPr lang="en-US"/>
              </a:p>
            </p:txBody>
          </p:sp>
          <p:sp>
            <p:nvSpPr>
              <p:cNvPr id="34" name="Rectangle 1041"/>
              <p:cNvSpPr>
                <a:spLocks noChangeArrowheads="1"/>
              </p:cNvSpPr>
              <p:nvPr/>
            </p:nvSpPr>
            <p:spPr bwMode="auto">
              <a:xfrm>
                <a:off x="2068" y="1660"/>
                <a:ext cx="616" cy="100"/>
              </a:xfrm>
              <a:prstGeom prst="rect">
                <a:avLst/>
              </a:prstGeom>
              <a:solidFill>
                <a:schemeClr val="folHlink"/>
              </a:solidFill>
              <a:ln w="12700">
                <a:solidFill>
                  <a:schemeClr val="tx2"/>
                </a:solidFill>
                <a:miter lim="800000"/>
                <a:headEnd/>
                <a:tailEnd/>
              </a:ln>
            </p:spPr>
            <p:txBody>
              <a:bodyPr wrap="none" anchor="ctr"/>
              <a:lstStyle/>
              <a:p>
                <a:endParaRPr lang="en-US"/>
              </a:p>
            </p:txBody>
          </p:sp>
          <p:sp>
            <p:nvSpPr>
              <p:cNvPr id="35" name="Rectangle 1042"/>
              <p:cNvSpPr>
                <a:spLocks noChangeArrowheads="1"/>
              </p:cNvSpPr>
              <p:nvPr/>
            </p:nvSpPr>
            <p:spPr bwMode="auto">
              <a:xfrm>
                <a:off x="2068" y="1768"/>
                <a:ext cx="616" cy="100"/>
              </a:xfrm>
              <a:prstGeom prst="rect">
                <a:avLst/>
              </a:prstGeom>
              <a:solidFill>
                <a:schemeClr val="folHlink"/>
              </a:solidFill>
              <a:ln w="12700">
                <a:solidFill>
                  <a:schemeClr val="tx2"/>
                </a:solidFill>
                <a:miter lim="800000"/>
                <a:headEnd/>
                <a:tailEnd/>
              </a:ln>
            </p:spPr>
            <p:txBody>
              <a:bodyPr wrap="none" anchor="ctr"/>
              <a:lstStyle/>
              <a:p>
                <a:endParaRPr lang="en-US"/>
              </a:p>
            </p:txBody>
          </p:sp>
          <p:sp>
            <p:nvSpPr>
              <p:cNvPr id="36" name="Line 1043"/>
              <p:cNvSpPr>
                <a:spLocks noChangeShapeType="1"/>
              </p:cNvSpPr>
              <p:nvPr/>
            </p:nvSpPr>
            <p:spPr bwMode="auto">
              <a:xfrm>
                <a:off x="2259" y="1440"/>
                <a:ext cx="0" cy="432"/>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7" name="Line 1044"/>
              <p:cNvSpPr>
                <a:spLocks noChangeShapeType="1"/>
              </p:cNvSpPr>
              <p:nvPr/>
            </p:nvSpPr>
            <p:spPr bwMode="auto">
              <a:xfrm>
                <a:off x="2493" y="1440"/>
                <a:ext cx="0" cy="432"/>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7" name="Group 1045"/>
            <p:cNvGrpSpPr>
              <a:grpSpLocks/>
            </p:cNvGrpSpPr>
            <p:nvPr/>
          </p:nvGrpSpPr>
          <p:grpSpPr bwMode="auto">
            <a:xfrm>
              <a:off x="2068" y="1968"/>
              <a:ext cx="616" cy="432"/>
              <a:chOff x="2068" y="1968"/>
              <a:chExt cx="616" cy="432"/>
            </a:xfrm>
          </p:grpSpPr>
          <p:sp>
            <p:nvSpPr>
              <p:cNvPr id="26" name="Rectangle 1046"/>
              <p:cNvSpPr>
                <a:spLocks noChangeArrowheads="1"/>
              </p:cNvSpPr>
              <p:nvPr/>
            </p:nvSpPr>
            <p:spPr bwMode="auto">
              <a:xfrm>
                <a:off x="2068" y="1972"/>
                <a:ext cx="616" cy="100"/>
              </a:xfrm>
              <a:prstGeom prst="rect">
                <a:avLst/>
              </a:prstGeom>
              <a:solidFill>
                <a:schemeClr val="folHlink"/>
              </a:solidFill>
              <a:ln w="12700">
                <a:solidFill>
                  <a:schemeClr val="tx2"/>
                </a:solidFill>
                <a:miter lim="800000"/>
                <a:headEnd/>
                <a:tailEnd/>
              </a:ln>
            </p:spPr>
            <p:txBody>
              <a:bodyPr wrap="none" anchor="ctr"/>
              <a:lstStyle/>
              <a:p>
                <a:endParaRPr lang="en-US"/>
              </a:p>
            </p:txBody>
          </p:sp>
          <p:sp>
            <p:nvSpPr>
              <p:cNvPr id="27" name="Rectangle 1047"/>
              <p:cNvSpPr>
                <a:spLocks noChangeArrowheads="1"/>
              </p:cNvSpPr>
              <p:nvPr/>
            </p:nvSpPr>
            <p:spPr bwMode="auto">
              <a:xfrm>
                <a:off x="2068" y="2080"/>
                <a:ext cx="616" cy="100"/>
              </a:xfrm>
              <a:prstGeom prst="rect">
                <a:avLst/>
              </a:prstGeom>
              <a:solidFill>
                <a:schemeClr val="folHlink"/>
              </a:solidFill>
              <a:ln w="12700">
                <a:solidFill>
                  <a:schemeClr val="tx2"/>
                </a:solidFill>
                <a:miter lim="800000"/>
                <a:headEnd/>
                <a:tailEnd/>
              </a:ln>
            </p:spPr>
            <p:txBody>
              <a:bodyPr wrap="none" anchor="ctr"/>
              <a:lstStyle/>
              <a:p>
                <a:endParaRPr lang="en-US"/>
              </a:p>
            </p:txBody>
          </p:sp>
          <p:sp>
            <p:nvSpPr>
              <p:cNvPr id="28" name="Rectangle 1048"/>
              <p:cNvSpPr>
                <a:spLocks noChangeArrowheads="1"/>
              </p:cNvSpPr>
              <p:nvPr/>
            </p:nvSpPr>
            <p:spPr bwMode="auto">
              <a:xfrm>
                <a:off x="2068" y="2188"/>
                <a:ext cx="616" cy="100"/>
              </a:xfrm>
              <a:prstGeom prst="rect">
                <a:avLst/>
              </a:prstGeom>
              <a:solidFill>
                <a:schemeClr val="folHlink"/>
              </a:solidFill>
              <a:ln w="12700">
                <a:solidFill>
                  <a:schemeClr val="tx2"/>
                </a:solidFill>
                <a:miter lim="800000"/>
                <a:headEnd/>
                <a:tailEnd/>
              </a:ln>
            </p:spPr>
            <p:txBody>
              <a:bodyPr wrap="none" anchor="ctr"/>
              <a:lstStyle/>
              <a:p>
                <a:endParaRPr lang="en-US"/>
              </a:p>
            </p:txBody>
          </p:sp>
          <p:sp>
            <p:nvSpPr>
              <p:cNvPr id="29" name="Rectangle 1049"/>
              <p:cNvSpPr>
                <a:spLocks noChangeArrowheads="1"/>
              </p:cNvSpPr>
              <p:nvPr/>
            </p:nvSpPr>
            <p:spPr bwMode="auto">
              <a:xfrm>
                <a:off x="2068" y="2296"/>
                <a:ext cx="616" cy="100"/>
              </a:xfrm>
              <a:prstGeom prst="rect">
                <a:avLst/>
              </a:prstGeom>
              <a:solidFill>
                <a:schemeClr val="folHlink"/>
              </a:solidFill>
              <a:ln w="12700">
                <a:solidFill>
                  <a:schemeClr val="tx2"/>
                </a:solidFill>
                <a:miter lim="800000"/>
                <a:headEnd/>
                <a:tailEnd/>
              </a:ln>
            </p:spPr>
            <p:txBody>
              <a:bodyPr wrap="none" anchor="ctr"/>
              <a:lstStyle/>
              <a:p>
                <a:endParaRPr lang="en-US"/>
              </a:p>
            </p:txBody>
          </p:sp>
          <p:sp>
            <p:nvSpPr>
              <p:cNvPr id="30" name="Line 1050"/>
              <p:cNvSpPr>
                <a:spLocks noChangeShapeType="1"/>
              </p:cNvSpPr>
              <p:nvPr/>
            </p:nvSpPr>
            <p:spPr bwMode="auto">
              <a:xfrm>
                <a:off x="2259" y="1968"/>
                <a:ext cx="0" cy="432"/>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 name="Line 1051"/>
              <p:cNvSpPr>
                <a:spLocks noChangeShapeType="1"/>
              </p:cNvSpPr>
              <p:nvPr/>
            </p:nvSpPr>
            <p:spPr bwMode="auto">
              <a:xfrm>
                <a:off x="2493" y="1968"/>
                <a:ext cx="0" cy="432"/>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8" name="Rectangle 1052"/>
            <p:cNvSpPr>
              <a:spLocks noChangeArrowheads="1"/>
            </p:cNvSpPr>
            <p:nvPr/>
          </p:nvSpPr>
          <p:spPr bwMode="auto">
            <a:xfrm>
              <a:off x="3460" y="718"/>
              <a:ext cx="616" cy="424"/>
            </a:xfrm>
            <a:prstGeom prst="rect">
              <a:avLst/>
            </a:prstGeom>
            <a:solidFill>
              <a:schemeClr val="bg2"/>
            </a:solidFill>
            <a:ln w="12700">
              <a:solidFill>
                <a:schemeClr val="tx2"/>
              </a:solidFill>
              <a:miter lim="800000"/>
              <a:headEnd/>
              <a:tailEnd/>
            </a:ln>
          </p:spPr>
          <p:txBody>
            <a:bodyPr wrap="none" anchor="ctr"/>
            <a:lstStyle/>
            <a:p>
              <a:endParaRPr lang="en-US"/>
            </a:p>
          </p:txBody>
        </p:sp>
        <p:sp>
          <p:nvSpPr>
            <p:cNvPr id="9" name="Rectangle 1053"/>
            <p:cNvSpPr>
              <a:spLocks noChangeArrowheads="1"/>
            </p:cNvSpPr>
            <p:nvPr/>
          </p:nvSpPr>
          <p:spPr bwMode="auto">
            <a:xfrm>
              <a:off x="3460" y="1300"/>
              <a:ext cx="616" cy="424"/>
            </a:xfrm>
            <a:prstGeom prst="rect">
              <a:avLst/>
            </a:prstGeom>
            <a:solidFill>
              <a:schemeClr val="bg2"/>
            </a:solidFill>
            <a:ln w="12700">
              <a:solidFill>
                <a:schemeClr val="tx2"/>
              </a:solidFill>
              <a:miter lim="800000"/>
              <a:headEnd/>
              <a:tailEnd/>
            </a:ln>
          </p:spPr>
          <p:txBody>
            <a:bodyPr wrap="none" anchor="ctr"/>
            <a:lstStyle/>
            <a:p>
              <a:endParaRPr lang="en-US"/>
            </a:p>
          </p:txBody>
        </p:sp>
        <p:sp>
          <p:nvSpPr>
            <p:cNvPr id="10" name="Rectangle 1054"/>
            <p:cNvSpPr>
              <a:spLocks noChangeArrowheads="1"/>
            </p:cNvSpPr>
            <p:nvPr/>
          </p:nvSpPr>
          <p:spPr bwMode="auto">
            <a:xfrm>
              <a:off x="3460" y="2164"/>
              <a:ext cx="616" cy="424"/>
            </a:xfrm>
            <a:prstGeom prst="rect">
              <a:avLst/>
            </a:prstGeom>
            <a:solidFill>
              <a:schemeClr val="bg2"/>
            </a:solidFill>
            <a:ln w="12700">
              <a:solidFill>
                <a:schemeClr val="tx2"/>
              </a:solidFill>
              <a:miter lim="800000"/>
              <a:headEnd/>
              <a:tailEnd/>
            </a:ln>
          </p:spPr>
          <p:txBody>
            <a:bodyPr wrap="none" anchor="ctr"/>
            <a:lstStyle/>
            <a:p>
              <a:endParaRPr lang="en-US"/>
            </a:p>
          </p:txBody>
        </p:sp>
        <p:sp>
          <p:nvSpPr>
            <p:cNvPr id="11" name="Rectangle 1055"/>
            <p:cNvSpPr>
              <a:spLocks noChangeArrowheads="1"/>
            </p:cNvSpPr>
            <p:nvPr/>
          </p:nvSpPr>
          <p:spPr bwMode="auto">
            <a:xfrm>
              <a:off x="3493" y="692"/>
              <a:ext cx="52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800" b="1" dirty="0">
                  <a:solidFill>
                    <a:srgbClr val="0070C0"/>
                  </a:solidFill>
                </a:rPr>
                <a:t>Data</a:t>
              </a:r>
            </a:p>
            <a:p>
              <a:pPr algn="l"/>
              <a:r>
                <a:rPr lang="en-US" sz="1800" b="1" dirty="0">
                  <a:solidFill>
                    <a:srgbClr val="0070C0"/>
                  </a:solidFill>
                </a:rPr>
                <a:t>Page 1</a:t>
              </a:r>
              <a:endParaRPr lang="en-US" sz="1800" dirty="0">
                <a:solidFill>
                  <a:srgbClr val="0070C0"/>
                </a:solidFill>
              </a:endParaRPr>
            </a:p>
          </p:txBody>
        </p:sp>
        <p:sp>
          <p:nvSpPr>
            <p:cNvPr id="12" name="Rectangle 1056"/>
            <p:cNvSpPr>
              <a:spLocks noChangeArrowheads="1"/>
            </p:cNvSpPr>
            <p:nvPr/>
          </p:nvSpPr>
          <p:spPr bwMode="auto">
            <a:xfrm>
              <a:off x="3493" y="1268"/>
              <a:ext cx="52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800" b="1" dirty="0">
                  <a:solidFill>
                    <a:srgbClr val="0070C0"/>
                  </a:solidFill>
                </a:rPr>
                <a:t>Data</a:t>
              </a:r>
            </a:p>
            <a:p>
              <a:pPr algn="l"/>
              <a:r>
                <a:rPr lang="en-US" sz="1800" b="1" dirty="0">
                  <a:solidFill>
                    <a:srgbClr val="0070C0"/>
                  </a:solidFill>
                </a:rPr>
                <a:t>Page 2</a:t>
              </a:r>
            </a:p>
          </p:txBody>
        </p:sp>
        <p:sp>
          <p:nvSpPr>
            <p:cNvPr id="13" name="Rectangle 1057"/>
            <p:cNvSpPr>
              <a:spLocks noChangeArrowheads="1"/>
            </p:cNvSpPr>
            <p:nvPr/>
          </p:nvSpPr>
          <p:spPr bwMode="auto">
            <a:xfrm>
              <a:off x="3494" y="2145"/>
              <a:ext cx="55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800" b="1" dirty="0">
                  <a:solidFill>
                    <a:srgbClr val="0070C0"/>
                  </a:solidFill>
                </a:rPr>
                <a:t>Data</a:t>
              </a:r>
            </a:p>
            <a:p>
              <a:pPr algn="l"/>
              <a:r>
                <a:rPr lang="en-US" sz="1800" b="1" dirty="0">
                  <a:solidFill>
                    <a:srgbClr val="0070C0"/>
                  </a:solidFill>
                </a:rPr>
                <a:t>Page N</a:t>
              </a:r>
              <a:endParaRPr lang="en-US" sz="1800" dirty="0">
                <a:solidFill>
                  <a:srgbClr val="0070C0"/>
                </a:solidFill>
              </a:endParaRPr>
            </a:p>
          </p:txBody>
        </p:sp>
        <p:sp>
          <p:nvSpPr>
            <p:cNvPr id="14" name="Rectangle 1058"/>
            <p:cNvSpPr>
              <a:spLocks noChangeArrowheads="1"/>
            </p:cNvSpPr>
            <p:nvPr/>
          </p:nvSpPr>
          <p:spPr bwMode="auto">
            <a:xfrm>
              <a:off x="1429" y="946"/>
              <a:ext cx="57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800" b="1">
                  <a:solidFill>
                    <a:schemeClr val="tx1"/>
                  </a:solidFill>
                </a:rPr>
                <a:t>Header</a:t>
              </a:r>
            </a:p>
            <a:p>
              <a:pPr algn="l"/>
              <a:r>
                <a:rPr lang="en-US" sz="1800" b="1">
                  <a:solidFill>
                    <a:schemeClr val="tx1"/>
                  </a:solidFill>
                </a:rPr>
                <a:t>Page</a:t>
              </a:r>
            </a:p>
          </p:txBody>
        </p:sp>
        <p:sp>
          <p:nvSpPr>
            <p:cNvPr id="15" name="Rectangle 1059"/>
            <p:cNvSpPr>
              <a:spLocks noChangeArrowheads="1"/>
            </p:cNvSpPr>
            <p:nvPr/>
          </p:nvSpPr>
          <p:spPr bwMode="auto">
            <a:xfrm>
              <a:off x="2005" y="2434"/>
              <a:ext cx="80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400" b="1">
                  <a:solidFill>
                    <a:schemeClr val="tx1"/>
                  </a:solidFill>
                </a:rPr>
                <a:t>DIRECTORY</a:t>
              </a:r>
              <a:endParaRPr lang="en-US" sz="1400" b="1">
                <a:solidFill>
                  <a:schemeClr val="folHlink"/>
                </a:solidFill>
              </a:endParaRPr>
            </a:p>
          </p:txBody>
        </p:sp>
        <p:grpSp>
          <p:nvGrpSpPr>
            <p:cNvPr id="16" name="Group 1060"/>
            <p:cNvGrpSpPr>
              <a:grpSpLocks/>
            </p:cNvGrpSpPr>
            <p:nvPr/>
          </p:nvGrpSpPr>
          <p:grpSpPr bwMode="auto">
            <a:xfrm>
              <a:off x="1825" y="1297"/>
              <a:ext cx="240" cy="191"/>
              <a:chOff x="1825" y="1297"/>
              <a:chExt cx="240" cy="191"/>
            </a:xfrm>
          </p:grpSpPr>
          <p:sp>
            <p:nvSpPr>
              <p:cNvPr id="24" name="Arc 1061"/>
              <p:cNvSpPr>
                <a:spLocks/>
              </p:cNvSpPr>
              <p:nvPr/>
            </p:nvSpPr>
            <p:spPr bwMode="auto">
              <a:xfrm>
                <a:off x="1825" y="1297"/>
                <a:ext cx="240" cy="96"/>
              </a:xfrm>
              <a:custGeom>
                <a:avLst/>
                <a:gdLst>
                  <a:gd name="T0" fmla="*/ 0 w 21600"/>
                  <a:gd name="T1" fmla="*/ 0 h 21600"/>
                  <a:gd name="T2" fmla="*/ 3 w 21600"/>
                  <a:gd name="T3" fmla="*/ 0 h 21600"/>
                  <a:gd name="T4" fmla="*/ 3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21599"/>
                    </a:moveTo>
                    <a:cubicBezTo>
                      <a:pt x="-1" y="9705"/>
                      <a:pt x="9615" y="49"/>
                      <a:pt x="21510" y="0"/>
                    </a:cubicBezTo>
                  </a:path>
                  <a:path w="21600" h="21600" stroke="0" extrusionOk="0">
                    <a:moveTo>
                      <a:pt x="-1" y="21599"/>
                    </a:moveTo>
                    <a:cubicBezTo>
                      <a:pt x="-1" y="9705"/>
                      <a:pt x="9615" y="49"/>
                      <a:pt x="21510" y="0"/>
                    </a:cubicBezTo>
                    <a:lnTo>
                      <a:pt x="21600" y="21600"/>
                    </a:lnTo>
                    <a:lnTo>
                      <a:pt x="-1" y="21599"/>
                    </a:lnTo>
                    <a:close/>
                  </a:path>
                </a:pathLst>
              </a:custGeom>
              <a:noFill/>
              <a:ln w="127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 name="Arc 1062"/>
              <p:cNvSpPr>
                <a:spLocks/>
              </p:cNvSpPr>
              <p:nvPr/>
            </p:nvSpPr>
            <p:spPr bwMode="auto">
              <a:xfrm>
                <a:off x="1825" y="1392"/>
                <a:ext cx="240" cy="96"/>
              </a:xfrm>
              <a:custGeom>
                <a:avLst/>
                <a:gdLst>
                  <a:gd name="T0" fmla="*/ 3 w 21600"/>
                  <a:gd name="T1" fmla="*/ 0 h 21600"/>
                  <a:gd name="T2" fmla="*/ 0 w 21600"/>
                  <a:gd name="T3" fmla="*/ 0 h 21600"/>
                  <a:gd name="T4" fmla="*/ 3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599"/>
                    </a:moveTo>
                    <a:cubicBezTo>
                      <a:pt x="9670" y="21599"/>
                      <a:pt x="-1" y="11929"/>
                      <a:pt x="-1" y="-1"/>
                    </a:cubicBezTo>
                  </a:path>
                  <a:path w="21600" h="21600" stroke="0" extrusionOk="0">
                    <a:moveTo>
                      <a:pt x="21600" y="21599"/>
                    </a:moveTo>
                    <a:cubicBezTo>
                      <a:pt x="9670" y="21599"/>
                      <a:pt x="-1" y="11929"/>
                      <a:pt x="-1" y="-1"/>
                    </a:cubicBezTo>
                    <a:lnTo>
                      <a:pt x="21600" y="0"/>
                    </a:lnTo>
                    <a:lnTo>
                      <a:pt x="21600" y="21599"/>
                    </a:lnTo>
                    <a:close/>
                  </a:path>
                </a:pathLst>
              </a:custGeom>
              <a:noFill/>
              <a:ln w="12700" cap="rnd">
                <a:solidFill>
                  <a:schemeClr val="accent2"/>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7" name="Group 1063"/>
            <p:cNvGrpSpPr>
              <a:grpSpLocks/>
            </p:cNvGrpSpPr>
            <p:nvPr/>
          </p:nvGrpSpPr>
          <p:grpSpPr bwMode="auto">
            <a:xfrm>
              <a:off x="1825" y="1825"/>
              <a:ext cx="240" cy="191"/>
              <a:chOff x="1825" y="1825"/>
              <a:chExt cx="240" cy="191"/>
            </a:xfrm>
          </p:grpSpPr>
          <p:sp>
            <p:nvSpPr>
              <p:cNvPr id="22" name="Arc 1064"/>
              <p:cNvSpPr>
                <a:spLocks/>
              </p:cNvSpPr>
              <p:nvPr/>
            </p:nvSpPr>
            <p:spPr bwMode="auto">
              <a:xfrm>
                <a:off x="1825" y="1825"/>
                <a:ext cx="240" cy="96"/>
              </a:xfrm>
              <a:custGeom>
                <a:avLst/>
                <a:gdLst>
                  <a:gd name="T0" fmla="*/ 0 w 21600"/>
                  <a:gd name="T1" fmla="*/ 0 h 21600"/>
                  <a:gd name="T2" fmla="*/ 3 w 21600"/>
                  <a:gd name="T3" fmla="*/ 0 h 21600"/>
                  <a:gd name="T4" fmla="*/ 3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21599"/>
                    </a:moveTo>
                    <a:cubicBezTo>
                      <a:pt x="-1" y="9705"/>
                      <a:pt x="9615" y="49"/>
                      <a:pt x="21510" y="0"/>
                    </a:cubicBezTo>
                  </a:path>
                  <a:path w="21600" h="21600" stroke="0" extrusionOk="0">
                    <a:moveTo>
                      <a:pt x="-1" y="21599"/>
                    </a:moveTo>
                    <a:cubicBezTo>
                      <a:pt x="-1" y="9705"/>
                      <a:pt x="9615" y="49"/>
                      <a:pt x="21510" y="0"/>
                    </a:cubicBezTo>
                    <a:lnTo>
                      <a:pt x="21600" y="21600"/>
                    </a:lnTo>
                    <a:lnTo>
                      <a:pt x="-1" y="21599"/>
                    </a:lnTo>
                    <a:close/>
                  </a:path>
                </a:pathLst>
              </a:custGeom>
              <a:noFill/>
              <a:ln w="127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 name="Arc 1065"/>
              <p:cNvSpPr>
                <a:spLocks/>
              </p:cNvSpPr>
              <p:nvPr/>
            </p:nvSpPr>
            <p:spPr bwMode="auto">
              <a:xfrm>
                <a:off x="1825" y="1920"/>
                <a:ext cx="240" cy="96"/>
              </a:xfrm>
              <a:custGeom>
                <a:avLst/>
                <a:gdLst>
                  <a:gd name="T0" fmla="*/ 3 w 21600"/>
                  <a:gd name="T1" fmla="*/ 0 h 21600"/>
                  <a:gd name="T2" fmla="*/ 0 w 21600"/>
                  <a:gd name="T3" fmla="*/ 0 h 21600"/>
                  <a:gd name="T4" fmla="*/ 3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599"/>
                    </a:moveTo>
                    <a:cubicBezTo>
                      <a:pt x="9670" y="21599"/>
                      <a:pt x="-1" y="11929"/>
                      <a:pt x="-1" y="-1"/>
                    </a:cubicBezTo>
                  </a:path>
                  <a:path w="21600" h="21600" stroke="0" extrusionOk="0">
                    <a:moveTo>
                      <a:pt x="21600" y="21599"/>
                    </a:moveTo>
                    <a:cubicBezTo>
                      <a:pt x="9670" y="21599"/>
                      <a:pt x="-1" y="11929"/>
                      <a:pt x="-1" y="-1"/>
                    </a:cubicBezTo>
                    <a:lnTo>
                      <a:pt x="21600" y="0"/>
                    </a:lnTo>
                    <a:lnTo>
                      <a:pt x="21600" y="21599"/>
                    </a:lnTo>
                    <a:close/>
                  </a:path>
                </a:pathLst>
              </a:custGeom>
              <a:noFill/>
              <a:ln w="12700" cap="rnd">
                <a:solidFill>
                  <a:schemeClr val="accent2"/>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18" name="Arc 1066"/>
            <p:cNvSpPr>
              <a:spLocks/>
            </p:cNvSpPr>
            <p:nvPr/>
          </p:nvSpPr>
          <p:spPr bwMode="auto">
            <a:xfrm>
              <a:off x="2161" y="769"/>
              <a:ext cx="1296" cy="192"/>
            </a:xfrm>
            <a:custGeom>
              <a:avLst/>
              <a:gdLst>
                <a:gd name="T0" fmla="*/ 0 w 21600"/>
                <a:gd name="T1" fmla="*/ 2 h 21600"/>
                <a:gd name="T2" fmla="*/ 78 w 21600"/>
                <a:gd name="T3" fmla="*/ 0 h 21600"/>
                <a:gd name="T4" fmla="*/ 78 w 21600"/>
                <a:gd name="T5" fmla="*/ 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21599"/>
                  </a:moveTo>
                  <a:cubicBezTo>
                    <a:pt x="-1" y="9677"/>
                    <a:pt x="9660" y="9"/>
                    <a:pt x="21583" y="0"/>
                  </a:cubicBezTo>
                </a:path>
                <a:path w="21600" h="21600" stroke="0" extrusionOk="0">
                  <a:moveTo>
                    <a:pt x="-1" y="21599"/>
                  </a:moveTo>
                  <a:cubicBezTo>
                    <a:pt x="-1" y="9677"/>
                    <a:pt x="9660" y="9"/>
                    <a:pt x="21583" y="0"/>
                  </a:cubicBezTo>
                  <a:lnTo>
                    <a:pt x="21600" y="21600"/>
                  </a:lnTo>
                  <a:lnTo>
                    <a:pt x="-1" y="21599"/>
                  </a:lnTo>
                  <a:close/>
                </a:path>
              </a:pathLst>
            </a:custGeom>
            <a:noFill/>
            <a:ln w="12700" cap="rnd">
              <a:solidFill>
                <a:schemeClr val="tx1"/>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 name="Arc 1067"/>
            <p:cNvSpPr>
              <a:spLocks/>
            </p:cNvSpPr>
            <p:nvPr/>
          </p:nvSpPr>
          <p:spPr bwMode="auto">
            <a:xfrm>
              <a:off x="2353" y="960"/>
              <a:ext cx="1104" cy="384"/>
            </a:xfrm>
            <a:custGeom>
              <a:avLst/>
              <a:gdLst>
                <a:gd name="T0" fmla="*/ 56 w 21600"/>
                <a:gd name="T1" fmla="*/ 7 h 21600"/>
                <a:gd name="T2" fmla="*/ 0 w 21600"/>
                <a:gd name="T3" fmla="*/ 0 h 21600"/>
                <a:gd name="T4" fmla="*/ 56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599"/>
                  </a:moveTo>
                  <a:cubicBezTo>
                    <a:pt x="9670" y="21599"/>
                    <a:pt x="-1" y="11929"/>
                    <a:pt x="-1" y="-1"/>
                  </a:cubicBezTo>
                </a:path>
                <a:path w="21600" h="21600" stroke="0" extrusionOk="0">
                  <a:moveTo>
                    <a:pt x="21600" y="21599"/>
                  </a:moveTo>
                  <a:cubicBezTo>
                    <a:pt x="9670" y="21599"/>
                    <a:pt x="-1" y="11929"/>
                    <a:pt x="-1" y="-1"/>
                  </a:cubicBezTo>
                  <a:lnTo>
                    <a:pt x="21600" y="0"/>
                  </a:lnTo>
                  <a:lnTo>
                    <a:pt x="21600" y="21599"/>
                  </a:lnTo>
                  <a:close/>
                </a:path>
              </a:pathLst>
            </a:custGeom>
            <a:noFill/>
            <a:ln w="12700" cap="rnd">
              <a:solidFill>
                <a:schemeClr val="tx1"/>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 name="Arc 1069"/>
            <p:cNvSpPr>
              <a:spLocks/>
            </p:cNvSpPr>
            <p:nvPr/>
          </p:nvSpPr>
          <p:spPr bwMode="auto">
            <a:xfrm>
              <a:off x="2592" y="2017"/>
              <a:ext cx="864" cy="144"/>
            </a:xfrm>
            <a:custGeom>
              <a:avLst/>
              <a:gdLst>
                <a:gd name="T0" fmla="*/ 0 w 21600"/>
                <a:gd name="T1" fmla="*/ 0 h 21600"/>
                <a:gd name="T2" fmla="*/ 35 w 21600"/>
                <a:gd name="T3" fmla="*/ 1 h 21600"/>
                <a:gd name="T4" fmla="*/ 0 w 21600"/>
                <a:gd name="T5" fmla="*/ 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12700" cap="rnd">
              <a:solidFill>
                <a:schemeClr val="tx1"/>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Tree>
    <p:extLst>
      <p:ext uri="{BB962C8B-B14F-4D97-AF65-F5344CB8AC3E}">
        <p14:creationId xmlns:p14="http://schemas.microsoft.com/office/powerpoint/2010/main" val="994687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744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5744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5744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Rectangle 2"/>
          <p:cNvSpPr>
            <a:spLocks noGrp="1" noChangeArrowheads="1"/>
          </p:cNvSpPr>
          <p:nvPr>
            <p:ph type="title"/>
          </p:nvPr>
        </p:nvSpPr>
        <p:spPr>
          <a:xfrm>
            <a:off x="152400" y="274638"/>
            <a:ext cx="8763000" cy="1143000"/>
          </a:xfrm>
          <a:noFill/>
        </p:spPr>
        <p:txBody>
          <a:bodyPr lIns="92075" tIns="46038" rIns="92075" bIns="46038">
            <a:normAutofit fontScale="90000"/>
          </a:bodyPr>
          <a:lstStyle/>
          <a:p>
            <a:r>
              <a:rPr lang="en-US" dirty="0" smtClean="0">
                <a:ea typeface="ＭＳ Ｐゴシック" pitchFamily="34" charset="-128"/>
              </a:rPr>
              <a:t>Redundant Arrays of Independent Disks</a:t>
            </a:r>
          </a:p>
        </p:txBody>
      </p:sp>
      <p:sp>
        <p:nvSpPr>
          <p:cNvPr id="116742" name="Rectangle 3"/>
          <p:cNvSpPr>
            <a:spLocks noGrp="1" noChangeArrowheads="1"/>
          </p:cNvSpPr>
          <p:nvPr>
            <p:ph type="body" idx="1"/>
          </p:nvPr>
        </p:nvSpPr>
        <p:spPr>
          <a:xfrm>
            <a:off x="609600" y="1524000"/>
            <a:ext cx="8305800" cy="5257800"/>
          </a:xfrm>
          <a:noFill/>
        </p:spPr>
        <p:txBody>
          <a:bodyPr lIns="92075" tIns="46038" rIns="92075" bIns="46038">
            <a:normAutofit/>
          </a:bodyPr>
          <a:lstStyle/>
          <a:p>
            <a:pPr>
              <a:buFont typeface="Wingdings" pitchFamily="2" charset="2"/>
              <a:buChar char="§"/>
            </a:pPr>
            <a:r>
              <a:rPr lang="en-US" sz="2800" dirty="0"/>
              <a:t>A system depending on </a:t>
            </a:r>
            <a:r>
              <a:rPr lang="en-US" sz="2800" b="1" i="1" dirty="0"/>
              <a:t>N </a:t>
            </a:r>
            <a:r>
              <a:rPr lang="en-US" sz="2800" dirty="0"/>
              <a:t>disks is much more likely to fail than one depending on one disk</a:t>
            </a:r>
          </a:p>
          <a:p>
            <a:pPr lvl="1">
              <a:buFont typeface="Wingdings" pitchFamily="2" charset="2"/>
              <a:buChar char="§"/>
            </a:pPr>
            <a:r>
              <a:rPr lang="en-US" dirty="0" smtClean="0"/>
              <a:t>If the probability </a:t>
            </a:r>
            <a:r>
              <a:rPr lang="en-US" dirty="0"/>
              <a:t>of one </a:t>
            </a:r>
            <a:r>
              <a:rPr lang="en-US" dirty="0" smtClean="0"/>
              <a:t>disk to fail </a:t>
            </a:r>
            <a:r>
              <a:rPr lang="en-US" dirty="0"/>
              <a:t>is </a:t>
            </a:r>
            <a:r>
              <a:rPr lang="en-US" b="1" i="1" dirty="0"/>
              <a:t>f</a:t>
            </a:r>
          </a:p>
          <a:p>
            <a:pPr lvl="1">
              <a:buFont typeface="Wingdings" pitchFamily="2" charset="2"/>
              <a:buChar char="§"/>
            </a:pPr>
            <a:r>
              <a:rPr lang="en-US" dirty="0" smtClean="0"/>
              <a:t>Then, the probability </a:t>
            </a:r>
            <a:r>
              <a:rPr lang="en-US" dirty="0"/>
              <a:t>of </a:t>
            </a:r>
            <a:r>
              <a:rPr lang="en-US" dirty="0" smtClean="0"/>
              <a:t>N disks to fail </a:t>
            </a:r>
            <a:r>
              <a:rPr lang="en-US" dirty="0"/>
              <a:t>is </a:t>
            </a:r>
            <a:r>
              <a:rPr lang="en-US" i="1" dirty="0"/>
              <a:t>(1-(1-</a:t>
            </a:r>
            <a:r>
              <a:rPr lang="en-US" b="1" i="1" dirty="0"/>
              <a:t>f</a:t>
            </a:r>
            <a:r>
              <a:rPr lang="en-US" i="1" dirty="0"/>
              <a:t>)</a:t>
            </a:r>
            <a:r>
              <a:rPr lang="en-US" b="1" i="1" baseline="30000" dirty="0"/>
              <a:t>N</a:t>
            </a:r>
            <a:r>
              <a:rPr lang="en-US" i="1" dirty="0" smtClean="0"/>
              <a:t>)</a:t>
            </a:r>
          </a:p>
          <a:p>
            <a:pPr lvl="1">
              <a:buFont typeface="Wingdings" pitchFamily="2" charset="2"/>
              <a:buChar char="§"/>
            </a:pPr>
            <a:endParaRPr lang="en-US" i="1" dirty="0"/>
          </a:p>
          <a:p>
            <a:pPr>
              <a:buFont typeface="Wingdings" pitchFamily="2" charset="2"/>
              <a:buChar char="§"/>
            </a:pPr>
            <a:r>
              <a:rPr lang="en-US" sz="2800" dirty="0" smtClean="0"/>
              <a:t>How would we combine reliability with performance?</a:t>
            </a:r>
          </a:p>
          <a:p>
            <a:pPr lvl="1">
              <a:buFont typeface="Wingdings" pitchFamily="2" charset="2"/>
              <a:buChar char="§"/>
            </a:pPr>
            <a:r>
              <a:rPr lang="en-US" dirty="0" smtClean="0"/>
              <a:t>Redundant Arrays of Inexpensive Disks (</a:t>
            </a:r>
            <a:r>
              <a:rPr lang="en-US" b="1" dirty="0" smtClean="0">
                <a:solidFill>
                  <a:srgbClr val="0070C0"/>
                </a:solidFill>
              </a:rPr>
              <a:t>RAID</a:t>
            </a:r>
            <a:r>
              <a:rPr lang="en-US" dirty="0" smtClean="0"/>
              <a:t>) </a:t>
            </a:r>
            <a:r>
              <a:rPr lang="en-US" i="1" dirty="0" smtClean="0"/>
              <a:t>combines</a:t>
            </a:r>
            <a:r>
              <a:rPr lang="en-US" dirty="0" smtClean="0"/>
              <a:t> </a:t>
            </a:r>
            <a:r>
              <a:rPr lang="en-US" dirty="0" smtClean="0">
                <a:solidFill>
                  <a:srgbClr val="0070C0"/>
                </a:solidFill>
              </a:rPr>
              <a:t>mirroring</a:t>
            </a:r>
            <a:r>
              <a:rPr lang="en-US" dirty="0" smtClean="0"/>
              <a:t> and </a:t>
            </a:r>
            <a:r>
              <a:rPr lang="en-US" dirty="0" smtClean="0">
                <a:solidFill>
                  <a:srgbClr val="0070C0"/>
                </a:solidFill>
              </a:rPr>
              <a:t>striping</a:t>
            </a:r>
            <a:endParaRPr lang="en-US" dirty="0">
              <a:solidFill>
                <a:srgbClr val="0070C0"/>
              </a:solidFill>
            </a:endParaRPr>
          </a:p>
          <a:p>
            <a:pPr>
              <a:buSzPct val="100000"/>
              <a:buFont typeface="Wingdings" pitchFamily="2" charset="2"/>
              <a:buChar char="§"/>
            </a:pPr>
            <a:endParaRPr lang="en-US" sz="2200" dirty="0"/>
          </a:p>
        </p:txBody>
      </p:sp>
      <p:pic>
        <p:nvPicPr>
          <p:cNvPr id="22"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
        <p:nvSpPr>
          <p:cNvPr id="3" name="Oval 2"/>
          <p:cNvSpPr/>
          <p:nvPr/>
        </p:nvSpPr>
        <p:spPr>
          <a:xfrm>
            <a:off x="4417463" y="4469496"/>
            <a:ext cx="1840907" cy="609600"/>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a:endCxn id="24" idx="1"/>
          </p:cNvCxnSpPr>
          <p:nvPr/>
        </p:nvCxnSpPr>
        <p:spPr>
          <a:xfrm>
            <a:off x="5337916" y="5079096"/>
            <a:ext cx="856871" cy="835959"/>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194787" y="5715000"/>
            <a:ext cx="2800190" cy="400110"/>
          </a:xfrm>
          <a:prstGeom prst="rect">
            <a:avLst/>
          </a:prstGeom>
          <a:noFill/>
          <a:ln>
            <a:solidFill>
              <a:srgbClr val="FF0000"/>
            </a:solidFill>
          </a:ln>
        </p:spPr>
        <p:txBody>
          <a:bodyPr wrap="none" rtlCol="0">
            <a:spAutoFit/>
          </a:bodyPr>
          <a:lstStyle/>
          <a:p>
            <a:r>
              <a:rPr lang="en-US" sz="2000" dirty="0" smtClean="0"/>
              <a:t>Nowadays, Independent!</a:t>
            </a:r>
            <a:endParaRPr lang="en-US" sz="2000" dirty="0"/>
          </a:p>
        </p:txBody>
      </p:sp>
    </p:spTree>
    <p:extLst>
      <p:ext uri="{BB962C8B-B14F-4D97-AF65-F5344CB8AC3E}">
        <p14:creationId xmlns:p14="http://schemas.microsoft.com/office/powerpoint/2010/main" val="34209687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74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674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674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674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up)">
                                      <p:cBhvr>
                                        <p:cTn id="21" dur="500"/>
                                        <p:tgtEl>
                                          <p:spTgt spid="3"/>
                                        </p:tgtEl>
                                      </p:cBhvr>
                                    </p:animEffect>
                                  </p:childTnLst>
                                </p:cTn>
                              </p:par>
                              <p:par>
                                <p:cTn id="22" presetID="22" presetClass="entr" presetSubtype="1" fill="hold"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up)">
                                      <p:cBhvr>
                                        <p:cTn id="24" dur="500"/>
                                        <p:tgtEl>
                                          <p:spTgt spid="5"/>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wipe(up)">
                                      <p:cBhvr>
                                        <p:cTn id="2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4"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en-US" dirty="0" smtClean="0"/>
              <a:t>Supporting Record Level Operations</a:t>
            </a:r>
          </a:p>
        </p:txBody>
      </p:sp>
      <p:sp>
        <p:nvSpPr>
          <p:cNvPr id="957443" name="Rectangle 3"/>
          <p:cNvSpPr>
            <a:spLocks noGrp="1" noChangeArrowheads="1"/>
          </p:cNvSpPr>
          <p:nvPr>
            <p:ph type="body" idx="1"/>
          </p:nvPr>
        </p:nvSpPr>
        <p:spPr>
          <a:xfrm>
            <a:off x="533400" y="1600200"/>
            <a:ext cx="8458200" cy="5116512"/>
          </a:xfrm>
        </p:spPr>
        <p:txBody>
          <a:bodyPr>
            <a:normAutofit/>
          </a:bodyPr>
          <a:lstStyle/>
          <a:p>
            <a:pPr lvl="1">
              <a:buFont typeface="Wingdings" pitchFamily="2" charset="2"/>
              <a:buChar char="§"/>
            </a:pPr>
            <a:endParaRPr lang="en-US" sz="2200" dirty="0" smtClean="0"/>
          </a:p>
          <a:p>
            <a:pPr lvl="1">
              <a:buFont typeface="Wingdings" pitchFamily="2" charset="2"/>
              <a:buChar char="§"/>
            </a:pPr>
            <a:endParaRPr lang="en-US" sz="1600" dirty="0" smtClean="0"/>
          </a:p>
          <a:p>
            <a:pPr lvl="1">
              <a:buFont typeface="Wingdings" pitchFamily="2" charset="2"/>
              <a:buChar char="§"/>
            </a:pPr>
            <a:endParaRPr lang="en-US" sz="2400" dirty="0" smtClean="0"/>
          </a:p>
          <a:p>
            <a:pPr lvl="1">
              <a:buFont typeface="Wingdings" pitchFamily="2" charset="2"/>
              <a:buChar char="§"/>
            </a:pPr>
            <a:endParaRPr lang="en-US" sz="2200" dirty="0" smtClean="0"/>
          </a:p>
          <a:p>
            <a:pPr marL="0" indent="0">
              <a:buNone/>
            </a:pPr>
            <a:endParaRPr lang="en-US" sz="2600" dirty="0"/>
          </a:p>
          <a:p>
            <a:pPr>
              <a:buFont typeface="Wingdings" pitchFamily="2" charset="2"/>
              <a:buChar char="§"/>
            </a:pPr>
            <a:endParaRPr lang="en-US" sz="2600" dirty="0"/>
          </a:p>
        </p:txBody>
      </p:sp>
      <p:sp>
        <p:nvSpPr>
          <p:cNvPr id="4" name="Rounded Rectangle 3"/>
          <p:cNvSpPr/>
          <p:nvPr/>
        </p:nvSpPr>
        <p:spPr>
          <a:xfrm>
            <a:off x="3048000" y="1828800"/>
            <a:ext cx="2895600" cy="106680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smtClean="0"/>
              <a:t>Keeping Track of</a:t>
            </a:r>
            <a:endParaRPr lang="en-US" sz="2800" dirty="0"/>
          </a:p>
        </p:txBody>
      </p:sp>
      <p:cxnSp>
        <p:nvCxnSpPr>
          <p:cNvPr id="5" name="Straight Arrow Connector 4"/>
          <p:cNvCxnSpPr>
            <a:stCxn id="4" idx="2"/>
            <a:endCxn id="6" idx="0"/>
          </p:cNvCxnSpPr>
          <p:nvPr/>
        </p:nvCxnSpPr>
        <p:spPr>
          <a:xfrm flipH="1">
            <a:off x="1562100" y="2895600"/>
            <a:ext cx="2933700" cy="115411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Rounded Rectangle 5"/>
          <p:cNvSpPr/>
          <p:nvPr/>
        </p:nvSpPr>
        <p:spPr>
          <a:xfrm>
            <a:off x="304800" y="4049713"/>
            <a:ext cx="2514600"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smtClean="0">
                <a:solidFill>
                  <a:schemeClr val="tx1"/>
                </a:solidFill>
              </a:rPr>
              <a:t>Pages in a File</a:t>
            </a:r>
            <a:endParaRPr lang="en-US" sz="2400" dirty="0">
              <a:solidFill>
                <a:schemeClr val="tx1"/>
              </a:solidFill>
            </a:endParaRPr>
          </a:p>
        </p:txBody>
      </p:sp>
      <p:sp>
        <p:nvSpPr>
          <p:cNvPr id="7" name="Chevron 6"/>
          <p:cNvSpPr/>
          <p:nvPr/>
        </p:nvSpPr>
        <p:spPr>
          <a:xfrm rot="16200000">
            <a:off x="4124325" y="5368376"/>
            <a:ext cx="742950" cy="346075"/>
          </a:xfrm>
          <a:prstGeom prst="chevron">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8" name="Rounded Rectangle 7"/>
          <p:cNvSpPr/>
          <p:nvPr/>
        </p:nvSpPr>
        <p:spPr>
          <a:xfrm>
            <a:off x="3238500" y="4067828"/>
            <a:ext cx="2514600"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smtClean="0">
                <a:solidFill>
                  <a:schemeClr val="tx1"/>
                </a:solidFill>
              </a:rPr>
              <a:t>Records in a Page</a:t>
            </a:r>
            <a:endParaRPr lang="en-US" sz="2400" dirty="0">
              <a:solidFill>
                <a:schemeClr val="tx1"/>
              </a:solidFill>
            </a:endParaRPr>
          </a:p>
        </p:txBody>
      </p:sp>
      <p:sp>
        <p:nvSpPr>
          <p:cNvPr id="9" name="Rounded Rectangle 8"/>
          <p:cNvSpPr/>
          <p:nvPr/>
        </p:nvSpPr>
        <p:spPr>
          <a:xfrm>
            <a:off x="6096000" y="4056063"/>
            <a:ext cx="2819400"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smtClean="0">
                <a:solidFill>
                  <a:schemeClr val="tx1"/>
                </a:solidFill>
              </a:rPr>
              <a:t>Fields in a Record</a:t>
            </a:r>
            <a:endParaRPr lang="en-US" sz="2400" dirty="0">
              <a:solidFill>
                <a:schemeClr val="tx1"/>
              </a:solidFill>
            </a:endParaRPr>
          </a:p>
        </p:txBody>
      </p:sp>
      <p:cxnSp>
        <p:nvCxnSpPr>
          <p:cNvPr id="10" name="Straight Arrow Connector 9"/>
          <p:cNvCxnSpPr>
            <a:stCxn id="4" idx="2"/>
            <a:endCxn id="8" idx="0"/>
          </p:cNvCxnSpPr>
          <p:nvPr/>
        </p:nvCxnSpPr>
        <p:spPr>
          <a:xfrm>
            <a:off x="4495800" y="2895600"/>
            <a:ext cx="0" cy="117222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4" idx="2"/>
            <a:endCxn id="9" idx="0"/>
          </p:cNvCxnSpPr>
          <p:nvPr/>
        </p:nvCxnSpPr>
        <p:spPr>
          <a:xfrm>
            <a:off x="4495800" y="2895600"/>
            <a:ext cx="3009900" cy="11604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6029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en-US" dirty="0" smtClean="0"/>
              <a:t>Page Formats</a:t>
            </a:r>
          </a:p>
        </p:txBody>
      </p:sp>
      <p:sp>
        <p:nvSpPr>
          <p:cNvPr id="957443" name="Rectangle 3"/>
          <p:cNvSpPr>
            <a:spLocks noGrp="1" noChangeArrowheads="1"/>
          </p:cNvSpPr>
          <p:nvPr>
            <p:ph type="body" idx="1"/>
          </p:nvPr>
        </p:nvSpPr>
        <p:spPr>
          <a:xfrm>
            <a:off x="533400" y="1600200"/>
            <a:ext cx="8610600" cy="5257800"/>
          </a:xfrm>
        </p:spPr>
        <p:txBody>
          <a:bodyPr>
            <a:normAutofit/>
          </a:bodyPr>
          <a:lstStyle/>
          <a:p>
            <a:pPr>
              <a:buFont typeface="Wingdings" pitchFamily="2" charset="2"/>
              <a:buChar char="§"/>
            </a:pPr>
            <a:r>
              <a:rPr lang="en-US" sz="2600" dirty="0" smtClean="0"/>
              <a:t>A page </a:t>
            </a:r>
            <a:r>
              <a:rPr lang="en-US" sz="2600" dirty="0" smtClean="0"/>
              <a:t>of</a:t>
            </a:r>
            <a:r>
              <a:rPr lang="en-US" sz="2600" dirty="0" smtClean="0"/>
              <a:t> </a:t>
            </a:r>
            <a:r>
              <a:rPr lang="en-US" sz="2600" dirty="0" smtClean="0"/>
              <a:t>a file can be thought of as a collection of </a:t>
            </a:r>
            <a:r>
              <a:rPr lang="en-US" sz="2600" dirty="0" smtClean="0">
                <a:solidFill>
                  <a:srgbClr val="0070C0"/>
                </a:solidFill>
              </a:rPr>
              <a:t>slots</a:t>
            </a:r>
            <a:r>
              <a:rPr lang="en-US" sz="2600" dirty="0" smtClean="0"/>
              <a:t>, each of which contains a record</a:t>
            </a:r>
          </a:p>
          <a:p>
            <a:pPr>
              <a:buFont typeface="Wingdings" pitchFamily="2" charset="2"/>
              <a:buChar char="§"/>
            </a:pPr>
            <a:endParaRPr lang="en-US" sz="2800" dirty="0" smtClean="0"/>
          </a:p>
          <a:p>
            <a:pPr>
              <a:buFont typeface="Wingdings" pitchFamily="2" charset="2"/>
              <a:buChar char="§"/>
            </a:pPr>
            <a:endParaRPr lang="en-US" sz="2800" dirty="0" smtClean="0"/>
          </a:p>
          <a:p>
            <a:pPr>
              <a:buFont typeface="Wingdings" pitchFamily="2" charset="2"/>
              <a:buChar char="§"/>
            </a:pPr>
            <a:endParaRPr lang="en-US" sz="2800" dirty="0"/>
          </a:p>
          <a:p>
            <a:pPr>
              <a:buFont typeface="Wingdings" pitchFamily="2" charset="2"/>
              <a:buChar char="§"/>
            </a:pPr>
            <a:r>
              <a:rPr lang="en-US" sz="2600" dirty="0" smtClean="0"/>
              <a:t>A record can be identified using the pair &lt;</a:t>
            </a:r>
            <a:r>
              <a:rPr lang="en-US" sz="2600" dirty="0" err="1" smtClean="0"/>
              <a:t>page_id</a:t>
            </a:r>
            <a:r>
              <a:rPr lang="en-US" sz="2600" dirty="0" smtClean="0"/>
              <a:t>, slot_#&gt;, which is typically referred to as </a:t>
            </a:r>
            <a:r>
              <a:rPr lang="en-US" sz="2600" dirty="0" smtClean="0">
                <a:solidFill>
                  <a:srgbClr val="0070C0"/>
                </a:solidFill>
              </a:rPr>
              <a:t>record id </a:t>
            </a:r>
            <a:r>
              <a:rPr lang="en-US" sz="2600" dirty="0" smtClean="0"/>
              <a:t>(</a:t>
            </a:r>
            <a:r>
              <a:rPr lang="en-US" sz="2600" dirty="0" smtClean="0">
                <a:solidFill>
                  <a:srgbClr val="0070C0"/>
                </a:solidFill>
              </a:rPr>
              <a:t>rid</a:t>
            </a:r>
            <a:r>
              <a:rPr lang="en-US" sz="2600" dirty="0" smtClean="0"/>
              <a:t>)</a:t>
            </a:r>
          </a:p>
          <a:p>
            <a:pPr>
              <a:buFont typeface="Wingdings" pitchFamily="2" charset="2"/>
              <a:buChar char="§"/>
            </a:pPr>
            <a:endParaRPr lang="en-US" sz="2600" dirty="0"/>
          </a:p>
          <a:p>
            <a:pPr>
              <a:buFont typeface="Wingdings" pitchFamily="2" charset="2"/>
              <a:buChar char="§"/>
            </a:pPr>
            <a:r>
              <a:rPr lang="en-US" sz="2600" dirty="0" smtClean="0"/>
              <a:t> Records can be either: </a:t>
            </a:r>
          </a:p>
          <a:p>
            <a:pPr lvl="1">
              <a:buFont typeface="Wingdings" pitchFamily="2" charset="2"/>
              <a:buChar char="§"/>
            </a:pPr>
            <a:r>
              <a:rPr lang="en-US" sz="2400" dirty="0" smtClean="0">
                <a:solidFill>
                  <a:srgbClr val="0070C0"/>
                </a:solidFill>
              </a:rPr>
              <a:t>Fixed-Length</a:t>
            </a:r>
          </a:p>
          <a:p>
            <a:pPr lvl="1">
              <a:buFont typeface="Wingdings" pitchFamily="2" charset="2"/>
              <a:buChar char="§"/>
            </a:pPr>
            <a:r>
              <a:rPr lang="en-US" sz="2400" dirty="0" smtClean="0">
                <a:solidFill>
                  <a:srgbClr val="0070C0"/>
                </a:solidFill>
              </a:rPr>
              <a:t>Variable-Length</a:t>
            </a:r>
          </a:p>
          <a:p>
            <a:pPr marL="457200" lvl="1" indent="0">
              <a:buNone/>
            </a:pPr>
            <a:endParaRPr lang="en-US" sz="2200" dirty="0" smtClean="0"/>
          </a:p>
          <a:p>
            <a:pPr lvl="1">
              <a:buFont typeface="Wingdings" pitchFamily="2" charset="2"/>
              <a:buChar char="§"/>
            </a:pPr>
            <a:endParaRPr lang="en-US" sz="1600" dirty="0" smtClean="0"/>
          </a:p>
          <a:p>
            <a:pPr lvl="1">
              <a:buFont typeface="Wingdings" pitchFamily="2" charset="2"/>
              <a:buChar char="§"/>
            </a:pPr>
            <a:endParaRPr lang="en-US" sz="2400" dirty="0" smtClean="0"/>
          </a:p>
          <a:p>
            <a:pPr lvl="1">
              <a:buFont typeface="Wingdings" pitchFamily="2" charset="2"/>
              <a:buChar char="§"/>
            </a:pPr>
            <a:endParaRPr lang="en-US" sz="2200" dirty="0" smtClean="0"/>
          </a:p>
          <a:p>
            <a:pPr marL="0" indent="0">
              <a:buNone/>
            </a:pPr>
            <a:endParaRPr lang="en-US" sz="2600" dirty="0"/>
          </a:p>
          <a:p>
            <a:pPr>
              <a:buFont typeface="Wingdings" pitchFamily="2" charset="2"/>
              <a:buChar char="§"/>
            </a:pPr>
            <a:endParaRPr lang="en-US" sz="2600" dirty="0"/>
          </a:p>
        </p:txBody>
      </p:sp>
      <p:grpSp>
        <p:nvGrpSpPr>
          <p:cNvPr id="4" name="Group 3"/>
          <p:cNvGrpSpPr/>
          <p:nvPr/>
        </p:nvGrpSpPr>
        <p:grpSpPr>
          <a:xfrm>
            <a:off x="2885830" y="2540929"/>
            <a:ext cx="2828925" cy="1181251"/>
            <a:chOff x="288925" y="1652587"/>
            <a:chExt cx="2828925" cy="1661362"/>
          </a:xfrm>
        </p:grpSpPr>
        <p:sp>
          <p:nvSpPr>
            <p:cNvPr id="5" name="Rectangle 6"/>
            <p:cNvSpPr>
              <a:spLocks noChangeArrowheads="1"/>
            </p:cNvSpPr>
            <p:nvPr/>
          </p:nvSpPr>
          <p:spPr bwMode="auto">
            <a:xfrm>
              <a:off x="1377950" y="1758950"/>
              <a:ext cx="1739900" cy="21590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Rectangle 7"/>
            <p:cNvSpPr>
              <a:spLocks noChangeArrowheads="1"/>
            </p:cNvSpPr>
            <p:nvPr/>
          </p:nvSpPr>
          <p:spPr bwMode="auto">
            <a:xfrm>
              <a:off x="1377950" y="1987550"/>
              <a:ext cx="1739900" cy="21590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Rectangle 8"/>
            <p:cNvSpPr>
              <a:spLocks noChangeArrowheads="1"/>
            </p:cNvSpPr>
            <p:nvPr/>
          </p:nvSpPr>
          <p:spPr bwMode="auto">
            <a:xfrm>
              <a:off x="1377950" y="2216150"/>
              <a:ext cx="1739900" cy="21590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9"/>
            <p:cNvSpPr>
              <a:spLocks noChangeArrowheads="1"/>
            </p:cNvSpPr>
            <p:nvPr/>
          </p:nvSpPr>
          <p:spPr bwMode="auto">
            <a:xfrm>
              <a:off x="1377950" y="2444750"/>
              <a:ext cx="1739900" cy="52070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0"/>
            <p:cNvSpPr>
              <a:spLocks noChangeArrowheads="1"/>
            </p:cNvSpPr>
            <p:nvPr/>
          </p:nvSpPr>
          <p:spPr bwMode="auto">
            <a:xfrm>
              <a:off x="1377950" y="2978150"/>
              <a:ext cx="1739900" cy="21590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27"/>
            <p:cNvSpPr>
              <a:spLocks noChangeArrowheads="1"/>
            </p:cNvSpPr>
            <p:nvPr/>
          </p:nvSpPr>
          <p:spPr bwMode="auto">
            <a:xfrm>
              <a:off x="288925" y="1652587"/>
              <a:ext cx="682880" cy="397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dirty="0">
                  <a:solidFill>
                    <a:schemeClr val="tx2"/>
                  </a:solidFill>
                  <a:latin typeface="Book Antiqua" pitchFamily="18" charset="0"/>
                </a:rPr>
                <a:t>Slot 1</a:t>
              </a:r>
            </a:p>
          </p:txBody>
        </p:sp>
        <p:sp>
          <p:nvSpPr>
            <p:cNvPr id="14" name="Rectangle 28"/>
            <p:cNvSpPr>
              <a:spLocks noChangeArrowheads="1"/>
            </p:cNvSpPr>
            <p:nvPr/>
          </p:nvSpPr>
          <p:spPr bwMode="auto">
            <a:xfrm>
              <a:off x="288925" y="1881187"/>
              <a:ext cx="682880" cy="397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a:solidFill>
                    <a:schemeClr val="tx2"/>
                  </a:solidFill>
                  <a:latin typeface="Book Antiqua" pitchFamily="18" charset="0"/>
                </a:rPr>
                <a:t>Slot 2</a:t>
              </a:r>
            </a:p>
          </p:txBody>
        </p:sp>
        <p:sp>
          <p:nvSpPr>
            <p:cNvPr id="15" name="Rectangle 29"/>
            <p:cNvSpPr>
              <a:spLocks noChangeArrowheads="1"/>
            </p:cNvSpPr>
            <p:nvPr/>
          </p:nvSpPr>
          <p:spPr bwMode="auto">
            <a:xfrm>
              <a:off x="288925" y="2841400"/>
              <a:ext cx="774252" cy="472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dirty="0">
                  <a:solidFill>
                    <a:schemeClr val="tx2"/>
                  </a:solidFill>
                  <a:latin typeface="Book Antiqua" pitchFamily="18" charset="0"/>
                </a:rPr>
                <a:t>Slot </a:t>
              </a:r>
              <a:r>
                <a:rPr lang="en-US" sz="1600" dirty="0" smtClean="0">
                  <a:solidFill>
                    <a:schemeClr val="tx2"/>
                  </a:solidFill>
                  <a:latin typeface="Book Antiqua" pitchFamily="18" charset="0"/>
                </a:rPr>
                <a:t>M</a:t>
              </a:r>
              <a:endParaRPr lang="en-US" sz="1600" dirty="0">
                <a:solidFill>
                  <a:schemeClr val="tx2"/>
                </a:solidFill>
                <a:latin typeface="Book Antiqua" pitchFamily="18" charset="0"/>
              </a:endParaRPr>
            </a:p>
          </p:txBody>
        </p:sp>
        <p:sp>
          <p:nvSpPr>
            <p:cNvPr id="16" name="Rectangle 30"/>
            <p:cNvSpPr>
              <a:spLocks noChangeArrowheads="1"/>
            </p:cNvSpPr>
            <p:nvPr/>
          </p:nvSpPr>
          <p:spPr bwMode="auto">
            <a:xfrm>
              <a:off x="1965325" y="2378075"/>
              <a:ext cx="625475"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800" b="1">
                  <a:solidFill>
                    <a:schemeClr val="tx2"/>
                  </a:solidFill>
                  <a:latin typeface="Book Antiqua" pitchFamily="18" charset="0"/>
                </a:rPr>
                <a:t>. . .</a:t>
              </a:r>
            </a:p>
          </p:txBody>
        </p:sp>
      </p:grpSp>
    </p:spTree>
    <p:extLst>
      <p:ext uri="{BB962C8B-B14F-4D97-AF65-F5344CB8AC3E}">
        <p14:creationId xmlns:p14="http://schemas.microsoft.com/office/powerpoint/2010/main" val="3917739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5744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5744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5744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574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en-US" dirty="0" smtClean="0"/>
              <a:t>Fixed-Length Records</a:t>
            </a:r>
          </a:p>
        </p:txBody>
      </p:sp>
      <p:sp>
        <p:nvSpPr>
          <p:cNvPr id="957443" name="Rectangle 3"/>
          <p:cNvSpPr>
            <a:spLocks noGrp="1" noChangeArrowheads="1"/>
          </p:cNvSpPr>
          <p:nvPr>
            <p:ph type="body" idx="1"/>
          </p:nvPr>
        </p:nvSpPr>
        <p:spPr>
          <a:xfrm>
            <a:off x="533400" y="1600200"/>
            <a:ext cx="8610600" cy="5268912"/>
          </a:xfrm>
        </p:spPr>
        <p:txBody>
          <a:bodyPr>
            <a:normAutofit fontScale="92500" lnSpcReduction="20000"/>
          </a:bodyPr>
          <a:lstStyle/>
          <a:p>
            <a:pPr>
              <a:buFont typeface="Wingdings" pitchFamily="2" charset="2"/>
              <a:buChar char="§"/>
            </a:pPr>
            <a:r>
              <a:rPr lang="en-US" sz="2600" dirty="0" smtClean="0"/>
              <a:t>When </a:t>
            </a:r>
            <a:r>
              <a:rPr lang="en-US" sz="2600" dirty="0"/>
              <a:t>records are of </a:t>
            </a:r>
            <a:r>
              <a:rPr lang="en-US" sz="2600" dirty="0" smtClean="0"/>
              <a:t>fixed-length, slots become </a:t>
            </a:r>
            <a:r>
              <a:rPr lang="en-US" sz="2600" i="1" dirty="0" smtClean="0"/>
              <a:t>uniform</a:t>
            </a:r>
            <a:r>
              <a:rPr lang="en-US" sz="2600" dirty="0" smtClean="0"/>
              <a:t> and can be arranged </a:t>
            </a:r>
            <a:r>
              <a:rPr lang="en-US" sz="2600" i="1" dirty="0" smtClean="0"/>
              <a:t>consecutively</a:t>
            </a:r>
          </a:p>
          <a:p>
            <a:pPr>
              <a:buFont typeface="Wingdings" pitchFamily="2" charset="2"/>
              <a:buChar char="§"/>
            </a:pPr>
            <a:endParaRPr lang="en-US" sz="2800" dirty="0"/>
          </a:p>
          <a:p>
            <a:pPr>
              <a:buFont typeface="Wingdings" pitchFamily="2" charset="2"/>
              <a:buChar char="§"/>
            </a:pPr>
            <a:endParaRPr lang="en-US" sz="2800" dirty="0" smtClean="0"/>
          </a:p>
          <a:p>
            <a:pPr>
              <a:buFont typeface="Wingdings" pitchFamily="2" charset="2"/>
              <a:buChar char="§"/>
            </a:pPr>
            <a:endParaRPr lang="en-US" sz="2800" dirty="0"/>
          </a:p>
          <a:p>
            <a:pPr>
              <a:buFont typeface="Wingdings" pitchFamily="2" charset="2"/>
              <a:buChar char="§"/>
            </a:pPr>
            <a:endParaRPr lang="en-US" sz="2800" dirty="0" smtClean="0"/>
          </a:p>
          <a:p>
            <a:pPr>
              <a:buFont typeface="Wingdings" pitchFamily="2" charset="2"/>
              <a:buChar char="§"/>
            </a:pPr>
            <a:endParaRPr lang="en-US" sz="2800" dirty="0" smtClean="0"/>
          </a:p>
          <a:p>
            <a:pPr>
              <a:buFont typeface="Wingdings" pitchFamily="2" charset="2"/>
              <a:buChar char="§"/>
            </a:pPr>
            <a:endParaRPr lang="en-US" sz="2800" dirty="0" smtClean="0"/>
          </a:p>
          <a:p>
            <a:pPr>
              <a:buFont typeface="Wingdings" pitchFamily="2" charset="2"/>
              <a:buChar char="§"/>
            </a:pPr>
            <a:r>
              <a:rPr lang="en-US" sz="2600" dirty="0" smtClean="0"/>
              <a:t>Records can be located by simple offset calculations</a:t>
            </a:r>
          </a:p>
          <a:p>
            <a:pPr marL="0" indent="0">
              <a:buNone/>
            </a:pPr>
            <a:endParaRPr lang="en-US" sz="2600" dirty="0"/>
          </a:p>
          <a:p>
            <a:pPr>
              <a:buFont typeface="Wingdings" pitchFamily="2" charset="2"/>
              <a:buChar char="§"/>
            </a:pPr>
            <a:r>
              <a:rPr lang="en-US" sz="2600" dirty="0" smtClean="0"/>
              <a:t>Whenever a record is </a:t>
            </a:r>
            <a:r>
              <a:rPr lang="en-US" sz="2600" i="1" dirty="0" smtClean="0"/>
              <a:t>deleted</a:t>
            </a:r>
            <a:r>
              <a:rPr lang="en-US" sz="2600" dirty="0" smtClean="0"/>
              <a:t>, the last record on the page is </a:t>
            </a:r>
            <a:r>
              <a:rPr lang="en-US" sz="2600" i="1" dirty="0" smtClean="0"/>
              <a:t>moved</a:t>
            </a:r>
            <a:r>
              <a:rPr lang="en-US" sz="2600" dirty="0" smtClean="0"/>
              <a:t> into the vacated slot</a:t>
            </a:r>
          </a:p>
          <a:p>
            <a:pPr lvl="1">
              <a:buFont typeface="Wingdings" pitchFamily="2" charset="2"/>
              <a:buChar char="§"/>
            </a:pPr>
            <a:r>
              <a:rPr lang="en-US" sz="2400" dirty="0" smtClean="0"/>
              <a:t>This changes its rid </a:t>
            </a:r>
            <a:r>
              <a:rPr lang="en-US" sz="2400" dirty="0"/>
              <a:t>&lt;</a:t>
            </a:r>
            <a:r>
              <a:rPr lang="en-US" sz="2400" dirty="0" err="1"/>
              <a:t>page_id</a:t>
            </a:r>
            <a:r>
              <a:rPr lang="en-US" sz="2400" dirty="0"/>
              <a:t>, slot_#&gt; </a:t>
            </a:r>
            <a:r>
              <a:rPr lang="en-US" sz="2400" dirty="0" smtClean="0"/>
              <a:t>(</a:t>
            </a:r>
            <a:r>
              <a:rPr lang="en-US" sz="2400" i="1" dirty="0" smtClean="0"/>
              <a:t>may not be acceptable!</a:t>
            </a:r>
            <a:r>
              <a:rPr lang="en-US" sz="2400" dirty="0" smtClean="0"/>
              <a:t>)</a:t>
            </a:r>
          </a:p>
          <a:p>
            <a:pPr lvl="1">
              <a:buFont typeface="Wingdings" pitchFamily="2" charset="2"/>
              <a:buChar char="§"/>
            </a:pPr>
            <a:endParaRPr lang="en-US" sz="2400" dirty="0" smtClean="0"/>
          </a:p>
          <a:p>
            <a:pPr lvl="1">
              <a:buFont typeface="Wingdings" pitchFamily="2" charset="2"/>
              <a:buChar char="§"/>
            </a:pPr>
            <a:endParaRPr lang="en-US" sz="2400" dirty="0" smtClean="0"/>
          </a:p>
          <a:p>
            <a:pPr lvl="1">
              <a:buFont typeface="Wingdings" pitchFamily="2" charset="2"/>
              <a:buChar char="§"/>
            </a:pPr>
            <a:endParaRPr lang="en-US" sz="2200" dirty="0" smtClean="0"/>
          </a:p>
          <a:p>
            <a:pPr marL="0" indent="0">
              <a:buNone/>
            </a:pPr>
            <a:endParaRPr lang="en-US" sz="2600" dirty="0"/>
          </a:p>
          <a:p>
            <a:pPr>
              <a:buFont typeface="Wingdings" pitchFamily="2" charset="2"/>
              <a:buChar char="§"/>
            </a:pPr>
            <a:endParaRPr lang="en-US" sz="2600" dirty="0"/>
          </a:p>
        </p:txBody>
      </p:sp>
      <p:grpSp>
        <p:nvGrpSpPr>
          <p:cNvPr id="2" name="Group 1"/>
          <p:cNvGrpSpPr/>
          <p:nvPr/>
        </p:nvGrpSpPr>
        <p:grpSpPr>
          <a:xfrm>
            <a:off x="2490787" y="2417508"/>
            <a:ext cx="4064000" cy="1803717"/>
            <a:chOff x="288925" y="1730375"/>
            <a:chExt cx="4064000" cy="2536825"/>
          </a:xfrm>
        </p:grpSpPr>
        <p:sp>
          <p:nvSpPr>
            <p:cNvPr id="55" name="Rectangle 6"/>
            <p:cNvSpPr>
              <a:spLocks noChangeArrowheads="1"/>
            </p:cNvSpPr>
            <p:nvPr/>
          </p:nvSpPr>
          <p:spPr bwMode="auto">
            <a:xfrm>
              <a:off x="1377950" y="1758950"/>
              <a:ext cx="1739900" cy="21590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 name="Rectangle 7"/>
            <p:cNvSpPr>
              <a:spLocks noChangeArrowheads="1"/>
            </p:cNvSpPr>
            <p:nvPr/>
          </p:nvSpPr>
          <p:spPr bwMode="auto">
            <a:xfrm>
              <a:off x="1377950" y="1987550"/>
              <a:ext cx="1739900" cy="21590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 name="Rectangle 8"/>
            <p:cNvSpPr>
              <a:spLocks noChangeArrowheads="1"/>
            </p:cNvSpPr>
            <p:nvPr/>
          </p:nvSpPr>
          <p:spPr bwMode="auto">
            <a:xfrm>
              <a:off x="1377950" y="2216150"/>
              <a:ext cx="1739900" cy="21590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 name="Rectangle 9"/>
            <p:cNvSpPr>
              <a:spLocks noChangeArrowheads="1"/>
            </p:cNvSpPr>
            <p:nvPr/>
          </p:nvSpPr>
          <p:spPr bwMode="auto">
            <a:xfrm>
              <a:off x="1377950" y="2444750"/>
              <a:ext cx="1739900" cy="52070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 name="Rectangle 10"/>
            <p:cNvSpPr>
              <a:spLocks noChangeArrowheads="1"/>
            </p:cNvSpPr>
            <p:nvPr/>
          </p:nvSpPr>
          <p:spPr bwMode="auto">
            <a:xfrm>
              <a:off x="1377950" y="2978150"/>
              <a:ext cx="1739900" cy="21590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 name="Rectangle 11"/>
            <p:cNvSpPr>
              <a:spLocks noChangeArrowheads="1"/>
            </p:cNvSpPr>
            <p:nvPr/>
          </p:nvSpPr>
          <p:spPr bwMode="auto">
            <a:xfrm>
              <a:off x="1377950" y="3206750"/>
              <a:ext cx="1739900" cy="520700"/>
            </a:xfrm>
            <a:prstGeom prst="rect">
              <a:avLst/>
            </a:prstGeom>
            <a:solidFill>
              <a:schemeClr val="tx1"/>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 name="Rectangle 12"/>
            <p:cNvSpPr>
              <a:spLocks noChangeArrowheads="1"/>
            </p:cNvSpPr>
            <p:nvPr/>
          </p:nvSpPr>
          <p:spPr bwMode="auto">
            <a:xfrm>
              <a:off x="1377950" y="3740150"/>
              <a:ext cx="1739900" cy="52070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 name="Line 13"/>
            <p:cNvSpPr>
              <a:spLocks noChangeShapeType="1"/>
            </p:cNvSpPr>
            <p:nvPr/>
          </p:nvSpPr>
          <p:spPr bwMode="auto">
            <a:xfrm>
              <a:off x="2590800" y="3733800"/>
              <a:ext cx="0" cy="5334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 name="Rectangle 27"/>
            <p:cNvSpPr>
              <a:spLocks noChangeArrowheads="1"/>
            </p:cNvSpPr>
            <p:nvPr/>
          </p:nvSpPr>
          <p:spPr bwMode="auto">
            <a:xfrm>
              <a:off x="288925" y="1730375"/>
              <a:ext cx="682880" cy="397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dirty="0">
                  <a:solidFill>
                    <a:schemeClr val="tx2"/>
                  </a:solidFill>
                  <a:latin typeface="Book Antiqua" pitchFamily="18" charset="0"/>
                </a:rPr>
                <a:t>Slot 1</a:t>
              </a:r>
            </a:p>
          </p:txBody>
        </p:sp>
        <p:sp>
          <p:nvSpPr>
            <p:cNvPr id="64" name="Rectangle 28"/>
            <p:cNvSpPr>
              <a:spLocks noChangeArrowheads="1"/>
            </p:cNvSpPr>
            <p:nvPr/>
          </p:nvSpPr>
          <p:spPr bwMode="auto">
            <a:xfrm>
              <a:off x="288925" y="1958975"/>
              <a:ext cx="682880" cy="397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a:solidFill>
                    <a:schemeClr val="tx2"/>
                  </a:solidFill>
                  <a:latin typeface="Book Antiqua" pitchFamily="18" charset="0"/>
                </a:rPr>
                <a:t>Slot 2</a:t>
              </a:r>
            </a:p>
          </p:txBody>
        </p:sp>
        <p:sp>
          <p:nvSpPr>
            <p:cNvPr id="65" name="Rectangle 29"/>
            <p:cNvSpPr>
              <a:spLocks noChangeArrowheads="1"/>
            </p:cNvSpPr>
            <p:nvPr/>
          </p:nvSpPr>
          <p:spPr bwMode="auto">
            <a:xfrm>
              <a:off x="288925" y="2949575"/>
              <a:ext cx="750206" cy="397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a:solidFill>
                    <a:schemeClr val="tx2"/>
                  </a:solidFill>
                  <a:latin typeface="Book Antiqua" pitchFamily="18" charset="0"/>
                </a:rPr>
                <a:t>Slot N</a:t>
              </a:r>
            </a:p>
          </p:txBody>
        </p:sp>
        <p:sp>
          <p:nvSpPr>
            <p:cNvPr id="66" name="Rectangle 30"/>
            <p:cNvSpPr>
              <a:spLocks noChangeArrowheads="1"/>
            </p:cNvSpPr>
            <p:nvPr/>
          </p:nvSpPr>
          <p:spPr bwMode="auto">
            <a:xfrm>
              <a:off x="1965325" y="2378075"/>
              <a:ext cx="625475"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800" b="1">
                  <a:solidFill>
                    <a:schemeClr val="tx2"/>
                  </a:solidFill>
                  <a:latin typeface="Book Antiqua" pitchFamily="18" charset="0"/>
                </a:rPr>
                <a:t>. . .</a:t>
              </a:r>
            </a:p>
          </p:txBody>
        </p:sp>
        <p:sp>
          <p:nvSpPr>
            <p:cNvPr id="67" name="Rectangle 32"/>
            <p:cNvSpPr>
              <a:spLocks noChangeArrowheads="1"/>
            </p:cNvSpPr>
            <p:nvPr/>
          </p:nvSpPr>
          <p:spPr bwMode="auto">
            <a:xfrm>
              <a:off x="2651125" y="3779839"/>
              <a:ext cx="371475"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dirty="0">
                  <a:solidFill>
                    <a:schemeClr val="tx2"/>
                  </a:solidFill>
                  <a:latin typeface="Book Antiqua" pitchFamily="18" charset="0"/>
                </a:rPr>
                <a:t>N</a:t>
              </a:r>
            </a:p>
          </p:txBody>
        </p:sp>
        <p:sp>
          <p:nvSpPr>
            <p:cNvPr id="69" name="Rectangle 44"/>
            <p:cNvSpPr>
              <a:spLocks noChangeArrowheads="1"/>
            </p:cNvSpPr>
            <p:nvPr/>
          </p:nvSpPr>
          <p:spPr bwMode="auto">
            <a:xfrm>
              <a:off x="3589338" y="2447925"/>
              <a:ext cx="763587"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dirty="0">
                  <a:latin typeface="Book Antiqua" pitchFamily="18" charset="0"/>
                </a:rPr>
                <a:t>Free</a:t>
              </a:r>
            </a:p>
            <a:p>
              <a:r>
                <a:rPr lang="en-US" sz="1800" dirty="0">
                  <a:latin typeface="Book Antiqua" pitchFamily="18" charset="0"/>
                </a:rPr>
                <a:t>Space</a:t>
              </a:r>
            </a:p>
          </p:txBody>
        </p:sp>
      </p:grpSp>
      <p:sp>
        <p:nvSpPr>
          <p:cNvPr id="73" name="Rectangle 52"/>
          <p:cNvSpPr>
            <a:spLocks noChangeArrowheads="1"/>
          </p:cNvSpPr>
          <p:nvPr/>
        </p:nvSpPr>
        <p:spPr bwMode="auto">
          <a:xfrm>
            <a:off x="5873096" y="3775834"/>
            <a:ext cx="1267977"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dirty="0" smtClean="0">
                <a:solidFill>
                  <a:srgbClr val="0000FF"/>
                </a:solidFill>
                <a:latin typeface="Book Antiqua" pitchFamily="18" charset="0"/>
              </a:rPr>
              <a:t>N</a:t>
            </a:r>
            <a:r>
              <a:rPr lang="en-US" sz="1800" dirty="0" smtClean="0">
                <a:solidFill>
                  <a:srgbClr val="0000FF"/>
                </a:solidFill>
                <a:latin typeface="Book Antiqua" pitchFamily="18" charset="0"/>
              </a:rPr>
              <a:t>umber </a:t>
            </a:r>
            <a:endParaRPr lang="en-US" sz="1800" dirty="0">
              <a:solidFill>
                <a:srgbClr val="0000FF"/>
              </a:solidFill>
              <a:latin typeface="Book Antiqua" pitchFamily="18" charset="0"/>
            </a:endParaRPr>
          </a:p>
          <a:p>
            <a:r>
              <a:rPr lang="en-US" sz="1800" dirty="0">
                <a:solidFill>
                  <a:srgbClr val="0000FF"/>
                </a:solidFill>
                <a:latin typeface="Book Antiqua" pitchFamily="18" charset="0"/>
              </a:rPr>
              <a:t>of </a:t>
            </a:r>
            <a:r>
              <a:rPr lang="en-US" sz="1800" dirty="0" smtClean="0">
                <a:solidFill>
                  <a:srgbClr val="0000FF"/>
                </a:solidFill>
                <a:latin typeface="Book Antiqua" pitchFamily="18" charset="0"/>
              </a:rPr>
              <a:t>Records</a:t>
            </a:r>
            <a:endParaRPr lang="en-US" sz="1800" dirty="0">
              <a:solidFill>
                <a:srgbClr val="0000FF"/>
              </a:solidFill>
              <a:latin typeface="Book Antiqua" pitchFamily="18" charset="0"/>
            </a:endParaRPr>
          </a:p>
        </p:txBody>
      </p:sp>
      <p:cxnSp>
        <p:nvCxnSpPr>
          <p:cNvPr id="14336" name="Straight Arrow Connector 14335"/>
          <p:cNvCxnSpPr/>
          <p:nvPr/>
        </p:nvCxnSpPr>
        <p:spPr>
          <a:xfrm flipH="1">
            <a:off x="5181599" y="4097717"/>
            <a:ext cx="609601" cy="1"/>
          </a:xfrm>
          <a:prstGeom prst="straightConnector1">
            <a:avLst/>
          </a:prstGeom>
          <a:ln w="22225">
            <a:solidFill>
              <a:srgbClr val="2906FA"/>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4339" name="Straight Arrow Connector 14338"/>
          <p:cNvCxnSpPr/>
          <p:nvPr/>
        </p:nvCxnSpPr>
        <p:spPr>
          <a:xfrm flipH="1">
            <a:off x="5332685" y="3332713"/>
            <a:ext cx="373857" cy="379457"/>
          </a:xfrm>
          <a:prstGeom prst="straightConnector1">
            <a:avLst/>
          </a:prstGeom>
          <a:ln w="2222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818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33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33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5744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5744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5744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en-US" dirty="0" smtClean="0"/>
              <a:t>Fixed-Length Records</a:t>
            </a:r>
          </a:p>
        </p:txBody>
      </p:sp>
      <p:sp>
        <p:nvSpPr>
          <p:cNvPr id="957443" name="Rectangle 3"/>
          <p:cNvSpPr>
            <a:spLocks noGrp="1" noChangeArrowheads="1"/>
          </p:cNvSpPr>
          <p:nvPr>
            <p:ph type="body" idx="1"/>
          </p:nvPr>
        </p:nvSpPr>
        <p:spPr>
          <a:xfrm>
            <a:off x="533400" y="1600200"/>
            <a:ext cx="8305800" cy="5268912"/>
          </a:xfrm>
        </p:spPr>
        <p:txBody>
          <a:bodyPr>
            <a:normAutofit/>
          </a:bodyPr>
          <a:lstStyle/>
          <a:p>
            <a:pPr>
              <a:buFont typeface="Wingdings" pitchFamily="2" charset="2"/>
              <a:buChar char="§"/>
            </a:pPr>
            <a:r>
              <a:rPr lang="en-US" sz="2800" dirty="0" smtClean="0"/>
              <a:t>Alternatively, we can handle deletions by using an array of bits</a:t>
            </a:r>
          </a:p>
          <a:p>
            <a:pPr>
              <a:buFont typeface="Wingdings" pitchFamily="2" charset="2"/>
              <a:buChar char="§"/>
            </a:pPr>
            <a:endParaRPr lang="en-US" sz="2800" dirty="0"/>
          </a:p>
          <a:p>
            <a:pPr>
              <a:buFont typeface="Wingdings" pitchFamily="2" charset="2"/>
              <a:buChar char="§"/>
            </a:pPr>
            <a:endParaRPr lang="en-US" sz="2800" dirty="0" smtClean="0"/>
          </a:p>
          <a:p>
            <a:pPr>
              <a:buFont typeface="Wingdings" pitchFamily="2" charset="2"/>
              <a:buChar char="§"/>
            </a:pPr>
            <a:endParaRPr lang="en-US" sz="2800" dirty="0"/>
          </a:p>
          <a:p>
            <a:pPr>
              <a:buFont typeface="Wingdings" pitchFamily="2" charset="2"/>
              <a:buChar char="§"/>
            </a:pPr>
            <a:endParaRPr lang="en-US" sz="2800" dirty="0" smtClean="0"/>
          </a:p>
          <a:p>
            <a:pPr>
              <a:buFont typeface="Wingdings" pitchFamily="2" charset="2"/>
              <a:buChar char="§"/>
            </a:pPr>
            <a:endParaRPr lang="en-US" sz="2800" dirty="0" smtClean="0"/>
          </a:p>
          <a:p>
            <a:pPr>
              <a:buFont typeface="Wingdings" pitchFamily="2" charset="2"/>
              <a:buChar char="§"/>
            </a:pPr>
            <a:endParaRPr lang="en-US" sz="2800" dirty="0"/>
          </a:p>
          <a:p>
            <a:pPr>
              <a:buFont typeface="Wingdings" pitchFamily="2" charset="2"/>
              <a:buChar char="§"/>
            </a:pPr>
            <a:r>
              <a:rPr lang="en-US" sz="2800" dirty="0" smtClean="0"/>
              <a:t>When a record is deleted, its bit is turned off, thus, the rids of currently stored records remain the same!</a:t>
            </a:r>
          </a:p>
          <a:p>
            <a:pPr lvl="1">
              <a:buFont typeface="Wingdings" pitchFamily="2" charset="2"/>
              <a:buChar char="§"/>
            </a:pPr>
            <a:endParaRPr lang="en-US" sz="2400" dirty="0"/>
          </a:p>
          <a:p>
            <a:pPr lvl="1">
              <a:buFont typeface="Wingdings" pitchFamily="2" charset="2"/>
              <a:buChar char="§"/>
            </a:pPr>
            <a:endParaRPr lang="en-US" sz="2400" dirty="0" smtClean="0"/>
          </a:p>
          <a:p>
            <a:pPr lvl="1">
              <a:buFont typeface="Wingdings" pitchFamily="2" charset="2"/>
              <a:buChar char="§"/>
            </a:pPr>
            <a:endParaRPr lang="en-US" sz="2200" dirty="0" smtClean="0"/>
          </a:p>
          <a:p>
            <a:pPr marL="0" indent="0">
              <a:buNone/>
            </a:pPr>
            <a:endParaRPr lang="en-US" sz="2600" dirty="0"/>
          </a:p>
          <a:p>
            <a:pPr>
              <a:buFont typeface="Wingdings" pitchFamily="2" charset="2"/>
              <a:buChar char="§"/>
            </a:pPr>
            <a:endParaRPr lang="en-US" sz="2600" dirty="0"/>
          </a:p>
        </p:txBody>
      </p:sp>
      <p:grpSp>
        <p:nvGrpSpPr>
          <p:cNvPr id="3" name="Group 2"/>
          <p:cNvGrpSpPr/>
          <p:nvPr/>
        </p:nvGrpSpPr>
        <p:grpSpPr>
          <a:xfrm>
            <a:off x="2836307" y="2530475"/>
            <a:ext cx="5718536" cy="2879725"/>
            <a:chOff x="4175125" y="1730375"/>
            <a:chExt cx="5718536" cy="2879725"/>
          </a:xfrm>
        </p:grpSpPr>
        <p:sp>
          <p:nvSpPr>
            <p:cNvPr id="22" name="Rectangle 14"/>
            <p:cNvSpPr>
              <a:spLocks noChangeArrowheads="1"/>
            </p:cNvSpPr>
            <p:nvPr/>
          </p:nvSpPr>
          <p:spPr bwMode="auto">
            <a:xfrm>
              <a:off x="5035550" y="1758950"/>
              <a:ext cx="1739900" cy="21590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Rectangle 15"/>
            <p:cNvSpPr>
              <a:spLocks noChangeArrowheads="1"/>
            </p:cNvSpPr>
            <p:nvPr/>
          </p:nvSpPr>
          <p:spPr bwMode="auto">
            <a:xfrm>
              <a:off x="5035550" y="1987550"/>
              <a:ext cx="1739900" cy="21590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Rectangle 16"/>
            <p:cNvSpPr>
              <a:spLocks noChangeArrowheads="1"/>
            </p:cNvSpPr>
            <p:nvPr/>
          </p:nvSpPr>
          <p:spPr bwMode="auto">
            <a:xfrm>
              <a:off x="5035550" y="2216150"/>
              <a:ext cx="1739900" cy="21590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Rectangle 17"/>
            <p:cNvSpPr>
              <a:spLocks noChangeArrowheads="1"/>
            </p:cNvSpPr>
            <p:nvPr/>
          </p:nvSpPr>
          <p:spPr bwMode="auto">
            <a:xfrm>
              <a:off x="5035550" y="2444750"/>
              <a:ext cx="1739900" cy="52070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Rectangle 18"/>
            <p:cNvSpPr>
              <a:spLocks noChangeArrowheads="1"/>
            </p:cNvSpPr>
            <p:nvPr/>
          </p:nvSpPr>
          <p:spPr bwMode="auto">
            <a:xfrm>
              <a:off x="5035550" y="2978150"/>
              <a:ext cx="1739900" cy="21590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Rectangle 19"/>
            <p:cNvSpPr>
              <a:spLocks noChangeArrowheads="1"/>
            </p:cNvSpPr>
            <p:nvPr/>
          </p:nvSpPr>
          <p:spPr bwMode="auto">
            <a:xfrm>
              <a:off x="5035550" y="3206750"/>
              <a:ext cx="1739900" cy="292100"/>
            </a:xfrm>
            <a:prstGeom prst="rect">
              <a:avLst/>
            </a:prstGeom>
            <a:solidFill>
              <a:schemeClr val="tx1"/>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Rectangle 20"/>
            <p:cNvSpPr>
              <a:spLocks noChangeArrowheads="1"/>
            </p:cNvSpPr>
            <p:nvPr/>
          </p:nvSpPr>
          <p:spPr bwMode="auto">
            <a:xfrm>
              <a:off x="5035550" y="3740150"/>
              <a:ext cx="1739900" cy="52070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 name="Line 21"/>
            <p:cNvSpPr>
              <a:spLocks noChangeShapeType="1"/>
            </p:cNvSpPr>
            <p:nvPr/>
          </p:nvSpPr>
          <p:spPr bwMode="auto">
            <a:xfrm>
              <a:off x="6324600" y="3733800"/>
              <a:ext cx="0" cy="5334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Line 22"/>
            <p:cNvSpPr>
              <a:spLocks noChangeShapeType="1"/>
            </p:cNvSpPr>
            <p:nvPr/>
          </p:nvSpPr>
          <p:spPr bwMode="auto">
            <a:xfrm>
              <a:off x="6553200" y="3733800"/>
              <a:ext cx="0" cy="5334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Line 23"/>
            <p:cNvSpPr>
              <a:spLocks noChangeShapeType="1"/>
            </p:cNvSpPr>
            <p:nvPr/>
          </p:nvSpPr>
          <p:spPr bwMode="auto">
            <a:xfrm>
              <a:off x="6096000" y="3733800"/>
              <a:ext cx="0" cy="5334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 name="Line 24"/>
            <p:cNvSpPr>
              <a:spLocks noChangeShapeType="1"/>
            </p:cNvSpPr>
            <p:nvPr/>
          </p:nvSpPr>
          <p:spPr bwMode="auto">
            <a:xfrm>
              <a:off x="5867400" y="3733800"/>
              <a:ext cx="0" cy="5334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Line 25"/>
            <p:cNvSpPr>
              <a:spLocks noChangeShapeType="1"/>
            </p:cNvSpPr>
            <p:nvPr/>
          </p:nvSpPr>
          <p:spPr bwMode="auto">
            <a:xfrm>
              <a:off x="5410200" y="3733800"/>
              <a:ext cx="0" cy="5334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Line 26"/>
            <p:cNvSpPr>
              <a:spLocks noChangeShapeType="1"/>
            </p:cNvSpPr>
            <p:nvPr/>
          </p:nvSpPr>
          <p:spPr bwMode="auto">
            <a:xfrm>
              <a:off x="5181600" y="3733800"/>
              <a:ext cx="0" cy="5334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Rectangle 31"/>
            <p:cNvSpPr>
              <a:spLocks noChangeArrowheads="1"/>
            </p:cNvSpPr>
            <p:nvPr/>
          </p:nvSpPr>
          <p:spPr bwMode="auto">
            <a:xfrm>
              <a:off x="5546725" y="2378075"/>
              <a:ext cx="625475"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800" b="1">
                  <a:solidFill>
                    <a:schemeClr val="tx2"/>
                  </a:solidFill>
                  <a:latin typeface="Book Antiqua" pitchFamily="18" charset="0"/>
                </a:rPr>
                <a:t>. . .</a:t>
              </a:r>
            </a:p>
          </p:txBody>
        </p:sp>
        <p:sp>
          <p:nvSpPr>
            <p:cNvPr id="36" name="Rectangle 33"/>
            <p:cNvSpPr>
              <a:spLocks noChangeArrowheads="1"/>
            </p:cNvSpPr>
            <p:nvPr/>
          </p:nvSpPr>
          <p:spPr bwMode="auto">
            <a:xfrm>
              <a:off x="6461125" y="3865563"/>
              <a:ext cx="396875"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a:solidFill>
                    <a:schemeClr val="tx2"/>
                  </a:solidFill>
                  <a:latin typeface="Book Antiqua" pitchFamily="18" charset="0"/>
                </a:rPr>
                <a:t>M</a:t>
              </a:r>
            </a:p>
          </p:txBody>
        </p:sp>
        <p:sp>
          <p:nvSpPr>
            <p:cNvPr id="37" name="Rectangle 34"/>
            <p:cNvSpPr>
              <a:spLocks noChangeArrowheads="1"/>
            </p:cNvSpPr>
            <p:nvPr/>
          </p:nvSpPr>
          <p:spPr bwMode="auto">
            <a:xfrm>
              <a:off x="6308725" y="3865563"/>
              <a:ext cx="295275"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a:solidFill>
                    <a:schemeClr val="tx2"/>
                  </a:solidFill>
                  <a:latin typeface="Book Antiqua" pitchFamily="18" charset="0"/>
                </a:rPr>
                <a:t>1</a:t>
              </a:r>
            </a:p>
          </p:txBody>
        </p:sp>
        <p:sp>
          <p:nvSpPr>
            <p:cNvPr id="38" name="Rectangle 35"/>
            <p:cNvSpPr>
              <a:spLocks noChangeArrowheads="1"/>
            </p:cNvSpPr>
            <p:nvPr/>
          </p:nvSpPr>
          <p:spPr bwMode="auto">
            <a:xfrm>
              <a:off x="5851525" y="3867150"/>
              <a:ext cx="2952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a:solidFill>
                    <a:schemeClr val="tx2"/>
                  </a:solidFill>
                  <a:latin typeface="Book Antiqua" pitchFamily="18" charset="0"/>
                </a:rPr>
                <a:t>0</a:t>
              </a:r>
            </a:p>
          </p:txBody>
        </p:sp>
        <p:sp>
          <p:nvSpPr>
            <p:cNvPr id="39" name="Rectangle 36"/>
            <p:cNvSpPr>
              <a:spLocks noChangeArrowheads="1"/>
            </p:cNvSpPr>
            <p:nvPr/>
          </p:nvSpPr>
          <p:spPr bwMode="auto">
            <a:xfrm>
              <a:off x="5394325" y="3863975"/>
              <a:ext cx="4667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a:solidFill>
                    <a:schemeClr val="tx2"/>
                  </a:solidFill>
                  <a:latin typeface="Book Antiqua" pitchFamily="18" charset="0"/>
                </a:rPr>
                <a:t>. . .</a:t>
              </a:r>
            </a:p>
          </p:txBody>
        </p:sp>
        <p:sp>
          <p:nvSpPr>
            <p:cNvPr id="40" name="Rectangle 37"/>
            <p:cNvSpPr>
              <a:spLocks noChangeArrowheads="1"/>
            </p:cNvSpPr>
            <p:nvPr/>
          </p:nvSpPr>
          <p:spPr bwMode="auto">
            <a:xfrm>
              <a:off x="5089525" y="4246563"/>
              <a:ext cx="1482725"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a:solidFill>
                    <a:schemeClr val="tx2"/>
                  </a:solidFill>
                  <a:latin typeface="Book Antiqua" pitchFamily="18" charset="0"/>
                </a:rPr>
                <a:t>M  ...    3  2  1</a:t>
              </a:r>
            </a:p>
          </p:txBody>
        </p:sp>
        <p:sp>
          <p:nvSpPr>
            <p:cNvPr id="41" name="Rectangle 40"/>
            <p:cNvSpPr>
              <a:spLocks noChangeArrowheads="1"/>
            </p:cNvSpPr>
            <p:nvPr/>
          </p:nvSpPr>
          <p:spPr bwMode="auto">
            <a:xfrm>
              <a:off x="4175125" y="1730375"/>
              <a:ext cx="682880" cy="33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dirty="0">
                  <a:solidFill>
                    <a:schemeClr val="tx2"/>
                  </a:solidFill>
                  <a:latin typeface="Book Antiqua" pitchFamily="18" charset="0"/>
                </a:rPr>
                <a:t>Slot 1</a:t>
              </a:r>
            </a:p>
          </p:txBody>
        </p:sp>
        <p:sp>
          <p:nvSpPr>
            <p:cNvPr id="42" name="Rectangle 41"/>
            <p:cNvSpPr>
              <a:spLocks noChangeArrowheads="1"/>
            </p:cNvSpPr>
            <p:nvPr/>
          </p:nvSpPr>
          <p:spPr bwMode="auto">
            <a:xfrm>
              <a:off x="4175125" y="1958975"/>
              <a:ext cx="682880" cy="33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a:solidFill>
                    <a:schemeClr val="tx2"/>
                  </a:solidFill>
                  <a:latin typeface="Book Antiqua" pitchFamily="18" charset="0"/>
                </a:rPr>
                <a:t>Slot 2</a:t>
              </a:r>
            </a:p>
          </p:txBody>
        </p:sp>
        <p:sp>
          <p:nvSpPr>
            <p:cNvPr id="44" name="Rectangle 43"/>
            <p:cNvSpPr>
              <a:spLocks noChangeArrowheads="1"/>
            </p:cNvSpPr>
            <p:nvPr/>
          </p:nvSpPr>
          <p:spPr bwMode="auto">
            <a:xfrm>
              <a:off x="5035550" y="2216150"/>
              <a:ext cx="1739900" cy="215900"/>
            </a:xfrm>
            <a:prstGeom prst="rect">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 name="Rectangle 48"/>
            <p:cNvSpPr>
              <a:spLocks noChangeArrowheads="1"/>
            </p:cNvSpPr>
            <p:nvPr/>
          </p:nvSpPr>
          <p:spPr bwMode="auto">
            <a:xfrm>
              <a:off x="5035550" y="3511550"/>
              <a:ext cx="1739900" cy="21590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 name="Rectangle 49"/>
            <p:cNvSpPr>
              <a:spLocks noChangeArrowheads="1"/>
            </p:cNvSpPr>
            <p:nvPr/>
          </p:nvSpPr>
          <p:spPr bwMode="auto">
            <a:xfrm>
              <a:off x="4175125" y="3482975"/>
              <a:ext cx="774252" cy="33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a:solidFill>
                    <a:schemeClr val="tx2"/>
                  </a:solidFill>
                  <a:latin typeface="Book Antiqua" pitchFamily="18" charset="0"/>
                </a:rPr>
                <a:t>Slot M</a:t>
              </a:r>
            </a:p>
          </p:txBody>
        </p:sp>
        <p:sp>
          <p:nvSpPr>
            <p:cNvPr id="48" name="Rectangle 50"/>
            <p:cNvSpPr>
              <a:spLocks noChangeArrowheads="1"/>
            </p:cNvSpPr>
            <p:nvPr/>
          </p:nvSpPr>
          <p:spPr bwMode="auto">
            <a:xfrm>
              <a:off x="6080125" y="3865563"/>
              <a:ext cx="295275"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a:solidFill>
                    <a:schemeClr val="tx2"/>
                  </a:solidFill>
                  <a:latin typeface="Book Antiqua" pitchFamily="18" charset="0"/>
                </a:rPr>
                <a:t>1</a:t>
              </a:r>
            </a:p>
          </p:txBody>
        </p:sp>
        <p:sp>
          <p:nvSpPr>
            <p:cNvPr id="49" name="Rectangle 51"/>
            <p:cNvSpPr>
              <a:spLocks noChangeArrowheads="1"/>
            </p:cNvSpPr>
            <p:nvPr/>
          </p:nvSpPr>
          <p:spPr bwMode="auto">
            <a:xfrm>
              <a:off x="5165725" y="3865563"/>
              <a:ext cx="295275"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a:solidFill>
                    <a:schemeClr val="tx2"/>
                  </a:solidFill>
                  <a:latin typeface="Book Antiqua" pitchFamily="18" charset="0"/>
                </a:rPr>
                <a:t>1</a:t>
              </a:r>
            </a:p>
          </p:txBody>
        </p:sp>
        <p:sp>
          <p:nvSpPr>
            <p:cNvPr id="50" name="Rectangle 54"/>
            <p:cNvSpPr>
              <a:spLocks noChangeArrowheads="1"/>
            </p:cNvSpPr>
            <p:nvPr/>
          </p:nvSpPr>
          <p:spPr bwMode="auto">
            <a:xfrm>
              <a:off x="7352900" y="3719512"/>
              <a:ext cx="2540761"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dirty="0" smtClean="0">
                  <a:solidFill>
                    <a:srgbClr val="0000FF"/>
                  </a:solidFill>
                  <a:latin typeface="Book Antiqua" pitchFamily="18" charset="0"/>
                </a:rPr>
                <a:t>N</a:t>
              </a:r>
              <a:r>
                <a:rPr lang="en-US" sz="1800" dirty="0" smtClean="0">
                  <a:solidFill>
                    <a:srgbClr val="0000FF"/>
                  </a:solidFill>
                  <a:latin typeface="Book Antiqua" pitchFamily="18" charset="0"/>
                </a:rPr>
                <a:t>umber</a:t>
              </a:r>
              <a:endParaRPr lang="en-US" sz="1800" dirty="0">
                <a:solidFill>
                  <a:srgbClr val="0000FF"/>
                </a:solidFill>
                <a:latin typeface="Book Antiqua" pitchFamily="18" charset="0"/>
              </a:endParaRPr>
            </a:p>
            <a:p>
              <a:r>
                <a:rPr lang="en-US" sz="1800" dirty="0">
                  <a:solidFill>
                    <a:srgbClr val="0000FF"/>
                  </a:solidFill>
                  <a:latin typeface="Book Antiqua" pitchFamily="18" charset="0"/>
                </a:rPr>
                <a:t>of </a:t>
              </a:r>
              <a:r>
                <a:rPr lang="en-US" sz="1800" dirty="0" smtClean="0">
                  <a:solidFill>
                    <a:srgbClr val="0000FF"/>
                  </a:solidFill>
                  <a:latin typeface="Book Antiqua" pitchFamily="18" charset="0"/>
                </a:rPr>
                <a:t>Slots (NOT Records)</a:t>
              </a:r>
              <a:endParaRPr lang="en-US" sz="1800" dirty="0">
                <a:solidFill>
                  <a:srgbClr val="0000FF"/>
                </a:solidFill>
                <a:latin typeface="Book Antiqua" pitchFamily="18" charset="0"/>
              </a:endParaRPr>
            </a:p>
          </p:txBody>
        </p:sp>
      </p:grpSp>
      <p:cxnSp>
        <p:nvCxnSpPr>
          <p:cNvPr id="53" name="Straight Arrow Connector 52"/>
          <p:cNvCxnSpPr/>
          <p:nvPr/>
        </p:nvCxnSpPr>
        <p:spPr>
          <a:xfrm flipH="1">
            <a:off x="5404481" y="4853300"/>
            <a:ext cx="609601" cy="1"/>
          </a:xfrm>
          <a:prstGeom prst="straightConnector1">
            <a:avLst/>
          </a:prstGeom>
          <a:ln w="22225">
            <a:solidFill>
              <a:srgbClr val="2906FA"/>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54" name="Rectangle 44"/>
          <p:cNvSpPr>
            <a:spLocks noChangeArrowheads="1"/>
          </p:cNvSpPr>
          <p:nvPr/>
        </p:nvSpPr>
        <p:spPr bwMode="auto">
          <a:xfrm>
            <a:off x="6400800" y="2895600"/>
            <a:ext cx="763587" cy="453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dirty="0">
                <a:latin typeface="Book Antiqua" pitchFamily="18" charset="0"/>
              </a:rPr>
              <a:t>Free</a:t>
            </a:r>
          </a:p>
          <a:p>
            <a:r>
              <a:rPr lang="en-US" sz="1800" dirty="0">
                <a:latin typeface="Book Antiqua" pitchFamily="18" charset="0"/>
              </a:rPr>
              <a:t>Space</a:t>
            </a:r>
          </a:p>
        </p:txBody>
      </p:sp>
      <p:cxnSp>
        <p:nvCxnSpPr>
          <p:cNvPr id="68" name="Straight Arrow Connector 67"/>
          <p:cNvCxnSpPr/>
          <p:nvPr/>
        </p:nvCxnSpPr>
        <p:spPr>
          <a:xfrm flipH="1">
            <a:off x="5436632" y="3124200"/>
            <a:ext cx="964168" cy="1"/>
          </a:xfrm>
          <a:prstGeom prst="straightConnector1">
            <a:avLst/>
          </a:prstGeom>
          <a:ln w="2222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8319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574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en-US" dirty="0" smtClean="0"/>
              <a:t>Variable-Length Records</a:t>
            </a:r>
          </a:p>
        </p:txBody>
      </p:sp>
      <p:sp>
        <p:nvSpPr>
          <p:cNvPr id="957443" name="Rectangle 3"/>
          <p:cNvSpPr>
            <a:spLocks noGrp="1" noChangeArrowheads="1"/>
          </p:cNvSpPr>
          <p:nvPr>
            <p:ph type="body" idx="1"/>
          </p:nvPr>
        </p:nvSpPr>
        <p:spPr>
          <a:xfrm>
            <a:off x="533400" y="1600200"/>
            <a:ext cx="8305800" cy="5268912"/>
          </a:xfrm>
        </p:spPr>
        <p:txBody>
          <a:bodyPr>
            <a:normAutofit/>
          </a:bodyPr>
          <a:lstStyle/>
          <a:p>
            <a:pPr>
              <a:buFont typeface="Wingdings" pitchFamily="2" charset="2"/>
              <a:buChar char="§"/>
            </a:pPr>
            <a:r>
              <a:rPr lang="en-US" sz="2600" dirty="0" smtClean="0"/>
              <a:t>If the records are of variable length, we cannot divide the page into a fixed collection of slots</a:t>
            </a:r>
          </a:p>
          <a:p>
            <a:pPr>
              <a:buFont typeface="Wingdings" pitchFamily="2" charset="2"/>
              <a:buChar char="§"/>
            </a:pPr>
            <a:endParaRPr lang="en-US" sz="2600" dirty="0"/>
          </a:p>
          <a:p>
            <a:pPr>
              <a:buFont typeface="Wingdings" pitchFamily="2" charset="2"/>
              <a:buChar char="§"/>
            </a:pPr>
            <a:r>
              <a:rPr lang="en-US" sz="2600" dirty="0" smtClean="0"/>
              <a:t>When a new record is to be inserted, we have to find an empty slot of “just” the right length</a:t>
            </a:r>
          </a:p>
          <a:p>
            <a:pPr>
              <a:buFont typeface="Wingdings" pitchFamily="2" charset="2"/>
              <a:buChar char="§"/>
            </a:pPr>
            <a:endParaRPr lang="en-US" sz="2600" dirty="0"/>
          </a:p>
          <a:p>
            <a:pPr>
              <a:buFont typeface="Wingdings" pitchFamily="2" charset="2"/>
              <a:buChar char="§"/>
            </a:pPr>
            <a:r>
              <a:rPr lang="en-US" sz="2600" dirty="0" smtClean="0"/>
              <a:t>Thus, when a record is deleted, we better ensure that all the free space is contiguous</a:t>
            </a:r>
          </a:p>
          <a:p>
            <a:pPr>
              <a:buFont typeface="Wingdings" pitchFamily="2" charset="2"/>
              <a:buChar char="§"/>
            </a:pPr>
            <a:endParaRPr lang="en-US" sz="2600" dirty="0"/>
          </a:p>
          <a:p>
            <a:pPr>
              <a:buFont typeface="Wingdings" pitchFamily="2" charset="2"/>
              <a:buChar char="§"/>
            </a:pPr>
            <a:r>
              <a:rPr lang="en-US" sz="2600" dirty="0" smtClean="0"/>
              <a:t>The ability of moving records “</a:t>
            </a:r>
            <a:r>
              <a:rPr lang="en-US" sz="2600" i="1" dirty="0" smtClean="0"/>
              <a:t>without changing rids</a:t>
            </a:r>
            <a:r>
              <a:rPr lang="en-US" sz="2600" dirty="0" smtClean="0"/>
              <a:t>” becomes crucial!</a:t>
            </a:r>
          </a:p>
          <a:p>
            <a:pPr>
              <a:buFont typeface="Wingdings" pitchFamily="2" charset="2"/>
              <a:buChar char="§"/>
            </a:pPr>
            <a:endParaRPr lang="en-US" sz="2600" dirty="0"/>
          </a:p>
          <a:p>
            <a:pPr>
              <a:buFont typeface="Wingdings" pitchFamily="2" charset="2"/>
              <a:buChar char="§"/>
            </a:pPr>
            <a:endParaRPr lang="en-US" sz="2400" dirty="0" smtClean="0"/>
          </a:p>
          <a:p>
            <a:pPr lvl="1">
              <a:buFont typeface="Wingdings" pitchFamily="2" charset="2"/>
              <a:buChar char="§"/>
            </a:pPr>
            <a:endParaRPr lang="en-US" sz="2400" dirty="0"/>
          </a:p>
          <a:p>
            <a:pPr lvl="1">
              <a:buFont typeface="Wingdings" pitchFamily="2" charset="2"/>
              <a:buChar char="§"/>
            </a:pPr>
            <a:endParaRPr lang="en-US" sz="2400" dirty="0" smtClean="0"/>
          </a:p>
          <a:p>
            <a:pPr lvl="1">
              <a:buFont typeface="Wingdings" pitchFamily="2" charset="2"/>
              <a:buChar char="§"/>
            </a:pPr>
            <a:endParaRPr lang="en-US" sz="2200" dirty="0" smtClean="0"/>
          </a:p>
          <a:p>
            <a:pPr marL="0" indent="0">
              <a:buNone/>
            </a:pPr>
            <a:endParaRPr lang="en-US" sz="2600" dirty="0"/>
          </a:p>
          <a:p>
            <a:pPr>
              <a:buFont typeface="Wingdings" pitchFamily="2" charset="2"/>
              <a:buChar char="§"/>
            </a:pPr>
            <a:endParaRPr lang="en-US" sz="2600" dirty="0"/>
          </a:p>
        </p:txBody>
      </p:sp>
    </p:spTree>
    <p:extLst>
      <p:ext uri="{BB962C8B-B14F-4D97-AF65-F5344CB8AC3E}">
        <p14:creationId xmlns:p14="http://schemas.microsoft.com/office/powerpoint/2010/main" val="1323566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74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5744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574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en-US" dirty="0" smtClean="0"/>
              <a:t>Pages with Directory of Slots</a:t>
            </a:r>
          </a:p>
        </p:txBody>
      </p:sp>
      <p:sp>
        <p:nvSpPr>
          <p:cNvPr id="957443" name="Rectangle 3"/>
          <p:cNvSpPr>
            <a:spLocks noGrp="1" noChangeArrowheads="1"/>
          </p:cNvSpPr>
          <p:nvPr>
            <p:ph type="body" idx="1"/>
          </p:nvPr>
        </p:nvSpPr>
        <p:spPr>
          <a:xfrm>
            <a:off x="533400" y="1436688"/>
            <a:ext cx="8305800" cy="5268912"/>
          </a:xfrm>
        </p:spPr>
        <p:txBody>
          <a:bodyPr>
            <a:normAutofit/>
          </a:bodyPr>
          <a:lstStyle/>
          <a:p>
            <a:pPr>
              <a:buFont typeface="Wingdings" pitchFamily="2" charset="2"/>
              <a:buChar char="§"/>
            </a:pPr>
            <a:r>
              <a:rPr lang="en-US" sz="2600" dirty="0" smtClean="0"/>
              <a:t>A flexible organization for variable-length records is to maintain a directory of slots with a </a:t>
            </a:r>
            <a:r>
              <a:rPr lang="en-US" sz="2600" i="1" dirty="0" smtClean="0">
                <a:solidFill>
                  <a:srgbClr val="0070C0"/>
                </a:solidFill>
              </a:rPr>
              <a:t>&lt;</a:t>
            </a:r>
            <a:r>
              <a:rPr lang="en-US" sz="2600" i="1" dirty="0" err="1" smtClean="0">
                <a:solidFill>
                  <a:srgbClr val="0070C0"/>
                </a:solidFill>
              </a:rPr>
              <a:t>record_offset</a:t>
            </a:r>
            <a:r>
              <a:rPr lang="en-US" sz="2600" i="1" dirty="0" smtClean="0">
                <a:solidFill>
                  <a:srgbClr val="0070C0"/>
                </a:solidFill>
              </a:rPr>
              <a:t>, </a:t>
            </a:r>
            <a:r>
              <a:rPr lang="en-US" sz="2600" i="1" dirty="0" err="1" smtClean="0">
                <a:solidFill>
                  <a:srgbClr val="0070C0"/>
                </a:solidFill>
              </a:rPr>
              <a:t>record_length</a:t>
            </a:r>
            <a:r>
              <a:rPr lang="en-US" sz="2600" i="1" dirty="0" smtClean="0">
                <a:solidFill>
                  <a:srgbClr val="0070C0"/>
                </a:solidFill>
              </a:rPr>
              <a:t>&gt;</a:t>
            </a:r>
            <a:r>
              <a:rPr lang="en-US" sz="2600" dirty="0" smtClean="0"/>
              <a:t> pair per a page</a:t>
            </a:r>
          </a:p>
          <a:p>
            <a:pPr>
              <a:buFont typeface="Wingdings" pitchFamily="2" charset="2"/>
              <a:buChar char="§"/>
            </a:pPr>
            <a:endParaRPr lang="en-US" sz="2600" dirty="0"/>
          </a:p>
          <a:p>
            <a:pPr>
              <a:buFont typeface="Wingdings" pitchFamily="2" charset="2"/>
              <a:buChar char="§"/>
            </a:pPr>
            <a:endParaRPr lang="en-US" sz="2400" dirty="0" smtClean="0"/>
          </a:p>
          <a:p>
            <a:pPr lvl="1">
              <a:buFont typeface="Wingdings" pitchFamily="2" charset="2"/>
              <a:buChar char="§"/>
            </a:pPr>
            <a:endParaRPr lang="en-US" sz="2400" dirty="0"/>
          </a:p>
          <a:p>
            <a:pPr lvl="1">
              <a:buFont typeface="Wingdings" pitchFamily="2" charset="2"/>
              <a:buChar char="§"/>
            </a:pPr>
            <a:endParaRPr lang="en-US" sz="2400" dirty="0" smtClean="0"/>
          </a:p>
          <a:p>
            <a:pPr lvl="1">
              <a:buFont typeface="Wingdings" pitchFamily="2" charset="2"/>
              <a:buChar char="§"/>
            </a:pPr>
            <a:endParaRPr lang="en-US" sz="2200" dirty="0" smtClean="0"/>
          </a:p>
          <a:p>
            <a:pPr marL="0" indent="0">
              <a:buNone/>
            </a:pPr>
            <a:endParaRPr lang="en-US" sz="2600" dirty="0"/>
          </a:p>
          <a:p>
            <a:pPr>
              <a:buFont typeface="Wingdings" pitchFamily="2" charset="2"/>
              <a:buChar char="§"/>
            </a:pPr>
            <a:endParaRPr lang="en-US" sz="2600" dirty="0"/>
          </a:p>
        </p:txBody>
      </p:sp>
      <p:sp>
        <p:nvSpPr>
          <p:cNvPr id="4" name="Rectangle 6"/>
          <p:cNvSpPr>
            <a:spLocks noChangeArrowheads="1"/>
          </p:cNvSpPr>
          <p:nvPr/>
        </p:nvSpPr>
        <p:spPr bwMode="auto">
          <a:xfrm>
            <a:off x="1003300" y="2851150"/>
            <a:ext cx="7061200" cy="3025775"/>
          </a:xfrm>
          <a:prstGeom prst="rect">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7"/>
          <p:cNvSpPr>
            <a:spLocks noChangeArrowheads="1"/>
          </p:cNvSpPr>
          <p:nvPr/>
        </p:nvSpPr>
        <p:spPr bwMode="auto">
          <a:xfrm>
            <a:off x="6613525" y="3022600"/>
            <a:ext cx="1029129"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400" b="1" dirty="0">
                <a:solidFill>
                  <a:srgbClr val="00B050"/>
                </a:solidFill>
                <a:latin typeface="Book Antiqua" pitchFamily="18" charset="0"/>
              </a:rPr>
              <a:t>Page </a:t>
            </a:r>
            <a:r>
              <a:rPr lang="en-US" sz="2400" b="1" dirty="0" err="1">
                <a:solidFill>
                  <a:srgbClr val="00B050"/>
                </a:solidFill>
                <a:latin typeface="Book Antiqua" pitchFamily="18" charset="0"/>
              </a:rPr>
              <a:t>i</a:t>
            </a:r>
            <a:endParaRPr lang="en-US" sz="2400" b="1" dirty="0">
              <a:solidFill>
                <a:srgbClr val="00B050"/>
              </a:solidFill>
              <a:latin typeface="Book Antiqua" pitchFamily="18" charset="0"/>
            </a:endParaRPr>
          </a:p>
        </p:txBody>
      </p:sp>
      <p:sp>
        <p:nvSpPr>
          <p:cNvPr id="6" name="Rectangle 8"/>
          <p:cNvSpPr>
            <a:spLocks noChangeArrowheads="1"/>
          </p:cNvSpPr>
          <p:nvPr/>
        </p:nvSpPr>
        <p:spPr bwMode="auto">
          <a:xfrm>
            <a:off x="1377950" y="3116263"/>
            <a:ext cx="1968500" cy="258762"/>
          </a:xfrm>
          <a:prstGeom prst="rect">
            <a:avLst/>
          </a:prstGeom>
          <a:solidFill>
            <a:schemeClr val="tx2"/>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Rectangle 9"/>
          <p:cNvSpPr>
            <a:spLocks noChangeArrowheads="1"/>
          </p:cNvSpPr>
          <p:nvPr/>
        </p:nvSpPr>
        <p:spPr bwMode="auto">
          <a:xfrm>
            <a:off x="3587750" y="3794125"/>
            <a:ext cx="1663700" cy="258763"/>
          </a:xfrm>
          <a:prstGeom prst="rect">
            <a:avLst/>
          </a:prstGeom>
          <a:solidFill>
            <a:schemeClr val="tx2"/>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5035550" y="4268788"/>
            <a:ext cx="2501900" cy="258762"/>
          </a:xfrm>
          <a:prstGeom prst="rect">
            <a:avLst/>
          </a:prstGeom>
          <a:solidFill>
            <a:schemeClr val="tx2"/>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a:off x="996950" y="4608513"/>
            <a:ext cx="7073900" cy="1274762"/>
          </a:xfrm>
          <a:prstGeom prst="rect">
            <a:avLst/>
          </a:prstGeom>
          <a:solidFill>
            <a:srgbClr val="DDDDDD"/>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12"/>
          <p:cNvSpPr>
            <a:spLocks noChangeArrowheads="1"/>
          </p:cNvSpPr>
          <p:nvPr/>
        </p:nvSpPr>
        <p:spPr bwMode="auto">
          <a:xfrm>
            <a:off x="1279525" y="2819400"/>
            <a:ext cx="1258888"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dirty="0">
                <a:solidFill>
                  <a:schemeClr val="tx2"/>
                </a:solidFill>
                <a:latin typeface="Book Antiqua" pitchFamily="18" charset="0"/>
              </a:rPr>
              <a:t>Rid = </a:t>
            </a:r>
            <a:r>
              <a:rPr lang="en-US" sz="1800" dirty="0" smtClean="0">
                <a:solidFill>
                  <a:schemeClr val="tx2"/>
                </a:solidFill>
                <a:latin typeface="Book Antiqua" pitchFamily="18" charset="0"/>
              </a:rPr>
              <a:t>(</a:t>
            </a:r>
            <a:r>
              <a:rPr lang="en-US" sz="1800" dirty="0" err="1" smtClean="0">
                <a:solidFill>
                  <a:schemeClr val="tx2"/>
                </a:solidFill>
                <a:latin typeface="Book Antiqua" pitchFamily="18" charset="0"/>
              </a:rPr>
              <a:t>i,N</a:t>
            </a:r>
            <a:r>
              <a:rPr lang="en-US" sz="1800" dirty="0">
                <a:solidFill>
                  <a:schemeClr val="tx2"/>
                </a:solidFill>
                <a:latin typeface="Book Antiqua" pitchFamily="18" charset="0"/>
              </a:rPr>
              <a:t>)</a:t>
            </a:r>
          </a:p>
        </p:txBody>
      </p:sp>
      <p:sp>
        <p:nvSpPr>
          <p:cNvPr id="11" name="Rectangle 13"/>
          <p:cNvSpPr>
            <a:spLocks noChangeArrowheads="1"/>
          </p:cNvSpPr>
          <p:nvPr/>
        </p:nvSpPr>
        <p:spPr bwMode="auto">
          <a:xfrm>
            <a:off x="3489325" y="3498850"/>
            <a:ext cx="1182688"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dirty="0">
                <a:solidFill>
                  <a:schemeClr val="tx2"/>
                </a:solidFill>
                <a:latin typeface="Book Antiqua" pitchFamily="18" charset="0"/>
              </a:rPr>
              <a:t>Rid = </a:t>
            </a:r>
            <a:r>
              <a:rPr lang="en-US" sz="1800" dirty="0" smtClean="0">
                <a:solidFill>
                  <a:schemeClr val="tx2"/>
                </a:solidFill>
                <a:latin typeface="Book Antiqua" pitchFamily="18" charset="0"/>
              </a:rPr>
              <a:t>(i,2</a:t>
            </a:r>
            <a:r>
              <a:rPr lang="en-US" sz="1800" dirty="0">
                <a:solidFill>
                  <a:schemeClr val="tx2"/>
                </a:solidFill>
                <a:latin typeface="Book Antiqua" pitchFamily="18" charset="0"/>
              </a:rPr>
              <a:t>)</a:t>
            </a:r>
          </a:p>
        </p:txBody>
      </p:sp>
      <p:sp>
        <p:nvSpPr>
          <p:cNvPr id="12" name="Rectangle 14"/>
          <p:cNvSpPr>
            <a:spLocks noChangeArrowheads="1"/>
          </p:cNvSpPr>
          <p:nvPr/>
        </p:nvSpPr>
        <p:spPr bwMode="auto">
          <a:xfrm>
            <a:off x="5241925" y="3973513"/>
            <a:ext cx="1182688"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dirty="0">
                <a:solidFill>
                  <a:schemeClr val="tx2"/>
                </a:solidFill>
                <a:latin typeface="Book Antiqua" pitchFamily="18" charset="0"/>
              </a:rPr>
              <a:t>Rid = (i,1)</a:t>
            </a:r>
          </a:p>
        </p:txBody>
      </p:sp>
      <p:sp useBgFill="1">
        <p:nvSpPr>
          <p:cNvPr id="13" name="Rectangle 15"/>
          <p:cNvSpPr>
            <a:spLocks noChangeArrowheads="1"/>
          </p:cNvSpPr>
          <p:nvPr/>
        </p:nvSpPr>
        <p:spPr bwMode="auto">
          <a:xfrm>
            <a:off x="7550150" y="5489575"/>
            <a:ext cx="520700" cy="393700"/>
          </a:xfrm>
          <a:prstGeom prst="rect">
            <a:avLst/>
          </a:prstGeom>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4" name="Rectangle 16"/>
          <p:cNvSpPr>
            <a:spLocks noChangeArrowheads="1"/>
          </p:cNvSpPr>
          <p:nvPr/>
        </p:nvSpPr>
        <p:spPr bwMode="auto">
          <a:xfrm>
            <a:off x="6407150" y="5489575"/>
            <a:ext cx="596900" cy="393700"/>
          </a:xfrm>
          <a:prstGeom prst="rect">
            <a:avLst/>
          </a:prstGeom>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5" name="Rectangle 17"/>
          <p:cNvSpPr>
            <a:spLocks noChangeArrowheads="1"/>
          </p:cNvSpPr>
          <p:nvPr/>
        </p:nvSpPr>
        <p:spPr bwMode="auto">
          <a:xfrm>
            <a:off x="7016750" y="5489575"/>
            <a:ext cx="520700" cy="393700"/>
          </a:xfrm>
          <a:prstGeom prst="rect">
            <a:avLst/>
          </a:prstGeom>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6" name="Rectangle 18"/>
          <p:cNvSpPr>
            <a:spLocks noChangeArrowheads="1"/>
          </p:cNvSpPr>
          <p:nvPr/>
        </p:nvSpPr>
        <p:spPr bwMode="auto">
          <a:xfrm>
            <a:off x="5797550" y="5489575"/>
            <a:ext cx="596900" cy="393700"/>
          </a:xfrm>
          <a:prstGeom prst="rect">
            <a:avLst/>
          </a:prstGeom>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7" name="Rectangle 19"/>
          <p:cNvSpPr>
            <a:spLocks noChangeArrowheads="1"/>
          </p:cNvSpPr>
          <p:nvPr/>
        </p:nvSpPr>
        <p:spPr bwMode="auto">
          <a:xfrm>
            <a:off x="4654550" y="5489575"/>
            <a:ext cx="1130300" cy="393700"/>
          </a:xfrm>
          <a:prstGeom prst="rect">
            <a:avLst/>
          </a:prstGeom>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8" name="Rectangle 20"/>
          <p:cNvSpPr>
            <a:spLocks noChangeArrowheads="1"/>
          </p:cNvSpPr>
          <p:nvPr/>
        </p:nvSpPr>
        <p:spPr bwMode="auto">
          <a:xfrm>
            <a:off x="4044950" y="5489575"/>
            <a:ext cx="596900" cy="393700"/>
          </a:xfrm>
          <a:prstGeom prst="rect">
            <a:avLst/>
          </a:prstGeom>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Rectangle 21"/>
          <p:cNvSpPr>
            <a:spLocks noChangeArrowheads="1"/>
          </p:cNvSpPr>
          <p:nvPr/>
        </p:nvSpPr>
        <p:spPr bwMode="auto">
          <a:xfrm>
            <a:off x="8062913" y="5562600"/>
            <a:ext cx="83661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a:solidFill>
                  <a:srgbClr val="063DE8"/>
                </a:solidFill>
                <a:latin typeface="Book Antiqua" pitchFamily="18" charset="0"/>
              </a:rPr>
              <a:t>Pointer</a:t>
            </a:r>
          </a:p>
          <a:p>
            <a:r>
              <a:rPr lang="en-US" sz="1600">
                <a:solidFill>
                  <a:srgbClr val="063DE8"/>
                </a:solidFill>
                <a:latin typeface="Book Antiqua" pitchFamily="18" charset="0"/>
              </a:rPr>
              <a:t>to start</a:t>
            </a:r>
          </a:p>
          <a:p>
            <a:r>
              <a:rPr lang="en-US" sz="1600">
                <a:solidFill>
                  <a:srgbClr val="063DE8"/>
                </a:solidFill>
                <a:latin typeface="Book Antiqua" pitchFamily="18" charset="0"/>
              </a:rPr>
              <a:t>of free</a:t>
            </a:r>
          </a:p>
          <a:p>
            <a:r>
              <a:rPr lang="en-US" sz="1600">
                <a:solidFill>
                  <a:srgbClr val="063DE8"/>
                </a:solidFill>
                <a:latin typeface="Book Antiqua" pitchFamily="18" charset="0"/>
              </a:rPr>
              <a:t>space</a:t>
            </a:r>
          </a:p>
        </p:txBody>
      </p:sp>
      <p:sp>
        <p:nvSpPr>
          <p:cNvPr id="20" name="Rectangle 22"/>
          <p:cNvSpPr>
            <a:spLocks noChangeArrowheads="1"/>
          </p:cNvSpPr>
          <p:nvPr/>
        </p:nvSpPr>
        <p:spPr bwMode="auto">
          <a:xfrm>
            <a:off x="4632325" y="6477000"/>
            <a:ext cx="171291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a:solidFill>
                  <a:srgbClr val="CF0E30"/>
                </a:solidFill>
                <a:latin typeface="Book Antiqua" pitchFamily="18" charset="0"/>
              </a:rPr>
              <a:t>SLOT DIRECTORY</a:t>
            </a:r>
          </a:p>
        </p:txBody>
      </p:sp>
      <p:grpSp>
        <p:nvGrpSpPr>
          <p:cNvPr id="21" name="Group 26"/>
          <p:cNvGrpSpPr>
            <a:grpSpLocks/>
          </p:cNvGrpSpPr>
          <p:nvPr/>
        </p:nvGrpSpPr>
        <p:grpSpPr bwMode="auto">
          <a:xfrm>
            <a:off x="4038600" y="6118225"/>
            <a:ext cx="2895600" cy="304800"/>
            <a:chOff x="2544" y="3024"/>
            <a:chExt cx="1824" cy="192"/>
          </a:xfrm>
        </p:grpSpPr>
        <p:sp>
          <p:nvSpPr>
            <p:cNvPr id="22" name="Line 23"/>
            <p:cNvSpPr>
              <a:spLocks noChangeShapeType="1"/>
            </p:cNvSpPr>
            <p:nvPr/>
          </p:nvSpPr>
          <p:spPr bwMode="auto">
            <a:xfrm>
              <a:off x="2544" y="3024"/>
              <a:ext cx="384" cy="192"/>
            </a:xfrm>
            <a:prstGeom prst="line">
              <a:avLst/>
            </a:prstGeom>
            <a:noFill/>
            <a:ln w="12700">
              <a:solidFill>
                <a:srgbClr val="CF0E3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Line 24"/>
            <p:cNvSpPr>
              <a:spLocks noChangeShapeType="1"/>
            </p:cNvSpPr>
            <p:nvPr/>
          </p:nvSpPr>
          <p:spPr bwMode="auto">
            <a:xfrm>
              <a:off x="2928" y="3216"/>
              <a:ext cx="1104" cy="0"/>
            </a:xfrm>
            <a:prstGeom prst="line">
              <a:avLst/>
            </a:prstGeom>
            <a:noFill/>
            <a:ln w="12700">
              <a:solidFill>
                <a:srgbClr val="CF0E3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25"/>
            <p:cNvSpPr>
              <a:spLocks noChangeShapeType="1"/>
            </p:cNvSpPr>
            <p:nvPr/>
          </p:nvSpPr>
          <p:spPr bwMode="auto">
            <a:xfrm flipH="1">
              <a:off x="4032" y="3024"/>
              <a:ext cx="336" cy="192"/>
            </a:xfrm>
            <a:prstGeom prst="line">
              <a:avLst/>
            </a:prstGeom>
            <a:noFill/>
            <a:ln w="12700">
              <a:solidFill>
                <a:srgbClr val="CF0E3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5" name="Rectangle 27"/>
          <p:cNvSpPr>
            <a:spLocks noChangeArrowheads="1"/>
          </p:cNvSpPr>
          <p:nvPr/>
        </p:nvSpPr>
        <p:spPr bwMode="auto">
          <a:xfrm>
            <a:off x="4176713" y="5868988"/>
            <a:ext cx="2714625"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a:solidFill>
                  <a:schemeClr val="accent2"/>
                </a:solidFill>
                <a:latin typeface="Book Antiqua" pitchFamily="18" charset="0"/>
              </a:rPr>
              <a:t>N</a:t>
            </a:r>
            <a:r>
              <a:rPr lang="en-US" sz="1800">
                <a:solidFill>
                  <a:schemeClr val="tx2"/>
                </a:solidFill>
                <a:latin typeface="Book Antiqua" pitchFamily="18" charset="0"/>
              </a:rPr>
              <a:t>           . . .            2         1</a:t>
            </a:r>
          </a:p>
        </p:txBody>
      </p:sp>
      <p:sp>
        <p:nvSpPr>
          <p:cNvPr id="26" name="Freeform 28"/>
          <p:cNvSpPr>
            <a:spLocks/>
          </p:cNvSpPr>
          <p:nvPr/>
        </p:nvSpPr>
        <p:spPr bwMode="auto">
          <a:xfrm>
            <a:off x="4910138" y="4441825"/>
            <a:ext cx="1568450" cy="1220788"/>
          </a:xfrm>
          <a:custGeom>
            <a:avLst/>
            <a:gdLst>
              <a:gd name="T0" fmla="*/ 987 w 988"/>
              <a:gd name="T1" fmla="*/ 768 h 769"/>
              <a:gd name="T2" fmla="*/ 970 w 988"/>
              <a:gd name="T3" fmla="*/ 709 h 769"/>
              <a:gd name="T4" fmla="*/ 948 w 988"/>
              <a:gd name="T5" fmla="*/ 662 h 769"/>
              <a:gd name="T6" fmla="*/ 916 w 988"/>
              <a:gd name="T7" fmla="*/ 627 h 769"/>
              <a:gd name="T8" fmla="*/ 883 w 988"/>
              <a:gd name="T9" fmla="*/ 604 h 769"/>
              <a:gd name="T10" fmla="*/ 850 w 988"/>
              <a:gd name="T11" fmla="*/ 592 h 769"/>
              <a:gd name="T12" fmla="*/ 817 w 988"/>
              <a:gd name="T13" fmla="*/ 580 h 769"/>
              <a:gd name="T14" fmla="*/ 785 w 988"/>
              <a:gd name="T15" fmla="*/ 568 h 769"/>
              <a:gd name="T16" fmla="*/ 741 w 988"/>
              <a:gd name="T17" fmla="*/ 568 h 769"/>
              <a:gd name="T18" fmla="*/ 686 w 988"/>
              <a:gd name="T19" fmla="*/ 557 h 769"/>
              <a:gd name="T20" fmla="*/ 654 w 988"/>
              <a:gd name="T21" fmla="*/ 544 h 769"/>
              <a:gd name="T22" fmla="*/ 599 w 988"/>
              <a:gd name="T23" fmla="*/ 521 h 769"/>
              <a:gd name="T24" fmla="*/ 555 w 988"/>
              <a:gd name="T25" fmla="*/ 510 h 769"/>
              <a:gd name="T26" fmla="*/ 501 w 988"/>
              <a:gd name="T27" fmla="*/ 486 h 769"/>
              <a:gd name="T28" fmla="*/ 436 w 988"/>
              <a:gd name="T29" fmla="*/ 450 h 769"/>
              <a:gd name="T30" fmla="*/ 392 w 988"/>
              <a:gd name="T31" fmla="*/ 427 h 769"/>
              <a:gd name="T32" fmla="*/ 349 w 988"/>
              <a:gd name="T33" fmla="*/ 416 h 769"/>
              <a:gd name="T34" fmla="*/ 305 w 988"/>
              <a:gd name="T35" fmla="*/ 392 h 769"/>
              <a:gd name="T36" fmla="*/ 261 w 988"/>
              <a:gd name="T37" fmla="*/ 368 h 769"/>
              <a:gd name="T38" fmla="*/ 218 w 988"/>
              <a:gd name="T39" fmla="*/ 333 h 769"/>
              <a:gd name="T40" fmla="*/ 185 w 988"/>
              <a:gd name="T41" fmla="*/ 309 h 769"/>
              <a:gd name="T42" fmla="*/ 152 w 988"/>
              <a:gd name="T43" fmla="*/ 286 h 769"/>
              <a:gd name="T44" fmla="*/ 119 w 988"/>
              <a:gd name="T45" fmla="*/ 274 h 769"/>
              <a:gd name="T46" fmla="*/ 87 w 988"/>
              <a:gd name="T47" fmla="*/ 251 h 769"/>
              <a:gd name="T48" fmla="*/ 54 w 988"/>
              <a:gd name="T49" fmla="*/ 239 h 769"/>
              <a:gd name="T50" fmla="*/ 21 w 988"/>
              <a:gd name="T51" fmla="*/ 204 h 769"/>
              <a:gd name="T52" fmla="*/ 0 w 988"/>
              <a:gd name="T53" fmla="*/ 169 h 769"/>
              <a:gd name="T54" fmla="*/ 0 w 988"/>
              <a:gd name="T55" fmla="*/ 133 h 769"/>
              <a:gd name="T56" fmla="*/ 0 w 988"/>
              <a:gd name="T57" fmla="*/ 98 h 769"/>
              <a:gd name="T58" fmla="*/ 10 w 988"/>
              <a:gd name="T59" fmla="*/ 63 h 769"/>
              <a:gd name="T60" fmla="*/ 32 w 988"/>
              <a:gd name="T61" fmla="*/ 28 h 769"/>
              <a:gd name="T62" fmla="*/ 65 w 988"/>
              <a:gd name="T63"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88" h="769">
                <a:moveTo>
                  <a:pt x="987" y="768"/>
                </a:moveTo>
                <a:lnTo>
                  <a:pt x="970" y="709"/>
                </a:lnTo>
                <a:lnTo>
                  <a:pt x="948" y="662"/>
                </a:lnTo>
                <a:lnTo>
                  <a:pt x="916" y="627"/>
                </a:lnTo>
                <a:lnTo>
                  <a:pt x="883" y="604"/>
                </a:lnTo>
                <a:lnTo>
                  <a:pt x="850" y="592"/>
                </a:lnTo>
                <a:lnTo>
                  <a:pt x="817" y="580"/>
                </a:lnTo>
                <a:lnTo>
                  <a:pt x="785" y="568"/>
                </a:lnTo>
                <a:lnTo>
                  <a:pt x="741" y="568"/>
                </a:lnTo>
                <a:lnTo>
                  <a:pt x="686" y="557"/>
                </a:lnTo>
                <a:lnTo>
                  <a:pt x="654" y="544"/>
                </a:lnTo>
                <a:lnTo>
                  <a:pt x="599" y="521"/>
                </a:lnTo>
                <a:lnTo>
                  <a:pt x="555" y="510"/>
                </a:lnTo>
                <a:lnTo>
                  <a:pt x="501" y="486"/>
                </a:lnTo>
                <a:lnTo>
                  <a:pt x="436" y="450"/>
                </a:lnTo>
                <a:lnTo>
                  <a:pt x="392" y="427"/>
                </a:lnTo>
                <a:lnTo>
                  <a:pt x="349" y="416"/>
                </a:lnTo>
                <a:lnTo>
                  <a:pt x="305" y="392"/>
                </a:lnTo>
                <a:lnTo>
                  <a:pt x="261" y="368"/>
                </a:lnTo>
                <a:lnTo>
                  <a:pt x="218" y="333"/>
                </a:lnTo>
                <a:lnTo>
                  <a:pt x="185" y="309"/>
                </a:lnTo>
                <a:lnTo>
                  <a:pt x="152" y="286"/>
                </a:lnTo>
                <a:lnTo>
                  <a:pt x="119" y="274"/>
                </a:lnTo>
                <a:lnTo>
                  <a:pt x="87" y="251"/>
                </a:lnTo>
                <a:lnTo>
                  <a:pt x="54" y="239"/>
                </a:lnTo>
                <a:lnTo>
                  <a:pt x="21" y="204"/>
                </a:lnTo>
                <a:lnTo>
                  <a:pt x="0" y="169"/>
                </a:lnTo>
                <a:lnTo>
                  <a:pt x="0" y="133"/>
                </a:lnTo>
                <a:lnTo>
                  <a:pt x="0" y="98"/>
                </a:lnTo>
                <a:lnTo>
                  <a:pt x="10" y="63"/>
                </a:lnTo>
                <a:lnTo>
                  <a:pt x="32" y="28"/>
                </a:lnTo>
                <a:lnTo>
                  <a:pt x="65" y="0"/>
                </a:lnTo>
              </a:path>
            </a:pathLst>
          </a:custGeom>
          <a:noFill/>
          <a:ln w="12700" cap="rnd" cmpd="sng">
            <a:solidFill>
              <a:schemeClr val="tx2"/>
            </a:solidFill>
            <a:prstDash val="solid"/>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Freeform 29"/>
          <p:cNvSpPr>
            <a:spLocks/>
          </p:cNvSpPr>
          <p:nvPr/>
        </p:nvSpPr>
        <p:spPr bwMode="auto">
          <a:xfrm>
            <a:off x="3360738" y="3984625"/>
            <a:ext cx="2508250" cy="1677988"/>
          </a:xfrm>
          <a:custGeom>
            <a:avLst/>
            <a:gdLst>
              <a:gd name="T0" fmla="*/ 1579 w 1580"/>
              <a:gd name="T1" fmla="*/ 1056 h 1057"/>
              <a:gd name="T2" fmla="*/ 1524 w 1580"/>
              <a:gd name="T3" fmla="*/ 1009 h 1057"/>
              <a:gd name="T4" fmla="*/ 1490 w 1580"/>
              <a:gd name="T5" fmla="*/ 972 h 1057"/>
              <a:gd name="T6" fmla="*/ 1455 w 1580"/>
              <a:gd name="T7" fmla="*/ 948 h 1057"/>
              <a:gd name="T8" fmla="*/ 1421 w 1580"/>
              <a:gd name="T9" fmla="*/ 913 h 1057"/>
              <a:gd name="T10" fmla="*/ 1375 w 1580"/>
              <a:gd name="T11" fmla="*/ 889 h 1057"/>
              <a:gd name="T12" fmla="*/ 1329 w 1580"/>
              <a:gd name="T13" fmla="*/ 865 h 1057"/>
              <a:gd name="T14" fmla="*/ 1294 w 1580"/>
              <a:gd name="T15" fmla="*/ 865 h 1057"/>
              <a:gd name="T16" fmla="*/ 1261 w 1580"/>
              <a:gd name="T17" fmla="*/ 853 h 1057"/>
              <a:gd name="T18" fmla="*/ 1226 w 1580"/>
              <a:gd name="T19" fmla="*/ 841 h 1057"/>
              <a:gd name="T20" fmla="*/ 1192 w 1580"/>
              <a:gd name="T21" fmla="*/ 829 h 1057"/>
              <a:gd name="T22" fmla="*/ 1157 w 1580"/>
              <a:gd name="T23" fmla="*/ 829 h 1057"/>
              <a:gd name="T24" fmla="*/ 1123 w 1580"/>
              <a:gd name="T25" fmla="*/ 817 h 1057"/>
              <a:gd name="T26" fmla="*/ 1077 w 1580"/>
              <a:gd name="T27" fmla="*/ 793 h 1057"/>
              <a:gd name="T28" fmla="*/ 1042 w 1580"/>
              <a:gd name="T29" fmla="*/ 781 h 1057"/>
              <a:gd name="T30" fmla="*/ 986 w 1580"/>
              <a:gd name="T31" fmla="*/ 757 h 1057"/>
              <a:gd name="T32" fmla="*/ 940 w 1580"/>
              <a:gd name="T33" fmla="*/ 746 h 1057"/>
              <a:gd name="T34" fmla="*/ 894 w 1580"/>
              <a:gd name="T35" fmla="*/ 722 h 1057"/>
              <a:gd name="T36" fmla="*/ 859 w 1580"/>
              <a:gd name="T37" fmla="*/ 698 h 1057"/>
              <a:gd name="T38" fmla="*/ 802 w 1580"/>
              <a:gd name="T39" fmla="*/ 674 h 1057"/>
              <a:gd name="T40" fmla="*/ 745 w 1580"/>
              <a:gd name="T41" fmla="*/ 638 h 1057"/>
              <a:gd name="T42" fmla="*/ 711 w 1580"/>
              <a:gd name="T43" fmla="*/ 626 h 1057"/>
              <a:gd name="T44" fmla="*/ 687 w 1580"/>
              <a:gd name="T45" fmla="*/ 614 h 1057"/>
              <a:gd name="T46" fmla="*/ 630 w 1580"/>
              <a:gd name="T47" fmla="*/ 590 h 1057"/>
              <a:gd name="T48" fmla="*/ 595 w 1580"/>
              <a:gd name="T49" fmla="*/ 566 h 1057"/>
              <a:gd name="T50" fmla="*/ 561 w 1580"/>
              <a:gd name="T51" fmla="*/ 554 h 1057"/>
              <a:gd name="T52" fmla="*/ 526 w 1580"/>
              <a:gd name="T53" fmla="*/ 530 h 1057"/>
              <a:gd name="T54" fmla="*/ 470 w 1580"/>
              <a:gd name="T55" fmla="*/ 506 h 1057"/>
              <a:gd name="T56" fmla="*/ 424 w 1580"/>
              <a:gd name="T57" fmla="*/ 494 h 1057"/>
              <a:gd name="T58" fmla="*/ 389 w 1580"/>
              <a:gd name="T59" fmla="*/ 483 h 1057"/>
              <a:gd name="T60" fmla="*/ 343 w 1580"/>
              <a:gd name="T61" fmla="*/ 459 h 1057"/>
              <a:gd name="T62" fmla="*/ 309 w 1580"/>
              <a:gd name="T63" fmla="*/ 447 h 1057"/>
              <a:gd name="T64" fmla="*/ 274 w 1580"/>
              <a:gd name="T65" fmla="*/ 423 h 1057"/>
              <a:gd name="T66" fmla="*/ 229 w 1580"/>
              <a:gd name="T67" fmla="*/ 411 h 1057"/>
              <a:gd name="T68" fmla="*/ 195 w 1580"/>
              <a:gd name="T69" fmla="*/ 387 h 1057"/>
              <a:gd name="T70" fmla="*/ 160 w 1580"/>
              <a:gd name="T71" fmla="*/ 375 h 1057"/>
              <a:gd name="T72" fmla="*/ 126 w 1580"/>
              <a:gd name="T73" fmla="*/ 352 h 1057"/>
              <a:gd name="T74" fmla="*/ 80 w 1580"/>
              <a:gd name="T75" fmla="*/ 304 h 1057"/>
              <a:gd name="T76" fmla="*/ 45 w 1580"/>
              <a:gd name="T77" fmla="*/ 291 h 1057"/>
              <a:gd name="T78" fmla="*/ 22 w 1580"/>
              <a:gd name="T79" fmla="*/ 256 h 1057"/>
              <a:gd name="T80" fmla="*/ 11 w 1580"/>
              <a:gd name="T81" fmla="*/ 220 h 1057"/>
              <a:gd name="T82" fmla="*/ 0 w 1580"/>
              <a:gd name="T83" fmla="*/ 184 h 1057"/>
              <a:gd name="T84" fmla="*/ 0 w 1580"/>
              <a:gd name="T85" fmla="*/ 148 h 1057"/>
              <a:gd name="T86" fmla="*/ 11 w 1580"/>
              <a:gd name="T87" fmla="*/ 112 h 1057"/>
              <a:gd name="T88" fmla="*/ 22 w 1580"/>
              <a:gd name="T89" fmla="*/ 76 h 1057"/>
              <a:gd name="T90" fmla="*/ 57 w 1580"/>
              <a:gd name="T91" fmla="*/ 52 h 1057"/>
              <a:gd name="T92" fmla="*/ 91 w 1580"/>
              <a:gd name="T93" fmla="*/ 28 h 1057"/>
              <a:gd name="T94" fmla="*/ 126 w 1580"/>
              <a:gd name="T95" fmla="*/ 4 h 1057"/>
              <a:gd name="T96" fmla="*/ 127 w 1580"/>
              <a:gd name="T97" fmla="*/ 0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580" h="1057">
                <a:moveTo>
                  <a:pt x="1579" y="1056"/>
                </a:moveTo>
                <a:lnTo>
                  <a:pt x="1524" y="1009"/>
                </a:lnTo>
                <a:lnTo>
                  <a:pt x="1490" y="972"/>
                </a:lnTo>
                <a:lnTo>
                  <a:pt x="1455" y="948"/>
                </a:lnTo>
                <a:lnTo>
                  <a:pt x="1421" y="913"/>
                </a:lnTo>
                <a:lnTo>
                  <a:pt x="1375" y="889"/>
                </a:lnTo>
                <a:lnTo>
                  <a:pt x="1329" y="865"/>
                </a:lnTo>
                <a:lnTo>
                  <a:pt x="1294" y="865"/>
                </a:lnTo>
                <a:lnTo>
                  <a:pt x="1261" y="853"/>
                </a:lnTo>
                <a:lnTo>
                  <a:pt x="1226" y="841"/>
                </a:lnTo>
                <a:lnTo>
                  <a:pt x="1192" y="829"/>
                </a:lnTo>
                <a:lnTo>
                  <a:pt x="1157" y="829"/>
                </a:lnTo>
                <a:lnTo>
                  <a:pt x="1123" y="817"/>
                </a:lnTo>
                <a:lnTo>
                  <a:pt x="1077" y="793"/>
                </a:lnTo>
                <a:lnTo>
                  <a:pt x="1042" y="781"/>
                </a:lnTo>
                <a:lnTo>
                  <a:pt x="986" y="757"/>
                </a:lnTo>
                <a:lnTo>
                  <a:pt x="940" y="746"/>
                </a:lnTo>
                <a:lnTo>
                  <a:pt x="894" y="722"/>
                </a:lnTo>
                <a:lnTo>
                  <a:pt x="859" y="698"/>
                </a:lnTo>
                <a:lnTo>
                  <a:pt x="802" y="674"/>
                </a:lnTo>
                <a:lnTo>
                  <a:pt x="745" y="638"/>
                </a:lnTo>
                <a:lnTo>
                  <a:pt x="711" y="626"/>
                </a:lnTo>
                <a:lnTo>
                  <a:pt x="687" y="614"/>
                </a:lnTo>
                <a:lnTo>
                  <a:pt x="630" y="590"/>
                </a:lnTo>
                <a:lnTo>
                  <a:pt x="595" y="566"/>
                </a:lnTo>
                <a:lnTo>
                  <a:pt x="561" y="554"/>
                </a:lnTo>
                <a:lnTo>
                  <a:pt x="526" y="530"/>
                </a:lnTo>
                <a:lnTo>
                  <a:pt x="470" y="506"/>
                </a:lnTo>
                <a:lnTo>
                  <a:pt x="424" y="494"/>
                </a:lnTo>
                <a:lnTo>
                  <a:pt x="389" y="483"/>
                </a:lnTo>
                <a:lnTo>
                  <a:pt x="343" y="459"/>
                </a:lnTo>
                <a:lnTo>
                  <a:pt x="309" y="447"/>
                </a:lnTo>
                <a:lnTo>
                  <a:pt x="274" y="423"/>
                </a:lnTo>
                <a:lnTo>
                  <a:pt x="229" y="411"/>
                </a:lnTo>
                <a:lnTo>
                  <a:pt x="195" y="387"/>
                </a:lnTo>
                <a:lnTo>
                  <a:pt x="160" y="375"/>
                </a:lnTo>
                <a:lnTo>
                  <a:pt x="126" y="352"/>
                </a:lnTo>
                <a:lnTo>
                  <a:pt x="80" y="304"/>
                </a:lnTo>
                <a:lnTo>
                  <a:pt x="45" y="291"/>
                </a:lnTo>
                <a:lnTo>
                  <a:pt x="22" y="256"/>
                </a:lnTo>
                <a:lnTo>
                  <a:pt x="11" y="220"/>
                </a:lnTo>
                <a:lnTo>
                  <a:pt x="0" y="184"/>
                </a:lnTo>
                <a:lnTo>
                  <a:pt x="0" y="148"/>
                </a:lnTo>
                <a:lnTo>
                  <a:pt x="11" y="112"/>
                </a:lnTo>
                <a:lnTo>
                  <a:pt x="22" y="76"/>
                </a:lnTo>
                <a:lnTo>
                  <a:pt x="57" y="52"/>
                </a:lnTo>
                <a:lnTo>
                  <a:pt x="91" y="28"/>
                </a:lnTo>
                <a:lnTo>
                  <a:pt x="126" y="4"/>
                </a:lnTo>
                <a:lnTo>
                  <a:pt x="127" y="0"/>
                </a:lnTo>
              </a:path>
            </a:pathLst>
          </a:custGeom>
          <a:noFill/>
          <a:ln w="12700" cap="rnd" cmpd="sng">
            <a:solidFill>
              <a:schemeClr val="tx2"/>
            </a:solidFill>
            <a:prstDash val="solid"/>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Freeform 30"/>
          <p:cNvSpPr>
            <a:spLocks/>
          </p:cNvSpPr>
          <p:nvPr/>
        </p:nvSpPr>
        <p:spPr bwMode="auto">
          <a:xfrm>
            <a:off x="1196975" y="3338513"/>
            <a:ext cx="2919413" cy="2324100"/>
          </a:xfrm>
          <a:custGeom>
            <a:avLst/>
            <a:gdLst>
              <a:gd name="T0" fmla="*/ 1838 w 1839"/>
              <a:gd name="T1" fmla="*/ 1463 h 1464"/>
              <a:gd name="T2" fmla="*/ 1809 w 1839"/>
              <a:gd name="T3" fmla="*/ 1399 h 1464"/>
              <a:gd name="T4" fmla="*/ 1774 w 1839"/>
              <a:gd name="T5" fmla="*/ 1349 h 1464"/>
              <a:gd name="T6" fmla="*/ 1739 w 1839"/>
              <a:gd name="T7" fmla="*/ 1324 h 1464"/>
              <a:gd name="T8" fmla="*/ 1716 w 1839"/>
              <a:gd name="T9" fmla="*/ 1287 h 1464"/>
              <a:gd name="T10" fmla="*/ 1646 w 1839"/>
              <a:gd name="T11" fmla="*/ 1237 h 1464"/>
              <a:gd name="T12" fmla="*/ 1611 w 1839"/>
              <a:gd name="T13" fmla="*/ 1212 h 1464"/>
              <a:gd name="T14" fmla="*/ 1565 w 1839"/>
              <a:gd name="T15" fmla="*/ 1187 h 1464"/>
              <a:gd name="T16" fmla="*/ 1531 w 1839"/>
              <a:gd name="T17" fmla="*/ 1162 h 1464"/>
              <a:gd name="T18" fmla="*/ 1495 w 1839"/>
              <a:gd name="T19" fmla="*/ 1137 h 1464"/>
              <a:gd name="T20" fmla="*/ 1461 w 1839"/>
              <a:gd name="T21" fmla="*/ 1124 h 1464"/>
              <a:gd name="T22" fmla="*/ 1426 w 1839"/>
              <a:gd name="T23" fmla="*/ 1099 h 1464"/>
              <a:gd name="T24" fmla="*/ 1391 w 1839"/>
              <a:gd name="T25" fmla="*/ 1087 h 1464"/>
              <a:gd name="T26" fmla="*/ 1345 w 1839"/>
              <a:gd name="T27" fmla="*/ 1074 h 1464"/>
              <a:gd name="T28" fmla="*/ 1310 w 1839"/>
              <a:gd name="T29" fmla="*/ 1062 h 1464"/>
              <a:gd name="T30" fmla="*/ 1263 w 1839"/>
              <a:gd name="T31" fmla="*/ 1037 h 1464"/>
              <a:gd name="T32" fmla="*/ 1217 w 1839"/>
              <a:gd name="T33" fmla="*/ 1024 h 1464"/>
              <a:gd name="T34" fmla="*/ 1183 w 1839"/>
              <a:gd name="T35" fmla="*/ 1012 h 1464"/>
              <a:gd name="T36" fmla="*/ 1136 w 1839"/>
              <a:gd name="T37" fmla="*/ 987 h 1464"/>
              <a:gd name="T38" fmla="*/ 1090 w 1839"/>
              <a:gd name="T39" fmla="*/ 962 h 1464"/>
              <a:gd name="T40" fmla="*/ 1055 w 1839"/>
              <a:gd name="T41" fmla="*/ 949 h 1464"/>
              <a:gd name="T42" fmla="*/ 1021 w 1839"/>
              <a:gd name="T43" fmla="*/ 924 h 1464"/>
              <a:gd name="T44" fmla="*/ 985 w 1839"/>
              <a:gd name="T45" fmla="*/ 912 h 1464"/>
              <a:gd name="T46" fmla="*/ 939 w 1839"/>
              <a:gd name="T47" fmla="*/ 899 h 1464"/>
              <a:gd name="T48" fmla="*/ 893 w 1839"/>
              <a:gd name="T49" fmla="*/ 875 h 1464"/>
              <a:gd name="T50" fmla="*/ 846 w 1839"/>
              <a:gd name="T51" fmla="*/ 837 h 1464"/>
              <a:gd name="T52" fmla="*/ 800 w 1839"/>
              <a:gd name="T53" fmla="*/ 812 h 1464"/>
              <a:gd name="T54" fmla="*/ 753 w 1839"/>
              <a:gd name="T55" fmla="*/ 787 h 1464"/>
              <a:gd name="T56" fmla="*/ 719 w 1839"/>
              <a:gd name="T57" fmla="*/ 775 h 1464"/>
              <a:gd name="T58" fmla="*/ 661 w 1839"/>
              <a:gd name="T59" fmla="*/ 737 h 1464"/>
              <a:gd name="T60" fmla="*/ 626 w 1839"/>
              <a:gd name="T61" fmla="*/ 712 h 1464"/>
              <a:gd name="T62" fmla="*/ 580 w 1839"/>
              <a:gd name="T63" fmla="*/ 687 h 1464"/>
              <a:gd name="T64" fmla="*/ 534 w 1839"/>
              <a:gd name="T65" fmla="*/ 662 h 1464"/>
              <a:gd name="T66" fmla="*/ 498 w 1839"/>
              <a:gd name="T67" fmla="*/ 637 h 1464"/>
              <a:gd name="T68" fmla="*/ 452 w 1839"/>
              <a:gd name="T69" fmla="*/ 612 h 1464"/>
              <a:gd name="T70" fmla="*/ 406 w 1839"/>
              <a:gd name="T71" fmla="*/ 575 h 1464"/>
              <a:gd name="T72" fmla="*/ 359 w 1839"/>
              <a:gd name="T73" fmla="*/ 537 h 1464"/>
              <a:gd name="T74" fmla="*/ 313 w 1839"/>
              <a:gd name="T75" fmla="*/ 512 h 1464"/>
              <a:gd name="T76" fmla="*/ 255 w 1839"/>
              <a:gd name="T77" fmla="*/ 462 h 1464"/>
              <a:gd name="T78" fmla="*/ 208 w 1839"/>
              <a:gd name="T79" fmla="*/ 425 h 1464"/>
              <a:gd name="T80" fmla="*/ 174 w 1839"/>
              <a:gd name="T81" fmla="*/ 375 h 1464"/>
              <a:gd name="T82" fmla="*/ 127 w 1839"/>
              <a:gd name="T83" fmla="*/ 325 h 1464"/>
              <a:gd name="T84" fmla="*/ 92 w 1839"/>
              <a:gd name="T85" fmla="*/ 275 h 1464"/>
              <a:gd name="T86" fmla="*/ 58 w 1839"/>
              <a:gd name="T87" fmla="*/ 225 h 1464"/>
              <a:gd name="T88" fmla="*/ 35 w 1839"/>
              <a:gd name="T89" fmla="*/ 187 h 1464"/>
              <a:gd name="T90" fmla="*/ 12 w 1839"/>
              <a:gd name="T91" fmla="*/ 137 h 1464"/>
              <a:gd name="T92" fmla="*/ 0 w 1839"/>
              <a:gd name="T93" fmla="*/ 100 h 1464"/>
              <a:gd name="T94" fmla="*/ 0 w 1839"/>
              <a:gd name="T95" fmla="*/ 62 h 1464"/>
              <a:gd name="T96" fmla="*/ 35 w 1839"/>
              <a:gd name="T97" fmla="*/ 37 h 1464"/>
              <a:gd name="T98" fmla="*/ 69 w 1839"/>
              <a:gd name="T99" fmla="*/ 25 h 1464"/>
              <a:gd name="T100" fmla="*/ 104 w 1839"/>
              <a:gd name="T101" fmla="*/ 0 h 1464"/>
              <a:gd name="T102" fmla="*/ 102 w 1839"/>
              <a:gd name="T103" fmla="*/ 23 h 1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39" h="1464">
                <a:moveTo>
                  <a:pt x="1838" y="1463"/>
                </a:moveTo>
                <a:lnTo>
                  <a:pt x="1809" y="1399"/>
                </a:lnTo>
                <a:lnTo>
                  <a:pt x="1774" y="1349"/>
                </a:lnTo>
                <a:lnTo>
                  <a:pt x="1739" y="1324"/>
                </a:lnTo>
                <a:lnTo>
                  <a:pt x="1716" y="1287"/>
                </a:lnTo>
                <a:lnTo>
                  <a:pt x="1646" y="1237"/>
                </a:lnTo>
                <a:lnTo>
                  <a:pt x="1611" y="1212"/>
                </a:lnTo>
                <a:lnTo>
                  <a:pt x="1565" y="1187"/>
                </a:lnTo>
                <a:lnTo>
                  <a:pt x="1531" y="1162"/>
                </a:lnTo>
                <a:lnTo>
                  <a:pt x="1495" y="1137"/>
                </a:lnTo>
                <a:lnTo>
                  <a:pt x="1461" y="1124"/>
                </a:lnTo>
                <a:lnTo>
                  <a:pt x="1426" y="1099"/>
                </a:lnTo>
                <a:lnTo>
                  <a:pt x="1391" y="1087"/>
                </a:lnTo>
                <a:lnTo>
                  <a:pt x="1345" y="1074"/>
                </a:lnTo>
                <a:lnTo>
                  <a:pt x="1310" y="1062"/>
                </a:lnTo>
                <a:lnTo>
                  <a:pt x="1263" y="1037"/>
                </a:lnTo>
                <a:lnTo>
                  <a:pt x="1217" y="1024"/>
                </a:lnTo>
                <a:lnTo>
                  <a:pt x="1183" y="1012"/>
                </a:lnTo>
                <a:lnTo>
                  <a:pt x="1136" y="987"/>
                </a:lnTo>
                <a:lnTo>
                  <a:pt x="1090" y="962"/>
                </a:lnTo>
                <a:lnTo>
                  <a:pt x="1055" y="949"/>
                </a:lnTo>
                <a:lnTo>
                  <a:pt x="1021" y="924"/>
                </a:lnTo>
                <a:lnTo>
                  <a:pt x="985" y="912"/>
                </a:lnTo>
                <a:lnTo>
                  <a:pt x="939" y="899"/>
                </a:lnTo>
                <a:lnTo>
                  <a:pt x="893" y="875"/>
                </a:lnTo>
                <a:lnTo>
                  <a:pt x="846" y="837"/>
                </a:lnTo>
                <a:lnTo>
                  <a:pt x="800" y="812"/>
                </a:lnTo>
                <a:lnTo>
                  <a:pt x="753" y="787"/>
                </a:lnTo>
                <a:lnTo>
                  <a:pt x="719" y="775"/>
                </a:lnTo>
                <a:lnTo>
                  <a:pt x="661" y="737"/>
                </a:lnTo>
                <a:lnTo>
                  <a:pt x="626" y="712"/>
                </a:lnTo>
                <a:lnTo>
                  <a:pt x="580" y="687"/>
                </a:lnTo>
                <a:lnTo>
                  <a:pt x="534" y="662"/>
                </a:lnTo>
                <a:lnTo>
                  <a:pt x="498" y="637"/>
                </a:lnTo>
                <a:lnTo>
                  <a:pt x="452" y="612"/>
                </a:lnTo>
                <a:lnTo>
                  <a:pt x="406" y="575"/>
                </a:lnTo>
                <a:lnTo>
                  <a:pt x="359" y="537"/>
                </a:lnTo>
                <a:lnTo>
                  <a:pt x="313" y="512"/>
                </a:lnTo>
                <a:lnTo>
                  <a:pt x="255" y="462"/>
                </a:lnTo>
                <a:lnTo>
                  <a:pt x="208" y="425"/>
                </a:lnTo>
                <a:lnTo>
                  <a:pt x="174" y="375"/>
                </a:lnTo>
                <a:lnTo>
                  <a:pt x="127" y="325"/>
                </a:lnTo>
                <a:lnTo>
                  <a:pt x="92" y="275"/>
                </a:lnTo>
                <a:lnTo>
                  <a:pt x="58" y="225"/>
                </a:lnTo>
                <a:lnTo>
                  <a:pt x="35" y="187"/>
                </a:lnTo>
                <a:lnTo>
                  <a:pt x="12" y="137"/>
                </a:lnTo>
                <a:lnTo>
                  <a:pt x="0" y="100"/>
                </a:lnTo>
                <a:lnTo>
                  <a:pt x="0" y="62"/>
                </a:lnTo>
                <a:lnTo>
                  <a:pt x="35" y="37"/>
                </a:lnTo>
                <a:lnTo>
                  <a:pt x="69" y="25"/>
                </a:lnTo>
                <a:lnTo>
                  <a:pt x="104" y="0"/>
                </a:lnTo>
                <a:lnTo>
                  <a:pt x="102" y="23"/>
                </a:lnTo>
              </a:path>
            </a:pathLst>
          </a:custGeom>
          <a:noFill/>
          <a:ln w="12700" cap="rnd" cmpd="sng">
            <a:solidFill>
              <a:schemeClr val="tx2"/>
            </a:solidFill>
            <a:prstDash val="solid"/>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Rectangle 31"/>
          <p:cNvSpPr>
            <a:spLocks noChangeArrowheads="1"/>
          </p:cNvSpPr>
          <p:nvPr/>
        </p:nvSpPr>
        <p:spPr bwMode="auto">
          <a:xfrm>
            <a:off x="4100513" y="5564188"/>
            <a:ext cx="409575"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a:solidFill>
                  <a:schemeClr val="tx2"/>
                </a:solidFill>
                <a:latin typeface="Book Antiqua" pitchFamily="18" charset="0"/>
              </a:rPr>
              <a:t>20</a:t>
            </a:r>
          </a:p>
        </p:txBody>
      </p:sp>
      <p:sp>
        <p:nvSpPr>
          <p:cNvPr id="30" name="Rectangle 32"/>
          <p:cNvSpPr>
            <a:spLocks noChangeArrowheads="1"/>
          </p:cNvSpPr>
          <p:nvPr/>
        </p:nvSpPr>
        <p:spPr bwMode="auto">
          <a:xfrm>
            <a:off x="5853113" y="5564188"/>
            <a:ext cx="409575"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a:solidFill>
                  <a:schemeClr val="tx2"/>
                </a:solidFill>
                <a:latin typeface="Book Antiqua" pitchFamily="18" charset="0"/>
              </a:rPr>
              <a:t>16</a:t>
            </a:r>
          </a:p>
        </p:txBody>
      </p:sp>
      <p:sp>
        <p:nvSpPr>
          <p:cNvPr id="31" name="Rectangle 33"/>
          <p:cNvSpPr>
            <a:spLocks noChangeArrowheads="1"/>
          </p:cNvSpPr>
          <p:nvPr/>
        </p:nvSpPr>
        <p:spPr bwMode="auto">
          <a:xfrm>
            <a:off x="6462713" y="5564188"/>
            <a:ext cx="409575"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a:solidFill>
                  <a:schemeClr val="tx2"/>
                </a:solidFill>
                <a:latin typeface="Book Antiqua" pitchFamily="18" charset="0"/>
              </a:rPr>
              <a:t>24</a:t>
            </a:r>
          </a:p>
        </p:txBody>
      </p:sp>
      <p:sp>
        <p:nvSpPr>
          <p:cNvPr id="32" name="Arc 34"/>
          <p:cNvSpPr>
            <a:spLocks/>
          </p:cNvSpPr>
          <p:nvPr/>
        </p:nvSpPr>
        <p:spPr bwMode="auto">
          <a:xfrm>
            <a:off x="688975" y="4597400"/>
            <a:ext cx="304800" cy="304800"/>
          </a:xfrm>
          <a:custGeom>
            <a:avLst/>
            <a:gdLst>
              <a:gd name="G0" fmla="+- 21597 0 0"/>
              <a:gd name="G1" fmla="+- 21600 0 0"/>
              <a:gd name="G2" fmla="+- 21600 0 0"/>
              <a:gd name="T0" fmla="*/ 0 w 21597"/>
              <a:gd name="T1" fmla="*/ 21263 h 21600"/>
              <a:gd name="T2" fmla="*/ 21485 w 21597"/>
              <a:gd name="T3" fmla="*/ 0 h 21600"/>
              <a:gd name="T4" fmla="*/ 21597 w 21597"/>
              <a:gd name="T5" fmla="*/ 21600 h 21600"/>
            </a:gdLst>
            <a:ahLst/>
            <a:cxnLst>
              <a:cxn ang="0">
                <a:pos x="T0" y="T1"/>
              </a:cxn>
              <a:cxn ang="0">
                <a:pos x="T2" y="T3"/>
              </a:cxn>
              <a:cxn ang="0">
                <a:pos x="T4" y="T5"/>
              </a:cxn>
            </a:cxnLst>
            <a:rect l="0" t="0" r="r" b="b"/>
            <a:pathLst>
              <a:path w="21597" h="21600" fill="none" extrusionOk="0">
                <a:moveTo>
                  <a:pt x="-1" y="21262"/>
                </a:moveTo>
                <a:cubicBezTo>
                  <a:pt x="183" y="9510"/>
                  <a:pt x="9730" y="61"/>
                  <a:pt x="21485" y="0"/>
                </a:cubicBezTo>
              </a:path>
              <a:path w="21597" h="21600" stroke="0" extrusionOk="0">
                <a:moveTo>
                  <a:pt x="-1" y="21262"/>
                </a:moveTo>
                <a:cubicBezTo>
                  <a:pt x="183" y="9510"/>
                  <a:pt x="9730" y="61"/>
                  <a:pt x="21485" y="0"/>
                </a:cubicBezTo>
                <a:lnTo>
                  <a:pt x="21597" y="21600"/>
                </a:lnTo>
                <a:close/>
              </a:path>
            </a:pathLst>
          </a:custGeom>
          <a:noFill/>
          <a:ln w="12700" cap="rnd">
            <a:solidFill>
              <a:srgbClr val="063DE8"/>
            </a:solidFill>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Arc 35"/>
          <p:cNvSpPr>
            <a:spLocks/>
          </p:cNvSpPr>
          <p:nvPr/>
        </p:nvSpPr>
        <p:spPr bwMode="auto">
          <a:xfrm>
            <a:off x="685800" y="4902200"/>
            <a:ext cx="7086600" cy="838200"/>
          </a:xfrm>
          <a:custGeom>
            <a:avLst/>
            <a:gdLst>
              <a:gd name="G0" fmla="+- 0 0 0"/>
              <a:gd name="G1" fmla="+- 21600 0 0"/>
              <a:gd name="G2" fmla="+- 21600 0 0"/>
              <a:gd name="T0" fmla="*/ 19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8" y="0"/>
                </a:moveTo>
                <a:cubicBezTo>
                  <a:pt x="11940" y="10"/>
                  <a:pt x="21600" y="9678"/>
                  <a:pt x="21600" y="21600"/>
                </a:cubicBezTo>
              </a:path>
              <a:path w="21600" h="21600" stroke="0" extrusionOk="0">
                <a:moveTo>
                  <a:pt x="18" y="0"/>
                </a:moveTo>
                <a:cubicBezTo>
                  <a:pt x="11940" y="10"/>
                  <a:pt x="21600" y="9678"/>
                  <a:pt x="21600" y="21600"/>
                </a:cubicBezTo>
                <a:lnTo>
                  <a:pt x="0" y="21600"/>
                </a:lnTo>
                <a:close/>
              </a:path>
            </a:pathLst>
          </a:custGeom>
          <a:noFill/>
          <a:ln w="12700" cap="rnd">
            <a:solidFill>
              <a:srgbClr val="063DE8"/>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Rectangle 36"/>
          <p:cNvSpPr>
            <a:spLocks noChangeArrowheads="1"/>
          </p:cNvSpPr>
          <p:nvPr/>
        </p:nvSpPr>
        <p:spPr bwMode="auto">
          <a:xfrm>
            <a:off x="7072313" y="5540375"/>
            <a:ext cx="392112"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a:solidFill>
                  <a:srgbClr val="CF0E30"/>
                </a:solidFill>
                <a:latin typeface="Book Antiqua" pitchFamily="18" charset="0"/>
              </a:rPr>
              <a:t>N</a:t>
            </a:r>
          </a:p>
        </p:txBody>
      </p:sp>
      <p:sp>
        <p:nvSpPr>
          <p:cNvPr id="35" name="Rectangle 37"/>
          <p:cNvSpPr>
            <a:spLocks noChangeArrowheads="1"/>
          </p:cNvSpPr>
          <p:nvPr/>
        </p:nvSpPr>
        <p:spPr bwMode="auto">
          <a:xfrm>
            <a:off x="6919913" y="5921375"/>
            <a:ext cx="944170"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dirty="0">
                <a:solidFill>
                  <a:srgbClr val="CF0E30"/>
                </a:solidFill>
                <a:latin typeface="Book Antiqua" pitchFamily="18" charset="0"/>
              </a:rPr>
              <a:t># </a:t>
            </a:r>
            <a:r>
              <a:rPr lang="en-US" sz="2000" dirty="0" smtClean="0">
                <a:solidFill>
                  <a:srgbClr val="CF0E30"/>
                </a:solidFill>
                <a:latin typeface="Book Antiqua" pitchFamily="18" charset="0"/>
              </a:rPr>
              <a:t>Slots</a:t>
            </a:r>
            <a:endParaRPr lang="en-US" sz="2000" dirty="0">
              <a:solidFill>
                <a:srgbClr val="CF0E30"/>
              </a:solidFill>
              <a:latin typeface="Book Antiqua" pitchFamily="18" charset="0"/>
            </a:endParaRPr>
          </a:p>
        </p:txBody>
      </p:sp>
      <p:sp>
        <p:nvSpPr>
          <p:cNvPr id="2" name="Oval 1"/>
          <p:cNvSpPr/>
          <p:nvPr/>
        </p:nvSpPr>
        <p:spPr>
          <a:xfrm>
            <a:off x="1952757" y="2776670"/>
            <a:ext cx="519113" cy="474663"/>
          </a:xfrm>
          <a:prstGeom prst="ellipse">
            <a:avLst/>
          </a:prstGeom>
          <a:noFill/>
          <a:ln>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79072" y="6050685"/>
            <a:ext cx="2540327" cy="646331"/>
          </a:xfrm>
          <a:prstGeom prst="rect">
            <a:avLst/>
          </a:prstGeom>
          <a:noFill/>
          <a:ln>
            <a:solidFill>
              <a:srgbClr val="00B050"/>
            </a:solidFill>
          </a:ln>
        </p:spPr>
        <p:txBody>
          <a:bodyPr wrap="square" rtlCol="0">
            <a:spAutoFit/>
          </a:bodyPr>
          <a:lstStyle/>
          <a:p>
            <a:r>
              <a:rPr lang="en-US" dirty="0" smtClean="0"/>
              <a:t>Records can be moved </a:t>
            </a:r>
            <a:br>
              <a:rPr lang="en-US" dirty="0" smtClean="0"/>
            </a:br>
            <a:r>
              <a:rPr lang="en-US" dirty="0" smtClean="0"/>
              <a:t>without changing rids!</a:t>
            </a:r>
            <a:endParaRPr lang="en-US" dirty="0"/>
          </a:p>
        </p:txBody>
      </p:sp>
      <p:cxnSp>
        <p:nvCxnSpPr>
          <p:cNvPr id="14337" name="Straight Arrow Connector 14336"/>
          <p:cNvCxnSpPr>
            <a:endCxn id="3" idx="0"/>
          </p:cNvCxnSpPr>
          <p:nvPr/>
        </p:nvCxnSpPr>
        <p:spPr>
          <a:xfrm flipH="1">
            <a:off x="1549236" y="3252150"/>
            <a:ext cx="663077" cy="2798535"/>
          </a:xfrm>
          <a:prstGeom prst="straightConnector1">
            <a:avLst/>
          </a:prstGeom>
          <a:ln w="22225">
            <a:solidFill>
              <a:srgbClr val="00B050"/>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5795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22" presetClass="entr" presetSubtype="1" fill="hold" grpId="0" nodeType="clickEffect">
                                  <p:stCondLst>
                                    <p:cond delay="0"/>
                                  </p:stCondLst>
                                  <p:childTnLst>
                                    <p:set>
                                      <p:cBhvr>
                                        <p:cTn id="70" dur="1" fill="hold">
                                          <p:stCondLst>
                                            <p:cond delay="0"/>
                                          </p:stCondLst>
                                        </p:cTn>
                                        <p:tgtEl>
                                          <p:spTgt spid="2"/>
                                        </p:tgtEl>
                                        <p:attrNameLst>
                                          <p:attrName>style.visibility</p:attrName>
                                        </p:attrNameLst>
                                      </p:cBhvr>
                                      <p:to>
                                        <p:strVal val="visible"/>
                                      </p:to>
                                    </p:set>
                                    <p:animEffect transition="in" filter="wipe(up)">
                                      <p:cBhvr>
                                        <p:cTn id="71" dur="500"/>
                                        <p:tgtEl>
                                          <p:spTgt spid="2"/>
                                        </p:tgtEl>
                                      </p:cBhvr>
                                    </p:animEffect>
                                  </p:childTnLst>
                                </p:cTn>
                              </p:par>
                              <p:par>
                                <p:cTn id="72" presetID="22" presetClass="entr" presetSubtype="1" fill="hold" nodeType="withEffect">
                                  <p:stCondLst>
                                    <p:cond delay="0"/>
                                  </p:stCondLst>
                                  <p:childTnLst>
                                    <p:set>
                                      <p:cBhvr>
                                        <p:cTn id="73" dur="1" fill="hold">
                                          <p:stCondLst>
                                            <p:cond delay="0"/>
                                          </p:stCondLst>
                                        </p:cTn>
                                        <p:tgtEl>
                                          <p:spTgt spid="14337"/>
                                        </p:tgtEl>
                                        <p:attrNameLst>
                                          <p:attrName>style.visibility</p:attrName>
                                        </p:attrNameLst>
                                      </p:cBhvr>
                                      <p:to>
                                        <p:strVal val="visible"/>
                                      </p:to>
                                    </p:set>
                                    <p:animEffect transition="in" filter="wipe(up)">
                                      <p:cBhvr>
                                        <p:cTn id="74" dur="500"/>
                                        <p:tgtEl>
                                          <p:spTgt spid="14337"/>
                                        </p:tgtEl>
                                      </p:cBhvr>
                                    </p:animEffect>
                                  </p:childTnLst>
                                </p:cTn>
                              </p:par>
                              <p:par>
                                <p:cTn id="75" presetID="22" presetClass="entr" presetSubtype="1" fill="hold" grpId="0" nodeType="withEffect">
                                  <p:stCondLst>
                                    <p:cond delay="0"/>
                                  </p:stCondLst>
                                  <p:childTnLst>
                                    <p:set>
                                      <p:cBhvr>
                                        <p:cTn id="76" dur="1" fill="hold">
                                          <p:stCondLst>
                                            <p:cond delay="0"/>
                                          </p:stCondLst>
                                        </p:cTn>
                                        <p:tgtEl>
                                          <p:spTgt spid="3"/>
                                        </p:tgtEl>
                                        <p:attrNameLst>
                                          <p:attrName>style.visibility</p:attrName>
                                        </p:attrNameLst>
                                      </p:cBhvr>
                                      <p:to>
                                        <p:strVal val="visible"/>
                                      </p:to>
                                    </p:set>
                                    <p:animEffect transition="in" filter="wipe(up)">
                                      <p:cBhvr>
                                        <p:cTn id="7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animBg="1"/>
      <p:bldP spid="8" grpId="0" animBg="1"/>
      <p:bldP spid="9" grpId="0" animBg="1"/>
      <p:bldP spid="10" grpId="0"/>
      <p:bldP spid="11" grpId="0"/>
      <p:bldP spid="12" grpId="0"/>
      <p:bldP spid="13" grpId="0" animBg="1"/>
      <p:bldP spid="14" grpId="0" animBg="1"/>
      <p:bldP spid="15" grpId="0" animBg="1"/>
      <p:bldP spid="16" grpId="0" animBg="1"/>
      <p:bldP spid="17" grpId="0" animBg="1"/>
      <p:bldP spid="18" grpId="0" animBg="1"/>
      <p:bldP spid="19" grpId="0"/>
      <p:bldP spid="20" grpId="0"/>
      <p:bldP spid="25" grpId="0"/>
      <p:bldP spid="26" grpId="0" animBg="1"/>
      <p:bldP spid="27" grpId="0" animBg="1"/>
      <p:bldP spid="28" grpId="0" animBg="1"/>
      <p:bldP spid="29" grpId="0"/>
      <p:bldP spid="30" grpId="0"/>
      <p:bldP spid="31" grpId="0"/>
      <p:bldP spid="32" grpId="0" animBg="1"/>
      <p:bldP spid="33" grpId="0" animBg="1"/>
      <p:bldP spid="34" grpId="0"/>
      <p:bldP spid="35" grpId="0"/>
      <p:bldP spid="2" grpId="0" animBg="1"/>
      <p:bldP spid="3"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en-US" dirty="0" smtClean="0"/>
              <a:t>Supporting Record Level Operations</a:t>
            </a:r>
          </a:p>
        </p:txBody>
      </p:sp>
      <p:sp>
        <p:nvSpPr>
          <p:cNvPr id="957443" name="Rectangle 3"/>
          <p:cNvSpPr>
            <a:spLocks noGrp="1" noChangeArrowheads="1"/>
          </p:cNvSpPr>
          <p:nvPr>
            <p:ph type="body" idx="1"/>
          </p:nvPr>
        </p:nvSpPr>
        <p:spPr>
          <a:xfrm>
            <a:off x="533400" y="1600200"/>
            <a:ext cx="8458200" cy="5116512"/>
          </a:xfrm>
        </p:spPr>
        <p:txBody>
          <a:bodyPr>
            <a:normAutofit/>
          </a:bodyPr>
          <a:lstStyle/>
          <a:p>
            <a:pPr lvl="1">
              <a:buFont typeface="Wingdings" pitchFamily="2" charset="2"/>
              <a:buChar char="§"/>
            </a:pPr>
            <a:endParaRPr lang="en-US" sz="2200" dirty="0" smtClean="0"/>
          </a:p>
          <a:p>
            <a:pPr lvl="1">
              <a:buFont typeface="Wingdings" pitchFamily="2" charset="2"/>
              <a:buChar char="§"/>
            </a:pPr>
            <a:endParaRPr lang="en-US" sz="1600" dirty="0" smtClean="0"/>
          </a:p>
          <a:p>
            <a:pPr lvl="1">
              <a:buFont typeface="Wingdings" pitchFamily="2" charset="2"/>
              <a:buChar char="§"/>
            </a:pPr>
            <a:endParaRPr lang="en-US" sz="2400" dirty="0" smtClean="0"/>
          </a:p>
          <a:p>
            <a:pPr lvl="1">
              <a:buFont typeface="Wingdings" pitchFamily="2" charset="2"/>
              <a:buChar char="§"/>
            </a:pPr>
            <a:endParaRPr lang="en-US" sz="2200" dirty="0" smtClean="0"/>
          </a:p>
          <a:p>
            <a:pPr marL="0" indent="0">
              <a:buNone/>
            </a:pPr>
            <a:endParaRPr lang="en-US" sz="2600" dirty="0"/>
          </a:p>
          <a:p>
            <a:pPr>
              <a:buFont typeface="Wingdings" pitchFamily="2" charset="2"/>
              <a:buChar char="§"/>
            </a:pPr>
            <a:endParaRPr lang="en-US" sz="2600" dirty="0"/>
          </a:p>
        </p:txBody>
      </p:sp>
      <p:sp>
        <p:nvSpPr>
          <p:cNvPr id="4" name="Rounded Rectangle 3"/>
          <p:cNvSpPr/>
          <p:nvPr/>
        </p:nvSpPr>
        <p:spPr>
          <a:xfrm>
            <a:off x="3048000" y="1828800"/>
            <a:ext cx="2895600" cy="106680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smtClean="0"/>
              <a:t>Keeping Track of</a:t>
            </a:r>
            <a:endParaRPr lang="en-US" sz="2800" dirty="0"/>
          </a:p>
        </p:txBody>
      </p:sp>
      <p:cxnSp>
        <p:nvCxnSpPr>
          <p:cNvPr id="5" name="Straight Arrow Connector 4"/>
          <p:cNvCxnSpPr>
            <a:stCxn id="4" idx="2"/>
            <a:endCxn id="6" idx="0"/>
          </p:cNvCxnSpPr>
          <p:nvPr/>
        </p:nvCxnSpPr>
        <p:spPr>
          <a:xfrm flipH="1">
            <a:off x="1562100" y="2895600"/>
            <a:ext cx="2933700" cy="115411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Rounded Rectangle 5"/>
          <p:cNvSpPr/>
          <p:nvPr/>
        </p:nvSpPr>
        <p:spPr>
          <a:xfrm>
            <a:off x="304800" y="4049713"/>
            <a:ext cx="2514600"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smtClean="0">
                <a:solidFill>
                  <a:schemeClr val="tx1"/>
                </a:solidFill>
              </a:rPr>
              <a:t>Pages in a File</a:t>
            </a:r>
            <a:endParaRPr lang="en-US" sz="2400" dirty="0">
              <a:solidFill>
                <a:schemeClr val="tx1"/>
              </a:solidFill>
            </a:endParaRPr>
          </a:p>
        </p:txBody>
      </p:sp>
      <p:sp>
        <p:nvSpPr>
          <p:cNvPr id="7" name="Chevron 6"/>
          <p:cNvSpPr/>
          <p:nvPr/>
        </p:nvSpPr>
        <p:spPr>
          <a:xfrm rot="16200000">
            <a:off x="7134225" y="5355021"/>
            <a:ext cx="742950" cy="346075"/>
          </a:xfrm>
          <a:prstGeom prst="chevron">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8" name="Rounded Rectangle 7"/>
          <p:cNvSpPr/>
          <p:nvPr/>
        </p:nvSpPr>
        <p:spPr>
          <a:xfrm>
            <a:off x="3238500" y="4067828"/>
            <a:ext cx="2514600"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smtClean="0">
                <a:solidFill>
                  <a:schemeClr val="tx1"/>
                </a:solidFill>
              </a:rPr>
              <a:t>Records in a Page</a:t>
            </a:r>
            <a:endParaRPr lang="en-US" sz="2400" dirty="0">
              <a:solidFill>
                <a:schemeClr val="tx1"/>
              </a:solidFill>
            </a:endParaRPr>
          </a:p>
        </p:txBody>
      </p:sp>
      <p:sp>
        <p:nvSpPr>
          <p:cNvPr id="9" name="Rounded Rectangle 8"/>
          <p:cNvSpPr/>
          <p:nvPr/>
        </p:nvSpPr>
        <p:spPr>
          <a:xfrm>
            <a:off x="6096000" y="4056063"/>
            <a:ext cx="2819400" cy="838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defRPr/>
            </a:pPr>
            <a:r>
              <a:rPr lang="en-US" sz="2400" dirty="0" smtClean="0">
                <a:solidFill>
                  <a:schemeClr val="tx1"/>
                </a:solidFill>
              </a:rPr>
              <a:t>Fields in a Record</a:t>
            </a:r>
            <a:endParaRPr lang="en-US" sz="2400" dirty="0">
              <a:solidFill>
                <a:schemeClr val="tx1"/>
              </a:solidFill>
            </a:endParaRPr>
          </a:p>
        </p:txBody>
      </p:sp>
      <p:cxnSp>
        <p:nvCxnSpPr>
          <p:cNvPr id="10" name="Straight Arrow Connector 9"/>
          <p:cNvCxnSpPr>
            <a:stCxn id="4" idx="2"/>
            <a:endCxn id="8" idx="0"/>
          </p:cNvCxnSpPr>
          <p:nvPr/>
        </p:nvCxnSpPr>
        <p:spPr>
          <a:xfrm>
            <a:off x="4495800" y="2895600"/>
            <a:ext cx="0" cy="117222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4" idx="2"/>
            <a:endCxn id="9" idx="0"/>
          </p:cNvCxnSpPr>
          <p:nvPr/>
        </p:nvCxnSpPr>
        <p:spPr>
          <a:xfrm>
            <a:off x="4495800" y="2895600"/>
            <a:ext cx="3009900" cy="11604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280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en-US" dirty="0" smtClean="0"/>
              <a:t>Record Formats</a:t>
            </a:r>
          </a:p>
        </p:txBody>
      </p:sp>
      <p:sp>
        <p:nvSpPr>
          <p:cNvPr id="957443" name="Rectangle 3"/>
          <p:cNvSpPr>
            <a:spLocks noGrp="1" noChangeArrowheads="1"/>
          </p:cNvSpPr>
          <p:nvPr>
            <p:ph type="body" idx="1"/>
          </p:nvPr>
        </p:nvSpPr>
        <p:spPr>
          <a:xfrm>
            <a:off x="533400" y="1600200"/>
            <a:ext cx="8610600" cy="5116512"/>
          </a:xfrm>
        </p:spPr>
        <p:txBody>
          <a:bodyPr>
            <a:normAutofit/>
          </a:bodyPr>
          <a:lstStyle/>
          <a:p>
            <a:pPr>
              <a:buFont typeface="Wingdings" pitchFamily="2" charset="2"/>
              <a:buChar char="§"/>
            </a:pPr>
            <a:r>
              <a:rPr lang="en-US" sz="2800" dirty="0" smtClean="0"/>
              <a:t>Fields in a record can be either of:</a:t>
            </a:r>
          </a:p>
          <a:p>
            <a:pPr lvl="1">
              <a:buFont typeface="Wingdings" pitchFamily="2" charset="2"/>
              <a:buChar char="§"/>
            </a:pPr>
            <a:r>
              <a:rPr lang="en-US" dirty="0" smtClean="0">
                <a:solidFill>
                  <a:srgbClr val="0070C0"/>
                </a:solidFill>
              </a:rPr>
              <a:t>Fixed-Length: </a:t>
            </a:r>
            <a:r>
              <a:rPr lang="en-US" dirty="0" smtClean="0"/>
              <a:t>each field has a fixed length and the number of fields is also fixed</a:t>
            </a:r>
          </a:p>
          <a:p>
            <a:pPr lvl="1">
              <a:buFont typeface="Wingdings" pitchFamily="2" charset="2"/>
              <a:buChar char="§"/>
            </a:pPr>
            <a:endParaRPr lang="en-US" dirty="0" smtClean="0"/>
          </a:p>
          <a:p>
            <a:pPr lvl="1">
              <a:buFont typeface="Wingdings" pitchFamily="2" charset="2"/>
              <a:buChar char="§"/>
            </a:pPr>
            <a:r>
              <a:rPr lang="en-US" dirty="0" smtClean="0">
                <a:solidFill>
                  <a:srgbClr val="0070C0"/>
                </a:solidFill>
              </a:rPr>
              <a:t>Variable-Length: </a:t>
            </a:r>
            <a:r>
              <a:rPr lang="en-US" dirty="0" smtClean="0"/>
              <a:t>fields are of variable lengths but the number of fields </a:t>
            </a:r>
            <a:r>
              <a:rPr lang="en-US" smtClean="0"/>
              <a:t>is </a:t>
            </a:r>
            <a:r>
              <a:rPr lang="en-US" smtClean="0"/>
              <a:t>fixed</a:t>
            </a:r>
            <a:endParaRPr lang="en-US" dirty="0" smtClean="0"/>
          </a:p>
          <a:p>
            <a:pPr lvl="1">
              <a:buFont typeface="Wingdings" pitchFamily="2" charset="2"/>
              <a:buChar char="§"/>
            </a:pPr>
            <a:endParaRPr lang="en-US" dirty="0"/>
          </a:p>
          <a:p>
            <a:pPr>
              <a:buFont typeface="Wingdings" pitchFamily="2" charset="2"/>
              <a:buChar char="§"/>
            </a:pPr>
            <a:r>
              <a:rPr lang="en-US" sz="2800" dirty="0" smtClean="0"/>
              <a:t>Information common to all records (e.g., number of fields and field types) are stored in the </a:t>
            </a:r>
            <a:r>
              <a:rPr lang="en-US" sz="2800" dirty="0" smtClean="0">
                <a:solidFill>
                  <a:srgbClr val="0070C0"/>
                </a:solidFill>
              </a:rPr>
              <a:t>system catalog</a:t>
            </a:r>
          </a:p>
          <a:p>
            <a:pPr marL="457200" lvl="1" indent="0">
              <a:buNone/>
            </a:pPr>
            <a:endParaRPr lang="en-US" sz="2200" dirty="0" smtClean="0"/>
          </a:p>
          <a:p>
            <a:pPr lvl="1">
              <a:buFont typeface="Wingdings" pitchFamily="2" charset="2"/>
              <a:buChar char="§"/>
            </a:pPr>
            <a:endParaRPr lang="en-US" sz="1600" dirty="0" smtClean="0"/>
          </a:p>
          <a:p>
            <a:pPr lvl="1">
              <a:buFont typeface="Wingdings" pitchFamily="2" charset="2"/>
              <a:buChar char="§"/>
            </a:pPr>
            <a:endParaRPr lang="en-US" sz="2400" dirty="0" smtClean="0"/>
          </a:p>
          <a:p>
            <a:pPr lvl="1">
              <a:buFont typeface="Wingdings" pitchFamily="2" charset="2"/>
              <a:buChar char="§"/>
            </a:pPr>
            <a:endParaRPr lang="en-US" sz="2200" dirty="0" smtClean="0"/>
          </a:p>
          <a:p>
            <a:pPr marL="0" indent="0">
              <a:buNone/>
            </a:pPr>
            <a:endParaRPr lang="en-US" sz="2600" dirty="0"/>
          </a:p>
          <a:p>
            <a:pPr>
              <a:buFont typeface="Wingdings" pitchFamily="2" charset="2"/>
              <a:buChar char="§"/>
            </a:pPr>
            <a:endParaRPr lang="en-US" sz="2600" dirty="0"/>
          </a:p>
        </p:txBody>
      </p:sp>
    </p:spTree>
    <p:extLst>
      <p:ext uri="{BB962C8B-B14F-4D97-AF65-F5344CB8AC3E}">
        <p14:creationId xmlns:p14="http://schemas.microsoft.com/office/powerpoint/2010/main" val="2091156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744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574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en-US" dirty="0" smtClean="0"/>
              <a:t>Fixed-Length Fields</a:t>
            </a:r>
          </a:p>
        </p:txBody>
      </p:sp>
      <p:sp>
        <p:nvSpPr>
          <p:cNvPr id="957443" name="Rectangle 3"/>
          <p:cNvSpPr>
            <a:spLocks noGrp="1" noChangeArrowheads="1"/>
          </p:cNvSpPr>
          <p:nvPr>
            <p:ph type="body" idx="1"/>
          </p:nvPr>
        </p:nvSpPr>
        <p:spPr>
          <a:xfrm>
            <a:off x="533400" y="1600200"/>
            <a:ext cx="8610600" cy="5116512"/>
          </a:xfrm>
        </p:spPr>
        <p:txBody>
          <a:bodyPr>
            <a:normAutofit/>
          </a:bodyPr>
          <a:lstStyle/>
          <a:p>
            <a:pPr>
              <a:buFont typeface="Wingdings" pitchFamily="2" charset="2"/>
              <a:buChar char="§"/>
            </a:pPr>
            <a:r>
              <a:rPr lang="en-US" sz="2800" dirty="0" smtClean="0"/>
              <a:t>Fixed-length fields can be stored consecutively and their addresses can be calculated using information about the lengths of preceding fields</a:t>
            </a:r>
            <a:endParaRPr lang="en-US" sz="2200" dirty="0" smtClean="0"/>
          </a:p>
          <a:p>
            <a:pPr lvl="1">
              <a:buFont typeface="Wingdings" pitchFamily="2" charset="2"/>
              <a:buChar char="§"/>
            </a:pPr>
            <a:endParaRPr lang="en-US" sz="1600" dirty="0" smtClean="0"/>
          </a:p>
          <a:p>
            <a:pPr lvl="1">
              <a:buFont typeface="Wingdings" pitchFamily="2" charset="2"/>
              <a:buChar char="§"/>
            </a:pPr>
            <a:endParaRPr lang="en-US" sz="2400" dirty="0" smtClean="0"/>
          </a:p>
          <a:p>
            <a:pPr lvl="1">
              <a:buFont typeface="Wingdings" pitchFamily="2" charset="2"/>
              <a:buChar char="§"/>
            </a:pPr>
            <a:endParaRPr lang="en-US" sz="2200" dirty="0" smtClean="0"/>
          </a:p>
          <a:p>
            <a:pPr marL="0" indent="0">
              <a:buNone/>
            </a:pPr>
            <a:endParaRPr lang="en-US" sz="2600" dirty="0"/>
          </a:p>
          <a:p>
            <a:pPr>
              <a:buFont typeface="Wingdings" pitchFamily="2" charset="2"/>
              <a:buChar char="§"/>
            </a:pPr>
            <a:endParaRPr lang="en-US" sz="2600" dirty="0"/>
          </a:p>
        </p:txBody>
      </p:sp>
      <p:grpSp>
        <p:nvGrpSpPr>
          <p:cNvPr id="4" name="Group 10"/>
          <p:cNvGrpSpPr>
            <a:grpSpLocks/>
          </p:cNvGrpSpPr>
          <p:nvPr/>
        </p:nvGrpSpPr>
        <p:grpSpPr bwMode="auto">
          <a:xfrm>
            <a:off x="1835150" y="3863975"/>
            <a:ext cx="5245100" cy="749300"/>
            <a:chOff x="1156" y="1588"/>
            <a:chExt cx="3304" cy="472"/>
          </a:xfrm>
        </p:grpSpPr>
        <p:sp>
          <p:nvSpPr>
            <p:cNvPr id="5" name="Rectangle 6"/>
            <p:cNvSpPr>
              <a:spLocks noChangeArrowheads="1"/>
            </p:cNvSpPr>
            <p:nvPr/>
          </p:nvSpPr>
          <p:spPr bwMode="auto">
            <a:xfrm>
              <a:off x="1156" y="1588"/>
              <a:ext cx="856" cy="47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b="1"/>
            </a:p>
          </p:txBody>
        </p:sp>
        <p:sp>
          <p:nvSpPr>
            <p:cNvPr id="6" name="Rectangle 7"/>
            <p:cNvSpPr>
              <a:spLocks noChangeArrowheads="1"/>
            </p:cNvSpPr>
            <p:nvPr/>
          </p:nvSpPr>
          <p:spPr bwMode="auto">
            <a:xfrm>
              <a:off x="2020" y="1588"/>
              <a:ext cx="856" cy="47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b="1"/>
            </a:p>
          </p:txBody>
        </p:sp>
        <p:sp>
          <p:nvSpPr>
            <p:cNvPr id="7" name="Rectangle 8"/>
            <p:cNvSpPr>
              <a:spLocks noChangeArrowheads="1"/>
            </p:cNvSpPr>
            <p:nvPr/>
          </p:nvSpPr>
          <p:spPr bwMode="auto">
            <a:xfrm>
              <a:off x="2884" y="1588"/>
              <a:ext cx="1096" cy="47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b="1"/>
            </a:p>
          </p:txBody>
        </p:sp>
        <p:sp>
          <p:nvSpPr>
            <p:cNvPr id="8" name="Rectangle 9"/>
            <p:cNvSpPr>
              <a:spLocks noChangeArrowheads="1"/>
            </p:cNvSpPr>
            <p:nvPr/>
          </p:nvSpPr>
          <p:spPr bwMode="auto">
            <a:xfrm>
              <a:off x="3988" y="1588"/>
              <a:ext cx="472" cy="47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b="1"/>
            </a:p>
          </p:txBody>
        </p:sp>
      </p:grpSp>
      <p:sp>
        <p:nvSpPr>
          <p:cNvPr id="9" name="Line 11"/>
          <p:cNvSpPr>
            <a:spLocks noChangeShapeType="1"/>
          </p:cNvSpPr>
          <p:nvPr/>
        </p:nvSpPr>
        <p:spPr bwMode="auto">
          <a:xfrm flipH="1" flipV="1">
            <a:off x="1828800" y="4619625"/>
            <a:ext cx="152400" cy="5334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b="1"/>
          </a:p>
        </p:txBody>
      </p:sp>
      <p:sp>
        <p:nvSpPr>
          <p:cNvPr id="10" name="Rectangle 12"/>
          <p:cNvSpPr>
            <a:spLocks noChangeArrowheads="1"/>
          </p:cNvSpPr>
          <p:nvPr/>
        </p:nvSpPr>
        <p:spPr bwMode="auto">
          <a:xfrm>
            <a:off x="1431925" y="5207000"/>
            <a:ext cx="2091920"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b="1">
                <a:solidFill>
                  <a:srgbClr val="CF0E30"/>
                </a:solidFill>
                <a:latin typeface="Book Antiqua" pitchFamily="18" charset="0"/>
              </a:rPr>
              <a:t>Base address (B)</a:t>
            </a:r>
          </a:p>
        </p:txBody>
      </p:sp>
      <p:sp>
        <p:nvSpPr>
          <p:cNvPr id="11" name="Rectangle 13"/>
          <p:cNvSpPr>
            <a:spLocks noChangeArrowheads="1"/>
          </p:cNvSpPr>
          <p:nvPr/>
        </p:nvSpPr>
        <p:spPr bwMode="auto">
          <a:xfrm>
            <a:off x="2270125" y="3995738"/>
            <a:ext cx="490520"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b="1">
                <a:solidFill>
                  <a:schemeClr val="tx2"/>
                </a:solidFill>
                <a:latin typeface="Courier New" pitchFamily="49" charset="0"/>
              </a:rPr>
              <a:t>L1</a:t>
            </a:r>
          </a:p>
        </p:txBody>
      </p:sp>
      <p:sp>
        <p:nvSpPr>
          <p:cNvPr id="12" name="Line 14"/>
          <p:cNvSpPr>
            <a:spLocks noChangeShapeType="1"/>
          </p:cNvSpPr>
          <p:nvPr/>
        </p:nvSpPr>
        <p:spPr bwMode="auto">
          <a:xfrm flipH="1">
            <a:off x="1828800" y="4238625"/>
            <a:ext cx="457200"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b="1"/>
          </a:p>
        </p:txBody>
      </p:sp>
      <p:sp>
        <p:nvSpPr>
          <p:cNvPr id="13" name="Line 15"/>
          <p:cNvSpPr>
            <a:spLocks noChangeShapeType="1"/>
          </p:cNvSpPr>
          <p:nvPr/>
        </p:nvSpPr>
        <p:spPr bwMode="auto">
          <a:xfrm>
            <a:off x="2743200" y="4238625"/>
            <a:ext cx="457200"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b="1"/>
          </a:p>
        </p:txBody>
      </p:sp>
      <p:sp>
        <p:nvSpPr>
          <p:cNvPr id="14" name="Rectangle 16"/>
          <p:cNvSpPr>
            <a:spLocks noChangeArrowheads="1"/>
          </p:cNvSpPr>
          <p:nvPr/>
        </p:nvSpPr>
        <p:spPr bwMode="auto">
          <a:xfrm>
            <a:off x="3565525" y="3995738"/>
            <a:ext cx="490520"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b="1">
                <a:solidFill>
                  <a:schemeClr val="tx2"/>
                </a:solidFill>
                <a:latin typeface="Courier New" pitchFamily="49" charset="0"/>
              </a:rPr>
              <a:t>L2</a:t>
            </a:r>
          </a:p>
        </p:txBody>
      </p:sp>
      <p:sp>
        <p:nvSpPr>
          <p:cNvPr id="15" name="Rectangle 17"/>
          <p:cNvSpPr>
            <a:spLocks noChangeArrowheads="1"/>
          </p:cNvSpPr>
          <p:nvPr/>
        </p:nvSpPr>
        <p:spPr bwMode="auto">
          <a:xfrm>
            <a:off x="5089525" y="3995738"/>
            <a:ext cx="490520"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b="1">
                <a:solidFill>
                  <a:schemeClr val="tx2"/>
                </a:solidFill>
                <a:latin typeface="Courier New" pitchFamily="49" charset="0"/>
              </a:rPr>
              <a:t>L3</a:t>
            </a:r>
          </a:p>
        </p:txBody>
      </p:sp>
      <p:sp>
        <p:nvSpPr>
          <p:cNvPr id="16" name="Rectangle 18"/>
          <p:cNvSpPr>
            <a:spLocks noChangeArrowheads="1"/>
          </p:cNvSpPr>
          <p:nvPr/>
        </p:nvSpPr>
        <p:spPr bwMode="auto">
          <a:xfrm>
            <a:off x="6384925" y="3995738"/>
            <a:ext cx="490520"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b="1">
                <a:solidFill>
                  <a:schemeClr val="tx2"/>
                </a:solidFill>
                <a:latin typeface="Courier New" pitchFamily="49" charset="0"/>
              </a:rPr>
              <a:t>L4</a:t>
            </a:r>
          </a:p>
        </p:txBody>
      </p:sp>
      <p:sp>
        <p:nvSpPr>
          <p:cNvPr id="17" name="Rectangle 19"/>
          <p:cNvSpPr>
            <a:spLocks noChangeArrowheads="1"/>
          </p:cNvSpPr>
          <p:nvPr/>
        </p:nvSpPr>
        <p:spPr bwMode="auto">
          <a:xfrm>
            <a:off x="2346325" y="3386138"/>
            <a:ext cx="490520"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b="1">
                <a:solidFill>
                  <a:schemeClr val="tx2"/>
                </a:solidFill>
                <a:latin typeface="Courier New" pitchFamily="49" charset="0"/>
              </a:rPr>
              <a:t>F1</a:t>
            </a:r>
          </a:p>
        </p:txBody>
      </p:sp>
      <p:sp>
        <p:nvSpPr>
          <p:cNvPr id="18" name="Rectangle 20"/>
          <p:cNvSpPr>
            <a:spLocks noChangeArrowheads="1"/>
          </p:cNvSpPr>
          <p:nvPr/>
        </p:nvSpPr>
        <p:spPr bwMode="auto">
          <a:xfrm>
            <a:off x="3565525" y="3386138"/>
            <a:ext cx="490520"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b="1">
                <a:solidFill>
                  <a:schemeClr val="tx2"/>
                </a:solidFill>
                <a:latin typeface="Courier New" pitchFamily="49" charset="0"/>
              </a:rPr>
              <a:t>F2</a:t>
            </a:r>
          </a:p>
        </p:txBody>
      </p:sp>
      <p:sp>
        <p:nvSpPr>
          <p:cNvPr id="19" name="Rectangle 21"/>
          <p:cNvSpPr>
            <a:spLocks noChangeArrowheads="1"/>
          </p:cNvSpPr>
          <p:nvPr/>
        </p:nvSpPr>
        <p:spPr bwMode="auto">
          <a:xfrm>
            <a:off x="5089525" y="3386138"/>
            <a:ext cx="490520"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b="1">
                <a:solidFill>
                  <a:schemeClr val="tx2"/>
                </a:solidFill>
                <a:latin typeface="Courier New" pitchFamily="49" charset="0"/>
              </a:rPr>
              <a:t>F3</a:t>
            </a:r>
          </a:p>
        </p:txBody>
      </p:sp>
      <p:sp>
        <p:nvSpPr>
          <p:cNvPr id="20" name="Rectangle 22"/>
          <p:cNvSpPr>
            <a:spLocks noChangeArrowheads="1"/>
          </p:cNvSpPr>
          <p:nvPr/>
        </p:nvSpPr>
        <p:spPr bwMode="auto">
          <a:xfrm>
            <a:off x="6384925" y="3386138"/>
            <a:ext cx="490520"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b="1">
                <a:solidFill>
                  <a:schemeClr val="tx2"/>
                </a:solidFill>
                <a:latin typeface="Courier New" pitchFamily="49" charset="0"/>
              </a:rPr>
              <a:t>F4</a:t>
            </a:r>
          </a:p>
        </p:txBody>
      </p:sp>
      <p:sp>
        <p:nvSpPr>
          <p:cNvPr id="21" name="Line 23"/>
          <p:cNvSpPr>
            <a:spLocks noChangeShapeType="1"/>
          </p:cNvSpPr>
          <p:nvPr/>
        </p:nvSpPr>
        <p:spPr bwMode="auto">
          <a:xfrm flipH="1" flipV="1">
            <a:off x="4572000" y="4619625"/>
            <a:ext cx="152400" cy="5334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b="1"/>
          </a:p>
        </p:txBody>
      </p:sp>
      <p:sp>
        <p:nvSpPr>
          <p:cNvPr id="22" name="Rectangle 24"/>
          <p:cNvSpPr>
            <a:spLocks noChangeArrowheads="1"/>
          </p:cNvSpPr>
          <p:nvPr/>
        </p:nvSpPr>
        <p:spPr bwMode="auto">
          <a:xfrm>
            <a:off x="4022725" y="5207000"/>
            <a:ext cx="2487862"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b="1">
                <a:solidFill>
                  <a:srgbClr val="CF0E30"/>
                </a:solidFill>
                <a:latin typeface="Book Antiqua" pitchFamily="18" charset="0"/>
              </a:rPr>
              <a:t>Address = B+L1+L2</a:t>
            </a:r>
          </a:p>
        </p:txBody>
      </p:sp>
    </p:spTree>
    <p:extLst>
      <p:ext uri="{BB962C8B-B14F-4D97-AF65-F5344CB8AC3E}">
        <p14:creationId xmlns:p14="http://schemas.microsoft.com/office/powerpoint/2010/main" val="4191642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down)">
                                      <p:cBhvr>
                                        <p:cTn id="35" dur="500"/>
                                        <p:tgtEl>
                                          <p:spTgt spid="9"/>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down)">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down)">
                                      <p:cBhvr>
                                        <p:cTn id="43" dur="500"/>
                                        <p:tgtEl>
                                          <p:spTgt spid="21"/>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wipe(down)">
                                      <p:cBhvr>
                                        <p:cTn id="4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p:bldP spid="12" grpId="0" animBg="1"/>
      <p:bldP spid="13" grpId="0" animBg="1"/>
      <p:bldP spid="14" grpId="0"/>
      <p:bldP spid="15" grpId="0"/>
      <p:bldP spid="16" grpId="0"/>
      <p:bldP spid="17" grpId="0"/>
      <p:bldP spid="18" grpId="0"/>
      <p:bldP spid="19" grpId="0"/>
      <p:bldP spid="20" grpId="0"/>
      <p:bldP spid="21" grpId="0" animBg="1"/>
      <p:bldP spid="22"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en-US" dirty="0" smtClean="0"/>
              <a:t>Variable-Length Fields</a:t>
            </a:r>
          </a:p>
        </p:txBody>
      </p:sp>
      <p:sp>
        <p:nvSpPr>
          <p:cNvPr id="957443" name="Rectangle 3"/>
          <p:cNvSpPr>
            <a:spLocks noGrp="1" noChangeArrowheads="1"/>
          </p:cNvSpPr>
          <p:nvPr>
            <p:ph type="body" idx="1"/>
          </p:nvPr>
        </p:nvSpPr>
        <p:spPr>
          <a:xfrm>
            <a:off x="533400" y="1600200"/>
            <a:ext cx="8610600" cy="5116512"/>
          </a:xfrm>
        </p:spPr>
        <p:txBody>
          <a:bodyPr>
            <a:normAutofit/>
          </a:bodyPr>
          <a:lstStyle/>
          <a:p>
            <a:pPr>
              <a:buFont typeface="Wingdings" pitchFamily="2" charset="2"/>
              <a:buChar char="§"/>
            </a:pPr>
            <a:r>
              <a:rPr lang="en-US" sz="2800" dirty="0" smtClean="0"/>
              <a:t>There are two possible organizations to store variable-length fields</a:t>
            </a:r>
          </a:p>
          <a:p>
            <a:pPr marL="914400" lvl="1" indent="-457200">
              <a:buFont typeface="+mj-lt"/>
              <a:buAutoNum type="arabicPeriod"/>
            </a:pPr>
            <a:r>
              <a:rPr lang="en-US" sz="2400" dirty="0" smtClean="0"/>
              <a:t>Consecutive storage of fields separated by delimiters</a:t>
            </a:r>
          </a:p>
          <a:p>
            <a:pPr lvl="1">
              <a:buFont typeface="Wingdings" pitchFamily="2" charset="2"/>
              <a:buChar char="§"/>
            </a:pPr>
            <a:endParaRPr lang="en-US" sz="1600" dirty="0" smtClean="0"/>
          </a:p>
          <a:p>
            <a:pPr lvl="1">
              <a:buFont typeface="Wingdings" pitchFamily="2" charset="2"/>
              <a:buChar char="§"/>
            </a:pPr>
            <a:endParaRPr lang="en-US" sz="2400" dirty="0" smtClean="0"/>
          </a:p>
          <a:p>
            <a:pPr lvl="1">
              <a:buFont typeface="Wingdings" pitchFamily="2" charset="2"/>
              <a:buChar char="§"/>
            </a:pPr>
            <a:endParaRPr lang="en-US" sz="2200" dirty="0" smtClean="0"/>
          </a:p>
          <a:p>
            <a:pPr marL="0" indent="0">
              <a:buNone/>
            </a:pPr>
            <a:endParaRPr lang="en-US" sz="2600" dirty="0"/>
          </a:p>
          <a:p>
            <a:pPr>
              <a:buFont typeface="Wingdings" pitchFamily="2" charset="2"/>
              <a:buChar char="§"/>
            </a:pPr>
            <a:endParaRPr lang="en-US" sz="2600" dirty="0"/>
          </a:p>
        </p:txBody>
      </p:sp>
      <p:grpSp>
        <p:nvGrpSpPr>
          <p:cNvPr id="23" name="Group 24"/>
          <p:cNvGrpSpPr>
            <a:grpSpLocks/>
          </p:cNvGrpSpPr>
          <p:nvPr/>
        </p:nvGrpSpPr>
        <p:grpSpPr bwMode="auto">
          <a:xfrm>
            <a:off x="1711325" y="3810000"/>
            <a:ext cx="5876925" cy="596900"/>
            <a:chOff x="758" y="1492"/>
            <a:chExt cx="3702" cy="376"/>
          </a:xfrm>
        </p:grpSpPr>
        <p:grpSp>
          <p:nvGrpSpPr>
            <p:cNvPr id="24" name="Group 9"/>
            <p:cNvGrpSpPr>
              <a:grpSpLocks/>
            </p:cNvGrpSpPr>
            <p:nvPr/>
          </p:nvGrpSpPr>
          <p:grpSpPr bwMode="auto">
            <a:xfrm>
              <a:off x="772" y="1492"/>
              <a:ext cx="856" cy="376"/>
              <a:chOff x="772" y="1492"/>
              <a:chExt cx="856" cy="376"/>
            </a:xfrm>
          </p:grpSpPr>
          <p:sp>
            <p:nvSpPr>
              <p:cNvPr id="39" name="Rectangle 7"/>
              <p:cNvSpPr>
                <a:spLocks noChangeArrowheads="1"/>
              </p:cNvSpPr>
              <p:nvPr/>
            </p:nvSpPr>
            <p:spPr bwMode="auto">
              <a:xfrm>
                <a:off x="772" y="1492"/>
                <a:ext cx="232" cy="376"/>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40" name="Rectangle 8"/>
              <p:cNvSpPr>
                <a:spLocks noChangeArrowheads="1"/>
              </p:cNvSpPr>
              <p:nvPr/>
            </p:nvSpPr>
            <p:spPr bwMode="auto">
              <a:xfrm>
                <a:off x="1012" y="1492"/>
                <a:ext cx="616" cy="376"/>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grpSp>
        <p:sp>
          <p:nvSpPr>
            <p:cNvPr id="25" name="Rectangle 10"/>
            <p:cNvSpPr>
              <a:spLocks noChangeArrowheads="1"/>
            </p:cNvSpPr>
            <p:nvPr/>
          </p:nvSpPr>
          <p:spPr bwMode="auto">
            <a:xfrm>
              <a:off x="1636" y="1492"/>
              <a:ext cx="232" cy="376"/>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26" name="Rectangle 11"/>
            <p:cNvSpPr>
              <a:spLocks noChangeArrowheads="1"/>
            </p:cNvSpPr>
            <p:nvPr/>
          </p:nvSpPr>
          <p:spPr bwMode="auto">
            <a:xfrm>
              <a:off x="1876" y="1492"/>
              <a:ext cx="616" cy="376"/>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grpSp>
          <p:nvGrpSpPr>
            <p:cNvPr id="27" name="Group 14"/>
            <p:cNvGrpSpPr>
              <a:grpSpLocks/>
            </p:cNvGrpSpPr>
            <p:nvPr/>
          </p:nvGrpSpPr>
          <p:grpSpPr bwMode="auto">
            <a:xfrm>
              <a:off x="2500" y="1492"/>
              <a:ext cx="856" cy="376"/>
              <a:chOff x="2500" y="1492"/>
              <a:chExt cx="856" cy="376"/>
            </a:xfrm>
          </p:grpSpPr>
          <p:sp>
            <p:nvSpPr>
              <p:cNvPr id="37" name="Rectangle 12"/>
              <p:cNvSpPr>
                <a:spLocks noChangeArrowheads="1"/>
              </p:cNvSpPr>
              <p:nvPr/>
            </p:nvSpPr>
            <p:spPr bwMode="auto">
              <a:xfrm>
                <a:off x="2500" y="1492"/>
                <a:ext cx="232" cy="376"/>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38" name="Rectangle 13"/>
              <p:cNvSpPr>
                <a:spLocks noChangeArrowheads="1"/>
              </p:cNvSpPr>
              <p:nvPr/>
            </p:nvSpPr>
            <p:spPr bwMode="auto">
              <a:xfrm>
                <a:off x="2740" y="1492"/>
                <a:ext cx="616" cy="376"/>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grpSp>
        <p:grpSp>
          <p:nvGrpSpPr>
            <p:cNvPr id="28" name="Group 17"/>
            <p:cNvGrpSpPr>
              <a:grpSpLocks/>
            </p:cNvGrpSpPr>
            <p:nvPr/>
          </p:nvGrpSpPr>
          <p:grpSpPr bwMode="auto">
            <a:xfrm>
              <a:off x="3364" y="1492"/>
              <a:ext cx="856" cy="376"/>
              <a:chOff x="3364" y="1492"/>
              <a:chExt cx="856" cy="376"/>
            </a:xfrm>
          </p:grpSpPr>
          <p:sp>
            <p:nvSpPr>
              <p:cNvPr id="35" name="Rectangle 15"/>
              <p:cNvSpPr>
                <a:spLocks noChangeArrowheads="1"/>
              </p:cNvSpPr>
              <p:nvPr/>
            </p:nvSpPr>
            <p:spPr bwMode="auto">
              <a:xfrm>
                <a:off x="3364" y="1492"/>
                <a:ext cx="232" cy="376"/>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36" name="Rectangle 16"/>
              <p:cNvSpPr>
                <a:spLocks noChangeArrowheads="1"/>
              </p:cNvSpPr>
              <p:nvPr/>
            </p:nvSpPr>
            <p:spPr bwMode="auto">
              <a:xfrm>
                <a:off x="3604" y="1492"/>
                <a:ext cx="616" cy="376"/>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grpSp>
        <p:sp>
          <p:nvSpPr>
            <p:cNvPr id="29" name="Rectangle 18"/>
            <p:cNvSpPr>
              <a:spLocks noChangeArrowheads="1"/>
            </p:cNvSpPr>
            <p:nvPr/>
          </p:nvSpPr>
          <p:spPr bwMode="auto">
            <a:xfrm>
              <a:off x="758" y="1557"/>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b="1">
                  <a:solidFill>
                    <a:schemeClr val="tx2"/>
                  </a:solidFill>
                  <a:latin typeface="Book Antiqua" pitchFamily="18" charset="0"/>
                </a:rPr>
                <a:t>4</a:t>
              </a:r>
            </a:p>
          </p:txBody>
        </p:sp>
        <p:sp>
          <p:nvSpPr>
            <p:cNvPr id="30" name="Rectangle 19"/>
            <p:cNvSpPr>
              <a:spLocks noChangeArrowheads="1"/>
            </p:cNvSpPr>
            <p:nvPr/>
          </p:nvSpPr>
          <p:spPr bwMode="auto">
            <a:xfrm>
              <a:off x="1670" y="1557"/>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b="1">
                  <a:solidFill>
                    <a:schemeClr val="tx2"/>
                  </a:solidFill>
                  <a:latin typeface="Book Antiqua" pitchFamily="18" charset="0"/>
                </a:rPr>
                <a:t>$</a:t>
              </a:r>
            </a:p>
          </p:txBody>
        </p:sp>
        <p:sp>
          <p:nvSpPr>
            <p:cNvPr id="31" name="Rectangle 20"/>
            <p:cNvSpPr>
              <a:spLocks noChangeArrowheads="1"/>
            </p:cNvSpPr>
            <p:nvPr/>
          </p:nvSpPr>
          <p:spPr bwMode="auto">
            <a:xfrm>
              <a:off x="2534" y="1557"/>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b="1">
                  <a:solidFill>
                    <a:schemeClr val="tx2"/>
                  </a:solidFill>
                  <a:latin typeface="Book Antiqua" pitchFamily="18" charset="0"/>
                </a:rPr>
                <a:t>$</a:t>
              </a:r>
            </a:p>
          </p:txBody>
        </p:sp>
        <p:sp>
          <p:nvSpPr>
            <p:cNvPr id="32" name="Rectangle 21"/>
            <p:cNvSpPr>
              <a:spLocks noChangeArrowheads="1"/>
            </p:cNvSpPr>
            <p:nvPr/>
          </p:nvSpPr>
          <p:spPr bwMode="auto">
            <a:xfrm>
              <a:off x="3398" y="1557"/>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b="1">
                  <a:solidFill>
                    <a:schemeClr val="tx2"/>
                  </a:solidFill>
                  <a:latin typeface="Book Antiqua" pitchFamily="18" charset="0"/>
                </a:rPr>
                <a:t>$</a:t>
              </a:r>
            </a:p>
          </p:txBody>
        </p:sp>
        <p:sp>
          <p:nvSpPr>
            <p:cNvPr id="33" name="Rectangle 22"/>
            <p:cNvSpPr>
              <a:spLocks noChangeArrowheads="1"/>
            </p:cNvSpPr>
            <p:nvPr/>
          </p:nvSpPr>
          <p:spPr bwMode="auto">
            <a:xfrm>
              <a:off x="4228" y="1492"/>
              <a:ext cx="232" cy="376"/>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34" name="Rectangle 23"/>
            <p:cNvSpPr>
              <a:spLocks noChangeArrowheads="1"/>
            </p:cNvSpPr>
            <p:nvPr/>
          </p:nvSpPr>
          <p:spPr bwMode="auto">
            <a:xfrm>
              <a:off x="4262" y="1557"/>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b="1">
                  <a:solidFill>
                    <a:schemeClr val="tx2"/>
                  </a:solidFill>
                  <a:latin typeface="Book Antiqua" pitchFamily="18" charset="0"/>
                </a:rPr>
                <a:t>$</a:t>
              </a:r>
            </a:p>
          </p:txBody>
        </p:sp>
      </p:grpSp>
      <p:sp>
        <p:nvSpPr>
          <p:cNvPr id="41" name="Line 25"/>
          <p:cNvSpPr>
            <a:spLocks noChangeShapeType="1"/>
          </p:cNvSpPr>
          <p:nvPr/>
        </p:nvSpPr>
        <p:spPr bwMode="auto">
          <a:xfrm flipV="1">
            <a:off x="1803400" y="4413250"/>
            <a:ext cx="152400" cy="381000"/>
          </a:xfrm>
          <a:prstGeom prst="line">
            <a:avLst/>
          </a:prstGeom>
          <a:noFill/>
          <a:ln w="12700">
            <a:solidFill>
              <a:srgbClr val="FF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2" name="Rectangle 26"/>
          <p:cNvSpPr>
            <a:spLocks noChangeArrowheads="1"/>
          </p:cNvSpPr>
          <p:nvPr/>
        </p:nvSpPr>
        <p:spPr bwMode="auto">
          <a:xfrm>
            <a:off x="1143000" y="4690234"/>
            <a:ext cx="836769"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dirty="0">
                <a:solidFill>
                  <a:srgbClr val="FF0000"/>
                </a:solidFill>
                <a:latin typeface="Book Antiqua" pitchFamily="18" charset="0"/>
              </a:rPr>
              <a:t>Field</a:t>
            </a:r>
          </a:p>
          <a:p>
            <a:r>
              <a:rPr lang="en-US" sz="1800" b="1" dirty="0">
                <a:solidFill>
                  <a:srgbClr val="FF0000"/>
                </a:solidFill>
                <a:latin typeface="Book Antiqua" pitchFamily="18" charset="0"/>
              </a:rPr>
              <a:t>Count</a:t>
            </a:r>
          </a:p>
        </p:txBody>
      </p:sp>
      <p:sp>
        <p:nvSpPr>
          <p:cNvPr id="43" name="Rectangle 27"/>
          <p:cNvSpPr>
            <a:spLocks noChangeArrowheads="1"/>
          </p:cNvSpPr>
          <p:nvPr/>
        </p:nvSpPr>
        <p:spPr bwMode="auto">
          <a:xfrm>
            <a:off x="2643262" y="4574741"/>
            <a:ext cx="409407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b="1" dirty="0">
                <a:solidFill>
                  <a:srgbClr val="FF0000"/>
                </a:solidFill>
                <a:latin typeface="Book Antiqua" pitchFamily="18" charset="0"/>
              </a:rPr>
              <a:t>Fields Delimited by Special Symbols</a:t>
            </a:r>
          </a:p>
        </p:txBody>
      </p:sp>
      <p:sp>
        <p:nvSpPr>
          <p:cNvPr id="44" name="Rectangle 28"/>
          <p:cNvSpPr>
            <a:spLocks noChangeArrowheads="1"/>
          </p:cNvSpPr>
          <p:nvPr/>
        </p:nvSpPr>
        <p:spPr bwMode="auto">
          <a:xfrm>
            <a:off x="2322513" y="3478213"/>
            <a:ext cx="4562147"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chemeClr val="tx2"/>
                </a:solidFill>
                <a:latin typeface="Book Antiqua" pitchFamily="18" charset="0"/>
              </a:rPr>
              <a:t>F1                    F2                   F3                    F4</a:t>
            </a:r>
          </a:p>
        </p:txBody>
      </p:sp>
      <p:sp>
        <p:nvSpPr>
          <p:cNvPr id="2" name="Rounded Rectangle 1"/>
          <p:cNvSpPr/>
          <p:nvPr/>
        </p:nvSpPr>
        <p:spPr>
          <a:xfrm>
            <a:off x="1179513" y="5867400"/>
            <a:ext cx="6821487" cy="60960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This entails a scan of records to locate a desired field!</a:t>
            </a:r>
            <a:endParaRPr lang="en-US" sz="2000" dirty="0"/>
          </a:p>
        </p:txBody>
      </p:sp>
    </p:spTree>
    <p:extLst>
      <p:ext uri="{BB962C8B-B14F-4D97-AF65-F5344CB8AC3E}">
        <p14:creationId xmlns:p14="http://schemas.microsoft.com/office/powerpoint/2010/main" val="1656533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74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41"/>
                                        </p:tgtEl>
                                        <p:attrNameLst>
                                          <p:attrName>style.visibility</p:attrName>
                                        </p:attrNameLst>
                                      </p:cBhvr>
                                      <p:to>
                                        <p:strVal val="visible"/>
                                      </p:to>
                                    </p:set>
                                    <p:animEffect transition="in" filter="wipe(down)">
                                      <p:cBhvr>
                                        <p:cTn id="21" dur="500"/>
                                        <p:tgtEl>
                                          <p:spTgt spid="41"/>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42"/>
                                        </p:tgtEl>
                                        <p:attrNameLst>
                                          <p:attrName>style.visibility</p:attrName>
                                        </p:attrNameLst>
                                      </p:cBhvr>
                                      <p:to>
                                        <p:strVal val="visible"/>
                                      </p:to>
                                    </p:set>
                                    <p:animEffect transition="in" filter="wipe(down)">
                                      <p:cBhvr>
                                        <p:cTn id="24" dur="500"/>
                                        <p:tgtEl>
                                          <p:spTgt spid="4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2" grpId="0"/>
      <p:bldP spid="43" grpId="0"/>
      <p:bldP spid="44" grpId="0"/>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5"/>
          <p:cNvGrpSpPr>
            <a:grpSpLocks/>
          </p:cNvGrpSpPr>
          <p:nvPr/>
        </p:nvGrpSpPr>
        <p:grpSpPr bwMode="auto">
          <a:xfrm>
            <a:off x="6134100" y="2362200"/>
            <a:ext cx="1572533" cy="566719"/>
            <a:chOff x="1776" y="1584"/>
            <a:chExt cx="720" cy="357"/>
          </a:xfrm>
        </p:grpSpPr>
        <p:sp>
          <p:nvSpPr>
            <p:cNvPr id="10331" name="Oval 6"/>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32" name="Rectangle 7"/>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33" name="Oval 8"/>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34" name="Line 9"/>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35" name="Line 10"/>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4" name="Group 11"/>
          <p:cNvGrpSpPr>
            <a:grpSpLocks/>
          </p:cNvGrpSpPr>
          <p:nvPr/>
        </p:nvGrpSpPr>
        <p:grpSpPr bwMode="auto">
          <a:xfrm>
            <a:off x="6134100" y="3852881"/>
            <a:ext cx="1572533" cy="566719"/>
            <a:chOff x="1776" y="1584"/>
            <a:chExt cx="720" cy="357"/>
          </a:xfrm>
        </p:grpSpPr>
        <p:sp>
          <p:nvSpPr>
            <p:cNvPr id="10326" name="Oval 12"/>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27" name="Rectangle 13"/>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28" name="Oval 14"/>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29" name="Line 15"/>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30" name="Line 16"/>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sp>
        <p:nvSpPr>
          <p:cNvPr id="10248" name="Rectangle 93"/>
          <p:cNvSpPr>
            <a:spLocks noChangeArrowheads="1"/>
          </p:cNvSpPr>
          <p:nvPr/>
        </p:nvSpPr>
        <p:spPr bwMode="auto">
          <a:xfrm>
            <a:off x="2438400" y="2830513"/>
            <a:ext cx="1752600" cy="1371600"/>
          </a:xfrm>
          <a:prstGeom prst="rect">
            <a:avLst/>
          </a:prstGeom>
          <a:solidFill>
            <a:srgbClr val="DFDFDF"/>
          </a:solidFill>
          <a:ln w="28575">
            <a:solidFill>
              <a:schemeClr val="tx1"/>
            </a:solidFill>
            <a:miter lim="800000"/>
            <a:headEnd/>
            <a:tailEnd/>
          </a:ln>
        </p:spPr>
        <p:txBody>
          <a:bodyPr wrap="none" anchor="ctr"/>
          <a:lstStyle/>
          <a:p>
            <a:pPr algn="ctr" eaLnBrk="1" hangingPunct="1"/>
            <a:r>
              <a:rPr lang="en-US" sz="2400" b="1" dirty="0" smtClean="0"/>
              <a:t>Striping</a:t>
            </a:r>
            <a:endParaRPr lang="en-US" sz="2400" b="1" dirty="0"/>
          </a:p>
        </p:txBody>
      </p:sp>
      <p:cxnSp>
        <p:nvCxnSpPr>
          <p:cNvPr id="10249" name="AutoShape 94"/>
          <p:cNvCxnSpPr>
            <a:cxnSpLocks noChangeShapeType="1"/>
            <a:stCxn id="10248" idx="1"/>
            <a:endCxn id="10250" idx="2"/>
          </p:cNvCxnSpPr>
          <p:nvPr/>
        </p:nvCxnSpPr>
        <p:spPr bwMode="auto">
          <a:xfrm rot="10800000">
            <a:off x="914400" y="1800225"/>
            <a:ext cx="1509713" cy="1716088"/>
          </a:xfrm>
          <a:prstGeom prst="curvedConnector2">
            <a:avLst/>
          </a:prstGeom>
          <a:noFill/>
          <a:ln w="53975">
            <a:solidFill>
              <a:schemeClr val="bg2"/>
            </a:solidFill>
            <a:round/>
            <a:headEnd type="triangle" w="lg" len="lg"/>
            <a:tailEnd type="triangle" w="lg" len="lg"/>
          </a:ln>
        </p:spPr>
      </p:cxnSp>
      <p:sp>
        <p:nvSpPr>
          <p:cNvPr id="10250" name="Rectangle 95"/>
          <p:cNvSpPr>
            <a:spLocks noChangeArrowheads="1"/>
          </p:cNvSpPr>
          <p:nvPr/>
        </p:nvSpPr>
        <p:spPr bwMode="auto">
          <a:xfrm>
            <a:off x="457200" y="771525"/>
            <a:ext cx="914400" cy="1028700"/>
          </a:xfrm>
          <a:prstGeom prst="rect">
            <a:avLst/>
          </a:prstGeom>
          <a:solidFill>
            <a:srgbClr val="FBDEAB"/>
          </a:solidFill>
          <a:ln w="9525">
            <a:solidFill>
              <a:schemeClr val="tx1"/>
            </a:solidFill>
            <a:miter lim="800000"/>
            <a:headEnd/>
            <a:tailEnd/>
          </a:ln>
        </p:spPr>
        <p:txBody>
          <a:bodyPr wrap="none" anchor="ctr"/>
          <a:lstStyle/>
          <a:p>
            <a:pPr algn="ctr" eaLnBrk="1" hangingPunct="1"/>
            <a:r>
              <a:rPr lang="en-US" sz="1800" b="0"/>
              <a:t>Data</a:t>
            </a:r>
          </a:p>
        </p:txBody>
      </p:sp>
      <p:sp>
        <p:nvSpPr>
          <p:cNvPr id="10251" name="AutoShape 96"/>
          <p:cNvSpPr>
            <a:spLocks noChangeArrowheads="1"/>
          </p:cNvSpPr>
          <p:nvPr/>
        </p:nvSpPr>
        <p:spPr bwMode="auto">
          <a:xfrm rot="1100056">
            <a:off x="4495800" y="3622265"/>
            <a:ext cx="1295400" cy="412750"/>
          </a:xfrm>
          <a:prstGeom prst="leftRightArrow">
            <a:avLst>
              <a:gd name="adj1" fmla="val 50000"/>
              <a:gd name="adj2" fmla="val 62769"/>
            </a:avLst>
          </a:prstGeom>
          <a:solidFill>
            <a:srgbClr val="CCFFFF"/>
          </a:solidFill>
          <a:ln w="9525">
            <a:solidFill>
              <a:schemeClr val="tx1"/>
            </a:solidFill>
            <a:miter lim="800000"/>
            <a:headEnd/>
            <a:tailEnd/>
          </a:ln>
        </p:spPr>
        <p:txBody>
          <a:bodyPr wrap="none" anchor="ctr"/>
          <a:lstStyle/>
          <a:p>
            <a:endParaRPr lang="en-US"/>
          </a:p>
        </p:txBody>
      </p:sp>
      <p:sp>
        <p:nvSpPr>
          <p:cNvPr id="96" name="AutoShape 96"/>
          <p:cNvSpPr>
            <a:spLocks noChangeArrowheads="1"/>
          </p:cNvSpPr>
          <p:nvPr/>
        </p:nvSpPr>
        <p:spPr bwMode="auto">
          <a:xfrm rot="20330140">
            <a:off x="4495800" y="2886929"/>
            <a:ext cx="1295400" cy="412750"/>
          </a:xfrm>
          <a:prstGeom prst="leftRightArrow">
            <a:avLst>
              <a:gd name="adj1" fmla="val 50000"/>
              <a:gd name="adj2" fmla="val 62769"/>
            </a:avLst>
          </a:prstGeom>
          <a:solidFill>
            <a:srgbClr val="CCFFFF"/>
          </a:solidFill>
          <a:ln w="9525">
            <a:solidFill>
              <a:schemeClr val="tx1"/>
            </a:solidFill>
            <a:miter lim="800000"/>
            <a:headEnd/>
            <a:tailEnd/>
          </a:ln>
        </p:spPr>
        <p:txBody>
          <a:bodyPr wrap="none" anchor="ctr"/>
          <a:lstStyle/>
          <a:p>
            <a:endParaRPr lang="en-US"/>
          </a:p>
        </p:txBody>
      </p:sp>
      <p:sp>
        <p:nvSpPr>
          <p:cNvPr id="21" name="Rectangle 2"/>
          <p:cNvSpPr>
            <a:spLocks noGrp="1" noChangeArrowheads="1"/>
          </p:cNvSpPr>
          <p:nvPr>
            <p:ph type="title"/>
          </p:nvPr>
        </p:nvSpPr>
        <p:spPr>
          <a:xfrm>
            <a:off x="457200" y="274638"/>
            <a:ext cx="8229600" cy="1143000"/>
          </a:xfrm>
        </p:spPr>
        <p:txBody>
          <a:bodyPr/>
          <a:lstStyle/>
          <a:p>
            <a:r>
              <a:rPr lang="en-US" dirty="0" smtClean="0"/>
              <a:t>RAID Level 0</a:t>
            </a:r>
          </a:p>
        </p:txBody>
      </p:sp>
    </p:spTree>
    <p:extLst>
      <p:ext uri="{BB962C8B-B14F-4D97-AF65-F5344CB8AC3E}">
        <p14:creationId xmlns:p14="http://schemas.microsoft.com/office/powerpoint/2010/main" val="78524437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en-US" dirty="0" smtClean="0"/>
              <a:t>Variable-Length Fields</a:t>
            </a:r>
          </a:p>
        </p:txBody>
      </p:sp>
      <p:sp>
        <p:nvSpPr>
          <p:cNvPr id="957443" name="Rectangle 3"/>
          <p:cNvSpPr>
            <a:spLocks noGrp="1" noChangeArrowheads="1"/>
          </p:cNvSpPr>
          <p:nvPr>
            <p:ph type="body" idx="1"/>
          </p:nvPr>
        </p:nvSpPr>
        <p:spPr>
          <a:xfrm>
            <a:off x="533400" y="1600200"/>
            <a:ext cx="8610600" cy="5116512"/>
          </a:xfrm>
        </p:spPr>
        <p:txBody>
          <a:bodyPr>
            <a:normAutofit/>
          </a:bodyPr>
          <a:lstStyle/>
          <a:p>
            <a:pPr>
              <a:buFont typeface="Wingdings" pitchFamily="2" charset="2"/>
              <a:buChar char="§"/>
            </a:pPr>
            <a:r>
              <a:rPr lang="en-US" sz="2800" dirty="0" smtClean="0"/>
              <a:t>There are two possible organizations to store variable-length fields</a:t>
            </a:r>
          </a:p>
          <a:p>
            <a:pPr marL="914400" lvl="1" indent="-457200">
              <a:buFont typeface="+mj-lt"/>
              <a:buAutoNum type="arabicPeriod"/>
            </a:pPr>
            <a:r>
              <a:rPr lang="en-US" sz="2400" dirty="0" smtClean="0"/>
              <a:t>Consecutive storage of fields separated by delimiters</a:t>
            </a:r>
          </a:p>
          <a:p>
            <a:pPr marL="914400" lvl="1" indent="-457200">
              <a:buFont typeface="+mj-lt"/>
              <a:buAutoNum type="arabicPeriod"/>
            </a:pPr>
            <a:r>
              <a:rPr lang="en-US" sz="2400" dirty="0"/>
              <a:t>Storage of fields with an array of integer offsets</a:t>
            </a:r>
          </a:p>
          <a:p>
            <a:pPr marL="914400" lvl="1" indent="-457200">
              <a:buFont typeface="+mj-lt"/>
              <a:buAutoNum type="arabicPeriod"/>
            </a:pPr>
            <a:endParaRPr lang="en-US" sz="2400" dirty="0" smtClean="0"/>
          </a:p>
          <a:p>
            <a:pPr lvl="1">
              <a:buFont typeface="Wingdings" pitchFamily="2" charset="2"/>
              <a:buChar char="§"/>
            </a:pPr>
            <a:endParaRPr lang="en-US" sz="1600" dirty="0" smtClean="0"/>
          </a:p>
          <a:p>
            <a:pPr lvl="1">
              <a:buFont typeface="Wingdings" pitchFamily="2" charset="2"/>
              <a:buChar char="§"/>
            </a:pPr>
            <a:endParaRPr lang="en-US" sz="2400" dirty="0" smtClean="0"/>
          </a:p>
          <a:p>
            <a:pPr lvl="1">
              <a:buFont typeface="Wingdings" pitchFamily="2" charset="2"/>
              <a:buChar char="§"/>
            </a:pPr>
            <a:endParaRPr lang="en-US" sz="2200" dirty="0" smtClean="0"/>
          </a:p>
          <a:p>
            <a:pPr marL="0" indent="0">
              <a:buNone/>
            </a:pPr>
            <a:endParaRPr lang="en-US" sz="2600" dirty="0"/>
          </a:p>
          <a:p>
            <a:pPr>
              <a:buFont typeface="Wingdings" pitchFamily="2" charset="2"/>
              <a:buChar char="§"/>
            </a:pPr>
            <a:endParaRPr lang="en-US" sz="2600" dirty="0"/>
          </a:p>
        </p:txBody>
      </p:sp>
      <p:sp>
        <p:nvSpPr>
          <p:cNvPr id="45" name="Rectangle 29"/>
          <p:cNvSpPr>
            <a:spLocks noChangeArrowheads="1"/>
          </p:cNvSpPr>
          <p:nvPr/>
        </p:nvSpPr>
        <p:spPr bwMode="auto">
          <a:xfrm>
            <a:off x="3876675" y="3701931"/>
            <a:ext cx="3407985"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chemeClr val="tx2"/>
                </a:solidFill>
                <a:latin typeface="Book Antiqua" pitchFamily="18" charset="0"/>
              </a:rPr>
              <a:t>F1             F2             F3             F4</a:t>
            </a:r>
          </a:p>
        </p:txBody>
      </p:sp>
      <p:grpSp>
        <p:nvGrpSpPr>
          <p:cNvPr id="46" name="Group 39"/>
          <p:cNvGrpSpPr>
            <a:grpSpLocks/>
          </p:cNvGrpSpPr>
          <p:nvPr/>
        </p:nvGrpSpPr>
        <p:grpSpPr bwMode="auto">
          <a:xfrm>
            <a:off x="1689100" y="4033718"/>
            <a:ext cx="5854700" cy="596900"/>
            <a:chOff x="772" y="2500"/>
            <a:chExt cx="3688" cy="376"/>
          </a:xfrm>
        </p:grpSpPr>
        <p:sp>
          <p:nvSpPr>
            <p:cNvPr id="47" name="Rectangle 30"/>
            <p:cNvSpPr>
              <a:spLocks noChangeArrowheads="1"/>
            </p:cNvSpPr>
            <p:nvPr/>
          </p:nvSpPr>
          <p:spPr bwMode="auto">
            <a:xfrm>
              <a:off x="772" y="2500"/>
              <a:ext cx="232" cy="376"/>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48" name="Rectangle 31"/>
            <p:cNvSpPr>
              <a:spLocks noChangeArrowheads="1"/>
            </p:cNvSpPr>
            <p:nvPr/>
          </p:nvSpPr>
          <p:spPr bwMode="auto">
            <a:xfrm>
              <a:off x="1012" y="2500"/>
              <a:ext cx="232" cy="376"/>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49" name="Rectangle 32"/>
            <p:cNvSpPr>
              <a:spLocks noChangeArrowheads="1"/>
            </p:cNvSpPr>
            <p:nvPr/>
          </p:nvSpPr>
          <p:spPr bwMode="auto">
            <a:xfrm>
              <a:off x="1252" y="2500"/>
              <a:ext cx="232" cy="376"/>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50" name="Rectangle 33"/>
            <p:cNvSpPr>
              <a:spLocks noChangeArrowheads="1"/>
            </p:cNvSpPr>
            <p:nvPr/>
          </p:nvSpPr>
          <p:spPr bwMode="auto">
            <a:xfrm>
              <a:off x="1492" y="2500"/>
              <a:ext cx="232" cy="376"/>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51" name="Rectangle 34"/>
            <p:cNvSpPr>
              <a:spLocks noChangeArrowheads="1"/>
            </p:cNvSpPr>
            <p:nvPr/>
          </p:nvSpPr>
          <p:spPr bwMode="auto">
            <a:xfrm>
              <a:off x="1732" y="2500"/>
              <a:ext cx="232" cy="376"/>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52" name="Rectangle 35"/>
            <p:cNvSpPr>
              <a:spLocks noChangeArrowheads="1"/>
            </p:cNvSpPr>
            <p:nvPr/>
          </p:nvSpPr>
          <p:spPr bwMode="auto">
            <a:xfrm>
              <a:off x="1972" y="2500"/>
              <a:ext cx="616" cy="376"/>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53" name="Rectangle 36"/>
            <p:cNvSpPr>
              <a:spLocks noChangeArrowheads="1"/>
            </p:cNvSpPr>
            <p:nvPr/>
          </p:nvSpPr>
          <p:spPr bwMode="auto">
            <a:xfrm>
              <a:off x="2596" y="2500"/>
              <a:ext cx="616" cy="376"/>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54" name="Rectangle 37"/>
            <p:cNvSpPr>
              <a:spLocks noChangeArrowheads="1"/>
            </p:cNvSpPr>
            <p:nvPr/>
          </p:nvSpPr>
          <p:spPr bwMode="auto">
            <a:xfrm>
              <a:off x="3220" y="2500"/>
              <a:ext cx="616" cy="376"/>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55" name="Rectangle 38"/>
            <p:cNvSpPr>
              <a:spLocks noChangeArrowheads="1"/>
            </p:cNvSpPr>
            <p:nvPr/>
          </p:nvSpPr>
          <p:spPr bwMode="auto">
            <a:xfrm>
              <a:off x="3844" y="2500"/>
              <a:ext cx="616" cy="376"/>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grpSp>
      <p:grpSp>
        <p:nvGrpSpPr>
          <p:cNvPr id="56" name="Group 45"/>
          <p:cNvGrpSpPr>
            <a:grpSpLocks/>
          </p:cNvGrpSpPr>
          <p:nvPr/>
        </p:nvGrpSpPr>
        <p:grpSpPr bwMode="auto">
          <a:xfrm>
            <a:off x="1835150" y="4560768"/>
            <a:ext cx="5716588" cy="700088"/>
            <a:chOff x="864" y="2832"/>
            <a:chExt cx="3601" cy="441"/>
          </a:xfrm>
        </p:grpSpPr>
        <p:sp>
          <p:nvSpPr>
            <p:cNvPr id="57" name="Freeform 40"/>
            <p:cNvSpPr>
              <a:spLocks/>
            </p:cNvSpPr>
            <p:nvPr/>
          </p:nvSpPr>
          <p:spPr bwMode="auto">
            <a:xfrm>
              <a:off x="864" y="2832"/>
              <a:ext cx="1105" cy="303"/>
            </a:xfrm>
            <a:custGeom>
              <a:avLst/>
              <a:gdLst>
                <a:gd name="T0" fmla="*/ 0 w 1105"/>
                <a:gd name="T1" fmla="*/ 0 h 303"/>
                <a:gd name="T2" fmla="*/ 15 w 1105"/>
                <a:gd name="T3" fmla="*/ 65 h 303"/>
                <a:gd name="T4" fmla="*/ 28 w 1105"/>
                <a:gd name="T5" fmla="*/ 115 h 303"/>
                <a:gd name="T6" fmla="*/ 40 w 1105"/>
                <a:gd name="T7" fmla="*/ 152 h 303"/>
                <a:gd name="T8" fmla="*/ 78 w 1105"/>
                <a:gd name="T9" fmla="*/ 190 h 303"/>
                <a:gd name="T10" fmla="*/ 115 w 1105"/>
                <a:gd name="T11" fmla="*/ 215 h 303"/>
                <a:gd name="T12" fmla="*/ 153 w 1105"/>
                <a:gd name="T13" fmla="*/ 227 h 303"/>
                <a:gd name="T14" fmla="*/ 190 w 1105"/>
                <a:gd name="T15" fmla="*/ 240 h 303"/>
                <a:gd name="T16" fmla="*/ 240 w 1105"/>
                <a:gd name="T17" fmla="*/ 240 h 303"/>
                <a:gd name="T18" fmla="*/ 278 w 1105"/>
                <a:gd name="T19" fmla="*/ 252 h 303"/>
                <a:gd name="T20" fmla="*/ 316 w 1105"/>
                <a:gd name="T21" fmla="*/ 265 h 303"/>
                <a:gd name="T22" fmla="*/ 353 w 1105"/>
                <a:gd name="T23" fmla="*/ 265 h 303"/>
                <a:gd name="T24" fmla="*/ 391 w 1105"/>
                <a:gd name="T25" fmla="*/ 277 h 303"/>
                <a:gd name="T26" fmla="*/ 441 w 1105"/>
                <a:gd name="T27" fmla="*/ 290 h 303"/>
                <a:gd name="T28" fmla="*/ 478 w 1105"/>
                <a:gd name="T29" fmla="*/ 290 h 303"/>
                <a:gd name="T30" fmla="*/ 516 w 1105"/>
                <a:gd name="T31" fmla="*/ 290 h 303"/>
                <a:gd name="T32" fmla="*/ 566 w 1105"/>
                <a:gd name="T33" fmla="*/ 302 h 303"/>
                <a:gd name="T34" fmla="*/ 603 w 1105"/>
                <a:gd name="T35" fmla="*/ 302 h 303"/>
                <a:gd name="T36" fmla="*/ 641 w 1105"/>
                <a:gd name="T37" fmla="*/ 302 h 303"/>
                <a:gd name="T38" fmla="*/ 678 w 1105"/>
                <a:gd name="T39" fmla="*/ 302 h 303"/>
                <a:gd name="T40" fmla="*/ 716 w 1105"/>
                <a:gd name="T41" fmla="*/ 302 h 303"/>
                <a:gd name="T42" fmla="*/ 753 w 1105"/>
                <a:gd name="T43" fmla="*/ 302 h 303"/>
                <a:gd name="T44" fmla="*/ 803 w 1105"/>
                <a:gd name="T45" fmla="*/ 290 h 303"/>
                <a:gd name="T46" fmla="*/ 841 w 1105"/>
                <a:gd name="T47" fmla="*/ 290 h 303"/>
                <a:gd name="T48" fmla="*/ 878 w 1105"/>
                <a:gd name="T49" fmla="*/ 277 h 303"/>
                <a:gd name="T50" fmla="*/ 916 w 1105"/>
                <a:gd name="T51" fmla="*/ 265 h 303"/>
                <a:gd name="T52" fmla="*/ 953 w 1105"/>
                <a:gd name="T53" fmla="*/ 252 h 303"/>
                <a:gd name="T54" fmla="*/ 991 w 1105"/>
                <a:gd name="T55" fmla="*/ 227 h 303"/>
                <a:gd name="T56" fmla="*/ 1028 w 1105"/>
                <a:gd name="T57" fmla="*/ 202 h 303"/>
                <a:gd name="T58" fmla="*/ 1053 w 1105"/>
                <a:gd name="T59" fmla="*/ 165 h 303"/>
                <a:gd name="T60" fmla="*/ 1078 w 1105"/>
                <a:gd name="T61" fmla="*/ 127 h 303"/>
                <a:gd name="T62" fmla="*/ 1103 w 1105"/>
                <a:gd name="T63" fmla="*/ 90 h 303"/>
                <a:gd name="T64" fmla="*/ 1104 w 1105"/>
                <a:gd name="T65" fmla="*/ 48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05" h="303">
                  <a:moveTo>
                    <a:pt x="0" y="0"/>
                  </a:moveTo>
                  <a:lnTo>
                    <a:pt x="15" y="65"/>
                  </a:lnTo>
                  <a:lnTo>
                    <a:pt x="28" y="115"/>
                  </a:lnTo>
                  <a:lnTo>
                    <a:pt x="40" y="152"/>
                  </a:lnTo>
                  <a:lnTo>
                    <a:pt x="78" y="190"/>
                  </a:lnTo>
                  <a:lnTo>
                    <a:pt x="115" y="215"/>
                  </a:lnTo>
                  <a:lnTo>
                    <a:pt x="153" y="227"/>
                  </a:lnTo>
                  <a:lnTo>
                    <a:pt x="190" y="240"/>
                  </a:lnTo>
                  <a:lnTo>
                    <a:pt x="240" y="240"/>
                  </a:lnTo>
                  <a:lnTo>
                    <a:pt x="278" y="252"/>
                  </a:lnTo>
                  <a:lnTo>
                    <a:pt x="316" y="265"/>
                  </a:lnTo>
                  <a:lnTo>
                    <a:pt x="353" y="265"/>
                  </a:lnTo>
                  <a:lnTo>
                    <a:pt x="391" y="277"/>
                  </a:lnTo>
                  <a:lnTo>
                    <a:pt x="441" y="290"/>
                  </a:lnTo>
                  <a:lnTo>
                    <a:pt x="478" y="290"/>
                  </a:lnTo>
                  <a:lnTo>
                    <a:pt x="516" y="290"/>
                  </a:lnTo>
                  <a:lnTo>
                    <a:pt x="566" y="302"/>
                  </a:lnTo>
                  <a:lnTo>
                    <a:pt x="603" y="302"/>
                  </a:lnTo>
                  <a:lnTo>
                    <a:pt x="641" y="302"/>
                  </a:lnTo>
                  <a:lnTo>
                    <a:pt x="678" y="302"/>
                  </a:lnTo>
                  <a:lnTo>
                    <a:pt x="716" y="302"/>
                  </a:lnTo>
                  <a:lnTo>
                    <a:pt x="753" y="302"/>
                  </a:lnTo>
                  <a:lnTo>
                    <a:pt x="803" y="290"/>
                  </a:lnTo>
                  <a:lnTo>
                    <a:pt x="841" y="290"/>
                  </a:lnTo>
                  <a:lnTo>
                    <a:pt x="878" y="277"/>
                  </a:lnTo>
                  <a:lnTo>
                    <a:pt x="916" y="265"/>
                  </a:lnTo>
                  <a:lnTo>
                    <a:pt x="953" y="252"/>
                  </a:lnTo>
                  <a:lnTo>
                    <a:pt x="991" y="227"/>
                  </a:lnTo>
                  <a:lnTo>
                    <a:pt x="1028" y="202"/>
                  </a:lnTo>
                  <a:lnTo>
                    <a:pt x="1053" y="165"/>
                  </a:lnTo>
                  <a:lnTo>
                    <a:pt x="1078" y="127"/>
                  </a:lnTo>
                  <a:lnTo>
                    <a:pt x="1103" y="90"/>
                  </a:lnTo>
                  <a:lnTo>
                    <a:pt x="1104" y="48"/>
                  </a:lnTo>
                </a:path>
              </a:pathLst>
            </a:custGeom>
            <a:noFill/>
            <a:ln w="12700" cap="rnd" cmpd="sng">
              <a:solidFill>
                <a:schemeClr val="tx2"/>
              </a:solidFill>
              <a:prstDash val="solid"/>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58" name="Freeform 41"/>
            <p:cNvSpPr>
              <a:spLocks/>
            </p:cNvSpPr>
            <p:nvPr/>
          </p:nvSpPr>
          <p:spPr bwMode="auto">
            <a:xfrm>
              <a:off x="1152" y="2832"/>
              <a:ext cx="1441" cy="341"/>
            </a:xfrm>
            <a:custGeom>
              <a:avLst/>
              <a:gdLst>
                <a:gd name="T0" fmla="*/ 0 w 1441"/>
                <a:gd name="T1" fmla="*/ 0 h 341"/>
                <a:gd name="T2" fmla="*/ 28 w 1441"/>
                <a:gd name="T3" fmla="*/ 65 h 341"/>
                <a:gd name="T4" fmla="*/ 53 w 1441"/>
                <a:gd name="T5" fmla="*/ 102 h 341"/>
                <a:gd name="T6" fmla="*/ 90 w 1441"/>
                <a:gd name="T7" fmla="*/ 127 h 341"/>
                <a:gd name="T8" fmla="*/ 128 w 1441"/>
                <a:gd name="T9" fmla="*/ 152 h 341"/>
                <a:gd name="T10" fmla="*/ 165 w 1441"/>
                <a:gd name="T11" fmla="*/ 177 h 341"/>
                <a:gd name="T12" fmla="*/ 228 w 1441"/>
                <a:gd name="T13" fmla="*/ 202 h 341"/>
                <a:gd name="T14" fmla="*/ 265 w 1441"/>
                <a:gd name="T15" fmla="*/ 227 h 341"/>
                <a:gd name="T16" fmla="*/ 315 w 1441"/>
                <a:gd name="T17" fmla="*/ 240 h 341"/>
                <a:gd name="T18" fmla="*/ 365 w 1441"/>
                <a:gd name="T19" fmla="*/ 265 h 341"/>
                <a:gd name="T20" fmla="*/ 415 w 1441"/>
                <a:gd name="T21" fmla="*/ 277 h 341"/>
                <a:gd name="T22" fmla="*/ 453 w 1441"/>
                <a:gd name="T23" fmla="*/ 302 h 341"/>
                <a:gd name="T24" fmla="*/ 503 w 1441"/>
                <a:gd name="T25" fmla="*/ 315 h 341"/>
                <a:gd name="T26" fmla="*/ 553 w 1441"/>
                <a:gd name="T27" fmla="*/ 327 h 341"/>
                <a:gd name="T28" fmla="*/ 603 w 1441"/>
                <a:gd name="T29" fmla="*/ 340 h 341"/>
                <a:gd name="T30" fmla="*/ 653 w 1441"/>
                <a:gd name="T31" fmla="*/ 340 h 341"/>
                <a:gd name="T32" fmla="*/ 690 w 1441"/>
                <a:gd name="T33" fmla="*/ 340 h 341"/>
                <a:gd name="T34" fmla="*/ 728 w 1441"/>
                <a:gd name="T35" fmla="*/ 340 h 341"/>
                <a:gd name="T36" fmla="*/ 778 w 1441"/>
                <a:gd name="T37" fmla="*/ 340 h 341"/>
                <a:gd name="T38" fmla="*/ 815 w 1441"/>
                <a:gd name="T39" fmla="*/ 340 h 341"/>
                <a:gd name="T40" fmla="*/ 865 w 1441"/>
                <a:gd name="T41" fmla="*/ 340 h 341"/>
                <a:gd name="T42" fmla="*/ 903 w 1441"/>
                <a:gd name="T43" fmla="*/ 340 h 341"/>
                <a:gd name="T44" fmla="*/ 940 w 1441"/>
                <a:gd name="T45" fmla="*/ 327 h 341"/>
                <a:gd name="T46" fmla="*/ 978 w 1441"/>
                <a:gd name="T47" fmla="*/ 315 h 341"/>
                <a:gd name="T48" fmla="*/ 1015 w 1441"/>
                <a:gd name="T49" fmla="*/ 302 h 341"/>
                <a:gd name="T50" fmla="*/ 1053 w 1441"/>
                <a:gd name="T51" fmla="*/ 290 h 341"/>
                <a:gd name="T52" fmla="*/ 1090 w 1441"/>
                <a:gd name="T53" fmla="*/ 277 h 341"/>
                <a:gd name="T54" fmla="*/ 1128 w 1441"/>
                <a:gd name="T55" fmla="*/ 265 h 341"/>
                <a:gd name="T56" fmla="*/ 1165 w 1441"/>
                <a:gd name="T57" fmla="*/ 252 h 341"/>
                <a:gd name="T58" fmla="*/ 1203 w 1441"/>
                <a:gd name="T59" fmla="*/ 227 h 341"/>
                <a:gd name="T60" fmla="*/ 1240 w 1441"/>
                <a:gd name="T61" fmla="*/ 215 h 341"/>
                <a:gd name="T62" fmla="*/ 1303 w 1441"/>
                <a:gd name="T63" fmla="*/ 190 h 341"/>
                <a:gd name="T64" fmla="*/ 1365 w 1441"/>
                <a:gd name="T65" fmla="*/ 177 h 341"/>
                <a:gd name="T66" fmla="*/ 1403 w 1441"/>
                <a:gd name="T67" fmla="*/ 165 h 341"/>
                <a:gd name="T68" fmla="*/ 1415 w 1441"/>
                <a:gd name="T69" fmla="*/ 127 h 341"/>
                <a:gd name="T70" fmla="*/ 1428 w 1441"/>
                <a:gd name="T71" fmla="*/ 90 h 341"/>
                <a:gd name="T72" fmla="*/ 1440 w 1441"/>
                <a:gd name="T73" fmla="*/ 48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41" h="341">
                  <a:moveTo>
                    <a:pt x="0" y="0"/>
                  </a:moveTo>
                  <a:lnTo>
                    <a:pt x="28" y="65"/>
                  </a:lnTo>
                  <a:lnTo>
                    <a:pt x="53" y="102"/>
                  </a:lnTo>
                  <a:lnTo>
                    <a:pt x="90" y="127"/>
                  </a:lnTo>
                  <a:lnTo>
                    <a:pt x="128" y="152"/>
                  </a:lnTo>
                  <a:lnTo>
                    <a:pt x="165" y="177"/>
                  </a:lnTo>
                  <a:lnTo>
                    <a:pt x="228" y="202"/>
                  </a:lnTo>
                  <a:lnTo>
                    <a:pt x="265" y="227"/>
                  </a:lnTo>
                  <a:lnTo>
                    <a:pt x="315" y="240"/>
                  </a:lnTo>
                  <a:lnTo>
                    <a:pt x="365" y="265"/>
                  </a:lnTo>
                  <a:lnTo>
                    <a:pt x="415" y="277"/>
                  </a:lnTo>
                  <a:lnTo>
                    <a:pt x="453" y="302"/>
                  </a:lnTo>
                  <a:lnTo>
                    <a:pt x="503" y="315"/>
                  </a:lnTo>
                  <a:lnTo>
                    <a:pt x="553" y="327"/>
                  </a:lnTo>
                  <a:lnTo>
                    <a:pt x="603" y="340"/>
                  </a:lnTo>
                  <a:lnTo>
                    <a:pt x="653" y="340"/>
                  </a:lnTo>
                  <a:lnTo>
                    <a:pt x="690" y="340"/>
                  </a:lnTo>
                  <a:lnTo>
                    <a:pt x="728" y="340"/>
                  </a:lnTo>
                  <a:lnTo>
                    <a:pt x="778" y="340"/>
                  </a:lnTo>
                  <a:lnTo>
                    <a:pt x="815" y="340"/>
                  </a:lnTo>
                  <a:lnTo>
                    <a:pt x="865" y="340"/>
                  </a:lnTo>
                  <a:lnTo>
                    <a:pt x="903" y="340"/>
                  </a:lnTo>
                  <a:lnTo>
                    <a:pt x="940" y="327"/>
                  </a:lnTo>
                  <a:lnTo>
                    <a:pt x="978" y="315"/>
                  </a:lnTo>
                  <a:lnTo>
                    <a:pt x="1015" y="302"/>
                  </a:lnTo>
                  <a:lnTo>
                    <a:pt x="1053" y="290"/>
                  </a:lnTo>
                  <a:lnTo>
                    <a:pt x="1090" y="277"/>
                  </a:lnTo>
                  <a:lnTo>
                    <a:pt x="1128" y="265"/>
                  </a:lnTo>
                  <a:lnTo>
                    <a:pt x="1165" y="252"/>
                  </a:lnTo>
                  <a:lnTo>
                    <a:pt x="1203" y="227"/>
                  </a:lnTo>
                  <a:lnTo>
                    <a:pt x="1240" y="215"/>
                  </a:lnTo>
                  <a:lnTo>
                    <a:pt x="1303" y="190"/>
                  </a:lnTo>
                  <a:lnTo>
                    <a:pt x="1365" y="177"/>
                  </a:lnTo>
                  <a:lnTo>
                    <a:pt x="1403" y="165"/>
                  </a:lnTo>
                  <a:lnTo>
                    <a:pt x="1415" y="127"/>
                  </a:lnTo>
                  <a:lnTo>
                    <a:pt x="1428" y="90"/>
                  </a:lnTo>
                  <a:lnTo>
                    <a:pt x="1440" y="48"/>
                  </a:lnTo>
                </a:path>
              </a:pathLst>
            </a:custGeom>
            <a:noFill/>
            <a:ln w="12700" cap="rnd" cmpd="sng">
              <a:solidFill>
                <a:schemeClr val="tx2"/>
              </a:solidFill>
              <a:prstDash val="solid"/>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59" name="Freeform 42"/>
            <p:cNvSpPr>
              <a:spLocks/>
            </p:cNvSpPr>
            <p:nvPr/>
          </p:nvSpPr>
          <p:spPr bwMode="auto">
            <a:xfrm>
              <a:off x="1344" y="2832"/>
              <a:ext cx="1873" cy="441"/>
            </a:xfrm>
            <a:custGeom>
              <a:avLst/>
              <a:gdLst>
                <a:gd name="T0" fmla="*/ 0 w 1873"/>
                <a:gd name="T1" fmla="*/ 0 h 441"/>
                <a:gd name="T2" fmla="*/ 61 w 1873"/>
                <a:gd name="T3" fmla="*/ 15 h 441"/>
                <a:gd name="T4" fmla="*/ 111 w 1873"/>
                <a:gd name="T5" fmla="*/ 52 h 441"/>
                <a:gd name="T6" fmla="*/ 148 w 1873"/>
                <a:gd name="T7" fmla="*/ 77 h 441"/>
                <a:gd name="T8" fmla="*/ 186 w 1873"/>
                <a:gd name="T9" fmla="*/ 115 h 441"/>
                <a:gd name="T10" fmla="*/ 223 w 1873"/>
                <a:gd name="T11" fmla="*/ 152 h 441"/>
                <a:gd name="T12" fmla="*/ 261 w 1873"/>
                <a:gd name="T13" fmla="*/ 190 h 441"/>
                <a:gd name="T14" fmla="*/ 311 w 1873"/>
                <a:gd name="T15" fmla="*/ 240 h 441"/>
                <a:gd name="T16" fmla="*/ 348 w 1873"/>
                <a:gd name="T17" fmla="*/ 265 h 441"/>
                <a:gd name="T18" fmla="*/ 398 w 1873"/>
                <a:gd name="T19" fmla="*/ 302 h 441"/>
                <a:gd name="T20" fmla="*/ 436 w 1873"/>
                <a:gd name="T21" fmla="*/ 327 h 441"/>
                <a:gd name="T22" fmla="*/ 473 w 1873"/>
                <a:gd name="T23" fmla="*/ 352 h 441"/>
                <a:gd name="T24" fmla="*/ 511 w 1873"/>
                <a:gd name="T25" fmla="*/ 365 h 441"/>
                <a:gd name="T26" fmla="*/ 561 w 1873"/>
                <a:gd name="T27" fmla="*/ 390 h 441"/>
                <a:gd name="T28" fmla="*/ 611 w 1873"/>
                <a:gd name="T29" fmla="*/ 402 h 441"/>
                <a:gd name="T30" fmla="*/ 648 w 1873"/>
                <a:gd name="T31" fmla="*/ 415 h 441"/>
                <a:gd name="T32" fmla="*/ 686 w 1873"/>
                <a:gd name="T33" fmla="*/ 427 h 441"/>
                <a:gd name="T34" fmla="*/ 736 w 1873"/>
                <a:gd name="T35" fmla="*/ 440 h 441"/>
                <a:gd name="T36" fmla="*/ 786 w 1873"/>
                <a:gd name="T37" fmla="*/ 440 h 441"/>
                <a:gd name="T38" fmla="*/ 836 w 1873"/>
                <a:gd name="T39" fmla="*/ 440 h 441"/>
                <a:gd name="T40" fmla="*/ 886 w 1873"/>
                <a:gd name="T41" fmla="*/ 440 h 441"/>
                <a:gd name="T42" fmla="*/ 923 w 1873"/>
                <a:gd name="T43" fmla="*/ 440 h 441"/>
                <a:gd name="T44" fmla="*/ 961 w 1873"/>
                <a:gd name="T45" fmla="*/ 440 h 441"/>
                <a:gd name="T46" fmla="*/ 998 w 1873"/>
                <a:gd name="T47" fmla="*/ 440 h 441"/>
                <a:gd name="T48" fmla="*/ 1048 w 1873"/>
                <a:gd name="T49" fmla="*/ 427 h 441"/>
                <a:gd name="T50" fmla="*/ 1098 w 1873"/>
                <a:gd name="T51" fmla="*/ 427 h 441"/>
                <a:gd name="T52" fmla="*/ 1136 w 1873"/>
                <a:gd name="T53" fmla="*/ 427 h 441"/>
                <a:gd name="T54" fmla="*/ 1198 w 1873"/>
                <a:gd name="T55" fmla="*/ 415 h 441"/>
                <a:gd name="T56" fmla="*/ 1236 w 1873"/>
                <a:gd name="T57" fmla="*/ 415 h 441"/>
                <a:gd name="T58" fmla="*/ 1273 w 1873"/>
                <a:gd name="T59" fmla="*/ 415 h 441"/>
                <a:gd name="T60" fmla="*/ 1311 w 1873"/>
                <a:gd name="T61" fmla="*/ 402 h 441"/>
                <a:gd name="T62" fmla="*/ 1348 w 1873"/>
                <a:gd name="T63" fmla="*/ 402 h 441"/>
                <a:gd name="T64" fmla="*/ 1386 w 1873"/>
                <a:gd name="T65" fmla="*/ 402 h 441"/>
                <a:gd name="T66" fmla="*/ 1436 w 1873"/>
                <a:gd name="T67" fmla="*/ 390 h 441"/>
                <a:gd name="T68" fmla="*/ 1473 w 1873"/>
                <a:gd name="T69" fmla="*/ 377 h 441"/>
                <a:gd name="T70" fmla="*/ 1511 w 1873"/>
                <a:gd name="T71" fmla="*/ 365 h 441"/>
                <a:gd name="T72" fmla="*/ 1549 w 1873"/>
                <a:gd name="T73" fmla="*/ 352 h 441"/>
                <a:gd name="T74" fmla="*/ 1586 w 1873"/>
                <a:gd name="T75" fmla="*/ 340 h 441"/>
                <a:gd name="T76" fmla="*/ 1624 w 1873"/>
                <a:gd name="T77" fmla="*/ 315 h 441"/>
                <a:gd name="T78" fmla="*/ 1661 w 1873"/>
                <a:gd name="T79" fmla="*/ 302 h 441"/>
                <a:gd name="T80" fmla="*/ 1699 w 1873"/>
                <a:gd name="T81" fmla="*/ 265 h 441"/>
                <a:gd name="T82" fmla="*/ 1736 w 1873"/>
                <a:gd name="T83" fmla="*/ 240 h 441"/>
                <a:gd name="T84" fmla="*/ 1774 w 1873"/>
                <a:gd name="T85" fmla="*/ 215 h 441"/>
                <a:gd name="T86" fmla="*/ 1811 w 1873"/>
                <a:gd name="T87" fmla="*/ 190 h 441"/>
                <a:gd name="T88" fmla="*/ 1836 w 1873"/>
                <a:gd name="T89" fmla="*/ 152 h 441"/>
                <a:gd name="T90" fmla="*/ 1849 w 1873"/>
                <a:gd name="T91" fmla="*/ 115 h 441"/>
                <a:gd name="T92" fmla="*/ 1861 w 1873"/>
                <a:gd name="T93" fmla="*/ 77 h 441"/>
                <a:gd name="T94" fmla="*/ 1872 w 1873"/>
                <a:gd name="T95" fmla="*/ 48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73" h="441">
                  <a:moveTo>
                    <a:pt x="0" y="0"/>
                  </a:moveTo>
                  <a:lnTo>
                    <a:pt x="61" y="15"/>
                  </a:lnTo>
                  <a:lnTo>
                    <a:pt x="111" y="52"/>
                  </a:lnTo>
                  <a:lnTo>
                    <a:pt x="148" y="77"/>
                  </a:lnTo>
                  <a:lnTo>
                    <a:pt x="186" y="115"/>
                  </a:lnTo>
                  <a:lnTo>
                    <a:pt x="223" y="152"/>
                  </a:lnTo>
                  <a:lnTo>
                    <a:pt x="261" y="190"/>
                  </a:lnTo>
                  <a:lnTo>
                    <a:pt x="311" y="240"/>
                  </a:lnTo>
                  <a:lnTo>
                    <a:pt x="348" y="265"/>
                  </a:lnTo>
                  <a:lnTo>
                    <a:pt x="398" y="302"/>
                  </a:lnTo>
                  <a:lnTo>
                    <a:pt x="436" y="327"/>
                  </a:lnTo>
                  <a:lnTo>
                    <a:pt x="473" y="352"/>
                  </a:lnTo>
                  <a:lnTo>
                    <a:pt x="511" y="365"/>
                  </a:lnTo>
                  <a:lnTo>
                    <a:pt x="561" y="390"/>
                  </a:lnTo>
                  <a:lnTo>
                    <a:pt x="611" y="402"/>
                  </a:lnTo>
                  <a:lnTo>
                    <a:pt x="648" y="415"/>
                  </a:lnTo>
                  <a:lnTo>
                    <a:pt x="686" y="427"/>
                  </a:lnTo>
                  <a:lnTo>
                    <a:pt x="736" y="440"/>
                  </a:lnTo>
                  <a:lnTo>
                    <a:pt x="786" y="440"/>
                  </a:lnTo>
                  <a:lnTo>
                    <a:pt x="836" y="440"/>
                  </a:lnTo>
                  <a:lnTo>
                    <a:pt x="886" y="440"/>
                  </a:lnTo>
                  <a:lnTo>
                    <a:pt x="923" y="440"/>
                  </a:lnTo>
                  <a:lnTo>
                    <a:pt x="961" y="440"/>
                  </a:lnTo>
                  <a:lnTo>
                    <a:pt x="998" y="440"/>
                  </a:lnTo>
                  <a:lnTo>
                    <a:pt x="1048" y="427"/>
                  </a:lnTo>
                  <a:lnTo>
                    <a:pt x="1098" y="427"/>
                  </a:lnTo>
                  <a:lnTo>
                    <a:pt x="1136" y="427"/>
                  </a:lnTo>
                  <a:lnTo>
                    <a:pt x="1198" y="415"/>
                  </a:lnTo>
                  <a:lnTo>
                    <a:pt x="1236" y="415"/>
                  </a:lnTo>
                  <a:lnTo>
                    <a:pt x="1273" y="415"/>
                  </a:lnTo>
                  <a:lnTo>
                    <a:pt x="1311" y="402"/>
                  </a:lnTo>
                  <a:lnTo>
                    <a:pt x="1348" y="402"/>
                  </a:lnTo>
                  <a:lnTo>
                    <a:pt x="1386" y="402"/>
                  </a:lnTo>
                  <a:lnTo>
                    <a:pt x="1436" y="390"/>
                  </a:lnTo>
                  <a:lnTo>
                    <a:pt x="1473" y="377"/>
                  </a:lnTo>
                  <a:lnTo>
                    <a:pt x="1511" y="365"/>
                  </a:lnTo>
                  <a:lnTo>
                    <a:pt x="1549" y="352"/>
                  </a:lnTo>
                  <a:lnTo>
                    <a:pt x="1586" y="340"/>
                  </a:lnTo>
                  <a:lnTo>
                    <a:pt x="1624" y="315"/>
                  </a:lnTo>
                  <a:lnTo>
                    <a:pt x="1661" y="302"/>
                  </a:lnTo>
                  <a:lnTo>
                    <a:pt x="1699" y="265"/>
                  </a:lnTo>
                  <a:lnTo>
                    <a:pt x="1736" y="240"/>
                  </a:lnTo>
                  <a:lnTo>
                    <a:pt x="1774" y="215"/>
                  </a:lnTo>
                  <a:lnTo>
                    <a:pt x="1811" y="190"/>
                  </a:lnTo>
                  <a:lnTo>
                    <a:pt x="1836" y="152"/>
                  </a:lnTo>
                  <a:lnTo>
                    <a:pt x="1849" y="115"/>
                  </a:lnTo>
                  <a:lnTo>
                    <a:pt x="1861" y="77"/>
                  </a:lnTo>
                  <a:lnTo>
                    <a:pt x="1872" y="48"/>
                  </a:lnTo>
                </a:path>
              </a:pathLst>
            </a:custGeom>
            <a:noFill/>
            <a:ln w="12700" cap="rnd" cmpd="sng">
              <a:solidFill>
                <a:schemeClr val="tx2"/>
              </a:solidFill>
              <a:prstDash val="solid"/>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60" name="Freeform 43"/>
            <p:cNvSpPr>
              <a:spLocks/>
            </p:cNvSpPr>
            <p:nvPr/>
          </p:nvSpPr>
          <p:spPr bwMode="auto">
            <a:xfrm>
              <a:off x="1632" y="2832"/>
              <a:ext cx="2209" cy="403"/>
            </a:xfrm>
            <a:custGeom>
              <a:avLst/>
              <a:gdLst>
                <a:gd name="T0" fmla="*/ 0 w 2209"/>
                <a:gd name="T1" fmla="*/ 0 h 403"/>
                <a:gd name="T2" fmla="*/ 10 w 2209"/>
                <a:gd name="T3" fmla="*/ 52 h 403"/>
                <a:gd name="T4" fmla="*/ 23 w 2209"/>
                <a:gd name="T5" fmla="*/ 90 h 403"/>
                <a:gd name="T6" fmla="*/ 35 w 2209"/>
                <a:gd name="T7" fmla="*/ 127 h 403"/>
                <a:gd name="T8" fmla="*/ 60 w 2209"/>
                <a:gd name="T9" fmla="*/ 165 h 403"/>
                <a:gd name="T10" fmla="*/ 98 w 2209"/>
                <a:gd name="T11" fmla="*/ 202 h 403"/>
                <a:gd name="T12" fmla="*/ 135 w 2209"/>
                <a:gd name="T13" fmla="*/ 227 h 403"/>
                <a:gd name="T14" fmla="*/ 173 w 2209"/>
                <a:gd name="T15" fmla="*/ 265 h 403"/>
                <a:gd name="T16" fmla="*/ 210 w 2209"/>
                <a:gd name="T17" fmla="*/ 290 h 403"/>
                <a:gd name="T18" fmla="*/ 248 w 2209"/>
                <a:gd name="T19" fmla="*/ 302 h 403"/>
                <a:gd name="T20" fmla="*/ 285 w 2209"/>
                <a:gd name="T21" fmla="*/ 327 h 403"/>
                <a:gd name="T22" fmla="*/ 323 w 2209"/>
                <a:gd name="T23" fmla="*/ 352 h 403"/>
                <a:gd name="T24" fmla="*/ 360 w 2209"/>
                <a:gd name="T25" fmla="*/ 365 h 403"/>
                <a:gd name="T26" fmla="*/ 398 w 2209"/>
                <a:gd name="T27" fmla="*/ 377 h 403"/>
                <a:gd name="T28" fmla="*/ 448 w 2209"/>
                <a:gd name="T29" fmla="*/ 377 h 403"/>
                <a:gd name="T30" fmla="*/ 485 w 2209"/>
                <a:gd name="T31" fmla="*/ 390 h 403"/>
                <a:gd name="T32" fmla="*/ 523 w 2209"/>
                <a:gd name="T33" fmla="*/ 390 h 403"/>
                <a:gd name="T34" fmla="*/ 585 w 2209"/>
                <a:gd name="T35" fmla="*/ 390 h 403"/>
                <a:gd name="T36" fmla="*/ 623 w 2209"/>
                <a:gd name="T37" fmla="*/ 390 h 403"/>
                <a:gd name="T38" fmla="*/ 673 w 2209"/>
                <a:gd name="T39" fmla="*/ 390 h 403"/>
                <a:gd name="T40" fmla="*/ 723 w 2209"/>
                <a:gd name="T41" fmla="*/ 402 h 403"/>
                <a:gd name="T42" fmla="*/ 760 w 2209"/>
                <a:gd name="T43" fmla="*/ 402 h 403"/>
                <a:gd name="T44" fmla="*/ 798 w 2209"/>
                <a:gd name="T45" fmla="*/ 402 h 403"/>
                <a:gd name="T46" fmla="*/ 835 w 2209"/>
                <a:gd name="T47" fmla="*/ 402 h 403"/>
                <a:gd name="T48" fmla="*/ 873 w 2209"/>
                <a:gd name="T49" fmla="*/ 402 h 403"/>
                <a:gd name="T50" fmla="*/ 910 w 2209"/>
                <a:gd name="T51" fmla="*/ 402 h 403"/>
                <a:gd name="T52" fmla="*/ 948 w 2209"/>
                <a:gd name="T53" fmla="*/ 402 h 403"/>
                <a:gd name="T54" fmla="*/ 985 w 2209"/>
                <a:gd name="T55" fmla="*/ 402 h 403"/>
                <a:gd name="T56" fmla="*/ 1035 w 2209"/>
                <a:gd name="T57" fmla="*/ 402 h 403"/>
                <a:gd name="T58" fmla="*/ 1085 w 2209"/>
                <a:gd name="T59" fmla="*/ 402 h 403"/>
                <a:gd name="T60" fmla="*/ 1123 w 2209"/>
                <a:gd name="T61" fmla="*/ 402 h 403"/>
                <a:gd name="T62" fmla="*/ 1160 w 2209"/>
                <a:gd name="T63" fmla="*/ 402 h 403"/>
                <a:gd name="T64" fmla="*/ 1210 w 2209"/>
                <a:gd name="T65" fmla="*/ 402 h 403"/>
                <a:gd name="T66" fmla="*/ 1261 w 2209"/>
                <a:gd name="T67" fmla="*/ 402 h 403"/>
                <a:gd name="T68" fmla="*/ 1298 w 2209"/>
                <a:gd name="T69" fmla="*/ 402 h 403"/>
                <a:gd name="T70" fmla="*/ 1336 w 2209"/>
                <a:gd name="T71" fmla="*/ 402 h 403"/>
                <a:gd name="T72" fmla="*/ 1373 w 2209"/>
                <a:gd name="T73" fmla="*/ 402 h 403"/>
                <a:gd name="T74" fmla="*/ 1423 w 2209"/>
                <a:gd name="T75" fmla="*/ 390 h 403"/>
                <a:gd name="T76" fmla="*/ 1473 w 2209"/>
                <a:gd name="T77" fmla="*/ 390 h 403"/>
                <a:gd name="T78" fmla="*/ 1511 w 2209"/>
                <a:gd name="T79" fmla="*/ 390 h 403"/>
                <a:gd name="T80" fmla="*/ 1561 w 2209"/>
                <a:gd name="T81" fmla="*/ 390 h 403"/>
                <a:gd name="T82" fmla="*/ 1598 w 2209"/>
                <a:gd name="T83" fmla="*/ 377 h 403"/>
                <a:gd name="T84" fmla="*/ 1648 w 2209"/>
                <a:gd name="T85" fmla="*/ 377 h 403"/>
                <a:gd name="T86" fmla="*/ 1686 w 2209"/>
                <a:gd name="T87" fmla="*/ 365 h 403"/>
                <a:gd name="T88" fmla="*/ 1723 w 2209"/>
                <a:gd name="T89" fmla="*/ 365 h 403"/>
                <a:gd name="T90" fmla="*/ 1761 w 2209"/>
                <a:gd name="T91" fmla="*/ 352 h 403"/>
                <a:gd name="T92" fmla="*/ 1811 w 2209"/>
                <a:gd name="T93" fmla="*/ 340 h 403"/>
                <a:gd name="T94" fmla="*/ 1861 w 2209"/>
                <a:gd name="T95" fmla="*/ 327 h 403"/>
                <a:gd name="T96" fmla="*/ 1898 w 2209"/>
                <a:gd name="T97" fmla="*/ 315 h 403"/>
                <a:gd name="T98" fmla="*/ 1936 w 2209"/>
                <a:gd name="T99" fmla="*/ 290 h 403"/>
                <a:gd name="T100" fmla="*/ 1973 w 2209"/>
                <a:gd name="T101" fmla="*/ 265 h 403"/>
                <a:gd name="T102" fmla="*/ 2011 w 2209"/>
                <a:gd name="T103" fmla="*/ 240 h 403"/>
                <a:gd name="T104" fmla="*/ 2048 w 2209"/>
                <a:gd name="T105" fmla="*/ 215 h 403"/>
                <a:gd name="T106" fmla="*/ 2086 w 2209"/>
                <a:gd name="T107" fmla="*/ 190 h 403"/>
                <a:gd name="T108" fmla="*/ 2123 w 2209"/>
                <a:gd name="T109" fmla="*/ 165 h 403"/>
                <a:gd name="T110" fmla="*/ 2161 w 2209"/>
                <a:gd name="T111" fmla="*/ 140 h 403"/>
                <a:gd name="T112" fmla="*/ 2186 w 2209"/>
                <a:gd name="T113" fmla="*/ 102 h 403"/>
                <a:gd name="T114" fmla="*/ 2198 w 2209"/>
                <a:gd name="T115" fmla="*/ 65 h 403"/>
                <a:gd name="T116" fmla="*/ 2208 w 2209"/>
                <a:gd name="T117" fmla="*/ 48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09" h="403">
                  <a:moveTo>
                    <a:pt x="0" y="0"/>
                  </a:moveTo>
                  <a:lnTo>
                    <a:pt x="10" y="52"/>
                  </a:lnTo>
                  <a:lnTo>
                    <a:pt x="23" y="90"/>
                  </a:lnTo>
                  <a:lnTo>
                    <a:pt x="35" y="127"/>
                  </a:lnTo>
                  <a:lnTo>
                    <a:pt x="60" y="165"/>
                  </a:lnTo>
                  <a:lnTo>
                    <a:pt x="98" y="202"/>
                  </a:lnTo>
                  <a:lnTo>
                    <a:pt x="135" y="227"/>
                  </a:lnTo>
                  <a:lnTo>
                    <a:pt x="173" y="265"/>
                  </a:lnTo>
                  <a:lnTo>
                    <a:pt x="210" y="290"/>
                  </a:lnTo>
                  <a:lnTo>
                    <a:pt x="248" y="302"/>
                  </a:lnTo>
                  <a:lnTo>
                    <a:pt x="285" y="327"/>
                  </a:lnTo>
                  <a:lnTo>
                    <a:pt x="323" y="352"/>
                  </a:lnTo>
                  <a:lnTo>
                    <a:pt x="360" y="365"/>
                  </a:lnTo>
                  <a:lnTo>
                    <a:pt x="398" y="377"/>
                  </a:lnTo>
                  <a:lnTo>
                    <a:pt x="448" y="377"/>
                  </a:lnTo>
                  <a:lnTo>
                    <a:pt x="485" y="390"/>
                  </a:lnTo>
                  <a:lnTo>
                    <a:pt x="523" y="390"/>
                  </a:lnTo>
                  <a:lnTo>
                    <a:pt x="585" y="390"/>
                  </a:lnTo>
                  <a:lnTo>
                    <a:pt x="623" y="390"/>
                  </a:lnTo>
                  <a:lnTo>
                    <a:pt x="673" y="390"/>
                  </a:lnTo>
                  <a:lnTo>
                    <a:pt x="723" y="402"/>
                  </a:lnTo>
                  <a:lnTo>
                    <a:pt x="760" y="402"/>
                  </a:lnTo>
                  <a:lnTo>
                    <a:pt x="798" y="402"/>
                  </a:lnTo>
                  <a:lnTo>
                    <a:pt x="835" y="402"/>
                  </a:lnTo>
                  <a:lnTo>
                    <a:pt x="873" y="402"/>
                  </a:lnTo>
                  <a:lnTo>
                    <a:pt x="910" y="402"/>
                  </a:lnTo>
                  <a:lnTo>
                    <a:pt x="948" y="402"/>
                  </a:lnTo>
                  <a:lnTo>
                    <a:pt x="985" y="402"/>
                  </a:lnTo>
                  <a:lnTo>
                    <a:pt x="1035" y="402"/>
                  </a:lnTo>
                  <a:lnTo>
                    <a:pt x="1085" y="402"/>
                  </a:lnTo>
                  <a:lnTo>
                    <a:pt x="1123" y="402"/>
                  </a:lnTo>
                  <a:lnTo>
                    <a:pt x="1160" y="402"/>
                  </a:lnTo>
                  <a:lnTo>
                    <a:pt x="1210" y="402"/>
                  </a:lnTo>
                  <a:lnTo>
                    <a:pt x="1261" y="402"/>
                  </a:lnTo>
                  <a:lnTo>
                    <a:pt x="1298" y="402"/>
                  </a:lnTo>
                  <a:lnTo>
                    <a:pt x="1336" y="402"/>
                  </a:lnTo>
                  <a:lnTo>
                    <a:pt x="1373" y="402"/>
                  </a:lnTo>
                  <a:lnTo>
                    <a:pt x="1423" y="390"/>
                  </a:lnTo>
                  <a:lnTo>
                    <a:pt x="1473" y="390"/>
                  </a:lnTo>
                  <a:lnTo>
                    <a:pt x="1511" y="390"/>
                  </a:lnTo>
                  <a:lnTo>
                    <a:pt x="1561" y="390"/>
                  </a:lnTo>
                  <a:lnTo>
                    <a:pt x="1598" y="377"/>
                  </a:lnTo>
                  <a:lnTo>
                    <a:pt x="1648" y="377"/>
                  </a:lnTo>
                  <a:lnTo>
                    <a:pt x="1686" y="365"/>
                  </a:lnTo>
                  <a:lnTo>
                    <a:pt x="1723" y="365"/>
                  </a:lnTo>
                  <a:lnTo>
                    <a:pt x="1761" y="352"/>
                  </a:lnTo>
                  <a:lnTo>
                    <a:pt x="1811" y="340"/>
                  </a:lnTo>
                  <a:lnTo>
                    <a:pt x="1861" y="327"/>
                  </a:lnTo>
                  <a:lnTo>
                    <a:pt x="1898" y="315"/>
                  </a:lnTo>
                  <a:lnTo>
                    <a:pt x="1936" y="290"/>
                  </a:lnTo>
                  <a:lnTo>
                    <a:pt x="1973" y="265"/>
                  </a:lnTo>
                  <a:lnTo>
                    <a:pt x="2011" y="240"/>
                  </a:lnTo>
                  <a:lnTo>
                    <a:pt x="2048" y="215"/>
                  </a:lnTo>
                  <a:lnTo>
                    <a:pt x="2086" y="190"/>
                  </a:lnTo>
                  <a:lnTo>
                    <a:pt x="2123" y="165"/>
                  </a:lnTo>
                  <a:lnTo>
                    <a:pt x="2161" y="140"/>
                  </a:lnTo>
                  <a:lnTo>
                    <a:pt x="2186" y="102"/>
                  </a:lnTo>
                  <a:lnTo>
                    <a:pt x="2198" y="65"/>
                  </a:lnTo>
                  <a:lnTo>
                    <a:pt x="2208" y="48"/>
                  </a:lnTo>
                </a:path>
              </a:pathLst>
            </a:custGeom>
            <a:noFill/>
            <a:ln w="12700" cap="rnd" cmpd="sng">
              <a:solidFill>
                <a:schemeClr val="tx2"/>
              </a:solidFill>
              <a:prstDash val="solid"/>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61" name="Freeform 44"/>
            <p:cNvSpPr>
              <a:spLocks/>
            </p:cNvSpPr>
            <p:nvPr/>
          </p:nvSpPr>
          <p:spPr bwMode="auto">
            <a:xfrm>
              <a:off x="1824" y="2832"/>
              <a:ext cx="2641" cy="403"/>
            </a:xfrm>
            <a:custGeom>
              <a:avLst/>
              <a:gdLst>
                <a:gd name="T0" fmla="*/ 31 w 2641"/>
                <a:gd name="T1" fmla="*/ 52 h 403"/>
                <a:gd name="T2" fmla="*/ 81 w 2641"/>
                <a:gd name="T3" fmla="*/ 115 h 403"/>
                <a:gd name="T4" fmla="*/ 156 w 2641"/>
                <a:gd name="T5" fmla="*/ 152 h 403"/>
                <a:gd name="T6" fmla="*/ 231 w 2641"/>
                <a:gd name="T7" fmla="*/ 202 h 403"/>
                <a:gd name="T8" fmla="*/ 318 w 2641"/>
                <a:gd name="T9" fmla="*/ 240 h 403"/>
                <a:gd name="T10" fmla="*/ 393 w 2641"/>
                <a:gd name="T11" fmla="*/ 277 h 403"/>
                <a:gd name="T12" fmla="*/ 481 w 2641"/>
                <a:gd name="T13" fmla="*/ 315 h 403"/>
                <a:gd name="T14" fmla="*/ 568 w 2641"/>
                <a:gd name="T15" fmla="*/ 340 h 403"/>
                <a:gd name="T16" fmla="*/ 668 w 2641"/>
                <a:gd name="T17" fmla="*/ 365 h 403"/>
                <a:gd name="T18" fmla="*/ 756 w 2641"/>
                <a:gd name="T19" fmla="*/ 390 h 403"/>
                <a:gd name="T20" fmla="*/ 831 w 2641"/>
                <a:gd name="T21" fmla="*/ 390 h 403"/>
                <a:gd name="T22" fmla="*/ 906 w 2641"/>
                <a:gd name="T23" fmla="*/ 390 h 403"/>
                <a:gd name="T24" fmla="*/ 1006 w 2641"/>
                <a:gd name="T25" fmla="*/ 402 h 403"/>
                <a:gd name="T26" fmla="*/ 1094 w 2641"/>
                <a:gd name="T27" fmla="*/ 402 h 403"/>
                <a:gd name="T28" fmla="*/ 1194 w 2641"/>
                <a:gd name="T29" fmla="*/ 402 h 403"/>
                <a:gd name="T30" fmla="*/ 1269 w 2641"/>
                <a:gd name="T31" fmla="*/ 402 h 403"/>
                <a:gd name="T32" fmla="*/ 1356 w 2641"/>
                <a:gd name="T33" fmla="*/ 402 h 403"/>
                <a:gd name="T34" fmla="*/ 1444 w 2641"/>
                <a:gd name="T35" fmla="*/ 402 h 403"/>
                <a:gd name="T36" fmla="*/ 1531 w 2641"/>
                <a:gd name="T37" fmla="*/ 402 h 403"/>
                <a:gd name="T38" fmla="*/ 1619 w 2641"/>
                <a:gd name="T39" fmla="*/ 402 h 403"/>
                <a:gd name="T40" fmla="*/ 1706 w 2641"/>
                <a:gd name="T41" fmla="*/ 402 h 403"/>
                <a:gd name="T42" fmla="*/ 1781 w 2641"/>
                <a:gd name="T43" fmla="*/ 390 h 403"/>
                <a:gd name="T44" fmla="*/ 1856 w 2641"/>
                <a:gd name="T45" fmla="*/ 377 h 403"/>
                <a:gd name="T46" fmla="*/ 1944 w 2641"/>
                <a:gd name="T47" fmla="*/ 377 h 403"/>
                <a:gd name="T48" fmla="*/ 2031 w 2641"/>
                <a:gd name="T49" fmla="*/ 365 h 403"/>
                <a:gd name="T50" fmla="*/ 2106 w 2641"/>
                <a:gd name="T51" fmla="*/ 365 h 403"/>
                <a:gd name="T52" fmla="*/ 2181 w 2641"/>
                <a:gd name="T53" fmla="*/ 340 h 403"/>
                <a:gd name="T54" fmla="*/ 2269 w 2641"/>
                <a:gd name="T55" fmla="*/ 315 h 403"/>
                <a:gd name="T56" fmla="*/ 2344 w 2641"/>
                <a:gd name="T57" fmla="*/ 277 h 403"/>
                <a:gd name="T58" fmla="*/ 2419 w 2641"/>
                <a:gd name="T59" fmla="*/ 240 h 403"/>
                <a:gd name="T60" fmla="*/ 2494 w 2641"/>
                <a:gd name="T61" fmla="*/ 190 h 403"/>
                <a:gd name="T62" fmla="*/ 2569 w 2641"/>
                <a:gd name="T63" fmla="*/ 140 h 403"/>
                <a:gd name="T64" fmla="*/ 2631 w 2641"/>
                <a:gd name="T65" fmla="*/ 65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641" h="403">
                  <a:moveTo>
                    <a:pt x="0" y="0"/>
                  </a:moveTo>
                  <a:lnTo>
                    <a:pt x="31" y="52"/>
                  </a:lnTo>
                  <a:lnTo>
                    <a:pt x="43" y="90"/>
                  </a:lnTo>
                  <a:lnTo>
                    <a:pt x="81" y="115"/>
                  </a:lnTo>
                  <a:lnTo>
                    <a:pt x="118" y="140"/>
                  </a:lnTo>
                  <a:lnTo>
                    <a:pt x="156" y="152"/>
                  </a:lnTo>
                  <a:lnTo>
                    <a:pt x="193" y="177"/>
                  </a:lnTo>
                  <a:lnTo>
                    <a:pt x="231" y="202"/>
                  </a:lnTo>
                  <a:lnTo>
                    <a:pt x="281" y="227"/>
                  </a:lnTo>
                  <a:lnTo>
                    <a:pt x="318" y="240"/>
                  </a:lnTo>
                  <a:lnTo>
                    <a:pt x="356" y="252"/>
                  </a:lnTo>
                  <a:lnTo>
                    <a:pt x="393" y="277"/>
                  </a:lnTo>
                  <a:lnTo>
                    <a:pt x="443" y="302"/>
                  </a:lnTo>
                  <a:lnTo>
                    <a:pt x="481" y="315"/>
                  </a:lnTo>
                  <a:lnTo>
                    <a:pt x="518" y="327"/>
                  </a:lnTo>
                  <a:lnTo>
                    <a:pt x="568" y="340"/>
                  </a:lnTo>
                  <a:lnTo>
                    <a:pt x="618" y="352"/>
                  </a:lnTo>
                  <a:lnTo>
                    <a:pt x="668" y="365"/>
                  </a:lnTo>
                  <a:lnTo>
                    <a:pt x="718" y="377"/>
                  </a:lnTo>
                  <a:lnTo>
                    <a:pt x="756" y="390"/>
                  </a:lnTo>
                  <a:lnTo>
                    <a:pt x="793" y="390"/>
                  </a:lnTo>
                  <a:lnTo>
                    <a:pt x="831" y="390"/>
                  </a:lnTo>
                  <a:lnTo>
                    <a:pt x="868" y="390"/>
                  </a:lnTo>
                  <a:lnTo>
                    <a:pt x="906" y="390"/>
                  </a:lnTo>
                  <a:lnTo>
                    <a:pt x="956" y="402"/>
                  </a:lnTo>
                  <a:lnTo>
                    <a:pt x="1006" y="402"/>
                  </a:lnTo>
                  <a:lnTo>
                    <a:pt x="1056" y="402"/>
                  </a:lnTo>
                  <a:lnTo>
                    <a:pt x="1094" y="402"/>
                  </a:lnTo>
                  <a:lnTo>
                    <a:pt x="1144" y="402"/>
                  </a:lnTo>
                  <a:lnTo>
                    <a:pt x="1194" y="402"/>
                  </a:lnTo>
                  <a:lnTo>
                    <a:pt x="1231" y="402"/>
                  </a:lnTo>
                  <a:lnTo>
                    <a:pt x="1269" y="402"/>
                  </a:lnTo>
                  <a:lnTo>
                    <a:pt x="1319" y="402"/>
                  </a:lnTo>
                  <a:lnTo>
                    <a:pt x="1356" y="402"/>
                  </a:lnTo>
                  <a:lnTo>
                    <a:pt x="1394" y="402"/>
                  </a:lnTo>
                  <a:lnTo>
                    <a:pt x="1444" y="402"/>
                  </a:lnTo>
                  <a:lnTo>
                    <a:pt x="1481" y="402"/>
                  </a:lnTo>
                  <a:lnTo>
                    <a:pt x="1531" y="402"/>
                  </a:lnTo>
                  <a:lnTo>
                    <a:pt x="1581" y="402"/>
                  </a:lnTo>
                  <a:lnTo>
                    <a:pt x="1619" y="402"/>
                  </a:lnTo>
                  <a:lnTo>
                    <a:pt x="1656" y="402"/>
                  </a:lnTo>
                  <a:lnTo>
                    <a:pt x="1706" y="402"/>
                  </a:lnTo>
                  <a:lnTo>
                    <a:pt x="1744" y="390"/>
                  </a:lnTo>
                  <a:lnTo>
                    <a:pt x="1781" y="390"/>
                  </a:lnTo>
                  <a:lnTo>
                    <a:pt x="1819" y="390"/>
                  </a:lnTo>
                  <a:lnTo>
                    <a:pt x="1856" y="377"/>
                  </a:lnTo>
                  <a:lnTo>
                    <a:pt x="1894" y="377"/>
                  </a:lnTo>
                  <a:lnTo>
                    <a:pt x="1944" y="377"/>
                  </a:lnTo>
                  <a:lnTo>
                    <a:pt x="1994" y="377"/>
                  </a:lnTo>
                  <a:lnTo>
                    <a:pt x="2031" y="365"/>
                  </a:lnTo>
                  <a:lnTo>
                    <a:pt x="2069" y="365"/>
                  </a:lnTo>
                  <a:lnTo>
                    <a:pt x="2106" y="365"/>
                  </a:lnTo>
                  <a:lnTo>
                    <a:pt x="2144" y="352"/>
                  </a:lnTo>
                  <a:lnTo>
                    <a:pt x="2181" y="340"/>
                  </a:lnTo>
                  <a:lnTo>
                    <a:pt x="2219" y="327"/>
                  </a:lnTo>
                  <a:lnTo>
                    <a:pt x="2269" y="315"/>
                  </a:lnTo>
                  <a:lnTo>
                    <a:pt x="2306" y="302"/>
                  </a:lnTo>
                  <a:lnTo>
                    <a:pt x="2344" y="277"/>
                  </a:lnTo>
                  <a:lnTo>
                    <a:pt x="2381" y="252"/>
                  </a:lnTo>
                  <a:lnTo>
                    <a:pt x="2419" y="240"/>
                  </a:lnTo>
                  <a:lnTo>
                    <a:pt x="2456" y="227"/>
                  </a:lnTo>
                  <a:lnTo>
                    <a:pt x="2494" y="190"/>
                  </a:lnTo>
                  <a:lnTo>
                    <a:pt x="2531" y="165"/>
                  </a:lnTo>
                  <a:lnTo>
                    <a:pt x="2569" y="140"/>
                  </a:lnTo>
                  <a:lnTo>
                    <a:pt x="2606" y="102"/>
                  </a:lnTo>
                  <a:lnTo>
                    <a:pt x="2631" y="65"/>
                  </a:lnTo>
                  <a:lnTo>
                    <a:pt x="2640" y="48"/>
                  </a:lnTo>
                </a:path>
              </a:pathLst>
            </a:custGeom>
            <a:noFill/>
            <a:ln w="12700" cap="rnd" cmpd="sng">
              <a:solidFill>
                <a:schemeClr val="tx2"/>
              </a:solidFill>
              <a:prstDash val="solid"/>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grpSp>
      <p:sp>
        <p:nvSpPr>
          <p:cNvPr id="62" name="Rectangle 46"/>
          <p:cNvSpPr>
            <a:spLocks noChangeArrowheads="1"/>
          </p:cNvSpPr>
          <p:nvPr/>
        </p:nvSpPr>
        <p:spPr bwMode="auto">
          <a:xfrm>
            <a:off x="1401299" y="5251395"/>
            <a:ext cx="2484656"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b="1" dirty="0">
                <a:solidFill>
                  <a:schemeClr val="tx2"/>
                </a:solidFill>
                <a:latin typeface="Book Antiqua" pitchFamily="18" charset="0"/>
              </a:rPr>
              <a:t>Array of Field Offsets</a:t>
            </a:r>
          </a:p>
        </p:txBody>
      </p:sp>
      <p:sp>
        <p:nvSpPr>
          <p:cNvPr id="63" name="Rounded Rectangle 62"/>
          <p:cNvSpPr/>
          <p:nvPr/>
        </p:nvSpPr>
        <p:spPr>
          <a:xfrm>
            <a:off x="279400" y="5900871"/>
            <a:ext cx="8610600" cy="60960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This offers </a:t>
            </a:r>
            <a:r>
              <a:rPr lang="en-US" sz="2000" i="1" dirty="0" smtClean="0"/>
              <a:t>direct access </a:t>
            </a:r>
            <a:r>
              <a:rPr lang="en-US" sz="2000" dirty="0" smtClean="0"/>
              <a:t>to a field in a record and stores NULL values efficiently!</a:t>
            </a:r>
            <a:endParaRPr lang="en-US" sz="2000" dirty="0"/>
          </a:p>
        </p:txBody>
      </p:sp>
    </p:spTree>
    <p:extLst>
      <p:ext uri="{BB962C8B-B14F-4D97-AF65-F5344CB8AC3E}">
        <p14:creationId xmlns:p14="http://schemas.microsoft.com/office/powerpoint/2010/main" val="2529826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fade">
                                      <p:cBhvr>
                                        <p:cTn id="17"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62" grpId="0"/>
      <p:bldP spid="63"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lstStyle/>
          <a:p>
            <a:r>
              <a:rPr lang="en-US" dirty="0" smtClean="0">
                <a:ea typeface="ＭＳ Ｐゴシック" pitchFamily="34" charset="-128"/>
              </a:rPr>
              <a:t>Next Class</a:t>
            </a:r>
          </a:p>
        </p:txBody>
      </p:sp>
      <p:sp>
        <p:nvSpPr>
          <p:cNvPr id="5" name="Rectangle 5"/>
          <p:cNvSpPr>
            <a:spLocks noChangeArrowheads="1"/>
          </p:cNvSpPr>
          <p:nvPr/>
        </p:nvSpPr>
        <p:spPr bwMode="auto">
          <a:xfrm>
            <a:off x="3322842" y="2154238"/>
            <a:ext cx="2355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Query Optimization</a:t>
            </a:r>
          </a:p>
          <a:p>
            <a:r>
              <a:rPr lang="en-US" sz="2000">
                <a:solidFill>
                  <a:schemeClr val="tx1"/>
                </a:solidFill>
                <a:latin typeface="Arial" pitchFamily="34" charset="0"/>
              </a:rPr>
              <a:t>and Execution</a:t>
            </a:r>
            <a:endParaRPr lang="en-US" sz="2000">
              <a:solidFill>
                <a:schemeClr val="tx2"/>
              </a:solidFill>
              <a:latin typeface="Arial" pitchFamily="34" charset="0"/>
            </a:endParaRPr>
          </a:p>
        </p:txBody>
      </p:sp>
      <p:sp>
        <p:nvSpPr>
          <p:cNvPr id="6" name="Rectangle 6"/>
          <p:cNvSpPr>
            <a:spLocks noChangeArrowheads="1"/>
          </p:cNvSpPr>
          <p:nvPr/>
        </p:nvSpPr>
        <p:spPr bwMode="auto">
          <a:xfrm>
            <a:off x="3245054" y="2984500"/>
            <a:ext cx="2513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Relational Operators</a:t>
            </a:r>
          </a:p>
        </p:txBody>
      </p:sp>
      <p:sp>
        <p:nvSpPr>
          <p:cNvPr id="7" name="Rectangle 7"/>
          <p:cNvSpPr>
            <a:spLocks noChangeArrowheads="1"/>
          </p:cNvSpPr>
          <p:nvPr/>
        </p:nvSpPr>
        <p:spPr bwMode="auto">
          <a:xfrm>
            <a:off x="2927554" y="3494088"/>
            <a:ext cx="3148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1"/>
                </a:solidFill>
                <a:latin typeface="Arial" pitchFamily="34" charset="0"/>
              </a:rPr>
              <a:t>Files and Access Methods</a:t>
            </a:r>
          </a:p>
        </p:txBody>
      </p:sp>
      <p:sp>
        <p:nvSpPr>
          <p:cNvPr id="8" name="Rectangle 8"/>
          <p:cNvSpPr>
            <a:spLocks noChangeArrowheads="1"/>
          </p:cNvSpPr>
          <p:nvPr/>
        </p:nvSpPr>
        <p:spPr bwMode="auto">
          <a:xfrm>
            <a:off x="3297442" y="4076700"/>
            <a:ext cx="2411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2"/>
                </a:solidFill>
                <a:latin typeface="Arial" pitchFamily="34" charset="0"/>
              </a:rPr>
              <a:t>Buffer Management</a:t>
            </a:r>
            <a:endParaRPr lang="en-US" sz="2000">
              <a:solidFill>
                <a:schemeClr val="tx1"/>
              </a:solidFill>
              <a:latin typeface="Arial" pitchFamily="34" charset="0"/>
            </a:endParaRPr>
          </a:p>
        </p:txBody>
      </p:sp>
      <p:sp>
        <p:nvSpPr>
          <p:cNvPr id="9" name="Rectangle 9"/>
          <p:cNvSpPr>
            <a:spLocks noChangeArrowheads="1"/>
          </p:cNvSpPr>
          <p:nvPr/>
        </p:nvSpPr>
        <p:spPr bwMode="auto">
          <a:xfrm>
            <a:off x="2991054" y="4602163"/>
            <a:ext cx="3021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solidFill>
                  <a:schemeClr val="tx2"/>
                </a:solidFill>
                <a:latin typeface="Arial" pitchFamily="34" charset="0"/>
              </a:rPr>
              <a:t>Disk Space Management</a:t>
            </a:r>
          </a:p>
        </p:txBody>
      </p:sp>
      <p:sp>
        <p:nvSpPr>
          <p:cNvPr id="10" name="Rectangle 10"/>
          <p:cNvSpPr>
            <a:spLocks noChangeArrowheads="1"/>
          </p:cNvSpPr>
          <p:nvPr/>
        </p:nvSpPr>
        <p:spPr bwMode="auto">
          <a:xfrm>
            <a:off x="2889454" y="2160588"/>
            <a:ext cx="3222625" cy="2871787"/>
          </a:xfrm>
          <a:prstGeom prst="rect">
            <a:avLst/>
          </a:prstGeom>
          <a:noFill/>
          <a:ln w="508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Line 11"/>
          <p:cNvSpPr>
            <a:spLocks noChangeShapeType="1"/>
          </p:cNvSpPr>
          <p:nvPr/>
        </p:nvSpPr>
        <p:spPr bwMode="auto">
          <a:xfrm>
            <a:off x="2864054" y="29241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 name="Line 12"/>
          <p:cNvSpPr>
            <a:spLocks noChangeShapeType="1"/>
          </p:cNvSpPr>
          <p:nvPr/>
        </p:nvSpPr>
        <p:spPr bwMode="auto">
          <a:xfrm>
            <a:off x="2864054" y="34575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 name="Line 13"/>
          <p:cNvSpPr>
            <a:spLocks noChangeShapeType="1"/>
          </p:cNvSpPr>
          <p:nvPr/>
        </p:nvSpPr>
        <p:spPr bwMode="auto">
          <a:xfrm>
            <a:off x="2864054" y="39147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 name="Line 14"/>
          <p:cNvSpPr>
            <a:spLocks noChangeShapeType="1"/>
          </p:cNvSpPr>
          <p:nvPr/>
        </p:nvSpPr>
        <p:spPr bwMode="auto">
          <a:xfrm>
            <a:off x="2864054" y="4524375"/>
            <a:ext cx="3276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 name="Oval 15"/>
          <p:cNvSpPr>
            <a:spLocks noChangeArrowheads="1"/>
          </p:cNvSpPr>
          <p:nvPr/>
        </p:nvSpPr>
        <p:spPr bwMode="auto">
          <a:xfrm>
            <a:off x="3943554" y="5527675"/>
            <a:ext cx="1041400" cy="111125"/>
          </a:xfrm>
          <a:prstGeom prst="ellipse">
            <a:avLst/>
          </a:prstGeom>
          <a:noFill/>
          <a:ln w="25400">
            <a:solidFill>
              <a:srgbClr val="063DE8"/>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Line 16"/>
          <p:cNvSpPr>
            <a:spLocks noChangeShapeType="1"/>
          </p:cNvSpPr>
          <p:nvPr/>
        </p:nvSpPr>
        <p:spPr bwMode="auto">
          <a:xfrm>
            <a:off x="3927679" y="5580063"/>
            <a:ext cx="3175" cy="574675"/>
          </a:xfrm>
          <a:prstGeom prst="line">
            <a:avLst/>
          </a:prstGeom>
          <a:noFill/>
          <a:ln w="25400">
            <a:solidFill>
              <a:srgbClr val="063DE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Line 17"/>
          <p:cNvSpPr>
            <a:spLocks noChangeShapeType="1"/>
          </p:cNvSpPr>
          <p:nvPr/>
        </p:nvSpPr>
        <p:spPr bwMode="auto">
          <a:xfrm>
            <a:off x="4997654" y="5607050"/>
            <a:ext cx="0" cy="517525"/>
          </a:xfrm>
          <a:prstGeom prst="line">
            <a:avLst/>
          </a:prstGeom>
          <a:noFill/>
          <a:ln w="25400">
            <a:solidFill>
              <a:srgbClr val="063DE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 name="Oval 18"/>
          <p:cNvSpPr>
            <a:spLocks noChangeArrowheads="1"/>
          </p:cNvSpPr>
          <p:nvPr/>
        </p:nvSpPr>
        <p:spPr bwMode="auto">
          <a:xfrm>
            <a:off x="3943554" y="6061075"/>
            <a:ext cx="1041400" cy="111125"/>
          </a:xfrm>
          <a:prstGeom prst="ellipse">
            <a:avLst/>
          </a:prstGeom>
          <a:noFill/>
          <a:ln w="25400">
            <a:solidFill>
              <a:srgbClr val="063DE8"/>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 name="Rectangle 19"/>
          <p:cNvSpPr>
            <a:spLocks noChangeArrowheads="1"/>
          </p:cNvSpPr>
          <p:nvPr/>
        </p:nvSpPr>
        <p:spPr bwMode="auto">
          <a:xfrm>
            <a:off x="4218192" y="5719763"/>
            <a:ext cx="501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800">
                <a:solidFill>
                  <a:srgbClr val="280049"/>
                </a:solidFill>
                <a:latin typeface="Arial" pitchFamily="34" charset="0"/>
              </a:rPr>
              <a:t>DB</a:t>
            </a:r>
          </a:p>
        </p:txBody>
      </p:sp>
      <p:sp>
        <p:nvSpPr>
          <p:cNvPr id="20" name="Line 20"/>
          <p:cNvSpPr>
            <a:spLocks noChangeShapeType="1"/>
          </p:cNvSpPr>
          <p:nvPr/>
        </p:nvSpPr>
        <p:spPr bwMode="auto">
          <a:xfrm>
            <a:off x="4388054" y="5057775"/>
            <a:ext cx="0" cy="4572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 name="Text Box 27"/>
          <p:cNvSpPr txBox="1">
            <a:spLocks noChangeArrowheads="1"/>
          </p:cNvSpPr>
          <p:nvPr/>
        </p:nvSpPr>
        <p:spPr bwMode="auto">
          <a:xfrm>
            <a:off x="3838276" y="1316038"/>
            <a:ext cx="1131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ＭＳ Ｐゴシック" pitchFamily="34" charset="-128"/>
              </a:defRPr>
            </a:lvl1pPr>
            <a:lvl2pPr marL="742950" indent="-285750">
              <a:defRPr sz="1200">
                <a:solidFill>
                  <a:srgbClr val="CF0E30"/>
                </a:solidFill>
                <a:latin typeface="Book Antiqua" pitchFamily="18" charset="0"/>
                <a:ea typeface="ＭＳ Ｐゴシック" pitchFamily="34" charset="-128"/>
              </a:defRPr>
            </a:lvl2pPr>
            <a:lvl3pPr marL="1143000" indent="-228600">
              <a:defRPr sz="1200">
                <a:solidFill>
                  <a:srgbClr val="CF0E30"/>
                </a:solidFill>
                <a:latin typeface="Book Antiqua" pitchFamily="18" charset="0"/>
                <a:ea typeface="ＭＳ Ｐゴシック" pitchFamily="34" charset="-128"/>
              </a:defRPr>
            </a:lvl3pPr>
            <a:lvl4pPr marL="1600200" indent="-228600">
              <a:defRPr sz="1200">
                <a:solidFill>
                  <a:srgbClr val="CF0E30"/>
                </a:solidFill>
                <a:latin typeface="Book Antiqua" pitchFamily="18" charset="0"/>
                <a:ea typeface="ＭＳ Ｐゴシック" pitchFamily="34" charset="-128"/>
              </a:defRPr>
            </a:lvl4pPr>
            <a:lvl5pPr marL="2057400" indent="-228600">
              <a:defRPr sz="1200">
                <a:solidFill>
                  <a:srgbClr val="CF0E30"/>
                </a:solidFill>
                <a:latin typeface="Book Antiqua" pitchFamily="18" charset="0"/>
                <a:ea typeface="ＭＳ Ｐゴシック" pitchFamily="34" charset="-128"/>
              </a:defRPr>
            </a:lvl5pPr>
            <a:lvl6pPr marL="25146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6pPr>
            <a:lvl7pPr marL="29718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7pPr>
            <a:lvl8pPr marL="34290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8pPr>
            <a:lvl9pPr marL="3886200" indent="-228600" algn="ctr" eaLnBrk="0" fontAlgn="base" hangingPunct="0">
              <a:spcBef>
                <a:spcPct val="0"/>
              </a:spcBef>
              <a:spcAft>
                <a:spcPct val="0"/>
              </a:spcAft>
              <a:defRPr sz="1200">
                <a:solidFill>
                  <a:srgbClr val="CF0E30"/>
                </a:solidFill>
                <a:latin typeface="Book Antiqua" pitchFamily="18" charset="0"/>
                <a:ea typeface="ＭＳ Ｐゴシック" pitchFamily="34" charset="-128"/>
              </a:defRPr>
            </a:lvl9pPr>
          </a:lstStyle>
          <a:p>
            <a:pPr algn="l"/>
            <a:r>
              <a:rPr lang="en-US" sz="2400">
                <a:solidFill>
                  <a:schemeClr val="tx1"/>
                </a:solidFill>
              </a:rPr>
              <a:t>Queries</a:t>
            </a:r>
            <a:endParaRPr lang="en-US" sz="2400"/>
          </a:p>
        </p:txBody>
      </p:sp>
      <p:sp>
        <p:nvSpPr>
          <p:cNvPr id="24" name="AutoShape 33"/>
          <p:cNvSpPr>
            <a:spLocks noChangeArrowheads="1"/>
          </p:cNvSpPr>
          <p:nvPr/>
        </p:nvSpPr>
        <p:spPr bwMode="auto">
          <a:xfrm rot="3522769">
            <a:off x="3305379" y="1752600"/>
            <a:ext cx="609600" cy="152400"/>
          </a:xfrm>
          <a:prstGeom prst="rightArrow">
            <a:avLst>
              <a:gd name="adj1" fmla="val 50000"/>
              <a:gd name="adj2" fmla="val 100000"/>
            </a:avLst>
          </a:prstGeom>
          <a:solidFill>
            <a:srgbClr val="063DE8"/>
          </a:solidFill>
          <a:ln w="28575">
            <a:solidFill>
              <a:srgbClr val="063DE8"/>
            </a:solidFill>
            <a:miter lim="800000"/>
            <a:headEnd type="none" w="sm" len="sm"/>
            <a:tailEnd/>
          </a:ln>
        </p:spPr>
        <p:txBody>
          <a:bodyPr wrap="none" anchor="ctr"/>
          <a:lstStyle/>
          <a:p>
            <a:endParaRPr lang="en-US"/>
          </a:p>
        </p:txBody>
      </p:sp>
      <p:sp>
        <p:nvSpPr>
          <p:cNvPr id="25" name="AutoShape 34"/>
          <p:cNvSpPr>
            <a:spLocks noChangeArrowheads="1"/>
          </p:cNvSpPr>
          <p:nvPr/>
        </p:nvSpPr>
        <p:spPr bwMode="auto">
          <a:xfrm rot="7454055">
            <a:off x="5057979" y="1752600"/>
            <a:ext cx="609600" cy="152400"/>
          </a:xfrm>
          <a:prstGeom prst="rightArrow">
            <a:avLst>
              <a:gd name="adj1" fmla="val 50000"/>
              <a:gd name="adj2" fmla="val 100000"/>
            </a:avLst>
          </a:prstGeom>
          <a:solidFill>
            <a:srgbClr val="063DE8"/>
          </a:solidFill>
          <a:ln w="28575">
            <a:solidFill>
              <a:srgbClr val="063DE8"/>
            </a:solidFill>
            <a:miter lim="800000"/>
            <a:headEnd type="none" w="sm" len="sm"/>
            <a:tailEnd/>
          </a:ln>
        </p:spPr>
        <p:txBody>
          <a:bodyPr wrap="none" anchor="ctr"/>
          <a:lstStyle/>
          <a:p>
            <a:endParaRPr lang="en-US"/>
          </a:p>
        </p:txBody>
      </p:sp>
      <p:sp>
        <p:nvSpPr>
          <p:cNvPr id="26" name="Rectangle 25"/>
          <p:cNvSpPr/>
          <p:nvPr/>
        </p:nvSpPr>
        <p:spPr>
          <a:xfrm>
            <a:off x="1205963" y="3438972"/>
            <a:ext cx="14478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282163" y="3515172"/>
            <a:ext cx="1295400" cy="6096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Transaction Manager</a:t>
            </a:r>
            <a:endParaRPr lang="en-US" dirty="0"/>
          </a:p>
        </p:txBody>
      </p:sp>
      <p:sp>
        <p:nvSpPr>
          <p:cNvPr id="28" name="Rectangle 27"/>
          <p:cNvSpPr/>
          <p:nvPr/>
        </p:nvSpPr>
        <p:spPr>
          <a:xfrm>
            <a:off x="1282163" y="4269338"/>
            <a:ext cx="1295400" cy="6096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Lock Manager</a:t>
            </a:r>
            <a:endParaRPr lang="en-US" dirty="0"/>
          </a:p>
        </p:txBody>
      </p:sp>
      <p:sp>
        <p:nvSpPr>
          <p:cNvPr id="29" name="Rectangle 28"/>
          <p:cNvSpPr/>
          <p:nvPr/>
        </p:nvSpPr>
        <p:spPr>
          <a:xfrm>
            <a:off x="6361211" y="3481702"/>
            <a:ext cx="1295400" cy="15240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Recovery Manager</a:t>
            </a:r>
            <a:endParaRPr lang="en-US" dirty="0"/>
          </a:p>
        </p:txBody>
      </p:sp>
      <p:cxnSp>
        <p:nvCxnSpPr>
          <p:cNvPr id="30" name="Straight Arrow Connector 29"/>
          <p:cNvCxnSpPr/>
          <p:nvPr/>
        </p:nvCxnSpPr>
        <p:spPr>
          <a:xfrm flipH="1">
            <a:off x="2637385" y="3639442"/>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2637385" y="4183166"/>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2635957" y="4792766"/>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6125493" y="3632674"/>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6125493" y="4176398"/>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6124065" y="4785998"/>
            <a:ext cx="228600" cy="0"/>
          </a:xfrm>
          <a:prstGeom prst="straightConnector1">
            <a:avLst/>
          </a:prstGeom>
          <a:ln w="15875">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Rounded Rectangle 2"/>
          <p:cNvSpPr/>
          <p:nvPr/>
        </p:nvSpPr>
        <p:spPr>
          <a:xfrm>
            <a:off x="2919008" y="3480276"/>
            <a:ext cx="3148013" cy="416354"/>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400800" y="2438400"/>
            <a:ext cx="987514" cy="461665"/>
          </a:xfrm>
          <a:prstGeom prst="rect">
            <a:avLst/>
          </a:prstGeom>
          <a:noFill/>
        </p:spPr>
        <p:txBody>
          <a:bodyPr wrap="none" rtlCol="0">
            <a:spAutoFit/>
          </a:bodyPr>
          <a:lstStyle/>
          <a:p>
            <a:r>
              <a:rPr lang="en-US" sz="2400" i="1" dirty="0" smtClean="0">
                <a:solidFill>
                  <a:srgbClr val="FF0000"/>
                </a:solidFill>
              </a:rPr>
              <a:t>Cont’d</a:t>
            </a:r>
            <a:endParaRPr lang="en-US" sz="2400" i="1" dirty="0">
              <a:solidFill>
                <a:srgbClr val="FF0000"/>
              </a:solidFill>
            </a:endParaRPr>
          </a:p>
        </p:txBody>
      </p:sp>
      <p:cxnSp>
        <p:nvCxnSpPr>
          <p:cNvPr id="21" name="Straight Arrow Connector 20"/>
          <p:cNvCxnSpPr>
            <a:endCxn id="2" idx="2"/>
          </p:cNvCxnSpPr>
          <p:nvPr/>
        </p:nvCxnSpPr>
        <p:spPr>
          <a:xfrm flipV="1">
            <a:off x="5867400" y="2900065"/>
            <a:ext cx="1027157" cy="557510"/>
          </a:xfrm>
          <a:prstGeom prst="straightConnector1">
            <a:avLst/>
          </a:prstGeom>
          <a:ln w="254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0348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2" presetClass="entr" presetSubtype="4" fill="hold"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wipe(down)">
                                      <p:cBhvr>
                                        <p:cTn id="10" dur="500"/>
                                        <p:tgtEl>
                                          <p:spTgt spid="21"/>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5"/>
          <p:cNvGrpSpPr>
            <a:grpSpLocks/>
          </p:cNvGrpSpPr>
          <p:nvPr/>
        </p:nvGrpSpPr>
        <p:grpSpPr bwMode="auto">
          <a:xfrm>
            <a:off x="6134100" y="2362200"/>
            <a:ext cx="1572533" cy="566719"/>
            <a:chOff x="1776" y="1584"/>
            <a:chExt cx="720" cy="357"/>
          </a:xfrm>
        </p:grpSpPr>
        <p:sp>
          <p:nvSpPr>
            <p:cNvPr id="10331" name="Oval 6"/>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32" name="Rectangle 7"/>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33" name="Oval 8"/>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34" name="Line 9"/>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35" name="Line 10"/>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4" name="Group 11"/>
          <p:cNvGrpSpPr>
            <a:grpSpLocks/>
          </p:cNvGrpSpPr>
          <p:nvPr/>
        </p:nvGrpSpPr>
        <p:grpSpPr bwMode="auto">
          <a:xfrm>
            <a:off x="6134100" y="3852881"/>
            <a:ext cx="1572533" cy="566719"/>
            <a:chOff x="1776" y="1584"/>
            <a:chExt cx="720" cy="357"/>
          </a:xfrm>
        </p:grpSpPr>
        <p:sp>
          <p:nvSpPr>
            <p:cNvPr id="10326" name="Oval 12"/>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27" name="Rectangle 13"/>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28" name="Oval 14"/>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29" name="Line 15"/>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30" name="Line 16"/>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sp>
        <p:nvSpPr>
          <p:cNvPr id="10248" name="Rectangle 93"/>
          <p:cNvSpPr>
            <a:spLocks noChangeArrowheads="1"/>
          </p:cNvSpPr>
          <p:nvPr/>
        </p:nvSpPr>
        <p:spPr bwMode="auto">
          <a:xfrm>
            <a:off x="2438400" y="2830513"/>
            <a:ext cx="1752600" cy="1371600"/>
          </a:xfrm>
          <a:prstGeom prst="rect">
            <a:avLst/>
          </a:prstGeom>
          <a:solidFill>
            <a:srgbClr val="DFDFDF"/>
          </a:solidFill>
          <a:ln w="28575">
            <a:solidFill>
              <a:schemeClr val="tx1"/>
            </a:solidFill>
            <a:miter lim="800000"/>
            <a:headEnd/>
            <a:tailEnd/>
          </a:ln>
        </p:spPr>
        <p:txBody>
          <a:bodyPr wrap="none" anchor="ctr"/>
          <a:lstStyle/>
          <a:p>
            <a:pPr algn="ctr" eaLnBrk="1" hangingPunct="1"/>
            <a:r>
              <a:rPr lang="en-US" sz="2400" b="1" dirty="0" smtClean="0"/>
              <a:t>Mirroring</a:t>
            </a:r>
            <a:endParaRPr lang="en-US" sz="2400" b="1" dirty="0"/>
          </a:p>
        </p:txBody>
      </p:sp>
      <p:cxnSp>
        <p:nvCxnSpPr>
          <p:cNvPr id="10249" name="AutoShape 94"/>
          <p:cNvCxnSpPr>
            <a:cxnSpLocks noChangeShapeType="1"/>
            <a:stCxn id="10248" idx="1"/>
            <a:endCxn id="10250" idx="2"/>
          </p:cNvCxnSpPr>
          <p:nvPr/>
        </p:nvCxnSpPr>
        <p:spPr bwMode="auto">
          <a:xfrm rot="10800000">
            <a:off x="914400" y="1800225"/>
            <a:ext cx="1509713" cy="1716088"/>
          </a:xfrm>
          <a:prstGeom prst="curvedConnector2">
            <a:avLst/>
          </a:prstGeom>
          <a:noFill/>
          <a:ln w="53975">
            <a:solidFill>
              <a:schemeClr val="bg2"/>
            </a:solidFill>
            <a:round/>
            <a:headEnd type="triangle" w="lg" len="lg"/>
            <a:tailEnd type="triangle" w="lg" len="lg"/>
          </a:ln>
        </p:spPr>
      </p:cxnSp>
      <p:sp>
        <p:nvSpPr>
          <p:cNvPr id="10250" name="Rectangle 95"/>
          <p:cNvSpPr>
            <a:spLocks noChangeArrowheads="1"/>
          </p:cNvSpPr>
          <p:nvPr/>
        </p:nvSpPr>
        <p:spPr bwMode="auto">
          <a:xfrm>
            <a:off x="457200" y="771525"/>
            <a:ext cx="914400" cy="1028700"/>
          </a:xfrm>
          <a:prstGeom prst="rect">
            <a:avLst/>
          </a:prstGeom>
          <a:solidFill>
            <a:srgbClr val="FBDEAB"/>
          </a:solidFill>
          <a:ln w="9525">
            <a:solidFill>
              <a:schemeClr val="tx1"/>
            </a:solidFill>
            <a:miter lim="800000"/>
            <a:headEnd/>
            <a:tailEnd/>
          </a:ln>
        </p:spPr>
        <p:txBody>
          <a:bodyPr wrap="none" anchor="ctr"/>
          <a:lstStyle/>
          <a:p>
            <a:pPr algn="ctr" eaLnBrk="1" hangingPunct="1"/>
            <a:r>
              <a:rPr lang="en-US" sz="1800" b="0"/>
              <a:t>Data</a:t>
            </a:r>
          </a:p>
        </p:txBody>
      </p:sp>
      <p:sp>
        <p:nvSpPr>
          <p:cNvPr id="10251" name="AutoShape 96"/>
          <p:cNvSpPr>
            <a:spLocks noChangeArrowheads="1"/>
          </p:cNvSpPr>
          <p:nvPr/>
        </p:nvSpPr>
        <p:spPr bwMode="auto">
          <a:xfrm rot="1100056">
            <a:off x="4495800" y="3622265"/>
            <a:ext cx="1295400" cy="412750"/>
          </a:xfrm>
          <a:prstGeom prst="leftRightArrow">
            <a:avLst>
              <a:gd name="adj1" fmla="val 50000"/>
              <a:gd name="adj2" fmla="val 62769"/>
            </a:avLst>
          </a:prstGeom>
          <a:solidFill>
            <a:srgbClr val="CCFFFF"/>
          </a:solidFill>
          <a:ln w="9525">
            <a:solidFill>
              <a:schemeClr val="tx1"/>
            </a:solidFill>
            <a:miter lim="800000"/>
            <a:headEnd/>
            <a:tailEnd/>
          </a:ln>
        </p:spPr>
        <p:txBody>
          <a:bodyPr wrap="none" anchor="ctr"/>
          <a:lstStyle/>
          <a:p>
            <a:endParaRPr lang="en-US"/>
          </a:p>
        </p:txBody>
      </p:sp>
      <p:sp>
        <p:nvSpPr>
          <p:cNvPr id="96" name="AutoShape 96"/>
          <p:cNvSpPr>
            <a:spLocks noChangeArrowheads="1"/>
          </p:cNvSpPr>
          <p:nvPr/>
        </p:nvSpPr>
        <p:spPr bwMode="auto">
          <a:xfrm rot="20330140">
            <a:off x="4495800" y="2886929"/>
            <a:ext cx="1295400" cy="412750"/>
          </a:xfrm>
          <a:prstGeom prst="leftRightArrow">
            <a:avLst>
              <a:gd name="adj1" fmla="val 50000"/>
              <a:gd name="adj2" fmla="val 62769"/>
            </a:avLst>
          </a:prstGeom>
          <a:solidFill>
            <a:srgbClr val="CCFFFF"/>
          </a:solidFill>
          <a:ln w="9525">
            <a:solidFill>
              <a:schemeClr val="tx1"/>
            </a:solidFill>
            <a:miter lim="800000"/>
            <a:headEnd/>
            <a:tailEnd/>
          </a:ln>
        </p:spPr>
        <p:txBody>
          <a:bodyPr wrap="none" anchor="ctr"/>
          <a:lstStyle/>
          <a:p>
            <a:endParaRPr lang="en-US"/>
          </a:p>
        </p:txBody>
      </p:sp>
      <p:sp>
        <p:nvSpPr>
          <p:cNvPr id="21" name="Rectangle 2"/>
          <p:cNvSpPr>
            <a:spLocks noGrp="1" noChangeArrowheads="1"/>
          </p:cNvSpPr>
          <p:nvPr>
            <p:ph type="title"/>
          </p:nvPr>
        </p:nvSpPr>
        <p:spPr>
          <a:xfrm>
            <a:off x="457200" y="274638"/>
            <a:ext cx="8229600" cy="1143000"/>
          </a:xfrm>
        </p:spPr>
        <p:txBody>
          <a:bodyPr/>
          <a:lstStyle/>
          <a:p>
            <a:r>
              <a:rPr lang="en-US" dirty="0" smtClean="0"/>
              <a:t>RAID Level 1</a:t>
            </a:r>
          </a:p>
        </p:txBody>
      </p:sp>
    </p:spTree>
    <p:extLst>
      <p:ext uri="{BB962C8B-B14F-4D97-AF65-F5344CB8AC3E}">
        <p14:creationId xmlns:p14="http://schemas.microsoft.com/office/powerpoint/2010/main" val="15768399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t>RAID Level 2</a:t>
            </a:r>
          </a:p>
        </p:txBody>
      </p:sp>
      <p:grpSp>
        <p:nvGrpSpPr>
          <p:cNvPr id="2" name="Group 4"/>
          <p:cNvGrpSpPr>
            <a:grpSpLocks/>
          </p:cNvGrpSpPr>
          <p:nvPr/>
        </p:nvGrpSpPr>
        <p:grpSpPr bwMode="auto">
          <a:xfrm>
            <a:off x="6134100" y="703263"/>
            <a:ext cx="938213" cy="5557837"/>
            <a:chOff x="3552" y="96"/>
            <a:chExt cx="480" cy="3156"/>
          </a:xfrm>
        </p:grpSpPr>
        <p:grpSp>
          <p:nvGrpSpPr>
            <p:cNvPr id="3" name="Group 5"/>
            <p:cNvGrpSpPr>
              <a:grpSpLocks/>
            </p:cNvGrpSpPr>
            <p:nvPr/>
          </p:nvGrpSpPr>
          <p:grpSpPr bwMode="auto">
            <a:xfrm>
              <a:off x="3552" y="96"/>
              <a:ext cx="480" cy="192"/>
              <a:chOff x="1776" y="1584"/>
              <a:chExt cx="720" cy="357"/>
            </a:xfrm>
          </p:grpSpPr>
          <p:sp>
            <p:nvSpPr>
              <p:cNvPr id="10331" name="Oval 6"/>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32" name="Rectangle 7"/>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33" name="Oval 8"/>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34" name="Line 9"/>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35" name="Line 10"/>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4" name="Group 11"/>
            <p:cNvGrpSpPr>
              <a:grpSpLocks/>
            </p:cNvGrpSpPr>
            <p:nvPr/>
          </p:nvGrpSpPr>
          <p:grpSpPr bwMode="auto">
            <a:xfrm>
              <a:off x="3552" y="324"/>
              <a:ext cx="480" cy="192"/>
              <a:chOff x="1776" y="1584"/>
              <a:chExt cx="720" cy="357"/>
            </a:xfrm>
          </p:grpSpPr>
          <p:sp>
            <p:nvSpPr>
              <p:cNvPr id="10326" name="Oval 12"/>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27" name="Rectangle 13"/>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28" name="Oval 14"/>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29" name="Line 15"/>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30" name="Line 16"/>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5" name="Group 17"/>
            <p:cNvGrpSpPr>
              <a:grpSpLocks/>
            </p:cNvGrpSpPr>
            <p:nvPr/>
          </p:nvGrpSpPr>
          <p:grpSpPr bwMode="auto">
            <a:xfrm>
              <a:off x="3552" y="552"/>
              <a:ext cx="480" cy="192"/>
              <a:chOff x="1776" y="1584"/>
              <a:chExt cx="720" cy="357"/>
            </a:xfrm>
          </p:grpSpPr>
          <p:sp>
            <p:nvSpPr>
              <p:cNvPr id="10321" name="Oval 18"/>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22" name="Rectangle 19"/>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23" name="Oval 20"/>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24" name="Line 21"/>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25" name="Line 22"/>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6" name="Group 23"/>
            <p:cNvGrpSpPr>
              <a:grpSpLocks/>
            </p:cNvGrpSpPr>
            <p:nvPr/>
          </p:nvGrpSpPr>
          <p:grpSpPr bwMode="auto">
            <a:xfrm>
              <a:off x="3552" y="780"/>
              <a:ext cx="480" cy="192"/>
              <a:chOff x="1776" y="1584"/>
              <a:chExt cx="720" cy="357"/>
            </a:xfrm>
          </p:grpSpPr>
          <p:sp>
            <p:nvSpPr>
              <p:cNvPr id="10316" name="Oval 24"/>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17" name="Rectangle 25"/>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18" name="Oval 26"/>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19" name="Line 27"/>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20" name="Line 28"/>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7" name="Group 29"/>
            <p:cNvGrpSpPr>
              <a:grpSpLocks/>
            </p:cNvGrpSpPr>
            <p:nvPr/>
          </p:nvGrpSpPr>
          <p:grpSpPr bwMode="auto">
            <a:xfrm>
              <a:off x="3552" y="1008"/>
              <a:ext cx="480" cy="192"/>
              <a:chOff x="1776" y="1584"/>
              <a:chExt cx="720" cy="357"/>
            </a:xfrm>
          </p:grpSpPr>
          <p:sp>
            <p:nvSpPr>
              <p:cNvPr id="10311" name="Oval 30"/>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12" name="Rectangle 31"/>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13" name="Oval 32"/>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14" name="Line 33"/>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15" name="Line 34"/>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8" name="Group 35"/>
            <p:cNvGrpSpPr>
              <a:grpSpLocks/>
            </p:cNvGrpSpPr>
            <p:nvPr/>
          </p:nvGrpSpPr>
          <p:grpSpPr bwMode="auto">
            <a:xfrm>
              <a:off x="3552" y="1236"/>
              <a:ext cx="480" cy="192"/>
              <a:chOff x="1776" y="1584"/>
              <a:chExt cx="720" cy="357"/>
            </a:xfrm>
          </p:grpSpPr>
          <p:sp>
            <p:nvSpPr>
              <p:cNvPr id="10306" name="Oval 36"/>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07" name="Rectangle 37"/>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08" name="Oval 38"/>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09" name="Line 39"/>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10" name="Line 40"/>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9" name="Group 41"/>
            <p:cNvGrpSpPr>
              <a:grpSpLocks/>
            </p:cNvGrpSpPr>
            <p:nvPr/>
          </p:nvGrpSpPr>
          <p:grpSpPr bwMode="auto">
            <a:xfrm>
              <a:off x="3552" y="1464"/>
              <a:ext cx="480" cy="192"/>
              <a:chOff x="1776" y="1584"/>
              <a:chExt cx="720" cy="357"/>
            </a:xfrm>
          </p:grpSpPr>
          <p:sp>
            <p:nvSpPr>
              <p:cNvPr id="10301" name="Oval 42"/>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02" name="Rectangle 43"/>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303" name="Oval 44"/>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304" name="Line 45"/>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05" name="Line 46"/>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0" name="Group 47"/>
            <p:cNvGrpSpPr>
              <a:grpSpLocks/>
            </p:cNvGrpSpPr>
            <p:nvPr/>
          </p:nvGrpSpPr>
          <p:grpSpPr bwMode="auto">
            <a:xfrm>
              <a:off x="3552" y="1692"/>
              <a:ext cx="480" cy="192"/>
              <a:chOff x="1776" y="1584"/>
              <a:chExt cx="720" cy="357"/>
            </a:xfrm>
          </p:grpSpPr>
          <p:sp>
            <p:nvSpPr>
              <p:cNvPr id="10296" name="Oval 48"/>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97" name="Rectangle 49"/>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298" name="Oval 50"/>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99" name="Line 51"/>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300" name="Line 52"/>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1" name="Group 53"/>
            <p:cNvGrpSpPr>
              <a:grpSpLocks/>
            </p:cNvGrpSpPr>
            <p:nvPr/>
          </p:nvGrpSpPr>
          <p:grpSpPr bwMode="auto">
            <a:xfrm>
              <a:off x="3552" y="1920"/>
              <a:ext cx="480" cy="192"/>
              <a:chOff x="1776" y="1584"/>
              <a:chExt cx="720" cy="357"/>
            </a:xfrm>
          </p:grpSpPr>
          <p:sp>
            <p:nvSpPr>
              <p:cNvPr id="10291" name="Oval 54"/>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92" name="Rectangle 55"/>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293" name="Oval 56"/>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94" name="Line 57"/>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295" name="Line 58"/>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2" name="Group 59"/>
            <p:cNvGrpSpPr>
              <a:grpSpLocks/>
            </p:cNvGrpSpPr>
            <p:nvPr/>
          </p:nvGrpSpPr>
          <p:grpSpPr bwMode="auto">
            <a:xfrm>
              <a:off x="3552" y="2148"/>
              <a:ext cx="480" cy="192"/>
              <a:chOff x="1776" y="1584"/>
              <a:chExt cx="720" cy="357"/>
            </a:xfrm>
          </p:grpSpPr>
          <p:sp>
            <p:nvSpPr>
              <p:cNvPr id="10286" name="Oval 60"/>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87" name="Rectangle 61"/>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288" name="Oval 62"/>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89" name="Line 63"/>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290" name="Line 64"/>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3" name="Group 65"/>
            <p:cNvGrpSpPr>
              <a:grpSpLocks/>
            </p:cNvGrpSpPr>
            <p:nvPr/>
          </p:nvGrpSpPr>
          <p:grpSpPr bwMode="auto">
            <a:xfrm>
              <a:off x="3552" y="2376"/>
              <a:ext cx="480" cy="192"/>
              <a:chOff x="1776" y="1584"/>
              <a:chExt cx="720" cy="357"/>
            </a:xfrm>
          </p:grpSpPr>
          <p:sp>
            <p:nvSpPr>
              <p:cNvPr id="10281" name="Oval 66"/>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82" name="Rectangle 67"/>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283" name="Oval 68"/>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84" name="Line 69"/>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285" name="Line 70"/>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4" name="Group 71"/>
            <p:cNvGrpSpPr>
              <a:grpSpLocks/>
            </p:cNvGrpSpPr>
            <p:nvPr/>
          </p:nvGrpSpPr>
          <p:grpSpPr bwMode="auto">
            <a:xfrm>
              <a:off x="3552" y="2604"/>
              <a:ext cx="480" cy="192"/>
              <a:chOff x="1776" y="1584"/>
              <a:chExt cx="720" cy="357"/>
            </a:xfrm>
          </p:grpSpPr>
          <p:sp>
            <p:nvSpPr>
              <p:cNvPr id="10276" name="Oval 72"/>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77" name="Rectangle 73"/>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278" name="Oval 74"/>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79" name="Line 75"/>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280" name="Line 76"/>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5" name="Group 77"/>
            <p:cNvGrpSpPr>
              <a:grpSpLocks/>
            </p:cNvGrpSpPr>
            <p:nvPr/>
          </p:nvGrpSpPr>
          <p:grpSpPr bwMode="auto">
            <a:xfrm>
              <a:off x="3552" y="2832"/>
              <a:ext cx="480" cy="192"/>
              <a:chOff x="1776" y="1584"/>
              <a:chExt cx="720" cy="357"/>
            </a:xfrm>
          </p:grpSpPr>
          <p:sp>
            <p:nvSpPr>
              <p:cNvPr id="10271" name="Oval 78"/>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72" name="Rectangle 79"/>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273" name="Oval 80"/>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74" name="Line 81"/>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275" name="Line 82"/>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6" name="Group 83"/>
            <p:cNvGrpSpPr>
              <a:grpSpLocks/>
            </p:cNvGrpSpPr>
            <p:nvPr/>
          </p:nvGrpSpPr>
          <p:grpSpPr bwMode="auto">
            <a:xfrm>
              <a:off x="3552" y="3060"/>
              <a:ext cx="480" cy="192"/>
              <a:chOff x="1776" y="1584"/>
              <a:chExt cx="720" cy="357"/>
            </a:xfrm>
          </p:grpSpPr>
          <p:sp>
            <p:nvSpPr>
              <p:cNvPr id="10266" name="Oval 84"/>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67" name="Rectangle 85"/>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0268" name="Oval 86"/>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0269" name="Line 87"/>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0270" name="Line 88"/>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sp>
        <p:nvSpPr>
          <p:cNvPr id="10244" name="AutoShape 89"/>
          <p:cNvSpPr>
            <a:spLocks/>
          </p:cNvSpPr>
          <p:nvPr/>
        </p:nvSpPr>
        <p:spPr bwMode="auto">
          <a:xfrm>
            <a:off x="7200900" y="685800"/>
            <a:ext cx="381000" cy="3979863"/>
          </a:xfrm>
          <a:prstGeom prst="rightBrace">
            <a:avLst>
              <a:gd name="adj1" fmla="val 87049"/>
              <a:gd name="adj2" fmla="val 50000"/>
            </a:avLst>
          </a:prstGeom>
          <a:noFill/>
          <a:ln w="9525">
            <a:solidFill>
              <a:schemeClr val="tx1"/>
            </a:solidFill>
            <a:round/>
            <a:headEnd/>
            <a:tailEnd/>
          </a:ln>
        </p:spPr>
        <p:txBody>
          <a:bodyPr wrap="none" anchor="ctr"/>
          <a:lstStyle/>
          <a:p>
            <a:endParaRPr lang="en-US"/>
          </a:p>
        </p:txBody>
      </p:sp>
      <p:sp>
        <p:nvSpPr>
          <p:cNvPr id="10245" name="AutoShape 90"/>
          <p:cNvSpPr>
            <a:spLocks/>
          </p:cNvSpPr>
          <p:nvPr/>
        </p:nvSpPr>
        <p:spPr bwMode="auto">
          <a:xfrm>
            <a:off x="7200900" y="4716463"/>
            <a:ext cx="381000" cy="1509712"/>
          </a:xfrm>
          <a:prstGeom prst="rightBrace">
            <a:avLst>
              <a:gd name="adj1" fmla="val 33021"/>
              <a:gd name="adj2" fmla="val 50000"/>
            </a:avLst>
          </a:prstGeom>
          <a:noFill/>
          <a:ln w="9525">
            <a:solidFill>
              <a:schemeClr val="tx1"/>
            </a:solidFill>
            <a:round/>
            <a:headEnd/>
            <a:tailEnd/>
          </a:ln>
        </p:spPr>
        <p:txBody>
          <a:bodyPr wrap="none" anchor="ctr"/>
          <a:lstStyle/>
          <a:p>
            <a:endParaRPr lang="en-US"/>
          </a:p>
        </p:txBody>
      </p:sp>
      <p:sp>
        <p:nvSpPr>
          <p:cNvPr id="10246" name="Text Box 91"/>
          <p:cNvSpPr txBox="1">
            <a:spLocks noChangeArrowheads="1"/>
          </p:cNvSpPr>
          <p:nvPr/>
        </p:nvSpPr>
        <p:spPr bwMode="auto">
          <a:xfrm>
            <a:off x="7677150" y="2520950"/>
            <a:ext cx="1085850" cy="366713"/>
          </a:xfrm>
          <a:prstGeom prst="rect">
            <a:avLst/>
          </a:prstGeom>
          <a:noFill/>
          <a:ln w="9525">
            <a:noFill/>
            <a:miter lim="800000"/>
            <a:headEnd/>
            <a:tailEnd/>
          </a:ln>
        </p:spPr>
        <p:txBody>
          <a:bodyPr>
            <a:spAutoFit/>
          </a:bodyPr>
          <a:lstStyle/>
          <a:p>
            <a:pPr eaLnBrk="1" hangingPunct="1">
              <a:spcBef>
                <a:spcPct val="50000"/>
              </a:spcBef>
            </a:pPr>
            <a:r>
              <a:rPr lang="en-US" sz="1800" b="0"/>
              <a:t>Data bits</a:t>
            </a:r>
          </a:p>
        </p:txBody>
      </p:sp>
      <p:sp>
        <p:nvSpPr>
          <p:cNvPr id="10247" name="Text Box 92"/>
          <p:cNvSpPr txBox="1">
            <a:spLocks noChangeArrowheads="1"/>
          </p:cNvSpPr>
          <p:nvPr/>
        </p:nvSpPr>
        <p:spPr bwMode="auto">
          <a:xfrm>
            <a:off x="7677150" y="5300663"/>
            <a:ext cx="1390650" cy="366712"/>
          </a:xfrm>
          <a:prstGeom prst="rect">
            <a:avLst/>
          </a:prstGeom>
          <a:noFill/>
          <a:ln w="9525">
            <a:noFill/>
            <a:miter lim="800000"/>
            <a:headEnd/>
            <a:tailEnd/>
          </a:ln>
        </p:spPr>
        <p:txBody>
          <a:bodyPr>
            <a:spAutoFit/>
          </a:bodyPr>
          <a:lstStyle/>
          <a:p>
            <a:pPr eaLnBrk="1" hangingPunct="1">
              <a:spcBef>
                <a:spcPct val="50000"/>
              </a:spcBef>
            </a:pPr>
            <a:r>
              <a:rPr lang="en-US" sz="1800" b="0"/>
              <a:t>Check bits</a:t>
            </a:r>
          </a:p>
        </p:txBody>
      </p:sp>
      <p:sp>
        <p:nvSpPr>
          <p:cNvPr id="10248" name="Rectangle 93"/>
          <p:cNvSpPr>
            <a:spLocks noChangeArrowheads="1"/>
          </p:cNvSpPr>
          <p:nvPr/>
        </p:nvSpPr>
        <p:spPr bwMode="auto">
          <a:xfrm>
            <a:off x="2438400" y="2830513"/>
            <a:ext cx="1752600" cy="1371600"/>
          </a:xfrm>
          <a:prstGeom prst="rect">
            <a:avLst/>
          </a:prstGeom>
          <a:solidFill>
            <a:srgbClr val="DFDFDF"/>
          </a:solidFill>
          <a:ln w="28575">
            <a:solidFill>
              <a:schemeClr val="tx1"/>
            </a:solidFill>
            <a:miter lim="800000"/>
            <a:headEnd/>
            <a:tailEnd/>
          </a:ln>
        </p:spPr>
        <p:txBody>
          <a:bodyPr wrap="none" anchor="ctr"/>
          <a:lstStyle/>
          <a:p>
            <a:pPr algn="ctr" eaLnBrk="1" hangingPunct="1"/>
            <a:r>
              <a:rPr lang="en-US" sz="2000" b="1" dirty="0"/>
              <a:t>Bit </a:t>
            </a:r>
            <a:r>
              <a:rPr lang="en-US" sz="2000" b="1" dirty="0" smtClean="0"/>
              <a:t>Interleaving</a:t>
            </a:r>
            <a:r>
              <a:rPr lang="en-US" sz="2000" b="1" dirty="0"/>
              <a:t>;</a:t>
            </a:r>
          </a:p>
          <a:p>
            <a:pPr algn="ctr" eaLnBrk="1" hangingPunct="1"/>
            <a:r>
              <a:rPr lang="en-US" sz="2000" b="1" dirty="0"/>
              <a:t>ECC</a:t>
            </a:r>
          </a:p>
        </p:txBody>
      </p:sp>
      <p:cxnSp>
        <p:nvCxnSpPr>
          <p:cNvPr id="10249" name="AutoShape 94"/>
          <p:cNvCxnSpPr>
            <a:cxnSpLocks noChangeShapeType="1"/>
            <a:stCxn id="10248" idx="1"/>
            <a:endCxn id="10250" idx="2"/>
          </p:cNvCxnSpPr>
          <p:nvPr/>
        </p:nvCxnSpPr>
        <p:spPr bwMode="auto">
          <a:xfrm rot="10800000">
            <a:off x="914400" y="1800225"/>
            <a:ext cx="1509713" cy="1716088"/>
          </a:xfrm>
          <a:prstGeom prst="curvedConnector2">
            <a:avLst/>
          </a:prstGeom>
          <a:noFill/>
          <a:ln w="53975">
            <a:solidFill>
              <a:schemeClr val="bg2"/>
            </a:solidFill>
            <a:round/>
            <a:headEnd type="triangle" w="lg" len="lg"/>
            <a:tailEnd type="triangle" w="lg" len="lg"/>
          </a:ln>
        </p:spPr>
      </p:cxnSp>
      <p:sp>
        <p:nvSpPr>
          <p:cNvPr id="10250" name="Rectangle 95"/>
          <p:cNvSpPr>
            <a:spLocks noChangeArrowheads="1"/>
          </p:cNvSpPr>
          <p:nvPr/>
        </p:nvSpPr>
        <p:spPr bwMode="auto">
          <a:xfrm>
            <a:off x="457200" y="771525"/>
            <a:ext cx="914400" cy="1028700"/>
          </a:xfrm>
          <a:prstGeom prst="rect">
            <a:avLst/>
          </a:prstGeom>
          <a:solidFill>
            <a:srgbClr val="FBDEAB"/>
          </a:solidFill>
          <a:ln w="9525">
            <a:solidFill>
              <a:schemeClr val="tx1"/>
            </a:solidFill>
            <a:miter lim="800000"/>
            <a:headEnd/>
            <a:tailEnd/>
          </a:ln>
        </p:spPr>
        <p:txBody>
          <a:bodyPr wrap="none" anchor="ctr"/>
          <a:lstStyle/>
          <a:p>
            <a:pPr algn="ctr" eaLnBrk="1" hangingPunct="1"/>
            <a:r>
              <a:rPr lang="en-US" sz="1800" b="0"/>
              <a:t>Data</a:t>
            </a:r>
          </a:p>
        </p:txBody>
      </p:sp>
      <p:sp>
        <p:nvSpPr>
          <p:cNvPr id="10251" name="AutoShape 96"/>
          <p:cNvSpPr>
            <a:spLocks noChangeArrowheads="1"/>
          </p:cNvSpPr>
          <p:nvPr/>
        </p:nvSpPr>
        <p:spPr bwMode="auto">
          <a:xfrm>
            <a:off x="4495800" y="3309938"/>
            <a:ext cx="1295400" cy="412750"/>
          </a:xfrm>
          <a:prstGeom prst="leftRightArrow">
            <a:avLst>
              <a:gd name="adj1" fmla="val 50000"/>
              <a:gd name="adj2" fmla="val 62769"/>
            </a:avLst>
          </a:prstGeom>
          <a:solidFill>
            <a:srgbClr val="CCFFFF"/>
          </a:solidFill>
          <a:ln w="9525">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val="26042965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RAID Level 3</a:t>
            </a:r>
          </a:p>
        </p:txBody>
      </p:sp>
      <p:grpSp>
        <p:nvGrpSpPr>
          <p:cNvPr id="2" name="Group 4"/>
          <p:cNvGrpSpPr>
            <a:grpSpLocks/>
          </p:cNvGrpSpPr>
          <p:nvPr/>
        </p:nvGrpSpPr>
        <p:grpSpPr bwMode="auto">
          <a:xfrm>
            <a:off x="6286500" y="1371600"/>
            <a:ext cx="938213" cy="376238"/>
            <a:chOff x="1776" y="1584"/>
            <a:chExt cx="720" cy="357"/>
          </a:xfrm>
        </p:grpSpPr>
        <p:sp>
          <p:nvSpPr>
            <p:cNvPr id="11336" name="Oval 5"/>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37" name="Rectangle 6"/>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338" name="Oval 7"/>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39" name="Line 8"/>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40" name="Line 9"/>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3" name="Group 10"/>
          <p:cNvGrpSpPr>
            <a:grpSpLocks/>
          </p:cNvGrpSpPr>
          <p:nvPr/>
        </p:nvGrpSpPr>
        <p:grpSpPr bwMode="auto">
          <a:xfrm>
            <a:off x="6286500" y="1817688"/>
            <a:ext cx="938213" cy="374650"/>
            <a:chOff x="1776" y="1584"/>
            <a:chExt cx="720" cy="357"/>
          </a:xfrm>
        </p:grpSpPr>
        <p:sp>
          <p:nvSpPr>
            <p:cNvPr id="11331" name="Oval 11"/>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32" name="Rectangle 12"/>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333" name="Oval 13"/>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34" name="Line 14"/>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35" name="Line 15"/>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4" name="Group 16"/>
          <p:cNvGrpSpPr>
            <a:grpSpLocks/>
          </p:cNvGrpSpPr>
          <p:nvPr/>
        </p:nvGrpSpPr>
        <p:grpSpPr bwMode="auto">
          <a:xfrm>
            <a:off x="6286500" y="2263775"/>
            <a:ext cx="938213" cy="374650"/>
            <a:chOff x="1776" y="1584"/>
            <a:chExt cx="720" cy="357"/>
          </a:xfrm>
        </p:grpSpPr>
        <p:sp>
          <p:nvSpPr>
            <p:cNvPr id="11326" name="Oval 17"/>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27" name="Rectangle 18"/>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328" name="Oval 19"/>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29" name="Line 20"/>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30" name="Line 21"/>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5" name="Group 22"/>
          <p:cNvGrpSpPr>
            <a:grpSpLocks/>
          </p:cNvGrpSpPr>
          <p:nvPr/>
        </p:nvGrpSpPr>
        <p:grpSpPr bwMode="auto">
          <a:xfrm>
            <a:off x="6286500" y="2709863"/>
            <a:ext cx="938213" cy="374650"/>
            <a:chOff x="1776" y="1584"/>
            <a:chExt cx="720" cy="357"/>
          </a:xfrm>
        </p:grpSpPr>
        <p:sp>
          <p:nvSpPr>
            <p:cNvPr id="11321" name="Oval 23"/>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22" name="Rectangle 24"/>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323" name="Oval 25"/>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24" name="Line 26"/>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25" name="Line 27"/>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6" name="Group 28"/>
          <p:cNvGrpSpPr>
            <a:grpSpLocks/>
          </p:cNvGrpSpPr>
          <p:nvPr/>
        </p:nvGrpSpPr>
        <p:grpSpPr bwMode="auto">
          <a:xfrm>
            <a:off x="6286500" y="3155950"/>
            <a:ext cx="938213" cy="374650"/>
            <a:chOff x="1776" y="1584"/>
            <a:chExt cx="720" cy="357"/>
          </a:xfrm>
        </p:grpSpPr>
        <p:sp>
          <p:nvSpPr>
            <p:cNvPr id="11316" name="Oval 29"/>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17" name="Rectangle 30"/>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318" name="Oval 31"/>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19" name="Line 32"/>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20" name="Line 33"/>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7" name="Group 34"/>
          <p:cNvGrpSpPr>
            <a:grpSpLocks/>
          </p:cNvGrpSpPr>
          <p:nvPr/>
        </p:nvGrpSpPr>
        <p:grpSpPr bwMode="auto">
          <a:xfrm>
            <a:off x="6286500" y="3600450"/>
            <a:ext cx="938213" cy="376238"/>
            <a:chOff x="1776" y="1584"/>
            <a:chExt cx="720" cy="357"/>
          </a:xfrm>
        </p:grpSpPr>
        <p:sp>
          <p:nvSpPr>
            <p:cNvPr id="11311" name="Oval 35"/>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12" name="Rectangle 36"/>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313" name="Oval 37"/>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14" name="Line 38"/>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15" name="Line 39"/>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8" name="Group 40"/>
          <p:cNvGrpSpPr>
            <a:grpSpLocks/>
          </p:cNvGrpSpPr>
          <p:nvPr/>
        </p:nvGrpSpPr>
        <p:grpSpPr bwMode="auto">
          <a:xfrm>
            <a:off x="6286500" y="4046538"/>
            <a:ext cx="938213" cy="376237"/>
            <a:chOff x="1776" y="1584"/>
            <a:chExt cx="720" cy="357"/>
          </a:xfrm>
        </p:grpSpPr>
        <p:sp>
          <p:nvSpPr>
            <p:cNvPr id="11306" name="Oval 41"/>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07" name="Rectangle 42"/>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308" name="Oval 43"/>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09" name="Line 44"/>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10" name="Line 45"/>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9" name="Group 46"/>
          <p:cNvGrpSpPr>
            <a:grpSpLocks/>
          </p:cNvGrpSpPr>
          <p:nvPr/>
        </p:nvGrpSpPr>
        <p:grpSpPr bwMode="auto">
          <a:xfrm>
            <a:off x="6286500" y="4492625"/>
            <a:ext cx="938213" cy="376238"/>
            <a:chOff x="1776" y="1584"/>
            <a:chExt cx="720" cy="357"/>
          </a:xfrm>
        </p:grpSpPr>
        <p:sp>
          <p:nvSpPr>
            <p:cNvPr id="11301" name="Oval 47"/>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02" name="Rectangle 48"/>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303" name="Oval 49"/>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304" name="Line 50"/>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05" name="Line 51"/>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0" name="Group 52"/>
          <p:cNvGrpSpPr>
            <a:grpSpLocks/>
          </p:cNvGrpSpPr>
          <p:nvPr/>
        </p:nvGrpSpPr>
        <p:grpSpPr bwMode="auto">
          <a:xfrm>
            <a:off x="6286500" y="4938713"/>
            <a:ext cx="938213" cy="376237"/>
            <a:chOff x="1776" y="1584"/>
            <a:chExt cx="720" cy="357"/>
          </a:xfrm>
        </p:grpSpPr>
        <p:sp>
          <p:nvSpPr>
            <p:cNvPr id="11296" name="Oval 53"/>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297" name="Rectangle 54"/>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298" name="Oval 55"/>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299" name="Line 56"/>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300" name="Line 57"/>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1" name="Group 58"/>
          <p:cNvGrpSpPr>
            <a:grpSpLocks/>
          </p:cNvGrpSpPr>
          <p:nvPr/>
        </p:nvGrpSpPr>
        <p:grpSpPr bwMode="auto">
          <a:xfrm>
            <a:off x="6286500" y="5384800"/>
            <a:ext cx="938213" cy="374650"/>
            <a:chOff x="1776" y="1584"/>
            <a:chExt cx="720" cy="357"/>
          </a:xfrm>
        </p:grpSpPr>
        <p:sp>
          <p:nvSpPr>
            <p:cNvPr id="11291" name="Oval 59"/>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292" name="Rectangle 60"/>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293" name="Oval 61"/>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294" name="Line 62"/>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295" name="Line 63"/>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grpSp>
        <p:nvGrpSpPr>
          <p:cNvPr id="12" name="Group 64"/>
          <p:cNvGrpSpPr>
            <a:grpSpLocks/>
          </p:cNvGrpSpPr>
          <p:nvPr/>
        </p:nvGrpSpPr>
        <p:grpSpPr bwMode="auto">
          <a:xfrm>
            <a:off x="6286500" y="5830888"/>
            <a:ext cx="938213" cy="374650"/>
            <a:chOff x="1776" y="1584"/>
            <a:chExt cx="720" cy="357"/>
          </a:xfrm>
        </p:grpSpPr>
        <p:sp>
          <p:nvSpPr>
            <p:cNvPr id="11286" name="Oval 65"/>
            <p:cNvSpPr>
              <a:spLocks noChangeArrowheads="1"/>
            </p:cNvSpPr>
            <p:nvPr/>
          </p:nvSpPr>
          <p:spPr bwMode="auto">
            <a:xfrm>
              <a:off x="1776" y="184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287" name="Rectangle 66"/>
            <p:cNvSpPr>
              <a:spLocks noChangeArrowheads="1"/>
            </p:cNvSpPr>
            <p:nvPr/>
          </p:nvSpPr>
          <p:spPr bwMode="auto">
            <a:xfrm>
              <a:off x="1776" y="1635"/>
              <a:ext cx="720" cy="259"/>
            </a:xfrm>
            <a:prstGeom prst="rect">
              <a:avLst/>
            </a:prstGeom>
            <a:solidFill>
              <a:srgbClr val="CCB3FF"/>
            </a:solidFill>
            <a:ln w="12700">
              <a:noFill/>
              <a:miter lim="800000"/>
              <a:headEnd/>
              <a:tailEnd/>
            </a:ln>
          </p:spPr>
          <p:txBody>
            <a:bodyPr wrap="none" anchor="ctr"/>
            <a:lstStyle/>
            <a:p>
              <a:pPr algn="ctr"/>
              <a:endParaRPr lang="en-US" sz="2000" b="0"/>
            </a:p>
          </p:txBody>
        </p:sp>
        <p:sp>
          <p:nvSpPr>
            <p:cNvPr id="11288" name="Oval 67"/>
            <p:cNvSpPr>
              <a:spLocks noChangeArrowheads="1"/>
            </p:cNvSpPr>
            <p:nvPr/>
          </p:nvSpPr>
          <p:spPr bwMode="auto">
            <a:xfrm>
              <a:off x="1776" y="1584"/>
              <a:ext cx="720" cy="97"/>
            </a:xfrm>
            <a:prstGeom prst="ellipse">
              <a:avLst/>
            </a:prstGeom>
            <a:solidFill>
              <a:srgbClr val="CCB3FF"/>
            </a:solidFill>
            <a:ln w="12700">
              <a:solidFill>
                <a:schemeClr val="tx1"/>
              </a:solidFill>
              <a:round/>
              <a:headEnd/>
              <a:tailEnd/>
            </a:ln>
          </p:spPr>
          <p:txBody>
            <a:bodyPr wrap="none" anchor="ctr"/>
            <a:lstStyle/>
            <a:p>
              <a:endParaRPr lang="en-US"/>
            </a:p>
          </p:txBody>
        </p:sp>
        <p:sp>
          <p:nvSpPr>
            <p:cNvPr id="11289" name="Line 68"/>
            <p:cNvSpPr>
              <a:spLocks noChangeShapeType="1"/>
            </p:cNvSpPr>
            <p:nvPr/>
          </p:nvSpPr>
          <p:spPr bwMode="auto">
            <a:xfrm>
              <a:off x="1776" y="1635"/>
              <a:ext cx="0" cy="259"/>
            </a:xfrm>
            <a:prstGeom prst="line">
              <a:avLst/>
            </a:prstGeom>
            <a:noFill/>
            <a:ln w="12700">
              <a:solidFill>
                <a:schemeClr val="tx1"/>
              </a:solidFill>
              <a:round/>
              <a:headEnd/>
              <a:tailEnd/>
            </a:ln>
          </p:spPr>
          <p:txBody>
            <a:bodyPr/>
            <a:lstStyle/>
            <a:p>
              <a:endParaRPr lang="en-US"/>
            </a:p>
          </p:txBody>
        </p:sp>
        <p:sp>
          <p:nvSpPr>
            <p:cNvPr id="11290" name="Line 69"/>
            <p:cNvSpPr>
              <a:spLocks noChangeShapeType="1"/>
            </p:cNvSpPr>
            <p:nvPr/>
          </p:nvSpPr>
          <p:spPr bwMode="auto">
            <a:xfrm>
              <a:off x="2496" y="1635"/>
              <a:ext cx="0" cy="259"/>
            </a:xfrm>
            <a:prstGeom prst="line">
              <a:avLst/>
            </a:prstGeom>
            <a:noFill/>
            <a:ln w="12700">
              <a:solidFill>
                <a:schemeClr val="tx1"/>
              </a:solidFill>
              <a:round/>
              <a:headEnd/>
              <a:tailEnd/>
            </a:ln>
          </p:spPr>
          <p:txBody>
            <a:bodyPr/>
            <a:lstStyle/>
            <a:p>
              <a:endParaRPr lang="en-US"/>
            </a:p>
          </p:txBody>
        </p:sp>
      </p:grpSp>
      <p:sp>
        <p:nvSpPr>
          <p:cNvPr id="11278" name="AutoShape 70"/>
          <p:cNvSpPr>
            <a:spLocks/>
          </p:cNvSpPr>
          <p:nvPr/>
        </p:nvSpPr>
        <p:spPr bwMode="auto">
          <a:xfrm>
            <a:off x="7353300" y="1352550"/>
            <a:ext cx="381000" cy="4419600"/>
          </a:xfrm>
          <a:prstGeom prst="rightBrace">
            <a:avLst>
              <a:gd name="adj1" fmla="val 96667"/>
              <a:gd name="adj2" fmla="val 50000"/>
            </a:avLst>
          </a:prstGeom>
          <a:noFill/>
          <a:ln w="9525">
            <a:solidFill>
              <a:schemeClr val="tx1"/>
            </a:solidFill>
            <a:round/>
            <a:headEnd/>
            <a:tailEnd/>
          </a:ln>
        </p:spPr>
        <p:txBody>
          <a:bodyPr wrap="none" anchor="ctr"/>
          <a:lstStyle/>
          <a:p>
            <a:endParaRPr lang="en-US"/>
          </a:p>
        </p:txBody>
      </p:sp>
      <p:sp>
        <p:nvSpPr>
          <p:cNvPr id="11279" name="AutoShape 71"/>
          <p:cNvSpPr>
            <a:spLocks/>
          </p:cNvSpPr>
          <p:nvPr/>
        </p:nvSpPr>
        <p:spPr bwMode="auto">
          <a:xfrm>
            <a:off x="7315200" y="5829300"/>
            <a:ext cx="419100" cy="419100"/>
          </a:xfrm>
          <a:prstGeom prst="rightBrace">
            <a:avLst>
              <a:gd name="adj1" fmla="val 8333"/>
              <a:gd name="adj2" fmla="val 50000"/>
            </a:avLst>
          </a:prstGeom>
          <a:noFill/>
          <a:ln w="9525">
            <a:solidFill>
              <a:schemeClr val="tx1"/>
            </a:solidFill>
            <a:round/>
            <a:headEnd/>
            <a:tailEnd/>
          </a:ln>
        </p:spPr>
        <p:txBody>
          <a:bodyPr wrap="none" anchor="ctr"/>
          <a:lstStyle/>
          <a:p>
            <a:endParaRPr lang="en-US"/>
          </a:p>
        </p:txBody>
      </p:sp>
      <p:sp>
        <p:nvSpPr>
          <p:cNvPr id="11280" name="Text Box 72"/>
          <p:cNvSpPr txBox="1">
            <a:spLocks noChangeArrowheads="1"/>
          </p:cNvSpPr>
          <p:nvPr/>
        </p:nvSpPr>
        <p:spPr bwMode="auto">
          <a:xfrm>
            <a:off x="7829550" y="3390900"/>
            <a:ext cx="1162050" cy="366713"/>
          </a:xfrm>
          <a:prstGeom prst="rect">
            <a:avLst/>
          </a:prstGeom>
          <a:noFill/>
          <a:ln w="9525">
            <a:noFill/>
            <a:miter lim="800000"/>
            <a:headEnd/>
            <a:tailEnd/>
          </a:ln>
        </p:spPr>
        <p:txBody>
          <a:bodyPr>
            <a:spAutoFit/>
          </a:bodyPr>
          <a:lstStyle/>
          <a:p>
            <a:pPr eaLnBrk="1" hangingPunct="1">
              <a:spcBef>
                <a:spcPct val="50000"/>
              </a:spcBef>
            </a:pPr>
            <a:r>
              <a:rPr lang="en-US" sz="1800" b="0"/>
              <a:t>Data bits</a:t>
            </a:r>
          </a:p>
        </p:txBody>
      </p:sp>
      <p:sp>
        <p:nvSpPr>
          <p:cNvPr id="11281" name="Text Box 73"/>
          <p:cNvSpPr txBox="1">
            <a:spLocks noChangeArrowheads="1"/>
          </p:cNvSpPr>
          <p:nvPr/>
        </p:nvSpPr>
        <p:spPr bwMode="auto">
          <a:xfrm>
            <a:off x="7829550" y="5810250"/>
            <a:ext cx="1238250" cy="366713"/>
          </a:xfrm>
          <a:prstGeom prst="rect">
            <a:avLst/>
          </a:prstGeom>
          <a:noFill/>
          <a:ln w="9525">
            <a:noFill/>
            <a:miter lim="800000"/>
            <a:headEnd/>
            <a:tailEnd/>
          </a:ln>
        </p:spPr>
        <p:txBody>
          <a:bodyPr>
            <a:spAutoFit/>
          </a:bodyPr>
          <a:lstStyle/>
          <a:p>
            <a:pPr eaLnBrk="1" hangingPunct="1">
              <a:spcBef>
                <a:spcPct val="50000"/>
              </a:spcBef>
            </a:pPr>
            <a:r>
              <a:rPr lang="en-US" sz="1800" b="0"/>
              <a:t>Parity bits</a:t>
            </a:r>
          </a:p>
        </p:txBody>
      </p:sp>
      <p:sp>
        <p:nvSpPr>
          <p:cNvPr id="11282" name="Rectangle 74"/>
          <p:cNvSpPr>
            <a:spLocks noChangeArrowheads="1"/>
          </p:cNvSpPr>
          <p:nvPr/>
        </p:nvSpPr>
        <p:spPr bwMode="auto">
          <a:xfrm>
            <a:off x="2590800" y="3733800"/>
            <a:ext cx="1752600" cy="1524000"/>
          </a:xfrm>
          <a:prstGeom prst="rect">
            <a:avLst/>
          </a:prstGeom>
          <a:solidFill>
            <a:srgbClr val="DFDFDF"/>
          </a:solidFill>
          <a:ln w="28575">
            <a:solidFill>
              <a:schemeClr val="tx1"/>
            </a:solidFill>
            <a:miter lim="800000"/>
            <a:headEnd/>
            <a:tailEnd/>
          </a:ln>
        </p:spPr>
        <p:txBody>
          <a:bodyPr wrap="none" anchor="ctr"/>
          <a:lstStyle/>
          <a:p>
            <a:pPr algn="ctr" eaLnBrk="1" hangingPunct="1"/>
            <a:r>
              <a:rPr lang="en-US" sz="2000" b="1" dirty="0"/>
              <a:t>Bit </a:t>
            </a:r>
            <a:r>
              <a:rPr lang="en-US" sz="2000" b="1" dirty="0" smtClean="0"/>
              <a:t>Interleaving</a:t>
            </a:r>
            <a:r>
              <a:rPr lang="en-US" sz="2000" b="1" dirty="0"/>
              <a:t>;</a:t>
            </a:r>
          </a:p>
          <a:p>
            <a:pPr algn="ctr" eaLnBrk="1" hangingPunct="1"/>
            <a:r>
              <a:rPr lang="en-US" sz="2000" b="1" dirty="0"/>
              <a:t>Parity</a:t>
            </a:r>
          </a:p>
        </p:txBody>
      </p:sp>
      <p:cxnSp>
        <p:nvCxnSpPr>
          <p:cNvPr id="11283" name="AutoShape 75"/>
          <p:cNvCxnSpPr>
            <a:cxnSpLocks noChangeShapeType="1"/>
            <a:stCxn id="11282" idx="1"/>
            <a:endCxn id="11284" idx="2"/>
          </p:cNvCxnSpPr>
          <p:nvPr/>
        </p:nvCxnSpPr>
        <p:spPr bwMode="auto">
          <a:xfrm rot="10800000">
            <a:off x="1066800" y="2590800"/>
            <a:ext cx="1509713" cy="1905000"/>
          </a:xfrm>
          <a:prstGeom prst="curvedConnector2">
            <a:avLst/>
          </a:prstGeom>
          <a:noFill/>
          <a:ln w="53975">
            <a:solidFill>
              <a:schemeClr val="bg2"/>
            </a:solidFill>
            <a:round/>
            <a:headEnd type="triangle" w="lg" len="lg"/>
            <a:tailEnd type="triangle" w="lg" len="lg"/>
          </a:ln>
        </p:spPr>
      </p:cxnSp>
      <p:sp>
        <p:nvSpPr>
          <p:cNvPr id="11284" name="Rectangle 76"/>
          <p:cNvSpPr>
            <a:spLocks noChangeArrowheads="1"/>
          </p:cNvSpPr>
          <p:nvPr/>
        </p:nvSpPr>
        <p:spPr bwMode="auto">
          <a:xfrm>
            <a:off x="609600" y="1447800"/>
            <a:ext cx="914400" cy="1143000"/>
          </a:xfrm>
          <a:prstGeom prst="rect">
            <a:avLst/>
          </a:prstGeom>
          <a:solidFill>
            <a:srgbClr val="FBDEAB"/>
          </a:solidFill>
          <a:ln w="9525">
            <a:solidFill>
              <a:schemeClr val="tx1"/>
            </a:solidFill>
            <a:miter lim="800000"/>
            <a:headEnd/>
            <a:tailEnd/>
          </a:ln>
        </p:spPr>
        <p:txBody>
          <a:bodyPr wrap="none" anchor="ctr"/>
          <a:lstStyle/>
          <a:p>
            <a:pPr algn="ctr" eaLnBrk="1" hangingPunct="1"/>
            <a:r>
              <a:rPr lang="en-US" sz="1800" b="0"/>
              <a:t>Data</a:t>
            </a:r>
          </a:p>
        </p:txBody>
      </p:sp>
      <p:sp>
        <p:nvSpPr>
          <p:cNvPr id="11285" name="AutoShape 77"/>
          <p:cNvSpPr>
            <a:spLocks noChangeArrowheads="1"/>
          </p:cNvSpPr>
          <p:nvPr/>
        </p:nvSpPr>
        <p:spPr bwMode="auto">
          <a:xfrm>
            <a:off x="4495800" y="4114800"/>
            <a:ext cx="1295400" cy="457200"/>
          </a:xfrm>
          <a:prstGeom prst="leftRightArrow">
            <a:avLst>
              <a:gd name="adj1" fmla="val 50000"/>
              <a:gd name="adj2" fmla="val 56667"/>
            </a:avLst>
          </a:prstGeom>
          <a:solidFill>
            <a:srgbClr val="CCFFFF"/>
          </a:solidFill>
          <a:ln w="9525">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val="313567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18978</TotalTime>
  <Words>3751</Words>
  <Application>Microsoft Office PowerPoint</Application>
  <PresentationFormat>On-screen Show (4:3)</PresentationFormat>
  <Paragraphs>1063</Paragraphs>
  <Slides>61</Slides>
  <Notes>44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61</vt:i4>
      </vt:variant>
    </vt:vector>
  </HeadingPairs>
  <TitlesOfParts>
    <vt:vector size="69" baseType="lpstr">
      <vt:lpstr>ＭＳ Ｐゴシック</vt:lpstr>
      <vt:lpstr>Arial</vt:lpstr>
      <vt:lpstr>Book Antiqua</vt:lpstr>
      <vt:lpstr>Calibri</vt:lpstr>
      <vt:lpstr>Courier New</vt:lpstr>
      <vt:lpstr>Times New Roman</vt:lpstr>
      <vt:lpstr>Wingdings</vt:lpstr>
      <vt:lpstr>Office Theme</vt:lpstr>
      <vt:lpstr>Database Applications (15-415)  DBMS Internals: Part II Lecture 13, February 25, 2018</vt:lpstr>
      <vt:lpstr>Today…</vt:lpstr>
      <vt:lpstr>DBMS Layers</vt:lpstr>
      <vt:lpstr>Multiple Disks</vt:lpstr>
      <vt:lpstr>Redundant Arrays of Independent Disks</vt:lpstr>
      <vt:lpstr>RAID Level 0</vt:lpstr>
      <vt:lpstr>RAID Level 1</vt:lpstr>
      <vt:lpstr>RAID Level 2</vt:lpstr>
      <vt:lpstr>RAID Level 3</vt:lpstr>
      <vt:lpstr>RAID Level 4</vt:lpstr>
      <vt:lpstr>RAID Level 5</vt:lpstr>
      <vt:lpstr>RAID 4 vs. RAID 5</vt:lpstr>
      <vt:lpstr>Beyond Disks: Flash</vt:lpstr>
      <vt:lpstr>Disks: A “Very” Brief Summary</vt:lpstr>
      <vt:lpstr>Disks: A “Very” Brief Summary</vt:lpstr>
      <vt:lpstr>DBMS Layers</vt:lpstr>
      <vt:lpstr>Disk Space Management</vt:lpstr>
      <vt:lpstr>What to Keep Track of?</vt:lpstr>
      <vt:lpstr>OS File Systems vs.  DBMS Disk Space Managers</vt:lpstr>
      <vt:lpstr>DBMS Layers</vt:lpstr>
      <vt:lpstr>Buffer Management</vt:lpstr>
      <vt:lpstr>Satisfying Page Requests</vt:lpstr>
      <vt:lpstr>Replacement Policies</vt:lpstr>
      <vt:lpstr>Replacement Policies</vt:lpstr>
      <vt:lpstr>Example: LRU</vt:lpstr>
      <vt:lpstr>Example: LRU</vt:lpstr>
      <vt:lpstr>Example: LRU</vt:lpstr>
      <vt:lpstr>Example: LRU</vt:lpstr>
      <vt:lpstr>Example: LRU</vt:lpstr>
      <vt:lpstr>Example: LRU</vt:lpstr>
      <vt:lpstr>Example: LRU</vt:lpstr>
      <vt:lpstr>Example: LRU</vt:lpstr>
      <vt:lpstr>Example: LRU</vt:lpstr>
      <vt:lpstr>Example: LRU</vt:lpstr>
      <vt:lpstr>Example: LRU</vt:lpstr>
      <vt:lpstr>Example: LRU</vt:lpstr>
      <vt:lpstr>Observation: The Stack Property</vt:lpstr>
      <vt:lpstr>Working Sets</vt:lpstr>
      <vt:lpstr>The LRU Policy: Sequential Flooding</vt:lpstr>
      <vt:lpstr>Why Not Virtual Memory of OSs?</vt:lpstr>
      <vt:lpstr>Why Not Virtual Memory of OSs?</vt:lpstr>
      <vt:lpstr>DBMS Layers</vt:lpstr>
      <vt:lpstr>Records, Pages and Files</vt:lpstr>
      <vt:lpstr>File Operations and Organizations</vt:lpstr>
      <vt:lpstr>Heap Files</vt:lpstr>
      <vt:lpstr>Supporting Record Level Operations</vt:lpstr>
      <vt:lpstr>Heap Files Using Lists of Pages</vt:lpstr>
      <vt:lpstr>Heap Files Using Lists of Pages</vt:lpstr>
      <vt:lpstr>Heap Files Using Directory of Pages</vt:lpstr>
      <vt:lpstr>Supporting Record Level Operations</vt:lpstr>
      <vt:lpstr>Page Formats</vt:lpstr>
      <vt:lpstr>Fixed-Length Records</vt:lpstr>
      <vt:lpstr>Fixed-Length Records</vt:lpstr>
      <vt:lpstr>Variable-Length Records</vt:lpstr>
      <vt:lpstr>Pages with Directory of Slots</vt:lpstr>
      <vt:lpstr>Supporting Record Level Operations</vt:lpstr>
      <vt:lpstr>Record Formats</vt:lpstr>
      <vt:lpstr>Fixed-Length Fields</vt:lpstr>
      <vt:lpstr>Variable-Length Fields</vt:lpstr>
      <vt:lpstr>Variable-Length Fields</vt:lpstr>
      <vt:lpstr>Next Class</vt:lpstr>
    </vt:vector>
  </TitlesOfParts>
  <Company>Carnegie Mellon University in Qatar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Dania Abed Rabbou</dc:creator>
  <cp:lastModifiedBy>Mohammad Hammoud</cp:lastModifiedBy>
  <cp:revision>1699</cp:revision>
  <dcterms:created xsi:type="dcterms:W3CDTF">2013-11-24T06:45:02Z</dcterms:created>
  <dcterms:modified xsi:type="dcterms:W3CDTF">2018-02-27T10:11:57Z</dcterms:modified>
</cp:coreProperties>
</file>