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5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6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56"/>
  </p:notesMasterIdLst>
  <p:handoutMasterIdLst>
    <p:handoutMasterId r:id="rId57"/>
  </p:handoutMasterIdLst>
  <p:sldIdLst>
    <p:sldId id="256" r:id="rId2"/>
    <p:sldId id="316" r:id="rId3"/>
    <p:sldId id="789" r:id="rId4"/>
    <p:sldId id="802" r:id="rId5"/>
    <p:sldId id="803" r:id="rId6"/>
    <p:sldId id="804" r:id="rId7"/>
    <p:sldId id="805" r:id="rId8"/>
    <p:sldId id="806" r:id="rId9"/>
    <p:sldId id="807" r:id="rId10"/>
    <p:sldId id="818" r:id="rId11"/>
    <p:sldId id="809" r:id="rId12"/>
    <p:sldId id="810" r:id="rId13"/>
    <p:sldId id="811" r:id="rId14"/>
    <p:sldId id="812" r:id="rId15"/>
    <p:sldId id="813" r:id="rId16"/>
    <p:sldId id="814" r:id="rId17"/>
    <p:sldId id="815" r:id="rId18"/>
    <p:sldId id="816" r:id="rId19"/>
    <p:sldId id="735" r:id="rId20"/>
    <p:sldId id="736" r:id="rId21"/>
    <p:sldId id="796" r:id="rId22"/>
    <p:sldId id="738" r:id="rId23"/>
    <p:sldId id="798" r:id="rId24"/>
    <p:sldId id="747" r:id="rId25"/>
    <p:sldId id="799" r:id="rId26"/>
    <p:sldId id="797" r:id="rId27"/>
    <p:sldId id="819" r:id="rId28"/>
    <p:sldId id="758" r:id="rId29"/>
    <p:sldId id="759" r:id="rId30"/>
    <p:sldId id="641" r:id="rId31"/>
    <p:sldId id="748" r:id="rId32"/>
    <p:sldId id="756" r:id="rId33"/>
    <p:sldId id="757" r:id="rId34"/>
    <p:sldId id="749" r:id="rId35"/>
    <p:sldId id="750" r:id="rId36"/>
    <p:sldId id="760" r:id="rId37"/>
    <p:sldId id="762" r:id="rId38"/>
    <p:sldId id="765" r:id="rId39"/>
    <p:sldId id="766" r:id="rId40"/>
    <p:sldId id="820" r:id="rId41"/>
    <p:sldId id="767" r:id="rId42"/>
    <p:sldId id="770" r:id="rId43"/>
    <p:sldId id="771" r:id="rId44"/>
    <p:sldId id="769" r:id="rId45"/>
    <p:sldId id="772" r:id="rId46"/>
    <p:sldId id="773" r:id="rId47"/>
    <p:sldId id="774" r:id="rId48"/>
    <p:sldId id="775" r:id="rId49"/>
    <p:sldId id="794" r:id="rId50"/>
    <p:sldId id="776" r:id="rId51"/>
    <p:sldId id="793" r:id="rId52"/>
    <p:sldId id="795" r:id="rId53"/>
    <p:sldId id="777" r:id="rId54"/>
    <p:sldId id="382" r:id="rId5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906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8876" autoAdjust="0"/>
  </p:normalViewPr>
  <p:slideViewPr>
    <p:cSldViewPr>
      <p:cViewPr varScale="1">
        <p:scale>
          <a:sx n="149" d="100"/>
          <a:sy n="149" d="100"/>
        </p:scale>
        <p:origin x="1920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handoutMaster" Target="handoutMasters/handoutMaster1.xml"/><Relationship Id="rId61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E1645D6-1611-4DF4-8DF3-EEC32D8C4F8A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639CA94-34C3-4B9C-92E1-C13864A4BA19}">
      <dgm:prSet phldrT="[Text]"/>
      <dgm:spPr>
        <a:solidFill>
          <a:srgbClr val="0070C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/>
            <a:t>Complex Integrity Constraints and Triggers</a:t>
          </a:r>
        </a:p>
      </dgm:t>
    </dgm:pt>
    <dgm:pt modelId="{1A7083B0-00E4-4EE8-9D2E-F851B46DB471}" type="parTrans" cxnId="{D5FBB6B4-BDDA-4927-80E8-A4F68D98800B}">
      <dgm:prSet/>
      <dgm:spPr/>
      <dgm:t>
        <a:bodyPr/>
        <a:lstStyle/>
        <a:p>
          <a:endParaRPr lang="en-US"/>
        </a:p>
      </dgm:t>
    </dgm:pt>
    <dgm:pt modelId="{9B5CF5B4-C56A-4B27-B438-A8CF699CAF14}" type="sibTrans" cxnId="{D5FBB6B4-BDDA-4927-80E8-A4F68D98800B}">
      <dgm:prSet/>
      <dgm:spPr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09ED5544-C181-4B8D-BD58-FB971909C7CF}">
      <dgm:prSet phldrT="[Text]"/>
      <dgm:spPr>
        <a:solidFill>
          <a:srgbClr val="92D05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/>
            <a:t>Java Database Connectivity</a:t>
          </a:r>
        </a:p>
      </dgm:t>
    </dgm:pt>
    <dgm:pt modelId="{3B4D1514-B1E8-4693-B7EA-722D4CFC2BA8}" type="parTrans" cxnId="{BF384046-E3C4-47AA-96AA-F2D335BB5A82}">
      <dgm:prSet/>
      <dgm:spPr/>
      <dgm:t>
        <a:bodyPr/>
        <a:lstStyle/>
        <a:p>
          <a:endParaRPr lang="en-US"/>
        </a:p>
      </dgm:t>
    </dgm:pt>
    <dgm:pt modelId="{FFA1A47E-E303-45D0-AECB-9D422D9B96F1}" type="sibTrans" cxnId="{BF384046-E3C4-47AA-96AA-F2D335BB5A82}">
      <dgm:prSet/>
      <dgm:spPr/>
      <dgm:t>
        <a:bodyPr/>
        <a:lstStyle/>
        <a:p>
          <a:endParaRPr lang="en-US"/>
        </a:p>
      </dgm:t>
    </dgm:pt>
    <dgm:pt modelId="{594BF85D-E9BC-439A-80D6-0EB4896FAE66}">
      <dgm:prSet phldrT="[Text]"/>
      <dgm:spPr>
        <a:solidFill>
          <a:srgbClr val="C00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>
              <a:solidFill>
                <a:schemeClr val="bg1"/>
              </a:solidFill>
            </a:rPr>
            <a:t>NULL values and Join Variants</a:t>
          </a:r>
        </a:p>
      </dgm:t>
    </dgm:pt>
    <dgm:pt modelId="{F9701C7C-9B01-4876-A1ED-4F2C271A4DC0}" type="parTrans" cxnId="{177AE26B-85F3-45B8-9830-6A178AF1ADDD}">
      <dgm:prSet/>
      <dgm:spPr/>
      <dgm:t>
        <a:bodyPr/>
        <a:lstStyle/>
        <a:p>
          <a:endParaRPr lang="en-US"/>
        </a:p>
      </dgm:t>
    </dgm:pt>
    <dgm:pt modelId="{120C55D7-E0EA-4E24-BA54-2E5BE7566668}" type="sibTrans" cxnId="{177AE26B-85F3-45B8-9830-6A178AF1ADDD}">
      <dgm:prSet/>
      <dgm:spPr/>
      <dgm:t>
        <a:bodyPr/>
        <a:lstStyle/>
        <a:p>
          <a:endParaRPr lang="en-US"/>
        </a:p>
      </dgm:t>
    </dgm:pt>
    <dgm:pt modelId="{9F2FF442-18A9-4A3A-BAD1-F2891071E406}">
      <dgm:prSet phldrT="[Text]"/>
      <dgm:spPr>
        <a:solidFill>
          <a:schemeClr val="accent6">
            <a:lumMod val="75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>
              <a:solidFill>
                <a:schemeClr val="bg1"/>
              </a:solidFill>
            </a:rPr>
            <a:t>Inserts, Deletions, and Updates</a:t>
          </a:r>
        </a:p>
      </dgm:t>
    </dgm:pt>
    <dgm:pt modelId="{A5B873D5-2B8E-49B8-A311-6C2006B4AEAF}" type="parTrans" cxnId="{D3377572-2583-4773-BE2C-F7AB9507ADA2}">
      <dgm:prSet/>
      <dgm:spPr/>
      <dgm:t>
        <a:bodyPr/>
        <a:lstStyle/>
        <a:p>
          <a:endParaRPr lang="en-US"/>
        </a:p>
      </dgm:t>
    </dgm:pt>
    <dgm:pt modelId="{437C3E46-AFB1-431E-A2C7-AB8CEDCC6AFC}" type="sibTrans" cxnId="{D3377572-2583-4773-BE2C-F7AB9507ADA2}">
      <dgm:prSet/>
      <dgm:spPr/>
      <dgm:t>
        <a:bodyPr/>
        <a:lstStyle/>
        <a:p>
          <a:endParaRPr lang="en-US"/>
        </a:p>
      </dgm:t>
    </dgm:pt>
    <dgm:pt modelId="{8D4BB782-D1CB-4178-BD6C-378E667E109F}" type="pres">
      <dgm:prSet presAssocID="{BE1645D6-1611-4DF4-8DF3-EEC32D8C4F8A}" presName="Name0" presStyleCnt="0">
        <dgm:presLayoutVars>
          <dgm:chMax val="7"/>
          <dgm:chPref val="7"/>
          <dgm:dir/>
        </dgm:presLayoutVars>
      </dgm:prSet>
      <dgm:spPr/>
    </dgm:pt>
    <dgm:pt modelId="{30E5EA73-69FE-4C99-B7E6-D2785DA2F8C5}" type="pres">
      <dgm:prSet presAssocID="{BE1645D6-1611-4DF4-8DF3-EEC32D8C4F8A}" presName="Name1" presStyleCnt="0"/>
      <dgm:spPr/>
    </dgm:pt>
    <dgm:pt modelId="{147482D8-F793-4B63-AC92-2D2E108DBAA0}" type="pres">
      <dgm:prSet presAssocID="{BE1645D6-1611-4DF4-8DF3-EEC32D8C4F8A}" presName="cycle" presStyleCnt="0"/>
      <dgm:spPr/>
    </dgm:pt>
    <dgm:pt modelId="{F2410933-DB5E-4543-A714-4AF5A203C95C}" type="pres">
      <dgm:prSet presAssocID="{BE1645D6-1611-4DF4-8DF3-EEC32D8C4F8A}" presName="srcNode" presStyleLbl="node1" presStyleIdx="0" presStyleCnt="4"/>
      <dgm:spPr/>
    </dgm:pt>
    <dgm:pt modelId="{C56633DC-E658-46D8-BE63-7CB1CCD3C8DC}" type="pres">
      <dgm:prSet presAssocID="{BE1645D6-1611-4DF4-8DF3-EEC32D8C4F8A}" presName="conn" presStyleLbl="parChTrans1D2" presStyleIdx="0" presStyleCnt="1"/>
      <dgm:spPr/>
    </dgm:pt>
    <dgm:pt modelId="{82F03708-A2AD-459B-AB59-7BBD9EB44E67}" type="pres">
      <dgm:prSet presAssocID="{BE1645D6-1611-4DF4-8DF3-EEC32D8C4F8A}" presName="extraNode" presStyleLbl="node1" presStyleIdx="0" presStyleCnt="4"/>
      <dgm:spPr/>
    </dgm:pt>
    <dgm:pt modelId="{9C6C1869-E7B2-4FB9-A22B-16BADC04A189}" type="pres">
      <dgm:prSet presAssocID="{BE1645D6-1611-4DF4-8DF3-EEC32D8C4F8A}" presName="dstNode" presStyleLbl="node1" presStyleIdx="0" presStyleCnt="4"/>
      <dgm:spPr/>
    </dgm:pt>
    <dgm:pt modelId="{C3322874-10EA-40EC-9D63-1BB6D510E057}" type="pres">
      <dgm:prSet presAssocID="{9F2FF442-18A9-4A3A-BAD1-F2891071E406}" presName="text_1" presStyleLbl="node1" presStyleIdx="0" presStyleCnt="4">
        <dgm:presLayoutVars>
          <dgm:bulletEnabled val="1"/>
        </dgm:presLayoutVars>
      </dgm:prSet>
      <dgm:spPr/>
    </dgm:pt>
    <dgm:pt modelId="{946A6C0A-8BCC-4A62-B966-CA2A2F7BDFF4}" type="pres">
      <dgm:prSet presAssocID="{9F2FF442-18A9-4A3A-BAD1-F2891071E406}" presName="accent_1" presStyleCnt="0"/>
      <dgm:spPr/>
    </dgm:pt>
    <dgm:pt modelId="{13A332D4-EC92-4070-A416-27A1CA573392}" type="pres">
      <dgm:prSet presAssocID="{9F2FF442-18A9-4A3A-BAD1-F2891071E406}" presName="accentRepeatNode" presStyleLbl="solidFgAcc1" presStyleIdx="0" presStyleCnt="4"/>
      <dgm:spPr>
        <a:solidFill>
          <a:schemeClr val="accent6">
            <a:lumMod val="75000"/>
          </a:schemeClr>
        </a:solidFill>
        <a:ln>
          <a:solidFill>
            <a:schemeClr val="tx1"/>
          </a:solidFill>
        </a:ln>
      </dgm:spPr>
    </dgm:pt>
    <dgm:pt modelId="{031E8727-2F6C-4577-840B-1AEFE2BE5B22}" type="pres">
      <dgm:prSet presAssocID="{594BF85D-E9BC-439A-80D6-0EB4896FAE66}" presName="text_2" presStyleLbl="node1" presStyleIdx="1" presStyleCnt="4">
        <dgm:presLayoutVars>
          <dgm:bulletEnabled val="1"/>
        </dgm:presLayoutVars>
      </dgm:prSet>
      <dgm:spPr/>
    </dgm:pt>
    <dgm:pt modelId="{8D545CA3-4E22-4E61-9FA1-84FE7741B223}" type="pres">
      <dgm:prSet presAssocID="{594BF85D-E9BC-439A-80D6-0EB4896FAE66}" presName="accent_2" presStyleCnt="0"/>
      <dgm:spPr/>
    </dgm:pt>
    <dgm:pt modelId="{58A99791-976C-4270-ABCC-A15CE6943D6C}" type="pres">
      <dgm:prSet presAssocID="{594BF85D-E9BC-439A-80D6-0EB4896FAE66}" presName="accentRepeatNode" presStyleLbl="solidFgAcc1" presStyleIdx="1" presStyleCnt="4"/>
      <dgm:spPr>
        <a:solidFill>
          <a:srgbClr val="C00000"/>
        </a:solidFill>
        <a:ln>
          <a:solidFill>
            <a:schemeClr val="tx1"/>
          </a:solidFill>
        </a:ln>
      </dgm:spPr>
    </dgm:pt>
    <dgm:pt modelId="{EC70E533-1292-4493-ACE9-53BC9D9BA739}" type="pres">
      <dgm:prSet presAssocID="{1639CA94-34C3-4B9C-92E1-C13864A4BA19}" presName="text_3" presStyleLbl="node1" presStyleIdx="2" presStyleCnt="4">
        <dgm:presLayoutVars>
          <dgm:bulletEnabled val="1"/>
        </dgm:presLayoutVars>
      </dgm:prSet>
      <dgm:spPr/>
    </dgm:pt>
    <dgm:pt modelId="{8A444327-F325-4654-BEAF-159F539BC77E}" type="pres">
      <dgm:prSet presAssocID="{1639CA94-34C3-4B9C-92E1-C13864A4BA19}" presName="accent_3" presStyleCnt="0"/>
      <dgm:spPr/>
    </dgm:pt>
    <dgm:pt modelId="{485F26A9-AA94-4ADA-AC54-FB58E0E0ED28}" type="pres">
      <dgm:prSet presAssocID="{1639CA94-34C3-4B9C-92E1-C13864A4BA19}" presName="accentRepeatNode" presStyleLbl="solidFgAcc1" presStyleIdx="2" presStyleCnt="4"/>
      <dgm:spPr>
        <a:solidFill>
          <a:srgbClr val="0070C0"/>
        </a:solidFill>
        <a:ln>
          <a:solidFill>
            <a:schemeClr val="tx1"/>
          </a:solidFill>
        </a:ln>
      </dgm:spPr>
    </dgm:pt>
    <dgm:pt modelId="{0AC899FE-72FA-49BB-A49B-3AAA914CF065}" type="pres">
      <dgm:prSet presAssocID="{09ED5544-C181-4B8D-BD58-FB971909C7CF}" presName="text_4" presStyleLbl="node1" presStyleIdx="3" presStyleCnt="4">
        <dgm:presLayoutVars>
          <dgm:bulletEnabled val="1"/>
        </dgm:presLayoutVars>
      </dgm:prSet>
      <dgm:spPr/>
    </dgm:pt>
    <dgm:pt modelId="{8847705F-BF9E-4949-8EB4-DD51923D2F33}" type="pres">
      <dgm:prSet presAssocID="{09ED5544-C181-4B8D-BD58-FB971909C7CF}" presName="accent_4" presStyleCnt="0"/>
      <dgm:spPr/>
    </dgm:pt>
    <dgm:pt modelId="{40745A35-F507-4CEF-B833-1B285989347C}" type="pres">
      <dgm:prSet presAssocID="{09ED5544-C181-4B8D-BD58-FB971909C7CF}" presName="accentRepeatNode" presStyleLbl="solidFgAcc1" presStyleIdx="3" presStyleCnt="4"/>
      <dgm:spPr>
        <a:solidFill>
          <a:srgbClr val="92D050"/>
        </a:solidFill>
        <a:ln>
          <a:solidFill>
            <a:schemeClr val="tx1"/>
          </a:solidFill>
        </a:ln>
      </dgm:spPr>
    </dgm:pt>
  </dgm:ptLst>
  <dgm:cxnLst>
    <dgm:cxn modelId="{5F32DB1C-4012-4A85-AACF-1140CD7EA9A2}" type="presOf" srcId="{9F2FF442-18A9-4A3A-BAD1-F2891071E406}" destId="{C3322874-10EA-40EC-9D63-1BB6D510E057}" srcOrd="0" destOrd="0" presId="urn:microsoft.com/office/officeart/2008/layout/VerticalCurvedList"/>
    <dgm:cxn modelId="{A8BA5260-AE49-4AD8-A9D3-4B916278FD83}" type="presOf" srcId="{09ED5544-C181-4B8D-BD58-FB971909C7CF}" destId="{0AC899FE-72FA-49BB-A49B-3AAA914CF065}" srcOrd="0" destOrd="0" presId="urn:microsoft.com/office/officeart/2008/layout/VerticalCurvedList"/>
    <dgm:cxn modelId="{BF384046-E3C4-47AA-96AA-F2D335BB5A82}" srcId="{BE1645D6-1611-4DF4-8DF3-EEC32D8C4F8A}" destId="{09ED5544-C181-4B8D-BD58-FB971909C7CF}" srcOrd="3" destOrd="0" parTransId="{3B4D1514-B1E8-4693-B7EA-722D4CFC2BA8}" sibTransId="{FFA1A47E-E303-45D0-AECB-9D422D9B96F1}"/>
    <dgm:cxn modelId="{0E579C6B-E45B-4B87-B4C0-8DE1F615CB4E}" type="presOf" srcId="{594BF85D-E9BC-439A-80D6-0EB4896FAE66}" destId="{031E8727-2F6C-4577-840B-1AEFE2BE5B22}" srcOrd="0" destOrd="0" presId="urn:microsoft.com/office/officeart/2008/layout/VerticalCurvedList"/>
    <dgm:cxn modelId="{177AE26B-85F3-45B8-9830-6A178AF1ADDD}" srcId="{BE1645D6-1611-4DF4-8DF3-EEC32D8C4F8A}" destId="{594BF85D-E9BC-439A-80D6-0EB4896FAE66}" srcOrd="1" destOrd="0" parTransId="{F9701C7C-9B01-4876-A1ED-4F2C271A4DC0}" sibTransId="{120C55D7-E0EA-4E24-BA54-2E5BE7566668}"/>
    <dgm:cxn modelId="{D3377572-2583-4773-BE2C-F7AB9507ADA2}" srcId="{BE1645D6-1611-4DF4-8DF3-EEC32D8C4F8A}" destId="{9F2FF442-18A9-4A3A-BAD1-F2891071E406}" srcOrd="0" destOrd="0" parTransId="{A5B873D5-2B8E-49B8-A311-6C2006B4AEAF}" sibTransId="{437C3E46-AFB1-431E-A2C7-AB8CEDCC6AFC}"/>
    <dgm:cxn modelId="{38FCFD7E-82B3-4371-A0BE-B93C761E9909}" type="presOf" srcId="{437C3E46-AFB1-431E-A2C7-AB8CEDCC6AFC}" destId="{C56633DC-E658-46D8-BE63-7CB1CCD3C8DC}" srcOrd="0" destOrd="0" presId="urn:microsoft.com/office/officeart/2008/layout/VerticalCurvedList"/>
    <dgm:cxn modelId="{C1943A89-2E42-426F-AE42-FD9CD5C23720}" type="presOf" srcId="{BE1645D6-1611-4DF4-8DF3-EEC32D8C4F8A}" destId="{8D4BB782-D1CB-4178-BD6C-378E667E109F}" srcOrd="0" destOrd="0" presId="urn:microsoft.com/office/officeart/2008/layout/VerticalCurvedList"/>
    <dgm:cxn modelId="{D5FBB6B4-BDDA-4927-80E8-A4F68D98800B}" srcId="{BE1645D6-1611-4DF4-8DF3-EEC32D8C4F8A}" destId="{1639CA94-34C3-4B9C-92E1-C13864A4BA19}" srcOrd="2" destOrd="0" parTransId="{1A7083B0-00E4-4EE8-9D2E-F851B46DB471}" sibTransId="{9B5CF5B4-C56A-4B27-B438-A8CF699CAF14}"/>
    <dgm:cxn modelId="{F1BBF2C7-EF76-47A1-9566-803BDCCCF3F8}" type="presOf" srcId="{1639CA94-34C3-4B9C-92E1-C13864A4BA19}" destId="{EC70E533-1292-4493-ACE9-53BC9D9BA739}" srcOrd="0" destOrd="0" presId="urn:microsoft.com/office/officeart/2008/layout/VerticalCurvedList"/>
    <dgm:cxn modelId="{364BDB00-5D6C-4A4B-8860-412AF800CC02}" type="presParOf" srcId="{8D4BB782-D1CB-4178-BD6C-378E667E109F}" destId="{30E5EA73-69FE-4C99-B7E6-D2785DA2F8C5}" srcOrd="0" destOrd="0" presId="urn:microsoft.com/office/officeart/2008/layout/VerticalCurvedList"/>
    <dgm:cxn modelId="{45D9DAC3-6BA9-4E9F-9427-E3F0D52095B6}" type="presParOf" srcId="{30E5EA73-69FE-4C99-B7E6-D2785DA2F8C5}" destId="{147482D8-F793-4B63-AC92-2D2E108DBAA0}" srcOrd="0" destOrd="0" presId="urn:microsoft.com/office/officeart/2008/layout/VerticalCurvedList"/>
    <dgm:cxn modelId="{57412AD8-6FDB-49D2-A3F4-ADD4C8AB882B}" type="presParOf" srcId="{147482D8-F793-4B63-AC92-2D2E108DBAA0}" destId="{F2410933-DB5E-4543-A714-4AF5A203C95C}" srcOrd="0" destOrd="0" presId="urn:microsoft.com/office/officeart/2008/layout/VerticalCurvedList"/>
    <dgm:cxn modelId="{EBF49816-3B95-48EA-B38C-40A21FB17DE4}" type="presParOf" srcId="{147482D8-F793-4B63-AC92-2D2E108DBAA0}" destId="{C56633DC-E658-46D8-BE63-7CB1CCD3C8DC}" srcOrd="1" destOrd="0" presId="urn:microsoft.com/office/officeart/2008/layout/VerticalCurvedList"/>
    <dgm:cxn modelId="{C05ED2E8-9192-47ED-A764-B33819EAFFFF}" type="presParOf" srcId="{147482D8-F793-4B63-AC92-2D2E108DBAA0}" destId="{82F03708-A2AD-459B-AB59-7BBD9EB44E67}" srcOrd="2" destOrd="0" presId="urn:microsoft.com/office/officeart/2008/layout/VerticalCurvedList"/>
    <dgm:cxn modelId="{FDFC62AA-7501-4114-BF86-98228587F3E2}" type="presParOf" srcId="{147482D8-F793-4B63-AC92-2D2E108DBAA0}" destId="{9C6C1869-E7B2-4FB9-A22B-16BADC04A189}" srcOrd="3" destOrd="0" presId="urn:microsoft.com/office/officeart/2008/layout/VerticalCurvedList"/>
    <dgm:cxn modelId="{97A205A7-74E6-4F25-98DD-B50918EA41E6}" type="presParOf" srcId="{30E5EA73-69FE-4C99-B7E6-D2785DA2F8C5}" destId="{C3322874-10EA-40EC-9D63-1BB6D510E057}" srcOrd="1" destOrd="0" presId="urn:microsoft.com/office/officeart/2008/layout/VerticalCurvedList"/>
    <dgm:cxn modelId="{C9139629-4E4F-45A5-B456-639C81438058}" type="presParOf" srcId="{30E5EA73-69FE-4C99-B7E6-D2785DA2F8C5}" destId="{946A6C0A-8BCC-4A62-B966-CA2A2F7BDFF4}" srcOrd="2" destOrd="0" presId="urn:microsoft.com/office/officeart/2008/layout/VerticalCurvedList"/>
    <dgm:cxn modelId="{28693BC7-5769-45E1-809B-D1C24334158E}" type="presParOf" srcId="{946A6C0A-8BCC-4A62-B966-CA2A2F7BDFF4}" destId="{13A332D4-EC92-4070-A416-27A1CA573392}" srcOrd="0" destOrd="0" presId="urn:microsoft.com/office/officeart/2008/layout/VerticalCurvedList"/>
    <dgm:cxn modelId="{777D12FA-350E-4194-B3EF-73A7F0F8D1D5}" type="presParOf" srcId="{30E5EA73-69FE-4C99-B7E6-D2785DA2F8C5}" destId="{031E8727-2F6C-4577-840B-1AEFE2BE5B22}" srcOrd="3" destOrd="0" presId="urn:microsoft.com/office/officeart/2008/layout/VerticalCurvedList"/>
    <dgm:cxn modelId="{33AF0396-6343-46E4-BCD3-6BA731798480}" type="presParOf" srcId="{30E5EA73-69FE-4C99-B7E6-D2785DA2F8C5}" destId="{8D545CA3-4E22-4E61-9FA1-84FE7741B223}" srcOrd="4" destOrd="0" presId="urn:microsoft.com/office/officeart/2008/layout/VerticalCurvedList"/>
    <dgm:cxn modelId="{E304040D-3EBC-49E2-9765-57E1AE51095D}" type="presParOf" srcId="{8D545CA3-4E22-4E61-9FA1-84FE7741B223}" destId="{58A99791-976C-4270-ABCC-A15CE6943D6C}" srcOrd="0" destOrd="0" presId="urn:microsoft.com/office/officeart/2008/layout/VerticalCurvedList"/>
    <dgm:cxn modelId="{CE332ECC-3357-4A90-8C93-CC93E297FA7B}" type="presParOf" srcId="{30E5EA73-69FE-4C99-B7E6-D2785DA2F8C5}" destId="{EC70E533-1292-4493-ACE9-53BC9D9BA739}" srcOrd="5" destOrd="0" presId="urn:microsoft.com/office/officeart/2008/layout/VerticalCurvedList"/>
    <dgm:cxn modelId="{157314BB-D844-435B-991C-483AD4BA4B32}" type="presParOf" srcId="{30E5EA73-69FE-4C99-B7E6-D2785DA2F8C5}" destId="{8A444327-F325-4654-BEAF-159F539BC77E}" srcOrd="6" destOrd="0" presId="urn:microsoft.com/office/officeart/2008/layout/VerticalCurvedList"/>
    <dgm:cxn modelId="{3FB76CFD-3FE6-45C6-94A1-79924BECE3A9}" type="presParOf" srcId="{8A444327-F325-4654-BEAF-159F539BC77E}" destId="{485F26A9-AA94-4ADA-AC54-FB58E0E0ED28}" srcOrd="0" destOrd="0" presId="urn:microsoft.com/office/officeart/2008/layout/VerticalCurvedList"/>
    <dgm:cxn modelId="{540BA8C9-AEA9-48F6-B99A-6F3E32452579}" type="presParOf" srcId="{30E5EA73-69FE-4C99-B7E6-D2785DA2F8C5}" destId="{0AC899FE-72FA-49BB-A49B-3AAA914CF065}" srcOrd="7" destOrd="0" presId="urn:microsoft.com/office/officeart/2008/layout/VerticalCurvedList"/>
    <dgm:cxn modelId="{F9DD97E9-F84B-41DE-ADE5-610536A36D48}" type="presParOf" srcId="{30E5EA73-69FE-4C99-B7E6-D2785DA2F8C5}" destId="{8847705F-BF9E-4949-8EB4-DD51923D2F33}" srcOrd="8" destOrd="0" presId="urn:microsoft.com/office/officeart/2008/layout/VerticalCurvedList"/>
    <dgm:cxn modelId="{5E3E6B8F-6ED8-4116-8C4C-AED4C037DD13}" type="presParOf" srcId="{8847705F-BF9E-4949-8EB4-DD51923D2F33}" destId="{40745A35-F507-4CEF-B833-1B285989347C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E1645D6-1611-4DF4-8DF3-EEC32D8C4F8A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639CA94-34C3-4B9C-92E1-C13864A4BA19}">
      <dgm:prSet phldrT="[Text]"/>
      <dgm:spPr>
        <a:solidFill>
          <a:srgbClr val="0070C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/>
            <a:t>Complex Integrity Constraints and Triggers</a:t>
          </a:r>
        </a:p>
      </dgm:t>
    </dgm:pt>
    <dgm:pt modelId="{1A7083B0-00E4-4EE8-9D2E-F851B46DB471}" type="parTrans" cxnId="{D5FBB6B4-BDDA-4927-80E8-A4F68D98800B}">
      <dgm:prSet/>
      <dgm:spPr/>
      <dgm:t>
        <a:bodyPr/>
        <a:lstStyle/>
        <a:p>
          <a:endParaRPr lang="en-US"/>
        </a:p>
      </dgm:t>
    </dgm:pt>
    <dgm:pt modelId="{9B5CF5B4-C56A-4B27-B438-A8CF699CAF14}" type="sibTrans" cxnId="{D5FBB6B4-BDDA-4927-80E8-A4F68D98800B}">
      <dgm:prSet/>
      <dgm:spPr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09ED5544-C181-4B8D-BD58-FB971909C7CF}">
      <dgm:prSet phldrT="[Text]"/>
      <dgm:spPr>
        <a:solidFill>
          <a:srgbClr val="92D05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/>
            <a:t>Java Database Connectivity</a:t>
          </a:r>
        </a:p>
      </dgm:t>
    </dgm:pt>
    <dgm:pt modelId="{3B4D1514-B1E8-4693-B7EA-722D4CFC2BA8}" type="parTrans" cxnId="{BF384046-E3C4-47AA-96AA-F2D335BB5A82}">
      <dgm:prSet/>
      <dgm:spPr/>
      <dgm:t>
        <a:bodyPr/>
        <a:lstStyle/>
        <a:p>
          <a:endParaRPr lang="en-US"/>
        </a:p>
      </dgm:t>
    </dgm:pt>
    <dgm:pt modelId="{FFA1A47E-E303-45D0-AECB-9D422D9B96F1}" type="sibTrans" cxnId="{BF384046-E3C4-47AA-96AA-F2D335BB5A82}">
      <dgm:prSet/>
      <dgm:spPr/>
      <dgm:t>
        <a:bodyPr/>
        <a:lstStyle/>
        <a:p>
          <a:endParaRPr lang="en-US"/>
        </a:p>
      </dgm:t>
    </dgm:pt>
    <dgm:pt modelId="{594BF85D-E9BC-439A-80D6-0EB4896FAE66}">
      <dgm:prSet phldrT="[Text]"/>
      <dgm:spPr>
        <a:solidFill>
          <a:srgbClr val="C00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>
              <a:solidFill>
                <a:schemeClr val="bg1"/>
              </a:solidFill>
            </a:rPr>
            <a:t>NULL values and Join Variants</a:t>
          </a:r>
        </a:p>
      </dgm:t>
    </dgm:pt>
    <dgm:pt modelId="{F9701C7C-9B01-4876-A1ED-4F2C271A4DC0}" type="parTrans" cxnId="{177AE26B-85F3-45B8-9830-6A178AF1ADDD}">
      <dgm:prSet/>
      <dgm:spPr/>
      <dgm:t>
        <a:bodyPr/>
        <a:lstStyle/>
        <a:p>
          <a:endParaRPr lang="en-US"/>
        </a:p>
      </dgm:t>
    </dgm:pt>
    <dgm:pt modelId="{120C55D7-E0EA-4E24-BA54-2E5BE7566668}" type="sibTrans" cxnId="{177AE26B-85F3-45B8-9830-6A178AF1ADDD}">
      <dgm:prSet/>
      <dgm:spPr/>
      <dgm:t>
        <a:bodyPr/>
        <a:lstStyle/>
        <a:p>
          <a:endParaRPr lang="en-US"/>
        </a:p>
      </dgm:t>
    </dgm:pt>
    <dgm:pt modelId="{9F2FF442-18A9-4A3A-BAD1-F2891071E406}">
      <dgm:prSet phldrT="[Text]"/>
      <dgm:spPr>
        <a:solidFill>
          <a:schemeClr val="accent6">
            <a:lumMod val="75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>
              <a:solidFill>
                <a:schemeClr val="bg1"/>
              </a:solidFill>
            </a:rPr>
            <a:t>Inserts, Deletions, and Updates</a:t>
          </a:r>
        </a:p>
      </dgm:t>
    </dgm:pt>
    <dgm:pt modelId="{A5B873D5-2B8E-49B8-A311-6C2006B4AEAF}" type="parTrans" cxnId="{D3377572-2583-4773-BE2C-F7AB9507ADA2}">
      <dgm:prSet/>
      <dgm:spPr/>
      <dgm:t>
        <a:bodyPr/>
        <a:lstStyle/>
        <a:p>
          <a:endParaRPr lang="en-US"/>
        </a:p>
      </dgm:t>
    </dgm:pt>
    <dgm:pt modelId="{437C3E46-AFB1-431E-A2C7-AB8CEDCC6AFC}" type="sibTrans" cxnId="{D3377572-2583-4773-BE2C-F7AB9507ADA2}">
      <dgm:prSet/>
      <dgm:spPr/>
      <dgm:t>
        <a:bodyPr/>
        <a:lstStyle/>
        <a:p>
          <a:endParaRPr lang="en-US"/>
        </a:p>
      </dgm:t>
    </dgm:pt>
    <dgm:pt modelId="{8D4BB782-D1CB-4178-BD6C-378E667E109F}" type="pres">
      <dgm:prSet presAssocID="{BE1645D6-1611-4DF4-8DF3-EEC32D8C4F8A}" presName="Name0" presStyleCnt="0">
        <dgm:presLayoutVars>
          <dgm:chMax val="7"/>
          <dgm:chPref val="7"/>
          <dgm:dir/>
        </dgm:presLayoutVars>
      </dgm:prSet>
      <dgm:spPr/>
    </dgm:pt>
    <dgm:pt modelId="{30E5EA73-69FE-4C99-B7E6-D2785DA2F8C5}" type="pres">
      <dgm:prSet presAssocID="{BE1645D6-1611-4DF4-8DF3-EEC32D8C4F8A}" presName="Name1" presStyleCnt="0"/>
      <dgm:spPr/>
    </dgm:pt>
    <dgm:pt modelId="{147482D8-F793-4B63-AC92-2D2E108DBAA0}" type="pres">
      <dgm:prSet presAssocID="{BE1645D6-1611-4DF4-8DF3-EEC32D8C4F8A}" presName="cycle" presStyleCnt="0"/>
      <dgm:spPr/>
    </dgm:pt>
    <dgm:pt modelId="{F2410933-DB5E-4543-A714-4AF5A203C95C}" type="pres">
      <dgm:prSet presAssocID="{BE1645D6-1611-4DF4-8DF3-EEC32D8C4F8A}" presName="srcNode" presStyleLbl="node1" presStyleIdx="0" presStyleCnt="4"/>
      <dgm:spPr/>
    </dgm:pt>
    <dgm:pt modelId="{C56633DC-E658-46D8-BE63-7CB1CCD3C8DC}" type="pres">
      <dgm:prSet presAssocID="{BE1645D6-1611-4DF4-8DF3-EEC32D8C4F8A}" presName="conn" presStyleLbl="parChTrans1D2" presStyleIdx="0" presStyleCnt="1"/>
      <dgm:spPr/>
    </dgm:pt>
    <dgm:pt modelId="{82F03708-A2AD-459B-AB59-7BBD9EB44E67}" type="pres">
      <dgm:prSet presAssocID="{BE1645D6-1611-4DF4-8DF3-EEC32D8C4F8A}" presName="extraNode" presStyleLbl="node1" presStyleIdx="0" presStyleCnt="4"/>
      <dgm:spPr/>
    </dgm:pt>
    <dgm:pt modelId="{9C6C1869-E7B2-4FB9-A22B-16BADC04A189}" type="pres">
      <dgm:prSet presAssocID="{BE1645D6-1611-4DF4-8DF3-EEC32D8C4F8A}" presName="dstNode" presStyleLbl="node1" presStyleIdx="0" presStyleCnt="4"/>
      <dgm:spPr/>
    </dgm:pt>
    <dgm:pt modelId="{C3322874-10EA-40EC-9D63-1BB6D510E057}" type="pres">
      <dgm:prSet presAssocID="{9F2FF442-18A9-4A3A-BAD1-F2891071E406}" presName="text_1" presStyleLbl="node1" presStyleIdx="0" presStyleCnt="4">
        <dgm:presLayoutVars>
          <dgm:bulletEnabled val="1"/>
        </dgm:presLayoutVars>
      </dgm:prSet>
      <dgm:spPr/>
    </dgm:pt>
    <dgm:pt modelId="{946A6C0A-8BCC-4A62-B966-CA2A2F7BDFF4}" type="pres">
      <dgm:prSet presAssocID="{9F2FF442-18A9-4A3A-BAD1-F2891071E406}" presName="accent_1" presStyleCnt="0"/>
      <dgm:spPr/>
    </dgm:pt>
    <dgm:pt modelId="{13A332D4-EC92-4070-A416-27A1CA573392}" type="pres">
      <dgm:prSet presAssocID="{9F2FF442-18A9-4A3A-BAD1-F2891071E406}" presName="accentRepeatNode" presStyleLbl="solidFgAcc1" presStyleIdx="0" presStyleCnt="4"/>
      <dgm:spPr>
        <a:solidFill>
          <a:schemeClr val="accent6">
            <a:lumMod val="75000"/>
          </a:schemeClr>
        </a:solidFill>
        <a:ln>
          <a:solidFill>
            <a:schemeClr val="tx1"/>
          </a:solidFill>
        </a:ln>
      </dgm:spPr>
    </dgm:pt>
    <dgm:pt modelId="{031E8727-2F6C-4577-840B-1AEFE2BE5B22}" type="pres">
      <dgm:prSet presAssocID="{594BF85D-E9BC-439A-80D6-0EB4896FAE66}" presName="text_2" presStyleLbl="node1" presStyleIdx="1" presStyleCnt="4">
        <dgm:presLayoutVars>
          <dgm:bulletEnabled val="1"/>
        </dgm:presLayoutVars>
      </dgm:prSet>
      <dgm:spPr/>
    </dgm:pt>
    <dgm:pt modelId="{8D545CA3-4E22-4E61-9FA1-84FE7741B223}" type="pres">
      <dgm:prSet presAssocID="{594BF85D-E9BC-439A-80D6-0EB4896FAE66}" presName="accent_2" presStyleCnt="0"/>
      <dgm:spPr/>
    </dgm:pt>
    <dgm:pt modelId="{58A99791-976C-4270-ABCC-A15CE6943D6C}" type="pres">
      <dgm:prSet presAssocID="{594BF85D-E9BC-439A-80D6-0EB4896FAE66}" presName="accentRepeatNode" presStyleLbl="solidFgAcc1" presStyleIdx="1" presStyleCnt="4"/>
      <dgm:spPr>
        <a:solidFill>
          <a:srgbClr val="C00000"/>
        </a:solidFill>
        <a:ln>
          <a:solidFill>
            <a:schemeClr val="tx1"/>
          </a:solidFill>
        </a:ln>
      </dgm:spPr>
    </dgm:pt>
    <dgm:pt modelId="{EC70E533-1292-4493-ACE9-53BC9D9BA739}" type="pres">
      <dgm:prSet presAssocID="{1639CA94-34C3-4B9C-92E1-C13864A4BA19}" presName="text_3" presStyleLbl="node1" presStyleIdx="2" presStyleCnt="4">
        <dgm:presLayoutVars>
          <dgm:bulletEnabled val="1"/>
        </dgm:presLayoutVars>
      </dgm:prSet>
      <dgm:spPr/>
    </dgm:pt>
    <dgm:pt modelId="{8A444327-F325-4654-BEAF-159F539BC77E}" type="pres">
      <dgm:prSet presAssocID="{1639CA94-34C3-4B9C-92E1-C13864A4BA19}" presName="accent_3" presStyleCnt="0"/>
      <dgm:spPr/>
    </dgm:pt>
    <dgm:pt modelId="{485F26A9-AA94-4ADA-AC54-FB58E0E0ED28}" type="pres">
      <dgm:prSet presAssocID="{1639CA94-34C3-4B9C-92E1-C13864A4BA19}" presName="accentRepeatNode" presStyleLbl="solidFgAcc1" presStyleIdx="2" presStyleCnt="4"/>
      <dgm:spPr>
        <a:solidFill>
          <a:srgbClr val="0070C0"/>
        </a:solidFill>
        <a:ln>
          <a:solidFill>
            <a:schemeClr val="tx1"/>
          </a:solidFill>
        </a:ln>
      </dgm:spPr>
    </dgm:pt>
    <dgm:pt modelId="{0AC899FE-72FA-49BB-A49B-3AAA914CF065}" type="pres">
      <dgm:prSet presAssocID="{09ED5544-C181-4B8D-BD58-FB971909C7CF}" presName="text_4" presStyleLbl="node1" presStyleIdx="3" presStyleCnt="4">
        <dgm:presLayoutVars>
          <dgm:bulletEnabled val="1"/>
        </dgm:presLayoutVars>
      </dgm:prSet>
      <dgm:spPr/>
    </dgm:pt>
    <dgm:pt modelId="{8847705F-BF9E-4949-8EB4-DD51923D2F33}" type="pres">
      <dgm:prSet presAssocID="{09ED5544-C181-4B8D-BD58-FB971909C7CF}" presName="accent_4" presStyleCnt="0"/>
      <dgm:spPr/>
    </dgm:pt>
    <dgm:pt modelId="{40745A35-F507-4CEF-B833-1B285989347C}" type="pres">
      <dgm:prSet presAssocID="{09ED5544-C181-4B8D-BD58-FB971909C7CF}" presName="accentRepeatNode" presStyleLbl="solidFgAcc1" presStyleIdx="3" presStyleCnt="4"/>
      <dgm:spPr>
        <a:solidFill>
          <a:srgbClr val="92D050"/>
        </a:solidFill>
        <a:ln>
          <a:solidFill>
            <a:schemeClr val="tx1"/>
          </a:solidFill>
        </a:ln>
      </dgm:spPr>
    </dgm:pt>
  </dgm:ptLst>
  <dgm:cxnLst>
    <dgm:cxn modelId="{5F32DB1C-4012-4A85-AACF-1140CD7EA9A2}" type="presOf" srcId="{9F2FF442-18A9-4A3A-BAD1-F2891071E406}" destId="{C3322874-10EA-40EC-9D63-1BB6D510E057}" srcOrd="0" destOrd="0" presId="urn:microsoft.com/office/officeart/2008/layout/VerticalCurvedList"/>
    <dgm:cxn modelId="{A8BA5260-AE49-4AD8-A9D3-4B916278FD83}" type="presOf" srcId="{09ED5544-C181-4B8D-BD58-FB971909C7CF}" destId="{0AC899FE-72FA-49BB-A49B-3AAA914CF065}" srcOrd="0" destOrd="0" presId="urn:microsoft.com/office/officeart/2008/layout/VerticalCurvedList"/>
    <dgm:cxn modelId="{BF384046-E3C4-47AA-96AA-F2D335BB5A82}" srcId="{BE1645D6-1611-4DF4-8DF3-EEC32D8C4F8A}" destId="{09ED5544-C181-4B8D-BD58-FB971909C7CF}" srcOrd="3" destOrd="0" parTransId="{3B4D1514-B1E8-4693-B7EA-722D4CFC2BA8}" sibTransId="{FFA1A47E-E303-45D0-AECB-9D422D9B96F1}"/>
    <dgm:cxn modelId="{0E579C6B-E45B-4B87-B4C0-8DE1F615CB4E}" type="presOf" srcId="{594BF85D-E9BC-439A-80D6-0EB4896FAE66}" destId="{031E8727-2F6C-4577-840B-1AEFE2BE5B22}" srcOrd="0" destOrd="0" presId="urn:microsoft.com/office/officeart/2008/layout/VerticalCurvedList"/>
    <dgm:cxn modelId="{177AE26B-85F3-45B8-9830-6A178AF1ADDD}" srcId="{BE1645D6-1611-4DF4-8DF3-EEC32D8C4F8A}" destId="{594BF85D-E9BC-439A-80D6-0EB4896FAE66}" srcOrd="1" destOrd="0" parTransId="{F9701C7C-9B01-4876-A1ED-4F2C271A4DC0}" sibTransId="{120C55D7-E0EA-4E24-BA54-2E5BE7566668}"/>
    <dgm:cxn modelId="{D3377572-2583-4773-BE2C-F7AB9507ADA2}" srcId="{BE1645D6-1611-4DF4-8DF3-EEC32D8C4F8A}" destId="{9F2FF442-18A9-4A3A-BAD1-F2891071E406}" srcOrd="0" destOrd="0" parTransId="{A5B873D5-2B8E-49B8-A311-6C2006B4AEAF}" sibTransId="{437C3E46-AFB1-431E-A2C7-AB8CEDCC6AFC}"/>
    <dgm:cxn modelId="{38FCFD7E-82B3-4371-A0BE-B93C761E9909}" type="presOf" srcId="{437C3E46-AFB1-431E-A2C7-AB8CEDCC6AFC}" destId="{C56633DC-E658-46D8-BE63-7CB1CCD3C8DC}" srcOrd="0" destOrd="0" presId="urn:microsoft.com/office/officeart/2008/layout/VerticalCurvedList"/>
    <dgm:cxn modelId="{C1943A89-2E42-426F-AE42-FD9CD5C23720}" type="presOf" srcId="{BE1645D6-1611-4DF4-8DF3-EEC32D8C4F8A}" destId="{8D4BB782-D1CB-4178-BD6C-378E667E109F}" srcOrd="0" destOrd="0" presId="urn:microsoft.com/office/officeart/2008/layout/VerticalCurvedList"/>
    <dgm:cxn modelId="{D5FBB6B4-BDDA-4927-80E8-A4F68D98800B}" srcId="{BE1645D6-1611-4DF4-8DF3-EEC32D8C4F8A}" destId="{1639CA94-34C3-4B9C-92E1-C13864A4BA19}" srcOrd="2" destOrd="0" parTransId="{1A7083B0-00E4-4EE8-9D2E-F851B46DB471}" sibTransId="{9B5CF5B4-C56A-4B27-B438-A8CF699CAF14}"/>
    <dgm:cxn modelId="{F1BBF2C7-EF76-47A1-9566-803BDCCCF3F8}" type="presOf" srcId="{1639CA94-34C3-4B9C-92E1-C13864A4BA19}" destId="{EC70E533-1292-4493-ACE9-53BC9D9BA739}" srcOrd="0" destOrd="0" presId="urn:microsoft.com/office/officeart/2008/layout/VerticalCurvedList"/>
    <dgm:cxn modelId="{364BDB00-5D6C-4A4B-8860-412AF800CC02}" type="presParOf" srcId="{8D4BB782-D1CB-4178-BD6C-378E667E109F}" destId="{30E5EA73-69FE-4C99-B7E6-D2785DA2F8C5}" srcOrd="0" destOrd="0" presId="urn:microsoft.com/office/officeart/2008/layout/VerticalCurvedList"/>
    <dgm:cxn modelId="{45D9DAC3-6BA9-4E9F-9427-E3F0D52095B6}" type="presParOf" srcId="{30E5EA73-69FE-4C99-B7E6-D2785DA2F8C5}" destId="{147482D8-F793-4B63-AC92-2D2E108DBAA0}" srcOrd="0" destOrd="0" presId="urn:microsoft.com/office/officeart/2008/layout/VerticalCurvedList"/>
    <dgm:cxn modelId="{57412AD8-6FDB-49D2-A3F4-ADD4C8AB882B}" type="presParOf" srcId="{147482D8-F793-4B63-AC92-2D2E108DBAA0}" destId="{F2410933-DB5E-4543-A714-4AF5A203C95C}" srcOrd="0" destOrd="0" presId="urn:microsoft.com/office/officeart/2008/layout/VerticalCurvedList"/>
    <dgm:cxn modelId="{EBF49816-3B95-48EA-B38C-40A21FB17DE4}" type="presParOf" srcId="{147482D8-F793-4B63-AC92-2D2E108DBAA0}" destId="{C56633DC-E658-46D8-BE63-7CB1CCD3C8DC}" srcOrd="1" destOrd="0" presId="urn:microsoft.com/office/officeart/2008/layout/VerticalCurvedList"/>
    <dgm:cxn modelId="{C05ED2E8-9192-47ED-A764-B33819EAFFFF}" type="presParOf" srcId="{147482D8-F793-4B63-AC92-2D2E108DBAA0}" destId="{82F03708-A2AD-459B-AB59-7BBD9EB44E67}" srcOrd="2" destOrd="0" presId="urn:microsoft.com/office/officeart/2008/layout/VerticalCurvedList"/>
    <dgm:cxn modelId="{FDFC62AA-7501-4114-BF86-98228587F3E2}" type="presParOf" srcId="{147482D8-F793-4B63-AC92-2D2E108DBAA0}" destId="{9C6C1869-E7B2-4FB9-A22B-16BADC04A189}" srcOrd="3" destOrd="0" presId="urn:microsoft.com/office/officeart/2008/layout/VerticalCurvedList"/>
    <dgm:cxn modelId="{97A205A7-74E6-4F25-98DD-B50918EA41E6}" type="presParOf" srcId="{30E5EA73-69FE-4C99-B7E6-D2785DA2F8C5}" destId="{C3322874-10EA-40EC-9D63-1BB6D510E057}" srcOrd="1" destOrd="0" presId="urn:microsoft.com/office/officeart/2008/layout/VerticalCurvedList"/>
    <dgm:cxn modelId="{C9139629-4E4F-45A5-B456-639C81438058}" type="presParOf" srcId="{30E5EA73-69FE-4C99-B7E6-D2785DA2F8C5}" destId="{946A6C0A-8BCC-4A62-B966-CA2A2F7BDFF4}" srcOrd="2" destOrd="0" presId="urn:microsoft.com/office/officeart/2008/layout/VerticalCurvedList"/>
    <dgm:cxn modelId="{28693BC7-5769-45E1-809B-D1C24334158E}" type="presParOf" srcId="{946A6C0A-8BCC-4A62-B966-CA2A2F7BDFF4}" destId="{13A332D4-EC92-4070-A416-27A1CA573392}" srcOrd="0" destOrd="0" presId="urn:microsoft.com/office/officeart/2008/layout/VerticalCurvedList"/>
    <dgm:cxn modelId="{777D12FA-350E-4194-B3EF-73A7F0F8D1D5}" type="presParOf" srcId="{30E5EA73-69FE-4C99-B7E6-D2785DA2F8C5}" destId="{031E8727-2F6C-4577-840B-1AEFE2BE5B22}" srcOrd="3" destOrd="0" presId="urn:microsoft.com/office/officeart/2008/layout/VerticalCurvedList"/>
    <dgm:cxn modelId="{33AF0396-6343-46E4-BCD3-6BA731798480}" type="presParOf" srcId="{30E5EA73-69FE-4C99-B7E6-D2785DA2F8C5}" destId="{8D545CA3-4E22-4E61-9FA1-84FE7741B223}" srcOrd="4" destOrd="0" presId="urn:microsoft.com/office/officeart/2008/layout/VerticalCurvedList"/>
    <dgm:cxn modelId="{E304040D-3EBC-49E2-9765-57E1AE51095D}" type="presParOf" srcId="{8D545CA3-4E22-4E61-9FA1-84FE7741B223}" destId="{58A99791-976C-4270-ABCC-A15CE6943D6C}" srcOrd="0" destOrd="0" presId="urn:microsoft.com/office/officeart/2008/layout/VerticalCurvedList"/>
    <dgm:cxn modelId="{CE332ECC-3357-4A90-8C93-CC93E297FA7B}" type="presParOf" srcId="{30E5EA73-69FE-4C99-B7E6-D2785DA2F8C5}" destId="{EC70E533-1292-4493-ACE9-53BC9D9BA739}" srcOrd="5" destOrd="0" presId="urn:microsoft.com/office/officeart/2008/layout/VerticalCurvedList"/>
    <dgm:cxn modelId="{157314BB-D844-435B-991C-483AD4BA4B32}" type="presParOf" srcId="{30E5EA73-69FE-4C99-B7E6-D2785DA2F8C5}" destId="{8A444327-F325-4654-BEAF-159F539BC77E}" srcOrd="6" destOrd="0" presId="urn:microsoft.com/office/officeart/2008/layout/VerticalCurvedList"/>
    <dgm:cxn modelId="{3FB76CFD-3FE6-45C6-94A1-79924BECE3A9}" type="presParOf" srcId="{8A444327-F325-4654-BEAF-159F539BC77E}" destId="{485F26A9-AA94-4ADA-AC54-FB58E0E0ED28}" srcOrd="0" destOrd="0" presId="urn:microsoft.com/office/officeart/2008/layout/VerticalCurvedList"/>
    <dgm:cxn modelId="{540BA8C9-AEA9-48F6-B99A-6F3E32452579}" type="presParOf" srcId="{30E5EA73-69FE-4C99-B7E6-D2785DA2F8C5}" destId="{0AC899FE-72FA-49BB-A49B-3AAA914CF065}" srcOrd="7" destOrd="0" presId="urn:microsoft.com/office/officeart/2008/layout/VerticalCurvedList"/>
    <dgm:cxn modelId="{F9DD97E9-F84B-41DE-ADE5-610536A36D48}" type="presParOf" srcId="{30E5EA73-69FE-4C99-B7E6-D2785DA2F8C5}" destId="{8847705F-BF9E-4949-8EB4-DD51923D2F33}" srcOrd="8" destOrd="0" presId="urn:microsoft.com/office/officeart/2008/layout/VerticalCurvedList"/>
    <dgm:cxn modelId="{5E3E6B8F-6ED8-4116-8C4C-AED4C037DD13}" type="presParOf" srcId="{8847705F-BF9E-4949-8EB4-DD51923D2F33}" destId="{40745A35-F507-4CEF-B833-1B285989347C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E1645D6-1611-4DF4-8DF3-EEC32D8C4F8A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639CA94-34C3-4B9C-92E1-C13864A4BA19}">
      <dgm:prSet phldrT="[Text]"/>
      <dgm:spPr>
        <a:solidFill>
          <a:srgbClr val="0070C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/>
            <a:t>Complex Integrity Constraints and Triggers</a:t>
          </a:r>
        </a:p>
      </dgm:t>
    </dgm:pt>
    <dgm:pt modelId="{1A7083B0-00E4-4EE8-9D2E-F851B46DB471}" type="parTrans" cxnId="{D5FBB6B4-BDDA-4927-80E8-A4F68D98800B}">
      <dgm:prSet/>
      <dgm:spPr/>
      <dgm:t>
        <a:bodyPr/>
        <a:lstStyle/>
        <a:p>
          <a:endParaRPr lang="en-US"/>
        </a:p>
      </dgm:t>
    </dgm:pt>
    <dgm:pt modelId="{9B5CF5B4-C56A-4B27-B438-A8CF699CAF14}" type="sibTrans" cxnId="{D5FBB6B4-BDDA-4927-80E8-A4F68D98800B}">
      <dgm:prSet/>
      <dgm:spPr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09ED5544-C181-4B8D-BD58-FB971909C7CF}">
      <dgm:prSet phldrT="[Text]"/>
      <dgm:spPr>
        <a:solidFill>
          <a:srgbClr val="92D05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/>
            <a:t>Java Database Connectivity</a:t>
          </a:r>
        </a:p>
      </dgm:t>
    </dgm:pt>
    <dgm:pt modelId="{3B4D1514-B1E8-4693-B7EA-722D4CFC2BA8}" type="parTrans" cxnId="{BF384046-E3C4-47AA-96AA-F2D335BB5A82}">
      <dgm:prSet/>
      <dgm:spPr/>
      <dgm:t>
        <a:bodyPr/>
        <a:lstStyle/>
        <a:p>
          <a:endParaRPr lang="en-US"/>
        </a:p>
      </dgm:t>
    </dgm:pt>
    <dgm:pt modelId="{FFA1A47E-E303-45D0-AECB-9D422D9B96F1}" type="sibTrans" cxnId="{BF384046-E3C4-47AA-96AA-F2D335BB5A82}">
      <dgm:prSet/>
      <dgm:spPr/>
      <dgm:t>
        <a:bodyPr/>
        <a:lstStyle/>
        <a:p>
          <a:endParaRPr lang="en-US"/>
        </a:p>
      </dgm:t>
    </dgm:pt>
    <dgm:pt modelId="{594BF85D-E9BC-439A-80D6-0EB4896FAE66}">
      <dgm:prSet phldrT="[Text]"/>
      <dgm:spPr>
        <a:solidFill>
          <a:srgbClr val="C00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>
              <a:solidFill>
                <a:schemeClr val="bg1"/>
              </a:solidFill>
            </a:rPr>
            <a:t>NULL values and Join Variants</a:t>
          </a:r>
        </a:p>
      </dgm:t>
    </dgm:pt>
    <dgm:pt modelId="{F9701C7C-9B01-4876-A1ED-4F2C271A4DC0}" type="parTrans" cxnId="{177AE26B-85F3-45B8-9830-6A178AF1ADDD}">
      <dgm:prSet/>
      <dgm:spPr/>
      <dgm:t>
        <a:bodyPr/>
        <a:lstStyle/>
        <a:p>
          <a:endParaRPr lang="en-US"/>
        </a:p>
      </dgm:t>
    </dgm:pt>
    <dgm:pt modelId="{120C55D7-E0EA-4E24-BA54-2E5BE7566668}" type="sibTrans" cxnId="{177AE26B-85F3-45B8-9830-6A178AF1ADDD}">
      <dgm:prSet/>
      <dgm:spPr/>
      <dgm:t>
        <a:bodyPr/>
        <a:lstStyle/>
        <a:p>
          <a:endParaRPr lang="en-US"/>
        </a:p>
      </dgm:t>
    </dgm:pt>
    <dgm:pt modelId="{9F2FF442-18A9-4A3A-BAD1-F2891071E406}">
      <dgm:prSet phldrT="[Text]"/>
      <dgm:spPr>
        <a:solidFill>
          <a:schemeClr val="accent6">
            <a:lumMod val="75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>
              <a:solidFill>
                <a:schemeClr val="bg1"/>
              </a:solidFill>
            </a:rPr>
            <a:t>Inserts, Deletions, and Updates</a:t>
          </a:r>
        </a:p>
      </dgm:t>
    </dgm:pt>
    <dgm:pt modelId="{A5B873D5-2B8E-49B8-A311-6C2006B4AEAF}" type="parTrans" cxnId="{D3377572-2583-4773-BE2C-F7AB9507ADA2}">
      <dgm:prSet/>
      <dgm:spPr/>
      <dgm:t>
        <a:bodyPr/>
        <a:lstStyle/>
        <a:p>
          <a:endParaRPr lang="en-US"/>
        </a:p>
      </dgm:t>
    </dgm:pt>
    <dgm:pt modelId="{437C3E46-AFB1-431E-A2C7-AB8CEDCC6AFC}" type="sibTrans" cxnId="{D3377572-2583-4773-BE2C-F7AB9507ADA2}">
      <dgm:prSet/>
      <dgm:spPr/>
      <dgm:t>
        <a:bodyPr/>
        <a:lstStyle/>
        <a:p>
          <a:endParaRPr lang="en-US"/>
        </a:p>
      </dgm:t>
    </dgm:pt>
    <dgm:pt modelId="{8D4BB782-D1CB-4178-BD6C-378E667E109F}" type="pres">
      <dgm:prSet presAssocID="{BE1645D6-1611-4DF4-8DF3-EEC32D8C4F8A}" presName="Name0" presStyleCnt="0">
        <dgm:presLayoutVars>
          <dgm:chMax val="7"/>
          <dgm:chPref val="7"/>
          <dgm:dir/>
        </dgm:presLayoutVars>
      </dgm:prSet>
      <dgm:spPr/>
    </dgm:pt>
    <dgm:pt modelId="{30E5EA73-69FE-4C99-B7E6-D2785DA2F8C5}" type="pres">
      <dgm:prSet presAssocID="{BE1645D6-1611-4DF4-8DF3-EEC32D8C4F8A}" presName="Name1" presStyleCnt="0"/>
      <dgm:spPr/>
    </dgm:pt>
    <dgm:pt modelId="{147482D8-F793-4B63-AC92-2D2E108DBAA0}" type="pres">
      <dgm:prSet presAssocID="{BE1645D6-1611-4DF4-8DF3-EEC32D8C4F8A}" presName="cycle" presStyleCnt="0"/>
      <dgm:spPr/>
    </dgm:pt>
    <dgm:pt modelId="{F2410933-DB5E-4543-A714-4AF5A203C95C}" type="pres">
      <dgm:prSet presAssocID="{BE1645D6-1611-4DF4-8DF3-EEC32D8C4F8A}" presName="srcNode" presStyleLbl="node1" presStyleIdx="0" presStyleCnt="4"/>
      <dgm:spPr/>
    </dgm:pt>
    <dgm:pt modelId="{C56633DC-E658-46D8-BE63-7CB1CCD3C8DC}" type="pres">
      <dgm:prSet presAssocID="{BE1645D6-1611-4DF4-8DF3-EEC32D8C4F8A}" presName="conn" presStyleLbl="parChTrans1D2" presStyleIdx="0" presStyleCnt="1"/>
      <dgm:spPr/>
    </dgm:pt>
    <dgm:pt modelId="{82F03708-A2AD-459B-AB59-7BBD9EB44E67}" type="pres">
      <dgm:prSet presAssocID="{BE1645D6-1611-4DF4-8DF3-EEC32D8C4F8A}" presName="extraNode" presStyleLbl="node1" presStyleIdx="0" presStyleCnt="4"/>
      <dgm:spPr/>
    </dgm:pt>
    <dgm:pt modelId="{9C6C1869-E7B2-4FB9-A22B-16BADC04A189}" type="pres">
      <dgm:prSet presAssocID="{BE1645D6-1611-4DF4-8DF3-EEC32D8C4F8A}" presName="dstNode" presStyleLbl="node1" presStyleIdx="0" presStyleCnt="4"/>
      <dgm:spPr/>
    </dgm:pt>
    <dgm:pt modelId="{C3322874-10EA-40EC-9D63-1BB6D510E057}" type="pres">
      <dgm:prSet presAssocID="{9F2FF442-18A9-4A3A-BAD1-F2891071E406}" presName="text_1" presStyleLbl="node1" presStyleIdx="0" presStyleCnt="4">
        <dgm:presLayoutVars>
          <dgm:bulletEnabled val="1"/>
        </dgm:presLayoutVars>
      </dgm:prSet>
      <dgm:spPr/>
    </dgm:pt>
    <dgm:pt modelId="{946A6C0A-8BCC-4A62-B966-CA2A2F7BDFF4}" type="pres">
      <dgm:prSet presAssocID="{9F2FF442-18A9-4A3A-BAD1-F2891071E406}" presName="accent_1" presStyleCnt="0"/>
      <dgm:spPr/>
    </dgm:pt>
    <dgm:pt modelId="{13A332D4-EC92-4070-A416-27A1CA573392}" type="pres">
      <dgm:prSet presAssocID="{9F2FF442-18A9-4A3A-BAD1-F2891071E406}" presName="accentRepeatNode" presStyleLbl="solidFgAcc1" presStyleIdx="0" presStyleCnt="4"/>
      <dgm:spPr>
        <a:solidFill>
          <a:schemeClr val="accent6">
            <a:lumMod val="75000"/>
          </a:schemeClr>
        </a:solidFill>
        <a:ln>
          <a:solidFill>
            <a:schemeClr val="tx1"/>
          </a:solidFill>
        </a:ln>
      </dgm:spPr>
    </dgm:pt>
    <dgm:pt modelId="{031E8727-2F6C-4577-840B-1AEFE2BE5B22}" type="pres">
      <dgm:prSet presAssocID="{594BF85D-E9BC-439A-80D6-0EB4896FAE66}" presName="text_2" presStyleLbl="node1" presStyleIdx="1" presStyleCnt="4">
        <dgm:presLayoutVars>
          <dgm:bulletEnabled val="1"/>
        </dgm:presLayoutVars>
      </dgm:prSet>
      <dgm:spPr/>
    </dgm:pt>
    <dgm:pt modelId="{8D545CA3-4E22-4E61-9FA1-84FE7741B223}" type="pres">
      <dgm:prSet presAssocID="{594BF85D-E9BC-439A-80D6-0EB4896FAE66}" presName="accent_2" presStyleCnt="0"/>
      <dgm:spPr/>
    </dgm:pt>
    <dgm:pt modelId="{58A99791-976C-4270-ABCC-A15CE6943D6C}" type="pres">
      <dgm:prSet presAssocID="{594BF85D-E9BC-439A-80D6-0EB4896FAE66}" presName="accentRepeatNode" presStyleLbl="solidFgAcc1" presStyleIdx="1" presStyleCnt="4"/>
      <dgm:spPr>
        <a:solidFill>
          <a:srgbClr val="C00000"/>
        </a:solidFill>
        <a:ln>
          <a:solidFill>
            <a:schemeClr val="tx1"/>
          </a:solidFill>
        </a:ln>
      </dgm:spPr>
    </dgm:pt>
    <dgm:pt modelId="{EC70E533-1292-4493-ACE9-53BC9D9BA739}" type="pres">
      <dgm:prSet presAssocID="{1639CA94-34C3-4B9C-92E1-C13864A4BA19}" presName="text_3" presStyleLbl="node1" presStyleIdx="2" presStyleCnt="4">
        <dgm:presLayoutVars>
          <dgm:bulletEnabled val="1"/>
        </dgm:presLayoutVars>
      </dgm:prSet>
      <dgm:spPr/>
    </dgm:pt>
    <dgm:pt modelId="{8A444327-F325-4654-BEAF-159F539BC77E}" type="pres">
      <dgm:prSet presAssocID="{1639CA94-34C3-4B9C-92E1-C13864A4BA19}" presName="accent_3" presStyleCnt="0"/>
      <dgm:spPr/>
    </dgm:pt>
    <dgm:pt modelId="{485F26A9-AA94-4ADA-AC54-FB58E0E0ED28}" type="pres">
      <dgm:prSet presAssocID="{1639CA94-34C3-4B9C-92E1-C13864A4BA19}" presName="accentRepeatNode" presStyleLbl="solidFgAcc1" presStyleIdx="2" presStyleCnt="4"/>
      <dgm:spPr>
        <a:solidFill>
          <a:srgbClr val="0070C0"/>
        </a:solidFill>
        <a:ln>
          <a:solidFill>
            <a:schemeClr val="tx1"/>
          </a:solidFill>
        </a:ln>
      </dgm:spPr>
    </dgm:pt>
    <dgm:pt modelId="{0AC899FE-72FA-49BB-A49B-3AAA914CF065}" type="pres">
      <dgm:prSet presAssocID="{09ED5544-C181-4B8D-BD58-FB971909C7CF}" presName="text_4" presStyleLbl="node1" presStyleIdx="3" presStyleCnt="4">
        <dgm:presLayoutVars>
          <dgm:bulletEnabled val="1"/>
        </dgm:presLayoutVars>
      </dgm:prSet>
      <dgm:spPr/>
    </dgm:pt>
    <dgm:pt modelId="{8847705F-BF9E-4949-8EB4-DD51923D2F33}" type="pres">
      <dgm:prSet presAssocID="{09ED5544-C181-4B8D-BD58-FB971909C7CF}" presName="accent_4" presStyleCnt="0"/>
      <dgm:spPr/>
    </dgm:pt>
    <dgm:pt modelId="{40745A35-F507-4CEF-B833-1B285989347C}" type="pres">
      <dgm:prSet presAssocID="{09ED5544-C181-4B8D-BD58-FB971909C7CF}" presName="accentRepeatNode" presStyleLbl="solidFgAcc1" presStyleIdx="3" presStyleCnt="4"/>
      <dgm:spPr>
        <a:solidFill>
          <a:srgbClr val="92D050"/>
        </a:solidFill>
        <a:ln>
          <a:solidFill>
            <a:schemeClr val="tx1"/>
          </a:solidFill>
        </a:ln>
      </dgm:spPr>
    </dgm:pt>
  </dgm:ptLst>
  <dgm:cxnLst>
    <dgm:cxn modelId="{5F32DB1C-4012-4A85-AACF-1140CD7EA9A2}" type="presOf" srcId="{9F2FF442-18A9-4A3A-BAD1-F2891071E406}" destId="{C3322874-10EA-40EC-9D63-1BB6D510E057}" srcOrd="0" destOrd="0" presId="urn:microsoft.com/office/officeart/2008/layout/VerticalCurvedList"/>
    <dgm:cxn modelId="{A8BA5260-AE49-4AD8-A9D3-4B916278FD83}" type="presOf" srcId="{09ED5544-C181-4B8D-BD58-FB971909C7CF}" destId="{0AC899FE-72FA-49BB-A49B-3AAA914CF065}" srcOrd="0" destOrd="0" presId="urn:microsoft.com/office/officeart/2008/layout/VerticalCurvedList"/>
    <dgm:cxn modelId="{BF384046-E3C4-47AA-96AA-F2D335BB5A82}" srcId="{BE1645D6-1611-4DF4-8DF3-EEC32D8C4F8A}" destId="{09ED5544-C181-4B8D-BD58-FB971909C7CF}" srcOrd="3" destOrd="0" parTransId="{3B4D1514-B1E8-4693-B7EA-722D4CFC2BA8}" sibTransId="{FFA1A47E-E303-45D0-AECB-9D422D9B96F1}"/>
    <dgm:cxn modelId="{0E579C6B-E45B-4B87-B4C0-8DE1F615CB4E}" type="presOf" srcId="{594BF85D-E9BC-439A-80D6-0EB4896FAE66}" destId="{031E8727-2F6C-4577-840B-1AEFE2BE5B22}" srcOrd="0" destOrd="0" presId="urn:microsoft.com/office/officeart/2008/layout/VerticalCurvedList"/>
    <dgm:cxn modelId="{177AE26B-85F3-45B8-9830-6A178AF1ADDD}" srcId="{BE1645D6-1611-4DF4-8DF3-EEC32D8C4F8A}" destId="{594BF85D-E9BC-439A-80D6-0EB4896FAE66}" srcOrd="1" destOrd="0" parTransId="{F9701C7C-9B01-4876-A1ED-4F2C271A4DC0}" sibTransId="{120C55D7-E0EA-4E24-BA54-2E5BE7566668}"/>
    <dgm:cxn modelId="{D3377572-2583-4773-BE2C-F7AB9507ADA2}" srcId="{BE1645D6-1611-4DF4-8DF3-EEC32D8C4F8A}" destId="{9F2FF442-18A9-4A3A-BAD1-F2891071E406}" srcOrd="0" destOrd="0" parTransId="{A5B873D5-2B8E-49B8-A311-6C2006B4AEAF}" sibTransId="{437C3E46-AFB1-431E-A2C7-AB8CEDCC6AFC}"/>
    <dgm:cxn modelId="{38FCFD7E-82B3-4371-A0BE-B93C761E9909}" type="presOf" srcId="{437C3E46-AFB1-431E-A2C7-AB8CEDCC6AFC}" destId="{C56633DC-E658-46D8-BE63-7CB1CCD3C8DC}" srcOrd="0" destOrd="0" presId="urn:microsoft.com/office/officeart/2008/layout/VerticalCurvedList"/>
    <dgm:cxn modelId="{C1943A89-2E42-426F-AE42-FD9CD5C23720}" type="presOf" srcId="{BE1645D6-1611-4DF4-8DF3-EEC32D8C4F8A}" destId="{8D4BB782-D1CB-4178-BD6C-378E667E109F}" srcOrd="0" destOrd="0" presId="urn:microsoft.com/office/officeart/2008/layout/VerticalCurvedList"/>
    <dgm:cxn modelId="{D5FBB6B4-BDDA-4927-80E8-A4F68D98800B}" srcId="{BE1645D6-1611-4DF4-8DF3-EEC32D8C4F8A}" destId="{1639CA94-34C3-4B9C-92E1-C13864A4BA19}" srcOrd="2" destOrd="0" parTransId="{1A7083B0-00E4-4EE8-9D2E-F851B46DB471}" sibTransId="{9B5CF5B4-C56A-4B27-B438-A8CF699CAF14}"/>
    <dgm:cxn modelId="{F1BBF2C7-EF76-47A1-9566-803BDCCCF3F8}" type="presOf" srcId="{1639CA94-34C3-4B9C-92E1-C13864A4BA19}" destId="{EC70E533-1292-4493-ACE9-53BC9D9BA739}" srcOrd="0" destOrd="0" presId="urn:microsoft.com/office/officeart/2008/layout/VerticalCurvedList"/>
    <dgm:cxn modelId="{364BDB00-5D6C-4A4B-8860-412AF800CC02}" type="presParOf" srcId="{8D4BB782-D1CB-4178-BD6C-378E667E109F}" destId="{30E5EA73-69FE-4C99-B7E6-D2785DA2F8C5}" srcOrd="0" destOrd="0" presId="urn:microsoft.com/office/officeart/2008/layout/VerticalCurvedList"/>
    <dgm:cxn modelId="{45D9DAC3-6BA9-4E9F-9427-E3F0D52095B6}" type="presParOf" srcId="{30E5EA73-69FE-4C99-B7E6-D2785DA2F8C5}" destId="{147482D8-F793-4B63-AC92-2D2E108DBAA0}" srcOrd="0" destOrd="0" presId="urn:microsoft.com/office/officeart/2008/layout/VerticalCurvedList"/>
    <dgm:cxn modelId="{57412AD8-6FDB-49D2-A3F4-ADD4C8AB882B}" type="presParOf" srcId="{147482D8-F793-4B63-AC92-2D2E108DBAA0}" destId="{F2410933-DB5E-4543-A714-4AF5A203C95C}" srcOrd="0" destOrd="0" presId="urn:microsoft.com/office/officeart/2008/layout/VerticalCurvedList"/>
    <dgm:cxn modelId="{EBF49816-3B95-48EA-B38C-40A21FB17DE4}" type="presParOf" srcId="{147482D8-F793-4B63-AC92-2D2E108DBAA0}" destId="{C56633DC-E658-46D8-BE63-7CB1CCD3C8DC}" srcOrd="1" destOrd="0" presId="urn:microsoft.com/office/officeart/2008/layout/VerticalCurvedList"/>
    <dgm:cxn modelId="{C05ED2E8-9192-47ED-A764-B33819EAFFFF}" type="presParOf" srcId="{147482D8-F793-4B63-AC92-2D2E108DBAA0}" destId="{82F03708-A2AD-459B-AB59-7BBD9EB44E67}" srcOrd="2" destOrd="0" presId="urn:microsoft.com/office/officeart/2008/layout/VerticalCurvedList"/>
    <dgm:cxn modelId="{FDFC62AA-7501-4114-BF86-98228587F3E2}" type="presParOf" srcId="{147482D8-F793-4B63-AC92-2D2E108DBAA0}" destId="{9C6C1869-E7B2-4FB9-A22B-16BADC04A189}" srcOrd="3" destOrd="0" presId="urn:microsoft.com/office/officeart/2008/layout/VerticalCurvedList"/>
    <dgm:cxn modelId="{97A205A7-74E6-4F25-98DD-B50918EA41E6}" type="presParOf" srcId="{30E5EA73-69FE-4C99-B7E6-D2785DA2F8C5}" destId="{C3322874-10EA-40EC-9D63-1BB6D510E057}" srcOrd="1" destOrd="0" presId="urn:microsoft.com/office/officeart/2008/layout/VerticalCurvedList"/>
    <dgm:cxn modelId="{C9139629-4E4F-45A5-B456-639C81438058}" type="presParOf" srcId="{30E5EA73-69FE-4C99-B7E6-D2785DA2F8C5}" destId="{946A6C0A-8BCC-4A62-B966-CA2A2F7BDFF4}" srcOrd="2" destOrd="0" presId="urn:microsoft.com/office/officeart/2008/layout/VerticalCurvedList"/>
    <dgm:cxn modelId="{28693BC7-5769-45E1-809B-D1C24334158E}" type="presParOf" srcId="{946A6C0A-8BCC-4A62-B966-CA2A2F7BDFF4}" destId="{13A332D4-EC92-4070-A416-27A1CA573392}" srcOrd="0" destOrd="0" presId="urn:microsoft.com/office/officeart/2008/layout/VerticalCurvedList"/>
    <dgm:cxn modelId="{777D12FA-350E-4194-B3EF-73A7F0F8D1D5}" type="presParOf" srcId="{30E5EA73-69FE-4C99-B7E6-D2785DA2F8C5}" destId="{031E8727-2F6C-4577-840B-1AEFE2BE5B22}" srcOrd="3" destOrd="0" presId="urn:microsoft.com/office/officeart/2008/layout/VerticalCurvedList"/>
    <dgm:cxn modelId="{33AF0396-6343-46E4-BCD3-6BA731798480}" type="presParOf" srcId="{30E5EA73-69FE-4C99-B7E6-D2785DA2F8C5}" destId="{8D545CA3-4E22-4E61-9FA1-84FE7741B223}" srcOrd="4" destOrd="0" presId="urn:microsoft.com/office/officeart/2008/layout/VerticalCurvedList"/>
    <dgm:cxn modelId="{E304040D-3EBC-49E2-9765-57E1AE51095D}" type="presParOf" srcId="{8D545CA3-4E22-4E61-9FA1-84FE7741B223}" destId="{58A99791-976C-4270-ABCC-A15CE6943D6C}" srcOrd="0" destOrd="0" presId="urn:microsoft.com/office/officeart/2008/layout/VerticalCurvedList"/>
    <dgm:cxn modelId="{CE332ECC-3357-4A90-8C93-CC93E297FA7B}" type="presParOf" srcId="{30E5EA73-69FE-4C99-B7E6-D2785DA2F8C5}" destId="{EC70E533-1292-4493-ACE9-53BC9D9BA739}" srcOrd="5" destOrd="0" presId="urn:microsoft.com/office/officeart/2008/layout/VerticalCurvedList"/>
    <dgm:cxn modelId="{157314BB-D844-435B-991C-483AD4BA4B32}" type="presParOf" srcId="{30E5EA73-69FE-4C99-B7E6-D2785DA2F8C5}" destId="{8A444327-F325-4654-BEAF-159F539BC77E}" srcOrd="6" destOrd="0" presId="urn:microsoft.com/office/officeart/2008/layout/VerticalCurvedList"/>
    <dgm:cxn modelId="{3FB76CFD-3FE6-45C6-94A1-79924BECE3A9}" type="presParOf" srcId="{8A444327-F325-4654-BEAF-159F539BC77E}" destId="{485F26A9-AA94-4ADA-AC54-FB58E0E0ED28}" srcOrd="0" destOrd="0" presId="urn:microsoft.com/office/officeart/2008/layout/VerticalCurvedList"/>
    <dgm:cxn modelId="{540BA8C9-AEA9-48F6-B99A-6F3E32452579}" type="presParOf" srcId="{30E5EA73-69FE-4C99-B7E6-D2785DA2F8C5}" destId="{0AC899FE-72FA-49BB-A49B-3AAA914CF065}" srcOrd="7" destOrd="0" presId="urn:microsoft.com/office/officeart/2008/layout/VerticalCurvedList"/>
    <dgm:cxn modelId="{F9DD97E9-F84B-41DE-ADE5-610536A36D48}" type="presParOf" srcId="{30E5EA73-69FE-4C99-B7E6-D2785DA2F8C5}" destId="{8847705F-BF9E-4949-8EB4-DD51923D2F33}" srcOrd="8" destOrd="0" presId="urn:microsoft.com/office/officeart/2008/layout/VerticalCurvedList"/>
    <dgm:cxn modelId="{5E3E6B8F-6ED8-4116-8C4C-AED4C037DD13}" type="presParOf" srcId="{8847705F-BF9E-4949-8EB4-DD51923D2F33}" destId="{40745A35-F507-4CEF-B833-1B285989347C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E1645D6-1611-4DF4-8DF3-EEC32D8C4F8A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639CA94-34C3-4B9C-92E1-C13864A4BA19}">
      <dgm:prSet phldrT="[Text]"/>
      <dgm:spPr>
        <a:solidFill>
          <a:srgbClr val="0070C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/>
            <a:t>Complex Integrity Constraints and Triggers</a:t>
          </a:r>
        </a:p>
      </dgm:t>
    </dgm:pt>
    <dgm:pt modelId="{1A7083B0-00E4-4EE8-9D2E-F851B46DB471}" type="parTrans" cxnId="{D5FBB6B4-BDDA-4927-80E8-A4F68D98800B}">
      <dgm:prSet/>
      <dgm:spPr/>
      <dgm:t>
        <a:bodyPr/>
        <a:lstStyle/>
        <a:p>
          <a:endParaRPr lang="en-US"/>
        </a:p>
      </dgm:t>
    </dgm:pt>
    <dgm:pt modelId="{9B5CF5B4-C56A-4B27-B438-A8CF699CAF14}" type="sibTrans" cxnId="{D5FBB6B4-BDDA-4927-80E8-A4F68D98800B}">
      <dgm:prSet/>
      <dgm:spPr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09ED5544-C181-4B8D-BD58-FB971909C7CF}">
      <dgm:prSet phldrT="[Text]"/>
      <dgm:spPr>
        <a:solidFill>
          <a:srgbClr val="92D05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/>
            <a:t>Java Database Connectivity</a:t>
          </a:r>
        </a:p>
      </dgm:t>
    </dgm:pt>
    <dgm:pt modelId="{3B4D1514-B1E8-4693-B7EA-722D4CFC2BA8}" type="parTrans" cxnId="{BF384046-E3C4-47AA-96AA-F2D335BB5A82}">
      <dgm:prSet/>
      <dgm:spPr/>
      <dgm:t>
        <a:bodyPr/>
        <a:lstStyle/>
        <a:p>
          <a:endParaRPr lang="en-US"/>
        </a:p>
      </dgm:t>
    </dgm:pt>
    <dgm:pt modelId="{FFA1A47E-E303-45D0-AECB-9D422D9B96F1}" type="sibTrans" cxnId="{BF384046-E3C4-47AA-96AA-F2D335BB5A82}">
      <dgm:prSet/>
      <dgm:spPr/>
      <dgm:t>
        <a:bodyPr/>
        <a:lstStyle/>
        <a:p>
          <a:endParaRPr lang="en-US"/>
        </a:p>
      </dgm:t>
    </dgm:pt>
    <dgm:pt modelId="{594BF85D-E9BC-439A-80D6-0EB4896FAE66}">
      <dgm:prSet phldrT="[Text]"/>
      <dgm:spPr>
        <a:solidFill>
          <a:srgbClr val="C00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>
              <a:solidFill>
                <a:schemeClr val="bg1"/>
              </a:solidFill>
            </a:rPr>
            <a:t>NULL values and Join Variants</a:t>
          </a:r>
        </a:p>
      </dgm:t>
    </dgm:pt>
    <dgm:pt modelId="{F9701C7C-9B01-4876-A1ED-4F2C271A4DC0}" type="parTrans" cxnId="{177AE26B-85F3-45B8-9830-6A178AF1ADDD}">
      <dgm:prSet/>
      <dgm:spPr/>
      <dgm:t>
        <a:bodyPr/>
        <a:lstStyle/>
        <a:p>
          <a:endParaRPr lang="en-US"/>
        </a:p>
      </dgm:t>
    </dgm:pt>
    <dgm:pt modelId="{120C55D7-E0EA-4E24-BA54-2E5BE7566668}" type="sibTrans" cxnId="{177AE26B-85F3-45B8-9830-6A178AF1ADDD}">
      <dgm:prSet/>
      <dgm:spPr/>
      <dgm:t>
        <a:bodyPr/>
        <a:lstStyle/>
        <a:p>
          <a:endParaRPr lang="en-US"/>
        </a:p>
      </dgm:t>
    </dgm:pt>
    <dgm:pt modelId="{9F2FF442-18A9-4A3A-BAD1-F2891071E406}">
      <dgm:prSet phldrT="[Text]"/>
      <dgm:spPr>
        <a:solidFill>
          <a:schemeClr val="accent6">
            <a:lumMod val="75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>
              <a:solidFill>
                <a:schemeClr val="bg1"/>
              </a:solidFill>
            </a:rPr>
            <a:t>Inserts, Deletions, and Updates</a:t>
          </a:r>
        </a:p>
      </dgm:t>
    </dgm:pt>
    <dgm:pt modelId="{A5B873D5-2B8E-49B8-A311-6C2006B4AEAF}" type="parTrans" cxnId="{D3377572-2583-4773-BE2C-F7AB9507ADA2}">
      <dgm:prSet/>
      <dgm:spPr/>
      <dgm:t>
        <a:bodyPr/>
        <a:lstStyle/>
        <a:p>
          <a:endParaRPr lang="en-US"/>
        </a:p>
      </dgm:t>
    </dgm:pt>
    <dgm:pt modelId="{437C3E46-AFB1-431E-A2C7-AB8CEDCC6AFC}" type="sibTrans" cxnId="{D3377572-2583-4773-BE2C-F7AB9507ADA2}">
      <dgm:prSet/>
      <dgm:spPr/>
      <dgm:t>
        <a:bodyPr/>
        <a:lstStyle/>
        <a:p>
          <a:endParaRPr lang="en-US"/>
        </a:p>
      </dgm:t>
    </dgm:pt>
    <dgm:pt modelId="{8D4BB782-D1CB-4178-BD6C-378E667E109F}" type="pres">
      <dgm:prSet presAssocID="{BE1645D6-1611-4DF4-8DF3-EEC32D8C4F8A}" presName="Name0" presStyleCnt="0">
        <dgm:presLayoutVars>
          <dgm:chMax val="7"/>
          <dgm:chPref val="7"/>
          <dgm:dir/>
        </dgm:presLayoutVars>
      </dgm:prSet>
      <dgm:spPr/>
    </dgm:pt>
    <dgm:pt modelId="{30E5EA73-69FE-4C99-B7E6-D2785DA2F8C5}" type="pres">
      <dgm:prSet presAssocID="{BE1645D6-1611-4DF4-8DF3-EEC32D8C4F8A}" presName="Name1" presStyleCnt="0"/>
      <dgm:spPr/>
    </dgm:pt>
    <dgm:pt modelId="{147482D8-F793-4B63-AC92-2D2E108DBAA0}" type="pres">
      <dgm:prSet presAssocID="{BE1645D6-1611-4DF4-8DF3-EEC32D8C4F8A}" presName="cycle" presStyleCnt="0"/>
      <dgm:spPr/>
    </dgm:pt>
    <dgm:pt modelId="{F2410933-DB5E-4543-A714-4AF5A203C95C}" type="pres">
      <dgm:prSet presAssocID="{BE1645D6-1611-4DF4-8DF3-EEC32D8C4F8A}" presName="srcNode" presStyleLbl="node1" presStyleIdx="0" presStyleCnt="4"/>
      <dgm:spPr/>
    </dgm:pt>
    <dgm:pt modelId="{C56633DC-E658-46D8-BE63-7CB1CCD3C8DC}" type="pres">
      <dgm:prSet presAssocID="{BE1645D6-1611-4DF4-8DF3-EEC32D8C4F8A}" presName="conn" presStyleLbl="parChTrans1D2" presStyleIdx="0" presStyleCnt="1"/>
      <dgm:spPr/>
    </dgm:pt>
    <dgm:pt modelId="{82F03708-A2AD-459B-AB59-7BBD9EB44E67}" type="pres">
      <dgm:prSet presAssocID="{BE1645D6-1611-4DF4-8DF3-EEC32D8C4F8A}" presName="extraNode" presStyleLbl="node1" presStyleIdx="0" presStyleCnt="4"/>
      <dgm:spPr/>
    </dgm:pt>
    <dgm:pt modelId="{9C6C1869-E7B2-4FB9-A22B-16BADC04A189}" type="pres">
      <dgm:prSet presAssocID="{BE1645D6-1611-4DF4-8DF3-EEC32D8C4F8A}" presName="dstNode" presStyleLbl="node1" presStyleIdx="0" presStyleCnt="4"/>
      <dgm:spPr/>
    </dgm:pt>
    <dgm:pt modelId="{C3322874-10EA-40EC-9D63-1BB6D510E057}" type="pres">
      <dgm:prSet presAssocID="{9F2FF442-18A9-4A3A-BAD1-F2891071E406}" presName="text_1" presStyleLbl="node1" presStyleIdx="0" presStyleCnt="4">
        <dgm:presLayoutVars>
          <dgm:bulletEnabled val="1"/>
        </dgm:presLayoutVars>
      </dgm:prSet>
      <dgm:spPr/>
    </dgm:pt>
    <dgm:pt modelId="{946A6C0A-8BCC-4A62-B966-CA2A2F7BDFF4}" type="pres">
      <dgm:prSet presAssocID="{9F2FF442-18A9-4A3A-BAD1-F2891071E406}" presName="accent_1" presStyleCnt="0"/>
      <dgm:spPr/>
    </dgm:pt>
    <dgm:pt modelId="{13A332D4-EC92-4070-A416-27A1CA573392}" type="pres">
      <dgm:prSet presAssocID="{9F2FF442-18A9-4A3A-BAD1-F2891071E406}" presName="accentRepeatNode" presStyleLbl="solidFgAcc1" presStyleIdx="0" presStyleCnt="4"/>
      <dgm:spPr>
        <a:solidFill>
          <a:schemeClr val="accent6">
            <a:lumMod val="75000"/>
          </a:schemeClr>
        </a:solidFill>
        <a:ln>
          <a:solidFill>
            <a:schemeClr val="tx1"/>
          </a:solidFill>
        </a:ln>
      </dgm:spPr>
    </dgm:pt>
    <dgm:pt modelId="{031E8727-2F6C-4577-840B-1AEFE2BE5B22}" type="pres">
      <dgm:prSet presAssocID="{594BF85D-E9BC-439A-80D6-0EB4896FAE66}" presName="text_2" presStyleLbl="node1" presStyleIdx="1" presStyleCnt="4">
        <dgm:presLayoutVars>
          <dgm:bulletEnabled val="1"/>
        </dgm:presLayoutVars>
      </dgm:prSet>
      <dgm:spPr/>
    </dgm:pt>
    <dgm:pt modelId="{8D545CA3-4E22-4E61-9FA1-84FE7741B223}" type="pres">
      <dgm:prSet presAssocID="{594BF85D-E9BC-439A-80D6-0EB4896FAE66}" presName="accent_2" presStyleCnt="0"/>
      <dgm:spPr/>
    </dgm:pt>
    <dgm:pt modelId="{58A99791-976C-4270-ABCC-A15CE6943D6C}" type="pres">
      <dgm:prSet presAssocID="{594BF85D-E9BC-439A-80D6-0EB4896FAE66}" presName="accentRepeatNode" presStyleLbl="solidFgAcc1" presStyleIdx="1" presStyleCnt="4"/>
      <dgm:spPr>
        <a:solidFill>
          <a:srgbClr val="C00000"/>
        </a:solidFill>
        <a:ln>
          <a:solidFill>
            <a:schemeClr val="tx1"/>
          </a:solidFill>
        </a:ln>
      </dgm:spPr>
    </dgm:pt>
    <dgm:pt modelId="{EC70E533-1292-4493-ACE9-53BC9D9BA739}" type="pres">
      <dgm:prSet presAssocID="{1639CA94-34C3-4B9C-92E1-C13864A4BA19}" presName="text_3" presStyleLbl="node1" presStyleIdx="2" presStyleCnt="4">
        <dgm:presLayoutVars>
          <dgm:bulletEnabled val="1"/>
        </dgm:presLayoutVars>
      </dgm:prSet>
      <dgm:spPr/>
    </dgm:pt>
    <dgm:pt modelId="{8A444327-F325-4654-BEAF-159F539BC77E}" type="pres">
      <dgm:prSet presAssocID="{1639CA94-34C3-4B9C-92E1-C13864A4BA19}" presName="accent_3" presStyleCnt="0"/>
      <dgm:spPr/>
    </dgm:pt>
    <dgm:pt modelId="{485F26A9-AA94-4ADA-AC54-FB58E0E0ED28}" type="pres">
      <dgm:prSet presAssocID="{1639CA94-34C3-4B9C-92E1-C13864A4BA19}" presName="accentRepeatNode" presStyleLbl="solidFgAcc1" presStyleIdx="2" presStyleCnt="4"/>
      <dgm:spPr>
        <a:solidFill>
          <a:srgbClr val="0070C0"/>
        </a:solidFill>
        <a:ln>
          <a:solidFill>
            <a:schemeClr val="tx1"/>
          </a:solidFill>
        </a:ln>
      </dgm:spPr>
    </dgm:pt>
    <dgm:pt modelId="{0AC899FE-72FA-49BB-A49B-3AAA914CF065}" type="pres">
      <dgm:prSet presAssocID="{09ED5544-C181-4B8D-BD58-FB971909C7CF}" presName="text_4" presStyleLbl="node1" presStyleIdx="3" presStyleCnt="4">
        <dgm:presLayoutVars>
          <dgm:bulletEnabled val="1"/>
        </dgm:presLayoutVars>
      </dgm:prSet>
      <dgm:spPr/>
    </dgm:pt>
    <dgm:pt modelId="{8847705F-BF9E-4949-8EB4-DD51923D2F33}" type="pres">
      <dgm:prSet presAssocID="{09ED5544-C181-4B8D-BD58-FB971909C7CF}" presName="accent_4" presStyleCnt="0"/>
      <dgm:spPr/>
    </dgm:pt>
    <dgm:pt modelId="{40745A35-F507-4CEF-B833-1B285989347C}" type="pres">
      <dgm:prSet presAssocID="{09ED5544-C181-4B8D-BD58-FB971909C7CF}" presName="accentRepeatNode" presStyleLbl="solidFgAcc1" presStyleIdx="3" presStyleCnt="4"/>
      <dgm:spPr>
        <a:solidFill>
          <a:srgbClr val="92D050"/>
        </a:solidFill>
        <a:ln>
          <a:solidFill>
            <a:schemeClr val="tx1"/>
          </a:solidFill>
        </a:ln>
      </dgm:spPr>
    </dgm:pt>
  </dgm:ptLst>
  <dgm:cxnLst>
    <dgm:cxn modelId="{5F32DB1C-4012-4A85-AACF-1140CD7EA9A2}" type="presOf" srcId="{9F2FF442-18A9-4A3A-BAD1-F2891071E406}" destId="{C3322874-10EA-40EC-9D63-1BB6D510E057}" srcOrd="0" destOrd="0" presId="urn:microsoft.com/office/officeart/2008/layout/VerticalCurvedList"/>
    <dgm:cxn modelId="{A8BA5260-AE49-4AD8-A9D3-4B916278FD83}" type="presOf" srcId="{09ED5544-C181-4B8D-BD58-FB971909C7CF}" destId="{0AC899FE-72FA-49BB-A49B-3AAA914CF065}" srcOrd="0" destOrd="0" presId="urn:microsoft.com/office/officeart/2008/layout/VerticalCurvedList"/>
    <dgm:cxn modelId="{BF384046-E3C4-47AA-96AA-F2D335BB5A82}" srcId="{BE1645D6-1611-4DF4-8DF3-EEC32D8C4F8A}" destId="{09ED5544-C181-4B8D-BD58-FB971909C7CF}" srcOrd="3" destOrd="0" parTransId="{3B4D1514-B1E8-4693-B7EA-722D4CFC2BA8}" sibTransId="{FFA1A47E-E303-45D0-AECB-9D422D9B96F1}"/>
    <dgm:cxn modelId="{0E579C6B-E45B-4B87-B4C0-8DE1F615CB4E}" type="presOf" srcId="{594BF85D-E9BC-439A-80D6-0EB4896FAE66}" destId="{031E8727-2F6C-4577-840B-1AEFE2BE5B22}" srcOrd="0" destOrd="0" presId="urn:microsoft.com/office/officeart/2008/layout/VerticalCurvedList"/>
    <dgm:cxn modelId="{177AE26B-85F3-45B8-9830-6A178AF1ADDD}" srcId="{BE1645D6-1611-4DF4-8DF3-EEC32D8C4F8A}" destId="{594BF85D-E9BC-439A-80D6-0EB4896FAE66}" srcOrd="1" destOrd="0" parTransId="{F9701C7C-9B01-4876-A1ED-4F2C271A4DC0}" sibTransId="{120C55D7-E0EA-4E24-BA54-2E5BE7566668}"/>
    <dgm:cxn modelId="{D3377572-2583-4773-BE2C-F7AB9507ADA2}" srcId="{BE1645D6-1611-4DF4-8DF3-EEC32D8C4F8A}" destId="{9F2FF442-18A9-4A3A-BAD1-F2891071E406}" srcOrd="0" destOrd="0" parTransId="{A5B873D5-2B8E-49B8-A311-6C2006B4AEAF}" sibTransId="{437C3E46-AFB1-431E-A2C7-AB8CEDCC6AFC}"/>
    <dgm:cxn modelId="{38FCFD7E-82B3-4371-A0BE-B93C761E9909}" type="presOf" srcId="{437C3E46-AFB1-431E-A2C7-AB8CEDCC6AFC}" destId="{C56633DC-E658-46D8-BE63-7CB1CCD3C8DC}" srcOrd="0" destOrd="0" presId="urn:microsoft.com/office/officeart/2008/layout/VerticalCurvedList"/>
    <dgm:cxn modelId="{C1943A89-2E42-426F-AE42-FD9CD5C23720}" type="presOf" srcId="{BE1645D6-1611-4DF4-8DF3-EEC32D8C4F8A}" destId="{8D4BB782-D1CB-4178-BD6C-378E667E109F}" srcOrd="0" destOrd="0" presId="urn:microsoft.com/office/officeart/2008/layout/VerticalCurvedList"/>
    <dgm:cxn modelId="{D5FBB6B4-BDDA-4927-80E8-A4F68D98800B}" srcId="{BE1645D6-1611-4DF4-8DF3-EEC32D8C4F8A}" destId="{1639CA94-34C3-4B9C-92E1-C13864A4BA19}" srcOrd="2" destOrd="0" parTransId="{1A7083B0-00E4-4EE8-9D2E-F851B46DB471}" sibTransId="{9B5CF5B4-C56A-4B27-B438-A8CF699CAF14}"/>
    <dgm:cxn modelId="{F1BBF2C7-EF76-47A1-9566-803BDCCCF3F8}" type="presOf" srcId="{1639CA94-34C3-4B9C-92E1-C13864A4BA19}" destId="{EC70E533-1292-4493-ACE9-53BC9D9BA739}" srcOrd="0" destOrd="0" presId="urn:microsoft.com/office/officeart/2008/layout/VerticalCurvedList"/>
    <dgm:cxn modelId="{364BDB00-5D6C-4A4B-8860-412AF800CC02}" type="presParOf" srcId="{8D4BB782-D1CB-4178-BD6C-378E667E109F}" destId="{30E5EA73-69FE-4C99-B7E6-D2785DA2F8C5}" srcOrd="0" destOrd="0" presId="urn:microsoft.com/office/officeart/2008/layout/VerticalCurvedList"/>
    <dgm:cxn modelId="{45D9DAC3-6BA9-4E9F-9427-E3F0D52095B6}" type="presParOf" srcId="{30E5EA73-69FE-4C99-B7E6-D2785DA2F8C5}" destId="{147482D8-F793-4B63-AC92-2D2E108DBAA0}" srcOrd="0" destOrd="0" presId="urn:microsoft.com/office/officeart/2008/layout/VerticalCurvedList"/>
    <dgm:cxn modelId="{57412AD8-6FDB-49D2-A3F4-ADD4C8AB882B}" type="presParOf" srcId="{147482D8-F793-4B63-AC92-2D2E108DBAA0}" destId="{F2410933-DB5E-4543-A714-4AF5A203C95C}" srcOrd="0" destOrd="0" presId="urn:microsoft.com/office/officeart/2008/layout/VerticalCurvedList"/>
    <dgm:cxn modelId="{EBF49816-3B95-48EA-B38C-40A21FB17DE4}" type="presParOf" srcId="{147482D8-F793-4B63-AC92-2D2E108DBAA0}" destId="{C56633DC-E658-46D8-BE63-7CB1CCD3C8DC}" srcOrd="1" destOrd="0" presId="urn:microsoft.com/office/officeart/2008/layout/VerticalCurvedList"/>
    <dgm:cxn modelId="{C05ED2E8-9192-47ED-A764-B33819EAFFFF}" type="presParOf" srcId="{147482D8-F793-4B63-AC92-2D2E108DBAA0}" destId="{82F03708-A2AD-459B-AB59-7BBD9EB44E67}" srcOrd="2" destOrd="0" presId="urn:microsoft.com/office/officeart/2008/layout/VerticalCurvedList"/>
    <dgm:cxn modelId="{FDFC62AA-7501-4114-BF86-98228587F3E2}" type="presParOf" srcId="{147482D8-F793-4B63-AC92-2D2E108DBAA0}" destId="{9C6C1869-E7B2-4FB9-A22B-16BADC04A189}" srcOrd="3" destOrd="0" presId="urn:microsoft.com/office/officeart/2008/layout/VerticalCurvedList"/>
    <dgm:cxn modelId="{97A205A7-74E6-4F25-98DD-B50918EA41E6}" type="presParOf" srcId="{30E5EA73-69FE-4C99-B7E6-D2785DA2F8C5}" destId="{C3322874-10EA-40EC-9D63-1BB6D510E057}" srcOrd="1" destOrd="0" presId="urn:microsoft.com/office/officeart/2008/layout/VerticalCurvedList"/>
    <dgm:cxn modelId="{C9139629-4E4F-45A5-B456-639C81438058}" type="presParOf" srcId="{30E5EA73-69FE-4C99-B7E6-D2785DA2F8C5}" destId="{946A6C0A-8BCC-4A62-B966-CA2A2F7BDFF4}" srcOrd="2" destOrd="0" presId="urn:microsoft.com/office/officeart/2008/layout/VerticalCurvedList"/>
    <dgm:cxn modelId="{28693BC7-5769-45E1-809B-D1C24334158E}" type="presParOf" srcId="{946A6C0A-8BCC-4A62-B966-CA2A2F7BDFF4}" destId="{13A332D4-EC92-4070-A416-27A1CA573392}" srcOrd="0" destOrd="0" presId="urn:microsoft.com/office/officeart/2008/layout/VerticalCurvedList"/>
    <dgm:cxn modelId="{777D12FA-350E-4194-B3EF-73A7F0F8D1D5}" type="presParOf" srcId="{30E5EA73-69FE-4C99-B7E6-D2785DA2F8C5}" destId="{031E8727-2F6C-4577-840B-1AEFE2BE5B22}" srcOrd="3" destOrd="0" presId="urn:microsoft.com/office/officeart/2008/layout/VerticalCurvedList"/>
    <dgm:cxn modelId="{33AF0396-6343-46E4-BCD3-6BA731798480}" type="presParOf" srcId="{30E5EA73-69FE-4C99-B7E6-D2785DA2F8C5}" destId="{8D545CA3-4E22-4E61-9FA1-84FE7741B223}" srcOrd="4" destOrd="0" presId="urn:microsoft.com/office/officeart/2008/layout/VerticalCurvedList"/>
    <dgm:cxn modelId="{E304040D-3EBC-49E2-9765-57E1AE51095D}" type="presParOf" srcId="{8D545CA3-4E22-4E61-9FA1-84FE7741B223}" destId="{58A99791-976C-4270-ABCC-A15CE6943D6C}" srcOrd="0" destOrd="0" presId="urn:microsoft.com/office/officeart/2008/layout/VerticalCurvedList"/>
    <dgm:cxn modelId="{CE332ECC-3357-4A90-8C93-CC93E297FA7B}" type="presParOf" srcId="{30E5EA73-69FE-4C99-B7E6-D2785DA2F8C5}" destId="{EC70E533-1292-4493-ACE9-53BC9D9BA739}" srcOrd="5" destOrd="0" presId="urn:microsoft.com/office/officeart/2008/layout/VerticalCurvedList"/>
    <dgm:cxn modelId="{157314BB-D844-435B-991C-483AD4BA4B32}" type="presParOf" srcId="{30E5EA73-69FE-4C99-B7E6-D2785DA2F8C5}" destId="{8A444327-F325-4654-BEAF-159F539BC77E}" srcOrd="6" destOrd="0" presId="urn:microsoft.com/office/officeart/2008/layout/VerticalCurvedList"/>
    <dgm:cxn modelId="{3FB76CFD-3FE6-45C6-94A1-79924BECE3A9}" type="presParOf" srcId="{8A444327-F325-4654-BEAF-159F539BC77E}" destId="{485F26A9-AA94-4ADA-AC54-FB58E0E0ED28}" srcOrd="0" destOrd="0" presId="urn:microsoft.com/office/officeart/2008/layout/VerticalCurvedList"/>
    <dgm:cxn modelId="{540BA8C9-AEA9-48F6-B99A-6F3E32452579}" type="presParOf" srcId="{30E5EA73-69FE-4C99-B7E6-D2785DA2F8C5}" destId="{0AC899FE-72FA-49BB-A49B-3AAA914CF065}" srcOrd="7" destOrd="0" presId="urn:microsoft.com/office/officeart/2008/layout/VerticalCurvedList"/>
    <dgm:cxn modelId="{F9DD97E9-F84B-41DE-ADE5-610536A36D48}" type="presParOf" srcId="{30E5EA73-69FE-4C99-B7E6-D2785DA2F8C5}" destId="{8847705F-BF9E-4949-8EB4-DD51923D2F33}" srcOrd="8" destOrd="0" presId="urn:microsoft.com/office/officeart/2008/layout/VerticalCurvedList"/>
    <dgm:cxn modelId="{5E3E6B8F-6ED8-4116-8C4C-AED4C037DD13}" type="presParOf" srcId="{8847705F-BF9E-4949-8EB4-DD51923D2F33}" destId="{40745A35-F507-4CEF-B833-1B285989347C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6633DC-E658-46D8-BE63-7CB1CCD3C8DC}">
      <dsp:nvSpPr>
        <dsp:cNvPr id="0" name=""/>
        <dsp:cNvSpPr/>
      </dsp:nvSpPr>
      <dsp:spPr>
        <a:xfrm>
          <a:off x="-5169077" y="-791784"/>
          <a:ext cx="6155568" cy="6155568"/>
        </a:xfrm>
        <a:prstGeom prst="blockArc">
          <a:avLst>
            <a:gd name="adj1" fmla="val 18900000"/>
            <a:gd name="adj2" fmla="val 2700000"/>
            <a:gd name="adj3" fmla="val 351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3322874-10EA-40EC-9D63-1BB6D510E057}">
      <dsp:nvSpPr>
        <dsp:cNvPr id="0" name=""/>
        <dsp:cNvSpPr/>
      </dsp:nvSpPr>
      <dsp:spPr>
        <a:xfrm>
          <a:off x="516519" y="351495"/>
          <a:ext cx="5911350" cy="703356"/>
        </a:xfrm>
        <a:prstGeom prst="rect">
          <a:avLst/>
        </a:prstGeom>
        <a:solidFill>
          <a:schemeClr val="accent6">
            <a:lumMod val="7500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289" tIns="55880" rIns="55880" bIns="5588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>
              <a:solidFill>
                <a:schemeClr val="bg1"/>
              </a:solidFill>
            </a:rPr>
            <a:t>Inserts, Deletions, and Updates</a:t>
          </a:r>
        </a:p>
      </dsp:txBody>
      <dsp:txXfrm>
        <a:off x="516519" y="351495"/>
        <a:ext cx="5911350" cy="703356"/>
      </dsp:txXfrm>
    </dsp:sp>
    <dsp:sp modelId="{13A332D4-EC92-4070-A416-27A1CA573392}">
      <dsp:nvSpPr>
        <dsp:cNvPr id="0" name=""/>
        <dsp:cNvSpPr/>
      </dsp:nvSpPr>
      <dsp:spPr>
        <a:xfrm>
          <a:off x="76921" y="263575"/>
          <a:ext cx="879195" cy="879195"/>
        </a:xfrm>
        <a:prstGeom prst="ellipse">
          <a:avLst/>
        </a:prstGeom>
        <a:solidFill>
          <a:schemeClr val="accent6">
            <a:lumMod val="7500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31E8727-2F6C-4577-840B-1AEFE2BE5B22}">
      <dsp:nvSpPr>
        <dsp:cNvPr id="0" name=""/>
        <dsp:cNvSpPr/>
      </dsp:nvSpPr>
      <dsp:spPr>
        <a:xfrm>
          <a:off x="919770" y="1406712"/>
          <a:ext cx="5508099" cy="703356"/>
        </a:xfrm>
        <a:prstGeom prst="rect">
          <a:avLst/>
        </a:prstGeom>
        <a:solidFill>
          <a:srgbClr val="C00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289" tIns="55880" rIns="55880" bIns="5588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>
              <a:solidFill>
                <a:schemeClr val="bg1"/>
              </a:solidFill>
            </a:rPr>
            <a:t>NULL values and Join Variants</a:t>
          </a:r>
        </a:p>
      </dsp:txBody>
      <dsp:txXfrm>
        <a:off x="919770" y="1406712"/>
        <a:ext cx="5508099" cy="703356"/>
      </dsp:txXfrm>
    </dsp:sp>
    <dsp:sp modelId="{58A99791-976C-4270-ABCC-A15CE6943D6C}">
      <dsp:nvSpPr>
        <dsp:cNvPr id="0" name=""/>
        <dsp:cNvSpPr/>
      </dsp:nvSpPr>
      <dsp:spPr>
        <a:xfrm>
          <a:off x="480172" y="1318793"/>
          <a:ext cx="879195" cy="879195"/>
        </a:xfrm>
        <a:prstGeom prst="ellipse">
          <a:avLst/>
        </a:prstGeom>
        <a:solidFill>
          <a:srgbClr val="C00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C70E533-1292-4493-ACE9-53BC9D9BA739}">
      <dsp:nvSpPr>
        <dsp:cNvPr id="0" name=""/>
        <dsp:cNvSpPr/>
      </dsp:nvSpPr>
      <dsp:spPr>
        <a:xfrm>
          <a:off x="919770" y="2461930"/>
          <a:ext cx="5508099" cy="703356"/>
        </a:xfrm>
        <a:prstGeom prst="rect">
          <a:avLst/>
        </a:prstGeom>
        <a:solidFill>
          <a:srgbClr val="0070C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289" tIns="55880" rIns="55880" bIns="5588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Complex Integrity Constraints and Triggers</a:t>
          </a:r>
        </a:p>
      </dsp:txBody>
      <dsp:txXfrm>
        <a:off x="919770" y="2461930"/>
        <a:ext cx="5508099" cy="703356"/>
      </dsp:txXfrm>
    </dsp:sp>
    <dsp:sp modelId="{485F26A9-AA94-4ADA-AC54-FB58E0E0ED28}">
      <dsp:nvSpPr>
        <dsp:cNvPr id="0" name=""/>
        <dsp:cNvSpPr/>
      </dsp:nvSpPr>
      <dsp:spPr>
        <a:xfrm>
          <a:off x="480172" y="2374011"/>
          <a:ext cx="879195" cy="879195"/>
        </a:xfrm>
        <a:prstGeom prst="ellipse">
          <a:avLst/>
        </a:prstGeom>
        <a:solidFill>
          <a:srgbClr val="0070C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AC899FE-72FA-49BB-A49B-3AAA914CF065}">
      <dsp:nvSpPr>
        <dsp:cNvPr id="0" name=""/>
        <dsp:cNvSpPr/>
      </dsp:nvSpPr>
      <dsp:spPr>
        <a:xfrm>
          <a:off x="516519" y="3517148"/>
          <a:ext cx="5911350" cy="703356"/>
        </a:xfrm>
        <a:prstGeom prst="rect">
          <a:avLst/>
        </a:prstGeom>
        <a:solidFill>
          <a:srgbClr val="92D05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289" tIns="55880" rIns="55880" bIns="5588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Java Database Connectivity</a:t>
          </a:r>
        </a:p>
      </dsp:txBody>
      <dsp:txXfrm>
        <a:off x="516519" y="3517148"/>
        <a:ext cx="5911350" cy="703356"/>
      </dsp:txXfrm>
    </dsp:sp>
    <dsp:sp modelId="{40745A35-F507-4CEF-B833-1B285989347C}">
      <dsp:nvSpPr>
        <dsp:cNvPr id="0" name=""/>
        <dsp:cNvSpPr/>
      </dsp:nvSpPr>
      <dsp:spPr>
        <a:xfrm>
          <a:off x="76921" y="3429228"/>
          <a:ext cx="879195" cy="879195"/>
        </a:xfrm>
        <a:prstGeom prst="ellipse">
          <a:avLst/>
        </a:prstGeom>
        <a:solidFill>
          <a:srgbClr val="92D05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6633DC-E658-46D8-BE63-7CB1CCD3C8DC}">
      <dsp:nvSpPr>
        <dsp:cNvPr id="0" name=""/>
        <dsp:cNvSpPr/>
      </dsp:nvSpPr>
      <dsp:spPr>
        <a:xfrm>
          <a:off x="-5169077" y="-791784"/>
          <a:ext cx="6155568" cy="6155568"/>
        </a:xfrm>
        <a:prstGeom prst="blockArc">
          <a:avLst>
            <a:gd name="adj1" fmla="val 18900000"/>
            <a:gd name="adj2" fmla="val 2700000"/>
            <a:gd name="adj3" fmla="val 351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3322874-10EA-40EC-9D63-1BB6D510E057}">
      <dsp:nvSpPr>
        <dsp:cNvPr id="0" name=""/>
        <dsp:cNvSpPr/>
      </dsp:nvSpPr>
      <dsp:spPr>
        <a:xfrm>
          <a:off x="516519" y="351495"/>
          <a:ext cx="5911350" cy="703356"/>
        </a:xfrm>
        <a:prstGeom prst="rect">
          <a:avLst/>
        </a:prstGeom>
        <a:solidFill>
          <a:schemeClr val="accent6">
            <a:lumMod val="7500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289" tIns="55880" rIns="55880" bIns="5588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>
              <a:solidFill>
                <a:schemeClr val="bg1"/>
              </a:solidFill>
            </a:rPr>
            <a:t>Inserts, Deletions, and Updates</a:t>
          </a:r>
        </a:p>
      </dsp:txBody>
      <dsp:txXfrm>
        <a:off x="516519" y="351495"/>
        <a:ext cx="5911350" cy="703356"/>
      </dsp:txXfrm>
    </dsp:sp>
    <dsp:sp modelId="{13A332D4-EC92-4070-A416-27A1CA573392}">
      <dsp:nvSpPr>
        <dsp:cNvPr id="0" name=""/>
        <dsp:cNvSpPr/>
      </dsp:nvSpPr>
      <dsp:spPr>
        <a:xfrm>
          <a:off x="76921" y="263575"/>
          <a:ext cx="879195" cy="879195"/>
        </a:xfrm>
        <a:prstGeom prst="ellipse">
          <a:avLst/>
        </a:prstGeom>
        <a:solidFill>
          <a:schemeClr val="accent6">
            <a:lumMod val="7500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31E8727-2F6C-4577-840B-1AEFE2BE5B22}">
      <dsp:nvSpPr>
        <dsp:cNvPr id="0" name=""/>
        <dsp:cNvSpPr/>
      </dsp:nvSpPr>
      <dsp:spPr>
        <a:xfrm>
          <a:off x="919770" y="1406712"/>
          <a:ext cx="5508099" cy="703356"/>
        </a:xfrm>
        <a:prstGeom prst="rect">
          <a:avLst/>
        </a:prstGeom>
        <a:solidFill>
          <a:srgbClr val="C00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289" tIns="55880" rIns="55880" bIns="5588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>
              <a:solidFill>
                <a:schemeClr val="bg1"/>
              </a:solidFill>
            </a:rPr>
            <a:t>NULL values and Join Variants</a:t>
          </a:r>
        </a:p>
      </dsp:txBody>
      <dsp:txXfrm>
        <a:off x="919770" y="1406712"/>
        <a:ext cx="5508099" cy="703356"/>
      </dsp:txXfrm>
    </dsp:sp>
    <dsp:sp modelId="{58A99791-976C-4270-ABCC-A15CE6943D6C}">
      <dsp:nvSpPr>
        <dsp:cNvPr id="0" name=""/>
        <dsp:cNvSpPr/>
      </dsp:nvSpPr>
      <dsp:spPr>
        <a:xfrm>
          <a:off x="480172" y="1318793"/>
          <a:ext cx="879195" cy="879195"/>
        </a:xfrm>
        <a:prstGeom prst="ellipse">
          <a:avLst/>
        </a:prstGeom>
        <a:solidFill>
          <a:srgbClr val="C00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C70E533-1292-4493-ACE9-53BC9D9BA739}">
      <dsp:nvSpPr>
        <dsp:cNvPr id="0" name=""/>
        <dsp:cNvSpPr/>
      </dsp:nvSpPr>
      <dsp:spPr>
        <a:xfrm>
          <a:off x="919770" y="2461930"/>
          <a:ext cx="5508099" cy="703356"/>
        </a:xfrm>
        <a:prstGeom prst="rect">
          <a:avLst/>
        </a:prstGeom>
        <a:solidFill>
          <a:srgbClr val="0070C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289" tIns="55880" rIns="55880" bIns="5588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Complex Integrity Constraints and Triggers</a:t>
          </a:r>
        </a:p>
      </dsp:txBody>
      <dsp:txXfrm>
        <a:off x="919770" y="2461930"/>
        <a:ext cx="5508099" cy="703356"/>
      </dsp:txXfrm>
    </dsp:sp>
    <dsp:sp modelId="{485F26A9-AA94-4ADA-AC54-FB58E0E0ED28}">
      <dsp:nvSpPr>
        <dsp:cNvPr id="0" name=""/>
        <dsp:cNvSpPr/>
      </dsp:nvSpPr>
      <dsp:spPr>
        <a:xfrm>
          <a:off x="480172" y="2374011"/>
          <a:ext cx="879195" cy="879195"/>
        </a:xfrm>
        <a:prstGeom prst="ellipse">
          <a:avLst/>
        </a:prstGeom>
        <a:solidFill>
          <a:srgbClr val="0070C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AC899FE-72FA-49BB-A49B-3AAA914CF065}">
      <dsp:nvSpPr>
        <dsp:cNvPr id="0" name=""/>
        <dsp:cNvSpPr/>
      </dsp:nvSpPr>
      <dsp:spPr>
        <a:xfrm>
          <a:off x="516519" y="3517148"/>
          <a:ext cx="5911350" cy="703356"/>
        </a:xfrm>
        <a:prstGeom prst="rect">
          <a:avLst/>
        </a:prstGeom>
        <a:solidFill>
          <a:srgbClr val="92D05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289" tIns="55880" rIns="55880" bIns="5588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Java Database Connectivity</a:t>
          </a:r>
        </a:p>
      </dsp:txBody>
      <dsp:txXfrm>
        <a:off x="516519" y="3517148"/>
        <a:ext cx="5911350" cy="703356"/>
      </dsp:txXfrm>
    </dsp:sp>
    <dsp:sp modelId="{40745A35-F507-4CEF-B833-1B285989347C}">
      <dsp:nvSpPr>
        <dsp:cNvPr id="0" name=""/>
        <dsp:cNvSpPr/>
      </dsp:nvSpPr>
      <dsp:spPr>
        <a:xfrm>
          <a:off x="76921" y="3429228"/>
          <a:ext cx="879195" cy="879195"/>
        </a:xfrm>
        <a:prstGeom prst="ellipse">
          <a:avLst/>
        </a:prstGeom>
        <a:solidFill>
          <a:srgbClr val="92D05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6633DC-E658-46D8-BE63-7CB1CCD3C8DC}">
      <dsp:nvSpPr>
        <dsp:cNvPr id="0" name=""/>
        <dsp:cNvSpPr/>
      </dsp:nvSpPr>
      <dsp:spPr>
        <a:xfrm>
          <a:off x="-5169077" y="-791784"/>
          <a:ext cx="6155568" cy="6155568"/>
        </a:xfrm>
        <a:prstGeom prst="blockArc">
          <a:avLst>
            <a:gd name="adj1" fmla="val 18900000"/>
            <a:gd name="adj2" fmla="val 2700000"/>
            <a:gd name="adj3" fmla="val 351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3322874-10EA-40EC-9D63-1BB6D510E057}">
      <dsp:nvSpPr>
        <dsp:cNvPr id="0" name=""/>
        <dsp:cNvSpPr/>
      </dsp:nvSpPr>
      <dsp:spPr>
        <a:xfrm>
          <a:off x="516519" y="351495"/>
          <a:ext cx="5911350" cy="703356"/>
        </a:xfrm>
        <a:prstGeom prst="rect">
          <a:avLst/>
        </a:prstGeom>
        <a:solidFill>
          <a:schemeClr val="accent6">
            <a:lumMod val="7500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289" tIns="55880" rIns="55880" bIns="5588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>
              <a:solidFill>
                <a:schemeClr val="bg1"/>
              </a:solidFill>
            </a:rPr>
            <a:t>Inserts, Deletions, and Updates</a:t>
          </a:r>
        </a:p>
      </dsp:txBody>
      <dsp:txXfrm>
        <a:off x="516519" y="351495"/>
        <a:ext cx="5911350" cy="703356"/>
      </dsp:txXfrm>
    </dsp:sp>
    <dsp:sp modelId="{13A332D4-EC92-4070-A416-27A1CA573392}">
      <dsp:nvSpPr>
        <dsp:cNvPr id="0" name=""/>
        <dsp:cNvSpPr/>
      </dsp:nvSpPr>
      <dsp:spPr>
        <a:xfrm>
          <a:off x="76921" y="263575"/>
          <a:ext cx="879195" cy="879195"/>
        </a:xfrm>
        <a:prstGeom prst="ellipse">
          <a:avLst/>
        </a:prstGeom>
        <a:solidFill>
          <a:schemeClr val="accent6">
            <a:lumMod val="7500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31E8727-2F6C-4577-840B-1AEFE2BE5B22}">
      <dsp:nvSpPr>
        <dsp:cNvPr id="0" name=""/>
        <dsp:cNvSpPr/>
      </dsp:nvSpPr>
      <dsp:spPr>
        <a:xfrm>
          <a:off x="919770" y="1406712"/>
          <a:ext cx="5508099" cy="703356"/>
        </a:xfrm>
        <a:prstGeom prst="rect">
          <a:avLst/>
        </a:prstGeom>
        <a:solidFill>
          <a:srgbClr val="C00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289" tIns="55880" rIns="55880" bIns="5588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>
              <a:solidFill>
                <a:schemeClr val="bg1"/>
              </a:solidFill>
            </a:rPr>
            <a:t>NULL values and Join Variants</a:t>
          </a:r>
        </a:p>
      </dsp:txBody>
      <dsp:txXfrm>
        <a:off x="919770" y="1406712"/>
        <a:ext cx="5508099" cy="703356"/>
      </dsp:txXfrm>
    </dsp:sp>
    <dsp:sp modelId="{58A99791-976C-4270-ABCC-A15CE6943D6C}">
      <dsp:nvSpPr>
        <dsp:cNvPr id="0" name=""/>
        <dsp:cNvSpPr/>
      </dsp:nvSpPr>
      <dsp:spPr>
        <a:xfrm>
          <a:off x="480172" y="1318793"/>
          <a:ext cx="879195" cy="879195"/>
        </a:xfrm>
        <a:prstGeom prst="ellipse">
          <a:avLst/>
        </a:prstGeom>
        <a:solidFill>
          <a:srgbClr val="C00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C70E533-1292-4493-ACE9-53BC9D9BA739}">
      <dsp:nvSpPr>
        <dsp:cNvPr id="0" name=""/>
        <dsp:cNvSpPr/>
      </dsp:nvSpPr>
      <dsp:spPr>
        <a:xfrm>
          <a:off x="919770" y="2461930"/>
          <a:ext cx="5508099" cy="703356"/>
        </a:xfrm>
        <a:prstGeom prst="rect">
          <a:avLst/>
        </a:prstGeom>
        <a:solidFill>
          <a:srgbClr val="0070C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289" tIns="55880" rIns="55880" bIns="5588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Complex Integrity Constraints and Triggers</a:t>
          </a:r>
        </a:p>
      </dsp:txBody>
      <dsp:txXfrm>
        <a:off x="919770" y="2461930"/>
        <a:ext cx="5508099" cy="703356"/>
      </dsp:txXfrm>
    </dsp:sp>
    <dsp:sp modelId="{485F26A9-AA94-4ADA-AC54-FB58E0E0ED28}">
      <dsp:nvSpPr>
        <dsp:cNvPr id="0" name=""/>
        <dsp:cNvSpPr/>
      </dsp:nvSpPr>
      <dsp:spPr>
        <a:xfrm>
          <a:off x="480172" y="2374011"/>
          <a:ext cx="879195" cy="879195"/>
        </a:xfrm>
        <a:prstGeom prst="ellipse">
          <a:avLst/>
        </a:prstGeom>
        <a:solidFill>
          <a:srgbClr val="0070C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AC899FE-72FA-49BB-A49B-3AAA914CF065}">
      <dsp:nvSpPr>
        <dsp:cNvPr id="0" name=""/>
        <dsp:cNvSpPr/>
      </dsp:nvSpPr>
      <dsp:spPr>
        <a:xfrm>
          <a:off x="516519" y="3517148"/>
          <a:ext cx="5911350" cy="703356"/>
        </a:xfrm>
        <a:prstGeom prst="rect">
          <a:avLst/>
        </a:prstGeom>
        <a:solidFill>
          <a:srgbClr val="92D05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289" tIns="55880" rIns="55880" bIns="5588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Java Database Connectivity</a:t>
          </a:r>
        </a:p>
      </dsp:txBody>
      <dsp:txXfrm>
        <a:off x="516519" y="3517148"/>
        <a:ext cx="5911350" cy="703356"/>
      </dsp:txXfrm>
    </dsp:sp>
    <dsp:sp modelId="{40745A35-F507-4CEF-B833-1B285989347C}">
      <dsp:nvSpPr>
        <dsp:cNvPr id="0" name=""/>
        <dsp:cNvSpPr/>
      </dsp:nvSpPr>
      <dsp:spPr>
        <a:xfrm>
          <a:off x="76921" y="3429228"/>
          <a:ext cx="879195" cy="879195"/>
        </a:xfrm>
        <a:prstGeom prst="ellipse">
          <a:avLst/>
        </a:prstGeom>
        <a:solidFill>
          <a:srgbClr val="92D05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6633DC-E658-46D8-BE63-7CB1CCD3C8DC}">
      <dsp:nvSpPr>
        <dsp:cNvPr id="0" name=""/>
        <dsp:cNvSpPr/>
      </dsp:nvSpPr>
      <dsp:spPr>
        <a:xfrm>
          <a:off x="-5169077" y="-791784"/>
          <a:ext cx="6155568" cy="6155568"/>
        </a:xfrm>
        <a:prstGeom prst="blockArc">
          <a:avLst>
            <a:gd name="adj1" fmla="val 18900000"/>
            <a:gd name="adj2" fmla="val 2700000"/>
            <a:gd name="adj3" fmla="val 351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3322874-10EA-40EC-9D63-1BB6D510E057}">
      <dsp:nvSpPr>
        <dsp:cNvPr id="0" name=""/>
        <dsp:cNvSpPr/>
      </dsp:nvSpPr>
      <dsp:spPr>
        <a:xfrm>
          <a:off x="516519" y="351495"/>
          <a:ext cx="5911350" cy="703356"/>
        </a:xfrm>
        <a:prstGeom prst="rect">
          <a:avLst/>
        </a:prstGeom>
        <a:solidFill>
          <a:schemeClr val="accent6">
            <a:lumMod val="7500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289" tIns="55880" rIns="55880" bIns="5588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>
              <a:solidFill>
                <a:schemeClr val="bg1"/>
              </a:solidFill>
            </a:rPr>
            <a:t>Inserts, Deletions, and Updates</a:t>
          </a:r>
        </a:p>
      </dsp:txBody>
      <dsp:txXfrm>
        <a:off x="516519" y="351495"/>
        <a:ext cx="5911350" cy="703356"/>
      </dsp:txXfrm>
    </dsp:sp>
    <dsp:sp modelId="{13A332D4-EC92-4070-A416-27A1CA573392}">
      <dsp:nvSpPr>
        <dsp:cNvPr id="0" name=""/>
        <dsp:cNvSpPr/>
      </dsp:nvSpPr>
      <dsp:spPr>
        <a:xfrm>
          <a:off x="76921" y="263575"/>
          <a:ext cx="879195" cy="879195"/>
        </a:xfrm>
        <a:prstGeom prst="ellipse">
          <a:avLst/>
        </a:prstGeom>
        <a:solidFill>
          <a:schemeClr val="accent6">
            <a:lumMod val="7500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31E8727-2F6C-4577-840B-1AEFE2BE5B22}">
      <dsp:nvSpPr>
        <dsp:cNvPr id="0" name=""/>
        <dsp:cNvSpPr/>
      </dsp:nvSpPr>
      <dsp:spPr>
        <a:xfrm>
          <a:off x="919770" y="1406712"/>
          <a:ext cx="5508099" cy="703356"/>
        </a:xfrm>
        <a:prstGeom prst="rect">
          <a:avLst/>
        </a:prstGeom>
        <a:solidFill>
          <a:srgbClr val="C00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289" tIns="55880" rIns="55880" bIns="5588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>
              <a:solidFill>
                <a:schemeClr val="bg1"/>
              </a:solidFill>
            </a:rPr>
            <a:t>NULL values and Join Variants</a:t>
          </a:r>
        </a:p>
      </dsp:txBody>
      <dsp:txXfrm>
        <a:off x="919770" y="1406712"/>
        <a:ext cx="5508099" cy="703356"/>
      </dsp:txXfrm>
    </dsp:sp>
    <dsp:sp modelId="{58A99791-976C-4270-ABCC-A15CE6943D6C}">
      <dsp:nvSpPr>
        <dsp:cNvPr id="0" name=""/>
        <dsp:cNvSpPr/>
      </dsp:nvSpPr>
      <dsp:spPr>
        <a:xfrm>
          <a:off x="480172" y="1318793"/>
          <a:ext cx="879195" cy="879195"/>
        </a:xfrm>
        <a:prstGeom prst="ellipse">
          <a:avLst/>
        </a:prstGeom>
        <a:solidFill>
          <a:srgbClr val="C00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C70E533-1292-4493-ACE9-53BC9D9BA739}">
      <dsp:nvSpPr>
        <dsp:cNvPr id="0" name=""/>
        <dsp:cNvSpPr/>
      </dsp:nvSpPr>
      <dsp:spPr>
        <a:xfrm>
          <a:off x="919770" y="2461930"/>
          <a:ext cx="5508099" cy="703356"/>
        </a:xfrm>
        <a:prstGeom prst="rect">
          <a:avLst/>
        </a:prstGeom>
        <a:solidFill>
          <a:srgbClr val="0070C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289" tIns="55880" rIns="55880" bIns="5588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Complex Integrity Constraints and Triggers</a:t>
          </a:r>
        </a:p>
      </dsp:txBody>
      <dsp:txXfrm>
        <a:off x="919770" y="2461930"/>
        <a:ext cx="5508099" cy="703356"/>
      </dsp:txXfrm>
    </dsp:sp>
    <dsp:sp modelId="{485F26A9-AA94-4ADA-AC54-FB58E0E0ED28}">
      <dsp:nvSpPr>
        <dsp:cNvPr id="0" name=""/>
        <dsp:cNvSpPr/>
      </dsp:nvSpPr>
      <dsp:spPr>
        <a:xfrm>
          <a:off x="480172" y="2374011"/>
          <a:ext cx="879195" cy="879195"/>
        </a:xfrm>
        <a:prstGeom prst="ellipse">
          <a:avLst/>
        </a:prstGeom>
        <a:solidFill>
          <a:srgbClr val="0070C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AC899FE-72FA-49BB-A49B-3AAA914CF065}">
      <dsp:nvSpPr>
        <dsp:cNvPr id="0" name=""/>
        <dsp:cNvSpPr/>
      </dsp:nvSpPr>
      <dsp:spPr>
        <a:xfrm>
          <a:off x="516519" y="3517148"/>
          <a:ext cx="5911350" cy="703356"/>
        </a:xfrm>
        <a:prstGeom prst="rect">
          <a:avLst/>
        </a:prstGeom>
        <a:solidFill>
          <a:srgbClr val="92D05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289" tIns="55880" rIns="55880" bIns="5588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Java Database Connectivity</a:t>
          </a:r>
        </a:p>
      </dsp:txBody>
      <dsp:txXfrm>
        <a:off x="516519" y="3517148"/>
        <a:ext cx="5911350" cy="703356"/>
      </dsp:txXfrm>
    </dsp:sp>
    <dsp:sp modelId="{40745A35-F507-4CEF-B833-1B285989347C}">
      <dsp:nvSpPr>
        <dsp:cNvPr id="0" name=""/>
        <dsp:cNvSpPr/>
      </dsp:nvSpPr>
      <dsp:spPr>
        <a:xfrm>
          <a:off x="76921" y="3429228"/>
          <a:ext cx="879195" cy="879195"/>
        </a:xfrm>
        <a:prstGeom prst="ellipse">
          <a:avLst/>
        </a:prstGeom>
        <a:solidFill>
          <a:srgbClr val="92D05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4.emf"/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image" Target="../media/image3.e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4.emf"/><Relationship Id="rId1" Type="http://schemas.openxmlformats.org/officeDocument/2006/relationships/image" Target="../media/image3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B6CA34-8411-407E-893D-8E71990DC10C}" type="datetimeFigureOut">
              <a:rPr lang="en-US" smtClean="0"/>
              <a:t>6/Feb/18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4777B9-B548-4935-8E6D-F45127D461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272576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C7C770-57F1-4183-B1B5-424B207D1741}" type="datetimeFigureOut">
              <a:rPr lang="en-US" smtClean="0"/>
              <a:t>6/Feb/18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A4ED4D-EFD9-46AD-897E-D5BE4B53CB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02388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1</a:t>
            </a:fld>
            <a:endParaRPr lang="en-US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2975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790D9A01-2525-4EDF-961F-D30339FE7FD5}" type="slidenum">
              <a:rPr lang="en-US" smtClean="0"/>
              <a:pPr eaLnBrk="1" hangingPunct="1"/>
              <a:t>2</a:t>
            </a:fld>
            <a:endParaRPr lang="en-US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8628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B9CB2FB-79FF-4711-A961-14A1A90B9D06}" type="slidenum">
              <a:rPr lang="en-US" smtClean="0"/>
              <a:pPr eaLnBrk="1" hangingPunct="1"/>
              <a:t>3</a:t>
            </a:fld>
            <a:endParaRPr lang="en-US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56192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B9CB2FB-79FF-4711-A961-14A1A90B9D06}" type="slidenum">
              <a:rPr lang="en-US" smtClean="0"/>
              <a:pPr eaLnBrk="1" hangingPunct="1"/>
              <a:t>10</a:t>
            </a:fld>
            <a:endParaRPr lang="en-US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92915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B9CB2FB-79FF-4711-A961-14A1A90B9D06}" type="slidenum">
              <a:rPr lang="en-US" smtClean="0"/>
              <a:pPr eaLnBrk="1" hangingPunct="1"/>
              <a:t>27</a:t>
            </a:fld>
            <a:endParaRPr lang="en-US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1082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B9CB2FB-79FF-4711-A961-14A1A90B9D06}" type="slidenum">
              <a:rPr lang="en-US" smtClean="0"/>
              <a:pPr eaLnBrk="1" hangingPunct="1"/>
              <a:t>40</a:t>
            </a:fld>
            <a:endParaRPr lang="en-US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741821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 default </a:t>
            </a:r>
            <a:r>
              <a:rPr lang="en-US" dirty="0" err="1"/>
              <a:t>ResultSet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object is not updatable and has a cursor that moves forward only.</a:t>
            </a:r>
          </a:p>
          <a:p>
            <a:pPr marL="171450" indent="-171450">
              <a:buFontTx/>
              <a:buChar char="-"/>
            </a:pPr>
            <a:r>
              <a:rPr lang="en-US" dirty="0"/>
              <a:t>Statement </a:t>
            </a:r>
            <a:r>
              <a:rPr lang="en-US" dirty="0" err="1"/>
              <a:t>stmt</a:t>
            </a:r>
            <a:r>
              <a:rPr lang="en-US" dirty="0"/>
              <a:t> = </a:t>
            </a:r>
            <a:r>
              <a:rPr lang="en-US" dirty="0" err="1"/>
              <a:t>con.createStatement</a:t>
            </a:r>
            <a:r>
              <a:rPr lang="en-US" dirty="0"/>
              <a:t>( </a:t>
            </a:r>
            <a:r>
              <a:rPr lang="en-US" dirty="0" err="1"/>
              <a:t>ResultSet.TYPE_SCROLL_INSENSITIVE</a:t>
            </a:r>
            <a:r>
              <a:rPr lang="en-US" dirty="0"/>
              <a:t>, </a:t>
            </a:r>
            <a:r>
              <a:rPr lang="en-US" dirty="0" err="1"/>
              <a:t>ResultSet.CONCUR_UPDATABLE</a:t>
            </a:r>
            <a:r>
              <a:rPr lang="en-US" dirty="0"/>
              <a:t>); </a:t>
            </a:r>
            <a:r>
              <a:rPr lang="en-US" dirty="0" err="1"/>
              <a:t>ResultSet</a:t>
            </a:r>
            <a:r>
              <a:rPr lang="en-US" dirty="0"/>
              <a:t> </a:t>
            </a:r>
            <a:r>
              <a:rPr lang="en-US" dirty="0" err="1"/>
              <a:t>rs</a:t>
            </a:r>
            <a:r>
              <a:rPr lang="en-US" dirty="0"/>
              <a:t> = </a:t>
            </a:r>
            <a:r>
              <a:rPr lang="en-US" dirty="0" err="1"/>
              <a:t>stmt.executeQuery</a:t>
            </a:r>
            <a:r>
              <a:rPr lang="en-US" dirty="0"/>
              <a:t>("SELECT a, b FROM TABLE2"); // </a:t>
            </a:r>
            <a:r>
              <a:rPr lang="en-US" dirty="0" err="1"/>
              <a:t>rs</a:t>
            </a:r>
            <a:r>
              <a:rPr lang="en-US" dirty="0"/>
              <a:t> will be scrollable, will not show changes made by others, // and will be updatable</a:t>
            </a:r>
            <a:endParaRPr lang="en-US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indent="-171450">
              <a:buFontTx/>
              <a:buChar char="-"/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41802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B007E-8C7F-4E2E-BC7B-2A3A1679722A}" type="datetime1">
              <a:rPr lang="en-US" smtClean="0"/>
              <a:t>6/Feb/18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93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85160-A181-4E5D-A8B9-6CC6B5BAC31C}" type="datetime1">
              <a:rPr lang="en-US" smtClean="0"/>
              <a:t>6/Feb/18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8142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1D89C-2CB1-4680-B533-FD01CA337ED3}" type="datetime1">
              <a:rPr lang="en-US" smtClean="0"/>
              <a:t>6/Feb/18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556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CFE0C-32D0-48F6-B754-86DDD932679A}" type="datetime1">
              <a:rPr lang="en-US" smtClean="0"/>
              <a:t>6/Feb/18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3899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5F951-6F0A-4BC8-8E78-042EB20EDAB0}" type="datetime1">
              <a:rPr lang="en-US" smtClean="0"/>
              <a:t>6/Feb/18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539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627F7-2F2A-48BC-9DFD-9A2600CFA556}" type="datetime1">
              <a:rPr lang="en-US" smtClean="0"/>
              <a:t>6/Feb/18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1766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BFDD5-512B-4522-BA85-F72134273AE1}" type="datetime1">
              <a:rPr lang="en-US" smtClean="0"/>
              <a:t>6/Feb/18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3204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58DFD-FDB4-43ED-A73B-376F2F66B10F}" type="datetime1">
              <a:rPr lang="en-US" smtClean="0"/>
              <a:t>6/Feb/18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7515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AB476-D146-4EA7-B6A7-C7ED67CB0904}" type="datetime1">
              <a:rPr lang="en-US" smtClean="0"/>
              <a:t>6/Feb/18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8596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0457E-5E49-4C84-A5ED-8D6AE6DEE17A}" type="datetime1">
              <a:rPr lang="en-US" smtClean="0"/>
              <a:t>6/Feb/18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20525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47378-4043-40E8-88FD-3B9FC25ACA76}" type="datetime1">
              <a:rPr lang="en-US" smtClean="0"/>
              <a:t>6/Feb/18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370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9FE058-E24E-44D4-8AE6-4ED6084A3F18}" type="datetime1">
              <a:rPr lang="en-US" smtClean="0"/>
              <a:t>6/Feb/18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58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emf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e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3.e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emf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4.e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3.emf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emf"/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4.e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3.emf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emf"/><Relationship Id="rId3" Type="http://schemas.openxmlformats.org/officeDocument/2006/relationships/oleObject" Target="../embeddings/oleObject13.bin"/><Relationship Id="rId7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4.emf"/><Relationship Id="rId5" Type="http://schemas.openxmlformats.org/officeDocument/2006/relationships/oleObject" Target="../embeddings/oleObject14.bin"/><Relationship Id="rId4" Type="http://schemas.openxmlformats.org/officeDocument/2006/relationships/image" Target="../media/image3.emf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16.bin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4.emf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4.e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e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emf"/></Relationships>
</file>

<file path=ppt/slides/_rels/slide4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66800"/>
            <a:ext cx="7772400" cy="3352800"/>
          </a:xfrm>
        </p:spPr>
        <p:txBody>
          <a:bodyPr>
            <a:normAutofit fontScale="90000"/>
          </a:bodyPr>
          <a:lstStyle/>
          <a:p>
            <a:r>
              <a:rPr lang="en-US" sz="4900" dirty="0"/>
              <a:t>Database Applications (15-415)</a:t>
            </a:r>
            <a:br>
              <a:rPr lang="en-US" sz="4900" dirty="0"/>
            </a:br>
            <a:br>
              <a:rPr lang="en-US" dirty="0"/>
            </a:br>
            <a:r>
              <a:rPr lang="en-US" dirty="0"/>
              <a:t>SQL-Part III </a:t>
            </a:r>
            <a:br>
              <a:rPr lang="en-US" dirty="0"/>
            </a:br>
            <a:r>
              <a:rPr lang="en-US" dirty="0"/>
              <a:t>Lecture 10, February 6, 2018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876800"/>
            <a:ext cx="6400800" cy="12192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Mohammad Hammoud</a:t>
            </a:r>
          </a:p>
        </p:txBody>
      </p:sp>
      <p:pic>
        <p:nvPicPr>
          <p:cNvPr id="9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142472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Outline</a:t>
            </a:r>
          </a:p>
        </p:txBody>
      </p:sp>
      <p:graphicFrame>
        <p:nvGraphicFramePr>
          <p:cNvPr id="22" name="Diagram 21"/>
          <p:cNvGraphicFramePr/>
          <p:nvPr>
            <p:extLst/>
          </p:nvPr>
        </p:nvGraphicFramePr>
        <p:xfrm>
          <a:off x="1371600" y="1524000"/>
          <a:ext cx="649108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7862680" y="2854404"/>
            <a:ext cx="106792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5800" indent="-685800">
              <a:buClr>
                <a:schemeClr val="tx1"/>
              </a:buClr>
              <a:buFont typeface="Wingdings" pitchFamily="2" charset="2"/>
              <a:buChar char="ü"/>
            </a:pPr>
            <a:r>
              <a:rPr lang="en-US" sz="6600" dirty="0"/>
              <a:t> </a:t>
            </a:r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48212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NULL Values</a:t>
            </a:r>
          </a:p>
        </p:txBody>
      </p:sp>
      <p:sp>
        <p:nvSpPr>
          <p:cNvPr id="286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§"/>
            </a:pPr>
            <a:r>
              <a:rPr lang="en-US" sz="2400" dirty="0">
                <a:ea typeface="ＭＳ Ｐゴシック" pitchFamily="34" charset="-128"/>
              </a:rPr>
              <a:t>Column values can be </a:t>
            </a:r>
            <a:r>
              <a:rPr lang="en-US" sz="2400" i="1" dirty="0">
                <a:solidFill>
                  <a:srgbClr val="0070C0"/>
                </a:solidFill>
                <a:ea typeface="ＭＳ Ｐゴシック" pitchFamily="34" charset="-128"/>
              </a:rPr>
              <a:t>unknown</a:t>
            </a:r>
            <a:r>
              <a:rPr lang="en-US" sz="2400" dirty="0">
                <a:ea typeface="ＭＳ Ｐゴシック" pitchFamily="34" charset="-128"/>
              </a:rPr>
              <a:t> (e.g., a sailor may not yet have a rating assigned)</a:t>
            </a:r>
          </a:p>
          <a:p>
            <a:pPr>
              <a:buFont typeface="Wingdings" pitchFamily="2" charset="2"/>
              <a:buChar char="§"/>
            </a:pPr>
            <a:endParaRPr lang="en-US" sz="2400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§"/>
            </a:pPr>
            <a:r>
              <a:rPr lang="en-US" sz="2400" dirty="0">
                <a:ea typeface="ＭＳ Ｐゴシック" pitchFamily="34" charset="-128"/>
              </a:rPr>
              <a:t>Column values may be </a:t>
            </a:r>
            <a:r>
              <a:rPr lang="en-US" sz="2400" i="1" dirty="0">
                <a:solidFill>
                  <a:srgbClr val="0070C0"/>
                </a:solidFill>
                <a:ea typeface="ＭＳ Ｐゴシック" pitchFamily="34" charset="-128"/>
              </a:rPr>
              <a:t>inapplicable</a:t>
            </a:r>
            <a:r>
              <a:rPr lang="en-US" sz="2400" dirty="0">
                <a:ea typeface="ＭＳ Ｐゴシック" pitchFamily="34" charset="-128"/>
              </a:rPr>
              <a:t> (e.g., a maiden-name column for men!)</a:t>
            </a:r>
          </a:p>
          <a:p>
            <a:pPr>
              <a:buFont typeface="Wingdings" pitchFamily="2" charset="2"/>
              <a:buChar char="§"/>
            </a:pPr>
            <a:endParaRPr lang="en-US" sz="2400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§"/>
            </a:pPr>
            <a:r>
              <a:rPr lang="en-US" sz="2400" dirty="0">
                <a:ea typeface="ＭＳ Ｐゴシック" pitchFamily="34" charset="-128"/>
              </a:rPr>
              <a:t>The </a:t>
            </a:r>
            <a:r>
              <a:rPr lang="en-US" sz="2400" b="1" dirty="0">
                <a:ea typeface="ＭＳ Ｐゴシック" pitchFamily="34" charset="-128"/>
              </a:rPr>
              <a:t>NULL</a:t>
            </a:r>
            <a:r>
              <a:rPr lang="en-US" sz="2400" dirty="0">
                <a:ea typeface="ＭＳ Ｐゴシック" pitchFamily="34" charset="-128"/>
              </a:rPr>
              <a:t> value can be used in such situations</a:t>
            </a:r>
          </a:p>
          <a:p>
            <a:pPr>
              <a:buFont typeface="Wingdings" pitchFamily="2" charset="2"/>
              <a:buChar char="§"/>
            </a:pPr>
            <a:endParaRPr lang="en-US" sz="2400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§"/>
            </a:pPr>
            <a:r>
              <a:rPr lang="en-US" sz="2400" dirty="0">
                <a:ea typeface="ＭＳ Ｐゴシック" pitchFamily="34" charset="-128"/>
              </a:rPr>
              <a:t>However, the NULL value complicates many issues!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>
                <a:ea typeface="ＭＳ Ｐゴシック" pitchFamily="34" charset="-128"/>
              </a:rPr>
              <a:t>Using NULL with aggregate operations </a:t>
            </a:r>
          </a:p>
          <a:p>
            <a:pPr lvl="2">
              <a:buFont typeface="Wingdings" pitchFamily="2" charset="2"/>
              <a:buChar char="§"/>
            </a:pPr>
            <a:r>
              <a:rPr lang="en-US" sz="2000" dirty="0">
                <a:ea typeface="ＭＳ Ｐゴシック" pitchFamily="34" charset="-128"/>
              </a:rPr>
              <a:t>COUNT (*) handles NULL values like any other values</a:t>
            </a:r>
          </a:p>
          <a:p>
            <a:pPr lvl="2">
              <a:buFont typeface="Wingdings" pitchFamily="2" charset="2"/>
              <a:buChar char="§"/>
            </a:pPr>
            <a:r>
              <a:rPr lang="en-US" sz="2000" dirty="0">
                <a:ea typeface="ＭＳ Ｐゴシック" pitchFamily="34" charset="-128"/>
              </a:rPr>
              <a:t>SUM, AVG, MIN, and MAX discard NULL values</a:t>
            </a:r>
            <a:endParaRPr lang="en-US" sz="2400" dirty="0">
              <a:ea typeface="ＭＳ Ｐゴシック" pitchFamily="34" charset="-128"/>
            </a:endParaRPr>
          </a:p>
          <a:p>
            <a:pPr lvl="1">
              <a:buFont typeface="Wingdings" pitchFamily="2" charset="2"/>
              <a:buChar char="§"/>
            </a:pPr>
            <a:r>
              <a:rPr lang="en-US" sz="2400" dirty="0">
                <a:ea typeface="ＭＳ Ｐゴシック" pitchFamily="34" charset="-128"/>
              </a:rPr>
              <a:t>Comparing NULL values to valid values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>
                <a:ea typeface="ＭＳ Ｐゴシック" pitchFamily="34" charset="-128"/>
              </a:rPr>
              <a:t>Comparing NULL values to NULL values</a:t>
            </a:r>
          </a:p>
        </p:txBody>
      </p:sp>
    </p:spTree>
    <p:extLst>
      <p:ext uri="{BB962C8B-B14F-4D97-AF65-F5344CB8AC3E}">
        <p14:creationId xmlns:p14="http://schemas.microsoft.com/office/powerpoint/2010/main" val="2037656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>
                <a:ea typeface="ＭＳ Ｐゴシック" pitchFamily="34" charset="-128"/>
              </a:rPr>
              <a:t>Comparing Values In the Presence </a:t>
            </a:r>
            <a:br>
              <a:rPr lang="en-US" dirty="0">
                <a:ea typeface="ＭＳ Ｐゴシック" pitchFamily="34" charset="-128"/>
              </a:rPr>
            </a:br>
            <a:r>
              <a:rPr lang="en-US" dirty="0">
                <a:ea typeface="ＭＳ Ｐゴシック" pitchFamily="34" charset="-128"/>
              </a:rPr>
              <a:t>of NULL</a:t>
            </a:r>
          </a:p>
        </p:txBody>
      </p:sp>
      <p:sp>
        <p:nvSpPr>
          <p:cNvPr id="286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5992" y="1354016"/>
            <a:ext cx="8229600" cy="4876800"/>
          </a:xfrm>
        </p:spPr>
        <p:txBody>
          <a:bodyPr>
            <a:normAutofit fontScale="92500"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>
                <a:ea typeface="ＭＳ Ｐゴシック" pitchFamily="34" charset="-128"/>
              </a:rPr>
              <a:t>Considering a row with rating = NULL and age = 20; what will be the result of comparing it with the following rows?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>
                <a:ea typeface="ＭＳ Ｐゴシック" pitchFamily="34" charset="-128"/>
              </a:rPr>
              <a:t>Rating = 8 OR age &lt; 40 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>
                <a:ea typeface="ＭＳ Ｐゴシック" pitchFamily="34" charset="-128"/>
              </a:rPr>
              <a:t>Rating = 8 AND age &lt; 40</a:t>
            </a:r>
          </a:p>
          <a:p>
            <a:pPr marL="457200" lvl="1" indent="0">
              <a:buNone/>
            </a:pPr>
            <a:endParaRPr lang="en-US" sz="2400" dirty="0">
              <a:ea typeface="ＭＳ Ｐゴシック" pitchFamily="34" charset="-128"/>
              <a:sym typeface="Wingdings" pitchFamily="2" charset="2"/>
            </a:endParaRPr>
          </a:p>
          <a:p>
            <a:pPr>
              <a:buFont typeface="Wingdings" pitchFamily="2" charset="2"/>
              <a:buChar char="§"/>
            </a:pPr>
            <a:r>
              <a:rPr lang="en-US" sz="2800" dirty="0">
                <a:ea typeface="ＭＳ Ｐゴシック" pitchFamily="34" charset="-128"/>
                <a:sym typeface="Wingdings" pitchFamily="2" charset="2"/>
              </a:rPr>
              <a:t>In general: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>
                <a:ea typeface="ＭＳ Ｐゴシック" pitchFamily="34" charset="-128"/>
                <a:sym typeface="Wingdings" pitchFamily="2" charset="2"/>
              </a:rPr>
              <a:t>NOT unknown</a:t>
            </a:r>
            <a:endParaRPr lang="en-US" sz="2200" dirty="0">
              <a:solidFill>
                <a:srgbClr val="0070C0"/>
              </a:solidFill>
              <a:ea typeface="ＭＳ Ｐゴシック" pitchFamily="34" charset="-128"/>
              <a:sym typeface="Wingdings" pitchFamily="2" charset="2"/>
            </a:endParaRPr>
          </a:p>
          <a:p>
            <a:pPr lvl="1">
              <a:buFont typeface="Wingdings" pitchFamily="2" charset="2"/>
              <a:buChar char="§"/>
            </a:pPr>
            <a:r>
              <a:rPr lang="en-US" sz="2200" dirty="0">
                <a:ea typeface="ＭＳ Ｐゴシック" pitchFamily="34" charset="-128"/>
                <a:sym typeface="Wingdings" pitchFamily="2" charset="2"/>
              </a:rPr>
              <a:t>True OR unknown</a:t>
            </a:r>
            <a:endParaRPr lang="en-US" sz="2200" dirty="0">
              <a:solidFill>
                <a:srgbClr val="0070C0"/>
              </a:solidFill>
              <a:ea typeface="ＭＳ Ｐゴシック" pitchFamily="34" charset="-128"/>
              <a:sym typeface="Wingdings" pitchFamily="2" charset="2"/>
            </a:endParaRPr>
          </a:p>
          <a:p>
            <a:pPr lvl="1">
              <a:buFont typeface="Wingdings" pitchFamily="2" charset="2"/>
              <a:buChar char="§"/>
            </a:pPr>
            <a:r>
              <a:rPr lang="en-US" sz="2200" dirty="0">
                <a:ea typeface="ＭＳ Ｐゴシック" pitchFamily="34" charset="-128"/>
                <a:sym typeface="Wingdings" pitchFamily="2" charset="2"/>
              </a:rPr>
              <a:t>False OR unknown</a:t>
            </a:r>
            <a:endParaRPr lang="en-US" sz="2200" dirty="0">
              <a:solidFill>
                <a:srgbClr val="0070C0"/>
              </a:solidFill>
              <a:ea typeface="ＭＳ Ｐゴシック" pitchFamily="34" charset="-128"/>
              <a:sym typeface="Wingdings" pitchFamily="2" charset="2"/>
            </a:endParaRPr>
          </a:p>
          <a:p>
            <a:pPr lvl="1">
              <a:buFont typeface="Wingdings" pitchFamily="2" charset="2"/>
              <a:buChar char="§"/>
            </a:pPr>
            <a:r>
              <a:rPr lang="en-US" sz="2200" dirty="0">
                <a:ea typeface="ＭＳ Ｐゴシック" pitchFamily="34" charset="-128"/>
                <a:sym typeface="Wingdings" pitchFamily="2" charset="2"/>
              </a:rPr>
              <a:t>False AND unknown</a:t>
            </a:r>
            <a:endParaRPr lang="en-US" sz="2200" dirty="0">
              <a:solidFill>
                <a:srgbClr val="0070C0"/>
              </a:solidFill>
              <a:ea typeface="ＭＳ Ｐゴシック" pitchFamily="34" charset="-128"/>
              <a:sym typeface="Wingdings" pitchFamily="2" charset="2"/>
            </a:endParaRPr>
          </a:p>
          <a:p>
            <a:pPr lvl="1">
              <a:buFont typeface="Wingdings" pitchFamily="2" charset="2"/>
              <a:buChar char="§"/>
            </a:pPr>
            <a:r>
              <a:rPr lang="en-US" sz="2200" dirty="0">
                <a:ea typeface="ＭＳ Ｐゴシック" pitchFamily="34" charset="-128"/>
                <a:sym typeface="Wingdings" pitchFamily="2" charset="2"/>
              </a:rPr>
              <a:t>True AND unknown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>
                <a:ea typeface="ＭＳ Ｐゴシック" pitchFamily="34" charset="-128"/>
                <a:sym typeface="Wingdings" pitchFamily="2" charset="2"/>
              </a:rPr>
              <a:t>Unknown [AND|OR|=] unknown </a:t>
            </a:r>
            <a:endParaRPr lang="en-US" sz="2200" dirty="0">
              <a:ea typeface="ＭＳ Ｐゴシック" pitchFamily="34" charset="-128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857943" y="2149910"/>
            <a:ext cx="12474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70C0"/>
                </a:solidFill>
                <a:ea typeface="ＭＳ Ｐゴシック" pitchFamily="34" charset="-128"/>
                <a:sym typeface="Wingdings" pitchFamily="2" charset="2"/>
              </a:rPr>
              <a:t> </a:t>
            </a:r>
            <a:r>
              <a:rPr lang="en-US" sz="2400" dirty="0">
                <a:solidFill>
                  <a:srgbClr val="0070C0"/>
                </a:solidFill>
                <a:ea typeface="ＭＳ Ｐゴシック" pitchFamily="34" charset="-128"/>
              </a:rPr>
              <a:t>TRUE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036376" y="2550277"/>
            <a:ext cx="17495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70C0"/>
                </a:solidFill>
                <a:ea typeface="ＭＳ Ｐゴシック" pitchFamily="34" charset="-128"/>
                <a:sym typeface="Wingdings" pitchFamily="2" charset="2"/>
              </a:rPr>
              <a:t> unknown</a:t>
            </a:r>
            <a:endParaRPr lang="en-US" sz="2400" dirty="0">
              <a:solidFill>
                <a:srgbClr val="0070C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743200" y="3810000"/>
            <a:ext cx="1880964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>
                <a:solidFill>
                  <a:srgbClr val="0070C0"/>
                </a:solidFill>
                <a:ea typeface="ＭＳ Ｐゴシック" pitchFamily="34" charset="-128"/>
                <a:sym typeface="Wingdings" pitchFamily="2" charset="2"/>
              </a:rPr>
              <a:t> unknown</a:t>
            </a:r>
            <a:endParaRPr lang="en-US" sz="2600" dirty="0"/>
          </a:p>
        </p:txBody>
      </p:sp>
      <p:sp>
        <p:nvSpPr>
          <p:cNvPr id="5" name="TextBox 4"/>
          <p:cNvSpPr txBox="1"/>
          <p:nvPr/>
        </p:nvSpPr>
        <p:spPr>
          <a:xfrm>
            <a:off x="3124200" y="4182708"/>
            <a:ext cx="1213987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>
                <a:solidFill>
                  <a:srgbClr val="0070C0"/>
                </a:solidFill>
                <a:ea typeface="ＭＳ Ｐゴシック" pitchFamily="34" charset="-128"/>
                <a:sym typeface="Wingdings" pitchFamily="2" charset="2"/>
              </a:rPr>
              <a:t> True</a:t>
            </a:r>
            <a:endParaRPr lang="en-US" sz="2600" dirty="0"/>
          </a:p>
        </p:txBody>
      </p:sp>
      <p:sp>
        <p:nvSpPr>
          <p:cNvPr id="6" name="TextBox 5"/>
          <p:cNvSpPr txBox="1"/>
          <p:nvPr/>
        </p:nvSpPr>
        <p:spPr>
          <a:xfrm>
            <a:off x="3181442" y="4556122"/>
            <a:ext cx="1880964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>
                <a:solidFill>
                  <a:srgbClr val="0070C0"/>
                </a:solidFill>
                <a:ea typeface="ＭＳ Ｐゴシック" pitchFamily="34" charset="-128"/>
                <a:sym typeface="Wingdings" pitchFamily="2" charset="2"/>
              </a:rPr>
              <a:t> unknown</a:t>
            </a:r>
            <a:endParaRPr lang="en-US" sz="2600" dirty="0"/>
          </a:p>
        </p:txBody>
      </p:sp>
      <p:sp>
        <p:nvSpPr>
          <p:cNvPr id="7" name="TextBox 6"/>
          <p:cNvSpPr txBox="1"/>
          <p:nvPr/>
        </p:nvSpPr>
        <p:spPr>
          <a:xfrm>
            <a:off x="3321033" y="4917832"/>
            <a:ext cx="1292983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>
                <a:solidFill>
                  <a:srgbClr val="0070C0"/>
                </a:solidFill>
                <a:ea typeface="ＭＳ Ｐゴシック" pitchFamily="34" charset="-128"/>
                <a:sym typeface="Wingdings" pitchFamily="2" charset="2"/>
              </a:rPr>
              <a:t> False</a:t>
            </a:r>
            <a:endParaRPr lang="en-US" sz="2600" dirty="0"/>
          </a:p>
        </p:txBody>
      </p:sp>
      <p:sp>
        <p:nvSpPr>
          <p:cNvPr id="8" name="TextBox 7"/>
          <p:cNvSpPr txBox="1"/>
          <p:nvPr/>
        </p:nvSpPr>
        <p:spPr>
          <a:xfrm>
            <a:off x="3327876" y="5282240"/>
            <a:ext cx="1880964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>
                <a:solidFill>
                  <a:srgbClr val="0070C0"/>
                </a:solidFill>
                <a:ea typeface="ＭＳ Ｐゴシック" pitchFamily="34" charset="-128"/>
                <a:sym typeface="Wingdings" pitchFamily="2" charset="2"/>
              </a:rPr>
              <a:t> unknown</a:t>
            </a:r>
            <a:endParaRPr lang="en-US" sz="2600" dirty="0"/>
          </a:p>
        </p:txBody>
      </p:sp>
      <p:sp>
        <p:nvSpPr>
          <p:cNvPr id="11" name="TextBox 10"/>
          <p:cNvSpPr txBox="1"/>
          <p:nvPr/>
        </p:nvSpPr>
        <p:spPr>
          <a:xfrm>
            <a:off x="4673048" y="5645581"/>
            <a:ext cx="1880964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>
                <a:solidFill>
                  <a:srgbClr val="0070C0"/>
                </a:solidFill>
                <a:ea typeface="ＭＳ Ｐゴシック" pitchFamily="34" charset="-128"/>
                <a:sym typeface="Wingdings" pitchFamily="2" charset="2"/>
              </a:rPr>
              <a:t> unknown</a:t>
            </a:r>
            <a:endParaRPr lang="en-US" sz="2600" dirty="0"/>
          </a:p>
        </p:txBody>
      </p:sp>
      <p:sp>
        <p:nvSpPr>
          <p:cNvPr id="9" name="Oval 8"/>
          <p:cNvSpPr/>
          <p:nvPr/>
        </p:nvSpPr>
        <p:spPr>
          <a:xfrm>
            <a:off x="3332677" y="5715008"/>
            <a:ext cx="303541" cy="304800"/>
          </a:xfrm>
          <a:prstGeom prst="ellipse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1015524" y="6096000"/>
            <a:ext cx="6219138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In the context of </a:t>
            </a:r>
            <a:r>
              <a:rPr lang="en-US" i="1" dirty="0"/>
              <a:t>duplicates</a:t>
            </a:r>
            <a:r>
              <a:rPr lang="en-US" dirty="0"/>
              <a:t>, the comparison of two NULL values </a:t>
            </a:r>
            <a:br>
              <a:rPr lang="en-US" dirty="0"/>
            </a:br>
            <a:r>
              <a:rPr lang="en-US" dirty="0"/>
              <a:t>is implicitly treated as TRUE (Anomaly!)</a:t>
            </a:r>
          </a:p>
        </p:txBody>
      </p:sp>
      <p:cxnSp>
        <p:nvCxnSpPr>
          <p:cNvPr id="13" name="Straight Arrow Connector 12"/>
          <p:cNvCxnSpPr>
            <a:stCxn id="9" idx="5"/>
            <a:endCxn id="10" idx="0"/>
          </p:cNvCxnSpPr>
          <p:nvPr/>
        </p:nvCxnSpPr>
        <p:spPr>
          <a:xfrm>
            <a:off x="3591765" y="5975171"/>
            <a:ext cx="533328" cy="120829"/>
          </a:xfrm>
          <a:prstGeom prst="straightConnector1">
            <a:avLst/>
          </a:prstGeom>
          <a:ln w="15875">
            <a:solidFill>
              <a:srgbClr val="FF0000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06959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  <p:bldP spid="11" grpId="0"/>
      <p:bldP spid="9" grpId="0" animBg="1"/>
      <p:bldP spid="1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>
                <a:ea typeface="ＭＳ Ｐゴシック" pitchFamily="34" charset="-128"/>
              </a:rPr>
              <a:t>Comparing Values In the Presence </a:t>
            </a:r>
            <a:br>
              <a:rPr lang="en-US" dirty="0">
                <a:ea typeface="ＭＳ Ｐゴシック" pitchFamily="34" charset="-128"/>
              </a:rPr>
            </a:br>
            <a:r>
              <a:rPr lang="en-US" dirty="0">
                <a:ea typeface="ＭＳ Ｐゴシック" pitchFamily="34" charset="-128"/>
              </a:rPr>
              <a:t>of NULL</a:t>
            </a:r>
          </a:p>
        </p:txBody>
      </p:sp>
      <p:sp>
        <p:nvSpPr>
          <p:cNvPr id="286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5992" y="1354016"/>
            <a:ext cx="8229600" cy="4876800"/>
          </a:xfrm>
        </p:spPr>
        <p:txBody>
          <a:bodyPr>
            <a:normAutofit fontScale="92500"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>
                <a:ea typeface="ＭＳ Ｐゴシック" pitchFamily="34" charset="-128"/>
              </a:rPr>
              <a:t>Considering a row with rating = NULL and age = 20; what will be the result of comparing it with the following rows?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>
                <a:ea typeface="ＭＳ Ｐゴシック" pitchFamily="34" charset="-128"/>
              </a:rPr>
              <a:t>Rating = 8 OR age &lt; 40 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>
                <a:ea typeface="ＭＳ Ｐゴシック" pitchFamily="34" charset="-128"/>
              </a:rPr>
              <a:t>Rating = 8 AND age &lt; 40</a:t>
            </a:r>
          </a:p>
          <a:p>
            <a:pPr marL="457200" lvl="1" indent="0">
              <a:buNone/>
            </a:pPr>
            <a:endParaRPr lang="en-US" sz="2400" dirty="0">
              <a:ea typeface="ＭＳ Ｐゴシック" pitchFamily="34" charset="-128"/>
              <a:sym typeface="Wingdings" pitchFamily="2" charset="2"/>
            </a:endParaRPr>
          </a:p>
          <a:p>
            <a:pPr>
              <a:buFont typeface="Wingdings" pitchFamily="2" charset="2"/>
              <a:buChar char="§"/>
            </a:pPr>
            <a:r>
              <a:rPr lang="en-US" sz="2800" dirty="0">
                <a:ea typeface="ＭＳ Ｐゴシック" pitchFamily="34" charset="-128"/>
                <a:sym typeface="Wingdings" pitchFamily="2" charset="2"/>
              </a:rPr>
              <a:t>In general: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>
                <a:ea typeface="ＭＳ Ｐゴシック" pitchFamily="34" charset="-128"/>
                <a:sym typeface="Wingdings" pitchFamily="2" charset="2"/>
              </a:rPr>
              <a:t>NOT unknown</a:t>
            </a:r>
            <a:endParaRPr lang="en-US" sz="2200" dirty="0">
              <a:solidFill>
                <a:srgbClr val="0070C0"/>
              </a:solidFill>
              <a:ea typeface="ＭＳ Ｐゴシック" pitchFamily="34" charset="-128"/>
              <a:sym typeface="Wingdings" pitchFamily="2" charset="2"/>
            </a:endParaRPr>
          </a:p>
          <a:p>
            <a:pPr lvl="1">
              <a:buFont typeface="Wingdings" pitchFamily="2" charset="2"/>
              <a:buChar char="§"/>
            </a:pPr>
            <a:r>
              <a:rPr lang="en-US" sz="2200" dirty="0">
                <a:ea typeface="ＭＳ Ｐゴシック" pitchFamily="34" charset="-128"/>
                <a:sym typeface="Wingdings" pitchFamily="2" charset="2"/>
              </a:rPr>
              <a:t>True OR unknown</a:t>
            </a:r>
            <a:endParaRPr lang="en-US" sz="2200" dirty="0">
              <a:solidFill>
                <a:srgbClr val="0070C0"/>
              </a:solidFill>
              <a:ea typeface="ＭＳ Ｐゴシック" pitchFamily="34" charset="-128"/>
              <a:sym typeface="Wingdings" pitchFamily="2" charset="2"/>
            </a:endParaRPr>
          </a:p>
          <a:p>
            <a:pPr lvl="1">
              <a:buFont typeface="Wingdings" pitchFamily="2" charset="2"/>
              <a:buChar char="§"/>
            </a:pPr>
            <a:r>
              <a:rPr lang="en-US" sz="2200" dirty="0">
                <a:ea typeface="ＭＳ Ｐゴシック" pitchFamily="34" charset="-128"/>
                <a:sym typeface="Wingdings" pitchFamily="2" charset="2"/>
              </a:rPr>
              <a:t>False OR unknown</a:t>
            </a:r>
            <a:endParaRPr lang="en-US" sz="2200" dirty="0">
              <a:solidFill>
                <a:srgbClr val="0070C0"/>
              </a:solidFill>
              <a:ea typeface="ＭＳ Ｐゴシック" pitchFamily="34" charset="-128"/>
              <a:sym typeface="Wingdings" pitchFamily="2" charset="2"/>
            </a:endParaRPr>
          </a:p>
          <a:p>
            <a:pPr lvl="1">
              <a:buFont typeface="Wingdings" pitchFamily="2" charset="2"/>
              <a:buChar char="§"/>
            </a:pPr>
            <a:r>
              <a:rPr lang="en-US" sz="2200" dirty="0">
                <a:ea typeface="ＭＳ Ｐゴシック" pitchFamily="34" charset="-128"/>
                <a:sym typeface="Wingdings" pitchFamily="2" charset="2"/>
              </a:rPr>
              <a:t>False AND unknown</a:t>
            </a:r>
            <a:endParaRPr lang="en-US" sz="2200" dirty="0">
              <a:solidFill>
                <a:srgbClr val="0070C0"/>
              </a:solidFill>
              <a:ea typeface="ＭＳ Ｐゴシック" pitchFamily="34" charset="-128"/>
              <a:sym typeface="Wingdings" pitchFamily="2" charset="2"/>
            </a:endParaRPr>
          </a:p>
          <a:p>
            <a:pPr lvl="1">
              <a:buFont typeface="Wingdings" pitchFamily="2" charset="2"/>
              <a:buChar char="§"/>
            </a:pPr>
            <a:r>
              <a:rPr lang="en-US" sz="2200" dirty="0">
                <a:ea typeface="ＭＳ Ｐゴシック" pitchFamily="34" charset="-128"/>
                <a:sym typeface="Wingdings" pitchFamily="2" charset="2"/>
              </a:rPr>
              <a:t>True AND unknown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>
                <a:ea typeface="ＭＳ Ｐゴシック" pitchFamily="34" charset="-128"/>
                <a:sym typeface="Wingdings" pitchFamily="2" charset="2"/>
              </a:rPr>
              <a:t>Unknown [AND|OR|=] unknown </a:t>
            </a:r>
            <a:endParaRPr lang="en-US" sz="2200" dirty="0">
              <a:ea typeface="ＭＳ Ｐゴシック" pitchFamily="34" charset="-128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857943" y="2149910"/>
            <a:ext cx="12474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70C0"/>
                </a:solidFill>
                <a:ea typeface="ＭＳ Ｐゴシック" pitchFamily="34" charset="-128"/>
                <a:sym typeface="Wingdings" pitchFamily="2" charset="2"/>
              </a:rPr>
              <a:t> </a:t>
            </a:r>
            <a:r>
              <a:rPr lang="en-US" sz="2400" dirty="0">
                <a:solidFill>
                  <a:srgbClr val="0070C0"/>
                </a:solidFill>
                <a:ea typeface="ＭＳ Ｐゴシック" pitchFamily="34" charset="-128"/>
              </a:rPr>
              <a:t>TRUE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036376" y="2550277"/>
            <a:ext cx="17495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70C0"/>
                </a:solidFill>
                <a:ea typeface="ＭＳ Ｐゴシック" pitchFamily="34" charset="-128"/>
                <a:sym typeface="Wingdings" pitchFamily="2" charset="2"/>
              </a:rPr>
              <a:t> unknown</a:t>
            </a:r>
            <a:endParaRPr lang="en-US" sz="2400" dirty="0">
              <a:solidFill>
                <a:srgbClr val="0070C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743200" y="3810000"/>
            <a:ext cx="1880964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>
                <a:solidFill>
                  <a:srgbClr val="0070C0"/>
                </a:solidFill>
                <a:ea typeface="ＭＳ Ｐゴシック" pitchFamily="34" charset="-128"/>
                <a:sym typeface="Wingdings" pitchFamily="2" charset="2"/>
              </a:rPr>
              <a:t> unknown</a:t>
            </a:r>
            <a:endParaRPr lang="en-US" sz="2600" dirty="0"/>
          </a:p>
        </p:txBody>
      </p:sp>
      <p:sp>
        <p:nvSpPr>
          <p:cNvPr id="5" name="TextBox 4"/>
          <p:cNvSpPr txBox="1"/>
          <p:nvPr/>
        </p:nvSpPr>
        <p:spPr>
          <a:xfrm>
            <a:off x="3124200" y="4182708"/>
            <a:ext cx="1213987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>
                <a:solidFill>
                  <a:srgbClr val="0070C0"/>
                </a:solidFill>
                <a:ea typeface="ＭＳ Ｐゴシック" pitchFamily="34" charset="-128"/>
                <a:sym typeface="Wingdings" pitchFamily="2" charset="2"/>
              </a:rPr>
              <a:t> True</a:t>
            </a:r>
            <a:endParaRPr lang="en-US" sz="2600" dirty="0"/>
          </a:p>
        </p:txBody>
      </p:sp>
      <p:sp>
        <p:nvSpPr>
          <p:cNvPr id="6" name="TextBox 5"/>
          <p:cNvSpPr txBox="1"/>
          <p:nvPr/>
        </p:nvSpPr>
        <p:spPr>
          <a:xfrm>
            <a:off x="3181442" y="4556122"/>
            <a:ext cx="1880964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>
                <a:solidFill>
                  <a:srgbClr val="0070C0"/>
                </a:solidFill>
                <a:ea typeface="ＭＳ Ｐゴシック" pitchFamily="34" charset="-128"/>
                <a:sym typeface="Wingdings" pitchFamily="2" charset="2"/>
              </a:rPr>
              <a:t> unknown</a:t>
            </a:r>
            <a:endParaRPr lang="en-US" sz="2600" dirty="0"/>
          </a:p>
        </p:txBody>
      </p:sp>
      <p:sp>
        <p:nvSpPr>
          <p:cNvPr id="7" name="TextBox 6"/>
          <p:cNvSpPr txBox="1"/>
          <p:nvPr/>
        </p:nvSpPr>
        <p:spPr>
          <a:xfrm>
            <a:off x="3321033" y="4917832"/>
            <a:ext cx="1292983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>
                <a:solidFill>
                  <a:srgbClr val="0070C0"/>
                </a:solidFill>
                <a:ea typeface="ＭＳ Ｐゴシック" pitchFamily="34" charset="-128"/>
                <a:sym typeface="Wingdings" pitchFamily="2" charset="2"/>
              </a:rPr>
              <a:t> False</a:t>
            </a:r>
            <a:endParaRPr lang="en-US" sz="2600" dirty="0"/>
          </a:p>
        </p:txBody>
      </p:sp>
      <p:sp>
        <p:nvSpPr>
          <p:cNvPr id="8" name="TextBox 7"/>
          <p:cNvSpPr txBox="1"/>
          <p:nvPr/>
        </p:nvSpPr>
        <p:spPr>
          <a:xfrm>
            <a:off x="3327876" y="5282240"/>
            <a:ext cx="1880964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>
                <a:solidFill>
                  <a:srgbClr val="0070C0"/>
                </a:solidFill>
                <a:ea typeface="ＭＳ Ｐゴシック" pitchFamily="34" charset="-128"/>
                <a:sym typeface="Wingdings" pitchFamily="2" charset="2"/>
              </a:rPr>
              <a:t> unknown</a:t>
            </a:r>
            <a:endParaRPr lang="en-US" sz="2600" dirty="0"/>
          </a:p>
        </p:txBody>
      </p:sp>
      <p:sp>
        <p:nvSpPr>
          <p:cNvPr id="11" name="TextBox 10"/>
          <p:cNvSpPr txBox="1"/>
          <p:nvPr/>
        </p:nvSpPr>
        <p:spPr>
          <a:xfrm>
            <a:off x="4673048" y="5645581"/>
            <a:ext cx="1880964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>
                <a:solidFill>
                  <a:srgbClr val="0070C0"/>
                </a:solidFill>
                <a:ea typeface="ＭＳ Ｐゴシック" pitchFamily="34" charset="-128"/>
                <a:sym typeface="Wingdings" pitchFamily="2" charset="2"/>
              </a:rPr>
              <a:t> unknown</a:t>
            </a:r>
            <a:endParaRPr lang="en-US" sz="2600" dirty="0"/>
          </a:p>
        </p:txBody>
      </p:sp>
      <p:sp>
        <p:nvSpPr>
          <p:cNvPr id="15" name="Rounded Rectangle 14"/>
          <p:cNvSpPr/>
          <p:nvPr/>
        </p:nvSpPr>
        <p:spPr>
          <a:xfrm>
            <a:off x="800100" y="3379750"/>
            <a:ext cx="6057900" cy="2758273"/>
          </a:xfrm>
          <a:prstGeom prst="roundRect">
            <a:avLst/>
          </a:prstGeom>
          <a:solidFill>
            <a:srgbClr val="FFC000">
              <a:alpha val="93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i="1" dirty="0">
                <a:solidFill>
                  <a:schemeClr val="tx1"/>
                </a:solidFill>
              </a:rPr>
              <a:t>Three-Valued</a:t>
            </a:r>
            <a:r>
              <a:rPr lang="en-US" sz="3600" dirty="0">
                <a:solidFill>
                  <a:schemeClr val="tx1"/>
                </a:solidFill>
              </a:rPr>
              <a:t> Logic!</a:t>
            </a:r>
          </a:p>
        </p:txBody>
      </p:sp>
    </p:spTree>
    <p:extLst>
      <p:ext uri="{BB962C8B-B14F-4D97-AF65-F5344CB8AC3E}">
        <p14:creationId xmlns:p14="http://schemas.microsoft.com/office/powerpoint/2010/main" val="38417052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Inner Join</a:t>
            </a:r>
          </a:p>
        </p:txBody>
      </p:sp>
      <p:sp>
        <p:nvSpPr>
          <p:cNvPr id="297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229600" cy="45259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>
                <a:ea typeface="ＭＳ Ｐゴシック" pitchFamily="34" charset="-128"/>
              </a:rPr>
              <a:t>Tuples of a relation that do not match some rows in another relation (according to a join condition </a:t>
            </a:r>
            <a:r>
              <a:rPr lang="en-US" sz="2600" b="1" i="1" dirty="0">
                <a:ea typeface="ＭＳ Ｐゴシック" pitchFamily="34" charset="-128"/>
              </a:rPr>
              <a:t>c</a:t>
            </a:r>
            <a:r>
              <a:rPr lang="en-US" sz="2600" dirty="0">
                <a:ea typeface="ＭＳ Ｐゴシック" pitchFamily="34" charset="-128"/>
              </a:rPr>
              <a:t>) do not appear in the result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>
                <a:ea typeface="ＭＳ Ｐゴシック" pitchFamily="34" charset="-128"/>
              </a:rPr>
              <a:t>Such a join is referred to as </a:t>
            </a:r>
            <a:r>
              <a:rPr lang="en-US" sz="2200" dirty="0">
                <a:solidFill>
                  <a:srgbClr val="0070C0"/>
                </a:solidFill>
                <a:ea typeface="ＭＳ Ｐゴシック" pitchFamily="34" charset="-128"/>
              </a:rPr>
              <a:t>“Inner Join”</a:t>
            </a:r>
            <a:r>
              <a:rPr lang="en-US" sz="2200" dirty="0">
                <a:ea typeface="ＭＳ Ｐゴシック" pitchFamily="34" charset="-128"/>
              </a:rPr>
              <a:t> (</a:t>
            </a:r>
            <a:r>
              <a:rPr lang="en-US" sz="2200" i="1" dirty="0">
                <a:ea typeface="ＭＳ Ｐゴシック" pitchFamily="34" charset="-128"/>
              </a:rPr>
              <a:t>so far, all inner joins</a:t>
            </a:r>
            <a:r>
              <a:rPr lang="en-US" sz="2200" dirty="0">
                <a:ea typeface="ＭＳ Ｐゴシック" pitchFamily="34" charset="-128"/>
              </a:rPr>
              <a:t>)</a:t>
            </a:r>
          </a:p>
          <a:p>
            <a:pPr lvl="1">
              <a:buFont typeface="Wingdings" pitchFamily="2" charset="2"/>
              <a:buChar char="§"/>
            </a:pPr>
            <a:endParaRPr lang="en-US" sz="2000" dirty="0">
              <a:ea typeface="ＭＳ Ｐゴシック" pitchFamily="34" charset="-128"/>
            </a:endParaRPr>
          </a:p>
          <a:p>
            <a:pPr lvl="1">
              <a:buFont typeface="Wingdings" pitchFamily="2" charset="2"/>
              <a:buChar char="§"/>
            </a:pPr>
            <a:endParaRPr lang="en-US" sz="2000" dirty="0">
              <a:ea typeface="ＭＳ Ｐゴシック" pitchFamily="34" charset="-128"/>
            </a:endParaRPr>
          </a:p>
          <a:p>
            <a:pPr lvl="1">
              <a:buFont typeface="Wingdings" pitchFamily="2" charset="2"/>
              <a:buChar char="§"/>
            </a:pPr>
            <a:endParaRPr lang="en-US" sz="2000" dirty="0">
              <a:ea typeface="ＭＳ Ｐゴシック" pitchFamily="34" charset="-128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590800" y="3352800"/>
            <a:ext cx="4252383" cy="1384995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sz="2800" b="1" dirty="0">
                <a:ea typeface="ＭＳ Ｐゴシック" pitchFamily="34" charset="-128"/>
              </a:rPr>
              <a:t>select</a:t>
            </a:r>
            <a:r>
              <a:rPr lang="en-US" sz="2800" dirty="0">
                <a:ea typeface="ＭＳ Ｐゴシック" pitchFamily="34" charset="-128"/>
              </a:rPr>
              <a:t> </a:t>
            </a:r>
            <a:r>
              <a:rPr lang="en-US" sz="2800" dirty="0" err="1">
                <a:ea typeface="ＭＳ Ｐゴシック" pitchFamily="34" charset="-128"/>
              </a:rPr>
              <a:t>ssn</a:t>
            </a:r>
            <a:r>
              <a:rPr lang="en-US" sz="2800" dirty="0">
                <a:ea typeface="ＭＳ Ｐゴシック" pitchFamily="34" charset="-128"/>
              </a:rPr>
              <a:t>, c-name </a:t>
            </a:r>
          </a:p>
          <a:p>
            <a:r>
              <a:rPr lang="en-US" sz="2800" b="1" dirty="0">
                <a:ea typeface="ＭＳ Ｐゴシック" pitchFamily="34" charset="-128"/>
              </a:rPr>
              <a:t>from</a:t>
            </a:r>
            <a:r>
              <a:rPr lang="en-US" sz="2800" dirty="0">
                <a:ea typeface="ＭＳ Ｐゴシック" pitchFamily="34" charset="-128"/>
              </a:rPr>
              <a:t> takes, class</a:t>
            </a:r>
          </a:p>
          <a:p>
            <a:r>
              <a:rPr lang="en-US" sz="2800" b="1" dirty="0">
                <a:ea typeface="ＭＳ Ｐゴシック" pitchFamily="34" charset="-128"/>
              </a:rPr>
              <a:t>where</a:t>
            </a:r>
            <a:r>
              <a:rPr lang="en-US" sz="2800" dirty="0">
                <a:ea typeface="ＭＳ Ｐゴシック" pitchFamily="34" charset="-128"/>
              </a:rPr>
              <a:t> </a:t>
            </a:r>
            <a:r>
              <a:rPr lang="en-US" sz="2800" dirty="0" err="1">
                <a:ea typeface="ＭＳ Ｐゴシック" pitchFamily="34" charset="-128"/>
              </a:rPr>
              <a:t>takes.c</a:t>
            </a:r>
            <a:r>
              <a:rPr lang="en-US" sz="2800" dirty="0">
                <a:ea typeface="ＭＳ Ｐゴシック" pitchFamily="34" charset="-128"/>
              </a:rPr>
              <a:t>-id = </a:t>
            </a:r>
            <a:r>
              <a:rPr lang="en-US" sz="2800" dirty="0" err="1">
                <a:ea typeface="ＭＳ Ｐゴシック" pitchFamily="34" charset="-128"/>
              </a:rPr>
              <a:t>class.c</a:t>
            </a:r>
            <a:r>
              <a:rPr lang="en-US" sz="2800" dirty="0">
                <a:ea typeface="ＭＳ Ｐゴシック" pitchFamily="34" charset="-128"/>
              </a:rPr>
              <a:t>-id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342157" y="5638800"/>
            <a:ext cx="6749668" cy="954107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sz="2800" b="1" dirty="0">
                <a:ea typeface="ＭＳ Ｐゴシック" pitchFamily="34" charset="-128"/>
              </a:rPr>
              <a:t>select</a:t>
            </a:r>
            <a:r>
              <a:rPr lang="en-US" sz="2800" dirty="0">
                <a:ea typeface="ＭＳ Ｐゴシック" pitchFamily="34" charset="-128"/>
              </a:rPr>
              <a:t> </a:t>
            </a:r>
            <a:r>
              <a:rPr lang="en-US" sz="2800" dirty="0" err="1">
                <a:ea typeface="ＭＳ Ｐゴシック" pitchFamily="34" charset="-128"/>
              </a:rPr>
              <a:t>ssn</a:t>
            </a:r>
            <a:r>
              <a:rPr lang="en-US" sz="2800" dirty="0">
                <a:ea typeface="ＭＳ Ｐゴシック" pitchFamily="34" charset="-128"/>
              </a:rPr>
              <a:t>, c-name</a:t>
            </a:r>
          </a:p>
          <a:p>
            <a:r>
              <a:rPr lang="en-US" sz="2800" b="1" dirty="0">
                <a:ea typeface="ＭＳ Ｐゴシック" pitchFamily="34" charset="-128"/>
              </a:rPr>
              <a:t>from</a:t>
            </a:r>
            <a:r>
              <a:rPr lang="en-US" sz="2800" dirty="0">
                <a:ea typeface="ＭＳ Ｐゴシック" pitchFamily="34" charset="-128"/>
              </a:rPr>
              <a:t> takes </a:t>
            </a:r>
            <a:r>
              <a:rPr lang="en-US" sz="2800" b="1" dirty="0">
                <a:ea typeface="ＭＳ Ｐゴシック" pitchFamily="34" charset="-128"/>
              </a:rPr>
              <a:t>join</a:t>
            </a:r>
            <a:r>
              <a:rPr lang="en-US" sz="2800" dirty="0">
                <a:ea typeface="ＭＳ Ｐゴシック" pitchFamily="34" charset="-128"/>
              </a:rPr>
              <a:t> class </a:t>
            </a:r>
            <a:r>
              <a:rPr lang="en-US" sz="2800" b="1" dirty="0">
                <a:ea typeface="ＭＳ Ｐゴシック" pitchFamily="34" charset="-128"/>
              </a:rPr>
              <a:t>on </a:t>
            </a:r>
            <a:r>
              <a:rPr lang="en-US" sz="2800" dirty="0" err="1">
                <a:ea typeface="ＭＳ Ｐゴシック" pitchFamily="34" charset="-128"/>
              </a:rPr>
              <a:t>takes.c</a:t>
            </a:r>
            <a:r>
              <a:rPr lang="en-US" sz="2800" dirty="0">
                <a:ea typeface="ＭＳ Ｐゴシック" pitchFamily="34" charset="-128"/>
              </a:rPr>
              <a:t>-id = </a:t>
            </a:r>
            <a:r>
              <a:rPr lang="en-US" sz="2800" dirty="0" err="1">
                <a:ea typeface="ＭＳ Ｐゴシック" pitchFamily="34" charset="-128"/>
              </a:rPr>
              <a:t>class.c</a:t>
            </a:r>
            <a:r>
              <a:rPr lang="en-US" sz="2800" dirty="0">
                <a:ea typeface="ＭＳ Ｐゴシック" pitchFamily="34" charset="-128"/>
              </a:rPr>
              <a:t>-id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824278" y="5029199"/>
            <a:ext cx="17854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Equivalently:</a:t>
            </a:r>
          </a:p>
        </p:txBody>
      </p:sp>
    </p:spTree>
    <p:extLst>
      <p:ext uri="{BB962C8B-B14F-4D97-AF65-F5344CB8AC3E}">
        <p14:creationId xmlns:p14="http://schemas.microsoft.com/office/powerpoint/2010/main" val="1869628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8" grpId="0" animBg="1"/>
      <p:bldP spid="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pitchFamily="34" charset="-128"/>
              </a:rPr>
              <a:t>Inner Join</a:t>
            </a:r>
          </a:p>
        </p:txBody>
      </p:sp>
      <p:graphicFrame>
        <p:nvGraphicFramePr>
          <p:cNvPr id="34818" name="Object 2"/>
          <p:cNvGraphicFramePr>
            <a:graphicFrameLocks noChangeAspect="1"/>
          </p:cNvGraphicFramePr>
          <p:nvPr/>
        </p:nvGraphicFramePr>
        <p:xfrm>
          <a:off x="5410200" y="2093913"/>
          <a:ext cx="3186113" cy="1582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571" name="Worksheet" r:id="rId3" imgW="3057901" imgH="1514856" progId="Excel.Sheet.8">
                  <p:embed/>
                </p:oleObj>
              </mc:Choice>
              <mc:Fallback>
                <p:oleObj name="Worksheet" r:id="rId3" imgW="3057901" imgH="1514856" progId="Excel.Sheet.8">
                  <p:embed/>
                  <p:pic>
                    <p:nvPicPr>
                      <p:cNvPr id="34818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0200" y="2093913"/>
                        <a:ext cx="3186113" cy="15827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819" name="Object 3"/>
          <p:cNvGraphicFramePr>
            <a:graphicFrameLocks noChangeAspect="1"/>
          </p:cNvGraphicFramePr>
          <p:nvPr/>
        </p:nvGraphicFramePr>
        <p:xfrm>
          <a:off x="838200" y="2209800"/>
          <a:ext cx="2919413" cy="1385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572" name="Worksheet" r:id="rId5" imgW="2914849" imgH="1429207" progId="Excel.Sheet.8">
                  <p:embed/>
                </p:oleObj>
              </mc:Choice>
              <mc:Fallback>
                <p:oleObj name="Worksheet" r:id="rId5" imgW="2914849" imgH="1429207" progId="Excel.Sheet.8">
                  <p:embed/>
                  <p:pic>
                    <p:nvPicPr>
                      <p:cNvPr id="34819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2209800"/>
                        <a:ext cx="2919413" cy="1385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820" name="Object 4"/>
          <p:cNvGraphicFramePr>
            <a:graphicFrameLocks noChangeAspect="1"/>
          </p:cNvGraphicFramePr>
          <p:nvPr/>
        </p:nvGraphicFramePr>
        <p:xfrm>
          <a:off x="2446338" y="4257675"/>
          <a:ext cx="2111375" cy="1233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573" name="Worksheet" r:id="rId7" imgW="2105431" imgH="1238491" progId="Excel.Sheet.8">
                  <p:embed/>
                </p:oleObj>
              </mc:Choice>
              <mc:Fallback>
                <p:oleObj name="Worksheet" r:id="rId7" imgW="2105431" imgH="1238491" progId="Excel.Sheet.8">
                  <p:embed/>
                  <p:pic>
                    <p:nvPicPr>
                      <p:cNvPr id="3482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46338" y="4257675"/>
                        <a:ext cx="2111375" cy="1233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825" name="Text Box 7"/>
          <p:cNvSpPr txBox="1">
            <a:spLocks noChangeArrowheads="1"/>
          </p:cNvSpPr>
          <p:nvPr/>
        </p:nvSpPr>
        <p:spPr bwMode="auto">
          <a:xfrm>
            <a:off x="5486400" y="4953000"/>
            <a:ext cx="2286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sz="2800" dirty="0" err="1">
                <a:solidFill>
                  <a:srgbClr val="FF0000"/>
                </a:solidFill>
              </a:rPr>
              <a:t>o.s</a:t>
            </a:r>
            <a:r>
              <a:rPr lang="en-US" sz="2800" dirty="0">
                <a:solidFill>
                  <a:srgbClr val="FF0000"/>
                </a:solidFill>
              </a:rPr>
              <a:t>.: gone!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457200" y="14478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Char char="§"/>
            </a:pPr>
            <a:r>
              <a:rPr lang="en-US" sz="2600" dirty="0">
                <a:ea typeface="ＭＳ Ｐゴシック" pitchFamily="34" charset="-128"/>
              </a:rPr>
              <a:t>Find all SSN(s) taking course </a:t>
            </a:r>
            <a:r>
              <a:rPr lang="en-US" sz="2600" dirty="0" err="1">
                <a:ea typeface="ＭＳ Ｐゴシック" pitchFamily="34" charset="-128"/>
              </a:rPr>
              <a:t>s.e.</a:t>
            </a:r>
            <a:endParaRPr lang="en-US" sz="2200" dirty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72321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2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Outer Join</a:t>
            </a:r>
          </a:p>
        </p:txBody>
      </p:sp>
      <p:sp>
        <p:nvSpPr>
          <p:cNvPr id="297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229600" cy="45259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>
                <a:ea typeface="ＭＳ Ｐゴシック" pitchFamily="34" charset="-128"/>
              </a:rPr>
              <a:t>But, tuples of a relation that do not match some rows in another relation (according to a join condition </a:t>
            </a:r>
            <a:r>
              <a:rPr lang="en-US" sz="2600" b="1" i="1" dirty="0">
                <a:ea typeface="ＭＳ Ｐゴシック" pitchFamily="34" charset="-128"/>
              </a:rPr>
              <a:t>c</a:t>
            </a:r>
            <a:r>
              <a:rPr lang="en-US" sz="2600" dirty="0">
                <a:ea typeface="ＭＳ Ｐゴシック" pitchFamily="34" charset="-128"/>
              </a:rPr>
              <a:t>) can still appear exactly once in the result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>
                <a:ea typeface="ＭＳ Ｐゴシック" pitchFamily="34" charset="-128"/>
              </a:rPr>
              <a:t>Such a join is referred to as </a:t>
            </a:r>
            <a:r>
              <a:rPr lang="en-US" sz="2200" dirty="0">
                <a:solidFill>
                  <a:srgbClr val="0070C0"/>
                </a:solidFill>
                <a:ea typeface="ＭＳ Ｐゴシック" pitchFamily="34" charset="-128"/>
              </a:rPr>
              <a:t>“Outer Join”</a:t>
            </a:r>
            <a:r>
              <a:rPr lang="en-US" sz="2200" dirty="0">
                <a:ea typeface="ＭＳ Ｐゴシック" pitchFamily="34" charset="-128"/>
              </a:rPr>
              <a:t> 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>
                <a:ea typeface="ＭＳ Ｐゴシック" pitchFamily="34" charset="-128"/>
              </a:rPr>
              <a:t>Result columns will be assigned NULL values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828800" y="4038600"/>
            <a:ext cx="5269648" cy="175432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pPr>
              <a:buFontTx/>
              <a:buNone/>
            </a:pPr>
            <a:r>
              <a:rPr lang="en-US" sz="3600" b="1" dirty="0">
                <a:ea typeface="ＭＳ Ｐゴシック" pitchFamily="34" charset="-128"/>
              </a:rPr>
              <a:t>select</a:t>
            </a:r>
            <a:r>
              <a:rPr lang="en-US" sz="3600" dirty="0">
                <a:ea typeface="ＭＳ Ｐゴシック" pitchFamily="34" charset="-128"/>
              </a:rPr>
              <a:t> </a:t>
            </a:r>
            <a:r>
              <a:rPr lang="en-US" sz="3600" dirty="0" err="1">
                <a:ea typeface="ＭＳ Ｐゴシック" pitchFamily="34" charset="-128"/>
              </a:rPr>
              <a:t>ssn</a:t>
            </a:r>
            <a:r>
              <a:rPr lang="en-US" sz="3600" dirty="0">
                <a:ea typeface="ＭＳ Ｐゴシック" pitchFamily="34" charset="-128"/>
              </a:rPr>
              <a:t>, c-name</a:t>
            </a:r>
          </a:p>
          <a:p>
            <a:pPr>
              <a:buFontTx/>
              <a:buNone/>
            </a:pPr>
            <a:r>
              <a:rPr lang="en-US" sz="3600" b="1" dirty="0">
                <a:ea typeface="ＭＳ Ｐゴシック" pitchFamily="34" charset="-128"/>
              </a:rPr>
              <a:t>from</a:t>
            </a:r>
            <a:r>
              <a:rPr lang="en-US" sz="3600" dirty="0">
                <a:ea typeface="ＭＳ Ｐゴシック" pitchFamily="34" charset="-128"/>
              </a:rPr>
              <a:t> takes </a:t>
            </a:r>
            <a:r>
              <a:rPr lang="en-US" sz="3600" b="1" dirty="0">
                <a:ea typeface="ＭＳ Ｐゴシック" pitchFamily="34" charset="-128"/>
              </a:rPr>
              <a:t>outer join</a:t>
            </a:r>
            <a:r>
              <a:rPr lang="en-US" sz="3600" dirty="0">
                <a:ea typeface="ＭＳ Ｐゴシック" pitchFamily="34" charset="-128"/>
              </a:rPr>
              <a:t> class </a:t>
            </a:r>
          </a:p>
          <a:p>
            <a:pPr>
              <a:buFontTx/>
              <a:buNone/>
            </a:pPr>
            <a:r>
              <a:rPr lang="en-US" sz="3600" b="1" dirty="0">
                <a:ea typeface="ＭＳ Ｐゴシック" pitchFamily="34" charset="-128"/>
              </a:rPr>
              <a:t>on</a:t>
            </a:r>
            <a:r>
              <a:rPr lang="en-US" sz="3600" dirty="0">
                <a:ea typeface="ＭＳ Ｐゴシック" pitchFamily="34" charset="-128"/>
              </a:rPr>
              <a:t> </a:t>
            </a:r>
            <a:r>
              <a:rPr lang="en-US" sz="3600" dirty="0" err="1">
                <a:ea typeface="ＭＳ Ｐゴシック" pitchFamily="34" charset="-128"/>
              </a:rPr>
              <a:t>takes.c</a:t>
            </a:r>
            <a:r>
              <a:rPr lang="en-US" sz="3600" dirty="0">
                <a:ea typeface="ＭＳ Ｐゴシック" pitchFamily="34" charset="-128"/>
              </a:rPr>
              <a:t>-id=</a:t>
            </a:r>
            <a:r>
              <a:rPr lang="en-US" sz="3600" dirty="0" err="1">
                <a:ea typeface="ＭＳ Ｐゴシック" pitchFamily="34" charset="-128"/>
              </a:rPr>
              <a:t>class.c</a:t>
            </a:r>
            <a:r>
              <a:rPr lang="en-US" sz="3600" dirty="0">
                <a:ea typeface="ＭＳ Ｐゴシック" pitchFamily="34" charset="-128"/>
              </a:rPr>
              <a:t>-id</a:t>
            </a:r>
          </a:p>
        </p:txBody>
      </p:sp>
    </p:spTree>
    <p:extLst>
      <p:ext uri="{BB962C8B-B14F-4D97-AF65-F5344CB8AC3E}">
        <p14:creationId xmlns:p14="http://schemas.microsoft.com/office/powerpoint/2010/main" val="1723108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5842" name="Object 2"/>
          <p:cNvGraphicFramePr>
            <a:graphicFrameLocks noChangeAspect="1"/>
          </p:cNvGraphicFramePr>
          <p:nvPr/>
        </p:nvGraphicFramePr>
        <p:xfrm>
          <a:off x="5410200" y="2093913"/>
          <a:ext cx="3186113" cy="1582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595" name="Worksheet" r:id="rId3" imgW="3057901" imgH="1514856" progId="Excel.Sheet.8">
                  <p:embed/>
                </p:oleObj>
              </mc:Choice>
              <mc:Fallback>
                <p:oleObj name="Worksheet" r:id="rId3" imgW="3057901" imgH="1514856" progId="Excel.Sheet.8">
                  <p:embed/>
                  <p:pic>
                    <p:nvPicPr>
                      <p:cNvPr id="35842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0200" y="2093913"/>
                        <a:ext cx="3186113" cy="15827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843" name="Object 3"/>
          <p:cNvGraphicFramePr>
            <a:graphicFrameLocks noChangeAspect="1"/>
          </p:cNvGraphicFramePr>
          <p:nvPr/>
        </p:nvGraphicFramePr>
        <p:xfrm>
          <a:off x="838200" y="2209800"/>
          <a:ext cx="2919413" cy="1385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596" name="Worksheet" r:id="rId5" imgW="2914849" imgH="1429207" progId="Excel.Sheet.8">
                  <p:embed/>
                </p:oleObj>
              </mc:Choice>
              <mc:Fallback>
                <p:oleObj name="Worksheet" r:id="rId5" imgW="2914849" imgH="1429207" progId="Excel.Sheet.8">
                  <p:embed/>
                  <p:pic>
                    <p:nvPicPr>
                      <p:cNvPr id="35843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2209800"/>
                        <a:ext cx="2919413" cy="1385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844" name="Object 4"/>
          <p:cNvGraphicFramePr>
            <a:graphicFrameLocks noChangeAspect="1"/>
          </p:cNvGraphicFramePr>
          <p:nvPr/>
        </p:nvGraphicFramePr>
        <p:xfrm>
          <a:off x="2446338" y="4257675"/>
          <a:ext cx="2111375" cy="1438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597" name="Worksheet" r:id="rId7" imgW="2105431" imgH="1429112" progId="Excel.Sheet.8">
                  <p:embed/>
                </p:oleObj>
              </mc:Choice>
              <mc:Fallback>
                <p:oleObj name="Worksheet" r:id="rId7" imgW="2105431" imgH="1429112" progId="Excel.Sheet.8">
                  <p:embed/>
                  <p:pic>
                    <p:nvPicPr>
                      <p:cNvPr id="35844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46338" y="4257675"/>
                        <a:ext cx="2111375" cy="1438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849" name="Line 7"/>
          <p:cNvSpPr>
            <a:spLocks noChangeShapeType="1"/>
          </p:cNvSpPr>
          <p:nvPr/>
        </p:nvSpPr>
        <p:spPr bwMode="auto">
          <a:xfrm>
            <a:off x="4724400" y="5536962"/>
            <a:ext cx="1219200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609600" y="152400"/>
            <a:ext cx="7772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ea typeface="ＭＳ Ｐゴシック" pitchFamily="34" charset="-128"/>
              </a:rPr>
              <a:t>Outer Join</a:t>
            </a: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>
          <a:xfrm>
            <a:off x="457200" y="14478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Char char="§"/>
            </a:pPr>
            <a:r>
              <a:rPr lang="en-US" sz="2600" dirty="0">
                <a:ea typeface="ＭＳ Ｐゴシック" pitchFamily="34" charset="-128"/>
              </a:rPr>
              <a:t>Find all SSN(s) taking course </a:t>
            </a:r>
            <a:r>
              <a:rPr lang="en-US" sz="2600" dirty="0" err="1">
                <a:ea typeface="ＭＳ Ｐゴシック" pitchFamily="34" charset="-128"/>
              </a:rPr>
              <a:t>s.e.</a:t>
            </a:r>
            <a:r>
              <a:rPr lang="en-US" sz="2600" dirty="0">
                <a:ea typeface="ＭＳ Ｐゴシック" pitchFamily="34" charset="-128"/>
              </a:rPr>
              <a:t> </a:t>
            </a:r>
            <a:endParaRPr lang="en-US" sz="2200" dirty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7987815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Joins</a:t>
            </a:r>
          </a:p>
        </p:txBody>
      </p:sp>
      <p:sp>
        <p:nvSpPr>
          <p:cNvPr id="297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229600" cy="45259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>
                <a:ea typeface="ＭＳ Ｐゴシック" pitchFamily="34" charset="-128"/>
              </a:rPr>
              <a:t>In general: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447800" y="2374307"/>
            <a:ext cx="6778843" cy="3046988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en-US" sz="3200" b="1" dirty="0">
                <a:ea typeface="ＭＳ Ｐゴシック" pitchFamily="34" charset="-128"/>
              </a:rPr>
              <a:t>select</a:t>
            </a:r>
            <a:r>
              <a:rPr lang="en-US" sz="3200" dirty="0">
                <a:ea typeface="ＭＳ Ｐゴシック" pitchFamily="34" charset="-128"/>
              </a:rPr>
              <a:t> [column list]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sz="3200" b="1" dirty="0">
                <a:ea typeface="ＭＳ Ｐゴシック" pitchFamily="34" charset="-128"/>
              </a:rPr>
              <a:t>from</a:t>
            </a:r>
            <a:r>
              <a:rPr lang="en-US" sz="3200" dirty="0">
                <a:ea typeface="ＭＳ Ｐゴシック" pitchFamily="34" charset="-128"/>
              </a:rPr>
              <a:t>  </a:t>
            </a:r>
            <a:r>
              <a:rPr lang="en-US" sz="3200" i="1" dirty="0" err="1">
                <a:ea typeface="ＭＳ Ｐゴシック" pitchFamily="34" charset="-128"/>
              </a:rPr>
              <a:t>table_name</a:t>
            </a:r>
            <a:endParaRPr lang="en-US" sz="3200" i="1" dirty="0">
              <a:ea typeface="ＭＳ Ｐゴシック" pitchFamily="34" charset="-128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sz="3200" i="1" dirty="0">
                <a:ea typeface="ＭＳ Ｐゴシック" pitchFamily="34" charset="-128"/>
              </a:rPr>
              <a:t>   </a:t>
            </a:r>
            <a:r>
              <a:rPr lang="en-US" sz="3200" dirty="0">
                <a:ea typeface="ＭＳ Ｐゴシック" pitchFamily="34" charset="-128"/>
              </a:rPr>
              <a:t>[</a:t>
            </a:r>
            <a:r>
              <a:rPr lang="en-US" sz="3200" b="1" dirty="0">
                <a:ea typeface="ＭＳ Ｐゴシック" pitchFamily="34" charset="-128"/>
              </a:rPr>
              <a:t>inner</a:t>
            </a:r>
            <a:r>
              <a:rPr lang="en-US" sz="3200" dirty="0">
                <a:ea typeface="ＭＳ Ｐゴシック" pitchFamily="34" charset="-128"/>
              </a:rPr>
              <a:t> | {</a:t>
            </a:r>
            <a:r>
              <a:rPr lang="en-US" sz="3200" b="1" dirty="0">
                <a:ea typeface="ＭＳ Ｐゴシック" pitchFamily="34" charset="-128"/>
              </a:rPr>
              <a:t>left</a:t>
            </a:r>
            <a:r>
              <a:rPr lang="en-US" sz="3200" dirty="0">
                <a:ea typeface="ＭＳ Ｐゴシック" pitchFamily="34" charset="-128"/>
              </a:rPr>
              <a:t> | </a:t>
            </a:r>
            <a:r>
              <a:rPr lang="en-US" sz="3200" b="1" dirty="0">
                <a:ea typeface="ＭＳ Ｐゴシック" pitchFamily="34" charset="-128"/>
              </a:rPr>
              <a:t>right</a:t>
            </a:r>
            <a:r>
              <a:rPr lang="en-US" sz="3200" dirty="0">
                <a:ea typeface="ＭＳ Ｐゴシック" pitchFamily="34" charset="-128"/>
              </a:rPr>
              <a:t> | </a:t>
            </a:r>
            <a:r>
              <a:rPr lang="en-US" sz="3200" b="1" dirty="0">
                <a:ea typeface="ＭＳ Ｐゴシック" pitchFamily="34" charset="-128"/>
              </a:rPr>
              <a:t>full</a:t>
            </a:r>
            <a:r>
              <a:rPr lang="en-US" sz="3200" dirty="0">
                <a:ea typeface="ＭＳ Ｐゴシック" pitchFamily="34" charset="-128"/>
              </a:rPr>
              <a:t>} </a:t>
            </a:r>
            <a:r>
              <a:rPr lang="en-US" sz="3200" b="1" dirty="0">
                <a:ea typeface="ＭＳ Ｐゴシック" pitchFamily="34" charset="-128"/>
              </a:rPr>
              <a:t>outer</a:t>
            </a:r>
            <a:r>
              <a:rPr lang="en-US" sz="3200" dirty="0">
                <a:ea typeface="ＭＳ Ｐゴシック" pitchFamily="34" charset="-128"/>
              </a:rPr>
              <a:t> ] </a:t>
            </a:r>
            <a:r>
              <a:rPr lang="en-US" sz="3200" b="1" dirty="0">
                <a:ea typeface="ＭＳ Ｐゴシック" pitchFamily="34" charset="-128"/>
              </a:rPr>
              <a:t>join</a:t>
            </a:r>
            <a:endParaRPr lang="en-US" sz="3200" b="1" i="1" dirty="0">
              <a:ea typeface="ＭＳ Ｐゴシック" pitchFamily="34" charset="-128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sz="3200" i="1" dirty="0">
                <a:ea typeface="ＭＳ Ｐゴシック" pitchFamily="34" charset="-128"/>
              </a:rPr>
              <a:t>    </a:t>
            </a:r>
            <a:r>
              <a:rPr lang="en-US" sz="3200" i="1" dirty="0" err="1">
                <a:ea typeface="ＭＳ Ｐゴシック" pitchFamily="34" charset="-128"/>
              </a:rPr>
              <a:t>table_name</a:t>
            </a:r>
            <a:endParaRPr lang="en-US" sz="3200" i="1" dirty="0">
              <a:ea typeface="ＭＳ Ｐゴシック" pitchFamily="34" charset="-128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sz="3200" dirty="0">
                <a:ea typeface="ＭＳ Ｐゴシック" pitchFamily="34" charset="-128"/>
              </a:rPr>
              <a:t>    </a:t>
            </a:r>
            <a:r>
              <a:rPr lang="en-US" sz="3200" b="1" dirty="0">
                <a:ea typeface="ＭＳ Ｐゴシック" pitchFamily="34" charset="-128"/>
              </a:rPr>
              <a:t>on</a:t>
            </a:r>
            <a:r>
              <a:rPr lang="en-US" sz="3200" i="1" dirty="0">
                <a:ea typeface="ＭＳ Ｐゴシック" pitchFamily="34" charset="-128"/>
              </a:rPr>
              <a:t> </a:t>
            </a:r>
            <a:r>
              <a:rPr lang="en-US" sz="3200" i="1" dirty="0" err="1">
                <a:ea typeface="ＭＳ Ｐゴシック" pitchFamily="34" charset="-128"/>
              </a:rPr>
              <a:t>qualification_list</a:t>
            </a:r>
            <a:endParaRPr lang="en-US" sz="3200" i="1" dirty="0">
              <a:ea typeface="ＭＳ Ｐゴシック" pitchFamily="34" charset="-128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sz="3200" b="1" dirty="0">
                <a:ea typeface="ＭＳ Ｐゴシック" pitchFamily="34" charset="-128"/>
              </a:rPr>
              <a:t>Where</a:t>
            </a:r>
            <a:r>
              <a:rPr lang="en-US" sz="3200" dirty="0">
                <a:ea typeface="ＭＳ Ｐゴシック" pitchFamily="34" charset="-128"/>
              </a:rPr>
              <a:t> …</a:t>
            </a:r>
          </a:p>
        </p:txBody>
      </p:sp>
    </p:spTree>
    <p:extLst>
      <p:ext uri="{BB962C8B-B14F-4D97-AF65-F5344CB8AC3E}">
        <p14:creationId xmlns:p14="http://schemas.microsoft.com/office/powerpoint/2010/main" val="193858130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NULL Values</a:t>
            </a:r>
          </a:p>
        </p:txBody>
      </p:sp>
      <p:sp>
        <p:nvSpPr>
          <p:cNvPr id="2867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sz="2400" dirty="0">
                <a:ea typeface="ＭＳ Ｐゴシック" pitchFamily="34" charset="-128"/>
              </a:rPr>
              <a:t>Column values can be </a:t>
            </a:r>
            <a:r>
              <a:rPr lang="en-US" sz="2400" i="1" dirty="0">
                <a:solidFill>
                  <a:srgbClr val="0070C0"/>
                </a:solidFill>
                <a:ea typeface="ＭＳ Ｐゴシック" pitchFamily="34" charset="-128"/>
              </a:rPr>
              <a:t>unknown</a:t>
            </a:r>
            <a:r>
              <a:rPr lang="en-US" sz="2400" dirty="0">
                <a:ea typeface="ＭＳ Ｐゴシック" pitchFamily="34" charset="-128"/>
              </a:rPr>
              <a:t> (e.g., a sailor may not yet have a rating assigned)</a:t>
            </a:r>
          </a:p>
          <a:p>
            <a:pPr>
              <a:buFont typeface="Wingdings" pitchFamily="2" charset="2"/>
              <a:buChar char="§"/>
            </a:pPr>
            <a:endParaRPr lang="en-US" sz="2400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§"/>
            </a:pPr>
            <a:r>
              <a:rPr lang="en-US" sz="2400" dirty="0">
                <a:ea typeface="ＭＳ Ｐゴシック" pitchFamily="34" charset="-128"/>
              </a:rPr>
              <a:t>Column values may be </a:t>
            </a:r>
            <a:r>
              <a:rPr lang="en-US" sz="2400" i="1" dirty="0">
                <a:solidFill>
                  <a:srgbClr val="0070C0"/>
                </a:solidFill>
                <a:ea typeface="ＭＳ Ｐゴシック" pitchFamily="34" charset="-128"/>
              </a:rPr>
              <a:t>inapplicable</a:t>
            </a:r>
            <a:r>
              <a:rPr lang="en-US" sz="2400" dirty="0">
                <a:ea typeface="ＭＳ Ｐゴシック" pitchFamily="34" charset="-128"/>
              </a:rPr>
              <a:t> (e.g., a maiden-name column for men!)</a:t>
            </a:r>
          </a:p>
          <a:p>
            <a:pPr>
              <a:buFont typeface="Wingdings" pitchFamily="2" charset="2"/>
              <a:buChar char="§"/>
            </a:pPr>
            <a:endParaRPr lang="en-US" sz="2400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§"/>
            </a:pPr>
            <a:r>
              <a:rPr lang="en-US" sz="2400" b="1" dirty="0">
                <a:ea typeface="ＭＳ Ｐゴシック" pitchFamily="34" charset="-128"/>
              </a:rPr>
              <a:t>NULL</a:t>
            </a:r>
            <a:r>
              <a:rPr lang="en-US" sz="2400" dirty="0">
                <a:ea typeface="ＭＳ Ｐゴシック" pitchFamily="34" charset="-128"/>
              </a:rPr>
              <a:t> values can be used in such situations</a:t>
            </a:r>
          </a:p>
          <a:p>
            <a:pPr>
              <a:buFont typeface="Wingdings" pitchFamily="2" charset="2"/>
              <a:buChar char="§"/>
            </a:pPr>
            <a:endParaRPr lang="en-US" sz="2400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§"/>
            </a:pPr>
            <a:r>
              <a:rPr lang="en-US" sz="2400" dirty="0">
                <a:ea typeface="ＭＳ Ｐゴシック" pitchFamily="34" charset="-128"/>
              </a:rPr>
              <a:t>However, NULL values complicate many issues!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>
                <a:ea typeface="ＭＳ Ｐゴシック" pitchFamily="34" charset="-128"/>
              </a:rPr>
              <a:t>Comparing NULL to a valid value returns unknown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>
                <a:ea typeface="ＭＳ Ｐゴシック" pitchFamily="34" charset="-128"/>
              </a:rPr>
              <a:t>Comparing NULL to a NULL returns unknown</a:t>
            </a:r>
          </a:p>
        </p:txBody>
      </p:sp>
    </p:spTree>
    <p:extLst>
      <p:ext uri="{BB962C8B-B14F-4D97-AF65-F5344CB8AC3E}">
        <p14:creationId xmlns:p14="http://schemas.microsoft.com/office/powerpoint/2010/main" val="2140528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Today…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5105400"/>
          </a:xfrm>
        </p:spPr>
        <p:txBody>
          <a:bodyPr>
            <a:normAutofit/>
          </a:bodyPr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600" dirty="0">
                <a:solidFill>
                  <a:srgbClr val="0070C0"/>
                </a:solidFill>
                <a:latin typeface="+mj-lt"/>
              </a:rPr>
              <a:t>Last Session: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sz="2600" dirty="0"/>
              <a:t>Standard Query Language (SQL)- Part II</a:t>
            </a:r>
          </a:p>
          <a:p>
            <a:pPr lvl="1" algn="just">
              <a:buFont typeface="Wingdings" pitchFamily="2" charset="2"/>
              <a:buChar char="§"/>
              <a:defRPr/>
            </a:pPr>
            <a:endParaRPr lang="en-US" sz="2600" dirty="0">
              <a:latin typeface="+mj-lt"/>
            </a:endParaRPr>
          </a:p>
          <a:p>
            <a:pPr algn="just">
              <a:buFont typeface="Wingdings" pitchFamily="2" charset="2"/>
              <a:buChar char="§"/>
              <a:defRPr/>
            </a:pPr>
            <a:r>
              <a:rPr lang="en-US" sz="2600" dirty="0">
                <a:solidFill>
                  <a:srgbClr val="0070C0"/>
                </a:solidFill>
                <a:latin typeface="+mj-lt"/>
              </a:rPr>
              <a:t>Today’s Session: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sz="2600" dirty="0">
                <a:latin typeface="+mj-lt"/>
              </a:rPr>
              <a:t>Standard Query Language (SQL)- Part III</a:t>
            </a:r>
          </a:p>
          <a:p>
            <a:pPr marL="0" indent="0" algn="just" eaLnBrk="1" hangingPunct="1">
              <a:buNone/>
              <a:defRPr/>
            </a:pPr>
            <a:endParaRPr lang="en-US" sz="2600" dirty="0">
              <a:latin typeface="+mj-lt"/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600" dirty="0">
                <a:solidFill>
                  <a:srgbClr val="0070C0"/>
                </a:solidFill>
                <a:latin typeface="+mj-lt"/>
              </a:rPr>
              <a:t>Announcements: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sz="2600" dirty="0">
                <a:solidFill>
                  <a:srgbClr val="FF0000"/>
                </a:solidFill>
              </a:rPr>
              <a:t>Quiz I will be on Sunday, Feb 11 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sz="2600" dirty="0"/>
              <a:t>P1 is due on Thursday, Feb 15 by midnight 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2600" dirty="0">
              <a:latin typeface="+mj-lt"/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6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 eaLnBrk="1" hangingPunct="1">
              <a:buFontTx/>
              <a:buNone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5826805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NULL Values</a:t>
            </a:r>
          </a:p>
        </p:txBody>
      </p:sp>
      <p:sp>
        <p:nvSpPr>
          <p:cNvPr id="286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>
                <a:ea typeface="ＭＳ Ｐゴシック" pitchFamily="34" charset="-128"/>
              </a:rPr>
              <a:t>Considering a row with rating = NULL and age = 20; How does it compare with the following Boolean expressions?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>
                <a:ea typeface="ＭＳ Ｐゴシック" pitchFamily="34" charset="-128"/>
              </a:rPr>
              <a:t>Rating = 8 OR age &lt; 40 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>
                <a:ea typeface="ＭＳ Ｐゴシック" pitchFamily="34" charset="-128"/>
              </a:rPr>
              <a:t>Rating = 8 AND age &lt; 40</a:t>
            </a:r>
            <a:endParaRPr lang="en-US" sz="2400" dirty="0">
              <a:ea typeface="ＭＳ Ｐゴシック" pitchFamily="34" charset="-128"/>
              <a:sym typeface="Wingdings" pitchFamily="2" charset="2"/>
            </a:endParaRPr>
          </a:p>
          <a:p>
            <a:pPr>
              <a:buFont typeface="Wingdings" pitchFamily="2" charset="2"/>
              <a:buChar char="§"/>
            </a:pPr>
            <a:endParaRPr lang="en-US" dirty="0">
              <a:ea typeface="ＭＳ Ｐゴシック" pitchFamily="34" charset="-128"/>
              <a:sym typeface="Wingdings" pitchFamily="2" charset="2"/>
            </a:endParaRPr>
          </a:p>
          <a:p>
            <a:pPr>
              <a:buFont typeface="Wingdings" pitchFamily="2" charset="2"/>
              <a:buChar char="§"/>
            </a:pPr>
            <a:r>
              <a:rPr lang="en-US" sz="2600" dirty="0">
                <a:ea typeface="ＭＳ Ｐゴシック" pitchFamily="34" charset="-128"/>
                <a:sym typeface="Wingdings" pitchFamily="2" charset="2"/>
              </a:rPr>
              <a:t>In general, what about?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>
                <a:ea typeface="ＭＳ Ｐゴシック" pitchFamily="34" charset="-128"/>
                <a:sym typeface="Wingdings" pitchFamily="2" charset="2"/>
              </a:rPr>
              <a:t>NOT unknown</a:t>
            </a:r>
            <a:endParaRPr lang="en-US" sz="2400" dirty="0">
              <a:solidFill>
                <a:srgbClr val="0070C0"/>
              </a:solidFill>
              <a:ea typeface="ＭＳ Ｐゴシック" pitchFamily="34" charset="-128"/>
              <a:sym typeface="Wingdings" pitchFamily="2" charset="2"/>
            </a:endParaRPr>
          </a:p>
          <a:p>
            <a:pPr lvl="1">
              <a:buFont typeface="Wingdings" pitchFamily="2" charset="2"/>
              <a:buChar char="§"/>
            </a:pPr>
            <a:r>
              <a:rPr lang="en-US" sz="2400" dirty="0">
                <a:ea typeface="ＭＳ Ｐゴシック" pitchFamily="34" charset="-128"/>
                <a:sym typeface="Wingdings" pitchFamily="2" charset="2"/>
              </a:rPr>
              <a:t>True OR unknown</a:t>
            </a:r>
            <a:endParaRPr lang="en-US" sz="2400" dirty="0">
              <a:solidFill>
                <a:srgbClr val="0070C0"/>
              </a:solidFill>
              <a:ea typeface="ＭＳ Ｐゴシック" pitchFamily="34" charset="-128"/>
              <a:sym typeface="Wingdings" pitchFamily="2" charset="2"/>
            </a:endParaRPr>
          </a:p>
          <a:p>
            <a:pPr lvl="1">
              <a:buFont typeface="Wingdings" pitchFamily="2" charset="2"/>
              <a:buChar char="§"/>
            </a:pPr>
            <a:r>
              <a:rPr lang="en-US" sz="2400" dirty="0">
                <a:ea typeface="ＭＳ Ｐゴシック" pitchFamily="34" charset="-128"/>
                <a:sym typeface="Wingdings" pitchFamily="2" charset="2"/>
              </a:rPr>
              <a:t>False OR unknown</a:t>
            </a:r>
            <a:endParaRPr lang="en-US" sz="2400" dirty="0">
              <a:solidFill>
                <a:srgbClr val="0070C0"/>
              </a:solidFill>
              <a:ea typeface="ＭＳ Ｐゴシック" pitchFamily="34" charset="-128"/>
              <a:sym typeface="Wingdings" pitchFamily="2" charset="2"/>
            </a:endParaRPr>
          </a:p>
          <a:p>
            <a:pPr lvl="1">
              <a:buFont typeface="Wingdings" pitchFamily="2" charset="2"/>
              <a:buChar char="§"/>
            </a:pPr>
            <a:r>
              <a:rPr lang="en-US" sz="2400" dirty="0">
                <a:ea typeface="ＭＳ Ｐゴシック" pitchFamily="34" charset="-128"/>
                <a:sym typeface="Wingdings" pitchFamily="2" charset="2"/>
              </a:rPr>
              <a:t>False AND unknown</a:t>
            </a:r>
            <a:endParaRPr lang="en-US" sz="2400" dirty="0">
              <a:solidFill>
                <a:srgbClr val="0070C0"/>
              </a:solidFill>
              <a:ea typeface="ＭＳ Ｐゴシック" pitchFamily="34" charset="-128"/>
              <a:sym typeface="Wingdings" pitchFamily="2" charset="2"/>
            </a:endParaRPr>
          </a:p>
          <a:p>
            <a:pPr lvl="1">
              <a:buFont typeface="Wingdings" pitchFamily="2" charset="2"/>
              <a:buChar char="§"/>
            </a:pPr>
            <a:r>
              <a:rPr lang="en-US" sz="2400" dirty="0">
                <a:ea typeface="ＭＳ Ｐゴシック" pitchFamily="34" charset="-128"/>
                <a:sym typeface="Wingdings" pitchFamily="2" charset="2"/>
              </a:rPr>
              <a:t>True AND unknown</a:t>
            </a:r>
            <a:endParaRPr lang="en-US" sz="2400" dirty="0">
              <a:solidFill>
                <a:srgbClr val="0070C0"/>
              </a:solidFill>
              <a:ea typeface="ＭＳ Ｐゴシック" pitchFamily="34" charset="-128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225184" y="2362200"/>
            <a:ext cx="12474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70C0"/>
                </a:solidFill>
                <a:ea typeface="ＭＳ Ｐゴシック" pitchFamily="34" charset="-128"/>
                <a:sym typeface="Wingdings" pitchFamily="2" charset="2"/>
              </a:rPr>
              <a:t> </a:t>
            </a:r>
            <a:r>
              <a:rPr lang="en-US" sz="2400" dirty="0">
                <a:solidFill>
                  <a:srgbClr val="0070C0"/>
                </a:solidFill>
                <a:ea typeface="ＭＳ Ｐゴシック" pitchFamily="34" charset="-128"/>
              </a:rPr>
              <a:t>TRUE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223048" y="2781134"/>
            <a:ext cx="17495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70C0"/>
                </a:solidFill>
                <a:ea typeface="ＭＳ Ｐゴシック" pitchFamily="34" charset="-128"/>
                <a:sym typeface="Wingdings" pitchFamily="2" charset="2"/>
              </a:rPr>
              <a:t> unknown</a:t>
            </a:r>
            <a:endParaRPr lang="en-US" sz="2400" dirty="0">
              <a:solidFill>
                <a:srgbClr val="0070C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061798" y="4148984"/>
            <a:ext cx="1880964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>
                <a:solidFill>
                  <a:srgbClr val="0070C0"/>
                </a:solidFill>
                <a:ea typeface="ＭＳ Ｐゴシック" pitchFamily="34" charset="-128"/>
                <a:sym typeface="Wingdings" pitchFamily="2" charset="2"/>
              </a:rPr>
              <a:t> unknown</a:t>
            </a:r>
            <a:endParaRPr lang="en-US" sz="2600" dirty="0"/>
          </a:p>
        </p:txBody>
      </p:sp>
      <p:sp>
        <p:nvSpPr>
          <p:cNvPr id="5" name="TextBox 4"/>
          <p:cNvSpPr txBox="1"/>
          <p:nvPr/>
        </p:nvSpPr>
        <p:spPr>
          <a:xfrm>
            <a:off x="3472200" y="4570214"/>
            <a:ext cx="1213987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>
                <a:solidFill>
                  <a:srgbClr val="0070C0"/>
                </a:solidFill>
                <a:ea typeface="ＭＳ Ｐゴシック" pitchFamily="34" charset="-128"/>
                <a:sym typeface="Wingdings" pitchFamily="2" charset="2"/>
              </a:rPr>
              <a:t> True</a:t>
            </a:r>
            <a:endParaRPr lang="en-US" sz="2600" dirty="0"/>
          </a:p>
        </p:txBody>
      </p:sp>
      <p:sp>
        <p:nvSpPr>
          <p:cNvPr id="6" name="TextBox 5"/>
          <p:cNvSpPr txBox="1"/>
          <p:nvPr/>
        </p:nvSpPr>
        <p:spPr>
          <a:xfrm>
            <a:off x="3529174" y="4951941"/>
            <a:ext cx="1880964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>
                <a:solidFill>
                  <a:srgbClr val="0070C0"/>
                </a:solidFill>
                <a:ea typeface="ＭＳ Ｐゴシック" pitchFamily="34" charset="-128"/>
                <a:sym typeface="Wingdings" pitchFamily="2" charset="2"/>
              </a:rPr>
              <a:t> unknown</a:t>
            </a:r>
            <a:endParaRPr lang="en-US" sz="2600" dirty="0"/>
          </a:p>
        </p:txBody>
      </p:sp>
      <p:sp>
        <p:nvSpPr>
          <p:cNvPr id="7" name="TextBox 6"/>
          <p:cNvSpPr txBox="1"/>
          <p:nvPr/>
        </p:nvSpPr>
        <p:spPr>
          <a:xfrm>
            <a:off x="3732087" y="5363910"/>
            <a:ext cx="1292983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>
                <a:solidFill>
                  <a:srgbClr val="0070C0"/>
                </a:solidFill>
                <a:ea typeface="ＭＳ Ｐゴシック" pitchFamily="34" charset="-128"/>
                <a:sym typeface="Wingdings" pitchFamily="2" charset="2"/>
              </a:rPr>
              <a:t> False</a:t>
            </a:r>
            <a:endParaRPr lang="en-US" sz="2600" dirty="0"/>
          </a:p>
        </p:txBody>
      </p:sp>
      <p:sp>
        <p:nvSpPr>
          <p:cNvPr id="8" name="TextBox 7"/>
          <p:cNvSpPr txBox="1"/>
          <p:nvPr/>
        </p:nvSpPr>
        <p:spPr>
          <a:xfrm>
            <a:off x="3651499" y="5766276"/>
            <a:ext cx="1880964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>
                <a:solidFill>
                  <a:srgbClr val="0070C0"/>
                </a:solidFill>
                <a:ea typeface="ＭＳ Ｐゴシック" pitchFamily="34" charset="-128"/>
                <a:sym typeface="Wingdings" pitchFamily="2" charset="2"/>
              </a:rPr>
              <a:t> unknown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3015410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NULL Values</a:t>
            </a:r>
          </a:p>
        </p:txBody>
      </p:sp>
      <p:sp>
        <p:nvSpPr>
          <p:cNvPr id="286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>
                <a:ea typeface="ＭＳ Ｐゴシック" pitchFamily="34" charset="-128"/>
              </a:rPr>
              <a:t>Considering a row with rating = NULL and age = 20; How does it compare with the following Boolean expressions?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>
                <a:ea typeface="ＭＳ Ｐゴシック" pitchFamily="34" charset="-128"/>
              </a:rPr>
              <a:t>Rating = 8 OR age &lt; 40 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>
                <a:ea typeface="ＭＳ Ｐゴシック" pitchFamily="34" charset="-128"/>
              </a:rPr>
              <a:t>Rating = 8 AND age &lt; 40</a:t>
            </a:r>
            <a:endParaRPr lang="en-US" sz="2400" dirty="0">
              <a:ea typeface="ＭＳ Ｐゴシック" pitchFamily="34" charset="-128"/>
              <a:sym typeface="Wingdings" pitchFamily="2" charset="2"/>
            </a:endParaRPr>
          </a:p>
          <a:p>
            <a:pPr>
              <a:buFont typeface="Wingdings" pitchFamily="2" charset="2"/>
              <a:buChar char="§"/>
            </a:pPr>
            <a:endParaRPr lang="en-US" dirty="0">
              <a:ea typeface="ＭＳ Ｐゴシック" pitchFamily="34" charset="-128"/>
              <a:sym typeface="Wingdings" pitchFamily="2" charset="2"/>
            </a:endParaRPr>
          </a:p>
          <a:p>
            <a:pPr>
              <a:buFont typeface="Wingdings" pitchFamily="2" charset="2"/>
              <a:buChar char="§"/>
            </a:pPr>
            <a:r>
              <a:rPr lang="en-US" sz="2600" dirty="0">
                <a:ea typeface="ＭＳ Ｐゴシック" pitchFamily="34" charset="-128"/>
                <a:sym typeface="Wingdings" pitchFamily="2" charset="2"/>
              </a:rPr>
              <a:t>In general, what about?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>
                <a:ea typeface="ＭＳ Ｐゴシック" pitchFamily="34" charset="-128"/>
                <a:sym typeface="Wingdings" pitchFamily="2" charset="2"/>
              </a:rPr>
              <a:t>NOT unknown</a:t>
            </a:r>
            <a:endParaRPr lang="en-US" sz="2400" dirty="0">
              <a:solidFill>
                <a:srgbClr val="0070C0"/>
              </a:solidFill>
              <a:ea typeface="ＭＳ Ｐゴシック" pitchFamily="34" charset="-128"/>
              <a:sym typeface="Wingdings" pitchFamily="2" charset="2"/>
            </a:endParaRPr>
          </a:p>
          <a:p>
            <a:pPr lvl="1">
              <a:buFont typeface="Wingdings" pitchFamily="2" charset="2"/>
              <a:buChar char="§"/>
            </a:pPr>
            <a:r>
              <a:rPr lang="en-US" sz="2400" dirty="0">
                <a:ea typeface="ＭＳ Ｐゴシック" pitchFamily="34" charset="-128"/>
                <a:sym typeface="Wingdings" pitchFamily="2" charset="2"/>
              </a:rPr>
              <a:t>True OR unknown</a:t>
            </a:r>
            <a:endParaRPr lang="en-US" sz="2400" dirty="0">
              <a:solidFill>
                <a:srgbClr val="0070C0"/>
              </a:solidFill>
              <a:ea typeface="ＭＳ Ｐゴシック" pitchFamily="34" charset="-128"/>
              <a:sym typeface="Wingdings" pitchFamily="2" charset="2"/>
            </a:endParaRPr>
          </a:p>
          <a:p>
            <a:pPr lvl="1">
              <a:buFont typeface="Wingdings" pitchFamily="2" charset="2"/>
              <a:buChar char="§"/>
            </a:pPr>
            <a:r>
              <a:rPr lang="en-US" sz="2400" dirty="0">
                <a:ea typeface="ＭＳ Ｐゴシック" pitchFamily="34" charset="-128"/>
                <a:sym typeface="Wingdings" pitchFamily="2" charset="2"/>
              </a:rPr>
              <a:t>False OR unknown</a:t>
            </a:r>
            <a:endParaRPr lang="en-US" sz="2400" dirty="0">
              <a:solidFill>
                <a:srgbClr val="0070C0"/>
              </a:solidFill>
              <a:ea typeface="ＭＳ Ｐゴシック" pitchFamily="34" charset="-128"/>
              <a:sym typeface="Wingdings" pitchFamily="2" charset="2"/>
            </a:endParaRPr>
          </a:p>
          <a:p>
            <a:pPr lvl="1">
              <a:buFont typeface="Wingdings" pitchFamily="2" charset="2"/>
              <a:buChar char="§"/>
            </a:pPr>
            <a:r>
              <a:rPr lang="en-US" sz="2400" dirty="0">
                <a:ea typeface="ＭＳ Ｐゴシック" pitchFamily="34" charset="-128"/>
                <a:sym typeface="Wingdings" pitchFamily="2" charset="2"/>
              </a:rPr>
              <a:t>False AND unknown</a:t>
            </a:r>
            <a:endParaRPr lang="en-US" sz="2400" dirty="0">
              <a:solidFill>
                <a:srgbClr val="0070C0"/>
              </a:solidFill>
              <a:ea typeface="ＭＳ Ｐゴシック" pitchFamily="34" charset="-128"/>
              <a:sym typeface="Wingdings" pitchFamily="2" charset="2"/>
            </a:endParaRPr>
          </a:p>
          <a:p>
            <a:pPr lvl="1">
              <a:buFont typeface="Wingdings" pitchFamily="2" charset="2"/>
              <a:buChar char="§"/>
            </a:pPr>
            <a:r>
              <a:rPr lang="en-US" sz="2400" dirty="0">
                <a:ea typeface="ＭＳ Ｐゴシック" pitchFamily="34" charset="-128"/>
                <a:sym typeface="Wingdings" pitchFamily="2" charset="2"/>
              </a:rPr>
              <a:t>True AND unknown</a:t>
            </a:r>
            <a:endParaRPr lang="en-US" sz="2400" dirty="0">
              <a:solidFill>
                <a:srgbClr val="0070C0"/>
              </a:solidFill>
              <a:ea typeface="ＭＳ Ｐゴシック" pitchFamily="34" charset="-128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225184" y="2362200"/>
            <a:ext cx="12474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70C0"/>
                </a:solidFill>
                <a:ea typeface="ＭＳ Ｐゴシック" pitchFamily="34" charset="-128"/>
                <a:sym typeface="Wingdings" pitchFamily="2" charset="2"/>
              </a:rPr>
              <a:t> </a:t>
            </a:r>
            <a:r>
              <a:rPr lang="en-US" sz="2400" dirty="0">
                <a:solidFill>
                  <a:srgbClr val="0070C0"/>
                </a:solidFill>
                <a:ea typeface="ＭＳ Ｐゴシック" pitchFamily="34" charset="-128"/>
              </a:rPr>
              <a:t>TRUE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223048" y="2781134"/>
            <a:ext cx="17495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70C0"/>
                </a:solidFill>
                <a:ea typeface="ＭＳ Ｐゴシック" pitchFamily="34" charset="-128"/>
                <a:sym typeface="Wingdings" pitchFamily="2" charset="2"/>
              </a:rPr>
              <a:t> unknown</a:t>
            </a:r>
            <a:endParaRPr lang="en-US" sz="2400" dirty="0">
              <a:solidFill>
                <a:srgbClr val="0070C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061798" y="4148984"/>
            <a:ext cx="1880964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>
                <a:solidFill>
                  <a:srgbClr val="0070C0"/>
                </a:solidFill>
                <a:ea typeface="ＭＳ Ｐゴシック" pitchFamily="34" charset="-128"/>
                <a:sym typeface="Wingdings" pitchFamily="2" charset="2"/>
              </a:rPr>
              <a:t> unknown</a:t>
            </a:r>
            <a:endParaRPr lang="en-US" sz="2600" dirty="0"/>
          </a:p>
        </p:txBody>
      </p:sp>
      <p:sp>
        <p:nvSpPr>
          <p:cNvPr id="5" name="TextBox 4"/>
          <p:cNvSpPr txBox="1"/>
          <p:nvPr/>
        </p:nvSpPr>
        <p:spPr>
          <a:xfrm>
            <a:off x="3472200" y="4570214"/>
            <a:ext cx="1213987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>
                <a:solidFill>
                  <a:srgbClr val="0070C0"/>
                </a:solidFill>
                <a:ea typeface="ＭＳ Ｐゴシック" pitchFamily="34" charset="-128"/>
                <a:sym typeface="Wingdings" pitchFamily="2" charset="2"/>
              </a:rPr>
              <a:t> True</a:t>
            </a:r>
            <a:endParaRPr lang="en-US" sz="2600" dirty="0"/>
          </a:p>
        </p:txBody>
      </p:sp>
      <p:sp>
        <p:nvSpPr>
          <p:cNvPr id="6" name="TextBox 5"/>
          <p:cNvSpPr txBox="1"/>
          <p:nvPr/>
        </p:nvSpPr>
        <p:spPr>
          <a:xfrm>
            <a:off x="3529174" y="4951941"/>
            <a:ext cx="1880964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>
                <a:solidFill>
                  <a:srgbClr val="0070C0"/>
                </a:solidFill>
                <a:ea typeface="ＭＳ Ｐゴシック" pitchFamily="34" charset="-128"/>
                <a:sym typeface="Wingdings" pitchFamily="2" charset="2"/>
              </a:rPr>
              <a:t> unknown</a:t>
            </a:r>
            <a:endParaRPr lang="en-US" sz="2600" dirty="0"/>
          </a:p>
        </p:txBody>
      </p:sp>
      <p:sp>
        <p:nvSpPr>
          <p:cNvPr id="7" name="TextBox 6"/>
          <p:cNvSpPr txBox="1"/>
          <p:nvPr/>
        </p:nvSpPr>
        <p:spPr>
          <a:xfrm>
            <a:off x="3732087" y="5363910"/>
            <a:ext cx="1292983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>
                <a:solidFill>
                  <a:srgbClr val="0070C0"/>
                </a:solidFill>
                <a:ea typeface="ＭＳ Ｐゴシック" pitchFamily="34" charset="-128"/>
                <a:sym typeface="Wingdings" pitchFamily="2" charset="2"/>
              </a:rPr>
              <a:t> False</a:t>
            </a:r>
            <a:endParaRPr lang="en-US" sz="2600" dirty="0"/>
          </a:p>
        </p:txBody>
      </p:sp>
      <p:sp>
        <p:nvSpPr>
          <p:cNvPr id="8" name="TextBox 7"/>
          <p:cNvSpPr txBox="1"/>
          <p:nvPr/>
        </p:nvSpPr>
        <p:spPr>
          <a:xfrm>
            <a:off x="3651499" y="5766276"/>
            <a:ext cx="1880964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>
                <a:solidFill>
                  <a:srgbClr val="0070C0"/>
                </a:solidFill>
                <a:ea typeface="ＭＳ Ｐゴシック" pitchFamily="34" charset="-128"/>
                <a:sym typeface="Wingdings" pitchFamily="2" charset="2"/>
              </a:rPr>
              <a:t> unknown</a:t>
            </a:r>
            <a:endParaRPr lang="en-US" sz="2600" dirty="0"/>
          </a:p>
        </p:txBody>
      </p:sp>
      <p:sp>
        <p:nvSpPr>
          <p:cNvPr id="11" name="Rounded Rectangle 10"/>
          <p:cNvSpPr/>
          <p:nvPr/>
        </p:nvSpPr>
        <p:spPr>
          <a:xfrm>
            <a:off x="838200" y="3555762"/>
            <a:ext cx="4800600" cy="2590800"/>
          </a:xfrm>
          <a:prstGeom prst="roundRect">
            <a:avLst/>
          </a:prstGeom>
          <a:solidFill>
            <a:srgbClr val="FFC000">
              <a:alpha val="93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i="1" dirty="0">
                <a:solidFill>
                  <a:schemeClr val="tx1"/>
                </a:solidFill>
              </a:rPr>
              <a:t>Three-Valued</a:t>
            </a:r>
            <a:r>
              <a:rPr lang="en-US" sz="3600" dirty="0">
                <a:solidFill>
                  <a:schemeClr val="tx1"/>
                </a:solidFill>
              </a:rPr>
              <a:t> Logic!</a:t>
            </a:r>
          </a:p>
        </p:txBody>
      </p:sp>
    </p:spTree>
    <p:extLst>
      <p:ext uri="{BB962C8B-B14F-4D97-AF65-F5344CB8AC3E}">
        <p14:creationId xmlns:p14="http://schemas.microsoft.com/office/powerpoint/2010/main" val="294650717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Inner Joins</a:t>
            </a:r>
          </a:p>
        </p:txBody>
      </p:sp>
      <p:sp>
        <p:nvSpPr>
          <p:cNvPr id="297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229600" cy="45259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>
                <a:ea typeface="ＭＳ Ｐゴシック" pitchFamily="34" charset="-128"/>
              </a:rPr>
              <a:t>Tuples of a relation that do not match some row in another relation (according to a join condition </a:t>
            </a:r>
            <a:r>
              <a:rPr lang="en-US" sz="2600" b="1" i="1" dirty="0">
                <a:ea typeface="ＭＳ Ｐゴシック" pitchFamily="34" charset="-128"/>
              </a:rPr>
              <a:t>c</a:t>
            </a:r>
            <a:r>
              <a:rPr lang="en-US" sz="2600" dirty="0">
                <a:ea typeface="ＭＳ Ｐゴシック" pitchFamily="34" charset="-128"/>
              </a:rPr>
              <a:t>) do not appear in the result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>
                <a:ea typeface="ＭＳ Ｐゴシック" pitchFamily="34" charset="-128"/>
              </a:rPr>
              <a:t>Such a join is referred to as </a:t>
            </a:r>
            <a:r>
              <a:rPr lang="en-US" sz="2200" dirty="0">
                <a:solidFill>
                  <a:srgbClr val="0070C0"/>
                </a:solidFill>
                <a:ea typeface="ＭＳ Ｐゴシック" pitchFamily="34" charset="-128"/>
              </a:rPr>
              <a:t>“Inner Join”</a:t>
            </a:r>
            <a:r>
              <a:rPr lang="en-US" sz="2200" dirty="0">
                <a:ea typeface="ＭＳ Ｐゴシック" pitchFamily="34" charset="-128"/>
              </a:rPr>
              <a:t> (</a:t>
            </a:r>
            <a:r>
              <a:rPr lang="en-US" sz="2200" i="1" dirty="0">
                <a:ea typeface="ＭＳ Ｐゴシック" pitchFamily="34" charset="-128"/>
              </a:rPr>
              <a:t>so far, all inner joins</a:t>
            </a:r>
            <a:r>
              <a:rPr lang="en-US" sz="2200" dirty="0">
                <a:ea typeface="ＭＳ Ｐゴシック" pitchFamily="34" charset="-128"/>
              </a:rPr>
              <a:t>)</a:t>
            </a:r>
          </a:p>
          <a:p>
            <a:pPr lvl="1">
              <a:buFont typeface="Wingdings" pitchFamily="2" charset="2"/>
              <a:buChar char="§"/>
            </a:pPr>
            <a:endParaRPr lang="en-US" sz="2000" dirty="0">
              <a:ea typeface="ＭＳ Ｐゴシック" pitchFamily="34" charset="-128"/>
            </a:endParaRPr>
          </a:p>
          <a:p>
            <a:pPr lvl="1">
              <a:buFont typeface="Wingdings" pitchFamily="2" charset="2"/>
              <a:buChar char="§"/>
            </a:pPr>
            <a:endParaRPr lang="en-US" sz="2000" dirty="0">
              <a:ea typeface="ＭＳ Ｐゴシック" pitchFamily="34" charset="-128"/>
            </a:endParaRPr>
          </a:p>
          <a:p>
            <a:pPr lvl="1">
              <a:buFont typeface="Wingdings" pitchFamily="2" charset="2"/>
              <a:buChar char="§"/>
            </a:pPr>
            <a:endParaRPr lang="en-US" sz="2000" dirty="0">
              <a:ea typeface="ＭＳ Ｐゴシック" pitchFamily="34" charset="-128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590800" y="3352800"/>
            <a:ext cx="4252383" cy="1384995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sz="2800" b="1" dirty="0">
                <a:ea typeface="ＭＳ Ｐゴシック" pitchFamily="34" charset="-128"/>
              </a:rPr>
              <a:t>select</a:t>
            </a:r>
            <a:r>
              <a:rPr lang="en-US" sz="2800" dirty="0">
                <a:ea typeface="ＭＳ Ｐゴシック" pitchFamily="34" charset="-128"/>
              </a:rPr>
              <a:t> </a:t>
            </a:r>
            <a:r>
              <a:rPr lang="en-US" sz="2800" dirty="0" err="1">
                <a:ea typeface="ＭＳ Ｐゴシック" pitchFamily="34" charset="-128"/>
              </a:rPr>
              <a:t>ssn</a:t>
            </a:r>
            <a:r>
              <a:rPr lang="en-US" sz="2800" dirty="0">
                <a:ea typeface="ＭＳ Ｐゴシック" pitchFamily="34" charset="-128"/>
              </a:rPr>
              <a:t>, c-name </a:t>
            </a:r>
          </a:p>
          <a:p>
            <a:r>
              <a:rPr lang="en-US" sz="2800" b="1" dirty="0">
                <a:ea typeface="ＭＳ Ｐゴシック" pitchFamily="34" charset="-128"/>
              </a:rPr>
              <a:t>from</a:t>
            </a:r>
            <a:r>
              <a:rPr lang="en-US" sz="2800" dirty="0">
                <a:ea typeface="ＭＳ Ｐゴシック" pitchFamily="34" charset="-128"/>
              </a:rPr>
              <a:t> takes, class</a:t>
            </a:r>
          </a:p>
          <a:p>
            <a:r>
              <a:rPr lang="en-US" sz="2800" b="1" dirty="0">
                <a:ea typeface="ＭＳ Ｐゴシック" pitchFamily="34" charset="-128"/>
              </a:rPr>
              <a:t>where</a:t>
            </a:r>
            <a:r>
              <a:rPr lang="en-US" sz="2800" dirty="0">
                <a:ea typeface="ＭＳ Ｐゴシック" pitchFamily="34" charset="-128"/>
              </a:rPr>
              <a:t> </a:t>
            </a:r>
            <a:r>
              <a:rPr lang="en-US" sz="2800" dirty="0" err="1">
                <a:ea typeface="ＭＳ Ｐゴシック" pitchFamily="34" charset="-128"/>
              </a:rPr>
              <a:t>takes.c</a:t>
            </a:r>
            <a:r>
              <a:rPr lang="en-US" sz="2800" dirty="0">
                <a:ea typeface="ＭＳ Ｐゴシック" pitchFamily="34" charset="-128"/>
              </a:rPr>
              <a:t>-id = </a:t>
            </a:r>
            <a:r>
              <a:rPr lang="en-US" sz="2800" dirty="0" err="1">
                <a:ea typeface="ＭＳ Ｐゴシック" pitchFamily="34" charset="-128"/>
              </a:rPr>
              <a:t>class.c</a:t>
            </a:r>
            <a:r>
              <a:rPr lang="en-US" sz="2800" dirty="0">
                <a:ea typeface="ＭＳ Ｐゴシック" pitchFamily="34" charset="-128"/>
              </a:rPr>
              <a:t>-id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342157" y="5638800"/>
            <a:ext cx="6749668" cy="954107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sz="2800" b="1" dirty="0">
                <a:ea typeface="ＭＳ Ｐゴシック" pitchFamily="34" charset="-128"/>
              </a:rPr>
              <a:t>select</a:t>
            </a:r>
            <a:r>
              <a:rPr lang="en-US" sz="2800" dirty="0">
                <a:ea typeface="ＭＳ Ｐゴシック" pitchFamily="34" charset="-128"/>
              </a:rPr>
              <a:t> </a:t>
            </a:r>
            <a:r>
              <a:rPr lang="en-US" sz="2800" dirty="0" err="1">
                <a:ea typeface="ＭＳ Ｐゴシック" pitchFamily="34" charset="-128"/>
              </a:rPr>
              <a:t>ssn</a:t>
            </a:r>
            <a:r>
              <a:rPr lang="en-US" sz="2800" dirty="0">
                <a:ea typeface="ＭＳ Ｐゴシック" pitchFamily="34" charset="-128"/>
              </a:rPr>
              <a:t>, c-name</a:t>
            </a:r>
          </a:p>
          <a:p>
            <a:r>
              <a:rPr lang="en-US" sz="2800" b="1" dirty="0">
                <a:ea typeface="ＭＳ Ｐゴシック" pitchFamily="34" charset="-128"/>
              </a:rPr>
              <a:t>from</a:t>
            </a:r>
            <a:r>
              <a:rPr lang="en-US" sz="2800" dirty="0">
                <a:ea typeface="ＭＳ Ｐゴシック" pitchFamily="34" charset="-128"/>
              </a:rPr>
              <a:t> takes </a:t>
            </a:r>
            <a:r>
              <a:rPr lang="en-US" sz="2800" b="1" dirty="0">
                <a:ea typeface="ＭＳ Ｐゴシック" pitchFamily="34" charset="-128"/>
              </a:rPr>
              <a:t>join</a:t>
            </a:r>
            <a:r>
              <a:rPr lang="en-US" sz="2800" dirty="0">
                <a:ea typeface="ＭＳ Ｐゴシック" pitchFamily="34" charset="-128"/>
              </a:rPr>
              <a:t> class </a:t>
            </a:r>
            <a:r>
              <a:rPr lang="en-US" sz="2800" b="1" dirty="0">
                <a:ea typeface="ＭＳ Ｐゴシック" pitchFamily="34" charset="-128"/>
              </a:rPr>
              <a:t>on </a:t>
            </a:r>
            <a:r>
              <a:rPr lang="en-US" sz="2800" dirty="0" err="1">
                <a:ea typeface="ＭＳ Ｐゴシック" pitchFamily="34" charset="-128"/>
              </a:rPr>
              <a:t>takes.c</a:t>
            </a:r>
            <a:r>
              <a:rPr lang="en-US" sz="2800" dirty="0">
                <a:ea typeface="ＭＳ Ｐゴシック" pitchFamily="34" charset="-128"/>
              </a:rPr>
              <a:t>-id = </a:t>
            </a:r>
            <a:r>
              <a:rPr lang="en-US" sz="2800" dirty="0" err="1">
                <a:ea typeface="ＭＳ Ｐゴシック" pitchFamily="34" charset="-128"/>
              </a:rPr>
              <a:t>class.c</a:t>
            </a:r>
            <a:r>
              <a:rPr lang="en-US" sz="2800" dirty="0">
                <a:ea typeface="ＭＳ Ｐゴシック" pitchFamily="34" charset="-128"/>
              </a:rPr>
              <a:t>-id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824278" y="5029199"/>
            <a:ext cx="18367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Equivalently:</a:t>
            </a:r>
          </a:p>
        </p:txBody>
      </p:sp>
    </p:spTree>
    <p:extLst>
      <p:ext uri="{BB962C8B-B14F-4D97-AF65-F5344CB8AC3E}">
        <p14:creationId xmlns:p14="http://schemas.microsoft.com/office/powerpoint/2010/main" val="1114557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8" grpId="0" animBg="1"/>
      <p:bldP spid="3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77724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An Example of Inner Joins</a:t>
            </a:r>
          </a:p>
        </p:txBody>
      </p:sp>
      <p:graphicFrame>
        <p:nvGraphicFramePr>
          <p:cNvPr id="34818" name="Object 2"/>
          <p:cNvGraphicFramePr>
            <a:graphicFrameLocks noChangeAspect="1"/>
          </p:cNvGraphicFramePr>
          <p:nvPr/>
        </p:nvGraphicFramePr>
        <p:xfrm>
          <a:off x="5410200" y="2093913"/>
          <a:ext cx="3186113" cy="1582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1697" name="Worksheet" r:id="rId3" imgW="3057901" imgH="1514856" progId="Excel.Sheet.8">
                  <p:embed/>
                </p:oleObj>
              </mc:Choice>
              <mc:Fallback>
                <p:oleObj name="Worksheet" r:id="rId3" imgW="3057901" imgH="1514856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0200" y="2093913"/>
                        <a:ext cx="3186113" cy="15827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819" name="Object 3"/>
          <p:cNvGraphicFramePr>
            <a:graphicFrameLocks noChangeAspect="1"/>
          </p:cNvGraphicFramePr>
          <p:nvPr/>
        </p:nvGraphicFramePr>
        <p:xfrm>
          <a:off x="838200" y="2209800"/>
          <a:ext cx="2919413" cy="1385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1698" name="Worksheet" r:id="rId5" imgW="2914849" imgH="1429207" progId="Excel.Sheet.8">
                  <p:embed/>
                </p:oleObj>
              </mc:Choice>
              <mc:Fallback>
                <p:oleObj name="Worksheet" r:id="rId5" imgW="2914849" imgH="1429207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2209800"/>
                        <a:ext cx="2919413" cy="1385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820" name="Object 4"/>
          <p:cNvGraphicFramePr>
            <a:graphicFrameLocks noChangeAspect="1"/>
          </p:cNvGraphicFramePr>
          <p:nvPr/>
        </p:nvGraphicFramePr>
        <p:xfrm>
          <a:off x="2446338" y="4257675"/>
          <a:ext cx="2111375" cy="1233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1699" name="Worksheet" r:id="rId7" imgW="2105431" imgH="1238491" progId="Excel.Sheet.8">
                  <p:embed/>
                </p:oleObj>
              </mc:Choice>
              <mc:Fallback>
                <p:oleObj name="Worksheet" r:id="rId7" imgW="2105431" imgH="1238491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46338" y="4257675"/>
                        <a:ext cx="2111375" cy="1233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825" name="Text Box 7"/>
          <p:cNvSpPr txBox="1">
            <a:spLocks noChangeArrowheads="1"/>
          </p:cNvSpPr>
          <p:nvPr/>
        </p:nvSpPr>
        <p:spPr bwMode="auto">
          <a:xfrm>
            <a:off x="5486400" y="4953000"/>
            <a:ext cx="2286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sz="2800" dirty="0" err="1">
                <a:solidFill>
                  <a:srgbClr val="FF0000"/>
                </a:solidFill>
              </a:rPr>
              <a:t>o.s</a:t>
            </a:r>
            <a:r>
              <a:rPr lang="en-US" sz="2800" dirty="0">
                <a:solidFill>
                  <a:srgbClr val="FF0000"/>
                </a:solidFill>
              </a:rPr>
              <a:t>.: gone!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457200" y="14478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Char char="§"/>
            </a:pPr>
            <a:r>
              <a:rPr lang="en-US" sz="2600" dirty="0">
                <a:ea typeface="ＭＳ Ｐゴシック" pitchFamily="34" charset="-128"/>
              </a:rPr>
              <a:t>Find all SSN(s) taking course </a:t>
            </a:r>
            <a:r>
              <a:rPr lang="en-US" sz="2600" dirty="0" err="1">
                <a:ea typeface="ＭＳ Ｐゴシック" pitchFamily="34" charset="-128"/>
              </a:rPr>
              <a:t>s.e.</a:t>
            </a:r>
            <a:endParaRPr lang="en-US" sz="2200" dirty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626837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25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Outer Joins</a:t>
            </a:r>
          </a:p>
        </p:txBody>
      </p:sp>
      <p:sp>
        <p:nvSpPr>
          <p:cNvPr id="297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229600" cy="45259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>
                <a:ea typeface="ＭＳ Ｐゴシック" pitchFamily="34" charset="-128"/>
              </a:rPr>
              <a:t>Tuples of a relation that do not match some row in another relation (according to a join condition </a:t>
            </a:r>
            <a:r>
              <a:rPr lang="en-US" sz="2600" b="1" i="1" dirty="0">
                <a:ea typeface="ＭＳ Ｐゴシック" pitchFamily="34" charset="-128"/>
              </a:rPr>
              <a:t>c</a:t>
            </a:r>
            <a:r>
              <a:rPr lang="en-US" sz="2600" dirty="0">
                <a:ea typeface="ＭＳ Ｐゴシック" pitchFamily="34" charset="-128"/>
              </a:rPr>
              <a:t>) can still appear exactly once in the result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>
                <a:ea typeface="ＭＳ Ｐゴシック" pitchFamily="34" charset="-128"/>
              </a:rPr>
              <a:t>Such a join is referred to as </a:t>
            </a:r>
            <a:r>
              <a:rPr lang="en-US" sz="2200" dirty="0">
                <a:solidFill>
                  <a:srgbClr val="0070C0"/>
                </a:solidFill>
                <a:ea typeface="ＭＳ Ｐゴシック" pitchFamily="34" charset="-128"/>
              </a:rPr>
              <a:t>“Outer Join”</a:t>
            </a:r>
            <a:r>
              <a:rPr lang="en-US" sz="2200" dirty="0">
                <a:ea typeface="ＭＳ Ｐゴシック" pitchFamily="34" charset="-128"/>
              </a:rPr>
              <a:t> 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>
                <a:ea typeface="ＭＳ Ｐゴシック" pitchFamily="34" charset="-128"/>
              </a:rPr>
              <a:t>Result columns will be assigned NULL values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676400" y="3962400"/>
            <a:ext cx="5269648" cy="175432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pPr>
              <a:buFontTx/>
              <a:buNone/>
            </a:pPr>
            <a:r>
              <a:rPr lang="en-US" sz="3600" b="1" dirty="0">
                <a:ea typeface="ＭＳ Ｐゴシック" pitchFamily="34" charset="-128"/>
              </a:rPr>
              <a:t>select</a:t>
            </a:r>
            <a:r>
              <a:rPr lang="en-US" sz="3600" dirty="0">
                <a:ea typeface="ＭＳ Ｐゴシック" pitchFamily="34" charset="-128"/>
              </a:rPr>
              <a:t> </a:t>
            </a:r>
            <a:r>
              <a:rPr lang="en-US" sz="3600" dirty="0" err="1">
                <a:ea typeface="ＭＳ Ｐゴシック" pitchFamily="34" charset="-128"/>
              </a:rPr>
              <a:t>ssn</a:t>
            </a:r>
            <a:r>
              <a:rPr lang="en-US" sz="3600" dirty="0">
                <a:ea typeface="ＭＳ Ｐゴシック" pitchFamily="34" charset="-128"/>
              </a:rPr>
              <a:t>, c-name</a:t>
            </a:r>
          </a:p>
          <a:p>
            <a:pPr>
              <a:buFontTx/>
              <a:buNone/>
            </a:pPr>
            <a:r>
              <a:rPr lang="en-US" sz="3600" b="1" dirty="0">
                <a:ea typeface="ＭＳ Ｐゴシック" pitchFamily="34" charset="-128"/>
              </a:rPr>
              <a:t>from</a:t>
            </a:r>
            <a:r>
              <a:rPr lang="en-US" sz="3600" dirty="0">
                <a:ea typeface="ＭＳ Ｐゴシック" pitchFamily="34" charset="-128"/>
              </a:rPr>
              <a:t> takes </a:t>
            </a:r>
            <a:r>
              <a:rPr lang="en-US" sz="3600" b="1" dirty="0">
                <a:ea typeface="ＭＳ Ｐゴシック" pitchFamily="34" charset="-128"/>
              </a:rPr>
              <a:t>outer join</a:t>
            </a:r>
            <a:r>
              <a:rPr lang="en-US" sz="3600" dirty="0">
                <a:ea typeface="ＭＳ Ｐゴシック" pitchFamily="34" charset="-128"/>
              </a:rPr>
              <a:t> class </a:t>
            </a:r>
          </a:p>
          <a:p>
            <a:pPr>
              <a:buFontTx/>
              <a:buNone/>
            </a:pPr>
            <a:r>
              <a:rPr lang="en-US" sz="3600" b="1" dirty="0">
                <a:ea typeface="ＭＳ Ｐゴシック" pitchFamily="34" charset="-128"/>
              </a:rPr>
              <a:t>on</a:t>
            </a:r>
            <a:r>
              <a:rPr lang="en-US" sz="3600" dirty="0">
                <a:ea typeface="ＭＳ Ｐゴシック" pitchFamily="34" charset="-128"/>
              </a:rPr>
              <a:t> </a:t>
            </a:r>
            <a:r>
              <a:rPr lang="en-US" sz="3600" dirty="0" err="1">
                <a:ea typeface="ＭＳ Ｐゴシック" pitchFamily="34" charset="-128"/>
              </a:rPr>
              <a:t>takes.c</a:t>
            </a:r>
            <a:r>
              <a:rPr lang="en-US" sz="3600" dirty="0">
                <a:ea typeface="ＭＳ Ｐゴシック" pitchFamily="34" charset="-128"/>
              </a:rPr>
              <a:t>-id=</a:t>
            </a:r>
            <a:r>
              <a:rPr lang="en-US" sz="3600" dirty="0" err="1">
                <a:ea typeface="ＭＳ Ｐゴシック" pitchFamily="34" charset="-128"/>
              </a:rPr>
              <a:t>class.c</a:t>
            </a:r>
            <a:r>
              <a:rPr lang="en-US" sz="3600" dirty="0">
                <a:ea typeface="ＭＳ Ｐゴシック" pitchFamily="34" charset="-128"/>
              </a:rPr>
              <a:t>-id</a:t>
            </a:r>
          </a:p>
        </p:txBody>
      </p:sp>
    </p:spTree>
    <p:extLst>
      <p:ext uri="{BB962C8B-B14F-4D97-AF65-F5344CB8AC3E}">
        <p14:creationId xmlns:p14="http://schemas.microsoft.com/office/powerpoint/2010/main" val="4124761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5842" name="Object 2"/>
          <p:cNvGraphicFramePr>
            <a:graphicFrameLocks noChangeAspect="1"/>
          </p:cNvGraphicFramePr>
          <p:nvPr/>
        </p:nvGraphicFramePr>
        <p:xfrm>
          <a:off x="5410200" y="2093913"/>
          <a:ext cx="3186113" cy="1582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2721" name="Worksheet" r:id="rId3" imgW="3057901" imgH="1514856" progId="Excel.Sheet.8">
                  <p:embed/>
                </p:oleObj>
              </mc:Choice>
              <mc:Fallback>
                <p:oleObj name="Worksheet" r:id="rId3" imgW="3057901" imgH="1514856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0200" y="2093913"/>
                        <a:ext cx="3186113" cy="15827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843" name="Object 3"/>
          <p:cNvGraphicFramePr>
            <a:graphicFrameLocks noChangeAspect="1"/>
          </p:cNvGraphicFramePr>
          <p:nvPr/>
        </p:nvGraphicFramePr>
        <p:xfrm>
          <a:off x="838200" y="2209800"/>
          <a:ext cx="2919413" cy="1385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2722" name="Worksheet" r:id="rId5" imgW="2914849" imgH="1429207" progId="Excel.Sheet.8">
                  <p:embed/>
                </p:oleObj>
              </mc:Choice>
              <mc:Fallback>
                <p:oleObj name="Worksheet" r:id="rId5" imgW="2914849" imgH="1429207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2209800"/>
                        <a:ext cx="2919413" cy="1385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844" name="Object 4"/>
          <p:cNvGraphicFramePr>
            <a:graphicFrameLocks noChangeAspect="1"/>
          </p:cNvGraphicFramePr>
          <p:nvPr/>
        </p:nvGraphicFramePr>
        <p:xfrm>
          <a:off x="2446338" y="4257675"/>
          <a:ext cx="2111375" cy="1438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2723" name="Worksheet" r:id="rId7" imgW="2105431" imgH="1429112" progId="Excel.Sheet.8">
                  <p:embed/>
                </p:oleObj>
              </mc:Choice>
              <mc:Fallback>
                <p:oleObj name="Worksheet" r:id="rId7" imgW="2105431" imgH="1429112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46338" y="4257675"/>
                        <a:ext cx="2111375" cy="1438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849" name="Line 7"/>
          <p:cNvSpPr>
            <a:spLocks noChangeShapeType="1"/>
          </p:cNvSpPr>
          <p:nvPr/>
        </p:nvSpPr>
        <p:spPr bwMode="auto">
          <a:xfrm>
            <a:off x="4724400" y="5495660"/>
            <a:ext cx="1219200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609600" y="152400"/>
            <a:ext cx="7772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ea typeface="ＭＳ Ｐゴシック" pitchFamily="34" charset="-128"/>
              </a:rPr>
              <a:t>An Example of Outer Joins</a:t>
            </a: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>
          <a:xfrm>
            <a:off x="457200" y="14478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Char char="§"/>
            </a:pPr>
            <a:r>
              <a:rPr lang="en-US" sz="2600" dirty="0">
                <a:ea typeface="ＭＳ Ｐゴシック" pitchFamily="34" charset="-128"/>
              </a:rPr>
              <a:t>Find all SSN(s) taking course </a:t>
            </a:r>
            <a:r>
              <a:rPr lang="en-US" sz="2600" dirty="0" err="1">
                <a:ea typeface="ＭＳ Ｐゴシック" pitchFamily="34" charset="-128"/>
              </a:rPr>
              <a:t>s.e.</a:t>
            </a:r>
            <a:r>
              <a:rPr lang="en-US" sz="2600" dirty="0">
                <a:ea typeface="ＭＳ Ｐゴシック" pitchFamily="34" charset="-128"/>
              </a:rPr>
              <a:t> </a:t>
            </a:r>
            <a:endParaRPr lang="en-US" sz="2200" dirty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2755768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Joins</a:t>
            </a:r>
          </a:p>
        </p:txBody>
      </p:sp>
      <p:sp>
        <p:nvSpPr>
          <p:cNvPr id="297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229600" cy="45259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>
                <a:ea typeface="ＭＳ Ｐゴシック" pitchFamily="34" charset="-128"/>
              </a:rPr>
              <a:t>The general SQL syntax:</a:t>
            </a:r>
            <a:endParaRPr lang="en-US" sz="2200" dirty="0">
              <a:ea typeface="ＭＳ Ｐゴシック" pitchFamily="34" charset="-128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216210" y="1981200"/>
            <a:ext cx="5116209" cy="1938992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en-US" sz="2400" b="1" dirty="0">
                <a:ea typeface="ＭＳ Ｐゴシック" pitchFamily="34" charset="-128"/>
              </a:rPr>
              <a:t>select</a:t>
            </a:r>
            <a:r>
              <a:rPr lang="en-US" sz="2400" dirty="0">
                <a:ea typeface="ＭＳ Ｐゴシック" pitchFamily="34" charset="-128"/>
              </a:rPr>
              <a:t> [column list]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sz="2400" b="1" dirty="0">
                <a:ea typeface="ＭＳ Ｐゴシック" pitchFamily="34" charset="-128"/>
              </a:rPr>
              <a:t>from</a:t>
            </a:r>
            <a:r>
              <a:rPr lang="en-US" sz="2400" dirty="0">
                <a:ea typeface="ＭＳ Ｐゴシック" pitchFamily="34" charset="-128"/>
              </a:rPr>
              <a:t>  </a:t>
            </a:r>
            <a:r>
              <a:rPr lang="en-US" sz="2400" i="1" dirty="0" err="1">
                <a:ea typeface="ＭＳ Ｐゴシック" pitchFamily="34" charset="-128"/>
              </a:rPr>
              <a:t>table_name</a:t>
            </a:r>
            <a:endParaRPr lang="en-US" sz="2400" i="1" dirty="0">
              <a:ea typeface="ＭＳ Ｐゴシック" pitchFamily="34" charset="-128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sz="2400" i="1" dirty="0">
                <a:ea typeface="ＭＳ Ｐゴシック" pitchFamily="34" charset="-128"/>
              </a:rPr>
              <a:t>   </a:t>
            </a:r>
            <a:r>
              <a:rPr lang="en-US" sz="2400" dirty="0">
                <a:ea typeface="ＭＳ Ｐゴシック" pitchFamily="34" charset="-128"/>
              </a:rPr>
              <a:t>[</a:t>
            </a:r>
            <a:r>
              <a:rPr lang="en-US" sz="2400" b="1" dirty="0">
                <a:ea typeface="ＭＳ Ｐゴシック" pitchFamily="34" charset="-128"/>
              </a:rPr>
              <a:t>inner</a:t>
            </a:r>
            <a:r>
              <a:rPr lang="en-US" sz="2400" dirty="0">
                <a:ea typeface="ＭＳ Ｐゴシック" pitchFamily="34" charset="-128"/>
              </a:rPr>
              <a:t> | {</a:t>
            </a:r>
            <a:r>
              <a:rPr lang="en-US" sz="2400" b="1" dirty="0">
                <a:ea typeface="ＭＳ Ｐゴシック" pitchFamily="34" charset="-128"/>
              </a:rPr>
              <a:t>left</a:t>
            </a:r>
            <a:r>
              <a:rPr lang="en-US" sz="2400" dirty="0">
                <a:ea typeface="ＭＳ Ｐゴシック" pitchFamily="34" charset="-128"/>
              </a:rPr>
              <a:t> | </a:t>
            </a:r>
            <a:r>
              <a:rPr lang="en-US" sz="2400" b="1" dirty="0">
                <a:ea typeface="ＭＳ Ｐゴシック" pitchFamily="34" charset="-128"/>
              </a:rPr>
              <a:t>right</a:t>
            </a:r>
            <a:r>
              <a:rPr lang="en-US" sz="2400" dirty="0">
                <a:ea typeface="ＭＳ Ｐゴシック" pitchFamily="34" charset="-128"/>
              </a:rPr>
              <a:t> | </a:t>
            </a:r>
            <a:r>
              <a:rPr lang="en-US" sz="2400" b="1" dirty="0">
                <a:ea typeface="ＭＳ Ｐゴシック" pitchFamily="34" charset="-128"/>
              </a:rPr>
              <a:t>full</a:t>
            </a:r>
            <a:r>
              <a:rPr lang="en-US" sz="2400" dirty="0">
                <a:ea typeface="ＭＳ Ｐゴシック" pitchFamily="34" charset="-128"/>
              </a:rPr>
              <a:t>} </a:t>
            </a:r>
            <a:r>
              <a:rPr lang="en-US" sz="2400" b="1" dirty="0">
                <a:ea typeface="ＭＳ Ｐゴシック" pitchFamily="34" charset="-128"/>
              </a:rPr>
              <a:t>outer</a:t>
            </a:r>
            <a:r>
              <a:rPr lang="en-US" sz="2400" dirty="0">
                <a:ea typeface="ＭＳ Ｐゴシック" pitchFamily="34" charset="-128"/>
              </a:rPr>
              <a:t> ] </a:t>
            </a:r>
            <a:r>
              <a:rPr lang="en-US" sz="2400" b="1" dirty="0">
                <a:ea typeface="ＭＳ Ｐゴシック" pitchFamily="34" charset="-128"/>
              </a:rPr>
              <a:t>join</a:t>
            </a:r>
            <a:endParaRPr lang="en-US" sz="2400" b="1" i="1" dirty="0">
              <a:ea typeface="ＭＳ Ｐゴシック" pitchFamily="34" charset="-128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sz="2400" i="1" dirty="0">
                <a:ea typeface="ＭＳ Ｐゴシック" pitchFamily="34" charset="-128"/>
              </a:rPr>
              <a:t>    </a:t>
            </a:r>
            <a:r>
              <a:rPr lang="en-US" sz="2400" i="1" dirty="0" err="1">
                <a:ea typeface="ＭＳ Ｐゴシック" pitchFamily="34" charset="-128"/>
              </a:rPr>
              <a:t>table_name</a:t>
            </a:r>
            <a:endParaRPr lang="en-US" sz="2400" i="1" dirty="0">
              <a:ea typeface="ＭＳ Ｐゴシック" pitchFamily="34" charset="-128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sz="2400" dirty="0">
                <a:ea typeface="ＭＳ Ｐゴシック" pitchFamily="34" charset="-128"/>
              </a:rPr>
              <a:t>    </a:t>
            </a:r>
            <a:r>
              <a:rPr lang="en-US" sz="2400" b="1" dirty="0">
                <a:ea typeface="ＭＳ Ｐゴシック" pitchFamily="34" charset="-128"/>
              </a:rPr>
              <a:t>on</a:t>
            </a:r>
            <a:r>
              <a:rPr lang="en-US" sz="2400" i="1" dirty="0">
                <a:ea typeface="ＭＳ Ｐゴシック" pitchFamily="34" charset="-128"/>
              </a:rPr>
              <a:t> </a:t>
            </a:r>
            <a:r>
              <a:rPr lang="en-US" sz="2400" i="1" dirty="0" err="1">
                <a:ea typeface="ＭＳ Ｐゴシック" pitchFamily="34" charset="-128"/>
              </a:rPr>
              <a:t>qualification_list</a:t>
            </a:r>
            <a:endParaRPr lang="en-US" sz="2400" i="1" dirty="0">
              <a:ea typeface="ＭＳ Ｐゴシック" pitchFamily="34" charset="-128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4220263"/>
              </p:ext>
            </p:extLst>
          </p:nvPr>
        </p:nvGraphicFramePr>
        <p:xfrm>
          <a:off x="1710584" y="4368324"/>
          <a:ext cx="6096000" cy="2291080"/>
        </p:xfrm>
        <a:graphic>
          <a:graphicData uri="http://schemas.openxmlformats.org/drawingml/2006/table">
            <a:tbl>
              <a:tblPr firstRow="1" bandRow="1">
                <a:tableStyleId>{D03447BB-5D67-496B-8E87-E561075AD55C}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Outer</a:t>
                      </a:r>
                      <a:r>
                        <a:rPr lang="en-US" b="1" baseline="0" dirty="0"/>
                        <a:t> </a:t>
                      </a:r>
                      <a:r>
                        <a:rPr lang="en-US" b="1" dirty="0"/>
                        <a:t>Join 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Description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Left Outer Join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/>
                        <a:t>A</a:t>
                      </a:r>
                      <a:r>
                        <a:rPr lang="en-US" b="1" dirty="0"/>
                        <a:t> rows without a matching </a:t>
                      </a:r>
                      <a:r>
                        <a:rPr lang="en-US" b="1" i="1" dirty="0"/>
                        <a:t>B</a:t>
                      </a:r>
                      <a:r>
                        <a:rPr lang="en-US" b="1" dirty="0"/>
                        <a:t> row appear in the result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Right Outer</a:t>
                      </a:r>
                      <a:r>
                        <a:rPr lang="en-US" b="1" baseline="0" dirty="0"/>
                        <a:t> Join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i="1" dirty="0"/>
                        <a:t>B</a:t>
                      </a:r>
                      <a:r>
                        <a:rPr lang="en-US" b="1" dirty="0"/>
                        <a:t> rows without a matching </a:t>
                      </a:r>
                      <a:r>
                        <a:rPr lang="en-US" b="1" i="1" dirty="0"/>
                        <a:t>A </a:t>
                      </a:r>
                      <a:r>
                        <a:rPr lang="en-US" b="1" dirty="0"/>
                        <a:t>row appear in the result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Full Outer Join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/>
                        <a:t>Both </a:t>
                      </a:r>
                      <a:r>
                        <a:rPr lang="en-US" b="1" i="1" dirty="0"/>
                        <a:t>A</a:t>
                      </a:r>
                      <a:r>
                        <a:rPr lang="en-US" b="1" dirty="0"/>
                        <a:t> and </a:t>
                      </a:r>
                      <a:r>
                        <a:rPr lang="en-US" b="1" i="1" dirty="0"/>
                        <a:t>B</a:t>
                      </a:r>
                      <a:r>
                        <a:rPr lang="en-US" b="1" dirty="0"/>
                        <a:t> rows without a match appear in the result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Rounded Rectangle 2"/>
          <p:cNvSpPr/>
          <p:nvPr/>
        </p:nvSpPr>
        <p:spPr>
          <a:xfrm>
            <a:off x="3505200" y="2743200"/>
            <a:ext cx="3048000" cy="457200"/>
          </a:xfrm>
          <a:prstGeom prst="roundRect">
            <a:avLst/>
          </a:prstGeom>
          <a:noFill/>
          <a:ln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Arrow Connector 4"/>
          <p:cNvCxnSpPr>
            <a:endCxn id="2" idx="0"/>
          </p:cNvCxnSpPr>
          <p:nvPr/>
        </p:nvCxnSpPr>
        <p:spPr>
          <a:xfrm flipH="1">
            <a:off x="4758584" y="3200400"/>
            <a:ext cx="228600" cy="1167924"/>
          </a:xfrm>
          <a:prstGeom prst="straightConnector1">
            <a:avLst/>
          </a:prstGeom>
          <a:ln w="19050">
            <a:solidFill>
              <a:srgbClr val="00B05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75659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Outline</a:t>
            </a:r>
          </a:p>
        </p:txBody>
      </p:sp>
      <p:graphicFrame>
        <p:nvGraphicFramePr>
          <p:cNvPr id="22" name="Diagram 21"/>
          <p:cNvGraphicFramePr/>
          <p:nvPr>
            <p:extLst/>
          </p:nvPr>
        </p:nvGraphicFramePr>
        <p:xfrm>
          <a:off x="1371600" y="1524000"/>
          <a:ext cx="649108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7862680" y="3921204"/>
            <a:ext cx="106792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5800" indent="-685800">
              <a:buClr>
                <a:schemeClr val="tx1"/>
              </a:buClr>
              <a:buFont typeface="Wingdings" pitchFamily="2" charset="2"/>
              <a:buChar char="ü"/>
            </a:pPr>
            <a:r>
              <a:rPr lang="en-US" sz="6600" dirty="0"/>
              <a:t> </a:t>
            </a:r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523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Integrity Constraints- A Review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562560" cy="51054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An Integrity Constraint (IC) describes conditions that every </a:t>
            </a:r>
            <a:r>
              <a:rPr lang="en-US" sz="2800" i="1" dirty="0"/>
              <a:t>legal instance </a:t>
            </a:r>
            <a:r>
              <a:rPr lang="en-US" sz="2800" dirty="0"/>
              <a:t>of a relation must satisfy</a:t>
            </a:r>
            <a:endParaRPr lang="en-US" sz="2800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§"/>
            </a:pPr>
            <a:endParaRPr lang="en-US" sz="2800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§"/>
            </a:pPr>
            <a:r>
              <a:rPr lang="en-US" sz="2800" dirty="0"/>
              <a:t>Inserts/deletes/updates that violate IC’s are disallowed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800" dirty="0"/>
              <a:t>ICs can be used to: </a:t>
            </a:r>
          </a:p>
          <a:p>
            <a:pPr lvl="2">
              <a:buSzPct val="100000"/>
              <a:buFont typeface="Wingdings" pitchFamily="2" charset="2"/>
              <a:buChar char="§"/>
            </a:pPr>
            <a:r>
              <a:rPr lang="en-US" sz="2600" dirty="0"/>
              <a:t>Ensure application semantics (e.g., </a:t>
            </a:r>
            <a:r>
              <a:rPr lang="en-US" sz="2600" i="1" dirty="0" err="1"/>
              <a:t>sid</a:t>
            </a:r>
            <a:r>
              <a:rPr lang="en-US" sz="2600" dirty="0"/>
              <a:t> is a key)</a:t>
            </a:r>
          </a:p>
          <a:p>
            <a:pPr lvl="2">
              <a:buSzPct val="100000"/>
              <a:buFont typeface="Wingdings" pitchFamily="2" charset="2"/>
              <a:buChar char="§"/>
            </a:pPr>
            <a:r>
              <a:rPr lang="en-US" sz="2600" dirty="0"/>
              <a:t>Prevent inconsistencies (e.g., </a:t>
            </a:r>
            <a:r>
              <a:rPr lang="en-US" sz="2600" i="1" dirty="0" err="1"/>
              <a:t>sname</a:t>
            </a:r>
            <a:r>
              <a:rPr lang="en-US" sz="2600" dirty="0"/>
              <a:t> has to be a string, </a:t>
            </a:r>
            <a:r>
              <a:rPr lang="en-US" sz="2600" i="1" dirty="0"/>
              <a:t>age</a:t>
            </a:r>
            <a:r>
              <a:rPr lang="en-US" sz="2600" dirty="0"/>
              <a:t> must be &lt; 20)</a:t>
            </a:r>
          </a:p>
          <a:p>
            <a:pPr>
              <a:buFont typeface="Wingdings" pitchFamily="2" charset="2"/>
              <a:buChar char="§"/>
            </a:pPr>
            <a:endParaRPr lang="en-US" dirty="0">
              <a:ea typeface="ＭＳ Ｐゴシック" pitchFamily="34" charset="-128"/>
            </a:endParaRPr>
          </a:p>
        </p:txBody>
      </p:sp>
      <p:pic>
        <p:nvPicPr>
          <p:cNvPr id="35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1909068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274638"/>
            <a:ext cx="8867360" cy="1143000"/>
          </a:xfrm>
        </p:spPr>
        <p:txBody>
          <a:bodyPr>
            <a:normAutofit fontScale="90000"/>
          </a:bodyPr>
          <a:lstStyle/>
          <a:p>
            <a:r>
              <a:rPr lang="en-US" dirty="0">
                <a:ea typeface="ＭＳ Ｐゴシック" pitchFamily="34" charset="-128"/>
              </a:rPr>
              <a:t>Types of Integrity Constraints- A Review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562560" cy="4724400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dirty="0"/>
              <a:t>IC types:</a:t>
            </a:r>
          </a:p>
          <a:p>
            <a:pPr lvl="1">
              <a:buFont typeface="Wingdings" pitchFamily="2" charset="2"/>
              <a:buChar char="§"/>
            </a:pPr>
            <a:r>
              <a:rPr lang="en-US" sz="3000" dirty="0">
                <a:solidFill>
                  <a:srgbClr val="0070C0"/>
                </a:solidFill>
              </a:rPr>
              <a:t>Domain constraints</a:t>
            </a:r>
          </a:p>
          <a:p>
            <a:pPr lvl="1">
              <a:buFont typeface="Wingdings" pitchFamily="2" charset="2"/>
              <a:buChar char="§"/>
            </a:pPr>
            <a:endParaRPr lang="en-US" sz="3000" dirty="0">
              <a:solidFill>
                <a:srgbClr val="0070C0"/>
              </a:solidFill>
            </a:endParaRPr>
          </a:p>
          <a:p>
            <a:pPr lvl="1">
              <a:buFont typeface="Wingdings" pitchFamily="2" charset="2"/>
              <a:buChar char="§"/>
            </a:pPr>
            <a:r>
              <a:rPr lang="en-US" sz="3000" dirty="0">
                <a:solidFill>
                  <a:srgbClr val="0070C0"/>
                </a:solidFill>
              </a:rPr>
              <a:t>Primary key constraints </a:t>
            </a:r>
          </a:p>
          <a:p>
            <a:pPr lvl="1">
              <a:buFont typeface="Wingdings" pitchFamily="2" charset="2"/>
              <a:buChar char="§"/>
            </a:pPr>
            <a:endParaRPr lang="en-US" sz="3000" dirty="0">
              <a:solidFill>
                <a:srgbClr val="0070C0"/>
              </a:solidFill>
            </a:endParaRPr>
          </a:p>
          <a:p>
            <a:pPr lvl="1">
              <a:buFont typeface="Wingdings" pitchFamily="2" charset="2"/>
              <a:buChar char="§"/>
            </a:pPr>
            <a:r>
              <a:rPr lang="en-US" sz="3000" dirty="0">
                <a:solidFill>
                  <a:srgbClr val="0070C0"/>
                </a:solidFill>
              </a:rPr>
              <a:t>Foreign key constraints </a:t>
            </a:r>
          </a:p>
          <a:p>
            <a:pPr lvl="1">
              <a:buFont typeface="Wingdings" pitchFamily="2" charset="2"/>
              <a:buChar char="§"/>
            </a:pPr>
            <a:endParaRPr lang="en-US" sz="3000" dirty="0">
              <a:solidFill>
                <a:srgbClr val="0070C0"/>
              </a:solidFill>
            </a:endParaRPr>
          </a:p>
          <a:p>
            <a:pPr lvl="1">
              <a:buFont typeface="Wingdings" pitchFamily="2" charset="2"/>
              <a:buChar char="§"/>
            </a:pPr>
            <a:r>
              <a:rPr lang="en-US" sz="3000" dirty="0">
                <a:solidFill>
                  <a:srgbClr val="0070C0"/>
                </a:solidFill>
              </a:rPr>
              <a:t>General constraints </a:t>
            </a:r>
          </a:p>
          <a:p>
            <a:pPr lvl="2">
              <a:buFont typeface="Wingdings" pitchFamily="2" charset="2"/>
              <a:buChar char="§"/>
            </a:pPr>
            <a:r>
              <a:rPr lang="en-US" sz="2600" dirty="0"/>
              <a:t>Useful when more general ICs than keys are involved</a:t>
            </a:r>
          </a:p>
          <a:p>
            <a:pPr lvl="2">
              <a:buFont typeface="Wingdings" pitchFamily="2" charset="2"/>
              <a:buChar char="§"/>
            </a:pPr>
            <a:r>
              <a:rPr lang="en-US" sz="2600" dirty="0"/>
              <a:t>Can be specified over a </a:t>
            </a:r>
            <a:r>
              <a:rPr lang="en-US" sz="2600" i="1" u="sng" dirty="0"/>
              <a:t>single table</a:t>
            </a:r>
            <a:r>
              <a:rPr lang="en-US" sz="2600" i="1" dirty="0"/>
              <a:t> </a:t>
            </a:r>
            <a:r>
              <a:rPr lang="en-US" sz="2600" dirty="0"/>
              <a:t>and </a:t>
            </a:r>
            <a:r>
              <a:rPr lang="en-US" sz="2600" i="1" u="sng" dirty="0"/>
              <a:t>across tables</a:t>
            </a:r>
          </a:p>
          <a:p>
            <a:pPr lvl="1">
              <a:buFont typeface="Wingdings" pitchFamily="2" charset="2"/>
              <a:buChar char="§"/>
            </a:pPr>
            <a:endParaRPr lang="en-US" sz="2600" dirty="0">
              <a:ea typeface="ＭＳ Ｐゴシック" pitchFamily="34" charset="-128"/>
            </a:endParaRPr>
          </a:p>
        </p:txBody>
      </p:sp>
      <p:pic>
        <p:nvPicPr>
          <p:cNvPr id="35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618984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Outline</a:t>
            </a:r>
          </a:p>
        </p:txBody>
      </p:sp>
      <p:graphicFrame>
        <p:nvGraphicFramePr>
          <p:cNvPr id="22" name="Diagram 21"/>
          <p:cNvGraphicFramePr/>
          <p:nvPr>
            <p:extLst>
              <p:ext uri="{D42A27DB-BD31-4B8C-83A1-F6EECF244321}">
                <p14:modId xmlns:p14="http://schemas.microsoft.com/office/powerpoint/2010/main" val="2582645175"/>
              </p:ext>
            </p:extLst>
          </p:nvPr>
        </p:nvGraphicFramePr>
        <p:xfrm>
          <a:off x="1371600" y="1524000"/>
          <a:ext cx="649108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7862680" y="1828800"/>
            <a:ext cx="106792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5800" indent="-685800">
              <a:buClr>
                <a:schemeClr val="tx1"/>
              </a:buClr>
              <a:buFont typeface="Wingdings" pitchFamily="2" charset="2"/>
              <a:buChar char="ü"/>
            </a:pPr>
            <a:r>
              <a:rPr lang="en-US" sz="6600" dirty="0"/>
              <a:t> </a:t>
            </a:r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02672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274638"/>
            <a:ext cx="8763000" cy="1143000"/>
          </a:xfrm>
        </p:spPr>
        <p:txBody>
          <a:bodyPr>
            <a:normAutofit fontScale="90000"/>
          </a:bodyPr>
          <a:lstStyle/>
          <a:p>
            <a:r>
              <a:rPr lang="en-US" dirty="0">
                <a:ea typeface="ＭＳ Ｐゴシック" pitchFamily="34" charset="-128"/>
              </a:rPr>
              <a:t>General Constraints Over a Single Table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00200"/>
            <a:ext cx="8839200" cy="4525963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sz="2400" dirty="0">
                <a:ea typeface="ＭＳ Ｐゴシック" pitchFamily="34" charset="-128"/>
              </a:rPr>
              <a:t>Complex constraints over a single table can be defined using </a:t>
            </a:r>
            <a:r>
              <a:rPr lang="en-US" sz="2400" b="1" dirty="0">
                <a:ea typeface="ＭＳ Ｐゴシック" pitchFamily="34" charset="-128"/>
              </a:rPr>
              <a:t>CHECK</a:t>
            </a:r>
            <a:r>
              <a:rPr lang="en-US" sz="2400" dirty="0">
                <a:ea typeface="ＭＳ Ｐゴシック" pitchFamily="34" charset="-128"/>
              </a:rPr>
              <a:t> </a:t>
            </a:r>
            <a:r>
              <a:rPr lang="en-US" sz="2400" i="1" dirty="0">
                <a:ea typeface="ＭＳ Ｐゴシック" pitchFamily="34" charset="-128"/>
              </a:rPr>
              <a:t>conditional-expression</a:t>
            </a:r>
            <a:r>
              <a:rPr lang="en-US" sz="2400" dirty="0">
                <a:ea typeface="ＭＳ Ｐゴシック" pitchFamily="34" charset="-128"/>
              </a:rPr>
              <a:t> </a:t>
            </a:r>
          </a:p>
          <a:p>
            <a:pPr>
              <a:buFont typeface="Wingdings" pitchFamily="2" charset="2"/>
              <a:buChar char="§"/>
            </a:pPr>
            <a:endParaRPr lang="en-US" dirty="0">
              <a:ea typeface="ＭＳ Ｐゴシック" pitchFamily="34" charset="-128"/>
            </a:endParaRPr>
          </a:p>
        </p:txBody>
      </p:sp>
      <p:pic>
        <p:nvPicPr>
          <p:cNvPr id="35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Rectangle 4"/>
          <p:cNvSpPr>
            <a:spLocks noChangeArrowheads="1"/>
          </p:cNvSpPr>
          <p:nvPr/>
        </p:nvSpPr>
        <p:spPr bwMode="auto">
          <a:xfrm>
            <a:off x="609600" y="2819400"/>
            <a:ext cx="8305800" cy="2244204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488" tIns="44450" rIns="90488" bIns="44450">
            <a:spAutoFit/>
          </a:bodyPr>
          <a:lstStyle/>
          <a:p>
            <a:r>
              <a:rPr lang="en-US" sz="2000" dirty="0">
                <a:latin typeface="Book Antiqua" pitchFamily="18" charset="0"/>
              </a:rPr>
              <a:t>CREATE TABLE Sailors (</a:t>
            </a:r>
            <a:r>
              <a:rPr lang="en-US" sz="2000" dirty="0" err="1">
                <a:latin typeface="Book Antiqua" pitchFamily="18" charset="0"/>
              </a:rPr>
              <a:t>sid</a:t>
            </a:r>
            <a:r>
              <a:rPr lang="en-US" sz="2000" dirty="0">
                <a:latin typeface="Book Antiqua" pitchFamily="18" charset="0"/>
              </a:rPr>
              <a:t> INTEGER,</a:t>
            </a:r>
          </a:p>
          <a:p>
            <a:r>
              <a:rPr lang="en-US" sz="2000" dirty="0">
                <a:latin typeface="Book Antiqua" pitchFamily="18" charset="0"/>
              </a:rPr>
              <a:t>			  </a:t>
            </a:r>
            <a:r>
              <a:rPr lang="en-US" sz="2000" dirty="0" err="1">
                <a:latin typeface="Book Antiqua" pitchFamily="18" charset="0"/>
              </a:rPr>
              <a:t>sname</a:t>
            </a:r>
            <a:r>
              <a:rPr lang="en-US" sz="2000" dirty="0">
                <a:latin typeface="Book Antiqua" pitchFamily="18" charset="0"/>
              </a:rPr>
              <a:t> CHAR (10),</a:t>
            </a:r>
          </a:p>
          <a:p>
            <a:r>
              <a:rPr lang="en-US" sz="2000" dirty="0">
                <a:latin typeface="Book Antiqua" pitchFamily="18" charset="0"/>
              </a:rPr>
              <a:t>			  rating INTEGER,</a:t>
            </a:r>
          </a:p>
          <a:p>
            <a:r>
              <a:rPr lang="en-US" sz="2000" dirty="0">
                <a:latin typeface="Book Antiqua" pitchFamily="18" charset="0"/>
              </a:rPr>
              <a:t>			  age REAL,</a:t>
            </a:r>
          </a:p>
          <a:p>
            <a:r>
              <a:rPr lang="en-US" sz="2000" dirty="0">
                <a:latin typeface="Book Antiqua" pitchFamily="18" charset="0"/>
              </a:rPr>
              <a:t>			  PRIMARY KEY (</a:t>
            </a:r>
            <a:r>
              <a:rPr lang="en-US" sz="2000" dirty="0" err="1">
                <a:latin typeface="Book Antiqua" pitchFamily="18" charset="0"/>
              </a:rPr>
              <a:t>sid</a:t>
            </a:r>
            <a:r>
              <a:rPr lang="en-US" sz="2000" dirty="0">
                <a:latin typeface="Book Antiqua" pitchFamily="18" charset="0"/>
              </a:rPr>
              <a:t>),</a:t>
            </a:r>
          </a:p>
          <a:p>
            <a:r>
              <a:rPr lang="en-US" sz="2000" dirty="0">
                <a:latin typeface="Book Antiqua" pitchFamily="18" charset="0"/>
              </a:rPr>
              <a:t>			  CHECK (rating &gt;= 1 AND rating &lt;= 10))				  </a:t>
            </a:r>
            <a:endParaRPr lang="en-US" dirty="0">
              <a:latin typeface="Book Antiqua" pitchFamily="18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3505200" y="4054978"/>
            <a:ext cx="4724400" cy="304800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3512318" y="4411054"/>
            <a:ext cx="4724400" cy="304800"/>
          </a:xfrm>
          <a:prstGeom prst="roundRect">
            <a:avLst/>
          </a:prstGeom>
          <a:noFill/>
          <a:ln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457200" y="5257800"/>
            <a:ext cx="2465868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A primary key constraint</a:t>
            </a:r>
          </a:p>
        </p:txBody>
      </p:sp>
      <p:cxnSp>
        <p:nvCxnSpPr>
          <p:cNvPr id="6" name="Straight Arrow Connector 5"/>
          <p:cNvCxnSpPr>
            <a:endCxn id="3" idx="0"/>
          </p:cNvCxnSpPr>
          <p:nvPr/>
        </p:nvCxnSpPr>
        <p:spPr>
          <a:xfrm flipH="1">
            <a:off x="1690134" y="4207378"/>
            <a:ext cx="1815066" cy="1050422"/>
          </a:xfrm>
          <a:prstGeom prst="straightConnector1">
            <a:avLst/>
          </a:prstGeom>
          <a:ln w="19050">
            <a:solidFill>
              <a:srgbClr val="FF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3990325" y="5284726"/>
            <a:ext cx="2061398" cy="369332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A general constraint</a:t>
            </a:r>
          </a:p>
        </p:txBody>
      </p:sp>
      <p:cxnSp>
        <p:nvCxnSpPr>
          <p:cNvPr id="14" name="Straight Arrow Connector 13"/>
          <p:cNvCxnSpPr>
            <a:endCxn id="13" idx="0"/>
          </p:cNvCxnSpPr>
          <p:nvPr/>
        </p:nvCxnSpPr>
        <p:spPr>
          <a:xfrm flipH="1">
            <a:off x="5021024" y="4732589"/>
            <a:ext cx="770185" cy="552137"/>
          </a:xfrm>
          <a:prstGeom prst="straightConnector1">
            <a:avLst/>
          </a:prstGeom>
          <a:ln w="19050">
            <a:solidFill>
              <a:srgbClr val="00B05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ounded Rectangle 17"/>
          <p:cNvSpPr/>
          <p:nvPr/>
        </p:nvSpPr>
        <p:spPr>
          <a:xfrm>
            <a:off x="3521580" y="3174762"/>
            <a:ext cx="2151404" cy="304800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6248400" y="3465677"/>
            <a:ext cx="2076081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A domain constraint</a:t>
            </a:r>
          </a:p>
        </p:txBody>
      </p:sp>
      <p:cxnSp>
        <p:nvCxnSpPr>
          <p:cNvPr id="20" name="Straight Arrow Connector 19"/>
          <p:cNvCxnSpPr>
            <a:endCxn id="19" idx="0"/>
          </p:cNvCxnSpPr>
          <p:nvPr/>
        </p:nvCxnSpPr>
        <p:spPr>
          <a:xfrm>
            <a:off x="5672984" y="3327162"/>
            <a:ext cx="1613457" cy="138515"/>
          </a:xfrm>
          <a:prstGeom prst="straightConnector1">
            <a:avLst/>
          </a:prstGeom>
          <a:ln w="19050">
            <a:solidFill>
              <a:srgbClr val="FF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46074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7" grpId="0" animBg="1"/>
      <p:bldP spid="8" grpId="0" animBg="1"/>
      <p:bldP spid="3" grpId="0" animBg="1"/>
      <p:bldP spid="13" grpId="0" animBg="1"/>
      <p:bldP spid="18" grpId="0" animBg="1"/>
      <p:bldP spid="19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562560" cy="4525963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sz="2400" dirty="0">
                <a:ea typeface="ＭＳ Ｐゴシック" pitchFamily="34" charset="-128"/>
              </a:rPr>
              <a:t>How can we </a:t>
            </a:r>
            <a:r>
              <a:rPr lang="en-US" sz="2400" i="1" dirty="0">
                <a:ea typeface="ＭＳ Ｐゴシック" pitchFamily="34" charset="-128"/>
              </a:rPr>
              <a:t>enforce</a:t>
            </a:r>
            <a:r>
              <a:rPr lang="en-US" sz="2400" dirty="0">
                <a:ea typeface="ＭＳ Ｐゴシック" pitchFamily="34" charset="-128"/>
              </a:rPr>
              <a:t> that “Interlake” boats cannot be reserved? </a:t>
            </a:r>
          </a:p>
          <a:p>
            <a:pPr>
              <a:buFont typeface="Wingdings" pitchFamily="2" charset="2"/>
              <a:buChar char="§"/>
            </a:pPr>
            <a:endParaRPr lang="en-US" dirty="0">
              <a:ea typeface="ＭＳ Ｐゴシック" pitchFamily="34" charset="-128"/>
            </a:endParaRPr>
          </a:p>
        </p:txBody>
      </p:sp>
      <p:pic>
        <p:nvPicPr>
          <p:cNvPr id="35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Rectangle 4"/>
          <p:cNvSpPr>
            <a:spLocks noChangeArrowheads="1"/>
          </p:cNvSpPr>
          <p:nvPr/>
        </p:nvSpPr>
        <p:spPr bwMode="auto">
          <a:xfrm>
            <a:off x="609600" y="2438400"/>
            <a:ext cx="8305800" cy="3475310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488" tIns="44450" rIns="90488" bIns="44450">
            <a:spAutoFit/>
          </a:bodyPr>
          <a:lstStyle/>
          <a:p>
            <a:r>
              <a:rPr lang="en-US" sz="2000" dirty="0">
                <a:latin typeface="Book Antiqua" pitchFamily="18" charset="0"/>
              </a:rPr>
              <a:t>CREATE TABLE Reserves (</a:t>
            </a:r>
            <a:r>
              <a:rPr lang="en-US" sz="2000" dirty="0" err="1">
                <a:latin typeface="Book Antiqua" pitchFamily="18" charset="0"/>
              </a:rPr>
              <a:t>sid</a:t>
            </a:r>
            <a:r>
              <a:rPr lang="en-US" sz="2000" dirty="0">
                <a:latin typeface="Book Antiqua" pitchFamily="18" charset="0"/>
              </a:rPr>
              <a:t> INTEGER,</a:t>
            </a:r>
          </a:p>
          <a:p>
            <a:r>
              <a:rPr lang="en-US" sz="2000" dirty="0">
                <a:latin typeface="Book Antiqua" pitchFamily="18" charset="0"/>
              </a:rPr>
              <a:t>			      bid INTEGER,</a:t>
            </a:r>
          </a:p>
          <a:p>
            <a:r>
              <a:rPr lang="en-US" sz="2000" dirty="0">
                <a:latin typeface="Book Antiqua" pitchFamily="18" charset="0"/>
              </a:rPr>
              <a:t>			      day DATE,</a:t>
            </a:r>
          </a:p>
          <a:p>
            <a:r>
              <a:rPr lang="en-US" sz="2000" dirty="0">
                <a:latin typeface="Book Antiqua" pitchFamily="18" charset="0"/>
              </a:rPr>
              <a:t>			      FOREIGN KEY (</a:t>
            </a:r>
            <a:r>
              <a:rPr lang="en-US" sz="2000" dirty="0" err="1">
                <a:latin typeface="Book Antiqua" pitchFamily="18" charset="0"/>
              </a:rPr>
              <a:t>sid</a:t>
            </a:r>
            <a:r>
              <a:rPr lang="en-US" sz="2000" dirty="0">
                <a:latin typeface="Book Antiqua" pitchFamily="18" charset="0"/>
              </a:rPr>
              <a:t>) REFERENCES Sailors,</a:t>
            </a:r>
          </a:p>
          <a:p>
            <a:r>
              <a:rPr lang="en-US" sz="2000" dirty="0">
                <a:latin typeface="Book Antiqua" pitchFamily="18" charset="0"/>
              </a:rPr>
              <a:t>   			      FOREIGN KEY (bid) REFERENCES Boats,</a:t>
            </a:r>
          </a:p>
          <a:p>
            <a:r>
              <a:rPr lang="en-US" sz="2000" dirty="0">
                <a:latin typeface="Book Antiqua" pitchFamily="18" charset="0"/>
              </a:rPr>
              <a:t>			      CONSTRAINT </a:t>
            </a:r>
            <a:r>
              <a:rPr lang="en-US" sz="2000" dirty="0" err="1">
                <a:latin typeface="Book Antiqua" pitchFamily="18" charset="0"/>
              </a:rPr>
              <a:t>noInterlakeRes</a:t>
            </a:r>
            <a:r>
              <a:rPr lang="en-US" sz="2000" dirty="0">
                <a:latin typeface="Book Antiqua" pitchFamily="18" charset="0"/>
              </a:rPr>
              <a:t>,</a:t>
            </a:r>
          </a:p>
          <a:p>
            <a:r>
              <a:rPr lang="en-US" sz="2000" dirty="0">
                <a:latin typeface="Book Antiqua" pitchFamily="18" charset="0"/>
              </a:rPr>
              <a:t> 			      CHECK (‘Interlake’ NOT IN </a:t>
            </a:r>
          </a:p>
          <a:p>
            <a:r>
              <a:rPr lang="en-US" sz="2000" dirty="0">
                <a:latin typeface="Book Antiqua" pitchFamily="18" charset="0"/>
              </a:rPr>
              <a:t>				          (SELECT </a:t>
            </a:r>
            <a:r>
              <a:rPr lang="en-US" sz="2000" dirty="0" err="1">
                <a:latin typeface="Book Antiqua" pitchFamily="18" charset="0"/>
              </a:rPr>
              <a:t>B.bname</a:t>
            </a:r>
            <a:endParaRPr lang="en-US" sz="2000" dirty="0">
              <a:latin typeface="Book Antiqua" pitchFamily="18" charset="0"/>
            </a:endParaRPr>
          </a:p>
          <a:p>
            <a:r>
              <a:rPr lang="en-US" sz="2000" dirty="0">
                <a:latin typeface="Book Antiqua" pitchFamily="18" charset="0"/>
              </a:rPr>
              <a:t>				           FROM Boats B</a:t>
            </a:r>
          </a:p>
          <a:p>
            <a:r>
              <a:rPr lang="en-US" sz="2000" dirty="0">
                <a:latin typeface="Book Antiqua" pitchFamily="18" charset="0"/>
              </a:rPr>
              <a:t>				           WHERE </a:t>
            </a:r>
            <a:r>
              <a:rPr lang="en-US" sz="2000" dirty="0" err="1">
                <a:latin typeface="Book Antiqua" pitchFamily="18" charset="0"/>
              </a:rPr>
              <a:t>B.bid</a:t>
            </a:r>
            <a:r>
              <a:rPr lang="en-US" sz="2000" dirty="0">
                <a:latin typeface="Book Antiqua" pitchFamily="18" charset="0"/>
              </a:rPr>
              <a:t> = </a:t>
            </a:r>
            <a:r>
              <a:rPr lang="en-US" sz="2000" dirty="0" err="1">
                <a:latin typeface="Book Antiqua" pitchFamily="18" charset="0"/>
              </a:rPr>
              <a:t>Reserves.bid</a:t>
            </a:r>
            <a:r>
              <a:rPr lang="en-US" sz="2000" dirty="0">
                <a:latin typeface="Book Antiqua" pitchFamily="18" charset="0"/>
              </a:rPr>
              <a:t>)))				  </a:t>
            </a:r>
            <a:endParaRPr lang="en-US" dirty="0">
              <a:latin typeface="Book Antiqua" pitchFamily="18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3733800" y="3985554"/>
            <a:ext cx="4953000" cy="1653245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3742346" y="3352800"/>
            <a:ext cx="5020654" cy="304800"/>
          </a:xfrm>
          <a:prstGeom prst="roundRect">
            <a:avLst/>
          </a:prstGeom>
          <a:noFill/>
          <a:ln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914400" y="4079853"/>
            <a:ext cx="2394310" cy="369332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A foreign key constraint</a:t>
            </a:r>
          </a:p>
        </p:txBody>
      </p:sp>
      <p:cxnSp>
        <p:nvCxnSpPr>
          <p:cNvPr id="9" name="Straight Arrow Connector 8"/>
          <p:cNvCxnSpPr>
            <a:endCxn id="8" idx="0"/>
          </p:cNvCxnSpPr>
          <p:nvPr/>
        </p:nvCxnSpPr>
        <p:spPr>
          <a:xfrm flipH="1">
            <a:off x="2111555" y="3493093"/>
            <a:ext cx="1630791" cy="586760"/>
          </a:xfrm>
          <a:prstGeom prst="straightConnector1">
            <a:avLst/>
          </a:prstGeom>
          <a:ln w="19050">
            <a:solidFill>
              <a:srgbClr val="00B05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274638"/>
            <a:ext cx="8763000" cy="1143000"/>
          </a:xfrm>
        </p:spPr>
        <p:txBody>
          <a:bodyPr>
            <a:normAutofit fontScale="90000"/>
          </a:bodyPr>
          <a:lstStyle/>
          <a:p>
            <a:r>
              <a:rPr lang="en-US" dirty="0">
                <a:ea typeface="ＭＳ Ｐゴシック" pitchFamily="34" charset="-128"/>
              </a:rPr>
              <a:t>General Constraints Over a Single Table</a:t>
            </a:r>
          </a:p>
        </p:txBody>
      </p:sp>
    </p:spTree>
    <p:extLst>
      <p:ext uri="{BB962C8B-B14F-4D97-AF65-F5344CB8AC3E}">
        <p14:creationId xmlns:p14="http://schemas.microsoft.com/office/powerpoint/2010/main" val="23492798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5" grpId="0" animBg="1"/>
      <p:bldP spid="7" grpId="0" animBg="1"/>
      <p:bldP spid="8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ea typeface="ＭＳ Ｐゴシック" pitchFamily="34" charset="-128"/>
              </a:rPr>
              <a:t>General Constraints Across Tables- Motivation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sz="2800" dirty="0">
                <a:ea typeface="ＭＳ Ｐゴシック" pitchFamily="34" charset="-128"/>
              </a:rPr>
              <a:t>How can we </a:t>
            </a:r>
            <a:r>
              <a:rPr lang="en-US" sz="2800" i="1" dirty="0">
                <a:ea typeface="ＭＳ Ｐゴシック" pitchFamily="34" charset="-128"/>
              </a:rPr>
              <a:t>enforce</a:t>
            </a:r>
            <a:r>
              <a:rPr lang="en-US" sz="2800" dirty="0">
                <a:ea typeface="ＭＳ Ｐゴシック" pitchFamily="34" charset="-128"/>
              </a:rPr>
              <a:t> that the number of boats plus the number of sailors should not exceed 100? </a:t>
            </a:r>
          </a:p>
          <a:p>
            <a:pPr>
              <a:buFont typeface="Wingdings" pitchFamily="2" charset="2"/>
              <a:buChar char="§"/>
            </a:pPr>
            <a:endParaRPr lang="en-US" dirty="0">
              <a:ea typeface="ＭＳ Ｐゴシック" pitchFamily="34" charset="-128"/>
            </a:endParaRPr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593933" y="2590800"/>
            <a:ext cx="8305800" cy="3167534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488" tIns="44450" rIns="90488" bIns="44450">
            <a:spAutoFit/>
          </a:bodyPr>
          <a:lstStyle/>
          <a:p>
            <a:r>
              <a:rPr lang="en-US" sz="2000" dirty="0">
                <a:latin typeface="Book Antiqua" pitchFamily="18" charset="0"/>
              </a:rPr>
              <a:t>CREATE TABLE Sailors (</a:t>
            </a:r>
            <a:r>
              <a:rPr lang="en-US" sz="2000" dirty="0" err="1">
                <a:latin typeface="Book Antiqua" pitchFamily="18" charset="0"/>
              </a:rPr>
              <a:t>sid</a:t>
            </a:r>
            <a:r>
              <a:rPr lang="en-US" sz="2000" dirty="0">
                <a:latin typeface="Book Antiqua" pitchFamily="18" charset="0"/>
              </a:rPr>
              <a:t> INTEGER,</a:t>
            </a:r>
          </a:p>
          <a:p>
            <a:r>
              <a:rPr lang="en-US" sz="2000" dirty="0">
                <a:latin typeface="Book Antiqua" pitchFamily="18" charset="0"/>
              </a:rPr>
              <a:t>			  </a:t>
            </a:r>
            <a:r>
              <a:rPr lang="en-US" sz="2000" dirty="0" err="1">
                <a:latin typeface="Book Antiqua" pitchFamily="18" charset="0"/>
              </a:rPr>
              <a:t>sname</a:t>
            </a:r>
            <a:r>
              <a:rPr lang="en-US" sz="2000" dirty="0">
                <a:latin typeface="Book Antiqua" pitchFamily="18" charset="0"/>
              </a:rPr>
              <a:t> CHAR (10),</a:t>
            </a:r>
          </a:p>
          <a:p>
            <a:r>
              <a:rPr lang="en-US" sz="2000" dirty="0">
                <a:latin typeface="Book Antiqua" pitchFamily="18" charset="0"/>
              </a:rPr>
              <a:t>			  rating INTEGER,</a:t>
            </a:r>
          </a:p>
          <a:p>
            <a:r>
              <a:rPr lang="en-US" sz="2000" dirty="0">
                <a:latin typeface="Book Antiqua" pitchFamily="18" charset="0"/>
              </a:rPr>
              <a:t>			  age REAL,</a:t>
            </a:r>
          </a:p>
          <a:p>
            <a:r>
              <a:rPr lang="en-US" sz="2000" dirty="0">
                <a:latin typeface="Book Antiqua" pitchFamily="18" charset="0"/>
              </a:rPr>
              <a:t>			  PRIMARY KEY (</a:t>
            </a:r>
            <a:r>
              <a:rPr lang="en-US" sz="2000" dirty="0" err="1">
                <a:latin typeface="Book Antiqua" pitchFamily="18" charset="0"/>
              </a:rPr>
              <a:t>sid</a:t>
            </a:r>
            <a:r>
              <a:rPr lang="en-US" sz="2000" dirty="0">
                <a:latin typeface="Book Antiqua" pitchFamily="18" charset="0"/>
              </a:rPr>
              <a:t>),</a:t>
            </a:r>
          </a:p>
          <a:p>
            <a:r>
              <a:rPr lang="en-US" sz="2000" dirty="0">
                <a:latin typeface="Book Antiqua" pitchFamily="18" charset="0"/>
              </a:rPr>
              <a:t>			  CHECK (rating &gt;= 1 AND rating &lt;= 10)</a:t>
            </a:r>
          </a:p>
          <a:p>
            <a:r>
              <a:rPr lang="en-US" sz="2000" dirty="0">
                <a:latin typeface="Book Antiqua" pitchFamily="18" charset="0"/>
              </a:rPr>
              <a:t>			   CHECK ( ((SELECT COUNT (</a:t>
            </a:r>
            <a:r>
              <a:rPr lang="en-US" sz="2000" dirty="0" err="1">
                <a:latin typeface="Book Antiqua" pitchFamily="18" charset="0"/>
              </a:rPr>
              <a:t>S.sid</a:t>
            </a:r>
            <a:r>
              <a:rPr lang="en-US" sz="2000" dirty="0">
                <a:latin typeface="Book Antiqua" pitchFamily="18" charset="0"/>
              </a:rPr>
              <a:t>) </a:t>
            </a:r>
          </a:p>
          <a:p>
            <a:r>
              <a:rPr lang="en-US" sz="2000" dirty="0">
                <a:latin typeface="Book Antiqua" pitchFamily="18" charset="0"/>
              </a:rPr>
              <a:t>				         FROM Sailors S) +</a:t>
            </a:r>
          </a:p>
          <a:p>
            <a:r>
              <a:rPr lang="en-US" sz="2000" dirty="0">
                <a:latin typeface="Book Antiqua" pitchFamily="18" charset="0"/>
              </a:rPr>
              <a:t>				         (SELECT COUNT (</a:t>
            </a:r>
            <a:r>
              <a:rPr lang="en-US" sz="2000" dirty="0" err="1">
                <a:latin typeface="Book Antiqua" pitchFamily="18" charset="0"/>
              </a:rPr>
              <a:t>B.bid</a:t>
            </a:r>
            <a:r>
              <a:rPr lang="en-US" sz="2000" dirty="0">
                <a:latin typeface="Book Antiqua" pitchFamily="18" charset="0"/>
              </a:rPr>
              <a:t>) </a:t>
            </a:r>
          </a:p>
          <a:p>
            <a:r>
              <a:rPr lang="en-US" sz="2000" dirty="0">
                <a:latin typeface="Book Antiqua" pitchFamily="18" charset="0"/>
              </a:rPr>
              <a:t>				          FROM Boats B)) &lt; 100)) 	</a:t>
            </a:r>
            <a:endParaRPr lang="en-US" dirty="0">
              <a:latin typeface="Book Antiqua" pitchFamily="18" charset="0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593933" y="5867400"/>
            <a:ext cx="8305800" cy="533400"/>
          </a:xfrm>
          <a:prstGeom prst="round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900" dirty="0"/>
              <a:t>What if the Sailors table is </a:t>
            </a:r>
            <a:r>
              <a:rPr lang="en-US" sz="1900" u="sng" dirty="0"/>
              <a:t>empty</a:t>
            </a:r>
            <a:r>
              <a:rPr lang="en-US" sz="1900" dirty="0"/>
              <a:t> and we insert more than 100 rows into Boats?</a:t>
            </a:r>
          </a:p>
        </p:txBody>
      </p:sp>
      <p:cxnSp>
        <p:nvCxnSpPr>
          <p:cNvPr id="13" name="Straight Connector 12"/>
          <p:cNvCxnSpPr/>
          <p:nvPr/>
        </p:nvCxnSpPr>
        <p:spPr>
          <a:xfrm flipH="1">
            <a:off x="304800" y="2514600"/>
            <a:ext cx="8763000" cy="3352800"/>
          </a:xfrm>
          <a:prstGeom prst="line">
            <a:avLst/>
          </a:prstGeom>
          <a:ln w="158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304800" y="2480416"/>
            <a:ext cx="8763000" cy="3352800"/>
          </a:xfrm>
          <a:prstGeom prst="line">
            <a:avLst/>
          </a:prstGeom>
          <a:ln w="158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20558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25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2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3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ea typeface="ＭＳ Ｐゴシック" pitchFamily="34" charset="-128"/>
              </a:rPr>
              <a:t>General Constraints Across Tables- Assertions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sz="2800" dirty="0">
                <a:ea typeface="ＭＳ Ｐゴシック" pitchFamily="34" charset="-128"/>
              </a:rPr>
              <a:t>How can we </a:t>
            </a:r>
            <a:r>
              <a:rPr lang="en-US" sz="2800" i="1" dirty="0">
                <a:ea typeface="ＭＳ Ｐゴシック" pitchFamily="34" charset="-128"/>
              </a:rPr>
              <a:t>enforce</a:t>
            </a:r>
            <a:r>
              <a:rPr lang="en-US" sz="2800" dirty="0">
                <a:ea typeface="ＭＳ Ｐゴシック" pitchFamily="34" charset="-128"/>
              </a:rPr>
              <a:t> that the number of boats plus the number of sailors should not exceed 100? </a:t>
            </a:r>
          </a:p>
          <a:p>
            <a:pPr>
              <a:buFont typeface="Wingdings" pitchFamily="2" charset="2"/>
              <a:buChar char="§"/>
            </a:pPr>
            <a:endParaRPr lang="en-US" dirty="0">
              <a:ea typeface="ＭＳ Ｐゴシック" pitchFamily="34" charset="-128"/>
            </a:endParaRPr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623131" y="2971800"/>
            <a:ext cx="8305800" cy="1320874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488" tIns="44450" rIns="90488" bIns="4445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Book Antiqua" pitchFamily="18" charset="0"/>
              </a:rPr>
              <a:t>CREATE ASSERTION</a:t>
            </a:r>
            <a:r>
              <a:rPr lang="en-US" sz="2000" dirty="0">
                <a:solidFill>
                  <a:schemeClr val="accent2"/>
                </a:solidFill>
                <a:latin typeface="Book Antiqua" pitchFamily="18" charset="0"/>
              </a:rPr>
              <a:t>  </a:t>
            </a:r>
            <a:r>
              <a:rPr lang="en-US" sz="2000" dirty="0" err="1">
                <a:latin typeface="Book Antiqua" pitchFamily="18" charset="0"/>
              </a:rPr>
              <a:t>smallClub</a:t>
            </a:r>
            <a:endParaRPr lang="en-US" sz="2000" dirty="0">
              <a:latin typeface="Book Antiqua" pitchFamily="18" charset="0"/>
            </a:endParaRPr>
          </a:p>
          <a:p>
            <a:r>
              <a:rPr lang="en-US" sz="2000" dirty="0">
                <a:latin typeface="Book Antiqua" pitchFamily="18" charset="0"/>
              </a:rPr>
              <a:t>CHECK  	</a:t>
            </a:r>
          </a:p>
          <a:p>
            <a:r>
              <a:rPr lang="en-US" sz="2000" dirty="0">
                <a:latin typeface="Book Antiqua" pitchFamily="18" charset="0"/>
              </a:rPr>
              <a:t>( (SELECT COUNT (</a:t>
            </a:r>
            <a:r>
              <a:rPr lang="en-US" sz="2000" dirty="0" err="1">
                <a:latin typeface="Book Antiqua" pitchFamily="18" charset="0"/>
              </a:rPr>
              <a:t>S.sid</a:t>
            </a:r>
            <a:r>
              <a:rPr lang="en-US" sz="2000" dirty="0">
                <a:latin typeface="Book Antiqua" pitchFamily="18" charset="0"/>
              </a:rPr>
              <a:t>) FROM Sailors S)</a:t>
            </a:r>
          </a:p>
          <a:p>
            <a:r>
              <a:rPr lang="en-US" sz="2000" dirty="0">
                <a:latin typeface="Book Antiqua" pitchFamily="18" charset="0"/>
              </a:rPr>
              <a:t>+ (SELECT COUNT (</a:t>
            </a:r>
            <a:r>
              <a:rPr lang="en-US" sz="2000" dirty="0" err="1">
                <a:latin typeface="Book Antiqua" pitchFamily="18" charset="0"/>
              </a:rPr>
              <a:t>B.bid</a:t>
            </a:r>
            <a:r>
              <a:rPr lang="en-US" sz="2000" dirty="0">
                <a:latin typeface="Book Antiqua" pitchFamily="18" charset="0"/>
              </a:rPr>
              <a:t>) FROM Boats B) &lt; 100 )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559750" y="4648200"/>
            <a:ext cx="8305800" cy="533400"/>
          </a:xfrm>
          <a:prstGeom prst="round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ASSERTION is the right solution; not associated with either table!</a:t>
            </a:r>
            <a:endParaRPr lang="en-US" sz="1900" dirty="0"/>
          </a:p>
        </p:txBody>
      </p:sp>
    </p:spTree>
    <p:extLst>
      <p:ext uri="{BB962C8B-B14F-4D97-AF65-F5344CB8AC3E}">
        <p14:creationId xmlns:p14="http://schemas.microsoft.com/office/powerpoint/2010/main" val="36679804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New Domains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dirty="0">
                <a:ea typeface="ＭＳ Ｐゴシック" pitchFamily="34" charset="-128"/>
              </a:rPr>
              <a:t>Users can define new domains using the CREATE DOMAIN statement</a:t>
            </a:r>
          </a:p>
          <a:p>
            <a:pPr>
              <a:buFont typeface="Wingdings" pitchFamily="2" charset="2"/>
              <a:buChar char="§"/>
            </a:pPr>
            <a:endParaRPr lang="en-US" dirty="0">
              <a:ea typeface="ＭＳ Ｐゴシック" pitchFamily="34" charset="-128"/>
            </a:endParaRPr>
          </a:p>
        </p:txBody>
      </p:sp>
      <p:sp>
        <p:nvSpPr>
          <p:cNvPr id="17" name="Rectangle 4"/>
          <p:cNvSpPr>
            <a:spLocks noChangeArrowheads="1"/>
          </p:cNvSpPr>
          <p:nvPr/>
        </p:nvSpPr>
        <p:spPr bwMode="auto">
          <a:xfrm>
            <a:off x="609600" y="2971800"/>
            <a:ext cx="8305800" cy="705321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488" tIns="44450" rIns="90488" bIns="44450">
            <a:spAutoFit/>
          </a:bodyPr>
          <a:lstStyle/>
          <a:p>
            <a:r>
              <a:rPr lang="en-US" sz="2000" dirty="0">
                <a:latin typeface="Book Antiqua" pitchFamily="18" charset="0"/>
              </a:rPr>
              <a:t>CREATE DOMAIN ratingval1 INTEGER DEFAULT 1</a:t>
            </a:r>
          </a:p>
          <a:p>
            <a:r>
              <a:rPr lang="en-US" sz="2000" dirty="0">
                <a:latin typeface="Book Antiqua" pitchFamily="18" charset="0"/>
              </a:rPr>
              <a:t>		CHECK ( VALUE &gt;= 1 AND VALUE &lt;= 10)</a:t>
            </a:r>
            <a:endParaRPr lang="en-US" dirty="0">
              <a:latin typeface="Book Antiqua" pitchFamily="18" charset="0"/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615297" y="4419600"/>
            <a:ext cx="8305800" cy="705321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488" tIns="44450" rIns="90488" bIns="44450">
            <a:spAutoFit/>
          </a:bodyPr>
          <a:lstStyle/>
          <a:p>
            <a:r>
              <a:rPr lang="en-US" sz="2000" dirty="0">
                <a:latin typeface="Book Antiqua" pitchFamily="18" charset="0"/>
              </a:rPr>
              <a:t>CREATE DOMAIN ratingval2 INTEGER DEFAULT 1</a:t>
            </a:r>
          </a:p>
          <a:p>
            <a:r>
              <a:rPr lang="en-US" sz="2000" dirty="0">
                <a:latin typeface="Book Antiqua" pitchFamily="18" charset="0"/>
              </a:rPr>
              <a:t>		CHECK ( VALUE &gt;= 1 AND VALUE &lt;= 20)</a:t>
            </a:r>
            <a:endParaRPr lang="en-US" dirty="0">
              <a:latin typeface="Book Antiqua" pitchFamily="18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1219200" y="5257800"/>
            <a:ext cx="6934200" cy="609600"/>
          </a:xfrm>
          <a:prstGeom prst="round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ea typeface="ＭＳ Ｐゴシック" pitchFamily="34" charset="-128"/>
              </a:rPr>
              <a:t>ratingval1 and ratingval2 CAN be compared!</a:t>
            </a:r>
          </a:p>
        </p:txBody>
      </p:sp>
      <p:sp>
        <p:nvSpPr>
          <p:cNvPr id="2" name="Oval 1"/>
          <p:cNvSpPr/>
          <p:nvPr/>
        </p:nvSpPr>
        <p:spPr>
          <a:xfrm>
            <a:off x="4114800" y="2971800"/>
            <a:ext cx="1295400" cy="352660"/>
          </a:xfrm>
          <a:prstGeom prst="ellipse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6032952" y="2474418"/>
            <a:ext cx="1295355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Source type</a:t>
            </a:r>
          </a:p>
        </p:txBody>
      </p:sp>
      <p:cxnSp>
        <p:nvCxnSpPr>
          <p:cNvPr id="5" name="Straight Arrow Connector 4"/>
          <p:cNvCxnSpPr>
            <a:stCxn id="2" idx="0"/>
            <a:endCxn id="3" idx="1"/>
          </p:cNvCxnSpPr>
          <p:nvPr/>
        </p:nvCxnSpPr>
        <p:spPr>
          <a:xfrm flipV="1">
            <a:off x="4762500" y="2659084"/>
            <a:ext cx="1270452" cy="312716"/>
          </a:xfrm>
          <a:prstGeom prst="straightConnector1">
            <a:avLst/>
          </a:prstGeom>
          <a:ln w="19050">
            <a:solidFill>
              <a:srgbClr val="FF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val 12"/>
          <p:cNvSpPr/>
          <p:nvPr/>
        </p:nvSpPr>
        <p:spPr>
          <a:xfrm>
            <a:off x="5333952" y="2979067"/>
            <a:ext cx="1472771" cy="352660"/>
          </a:xfrm>
          <a:prstGeom prst="ellipse">
            <a:avLst/>
          </a:prstGeom>
          <a:noFill/>
          <a:ln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6558067" y="3810000"/>
            <a:ext cx="1070101" cy="369332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none" rtlCol="0">
            <a:spAutoFit/>
          </a:bodyPr>
          <a:lstStyle/>
          <a:p>
            <a:r>
              <a:rPr lang="en-US" i="1" dirty="0"/>
              <a:t>Optional!</a:t>
            </a:r>
          </a:p>
        </p:txBody>
      </p:sp>
      <p:cxnSp>
        <p:nvCxnSpPr>
          <p:cNvPr id="15" name="Straight Arrow Connector 14"/>
          <p:cNvCxnSpPr>
            <a:stCxn id="13" idx="4"/>
            <a:endCxn id="14" idx="1"/>
          </p:cNvCxnSpPr>
          <p:nvPr/>
        </p:nvCxnSpPr>
        <p:spPr>
          <a:xfrm>
            <a:off x="6070338" y="3331727"/>
            <a:ext cx="487729" cy="662939"/>
          </a:xfrm>
          <a:prstGeom prst="straightConnector1">
            <a:avLst/>
          </a:prstGeom>
          <a:ln w="19050">
            <a:solidFill>
              <a:srgbClr val="00B05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ounded Rectangle 17"/>
          <p:cNvSpPr/>
          <p:nvPr/>
        </p:nvSpPr>
        <p:spPr>
          <a:xfrm>
            <a:off x="1241989" y="6074636"/>
            <a:ext cx="6934200" cy="609600"/>
          </a:xfrm>
          <a:prstGeom prst="round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ea typeface="ＭＳ Ｐゴシック" pitchFamily="34" charset="-128"/>
              </a:rPr>
              <a:t>Domain constraints will be always enforced (also for new domains)!</a:t>
            </a:r>
          </a:p>
        </p:txBody>
      </p:sp>
    </p:spTree>
    <p:extLst>
      <p:ext uri="{BB962C8B-B14F-4D97-AF65-F5344CB8AC3E}">
        <p14:creationId xmlns:p14="http://schemas.microsoft.com/office/powerpoint/2010/main" val="3651463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7" grpId="0" animBg="1"/>
      <p:bldP spid="8" grpId="0" animBg="1"/>
      <p:bldP spid="2" grpId="0" animBg="1"/>
      <p:bldP spid="3" grpId="0" animBg="1"/>
      <p:bldP spid="13" grpId="0" animBg="1"/>
      <p:bldP spid="14" grpId="0" animBg="1"/>
      <p:bldP spid="18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Distinct Types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dirty="0">
                <a:ea typeface="ＭＳ Ｐゴシック" pitchFamily="34" charset="-128"/>
              </a:rPr>
              <a:t>Users can define new </a:t>
            </a:r>
            <a:r>
              <a:rPr lang="en-US" u="sng" dirty="0">
                <a:ea typeface="ＭＳ Ｐゴシック" pitchFamily="34" charset="-128"/>
              </a:rPr>
              <a:t>distinct</a:t>
            </a:r>
            <a:r>
              <a:rPr lang="en-US" dirty="0">
                <a:ea typeface="ＭＳ Ｐゴシック" pitchFamily="34" charset="-128"/>
              </a:rPr>
              <a:t> types using the CREATE TYPE statement</a:t>
            </a:r>
          </a:p>
          <a:p>
            <a:pPr>
              <a:buFont typeface="Wingdings" pitchFamily="2" charset="2"/>
              <a:buChar char="§"/>
            </a:pPr>
            <a:endParaRPr lang="en-US" dirty="0">
              <a:ea typeface="ＭＳ Ｐゴシック" pitchFamily="34" charset="-128"/>
            </a:endParaRPr>
          </a:p>
        </p:txBody>
      </p:sp>
      <p:pic>
        <p:nvPicPr>
          <p:cNvPr id="35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Rectangle 4"/>
          <p:cNvSpPr>
            <a:spLocks noChangeArrowheads="1"/>
          </p:cNvSpPr>
          <p:nvPr/>
        </p:nvSpPr>
        <p:spPr bwMode="auto">
          <a:xfrm>
            <a:off x="609600" y="2971800"/>
            <a:ext cx="8305800" cy="397545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488" tIns="44450" rIns="90488" bIns="44450">
            <a:spAutoFit/>
          </a:bodyPr>
          <a:lstStyle/>
          <a:p>
            <a:r>
              <a:rPr lang="en-US" sz="2000" dirty="0">
                <a:latin typeface="Book Antiqua" pitchFamily="18" charset="0"/>
              </a:rPr>
              <a:t>CREATE TYPE ratingtype1 AS INTEGER</a:t>
            </a:r>
            <a:endParaRPr lang="en-US" dirty="0">
              <a:latin typeface="Book Antiqua" pitchFamily="18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1219200" y="4495800"/>
            <a:ext cx="6934200" cy="609600"/>
          </a:xfrm>
          <a:prstGeom prst="round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ea typeface="ＭＳ Ｐゴシック" pitchFamily="34" charset="-128"/>
              </a:rPr>
              <a:t>ratingtype1 and ratingtype2 CANNOT be compared!</a:t>
            </a: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615297" y="3793455"/>
            <a:ext cx="8305800" cy="397545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488" tIns="44450" rIns="90488" bIns="44450">
            <a:spAutoFit/>
          </a:bodyPr>
          <a:lstStyle/>
          <a:p>
            <a:r>
              <a:rPr lang="en-US" sz="2000" dirty="0">
                <a:latin typeface="Book Antiqua" pitchFamily="18" charset="0"/>
              </a:rPr>
              <a:t>CREATE TYPE ratingtype2 AS INTEGER</a:t>
            </a:r>
            <a:endParaRPr lang="en-US" dirty="0">
              <a:latin typeface="Book Antiqua" pitchFamily="18" charset="0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1219200" y="5334000"/>
            <a:ext cx="6934200" cy="609600"/>
          </a:xfrm>
          <a:prstGeom prst="round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ea typeface="ＭＳ Ｐゴシック" pitchFamily="34" charset="-128"/>
              </a:rPr>
              <a:t>Domain constraints will be always enforced (also for new types)!</a:t>
            </a:r>
          </a:p>
        </p:txBody>
      </p:sp>
    </p:spTree>
    <p:extLst>
      <p:ext uri="{BB962C8B-B14F-4D97-AF65-F5344CB8AC3E}">
        <p14:creationId xmlns:p14="http://schemas.microsoft.com/office/powerpoint/2010/main" val="3652668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8" grpId="0" animBg="1"/>
      <p:bldP spid="9" grpId="0" animBg="1"/>
      <p:bldP spid="11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Triggers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A trigger is a </a:t>
            </a:r>
            <a:r>
              <a:rPr lang="en-US" sz="2800" i="1" dirty="0"/>
              <a:t>procedural</a:t>
            </a:r>
            <a:r>
              <a:rPr lang="en-US" sz="2800" dirty="0"/>
              <a:t> code that is automatically executed in response to certain </a:t>
            </a:r>
            <a:r>
              <a:rPr lang="en-US" sz="2800" i="1" dirty="0"/>
              <a:t>events</a:t>
            </a:r>
            <a:r>
              <a:rPr lang="en-US" sz="2800" dirty="0"/>
              <a:t> on a particular table or view in a database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800" dirty="0"/>
              <a:t>Triggers can be activated either </a:t>
            </a:r>
            <a:r>
              <a:rPr lang="en-US" sz="2800" i="1" dirty="0"/>
              <a:t>before</a:t>
            </a:r>
            <a:r>
              <a:rPr lang="en-US" sz="2800" dirty="0"/>
              <a:t> or </a:t>
            </a:r>
            <a:r>
              <a:rPr lang="en-US" sz="2800" i="1" dirty="0"/>
              <a:t>after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/>
              <a:t>Insertions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/>
              <a:t>Deletions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/>
              <a:t>Updates</a:t>
            </a:r>
          </a:p>
          <a:p>
            <a:pPr>
              <a:buFont typeface="Wingdings" pitchFamily="2" charset="2"/>
              <a:buChar char="§"/>
            </a:pPr>
            <a:endParaRPr lang="en-US" dirty="0">
              <a:ea typeface="ＭＳ Ｐゴシック" pitchFamily="34" charset="-128"/>
            </a:endParaRPr>
          </a:p>
        </p:txBody>
      </p:sp>
      <p:pic>
        <p:nvPicPr>
          <p:cNvPr id="35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947450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A Trigger Example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Set a timestamp field whenever a row in the takes table is updated</a:t>
            </a:r>
          </a:p>
          <a:p>
            <a:pPr marL="0" indent="0">
              <a:buNone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 marL="0" indent="0">
              <a:buNone/>
            </a:pPr>
            <a:endParaRPr lang="en-US" sz="2800" dirty="0"/>
          </a:p>
          <a:p>
            <a:pPr lvl="1">
              <a:buFont typeface="Wingdings" pitchFamily="2" charset="2"/>
              <a:buChar char="§"/>
            </a:pPr>
            <a:r>
              <a:rPr lang="en-US" sz="2400" u="sng" dirty="0">
                <a:solidFill>
                  <a:srgbClr val="0070C0"/>
                </a:solidFill>
              </a:rPr>
              <a:t>First</a:t>
            </a:r>
            <a:r>
              <a:rPr lang="en-US" sz="2400" dirty="0"/>
              <a:t>: we need to add our timestamp field</a:t>
            </a:r>
          </a:p>
          <a:p>
            <a:pPr>
              <a:buFont typeface="Wingdings" pitchFamily="2" charset="2"/>
              <a:buChar char="§"/>
            </a:pPr>
            <a:endParaRPr lang="en-US" dirty="0">
              <a:ea typeface="ＭＳ Ｐゴシック" pitchFamily="34" charset="-128"/>
            </a:endParaRPr>
          </a:p>
        </p:txBody>
      </p:sp>
      <p:pic>
        <p:nvPicPr>
          <p:cNvPr id="35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88119688"/>
              </p:ext>
            </p:extLst>
          </p:nvPr>
        </p:nvGraphicFramePr>
        <p:xfrm>
          <a:off x="3276600" y="2590800"/>
          <a:ext cx="2919413" cy="1385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6515" name="Worksheet" r:id="rId4" imgW="2914849" imgH="1429207" progId="Excel.Sheet.8">
                  <p:embed/>
                </p:oleObj>
              </mc:Choice>
              <mc:Fallback>
                <p:oleObj name="Worksheet" r:id="rId4" imgW="2914849" imgH="1429207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2590800"/>
                        <a:ext cx="2919413" cy="1385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981200" y="4800600"/>
            <a:ext cx="5105400" cy="646331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ALTER TABLE takes</a:t>
            </a:r>
          </a:p>
          <a:p>
            <a:r>
              <a:rPr lang="en-US" dirty="0"/>
              <a:t>ADD COLUMN updated TIMESTAMP</a:t>
            </a:r>
          </a:p>
        </p:txBody>
      </p:sp>
    </p:spTree>
    <p:extLst>
      <p:ext uri="{BB962C8B-B14F-4D97-AF65-F5344CB8AC3E}">
        <p14:creationId xmlns:p14="http://schemas.microsoft.com/office/powerpoint/2010/main" val="3189920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A Trigger Example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Set a timestamp field whenever a row in the takes table is updated</a:t>
            </a:r>
          </a:p>
          <a:p>
            <a:pPr marL="0" indent="0">
              <a:buNone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 marL="0" indent="0">
              <a:buNone/>
            </a:pPr>
            <a:endParaRPr lang="en-US" sz="2800" dirty="0"/>
          </a:p>
          <a:p>
            <a:pPr lvl="1">
              <a:buFont typeface="Wingdings" pitchFamily="2" charset="2"/>
              <a:buChar char="§"/>
            </a:pPr>
            <a:r>
              <a:rPr lang="en-US" sz="2400" u="sng" dirty="0">
                <a:solidFill>
                  <a:srgbClr val="0070C0"/>
                </a:solidFill>
              </a:rPr>
              <a:t>Second</a:t>
            </a:r>
            <a:r>
              <a:rPr lang="en-US" sz="2400" dirty="0"/>
              <a:t>: we need to create a function that sets the “updated” column with the current timestamp</a:t>
            </a:r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endParaRPr lang="en-US" dirty="0">
              <a:ea typeface="ＭＳ Ｐゴシック" pitchFamily="34" charset="-128"/>
            </a:endParaRP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9330086"/>
              </p:ext>
            </p:extLst>
          </p:nvPr>
        </p:nvGraphicFramePr>
        <p:xfrm>
          <a:off x="3276600" y="2590800"/>
          <a:ext cx="2919413" cy="1385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9586" name="Worksheet" r:id="rId3" imgW="2914849" imgH="1429207" progId="Excel.Sheet.8">
                  <p:embed/>
                </p:oleObj>
              </mc:Choice>
              <mc:Fallback>
                <p:oleObj name="Worksheet" r:id="rId3" imgW="2914849" imgH="1429207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2590800"/>
                        <a:ext cx="2919413" cy="1385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018944" y="4951274"/>
            <a:ext cx="5105400" cy="1477328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CREATE FUNCTION </a:t>
            </a:r>
            <a:r>
              <a:rPr lang="en-US" dirty="0" err="1"/>
              <a:t>update_col</a:t>
            </a:r>
            <a:r>
              <a:rPr lang="en-US" dirty="0"/>
              <a:t>()</a:t>
            </a:r>
          </a:p>
          <a:p>
            <a:r>
              <a:rPr lang="en-US" dirty="0"/>
              <a:t>	BEGIN</a:t>
            </a:r>
          </a:p>
          <a:p>
            <a:r>
              <a:rPr lang="en-US" dirty="0"/>
              <a:t>		</a:t>
            </a:r>
            <a:r>
              <a:rPr lang="en-US" dirty="0" err="1"/>
              <a:t>NEW.updated</a:t>
            </a:r>
            <a:r>
              <a:rPr lang="en-US" dirty="0"/>
              <a:t> = NOW(); </a:t>
            </a:r>
          </a:p>
          <a:p>
            <a:r>
              <a:rPr lang="en-US" dirty="0"/>
              <a:t>		RETURN NEW;</a:t>
            </a:r>
          </a:p>
          <a:p>
            <a:r>
              <a:rPr lang="en-US" dirty="0"/>
              <a:t>	END</a:t>
            </a:r>
          </a:p>
        </p:txBody>
      </p:sp>
    </p:spTree>
    <p:extLst>
      <p:ext uri="{BB962C8B-B14F-4D97-AF65-F5344CB8AC3E}">
        <p14:creationId xmlns:p14="http://schemas.microsoft.com/office/powerpoint/2010/main" val="2739171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A Trigger Example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Set a timestamp field whenever a row in the takes table is updated</a:t>
            </a:r>
          </a:p>
          <a:p>
            <a:pPr marL="0" indent="0">
              <a:buNone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 marL="0" indent="0">
              <a:buNone/>
            </a:pPr>
            <a:endParaRPr lang="en-US" sz="2800" dirty="0"/>
          </a:p>
          <a:p>
            <a:pPr lvl="1">
              <a:buFont typeface="Wingdings" pitchFamily="2" charset="2"/>
              <a:buChar char="§"/>
            </a:pPr>
            <a:r>
              <a:rPr lang="en-US" sz="2400" u="sng" dirty="0">
                <a:solidFill>
                  <a:srgbClr val="0070C0"/>
                </a:solidFill>
              </a:rPr>
              <a:t>Third</a:t>
            </a:r>
            <a:r>
              <a:rPr lang="en-US" sz="2400" dirty="0"/>
              <a:t>: we need to Invoke </a:t>
            </a:r>
            <a:r>
              <a:rPr lang="en-US" sz="2400" dirty="0" err="1"/>
              <a:t>update_col</a:t>
            </a:r>
            <a:r>
              <a:rPr lang="en-US" sz="2400" dirty="0"/>
              <a:t>() when a row in the takes table is updated</a:t>
            </a:r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endParaRPr lang="en-US" dirty="0">
              <a:ea typeface="ＭＳ Ｐゴシック" pitchFamily="34" charset="-128"/>
            </a:endParaRP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0353480"/>
              </p:ext>
            </p:extLst>
          </p:nvPr>
        </p:nvGraphicFramePr>
        <p:xfrm>
          <a:off x="3276600" y="2590800"/>
          <a:ext cx="2919413" cy="1385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0609" name="Worksheet" r:id="rId3" imgW="2914849" imgH="1429207" progId="Excel.Sheet.8">
                  <p:embed/>
                </p:oleObj>
              </mc:Choice>
              <mc:Fallback>
                <p:oleObj name="Worksheet" r:id="rId3" imgW="2914849" imgH="1429207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2590800"/>
                        <a:ext cx="2919413" cy="1385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895600" y="5200471"/>
            <a:ext cx="5105400" cy="1200329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CREATE TRIGGER </a:t>
            </a:r>
            <a:r>
              <a:rPr lang="en-US" dirty="0" err="1"/>
              <a:t>update_takes_modtime</a:t>
            </a:r>
            <a:endParaRPr lang="en-US" dirty="0"/>
          </a:p>
          <a:p>
            <a:r>
              <a:rPr lang="en-US" dirty="0"/>
              <a:t>	AFTER UPDATE ON takes</a:t>
            </a:r>
          </a:p>
          <a:p>
            <a:r>
              <a:rPr lang="en-US" dirty="0"/>
              <a:t>	FOR EACH ROW</a:t>
            </a:r>
          </a:p>
          <a:p>
            <a:r>
              <a:rPr lang="en-US" dirty="0"/>
              <a:t>	EXECUTE PROCEDURE </a:t>
            </a:r>
            <a:r>
              <a:rPr lang="en-US" dirty="0" err="1"/>
              <a:t>update_col</a:t>
            </a:r>
            <a:r>
              <a:rPr lang="en-US" dirty="0"/>
              <a:t>();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3716352" y="5782122"/>
            <a:ext cx="1981200" cy="304800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04800" y="5472857"/>
            <a:ext cx="2444644" cy="92333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A </a:t>
            </a:r>
            <a:r>
              <a:rPr lang="en-US" b="1" i="1" dirty="0"/>
              <a:t>row-level trigger</a:t>
            </a:r>
            <a:r>
              <a:rPr lang="en-US" dirty="0"/>
              <a:t>; </a:t>
            </a:r>
          </a:p>
          <a:p>
            <a:r>
              <a:rPr lang="en-US" dirty="0"/>
              <a:t>otherwise, it will be a</a:t>
            </a:r>
          </a:p>
          <a:p>
            <a:r>
              <a:rPr lang="en-US" b="1" i="1" dirty="0"/>
              <a:t>statement-level trigger </a:t>
            </a:r>
          </a:p>
        </p:txBody>
      </p:sp>
      <p:cxnSp>
        <p:nvCxnSpPr>
          <p:cNvPr id="7" name="Straight Arrow Connector 6"/>
          <p:cNvCxnSpPr>
            <a:endCxn id="5" idx="3"/>
          </p:cNvCxnSpPr>
          <p:nvPr/>
        </p:nvCxnSpPr>
        <p:spPr>
          <a:xfrm flipH="1">
            <a:off x="2749444" y="5934522"/>
            <a:ext cx="966910" cy="0"/>
          </a:xfrm>
          <a:prstGeom prst="straightConnector1">
            <a:avLst/>
          </a:prstGeom>
          <a:ln w="19050">
            <a:solidFill>
              <a:srgbClr val="FF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11076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1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5334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pitchFamily="34" charset="-128"/>
              </a:rPr>
              <a:t>Reminder: Our Mini-U DB</a:t>
            </a:r>
          </a:p>
        </p:txBody>
      </p:sp>
      <p:graphicFrame>
        <p:nvGraphicFramePr>
          <p:cNvPr id="21506" name="Object 2"/>
          <p:cNvGraphicFramePr>
            <a:graphicFrameLocks noChangeAspect="1"/>
          </p:cNvGraphicFramePr>
          <p:nvPr>
            <p:extLst/>
          </p:nvPr>
        </p:nvGraphicFramePr>
        <p:xfrm>
          <a:off x="685800" y="2209800"/>
          <a:ext cx="4267200" cy="1430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3547" name="Worksheet" r:id="rId3" imgW="4572000" imgH="1533600" progId="Excel.Sheet.8">
                  <p:embed/>
                </p:oleObj>
              </mc:Choice>
              <mc:Fallback>
                <p:oleObj name="Worksheet" r:id="rId3" imgW="4572000" imgH="1533600" progId="Excel.Sheet.8">
                  <p:embed/>
                  <p:pic>
                    <p:nvPicPr>
                      <p:cNvPr id="21506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2209800"/>
                        <a:ext cx="4267200" cy="1430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07" name="Object 3"/>
          <p:cNvGraphicFramePr>
            <a:graphicFrameLocks noChangeAspect="1"/>
          </p:cNvGraphicFramePr>
          <p:nvPr/>
        </p:nvGraphicFramePr>
        <p:xfrm>
          <a:off x="5410200" y="2093913"/>
          <a:ext cx="3186113" cy="1582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3548" name="Worksheet" r:id="rId5" imgW="3057901" imgH="1514856" progId="Excel.Sheet.8">
                  <p:embed/>
                </p:oleObj>
              </mc:Choice>
              <mc:Fallback>
                <p:oleObj name="Worksheet" r:id="rId5" imgW="3057901" imgH="1514856" progId="Excel.Sheet.8">
                  <p:embed/>
                  <p:pic>
                    <p:nvPicPr>
                      <p:cNvPr id="21507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0200" y="2093913"/>
                        <a:ext cx="3186113" cy="15827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08" name="Object 4"/>
          <p:cNvGraphicFramePr>
            <a:graphicFrameLocks noChangeAspect="1"/>
          </p:cNvGraphicFramePr>
          <p:nvPr/>
        </p:nvGraphicFramePr>
        <p:xfrm>
          <a:off x="2971800" y="4267200"/>
          <a:ext cx="2919413" cy="1385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3549" name="Worksheet" r:id="rId7" imgW="2914849" imgH="1429207" progId="Excel.Sheet.8">
                  <p:embed/>
                </p:oleObj>
              </mc:Choice>
              <mc:Fallback>
                <p:oleObj name="Worksheet" r:id="rId7" imgW="2914849" imgH="1429207" progId="Excel.Sheet.8">
                  <p:embed/>
                  <p:pic>
                    <p:nvPicPr>
                      <p:cNvPr id="21508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4267200"/>
                        <a:ext cx="2919413" cy="1385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9776329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Outline</a:t>
            </a:r>
          </a:p>
        </p:txBody>
      </p:sp>
      <p:graphicFrame>
        <p:nvGraphicFramePr>
          <p:cNvPr id="22" name="Diagram 21"/>
          <p:cNvGraphicFramePr/>
          <p:nvPr>
            <p:extLst/>
          </p:nvPr>
        </p:nvGraphicFramePr>
        <p:xfrm>
          <a:off x="1371600" y="1524000"/>
          <a:ext cx="649108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7862680" y="4988004"/>
            <a:ext cx="106792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5800" indent="-685800">
              <a:buClr>
                <a:schemeClr val="tx1"/>
              </a:buClr>
              <a:buFont typeface="Wingdings" pitchFamily="2" charset="2"/>
              <a:buChar char="ü"/>
            </a:pPr>
            <a:r>
              <a:rPr lang="en-US" sz="6600" dirty="0"/>
              <a:t> </a:t>
            </a:r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24249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Java Database Connectivity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sz="2400" dirty="0"/>
              <a:t>SQL commands can be </a:t>
            </a:r>
            <a:r>
              <a:rPr lang="en-US" sz="2400" i="1" dirty="0"/>
              <a:t>embedded</a:t>
            </a:r>
            <a:r>
              <a:rPr lang="en-US" sz="2400" dirty="0"/>
              <a:t> in host language programs </a:t>
            </a:r>
          </a:p>
          <a:p>
            <a:pPr marL="0" indent="0">
              <a:buNone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r>
              <a:rPr lang="en-US" sz="2400" dirty="0"/>
              <a:t>A popular data access technology which provides an API for querying and manipulating data in (any) storage system is called </a:t>
            </a:r>
            <a:r>
              <a:rPr lang="en-US" sz="2400" dirty="0">
                <a:solidFill>
                  <a:srgbClr val="0070C0"/>
                </a:solidFill>
              </a:rPr>
              <a:t>Java Database Connectivity </a:t>
            </a:r>
            <a:r>
              <a:rPr lang="en-US" sz="2400" dirty="0"/>
              <a:t>(</a:t>
            </a:r>
            <a:r>
              <a:rPr lang="en-US" sz="2400" dirty="0">
                <a:solidFill>
                  <a:srgbClr val="0070C0"/>
                </a:solidFill>
              </a:rPr>
              <a:t>JDBC</a:t>
            </a:r>
            <a:r>
              <a:rPr lang="en-US" sz="2400" dirty="0"/>
              <a:t>)</a:t>
            </a:r>
          </a:p>
          <a:p>
            <a:pPr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r>
              <a:rPr lang="en-US" sz="2400" dirty="0"/>
              <a:t>Direct interactions with a DBMS occurs through a DBMS-specific </a:t>
            </a:r>
            <a:r>
              <a:rPr lang="en-US" sz="2400" dirty="0">
                <a:solidFill>
                  <a:srgbClr val="0070C0"/>
                </a:solidFill>
              </a:rPr>
              <a:t>driver</a:t>
            </a:r>
            <a:r>
              <a:rPr lang="en-US" sz="2400" dirty="0"/>
              <a:t> </a:t>
            </a:r>
          </a:p>
          <a:p>
            <a:pPr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r>
              <a:rPr lang="en-US" sz="2400" dirty="0"/>
              <a:t>A driver is a software program that translates JDBC calls into DBMS-specific calls</a:t>
            </a:r>
          </a:p>
          <a:p>
            <a:pPr lvl="1">
              <a:buFont typeface="Wingdings" pitchFamily="2" charset="2"/>
              <a:buChar char="§"/>
            </a:pPr>
            <a:r>
              <a:rPr lang="en-US" sz="2000" dirty="0"/>
              <a:t>Drivers do not necessarily interact with a DBMS that understands SQL</a:t>
            </a:r>
          </a:p>
          <a:p>
            <a:pPr lvl="1">
              <a:buFont typeface="Wingdings" pitchFamily="2" charset="2"/>
              <a:buChar char="§"/>
            </a:pPr>
            <a:r>
              <a:rPr lang="en-US" sz="2000" dirty="0"/>
              <a:t>Thus, a DBMS in JDBC’s parlance is usually referred to as </a:t>
            </a:r>
            <a:r>
              <a:rPr lang="en-US" sz="2000" dirty="0">
                <a:solidFill>
                  <a:srgbClr val="0070C0"/>
                </a:solidFill>
              </a:rPr>
              <a:t>data source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899401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Establishing a Connection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400" dirty="0"/>
              <a:t>With JDBC, a database is represented by a URL</a:t>
            </a:r>
          </a:p>
          <a:p>
            <a:pPr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r>
              <a:rPr lang="en-US" sz="2400" dirty="0"/>
              <a:t>With </a:t>
            </a:r>
            <a:r>
              <a:rPr lang="en-US" sz="2400" dirty="0" err="1"/>
              <a:t>PostgreSQL</a:t>
            </a:r>
            <a:r>
              <a:rPr lang="en-US" sz="2400" dirty="0"/>
              <a:t>™, this takes one of the following forms: </a:t>
            </a:r>
          </a:p>
          <a:p>
            <a:pPr lvl="1">
              <a:buFont typeface="Wingdings" pitchFamily="2" charset="2"/>
              <a:buChar char="§"/>
            </a:pPr>
            <a:r>
              <a:rPr lang="en-US" sz="2000" dirty="0" err="1"/>
              <a:t>jdbc:postgresql:</a:t>
            </a:r>
            <a:r>
              <a:rPr lang="en-US" sz="2000" i="1" dirty="0" err="1"/>
              <a:t>database</a:t>
            </a:r>
            <a:r>
              <a:rPr lang="en-US" sz="2000" dirty="0"/>
              <a:t> </a:t>
            </a:r>
          </a:p>
          <a:p>
            <a:pPr lvl="1">
              <a:buFont typeface="Wingdings" pitchFamily="2" charset="2"/>
              <a:buChar char="§"/>
            </a:pPr>
            <a:r>
              <a:rPr lang="en-US" sz="2000" dirty="0" err="1"/>
              <a:t>jdbc:postgresql</a:t>
            </a:r>
            <a:r>
              <a:rPr lang="en-US" sz="2000" dirty="0"/>
              <a:t>://</a:t>
            </a:r>
            <a:r>
              <a:rPr lang="en-US" sz="2000" i="1" dirty="0"/>
              <a:t>host</a:t>
            </a:r>
            <a:r>
              <a:rPr lang="en-US" sz="2000" dirty="0"/>
              <a:t>/</a:t>
            </a:r>
            <a:r>
              <a:rPr lang="en-US" sz="2000" i="1" dirty="0"/>
              <a:t>database</a:t>
            </a:r>
            <a:r>
              <a:rPr lang="en-US" sz="2000" dirty="0"/>
              <a:t> </a:t>
            </a:r>
          </a:p>
          <a:p>
            <a:pPr lvl="1">
              <a:buFont typeface="Wingdings" pitchFamily="2" charset="2"/>
              <a:buChar char="§"/>
            </a:pPr>
            <a:r>
              <a:rPr lang="en-US" sz="2000" dirty="0" err="1"/>
              <a:t>jdbc:postgresql</a:t>
            </a:r>
            <a:r>
              <a:rPr lang="en-US" sz="2000" dirty="0"/>
              <a:t>://</a:t>
            </a:r>
            <a:r>
              <a:rPr lang="en-US" sz="2000" i="1" dirty="0" err="1"/>
              <a:t>host</a:t>
            </a:r>
            <a:r>
              <a:rPr lang="en-US" sz="2000" dirty="0" err="1"/>
              <a:t>:</a:t>
            </a:r>
            <a:r>
              <a:rPr lang="en-US" sz="2000" i="1" dirty="0" err="1"/>
              <a:t>port</a:t>
            </a:r>
            <a:r>
              <a:rPr lang="en-US" sz="2000" dirty="0"/>
              <a:t>/</a:t>
            </a:r>
            <a:r>
              <a:rPr lang="en-US" sz="2000" i="1" dirty="0"/>
              <a:t>database</a:t>
            </a:r>
            <a:r>
              <a:rPr lang="en-US" sz="2000" dirty="0"/>
              <a:t> </a:t>
            </a:r>
          </a:p>
          <a:p>
            <a:pPr lvl="1">
              <a:buFont typeface="Wingdings" pitchFamily="2" charset="2"/>
              <a:buChar char="§"/>
            </a:pPr>
            <a:endParaRPr lang="en-US" sz="2000" dirty="0"/>
          </a:p>
          <a:p>
            <a:pPr>
              <a:buFont typeface="Wingdings" pitchFamily="2" charset="2"/>
              <a:buChar char="§"/>
            </a:pPr>
            <a:r>
              <a:rPr lang="en-US" sz="2400" dirty="0"/>
              <a:t>To connect to a database, a Connection instance from JDBC can be used  </a:t>
            </a:r>
          </a:p>
          <a:p>
            <a:pPr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 marL="0" indent="0">
              <a:buNone/>
            </a:pPr>
            <a:endParaRPr lang="en-US" sz="2800" dirty="0"/>
          </a:p>
        </p:txBody>
      </p:sp>
      <p:sp>
        <p:nvSpPr>
          <p:cNvPr id="2" name="TextBox 1"/>
          <p:cNvSpPr txBox="1"/>
          <p:nvPr/>
        </p:nvSpPr>
        <p:spPr>
          <a:xfrm>
            <a:off x="807577" y="5410200"/>
            <a:ext cx="7938583" cy="40011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/>
              <a:t>Connection </a:t>
            </a:r>
            <a:r>
              <a:rPr lang="en-US" sz="2000" dirty="0" err="1"/>
              <a:t>db</a:t>
            </a:r>
            <a:r>
              <a:rPr lang="en-US" sz="2000" dirty="0"/>
              <a:t> = </a:t>
            </a:r>
            <a:r>
              <a:rPr lang="en-US" sz="2000" dirty="0" err="1"/>
              <a:t>DriverManager.getConnection</a:t>
            </a:r>
            <a:r>
              <a:rPr lang="en-US" sz="2000" dirty="0"/>
              <a:t>(</a:t>
            </a:r>
            <a:r>
              <a:rPr lang="en-US" sz="2000" dirty="0" err="1"/>
              <a:t>url</a:t>
            </a:r>
            <a:r>
              <a:rPr lang="en-US" sz="2000" dirty="0"/>
              <a:t>, username, password); </a:t>
            </a:r>
          </a:p>
        </p:txBody>
      </p:sp>
    </p:spTree>
    <p:extLst>
      <p:ext uri="{BB962C8B-B14F-4D97-AF65-F5344CB8AC3E}">
        <p14:creationId xmlns:p14="http://schemas.microsoft.com/office/powerpoint/2010/main" val="349701772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Establishing a Connection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400" dirty="0"/>
              <a:t>A number of additional properties can be used to specify additional driver behavior specific to </a:t>
            </a:r>
            <a:r>
              <a:rPr lang="en-US" sz="2400" dirty="0" err="1"/>
              <a:t>PostgreSQL</a:t>
            </a:r>
            <a:r>
              <a:rPr lang="en-US" sz="2400" dirty="0"/>
              <a:t>™</a:t>
            </a:r>
          </a:p>
          <a:p>
            <a:pPr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 marL="0" indent="0">
              <a:buNone/>
            </a:pPr>
            <a:endParaRPr lang="en-US" sz="2800" dirty="0"/>
          </a:p>
        </p:txBody>
      </p:sp>
      <p:sp>
        <p:nvSpPr>
          <p:cNvPr id="2" name="TextBox 1"/>
          <p:cNvSpPr txBox="1"/>
          <p:nvPr/>
        </p:nvSpPr>
        <p:spPr>
          <a:xfrm>
            <a:off x="1219200" y="2590800"/>
            <a:ext cx="6550063" cy="1938992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/>
              <a:t>String </a:t>
            </a:r>
            <a:r>
              <a:rPr lang="en-US" sz="2000" dirty="0" err="1"/>
              <a:t>url</a:t>
            </a:r>
            <a:r>
              <a:rPr lang="en-US" sz="2000" dirty="0"/>
              <a:t> = "</a:t>
            </a:r>
            <a:r>
              <a:rPr lang="en-US" sz="2000" dirty="0" err="1"/>
              <a:t>jdbc:postgresql</a:t>
            </a:r>
            <a:r>
              <a:rPr lang="en-US" sz="2000" dirty="0"/>
              <a:t>://</a:t>
            </a:r>
            <a:r>
              <a:rPr lang="en-US" sz="2000" dirty="0" err="1"/>
              <a:t>localhost</a:t>
            </a:r>
            <a:r>
              <a:rPr lang="en-US" sz="2000" dirty="0"/>
              <a:t>/test"; </a:t>
            </a:r>
          </a:p>
          <a:p>
            <a:r>
              <a:rPr lang="en-US" sz="2000" dirty="0"/>
              <a:t>Properties props = new Properties(); </a:t>
            </a:r>
          </a:p>
          <a:p>
            <a:r>
              <a:rPr lang="en-US" sz="2000" dirty="0" err="1"/>
              <a:t>props.setProperty</a:t>
            </a:r>
            <a:r>
              <a:rPr lang="en-US" sz="2000" dirty="0"/>
              <a:t>("user",“</a:t>
            </a:r>
            <a:r>
              <a:rPr lang="en-US" sz="2000" dirty="0" err="1"/>
              <a:t>Hammoud</a:t>
            </a:r>
            <a:r>
              <a:rPr lang="en-US" sz="2000" dirty="0"/>
              <a:t>"); </a:t>
            </a:r>
          </a:p>
          <a:p>
            <a:r>
              <a:rPr lang="en-US" sz="2000" dirty="0" err="1"/>
              <a:t>props.setProperty</a:t>
            </a:r>
            <a:r>
              <a:rPr lang="en-US" sz="2000" dirty="0"/>
              <a:t>("</a:t>
            </a:r>
            <a:r>
              <a:rPr lang="en-US" sz="2000" dirty="0" err="1"/>
              <a:t>password","secret</a:t>
            </a:r>
            <a:r>
              <a:rPr lang="en-US" sz="2000" dirty="0"/>
              <a:t>"); </a:t>
            </a:r>
          </a:p>
          <a:p>
            <a:r>
              <a:rPr lang="en-US" sz="2000" dirty="0" err="1"/>
              <a:t>props.setProperty</a:t>
            </a:r>
            <a:r>
              <a:rPr lang="en-US" sz="2000" dirty="0"/>
              <a:t>("</a:t>
            </a:r>
            <a:r>
              <a:rPr lang="en-US" sz="2000" dirty="0" err="1"/>
              <a:t>ssl</a:t>
            </a:r>
            <a:r>
              <a:rPr lang="en-US" sz="2000" dirty="0"/>
              <a:t>","true"); </a:t>
            </a:r>
          </a:p>
          <a:p>
            <a:r>
              <a:rPr lang="en-US" sz="2000" dirty="0"/>
              <a:t>Connection conn = </a:t>
            </a:r>
            <a:r>
              <a:rPr lang="en-US" sz="2000" dirty="0" err="1"/>
              <a:t>DriverManager.getConnection</a:t>
            </a:r>
            <a:r>
              <a:rPr lang="en-US" sz="2000" dirty="0"/>
              <a:t>(</a:t>
            </a:r>
            <a:r>
              <a:rPr lang="en-US" sz="2000" dirty="0" err="1"/>
              <a:t>url</a:t>
            </a:r>
            <a:r>
              <a:rPr lang="en-US" sz="2000" dirty="0"/>
              <a:t>, props);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581399" y="4724400"/>
            <a:ext cx="1973617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b="1" dirty="0">
                <a:solidFill>
                  <a:srgbClr val="FF0000"/>
                </a:solidFill>
              </a:rPr>
              <a:t>Equivalently: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28600" y="5486400"/>
            <a:ext cx="8778237" cy="646331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String </a:t>
            </a:r>
            <a:r>
              <a:rPr lang="en-US" dirty="0" err="1"/>
              <a:t>url</a:t>
            </a:r>
            <a:r>
              <a:rPr lang="en-US" dirty="0"/>
              <a:t> = "</a:t>
            </a:r>
            <a:r>
              <a:rPr lang="en-US" dirty="0" err="1"/>
              <a:t>jdbc:postgresql</a:t>
            </a:r>
            <a:r>
              <a:rPr lang="en-US" dirty="0"/>
              <a:t>://</a:t>
            </a:r>
            <a:r>
              <a:rPr lang="en-US" dirty="0" err="1"/>
              <a:t>localhost</a:t>
            </a:r>
            <a:r>
              <a:rPr lang="en-US" dirty="0"/>
              <a:t>/</a:t>
            </a:r>
            <a:r>
              <a:rPr lang="en-US" dirty="0" err="1"/>
              <a:t>test?user</a:t>
            </a:r>
            <a:r>
              <a:rPr lang="en-US" dirty="0"/>
              <a:t>=</a:t>
            </a:r>
            <a:r>
              <a:rPr lang="en-US" dirty="0" err="1"/>
              <a:t>Hammoud&amp;password</a:t>
            </a:r>
            <a:r>
              <a:rPr lang="en-US" dirty="0"/>
              <a:t>=</a:t>
            </a:r>
            <a:r>
              <a:rPr lang="en-US" dirty="0" err="1"/>
              <a:t>secret&amp;ssl</a:t>
            </a:r>
            <a:r>
              <a:rPr lang="en-US" dirty="0"/>
              <a:t>=true"; </a:t>
            </a:r>
          </a:p>
          <a:p>
            <a:r>
              <a:rPr lang="en-US" dirty="0"/>
              <a:t>Connection conn = </a:t>
            </a:r>
            <a:r>
              <a:rPr lang="en-US" dirty="0" err="1"/>
              <a:t>DriverManager.getConnection</a:t>
            </a:r>
            <a:r>
              <a:rPr lang="en-US" dirty="0"/>
              <a:t>(</a:t>
            </a:r>
            <a:r>
              <a:rPr lang="en-US" dirty="0" err="1"/>
              <a:t>url</a:t>
            </a:r>
            <a:r>
              <a:rPr lang="en-US" dirty="0"/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3245329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6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Establishing a Connection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219200" y="2362200"/>
            <a:ext cx="6845592" cy="341632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public Connection </a:t>
            </a:r>
            <a:r>
              <a:rPr lang="en-US" dirty="0" err="1"/>
              <a:t>getConnection</a:t>
            </a:r>
            <a:r>
              <a:rPr lang="en-US" dirty="0"/>
              <a:t>() throws </a:t>
            </a:r>
            <a:r>
              <a:rPr lang="en-US" dirty="0" err="1"/>
              <a:t>SQLException</a:t>
            </a:r>
            <a:r>
              <a:rPr lang="en-US" dirty="0"/>
              <a:t> { </a:t>
            </a:r>
          </a:p>
          <a:p>
            <a:endParaRPr lang="en-US" dirty="0"/>
          </a:p>
          <a:p>
            <a:r>
              <a:rPr lang="en-US" dirty="0"/>
              <a:t>	String </a:t>
            </a:r>
            <a:r>
              <a:rPr lang="en-US" dirty="0" err="1"/>
              <a:t>url</a:t>
            </a:r>
            <a:r>
              <a:rPr lang="en-US" dirty="0"/>
              <a:t> = "</a:t>
            </a:r>
            <a:r>
              <a:rPr lang="en-US" dirty="0" err="1"/>
              <a:t>jdbc:postgresql</a:t>
            </a:r>
            <a:r>
              <a:rPr lang="en-US" dirty="0"/>
              <a:t>://</a:t>
            </a:r>
            <a:r>
              <a:rPr lang="en-US" dirty="0" err="1"/>
              <a:t>localhost</a:t>
            </a:r>
            <a:r>
              <a:rPr lang="en-US" dirty="0"/>
              <a:t>/test"; </a:t>
            </a:r>
          </a:p>
          <a:p>
            <a:r>
              <a:rPr lang="en-US" dirty="0"/>
              <a:t>	Properties props = new Properties(); </a:t>
            </a:r>
          </a:p>
          <a:p>
            <a:r>
              <a:rPr lang="en-US" dirty="0"/>
              <a:t>	</a:t>
            </a:r>
            <a:r>
              <a:rPr lang="en-US" dirty="0" err="1"/>
              <a:t>props.setProperty</a:t>
            </a:r>
            <a:r>
              <a:rPr lang="en-US" dirty="0"/>
              <a:t>("user",“</a:t>
            </a:r>
            <a:r>
              <a:rPr lang="en-US" dirty="0" err="1"/>
              <a:t>Hammoud</a:t>
            </a:r>
            <a:r>
              <a:rPr lang="en-US" dirty="0"/>
              <a:t>"); </a:t>
            </a:r>
          </a:p>
          <a:p>
            <a:r>
              <a:rPr lang="en-US" dirty="0"/>
              <a:t>	</a:t>
            </a:r>
            <a:r>
              <a:rPr lang="en-US" dirty="0" err="1"/>
              <a:t>props.setProperty</a:t>
            </a:r>
            <a:r>
              <a:rPr lang="en-US" dirty="0"/>
              <a:t>("</a:t>
            </a:r>
            <a:r>
              <a:rPr lang="en-US" dirty="0" err="1"/>
              <a:t>password","secret</a:t>
            </a:r>
            <a:r>
              <a:rPr lang="en-US" dirty="0"/>
              <a:t>"); </a:t>
            </a:r>
          </a:p>
          <a:p>
            <a:r>
              <a:rPr lang="en-US" dirty="0"/>
              <a:t>	</a:t>
            </a:r>
            <a:r>
              <a:rPr lang="en-US" dirty="0" err="1"/>
              <a:t>props.setProperty</a:t>
            </a:r>
            <a:r>
              <a:rPr lang="en-US" dirty="0"/>
              <a:t>("</a:t>
            </a:r>
            <a:r>
              <a:rPr lang="en-US" dirty="0" err="1"/>
              <a:t>ssl</a:t>
            </a:r>
            <a:r>
              <a:rPr lang="en-US" dirty="0"/>
              <a:t>","true"); </a:t>
            </a:r>
          </a:p>
          <a:p>
            <a:r>
              <a:rPr lang="en-US" dirty="0"/>
              <a:t>	Connection conn = </a:t>
            </a:r>
            <a:r>
              <a:rPr lang="en-US" dirty="0" err="1"/>
              <a:t>DriverManager.getConnection</a:t>
            </a:r>
            <a:r>
              <a:rPr lang="en-US" dirty="0"/>
              <a:t>(</a:t>
            </a:r>
            <a:r>
              <a:rPr lang="en-US" dirty="0" err="1"/>
              <a:t>url</a:t>
            </a:r>
            <a:r>
              <a:rPr lang="en-US" dirty="0"/>
              <a:t>, props);</a:t>
            </a:r>
          </a:p>
          <a:p>
            <a:endParaRPr lang="en-US" dirty="0"/>
          </a:p>
          <a:p>
            <a:r>
              <a:rPr lang="en-US" dirty="0"/>
              <a:t>	</a:t>
            </a:r>
            <a:r>
              <a:rPr lang="en-US" dirty="0" err="1"/>
              <a:t>System.out.println</a:t>
            </a:r>
            <a:r>
              <a:rPr lang="en-US" dirty="0"/>
              <a:t>("Connected to database"); </a:t>
            </a:r>
          </a:p>
          <a:p>
            <a:r>
              <a:rPr lang="en-US" dirty="0"/>
              <a:t>	return conn; </a:t>
            </a:r>
          </a:p>
          <a:p>
            <a:r>
              <a:rPr lang="en-US" dirty="0"/>
              <a:t>}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457200" y="1600200"/>
            <a:ext cx="8229600" cy="4953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Char char="§"/>
            </a:pPr>
            <a:r>
              <a:rPr lang="en-US" sz="2400" dirty="0"/>
              <a:t>Putting it all together, you can create the following function:</a:t>
            </a:r>
            <a:endParaRPr lang="en-US" sz="2800" dirty="0"/>
          </a:p>
          <a:p>
            <a:pPr marL="0" indent="0">
              <a:buFont typeface="Arial" pitchFamily="34" charset="0"/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36930317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Creating Tables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457200" y="1600200"/>
            <a:ext cx="8229600" cy="4953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Char char="§"/>
            </a:pPr>
            <a:r>
              <a:rPr lang="en-US" sz="2400" dirty="0"/>
              <a:t>Assume the following students table:</a:t>
            </a:r>
            <a:endParaRPr lang="en-US" sz="2800" dirty="0"/>
          </a:p>
          <a:p>
            <a:pPr marL="0" indent="0">
              <a:buFont typeface="Arial" pitchFamily="34" charset="0"/>
              <a:buNone/>
            </a:pPr>
            <a:endParaRPr lang="en-US" sz="280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8396037"/>
              </p:ext>
            </p:extLst>
          </p:nvPr>
        </p:nvGraphicFramePr>
        <p:xfrm>
          <a:off x="1524000" y="2133600"/>
          <a:ext cx="6096000" cy="1005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Sid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Name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/>
                        <a:t>Hammoud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/>
                        <a:t>Esam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142998" y="3292733"/>
            <a:ext cx="7164525" cy="369332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CREATE TABLE students( </a:t>
            </a:r>
            <a:r>
              <a:rPr lang="en-US" dirty="0" err="1"/>
              <a:t>sid</a:t>
            </a:r>
            <a:r>
              <a:rPr lang="en-US" dirty="0"/>
              <a:t> INTEGER, name CHAR(30), PRIMARY KEY (</a:t>
            </a:r>
            <a:r>
              <a:rPr lang="en-US" dirty="0" err="1"/>
              <a:t>sid</a:t>
            </a:r>
            <a:r>
              <a:rPr lang="en-US" dirty="0"/>
              <a:t>))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93407" y="3246566"/>
            <a:ext cx="7569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70C0"/>
                </a:solidFill>
              </a:rPr>
              <a:t>SQL: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622138" y="3894032"/>
            <a:ext cx="6378862" cy="2862322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public void </a:t>
            </a:r>
            <a:r>
              <a:rPr lang="en-US" dirty="0" err="1"/>
              <a:t>createTable</a:t>
            </a:r>
            <a:r>
              <a:rPr lang="en-US" dirty="0"/>
              <a:t>() throws </a:t>
            </a:r>
            <a:r>
              <a:rPr lang="en-US" dirty="0" err="1"/>
              <a:t>SQLException</a:t>
            </a:r>
            <a:r>
              <a:rPr lang="en-US" dirty="0"/>
              <a:t> { </a:t>
            </a:r>
          </a:p>
          <a:p>
            <a:r>
              <a:rPr lang="en-US" dirty="0"/>
              <a:t>	String </a:t>
            </a:r>
            <a:r>
              <a:rPr lang="en-US" dirty="0" err="1"/>
              <a:t>createT</a:t>
            </a:r>
            <a:r>
              <a:rPr lang="en-US" dirty="0"/>
              <a:t> = "create table students (</a:t>
            </a:r>
            <a:r>
              <a:rPr lang="en-US" dirty="0" err="1"/>
              <a:t>sid</a:t>
            </a:r>
            <a:r>
              <a:rPr lang="en-US" dirty="0"/>
              <a:t> INTEGER, " + </a:t>
            </a:r>
          </a:p>
          <a:p>
            <a:r>
              <a:rPr lang="en-US" dirty="0"/>
              <a:t>		           “name CHAR(30) “ + </a:t>
            </a:r>
          </a:p>
          <a:p>
            <a:r>
              <a:rPr lang="en-US" dirty="0"/>
              <a:t>		           "PRIMARY KEY (</a:t>
            </a:r>
            <a:r>
              <a:rPr lang="en-US" dirty="0" err="1"/>
              <a:t>sid</a:t>
            </a:r>
            <a:r>
              <a:rPr lang="en-US" dirty="0"/>
              <a:t>))"; </a:t>
            </a:r>
          </a:p>
          <a:p>
            <a:r>
              <a:rPr lang="en-US" dirty="0"/>
              <a:t>	Statement </a:t>
            </a:r>
            <a:r>
              <a:rPr lang="en-US" dirty="0" err="1"/>
              <a:t>stmt</a:t>
            </a:r>
            <a:r>
              <a:rPr lang="en-US" dirty="0"/>
              <a:t> = null; </a:t>
            </a:r>
          </a:p>
          <a:p>
            <a:r>
              <a:rPr lang="en-US" dirty="0"/>
              <a:t>	try { 	</a:t>
            </a:r>
            <a:r>
              <a:rPr lang="en-US" dirty="0" err="1"/>
              <a:t>stmt</a:t>
            </a:r>
            <a:r>
              <a:rPr lang="en-US" dirty="0"/>
              <a:t> = </a:t>
            </a:r>
            <a:r>
              <a:rPr lang="en-US" dirty="0" err="1"/>
              <a:t>conn.createStatement</a:t>
            </a:r>
            <a:r>
              <a:rPr lang="en-US" dirty="0"/>
              <a:t>(); </a:t>
            </a:r>
          </a:p>
          <a:p>
            <a:r>
              <a:rPr lang="en-US" dirty="0"/>
              <a:t>		</a:t>
            </a:r>
            <a:r>
              <a:rPr lang="en-US" dirty="0" err="1"/>
              <a:t>stmt.executeUpdate</a:t>
            </a:r>
            <a:r>
              <a:rPr lang="en-US" dirty="0"/>
              <a:t>(</a:t>
            </a:r>
            <a:r>
              <a:rPr lang="en-US" dirty="0" err="1"/>
              <a:t>createT</a:t>
            </a:r>
            <a:r>
              <a:rPr lang="en-US" dirty="0"/>
              <a:t>); </a:t>
            </a:r>
          </a:p>
          <a:p>
            <a:r>
              <a:rPr lang="en-US" dirty="0"/>
              <a:t>	       } catch (</a:t>
            </a:r>
            <a:r>
              <a:rPr lang="en-US" dirty="0" err="1"/>
              <a:t>SQLException</a:t>
            </a:r>
            <a:r>
              <a:rPr lang="en-US" dirty="0"/>
              <a:t> e) { </a:t>
            </a:r>
            <a:r>
              <a:rPr lang="en-US" dirty="0" err="1"/>
              <a:t>e.printStackTrace</a:t>
            </a:r>
            <a:r>
              <a:rPr lang="en-US" dirty="0"/>
              <a:t>(e); } </a:t>
            </a:r>
          </a:p>
          <a:p>
            <a:r>
              <a:rPr lang="en-US" dirty="0"/>
              <a:t>	finally { if (</a:t>
            </a:r>
            <a:r>
              <a:rPr lang="en-US" dirty="0" err="1"/>
              <a:t>stmt</a:t>
            </a:r>
            <a:r>
              <a:rPr lang="en-US" dirty="0"/>
              <a:t> != null) { </a:t>
            </a:r>
            <a:r>
              <a:rPr lang="en-US" dirty="0" err="1"/>
              <a:t>stmt.close</a:t>
            </a:r>
            <a:r>
              <a:rPr lang="en-US" dirty="0"/>
              <a:t>(); } } </a:t>
            </a:r>
          </a:p>
          <a:p>
            <a:r>
              <a:rPr lang="en-US" dirty="0"/>
              <a:t>}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78404" y="4882497"/>
            <a:ext cx="9028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70C0"/>
                </a:solidFill>
              </a:rPr>
              <a:t>JDBC:</a:t>
            </a:r>
          </a:p>
        </p:txBody>
      </p:sp>
    </p:spTree>
    <p:extLst>
      <p:ext uri="{BB962C8B-B14F-4D97-AF65-F5344CB8AC3E}">
        <p14:creationId xmlns:p14="http://schemas.microsoft.com/office/powerpoint/2010/main" val="1189573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8" grpId="0" animBg="1"/>
      <p:bldP spid="9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Populating Tables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457200" y="1600200"/>
            <a:ext cx="8229600" cy="4953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Char char="§"/>
            </a:pPr>
            <a:r>
              <a:rPr lang="en-US" sz="2400" dirty="0"/>
              <a:t>Assume the following students table:</a:t>
            </a:r>
            <a:endParaRPr lang="en-US" sz="2800" dirty="0"/>
          </a:p>
          <a:p>
            <a:pPr marL="0" indent="0">
              <a:buFont typeface="Arial" pitchFamily="34" charset="0"/>
              <a:buNone/>
            </a:pPr>
            <a:endParaRPr lang="en-US" sz="280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2481992"/>
              </p:ext>
            </p:extLst>
          </p:nvPr>
        </p:nvGraphicFramePr>
        <p:xfrm>
          <a:off x="1524000" y="2133600"/>
          <a:ext cx="6096000" cy="1005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Sid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Name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/>
                        <a:t>Hammoud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/>
                        <a:t>Esam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848887" y="3292733"/>
            <a:ext cx="4390113" cy="646331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INSERT INTO students values (1, ‘</a:t>
            </a:r>
            <a:r>
              <a:rPr lang="en-US" dirty="0" err="1"/>
              <a:t>Hammoud</a:t>
            </a:r>
            <a:r>
              <a:rPr lang="en-US" dirty="0"/>
              <a:t>) </a:t>
            </a:r>
          </a:p>
          <a:p>
            <a:r>
              <a:rPr lang="en-US" dirty="0"/>
              <a:t>INSERT INTO students values (2, ‘</a:t>
            </a:r>
            <a:r>
              <a:rPr lang="en-US" dirty="0" err="1"/>
              <a:t>Esam</a:t>
            </a:r>
            <a:r>
              <a:rPr lang="en-US" dirty="0"/>
              <a:t>’)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981200" y="3355649"/>
            <a:ext cx="7569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70C0"/>
                </a:solidFill>
              </a:rPr>
              <a:t>SQL: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264160" y="4082396"/>
            <a:ext cx="7446141" cy="2585323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public void </a:t>
            </a:r>
            <a:r>
              <a:rPr lang="en-US" dirty="0" err="1"/>
              <a:t>populateTable</a:t>
            </a:r>
            <a:r>
              <a:rPr lang="en-US" dirty="0"/>
              <a:t>() throws </a:t>
            </a:r>
            <a:r>
              <a:rPr lang="en-US" dirty="0" err="1"/>
              <a:t>SQLException</a:t>
            </a:r>
            <a:r>
              <a:rPr lang="en-US" dirty="0"/>
              <a:t> { </a:t>
            </a:r>
          </a:p>
          <a:p>
            <a:r>
              <a:rPr lang="en-US" dirty="0"/>
              <a:t>	Statement </a:t>
            </a:r>
            <a:r>
              <a:rPr lang="en-US" dirty="0" err="1"/>
              <a:t>stmt</a:t>
            </a:r>
            <a:r>
              <a:rPr lang="en-US" dirty="0"/>
              <a:t> = null; </a:t>
            </a:r>
          </a:p>
          <a:p>
            <a:r>
              <a:rPr lang="en-US" dirty="0"/>
              <a:t>	try { </a:t>
            </a:r>
          </a:p>
          <a:p>
            <a:r>
              <a:rPr lang="en-US" dirty="0"/>
              <a:t>	</a:t>
            </a:r>
            <a:r>
              <a:rPr lang="en-US" dirty="0" err="1"/>
              <a:t>stmt</a:t>
            </a:r>
            <a:r>
              <a:rPr lang="en-US" dirty="0"/>
              <a:t> = </a:t>
            </a:r>
            <a:r>
              <a:rPr lang="en-US" dirty="0" err="1"/>
              <a:t>conn.createStatement</a:t>
            </a:r>
            <a:r>
              <a:rPr lang="en-US" dirty="0"/>
              <a:t>(); </a:t>
            </a:r>
          </a:p>
          <a:p>
            <a:r>
              <a:rPr lang="en-US" dirty="0"/>
              <a:t>	</a:t>
            </a:r>
            <a:r>
              <a:rPr lang="en-US" dirty="0" err="1"/>
              <a:t>stmt.executeUpdate</a:t>
            </a:r>
            <a:r>
              <a:rPr lang="en-US" dirty="0"/>
              <a:t>( "insert into students values(1, ‘</a:t>
            </a:r>
            <a:r>
              <a:rPr lang="en-US" dirty="0" err="1"/>
              <a:t>Hammoud</a:t>
            </a:r>
            <a:r>
              <a:rPr lang="en-US" dirty="0"/>
              <a:t>‘)”); </a:t>
            </a:r>
          </a:p>
          <a:p>
            <a:r>
              <a:rPr lang="en-US" dirty="0"/>
              <a:t>	</a:t>
            </a:r>
            <a:r>
              <a:rPr lang="en-US" dirty="0" err="1"/>
              <a:t>stmt.executeUpdate</a:t>
            </a:r>
            <a:r>
              <a:rPr lang="en-US" dirty="0"/>
              <a:t>( "insert into students values(2, ‘</a:t>
            </a:r>
            <a:r>
              <a:rPr lang="en-US" dirty="0" err="1"/>
              <a:t>Esam</a:t>
            </a:r>
            <a:r>
              <a:rPr lang="en-US" dirty="0"/>
              <a:t>‘)”); </a:t>
            </a:r>
          </a:p>
          <a:p>
            <a:r>
              <a:rPr lang="en-US" dirty="0"/>
              <a:t>	} catch (</a:t>
            </a:r>
            <a:r>
              <a:rPr lang="en-US" dirty="0" err="1"/>
              <a:t>SQLException</a:t>
            </a:r>
            <a:r>
              <a:rPr lang="en-US" dirty="0"/>
              <a:t> e) {} </a:t>
            </a:r>
          </a:p>
          <a:p>
            <a:r>
              <a:rPr lang="en-US" dirty="0"/>
              <a:t>	finally { if (</a:t>
            </a:r>
            <a:r>
              <a:rPr lang="en-US" dirty="0" err="1"/>
              <a:t>stmt</a:t>
            </a:r>
            <a:r>
              <a:rPr lang="en-US" dirty="0"/>
              <a:t> != null) { </a:t>
            </a:r>
            <a:r>
              <a:rPr lang="en-US" dirty="0" err="1"/>
              <a:t>stmt.close</a:t>
            </a:r>
            <a:r>
              <a:rPr lang="en-US" dirty="0"/>
              <a:t>(); } } </a:t>
            </a:r>
          </a:p>
          <a:p>
            <a:r>
              <a:rPr lang="en-US" dirty="0"/>
              <a:t>}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28600" y="4876799"/>
            <a:ext cx="9028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70C0"/>
                </a:solidFill>
              </a:rPr>
              <a:t>JDBC:</a:t>
            </a:r>
          </a:p>
        </p:txBody>
      </p:sp>
    </p:spTree>
    <p:extLst>
      <p:ext uri="{BB962C8B-B14F-4D97-AF65-F5344CB8AC3E}">
        <p14:creationId xmlns:p14="http://schemas.microsoft.com/office/powerpoint/2010/main" val="10034657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8" grpId="0" animBg="1"/>
      <p:bldP spid="9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Querying Tables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457200" y="1600200"/>
            <a:ext cx="8229600" cy="4953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Char char="§"/>
            </a:pPr>
            <a:r>
              <a:rPr lang="en-US" sz="2400" dirty="0"/>
              <a:t>Assume the following students table:</a:t>
            </a:r>
            <a:endParaRPr lang="en-US" sz="2800" dirty="0"/>
          </a:p>
          <a:p>
            <a:pPr marL="0" indent="0">
              <a:buFont typeface="Arial" pitchFamily="34" charset="0"/>
              <a:buNone/>
            </a:pPr>
            <a:endParaRPr lang="en-US" sz="280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9159857"/>
              </p:ext>
            </p:extLst>
          </p:nvPr>
        </p:nvGraphicFramePr>
        <p:xfrm>
          <a:off x="1524000" y="2133600"/>
          <a:ext cx="6096000" cy="1005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Sid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Name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/>
                        <a:t>Hammoud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/>
                        <a:t>Esam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3377651" y="3246566"/>
            <a:ext cx="3175549" cy="369332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SELECT </a:t>
            </a:r>
            <a:r>
              <a:rPr lang="en-US" dirty="0" err="1"/>
              <a:t>sid</a:t>
            </a:r>
            <a:r>
              <a:rPr lang="en-US" dirty="0"/>
              <a:t>, name from students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514600" y="3200400"/>
            <a:ext cx="7569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70C0"/>
                </a:solidFill>
              </a:rPr>
              <a:t>SQL: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583382" y="3733800"/>
            <a:ext cx="6722418" cy="3046988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/>
              <a:t>public static void </a:t>
            </a:r>
            <a:r>
              <a:rPr lang="en-US" sz="1600" dirty="0" err="1"/>
              <a:t>viewTable</a:t>
            </a:r>
            <a:r>
              <a:rPr lang="en-US" sz="1600" dirty="0"/>
              <a:t>() throws </a:t>
            </a:r>
            <a:r>
              <a:rPr lang="en-US" sz="1600" dirty="0" err="1"/>
              <a:t>SQLException</a:t>
            </a:r>
            <a:r>
              <a:rPr lang="en-US" sz="1600" dirty="0"/>
              <a:t> { </a:t>
            </a:r>
          </a:p>
          <a:p>
            <a:r>
              <a:rPr lang="en-US" sz="1600" dirty="0"/>
              <a:t>	Statement </a:t>
            </a:r>
            <a:r>
              <a:rPr lang="en-US" sz="1600" dirty="0" err="1"/>
              <a:t>stmt</a:t>
            </a:r>
            <a:r>
              <a:rPr lang="en-US" sz="1600" dirty="0"/>
              <a:t> = null; </a:t>
            </a:r>
          </a:p>
          <a:p>
            <a:r>
              <a:rPr lang="en-US" sz="1600" dirty="0"/>
              <a:t>	String query = "select </a:t>
            </a:r>
            <a:r>
              <a:rPr lang="en-US" sz="1600" dirty="0" err="1"/>
              <a:t>sid</a:t>
            </a:r>
            <a:r>
              <a:rPr lang="en-US" sz="1600" dirty="0"/>
              <a:t>, name from students"; </a:t>
            </a:r>
          </a:p>
          <a:p>
            <a:r>
              <a:rPr lang="en-US" sz="1600" dirty="0"/>
              <a:t>	try { </a:t>
            </a:r>
          </a:p>
          <a:p>
            <a:r>
              <a:rPr lang="en-US" sz="1600" dirty="0"/>
              <a:t>	</a:t>
            </a:r>
            <a:r>
              <a:rPr lang="en-US" sz="1600" dirty="0" err="1"/>
              <a:t>stmt</a:t>
            </a:r>
            <a:r>
              <a:rPr lang="en-US" sz="1600" dirty="0"/>
              <a:t> = </a:t>
            </a:r>
            <a:r>
              <a:rPr lang="en-US" sz="1600" dirty="0" err="1"/>
              <a:t>conn.createStatement</a:t>
            </a:r>
            <a:r>
              <a:rPr lang="en-US" sz="1600" dirty="0"/>
              <a:t>(); </a:t>
            </a:r>
          </a:p>
          <a:p>
            <a:r>
              <a:rPr lang="en-US" sz="1600" dirty="0"/>
              <a:t>	</a:t>
            </a:r>
            <a:r>
              <a:rPr lang="en-US" sz="1600" dirty="0" err="1"/>
              <a:t>ResultSet</a:t>
            </a:r>
            <a:r>
              <a:rPr lang="en-US" sz="1600" dirty="0"/>
              <a:t> </a:t>
            </a:r>
            <a:r>
              <a:rPr lang="en-US" sz="1600" dirty="0" err="1"/>
              <a:t>rs</a:t>
            </a:r>
            <a:r>
              <a:rPr lang="en-US" sz="1600" dirty="0"/>
              <a:t> = </a:t>
            </a:r>
            <a:r>
              <a:rPr lang="en-US" sz="1600" dirty="0" err="1"/>
              <a:t>stmt.executeQuery</a:t>
            </a:r>
            <a:r>
              <a:rPr lang="en-US" sz="1600" dirty="0"/>
              <a:t>(query); </a:t>
            </a:r>
          </a:p>
          <a:p>
            <a:r>
              <a:rPr lang="en-US" sz="1600" dirty="0"/>
              <a:t>	while (</a:t>
            </a:r>
            <a:r>
              <a:rPr lang="en-US" sz="1600" dirty="0" err="1"/>
              <a:t>rs.next</a:t>
            </a:r>
            <a:r>
              <a:rPr lang="en-US" sz="1600" dirty="0"/>
              <a:t>()) { </a:t>
            </a:r>
          </a:p>
          <a:p>
            <a:r>
              <a:rPr lang="en-US" sz="1600" dirty="0"/>
              <a:t>		</a:t>
            </a:r>
            <a:r>
              <a:rPr lang="en-US" sz="1600" dirty="0" err="1"/>
              <a:t>int</a:t>
            </a:r>
            <a:r>
              <a:rPr lang="en-US" sz="1600" dirty="0"/>
              <a:t> </a:t>
            </a:r>
            <a:r>
              <a:rPr lang="en-US" sz="1600" dirty="0" err="1"/>
              <a:t>sID</a:t>
            </a:r>
            <a:r>
              <a:rPr lang="en-US" sz="1600" dirty="0"/>
              <a:t> = </a:t>
            </a:r>
            <a:r>
              <a:rPr lang="en-US" sz="1600" dirty="0" err="1"/>
              <a:t>rs.getInt</a:t>
            </a:r>
            <a:r>
              <a:rPr lang="en-US" sz="1600" dirty="0"/>
              <a:t>(“</a:t>
            </a:r>
            <a:r>
              <a:rPr lang="en-US" sz="1600" dirty="0" err="1"/>
              <a:t>sid</a:t>
            </a:r>
            <a:r>
              <a:rPr lang="en-US" sz="1600" dirty="0"/>
              <a:t>"); </a:t>
            </a:r>
          </a:p>
          <a:p>
            <a:r>
              <a:rPr lang="en-US" sz="1600" dirty="0"/>
              <a:t>		String </a:t>
            </a:r>
            <a:r>
              <a:rPr lang="en-US" sz="1600" dirty="0" err="1"/>
              <a:t>sName</a:t>
            </a:r>
            <a:r>
              <a:rPr lang="en-US" sz="1600" dirty="0"/>
              <a:t> = </a:t>
            </a:r>
            <a:r>
              <a:rPr lang="en-US" sz="1600" dirty="0" err="1"/>
              <a:t>rs.getString</a:t>
            </a:r>
            <a:r>
              <a:rPr lang="en-US" sz="1600" dirty="0"/>
              <a:t>(“name"); </a:t>
            </a:r>
          </a:p>
          <a:p>
            <a:r>
              <a:rPr lang="en-US" sz="1600" dirty="0"/>
              <a:t>		</a:t>
            </a:r>
            <a:r>
              <a:rPr lang="en-US" sz="1600" dirty="0" err="1"/>
              <a:t>System.out.println</a:t>
            </a:r>
            <a:r>
              <a:rPr lang="en-US" sz="1600" dirty="0"/>
              <a:t>(</a:t>
            </a:r>
            <a:r>
              <a:rPr lang="en-US" sz="1600" dirty="0" err="1"/>
              <a:t>sName</a:t>
            </a:r>
            <a:r>
              <a:rPr lang="en-US" sz="1600" dirty="0"/>
              <a:t> + "\t" + </a:t>
            </a:r>
            <a:r>
              <a:rPr lang="en-US" sz="1600" dirty="0" err="1"/>
              <a:t>sID</a:t>
            </a:r>
            <a:r>
              <a:rPr lang="en-US" sz="1600" dirty="0"/>
              <a:t>); } </a:t>
            </a:r>
          </a:p>
          <a:p>
            <a:r>
              <a:rPr lang="en-US" sz="1600" dirty="0"/>
              <a:t>	} catch (</a:t>
            </a:r>
            <a:r>
              <a:rPr lang="en-US" sz="1600" dirty="0" err="1"/>
              <a:t>SQLException</a:t>
            </a:r>
            <a:r>
              <a:rPr lang="en-US" sz="1600" dirty="0"/>
              <a:t> e ) {} finally { if (</a:t>
            </a:r>
            <a:r>
              <a:rPr lang="en-US" sz="1600" dirty="0" err="1"/>
              <a:t>stmt</a:t>
            </a:r>
            <a:r>
              <a:rPr lang="en-US" sz="1600" dirty="0"/>
              <a:t> != null) { </a:t>
            </a:r>
            <a:r>
              <a:rPr lang="en-US" sz="1600" dirty="0" err="1"/>
              <a:t>stmt.close</a:t>
            </a:r>
            <a:r>
              <a:rPr lang="en-US" sz="1600" dirty="0"/>
              <a:t>(); } } </a:t>
            </a:r>
          </a:p>
          <a:p>
            <a:r>
              <a:rPr lang="en-US" sz="1600" dirty="0"/>
              <a:t>}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52797" y="4971902"/>
            <a:ext cx="9028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70C0"/>
                </a:solidFill>
              </a:rPr>
              <a:t>JDBC:</a:t>
            </a:r>
          </a:p>
        </p:txBody>
      </p:sp>
      <p:sp>
        <p:nvSpPr>
          <p:cNvPr id="3" name="Oval 2"/>
          <p:cNvSpPr/>
          <p:nvPr/>
        </p:nvSpPr>
        <p:spPr>
          <a:xfrm>
            <a:off x="4937469" y="5428006"/>
            <a:ext cx="465609" cy="358139"/>
          </a:xfrm>
          <a:prstGeom prst="ellipse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5765562" y="5663724"/>
            <a:ext cx="685800" cy="358139"/>
          </a:xfrm>
          <a:prstGeom prst="ellipse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019800" y="4615934"/>
            <a:ext cx="2860911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Columns retrieved by names</a:t>
            </a:r>
          </a:p>
        </p:txBody>
      </p:sp>
      <p:cxnSp>
        <p:nvCxnSpPr>
          <p:cNvPr id="12" name="Straight Arrow Connector 11"/>
          <p:cNvCxnSpPr>
            <a:stCxn id="3" idx="7"/>
            <a:endCxn id="7" idx="2"/>
          </p:cNvCxnSpPr>
          <p:nvPr/>
        </p:nvCxnSpPr>
        <p:spPr>
          <a:xfrm flipV="1">
            <a:off x="5334891" y="4985266"/>
            <a:ext cx="2115365" cy="495188"/>
          </a:xfrm>
          <a:prstGeom prst="straightConnector1">
            <a:avLst/>
          </a:prstGeom>
          <a:ln w="19050">
            <a:solidFill>
              <a:srgbClr val="FF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10" idx="0"/>
            <a:endCxn id="7" idx="2"/>
          </p:cNvCxnSpPr>
          <p:nvPr/>
        </p:nvCxnSpPr>
        <p:spPr>
          <a:xfrm flipV="1">
            <a:off x="6108462" y="4985266"/>
            <a:ext cx="1341794" cy="678458"/>
          </a:xfrm>
          <a:prstGeom prst="straightConnector1">
            <a:avLst/>
          </a:prstGeom>
          <a:ln w="19050">
            <a:solidFill>
              <a:srgbClr val="FF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/>
          <p:cNvSpPr/>
          <p:nvPr/>
        </p:nvSpPr>
        <p:spPr>
          <a:xfrm>
            <a:off x="3352013" y="4954810"/>
            <a:ext cx="279949" cy="352593"/>
          </a:xfrm>
          <a:prstGeom prst="ellipse">
            <a:avLst/>
          </a:prstGeom>
          <a:noFill/>
          <a:ln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202962" y="4026106"/>
            <a:ext cx="2275944" cy="923330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A “cursor” that points </a:t>
            </a:r>
            <a:br>
              <a:rPr lang="en-US" dirty="0"/>
            </a:br>
            <a:r>
              <a:rPr lang="en-US" dirty="0"/>
              <a:t>to one row of data </a:t>
            </a:r>
            <a:br>
              <a:rPr lang="en-US" dirty="0"/>
            </a:br>
            <a:r>
              <a:rPr lang="en-US" dirty="0"/>
              <a:t>at a time</a:t>
            </a:r>
          </a:p>
        </p:txBody>
      </p:sp>
      <p:cxnSp>
        <p:nvCxnSpPr>
          <p:cNvPr id="18" name="Straight Arrow Connector 17"/>
          <p:cNvCxnSpPr>
            <a:stCxn id="15" idx="1"/>
            <a:endCxn id="16" idx="3"/>
          </p:cNvCxnSpPr>
          <p:nvPr/>
        </p:nvCxnSpPr>
        <p:spPr>
          <a:xfrm flipH="1" flipV="1">
            <a:off x="2478906" y="4487771"/>
            <a:ext cx="914105" cy="518675"/>
          </a:xfrm>
          <a:prstGeom prst="straightConnector1">
            <a:avLst/>
          </a:prstGeom>
          <a:ln w="19050">
            <a:solidFill>
              <a:srgbClr val="00B05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89923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8" grpId="0" animBg="1"/>
      <p:bldP spid="9" grpId="0"/>
      <p:bldP spid="3" grpId="0" animBg="1"/>
      <p:bldP spid="10" grpId="0" animBg="1"/>
      <p:bldP spid="7" grpId="0" animBg="1"/>
      <p:bldP spid="15" grpId="0" animBg="1"/>
      <p:bldP spid="16" grpId="0" animBg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Querying Tables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457200" y="1600200"/>
            <a:ext cx="8229600" cy="4953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Char char="§"/>
            </a:pPr>
            <a:r>
              <a:rPr lang="en-US" sz="2400" dirty="0"/>
              <a:t>Assume the following students table:</a:t>
            </a:r>
            <a:endParaRPr lang="en-US" sz="2800" dirty="0"/>
          </a:p>
          <a:p>
            <a:pPr marL="0" indent="0">
              <a:buFont typeface="Arial" pitchFamily="34" charset="0"/>
              <a:buNone/>
            </a:pPr>
            <a:endParaRPr lang="en-US" sz="280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2280049"/>
              </p:ext>
            </p:extLst>
          </p:nvPr>
        </p:nvGraphicFramePr>
        <p:xfrm>
          <a:off x="1524000" y="2133600"/>
          <a:ext cx="6096000" cy="1005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Sid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Name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/>
                        <a:t>Hammoud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/>
                        <a:t>Esam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583382" y="3733800"/>
            <a:ext cx="6722418" cy="3046988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/>
              <a:t>public static void </a:t>
            </a:r>
            <a:r>
              <a:rPr lang="en-US" sz="1600" dirty="0" err="1"/>
              <a:t>viewTable</a:t>
            </a:r>
            <a:r>
              <a:rPr lang="en-US" sz="1600" dirty="0"/>
              <a:t>() throws </a:t>
            </a:r>
            <a:r>
              <a:rPr lang="en-US" sz="1600" dirty="0" err="1"/>
              <a:t>SQLException</a:t>
            </a:r>
            <a:r>
              <a:rPr lang="en-US" sz="1600" dirty="0"/>
              <a:t> { </a:t>
            </a:r>
          </a:p>
          <a:p>
            <a:r>
              <a:rPr lang="en-US" sz="1600" dirty="0"/>
              <a:t>	Statement </a:t>
            </a:r>
            <a:r>
              <a:rPr lang="en-US" sz="1600" dirty="0" err="1"/>
              <a:t>stmt</a:t>
            </a:r>
            <a:r>
              <a:rPr lang="en-US" sz="1600" dirty="0"/>
              <a:t> = null; </a:t>
            </a:r>
          </a:p>
          <a:p>
            <a:r>
              <a:rPr lang="en-US" sz="1600" dirty="0"/>
              <a:t>	String query = "select </a:t>
            </a:r>
            <a:r>
              <a:rPr lang="en-US" sz="1600" dirty="0" err="1"/>
              <a:t>sid</a:t>
            </a:r>
            <a:r>
              <a:rPr lang="en-US" sz="1600" dirty="0"/>
              <a:t>, name from students"; </a:t>
            </a:r>
          </a:p>
          <a:p>
            <a:r>
              <a:rPr lang="en-US" sz="1600" dirty="0"/>
              <a:t>	try { </a:t>
            </a:r>
          </a:p>
          <a:p>
            <a:r>
              <a:rPr lang="en-US" sz="1600" dirty="0"/>
              <a:t>	</a:t>
            </a:r>
            <a:r>
              <a:rPr lang="en-US" sz="1600" dirty="0" err="1"/>
              <a:t>stmt</a:t>
            </a:r>
            <a:r>
              <a:rPr lang="en-US" sz="1600" dirty="0"/>
              <a:t> = </a:t>
            </a:r>
            <a:r>
              <a:rPr lang="en-US" sz="1600" dirty="0" err="1"/>
              <a:t>conn.createStatement</a:t>
            </a:r>
            <a:r>
              <a:rPr lang="en-US" sz="1600" dirty="0"/>
              <a:t>(); </a:t>
            </a:r>
          </a:p>
          <a:p>
            <a:r>
              <a:rPr lang="en-US" sz="1600" dirty="0"/>
              <a:t>	</a:t>
            </a:r>
            <a:r>
              <a:rPr lang="en-US" sz="1600" dirty="0" err="1"/>
              <a:t>ResultSet</a:t>
            </a:r>
            <a:r>
              <a:rPr lang="en-US" sz="1600" dirty="0"/>
              <a:t> </a:t>
            </a:r>
            <a:r>
              <a:rPr lang="en-US" sz="1600" dirty="0" err="1"/>
              <a:t>rs</a:t>
            </a:r>
            <a:r>
              <a:rPr lang="en-US" sz="1600" dirty="0"/>
              <a:t> = </a:t>
            </a:r>
            <a:r>
              <a:rPr lang="en-US" sz="1600" dirty="0" err="1"/>
              <a:t>stmt.executeQuery</a:t>
            </a:r>
            <a:r>
              <a:rPr lang="en-US" sz="1600" dirty="0"/>
              <a:t>(query); </a:t>
            </a:r>
          </a:p>
          <a:p>
            <a:r>
              <a:rPr lang="en-US" sz="1600" dirty="0"/>
              <a:t>	while (</a:t>
            </a:r>
            <a:r>
              <a:rPr lang="en-US" sz="1600" dirty="0" err="1"/>
              <a:t>rs.next</a:t>
            </a:r>
            <a:r>
              <a:rPr lang="en-US" sz="1600" dirty="0"/>
              <a:t>()) { </a:t>
            </a:r>
          </a:p>
          <a:p>
            <a:r>
              <a:rPr lang="en-US" sz="1600" dirty="0"/>
              <a:t>		</a:t>
            </a:r>
            <a:r>
              <a:rPr lang="en-US" sz="1600" dirty="0" err="1"/>
              <a:t>int</a:t>
            </a:r>
            <a:r>
              <a:rPr lang="en-US" sz="1600" dirty="0"/>
              <a:t> </a:t>
            </a:r>
            <a:r>
              <a:rPr lang="en-US" sz="1600" dirty="0" err="1"/>
              <a:t>sID</a:t>
            </a:r>
            <a:r>
              <a:rPr lang="en-US" sz="1600" dirty="0"/>
              <a:t> = </a:t>
            </a:r>
            <a:r>
              <a:rPr lang="en-US" sz="1600" dirty="0" err="1"/>
              <a:t>rs.getInt</a:t>
            </a:r>
            <a:r>
              <a:rPr lang="en-US" sz="1600" dirty="0"/>
              <a:t>(1); </a:t>
            </a:r>
          </a:p>
          <a:p>
            <a:r>
              <a:rPr lang="en-US" sz="1600" dirty="0"/>
              <a:t>		String </a:t>
            </a:r>
            <a:r>
              <a:rPr lang="en-US" sz="1600" dirty="0" err="1"/>
              <a:t>sName</a:t>
            </a:r>
            <a:r>
              <a:rPr lang="en-US" sz="1600" dirty="0"/>
              <a:t> = </a:t>
            </a:r>
            <a:r>
              <a:rPr lang="en-US" sz="1600" dirty="0" err="1"/>
              <a:t>rs.getString</a:t>
            </a:r>
            <a:r>
              <a:rPr lang="en-US" sz="1600" dirty="0"/>
              <a:t>(2); </a:t>
            </a:r>
          </a:p>
          <a:p>
            <a:r>
              <a:rPr lang="en-US" sz="1600" dirty="0"/>
              <a:t>		</a:t>
            </a:r>
            <a:r>
              <a:rPr lang="en-US" sz="1600" dirty="0" err="1"/>
              <a:t>System.out.println</a:t>
            </a:r>
            <a:r>
              <a:rPr lang="en-US" sz="1600" dirty="0"/>
              <a:t>(</a:t>
            </a:r>
            <a:r>
              <a:rPr lang="en-US" sz="1600" dirty="0" err="1"/>
              <a:t>sName</a:t>
            </a:r>
            <a:r>
              <a:rPr lang="en-US" sz="1600" dirty="0"/>
              <a:t> + "\t" + </a:t>
            </a:r>
            <a:r>
              <a:rPr lang="en-US" sz="1600" dirty="0" err="1"/>
              <a:t>sID</a:t>
            </a:r>
            <a:r>
              <a:rPr lang="en-US" sz="1600" dirty="0"/>
              <a:t>); } </a:t>
            </a:r>
          </a:p>
          <a:p>
            <a:r>
              <a:rPr lang="en-US" sz="1600" dirty="0"/>
              <a:t>	} catch (</a:t>
            </a:r>
            <a:r>
              <a:rPr lang="en-US" sz="1600" dirty="0" err="1"/>
              <a:t>SQLException</a:t>
            </a:r>
            <a:r>
              <a:rPr lang="en-US" sz="1600" dirty="0"/>
              <a:t> e ) {} finally { if (</a:t>
            </a:r>
            <a:r>
              <a:rPr lang="en-US" sz="1600" dirty="0" err="1"/>
              <a:t>stmt</a:t>
            </a:r>
            <a:r>
              <a:rPr lang="en-US" sz="1600" dirty="0"/>
              <a:t> != null) { </a:t>
            </a:r>
            <a:r>
              <a:rPr lang="en-US" sz="1600" dirty="0" err="1"/>
              <a:t>stmt.close</a:t>
            </a:r>
            <a:r>
              <a:rPr lang="en-US" sz="1600" dirty="0"/>
              <a:t>(); } } </a:t>
            </a:r>
          </a:p>
          <a:p>
            <a:r>
              <a:rPr lang="en-US" sz="1600" dirty="0"/>
              <a:t>}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377651" y="3246566"/>
            <a:ext cx="3175549" cy="369332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SELECT </a:t>
            </a:r>
            <a:r>
              <a:rPr lang="en-US" dirty="0" err="1"/>
              <a:t>sid</a:t>
            </a:r>
            <a:r>
              <a:rPr lang="en-US" dirty="0"/>
              <a:t>, name from students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514600" y="3200400"/>
            <a:ext cx="7569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70C0"/>
                </a:solidFill>
              </a:rPr>
              <a:t>SQL:</a:t>
            </a:r>
          </a:p>
        </p:txBody>
      </p:sp>
      <p:sp>
        <p:nvSpPr>
          <p:cNvPr id="12" name="Oval 11"/>
          <p:cNvSpPr/>
          <p:nvPr/>
        </p:nvSpPr>
        <p:spPr>
          <a:xfrm>
            <a:off x="4910407" y="5428006"/>
            <a:ext cx="237009" cy="358139"/>
          </a:xfrm>
          <a:prstGeom prst="ellipse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5722832" y="5663724"/>
            <a:ext cx="254238" cy="358139"/>
          </a:xfrm>
          <a:prstGeom prst="ellipse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566862" y="4556112"/>
            <a:ext cx="3462871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u="sng" dirty="0"/>
              <a:t>OR</a:t>
            </a:r>
            <a:r>
              <a:rPr lang="en-US" dirty="0"/>
              <a:t>: Columns retrieved by numbers</a:t>
            </a:r>
          </a:p>
        </p:txBody>
      </p:sp>
      <p:cxnSp>
        <p:nvCxnSpPr>
          <p:cNvPr id="15" name="Straight Arrow Connector 14"/>
          <p:cNvCxnSpPr>
            <a:stCxn id="12" idx="7"/>
            <a:endCxn id="14" idx="2"/>
          </p:cNvCxnSpPr>
          <p:nvPr/>
        </p:nvCxnSpPr>
        <p:spPr>
          <a:xfrm flipV="1">
            <a:off x="5112707" y="4925444"/>
            <a:ext cx="2185591" cy="555010"/>
          </a:xfrm>
          <a:prstGeom prst="straightConnector1">
            <a:avLst/>
          </a:prstGeom>
          <a:ln w="19050">
            <a:solidFill>
              <a:srgbClr val="FF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13" idx="0"/>
            <a:endCxn id="14" idx="2"/>
          </p:cNvCxnSpPr>
          <p:nvPr/>
        </p:nvCxnSpPr>
        <p:spPr>
          <a:xfrm flipV="1">
            <a:off x="5849951" y="4925444"/>
            <a:ext cx="1448347" cy="738280"/>
          </a:xfrm>
          <a:prstGeom prst="straightConnector1">
            <a:avLst/>
          </a:prstGeom>
          <a:ln w="19050">
            <a:solidFill>
              <a:srgbClr val="FF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652797" y="4971902"/>
            <a:ext cx="9028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70C0"/>
                </a:solidFill>
              </a:rPr>
              <a:t>JDBC:</a:t>
            </a:r>
          </a:p>
        </p:txBody>
      </p:sp>
    </p:spTree>
    <p:extLst>
      <p:ext uri="{BB962C8B-B14F-4D97-AF65-F5344CB8AC3E}">
        <p14:creationId xmlns:p14="http://schemas.microsoft.com/office/powerpoint/2010/main" val="3822289505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Cursor Methods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457200" y="1447800"/>
            <a:ext cx="8458200" cy="4953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Char char="§"/>
            </a:pPr>
            <a:r>
              <a:rPr lang="en-US" sz="2800" dirty="0"/>
              <a:t>Methods available to move the cursor of a result set: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/>
              <a:t>next()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/>
              <a:t>previous()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/>
              <a:t>first()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/>
              <a:t>Last()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err="1"/>
              <a:t>beforeFirst</a:t>
            </a:r>
            <a:r>
              <a:rPr lang="en-US" dirty="0"/>
              <a:t>()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err="1"/>
              <a:t>afterLast</a:t>
            </a:r>
            <a:r>
              <a:rPr lang="en-US" dirty="0"/>
              <a:t>()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/>
              <a:t>relative(</a:t>
            </a:r>
            <a:r>
              <a:rPr lang="en-US" dirty="0" err="1"/>
              <a:t>int</a:t>
            </a:r>
            <a:r>
              <a:rPr lang="en-US" dirty="0"/>
              <a:t> rows)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/>
              <a:t>absolute(</a:t>
            </a:r>
            <a:r>
              <a:rPr lang="en-US" dirty="0" err="1"/>
              <a:t>int</a:t>
            </a:r>
            <a:r>
              <a:rPr lang="en-US" dirty="0"/>
              <a:t> row)</a:t>
            </a:r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sz="1000" dirty="0"/>
          </a:p>
          <a:p>
            <a:pPr lvl="2">
              <a:buFont typeface="Wingdings" pitchFamily="2" charset="2"/>
              <a:buChar char="§"/>
            </a:pPr>
            <a:endParaRPr lang="en-US" sz="1400" dirty="0"/>
          </a:p>
          <a:p>
            <a:pPr lvl="2">
              <a:buFont typeface="Wingdings" pitchFamily="2" charset="2"/>
              <a:buChar char="§"/>
            </a:pPr>
            <a:endParaRPr lang="en-US" sz="1400" dirty="0"/>
          </a:p>
          <a:p>
            <a:pPr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sp>
        <p:nvSpPr>
          <p:cNvPr id="2" name="Rounded Rectangle 1"/>
          <p:cNvSpPr/>
          <p:nvPr/>
        </p:nvSpPr>
        <p:spPr>
          <a:xfrm>
            <a:off x="4800600" y="2933700"/>
            <a:ext cx="2819400" cy="1981200"/>
          </a:xfrm>
          <a:prstGeom prst="roundRect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bg1"/>
                </a:solidFill>
              </a:rPr>
              <a:t>By default, you can call only next()!</a:t>
            </a:r>
          </a:p>
        </p:txBody>
      </p:sp>
    </p:spTree>
    <p:extLst>
      <p:ext uri="{BB962C8B-B14F-4D97-AF65-F5344CB8AC3E}">
        <p14:creationId xmlns:p14="http://schemas.microsoft.com/office/powerpoint/2010/main" val="350513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Revisit: Insertions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957687" y="4343400"/>
            <a:ext cx="4818307" cy="1077218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sz="3200" b="1" dirty="0">
                <a:ea typeface="ＭＳ Ｐゴシック" pitchFamily="34" charset="-128"/>
              </a:rPr>
              <a:t>insert into </a:t>
            </a:r>
            <a:r>
              <a:rPr lang="en-US" sz="3200" dirty="0">
                <a:ea typeface="ＭＳ Ｐゴシック" pitchFamily="34" charset="-128"/>
              </a:rPr>
              <a:t>student</a:t>
            </a:r>
            <a:endParaRPr lang="en-US" sz="3200" b="1" dirty="0">
              <a:ea typeface="ＭＳ Ｐゴシック" pitchFamily="34" charset="-128"/>
            </a:endParaRPr>
          </a:p>
          <a:p>
            <a:r>
              <a:rPr lang="en-US" sz="3200" b="1" dirty="0">
                <a:ea typeface="ＭＳ Ｐゴシック" pitchFamily="34" charset="-128"/>
              </a:rPr>
              <a:t>values </a:t>
            </a:r>
            <a:r>
              <a:rPr lang="en-US" sz="3200" dirty="0">
                <a:ea typeface="ＭＳ Ｐゴシック" pitchFamily="34" charset="-128"/>
              </a:rPr>
              <a:t>(123, ‘smith’, ‘main’)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114571" y="2209800"/>
            <a:ext cx="6722546" cy="1077218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sz="3200" b="1" dirty="0">
                <a:ea typeface="ＭＳ Ｐゴシック" pitchFamily="34" charset="-128"/>
              </a:rPr>
              <a:t>insert into </a:t>
            </a:r>
            <a:r>
              <a:rPr lang="en-US" sz="3200" dirty="0">
                <a:ea typeface="ＭＳ Ｐゴシック" pitchFamily="34" charset="-128"/>
              </a:rPr>
              <a:t>student(</a:t>
            </a:r>
            <a:r>
              <a:rPr lang="en-US" sz="3200" dirty="0" err="1">
                <a:ea typeface="ＭＳ Ｐゴシック" pitchFamily="34" charset="-128"/>
              </a:rPr>
              <a:t>ssn</a:t>
            </a:r>
            <a:r>
              <a:rPr lang="en-US" sz="3200" dirty="0">
                <a:ea typeface="ＭＳ Ｐゴシック" pitchFamily="34" charset="-128"/>
              </a:rPr>
              <a:t>, name, address)</a:t>
            </a:r>
            <a:endParaRPr lang="en-US" sz="3200" b="1" dirty="0">
              <a:ea typeface="ＭＳ Ｐゴシック" pitchFamily="34" charset="-128"/>
            </a:endParaRPr>
          </a:p>
          <a:p>
            <a:r>
              <a:rPr lang="en-US" sz="3200" b="1" dirty="0">
                <a:ea typeface="ＭＳ Ｐゴシック" pitchFamily="34" charset="-128"/>
              </a:rPr>
              <a:t>values </a:t>
            </a:r>
            <a:r>
              <a:rPr lang="en-US" sz="3200" dirty="0">
                <a:ea typeface="ＭＳ Ｐゴシック" pitchFamily="34" charset="-128"/>
              </a:rPr>
              <a:t>(123, ‘smith’, ‘main’)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84618" y="4558843"/>
            <a:ext cx="105990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solidFill>
                  <a:srgbClr val="FF0000"/>
                </a:solidFill>
              </a:rPr>
              <a:t>OR…</a:t>
            </a:r>
          </a:p>
        </p:txBody>
      </p:sp>
    </p:spTree>
    <p:extLst>
      <p:ext uri="{BB962C8B-B14F-4D97-AF65-F5344CB8AC3E}">
        <p14:creationId xmlns:p14="http://schemas.microsoft.com/office/powerpoint/2010/main" val="2255738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9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Updating Tables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457200" y="1447800"/>
            <a:ext cx="8458200" cy="4953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Char char="§"/>
            </a:pPr>
            <a:r>
              <a:rPr lang="en-US" sz="2200" dirty="0"/>
              <a:t>By default, </a:t>
            </a:r>
            <a:r>
              <a:rPr lang="en-US" sz="2200" dirty="0" err="1"/>
              <a:t>ResultSet</a:t>
            </a:r>
            <a:r>
              <a:rPr lang="en-US" sz="2200" dirty="0"/>
              <a:t> objects cannot be updated, and their cursors can only be moved forward</a:t>
            </a:r>
          </a:p>
          <a:p>
            <a:pPr>
              <a:buFont typeface="Wingdings" pitchFamily="2" charset="2"/>
              <a:buChar char="§"/>
            </a:pPr>
            <a:endParaRPr lang="en-US" sz="2200" dirty="0"/>
          </a:p>
          <a:p>
            <a:pPr>
              <a:buFont typeface="Wingdings" pitchFamily="2" charset="2"/>
              <a:buChar char="§"/>
            </a:pPr>
            <a:r>
              <a:rPr lang="en-US" sz="2200" dirty="0" err="1"/>
              <a:t>ResultSet</a:t>
            </a:r>
            <a:r>
              <a:rPr lang="en-US" sz="2200" dirty="0"/>
              <a:t> objects can be though defined to be </a:t>
            </a:r>
            <a:r>
              <a:rPr lang="en-US" sz="2200" i="1" dirty="0"/>
              <a:t>scrollable</a:t>
            </a:r>
            <a:r>
              <a:rPr lang="en-US" sz="2200" dirty="0"/>
              <a:t> (the cursor can move backwards or move to an absolute position) and </a:t>
            </a:r>
            <a:r>
              <a:rPr lang="en-US" sz="2200" i="1" dirty="0"/>
              <a:t>updatable</a:t>
            </a:r>
          </a:p>
          <a:p>
            <a:pPr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1371600" y="3429000"/>
            <a:ext cx="6722418" cy="3293209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/>
              <a:t>public void </a:t>
            </a:r>
            <a:r>
              <a:rPr lang="en-US" sz="1600" dirty="0" err="1"/>
              <a:t>modifyStudents</a:t>
            </a:r>
            <a:r>
              <a:rPr lang="en-US" sz="1600" dirty="0"/>
              <a:t>() throws </a:t>
            </a:r>
            <a:r>
              <a:rPr lang="en-US" sz="1600" dirty="0" err="1"/>
              <a:t>SQLException</a:t>
            </a:r>
            <a:r>
              <a:rPr lang="en-US" sz="1600" dirty="0"/>
              <a:t> { </a:t>
            </a:r>
          </a:p>
          <a:p>
            <a:r>
              <a:rPr lang="en-US" sz="1600" dirty="0"/>
              <a:t>	Statement </a:t>
            </a:r>
            <a:r>
              <a:rPr lang="en-US" sz="1600" dirty="0" err="1"/>
              <a:t>stmt</a:t>
            </a:r>
            <a:r>
              <a:rPr lang="en-US" sz="1600" dirty="0"/>
              <a:t> = null; </a:t>
            </a:r>
          </a:p>
          <a:p>
            <a:r>
              <a:rPr lang="en-US" sz="1600" dirty="0"/>
              <a:t>	try { </a:t>
            </a:r>
          </a:p>
          <a:p>
            <a:r>
              <a:rPr lang="en-US" sz="1600" dirty="0"/>
              <a:t>	</a:t>
            </a: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/* </a:t>
            </a:r>
            <a:r>
              <a:rPr lang="en-US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stmt</a:t>
            </a: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= </a:t>
            </a:r>
            <a:r>
              <a:rPr lang="en-US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con.createStatement</a:t>
            </a:r>
            <a:r>
              <a:rPr lang="en-US" sz="1600">
                <a:solidFill>
                  <a:schemeClr val="tx1">
                    <a:lumMod val="50000"/>
                    <a:lumOff val="50000"/>
                  </a:schemeClr>
                </a:solidFill>
              </a:rPr>
              <a:t>();  */</a:t>
            </a:r>
            <a:endParaRPr lang="en-US" sz="1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en-US" sz="1600" dirty="0"/>
              <a:t>	</a:t>
            </a:r>
            <a:r>
              <a:rPr lang="en-US" sz="1600" dirty="0" err="1"/>
              <a:t>stmt</a:t>
            </a:r>
            <a:r>
              <a:rPr lang="en-US" sz="1600" dirty="0"/>
              <a:t> = </a:t>
            </a:r>
            <a:r>
              <a:rPr lang="en-US" sz="1600" dirty="0" err="1"/>
              <a:t>con.createStatement</a:t>
            </a:r>
            <a:r>
              <a:rPr lang="en-US" sz="1600" dirty="0"/>
              <a:t>(</a:t>
            </a:r>
            <a:r>
              <a:rPr lang="en-US" sz="1600" dirty="0" err="1"/>
              <a:t>ResultSet.TYPE_SCROLL_SENSITIVE</a:t>
            </a:r>
            <a:r>
              <a:rPr lang="en-US" sz="1600" dirty="0"/>
              <a:t>, </a:t>
            </a:r>
          </a:p>
          <a:p>
            <a:r>
              <a:rPr lang="en-US" sz="1600" dirty="0"/>
              <a:t>				</a:t>
            </a:r>
            <a:r>
              <a:rPr lang="en-US" sz="1600" dirty="0" err="1"/>
              <a:t>ResultSet.CONCUR_UPDATABLE</a:t>
            </a:r>
            <a:r>
              <a:rPr lang="en-US" sz="1600" dirty="0"/>
              <a:t>); </a:t>
            </a:r>
          </a:p>
          <a:p>
            <a:r>
              <a:rPr lang="en-US" sz="1600" dirty="0"/>
              <a:t>	</a:t>
            </a:r>
            <a:r>
              <a:rPr lang="en-US" sz="1600" dirty="0" err="1"/>
              <a:t>ResultSet</a:t>
            </a:r>
            <a:r>
              <a:rPr lang="en-US" sz="1600" dirty="0"/>
              <a:t> </a:t>
            </a:r>
            <a:r>
              <a:rPr lang="en-US" sz="1600" dirty="0" err="1"/>
              <a:t>uprs</a:t>
            </a:r>
            <a:r>
              <a:rPr lang="en-US" sz="1600" dirty="0"/>
              <a:t> = </a:t>
            </a:r>
            <a:r>
              <a:rPr lang="en-US" sz="1600" dirty="0" err="1"/>
              <a:t>stmt.executeQuery</a:t>
            </a:r>
            <a:r>
              <a:rPr lang="en-US" sz="1600" dirty="0"/>
              <a:t>( "SELECT * FROM students"); </a:t>
            </a:r>
          </a:p>
          <a:p>
            <a:r>
              <a:rPr lang="en-US" sz="1600" dirty="0"/>
              <a:t>	while (</a:t>
            </a:r>
            <a:r>
              <a:rPr lang="en-US" sz="1600" dirty="0" err="1"/>
              <a:t>uprs.next</a:t>
            </a:r>
            <a:r>
              <a:rPr lang="en-US" sz="1600" dirty="0"/>
              <a:t>()) { </a:t>
            </a:r>
          </a:p>
          <a:p>
            <a:r>
              <a:rPr lang="en-US" sz="1600" dirty="0"/>
              <a:t>	 	String </a:t>
            </a:r>
            <a:r>
              <a:rPr lang="en-US" sz="1600" dirty="0" err="1"/>
              <a:t>old_n</a:t>
            </a:r>
            <a:r>
              <a:rPr lang="en-US" sz="1600" dirty="0"/>
              <a:t> = </a:t>
            </a:r>
            <a:r>
              <a:rPr lang="en-US" sz="1600" dirty="0" err="1"/>
              <a:t>uprs.getString</a:t>
            </a:r>
            <a:r>
              <a:rPr lang="en-US" sz="1600" dirty="0"/>
              <a:t>(“name"); </a:t>
            </a:r>
          </a:p>
          <a:p>
            <a:r>
              <a:rPr lang="en-US" sz="1600" dirty="0"/>
              <a:t>		</a:t>
            </a:r>
            <a:r>
              <a:rPr lang="en-US" sz="1600" dirty="0" err="1"/>
              <a:t>uprs.updateString</a:t>
            </a:r>
            <a:r>
              <a:rPr lang="en-US" sz="1600" dirty="0"/>
              <a:t>( “name", “Mohammad” + </a:t>
            </a:r>
            <a:r>
              <a:rPr lang="en-US" sz="1600" dirty="0" err="1"/>
              <a:t>old_n</a:t>
            </a:r>
            <a:r>
              <a:rPr lang="en-US" sz="1600" dirty="0"/>
              <a:t>); </a:t>
            </a:r>
          </a:p>
          <a:p>
            <a:r>
              <a:rPr lang="en-US" sz="1600" dirty="0"/>
              <a:t>		</a:t>
            </a:r>
            <a:r>
              <a:rPr lang="en-US" sz="1600" dirty="0" err="1"/>
              <a:t>uprs.updateRow</a:t>
            </a:r>
            <a:r>
              <a:rPr lang="en-US" sz="1600" dirty="0"/>
              <a:t>(); } </a:t>
            </a:r>
          </a:p>
          <a:p>
            <a:r>
              <a:rPr lang="en-US" sz="1600" dirty="0"/>
              <a:t>	} catch (</a:t>
            </a:r>
            <a:r>
              <a:rPr lang="en-US" sz="1600" dirty="0" err="1"/>
              <a:t>SQLException</a:t>
            </a:r>
            <a:r>
              <a:rPr lang="en-US" sz="1600" dirty="0"/>
              <a:t> e ) {} finally { if (</a:t>
            </a:r>
            <a:r>
              <a:rPr lang="en-US" sz="1600" dirty="0" err="1"/>
              <a:t>stmt</a:t>
            </a:r>
            <a:r>
              <a:rPr lang="en-US" sz="1600" dirty="0"/>
              <a:t> != null) { </a:t>
            </a:r>
            <a:r>
              <a:rPr lang="en-US" sz="1600" dirty="0" err="1"/>
              <a:t>stmt.close</a:t>
            </a:r>
            <a:r>
              <a:rPr lang="en-US" sz="1600" dirty="0"/>
              <a:t>(); } } </a:t>
            </a:r>
          </a:p>
          <a:p>
            <a:r>
              <a:rPr lang="en-US" sz="1600" dirty="0"/>
              <a:t>}</a:t>
            </a:r>
          </a:p>
        </p:txBody>
      </p:sp>
      <p:sp>
        <p:nvSpPr>
          <p:cNvPr id="2" name="Rounded Rectangle 1"/>
          <p:cNvSpPr/>
          <p:nvPr/>
        </p:nvSpPr>
        <p:spPr>
          <a:xfrm>
            <a:off x="2286000" y="4419600"/>
            <a:ext cx="5638800" cy="533400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5285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2" grpId="0" animBg="1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Result Set Types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457200" y="1447800"/>
            <a:ext cx="8458200" cy="4953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Char char="§"/>
            </a:pPr>
            <a:r>
              <a:rPr lang="en-US" sz="2200" dirty="0">
                <a:solidFill>
                  <a:srgbClr val="0070C0"/>
                </a:solidFill>
              </a:rPr>
              <a:t>TYPE_FORWARD_ONLY</a:t>
            </a:r>
            <a:r>
              <a:rPr lang="en-US" sz="2200" dirty="0"/>
              <a:t> (the default)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/>
              <a:t>The result set is </a:t>
            </a:r>
            <a:r>
              <a:rPr lang="en-US" sz="2200" u="sng" dirty="0"/>
              <a:t>not</a:t>
            </a:r>
            <a:r>
              <a:rPr lang="en-US" sz="2200" dirty="0"/>
              <a:t> scrollable</a:t>
            </a:r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  <a:p>
            <a:pPr>
              <a:buFont typeface="Wingdings" pitchFamily="2" charset="2"/>
              <a:buChar char="§"/>
            </a:pPr>
            <a:r>
              <a:rPr lang="en-US" sz="2200" dirty="0">
                <a:solidFill>
                  <a:srgbClr val="0070C0"/>
                </a:solidFill>
              </a:rPr>
              <a:t>TYPE_SCROLL_INSENSITIVE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/>
              <a:t>The result set is scrollable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/>
              <a:t>The result set is </a:t>
            </a:r>
            <a:r>
              <a:rPr lang="en-US" sz="2200" u="sng" dirty="0"/>
              <a:t>insensitive</a:t>
            </a:r>
            <a:r>
              <a:rPr lang="en-US" sz="2200" dirty="0"/>
              <a:t> to changes made to the underlying data source while it is open</a:t>
            </a:r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  <a:p>
            <a:pPr>
              <a:buFont typeface="Wingdings" pitchFamily="2" charset="2"/>
              <a:buChar char="§"/>
            </a:pPr>
            <a:r>
              <a:rPr lang="en-US" sz="2200" dirty="0">
                <a:solidFill>
                  <a:srgbClr val="0070C0"/>
                </a:solidFill>
              </a:rPr>
              <a:t>TYPE_SCROLL_SENSITIVE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/>
              <a:t>The result set is scrollable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/>
              <a:t>The result set is </a:t>
            </a:r>
            <a:r>
              <a:rPr lang="en-US" sz="2200" u="sng" dirty="0"/>
              <a:t>sensitive</a:t>
            </a:r>
            <a:r>
              <a:rPr lang="en-US" sz="2200" dirty="0"/>
              <a:t> to changes made to the underlying data source while it is open</a:t>
            </a:r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lvl="2">
              <a:buFont typeface="Wingdings" pitchFamily="2" charset="2"/>
              <a:buChar char="§"/>
            </a:pPr>
            <a:endParaRPr lang="en-US" sz="1400" dirty="0"/>
          </a:p>
          <a:p>
            <a:pPr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130459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Result Set Concurrency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457200" y="1447800"/>
            <a:ext cx="8458200" cy="4953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Char char="§"/>
            </a:pPr>
            <a:r>
              <a:rPr lang="en-US" sz="2800" dirty="0"/>
              <a:t>The concurrency of a </a:t>
            </a:r>
            <a:r>
              <a:rPr lang="en-US" sz="2800" dirty="0" err="1"/>
              <a:t>ResultSet</a:t>
            </a:r>
            <a:r>
              <a:rPr lang="en-US" sz="2800" dirty="0"/>
              <a:t> object determines what level of update functionality is supported</a:t>
            </a:r>
          </a:p>
          <a:p>
            <a:pPr>
              <a:buFont typeface="Wingdings" pitchFamily="2" charset="2"/>
              <a:buChar char="§"/>
            </a:pPr>
            <a:endParaRPr lang="en-US" sz="2800" dirty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n-US" sz="2800" dirty="0"/>
              <a:t>Concurrency levels: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>
                <a:solidFill>
                  <a:srgbClr val="0070C0"/>
                </a:solidFill>
              </a:rPr>
              <a:t>CONCUR_READ_ONLY </a:t>
            </a:r>
            <a:r>
              <a:rPr lang="en-US" sz="2400" dirty="0"/>
              <a:t>(the default)</a:t>
            </a:r>
          </a:p>
          <a:p>
            <a:pPr lvl="2">
              <a:buFont typeface="Wingdings" pitchFamily="2" charset="2"/>
              <a:buChar char="§"/>
            </a:pPr>
            <a:r>
              <a:rPr lang="en-US" dirty="0"/>
              <a:t>The result set </a:t>
            </a:r>
            <a:r>
              <a:rPr lang="en-US" u="sng" dirty="0"/>
              <a:t>cannot</a:t>
            </a:r>
            <a:r>
              <a:rPr lang="en-US" dirty="0"/>
              <a:t> be updated</a:t>
            </a:r>
          </a:p>
          <a:p>
            <a:pPr lvl="2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r>
              <a:rPr lang="en-US" sz="2400" dirty="0">
                <a:solidFill>
                  <a:srgbClr val="0070C0"/>
                </a:solidFill>
              </a:rPr>
              <a:t>CONCUR_UPDATABLE</a:t>
            </a:r>
          </a:p>
          <a:p>
            <a:pPr lvl="2">
              <a:buFont typeface="Wingdings" pitchFamily="2" charset="2"/>
              <a:buChar char="§"/>
            </a:pPr>
            <a:r>
              <a:rPr lang="en-US" dirty="0"/>
              <a:t>The result set </a:t>
            </a:r>
            <a:r>
              <a:rPr lang="en-US" u="sng" dirty="0"/>
              <a:t>can</a:t>
            </a:r>
            <a:r>
              <a:rPr lang="en-US" dirty="0"/>
              <a:t> be updated</a:t>
            </a:r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8451423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Prepared Statements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457200" y="1447800"/>
            <a:ext cx="8229600" cy="4953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Char char="§"/>
            </a:pPr>
            <a:r>
              <a:rPr lang="en-US" sz="2200" dirty="0"/>
              <a:t>JDBC allows using </a:t>
            </a:r>
            <a:r>
              <a:rPr lang="en-US" sz="2400" dirty="0"/>
              <a:t>a </a:t>
            </a:r>
            <a:r>
              <a:rPr lang="en-US" sz="2400" dirty="0" err="1"/>
              <a:t>PreparedStatement</a:t>
            </a:r>
            <a:r>
              <a:rPr lang="en-US" sz="2400" dirty="0"/>
              <a:t> object for sending SQL statements to a database</a:t>
            </a:r>
          </a:p>
          <a:p>
            <a:pPr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r>
              <a:rPr lang="en-US" sz="2400" dirty="0"/>
              <a:t>This way, the same statement can be used with different values many times </a:t>
            </a:r>
            <a:endParaRPr lang="en-US" sz="2200" dirty="0"/>
          </a:p>
          <a:p>
            <a:pPr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2057400" y="3581400"/>
            <a:ext cx="4639283" cy="3046988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/>
              <a:t>…</a:t>
            </a:r>
          </a:p>
          <a:p>
            <a:r>
              <a:rPr lang="en-US" sz="1600" dirty="0"/>
              <a:t>String </a:t>
            </a:r>
            <a:r>
              <a:rPr lang="en-US" sz="1600" dirty="0" err="1"/>
              <a:t>sql</a:t>
            </a:r>
            <a:r>
              <a:rPr lang="en-US" sz="1600" dirty="0"/>
              <a:t> = “INSERT into students values (?, ?)”;</a:t>
            </a:r>
          </a:p>
          <a:p>
            <a:r>
              <a:rPr lang="en-US" sz="1600" dirty="0" err="1"/>
              <a:t>PreparedStatement</a:t>
            </a:r>
            <a:r>
              <a:rPr lang="en-US" sz="1600" dirty="0"/>
              <a:t> </a:t>
            </a:r>
            <a:r>
              <a:rPr lang="en-US" sz="1600" dirty="0" err="1"/>
              <a:t>ps</a:t>
            </a:r>
            <a:r>
              <a:rPr lang="en-US" sz="1600" dirty="0"/>
              <a:t> = </a:t>
            </a:r>
            <a:r>
              <a:rPr lang="en-US" sz="1600" dirty="0" err="1"/>
              <a:t>conn.prepareStatement</a:t>
            </a:r>
            <a:r>
              <a:rPr lang="en-US" sz="1600" dirty="0"/>
              <a:t>(</a:t>
            </a:r>
            <a:r>
              <a:rPr lang="en-US" sz="1600" dirty="0" err="1"/>
              <a:t>sql</a:t>
            </a:r>
            <a:r>
              <a:rPr lang="en-US" sz="1600" dirty="0"/>
              <a:t>);</a:t>
            </a:r>
          </a:p>
          <a:p>
            <a:r>
              <a:rPr lang="en-US" sz="1600" dirty="0" err="1"/>
              <a:t>ps.clearParameters</a:t>
            </a:r>
            <a:r>
              <a:rPr lang="en-US" sz="1600" dirty="0"/>
              <a:t>();</a:t>
            </a:r>
          </a:p>
          <a:p>
            <a:r>
              <a:rPr lang="en-US" sz="1600" dirty="0" err="1"/>
              <a:t>ps.setInt</a:t>
            </a:r>
            <a:r>
              <a:rPr lang="en-US" sz="1600" dirty="0"/>
              <a:t>(1, 111);</a:t>
            </a:r>
          </a:p>
          <a:p>
            <a:r>
              <a:rPr lang="en-US" sz="1600" dirty="0" err="1"/>
              <a:t>ps.setString</a:t>
            </a:r>
            <a:r>
              <a:rPr lang="en-US" sz="1600" dirty="0"/>
              <a:t>(2, “</a:t>
            </a:r>
            <a:r>
              <a:rPr lang="en-US" sz="1600" dirty="0" err="1"/>
              <a:t>Hammoud</a:t>
            </a:r>
            <a:r>
              <a:rPr lang="en-US" sz="1600" dirty="0"/>
              <a:t>”);</a:t>
            </a:r>
          </a:p>
          <a:p>
            <a:r>
              <a:rPr lang="en-US" sz="1600" dirty="0" err="1"/>
              <a:t>int</a:t>
            </a:r>
            <a:r>
              <a:rPr lang="en-US" sz="1600" dirty="0"/>
              <a:t> numRows1 = </a:t>
            </a:r>
            <a:r>
              <a:rPr lang="en-US" sz="1600" dirty="0" err="1"/>
              <a:t>ps.executeUpdate</a:t>
            </a:r>
            <a:r>
              <a:rPr lang="en-US" sz="1600" dirty="0"/>
              <a:t>();</a:t>
            </a:r>
          </a:p>
          <a:p>
            <a:endParaRPr lang="en-US" sz="1600" dirty="0"/>
          </a:p>
          <a:p>
            <a:r>
              <a:rPr lang="en-US" sz="1600" dirty="0" err="1"/>
              <a:t>ps.setInt</a:t>
            </a:r>
            <a:r>
              <a:rPr lang="en-US" sz="1600" dirty="0"/>
              <a:t>(1, 222);</a:t>
            </a:r>
          </a:p>
          <a:p>
            <a:r>
              <a:rPr lang="en-US" sz="1600" dirty="0" err="1"/>
              <a:t>ps.setString</a:t>
            </a:r>
            <a:r>
              <a:rPr lang="en-US" sz="1600" dirty="0"/>
              <a:t>(2, “</a:t>
            </a:r>
            <a:r>
              <a:rPr lang="en-US" sz="1600" dirty="0" err="1"/>
              <a:t>Esam</a:t>
            </a:r>
            <a:r>
              <a:rPr lang="en-US" sz="1600" dirty="0"/>
              <a:t>”);</a:t>
            </a:r>
          </a:p>
          <a:p>
            <a:r>
              <a:rPr lang="en-US" sz="1600" dirty="0" err="1"/>
              <a:t>int</a:t>
            </a:r>
            <a:r>
              <a:rPr lang="en-US" sz="1600" dirty="0"/>
              <a:t> numRows2 = </a:t>
            </a:r>
            <a:r>
              <a:rPr lang="en-US" sz="1600" dirty="0" err="1"/>
              <a:t>ps.executeUpdate</a:t>
            </a:r>
            <a:r>
              <a:rPr lang="en-US" sz="1600" dirty="0"/>
              <a:t>();</a:t>
            </a:r>
          </a:p>
          <a:p>
            <a:r>
              <a:rPr lang="en-US" sz="1600" dirty="0"/>
              <a:t>…</a:t>
            </a:r>
          </a:p>
        </p:txBody>
      </p:sp>
      <p:sp>
        <p:nvSpPr>
          <p:cNvPr id="3" name="Oval 2"/>
          <p:cNvSpPr/>
          <p:nvPr/>
        </p:nvSpPr>
        <p:spPr>
          <a:xfrm>
            <a:off x="5469480" y="3784362"/>
            <a:ext cx="533400" cy="381000"/>
          </a:xfrm>
          <a:prstGeom prst="ellipse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ounded Rectangle 3"/>
          <p:cNvSpPr/>
          <p:nvPr/>
        </p:nvSpPr>
        <p:spPr>
          <a:xfrm>
            <a:off x="2091584" y="4631108"/>
            <a:ext cx="3166216" cy="702892"/>
          </a:xfrm>
          <a:prstGeom prst="roundRect">
            <a:avLst/>
          </a:prstGeom>
          <a:noFill/>
          <a:ln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2091584" y="5612444"/>
            <a:ext cx="3166216" cy="712156"/>
          </a:xfrm>
          <a:prstGeom prst="roundRect">
            <a:avLst/>
          </a:prstGeom>
          <a:noFill/>
          <a:ln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5317080" y="4821608"/>
            <a:ext cx="304800" cy="321892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10" name="Oval 9"/>
          <p:cNvSpPr/>
          <p:nvPr/>
        </p:nvSpPr>
        <p:spPr>
          <a:xfrm>
            <a:off x="5317080" y="5772677"/>
            <a:ext cx="304800" cy="321892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8280837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2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2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2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3" grpId="0" animBg="1"/>
      <p:bldP spid="4" grpId="0" animBg="1"/>
      <p:bldP spid="9" grpId="0" animBg="1"/>
      <p:bldP spid="5" grpId="0" animBg="1"/>
      <p:bldP spid="10" grpId="0" animBg="1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Next Class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2578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2800" dirty="0"/>
          </a:p>
          <a:p>
            <a:pPr marL="0" indent="0" algn="ctr">
              <a:buNone/>
            </a:pPr>
            <a:endParaRPr lang="en-US" sz="2800" dirty="0"/>
          </a:p>
          <a:p>
            <a:pPr marL="0" indent="0" algn="ctr">
              <a:buNone/>
            </a:pPr>
            <a:r>
              <a:rPr lang="en-US" sz="4800" dirty="0">
                <a:solidFill>
                  <a:srgbClr val="0070C0"/>
                </a:solidFill>
              </a:rPr>
              <a:t>Object-Relational Mapping</a:t>
            </a:r>
          </a:p>
          <a:p>
            <a:pPr marL="0" indent="0" algn="ctr">
              <a:buNone/>
            </a:pPr>
            <a:r>
              <a:rPr lang="en-US" sz="4800" dirty="0">
                <a:solidFill>
                  <a:srgbClr val="0070C0"/>
                </a:solidFill>
              </a:rPr>
              <a:t>(ORM)</a:t>
            </a:r>
            <a:endParaRPr lang="en-US" sz="2400" dirty="0"/>
          </a:p>
          <a:p>
            <a:pPr>
              <a:buFont typeface="Wingdings" pitchFamily="2" charset="2"/>
              <a:buChar char="§"/>
            </a:pPr>
            <a:endParaRPr lang="en-US" sz="2000" dirty="0"/>
          </a:p>
          <a:p>
            <a:pPr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>
              <a:buFont typeface="Wingdings" pitchFamily="2" charset="2"/>
              <a:buChar char="§"/>
            </a:pPr>
            <a:endParaRPr lang="en-US" sz="2200" dirty="0"/>
          </a:p>
          <a:p>
            <a:pPr>
              <a:buFont typeface="Wingdings" pitchFamily="2" charset="2"/>
              <a:buChar char="§"/>
            </a:pPr>
            <a:endParaRPr lang="en-US" sz="2200" dirty="0"/>
          </a:p>
          <a:p>
            <a:pPr>
              <a:buFont typeface="Wingdings" pitchFamily="2" charset="2"/>
              <a:buChar char="§"/>
            </a:pPr>
            <a:endParaRPr lang="en-US" sz="2200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2"/>
            <a:endParaRPr lang="en-US" dirty="0"/>
          </a:p>
          <a:p>
            <a:pPr lvl="1"/>
            <a:endParaRPr lang="en-US" dirty="0"/>
          </a:p>
          <a:p>
            <a:pPr lvl="2"/>
            <a:endParaRPr lang="en-US" dirty="0"/>
          </a:p>
          <a:p>
            <a:pPr lvl="1"/>
            <a:endParaRPr lang="en-US" dirty="0"/>
          </a:p>
          <a:p>
            <a:pPr lvl="3"/>
            <a:endParaRPr lang="en-US" dirty="0"/>
          </a:p>
          <a:p>
            <a:pPr lvl="1"/>
            <a:endParaRPr lang="en-US" dirty="0"/>
          </a:p>
        </p:txBody>
      </p:sp>
      <p:pic>
        <p:nvPicPr>
          <p:cNvPr id="9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875427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7" name="Rectangle 307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Bulk Insertions</a:t>
            </a:r>
          </a:p>
        </p:txBody>
      </p:sp>
      <p:sp>
        <p:nvSpPr>
          <p:cNvPr id="23558" name="Rectangle 3075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>
                <a:ea typeface="ＭＳ Ｐゴシック" pitchFamily="34" charset="-128"/>
              </a:rPr>
              <a:t>How to insert, say, a table of “foreign-student”, in </a:t>
            </a:r>
            <a:r>
              <a:rPr lang="en-US" i="1" dirty="0">
                <a:solidFill>
                  <a:srgbClr val="0070C0"/>
                </a:solidFill>
                <a:ea typeface="ＭＳ Ｐゴシック" pitchFamily="34" charset="-128"/>
              </a:rPr>
              <a:t>bulk</a:t>
            </a:r>
            <a:r>
              <a:rPr lang="en-US" dirty="0">
                <a:ea typeface="ＭＳ Ｐゴシック" pitchFamily="34" charset="-128"/>
              </a:rPr>
              <a:t>?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981200" y="3268849"/>
            <a:ext cx="5358583" cy="156966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sz="3200" b="1" dirty="0">
                <a:ea typeface="ＭＳ Ｐゴシック" pitchFamily="34" charset="-128"/>
              </a:rPr>
              <a:t>insert into </a:t>
            </a:r>
            <a:r>
              <a:rPr lang="en-US" sz="3200" dirty="0">
                <a:ea typeface="ＭＳ Ｐゴシック" pitchFamily="34" charset="-128"/>
              </a:rPr>
              <a:t>student</a:t>
            </a:r>
          </a:p>
          <a:p>
            <a:r>
              <a:rPr lang="en-US" sz="3200" dirty="0">
                <a:ea typeface="ＭＳ Ｐゴシック" pitchFamily="34" charset="-128"/>
              </a:rPr>
              <a:t>	</a:t>
            </a:r>
            <a:r>
              <a:rPr lang="en-US" sz="3200" b="1" dirty="0">
                <a:ea typeface="ＭＳ Ｐゴシック" pitchFamily="34" charset="-128"/>
              </a:rPr>
              <a:t>select</a:t>
            </a:r>
            <a:r>
              <a:rPr lang="en-US" sz="3200" dirty="0">
                <a:ea typeface="ＭＳ Ｐゴシック" pitchFamily="34" charset="-128"/>
              </a:rPr>
              <a:t> </a:t>
            </a:r>
            <a:r>
              <a:rPr lang="en-US" sz="3200" dirty="0" err="1">
                <a:ea typeface="ＭＳ Ｐゴシック" pitchFamily="34" charset="-128"/>
              </a:rPr>
              <a:t>ssn</a:t>
            </a:r>
            <a:r>
              <a:rPr lang="en-US" sz="3200" dirty="0">
                <a:ea typeface="ＭＳ Ｐゴシック" pitchFamily="34" charset="-128"/>
              </a:rPr>
              <a:t>, name, address</a:t>
            </a:r>
          </a:p>
          <a:p>
            <a:r>
              <a:rPr lang="en-US" sz="3200" dirty="0">
                <a:ea typeface="ＭＳ Ｐゴシック" pitchFamily="34" charset="-128"/>
              </a:rPr>
              <a:t>          </a:t>
            </a:r>
            <a:r>
              <a:rPr lang="en-US" sz="3200" b="1" dirty="0">
                <a:ea typeface="ＭＳ Ｐゴシック" pitchFamily="34" charset="-128"/>
              </a:rPr>
              <a:t>from</a:t>
            </a:r>
            <a:r>
              <a:rPr lang="en-US" sz="3200" dirty="0">
                <a:ea typeface="ＭＳ Ｐゴシック" pitchFamily="34" charset="-128"/>
              </a:rPr>
              <a:t> foreign-student</a:t>
            </a:r>
            <a:endParaRPr lang="en-US" sz="3200" b="1" dirty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819701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Revisit: Deletions</a:t>
            </a:r>
          </a:p>
        </p:txBody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dirty="0">
                <a:ea typeface="ＭＳ Ｐゴシック" pitchFamily="34" charset="-128"/>
              </a:rPr>
              <a:t>Delete the record of ‘smith’</a:t>
            </a:r>
            <a:endParaRPr lang="en-US" b="1" dirty="0">
              <a:ea typeface="ＭＳ Ｐゴシック" pitchFamily="34" charset="-128"/>
            </a:endParaRPr>
          </a:p>
          <a:p>
            <a:pPr lvl="1">
              <a:buFontTx/>
              <a:buNone/>
            </a:pPr>
            <a:endParaRPr lang="en-US" b="1" dirty="0">
              <a:ea typeface="ＭＳ Ｐゴシック" pitchFamily="34" charset="-128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701183" y="2667000"/>
            <a:ext cx="3642728" cy="1077218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sz="3200" b="1" dirty="0">
                <a:ea typeface="ＭＳ Ｐゴシック" pitchFamily="34" charset="-128"/>
              </a:rPr>
              <a:t>delete from </a:t>
            </a:r>
            <a:r>
              <a:rPr lang="en-US" sz="3200" dirty="0">
                <a:ea typeface="ＭＳ Ｐゴシック" pitchFamily="34" charset="-128"/>
              </a:rPr>
              <a:t>student</a:t>
            </a:r>
          </a:p>
          <a:p>
            <a:r>
              <a:rPr lang="en-US" sz="3200" b="1" dirty="0">
                <a:ea typeface="ＭＳ Ｐゴシック" pitchFamily="34" charset="-128"/>
              </a:rPr>
              <a:t>where</a:t>
            </a:r>
            <a:r>
              <a:rPr lang="en-US" sz="3200" dirty="0">
                <a:ea typeface="ＭＳ Ｐゴシック" pitchFamily="34" charset="-128"/>
              </a:rPr>
              <a:t> name=‘smith’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1752600" y="4419600"/>
            <a:ext cx="5715000" cy="609600"/>
          </a:xfrm>
          <a:prstGeom prst="round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ctr"/>
            <a:r>
              <a:rPr lang="en-US" sz="2000" dirty="0">
                <a:ea typeface="ＭＳ Ｐゴシック" pitchFamily="34" charset="-128"/>
              </a:rPr>
              <a:t>Be careful - it deletes ALL the ‘smith’s!</a:t>
            </a:r>
            <a:endParaRPr lang="en-US" sz="2000" b="1" dirty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282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Revisit: Updates</a:t>
            </a:r>
          </a:p>
        </p:txBody>
      </p:sp>
      <p:sp>
        <p:nvSpPr>
          <p:cNvPr id="2765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dirty="0">
                <a:ea typeface="ＭＳ Ｐゴシック" pitchFamily="34" charset="-128"/>
              </a:rPr>
              <a:t>Update the grade to ‘A’ for </a:t>
            </a:r>
            <a:r>
              <a:rPr lang="en-US" dirty="0" err="1">
                <a:ea typeface="ＭＳ Ｐゴシック" pitchFamily="34" charset="-128"/>
              </a:rPr>
              <a:t>ssn</a:t>
            </a:r>
            <a:r>
              <a:rPr lang="en-US" dirty="0">
                <a:ea typeface="ＭＳ Ｐゴシック" pitchFamily="34" charset="-128"/>
              </a:rPr>
              <a:t>=123 and course 15-415</a:t>
            </a:r>
          </a:p>
          <a:p>
            <a:pPr lvl="1">
              <a:buFontTx/>
              <a:buNone/>
            </a:pPr>
            <a:endParaRPr lang="en-US" b="1" dirty="0">
              <a:ea typeface="ＭＳ Ｐゴシック" pitchFamily="34" charset="-128"/>
            </a:endParaRPr>
          </a:p>
          <a:p>
            <a:pPr lvl="1">
              <a:buFontTx/>
              <a:buNone/>
            </a:pPr>
            <a:endParaRPr lang="en-US" b="1" dirty="0">
              <a:ea typeface="ＭＳ Ｐゴシック" pitchFamily="34" charset="-128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752600" y="3124200"/>
            <a:ext cx="6051850" cy="156966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sz="3200" b="1" dirty="0">
                <a:ea typeface="ＭＳ Ｐゴシック" pitchFamily="34" charset="-128"/>
              </a:rPr>
              <a:t>update </a:t>
            </a:r>
            <a:r>
              <a:rPr lang="en-US" sz="3200" dirty="0">
                <a:ea typeface="ＭＳ Ｐゴシック" pitchFamily="34" charset="-128"/>
              </a:rPr>
              <a:t>takes</a:t>
            </a:r>
            <a:endParaRPr lang="en-US" sz="3200" b="1" dirty="0">
              <a:ea typeface="ＭＳ Ｐゴシック" pitchFamily="34" charset="-128"/>
            </a:endParaRPr>
          </a:p>
          <a:p>
            <a:r>
              <a:rPr lang="en-US" sz="3200" b="1" dirty="0">
                <a:ea typeface="ＭＳ Ｐゴシック" pitchFamily="34" charset="-128"/>
              </a:rPr>
              <a:t>set </a:t>
            </a:r>
            <a:r>
              <a:rPr lang="en-US" sz="3200" dirty="0">
                <a:ea typeface="ＭＳ Ｐゴシック" pitchFamily="34" charset="-128"/>
              </a:rPr>
              <a:t>grade=‘A’</a:t>
            </a:r>
            <a:endParaRPr lang="en-US" sz="3200" b="1" dirty="0">
              <a:ea typeface="ＭＳ Ｐゴシック" pitchFamily="34" charset="-128"/>
            </a:endParaRPr>
          </a:p>
          <a:p>
            <a:r>
              <a:rPr lang="en-US" sz="3200" b="1" dirty="0">
                <a:ea typeface="ＭＳ Ｐゴシック" pitchFamily="34" charset="-128"/>
              </a:rPr>
              <a:t>where </a:t>
            </a:r>
            <a:r>
              <a:rPr lang="en-US" sz="3200" dirty="0" err="1">
                <a:ea typeface="ＭＳ Ｐゴシック" pitchFamily="34" charset="-128"/>
              </a:rPr>
              <a:t>ssn</a:t>
            </a:r>
            <a:r>
              <a:rPr lang="en-US" sz="3200" dirty="0">
                <a:ea typeface="ＭＳ Ｐゴシック" pitchFamily="34" charset="-128"/>
              </a:rPr>
              <a:t> = 123 and c-id= ‘15-415’</a:t>
            </a:r>
            <a:endParaRPr lang="en-US" sz="3200" b="1" dirty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58638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Updating Views</a:t>
            </a:r>
          </a:p>
        </p:txBody>
      </p:sp>
      <p:sp>
        <p:nvSpPr>
          <p:cNvPr id="2867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sz="2400" dirty="0">
                <a:ea typeface="ＭＳ Ｐゴシック" pitchFamily="34" charset="-128"/>
              </a:rPr>
              <a:t>Consider the following view:</a:t>
            </a:r>
          </a:p>
          <a:p>
            <a:pPr>
              <a:buFont typeface="Wingdings" pitchFamily="2" charset="2"/>
              <a:buChar char="§"/>
            </a:pPr>
            <a:endParaRPr lang="en-US" dirty="0">
              <a:ea typeface="ＭＳ Ｐゴシック" pitchFamily="34" charset="-128"/>
            </a:endParaRPr>
          </a:p>
          <a:p>
            <a:pPr marL="0" indent="0">
              <a:buNone/>
            </a:pPr>
            <a:endParaRPr lang="en-US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§"/>
            </a:pPr>
            <a:r>
              <a:rPr lang="en-US" sz="2400" dirty="0">
                <a:ea typeface="ＭＳ Ｐゴシック" pitchFamily="34" charset="-128"/>
              </a:rPr>
              <a:t>What if c-id is modified to ’15-440’?</a:t>
            </a:r>
          </a:p>
          <a:p>
            <a:pPr>
              <a:buFont typeface="Wingdings" pitchFamily="2" charset="2"/>
              <a:buChar char="§"/>
            </a:pPr>
            <a:endParaRPr lang="en-US" sz="2400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§"/>
            </a:pPr>
            <a:r>
              <a:rPr lang="en-US" sz="2400" dirty="0">
                <a:ea typeface="ＭＳ Ｐゴシック" pitchFamily="34" charset="-128"/>
              </a:rPr>
              <a:t>What if c-id is deleted?</a:t>
            </a:r>
          </a:p>
          <a:p>
            <a:pPr lvl="1">
              <a:buFontTx/>
              <a:buNone/>
            </a:pPr>
            <a:endParaRPr lang="en-US" dirty="0">
              <a:ea typeface="ＭＳ Ｐゴシック" pitchFamily="34" charset="-128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493378" y="2209800"/>
            <a:ext cx="5639557" cy="830997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dirty="0">
                <a:ea typeface="ＭＳ Ｐゴシック" pitchFamily="34" charset="-128"/>
              </a:rPr>
              <a:t>create view</a:t>
            </a:r>
            <a:r>
              <a:rPr lang="en-US" sz="2400" dirty="0">
                <a:ea typeface="ＭＳ Ｐゴシック" pitchFamily="34" charset="-128"/>
              </a:rPr>
              <a:t> </a:t>
            </a:r>
            <a:r>
              <a:rPr lang="en-US" sz="2400" dirty="0" err="1">
                <a:ea typeface="ＭＳ Ｐゴシック" pitchFamily="34" charset="-128"/>
              </a:rPr>
              <a:t>db</a:t>
            </a:r>
            <a:r>
              <a:rPr lang="en-US" sz="2400" dirty="0">
                <a:ea typeface="ＭＳ Ｐゴシック" pitchFamily="34" charset="-128"/>
              </a:rPr>
              <a:t>-takes </a:t>
            </a:r>
            <a:r>
              <a:rPr lang="en-US" sz="2400" b="1" dirty="0">
                <a:ea typeface="ＭＳ Ｐゴシック" pitchFamily="34" charset="-128"/>
              </a:rPr>
              <a:t>as</a:t>
            </a:r>
            <a:endParaRPr lang="en-US" sz="2400" dirty="0">
              <a:ea typeface="ＭＳ Ｐゴシック" pitchFamily="34" charset="-128"/>
            </a:endParaRPr>
          </a:p>
          <a:p>
            <a:r>
              <a:rPr lang="en-US" sz="2400" dirty="0">
                <a:ea typeface="ＭＳ Ｐゴシック" pitchFamily="34" charset="-128"/>
              </a:rPr>
              <a:t>   (</a:t>
            </a:r>
            <a:r>
              <a:rPr lang="en-US" sz="2400" b="1" dirty="0">
                <a:ea typeface="ＭＳ Ｐゴシック" pitchFamily="34" charset="-128"/>
              </a:rPr>
              <a:t>select</a:t>
            </a:r>
            <a:r>
              <a:rPr lang="en-US" sz="2400" dirty="0">
                <a:ea typeface="ＭＳ Ｐゴシック" pitchFamily="34" charset="-128"/>
              </a:rPr>
              <a:t> * </a:t>
            </a:r>
            <a:r>
              <a:rPr lang="en-US" sz="2400" b="1" dirty="0">
                <a:ea typeface="ＭＳ Ｐゴシック" pitchFamily="34" charset="-128"/>
              </a:rPr>
              <a:t>from</a:t>
            </a:r>
            <a:r>
              <a:rPr lang="en-US" sz="2400" dirty="0">
                <a:ea typeface="ＭＳ Ｐゴシック" pitchFamily="34" charset="-128"/>
              </a:rPr>
              <a:t> takes </a:t>
            </a:r>
            <a:r>
              <a:rPr lang="en-US" sz="2400" b="1" dirty="0">
                <a:ea typeface="ＭＳ Ｐゴシック" pitchFamily="34" charset="-128"/>
              </a:rPr>
              <a:t>where</a:t>
            </a:r>
            <a:r>
              <a:rPr lang="en-US" sz="2400" dirty="0">
                <a:ea typeface="ＭＳ Ｐゴシック" pitchFamily="34" charset="-128"/>
              </a:rPr>
              <a:t> c-id=“15-415”)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1143000" y="4800600"/>
            <a:ext cx="6934200" cy="609600"/>
          </a:xfrm>
          <a:prstGeom prst="round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 Rule of thumb: A command that affects a row in the view affects all corresponding rows in underlying tables!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1143000" y="5638800"/>
            <a:ext cx="6934200" cy="609600"/>
          </a:xfrm>
          <a:prstGeom prst="round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ea typeface="ＭＳ Ｐゴシック" pitchFamily="34" charset="-128"/>
              </a:rPr>
              <a:t>View updates are tricky - typically, we can only update views that have no joins, nor aggregates!</a:t>
            </a:r>
          </a:p>
        </p:txBody>
      </p:sp>
    </p:spTree>
    <p:extLst>
      <p:ext uri="{BB962C8B-B14F-4D97-AF65-F5344CB8AC3E}">
        <p14:creationId xmlns:p14="http://schemas.microsoft.com/office/powerpoint/2010/main" val="23242048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9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16320</TotalTime>
  <Words>2627</Words>
  <Application>Microsoft Office PowerPoint</Application>
  <PresentationFormat>On-screen Show (4:3)</PresentationFormat>
  <Paragraphs>600</Paragraphs>
  <Slides>54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54</vt:i4>
      </vt:variant>
    </vt:vector>
  </HeadingPairs>
  <TitlesOfParts>
    <vt:vector size="62" baseType="lpstr">
      <vt:lpstr>ＭＳ Ｐゴシック</vt:lpstr>
      <vt:lpstr>Arial</vt:lpstr>
      <vt:lpstr>Book Antiqua</vt:lpstr>
      <vt:lpstr>Calibri</vt:lpstr>
      <vt:lpstr>Times New Roman</vt:lpstr>
      <vt:lpstr>Wingdings</vt:lpstr>
      <vt:lpstr>Office Theme</vt:lpstr>
      <vt:lpstr>Worksheet</vt:lpstr>
      <vt:lpstr>Database Applications (15-415)  SQL-Part III  Lecture 10, February 6, 2018</vt:lpstr>
      <vt:lpstr>Today…</vt:lpstr>
      <vt:lpstr>Outline</vt:lpstr>
      <vt:lpstr>Reminder: Our Mini-U DB</vt:lpstr>
      <vt:lpstr>Revisit: Insertions</vt:lpstr>
      <vt:lpstr>Bulk Insertions</vt:lpstr>
      <vt:lpstr>Revisit: Deletions</vt:lpstr>
      <vt:lpstr>Revisit: Updates</vt:lpstr>
      <vt:lpstr>Updating Views</vt:lpstr>
      <vt:lpstr>Outline</vt:lpstr>
      <vt:lpstr>NULL Values</vt:lpstr>
      <vt:lpstr>Comparing Values In the Presence  of NULL</vt:lpstr>
      <vt:lpstr>Comparing Values In the Presence  of NULL</vt:lpstr>
      <vt:lpstr>Inner Join</vt:lpstr>
      <vt:lpstr>Inner Join</vt:lpstr>
      <vt:lpstr>Outer Join</vt:lpstr>
      <vt:lpstr>PowerPoint Presentation</vt:lpstr>
      <vt:lpstr>Joins</vt:lpstr>
      <vt:lpstr>NULL Values</vt:lpstr>
      <vt:lpstr>NULL Values</vt:lpstr>
      <vt:lpstr>NULL Values</vt:lpstr>
      <vt:lpstr>Inner Joins</vt:lpstr>
      <vt:lpstr>An Example of Inner Joins</vt:lpstr>
      <vt:lpstr>Outer Joins</vt:lpstr>
      <vt:lpstr>PowerPoint Presentation</vt:lpstr>
      <vt:lpstr>Joins</vt:lpstr>
      <vt:lpstr>Outline</vt:lpstr>
      <vt:lpstr>Integrity Constraints- A Review</vt:lpstr>
      <vt:lpstr>Types of Integrity Constraints- A Review</vt:lpstr>
      <vt:lpstr>General Constraints Over a Single Table</vt:lpstr>
      <vt:lpstr>General Constraints Over a Single Table</vt:lpstr>
      <vt:lpstr>General Constraints Across Tables- Motivation</vt:lpstr>
      <vt:lpstr>General Constraints Across Tables- Assertions</vt:lpstr>
      <vt:lpstr>New Domains</vt:lpstr>
      <vt:lpstr>Distinct Types</vt:lpstr>
      <vt:lpstr>Triggers</vt:lpstr>
      <vt:lpstr>A Trigger Example</vt:lpstr>
      <vt:lpstr>A Trigger Example</vt:lpstr>
      <vt:lpstr>A Trigger Example</vt:lpstr>
      <vt:lpstr>Outline</vt:lpstr>
      <vt:lpstr>Java Database Connectivity</vt:lpstr>
      <vt:lpstr>Establishing a Connection</vt:lpstr>
      <vt:lpstr>Establishing a Connection</vt:lpstr>
      <vt:lpstr>Establishing a Connection</vt:lpstr>
      <vt:lpstr>Creating Tables</vt:lpstr>
      <vt:lpstr>Populating Tables</vt:lpstr>
      <vt:lpstr>Querying Tables</vt:lpstr>
      <vt:lpstr>Querying Tables</vt:lpstr>
      <vt:lpstr>Cursor Methods</vt:lpstr>
      <vt:lpstr>Updating Tables</vt:lpstr>
      <vt:lpstr>Result Set Types</vt:lpstr>
      <vt:lpstr>Result Set Concurrency</vt:lpstr>
      <vt:lpstr>Prepared Statements</vt:lpstr>
      <vt:lpstr>Next Class</vt:lpstr>
    </vt:vector>
  </TitlesOfParts>
  <Company>Carnegie Mellon University in Qatar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Dania Abed Rabbou</dc:creator>
  <cp:lastModifiedBy>Yousuf Ahmad</cp:lastModifiedBy>
  <cp:revision>1326</cp:revision>
  <dcterms:created xsi:type="dcterms:W3CDTF">2013-11-24T06:45:02Z</dcterms:created>
  <dcterms:modified xsi:type="dcterms:W3CDTF">2018-02-06T12:04:16Z</dcterms:modified>
</cp:coreProperties>
</file>