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1765" r:id="rId3"/>
    <p:sldId id="1766" r:id="rId4"/>
    <p:sldId id="1767" r:id="rId5"/>
    <p:sldId id="1768" r:id="rId6"/>
    <p:sldId id="1771" r:id="rId7"/>
    <p:sldId id="1769" r:id="rId8"/>
    <p:sldId id="1770" r:id="rId9"/>
    <p:sldId id="17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4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9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Every value is </a:t>
            </a:r>
            <a:r>
              <a:rPr lang="en-US" sz="1800" i="1" dirty="0" smtClean="0">
                <a:solidFill>
                  <a:schemeClr val="bg1">
                    <a:lumMod val="50000"/>
                  </a:schemeClr>
                </a:solidFill>
              </a:rPr>
              <a:t>identified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by an associated key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6425321-2C0C-4BA4-B48A-79013C0BD99D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21356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F2370-A86B-40C6-80A4-FB1383172B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1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pPr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 smtClean="0"/>
              <a:t>Database Applications (15-415)</a:t>
            </a:r>
            <a:br>
              <a:rPr lang="en-US" sz="49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Hadoop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26, April </a:t>
            </a:r>
            <a:r>
              <a:rPr lang="en-US" dirty="0" smtClean="0"/>
              <a:t>19, 2016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Hadoop 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MapReduce is one of the most successful realizations of large-scale “data-parallel” distributed analytics engines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Hadoop is an open source </a:t>
            </a:r>
            <a:br>
              <a:rPr lang="en-US" sz="2400" dirty="0" smtClean="0"/>
            </a:br>
            <a:r>
              <a:rPr lang="en-US" sz="2400" dirty="0" smtClean="0"/>
              <a:t>implementation of MapReduce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Hadoop MapReduce uses Hadoop Distributed File System (HDFS</a:t>
            </a:r>
            <a:r>
              <a:rPr lang="en-US" sz="2400" dirty="0"/>
              <a:t>) as a </a:t>
            </a:r>
            <a:r>
              <a:rPr lang="en-US" sz="2400" dirty="0" smtClean="0"/>
              <a:t>distributed </a:t>
            </a:r>
            <a:r>
              <a:rPr lang="en-US" sz="2400" dirty="0"/>
              <a:t>storage layer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HDFS is an open source implementation of GFS</a:t>
            </a:r>
            <a:endParaRPr lang="en-US" sz="2400" dirty="0"/>
          </a:p>
        </p:txBody>
      </p:sp>
      <p:pic>
        <p:nvPicPr>
          <p:cNvPr id="1028" name="Picture 4" descr="https://encrypted-tbn0.gstatic.com/images?q=tbn:ANd9GcSzzmb_n3BNpPnP8YpR0cwpbRsZAjg7z827Sl0ix378nQO37TN_m9TMQG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362200"/>
            <a:ext cx="1981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31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GFS Data Distribution Policy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93838"/>
            <a:ext cx="8686800" cy="513556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Google File System (GFS) </a:t>
            </a:r>
            <a:r>
              <a:rPr lang="en-US" sz="2400" dirty="0" smtClean="0"/>
              <a:t>is a scalable DFS for data-</a:t>
            </a:r>
            <a:br>
              <a:rPr lang="en-US" sz="2400" dirty="0" smtClean="0"/>
            </a:br>
            <a:r>
              <a:rPr lang="en-US" sz="2400" dirty="0" smtClean="0"/>
              <a:t>intensive applications</a:t>
            </a:r>
          </a:p>
          <a:p>
            <a:pPr marL="0" indent="0">
              <a:buFontTx/>
              <a:buNone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GFS divides large files into multiple pieces called </a:t>
            </a:r>
            <a:r>
              <a:rPr lang="en-US" sz="2400" dirty="0" smtClean="0">
                <a:solidFill>
                  <a:srgbClr val="00B050"/>
                </a:solidFill>
              </a:rPr>
              <a:t>chunks</a:t>
            </a:r>
            <a:r>
              <a:rPr lang="en-US" sz="2400" dirty="0" smtClean="0"/>
              <a:t> or </a:t>
            </a:r>
            <a:r>
              <a:rPr lang="en-US" sz="2400" dirty="0" smtClean="0">
                <a:solidFill>
                  <a:srgbClr val="00B050"/>
                </a:solidFill>
              </a:rPr>
              <a:t>blocks</a:t>
            </a:r>
            <a:r>
              <a:rPr lang="en-US" sz="2400" dirty="0" smtClean="0"/>
              <a:t> (by default 64MB) and stores them on different data servers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400" dirty="0" smtClean="0"/>
              <a:t>This design is referred to as </a:t>
            </a:r>
            <a:r>
              <a:rPr lang="en-US" sz="2400" dirty="0" smtClean="0">
                <a:solidFill>
                  <a:srgbClr val="C00000"/>
                </a:solidFill>
              </a:rPr>
              <a:t>block-based design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Each GFS chunk has a unique 64-bit identifier and is stored as a file in the lower-layer local file system on the data server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en-US" sz="2400" dirty="0" smtClean="0"/>
              <a:t>GFS distributes chunks across cluster data servers using a </a:t>
            </a:r>
            <a:r>
              <a:rPr lang="en-US" sz="2400" dirty="0" smtClean="0">
                <a:solidFill>
                  <a:srgbClr val="C00000"/>
                </a:solidFill>
              </a:rPr>
              <a:t>random distribution policy</a:t>
            </a:r>
          </a:p>
          <a:p>
            <a:pPr>
              <a:buFont typeface="Wingdings" pitchFamily="2" charset="2"/>
              <a:buChar char="§"/>
              <a:defRPr/>
            </a:pPr>
            <a:endParaRPr lang="en-US" sz="2000" dirty="0" smtClean="0"/>
          </a:p>
          <a:p>
            <a:pPr marL="0" indent="0">
              <a:buFontTx/>
              <a:buNone/>
              <a:defRPr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0814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GFS Random Distribution Policy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057400" y="2440321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0</a:t>
            </a:r>
          </a:p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(Writer)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23622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362200" y="3202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362200" y="3583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2362200" y="3964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2362200" y="4345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2362200" y="4726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2362200" y="5107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3352800" y="2437146"/>
            <a:ext cx="1219200" cy="3516312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1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8100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810000" y="3202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3810000" y="3583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3810000" y="3964321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810000" y="4345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66" name="TextBox 58"/>
          <p:cNvSpPr txBox="1">
            <a:spLocks noChangeArrowheads="1"/>
          </p:cNvSpPr>
          <p:nvPr/>
        </p:nvSpPr>
        <p:spPr bwMode="auto">
          <a:xfrm>
            <a:off x="1295400" y="2864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0M</a:t>
            </a:r>
          </a:p>
        </p:txBody>
      </p:sp>
      <p:sp>
        <p:nvSpPr>
          <p:cNvPr id="67" name="TextBox 59"/>
          <p:cNvSpPr txBox="1">
            <a:spLocks noChangeArrowheads="1"/>
          </p:cNvSpPr>
          <p:nvPr/>
        </p:nvSpPr>
        <p:spPr bwMode="auto">
          <a:xfrm>
            <a:off x="1295400" y="3245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64M</a:t>
            </a:r>
          </a:p>
        </p:txBody>
      </p:sp>
      <p:sp>
        <p:nvSpPr>
          <p:cNvPr id="68" name="TextBox 60"/>
          <p:cNvSpPr txBox="1">
            <a:spLocks noChangeArrowheads="1"/>
          </p:cNvSpPr>
          <p:nvPr/>
        </p:nvSpPr>
        <p:spPr bwMode="auto">
          <a:xfrm>
            <a:off x="1295400" y="3626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128M</a:t>
            </a:r>
          </a:p>
        </p:txBody>
      </p:sp>
      <p:sp>
        <p:nvSpPr>
          <p:cNvPr id="69" name="TextBox 61"/>
          <p:cNvSpPr txBox="1">
            <a:spLocks noChangeArrowheads="1"/>
          </p:cNvSpPr>
          <p:nvPr/>
        </p:nvSpPr>
        <p:spPr bwMode="auto">
          <a:xfrm>
            <a:off x="1295400" y="4024646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192M</a:t>
            </a:r>
          </a:p>
        </p:txBody>
      </p:sp>
      <p:sp>
        <p:nvSpPr>
          <p:cNvPr id="70" name="TextBox 62"/>
          <p:cNvSpPr txBox="1">
            <a:spLocks noChangeArrowheads="1"/>
          </p:cNvSpPr>
          <p:nvPr/>
        </p:nvSpPr>
        <p:spPr bwMode="auto">
          <a:xfrm>
            <a:off x="1295400" y="4388183"/>
            <a:ext cx="6858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256M</a:t>
            </a:r>
          </a:p>
        </p:txBody>
      </p:sp>
      <p:sp>
        <p:nvSpPr>
          <p:cNvPr id="71" name="TextBox 63"/>
          <p:cNvSpPr txBox="1">
            <a:spLocks noChangeArrowheads="1"/>
          </p:cNvSpPr>
          <p:nvPr/>
        </p:nvSpPr>
        <p:spPr bwMode="auto">
          <a:xfrm>
            <a:off x="1295400" y="4802521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320M</a:t>
            </a:r>
          </a:p>
        </p:txBody>
      </p:sp>
      <p:sp>
        <p:nvSpPr>
          <p:cNvPr id="72" name="TextBox 64"/>
          <p:cNvSpPr txBox="1">
            <a:spLocks noChangeArrowheads="1"/>
          </p:cNvSpPr>
          <p:nvPr/>
        </p:nvSpPr>
        <p:spPr bwMode="auto">
          <a:xfrm>
            <a:off x="1295400" y="5167646"/>
            <a:ext cx="6858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100"/>
              <a:t>384M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648200" y="24292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2</a:t>
            </a:r>
          </a:p>
        </p:txBody>
      </p:sp>
      <p:sp>
        <p:nvSpPr>
          <p:cNvPr id="74" name="Rectangle 73"/>
          <p:cNvSpPr/>
          <p:nvPr/>
        </p:nvSpPr>
        <p:spPr bwMode="auto">
          <a:xfrm>
            <a:off x="5943600" y="2429208"/>
            <a:ext cx="1219200" cy="3516313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Server 3</a:t>
            </a:r>
          </a:p>
        </p:txBody>
      </p:sp>
      <p:sp>
        <p:nvSpPr>
          <p:cNvPr id="75" name="Rectangle 74"/>
          <p:cNvSpPr/>
          <p:nvPr/>
        </p:nvSpPr>
        <p:spPr bwMode="auto">
          <a:xfrm>
            <a:off x="5105400" y="2821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1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5105400" y="3202321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5105400" y="3583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5105400" y="3964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6400800" y="2821321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6400800" y="3202321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6400800" y="3583321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3810000" y="4726321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3810000" y="5107321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84" name="Rectangle 83"/>
          <p:cNvSpPr/>
          <p:nvPr/>
        </p:nvSpPr>
        <p:spPr>
          <a:xfrm>
            <a:off x="3119215" y="1761699"/>
            <a:ext cx="2667000" cy="37245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Large File</a:t>
            </a:r>
            <a:endParaRPr lang="en-US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491669" y="1761699"/>
            <a:ext cx="0" cy="3724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3872669" y="1765840"/>
            <a:ext cx="0" cy="368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53669" y="1757294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633957" y="1752601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015669" y="1757293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399517" y="1752600"/>
            <a:ext cx="0" cy="3768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 bwMode="auto">
          <a:xfrm>
            <a:off x="3124200" y="1761335"/>
            <a:ext cx="3810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/>
              <a:t>Blk</a:t>
            </a:r>
            <a:r>
              <a:rPr lang="en-US" sz="1100" dirty="0"/>
              <a:t> 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3505200" y="1761335"/>
            <a:ext cx="381000" cy="3810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3886200" y="1756930"/>
            <a:ext cx="381000" cy="381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4267200" y="1757006"/>
            <a:ext cx="381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4648200" y="1761335"/>
            <a:ext cx="381000" cy="381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4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5029200" y="1765476"/>
            <a:ext cx="3810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schemeClr val="bg1"/>
                </a:solidFill>
              </a:rPr>
              <a:t>Blk</a:t>
            </a:r>
            <a:r>
              <a:rPr lang="en-US" sz="1100" dirty="0">
                <a:solidFill>
                  <a:schemeClr val="bg1"/>
                </a:solidFill>
              </a:rPr>
              <a:t> 5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5410200" y="1761335"/>
            <a:ext cx="381000" cy="381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 err="1">
                <a:solidFill>
                  <a:prstClr val="black"/>
                </a:solidFill>
              </a:rPr>
              <a:t>Blk</a:t>
            </a:r>
            <a:r>
              <a:rPr lang="en-US" sz="1100" dirty="0">
                <a:solidFill>
                  <a:prstClr val="black"/>
                </a:solidFill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154436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GFS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en-US" sz="2200" dirty="0" smtClean="0"/>
              <a:t>GFS adopts a master-slave architecture</a:t>
            </a:r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609600" y="2441575"/>
            <a:ext cx="1752600" cy="91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GFS client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2441575"/>
            <a:ext cx="1752600" cy="914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Master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2200" y="2593975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62200" y="3203575"/>
            <a:ext cx="22860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3528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054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054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0" y="4651375"/>
            <a:ext cx="1371600" cy="685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/>
              <a:t>Chunk Server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58000" y="5337175"/>
            <a:ext cx="1371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Linux File System</a:t>
            </a:r>
          </a:p>
        </p:txBody>
      </p:sp>
      <p:cxnSp>
        <p:nvCxnSpPr>
          <p:cNvPr id="14" name="Straight Arrow Connector 13"/>
          <p:cNvCxnSpPr>
            <a:endCxn id="8" idx="0"/>
          </p:cNvCxnSpPr>
          <p:nvPr/>
        </p:nvCxnSpPr>
        <p:spPr>
          <a:xfrm flipH="1">
            <a:off x="4038600" y="3355975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</p:cNvCxnSpPr>
          <p:nvPr/>
        </p:nvCxnSpPr>
        <p:spPr>
          <a:xfrm>
            <a:off x="5524500" y="3355975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495800" y="3355975"/>
            <a:ext cx="6096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0"/>
          </p:cNvCxnSpPr>
          <p:nvPr/>
        </p:nvCxnSpPr>
        <p:spPr>
          <a:xfrm flipV="1">
            <a:off x="5791200" y="3355975"/>
            <a:ext cx="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2"/>
          </p:cNvCxnSpPr>
          <p:nvPr/>
        </p:nvCxnSpPr>
        <p:spPr>
          <a:xfrm>
            <a:off x="1485900" y="3355975"/>
            <a:ext cx="0" cy="1638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8" idx="1"/>
          </p:cNvCxnSpPr>
          <p:nvPr/>
        </p:nvCxnSpPr>
        <p:spPr>
          <a:xfrm>
            <a:off x="1485900" y="4994275"/>
            <a:ext cx="18669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990600" y="5260975"/>
            <a:ext cx="2362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990600" y="3355975"/>
            <a:ext cx="0" cy="1905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048000" y="2286000"/>
            <a:ext cx="97013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File </a:t>
            </a:r>
            <a:r>
              <a:rPr lang="en-US" sz="1400" dirty="0" smtClean="0"/>
              <a:t>name</a:t>
            </a:r>
            <a:endParaRPr lang="en-US" sz="1400" dirty="0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760663" y="3279775"/>
            <a:ext cx="148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Contact address</a:t>
            </a:r>
          </a:p>
        </p:txBody>
      </p:sp>
      <p:cxnSp>
        <p:nvCxnSpPr>
          <p:cNvPr id="24" name="Straight Arrow Connector 23"/>
          <p:cNvCxnSpPr>
            <a:stCxn id="12" idx="0"/>
          </p:cNvCxnSpPr>
          <p:nvPr/>
        </p:nvCxnSpPr>
        <p:spPr>
          <a:xfrm flipH="1" flipV="1">
            <a:off x="6400800" y="3355975"/>
            <a:ext cx="114300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21375" y="3322638"/>
            <a:ext cx="1111250" cy="1295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673225" y="4648200"/>
            <a:ext cx="1457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Id, range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600200" y="5337175"/>
            <a:ext cx="11001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Chunk data</a:t>
            </a:r>
          </a:p>
        </p:txBody>
      </p:sp>
    </p:spTree>
    <p:extLst>
      <p:ext uri="{BB962C8B-B14F-4D97-AF65-F5344CB8AC3E}">
        <p14:creationId xmlns:p14="http://schemas.microsoft.com/office/powerpoint/2010/main" val="373722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2" grpId="0"/>
      <p:bldP spid="23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Problem Scope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>
                <a:solidFill>
                  <a:srgbClr val="C00000"/>
                </a:solidFill>
              </a:rPr>
              <a:t>Hadoop MapReduce </a:t>
            </a:r>
            <a:r>
              <a:rPr lang="en-US" sz="2600" dirty="0" smtClean="0"/>
              <a:t>is used for powerful and efficient analytics over </a:t>
            </a:r>
            <a:r>
              <a:rPr lang="en-US" sz="2600" i="1" dirty="0" smtClean="0"/>
              <a:t>Big Data</a:t>
            </a:r>
            <a:endParaRPr lang="en-US" sz="2600" dirty="0" smtClean="0"/>
          </a:p>
          <a:p>
            <a:pPr marL="0" indent="0" algn="just" eaLnBrk="1" hangingPunct="1">
              <a:buFontTx/>
              <a:buNone/>
              <a:defRPr/>
            </a:pPr>
            <a:endParaRPr lang="en-US" sz="2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The power of MapReduce lies in its ability to </a:t>
            </a:r>
            <a:r>
              <a:rPr lang="en-US" sz="2600" i="1" dirty="0" smtClean="0"/>
              <a:t>scale</a:t>
            </a:r>
            <a:r>
              <a:rPr lang="en-US" sz="2600" dirty="0" smtClean="0"/>
              <a:t> to 100s and even 1000s of machines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 smtClean="0">
                <a:solidFill>
                  <a:srgbClr val="0000FF"/>
                </a:solidFill>
              </a:rPr>
              <a:t>What amount of work can MapReduce handle?</a:t>
            </a:r>
            <a:endParaRPr lang="en-US" sz="28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Big Data </a:t>
            </a:r>
            <a:r>
              <a:rPr lang="en-US" sz="2600" dirty="0"/>
              <a:t>i</a:t>
            </a:r>
            <a:r>
              <a:rPr lang="en-US" sz="2600" dirty="0" smtClean="0"/>
              <a:t>n the order of 100s of GBs, TBs or PBs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6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600" dirty="0" smtClean="0"/>
              <a:t>It is unlikely that datasets of such sizes can fit on a </a:t>
            </a:r>
            <a:br>
              <a:rPr lang="en-US" sz="2600" dirty="0" smtClean="0"/>
            </a:br>
            <a:r>
              <a:rPr lang="en-US" sz="2600" dirty="0" smtClean="0"/>
              <a:t>single machine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 smtClean="0"/>
              <a:t>Hence, a storage layer like HDFS is required!</a:t>
            </a:r>
          </a:p>
          <a:p>
            <a:pPr marL="457200" lvl="1" indent="0" algn="just" eaLnBrk="1" hangingPunct="1">
              <a:buFontTx/>
              <a:buNone/>
              <a:defRPr/>
            </a:pPr>
            <a:endParaRPr lang="en-US" sz="1600" dirty="0" smtClean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 smtClean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D2947E70-2C44-4AA9-9B6E-B931A50F63F1}" type="slidenum">
              <a:rPr lang="en-US" smtClean="0">
                <a:solidFill>
                  <a:schemeClr val="bg2"/>
                </a:solidFill>
              </a:rPr>
              <a:pPr eaLnBrk="1" hangingPunct="1"/>
              <a:t>6</a:t>
            </a:fld>
            <a:endParaRPr lang="en-US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1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9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Hadoop MapReduce: A System’s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4" y="1222136"/>
            <a:ext cx="86868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100" dirty="0" smtClean="0"/>
              <a:t>Hadoop MapReduce incorporates two phases, Map and Reduce phases, which encompass multiple Map and Reduce tasks</a:t>
            </a:r>
          </a:p>
          <a:p>
            <a:endParaRPr lang="en-US" sz="1900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/>
          </a:p>
          <a:p>
            <a:endParaRPr lang="en-US" sz="1800" b="1" i="1" dirty="0" smtClean="0"/>
          </a:p>
          <a:p>
            <a:endParaRPr lang="en-US" sz="1800" b="1" i="1" dirty="0"/>
          </a:p>
          <a:p>
            <a:endParaRPr lang="en-US" sz="1800" b="1" i="1" dirty="0"/>
          </a:p>
        </p:txBody>
      </p:sp>
      <p:sp>
        <p:nvSpPr>
          <p:cNvPr id="8" name="Oval 7"/>
          <p:cNvSpPr/>
          <p:nvPr/>
        </p:nvSpPr>
        <p:spPr>
          <a:xfrm>
            <a:off x="1884484" y="2347522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7" name="Oval 76"/>
          <p:cNvSpPr/>
          <p:nvPr/>
        </p:nvSpPr>
        <p:spPr>
          <a:xfrm>
            <a:off x="1884484" y="3080211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8" name="Oval 77"/>
          <p:cNvSpPr/>
          <p:nvPr/>
        </p:nvSpPr>
        <p:spPr>
          <a:xfrm>
            <a:off x="1884484" y="3812908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79" name="Oval 78"/>
          <p:cNvSpPr/>
          <p:nvPr/>
        </p:nvSpPr>
        <p:spPr>
          <a:xfrm>
            <a:off x="1893276" y="4545597"/>
            <a:ext cx="676656" cy="674076"/>
          </a:xfrm>
          <a:prstGeom prst="ellipse">
            <a:avLst/>
          </a:prstGeom>
          <a:solidFill>
            <a:srgbClr val="1138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Map Task</a:t>
            </a:r>
            <a:endParaRPr lang="en-US" sz="1200" dirty="0"/>
          </a:p>
        </p:txBody>
      </p:sp>
      <p:sp>
        <p:nvSpPr>
          <p:cNvPr id="89" name="Oval 88"/>
          <p:cNvSpPr/>
          <p:nvPr/>
        </p:nvSpPr>
        <p:spPr>
          <a:xfrm>
            <a:off x="6776302" y="2694680"/>
            <a:ext cx="676656" cy="67407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Reduce Task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6776302" y="3427369"/>
            <a:ext cx="676656" cy="67407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Reduce Task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6776302" y="4160066"/>
            <a:ext cx="676656" cy="67407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Reduce Task</a:t>
            </a:r>
            <a:endParaRPr lang="en-US" sz="1200" dirty="0"/>
          </a:p>
        </p:txBody>
      </p:sp>
      <p:cxnSp>
        <p:nvCxnSpPr>
          <p:cNvPr id="20" name="Straight Arrow Connector 19"/>
          <p:cNvCxnSpPr>
            <a:stCxn id="73" idx="3"/>
            <a:endCxn id="26" idx="1"/>
          </p:cNvCxnSpPr>
          <p:nvPr/>
        </p:nvCxnSpPr>
        <p:spPr>
          <a:xfrm>
            <a:off x="3472259" y="2598814"/>
            <a:ext cx="1223187" cy="326663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695446" y="2844515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24" name="Straight Arrow Connector 223"/>
          <p:cNvCxnSpPr>
            <a:stCxn id="75" idx="3"/>
            <a:endCxn id="119" idx="1"/>
          </p:cNvCxnSpPr>
          <p:nvPr/>
        </p:nvCxnSpPr>
        <p:spPr>
          <a:xfrm flipV="1">
            <a:off x="3464170" y="3158839"/>
            <a:ext cx="1242999" cy="8153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707169" y="3077877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226" name="Chevron 225"/>
          <p:cNvSpPr/>
          <p:nvPr/>
        </p:nvSpPr>
        <p:spPr>
          <a:xfrm>
            <a:off x="5416413" y="2848727"/>
            <a:ext cx="140677" cy="365982"/>
          </a:xfrm>
          <a:prstGeom prst="chevron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5686046" y="2883895"/>
            <a:ext cx="609600" cy="3101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28" name="Straight Arrow Connector 227"/>
          <p:cNvCxnSpPr>
            <a:stCxn id="120" idx="3"/>
          </p:cNvCxnSpPr>
          <p:nvPr/>
        </p:nvCxnSpPr>
        <p:spPr>
          <a:xfrm>
            <a:off x="6295646" y="3038951"/>
            <a:ext cx="4572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4707169" y="361103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5" name="Straight Arrow Connector 124"/>
          <p:cNvCxnSpPr/>
          <p:nvPr/>
        </p:nvCxnSpPr>
        <p:spPr>
          <a:xfrm>
            <a:off x="6295646" y="3764406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/>
          <p:cNvCxnSpPr>
            <a:stCxn id="76" idx="3"/>
            <a:endCxn id="124" idx="1"/>
          </p:cNvCxnSpPr>
          <p:nvPr/>
        </p:nvCxnSpPr>
        <p:spPr>
          <a:xfrm>
            <a:off x="3464170" y="3483056"/>
            <a:ext cx="1242999" cy="242279"/>
          </a:xfrm>
          <a:prstGeom prst="straightConnector1">
            <a:avLst/>
          </a:prstGeom>
          <a:ln w="127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4695446" y="415457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27" name="Rectangle 126"/>
          <p:cNvSpPr/>
          <p:nvPr/>
        </p:nvSpPr>
        <p:spPr>
          <a:xfrm>
            <a:off x="4695446" y="4347631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28" name="Chevron 127"/>
          <p:cNvSpPr/>
          <p:nvPr/>
        </p:nvSpPr>
        <p:spPr>
          <a:xfrm>
            <a:off x="5416413" y="4160067"/>
            <a:ext cx="140677" cy="849918"/>
          </a:xfrm>
          <a:prstGeom prst="chevron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5686046" y="4254717"/>
            <a:ext cx="609600" cy="49209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240" name="Straight Arrow Connector 239"/>
          <p:cNvCxnSpPr>
            <a:endCxn id="126" idx="1"/>
          </p:cNvCxnSpPr>
          <p:nvPr/>
        </p:nvCxnSpPr>
        <p:spPr>
          <a:xfrm>
            <a:off x="3478469" y="2817062"/>
            <a:ext cx="1216977" cy="141847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angle 131"/>
          <p:cNvSpPr/>
          <p:nvPr/>
        </p:nvSpPr>
        <p:spPr>
          <a:xfrm>
            <a:off x="4695446" y="4542536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133" name="Rectangle 132"/>
          <p:cNvSpPr/>
          <p:nvPr/>
        </p:nvSpPr>
        <p:spPr>
          <a:xfrm>
            <a:off x="4695446" y="4735595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cxnSp>
        <p:nvCxnSpPr>
          <p:cNvPr id="134" name="Straight Arrow Connector 133"/>
          <p:cNvCxnSpPr>
            <a:stCxn id="80" idx="3"/>
          </p:cNvCxnSpPr>
          <p:nvPr/>
        </p:nvCxnSpPr>
        <p:spPr>
          <a:xfrm>
            <a:off x="3461240" y="3706737"/>
            <a:ext cx="1234206" cy="72185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endCxn id="132" idx="1"/>
          </p:cNvCxnSpPr>
          <p:nvPr/>
        </p:nvCxnSpPr>
        <p:spPr>
          <a:xfrm>
            <a:off x="3478469" y="4142476"/>
            <a:ext cx="1216977" cy="48102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84" idx="3"/>
            <a:endCxn id="133" idx="1"/>
          </p:cNvCxnSpPr>
          <p:nvPr/>
        </p:nvCxnSpPr>
        <p:spPr>
          <a:xfrm>
            <a:off x="3478469" y="4853326"/>
            <a:ext cx="1216977" cy="1946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6319102" y="4497104"/>
            <a:ext cx="457200" cy="80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/>
          <p:cNvSpPr txBox="1"/>
          <p:nvPr/>
        </p:nvSpPr>
        <p:spPr>
          <a:xfrm>
            <a:off x="7957042" y="3569621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HDFS</a:t>
            </a:r>
            <a:endParaRPr lang="en-US" b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729761" y="3051144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776653" y="3339689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Dataset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846996" y="4040984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HDFS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88" y="2655554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753208" y="250871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767861" y="3229681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770792" y="395651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785445" y="4677477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HDFS BLK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1600200" y="268456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1611924" y="34055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>
            <a:off x="1614853" y="413235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1632441" y="485332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729761" y="52402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729761" y="5465869"/>
            <a:ext cx="2711728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>
            <a:off x="3441489" y="5248993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TextBox 282"/>
          <p:cNvSpPr txBox="1"/>
          <p:nvPr/>
        </p:nvSpPr>
        <p:spPr>
          <a:xfrm>
            <a:off x="1619890" y="5416048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Map Phase</a:t>
            </a:r>
            <a:endParaRPr lang="en-US" b="1" i="1" dirty="0"/>
          </a:p>
        </p:txBody>
      </p:sp>
      <p:cxnSp>
        <p:nvCxnSpPr>
          <p:cNvPr id="193" name="Straight Connector 192"/>
          <p:cNvCxnSpPr/>
          <p:nvPr/>
        </p:nvCxnSpPr>
        <p:spPr>
          <a:xfrm>
            <a:off x="3481048" y="5248992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3478469" y="5465869"/>
            <a:ext cx="5340215" cy="29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824546" y="5240200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5302115" y="5248993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>
            <a:off x="5416413" y="5248992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6319102" y="5237269"/>
            <a:ext cx="0" cy="22860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" name="TextBox 285"/>
          <p:cNvSpPr txBox="1"/>
          <p:nvPr/>
        </p:nvSpPr>
        <p:spPr>
          <a:xfrm>
            <a:off x="3789484" y="5174206"/>
            <a:ext cx="1312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Shuffle 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5513130" y="4935260"/>
            <a:ext cx="793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Merge </a:t>
            </a:r>
            <a:b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6941534" y="5176428"/>
            <a:ext cx="13303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50000"/>
                  </a:schemeClr>
                </a:solidFill>
              </a:rPr>
              <a:t>Reduce Stage</a:t>
            </a:r>
            <a:endParaRPr lang="en-US" sz="16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334365" y="5421868"/>
            <a:ext cx="1500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Reduce Phase</a:t>
            </a:r>
            <a:endParaRPr lang="en-US" b="1" i="1" dirty="0"/>
          </a:p>
        </p:txBody>
      </p:sp>
      <p:sp>
        <p:nvSpPr>
          <p:cNvPr id="287" name="Slide Number Placeholder 286"/>
          <p:cNvSpPr>
            <a:spLocks noGrp="1"/>
          </p:cNvSpPr>
          <p:nvPr>
            <p:ph type="sldNum" sz="quarter" idx="12"/>
          </p:nvPr>
        </p:nvSpPr>
        <p:spPr>
          <a:xfrm>
            <a:off x="6553200" y="6505814"/>
            <a:ext cx="2133600" cy="365125"/>
          </a:xfrm>
        </p:spPr>
        <p:txBody>
          <a:bodyPr/>
          <a:lstStyle/>
          <a:p>
            <a:fld id="{502DEEDB-1162-4DCC-A6E7-E44734AD934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07" name="Rectangle 206"/>
          <p:cNvSpPr/>
          <p:nvPr/>
        </p:nvSpPr>
        <p:spPr>
          <a:xfrm>
            <a:off x="5683470" y="3625775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8" name="Chevron 207"/>
          <p:cNvSpPr/>
          <p:nvPr/>
        </p:nvSpPr>
        <p:spPr>
          <a:xfrm>
            <a:off x="5416412" y="3581373"/>
            <a:ext cx="140677" cy="36598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89" idx="6"/>
          </p:cNvCxnSpPr>
          <p:nvPr/>
        </p:nvCxnSpPr>
        <p:spPr>
          <a:xfrm>
            <a:off x="7452958" y="3031718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>
            <a:off x="7452958" y="376440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7452958" y="4500762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750279" y="2505810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52973" y="32226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1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61765" y="3942442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2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9584" y="4670446"/>
            <a:ext cx="850392" cy="3657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Split 3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2561140" y="2694680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2572864" y="34156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575793" y="414247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593381" y="4863446"/>
            <a:ext cx="293076" cy="0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62659" y="2517852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2865940" y="2736100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2854570" y="3159411"/>
            <a:ext cx="609600" cy="1619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2854570" y="3368756"/>
            <a:ext cx="609600" cy="2286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Partition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851640" y="3625775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83" name="Rectangle 82"/>
          <p:cNvSpPr/>
          <p:nvPr/>
        </p:nvSpPr>
        <p:spPr>
          <a:xfrm>
            <a:off x="2862659" y="4051394"/>
            <a:ext cx="609600" cy="1619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  <p:sp>
        <p:nvSpPr>
          <p:cNvPr id="84" name="Rectangle 83"/>
          <p:cNvSpPr/>
          <p:nvPr/>
        </p:nvSpPr>
        <p:spPr>
          <a:xfrm>
            <a:off x="2868869" y="4716131"/>
            <a:ext cx="609600" cy="27438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/>
              <a:t>Partition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0970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78" grpId="0" animBg="1"/>
      <p:bldP spid="79" grpId="0" animBg="1"/>
      <p:bldP spid="89" grpId="0" animBg="1"/>
      <p:bldP spid="90" grpId="0" animBg="1"/>
      <p:bldP spid="91" grpId="0" animBg="1"/>
      <p:bldP spid="26" grpId="0" animBg="1"/>
      <p:bldP spid="119" grpId="0" animBg="1"/>
      <p:bldP spid="226" grpId="0" animBg="1"/>
      <p:bldP spid="120" grpId="0" animBg="1"/>
      <p:bldP spid="124" grpId="0" animBg="1"/>
      <p:bldP spid="126" grpId="0" animBg="1"/>
      <p:bldP spid="127" grpId="0" animBg="1"/>
      <p:bldP spid="128" grpId="0" animBg="1"/>
      <p:bldP spid="129" grpId="0" animBg="1"/>
      <p:bldP spid="132" grpId="0" animBg="1"/>
      <p:bldP spid="133" grpId="0" animBg="1"/>
      <p:bldP spid="257" grpId="0"/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283" grpId="0"/>
      <p:bldP spid="286" grpId="0"/>
      <p:bldP spid="201" grpId="0"/>
      <p:bldP spid="202" grpId="0"/>
      <p:bldP spid="203" grpId="0"/>
      <p:bldP spid="207" grpId="0" animBg="1"/>
      <p:bldP spid="208" grpId="0" animBg="1"/>
      <p:bldP spid="65" grpId="0" animBg="1"/>
      <p:bldP spid="66" grpId="0" animBg="1"/>
      <p:bldP spid="67" grpId="0" animBg="1"/>
      <p:bldP spid="68" grpId="0" animBg="1"/>
      <p:bldP spid="73" grpId="0" animBg="1"/>
      <p:bldP spid="74" grpId="0" animBg="1"/>
      <p:bldP spid="75" grpId="0" animBg="1"/>
      <p:bldP spid="76" grpId="0" animBg="1"/>
      <p:bldP spid="80" grpId="0" animBg="1"/>
      <p:bldP spid="83" grpId="0" animBg="1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en-US" smtClean="0"/>
              <a:t>Data Structure: Keys and Values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/>
              <a:t>The </a:t>
            </a:r>
            <a:r>
              <a:rPr lang="en-US" sz="2400" dirty="0" smtClean="0"/>
              <a:t>MapReduce programmer </a:t>
            </a:r>
            <a:r>
              <a:rPr lang="en-US" sz="2400" dirty="0"/>
              <a:t>has to specify </a:t>
            </a:r>
            <a:r>
              <a:rPr lang="en-US" sz="2400" dirty="0" smtClean="0"/>
              <a:t>only two “sequential” functions</a:t>
            </a:r>
            <a:r>
              <a:rPr lang="en-US" sz="2400" dirty="0"/>
              <a:t>, the </a:t>
            </a:r>
            <a:r>
              <a:rPr lang="en-US" sz="2400" dirty="0" smtClean="0">
                <a:solidFill>
                  <a:srgbClr val="C00000"/>
                </a:solidFill>
              </a:rPr>
              <a:t>Map</a:t>
            </a:r>
            <a:r>
              <a:rPr lang="en-US" sz="2400" dirty="0" smtClean="0"/>
              <a:t> and the </a:t>
            </a:r>
            <a:r>
              <a:rPr lang="en-US" sz="2400" dirty="0" smtClean="0">
                <a:solidFill>
                  <a:srgbClr val="C00000"/>
                </a:solidFill>
              </a:rPr>
              <a:t>Reduce</a:t>
            </a:r>
            <a:r>
              <a:rPr lang="en-US" sz="2400" dirty="0" smtClean="0"/>
              <a:t> functions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 smtClean="0"/>
              <a:t>These functions will be translated “automatically” into </a:t>
            </a:r>
            <a:r>
              <a:rPr lang="en-US" sz="2200" i="1" dirty="0" smtClean="0"/>
              <a:t>multiple</a:t>
            </a:r>
            <a:r>
              <a:rPr lang="en-US" sz="2200" dirty="0" smtClean="0"/>
              <a:t> Map and Reduce tasks</a:t>
            </a:r>
          </a:p>
          <a:p>
            <a:pPr marL="0" lvl="1" indent="0" algn="just" eaLnBrk="1" hangingPunct="1">
              <a:buNone/>
              <a:defRPr/>
            </a:pPr>
            <a:endParaRPr lang="en-US" sz="2000" dirty="0" smtClean="0"/>
          </a:p>
          <a:p>
            <a:pPr marL="342900" lvl="1" indent="-342900" algn="just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In MapReduce, data elements are always structured as </a:t>
            </a:r>
            <a:br>
              <a:rPr lang="en-US" sz="2400" dirty="0" smtClean="0"/>
            </a:br>
            <a:r>
              <a:rPr lang="en-US" sz="2400" dirty="0" smtClean="0"/>
              <a:t>key-value </a:t>
            </a:r>
            <a:r>
              <a:rPr lang="en-US" sz="2400" dirty="0"/>
              <a:t>(i.e., (K, V</a:t>
            </a:r>
            <a:r>
              <a:rPr lang="en-US" sz="2400" dirty="0" smtClean="0"/>
              <a:t>)) pairs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 smtClean="0"/>
              <a:t>In particular, the Map and Reduce functions receive and </a:t>
            </a:r>
            <a:r>
              <a:rPr lang="en-US" sz="2200" i="1" dirty="0" smtClean="0"/>
              <a:t>emit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smtClean="0"/>
              <a:t>(K, V) pairs</a:t>
            </a:r>
            <a:endParaRPr lang="en-US" sz="22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71600" y="5427292"/>
            <a:ext cx="533400" cy="1371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(K, V) Pairs</a:t>
            </a:r>
          </a:p>
        </p:txBody>
      </p:sp>
      <p:sp>
        <p:nvSpPr>
          <p:cNvPr id="3" name="Chevron 2"/>
          <p:cNvSpPr/>
          <p:nvPr/>
        </p:nvSpPr>
        <p:spPr>
          <a:xfrm>
            <a:off x="21336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609850" y="5579692"/>
            <a:ext cx="990600" cy="1066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Map Function</a:t>
            </a:r>
          </a:p>
        </p:txBody>
      </p:sp>
      <p:sp>
        <p:nvSpPr>
          <p:cNvPr id="8" name="Chevron 7"/>
          <p:cNvSpPr/>
          <p:nvPr/>
        </p:nvSpPr>
        <p:spPr>
          <a:xfrm>
            <a:off x="37338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67200" y="5427292"/>
            <a:ext cx="533400" cy="13716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(K’, V’) Pairs</a:t>
            </a:r>
          </a:p>
        </p:txBody>
      </p:sp>
      <p:sp>
        <p:nvSpPr>
          <p:cNvPr id="10" name="Chevron 9"/>
          <p:cNvSpPr/>
          <p:nvPr/>
        </p:nvSpPr>
        <p:spPr>
          <a:xfrm>
            <a:off x="50292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562600" y="5579692"/>
            <a:ext cx="990600" cy="10668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400" dirty="0"/>
              <a:t>Reduce Function</a:t>
            </a:r>
          </a:p>
        </p:txBody>
      </p:sp>
      <p:sp>
        <p:nvSpPr>
          <p:cNvPr id="12" name="Chevron 11"/>
          <p:cNvSpPr/>
          <p:nvPr/>
        </p:nvSpPr>
        <p:spPr>
          <a:xfrm>
            <a:off x="6705600" y="5579692"/>
            <a:ext cx="304800" cy="1066800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15200" y="5427292"/>
            <a:ext cx="533400" cy="1371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(K’’, V’’) Pairs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143000" y="5062167"/>
            <a:ext cx="944563" cy="276225"/>
          </a:xfrm>
          <a:prstGeom prst="rect">
            <a:avLst/>
          </a:prstGeom>
          <a:noFill/>
          <a:ln w="9525">
            <a:solidFill>
              <a:srgbClr val="C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Input Splits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657600" y="5062167"/>
            <a:ext cx="1619250" cy="276225"/>
          </a:xfrm>
          <a:prstGeom prst="rect">
            <a:avLst/>
          </a:prstGeom>
          <a:noFill/>
          <a:ln w="9525">
            <a:solidFill>
              <a:srgbClr val="00B05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Intermediate Outputs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32625" y="5062167"/>
            <a:ext cx="1098550" cy="276225"/>
          </a:xfrm>
          <a:prstGeom prst="rect">
            <a:avLst/>
          </a:prstGeom>
          <a:noFill/>
          <a:ln w="9525">
            <a:solidFill>
              <a:srgbClr val="7030A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Final Outputs</a:t>
            </a:r>
          </a:p>
        </p:txBody>
      </p:sp>
    </p:spTree>
    <p:extLst>
      <p:ext uri="{BB962C8B-B14F-4D97-AF65-F5344CB8AC3E}">
        <p14:creationId xmlns:p14="http://schemas.microsoft.com/office/powerpoint/2010/main" val="288094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WordCount</a:t>
            </a:r>
            <a:r>
              <a:rPr lang="en-US" dirty="0" smtClean="0">
                <a:solidFill>
                  <a:schemeClr val="tx1"/>
                </a:solidFill>
              </a:rPr>
              <a:t>: An Application 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656062" cy="476250"/>
          </a:xfrm>
        </p:spPr>
        <p:txBody>
          <a:bodyPr/>
          <a:lstStyle/>
          <a:p>
            <a:fld id="{502DEEDB-1162-4DCC-A6E7-E44734AD9340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lded Corner 5"/>
          <p:cNvSpPr/>
          <p:nvPr/>
        </p:nvSpPr>
        <p:spPr>
          <a:xfrm>
            <a:off x="89645" y="3229072"/>
            <a:ext cx="1543478" cy="19050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64" y="3196658"/>
            <a:ext cx="1664238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Mohammad is </a:t>
            </a:r>
          </a:p>
          <a:p>
            <a:r>
              <a:rPr lang="en-US" sz="1700" i="1" dirty="0"/>
              <a:t>d</a:t>
            </a:r>
            <a:r>
              <a:rPr lang="en-US" sz="1700" i="1" dirty="0" smtClean="0"/>
              <a:t>elivering a </a:t>
            </a:r>
          </a:p>
          <a:p>
            <a:r>
              <a:rPr lang="en-US" sz="1700" i="1" dirty="0" smtClean="0"/>
              <a:t>lecture at CMUQ</a:t>
            </a:r>
          </a:p>
          <a:p>
            <a:r>
              <a:rPr lang="en-US" sz="1700" i="1" dirty="0" smtClean="0"/>
              <a:t>CMUQ is a </a:t>
            </a:r>
          </a:p>
          <a:p>
            <a:r>
              <a:rPr lang="en-US" sz="1700" i="1" dirty="0" smtClean="0"/>
              <a:t>member of QF</a:t>
            </a:r>
            <a:endParaRPr lang="en-US" sz="1700" i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0458" y="4021508"/>
            <a:ext cx="1603815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5165" y="2667000"/>
            <a:ext cx="1480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Text File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5" y="2709311"/>
            <a:ext cx="1669577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Folded Corner 81"/>
          <p:cNvSpPr/>
          <p:nvPr/>
        </p:nvSpPr>
        <p:spPr>
          <a:xfrm>
            <a:off x="125500" y="2400300"/>
            <a:ext cx="1485900" cy="9525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6713" y="2371628"/>
            <a:ext cx="166423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Mohammad is </a:t>
            </a:r>
          </a:p>
          <a:p>
            <a:r>
              <a:rPr lang="en-US" sz="1700" i="1" dirty="0"/>
              <a:t>d</a:t>
            </a:r>
            <a:r>
              <a:rPr lang="en-US" sz="1700" i="1" dirty="0" smtClean="0"/>
              <a:t>elivering a </a:t>
            </a:r>
          </a:p>
          <a:p>
            <a:r>
              <a:rPr lang="en-US" sz="1700" i="1" dirty="0" smtClean="0"/>
              <a:t>lecture at CMUQ</a:t>
            </a:r>
          </a:p>
        </p:txBody>
      </p:sp>
      <p:sp>
        <p:nvSpPr>
          <p:cNvPr id="84" name="Folded Corner 83"/>
          <p:cNvSpPr/>
          <p:nvPr/>
        </p:nvSpPr>
        <p:spPr>
          <a:xfrm>
            <a:off x="118914" y="4981672"/>
            <a:ext cx="1485900" cy="961928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109949" y="4953000"/>
            <a:ext cx="144943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i="1" dirty="0" smtClean="0"/>
              <a:t>CMUQ is a </a:t>
            </a:r>
          </a:p>
          <a:p>
            <a:r>
              <a:rPr lang="en-US" sz="1700" i="1" dirty="0" smtClean="0"/>
              <a:t>member of QF</a:t>
            </a:r>
            <a:endParaRPr lang="en-US" sz="17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59420" y="2002296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Chunk of File</a:t>
            </a:r>
            <a:endParaRPr lang="en-US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3790" y="4581418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 Chunk of File</a:t>
            </a:r>
            <a:endParaRPr lang="en-US" b="1" dirty="0"/>
          </a:p>
        </p:txBody>
      </p:sp>
      <p:sp>
        <p:nvSpPr>
          <p:cNvPr id="109" name="Striped Right Arrow 108"/>
          <p:cNvSpPr/>
          <p:nvPr/>
        </p:nvSpPr>
        <p:spPr>
          <a:xfrm>
            <a:off x="1670794" y="2611161"/>
            <a:ext cx="114301" cy="369704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triped Right Arrow 109"/>
          <p:cNvSpPr/>
          <p:nvPr/>
        </p:nvSpPr>
        <p:spPr>
          <a:xfrm>
            <a:off x="1670794" y="5218120"/>
            <a:ext cx="114301" cy="369704"/>
          </a:xfrm>
          <a:prstGeom prst="striped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ounded Rectangle 112"/>
          <p:cNvSpPr/>
          <p:nvPr/>
        </p:nvSpPr>
        <p:spPr>
          <a:xfrm>
            <a:off x="1828800" y="1528467"/>
            <a:ext cx="4419600" cy="25791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1988522" y="1528467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Map</a:t>
            </a:r>
            <a:r>
              <a:rPr lang="en-US" sz="2000" b="1" dirty="0" smtClean="0"/>
              <a:t> Function</a:t>
            </a:r>
            <a:endParaRPr lang="en-US" sz="2000" b="1" dirty="0"/>
          </a:p>
        </p:txBody>
      </p:sp>
      <p:sp>
        <p:nvSpPr>
          <p:cNvPr id="115" name="Oval 114"/>
          <p:cNvSpPr/>
          <p:nvPr/>
        </p:nvSpPr>
        <p:spPr>
          <a:xfrm>
            <a:off x="3502956" y="2392299"/>
            <a:ext cx="841248" cy="841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Parse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Count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16" name="Table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89948"/>
              </p:ext>
            </p:extLst>
          </p:nvPr>
        </p:nvGraphicFramePr>
        <p:xfrm>
          <a:off x="1891550" y="2063952"/>
          <a:ext cx="1447800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/>
                <a:gridCol w="1081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Key1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 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 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 at 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7" name="Striped Right Arrow 116"/>
          <p:cNvSpPr/>
          <p:nvPr/>
        </p:nvSpPr>
        <p:spPr>
          <a:xfrm>
            <a:off x="3358399" y="2620126"/>
            <a:ext cx="114301" cy="369704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8" name="Table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57440"/>
              </p:ext>
            </p:extLst>
          </p:nvPr>
        </p:nvGraphicFramePr>
        <p:xfrm>
          <a:off x="4527175" y="1601972"/>
          <a:ext cx="14478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9" name="Striped Right Arrow 118"/>
          <p:cNvSpPr/>
          <p:nvPr/>
        </p:nvSpPr>
        <p:spPr>
          <a:xfrm>
            <a:off x="4383738" y="2617313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ounded Rectangle 119"/>
          <p:cNvSpPr/>
          <p:nvPr/>
        </p:nvSpPr>
        <p:spPr>
          <a:xfrm>
            <a:off x="6400800" y="2286000"/>
            <a:ext cx="2649070" cy="373380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1" name="Table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500574"/>
              </p:ext>
            </p:extLst>
          </p:nvPr>
        </p:nvGraphicFramePr>
        <p:xfrm>
          <a:off x="7494495" y="2496670"/>
          <a:ext cx="14478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Mohammad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delivering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lecture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at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" name="Oval 121"/>
          <p:cNvSpPr/>
          <p:nvPr/>
        </p:nvSpPr>
        <p:spPr>
          <a:xfrm>
            <a:off x="6468035" y="3836892"/>
            <a:ext cx="841248" cy="841248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Iterate&amp;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Sum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23" name="Striped Right Arrow 122"/>
          <p:cNvSpPr/>
          <p:nvPr/>
        </p:nvSpPr>
        <p:spPr>
          <a:xfrm>
            <a:off x="7345143" y="4072664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>
            <a:stCxn id="118" idx="3"/>
          </p:cNvCxnSpPr>
          <p:nvPr/>
        </p:nvCxnSpPr>
        <p:spPr>
          <a:xfrm>
            <a:off x="5974975" y="2821172"/>
            <a:ext cx="484095" cy="1436344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Rounded Rectangle 124"/>
          <p:cNvSpPr/>
          <p:nvPr/>
        </p:nvSpPr>
        <p:spPr>
          <a:xfrm>
            <a:off x="1828800" y="4202637"/>
            <a:ext cx="4419600" cy="257914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3502956" y="5066469"/>
            <a:ext cx="841248" cy="84124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Parse &amp;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Count</a:t>
            </a:r>
            <a:endParaRPr 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27" name="Table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79455"/>
              </p:ext>
            </p:extLst>
          </p:nvPr>
        </p:nvGraphicFramePr>
        <p:xfrm>
          <a:off x="1891550" y="4953000"/>
          <a:ext cx="1447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110"/>
                <a:gridCol w="10816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Key1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 is 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 of 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Striped Right Arrow 127"/>
          <p:cNvSpPr/>
          <p:nvPr/>
        </p:nvSpPr>
        <p:spPr>
          <a:xfrm>
            <a:off x="3358399" y="5294296"/>
            <a:ext cx="114301" cy="369704"/>
          </a:xfrm>
          <a:prstGeom prst="striped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9" name="Table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301150"/>
              </p:ext>
            </p:extLst>
          </p:nvPr>
        </p:nvGraphicFramePr>
        <p:xfrm>
          <a:off x="4527175" y="4419600"/>
          <a:ext cx="14478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533400"/>
              </a:tblGrid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Key2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Value2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CMUQ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member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71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QF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 marL="0" marR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0" name="Striped Right Arrow 129"/>
          <p:cNvSpPr/>
          <p:nvPr/>
        </p:nvSpPr>
        <p:spPr>
          <a:xfrm>
            <a:off x="4383738" y="5291483"/>
            <a:ext cx="114301" cy="369704"/>
          </a:xfrm>
          <a:prstGeom prst="strip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TextBox 130"/>
          <p:cNvSpPr txBox="1"/>
          <p:nvPr/>
        </p:nvSpPr>
        <p:spPr>
          <a:xfrm>
            <a:off x="1990165" y="4239661"/>
            <a:ext cx="1875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Map</a:t>
            </a:r>
            <a:r>
              <a:rPr lang="en-US" sz="2000" b="1" dirty="0" smtClean="0"/>
              <a:t> Function</a:t>
            </a:r>
            <a:endParaRPr lang="en-US" sz="2000" b="1" dirty="0"/>
          </a:p>
        </p:txBody>
      </p:sp>
      <p:cxnSp>
        <p:nvCxnSpPr>
          <p:cNvPr id="132" name="Straight Arrow Connector 131"/>
          <p:cNvCxnSpPr/>
          <p:nvPr/>
        </p:nvCxnSpPr>
        <p:spPr>
          <a:xfrm flipV="1">
            <a:off x="5968252" y="4248551"/>
            <a:ext cx="481853" cy="1403671"/>
          </a:xfrm>
          <a:prstGeom prst="straightConnector1">
            <a:avLst/>
          </a:prstGeom>
          <a:ln w="28575">
            <a:solidFill>
              <a:srgbClr val="92D05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364939" y="2421778"/>
            <a:ext cx="1222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 </a:t>
            </a:r>
            <a:r>
              <a:rPr lang="en-US" sz="2000" b="1" i="1" dirty="0" smtClean="0"/>
              <a:t>Reduce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Function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577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10" grpId="0"/>
      <p:bldP spid="82" grpId="0" animBg="1"/>
      <p:bldP spid="83" grpId="0"/>
      <p:bldP spid="84" grpId="0" animBg="1"/>
      <p:bldP spid="85" grpId="0"/>
      <p:bldP spid="86" grpId="0"/>
      <p:bldP spid="87" grpId="0"/>
      <p:bldP spid="109" grpId="0" animBg="1"/>
      <p:bldP spid="110" grpId="0" animBg="1"/>
      <p:bldP spid="113" grpId="0" animBg="1"/>
      <p:bldP spid="114" grpId="0"/>
      <p:bldP spid="115" grpId="0" animBg="1"/>
      <p:bldP spid="117" grpId="0" animBg="1"/>
      <p:bldP spid="119" grpId="0" animBg="1"/>
      <p:bldP spid="120" grpId="0" animBg="1"/>
      <p:bldP spid="122" grpId="0" animBg="1"/>
      <p:bldP spid="123" grpId="0" animBg="1"/>
      <p:bldP spid="125" grpId="0" animBg="1"/>
      <p:bldP spid="126" grpId="0" animBg="1"/>
      <p:bldP spid="128" grpId="0" animBg="1"/>
      <p:bldP spid="130" grpId="0" animBg="1"/>
      <p:bldP spid="131" grpId="0"/>
      <p:bldP spid="1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44084</TotalTime>
  <Words>536</Words>
  <Application>Microsoft Office PowerPoint</Application>
  <PresentationFormat>On-screen Show (4:3)</PresentationFormat>
  <Paragraphs>279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Database Applications (15-415)  Hadoop Lecture 26, April 19, 2016</vt:lpstr>
      <vt:lpstr>Hadoop MapReduce</vt:lpstr>
      <vt:lpstr>GFS Data Distribution Policy</vt:lpstr>
      <vt:lpstr>GFS Random Distribution Policy</vt:lpstr>
      <vt:lpstr>GFS Architecture</vt:lpstr>
      <vt:lpstr>The Problem Scope</vt:lpstr>
      <vt:lpstr>Hadoop MapReduce: A System’s View</vt:lpstr>
      <vt:lpstr>Data Structure: Keys and Values</vt:lpstr>
      <vt:lpstr>WordCount: An Application View</vt:lpstr>
    </vt:vector>
  </TitlesOfParts>
  <Company>Carnegie Mellon University in Qatar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Hammoud</cp:lastModifiedBy>
  <cp:revision>3939</cp:revision>
  <dcterms:created xsi:type="dcterms:W3CDTF">2013-11-24T06:45:02Z</dcterms:created>
  <dcterms:modified xsi:type="dcterms:W3CDTF">2016-04-19T15:45:27Z</dcterms:modified>
</cp:coreProperties>
</file>