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1765" r:id="rId3"/>
    <p:sldId id="1766" r:id="rId4"/>
    <p:sldId id="1767" r:id="rId5"/>
    <p:sldId id="1768" r:id="rId6"/>
    <p:sldId id="1771" r:id="rId7"/>
    <p:sldId id="1769" r:id="rId8"/>
    <p:sldId id="1770" r:id="rId9"/>
    <p:sldId id="17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Every value is 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</a:rPr>
              <a:t>identified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by an associated key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425321-2C0C-4BA4-B48A-79013C0BD99D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2135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F2370-A86B-40C6-80A4-FB1383172B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1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Hadoop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26, April </a:t>
            </a:r>
            <a:r>
              <a:rPr lang="en-US" dirty="0" smtClean="0"/>
              <a:t>19, 2016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Hadoop 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MapReduce is one of the most successful realizations of large-scale “data-parallel” distributed analytics engines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Hadoop is an open source </a:t>
            </a:r>
            <a:br>
              <a:rPr lang="en-US" sz="2400" dirty="0" smtClean="0"/>
            </a:br>
            <a:r>
              <a:rPr lang="en-US" sz="2400" dirty="0" smtClean="0"/>
              <a:t>implementation of MapReduce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Hadoop MapReduce uses Hadoop Distributed File System (HDFS</a:t>
            </a:r>
            <a:r>
              <a:rPr lang="en-US" sz="2400" dirty="0"/>
              <a:t>) as a </a:t>
            </a:r>
            <a:r>
              <a:rPr lang="en-US" sz="2400" dirty="0" smtClean="0"/>
              <a:t>distributed </a:t>
            </a:r>
            <a:r>
              <a:rPr lang="en-US" sz="2400" dirty="0"/>
              <a:t>storage layer 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HDFS is an open source implementation of GFS</a:t>
            </a:r>
            <a:endParaRPr lang="en-US" sz="2400" dirty="0"/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362200"/>
            <a:ext cx="1981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31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GFS Data Distribution Policy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93838"/>
            <a:ext cx="8686800" cy="51355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Google File System (GFS) </a:t>
            </a:r>
            <a:r>
              <a:rPr lang="en-US" sz="2400" dirty="0" smtClean="0"/>
              <a:t>is a scalable DFS for data-</a:t>
            </a:r>
            <a:br>
              <a:rPr lang="en-US" sz="2400" dirty="0" smtClean="0"/>
            </a:br>
            <a:r>
              <a:rPr lang="en-US" sz="2400" dirty="0" smtClean="0"/>
              <a:t>intensive applications</a:t>
            </a:r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GFS divides large files into multiple pieces called </a:t>
            </a:r>
            <a:r>
              <a:rPr lang="en-US" sz="2400" dirty="0" smtClean="0">
                <a:solidFill>
                  <a:srgbClr val="00B050"/>
                </a:solidFill>
              </a:rPr>
              <a:t>chunks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rgbClr val="00B050"/>
                </a:solidFill>
              </a:rPr>
              <a:t>blocks</a:t>
            </a:r>
            <a:r>
              <a:rPr lang="en-US" sz="2400" dirty="0" smtClean="0"/>
              <a:t> (by default 64MB) and stores them on different data servers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 smtClean="0"/>
              <a:t>This design is referred to as </a:t>
            </a:r>
            <a:r>
              <a:rPr lang="en-US" sz="2400" dirty="0" smtClean="0">
                <a:solidFill>
                  <a:srgbClr val="C00000"/>
                </a:solidFill>
              </a:rPr>
              <a:t>block-based design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Each GFS chunk has a unique 64-bit identifier and is stored as a file in the lower-layer local file system on the data server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GFS distributes chunks across cluster data servers using a </a:t>
            </a:r>
            <a:r>
              <a:rPr lang="en-US" sz="2400" dirty="0" smtClean="0">
                <a:solidFill>
                  <a:srgbClr val="C00000"/>
                </a:solidFill>
              </a:rPr>
              <a:t>random distribution policy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0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0814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GFS Random Distribution Policy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057400" y="2440321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2362200" y="2821321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362200" y="3202321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362200" y="3583321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362200" y="3964321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362200" y="4345321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362200" y="4726321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362200" y="5107321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3352800" y="2437146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810000" y="2821321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810000" y="3202321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810000" y="3583321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3810000" y="3964321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810000" y="4345321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66" name="TextBox 58"/>
          <p:cNvSpPr txBox="1">
            <a:spLocks noChangeArrowheads="1"/>
          </p:cNvSpPr>
          <p:nvPr/>
        </p:nvSpPr>
        <p:spPr bwMode="auto">
          <a:xfrm>
            <a:off x="1295400" y="2864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67" name="TextBox 59"/>
          <p:cNvSpPr txBox="1">
            <a:spLocks noChangeArrowheads="1"/>
          </p:cNvSpPr>
          <p:nvPr/>
        </p:nvSpPr>
        <p:spPr bwMode="auto">
          <a:xfrm>
            <a:off x="1295400" y="3245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68" name="TextBox 60"/>
          <p:cNvSpPr txBox="1">
            <a:spLocks noChangeArrowheads="1"/>
          </p:cNvSpPr>
          <p:nvPr/>
        </p:nvSpPr>
        <p:spPr bwMode="auto">
          <a:xfrm>
            <a:off x="1295400" y="3626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69" name="TextBox 61"/>
          <p:cNvSpPr txBox="1">
            <a:spLocks noChangeArrowheads="1"/>
          </p:cNvSpPr>
          <p:nvPr/>
        </p:nvSpPr>
        <p:spPr bwMode="auto">
          <a:xfrm>
            <a:off x="1295400" y="4024646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70" name="TextBox 62"/>
          <p:cNvSpPr txBox="1">
            <a:spLocks noChangeArrowheads="1"/>
          </p:cNvSpPr>
          <p:nvPr/>
        </p:nvSpPr>
        <p:spPr bwMode="auto">
          <a:xfrm>
            <a:off x="1295400" y="4388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71" name="TextBox 63"/>
          <p:cNvSpPr txBox="1">
            <a:spLocks noChangeArrowheads="1"/>
          </p:cNvSpPr>
          <p:nvPr/>
        </p:nvSpPr>
        <p:spPr bwMode="auto">
          <a:xfrm>
            <a:off x="1295400" y="48025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72" name="TextBox 64"/>
          <p:cNvSpPr txBox="1">
            <a:spLocks noChangeArrowheads="1"/>
          </p:cNvSpPr>
          <p:nvPr/>
        </p:nvSpPr>
        <p:spPr bwMode="auto">
          <a:xfrm>
            <a:off x="1295400" y="5167646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648200" y="24292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943600" y="24292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5105400" y="2821321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5105400" y="3202321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5105400" y="3583321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105400" y="3964321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6400800" y="2821321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400800" y="3202321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400800" y="3583321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3810000" y="4726321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810000" y="5107321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119215" y="176169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Large File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3491669" y="1761699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872669" y="17658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53669" y="17572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633957" y="17526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015669" y="17572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399517" y="17526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 bwMode="auto">
          <a:xfrm>
            <a:off x="3124200" y="1761335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3505200" y="1761335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886200" y="175693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4267200" y="1757006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4648200" y="1761335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029200" y="1765476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5410200" y="1761335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154436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GFS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200" dirty="0" smtClean="0"/>
              <a:t>GFS adopts a master-slave architecture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09600" y="2441575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8200" y="2441575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2200" y="2593975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62200" y="3203575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4651375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352800" y="5337175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05400" y="4651375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05400" y="5337175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0" y="4651375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58000" y="5337175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4038600" y="3355975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5524500" y="3355975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495800" y="3355975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5791200" y="3355975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1485900" y="3355975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1485900" y="4994275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990600" y="5260975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990600" y="3355975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48000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</a:t>
            </a:r>
            <a:r>
              <a:rPr lang="en-US" sz="1400" dirty="0" smtClean="0"/>
              <a:t>name</a:t>
            </a:r>
            <a:endParaRPr lang="en-US" sz="1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60663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6400800" y="3355975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921375" y="3322638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73225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600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37372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Problem Scope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C00000"/>
                </a:solidFill>
              </a:rPr>
              <a:t>Hadoop MapReduce </a:t>
            </a:r>
            <a:r>
              <a:rPr lang="en-US" sz="2600" dirty="0" smtClean="0"/>
              <a:t>is used for powerful and efficient analytics over </a:t>
            </a:r>
            <a:r>
              <a:rPr lang="en-US" sz="2600" i="1" dirty="0" smtClean="0"/>
              <a:t>Big Data</a:t>
            </a:r>
            <a:endParaRPr lang="en-US" sz="26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The power of MapReduce lies in its ability to </a:t>
            </a:r>
            <a:r>
              <a:rPr lang="en-US" sz="2600" i="1" dirty="0" smtClean="0"/>
              <a:t>scale</a:t>
            </a:r>
            <a:r>
              <a:rPr lang="en-US" sz="2600" dirty="0" smtClean="0"/>
              <a:t> to 100s and even 1000s of machines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What amount of work can MapReduce handle?</a:t>
            </a:r>
            <a:endParaRPr lang="en-US" sz="2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Big Data </a:t>
            </a:r>
            <a:r>
              <a:rPr lang="en-US" sz="2600" dirty="0"/>
              <a:t>i</a:t>
            </a:r>
            <a:r>
              <a:rPr lang="en-US" sz="2600" dirty="0" smtClean="0"/>
              <a:t>n the order of 100s of GBs, TBs or PBs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6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It is unlikely that datasets of such sizes can fit on a </a:t>
            </a:r>
            <a:br>
              <a:rPr lang="en-US" sz="2600" dirty="0" smtClean="0"/>
            </a:br>
            <a:r>
              <a:rPr lang="en-US" sz="2600" dirty="0" smtClean="0"/>
              <a:t>single machine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/>
              <a:t>Hence, a storage layer like HDFS is required!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6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2947E70-2C44-4AA9-9B6E-B931A50F63F1}" type="slidenum">
              <a:rPr lang="en-US" smtClean="0">
                <a:solidFill>
                  <a:schemeClr val="bg2"/>
                </a:solidFill>
              </a:rPr>
              <a:pPr eaLnBrk="1" hangingPunct="1"/>
              <a:t>6</a:t>
            </a:fld>
            <a:endParaRPr 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1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Hadoop MapReduce: A System’s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4" y="1222136"/>
            <a:ext cx="8686800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100" dirty="0" smtClean="0"/>
              <a:t>Hadoop MapReduce incorporates two phases, Map and Reduce phases, which encompass multiple Map and Reduce tasks</a:t>
            </a:r>
          </a:p>
          <a:p>
            <a:endParaRPr lang="en-US" sz="1900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1884484" y="23475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77" name="Oval 76"/>
          <p:cNvSpPr/>
          <p:nvPr/>
        </p:nvSpPr>
        <p:spPr>
          <a:xfrm>
            <a:off x="1884484" y="30802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78" name="Oval 77"/>
          <p:cNvSpPr/>
          <p:nvPr/>
        </p:nvSpPr>
        <p:spPr>
          <a:xfrm>
            <a:off x="1884484" y="38129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79" name="Oval 78"/>
          <p:cNvSpPr/>
          <p:nvPr/>
        </p:nvSpPr>
        <p:spPr>
          <a:xfrm>
            <a:off x="1893276" y="45455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89" name="Oval 88"/>
          <p:cNvSpPr/>
          <p:nvPr/>
        </p:nvSpPr>
        <p:spPr>
          <a:xfrm>
            <a:off x="6776302" y="26946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Reduce Task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776302" y="34273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Reduce Task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6776302" y="41600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Reduce Task</a:t>
            </a:r>
            <a:endParaRPr lang="en-US" sz="1200" dirty="0"/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3472259" y="2598814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95446" y="28445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3464170" y="31588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707169" y="30778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226" name="Chevron 225"/>
          <p:cNvSpPr/>
          <p:nvPr/>
        </p:nvSpPr>
        <p:spPr>
          <a:xfrm>
            <a:off x="5416413" y="28487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686046" y="28838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6295646" y="30389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707169" y="36110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Partition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6295646" y="37644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3464170" y="3483056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4695446" y="41545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127" name="Rectangle 126"/>
          <p:cNvSpPr/>
          <p:nvPr/>
        </p:nvSpPr>
        <p:spPr>
          <a:xfrm>
            <a:off x="4695446" y="43476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128" name="Chevron 127"/>
          <p:cNvSpPr/>
          <p:nvPr/>
        </p:nvSpPr>
        <p:spPr>
          <a:xfrm>
            <a:off x="5416413" y="41600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686046" y="4254717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3478469" y="2817062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4695446" y="45425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133" name="Rectangle 132"/>
          <p:cNvSpPr/>
          <p:nvPr/>
        </p:nvSpPr>
        <p:spPr>
          <a:xfrm>
            <a:off x="4695446" y="4735595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3461240" y="37067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3478469" y="41424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3478469" y="48533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6319102" y="44971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7957042" y="35696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 HDFS</a:t>
            </a:r>
            <a:endParaRPr lang="en-US" b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729761" y="30511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776653" y="33396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Dataset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846996" y="40409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HDFS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88" y="2655554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753208" y="25087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767861" y="32296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770792" y="39565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85445" y="46774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1600200" y="26845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1611924" y="34055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1614853" y="41323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1632441" y="48533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729761" y="52402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729761" y="5465869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3441489" y="52489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1619890" y="54160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Map Phase</a:t>
            </a:r>
            <a:endParaRPr lang="en-US" b="1" i="1" dirty="0"/>
          </a:p>
        </p:txBody>
      </p:sp>
      <p:cxnSp>
        <p:nvCxnSpPr>
          <p:cNvPr id="193" name="Straight Connector 192"/>
          <p:cNvCxnSpPr/>
          <p:nvPr/>
        </p:nvCxnSpPr>
        <p:spPr>
          <a:xfrm>
            <a:off x="3481048" y="52489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3478469" y="5465869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824546" y="52402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5302115" y="52489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5416413" y="52489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6319102" y="52372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3789484" y="51742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Shuffle Stage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5513130" y="4935260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Merge </a:t>
            </a:r>
            <a:b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Stage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941534" y="51764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Reduce Stage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334365" y="54218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Reduce Phase</a:t>
            </a:r>
            <a:endParaRPr lang="en-US" b="1" i="1" dirty="0"/>
          </a:p>
        </p:txBody>
      </p:sp>
      <p:sp>
        <p:nvSpPr>
          <p:cNvPr id="287" name="Slide Number Placeholder 286"/>
          <p:cNvSpPr>
            <a:spLocks noGrp="1"/>
          </p:cNvSpPr>
          <p:nvPr>
            <p:ph type="sldNum" sz="quarter" idx="12"/>
          </p:nvPr>
        </p:nvSpPr>
        <p:spPr>
          <a:xfrm>
            <a:off x="6553200" y="6505814"/>
            <a:ext cx="2133600" cy="365125"/>
          </a:xfrm>
        </p:spPr>
        <p:txBody>
          <a:bodyPr/>
          <a:lstStyle/>
          <a:p>
            <a:fld id="{502DEEDB-1162-4DCC-A6E7-E44734AD93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07" name="Rectangle 206"/>
          <p:cNvSpPr/>
          <p:nvPr/>
        </p:nvSpPr>
        <p:spPr>
          <a:xfrm>
            <a:off x="5683470" y="36257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Partition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8" name="Chevron 207"/>
          <p:cNvSpPr/>
          <p:nvPr/>
        </p:nvSpPr>
        <p:spPr>
          <a:xfrm>
            <a:off x="5416412" y="35813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7452958" y="30317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452958" y="37644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452958" y="45007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50279" y="25058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52973" y="32226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61765" y="39424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79584" y="46704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3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561140" y="26946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2572864" y="34156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575793" y="41424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593381" y="48634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62659" y="25178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2865940" y="27361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2854570" y="31594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2854570" y="33687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Partition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851640" y="36257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83" name="Rectangle 82"/>
          <p:cNvSpPr/>
          <p:nvPr/>
        </p:nvSpPr>
        <p:spPr>
          <a:xfrm>
            <a:off x="2862659" y="40513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84" name="Rectangle 83"/>
          <p:cNvSpPr/>
          <p:nvPr/>
        </p:nvSpPr>
        <p:spPr>
          <a:xfrm>
            <a:off x="2868869" y="4716131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0970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eaLnBrk="1" hangingPunct="1"/>
            <a:r>
              <a:rPr lang="en-US" smtClean="0"/>
              <a:t>Data Structure: Keys and Values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The </a:t>
            </a:r>
            <a:r>
              <a:rPr lang="en-US" sz="2400" dirty="0" smtClean="0"/>
              <a:t>MapReduce programmer </a:t>
            </a:r>
            <a:r>
              <a:rPr lang="en-US" sz="2400" dirty="0"/>
              <a:t>has to specify </a:t>
            </a:r>
            <a:r>
              <a:rPr lang="en-US" sz="2400" dirty="0" smtClean="0"/>
              <a:t>only two “sequential” functions</a:t>
            </a:r>
            <a:r>
              <a:rPr lang="en-US" sz="2400" dirty="0"/>
              <a:t>, the </a:t>
            </a:r>
            <a:r>
              <a:rPr lang="en-US" sz="2400" dirty="0" smtClean="0">
                <a:solidFill>
                  <a:srgbClr val="C00000"/>
                </a:solidFill>
              </a:rPr>
              <a:t>Map</a:t>
            </a:r>
            <a:r>
              <a:rPr lang="en-US" sz="2400" dirty="0" smtClean="0"/>
              <a:t> and the </a:t>
            </a:r>
            <a:r>
              <a:rPr lang="en-US" sz="2400" dirty="0" smtClean="0">
                <a:solidFill>
                  <a:srgbClr val="C00000"/>
                </a:solidFill>
              </a:rPr>
              <a:t>Reduce</a:t>
            </a:r>
            <a:r>
              <a:rPr lang="en-US" sz="2400" dirty="0" smtClean="0"/>
              <a:t> functions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 smtClean="0"/>
              <a:t>These functions will be translated “automatically” into </a:t>
            </a:r>
            <a:r>
              <a:rPr lang="en-US" sz="2200" i="1" dirty="0" smtClean="0"/>
              <a:t>multiple</a:t>
            </a:r>
            <a:r>
              <a:rPr lang="en-US" sz="2200" dirty="0" smtClean="0"/>
              <a:t> Map and Reduce tasks</a:t>
            </a:r>
          </a:p>
          <a:p>
            <a:pPr marL="0" lvl="1" indent="0" algn="just" eaLnBrk="1" hangingPunct="1">
              <a:buNone/>
              <a:defRPr/>
            </a:pPr>
            <a:endParaRPr lang="en-US" sz="2000" dirty="0" smtClean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In MapReduce, data elements are always structured as </a:t>
            </a:r>
            <a:br>
              <a:rPr lang="en-US" sz="2400" dirty="0" smtClean="0"/>
            </a:br>
            <a:r>
              <a:rPr lang="en-US" sz="2400" dirty="0" smtClean="0"/>
              <a:t>key-value </a:t>
            </a:r>
            <a:r>
              <a:rPr lang="en-US" sz="2400" dirty="0"/>
              <a:t>(i.e., (K, V</a:t>
            </a:r>
            <a:r>
              <a:rPr lang="en-US" sz="2400" dirty="0" smtClean="0"/>
              <a:t>)) pairs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 smtClean="0"/>
              <a:t>In particular, the Map and Reduce functions receive and </a:t>
            </a:r>
            <a:r>
              <a:rPr lang="en-US" sz="2200" i="1" dirty="0" smtClean="0"/>
              <a:t>emit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smtClean="0"/>
              <a:t>(K, V) pairs</a:t>
            </a:r>
            <a:endParaRPr lang="en-US" sz="2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71600" y="5427292"/>
            <a:ext cx="533400" cy="1371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(K, V) Pairs</a:t>
            </a:r>
          </a:p>
        </p:txBody>
      </p:sp>
      <p:sp>
        <p:nvSpPr>
          <p:cNvPr id="3" name="Chevron 2"/>
          <p:cNvSpPr/>
          <p:nvPr/>
        </p:nvSpPr>
        <p:spPr>
          <a:xfrm>
            <a:off x="21336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609850" y="5579692"/>
            <a:ext cx="990600" cy="1066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Map Function</a:t>
            </a:r>
          </a:p>
        </p:txBody>
      </p:sp>
      <p:sp>
        <p:nvSpPr>
          <p:cNvPr id="8" name="Chevron 7"/>
          <p:cNvSpPr/>
          <p:nvPr/>
        </p:nvSpPr>
        <p:spPr>
          <a:xfrm>
            <a:off x="37338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7200" y="5427292"/>
            <a:ext cx="533400" cy="1371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(K’, V’) Pairs</a:t>
            </a:r>
          </a:p>
        </p:txBody>
      </p:sp>
      <p:sp>
        <p:nvSpPr>
          <p:cNvPr id="10" name="Chevron 9"/>
          <p:cNvSpPr/>
          <p:nvPr/>
        </p:nvSpPr>
        <p:spPr>
          <a:xfrm>
            <a:off x="50292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562600" y="5579692"/>
            <a:ext cx="990600" cy="1066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Reduce Function</a:t>
            </a:r>
          </a:p>
        </p:txBody>
      </p:sp>
      <p:sp>
        <p:nvSpPr>
          <p:cNvPr id="12" name="Chevron 11"/>
          <p:cNvSpPr/>
          <p:nvPr/>
        </p:nvSpPr>
        <p:spPr>
          <a:xfrm>
            <a:off x="67056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15200" y="5427292"/>
            <a:ext cx="533400" cy="1371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(K’’, V’’) Pairs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43000" y="5062167"/>
            <a:ext cx="944563" cy="276225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Input Splits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657600" y="5062167"/>
            <a:ext cx="1619250" cy="276225"/>
          </a:xfrm>
          <a:prstGeom prst="rect">
            <a:avLst/>
          </a:prstGeom>
          <a:noFill/>
          <a:ln w="9525">
            <a:solidFill>
              <a:srgbClr val="00B05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Intermediate Outputs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032625" y="5062167"/>
            <a:ext cx="1098550" cy="276225"/>
          </a:xfrm>
          <a:prstGeom prst="rect">
            <a:avLst/>
          </a:prstGeom>
          <a:noFill/>
          <a:ln w="9525">
            <a:solidFill>
              <a:srgbClr val="7030A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Final Outputs</a:t>
            </a:r>
          </a:p>
        </p:txBody>
      </p:sp>
    </p:spTree>
    <p:extLst>
      <p:ext uri="{BB962C8B-B14F-4D97-AF65-F5344CB8AC3E}">
        <p14:creationId xmlns:p14="http://schemas.microsoft.com/office/powerpoint/2010/main" val="288094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WordCount</a:t>
            </a:r>
            <a:r>
              <a:rPr lang="en-US" dirty="0" smtClean="0">
                <a:solidFill>
                  <a:schemeClr val="tx1"/>
                </a:solidFill>
              </a:rPr>
              <a:t>: An Application 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656062" cy="476250"/>
          </a:xfrm>
        </p:spPr>
        <p:txBody>
          <a:bodyPr/>
          <a:lstStyle/>
          <a:p>
            <a:fld id="{502DEEDB-1162-4DCC-A6E7-E44734AD9340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89645" y="3229072"/>
            <a:ext cx="1543478" cy="19050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64" y="3196658"/>
            <a:ext cx="1664238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i="1" dirty="0" smtClean="0"/>
              <a:t>Mohammad is </a:t>
            </a:r>
          </a:p>
          <a:p>
            <a:r>
              <a:rPr lang="en-US" sz="1700" i="1" dirty="0"/>
              <a:t>d</a:t>
            </a:r>
            <a:r>
              <a:rPr lang="en-US" sz="1700" i="1" dirty="0" smtClean="0"/>
              <a:t>elivering a </a:t>
            </a:r>
          </a:p>
          <a:p>
            <a:r>
              <a:rPr lang="en-US" sz="1700" i="1" dirty="0" smtClean="0"/>
              <a:t>lecture at CMUQ</a:t>
            </a:r>
          </a:p>
          <a:p>
            <a:r>
              <a:rPr lang="en-US" sz="1700" i="1" dirty="0" smtClean="0"/>
              <a:t>CMUQ is a </a:t>
            </a:r>
          </a:p>
          <a:p>
            <a:r>
              <a:rPr lang="en-US" sz="1700" i="1" dirty="0" smtClean="0"/>
              <a:t>member of QF</a:t>
            </a:r>
            <a:endParaRPr lang="en-US" sz="17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0458" y="4021508"/>
            <a:ext cx="160381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5165" y="2667000"/>
            <a:ext cx="1480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 Text File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5" y="2709311"/>
            <a:ext cx="1669577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25500" y="2400300"/>
            <a:ext cx="1485900" cy="9525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56713" y="2371628"/>
            <a:ext cx="166423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i="1" dirty="0" smtClean="0"/>
              <a:t>Mohammad is </a:t>
            </a:r>
          </a:p>
          <a:p>
            <a:r>
              <a:rPr lang="en-US" sz="1700" i="1" dirty="0"/>
              <a:t>d</a:t>
            </a:r>
            <a:r>
              <a:rPr lang="en-US" sz="1700" i="1" dirty="0" smtClean="0"/>
              <a:t>elivering a </a:t>
            </a:r>
          </a:p>
          <a:p>
            <a:r>
              <a:rPr lang="en-US" sz="1700" i="1" dirty="0" smtClean="0"/>
              <a:t>lecture at CMUQ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18914" y="4981672"/>
            <a:ext cx="1485900" cy="96192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09949" y="4953000"/>
            <a:ext cx="144943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i="1" dirty="0" smtClean="0"/>
              <a:t>CMUQ is a </a:t>
            </a:r>
          </a:p>
          <a:p>
            <a:r>
              <a:rPr lang="en-US" sz="1700" i="1" dirty="0" smtClean="0"/>
              <a:t>member of QF</a:t>
            </a:r>
            <a:endParaRPr lang="en-US" sz="17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59420" y="2002296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Chunk of File</a:t>
            </a:r>
            <a:endParaRPr lang="en-US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53790" y="4581418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Chunk of File</a:t>
            </a:r>
            <a:endParaRPr lang="en-US" b="1" dirty="0"/>
          </a:p>
        </p:txBody>
      </p:sp>
      <p:sp>
        <p:nvSpPr>
          <p:cNvPr id="109" name="Striped Right Arrow 108"/>
          <p:cNvSpPr/>
          <p:nvPr/>
        </p:nvSpPr>
        <p:spPr>
          <a:xfrm>
            <a:off x="1670794" y="2611161"/>
            <a:ext cx="114301" cy="369704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Striped Right Arrow 109"/>
          <p:cNvSpPr/>
          <p:nvPr/>
        </p:nvSpPr>
        <p:spPr>
          <a:xfrm>
            <a:off x="1670794" y="5218120"/>
            <a:ext cx="114301" cy="369704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1828800" y="1528467"/>
            <a:ext cx="4419600" cy="257914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1988522" y="1528467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i="1" dirty="0" smtClean="0"/>
              <a:t>Map</a:t>
            </a:r>
            <a:r>
              <a:rPr lang="en-US" sz="2000" b="1" dirty="0" smtClean="0"/>
              <a:t> Function</a:t>
            </a:r>
            <a:endParaRPr lang="en-US" sz="2000" b="1" dirty="0"/>
          </a:p>
        </p:txBody>
      </p:sp>
      <p:sp>
        <p:nvSpPr>
          <p:cNvPr id="115" name="Oval 114"/>
          <p:cNvSpPr/>
          <p:nvPr/>
        </p:nvSpPr>
        <p:spPr>
          <a:xfrm>
            <a:off x="3502956" y="2392299"/>
            <a:ext cx="841248" cy="8412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Parse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Count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89948"/>
              </p:ext>
            </p:extLst>
          </p:nvPr>
        </p:nvGraphicFramePr>
        <p:xfrm>
          <a:off x="1891550" y="2063952"/>
          <a:ext cx="14478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/>
                <a:gridCol w="10816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Key1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Mohammad 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delivering 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lecture at 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3358399" y="2620126"/>
            <a:ext cx="114301" cy="369704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857440"/>
              </p:ext>
            </p:extLst>
          </p:nvPr>
        </p:nvGraphicFramePr>
        <p:xfrm>
          <a:off x="4527175" y="1601972"/>
          <a:ext cx="14478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33400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Key2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Mohammad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delivering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lecture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4383738" y="2617313"/>
            <a:ext cx="114301" cy="369704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>
            <a:off x="6400800" y="2286000"/>
            <a:ext cx="2649070" cy="37338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00574"/>
              </p:ext>
            </p:extLst>
          </p:nvPr>
        </p:nvGraphicFramePr>
        <p:xfrm>
          <a:off x="7494495" y="2496670"/>
          <a:ext cx="14478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33400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Key2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Mohammad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delivering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lecture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member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6468035" y="3836892"/>
            <a:ext cx="841248" cy="84124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Iterate&amp;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3" name="Striped Right Arrow 122"/>
          <p:cNvSpPr/>
          <p:nvPr/>
        </p:nvSpPr>
        <p:spPr>
          <a:xfrm>
            <a:off x="7345143" y="4072664"/>
            <a:ext cx="114301" cy="369704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>
            <a:stCxn id="118" idx="3"/>
          </p:cNvCxnSpPr>
          <p:nvPr/>
        </p:nvCxnSpPr>
        <p:spPr>
          <a:xfrm>
            <a:off x="5974975" y="2821172"/>
            <a:ext cx="484095" cy="1436344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ounded Rectangle 124"/>
          <p:cNvSpPr/>
          <p:nvPr/>
        </p:nvSpPr>
        <p:spPr>
          <a:xfrm>
            <a:off x="1828800" y="4202637"/>
            <a:ext cx="4419600" cy="257914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502956" y="5066469"/>
            <a:ext cx="841248" cy="8412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Parse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Count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9455"/>
              </p:ext>
            </p:extLst>
          </p:nvPr>
        </p:nvGraphicFramePr>
        <p:xfrm>
          <a:off x="1891550" y="4953000"/>
          <a:ext cx="1447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/>
                <a:gridCol w="10816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Key1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 is 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member of QF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3358399" y="5294296"/>
            <a:ext cx="114301" cy="369704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01150"/>
              </p:ext>
            </p:extLst>
          </p:nvPr>
        </p:nvGraphicFramePr>
        <p:xfrm>
          <a:off x="4527175" y="4419600"/>
          <a:ext cx="14478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33400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Key2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member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4383738" y="5291483"/>
            <a:ext cx="114301" cy="369704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1990165" y="4239661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i="1" dirty="0" smtClean="0"/>
              <a:t>Map</a:t>
            </a:r>
            <a:r>
              <a:rPr lang="en-US" sz="2000" b="1" dirty="0" smtClean="0"/>
              <a:t> Function</a:t>
            </a:r>
            <a:endParaRPr lang="en-US" sz="2000" b="1" dirty="0"/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5968252" y="4248551"/>
            <a:ext cx="481853" cy="1403671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364939" y="2421778"/>
            <a:ext cx="1222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i="1" dirty="0" smtClean="0"/>
              <a:t>Reduce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Function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577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09" grpId="0" animBg="1"/>
      <p:bldP spid="110" grpId="0" animBg="1"/>
      <p:bldP spid="113" grpId="0" animBg="1"/>
      <p:bldP spid="114" grpId="0"/>
      <p:bldP spid="115" grpId="0" animBg="1"/>
      <p:bldP spid="117" grpId="0" animBg="1"/>
      <p:bldP spid="119" grpId="0" animBg="1"/>
      <p:bldP spid="120" grpId="0" animBg="1"/>
      <p:bldP spid="122" grpId="0" animBg="1"/>
      <p:bldP spid="123" grpId="0" animBg="1"/>
      <p:bldP spid="125" grpId="0" animBg="1"/>
      <p:bldP spid="126" grpId="0" animBg="1"/>
      <p:bldP spid="128" grpId="0" animBg="1"/>
      <p:bldP spid="130" grpId="0" animBg="1"/>
      <p:bldP spid="131" grpId="0"/>
      <p:bldP spid="1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44084</TotalTime>
  <Words>536</Words>
  <Application>Microsoft Office PowerPoint</Application>
  <PresentationFormat>On-screen Show (4:3)</PresentationFormat>
  <Paragraphs>279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Database Applications (15-415)  Hadoop Lecture 26, April 19, 2016</vt:lpstr>
      <vt:lpstr>Hadoop MapReduce</vt:lpstr>
      <vt:lpstr>GFS Data Distribution Policy</vt:lpstr>
      <vt:lpstr>GFS Random Distribution Policy</vt:lpstr>
      <vt:lpstr>GFS Architecture</vt:lpstr>
      <vt:lpstr>The Problem Scope</vt:lpstr>
      <vt:lpstr>Hadoop MapReduce: A System’s View</vt:lpstr>
      <vt:lpstr>Data Structure: Keys and Values</vt:lpstr>
      <vt:lpstr>WordCount: An Application View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3939</cp:revision>
  <dcterms:created xsi:type="dcterms:W3CDTF">2013-11-24T06:45:02Z</dcterms:created>
  <dcterms:modified xsi:type="dcterms:W3CDTF">2016-04-19T15:45:27Z</dcterms:modified>
</cp:coreProperties>
</file>