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6" r:id="rId2"/>
    <p:sldId id="1120" r:id="rId3"/>
    <p:sldId id="1466" r:id="rId4"/>
    <p:sldId id="1584" r:id="rId5"/>
    <p:sldId id="1617" r:id="rId6"/>
    <p:sldId id="1618" r:id="rId7"/>
    <p:sldId id="1619" r:id="rId8"/>
    <p:sldId id="1714" r:id="rId9"/>
    <p:sldId id="1621" r:id="rId10"/>
    <p:sldId id="1622" r:id="rId11"/>
    <p:sldId id="1623" r:id="rId12"/>
    <p:sldId id="1625" r:id="rId13"/>
    <p:sldId id="1626" r:id="rId14"/>
    <p:sldId id="1719" r:id="rId15"/>
    <p:sldId id="1715" r:id="rId16"/>
    <p:sldId id="1716" r:id="rId17"/>
    <p:sldId id="1632" r:id="rId18"/>
    <p:sldId id="1633" r:id="rId19"/>
    <p:sldId id="1634" r:id="rId20"/>
    <p:sldId id="1646" r:id="rId21"/>
    <p:sldId id="1635" r:id="rId22"/>
    <p:sldId id="1660" r:id="rId23"/>
    <p:sldId id="1717" r:id="rId24"/>
    <p:sldId id="1661" r:id="rId25"/>
    <p:sldId id="1662" r:id="rId26"/>
    <p:sldId id="1663" r:id="rId27"/>
    <p:sldId id="1664" r:id="rId28"/>
    <p:sldId id="1665" r:id="rId29"/>
    <p:sldId id="1718" r:id="rId30"/>
    <p:sldId id="1667" r:id="rId31"/>
    <p:sldId id="1668" r:id="rId32"/>
    <p:sldId id="1720" r:id="rId33"/>
    <p:sldId id="1670" r:id="rId34"/>
    <p:sldId id="1721" r:id="rId35"/>
    <p:sldId id="1683" r:id="rId36"/>
    <p:sldId id="1684" r:id="rId37"/>
    <p:sldId id="1702" r:id="rId38"/>
    <p:sldId id="1703" r:id="rId39"/>
    <p:sldId id="1704" r:id="rId40"/>
    <p:sldId id="1705" r:id="rId41"/>
    <p:sldId id="1706" r:id="rId42"/>
    <p:sldId id="1707" r:id="rId43"/>
    <p:sldId id="1708" r:id="rId44"/>
    <p:sldId id="1709" r:id="rId45"/>
    <p:sldId id="1710" r:id="rId46"/>
    <p:sldId id="1711" r:id="rId47"/>
    <p:sldId id="1712" r:id="rId48"/>
    <p:sldId id="1713" r:id="rId49"/>
    <p:sldId id="1583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</a:rPr>
            <a:t>A Simple Transaction Abort</a:t>
          </a:r>
          <a:endParaRPr lang="en-US" sz="26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Log</a:t>
          </a:r>
          <a:endParaRPr lang="en-US" sz="2800" dirty="0">
            <a:solidFill>
              <a:schemeClr val="bg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err="1" smtClean="0">
              <a:solidFill>
                <a:schemeClr val="bg1"/>
              </a:solidFill>
            </a:rPr>
            <a:t>Checkpointing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9044E199-CE41-4D69-946F-81059F94764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The ARIES Algorithm</a:t>
          </a:r>
          <a:endParaRPr lang="en-US" sz="2800" dirty="0">
            <a:solidFill>
              <a:schemeClr val="tx1"/>
            </a:solidFill>
          </a:endParaRPr>
        </a:p>
      </dgm:t>
    </dgm:pt>
    <dgm:pt modelId="{63495625-211D-4082-9676-3F607B824F09}" type="parTrans" cxnId="{E2F19C00-F5ED-48CA-A85B-3EE71C38B20C}">
      <dgm:prSet/>
      <dgm:spPr/>
      <dgm:t>
        <a:bodyPr/>
        <a:lstStyle/>
        <a:p>
          <a:endParaRPr lang="en-US"/>
        </a:p>
      </dgm:t>
    </dgm:pt>
    <dgm:pt modelId="{FA40DDEE-8F7D-4035-AF84-9E3C3407768C}" type="sibTrans" cxnId="{E2F19C00-F5ED-48CA-A85B-3EE71C38B20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B7B03930-5CC2-462E-B9EC-616030F550D1}" type="pres">
      <dgm:prSet presAssocID="{020DE52D-4485-480D-9641-C45E840E866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8F6C6A-40BC-4677-97B0-D278E6A03A0F}" type="pres">
      <dgm:prSet presAssocID="{020DE52D-4485-480D-9641-C45E840E866B}" presName="accent_1" presStyleCnt="0"/>
      <dgm:spPr/>
    </dgm:pt>
    <dgm:pt modelId="{2B94B3DE-3FD1-4138-B6A8-86C32D7CDAE7}" type="pres">
      <dgm:prSet presAssocID="{020DE52D-4485-480D-9641-C45E840E866B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D425B47-886A-4BDE-9129-435A885F7BDD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18638-C484-41DC-B301-F8E8B8C83E00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58283C6-2307-4412-A694-C24A35138AE4}" type="pres">
      <dgm:prSet presAssocID="{47736B17-8141-4E43-9780-98F53B71385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4576A-E900-4046-BE98-5C6BBB87BD62}" type="pres">
      <dgm:prSet presAssocID="{47736B17-8141-4E43-9780-98F53B713858}" presName="accent_3" presStyleCnt="0"/>
      <dgm:spPr/>
    </dgm:pt>
    <dgm:pt modelId="{C4F438E0-C9FB-4142-A782-E2ED2FAB32AB}" type="pres">
      <dgm:prSet presAssocID="{47736B17-8141-4E43-9780-98F53B713858}" presName="accentRepeatNode" presStyleLbl="solidFgAcc1" presStyleIdx="2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C744001-4C3C-4F81-8A5F-5EA59164522D}" type="pres">
      <dgm:prSet presAssocID="{9044E199-CE41-4D69-946F-81059F947649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0C83F2-0440-4E7F-892C-DCEBD03EB732}" type="pres">
      <dgm:prSet presAssocID="{9044E199-CE41-4D69-946F-81059F947649}" presName="accent_4" presStyleCnt="0"/>
      <dgm:spPr/>
    </dgm:pt>
    <dgm:pt modelId="{3F3C026E-5E59-4607-89AF-91A7C0FC61FB}" type="pres">
      <dgm:prSet presAssocID="{9044E199-CE41-4D69-946F-81059F947649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E2F19C00-F5ED-48CA-A85B-3EE71C38B20C}" srcId="{BE1645D6-1611-4DF4-8DF3-EEC32D8C4F8A}" destId="{9044E199-CE41-4D69-946F-81059F947649}" srcOrd="3" destOrd="0" parTransId="{63495625-211D-4082-9676-3F607B824F09}" sibTransId="{FA40DDEE-8F7D-4035-AF84-9E3C3407768C}"/>
    <dgm:cxn modelId="{75739507-C25A-4FF2-8A75-99CFEB1AA6FA}" srcId="{BE1645D6-1611-4DF4-8DF3-EEC32D8C4F8A}" destId="{020DE52D-4485-480D-9641-C45E840E866B}" srcOrd="0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2" destOrd="0" parTransId="{397A7621-4703-4C39-9978-2D49301A2AA4}" sibTransId="{5939E8F9-A02A-4E0B-BCEC-7E77A483A98C}"/>
    <dgm:cxn modelId="{6930912E-6AF4-469C-BBE8-B2F9E0F1C01D}" type="presOf" srcId="{594BF85D-E9BC-439A-80D6-0EB4896FAE66}" destId="{3D425B47-886A-4BDE-9129-435A885F7BDD}" srcOrd="0" destOrd="0" presId="urn:microsoft.com/office/officeart/2008/layout/VerticalCurvedList"/>
    <dgm:cxn modelId="{7BC2EABA-0F4B-4621-B3C9-AF41A2B1ADAC}" type="presOf" srcId="{BE1645D6-1611-4DF4-8DF3-EEC32D8C4F8A}" destId="{8D4BB782-D1CB-4178-BD6C-378E667E109F}" srcOrd="0" destOrd="0" presId="urn:microsoft.com/office/officeart/2008/layout/VerticalCurvedList"/>
    <dgm:cxn modelId="{3E71DFEA-CDA0-40B8-840D-8A5059F321B0}" type="presOf" srcId="{E0EF98CB-C1C0-4C22-A539-F558B4CAED5C}" destId="{C56633DC-E658-46D8-BE63-7CB1CCD3C8DC}" srcOrd="0" destOrd="0" presId="urn:microsoft.com/office/officeart/2008/layout/VerticalCurvedList"/>
    <dgm:cxn modelId="{0038F9E9-1779-4561-8844-984FC3B03E84}" type="presOf" srcId="{9044E199-CE41-4D69-946F-81059F947649}" destId="{CC744001-4C3C-4F81-8A5F-5EA59164522D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7FC7E305-6A87-407C-BC57-739940B305BF}" type="presOf" srcId="{47736B17-8141-4E43-9780-98F53B713858}" destId="{158283C6-2307-4412-A694-C24A35138AE4}" srcOrd="0" destOrd="0" presId="urn:microsoft.com/office/officeart/2008/layout/VerticalCurvedList"/>
    <dgm:cxn modelId="{26AB3F32-863C-485E-A713-CB5C4377A7CF}" type="presOf" srcId="{020DE52D-4485-480D-9641-C45E840E866B}" destId="{B7B03930-5CC2-462E-B9EC-616030F550D1}" srcOrd="0" destOrd="0" presId="urn:microsoft.com/office/officeart/2008/layout/VerticalCurvedList"/>
    <dgm:cxn modelId="{5EA7DB88-6B85-49DF-AC72-543483B60F62}" type="presParOf" srcId="{8D4BB782-D1CB-4178-BD6C-378E667E109F}" destId="{30E5EA73-69FE-4C99-B7E6-D2785DA2F8C5}" srcOrd="0" destOrd="0" presId="urn:microsoft.com/office/officeart/2008/layout/VerticalCurvedList"/>
    <dgm:cxn modelId="{9D0C06E5-ACCA-46C5-873F-653A5EBFA0E9}" type="presParOf" srcId="{30E5EA73-69FE-4C99-B7E6-D2785DA2F8C5}" destId="{147482D8-F793-4B63-AC92-2D2E108DBAA0}" srcOrd="0" destOrd="0" presId="urn:microsoft.com/office/officeart/2008/layout/VerticalCurvedList"/>
    <dgm:cxn modelId="{00C41B92-E430-4FD5-840E-03ED5A8B2D33}" type="presParOf" srcId="{147482D8-F793-4B63-AC92-2D2E108DBAA0}" destId="{F2410933-DB5E-4543-A714-4AF5A203C95C}" srcOrd="0" destOrd="0" presId="urn:microsoft.com/office/officeart/2008/layout/VerticalCurvedList"/>
    <dgm:cxn modelId="{42ADA236-5B59-4E31-B055-17A21AFE3BDD}" type="presParOf" srcId="{147482D8-F793-4B63-AC92-2D2E108DBAA0}" destId="{C56633DC-E658-46D8-BE63-7CB1CCD3C8DC}" srcOrd="1" destOrd="0" presId="urn:microsoft.com/office/officeart/2008/layout/VerticalCurvedList"/>
    <dgm:cxn modelId="{A20A6BE5-C14C-4E74-A68C-4CCB078292A4}" type="presParOf" srcId="{147482D8-F793-4B63-AC92-2D2E108DBAA0}" destId="{82F03708-A2AD-459B-AB59-7BBD9EB44E67}" srcOrd="2" destOrd="0" presId="urn:microsoft.com/office/officeart/2008/layout/VerticalCurvedList"/>
    <dgm:cxn modelId="{717B2B8A-2DEB-4D9B-9C81-FEE680A6A326}" type="presParOf" srcId="{147482D8-F793-4B63-AC92-2D2E108DBAA0}" destId="{9C6C1869-E7B2-4FB9-A22B-16BADC04A189}" srcOrd="3" destOrd="0" presId="urn:microsoft.com/office/officeart/2008/layout/VerticalCurvedList"/>
    <dgm:cxn modelId="{9447D948-BB52-48F0-B5D8-13647E2FC7D3}" type="presParOf" srcId="{30E5EA73-69FE-4C99-B7E6-D2785DA2F8C5}" destId="{B7B03930-5CC2-462E-B9EC-616030F550D1}" srcOrd="1" destOrd="0" presId="urn:microsoft.com/office/officeart/2008/layout/VerticalCurvedList"/>
    <dgm:cxn modelId="{3A8B59D4-A820-433A-AB4C-5A91CFAEDDED}" type="presParOf" srcId="{30E5EA73-69FE-4C99-B7E6-D2785DA2F8C5}" destId="{738F6C6A-40BC-4677-97B0-D278E6A03A0F}" srcOrd="2" destOrd="0" presId="urn:microsoft.com/office/officeart/2008/layout/VerticalCurvedList"/>
    <dgm:cxn modelId="{9B4EE85C-25CB-4972-A8B1-93F4E57D6F96}" type="presParOf" srcId="{738F6C6A-40BC-4677-97B0-D278E6A03A0F}" destId="{2B94B3DE-3FD1-4138-B6A8-86C32D7CDAE7}" srcOrd="0" destOrd="0" presId="urn:microsoft.com/office/officeart/2008/layout/VerticalCurvedList"/>
    <dgm:cxn modelId="{CA9CCA6C-6E0F-4B6A-9A11-AAC4DA0EC644}" type="presParOf" srcId="{30E5EA73-69FE-4C99-B7E6-D2785DA2F8C5}" destId="{3D425B47-886A-4BDE-9129-435A885F7BDD}" srcOrd="3" destOrd="0" presId="urn:microsoft.com/office/officeart/2008/layout/VerticalCurvedList"/>
    <dgm:cxn modelId="{41D9D825-5EC4-4B50-B4C1-849D83E00ECA}" type="presParOf" srcId="{30E5EA73-69FE-4C99-B7E6-D2785DA2F8C5}" destId="{64518638-C484-41DC-B301-F8E8B8C83E00}" srcOrd="4" destOrd="0" presId="urn:microsoft.com/office/officeart/2008/layout/VerticalCurvedList"/>
    <dgm:cxn modelId="{A6654F61-AED9-46FD-A2CE-6416ACE0432C}" type="presParOf" srcId="{64518638-C484-41DC-B301-F8E8B8C83E00}" destId="{58A99791-976C-4270-ABCC-A15CE6943D6C}" srcOrd="0" destOrd="0" presId="urn:microsoft.com/office/officeart/2008/layout/VerticalCurvedList"/>
    <dgm:cxn modelId="{21562404-D951-43DC-AD59-DACDC41A3EB4}" type="presParOf" srcId="{30E5EA73-69FE-4C99-B7E6-D2785DA2F8C5}" destId="{158283C6-2307-4412-A694-C24A35138AE4}" srcOrd="5" destOrd="0" presId="urn:microsoft.com/office/officeart/2008/layout/VerticalCurvedList"/>
    <dgm:cxn modelId="{3F1A4FDD-E3BD-4E3B-9864-1FD08FB0C0A6}" type="presParOf" srcId="{30E5EA73-69FE-4C99-B7E6-D2785DA2F8C5}" destId="{4E54576A-E900-4046-BE98-5C6BBB87BD62}" srcOrd="6" destOrd="0" presId="urn:microsoft.com/office/officeart/2008/layout/VerticalCurvedList"/>
    <dgm:cxn modelId="{1B308A64-C3AF-4AD7-8AFF-81DB095CBB19}" type="presParOf" srcId="{4E54576A-E900-4046-BE98-5C6BBB87BD62}" destId="{C4F438E0-C9FB-4142-A782-E2ED2FAB32AB}" srcOrd="0" destOrd="0" presId="urn:microsoft.com/office/officeart/2008/layout/VerticalCurvedList"/>
    <dgm:cxn modelId="{FE275D72-1458-40C6-AE4C-BCC5D3F37B29}" type="presParOf" srcId="{30E5EA73-69FE-4C99-B7E6-D2785DA2F8C5}" destId="{CC744001-4C3C-4F81-8A5F-5EA59164522D}" srcOrd="7" destOrd="0" presId="urn:microsoft.com/office/officeart/2008/layout/VerticalCurvedList"/>
    <dgm:cxn modelId="{312DF2D9-5C4D-4521-B1D7-CCB44B18222E}" type="presParOf" srcId="{30E5EA73-69FE-4C99-B7E6-D2785DA2F8C5}" destId="{510C83F2-0440-4E7F-892C-DCEBD03EB732}" srcOrd="8" destOrd="0" presId="urn:microsoft.com/office/officeart/2008/layout/VerticalCurvedList"/>
    <dgm:cxn modelId="{7693A382-2E29-43B2-9252-A7FAFAF6487B}" type="presParOf" srcId="{510C83F2-0440-4E7F-892C-DCEBD03EB732}" destId="{3F3C026E-5E59-4607-89AF-91A7C0FC61F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</a:rPr>
            <a:t>A Simple Transaction Abort</a:t>
          </a:r>
          <a:endParaRPr lang="en-US" sz="26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Log</a:t>
          </a:r>
          <a:endParaRPr lang="en-US" sz="2800" dirty="0">
            <a:solidFill>
              <a:schemeClr val="bg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err="1" smtClean="0">
              <a:solidFill>
                <a:schemeClr val="bg1"/>
              </a:solidFill>
            </a:rPr>
            <a:t>Checkpointing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9044E199-CE41-4D69-946F-81059F94764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The ARIES Algorithm</a:t>
          </a:r>
          <a:endParaRPr lang="en-US" sz="2800" dirty="0">
            <a:solidFill>
              <a:schemeClr val="tx1"/>
            </a:solidFill>
          </a:endParaRPr>
        </a:p>
      </dgm:t>
    </dgm:pt>
    <dgm:pt modelId="{63495625-211D-4082-9676-3F607B824F09}" type="parTrans" cxnId="{E2F19C00-F5ED-48CA-A85B-3EE71C38B20C}">
      <dgm:prSet/>
      <dgm:spPr/>
      <dgm:t>
        <a:bodyPr/>
        <a:lstStyle/>
        <a:p>
          <a:endParaRPr lang="en-US"/>
        </a:p>
      </dgm:t>
    </dgm:pt>
    <dgm:pt modelId="{FA40DDEE-8F7D-4035-AF84-9E3C3407768C}" type="sibTrans" cxnId="{E2F19C00-F5ED-48CA-A85B-3EE71C38B20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B7B03930-5CC2-462E-B9EC-616030F550D1}" type="pres">
      <dgm:prSet presAssocID="{020DE52D-4485-480D-9641-C45E840E866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8F6C6A-40BC-4677-97B0-D278E6A03A0F}" type="pres">
      <dgm:prSet presAssocID="{020DE52D-4485-480D-9641-C45E840E866B}" presName="accent_1" presStyleCnt="0"/>
      <dgm:spPr/>
    </dgm:pt>
    <dgm:pt modelId="{2B94B3DE-3FD1-4138-B6A8-86C32D7CDAE7}" type="pres">
      <dgm:prSet presAssocID="{020DE52D-4485-480D-9641-C45E840E866B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D425B47-886A-4BDE-9129-435A885F7BDD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18638-C484-41DC-B301-F8E8B8C83E00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58283C6-2307-4412-A694-C24A35138AE4}" type="pres">
      <dgm:prSet presAssocID="{47736B17-8141-4E43-9780-98F53B71385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4576A-E900-4046-BE98-5C6BBB87BD62}" type="pres">
      <dgm:prSet presAssocID="{47736B17-8141-4E43-9780-98F53B713858}" presName="accent_3" presStyleCnt="0"/>
      <dgm:spPr/>
    </dgm:pt>
    <dgm:pt modelId="{C4F438E0-C9FB-4142-A782-E2ED2FAB32AB}" type="pres">
      <dgm:prSet presAssocID="{47736B17-8141-4E43-9780-98F53B713858}" presName="accentRepeatNode" presStyleLbl="solidFgAcc1" presStyleIdx="2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C744001-4C3C-4F81-8A5F-5EA59164522D}" type="pres">
      <dgm:prSet presAssocID="{9044E199-CE41-4D69-946F-81059F947649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0C83F2-0440-4E7F-892C-DCEBD03EB732}" type="pres">
      <dgm:prSet presAssocID="{9044E199-CE41-4D69-946F-81059F947649}" presName="accent_4" presStyleCnt="0"/>
      <dgm:spPr/>
    </dgm:pt>
    <dgm:pt modelId="{3F3C026E-5E59-4607-89AF-91A7C0FC61FB}" type="pres">
      <dgm:prSet presAssocID="{9044E199-CE41-4D69-946F-81059F947649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FB78929E-B458-40FA-B75F-B79843069F3C}" type="presOf" srcId="{BE1645D6-1611-4DF4-8DF3-EEC32D8C4F8A}" destId="{8D4BB782-D1CB-4178-BD6C-378E667E109F}" srcOrd="0" destOrd="0" presId="urn:microsoft.com/office/officeart/2008/layout/VerticalCurvedList"/>
    <dgm:cxn modelId="{E2F19C00-F5ED-48CA-A85B-3EE71C38B20C}" srcId="{BE1645D6-1611-4DF4-8DF3-EEC32D8C4F8A}" destId="{9044E199-CE41-4D69-946F-81059F947649}" srcOrd="3" destOrd="0" parTransId="{63495625-211D-4082-9676-3F607B824F09}" sibTransId="{FA40DDEE-8F7D-4035-AF84-9E3C3407768C}"/>
    <dgm:cxn modelId="{75739507-C25A-4FF2-8A75-99CFEB1AA6FA}" srcId="{BE1645D6-1611-4DF4-8DF3-EEC32D8C4F8A}" destId="{020DE52D-4485-480D-9641-C45E840E866B}" srcOrd="0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2" destOrd="0" parTransId="{397A7621-4703-4C39-9978-2D49301A2AA4}" sibTransId="{5939E8F9-A02A-4E0B-BCEC-7E77A483A98C}"/>
    <dgm:cxn modelId="{33014357-8B4A-476D-88F6-E92771066E75}" type="presOf" srcId="{9044E199-CE41-4D69-946F-81059F947649}" destId="{CC744001-4C3C-4F81-8A5F-5EA59164522D}" srcOrd="0" destOrd="0" presId="urn:microsoft.com/office/officeart/2008/layout/VerticalCurvedList"/>
    <dgm:cxn modelId="{55F4DD0A-944A-402D-9D3F-08ED1DC17FE3}" type="presOf" srcId="{594BF85D-E9BC-439A-80D6-0EB4896FAE66}" destId="{3D425B47-886A-4BDE-9129-435A885F7BDD}" srcOrd="0" destOrd="0" presId="urn:microsoft.com/office/officeart/2008/layout/VerticalCurvedList"/>
    <dgm:cxn modelId="{6590CEFF-8558-426E-A080-0ABCE926E0EF}" type="presOf" srcId="{020DE52D-4485-480D-9641-C45E840E866B}" destId="{B7B03930-5CC2-462E-B9EC-616030F550D1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54D5BCC2-E970-47FC-B018-0E766F38276B}" type="presOf" srcId="{47736B17-8141-4E43-9780-98F53B713858}" destId="{158283C6-2307-4412-A694-C24A35138AE4}" srcOrd="0" destOrd="0" presId="urn:microsoft.com/office/officeart/2008/layout/VerticalCurvedList"/>
    <dgm:cxn modelId="{AC322872-4F44-4ED4-8A5D-82419BEFCFA6}" type="presOf" srcId="{E0EF98CB-C1C0-4C22-A539-F558B4CAED5C}" destId="{C56633DC-E658-46D8-BE63-7CB1CCD3C8DC}" srcOrd="0" destOrd="0" presId="urn:microsoft.com/office/officeart/2008/layout/VerticalCurvedList"/>
    <dgm:cxn modelId="{27E2EE80-DB25-4ACC-9CC1-F70D29FA4B45}" type="presParOf" srcId="{8D4BB782-D1CB-4178-BD6C-378E667E109F}" destId="{30E5EA73-69FE-4C99-B7E6-D2785DA2F8C5}" srcOrd="0" destOrd="0" presId="urn:microsoft.com/office/officeart/2008/layout/VerticalCurvedList"/>
    <dgm:cxn modelId="{6CFD9755-EDD5-45FE-A973-BCB5F5E95C51}" type="presParOf" srcId="{30E5EA73-69FE-4C99-B7E6-D2785DA2F8C5}" destId="{147482D8-F793-4B63-AC92-2D2E108DBAA0}" srcOrd="0" destOrd="0" presId="urn:microsoft.com/office/officeart/2008/layout/VerticalCurvedList"/>
    <dgm:cxn modelId="{71C68CDD-F7DE-4C42-B8C0-1D8BE0351518}" type="presParOf" srcId="{147482D8-F793-4B63-AC92-2D2E108DBAA0}" destId="{F2410933-DB5E-4543-A714-4AF5A203C95C}" srcOrd="0" destOrd="0" presId="urn:microsoft.com/office/officeart/2008/layout/VerticalCurvedList"/>
    <dgm:cxn modelId="{07174549-4A27-4493-BEC4-8B06121BBD79}" type="presParOf" srcId="{147482D8-F793-4B63-AC92-2D2E108DBAA0}" destId="{C56633DC-E658-46D8-BE63-7CB1CCD3C8DC}" srcOrd="1" destOrd="0" presId="urn:microsoft.com/office/officeart/2008/layout/VerticalCurvedList"/>
    <dgm:cxn modelId="{67405B86-75FC-4E9D-87CE-61589CDF58F2}" type="presParOf" srcId="{147482D8-F793-4B63-AC92-2D2E108DBAA0}" destId="{82F03708-A2AD-459B-AB59-7BBD9EB44E67}" srcOrd="2" destOrd="0" presId="urn:microsoft.com/office/officeart/2008/layout/VerticalCurvedList"/>
    <dgm:cxn modelId="{253C2F87-A67C-482A-B7D1-A8D107583590}" type="presParOf" srcId="{147482D8-F793-4B63-AC92-2D2E108DBAA0}" destId="{9C6C1869-E7B2-4FB9-A22B-16BADC04A189}" srcOrd="3" destOrd="0" presId="urn:microsoft.com/office/officeart/2008/layout/VerticalCurvedList"/>
    <dgm:cxn modelId="{D57A823C-7697-42B6-A73A-A1CA46CFFADC}" type="presParOf" srcId="{30E5EA73-69FE-4C99-B7E6-D2785DA2F8C5}" destId="{B7B03930-5CC2-462E-B9EC-616030F550D1}" srcOrd="1" destOrd="0" presId="urn:microsoft.com/office/officeart/2008/layout/VerticalCurvedList"/>
    <dgm:cxn modelId="{90A41759-9417-4ADA-A0B6-63C421314F8D}" type="presParOf" srcId="{30E5EA73-69FE-4C99-B7E6-D2785DA2F8C5}" destId="{738F6C6A-40BC-4677-97B0-D278E6A03A0F}" srcOrd="2" destOrd="0" presId="urn:microsoft.com/office/officeart/2008/layout/VerticalCurvedList"/>
    <dgm:cxn modelId="{A7D27224-34F5-4267-8220-448EAF047232}" type="presParOf" srcId="{738F6C6A-40BC-4677-97B0-D278E6A03A0F}" destId="{2B94B3DE-3FD1-4138-B6A8-86C32D7CDAE7}" srcOrd="0" destOrd="0" presId="urn:microsoft.com/office/officeart/2008/layout/VerticalCurvedList"/>
    <dgm:cxn modelId="{017D1601-4CA1-490E-9383-37D0FEE50D8C}" type="presParOf" srcId="{30E5EA73-69FE-4C99-B7E6-D2785DA2F8C5}" destId="{3D425B47-886A-4BDE-9129-435A885F7BDD}" srcOrd="3" destOrd="0" presId="urn:microsoft.com/office/officeart/2008/layout/VerticalCurvedList"/>
    <dgm:cxn modelId="{7606B9BD-FFC4-48FD-B7DF-37127FA13411}" type="presParOf" srcId="{30E5EA73-69FE-4C99-B7E6-D2785DA2F8C5}" destId="{64518638-C484-41DC-B301-F8E8B8C83E00}" srcOrd="4" destOrd="0" presId="urn:microsoft.com/office/officeart/2008/layout/VerticalCurvedList"/>
    <dgm:cxn modelId="{014F5CC4-225E-41E2-8E8F-C050E6B9B6C2}" type="presParOf" srcId="{64518638-C484-41DC-B301-F8E8B8C83E00}" destId="{58A99791-976C-4270-ABCC-A15CE6943D6C}" srcOrd="0" destOrd="0" presId="urn:microsoft.com/office/officeart/2008/layout/VerticalCurvedList"/>
    <dgm:cxn modelId="{A68493FD-B7DA-44FD-B726-A478B146E179}" type="presParOf" srcId="{30E5EA73-69FE-4C99-B7E6-D2785DA2F8C5}" destId="{158283C6-2307-4412-A694-C24A35138AE4}" srcOrd="5" destOrd="0" presId="urn:microsoft.com/office/officeart/2008/layout/VerticalCurvedList"/>
    <dgm:cxn modelId="{3ED15672-9696-4DC4-8C58-0A920FAEACF1}" type="presParOf" srcId="{30E5EA73-69FE-4C99-B7E6-D2785DA2F8C5}" destId="{4E54576A-E900-4046-BE98-5C6BBB87BD62}" srcOrd="6" destOrd="0" presId="urn:microsoft.com/office/officeart/2008/layout/VerticalCurvedList"/>
    <dgm:cxn modelId="{8F9659D9-BD50-49BF-A209-FC9DB3E86803}" type="presParOf" srcId="{4E54576A-E900-4046-BE98-5C6BBB87BD62}" destId="{C4F438E0-C9FB-4142-A782-E2ED2FAB32AB}" srcOrd="0" destOrd="0" presId="urn:microsoft.com/office/officeart/2008/layout/VerticalCurvedList"/>
    <dgm:cxn modelId="{80AA720F-3DFF-45AC-A66C-4974BA34F750}" type="presParOf" srcId="{30E5EA73-69FE-4C99-B7E6-D2785DA2F8C5}" destId="{CC744001-4C3C-4F81-8A5F-5EA59164522D}" srcOrd="7" destOrd="0" presId="urn:microsoft.com/office/officeart/2008/layout/VerticalCurvedList"/>
    <dgm:cxn modelId="{7A95AB0A-8BF7-4BED-9ABE-B3A8E0681053}" type="presParOf" srcId="{30E5EA73-69FE-4C99-B7E6-D2785DA2F8C5}" destId="{510C83F2-0440-4E7F-892C-DCEBD03EB732}" srcOrd="8" destOrd="0" presId="urn:microsoft.com/office/officeart/2008/layout/VerticalCurvedList"/>
    <dgm:cxn modelId="{62AC5CF4-ABD4-4801-A3B4-06DC4B95CED0}" type="presParOf" srcId="{510C83F2-0440-4E7F-892C-DCEBD03EB732}" destId="{3F3C026E-5E59-4607-89AF-91A7C0FC61F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</a:rPr>
            <a:t>A Simple Transaction Abort</a:t>
          </a:r>
          <a:endParaRPr lang="en-US" sz="26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Log</a:t>
          </a:r>
          <a:endParaRPr lang="en-US" sz="2800" dirty="0">
            <a:solidFill>
              <a:schemeClr val="bg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err="1" smtClean="0">
              <a:solidFill>
                <a:schemeClr val="bg1"/>
              </a:solidFill>
            </a:rPr>
            <a:t>Checkpointing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9044E199-CE41-4D69-946F-81059F94764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The ARIES Algorithm</a:t>
          </a:r>
          <a:endParaRPr lang="en-US" sz="2800" dirty="0">
            <a:solidFill>
              <a:schemeClr val="tx1"/>
            </a:solidFill>
          </a:endParaRPr>
        </a:p>
      </dgm:t>
    </dgm:pt>
    <dgm:pt modelId="{63495625-211D-4082-9676-3F607B824F09}" type="parTrans" cxnId="{E2F19C00-F5ED-48CA-A85B-3EE71C38B20C}">
      <dgm:prSet/>
      <dgm:spPr/>
      <dgm:t>
        <a:bodyPr/>
        <a:lstStyle/>
        <a:p>
          <a:endParaRPr lang="en-US"/>
        </a:p>
      </dgm:t>
    </dgm:pt>
    <dgm:pt modelId="{FA40DDEE-8F7D-4035-AF84-9E3C3407768C}" type="sibTrans" cxnId="{E2F19C00-F5ED-48CA-A85B-3EE71C38B20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B7B03930-5CC2-462E-B9EC-616030F550D1}" type="pres">
      <dgm:prSet presAssocID="{020DE52D-4485-480D-9641-C45E840E866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8F6C6A-40BC-4677-97B0-D278E6A03A0F}" type="pres">
      <dgm:prSet presAssocID="{020DE52D-4485-480D-9641-C45E840E866B}" presName="accent_1" presStyleCnt="0"/>
      <dgm:spPr/>
    </dgm:pt>
    <dgm:pt modelId="{2B94B3DE-3FD1-4138-B6A8-86C32D7CDAE7}" type="pres">
      <dgm:prSet presAssocID="{020DE52D-4485-480D-9641-C45E840E866B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D425B47-886A-4BDE-9129-435A885F7BDD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18638-C484-41DC-B301-F8E8B8C83E00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58283C6-2307-4412-A694-C24A35138AE4}" type="pres">
      <dgm:prSet presAssocID="{47736B17-8141-4E43-9780-98F53B71385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4576A-E900-4046-BE98-5C6BBB87BD62}" type="pres">
      <dgm:prSet presAssocID="{47736B17-8141-4E43-9780-98F53B713858}" presName="accent_3" presStyleCnt="0"/>
      <dgm:spPr/>
    </dgm:pt>
    <dgm:pt modelId="{C4F438E0-C9FB-4142-A782-E2ED2FAB32AB}" type="pres">
      <dgm:prSet presAssocID="{47736B17-8141-4E43-9780-98F53B713858}" presName="accentRepeatNode" presStyleLbl="solidFgAcc1" presStyleIdx="2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C744001-4C3C-4F81-8A5F-5EA59164522D}" type="pres">
      <dgm:prSet presAssocID="{9044E199-CE41-4D69-946F-81059F947649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0C83F2-0440-4E7F-892C-DCEBD03EB732}" type="pres">
      <dgm:prSet presAssocID="{9044E199-CE41-4D69-946F-81059F947649}" presName="accent_4" presStyleCnt="0"/>
      <dgm:spPr/>
    </dgm:pt>
    <dgm:pt modelId="{3F3C026E-5E59-4607-89AF-91A7C0FC61FB}" type="pres">
      <dgm:prSet presAssocID="{9044E199-CE41-4D69-946F-81059F947649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6C0FFE6C-5FAE-4555-8E4D-4F2010F71A1E}" type="presOf" srcId="{020DE52D-4485-480D-9641-C45E840E866B}" destId="{B7B03930-5CC2-462E-B9EC-616030F550D1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E2F19C00-F5ED-48CA-A85B-3EE71C38B20C}" srcId="{BE1645D6-1611-4DF4-8DF3-EEC32D8C4F8A}" destId="{9044E199-CE41-4D69-946F-81059F947649}" srcOrd="3" destOrd="0" parTransId="{63495625-211D-4082-9676-3F607B824F09}" sibTransId="{FA40DDEE-8F7D-4035-AF84-9E3C3407768C}"/>
    <dgm:cxn modelId="{75739507-C25A-4FF2-8A75-99CFEB1AA6FA}" srcId="{BE1645D6-1611-4DF4-8DF3-EEC32D8C4F8A}" destId="{020DE52D-4485-480D-9641-C45E840E866B}" srcOrd="0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2" destOrd="0" parTransId="{397A7621-4703-4C39-9978-2D49301A2AA4}" sibTransId="{5939E8F9-A02A-4E0B-BCEC-7E77A483A98C}"/>
    <dgm:cxn modelId="{9ECCA91A-F72A-4918-A3B6-AD48D6684C75}" type="presOf" srcId="{9044E199-CE41-4D69-946F-81059F947649}" destId="{CC744001-4C3C-4F81-8A5F-5EA59164522D}" srcOrd="0" destOrd="0" presId="urn:microsoft.com/office/officeart/2008/layout/VerticalCurvedList"/>
    <dgm:cxn modelId="{0559C07E-E940-46E0-B6DD-7F8D0BA2507E}" type="presOf" srcId="{47736B17-8141-4E43-9780-98F53B713858}" destId="{158283C6-2307-4412-A694-C24A35138AE4}" srcOrd="0" destOrd="0" presId="urn:microsoft.com/office/officeart/2008/layout/VerticalCurvedList"/>
    <dgm:cxn modelId="{8D6E5C1F-42A9-4C31-A589-279765BFE81D}" type="presOf" srcId="{BE1645D6-1611-4DF4-8DF3-EEC32D8C4F8A}" destId="{8D4BB782-D1CB-4178-BD6C-378E667E109F}" srcOrd="0" destOrd="0" presId="urn:microsoft.com/office/officeart/2008/layout/VerticalCurvedList"/>
    <dgm:cxn modelId="{F165D2F3-7968-498D-A730-E659F9E1F540}" type="presOf" srcId="{E0EF98CB-C1C0-4C22-A539-F558B4CAED5C}" destId="{C56633DC-E658-46D8-BE63-7CB1CCD3C8DC}" srcOrd="0" destOrd="0" presId="urn:microsoft.com/office/officeart/2008/layout/VerticalCurvedList"/>
    <dgm:cxn modelId="{8A9E4070-3035-4F31-A113-A1FDC7053F10}" type="presOf" srcId="{594BF85D-E9BC-439A-80D6-0EB4896FAE66}" destId="{3D425B47-886A-4BDE-9129-435A885F7BDD}" srcOrd="0" destOrd="0" presId="urn:microsoft.com/office/officeart/2008/layout/VerticalCurvedList"/>
    <dgm:cxn modelId="{3338A300-1628-44D2-BEF3-A353C68CD4D6}" type="presParOf" srcId="{8D4BB782-D1CB-4178-BD6C-378E667E109F}" destId="{30E5EA73-69FE-4C99-B7E6-D2785DA2F8C5}" srcOrd="0" destOrd="0" presId="urn:microsoft.com/office/officeart/2008/layout/VerticalCurvedList"/>
    <dgm:cxn modelId="{2809EC1E-4B86-4FDC-9DBF-FC7E142D2001}" type="presParOf" srcId="{30E5EA73-69FE-4C99-B7E6-D2785DA2F8C5}" destId="{147482D8-F793-4B63-AC92-2D2E108DBAA0}" srcOrd="0" destOrd="0" presId="urn:microsoft.com/office/officeart/2008/layout/VerticalCurvedList"/>
    <dgm:cxn modelId="{1657235A-E4E2-4C6F-A9FB-FEF7A7B49FB5}" type="presParOf" srcId="{147482D8-F793-4B63-AC92-2D2E108DBAA0}" destId="{F2410933-DB5E-4543-A714-4AF5A203C95C}" srcOrd="0" destOrd="0" presId="urn:microsoft.com/office/officeart/2008/layout/VerticalCurvedList"/>
    <dgm:cxn modelId="{44746A17-3BB8-436A-9639-887478BE4606}" type="presParOf" srcId="{147482D8-F793-4B63-AC92-2D2E108DBAA0}" destId="{C56633DC-E658-46D8-BE63-7CB1CCD3C8DC}" srcOrd="1" destOrd="0" presId="urn:microsoft.com/office/officeart/2008/layout/VerticalCurvedList"/>
    <dgm:cxn modelId="{5EF21178-A49E-43FC-8133-15AD95DA0046}" type="presParOf" srcId="{147482D8-F793-4B63-AC92-2D2E108DBAA0}" destId="{82F03708-A2AD-459B-AB59-7BBD9EB44E67}" srcOrd="2" destOrd="0" presId="urn:microsoft.com/office/officeart/2008/layout/VerticalCurvedList"/>
    <dgm:cxn modelId="{03F513AC-F6C9-42ED-8E55-2784D4393070}" type="presParOf" srcId="{147482D8-F793-4B63-AC92-2D2E108DBAA0}" destId="{9C6C1869-E7B2-4FB9-A22B-16BADC04A189}" srcOrd="3" destOrd="0" presId="urn:microsoft.com/office/officeart/2008/layout/VerticalCurvedList"/>
    <dgm:cxn modelId="{E47819F0-0FDE-42C5-BA64-BF9CA36B1948}" type="presParOf" srcId="{30E5EA73-69FE-4C99-B7E6-D2785DA2F8C5}" destId="{B7B03930-5CC2-462E-B9EC-616030F550D1}" srcOrd="1" destOrd="0" presId="urn:microsoft.com/office/officeart/2008/layout/VerticalCurvedList"/>
    <dgm:cxn modelId="{29D0CB1D-AF64-40FA-A140-98606682EA69}" type="presParOf" srcId="{30E5EA73-69FE-4C99-B7E6-D2785DA2F8C5}" destId="{738F6C6A-40BC-4677-97B0-D278E6A03A0F}" srcOrd="2" destOrd="0" presId="urn:microsoft.com/office/officeart/2008/layout/VerticalCurvedList"/>
    <dgm:cxn modelId="{A38A78FF-12C9-4298-9A9B-B2B65A7F9556}" type="presParOf" srcId="{738F6C6A-40BC-4677-97B0-D278E6A03A0F}" destId="{2B94B3DE-3FD1-4138-B6A8-86C32D7CDAE7}" srcOrd="0" destOrd="0" presId="urn:microsoft.com/office/officeart/2008/layout/VerticalCurvedList"/>
    <dgm:cxn modelId="{13250698-0AAC-48B5-9B0B-F521B6020D67}" type="presParOf" srcId="{30E5EA73-69FE-4C99-B7E6-D2785DA2F8C5}" destId="{3D425B47-886A-4BDE-9129-435A885F7BDD}" srcOrd="3" destOrd="0" presId="urn:microsoft.com/office/officeart/2008/layout/VerticalCurvedList"/>
    <dgm:cxn modelId="{6D0E5109-03F2-4635-9621-4C26F99F06A6}" type="presParOf" srcId="{30E5EA73-69FE-4C99-B7E6-D2785DA2F8C5}" destId="{64518638-C484-41DC-B301-F8E8B8C83E00}" srcOrd="4" destOrd="0" presId="urn:microsoft.com/office/officeart/2008/layout/VerticalCurvedList"/>
    <dgm:cxn modelId="{88B4A72D-503F-455A-A96C-AEDB900D1DA1}" type="presParOf" srcId="{64518638-C484-41DC-B301-F8E8B8C83E00}" destId="{58A99791-976C-4270-ABCC-A15CE6943D6C}" srcOrd="0" destOrd="0" presId="urn:microsoft.com/office/officeart/2008/layout/VerticalCurvedList"/>
    <dgm:cxn modelId="{1B920490-D6C6-4857-9E1A-2BE1EDEF6218}" type="presParOf" srcId="{30E5EA73-69FE-4C99-B7E6-D2785DA2F8C5}" destId="{158283C6-2307-4412-A694-C24A35138AE4}" srcOrd="5" destOrd="0" presId="urn:microsoft.com/office/officeart/2008/layout/VerticalCurvedList"/>
    <dgm:cxn modelId="{E9AEE523-D147-4E4C-9C9E-2E80B7DD3514}" type="presParOf" srcId="{30E5EA73-69FE-4C99-B7E6-D2785DA2F8C5}" destId="{4E54576A-E900-4046-BE98-5C6BBB87BD62}" srcOrd="6" destOrd="0" presId="urn:microsoft.com/office/officeart/2008/layout/VerticalCurvedList"/>
    <dgm:cxn modelId="{27BFED38-6C93-444B-878C-6C06AADB3E26}" type="presParOf" srcId="{4E54576A-E900-4046-BE98-5C6BBB87BD62}" destId="{C4F438E0-C9FB-4142-A782-E2ED2FAB32AB}" srcOrd="0" destOrd="0" presId="urn:microsoft.com/office/officeart/2008/layout/VerticalCurvedList"/>
    <dgm:cxn modelId="{3CBAF28F-8C31-455C-BA4F-C88A818BD749}" type="presParOf" srcId="{30E5EA73-69FE-4C99-B7E6-D2785DA2F8C5}" destId="{CC744001-4C3C-4F81-8A5F-5EA59164522D}" srcOrd="7" destOrd="0" presId="urn:microsoft.com/office/officeart/2008/layout/VerticalCurvedList"/>
    <dgm:cxn modelId="{E0547B75-E3F1-43FA-9D88-5C524738EAAC}" type="presParOf" srcId="{30E5EA73-69FE-4C99-B7E6-D2785DA2F8C5}" destId="{510C83F2-0440-4E7F-892C-DCEBD03EB732}" srcOrd="8" destOrd="0" presId="urn:microsoft.com/office/officeart/2008/layout/VerticalCurvedList"/>
    <dgm:cxn modelId="{3A52F336-A8C4-4A3E-A087-D445125EE4ED}" type="presParOf" srcId="{510C83F2-0440-4E7F-892C-DCEBD03EB732}" destId="{3F3C026E-5E59-4607-89AF-91A7C0FC61F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</a:rPr>
            <a:t>A Simple Transaction Abort</a:t>
          </a:r>
          <a:endParaRPr lang="en-US" sz="26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Log</a:t>
          </a:r>
          <a:endParaRPr lang="en-US" sz="2800" dirty="0">
            <a:solidFill>
              <a:schemeClr val="bg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err="1" smtClean="0">
              <a:solidFill>
                <a:schemeClr val="bg1"/>
              </a:solidFill>
            </a:rPr>
            <a:t>Checkpointing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9044E199-CE41-4D69-946F-81059F94764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The ARIES Algorithm</a:t>
          </a:r>
          <a:endParaRPr lang="en-US" sz="2800" dirty="0">
            <a:solidFill>
              <a:schemeClr val="tx1"/>
            </a:solidFill>
          </a:endParaRPr>
        </a:p>
      </dgm:t>
    </dgm:pt>
    <dgm:pt modelId="{63495625-211D-4082-9676-3F607B824F09}" type="parTrans" cxnId="{E2F19C00-F5ED-48CA-A85B-3EE71C38B20C}">
      <dgm:prSet/>
      <dgm:spPr/>
      <dgm:t>
        <a:bodyPr/>
        <a:lstStyle/>
        <a:p>
          <a:endParaRPr lang="en-US"/>
        </a:p>
      </dgm:t>
    </dgm:pt>
    <dgm:pt modelId="{FA40DDEE-8F7D-4035-AF84-9E3C3407768C}" type="sibTrans" cxnId="{E2F19C00-F5ED-48CA-A85B-3EE71C38B20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B7B03930-5CC2-462E-B9EC-616030F550D1}" type="pres">
      <dgm:prSet presAssocID="{020DE52D-4485-480D-9641-C45E840E866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8F6C6A-40BC-4677-97B0-D278E6A03A0F}" type="pres">
      <dgm:prSet presAssocID="{020DE52D-4485-480D-9641-C45E840E866B}" presName="accent_1" presStyleCnt="0"/>
      <dgm:spPr/>
    </dgm:pt>
    <dgm:pt modelId="{2B94B3DE-3FD1-4138-B6A8-86C32D7CDAE7}" type="pres">
      <dgm:prSet presAssocID="{020DE52D-4485-480D-9641-C45E840E866B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D425B47-886A-4BDE-9129-435A885F7BDD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18638-C484-41DC-B301-F8E8B8C83E00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58283C6-2307-4412-A694-C24A35138AE4}" type="pres">
      <dgm:prSet presAssocID="{47736B17-8141-4E43-9780-98F53B71385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4576A-E900-4046-BE98-5C6BBB87BD62}" type="pres">
      <dgm:prSet presAssocID="{47736B17-8141-4E43-9780-98F53B713858}" presName="accent_3" presStyleCnt="0"/>
      <dgm:spPr/>
    </dgm:pt>
    <dgm:pt modelId="{C4F438E0-C9FB-4142-A782-E2ED2FAB32AB}" type="pres">
      <dgm:prSet presAssocID="{47736B17-8141-4E43-9780-98F53B713858}" presName="accentRepeatNode" presStyleLbl="solidFgAcc1" presStyleIdx="2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C744001-4C3C-4F81-8A5F-5EA59164522D}" type="pres">
      <dgm:prSet presAssocID="{9044E199-CE41-4D69-946F-81059F947649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0C83F2-0440-4E7F-892C-DCEBD03EB732}" type="pres">
      <dgm:prSet presAssocID="{9044E199-CE41-4D69-946F-81059F947649}" presName="accent_4" presStyleCnt="0"/>
      <dgm:spPr/>
    </dgm:pt>
    <dgm:pt modelId="{3F3C026E-5E59-4607-89AF-91A7C0FC61FB}" type="pres">
      <dgm:prSet presAssocID="{9044E199-CE41-4D69-946F-81059F947649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E2F19C00-F5ED-48CA-A85B-3EE71C38B20C}" srcId="{BE1645D6-1611-4DF4-8DF3-EEC32D8C4F8A}" destId="{9044E199-CE41-4D69-946F-81059F947649}" srcOrd="3" destOrd="0" parTransId="{63495625-211D-4082-9676-3F607B824F09}" sibTransId="{FA40DDEE-8F7D-4035-AF84-9E3C3407768C}"/>
    <dgm:cxn modelId="{75739507-C25A-4FF2-8A75-99CFEB1AA6FA}" srcId="{BE1645D6-1611-4DF4-8DF3-EEC32D8C4F8A}" destId="{020DE52D-4485-480D-9641-C45E840E866B}" srcOrd="0" destOrd="0" parTransId="{C347DBC6-43D8-4312-8C18-62665D399B40}" sibTransId="{E0EF98CB-C1C0-4C22-A539-F558B4CAED5C}"/>
    <dgm:cxn modelId="{37AAE332-6F96-4BFF-9B73-C1A6F9332C27}" type="presOf" srcId="{E0EF98CB-C1C0-4C22-A539-F558B4CAED5C}" destId="{C56633DC-E658-46D8-BE63-7CB1CCD3C8DC}" srcOrd="0" destOrd="0" presId="urn:microsoft.com/office/officeart/2008/layout/VerticalCurvedList"/>
    <dgm:cxn modelId="{CC57F3BD-5A75-4B32-AAB8-A0C24D0072DF}" srcId="{BE1645D6-1611-4DF4-8DF3-EEC32D8C4F8A}" destId="{47736B17-8141-4E43-9780-98F53B713858}" srcOrd="2" destOrd="0" parTransId="{397A7621-4703-4C39-9978-2D49301A2AA4}" sibTransId="{5939E8F9-A02A-4E0B-BCEC-7E77A483A98C}"/>
    <dgm:cxn modelId="{47A4F36D-396F-43E0-A90C-376893BED6FA}" type="presOf" srcId="{594BF85D-E9BC-439A-80D6-0EB4896FAE66}" destId="{3D425B47-886A-4BDE-9129-435A885F7BDD}" srcOrd="0" destOrd="0" presId="urn:microsoft.com/office/officeart/2008/layout/VerticalCurvedList"/>
    <dgm:cxn modelId="{146C7949-C5B3-43B8-9AA6-41F6157FD4C1}" type="presOf" srcId="{020DE52D-4485-480D-9641-C45E840E866B}" destId="{B7B03930-5CC2-462E-B9EC-616030F550D1}" srcOrd="0" destOrd="0" presId="urn:microsoft.com/office/officeart/2008/layout/VerticalCurvedList"/>
    <dgm:cxn modelId="{1D8674AA-B8FC-4420-97EF-B855FC4AC642}" type="presOf" srcId="{BE1645D6-1611-4DF4-8DF3-EEC32D8C4F8A}" destId="{8D4BB782-D1CB-4178-BD6C-378E667E109F}" srcOrd="0" destOrd="0" presId="urn:microsoft.com/office/officeart/2008/layout/VerticalCurvedList"/>
    <dgm:cxn modelId="{6AB554E9-6D02-49F9-9602-64DBF3A7B876}" type="presOf" srcId="{9044E199-CE41-4D69-946F-81059F947649}" destId="{CC744001-4C3C-4F81-8A5F-5EA59164522D}" srcOrd="0" destOrd="0" presId="urn:microsoft.com/office/officeart/2008/layout/VerticalCurvedList"/>
    <dgm:cxn modelId="{A5211796-0D6C-462F-991C-85129B43C528}" type="presOf" srcId="{47736B17-8141-4E43-9780-98F53B713858}" destId="{158283C6-2307-4412-A694-C24A35138AE4}" srcOrd="0" destOrd="0" presId="urn:microsoft.com/office/officeart/2008/layout/VerticalCurvedList"/>
    <dgm:cxn modelId="{3CF179C7-614C-4CD0-8890-D576AF1D1A75}" type="presParOf" srcId="{8D4BB782-D1CB-4178-BD6C-378E667E109F}" destId="{30E5EA73-69FE-4C99-B7E6-D2785DA2F8C5}" srcOrd="0" destOrd="0" presId="urn:microsoft.com/office/officeart/2008/layout/VerticalCurvedList"/>
    <dgm:cxn modelId="{5ECAFAD3-35CA-494A-A736-D75885EA7AB1}" type="presParOf" srcId="{30E5EA73-69FE-4C99-B7E6-D2785DA2F8C5}" destId="{147482D8-F793-4B63-AC92-2D2E108DBAA0}" srcOrd="0" destOrd="0" presId="urn:microsoft.com/office/officeart/2008/layout/VerticalCurvedList"/>
    <dgm:cxn modelId="{A2E38D64-6FC8-44E8-9BEE-031597AC2403}" type="presParOf" srcId="{147482D8-F793-4B63-AC92-2D2E108DBAA0}" destId="{F2410933-DB5E-4543-A714-4AF5A203C95C}" srcOrd="0" destOrd="0" presId="urn:microsoft.com/office/officeart/2008/layout/VerticalCurvedList"/>
    <dgm:cxn modelId="{AA7D55AE-23D7-4FA6-A824-DE6EA32C855F}" type="presParOf" srcId="{147482D8-F793-4B63-AC92-2D2E108DBAA0}" destId="{C56633DC-E658-46D8-BE63-7CB1CCD3C8DC}" srcOrd="1" destOrd="0" presId="urn:microsoft.com/office/officeart/2008/layout/VerticalCurvedList"/>
    <dgm:cxn modelId="{D33158D6-9684-4B5F-9C4C-6D2286DBA461}" type="presParOf" srcId="{147482D8-F793-4B63-AC92-2D2E108DBAA0}" destId="{82F03708-A2AD-459B-AB59-7BBD9EB44E67}" srcOrd="2" destOrd="0" presId="urn:microsoft.com/office/officeart/2008/layout/VerticalCurvedList"/>
    <dgm:cxn modelId="{449216DB-61D9-4708-A89B-D53F694A2808}" type="presParOf" srcId="{147482D8-F793-4B63-AC92-2D2E108DBAA0}" destId="{9C6C1869-E7B2-4FB9-A22B-16BADC04A189}" srcOrd="3" destOrd="0" presId="urn:microsoft.com/office/officeart/2008/layout/VerticalCurvedList"/>
    <dgm:cxn modelId="{54462BB2-1E3A-4744-86E3-0561382E43AA}" type="presParOf" srcId="{30E5EA73-69FE-4C99-B7E6-D2785DA2F8C5}" destId="{B7B03930-5CC2-462E-B9EC-616030F550D1}" srcOrd="1" destOrd="0" presId="urn:microsoft.com/office/officeart/2008/layout/VerticalCurvedList"/>
    <dgm:cxn modelId="{AF477900-F894-420E-B655-E7415FCA3EC5}" type="presParOf" srcId="{30E5EA73-69FE-4C99-B7E6-D2785DA2F8C5}" destId="{738F6C6A-40BC-4677-97B0-D278E6A03A0F}" srcOrd="2" destOrd="0" presId="urn:microsoft.com/office/officeart/2008/layout/VerticalCurvedList"/>
    <dgm:cxn modelId="{2F67D8C6-41E5-4C91-8579-92FE23AB9415}" type="presParOf" srcId="{738F6C6A-40BC-4677-97B0-D278E6A03A0F}" destId="{2B94B3DE-3FD1-4138-B6A8-86C32D7CDAE7}" srcOrd="0" destOrd="0" presId="urn:microsoft.com/office/officeart/2008/layout/VerticalCurvedList"/>
    <dgm:cxn modelId="{0985FDA8-6762-40E4-B56F-186A7A5FAEB4}" type="presParOf" srcId="{30E5EA73-69FE-4C99-B7E6-D2785DA2F8C5}" destId="{3D425B47-886A-4BDE-9129-435A885F7BDD}" srcOrd="3" destOrd="0" presId="urn:microsoft.com/office/officeart/2008/layout/VerticalCurvedList"/>
    <dgm:cxn modelId="{46B11706-221D-4FEC-AB58-3321507414A6}" type="presParOf" srcId="{30E5EA73-69FE-4C99-B7E6-D2785DA2F8C5}" destId="{64518638-C484-41DC-B301-F8E8B8C83E00}" srcOrd="4" destOrd="0" presId="urn:microsoft.com/office/officeart/2008/layout/VerticalCurvedList"/>
    <dgm:cxn modelId="{F4FE6A24-2241-4E97-BB31-916F63F74036}" type="presParOf" srcId="{64518638-C484-41DC-B301-F8E8B8C83E00}" destId="{58A99791-976C-4270-ABCC-A15CE6943D6C}" srcOrd="0" destOrd="0" presId="urn:microsoft.com/office/officeart/2008/layout/VerticalCurvedList"/>
    <dgm:cxn modelId="{C4E8F485-1765-43D8-9B37-6ADF58505DC1}" type="presParOf" srcId="{30E5EA73-69FE-4C99-B7E6-D2785DA2F8C5}" destId="{158283C6-2307-4412-A694-C24A35138AE4}" srcOrd="5" destOrd="0" presId="urn:microsoft.com/office/officeart/2008/layout/VerticalCurvedList"/>
    <dgm:cxn modelId="{D9B44529-9219-4376-9E36-DC88229F7CD2}" type="presParOf" srcId="{30E5EA73-69FE-4C99-B7E6-D2785DA2F8C5}" destId="{4E54576A-E900-4046-BE98-5C6BBB87BD62}" srcOrd="6" destOrd="0" presId="urn:microsoft.com/office/officeart/2008/layout/VerticalCurvedList"/>
    <dgm:cxn modelId="{0BC87F4A-41B9-4290-88C7-DF9995C24692}" type="presParOf" srcId="{4E54576A-E900-4046-BE98-5C6BBB87BD62}" destId="{C4F438E0-C9FB-4142-A782-E2ED2FAB32AB}" srcOrd="0" destOrd="0" presId="urn:microsoft.com/office/officeart/2008/layout/VerticalCurvedList"/>
    <dgm:cxn modelId="{6FA952C1-2B1E-4AAB-8CF7-D3DD1298953D}" type="presParOf" srcId="{30E5EA73-69FE-4C99-B7E6-D2785DA2F8C5}" destId="{CC744001-4C3C-4F81-8A5F-5EA59164522D}" srcOrd="7" destOrd="0" presId="urn:microsoft.com/office/officeart/2008/layout/VerticalCurvedList"/>
    <dgm:cxn modelId="{605B1403-56C3-4E2D-81F8-7E1ADA33653E}" type="presParOf" srcId="{30E5EA73-69FE-4C99-B7E6-D2785DA2F8C5}" destId="{510C83F2-0440-4E7F-892C-DCEBD03EB732}" srcOrd="8" destOrd="0" presId="urn:microsoft.com/office/officeart/2008/layout/VerticalCurvedList"/>
    <dgm:cxn modelId="{157F5E74-FA2E-4A39-8E8C-5F3302D4ED60}" type="presParOf" srcId="{510C83F2-0440-4E7F-892C-DCEBD03EB732}" destId="{3F3C026E-5E59-4607-89AF-91A7C0FC61F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93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092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14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237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en-US" dirty="0" smtClean="0"/>
              <a:t>Before starting UNDO, we write an </a:t>
            </a:r>
            <a:r>
              <a:rPr lang="en-US" i="1" dirty="0" smtClean="0"/>
              <a:t>abort log record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This is for recovering from a potential crash during UNDO!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61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46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34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24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50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DBMS Internals- Part XIV</a:t>
            </a:r>
            <a:br>
              <a:rPr lang="en-US" dirty="0" smtClean="0"/>
            </a:br>
            <a:r>
              <a:rPr lang="en-US" dirty="0" smtClean="0"/>
              <a:t>Lecture 25, April </a:t>
            </a:r>
            <a:r>
              <a:rPr lang="en-US" dirty="0" smtClean="0"/>
              <a:t>17, 2016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Other Recovery-Related Structures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839200" cy="52578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 addition to the log, the following two tables are maintained: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The Transaction Table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 smtClean="0"/>
              <a:t>One entry </a:t>
            </a:r>
            <a:r>
              <a:rPr lang="en-US" sz="2800" b="1" i="1" dirty="0" smtClean="0"/>
              <a:t>E</a:t>
            </a:r>
            <a:r>
              <a:rPr lang="en-US" sz="2800" dirty="0" smtClean="0"/>
              <a:t> for each </a:t>
            </a:r>
            <a:r>
              <a:rPr lang="en-US" sz="2800" u="sng" dirty="0" smtClean="0"/>
              <a:t>active</a:t>
            </a:r>
            <a:r>
              <a:rPr lang="en-US" sz="2800" dirty="0" smtClean="0"/>
              <a:t> transaction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i="1" dirty="0" smtClean="0"/>
              <a:t>E</a:t>
            </a:r>
            <a:r>
              <a:rPr lang="en-US" sz="2800" dirty="0" smtClean="0"/>
              <a:t> fields are: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 smtClean="0"/>
              <a:t>Transaction ID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 smtClean="0"/>
              <a:t>Status</a:t>
            </a:r>
            <a:r>
              <a:rPr lang="en-US" sz="2500" dirty="0" smtClean="0"/>
              <a:t>, which can be “</a:t>
            </a:r>
            <a:r>
              <a:rPr lang="en-US" sz="2500" i="1" dirty="0" smtClean="0"/>
              <a:t>Progress”</a:t>
            </a:r>
            <a:r>
              <a:rPr lang="en-US" sz="2500" dirty="0" smtClean="0"/>
              <a:t>, “</a:t>
            </a:r>
            <a:r>
              <a:rPr lang="en-US" sz="2500" i="1" dirty="0" smtClean="0"/>
              <a:t>Committed”</a:t>
            </a:r>
            <a:r>
              <a:rPr lang="en-US" sz="2500" dirty="0" smtClean="0"/>
              <a:t> or “</a:t>
            </a:r>
            <a:r>
              <a:rPr lang="en-US" sz="2500" i="1" dirty="0" smtClean="0"/>
              <a:t>Aborted”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 err="1"/>
              <a:t>l</a:t>
            </a:r>
            <a:r>
              <a:rPr lang="en-US" sz="2500" i="1" dirty="0" err="1" smtClean="0"/>
              <a:t>astLSN</a:t>
            </a:r>
            <a:r>
              <a:rPr lang="en-US" sz="2500" dirty="0" smtClean="0"/>
              <a:t>, which is the most recent log record for this transaction</a:t>
            </a:r>
          </a:p>
          <a:p>
            <a:pPr lvl="3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The Dirty Page Table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 smtClean="0"/>
              <a:t>One entry </a:t>
            </a:r>
            <a:r>
              <a:rPr lang="en-US" sz="2800" b="1" i="1" dirty="0" smtClean="0"/>
              <a:t>E’</a:t>
            </a:r>
            <a:r>
              <a:rPr lang="en-US" sz="2800" dirty="0" smtClean="0"/>
              <a:t> for each </a:t>
            </a:r>
            <a:r>
              <a:rPr lang="en-US" sz="2800" u="sng" dirty="0" smtClean="0"/>
              <a:t>dirty</a:t>
            </a:r>
            <a:r>
              <a:rPr lang="en-US" sz="2800" dirty="0" smtClean="0"/>
              <a:t> page in the buffer pool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i="1" dirty="0" smtClean="0"/>
              <a:t>E’</a:t>
            </a:r>
            <a:r>
              <a:rPr lang="en-US" sz="2800" dirty="0" smtClean="0"/>
              <a:t> fields are: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 smtClean="0"/>
              <a:t>Page ID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 err="1" smtClean="0"/>
              <a:t>recLSN</a:t>
            </a:r>
            <a:r>
              <a:rPr lang="en-US" sz="2500" dirty="0" smtClean="0"/>
              <a:t>, which is the LSN of the first log record that caused </a:t>
            </a:r>
            <a:br>
              <a:rPr lang="en-US" sz="2500" dirty="0" smtClean="0"/>
            </a:br>
            <a:r>
              <a:rPr lang="en-US" sz="2500" dirty="0" smtClean="0"/>
              <a:t>the page to become dirty</a:t>
            </a:r>
          </a:p>
        </p:txBody>
      </p:sp>
    </p:spTree>
    <p:extLst>
      <p:ext uri="{BB962C8B-B14F-4D97-AF65-F5344CB8AC3E}">
        <p14:creationId xmlns:p14="http://schemas.microsoft.com/office/powerpoint/2010/main" val="246869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212672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27497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064033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403410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798623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279569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140601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270345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625612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673376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5" name="Straight Arrow Connector 34"/>
          <p:cNvCxnSpPr/>
          <p:nvPr/>
        </p:nvCxnSpPr>
        <p:spPr>
          <a:xfrm flipV="1">
            <a:off x="1738891" y="3429000"/>
            <a:ext cx="1309109" cy="1676400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1751710" y="3886200"/>
            <a:ext cx="1296290" cy="1615594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52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625664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908088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326001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778692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510183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994010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68640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479278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955484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62196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389508"/>
              </p:ext>
            </p:extLst>
          </p:nvPr>
        </p:nvGraphicFramePr>
        <p:xfrm>
          <a:off x="2667000" y="2717562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1738891" y="3429000"/>
            <a:ext cx="1309109" cy="1676400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38891" y="4572000"/>
            <a:ext cx="1309109" cy="533400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587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409629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911013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468044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17625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050488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977625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351107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220030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362943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291354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749217"/>
              </p:ext>
            </p:extLst>
          </p:nvPr>
        </p:nvGraphicFramePr>
        <p:xfrm>
          <a:off x="2667000" y="2717562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38891" y="4572000"/>
            <a:ext cx="1309109" cy="533400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530877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>
          <a:xfrm>
            <a:off x="1600200" y="2819400"/>
            <a:ext cx="1447800" cy="1752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86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43400933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27782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42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 Simple Transaction Abort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334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For now, </a:t>
            </a:r>
            <a:r>
              <a:rPr lang="en-US" sz="3000" dirty="0" smtClean="0"/>
              <a:t>let us consider </a:t>
            </a:r>
            <a:r>
              <a:rPr lang="en-US" sz="3000" dirty="0"/>
              <a:t>an </a:t>
            </a:r>
            <a:r>
              <a:rPr lang="en-US" sz="3000" dirty="0" smtClean="0"/>
              <a:t>“explicit” </a:t>
            </a:r>
            <a:r>
              <a:rPr lang="en-US" sz="3000" dirty="0"/>
              <a:t>abort of a </a:t>
            </a:r>
            <a:r>
              <a:rPr lang="en-US" sz="3000" dirty="0" smtClean="0"/>
              <a:t>transaction </a:t>
            </a:r>
            <a:r>
              <a:rPr lang="en-US" sz="3000" b="1" i="1" dirty="0" smtClean="0"/>
              <a:t>T</a:t>
            </a:r>
            <a:endParaRPr lang="en-US" sz="3000" b="1" i="1" dirty="0"/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That is, no system crash is involved</a:t>
            </a:r>
          </a:p>
          <a:p>
            <a:pPr lvl="1"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We want to “play back” the log in reverse order, </a:t>
            </a:r>
            <a:r>
              <a:rPr lang="en-US" sz="3000" i="1" dirty="0" smtClean="0"/>
              <a:t>undoing</a:t>
            </a:r>
            <a:r>
              <a:rPr lang="en-US" sz="3000" dirty="0" smtClean="0"/>
              <a:t> </a:t>
            </a:r>
            <a:r>
              <a:rPr lang="en-US" sz="3000" b="1" i="1" dirty="0" smtClean="0"/>
              <a:t>T</a:t>
            </a:r>
            <a:r>
              <a:rPr lang="en-US" sz="3000" dirty="0" smtClean="0"/>
              <a:t>’s updates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00B050"/>
                </a:solidFill>
              </a:rPr>
              <a:t>Step 1</a:t>
            </a:r>
            <a:r>
              <a:rPr lang="en-US" sz="3000" dirty="0" smtClean="0"/>
              <a:t>: We get the </a:t>
            </a:r>
            <a:r>
              <a:rPr lang="en-US" sz="3000" i="1" dirty="0" err="1" smtClean="0">
                <a:solidFill>
                  <a:srgbClr val="FF0000"/>
                </a:solidFill>
              </a:rPr>
              <a:t>lastLSN</a:t>
            </a:r>
            <a:r>
              <a:rPr lang="en-US" sz="3000" dirty="0" smtClean="0"/>
              <a:t> </a:t>
            </a:r>
            <a:r>
              <a:rPr lang="en-US" sz="3000" dirty="0"/>
              <a:t>of </a:t>
            </a:r>
            <a:r>
              <a:rPr lang="en-US" sz="3000" b="1" i="1" dirty="0" smtClean="0"/>
              <a:t>T</a:t>
            </a:r>
            <a:r>
              <a:rPr lang="en-US" sz="3000" dirty="0" smtClean="0"/>
              <a:t> </a:t>
            </a:r>
            <a:r>
              <a:rPr lang="en-US" sz="3000" dirty="0"/>
              <a:t>from </a:t>
            </a:r>
            <a:r>
              <a:rPr lang="en-US" sz="3000" dirty="0" smtClean="0"/>
              <a:t>the Transaction table</a:t>
            </a:r>
          </a:p>
          <a:p>
            <a:pPr lvl="1"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00B050"/>
                </a:solidFill>
              </a:rPr>
              <a:t>Step 2</a:t>
            </a:r>
            <a:r>
              <a:rPr lang="en-US" sz="3000" dirty="0" smtClean="0"/>
              <a:t>: We lock the corresponding data to be undone (we can use strict 2PL)</a:t>
            </a: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391199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Simple Transaction Abort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4102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00B050"/>
                </a:solidFill>
              </a:rPr>
              <a:t>Step 3</a:t>
            </a:r>
            <a:r>
              <a:rPr lang="en-US" sz="3000" dirty="0" smtClean="0"/>
              <a:t>: before </a:t>
            </a:r>
            <a:r>
              <a:rPr lang="en-US" sz="3000" dirty="0"/>
              <a:t>restoring </a:t>
            </a:r>
            <a:r>
              <a:rPr lang="en-US" sz="3000" dirty="0" smtClean="0"/>
              <a:t>an old </a:t>
            </a:r>
            <a:r>
              <a:rPr lang="en-US" sz="3000" dirty="0"/>
              <a:t>value of a page, </a:t>
            </a:r>
            <a:r>
              <a:rPr lang="en-US" sz="3000" dirty="0" smtClean="0"/>
              <a:t>we write </a:t>
            </a:r>
            <a:r>
              <a:rPr lang="en-US" sz="3000" dirty="0"/>
              <a:t>a </a:t>
            </a:r>
            <a:r>
              <a:rPr lang="en-US" sz="3000" dirty="0" smtClean="0"/>
              <a:t>respective </a:t>
            </a:r>
            <a:r>
              <a:rPr lang="en-US" sz="3000" i="1" dirty="0" smtClean="0"/>
              <a:t>Compensation Log Record </a:t>
            </a:r>
            <a:r>
              <a:rPr lang="en-US" sz="3000" dirty="0" smtClean="0"/>
              <a:t>(CLR)</a:t>
            </a:r>
            <a:endParaRPr lang="en-US" sz="3000" dirty="0"/>
          </a:p>
          <a:p>
            <a:pPr lvl="2">
              <a:buFont typeface="Wingdings" pitchFamily="2" charset="2"/>
              <a:buChar char="§"/>
            </a:pPr>
            <a:r>
              <a:rPr lang="en-US" sz="2800" dirty="0" smtClean="0"/>
              <a:t>CLR </a:t>
            </a:r>
            <a:r>
              <a:rPr lang="en-US" sz="2800" dirty="0"/>
              <a:t>has one extra </a:t>
            </a:r>
            <a:r>
              <a:rPr lang="en-US" sz="2800" dirty="0" smtClean="0"/>
              <a:t>field, that is, </a:t>
            </a:r>
            <a:r>
              <a:rPr lang="en-US" sz="2800" i="1" dirty="0" err="1" smtClean="0">
                <a:solidFill>
                  <a:srgbClr val="FF0000"/>
                </a:solidFill>
              </a:rPr>
              <a:t>undoNextLSN</a:t>
            </a:r>
            <a:r>
              <a:rPr lang="en-US" sz="2800" dirty="0" smtClean="0"/>
              <a:t>, which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points </a:t>
            </a:r>
            <a:r>
              <a:rPr lang="en-US" sz="2800" dirty="0"/>
              <a:t>to the next LSN to undo </a:t>
            </a:r>
            <a:endParaRPr lang="en-US" sz="2800" dirty="0" smtClean="0"/>
          </a:p>
          <a:p>
            <a:pPr lvl="3">
              <a:buFont typeface="Wingdings" pitchFamily="2" charset="2"/>
              <a:buChar char="§"/>
            </a:pPr>
            <a:r>
              <a:rPr lang="en-US" sz="2600" dirty="0" smtClean="0"/>
              <a:t>That is, </a:t>
            </a:r>
            <a:r>
              <a:rPr lang="en-US" sz="2600" dirty="0"/>
              <a:t>the </a:t>
            </a:r>
            <a:r>
              <a:rPr lang="en-US" sz="2600" i="1" dirty="0" err="1">
                <a:solidFill>
                  <a:srgbClr val="FF0000"/>
                </a:solidFill>
              </a:rPr>
              <a:t>prevLSN</a:t>
            </a:r>
            <a:r>
              <a:rPr lang="en-US" sz="2600" dirty="0"/>
              <a:t> of the record </a:t>
            </a:r>
            <a:r>
              <a:rPr lang="en-US" sz="2600" dirty="0" smtClean="0"/>
              <a:t>we are </a:t>
            </a:r>
            <a:br>
              <a:rPr lang="en-US" sz="2600" dirty="0" smtClean="0"/>
            </a:br>
            <a:r>
              <a:rPr lang="en-US" sz="2600" dirty="0" smtClean="0"/>
              <a:t>currently undoing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/>
              <a:t>CLRs </a:t>
            </a:r>
            <a:r>
              <a:rPr lang="en-US" sz="2800" dirty="0" smtClean="0"/>
              <a:t>are </a:t>
            </a:r>
            <a:r>
              <a:rPr lang="en-US" sz="2800" i="1" u="sng" dirty="0" smtClean="0"/>
              <a:t>never</a:t>
            </a:r>
            <a:r>
              <a:rPr lang="en-US" sz="2800" dirty="0" smtClean="0"/>
              <a:t> undone </a:t>
            </a:r>
            <a:r>
              <a:rPr lang="en-US" sz="2800" dirty="0"/>
              <a:t>(but they might be </a:t>
            </a:r>
            <a:r>
              <a:rPr lang="en-US" sz="2800" dirty="0" smtClean="0"/>
              <a:t>Redone)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00B050"/>
                </a:solidFill>
              </a:rPr>
              <a:t>Step 4</a:t>
            </a:r>
            <a:r>
              <a:rPr lang="en-US" sz="3000" dirty="0" smtClean="0"/>
              <a:t>: repeat </a:t>
            </a:r>
            <a:r>
              <a:rPr lang="en-US" sz="3000" dirty="0" smtClean="0">
                <a:solidFill>
                  <a:srgbClr val="00B050"/>
                </a:solidFill>
              </a:rPr>
              <a:t>steps 2</a:t>
            </a:r>
            <a:r>
              <a:rPr lang="en-US" sz="3000" dirty="0" smtClean="0"/>
              <a:t> and </a:t>
            </a:r>
            <a:r>
              <a:rPr lang="en-US" sz="3000" dirty="0" smtClean="0">
                <a:solidFill>
                  <a:srgbClr val="00B050"/>
                </a:solidFill>
              </a:rPr>
              <a:t>3</a:t>
            </a:r>
            <a:r>
              <a:rPr lang="en-US" sz="3000" dirty="0" smtClean="0"/>
              <a:t> by following </a:t>
            </a:r>
            <a:r>
              <a:rPr lang="en-US" sz="3000" dirty="0"/>
              <a:t>a </a:t>
            </a:r>
            <a:r>
              <a:rPr lang="en-US" sz="3000" i="1" dirty="0"/>
              <a:t>chain</a:t>
            </a:r>
            <a:r>
              <a:rPr lang="en-US" sz="3000" dirty="0"/>
              <a:t> of log records backward via the </a:t>
            </a:r>
            <a:r>
              <a:rPr lang="en-US" sz="3000" i="1" dirty="0" err="1">
                <a:solidFill>
                  <a:srgbClr val="FF0000"/>
                </a:solidFill>
              </a:rPr>
              <a:t>prevLSN</a:t>
            </a:r>
            <a:r>
              <a:rPr lang="en-US" sz="3000" dirty="0"/>
              <a:t> field</a:t>
            </a:r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00B050"/>
                </a:solidFill>
              </a:rPr>
              <a:t>Last Step</a:t>
            </a:r>
            <a:r>
              <a:rPr lang="en-US" sz="3000" dirty="0" smtClean="0"/>
              <a:t>: at the end </a:t>
            </a:r>
            <a:r>
              <a:rPr lang="en-US" sz="3000" dirty="0"/>
              <a:t>of UNDO, </a:t>
            </a:r>
            <a:r>
              <a:rPr lang="en-US" sz="3000" dirty="0" smtClean="0"/>
              <a:t>write </a:t>
            </a:r>
            <a:r>
              <a:rPr lang="en-US" sz="3000" dirty="0"/>
              <a:t>an </a:t>
            </a:r>
            <a:r>
              <a:rPr lang="en-US" sz="3000" i="1" dirty="0" smtClean="0"/>
              <a:t>end </a:t>
            </a:r>
            <a:r>
              <a:rPr lang="en-US" sz="3000" i="1" dirty="0"/>
              <a:t>log record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333672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56836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240663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320496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593197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131352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269165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915699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788993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034919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818952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765990"/>
              </p:ext>
            </p:extLst>
          </p:nvPr>
        </p:nvGraphicFramePr>
        <p:xfrm>
          <a:off x="2667000" y="2717562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38891" y="4605581"/>
            <a:ext cx="1156709" cy="499819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385377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>
          <a:xfrm>
            <a:off x="1600200" y="2819400"/>
            <a:ext cx="1295400" cy="1752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3056546" y="1752600"/>
            <a:ext cx="5486400" cy="511158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Let us assume T1000 is aborted!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8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142936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373034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532286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600007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760140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946416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99520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870935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45840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864567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343819"/>
              </p:ext>
            </p:extLst>
          </p:nvPr>
        </p:nvGraphicFramePr>
        <p:xfrm>
          <a:off x="2667000" y="2717562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06188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3056546" y="1752600"/>
            <a:ext cx="5486400" cy="762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Step 1: Get the </a:t>
            </a:r>
            <a:r>
              <a:rPr lang="en-US" sz="2200" dirty="0" err="1" smtClean="0">
                <a:solidFill>
                  <a:schemeClr val="tx1"/>
                </a:solidFill>
              </a:rPr>
              <a:t>lastLSN</a:t>
            </a:r>
            <a:r>
              <a:rPr lang="en-US" sz="2200" dirty="0" smtClean="0">
                <a:solidFill>
                  <a:schemeClr val="tx1"/>
                </a:solidFill>
              </a:rPr>
              <a:t> of T1000 from the Transaction table</a:t>
            </a:r>
            <a:endParaRPr lang="en-US" sz="22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738891" y="4605581"/>
            <a:ext cx="1156709" cy="499819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600200" y="2819400"/>
            <a:ext cx="1295400" cy="1752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1751710" y="4583121"/>
            <a:ext cx="1220090" cy="533400"/>
          </a:xfrm>
          <a:prstGeom prst="straightConnector1">
            <a:avLst/>
          </a:prstGeom>
          <a:ln w="50800">
            <a:solidFill>
              <a:srgbClr val="00206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11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22187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462100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921903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81685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539855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202986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493612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731765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69405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437195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784815"/>
              </p:ext>
            </p:extLst>
          </p:nvPr>
        </p:nvGraphicFramePr>
        <p:xfrm>
          <a:off x="2667000" y="2717562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179392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Step 2: Lock P505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429000" y="4343400"/>
            <a:ext cx="5562600" cy="381000"/>
          </a:xfrm>
          <a:prstGeom prst="roundRect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600200" y="2819400"/>
            <a:ext cx="1295400" cy="1752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751710" y="4583121"/>
            <a:ext cx="1220090" cy="533400"/>
          </a:xfrm>
          <a:prstGeom prst="straightConnector1">
            <a:avLst/>
          </a:prstGeom>
          <a:ln w="50800">
            <a:solidFill>
              <a:srgbClr val="00206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83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562560" cy="5410200"/>
          </a:xfrm>
        </p:spPr>
        <p:txBody>
          <a:bodyPr>
            <a:normAutofit fontScale="925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Recovery </a:t>
            </a:r>
            <a:r>
              <a:rPr lang="en-US" dirty="0"/>
              <a:t>Management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Recovery Management (</a:t>
            </a:r>
            <a:r>
              <a:rPr lang="en-US" i="1" dirty="0" smtClean="0">
                <a:latin typeface="+mj-lt"/>
              </a:rPr>
              <a:t>Cont’d</a:t>
            </a:r>
            <a:r>
              <a:rPr lang="en-US" dirty="0" smtClean="0">
                <a:latin typeface="+mj-lt"/>
              </a:rPr>
              <a:t>)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(the “last” assignment) is due on Thursday, April 21</a:t>
            </a:r>
            <a:r>
              <a:rPr lang="en-US" baseline="30000" dirty="0"/>
              <a:t>st</a:t>
            </a:r>
            <a:r>
              <a:rPr lang="en-US" dirty="0"/>
              <a:t>  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The final exam is on Wednesday, April 27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, from 8:30AM to 11:30AM in room 1031 (</a:t>
            </a:r>
            <a:r>
              <a:rPr lang="en-US" i="1" dirty="0">
                <a:solidFill>
                  <a:srgbClr val="FF0000"/>
                </a:solidFill>
              </a:rPr>
              <a:t>all materials are included- open book, open notes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612879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460873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422146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563652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416047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522313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193372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410951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910975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66250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094647"/>
              </p:ext>
            </p:extLst>
          </p:nvPr>
        </p:nvGraphicFramePr>
        <p:xfrm>
          <a:off x="2667000" y="2717562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020641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429000" y="4343400"/>
            <a:ext cx="5562600" cy="381000"/>
          </a:xfrm>
          <a:prstGeom prst="roundRect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Step 3: Write CLR</a:t>
            </a:r>
            <a:endParaRPr lang="en-US" sz="2200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1600200" y="2819400"/>
            <a:ext cx="1295400" cy="1752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1751710" y="4583121"/>
            <a:ext cx="1220090" cy="533400"/>
          </a:xfrm>
          <a:prstGeom prst="straightConnector1">
            <a:avLst/>
          </a:prstGeom>
          <a:ln w="50800">
            <a:solidFill>
              <a:srgbClr val="00206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45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174510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342965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477489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54980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369347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297130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217546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868072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73714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119838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96856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741541"/>
              </p:ext>
            </p:extLst>
          </p:nvPr>
        </p:nvGraphicFramePr>
        <p:xfrm>
          <a:off x="2667000" y="2717562"/>
          <a:ext cx="6324600" cy="273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Undo T1000- LSN 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CLR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660893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Step 3: Write CLR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429000" y="4343400"/>
            <a:ext cx="5562600" cy="381000"/>
          </a:xfrm>
          <a:prstGeom prst="roundRect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600200" y="2819400"/>
            <a:ext cx="1295400" cy="1752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1751710" y="4583121"/>
            <a:ext cx="1220090" cy="533400"/>
          </a:xfrm>
          <a:prstGeom prst="straightConnector1">
            <a:avLst/>
          </a:prstGeom>
          <a:ln w="50800">
            <a:solidFill>
              <a:srgbClr val="00206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573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46944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64865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840058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54980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838009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029001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133251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81560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464155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521828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26041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444629"/>
              </p:ext>
            </p:extLst>
          </p:nvPr>
        </p:nvGraphicFramePr>
        <p:xfrm>
          <a:off x="2667000" y="2717562"/>
          <a:ext cx="6324600" cy="273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Undo T1000- LSN 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CLR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506686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4: Restore old value “TUV</a:t>
            </a:r>
            <a:r>
              <a:rPr lang="en-US" sz="2200" dirty="0" smtClean="0">
                <a:solidFill>
                  <a:schemeClr val="tx1"/>
                </a:solidFill>
              </a:rPr>
              <a:t>”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429000" y="4343400"/>
            <a:ext cx="5562600" cy="381000"/>
          </a:xfrm>
          <a:prstGeom prst="roundRect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600200" y="2819400"/>
            <a:ext cx="1295400" cy="1752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1751710" y="4583121"/>
            <a:ext cx="1220090" cy="533400"/>
          </a:xfrm>
          <a:prstGeom prst="straightConnector1">
            <a:avLst/>
          </a:prstGeom>
          <a:ln w="50800">
            <a:solidFill>
              <a:srgbClr val="00206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561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271890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113607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272067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54980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33025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236477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053384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68012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966942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065599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048102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233676"/>
              </p:ext>
            </p:extLst>
          </p:nvPr>
        </p:nvGraphicFramePr>
        <p:xfrm>
          <a:off x="2667000" y="2717562"/>
          <a:ext cx="6324600" cy="273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Undo T1000- LSN 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CLR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05840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4: Restore old value “TUV</a:t>
            </a:r>
            <a:r>
              <a:rPr lang="en-US" sz="2200" dirty="0" smtClean="0">
                <a:solidFill>
                  <a:schemeClr val="tx1"/>
                </a:solidFill>
              </a:rPr>
              <a:t>”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429000" y="4343400"/>
            <a:ext cx="5562600" cy="381000"/>
          </a:xfrm>
          <a:prstGeom prst="roundRect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600200" y="2819400"/>
            <a:ext cx="1295400" cy="1752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09070" y="3429000"/>
            <a:ext cx="1186530" cy="1698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691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37286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46189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19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834255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54980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929849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323623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681884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634076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251795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960574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66853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92946"/>
              </p:ext>
            </p:extLst>
          </p:nvPr>
        </p:nvGraphicFramePr>
        <p:xfrm>
          <a:off x="2667000" y="2717562"/>
          <a:ext cx="6324600" cy="273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Undo T1000- LSN 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CLR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902783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4: Restore old value “TUV</a:t>
            </a:r>
            <a:r>
              <a:rPr lang="en-US" sz="2200" dirty="0" smtClean="0">
                <a:solidFill>
                  <a:schemeClr val="tx1"/>
                </a:solidFill>
              </a:rPr>
              <a:t>”</a:t>
            </a:r>
            <a:endParaRPr lang="en-US" sz="22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09070" y="3429000"/>
            <a:ext cx="1186530" cy="1698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383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96789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802802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19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389310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54980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573754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938820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404933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93567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201537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472636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840959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847718"/>
              </p:ext>
            </p:extLst>
          </p:nvPr>
        </p:nvGraphicFramePr>
        <p:xfrm>
          <a:off x="2667000" y="2717562"/>
          <a:ext cx="6324600" cy="273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Undo T1000- LSN 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CLR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030348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</a:t>
            </a:r>
            <a:r>
              <a:rPr lang="en-US" sz="2200" dirty="0" smtClean="0">
                <a:solidFill>
                  <a:schemeClr val="tx1"/>
                </a:solidFill>
              </a:rPr>
              <a:t>5: Lock P500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428999" y="3208946"/>
            <a:ext cx="5562600" cy="381000"/>
          </a:xfrm>
          <a:prstGeom prst="roundRect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09070" y="3429000"/>
            <a:ext cx="1186530" cy="1698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966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36222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344058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19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276052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62600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70381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174412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513963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778906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911186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433763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32729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085593"/>
              </p:ext>
            </p:extLst>
          </p:nvPr>
        </p:nvGraphicFramePr>
        <p:xfrm>
          <a:off x="2667000" y="2717562"/>
          <a:ext cx="6324600" cy="346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Undo T1000- LSN 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CLR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Undo T1000- LSN 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CLR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796717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6</a:t>
            </a:r>
            <a:r>
              <a:rPr lang="en-US" sz="2200" dirty="0" smtClean="0">
                <a:solidFill>
                  <a:schemeClr val="tx1"/>
                </a:solidFill>
              </a:rPr>
              <a:t>: Write CLR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428999" y="3208946"/>
            <a:ext cx="5562600" cy="381000"/>
          </a:xfrm>
          <a:prstGeom prst="roundRect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09070" y="3429000"/>
            <a:ext cx="1186530" cy="1698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201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18562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682524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19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546808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62600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144201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076032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254044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37241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583956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970933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43741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068981"/>
              </p:ext>
            </p:extLst>
          </p:nvPr>
        </p:nvGraphicFramePr>
        <p:xfrm>
          <a:off x="2667000" y="2717562"/>
          <a:ext cx="6324600" cy="346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Undo T1000- LSN 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CLR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Undo T1000- LSN 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CLR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527807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</a:t>
            </a:r>
            <a:r>
              <a:rPr lang="en-US" sz="2200" dirty="0" smtClean="0">
                <a:solidFill>
                  <a:schemeClr val="tx1"/>
                </a:solidFill>
              </a:rPr>
              <a:t>7: </a:t>
            </a:r>
            <a:r>
              <a:rPr lang="en-US" sz="2200" dirty="0">
                <a:solidFill>
                  <a:schemeClr val="tx1"/>
                </a:solidFill>
              </a:rPr>
              <a:t>Restore old value </a:t>
            </a:r>
            <a:r>
              <a:rPr lang="en-US" sz="2200" dirty="0" smtClean="0">
                <a:solidFill>
                  <a:schemeClr val="tx1"/>
                </a:solidFill>
              </a:rPr>
              <a:t>“ABC”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428999" y="3208946"/>
            <a:ext cx="5562600" cy="381000"/>
          </a:xfrm>
          <a:prstGeom prst="roundRect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09070" y="3429000"/>
            <a:ext cx="1186530" cy="1698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68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465474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666344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19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458017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62600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650210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970892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004219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29038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338879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569346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9502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511328"/>
              </p:ext>
            </p:extLst>
          </p:nvPr>
        </p:nvGraphicFramePr>
        <p:xfrm>
          <a:off x="2667000" y="2717562"/>
          <a:ext cx="6324600" cy="346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Undo T1000- LSN 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CLR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Undo T1000- LSN 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CLR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524104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</a:t>
            </a:r>
            <a:r>
              <a:rPr lang="en-US" sz="2200" dirty="0" smtClean="0">
                <a:solidFill>
                  <a:schemeClr val="tx1"/>
                </a:solidFill>
              </a:rPr>
              <a:t>7: </a:t>
            </a:r>
            <a:r>
              <a:rPr lang="en-US" sz="2200" dirty="0">
                <a:solidFill>
                  <a:schemeClr val="tx1"/>
                </a:solidFill>
              </a:rPr>
              <a:t>Restore old value </a:t>
            </a:r>
            <a:r>
              <a:rPr lang="en-US" sz="2200" dirty="0" smtClean="0">
                <a:solidFill>
                  <a:schemeClr val="tx1"/>
                </a:solidFill>
              </a:rPr>
              <a:t>“ABC”</a:t>
            </a:r>
            <a:endParaRPr lang="en-US" sz="22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925521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3428999" y="3208946"/>
            <a:ext cx="5562600" cy="381000"/>
          </a:xfrm>
          <a:prstGeom prst="roundRect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8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780671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226136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19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310269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62600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131915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942795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798448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957747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617978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846859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73378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45393"/>
              </p:ext>
            </p:extLst>
          </p:nvPr>
        </p:nvGraphicFramePr>
        <p:xfrm>
          <a:off x="2667000" y="2717562"/>
          <a:ext cx="6324600" cy="346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Undo T1000- LSN 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CLR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Undo T1000- LSN 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CLR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461215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</a:t>
            </a:r>
            <a:r>
              <a:rPr lang="en-US" sz="2200" dirty="0" smtClean="0">
                <a:solidFill>
                  <a:schemeClr val="tx1"/>
                </a:solidFill>
              </a:rPr>
              <a:t>7: </a:t>
            </a:r>
            <a:r>
              <a:rPr lang="en-US" sz="2200" dirty="0">
                <a:solidFill>
                  <a:schemeClr val="tx1"/>
                </a:solidFill>
              </a:rPr>
              <a:t>Restore old value </a:t>
            </a:r>
            <a:r>
              <a:rPr lang="en-US" sz="2200" dirty="0" smtClean="0">
                <a:solidFill>
                  <a:schemeClr val="tx1"/>
                </a:solidFill>
              </a:rPr>
              <a:t>“ABC”</a:t>
            </a:r>
            <a:endParaRPr lang="en-US" sz="22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925521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371600" cy="19812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3428999" y="3208946"/>
            <a:ext cx="5562600" cy="381000"/>
          </a:xfrm>
          <a:prstGeom prst="roundRect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5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6209167" y="3375736"/>
            <a:ext cx="1563233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05356" y="5343919"/>
            <a:ext cx="117628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Continue…</a:t>
            </a:r>
            <a:endParaRPr lang="en-US" i="1" dirty="0"/>
          </a:p>
        </p:txBody>
      </p:sp>
      <p:cxnSp>
        <p:nvCxnSpPr>
          <p:cNvPr id="21" name="Straight Arrow Connector 20"/>
          <p:cNvCxnSpPr>
            <a:stCxn id="3" idx="2"/>
            <a:endCxn id="2" idx="0"/>
          </p:cNvCxnSpPr>
          <p:nvPr/>
        </p:nvCxnSpPr>
        <p:spPr>
          <a:xfrm>
            <a:off x="6990784" y="5111668"/>
            <a:ext cx="2714" cy="23225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528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29709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861945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19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514238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62600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214527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34538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656546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663877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114101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481704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55890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413959"/>
              </p:ext>
            </p:extLst>
          </p:nvPr>
        </p:nvGraphicFramePr>
        <p:xfrm>
          <a:off x="2667000" y="2717562"/>
          <a:ext cx="6324600" cy="346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Undo T1000- LSN 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CLR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Undo T1000- LSN 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CLR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029485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8</a:t>
            </a:r>
            <a:r>
              <a:rPr lang="en-US" sz="2200" dirty="0" smtClean="0">
                <a:solidFill>
                  <a:schemeClr val="tx1"/>
                </a:solidFill>
              </a:rPr>
              <a:t>: Write an end log record</a:t>
            </a:r>
            <a:endParaRPr lang="en-US" sz="22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925521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676400" y="2133600"/>
            <a:ext cx="1371600" cy="19812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29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655586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121481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19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81738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052364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766574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688694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468120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695142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210208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241186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284169"/>
              </p:ext>
            </p:extLst>
          </p:nvPr>
        </p:nvGraphicFramePr>
        <p:xfrm>
          <a:off x="2667000" y="2717562"/>
          <a:ext cx="6324600" cy="395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Undo T1000- LSN 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CLR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Undo T1000- LSN 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CLR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T1000 End- LSN 10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END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089178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8</a:t>
            </a:r>
            <a:r>
              <a:rPr lang="en-US" sz="2200" dirty="0" smtClean="0">
                <a:solidFill>
                  <a:schemeClr val="tx1"/>
                </a:solidFill>
              </a:rPr>
              <a:t>: Write an end log record</a:t>
            </a:r>
            <a:endParaRPr lang="en-US" sz="22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925521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676400" y="2133600"/>
            <a:ext cx="1371600" cy="19812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64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397232385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3875518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561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err="1" smtClean="0"/>
              <a:t>Checkpointing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5334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To reduce the amount of work to do during recovery, DBMSs typically take </a:t>
            </a:r>
            <a:r>
              <a:rPr lang="en-US" sz="2600" i="1" dirty="0" smtClean="0">
                <a:solidFill>
                  <a:srgbClr val="0070C0"/>
                </a:solidFill>
              </a:rPr>
              <a:t>checkpoints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 checkpoint is like a </a:t>
            </a:r>
            <a:r>
              <a:rPr lang="en-US" sz="2600" i="1" dirty="0" smtClean="0"/>
              <a:t>snapshot</a:t>
            </a:r>
            <a:r>
              <a:rPr lang="en-US" sz="2600" dirty="0" smtClean="0"/>
              <a:t> </a:t>
            </a:r>
            <a:r>
              <a:rPr lang="en-US" sz="2600" i="1" dirty="0" smtClean="0"/>
              <a:t>of a DBMS state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 checkpoint can be taken by writing to the log: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A </a:t>
            </a:r>
            <a:r>
              <a:rPr lang="en-US" sz="2400" dirty="0" err="1" smtClean="0">
                <a:solidFill>
                  <a:srgbClr val="00B050"/>
                </a:solidFill>
              </a:rPr>
              <a:t>begin_checkpoint</a:t>
            </a:r>
            <a:r>
              <a:rPr lang="en-US" sz="2400" dirty="0" smtClean="0">
                <a:solidFill>
                  <a:srgbClr val="00B050"/>
                </a:solidFill>
              </a:rPr>
              <a:t> record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This indicates the start of the checkpoint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An </a:t>
            </a:r>
            <a:r>
              <a:rPr lang="en-US" sz="2400" dirty="0" err="1" smtClean="0">
                <a:solidFill>
                  <a:srgbClr val="00B050"/>
                </a:solidFill>
              </a:rPr>
              <a:t>end_checkpoint</a:t>
            </a:r>
            <a:r>
              <a:rPr lang="en-US" sz="2400" dirty="0" smtClean="0">
                <a:solidFill>
                  <a:srgbClr val="00B050"/>
                </a:solidFill>
              </a:rPr>
              <a:t> record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This indicates the end of the checkpoint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It includes the contents of the Transaction and the Dirty Page tables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A master record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This contains the LSN of the </a:t>
            </a:r>
            <a:r>
              <a:rPr lang="en-US" dirty="0" err="1" smtClean="0"/>
              <a:t>begin_checkpoint</a:t>
            </a:r>
            <a:r>
              <a:rPr lang="en-US" dirty="0" smtClean="0"/>
              <a:t> record 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174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397232385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8" y="5105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561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Recovering From a System Crash: 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We will study the ARIES algorithm for recovering from system crashes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ARIES is designed to work with a steal, no-force approach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When the recovery manager is invoked after a crash, </a:t>
            </a:r>
            <a:r>
              <a:rPr lang="en-US" sz="2600" dirty="0"/>
              <a:t>r</a:t>
            </a:r>
            <a:r>
              <a:rPr lang="en-US" sz="2600" dirty="0" smtClean="0"/>
              <a:t>estart proceeds in three phases: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2906FA"/>
                </a:solidFill>
              </a:rPr>
              <a:t>Analysis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Redo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B050"/>
                </a:solidFill>
              </a:rPr>
              <a:t>Undo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036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Recovering From a System Crash: 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2906FA"/>
                </a:solidFill>
              </a:rPr>
              <a:t>The Analysis Phase: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Identifies dirty pages in the buffer</a:t>
            </a:r>
            <a:br>
              <a:rPr lang="en-US" sz="2200" dirty="0" smtClean="0"/>
            </a:br>
            <a:r>
              <a:rPr lang="en-US" sz="2200" dirty="0" smtClean="0"/>
              <a:t>pool and active transactions at the </a:t>
            </a:r>
            <a:br>
              <a:rPr lang="en-US" sz="2200" dirty="0" smtClean="0"/>
            </a:br>
            <a:r>
              <a:rPr lang="en-US" sz="2200" dirty="0" smtClean="0"/>
              <a:t>time of the crash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FF0000"/>
                </a:solidFill>
              </a:rPr>
              <a:t>The Redo Phase: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Redoes </a:t>
            </a:r>
            <a:r>
              <a:rPr lang="en-US" sz="2200" i="1" dirty="0" smtClean="0"/>
              <a:t>all</a:t>
            </a:r>
            <a:r>
              <a:rPr lang="en-US" sz="2200" dirty="0" smtClean="0"/>
              <a:t> actions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The Undo Phase: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Undoes the actions of transactions</a:t>
            </a:r>
            <a:br>
              <a:rPr lang="en-US" sz="2200" dirty="0" smtClean="0"/>
            </a:br>
            <a:r>
              <a:rPr lang="en-US" sz="2200" dirty="0" smtClean="0"/>
              <a:t>that were active and did not commit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7215055" y="1646237"/>
            <a:ext cx="0" cy="4140200"/>
          </a:xfrm>
          <a:prstGeom prst="line">
            <a:avLst/>
          </a:prstGeom>
          <a:noFill/>
          <a:ln w="50800">
            <a:solidFill>
              <a:srgbClr val="0070C0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456105" y="1600200"/>
            <a:ext cx="1684338" cy="925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sz="1800" b="1">
                <a:latin typeface="Book Antiqua" pitchFamily="18" charset="0"/>
              </a:rPr>
              <a:t>Oldest log rec. of Xact active at crash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5454518" y="2819400"/>
            <a:ext cx="1684337" cy="147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sz="1800" b="1">
                <a:latin typeface="Book Antiqua" pitchFamily="18" charset="0"/>
              </a:rPr>
              <a:t>Smallest recLSN in dirty page table after Analysis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5452930" y="4953000"/>
            <a:ext cx="1684338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sz="1800" b="1">
                <a:latin typeface="Book Antiqua" pitchFamily="18" charset="0"/>
              </a:rPr>
              <a:t>Last chkpt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5529130" y="5638800"/>
            <a:ext cx="1684338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sz="1800" b="1">
                <a:latin typeface="Book Antiqua" pitchFamily="18" charset="0"/>
              </a:rPr>
              <a:t>CRASH</a:t>
            </a: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7075355" y="2154237"/>
            <a:ext cx="279400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7075355" y="3525837"/>
            <a:ext cx="279400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7075355" y="5126037"/>
            <a:ext cx="279400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7075355" y="5888037"/>
            <a:ext cx="279400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7738930" y="5151437"/>
            <a:ext cx="0" cy="7112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8348530" y="3551237"/>
            <a:ext cx="0" cy="2311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8881930" y="2179637"/>
            <a:ext cx="0" cy="3683000"/>
          </a:xfrm>
          <a:prstGeom prst="line">
            <a:avLst/>
          </a:prstGeom>
          <a:noFill/>
          <a:ln w="50800">
            <a:solidFill>
              <a:srgbClr val="009900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7205530" y="4500518"/>
            <a:ext cx="1070807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dirty="0" smtClean="0">
                <a:solidFill>
                  <a:srgbClr val="0000FF"/>
                </a:solidFill>
                <a:latin typeface="Book Antiqua" pitchFamily="18" charset="0"/>
              </a:rPr>
              <a:t>Analysis</a:t>
            </a:r>
            <a:endParaRPr lang="en-US" dirty="0">
              <a:solidFill>
                <a:srgbClr val="0000FF"/>
              </a:solidFill>
              <a:latin typeface="Book Antiqua" pitchFamily="18" charset="0"/>
            </a:endParaRP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7938390" y="3006462"/>
            <a:ext cx="714940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Redo</a:t>
            </a:r>
            <a:endParaRPr lang="en-US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8424730" y="1711062"/>
            <a:ext cx="764634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dirty="0" smtClean="0">
                <a:solidFill>
                  <a:srgbClr val="009900"/>
                </a:solidFill>
                <a:latin typeface="Book Antiqua" pitchFamily="18" charset="0"/>
              </a:rPr>
              <a:t>Undo</a:t>
            </a:r>
            <a:endParaRPr lang="en-US" dirty="0">
              <a:solidFill>
                <a:srgbClr val="0099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48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ARIES: The Analysis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6868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Analysis phase encompasses two main steps: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Step 1</a:t>
            </a:r>
            <a:r>
              <a:rPr lang="en-US" dirty="0" smtClean="0"/>
              <a:t>: Reconstruct </a:t>
            </a:r>
            <a:r>
              <a:rPr lang="en-US" dirty="0"/>
              <a:t>state </a:t>
            </a:r>
            <a:r>
              <a:rPr lang="en-US" dirty="0" smtClean="0"/>
              <a:t>(i.e., Dirty Page and Transaction tables) via the </a:t>
            </a:r>
            <a:r>
              <a:rPr lang="en-US" i="1" dirty="0" err="1" smtClean="0"/>
              <a:t>end_checkpoint</a:t>
            </a:r>
            <a:r>
              <a:rPr lang="en-US" dirty="0" smtClean="0"/>
              <a:t> record, after the most recent </a:t>
            </a:r>
            <a:r>
              <a:rPr lang="en-US" i="1" dirty="0" err="1" smtClean="0"/>
              <a:t>begin_checkpoint</a:t>
            </a:r>
            <a:r>
              <a:rPr lang="en-US" dirty="0" smtClean="0"/>
              <a:t> record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Step 2</a:t>
            </a:r>
            <a:r>
              <a:rPr lang="en-US" dirty="0" smtClean="0"/>
              <a:t>: Scan the log in the forward direction, starting after the checkpoint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If an </a:t>
            </a:r>
            <a:r>
              <a:rPr lang="en-US" sz="2600" i="1" dirty="0" smtClean="0"/>
              <a:t>end log record </a:t>
            </a:r>
            <a:r>
              <a:rPr lang="en-US" sz="2600" dirty="0" smtClean="0"/>
              <a:t>is encountered 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dirty="0" smtClean="0"/>
              <a:t>Remove the corresponding transaction </a:t>
            </a:r>
            <a:r>
              <a:rPr lang="en-US" sz="2600" dirty="0"/>
              <a:t>from </a:t>
            </a:r>
            <a:r>
              <a:rPr lang="en-US" sz="2600" dirty="0" smtClean="0"/>
              <a:t>the Transaction table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310221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ARIES: The Analysis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76300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Analysis phase encompasses two main steps:</a:t>
            </a:r>
            <a:endParaRPr lang="en-US" sz="2800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Step 2 (</a:t>
            </a:r>
            <a:r>
              <a:rPr lang="en-US" i="1" dirty="0" smtClean="0">
                <a:solidFill>
                  <a:srgbClr val="0070C0"/>
                </a:solidFill>
              </a:rPr>
              <a:t>Cont’d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dirty="0" smtClean="0"/>
              <a:t>: 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If any other record is encountered 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 smtClean="0"/>
              <a:t>Add the corresponding transaction to the </a:t>
            </a:r>
            <a:br>
              <a:rPr lang="en-US" sz="2400" dirty="0" smtClean="0"/>
            </a:br>
            <a:r>
              <a:rPr lang="en-US" sz="2400" dirty="0" smtClean="0"/>
              <a:t>Transaction table (</a:t>
            </a:r>
            <a:r>
              <a:rPr lang="en-US" sz="2400" i="1" dirty="0" smtClean="0"/>
              <a:t>if it is not already there</a:t>
            </a:r>
            <a:r>
              <a:rPr lang="en-US" sz="2400" dirty="0" smtClean="0"/>
              <a:t>)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 smtClean="0"/>
              <a:t>Set </a:t>
            </a:r>
            <a:r>
              <a:rPr lang="en-US" sz="2400" dirty="0" err="1" smtClean="0"/>
              <a:t>lastLSN</a:t>
            </a:r>
            <a:r>
              <a:rPr lang="en-US" sz="2400" dirty="0" smtClean="0"/>
              <a:t> to the LSN of the record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 smtClean="0"/>
              <a:t>Set status to </a:t>
            </a:r>
            <a:r>
              <a:rPr lang="en-US" sz="2400" b="1" i="1" dirty="0" smtClean="0"/>
              <a:t>C</a:t>
            </a:r>
            <a:r>
              <a:rPr lang="en-US" sz="2400" dirty="0" smtClean="0"/>
              <a:t> for committed transactions, or to </a:t>
            </a:r>
            <a:r>
              <a:rPr lang="en-US" sz="2400" b="1" i="1" dirty="0" smtClean="0"/>
              <a:t>U</a:t>
            </a:r>
            <a:r>
              <a:rPr lang="en-US" sz="2400" dirty="0" smtClean="0"/>
              <a:t> (i.e., Undo), otherwise</a:t>
            </a:r>
            <a:endParaRPr lang="en-US" sz="2400" dirty="0"/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When </a:t>
            </a:r>
            <a:r>
              <a:rPr lang="en-US" sz="2600" dirty="0"/>
              <a:t>an </a:t>
            </a:r>
            <a:r>
              <a:rPr lang="en-US" sz="2600" i="1" dirty="0"/>
              <a:t>update log record </a:t>
            </a:r>
            <a:r>
              <a:rPr lang="en-US" sz="2600" dirty="0"/>
              <a:t>is encountered 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/>
              <a:t>If the recorded page, </a:t>
            </a:r>
            <a:r>
              <a:rPr lang="en-US" sz="2400" b="1" i="1" dirty="0"/>
              <a:t>P</a:t>
            </a:r>
            <a:r>
              <a:rPr lang="en-US" sz="2400" dirty="0"/>
              <a:t>, is not in the Dirty Page table</a:t>
            </a:r>
          </a:p>
          <a:p>
            <a:pPr lvl="4">
              <a:buFont typeface="Wingdings" pitchFamily="2" charset="2"/>
              <a:buChar char="§"/>
            </a:pPr>
            <a:r>
              <a:rPr lang="en-US" sz="2200" dirty="0"/>
              <a:t>Add </a:t>
            </a:r>
            <a:r>
              <a:rPr lang="en-US" sz="2200" b="1" i="1" dirty="0"/>
              <a:t>P</a:t>
            </a:r>
            <a:r>
              <a:rPr lang="en-US" sz="2200" dirty="0"/>
              <a:t> to the Dirty Page table and set its </a:t>
            </a:r>
            <a:r>
              <a:rPr lang="en-US" sz="2200" dirty="0" err="1"/>
              <a:t>recLSN</a:t>
            </a:r>
            <a:r>
              <a:rPr lang="en-US" sz="2200" dirty="0"/>
              <a:t> to the LSN of the log record</a:t>
            </a:r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96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ARIES: The Analysis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61060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At the end of the Analysis phase: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The </a:t>
            </a:r>
            <a:r>
              <a:rPr lang="en-US" dirty="0"/>
              <a:t>T</a:t>
            </a:r>
            <a:r>
              <a:rPr lang="en-US" dirty="0" smtClean="0"/>
              <a:t>ransaction table contains an “accurate” list of all transactions that were active at the time of </a:t>
            </a:r>
            <a:br>
              <a:rPr lang="en-US" dirty="0" smtClean="0"/>
            </a:br>
            <a:r>
              <a:rPr lang="en-US" dirty="0" smtClean="0"/>
              <a:t>the crash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The Dirty Page table contains all pages that were dirty at the time of the crash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 smtClean="0"/>
              <a:t>These pages may contain some pages that were written to disk (why?)– Not a Problem!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66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658793008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8" y="15590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82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ARIES: The Redo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During the Redo phase, ARIES reapplies the updates of “all” transactions (i.e., </a:t>
            </a:r>
            <a:r>
              <a:rPr lang="en-US" sz="2800" i="1" dirty="0" smtClean="0"/>
              <a:t>committed</a:t>
            </a:r>
            <a:r>
              <a:rPr lang="en-US" sz="2800" dirty="0" smtClean="0"/>
              <a:t> and </a:t>
            </a:r>
            <a:r>
              <a:rPr lang="en-US" sz="2800" i="1" dirty="0" smtClean="0"/>
              <a:t>aborted</a:t>
            </a:r>
            <a:r>
              <a:rPr lang="en-US" sz="28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This paradigm is referred to as </a:t>
            </a:r>
            <a:r>
              <a:rPr lang="en-US" sz="2600" i="1" dirty="0">
                <a:solidFill>
                  <a:srgbClr val="0070C0"/>
                </a:solidFill>
              </a:rPr>
              <a:t>R</a:t>
            </a:r>
            <a:r>
              <a:rPr lang="en-US" sz="2600" i="1" dirty="0" smtClean="0">
                <a:solidFill>
                  <a:srgbClr val="0070C0"/>
                </a:solidFill>
              </a:rPr>
              <a:t>epeating History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Redo phase scans forward until the end of the log, and redoes every action unless: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 affected page is not in the Dirty Page table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 affected page is in the Dirty Page table, but its </a:t>
            </a:r>
            <a:r>
              <a:rPr lang="en-US" sz="2400" dirty="0" err="1" smtClean="0"/>
              <a:t>recLSN</a:t>
            </a:r>
            <a:r>
              <a:rPr lang="en-US" sz="2400" dirty="0" smtClean="0"/>
              <a:t> &gt; the current record’s LSN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dirty="0" err="1" smtClean="0"/>
              <a:t>pageLSN</a:t>
            </a:r>
            <a:r>
              <a:rPr lang="en-US" sz="2400" dirty="0" smtClean="0"/>
              <a:t> of the affected page &gt;= the current record’s LSN</a:t>
            </a:r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1143000" y="5334000"/>
            <a:ext cx="7772400" cy="5334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33600" y="6248400"/>
            <a:ext cx="457035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Wouldn’t checking this be enough?</a:t>
            </a:r>
            <a:endParaRPr lang="en-US" sz="2400" i="1" dirty="0"/>
          </a:p>
        </p:txBody>
      </p:sp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 flipH="1">
            <a:off x="4418777" y="5867400"/>
            <a:ext cx="610423" cy="38100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69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ARIES: The Redo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During the Redo phase, ARIES reapplies the updates of “all” transactions (i.e., </a:t>
            </a:r>
            <a:r>
              <a:rPr lang="en-US" sz="2800" i="1" dirty="0" smtClean="0"/>
              <a:t>committed</a:t>
            </a:r>
            <a:r>
              <a:rPr lang="en-US" sz="2800" dirty="0" smtClean="0"/>
              <a:t> and </a:t>
            </a:r>
            <a:r>
              <a:rPr lang="en-US" sz="2800" i="1" dirty="0" smtClean="0"/>
              <a:t>aborted</a:t>
            </a:r>
            <a:r>
              <a:rPr lang="en-US" sz="28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This paradigm is referred to as </a:t>
            </a:r>
            <a:r>
              <a:rPr lang="en-US" sz="2600" i="1" dirty="0">
                <a:solidFill>
                  <a:srgbClr val="0070C0"/>
                </a:solidFill>
              </a:rPr>
              <a:t>R</a:t>
            </a:r>
            <a:r>
              <a:rPr lang="en-US" sz="2600" i="1" dirty="0" smtClean="0">
                <a:solidFill>
                  <a:srgbClr val="0070C0"/>
                </a:solidFill>
              </a:rPr>
              <a:t>epeating History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Redo phase scans forward until the end of the log, and redoes every action unless: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 affected page is not in the Dirty Page table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 affected page is in the Dirty Page table, but its </a:t>
            </a:r>
            <a:r>
              <a:rPr lang="en-US" sz="2400" dirty="0" err="1" smtClean="0"/>
              <a:t>recLSN</a:t>
            </a:r>
            <a:r>
              <a:rPr lang="en-US" sz="2400" dirty="0" smtClean="0"/>
              <a:t> &gt; the current record’s LSN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dirty="0" err="1" smtClean="0"/>
              <a:t>pageLSN</a:t>
            </a:r>
            <a:r>
              <a:rPr lang="en-US" sz="2400" dirty="0" smtClean="0"/>
              <a:t> of the affected page &gt;= the current record’s LSN</a:t>
            </a:r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1143000" y="5334000"/>
            <a:ext cx="7772400" cy="5334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6248400"/>
            <a:ext cx="878439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YES</a:t>
            </a:r>
            <a:r>
              <a:rPr lang="en-US" sz="2400" i="1" dirty="0" smtClean="0"/>
              <a:t>, but it requires retrieving the page from the disk, thus made last!</a:t>
            </a:r>
            <a:endParaRPr lang="en-US" sz="2400" i="1" dirty="0"/>
          </a:p>
        </p:txBody>
      </p:sp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 flipH="1">
            <a:off x="4620796" y="5867400"/>
            <a:ext cx="408404" cy="38100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56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ARIES: The Redo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If the logged action must be redone: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The logged action is reapplied</a:t>
            </a:r>
          </a:p>
          <a:p>
            <a:pPr lvl="1"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The </a:t>
            </a:r>
            <a:r>
              <a:rPr lang="en-US" sz="3000" dirty="0" err="1" smtClean="0"/>
              <a:t>pageLSN</a:t>
            </a:r>
            <a:r>
              <a:rPr lang="en-US" sz="3000" dirty="0" smtClean="0"/>
              <a:t> on the page is set to the LSN of the redone log record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 smtClean="0"/>
              <a:t>No additional record is written at this time!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68022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ARIES: The Undo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78" y="1371600"/>
            <a:ext cx="8839200" cy="5334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This phase will undo the actions of all transactions that were active before the crash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These transactions are referred to as </a:t>
            </a:r>
            <a:r>
              <a:rPr lang="en-US" sz="2600" i="1" dirty="0" smtClean="0">
                <a:solidFill>
                  <a:srgbClr val="0070C0"/>
                </a:solidFill>
              </a:rPr>
              <a:t>loser transactions</a:t>
            </a:r>
            <a:r>
              <a:rPr lang="en-US" sz="2600" dirty="0" smtClean="0"/>
              <a:t> and were identified by the Analysis phase</a:t>
            </a:r>
          </a:p>
          <a:p>
            <a:pPr lvl="1">
              <a:buFont typeface="Wingdings" pitchFamily="2" charset="2"/>
              <a:buChar char="§"/>
            </a:pPr>
            <a:endParaRPr lang="en-US" sz="20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Undo phase: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Considers the set of </a:t>
            </a:r>
            <a:r>
              <a:rPr lang="en-US" sz="2600" dirty="0" err="1" smtClean="0"/>
              <a:t>lastLSN</a:t>
            </a:r>
            <a:r>
              <a:rPr lang="en-US" sz="2600" dirty="0" smtClean="0"/>
              <a:t> values for all loser transactions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This is denoted as the </a:t>
            </a:r>
            <a:r>
              <a:rPr lang="en-US" sz="2600" dirty="0" err="1" smtClean="0">
                <a:solidFill>
                  <a:srgbClr val="FF0000"/>
                </a:solidFill>
              </a:rPr>
              <a:t>ToUndo</a:t>
            </a:r>
            <a:r>
              <a:rPr lang="en-US" sz="2600" i="1" dirty="0" smtClean="0"/>
              <a:t> </a:t>
            </a:r>
            <a:r>
              <a:rPr lang="en-US" sz="2600" dirty="0" smtClean="0"/>
              <a:t>set</a:t>
            </a: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Repeatedly chooses the </a:t>
            </a:r>
            <a:r>
              <a:rPr lang="en-US" sz="2600" i="1" dirty="0" smtClean="0"/>
              <a:t>largest</a:t>
            </a:r>
            <a:r>
              <a:rPr lang="en-US" sz="2600" dirty="0" smtClean="0"/>
              <a:t> (i.e., the most recent) LSN value in </a:t>
            </a:r>
            <a:r>
              <a:rPr lang="en-US" sz="2600" dirty="0" err="1" smtClean="0"/>
              <a:t>ToUndo</a:t>
            </a:r>
            <a:r>
              <a:rPr lang="en-US" sz="2600" dirty="0" smtClean="0"/>
              <a:t> and processes it, until </a:t>
            </a:r>
            <a:r>
              <a:rPr lang="en-US" sz="2600" dirty="0" err="1" smtClean="0"/>
              <a:t>ToUndo</a:t>
            </a:r>
            <a:r>
              <a:rPr lang="en-US" sz="2600" dirty="0" smtClean="0"/>
              <a:t> is empty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5377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ARIES: The Undo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78" y="1371600"/>
            <a:ext cx="8839200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 particular, the Undo phase proceeds as follows: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5" name="Rectangle 4"/>
          <p:cNvSpPr/>
          <p:nvPr/>
        </p:nvSpPr>
        <p:spPr>
          <a:xfrm>
            <a:off x="1143000" y="2057400"/>
            <a:ext cx="6731977" cy="4493538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600" b="1" dirty="0">
                <a:solidFill>
                  <a:schemeClr val="accent1"/>
                </a:solidFill>
              </a:rPr>
              <a:t>Repeat:</a:t>
            </a:r>
            <a:endParaRPr lang="en-US" sz="2600" dirty="0"/>
          </a:p>
          <a:p>
            <a:pPr lvl="1"/>
            <a:r>
              <a:rPr lang="en-US" sz="2600" dirty="0" smtClean="0"/>
              <a:t>Choose </a:t>
            </a:r>
            <a:r>
              <a:rPr lang="en-US" sz="2600" dirty="0"/>
              <a:t>largest LSN among </a:t>
            </a:r>
            <a:r>
              <a:rPr lang="en-US" sz="2600" dirty="0" err="1" smtClean="0"/>
              <a:t>ToUndo</a:t>
            </a:r>
            <a:endParaRPr lang="en-US" sz="2600" dirty="0"/>
          </a:p>
          <a:p>
            <a:pPr lvl="1"/>
            <a:r>
              <a:rPr lang="en-US" sz="2600" dirty="0"/>
              <a:t>If this LSN is a CLR and </a:t>
            </a:r>
            <a:r>
              <a:rPr lang="en-US" sz="2600" dirty="0" err="1" smtClean="0"/>
              <a:t>undoNextLSN</a:t>
            </a:r>
            <a:r>
              <a:rPr lang="en-US" sz="2600" dirty="0"/>
              <a:t>==NULL</a:t>
            </a:r>
          </a:p>
          <a:p>
            <a:pPr lvl="2"/>
            <a:r>
              <a:rPr lang="en-US" sz="2600" dirty="0"/>
              <a:t>Write an End record for this </a:t>
            </a:r>
            <a:r>
              <a:rPr lang="en-US" sz="2600" dirty="0" err="1" smtClean="0"/>
              <a:t>Xact</a:t>
            </a:r>
            <a:endParaRPr lang="en-US" sz="2600" dirty="0"/>
          </a:p>
          <a:p>
            <a:pPr lvl="1"/>
            <a:r>
              <a:rPr lang="en-US" sz="2600" dirty="0"/>
              <a:t>If this LSN is a CLR, and </a:t>
            </a:r>
            <a:r>
              <a:rPr lang="en-US" sz="2600" dirty="0" err="1" smtClean="0"/>
              <a:t>undoNextLSN</a:t>
            </a:r>
            <a:r>
              <a:rPr lang="en-US" sz="2600" dirty="0" smtClean="0"/>
              <a:t> </a:t>
            </a:r>
            <a:r>
              <a:rPr lang="en-US" sz="2600" dirty="0"/>
              <a:t>!= NULL</a:t>
            </a:r>
          </a:p>
          <a:p>
            <a:pPr lvl="2"/>
            <a:r>
              <a:rPr lang="en-US" sz="2600" dirty="0"/>
              <a:t>Add </a:t>
            </a:r>
            <a:r>
              <a:rPr lang="en-US" sz="2600" dirty="0" err="1"/>
              <a:t>undonextLSN</a:t>
            </a:r>
            <a:r>
              <a:rPr lang="en-US" sz="2600" dirty="0"/>
              <a:t> to </a:t>
            </a:r>
            <a:r>
              <a:rPr lang="en-US" sz="2600" dirty="0" err="1"/>
              <a:t>ToUndo</a:t>
            </a:r>
            <a:r>
              <a:rPr lang="en-US" sz="2600" dirty="0"/>
              <a:t> </a:t>
            </a:r>
          </a:p>
          <a:p>
            <a:pPr lvl="1"/>
            <a:r>
              <a:rPr lang="en-US" sz="2600" dirty="0"/>
              <a:t>Else this LSN is an </a:t>
            </a:r>
            <a:r>
              <a:rPr lang="en-US" sz="2600" dirty="0" smtClean="0"/>
              <a:t>update  </a:t>
            </a:r>
          </a:p>
          <a:p>
            <a:pPr lvl="1"/>
            <a:r>
              <a:rPr lang="en-US" sz="2600" dirty="0"/>
              <a:t>	</a:t>
            </a:r>
            <a:r>
              <a:rPr lang="en-US" sz="2600" dirty="0" smtClean="0"/>
              <a:t>Undo </a:t>
            </a:r>
            <a:r>
              <a:rPr lang="en-US" sz="2600" dirty="0"/>
              <a:t>the </a:t>
            </a:r>
            <a:r>
              <a:rPr lang="en-US" sz="2600" dirty="0" smtClean="0"/>
              <a:t>update </a:t>
            </a:r>
          </a:p>
          <a:p>
            <a:pPr lvl="1"/>
            <a:r>
              <a:rPr lang="en-US" sz="2600" dirty="0"/>
              <a:t>	W</a:t>
            </a:r>
            <a:r>
              <a:rPr lang="en-US" sz="2600" dirty="0" smtClean="0"/>
              <a:t>rite </a:t>
            </a:r>
            <a:r>
              <a:rPr lang="en-US" sz="2600" dirty="0"/>
              <a:t>a </a:t>
            </a:r>
            <a:r>
              <a:rPr lang="en-US" sz="2600" dirty="0" smtClean="0"/>
              <a:t>CLR </a:t>
            </a:r>
          </a:p>
          <a:p>
            <a:pPr lvl="1"/>
            <a:r>
              <a:rPr lang="en-US" sz="2600" dirty="0"/>
              <a:t>	</a:t>
            </a:r>
            <a:r>
              <a:rPr lang="en-US" sz="2600" dirty="0" smtClean="0"/>
              <a:t>Add </a:t>
            </a:r>
            <a:r>
              <a:rPr lang="en-US" sz="2600" dirty="0" err="1"/>
              <a:t>prevLSN</a:t>
            </a:r>
            <a:r>
              <a:rPr lang="en-US" sz="2600" dirty="0"/>
              <a:t> to </a:t>
            </a:r>
            <a:r>
              <a:rPr lang="en-US" sz="2600" dirty="0" err="1" smtClean="0"/>
              <a:t>ToUndo</a:t>
            </a:r>
            <a:endParaRPr lang="en-US" sz="2600" dirty="0"/>
          </a:p>
          <a:p>
            <a:pPr>
              <a:buFont typeface="Wingdings" pitchFamily="2" charset="2"/>
              <a:buNone/>
            </a:pPr>
            <a:r>
              <a:rPr lang="en-US" sz="2600" b="1" dirty="0">
                <a:solidFill>
                  <a:schemeClr val="accent1"/>
                </a:solidFill>
              </a:rPr>
              <a:t>Until </a:t>
            </a:r>
            <a:r>
              <a:rPr lang="en-US" sz="2600" b="1" dirty="0" err="1">
                <a:solidFill>
                  <a:srgbClr val="FF0000"/>
                </a:solidFill>
              </a:rPr>
              <a:t>ToUndo</a:t>
            </a:r>
            <a:r>
              <a:rPr lang="en-US" sz="2600" b="1" dirty="0">
                <a:solidFill>
                  <a:schemeClr val="accent1"/>
                </a:solidFill>
              </a:rPr>
              <a:t> is </a:t>
            </a:r>
            <a:r>
              <a:rPr lang="en-US" sz="2600" b="1" dirty="0" smtClean="0">
                <a:solidFill>
                  <a:schemeClr val="accent1"/>
                </a:solidFill>
              </a:rPr>
              <a:t>empty</a:t>
            </a:r>
            <a:endParaRPr lang="en-US" sz="2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73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725738" y="1625600"/>
            <a:ext cx="3730625" cy="486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sz="2000" dirty="0" err="1">
                <a:latin typeface="Book Antiqua" pitchFamily="18" charset="0"/>
              </a:rPr>
              <a:t>begin_checkpoint</a:t>
            </a:r>
            <a:r>
              <a:rPr lang="en-US" sz="2000" dirty="0">
                <a:latin typeface="Book Antiqua" pitchFamily="18" charset="0"/>
              </a:rPr>
              <a:t>, </a:t>
            </a:r>
            <a:r>
              <a:rPr lang="en-US" sz="2000" dirty="0" err="1">
                <a:latin typeface="Book Antiqua" pitchFamily="18" charset="0"/>
              </a:rPr>
              <a:t>end_checkpoint</a:t>
            </a:r>
            <a:endParaRPr lang="en-US" sz="2000" dirty="0">
              <a:latin typeface="Book Antiqua" pitchFamily="18" charset="0"/>
            </a:endParaRP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update: T1 writes P5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update T2 writes P3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T1 abort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CLR: Undo T1 LSN 10, T1 End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update: T3 writes P1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update: T2 writes P5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CRASH, RESTART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CLR: Undo T2 LSN 60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CLR: Undo T3 LSN 50, T3 end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CRASH, RESTART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CLR: Undo T2 LSN 20, T2 end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2590800" y="1758950"/>
            <a:ext cx="0" cy="44704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451100" y="6242050"/>
            <a:ext cx="279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2451100" y="5480050"/>
            <a:ext cx="279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451100" y="5022850"/>
            <a:ext cx="279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2451100" y="4260850"/>
            <a:ext cx="279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2451100" y="3879850"/>
            <a:ext cx="279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2451100" y="3498850"/>
            <a:ext cx="279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2451100" y="3117850"/>
            <a:ext cx="279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2451100" y="2736850"/>
            <a:ext cx="279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2451100" y="2279650"/>
            <a:ext cx="279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2451100" y="1898650"/>
            <a:ext cx="279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654175" y="1344613"/>
            <a:ext cx="20828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u="sng" dirty="0">
                <a:latin typeface="Book Antiqua" pitchFamily="18" charset="0"/>
              </a:rPr>
              <a:t>LSN         LOG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655763" y="1625600"/>
            <a:ext cx="765175" cy="486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00,05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     10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     </a:t>
            </a:r>
            <a:r>
              <a:rPr lang="en-US" sz="2000" dirty="0" smtClean="0">
                <a:latin typeface="Book Antiqua" pitchFamily="18" charset="0"/>
              </a:rPr>
              <a:t>20</a:t>
            </a:r>
            <a:endParaRPr lang="en-US" sz="2000" dirty="0">
              <a:latin typeface="Book Antiqua" pitchFamily="18" charset="0"/>
            </a:endParaRP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     30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40,45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     50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     60</a:t>
            </a:r>
          </a:p>
          <a:p>
            <a:pPr algn="l">
              <a:lnSpc>
                <a:spcPct val="130000"/>
              </a:lnSpc>
            </a:pPr>
            <a:endParaRPr lang="en-US" sz="2000" dirty="0">
              <a:latin typeface="Book Antiqua" pitchFamily="18" charset="0"/>
            </a:endParaRP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     70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80,85</a:t>
            </a:r>
          </a:p>
          <a:p>
            <a:pPr algn="l">
              <a:lnSpc>
                <a:spcPct val="130000"/>
              </a:lnSpc>
            </a:pPr>
            <a:endParaRPr lang="en-US" sz="2000" dirty="0">
              <a:latin typeface="Book Antiqua" pitchFamily="18" charset="0"/>
            </a:endParaRP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     90</a:t>
            </a:r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6107113" y="2632075"/>
            <a:ext cx="1619034" cy="366767"/>
          </a:xfrm>
          <a:prstGeom prst="rect">
            <a:avLst/>
          </a:prstGeom>
          <a:noFill/>
          <a:ln w="9525">
            <a:solidFill>
              <a:srgbClr val="2906FA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1800" dirty="0" err="1" smtClean="0">
                <a:latin typeface="Arial" pitchFamily="34" charset="0"/>
              </a:rPr>
              <a:t>undoNextLSN</a:t>
            </a:r>
            <a:endParaRPr lang="en-US" sz="1800" dirty="0">
              <a:latin typeface="Arial" pitchFamily="34" charset="0"/>
            </a:endParaRPr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 flipH="1">
            <a:off x="6388100" y="3008312"/>
            <a:ext cx="508000" cy="782637"/>
          </a:xfrm>
          <a:prstGeom prst="line">
            <a:avLst/>
          </a:prstGeom>
          <a:noFill/>
          <a:ln w="25400">
            <a:solidFill>
              <a:srgbClr val="2906FA"/>
            </a:solidFill>
            <a:prstDash val="sysDot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Arc 53"/>
          <p:cNvSpPr>
            <a:spLocks/>
          </p:cNvSpPr>
          <p:nvPr/>
        </p:nvSpPr>
        <p:spPr bwMode="auto">
          <a:xfrm>
            <a:off x="5105400" y="2592388"/>
            <a:ext cx="1220788" cy="2425700"/>
          </a:xfrm>
          <a:custGeom>
            <a:avLst/>
            <a:gdLst>
              <a:gd name="G0" fmla="+- 5318 0 0"/>
              <a:gd name="G1" fmla="+- 21600 0 0"/>
              <a:gd name="G2" fmla="+- 21600 0 0"/>
              <a:gd name="T0" fmla="*/ 0 w 26918"/>
              <a:gd name="T1" fmla="*/ 665 h 43200"/>
              <a:gd name="T2" fmla="*/ 5143 w 26918"/>
              <a:gd name="T3" fmla="*/ 43199 h 43200"/>
              <a:gd name="T4" fmla="*/ 5318 w 26918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918" h="43200" fill="none" extrusionOk="0">
                <a:moveTo>
                  <a:pt x="-1" y="664"/>
                </a:moveTo>
                <a:cubicBezTo>
                  <a:pt x="1738" y="223"/>
                  <a:pt x="3524" y="-1"/>
                  <a:pt x="5318" y="0"/>
                </a:cubicBezTo>
                <a:cubicBezTo>
                  <a:pt x="17247" y="0"/>
                  <a:pt x="26918" y="9670"/>
                  <a:pt x="26918" y="21600"/>
                </a:cubicBezTo>
                <a:cubicBezTo>
                  <a:pt x="26918" y="33529"/>
                  <a:pt x="17247" y="43200"/>
                  <a:pt x="5318" y="43200"/>
                </a:cubicBezTo>
                <a:cubicBezTo>
                  <a:pt x="5259" y="43200"/>
                  <a:pt x="5201" y="43199"/>
                  <a:pt x="5142" y="43199"/>
                </a:cubicBezTo>
              </a:path>
              <a:path w="26918" h="43200" stroke="0" extrusionOk="0">
                <a:moveTo>
                  <a:pt x="-1" y="664"/>
                </a:moveTo>
                <a:cubicBezTo>
                  <a:pt x="1738" y="223"/>
                  <a:pt x="3524" y="-1"/>
                  <a:pt x="5318" y="0"/>
                </a:cubicBezTo>
                <a:cubicBezTo>
                  <a:pt x="17247" y="0"/>
                  <a:pt x="26918" y="9670"/>
                  <a:pt x="26918" y="21600"/>
                </a:cubicBezTo>
                <a:cubicBezTo>
                  <a:pt x="26918" y="33529"/>
                  <a:pt x="17247" y="43200"/>
                  <a:pt x="5318" y="43200"/>
                </a:cubicBezTo>
                <a:cubicBezTo>
                  <a:pt x="5259" y="43200"/>
                  <a:pt x="5201" y="43199"/>
                  <a:pt x="5142" y="43199"/>
                </a:cubicBezTo>
                <a:lnTo>
                  <a:pt x="5318" y="21600"/>
                </a:lnTo>
                <a:close/>
              </a:path>
            </a:pathLst>
          </a:custGeom>
          <a:noFill/>
          <a:ln w="12700" cap="rnd">
            <a:solidFill>
              <a:srgbClr val="2906FA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Arc 53"/>
          <p:cNvSpPr>
            <a:spLocks/>
          </p:cNvSpPr>
          <p:nvPr/>
        </p:nvSpPr>
        <p:spPr bwMode="auto">
          <a:xfrm>
            <a:off x="5181600" y="2258880"/>
            <a:ext cx="609600" cy="831850"/>
          </a:xfrm>
          <a:custGeom>
            <a:avLst/>
            <a:gdLst>
              <a:gd name="G0" fmla="+- 5318 0 0"/>
              <a:gd name="G1" fmla="+- 21600 0 0"/>
              <a:gd name="G2" fmla="+- 21600 0 0"/>
              <a:gd name="T0" fmla="*/ 0 w 26918"/>
              <a:gd name="T1" fmla="*/ 665 h 43200"/>
              <a:gd name="T2" fmla="*/ 5143 w 26918"/>
              <a:gd name="T3" fmla="*/ 43199 h 43200"/>
              <a:gd name="T4" fmla="*/ 5318 w 26918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918" h="43200" fill="none" extrusionOk="0">
                <a:moveTo>
                  <a:pt x="-1" y="664"/>
                </a:moveTo>
                <a:cubicBezTo>
                  <a:pt x="1738" y="223"/>
                  <a:pt x="3524" y="-1"/>
                  <a:pt x="5318" y="0"/>
                </a:cubicBezTo>
                <a:cubicBezTo>
                  <a:pt x="17247" y="0"/>
                  <a:pt x="26918" y="9670"/>
                  <a:pt x="26918" y="21600"/>
                </a:cubicBezTo>
                <a:cubicBezTo>
                  <a:pt x="26918" y="33529"/>
                  <a:pt x="17247" y="43200"/>
                  <a:pt x="5318" y="43200"/>
                </a:cubicBezTo>
                <a:cubicBezTo>
                  <a:pt x="5259" y="43200"/>
                  <a:pt x="5201" y="43199"/>
                  <a:pt x="5142" y="43199"/>
                </a:cubicBezTo>
              </a:path>
              <a:path w="26918" h="43200" stroke="0" extrusionOk="0">
                <a:moveTo>
                  <a:pt x="-1" y="664"/>
                </a:moveTo>
                <a:cubicBezTo>
                  <a:pt x="1738" y="223"/>
                  <a:pt x="3524" y="-1"/>
                  <a:pt x="5318" y="0"/>
                </a:cubicBezTo>
                <a:cubicBezTo>
                  <a:pt x="17247" y="0"/>
                  <a:pt x="26918" y="9670"/>
                  <a:pt x="26918" y="21600"/>
                </a:cubicBezTo>
                <a:cubicBezTo>
                  <a:pt x="26918" y="33529"/>
                  <a:pt x="17247" y="43200"/>
                  <a:pt x="5318" y="43200"/>
                </a:cubicBezTo>
                <a:cubicBezTo>
                  <a:pt x="5259" y="43200"/>
                  <a:pt x="5201" y="43199"/>
                  <a:pt x="5142" y="43199"/>
                </a:cubicBezTo>
                <a:lnTo>
                  <a:pt x="5318" y="21600"/>
                </a:lnTo>
                <a:close/>
              </a:path>
            </a:pathLst>
          </a:custGeom>
          <a:noFill/>
          <a:ln w="12700" cap="rnd">
            <a:solidFill>
              <a:srgbClr val="00B050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" name="Straight Connector 40"/>
          <p:cNvCxnSpPr>
            <a:stCxn id="39" idx="1"/>
          </p:cNvCxnSpPr>
          <p:nvPr/>
        </p:nvCxnSpPr>
        <p:spPr>
          <a:xfrm flipH="1">
            <a:off x="3962400" y="3090711"/>
            <a:ext cx="1335671" cy="1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729627" y="2094984"/>
            <a:ext cx="954749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prevLSN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5791200" y="2279650"/>
            <a:ext cx="914400" cy="184666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Multiply 44"/>
          <p:cNvSpPr/>
          <p:nvPr/>
        </p:nvSpPr>
        <p:spPr>
          <a:xfrm>
            <a:off x="2353469" y="4419600"/>
            <a:ext cx="474662" cy="44608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c 53"/>
          <p:cNvSpPr>
            <a:spLocks/>
          </p:cNvSpPr>
          <p:nvPr/>
        </p:nvSpPr>
        <p:spPr bwMode="auto">
          <a:xfrm>
            <a:off x="5161660" y="2701924"/>
            <a:ext cx="609600" cy="1558925"/>
          </a:xfrm>
          <a:custGeom>
            <a:avLst/>
            <a:gdLst>
              <a:gd name="G0" fmla="+- 5318 0 0"/>
              <a:gd name="G1" fmla="+- 21600 0 0"/>
              <a:gd name="G2" fmla="+- 21600 0 0"/>
              <a:gd name="T0" fmla="*/ 0 w 26918"/>
              <a:gd name="T1" fmla="*/ 665 h 43200"/>
              <a:gd name="T2" fmla="*/ 5143 w 26918"/>
              <a:gd name="T3" fmla="*/ 43199 h 43200"/>
              <a:gd name="T4" fmla="*/ 5318 w 26918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918" h="43200" fill="none" extrusionOk="0">
                <a:moveTo>
                  <a:pt x="-1" y="664"/>
                </a:moveTo>
                <a:cubicBezTo>
                  <a:pt x="1738" y="223"/>
                  <a:pt x="3524" y="-1"/>
                  <a:pt x="5318" y="0"/>
                </a:cubicBezTo>
                <a:cubicBezTo>
                  <a:pt x="17247" y="0"/>
                  <a:pt x="26918" y="9670"/>
                  <a:pt x="26918" y="21600"/>
                </a:cubicBezTo>
                <a:cubicBezTo>
                  <a:pt x="26918" y="33529"/>
                  <a:pt x="17247" y="43200"/>
                  <a:pt x="5318" y="43200"/>
                </a:cubicBezTo>
                <a:cubicBezTo>
                  <a:pt x="5259" y="43200"/>
                  <a:pt x="5201" y="43199"/>
                  <a:pt x="5142" y="43199"/>
                </a:cubicBezTo>
              </a:path>
              <a:path w="26918" h="43200" stroke="0" extrusionOk="0">
                <a:moveTo>
                  <a:pt x="-1" y="664"/>
                </a:moveTo>
                <a:cubicBezTo>
                  <a:pt x="1738" y="223"/>
                  <a:pt x="3524" y="-1"/>
                  <a:pt x="5318" y="0"/>
                </a:cubicBezTo>
                <a:cubicBezTo>
                  <a:pt x="17247" y="0"/>
                  <a:pt x="26918" y="9670"/>
                  <a:pt x="26918" y="21600"/>
                </a:cubicBezTo>
                <a:cubicBezTo>
                  <a:pt x="26918" y="33529"/>
                  <a:pt x="17247" y="43200"/>
                  <a:pt x="5318" y="43200"/>
                </a:cubicBezTo>
                <a:cubicBezTo>
                  <a:pt x="5259" y="43200"/>
                  <a:pt x="5201" y="43199"/>
                  <a:pt x="5142" y="43199"/>
                </a:cubicBezTo>
                <a:lnTo>
                  <a:pt x="5318" y="21600"/>
                </a:lnTo>
                <a:close/>
              </a:path>
            </a:pathLst>
          </a:custGeom>
          <a:noFill/>
          <a:ln w="12700" cap="rnd">
            <a:solidFill>
              <a:srgbClr val="00B050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Multiply 46"/>
          <p:cNvSpPr/>
          <p:nvPr/>
        </p:nvSpPr>
        <p:spPr>
          <a:xfrm>
            <a:off x="2345108" y="5598636"/>
            <a:ext cx="474662" cy="44608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5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5" grpId="0" animBg="1"/>
      <p:bldP spid="26" grpId="0" animBg="1"/>
      <p:bldP spid="27" grpId="0" animBg="1"/>
      <p:bldP spid="39" grpId="0" animBg="1"/>
      <p:bldP spid="42" grpId="0" animBg="1"/>
      <p:bldP spid="45" grpId="0" animBg="1"/>
      <p:bldP spid="46" grpId="0" animBg="1"/>
      <p:bldP spid="4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Crash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78" y="1371600"/>
            <a:ext cx="8670422" cy="5334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happens if the system crashes while “Restart” is in the Analysis phase?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All the work done is lost!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On a second Restart, the Analysis phase starts afresh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happens if the system crashes while “Restart” is in the Redo phase?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Restart starts again with the Analysis phase then the </a:t>
            </a:r>
            <a:br>
              <a:rPr lang="en-US" sz="2400" dirty="0" smtClean="0"/>
            </a:br>
            <a:r>
              <a:rPr lang="en-US" sz="2400" dirty="0" smtClean="0"/>
              <a:t>Redo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But, some </a:t>
            </a:r>
            <a:r>
              <a:rPr lang="en-US" sz="2400" dirty="0"/>
              <a:t>of the changes made during Redo may have been written to </a:t>
            </a:r>
            <a:r>
              <a:rPr lang="en-US" sz="2400" dirty="0" smtClean="0"/>
              <a:t>disk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The update log records that were done the first time around will not be redone a second time (why?)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557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78" y="1371600"/>
            <a:ext cx="8670422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Recovery Manager </a:t>
            </a:r>
            <a:r>
              <a:rPr lang="en-US" sz="2800" dirty="0"/>
              <a:t>guarantees Atomicity &amp; </a:t>
            </a:r>
            <a:r>
              <a:rPr lang="en-US" sz="2800" dirty="0" smtClean="0"/>
              <a:t>Durability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WAL is used to </a:t>
            </a:r>
            <a:r>
              <a:rPr lang="en-US" sz="2800" dirty="0"/>
              <a:t>allow STEAL/NO-FORCE </a:t>
            </a:r>
            <a:r>
              <a:rPr lang="en-US" sz="2800" dirty="0" smtClean="0"/>
              <a:t>without </a:t>
            </a:r>
            <a:br>
              <a:rPr lang="en-US" sz="2800" dirty="0" smtClean="0"/>
            </a:br>
            <a:r>
              <a:rPr lang="en-US" sz="2800" dirty="0" smtClean="0"/>
              <a:t>sacrificing correctness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LSNs identify log records; linked into backwards chains per transaction (via </a:t>
            </a:r>
            <a:r>
              <a:rPr lang="en-US" sz="2800" dirty="0" err="1"/>
              <a:t>prevLSN</a:t>
            </a:r>
            <a:r>
              <a:rPr lang="en-US" sz="28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err="1" smtClean="0"/>
              <a:t>pageLSNs</a:t>
            </a:r>
            <a:r>
              <a:rPr lang="en-US" sz="2800" dirty="0" smtClean="0"/>
              <a:t> allow comparisons </a:t>
            </a:r>
            <a:r>
              <a:rPr lang="en-US" sz="2800" dirty="0"/>
              <a:t>of data </a:t>
            </a:r>
            <a:r>
              <a:rPr lang="en-US" sz="2800" dirty="0" smtClean="0"/>
              <a:t>pages </a:t>
            </a:r>
            <a:r>
              <a:rPr lang="en-US" sz="2800" dirty="0"/>
              <a:t>and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log records</a:t>
            </a: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5527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78" y="1371600"/>
            <a:ext cx="8670422" cy="5334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err="1">
                <a:solidFill>
                  <a:srgbClr val="0070C0"/>
                </a:solidFill>
              </a:rPr>
              <a:t>Checkpointing</a:t>
            </a:r>
            <a:r>
              <a:rPr lang="en-US" dirty="0">
                <a:solidFill>
                  <a:srgbClr val="0070C0"/>
                </a:solidFill>
              </a:rPr>
              <a:t>: </a:t>
            </a:r>
            <a:r>
              <a:rPr lang="en-US" dirty="0"/>
              <a:t> A quick way to limit the amount of log to scan on </a:t>
            </a:r>
            <a:r>
              <a:rPr lang="en-US" dirty="0" smtClean="0"/>
              <a:t>recovery</a:t>
            </a: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Recovery works in 3 phases: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Analysis: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Forward from </a:t>
            </a:r>
            <a:r>
              <a:rPr lang="en-US" dirty="0" smtClean="0"/>
              <a:t>checkpoint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Redo: </a:t>
            </a:r>
            <a:r>
              <a:rPr lang="en-US" dirty="0"/>
              <a:t>Forward from oldest </a:t>
            </a:r>
            <a:r>
              <a:rPr lang="en-US" dirty="0" err="1" smtClean="0"/>
              <a:t>recLSN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Undo: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Backward from end to first LSN of oldest </a:t>
            </a:r>
            <a:r>
              <a:rPr lang="en-US" dirty="0" smtClean="0"/>
              <a:t>transaction </a:t>
            </a:r>
            <a:r>
              <a:rPr lang="en-US" dirty="0"/>
              <a:t>alive at </a:t>
            </a:r>
            <a:r>
              <a:rPr lang="en-US" dirty="0" smtClean="0"/>
              <a:t>crash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Upon Undo, write </a:t>
            </a:r>
            <a:r>
              <a:rPr lang="en-US" dirty="0" smtClean="0"/>
              <a:t>CLRs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Redo “repeats history”: Simplifies the logic!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7896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Next Class</a:t>
            </a:r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1884348" y="2477568"/>
            <a:ext cx="5334000" cy="1752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The </a:t>
            </a:r>
            <a:r>
              <a:rPr lang="en-US" sz="4000" dirty="0" err="1" smtClean="0">
                <a:solidFill>
                  <a:schemeClr val="tx1"/>
                </a:solidFill>
              </a:rPr>
              <a:t>NoSQL</a:t>
            </a:r>
            <a:r>
              <a:rPr lang="en-US" sz="4000" dirty="0" smtClean="0">
                <a:solidFill>
                  <a:schemeClr val="tx1"/>
                </a:solidFill>
              </a:rPr>
              <a:t> Movement!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7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The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0070C0"/>
                </a:solidFill>
              </a:rPr>
              <a:t>log</a:t>
            </a:r>
            <a:r>
              <a:rPr lang="en-US" sz="2800" dirty="0" smtClean="0"/>
              <a:t> is </a:t>
            </a:r>
            <a:r>
              <a:rPr lang="en-US" sz="2800" i="1" u="sng" dirty="0" smtClean="0"/>
              <a:t>a file of records</a:t>
            </a:r>
            <a:r>
              <a:rPr lang="en-US" sz="2800" i="1" dirty="0" smtClean="0"/>
              <a:t> </a:t>
            </a:r>
            <a:r>
              <a:rPr lang="en-US" sz="2800" dirty="0" smtClean="0"/>
              <a:t>stored in stable storage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Every log record is given a unique id called the </a:t>
            </a:r>
            <a:r>
              <a:rPr lang="en-US" sz="2800" dirty="0" smtClean="0">
                <a:solidFill>
                  <a:srgbClr val="0070C0"/>
                </a:solidFill>
              </a:rPr>
              <a:t>Log Sequence Number </a:t>
            </a:r>
            <a:r>
              <a:rPr lang="en-US" sz="2800" dirty="0" smtClean="0"/>
              <a:t>(</a:t>
            </a:r>
            <a:r>
              <a:rPr lang="en-US" sz="2800" dirty="0" smtClean="0">
                <a:solidFill>
                  <a:srgbClr val="0070C0"/>
                </a:solidFill>
              </a:rPr>
              <a:t>LSN</a:t>
            </a:r>
            <a:r>
              <a:rPr lang="en-US" sz="28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LSNs are assigned in a monotonically increasing order (this is required by the ARIES recovery algorithm- </a:t>
            </a:r>
            <a:r>
              <a:rPr lang="en-US" sz="2600" i="1" dirty="0" smtClean="0"/>
              <a:t>later</a:t>
            </a:r>
            <a:r>
              <a:rPr lang="en-US" sz="26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Every page contains the LSN of the </a:t>
            </a:r>
            <a:r>
              <a:rPr lang="en-US" sz="2800" i="1" dirty="0" smtClean="0"/>
              <a:t>most recent</a:t>
            </a:r>
            <a:r>
              <a:rPr lang="en-US" sz="2800" dirty="0" smtClean="0"/>
              <a:t> log record, which describes a change to this page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This is called the </a:t>
            </a:r>
            <a:r>
              <a:rPr lang="en-US" sz="2600" dirty="0" err="1" smtClean="0">
                <a:solidFill>
                  <a:srgbClr val="0070C0"/>
                </a:solidFill>
              </a:rPr>
              <a:t>pageLSN</a:t>
            </a:r>
            <a:endParaRPr lang="en-US" sz="26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86301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The Log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most recent portion of the log, called the </a:t>
            </a:r>
            <a:r>
              <a:rPr lang="en-US" sz="2600" i="1" dirty="0" smtClean="0">
                <a:solidFill>
                  <a:srgbClr val="FF0000"/>
                </a:solidFill>
              </a:rPr>
              <a:t>log tail</a:t>
            </a:r>
            <a:r>
              <a:rPr lang="en-US" sz="2600" dirty="0" smtClean="0"/>
              <a:t>, </a:t>
            </a:r>
            <a:br>
              <a:rPr lang="en-US" sz="2600" dirty="0" smtClean="0"/>
            </a:br>
            <a:r>
              <a:rPr lang="en-US" sz="2600" dirty="0" smtClean="0"/>
              <a:t>is kept in main memory and </a:t>
            </a:r>
            <a:r>
              <a:rPr lang="en-US" sz="2600" i="1" dirty="0" smtClean="0"/>
              <a:t>forced</a:t>
            </a:r>
            <a:r>
              <a:rPr lang="en-US" sz="2600" dirty="0" smtClean="0"/>
              <a:t> periodically </a:t>
            </a:r>
            <a:br>
              <a:rPr lang="en-US" sz="2600" dirty="0" smtClean="0"/>
            </a:br>
            <a:r>
              <a:rPr lang="en-US" sz="2600" dirty="0" smtClean="0"/>
              <a:t>to disk</a:t>
            </a:r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DBMS keeps track of the maximum LSN </a:t>
            </a:r>
            <a:br>
              <a:rPr lang="en-US" sz="2600" dirty="0" smtClean="0"/>
            </a:br>
            <a:r>
              <a:rPr lang="en-US" sz="2600" dirty="0" smtClean="0"/>
              <a:t>flushed to disk so far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This is called the </a:t>
            </a:r>
            <a:r>
              <a:rPr lang="en-US" sz="2400" dirty="0" err="1" smtClean="0">
                <a:solidFill>
                  <a:srgbClr val="0070C0"/>
                </a:solidFill>
              </a:rPr>
              <a:t>flushedLSN</a:t>
            </a:r>
            <a:endParaRPr lang="en-US" sz="24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2600" dirty="0" smtClean="0"/>
              <a:t>As per the WAL protocol, before a </a:t>
            </a:r>
            <a:br>
              <a:rPr lang="en-US" sz="2600" dirty="0" smtClean="0"/>
            </a:br>
            <a:r>
              <a:rPr lang="en-US" sz="2600" dirty="0" smtClean="0"/>
              <a:t>page is written to disk, </a:t>
            </a:r>
            <a:br>
              <a:rPr lang="en-US" sz="2600" dirty="0" smtClean="0"/>
            </a:br>
            <a:r>
              <a:rPr lang="en-US" dirty="0" err="1" smtClean="0">
                <a:solidFill>
                  <a:schemeClr val="folHlink"/>
                </a:solidFill>
              </a:rPr>
              <a:t>pageLSN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dirty="0" smtClean="0">
                <a:latin typeface="Symbol" pitchFamily="18" charset="2"/>
              </a:rPr>
              <a:t>£</a:t>
            </a:r>
            <a:r>
              <a:rPr lang="en-US" dirty="0" smtClean="0">
                <a:solidFill>
                  <a:schemeClr val="folHlink"/>
                </a:solidFill>
                <a:latin typeface="Symbol" pitchFamily="18" charset="2"/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flushedLSN</a:t>
            </a:r>
            <a:endParaRPr lang="en-US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5" name="Rectangle 50"/>
          <p:cNvSpPr>
            <a:spLocks noChangeArrowheads="1"/>
          </p:cNvSpPr>
          <p:nvPr/>
        </p:nvSpPr>
        <p:spPr bwMode="auto">
          <a:xfrm>
            <a:off x="8154988" y="1835150"/>
            <a:ext cx="368300" cy="2654300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1"/>
          <p:cNvSpPr>
            <a:spLocks noChangeArrowheads="1"/>
          </p:cNvSpPr>
          <p:nvPr/>
        </p:nvSpPr>
        <p:spPr bwMode="auto">
          <a:xfrm>
            <a:off x="8154988" y="4502150"/>
            <a:ext cx="368300" cy="10541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5842001" y="4648200"/>
            <a:ext cx="1157287" cy="1676400"/>
            <a:chOff x="3923" y="3020"/>
            <a:chExt cx="729" cy="1056"/>
          </a:xfrm>
        </p:grpSpPr>
        <p:sp>
          <p:nvSpPr>
            <p:cNvPr id="8" name="Rectangle 52"/>
            <p:cNvSpPr>
              <a:spLocks noChangeArrowheads="1"/>
            </p:cNvSpPr>
            <p:nvPr/>
          </p:nvSpPr>
          <p:spPr bwMode="auto">
            <a:xfrm>
              <a:off x="3940" y="3028"/>
              <a:ext cx="712" cy="1048"/>
            </a:xfrm>
            <a:prstGeom prst="rect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53"/>
            <p:cNvSpPr>
              <a:spLocks noChangeArrowheads="1"/>
            </p:cNvSpPr>
            <p:nvPr/>
          </p:nvSpPr>
          <p:spPr bwMode="auto">
            <a:xfrm>
              <a:off x="3923" y="3020"/>
              <a:ext cx="6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1600" b="1" dirty="0" err="1">
                  <a:solidFill>
                    <a:srgbClr val="7030A0"/>
                  </a:solidFill>
                  <a:latin typeface="Book Antiqua" pitchFamily="18" charset="0"/>
                </a:rPr>
                <a:t>pageLSN</a:t>
              </a:r>
              <a:endParaRPr lang="en-US" sz="1600" b="1" dirty="0">
                <a:solidFill>
                  <a:srgbClr val="7030A0"/>
                </a:solidFill>
                <a:latin typeface="Book Antiqua" pitchFamily="18" charset="0"/>
              </a:endParaRPr>
            </a:p>
          </p:txBody>
        </p:sp>
      </p:grpSp>
      <p:sp>
        <p:nvSpPr>
          <p:cNvPr id="11" name="Line 56"/>
          <p:cNvSpPr>
            <a:spLocks noChangeShapeType="1"/>
          </p:cNvSpPr>
          <p:nvPr/>
        </p:nvSpPr>
        <p:spPr bwMode="auto">
          <a:xfrm flipV="1">
            <a:off x="6857214" y="4038600"/>
            <a:ext cx="1297774" cy="809624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57"/>
          <p:cNvSpPr>
            <a:spLocks noChangeArrowheads="1"/>
          </p:cNvSpPr>
          <p:nvPr/>
        </p:nvSpPr>
        <p:spPr bwMode="auto">
          <a:xfrm>
            <a:off x="6393056" y="2511425"/>
            <a:ext cx="1772922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1800" b="1" dirty="0">
                <a:solidFill>
                  <a:srgbClr val="0070C0"/>
                </a:solidFill>
                <a:latin typeface="Book Antiqua" pitchFamily="18" charset="0"/>
              </a:rPr>
              <a:t>Log records</a:t>
            </a:r>
          </a:p>
          <a:p>
            <a:pPr algn="l"/>
            <a:r>
              <a:rPr lang="en-US" sz="1800" b="1" dirty="0">
                <a:solidFill>
                  <a:srgbClr val="0070C0"/>
                </a:solidFill>
                <a:latin typeface="Book Antiqua" pitchFamily="18" charset="0"/>
              </a:rPr>
              <a:t>flushed to disk</a:t>
            </a:r>
          </a:p>
        </p:txBody>
      </p:sp>
      <p:sp>
        <p:nvSpPr>
          <p:cNvPr id="13" name="Rectangle 58"/>
          <p:cNvSpPr>
            <a:spLocks noChangeArrowheads="1"/>
          </p:cNvSpPr>
          <p:nvPr/>
        </p:nvSpPr>
        <p:spPr bwMode="auto">
          <a:xfrm>
            <a:off x="7686675" y="5673725"/>
            <a:ext cx="1215077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1800" b="1" dirty="0">
                <a:solidFill>
                  <a:srgbClr val="FF0000"/>
                </a:solidFill>
                <a:latin typeface="Book Antiqua" pitchFamily="18" charset="0"/>
              </a:rPr>
              <a:t>“Log tail”</a:t>
            </a:r>
          </a:p>
          <a:p>
            <a:pPr algn="l"/>
            <a:r>
              <a:rPr lang="en-US" sz="1800" b="1" dirty="0">
                <a:solidFill>
                  <a:srgbClr val="FF0000"/>
                </a:solidFill>
                <a:latin typeface="Book Antiqua" pitchFamily="18" charset="0"/>
              </a:rPr>
              <a:t>  in RAM</a:t>
            </a:r>
          </a:p>
        </p:txBody>
      </p:sp>
    </p:spTree>
    <p:extLst>
      <p:ext uri="{BB962C8B-B14F-4D97-AF65-F5344CB8AC3E}">
        <p14:creationId xmlns:p14="http://schemas.microsoft.com/office/powerpoint/2010/main" val="145357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When to Write Log Records?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log record is written after: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Updating a Page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An </a:t>
            </a:r>
            <a:r>
              <a:rPr lang="en-US" sz="2200" i="1" dirty="0" smtClean="0"/>
              <a:t>update log record</a:t>
            </a:r>
            <a:r>
              <a:rPr lang="en-US" sz="2200" dirty="0" smtClean="0"/>
              <a:t> is appended to the log tail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The </a:t>
            </a:r>
            <a:r>
              <a:rPr lang="en-US" sz="2200" dirty="0" err="1" smtClean="0"/>
              <a:t>pageLSN</a:t>
            </a:r>
            <a:r>
              <a:rPr lang="en-US" sz="2200" dirty="0" smtClean="0"/>
              <a:t> of the page is set to the LSN of the update </a:t>
            </a:r>
            <a:br>
              <a:rPr lang="en-US" sz="2200" dirty="0" smtClean="0"/>
            </a:br>
            <a:r>
              <a:rPr lang="en-US" sz="2200" dirty="0" smtClean="0"/>
              <a:t>log record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Committing a Transaction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A </a:t>
            </a:r>
            <a:r>
              <a:rPr lang="en-US" sz="2200" i="1" dirty="0" smtClean="0"/>
              <a:t>commit</a:t>
            </a:r>
            <a:r>
              <a:rPr lang="en-US" sz="2200" dirty="0" smtClean="0"/>
              <a:t> </a:t>
            </a:r>
            <a:r>
              <a:rPr lang="en-US" sz="2200" i="1" dirty="0" smtClean="0"/>
              <a:t>log record</a:t>
            </a:r>
            <a:r>
              <a:rPr lang="en-US" sz="2200" dirty="0" smtClean="0"/>
              <a:t> is appended to the log tail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The log tail is written to stable storage, up to and including the commit log record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Aborting a Transaction  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An </a:t>
            </a:r>
            <a:r>
              <a:rPr lang="en-US" sz="2200" i="1" dirty="0" smtClean="0"/>
              <a:t>abort log record</a:t>
            </a:r>
            <a:r>
              <a:rPr lang="en-US" sz="2200" dirty="0" smtClean="0"/>
              <a:t> is appended to the log tail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An undo is initiated for this transaction</a:t>
            </a:r>
          </a:p>
        </p:txBody>
      </p:sp>
    </p:spTree>
    <p:extLst>
      <p:ext uri="{BB962C8B-B14F-4D97-AF65-F5344CB8AC3E}">
        <p14:creationId xmlns:p14="http://schemas.microsoft.com/office/powerpoint/2010/main" val="315614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When to Write Log Records?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log record is written after: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Ending </a:t>
            </a:r>
            <a:r>
              <a:rPr lang="en-US" sz="2600" dirty="0" smtClean="0">
                <a:solidFill>
                  <a:srgbClr val="0070C0"/>
                </a:solidFill>
              </a:rPr>
              <a:t>(Aborting </a:t>
            </a:r>
            <a:r>
              <a:rPr lang="en-US" sz="2600" dirty="0">
                <a:solidFill>
                  <a:srgbClr val="0070C0"/>
                </a:solidFill>
              </a:rPr>
              <a:t>or Committing) a Transaction</a:t>
            </a:r>
            <a:r>
              <a:rPr lang="en-US" sz="2600" dirty="0"/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Additional steps are completed (</a:t>
            </a:r>
            <a:r>
              <a:rPr lang="en-US" i="1" dirty="0"/>
              <a:t>later</a:t>
            </a:r>
            <a:r>
              <a:rPr lang="en-US" dirty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An </a:t>
            </a:r>
            <a:r>
              <a:rPr lang="en-US" i="1" dirty="0"/>
              <a:t>end</a:t>
            </a:r>
            <a:r>
              <a:rPr lang="en-US" dirty="0"/>
              <a:t> </a:t>
            </a:r>
            <a:r>
              <a:rPr lang="en-US" i="1" dirty="0"/>
              <a:t>log record</a:t>
            </a:r>
            <a:r>
              <a:rPr lang="en-US" dirty="0"/>
              <a:t> is appended to the log tail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Undoing an Update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When the action (described by an update log record) is undone, a </a:t>
            </a:r>
            <a:r>
              <a:rPr lang="en-US" i="1" dirty="0"/>
              <a:t>compensation log record</a:t>
            </a:r>
            <a:r>
              <a:rPr lang="en-US" dirty="0"/>
              <a:t> (CLR) is appended to the log tail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CLR describes the action taken to undo the action recorded in the corresponding update log record </a:t>
            </a:r>
          </a:p>
        </p:txBody>
      </p:sp>
    </p:spTree>
    <p:extLst>
      <p:ext uri="{BB962C8B-B14F-4D97-AF65-F5344CB8AC3E}">
        <p14:creationId xmlns:p14="http://schemas.microsoft.com/office/powerpoint/2010/main" val="64255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Log Records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947318"/>
              </p:ext>
            </p:extLst>
          </p:nvPr>
        </p:nvGraphicFramePr>
        <p:xfrm>
          <a:off x="457200" y="3122474"/>
          <a:ext cx="845820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1"/>
                <a:gridCol w="914400"/>
                <a:gridCol w="685800"/>
                <a:gridCol w="914400"/>
                <a:gridCol w="838200"/>
                <a:gridCol w="838200"/>
                <a:gridCol w="1600200"/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fields of a log record are usually as follows: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6200" y="4265474"/>
            <a:ext cx="3564374" cy="175432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Fields common to </a:t>
            </a:r>
            <a:r>
              <a:rPr lang="en-US" i="1" dirty="0" smtClean="0"/>
              <a:t>all</a:t>
            </a:r>
            <a:r>
              <a:rPr lang="en-US" dirty="0" smtClean="0"/>
              <a:t> log records: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/>
              <a:t>Update Log Records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/>
              <a:t>Commit Log Records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/>
              <a:t>Abort Log Records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/>
              <a:t>End Log Records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/>
              <a:t>Compensation Log Records</a:t>
            </a:r>
          </a:p>
        </p:txBody>
      </p:sp>
      <p:sp>
        <p:nvSpPr>
          <p:cNvPr id="9" name="Right Brace 8"/>
          <p:cNvSpPr/>
          <p:nvPr/>
        </p:nvSpPr>
        <p:spPr>
          <a:xfrm rot="5400000">
            <a:off x="1485900" y="2550974"/>
            <a:ext cx="533400" cy="2590800"/>
          </a:xfrm>
          <a:prstGeom prst="righ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 rot="5400000">
            <a:off x="5727462" y="925136"/>
            <a:ext cx="533400" cy="5842476"/>
          </a:xfrm>
          <a:prstGeom prst="rightBrac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86200" y="4251231"/>
            <a:ext cx="4803559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Additional Fields for only the Update Log Records</a:t>
            </a:r>
          </a:p>
        </p:txBody>
      </p:sp>
      <p:sp>
        <p:nvSpPr>
          <p:cNvPr id="12" name="Right Bracket 11"/>
          <p:cNvSpPr/>
          <p:nvPr/>
        </p:nvSpPr>
        <p:spPr>
          <a:xfrm rot="16200000">
            <a:off x="7140900" y="1307684"/>
            <a:ext cx="228600" cy="3252031"/>
          </a:xfrm>
          <a:prstGeom prst="righ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200400" y="2209800"/>
            <a:ext cx="429880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Can be used to </a:t>
            </a:r>
            <a:r>
              <a:rPr lang="en-US" i="1" dirty="0" smtClean="0"/>
              <a:t>redo</a:t>
            </a:r>
            <a:r>
              <a:rPr lang="en-US" dirty="0" smtClean="0"/>
              <a:t> and </a:t>
            </a:r>
            <a:r>
              <a:rPr lang="en-US" i="1" dirty="0" smtClean="0"/>
              <a:t>undo</a:t>
            </a:r>
            <a:r>
              <a:rPr lang="en-US" dirty="0" smtClean="0"/>
              <a:t> the changes!</a:t>
            </a:r>
          </a:p>
        </p:txBody>
      </p:sp>
      <p:cxnSp>
        <p:nvCxnSpPr>
          <p:cNvPr id="15" name="Straight Arrow Connector 14"/>
          <p:cNvCxnSpPr>
            <a:stCxn id="12" idx="2"/>
          </p:cNvCxnSpPr>
          <p:nvPr/>
        </p:nvCxnSpPr>
        <p:spPr>
          <a:xfrm flipH="1" flipV="1">
            <a:off x="5349803" y="2579132"/>
            <a:ext cx="1905398" cy="24026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82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42174</TotalTime>
  <Words>5700</Words>
  <Application>Microsoft Office PowerPoint</Application>
  <PresentationFormat>On-screen Show (4:3)</PresentationFormat>
  <Paragraphs>4198</Paragraphs>
  <Slides>49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6" baseType="lpstr">
      <vt:lpstr>ＭＳ Ｐゴシック</vt:lpstr>
      <vt:lpstr>Arial</vt:lpstr>
      <vt:lpstr>Book Antiqua</vt:lpstr>
      <vt:lpstr>Calibri</vt:lpstr>
      <vt:lpstr>Symbol</vt:lpstr>
      <vt:lpstr>Wingdings</vt:lpstr>
      <vt:lpstr>Office Theme</vt:lpstr>
      <vt:lpstr>Database Applications (15-415)  DBMS Internals- Part XIV Lecture 25, April 17, 2016</vt:lpstr>
      <vt:lpstr>Today…</vt:lpstr>
      <vt:lpstr>DBMS Layers</vt:lpstr>
      <vt:lpstr>Outline</vt:lpstr>
      <vt:lpstr>The Log</vt:lpstr>
      <vt:lpstr>The Log (Cont’d)</vt:lpstr>
      <vt:lpstr>When to Write Log Records?</vt:lpstr>
      <vt:lpstr>When to Write Log Records?</vt:lpstr>
      <vt:lpstr>Log Records</vt:lpstr>
      <vt:lpstr>Other Recovery-Related Structures</vt:lpstr>
      <vt:lpstr>An Example</vt:lpstr>
      <vt:lpstr>An Example</vt:lpstr>
      <vt:lpstr>An Example</vt:lpstr>
      <vt:lpstr>Outline</vt:lpstr>
      <vt:lpstr>A Simple Transaction Abort</vt:lpstr>
      <vt:lpstr>A Simple Transaction Abort (Cont’d)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Outline</vt:lpstr>
      <vt:lpstr>Checkpointing</vt:lpstr>
      <vt:lpstr>Outline</vt:lpstr>
      <vt:lpstr>Recovering From a System Crash: ARIES</vt:lpstr>
      <vt:lpstr>Recovering From a System Crash: ARIES</vt:lpstr>
      <vt:lpstr>ARIES: The Analysis Phase</vt:lpstr>
      <vt:lpstr>ARIES: The Analysis Phase</vt:lpstr>
      <vt:lpstr>ARIES: The Analysis Phase</vt:lpstr>
      <vt:lpstr>ARIES: The Redo Phase</vt:lpstr>
      <vt:lpstr>ARIES: The Redo Phase</vt:lpstr>
      <vt:lpstr>ARIES: The Redo Phase</vt:lpstr>
      <vt:lpstr>ARIES: The Undo Phase</vt:lpstr>
      <vt:lpstr>ARIES: The Undo Phase</vt:lpstr>
      <vt:lpstr>An Example</vt:lpstr>
      <vt:lpstr>Additional Crash Issues</vt:lpstr>
      <vt:lpstr>Summary</vt:lpstr>
      <vt:lpstr>Summary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3752</cp:revision>
  <dcterms:created xsi:type="dcterms:W3CDTF">2013-11-24T06:45:02Z</dcterms:created>
  <dcterms:modified xsi:type="dcterms:W3CDTF">2016-04-18T09:18:51Z</dcterms:modified>
</cp:coreProperties>
</file>