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1120" r:id="rId3"/>
    <p:sldId id="1701" r:id="rId4"/>
    <p:sldId id="1719" r:id="rId5"/>
    <p:sldId id="1478" r:id="rId6"/>
    <p:sldId id="1612" r:id="rId7"/>
    <p:sldId id="1724" r:id="rId8"/>
    <p:sldId id="1483" r:id="rId9"/>
    <p:sldId id="1613" r:id="rId10"/>
    <p:sldId id="1614" r:id="rId11"/>
    <p:sldId id="1615" r:id="rId12"/>
    <p:sldId id="1725" r:id="rId13"/>
    <p:sldId id="1616" r:id="rId14"/>
    <p:sldId id="1627" r:id="rId15"/>
    <p:sldId id="1628" r:id="rId16"/>
    <p:sldId id="1726" r:id="rId17"/>
    <p:sldId id="1617" r:id="rId18"/>
    <p:sldId id="1618" r:id="rId19"/>
    <p:sldId id="1619" r:id="rId20"/>
    <p:sldId id="1714" r:id="rId21"/>
    <p:sldId id="1621" r:id="rId22"/>
    <p:sldId id="1622" r:id="rId23"/>
    <p:sldId id="1623" r:id="rId24"/>
    <p:sldId id="1625" r:id="rId25"/>
    <p:sldId id="1626" r:id="rId26"/>
    <p:sldId id="172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3AB38A72-67C7-4B00-9D80-46356220296B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97FB313B-1CC9-4D55-90C0-A66403112331}" type="presOf" srcId="{639DA200-4EF9-4AAC-9962-5C7C51BC4202}" destId="{C56633DC-E658-46D8-BE63-7CB1CCD3C8DC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CC541950-92E7-412B-9888-7B012D3EC2F8}" type="presOf" srcId="{00B74B34-0BDD-4156-ADE5-9CB962BE9803}" destId="{6E2EB653-AC19-4C5F-8BF9-DABED80BF4DC}" srcOrd="0" destOrd="0" presId="urn:microsoft.com/office/officeart/2008/layout/VerticalCurvedList"/>
    <dgm:cxn modelId="{D902DE65-FE1B-4CFF-A711-0DF0140A0BB0}" type="presOf" srcId="{F4F579F9-F113-419C-BE90-4C149A1FCCD6}" destId="{6D5A0B6E-D31F-4539-8EBD-98E87BC604A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82A58E8-A834-4DA2-8374-E97B3E915D2B}" type="presOf" srcId="{020DE52D-4485-480D-9641-C45E840E866B}" destId="{61E19EE0-7712-400B-9590-1B4963B512C3}" srcOrd="0" destOrd="0" presId="urn:microsoft.com/office/officeart/2008/layout/VerticalCurvedList"/>
    <dgm:cxn modelId="{3F041B6F-9ED4-44F0-95A9-9417424D92A0}" type="presOf" srcId="{C4797427-72CE-41EC-9F4E-A308E1F1C0A5}" destId="{B4EA5CFB-D6BE-4809-968F-B32B319A8E8E}" srcOrd="0" destOrd="0" presId="urn:microsoft.com/office/officeart/2008/layout/VerticalCurvedList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91653669-8BE7-4E89-9818-D351E8607504}" type="presParOf" srcId="{8D4BB782-D1CB-4178-BD6C-378E667E109F}" destId="{30E5EA73-69FE-4C99-B7E6-D2785DA2F8C5}" srcOrd="0" destOrd="0" presId="urn:microsoft.com/office/officeart/2008/layout/VerticalCurvedList"/>
    <dgm:cxn modelId="{D917ACCC-7D6F-4063-865C-B5390ECEE973}" type="presParOf" srcId="{30E5EA73-69FE-4C99-B7E6-D2785DA2F8C5}" destId="{147482D8-F793-4B63-AC92-2D2E108DBAA0}" srcOrd="0" destOrd="0" presId="urn:microsoft.com/office/officeart/2008/layout/VerticalCurvedList"/>
    <dgm:cxn modelId="{0D9D0DFB-8B4F-41DA-B740-E46F8F553E76}" type="presParOf" srcId="{147482D8-F793-4B63-AC92-2D2E108DBAA0}" destId="{F2410933-DB5E-4543-A714-4AF5A203C95C}" srcOrd="0" destOrd="0" presId="urn:microsoft.com/office/officeart/2008/layout/VerticalCurvedList"/>
    <dgm:cxn modelId="{C3993219-3900-48EE-B4D6-EABBDFB4D616}" type="presParOf" srcId="{147482D8-F793-4B63-AC92-2D2E108DBAA0}" destId="{C56633DC-E658-46D8-BE63-7CB1CCD3C8DC}" srcOrd="1" destOrd="0" presId="urn:microsoft.com/office/officeart/2008/layout/VerticalCurvedList"/>
    <dgm:cxn modelId="{6B493A5D-71C8-407E-9F98-DDA3E25E50CE}" type="presParOf" srcId="{147482D8-F793-4B63-AC92-2D2E108DBAA0}" destId="{82F03708-A2AD-459B-AB59-7BBD9EB44E67}" srcOrd="2" destOrd="0" presId="urn:microsoft.com/office/officeart/2008/layout/VerticalCurvedList"/>
    <dgm:cxn modelId="{FEEEE513-6870-4927-90EC-285B82AB03EC}" type="presParOf" srcId="{147482D8-F793-4B63-AC92-2D2E108DBAA0}" destId="{9C6C1869-E7B2-4FB9-A22B-16BADC04A189}" srcOrd="3" destOrd="0" presId="urn:microsoft.com/office/officeart/2008/layout/VerticalCurvedList"/>
    <dgm:cxn modelId="{A2727C1E-3C70-4BD5-A0E0-68C598BD1597}" type="presParOf" srcId="{30E5EA73-69FE-4C99-B7E6-D2785DA2F8C5}" destId="{6D5A0B6E-D31F-4539-8EBD-98E87BC604A6}" srcOrd="1" destOrd="0" presId="urn:microsoft.com/office/officeart/2008/layout/VerticalCurvedList"/>
    <dgm:cxn modelId="{A3B41733-C441-456C-9EB2-2E2842785023}" type="presParOf" srcId="{30E5EA73-69FE-4C99-B7E6-D2785DA2F8C5}" destId="{04F87990-EF09-4652-8766-326C26F162B3}" srcOrd="2" destOrd="0" presId="urn:microsoft.com/office/officeart/2008/layout/VerticalCurvedList"/>
    <dgm:cxn modelId="{A587E51E-D40E-4FD6-AA17-279F22776ABF}" type="presParOf" srcId="{04F87990-EF09-4652-8766-326C26F162B3}" destId="{C0488F7E-C1C4-440A-BD2D-50BE582D1F40}" srcOrd="0" destOrd="0" presId="urn:microsoft.com/office/officeart/2008/layout/VerticalCurvedList"/>
    <dgm:cxn modelId="{0C768905-2296-41C4-8E4C-657EF735B95A}" type="presParOf" srcId="{30E5EA73-69FE-4C99-B7E6-D2785DA2F8C5}" destId="{6E2EB653-AC19-4C5F-8BF9-DABED80BF4DC}" srcOrd="3" destOrd="0" presId="urn:microsoft.com/office/officeart/2008/layout/VerticalCurvedList"/>
    <dgm:cxn modelId="{F9796020-9D4F-44DB-A8DA-B9166BA882A9}" type="presParOf" srcId="{30E5EA73-69FE-4C99-B7E6-D2785DA2F8C5}" destId="{62F6D648-1D20-4568-92D2-0044593EF74A}" srcOrd="4" destOrd="0" presId="urn:microsoft.com/office/officeart/2008/layout/VerticalCurvedList"/>
    <dgm:cxn modelId="{D5C1FE5D-B31D-4E40-8CFC-6320258B7732}" type="presParOf" srcId="{62F6D648-1D20-4568-92D2-0044593EF74A}" destId="{FFE14B40-38FA-4970-8C96-C0B0D186FA32}" srcOrd="0" destOrd="0" presId="urn:microsoft.com/office/officeart/2008/layout/VerticalCurvedList"/>
    <dgm:cxn modelId="{06DC638A-3187-4E9D-9BC5-326F769AFC89}" type="presParOf" srcId="{30E5EA73-69FE-4C99-B7E6-D2785DA2F8C5}" destId="{B4EA5CFB-D6BE-4809-968F-B32B319A8E8E}" srcOrd="5" destOrd="0" presId="urn:microsoft.com/office/officeart/2008/layout/VerticalCurvedList"/>
    <dgm:cxn modelId="{0A37A3C5-113C-4708-991C-F1BE387486AF}" type="presParOf" srcId="{30E5EA73-69FE-4C99-B7E6-D2785DA2F8C5}" destId="{55C868E4-07A0-46AB-A4B6-ADD3944C8506}" srcOrd="6" destOrd="0" presId="urn:microsoft.com/office/officeart/2008/layout/VerticalCurvedList"/>
    <dgm:cxn modelId="{E7E983E9-964B-4CF7-B4E4-6AD08103D306}" type="presParOf" srcId="{55C868E4-07A0-46AB-A4B6-ADD3944C8506}" destId="{1D9B0BA2-0AB2-4427-AE28-98650EADD147}" srcOrd="0" destOrd="0" presId="urn:microsoft.com/office/officeart/2008/layout/VerticalCurvedList"/>
    <dgm:cxn modelId="{07D31366-EA70-409F-89AF-42D101E038A0}" type="presParOf" srcId="{30E5EA73-69FE-4C99-B7E6-D2785DA2F8C5}" destId="{61E19EE0-7712-400B-9590-1B4963B512C3}" srcOrd="7" destOrd="0" presId="urn:microsoft.com/office/officeart/2008/layout/VerticalCurvedList"/>
    <dgm:cxn modelId="{8E4BE852-9A7F-44F5-9503-852682DAFCD7}" type="presParOf" srcId="{30E5EA73-69FE-4C99-B7E6-D2785DA2F8C5}" destId="{1133ED17-2E19-43B8-8AC1-96C473892666}" srcOrd="8" destOrd="0" presId="urn:microsoft.com/office/officeart/2008/layout/VerticalCurvedList"/>
    <dgm:cxn modelId="{11F22FB0-58DC-41FD-B35F-4011BC32A7F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5CB47C61-AB2A-40B0-A458-CDA41C8B3BC5}" type="presOf" srcId="{020DE52D-4485-480D-9641-C45E840E866B}" destId="{61E19EE0-7712-400B-9590-1B4963B512C3}" srcOrd="0" destOrd="0" presId="urn:microsoft.com/office/officeart/2008/layout/VerticalCurvedList"/>
    <dgm:cxn modelId="{01A63F4E-396E-4051-A024-EA601A12C40C}" type="presOf" srcId="{00B74B34-0BDD-4156-ADE5-9CB962BE9803}" destId="{6E2EB653-AC19-4C5F-8BF9-DABED80BF4DC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871DB40B-F783-406F-8EB6-1232F401FBC5}" type="presOf" srcId="{C4797427-72CE-41EC-9F4E-A308E1F1C0A5}" destId="{B4EA5CFB-D6BE-4809-968F-B32B319A8E8E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69F898DF-8E5E-4CA8-B3C6-13E396207F64}" type="presOf" srcId="{639DA200-4EF9-4AAC-9962-5C7C51BC4202}" destId="{C56633DC-E658-46D8-BE63-7CB1CCD3C8DC}" srcOrd="0" destOrd="0" presId="urn:microsoft.com/office/officeart/2008/layout/VerticalCurvedList"/>
    <dgm:cxn modelId="{563E6875-67B8-4E6A-BC80-FEA2E7C6D714}" type="presOf" srcId="{F4F579F9-F113-419C-BE90-4C149A1FCCD6}" destId="{6D5A0B6E-D31F-4539-8EBD-98E87BC604A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3AB177A1-DE3A-4A5E-8D7A-1D718A30E382}" type="presOf" srcId="{BE1645D6-1611-4DF4-8DF3-EEC32D8C4F8A}" destId="{8D4BB782-D1CB-4178-BD6C-378E667E109F}" srcOrd="0" destOrd="0" presId="urn:microsoft.com/office/officeart/2008/layout/VerticalCurvedList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CC3217F4-8AAD-49B7-A68F-3DF31740BE8D}" type="presParOf" srcId="{8D4BB782-D1CB-4178-BD6C-378E667E109F}" destId="{30E5EA73-69FE-4C99-B7E6-D2785DA2F8C5}" srcOrd="0" destOrd="0" presId="urn:microsoft.com/office/officeart/2008/layout/VerticalCurvedList"/>
    <dgm:cxn modelId="{A6E47C41-5921-4743-A6BC-805AFB3A46DB}" type="presParOf" srcId="{30E5EA73-69FE-4C99-B7E6-D2785DA2F8C5}" destId="{147482D8-F793-4B63-AC92-2D2E108DBAA0}" srcOrd="0" destOrd="0" presId="urn:microsoft.com/office/officeart/2008/layout/VerticalCurvedList"/>
    <dgm:cxn modelId="{48483E6C-6082-484C-842A-C3550BA228F1}" type="presParOf" srcId="{147482D8-F793-4B63-AC92-2D2E108DBAA0}" destId="{F2410933-DB5E-4543-A714-4AF5A203C95C}" srcOrd="0" destOrd="0" presId="urn:microsoft.com/office/officeart/2008/layout/VerticalCurvedList"/>
    <dgm:cxn modelId="{520B6A14-3414-4F0F-AEB8-6DF2C24E2551}" type="presParOf" srcId="{147482D8-F793-4B63-AC92-2D2E108DBAA0}" destId="{C56633DC-E658-46D8-BE63-7CB1CCD3C8DC}" srcOrd="1" destOrd="0" presId="urn:microsoft.com/office/officeart/2008/layout/VerticalCurvedList"/>
    <dgm:cxn modelId="{8C4E4F4A-7A3D-4244-801A-52B15740EE8B}" type="presParOf" srcId="{147482D8-F793-4B63-AC92-2D2E108DBAA0}" destId="{82F03708-A2AD-459B-AB59-7BBD9EB44E67}" srcOrd="2" destOrd="0" presId="urn:microsoft.com/office/officeart/2008/layout/VerticalCurvedList"/>
    <dgm:cxn modelId="{91D0D9B2-71D3-45EE-A9F9-7C3B05403118}" type="presParOf" srcId="{147482D8-F793-4B63-AC92-2D2E108DBAA0}" destId="{9C6C1869-E7B2-4FB9-A22B-16BADC04A189}" srcOrd="3" destOrd="0" presId="urn:microsoft.com/office/officeart/2008/layout/VerticalCurvedList"/>
    <dgm:cxn modelId="{87F9956B-B7F4-4CAE-A3DE-A1560F62253A}" type="presParOf" srcId="{30E5EA73-69FE-4C99-B7E6-D2785DA2F8C5}" destId="{6D5A0B6E-D31F-4539-8EBD-98E87BC604A6}" srcOrd="1" destOrd="0" presId="urn:microsoft.com/office/officeart/2008/layout/VerticalCurvedList"/>
    <dgm:cxn modelId="{585C8F4A-6EF0-438D-AA0D-3DECB091D3E2}" type="presParOf" srcId="{30E5EA73-69FE-4C99-B7E6-D2785DA2F8C5}" destId="{04F87990-EF09-4652-8766-326C26F162B3}" srcOrd="2" destOrd="0" presId="urn:microsoft.com/office/officeart/2008/layout/VerticalCurvedList"/>
    <dgm:cxn modelId="{4D24B0DA-AE82-4ADD-BD63-9BC012A332A7}" type="presParOf" srcId="{04F87990-EF09-4652-8766-326C26F162B3}" destId="{C0488F7E-C1C4-440A-BD2D-50BE582D1F40}" srcOrd="0" destOrd="0" presId="urn:microsoft.com/office/officeart/2008/layout/VerticalCurvedList"/>
    <dgm:cxn modelId="{1E352CA4-D8D4-4AD5-9A5B-E0BFAC8AECB1}" type="presParOf" srcId="{30E5EA73-69FE-4C99-B7E6-D2785DA2F8C5}" destId="{6E2EB653-AC19-4C5F-8BF9-DABED80BF4DC}" srcOrd="3" destOrd="0" presId="urn:microsoft.com/office/officeart/2008/layout/VerticalCurvedList"/>
    <dgm:cxn modelId="{46B00970-F207-4DE4-BC6D-C8BAC3CF89EC}" type="presParOf" srcId="{30E5EA73-69FE-4C99-B7E6-D2785DA2F8C5}" destId="{62F6D648-1D20-4568-92D2-0044593EF74A}" srcOrd="4" destOrd="0" presId="urn:microsoft.com/office/officeart/2008/layout/VerticalCurvedList"/>
    <dgm:cxn modelId="{A23AB51C-07F8-41C9-A7EB-49B573DD9ACB}" type="presParOf" srcId="{62F6D648-1D20-4568-92D2-0044593EF74A}" destId="{FFE14B40-38FA-4970-8C96-C0B0D186FA32}" srcOrd="0" destOrd="0" presId="urn:microsoft.com/office/officeart/2008/layout/VerticalCurvedList"/>
    <dgm:cxn modelId="{D1760F36-3707-4148-912A-3A9DB25BE7FC}" type="presParOf" srcId="{30E5EA73-69FE-4C99-B7E6-D2785DA2F8C5}" destId="{B4EA5CFB-D6BE-4809-968F-B32B319A8E8E}" srcOrd="5" destOrd="0" presId="urn:microsoft.com/office/officeart/2008/layout/VerticalCurvedList"/>
    <dgm:cxn modelId="{31362363-758D-421F-9D42-4596AECFFB22}" type="presParOf" srcId="{30E5EA73-69FE-4C99-B7E6-D2785DA2F8C5}" destId="{55C868E4-07A0-46AB-A4B6-ADD3944C8506}" srcOrd="6" destOrd="0" presId="urn:microsoft.com/office/officeart/2008/layout/VerticalCurvedList"/>
    <dgm:cxn modelId="{F528B5A8-5463-48D4-B9A5-2017D24C88A8}" type="presParOf" srcId="{55C868E4-07A0-46AB-A4B6-ADD3944C8506}" destId="{1D9B0BA2-0AB2-4427-AE28-98650EADD147}" srcOrd="0" destOrd="0" presId="urn:microsoft.com/office/officeart/2008/layout/VerticalCurvedList"/>
    <dgm:cxn modelId="{97C0218F-610A-4EF7-AC59-72AD9ECD3E49}" type="presParOf" srcId="{30E5EA73-69FE-4C99-B7E6-D2785DA2F8C5}" destId="{61E19EE0-7712-400B-9590-1B4963B512C3}" srcOrd="7" destOrd="0" presId="urn:microsoft.com/office/officeart/2008/layout/VerticalCurvedList"/>
    <dgm:cxn modelId="{266B7FE2-888E-47AD-A933-258AC660AC7D}" type="presParOf" srcId="{30E5EA73-69FE-4C99-B7E6-D2785DA2F8C5}" destId="{1133ED17-2E19-43B8-8AC1-96C473892666}" srcOrd="8" destOrd="0" presId="urn:microsoft.com/office/officeart/2008/layout/VerticalCurvedList"/>
    <dgm:cxn modelId="{2477FC18-B155-43D1-8846-E03E2FE28A20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2D74297D-B577-4E25-BE2D-A5916DA410AC}" type="presOf" srcId="{00B74B34-0BDD-4156-ADE5-9CB962BE9803}" destId="{6E2EB653-AC19-4C5F-8BF9-DABED80BF4DC}" srcOrd="0" destOrd="0" presId="urn:microsoft.com/office/officeart/2008/layout/VerticalCurvedList"/>
    <dgm:cxn modelId="{66858560-7E33-4050-8238-BF397387D4F9}" type="presOf" srcId="{639DA200-4EF9-4AAC-9962-5C7C51BC4202}" destId="{C56633DC-E658-46D8-BE63-7CB1CCD3C8DC}" srcOrd="0" destOrd="0" presId="urn:microsoft.com/office/officeart/2008/layout/VerticalCurvedList"/>
    <dgm:cxn modelId="{B83CE4F7-29B9-445D-89BA-979FBFD593BB}" type="presOf" srcId="{F4F579F9-F113-419C-BE90-4C149A1FCCD6}" destId="{6D5A0B6E-D31F-4539-8EBD-98E87BC604A6}" srcOrd="0" destOrd="0" presId="urn:microsoft.com/office/officeart/2008/layout/VerticalCurvedList"/>
    <dgm:cxn modelId="{61BCA97F-8E71-4C96-A0AB-C8A67F2F095A}" type="presOf" srcId="{020DE52D-4485-480D-9641-C45E840E866B}" destId="{61E19EE0-7712-400B-9590-1B4963B512C3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46CBCA5F-A962-45BF-A2EF-B47A0104D45B}" type="presOf" srcId="{C4797427-72CE-41EC-9F4E-A308E1F1C0A5}" destId="{B4EA5CFB-D6BE-4809-968F-B32B319A8E8E}" srcOrd="0" destOrd="0" presId="urn:microsoft.com/office/officeart/2008/layout/VerticalCurvedList"/>
    <dgm:cxn modelId="{ED31A1FB-C1B7-4D54-934A-22F15D370FA4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CEEA46C6-9CD0-43E6-8E7D-7A4F0D5B6337}" type="presParOf" srcId="{8D4BB782-D1CB-4178-BD6C-378E667E109F}" destId="{30E5EA73-69FE-4C99-B7E6-D2785DA2F8C5}" srcOrd="0" destOrd="0" presId="urn:microsoft.com/office/officeart/2008/layout/VerticalCurvedList"/>
    <dgm:cxn modelId="{D39ECA7E-659A-4398-B94B-5EC93CEAB6FD}" type="presParOf" srcId="{30E5EA73-69FE-4C99-B7E6-D2785DA2F8C5}" destId="{147482D8-F793-4B63-AC92-2D2E108DBAA0}" srcOrd="0" destOrd="0" presId="urn:microsoft.com/office/officeart/2008/layout/VerticalCurvedList"/>
    <dgm:cxn modelId="{624B44E5-8C22-4B25-BA23-C1FDA5913126}" type="presParOf" srcId="{147482D8-F793-4B63-AC92-2D2E108DBAA0}" destId="{F2410933-DB5E-4543-A714-4AF5A203C95C}" srcOrd="0" destOrd="0" presId="urn:microsoft.com/office/officeart/2008/layout/VerticalCurvedList"/>
    <dgm:cxn modelId="{D3CAB05C-DAAC-4393-94E6-12D299544D8F}" type="presParOf" srcId="{147482D8-F793-4B63-AC92-2D2E108DBAA0}" destId="{C56633DC-E658-46D8-BE63-7CB1CCD3C8DC}" srcOrd="1" destOrd="0" presId="urn:microsoft.com/office/officeart/2008/layout/VerticalCurvedList"/>
    <dgm:cxn modelId="{0E10D501-399F-46C6-8777-DB8753703718}" type="presParOf" srcId="{147482D8-F793-4B63-AC92-2D2E108DBAA0}" destId="{82F03708-A2AD-459B-AB59-7BBD9EB44E67}" srcOrd="2" destOrd="0" presId="urn:microsoft.com/office/officeart/2008/layout/VerticalCurvedList"/>
    <dgm:cxn modelId="{00786A10-8AF3-4218-8212-1A27FE41D71D}" type="presParOf" srcId="{147482D8-F793-4B63-AC92-2D2E108DBAA0}" destId="{9C6C1869-E7B2-4FB9-A22B-16BADC04A189}" srcOrd="3" destOrd="0" presId="urn:microsoft.com/office/officeart/2008/layout/VerticalCurvedList"/>
    <dgm:cxn modelId="{7D5D6155-4332-4742-BBC4-B3204FF95FA1}" type="presParOf" srcId="{30E5EA73-69FE-4C99-B7E6-D2785DA2F8C5}" destId="{6D5A0B6E-D31F-4539-8EBD-98E87BC604A6}" srcOrd="1" destOrd="0" presId="urn:microsoft.com/office/officeart/2008/layout/VerticalCurvedList"/>
    <dgm:cxn modelId="{1490F8A7-367D-40AB-9335-8946F5AFE5C4}" type="presParOf" srcId="{30E5EA73-69FE-4C99-B7E6-D2785DA2F8C5}" destId="{04F87990-EF09-4652-8766-326C26F162B3}" srcOrd="2" destOrd="0" presId="urn:microsoft.com/office/officeart/2008/layout/VerticalCurvedList"/>
    <dgm:cxn modelId="{5539876F-E842-4603-838C-8685D3D0CF95}" type="presParOf" srcId="{04F87990-EF09-4652-8766-326C26F162B3}" destId="{C0488F7E-C1C4-440A-BD2D-50BE582D1F40}" srcOrd="0" destOrd="0" presId="urn:microsoft.com/office/officeart/2008/layout/VerticalCurvedList"/>
    <dgm:cxn modelId="{FD8A39D1-D1C1-4822-B44B-3428B3B6B477}" type="presParOf" srcId="{30E5EA73-69FE-4C99-B7E6-D2785DA2F8C5}" destId="{6E2EB653-AC19-4C5F-8BF9-DABED80BF4DC}" srcOrd="3" destOrd="0" presId="urn:microsoft.com/office/officeart/2008/layout/VerticalCurvedList"/>
    <dgm:cxn modelId="{0141ABEC-B130-450B-ABEB-7F2752196AA9}" type="presParOf" srcId="{30E5EA73-69FE-4C99-B7E6-D2785DA2F8C5}" destId="{62F6D648-1D20-4568-92D2-0044593EF74A}" srcOrd="4" destOrd="0" presId="urn:microsoft.com/office/officeart/2008/layout/VerticalCurvedList"/>
    <dgm:cxn modelId="{0059CC55-8695-46BB-B04B-D6AAA0A94CF4}" type="presParOf" srcId="{62F6D648-1D20-4568-92D2-0044593EF74A}" destId="{FFE14B40-38FA-4970-8C96-C0B0D186FA32}" srcOrd="0" destOrd="0" presId="urn:microsoft.com/office/officeart/2008/layout/VerticalCurvedList"/>
    <dgm:cxn modelId="{68DEF0E5-7695-47EA-8059-1E2D7CBE4741}" type="presParOf" srcId="{30E5EA73-69FE-4C99-B7E6-D2785DA2F8C5}" destId="{B4EA5CFB-D6BE-4809-968F-B32B319A8E8E}" srcOrd="5" destOrd="0" presId="urn:microsoft.com/office/officeart/2008/layout/VerticalCurvedList"/>
    <dgm:cxn modelId="{F76098F0-6F7A-45DF-93FD-D7EAB365F181}" type="presParOf" srcId="{30E5EA73-69FE-4C99-B7E6-D2785DA2F8C5}" destId="{55C868E4-07A0-46AB-A4B6-ADD3944C8506}" srcOrd="6" destOrd="0" presId="urn:microsoft.com/office/officeart/2008/layout/VerticalCurvedList"/>
    <dgm:cxn modelId="{EF719C16-8566-42F3-813C-BE26A3ABEF2E}" type="presParOf" srcId="{55C868E4-07A0-46AB-A4B6-ADD3944C8506}" destId="{1D9B0BA2-0AB2-4427-AE28-98650EADD147}" srcOrd="0" destOrd="0" presId="urn:microsoft.com/office/officeart/2008/layout/VerticalCurvedList"/>
    <dgm:cxn modelId="{2BB5D993-015B-46C2-9A06-2E5C9C8C838A}" type="presParOf" srcId="{30E5EA73-69FE-4C99-B7E6-D2785DA2F8C5}" destId="{61E19EE0-7712-400B-9590-1B4963B512C3}" srcOrd="7" destOrd="0" presId="urn:microsoft.com/office/officeart/2008/layout/VerticalCurvedList"/>
    <dgm:cxn modelId="{C60A0DF5-355A-4C0D-B34C-9E75D5E36CDF}" type="presParOf" srcId="{30E5EA73-69FE-4C99-B7E6-D2785DA2F8C5}" destId="{1133ED17-2E19-43B8-8AC1-96C473892666}" srcOrd="8" destOrd="0" presId="urn:microsoft.com/office/officeart/2008/layout/VerticalCurvedList"/>
    <dgm:cxn modelId="{064D7A47-2D0D-48DA-AC6E-3D4AD370773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D780212-5FF7-4DEC-BDBA-5AE7DC1420FC}" type="presOf" srcId="{639DA200-4EF9-4AAC-9962-5C7C51BC4202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C9B2C73B-49B3-4333-9AF0-AEE363C5648A}" type="presOf" srcId="{F4F579F9-F113-419C-BE90-4C149A1FCCD6}" destId="{6D5A0B6E-D31F-4539-8EBD-98E87BC604A6}" srcOrd="0" destOrd="0" presId="urn:microsoft.com/office/officeart/2008/layout/VerticalCurvedList"/>
    <dgm:cxn modelId="{99C7039B-9B74-4DF4-B1B3-59B967F3907E}" type="presOf" srcId="{00B74B34-0BDD-4156-ADE5-9CB962BE9803}" destId="{6E2EB653-AC19-4C5F-8BF9-DABED80BF4DC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28C09356-AB0B-4F7E-935A-4B273BEC9E50}" type="presOf" srcId="{020DE52D-4485-480D-9641-C45E840E866B}" destId="{61E19EE0-7712-400B-9590-1B4963B512C3}" srcOrd="0" destOrd="0" presId="urn:microsoft.com/office/officeart/2008/layout/VerticalCurvedList"/>
    <dgm:cxn modelId="{378C25C2-98DF-45DF-8F46-FAF84F85207B}" type="presOf" srcId="{C4797427-72CE-41EC-9F4E-A308E1F1C0A5}" destId="{B4EA5CFB-D6BE-4809-968F-B32B319A8E8E}" srcOrd="0" destOrd="0" presId="urn:microsoft.com/office/officeart/2008/layout/VerticalCurvedList"/>
    <dgm:cxn modelId="{B1A73925-F33E-42BD-ADC7-BB7C512D7454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2DF4F664-9F59-4271-BEBB-B22EEDDC02C5}" type="presParOf" srcId="{8D4BB782-D1CB-4178-BD6C-378E667E109F}" destId="{30E5EA73-69FE-4C99-B7E6-D2785DA2F8C5}" srcOrd="0" destOrd="0" presId="urn:microsoft.com/office/officeart/2008/layout/VerticalCurvedList"/>
    <dgm:cxn modelId="{CA60730F-08C3-46DA-BD8D-5C21C3B7B30E}" type="presParOf" srcId="{30E5EA73-69FE-4C99-B7E6-D2785DA2F8C5}" destId="{147482D8-F793-4B63-AC92-2D2E108DBAA0}" srcOrd="0" destOrd="0" presId="urn:microsoft.com/office/officeart/2008/layout/VerticalCurvedList"/>
    <dgm:cxn modelId="{C52E24CA-71E0-4CDE-95FD-DD07D4AB531B}" type="presParOf" srcId="{147482D8-F793-4B63-AC92-2D2E108DBAA0}" destId="{F2410933-DB5E-4543-A714-4AF5A203C95C}" srcOrd="0" destOrd="0" presId="urn:microsoft.com/office/officeart/2008/layout/VerticalCurvedList"/>
    <dgm:cxn modelId="{F3333352-510D-4482-B78A-BB88F5E606C4}" type="presParOf" srcId="{147482D8-F793-4B63-AC92-2D2E108DBAA0}" destId="{C56633DC-E658-46D8-BE63-7CB1CCD3C8DC}" srcOrd="1" destOrd="0" presId="urn:microsoft.com/office/officeart/2008/layout/VerticalCurvedList"/>
    <dgm:cxn modelId="{D01FD6CE-8480-4645-91AC-6D920CFE6550}" type="presParOf" srcId="{147482D8-F793-4B63-AC92-2D2E108DBAA0}" destId="{82F03708-A2AD-459B-AB59-7BBD9EB44E67}" srcOrd="2" destOrd="0" presId="urn:microsoft.com/office/officeart/2008/layout/VerticalCurvedList"/>
    <dgm:cxn modelId="{8A8C4CE5-A5F4-445B-9285-DB58FC873F76}" type="presParOf" srcId="{147482D8-F793-4B63-AC92-2D2E108DBAA0}" destId="{9C6C1869-E7B2-4FB9-A22B-16BADC04A189}" srcOrd="3" destOrd="0" presId="urn:microsoft.com/office/officeart/2008/layout/VerticalCurvedList"/>
    <dgm:cxn modelId="{F9DFABF9-087B-457E-B085-C92419F30051}" type="presParOf" srcId="{30E5EA73-69FE-4C99-B7E6-D2785DA2F8C5}" destId="{6D5A0B6E-D31F-4539-8EBD-98E87BC604A6}" srcOrd="1" destOrd="0" presId="urn:microsoft.com/office/officeart/2008/layout/VerticalCurvedList"/>
    <dgm:cxn modelId="{D982EB4B-6D24-46D4-A0EF-63BE12B3421A}" type="presParOf" srcId="{30E5EA73-69FE-4C99-B7E6-D2785DA2F8C5}" destId="{04F87990-EF09-4652-8766-326C26F162B3}" srcOrd="2" destOrd="0" presId="urn:microsoft.com/office/officeart/2008/layout/VerticalCurvedList"/>
    <dgm:cxn modelId="{8E2277D3-3321-408B-B8D4-7EF145AB0271}" type="presParOf" srcId="{04F87990-EF09-4652-8766-326C26F162B3}" destId="{C0488F7E-C1C4-440A-BD2D-50BE582D1F40}" srcOrd="0" destOrd="0" presId="urn:microsoft.com/office/officeart/2008/layout/VerticalCurvedList"/>
    <dgm:cxn modelId="{8081D074-9BA9-4B4C-ACC9-1AEA8B0B8A9C}" type="presParOf" srcId="{30E5EA73-69FE-4C99-B7E6-D2785DA2F8C5}" destId="{6E2EB653-AC19-4C5F-8BF9-DABED80BF4DC}" srcOrd="3" destOrd="0" presId="urn:microsoft.com/office/officeart/2008/layout/VerticalCurvedList"/>
    <dgm:cxn modelId="{E704F5D7-BF3F-48CE-9380-C50EC596AE14}" type="presParOf" srcId="{30E5EA73-69FE-4C99-B7E6-D2785DA2F8C5}" destId="{62F6D648-1D20-4568-92D2-0044593EF74A}" srcOrd="4" destOrd="0" presId="urn:microsoft.com/office/officeart/2008/layout/VerticalCurvedList"/>
    <dgm:cxn modelId="{99E0CEA9-E7D0-4ABB-9913-D41DC97A189A}" type="presParOf" srcId="{62F6D648-1D20-4568-92D2-0044593EF74A}" destId="{FFE14B40-38FA-4970-8C96-C0B0D186FA32}" srcOrd="0" destOrd="0" presId="urn:microsoft.com/office/officeart/2008/layout/VerticalCurvedList"/>
    <dgm:cxn modelId="{17722FB7-3690-427A-BF03-A1154A41519D}" type="presParOf" srcId="{30E5EA73-69FE-4C99-B7E6-D2785DA2F8C5}" destId="{B4EA5CFB-D6BE-4809-968F-B32B319A8E8E}" srcOrd="5" destOrd="0" presId="urn:microsoft.com/office/officeart/2008/layout/VerticalCurvedList"/>
    <dgm:cxn modelId="{32C9B182-5491-471A-99EF-F4C0F1F85442}" type="presParOf" srcId="{30E5EA73-69FE-4C99-B7E6-D2785DA2F8C5}" destId="{55C868E4-07A0-46AB-A4B6-ADD3944C8506}" srcOrd="6" destOrd="0" presId="urn:microsoft.com/office/officeart/2008/layout/VerticalCurvedList"/>
    <dgm:cxn modelId="{24FBCDBA-0CEF-4E67-B9CB-072F617F6EB0}" type="presParOf" srcId="{55C868E4-07A0-46AB-A4B6-ADD3944C8506}" destId="{1D9B0BA2-0AB2-4427-AE28-98650EADD147}" srcOrd="0" destOrd="0" presId="urn:microsoft.com/office/officeart/2008/layout/VerticalCurvedList"/>
    <dgm:cxn modelId="{8AE591E8-BE37-4E43-91A4-995024DDFE0F}" type="presParOf" srcId="{30E5EA73-69FE-4C99-B7E6-D2785DA2F8C5}" destId="{61E19EE0-7712-400B-9590-1B4963B512C3}" srcOrd="7" destOrd="0" presId="urn:microsoft.com/office/officeart/2008/layout/VerticalCurvedList"/>
    <dgm:cxn modelId="{6B12727B-A5FD-4392-B2A9-938470D7403F}" type="presParOf" srcId="{30E5EA73-69FE-4C99-B7E6-D2785DA2F8C5}" destId="{1133ED17-2E19-43B8-8AC1-96C473892666}" srcOrd="8" destOrd="0" presId="urn:microsoft.com/office/officeart/2008/layout/VerticalCurvedList"/>
    <dgm:cxn modelId="{50BBDB33-CD8D-4AFA-81B2-E9DA2CDF8A1F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ACID Properties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Steal, No-Force Approach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Logging and the WAL Protocol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Log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ACID Properties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Steal, No-Force Approach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Logging and the WAL Protocol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Log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ACID Properties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Steal, No-Force Approach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Logging and the WAL Protocol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Log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ACID Properties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Steal, No-Force Approach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Logging and the WAL Protocol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Log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57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34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XIII</a:t>
            </a:r>
            <a:br>
              <a:rPr lang="en-US" dirty="0" smtClean="0"/>
            </a:br>
            <a:r>
              <a:rPr lang="en-US" dirty="0" smtClean="0"/>
              <a:t>Lecture 24, April </a:t>
            </a:r>
            <a:r>
              <a:rPr lang="en-US" dirty="0" smtClean="0"/>
              <a:t>14, 2016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Steal vs. No-Steal and Force vs. No-Force Approaches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no-steal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do not have to </a:t>
            </a:r>
            <a:r>
              <a:rPr lang="en-US" sz="2400" i="1" dirty="0" smtClean="0"/>
              <a:t>undo</a:t>
            </a:r>
            <a:r>
              <a:rPr lang="en-US" sz="2400" dirty="0" smtClean="0"/>
              <a:t> the changes of an aborted transaction 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 this assumes that all pages modified by ongoing transactions can be accommodated in the buffer pool (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force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do not have to </a:t>
            </a:r>
            <a:r>
              <a:rPr lang="en-US" sz="2400" i="1" dirty="0" smtClean="0"/>
              <a:t>redo</a:t>
            </a:r>
            <a:r>
              <a:rPr lang="en-US" sz="2400" dirty="0" smtClean="0"/>
              <a:t> the changes of a committed transaction 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 this results in excessive page I/O costs (e.g., when a highly used page is updated in succession by 20 transactions, it would be written to disk 20 times!) (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24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Steal vs. No-Steal and Force vs. No-Force Approaches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indeed have four alternatives that we can employ: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Most </a:t>
            </a:r>
            <a:r>
              <a:rPr lang="en-US" sz="2600" dirty="0"/>
              <a:t>DBMSs use a </a:t>
            </a:r>
            <a:r>
              <a:rPr lang="en-US" sz="2600" i="1" dirty="0">
                <a:solidFill>
                  <a:srgbClr val="FF0000"/>
                </a:solidFill>
              </a:rPr>
              <a:t>steal, no-force approach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0262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6986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7985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33969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61240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105400" y="3886200"/>
            <a:ext cx="3429000" cy="1066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58200" y="402967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>
                <a:solidFill>
                  <a:srgbClr val="FF0000"/>
                </a:solidFill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4392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21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Logging and the WAL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In order to recover from failures, the recovery manager maintains </a:t>
            </a:r>
            <a:r>
              <a:rPr lang="en-US" sz="2600" dirty="0"/>
              <a:t>a </a:t>
            </a:r>
            <a:r>
              <a:rPr lang="en-US" sz="2600" i="1" dirty="0">
                <a:solidFill>
                  <a:srgbClr val="FF0000"/>
                </a:solidFill>
              </a:rPr>
              <a:t>log</a:t>
            </a:r>
            <a:r>
              <a:rPr lang="en-US" sz="2600" dirty="0"/>
              <a:t> of all modifications to the database </a:t>
            </a:r>
            <a:r>
              <a:rPr lang="en-US" sz="2600" dirty="0" smtClean="0"/>
              <a:t>on </a:t>
            </a:r>
            <a:r>
              <a:rPr lang="en-US" sz="2600" i="1" dirty="0">
                <a:solidFill>
                  <a:srgbClr val="0070C0"/>
                </a:solidFill>
              </a:rPr>
              <a:t>stable storage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(which </a:t>
            </a:r>
            <a:r>
              <a:rPr lang="en-US" sz="2600" dirty="0"/>
              <a:t>should survive </a:t>
            </a:r>
            <a:r>
              <a:rPr lang="en-US" sz="2600" dirty="0" smtClean="0"/>
              <a:t>crashes)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After a failure, the DBMS “replays” the log to: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R</a:t>
            </a:r>
            <a:r>
              <a:rPr lang="en-US" sz="2400" dirty="0" smtClean="0"/>
              <a:t>edo committed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Undo uncommitted transactions</a:t>
            </a: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Caveat</a:t>
            </a:r>
            <a:r>
              <a:rPr lang="en-US" sz="2600" dirty="0" smtClean="0"/>
              <a:t>: A log record describing a change must be written to stable storage </a:t>
            </a:r>
            <a:r>
              <a:rPr lang="en-US" sz="2600" i="1" u="sng" dirty="0" smtClean="0"/>
              <a:t>before</a:t>
            </a:r>
            <a:r>
              <a:rPr lang="en-US" sz="2600" dirty="0" smtClean="0"/>
              <a:t> the change is made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is referred to as the </a:t>
            </a:r>
            <a:r>
              <a:rPr lang="en-US" sz="2400" i="1" dirty="0" smtClean="0">
                <a:solidFill>
                  <a:srgbClr val="FF0000"/>
                </a:solidFill>
              </a:rPr>
              <a:t>Write-Ahead Log</a:t>
            </a:r>
            <a:r>
              <a:rPr lang="en-US" sz="2400" dirty="0" smtClean="0"/>
              <a:t> (</a:t>
            </a:r>
            <a:r>
              <a:rPr lang="en-US" sz="2400" i="1" dirty="0" smtClean="0">
                <a:solidFill>
                  <a:srgbClr val="FF0000"/>
                </a:solidFill>
              </a:rPr>
              <a:t>WAL</a:t>
            </a:r>
            <a:r>
              <a:rPr lang="en-US" sz="2400" dirty="0" smtClean="0"/>
              <a:t>) </a:t>
            </a:r>
            <a:r>
              <a:rPr lang="en-US" sz="2400" i="1" dirty="0" smtClean="0">
                <a:solidFill>
                  <a:srgbClr val="FF0000"/>
                </a:solidFill>
              </a:rPr>
              <a:t>property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4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WAL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transaction made a change, committed, then a crash occurred (i.e., no log is kept “before” the crash)?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no-force approach </a:t>
            </a:r>
            <a:r>
              <a:rPr lang="en-US" sz="2400" dirty="0" smtClean="0"/>
              <a:t>entails that this change may not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Without a record of this change, there would be no way to ensure that the committed transaction survives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durability cannot be guaranteed!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6019800"/>
            <a:ext cx="7772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guarantee </a:t>
            </a:r>
            <a:r>
              <a:rPr lang="en-US" sz="2000" b="1" i="1" dirty="0" smtClean="0">
                <a:solidFill>
                  <a:schemeClr val="tx1"/>
                </a:solidFill>
              </a:rPr>
              <a:t>durability</a:t>
            </a:r>
            <a:r>
              <a:rPr lang="en-US" sz="2000" dirty="0" smtClean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 smtClean="0">
                <a:solidFill>
                  <a:schemeClr val="tx1"/>
                </a:solidFill>
              </a:rPr>
              <a:t>before the change is made </a:t>
            </a:r>
            <a:endParaRPr lang="en-US" sz="2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WAL Protocol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transaction made a change, was progressing, and a crash occurred?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steal approach </a:t>
            </a:r>
            <a:r>
              <a:rPr lang="en-US" sz="2400" dirty="0" smtClean="0"/>
              <a:t>entails that this change may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Without a record of this change, there would be no way to ensure that the transaction can be rolled back (i.e., its effects would be unseen)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atomicity cannot be guaranteed!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6129470"/>
            <a:ext cx="7772400" cy="6516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guarantee </a:t>
            </a:r>
            <a:r>
              <a:rPr lang="en-US" sz="2000" b="1" i="1" dirty="0" smtClean="0">
                <a:solidFill>
                  <a:schemeClr val="tx1"/>
                </a:solidFill>
              </a:rPr>
              <a:t>atomicity</a:t>
            </a:r>
            <a:r>
              <a:rPr lang="en-US" sz="2000" dirty="0" smtClean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 smtClean="0">
                <a:solidFill>
                  <a:schemeClr val="tx1"/>
                </a:solidFill>
              </a:rPr>
              <a:t>before the change is made </a:t>
            </a:r>
            <a:endParaRPr lang="en-US" sz="2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7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519397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6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70C0"/>
                </a:solidFill>
              </a:rPr>
              <a:t>log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a file of records</a:t>
            </a:r>
            <a:r>
              <a:rPr lang="en-US" sz="2800" i="1" dirty="0" smtClean="0"/>
              <a:t> </a:t>
            </a:r>
            <a:r>
              <a:rPr lang="en-US" sz="2800" dirty="0" smtClean="0"/>
              <a:t>stored in stable storage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log record is given a unique id called the </a:t>
            </a:r>
            <a:r>
              <a:rPr lang="en-US" sz="2800" dirty="0" smtClean="0">
                <a:solidFill>
                  <a:srgbClr val="0070C0"/>
                </a:solidFill>
              </a:rPr>
              <a:t>Log Sequence Number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0070C0"/>
                </a:solidFill>
              </a:rPr>
              <a:t>LSN</a:t>
            </a:r>
            <a:r>
              <a:rPr lang="en-US" sz="28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LSNs are assigned in a monotonically increasing order (this is required by the ARIES recovery algorithm- </a:t>
            </a:r>
            <a:r>
              <a:rPr lang="en-US" sz="2600" i="1" dirty="0" smtClean="0"/>
              <a:t>later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page contains the LSN of the </a:t>
            </a:r>
            <a:r>
              <a:rPr lang="en-US" sz="2800" i="1" dirty="0" smtClean="0"/>
              <a:t>most recent</a:t>
            </a:r>
            <a:r>
              <a:rPr lang="en-US" sz="2800" dirty="0" smtClean="0"/>
              <a:t> log record, which describes a change to this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called the </a:t>
            </a:r>
            <a:r>
              <a:rPr lang="en-US" sz="2600" dirty="0" err="1" smtClean="0">
                <a:solidFill>
                  <a:srgbClr val="0070C0"/>
                </a:solidFill>
              </a:rPr>
              <a:t>pageLSN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most recent portion of the log, called the </a:t>
            </a:r>
            <a:r>
              <a:rPr lang="en-US" sz="2600" i="1" dirty="0" smtClean="0">
                <a:solidFill>
                  <a:srgbClr val="FF0000"/>
                </a:solidFill>
              </a:rPr>
              <a:t>log tail</a:t>
            </a:r>
            <a:r>
              <a:rPr lang="en-US" sz="2600" dirty="0" smtClean="0"/>
              <a:t>, </a:t>
            </a:r>
            <a:br>
              <a:rPr lang="en-US" sz="2600" dirty="0" smtClean="0"/>
            </a:br>
            <a:r>
              <a:rPr lang="en-US" sz="2600" dirty="0" smtClean="0"/>
              <a:t>is kept in main memory and </a:t>
            </a:r>
            <a:r>
              <a:rPr lang="en-US" sz="2600" i="1" dirty="0" smtClean="0"/>
              <a:t>forced</a:t>
            </a:r>
            <a:r>
              <a:rPr lang="en-US" sz="2600" dirty="0" smtClean="0"/>
              <a:t> periodically </a:t>
            </a:r>
            <a:br>
              <a:rPr lang="en-US" sz="2600" dirty="0" smtClean="0"/>
            </a:br>
            <a:r>
              <a:rPr lang="en-US" sz="2600" dirty="0" smtClean="0"/>
              <a:t>to disk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DBMS keeps track of the maximum LSN </a:t>
            </a:r>
            <a:br>
              <a:rPr lang="en-US" sz="2600" dirty="0" smtClean="0"/>
            </a:br>
            <a:r>
              <a:rPr lang="en-US" sz="2600" dirty="0" smtClean="0"/>
              <a:t>flushed to disk so far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is called the </a:t>
            </a:r>
            <a:r>
              <a:rPr lang="en-US" sz="2400" dirty="0" err="1" smtClean="0">
                <a:solidFill>
                  <a:srgbClr val="0070C0"/>
                </a:solidFill>
              </a:rPr>
              <a:t>flushedLSN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 smtClean="0"/>
              <a:t>As per the WAL protocol, before a </a:t>
            </a:r>
            <a:br>
              <a:rPr lang="en-US" sz="2600" dirty="0" smtClean="0"/>
            </a:br>
            <a:r>
              <a:rPr lang="en-US" sz="2600" dirty="0" smtClean="0"/>
              <a:t>page is written to disk, </a:t>
            </a:r>
            <a:br>
              <a:rPr lang="en-US" sz="2600" dirty="0" smtClean="0"/>
            </a:br>
            <a:r>
              <a:rPr lang="en-US" dirty="0" err="1" smtClean="0">
                <a:solidFill>
                  <a:schemeClr val="folHlink"/>
                </a:solidFill>
              </a:rPr>
              <a:t>pageLSN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>
                <a:latin typeface="Symbol" pitchFamily="18" charset="2"/>
              </a:rPr>
              <a:t>£</a:t>
            </a:r>
            <a:r>
              <a:rPr lang="en-US" dirty="0" smtClean="0">
                <a:solidFill>
                  <a:schemeClr val="folHlink"/>
                </a:solidFill>
                <a:latin typeface="Symbol" pitchFamily="18" charset="2"/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flushedLSN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8154988" y="1835150"/>
            <a:ext cx="368300" cy="26543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8154988" y="4502150"/>
            <a:ext cx="368300" cy="1054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842001" y="4648200"/>
            <a:ext cx="1157287" cy="1676400"/>
            <a:chOff x="3923" y="3020"/>
            <a:chExt cx="729" cy="1056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3940" y="3028"/>
              <a:ext cx="712" cy="1048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3923" y="3020"/>
              <a:ext cx="6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1600" b="1" dirty="0" err="1">
                  <a:solidFill>
                    <a:srgbClr val="7030A0"/>
                  </a:solidFill>
                  <a:latin typeface="Book Antiqua" pitchFamily="18" charset="0"/>
                </a:rPr>
                <a:t>pageLSN</a:t>
              </a:r>
              <a:endParaRPr lang="en-US" sz="1600" b="1" dirty="0">
                <a:solidFill>
                  <a:srgbClr val="7030A0"/>
                </a:solidFill>
                <a:latin typeface="Book Antiqua" pitchFamily="18" charset="0"/>
              </a:endParaRPr>
            </a:p>
          </p:txBody>
        </p:sp>
      </p:grp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6857214" y="4038600"/>
            <a:ext cx="1297774" cy="809624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6393056" y="2511425"/>
            <a:ext cx="17729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Log records</a:t>
            </a:r>
          </a:p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flushed to disk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7686675" y="5673725"/>
            <a:ext cx="12150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“Log tail”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  in RAM</a:t>
            </a:r>
          </a:p>
        </p:txBody>
      </p:sp>
    </p:spTree>
    <p:extLst>
      <p:ext uri="{BB962C8B-B14F-4D97-AF65-F5344CB8AC3E}">
        <p14:creationId xmlns:p14="http://schemas.microsoft.com/office/powerpoint/2010/main" val="14535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Updating a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update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</a:t>
            </a:r>
            <a:r>
              <a:rPr lang="en-US" sz="2200" dirty="0" err="1" smtClean="0"/>
              <a:t>pageLSN</a:t>
            </a:r>
            <a:r>
              <a:rPr lang="en-US" sz="2200" dirty="0" smtClean="0"/>
              <a:t> of the page is set to the LSN of the update </a:t>
            </a:r>
            <a:br>
              <a:rPr lang="en-US" sz="2200" dirty="0" smtClean="0"/>
            </a:br>
            <a:r>
              <a:rPr lang="en-US" sz="2200" dirty="0" smtClean="0"/>
              <a:t>log record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Committing a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commit</a:t>
            </a:r>
            <a:r>
              <a:rPr lang="en-US" sz="2200" dirty="0" smtClean="0"/>
              <a:t> </a:t>
            </a:r>
            <a:r>
              <a:rPr lang="en-US" sz="2200" i="1" dirty="0" smtClean="0"/>
              <a:t>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log tail is written to stable storage, up to and including the commit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Aborting a Transaction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abort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undo is initiated for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31561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Transaction </a:t>
            </a:r>
            <a:r>
              <a:rPr lang="en-US" dirty="0" smtClean="0"/>
              <a:t>Management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Recovery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Announcements: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 smtClean="0"/>
              <a:t>grades are </a:t>
            </a:r>
            <a:r>
              <a:rPr lang="en-US" dirty="0" smtClean="0"/>
              <a:t>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(the “last” assignment) is </a:t>
            </a:r>
            <a:r>
              <a:rPr lang="en-US" dirty="0" smtClean="0"/>
              <a:t>due </a:t>
            </a:r>
            <a:r>
              <a:rPr lang="en-US" dirty="0"/>
              <a:t>on Thursday, April 21</a:t>
            </a:r>
            <a:r>
              <a:rPr lang="en-US" baseline="30000" dirty="0"/>
              <a:t>st</a:t>
            </a:r>
            <a:r>
              <a:rPr lang="en-US" dirty="0"/>
              <a:t> 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Wednesday, April 27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from 8:30AM to 11:30AM in room 1031 (</a:t>
            </a:r>
            <a:r>
              <a:rPr lang="en-US" i="1" dirty="0">
                <a:solidFill>
                  <a:srgbClr val="FF0000"/>
                </a:solidFill>
              </a:rPr>
              <a:t>all materials are included- open book, open notes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Ending (After Aborting or Committing) a Transaction</a:t>
            </a:r>
            <a:r>
              <a:rPr lang="en-US" sz="26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Additional steps are completed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/>
              <a:t>end</a:t>
            </a:r>
            <a:r>
              <a:rPr lang="en-US" dirty="0"/>
              <a:t> </a:t>
            </a:r>
            <a:r>
              <a:rPr lang="en-US" i="1" dirty="0"/>
              <a:t>log record</a:t>
            </a:r>
            <a:r>
              <a:rPr lang="en-US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Undoing an Update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When the action (described by an update log record) is undone, a </a:t>
            </a:r>
            <a:r>
              <a:rPr lang="en-US" i="1" dirty="0"/>
              <a:t>compensation log record</a:t>
            </a:r>
            <a:r>
              <a:rPr lang="en-US" dirty="0"/>
              <a:t> (CLR)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CLR describes the action taken to undo the action recorded in the corresponding update log record </a:t>
            </a:r>
          </a:p>
        </p:txBody>
      </p:sp>
    </p:spTree>
    <p:extLst>
      <p:ext uri="{BB962C8B-B14F-4D97-AF65-F5344CB8AC3E}">
        <p14:creationId xmlns:p14="http://schemas.microsoft.com/office/powerpoint/2010/main" val="6425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Log Records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947318"/>
              </p:ext>
            </p:extLst>
          </p:nvPr>
        </p:nvGraphicFramePr>
        <p:xfrm>
          <a:off x="457200" y="3122474"/>
          <a:ext cx="8458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/>
                <a:gridCol w="914400"/>
                <a:gridCol w="685800"/>
                <a:gridCol w="914400"/>
                <a:gridCol w="838200"/>
                <a:gridCol w="838200"/>
                <a:gridCol w="16002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fields of a log record are usually as follows: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4265474"/>
            <a:ext cx="3564374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Fields common to </a:t>
            </a:r>
            <a:r>
              <a:rPr lang="en-US" i="1" dirty="0" smtClean="0"/>
              <a:t>all</a:t>
            </a:r>
            <a:r>
              <a:rPr lang="en-US" dirty="0" smtClean="0"/>
              <a:t> log records: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Update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Commit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Abort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End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Compensation Log Records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1485900" y="2550974"/>
            <a:ext cx="533400" cy="25908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5727462" y="925136"/>
            <a:ext cx="533400" cy="584247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251231"/>
            <a:ext cx="480355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Additional Fields for only the Update Log Records</a:t>
            </a:r>
          </a:p>
        </p:txBody>
      </p:sp>
      <p:sp>
        <p:nvSpPr>
          <p:cNvPr id="12" name="Right Bracket 11"/>
          <p:cNvSpPr/>
          <p:nvPr/>
        </p:nvSpPr>
        <p:spPr>
          <a:xfrm rot="16200000">
            <a:off x="7140900" y="1307684"/>
            <a:ext cx="228600" cy="325203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00400" y="2209800"/>
            <a:ext cx="42988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 be used to </a:t>
            </a:r>
            <a:r>
              <a:rPr lang="en-US" i="1" dirty="0" smtClean="0"/>
              <a:t>redo</a:t>
            </a:r>
            <a:r>
              <a:rPr lang="en-US" dirty="0" smtClean="0"/>
              <a:t> and </a:t>
            </a:r>
            <a:r>
              <a:rPr lang="en-US" i="1" dirty="0" smtClean="0"/>
              <a:t>undo</a:t>
            </a:r>
            <a:r>
              <a:rPr lang="en-US" dirty="0" smtClean="0"/>
              <a:t> the changes!</a:t>
            </a:r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 flipV="1">
            <a:off x="5349803" y="2579132"/>
            <a:ext cx="1905398" cy="24026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Other Recovery-Related Structures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8392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addition to the log, the following two tables are maintained: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Transaction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active</a:t>
            </a:r>
            <a:r>
              <a:rPr lang="en-US" sz="2800" dirty="0" smtClean="0"/>
              <a:t>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Transaction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Status</a:t>
            </a:r>
            <a:r>
              <a:rPr lang="en-US" sz="2500" dirty="0" smtClean="0"/>
              <a:t>, which can be “</a:t>
            </a:r>
            <a:r>
              <a:rPr lang="en-US" sz="2500" i="1" dirty="0" smtClean="0"/>
              <a:t>Progress”</a:t>
            </a:r>
            <a:r>
              <a:rPr lang="en-US" sz="2500" dirty="0" smtClean="0"/>
              <a:t>, “</a:t>
            </a:r>
            <a:r>
              <a:rPr lang="en-US" sz="2500" i="1" dirty="0" smtClean="0"/>
              <a:t>Committed”</a:t>
            </a:r>
            <a:r>
              <a:rPr lang="en-US" sz="2500" dirty="0" smtClean="0"/>
              <a:t> or “</a:t>
            </a:r>
            <a:r>
              <a:rPr lang="en-US" sz="2500" i="1" dirty="0" smtClean="0"/>
              <a:t>Aborted”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l</a:t>
            </a:r>
            <a:r>
              <a:rPr lang="en-US" sz="2500" i="1" dirty="0" err="1" smtClean="0"/>
              <a:t>astLSN</a:t>
            </a:r>
            <a:r>
              <a:rPr lang="en-US" sz="2500" dirty="0" smtClean="0"/>
              <a:t>, which is the most recent log record for this transaction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Dirty Page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E’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dirty</a:t>
            </a:r>
            <a:r>
              <a:rPr lang="en-US" sz="2800" dirty="0" smtClean="0"/>
              <a:t> page in the buffer pool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E’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Page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 smtClean="0"/>
              <a:t>recLSN</a:t>
            </a:r>
            <a:r>
              <a:rPr lang="en-US" sz="2500" dirty="0" smtClean="0"/>
              <a:t>, which is the LSN of the first log record that caused </a:t>
            </a:r>
            <a:br>
              <a:rPr lang="en-US" sz="2500" dirty="0" smtClean="0"/>
            </a:br>
            <a:r>
              <a:rPr lang="en-US" sz="2500" dirty="0" smtClean="0"/>
              <a:t>the page to become dirty</a:t>
            </a:r>
          </a:p>
        </p:txBody>
      </p:sp>
    </p:spTree>
    <p:extLst>
      <p:ext uri="{BB962C8B-B14F-4D97-AF65-F5344CB8AC3E}">
        <p14:creationId xmlns:p14="http://schemas.microsoft.com/office/powerpoint/2010/main" val="246869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126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749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6403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034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98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7956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406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7034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2561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33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51710" y="3886200"/>
            <a:ext cx="1296290" cy="1615594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256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080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26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7869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1018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9401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864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7927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554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219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89508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0962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110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6804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7625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048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7762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511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200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6294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913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4921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3087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4478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8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0800" y="5454134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7005383" y="5111668"/>
            <a:ext cx="1256" cy="342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6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95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64260135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8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tomicity</a:t>
            </a:r>
            <a:r>
              <a:rPr lang="en-US" sz="2600" dirty="0" smtClean="0"/>
              <a:t>: Either all actions of a transaction are carried out or none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</a:t>
            </a:r>
            <a:r>
              <a:rPr lang="en-US" sz="2600" dirty="0" smtClean="0"/>
              <a:t>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</a:t>
            </a:r>
            <a:r>
              <a:rPr lang="en-US" sz="2600" dirty="0" smtClean="0"/>
              <a:t>transaction </a:t>
            </a:r>
            <a:r>
              <a:rPr lang="en-US" sz="2600" dirty="0"/>
              <a:t>is isolated </a:t>
            </a:r>
            <a:r>
              <a:rPr lang="en-US" sz="2600" dirty="0" smtClean="0"/>
              <a:t>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D</a:t>
            </a:r>
            <a:r>
              <a:rPr lang="en-US" sz="2600" dirty="0" smtClean="0">
                <a:solidFill>
                  <a:srgbClr val="0070C0"/>
                </a:solidFill>
              </a:rPr>
              <a:t>urability</a:t>
            </a:r>
            <a:r>
              <a:rPr lang="en-US" sz="2600" dirty="0" smtClean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3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tomicity</a:t>
            </a:r>
            <a:r>
              <a:rPr lang="en-US" sz="2600" dirty="0" smtClean="0"/>
              <a:t>: Either all actions of a transaction are carried out or non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</a:t>
            </a:r>
            <a:r>
              <a:rPr lang="en-US" sz="2600" dirty="0" smtClean="0"/>
              <a:t>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</a:t>
            </a:r>
            <a:r>
              <a:rPr lang="en-US" sz="2600" dirty="0" smtClean="0"/>
              <a:t>transaction </a:t>
            </a:r>
            <a:r>
              <a:rPr lang="en-US" sz="2600" dirty="0"/>
              <a:t>is isolated </a:t>
            </a:r>
            <a:r>
              <a:rPr lang="en-US" sz="2600" dirty="0" smtClean="0"/>
              <a:t>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D</a:t>
            </a:r>
            <a:r>
              <a:rPr lang="en-US" sz="2600" dirty="0" smtClean="0">
                <a:solidFill>
                  <a:srgbClr val="0070C0"/>
                </a:solidFill>
              </a:rPr>
              <a:t>urability</a:t>
            </a:r>
            <a:r>
              <a:rPr lang="en-US" sz="2600" dirty="0" smtClean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" name="Rounded Rectangle 1"/>
          <p:cNvSpPr/>
          <p:nvPr/>
        </p:nvSpPr>
        <p:spPr>
          <a:xfrm>
            <a:off x="914400" y="2345108"/>
            <a:ext cx="80010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Atomicity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Recovery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3124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Consistency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User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4267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Isolation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Transaction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4400" y="5410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Durability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Recovery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46" y="4411054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226343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9" y="5481935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4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25873" y="276312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Ensuring Atomicity and Durability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How can the recovery manager ensure atomicity and durability (in case of a failure)?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It can ensure atomicity by </a:t>
            </a:r>
            <a:r>
              <a:rPr lang="en-US" sz="2400" i="1" dirty="0" smtClean="0">
                <a:solidFill>
                  <a:srgbClr val="FF0000"/>
                </a:solidFill>
              </a:rPr>
              <a:t>undoing</a:t>
            </a:r>
            <a:r>
              <a:rPr lang="en-US" sz="2400" dirty="0" smtClean="0"/>
              <a:t> the actions of transactions that did not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It can ensure durability by </a:t>
            </a:r>
            <a:r>
              <a:rPr lang="en-US" sz="2400" i="1" dirty="0" smtClean="0">
                <a:solidFill>
                  <a:srgbClr val="FF0000"/>
                </a:solidFill>
              </a:rPr>
              <a:t>redoing</a:t>
            </a:r>
            <a:r>
              <a:rPr lang="en-US" sz="2400" dirty="0" smtClean="0"/>
              <a:t> (all) the actions of committed transactions </a:t>
            </a:r>
            <a:endParaRPr lang="en-US" sz="2400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760206" y="4098925"/>
            <a:ext cx="86241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Crash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!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45494" y="4437063"/>
            <a:ext cx="496932" cy="178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T1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T2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T3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T4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T5</a:t>
            </a: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1013831" y="4633913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1577394" y="4935538"/>
            <a:ext cx="1135062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52106" y="5318125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882069" y="5691188"/>
            <a:ext cx="339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3514144" y="6003925"/>
            <a:ext cx="762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4301544" y="4648200"/>
            <a:ext cx="0" cy="1573213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98843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217588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1551994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2737856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242670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>
            <a:off x="361415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878894" y="565626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>
            <a:off x="3488744" y="596741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61356" y="4038600"/>
            <a:ext cx="4483100" cy="22733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393822" y="4186297"/>
            <a:ext cx="332911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Desired Behavior after </a:t>
            </a:r>
            <a:r>
              <a:rPr lang="en-US" sz="2000" dirty="0" smtClean="0"/>
              <a:t>the </a:t>
            </a:r>
            <a:br>
              <a:rPr lang="en-US" sz="2000" dirty="0" smtClean="0"/>
            </a:br>
            <a:r>
              <a:rPr lang="en-US" sz="2000" dirty="0" smtClean="0"/>
              <a:t>system </a:t>
            </a:r>
            <a:r>
              <a:rPr lang="en-US" sz="2000" dirty="0"/>
              <a:t>restarts: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T1, T2 </a:t>
            </a:r>
            <a:r>
              <a:rPr lang="en-US" sz="2000" dirty="0"/>
              <a:t>&amp; </a:t>
            </a:r>
            <a:r>
              <a:rPr lang="en-US" sz="2000" dirty="0">
                <a:solidFill>
                  <a:srgbClr val="0000FF"/>
                </a:solidFill>
              </a:rPr>
              <a:t>T3</a:t>
            </a:r>
            <a:r>
              <a:rPr lang="en-US" sz="2000" dirty="0"/>
              <a:t> should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be durable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folHlink"/>
                </a:solidFill>
              </a:rPr>
              <a:t>T4</a:t>
            </a:r>
            <a:r>
              <a:rPr lang="en-US" sz="2000" dirty="0" smtClean="0"/>
              <a:t> </a:t>
            </a:r>
            <a:r>
              <a:rPr lang="en-US" sz="2000" dirty="0"/>
              <a:t>&amp; </a:t>
            </a:r>
            <a:r>
              <a:rPr lang="en-US" sz="2000" dirty="0">
                <a:solidFill>
                  <a:schemeClr val="folHlink"/>
                </a:solidFill>
              </a:rPr>
              <a:t>T5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should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be rolled back</a:t>
            </a:r>
            <a:endParaRPr lang="en-US" sz="2000" dirty="0"/>
          </a:p>
        </p:txBody>
      </p:sp>
      <p:sp>
        <p:nvSpPr>
          <p:cNvPr id="7" name="Striped Right Arrow 6"/>
          <p:cNvSpPr/>
          <p:nvPr/>
        </p:nvSpPr>
        <p:spPr>
          <a:xfrm>
            <a:off x="4867540" y="4800600"/>
            <a:ext cx="440822" cy="682625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 animBg="1"/>
      <p:bldP spid="28" grpId="0" animBg="1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Stealing Frames and Forcing Pages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realize what it takes to implement a recovery manager, it </a:t>
            </a:r>
            <a:br>
              <a:rPr lang="en-US" sz="2600" dirty="0" smtClean="0"/>
            </a:br>
            <a:r>
              <a:rPr lang="en-US" sz="2600" dirty="0" smtClean="0"/>
              <a:t>is necessary to understand what happens during </a:t>
            </a:r>
            <a:br>
              <a:rPr lang="en-US" sz="2600" dirty="0" smtClean="0"/>
            </a:br>
            <a:r>
              <a:rPr lang="en-US" sz="2600" dirty="0" smtClean="0"/>
              <a:t>normal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Can the changes made to an object </a:t>
            </a:r>
            <a:r>
              <a:rPr lang="en-US" sz="2400" b="1" i="1" dirty="0" smtClean="0">
                <a:solidFill>
                  <a:srgbClr val="0070C0"/>
                </a:solidFill>
              </a:rPr>
              <a:t>O</a:t>
            </a:r>
            <a:r>
              <a:rPr lang="en-US" sz="2400" dirty="0" smtClean="0">
                <a:solidFill>
                  <a:srgbClr val="0070C0"/>
                </a:solidFill>
              </a:rPr>
              <a:t> in the buffer pool by a transaction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be written to disk before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commits?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Yes, if another transaction </a:t>
            </a:r>
            <a:r>
              <a:rPr lang="en-US" sz="2200" i="1" u="sng" dirty="0" smtClean="0"/>
              <a:t>steals</a:t>
            </a:r>
            <a:r>
              <a:rPr lang="en-US" sz="2200" dirty="0" smtClean="0"/>
              <a:t> </a:t>
            </a:r>
            <a:r>
              <a:rPr lang="en-US" sz="2200" b="1" i="1" dirty="0" smtClean="0"/>
              <a:t>O</a:t>
            </a:r>
            <a:r>
              <a:rPr lang="en-US" sz="2200" dirty="0" smtClean="0"/>
              <a:t>’s frame (a </a:t>
            </a:r>
            <a:r>
              <a:rPr lang="en-US" sz="2200" i="1" dirty="0" smtClean="0">
                <a:solidFill>
                  <a:srgbClr val="00B050"/>
                </a:solidFill>
              </a:rPr>
              <a:t>steal approach</a:t>
            </a:r>
            <a:r>
              <a:rPr lang="en-US" sz="2200" dirty="0" smtClean="0"/>
              <a:t> is said to be in place)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No, if stealing is not allowed (a </a:t>
            </a:r>
            <a:r>
              <a:rPr lang="en-US" sz="2200" i="1" dirty="0" smtClean="0">
                <a:solidFill>
                  <a:srgbClr val="00B050"/>
                </a:solidFill>
              </a:rPr>
              <a:t>no-steal approach </a:t>
            </a:r>
            <a:r>
              <a:rPr lang="en-US" sz="2200" dirty="0" smtClean="0"/>
              <a:t>is said to be in place)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When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commits, must we ensure that all its changes are immediately </a:t>
            </a:r>
            <a:r>
              <a:rPr lang="en-US" sz="2400" i="1" dirty="0" smtClean="0">
                <a:solidFill>
                  <a:srgbClr val="0070C0"/>
                </a:solidFill>
              </a:rPr>
              <a:t>forced</a:t>
            </a:r>
            <a:r>
              <a:rPr lang="en-US" sz="2400" dirty="0" smtClean="0">
                <a:solidFill>
                  <a:srgbClr val="0070C0"/>
                </a:solidFill>
              </a:rPr>
              <a:t> to disk?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Yes, if a </a:t>
            </a:r>
            <a:r>
              <a:rPr lang="en-US" sz="2200" i="1" dirty="0" smtClean="0">
                <a:solidFill>
                  <a:srgbClr val="00B050"/>
                </a:solidFill>
              </a:rPr>
              <a:t>force approach </a:t>
            </a:r>
            <a:r>
              <a:rPr lang="en-US" sz="2200" dirty="0" smtClean="0"/>
              <a:t>is used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No, if a </a:t>
            </a:r>
            <a:r>
              <a:rPr lang="en-US" sz="2200" i="1" dirty="0" smtClean="0">
                <a:solidFill>
                  <a:srgbClr val="00B050"/>
                </a:solidFill>
              </a:rPr>
              <a:t>no-force approach </a:t>
            </a:r>
            <a:r>
              <a:rPr lang="en-US" sz="2200" dirty="0" smtClean="0"/>
              <a:t>is used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18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40431</TotalTime>
  <Words>2379</Words>
  <Application>Microsoft Office PowerPoint</Application>
  <PresentationFormat>On-screen Show (4:3)</PresentationFormat>
  <Paragraphs>898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Book Antiqua</vt:lpstr>
      <vt:lpstr>Calibri</vt:lpstr>
      <vt:lpstr>Symbol</vt:lpstr>
      <vt:lpstr>Wingdings</vt:lpstr>
      <vt:lpstr>Office Theme</vt:lpstr>
      <vt:lpstr>Database Applications (15-415)  DBMS Internals- Part XIII Lecture 24, April 14, 2016</vt:lpstr>
      <vt:lpstr>Today…</vt:lpstr>
      <vt:lpstr>DBMS Layers</vt:lpstr>
      <vt:lpstr>Outline</vt:lpstr>
      <vt:lpstr>The ACID Properties</vt:lpstr>
      <vt:lpstr>The ACID Properties</vt:lpstr>
      <vt:lpstr>Outline</vt:lpstr>
      <vt:lpstr>Ensuring Atomicity and Durability</vt:lpstr>
      <vt:lpstr>Stealing Frames and Forcing Pages</vt:lpstr>
      <vt:lpstr>Steal vs. No-Steal and Force vs. No-Force Approaches</vt:lpstr>
      <vt:lpstr>Steal vs. No-Steal and Force vs. No-Force Approaches (Cont’d)</vt:lpstr>
      <vt:lpstr>Outline</vt:lpstr>
      <vt:lpstr>Logging and the WAL Property</vt:lpstr>
      <vt:lpstr>The WAL Protocol</vt:lpstr>
      <vt:lpstr>The WAL Protocol (Cont’d)</vt:lpstr>
      <vt:lpstr>Outline</vt:lpstr>
      <vt:lpstr>The Log</vt:lpstr>
      <vt:lpstr>The Log (Cont’d)</vt:lpstr>
      <vt:lpstr>When to Write Log Records?</vt:lpstr>
      <vt:lpstr>When to Write Log Records?</vt:lpstr>
      <vt:lpstr>Log Records</vt:lpstr>
      <vt:lpstr>Other Recovery-Related Structures</vt:lpstr>
      <vt:lpstr>An Example</vt:lpstr>
      <vt:lpstr>An Example</vt:lpstr>
      <vt:lpstr>An Example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3746</cp:revision>
  <dcterms:created xsi:type="dcterms:W3CDTF">2013-11-24T06:45:02Z</dcterms:created>
  <dcterms:modified xsi:type="dcterms:W3CDTF">2016-04-14T13:17:35Z</dcterms:modified>
</cp:coreProperties>
</file>