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1120" r:id="rId3"/>
    <p:sldId id="1353" r:id="rId4"/>
    <p:sldId id="1361" r:id="rId5"/>
    <p:sldId id="1372" r:id="rId6"/>
    <p:sldId id="1373" r:id="rId7"/>
    <p:sldId id="1374" r:id="rId8"/>
    <p:sldId id="1375" r:id="rId9"/>
    <p:sldId id="1376" r:id="rId10"/>
    <p:sldId id="1377" r:id="rId11"/>
    <p:sldId id="1378" r:id="rId12"/>
    <p:sldId id="1379" r:id="rId13"/>
    <p:sldId id="1380" r:id="rId14"/>
    <p:sldId id="1381" r:id="rId15"/>
    <p:sldId id="1382" r:id="rId16"/>
    <p:sldId id="1349" r:id="rId17"/>
    <p:sldId id="1383" r:id="rId18"/>
    <p:sldId id="1384" r:id="rId19"/>
    <p:sldId id="1385" r:id="rId20"/>
    <p:sldId id="1386" r:id="rId21"/>
    <p:sldId id="1387" r:id="rId22"/>
    <p:sldId id="1388" r:id="rId23"/>
    <p:sldId id="1389" r:id="rId24"/>
    <p:sldId id="1390" r:id="rId25"/>
    <p:sldId id="1391" r:id="rId26"/>
    <p:sldId id="1392" r:id="rId27"/>
    <p:sldId id="1393" r:id="rId28"/>
    <p:sldId id="1394" r:id="rId29"/>
    <p:sldId id="1395" r:id="rId30"/>
    <p:sldId id="1396" r:id="rId31"/>
    <p:sldId id="1397" r:id="rId32"/>
    <p:sldId id="1398" r:id="rId33"/>
    <p:sldId id="1399" r:id="rId34"/>
    <p:sldId id="1400" r:id="rId35"/>
    <p:sldId id="1401" r:id="rId36"/>
    <p:sldId id="1402" r:id="rId37"/>
    <p:sldId id="1403" r:id="rId38"/>
    <p:sldId id="1404" r:id="rId39"/>
    <p:sldId id="1405" r:id="rId40"/>
    <p:sldId id="1350" r:id="rId41"/>
    <p:sldId id="1362" r:id="rId42"/>
    <p:sldId id="1363" r:id="rId43"/>
    <p:sldId id="1364" r:id="rId44"/>
    <p:sldId id="1365" r:id="rId45"/>
    <p:sldId id="1366" r:id="rId46"/>
    <p:sldId id="1367" r:id="rId47"/>
    <p:sldId id="1368" r:id="rId48"/>
    <p:sldId id="1369" r:id="rId49"/>
    <p:sldId id="1370" r:id="rId50"/>
    <p:sldId id="1371" r:id="rId51"/>
    <p:sldId id="1360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Relational Algebra Equivalences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Query Optimization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Estimating Plan Costs</a:t>
          </a:r>
          <a:endParaRPr lang="en-US" sz="2800" dirty="0">
            <a:solidFill>
              <a:schemeClr val="bg1"/>
            </a:solidFill>
          </a:endParaRP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Enumerating Plans</a:t>
          </a:r>
          <a:endParaRPr lang="en-US" sz="2800" dirty="0">
            <a:solidFill>
              <a:schemeClr val="tx1"/>
            </a:solidFill>
          </a:endParaRP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Evaluating Query Plans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5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5"/>
      <dgm:spPr/>
    </dgm:pt>
    <dgm:pt modelId="{9C6C1869-E7B2-4FB9-A22B-16BADC04A189}" type="pres">
      <dgm:prSet presAssocID="{BE1645D6-1611-4DF4-8DF3-EEC32D8C4F8A}" presName="dstNode" presStyleLbl="node1" presStyleIdx="0" presStyleCnt="5"/>
      <dgm:spPr/>
    </dgm:pt>
    <dgm:pt modelId="{E9DC2CC1-206D-4172-BEFA-72F9643C71B0}" type="pres">
      <dgm:prSet presAssocID="{C4797427-72CE-41EC-9F4E-A308E1F1C0A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EA2F02-3758-428A-A656-F53845813ACE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5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31F93DD-355B-4102-93DC-F7C74069ADF6}" type="pres">
      <dgm:prSet presAssocID="{020DE52D-4485-480D-9641-C45E840E866B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6692FF-ACB8-457E-931F-968856E48C1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5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E1E1092-929C-4D7A-AC2C-3DA7357AF1E8}" type="pres">
      <dgm:prSet presAssocID="{594BF85D-E9BC-439A-80D6-0EB4896FAE66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61C40F-C08E-4D16-AB8E-FC62A43B11BB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5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3BA5CAC-A39B-46AA-BE0F-E12BA875C6BA}" type="pres">
      <dgm:prSet presAssocID="{25D39C3D-207E-474C-848E-FB6DD16A7698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A03FE9-3973-49F7-BD20-D9BA5BB67DC8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5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CDDD9FC-E4EC-4AD2-A766-DE7C67E566F2}" type="pres">
      <dgm:prSet presAssocID="{C21CBBAD-FD3A-4E73-A5C6-7D6C79BA9E96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EA54A-4EB8-4CCA-99EE-4D9481C58821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5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6E0B20D4-4B76-44DB-8F13-83A9B16794D3}" type="presOf" srcId="{020DE52D-4485-480D-9641-C45E840E866B}" destId="{031F93DD-355B-4102-93DC-F7C74069ADF6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B734B094-2A62-4903-8909-C18D7ED0DFEB}" type="presOf" srcId="{F697B42C-0438-4219-9447-F99531A21CCC}" destId="{C56633DC-E658-46D8-BE63-7CB1CCD3C8DC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3F400185-E314-450A-A10D-C22C0B4C65A8}" type="presOf" srcId="{594BF85D-E9BC-439A-80D6-0EB4896FAE66}" destId="{2E1E1092-929C-4D7A-AC2C-3DA7357AF1E8}" srcOrd="0" destOrd="0" presId="urn:microsoft.com/office/officeart/2008/layout/VerticalCurvedList"/>
    <dgm:cxn modelId="{1D18DEA9-0465-4C61-8C48-F6F49BCF75B3}" type="presOf" srcId="{BE1645D6-1611-4DF4-8DF3-EEC32D8C4F8A}" destId="{8D4BB782-D1CB-4178-BD6C-378E667E109F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4BBFB45D-5B78-4542-841D-F3A5C6AD1803}" type="presOf" srcId="{25D39C3D-207E-474C-848E-FB6DD16A7698}" destId="{C3BA5CAC-A39B-46AA-BE0F-E12BA875C6BA}" srcOrd="0" destOrd="0" presId="urn:microsoft.com/office/officeart/2008/layout/VerticalCurvedList"/>
    <dgm:cxn modelId="{18B56076-1B11-4C11-857C-447AD80DA87D}" type="presOf" srcId="{C4797427-72CE-41EC-9F4E-A308E1F1C0A5}" destId="{E9DC2CC1-206D-4172-BEFA-72F9643C71B0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4C7C4197-5AB7-486E-A1E7-2A98E5AD646B}" type="presOf" srcId="{C21CBBAD-FD3A-4E73-A5C6-7D6C79BA9E96}" destId="{0CDDD9FC-E4EC-4AD2-A766-DE7C67E566F2}" srcOrd="0" destOrd="0" presId="urn:microsoft.com/office/officeart/2008/layout/VerticalCurvedList"/>
    <dgm:cxn modelId="{FD179508-84A4-493E-9AFC-5EB4446F289F}" type="presParOf" srcId="{8D4BB782-D1CB-4178-BD6C-378E667E109F}" destId="{30E5EA73-69FE-4C99-B7E6-D2785DA2F8C5}" srcOrd="0" destOrd="0" presId="urn:microsoft.com/office/officeart/2008/layout/VerticalCurvedList"/>
    <dgm:cxn modelId="{D315FB47-5FE5-4698-B518-C5A690ADDC47}" type="presParOf" srcId="{30E5EA73-69FE-4C99-B7E6-D2785DA2F8C5}" destId="{147482D8-F793-4B63-AC92-2D2E108DBAA0}" srcOrd="0" destOrd="0" presId="urn:microsoft.com/office/officeart/2008/layout/VerticalCurvedList"/>
    <dgm:cxn modelId="{6BD806C1-933E-4DC1-95AC-C87FC6904387}" type="presParOf" srcId="{147482D8-F793-4B63-AC92-2D2E108DBAA0}" destId="{F2410933-DB5E-4543-A714-4AF5A203C95C}" srcOrd="0" destOrd="0" presId="urn:microsoft.com/office/officeart/2008/layout/VerticalCurvedList"/>
    <dgm:cxn modelId="{19799CC9-8329-4B0C-9249-A13417F88746}" type="presParOf" srcId="{147482D8-F793-4B63-AC92-2D2E108DBAA0}" destId="{C56633DC-E658-46D8-BE63-7CB1CCD3C8DC}" srcOrd="1" destOrd="0" presId="urn:microsoft.com/office/officeart/2008/layout/VerticalCurvedList"/>
    <dgm:cxn modelId="{1F582D73-B38D-414B-BB11-F88349B2A2FF}" type="presParOf" srcId="{147482D8-F793-4B63-AC92-2D2E108DBAA0}" destId="{82F03708-A2AD-459B-AB59-7BBD9EB44E67}" srcOrd="2" destOrd="0" presId="urn:microsoft.com/office/officeart/2008/layout/VerticalCurvedList"/>
    <dgm:cxn modelId="{02F4B229-A58C-4B92-9E71-E0C8B3E77373}" type="presParOf" srcId="{147482D8-F793-4B63-AC92-2D2E108DBAA0}" destId="{9C6C1869-E7B2-4FB9-A22B-16BADC04A189}" srcOrd="3" destOrd="0" presId="urn:microsoft.com/office/officeart/2008/layout/VerticalCurvedList"/>
    <dgm:cxn modelId="{3ADABA92-FF89-40DE-8FD0-4505B38855F5}" type="presParOf" srcId="{30E5EA73-69FE-4C99-B7E6-D2785DA2F8C5}" destId="{E9DC2CC1-206D-4172-BEFA-72F9643C71B0}" srcOrd="1" destOrd="0" presId="urn:microsoft.com/office/officeart/2008/layout/VerticalCurvedList"/>
    <dgm:cxn modelId="{0A00251E-3AA8-4D4A-BF83-27590909C7C3}" type="presParOf" srcId="{30E5EA73-69FE-4C99-B7E6-D2785DA2F8C5}" destId="{CDEA2F02-3758-428A-A656-F53845813ACE}" srcOrd="2" destOrd="0" presId="urn:microsoft.com/office/officeart/2008/layout/VerticalCurvedList"/>
    <dgm:cxn modelId="{68368F44-79A4-4A8E-AD48-5304E43C7F8B}" type="presParOf" srcId="{CDEA2F02-3758-428A-A656-F53845813ACE}" destId="{1D9B0BA2-0AB2-4427-AE28-98650EADD147}" srcOrd="0" destOrd="0" presId="urn:microsoft.com/office/officeart/2008/layout/VerticalCurvedList"/>
    <dgm:cxn modelId="{EE0D4F77-F8BA-4F13-8506-938A6611E745}" type="presParOf" srcId="{30E5EA73-69FE-4C99-B7E6-D2785DA2F8C5}" destId="{031F93DD-355B-4102-93DC-F7C74069ADF6}" srcOrd="3" destOrd="0" presId="urn:microsoft.com/office/officeart/2008/layout/VerticalCurvedList"/>
    <dgm:cxn modelId="{CB195B08-3CF0-40FF-9988-0D1AF7266934}" type="presParOf" srcId="{30E5EA73-69FE-4C99-B7E6-D2785DA2F8C5}" destId="{E26692FF-ACB8-457E-931F-968856E48C1F}" srcOrd="4" destOrd="0" presId="urn:microsoft.com/office/officeart/2008/layout/VerticalCurvedList"/>
    <dgm:cxn modelId="{B63D658B-3A0C-4C22-9D5F-DBC295CA6AAE}" type="presParOf" srcId="{E26692FF-ACB8-457E-931F-968856E48C1F}" destId="{2B94B3DE-3FD1-4138-B6A8-86C32D7CDAE7}" srcOrd="0" destOrd="0" presId="urn:microsoft.com/office/officeart/2008/layout/VerticalCurvedList"/>
    <dgm:cxn modelId="{84BBCF10-18CB-4CA7-9F3E-F43786B25A47}" type="presParOf" srcId="{30E5EA73-69FE-4C99-B7E6-D2785DA2F8C5}" destId="{2E1E1092-929C-4D7A-AC2C-3DA7357AF1E8}" srcOrd="5" destOrd="0" presId="urn:microsoft.com/office/officeart/2008/layout/VerticalCurvedList"/>
    <dgm:cxn modelId="{C354ADF3-D014-4B1D-B331-BA4356CFCC37}" type="presParOf" srcId="{30E5EA73-69FE-4C99-B7E6-D2785DA2F8C5}" destId="{4961C40F-C08E-4D16-AB8E-FC62A43B11BB}" srcOrd="6" destOrd="0" presId="urn:microsoft.com/office/officeart/2008/layout/VerticalCurvedList"/>
    <dgm:cxn modelId="{99937AFD-D84F-4CC6-930E-6A3819566E81}" type="presParOf" srcId="{4961C40F-C08E-4D16-AB8E-FC62A43B11BB}" destId="{58A99791-976C-4270-ABCC-A15CE6943D6C}" srcOrd="0" destOrd="0" presId="urn:microsoft.com/office/officeart/2008/layout/VerticalCurvedList"/>
    <dgm:cxn modelId="{07BC5133-31ED-4912-8529-E8F8F93CA105}" type="presParOf" srcId="{30E5EA73-69FE-4C99-B7E6-D2785DA2F8C5}" destId="{C3BA5CAC-A39B-46AA-BE0F-E12BA875C6BA}" srcOrd="7" destOrd="0" presId="urn:microsoft.com/office/officeart/2008/layout/VerticalCurvedList"/>
    <dgm:cxn modelId="{D06D5ABE-C544-4B8B-8536-7C259114AAE1}" type="presParOf" srcId="{30E5EA73-69FE-4C99-B7E6-D2785DA2F8C5}" destId="{88A03FE9-3973-49F7-BD20-D9BA5BB67DC8}" srcOrd="8" destOrd="0" presId="urn:microsoft.com/office/officeart/2008/layout/VerticalCurvedList"/>
    <dgm:cxn modelId="{56D199BE-D62D-41FB-9BA9-35B1E8C0AEAD}" type="presParOf" srcId="{88A03FE9-3973-49F7-BD20-D9BA5BB67DC8}" destId="{2F6D85D9-5397-4257-8408-F4D9837A1129}" srcOrd="0" destOrd="0" presId="urn:microsoft.com/office/officeart/2008/layout/VerticalCurvedList"/>
    <dgm:cxn modelId="{E9095B74-AC91-416A-8F29-0CB01B15AD1C}" type="presParOf" srcId="{30E5EA73-69FE-4C99-B7E6-D2785DA2F8C5}" destId="{0CDDD9FC-E4EC-4AD2-A766-DE7C67E566F2}" srcOrd="9" destOrd="0" presId="urn:microsoft.com/office/officeart/2008/layout/VerticalCurvedList"/>
    <dgm:cxn modelId="{F893EF3F-1BEC-49A3-B661-75C85C7338A9}" type="presParOf" srcId="{30E5EA73-69FE-4C99-B7E6-D2785DA2F8C5}" destId="{D30EA54A-4EB8-4CCA-99EE-4D9481C58821}" srcOrd="10" destOrd="0" presId="urn:microsoft.com/office/officeart/2008/layout/VerticalCurvedList"/>
    <dgm:cxn modelId="{4CCCE661-7703-4232-ABE3-CC5EE07E4815}" type="presParOf" srcId="{D30EA54A-4EB8-4CCA-99EE-4D9481C58821}" destId="{1CB3F7E7-A80B-4A69-8110-0D103E2270D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Relational Algebra Equivalences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Query Optimization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Estimating Plan Costs</a:t>
          </a:r>
          <a:endParaRPr lang="en-US" sz="2800" dirty="0">
            <a:solidFill>
              <a:schemeClr val="bg1"/>
            </a:solidFill>
          </a:endParaRP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Enumerating Plans</a:t>
          </a:r>
          <a:endParaRPr lang="en-US" sz="2800" dirty="0">
            <a:solidFill>
              <a:schemeClr val="tx1"/>
            </a:solidFill>
          </a:endParaRP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Evaluating Query Plans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5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5"/>
      <dgm:spPr/>
    </dgm:pt>
    <dgm:pt modelId="{9C6C1869-E7B2-4FB9-A22B-16BADC04A189}" type="pres">
      <dgm:prSet presAssocID="{BE1645D6-1611-4DF4-8DF3-EEC32D8C4F8A}" presName="dstNode" presStyleLbl="node1" presStyleIdx="0" presStyleCnt="5"/>
      <dgm:spPr/>
    </dgm:pt>
    <dgm:pt modelId="{6CBFC6E9-E783-4FB0-858B-053AC4D10E77}" type="pres">
      <dgm:prSet presAssocID="{C4797427-72CE-41EC-9F4E-A308E1F1C0A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9160D9-D229-4BD2-84EF-C0A09CE31AE8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5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23FCBF6-1808-4DF8-BF95-4101B5AD6EC0}" type="pres">
      <dgm:prSet presAssocID="{020DE52D-4485-480D-9641-C45E840E866B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FD29CF-143B-4883-99C5-82E39D5E93FC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5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E3F15854-3C82-4172-B123-B6B29A3EE701}" type="pres">
      <dgm:prSet presAssocID="{594BF85D-E9BC-439A-80D6-0EB4896FAE66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50A15-9BA6-4D66-872F-503747CF5E9E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5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D8A7D59-D1E0-4F42-B10E-FE3DD7AFD1A3}" type="pres">
      <dgm:prSet presAssocID="{25D39C3D-207E-474C-848E-FB6DD16A7698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E1F670-75AE-4B95-AA4C-F63B5D7290B4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5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1EE6D31-D0D8-45FA-BAC3-14543CED8334}" type="pres">
      <dgm:prSet presAssocID="{C21CBBAD-FD3A-4E73-A5C6-7D6C79BA9E96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6C6BE9-1C76-43D7-8101-FA2C8D6739B3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5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5FECFEF9-B96D-47C2-B5D6-2C7F2CF4BB1D}" type="presOf" srcId="{C21CBBAD-FD3A-4E73-A5C6-7D6C79BA9E96}" destId="{41EE6D31-D0D8-45FA-BAC3-14543CED8334}" srcOrd="0" destOrd="0" presId="urn:microsoft.com/office/officeart/2008/layout/VerticalCurvedList"/>
    <dgm:cxn modelId="{0A6C0B73-C85C-4856-97FB-78263DA1BC70}" type="presOf" srcId="{25D39C3D-207E-474C-848E-FB6DD16A7698}" destId="{2D8A7D59-D1E0-4F42-B10E-FE3DD7AFD1A3}" srcOrd="0" destOrd="0" presId="urn:microsoft.com/office/officeart/2008/layout/VerticalCurvedList"/>
    <dgm:cxn modelId="{D5326CE7-10C5-4DF7-96D7-AC1DE6946D96}" type="presOf" srcId="{BE1645D6-1611-4DF4-8DF3-EEC32D8C4F8A}" destId="{8D4BB782-D1CB-4178-BD6C-378E667E109F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F4805329-4459-40F8-BEFA-1B41A66AF71B}" type="presOf" srcId="{C4797427-72CE-41EC-9F4E-A308E1F1C0A5}" destId="{6CBFC6E9-E783-4FB0-858B-053AC4D10E77}" srcOrd="0" destOrd="0" presId="urn:microsoft.com/office/officeart/2008/layout/VerticalCurvedList"/>
    <dgm:cxn modelId="{01063C58-8F04-447E-8A72-88D87DF48FB7}" type="presOf" srcId="{594BF85D-E9BC-439A-80D6-0EB4896FAE66}" destId="{E3F15854-3C82-4172-B123-B6B29A3EE701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046897A6-0367-4024-ADFF-55C8681ED8EB}" type="presOf" srcId="{020DE52D-4485-480D-9641-C45E840E866B}" destId="{623FCBF6-1808-4DF8-BF95-4101B5AD6EC0}" srcOrd="0" destOrd="0" presId="urn:microsoft.com/office/officeart/2008/layout/VerticalCurvedList"/>
    <dgm:cxn modelId="{3D949E21-0E6A-4DE4-BBDB-7B4C8C0D8A61}" type="presOf" srcId="{F697B42C-0438-4219-9447-F99531A21CCC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4F66DA3D-CB83-4E44-859E-1973E2C83E0F}" type="presParOf" srcId="{8D4BB782-D1CB-4178-BD6C-378E667E109F}" destId="{30E5EA73-69FE-4C99-B7E6-D2785DA2F8C5}" srcOrd="0" destOrd="0" presId="urn:microsoft.com/office/officeart/2008/layout/VerticalCurvedList"/>
    <dgm:cxn modelId="{EA926EC7-0ECA-4B3A-89B8-A86F6B859F40}" type="presParOf" srcId="{30E5EA73-69FE-4C99-B7E6-D2785DA2F8C5}" destId="{147482D8-F793-4B63-AC92-2D2E108DBAA0}" srcOrd="0" destOrd="0" presId="urn:microsoft.com/office/officeart/2008/layout/VerticalCurvedList"/>
    <dgm:cxn modelId="{81EED7D3-D4D3-4E4A-8F0D-6F3307E57504}" type="presParOf" srcId="{147482D8-F793-4B63-AC92-2D2E108DBAA0}" destId="{F2410933-DB5E-4543-A714-4AF5A203C95C}" srcOrd="0" destOrd="0" presId="urn:microsoft.com/office/officeart/2008/layout/VerticalCurvedList"/>
    <dgm:cxn modelId="{BC84082D-5060-4B22-9C63-9BAFAF1FC675}" type="presParOf" srcId="{147482D8-F793-4B63-AC92-2D2E108DBAA0}" destId="{C56633DC-E658-46D8-BE63-7CB1CCD3C8DC}" srcOrd="1" destOrd="0" presId="urn:microsoft.com/office/officeart/2008/layout/VerticalCurvedList"/>
    <dgm:cxn modelId="{F0B5EEC5-D875-4C44-AA63-28C78D3EEF0B}" type="presParOf" srcId="{147482D8-F793-4B63-AC92-2D2E108DBAA0}" destId="{82F03708-A2AD-459B-AB59-7BBD9EB44E67}" srcOrd="2" destOrd="0" presId="urn:microsoft.com/office/officeart/2008/layout/VerticalCurvedList"/>
    <dgm:cxn modelId="{716872B7-190E-404B-A8D1-FF01AA547636}" type="presParOf" srcId="{147482D8-F793-4B63-AC92-2D2E108DBAA0}" destId="{9C6C1869-E7B2-4FB9-A22B-16BADC04A189}" srcOrd="3" destOrd="0" presId="urn:microsoft.com/office/officeart/2008/layout/VerticalCurvedList"/>
    <dgm:cxn modelId="{F4975C62-9CAE-483B-AD8F-9F4300ADB511}" type="presParOf" srcId="{30E5EA73-69FE-4C99-B7E6-D2785DA2F8C5}" destId="{6CBFC6E9-E783-4FB0-858B-053AC4D10E77}" srcOrd="1" destOrd="0" presId="urn:microsoft.com/office/officeart/2008/layout/VerticalCurvedList"/>
    <dgm:cxn modelId="{36E8779C-B727-4352-9C48-82F505C17EBC}" type="presParOf" srcId="{30E5EA73-69FE-4C99-B7E6-D2785DA2F8C5}" destId="{4F9160D9-D229-4BD2-84EF-C0A09CE31AE8}" srcOrd="2" destOrd="0" presId="urn:microsoft.com/office/officeart/2008/layout/VerticalCurvedList"/>
    <dgm:cxn modelId="{BDD9129A-0E34-48DB-8EB5-6D4CCEE86122}" type="presParOf" srcId="{4F9160D9-D229-4BD2-84EF-C0A09CE31AE8}" destId="{1D9B0BA2-0AB2-4427-AE28-98650EADD147}" srcOrd="0" destOrd="0" presId="urn:microsoft.com/office/officeart/2008/layout/VerticalCurvedList"/>
    <dgm:cxn modelId="{01ED2C1F-A800-4549-90A8-7959B9A3EF5D}" type="presParOf" srcId="{30E5EA73-69FE-4C99-B7E6-D2785DA2F8C5}" destId="{623FCBF6-1808-4DF8-BF95-4101B5AD6EC0}" srcOrd="3" destOrd="0" presId="urn:microsoft.com/office/officeart/2008/layout/VerticalCurvedList"/>
    <dgm:cxn modelId="{389EED68-8EBF-4C4A-A903-600B59887421}" type="presParOf" srcId="{30E5EA73-69FE-4C99-B7E6-D2785DA2F8C5}" destId="{D4FD29CF-143B-4883-99C5-82E39D5E93FC}" srcOrd="4" destOrd="0" presId="urn:microsoft.com/office/officeart/2008/layout/VerticalCurvedList"/>
    <dgm:cxn modelId="{6647090C-1F9C-4B75-B982-DE09DF8FED91}" type="presParOf" srcId="{D4FD29CF-143B-4883-99C5-82E39D5E93FC}" destId="{2B94B3DE-3FD1-4138-B6A8-86C32D7CDAE7}" srcOrd="0" destOrd="0" presId="urn:microsoft.com/office/officeart/2008/layout/VerticalCurvedList"/>
    <dgm:cxn modelId="{E3EBFE49-251B-4D91-836B-6944282E5148}" type="presParOf" srcId="{30E5EA73-69FE-4C99-B7E6-D2785DA2F8C5}" destId="{E3F15854-3C82-4172-B123-B6B29A3EE701}" srcOrd="5" destOrd="0" presId="urn:microsoft.com/office/officeart/2008/layout/VerticalCurvedList"/>
    <dgm:cxn modelId="{441C5E47-9EB2-4315-AE42-EA98A8220F1F}" type="presParOf" srcId="{30E5EA73-69FE-4C99-B7E6-D2785DA2F8C5}" destId="{E2950A15-9BA6-4D66-872F-503747CF5E9E}" srcOrd="6" destOrd="0" presId="urn:microsoft.com/office/officeart/2008/layout/VerticalCurvedList"/>
    <dgm:cxn modelId="{0B6016D5-B3A3-45A9-9B00-8D7A6F0357EA}" type="presParOf" srcId="{E2950A15-9BA6-4D66-872F-503747CF5E9E}" destId="{58A99791-976C-4270-ABCC-A15CE6943D6C}" srcOrd="0" destOrd="0" presId="urn:microsoft.com/office/officeart/2008/layout/VerticalCurvedList"/>
    <dgm:cxn modelId="{AB169BB7-15A1-4456-873E-71A827C4C16A}" type="presParOf" srcId="{30E5EA73-69FE-4C99-B7E6-D2785DA2F8C5}" destId="{2D8A7D59-D1E0-4F42-B10E-FE3DD7AFD1A3}" srcOrd="7" destOrd="0" presId="urn:microsoft.com/office/officeart/2008/layout/VerticalCurvedList"/>
    <dgm:cxn modelId="{035F0991-1E37-454B-9D39-53C1F95E5DDD}" type="presParOf" srcId="{30E5EA73-69FE-4C99-B7E6-D2785DA2F8C5}" destId="{EEE1F670-75AE-4B95-AA4C-F63B5D7290B4}" srcOrd="8" destOrd="0" presId="urn:microsoft.com/office/officeart/2008/layout/VerticalCurvedList"/>
    <dgm:cxn modelId="{B4602C6E-8780-4D7E-8344-C8CC7B6A709F}" type="presParOf" srcId="{EEE1F670-75AE-4B95-AA4C-F63B5D7290B4}" destId="{2F6D85D9-5397-4257-8408-F4D9837A1129}" srcOrd="0" destOrd="0" presId="urn:microsoft.com/office/officeart/2008/layout/VerticalCurvedList"/>
    <dgm:cxn modelId="{FF1E71AE-DA23-4F84-970B-6A67E81F81AC}" type="presParOf" srcId="{30E5EA73-69FE-4C99-B7E6-D2785DA2F8C5}" destId="{41EE6D31-D0D8-45FA-BAC3-14543CED8334}" srcOrd="9" destOrd="0" presId="urn:microsoft.com/office/officeart/2008/layout/VerticalCurvedList"/>
    <dgm:cxn modelId="{1930CA9D-E153-4FB9-AD58-921FE7232EE9}" type="presParOf" srcId="{30E5EA73-69FE-4C99-B7E6-D2785DA2F8C5}" destId="{E26C6BE9-1C76-43D7-8101-FA2C8D6739B3}" srcOrd="10" destOrd="0" presId="urn:microsoft.com/office/officeart/2008/layout/VerticalCurvedList"/>
    <dgm:cxn modelId="{87ED7B29-4292-4DD8-9BF1-B5264F232475}" type="presParOf" srcId="{E26C6BE9-1C76-43D7-8101-FA2C8D6739B3}" destId="{1CB3F7E7-A80B-4A69-8110-0D103E2270D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Relational Algebra Equivalences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Query Optimization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Estimating Plan Costs</a:t>
          </a:r>
          <a:endParaRPr lang="en-US" sz="2800" dirty="0">
            <a:solidFill>
              <a:schemeClr val="bg1"/>
            </a:solidFill>
          </a:endParaRP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Enumerating Plans</a:t>
          </a:r>
          <a:endParaRPr lang="en-US" sz="2800" dirty="0">
            <a:solidFill>
              <a:schemeClr val="tx1"/>
            </a:solidFill>
          </a:endParaRP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Evaluating Query Plans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5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5"/>
      <dgm:spPr/>
    </dgm:pt>
    <dgm:pt modelId="{9C6C1869-E7B2-4FB9-A22B-16BADC04A189}" type="pres">
      <dgm:prSet presAssocID="{BE1645D6-1611-4DF4-8DF3-EEC32D8C4F8A}" presName="dstNode" presStyleLbl="node1" presStyleIdx="0" presStyleCnt="5"/>
      <dgm:spPr/>
    </dgm:pt>
    <dgm:pt modelId="{E671A26C-E985-44C3-9E75-918B6E88F282}" type="pres">
      <dgm:prSet presAssocID="{C4797427-72CE-41EC-9F4E-A308E1F1C0A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151AE-55A3-4D0A-8E95-5EB86E1FD6A7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5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FAD0DA2-BDA8-4BD6-B3A0-CA53A2B7A525}" type="pres">
      <dgm:prSet presAssocID="{020DE52D-4485-480D-9641-C45E840E866B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BD1B05-38CE-4072-BA04-D5D5E2BA7399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5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BE59F29-644C-44A0-A659-C6094DE23F11}" type="pres">
      <dgm:prSet presAssocID="{594BF85D-E9BC-439A-80D6-0EB4896FAE66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CB46F2-2587-4FBF-91D6-29611E07AE54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5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87FD33F-6535-4749-8D69-274373746B2F}" type="pres">
      <dgm:prSet presAssocID="{25D39C3D-207E-474C-848E-FB6DD16A7698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B2E4D-DCF8-4C1D-8169-A7FF513662B7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5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65D1838-8C13-4770-94BF-01C2C25EAF54}" type="pres">
      <dgm:prSet presAssocID="{C21CBBAD-FD3A-4E73-A5C6-7D6C79BA9E96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B27AB-D0A4-4F79-9722-BCD5CBAE2ADD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5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DB3376ED-5339-4DEE-A0BB-322D363217D8}" type="presOf" srcId="{594BF85D-E9BC-439A-80D6-0EB4896FAE66}" destId="{1BE59F29-644C-44A0-A659-C6094DE23F11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DCFEACBE-F706-47BE-8638-13F1509F4F24}" type="presOf" srcId="{BE1645D6-1611-4DF4-8DF3-EEC32D8C4F8A}" destId="{8D4BB782-D1CB-4178-BD6C-378E667E109F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E2C18D24-4E14-44E1-B1E9-1725088E8E49}" type="presOf" srcId="{F697B42C-0438-4219-9447-F99531A21CCC}" destId="{C56633DC-E658-46D8-BE63-7CB1CCD3C8DC}" srcOrd="0" destOrd="0" presId="urn:microsoft.com/office/officeart/2008/layout/VerticalCurvedList"/>
    <dgm:cxn modelId="{C0FD5060-8900-41A0-A734-BE67AF41C7D6}" type="presOf" srcId="{C21CBBAD-FD3A-4E73-A5C6-7D6C79BA9E96}" destId="{565D1838-8C13-4770-94BF-01C2C25EAF54}" srcOrd="0" destOrd="0" presId="urn:microsoft.com/office/officeart/2008/layout/VerticalCurvedList"/>
    <dgm:cxn modelId="{4BA7D477-4DFB-430E-A3F0-8D119E68D672}" type="presOf" srcId="{020DE52D-4485-480D-9641-C45E840E866B}" destId="{4FAD0DA2-BDA8-4BD6-B3A0-CA53A2B7A525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7B734E4B-356D-4E1F-A5F3-C16E362C0837}" type="presOf" srcId="{25D39C3D-207E-474C-848E-FB6DD16A7698}" destId="{387FD33F-6535-4749-8D69-274373746B2F}" srcOrd="0" destOrd="0" presId="urn:microsoft.com/office/officeart/2008/layout/VerticalCurvedList"/>
    <dgm:cxn modelId="{7A012813-7592-4C8B-A7DA-AB1960C7CCBC}" type="presOf" srcId="{C4797427-72CE-41EC-9F4E-A308E1F1C0A5}" destId="{E671A26C-E985-44C3-9E75-918B6E88F282}" srcOrd="0" destOrd="0" presId="urn:microsoft.com/office/officeart/2008/layout/VerticalCurvedList"/>
    <dgm:cxn modelId="{739E6E32-BBE5-40D9-AA33-ED5E1341FE42}" type="presParOf" srcId="{8D4BB782-D1CB-4178-BD6C-378E667E109F}" destId="{30E5EA73-69FE-4C99-B7E6-D2785DA2F8C5}" srcOrd="0" destOrd="0" presId="urn:microsoft.com/office/officeart/2008/layout/VerticalCurvedList"/>
    <dgm:cxn modelId="{46A0915E-2B84-47E4-B569-387E98876D9C}" type="presParOf" srcId="{30E5EA73-69FE-4C99-B7E6-D2785DA2F8C5}" destId="{147482D8-F793-4B63-AC92-2D2E108DBAA0}" srcOrd="0" destOrd="0" presId="urn:microsoft.com/office/officeart/2008/layout/VerticalCurvedList"/>
    <dgm:cxn modelId="{2337ED26-08AB-42D0-A19D-6A44D3836E12}" type="presParOf" srcId="{147482D8-F793-4B63-AC92-2D2E108DBAA0}" destId="{F2410933-DB5E-4543-A714-4AF5A203C95C}" srcOrd="0" destOrd="0" presId="urn:microsoft.com/office/officeart/2008/layout/VerticalCurvedList"/>
    <dgm:cxn modelId="{E265A5DF-E026-4D25-82C6-048AB7804080}" type="presParOf" srcId="{147482D8-F793-4B63-AC92-2D2E108DBAA0}" destId="{C56633DC-E658-46D8-BE63-7CB1CCD3C8DC}" srcOrd="1" destOrd="0" presId="urn:microsoft.com/office/officeart/2008/layout/VerticalCurvedList"/>
    <dgm:cxn modelId="{30AD950F-1469-486E-A17B-7F114D73C86A}" type="presParOf" srcId="{147482D8-F793-4B63-AC92-2D2E108DBAA0}" destId="{82F03708-A2AD-459B-AB59-7BBD9EB44E67}" srcOrd="2" destOrd="0" presId="urn:microsoft.com/office/officeart/2008/layout/VerticalCurvedList"/>
    <dgm:cxn modelId="{EFCBC6CF-386E-466D-8CBE-329A2531899C}" type="presParOf" srcId="{147482D8-F793-4B63-AC92-2D2E108DBAA0}" destId="{9C6C1869-E7B2-4FB9-A22B-16BADC04A189}" srcOrd="3" destOrd="0" presId="urn:microsoft.com/office/officeart/2008/layout/VerticalCurvedList"/>
    <dgm:cxn modelId="{D50BF8D2-670B-4451-AE0C-35D56CA3BB6A}" type="presParOf" srcId="{30E5EA73-69FE-4C99-B7E6-D2785DA2F8C5}" destId="{E671A26C-E985-44C3-9E75-918B6E88F282}" srcOrd="1" destOrd="0" presId="urn:microsoft.com/office/officeart/2008/layout/VerticalCurvedList"/>
    <dgm:cxn modelId="{70C34577-066A-47DF-B2F6-6335A36C7B92}" type="presParOf" srcId="{30E5EA73-69FE-4C99-B7E6-D2785DA2F8C5}" destId="{07E151AE-55A3-4D0A-8E95-5EB86E1FD6A7}" srcOrd="2" destOrd="0" presId="urn:microsoft.com/office/officeart/2008/layout/VerticalCurvedList"/>
    <dgm:cxn modelId="{05291842-805D-4758-A536-2EF008B25324}" type="presParOf" srcId="{07E151AE-55A3-4D0A-8E95-5EB86E1FD6A7}" destId="{1D9B0BA2-0AB2-4427-AE28-98650EADD147}" srcOrd="0" destOrd="0" presId="urn:microsoft.com/office/officeart/2008/layout/VerticalCurvedList"/>
    <dgm:cxn modelId="{4512C0C5-B112-47D0-AF4E-22B14F1D3BCF}" type="presParOf" srcId="{30E5EA73-69FE-4C99-B7E6-D2785DA2F8C5}" destId="{4FAD0DA2-BDA8-4BD6-B3A0-CA53A2B7A525}" srcOrd="3" destOrd="0" presId="urn:microsoft.com/office/officeart/2008/layout/VerticalCurvedList"/>
    <dgm:cxn modelId="{22A65AD0-B5A1-4C3A-A973-85AA7C106EB6}" type="presParOf" srcId="{30E5EA73-69FE-4C99-B7E6-D2785DA2F8C5}" destId="{48BD1B05-38CE-4072-BA04-D5D5E2BA7399}" srcOrd="4" destOrd="0" presId="urn:microsoft.com/office/officeart/2008/layout/VerticalCurvedList"/>
    <dgm:cxn modelId="{B5672FDE-8FA4-46FB-AC42-BEC210E8C561}" type="presParOf" srcId="{48BD1B05-38CE-4072-BA04-D5D5E2BA7399}" destId="{2B94B3DE-3FD1-4138-B6A8-86C32D7CDAE7}" srcOrd="0" destOrd="0" presId="urn:microsoft.com/office/officeart/2008/layout/VerticalCurvedList"/>
    <dgm:cxn modelId="{BEBF7F42-5A0F-4730-A4F4-909D3D710F2F}" type="presParOf" srcId="{30E5EA73-69FE-4C99-B7E6-D2785DA2F8C5}" destId="{1BE59F29-644C-44A0-A659-C6094DE23F11}" srcOrd="5" destOrd="0" presId="urn:microsoft.com/office/officeart/2008/layout/VerticalCurvedList"/>
    <dgm:cxn modelId="{848EC958-C935-490A-912E-6EA9E13A7755}" type="presParOf" srcId="{30E5EA73-69FE-4C99-B7E6-D2785DA2F8C5}" destId="{D0CB46F2-2587-4FBF-91D6-29611E07AE54}" srcOrd="6" destOrd="0" presId="urn:microsoft.com/office/officeart/2008/layout/VerticalCurvedList"/>
    <dgm:cxn modelId="{4B034BE8-FAC1-4439-B5C5-A0CE3C660E95}" type="presParOf" srcId="{D0CB46F2-2587-4FBF-91D6-29611E07AE54}" destId="{58A99791-976C-4270-ABCC-A15CE6943D6C}" srcOrd="0" destOrd="0" presId="urn:microsoft.com/office/officeart/2008/layout/VerticalCurvedList"/>
    <dgm:cxn modelId="{CEEC30FD-F8B1-454D-A18F-F548086D60B1}" type="presParOf" srcId="{30E5EA73-69FE-4C99-B7E6-D2785DA2F8C5}" destId="{387FD33F-6535-4749-8D69-274373746B2F}" srcOrd="7" destOrd="0" presId="urn:microsoft.com/office/officeart/2008/layout/VerticalCurvedList"/>
    <dgm:cxn modelId="{A352D0C8-A70B-4E9E-90BE-47BD1B50477C}" type="presParOf" srcId="{30E5EA73-69FE-4C99-B7E6-D2785DA2F8C5}" destId="{D46B2E4D-DCF8-4C1D-8169-A7FF513662B7}" srcOrd="8" destOrd="0" presId="urn:microsoft.com/office/officeart/2008/layout/VerticalCurvedList"/>
    <dgm:cxn modelId="{286B087B-45EA-4AA8-B2CF-C9FF09FAF0C0}" type="presParOf" srcId="{D46B2E4D-DCF8-4C1D-8169-A7FF513662B7}" destId="{2F6D85D9-5397-4257-8408-F4D9837A1129}" srcOrd="0" destOrd="0" presId="urn:microsoft.com/office/officeart/2008/layout/VerticalCurvedList"/>
    <dgm:cxn modelId="{1D2B46BA-5E21-4FFE-8D7F-DABECDF3C38C}" type="presParOf" srcId="{30E5EA73-69FE-4C99-B7E6-D2785DA2F8C5}" destId="{565D1838-8C13-4770-94BF-01C2C25EAF54}" srcOrd="9" destOrd="0" presId="urn:microsoft.com/office/officeart/2008/layout/VerticalCurvedList"/>
    <dgm:cxn modelId="{CB931F09-750A-4FB9-BD67-7B578E2C65B7}" type="presParOf" srcId="{30E5EA73-69FE-4C99-B7E6-D2785DA2F8C5}" destId="{4EBB27AB-D0A4-4F79-9722-BCD5CBAE2ADD}" srcOrd="10" destOrd="0" presId="urn:microsoft.com/office/officeart/2008/layout/VerticalCurvedList"/>
    <dgm:cxn modelId="{E120B65A-DEEE-4F84-9407-8DD149866406}" type="presParOf" srcId="{4EBB27AB-D0A4-4F79-9722-BCD5CBAE2ADD}" destId="{1CB3F7E7-A80B-4A69-8110-0D103E2270D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16.wmf"/><Relationship Id="rId1" Type="http://schemas.openxmlformats.org/officeDocument/2006/relationships/image" Target="../media/image21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00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84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62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0709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40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35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53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</a:t>
            </a:r>
            <a:r>
              <a:rPr lang="en-US" baseline="0" smtClean="0"/>
              <a:t>all </a:t>
            </a:r>
            <a:r>
              <a:rPr lang="en-US" sz="1200" smtClean="0"/>
              <a:t>Query optimization is one of the most important tasks of a relational DBMS</a:t>
            </a:r>
          </a:p>
          <a:p>
            <a:r>
              <a:rPr lang="en-US" baseline="0" smtClean="0"/>
              <a:t>is </a:t>
            </a:r>
            <a:r>
              <a:rPr lang="en-US" baseline="0" dirty="0" smtClean="0"/>
              <a:t>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04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85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</a:t>
            </a:r>
            <a:r>
              <a:rPr lang="en-US" baseline="0" smtClean="0"/>
              <a:t>all </a:t>
            </a:r>
            <a:r>
              <a:rPr lang="en-US" sz="1200" smtClean="0"/>
              <a:t>Query optimization is one of the most important tasks of a relational DBMS</a:t>
            </a:r>
          </a:p>
          <a:p>
            <a:r>
              <a:rPr lang="en-US" baseline="0" smtClean="0"/>
              <a:t>is </a:t>
            </a:r>
            <a:r>
              <a:rPr lang="en-US" baseline="0" dirty="0" smtClean="0"/>
              <a:t>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25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30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10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827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8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0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.jpe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4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20.bin"/><Relationship Id="rId18" Type="http://schemas.openxmlformats.org/officeDocument/2006/relationships/oleObject" Target="../embeddings/oleObject23.bin"/><Relationship Id="rId3" Type="http://schemas.openxmlformats.org/officeDocument/2006/relationships/oleObject" Target="../embeddings/oleObject15.bin"/><Relationship Id="rId21" Type="http://schemas.openxmlformats.org/officeDocument/2006/relationships/image" Target="../media/image19.wmf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5.wmf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image" Target="../media/image16.wmf"/><Relationship Id="rId23" Type="http://schemas.openxmlformats.org/officeDocument/2006/relationships/image" Target="../media/image20.wmf"/><Relationship Id="rId10" Type="http://schemas.openxmlformats.org/officeDocument/2006/relationships/image" Target="../media/image14.wmf"/><Relationship Id="rId19" Type="http://schemas.openxmlformats.org/officeDocument/2006/relationships/image" Target="../media/image18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1.bin"/><Relationship Id="rId22" Type="http://schemas.openxmlformats.org/officeDocument/2006/relationships/oleObject" Target="../embeddings/oleObject25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1.jpe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3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2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30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1.jpe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28.wmf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image" Target="../media/image1.jpeg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DBMS Internals- Part IX</a:t>
            </a:r>
            <a:br>
              <a:rPr lang="en-US" dirty="0" smtClean="0"/>
            </a:br>
            <a:r>
              <a:rPr lang="en-US" dirty="0" smtClean="0"/>
              <a:t>Lecture 20, </a:t>
            </a:r>
            <a:r>
              <a:rPr lang="en-US" dirty="0" smtClean="0"/>
              <a:t>March 31,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 Manager: </a:t>
            </a:r>
            <a:r>
              <a:rPr lang="en-US" dirty="0" smtClean="0"/>
              <a:t>Statistics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4648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would you store at the Statistics component?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NTuples</a:t>
            </a:r>
            <a:r>
              <a:rPr lang="en-US" sz="2400" dirty="0" smtClean="0">
                <a:solidFill>
                  <a:srgbClr val="00B050"/>
                </a:solidFill>
              </a:rPr>
              <a:t>(R)</a:t>
            </a:r>
            <a:r>
              <a:rPr lang="en-US" sz="2400" dirty="0" smtClean="0"/>
              <a:t>: # records for table 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NPages</a:t>
            </a:r>
            <a:r>
              <a:rPr lang="en-US" sz="2400" dirty="0" smtClean="0">
                <a:solidFill>
                  <a:srgbClr val="00B050"/>
                </a:solidFill>
              </a:rPr>
              <a:t>(R)</a:t>
            </a:r>
            <a:r>
              <a:rPr lang="en-US" sz="2400" dirty="0" smtClean="0"/>
              <a:t>: # pages for 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NKeys</a:t>
            </a:r>
            <a:r>
              <a:rPr lang="en-US" sz="2400" dirty="0" smtClean="0">
                <a:solidFill>
                  <a:srgbClr val="00B050"/>
                </a:solidFill>
              </a:rPr>
              <a:t>(I)</a:t>
            </a:r>
            <a:r>
              <a:rPr lang="en-US" sz="2400" dirty="0" smtClean="0"/>
              <a:t>: # distinct key values for index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INPages</a:t>
            </a:r>
            <a:r>
              <a:rPr lang="en-US" sz="2400" dirty="0" smtClean="0">
                <a:solidFill>
                  <a:srgbClr val="00B050"/>
                </a:solidFill>
              </a:rPr>
              <a:t>(I)</a:t>
            </a:r>
            <a:r>
              <a:rPr lang="en-US" sz="2400" dirty="0" smtClean="0"/>
              <a:t>: # pages for index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IHeight</a:t>
            </a:r>
            <a:r>
              <a:rPr lang="en-US" sz="2400" dirty="0" smtClean="0">
                <a:solidFill>
                  <a:srgbClr val="00B050"/>
                </a:solidFill>
              </a:rPr>
              <a:t>(I)</a:t>
            </a:r>
            <a:r>
              <a:rPr lang="en-US" sz="2400" dirty="0" smtClean="0"/>
              <a:t>: # levels for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ILow</a:t>
            </a:r>
            <a:r>
              <a:rPr lang="en-US" sz="2400" dirty="0" smtClean="0">
                <a:solidFill>
                  <a:srgbClr val="00B050"/>
                </a:solidFill>
              </a:rPr>
              <a:t>(I), </a:t>
            </a:r>
            <a:r>
              <a:rPr lang="en-US" sz="2400" dirty="0" err="1" smtClean="0">
                <a:solidFill>
                  <a:srgbClr val="00B050"/>
                </a:solidFill>
              </a:rPr>
              <a:t>IHigh</a:t>
            </a:r>
            <a:r>
              <a:rPr lang="en-US" sz="2400" dirty="0" smtClean="0">
                <a:solidFill>
                  <a:srgbClr val="00B050"/>
                </a:solidFill>
              </a:rPr>
              <a:t>(I)</a:t>
            </a:r>
            <a:r>
              <a:rPr lang="en-US" sz="2400" dirty="0" smtClean="0"/>
              <a:t>: range of values for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...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Such statistics are important for estimating plan costs and result sizes (</a:t>
            </a:r>
            <a:r>
              <a:rPr lang="en-US" i="1" dirty="0" smtClean="0"/>
              <a:t>to be discussed shortly!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66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SQL Blocks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SQL queries are optimized by </a:t>
            </a:r>
            <a:r>
              <a:rPr lang="en-US" sz="2800" i="1" dirty="0" smtClean="0"/>
              <a:t>decomposing</a:t>
            </a:r>
            <a:r>
              <a:rPr lang="en-US" sz="2800" dirty="0" smtClean="0"/>
              <a:t> them into a collection of smaller units, called </a:t>
            </a:r>
            <a:r>
              <a:rPr lang="en-US" sz="2800" dirty="0" smtClean="0">
                <a:solidFill>
                  <a:srgbClr val="0070C0"/>
                </a:solidFill>
              </a:rPr>
              <a:t>blocks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block is an SQL query with: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No nesting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Exactly 1 SELECT and 1 FROM clauses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At most 1 WHERE, 1 GROUP BY and 1 HAVING clauses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typical relational query optimizer concentrates on optimizing a single block at a time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9185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Translating SQL Queries Into Relational Algebra Trees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828800"/>
            <a:ext cx="3276600" cy="1643063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sz="1800"/>
              <a:t>select name</a:t>
            </a:r>
          </a:p>
          <a:p>
            <a:pPr algn="l"/>
            <a:r>
              <a:rPr lang="en-US" sz="1800"/>
              <a:t>from STUDENT, TAKES</a:t>
            </a:r>
          </a:p>
          <a:p>
            <a:pPr algn="l"/>
            <a:r>
              <a:rPr lang="en-US" sz="1800"/>
              <a:t>where c-id=‘415’ and</a:t>
            </a:r>
          </a:p>
          <a:p>
            <a:pPr algn="l"/>
            <a:r>
              <a:rPr lang="en-US" sz="1800"/>
              <a:t>STUDENT.ssn=TAKES.ssn</a:t>
            </a:r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810000" y="2514600"/>
            <a:ext cx="1905000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029200" y="1219200"/>
            <a:ext cx="3629025" cy="2784475"/>
            <a:chOff x="3234" y="912"/>
            <a:chExt cx="2286" cy="1754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11" name="Object 2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96" name="Equation" r:id="rId4" imgW="215640" imgH="177480" progId="Equation.3">
                    <p:embed/>
                  </p:oleObj>
                </mc:Choice>
                <mc:Fallback>
                  <p:oleObj name="Equation" r:id="rId4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52400" y="4114800"/>
            <a:ext cx="899618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An SQL block can be thought of as an algebra expression containing: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 smtClean="0"/>
              <a:t>A cross-product of all relations in the FROM clause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 smtClean="0"/>
              <a:t>Selections in the WHERE clause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 smtClean="0"/>
              <a:t>Projections in the SELECT clause</a:t>
            </a:r>
          </a:p>
          <a:p>
            <a:pPr marL="742950" lvl="1" indent="-285750">
              <a:buFont typeface="Wingdings" pitchFamily="2" charset="2"/>
              <a:buChar char="§"/>
            </a:pPr>
            <a:endParaRPr lang="en-US" sz="24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 smtClean="0"/>
              <a:t>Remaining operators can be carried out on the result of such </a:t>
            </a:r>
            <a:br>
              <a:rPr lang="en-US" sz="2400" dirty="0" smtClean="0"/>
            </a:br>
            <a:r>
              <a:rPr lang="en-US" sz="2400" dirty="0" smtClean="0"/>
              <a:t>SQL block </a:t>
            </a:r>
            <a:endParaRPr lang="en-US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905000" y="3546475"/>
            <a:ext cx="533400" cy="568325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243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3810000" y="33115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029200" y="4343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7210425" y="430212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>
            <p:extLst/>
          </p:nvPr>
        </p:nvGraphicFramePr>
        <p:xfrm>
          <a:off x="6629400" y="2854325"/>
          <a:ext cx="4889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4" name="Equation" r:id="rId4" imgW="215640" imgH="177480" progId="Equation.3">
                  <p:embed/>
                </p:oleObj>
              </mc:Choice>
              <mc:Fallback>
                <p:oleObj name="Equation" r:id="rId4" imgW="215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854325"/>
                        <a:ext cx="4889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Line 11"/>
          <p:cNvSpPr>
            <a:spLocks noChangeShapeType="1"/>
          </p:cNvSpPr>
          <p:nvPr/>
        </p:nvSpPr>
        <p:spPr bwMode="auto">
          <a:xfrm flipH="1" flipV="1">
            <a:off x="7162800" y="3082925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V="1">
            <a:off x="7848600" y="3921125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7543800" y="33115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s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53225" y="2016125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p</a:t>
            </a:r>
          </a:p>
        </p:txBody>
      </p:sp>
      <p:sp>
        <p:nvSpPr>
          <p:cNvPr id="27" name="Line 15"/>
          <p:cNvSpPr>
            <a:spLocks noChangeShapeType="1"/>
          </p:cNvSpPr>
          <p:nvPr/>
        </p:nvSpPr>
        <p:spPr bwMode="auto">
          <a:xfrm flipV="1">
            <a:off x="6905625" y="247332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8" name="Group 16"/>
          <p:cNvGrpSpPr>
            <a:grpSpLocks/>
          </p:cNvGrpSpPr>
          <p:nvPr/>
        </p:nvGrpSpPr>
        <p:grpSpPr bwMode="auto">
          <a:xfrm>
            <a:off x="533400" y="2092325"/>
            <a:ext cx="3629025" cy="2784475"/>
            <a:chOff x="3234" y="912"/>
            <a:chExt cx="2286" cy="1754"/>
          </a:xfrm>
        </p:grpSpPr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31" name="Text Box 19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32" name="Object 3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35" name="Equation" r:id="rId6" imgW="215640" imgH="177480" progId="Equation.3">
                    <p:embed/>
                  </p:oleObj>
                </mc:Choice>
                <mc:Fallback>
                  <p:oleObj name="Equation" r:id="rId6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Line 21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" name="Line 23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37" name="Text Box 2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38" name="Line 2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9" name="Line 27"/>
          <p:cNvSpPr>
            <a:spLocks noChangeShapeType="1"/>
          </p:cNvSpPr>
          <p:nvPr/>
        </p:nvSpPr>
        <p:spPr bwMode="auto">
          <a:xfrm flipV="1">
            <a:off x="6096000" y="3235325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4267200" y="209232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33400" y="5181600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029200" y="5181600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159000" y="5257800"/>
            <a:ext cx="2003425" cy="3810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876800" y="5334000"/>
            <a:ext cx="1614488" cy="3048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458465" y="5704811"/>
            <a:ext cx="210846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Still the same result!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838200" y="6248400"/>
            <a:ext cx="76200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How can this be guaranteed?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85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23" grpId="0" animBg="1"/>
      <p:bldP spid="24" grpId="0" animBg="1"/>
      <p:bldP spid="25" grpId="0"/>
      <p:bldP spid="26" grpId="0"/>
      <p:bldP spid="27" grpId="0" animBg="1"/>
      <p:bldP spid="39" grpId="0" animBg="1"/>
      <p:bldP spid="40" grpId="0"/>
      <p:bldP spid="51" grpId="0" animBg="1"/>
      <p:bldP spid="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41" name="Line 4"/>
          <p:cNvSpPr>
            <a:spLocks noChangeShapeType="1"/>
          </p:cNvSpPr>
          <p:nvPr/>
        </p:nvSpPr>
        <p:spPr bwMode="auto">
          <a:xfrm>
            <a:off x="3810000" y="33115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5029200" y="4343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7210425" y="430212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graphicFrame>
        <p:nvGraphicFramePr>
          <p:cNvPr id="44" name="Object 2"/>
          <p:cNvGraphicFramePr>
            <a:graphicFrameLocks noChangeAspect="1"/>
          </p:cNvGraphicFramePr>
          <p:nvPr>
            <p:extLst/>
          </p:nvPr>
        </p:nvGraphicFramePr>
        <p:xfrm>
          <a:off x="6629400" y="2854325"/>
          <a:ext cx="4889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8" name="Equation" r:id="rId4" imgW="215640" imgH="177480" progId="Equation.3">
                  <p:embed/>
                </p:oleObj>
              </mc:Choice>
              <mc:Fallback>
                <p:oleObj name="Equation" r:id="rId4" imgW="215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854325"/>
                        <a:ext cx="4889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Line 11"/>
          <p:cNvSpPr>
            <a:spLocks noChangeShapeType="1"/>
          </p:cNvSpPr>
          <p:nvPr/>
        </p:nvSpPr>
        <p:spPr bwMode="auto">
          <a:xfrm flipH="1" flipV="1">
            <a:off x="7162800" y="3082925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 flipV="1">
            <a:off x="7848600" y="3921125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" name="Text Box 13"/>
          <p:cNvSpPr txBox="1">
            <a:spLocks noChangeArrowheads="1"/>
          </p:cNvSpPr>
          <p:nvPr/>
        </p:nvSpPr>
        <p:spPr bwMode="auto">
          <a:xfrm>
            <a:off x="7543800" y="33115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s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6753225" y="2016125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p</a:t>
            </a:r>
          </a:p>
        </p:txBody>
      </p:sp>
      <p:sp>
        <p:nvSpPr>
          <p:cNvPr id="49" name="Line 15"/>
          <p:cNvSpPr>
            <a:spLocks noChangeShapeType="1"/>
          </p:cNvSpPr>
          <p:nvPr/>
        </p:nvSpPr>
        <p:spPr bwMode="auto">
          <a:xfrm flipV="1">
            <a:off x="6905625" y="247332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0" name="Group 16"/>
          <p:cNvGrpSpPr>
            <a:grpSpLocks/>
          </p:cNvGrpSpPr>
          <p:nvPr/>
        </p:nvGrpSpPr>
        <p:grpSpPr bwMode="auto">
          <a:xfrm>
            <a:off x="533400" y="2092325"/>
            <a:ext cx="3629025" cy="2784475"/>
            <a:chOff x="3234" y="912"/>
            <a:chExt cx="2286" cy="1754"/>
          </a:xfrm>
        </p:grpSpPr>
        <p:sp>
          <p:nvSpPr>
            <p:cNvPr id="51" name="Text Box 17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52" name="Text Box 18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53" name="Text Box 19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54" name="Object 3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59" name="Equation" r:id="rId6" imgW="215640" imgH="177480" progId="Equation.3">
                    <p:embed/>
                  </p:oleObj>
                </mc:Choice>
                <mc:Fallback>
                  <p:oleObj name="Equation" r:id="rId6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" name="Line 21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Text Box 2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59" name="Text Box 2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60" name="Line 2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1" name="Line 27"/>
          <p:cNvSpPr>
            <a:spLocks noChangeShapeType="1"/>
          </p:cNvSpPr>
          <p:nvPr/>
        </p:nvSpPr>
        <p:spPr bwMode="auto">
          <a:xfrm flipV="1">
            <a:off x="6096000" y="3235325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4267200" y="209232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Canonical form</a:t>
            </a:r>
          </a:p>
        </p:txBody>
      </p:sp>
      <p:sp>
        <p:nvSpPr>
          <p:cNvPr id="63" name="Rectangle 27"/>
          <p:cNvSpPr>
            <a:spLocks noChangeArrowheads="1"/>
          </p:cNvSpPr>
          <p:nvPr/>
        </p:nvSpPr>
        <p:spPr bwMode="auto">
          <a:xfrm rot="2826330">
            <a:off x="1525588" y="3854450"/>
            <a:ext cx="1524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28"/>
          <p:cNvSpPr>
            <a:spLocks noChangeArrowheads="1"/>
          </p:cNvSpPr>
          <p:nvPr/>
        </p:nvSpPr>
        <p:spPr bwMode="auto">
          <a:xfrm rot="18642518">
            <a:off x="3307556" y="3815557"/>
            <a:ext cx="179387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29"/>
          <p:cNvSpPr>
            <a:spLocks noChangeArrowheads="1"/>
          </p:cNvSpPr>
          <p:nvPr/>
        </p:nvSpPr>
        <p:spPr bwMode="auto">
          <a:xfrm>
            <a:off x="1320800" y="3235325"/>
            <a:ext cx="7239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Rectangle 30"/>
          <p:cNvSpPr>
            <a:spLocks noChangeArrowheads="1"/>
          </p:cNvSpPr>
          <p:nvPr/>
        </p:nvSpPr>
        <p:spPr bwMode="auto">
          <a:xfrm>
            <a:off x="1485900" y="2524125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31"/>
          <p:cNvSpPr>
            <a:spLocks noChangeArrowheads="1"/>
          </p:cNvSpPr>
          <p:nvPr/>
        </p:nvSpPr>
        <p:spPr bwMode="auto">
          <a:xfrm rot="18642518">
            <a:off x="8222456" y="3815557"/>
            <a:ext cx="179387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 rot="2826330">
            <a:off x="5830888" y="3752850"/>
            <a:ext cx="1524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 rot="18642518">
            <a:off x="7603331" y="2948782"/>
            <a:ext cx="87313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7099300" y="2435225"/>
            <a:ext cx="1905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304801" y="5486400"/>
            <a:ext cx="8353424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OBSERVATION: try to perform </a:t>
            </a:r>
            <a:r>
              <a:rPr lang="en-US" sz="2400" dirty="0">
                <a:solidFill>
                  <a:schemeClr val="tx1"/>
                </a:solidFill>
              </a:rPr>
              <a:t>selections and projections </a:t>
            </a:r>
            <a:r>
              <a:rPr lang="en-US" sz="2400" dirty="0" smtClean="0">
                <a:solidFill>
                  <a:schemeClr val="tx1"/>
                </a:solidFill>
              </a:rPr>
              <a:t>early!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01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grpSp>
        <p:nvGrpSpPr>
          <p:cNvPr id="33" name="Group 25"/>
          <p:cNvGrpSpPr>
            <a:grpSpLocks/>
          </p:cNvGrpSpPr>
          <p:nvPr/>
        </p:nvGrpSpPr>
        <p:grpSpPr bwMode="auto">
          <a:xfrm>
            <a:off x="2590800" y="2244725"/>
            <a:ext cx="3629025" cy="2784475"/>
            <a:chOff x="3168" y="1104"/>
            <a:chExt cx="2286" cy="1754"/>
          </a:xfrm>
        </p:grpSpPr>
        <p:sp>
          <p:nvSpPr>
            <p:cNvPr id="34" name="Text Box 4"/>
            <p:cNvSpPr txBox="1">
              <a:spLocks noChangeArrowheads="1"/>
            </p:cNvSpPr>
            <p:nvPr/>
          </p:nvSpPr>
          <p:spPr bwMode="auto">
            <a:xfrm>
              <a:off x="3168" y="2570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35" name="Text Box 5"/>
            <p:cNvSpPr txBox="1">
              <a:spLocks noChangeArrowheads="1"/>
            </p:cNvSpPr>
            <p:nvPr/>
          </p:nvSpPr>
          <p:spPr bwMode="auto">
            <a:xfrm>
              <a:off x="4542" y="2544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graphicFrame>
          <p:nvGraphicFramePr>
            <p:cNvPr id="36" name="Object 2"/>
            <p:cNvGraphicFramePr>
              <a:graphicFrameLocks noChangeAspect="1"/>
            </p:cNvGraphicFramePr>
            <p:nvPr/>
          </p:nvGraphicFramePr>
          <p:xfrm>
            <a:off x="4176" y="163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68" name="Equation" r:id="rId4" imgW="215640" imgH="177480" progId="Equation.3">
                    <p:embed/>
                  </p:oleObj>
                </mc:Choice>
                <mc:Fallback>
                  <p:oleObj name="Equation" r:id="rId4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163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Line 7"/>
            <p:cNvSpPr>
              <a:spLocks noChangeShapeType="1"/>
            </p:cNvSpPr>
            <p:nvPr/>
          </p:nvSpPr>
          <p:spPr bwMode="auto">
            <a:xfrm flipH="1" flipV="1">
              <a:off x="4512" y="1776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 flipV="1">
              <a:off x="4944" y="2304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4752" y="1920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40" name="Text Box 10"/>
            <p:cNvSpPr txBox="1">
              <a:spLocks noChangeArrowheads="1"/>
            </p:cNvSpPr>
            <p:nvPr/>
          </p:nvSpPr>
          <p:spPr bwMode="auto">
            <a:xfrm>
              <a:off x="4254" y="1104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71" name="Line 11"/>
            <p:cNvSpPr>
              <a:spLocks noChangeShapeType="1"/>
            </p:cNvSpPr>
            <p:nvPr/>
          </p:nvSpPr>
          <p:spPr bwMode="auto">
            <a:xfrm flipV="1">
              <a:off x="4350" y="139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flipV="1">
              <a:off x="3840" y="1872"/>
              <a:ext cx="38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3" name="Text Box 26"/>
          <p:cNvSpPr txBox="1">
            <a:spLocks noChangeArrowheads="1"/>
          </p:cNvSpPr>
          <p:nvPr/>
        </p:nvSpPr>
        <p:spPr bwMode="auto">
          <a:xfrm>
            <a:off x="5791200" y="3540125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Index; seq scan</a:t>
            </a:r>
            <a:endParaRPr lang="en-US"/>
          </a:p>
        </p:txBody>
      </p:sp>
      <p:sp>
        <p:nvSpPr>
          <p:cNvPr id="74" name="Text Box 27"/>
          <p:cNvSpPr txBox="1">
            <a:spLocks noChangeArrowheads="1"/>
          </p:cNvSpPr>
          <p:nvPr/>
        </p:nvSpPr>
        <p:spPr bwMode="auto">
          <a:xfrm>
            <a:off x="1676400" y="2930525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Hash join; merge join; nested loops;</a:t>
            </a:r>
          </a:p>
        </p:txBody>
      </p:sp>
      <p:sp>
        <p:nvSpPr>
          <p:cNvPr id="75" name="Line 28"/>
          <p:cNvSpPr>
            <a:spLocks noChangeShapeType="1"/>
          </p:cNvSpPr>
          <p:nvPr/>
        </p:nvSpPr>
        <p:spPr bwMode="auto">
          <a:xfrm flipH="1">
            <a:off x="3505200" y="3311525"/>
            <a:ext cx="609600" cy="0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" name="Line 29"/>
          <p:cNvSpPr>
            <a:spLocks noChangeShapeType="1"/>
          </p:cNvSpPr>
          <p:nvPr/>
        </p:nvSpPr>
        <p:spPr bwMode="auto">
          <a:xfrm>
            <a:off x="5562600" y="3768725"/>
            <a:ext cx="304800" cy="0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666750" y="5562600"/>
            <a:ext cx="8001000" cy="762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How to evaluate a query plan (as opposed to </a:t>
            </a:r>
            <a:br>
              <a:rPr lang="en-US" sz="26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evaluating an operator)?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6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559770216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362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81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Query Evaluation Plans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</a:t>
            </a:r>
            <a:r>
              <a:rPr lang="en-US" sz="2600" i="1" dirty="0" smtClean="0">
                <a:solidFill>
                  <a:srgbClr val="FF0000"/>
                </a:solidFill>
              </a:rPr>
              <a:t>query evaluation plan </a:t>
            </a:r>
            <a:r>
              <a:rPr lang="en-US" sz="2600" dirty="0" smtClean="0"/>
              <a:t>(or simply a </a:t>
            </a:r>
            <a:r>
              <a:rPr lang="en-US" sz="2600" i="1" dirty="0" smtClean="0">
                <a:solidFill>
                  <a:srgbClr val="FF0000"/>
                </a:solidFill>
              </a:rPr>
              <a:t>plan</a:t>
            </a:r>
            <a:r>
              <a:rPr lang="en-US" sz="2600" dirty="0" smtClean="0"/>
              <a:t>) consists of an </a:t>
            </a:r>
            <a:r>
              <a:rPr lang="en-US" sz="2600" i="1" dirty="0" smtClean="0"/>
              <a:t>extended</a:t>
            </a:r>
            <a:r>
              <a:rPr lang="en-US" sz="2600" dirty="0" smtClean="0"/>
              <a:t> relational algebra tree (or simply a tree)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 plan tree consists of annotations at each node indicating: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The access methods to use for each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The implementation method to use for each operator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Consider the following SQL query </a:t>
            </a:r>
            <a:r>
              <a:rPr lang="en-US" sz="2600" b="1" i="1" dirty="0" smtClean="0"/>
              <a:t>Q</a:t>
            </a:r>
            <a:r>
              <a:rPr lang="en-US" sz="2600" dirty="0" smtClean="0"/>
              <a:t>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895600" y="5181600"/>
            <a:ext cx="3200400" cy="1320874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>
                <a:latin typeface="Book Antiqua" pitchFamily="18" charset="0"/>
              </a:rPr>
              <a:t>SELECT</a:t>
            </a:r>
            <a:r>
              <a:rPr lang="en-US">
                <a:latin typeface="Book Antiqua" pitchFamily="18" charset="0"/>
              </a:rPr>
              <a:t>  S.sname</a:t>
            </a:r>
          </a:p>
          <a:p>
            <a:r>
              <a:rPr lang="en-US" sz="2000">
                <a:latin typeface="Book Antiqua" pitchFamily="18" charset="0"/>
              </a:rPr>
              <a:t>FROM</a:t>
            </a:r>
            <a:r>
              <a:rPr lang="en-US">
                <a:latin typeface="Book Antiqua" pitchFamily="18" charset="0"/>
              </a:rPr>
              <a:t>  Reserves R, Sailors S</a:t>
            </a:r>
          </a:p>
          <a:p>
            <a:r>
              <a:rPr lang="en-US" sz="2000">
                <a:latin typeface="Book Antiqua" pitchFamily="18" charset="0"/>
              </a:rPr>
              <a:t>WHERE</a:t>
            </a:r>
            <a:r>
              <a:rPr lang="en-US">
                <a:latin typeface="Book Antiqua" pitchFamily="18" charset="0"/>
              </a:rPr>
              <a:t>  R.sid=S.sid </a:t>
            </a:r>
            <a:r>
              <a:rPr lang="en-US" sz="2000">
                <a:latin typeface="Book Antiqua" pitchFamily="18" charset="0"/>
              </a:rPr>
              <a:t>AND</a:t>
            </a:r>
            <a:r>
              <a:rPr lang="en-US">
                <a:latin typeface="Book Antiqua" pitchFamily="18" charset="0"/>
              </a:rPr>
              <a:t> </a:t>
            </a:r>
          </a:p>
          <a:p>
            <a:r>
              <a:rPr lang="en-US">
                <a:latin typeface="Book Antiqua" pitchFamily="18" charset="0"/>
              </a:rPr>
              <a:t>    R.bid=100 </a:t>
            </a:r>
            <a:r>
              <a:rPr lang="en-US" sz="2000">
                <a:latin typeface="Book Antiqua" pitchFamily="18" charset="0"/>
              </a:rPr>
              <a:t>AND</a:t>
            </a:r>
            <a:r>
              <a:rPr lang="en-US">
                <a:latin typeface="Book Antiqua" pitchFamily="18" charset="0"/>
              </a:rPr>
              <a:t> S.rating&gt;5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705600" y="5029200"/>
            <a:ext cx="1905000" cy="1295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What is the corresponding RA of </a:t>
            </a:r>
            <a:r>
              <a:rPr lang="en-US" sz="2000" b="1" i="1" dirty="0" smtClean="0">
                <a:solidFill>
                  <a:schemeClr val="tx1"/>
                </a:solidFill>
              </a:rPr>
              <a:t>Q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Query Evaluation Plans 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i="1" dirty="0" smtClean="0"/>
              <a:t>Q</a:t>
            </a:r>
            <a:r>
              <a:rPr lang="en-US" sz="2800" dirty="0" smtClean="0"/>
              <a:t> can be expressed in relational algebra as follows: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219200" y="2057400"/>
          <a:ext cx="685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2" name="Equation" r:id="rId3" imgW="9563100" imgH="698500" progId="Equation.3">
                  <p:embed/>
                </p:oleObj>
              </mc:Choice>
              <mc:Fallback>
                <p:oleObj name="Equation" r:id="rId3" imgW="9563100" imgH="6985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57400"/>
                        <a:ext cx="6858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685800" y="3581400"/>
            <a:ext cx="2592388" cy="3016250"/>
            <a:chOff x="4078" y="82"/>
            <a:chExt cx="1633" cy="1900"/>
          </a:xfrm>
        </p:grpSpPr>
        <p:sp>
          <p:nvSpPr>
            <p:cNvPr id="31" name="Freeform 7"/>
            <p:cNvSpPr>
              <a:spLocks/>
            </p:cNvSpPr>
            <p:nvPr/>
          </p:nvSpPr>
          <p:spPr bwMode="auto">
            <a:xfrm>
              <a:off x="4317" y="599"/>
              <a:ext cx="68" cy="88"/>
            </a:xfrm>
            <a:custGeom>
              <a:avLst/>
              <a:gdLst>
                <a:gd name="T0" fmla="*/ 67 w 68"/>
                <a:gd name="T1" fmla="*/ 43 h 88"/>
                <a:gd name="T2" fmla="*/ 58 w 68"/>
                <a:gd name="T3" fmla="*/ 13 h 88"/>
                <a:gd name="T4" fmla="*/ 34 w 68"/>
                <a:gd name="T5" fmla="*/ 0 h 88"/>
                <a:gd name="T6" fmla="*/ 10 w 68"/>
                <a:gd name="T7" fmla="*/ 13 h 88"/>
                <a:gd name="T8" fmla="*/ 0 w 68"/>
                <a:gd name="T9" fmla="*/ 43 h 88"/>
                <a:gd name="T10" fmla="*/ 10 w 68"/>
                <a:gd name="T11" fmla="*/ 74 h 88"/>
                <a:gd name="T12" fmla="*/ 34 w 68"/>
                <a:gd name="T13" fmla="*/ 87 h 88"/>
                <a:gd name="T14" fmla="*/ 58 w 68"/>
                <a:gd name="T15" fmla="*/ 74 h 88"/>
                <a:gd name="T16" fmla="*/ 67 w 68"/>
                <a:gd name="T1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88">
                  <a:moveTo>
                    <a:pt x="67" y="43"/>
                  </a:moveTo>
                  <a:lnTo>
                    <a:pt x="58" y="13"/>
                  </a:lnTo>
                  <a:lnTo>
                    <a:pt x="34" y="0"/>
                  </a:lnTo>
                  <a:lnTo>
                    <a:pt x="10" y="13"/>
                  </a:lnTo>
                  <a:lnTo>
                    <a:pt x="0" y="43"/>
                  </a:lnTo>
                  <a:lnTo>
                    <a:pt x="10" y="74"/>
                  </a:lnTo>
                  <a:lnTo>
                    <a:pt x="34" y="87"/>
                  </a:lnTo>
                  <a:lnTo>
                    <a:pt x="58" y="74"/>
                  </a:lnTo>
                  <a:lnTo>
                    <a:pt x="67" y="4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8"/>
            <p:cNvSpPr>
              <a:spLocks/>
            </p:cNvSpPr>
            <p:nvPr/>
          </p:nvSpPr>
          <p:spPr bwMode="auto">
            <a:xfrm>
              <a:off x="4351" y="608"/>
              <a:ext cx="62" cy="1"/>
            </a:xfrm>
            <a:custGeom>
              <a:avLst/>
              <a:gdLst>
                <a:gd name="T0" fmla="*/ 0 w 62"/>
                <a:gd name="T1" fmla="*/ 0 h 1"/>
                <a:gd name="T2" fmla="*/ 61 w 62"/>
                <a:gd name="T3" fmla="*/ 0 h 1"/>
                <a:gd name="T4" fmla="*/ 0 w 6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" h="1">
                  <a:moveTo>
                    <a:pt x="0" y="0"/>
                  </a:moveTo>
                  <a:lnTo>
                    <a:pt x="6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auto">
            <a:xfrm>
              <a:off x="4698" y="90"/>
              <a:ext cx="1" cy="97"/>
            </a:xfrm>
            <a:custGeom>
              <a:avLst/>
              <a:gdLst>
                <a:gd name="T0" fmla="*/ 0 w 1"/>
                <a:gd name="T1" fmla="*/ 0 h 97"/>
                <a:gd name="T2" fmla="*/ 0 w 1"/>
                <a:gd name="T3" fmla="*/ 96 h 97"/>
                <a:gd name="T4" fmla="*/ 0 w 1"/>
                <a:gd name="T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97">
                  <a:moveTo>
                    <a:pt x="0" y="0"/>
                  </a:moveTo>
                  <a:lnTo>
                    <a:pt x="0" y="9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10"/>
            <p:cNvSpPr>
              <a:spLocks/>
            </p:cNvSpPr>
            <p:nvPr/>
          </p:nvSpPr>
          <p:spPr bwMode="auto">
            <a:xfrm>
              <a:off x="4750" y="90"/>
              <a:ext cx="1" cy="97"/>
            </a:xfrm>
            <a:custGeom>
              <a:avLst/>
              <a:gdLst>
                <a:gd name="T0" fmla="*/ 0 w 1"/>
                <a:gd name="T1" fmla="*/ 0 h 97"/>
                <a:gd name="T2" fmla="*/ 0 w 1"/>
                <a:gd name="T3" fmla="*/ 96 h 97"/>
                <a:gd name="T4" fmla="*/ 0 w 1"/>
                <a:gd name="T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97">
                  <a:moveTo>
                    <a:pt x="0" y="0"/>
                  </a:moveTo>
                  <a:lnTo>
                    <a:pt x="0" y="9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1"/>
            <p:cNvSpPr>
              <a:spLocks/>
            </p:cNvSpPr>
            <p:nvPr/>
          </p:nvSpPr>
          <p:spPr bwMode="auto">
            <a:xfrm>
              <a:off x="4673" y="82"/>
              <a:ext cx="103" cy="1"/>
            </a:xfrm>
            <a:custGeom>
              <a:avLst/>
              <a:gdLst>
                <a:gd name="T0" fmla="*/ 0 w 103"/>
                <a:gd name="T1" fmla="*/ 0 h 1"/>
                <a:gd name="T2" fmla="*/ 102 w 103"/>
                <a:gd name="T3" fmla="*/ 0 h 1"/>
                <a:gd name="T4" fmla="*/ 0 w 10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">
                  <a:moveTo>
                    <a:pt x="0" y="0"/>
                  </a:moveTo>
                  <a:lnTo>
                    <a:pt x="102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2"/>
            <p:cNvSpPr>
              <a:spLocks/>
            </p:cNvSpPr>
            <p:nvPr/>
          </p:nvSpPr>
          <p:spPr bwMode="auto">
            <a:xfrm>
              <a:off x="4767" y="1203"/>
              <a:ext cx="1" cy="70"/>
            </a:xfrm>
            <a:custGeom>
              <a:avLst/>
              <a:gdLst>
                <a:gd name="T0" fmla="*/ 0 w 1"/>
                <a:gd name="T1" fmla="*/ 0 h 70"/>
                <a:gd name="T2" fmla="*/ 0 w 1"/>
                <a:gd name="T3" fmla="*/ 69 h 70"/>
                <a:gd name="T4" fmla="*/ 0 w 1"/>
                <a:gd name="T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0">
                  <a:moveTo>
                    <a:pt x="0" y="0"/>
                  </a:moveTo>
                  <a:lnTo>
                    <a:pt x="0" y="6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3"/>
            <p:cNvSpPr>
              <a:spLocks/>
            </p:cNvSpPr>
            <p:nvPr/>
          </p:nvSpPr>
          <p:spPr bwMode="auto">
            <a:xfrm>
              <a:off x="4974" y="1203"/>
              <a:ext cx="1" cy="70"/>
            </a:xfrm>
            <a:custGeom>
              <a:avLst/>
              <a:gdLst>
                <a:gd name="T0" fmla="*/ 0 w 1"/>
                <a:gd name="T1" fmla="*/ 0 h 70"/>
                <a:gd name="T2" fmla="*/ 0 w 1"/>
                <a:gd name="T3" fmla="*/ 69 h 70"/>
                <a:gd name="T4" fmla="*/ 0 w 1"/>
                <a:gd name="T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0">
                  <a:moveTo>
                    <a:pt x="0" y="0"/>
                  </a:moveTo>
                  <a:lnTo>
                    <a:pt x="0" y="6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4"/>
            <p:cNvSpPr>
              <a:spLocks/>
            </p:cNvSpPr>
            <p:nvPr/>
          </p:nvSpPr>
          <p:spPr bwMode="auto">
            <a:xfrm>
              <a:off x="4767" y="1203"/>
              <a:ext cx="208" cy="70"/>
            </a:xfrm>
            <a:custGeom>
              <a:avLst/>
              <a:gdLst>
                <a:gd name="T0" fmla="*/ 0 w 208"/>
                <a:gd name="T1" fmla="*/ 0 h 70"/>
                <a:gd name="T2" fmla="*/ 207 w 208"/>
                <a:gd name="T3" fmla="*/ 69 h 70"/>
                <a:gd name="T4" fmla="*/ 0 w 208"/>
                <a:gd name="T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70">
                  <a:moveTo>
                    <a:pt x="0" y="0"/>
                  </a:moveTo>
                  <a:lnTo>
                    <a:pt x="207" y="6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5"/>
            <p:cNvSpPr>
              <a:spLocks/>
            </p:cNvSpPr>
            <p:nvPr/>
          </p:nvSpPr>
          <p:spPr bwMode="auto">
            <a:xfrm>
              <a:off x="4767" y="1203"/>
              <a:ext cx="208" cy="70"/>
            </a:xfrm>
            <a:custGeom>
              <a:avLst/>
              <a:gdLst>
                <a:gd name="T0" fmla="*/ 0 w 208"/>
                <a:gd name="T1" fmla="*/ 69 h 70"/>
                <a:gd name="T2" fmla="*/ 207 w 208"/>
                <a:gd name="T3" fmla="*/ 0 h 70"/>
                <a:gd name="T4" fmla="*/ 0 w 208"/>
                <a:gd name="T5" fmla="*/ 6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70">
                  <a:moveTo>
                    <a:pt x="0" y="69"/>
                  </a:moveTo>
                  <a:lnTo>
                    <a:pt x="207" y="0"/>
                  </a:lnTo>
                  <a:lnTo>
                    <a:pt x="0" y="6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6"/>
            <p:cNvSpPr>
              <a:spLocks/>
            </p:cNvSpPr>
            <p:nvPr/>
          </p:nvSpPr>
          <p:spPr bwMode="auto">
            <a:xfrm>
              <a:off x="4412" y="1487"/>
              <a:ext cx="399" cy="200"/>
            </a:xfrm>
            <a:custGeom>
              <a:avLst/>
              <a:gdLst>
                <a:gd name="T0" fmla="*/ 0 w 399"/>
                <a:gd name="T1" fmla="*/ 199 h 200"/>
                <a:gd name="T2" fmla="*/ 398 w 399"/>
                <a:gd name="T3" fmla="*/ 0 h 200"/>
                <a:gd name="T4" fmla="*/ 0 w 399"/>
                <a:gd name="T5" fmla="*/ 19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9" h="200">
                  <a:moveTo>
                    <a:pt x="0" y="199"/>
                  </a:moveTo>
                  <a:lnTo>
                    <a:pt x="398" y="0"/>
                  </a:lnTo>
                  <a:lnTo>
                    <a:pt x="0" y="1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7"/>
            <p:cNvSpPr>
              <a:spLocks/>
            </p:cNvSpPr>
            <p:nvPr/>
          </p:nvSpPr>
          <p:spPr bwMode="auto">
            <a:xfrm>
              <a:off x="4957" y="1487"/>
              <a:ext cx="408" cy="200"/>
            </a:xfrm>
            <a:custGeom>
              <a:avLst/>
              <a:gdLst>
                <a:gd name="T0" fmla="*/ 0 w 408"/>
                <a:gd name="T1" fmla="*/ 0 h 200"/>
                <a:gd name="T2" fmla="*/ 407 w 408"/>
                <a:gd name="T3" fmla="*/ 199 h 200"/>
                <a:gd name="T4" fmla="*/ 0 w 408"/>
                <a:gd name="T5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8" h="200">
                  <a:moveTo>
                    <a:pt x="0" y="0"/>
                  </a:moveTo>
                  <a:lnTo>
                    <a:pt x="407" y="1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8"/>
            <p:cNvSpPr>
              <a:spLocks/>
            </p:cNvSpPr>
            <p:nvPr/>
          </p:nvSpPr>
          <p:spPr bwMode="auto">
            <a:xfrm>
              <a:off x="4872" y="806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9"/>
            <p:cNvSpPr>
              <a:spLocks/>
            </p:cNvSpPr>
            <p:nvPr/>
          </p:nvSpPr>
          <p:spPr bwMode="auto">
            <a:xfrm>
              <a:off x="4872" y="289"/>
              <a:ext cx="1" cy="286"/>
            </a:xfrm>
            <a:custGeom>
              <a:avLst/>
              <a:gdLst>
                <a:gd name="T0" fmla="*/ 0 w 1"/>
                <a:gd name="T1" fmla="*/ 0 h 286"/>
                <a:gd name="T2" fmla="*/ 0 w 1"/>
                <a:gd name="T3" fmla="*/ 285 h 286"/>
                <a:gd name="T4" fmla="*/ 0 w 1"/>
                <a:gd name="T5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6">
                  <a:moveTo>
                    <a:pt x="0" y="0"/>
                  </a:moveTo>
                  <a:lnTo>
                    <a:pt x="0" y="28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0"/>
            <p:cNvSpPr>
              <a:spLocks/>
            </p:cNvSpPr>
            <p:nvPr/>
          </p:nvSpPr>
          <p:spPr bwMode="auto">
            <a:xfrm>
              <a:off x="4853" y="632"/>
              <a:ext cx="45" cy="93"/>
            </a:xfrm>
            <a:custGeom>
              <a:avLst/>
              <a:gdLst>
                <a:gd name="T0" fmla="*/ 0 w 45"/>
                <a:gd name="T1" fmla="*/ 92 h 93"/>
                <a:gd name="T2" fmla="*/ 44 w 45"/>
                <a:gd name="T3" fmla="*/ 0 h 93"/>
                <a:gd name="T4" fmla="*/ 0 w 45"/>
                <a:gd name="T5" fmla="*/ 9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93">
                  <a:moveTo>
                    <a:pt x="0" y="92"/>
                  </a:moveTo>
                  <a:lnTo>
                    <a:pt x="44" y="0"/>
                  </a:lnTo>
                  <a:lnTo>
                    <a:pt x="0" y="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21"/>
            <p:cNvSpPr>
              <a:spLocks/>
            </p:cNvSpPr>
            <p:nvPr/>
          </p:nvSpPr>
          <p:spPr bwMode="auto">
            <a:xfrm>
              <a:off x="4897" y="639"/>
              <a:ext cx="43" cy="86"/>
            </a:xfrm>
            <a:custGeom>
              <a:avLst/>
              <a:gdLst>
                <a:gd name="T0" fmla="*/ 0 w 43"/>
                <a:gd name="T1" fmla="*/ 0 h 86"/>
                <a:gd name="T2" fmla="*/ 42 w 43"/>
                <a:gd name="T3" fmla="*/ 85 h 86"/>
                <a:gd name="T4" fmla="*/ 0 w 43"/>
                <a:gd name="T5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86">
                  <a:moveTo>
                    <a:pt x="0" y="0"/>
                  </a:moveTo>
                  <a:lnTo>
                    <a:pt x="42" y="8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22"/>
            <p:cNvSpPr>
              <a:spLocks noChangeArrowheads="1"/>
            </p:cNvSpPr>
            <p:nvPr/>
          </p:nvSpPr>
          <p:spPr bwMode="auto">
            <a:xfrm>
              <a:off x="4078" y="1763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47" name="Rectangle 23"/>
            <p:cNvSpPr>
              <a:spLocks noChangeArrowheads="1"/>
            </p:cNvSpPr>
            <p:nvPr/>
          </p:nvSpPr>
          <p:spPr bwMode="auto">
            <a:xfrm>
              <a:off x="5143" y="1754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48" name="Rectangle 24"/>
            <p:cNvSpPr>
              <a:spLocks noChangeArrowheads="1"/>
            </p:cNvSpPr>
            <p:nvPr/>
          </p:nvSpPr>
          <p:spPr bwMode="auto">
            <a:xfrm>
              <a:off x="4657" y="134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9" name="Rectangle 25"/>
            <p:cNvSpPr>
              <a:spLocks noChangeArrowheads="1"/>
            </p:cNvSpPr>
            <p:nvPr/>
          </p:nvSpPr>
          <p:spPr bwMode="auto">
            <a:xfrm>
              <a:off x="4373" y="661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50" name="Rectangle 26"/>
            <p:cNvSpPr>
              <a:spLocks noChangeArrowheads="1"/>
            </p:cNvSpPr>
            <p:nvPr/>
          </p:nvSpPr>
          <p:spPr bwMode="auto">
            <a:xfrm>
              <a:off x="4944" y="644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51" name="Rectangle 27"/>
            <p:cNvSpPr>
              <a:spLocks noChangeArrowheads="1"/>
            </p:cNvSpPr>
            <p:nvPr/>
          </p:nvSpPr>
          <p:spPr bwMode="auto">
            <a:xfrm>
              <a:off x="4728" y="15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354508" y="2838232"/>
            <a:ext cx="128753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 RA Tree: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pSp>
        <p:nvGrpSpPr>
          <p:cNvPr id="53" name="Group 53"/>
          <p:cNvGrpSpPr>
            <a:grpSpLocks/>
          </p:cNvGrpSpPr>
          <p:nvPr/>
        </p:nvGrpSpPr>
        <p:grpSpPr bwMode="auto">
          <a:xfrm>
            <a:off x="4938845" y="3309382"/>
            <a:ext cx="4162425" cy="3384550"/>
            <a:chOff x="3020" y="2058"/>
            <a:chExt cx="2622" cy="2132"/>
          </a:xfrm>
        </p:grpSpPr>
        <p:sp>
          <p:nvSpPr>
            <p:cNvPr id="54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0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1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2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73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74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75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76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77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012822" y="2819400"/>
            <a:ext cx="248503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An Extended RA Tree: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1575" y="6341692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953854" y="6341692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3844898" y="2854298"/>
            <a:ext cx="0" cy="314325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urved Up Arrow 80"/>
          <p:cNvSpPr/>
          <p:nvPr/>
        </p:nvSpPr>
        <p:spPr>
          <a:xfrm>
            <a:off x="3506788" y="5970588"/>
            <a:ext cx="684212" cy="379413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68298" y="2743200"/>
            <a:ext cx="8001000" cy="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34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8" grpId="0"/>
      <p:bldP spid="7" grpId="0"/>
      <p:bldP spid="80" grpId="0"/>
      <p:bldP spid="8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Pipelining vs. Materializing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When a query is composed of several operators, the result of one operator can sometimes be </a:t>
            </a:r>
            <a:r>
              <a:rPr lang="en-US" sz="2800" i="1" dirty="0" smtClean="0">
                <a:solidFill>
                  <a:srgbClr val="FF0000"/>
                </a:solidFill>
              </a:rPr>
              <a:t>pipelined</a:t>
            </a:r>
            <a:r>
              <a:rPr lang="en-US" sz="2800" dirty="0" smtClean="0"/>
              <a:t> to another operator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4676775" y="2819400"/>
            <a:ext cx="4162425" cy="3384550"/>
            <a:chOff x="3020" y="2058"/>
            <a:chExt cx="2622" cy="2132"/>
          </a:xfrm>
        </p:grpSpPr>
        <p:sp>
          <p:nvSpPr>
            <p:cNvPr id="7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3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7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28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29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30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7259505" y="5851710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691784" y="5851710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083300" y="4159250"/>
            <a:ext cx="0" cy="592138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063478" y="3244850"/>
            <a:ext cx="0" cy="592138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910270" y="2590800"/>
            <a:ext cx="2306505" cy="22098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05660" y="3370891"/>
            <a:ext cx="385599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Pipeline</a:t>
            </a:r>
            <a:r>
              <a:rPr lang="en-US" dirty="0" smtClean="0"/>
              <a:t> the output of the join into the </a:t>
            </a:r>
            <a:br>
              <a:rPr lang="en-US" dirty="0" smtClean="0"/>
            </a:br>
            <a:r>
              <a:rPr lang="en-US" dirty="0" smtClean="0"/>
              <a:t>selection and projection that follow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34" idx="2"/>
            <a:endCxn id="36" idx="3"/>
          </p:cNvCxnSpPr>
          <p:nvPr/>
        </p:nvCxnSpPr>
        <p:spPr>
          <a:xfrm flipH="1" flipV="1">
            <a:off x="4261652" y="3694057"/>
            <a:ext cx="648618" cy="1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7130211" y="2828369"/>
            <a:ext cx="1312863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851906" y="2406134"/>
            <a:ext cx="1907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Applied on-the-fly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204816" y="3843337"/>
            <a:ext cx="1312863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4" grpId="0" animBg="1"/>
      <p:bldP spid="36" grpId="0" animBg="1"/>
      <p:bldP spid="44" grpId="0" animBg="1"/>
      <p:bldP spid="45" grpId="0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</a:t>
            </a:r>
            <a:r>
              <a:rPr lang="en-US" dirty="0" smtClean="0"/>
              <a:t>VIII</a:t>
            </a:r>
            <a:endParaRPr lang="en-US" dirty="0"/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Algorithms for Relational Operations (</a:t>
            </a:r>
            <a:r>
              <a:rPr lang="en-US" sz="2600" i="1" dirty="0"/>
              <a:t>Cont’d</a:t>
            </a:r>
            <a:r>
              <a:rPr lang="en-US" sz="2600" dirty="0"/>
              <a:t>)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DBMS Internals- Part IX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Query Optimization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3 is due on Sunday, April 3</a:t>
            </a:r>
            <a:r>
              <a:rPr lang="en-US" baseline="30000" dirty="0"/>
              <a:t>rd</a:t>
            </a:r>
            <a:r>
              <a:rPr lang="en-US" dirty="0"/>
              <a:t>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PS4 </a:t>
            </a:r>
            <a:r>
              <a:rPr lang="en-US" dirty="0" smtClean="0"/>
              <a:t>is now posted. </a:t>
            </a:r>
            <a:r>
              <a:rPr lang="en-US" dirty="0"/>
              <a:t>It </a:t>
            </a:r>
            <a:r>
              <a:rPr lang="en-US" dirty="0" smtClean="0"/>
              <a:t>is </a:t>
            </a:r>
            <a:r>
              <a:rPr lang="en-US" dirty="0"/>
              <a:t>due on </a:t>
            </a:r>
            <a:r>
              <a:rPr lang="en-US" dirty="0" smtClean="0"/>
              <a:t>Sunday, April </a:t>
            </a:r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/>
              <a:t>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Quiz II will be held on Thursday, April 7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(all concepts covered after the midterm are included)  </a:t>
            </a: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Pipelining vs. Materializing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When a query is composed of several operators, the result of one operator can sometimes be </a:t>
            </a:r>
            <a:r>
              <a:rPr lang="en-US" sz="2800" i="1" dirty="0" smtClean="0">
                <a:solidFill>
                  <a:srgbClr val="FF0000"/>
                </a:solidFill>
              </a:rPr>
              <a:t>pipelined</a:t>
            </a:r>
            <a:r>
              <a:rPr lang="en-US" sz="2800" dirty="0" smtClean="0"/>
              <a:t> to another operator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4676775" y="2819400"/>
            <a:ext cx="4162425" cy="3384550"/>
            <a:chOff x="3020" y="2058"/>
            <a:chExt cx="2622" cy="2132"/>
          </a:xfrm>
        </p:grpSpPr>
        <p:sp>
          <p:nvSpPr>
            <p:cNvPr id="7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3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7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28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29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30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7259505" y="5851710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691784" y="5851710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083300" y="4159250"/>
            <a:ext cx="0" cy="592138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063478" y="3244850"/>
            <a:ext cx="0" cy="592138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910270" y="2590800"/>
            <a:ext cx="2306505" cy="22098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05660" y="3370891"/>
            <a:ext cx="385599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Pipeline</a:t>
            </a:r>
            <a:r>
              <a:rPr lang="en-US" dirty="0" smtClean="0"/>
              <a:t> the output of the join into the </a:t>
            </a:r>
            <a:br>
              <a:rPr lang="en-US" dirty="0" smtClean="0"/>
            </a:br>
            <a:r>
              <a:rPr lang="en-US" dirty="0" smtClean="0"/>
              <a:t>selection and projection that follow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34" idx="2"/>
            <a:endCxn id="36" idx="3"/>
          </p:cNvCxnSpPr>
          <p:nvPr/>
        </p:nvCxnSpPr>
        <p:spPr>
          <a:xfrm flipH="1" flipV="1">
            <a:off x="4261652" y="3694057"/>
            <a:ext cx="648618" cy="1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7130211" y="2828369"/>
            <a:ext cx="1312863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851906" y="2406134"/>
            <a:ext cx="1907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Applied on-the-fly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6" name="Not Equal 45"/>
          <p:cNvSpPr/>
          <p:nvPr/>
        </p:nvSpPr>
        <p:spPr>
          <a:xfrm>
            <a:off x="1534682" y="4211638"/>
            <a:ext cx="1295400" cy="519112"/>
          </a:xfrm>
          <a:prstGeom prst="mathNotEqua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34816" y="4867870"/>
            <a:ext cx="5029069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 contrast, a temporary table can be </a:t>
            </a:r>
            <a:r>
              <a:rPr lang="en-US" i="1" dirty="0" smtClean="0">
                <a:solidFill>
                  <a:srgbClr val="FF0000"/>
                </a:solidFill>
              </a:rPr>
              <a:t>materialized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hold the </a:t>
            </a:r>
            <a:r>
              <a:rPr lang="en-US" i="1" dirty="0" smtClean="0"/>
              <a:t>intermediate result</a:t>
            </a:r>
            <a:r>
              <a:rPr lang="en-US" dirty="0" smtClean="0"/>
              <a:t> of the join and </a:t>
            </a:r>
            <a:r>
              <a:rPr lang="en-US" i="1" dirty="0" smtClean="0"/>
              <a:t>read </a:t>
            </a:r>
            <a:br>
              <a:rPr lang="en-US" i="1" dirty="0" smtClean="0"/>
            </a:br>
            <a:r>
              <a:rPr lang="en-US" i="1" dirty="0" smtClean="0"/>
              <a:t>back</a:t>
            </a:r>
            <a:r>
              <a:rPr lang="en-US" dirty="0" smtClean="0"/>
              <a:t> by the selection operation!</a:t>
            </a:r>
            <a:endParaRPr lang="en-US" dirty="0"/>
          </a:p>
        </p:txBody>
      </p:sp>
      <p:sp>
        <p:nvSpPr>
          <p:cNvPr id="47" name="Rounded Rectangle 46"/>
          <p:cNvSpPr/>
          <p:nvPr/>
        </p:nvSpPr>
        <p:spPr>
          <a:xfrm>
            <a:off x="838200" y="6265002"/>
            <a:ext cx="7086600" cy="40835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Pipelining </a:t>
            </a:r>
            <a:r>
              <a:rPr lang="en-US" sz="2000" i="1" dirty="0" smtClean="0">
                <a:solidFill>
                  <a:schemeClr val="tx1"/>
                </a:solidFill>
              </a:rPr>
              <a:t>can</a:t>
            </a:r>
            <a:r>
              <a:rPr lang="en-US" sz="2000" dirty="0" smtClean="0">
                <a:solidFill>
                  <a:schemeClr val="tx1"/>
                </a:solidFill>
              </a:rPr>
              <a:t> significantly save I/O cost!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204816" y="3843337"/>
            <a:ext cx="1312863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9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 of the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41" name="Group 53"/>
          <p:cNvGrpSpPr>
            <a:grpSpLocks/>
          </p:cNvGrpSpPr>
          <p:nvPr/>
        </p:nvGrpSpPr>
        <p:grpSpPr bwMode="auto">
          <a:xfrm>
            <a:off x="2390775" y="2090182"/>
            <a:ext cx="4162425" cy="3384550"/>
            <a:chOff x="3020" y="2058"/>
            <a:chExt cx="2622" cy="2132"/>
          </a:xfrm>
        </p:grpSpPr>
        <p:sp>
          <p:nvSpPr>
            <p:cNvPr id="42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6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6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6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6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69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70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71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4973505" y="5122492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405784" y="5122492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304800" y="5791200"/>
            <a:ext cx="8534400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The cost of the join is 1000 + 1000 * 500 = </a:t>
            </a:r>
            <a:r>
              <a:rPr lang="en-US" dirty="0" smtClean="0">
                <a:solidFill>
                  <a:schemeClr val="tx1"/>
                </a:solidFill>
              </a:rPr>
              <a:t>501,000 I/</a:t>
            </a:r>
            <a:r>
              <a:rPr lang="en-US" dirty="0" err="1" smtClean="0">
                <a:solidFill>
                  <a:schemeClr val="tx1"/>
                </a:solidFill>
              </a:rPr>
              <a:t>Os</a:t>
            </a:r>
            <a:r>
              <a:rPr lang="en-US" dirty="0" smtClean="0">
                <a:solidFill>
                  <a:schemeClr val="tx1"/>
                </a:solidFill>
              </a:rPr>
              <a:t> (assuming page-oriented Simple NL join)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The selection and projection are done on-the-fly; hence, do not incur additional I/</a:t>
            </a:r>
            <a:r>
              <a:rPr lang="en-US" dirty="0" err="1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94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Pushing Selections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can we reduce the cost of a join?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By reducing the sizes of the input relations!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038575" y="2795819"/>
            <a:ext cx="2687638" cy="3313113"/>
            <a:chOff x="3020" y="2103"/>
            <a:chExt cx="1693" cy="2087"/>
          </a:xfrm>
        </p:grpSpPr>
        <p:sp>
          <p:nvSpPr>
            <p:cNvPr id="7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3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7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</p:grpSp>
      <p:sp>
        <p:nvSpPr>
          <p:cNvPr id="2" name="Oval 1"/>
          <p:cNvSpPr/>
          <p:nvPr/>
        </p:nvSpPr>
        <p:spPr>
          <a:xfrm>
            <a:off x="3038574" y="3567113"/>
            <a:ext cx="1282700" cy="6858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0642" y="4547515"/>
            <a:ext cx="323999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Involves </a:t>
            </a:r>
            <a:r>
              <a:rPr lang="en-US" i="1" dirty="0" smtClean="0"/>
              <a:t>bid</a:t>
            </a:r>
            <a:r>
              <a:rPr lang="en-US" dirty="0" smtClean="0"/>
              <a:t> in Reserves;</a:t>
            </a:r>
            <a:br>
              <a:rPr lang="en-US" dirty="0" smtClean="0"/>
            </a:br>
            <a:r>
              <a:rPr lang="en-US" dirty="0" smtClean="0"/>
              <a:t>hence, “push” ahead of the join!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2" idx="2"/>
            <a:endCxn id="5" idx="0"/>
          </p:cNvCxnSpPr>
          <p:nvPr/>
        </p:nvCxnSpPr>
        <p:spPr>
          <a:xfrm flipH="1">
            <a:off x="2160637" y="3910013"/>
            <a:ext cx="877937" cy="637502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511537" y="3581453"/>
            <a:ext cx="1282700" cy="685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370610" y="4611469"/>
            <a:ext cx="323999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Involves </a:t>
            </a:r>
            <a:r>
              <a:rPr lang="en-US" i="1" dirty="0" smtClean="0"/>
              <a:t>rating</a:t>
            </a:r>
            <a:r>
              <a:rPr lang="en-US" dirty="0" smtClean="0"/>
              <a:t> in Sailors;</a:t>
            </a:r>
            <a:br>
              <a:rPr lang="en-US" dirty="0" smtClean="0"/>
            </a:br>
            <a:r>
              <a:rPr lang="en-US" dirty="0" smtClean="0"/>
              <a:t>hence, “push” ahead of the join!</a:t>
            </a:r>
            <a:endParaRPr lang="en-US" dirty="0"/>
          </a:p>
        </p:txBody>
      </p:sp>
      <p:cxnSp>
        <p:nvCxnSpPr>
          <p:cNvPr id="39" name="Straight Arrow Connector 38"/>
          <p:cNvCxnSpPr>
            <a:endCxn id="38" idx="0"/>
          </p:cNvCxnSpPr>
          <p:nvPr/>
        </p:nvCxnSpPr>
        <p:spPr>
          <a:xfrm>
            <a:off x="5819875" y="3946756"/>
            <a:ext cx="1170730" cy="664713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38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7" grpId="0" animBg="1"/>
      <p:bldP spid="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Pushing Selections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can we reduce the cost of a join?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By reducing the sizes of the input relations!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4525963" y="2768838"/>
            <a:ext cx="4389437" cy="2816225"/>
            <a:chOff x="2975" y="103"/>
            <a:chExt cx="2765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55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58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59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0" name="Rectangle 29"/>
            <p:cNvSpPr>
              <a:spLocks noChangeArrowheads="1"/>
            </p:cNvSpPr>
            <p:nvPr/>
          </p:nvSpPr>
          <p:spPr bwMode="auto">
            <a:xfrm>
              <a:off x="2975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1" name="Rectangle 30"/>
            <p:cNvSpPr>
              <a:spLocks noChangeArrowheads="1"/>
            </p:cNvSpPr>
            <p:nvPr/>
          </p:nvSpPr>
          <p:spPr bwMode="auto">
            <a:xfrm>
              <a:off x="2975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62" name="Rectangle 31"/>
            <p:cNvSpPr>
              <a:spLocks noChangeArrowheads="1"/>
            </p:cNvSpPr>
            <p:nvPr/>
          </p:nvSpPr>
          <p:spPr bwMode="auto">
            <a:xfrm>
              <a:off x="2975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63" name="Rectangle 32"/>
            <p:cNvSpPr>
              <a:spLocks noChangeArrowheads="1"/>
            </p:cNvSpPr>
            <p:nvPr/>
          </p:nvSpPr>
          <p:spPr bwMode="auto">
            <a:xfrm>
              <a:off x="5059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4" name="Rectangle 33"/>
            <p:cNvSpPr>
              <a:spLocks noChangeArrowheads="1"/>
            </p:cNvSpPr>
            <p:nvPr/>
          </p:nvSpPr>
          <p:spPr bwMode="auto">
            <a:xfrm>
              <a:off x="5059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5059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66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grpSp>
        <p:nvGrpSpPr>
          <p:cNvPr id="67" name="Group 53"/>
          <p:cNvGrpSpPr>
            <a:grpSpLocks/>
          </p:cNvGrpSpPr>
          <p:nvPr/>
        </p:nvGrpSpPr>
        <p:grpSpPr bwMode="auto">
          <a:xfrm>
            <a:off x="228600" y="2815192"/>
            <a:ext cx="4162425" cy="3384550"/>
            <a:chOff x="3020" y="2058"/>
            <a:chExt cx="2622" cy="2132"/>
          </a:xfrm>
        </p:grpSpPr>
        <p:sp>
          <p:nvSpPr>
            <p:cNvPr id="68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8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8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8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9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90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91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1871663" y="6161079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241390" y="6183868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419600" y="2667000"/>
            <a:ext cx="0" cy="349407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rved Up Arrow 27"/>
          <p:cNvSpPr/>
          <p:nvPr/>
        </p:nvSpPr>
        <p:spPr>
          <a:xfrm>
            <a:off x="4017963" y="6199743"/>
            <a:ext cx="782637" cy="330668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0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 of the </a:t>
            </a:r>
            <a:r>
              <a:rPr lang="en-US" i="1" dirty="0" smtClean="0">
                <a:ea typeface="ＭＳ Ｐゴシック" pitchFamily="34" charset="-128"/>
              </a:rPr>
              <a:t>New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1917196" y="2220635"/>
            <a:ext cx="4752975" cy="2816225"/>
            <a:chOff x="2899" y="103"/>
            <a:chExt cx="2994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2899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899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899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5212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5212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5212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sp>
        <p:nvSpPr>
          <p:cNvPr id="3" name="Oval 2"/>
          <p:cNvSpPr/>
          <p:nvPr/>
        </p:nvSpPr>
        <p:spPr>
          <a:xfrm>
            <a:off x="1773606" y="3839885"/>
            <a:ext cx="1300163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3470" y="5036861"/>
            <a:ext cx="378565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Cost of Scanning Reserves </a:t>
            </a:r>
            <a:r>
              <a:rPr lang="en-US" dirty="0" smtClean="0"/>
              <a:t>= 1000 I/</a:t>
            </a:r>
            <a:r>
              <a:rPr lang="en-US" dirty="0" err="1" smtClean="0"/>
              <a:t>Os</a:t>
            </a:r>
            <a:endParaRPr lang="en-US" dirty="0" smtClean="0"/>
          </a:p>
          <a:p>
            <a:r>
              <a:rPr lang="en-US" b="1" dirty="0" smtClean="0"/>
              <a:t>Cost of Writing T1 </a:t>
            </a:r>
            <a:r>
              <a:rPr lang="en-US" dirty="0" smtClean="0"/>
              <a:t>= 10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I/</a:t>
            </a:r>
            <a:r>
              <a:rPr lang="en-US" dirty="0" err="1" smtClean="0"/>
              <a:t>Os</a:t>
            </a:r>
            <a:r>
              <a:rPr lang="en-US" dirty="0" smtClean="0"/>
              <a:t> (</a:t>
            </a:r>
            <a:r>
              <a:rPr lang="en-US" i="1" dirty="0" smtClean="0"/>
              <a:t>later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90" name="Straight Arrow Connector 89"/>
          <p:cNvCxnSpPr>
            <a:endCxn id="4" idx="0"/>
          </p:cNvCxnSpPr>
          <p:nvPr/>
        </p:nvCxnSpPr>
        <p:spPr>
          <a:xfrm flipH="1">
            <a:off x="1926296" y="4705410"/>
            <a:ext cx="446985" cy="331451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5449142" y="3805753"/>
            <a:ext cx="1300163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4751740" y="5046034"/>
            <a:ext cx="365504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Cost of Scanning Sailors </a:t>
            </a:r>
            <a:r>
              <a:rPr lang="en-US" dirty="0" smtClean="0"/>
              <a:t>= 500 I/</a:t>
            </a:r>
            <a:r>
              <a:rPr lang="en-US" dirty="0" err="1" smtClean="0"/>
              <a:t>Os</a:t>
            </a:r>
            <a:endParaRPr lang="en-US" dirty="0" smtClean="0"/>
          </a:p>
          <a:p>
            <a:r>
              <a:rPr lang="en-US" b="1" dirty="0" smtClean="0"/>
              <a:t>Cost of Writing T2 </a:t>
            </a:r>
            <a:r>
              <a:rPr lang="en-US" dirty="0" smtClean="0"/>
              <a:t>= 250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 I/</a:t>
            </a:r>
            <a:r>
              <a:rPr lang="en-US" dirty="0" err="1" smtClean="0"/>
              <a:t>Os</a:t>
            </a:r>
            <a:r>
              <a:rPr lang="en-US" dirty="0" smtClean="0"/>
              <a:t> (</a:t>
            </a:r>
            <a:r>
              <a:rPr lang="en-US" i="1" dirty="0" smtClean="0"/>
              <a:t>later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93" name="Straight Arrow Connector 92"/>
          <p:cNvCxnSpPr>
            <a:stCxn id="91" idx="4"/>
            <a:endCxn id="92" idx="0"/>
          </p:cNvCxnSpPr>
          <p:nvPr/>
        </p:nvCxnSpPr>
        <p:spPr>
          <a:xfrm>
            <a:off x="6099224" y="4642366"/>
            <a:ext cx="480036" cy="40366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0532" y="5943600"/>
            <a:ext cx="723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/>
              <a:t>A</a:t>
            </a:r>
            <a:r>
              <a:rPr lang="en-US" dirty="0" smtClean="0"/>
              <a:t>ssuming 100 boats </a:t>
            </a:r>
            <a:r>
              <a:rPr lang="en-US" dirty="0"/>
              <a:t>and uniform distribution of reservations across </a:t>
            </a:r>
            <a:r>
              <a:rPr lang="en-US" dirty="0" smtClean="0"/>
              <a:t>boats.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0562" y="6336268"/>
            <a:ext cx="574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/>
              <a:t>A</a:t>
            </a:r>
            <a:r>
              <a:rPr lang="en-US" dirty="0" smtClean="0"/>
              <a:t>ssuming 10 ratings </a:t>
            </a:r>
            <a:r>
              <a:rPr lang="en-US" dirty="0"/>
              <a:t>and uniform distribution </a:t>
            </a:r>
            <a:r>
              <a:rPr lang="en-US" dirty="0" smtClean="0"/>
              <a:t>over ratings.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4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1" grpId="0" animBg="1"/>
      <p:bldP spid="92" grpId="0" animBg="1"/>
      <p:bldP spid="2" grpId="0"/>
      <p:bldP spid="5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 of the </a:t>
            </a:r>
            <a:r>
              <a:rPr lang="en-US" i="1" dirty="0" smtClean="0">
                <a:ea typeface="ＭＳ Ｐゴシック" pitchFamily="34" charset="-128"/>
              </a:rPr>
              <a:t>New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1917196" y="2220635"/>
            <a:ext cx="4752975" cy="2816225"/>
            <a:chOff x="2899" y="103"/>
            <a:chExt cx="2994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2899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899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899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5212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5212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5212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sp>
        <p:nvSpPr>
          <p:cNvPr id="3" name="Oval 2"/>
          <p:cNvSpPr/>
          <p:nvPr/>
        </p:nvSpPr>
        <p:spPr>
          <a:xfrm>
            <a:off x="1773606" y="3839885"/>
            <a:ext cx="1300163" cy="83661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5449142" y="3805753"/>
            <a:ext cx="1300163" cy="83661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475029" y="3163610"/>
            <a:ext cx="1818267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6367939" y="3013558"/>
            <a:ext cx="2699862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9144" rIns="0" rtlCol="0">
            <a:spAutoFit/>
          </a:bodyPr>
          <a:lstStyle/>
          <a:p>
            <a:pPr algn="ctr"/>
            <a:r>
              <a:rPr lang="en-US" b="1" dirty="0" smtClean="0"/>
              <a:t>Cost </a:t>
            </a:r>
            <a:r>
              <a:rPr lang="en-US" dirty="0" smtClean="0"/>
              <a:t>= 2×4×250 = 2000 I/</a:t>
            </a:r>
            <a:r>
              <a:rPr lang="en-US" dirty="0" err="1" smtClean="0"/>
              <a:t>Os</a:t>
            </a:r>
            <a:r>
              <a:rPr lang="en-US" dirty="0" smtClean="0"/>
              <a:t> (assuming B = 5)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94" idx="2"/>
          </p:cNvCxnSpPr>
          <p:nvPr/>
        </p:nvCxnSpPr>
        <p:spPr>
          <a:xfrm flipV="1">
            <a:off x="6749305" y="3659889"/>
            <a:ext cx="968565" cy="598302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82556" y="3081744"/>
            <a:ext cx="2416687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Cost </a:t>
            </a:r>
            <a:r>
              <a:rPr lang="en-US" dirty="0" smtClean="0"/>
              <a:t>= 2×2×10 = 40 I/</a:t>
            </a:r>
            <a:r>
              <a:rPr lang="en-US" dirty="0" err="1" smtClean="0"/>
              <a:t>Os</a:t>
            </a:r>
            <a:endParaRPr lang="en-US" dirty="0" smtClean="0"/>
          </a:p>
          <a:p>
            <a:pPr algn="ctr"/>
            <a:r>
              <a:rPr lang="en-US" dirty="0" smtClean="0"/>
              <a:t>(assuming B = 5)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19719466">
            <a:off x="6703031" y="3945335"/>
            <a:ext cx="1101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To sort T2</a:t>
            </a:r>
            <a:endParaRPr lang="en-US" i="1" dirty="0">
              <a:solidFill>
                <a:srgbClr val="00B050"/>
              </a:solidFill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 flipH="1" flipV="1">
            <a:off x="1169483" y="3728075"/>
            <a:ext cx="604124" cy="547778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2504237">
            <a:off x="834497" y="4004442"/>
            <a:ext cx="109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To sort T1</a:t>
            </a:r>
            <a:endParaRPr lang="en-US" i="1" dirty="0">
              <a:solidFill>
                <a:srgbClr val="00B05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1590899" y="2711173"/>
            <a:ext cx="1" cy="37057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1556716" y="2679424"/>
            <a:ext cx="6161154" cy="334134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177" y="2209800"/>
            <a:ext cx="331238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Merge Cost </a:t>
            </a:r>
            <a:r>
              <a:rPr lang="en-US" dirty="0" smtClean="0"/>
              <a:t>= 10 + 250 = 260 I/</a:t>
            </a:r>
            <a:r>
              <a:rPr lang="en-US" dirty="0" err="1" smtClean="0"/>
              <a:t>Os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436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1" grpId="0" animBg="1"/>
      <p:bldP spid="9" grpId="0" animBg="1"/>
      <p:bldP spid="94" grpId="0" animBg="1"/>
      <p:bldP spid="96" grpId="0" animBg="1"/>
      <p:bldP spid="15" grpId="0"/>
      <p:bldP spid="99" grpId="0"/>
      <p:bldP spid="5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 of the </a:t>
            </a:r>
            <a:r>
              <a:rPr lang="en-US" i="1" dirty="0" smtClean="0">
                <a:ea typeface="ＭＳ Ｐゴシック" pitchFamily="34" charset="-128"/>
              </a:rPr>
              <a:t>New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1917196" y="2220635"/>
            <a:ext cx="4752975" cy="2816225"/>
            <a:chOff x="2899" y="103"/>
            <a:chExt cx="2994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2899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899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899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5212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5212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5212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sp>
        <p:nvSpPr>
          <p:cNvPr id="48" name="Oval 47"/>
          <p:cNvSpPr/>
          <p:nvPr/>
        </p:nvSpPr>
        <p:spPr>
          <a:xfrm>
            <a:off x="3578515" y="1976159"/>
            <a:ext cx="2148682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009771" y="2083207"/>
            <a:ext cx="281940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Done on-the-fly, thus, do </a:t>
            </a:r>
            <a:br>
              <a:rPr lang="en-US" dirty="0" smtClean="0"/>
            </a:br>
            <a:r>
              <a:rPr lang="en-US" dirty="0" smtClean="0"/>
              <a:t>not incur additional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51" name="Straight Arrow Connector 50"/>
          <p:cNvCxnSpPr>
            <a:endCxn id="50" idx="1"/>
          </p:cNvCxnSpPr>
          <p:nvPr/>
        </p:nvCxnSpPr>
        <p:spPr>
          <a:xfrm>
            <a:off x="5727198" y="2406373"/>
            <a:ext cx="282573" cy="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60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 of the </a:t>
            </a:r>
            <a:r>
              <a:rPr lang="en-US" i="1" dirty="0" smtClean="0">
                <a:ea typeface="ＭＳ Ｐゴシック" pitchFamily="34" charset="-128"/>
              </a:rPr>
              <a:t>New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1917196" y="2220635"/>
            <a:ext cx="4752975" cy="2816225"/>
            <a:chOff x="2899" y="103"/>
            <a:chExt cx="2994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2899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899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899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5212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5212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5212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sp>
        <p:nvSpPr>
          <p:cNvPr id="3" name="Oval 2"/>
          <p:cNvSpPr/>
          <p:nvPr/>
        </p:nvSpPr>
        <p:spPr>
          <a:xfrm>
            <a:off x="1773606" y="3839885"/>
            <a:ext cx="1300163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3470" y="5036861"/>
            <a:ext cx="378565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Cost of Scanning Reserves </a:t>
            </a:r>
            <a:r>
              <a:rPr lang="en-US" dirty="0" smtClean="0"/>
              <a:t>= 1000 I/</a:t>
            </a:r>
            <a:r>
              <a:rPr lang="en-US" dirty="0" err="1" smtClean="0"/>
              <a:t>Os</a:t>
            </a:r>
            <a:endParaRPr lang="en-US" dirty="0" smtClean="0"/>
          </a:p>
          <a:p>
            <a:r>
              <a:rPr lang="en-US" b="1" dirty="0" smtClean="0"/>
              <a:t>Cost of Writing T1 </a:t>
            </a:r>
            <a:r>
              <a:rPr lang="en-US" dirty="0" smtClean="0"/>
              <a:t>= 10 I/</a:t>
            </a:r>
            <a:r>
              <a:rPr lang="en-US" dirty="0" err="1" smtClean="0"/>
              <a:t>Os</a:t>
            </a:r>
            <a:r>
              <a:rPr lang="en-US" dirty="0" smtClean="0"/>
              <a:t> (</a:t>
            </a:r>
            <a:r>
              <a:rPr lang="en-US" i="1" dirty="0" smtClean="0"/>
              <a:t>later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90" name="Straight Arrow Connector 89"/>
          <p:cNvCxnSpPr>
            <a:endCxn id="4" idx="0"/>
          </p:cNvCxnSpPr>
          <p:nvPr/>
        </p:nvCxnSpPr>
        <p:spPr>
          <a:xfrm flipH="1">
            <a:off x="1926296" y="4705410"/>
            <a:ext cx="446985" cy="331451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5449142" y="3805753"/>
            <a:ext cx="1300163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4751740" y="5046034"/>
            <a:ext cx="3539623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Cost of Scanning Sailors </a:t>
            </a:r>
            <a:r>
              <a:rPr lang="en-US" dirty="0" smtClean="0"/>
              <a:t>= 500 I/</a:t>
            </a:r>
            <a:r>
              <a:rPr lang="en-US" dirty="0" err="1" smtClean="0"/>
              <a:t>Os</a:t>
            </a:r>
            <a:endParaRPr lang="en-US" dirty="0" smtClean="0"/>
          </a:p>
          <a:p>
            <a:r>
              <a:rPr lang="en-US" b="1" dirty="0" smtClean="0"/>
              <a:t>Cost of Writing T2 </a:t>
            </a:r>
            <a:r>
              <a:rPr lang="en-US" dirty="0" smtClean="0"/>
              <a:t>= 250 I/</a:t>
            </a:r>
            <a:r>
              <a:rPr lang="en-US" dirty="0" err="1" smtClean="0"/>
              <a:t>Os</a:t>
            </a:r>
            <a:r>
              <a:rPr lang="en-US" dirty="0" smtClean="0"/>
              <a:t> (</a:t>
            </a:r>
            <a:r>
              <a:rPr lang="en-US" i="1" dirty="0" smtClean="0"/>
              <a:t>later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93" name="Straight Arrow Connector 92"/>
          <p:cNvCxnSpPr>
            <a:stCxn id="91" idx="4"/>
            <a:endCxn id="92" idx="0"/>
          </p:cNvCxnSpPr>
          <p:nvPr/>
        </p:nvCxnSpPr>
        <p:spPr>
          <a:xfrm>
            <a:off x="6099224" y="4642366"/>
            <a:ext cx="422328" cy="40366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4475029" y="3163610"/>
            <a:ext cx="1818267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6367939" y="3013558"/>
            <a:ext cx="2699862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9144" rIns="0" rtlCol="0">
            <a:spAutoFit/>
          </a:bodyPr>
          <a:lstStyle/>
          <a:p>
            <a:pPr algn="ctr"/>
            <a:r>
              <a:rPr lang="en-US" b="1" dirty="0" smtClean="0"/>
              <a:t>Cost </a:t>
            </a:r>
            <a:r>
              <a:rPr lang="en-US" dirty="0" smtClean="0"/>
              <a:t>= 2×4×250 = 2000 I/</a:t>
            </a:r>
            <a:r>
              <a:rPr lang="en-US" dirty="0" err="1" smtClean="0"/>
              <a:t>Os</a:t>
            </a:r>
            <a:r>
              <a:rPr lang="en-US" dirty="0" smtClean="0"/>
              <a:t> (assuming B = 5)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94" idx="2"/>
          </p:cNvCxnSpPr>
          <p:nvPr/>
        </p:nvCxnSpPr>
        <p:spPr>
          <a:xfrm flipV="1">
            <a:off x="6749305" y="3659889"/>
            <a:ext cx="968565" cy="598302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82556" y="3081744"/>
            <a:ext cx="2416687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Cost </a:t>
            </a:r>
            <a:r>
              <a:rPr lang="en-US" dirty="0" smtClean="0"/>
              <a:t>= 2×2×10 = 40 I/</a:t>
            </a:r>
            <a:r>
              <a:rPr lang="en-US" dirty="0" err="1" smtClean="0"/>
              <a:t>Os</a:t>
            </a:r>
            <a:endParaRPr lang="en-US" dirty="0" smtClean="0"/>
          </a:p>
          <a:p>
            <a:pPr algn="ctr"/>
            <a:r>
              <a:rPr lang="en-US" dirty="0" smtClean="0"/>
              <a:t>(assuming B = 5)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19719466">
            <a:off x="6703031" y="3945335"/>
            <a:ext cx="1101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To sort T2</a:t>
            </a:r>
            <a:endParaRPr lang="en-US" i="1" dirty="0">
              <a:solidFill>
                <a:srgbClr val="00B050"/>
              </a:solidFill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 flipH="1" flipV="1">
            <a:off x="1169483" y="3728075"/>
            <a:ext cx="604124" cy="547778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2504237">
            <a:off x="834497" y="4004442"/>
            <a:ext cx="109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To sort T1</a:t>
            </a:r>
            <a:endParaRPr lang="en-US" i="1" dirty="0">
              <a:solidFill>
                <a:srgbClr val="00B050"/>
              </a:solidFill>
            </a:endParaRPr>
          </a:p>
        </p:txBody>
      </p:sp>
      <p:cxnSp>
        <p:nvCxnSpPr>
          <p:cNvPr id="19" name="Straight Arrow Connector 18"/>
          <p:cNvCxnSpPr>
            <a:stCxn id="96" idx="0"/>
          </p:cNvCxnSpPr>
          <p:nvPr/>
        </p:nvCxnSpPr>
        <p:spPr>
          <a:xfrm flipH="1" flipV="1">
            <a:off x="1590899" y="2711173"/>
            <a:ext cx="1" cy="37057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4" idx="0"/>
          </p:cNvCxnSpPr>
          <p:nvPr/>
        </p:nvCxnSpPr>
        <p:spPr>
          <a:xfrm flipH="1" flipV="1">
            <a:off x="1556716" y="2679424"/>
            <a:ext cx="6161154" cy="334134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72177" y="2209800"/>
            <a:ext cx="331238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Merge Cost </a:t>
            </a:r>
            <a:r>
              <a:rPr lang="en-US" dirty="0" smtClean="0"/>
              <a:t>= 10 + 250 = 260 I/</a:t>
            </a:r>
            <a:r>
              <a:rPr lang="en-US" dirty="0" err="1" smtClean="0"/>
              <a:t>Os</a:t>
            </a:r>
            <a:endParaRPr lang="en-US" dirty="0" smtClean="0"/>
          </a:p>
        </p:txBody>
      </p:sp>
      <p:sp>
        <p:nvSpPr>
          <p:cNvPr id="101" name="Rounded Rectangle 100"/>
          <p:cNvSpPr/>
          <p:nvPr/>
        </p:nvSpPr>
        <p:spPr>
          <a:xfrm>
            <a:off x="303372" y="6096000"/>
            <a:ext cx="8534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Total Cost </a:t>
            </a:r>
            <a:r>
              <a:rPr lang="en-US" sz="2400" dirty="0" smtClean="0">
                <a:solidFill>
                  <a:schemeClr val="tx1"/>
                </a:solidFill>
              </a:rPr>
              <a:t>= 1000 + 10 + 500 + 250 + 40 + 2000 + 260 = 4060 I/</a:t>
            </a:r>
            <a:r>
              <a:rPr lang="en-US" sz="2400" dirty="0" err="1" smtClean="0">
                <a:solidFill>
                  <a:schemeClr val="tx1"/>
                </a:solidFill>
              </a:rPr>
              <a:t>Os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3578515" y="1976159"/>
            <a:ext cx="2148682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009771" y="2083207"/>
            <a:ext cx="281940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Done on-the-fly, thus, do </a:t>
            </a:r>
            <a:br>
              <a:rPr lang="en-US" dirty="0" smtClean="0"/>
            </a:br>
            <a:r>
              <a:rPr lang="en-US" dirty="0" smtClean="0"/>
              <a:t>not incur additional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54" name="Straight Arrow Connector 53"/>
          <p:cNvCxnSpPr>
            <a:endCxn id="53" idx="1"/>
          </p:cNvCxnSpPr>
          <p:nvPr/>
        </p:nvCxnSpPr>
        <p:spPr>
          <a:xfrm>
            <a:off x="5727198" y="2406373"/>
            <a:ext cx="282573" cy="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083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Costs of the </a:t>
            </a:r>
            <a:r>
              <a:rPr lang="en-US" i="1" dirty="0" smtClean="0">
                <a:ea typeface="ＭＳ Ｐゴシック" pitchFamily="34" charset="-128"/>
              </a:rPr>
              <a:t>Two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Plans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272508" y="5638800"/>
            <a:ext cx="3793622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Total Cost </a:t>
            </a:r>
            <a:r>
              <a:rPr lang="en-US" sz="2400" dirty="0" smtClean="0">
                <a:solidFill>
                  <a:schemeClr val="tx1"/>
                </a:solidFill>
              </a:rPr>
              <a:t>= 501, 000 I/</a:t>
            </a:r>
            <a:r>
              <a:rPr lang="en-US" sz="2400" dirty="0" err="1" smtClean="0">
                <a:solidFill>
                  <a:schemeClr val="tx1"/>
                </a:solidFill>
              </a:rPr>
              <a:t>Os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53" name="Group 36"/>
          <p:cNvGrpSpPr>
            <a:grpSpLocks/>
          </p:cNvGrpSpPr>
          <p:nvPr/>
        </p:nvGrpSpPr>
        <p:grpSpPr bwMode="auto">
          <a:xfrm>
            <a:off x="4525963" y="1546418"/>
            <a:ext cx="4389437" cy="2816225"/>
            <a:chOff x="2975" y="103"/>
            <a:chExt cx="2765" cy="1774"/>
          </a:xfrm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1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3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4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95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97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0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03" name="Rectangle 29"/>
            <p:cNvSpPr>
              <a:spLocks noChangeArrowheads="1"/>
            </p:cNvSpPr>
            <p:nvPr/>
          </p:nvSpPr>
          <p:spPr bwMode="auto">
            <a:xfrm>
              <a:off x="2975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104" name="Rectangle 30"/>
            <p:cNvSpPr>
              <a:spLocks noChangeArrowheads="1"/>
            </p:cNvSpPr>
            <p:nvPr/>
          </p:nvSpPr>
          <p:spPr bwMode="auto">
            <a:xfrm>
              <a:off x="2975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105" name="Rectangle 31"/>
            <p:cNvSpPr>
              <a:spLocks noChangeArrowheads="1"/>
            </p:cNvSpPr>
            <p:nvPr/>
          </p:nvSpPr>
          <p:spPr bwMode="auto">
            <a:xfrm>
              <a:off x="2975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106" name="Rectangle 32"/>
            <p:cNvSpPr>
              <a:spLocks noChangeArrowheads="1"/>
            </p:cNvSpPr>
            <p:nvPr/>
          </p:nvSpPr>
          <p:spPr bwMode="auto">
            <a:xfrm>
              <a:off x="5059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107" name="Rectangle 33"/>
            <p:cNvSpPr>
              <a:spLocks noChangeArrowheads="1"/>
            </p:cNvSpPr>
            <p:nvPr/>
          </p:nvSpPr>
          <p:spPr bwMode="auto">
            <a:xfrm>
              <a:off x="5059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108" name="Rectangle 34"/>
            <p:cNvSpPr>
              <a:spLocks noChangeArrowheads="1"/>
            </p:cNvSpPr>
            <p:nvPr/>
          </p:nvSpPr>
          <p:spPr bwMode="auto">
            <a:xfrm>
              <a:off x="5059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10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grpSp>
        <p:nvGrpSpPr>
          <p:cNvPr id="110" name="Group 53"/>
          <p:cNvGrpSpPr>
            <a:grpSpLocks/>
          </p:cNvGrpSpPr>
          <p:nvPr/>
        </p:nvGrpSpPr>
        <p:grpSpPr bwMode="auto">
          <a:xfrm>
            <a:off x="228600" y="1677518"/>
            <a:ext cx="4162425" cy="3384550"/>
            <a:chOff x="3020" y="2058"/>
            <a:chExt cx="2622" cy="2132"/>
          </a:xfrm>
        </p:grpSpPr>
        <p:sp>
          <p:nvSpPr>
            <p:cNvPr id="111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127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128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129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130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31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132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133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34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1871663" y="5023405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241390" y="5046194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(File Scan)</a:t>
            </a:r>
            <a:endParaRPr lang="en-US" dirty="0"/>
          </a:p>
        </p:txBody>
      </p:sp>
      <p:cxnSp>
        <p:nvCxnSpPr>
          <p:cNvPr id="137" name="Straight Connector 136"/>
          <p:cNvCxnSpPr/>
          <p:nvPr/>
        </p:nvCxnSpPr>
        <p:spPr>
          <a:xfrm>
            <a:off x="4419600" y="1529326"/>
            <a:ext cx="0" cy="3494079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Curved Up Arrow 137"/>
          <p:cNvSpPr/>
          <p:nvPr/>
        </p:nvSpPr>
        <p:spPr>
          <a:xfrm>
            <a:off x="4017963" y="5062069"/>
            <a:ext cx="782637" cy="330668"/>
          </a:xfrm>
          <a:prstGeom prst="curved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5099302" y="5621708"/>
            <a:ext cx="3793622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Total Cost </a:t>
            </a:r>
            <a:r>
              <a:rPr lang="en-US" sz="2400" dirty="0" smtClean="0">
                <a:solidFill>
                  <a:schemeClr val="tx1"/>
                </a:solidFill>
              </a:rPr>
              <a:t>= 4060 I/</a:t>
            </a:r>
            <a:r>
              <a:rPr lang="en-US" sz="2400" dirty="0" err="1" smtClean="0">
                <a:solidFill>
                  <a:schemeClr val="tx1"/>
                </a:solidFill>
              </a:rPr>
              <a:t>Os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23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35" grpId="0"/>
      <p:bldP spid="136" grpId="0"/>
      <p:bldP spid="138" grpId="0" animBg="1"/>
      <p:bldP spid="13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Pushing Projections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can we reduce the cost of a join?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By reducing the sizes of the input relations!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Consider (again) the following plan: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334962" y="3733800"/>
            <a:ext cx="4389438" cy="2709863"/>
            <a:chOff x="2975" y="170"/>
            <a:chExt cx="2765" cy="1707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55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0" name="Rectangle 29"/>
            <p:cNvSpPr>
              <a:spLocks noChangeArrowheads="1"/>
            </p:cNvSpPr>
            <p:nvPr/>
          </p:nvSpPr>
          <p:spPr bwMode="auto">
            <a:xfrm>
              <a:off x="2975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1" name="Rectangle 30"/>
            <p:cNvSpPr>
              <a:spLocks noChangeArrowheads="1"/>
            </p:cNvSpPr>
            <p:nvPr/>
          </p:nvSpPr>
          <p:spPr bwMode="auto">
            <a:xfrm>
              <a:off x="2975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62" name="Rectangle 31"/>
            <p:cNvSpPr>
              <a:spLocks noChangeArrowheads="1"/>
            </p:cNvSpPr>
            <p:nvPr/>
          </p:nvSpPr>
          <p:spPr bwMode="auto">
            <a:xfrm>
              <a:off x="2975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63" name="Rectangle 32"/>
            <p:cNvSpPr>
              <a:spLocks noChangeArrowheads="1"/>
            </p:cNvSpPr>
            <p:nvPr/>
          </p:nvSpPr>
          <p:spPr bwMode="auto">
            <a:xfrm>
              <a:off x="5059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4" name="Rectangle 33"/>
            <p:cNvSpPr>
              <a:spLocks noChangeArrowheads="1"/>
            </p:cNvSpPr>
            <p:nvPr/>
          </p:nvSpPr>
          <p:spPr bwMode="auto">
            <a:xfrm>
              <a:off x="5059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5059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029200" y="3610590"/>
            <a:ext cx="3586431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What are the attributes required </a:t>
            </a:r>
            <a:br>
              <a:rPr lang="en-US" dirty="0" smtClean="0"/>
            </a:br>
            <a:r>
              <a:rPr lang="en-US" dirty="0" smtClean="0"/>
              <a:t>from T1 and T2?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i="1" dirty="0" smtClean="0"/>
              <a:t>Sid</a:t>
            </a:r>
            <a:r>
              <a:rPr lang="en-US" dirty="0" smtClean="0"/>
              <a:t> from T1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i="1" dirty="0" smtClean="0"/>
              <a:t>Sid</a:t>
            </a:r>
            <a:r>
              <a:rPr lang="en-US" dirty="0" smtClean="0"/>
              <a:t> and </a:t>
            </a:r>
            <a:r>
              <a:rPr lang="en-US" dirty="0" err="1" smtClean="0"/>
              <a:t>sname</a:t>
            </a:r>
            <a:r>
              <a:rPr lang="en-US" dirty="0" smtClean="0"/>
              <a:t> from T2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29200" y="5156199"/>
            <a:ext cx="3586431" cy="116840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Hence, as we scan Reserves and </a:t>
            </a:r>
            <a:r>
              <a:rPr lang="en-US" dirty="0" smtClean="0">
                <a:solidFill>
                  <a:schemeClr val="tx1"/>
                </a:solidFill>
              </a:rPr>
              <a:t>Sailors we </a:t>
            </a:r>
            <a:r>
              <a:rPr lang="en-US" dirty="0">
                <a:solidFill>
                  <a:schemeClr val="tx1"/>
                </a:solidFill>
              </a:rPr>
              <a:t>can also remove unwanted </a:t>
            </a:r>
            <a:r>
              <a:rPr lang="en-US" dirty="0" smtClean="0">
                <a:solidFill>
                  <a:schemeClr val="tx1"/>
                </a:solidFill>
              </a:rPr>
              <a:t>columns (i.e., “Push” the projections ahead of the join)!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17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209800"/>
            <a:ext cx="3148013" cy="64611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85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Pushing Projections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can we reduce the cost of a join?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By reducing the sizes of the input relations!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Consider (again) the following plan: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334962" y="3733800"/>
            <a:ext cx="4389438" cy="2709863"/>
            <a:chOff x="2975" y="170"/>
            <a:chExt cx="2765" cy="1707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55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0" name="Rectangle 29"/>
            <p:cNvSpPr>
              <a:spLocks noChangeArrowheads="1"/>
            </p:cNvSpPr>
            <p:nvPr/>
          </p:nvSpPr>
          <p:spPr bwMode="auto">
            <a:xfrm>
              <a:off x="2975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1" name="Rectangle 30"/>
            <p:cNvSpPr>
              <a:spLocks noChangeArrowheads="1"/>
            </p:cNvSpPr>
            <p:nvPr/>
          </p:nvSpPr>
          <p:spPr bwMode="auto">
            <a:xfrm>
              <a:off x="2975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62" name="Rectangle 31"/>
            <p:cNvSpPr>
              <a:spLocks noChangeArrowheads="1"/>
            </p:cNvSpPr>
            <p:nvPr/>
          </p:nvSpPr>
          <p:spPr bwMode="auto">
            <a:xfrm>
              <a:off x="2975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63" name="Rectangle 32"/>
            <p:cNvSpPr>
              <a:spLocks noChangeArrowheads="1"/>
            </p:cNvSpPr>
            <p:nvPr/>
          </p:nvSpPr>
          <p:spPr bwMode="auto">
            <a:xfrm>
              <a:off x="5059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4" name="Rectangle 33"/>
            <p:cNvSpPr>
              <a:spLocks noChangeArrowheads="1"/>
            </p:cNvSpPr>
            <p:nvPr/>
          </p:nvSpPr>
          <p:spPr bwMode="auto">
            <a:xfrm>
              <a:off x="5059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5059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020654" y="4186921"/>
            <a:ext cx="3594977" cy="207021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 cost after applying this heuristic can become 2000 I/</a:t>
            </a:r>
            <a:r>
              <a:rPr lang="en-US" sz="2400" dirty="0" err="1" smtClean="0">
                <a:solidFill>
                  <a:schemeClr val="tx1"/>
                </a:solidFill>
              </a:rPr>
              <a:t>Os</a:t>
            </a:r>
            <a:r>
              <a:rPr lang="en-US" sz="2400" dirty="0" smtClean="0">
                <a:solidFill>
                  <a:schemeClr val="tx1"/>
                </a:solidFill>
              </a:rPr>
              <a:t> (as opposed to 4060 I/</a:t>
            </a:r>
            <a:r>
              <a:rPr lang="en-US" sz="2400" dirty="0" err="1" smtClean="0">
                <a:solidFill>
                  <a:schemeClr val="tx1"/>
                </a:solidFill>
              </a:rPr>
              <a:t>Os</a:t>
            </a:r>
            <a:r>
              <a:rPr lang="en-US" sz="2400" dirty="0" smtClean="0">
                <a:solidFill>
                  <a:schemeClr val="tx1"/>
                </a:solidFill>
              </a:rPr>
              <a:t> with only pushing the selection)!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091" y="3863757"/>
            <a:ext cx="1462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“Push” ahead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the join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Curved Connector 22"/>
          <p:cNvCxnSpPr/>
          <p:nvPr/>
        </p:nvCxnSpPr>
        <p:spPr>
          <a:xfrm rot="5400000">
            <a:off x="1213247" y="4320778"/>
            <a:ext cx="1300163" cy="284956"/>
          </a:xfrm>
          <a:prstGeom prst="curvedConnector3">
            <a:avLst>
              <a:gd name="adj1" fmla="val -2583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01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Using Indexes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69758" y="1981200"/>
            <a:ext cx="6050236" cy="3362713"/>
            <a:chOff x="669758" y="1981200"/>
            <a:chExt cx="6050236" cy="3362713"/>
          </a:xfrm>
        </p:grpSpPr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3900487" y="3632200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4083050" y="3632200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11"/>
            <p:cNvSpPr>
              <a:spLocks/>
            </p:cNvSpPr>
            <p:nvPr/>
          </p:nvSpPr>
          <p:spPr bwMode="auto">
            <a:xfrm>
              <a:off x="3900487" y="3632200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2"/>
            <p:cNvSpPr>
              <a:spLocks/>
            </p:cNvSpPr>
            <p:nvPr/>
          </p:nvSpPr>
          <p:spPr bwMode="auto">
            <a:xfrm>
              <a:off x="3900487" y="3632200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3"/>
            <p:cNvSpPr>
              <a:spLocks/>
            </p:cNvSpPr>
            <p:nvPr/>
          </p:nvSpPr>
          <p:spPr bwMode="auto">
            <a:xfrm>
              <a:off x="3587750" y="3989387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4"/>
            <p:cNvSpPr>
              <a:spLocks/>
            </p:cNvSpPr>
            <p:nvPr/>
          </p:nvSpPr>
          <p:spPr bwMode="auto">
            <a:xfrm>
              <a:off x="4068762" y="3989387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5"/>
            <p:cNvSpPr>
              <a:spLocks/>
            </p:cNvSpPr>
            <p:nvPr/>
          </p:nvSpPr>
          <p:spPr bwMode="auto">
            <a:xfrm>
              <a:off x="3990975" y="2344737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6"/>
            <p:cNvSpPr>
              <a:spLocks/>
            </p:cNvSpPr>
            <p:nvPr/>
          </p:nvSpPr>
          <p:spPr bwMode="auto">
            <a:xfrm>
              <a:off x="3984625" y="3133725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7"/>
            <p:cNvSpPr>
              <a:spLocks/>
            </p:cNvSpPr>
            <p:nvPr/>
          </p:nvSpPr>
          <p:spPr bwMode="auto">
            <a:xfrm>
              <a:off x="3762375" y="2049462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8"/>
            <p:cNvSpPr>
              <a:spLocks/>
            </p:cNvSpPr>
            <p:nvPr/>
          </p:nvSpPr>
          <p:spPr bwMode="auto">
            <a:xfrm>
              <a:off x="3808412" y="2049462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9"/>
            <p:cNvSpPr>
              <a:spLocks/>
            </p:cNvSpPr>
            <p:nvPr/>
          </p:nvSpPr>
          <p:spPr bwMode="auto">
            <a:xfrm>
              <a:off x="3740150" y="2039937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20"/>
            <p:cNvSpPr>
              <a:spLocks/>
            </p:cNvSpPr>
            <p:nvPr/>
          </p:nvSpPr>
          <p:spPr bwMode="auto">
            <a:xfrm>
              <a:off x="3756025" y="2800350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784600" y="2809875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2"/>
            <p:cNvSpPr>
              <a:spLocks/>
            </p:cNvSpPr>
            <p:nvPr/>
          </p:nvSpPr>
          <p:spPr bwMode="auto">
            <a:xfrm>
              <a:off x="3571875" y="4618037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3262312" y="5046662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191000" y="4373562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11562" y="3697287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3352800" y="4387850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3749675" y="2093912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341812" y="1981200"/>
              <a:ext cx="10017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3749675" y="2828925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392362" y="4093288"/>
              <a:ext cx="9096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(Use hash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468562" y="4244100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index; do</a:t>
              </a:r>
            </a:p>
          </p:txBody>
        </p:sp>
        <p:sp>
          <p:nvSpPr>
            <p:cNvPr id="86" name="Freeform 32"/>
            <p:cNvSpPr>
              <a:spLocks/>
            </p:cNvSpPr>
            <p:nvPr/>
          </p:nvSpPr>
          <p:spPr bwMode="auto">
            <a:xfrm>
              <a:off x="3336925" y="4357687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33"/>
            <p:cNvSpPr>
              <a:spLocks/>
            </p:cNvSpPr>
            <p:nvPr/>
          </p:nvSpPr>
          <p:spPr bwMode="auto">
            <a:xfrm>
              <a:off x="3368675" y="4368800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2489200" y="4398088"/>
              <a:ext cx="815975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not write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2489200" y="4547313"/>
              <a:ext cx="8239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result to </a:t>
              </a:r>
            </a:p>
          </p:txBody>
        </p:sp>
        <p:sp>
          <p:nvSpPr>
            <p:cNvPr id="90" name="Rectangle 36"/>
            <p:cNvSpPr>
              <a:spLocks noChangeArrowheads="1"/>
            </p:cNvSpPr>
            <p:nvPr/>
          </p:nvSpPr>
          <p:spPr bwMode="auto">
            <a:xfrm>
              <a:off x="2489200" y="4708391"/>
              <a:ext cx="595312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temp)</a:t>
              </a:r>
            </a:p>
          </p:txBody>
        </p:sp>
        <p:sp>
          <p:nvSpPr>
            <p:cNvPr id="91" name="Rectangle 37"/>
            <p:cNvSpPr>
              <a:spLocks noChangeArrowheads="1"/>
            </p:cNvSpPr>
            <p:nvPr/>
          </p:nvSpPr>
          <p:spPr bwMode="auto">
            <a:xfrm>
              <a:off x="4297362" y="3529012"/>
              <a:ext cx="17224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(Index Nested Loops,</a:t>
              </a:r>
            </a:p>
          </p:txBody>
        </p:sp>
        <p:sp>
          <p:nvSpPr>
            <p:cNvPr id="92" name="Rectangle 38"/>
            <p:cNvSpPr>
              <a:spLocks noChangeArrowheads="1"/>
            </p:cNvSpPr>
            <p:nvPr/>
          </p:nvSpPr>
          <p:spPr bwMode="auto">
            <a:xfrm>
              <a:off x="4297362" y="3683000"/>
              <a:ext cx="13414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with pipelining )</a:t>
              </a:r>
            </a:p>
          </p:txBody>
        </p:sp>
        <p:sp>
          <p:nvSpPr>
            <p:cNvPr id="93" name="Rectangle 39"/>
            <p:cNvSpPr>
              <a:spLocks noChangeArrowheads="1"/>
            </p:cNvSpPr>
            <p:nvPr/>
          </p:nvSpPr>
          <p:spPr bwMode="auto">
            <a:xfrm>
              <a:off x="4576762" y="2757487"/>
              <a:ext cx="10017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916295" y="4339557"/>
              <a:ext cx="18036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(Hash index on </a:t>
              </a:r>
              <a:r>
                <a:rPr lang="en-US" sz="1600" b="1" dirty="0" err="1" smtClean="0"/>
                <a:t>sid</a:t>
              </a:r>
              <a:r>
                <a:rPr lang="en-US" sz="1600" b="1" dirty="0" smtClean="0"/>
                <a:t>)</a:t>
              </a:r>
              <a:endParaRPr lang="en-US" sz="1600" b="1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69758" y="5005359"/>
              <a:ext cx="2663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(Clustered hash index on </a:t>
              </a:r>
              <a:r>
                <a:rPr lang="en-US" sz="1600" b="1" dirty="0"/>
                <a:t>b</a:t>
              </a:r>
              <a:r>
                <a:rPr lang="en-US" sz="1600" b="1" dirty="0" smtClean="0"/>
                <a:t>id)</a:t>
              </a:r>
              <a:endParaRPr lang="en-US" sz="1600" b="1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02576" y="5410200"/>
            <a:ext cx="8951425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With clustered index on </a:t>
            </a:r>
            <a:r>
              <a:rPr lang="en-US" i="1" dirty="0"/>
              <a:t>bid </a:t>
            </a:r>
            <a:r>
              <a:rPr lang="en-US" dirty="0"/>
              <a:t>of Reserves, we get 100,000/100 =  1000 tuples </a:t>
            </a:r>
            <a:r>
              <a:rPr lang="en-US" dirty="0" smtClean="0"/>
              <a:t>(assuming 100</a:t>
            </a:r>
            <a:br>
              <a:rPr lang="en-US" dirty="0" smtClean="0"/>
            </a:br>
            <a:r>
              <a:rPr lang="en-US" dirty="0" smtClean="0"/>
              <a:t>boats and uniform distribution of reservations across boats)</a:t>
            </a: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Since the index is clustered, the 1000 tuples appear consecutively within the same </a:t>
            </a:r>
            <a:br>
              <a:rPr lang="en-US" dirty="0" smtClean="0"/>
            </a:br>
            <a:r>
              <a:rPr lang="en-US" dirty="0" smtClean="0"/>
              <a:t>bucket; thus # of pages = 1000/100 </a:t>
            </a:r>
            <a:r>
              <a:rPr lang="en-US" dirty="0"/>
              <a:t>= 10 pages</a:t>
            </a:r>
          </a:p>
        </p:txBody>
      </p:sp>
    </p:spTree>
    <p:extLst>
      <p:ext uri="{BB962C8B-B14F-4D97-AF65-F5344CB8AC3E}">
        <p14:creationId xmlns:p14="http://schemas.microsoft.com/office/powerpoint/2010/main" val="81538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(Hash index on </a:t>
            </a:r>
            <a:r>
              <a:rPr lang="en-US" sz="1600" b="1" dirty="0" err="1" smtClean="0"/>
              <a:t>sid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(Clustered hash index on </a:t>
            </a:r>
            <a:r>
              <a:rPr lang="en-US" sz="1600" b="1" dirty="0"/>
              <a:t>b</a:t>
            </a:r>
            <a:r>
              <a:rPr lang="en-US" sz="1600" b="1" dirty="0" smtClean="0"/>
              <a:t>id)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2576" y="5410200"/>
            <a:ext cx="898079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For each selected Reserves tuple, we can retrieve matching Sailors tuples using the hash</a:t>
            </a:r>
            <a:br>
              <a:rPr lang="en-US" dirty="0" smtClean="0"/>
            </a:br>
            <a:r>
              <a:rPr lang="en-US" dirty="0" smtClean="0"/>
              <a:t>index on the </a:t>
            </a:r>
            <a:r>
              <a:rPr lang="en-US" i="1" dirty="0" err="1" smtClean="0"/>
              <a:t>sid</a:t>
            </a:r>
            <a:r>
              <a:rPr lang="en-US" dirty="0" smtClean="0"/>
              <a:t> field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Selected Reserves tuples need not be materialized and the join result can be pipelined!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For each tuple in the join result, we apply rating &gt;  5 and the projection of </a:t>
            </a:r>
            <a:r>
              <a:rPr lang="en-US" i="1" dirty="0" err="1" smtClean="0"/>
              <a:t>sname</a:t>
            </a:r>
            <a:r>
              <a:rPr lang="en-US" dirty="0" smtClean="0"/>
              <a:t> on-the-fly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8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(Hash index on </a:t>
            </a:r>
            <a:r>
              <a:rPr lang="en-US" sz="1600" b="1" dirty="0" err="1" smtClean="0"/>
              <a:t>sid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(Clustered hash index on </a:t>
            </a:r>
            <a:r>
              <a:rPr lang="en-US" sz="1600" b="1" dirty="0"/>
              <a:t>b</a:t>
            </a:r>
            <a:r>
              <a:rPr lang="en-US" sz="1600" b="1" dirty="0" smtClean="0"/>
              <a:t>id)</a:t>
            </a:r>
            <a:endParaRPr lang="en-US" sz="1600" b="1" dirty="0"/>
          </a:p>
        </p:txBody>
      </p:sp>
      <p:cxnSp>
        <p:nvCxnSpPr>
          <p:cNvPr id="3" name="Curved Connector 2"/>
          <p:cNvCxnSpPr/>
          <p:nvPr/>
        </p:nvCxnSpPr>
        <p:spPr>
          <a:xfrm rot="5400000">
            <a:off x="2583259" y="2961084"/>
            <a:ext cx="1872456" cy="184150"/>
          </a:xfrm>
          <a:prstGeom prst="curvedConnector3">
            <a:avLst>
              <a:gd name="adj1" fmla="val -4311"/>
            </a:avLst>
          </a:prstGeom>
          <a:ln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8826" y="2344737"/>
            <a:ext cx="2887329" cy="646331"/>
          </a:xfrm>
          <a:prstGeom prst="rect">
            <a:avLst/>
          </a:prstGeom>
          <a:noFill/>
          <a:ln>
            <a:solidFill>
              <a:srgbClr val="2906FA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Is it necessary to project out </a:t>
            </a:r>
            <a:br>
              <a:rPr lang="en-US" dirty="0" smtClean="0"/>
            </a:br>
            <a:r>
              <a:rPr lang="en-US" dirty="0" smtClean="0"/>
              <a:t>unwanted columns?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4396" y="3133725"/>
            <a:ext cx="2696187" cy="646331"/>
          </a:xfrm>
          <a:prstGeom prst="rect">
            <a:avLst/>
          </a:prstGeom>
          <a:noFill/>
          <a:ln>
            <a:solidFill>
              <a:srgbClr val="2906FA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NO</a:t>
            </a:r>
            <a:r>
              <a:rPr lang="en-US" dirty="0" smtClean="0"/>
              <a:t>, since selection results </a:t>
            </a:r>
            <a:br>
              <a:rPr lang="en-US" dirty="0" smtClean="0"/>
            </a:br>
            <a:r>
              <a:rPr lang="en-US" dirty="0" smtClean="0"/>
              <a:t>are NOT materialized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4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(Hash index on </a:t>
            </a:r>
            <a:r>
              <a:rPr lang="en-US" sz="1600" b="1" dirty="0" err="1" smtClean="0"/>
              <a:t>sid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(Clustered hash index on </a:t>
            </a:r>
            <a:r>
              <a:rPr lang="en-US" sz="1600" b="1" dirty="0"/>
              <a:t>b</a:t>
            </a:r>
            <a:r>
              <a:rPr lang="en-US" sz="1600" b="1" dirty="0" smtClean="0"/>
              <a:t>id)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2438400"/>
            <a:ext cx="2693110" cy="646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Does the hash index on </a:t>
            </a:r>
            <a:r>
              <a:rPr lang="en-US" dirty="0" err="1" smtClean="0"/>
              <a:t>sid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need to be clustered?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3282252"/>
            <a:ext cx="2753831" cy="92333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NO</a:t>
            </a:r>
            <a:r>
              <a:rPr lang="en-US" dirty="0" smtClean="0"/>
              <a:t>, since there is at most </a:t>
            </a:r>
            <a:br>
              <a:rPr lang="en-US" dirty="0" smtClean="0"/>
            </a:br>
            <a:r>
              <a:rPr lang="en-US" dirty="0" smtClean="0"/>
              <a:t>1 matching Sailors tuple </a:t>
            </a:r>
            <a:br>
              <a:rPr lang="en-US" dirty="0" smtClean="0"/>
            </a:br>
            <a:r>
              <a:rPr lang="en-US" dirty="0" smtClean="0"/>
              <a:t>per a Reserves tuple! Why?</a:t>
            </a:r>
            <a:endParaRPr lang="en-US" dirty="0"/>
          </a:p>
        </p:txBody>
      </p:sp>
      <p:cxnSp>
        <p:nvCxnSpPr>
          <p:cNvPr id="5" name="Straight Arrow Connector 4"/>
          <p:cNvCxnSpPr>
            <a:stCxn id="4" idx="0"/>
            <a:endCxn id="7" idx="1"/>
          </p:cNvCxnSpPr>
          <p:nvPr/>
        </p:nvCxnSpPr>
        <p:spPr>
          <a:xfrm flipV="1">
            <a:off x="5818145" y="2761566"/>
            <a:ext cx="354055" cy="1577991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0"/>
          </p:cNvCxnSpPr>
          <p:nvPr/>
        </p:nvCxnSpPr>
        <p:spPr>
          <a:xfrm flipV="1">
            <a:off x="5818145" y="3743917"/>
            <a:ext cx="354055" cy="595640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3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(Hash index on </a:t>
            </a:r>
            <a:r>
              <a:rPr lang="en-US" sz="1600" b="1" dirty="0" err="1" smtClean="0"/>
              <a:t>sid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(Clustered hash index on </a:t>
            </a:r>
            <a:r>
              <a:rPr lang="en-US" sz="1600" b="1" dirty="0"/>
              <a:t>b</a:t>
            </a:r>
            <a:r>
              <a:rPr lang="en-US" sz="1600" b="1" dirty="0" smtClean="0"/>
              <a:t>id)</a:t>
            </a:r>
            <a:endParaRPr lang="en-US" sz="1600" b="1" dirty="0"/>
          </a:p>
        </p:txBody>
      </p:sp>
      <p:sp>
        <p:nvSpPr>
          <p:cNvPr id="2" name="Oval 1"/>
          <p:cNvSpPr/>
          <p:nvPr/>
        </p:nvSpPr>
        <p:spPr>
          <a:xfrm>
            <a:off x="4897067" y="4193935"/>
            <a:ext cx="1803699" cy="61319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918633" y="4040915"/>
            <a:ext cx="2072967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Cost</a:t>
            </a:r>
            <a:r>
              <a:rPr lang="en-US" dirty="0" smtClean="0"/>
              <a:t> = 1.2 I/</a:t>
            </a:r>
            <a:r>
              <a:rPr lang="en-US" dirty="0" err="1" smtClean="0"/>
              <a:t>Os</a:t>
            </a:r>
            <a:r>
              <a:rPr lang="en-US" dirty="0" smtClean="0"/>
              <a:t> (if A(1)) or 2.2 (if A(2))     </a:t>
            </a:r>
            <a:r>
              <a:rPr lang="en-US" dirty="0"/>
              <a:t>	</a:t>
            </a:r>
          </a:p>
        </p:txBody>
      </p:sp>
      <p:cxnSp>
        <p:nvCxnSpPr>
          <p:cNvPr id="11" name="Straight Arrow Connector 10"/>
          <p:cNvCxnSpPr>
            <a:stCxn id="2" idx="6"/>
            <a:endCxn id="3" idx="1"/>
          </p:cNvCxnSpPr>
          <p:nvPr/>
        </p:nvCxnSpPr>
        <p:spPr>
          <a:xfrm>
            <a:off x="6700766" y="4500532"/>
            <a:ext cx="217867" cy="204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40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(Hash index on </a:t>
            </a:r>
            <a:r>
              <a:rPr lang="en-US" sz="1600" b="1" dirty="0" err="1" smtClean="0"/>
              <a:t>sid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(Clustered hash index on </a:t>
            </a:r>
            <a:r>
              <a:rPr lang="en-US" sz="1600" b="1" dirty="0"/>
              <a:t>b</a:t>
            </a:r>
            <a:r>
              <a:rPr lang="en-US" sz="1600" b="1" dirty="0" smtClean="0"/>
              <a:t>id)</a:t>
            </a:r>
            <a:endParaRPr lang="en-US" sz="1600" b="1" dirty="0"/>
          </a:p>
        </p:txBody>
      </p:sp>
      <p:sp>
        <p:nvSpPr>
          <p:cNvPr id="5" name="Oval 4"/>
          <p:cNvSpPr/>
          <p:nvPr/>
        </p:nvSpPr>
        <p:spPr>
          <a:xfrm>
            <a:off x="3262312" y="2539999"/>
            <a:ext cx="2316163" cy="660401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49184" y="2182594"/>
            <a:ext cx="312188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Why not </a:t>
            </a:r>
            <a:r>
              <a:rPr lang="en-US" i="1" dirty="0" smtClean="0"/>
              <a:t>pushing</a:t>
            </a:r>
            <a:r>
              <a:rPr lang="en-US" dirty="0" smtClean="0"/>
              <a:t> this selection </a:t>
            </a:r>
            <a:br>
              <a:rPr lang="en-US" dirty="0" smtClean="0"/>
            </a:br>
            <a:r>
              <a:rPr lang="en-US" dirty="0" smtClean="0"/>
              <a:t>ahead of the join?</a:t>
            </a:r>
            <a:endParaRPr lang="en-US" dirty="0"/>
          </a:p>
        </p:txBody>
      </p:sp>
      <p:cxnSp>
        <p:nvCxnSpPr>
          <p:cNvPr id="9" name="Straight Arrow Connector 8"/>
          <p:cNvCxnSpPr>
            <a:endCxn id="7" idx="1"/>
          </p:cNvCxnSpPr>
          <p:nvPr/>
        </p:nvCxnSpPr>
        <p:spPr>
          <a:xfrm flipV="1">
            <a:off x="5612659" y="2505760"/>
            <a:ext cx="136525" cy="364439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620994" y="2926979"/>
            <a:ext cx="335739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It would require a scan on Sailors!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18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ectangle 3"/>
          <p:cNvSpPr txBox="1">
            <a:spLocks noChangeArrowheads="1"/>
          </p:cNvSpPr>
          <p:nvPr/>
        </p:nvSpPr>
        <p:spPr>
          <a:xfrm>
            <a:off x="381000" y="1447800"/>
            <a:ext cx="863876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I/O Cost of the </a:t>
            </a:r>
            <a:r>
              <a:rPr lang="en-US" i="1" dirty="0" smtClean="0">
                <a:ea typeface="ＭＳ Ｐゴシック" pitchFamily="34" charset="-128"/>
              </a:rPr>
              <a:t>New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i="1" dirty="0" smtClean="0">
                <a:ea typeface="ＭＳ Ｐゴシック" pitchFamily="34" charset="-128"/>
              </a:rPr>
              <a:t>Q</a:t>
            </a:r>
            <a:r>
              <a:rPr lang="en-US" dirty="0" smtClean="0">
                <a:ea typeface="ＭＳ Ｐゴシック" pitchFamily="34" charset="-128"/>
              </a:rPr>
              <a:t> Plan</a:t>
            </a:r>
          </a:p>
        </p:txBody>
      </p:sp>
      <p:sp>
        <p:nvSpPr>
          <p:cNvPr id="72" name="Freeform 9"/>
          <p:cNvSpPr>
            <a:spLocks/>
          </p:cNvSpPr>
          <p:nvPr/>
        </p:nvSpPr>
        <p:spPr bwMode="auto">
          <a:xfrm>
            <a:off x="4038493" y="3927087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10"/>
          <p:cNvSpPr>
            <a:spLocks/>
          </p:cNvSpPr>
          <p:nvPr/>
        </p:nvSpPr>
        <p:spPr bwMode="auto">
          <a:xfrm>
            <a:off x="4221056" y="3927087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1"/>
          <p:cNvSpPr>
            <a:spLocks/>
          </p:cNvSpPr>
          <p:nvPr/>
        </p:nvSpPr>
        <p:spPr bwMode="auto">
          <a:xfrm>
            <a:off x="4038493" y="3927087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2"/>
          <p:cNvSpPr>
            <a:spLocks/>
          </p:cNvSpPr>
          <p:nvPr/>
        </p:nvSpPr>
        <p:spPr bwMode="auto">
          <a:xfrm>
            <a:off x="4038493" y="3927087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3"/>
          <p:cNvSpPr>
            <a:spLocks/>
          </p:cNvSpPr>
          <p:nvPr/>
        </p:nvSpPr>
        <p:spPr bwMode="auto">
          <a:xfrm>
            <a:off x="3725756" y="4284274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4"/>
          <p:cNvSpPr>
            <a:spLocks/>
          </p:cNvSpPr>
          <p:nvPr/>
        </p:nvSpPr>
        <p:spPr bwMode="auto">
          <a:xfrm>
            <a:off x="4206768" y="4284274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5"/>
          <p:cNvSpPr>
            <a:spLocks/>
          </p:cNvSpPr>
          <p:nvPr/>
        </p:nvSpPr>
        <p:spPr bwMode="auto">
          <a:xfrm>
            <a:off x="4128981" y="2639624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6"/>
          <p:cNvSpPr>
            <a:spLocks/>
          </p:cNvSpPr>
          <p:nvPr/>
        </p:nvSpPr>
        <p:spPr bwMode="auto">
          <a:xfrm>
            <a:off x="4122631" y="3428612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7"/>
          <p:cNvSpPr>
            <a:spLocks/>
          </p:cNvSpPr>
          <p:nvPr/>
        </p:nvSpPr>
        <p:spPr bwMode="auto">
          <a:xfrm>
            <a:off x="3900381" y="2344349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8"/>
          <p:cNvSpPr>
            <a:spLocks/>
          </p:cNvSpPr>
          <p:nvPr/>
        </p:nvSpPr>
        <p:spPr bwMode="auto">
          <a:xfrm>
            <a:off x="3946418" y="2344349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19"/>
          <p:cNvSpPr>
            <a:spLocks/>
          </p:cNvSpPr>
          <p:nvPr/>
        </p:nvSpPr>
        <p:spPr bwMode="auto">
          <a:xfrm>
            <a:off x="3878156" y="2334824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20"/>
          <p:cNvSpPr>
            <a:spLocks/>
          </p:cNvSpPr>
          <p:nvPr/>
        </p:nvSpPr>
        <p:spPr bwMode="auto">
          <a:xfrm>
            <a:off x="3894031" y="3095237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21"/>
          <p:cNvSpPr>
            <a:spLocks/>
          </p:cNvSpPr>
          <p:nvPr/>
        </p:nvSpPr>
        <p:spPr bwMode="auto">
          <a:xfrm>
            <a:off x="3922606" y="3104762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22"/>
          <p:cNvSpPr>
            <a:spLocks/>
          </p:cNvSpPr>
          <p:nvPr/>
        </p:nvSpPr>
        <p:spPr bwMode="auto">
          <a:xfrm>
            <a:off x="3709881" y="4912924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23"/>
          <p:cNvSpPr>
            <a:spLocks noChangeArrowheads="1"/>
          </p:cNvSpPr>
          <p:nvPr/>
        </p:nvSpPr>
        <p:spPr bwMode="auto">
          <a:xfrm>
            <a:off x="3400318" y="5341549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89" name="Rectangle 24"/>
          <p:cNvSpPr>
            <a:spLocks noChangeArrowheads="1"/>
          </p:cNvSpPr>
          <p:nvPr/>
        </p:nvSpPr>
        <p:spPr bwMode="auto">
          <a:xfrm>
            <a:off x="4329006" y="4668449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90" name="Rectangle 25"/>
          <p:cNvSpPr>
            <a:spLocks noChangeArrowheads="1"/>
          </p:cNvSpPr>
          <p:nvPr/>
        </p:nvSpPr>
        <p:spPr bwMode="auto">
          <a:xfrm>
            <a:off x="3749568" y="3992174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91" name="Rectangle 26"/>
          <p:cNvSpPr>
            <a:spLocks noChangeArrowheads="1"/>
          </p:cNvSpPr>
          <p:nvPr/>
        </p:nvSpPr>
        <p:spPr bwMode="auto">
          <a:xfrm>
            <a:off x="3490806" y="4682737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92" name="Rectangle 27"/>
          <p:cNvSpPr>
            <a:spLocks noChangeArrowheads="1"/>
          </p:cNvSpPr>
          <p:nvPr/>
        </p:nvSpPr>
        <p:spPr bwMode="auto">
          <a:xfrm>
            <a:off x="3887681" y="2388799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93" name="Rectangle 28"/>
          <p:cNvSpPr>
            <a:spLocks noChangeArrowheads="1"/>
          </p:cNvSpPr>
          <p:nvPr/>
        </p:nvSpPr>
        <p:spPr bwMode="auto">
          <a:xfrm>
            <a:off x="4479818" y="2276087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94" name="Rectangle 29"/>
          <p:cNvSpPr>
            <a:spLocks noChangeArrowheads="1"/>
          </p:cNvSpPr>
          <p:nvPr/>
        </p:nvSpPr>
        <p:spPr bwMode="auto">
          <a:xfrm>
            <a:off x="3887681" y="3123812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2530368" y="4388175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98" name="Rectangle 31"/>
          <p:cNvSpPr>
            <a:spLocks noChangeArrowheads="1"/>
          </p:cNvSpPr>
          <p:nvPr/>
        </p:nvSpPr>
        <p:spPr bwMode="auto">
          <a:xfrm>
            <a:off x="2606568" y="4538987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99" name="Freeform 32"/>
          <p:cNvSpPr>
            <a:spLocks/>
          </p:cNvSpPr>
          <p:nvPr/>
        </p:nvSpPr>
        <p:spPr bwMode="auto">
          <a:xfrm>
            <a:off x="3474931" y="4652574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33"/>
          <p:cNvSpPr>
            <a:spLocks/>
          </p:cNvSpPr>
          <p:nvPr/>
        </p:nvSpPr>
        <p:spPr bwMode="auto">
          <a:xfrm>
            <a:off x="3506681" y="4663687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Rectangle 34"/>
          <p:cNvSpPr>
            <a:spLocks noChangeArrowheads="1"/>
          </p:cNvSpPr>
          <p:nvPr/>
        </p:nvSpPr>
        <p:spPr bwMode="auto">
          <a:xfrm>
            <a:off x="2627206" y="4692975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141" name="Rectangle 35"/>
          <p:cNvSpPr>
            <a:spLocks noChangeArrowheads="1"/>
          </p:cNvSpPr>
          <p:nvPr/>
        </p:nvSpPr>
        <p:spPr bwMode="auto">
          <a:xfrm>
            <a:off x="2627206" y="4842200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142" name="Rectangle 36"/>
          <p:cNvSpPr>
            <a:spLocks noChangeArrowheads="1"/>
          </p:cNvSpPr>
          <p:nvPr/>
        </p:nvSpPr>
        <p:spPr bwMode="auto">
          <a:xfrm>
            <a:off x="2627206" y="5003278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143" name="Rectangle 37"/>
          <p:cNvSpPr>
            <a:spLocks noChangeArrowheads="1"/>
          </p:cNvSpPr>
          <p:nvPr/>
        </p:nvSpPr>
        <p:spPr bwMode="auto">
          <a:xfrm>
            <a:off x="4435368" y="3823899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144" name="Rectangle 38"/>
          <p:cNvSpPr>
            <a:spLocks noChangeArrowheads="1"/>
          </p:cNvSpPr>
          <p:nvPr/>
        </p:nvSpPr>
        <p:spPr bwMode="auto">
          <a:xfrm>
            <a:off x="4435368" y="3977887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145" name="Rectangle 39"/>
          <p:cNvSpPr>
            <a:spLocks noChangeArrowheads="1"/>
          </p:cNvSpPr>
          <p:nvPr/>
        </p:nvSpPr>
        <p:spPr bwMode="auto">
          <a:xfrm>
            <a:off x="4714768" y="3052374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054301" y="4634444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(Hash index on </a:t>
            </a:r>
            <a:r>
              <a:rPr lang="en-US" sz="1600" b="1" dirty="0" err="1" smtClean="0"/>
              <a:t>sid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sp>
        <p:nvSpPr>
          <p:cNvPr id="147" name="TextBox 146"/>
          <p:cNvSpPr txBox="1"/>
          <p:nvPr/>
        </p:nvSpPr>
        <p:spPr>
          <a:xfrm>
            <a:off x="807764" y="5300246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(Clustered hash index on </a:t>
            </a:r>
            <a:r>
              <a:rPr lang="en-US" sz="1600" b="1" dirty="0"/>
              <a:t>b</a:t>
            </a:r>
            <a:r>
              <a:rPr lang="en-US" sz="1600" b="1" dirty="0" smtClean="0"/>
              <a:t>id)</a:t>
            </a:r>
            <a:endParaRPr lang="en-US" sz="1600" b="1" dirty="0"/>
          </a:p>
        </p:txBody>
      </p:sp>
      <p:sp>
        <p:nvSpPr>
          <p:cNvPr id="148" name="Oval 147"/>
          <p:cNvSpPr/>
          <p:nvPr/>
        </p:nvSpPr>
        <p:spPr>
          <a:xfrm>
            <a:off x="2060435" y="4338248"/>
            <a:ext cx="2316163" cy="96199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3807508"/>
            <a:ext cx="86113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10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151" name="Straight Arrow Connector 150"/>
          <p:cNvCxnSpPr/>
          <p:nvPr/>
        </p:nvCxnSpPr>
        <p:spPr>
          <a:xfrm flipH="1" flipV="1">
            <a:off x="1470733" y="3992174"/>
            <a:ext cx="596216" cy="797239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/>
          <p:cNvSpPr/>
          <p:nvPr/>
        </p:nvSpPr>
        <p:spPr>
          <a:xfrm>
            <a:off x="5106087" y="4511871"/>
            <a:ext cx="1803699" cy="61319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TextBox 152"/>
          <p:cNvSpPr txBox="1"/>
          <p:nvPr/>
        </p:nvSpPr>
        <p:spPr>
          <a:xfrm>
            <a:off x="7127653" y="4358851"/>
            <a:ext cx="1892107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Cost = 1.2 I/</a:t>
            </a:r>
            <a:r>
              <a:rPr lang="en-US" dirty="0" err="1" smtClean="0"/>
              <a:t>Os</a:t>
            </a:r>
            <a:r>
              <a:rPr lang="en-US" dirty="0" smtClean="0"/>
              <a:t> for </a:t>
            </a:r>
            <a:br>
              <a:rPr lang="en-US" dirty="0" smtClean="0"/>
            </a:br>
            <a:r>
              <a:rPr lang="en-US" dirty="0" smtClean="0"/>
              <a:t>1000 Reserves tuples; hence, </a:t>
            </a:r>
            <a:br>
              <a:rPr lang="en-US" dirty="0" smtClean="0"/>
            </a:br>
            <a:r>
              <a:rPr lang="en-US" dirty="0" smtClean="0"/>
              <a:t>1200 I/</a:t>
            </a:r>
            <a:r>
              <a:rPr lang="en-US" dirty="0" err="1" smtClean="0"/>
              <a:t>Os</a:t>
            </a:r>
            <a:r>
              <a:rPr lang="en-US" dirty="0"/>
              <a:t>	</a:t>
            </a:r>
          </a:p>
        </p:txBody>
      </p:sp>
      <p:cxnSp>
        <p:nvCxnSpPr>
          <p:cNvPr id="154" name="Straight Arrow Connector 153"/>
          <p:cNvCxnSpPr>
            <a:stCxn id="152" idx="6"/>
            <a:endCxn id="153" idx="1"/>
          </p:cNvCxnSpPr>
          <p:nvPr/>
        </p:nvCxnSpPr>
        <p:spPr>
          <a:xfrm>
            <a:off x="6909786" y="4818468"/>
            <a:ext cx="217867" cy="140548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ounded Rectangle 154"/>
          <p:cNvSpPr/>
          <p:nvPr/>
        </p:nvSpPr>
        <p:spPr>
          <a:xfrm>
            <a:off x="397378" y="6096000"/>
            <a:ext cx="8534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Total Cost </a:t>
            </a:r>
            <a:r>
              <a:rPr lang="en-US" sz="2400" dirty="0" smtClean="0">
                <a:solidFill>
                  <a:schemeClr val="tx1"/>
                </a:solidFill>
              </a:rPr>
              <a:t>= 10 + 1200 = </a:t>
            </a:r>
            <a:r>
              <a:rPr lang="en-US" sz="2400" i="1" u="sng" dirty="0" smtClean="0">
                <a:solidFill>
                  <a:schemeClr val="tx1"/>
                </a:solidFill>
              </a:rPr>
              <a:t>1210</a:t>
            </a:r>
            <a:r>
              <a:rPr lang="en-US" sz="2400" dirty="0" smtClean="0">
                <a:solidFill>
                  <a:schemeClr val="tx1"/>
                </a:solidFill>
              </a:rPr>
              <a:t> I/</a:t>
            </a:r>
            <a:r>
              <a:rPr lang="en-US" sz="2400" dirty="0" err="1" smtClean="0">
                <a:solidFill>
                  <a:schemeClr val="tx1"/>
                </a:solidFill>
              </a:rPr>
              <a:t>Os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99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animBg="1"/>
      <p:bldP spid="2" grpId="0" animBg="1"/>
      <p:bldP spid="152" grpId="0" animBg="1"/>
      <p:bldP spid="153" grpId="0" animBg="1"/>
      <p:bldP spid="15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Comparing I/O Costs: Recap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95965" y="5409484"/>
            <a:ext cx="2813205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Total Cost </a:t>
            </a:r>
            <a:r>
              <a:rPr lang="en-US" sz="2000" dirty="0" smtClean="0">
                <a:solidFill>
                  <a:schemeClr val="tx1"/>
                </a:solidFill>
              </a:rPr>
              <a:t>= </a:t>
            </a:r>
            <a:r>
              <a:rPr lang="en-US" sz="2000" u="sng" dirty="0" smtClean="0">
                <a:solidFill>
                  <a:schemeClr val="tx1"/>
                </a:solidFill>
              </a:rPr>
              <a:t>501, 000 </a:t>
            </a:r>
            <a:r>
              <a:rPr lang="en-US" sz="2000" dirty="0" smtClean="0">
                <a:solidFill>
                  <a:schemeClr val="tx1"/>
                </a:solidFill>
              </a:rPr>
              <a:t>I/</a:t>
            </a:r>
            <a:r>
              <a:rPr lang="en-US" sz="2000" dirty="0" err="1" smtClean="0">
                <a:solidFill>
                  <a:schemeClr val="tx1"/>
                </a:solidFill>
              </a:rPr>
              <a:t>Os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53" name="Group 36"/>
          <p:cNvGrpSpPr>
            <a:grpSpLocks/>
          </p:cNvGrpSpPr>
          <p:nvPr/>
        </p:nvGrpSpPr>
        <p:grpSpPr bwMode="auto">
          <a:xfrm>
            <a:off x="3182916" y="1738415"/>
            <a:ext cx="3195303" cy="2743200"/>
            <a:chOff x="3066" y="103"/>
            <a:chExt cx="2562" cy="1728"/>
          </a:xfrm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8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1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2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3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4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5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6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7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8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70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54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1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43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3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45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4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0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95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2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97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63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0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5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03" name="Rectangle 29"/>
            <p:cNvSpPr>
              <a:spLocks noChangeArrowheads="1"/>
            </p:cNvSpPr>
            <p:nvPr/>
          </p:nvSpPr>
          <p:spPr bwMode="auto">
            <a:xfrm>
              <a:off x="3066" y="1159"/>
              <a:ext cx="41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104" name="Rectangle 30"/>
            <p:cNvSpPr>
              <a:spLocks noChangeArrowheads="1"/>
            </p:cNvSpPr>
            <p:nvPr/>
          </p:nvSpPr>
          <p:spPr bwMode="auto">
            <a:xfrm>
              <a:off x="3066" y="1267"/>
              <a:ext cx="4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105" name="Rectangle 31"/>
            <p:cNvSpPr>
              <a:spLocks noChangeArrowheads="1"/>
            </p:cNvSpPr>
            <p:nvPr/>
          </p:nvSpPr>
          <p:spPr bwMode="auto">
            <a:xfrm>
              <a:off x="3066" y="1371"/>
              <a:ext cx="51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106" name="Rectangle 32"/>
            <p:cNvSpPr>
              <a:spLocks noChangeArrowheads="1"/>
            </p:cNvSpPr>
            <p:nvPr/>
          </p:nvSpPr>
          <p:spPr bwMode="auto">
            <a:xfrm>
              <a:off x="5133" y="1162"/>
              <a:ext cx="41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107" name="Rectangle 33"/>
            <p:cNvSpPr>
              <a:spLocks noChangeArrowheads="1"/>
            </p:cNvSpPr>
            <p:nvPr/>
          </p:nvSpPr>
          <p:spPr bwMode="auto">
            <a:xfrm>
              <a:off x="5129" y="1260"/>
              <a:ext cx="4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108" name="Rectangle 34"/>
            <p:cNvSpPr>
              <a:spLocks noChangeArrowheads="1"/>
            </p:cNvSpPr>
            <p:nvPr/>
          </p:nvSpPr>
          <p:spPr bwMode="auto">
            <a:xfrm>
              <a:off x="5109" y="1365"/>
              <a:ext cx="51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10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9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grpSp>
        <p:nvGrpSpPr>
          <p:cNvPr id="110" name="Group 53"/>
          <p:cNvGrpSpPr>
            <a:grpSpLocks/>
          </p:cNvGrpSpPr>
          <p:nvPr/>
        </p:nvGrpSpPr>
        <p:grpSpPr bwMode="auto">
          <a:xfrm>
            <a:off x="165971" y="1748957"/>
            <a:ext cx="3110242" cy="3270251"/>
            <a:chOff x="3020" y="2103"/>
            <a:chExt cx="2530" cy="2060"/>
          </a:xfrm>
        </p:grpSpPr>
        <p:sp>
          <p:nvSpPr>
            <p:cNvPr id="111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2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3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4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5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6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7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8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9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0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1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2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4" name="Freeform 42"/>
            <p:cNvSpPr>
              <a:spLocks/>
            </p:cNvSpPr>
            <p:nvPr/>
          </p:nvSpPr>
          <p:spPr bwMode="auto">
            <a:xfrm>
              <a:off x="3872" y="2740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5" name="Freeform 43"/>
            <p:cNvSpPr>
              <a:spLocks/>
            </p:cNvSpPr>
            <p:nvPr/>
          </p:nvSpPr>
          <p:spPr bwMode="auto">
            <a:xfrm>
              <a:off x="3934" y="2743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6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9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127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63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128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6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129" name="Rectangle 47"/>
            <p:cNvSpPr>
              <a:spLocks noChangeArrowheads="1"/>
            </p:cNvSpPr>
            <p:nvPr/>
          </p:nvSpPr>
          <p:spPr bwMode="auto">
            <a:xfrm>
              <a:off x="3251" y="2739"/>
              <a:ext cx="73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130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7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31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61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132" name="Rectangle 50"/>
            <p:cNvSpPr>
              <a:spLocks noChangeArrowheads="1"/>
            </p:cNvSpPr>
            <p:nvPr/>
          </p:nvSpPr>
          <p:spPr bwMode="auto">
            <a:xfrm>
              <a:off x="4258" y="3307"/>
              <a:ext cx="1241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(Simple Nested </a:t>
              </a:r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/>
              </a:r>
              <a:b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</a:br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Loops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)</a:t>
              </a:r>
            </a:p>
          </p:txBody>
        </p:sp>
        <p:sp>
          <p:nvSpPr>
            <p:cNvPr id="133" name="Rectangle 51"/>
            <p:cNvSpPr>
              <a:spLocks noChangeArrowheads="1"/>
            </p:cNvSpPr>
            <p:nvPr/>
          </p:nvSpPr>
          <p:spPr bwMode="auto">
            <a:xfrm>
              <a:off x="4619" y="2659"/>
              <a:ext cx="9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34" name="Rectangle 52"/>
            <p:cNvSpPr>
              <a:spLocks noChangeArrowheads="1"/>
            </p:cNvSpPr>
            <p:nvPr/>
          </p:nvSpPr>
          <p:spPr bwMode="auto">
            <a:xfrm>
              <a:off x="4299" y="2138"/>
              <a:ext cx="9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1522592" y="4921430"/>
            <a:ext cx="81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(File Scan)</a:t>
            </a:r>
            <a:endParaRPr lang="en-US" sz="1200" dirty="0"/>
          </a:p>
        </p:txBody>
      </p:sp>
      <p:sp>
        <p:nvSpPr>
          <p:cNvPr id="136" name="TextBox 135"/>
          <p:cNvSpPr txBox="1"/>
          <p:nvPr/>
        </p:nvSpPr>
        <p:spPr>
          <a:xfrm>
            <a:off x="136245" y="4973169"/>
            <a:ext cx="81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(File Scan)</a:t>
            </a:r>
            <a:endParaRPr lang="en-US" sz="1200" dirty="0"/>
          </a:p>
        </p:txBody>
      </p:sp>
      <p:cxnSp>
        <p:nvCxnSpPr>
          <p:cNvPr id="137" name="Straight Connector 136"/>
          <p:cNvCxnSpPr/>
          <p:nvPr/>
        </p:nvCxnSpPr>
        <p:spPr>
          <a:xfrm>
            <a:off x="3201057" y="1525129"/>
            <a:ext cx="0" cy="4723271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ounded Rectangle 138"/>
          <p:cNvSpPr/>
          <p:nvPr/>
        </p:nvSpPr>
        <p:spPr>
          <a:xfrm>
            <a:off x="3329004" y="5409484"/>
            <a:ext cx="3000575" cy="609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Total Cost </a:t>
            </a:r>
            <a:r>
              <a:rPr lang="en-US" sz="2000" dirty="0" smtClean="0">
                <a:solidFill>
                  <a:schemeClr val="tx1"/>
                </a:solidFill>
              </a:rPr>
              <a:t>= </a:t>
            </a:r>
            <a:r>
              <a:rPr lang="en-US" sz="2000" u="sng" dirty="0" smtClean="0">
                <a:solidFill>
                  <a:schemeClr val="tx1"/>
                </a:solidFill>
              </a:rPr>
              <a:t>4060</a:t>
            </a:r>
            <a:r>
              <a:rPr lang="en-US" sz="2000" dirty="0" smtClean="0">
                <a:solidFill>
                  <a:schemeClr val="tx1"/>
                </a:solidFill>
              </a:rPr>
              <a:t> I/</a:t>
            </a:r>
            <a:r>
              <a:rPr lang="en-US" sz="2000" dirty="0" err="1" smtClean="0">
                <a:solidFill>
                  <a:schemeClr val="tx1"/>
                </a:solidFill>
              </a:rPr>
              <a:t>Os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6492658" y="1488155"/>
            <a:ext cx="0" cy="4723271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6439848" y="1746352"/>
            <a:ext cx="2531231" cy="3336925"/>
            <a:chOff x="3150700" y="2276087"/>
            <a:chExt cx="2626106" cy="3336925"/>
          </a:xfrm>
        </p:grpSpPr>
        <p:sp>
          <p:nvSpPr>
            <p:cNvPr id="75" name="Freeform 9"/>
            <p:cNvSpPr>
              <a:spLocks/>
            </p:cNvSpPr>
            <p:nvPr/>
          </p:nvSpPr>
          <p:spPr bwMode="auto">
            <a:xfrm>
              <a:off x="4038493" y="3927087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0"/>
            <p:cNvSpPr>
              <a:spLocks/>
            </p:cNvSpPr>
            <p:nvPr/>
          </p:nvSpPr>
          <p:spPr bwMode="auto">
            <a:xfrm>
              <a:off x="4221056" y="3927087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1"/>
            <p:cNvSpPr>
              <a:spLocks/>
            </p:cNvSpPr>
            <p:nvPr/>
          </p:nvSpPr>
          <p:spPr bwMode="auto">
            <a:xfrm>
              <a:off x="4038493" y="3927087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2"/>
            <p:cNvSpPr>
              <a:spLocks/>
            </p:cNvSpPr>
            <p:nvPr/>
          </p:nvSpPr>
          <p:spPr bwMode="auto">
            <a:xfrm>
              <a:off x="4038493" y="3927087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3"/>
            <p:cNvSpPr>
              <a:spLocks/>
            </p:cNvSpPr>
            <p:nvPr/>
          </p:nvSpPr>
          <p:spPr bwMode="auto">
            <a:xfrm>
              <a:off x="3725756" y="4284274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4"/>
            <p:cNvSpPr>
              <a:spLocks/>
            </p:cNvSpPr>
            <p:nvPr/>
          </p:nvSpPr>
          <p:spPr bwMode="auto">
            <a:xfrm>
              <a:off x="4206768" y="4284274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5"/>
            <p:cNvSpPr>
              <a:spLocks/>
            </p:cNvSpPr>
            <p:nvPr/>
          </p:nvSpPr>
          <p:spPr bwMode="auto">
            <a:xfrm>
              <a:off x="4128981" y="2639624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6"/>
            <p:cNvSpPr>
              <a:spLocks/>
            </p:cNvSpPr>
            <p:nvPr/>
          </p:nvSpPr>
          <p:spPr bwMode="auto">
            <a:xfrm>
              <a:off x="4122631" y="3428612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7"/>
            <p:cNvSpPr>
              <a:spLocks/>
            </p:cNvSpPr>
            <p:nvPr/>
          </p:nvSpPr>
          <p:spPr bwMode="auto">
            <a:xfrm>
              <a:off x="3900381" y="2344349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8"/>
            <p:cNvSpPr>
              <a:spLocks/>
            </p:cNvSpPr>
            <p:nvPr/>
          </p:nvSpPr>
          <p:spPr bwMode="auto">
            <a:xfrm>
              <a:off x="3946418" y="2344349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9"/>
            <p:cNvSpPr>
              <a:spLocks/>
            </p:cNvSpPr>
            <p:nvPr/>
          </p:nvSpPr>
          <p:spPr bwMode="auto">
            <a:xfrm>
              <a:off x="3878156" y="2334824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20"/>
            <p:cNvSpPr>
              <a:spLocks/>
            </p:cNvSpPr>
            <p:nvPr/>
          </p:nvSpPr>
          <p:spPr bwMode="auto">
            <a:xfrm>
              <a:off x="3894031" y="3095237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21"/>
            <p:cNvSpPr>
              <a:spLocks/>
            </p:cNvSpPr>
            <p:nvPr/>
          </p:nvSpPr>
          <p:spPr bwMode="auto">
            <a:xfrm>
              <a:off x="3922606" y="3104762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22"/>
            <p:cNvSpPr>
              <a:spLocks/>
            </p:cNvSpPr>
            <p:nvPr/>
          </p:nvSpPr>
          <p:spPr bwMode="auto">
            <a:xfrm>
              <a:off x="3709881" y="4912924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Rectangle 23"/>
            <p:cNvSpPr>
              <a:spLocks noChangeArrowheads="1"/>
            </p:cNvSpPr>
            <p:nvPr/>
          </p:nvSpPr>
          <p:spPr bwMode="auto">
            <a:xfrm>
              <a:off x="3400318" y="5341549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90" name="Rectangle 24"/>
            <p:cNvSpPr>
              <a:spLocks noChangeArrowheads="1"/>
            </p:cNvSpPr>
            <p:nvPr/>
          </p:nvSpPr>
          <p:spPr bwMode="auto">
            <a:xfrm>
              <a:off x="4329006" y="4668449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91" name="Rectangle 25"/>
            <p:cNvSpPr>
              <a:spLocks noChangeArrowheads="1"/>
            </p:cNvSpPr>
            <p:nvPr/>
          </p:nvSpPr>
          <p:spPr bwMode="auto">
            <a:xfrm>
              <a:off x="3749568" y="3992174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92" name="Rectangle 26"/>
            <p:cNvSpPr>
              <a:spLocks noChangeArrowheads="1"/>
            </p:cNvSpPr>
            <p:nvPr/>
          </p:nvSpPr>
          <p:spPr bwMode="auto">
            <a:xfrm>
              <a:off x="3490806" y="4682737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93" name="Rectangle 27"/>
            <p:cNvSpPr>
              <a:spLocks noChangeArrowheads="1"/>
            </p:cNvSpPr>
            <p:nvPr/>
          </p:nvSpPr>
          <p:spPr bwMode="auto">
            <a:xfrm>
              <a:off x="3887681" y="2388799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94" name="Rectangle 28"/>
            <p:cNvSpPr>
              <a:spLocks noChangeArrowheads="1"/>
            </p:cNvSpPr>
            <p:nvPr/>
          </p:nvSpPr>
          <p:spPr bwMode="auto">
            <a:xfrm>
              <a:off x="4479818" y="2276087"/>
              <a:ext cx="10017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96" name="Rectangle 29"/>
            <p:cNvSpPr>
              <a:spLocks noChangeArrowheads="1"/>
            </p:cNvSpPr>
            <p:nvPr/>
          </p:nvSpPr>
          <p:spPr bwMode="auto">
            <a:xfrm>
              <a:off x="3887681" y="3123812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98" name="Rectangle 30"/>
            <p:cNvSpPr>
              <a:spLocks noChangeArrowheads="1"/>
            </p:cNvSpPr>
            <p:nvPr/>
          </p:nvSpPr>
          <p:spPr bwMode="auto">
            <a:xfrm>
              <a:off x="3150700" y="4215543"/>
              <a:ext cx="676878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 smtClean="0">
                  <a:solidFill>
                    <a:srgbClr val="000000"/>
                  </a:solidFill>
                  <a:latin typeface="Arial" pitchFamily="34" charset="0"/>
                </a:rPr>
                <a:t>(Hash </a:t>
              </a:r>
              <a:br>
                <a:rPr lang="en-US" sz="1200" b="1" dirty="0" smtClean="0">
                  <a:solidFill>
                    <a:srgbClr val="000000"/>
                  </a:solidFill>
                  <a:latin typeface="Arial" pitchFamily="34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latin typeface="Arial" pitchFamily="34" charset="0"/>
                </a:rPr>
                <a:t>index)</a:t>
              </a:r>
              <a:endParaRPr lang="en-US" sz="12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0" name="Freeform 32"/>
            <p:cNvSpPr>
              <a:spLocks/>
            </p:cNvSpPr>
            <p:nvPr/>
          </p:nvSpPr>
          <p:spPr bwMode="auto">
            <a:xfrm>
              <a:off x="3474931" y="4652574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3"/>
            <p:cNvSpPr>
              <a:spLocks/>
            </p:cNvSpPr>
            <p:nvPr/>
          </p:nvSpPr>
          <p:spPr bwMode="auto">
            <a:xfrm>
              <a:off x="3506681" y="4663687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ectangle 37"/>
            <p:cNvSpPr>
              <a:spLocks noChangeArrowheads="1"/>
            </p:cNvSpPr>
            <p:nvPr/>
          </p:nvSpPr>
          <p:spPr bwMode="auto">
            <a:xfrm>
              <a:off x="4435367" y="3656956"/>
              <a:ext cx="1280577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(Index Nested </a:t>
              </a:r>
              <a:r>
                <a:rPr lang="en-US" sz="1200" b="1" dirty="0" smtClean="0">
                  <a:solidFill>
                    <a:srgbClr val="000000"/>
                  </a:solidFill>
                  <a:latin typeface="Arial" pitchFamily="34" charset="0"/>
                </a:rPr>
                <a:t/>
              </a:r>
              <a:br>
                <a:rPr lang="en-US" sz="1200" b="1" dirty="0" smtClean="0">
                  <a:solidFill>
                    <a:srgbClr val="000000"/>
                  </a:solidFill>
                  <a:latin typeface="Arial" pitchFamily="34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latin typeface="Arial" pitchFamily="34" charset="0"/>
                </a:rPr>
                <a:t>Loops</a:t>
              </a:r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,</a:t>
              </a:r>
            </a:p>
          </p:txBody>
        </p:sp>
        <p:sp>
          <p:nvSpPr>
            <p:cNvPr id="145" name="Rectangle 38"/>
            <p:cNvSpPr>
              <a:spLocks noChangeArrowheads="1"/>
            </p:cNvSpPr>
            <p:nvPr/>
          </p:nvSpPr>
          <p:spPr bwMode="auto">
            <a:xfrm>
              <a:off x="4435368" y="3977887"/>
              <a:ext cx="13414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with pipelining )</a:t>
              </a:r>
            </a:p>
          </p:txBody>
        </p:sp>
        <p:sp>
          <p:nvSpPr>
            <p:cNvPr id="146" name="Rectangle 39"/>
            <p:cNvSpPr>
              <a:spLocks noChangeArrowheads="1"/>
            </p:cNvSpPr>
            <p:nvPr/>
          </p:nvSpPr>
          <p:spPr bwMode="auto">
            <a:xfrm>
              <a:off x="4714768" y="3052374"/>
              <a:ext cx="10017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905735" y="4629982"/>
              <a:ext cx="64062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(Hash </a:t>
              </a:r>
              <a:br>
                <a:rPr lang="en-US" sz="1200" b="1" dirty="0" smtClean="0"/>
              </a:br>
              <a:r>
                <a:rPr lang="en-US" sz="1200" b="1" dirty="0" smtClean="0"/>
                <a:t>index </a:t>
              </a:r>
              <a:br>
                <a:rPr lang="en-US" sz="1200" b="1" dirty="0" smtClean="0"/>
              </a:br>
              <a:r>
                <a:rPr lang="en-US" sz="1200" b="1" dirty="0" smtClean="0"/>
                <a:t>on </a:t>
              </a:r>
              <a:r>
                <a:rPr lang="en-US" sz="1200" b="1" dirty="0" err="1" smtClean="0"/>
                <a:t>sid</a:t>
              </a:r>
              <a:r>
                <a:rPr lang="en-US" sz="1200" b="1" dirty="0" smtClean="0"/>
                <a:t>)</a:t>
              </a:r>
              <a:endParaRPr lang="en-US" sz="1200" b="1" dirty="0"/>
            </a:p>
          </p:txBody>
        </p:sp>
      </p:grpSp>
      <p:sp>
        <p:nvSpPr>
          <p:cNvPr id="150" name="Rounded Rectangle 149"/>
          <p:cNvSpPr/>
          <p:nvPr/>
        </p:nvSpPr>
        <p:spPr>
          <a:xfrm>
            <a:off x="6561308" y="5422010"/>
            <a:ext cx="2489925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Total Cost </a:t>
            </a:r>
            <a:r>
              <a:rPr lang="en-US" sz="2000" dirty="0" smtClean="0">
                <a:solidFill>
                  <a:schemeClr val="tx1"/>
                </a:solidFill>
              </a:rPr>
              <a:t>= </a:t>
            </a:r>
            <a:r>
              <a:rPr lang="en-US" sz="2000" i="1" u="sng" dirty="0" smtClean="0">
                <a:solidFill>
                  <a:schemeClr val="tx1"/>
                </a:solidFill>
              </a:rPr>
              <a:t>1210</a:t>
            </a:r>
            <a:r>
              <a:rPr lang="en-US" sz="2000" dirty="0" smtClean="0">
                <a:solidFill>
                  <a:schemeClr val="tx1"/>
                </a:solidFill>
              </a:rPr>
              <a:t> I/</a:t>
            </a:r>
            <a:r>
              <a:rPr lang="en-US" sz="2000" dirty="0" err="1" smtClean="0">
                <a:solidFill>
                  <a:schemeClr val="tx1"/>
                </a:solidFill>
              </a:rPr>
              <a:t>Os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1" name="Curved Up Arrow 150"/>
          <p:cNvSpPr/>
          <p:nvPr/>
        </p:nvSpPr>
        <p:spPr>
          <a:xfrm>
            <a:off x="2809738" y="6238159"/>
            <a:ext cx="782637" cy="330668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2" name="Curved Up Arrow 151"/>
          <p:cNvSpPr/>
          <p:nvPr/>
        </p:nvSpPr>
        <p:spPr>
          <a:xfrm>
            <a:off x="6101339" y="6201667"/>
            <a:ext cx="782637" cy="330668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6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35" grpId="0"/>
      <p:bldP spid="136" grpId="0"/>
      <p:bldP spid="139" grpId="0" animBg="1"/>
      <p:bldP spid="150" grpId="0" animBg="1"/>
      <p:bldP spid="151" grpId="0" animBg="1"/>
      <p:bldP spid="15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But, How Can we Ensure Correctness?</a:t>
            </a:r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3810000" y="3333382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3764756" y="2114182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33400" y="5203457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029200" y="5203457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159000" y="5279657"/>
            <a:ext cx="2003425" cy="3810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876800" y="5355857"/>
            <a:ext cx="1614488" cy="3048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458465" y="5726668"/>
            <a:ext cx="210846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Still the same result!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838200" y="6248400"/>
            <a:ext cx="76200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How can this be guaranteed? 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42" name="Group 53"/>
          <p:cNvGrpSpPr>
            <a:grpSpLocks/>
          </p:cNvGrpSpPr>
          <p:nvPr/>
        </p:nvGrpSpPr>
        <p:grpSpPr bwMode="auto">
          <a:xfrm>
            <a:off x="815181" y="1646194"/>
            <a:ext cx="2687638" cy="3313113"/>
            <a:chOff x="3020" y="2103"/>
            <a:chExt cx="1693" cy="2087"/>
          </a:xfrm>
        </p:grpSpPr>
        <p:sp>
          <p:nvSpPr>
            <p:cNvPr id="45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6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6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6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309883" y="1728825"/>
            <a:ext cx="1617663" cy="3278188"/>
            <a:chOff x="6309883" y="1728825"/>
            <a:chExt cx="1617663" cy="3278188"/>
          </a:xfrm>
        </p:grpSpPr>
        <p:sp>
          <p:nvSpPr>
            <p:cNvPr id="75" name="Freeform 9"/>
            <p:cNvSpPr>
              <a:spLocks/>
            </p:cNvSpPr>
            <p:nvPr/>
          </p:nvSpPr>
          <p:spPr bwMode="auto">
            <a:xfrm>
              <a:off x="6948058" y="3321088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0"/>
            <p:cNvSpPr>
              <a:spLocks/>
            </p:cNvSpPr>
            <p:nvPr/>
          </p:nvSpPr>
          <p:spPr bwMode="auto">
            <a:xfrm>
              <a:off x="7130621" y="3321088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1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2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3"/>
            <p:cNvSpPr>
              <a:spLocks/>
            </p:cNvSpPr>
            <p:nvPr/>
          </p:nvSpPr>
          <p:spPr bwMode="auto">
            <a:xfrm>
              <a:off x="6635321" y="3678275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4"/>
            <p:cNvSpPr>
              <a:spLocks/>
            </p:cNvSpPr>
            <p:nvPr/>
          </p:nvSpPr>
          <p:spPr bwMode="auto">
            <a:xfrm>
              <a:off x="7116333" y="3678275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5"/>
            <p:cNvSpPr>
              <a:spLocks/>
            </p:cNvSpPr>
            <p:nvPr/>
          </p:nvSpPr>
          <p:spPr bwMode="auto">
            <a:xfrm>
              <a:off x="7038546" y="2033625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6"/>
            <p:cNvSpPr>
              <a:spLocks/>
            </p:cNvSpPr>
            <p:nvPr/>
          </p:nvSpPr>
          <p:spPr bwMode="auto">
            <a:xfrm>
              <a:off x="7032196" y="2822613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7"/>
            <p:cNvSpPr>
              <a:spLocks/>
            </p:cNvSpPr>
            <p:nvPr/>
          </p:nvSpPr>
          <p:spPr bwMode="auto">
            <a:xfrm>
              <a:off x="6809946" y="1738350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8"/>
            <p:cNvSpPr>
              <a:spLocks/>
            </p:cNvSpPr>
            <p:nvPr/>
          </p:nvSpPr>
          <p:spPr bwMode="auto">
            <a:xfrm>
              <a:off x="6855983" y="1738350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9"/>
            <p:cNvSpPr>
              <a:spLocks/>
            </p:cNvSpPr>
            <p:nvPr/>
          </p:nvSpPr>
          <p:spPr bwMode="auto">
            <a:xfrm>
              <a:off x="6787721" y="1728825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20"/>
            <p:cNvSpPr>
              <a:spLocks/>
            </p:cNvSpPr>
            <p:nvPr/>
          </p:nvSpPr>
          <p:spPr bwMode="auto">
            <a:xfrm>
              <a:off x="6803596" y="2489238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21"/>
            <p:cNvSpPr>
              <a:spLocks/>
            </p:cNvSpPr>
            <p:nvPr/>
          </p:nvSpPr>
          <p:spPr bwMode="auto">
            <a:xfrm>
              <a:off x="6832171" y="2498763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22"/>
            <p:cNvSpPr>
              <a:spLocks/>
            </p:cNvSpPr>
            <p:nvPr/>
          </p:nvSpPr>
          <p:spPr bwMode="auto">
            <a:xfrm>
              <a:off x="6619446" y="4306925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Rectangle 23"/>
            <p:cNvSpPr>
              <a:spLocks noChangeArrowheads="1"/>
            </p:cNvSpPr>
            <p:nvPr/>
          </p:nvSpPr>
          <p:spPr bwMode="auto">
            <a:xfrm>
              <a:off x="6309883" y="4735550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90" name="Rectangle 24"/>
            <p:cNvSpPr>
              <a:spLocks noChangeArrowheads="1"/>
            </p:cNvSpPr>
            <p:nvPr/>
          </p:nvSpPr>
          <p:spPr bwMode="auto">
            <a:xfrm>
              <a:off x="7238571" y="4062450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91" name="Rectangle 25"/>
            <p:cNvSpPr>
              <a:spLocks noChangeArrowheads="1"/>
            </p:cNvSpPr>
            <p:nvPr/>
          </p:nvSpPr>
          <p:spPr bwMode="auto">
            <a:xfrm>
              <a:off x="6659133" y="3386175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92" name="Rectangle 26"/>
            <p:cNvSpPr>
              <a:spLocks noChangeArrowheads="1"/>
            </p:cNvSpPr>
            <p:nvPr/>
          </p:nvSpPr>
          <p:spPr bwMode="auto">
            <a:xfrm>
              <a:off x="6400371" y="4076738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93" name="Rectangle 27"/>
            <p:cNvSpPr>
              <a:spLocks noChangeArrowheads="1"/>
            </p:cNvSpPr>
            <p:nvPr/>
          </p:nvSpPr>
          <p:spPr bwMode="auto">
            <a:xfrm>
              <a:off x="6797246" y="1782800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95" name="Rectangle 29"/>
            <p:cNvSpPr>
              <a:spLocks noChangeArrowheads="1"/>
            </p:cNvSpPr>
            <p:nvPr/>
          </p:nvSpPr>
          <p:spPr bwMode="auto">
            <a:xfrm>
              <a:off x="6797246" y="2517813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98" name="Freeform 32"/>
            <p:cNvSpPr>
              <a:spLocks/>
            </p:cNvSpPr>
            <p:nvPr/>
          </p:nvSpPr>
          <p:spPr bwMode="auto">
            <a:xfrm>
              <a:off x="6384496" y="4046575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33"/>
            <p:cNvSpPr>
              <a:spLocks/>
            </p:cNvSpPr>
            <p:nvPr/>
          </p:nvSpPr>
          <p:spPr bwMode="auto">
            <a:xfrm>
              <a:off x="6416246" y="4057688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097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0" grpId="0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78633391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0441" y="1295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23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26127095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0382" y="3352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26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Relational Algebra Equivalences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relational query optimizer uses </a:t>
            </a:r>
            <a:r>
              <a:rPr lang="en-US" sz="2800" i="1" dirty="0" smtClean="0">
                <a:solidFill>
                  <a:srgbClr val="00B050"/>
                </a:solidFill>
              </a:rPr>
              <a:t>relational algebra equivalences</a:t>
            </a:r>
            <a:r>
              <a:rPr lang="en-US" sz="2800" dirty="0" smtClean="0"/>
              <a:t> to identify many </a:t>
            </a:r>
            <a:r>
              <a:rPr lang="en-US" sz="2800" i="1" dirty="0" smtClean="0">
                <a:solidFill>
                  <a:srgbClr val="00B050"/>
                </a:solidFill>
              </a:rPr>
              <a:t>equivalent</a:t>
            </a:r>
            <a:r>
              <a:rPr lang="en-US" sz="2800" dirty="0" smtClean="0"/>
              <a:t> expressions for a given query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relational algebra expressions over the same set of input relations are said to be </a:t>
            </a:r>
            <a:r>
              <a:rPr lang="en-US" sz="2800" i="1" dirty="0" smtClean="0"/>
              <a:t>equivalent</a:t>
            </a:r>
            <a:r>
              <a:rPr lang="en-US" sz="2800" dirty="0" smtClean="0"/>
              <a:t> if they produce the same result on all relations’ instances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Relational algebra equivalences allow us to: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Push </a:t>
            </a:r>
            <a:r>
              <a:rPr lang="en-US" dirty="0">
                <a:solidFill>
                  <a:srgbClr val="0070C0"/>
                </a:solidFill>
              </a:rPr>
              <a:t>selections and projections ahead of </a:t>
            </a:r>
            <a:r>
              <a:rPr lang="en-US" dirty="0" smtClean="0">
                <a:solidFill>
                  <a:srgbClr val="0070C0"/>
                </a:solidFill>
              </a:rPr>
              <a:t>joins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Combine selections and cross-products into joins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Choose different join orders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important equivalences involve selections: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Cascading of Selections: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Commutation of Selections: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05908"/>
              </p:ext>
            </p:extLst>
          </p:nvPr>
        </p:nvGraphicFramePr>
        <p:xfrm>
          <a:off x="2133600" y="2655888"/>
          <a:ext cx="5562600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4" name="Equation" r:id="rId4" imgW="5564188" imgH="927100" progId="Equation.3">
                  <p:embed/>
                </p:oleObj>
              </mc:Choice>
              <mc:Fallback>
                <p:oleObj name="Equation" r:id="rId4" imgW="5564188" imgH="9271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655888"/>
                        <a:ext cx="5562600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6759586"/>
              </p:ext>
            </p:extLst>
          </p:nvPr>
        </p:nvGraphicFramePr>
        <p:xfrm>
          <a:off x="2362200" y="5131260"/>
          <a:ext cx="5308600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5" name="Equation" r:id="rId6" imgW="5310188" imgH="1225550" progId="Equation.3">
                  <p:embed/>
                </p:oleObj>
              </mc:Choice>
              <mc:Fallback>
                <p:oleObj name="Equation" r:id="rId6" imgW="5310188" imgH="122555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31260"/>
                        <a:ext cx="5308600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3352800"/>
            <a:ext cx="740087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Allows us to combine several selections into one selection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3962400"/>
            <a:ext cx="840877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OR</a:t>
            </a:r>
            <a:r>
              <a:rPr lang="en-US" sz="2400" dirty="0" smtClean="0"/>
              <a:t>: Allows us to replace a selection with several smaller selections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411273" y="5786735"/>
            <a:ext cx="666592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Allows us to test selection conditions in either order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933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Projections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One important equivalence involves projections: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Cascading of Projections: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00" y="3905071"/>
            <a:ext cx="8010847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that successively eliminating columns from a relation</a:t>
            </a:r>
            <a:br>
              <a:rPr lang="en-US" sz="2400" dirty="0" smtClean="0"/>
            </a:br>
            <a:r>
              <a:rPr lang="en-US" sz="2400" dirty="0" smtClean="0"/>
              <a:t>is equivalent to simply eliminating all but the columns retained</a:t>
            </a:r>
            <a:br>
              <a:rPr lang="en-US" sz="2400" dirty="0" smtClean="0"/>
            </a:br>
            <a:r>
              <a:rPr lang="en-US" sz="2400" dirty="0" smtClean="0"/>
              <a:t>by the final projection!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534216"/>
              </p:ext>
            </p:extLst>
          </p:nvPr>
        </p:nvGraphicFramePr>
        <p:xfrm>
          <a:off x="1957388" y="2792413"/>
          <a:ext cx="454342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1" name="Equation" r:id="rId4" imgW="1447560" imgH="253800" progId="Equation.3">
                  <p:embed/>
                </p:oleObj>
              </mc:Choice>
              <mc:Fallback>
                <p:oleObj name="Equation" r:id="rId4" imgW="1447560" imgH="253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2792413"/>
                        <a:ext cx="4543425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60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Cross-Products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important equivalences involve cross-products and joins: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Commutative Operations: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4429035"/>
            <a:ext cx="757046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allows us to choose which relation to be the inner and </a:t>
            </a:r>
            <a:br>
              <a:rPr lang="en-US" sz="2400" dirty="0" smtClean="0"/>
            </a:br>
            <a:r>
              <a:rPr lang="en-US" sz="2400" dirty="0" smtClean="0"/>
              <a:t>which to be the outer!</a:t>
            </a:r>
            <a:endParaRPr lang="en-US" sz="2400" dirty="0"/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048000" y="3048000"/>
            <a:ext cx="2965556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(R </a:t>
            </a:r>
            <a:r>
              <a:rPr lang="en-US" sz="2800" i="1" dirty="0" smtClean="0">
                <a:latin typeface="Book Antiqua" pitchFamily="18" charset="0"/>
              </a:rPr>
              <a:t>× S</a:t>
            </a:r>
            <a:r>
              <a:rPr lang="en-US" sz="2800" i="1" dirty="0">
                <a:latin typeface="Book Antiqua" pitchFamily="18" charset="0"/>
              </a:rPr>
              <a:t>)      (</a:t>
            </a:r>
            <a:r>
              <a:rPr lang="en-US" sz="2800" i="1" dirty="0" smtClean="0">
                <a:latin typeface="Book Antiqua" pitchFamily="18" charset="0"/>
              </a:rPr>
              <a:t>S × R</a:t>
            </a:r>
            <a:r>
              <a:rPr lang="en-US" sz="2800" i="1" dirty="0">
                <a:latin typeface="Book Antiqua" pitchFamily="18" charset="0"/>
              </a:rPr>
              <a:t>) </a:t>
            </a:r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7776201"/>
              </p:ext>
            </p:extLst>
          </p:nvPr>
        </p:nvGraphicFramePr>
        <p:xfrm>
          <a:off x="4343400" y="3131291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6" name="Equation" r:id="rId4" imgW="458782" imgH="416068" progId="Equation.3">
                  <p:embed/>
                </p:oleObj>
              </mc:Choice>
              <mc:Fallback>
                <p:oleObj name="Equation" r:id="rId4" imgW="458782" imgH="41606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31291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3026516" y="3598862"/>
            <a:ext cx="30353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(R     S)      (S     R) </a:t>
            </a:r>
          </a:p>
        </p:txBody>
      </p:sp>
      <p:graphicFrame>
        <p:nvGraphicFramePr>
          <p:cNvPr id="12" name="Object 1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921982"/>
              </p:ext>
            </p:extLst>
          </p:nvPr>
        </p:nvGraphicFramePr>
        <p:xfrm>
          <a:off x="3524991" y="3751262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7" name="Equation" r:id="rId6" imgW="415349" imgH="270056" progId="Equation.3">
                  <p:embed/>
                </p:oleObj>
              </mc:Choice>
              <mc:Fallback>
                <p:oleObj name="Equation" r:id="rId6" imgW="415349" imgH="270056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991" y="3751262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7613492"/>
              </p:ext>
            </p:extLst>
          </p:nvPr>
        </p:nvGraphicFramePr>
        <p:xfrm>
          <a:off x="5125191" y="3751262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8" name="Equation" r:id="rId8" imgW="415349" imgH="270056" progId="Equation.3">
                  <p:embed/>
                </p:oleObj>
              </mc:Choice>
              <mc:Fallback>
                <p:oleObj name="Equation" r:id="rId8" imgW="415349" imgH="270056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5191" y="3751262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011471"/>
              </p:ext>
            </p:extLst>
          </p:nvPr>
        </p:nvGraphicFramePr>
        <p:xfrm>
          <a:off x="4321916" y="3682153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9" name="Equation" r:id="rId9" imgW="458782" imgH="416068" progId="Equation.3">
                  <p:embed/>
                </p:oleObj>
              </mc:Choice>
              <mc:Fallback>
                <p:oleObj name="Equation" r:id="rId9" imgW="458782" imgH="41606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916" y="3682153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762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Cross-Products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important equivalences involve cross-products and joins: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Associative Operations: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112603"/>
            <a:ext cx="822635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that regardless of the order in which the relations are</a:t>
            </a:r>
            <a:br>
              <a:rPr lang="en-US" sz="2400" dirty="0" smtClean="0"/>
            </a:br>
            <a:r>
              <a:rPr lang="en-US" sz="2400" dirty="0" smtClean="0"/>
              <a:t>considered, the final result is the same!</a:t>
            </a:r>
            <a:endParaRPr lang="en-US" sz="2400" dirty="0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438400" y="3048000"/>
            <a:ext cx="4167809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</a:t>
            </a:r>
            <a:r>
              <a:rPr lang="en-US" sz="2800" i="1" dirty="0" smtClean="0">
                <a:latin typeface="Book Antiqua" pitchFamily="18" charset="0"/>
              </a:rPr>
              <a:t>× (</a:t>
            </a:r>
            <a:r>
              <a:rPr lang="en-US" sz="2800" i="1" dirty="0">
                <a:latin typeface="Book Antiqua" pitchFamily="18" charset="0"/>
              </a:rPr>
              <a:t>S ×</a:t>
            </a:r>
            <a:r>
              <a:rPr lang="en-US" sz="2800" i="1" dirty="0" smtClean="0">
                <a:latin typeface="Book Antiqua" pitchFamily="18" charset="0"/>
              </a:rPr>
              <a:t> T</a:t>
            </a:r>
            <a:r>
              <a:rPr lang="en-US" sz="2800" i="1" dirty="0">
                <a:latin typeface="Book Antiqua" pitchFamily="18" charset="0"/>
              </a:rPr>
              <a:t>)      (</a:t>
            </a:r>
            <a:r>
              <a:rPr lang="en-US" sz="2800" i="1" dirty="0" smtClean="0">
                <a:latin typeface="Book Antiqua" pitchFamily="18" charset="0"/>
              </a:rPr>
              <a:t>R × S</a:t>
            </a:r>
            <a:r>
              <a:rPr lang="en-US" sz="2800" i="1" dirty="0">
                <a:latin typeface="Book Antiqua" pitchFamily="18" charset="0"/>
              </a:rPr>
              <a:t>) ×</a:t>
            </a:r>
            <a:r>
              <a:rPr lang="en-US" sz="2800" i="1" dirty="0" smtClean="0">
                <a:latin typeface="Book Antiqua" pitchFamily="18" charset="0"/>
              </a:rPr>
              <a:t> T</a:t>
            </a:r>
            <a:r>
              <a:rPr lang="en-US" dirty="0" smtClean="0">
                <a:latin typeface="Book Antiqua" pitchFamily="18" charset="0"/>
              </a:rPr>
              <a:t> </a:t>
            </a:r>
            <a:endParaRPr lang="en-US" dirty="0">
              <a:latin typeface="Book Antiqua" pitchFamily="18" charset="0"/>
            </a:endParaRPr>
          </a:p>
        </p:txBody>
      </p:sp>
      <p:graphicFrame>
        <p:nvGraphicFramePr>
          <p:cNvPr id="20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1795978"/>
              </p:ext>
            </p:extLst>
          </p:nvPr>
        </p:nvGraphicFramePr>
        <p:xfrm>
          <a:off x="4267200" y="31242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49" name="Equation" r:id="rId3" imgW="458640" imgH="415800" progId="Equation.3">
                  <p:embed/>
                </p:oleObj>
              </mc:Choice>
              <mc:Fallback>
                <p:oleObj name="Equation" r:id="rId3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1242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852442"/>
              </p:ext>
            </p:extLst>
          </p:nvPr>
        </p:nvGraphicFramePr>
        <p:xfrm>
          <a:off x="2590800" y="37401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50" name="Equation" r:id="rId5" imgW="415800" imgH="269640" progId="Equation.3">
                  <p:embed/>
                </p:oleObj>
              </mc:Choice>
              <mc:Fallback>
                <p:oleObj name="Equation" r:id="rId5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7401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2181225" y="3581400"/>
            <a:ext cx="4524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>
                <a:latin typeface="Book Antiqua" pitchFamily="18" charset="0"/>
              </a:rPr>
              <a:t>R      (S     T)      (R     S)      T</a:t>
            </a:r>
            <a:r>
              <a:rPr lang="en-US">
                <a:latin typeface="Book Antiqua" pitchFamily="18" charset="0"/>
              </a:rPr>
              <a:t> </a:t>
            </a:r>
          </a:p>
        </p:txBody>
      </p:sp>
      <p:graphicFrame>
        <p:nvGraphicFramePr>
          <p:cNvPr id="23" name="Object 1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678614"/>
              </p:ext>
            </p:extLst>
          </p:nvPr>
        </p:nvGraphicFramePr>
        <p:xfrm>
          <a:off x="3429000" y="37401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51" name="Equation" r:id="rId7" imgW="415800" imgH="269640" progId="Equation.3">
                  <p:embed/>
                </p:oleObj>
              </mc:Choice>
              <mc:Fallback>
                <p:oleObj name="Equation" r:id="rId7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7401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069846"/>
              </p:ext>
            </p:extLst>
          </p:nvPr>
        </p:nvGraphicFramePr>
        <p:xfrm>
          <a:off x="5029200" y="3717925"/>
          <a:ext cx="4159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52" name="Equation" r:id="rId9" imgW="415800" imgH="291960" progId="Equation.3">
                  <p:embed/>
                </p:oleObj>
              </mc:Choice>
              <mc:Fallback>
                <p:oleObj name="Equation" r:id="rId9" imgW="415800" imgH="291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717925"/>
                        <a:ext cx="41592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465766"/>
              </p:ext>
            </p:extLst>
          </p:nvPr>
        </p:nvGraphicFramePr>
        <p:xfrm>
          <a:off x="5867400" y="3717925"/>
          <a:ext cx="4159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53" name="Equation" r:id="rId11" imgW="415800" imgH="279360" progId="Equation.3">
                  <p:embed/>
                </p:oleObj>
              </mc:Choice>
              <mc:Fallback>
                <p:oleObj name="Equation" r:id="rId11" imgW="415800" imgH="2793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717925"/>
                        <a:ext cx="415925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3028062"/>
              </p:ext>
            </p:extLst>
          </p:nvPr>
        </p:nvGraphicFramePr>
        <p:xfrm>
          <a:off x="4183063" y="36576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54" name="Equation" r:id="rId13" imgW="458640" imgH="415800" progId="Equation.3">
                  <p:embed/>
                </p:oleObj>
              </mc:Choice>
              <mc:Fallback>
                <p:oleObj name="Equation" r:id="rId13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3063" y="36576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2867025" y="4267200"/>
            <a:ext cx="4524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     (S     T)      (T     R)      S</a:t>
            </a:r>
            <a:r>
              <a:rPr lang="en-US" dirty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4" name="Object 2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998881"/>
              </p:ext>
            </p:extLst>
          </p:nvPr>
        </p:nvGraphicFramePr>
        <p:xfrm>
          <a:off x="4870450" y="43434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55" name="Equation" r:id="rId14" imgW="458640" imgH="415800" progId="Equation.3">
                  <p:embed/>
                </p:oleObj>
              </mc:Choice>
              <mc:Fallback>
                <p:oleObj name="Equation" r:id="rId14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0450" y="43434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6218647"/>
              </p:ext>
            </p:extLst>
          </p:nvPr>
        </p:nvGraphicFramePr>
        <p:xfrm>
          <a:off x="32781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56" name="Equation" r:id="rId16" imgW="415800" imgH="269640" progId="Equation.3">
                  <p:embed/>
                </p:oleObj>
              </mc:Choice>
              <mc:Fallback>
                <p:oleObj name="Equation" r:id="rId16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1278009"/>
              </p:ext>
            </p:extLst>
          </p:nvPr>
        </p:nvGraphicFramePr>
        <p:xfrm>
          <a:off x="41163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57" name="Equation" r:id="rId18" imgW="415800" imgH="269640" progId="Equation.3">
                  <p:embed/>
                </p:oleObj>
              </mc:Choice>
              <mc:Fallback>
                <p:oleObj name="Equation" r:id="rId18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424825"/>
              </p:ext>
            </p:extLst>
          </p:nvPr>
        </p:nvGraphicFramePr>
        <p:xfrm>
          <a:off x="57165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58" name="Equation" r:id="rId20" imgW="415800" imgH="269640" progId="Equation.3">
                  <p:embed/>
                </p:oleObj>
              </mc:Choice>
              <mc:Fallback>
                <p:oleObj name="Equation" r:id="rId20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5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363195"/>
              </p:ext>
            </p:extLst>
          </p:nvPr>
        </p:nvGraphicFramePr>
        <p:xfrm>
          <a:off x="65547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59" name="Equation" r:id="rId22" imgW="415800" imgH="269640" progId="Equation.3">
                  <p:embed/>
                </p:oleObj>
              </mc:Choice>
              <mc:Fallback>
                <p:oleObj name="Equation" r:id="rId22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47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58600" y="4260152"/>
            <a:ext cx="151035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It follows:</a:t>
            </a:r>
            <a:endParaRPr lang="en-US" sz="2600" dirty="0"/>
          </a:p>
        </p:txBody>
      </p:sp>
      <p:sp>
        <p:nvSpPr>
          <p:cNvPr id="27" name="Rounded Rectangle 26"/>
          <p:cNvSpPr/>
          <p:nvPr/>
        </p:nvSpPr>
        <p:spPr>
          <a:xfrm>
            <a:off x="609600" y="6096000"/>
            <a:ext cx="7891584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This </a:t>
            </a:r>
            <a:r>
              <a:rPr lang="en-US" sz="2000" i="1" dirty="0" smtClean="0">
                <a:solidFill>
                  <a:schemeClr val="tx1"/>
                </a:solidFill>
              </a:rPr>
              <a:t>order-independence</a:t>
            </a:r>
            <a:r>
              <a:rPr lang="en-US" sz="2000" dirty="0" smtClean="0">
                <a:solidFill>
                  <a:schemeClr val="tx1"/>
                </a:solidFill>
              </a:rPr>
              <a:t> is fundamental to how a query optimizer generates alternative query evaluation plans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01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/>
      <p:bldP spid="22" grpId="0"/>
      <p:bldP spid="33" grpId="0"/>
      <p:bldP spid="2" grpId="0"/>
      <p:bldP spid="2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Selections with Projections: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Selections with Cross-Products: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59358" y="2971800"/>
            <a:ext cx="7806304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commute a selection with a projection if the</a:t>
            </a:r>
            <a:br>
              <a:rPr lang="en-US" sz="2400" dirty="0" smtClean="0"/>
            </a:br>
            <a:r>
              <a:rPr lang="en-US" sz="2400" dirty="0" smtClean="0"/>
              <a:t>selection involves only attributes retained by the projection!</a:t>
            </a:r>
            <a:endParaRPr lang="en-US" sz="24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9750389"/>
              </p:ext>
            </p:extLst>
          </p:nvPr>
        </p:nvGraphicFramePr>
        <p:xfrm>
          <a:off x="2590800" y="2209800"/>
          <a:ext cx="36718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4" name="Equation" r:id="rId4" imgW="1447560" imgH="228600" progId="Equation.3">
                  <p:embed/>
                </p:oleObj>
              </mc:Choice>
              <mc:Fallback>
                <p:oleObj name="Equation" r:id="rId4" imgW="14475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09800"/>
                        <a:ext cx="3671887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667000" y="4572000"/>
            <a:ext cx="4419824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</a:t>
            </a:r>
            <a:r>
              <a:rPr lang="en-US" sz="2800" i="1" dirty="0" smtClean="0">
                <a:latin typeface="Book Antiqua" pitchFamily="18" charset="0"/>
              </a:rPr>
              <a:t>         T</a:t>
            </a:r>
            <a:endParaRPr lang="en-US" dirty="0">
              <a:latin typeface="Book Antiqua" pitchFamily="18" charset="0"/>
            </a:endParaRPr>
          </a:p>
        </p:txBody>
      </p:sp>
      <p:graphicFrame>
        <p:nvGraphicFramePr>
          <p:cNvPr id="28" name="Object 2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338020"/>
              </p:ext>
            </p:extLst>
          </p:nvPr>
        </p:nvGraphicFramePr>
        <p:xfrm>
          <a:off x="4114800" y="467673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5" name="Equation" r:id="rId6" imgW="458640" imgH="415800" progId="Equation.3">
                  <p:embed/>
                </p:oleObj>
              </mc:Choice>
              <mc:Fallback>
                <p:oleObj name="Equation" r:id="rId6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67673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38408"/>
              </p:ext>
            </p:extLst>
          </p:nvPr>
        </p:nvGraphicFramePr>
        <p:xfrm>
          <a:off x="3073638" y="4724162"/>
          <a:ext cx="787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6" name="Equation" r:id="rId8" imgW="787320" imgH="431640" progId="Equation.3">
                  <p:embed/>
                </p:oleObj>
              </mc:Choice>
              <mc:Fallback>
                <p:oleObj name="Equation" r:id="rId8" imgW="78732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638" y="4724162"/>
                        <a:ext cx="787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560805"/>
              </p:ext>
            </p:extLst>
          </p:nvPr>
        </p:nvGraphicFramePr>
        <p:xfrm>
          <a:off x="4572000" y="4603705"/>
          <a:ext cx="15779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7" name="Equation" r:id="rId10" imgW="622080" imgH="228600" progId="Equation.3">
                  <p:embed/>
                </p:oleObj>
              </mc:Choice>
              <mc:Fallback>
                <p:oleObj name="Equation" r:id="rId10" imgW="62208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603705"/>
                        <a:ext cx="15779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874184" y="5341203"/>
            <a:ext cx="7734361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combine a selection with a cross-product to</a:t>
            </a:r>
            <a:br>
              <a:rPr lang="en-US" sz="2400" dirty="0" smtClean="0"/>
            </a:br>
            <a:r>
              <a:rPr lang="en-US" sz="2400" dirty="0" smtClean="0"/>
              <a:t>form a join (</a:t>
            </a:r>
            <a:r>
              <a:rPr lang="en-US" sz="2400" i="1" dirty="0" smtClean="0"/>
              <a:t>as per the definition of a join</a:t>
            </a:r>
            <a:r>
              <a:rPr lang="en-US" sz="2400" dirty="0" smtClean="0"/>
              <a:t>)!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207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7" grpId="0"/>
      <p:bldP spid="3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Selections with Cross-Products </a:t>
            </a:r>
            <a:r>
              <a:rPr lang="en-US" sz="2800" dirty="0" smtClean="0">
                <a:solidFill>
                  <a:srgbClr val="0070C0"/>
                </a:solidFill>
              </a:rPr>
              <a:t>and with Joins: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6338405"/>
              </p:ext>
            </p:extLst>
          </p:nvPr>
        </p:nvGraphicFramePr>
        <p:xfrm>
          <a:off x="2209800" y="2133600"/>
          <a:ext cx="38862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4" name="Equation" r:id="rId4" imgW="3073320" imgH="507960" progId="Equation.3">
                  <p:embed/>
                </p:oleObj>
              </mc:Choice>
              <mc:Fallback>
                <p:oleObj name="Equation" r:id="rId4" imgW="307332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133600"/>
                        <a:ext cx="38862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25353" y="4648200"/>
            <a:ext cx="860767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commute a selection with a cross-product or a join</a:t>
            </a:r>
            <a:br>
              <a:rPr lang="en-US" sz="2400" dirty="0" smtClean="0"/>
            </a:br>
            <a:r>
              <a:rPr lang="en-US" sz="2400" dirty="0" smtClean="0"/>
              <a:t>if the selection condition involves only attributes of one of the</a:t>
            </a:r>
            <a:br>
              <a:rPr lang="en-US" sz="2400" dirty="0" smtClean="0"/>
            </a:br>
            <a:r>
              <a:rPr lang="en-US" sz="2400" dirty="0" smtClean="0"/>
              <a:t>arguments to the cross-product or join!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652175"/>
              </p:ext>
            </p:extLst>
          </p:nvPr>
        </p:nvGraphicFramePr>
        <p:xfrm>
          <a:off x="2057400" y="2895600"/>
          <a:ext cx="4445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5" name="Equation" r:id="rId6" imgW="3733560" imgH="507960" progId="Equation.3">
                  <p:embed/>
                </p:oleObj>
              </mc:Choice>
              <mc:Fallback>
                <p:oleObj name="Equation" r:id="rId6" imgW="373356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95600"/>
                        <a:ext cx="4445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95240" y="3657600"/>
            <a:ext cx="8267904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/>
              <a:t>Caveat</a:t>
            </a:r>
            <a:r>
              <a:rPr lang="en-US" sz="2400" dirty="0" smtClean="0"/>
              <a:t>: The attributes mentioned in </a:t>
            </a:r>
            <a:r>
              <a:rPr lang="en-US" sz="2400" i="1" dirty="0" smtClean="0"/>
              <a:t>c </a:t>
            </a:r>
            <a:r>
              <a:rPr lang="en-US" sz="2400" dirty="0" smtClean="0"/>
              <a:t>must appear only in R and </a:t>
            </a:r>
            <a:br>
              <a:rPr lang="en-US" sz="2400" dirty="0" smtClean="0"/>
            </a:br>
            <a:r>
              <a:rPr lang="en-US" sz="2400" i="1" dirty="0" smtClean="0"/>
              <a:t>NOT</a:t>
            </a:r>
            <a:r>
              <a:rPr lang="en-US" sz="2400" dirty="0" smtClean="0"/>
              <a:t> in 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410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Selections </a:t>
            </a:r>
            <a:r>
              <a:rPr lang="en-US" sz="2800" dirty="0">
                <a:solidFill>
                  <a:srgbClr val="0070C0"/>
                </a:solidFill>
              </a:rPr>
              <a:t>with </a:t>
            </a:r>
            <a:r>
              <a:rPr lang="en-US" sz="2800" dirty="0" smtClean="0">
                <a:solidFill>
                  <a:srgbClr val="0070C0"/>
                </a:solidFill>
              </a:rPr>
              <a:t>Cross-Products and with Joins (</a:t>
            </a:r>
            <a:r>
              <a:rPr lang="en-US" sz="2800" i="1" dirty="0" smtClean="0">
                <a:solidFill>
                  <a:srgbClr val="0070C0"/>
                </a:solidFill>
              </a:rPr>
              <a:t>Cont’d</a:t>
            </a:r>
            <a:r>
              <a:rPr lang="en-US" sz="2800" dirty="0" smtClean="0">
                <a:solidFill>
                  <a:srgbClr val="0070C0"/>
                </a:solidFill>
              </a:rPr>
              <a:t>):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711184"/>
              </p:ext>
            </p:extLst>
          </p:nvPr>
        </p:nvGraphicFramePr>
        <p:xfrm>
          <a:off x="1343025" y="1968500"/>
          <a:ext cx="56213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5" name="Equation" r:id="rId4" imgW="4444920" imgH="838080" progId="Equation.3">
                  <p:embed/>
                </p:oleObj>
              </mc:Choice>
              <mc:Fallback>
                <p:oleObj name="Equation" r:id="rId4" imgW="4444920" imgH="8380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1968500"/>
                        <a:ext cx="56213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541577" y="4648200"/>
            <a:ext cx="817525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push part of the selection condition </a:t>
            </a:r>
            <a:r>
              <a:rPr lang="en-US" sz="2400" b="1" i="1" dirty="0" smtClean="0"/>
              <a:t>c</a:t>
            </a:r>
            <a:r>
              <a:rPr lang="en-US" sz="2400" dirty="0" smtClean="0"/>
              <a:t> ahead of </a:t>
            </a:r>
            <a:br>
              <a:rPr lang="en-US" sz="2400" dirty="0" smtClean="0"/>
            </a:br>
            <a:r>
              <a:rPr lang="en-US" sz="2400" dirty="0" smtClean="0"/>
              <a:t>the cross-product!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241256"/>
              </p:ext>
            </p:extLst>
          </p:nvPr>
        </p:nvGraphicFramePr>
        <p:xfrm>
          <a:off x="3124200" y="2895600"/>
          <a:ext cx="41576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6" name="Equation" r:id="rId6" imgW="3492360" imgH="609480" progId="Equation.3">
                  <p:embed/>
                </p:oleObj>
              </mc:Choice>
              <mc:Fallback>
                <p:oleObj name="Equation" r:id="rId6" imgW="349236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41576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130772"/>
              </p:ext>
            </p:extLst>
          </p:nvPr>
        </p:nvGraphicFramePr>
        <p:xfrm>
          <a:off x="3124200" y="3810000"/>
          <a:ext cx="4127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7" name="Equation" r:id="rId8" imgW="3466800" imgH="609480" progId="Equation.3">
                  <p:embed/>
                </p:oleObj>
              </mc:Choice>
              <mc:Fallback>
                <p:oleObj name="Equation" r:id="rId8" imgW="346680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810000"/>
                        <a:ext cx="4127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96298" y="5569803"/>
            <a:ext cx="364946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applies to joins as well!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934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Projections </a:t>
            </a:r>
            <a:r>
              <a:rPr lang="en-US" sz="2800" dirty="0">
                <a:solidFill>
                  <a:srgbClr val="0070C0"/>
                </a:solidFill>
              </a:rPr>
              <a:t>with Cross-Products </a:t>
            </a:r>
            <a:r>
              <a:rPr lang="en-US" sz="2800" dirty="0" smtClean="0">
                <a:solidFill>
                  <a:srgbClr val="0070C0"/>
                </a:solidFill>
              </a:rPr>
              <a:t>and with Joins: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713356"/>
              </p:ext>
            </p:extLst>
          </p:nvPr>
        </p:nvGraphicFramePr>
        <p:xfrm>
          <a:off x="1574800" y="2082800"/>
          <a:ext cx="5156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09" name="Equation" r:id="rId4" imgW="4076640" imgH="609480" progId="Equation.3">
                  <p:embed/>
                </p:oleObj>
              </mc:Choice>
              <mc:Fallback>
                <p:oleObj name="Equation" r:id="rId4" imgW="407664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2082800"/>
                        <a:ext cx="5156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457200" y="4895671"/>
            <a:ext cx="8334396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Intuitively, we need to retain only those attributes of R and S that</a:t>
            </a:r>
            <a:br>
              <a:rPr lang="en-US" sz="2400" dirty="0" smtClean="0"/>
            </a:br>
            <a:r>
              <a:rPr lang="en-US" sz="2400" dirty="0" smtClean="0"/>
              <a:t>are either mentioned in the join condition </a:t>
            </a:r>
            <a:r>
              <a:rPr lang="en-US" sz="2400" b="1" i="1" dirty="0" smtClean="0"/>
              <a:t>c</a:t>
            </a:r>
            <a:r>
              <a:rPr lang="en-US" sz="2400" dirty="0" smtClean="0"/>
              <a:t> or included in the set</a:t>
            </a:r>
            <a:br>
              <a:rPr lang="en-US" sz="2400" dirty="0" smtClean="0"/>
            </a:br>
            <a:r>
              <a:rPr lang="en-US" sz="2400" dirty="0" smtClean="0"/>
              <a:t>of attributes </a:t>
            </a:r>
            <a:r>
              <a:rPr lang="en-US" sz="2400" b="1" i="1" dirty="0" smtClean="0"/>
              <a:t>a</a:t>
            </a:r>
            <a:r>
              <a:rPr lang="en-US" sz="2400" dirty="0" smtClean="0"/>
              <a:t> retained by the projection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004456"/>
              </p:ext>
            </p:extLst>
          </p:nvPr>
        </p:nvGraphicFramePr>
        <p:xfrm>
          <a:off x="1336675" y="2895600"/>
          <a:ext cx="61229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10" name="Equation" r:id="rId6" imgW="5143320" imgH="609480" progId="Equation.3">
                  <p:embed/>
                </p:oleObj>
              </mc:Choice>
              <mc:Fallback>
                <p:oleObj name="Equation" r:id="rId6" imgW="514332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2895600"/>
                        <a:ext cx="61229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608945"/>
              </p:ext>
            </p:extLst>
          </p:nvPr>
        </p:nvGraphicFramePr>
        <p:xfrm>
          <a:off x="928688" y="3886200"/>
          <a:ext cx="69389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11" name="Equation" r:id="rId8" imgW="5829120" imgH="609480" progId="Equation.3">
                  <p:embed/>
                </p:oleObj>
              </mc:Choice>
              <mc:Fallback>
                <p:oleObj name="Equation" r:id="rId8" imgW="582912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3886200"/>
                        <a:ext cx="69389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108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Cost-Based </a:t>
            </a:r>
            <a:r>
              <a:rPr lang="en-US" dirty="0"/>
              <a:t>Query Sub-System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Text Box 2052"/>
          <p:cNvSpPr txBox="1">
            <a:spLocks noChangeArrowheads="1"/>
          </p:cNvSpPr>
          <p:nvPr/>
        </p:nvSpPr>
        <p:spPr bwMode="auto">
          <a:xfrm>
            <a:off x="2166938" y="27543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Parser</a:t>
            </a:r>
          </a:p>
        </p:txBody>
      </p:sp>
      <p:sp>
        <p:nvSpPr>
          <p:cNvPr id="6" name="Text Box 2053"/>
          <p:cNvSpPr txBox="1">
            <a:spLocks noChangeArrowheads="1"/>
          </p:cNvSpPr>
          <p:nvPr/>
        </p:nvSpPr>
        <p:spPr bwMode="auto">
          <a:xfrm>
            <a:off x="1524000" y="37211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Optimizer</a:t>
            </a:r>
          </a:p>
        </p:txBody>
      </p:sp>
      <p:sp>
        <p:nvSpPr>
          <p:cNvPr id="7" name="Text Box 2054"/>
          <p:cNvSpPr txBox="1">
            <a:spLocks noChangeArrowheads="1"/>
          </p:cNvSpPr>
          <p:nvPr/>
        </p:nvSpPr>
        <p:spPr bwMode="auto">
          <a:xfrm>
            <a:off x="1676400" y="45593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Generator</a:t>
            </a:r>
          </a:p>
        </p:txBody>
      </p:sp>
      <p:sp>
        <p:nvSpPr>
          <p:cNvPr id="8" name="Text Box 2055"/>
          <p:cNvSpPr txBox="1">
            <a:spLocks noChangeArrowheads="1"/>
          </p:cNvSpPr>
          <p:nvPr/>
        </p:nvSpPr>
        <p:spPr bwMode="auto">
          <a:xfrm>
            <a:off x="3352800" y="4559300"/>
            <a:ext cx="2057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Cost Estimator</a:t>
            </a:r>
          </a:p>
        </p:txBody>
      </p:sp>
      <p:sp>
        <p:nvSpPr>
          <p:cNvPr id="9" name="Text Box 2056"/>
          <p:cNvSpPr txBox="1">
            <a:spLocks noChangeArrowheads="1"/>
          </p:cNvSpPr>
          <p:nvPr/>
        </p:nvSpPr>
        <p:spPr bwMode="auto">
          <a:xfrm>
            <a:off x="1676400" y="62230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Plan Evaluator</a:t>
            </a:r>
          </a:p>
        </p:txBody>
      </p:sp>
      <p:sp>
        <p:nvSpPr>
          <p:cNvPr id="10" name="Rectangle 2057"/>
          <p:cNvSpPr>
            <a:spLocks noChangeArrowheads="1"/>
          </p:cNvSpPr>
          <p:nvPr/>
        </p:nvSpPr>
        <p:spPr bwMode="auto">
          <a:xfrm>
            <a:off x="1970088" y="2667000"/>
            <a:ext cx="2209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1676400" y="4559300"/>
            <a:ext cx="1371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3276600" y="4559300"/>
            <a:ext cx="14478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060"/>
          <p:cNvSpPr>
            <a:spLocks noChangeArrowheads="1"/>
          </p:cNvSpPr>
          <p:nvPr/>
        </p:nvSpPr>
        <p:spPr bwMode="auto">
          <a:xfrm>
            <a:off x="1524000" y="3721100"/>
            <a:ext cx="3581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2061"/>
          <p:cNvGrpSpPr>
            <a:grpSpLocks/>
          </p:cNvGrpSpPr>
          <p:nvPr/>
        </p:nvGrpSpPr>
        <p:grpSpPr bwMode="auto">
          <a:xfrm>
            <a:off x="5638800" y="4635500"/>
            <a:ext cx="2438400" cy="609600"/>
            <a:chOff x="3600" y="1968"/>
            <a:chExt cx="1536" cy="384"/>
          </a:xfrm>
        </p:grpSpPr>
        <p:sp>
          <p:nvSpPr>
            <p:cNvPr id="15" name="Text Box 2062"/>
            <p:cNvSpPr txBox="1">
              <a:spLocks noChangeArrowheads="1"/>
            </p:cNvSpPr>
            <p:nvPr/>
          </p:nvSpPr>
          <p:spPr bwMode="auto">
            <a:xfrm>
              <a:off x="3600" y="1968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/>
              <a:r>
                <a:rPr lang="en-US" b="0"/>
                <a:t>Catalog Manager</a:t>
              </a:r>
            </a:p>
          </p:txBody>
        </p:sp>
        <p:sp>
          <p:nvSpPr>
            <p:cNvPr id="16" name="Rectangle 2063"/>
            <p:cNvSpPr>
              <a:spLocks noChangeArrowheads="1"/>
            </p:cNvSpPr>
            <p:nvPr/>
          </p:nvSpPr>
          <p:spPr bwMode="auto">
            <a:xfrm>
              <a:off x="3600" y="1968"/>
              <a:ext cx="148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1600200" y="6070600"/>
            <a:ext cx="3048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065"/>
          <p:cNvSpPr>
            <a:spLocks noChangeShapeType="1"/>
          </p:cNvSpPr>
          <p:nvPr/>
        </p:nvSpPr>
        <p:spPr bwMode="auto">
          <a:xfrm>
            <a:off x="2971800" y="58547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066"/>
          <p:cNvSpPr>
            <a:spLocks noChangeShapeType="1"/>
          </p:cNvSpPr>
          <p:nvPr/>
        </p:nvSpPr>
        <p:spPr bwMode="auto">
          <a:xfrm flipV="1">
            <a:off x="5097463" y="4940300"/>
            <a:ext cx="541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067"/>
          <p:cNvSpPr>
            <a:spLocks noChangeShapeType="1"/>
          </p:cNvSpPr>
          <p:nvPr/>
        </p:nvSpPr>
        <p:spPr bwMode="auto">
          <a:xfrm>
            <a:off x="3048000" y="326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068"/>
          <p:cNvSpPr>
            <a:spLocks noChangeArrowheads="1"/>
          </p:cNvSpPr>
          <p:nvPr/>
        </p:nvSpPr>
        <p:spPr bwMode="auto">
          <a:xfrm>
            <a:off x="2362200" y="5473700"/>
            <a:ext cx="2057400" cy="304800"/>
          </a:xfrm>
          <a:prstGeom prst="curvedUpArrow">
            <a:avLst>
              <a:gd name="adj1" fmla="val 135000"/>
              <a:gd name="adj2" fmla="val 270000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069"/>
          <p:cNvSpPr>
            <a:spLocks noChangeArrowheads="1"/>
          </p:cNvSpPr>
          <p:nvPr/>
        </p:nvSpPr>
        <p:spPr bwMode="auto">
          <a:xfrm rot="10800000">
            <a:off x="2133600" y="4330700"/>
            <a:ext cx="2133600" cy="228600"/>
          </a:xfrm>
          <a:prstGeom prst="curvedUpArrow">
            <a:avLst>
              <a:gd name="adj1" fmla="val 186667"/>
              <a:gd name="adj2" fmla="val 373333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070"/>
          <p:cNvSpPr txBox="1">
            <a:spLocks noChangeArrowheads="1"/>
          </p:cNvSpPr>
          <p:nvPr/>
        </p:nvSpPr>
        <p:spPr bwMode="auto">
          <a:xfrm>
            <a:off x="5473700" y="1901825"/>
            <a:ext cx="3022600" cy="15652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Usually there is a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heuristics-based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 u="sng">
                <a:solidFill>
                  <a:srgbClr val="CF0E30"/>
                </a:solidFill>
                <a:latin typeface="Book Antiqua" pitchFamily="18" charset="0"/>
              </a:rPr>
              <a:t>rewriting</a:t>
            </a: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 step before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the cost-based steps.</a:t>
            </a:r>
          </a:p>
        </p:txBody>
      </p:sp>
      <p:grpSp>
        <p:nvGrpSpPr>
          <p:cNvPr id="24" name="Group 2071"/>
          <p:cNvGrpSpPr>
            <a:grpSpLocks/>
          </p:cNvGrpSpPr>
          <p:nvPr/>
        </p:nvGrpSpPr>
        <p:grpSpPr bwMode="auto">
          <a:xfrm>
            <a:off x="5691188" y="5665788"/>
            <a:ext cx="1077912" cy="1025525"/>
            <a:chOff x="3585" y="3001"/>
            <a:chExt cx="679" cy="646"/>
          </a:xfrm>
        </p:grpSpPr>
        <p:sp>
          <p:nvSpPr>
            <p:cNvPr id="25" name="Rectangle 2072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073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074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2075"/>
          <p:cNvSpPr txBox="1">
            <a:spLocks noChangeArrowheads="1"/>
          </p:cNvSpPr>
          <p:nvPr/>
        </p:nvSpPr>
        <p:spPr bwMode="auto">
          <a:xfrm>
            <a:off x="5680075" y="5973763"/>
            <a:ext cx="1116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Schema</a:t>
            </a:r>
          </a:p>
        </p:txBody>
      </p:sp>
      <p:grpSp>
        <p:nvGrpSpPr>
          <p:cNvPr id="29" name="Group 2076"/>
          <p:cNvGrpSpPr>
            <a:grpSpLocks/>
          </p:cNvGrpSpPr>
          <p:nvPr/>
        </p:nvGrpSpPr>
        <p:grpSpPr bwMode="auto">
          <a:xfrm>
            <a:off x="7019925" y="5680075"/>
            <a:ext cx="1077913" cy="1025525"/>
            <a:chOff x="3585" y="3001"/>
            <a:chExt cx="679" cy="646"/>
          </a:xfrm>
        </p:grpSpPr>
        <p:sp>
          <p:nvSpPr>
            <p:cNvPr id="30" name="Rectangle 2077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078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079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" name="Text Box 2080"/>
          <p:cNvSpPr txBox="1">
            <a:spLocks noChangeArrowheads="1"/>
          </p:cNvSpPr>
          <p:nvPr/>
        </p:nvSpPr>
        <p:spPr bwMode="auto">
          <a:xfrm>
            <a:off x="6980238" y="5988050"/>
            <a:ext cx="1249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Statistics</a:t>
            </a:r>
          </a:p>
        </p:txBody>
      </p:sp>
      <p:sp>
        <p:nvSpPr>
          <p:cNvPr id="34" name="Line 2081"/>
          <p:cNvSpPr>
            <a:spLocks noChangeShapeType="1"/>
          </p:cNvSpPr>
          <p:nvPr/>
        </p:nvSpPr>
        <p:spPr bwMode="auto">
          <a:xfrm>
            <a:off x="6197600" y="525780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2082"/>
          <p:cNvSpPr>
            <a:spLocks noChangeShapeType="1"/>
          </p:cNvSpPr>
          <p:nvPr/>
        </p:nvSpPr>
        <p:spPr bwMode="auto">
          <a:xfrm>
            <a:off x="7493000" y="524510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083"/>
          <p:cNvSpPr>
            <a:spLocks noChangeShapeType="1"/>
          </p:cNvSpPr>
          <p:nvPr/>
        </p:nvSpPr>
        <p:spPr bwMode="auto">
          <a:xfrm>
            <a:off x="4221163" y="3073400"/>
            <a:ext cx="2789237" cy="154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084"/>
          <p:cNvSpPr txBox="1">
            <a:spLocks noChangeArrowheads="1"/>
          </p:cNvSpPr>
          <p:nvPr/>
        </p:nvSpPr>
        <p:spPr bwMode="auto">
          <a:xfrm>
            <a:off x="1851025" y="1271588"/>
            <a:ext cx="2519363" cy="8382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Select *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From Blah B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Where B.blah = blah</a:t>
            </a:r>
          </a:p>
        </p:txBody>
      </p:sp>
      <p:sp>
        <p:nvSpPr>
          <p:cNvPr id="38" name="Text Box 2085"/>
          <p:cNvSpPr txBox="1">
            <a:spLocks noChangeArrowheads="1"/>
          </p:cNvSpPr>
          <p:nvPr/>
        </p:nvSpPr>
        <p:spPr bwMode="auto">
          <a:xfrm>
            <a:off x="593725" y="1462088"/>
            <a:ext cx="1238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Queries</a:t>
            </a:r>
          </a:p>
        </p:txBody>
      </p:sp>
      <p:sp>
        <p:nvSpPr>
          <p:cNvPr id="39" name="Freeform 2086"/>
          <p:cNvSpPr>
            <a:spLocks/>
          </p:cNvSpPr>
          <p:nvPr/>
        </p:nvSpPr>
        <p:spPr bwMode="auto">
          <a:xfrm>
            <a:off x="2209800" y="2133600"/>
            <a:ext cx="698500" cy="520700"/>
          </a:xfrm>
          <a:custGeom>
            <a:avLst/>
            <a:gdLst>
              <a:gd name="T0" fmla="*/ 2147483647 w 440"/>
              <a:gd name="T1" fmla="*/ 0 h 328"/>
              <a:gd name="T2" fmla="*/ 2147483647 w 440"/>
              <a:gd name="T3" fmla="*/ 2147483647 h 328"/>
              <a:gd name="T4" fmla="*/ 2147483647 w 440"/>
              <a:gd name="T5" fmla="*/ 2147483647 h 328"/>
              <a:gd name="T6" fmla="*/ 0 60000 65536"/>
              <a:gd name="T7" fmla="*/ 0 60000 65536"/>
              <a:gd name="T8" fmla="*/ 0 60000 65536"/>
              <a:gd name="T9" fmla="*/ 0 w 440"/>
              <a:gd name="T10" fmla="*/ 0 h 328"/>
              <a:gd name="T11" fmla="*/ 440 w 440"/>
              <a:gd name="T12" fmla="*/ 328 h 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0" h="328">
                <a:moveTo>
                  <a:pt x="344" y="0"/>
                </a:moveTo>
                <a:cubicBezTo>
                  <a:pt x="172" y="36"/>
                  <a:pt x="0" y="73"/>
                  <a:pt x="16" y="128"/>
                </a:cubicBezTo>
                <a:cubicBezTo>
                  <a:pt x="32" y="183"/>
                  <a:pt x="236" y="255"/>
                  <a:pt x="440" y="3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AutoShape 2087"/>
          <p:cNvSpPr>
            <a:spLocks noChangeArrowheads="1"/>
          </p:cNvSpPr>
          <p:nvPr/>
        </p:nvSpPr>
        <p:spPr bwMode="auto">
          <a:xfrm>
            <a:off x="317500" y="2717800"/>
            <a:ext cx="1168400" cy="495300"/>
          </a:xfrm>
          <a:prstGeom prst="rightArrow">
            <a:avLst>
              <a:gd name="adj1" fmla="val 50000"/>
              <a:gd name="adj2" fmla="val 58974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1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How to Estimate the Cost of Plans?</a:t>
            </a: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381000" y="1447800"/>
            <a:ext cx="8468047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Now that correctness is ensured, how can the DBMS estimate the costs of various plans?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5" name="Line 4"/>
          <p:cNvSpPr>
            <a:spLocks noChangeShapeType="1"/>
          </p:cNvSpPr>
          <p:nvPr/>
        </p:nvSpPr>
        <p:spPr bwMode="auto">
          <a:xfrm>
            <a:off x="3945731" y="449404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3900487" y="327484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grpSp>
        <p:nvGrpSpPr>
          <p:cNvPr id="37" name="Group 53"/>
          <p:cNvGrpSpPr>
            <a:grpSpLocks/>
          </p:cNvGrpSpPr>
          <p:nvPr/>
        </p:nvGrpSpPr>
        <p:grpSpPr bwMode="auto">
          <a:xfrm>
            <a:off x="950912" y="2806857"/>
            <a:ext cx="2687638" cy="3313113"/>
            <a:chOff x="3020" y="2103"/>
            <a:chExt cx="1693" cy="2087"/>
          </a:xfrm>
        </p:grpSpPr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8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8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6445614" y="2889488"/>
            <a:ext cx="1617663" cy="3278188"/>
            <a:chOff x="6309883" y="1728825"/>
            <a:chExt cx="1617663" cy="3278188"/>
          </a:xfrm>
        </p:grpSpPr>
        <p:sp>
          <p:nvSpPr>
            <p:cNvPr id="90" name="Freeform 9"/>
            <p:cNvSpPr>
              <a:spLocks/>
            </p:cNvSpPr>
            <p:nvPr/>
          </p:nvSpPr>
          <p:spPr bwMode="auto">
            <a:xfrm>
              <a:off x="6948058" y="3321088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0"/>
            <p:cNvSpPr>
              <a:spLocks/>
            </p:cNvSpPr>
            <p:nvPr/>
          </p:nvSpPr>
          <p:spPr bwMode="auto">
            <a:xfrm>
              <a:off x="7130621" y="3321088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1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2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3"/>
            <p:cNvSpPr>
              <a:spLocks/>
            </p:cNvSpPr>
            <p:nvPr/>
          </p:nvSpPr>
          <p:spPr bwMode="auto">
            <a:xfrm>
              <a:off x="6635321" y="3678275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4"/>
            <p:cNvSpPr>
              <a:spLocks/>
            </p:cNvSpPr>
            <p:nvPr/>
          </p:nvSpPr>
          <p:spPr bwMode="auto">
            <a:xfrm>
              <a:off x="7116333" y="3678275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5"/>
            <p:cNvSpPr>
              <a:spLocks/>
            </p:cNvSpPr>
            <p:nvPr/>
          </p:nvSpPr>
          <p:spPr bwMode="auto">
            <a:xfrm>
              <a:off x="7038546" y="2033625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6"/>
            <p:cNvSpPr>
              <a:spLocks/>
            </p:cNvSpPr>
            <p:nvPr/>
          </p:nvSpPr>
          <p:spPr bwMode="auto">
            <a:xfrm>
              <a:off x="7032196" y="2822613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7"/>
            <p:cNvSpPr>
              <a:spLocks/>
            </p:cNvSpPr>
            <p:nvPr/>
          </p:nvSpPr>
          <p:spPr bwMode="auto">
            <a:xfrm>
              <a:off x="6809946" y="1738350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8"/>
            <p:cNvSpPr>
              <a:spLocks/>
            </p:cNvSpPr>
            <p:nvPr/>
          </p:nvSpPr>
          <p:spPr bwMode="auto">
            <a:xfrm>
              <a:off x="6855983" y="1738350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9"/>
            <p:cNvSpPr>
              <a:spLocks/>
            </p:cNvSpPr>
            <p:nvPr/>
          </p:nvSpPr>
          <p:spPr bwMode="auto">
            <a:xfrm>
              <a:off x="6787721" y="1728825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20"/>
            <p:cNvSpPr>
              <a:spLocks/>
            </p:cNvSpPr>
            <p:nvPr/>
          </p:nvSpPr>
          <p:spPr bwMode="auto">
            <a:xfrm>
              <a:off x="6803596" y="2489238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21"/>
            <p:cNvSpPr>
              <a:spLocks/>
            </p:cNvSpPr>
            <p:nvPr/>
          </p:nvSpPr>
          <p:spPr bwMode="auto">
            <a:xfrm>
              <a:off x="6832171" y="2498763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22"/>
            <p:cNvSpPr>
              <a:spLocks/>
            </p:cNvSpPr>
            <p:nvPr/>
          </p:nvSpPr>
          <p:spPr bwMode="auto">
            <a:xfrm>
              <a:off x="6619446" y="4306925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Rectangle 23"/>
            <p:cNvSpPr>
              <a:spLocks noChangeArrowheads="1"/>
            </p:cNvSpPr>
            <p:nvPr/>
          </p:nvSpPr>
          <p:spPr bwMode="auto">
            <a:xfrm>
              <a:off x="6309883" y="4735550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105" name="Rectangle 24"/>
            <p:cNvSpPr>
              <a:spLocks noChangeArrowheads="1"/>
            </p:cNvSpPr>
            <p:nvPr/>
          </p:nvSpPr>
          <p:spPr bwMode="auto">
            <a:xfrm>
              <a:off x="7238571" y="4062450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106" name="Rectangle 25"/>
            <p:cNvSpPr>
              <a:spLocks noChangeArrowheads="1"/>
            </p:cNvSpPr>
            <p:nvPr/>
          </p:nvSpPr>
          <p:spPr bwMode="auto">
            <a:xfrm>
              <a:off x="6659133" y="3386175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107" name="Rectangle 26"/>
            <p:cNvSpPr>
              <a:spLocks noChangeArrowheads="1"/>
            </p:cNvSpPr>
            <p:nvPr/>
          </p:nvSpPr>
          <p:spPr bwMode="auto">
            <a:xfrm>
              <a:off x="6400371" y="4076738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108" name="Rectangle 27"/>
            <p:cNvSpPr>
              <a:spLocks noChangeArrowheads="1"/>
            </p:cNvSpPr>
            <p:nvPr/>
          </p:nvSpPr>
          <p:spPr bwMode="auto">
            <a:xfrm>
              <a:off x="6797246" y="1782800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109" name="Rectangle 29"/>
            <p:cNvSpPr>
              <a:spLocks noChangeArrowheads="1"/>
            </p:cNvSpPr>
            <p:nvPr/>
          </p:nvSpPr>
          <p:spPr bwMode="auto">
            <a:xfrm>
              <a:off x="6797246" y="2517813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10" name="Freeform 32"/>
            <p:cNvSpPr>
              <a:spLocks/>
            </p:cNvSpPr>
            <p:nvPr/>
          </p:nvSpPr>
          <p:spPr bwMode="auto">
            <a:xfrm>
              <a:off x="6384496" y="4046575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33"/>
            <p:cNvSpPr>
              <a:spLocks/>
            </p:cNvSpPr>
            <p:nvPr/>
          </p:nvSpPr>
          <p:spPr bwMode="auto">
            <a:xfrm>
              <a:off x="6416246" y="4057688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146175" y="4737100"/>
            <a:ext cx="7239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532798" y="4219486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 rot="20003422">
            <a:off x="1346663" y="5319721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 rot="1817574">
            <a:off x="2744498" y="5296489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30"/>
          <p:cNvSpPr>
            <a:spLocks noChangeArrowheads="1"/>
          </p:cNvSpPr>
          <p:nvPr/>
        </p:nvSpPr>
        <p:spPr bwMode="auto">
          <a:xfrm>
            <a:off x="1556213" y="3178413"/>
            <a:ext cx="5715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Rectangle 117"/>
          <p:cNvSpPr/>
          <p:nvPr/>
        </p:nvSpPr>
        <p:spPr>
          <a:xfrm rot="19361719">
            <a:off x="6342174" y="4875394"/>
            <a:ext cx="533400" cy="1139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29"/>
          <p:cNvSpPr>
            <a:spLocks noChangeArrowheads="1"/>
          </p:cNvSpPr>
          <p:nvPr/>
        </p:nvSpPr>
        <p:spPr bwMode="auto">
          <a:xfrm>
            <a:off x="6032864" y="4422686"/>
            <a:ext cx="723900" cy="203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Rectangle 30"/>
          <p:cNvSpPr>
            <a:spLocks noChangeArrowheads="1"/>
          </p:cNvSpPr>
          <p:nvPr/>
        </p:nvSpPr>
        <p:spPr bwMode="auto">
          <a:xfrm>
            <a:off x="6431523" y="3127613"/>
            <a:ext cx="5715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Rectangle 30"/>
          <p:cNvSpPr>
            <a:spLocks noChangeArrowheads="1"/>
          </p:cNvSpPr>
          <p:nvPr/>
        </p:nvSpPr>
        <p:spPr bwMode="auto">
          <a:xfrm>
            <a:off x="6411046" y="3885223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 rot="2396778">
            <a:off x="7510712" y="4779324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3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5" grpId="0" animBg="1"/>
      <p:bldP spid="3" grpId="0" animBg="1"/>
      <p:bldP spid="116" grpId="0" animBg="1"/>
      <p:bldP spid="117" grpId="0" animBg="1"/>
      <p:bldP spid="118" grpId="0" animBg="1"/>
      <p:bldP spid="120" grpId="0" animBg="1"/>
      <p:bldP spid="122" grpId="0" animBg="1"/>
      <p:bldP spid="123" grpId="0" animBg="1"/>
      <p:bldP spid="6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209800"/>
            <a:ext cx="3148013" cy="64611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52665" y="2348190"/>
            <a:ext cx="121167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3" idx="3"/>
            <a:endCxn id="2" idx="1"/>
          </p:cNvCxnSpPr>
          <p:nvPr/>
        </p:nvCxnSpPr>
        <p:spPr>
          <a:xfrm flipV="1">
            <a:off x="6075567" y="2532856"/>
            <a:ext cx="277098" cy="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257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Query Optimization Steps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1</a:t>
            </a:r>
            <a:r>
              <a:rPr lang="en-US" sz="2800" dirty="0" smtClean="0"/>
              <a:t>: Queries are parsed into </a:t>
            </a:r>
            <a:r>
              <a:rPr lang="en-US" sz="2800" dirty="0"/>
              <a:t>internal </a:t>
            </a:r>
            <a:r>
              <a:rPr lang="en-US" sz="2800" dirty="0" smtClean="0"/>
              <a:t>forms </a:t>
            </a:r>
            <a:br>
              <a:rPr lang="en-US" sz="2800" dirty="0" smtClean="0"/>
            </a:br>
            <a:r>
              <a:rPr lang="en-US" sz="2800" dirty="0" smtClean="0"/>
              <a:t>(e.g</a:t>
            </a:r>
            <a:r>
              <a:rPr lang="en-US" sz="2800" dirty="0"/>
              <a:t>., parse </a:t>
            </a:r>
            <a:r>
              <a:rPr lang="en-US" sz="2800" dirty="0" smtClean="0"/>
              <a:t>trees)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2</a:t>
            </a:r>
            <a:r>
              <a:rPr lang="en-US" sz="2800" dirty="0" smtClean="0"/>
              <a:t>: Internal forms are transformed into </a:t>
            </a:r>
            <a:r>
              <a:rPr lang="en-US" sz="2800" dirty="0"/>
              <a:t>‘canonical </a:t>
            </a:r>
            <a:r>
              <a:rPr lang="en-US" sz="2800" dirty="0" smtClean="0"/>
              <a:t>forms’ </a:t>
            </a:r>
            <a:r>
              <a:rPr lang="en-US" sz="2800" dirty="0"/>
              <a:t>(syntactic </a:t>
            </a:r>
            <a:r>
              <a:rPr lang="en-US" sz="2800" dirty="0" smtClean="0"/>
              <a:t>query optimization)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3</a:t>
            </a:r>
            <a:r>
              <a:rPr lang="en-US" sz="2800" dirty="0" smtClean="0"/>
              <a:t>: A </a:t>
            </a:r>
            <a:r>
              <a:rPr lang="en-US" sz="2800" i="1" u="sng" dirty="0" smtClean="0"/>
              <a:t>subset</a:t>
            </a:r>
            <a:r>
              <a:rPr lang="en-US" sz="2800" dirty="0" smtClean="0"/>
              <a:t> of alternative plans are enumerated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4</a:t>
            </a:r>
            <a:r>
              <a:rPr lang="en-US" sz="2800" dirty="0" smtClean="0"/>
              <a:t>: Costs for alternative plans are estimated 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5</a:t>
            </a:r>
            <a:r>
              <a:rPr lang="en-US" sz="2800" dirty="0" smtClean="0"/>
              <a:t>: The query evaluation plan with the </a:t>
            </a:r>
            <a:r>
              <a:rPr lang="en-US" sz="2800" i="1" u="sng" dirty="0" smtClean="0"/>
              <a:t>least estimated cost</a:t>
            </a:r>
            <a:r>
              <a:rPr lang="en-US" sz="2800" dirty="0" smtClean="0"/>
              <a:t> is picked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2038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Required Information to Evaluate Queries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To estimate the costs of query plans, the query optimizer examines the system catalog and retrieves: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Information about the types and lengths of fields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Statistics about the referenced relations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Access paths (indexes) available for relations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In particular, the </a:t>
            </a:r>
            <a:r>
              <a:rPr lang="en-US" sz="2800" i="1" dirty="0" smtClean="0">
                <a:solidFill>
                  <a:srgbClr val="FF0000"/>
                </a:solidFill>
              </a:rPr>
              <a:t>Schema</a:t>
            </a:r>
            <a:r>
              <a:rPr lang="en-US" sz="2800" dirty="0" smtClean="0"/>
              <a:t> and </a:t>
            </a:r>
            <a:r>
              <a:rPr lang="en-US" sz="2800" i="1" dirty="0" smtClean="0">
                <a:solidFill>
                  <a:srgbClr val="FF0000"/>
                </a:solidFill>
              </a:rPr>
              <a:t>Statistics</a:t>
            </a:r>
            <a:r>
              <a:rPr lang="en-US" sz="2800" dirty="0" smtClean="0"/>
              <a:t> components in the Catalog Manager are inspected to find a good enough query evaluation plan</a:t>
            </a:r>
          </a:p>
          <a:p>
            <a:endParaRPr lang="en-US" dirty="0" smtClean="0"/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2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Cost-Based </a:t>
            </a:r>
            <a:r>
              <a:rPr lang="en-US" dirty="0"/>
              <a:t>Query Sub-System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Text Box 2052"/>
          <p:cNvSpPr txBox="1">
            <a:spLocks noChangeArrowheads="1"/>
          </p:cNvSpPr>
          <p:nvPr/>
        </p:nvSpPr>
        <p:spPr bwMode="auto">
          <a:xfrm>
            <a:off x="2166938" y="27543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Parser</a:t>
            </a:r>
          </a:p>
        </p:txBody>
      </p:sp>
      <p:sp>
        <p:nvSpPr>
          <p:cNvPr id="6" name="Text Box 2053"/>
          <p:cNvSpPr txBox="1">
            <a:spLocks noChangeArrowheads="1"/>
          </p:cNvSpPr>
          <p:nvPr/>
        </p:nvSpPr>
        <p:spPr bwMode="auto">
          <a:xfrm>
            <a:off x="1524000" y="37211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Optimizer</a:t>
            </a:r>
          </a:p>
        </p:txBody>
      </p:sp>
      <p:sp>
        <p:nvSpPr>
          <p:cNvPr id="7" name="Text Box 2054"/>
          <p:cNvSpPr txBox="1">
            <a:spLocks noChangeArrowheads="1"/>
          </p:cNvSpPr>
          <p:nvPr/>
        </p:nvSpPr>
        <p:spPr bwMode="auto">
          <a:xfrm>
            <a:off x="1676400" y="45593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Generator</a:t>
            </a:r>
          </a:p>
        </p:txBody>
      </p:sp>
      <p:sp>
        <p:nvSpPr>
          <p:cNvPr id="8" name="Text Box 2055"/>
          <p:cNvSpPr txBox="1">
            <a:spLocks noChangeArrowheads="1"/>
          </p:cNvSpPr>
          <p:nvPr/>
        </p:nvSpPr>
        <p:spPr bwMode="auto">
          <a:xfrm>
            <a:off x="3352800" y="4559300"/>
            <a:ext cx="2057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Cost Estimator</a:t>
            </a:r>
          </a:p>
        </p:txBody>
      </p:sp>
      <p:sp>
        <p:nvSpPr>
          <p:cNvPr id="9" name="Text Box 2056"/>
          <p:cNvSpPr txBox="1">
            <a:spLocks noChangeArrowheads="1"/>
          </p:cNvSpPr>
          <p:nvPr/>
        </p:nvSpPr>
        <p:spPr bwMode="auto">
          <a:xfrm>
            <a:off x="1676400" y="62230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Plan Evaluator</a:t>
            </a:r>
          </a:p>
        </p:txBody>
      </p:sp>
      <p:sp>
        <p:nvSpPr>
          <p:cNvPr id="10" name="Rectangle 2057"/>
          <p:cNvSpPr>
            <a:spLocks noChangeArrowheads="1"/>
          </p:cNvSpPr>
          <p:nvPr/>
        </p:nvSpPr>
        <p:spPr bwMode="auto">
          <a:xfrm>
            <a:off x="1970088" y="2667000"/>
            <a:ext cx="2209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1676400" y="4559300"/>
            <a:ext cx="1371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3276600" y="4559300"/>
            <a:ext cx="14478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060"/>
          <p:cNvSpPr>
            <a:spLocks noChangeArrowheads="1"/>
          </p:cNvSpPr>
          <p:nvPr/>
        </p:nvSpPr>
        <p:spPr bwMode="auto">
          <a:xfrm>
            <a:off x="1524000" y="3721100"/>
            <a:ext cx="3581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2061"/>
          <p:cNvGrpSpPr>
            <a:grpSpLocks/>
          </p:cNvGrpSpPr>
          <p:nvPr/>
        </p:nvGrpSpPr>
        <p:grpSpPr bwMode="auto">
          <a:xfrm>
            <a:off x="5638800" y="4635500"/>
            <a:ext cx="2438400" cy="609600"/>
            <a:chOff x="3600" y="1968"/>
            <a:chExt cx="1536" cy="384"/>
          </a:xfrm>
        </p:grpSpPr>
        <p:sp>
          <p:nvSpPr>
            <p:cNvPr id="15" name="Text Box 2062"/>
            <p:cNvSpPr txBox="1">
              <a:spLocks noChangeArrowheads="1"/>
            </p:cNvSpPr>
            <p:nvPr/>
          </p:nvSpPr>
          <p:spPr bwMode="auto">
            <a:xfrm>
              <a:off x="3600" y="1968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/>
              <a:r>
                <a:rPr lang="en-US" b="0"/>
                <a:t>Catalog Manager</a:t>
              </a:r>
            </a:p>
          </p:txBody>
        </p:sp>
        <p:sp>
          <p:nvSpPr>
            <p:cNvPr id="16" name="Rectangle 2063"/>
            <p:cNvSpPr>
              <a:spLocks noChangeArrowheads="1"/>
            </p:cNvSpPr>
            <p:nvPr/>
          </p:nvSpPr>
          <p:spPr bwMode="auto">
            <a:xfrm>
              <a:off x="3600" y="1968"/>
              <a:ext cx="148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1600200" y="6070600"/>
            <a:ext cx="3048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065"/>
          <p:cNvSpPr>
            <a:spLocks noChangeShapeType="1"/>
          </p:cNvSpPr>
          <p:nvPr/>
        </p:nvSpPr>
        <p:spPr bwMode="auto">
          <a:xfrm>
            <a:off x="2971800" y="58547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066"/>
          <p:cNvSpPr>
            <a:spLocks noChangeShapeType="1"/>
          </p:cNvSpPr>
          <p:nvPr/>
        </p:nvSpPr>
        <p:spPr bwMode="auto">
          <a:xfrm flipV="1">
            <a:off x="5097463" y="4940300"/>
            <a:ext cx="541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067"/>
          <p:cNvSpPr>
            <a:spLocks noChangeShapeType="1"/>
          </p:cNvSpPr>
          <p:nvPr/>
        </p:nvSpPr>
        <p:spPr bwMode="auto">
          <a:xfrm>
            <a:off x="3048000" y="326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068"/>
          <p:cNvSpPr>
            <a:spLocks noChangeArrowheads="1"/>
          </p:cNvSpPr>
          <p:nvPr/>
        </p:nvSpPr>
        <p:spPr bwMode="auto">
          <a:xfrm>
            <a:off x="2362200" y="5473700"/>
            <a:ext cx="2057400" cy="304800"/>
          </a:xfrm>
          <a:prstGeom prst="curvedUpArrow">
            <a:avLst>
              <a:gd name="adj1" fmla="val 135000"/>
              <a:gd name="adj2" fmla="val 270000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069"/>
          <p:cNvSpPr>
            <a:spLocks noChangeArrowheads="1"/>
          </p:cNvSpPr>
          <p:nvPr/>
        </p:nvSpPr>
        <p:spPr bwMode="auto">
          <a:xfrm rot="10800000">
            <a:off x="2133600" y="4330700"/>
            <a:ext cx="2133600" cy="228600"/>
          </a:xfrm>
          <a:prstGeom prst="curvedUpArrow">
            <a:avLst>
              <a:gd name="adj1" fmla="val 186667"/>
              <a:gd name="adj2" fmla="val 373333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070"/>
          <p:cNvSpPr txBox="1">
            <a:spLocks noChangeArrowheads="1"/>
          </p:cNvSpPr>
          <p:nvPr/>
        </p:nvSpPr>
        <p:spPr bwMode="auto">
          <a:xfrm>
            <a:off x="5473700" y="1901825"/>
            <a:ext cx="3022600" cy="15652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Usually there is a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heuristics-based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 u="sng">
                <a:solidFill>
                  <a:srgbClr val="CF0E30"/>
                </a:solidFill>
                <a:latin typeface="Book Antiqua" pitchFamily="18" charset="0"/>
              </a:rPr>
              <a:t>rewriting</a:t>
            </a: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 step before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the cost-based steps.</a:t>
            </a:r>
          </a:p>
        </p:txBody>
      </p:sp>
      <p:grpSp>
        <p:nvGrpSpPr>
          <p:cNvPr id="24" name="Group 2071"/>
          <p:cNvGrpSpPr>
            <a:grpSpLocks/>
          </p:cNvGrpSpPr>
          <p:nvPr/>
        </p:nvGrpSpPr>
        <p:grpSpPr bwMode="auto">
          <a:xfrm>
            <a:off x="5691188" y="5665788"/>
            <a:ext cx="1077912" cy="1025525"/>
            <a:chOff x="3585" y="3001"/>
            <a:chExt cx="679" cy="646"/>
          </a:xfrm>
        </p:grpSpPr>
        <p:sp>
          <p:nvSpPr>
            <p:cNvPr id="25" name="Rectangle 2072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073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074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2075"/>
          <p:cNvSpPr txBox="1">
            <a:spLocks noChangeArrowheads="1"/>
          </p:cNvSpPr>
          <p:nvPr/>
        </p:nvSpPr>
        <p:spPr bwMode="auto">
          <a:xfrm>
            <a:off x="5680075" y="5973763"/>
            <a:ext cx="1116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Schema</a:t>
            </a:r>
          </a:p>
        </p:txBody>
      </p:sp>
      <p:grpSp>
        <p:nvGrpSpPr>
          <p:cNvPr id="29" name="Group 2076"/>
          <p:cNvGrpSpPr>
            <a:grpSpLocks/>
          </p:cNvGrpSpPr>
          <p:nvPr/>
        </p:nvGrpSpPr>
        <p:grpSpPr bwMode="auto">
          <a:xfrm>
            <a:off x="7019925" y="5680075"/>
            <a:ext cx="1077913" cy="1025525"/>
            <a:chOff x="3585" y="3001"/>
            <a:chExt cx="679" cy="646"/>
          </a:xfrm>
        </p:grpSpPr>
        <p:sp>
          <p:nvSpPr>
            <p:cNvPr id="30" name="Rectangle 2077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078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079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" name="Text Box 2080"/>
          <p:cNvSpPr txBox="1">
            <a:spLocks noChangeArrowheads="1"/>
          </p:cNvSpPr>
          <p:nvPr/>
        </p:nvSpPr>
        <p:spPr bwMode="auto">
          <a:xfrm>
            <a:off x="6980238" y="5988050"/>
            <a:ext cx="1249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Statistics</a:t>
            </a:r>
          </a:p>
        </p:txBody>
      </p:sp>
      <p:sp>
        <p:nvSpPr>
          <p:cNvPr id="34" name="Line 2081"/>
          <p:cNvSpPr>
            <a:spLocks noChangeShapeType="1"/>
          </p:cNvSpPr>
          <p:nvPr/>
        </p:nvSpPr>
        <p:spPr bwMode="auto">
          <a:xfrm>
            <a:off x="6197600" y="525780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2082"/>
          <p:cNvSpPr>
            <a:spLocks noChangeShapeType="1"/>
          </p:cNvSpPr>
          <p:nvPr/>
        </p:nvSpPr>
        <p:spPr bwMode="auto">
          <a:xfrm>
            <a:off x="7493000" y="524510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083"/>
          <p:cNvSpPr>
            <a:spLocks noChangeShapeType="1"/>
          </p:cNvSpPr>
          <p:nvPr/>
        </p:nvSpPr>
        <p:spPr bwMode="auto">
          <a:xfrm>
            <a:off x="4221163" y="3073400"/>
            <a:ext cx="2789237" cy="154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084"/>
          <p:cNvSpPr txBox="1">
            <a:spLocks noChangeArrowheads="1"/>
          </p:cNvSpPr>
          <p:nvPr/>
        </p:nvSpPr>
        <p:spPr bwMode="auto">
          <a:xfrm>
            <a:off x="1851025" y="1271588"/>
            <a:ext cx="2519363" cy="8382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Select *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From Blah B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Where B.blah = blah</a:t>
            </a:r>
          </a:p>
        </p:txBody>
      </p:sp>
      <p:sp>
        <p:nvSpPr>
          <p:cNvPr id="38" name="Text Box 2085"/>
          <p:cNvSpPr txBox="1">
            <a:spLocks noChangeArrowheads="1"/>
          </p:cNvSpPr>
          <p:nvPr/>
        </p:nvSpPr>
        <p:spPr bwMode="auto">
          <a:xfrm>
            <a:off x="593725" y="1462088"/>
            <a:ext cx="1238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Queries</a:t>
            </a:r>
          </a:p>
        </p:txBody>
      </p:sp>
      <p:sp>
        <p:nvSpPr>
          <p:cNvPr id="39" name="Freeform 2086"/>
          <p:cNvSpPr>
            <a:spLocks/>
          </p:cNvSpPr>
          <p:nvPr/>
        </p:nvSpPr>
        <p:spPr bwMode="auto">
          <a:xfrm>
            <a:off x="2209800" y="2133600"/>
            <a:ext cx="698500" cy="520700"/>
          </a:xfrm>
          <a:custGeom>
            <a:avLst/>
            <a:gdLst>
              <a:gd name="T0" fmla="*/ 2147483647 w 440"/>
              <a:gd name="T1" fmla="*/ 0 h 328"/>
              <a:gd name="T2" fmla="*/ 2147483647 w 440"/>
              <a:gd name="T3" fmla="*/ 2147483647 h 328"/>
              <a:gd name="T4" fmla="*/ 2147483647 w 440"/>
              <a:gd name="T5" fmla="*/ 2147483647 h 328"/>
              <a:gd name="T6" fmla="*/ 0 60000 65536"/>
              <a:gd name="T7" fmla="*/ 0 60000 65536"/>
              <a:gd name="T8" fmla="*/ 0 60000 65536"/>
              <a:gd name="T9" fmla="*/ 0 w 440"/>
              <a:gd name="T10" fmla="*/ 0 h 328"/>
              <a:gd name="T11" fmla="*/ 440 w 440"/>
              <a:gd name="T12" fmla="*/ 328 h 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0" h="328">
                <a:moveTo>
                  <a:pt x="344" y="0"/>
                </a:moveTo>
                <a:cubicBezTo>
                  <a:pt x="172" y="36"/>
                  <a:pt x="0" y="73"/>
                  <a:pt x="16" y="128"/>
                </a:cubicBezTo>
                <a:cubicBezTo>
                  <a:pt x="32" y="183"/>
                  <a:pt x="236" y="255"/>
                  <a:pt x="440" y="3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AutoShape 2087"/>
          <p:cNvSpPr>
            <a:spLocks noChangeArrowheads="1"/>
          </p:cNvSpPr>
          <p:nvPr/>
        </p:nvSpPr>
        <p:spPr bwMode="auto">
          <a:xfrm>
            <a:off x="317500" y="2717800"/>
            <a:ext cx="1168400" cy="495300"/>
          </a:xfrm>
          <a:prstGeom prst="rightArrow">
            <a:avLst>
              <a:gd name="adj1" fmla="val 50000"/>
              <a:gd name="adj2" fmla="val 58974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5410200" y="5425305"/>
            <a:ext cx="3048000" cy="1435100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 rot="1903692">
            <a:off x="8382000" y="4724400"/>
            <a:ext cx="381000" cy="74930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7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Catalog Manager: The Schema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kind of information do we store at the Schema?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Information about </a:t>
            </a:r>
            <a:r>
              <a:rPr lang="en-US" sz="3100" dirty="0" smtClean="0">
                <a:solidFill>
                  <a:srgbClr val="00B050"/>
                </a:solidFill>
              </a:rPr>
              <a:t>tables</a:t>
            </a:r>
            <a:r>
              <a:rPr lang="en-US" sz="3100" dirty="0" smtClean="0"/>
              <a:t> (e.g., table names and integrity constraints) and </a:t>
            </a:r>
            <a:r>
              <a:rPr lang="en-US" sz="3100" dirty="0" smtClean="0">
                <a:solidFill>
                  <a:srgbClr val="00B050"/>
                </a:solidFill>
              </a:rPr>
              <a:t>attributes</a:t>
            </a:r>
            <a:r>
              <a:rPr lang="en-US" sz="3100" dirty="0" smtClean="0"/>
              <a:t> (e.g., attribute names and types)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Information about </a:t>
            </a:r>
            <a:r>
              <a:rPr lang="en-US" sz="3100" dirty="0" smtClean="0">
                <a:solidFill>
                  <a:srgbClr val="00B050"/>
                </a:solidFill>
              </a:rPr>
              <a:t>indices</a:t>
            </a:r>
            <a:r>
              <a:rPr lang="en-US" sz="3100" dirty="0" smtClean="0"/>
              <a:t> (e.g., index structures) </a:t>
            </a:r>
            <a:endParaRPr lang="en-US" sz="3100" dirty="0"/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Information about </a:t>
            </a:r>
            <a:r>
              <a:rPr lang="en-US" sz="3100" dirty="0" smtClean="0">
                <a:solidFill>
                  <a:srgbClr val="00B050"/>
                </a:solidFill>
              </a:rPr>
              <a:t>users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Where do we store such information?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In tables, hence, can be queried like any other tables 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For example: </a:t>
            </a:r>
            <a:r>
              <a:rPr lang="en-US" sz="3100" dirty="0" err="1" smtClean="0"/>
              <a:t>Attribute_Cat</a:t>
            </a:r>
            <a:r>
              <a:rPr lang="en-US" sz="3100" dirty="0" smtClean="0"/>
              <a:t> (</a:t>
            </a:r>
            <a:r>
              <a:rPr lang="en-US" sz="3100" dirty="0" err="1" smtClean="0"/>
              <a:t>attr_name</a:t>
            </a:r>
            <a:r>
              <a:rPr lang="en-US" sz="3100" dirty="0" smtClean="0"/>
              <a:t>: </a:t>
            </a:r>
            <a:r>
              <a:rPr lang="en-US" sz="3100" b="1" dirty="0" smtClean="0"/>
              <a:t>string</a:t>
            </a:r>
            <a:r>
              <a:rPr lang="en-US" sz="3100" dirty="0" smtClean="0"/>
              <a:t>, </a:t>
            </a:r>
            <a:r>
              <a:rPr lang="en-US" sz="3100" dirty="0" err="1" smtClean="0"/>
              <a:t>rel_name</a:t>
            </a:r>
            <a:r>
              <a:rPr lang="en-US" sz="3100" dirty="0" smtClean="0"/>
              <a:t>: </a:t>
            </a:r>
            <a:r>
              <a:rPr lang="en-US" sz="3100" b="1" dirty="0" smtClean="0"/>
              <a:t>string</a:t>
            </a:r>
            <a:r>
              <a:rPr lang="en-US" sz="3100" dirty="0" smtClean="0"/>
              <a:t>; type: </a:t>
            </a:r>
            <a:r>
              <a:rPr lang="en-US" sz="3100" b="1" dirty="0" smtClean="0"/>
              <a:t>string</a:t>
            </a:r>
            <a:r>
              <a:rPr lang="en-US" sz="3100" dirty="0" smtClean="0"/>
              <a:t>; position: </a:t>
            </a:r>
            <a:r>
              <a:rPr lang="en-US" sz="3100" b="1" dirty="0" smtClean="0"/>
              <a:t>integer</a:t>
            </a:r>
            <a:r>
              <a:rPr lang="en-US" sz="3100" dirty="0" smtClean="0"/>
              <a:t>)</a:t>
            </a: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13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26101</TotalTime>
  <Words>3220</Words>
  <Application>Microsoft Office PowerPoint</Application>
  <PresentationFormat>On-screen Show (4:3)</PresentationFormat>
  <Paragraphs>986</Paragraphs>
  <Slides>51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2" baseType="lpstr">
      <vt:lpstr>MS PGothic</vt:lpstr>
      <vt:lpstr>MS PGothic</vt:lpstr>
      <vt:lpstr>Arial</vt:lpstr>
      <vt:lpstr>Book Antiqua</vt:lpstr>
      <vt:lpstr>Calibri</vt:lpstr>
      <vt:lpstr>Courier New</vt:lpstr>
      <vt:lpstr>Symbol</vt:lpstr>
      <vt:lpstr>Times New Roman</vt:lpstr>
      <vt:lpstr>Wingdings</vt:lpstr>
      <vt:lpstr>Office Theme</vt:lpstr>
      <vt:lpstr>Equation</vt:lpstr>
      <vt:lpstr>Database Applications (15-415)  DBMS Internals- Part IX Lecture 20, March 31, 2016</vt:lpstr>
      <vt:lpstr>Today…</vt:lpstr>
      <vt:lpstr>DBMS Layers</vt:lpstr>
      <vt:lpstr>Outline</vt:lpstr>
      <vt:lpstr>Cost-Based Query Sub-System</vt:lpstr>
      <vt:lpstr>Query Optimization Steps</vt:lpstr>
      <vt:lpstr>Required Information to Evaluate Queries</vt:lpstr>
      <vt:lpstr>Cost-Based Query Sub-System</vt:lpstr>
      <vt:lpstr>Catalog Manager: The Schema</vt:lpstr>
      <vt:lpstr>Catalog Manager: Statistics</vt:lpstr>
      <vt:lpstr>SQL Blocks</vt:lpstr>
      <vt:lpstr>Translating SQL Queries Into Relational Algebra Trees</vt:lpstr>
      <vt:lpstr>Translating SQL Queries Into Relational Algebra Trees (Cont’d)</vt:lpstr>
      <vt:lpstr>Translating SQL Queries Into Relational Algebra Trees (Cont’d)</vt:lpstr>
      <vt:lpstr>Translating SQL Queries Into Relational Algebra Trees (Cont’d)</vt:lpstr>
      <vt:lpstr>Outline</vt:lpstr>
      <vt:lpstr>Query Evaluation Plans</vt:lpstr>
      <vt:lpstr>Query Evaluation Plans (Cont’d)</vt:lpstr>
      <vt:lpstr>Pipelining vs. Materializing</vt:lpstr>
      <vt:lpstr>Pipelining vs. Materializing</vt:lpstr>
      <vt:lpstr>The I/O Cost of the Q Plan</vt:lpstr>
      <vt:lpstr>Pushing Selections</vt:lpstr>
      <vt:lpstr>Pushing Selections</vt:lpstr>
      <vt:lpstr>The I/O Cost of the New Q Plan</vt:lpstr>
      <vt:lpstr>The I/O Cost of the New Q Plan</vt:lpstr>
      <vt:lpstr>The I/O Cost of the New Q Plan</vt:lpstr>
      <vt:lpstr>The I/O Cost of the New Q Plan</vt:lpstr>
      <vt:lpstr>The I/O Costs of the Two Q Plans</vt:lpstr>
      <vt:lpstr>Pushing Projections</vt:lpstr>
      <vt:lpstr>Pushing Projections</vt:lpstr>
      <vt:lpstr>Using Indexes</vt:lpstr>
      <vt:lpstr>Using Indexes</vt:lpstr>
      <vt:lpstr>Using Indexes</vt:lpstr>
      <vt:lpstr>Using Indexes</vt:lpstr>
      <vt:lpstr>Using Indexes</vt:lpstr>
      <vt:lpstr>Using Indexes</vt:lpstr>
      <vt:lpstr>The I/O Cost of the New Q Plan</vt:lpstr>
      <vt:lpstr>Comparing I/O Costs: Recap</vt:lpstr>
      <vt:lpstr>But, How Can we Ensure Correctness?</vt:lpstr>
      <vt:lpstr>Outline</vt:lpstr>
      <vt:lpstr>Relational Algebra Equivalences</vt:lpstr>
      <vt:lpstr>RA Equivalences: Selections</vt:lpstr>
      <vt:lpstr>RA Equivalences: Projections</vt:lpstr>
      <vt:lpstr>RA Equivalences: Cross-Products and Joins</vt:lpstr>
      <vt:lpstr>RA Equivalences: Cross-Products and Joins</vt:lpstr>
      <vt:lpstr>RA Equivalences: Selections, Projections, Cross Products and Joins</vt:lpstr>
      <vt:lpstr>RA Equivalences: Selections, Projections, Cross Products and Joins</vt:lpstr>
      <vt:lpstr>RA Equivalences: Selections, Projections, Cross Products and Joins</vt:lpstr>
      <vt:lpstr>RA Equivalences: Selections, Projections, Cross Products and Joins</vt:lpstr>
      <vt:lpstr>How to Estimate the Cost of Plans?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2640</cp:revision>
  <dcterms:created xsi:type="dcterms:W3CDTF">2013-11-24T06:45:02Z</dcterms:created>
  <dcterms:modified xsi:type="dcterms:W3CDTF">2016-03-31T12:05:20Z</dcterms:modified>
</cp:coreProperties>
</file>